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927" r:id="rId5"/>
  </p:sldMasterIdLst>
  <p:notesMasterIdLst>
    <p:notesMasterId r:id="rId21"/>
  </p:notesMasterIdLst>
  <p:handoutMasterIdLst>
    <p:handoutMasterId r:id="rId22"/>
  </p:handoutMasterIdLst>
  <p:sldIdLst>
    <p:sldId id="257" r:id="rId6"/>
    <p:sldId id="315" r:id="rId7"/>
    <p:sldId id="330" r:id="rId8"/>
    <p:sldId id="320" r:id="rId9"/>
    <p:sldId id="317" r:id="rId10"/>
    <p:sldId id="333" r:id="rId11"/>
    <p:sldId id="334" r:id="rId12"/>
    <p:sldId id="336" r:id="rId13"/>
    <p:sldId id="337" r:id="rId14"/>
    <p:sldId id="338" r:id="rId15"/>
    <p:sldId id="339" r:id="rId16"/>
    <p:sldId id="340" r:id="rId17"/>
    <p:sldId id="342" r:id="rId18"/>
    <p:sldId id="341" r:id="rId19"/>
    <p:sldId id="30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7BCF3CE0-E63F-F149-A617-42B38B9B8764}">
          <p14:sldIdLst>
            <p14:sldId id="257"/>
            <p14:sldId id="315"/>
            <p14:sldId id="330"/>
            <p14:sldId id="320"/>
            <p14:sldId id="317"/>
            <p14:sldId id="333"/>
            <p14:sldId id="334"/>
            <p14:sldId id="336"/>
            <p14:sldId id="337"/>
            <p14:sldId id="338"/>
            <p14:sldId id="339"/>
            <p14:sldId id="340"/>
            <p14:sldId id="342"/>
            <p14:sldId id="341"/>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F8D3"/>
    <a:srgbClr val="001F60"/>
    <a:srgbClr val="85D3B4"/>
    <a:srgbClr val="024D93"/>
    <a:srgbClr val="FF00AE"/>
    <a:srgbClr val="004D94"/>
    <a:srgbClr val="F56600"/>
    <a:srgbClr val="004D93"/>
    <a:srgbClr val="CD4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8"/>
    <p:restoredTop sz="94686"/>
  </p:normalViewPr>
  <p:slideViewPr>
    <p:cSldViewPr snapToGrid="0">
      <p:cViewPr varScale="1">
        <p:scale>
          <a:sx n="104" d="100"/>
          <a:sy n="104" d="100"/>
        </p:scale>
        <p:origin x="144"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36E654-8432-1E46-8D55-05B47CD6726F}" type="doc">
      <dgm:prSet loTypeId="urn:microsoft.com/office/officeart/2005/8/layout/matrix3" loCatId="list" qsTypeId="urn:microsoft.com/office/officeart/2005/8/quickstyle/simple1" qsCatId="simple" csTypeId="urn:microsoft.com/office/officeart/2005/8/colors/accent1_2" csCatId="accent1" phldr="1"/>
      <dgm:spPr/>
      <dgm:t>
        <a:bodyPr/>
        <a:lstStyle/>
        <a:p>
          <a:endParaRPr lang="en-US"/>
        </a:p>
      </dgm:t>
    </dgm:pt>
    <dgm:pt modelId="{57FD1582-D827-004B-AD55-0DA04F9EBD9F}">
      <dgm:prSet custT="1"/>
      <dgm:spPr>
        <a:solidFill>
          <a:schemeClr val="accent1">
            <a:lumMod val="75000"/>
          </a:schemeClr>
        </a:solidFill>
      </dgm:spPr>
      <dgm:t>
        <a:bodyPr/>
        <a:lstStyle/>
        <a:p>
          <a:r>
            <a:rPr lang="en-US" sz="2000" b="1" dirty="0"/>
            <a:t>Submitters:</a:t>
          </a:r>
          <a:br>
            <a:rPr lang="en-US" sz="1500" dirty="0"/>
          </a:br>
          <a:r>
            <a:rPr lang="en-US" sz="1500" dirty="0"/>
            <a:t>Those in the submitters group may submit items to the collection</a:t>
          </a:r>
        </a:p>
      </dgm:t>
    </dgm:pt>
    <dgm:pt modelId="{F1463EB4-8720-8F48-9530-2DCD1268982C}" type="parTrans" cxnId="{A3032DA6-50E7-A94B-B661-1A9F83660282}">
      <dgm:prSet/>
      <dgm:spPr/>
      <dgm:t>
        <a:bodyPr/>
        <a:lstStyle/>
        <a:p>
          <a:endParaRPr lang="en-US"/>
        </a:p>
      </dgm:t>
    </dgm:pt>
    <dgm:pt modelId="{4F5272CA-391B-384E-9C93-236A284424EE}" type="sibTrans" cxnId="{A3032DA6-50E7-A94B-B661-1A9F83660282}">
      <dgm:prSet/>
      <dgm:spPr/>
      <dgm:t>
        <a:bodyPr/>
        <a:lstStyle/>
        <a:p>
          <a:endParaRPr lang="en-US"/>
        </a:p>
      </dgm:t>
    </dgm:pt>
    <dgm:pt modelId="{3AD8AD9E-ED59-004B-8897-09FDAE97FB8C}">
      <dgm:prSet custT="1"/>
      <dgm:spPr>
        <a:solidFill>
          <a:schemeClr val="accent1">
            <a:lumMod val="75000"/>
          </a:schemeClr>
        </a:solidFill>
      </dgm:spPr>
      <dgm:t>
        <a:bodyPr/>
        <a:lstStyle/>
        <a:p>
          <a:r>
            <a:rPr lang="en-US" sz="2000" b="1" dirty="0"/>
            <a:t>Reviewers:</a:t>
          </a:r>
          <a:r>
            <a:rPr lang="en-US" sz="2000" dirty="0"/>
            <a:t> </a:t>
          </a:r>
          <a:br>
            <a:rPr lang="en-US" sz="1500" dirty="0"/>
          </a:br>
          <a:r>
            <a:rPr lang="en-US" sz="1500" dirty="0"/>
            <a:t>can accept the item or reject the item</a:t>
          </a:r>
        </a:p>
      </dgm:t>
    </dgm:pt>
    <dgm:pt modelId="{1A142970-EF1D-A84D-A6F7-252E649E8BD1}" type="parTrans" cxnId="{6DBF3B91-1A25-9941-9B2C-8292054AA270}">
      <dgm:prSet/>
      <dgm:spPr/>
      <dgm:t>
        <a:bodyPr/>
        <a:lstStyle/>
        <a:p>
          <a:endParaRPr lang="en-US"/>
        </a:p>
      </dgm:t>
    </dgm:pt>
    <dgm:pt modelId="{937CDA4A-D8F6-DF45-AF65-EA2ABE05234D}" type="sibTrans" cxnId="{6DBF3B91-1A25-9941-9B2C-8292054AA270}">
      <dgm:prSet/>
      <dgm:spPr/>
      <dgm:t>
        <a:bodyPr/>
        <a:lstStyle/>
        <a:p>
          <a:endParaRPr lang="en-US"/>
        </a:p>
      </dgm:t>
    </dgm:pt>
    <dgm:pt modelId="{CCFB504D-73A3-6B49-A9F0-95CB49FC2722}">
      <dgm:prSet custT="1"/>
      <dgm:spPr>
        <a:solidFill>
          <a:schemeClr val="accent1">
            <a:lumMod val="75000"/>
          </a:schemeClr>
        </a:solidFill>
      </dgm:spPr>
      <dgm:t>
        <a:bodyPr/>
        <a:lstStyle/>
        <a:p>
          <a:r>
            <a:rPr lang="en-US" sz="2000" b="1" dirty="0"/>
            <a:t>Editors:</a:t>
          </a:r>
          <a:br>
            <a:rPr lang="en-US" sz="1500" dirty="0"/>
          </a:br>
          <a:r>
            <a:rPr lang="en-US" sz="1500" dirty="0"/>
            <a:t>can edit the metadata of an item and either accept or reject it</a:t>
          </a:r>
          <a:br>
            <a:rPr lang="en-US" sz="1500" dirty="0"/>
          </a:br>
          <a:br>
            <a:rPr lang="en-US" sz="1500" dirty="0"/>
          </a:br>
          <a:endParaRPr lang="en-US" sz="1500" dirty="0"/>
        </a:p>
      </dgm:t>
    </dgm:pt>
    <dgm:pt modelId="{727355AC-8389-9148-999E-328B95D014F5}" type="parTrans" cxnId="{75AD2874-5D29-D54E-87E8-28C21FA4395F}">
      <dgm:prSet/>
      <dgm:spPr/>
      <dgm:t>
        <a:bodyPr/>
        <a:lstStyle/>
        <a:p>
          <a:endParaRPr lang="en-US"/>
        </a:p>
      </dgm:t>
    </dgm:pt>
    <dgm:pt modelId="{6C1E7FAB-DD5C-8E43-8F4B-794E9630B6C0}" type="sibTrans" cxnId="{75AD2874-5D29-D54E-87E8-28C21FA4395F}">
      <dgm:prSet/>
      <dgm:spPr/>
      <dgm:t>
        <a:bodyPr/>
        <a:lstStyle/>
        <a:p>
          <a:endParaRPr lang="en-US"/>
        </a:p>
      </dgm:t>
    </dgm:pt>
    <dgm:pt modelId="{B0B18BCA-52F9-EE4C-B420-70E556184543}">
      <dgm:prSet custT="1"/>
      <dgm:spPr>
        <a:solidFill>
          <a:schemeClr val="accent1">
            <a:lumMod val="75000"/>
          </a:schemeClr>
        </a:solidFill>
      </dgm:spPr>
      <dgm:t>
        <a:bodyPr/>
        <a:lstStyle/>
        <a:p>
          <a:r>
            <a:rPr lang="en-US" sz="2000" b="1" dirty="0"/>
            <a:t>Final Editors:</a:t>
          </a:r>
          <a:br>
            <a:rPr lang="en-US" sz="2000" b="1" dirty="0"/>
          </a:br>
          <a:r>
            <a:rPr lang="en-US" sz="1500" dirty="0"/>
            <a:t>can edit the metadata of a submitted item before archiving, but are unable to </a:t>
          </a:r>
          <a:br>
            <a:rPr lang="en-US" sz="1500" dirty="0"/>
          </a:br>
          <a:r>
            <a:rPr lang="en-US" sz="1500" dirty="0"/>
            <a:t>reject</a:t>
          </a:r>
        </a:p>
      </dgm:t>
    </dgm:pt>
    <dgm:pt modelId="{12C2D825-DC60-7B40-BD54-D744391494A6}" type="parTrans" cxnId="{EE5D8FA4-CF7D-4142-9E66-B40BE7A68357}">
      <dgm:prSet/>
      <dgm:spPr/>
      <dgm:t>
        <a:bodyPr/>
        <a:lstStyle/>
        <a:p>
          <a:endParaRPr lang="en-US"/>
        </a:p>
      </dgm:t>
    </dgm:pt>
    <dgm:pt modelId="{9676E5E2-0637-1141-98AB-B3EE2FF3AE8E}" type="sibTrans" cxnId="{EE5D8FA4-CF7D-4142-9E66-B40BE7A68357}">
      <dgm:prSet/>
      <dgm:spPr/>
      <dgm:t>
        <a:bodyPr/>
        <a:lstStyle/>
        <a:p>
          <a:endParaRPr lang="en-US"/>
        </a:p>
      </dgm:t>
    </dgm:pt>
    <dgm:pt modelId="{D141CB7F-17C7-DC42-B1D3-48098FDF61DF}" type="pres">
      <dgm:prSet presAssocID="{F936E654-8432-1E46-8D55-05B47CD6726F}" presName="matrix" presStyleCnt="0">
        <dgm:presLayoutVars>
          <dgm:chMax val="1"/>
          <dgm:dir/>
          <dgm:resizeHandles val="exact"/>
        </dgm:presLayoutVars>
      </dgm:prSet>
      <dgm:spPr/>
    </dgm:pt>
    <dgm:pt modelId="{FB3F5858-923C-B743-9890-BC4A14C98866}" type="pres">
      <dgm:prSet presAssocID="{F936E654-8432-1E46-8D55-05B47CD6726F}" presName="diamond" presStyleLbl="bgShp" presStyleIdx="0" presStyleCnt="1" custLinFactNeighborX="310" custLinFactNeighborY="-962"/>
      <dgm:spPr/>
    </dgm:pt>
    <dgm:pt modelId="{C3D4826D-3906-304E-9EA5-7A6A7EE7CEE6}" type="pres">
      <dgm:prSet presAssocID="{F936E654-8432-1E46-8D55-05B47CD6726F}" presName="quad1" presStyleLbl="node1" presStyleIdx="0" presStyleCnt="4">
        <dgm:presLayoutVars>
          <dgm:chMax val="0"/>
          <dgm:chPref val="0"/>
          <dgm:bulletEnabled val="1"/>
        </dgm:presLayoutVars>
      </dgm:prSet>
      <dgm:spPr/>
    </dgm:pt>
    <dgm:pt modelId="{81AD0E87-D110-5747-8E67-EA090E1035E3}" type="pres">
      <dgm:prSet presAssocID="{F936E654-8432-1E46-8D55-05B47CD6726F}" presName="quad2" presStyleLbl="node1" presStyleIdx="1" presStyleCnt="4">
        <dgm:presLayoutVars>
          <dgm:chMax val="0"/>
          <dgm:chPref val="0"/>
          <dgm:bulletEnabled val="1"/>
        </dgm:presLayoutVars>
      </dgm:prSet>
      <dgm:spPr/>
    </dgm:pt>
    <dgm:pt modelId="{66215B41-0E06-1D4C-BB28-0556CECFFDFE}" type="pres">
      <dgm:prSet presAssocID="{F936E654-8432-1E46-8D55-05B47CD6726F}" presName="quad3" presStyleLbl="node1" presStyleIdx="2" presStyleCnt="4">
        <dgm:presLayoutVars>
          <dgm:chMax val="0"/>
          <dgm:chPref val="0"/>
          <dgm:bulletEnabled val="1"/>
        </dgm:presLayoutVars>
      </dgm:prSet>
      <dgm:spPr/>
    </dgm:pt>
    <dgm:pt modelId="{B5E06106-B7A4-3A4B-A817-0AF56D9E149F}" type="pres">
      <dgm:prSet presAssocID="{F936E654-8432-1E46-8D55-05B47CD6726F}" presName="quad4" presStyleLbl="node1" presStyleIdx="3" presStyleCnt="4">
        <dgm:presLayoutVars>
          <dgm:chMax val="0"/>
          <dgm:chPref val="0"/>
          <dgm:bulletEnabled val="1"/>
        </dgm:presLayoutVars>
      </dgm:prSet>
      <dgm:spPr/>
    </dgm:pt>
  </dgm:ptLst>
  <dgm:cxnLst>
    <dgm:cxn modelId="{3524DF0C-8E60-134B-96AC-23754797C3D0}" type="presOf" srcId="{F936E654-8432-1E46-8D55-05B47CD6726F}" destId="{D141CB7F-17C7-DC42-B1D3-48098FDF61DF}" srcOrd="0" destOrd="0" presId="urn:microsoft.com/office/officeart/2005/8/layout/matrix3"/>
    <dgm:cxn modelId="{DB968A39-7EBB-3F4A-B8D2-7113D064B5D8}" type="presOf" srcId="{3AD8AD9E-ED59-004B-8897-09FDAE97FB8C}" destId="{81AD0E87-D110-5747-8E67-EA090E1035E3}" srcOrd="0" destOrd="0" presId="urn:microsoft.com/office/officeart/2005/8/layout/matrix3"/>
    <dgm:cxn modelId="{75AD2874-5D29-D54E-87E8-28C21FA4395F}" srcId="{F936E654-8432-1E46-8D55-05B47CD6726F}" destId="{CCFB504D-73A3-6B49-A9F0-95CB49FC2722}" srcOrd="2" destOrd="0" parTransId="{727355AC-8389-9148-999E-328B95D014F5}" sibTransId="{6C1E7FAB-DD5C-8E43-8F4B-794E9630B6C0}"/>
    <dgm:cxn modelId="{6DBF3B91-1A25-9941-9B2C-8292054AA270}" srcId="{F936E654-8432-1E46-8D55-05B47CD6726F}" destId="{3AD8AD9E-ED59-004B-8897-09FDAE97FB8C}" srcOrd="1" destOrd="0" parTransId="{1A142970-EF1D-A84D-A6F7-252E649E8BD1}" sibTransId="{937CDA4A-D8F6-DF45-AF65-EA2ABE05234D}"/>
    <dgm:cxn modelId="{EE5D8FA4-CF7D-4142-9E66-B40BE7A68357}" srcId="{F936E654-8432-1E46-8D55-05B47CD6726F}" destId="{B0B18BCA-52F9-EE4C-B420-70E556184543}" srcOrd="3" destOrd="0" parTransId="{12C2D825-DC60-7B40-BD54-D744391494A6}" sibTransId="{9676E5E2-0637-1141-98AB-B3EE2FF3AE8E}"/>
    <dgm:cxn modelId="{A3032DA6-50E7-A94B-B661-1A9F83660282}" srcId="{F936E654-8432-1E46-8D55-05B47CD6726F}" destId="{57FD1582-D827-004B-AD55-0DA04F9EBD9F}" srcOrd="0" destOrd="0" parTransId="{F1463EB4-8720-8F48-9530-2DCD1268982C}" sibTransId="{4F5272CA-391B-384E-9C93-236A284424EE}"/>
    <dgm:cxn modelId="{32BEE5BC-623B-6F46-B6E0-1BA831E5FE21}" type="presOf" srcId="{B0B18BCA-52F9-EE4C-B420-70E556184543}" destId="{B5E06106-B7A4-3A4B-A817-0AF56D9E149F}" srcOrd="0" destOrd="0" presId="urn:microsoft.com/office/officeart/2005/8/layout/matrix3"/>
    <dgm:cxn modelId="{372583C4-E85B-8340-8802-77008783C9A4}" type="presOf" srcId="{CCFB504D-73A3-6B49-A9F0-95CB49FC2722}" destId="{66215B41-0E06-1D4C-BB28-0556CECFFDFE}" srcOrd="0" destOrd="0" presId="urn:microsoft.com/office/officeart/2005/8/layout/matrix3"/>
    <dgm:cxn modelId="{588635FB-239E-F541-A1B8-9AF453DA611D}" type="presOf" srcId="{57FD1582-D827-004B-AD55-0DA04F9EBD9F}" destId="{C3D4826D-3906-304E-9EA5-7A6A7EE7CEE6}" srcOrd="0" destOrd="0" presId="urn:microsoft.com/office/officeart/2005/8/layout/matrix3"/>
    <dgm:cxn modelId="{0652228C-045E-234C-AAD1-382EA9BD3A9A}" type="presParOf" srcId="{D141CB7F-17C7-DC42-B1D3-48098FDF61DF}" destId="{FB3F5858-923C-B743-9890-BC4A14C98866}" srcOrd="0" destOrd="0" presId="urn:microsoft.com/office/officeart/2005/8/layout/matrix3"/>
    <dgm:cxn modelId="{7966FA29-DA98-4C4D-BD5F-7500A41E1BC3}" type="presParOf" srcId="{D141CB7F-17C7-DC42-B1D3-48098FDF61DF}" destId="{C3D4826D-3906-304E-9EA5-7A6A7EE7CEE6}" srcOrd="1" destOrd="0" presId="urn:microsoft.com/office/officeart/2005/8/layout/matrix3"/>
    <dgm:cxn modelId="{7150000F-BC93-5C48-AE19-296E5EB28BA8}" type="presParOf" srcId="{D141CB7F-17C7-DC42-B1D3-48098FDF61DF}" destId="{81AD0E87-D110-5747-8E67-EA090E1035E3}" srcOrd="2" destOrd="0" presId="urn:microsoft.com/office/officeart/2005/8/layout/matrix3"/>
    <dgm:cxn modelId="{8405E55F-19E3-5048-A83B-D7A27E291BFF}" type="presParOf" srcId="{D141CB7F-17C7-DC42-B1D3-48098FDF61DF}" destId="{66215B41-0E06-1D4C-BB28-0556CECFFDFE}" srcOrd="3" destOrd="0" presId="urn:microsoft.com/office/officeart/2005/8/layout/matrix3"/>
    <dgm:cxn modelId="{C9504D84-850D-1042-BC0F-A813337AD805}" type="presParOf" srcId="{D141CB7F-17C7-DC42-B1D3-48098FDF61DF}" destId="{B5E06106-B7A4-3A4B-A817-0AF56D9E149F}"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F5858-923C-B743-9890-BC4A14C98866}">
      <dsp:nvSpPr>
        <dsp:cNvPr id="0" name=""/>
        <dsp:cNvSpPr/>
      </dsp:nvSpPr>
      <dsp:spPr>
        <a:xfrm>
          <a:off x="1693558" y="0"/>
          <a:ext cx="5195178" cy="519517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D4826D-3906-304E-9EA5-7A6A7EE7CEE6}">
      <dsp:nvSpPr>
        <dsp:cNvPr id="0" name=""/>
        <dsp:cNvSpPr/>
      </dsp:nvSpPr>
      <dsp:spPr>
        <a:xfrm>
          <a:off x="2170995" y="493542"/>
          <a:ext cx="2026119" cy="2026119"/>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Submitters:</a:t>
          </a:r>
          <a:br>
            <a:rPr lang="en-US" sz="1500" kern="1200" dirty="0"/>
          </a:br>
          <a:r>
            <a:rPr lang="en-US" sz="1500" kern="1200" dirty="0"/>
            <a:t>Those in the submitters group may submit items to the collection</a:t>
          </a:r>
        </a:p>
      </dsp:txBody>
      <dsp:txXfrm>
        <a:off x="2269902" y="592449"/>
        <a:ext cx="1828305" cy="1828305"/>
      </dsp:txXfrm>
    </dsp:sp>
    <dsp:sp modelId="{81AD0E87-D110-5747-8E67-EA090E1035E3}">
      <dsp:nvSpPr>
        <dsp:cNvPr id="0" name=""/>
        <dsp:cNvSpPr/>
      </dsp:nvSpPr>
      <dsp:spPr>
        <a:xfrm>
          <a:off x="4352970" y="493542"/>
          <a:ext cx="2026119" cy="2026119"/>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Reviewers:</a:t>
          </a:r>
          <a:r>
            <a:rPr lang="en-US" sz="2000" kern="1200" dirty="0"/>
            <a:t> </a:t>
          </a:r>
          <a:br>
            <a:rPr lang="en-US" sz="1500" kern="1200" dirty="0"/>
          </a:br>
          <a:r>
            <a:rPr lang="en-US" sz="1500" kern="1200" dirty="0"/>
            <a:t>can accept the item or reject the item</a:t>
          </a:r>
        </a:p>
      </dsp:txBody>
      <dsp:txXfrm>
        <a:off x="4451877" y="592449"/>
        <a:ext cx="1828305" cy="1828305"/>
      </dsp:txXfrm>
    </dsp:sp>
    <dsp:sp modelId="{66215B41-0E06-1D4C-BB28-0556CECFFDFE}">
      <dsp:nvSpPr>
        <dsp:cNvPr id="0" name=""/>
        <dsp:cNvSpPr/>
      </dsp:nvSpPr>
      <dsp:spPr>
        <a:xfrm>
          <a:off x="2170995" y="2675517"/>
          <a:ext cx="2026119" cy="2026119"/>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Editors:</a:t>
          </a:r>
          <a:br>
            <a:rPr lang="en-US" sz="1500" kern="1200" dirty="0"/>
          </a:br>
          <a:r>
            <a:rPr lang="en-US" sz="1500" kern="1200" dirty="0"/>
            <a:t>can edit the metadata of an item and either accept or reject it</a:t>
          </a:r>
          <a:br>
            <a:rPr lang="en-US" sz="1500" kern="1200" dirty="0"/>
          </a:br>
          <a:br>
            <a:rPr lang="en-US" sz="1500" kern="1200" dirty="0"/>
          </a:br>
          <a:endParaRPr lang="en-US" sz="1500" kern="1200" dirty="0"/>
        </a:p>
      </dsp:txBody>
      <dsp:txXfrm>
        <a:off x="2269902" y="2774424"/>
        <a:ext cx="1828305" cy="1828305"/>
      </dsp:txXfrm>
    </dsp:sp>
    <dsp:sp modelId="{B5E06106-B7A4-3A4B-A817-0AF56D9E149F}">
      <dsp:nvSpPr>
        <dsp:cNvPr id="0" name=""/>
        <dsp:cNvSpPr/>
      </dsp:nvSpPr>
      <dsp:spPr>
        <a:xfrm>
          <a:off x="4352970" y="2675517"/>
          <a:ext cx="2026119" cy="2026119"/>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Final Editors:</a:t>
          </a:r>
          <a:br>
            <a:rPr lang="en-US" sz="2000" b="1" kern="1200" dirty="0"/>
          </a:br>
          <a:r>
            <a:rPr lang="en-US" sz="1500" kern="1200" dirty="0"/>
            <a:t>can edit the metadata of a submitted item before archiving, but are unable to </a:t>
          </a:r>
          <a:br>
            <a:rPr lang="en-US" sz="1500" kern="1200" dirty="0"/>
          </a:br>
          <a:r>
            <a:rPr lang="en-US" sz="1500" kern="1200" dirty="0"/>
            <a:t>reject</a:t>
          </a:r>
        </a:p>
      </dsp:txBody>
      <dsp:txXfrm>
        <a:off x="4451877" y="2774424"/>
        <a:ext cx="1828305" cy="182830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B1982B-D495-6A43-A49A-1740583217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A0F816-FE66-014C-BA1C-9EB5A0A9FC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49224-4EE8-9142-A89B-A7A865D3FE71}" type="datetimeFigureOut">
              <a:rPr lang="en-US" smtClean="0"/>
              <a:t>2/21/2024</a:t>
            </a:fld>
            <a:endParaRPr lang="en-US"/>
          </a:p>
        </p:txBody>
      </p:sp>
      <p:sp>
        <p:nvSpPr>
          <p:cNvPr id="4" name="Footer Placeholder 3">
            <a:extLst>
              <a:ext uri="{FF2B5EF4-FFF2-40B4-BE49-F238E27FC236}">
                <a16:creationId xmlns:a16="http://schemas.microsoft.com/office/drawing/2014/main" id="{2ED7A030-5CDF-FD4E-9016-771F69A71C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963A61-72BB-C640-99E5-C317356D33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7DE5DD-D8C7-5D40-AED1-27D78ECBB2AA}" type="slidenum">
              <a:rPr lang="en-US" smtClean="0"/>
              <a:t>‹#›</a:t>
            </a:fld>
            <a:endParaRPr lang="en-US"/>
          </a:p>
        </p:txBody>
      </p:sp>
    </p:spTree>
    <p:extLst>
      <p:ext uri="{BB962C8B-B14F-4D97-AF65-F5344CB8AC3E}">
        <p14:creationId xmlns:p14="http://schemas.microsoft.com/office/powerpoint/2010/main" val="3115814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8EBF8-2D22-447B-8F87-26886C739217}"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414E9-1EF5-4802-946B-4A56A5BC3F21}" type="slidenum">
              <a:rPr lang="en-US" smtClean="0"/>
              <a:t>‹#›</a:t>
            </a:fld>
            <a:endParaRPr lang="en-US"/>
          </a:p>
        </p:txBody>
      </p:sp>
    </p:spTree>
    <p:extLst>
      <p:ext uri="{BB962C8B-B14F-4D97-AF65-F5344CB8AC3E}">
        <p14:creationId xmlns:p14="http://schemas.microsoft.com/office/powerpoint/2010/main" val="34884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fontAlgn="base">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30975C98-CF4A-0E47-AAD4-62A77AB97D0D}" type="slidenum">
              <a:rPr lang="en-US" smtClean="0"/>
              <a:t>2</a:t>
            </a:fld>
            <a:endParaRPr lang="en-US"/>
          </a:p>
        </p:txBody>
      </p:sp>
    </p:spTree>
    <p:extLst>
      <p:ext uri="{BB962C8B-B14F-4D97-AF65-F5344CB8AC3E}">
        <p14:creationId xmlns:p14="http://schemas.microsoft.com/office/powerpoint/2010/main" val="4034757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5134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1137150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83320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194639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fontAlgn="base">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30975C98-CF4A-0E47-AAD4-62A77AB97D0D}" type="slidenum">
              <a:rPr lang="en-US" smtClean="0"/>
              <a:t>3</a:t>
            </a:fld>
            <a:endParaRPr lang="en-US"/>
          </a:p>
        </p:txBody>
      </p:sp>
    </p:spTree>
    <p:extLst>
      <p:ext uri="{BB962C8B-B14F-4D97-AF65-F5344CB8AC3E}">
        <p14:creationId xmlns:p14="http://schemas.microsoft.com/office/powerpoint/2010/main" val="46652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1593B-ADC7-4CDB-A748-C9E0954381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209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402962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96459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410698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72065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2160855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56335cb5cb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g56335cb5cb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SzPts val="1100"/>
              <a:buNone/>
            </a:pPr>
            <a:endParaRPr sz="1000" b="1" dirty="0"/>
          </a:p>
        </p:txBody>
      </p:sp>
    </p:spTree>
    <p:extLst>
      <p:ext uri="{BB962C8B-B14F-4D97-AF65-F5344CB8AC3E}">
        <p14:creationId xmlns:p14="http://schemas.microsoft.com/office/powerpoint/2010/main" val="2300213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21B6A8-0CC0-ED4B-9561-0E7132458E06}"/>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69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yp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3D45-F24B-AE49-B83B-F4AD8F846FC3}"/>
              </a:ext>
            </a:extLst>
          </p:cNvPr>
          <p:cNvSpPr/>
          <p:nvPr userDrawn="1"/>
        </p:nvSpPr>
        <p:spPr>
          <a:xfrm>
            <a:off x="0" y="0"/>
            <a:ext cx="6096000" cy="6858000"/>
          </a:xfrm>
          <a:prstGeom prst="rect">
            <a:avLst/>
          </a:prstGeom>
          <a:solidFill>
            <a:srgbClr val="FF0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2749A8-7BA9-1848-8277-72D91E0CDA0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98223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ype slide">
    <p:bg>
      <p:bgPr>
        <a:solidFill>
          <a:srgbClr val="002060"/>
        </a:solidFill>
        <a:effectLst/>
      </p:bgPr>
    </p:bg>
    <p:spTree>
      <p:nvGrpSpPr>
        <p:cNvPr id="1" name=""/>
        <p:cNvGrpSpPr/>
        <p:nvPr/>
      </p:nvGrpSpPr>
      <p:grpSpPr>
        <a:xfrm>
          <a:off x="0" y="0"/>
          <a:ext cx="0" cy="0"/>
          <a:chOff x="0" y="0"/>
          <a:chExt cx="0" cy="0"/>
        </a:xfrm>
      </p:grpSpPr>
      <p:pic>
        <p:nvPicPr>
          <p:cNvPr id="23" name="Picture 22" descr="A picture containing person, crowd, outdoor, watching&#10;&#10;Description automatically generated">
            <a:extLst>
              <a:ext uri="{FF2B5EF4-FFF2-40B4-BE49-F238E27FC236}">
                <a16:creationId xmlns:a16="http://schemas.microsoft.com/office/drawing/2014/main" id="{457A9C33-3E74-1847-A17B-29DD9F28941A}"/>
              </a:ext>
            </a:extLst>
          </p:cNvPr>
          <p:cNvPicPr>
            <a:picLocks noChangeAspect="1"/>
          </p:cNvPicPr>
          <p:nvPr userDrawn="1"/>
        </p:nvPicPr>
        <p:blipFill>
          <a:blip r:embed="rId2"/>
          <a:stretch>
            <a:fillRect/>
          </a:stretch>
        </p:blipFill>
        <p:spPr>
          <a:xfrm>
            <a:off x="0" y="-1038056"/>
            <a:ext cx="12344400" cy="821915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30961" y="719704"/>
            <a:ext cx="4276427" cy="5632311"/>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WHERE YOU WANT </a:t>
            </a:r>
            <a:br>
              <a:rPr lang="en-US" sz="7200" b="0" i="0">
                <a:solidFill>
                  <a:schemeClr val="bg1"/>
                </a:solidFill>
                <a:latin typeface="Helvetica Light" panose="020B0403020202020204" pitchFamily="34" charset="0"/>
              </a:rPr>
            </a:br>
            <a:r>
              <a:rPr lang="en-US" sz="7200" b="0" i="0">
                <a:solidFill>
                  <a:schemeClr val="bg1"/>
                </a:solidFill>
                <a:latin typeface="Helvetica Light" panose="020B0403020202020204" pitchFamily="34" charset="0"/>
              </a:rPr>
              <a:t>TO BE.</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2062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60C0981E-F498-1F4D-992F-1706DF053554}"/>
              </a:ext>
            </a:extLst>
          </p:cNvPr>
          <p:cNvPicPr>
            <a:picLocks noChangeAspect="1"/>
          </p:cNvPicPr>
          <p:nvPr userDrawn="1"/>
        </p:nvPicPr>
        <p:blipFill>
          <a:blip r:embed="rId2"/>
          <a:stretch>
            <a:fillRect/>
          </a:stretch>
        </p:blipFill>
        <p:spPr>
          <a:xfrm>
            <a:off x="-40640" y="-435187"/>
            <a:ext cx="12273280" cy="8182187"/>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985837"/>
            <a:ext cx="6146800"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MOVE</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WARD.</a:t>
            </a:r>
          </a:p>
        </p:txBody>
      </p:sp>
      <p:sp>
        <p:nvSpPr>
          <p:cNvPr id="7" name="TextBox 6">
            <a:extLst>
              <a:ext uri="{FF2B5EF4-FFF2-40B4-BE49-F238E27FC236}">
                <a16:creationId xmlns:a16="http://schemas.microsoft.com/office/drawing/2014/main" id="{45F3CDA5-BD20-6345-9961-0DBAEC7B289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999713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floor, person, nature, dancer&#10;&#10;Description automatically generated">
            <a:extLst>
              <a:ext uri="{FF2B5EF4-FFF2-40B4-BE49-F238E27FC236}">
                <a16:creationId xmlns:a16="http://schemas.microsoft.com/office/drawing/2014/main" id="{9F12EA6D-F088-ED44-B9F6-A1B0E04B72D7}"/>
              </a:ext>
            </a:extLst>
          </p:cNvPr>
          <p:cNvPicPr>
            <a:picLocks noChangeAspect="1"/>
          </p:cNvPicPr>
          <p:nvPr userDrawn="1"/>
        </p:nvPicPr>
        <p:blipFill>
          <a:blip r:embed="rId2"/>
          <a:stretch>
            <a:fillRect/>
          </a:stretch>
        </p:blipFill>
        <p:spPr>
          <a:xfrm>
            <a:off x="-909006" y="-360265"/>
            <a:ext cx="13253406" cy="8817196"/>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7611911" y="262681"/>
            <a:ext cx="4276427" cy="3785652"/>
          </a:xfrm>
          <a:prstGeom prst="rect">
            <a:avLst/>
          </a:prstGeom>
          <a:noFill/>
        </p:spPr>
        <p:txBody>
          <a:bodyPr wrap="square" rtlCol="0">
            <a:spAutoFit/>
          </a:bodyPr>
          <a:lstStyle/>
          <a:p>
            <a:pPr algn="r"/>
            <a:r>
              <a:rPr lang="en-US" sz="8000" b="0" i="0">
                <a:solidFill>
                  <a:schemeClr val="bg1"/>
                </a:solidFill>
                <a:latin typeface="Helvetica Light" panose="020B0403020202020204" pitchFamily="34" charset="0"/>
              </a:rPr>
              <a:t>TO BREAK OUT.</a:t>
            </a:r>
          </a:p>
        </p:txBody>
      </p:sp>
      <p:sp>
        <p:nvSpPr>
          <p:cNvPr id="10" name="TextBox 9">
            <a:extLst>
              <a:ext uri="{FF2B5EF4-FFF2-40B4-BE49-F238E27FC236}">
                <a16:creationId xmlns:a16="http://schemas.microsoft.com/office/drawing/2014/main" id="{561E6C86-4493-144F-9AE2-3B443E003C9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8942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ype slide">
    <p:bg>
      <p:bgPr>
        <a:solidFill>
          <a:srgbClr val="002060"/>
        </a:solidFill>
        <a:effectLst/>
      </p:bgPr>
    </p:bg>
    <p:spTree>
      <p:nvGrpSpPr>
        <p:cNvPr id="1" name=""/>
        <p:cNvGrpSpPr/>
        <p:nvPr/>
      </p:nvGrpSpPr>
      <p:grpSpPr>
        <a:xfrm>
          <a:off x="0" y="0"/>
          <a:ext cx="0" cy="0"/>
          <a:chOff x="0" y="0"/>
          <a:chExt cx="0" cy="0"/>
        </a:xfrm>
      </p:grpSpPr>
      <p:pic>
        <p:nvPicPr>
          <p:cNvPr id="11" name="Picture 10" descr="A picture containing person, cellphone, outdoor, phone&#10;&#10;Description automatically generated">
            <a:extLst>
              <a:ext uri="{FF2B5EF4-FFF2-40B4-BE49-F238E27FC236}">
                <a16:creationId xmlns:a16="http://schemas.microsoft.com/office/drawing/2014/main" id="{C70BFFB4-285C-0242-A1FF-5636A0AE636D}"/>
              </a:ext>
            </a:extLst>
          </p:cNvPr>
          <p:cNvPicPr>
            <a:picLocks noChangeAspect="1"/>
          </p:cNvPicPr>
          <p:nvPr userDrawn="1"/>
        </p:nvPicPr>
        <p:blipFill>
          <a:blip r:embed="rId2"/>
          <a:stretch>
            <a:fillRect/>
          </a:stretch>
        </p:blipFill>
        <p:spPr>
          <a:xfrm>
            <a:off x="0" y="-598078"/>
            <a:ext cx="12192000" cy="8128000"/>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3308330"/>
            <a:ext cx="6146800" cy="3416320"/>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TO</a:t>
            </a:r>
          </a:p>
          <a:p>
            <a:r>
              <a:rPr lang="en-US" sz="7200" b="0" i="0">
                <a:solidFill>
                  <a:schemeClr val="bg1"/>
                </a:solidFill>
                <a:latin typeface="Helvetica Light" panose="020B0403020202020204" pitchFamily="34" charset="0"/>
              </a:rPr>
              <a:t>DIS-</a:t>
            </a:r>
          </a:p>
          <a:p>
            <a:r>
              <a:rPr lang="en-US" sz="7200" b="0" i="0">
                <a:solidFill>
                  <a:schemeClr val="bg1"/>
                </a:solidFill>
                <a:latin typeface="Helvetica Light" panose="020B0403020202020204" pitchFamily="34" charset="0"/>
              </a:rPr>
              <a:t>COVER</a:t>
            </a:r>
            <a:r>
              <a:rPr lang="en-US" sz="7200" b="0" i="0">
                <a:solidFill>
                  <a:schemeClr val="bg1"/>
                </a:solidFill>
                <a:latin typeface="Helvetica" pitchFamily="2" charset="0"/>
              </a:rPr>
              <a:t>.</a:t>
            </a:r>
          </a:p>
        </p:txBody>
      </p:sp>
      <p:sp>
        <p:nvSpPr>
          <p:cNvPr id="12" name="TextBox 11">
            <a:extLst>
              <a:ext uri="{FF2B5EF4-FFF2-40B4-BE49-F238E27FC236}">
                <a16:creationId xmlns:a16="http://schemas.microsoft.com/office/drawing/2014/main" id="{E10E070B-59D4-3D4F-88CC-45B921B66FB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753573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ype slide">
    <p:bg>
      <p:bgPr>
        <a:solidFill>
          <a:srgbClr val="002060"/>
        </a:solidFill>
        <a:effectLst/>
      </p:bgPr>
    </p:bg>
    <p:spTree>
      <p:nvGrpSpPr>
        <p:cNvPr id="1" name=""/>
        <p:cNvGrpSpPr/>
        <p:nvPr/>
      </p:nvGrpSpPr>
      <p:grpSpPr>
        <a:xfrm>
          <a:off x="0" y="0"/>
          <a:ext cx="0" cy="0"/>
          <a:chOff x="0" y="0"/>
          <a:chExt cx="0" cy="0"/>
        </a:xfrm>
      </p:grpSpPr>
      <p:pic>
        <p:nvPicPr>
          <p:cNvPr id="3" name="Picture 2" descr="A picture containing outdoor, empty&#10;&#10;Description automatically generated">
            <a:extLst>
              <a:ext uri="{FF2B5EF4-FFF2-40B4-BE49-F238E27FC236}">
                <a16:creationId xmlns:a16="http://schemas.microsoft.com/office/drawing/2014/main" id="{333157C0-7D7F-534A-B573-29096034FFD9}"/>
              </a:ext>
            </a:extLst>
          </p:cNvPr>
          <p:cNvPicPr>
            <a:picLocks noChangeAspect="1"/>
          </p:cNvPicPr>
          <p:nvPr userDrawn="1"/>
        </p:nvPicPr>
        <p:blipFill>
          <a:blip r:embed="rId2"/>
          <a:stretch>
            <a:fillRect/>
          </a:stretch>
        </p:blipFill>
        <p:spPr>
          <a:xfrm>
            <a:off x="-364781" y="-608988"/>
            <a:ext cx="12921561" cy="80759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562536" y="2200335"/>
            <a:ext cx="4181307" cy="4524315"/>
          </a:xfrm>
          <a:prstGeom prst="rect">
            <a:avLst/>
          </a:prstGeom>
          <a:noFill/>
        </p:spPr>
        <p:txBody>
          <a:bodyPr wrap="square" rtlCol="0">
            <a:spAutoFit/>
          </a:bodyPr>
          <a:lstStyle/>
          <a:p>
            <a:pPr algn="l"/>
            <a:r>
              <a:rPr lang="en-US" sz="7200" b="0" i="0">
                <a:solidFill>
                  <a:schemeClr val="bg1"/>
                </a:solidFill>
                <a:latin typeface="Helvetica Light" panose="020B0403020202020204" pitchFamily="34" charset="0"/>
              </a:rPr>
              <a:t>TO</a:t>
            </a:r>
          </a:p>
          <a:p>
            <a:pPr algn="l"/>
            <a:r>
              <a:rPr lang="en-US" sz="7200" b="0" i="0">
                <a:solidFill>
                  <a:schemeClr val="bg1"/>
                </a:solidFill>
                <a:latin typeface="Helvetica Light" panose="020B0403020202020204" pitchFamily="34" charset="0"/>
              </a:rPr>
              <a:t>BUILD</a:t>
            </a:r>
          </a:p>
          <a:p>
            <a:pPr algn="l"/>
            <a:r>
              <a:rPr lang="en-US" sz="7200" b="0" i="0">
                <a:solidFill>
                  <a:schemeClr val="bg1"/>
                </a:solidFill>
                <a:latin typeface="Helvetica Light" panose="020B0403020202020204" pitchFamily="34" charset="0"/>
              </a:rPr>
              <a:t>YOUR</a:t>
            </a:r>
          </a:p>
          <a:p>
            <a:pPr algn="l"/>
            <a:r>
              <a:rPr lang="en-US" sz="7200" b="0" i="0">
                <a:solidFill>
                  <a:schemeClr val="bg1"/>
                </a:solidFill>
                <a:latin typeface="Helvetica Light" panose="020B0403020202020204" pitchFamily="34" charset="0"/>
              </a:rPr>
              <a:t>FUTURE.</a:t>
            </a:r>
          </a:p>
        </p:txBody>
      </p:sp>
      <p:sp>
        <p:nvSpPr>
          <p:cNvPr id="10" name="TextBox 9">
            <a:extLst>
              <a:ext uri="{FF2B5EF4-FFF2-40B4-BE49-F238E27FC236}">
                <a16:creationId xmlns:a16="http://schemas.microsoft.com/office/drawing/2014/main" id="{1BD9241C-32CE-F741-A30C-223BA9BCC19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080187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ype slide">
    <p:bg>
      <p:bgPr>
        <a:solidFill>
          <a:srgbClr val="0020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7FDED0-37C8-354E-BC3E-24BC019AF85A}"/>
              </a:ext>
            </a:extLst>
          </p:cNvPr>
          <p:cNvPicPr>
            <a:picLocks noChangeAspect="1"/>
          </p:cNvPicPr>
          <p:nvPr userDrawn="1"/>
        </p:nvPicPr>
        <p:blipFill>
          <a:blip r:embed="rId2"/>
          <a:stretch>
            <a:fillRect/>
          </a:stretch>
        </p:blipFill>
        <p:spPr>
          <a:xfrm>
            <a:off x="0" y="-1042988"/>
            <a:ext cx="12387263" cy="8258175"/>
          </a:xfrm>
          <a:prstGeom prst="rect">
            <a:avLst/>
          </a:prstGeom>
        </p:spPr>
      </p:pic>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3"/>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DFFE66-79A1-9948-B04B-EE93B2681AEF}"/>
              </a:ext>
            </a:extLst>
          </p:cNvPr>
          <p:cNvSpPr txBox="1"/>
          <p:nvPr userDrawn="1"/>
        </p:nvSpPr>
        <p:spPr>
          <a:xfrm>
            <a:off x="467416" y="1816135"/>
            <a:ext cx="3947422" cy="4524315"/>
          </a:xfrm>
          <a:prstGeom prst="rect">
            <a:avLst/>
          </a:prstGeom>
          <a:noFill/>
        </p:spPr>
        <p:txBody>
          <a:bodyPr wrap="square" rtlCol="0">
            <a:spAutoFit/>
          </a:bodyPr>
          <a:lstStyle/>
          <a:p>
            <a:r>
              <a:rPr lang="en-US" sz="7200" b="0" i="0">
                <a:solidFill>
                  <a:schemeClr val="bg1"/>
                </a:solidFill>
                <a:latin typeface="Helvetica Light" panose="020B0403020202020204" pitchFamily="34" charset="0"/>
              </a:rPr>
              <a:t>THIS IS SUNY</a:t>
            </a:r>
          </a:p>
          <a:p>
            <a:r>
              <a:rPr lang="en-US" sz="7200" b="0" i="0">
                <a:solidFill>
                  <a:schemeClr val="bg1"/>
                </a:solidFill>
                <a:latin typeface="Helvetica Light" panose="020B0403020202020204" pitchFamily="34" charset="0"/>
              </a:rPr>
              <a:t>FOR</a:t>
            </a:r>
          </a:p>
          <a:p>
            <a:r>
              <a:rPr lang="en-US" sz="7200" b="0" i="0">
                <a:solidFill>
                  <a:schemeClr val="bg1"/>
                </a:solidFill>
                <a:latin typeface="Helvetica Light" panose="020B0403020202020204" pitchFamily="34" charset="0"/>
              </a:rPr>
              <a:t>ALL.</a:t>
            </a:r>
          </a:p>
        </p:txBody>
      </p:sp>
      <p:sp>
        <p:nvSpPr>
          <p:cNvPr id="10" name="TextBox 9">
            <a:extLst>
              <a:ext uri="{FF2B5EF4-FFF2-40B4-BE49-F238E27FC236}">
                <a16:creationId xmlns:a16="http://schemas.microsoft.com/office/drawing/2014/main" id="{A0075905-442F-E34E-B6E8-C8F4527BDF2D}"/>
              </a:ext>
            </a:extLst>
          </p:cNvPr>
          <p:cNvSpPr txBox="1"/>
          <p:nvPr userDrawn="1"/>
        </p:nvSpPr>
        <p:spPr>
          <a:xfrm>
            <a:off x="7431536" y="1816135"/>
            <a:ext cx="4589503" cy="4524315"/>
          </a:xfrm>
          <a:prstGeom prst="rect">
            <a:avLst/>
          </a:prstGeom>
          <a:noFill/>
        </p:spPr>
        <p:txBody>
          <a:bodyPr wrap="square" rtlCol="0">
            <a:spAutoFit/>
          </a:bodyPr>
          <a:lstStyle/>
          <a:p>
            <a:pPr algn="r"/>
            <a:r>
              <a:rPr lang="en-US" sz="7200" b="0" i="0">
                <a:solidFill>
                  <a:schemeClr val="bg1"/>
                </a:solidFill>
                <a:latin typeface="Helvetica Light" panose="020B0403020202020204" pitchFamily="34" charset="0"/>
              </a:rPr>
              <a:t>THIS IS SUNY</a:t>
            </a:r>
          </a:p>
          <a:p>
            <a:pPr algn="r"/>
            <a:r>
              <a:rPr lang="en-US" sz="7200" b="0" i="0">
                <a:solidFill>
                  <a:schemeClr val="bg1"/>
                </a:solidFill>
                <a:latin typeface="Helvetica Light" panose="020B0403020202020204" pitchFamily="34" charset="0"/>
              </a:rPr>
              <a:t>FOR </a:t>
            </a:r>
          </a:p>
          <a:p>
            <a:pPr algn="r"/>
            <a:r>
              <a:rPr lang="en-US" sz="7200" b="1" i="0">
                <a:solidFill>
                  <a:schemeClr val="bg1"/>
                </a:solidFill>
                <a:latin typeface="Helvetica Light" panose="020B0403020202020204" pitchFamily="34" charset="0"/>
              </a:rPr>
              <a:t>YOU.</a:t>
            </a:r>
          </a:p>
        </p:txBody>
      </p:sp>
      <p:sp>
        <p:nvSpPr>
          <p:cNvPr id="13" name="TextBox 12">
            <a:extLst>
              <a:ext uri="{FF2B5EF4-FFF2-40B4-BE49-F238E27FC236}">
                <a16:creationId xmlns:a16="http://schemas.microsoft.com/office/drawing/2014/main" id="{01F01BA9-1061-2145-BAD3-08AB06B61679}"/>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502180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63A0-ACBA-1D4E-9CD0-034CF9381D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F043CA-DBFE-6942-B367-D2B1E2E5EE1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1C50FA-96BA-8442-BD88-96D7C022C60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268D994-3347-6149-A984-86F71177C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0D662-3D3A-404D-9CAF-8537F844284A}"/>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89267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001C-3D74-2F42-8173-9A327C9A02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5F7468-338A-B94B-BDA9-16A82B06A5D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C5738BF-0AC7-7C48-9FDD-FA105B1A72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4A59CE-87FE-1B44-9F8B-3141899F3302}"/>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623767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6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6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189" lvl="0" indent="-342891" algn="l">
              <a:lnSpc>
                <a:spcPct val="90000"/>
              </a:lnSpc>
              <a:spcBef>
                <a:spcPts val="0"/>
              </a:spcBef>
              <a:spcAft>
                <a:spcPts val="0"/>
              </a:spcAft>
              <a:buClr>
                <a:schemeClr val="dk1"/>
              </a:buClr>
              <a:buSzPts val="1800"/>
              <a:buChar char="●"/>
              <a:defRPr/>
            </a:lvl1pPr>
            <a:lvl2pPr marL="914377" lvl="1" indent="-317492" algn="l">
              <a:lnSpc>
                <a:spcPct val="90000"/>
              </a:lnSpc>
              <a:spcBef>
                <a:spcPts val="2133"/>
              </a:spcBef>
              <a:spcAft>
                <a:spcPts val="0"/>
              </a:spcAft>
              <a:buClr>
                <a:schemeClr val="dk1"/>
              </a:buClr>
              <a:buSzPts val="1400"/>
              <a:buChar char="○"/>
              <a:defRPr/>
            </a:lvl2pPr>
            <a:lvl3pPr marL="1371566" lvl="2" indent="-317492" algn="l">
              <a:lnSpc>
                <a:spcPct val="90000"/>
              </a:lnSpc>
              <a:spcBef>
                <a:spcPts val="2133"/>
              </a:spcBef>
              <a:spcAft>
                <a:spcPts val="0"/>
              </a:spcAft>
              <a:buClr>
                <a:schemeClr val="dk1"/>
              </a:buClr>
              <a:buSzPts val="1400"/>
              <a:buChar char="■"/>
              <a:defRPr/>
            </a:lvl3pPr>
            <a:lvl4pPr marL="1828754" lvl="3" indent="-317492" algn="l">
              <a:lnSpc>
                <a:spcPct val="90000"/>
              </a:lnSpc>
              <a:spcBef>
                <a:spcPts val="2133"/>
              </a:spcBef>
              <a:spcAft>
                <a:spcPts val="0"/>
              </a:spcAft>
              <a:buClr>
                <a:schemeClr val="dk1"/>
              </a:buClr>
              <a:buSzPts val="1400"/>
              <a:buChar char="●"/>
              <a:defRPr/>
            </a:lvl4pPr>
            <a:lvl5pPr marL="2285943" lvl="4" indent="-317492" algn="l">
              <a:lnSpc>
                <a:spcPct val="90000"/>
              </a:lnSpc>
              <a:spcBef>
                <a:spcPts val="2133"/>
              </a:spcBef>
              <a:spcAft>
                <a:spcPts val="0"/>
              </a:spcAft>
              <a:buClr>
                <a:schemeClr val="dk1"/>
              </a:buClr>
              <a:buSzPts val="1400"/>
              <a:buChar char="○"/>
              <a:defRPr/>
            </a:lvl5pPr>
            <a:lvl6pPr marL="2743131" lvl="5" indent="-317492" algn="l">
              <a:lnSpc>
                <a:spcPct val="90000"/>
              </a:lnSpc>
              <a:spcBef>
                <a:spcPts val="2133"/>
              </a:spcBef>
              <a:spcAft>
                <a:spcPts val="0"/>
              </a:spcAft>
              <a:buClr>
                <a:schemeClr val="dk1"/>
              </a:buClr>
              <a:buSzPts val="1400"/>
              <a:buChar char="■"/>
              <a:defRPr/>
            </a:lvl6pPr>
            <a:lvl7pPr marL="3200320" lvl="6" indent="-317492" algn="l">
              <a:lnSpc>
                <a:spcPct val="90000"/>
              </a:lnSpc>
              <a:spcBef>
                <a:spcPts val="2133"/>
              </a:spcBef>
              <a:spcAft>
                <a:spcPts val="0"/>
              </a:spcAft>
              <a:buClr>
                <a:schemeClr val="dk1"/>
              </a:buClr>
              <a:buSzPts val="1400"/>
              <a:buChar char="●"/>
              <a:defRPr/>
            </a:lvl7pPr>
            <a:lvl8pPr marL="3657509" lvl="7" indent="-317492" algn="l">
              <a:lnSpc>
                <a:spcPct val="90000"/>
              </a:lnSpc>
              <a:spcBef>
                <a:spcPts val="2133"/>
              </a:spcBef>
              <a:spcAft>
                <a:spcPts val="0"/>
              </a:spcAft>
              <a:buClr>
                <a:schemeClr val="dk1"/>
              </a:buClr>
              <a:buSzPts val="1400"/>
              <a:buChar char="○"/>
              <a:defRPr/>
            </a:lvl8pPr>
            <a:lvl9pPr marL="4114697" lvl="8" indent="-317492" algn="l">
              <a:lnSpc>
                <a:spcPct val="90000"/>
              </a:lnSpc>
              <a:spcBef>
                <a:spcPts val="2133"/>
              </a:spcBef>
              <a:spcAft>
                <a:spcPts val="2133"/>
              </a:spcAft>
              <a:buClr>
                <a:schemeClr val="dk1"/>
              </a:buClr>
              <a:buSzPts val="1400"/>
              <a:buChar char="■"/>
              <a:defRPr/>
            </a:lvl9pPr>
          </a:lstStyle>
          <a:p>
            <a:endParaRPr/>
          </a:p>
        </p:txBody>
      </p:sp>
      <p:sp>
        <p:nvSpPr>
          <p:cNvPr id="26" name="Google Shape;26;p6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199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070C0">
            <a:alpha val="99691"/>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411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D0196A-D6FE-0849-8BF9-485345B3914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8BDB5ED-197A-F842-B111-55A38340CD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07281-7751-AF46-9424-3561F8A7CBDB}"/>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261139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1"/>
            <a:ext cx="11945427"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2"/>
            <a:ext cx="1185579" cy="1185579"/>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6"/>
            <a:ext cx="4603935"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409294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slide">
    <p:bg>
      <p:bgPr>
        <a:solidFill>
          <a:srgbClr val="004D9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7E8F46-BCAD-1842-9782-B4588B877635}"/>
              </a:ext>
            </a:extLst>
          </p:cNvPr>
          <p:cNvSpPr/>
          <p:nvPr userDrawn="1"/>
        </p:nvSpPr>
        <p:spPr>
          <a:xfrm>
            <a:off x="123288" y="133350"/>
            <a:ext cx="11945426" cy="6591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A2B4C3-AFF5-C648-B632-70A79793EB19}"/>
              </a:ext>
            </a:extLst>
          </p:cNvPr>
          <p:cNvSpPr/>
          <p:nvPr userDrawn="1"/>
        </p:nvSpPr>
        <p:spPr>
          <a:xfrm>
            <a:off x="6883005" y="-4517756"/>
            <a:ext cx="759417" cy="705173"/>
          </a:xfrm>
          <a:prstGeom prst="rect">
            <a:avLst/>
          </a:prstGeom>
          <a:solidFill>
            <a:srgbClr val="024D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80B6F312-2667-0343-B4FA-3358DD4F3FA6}"/>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10" name="TextBox 9">
            <a:extLst>
              <a:ext uri="{FF2B5EF4-FFF2-40B4-BE49-F238E27FC236}">
                <a16:creationId xmlns:a16="http://schemas.microsoft.com/office/drawing/2014/main" id="{76F80EF9-B7E3-E645-A937-EEDB533FA1BC}"/>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46331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00206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4B452E70-228B-B74E-BE1E-3EDDAA043260}"/>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5" name="TextBox 4">
            <a:extLst>
              <a:ext uri="{FF2B5EF4-FFF2-40B4-BE49-F238E27FC236}">
                <a16:creationId xmlns:a16="http://schemas.microsoft.com/office/drawing/2014/main" id="{1E175E7F-48DA-804E-AE31-C6450208F22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864734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5B137-39DD-6F42-AC5A-DF6BBD04AE08}"/>
              </a:ext>
            </a:extLst>
          </p:cNvPr>
          <p:cNvSpPr/>
          <p:nvPr userDrawn="1"/>
        </p:nvSpPr>
        <p:spPr>
          <a:xfrm>
            <a:off x="4646950" y="0"/>
            <a:ext cx="75450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E60F6A-3CE0-144F-8246-5114F4F492F3}"/>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4F993B2-6492-7447-AE8C-59DFDBC5D1B1}"/>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00A8EB2C-CFBC-E642-A813-285F0A20D873}"/>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354995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2148F6-9E97-2540-A005-3E55C5F8577A}"/>
              </a:ext>
            </a:extLst>
          </p:cNvPr>
          <p:cNvSpPr/>
          <p:nvPr userDrawn="1"/>
        </p:nvSpPr>
        <p:spPr>
          <a:xfrm>
            <a:off x="0" y="3572933"/>
            <a:ext cx="12192000" cy="3285067"/>
          </a:xfrm>
          <a:prstGeom prst="rect">
            <a:avLst/>
          </a:prstGeom>
          <a:solidFill>
            <a:srgbClr val="00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015544-573A-E642-B050-E4D1A88E7F00}"/>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DF299103-7979-1B46-A226-11F67BFD2A92}"/>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7" name="TextBox 6">
            <a:extLst>
              <a:ext uri="{FF2B5EF4-FFF2-40B4-BE49-F238E27FC236}">
                <a16:creationId xmlns:a16="http://schemas.microsoft.com/office/drawing/2014/main" id="{38E328A4-3350-4A43-81C6-7FBCE7909466}"/>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98163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CB1463-3401-6E49-B2AE-7F94951D05A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437328-6064-F34B-99FA-0DF85E63AAB4}"/>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rgbClr val="002060"/>
                </a:solidFill>
                <a:latin typeface="Helvetica" pitchFamily="2" charset="0"/>
              </a:rPr>
              <a:t>SUNY</a:t>
            </a:r>
            <a:r>
              <a:rPr lang="en-US" sz="1600" b="0" i="0">
                <a:solidFill>
                  <a:srgbClr val="002060"/>
                </a:solidFill>
                <a:latin typeface="Helvetica" pitchFamily="2" charset="0"/>
              </a:rPr>
              <a:t> </a:t>
            </a:r>
            <a:r>
              <a:rPr lang="en-US" sz="1600" b="0" i="0">
                <a:solidFill>
                  <a:srgbClr val="002060"/>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27209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8CA93-C0F4-4B47-9DA7-B0B357A93D42}"/>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1435959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ype slide">
    <p:bg>
      <p:bgPr>
        <a:solidFill>
          <a:srgbClr val="002060"/>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26AB79C-17AB-5948-80F9-38B1E6DD661D}"/>
              </a:ext>
            </a:extLst>
          </p:cNvPr>
          <p:cNvPicPr>
            <a:picLocks noChangeAspect="1"/>
          </p:cNvPicPr>
          <p:nvPr userDrawn="1"/>
        </p:nvPicPr>
        <p:blipFill>
          <a:blip r:embed="rId2"/>
          <a:stretch>
            <a:fillRect/>
          </a:stretch>
        </p:blipFill>
        <p:spPr>
          <a:xfrm>
            <a:off x="467416" y="337163"/>
            <a:ext cx="1185578" cy="1185578"/>
          </a:xfrm>
          <a:prstGeom prst="rect">
            <a:avLst/>
          </a:prstGeom>
        </p:spPr>
      </p:pic>
      <p:sp>
        <p:nvSpPr>
          <p:cNvPr id="9" name="Rectangle 8">
            <a:extLst>
              <a:ext uri="{FF2B5EF4-FFF2-40B4-BE49-F238E27FC236}">
                <a16:creationId xmlns:a16="http://schemas.microsoft.com/office/drawing/2014/main" id="{DAD63C6F-7C73-864A-8473-63707ADADFCB}"/>
              </a:ext>
            </a:extLst>
          </p:cNvPr>
          <p:cNvSpPr/>
          <p:nvPr userDrawn="1"/>
        </p:nvSpPr>
        <p:spPr>
          <a:xfrm>
            <a:off x="123288" y="133350"/>
            <a:ext cx="11945426" cy="65913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FDC770-5699-F14D-A785-EDAF2CAB3B58}"/>
              </a:ext>
            </a:extLst>
          </p:cNvPr>
          <p:cNvSpPr txBox="1"/>
          <p:nvPr userDrawn="1"/>
        </p:nvSpPr>
        <p:spPr>
          <a:xfrm>
            <a:off x="7448158" y="6256765"/>
            <a:ext cx="4603934" cy="338554"/>
          </a:xfrm>
          <a:prstGeom prst="rect">
            <a:avLst/>
          </a:prstGeom>
          <a:noFill/>
          <a:ln>
            <a:noFill/>
          </a:ln>
        </p:spPr>
        <p:txBody>
          <a:bodyPr wrap="square" rtlCol="0">
            <a:spAutoFit/>
          </a:bodyPr>
          <a:lstStyle/>
          <a:p>
            <a:pPr algn="ctr"/>
            <a:r>
              <a:rPr lang="en-US" sz="1600" b="1" i="0">
                <a:solidFill>
                  <a:schemeClr val="bg1"/>
                </a:solidFill>
                <a:latin typeface="Helvetica" pitchFamily="2" charset="0"/>
              </a:rPr>
              <a:t>SUNY</a:t>
            </a:r>
            <a:r>
              <a:rPr lang="en-US" sz="1600" b="0" i="0">
                <a:solidFill>
                  <a:schemeClr val="bg1"/>
                </a:solidFill>
                <a:latin typeface="Helvetica" pitchFamily="2" charset="0"/>
              </a:rPr>
              <a:t> </a:t>
            </a:r>
            <a:r>
              <a:rPr lang="en-US" sz="1600" b="0" i="0">
                <a:solidFill>
                  <a:schemeClr val="bg1"/>
                </a:solidFill>
                <a:latin typeface="Helvetica Light" panose="020B0403020202020204" pitchFamily="34" charset="0"/>
              </a:rPr>
              <a:t>THE STATE UNIVERSITY OF NEW YORK</a:t>
            </a:r>
          </a:p>
        </p:txBody>
      </p:sp>
    </p:spTree>
    <p:extLst>
      <p:ext uri="{BB962C8B-B14F-4D97-AF65-F5344CB8AC3E}">
        <p14:creationId xmlns:p14="http://schemas.microsoft.com/office/powerpoint/2010/main" val="4166146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35622"/>
      </p:ext>
    </p:extLst>
  </p:cSld>
  <p:clrMap bg1="lt1" tx1="dk1" bg2="lt2" tx2="dk2" accent1="accent1" accent2="accent2" accent3="accent3" accent4="accent4" accent5="accent5" accent6="accent6" hlink="hlink" folHlink="folHlink"/>
  <p:sldLayoutIdLst>
    <p:sldLayoutId id="2147483662" r:id="rId1"/>
    <p:sldLayoutId id="2147483671" r:id="rId2"/>
    <p:sldLayoutId id="2147483673" r:id="rId3"/>
    <p:sldLayoutId id="2147483651" r:id="rId4"/>
    <p:sldLayoutId id="2147483663" r:id="rId5"/>
    <p:sldLayoutId id="2147483672" r:id="rId6"/>
    <p:sldLayoutId id="2147483665" r:id="rId7"/>
    <p:sldLayoutId id="2147483666" r:id="rId8"/>
    <p:sldLayoutId id="2147483674" r:id="rId9"/>
    <p:sldLayoutId id="2147483675" r:id="rId10"/>
    <p:sldLayoutId id="2147483682" r:id="rId11"/>
    <p:sldLayoutId id="2147483679" r:id="rId12"/>
    <p:sldLayoutId id="2147483685" r:id="rId13"/>
    <p:sldLayoutId id="2147483676" r:id="rId14"/>
    <p:sldLayoutId id="2147483678" r:id="rId15"/>
    <p:sldLayoutId id="214748368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40506F-81C0-A34C-BF36-1B47F2AEA8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04F261-8DAA-9C4A-9B95-41E48467D01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0FE3C-21D9-0D44-9709-AD5A7E35FA9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1B1206D-17B9-1D44-B14A-1AF193C7D83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6B25D1-A1B7-4C4E-90A7-9099BF42BDE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1104767887"/>
      </p:ext>
    </p:extLst>
  </p:cSld>
  <p:clrMap bg1="lt1" tx1="dk1" bg2="lt2" tx2="dk2" accent1="accent1" accent2="accent2" accent3="accent3" accent4="accent4" accent5="accent5" accent6="accent6" hlink="hlink" folHlink="folHlink"/>
  <p:sldLayoutIdLst>
    <p:sldLayoutId id="2147483928" r:id="rId1"/>
    <p:sldLayoutId id="2147483933" r:id="rId2"/>
    <p:sldLayoutId id="2147483939" r:id="rId3"/>
    <p:sldLayoutId id="2147483934" r:id="rId4"/>
    <p:sldLayoutId id="2147483945" r:id="rId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descr="SUNY brand color palette&#10;">
            <a:extLst>
              <a:ext uri="{FF2B5EF4-FFF2-40B4-BE49-F238E27FC236}">
                <a16:creationId xmlns:a16="http://schemas.microsoft.com/office/drawing/2014/main" id="{DA505A40-C5D5-A047-AB3A-EADB79BA409C}"/>
              </a:ext>
            </a:extLst>
          </p:cNvPr>
          <p:cNvPicPr>
            <a:picLocks noChangeAspect="1"/>
          </p:cNvPicPr>
          <p:nvPr/>
        </p:nvPicPr>
        <p:blipFill>
          <a:blip r:embed="rId2"/>
          <a:stretch>
            <a:fillRect/>
          </a:stretch>
        </p:blipFill>
        <p:spPr>
          <a:xfrm>
            <a:off x="3111657" y="-5203750"/>
            <a:ext cx="8648700" cy="4724400"/>
          </a:xfrm>
          <a:prstGeom prst="rect">
            <a:avLst/>
          </a:prstGeom>
        </p:spPr>
      </p:pic>
      <p:pic>
        <p:nvPicPr>
          <p:cNvPr id="6" name="Picture 5" descr="SUNY Logo">
            <a:extLst>
              <a:ext uri="{FF2B5EF4-FFF2-40B4-BE49-F238E27FC236}">
                <a16:creationId xmlns:a16="http://schemas.microsoft.com/office/drawing/2014/main" id="{7C153E8F-FBDB-D54C-929C-BE86FFE85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348" y="931440"/>
            <a:ext cx="3289303" cy="3289303"/>
          </a:xfrm>
          <a:prstGeom prst="rect">
            <a:avLst/>
          </a:prstGeom>
        </p:spPr>
      </p:pic>
      <p:sp>
        <p:nvSpPr>
          <p:cNvPr id="5" name="TextBox 4">
            <a:extLst>
              <a:ext uri="{FF2B5EF4-FFF2-40B4-BE49-F238E27FC236}">
                <a16:creationId xmlns:a16="http://schemas.microsoft.com/office/drawing/2014/main" id="{80F8B844-2265-44D9-9369-BF1B5AC8F0E5}"/>
              </a:ext>
            </a:extLst>
          </p:cNvPr>
          <p:cNvSpPr txBox="1"/>
          <p:nvPr/>
        </p:nvSpPr>
        <p:spPr>
          <a:xfrm>
            <a:off x="2764585" y="4220743"/>
            <a:ext cx="6662827" cy="2431435"/>
          </a:xfrm>
          <a:prstGeom prst="rect">
            <a:avLst/>
          </a:prstGeom>
          <a:noFill/>
        </p:spPr>
        <p:txBody>
          <a:bodyPr wrap="square" rtlCol="0">
            <a:spAutoFit/>
          </a:bodyPr>
          <a:lstStyle/>
          <a:p>
            <a:pPr algn="ctr"/>
            <a:r>
              <a:rPr lang="en-US" sz="3600" b="1" dirty="0" err="1">
                <a:solidFill>
                  <a:schemeClr val="bg1"/>
                </a:solidFill>
                <a:latin typeface="Arial" panose="020B0604020202020204" pitchFamily="34" charset="0"/>
                <a:cs typeface="Arial" panose="020B0604020202020204" pitchFamily="34" charset="0"/>
              </a:rPr>
              <a:t>DSpace</a:t>
            </a:r>
            <a:r>
              <a:rPr lang="en-US" sz="3600" b="1" dirty="0">
                <a:solidFill>
                  <a:schemeClr val="bg1"/>
                </a:solidFill>
                <a:latin typeface="Arial" panose="020B0604020202020204" pitchFamily="34"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Item Submission Workflows</a:t>
            </a:r>
          </a:p>
          <a:p>
            <a:pPr algn="ctr"/>
            <a:r>
              <a:rPr lang="en-US" sz="2800" dirty="0">
                <a:solidFill>
                  <a:schemeClr val="bg1"/>
                </a:solidFill>
                <a:latin typeface="Arial" panose="020B0604020202020204" pitchFamily="34" charset="0"/>
                <a:cs typeface="Arial" panose="020B0604020202020204" pitchFamily="34" charset="0"/>
              </a:rPr>
              <a:t>Scholarly Communications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Community of Practice</a:t>
            </a:r>
          </a:p>
          <a:p>
            <a:pPr algn="ctr"/>
            <a:r>
              <a:rPr lang="en-US" sz="2800" dirty="0">
                <a:solidFill>
                  <a:schemeClr val="bg1"/>
                </a:solidFill>
                <a:latin typeface="Arial" panose="020B0604020202020204" pitchFamily="34" charset="0"/>
                <a:cs typeface="Arial" panose="020B0604020202020204" pitchFamily="34" charset="0"/>
              </a:rPr>
              <a:t>February 22, 2024</a:t>
            </a:r>
            <a:endParaRPr lang="en-US" sz="2800" dirty="0">
              <a:solidFill>
                <a:srgbClr val="85D3B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93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err="1"/>
              <a:t>Dspace</a:t>
            </a:r>
            <a:r>
              <a:rPr lang="en-US" sz="3200" dirty="0"/>
              <a:t> 7.x Differences</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923330"/>
          </a:xfrm>
          <a:prstGeom prst="rect">
            <a:avLst/>
          </a:prstGeom>
          <a:noFill/>
        </p:spPr>
        <p:txBody>
          <a:bodyPr wrap="square" rtlCol="0">
            <a:spAutoFit/>
          </a:bodyPr>
          <a:lstStyle/>
          <a:p>
            <a:r>
              <a:rPr lang="en-US" dirty="0"/>
              <a:t>The differences in </a:t>
            </a:r>
            <a:r>
              <a:rPr lang="en-US" dirty="0" err="1"/>
              <a:t>Dspace</a:t>
            </a:r>
            <a:r>
              <a:rPr lang="en-US" dirty="0"/>
              <a:t> 7.x are mainly visual, although the manual submission is now one page. </a:t>
            </a:r>
            <a:br>
              <a:rPr lang="en-US" dirty="0"/>
            </a:br>
            <a:br>
              <a:rPr lang="en-US" dirty="0"/>
            </a:br>
            <a:r>
              <a:rPr lang="en-US" dirty="0"/>
              <a:t>In MyDSpace7, you can find Your Submissions and Workflow tasks.</a:t>
            </a:r>
          </a:p>
        </p:txBody>
      </p:sp>
      <p:pic>
        <p:nvPicPr>
          <p:cNvPr id="6" name="Picture 5" descr="User interface showing MyDSpace in version 7.x.">
            <a:extLst>
              <a:ext uri="{FF2B5EF4-FFF2-40B4-BE49-F238E27FC236}">
                <a16:creationId xmlns:a16="http://schemas.microsoft.com/office/drawing/2014/main" id="{EDD5940D-5420-1C90-78BB-B8CA1E637C2A}"/>
              </a:ext>
            </a:extLst>
          </p:cNvPr>
          <p:cNvPicPr>
            <a:picLocks noChangeAspect="1"/>
          </p:cNvPicPr>
          <p:nvPr/>
        </p:nvPicPr>
        <p:blipFill>
          <a:blip r:embed="rId4"/>
          <a:stretch>
            <a:fillRect/>
          </a:stretch>
        </p:blipFill>
        <p:spPr>
          <a:xfrm>
            <a:off x="475128" y="2687828"/>
            <a:ext cx="7644890" cy="2965539"/>
          </a:xfrm>
          <a:prstGeom prst="rect">
            <a:avLst/>
          </a:prstGeom>
        </p:spPr>
      </p:pic>
    </p:spTree>
    <p:extLst>
      <p:ext uri="{BB962C8B-B14F-4D97-AF65-F5344CB8AC3E}">
        <p14:creationId xmlns:p14="http://schemas.microsoft.com/office/powerpoint/2010/main" val="2070036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err="1"/>
              <a:t>Dspace</a:t>
            </a:r>
            <a:r>
              <a:rPr lang="en-US" sz="3200" dirty="0"/>
              <a:t> 7.x Differences</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369332"/>
          </a:xfrm>
          <a:prstGeom prst="rect">
            <a:avLst/>
          </a:prstGeom>
          <a:noFill/>
        </p:spPr>
        <p:txBody>
          <a:bodyPr wrap="square" rtlCol="0">
            <a:spAutoFit/>
          </a:bodyPr>
          <a:lstStyle/>
          <a:p>
            <a:r>
              <a:rPr lang="en-US" dirty="0"/>
              <a:t>In MyDSpace7, either claim the task or view the item. Viewing the item does not affect the workflow.</a:t>
            </a:r>
          </a:p>
        </p:txBody>
      </p:sp>
      <p:pic>
        <p:nvPicPr>
          <p:cNvPr id="5" name="Picture 4" descr="User interface of DSpace 7.x Workflow tasks, showing choices to claim the task or view the item.">
            <a:extLst>
              <a:ext uri="{FF2B5EF4-FFF2-40B4-BE49-F238E27FC236}">
                <a16:creationId xmlns:a16="http://schemas.microsoft.com/office/drawing/2014/main" id="{AD66C6F9-FB6E-143E-145A-9AD27001C187}"/>
              </a:ext>
            </a:extLst>
          </p:cNvPr>
          <p:cNvPicPr>
            <a:picLocks noChangeAspect="1"/>
          </p:cNvPicPr>
          <p:nvPr/>
        </p:nvPicPr>
        <p:blipFill>
          <a:blip r:embed="rId4"/>
          <a:stretch>
            <a:fillRect/>
          </a:stretch>
        </p:blipFill>
        <p:spPr>
          <a:xfrm>
            <a:off x="475128" y="2171944"/>
            <a:ext cx="9687998" cy="4338995"/>
          </a:xfrm>
          <a:prstGeom prst="rect">
            <a:avLst/>
          </a:prstGeom>
        </p:spPr>
      </p:pic>
    </p:spTree>
    <p:extLst>
      <p:ext uri="{BB962C8B-B14F-4D97-AF65-F5344CB8AC3E}">
        <p14:creationId xmlns:p14="http://schemas.microsoft.com/office/powerpoint/2010/main" val="19819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err="1"/>
              <a:t>Dspace</a:t>
            </a:r>
            <a:r>
              <a:rPr lang="en-US" sz="3200" dirty="0"/>
              <a:t> 7.x Differences</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369332"/>
          </a:xfrm>
          <a:prstGeom prst="rect">
            <a:avLst/>
          </a:prstGeom>
          <a:noFill/>
        </p:spPr>
        <p:txBody>
          <a:bodyPr wrap="square" rtlCol="0">
            <a:spAutoFit/>
          </a:bodyPr>
          <a:lstStyle/>
          <a:p>
            <a:r>
              <a:rPr lang="en-US" dirty="0"/>
              <a:t>Showing the options for a basic Reviewer: Approve, Reject, View, or Return to the pool.</a:t>
            </a:r>
          </a:p>
        </p:txBody>
      </p:sp>
      <p:pic>
        <p:nvPicPr>
          <p:cNvPr id="6" name="Picture 5" descr="User interface viewing options for the Reviewer in DSpace 7.x">
            <a:extLst>
              <a:ext uri="{FF2B5EF4-FFF2-40B4-BE49-F238E27FC236}">
                <a16:creationId xmlns:a16="http://schemas.microsoft.com/office/drawing/2014/main" id="{EF73CD30-2AAA-702A-5272-77FB8EB73DEC}"/>
              </a:ext>
            </a:extLst>
          </p:cNvPr>
          <p:cNvPicPr>
            <a:picLocks noChangeAspect="1"/>
          </p:cNvPicPr>
          <p:nvPr/>
        </p:nvPicPr>
        <p:blipFill>
          <a:blip r:embed="rId4"/>
          <a:stretch>
            <a:fillRect/>
          </a:stretch>
        </p:blipFill>
        <p:spPr>
          <a:xfrm>
            <a:off x="475128" y="2343615"/>
            <a:ext cx="8145012" cy="3886742"/>
          </a:xfrm>
          <a:prstGeom prst="rect">
            <a:avLst/>
          </a:prstGeom>
        </p:spPr>
      </p:pic>
    </p:spTree>
    <p:extLst>
      <p:ext uri="{BB962C8B-B14F-4D97-AF65-F5344CB8AC3E}">
        <p14:creationId xmlns:p14="http://schemas.microsoft.com/office/powerpoint/2010/main" val="1660707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err="1"/>
              <a:t>Dspace</a:t>
            </a:r>
            <a:r>
              <a:rPr lang="en-US" sz="3200" dirty="0"/>
              <a:t> 7.x Differences</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369332"/>
          </a:xfrm>
          <a:prstGeom prst="rect">
            <a:avLst/>
          </a:prstGeom>
          <a:noFill/>
        </p:spPr>
        <p:txBody>
          <a:bodyPr wrap="square" rtlCol="0">
            <a:spAutoFit/>
          </a:bodyPr>
          <a:lstStyle/>
          <a:p>
            <a:r>
              <a:rPr lang="en-US" dirty="0"/>
              <a:t>Showing the options for a Final Editor: Approve or Edit, View, or Return to the pool.</a:t>
            </a:r>
          </a:p>
        </p:txBody>
      </p:sp>
      <p:pic>
        <p:nvPicPr>
          <p:cNvPr id="5" name="Picture 4" descr="User interface view showing options for Final Editor.">
            <a:extLst>
              <a:ext uri="{FF2B5EF4-FFF2-40B4-BE49-F238E27FC236}">
                <a16:creationId xmlns:a16="http://schemas.microsoft.com/office/drawing/2014/main" id="{7B45B82D-9CCA-D7BA-FCF8-94C376CD7A2C}"/>
              </a:ext>
            </a:extLst>
          </p:cNvPr>
          <p:cNvPicPr>
            <a:picLocks noChangeAspect="1"/>
          </p:cNvPicPr>
          <p:nvPr/>
        </p:nvPicPr>
        <p:blipFill>
          <a:blip r:embed="rId4"/>
          <a:stretch>
            <a:fillRect/>
          </a:stretch>
        </p:blipFill>
        <p:spPr>
          <a:xfrm>
            <a:off x="475128" y="2142884"/>
            <a:ext cx="8860248" cy="3942191"/>
          </a:xfrm>
          <a:prstGeom prst="rect">
            <a:avLst/>
          </a:prstGeom>
        </p:spPr>
      </p:pic>
    </p:spTree>
    <p:extLst>
      <p:ext uri="{BB962C8B-B14F-4D97-AF65-F5344CB8AC3E}">
        <p14:creationId xmlns:p14="http://schemas.microsoft.com/office/powerpoint/2010/main" val="119620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err="1"/>
              <a:t>Dspace</a:t>
            </a:r>
            <a:r>
              <a:rPr lang="en-US" sz="3200" dirty="0"/>
              <a:t> 7.x Differences</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646331"/>
          </a:xfrm>
          <a:prstGeom prst="rect">
            <a:avLst/>
          </a:prstGeom>
          <a:noFill/>
        </p:spPr>
        <p:txBody>
          <a:bodyPr wrap="square" rtlCol="0">
            <a:spAutoFit/>
          </a:bodyPr>
          <a:lstStyle/>
          <a:p>
            <a:r>
              <a:rPr lang="en-US" dirty="0"/>
              <a:t>Whether in </a:t>
            </a:r>
            <a:r>
              <a:rPr lang="en-US" dirty="0" err="1"/>
              <a:t>Dspace</a:t>
            </a:r>
            <a:r>
              <a:rPr lang="en-US" dirty="0"/>
              <a:t> 7.x or </a:t>
            </a:r>
            <a:r>
              <a:rPr lang="en-US" dirty="0" err="1"/>
              <a:t>Dspace</a:t>
            </a:r>
            <a:r>
              <a:rPr lang="en-US" dirty="0"/>
              <a:t> 6.x, the rejection step involves giving a reason for the rejection, so the submitter can rectify it.</a:t>
            </a:r>
          </a:p>
        </p:txBody>
      </p:sp>
      <p:pic>
        <p:nvPicPr>
          <p:cNvPr id="5" name="Picture 4" descr="User interface showing rejection screen, where the reviewer must enter a reason for rejection.">
            <a:extLst>
              <a:ext uri="{FF2B5EF4-FFF2-40B4-BE49-F238E27FC236}">
                <a16:creationId xmlns:a16="http://schemas.microsoft.com/office/drawing/2014/main" id="{6442D761-89F9-ECD2-EE6F-2E236BB104A4}"/>
              </a:ext>
            </a:extLst>
          </p:cNvPr>
          <p:cNvPicPr>
            <a:picLocks noChangeAspect="1"/>
          </p:cNvPicPr>
          <p:nvPr/>
        </p:nvPicPr>
        <p:blipFill>
          <a:blip r:embed="rId4"/>
          <a:stretch>
            <a:fillRect/>
          </a:stretch>
        </p:blipFill>
        <p:spPr>
          <a:xfrm>
            <a:off x="475128" y="2620614"/>
            <a:ext cx="4696480" cy="3686689"/>
          </a:xfrm>
          <a:prstGeom prst="rect">
            <a:avLst/>
          </a:prstGeom>
        </p:spPr>
      </p:pic>
    </p:spTree>
    <p:extLst>
      <p:ext uri="{BB962C8B-B14F-4D97-AF65-F5344CB8AC3E}">
        <p14:creationId xmlns:p14="http://schemas.microsoft.com/office/powerpoint/2010/main" val="423846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the H. Carl McCall SUNY Administration Building in Albany, NY.">
            <a:extLst>
              <a:ext uri="{FF2B5EF4-FFF2-40B4-BE49-F238E27FC236}">
                <a16:creationId xmlns:a16="http://schemas.microsoft.com/office/drawing/2014/main" id="{873D9510-C408-3946-B82E-A2A95668FE97}"/>
              </a:ext>
            </a:extLst>
          </p:cNvPr>
          <p:cNvPicPr>
            <a:picLocks noChangeAspect="1"/>
          </p:cNvPicPr>
          <p:nvPr/>
        </p:nvPicPr>
        <p:blipFill>
          <a:blip r:embed="rId2">
            <a:alphaModFix amt="16000"/>
          </a:blip>
          <a:stretch>
            <a:fillRect/>
          </a:stretch>
        </p:blipFill>
        <p:spPr>
          <a:xfrm>
            <a:off x="0" y="-143165"/>
            <a:ext cx="12192000" cy="6856781"/>
          </a:xfrm>
          <a:prstGeom prst="rect">
            <a:avLst/>
          </a:prstGeom>
        </p:spPr>
      </p:pic>
      <p:pic>
        <p:nvPicPr>
          <p:cNvPr id="6" name="Picture 5" descr="SUNY Logo&#10;">
            <a:extLst>
              <a:ext uri="{FF2B5EF4-FFF2-40B4-BE49-F238E27FC236}">
                <a16:creationId xmlns:a16="http://schemas.microsoft.com/office/drawing/2014/main" id="{536ACCED-A8F7-6545-B958-002B46E74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347" y="1784347"/>
            <a:ext cx="3289303" cy="3289303"/>
          </a:xfrm>
          <a:prstGeom prst="rect">
            <a:avLst/>
          </a:prstGeom>
        </p:spPr>
      </p:pic>
      <p:sp>
        <p:nvSpPr>
          <p:cNvPr id="2" name="TextBox 1">
            <a:extLst>
              <a:ext uri="{FF2B5EF4-FFF2-40B4-BE49-F238E27FC236}">
                <a16:creationId xmlns:a16="http://schemas.microsoft.com/office/drawing/2014/main" id="{9A4F4278-F83A-CF90-8C34-BE4DD0B5833F}"/>
              </a:ext>
            </a:extLst>
          </p:cNvPr>
          <p:cNvSpPr txBox="1"/>
          <p:nvPr/>
        </p:nvSpPr>
        <p:spPr>
          <a:xfrm>
            <a:off x="2490786" y="600074"/>
            <a:ext cx="7077075" cy="769441"/>
          </a:xfrm>
          <a:prstGeom prst="rect">
            <a:avLst/>
          </a:prstGeom>
          <a:noFill/>
        </p:spPr>
        <p:txBody>
          <a:bodyPr wrap="square" rtlCol="0">
            <a:spAutoFit/>
          </a:bodyPr>
          <a:lstStyle/>
          <a:p>
            <a:pPr algn="ctr"/>
            <a:r>
              <a:rPr lang="en-US" sz="4400" dirty="0"/>
              <a:t>Questions? </a:t>
            </a:r>
          </a:p>
        </p:txBody>
      </p:sp>
      <p:sp>
        <p:nvSpPr>
          <p:cNvPr id="4" name="TextBox 3">
            <a:extLst>
              <a:ext uri="{FF2B5EF4-FFF2-40B4-BE49-F238E27FC236}">
                <a16:creationId xmlns:a16="http://schemas.microsoft.com/office/drawing/2014/main" id="{76361450-8A6D-4255-6DED-8E5785921F8A}"/>
              </a:ext>
            </a:extLst>
          </p:cNvPr>
          <p:cNvSpPr txBox="1"/>
          <p:nvPr/>
        </p:nvSpPr>
        <p:spPr>
          <a:xfrm>
            <a:off x="3581398" y="5375791"/>
            <a:ext cx="5029200" cy="1200329"/>
          </a:xfrm>
          <a:prstGeom prst="rect">
            <a:avLst/>
          </a:prstGeom>
          <a:noFill/>
        </p:spPr>
        <p:txBody>
          <a:bodyPr wrap="square" rtlCol="0">
            <a:spAutoFit/>
          </a:bodyPr>
          <a:lstStyle/>
          <a:p>
            <a:pPr algn="ctr"/>
            <a:r>
              <a:rPr lang="en-US" sz="2400" dirty="0"/>
              <a:t>Thank you!</a:t>
            </a:r>
            <a:br>
              <a:rPr lang="en-US" sz="2400" dirty="0"/>
            </a:br>
            <a:r>
              <a:rPr lang="en-US" sz="2400" dirty="0"/>
              <a:t>Yvonne.Kester@suny.edu</a:t>
            </a:r>
            <a:br>
              <a:rPr lang="en-US" sz="2400" dirty="0"/>
            </a:br>
            <a:r>
              <a:rPr lang="en-US" sz="2400" dirty="0"/>
              <a:t>info@sunyolis.libanswers.com</a:t>
            </a:r>
          </a:p>
        </p:txBody>
      </p:sp>
    </p:spTree>
    <p:extLst>
      <p:ext uri="{BB962C8B-B14F-4D97-AF65-F5344CB8AC3E}">
        <p14:creationId xmlns:p14="http://schemas.microsoft.com/office/powerpoint/2010/main" val="35010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32;p249">
            <a:extLst>
              <a:ext uri="{FF2B5EF4-FFF2-40B4-BE49-F238E27FC236}">
                <a16:creationId xmlns:a16="http://schemas.microsoft.com/office/drawing/2014/main" id="{D3F7CE92-C9D8-4B4D-B538-AF974E6733ED}"/>
              </a:ext>
            </a:extLst>
          </p:cNvPr>
          <p:cNvSpPr txBox="1"/>
          <p:nvPr/>
        </p:nvSpPr>
        <p:spPr>
          <a:xfrm>
            <a:off x="339963" y="1942867"/>
            <a:ext cx="11512074" cy="3355274"/>
          </a:xfrm>
          <a:prstGeom prst="rect">
            <a:avLst/>
          </a:prstGeom>
          <a:noFill/>
          <a:ln>
            <a:noFill/>
          </a:ln>
        </p:spPr>
        <p:txBody>
          <a:bodyPr spcFirstLastPara="1" wrap="square" lIns="121900" tIns="121900" rIns="121900" bIns="121900" anchor="t"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US" sz="4000" b="1" dirty="0">
                <a:solidFill>
                  <a:schemeClr val="bg1"/>
                </a:solidFill>
                <a:latin typeface="Calibri" panose="020F0502020204030204" pitchFamily="34" charset="0"/>
                <a:ea typeface="Open Sans"/>
                <a:cs typeface="Calibri" panose="020F0502020204030204" pitchFamily="34" charset="0"/>
                <a:sym typeface="Open Sans"/>
              </a:rPr>
              <a:t>What is a workflow in </a:t>
            </a:r>
            <a:r>
              <a:rPr lang="en-US" sz="4000" b="1" dirty="0" err="1">
                <a:solidFill>
                  <a:schemeClr val="bg1"/>
                </a:solidFill>
                <a:latin typeface="Calibri" panose="020F0502020204030204" pitchFamily="34" charset="0"/>
                <a:ea typeface="Open Sans"/>
                <a:cs typeface="Calibri" panose="020F0502020204030204" pitchFamily="34" charset="0"/>
                <a:sym typeface="Open Sans"/>
              </a:rPr>
              <a:t>DSpace</a:t>
            </a:r>
            <a:r>
              <a:rPr lang="en-US" sz="4000" b="1" dirty="0">
                <a:solidFill>
                  <a:schemeClr val="bg1"/>
                </a:solidFill>
                <a:latin typeface="Calibri" panose="020F0502020204030204" pitchFamily="34" charset="0"/>
                <a:ea typeface="Open Sans"/>
                <a:cs typeface="Calibri" panose="020F0502020204030204" pitchFamily="34" charset="0"/>
                <a:sym typeface="Open Sans"/>
              </a:rPr>
              <a:t>?</a:t>
            </a:r>
          </a:p>
          <a:p>
            <a:pPr marL="457200" lvl="0" indent="-457200" algn="l" rtl="0">
              <a:spcBef>
                <a:spcPts val="0"/>
              </a:spcBef>
              <a:spcAft>
                <a:spcPts val="0"/>
              </a:spcAft>
              <a:buFont typeface="Arial" panose="020B0604020202020204" pitchFamily="34" charset="0"/>
              <a:buChar char="•"/>
            </a:pPr>
            <a:r>
              <a:rPr lang="en-US" sz="3200" b="1" dirty="0">
                <a:solidFill>
                  <a:schemeClr val="bg1"/>
                </a:solidFill>
                <a:latin typeface="Calibri" panose="020F0502020204030204" pitchFamily="34" charset="0"/>
                <a:ea typeface="Open Sans"/>
                <a:cs typeface="Calibri" panose="020F0502020204030204" pitchFamily="34" charset="0"/>
                <a:sym typeface="Open Sans"/>
              </a:rPr>
              <a:t>A workflow adds one or more steps between submission and archiving of a new item </a:t>
            </a:r>
          </a:p>
          <a:p>
            <a:pPr marL="457200" lvl="0" indent="-457200" algn="l" rtl="0">
              <a:spcBef>
                <a:spcPts val="0"/>
              </a:spcBef>
              <a:spcAft>
                <a:spcPts val="0"/>
              </a:spcAft>
              <a:buFont typeface="Arial" panose="020B0604020202020204" pitchFamily="34" charset="0"/>
              <a:buChar char="•"/>
            </a:pPr>
            <a:r>
              <a:rPr lang="en-US" sz="3200" b="1" dirty="0">
                <a:solidFill>
                  <a:schemeClr val="bg1"/>
                </a:solidFill>
                <a:latin typeface="Calibri" panose="020F0502020204030204" pitchFamily="34" charset="0"/>
                <a:ea typeface="Open Sans"/>
                <a:cs typeface="Calibri" panose="020F0502020204030204" pitchFamily="34" charset="0"/>
                <a:sym typeface="Open Sans"/>
              </a:rPr>
              <a:t>Workflows are an optional and not well-advertised feature of </a:t>
            </a:r>
            <a:r>
              <a:rPr lang="en-US" sz="3200" b="1" dirty="0" err="1">
                <a:solidFill>
                  <a:schemeClr val="bg1"/>
                </a:solidFill>
                <a:latin typeface="Calibri" panose="020F0502020204030204" pitchFamily="34" charset="0"/>
                <a:ea typeface="Open Sans"/>
                <a:cs typeface="Calibri" panose="020F0502020204030204" pitchFamily="34" charset="0"/>
                <a:sym typeface="Open Sans"/>
              </a:rPr>
              <a:t>DSpace</a:t>
            </a:r>
            <a:r>
              <a:rPr lang="en-US" sz="3200" b="1" dirty="0">
                <a:solidFill>
                  <a:schemeClr val="bg1"/>
                </a:solidFill>
                <a:latin typeface="Calibri" panose="020F0502020204030204" pitchFamily="34" charset="0"/>
                <a:ea typeface="Open Sans"/>
                <a:cs typeface="Calibri" panose="020F0502020204030204" pitchFamily="34" charset="0"/>
                <a:sym typeface="Open Sans"/>
              </a:rPr>
              <a:t> that allow for different types of submission processes, such as for journal submissions or assignment submissions</a:t>
            </a:r>
            <a:endParaRPr sz="3200" b="1" dirty="0">
              <a:solidFill>
                <a:schemeClr val="bg1"/>
              </a:solidFill>
              <a:latin typeface="Calibri" panose="020F0502020204030204" pitchFamily="34" charset="0"/>
              <a:ea typeface="Open Sans"/>
              <a:cs typeface="Calibri" panose="020F0502020204030204" pitchFamily="34" charset="0"/>
              <a:sym typeface="Open Sans"/>
            </a:endParaRPr>
          </a:p>
          <a:p>
            <a:pPr marL="0" lvl="0" indent="0" algn="l" rtl="0">
              <a:spcBef>
                <a:spcPts val="0"/>
              </a:spcBef>
              <a:spcAft>
                <a:spcPts val="0"/>
              </a:spcAft>
              <a:buNone/>
            </a:pPr>
            <a:endParaRPr sz="3200" b="1" dirty="0">
              <a:solidFill>
                <a:schemeClr val="bg1"/>
              </a:solidFill>
              <a:latin typeface="Calibri" panose="020F0502020204030204" pitchFamily="34" charset="0"/>
              <a:ea typeface="Open Sans"/>
              <a:cs typeface="Calibri" panose="020F0502020204030204" pitchFamily="34" charset="0"/>
              <a:sym typeface="Open Sans"/>
            </a:endParaRPr>
          </a:p>
        </p:txBody>
      </p:sp>
    </p:spTree>
    <p:extLst>
      <p:ext uri="{BB962C8B-B14F-4D97-AF65-F5344CB8AC3E}">
        <p14:creationId xmlns:p14="http://schemas.microsoft.com/office/powerpoint/2010/main" val="119634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32;p249">
            <a:extLst>
              <a:ext uri="{FF2B5EF4-FFF2-40B4-BE49-F238E27FC236}">
                <a16:creationId xmlns:a16="http://schemas.microsoft.com/office/drawing/2014/main" id="{D3F7CE92-C9D8-4B4D-B538-AF974E6733ED}"/>
              </a:ext>
            </a:extLst>
          </p:cNvPr>
          <p:cNvSpPr txBox="1"/>
          <p:nvPr/>
        </p:nvSpPr>
        <p:spPr>
          <a:xfrm>
            <a:off x="339963" y="1942866"/>
            <a:ext cx="11512074" cy="3740758"/>
          </a:xfrm>
          <a:prstGeom prst="rect">
            <a:avLst/>
          </a:prstGeom>
          <a:noFill/>
          <a:ln>
            <a:noFill/>
          </a:ln>
        </p:spPr>
        <p:txBody>
          <a:bodyPr spcFirstLastPara="1" wrap="square" lIns="121900" tIns="121900" rIns="121900" bIns="121900" anchor="t"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US" sz="4000" b="1" dirty="0">
                <a:solidFill>
                  <a:schemeClr val="bg1"/>
                </a:solidFill>
                <a:latin typeface="Calibri" panose="020F0502020204030204" pitchFamily="34" charset="0"/>
                <a:ea typeface="Open Sans"/>
                <a:cs typeface="Calibri" panose="020F0502020204030204" pitchFamily="34" charset="0"/>
                <a:sym typeface="Open Sans"/>
              </a:rPr>
              <a:t>Anatomy of a Workflow</a:t>
            </a:r>
          </a:p>
          <a:p>
            <a:pPr marL="457200" lvl="0" indent="-457200" algn="l" rtl="0">
              <a:spcBef>
                <a:spcPts val="0"/>
              </a:spcBef>
              <a:spcAft>
                <a:spcPts val="0"/>
              </a:spcAft>
              <a:buFont typeface="Arial" panose="020B0604020202020204" pitchFamily="34" charset="0"/>
              <a:buChar char="•"/>
            </a:pPr>
            <a:r>
              <a:rPr lang="en-US" sz="3200" b="1" dirty="0">
                <a:solidFill>
                  <a:schemeClr val="bg1"/>
                </a:solidFill>
                <a:latin typeface="Calibri" panose="020F0502020204030204" pitchFamily="34" charset="0"/>
                <a:ea typeface="Open Sans"/>
                <a:cs typeface="Calibri" panose="020F0502020204030204" pitchFamily="34" charset="0"/>
                <a:sym typeface="Open Sans"/>
              </a:rPr>
              <a:t>Workflows are created at the collection level</a:t>
            </a:r>
          </a:p>
          <a:p>
            <a:pPr marL="457200" lvl="0" indent="-457200" algn="l" rtl="0">
              <a:spcBef>
                <a:spcPts val="0"/>
              </a:spcBef>
              <a:spcAft>
                <a:spcPts val="0"/>
              </a:spcAft>
              <a:buFont typeface="Arial" panose="020B0604020202020204" pitchFamily="34" charset="0"/>
              <a:buChar char="•"/>
            </a:pPr>
            <a:r>
              <a:rPr lang="en-US" sz="3200" b="1" dirty="0">
                <a:solidFill>
                  <a:schemeClr val="bg1"/>
                </a:solidFill>
                <a:latin typeface="Calibri" panose="020F0502020204030204" pitchFamily="34" charset="0"/>
                <a:ea typeface="Open Sans"/>
                <a:cs typeface="Calibri" panose="020F0502020204030204" pitchFamily="34" charset="0"/>
                <a:sym typeface="Open Sans"/>
              </a:rPr>
              <a:t>Four major components:</a:t>
            </a:r>
          </a:p>
          <a:p>
            <a:pPr marL="1066785" lvl="1" indent="-457200">
              <a:buFont typeface="Arial" panose="020B0604020202020204" pitchFamily="34" charset="0"/>
              <a:buChar char="•"/>
            </a:pPr>
            <a:r>
              <a:rPr lang="en-US" sz="3200" b="1" dirty="0">
                <a:solidFill>
                  <a:schemeClr val="bg1"/>
                </a:solidFill>
                <a:latin typeface="Calibri" panose="020F0502020204030204" pitchFamily="34" charset="0"/>
                <a:ea typeface="Open Sans"/>
                <a:cs typeface="Calibri" panose="020F0502020204030204" pitchFamily="34" charset="0"/>
                <a:sym typeface="Open Sans"/>
              </a:rPr>
              <a:t>Submitters</a:t>
            </a:r>
          </a:p>
          <a:p>
            <a:pPr marL="1066785" lvl="1" indent="-457200">
              <a:buFont typeface="Arial" panose="020B0604020202020204" pitchFamily="34" charset="0"/>
              <a:buChar char="•"/>
            </a:pPr>
            <a:r>
              <a:rPr lang="en-US" sz="3200" b="1" dirty="0">
                <a:solidFill>
                  <a:schemeClr val="bg1"/>
                </a:solidFill>
                <a:latin typeface="Calibri" panose="020F0502020204030204" pitchFamily="34" charset="0"/>
                <a:ea typeface="Open Sans"/>
                <a:cs typeface="Calibri" panose="020F0502020204030204" pitchFamily="34" charset="0"/>
                <a:sym typeface="Open Sans"/>
              </a:rPr>
              <a:t>Reviewers</a:t>
            </a:r>
          </a:p>
          <a:p>
            <a:pPr marL="1066785" lvl="1" indent="-457200">
              <a:buFont typeface="Arial" panose="020B0604020202020204" pitchFamily="34" charset="0"/>
              <a:buChar char="•"/>
            </a:pPr>
            <a:r>
              <a:rPr lang="en-US" sz="3200" b="1" dirty="0">
                <a:solidFill>
                  <a:schemeClr val="bg1"/>
                </a:solidFill>
                <a:latin typeface="Calibri" panose="020F0502020204030204" pitchFamily="34" charset="0"/>
                <a:ea typeface="Open Sans"/>
                <a:cs typeface="Calibri" panose="020F0502020204030204" pitchFamily="34" charset="0"/>
                <a:sym typeface="Open Sans"/>
              </a:rPr>
              <a:t>Editors</a:t>
            </a:r>
          </a:p>
          <a:p>
            <a:pPr marL="1066785" lvl="1" indent="-457200">
              <a:buFont typeface="Arial" panose="020B0604020202020204" pitchFamily="34" charset="0"/>
              <a:buChar char="•"/>
            </a:pPr>
            <a:r>
              <a:rPr lang="en-US" sz="3200" b="1" dirty="0">
                <a:solidFill>
                  <a:schemeClr val="bg1"/>
                </a:solidFill>
                <a:latin typeface="Calibri" panose="020F0502020204030204" pitchFamily="34" charset="0"/>
                <a:ea typeface="Open Sans"/>
                <a:cs typeface="Calibri" panose="020F0502020204030204" pitchFamily="34" charset="0"/>
                <a:sym typeface="Open Sans"/>
              </a:rPr>
              <a:t>Final Editors</a:t>
            </a:r>
            <a:endParaRPr sz="3200" b="1" dirty="0">
              <a:solidFill>
                <a:schemeClr val="bg1"/>
              </a:solidFill>
              <a:latin typeface="Calibri" panose="020F0502020204030204" pitchFamily="34" charset="0"/>
              <a:ea typeface="Open Sans"/>
              <a:cs typeface="Calibri" panose="020F0502020204030204" pitchFamily="34" charset="0"/>
              <a:sym typeface="Open Sans"/>
            </a:endParaRPr>
          </a:p>
          <a:p>
            <a:pPr marL="0" lvl="0" indent="0" algn="l" rtl="0">
              <a:spcBef>
                <a:spcPts val="0"/>
              </a:spcBef>
              <a:spcAft>
                <a:spcPts val="0"/>
              </a:spcAft>
              <a:buNone/>
            </a:pPr>
            <a:endParaRPr sz="3200" b="1" dirty="0">
              <a:solidFill>
                <a:schemeClr val="bg1"/>
              </a:solidFill>
              <a:latin typeface="Calibri" panose="020F0502020204030204" pitchFamily="34" charset="0"/>
              <a:ea typeface="Open Sans"/>
              <a:cs typeface="Calibri" panose="020F0502020204030204" pitchFamily="34" charset="0"/>
              <a:sym typeface="Open Sans"/>
            </a:endParaRPr>
          </a:p>
        </p:txBody>
      </p:sp>
    </p:spTree>
    <p:extLst>
      <p:ext uri="{BB962C8B-B14F-4D97-AF65-F5344CB8AC3E}">
        <p14:creationId xmlns:p14="http://schemas.microsoft.com/office/powerpoint/2010/main" val="82281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1E6C41-6A5B-F34D-9892-A05AD867623F}"/>
              </a:ext>
            </a:extLst>
          </p:cNvPr>
          <p:cNvPicPr>
            <a:picLocks noChangeAspect="1"/>
          </p:cNvPicPr>
          <p:nvPr/>
        </p:nvPicPr>
        <p:blipFill>
          <a:blip r:embed="rId3"/>
          <a:stretch>
            <a:fillRect/>
          </a:stretch>
        </p:blipFill>
        <p:spPr>
          <a:xfrm>
            <a:off x="359079" y="273553"/>
            <a:ext cx="2096528" cy="1048264"/>
          </a:xfrm>
          <a:prstGeom prst="rect">
            <a:avLst/>
          </a:prstGeom>
        </p:spPr>
      </p:pic>
      <p:sp>
        <p:nvSpPr>
          <p:cNvPr id="18" name="TextBox 17">
            <a:extLst>
              <a:ext uri="{FF2B5EF4-FFF2-40B4-BE49-F238E27FC236}">
                <a16:creationId xmlns:a16="http://schemas.microsoft.com/office/drawing/2014/main" id="{73EACB00-C8EC-1947-9F10-61198B9A56D1}"/>
              </a:ext>
            </a:extLst>
          </p:cNvPr>
          <p:cNvSpPr txBox="1"/>
          <p:nvPr/>
        </p:nvSpPr>
        <p:spPr>
          <a:xfrm>
            <a:off x="2599765" y="505297"/>
            <a:ext cx="6060141" cy="553998"/>
          </a:xfrm>
          <a:prstGeom prst="rect">
            <a:avLst/>
          </a:prstGeom>
          <a:noFill/>
        </p:spPr>
        <p:txBody>
          <a:bodyPr wrap="square"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377">
              <a:buClrTx/>
            </a:pPr>
            <a:r>
              <a:rPr lang="en-US" sz="3000" b="1" kern="1200" dirty="0">
                <a:solidFill>
                  <a:prstClr val="black"/>
                </a:solidFill>
                <a:latin typeface="Calibri" panose="020F0502020204030204"/>
                <a:ea typeface="+mn-ea"/>
                <a:cs typeface="Arial" panose="020B0604020202020204" pitchFamily="34" charset="0"/>
              </a:rPr>
              <a:t>Anatomy of a Workflow</a:t>
            </a:r>
            <a:endParaRPr lang="en-US" sz="1800" kern="1200" dirty="0">
              <a:solidFill>
                <a:prstClr val="black"/>
              </a:solidFill>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29507848-CF28-AD44-B71E-3418AE30BAB1}"/>
              </a:ext>
            </a:extLst>
          </p:cNvPr>
          <p:cNvGraphicFramePr/>
          <p:nvPr>
            <p:extLst>
              <p:ext uri="{D42A27DB-BD31-4B8C-83A1-F6EECF244321}">
                <p14:modId xmlns:p14="http://schemas.microsoft.com/office/powerpoint/2010/main" val="2388301"/>
              </p:ext>
            </p:extLst>
          </p:nvPr>
        </p:nvGraphicFramePr>
        <p:xfrm>
          <a:off x="1387546" y="943155"/>
          <a:ext cx="8550085" cy="51951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6788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a:t>Example of a Basic Workflow: </a:t>
            </a:r>
            <a:r>
              <a:rPr lang="en-US" sz="3200" dirty="0" err="1"/>
              <a:t>Dspace</a:t>
            </a:r>
            <a:r>
              <a:rPr lang="en-US" sz="3200" dirty="0"/>
              <a:t> 6.x</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6472519" cy="369332"/>
          </a:xfrm>
          <a:prstGeom prst="rect">
            <a:avLst/>
          </a:prstGeom>
          <a:noFill/>
        </p:spPr>
        <p:txBody>
          <a:bodyPr wrap="square" rtlCol="0">
            <a:spAutoFit/>
          </a:bodyPr>
          <a:lstStyle/>
          <a:p>
            <a:r>
              <a:rPr lang="en-US" dirty="0"/>
              <a:t>Submitter submits an item, Editor receives an email notification</a:t>
            </a:r>
          </a:p>
        </p:txBody>
      </p:sp>
      <p:pic>
        <p:nvPicPr>
          <p:cNvPr id="6" name="Picture 5" descr="Email inbox showing SUNY Open Access Repository: You have a new task">
            <a:extLst>
              <a:ext uri="{FF2B5EF4-FFF2-40B4-BE49-F238E27FC236}">
                <a16:creationId xmlns:a16="http://schemas.microsoft.com/office/drawing/2014/main" id="{936A30D0-A3F8-6702-3BA1-5F30A3C5367B}"/>
              </a:ext>
            </a:extLst>
          </p:cNvPr>
          <p:cNvPicPr>
            <a:picLocks noChangeAspect="1"/>
          </p:cNvPicPr>
          <p:nvPr/>
        </p:nvPicPr>
        <p:blipFill>
          <a:blip r:embed="rId4"/>
          <a:stretch>
            <a:fillRect/>
          </a:stretch>
        </p:blipFill>
        <p:spPr>
          <a:xfrm>
            <a:off x="475128" y="2062881"/>
            <a:ext cx="9935962" cy="828791"/>
          </a:xfrm>
          <a:prstGeom prst="rect">
            <a:avLst/>
          </a:prstGeom>
        </p:spPr>
      </p:pic>
      <p:pic>
        <p:nvPicPr>
          <p:cNvPr id="8" name="Picture 7" descr="Example email open, showing title and collection of new item and link to MyDSpace">
            <a:extLst>
              <a:ext uri="{FF2B5EF4-FFF2-40B4-BE49-F238E27FC236}">
                <a16:creationId xmlns:a16="http://schemas.microsoft.com/office/drawing/2014/main" id="{D08B1D87-E10E-8A01-66EA-DD266088EC51}"/>
              </a:ext>
            </a:extLst>
          </p:cNvPr>
          <p:cNvPicPr>
            <a:picLocks noChangeAspect="1"/>
          </p:cNvPicPr>
          <p:nvPr/>
        </p:nvPicPr>
        <p:blipFill>
          <a:blip r:embed="rId5"/>
          <a:stretch>
            <a:fillRect/>
          </a:stretch>
        </p:blipFill>
        <p:spPr>
          <a:xfrm>
            <a:off x="2384612" y="3429000"/>
            <a:ext cx="4892489" cy="3302601"/>
          </a:xfrm>
          <a:prstGeom prst="rect">
            <a:avLst/>
          </a:prstGeom>
        </p:spPr>
      </p:pic>
    </p:spTree>
    <p:extLst>
      <p:ext uri="{BB962C8B-B14F-4D97-AF65-F5344CB8AC3E}">
        <p14:creationId xmlns:p14="http://schemas.microsoft.com/office/powerpoint/2010/main" val="2078747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a:t>Example of a Basic Workflow : </a:t>
            </a:r>
            <a:r>
              <a:rPr lang="en-US" sz="3200" dirty="0" err="1"/>
              <a:t>Dspace</a:t>
            </a:r>
            <a:r>
              <a:rPr lang="en-US" sz="3200" dirty="0"/>
              <a:t> 6.x</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646331"/>
          </a:xfrm>
          <a:prstGeom prst="rect">
            <a:avLst/>
          </a:prstGeom>
          <a:noFill/>
        </p:spPr>
        <p:txBody>
          <a:bodyPr wrap="square" rtlCol="0">
            <a:spAutoFit/>
          </a:bodyPr>
          <a:lstStyle/>
          <a:p>
            <a:r>
              <a:rPr lang="en-US" dirty="0"/>
              <a:t>Editor clicks on link to </a:t>
            </a:r>
            <a:r>
              <a:rPr lang="en-US" dirty="0" err="1"/>
              <a:t>MyDspace</a:t>
            </a:r>
            <a:r>
              <a:rPr lang="en-US" dirty="0"/>
              <a:t> to open Submissions and Workflow tasks – scroll to bottom to Workflow tasks</a:t>
            </a:r>
            <a:br>
              <a:rPr lang="en-US" dirty="0"/>
            </a:br>
            <a:r>
              <a:rPr lang="en-US" dirty="0"/>
              <a:t>Select the item and click “Take selected tasks”</a:t>
            </a:r>
          </a:p>
        </p:txBody>
      </p:sp>
      <p:pic>
        <p:nvPicPr>
          <p:cNvPr id="5" name="Picture 4" descr="User interface showing Workflow tasks, Tasks in the pool: select the task and click Take selected tasks">
            <a:extLst>
              <a:ext uri="{FF2B5EF4-FFF2-40B4-BE49-F238E27FC236}">
                <a16:creationId xmlns:a16="http://schemas.microsoft.com/office/drawing/2014/main" id="{0B7653F6-0D9E-67CC-F013-4715912463CC}"/>
              </a:ext>
            </a:extLst>
          </p:cNvPr>
          <p:cNvPicPr>
            <a:picLocks noChangeAspect="1"/>
          </p:cNvPicPr>
          <p:nvPr/>
        </p:nvPicPr>
        <p:blipFill>
          <a:blip r:embed="rId4"/>
          <a:stretch>
            <a:fillRect/>
          </a:stretch>
        </p:blipFill>
        <p:spPr>
          <a:xfrm>
            <a:off x="619649" y="2569270"/>
            <a:ext cx="6797152" cy="3398576"/>
          </a:xfrm>
          <a:prstGeom prst="rect">
            <a:avLst/>
          </a:prstGeom>
        </p:spPr>
      </p:pic>
    </p:spTree>
    <p:extLst>
      <p:ext uri="{BB962C8B-B14F-4D97-AF65-F5344CB8AC3E}">
        <p14:creationId xmlns:p14="http://schemas.microsoft.com/office/powerpoint/2010/main" val="2449109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a:t>Example of a Basic Workflow : </a:t>
            </a:r>
            <a:r>
              <a:rPr lang="en-US" sz="3200" dirty="0" err="1"/>
              <a:t>Dspace</a:t>
            </a:r>
            <a:r>
              <a:rPr lang="en-US" sz="3200" dirty="0"/>
              <a:t> 6.x</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646331"/>
          </a:xfrm>
          <a:prstGeom prst="rect">
            <a:avLst/>
          </a:prstGeom>
          <a:noFill/>
        </p:spPr>
        <p:txBody>
          <a:bodyPr wrap="square" rtlCol="0">
            <a:spAutoFit/>
          </a:bodyPr>
          <a:lstStyle/>
          <a:p>
            <a:r>
              <a:rPr lang="en-US" dirty="0"/>
              <a:t>Item is added to “Tasks you own</a:t>
            </a:r>
            <a:r>
              <a:rPr lang="en-US"/>
              <a:t>.” The task </a:t>
            </a:r>
            <a:r>
              <a:rPr lang="en-US" dirty="0"/>
              <a:t>owner clicks on item link to open the item for review. The reviewer in this example is an “Editor” and has the option to approve, reject, or edit the item’s metadata</a:t>
            </a:r>
          </a:p>
        </p:txBody>
      </p:sp>
      <p:pic>
        <p:nvPicPr>
          <p:cNvPr id="6" name="Picture 5" descr="User interface for Tasks you own, showing item link circled in red">
            <a:extLst>
              <a:ext uri="{FF2B5EF4-FFF2-40B4-BE49-F238E27FC236}">
                <a16:creationId xmlns:a16="http://schemas.microsoft.com/office/drawing/2014/main" id="{D07CF691-8DA0-2979-109F-5C34645BB619}"/>
              </a:ext>
            </a:extLst>
          </p:cNvPr>
          <p:cNvPicPr>
            <a:picLocks noChangeAspect="1"/>
          </p:cNvPicPr>
          <p:nvPr/>
        </p:nvPicPr>
        <p:blipFill>
          <a:blip r:embed="rId4"/>
          <a:stretch>
            <a:fillRect/>
          </a:stretch>
        </p:blipFill>
        <p:spPr>
          <a:xfrm>
            <a:off x="475128" y="2119148"/>
            <a:ext cx="6687672" cy="1900869"/>
          </a:xfrm>
          <a:prstGeom prst="rect">
            <a:avLst/>
          </a:prstGeom>
        </p:spPr>
      </p:pic>
      <p:pic>
        <p:nvPicPr>
          <p:cNvPr id="8" name="Picture 7" descr="User interface showing actions you may perform on this task">
            <a:extLst>
              <a:ext uri="{FF2B5EF4-FFF2-40B4-BE49-F238E27FC236}">
                <a16:creationId xmlns:a16="http://schemas.microsoft.com/office/drawing/2014/main" id="{F9F6494B-8B90-D78E-8BA9-15BFE5091516}"/>
              </a:ext>
            </a:extLst>
          </p:cNvPr>
          <p:cNvPicPr>
            <a:picLocks noChangeAspect="1"/>
          </p:cNvPicPr>
          <p:nvPr/>
        </p:nvPicPr>
        <p:blipFill>
          <a:blip r:embed="rId5"/>
          <a:stretch>
            <a:fillRect/>
          </a:stretch>
        </p:blipFill>
        <p:spPr>
          <a:xfrm>
            <a:off x="3427777" y="4104891"/>
            <a:ext cx="8764223" cy="2753109"/>
          </a:xfrm>
          <a:prstGeom prst="rect">
            <a:avLst/>
          </a:prstGeom>
        </p:spPr>
      </p:pic>
    </p:spTree>
    <p:extLst>
      <p:ext uri="{BB962C8B-B14F-4D97-AF65-F5344CB8AC3E}">
        <p14:creationId xmlns:p14="http://schemas.microsoft.com/office/powerpoint/2010/main" val="3050353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a:t>Example of a Basic Workflow : </a:t>
            </a:r>
            <a:r>
              <a:rPr lang="en-US" sz="3200" dirty="0" err="1"/>
              <a:t>Dspace</a:t>
            </a:r>
            <a:r>
              <a:rPr lang="en-US" sz="3200" dirty="0"/>
              <a:t> 6.x</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646331"/>
          </a:xfrm>
          <a:prstGeom prst="rect">
            <a:avLst/>
          </a:prstGeom>
          <a:noFill/>
        </p:spPr>
        <p:txBody>
          <a:bodyPr wrap="square" rtlCol="0">
            <a:spAutoFit/>
          </a:bodyPr>
          <a:lstStyle/>
          <a:p>
            <a:r>
              <a:rPr lang="en-US"/>
              <a:t>If you Approve the item, the submitter will get an email notifying them. If you Reject the item, the submitter will get an email notifying them and giving them access to their incomplete submission for editing.</a:t>
            </a:r>
            <a:endParaRPr lang="en-US" dirty="0"/>
          </a:p>
        </p:txBody>
      </p:sp>
      <p:pic>
        <p:nvPicPr>
          <p:cNvPr id="5" name="Picture 4" descr="A screen shot of a computer&#10;&#10;Description automatically generated">
            <a:extLst>
              <a:ext uri="{FF2B5EF4-FFF2-40B4-BE49-F238E27FC236}">
                <a16:creationId xmlns:a16="http://schemas.microsoft.com/office/drawing/2014/main" id="{AEDD80B2-59EC-F14A-C8A3-296D0C4B48FC}"/>
              </a:ext>
            </a:extLst>
          </p:cNvPr>
          <p:cNvPicPr>
            <a:picLocks noChangeAspect="1"/>
          </p:cNvPicPr>
          <p:nvPr/>
        </p:nvPicPr>
        <p:blipFill>
          <a:blip r:embed="rId4"/>
          <a:stretch>
            <a:fillRect/>
          </a:stretch>
        </p:blipFill>
        <p:spPr>
          <a:xfrm>
            <a:off x="475128" y="2319314"/>
            <a:ext cx="8373644" cy="4477375"/>
          </a:xfrm>
          <a:prstGeom prst="rect">
            <a:avLst/>
          </a:prstGeom>
        </p:spPr>
      </p:pic>
    </p:spTree>
    <p:extLst>
      <p:ext uri="{BB962C8B-B14F-4D97-AF65-F5344CB8AC3E}">
        <p14:creationId xmlns:p14="http://schemas.microsoft.com/office/powerpoint/2010/main" val="366405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2" name="Picture 11">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61311"/>
            <a:ext cx="2096528" cy="1048264"/>
          </a:xfrm>
          <a:prstGeom prst="rect">
            <a:avLst/>
          </a:prstGeom>
        </p:spPr>
      </p:pic>
      <p:sp>
        <p:nvSpPr>
          <p:cNvPr id="3" name="TextBox 2">
            <a:extLst>
              <a:ext uri="{FF2B5EF4-FFF2-40B4-BE49-F238E27FC236}">
                <a16:creationId xmlns:a16="http://schemas.microsoft.com/office/drawing/2014/main" id="{22548B8E-AD02-6A6C-F297-F917F027E178}"/>
              </a:ext>
            </a:extLst>
          </p:cNvPr>
          <p:cNvSpPr txBox="1"/>
          <p:nvPr/>
        </p:nvSpPr>
        <p:spPr>
          <a:xfrm>
            <a:off x="2384612" y="591671"/>
            <a:ext cx="8946776" cy="584775"/>
          </a:xfrm>
          <a:prstGeom prst="rect">
            <a:avLst/>
          </a:prstGeom>
          <a:noFill/>
        </p:spPr>
        <p:txBody>
          <a:bodyPr wrap="square" rtlCol="0">
            <a:spAutoFit/>
          </a:bodyPr>
          <a:lstStyle/>
          <a:p>
            <a:r>
              <a:rPr lang="en-US" sz="3200" dirty="0"/>
              <a:t>Example of a Basic Workflow : </a:t>
            </a:r>
            <a:r>
              <a:rPr lang="en-US" sz="3200" dirty="0" err="1"/>
              <a:t>Dspace</a:t>
            </a:r>
            <a:r>
              <a:rPr lang="en-US" sz="3200" dirty="0"/>
              <a:t> 6.x</a:t>
            </a:r>
          </a:p>
        </p:txBody>
      </p:sp>
      <p:sp>
        <p:nvSpPr>
          <p:cNvPr id="4" name="TextBox 3">
            <a:extLst>
              <a:ext uri="{FF2B5EF4-FFF2-40B4-BE49-F238E27FC236}">
                <a16:creationId xmlns:a16="http://schemas.microsoft.com/office/drawing/2014/main" id="{3BA864D8-AC5B-421A-551B-5896D5A13958}"/>
              </a:ext>
            </a:extLst>
          </p:cNvPr>
          <p:cNvSpPr txBox="1"/>
          <p:nvPr/>
        </p:nvSpPr>
        <p:spPr>
          <a:xfrm>
            <a:off x="475128" y="1541929"/>
            <a:ext cx="10856260" cy="369332"/>
          </a:xfrm>
          <a:prstGeom prst="rect">
            <a:avLst/>
          </a:prstGeom>
          <a:noFill/>
        </p:spPr>
        <p:txBody>
          <a:bodyPr wrap="square" rtlCol="0">
            <a:spAutoFit/>
          </a:bodyPr>
          <a:lstStyle/>
          <a:p>
            <a:r>
              <a:rPr lang="en-US" dirty="0"/>
              <a:t>Submitters may go to </a:t>
            </a:r>
            <a:r>
              <a:rPr lang="en-US" dirty="0" err="1"/>
              <a:t>MyDSpace</a:t>
            </a:r>
            <a:r>
              <a:rPr lang="en-US" dirty="0"/>
              <a:t> and edit the item, then resubmit.</a:t>
            </a:r>
          </a:p>
        </p:txBody>
      </p:sp>
      <p:pic>
        <p:nvPicPr>
          <p:cNvPr id="5" name="Picture 4" descr="User interface from submitter's point of view, showing item ready to be edited and resubmitted.">
            <a:extLst>
              <a:ext uri="{FF2B5EF4-FFF2-40B4-BE49-F238E27FC236}">
                <a16:creationId xmlns:a16="http://schemas.microsoft.com/office/drawing/2014/main" id="{7D22FF7B-F4E5-1075-B08C-CF6069FCA199}"/>
              </a:ext>
            </a:extLst>
          </p:cNvPr>
          <p:cNvPicPr>
            <a:picLocks noChangeAspect="1"/>
          </p:cNvPicPr>
          <p:nvPr/>
        </p:nvPicPr>
        <p:blipFill>
          <a:blip r:embed="rId4"/>
          <a:stretch>
            <a:fillRect/>
          </a:stretch>
        </p:blipFill>
        <p:spPr>
          <a:xfrm>
            <a:off x="475128" y="2133263"/>
            <a:ext cx="9286445" cy="3848437"/>
          </a:xfrm>
          <a:prstGeom prst="rect">
            <a:avLst/>
          </a:prstGeom>
        </p:spPr>
      </p:pic>
    </p:spTree>
    <p:extLst>
      <p:ext uri="{BB962C8B-B14F-4D97-AF65-F5344CB8AC3E}">
        <p14:creationId xmlns:p14="http://schemas.microsoft.com/office/powerpoint/2010/main" val="375993926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ce4d65-48b5-4510-a74e-67217dcdfadf">
      <Terms xmlns="http://schemas.microsoft.com/office/infopath/2007/PartnerControls"/>
    </lcf76f155ced4ddcb4097134ff3c332f>
    <TaxCatchAll xmlns="4404f601-80f3-4988-a5f5-d6c3dd7e14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7" ma:contentTypeDescription="Create a new document." ma:contentTypeScope="" ma:versionID="1612330035466a06d52004edf3cbe555">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fdafebc3f9ce5c15a94f1b313743bac1"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84558b3-4b7e-402e-a6c9-1417db9941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ed50f71-c65a-4389-ab68-4a0b6135467d}" ma:internalName="TaxCatchAll" ma:showField="CatchAllData" ma:web="4404f601-80f3-4988-a5f5-d6c3dd7e14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AC6A1C-113E-4687-BF96-483D155ADD21}">
  <ds:schemaRefs>
    <ds:schemaRef ds:uri="http://schemas.microsoft.com/sharepoint/v3/contenttype/forms"/>
  </ds:schemaRefs>
</ds:datastoreItem>
</file>

<file path=customXml/itemProps2.xml><?xml version="1.0" encoding="utf-8"?>
<ds:datastoreItem xmlns:ds="http://schemas.openxmlformats.org/officeDocument/2006/customXml" ds:itemID="{83072C36-D025-4F86-A9B5-FE09D839765B}">
  <ds:schemaRefs>
    <ds:schemaRef ds:uri="http://schemas.microsoft.com/office/2006/metadata/properties"/>
    <ds:schemaRef ds:uri="http://schemas.microsoft.com/office/infopath/2007/PartnerControls"/>
    <ds:schemaRef ds:uri="61ce4d65-48b5-4510-a74e-67217dcdfadf"/>
    <ds:schemaRef ds:uri="4404f601-80f3-4988-a5f5-d6c3dd7e14a6"/>
  </ds:schemaRefs>
</ds:datastoreItem>
</file>

<file path=customXml/itemProps3.xml><?xml version="1.0" encoding="utf-8"?>
<ds:datastoreItem xmlns:ds="http://schemas.openxmlformats.org/officeDocument/2006/customXml" ds:itemID="{1036526E-8C7A-45D1-A561-3504B05894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e4d65-48b5-4510-a74e-67217dcdfadf"/>
    <ds:schemaRef ds:uri="4404f601-80f3-4988-a5f5-d6c3dd7e14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747</TotalTime>
  <Words>517</Words>
  <Application>Microsoft Office PowerPoint</Application>
  <PresentationFormat>Widescreen</PresentationFormat>
  <Paragraphs>43</Paragraphs>
  <Slides>15</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Helvetica</vt:lpstr>
      <vt:lpstr>Helvetica Light</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Lucia</dc:creator>
  <cp:lastModifiedBy>Yvonne Kester</cp:lastModifiedBy>
  <cp:revision>20</cp:revision>
  <dcterms:created xsi:type="dcterms:W3CDTF">2021-06-30T17:54:38Z</dcterms:created>
  <dcterms:modified xsi:type="dcterms:W3CDTF">2024-02-21T22:43:15Z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