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96" r:id="rId5"/>
    <p:sldId id="295" r:id="rId6"/>
    <p:sldId id="298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1" r:id="rId18"/>
    <p:sldId id="273" r:id="rId19"/>
    <p:sldId id="274" r:id="rId20"/>
    <p:sldId id="279" r:id="rId21"/>
    <p:sldId id="276" r:id="rId22"/>
    <p:sldId id="283" r:id="rId23"/>
    <p:sldId id="284" r:id="rId24"/>
    <p:sldId id="281" r:id="rId25"/>
    <p:sldId id="278" r:id="rId26"/>
    <p:sldId id="275" r:id="rId27"/>
    <p:sldId id="285" r:id="rId28"/>
    <p:sldId id="286" r:id="rId29"/>
    <p:sldId id="287" r:id="rId30"/>
    <p:sldId id="288" r:id="rId31"/>
    <p:sldId id="289" r:id="rId32"/>
    <p:sldId id="299" r:id="rId33"/>
    <p:sldId id="300" r:id="rId34"/>
    <p:sldId id="301" r:id="rId35"/>
    <p:sldId id="292" r:id="rId36"/>
    <p:sldId id="294" r:id="rId37"/>
    <p:sldId id="290" r:id="rId38"/>
    <p:sldId id="293" r:id="rId39"/>
    <p:sldId id="297" r:id="rId40"/>
    <p:sldId id="29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158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018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30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5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1812022"/>
            <a:ext cx="8361229" cy="2068385"/>
          </a:xfrm>
        </p:spPr>
        <p:txBody>
          <a:bodyPr/>
          <a:lstStyle/>
          <a:p>
            <a:r>
              <a:rPr lang="en-US" sz="4800" dirty="0"/>
              <a:t>Resource Management: Work 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077050"/>
            <a:ext cx="6831673" cy="965466"/>
          </a:xfrm>
        </p:spPr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i="1" dirty="0"/>
              <a:t>Manage Departments </a:t>
            </a:r>
            <a:r>
              <a:rPr lang="en-US" dirty="0"/>
              <a:t>from the Work Order Type ellipses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i="1" dirty="0"/>
              <a:t>Add Department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D386F-2941-463E-8A7B-D8CE0EA2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40" y="1715435"/>
            <a:ext cx="7759320" cy="238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48686-C1CC-4AE5-A2F9-10B7040E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83" y="4872062"/>
            <a:ext cx="8857233" cy="119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24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34277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Add Department 4 page wizard opens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Department Details screen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Code: [mandatory]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Name: [mandatory]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Description: [optional]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Work Time (days): [informational only]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Default printer: [not available if they are configured at the library level]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dirty="0"/>
              <a:t>Necessary for being able to Print Slips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Map: [allows a URL of a map to the department]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7429D-F45B-40AC-BAF5-54E827AE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49" y="4418367"/>
            <a:ext cx="7547501" cy="217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6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73532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Add Department 4 page wizard opens continued</a:t>
            </a:r>
          </a:p>
          <a:p>
            <a:pPr marL="987552" lvl="1" indent="-457200">
              <a:buFont typeface="+mj-lt"/>
              <a:buAutoNum type="alphaLcParenR" startAt="2"/>
            </a:pPr>
            <a:r>
              <a:rPr lang="en-US" dirty="0"/>
              <a:t>Served Library screen opens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The Institution Level Library is associated with the Department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Attach Library </a:t>
            </a:r>
            <a:r>
              <a:rPr lang="en-US" dirty="0"/>
              <a:t>to add additional libraries to be served by this Work Order department</a:t>
            </a:r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1901952" lvl="3" indent="-457200">
              <a:buFont typeface="+mj-lt"/>
              <a:buAutoNum type="alphaLcPeriod"/>
            </a:pPr>
            <a:r>
              <a:rPr lang="en-US" i="0" dirty="0"/>
              <a:t>Select Library</a:t>
            </a:r>
          </a:p>
          <a:p>
            <a:pPr marL="1901952" lvl="3" indent="-457200">
              <a:buFont typeface="+mj-lt"/>
              <a:buAutoNum type="alphaLcPeriod"/>
            </a:pPr>
            <a:r>
              <a:rPr lang="en-US" i="0" dirty="0"/>
              <a:t>Click </a:t>
            </a:r>
            <a:r>
              <a:rPr lang="en-US" b="1" dirty="0"/>
              <a:t>Attach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1444752" lvl="2" indent="-457200">
              <a:buFont typeface="+mj-lt"/>
              <a:buAutoNum type="romanLcPeriod"/>
            </a:pPr>
            <a:endParaRPr lang="en-US" dirty="0"/>
          </a:p>
          <a:p>
            <a:pPr marL="987552" lvl="1" indent="-457200">
              <a:buFont typeface="+mj-lt"/>
              <a:buAutoNum type="alphaLcParenR" startAt="2"/>
            </a:pPr>
            <a:endParaRPr lang="en-US" dirty="0"/>
          </a:p>
          <a:p>
            <a:pPr marL="987552" lvl="1" indent="-457200">
              <a:buFont typeface="+mj-lt"/>
              <a:buAutoNum type="alphaLcParenR" startAt="2"/>
            </a:pPr>
            <a:endParaRPr lang="en-US" dirty="0"/>
          </a:p>
          <a:p>
            <a:pPr marL="987552" lvl="1" indent="-457200">
              <a:buFont typeface="+mj-lt"/>
              <a:buAutoNum type="alphaLcParenR" startAt="2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1030" name="Picture 6" descr="C:\Users\toukl\AppData\Local\Temp\SNAGHTML2f54415a.PNG">
            <a:extLst>
              <a:ext uri="{FF2B5EF4-FFF2-40B4-BE49-F238E27FC236}">
                <a16:creationId xmlns:a16="http://schemas.microsoft.com/office/drawing/2014/main" id="{BED05C47-298E-493E-82F7-D94596EB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15" y="2773680"/>
            <a:ext cx="8026970" cy="1664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104C5-42A3-4F11-AD4F-071C10F2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85" y="4641211"/>
            <a:ext cx="2387600" cy="188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8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73532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Add Department 4 page wizard opens continued</a:t>
            </a:r>
          </a:p>
          <a:p>
            <a:pPr marL="987552" lvl="1" indent="-457200">
              <a:buFont typeface="+mj-lt"/>
              <a:buAutoNum type="alphaLcParenR" startAt="3"/>
            </a:pPr>
            <a:r>
              <a:rPr lang="en-US" i="0" dirty="0"/>
              <a:t>Contact Information screen opens (optional)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Click </a:t>
            </a:r>
            <a:r>
              <a:rPr lang="en-US" b="1" i="1" dirty="0"/>
              <a:t>Add Address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Add Phone Number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Add Email Address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pPr marL="987552" lvl="2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E2097-C3D4-4BE4-8BE0-0B984AC9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40" y="3429000"/>
            <a:ext cx="8637520" cy="2156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4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18668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Add Department 4 page wizard opens continued</a:t>
            </a:r>
          </a:p>
          <a:p>
            <a:pPr marL="987552" lvl="1" indent="-457200">
              <a:buFont typeface="+mj-lt"/>
              <a:buAutoNum type="alphaLcParenR" startAt="4"/>
            </a:pPr>
            <a:r>
              <a:rPr lang="en-US" i="0" dirty="0"/>
              <a:t>Operators screen opens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Click </a:t>
            </a:r>
            <a:r>
              <a:rPr lang="en-US" b="1" i="1" dirty="0"/>
              <a:t>Add Operator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i="0" dirty="0"/>
              <a:t>Add the operators of those who need access to this work order</a:t>
            </a:r>
          </a:p>
          <a:p>
            <a:pPr marL="1901952" lvl="3" indent="-457200">
              <a:buFont typeface="+mj-lt"/>
              <a:buAutoNum type="romanLcPeriod"/>
            </a:pPr>
            <a:endParaRPr lang="en-US" i="0" dirty="0"/>
          </a:p>
          <a:p>
            <a:pPr marL="1901952" lvl="3" indent="-457200">
              <a:buFont typeface="+mj-lt"/>
              <a:buAutoNum type="romanLcPeriod"/>
            </a:pPr>
            <a:endParaRPr lang="en-US" i="0" dirty="0"/>
          </a:p>
          <a:p>
            <a:pPr marL="1901952" lvl="3" indent="-457200">
              <a:buFont typeface="+mj-lt"/>
              <a:buAutoNum type="romanLcPeriod"/>
            </a:pPr>
            <a:endParaRPr lang="en-US" i="0" dirty="0"/>
          </a:p>
          <a:p>
            <a:pPr marL="1444752" lvl="3" indent="0">
              <a:buNone/>
            </a:pPr>
            <a:endParaRPr lang="en-US" i="0" dirty="0"/>
          </a:p>
          <a:p>
            <a:pPr marL="1901952" lvl="3" indent="-457200">
              <a:buFont typeface="+mj-lt"/>
              <a:buAutoNum type="romanLcPeriod"/>
            </a:pPr>
            <a:endParaRPr lang="en-US" i="0" dirty="0"/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Search for the User (operator)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i="0" dirty="0"/>
              <a:t>Click </a:t>
            </a:r>
            <a:r>
              <a:rPr lang="en-US" b="1" dirty="0"/>
              <a:t>Add Operator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</a:t>
            </a:r>
            <a:r>
              <a:rPr lang="en-US" b="1" i="1" dirty="0"/>
              <a:t> Back</a:t>
            </a:r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221B8-E784-4AA0-80CE-331C295E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77" y="2630092"/>
            <a:ext cx="8054245" cy="1228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207CB-2EC0-4A20-96C2-71FA81A5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46" y="4294977"/>
            <a:ext cx="2720576" cy="188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34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44068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i="1" dirty="0"/>
              <a:t>Manage Statuses </a:t>
            </a:r>
            <a:r>
              <a:rPr lang="en-US" dirty="0"/>
              <a:t>from the ellipses of the Work Order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i="1" dirty="0"/>
              <a:t>Add Status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656A6-0189-43FC-B0A7-1D2D4357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57" y="1627573"/>
            <a:ext cx="8733886" cy="2668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37CA8-E315-44F5-8483-A08F3239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61" y="5108507"/>
            <a:ext cx="8741079" cy="1062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8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5648960" cy="30226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/>
              <a:t>Add Status pop-up screen opens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Code: [mandatory]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Name: [mandatory]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Description: [optional]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Add Status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Click </a:t>
            </a:r>
            <a:r>
              <a:rPr lang="en-US" b="1" i="1" dirty="0"/>
              <a:t>Back</a:t>
            </a:r>
            <a:r>
              <a:rPr lang="en-US" dirty="0"/>
              <a:t> after all the statuses have been added</a:t>
            </a:r>
          </a:p>
          <a:p>
            <a:pPr marL="457200" indent="-457200">
              <a:buFont typeface="+mj-lt"/>
              <a:buAutoNum type="arabicPeriod" startAt="10"/>
            </a:pP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C31B7-E29B-482D-B92A-BB67FC7C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0" y="1099521"/>
            <a:ext cx="2349618" cy="282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18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4 Steps in Initiating and Processing a Work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Identify the item in Alma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Initiate the Work Order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b="1" dirty="0"/>
              <a:t>Check-out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b="1" dirty="0"/>
              <a:t>Check-in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b="1" dirty="0"/>
              <a:t>Repository search for a Physical Item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The Work Order department moves the item through the statutes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Work Order is marked as Done and the item is returned to its location/owning library</a:t>
            </a: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562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Sca</a:t>
            </a:r>
            <a:r>
              <a:rPr lang="en-US" dirty="0"/>
              <a:t>n item out to patron from Fulfillment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i="0" dirty="0"/>
              <a:t>Click </a:t>
            </a:r>
            <a:r>
              <a:rPr lang="en-US" b="1" i="1" dirty="0"/>
              <a:t>Work Order </a:t>
            </a:r>
            <a:r>
              <a:rPr lang="en-US" dirty="0"/>
              <a:t>from the ellipses of the item that was checked out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08E6B-E631-4179-B311-38B7916A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81" y="1623012"/>
            <a:ext cx="6652837" cy="1112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E711C-46A6-4F5F-AEE0-6544AFBCD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76" y="3636246"/>
            <a:ext cx="8560047" cy="243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33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Once a process type is selected the rest of the Place item in Process screen opens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Do not pick from shelf: [keep checked if the item is in hand]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Note: [optional, but useful]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Managing Department: [auto-populates from the Work Order type chosen]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588EE-368D-45B4-BD0C-32F576E5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56" y="2392218"/>
            <a:ext cx="8044688" cy="187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0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What are Work Orders?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r>
              <a:rPr lang="en-US" dirty="0"/>
              <a:t>Work Orders are internal requests that route the item to a department within a library for internal processing of physical inventory</a:t>
            </a:r>
          </a:p>
          <a:p>
            <a:pPr lvl="1"/>
            <a:r>
              <a:rPr lang="en-US" i="0" dirty="0"/>
              <a:t>The item is no longer available on the shelf</a:t>
            </a:r>
          </a:p>
          <a:p>
            <a:pPr lvl="1"/>
            <a:r>
              <a:rPr lang="en-US" i="0" dirty="0"/>
              <a:t>The item is processed based upon work order type statuses</a:t>
            </a:r>
          </a:p>
          <a:p>
            <a:r>
              <a:rPr lang="en-US" dirty="0"/>
              <a:t>Work Orders can be used to replace pseudo-patrons </a:t>
            </a:r>
          </a:p>
          <a:p>
            <a:r>
              <a:rPr lang="en-US" dirty="0"/>
              <a:t>Work Orders can be used to replace process types that are not available in Alma</a:t>
            </a:r>
          </a:p>
          <a:p>
            <a:r>
              <a:rPr lang="en-US" dirty="0"/>
              <a:t>Work Orders are manually updated as the item is moved through the work order process</a:t>
            </a:r>
          </a:p>
          <a:p>
            <a:r>
              <a:rPr lang="en-US" dirty="0"/>
              <a:t>Work Orders are performed at the item level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9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Click </a:t>
            </a:r>
            <a:r>
              <a:rPr lang="en-US" b="1" dirty="0"/>
              <a:t>Submit</a:t>
            </a: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Pop-up message confirming the work order was submitted appears</a:t>
            </a:r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36190-FDBE-4462-BB82-253D8BD6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34" y="2040331"/>
            <a:ext cx="8666732" cy="234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9D74-4B19-4803-860E-4C437D52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78" y="5144944"/>
            <a:ext cx="2819644" cy="68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08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Scan in the item from </a:t>
            </a:r>
            <a:r>
              <a:rPr lang="en-US" dirty="0"/>
              <a:t>Fulfillment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i="0" dirty="0"/>
              <a:t>Click </a:t>
            </a:r>
            <a:r>
              <a:rPr lang="en-US" b="1" i="1" dirty="0"/>
              <a:t>Work Order </a:t>
            </a:r>
            <a:r>
              <a:rPr lang="en-US" i="0" dirty="0"/>
              <a:t>from the ellipses of the item being returned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FF1D7-F150-483E-946C-70CD6E08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79" y="1676356"/>
            <a:ext cx="5326842" cy="100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4A6F0-1E5A-4979-81D7-3854FC30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81" y="3449364"/>
            <a:ext cx="8896838" cy="2875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4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Once a process type is selected the rest of the Place item in Process screen opens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Do not pick from shelf: [keep checked if the item is in hand]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Note: [optional, but useful]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Managing Department: [auto-populates from the Work Order type chosen]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588EE-368D-45B4-BD0C-32F576E5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56" y="2392218"/>
            <a:ext cx="8044688" cy="187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91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Upon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Click </a:t>
            </a:r>
            <a:r>
              <a:rPr lang="en-US" b="1" dirty="0"/>
              <a:t>Submit</a:t>
            </a: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Pop-up message confirming the work order was submitted appears</a:t>
            </a:r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36190-FDBE-4462-BB82-253D8BD6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34" y="2040331"/>
            <a:ext cx="8666732" cy="234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9D74-4B19-4803-860E-4C437D52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78" y="5144944"/>
            <a:ext cx="2819644" cy="68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repository search for a Physical Item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Work Order </a:t>
            </a:r>
            <a:r>
              <a:rPr lang="en-US" dirty="0"/>
              <a:t>from the ellipses of the item</a:t>
            </a:r>
          </a:p>
          <a:p>
            <a:pPr marL="0" indent="0">
              <a:buNone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AC296-9463-4B51-91AC-05875218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38" y="2308995"/>
            <a:ext cx="8503124" cy="2917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65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Once a process type is selected the rest of the Place item in Process screen opens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Do not pick from shelf: [keep checked if the item is in hand]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Note: [optional, but useful]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Managing Department: [auto-populates from the Work Order type chosen]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588EE-368D-45B4-BD0C-32F576E5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56" y="2392218"/>
            <a:ext cx="8044688" cy="187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50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Select the process type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Click </a:t>
            </a:r>
            <a:r>
              <a:rPr lang="en-US" b="1" dirty="0"/>
              <a:t>Submit</a:t>
            </a: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endParaRPr lang="en-US" b="1" i="0" dirty="0"/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Pop-up message confirming the work order was submitted appears</a:t>
            </a:r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3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36190-FDBE-4462-BB82-253D8BD6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34" y="2040331"/>
            <a:ext cx="8666732" cy="234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9D74-4B19-4803-860E-4C437D52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78" y="5144944"/>
            <a:ext cx="2819644" cy="68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45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46228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the Work Order department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Go to the task list and click on items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Widget or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Task list icon</a:t>
            </a:r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E7BB7-5AEE-4554-9A19-56978F3C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594" y="1720796"/>
            <a:ext cx="4282811" cy="124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B2625-2F8C-4FCA-BFE8-68C6A39E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0" y="4131395"/>
            <a:ext cx="3072322" cy="225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D80D1-CF59-40A5-B9C9-4A915D77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58" y="4131395"/>
            <a:ext cx="3035965" cy="2253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758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59688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i="0" dirty="0"/>
              <a:t>Click </a:t>
            </a:r>
            <a:r>
              <a:rPr lang="en-US" b="1" i="1" dirty="0"/>
              <a:t>Edit</a:t>
            </a:r>
            <a:r>
              <a:rPr lang="en-US" i="0" dirty="0"/>
              <a:t> from the ellipses to move the item through the Work Order statuses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 Or click</a:t>
            </a:r>
            <a:r>
              <a:rPr lang="en-US" b="1" dirty="0"/>
              <a:t> Done </a:t>
            </a:r>
            <a:r>
              <a:rPr lang="en-US" b="1" i="0" dirty="0"/>
              <a:t>(Step ) </a:t>
            </a:r>
            <a:r>
              <a:rPr lang="en-US" i="0" dirty="0"/>
              <a:t>if the </a:t>
            </a:r>
            <a:r>
              <a:rPr lang="en-US" dirty="0"/>
              <a:t>Work Order process is complete and the item will be moved to its permanent location</a:t>
            </a: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6DFAB-FFAB-4A77-9001-CF82AEB6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71" y="2515989"/>
            <a:ext cx="9587737" cy="327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443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59688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 Process Items screen opens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Status: [select the work order status for the item]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Add Note: [if applicable]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Save</a:t>
            </a:r>
          </a:p>
          <a:p>
            <a:pPr marL="457200" indent="-457200">
              <a:buFont typeface="+mj-lt"/>
              <a:buAutoNum type="arabicPeriod" startAt="4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E42A1-CEDD-4F42-A822-8C886FB4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82" y="4124780"/>
            <a:ext cx="7022335" cy="228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1852C-CE03-45BC-8C77-BE9DD82E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26523"/>
            <a:ext cx="6322564" cy="2440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8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Things to Consider When Creating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>
            <a:normAutofit/>
          </a:bodyPr>
          <a:lstStyle/>
          <a:p>
            <a:r>
              <a:rPr lang="en-US" dirty="0"/>
              <a:t>Work Orders should mirror the physical reality of the library</a:t>
            </a:r>
          </a:p>
          <a:p>
            <a:pPr lvl="1"/>
            <a:r>
              <a:rPr lang="en-US" i="0" dirty="0"/>
              <a:t>Consider staff workflows and job responsibilities when setting up work order types and departments</a:t>
            </a:r>
          </a:p>
          <a:p>
            <a:pPr lvl="2"/>
            <a:r>
              <a:rPr lang="en-US" dirty="0"/>
              <a:t>Use a single Work Order type if a single person is going to carry out several functions</a:t>
            </a:r>
          </a:p>
          <a:p>
            <a:pPr lvl="2"/>
            <a:r>
              <a:rPr lang="en-US" dirty="0"/>
              <a:t>Use different Work Order types when different departments carry out different functions</a:t>
            </a:r>
          </a:p>
          <a:p>
            <a:r>
              <a:rPr lang="en-US" dirty="0"/>
              <a:t>Work Orders can only be associated with one department</a:t>
            </a:r>
          </a:p>
          <a:p>
            <a:pPr lvl="1"/>
            <a:r>
              <a:rPr lang="en-US" i="0" dirty="0"/>
              <a:t>Statuses within a Work Order Type should be used instead of creating a new Work Order Type when one department manages many processes</a:t>
            </a:r>
          </a:p>
          <a:p>
            <a:pPr lvl="2"/>
            <a:r>
              <a:rPr lang="en-US" dirty="0"/>
              <a:t>i.e., Technical services</a:t>
            </a:r>
          </a:p>
          <a:p>
            <a:r>
              <a:rPr lang="en-US" dirty="0"/>
              <a:t>Work Order departments can be associated with one or more library</a:t>
            </a:r>
          </a:p>
          <a:p>
            <a:r>
              <a:rPr lang="en-US" dirty="0"/>
              <a:t>Work Orders prevent Purchase Orders (POs) from being relinked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14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59688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Repeat steps 3 and 4 until the Work Order statuses for the Work Order type are complete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Done from the ellipses of the item when all Work Order statuses have been complete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The pop-up message confirming the work order is complete appears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80A6D-8809-48FA-B45D-4AF3E800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61" y="2157968"/>
            <a:ext cx="8426957" cy="283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14157-CB97-4EA1-802D-97A5EB15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55" y="5627997"/>
            <a:ext cx="2865368" cy="876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58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59688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The item needs to be scanned back into the </a:t>
            </a:r>
            <a:r>
              <a:rPr lang="en-US" dirty="0" err="1"/>
              <a:t>reshelving</a:t>
            </a:r>
            <a:r>
              <a:rPr lang="en-US" dirty="0"/>
              <a:t> desk otherwise the Process Type will stay “Transit”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A641F-D0D2-42C5-989E-35C69CC8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07" y="1943546"/>
            <a:ext cx="4111264" cy="184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BD842-DF5E-48C4-AE6B-2BCC44EE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52" y="3585370"/>
            <a:ext cx="6732768" cy="249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8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Checking in an Item that has a Work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721992" cy="55929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Scan in the item being returned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A pop-up message appears sayin</a:t>
            </a:r>
            <a:r>
              <a:rPr lang="en-US" dirty="0"/>
              <a:t>g the item’s destination is the work order department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The Next Step appears after the item has been returned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rabicPeriod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DF5E8-AFDF-4EF8-AA9C-C27E1D68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19" y="2303226"/>
            <a:ext cx="6342552" cy="165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4E7F3-37DF-42EE-919C-65169DC2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27" y="4592922"/>
            <a:ext cx="8374737" cy="177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74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Checking in an Item that has a Work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721992" cy="559293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i="0" dirty="0"/>
              <a:t>The item needs to be scanned into the Work Order Department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Go to </a:t>
            </a:r>
            <a:r>
              <a:rPr lang="en-US" b="1" dirty="0"/>
              <a:t>Fulfillment&gt;Resource Requests&gt;Scan in Items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Select the location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Select a status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Scan in the item barcode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rabicPeriod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b="1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5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B4DCD-5040-4640-8D15-A75E02F6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73" y="1975599"/>
            <a:ext cx="3798570" cy="110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DF0B9-924B-4795-ADD4-E97EE8DF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649" y="3325010"/>
            <a:ext cx="8095894" cy="2950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172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Item Arrives in the Work Order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4622800" cy="2157274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Now the item will appear in the task list 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Click on items link from the Tasks </a:t>
            </a:r>
            <a:r>
              <a:rPr lang="en-US" i="0" dirty="0"/>
              <a:t>Widget or Task list icon</a:t>
            </a:r>
          </a:p>
          <a:p>
            <a:pPr marL="457200" indent="-457200">
              <a:buFont typeface="+mj-lt"/>
              <a:buAutoNum type="arabicPeriod" startAt="6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987552" lvl="1" indent="-457200">
              <a:buFont typeface="+mj-lt"/>
              <a:buAutoNum type="alphaLcParenR" startAt="5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6"/>
            </a:pPr>
            <a:endParaRPr lang="en-US" i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B2625-2F8C-4FCA-BFE8-68C6A39E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43" y="1175964"/>
            <a:ext cx="3072322" cy="225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D80D1-CF59-40A5-B9C9-4A915D77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21" y="3875103"/>
            <a:ext cx="3035965" cy="2253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047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Troubleshooting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867530" cy="5220070"/>
          </a:xfrm>
        </p:spPr>
        <p:txBody>
          <a:bodyPr/>
          <a:lstStyle/>
          <a:p>
            <a:r>
              <a:rPr lang="en-US" dirty="0"/>
              <a:t>If a Work Order is created by accident for an item:</a:t>
            </a:r>
          </a:p>
          <a:p>
            <a:pPr lvl="1"/>
            <a:r>
              <a:rPr lang="en-US" i="0" dirty="0"/>
              <a:t>Mark the Work Order as </a:t>
            </a:r>
            <a:r>
              <a:rPr lang="en-US" b="1" dirty="0"/>
              <a:t>Done</a:t>
            </a:r>
            <a:r>
              <a:rPr lang="en-US" i="0" dirty="0"/>
              <a:t> from the ellipses</a:t>
            </a:r>
          </a:p>
          <a:p>
            <a:pPr lvl="1"/>
            <a:r>
              <a:rPr lang="en-US" i="0" dirty="0"/>
              <a:t>Have the circulation desk (or desk assigned to do this) scan in and </a:t>
            </a:r>
            <a:r>
              <a:rPr lang="en-US" i="0" dirty="0" err="1"/>
              <a:t>reshelve</a:t>
            </a:r>
            <a:r>
              <a:rPr lang="en-US" i="0" dirty="0"/>
              <a:t> the item</a:t>
            </a:r>
          </a:p>
          <a:p>
            <a:r>
              <a:rPr lang="en-US" dirty="0"/>
              <a:t>If you accidentally click </a:t>
            </a:r>
            <a:r>
              <a:rPr lang="en-US" b="1" i="1" dirty="0"/>
              <a:t>Done</a:t>
            </a:r>
            <a:r>
              <a:rPr lang="en-US" dirty="0"/>
              <a:t>, but the Work Order is not finished:</a:t>
            </a:r>
          </a:p>
          <a:p>
            <a:pPr lvl="1"/>
            <a:r>
              <a:rPr lang="en-US" i="0" dirty="0"/>
              <a:t>Change the location to the Work Order department</a:t>
            </a:r>
          </a:p>
          <a:p>
            <a:pPr lvl="1"/>
            <a:r>
              <a:rPr lang="en-US" i="0" dirty="0"/>
              <a:t>Go to </a:t>
            </a:r>
            <a:r>
              <a:rPr lang="en-US" b="1" dirty="0"/>
              <a:t>Fulfillment&gt;Resource Requests&gt;Scan in Item</a:t>
            </a:r>
          </a:p>
          <a:p>
            <a:pPr lvl="1"/>
            <a:r>
              <a:rPr lang="en-US" i="0" dirty="0"/>
              <a:t>Select the appropriate status</a:t>
            </a:r>
          </a:p>
          <a:p>
            <a:pPr lvl="1"/>
            <a:r>
              <a:rPr lang="en-US" i="0" dirty="0"/>
              <a:t>Scan in item </a:t>
            </a:r>
            <a:r>
              <a:rPr lang="en-US" i="0" dirty="0" err="1"/>
              <a:t>barocde</a:t>
            </a:r>
            <a:endParaRPr lang="en-US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66272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Other Ways to View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5394960" cy="25555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view Work Orders you need to be in the Work Order Department location</a:t>
            </a:r>
          </a:p>
          <a:p>
            <a:r>
              <a:rPr lang="en-US" dirty="0"/>
              <a:t>Go to </a:t>
            </a:r>
            <a:r>
              <a:rPr lang="en-US" b="1" i="1" dirty="0"/>
              <a:t>Acquisitions&gt;Post-Receiving Processing</a:t>
            </a:r>
          </a:p>
          <a:p>
            <a:r>
              <a:rPr lang="en-US" dirty="0"/>
              <a:t>Go to </a:t>
            </a:r>
            <a:r>
              <a:rPr lang="en-US" b="1" i="1" dirty="0"/>
              <a:t>Fulfillment&gt;Resource Requests&gt;Monitor Requests &amp; Item Processes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AD59C-2702-4BFD-A3AB-3B48550C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20" y="1282292"/>
            <a:ext cx="2692400" cy="201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C04CE-F54E-44CA-BEB7-A74D7202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120" y="3562018"/>
            <a:ext cx="2301439" cy="289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67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10434320" cy="636973"/>
          </a:xfrm>
        </p:spPr>
        <p:txBody>
          <a:bodyPr>
            <a:noAutofit/>
          </a:bodyPr>
          <a:lstStyle/>
          <a:p>
            <a:r>
              <a:rPr lang="en-US" sz="3200" dirty="0"/>
              <a:t>Viewing the Order of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048240" cy="53413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repository search for the physical item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Or go to </a:t>
            </a:r>
            <a:r>
              <a:rPr lang="en-US" b="1" dirty="0"/>
              <a:t>Fulfillment&gt;Resource Request&gt;Monitor Requests &amp; Item Processes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Click on the number next to Requests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78536-6E40-40F8-965D-B2E3CCAA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91" y="2615095"/>
            <a:ext cx="9035257" cy="387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024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10434320" cy="636973"/>
          </a:xfrm>
        </p:spPr>
        <p:txBody>
          <a:bodyPr>
            <a:noAutofit/>
          </a:bodyPr>
          <a:lstStyle/>
          <a:p>
            <a:r>
              <a:rPr lang="en-US" sz="3200" dirty="0"/>
              <a:t>Viewing the Order of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048240" cy="534139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Resource Requests Monitoring Screen opens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Place in Queue: [displays the number of where the item is in the Queue]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r>
              <a:rPr lang="en-US" i="0" dirty="0"/>
              <a:t>*Work Orders take precedent over patron requests unless it is configured differently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9DD74-44BA-42F4-8BC2-0A14A770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60" y="2935512"/>
            <a:ext cx="8427720" cy="349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652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10434320" cy="636973"/>
          </a:xfrm>
        </p:spPr>
        <p:txBody>
          <a:bodyPr>
            <a:noAutofit/>
          </a:bodyPr>
          <a:lstStyle/>
          <a:p>
            <a:r>
              <a:rPr lang="en-US" sz="3200" dirty="0"/>
              <a:t>Viewing the Order of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10048240" cy="5341398"/>
          </a:xfrm>
        </p:spPr>
        <p:txBody>
          <a:bodyPr/>
          <a:lstStyle/>
          <a:p>
            <a:r>
              <a:rPr lang="en-US" dirty="0"/>
              <a:t>Requests can also be view by performing a repository search for </a:t>
            </a:r>
            <a:r>
              <a:rPr lang="en-US" dirty="0" err="1"/>
              <a:t>Requests:All</a:t>
            </a:r>
            <a:r>
              <a:rPr lang="en-US" dirty="0"/>
              <a:t>:[leave blank to view all]</a:t>
            </a:r>
          </a:p>
          <a:p>
            <a:pPr lvl="1"/>
            <a:r>
              <a:rPr lang="en-US" dirty="0"/>
              <a:t>Requests can also be searched by other criteria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2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986D2-312A-42AF-BF0E-DBF44778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18" y="2361459"/>
            <a:ext cx="7545488" cy="2287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A0F02-7F67-490B-9879-F87F2F27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49" y="3885934"/>
            <a:ext cx="7987301" cy="2364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70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Work Orders and Request Priority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>
            <a:normAutofit/>
          </a:bodyPr>
          <a:lstStyle/>
          <a:p>
            <a:r>
              <a:rPr lang="en-US" dirty="0"/>
              <a:t>Work Orders are considered requests in Alma</a:t>
            </a:r>
          </a:p>
          <a:p>
            <a:r>
              <a:rPr lang="en-US" dirty="0"/>
              <a:t>Requests are prioritized by the “Request Priority” configurations in Alma</a:t>
            </a:r>
          </a:p>
          <a:p>
            <a:pPr lvl="1"/>
            <a:r>
              <a:rPr lang="en-US" i="0" dirty="0"/>
              <a:t>Fulfillment TOUs (Terms of Use) and </a:t>
            </a:r>
          </a:p>
          <a:p>
            <a:pPr lvl="1"/>
            <a:r>
              <a:rPr lang="en-US" i="0" dirty="0"/>
              <a:t>Request Priorities</a:t>
            </a:r>
          </a:p>
          <a:p>
            <a:r>
              <a:rPr lang="en-US" dirty="0"/>
              <a:t>The Work Order will move ahead of a patron request if the Work Order priority is higher than a patron’s request priority </a:t>
            </a:r>
          </a:p>
          <a:p>
            <a:pPr lvl="1"/>
            <a:r>
              <a:rPr lang="en-US" i="0" dirty="0"/>
              <a:t>The Work Order priority should be changed to the lowest priority in order to avoid this</a:t>
            </a:r>
          </a:p>
          <a:p>
            <a:r>
              <a:rPr lang="en-US" dirty="0"/>
              <a:t>Request priorities will be assigned in the order the request is received if the Work Order and the TOU has the same Request Priority level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00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 err="1"/>
              <a:t>PrimoVE</a:t>
            </a:r>
            <a:r>
              <a:rPr lang="en-US" sz="3600" dirty="0"/>
              <a:t> View of an Item in a Work Order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2D8F2-F1DA-4D04-94CB-3ABD69BA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90" y="3429000"/>
            <a:ext cx="7779085" cy="278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54A72-9698-4800-B775-FF643ACD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767513"/>
            <a:ext cx="7981419" cy="235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66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Work Orders Request Priority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162975"/>
            <a:ext cx="6112276" cy="5424256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i="1" dirty="0"/>
              <a:t>Configuration&gt;Fulfillment&gt;Physical Fulfillment&gt;Request Priorities</a:t>
            </a:r>
          </a:p>
          <a:p>
            <a:pPr lvl="1"/>
            <a:r>
              <a:rPr lang="en-US" dirty="0"/>
              <a:t>Work Order </a:t>
            </a:r>
          </a:p>
          <a:p>
            <a:pPr lvl="2"/>
            <a:r>
              <a:rPr lang="en-US" dirty="0"/>
              <a:t>Click </a:t>
            </a:r>
            <a:r>
              <a:rPr lang="en-US" b="1" i="1" dirty="0"/>
              <a:t>Customize</a:t>
            </a:r>
            <a:r>
              <a:rPr lang="en-US" dirty="0"/>
              <a:t> to change the priority level</a:t>
            </a:r>
          </a:p>
          <a:p>
            <a:pPr lvl="2"/>
            <a:r>
              <a:rPr lang="en-US" dirty="0"/>
              <a:t>Choose the priority level from the drop down menu</a:t>
            </a:r>
          </a:p>
          <a:p>
            <a:pPr lvl="2"/>
            <a:r>
              <a:rPr lang="en-US" dirty="0"/>
              <a:t>Click </a:t>
            </a:r>
            <a:r>
              <a:rPr lang="en-US" b="1" i="1" dirty="0"/>
              <a:t>Save </a:t>
            </a:r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F90B5-EC5C-4252-9D42-7D68FFB1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43" y="4041558"/>
            <a:ext cx="6008792" cy="494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88038-0493-4E88-A4BF-8F8C7102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34" y="1162975"/>
            <a:ext cx="3224566" cy="367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23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TOUs Request Priority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162975"/>
            <a:ext cx="6440750" cy="5850384"/>
          </a:xfrm>
        </p:spPr>
        <p:txBody>
          <a:bodyPr>
            <a:normAutofit/>
          </a:bodyPr>
          <a:lstStyle/>
          <a:p>
            <a:r>
              <a:rPr lang="en-US" dirty="0"/>
              <a:t>Go to </a:t>
            </a:r>
            <a:r>
              <a:rPr lang="en-US" b="1" i="1" dirty="0"/>
              <a:t>Configuration&gt;Fulfillment&gt;Physical Fulfillment&gt;Terms of Use and Policies</a:t>
            </a:r>
            <a:endParaRPr lang="en-US" dirty="0"/>
          </a:p>
          <a:p>
            <a:r>
              <a:rPr lang="en-US" dirty="0"/>
              <a:t>Select </a:t>
            </a:r>
            <a:r>
              <a:rPr lang="en-US" b="1" i="1" dirty="0"/>
              <a:t>Edit</a:t>
            </a:r>
            <a:r>
              <a:rPr lang="en-US" dirty="0"/>
              <a:t> from the ellipses TOU Policy Request type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Priority: [change the priority level]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FEACB-6A5A-4E14-AE37-3C5AB571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69" y="1162975"/>
            <a:ext cx="2553221" cy="2606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AA5FB-4A06-4EEE-9512-D785D64D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20" y="4647755"/>
            <a:ext cx="7542470" cy="1945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C72C6-3064-4D80-8B2E-8B28F1F27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88" y="2455340"/>
            <a:ext cx="6599125" cy="1397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73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Creating a Work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83295"/>
            <a:ext cx="9601200" cy="5424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Role Required to Create Work Order types, departments, and statuses:</a:t>
            </a:r>
          </a:p>
          <a:p>
            <a:pPr lvl="1"/>
            <a:r>
              <a:rPr lang="en-US" i="0" dirty="0"/>
              <a:t>General System Administrator</a:t>
            </a:r>
          </a:p>
          <a:p>
            <a:pPr marL="530352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Work Order Type</a:t>
            </a:r>
          </a:p>
          <a:p>
            <a:pPr lvl="1"/>
            <a:r>
              <a:rPr lang="en-US" i="0" dirty="0"/>
              <a:t>Best practice is to create these at the Institution Level</a:t>
            </a:r>
          </a:p>
          <a:p>
            <a:pPr lvl="2"/>
            <a:r>
              <a:rPr lang="en-US" dirty="0"/>
              <a:t>If you only have one library they can be created at the library level</a:t>
            </a:r>
            <a:endParaRPr lang="en-US" i="0" dirty="0"/>
          </a:p>
          <a:p>
            <a:pPr lvl="1"/>
            <a:r>
              <a:rPr lang="en-US" i="0" dirty="0"/>
              <a:t>The type identifies the library process that is to be carried out on an item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Work Order Department</a:t>
            </a:r>
          </a:p>
          <a:p>
            <a:pPr lvl="1"/>
            <a:r>
              <a:rPr lang="en-US" i="0" dirty="0"/>
              <a:t>The Work Order department is the physical location where the work will be processed</a:t>
            </a:r>
          </a:p>
          <a:p>
            <a:pPr lvl="1"/>
            <a:r>
              <a:rPr lang="en-US" i="0" dirty="0"/>
              <a:t>Items are not owned by the department, but the items are moved to the department in order to complete a specified library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Work Order Statuses (optional)</a:t>
            </a:r>
          </a:p>
          <a:p>
            <a:pPr lvl="1"/>
            <a:r>
              <a:rPr lang="en-US" i="0" dirty="0"/>
              <a:t>Work Order statuses are the steps within a work order type </a:t>
            </a:r>
          </a:p>
          <a:p>
            <a:pPr lvl="1"/>
            <a:r>
              <a:rPr lang="en-US" i="0" dirty="0"/>
              <a:t>Work Order statuses also identify the work that needs to be done on the item</a:t>
            </a:r>
          </a:p>
        </p:txBody>
      </p:sp>
    </p:spTree>
    <p:extLst>
      <p:ext uri="{BB962C8B-B14F-4D97-AF65-F5344CB8AC3E}">
        <p14:creationId xmlns:p14="http://schemas.microsoft.com/office/powerpoint/2010/main" val="269778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9601200" cy="5424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Go to </a:t>
            </a:r>
            <a:r>
              <a:rPr lang="en-US" b="1" i="1" dirty="0"/>
              <a:t>Configuration&gt;Work Orders and Departments&gt;Work Order Types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73795-6096-415B-91AD-0A3B6741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80" y="1809517"/>
            <a:ext cx="4431239" cy="4131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4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5E3B-8AA8-4D63-9958-1C9C6AB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3627"/>
            <a:ext cx="9601200" cy="636973"/>
          </a:xfrm>
        </p:spPr>
        <p:txBody>
          <a:bodyPr>
            <a:normAutofit/>
          </a:bodyPr>
          <a:lstStyle/>
          <a:p>
            <a:r>
              <a:rPr lang="en-US" sz="3600" dirty="0"/>
              <a:t>Configuring Work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803-4E47-4DC8-A287-E927E4B6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975"/>
            <a:ext cx="5811520" cy="5424256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i="1" dirty="0"/>
              <a:t>Add Work Order Type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The Add Work Order Type pop-up box appears	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i="0" dirty="0"/>
              <a:t>Code: [mandatory]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i="0" dirty="0"/>
              <a:t>Name: [mandatory]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i="0" dirty="0"/>
              <a:t>Description: [optional]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i="0" dirty="0"/>
              <a:t>Recall Loans: [uncheck the box unless a recall for this work order type is necessary]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i="0" dirty="0"/>
              <a:t>Click </a:t>
            </a:r>
            <a:r>
              <a:rPr lang="en-US" b="1" dirty="0"/>
              <a:t>Add Work Order 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66C33-6ECB-44AB-9014-AEAA7074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81" y="1594983"/>
            <a:ext cx="8096838" cy="1522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68E97-C1F6-47D2-848F-830C11B3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37" y="3289795"/>
            <a:ext cx="2267782" cy="3266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981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1736</Words>
  <Application>Microsoft Office PowerPoint</Application>
  <PresentationFormat>Widescreen</PresentationFormat>
  <Paragraphs>585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Franklin Gothic Book</vt:lpstr>
      <vt:lpstr>Crop</vt:lpstr>
      <vt:lpstr>Resource Management: Work Orders</vt:lpstr>
      <vt:lpstr>What are Work Orders?</vt:lpstr>
      <vt:lpstr>Things to Consider When Creating Work Orders</vt:lpstr>
      <vt:lpstr>Work Orders and Request Priority Levels</vt:lpstr>
      <vt:lpstr>Work Orders Request Priority Configuration</vt:lpstr>
      <vt:lpstr>TOUs Request Priority Configuration</vt:lpstr>
      <vt:lpstr>Creating a Work Order</vt:lpstr>
      <vt:lpstr>Configuring Work Orders</vt:lpstr>
      <vt:lpstr>Configuring Work Orders</vt:lpstr>
      <vt:lpstr>Configuring Work Orders</vt:lpstr>
      <vt:lpstr>Configuring Work Orders</vt:lpstr>
      <vt:lpstr>Configuring Work Orders</vt:lpstr>
      <vt:lpstr>Configuring Work Orders</vt:lpstr>
      <vt:lpstr>Configuring Work Orders</vt:lpstr>
      <vt:lpstr>Configuring Work Orders</vt:lpstr>
      <vt:lpstr>Configuring Work Orders</vt:lpstr>
      <vt:lpstr>4 Steps in Initiating and Processing a Work Order</vt:lpstr>
      <vt:lpstr>Creating a Work Order Upon Check-out</vt:lpstr>
      <vt:lpstr>Creating a Work Order Upon Check-out</vt:lpstr>
      <vt:lpstr>Creating a Work Order Upon Check-out</vt:lpstr>
      <vt:lpstr>Creating a Work Order Upon Check-In</vt:lpstr>
      <vt:lpstr>Creating a Work Order Upon Check-in</vt:lpstr>
      <vt:lpstr>Creating a Work Order Upon Check-in</vt:lpstr>
      <vt:lpstr>Creating a Work Order from a Repository Search</vt:lpstr>
      <vt:lpstr>Creating a Work Order from a Repository Search</vt:lpstr>
      <vt:lpstr>Creating a Work Order from a Repository Search</vt:lpstr>
      <vt:lpstr>Item Arrives in the Work Order Department</vt:lpstr>
      <vt:lpstr>Item Arrives in the Work Order Department</vt:lpstr>
      <vt:lpstr>Item Arrives in the Work Order Department</vt:lpstr>
      <vt:lpstr>Item Arrives in the Work Order Department</vt:lpstr>
      <vt:lpstr>Item Arrives in the Work Order Department</vt:lpstr>
      <vt:lpstr>Checking in an Item that has a Work Order</vt:lpstr>
      <vt:lpstr>Checking in an Item that has a Work Order</vt:lpstr>
      <vt:lpstr>Item Arrives in the Work Order Department</vt:lpstr>
      <vt:lpstr>Troubleshooting Work Orders</vt:lpstr>
      <vt:lpstr>Other Ways to View Work Orders</vt:lpstr>
      <vt:lpstr>Viewing the Order of Requests</vt:lpstr>
      <vt:lpstr>Viewing the Order of Requests</vt:lpstr>
      <vt:lpstr>Viewing the Order of Requests</vt:lpstr>
      <vt:lpstr>PrimoVE View of an Item in a Work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Work Orders</dc:title>
  <dc:creator>Maggie McGee</dc:creator>
  <cp:lastModifiedBy>Maggie McGee</cp:lastModifiedBy>
  <cp:revision>101</cp:revision>
  <dcterms:created xsi:type="dcterms:W3CDTF">2019-05-14T00:06:58Z</dcterms:created>
  <dcterms:modified xsi:type="dcterms:W3CDTF">2019-05-16T11:32:21Z</dcterms:modified>
</cp:coreProperties>
</file>