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10/05/2019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10/05/2019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Facilitators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46452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Increase the number of Community Facilitators in treatment sites across the </a:t>
            </a:r>
            <a:r>
              <a:rPr lang="en-US" dirty="0" smtClean="0"/>
              <a:t>island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Quarterly reports from Sites where CFs are located with updates/progress on the CFs </a:t>
            </a:r>
            <a:r>
              <a:rPr lang="en-US" dirty="0" smtClean="0"/>
              <a:t>deployment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Seek out PLHIV in the different regions who are virally suppressed to recommend as possible CFs and provide training when </a:t>
            </a:r>
            <a:r>
              <a:rPr lang="en-US" dirty="0" smtClean="0"/>
              <a:t>recruited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Link Community Facilitators to psychologist on a quarterly </a:t>
            </a:r>
            <a:r>
              <a:rPr lang="en-US" dirty="0" smtClean="0"/>
              <a:t>basis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to ensure the psycho-social needs of the CFs are met 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80029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mentoring of CFs should also look at their personal needs and how they are managing the job given to </a:t>
            </a:r>
            <a:r>
              <a:rPr lang="en-US" dirty="0" smtClean="0"/>
              <a:t>them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Structured mentoring agenda which focus on core areas when this is being </a:t>
            </a:r>
            <a:r>
              <a:rPr lang="en-US" dirty="0" smtClean="0"/>
              <a:t>done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Training for CFs that looks at </a:t>
            </a:r>
            <a:r>
              <a:rPr lang="en-US" dirty="0" smtClean="0"/>
              <a:t>their </a:t>
            </a:r>
            <a:r>
              <a:rPr lang="en-US" dirty="0"/>
              <a:t>holistic development and not only HIV related </a:t>
            </a:r>
            <a:r>
              <a:rPr lang="en-US" dirty="0" smtClean="0"/>
              <a:t>topics</a:t>
            </a:r>
          </a:p>
          <a:p>
            <a:pPr lvl="0"/>
            <a:endParaRPr lang="en-029" dirty="0"/>
          </a:p>
          <a:p>
            <a:pPr lvl="0"/>
            <a:r>
              <a:rPr lang="en-US" dirty="0"/>
              <a:t>Standardize the work plan of the CFs so that it is a generally acceptable notion of what the CF work entails so that everyone appreciates the work of the CFs.</a:t>
            </a:r>
            <a:endParaRPr lang="en-029" dirty="0"/>
          </a:p>
          <a:p>
            <a:pPr marL="0" indent="0">
              <a:buNone/>
            </a:pP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16708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/>
              <a:t>The aim of the project </a:t>
            </a:r>
            <a:r>
              <a:rPr lang="en-US" sz="2800" dirty="0" smtClean="0"/>
              <a:t>was </a:t>
            </a:r>
            <a:r>
              <a:rPr lang="en-US" sz="2800" dirty="0"/>
              <a:t>to implement a peer support intervention that </a:t>
            </a:r>
            <a:r>
              <a:rPr lang="en-US" sz="2800" dirty="0" smtClean="0"/>
              <a:t>focused on </a:t>
            </a:r>
            <a:r>
              <a:rPr lang="en-US" sz="2800" dirty="0"/>
              <a:t>peer to peer sharing and interactions that encourage PLHIV to adhere to their treatment regimen with a view to achieving viral suppression within a 6 months period</a:t>
            </a:r>
            <a:endParaRPr lang="en-029" sz="2800" dirty="0"/>
          </a:p>
        </p:txBody>
      </p:sp>
    </p:spTree>
    <p:extLst>
      <p:ext uri="{BB962C8B-B14F-4D97-AF65-F5344CB8AC3E}">
        <p14:creationId xmlns:p14="http://schemas.microsoft.com/office/powerpoint/2010/main" val="422897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National Family Planning Board (NFPB)</a:t>
            </a:r>
            <a:endParaRPr lang="en-029" dirty="0"/>
          </a:p>
          <a:p>
            <a:pPr lvl="0"/>
            <a:r>
              <a:rPr lang="en-US" dirty="0"/>
              <a:t>Ministry of Health (MOH)</a:t>
            </a:r>
            <a:endParaRPr lang="en-029" dirty="0"/>
          </a:p>
          <a:p>
            <a:pPr lvl="0"/>
            <a:r>
              <a:rPr lang="en-US" dirty="0"/>
              <a:t>Regional Health Authorities (RHA)</a:t>
            </a:r>
            <a:endParaRPr lang="en-029" dirty="0"/>
          </a:p>
          <a:p>
            <a:pPr lvl="0"/>
            <a:r>
              <a:rPr lang="en-US" dirty="0"/>
              <a:t>The Jamaican Network of </a:t>
            </a:r>
            <a:r>
              <a:rPr lang="en-US" dirty="0" err="1"/>
              <a:t>Seropositives</a:t>
            </a:r>
            <a:r>
              <a:rPr lang="en-US" dirty="0"/>
              <a:t> (JN+)</a:t>
            </a:r>
            <a:endParaRPr lang="en-029" dirty="0"/>
          </a:p>
          <a:p>
            <a:pPr lvl="0"/>
            <a:r>
              <a:rPr lang="en-US" dirty="0"/>
              <a:t>Health Policy Plus (HP+)</a:t>
            </a:r>
            <a:endParaRPr lang="en-029" dirty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92446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facilitators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PLHIV</a:t>
            </a:r>
          </a:p>
          <a:p>
            <a:pPr lvl="1"/>
            <a:r>
              <a:rPr lang="en-US" dirty="0" smtClean="0"/>
              <a:t>Virally Suppressed</a:t>
            </a:r>
          </a:p>
          <a:p>
            <a:pPr lvl="1"/>
            <a:r>
              <a:rPr lang="en-US" dirty="0" smtClean="0"/>
              <a:t>Willing to disclose</a:t>
            </a:r>
          </a:p>
          <a:p>
            <a:pPr lvl="1"/>
            <a:r>
              <a:rPr lang="en-US" dirty="0" smtClean="0"/>
              <a:t>Trained in the PHDP (Positive Health, dignity and prevention) curriculum</a:t>
            </a:r>
          </a:p>
          <a:p>
            <a:pPr lvl="1"/>
            <a:r>
              <a:rPr lang="en-US" dirty="0" smtClean="0"/>
              <a:t>Trained as Community facilitators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 algn="ctr"/>
            <a:r>
              <a:rPr lang="en-US" dirty="0" smtClean="0"/>
              <a:t>Total of 8 Community Facilitators</a:t>
            </a:r>
          </a:p>
          <a:p>
            <a:pPr lvl="1" algn="ctr"/>
            <a:r>
              <a:rPr lang="en-US" dirty="0" smtClean="0"/>
              <a:t>January 2018 – March 2019</a:t>
            </a:r>
          </a:p>
          <a:p>
            <a:pPr lvl="1"/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234435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JN +</a:t>
            </a:r>
          </a:p>
          <a:p>
            <a:r>
              <a:rPr lang="en-US" dirty="0" smtClean="0"/>
              <a:t>SRHA</a:t>
            </a:r>
          </a:p>
          <a:p>
            <a:r>
              <a:rPr lang="en-US" dirty="0" smtClean="0"/>
              <a:t>SERHA</a:t>
            </a:r>
          </a:p>
          <a:p>
            <a:r>
              <a:rPr lang="en-US" dirty="0" smtClean="0"/>
              <a:t>WRHA</a:t>
            </a:r>
          </a:p>
          <a:p>
            <a:r>
              <a:rPr lang="en-US" dirty="0" smtClean="0"/>
              <a:t>NERHA</a:t>
            </a:r>
          </a:p>
          <a:p>
            <a:r>
              <a:rPr lang="en-US" dirty="0" smtClean="0"/>
              <a:t>Employed by JN+ and deployed to the RHAs – employed under the MOH Volunteer Policy at the RHAs</a:t>
            </a: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62339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75483"/>
          </a:xfrm>
        </p:spPr>
        <p:txBody>
          <a:bodyPr>
            <a:normAutofit fontScale="92500"/>
          </a:bodyPr>
          <a:lstStyle/>
          <a:p>
            <a:r>
              <a:rPr lang="en-JM" dirty="0"/>
              <a:t>C</a:t>
            </a:r>
            <a:r>
              <a:rPr lang="en-JM" dirty="0" smtClean="0"/>
              <a:t>onsistently </a:t>
            </a:r>
            <a:r>
              <a:rPr lang="en-JM" dirty="0"/>
              <a:t>reached and provided peer support to PLHIV who were registered at select treatment sites over the period. </a:t>
            </a:r>
            <a:endParaRPr lang="en-JM" dirty="0" smtClean="0"/>
          </a:p>
          <a:p>
            <a:endParaRPr lang="en-JM" dirty="0" smtClean="0"/>
          </a:p>
          <a:p>
            <a:r>
              <a:rPr lang="en-JM" dirty="0" smtClean="0"/>
              <a:t>This </a:t>
            </a:r>
            <a:r>
              <a:rPr lang="en-JM" dirty="0"/>
              <a:t>process was done through the </a:t>
            </a:r>
            <a:r>
              <a:rPr lang="en-US" dirty="0"/>
              <a:t>conducting of regular one on one sessions with PLHIV clients focusing on treatment literacy, adherence, self-care and other related topics</a:t>
            </a:r>
            <a:r>
              <a:rPr lang="en-JM" dirty="0"/>
              <a:t>. </a:t>
            </a:r>
            <a:endParaRPr lang="en-JM" dirty="0" smtClean="0"/>
          </a:p>
          <a:p>
            <a:endParaRPr lang="en-JM" dirty="0" smtClean="0"/>
          </a:p>
          <a:p>
            <a:r>
              <a:rPr lang="en-JM" dirty="0" smtClean="0"/>
              <a:t>Additionally</a:t>
            </a:r>
            <a:r>
              <a:rPr lang="en-JM" dirty="0"/>
              <a:t>, providing peer support </a:t>
            </a:r>
            <a:r>
              <a:rPr lang="en-JM" dirty="0" smtClean="0"/>
              <a:t>via </a:t>
            </a:r>
            <a:r>
              <a:rPr lang="en-JM" dirty="0"/>
              <a:t>telephone calls even via WhatsApp </a:t>
            </a:r>
            <a:r>
              <a:rPr lang="en-JM" dirty="0" smtClean="0"/>
              <a:t>messaging</a:t>
            </a:r>
          </a:p>
          <a:p>
            <a:endParaRPr lang="en-JM" dirty="0"/>
          </a:p>
          <a:p>
            <a:r>
              <a:rPr lang="en-JM" dirty="0"/>
              <a:t>A</a:t>
            </a:r>
            <a:r>
              <a:rPr lang="en-JM" dirty="0" smtClean="0"/>
              <a:t>ssisted </a:t>
            </a:r>
            <a:r>
              <a:rPr lang="en-JM" dirty="0"/>
              <a:t>the treatment and care teams in conducting support group meetings and also the </a:t>
            </a:r>
            <a:r>
              <a:rPr lang="en-US" dirty="0"/>
              <a:t>reminding of clients about appointments and assist clients to review and interpret their test results and prescription when received.</a:t>
            </a:r>
            <a:endParaRPr lang="en-029" dirty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93065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Provide peer-to-peer support to 3-5 assigned </a:t>
            </a:r>
            <a:r>
              <a:rPr lang="en-US" dirty="0" smtClean="0"/>
              <a:t>PLHIV</a:t>
            </a:r>
            <a:endParaRPr lang="en-029" dirty="0"/>
          </a:p>
          <a:p>
            <a:pPr lvl="0"/>
            <a:r>
              <a:rPr lang="en-US" b="1" dirty="0" smtClean="0"/>
              <a:t>Total of 87 PLHIV were assigned and 38 reached viral suppression</a:t>
            </a:r>
            <a:endParaRPr lang="en-029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One-on-one </a:t>
            </a:r>
            <a:r>
              <a:rPr lang="en-US" dirty="0"/>
              <a:t>sessions with clients  </a:t>
            </a:r>
            <a:endParaRPr lang="en-029" dirty="0"/>
          </a:p>
          <a:p>
            <a:pPr lvl="0"/>
            <a:r>
              <a:rPr lang="en-US" b="1" dirty="0"/>
              <a:t>A total of 2,696 sessions conducted January 2018 – March </a:t>
            </a:r>
            <a:r>
              <a:rPr lang="en-US" b="1" dirty="0" smtClean="0"/>
              <a:t>2019</a:t>
            </a:r>
            <a:endParaRPr lang="en-029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Presentations </a:t>
            </a:r>
            <a:r>
              <a:rPr lang="en-US" dirty="0"/>
              <a:t>(General one-on-one, small, and large groups) </a:t>
            </a:r>
            <a:endParaRPr lang="en-029" dirty="0"/>
          </a:p>
          <a:p>
            <a:pPr lvl="0"/>
            <a:r>
              <a:rPr lang="en-US" b="1" dirty="0"/>
              <a:t>A total of 5,744 </a:t>
            </a:r>
            <a:r>
              <a:rPr lang="en-US" b="1" dirty="0" smtClean="0"/>
              <a:t>interactions with PLHIV </a:t>
            </a:r>
            <a:endParaRPr lang="en-029" dirty="0"/>
          </a:p>
          <a:p>
            <a:pPr marL="0" lvl="0" indent="0">
              <a:buNone/>
            </a:pPr>
            <a:endParaRPr lang="en-029" dirty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416438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Support Group sessions</a:t>
            </a:r>
            <a:endParaRPr lang="en-029" dirty="0"/>
          </a:p>
          <a:p>
            <a:pPr lvl="0"/>
            <a:r>
              <a:rPr lang="en-US" b="1" dirty="0"/>
              <a:t>A total of 79 sessions supported by CFs </a:t>
            </a:r>
            <a:endParaRPr lang="en-029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Contacting </a:t>
            </a:r>
            <a:r>
              <a:rPr lang="en-US" dirty="0"/>
              <a:t>clients regarding CD4 and viral load tests, clinic appointments, LTFU, etc.</a:t>
            </a:r>
            <a:endParaRPr lang="en-029" dirty="0"/>
          </a:p>
          <a:p>
            <a:pPr lvl="0"/>
            <a:r>
              <a:rPr lang="en-US" b="1" dirty="0"/>
              <a:t>A total of 5,676 clients were called </a:t>
            </a:r>
            <a:endParaRPr lang="en-029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Clients </a:t>
            </a:r>
            <a:r>
              <a:rPr lang="en-US" dirty="0"/>
              <a:t>returning to care </a:t>
            </a:r>
            <a:endParaRPr lang="en-029" dirty="0"/>
          </a:p>
          <a:p>
            <a:pPr lvl="0"/>
            <a:r>
              <a:rPr lang="en-US" b="1" dirty="0"/>
              <a:t>A total of 183 clients who were contacted returned to care </a:t>
            </a:r>
            <a:endParaRPr lang="en-029" dirty="0"/>
          </a:p>
          <a:p>
            <a:pPr marL="0" indent="0">
              <a:buNone/>
            </a:pPr>
            <a:endParaRPr lang="en-029" dirty="0"/>
          </a:p>
          <a:p>
            <a:pPr lvl="0"/>
            <a:r>
              <a:rPr lang="en-US" dirty="0" smtClean="0"/>
              <a:t>HIV-related discrimination complaints received and referred to Jamaica Anti-Discrimination System for HIV (JADS)</a:t>
            </a:r>
            <a:endParaRPr lang="en-029" dirty="0" smtClean="0"/>
          </a:p>
          <a:p>
            <a:pPr lvl="0"/>
            <a:r>
              <a:rPr lang="en-US" b="1" dirty="0" smtClean="0"/>
              <a:t>A total of 6 complaints were documents and reported to JADS</a:t>
            </a:r>
            <a:endParaRPr lang="en-029" dirty="0" smtClean="0"/>
          </a:p>
          <a:p>
            <a:pPr marL="0" indent="0">
              <a:buNone/>
            </a:pPr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185941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Pharmacy visits and pill drop</a:t>
            </a:r>
            <a:endParaRPr lang="en-029" dirty="0" smtClean="0"/>
          </a:p>
          <a:p>
            <a:pPr marL="0" indent="0">
              <a:buNone/>
            </a:pPr>
            <a:endParaRPr lang="en-029" dirty="0"/>
          </a:p>
          <a:p>
            <a:pPr lvl="0"/>
            <a:r>
              <a:rPr lang="en-US" dirty="0"/>
              <a:t>Home Visits to PLHIV</a:t>
            </a:r>
            <a:endParaRPr lang="en-029" dirty="0"/>
          </a:p>
          <a:p>
            <a:pPr marL="0" indent="0">
              <a:buNone/>
            </a:pPr>
            <a:endParaRPr lang="en-029" dirty="0"/>
          </a:p>
          <a:p>
            <a:pPr lvl="0"/>
            <a:r>
              <a:rPr lang="en-US" dirty="0"/>
              <a:t>Participated in PHDP training and other training sessions across their region and at their treatment sites</a:t>
            </a:r>
            <a:endParaRPr lang="en-029" dirty="0"/>
          </a:p>
          <a:p>
            <a:pPr marL="0" indent="0">
              <a:buNone/>
            </a:pPr>
            <a:endParaRPr lang="en-029" dirty="0"/>
          </a:p>
          <a:p>
            <a:pPr lvl="0"/>
            <a:r>
              <a:rPr lang="en-US" dirty="0"/>
              <a:t>Conducted lost to follow up phone calls and </a:t>
            </a:r>
            <a:r>
              <a:rPr lang="en-US" dirty="0" smtClean="0"/>
              <a:t>check-ins</a:t>
            </a:r>
            <a:endParaRPr lang="en-029" dirty="0" smtClean="0"/>
          </a:p>
          <a:p>
            <a:pPr marL="0" lvl="0" indent="0">
              <a:buNone/>
            </a:pPr>
            <a:r>
              <a:rPr lang="en-US" dirty="0"/>
              <a:t> </a:t>
            </a:r>
            <a:endParaRPr lang="en-029" dirty="0"/>
          </a:p>
          <a:p>
            <a:pPr lvl="0"/>
            <a:r>
              <a:rPr lang="en-US" dirty="0"/>
              <a:t>Participated in Mentoring Sessions</a:t>
            </a:r>
            <a:endParaRPr lang="en-029" dirty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2707685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1451</TotalTime>
  <Words>549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Community Facilitators</vt:lpstr>
      <vt:lpstr>PowerPoint Presentation</vt:lpstr>
      <vt:lpstr>partners</vt:lpstr>
      <vt:lpstr>Community facilitators</vt:lpstr>
      <vt:lpstr>assignment</vt:lpstr>
      <vt:lpstr>Activities</vt:lpstr>
      <vt:lpstr>outcomes</vt:lpstr>
      <vt:lpstr>outcomes</vt:lpstr>
      <vt:lpstr>Other activities</vt:lpstr>
      <vt:lpstr>Going forward</vt:lpstr>
      <vt:lpstr>Going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Facilitators</dc:title>
  <dc:creator>Robb-Allen,Alisha</dc:creator>
  <cp:lastModifiedBy>Shanti Singh-Anthony</cp:lastModifiedBy>
  <cp:revision>15</cp:revision>
  <dcterms:created xsi:type="dcterms:W3CDTF">2019-05-06T01:25:58Z</dcterms:created>
  <dcterms:modified xsi:type="dcterms:W3CDTF">2019-05-10T13:52:47Z</dcterms:modified>
</cp:coreProperties>
</file>