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657" r:id="rId2"/>
    <p:sldId id="658" r:id="rId3"/>
    <p:sldId id="649" r:id="rId4"/>
    <p:sldId id="681" r:id="rId5"/>
    <p:sldId id="678" r:id="rId6"/>
    <p:sldId id="679" r:id="rId7"/>
    <p:sldId id="680" r:id="rId8"/>
    <p:sldId id="672" r:id="rId9"/>
    <p:sldId id="661" r:id="rId10"/>
    <p:sldId id="683" r:id="rId11"/>
    <p:sldId id="689" r:id="rId12"/>
    <p:sldId id="684" r:id="rId13"/>
    <p:sldId id="686" r:id="rId14"/>
    <p:sldId id="687" r:id="rId15"/>
    <p:sldId id="685" r:id="rId16"/>
    <p:sldId id="688" r:id="rId17"/>
    <p:sldId id="257" r:id="rId18"/>
    <p:sldId id="258" r:id="rId19"/>
    <p:sldId id="600" r:id="rId20"/>
    <p:sldId id="581" r:id="rId21"/>
    <p:sldId id="690" r:id="rId22"/>
    <p:sldId id="300" r:id="rId23"/>
    <p:sldId id="256" r:id="rId24"/>
    <p:sldId id="671" r:id="rId25"/>
    <p:sldId id="670" r:id="rId26"/>
    <p:sldId id="259" r:id="rId27"/>
    <p:sldId id="261" r:id="rId28"/>
    <p:sldId id="262" r:id="rId29"/>
    <p:sldId id="263" r:id="rId30"/>
    <p:sldId id="265" r:id="rId31"/>
    <p:sldId id="608" r:id="rId32"/>
    <p:sldId id="674" r:id="rId33"/>
    <p:sldId id="669" r:id="rId34"/>
    <p:sldId id="667" r:id="rId35"/>
    <p:sldId id="299" r:id="rId36"/>
    <p:sldId id="586" r:id="rId37"/>
    <p:sldId id="269" r:id="rId38"/>
    <p:sldId id="664" r:id="rId39"/>
    <p:sldId id="682" r:id="rId40"/>
    <p:sldId id="651" r:id="rId41"/>
    <p:sldId id="267" r:id="rId42"/>
    <p:sldId id="677" r:id="rId43"/>
    <p:sldId id="675" r:id="rId44"/>
    <p:sldId id="676" r:id="rId45"/>
    <p:sldId id="660" r:id="rId46"/>
    <p:sldId id="673" r:id="rId47"/>
    <p:sldId id="650" r:id="rId48"/>
  </p:sldIdLst>
  <p:sldSz cx="12192000" cy="6858000"/>
  <p:notesSz cx="7077075" cy="9363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521415D9-36F7-43E2-AB2F-B90AF26B5E84}">
      <p14:sectionLst xmlns:p14="http://schemas.microsoft.com/office/powerpoint/2010/main">
        <p14:section name="Default Section" id="{F4955753-C45B-4F5D-9E0F-36FC65298905}">
          <p14:sldIdLst>
            <p14:sldId id="657"/>
            <p14:sldId id="658"/>
            <p14:sldId id="649"/>
            <p14:sldId id="681"/>
            <p14:sldId id="678"/>
            <p14:sldId id="679"/>
            <p14:sldId id="680"/>
            <p14:sldId id="672"/>
            <p14:sldId id="661"/>
            <p14:sldId id="683"/>
            <p14:sldId id="689"/>
            <p14:sldId id="684"/>
            <p14:sldId id="686"/>
            <p14:sldId id="687"/>
            <p14:sldId id="685"/>
            <p14:sldId id="688"/>
            <p14:sldId id="257"/>
            <p14:sldId id="258"/>
            <p14:sldId id="600"/>
            <p14:sldId id="581"/>
            <p14:sldId id="690"/>
            <p14:sldId id="300"/>
            <p14:sldId id="256"/>
            <p14:sldId id="671"/>
            <p14:sldId id="670"/>
            <p14:sldId id="259"/>
            <p14:sldId id="261"/>
            <p14:sldId id="262"/>
            <p14:sldId id="263"/>
            <p14:sldId id="265"/>
            <p14:sldId id="608"/>
            <p14:sldId id="674"/>
            <p14:sldId id="669"/>
            <p14:sldId id="667"/>
            <p14:sldId id="299"/>
            <p14:sldId id="586"/>
            <p14:sldId id="269"/>
            <p14:sldId id="664"/>
            <p14:sldId id="682"/>
            <p14:sldId id="651"/>
            <p14:sldId id="267"/>
            <p14:sldId id="677"/>
            <p14:sldId id="675"/>
            <p14:sldId id="676"/>
            <p14:sldId id="660"/>
            <p14:sldId id="673"/>
            <p14:sldId id="6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09ED"/>
    <a:srgbClr val="1C0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1" d="100"/>
          <a:sy n="111" d="100"/>
        </p:scale>
        <p:origin x="59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419100" y="703263"/>
            <a:ext cx="6238875" cy="3509962"/>
          </a:xfrm>
          <a:prstGeom prst="rect">
            <a:avLst/>
          </a:prstGeom>
        </p:spPr>
        <p:txBody>
          <a:bodyPr lIns="93935" tIns="46968" rIns="93935" bIns="46968"/>
          <a:lstStyle/>
          <a:p>
            <a:endParaRPr dirty="0"/>
          </a:p>
        </p:txBody>
      </p:sp>
      <p:sp>
        <p:nvSpPr>
          <p:cNvPr id="92" name="Shape 92"/>
          <p:cNvSpPr>
            <a:spLocks noGrp="1"/>
          </p:cNvSpPr>
          <p:nvPr>
            <p:ph type="body" sz="quarter" idx="1"/>
          </p:nvPr>
        </p:nvSpPr>
        <p:spPr>
          <a:xfrm>
            <a:off x="943610" y="4447461"/>
            <a:ext cx="5189855" cy="4213384"/>
          </a:xfrm>
          <a:prstGeom prst="rect">
            <a:avLst/>
          </a:prstGeom>
        </p:spPr>
        <p:txBody>
          <a:bodyPr lIns="93935" tIns="46968" rIns="93935" bIns="46968"/>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752310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69" r:id="rId6"/>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coutingevent.com/082-ifly" TargetMode="External"/><Relationship Id="rId2" Type="http://schemas.openxmlformats.org/officeDocument/2006/relationships/hyperlink" Target="https://docs.google.com/forms/d/e/1FAIpQLSc0R07lkQxJxScBCvwP5MT2FI06ep_-kjpES9alcNy9SrmcFg/viewform" TargetMode="External"/><Relationship Id="rId1" Type="http://schemas.openxmlformats.org/officeDocument/2006/relationships/slideLayout" Target="../slideLayouts/slideLayout2.xml"/><Relationship Id="rId6" Type="http://schemas.openxmlformats.org/officeDocument/2006/relationships/hyperlink" Target="https://www.ncacbsa.org/wp-content/uploads/2022/09/DC-STEM-Trek-2.pdf" TargetMode="External"/><Relationship Id="rId5" Type="http://schemas.openxmlformats.org/officeDocument/2006/relationships/hyperlink" Target="https://www.eventbrite.com/e/tjhsst-techstravaganza-2023-tickets-465757552377?aff=ebdssbdestsearch" TargetMode="External"/><Relationship Id="rId4" Type="http://schemas.openxmlformats.org/officeDocument/2006/relationships/hyperlink" Target="https://www.eventbrite.com/e/discover-the-innovator-creator-maker-in-you-girls-stemsteam-conference-tickets-537833473397?aff=ebdssbdestsearch"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coutingevent.com/082-67201" TargetMode="External"/><Relationship Id="rId2" Type="http://schemas.openxmlformats.org/officeDocument/2006/relationships/hyperlink" Target="https://us02web.zoom.us/j/83494626805?pwd=Y3RLcTdMYldwcHNoVHNnWEFYYjN2Zz09"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hyperlink" Target="https://public.3.basecamp.com/p/aaRqTLVEuN3oVQt4HEQDAByb" TargetMode="External"/><Relationship Id="rId2" Type="http://schemas.openxmlformats.org/officeDocument/2006/relationships/hyperlink" Target="https://public.3.basecamp.com/p/rgRgxE7vixGzuohk79Qkuim1" TargetMode="Externa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hyperlink" Target="mailto:gm.adultrecognition@gmail.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mailto:Burnsmj509@gmail.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scoutingevent.com/082-67922"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scoutingevent.com/082-68269" TargetMode="External"/><Relationship Id="rId2" Type="http://schemas.openxmlformats.org/officeDocument/2006/relationships/hyperlink" Target="mailto:burnsmj509@gmail.co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jamboreeonthetrail.org/registration/"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GM.MB.Dean@hotmail.com" TargetMode="External"/><Relationship Id="rId2" Type="http://schemas.openxmlformats.org/officeDocument/2006/relationships/hyperlink" Target="https://my.scouting.org/VES/OnlineReg/1.0.0/?tu=UF-MB-082gm23"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openxmlformats.org/officeDocument/2006/relationships/hyperlink" Target="https://scoutingevent.com/082-67315" TargetMode="External"/><Relationship Id="rId13" Type="http://schemas.openxmlformats.org/officeDocument/2006/relationships/hyperlink" Target="https://scoutingevent.com/082-wsdiolsbaloo" TargetMode="External"/><Relationship Id="rId18" Type="http://schemas.openxmlformats.org/officeDocument/2006/relationships/hyperlink" Target="https://scoutingevent.com/082-67310" TargetMode="External"/><Relationship Id="rId3" Type="http://schemas.openxmlformats.org/officeDocument/2006/relationships/image" Target="../media/image47.jpeg"/><Relationship Id="rId21" Type="http://schemas.openxmlformats.org/officeDocument/2006/relationships/hyperlink" Target="http://www.mynylt.org/" TargetMode="External"/><Relationship Id="rId7" Type="http://schemas.openxmlformats.org/officeDocument/2006/relationships/hyperlink" Target="https://scoutingevent.com/082-67318" TargetMode="External"/><Relationship Id="rId12" Type="http://schemas.openxmlformats.org/officeDocument/2006/relationships/hyperlink" Target="https://scoutingevent.com/082-67478" TargetMode="External"/><Relationship Id="rId17" Type="http://schemas.openxmlformats.org/officeDocument/2006/relationships/hyperlink" Target="https://scoutingevent.com/082-67309" TargetMode="External"/><Relationship Id="rId2" Type="http://schemas.openxmlformats.org/officeDocument/2006/relationships/hyperlink" Target="https://www.ncacbsa.org/george-mason/training/" TargetMode="External"/><Relationship Id="rId16" Type="http://schemas.openxmlformats.org/officeDocument/2006/relationships/hyperlink" Target="https://www.ncacbsa.org/wood-badge/" TargetMode="External"/><Relationship Id="rId20" Type="http://schemas.openxmlformats.org/officeDocument/2006/relationships/hyperlink" Target="https://scoutingevent.com/082-67311" TargetMode="External"/><Relationship Id="rId1" Type="http://schemas.openxmlformats.org/officeDocument/2006/relationships/slideLayout" Target="../slideLayouts/slideLayout2.xml"/><Relationship Id="rId6" Type="http://schemas.openxmlformats.org/officeDocument/2006/relationships/hyperlink" Target="https://scoutingevent.com/082-66991" TargetMode="External"/><Relationship Id="rId11" Type="http://schemas.openxmlformats.org/officeDocument/2006/relationships/hyperlink" Target="https://scoutingevent.com/082-PWDBALOOApr2023" TargetMode="External"/><Relationship Id="rId5" Type="http://schemas.openxmlformats.org/officeDocument/2006/relationships/hyperlink" Target="https://scoutingevent.com/082-67314" TargetMode="External"/><Relationship Id="rId15" Type="http://schemas.openxmlformats.org/officeDocument/2006/relationships/hyperlink" Target="https://scoutingevent.com/082-67316" TargetMode="External"/><Relationship Id="rId10" Type="http://schemas.openxmlformats.org/officeDocument/2006/relationships/hyperlink" Target="https://scoutingevent.com/082-SullyIOLSMarch2023" TargetMode="External"/><Relationship Id="rId19" Type="http://schemas.openxmlformats.org/officeDocument/2006/relationships/hyperlink" Target="https://scoutingevent.com/082-67317" TargetMode="External"/><Relationship Id="rId4" Type="http://schemas.openxmlformats.org/officeDocument/2006/relationships/hyperlink" Target="https://scoutingevent.com/082-67313" TargetMode="External"/><Relationship Id="rId9" Type="http://schemas.openxmlformats.org/officeDocument/2006/relationships/hyperlink" Target="https://scoutingevent.com/082-65620" TargetMode="External"/><Relationship Id="rId14" Type="http://schemas.openxmlformats.org/officeDocument/2006/relationships/hyperlink" Target="https://scoutingevent.com/082-PatriotOutdoortrainingspring23" TargetMode="External"/><Relationship Id="rId22" Type="http://schemas.openxmlformats.org/officeDocument/2006/relationships/hyperlink" Target="https://scoutingevent.com/082-Fall2023"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scoutingevent.com/082-66417" TargetMode="External"/><Relationship Id="rId7" Type="http://schemas.openxmlformats.org/officeDocument/2006/relationships/hyperlink" Target="https://docs.google.com/forms/d/e/1FAIpQLSe-7UORw4wBNIkuzqEkKjolA_-RogqHYMojzhB2xwLoENWVSg/viewform" TargetMode="External"/><Relationship Id="rId2" Type="http://schemas.openxmlformats.org/officeDocument/2006/relationships/hyperlink" Target="https://scoutingevent.com/082-66414" TargetMode="External"/><Relationship Id="rId1" Type="http://schemas.openxmlformats.org/officeDocument/2006/relationships/slideLayout" Target="../slideLayouts/slideLayout2.xml"/><Relationship Id="rId6" Type="http://schemas.openxmlformats.org/officeDocument/2006/relationships/hyperlink" Target="https://scoutingevent.com/082-69069" TargetMode="External"/><Relationship Id="rId5" Type="http://schemas.openxmlformats.org/officeDocument/2006/relationships/hyperlink" Target="https://scoutingevent.com/082-69068" TargetMode="External"/><Relationship Id="rId4" Type="http://schemas.openxmlformats.org/officeDocument/2006/relationships/hyperlink" Target="https://scoutingevent.com/082-68832"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hyperlink" Target="https://www.ntier.org/register/" TargetMode="External"/><Relationship Id="rId7" Type="http://schemas.openxmlformats.org/officeDocument/2006/relationships/hyperlink" Target="https://public.3.basecamp.com/p/xWpkdrKHKAA9pCzwmHMNdbWb" TargetMode="External"/><Relationship Id="rId2" Type="http://schemas.openxmlformats.org/officeDocument/2006/relationships/hyperlink" Target="https://www.ncacbsa.org/high-adventure/" TargetMode="External"/><Relationship Id="rId1" Type="http://schemas.openxmlformats.org/officeDocument/2006/relationships/slideLayout" Target="../slideLayouts/slideLayout2.xml"/><Relationship Id="rId6" Type="http://schemas.openxmlformats.org/officeDocument/2006/relationships/hyperlink" Target="https://www.summitbsa.org/registration/" TargetMode="External"/><Relationship Id="rId5" Type="http://schemas.openxmlformats.org/officeDocument/2006/relationships/hyperlink" Target="https://www.bsaseabase.org/scouts/register/" TargetMode="External"/><Relationship Id="rId4" Type="http://schemas.openxmlformats.org/officeDocument/2006/relationships/hyperlink" Target="https://www.philmontscoutranch.org/register/2023availability/" TargetMode="External"/><Relationship Id="rId9"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hyperlink" Target="https://www.ncacbsa.org/george-mason/district-resources/merit-badges/rifle-shotgun-training/" TargetMode="External"/><Relationship Id="rId2" Type="http://schemas.openxmlformats.org/officeDocument/2006/relationships/hyperlink" Target="https://www.scouting.org/outdoor-programs/shooting-sports/" TargetMode="Externa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public.3.basecamp.com/p/4j687xymA1qiwj2VxZLCJXLf"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na01.safelinks.protection.outlook.com/?url=https%3A%2F%2Fsecure-web.cisco.com%2F1QpjKkNFh5PpQXGJ6dhsDxfNfc4yfe3gJdyDc5UWhVnc-wtzx1EovBFVk1MHbPdSlpKFoSwtULiJK2EQo9TWFRuDxMlWu8Mj_iIcHxMiUTELIy-g83u8iM50Hrc7Oa-6BDsShpa2uXI00Gs8Hu-Po8yp-rfwNarmLI9dmqBgrcUzXbJfEZ06Q8FwQAbPT25cUMQeV7trq5Eqfr5ouLd7N-Z1-LPoj_DI_jv7WeRV2ekJ5dZaJtA3K1l71VmpoYgFlLjzRxnqfz3a8SD5OfRl4n-lANa7vjWR2C0B4gDyHseoeTyVH7DSjMBSBjBN1pGGxtOeODyQGZhP22FpFWyG-E6hNiubu8M_-2tfd74_RX-tej5ivdk-zD_sHYZy2l6W7WVrGx3NcacYsEkdWB6ExLAAYW6aSm-trl8NHrPk2of4viRDNCaufUnra3EJpqRcFxkSKFfabhsPRbdJ3qc-T2Eh5ToyQAjNYb9c4BlMmzz0%2Fhttps%253A%252F%252Fwww.viennava.gov%252FCSC&amp;data=05%7C01%7C%7C4cfd4203211a454e96da08db19176706%7C84df9e7fe9f640afb435aaaaaaaaaaaa%7C1%7C0%7C638131360523491286%7CUnknown%7CTWFpbGZsb3d8eyJWIjoiMC4wLjAwMDAiLCJQIjoiV2luMzIiLCJBTiI6Ik1haWwiLCJXVCI6Mn0%3D%7C3000%7C%7C%7C&amp;sdata=mJ5ijEpMQmDWz8KLxRFqWbkVKuBNJaPBBjDneV8o3J4%3D&amp;reserved=0" TargetMode="External"/><Relationship Id="rId2" Type="http://schemas.openxmlformats.org/officeDocument/2006/relationships/hyperlink" Target="https://na01.safelinks.protection.outlook.com/?url=https%3A%2F%2Fsecure-web.cisco.com%2F1JvyUFPXhsEWkAC2FqX5yIsNIsVxoaehDbkOOKXfeCeRhuJYNuGPBxY0UUUE7_4jJHjd18w_D0Te3jPyqJOBJ2XJLoQSIvGv9d4HQ3csAY1zdUbg14lbO1Vl9zNDpj4tiY-9Yg80sFco_vef8D1CDsSOz3WydtbjYniAj0nUybSvjak-s05iFRLXP1512luCSPKaXAw9HBDXx0pfhecEqCNNIaCcP5lJ4ZxLYL4h4ahQTZbfkZbAbE-A_-h5wnWmLOe60oP0vqCQE4AQ_F8NPuaqP7CICmHxer-HRsHb1E9i-VLGu8iYiSGdoonMc8Ngb5neQLO8v3qa3qKhApSVUudAtTKh0dKynCHmyNcHuHDNdPQJzoYP9OWDP8h9BWwSzqQyEaoQan0dpPh8iuZTrFPNn6tGgTNqTRGJd-rW8WufFU7y5TWY0-TE_VHYRDoNuOr97F1_833_nWlHB4st5dSMG8OguA-CASrcde-eOspw%2Fhttps%253A%252F%252Fviennava-my.sharepoint.com%252F%253Af%253A%252Fg%252Fpersonal%252Fsusan_weingertner_viennava_gov1%252FEjJJlhErHVVAipZDyjkau7YBkj-KHImG6leVCclz0hsmIQ%253Fe%253DE17bz8&amp;data=05%7C01%7C%7C4cfd4203211a454e96da08db19176706%7C84df9e7fe9f640afb435aaaaaaaaaaaa%7C1%7C0%7C638131360523491286%7CUnknown%7CTWFpbGZsb3d8eyJWIjoiMC4wLjAwMDAiLCJQIjoiV2luMzIiLCJBTiI6Ik1haWwiLCJXVCI6Mn0%3D%7C3000%7C%7C%7C&amp;sdata=2BExZaxlbVhFMdIiBu02R9lElwjHUaAisto2ZqoFLIs%3D&amp;reserved=0" TargetMode="External"/><Relationship Id="rId1" Type="http://schemas.openxmlformats.org/officeDocument/2006/relationships/slideLayout" Target="../slideLayouts/slideLayout2.xml"/><Relationship Id="rId4" Type="http://schemas.openxmlformats.org/officeDocument/2006/relationships/hyperlink" Target="mailto:CSC@viennava.gov"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fws.gov/refuge/occoquan_bay/" TargetMode="External"/><Relationship Id="rId2" Type="http://schemas.openxmlformats.org/officeDocument/2006/relationships/hyperlink" Target="https://www.fairfaxcounty.gov/parks/huntley-meadows" TargetMode="External"/><Relationship Id="rId1" Type="http://schemas.openxmlformats.org/officeDocument/2006/relationships/slideLayout" Target="../slideLayouts/slideLayout2.xml"/><Relationship Id="rId5" Type="http://schemas.openxmlformats.org/officeDocument/2006/relationships/hyperlink" Target="http://www.kingmanisland.org/" TargetMode="External"/><Relationship Id="rId4" Type="http://schemas.openxmlformats.org/officeDocument/2006/relationships/hyperlink" Target="https://www.dcr.virginia.gov/state-parks/mason-neck"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scoutingevent.com/Download/220103883/OR/Orienteering_Flyer_2023.pdf" TargetMode="External"/><Relationship Id="rId3" Type="http://schemas.openxmlformats.org/officeDocument/2006/relationships/hyperlink" Target="https://www.fairfaxcounty.gov/parks/sites/parks/files/assets/documents/waterfront/lakefairfax/practice-orienteering-course-guide.pdf" TargetMode="External"/><Relationship Id="rId7" Type="http://schemas.openxmlformats.org/officeDocument/2006/relationships/hyperlink" Target="https://www.qocweb.org/content/boy-scouts" TargetMode="External"/><Relationship Id="rId2" Type="http://schemas.openxmlformats.org/officeDocument/2006/relationships/hyperlink" Target="https://www.fairfaxcounty.gov/parks/lake-fairfax/orienteering" TargetMode="External"/><Relationship Id="rId1" Type="http://schemas.openxmlformats.org/officeDocument/2006/relationships/slideLayout" Target="../slideLayouts/slideLayout2.xml"/><Relationship Id="rId6" Type="http://schemas.openxmlformats.org/officeDocument/2006/relationships/hyperlink" Target="https://www.herndon-va.gov/recreation/parks-trails-nature/nature-programs?locale=en" TargetMode="External"/><Relationship Id="rId5" Type="http://schemas.openxmlformats.org/officeDocument/2006/relationships/hyperlink" Target="https://www.novaparks.com/parks/fountainhead-regional-park/things-to-do/orienteering-course" TargetMode="External"/><Relationship Id="rId4" Type="http://schemas.openxmlformats.org/officeDocument/2006/relationships/hyperlink" Target="https://www.fairfaxcounty.gov/parks/burke-lake/information-center"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mlb.com/nationals/tickets/specials/scout-days" TargetMode="External"/><Relationship Id="rId13" Type="http://schemas.openxmlformats.org/officeDocument/2006/relationships/hyperlink" Target="https://nationalcherryblossomfestival.org/" TargetMode="External"/><Relationship Id="rId3" Type="http://schemas.openxmlformats.org/officeDocument/2006/relationships/hyperlink" Target="https://airandspace.si.edu/whats-on/events/second-saturday-sungazing-4" TargetMode="External"/><Relationship Id="rId7" Type="http://schemas.openxmlformats.org/officeDocument/2006/relationships/hyperlink" Target="https://www.fxva.com/event/stargazing-at-the-udvar-hazy-center/37794/" TargetMode="External"/><Relationship Id="rId12" Type="http://schemas.openxmlformats.org/officeDocument/2006/relationships/hyperlink" Target="https://www.fxva.com/event/mclean-day-2022/22189/" TargetMode="External"/><Relationship Id="rId17" Type="http://schemas.openxmlformats.org/officeDocument/2006/relationships/hyperlink" Target="https://www.viennava.gov/residents/concerts-and-events/kids-on-the-green" TargetMode="External"/><Relationship Id="rId2" Type="http://schemas.openxmlformats.org/officeDocument/2006/relationships/hyperlink" Target="https://fodm.org/" TargetMode="External"/><Relationship Id="rId16" Type="http://schemas.openxmlformats.org/officeDocument/2006/relationships/hyperlink" Target="https://herndonfestival.net/" TargetMode="External"/><Relationship Id="rId1" Type="http://schemas.openxmlformats.org/officeDocument/2006/relationships/slideLayout" Target="../slideLayouts/slideLayout3.xml"/><Relationship Id="rId6" Type="http://schemas.openxmlformats.org/officeDocument/2006/relationships/hyperlink" Target="https://www.fxva.com/event/free-admission-for-kickoff-to-national-park-week/28264/" TargetMode="External"/><Relationship Id="rId11" Type="http://schemas.openxmlformats.org/officeDocument/2006/relationships/hyperlink" Target="https://www.mountvernon.org/plan-your-visit/calendar/events/revolutionary-war-weekend/" TargetMode="External"/><Relationship Id="rId5" Type="http://schemas.openxmlformats.org/officeDocument/2006/relationships/hyperlink" Target="https://nationalcherryblossomfestival.org/event/frying-pan-farm-park/" TargetMode="External"/><Relationship Id="rId15" Type="http://schemas.openxmlformats.org/officeDocument/2006/relationships/hyperlink" Target="https://www.fallschurchva.gov/DocumentCenter/View/3142/Memorial-Day-Parade-Application" TargetMode="External"/><Relationship Id="rId10" Type="http://schemas.openxmlformats.org/officeDocument/2006/relationships/hyperlink" Target="https://washington.org/visit-dc/reasons-to-tour-an-embassy-in-dc-during-passport-dc" TargetMode="External"/><Relationship Id="rId4" Type="http://schemas.openxmlformats.org/officeDocument/2006/relationships/hyperlink" Target="https://www.troop964.org/" TargetMode="External"/><Relationship Id="rId9" Type="http://schemas.openxmlformats.org/officeDocument/2006/relationships/hyperlink" Target="https://www.viennava.gov/residents/parks-recreation/park-habitat-restoration-workday" TargetMode="External"/><Relationship Id="rId14" Type="http://schemas.openxmlformats.org/officeDocument/2006/relationships/hyperlink" Target="https://vivavienna.or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ipit470.org/index.html" TargetMode="External"/><Relationship Id="rId2" Type="http://schemas.openxmlformats.org/officeDocument/2006/relationships/hyperlink" Target="https://wipit470.org/dues.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scouting.org/training/youth-protection/parents-guide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scoutingevent.com/082-68909"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xfrm>
            <a:off x="326977" y="348974"/>
            <a:ext cx="12024049" cy="2387601"/>
          </a:xfrm>
          <a:prstGeom prst="rect">
            <a:avLst/>
          </a:prstGeom>
        </p:spPr>
        <p:txBody>
          <a:bodyPr>
            <a:normAutofit/>
          </a:bodyPr>
          <a:lstStyle/>
          <a:p>
            <a:r>
              <a:rPr b="1" dirty="0">
                <a:latin typeface="Arial" panose="020B0604020202020204" pitchFamily="34" charset="0"/>
                <a:cs typeface="Arial" panose="020B0604020202020204" pitchFamily="34" charset="0"/>
              </a:rPr>
              <a:t>George Mason District </a:t>
            </a:r>
            <a:br>
              <a:rPr lang="en-US" b="1" dirty="0">
                <a:latin typeface="Arial" panose="020B0604020202020204" pitchFamily="34" charset="0"/>
                <a:cs typeface="Arial" panose="020B0604020202020204" pitchFamily="34" charset="0"/>
              </a:rPr>
            </a:br>
            <a:r>
              <a:rPr b="1" dirty="0">
                <a:latin typeface="Arial" panose="020B0604020202020204" pitchFamily="34" charset="0"/>
                <a:cs typeface="Arial" panose="020B0604020202020204" pitchFamily="34" charset="0"/>
              </a:rPr>
              <a:t>Roundtable</a:t>
            </a:r>
          </a:p>
        </p:txBody>
      </p:sp>
      <p:sp>
        <p:nvSpPr>
          <p:cNvPr id="95" name="Subtitle 2"/>
          <p:cNvSpPr txBox="1">
            <a:spLocks noGrp="1"/>
          </p:cNvSpPr>
          <p:nvPr>
            <p:ph type="subTitle" sz="quarter" idx="1"/>
          </p:nvPr>
        </p:nvSpPr>
        <p:spPr>
          <a:xfrm>
            <a:off x="1635968" y="3060862"/>
            <a:ext cx="9448800" cy="1655762"/>
          </a:xfrm>
          <a:prstGeom prst="rect">
            <a:avLst/>
          </a:prstGeom>
        </p:spPr>
        <p:txBody>
          <a:bodyPr/>
          <a:lstStyle/>
          <a:p>
            <a:r>
              <a:rPr lang="en-US" b="1" dirty="0">
                <a:latin typeface="Arial" panose="020B0604020202020204" pitchFamily="34" charset="0"/>
                <a:cs typeface="Arial" panose="020B0604020202020204" pitchFamily="34" charset="0"/>
              </a:rPr>
              <a:t>March 9,</a:t>
            </a:r>
            <a:r>
              <a:rPr b="1" dirty="0">
                <a:latin typeface="Arial" panose="020B0604020202020204" pitchFamily="34" charset="0"/>
                <a:cs typeface="Arial" panose="020B0604020202020204" pitchFamily="34" charset="0"/>
              </a:rPr>
              <a:t> 202</a:t>
            </a:r>
            <a:r>
              <a:rPr lang="en-US" b="1" dirty="0">
                <a:latin typeface="Arial" panose="020B0604020202020204" pitchFamily="34" charset="0"/>
                <a:cs typeface="Arial" panose="020B0604020202020204" pitchFamily="34" charset="0"/>
              </a:rPr>
              <a:t>3</a:t>
            </a:r>
            <a:endParaRPr b="1" dirty="0">
              <a:latin typeface="Arial" panose="020B0604020202020204" pitchFamily="34" charset="0"/>
              <a:cs typeface="Arial" panose="020B0604020202020204" pitchFamily="34" charset="0"/>
            </a:endParaRPr>
          </a:p>
        </p:txBody>
      </p:sp>
      <p:pic>
        <p:nvPicPr>
          <p:cNvPr id="1028" name="Picture 4" descr="Roundtables - Patriot">
            <a:extLst>
              <a:ext uri="{FF2B5EF4-FFF2-40B4-BE49-F238E27FC236}">
                <a16:creationId xmlns:a16="http://schemas.microsoft.com/office/drawing/2014/main" id="{BECD56B6-7C0E-4BD1-8262-D63277E13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909" y="4028182"/>
            <a:ext cx="5916917" cy="2423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CED3-25A9-6A9A-0AAB-C830EA77CB59}"/>
              </a:ext>
            </a:extLst>
          </p:cNvPr>
          <p:cNvSpPr>
            <a:spLocks noGrp="1"/>
          </p:cNvSpPr>
          <p:nvPr>
            <p:ph type="title"/>
          </p:nvPr>
        </p:nvSpPr>
        <p:spPr>
          <a:xfrm>
            <a:off x="838200" y="365126"/>
            <a:ext cx="10515600" cy="739398"/>
          </a:xfrm>
        </p:spPr>
        <p:txBody>
          <a:bodyPr/>
          <a:lstStyle/>
          <a:p>
            <a:r>
              <a:rPr lang="en-US" b="1" dirty="0"/>
              <a:t>Commissioners</a:t>
            </a:r>
          </a:p>
        </p:txBody>
      </p:sp>
      <p:sp>
        <p:nvSpPr>
          <p:cNvPr id="3" name="Text Placeholder 2">
            <a:extLst>
              <a:ext uri="{FF2B5EF4-FFF2-40B4-BE49-F238E27FC236}">
                <a16:creationId xmlns:a16="http://schemas.microsoft.com/office/drawing/2014/main" id="{17C1E135-A2F4-33AA-C745-CC88F876A8EF}"/>
              </a:ext>
            </a:extLst>
          </p:cNvPr>
          <p:cNvSpPr>
            <a:spLocks noGrp="1"/>
          </p:cNvSpPr>
          <p:nvPr>
            <p:ph type="body" idx="1"/>
          </p:nvPr>
        </p:nvSpPr>
        <p:spPr>
          <a:xfrm>
            <a:off x="838200" y="1228095"/>
            <a:ext cx="10515600" cy="5525790"/>
          </a:xfrm>
        </p:spPr>
        <p:txBody>
          <a:bodyPr>
            <a:normAutofit fontScale="70000" lnSpcReduction="20000"/>
          </a:bodyPr>
          <a:lstStyle/>
          <a:p>
            <a:pPr algn="l"/>
            <a:r>
              <a:rPr lang="en-US" b="1" i="0" dirty="0">
                <a:solidFill>
                  <a:srgbClr val="000000"/>
                </a:solidFill>
                <a:effectLst/>
                <a:latin typeface="Roboto" panose="02000000000000000000" pitchFamily="2" charset="0"/>
              </a:rPr>
              <a:t>OUR MISSION</a:t>
            </a:r>
            <a:endParaRPr lang="en-US" b="0" i="0" dirty="0">
              <a:solidFill>
                <a:srgbClr val="000000"/>
              </a:solidFill>
              <a:effectLst/>
              <a:latin typeface="Roboto" panose="02000000000000000000" pitchFamily="2" charset="0"/>
            </a:endParaRPr>
          </a:p>
          <a:p>
            <a:pPr lvl="1"/>
            <a:r>
              <a:rPr lang="en-US" b="0" i="0" dirty="0">
                <a:solidFill>
                  <a:srgbClr val="000000"/>
                </a:solidFill>
                <a:effectLst/>
                <a:latin typeface="Roboto" panose="02000000000000000000" pitchFamily="2" charset="0"/>
              </a:rPr>
              <a:t>As Commissioners, we share the BSA’s mission: “To prepare young people to make ethical and moral choices over their lifetimes by instilling in them the values of the Scout Oath and Law.”</a:t>
            </a:r>
          </a:p>
          <a:p>
            <a:pPr marL="457200" lvl="1" indent="0">
              <a:buNone/>
            </a:pPr>
            <a:endParaRPr lang="en-US" b="0" i="0" dirty="0">
              <a:solidFill>
                <a:srgbClr val="000000"/>
              </a:solidFill>
              <a:effectLst/>
              <a:latin typeface="Roboto" panose="02000000000000000000" pitchFamily="2" charset="0"/>
            </a:endParaRPr>
          </a:p>
          <a:p>
            <a:pPr algn="l"/>
            <a:r>
              <a:rPr lang="en-US" b="1" i="0" dirty="0">
                <a:solidFill>
                  <a:srgbClr val="000000"/>
                </a:solidFill>
                <a:effectLst/>
                <a:latin typeface="Roboto" panose="02000000000000000000" pitchFamily="2" charset="0"/>
              </a:rPr>
              <a:t>OUR VISION</a:t>
            </a:r>
            <a:endParaRPr lang="en-US" b="0" i="0" dirty="0">
              <a:solidFill>
                <a:srgbClr val="000000"/>
              </a:solidFill>
              <a:effectLst/>
              <a:latin typeface="Roboto" panose="02000000000000000000" pitchFamily="2" charset="0"/>
            </a:endParaRPr>
          </a:p>
          <a:p>
            <a:pPr lvl="1"/>
            <a:r>
              <a:rPr lang="en-US" b="1" i="0" dirty="0">
                <a:solidFill>
                  <a:srgbClr val="000000"/>
                </a:solidFill>
                <a:effectLst/>
                <a:latin typeface="Roboto" panose="02000000000000000000" pitchFamily="2" charset="0"/>
              </a:rPr>
              <a:t>Every</a:t>
            </a:r>
            <a:r>
              <a:rPr lang="en-US" b="0" i="0" dirty="0">
                <a:solidFill>
                  <a:srgbClr val="000000"/>
                </a:solidFill>
                <a:effectLst/>
                <a:latin typeface="Roboto" panose="02000000000000000000" pitchFamily="2" charset="0"/>
              </a:rPr>
              <a:t> member of the BSA has a </a:t>
            </a:r>
            <a:r>
              <a:rPr lang="en-US" b="1" i="0" dirty="0">
                <a:solidFill>
                  <a:srgbClr val="000000"/>
                </a:solidFill>
                <a:effectLst/>
                <a:latin typeface="Roboto" panose="02000000000000000000" pitchFamily="2" charset="0"/>
              </a:rPr>
              <a:t>great</a:t>
            </a:r>
            <a:r>
              <a:rPr lang="en-US" b="0" i="0" dirty="0">
                <a:solidFill>
                  <a:srgbClr val="000000"/>
                </a:solidFill>
                <a:effectLst/>
                <a:latin typeface="Roboto" panose="02000000000000000000" pitchFamily="2" charset="0"/>
              </a:rPr>
              <a:t> Scouting experience.</a:t>
            </a:r>
          </a:p>
          <a:p>
            <a:pPr marL="457200" lvl="1" indent="0">
              <a:buNone/>
            </a:pPr>
            <a:endParaRPr lang="en-US" b="0" i="0" dirty="0">
              <a:solidFill>
                <a:srgbClr val="000000"/>
              </a:solidFill>
              <a:effectLst/>
              <a:latin typeface="Roboto" panose="02000000000000000000" pitchFamily="2" charset="0"/>
            </a:endParaRPr>
          </a:p>
          <a:p>
            <a:pPr algn="l"/>
            <a:r>
              <a:rPr lang="en-US" b="1" i="0" dirty="0">
                <a:solidFill>
                  <a:srgbClr val="000000"/>
                </a:solidFill>
                <a:effectLst/>
                <a:latin typeface="Roboto" panose="02000000000000000000" pitchFamily="2" charset="0"/>
              </a:rPr>
              <a:t>OUR CULTURE</a:t>
            </a:r>
            <a:endParaRPr lang="en-US" b="0" i="0" dirty="0">
              <a:solidFill>
                <a:srgbClr val="000000"/>
              </a:solidFill>
              <a:effectLst/>
              <a:latin typeface="Roboto" panose="02000000000000000000" pitchFamily="2" charset="0"/>
            </a:endParaRPr>
          </a:p>
          <a:p>
            <a:pPr lvl="1"/>
            <a:r>
              <a:rPr lang="en-US" b="1" i="0" dirty="0">
                <a:solidFill>
                  <a:srgbClr val="000000"/>
                </a:solidFill>
                <a:effectLst/>
                <a:latin typeface="Roboto" panose="02000000000000000000" pitchFamily="2" charset="0"/>
              </a:rPr>
              <a:t>Be the Heart:</a:t>
            </a:r>
            <a:r>
              <a:rPr lang="en-US" b="0" i="0" dirty="0">
                <a:solidFill>
                  <a:srgbClr val="000000"/>
                </a:solidFill>
                <a:effectLst/>
                <a:latin typeface="Roboto" panose="02000000000000000000" pitchFamily="2" charset="0"/>
              </a:rPr>
              <a:t> Scouting’s units are its heart; its success is dependent upon them; they deliver its programs to youth. Commissioners Support unit leaders in developing a safe, welcoming environment and delivering Scouting’s programs effectively. We exist to support Scouting’s heart.</a:t>
            </a:r>
          </a:p>
          <a:p>
            <a:pPr lvl="1"/>
            <a:r>
              <a:rPr lang="en-US" b="1" i="0" dirty="0">
                <a:solidFill>
                  <a:srgbClr val="000000"/>
                </a:solidFill>
                <a:effectLst/>
                <a:latin typeface="Roboto" panose="02000000000000000000" pitchFamily="2" charset="0"/>
              </a:rPr>
              <a:t>Build Relationships:</a:t>
            </a:r>
            <a:r>
              <a:rPr lang="en-US" b="0" i="0" dirty="0">
                <a:solidFill>
                  <a:srgbClr val="000000"/>
                </a:solidFill>
                <a:effectLst/>
                <a:latin typeface="Roboto" panose="02000000000000000000" pitchFamily="2" charset="0"/>
              </a:rPr>
              <a:t> Commissioners must develop relationships with unit leaders we serve based on mutual respect, candor, and trust. Without that, the communication and collaboration required to effectively support units is impossible.</a:t>
            </a:r>
          </a:p>
          <a:p>
            <a:pPr lvl="1"/>
            <a:r>
              <a:rPr lang="en-US" b="1" i="0" dirty="0">
                <a:solidFill>
                  <a:srgbClr val="000000"/>
                </a:solidFill>
                <a:effectLst/>
                <a:latin typeface="Roboto" panose="02000000000000000000" pitchFamily="2" charset="0"/>
              </a:rPr>
              <a:t>Change Lives:</a:t>
            </a:r>
            <a:r>
              <a:rPr lang="en-US" b="0" i="0" dirty="0">
                <a:solidFill>
                  <a:srgbClr val="000000"/>
                </a:solidFill>
                <a:effectLst/>
                <a:latin typeface="Roboto" panose="02000000000000000000" pitchFamily="2" charset="0"/>
              </a:rPr>
              <a:t> Scouting changes lives – of the youth it serves and the adults who support it (both volunteers </a:t>
            </a:r>
            <a:r>
              <a:rPr lang="en-US" b="0" i="1" dirty="0">
                <a:solidFill>
                  <a:srgbClr val="000000"/>
                </a:solidFill>
                <a:effectLst/>
                <a:latin typeface="Roboto" panose="02000000000000000000" pitchFamily="2" charset="0"/>
              </a:rPr>
              <a:t>and</a:t>
            </a:r>
            <a:r>
              <a:rPr lang="en-US" b="0" i="0" dirty="0">
                <a:solidFill>
                  <a:srgbClr val="000000"/>
                </a:solidFill>
                <a:effectLst/>
                <a:latin typeface="Roboto" panose="02000000000000000000" pitchFamily="2" charset="0"/>
              </a:rPr>
              <a:t> professionals). As they adopt Scouting’s values, they become engaged citizens who strengthen our communities, nation, and world.</a:t>
            </a:r>
          </a:p>
        </p:txBody>
      </p:sp>
    </p:spTree>
    <p:extLst>
      <p:ext uri="{BB962C8B-B14F-4D97-AF65-F5344CB8AC3E}">
        <p14:creationId xmlns:p14="http://schemas.microsoft.com/office/powerpoint/2010/main" val="127155392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6B2D9-0D22-9DC2-63B4-440260898E1F}"/>
              </a:ext>
            </a:extLst>
          </p:cNvPr>
          <p:cNvSpPr>
            <a:spLocks noGrp="1"/>
          </p:cNvSpPr>
          <p:nvPr>
            <p:ph type="title"/>
          </p:nvPr>
        </p:nvSpPr>
        <p:spPr/>
        <p:txBody>
          <a:bodyPr/>
          <a:lstStyle/>
          <a:p>
            <a:r>
              <a:rPr lang="en-US" b="1" dirty="0"/>
              <a:t>Commissioners – All volunteers</a:t>
            </a:r>
          </a:p>
        </p:txBody>
      </p:sp>
      <p:sp>
        <p:nvSpPr>
          <p:cNvPr id="3" name="Text Placeholder 2">
            <a:extLst>
              <a:ext uri="{FF2B5EF4-FFF2-40B4-BE49-F238E27FC236}">
                <a16:creationId xmlns:a16="http://schemas.microsoft.com/office/drawing/2014/main" id="{CB4CEA83-E2EB-06D0-0A67-608EA3351CDB}"/>
              </a:ext>
            </a:extLst>
          </p:cNvPr>
          <p:cNvSpPr>
            <a:spLocks noGrp="1"/>
          </p:cNvSpPr>
          <p:nvPr>
            <p:ph type="body" idx="1"/>
          </p:nvPr>
        </p:nvSpPr>
        <p:spPr>
          <a:xfrm>
            <a:off x="838200" y="1481592"/>
            <a:ext cx="10786450" cy="4837725"/>
          </a:xfrm>
        </p:spPr>
        <p:txBody>
          <a:bodyPr>
            <a:normAutofit fontScale="70000" lnSpcReduction="20000"/>
          </a:bodyPr>
          <a:lstStyle/>
          <a:p>
            <a:pPr>
              <a:lnSpc>
                <a:spcPct val="100000"/>
              </a:lnSpc>
              <a:spcBef>
                <a:spcPts val="0"/>
              </a:spcBef>
            </a:pPr>
            <a:r>
              <a:rPr lang="en-US" u="sng" dirty="0"/>
              <a:t>District Commissioner</a:t>
            </a:r>
            <a:r>
              <a:rPr lang="en-US" dirty="0"/>
              <a:t>: Rus Pittman</a:t>
            </a:r>
          </a:p>
          <a:p>
            <a:pPr>
              <a:lnSpc>
                <a:spcPct val="100000"/>
              </a:lnSpc>
              <a:spcBef>
                <a:spcPts val="0"/>
              </a:spcBef>
            </a:pPr>
            <a:endParaRPr lang="en-US" u="sng" dirty="0"/>
          </a:p>
          <a:p>
            <a:pPr>
              <a:lnSpc>
                <a:spcPct val="100000"/>
              </a:lnSpc>
              <a:spcBef>
                <a:spcPts val="0"/>
              </a:spcBef>
            </a:pPr>
            <a:r>
              <a:rPr lang="en-US" u="sng" dirty="0"/>
              <a:t>Assistant District Commissioners (3)</a:t>
            </a:r>
            <a:r>
              <a:rPr lang="en-US" dirty="0"/>
              <a:t>:</a:t>
            </a:r>
          </a:p>
          <a:p>
            <a:pPr lvl="1">
              <a:lnSpc>
                <a:spcPct val="100000"/>
              </a:lnSpc>
              <a:spcBef>
                <a:spcPts val="0"/>
              </a:spcBef>
            </a:pPr>
            <a:r>
              <a:rPr lang="en-US" dirty="0"/>
              <a:t>Pat Berney</a:t>
            </a:r>
          </a:p>
          <a:p>
            <a:pPr lvl="1">
              <a:lnSpc>
                <a:spcPct val="100000"/>
              </a:lnSpc>
              <a:spcBef>
                <a:spcPts val="0"/>
              </a:spcBef>
            </a:pPr>
            <a:r>
              <a:rPr lang="en-US" dirty="0"/>
              <a:t>Justine Podolny</a:t>
            </a:r>
          </a:p>
          <a:p>
            <a:pPr lvl="1">
              <a:lnSpc>
                <a:spcPct val="100000"/>
              </a:lnSpc>
              <a:spcBef>
                <a:spcPts val="0"/>
              </a:spcBef>
            </a:pPr>
            <a:r>
              <a:rPr lang="en-US" dirty="0"/>
              <a:t>Mark Serfass</a:t>
            </a:r>
          </a:p>
          <a:p>
            <a:pPr>
              <a:lnSpc>
                <a:spcPct val="100000"/>
              </a:lnSpc>
              <a:spcBef>
                <a:spcPts val="0"/>
              </a:spcBef>
            </a:pPr>
            <a:endParaRPr lang="en-US" u="sng" dirty="0"/>
          </a:p>
          <a:p>
            <a:pPr>
              <a:lnSpc>
                <a:spcPct val="100000"/>
              </a:lnSpc>
              <a:spcBef>
                <a:spcPts val="0"/>
              </a:spcBef>
            </a:pPr>
            <a:r>
              <a:rPr lang="en-US" u="sng" dirty="0"/>
              <a:t>RT Commissioners (2)</a:t>
            </a:r>
            <a:r>
              <a:rPr lang="en-US" dirty="0"/>
              <a:t>:  Steve Banowit (Cubs), Brian Summers (Scouts BSA)</a:t>
            </a:r>
          </a:p>
          <a:p>
            <a:pPr>
              <a:lnSpc>
                <a:spcPct val="100000"/>
              </a:lnSpc>
              <a:spcBef>
                <a:spcPts val="0"/>
              </a:spcBef>
            </a:pPr>
            <a:endParaRPr lang="en-US" u="sng" dirty="0"/>
          </a:p>
          <a:p>
            <a:pPr>
              <a:lnSpc>
                <a:spcPct val="100000"/>
              </a:lnSpc>
              <a:spcBef>
                <a:spcPts val="0"/>
              </a:spcBef>
            </a:pPr>
            <a:r>
              <a:rPr lang="en-US" u="sng" dirty="0"/>
              <a:t>Unit Commissioners (13)</a:t>
            </a:r>
            <a:r>
              <a:rPr lang="en-US" dirty="0"/>
              <a:t>:				</a:t>
            </a:r>
            <a:r>
              <a:rPr lang="en-US" u="sng" dirty="0"/>
              <a:t>Past Unit Commissioners</a:t>
            </a:r>
            <a:r>
              <a:rPr lang="en-US" dirty="0"/>
              <a:t>:</a:t>
            </a:r>
          </a:p>
          <a:p>
            <a:pPr lvl="1">
              <a:lnSpc>
                <a:spcPct val="120000"/>
              </a:lnSpc>
              <a:spcBef>
                <a:spcPts val="0"/>
              </a:spcBef>
            </a:pPr>
            <a:r>
              <a:rPr lang="en-US" dirty="0"/>
              <a:t>Eric Assur</a:t>
            </a:r>
          </a:p>
          <a:p>
            <a:pPr lvl="1">
              <a:lnSpc>
                <a:spcPct val="120000"/>
              </a:lnSpc>
              <a:spcBef>
                <a:spcPts val="0"/>
              </a:spcBef>
            </a:pPr>
            <a:r>
              <a:rPr lang="en-US" dirty="0"/>
              <a:t>Steve Banowit</a:t>
            </a:r>
          </a:p>
          <a:p>
            <a:pPr lvl="1">
              <a:lnSpc>
                <a:spcPct val="120000"/>
              </a:lnSpc>
              <a:spcBef>
                <a:spcPts val="0"/>
              </a:spcBef>
            </a:pPr>
            <a:r>
              <a:rPr lang="en-US" dirty="0"/>
              <a:t>Pat Berney</a:t>
            </a:r>
          </a:p>
          <a:p>
            <a:pPr lvl="1">
              <a:lnSpc>
                <a:spcPct val="120000"/>
              </a:lnSpc>
              <a:spcBef>
                <a:spcPts val="0"/>
              </a:spcBef>
            </a:pPr>
            <a:r>
              <a:rPr lang="en-US" dirty="0"/>
              <a:t>Jerry Driscoll</a:t>
            </a:r>
          </a:p>
          <a:p>
            <a:pPr lvl="1">
              <a:lnSpc>
                <a:spcPct val="120000"/>
              </a:lnSpc>
              <a:spcBef>
                <a:spcPts val="0"/>
              </a:spcBef>
            </a:pPr>
            <a:r>
              <a:rPr lang="en-US" dirty="0"/>
              <a:t>Hunter Jonsson</a:t>
            </a:r>
          </a:p>
          <a:p>
            <a:pPr lvl="1">
              <a:lnSpc>
                <a:spcPct val="120000"/>
              </a:lnSpc>
              <a:spcBef>
                <a:spcPts val="0"/>
              </a:spcBef>
            </a:pPr>
            <a:r>
              <a:rPr lang="en-US" dirty="0"/>
              <a:t>Julia Lesko</a:t>
            </a:r>
          </a:p>
          <a:p>
            <a:pPr lvl="1">
              <a:lnSpc>
                <a:spcPct val="120000"/>
              </a:lnSpc>
              <a:spcBef>
                <a:spcPts val="0"/>
              </a:spcBef>
            </a:pPr>
            <a:r>
              <a:rPr lang="en-US" dirty="0"/>
              <a:t>Tom McMillen</a:t>
            </a:r>
          </a:p>
          <a:p>
            <a:pPr marL="457200" lvl="1" indent="0">
              <a:buNone/>
            </a:pPr>
            <a:endParaRPr lang="en-US" dirty="0"/>
          </a:p>
          <a:p>
            <a:pPr lvl="1"/>
            <a:endParaRPr lang="en-US" dirty="0"/>
          </a:p>
        </p:txBody>
      </p:sp>
      <p:sp>
        <p:nvSpPr>
          <p:cNvPr id="4" name="TextBox 3">
            <a:extLst>
              <a:ext uri="{FF2B5EF4-FFF2-40B4-BE49-F238E27FC236}">
                <a16:creationId xmlns:a16="http://schemas.microsoft.com/office/drawing/2014/main" id="{EF8D6A9F-BC5C-AD66-0F01-D03EC4ED4797}"/>
              </a:ext>
            </a:extLst>
          </p:cNvPr>
          <p:cNvSpPr txBox="1"/>
          <p:nvPr/>
        </p:nvSpPr>
        <p:spPr>
          <a:xfrm>
            <a:off x="3642511" y="3900454"/>
            <a:ext cx="2341830"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lvl="1" indent="-285750">
              <a:buFont typeface="Arial" panose="020B0604020202020204" pitchFamily="34" charset="0"/>
              <a:buChar char="•"/>
            </a:pPr>
            <a:r>
              <a:rPr lang="en-US" sz="2000" dirty="0"/>
              <a:t>Jim Miller</a:t>
            </a:r>
          </a:p>
          <a:p>
            <a:pPr marL="285750" lvl="1" indent="-285750">
              <a:buFont typeface="Arial" panose="020B0604020202020204" pitchFamily="34" charset="0"/>
              <a:buChar char="•"/>
            </a:pPr>
            <a:r>
              <a:rPr lang="en-US" sz="2000" dirty="0"/>
              <a:t>Rus Pittman</a:t>
            </a:r>
          </a:p>
          <a:p>
            <a:pPr marL="285750" lvl="1" indent="-285750">
              <a:buFont typeface="Arial" panose="020B0604020202020204" pitchFamily="34" charset="0"/>
              <a:buChar char="•"/>
            </a:pPr>
            <a:r>
              <a:rPr lang="en-US" sz="2000" dirty="0"/>
              <a:t>Justine Podolny</a:t>
            </a:r>
          </a:p>
          <a:p>
            <a:pPr marL="285750" lvl="1" indent="-285750">
              <a:buFont typeface="Arial" panose="020B0604020202020204" pitchFamily="34" charset="0"/>
              <a:buChar char="•"/>
            </a:pPr>
            <a:r>
              <a:rPr lang="en-US" sz="2000" dirty="0"/>
              <a:t>Mark Serfass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j-lt"/>
                <a:ea typeface="+mj-ea"/>
                <a:cs typeface="+mj-cs"/>
                <a:sym typeface="Calibri"/>
              </a:rPr>
              <a:t>Brian Summers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000000"/>
                </a:solidFill>
                <a:effectLst/>
                <a:uFillTx/>
                <a:latin typeface="+mj-lt"/>
                <a:ea typeface="+mj-ea"/>
                <a:cs typeface="+mj-cs"/>
                <a:sym typeface="Calibri"/>
              </a:rPr>
              <a:t>Hector </a:t>
            </a:r>
            <a:r>
              <a:rPr kumimoji="0" lang="en-US" sz="2000" b="0" i="0" u="none" strike="noStrike" cap="none" spc="0" normalizeH="0" baseline="0" dirty="0" err="1">
                <a:ln>
                  <a:noFill/>
                </a:ln>
                <a:solidFill>
                  <a:srgbClr val="000000"/>
                </a:solidFill>
                <a:effectLst/>
                <a:uFillTx/>
                <a:latin typeface="+mj-lt"/>
                <a:ea typeface="+mj-ea"/>
                <a:cs typeface="+mj-cs"/>
                <a:sym typeface="Calibri"/>
              </a:rPr>
              <a:t>Uranga</a:t>
            </a:r>
            <a:endParaRPr kumimoji="0" lang="en-US" sz="2000" b="0" i="0" u="none" strike="noStrike" cap="none" spc="0" normalizeH="0" baseline="0" dirty="0">
              <a:ln>
                <a:noFill/>
              </a:ln>
              <a:solidFill>
                <a:srgbClr val="000000"/>
              </a:solidFill>
              <a:effectLst/>
              <a:uFillTx/>
              <a:latin typeface="+mj-lt"/>
              <a:ea typeface="+mj-ea"/>
              <a:cs typeface="+mj-cs"/>
              <a:sym typeface="Calibri"/>
            </a:endParaRPr>
          </a:p>
        </p:txBody>
      </p:sp>
      <p:sp>
        <p:nvSpPr>
          <p:cNvPr id="5" name="TextBox 4">
            <a:extLst>
              <a:ext uri="{FF2B5EF4-FFF2-40B4-BE49-F238E27FC236}">
                <a16:creationId xmlns:a16="http://schemas.microsoft.com/office/drawing/2014/main" id="{802B4803-6250-48FC-5C36-1C58C9ACAD23}"/>
              </a:ext>
            </a:extLst>
          </p:cNvPr>
          <p:cNvSpPr txBox="1"/>
          <p:nvPr/>
        </p:nvSpPr>
        <p:spPr>
          <a:xfrm>
            <a:off x="7235228" y="3900454"/>
            <a:ext cx="2341830"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lvl="1" indent="-285750">
              <a:buFont typeface="Arial" panose="020B0604020202020204" pitchFamily="34" charset="0"/>
              <a:buChar char="•"/>
            </a:pPr>
            <a:r>
              <a:rPr lang="en-US" sz="2000" dirty="0"/>
              <a:t>Matt Burns</a:t>
            </a:r>
          </a:p>
          <a:p>
            <a:pPr marL="285750" lvl="1" indent="-285750">
              <a:buFont typeface="Arial" panose="020B0604020202020204" pitchFamily="34" charset="0"/>
              <a:buChar char="•"/>
            </a:pPr>
            <a:r>
              <a:rPr lang="en-US" sz="2000" dirty="0"/>
              <a:t>Roy DeLauder</a:t>
            </a:r>
          </a:p>
          <a:p>
            <a:pPr marL="285750" lvl="1" indent="-285750">
              <a:buFont typeface="Arial" panose="020B0604020202020204" pitchFamily="34" charset="0"/>
              <a:buChar char="•"/>
            </a:pPr>
            <a:r>
              <a:rPr lang="en-US" sz="2000" dirty="0"/>
              <a:t>Christian Griggs</a:t>
            </a:r>
          </a:p>
          <a:p>
            <a:pPr marL="285750" lvl="1" indent="-285750">
              <a:buFont typeface="Arial" panose="020B0604020202020204" pitchFamily="34" charset="0"/>
              <a:buChar char="•"/>
            </a:pPr>
            <a:endParaRPr kumimoji="0" lang="en-US" sz="20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422909760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52B8-C71D-8396-88FB-404A6EB09DA6}"/>
              </a:ext>
            </a:extLst>
          </p:cNvPr>
          <p:cNvSpPr>
            <a:spLocks noGrp="1"/>
          </p:cNvSpPr>
          <p:nvPr>
            <p:ph type="title"/>
          </p:nvPr>
        </p:nvSpPr>
        <p:spPr>
          <a:xfrm>
            <a:off x="838200" y="365126"/>
            <a:ext cx="10515600" cy="639810"/>
          </a:xfrm>
        </p:spPr>
        <p:txBody>
          <a:bodyPr>
            <a:noAutofit/>
          </a:bodyPr>
          <a:lstStyle/>
          <a:p>
            <a:r>
              <a:rPr lang="en-US" b="1" dirty="0">
                <a:latin typeface="+mj-lt"/>
              </a:rPr>
              <a:t>Unit Commissioner Responsibilities</a:t>
            </a:r>
          </a:p>
        </p:txBody>
      </p:sp>
      <p:sp>
        <p:nvSpPr>
          <p:cNvPr id="3" name="Text Placeholder 2">
            <a:extLst>
              <a:ext uri="{FF2B5EF4-FFF2-40B4-BE49-F238E27FC236}">
                <a16:creationId xmlns:a16="http://schemas.microsoft.com/office/drawing/2014/main" id="{A0F1A033-237C-168E-84FA-32282633F3FF}"/>
              </a:ext>
            </a:extLst>
          </p:cNvPr>
          <p:cNvSpPr>
            <a:spLocks noGrp="1"/>
          </p:cNvSpPr>
          <p:nvPr>
            <p:ph type="body" idx="1"/>
          </p:nvPr>
        </p:nvSpPr>
        <p:spPr>
          <a:xfrm>
            <a:off x="901574" y="1457610"/>
            <a:ext cx="11121427" cy="4825496"/>
          </a:xfrm>
        </p:spPr>
        <p:txBody>
          <a:bodyPr/>
          <a:lstStyle/>
          <a:p>
            <a:r>
              <a:rPr lang="en-US" dirty="0"/>
              <a:t>Help each unit achieve Journey to Excellence and continually improve</a:t>
            </a:r>
          </a:p>
          <a:p>
            <a:r>
              <a:rPr lang="en-US" dirty="0"/>
              <a:t>Help each unit Help each unit understand the Scouting Program</a:t>
            </a:r>
          </a:p>
          <a:p>
            <a:r>
              <a:rPr lang="en-US" dirty="0"/>
              <a:t>Encourage all direct-contact Leadership to complete basic leader training</a:t>
            </a:r>
          </a:p>
          <a:p>
            <a:r>
              <a:rPr lang="en-US" dirty="0"/>
              <a:t>Visit unit meetings and with unit leadership</a:t>
            </a:r>
          </a:p>
          <a:p>
            <a:r>
              <a:rPr lang="en-US" dirty="0"/>
              <a:t>Work to assure effective and active unit committees</a:t>
            </a:r>
          </a:p>
          <a:p>
            <a:r>
              <a:rPr lang="en-US" dirty="0"/>
              <a:t>Know the neighborhood in which your units are located</a:t>
            </a:r>
          </a:p>
          <a:p>
            <a:r>
              <a:rPr lang="en-US" dirty="0"/>
              <a:t>Know the District and Council and work with professional staff</a:t>
            </a:r>
          </a:p>
          <a:p>
            <a:r>
              <a:rPr lang="en-US" dirty="0"/>
              <a:t>Help the CC to successfully complete charter renewal</a:t>
            </a:r>
          </a:p>
          <a:p>
            <a:r>
              <a:rPr lang="en-US" dirty="0"/>
              <a:t>Identify resources and scheduled events that can help the unit</a:t>
            </a:r>
          </a:p>
        </p:txBody>
      </p:sp>
    </p:spTree>
    <p:extLst>
      <p:ext uri="{BB962C8B-B14F-4D97-AF65-F5344CB8AC3E}">
        <p14:creationId xmlns:p14="http://schemas.microsoft.com/office/powerpoint/2010/main" val="311314482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0605-41A5-6F8F-B022-FECB7B0B1618}"/>
              </a:ext>
            </a:extLst>
          </p:cNvPr>
          <p:cNvSpPr>
            <a:spLocks noGrp="1"/>
          </p:cNvSpPr>
          <p:nvPr>
            <p:ph type="title"/>
          </p:nvPr>
        </p:nvSpPr>
        <p:spPr/>
        <p:txBody>
          <a:bodyPr/>
          <a:lstStyle/>
          <a:p>
            <a:r>
              <a:rPr lang="en-US" b="1" dirty="0"/>
              <a:t>Roundtable Commissioners</a:t>
            </a:r>
          </a:p>
        </p:txBody>
      </p:sp>
      <p:sp>
        <p:nvSpPr>
          <p:cNvPr id="3" name="Text Placeholder 2">
            <a:extLst>
              <a:ext uri="{FF2B5EF4-FFF2-40B4-BE49-F238E27FC236}">
                <a16:creationId xmlns:a16="http://schemas.microsoft.com/office/drawing/2014/main" id="{26E2BE90-3E98-263B-2882-6C2685585126}"/>
              </a:ext>
            </a:extLst>
          </p:cNvPr>
          <p:cNvSpPr>
            <a:spLocks noGrp="1"/>
          </p:cNvSpPr>
          <p:nvPr>
            <p:ph type="body" idx="1"/>
          </p:nvPr>
        </p:nvSpPr>
        <p:spPr/>
        <p:txBody>
          <a:bodyPr/>
          <a:lstStyle/>
          <a:p>
            <a:pPr algn="l">
              <a:buFont typeface="Arial" panose="020B0604020202020204" pitchFamily="34" charset="0"/>
              <a:buChar char="•"/>
            </a:pPr>
            <a:r>
              <a:rPr lang="en-US" b="0" i="0" dirty="0">
                <a:solidFill>
                  <a:schemeClr val="tx1"/>
                </a:solidFill>
                <a:effectLst/>
                <a:latin typeface="Roboto" panose="02000000000000000000" pitchFamily="2" charset="0"/>
              </a:rPr>
              <a:t>Recruit and train a staff qualified to put on quality roundtables for unit personnel</a:t>
            </a:r>
          </a:p>
          <a:p>
            <a:pPr algn="l">
              <a:buFont typeface="Arial" panose="020B0604020202020204" pitchFamily="34" charset="0"/>
              <a:buChar char="•"/>
            </a:pPr>
            <a:r>
              <a:rPr lang="en-US" b="0" i="0" dirty="0">
                <a:solidFill>
                  <a:schemeClr val="tx1"/>
                </a:solidFill>
                <a:effectLst/>
                <a:latin typeface="Roboto" panose="02000000000000000000" pitchFamily="2" charset="0"/>
              </a:rPr>
              <a:t>Plan monthly roundtable programs</a:t>
            </a:r>
          </a:p>
          <a:p>
            <a:pPr algn="l">
              <a:buFont typeface="Arial" panose="020B0604020202020204" pitchFamily="34" charset="0"/>
              <a:buChar char="•"/>
            </a:pPr>
            <a:r>
              <a:rPr lang="en-US" b="0" i="0" dirty="0">
                <a:solidFill>
                  <a:schemeClr val="tx1"/>
                </a:solidFill>
                <a:effectLst/>
                <a:latin typeface="Roboto" panose="02000000000000000000" pitchFamily="2" charset="0"/>
              </a:rPr>
              <a:t>Make all arrangements for roundtables including meeting places, equipment, and supplies</a:t>
            </a:r>
          </a:p>
          <a:p>
            <a:pPr algn="l">
              <a:buFont typeface="Arial" panose="020B0604020202020204" pitchFamily="34" charset="0"/>
              <a:buChar char="•"/>
            </a:pPr>
            <a:r>
              <a:rPr lang="en-US" b="0" i="0" dirty="0">
                <a:solidFill>
                  <a:schemeClr val="tx1"/>
                </a:solidFill>
                <a:effectLst/>
                <a:latin typeface="Roboto" panose="02000000000000000000" pitchFamily="2" charset="0"/>
              </a:rPr>
              <a:t>Conduct regular critiques to determine how roundtables can be improved</a:t>
            </a:r>
          </a:p>
          <a:p>
            <a:endParaRPr lang="en-US" dirty="0"/>
          </a:p>
        </p:txBody>
      </p:sp>
    </p:spTree>
    <p:extLst>
      <p:ext uri="{BB962C8B-B14F-4D97-AF65-F5344CB8AC3E}">
        <p14:creationId xmlns:p14="http://schemas.microsoft.com/office/powerpoint/2010/main" val="214193743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D509-7F3C-A3F1-02F0-DE1A32EF9C6F}"/>
              </a:ext>
            </a:extLst>
          </p:cNvPr>
          <p:cNvSpPr>
            <a:spLocks noGrp="1"/>
          </p:cNvSpPr>
          <p:nvPr>
            <p:ph type="title"/>
          </p:nvPr>
        </p:nvSpPr>
        <p:spPr/>
        <p:txBody>
          <a:bodyPr/>
          <a:lstStyle/>
          <a:p>
            <a:r>
              <a:rPr lang="en-US" b="1" dirty="0"/>
              <a:t>Assistant District Commissioner</a:t>
            </a:r>
          </a:p>
        </p:txBody>
      </p:sp>
      <p:sp>
        <p:nvSpPr>
          <p:cNvPr id="3" name="Text Placeholder 2">
            <a:extLst>
              <a:ext uri="{FF2B5EF4-FFF2-40B4-BE49-F238E27FC236}">
                <a16:creationId xmlns:a16="http://schemas.microsoft.com/office/drawing/2014/main" id="{39E5182F-11B5-B666-9874-7D3FCC0428D8}"/>
              </a:ext>
            </a:extLst>
          </p:cNvPr>
          <p:cNvSpPr>
            <a:spLocks noGrp="1"/>
          </p:cNvSpPr>
          <p:nvPr>
            <p:ph type="body" idx="1"/>
          </p:nvPr>
        </p:nvSpPr>
        <p:spPr/>
        <p:txBody>
          <a:bodyPr/>
          <a:lstStyle/>
          <a:p>
            <a:pPr marL="0" indent="0">
              <a:buNone/>
            </a:pPr>
            <a:r>
              <a:rPr lang="en-US" b="0" i="0" dirty="0">
                <a:solidFill>
                  <a:schemeClr val="tx1"/>
                </a:solidFill>
                <a:effectLst/>
                <a:latin typeface="Roboto" panose="02000000000000000000" pitchFamily="2" charset="0"/>
              </a:rPr>
              <a:t>A district may have one or more assistant commissioners.  Each is responsible for an assigned share of the units in the district and the unit commissioners who serve those units.  Assistant district commissioners are often assigned a geographic or specialty area of the district.  They work closely with the district commissioner and district executive.</a:t>
            </a:r>
            <a:endParaRPr lang="en-US" dirty="0">
              <a:solidFill>
                <a:schemeClr val="tx1"/>
              </a:solidFill>
            </a:endParaRPr>
          </a:p>
        </p:txBody>
      </p:sp>
    </p:spTree>
    <p:extLst>
      <p:ext uri="{BB962C8B-B14F-4D97-AF65-F5344CB8AC3E}">
        <p14:creationId xmlns:p14="http://schemas.microsoft.com/office/powerpoint/2010/main" val="424103130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9D4C-283B-4C12-FDC1-7EF2109DF90F}"/>
              </a:ext>
            </a:extLst>
          </p:cNvPr>
          <p:cNvSpPr>
            <a:spLocks noGrp="1"/>
          </p:cNvSpPr>
          <p:nvPr>
            <p:ph type="title"/>
          </p:nvPr>
        </p:nvSpPr>
        <p:spPr/>
        <p:txBody>
          <a:bodyPr/>
          <a:lstStyle/>
          <a:p>
            <a:r>
              <a:rPr lang="en-US" b="1" dirty="0"/>
              <a:t>District Commissioner</a:t>
            </a:r>
          </a:p>
        </p:txBody>
      </p:sp>
      <p:sp>
        <p:nvSpPr>
          <p:cNvPr id="3" name="Text Placeholder 2">
            <a:extLst>
              <a:ext uri="{FF2B5EF4-FFF2-40B4-BE49-F238E27FC236}">
                <a16:creationId xmlns:a16="http://schemas.microsoft.com/office/drawing/2014/main" id="{0BDD0C8F-DDA0-B899-5747-F9B0AB22122E}"/>
              </a:ext>
            </a:extLst>
          </p:cNvPr>
          <p:cNvSpPr>
            <a:spLocks noGrp="1"/>
          </p:cNvSpPr>
          <p:nvPr>
            <p:ph type="body" idx="1"/>
          </p:nvPr>
        </p:nvSpPr>
        <p:spPr>
          <a:xfrm>
            <a:off x="765772" y="1554021"/>
            <a:ext cx="10515600" cy="4351338"/>
          </a:xfrm>
        </p:spPr>
        <p:txBody>
          <a:bodyPr>
            <a:normAutofit fontScale="92500" lnSpcReduction="10000"/>
          </a:bodyPr>
          <a:lstStyle/>
          <a:p>
            <a:pPr marL="0" indent="0">
              <a:buNone/>
            </a:pPr>
            <a:r>
              <a:rPr lang="en-US" dirty="0">
                <a:effectLst/>
              </a:rPr>
              <a:t>The district commissioner leads the commissioner staff of the district, guiding and measuring the district’s unit service program. Major responsibilities include:</a:t>
            </a:r>
          </a:p>
          <a:p>
            <a:pPr>
              <a:buFont typeface="Arial" panose="020B0604020202020204" pitchFamily="34" charset="0"/>
              <a:buChar char="•"/>
            </a:pPr>
            <a:r>
              <a:rPr lang="en-US" dirty="0">
                <a:effectLst/>
              </a:rPr>
              <a:t>Recruit and train a full staff of commissioners</a:t>
            </a:r>
          </a:p>
          <a:p>
            <a:pPr>
              <a:buFont typeface="Arial" panose="020B0604020202020204" pitchFamily="34" charset="0"/>
              <a:buChar char="•"/>
            </a:pPr>
            <a:r>
              <a:rPr lang="en-US" dirty="0">
                <a:effectLst/>
              </a:rPr>
              <a:t>Oversee the commissioner training program</a:t>
            </a:r>
          </a:p>
          <a:p>
            <a:pPr>
              <a:buFont typeface="Arial" panose="020B0604020202020204" pitchFamily="34" charset="0"/>
              <a:buChar char="•"/>
            </a:pPr>
            <a:r>
              <a:rPr lang="en-US" dirty="0">
                <a:effectLst/>
              </a:rPr>
              <a:t>Work with the district chairman and district executive as a member of the district's Key 3</a:t>
            </a:r>
          </a:p>
          <a:p>
            <a:pPr>
              <a:buFont typeface="Arial" panose="020B0604020202020204" pitchFamily="34" charset="0"/>
              <a:buChar char="•"/>
            </a:pPr>
            <a:r>
              <a:rPr lang="en-US" dirty="0">
                <a:effectLst/>
              </a:rPr>
              <a:t>Plan and preside at the monthly meeting of the district commissioner staff</a:t>
            </a:r>
          </a:p>
          <a:p>
            <a:pPr>
              <a:buFont typeface="Arial" panose="020B0604020202020204" pitchFamily="34" charset="0"/>
              <a:buChar char="•"/>
            </a:pPr>
            <a:r>
              <a:rPr lang="en-US" dirty="0">
                <a:effectLst/>
              </a:rPr>
              <a:t>Attend district committee meeting to report on conditions of units and to secure specialized help for units</a:t>
            </a:r>
          </a:p>
          <a:p>
            <a:pPr>
              <a:buFont typeface="Arial" panose="020B0604020202020204" pitchFamily="34" charset="0"/>
              <a:buChar char="•"/>
            </a:pPr>
            <a:r>
              <a:rPr lang="en-US" dirty="0">
                <a:effectLst/>
              </a:rPr>
              <a:t>Represent the district as a member of the council commissioner's cabinet</a:t>
            </a:r>
          </a:p>
          <a:p>
            <a:endParaRPr lang="en-US" dirty="0"/>
          </a:p>
        </p:txBody>
      </p:sp>
    </p:spTree>
    <p:extLst>
      <p:ext uri="{BB962C8B-B14F-4D97-AF65-F5344CB8AC3E}">
        <p14:creationId xmlns:p14="http://schemas.microsoft.com/office/powerpoint/2010/main" val="69335767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C67C-521F-E924-1ABE-58F856115FED}"/>
              </a:ext>
            </a:extLst>
          </p:cNvPr>
          <p:cNvSpPr>
            <a:spLocks noGrp="1"/>
          </p:cNvSpPr>
          <p:nvPr>
            <p:ph type="title"/>
          </p:nvPr>
        </p:nvSpPr>
        <p:spPr/>
        <p:txBody>
          <a:bodyPr/>
          <a:lstStyle/>
          <a:p>
            <a:r>
              <a:rPr lang="en-US" b="1" dirty="0"/>
              <a:t>Start, Stop, Continue</a:t>
            </a:r>
          </a:p>
        </p:txBody>
      </p:sp>
      <p:sp>
        <p:nvSpPr>
          <p:cNvPr id="3" name="Text Placeholder 2">
            <a:extLst>
              <a:ext uri="{FF2B5EF4-FFF2-40B4-BE49-F238E27FC236}">
                <a16:creationId xmlns:a16="http://schemas.microsoft.com/office/drawing/2014/main" id="{1CCA5597-340A-6248-BBB1-6792D27D6930}"/>
              </a:ext>
            </a:extLst>
          </p:cNvPr>
          <p:cNvSpPr>
            <a:spLocks noGrp="1"/>
          </p:cNvSpPr>
          <p:nvPr>
            <p:ph type="body" idx="1"/>
          </p:nvPr>
        </p:nvSpPr>
        <p:spPr>
          <a:xfrm>
            <a:off x="838200" y="1535914"/>
            <a:ext cx="10515600" cy="4351338"/>
          </a:xfrm>
        </p:spPr>
        <p:txBody>
          <a:bodyPr/>
          <a:lstStyle/>
          <a:p>
            <a:r>
              <a:rPr lang="en-US" dirty="0"/>
              <a:t>What do you want us to do that we are not?</a:t>
            </a:r>
          </a:p>
          <a:p>
            <a:r>
              <a:rPr lang="en-US" dirty="0"/>
              <a:t>What should we stop doing?</a:t>
            </a:r>
          </a:p>
          <a:p>
            <a:r>
              <a:rPr lang="en-US" dirty="0"/>
              <a:t>What parts of Commissioner Service are serving you well?</a:t>
            </a:r>
          </a:p>
        </p:txBody>
      </p:sp>
    </p:spTree>
    <p:extLst>
      <p:ext uri="{BB962C8B-B14F-4D97-AF65-F5344CB8AC3E}">
        <p14:creationId xmlns:p14="http://schemas.microsoft.com/office/powerpoint/2010/main" val="81741754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txBox="1">
            <a:spLocks noGrp="1"/>
          </p:cNvSpPr>
          <p:nvPr>
            <p:ph type="ctrTitle"/>
          </p:nvPr>
        </p:nvSpPr>
        <p:spPr>
          <a:xfrm>
            <a:off x="1524000" y="149402"/>
            <a:ext cx="9144000" cy="989272"/>
          </a:xfrm>
          <a:prstGeom prst="rect">
            <a:avLst/>
          </a:prstGeom>
        </p:spPr>
        <p:txBody>
          <a:bodyPr/>
          <a:lstStyle/>
          <a:p>
            <a:r>
              <a:rPr b="1" dirty="0"/>
              <a:t>George Mason Program </a:t>
            </a:r>
          </a:p>
        </p:txBody>
      </p:sp>
      <p:pic>
        <p:nvPicPr>
          <p:cNvPr id="98" name="Picture 3" descr="Picture 3"/>
          <p:cNvPicPr>
            <a:picLocks noChangeAspect="1"/>
          </p:cNvPicPr>
          <p:nvPr/>
        </p:nvPicPr>
        <p:blipFill>
          <a:blip r:embed="rId2"/>
          <a:stretch>
            <a:fillRect/>
          </a:stretch>
        </p:blipFill>
        <p:spPr>
          <a:xfrm>
            <a:off x="4390714" y="1022870"/>
            <a:ext cx="3249386" cy="4088628"/>
          </a:xfrm>
          <a:prstGeom prst="rect">
            <a:avLst/>
          </a:prstGeom>
          <a:ln w="12700">
            <a:miter lim="400000"/>
          </a:ln>
        </p:spPr>
      </p:pic>
      <p:pic>
        <p:nvPicPr>
          <p:cNvPr id="99" name="Picture 6" descr="Picture 6"/>
          <p:cNvPicPr>
            <a:picLocks noChangeAspect="1"/>
          </p:cNvPicPr>
          <p:nvPr/>
        </p:nvPicPr>
        <p:blipFill>
          <a:blip r:embed="rId3"/>
          <a:stretch>
            <a:fillRect/>
          </a:stretch>
        </p:blipFill>
        <p:spPr>
          <a:xfrm>
            <a:off x="9951874" y="5187950"/>
            <a:ext cx="2222190" cy="1670050"/>
          </a:xfrm>
          <a:prstGeom prst="rect">
            <a:avLst/>
          </a:prstGeom>
          <a:ln w="12700">
            <a:miter lim="400000"/>
          </a:ln>
        </p:spPr>
      </p:pic>
      <p:pic>
        <p:nvPicPr>
          <p:cNvPr id="100" name="Picture 8" descr="Picture 8"/>
          <p:cNvPicPr>
            <a:picLocks noChangeAspect="1"/>
          </p:cNvPicPr>
          <p:nvPr/>
        </p:nvPicPr>
        <p:blipFill>
          <a:blip r:embed="rId4"/>
          <a:stretch>
            <a:fillRect/>
          </a:stretch>
        </p:blipFill>
        <p:spPr>
          <a:xfrm>
            <a:off x="0" y="5119447"/>
            <a:ext cx="3764192" cy="1443163"/>
          </a:xfrm>
          <a:prstGeom prst="rect">
            <a:avLst/>
          </a:prstGeom>
          <a:ln w="12700">
            <a:miter lim="400000"/>
          </a:ln>
        </p:spPr>
      </p:pic>
      <p:pic>
        <p:nvPicPr>
          <p:cNvPr id="101" name="Picture 10" descr="Picture 10"/>
          <p:cNvPicPr>
            <a:picLocks noChangeAspect="1"/>
          </p:cNvPicPr>
          <p:nvPr/>
        </p:nvPicPr>
        <p:blipFill>
          <a:blip r:embed="rId5"/>
          <a:stretch>
            <a:fillRect/>
          </a:stretch>
        </p:blipFill>
        <p:spPr>
          <a:xfrm>
            <a:off x="7758714" y="5331459"/>
            <a:ext cx="2074546" cy="1383031"/>
          </a:xfrm>
          <a:prstGeom prst="rect">
            <a:avLst/>
          </a:prstGeom>
          <a:ln w="12700">
            <a:miter lim="400000"/>
          </a:ln>
        </p:spPr>
      </p:pic>
      <p:pic>
        <p:nvPicPr>
          <p:cNvPr id="102" name="Picture 12" descr="Picture 12"/>
          <p:cNvPicPr>
            <a:picLocks noChangeAspect="1"/>
          </p:cNvPicPr>
          <p:nvPr/>
        </p:nvPicPr>
        <p:blipFill>
          <a:blip r:embed="rId6"/>
          <a:stretch>
            <a:fillRect/>
          </a:stretch>
        </p:blipFill>
        <p:spPr>
          <a:xfrm>
            <a:off x="8377074" y="2292350"/>
            <a:ext cx="1574801" cy="2895600"/>
          </a:xfrm>
          <a:prstGeom prst="rect">
            <a:avLst/>
          </a:prstGeom>
          <a:ln w="12700">
            <a:miter lim="400000"/>
          </a:ln>
        </p:spPr>
      </p:pic>
      <p:pic>
        <p:nvPicPr>
          <p:cNvPr id="103" name="Picture 14" descr="Picture 14"/>
          <p:cNvPicPr>
            <a:picLocks noChangeAspect="1"/>
          </p:cNvPicPr>
          <p:nvPr/>
        </p:nvPicPr>
        <p:blipFill>
          <a:blip r:embed="rId7"/>
          <a:stretch>
            <a:fillRect/>
          </a:stretch>
        </p:blipFill>
        <p:spPr>
          <a:xfrm>
            <a:off x="0" y="3145537"/>
            <a:ext cx="1965961" cy="1965961"/>
          </a:xfrm>
          <a:prstGeom prst="rect">
            <a:avLst/>
          </a:prstGeom>
          <a:ln w="12700">
            <a:miter lim="400000"/>
          </a:ln>
        </p:spPr>
      </p:pic>
      <p:pic>
        <p:nvPicPr>
          <p:cNvPr id="104" name="Picture 16" descr="Picture 16"/>
          <p:cNvPicPr>
            <a:picLocks noChangeAspect="1"/>
          </p:cNvPicPr>
          <p:nvPr/>
        </p:nvPicPr>
        <p:blipFill>
          <a:blip r:embed="rId8"/>
          <a:stretch>
            <a:fillRect/>
          </a:stretch>
        </p:blipFill>
        <p:spPr>
          <a:xfrm>
            <a:off x="202566" y="848015"/>
            <a:ext cx="1965960" cy="1965961"/>
          </a:xfrm>
          <a:prstGeom prst="rect">
            <a:avLst/>
          </a:prstGeom>
          <a:ln w="12700">
            <a:miter lim="400000"/>
          </a:ln>
        </p:spPr>
      </p:pic>
      <p:pic>
        <p:nvPicPr>
          <p:cNvPr id="105" name="Picture 18" descr="Picture 18"/>
          <p:cNvPicPr>
            <a:picLocks noChangeAspect="1"/>
          </p:cNvPicPr>
          <p:nvPr/>
        </p:nvPicPr>
        <p:blipFill>
          <a:blip r:embed="rId9"/>
          <a:stretch>
            <a:fillRect/>
          </a:stretch>
        </p:blipFill>
        <p:spPr>
          <a:xfrm>
            <a:off x="2526029" y="3120482"/>
            <a:ext cx="1965960" cy="1965961"/>
          </a:xfrm>
          <a:prstGeom prst="rect">
            <a:avLst/>
          </a:prstGeom>
          <a:ln w="12700">
            <a:miter lim="400000"/>
          </a:ln>
        </p:spPr>
      </p:pic>
      <p:pic>
        <p:nvPicPr>
          <p:cNvPr id="106" name="Picture 20" descr="Picture 20"/>
          <p:cNvPicPr>
            <a:picLocks noChangeAspect="1"/>
          </p:cNvPicPr>
          <p:nvPr/>
        </p:nvPicPr>
        <p:blipFill>
          <a:blip r:embed="rId10"/>
          <a:stretch>
            <a:fillRect/>
          </a:stretch>
        </p:blipFill>
        <p:spPr>
          <a:xfrm>
            <a:off x="2713995" y="1670342"/>
            <a:ext cx="1676719" cy="1257539"/>
          </a:xfrm>
          <a:prstGeom prst="rect">
            <a:avLst/>
          </a:prstGeom>
          <a:ln w="12700">
            <a:miter lim="400000"/>
          </a:ln>
        </p:spPr>
      </p:pic>
      <p:pic>
        <p:nvPicPr>
          <p:cNvPr id="107" name="Picture 22" descr="Picture 22"/>
          <p:cNvPicPr>
            <a:picLocks noChangeAspect="1"/>
          </p:cNvPicPr>
          <p:nvPr/>
        </p:nvPicPr>
        <p:blipFill>
          <a:blip r:embed="rId11"/>
          <a:stretch>
            <a:fillRect/>
          </a:stretch>
        </p:blipFill>
        <p:spPr>
          <a:xfrm>
            <a:off x="10027918" y="3325586"/>
            <a:ext cx="2070101" cy="1555751"/>
          </a:xfrm>
          <a:prstGeom prst="rect">
            <a:avLst/>
          </a:prstGeom>
          <a:ln w="12700">
            <a:miter lim="400000"/>
          </a:ln>
        </p:spPr>
      </p:pic>
      <p:pic>
        <p:nvPicPr>
          <p:cNvPr id="108" name="Picture 24" descr="Picture 24"/>
          <p:cNvPicPr>
            <a:picLocks noChangeAspect="1"/>
          </p:cNvPicPr>
          <p:nvPr/>
        </p:nvPicPr>
        <p:blipFill>
          <a:blip r:embed="rId12"/>
          <a:stretch>
            <a:fillRect/>
          </a:stretch>
        </p:blipFill>
        <p:spPr>
          <a:xfrm>
            <a:off x="10545356" y="1220543"/>
            <a:ext cx="1159917" cy="1965961"/>
          </a:xfrm>
          <a:prstGeom prst="rect">
            <a:avLst/>
          </a:prstGeom>
          <a:ln w="12700">
            <a:miter lim="400000"/>
          </a:ln>
        </p:spPr>
      </p:pic>
      <p:sp>
        <p:nvSpPr>
          <p:cNvPr id="109" name="TextBox 2"/>
          <p:cNvSpPr txBox="1"/>
          <p:nvPr/>
        </p:nvSpPr>
        <p:spPr>
          <a:xfrm>
            <a:off x="3809911" y="5414838"/>
            <a:ext cx="4008208"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n-US" dirty="0"/>
              <a:t>John Drisco, Vice Chair Program</a:t>
            </a:r>
          </a:p>
          <a:p>
            <a:r>
              <a:rPr dirty="0"/>
              <a:t>Matt Burns, </a:t>
            </a:r>
            <a:r>
              <a:rPr lang="en-US" dirty="0"/>
              <a:t>Deputy </a:t>
            </a:r>
            <a:r>
              <a:rPr dirty="0"/>
              <a:t>Vice Chair Program</a:t>
            </a:r>
          </a:p>
          <a:p>
            <a:r>
              <a:rPr dirty="0"/>
              <a:t>George Mason District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0306522" cy="1325563"/>
          </a:xfrm>
          <a:prstGeom prst="rect">
            <a:avLst/>
          </a:prstGeom>
        </p:spPr>
        <p:txBody>
          <a:bodyPr>
            <a:normAutofit/>
          </a:bodyPr>
          <a:lstStyle>
            <a:lvl1pPr>
              <a:defRPr sz="4000"/>
            </a:lvl1pPr>
          </a:lstStyle>
          <a:p>
            <a:r>
              <a:rPr sz="4400" b="1" dirty="0">
                <a:latin typeface="+mj-lt"/>
              </a:rPr>
              <a:t>Current 202</a:t>
            </a:r>
            <a:r>
              <a:rPr lang="en-US" sz="4400" b="1" dirty="0">
                <a:latin typeface="+mj-lt"/>
              </a:rPr>
              <a:t>3</a:t>
            </a:r>
            <a:r>
              <a:rPr sz="4400" b="1" dirty="0">
                <a:latin typeface="+mj-lt"/>
              </a:rPr>
              <a:t> G</a:t>
            </a:r>
            <a:r>
              <a:rPr lang="en-US" sz="4400" b="1" dirty="0">
                <a:latin typeface="+mj-lt"/>
              </a:rPr>
              <a:t>eorge </a:t>
            </a:r>
            <a:r>
              <a:rPr sz="4400" b="1" dirty="0">
                <a:latin typeface="+mj-lt"/>
              </a:rPr>
              <a:t>M</a:t>
            </a:r>
            <a:r>
              <a:rPr lang="en-US" sz="4400" b="1" dirty="0">
                <a:latin typeface="+mj-lt"/>
              </a:rPr>
              <a:t>ason</a:t>
            </a:r>
            <a:r>
              <a:rPr sz="4400" b="1" dirty="0">
                <a:latin typeface="+mj-lt"/>
              </a:rPr>
              <a:t> Calendar</a:t>
            </a:r>
          </a:p>
        </p:txBody>
      </p:sp>
      <p:sp>
        <p:nvSpPr>
          <p:cNvPr id="112" name="Content Placeholder 2"/>
          <p:cNvSpPr txBox="1">
            <a:spLocks noGrp="1"/>
          </p:cNvSpPr>
          <p:nvPr>
            <p:ph type="body" sz="half" idx="1"/>
          </p:nvPr>
        </p:nvSpPr>
        <p:spPr>
          <a:xfrm>
            <a:off x="358922" y="1548040"/>
            <a:ext cx="7965569" cy="4622024"/>
          </a:xfrm>
          <a:prstGeom prst="rect">
            <a:avLst/>
          </a:prstGeom>
        </p:spPr>
        <p:txBody>
          <a:bodyPr>
            <a:normAutofit/>
          </a:bodyPr>
          <a:lstStyle/>
          <a:p>
            <a:pPr>
              <a:defRPr sz="2000"/>
            </a:pPr>
            <a:r>
              <a:rPr lang="en-US" sz="2200" dirty="0"/>
              <a:t>March 25, 2023 – Pinewood Derby at Fairfax Presbyterian Church</a:t>
            </a:r>
          </a:p>
          <a:p>
            <a:pPr>
              <a:defRPr sz="2000"/>
            </a:pPr>
            <a:r>
              <a:rPr lang="en-US" sz="2200" dirty="0"/>
              <a:t>April 13, 2023 – District COH (before April RT) </a:t>
            </a:r>
          </a:p>
          <a:p>
            <a:pPr>
              <a:defRPr sz="2000"/>
            </a:pPr>
            <a:r>
              <a:rPr lang="en-US" sz="2200" dirty="0"/>
              <a:t>April 28-30, 2023 – Tri-Chapter Ordeal</a:t>
            </a:r>
          </a:p>
          <a:p>
            <a:pPr>
              <a:defRPr sz="2000"/>
            </a:pPr>
            <a:r>
              <a:rPr lang="en-US" sz="2200" dirty="0"/>
              <a:t>May 5-7, 2023 – Spring Camporee Theme: Canoeing at Antietam</a:t>
            </a:r>
          </a:p>
          <a:p>
            <a:pPr>
              <a:defRPr sz="2000"/>
            </a:pPr>
            <a:r>
              <a:rPr lang="en-US" sz="2200" dirty="0"/>
              <a:t>May 13, 2023 – Jamboree on the Trail</a:t>
            </a:r>
          </a:p>
          <a:p>
            <a:pPr>
              <a:defRPr sz="2000"/>
            </a:pPr>
            <a:r>
              <a:rPr lang="en-US" sz="2200" dirty="0"/>
              <a:t>May 13, 2023 – District Hike-O-</a:t>
            </a:r>
            <a:r>
              <a:rPr lang="en-US" sz="2200" dirty="0" err="1"/>
              <a:t>Ree</a:t>
            </a:r>
            <a:endParaRPr lang="en-US" sz="2200" dirty="0"/>
          </a:p>
          <a:p>
            <a:pPr>
              <a:defRPr sz="2000"/>
            </a:pPr>
            <a:r>
              <a:rPr lang="en-US" sz="2200" dirty="0"/>
              <a:t>May 13-14, 2023 – Patriot/GMD BALOO/IOLS</a:t>
            </a:r>
          </a:p>
          <a:p>
            <a:pPr>
              <a:defRPr sz="2000"/>
            </a:pPr>
            <a:r>
              <a:rPr lang="en-US" sz="2200" dirty="0"/>
              <a:t>May 25, 2023 – Elks Youth Recognition Dinner for 2022 GM Eagles</a:t>
            </a:r>
          </a:p>
          <a:p>
            <a:pPr>
              <a:defRPr sz="2000"/>
            </a:pPr>
            <a:r>
              <a:rPr lang="en-US" sz="2200" dirty="0"/>
              <a:t>May 29, 2023 – Flags In</a:t>
            </a:r>
            <a:endParaRPr lang="en-US" dirty="0"/>
          </a:p>
          <a:p>
            <a:pPr>
              <a:defRPr sz="2000"/>
            </a:pPr>
            <a:endParaRPr lang="en-US" dirty="0"/>
          </a:p>
        </p:txBody>
      </p:sp>
      <p:pic>
        <p:nvPicPr>
          <p:cNvPr id="113" name="Picture 4" descr="Picture 4"/>
          <p:cNvPicPr>
            <a:picLocks noChangeAspect="1"/>
          </p:cNvPicPr>
          <p:nvPr/>
        </p:nvPicPr>
        <p:blipFill>
          <a:blip r:embed="rId2"/>
          <a:srcRect t="1067"/>
          <a:stretch>
            <a:fillRect/>
          </a:stretch>
        </p:blipFill>
        <p:spPr>
          <a:xfrm>
            <a:off x="8203720" y="1673524"/>
            <a:ext cx="3766389" cy="324852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C761-6F50-4FF9-B83A-85F4D56E220D}"/>
              </a:ext>
            </a:extLst>
          </p:cNvPr>
          <p:cNvSpPr>
            <a:spLocks noGrp="1"/>
          </p:cNvSpPr>
          <p:nvPr>
            <p:ph type="title"/>
          </p:nvPr>
        </p:nvSpPr>
        <p:spPr/>
        <p:txBody>
          <a:bodyPr/>
          <a:lstStyle/>
          <a:p>
            <a:r>
              <a:rPr lang="en-US" b="1" dirty="0"/>
              <a:t>STEM</a:t>
            </a:r>
          </a:p>
        </p:txBody>
      </p:sp>
      <p:sp>
        <p:nvSpPr>
          <p:cNvPr id="3" name="Content Placeholder 2">
            <a:extLst>
              <a:ext uri="{FF2B5EF4-FFF2-40B4-BE49-F238E27FC236}">
                <a16:creationId xmlns:a16="http://schemas.microsoft.com/office/drawing/2014/main" id="{9050ED84-CA8C-4124-AA00-10F028E32807}"/>
              </a:ext>
            </a:extLst>
          </p:cNvPr>
          <p:cNvSpPr>
            <a:spLocks noGrp="1"/>
          </p:cNvSpPr>
          <p:nvPr>
            <p:ph idx="1"/>
          </p:nvPr>
        </p:nvSpPr>
        <p:spPr>
          <a:xfrm>
            <a:off x="399496" y="1690688"/>
            <a:ext cx="11585358" cy="4967564"/>
          </a:xfrm>
        </p:spPr>
        <p:txBody>
          <a:bodyPr>
            <a:normAutofit/>
          </a:bodyPr>
          <a:lstStyle/>
          <a:p>
            <a:pPr algn="l">
              <a:buFont typeface="Arial" panose="020B0604020202020204" pitchFamily="34" charset="0"/>
              <a:buChar char="•"/>
            </a:pPr>
            <a:r>
              <a:rPr lang="en-US" b="0" i="0" dirty="0">
                <a:solidFill>
                  <a:srgbClr val="000000"/>
                </a:solidFill>
                <a:effectLst/>
                <a:latin typeface="Arvo"/>
              </a:rPr>
              <a:t>03/12/23 – </a:t>
            </a:r>
            <a:r>
              <a:rPr lang="en-US" b="0" i="0" u="sng" dirty="0">
                <a:solidFill>
                  <a:srgbClr val="0A0EF7"/>
                </a:solidFill>
                <a:effectLst/>
                <a:latin typeface="Arvo"/>
                <a:hlinkClick r:id="rId2"/>
              </a:rPr>
              <a:t>STEM Trek</a:t>
            </a:r>
            <a:r>
              <a:rPr lang="en-US" b="0" i="0" dirty="0">
                <a:solidFill>
                  <a:srgbClr val="000000"/>
                </a:solidFill>
                <a:effectLst/>
                <a:latin typeface="Arvo"/>
              </a:rPr>
              <a:t>, Washington, DC</a:t>
            </a:r>
            <a:endParaRPr lang="en-US" b="0" i="0" dirty="0">
              <a:solidFill>
                <a:srgbClr val="836363"/>
              </a:solidFill>
              <a:effectLst/>
              <a:latin typeface="Arvo"/>
            </a:endParaRPr>
          </a:p>
          <a:p>
            <a:pPr algn="l">
              <a:buFont typeface="Arial" panose="020B0604020202020204" pitchFamily="34" charset="0"/>
              <a:buChar char="•"/>
            </a:pPr>
            <a:r>
              <a:rPr lang="en-US" b="0" i="0" dirty="0">
                <a:solidFill>
                  <a:srgbClr val="000000"/>
                </a:solidFill>
                <a:effectLst/>
                <a:latin typeface="Arvo"/>
              </a:rPr>
              <a:t>03/17/23 – </a:t>
            </a:r>
            <a:r>
              <a:rPr lang="en-US" b="0" i="0" u="sng" dirty="0">
                <a:solidFill>
                  <a:srgbClr val="1107FA"/>
                </a:solidFill>
                <a:effectLst/>
                <a:latin typeface="Arvo"/>
                <a:hlinkClick r:id="rId3"/>
              </a:rPr>
              <a:t>Fluid Dynamics &amp; Sky Diving</a:t>
            </a:r>
            <a:r>
              <a:rPr lang="en-US" b="0" i="0" dirty="0">
                <a:solidFill>
                  <a:srgbClr val="000000"/>
                </a:solidFill>
                <a:effectLst/>
                <a:latin typeface="Arvo"/>
              </a:rPr>
              <a:t> (</a:t>
            </a:r>
            <a:r>
              <a:rPr lang="en-US" b="0" i="0" dirty="0" err="1">
                <a:solidFill>
                  <a:srgbClr val="000000"/>
                </a:solidFill>
                <a:effectLst/>
                <a:latin typeface="Arvo"/>
              </a:rPr>
              <a:t>iFly</a:t>
            </a:r>
            <a:r>
              <a:rPr lang="en-US" b="0" i="0" dirty="0">
                <a:solidFill>
                  <a:srgbClr val="000000"/>
                </a:solidFill>
                <a:effectLst/>
                <a:latin typeface="Arvo"/>
              </a:rPr>
              <a:t>), Gaithersburg, MD</a:t>
            </a:r>
            <a:endParaRPr lang="en-US" b="0" i="0" dirty="0">
              <a:solidFill>
                <a:srgbClr val="836363"/>
              </a:solidFill>
              <a:effectLst/>
              <a:latin typeface="Arvo"/>
            </a:endParaRPr>
          </a:p>
          <a:p>
            <a:pPr algn="l">
              <a:buFont typeface="Arial" panose="020B0604020202020204" pitchFamily="34" charset="0"/>
              <a:buChar char="•"/>
            </a:pPr>
            <a:r>
              <a:rPr lang="en-US" b="0" i="0" dirty="0">
                <a:solidFill>
                  <a:srgbClr val="000000"/>
                </a:solidFill>
                <a:effectLst/>
                <a:latin typeface="Arvo"/>
              </a:rPr>
              <a:t>04/22/23 – </a:t>
            </a:r>
            <a:r>
              <a:rPr lang="en-US" b="0" i="0" u="sng" dirty="0">
                <a:solidFill>
                  <a:srgbClr val="0A0EF7"/>
                </a:solidFill>
                <a:effectLst/>
                <a:latin typeface="Arvo"/>
                <a:hlinkClick r:id="rId4"/>
              </a:rPr>
              <a:t>Girls STEM/STEAM Conference</a:t>
            </a:r>
            <a:r>
              <a:rPr lang="en-US" b="0" i="0" dirty="0">
                <a:solidFill>
                  <a:srgbClr val="000000"/>
                </a:solidFill>
                <a:effectLst/>
                <a:latin typeface="Arvo"/>
              </a:rPr>
              <a:t>, Bowie, MD</a:t>
            </a:r>
            <a:endParaRPr lang="en-US" b="0" i="0" dirty="0">
              <a:solidFill>
                <a:srgbClr val="836363"/>
              </a:solidFill>
              <a:effectLst/>
              <a:latin typeface="Arvo"/>
            </a:endParaRPr>
          </a:p>
          <a:p>
            <a:pPr algn="l">
              <a:buFont typeface="Arial" panose="020B0604020202020204" pitchFamily="34" charset="0"/>
              <a:buChar char="•"/>
            </a:pPr>
            <a:r>
              <a:rPr lang="en-US" b="0" i="0" dirty="0">
                <a:solidFill>
                  <a:srgbClr val="000000"/>
                </a:solidFill>
                <a:effectLst/>
                <a:latin typeface="Arvo"/>
              </a:rPr>
              <a:t>05/13/23 – </a:t>
            </a:r>
            <a:r>
              <a:rPr lang="en-US" b="0" i="0" u="sng" dirty="0" err="1">
                <a:solidFill>
                  <a:srgbClr val="0A0EF7"/>
                </a:solidFill>
                <a:effectLst/>
                <a:latin typeface="Arvo"/>
                <a:hlinkClick r:id="rId5"/>
              </a:rPr>
              <a:t>Techstravaganza</a:t>
            </a:r>
            <a:r>
              <a:rPr lang="en-US" b="0" i="0" u="sng" dirty="0">
                <a:solidFill>
                  <a:srgbClr val="0A0EF7"/>
                </a:solidFill>
                <a:effectLst/>
                <a:latin typeface="Arvo"/>
                <a:hlinkClick r:id="rId5"/>
              </a:rPr>
              <a:t> 2023</a:t>
            </a:r>
            <a:r>
              <a:rPr lang="en-US" b="0" i="0" dirty="0">
                <a:solidFill>
                  <a:srgbClr val="000000"/>
                </a:solidFill>
                <a:effectLst/>
                <a:latin typeface="Arvo"/>
              </a:rPr>
              <a:t>, Alexandria, VA</a:t>
            </a:r>
            <a:endParaRPr lang="en-US" b="0" i="0" dirty="0">
              <a:solidFill>
                <a:srgbClr val="836363"/>
              </a:solidFill>
              <a:effectLst/>
              <a:latin typeface="Arvo"/>
            </a:endParaRPr>
          </a:p>
          <a:p>
            <a:r>
              <a:rPr lang="en-US" dirty="0"/>
              <a:t>Anytime   </a:t>
            </a:r>
            <a:r>
              <a:rPr lang="en-US" b="0" i="0" dirty="0">
                <a:solidFill>
                  <a:srgbClr val="000000"/>
                </a:solidFill>
                <a:effectLst/>
                <a:latin typeface="Arvo"/>
              </a:rPr>
              <a:t>–</a:t>
            </a:r>
            <a:r>
              <a:rPr lang="en-US" dirty="0"/>
              <a:t> </a:t>
            </a:r>
            <a:r>
              <a:rPr lang="en-US" u="sng" dirty="0">
                <a:hlinkClick r:id="rId6"/>
              </a:rPr>
              <a:t>DC STEM Trek</a:t>
            </a:r>
            <a:r>
              <a:rPr lang="en-US" dirty="0"/>
              <a:t>- Showcases 24 government agencies, private organizations and monuments related to the tenets upon which STEM is based.  Two hikes - 10.57 miles, or 4.75 miles</a:t>
            </a:r>
          </a:p>
          <a:p>
            <a:endParaRPr lang="en-US" dirty="0"/>
          </a:p>
        </p:txBody>
      </p:sp>
    </p:spTree>
    <p:extLst>
      <p:ext uri="{BB962C8B-B14F-4D97-AF65-F5344CB8AC3E}">
        <p14:creationId xmlns:p14="http://schemas.microsoft.com/office/powerpoint/2010/main" val="216366623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B3B2-30D6-7F35-2D15-590CF3845E42}"/>
              </a:ext>
            </a:extLst>
          </p:cNvPr>
          <p:cNvSpPr>
            <a:spLocks noGrp="1"/>
          </p:cNvSpPr>
          <p:nvPr>
            <p:ph type="title"/>
          </p:nvPr>
        </p:nvSpPr>
        <p:spPr>
          <a:xfrm>
            <a:off x="838201" y="743447"/>
            <a:ext cx="3597320" cy="3692028"/>
          </a:xfrm>
          <a:noFill/>
        </p:spPr>
        <p:txBody>
          <a:bodyPr vert="horz" lIns="91440" tIns="45720" rIns="91440" bIns="45720" rtlCol="0" anchor="b">
            <a:normAutofit/>
          </a:bodyPr>
          <a:lstStyle/>
          <a:p>
            <a:pPr>
              <a:spcBef>
                <a:spcPct val="0"/>
              </a:spcBef>
            </a:pPr>
            <a:r>
              <a:rPr lang="en-US" sz="5200" b="1" kern="1200" dirty="0">
                <a:solidFill>
                  <a:schemeClr val="tx1"/>
                </a:solidFill>
                <a:latin typeface="+mj-lt"/>
                <a:ea typeface="+mj-ea"/>
                <a:cs typeface="+mj-cs"/>
              </a:rPr>
              <a:t>Pledge</a:t>
            </a:r>
          </a:p>
        </p:txBody>
      </p:sp>
      <p:pic>
        <p:nvPicPr>
          <p:cNvPr id="5" name="Picture 4">
            <a:extLst>
              <a:ext uri="{FF2B5EF4-FFF2-40B4-BE49-F238E27FC236}">
                <a16:creationId xmlns:a16="http://schemas.microsoft.com/office/drawing/2014/main" id="{C069EEA5-4EDE-2A18-9827-DD8C097618CD}"/>
              </a:ext>
            </a:extLst>
          </p:cNvPr>
          <p:cNvPicPr>
            <a:picLocks noChangeAspect="1"/>
          </p:cNvPicPr>
          <p:nvPr/>
        </p:nvPicPr>
        <p:blipFill rotWithShape="1">
          <a:blip r:embed="rId2"/>
          <a:srcRect l="7310" r="7144" b="-1"/>
          <a:stretch/>
        </p:blipFill>
        <p:spPr>
          <a:xfrm>
            <a:off x="5170507" y="484633"/>
            <a:ext cx="6542215" cy="5888736"/>
          </a:xfrm>
          <a:prstGeom prst="rect">
            <a:avLst/>
          </a:prstGeom>
        </p:spPr>
      </p:pic>
    </p:spTree>
    <p:extLst>
      <p:ext uri="{BB962C8B-B14F-4D97-AF65-F5344CB8AC3E}">
        <p14:creationId xmlns:p14="http://schemas.microsoft.com/office/powerpoint/2010/main" val="26431878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BC78-53E3-4862-85FC-6D57358EAF67}"/>
              </a:ext>
            </a:extLst>
          </p:cNvPr>
          <p:cNvSpPr>
            <a:spLocks noGrp="1"/>
          </p:cNvSpPr>
          <p:nvPr>
            <p:ph type="title"/>
          </p:nvPr>
        </p:nvSpPr>
        <p:spPr>
          <a:xfrm>
            <a:off x="6017694" y="571733"/>
            <a:ext cx="5221266" cy="1344975"/>
          </a:xfrm>
        </p:spPr>
        <p:txBody>
          <a:bodyPr>
            <a:normAutofit/>
          </a:bodyPr>
          <a:lstStyle/>
          <a:p>
            <a:pPr algn="ctr"/>
            <a:r>
              <a:rPr lang="en-US" sz="4000" b="1" dirty="0">
                <a:latin typeface="+mj-lt"/>
              </a:rPr>
              <a:t>2023 George Mason Pinewood Derby</a:t>
            </a:r>
          </a:p>
        </p:txBody>
      </p:sp>
      <p:pic>
        <p:nvPicPr>
          <p:cNvPr id="7" name="Picture 6" descr="A group of people sitting at a table&#10;&#10;Description automatically generated">
            <a:extLst>
              <a:ext uri="{FF2B5EF4-FFF2-40B4-BE49-F238E27FC236}">
                <a16:creationId xmlns:a16="http://schemas.microsoft.com/office/drawing/2014/main" id="{632C22B8-4915-4458-91ED-2694A43D94DD}"/>
              </a:ext>
            </a:extLst>
          </p:cNvPr>
          <p:cNvPicPr>
            <a:picLocks noChangeAspect="1"/>
          </p:cNvPicPr>
          <p:nvPr/>
        </p:nvPicPr>
        <p:blipFill rotWithShape="1">
          <a:blip r:embed="rId2">
            <a:extLst>
              <a:ext uri="{28A0092B-C50C-407E-A947-70E740481C1C}">
                <a14:useLocalDpi xmlns:a14="http://schemas.microsoft.com/office/drawing/2010/main" val="0"/>
              </a:ext>
            </a:extLst>
          </a:blip>
          <a:srcRect l="1245" r="29588"/>
          <a:stretch/>
        </p:blipFill>
        <p:spPr>
          <a:xfrm>
            <a:off x="484632" y="571733"/>
            <a:ext cx="5126736" cy="5559085"/>
          </a:xfrm>
          <a:prstGeom prst="rect">
            <a:avLst/>
          </a:prstGeom>
        </p:spPr>
      </p:pic>
      <p:sp>
        <p:nvSpPr>
          <p:cNvPr id="3" name="Content Placeholder 2">
            <a:extLst>
              <a:ext uri="{FF2B5EF4-FFF2-40B4-BE49-F238E27FC236}">
                <a16:creationId xmlns:a16="http://schemas.microsoft.com/office/drawing/2014/main" id="{6E7EF146-F2F2-4A05-9228-9C1DB291315B}"/>
              </a:ext>
            </a:extLst>
          </p:cNvPr>
          <p:cNvSpPr>
            <a:spLocks noGrp="1"/>
          </p:cNvSpPr>
          <p:nvPr>
            <p:ph idx="1"/>
          </p:nvPr>
        </p:nvSpPr>
        <p:spPr>
          <a:xfrm>
            <a:off x="5806440" y="2121763"/>
            <a:ext cx="5820953" cy="3773010"/>
          </a:xfrm>
        </p:spPr>
        <p:txBody>
          <a:bodyPr>
            <a:normAutofit fontScale="85000" lnSpcReduction="20000"/>
          </a:bodyPr>
          <a:lstStyle/>
          <a:p>
            <a:r>
              <a:rPr lang="en-US" sz="2400" dirty="0">
                <a:highlight>
                  <a:srgbClr val="FFFF00"/>
                </a:highlight>
              </a:rPr>
              <a:t>Race Day is March 25, 2023</a:t>
            </a:r>
          </a:p>
          <a:p>
            <a:r>
              <a:rPr lang="en-US" sz="2400" dirty="0"/>
              <a:t>All Packs wanting to participate in the 2023 Pinewood Derby MUST hold their Pack Pinewood Derbies by March 9, 2023. </a:t>
            </a:r>
          </a:p>
          <a:p>
            <a:r>
              <a:rPr lang="en-US" sz="2400" dirty="0"/>
              <a:t>One unit winner from each age bracket (Lions, Tigers, Wolves, etc.) regardless of gender.</a:t>
            </a:r>
          </a:p>
          <a:p>
            <a:r>
              <a:rPr lang="en-US" sz="2400" dirty="0"/>
              <a:t>Pack winners must register (and pay) on Council website.  $15.00 per entry.  No money collected at door on day of race.  </a:t>
            </a:r>
            <a:r>
              <a:rPr lang="en-US" sz="2400" dirty="0">
                <a:highlight>
                  <a:srgbClr val="FFFF00"/>
                </a:highlight>
              </a:rPr>
              <a:t>Must register by 3/16/23</a:t>
            </a:r>
            <a:r>
              <a:rPr lang="en-US" sz="2400" dirty="0"/>
              <a:t>.</a:t>
            </a:r>
          </a:p>
          <a:p>
            <a:r>
              <a:rPr lang="en-US" sz="2400" dirty="0"/>
              <a:t>Registration is open. </a:t>
            </a:r>
            <a:endParaRPr lang="en-US" sz="2400" dirty="0">
              <a:solidFill>
                <a:srgbClr val="1C07B9"/>
              </a:solidFill>
              <a:highlight>
                <a:srgbClr val="FFFF00"/>
              </a:highlight>
            </a:endParaRPr>
          </a:p>
          <a:p>
            <a:r>
              <a:rPr lang="en-US" sz="2400" dirty="0"/>
              <a:t>Race will be held at Fairfax Presbyterian in Fairfax. </a:t>
            </a:r>
          </a:p>
          <a:p>
            <a:r>
              <a:rPr lang="en-US" sz="2400" dirty="0"/>
              <a:t>For questions, contact Pat Berney. </a:t>
            </a:r>
          </a:p>
        </p:txBody>
      </p:sp>
    </p:spTree>
    <p:extLst>
      <p:ext uri="{BB962C8B-B14F-4D97-AF65-F5344CB8AC3E}">
        <p14:creationId xmlns:p14="http://schemas.microsoft.com/office/powerpoint/2010/main" val="401377235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3B5E-6A83-6D60-2C2F-14EE321CB8DB}"/>
              </a:ext>
            </a:extLst>
          </p:cNvPr>
          <p:cNvSpPr>
            <a:spLocks noGrp="1"/>
          </p:cNvSpPr>
          <p:nvPr>
            <p:ph type="title"/>
          </p:nvPr>
        </p:nvSpPr>
        <p:spPr>
          <a:xfrm>
            <a:off x="838200" y="365126"/>
            <a:ext cx="10515600" cy="609660"/>
          </a:xfrm>
        </p:spPr>
        <p:txBody>
          <a:bodyPr>
            <a:normAutofit fontScale="90000"/>
          </a:bodyPr>
          <a:lstStyle/>
          <a:p>
            <a:r>
              <a:rPr lang="en-US" b="1" dirty="0"/>
              <a:t>Race Day  (March 25, 2023) Schedule</a:t>
            </a:r>
          </a:p>
        </p:txBody>
      </p:sp>
      <p:sp>
        <p:nvSpPr>
          <p:cNvPr id="3" name="Text Placeholder 2">
            <a:extLst>
              <a:ext uri="{FF2B5EF4-FFF2-40B4-BE49-F238E27FC236}">
                <a16:creationId xmlns:a16="http://schemas.microsoft.com/office/drawing/2014/main" id="{7F0ACF5C-0AC5-8252-36EF-852E22CA82F2}"/>
              </a:ext>
            </a:extLst>
          </p:cNvPr>
          <p:cNvSpPr>
            <a:spLocks noGrp="1"/>
          </p:cNvSpPr>
          <p:nvPr>
            <p:ph type="body" idx="1"/>
          </p:nvPr>
        </p:nvSpPr>
        <p:spPr>
          <a:xfrm>
            <a:off x="907212" y="974786"/>
            <a:ext cx="10902350" cy="5518088"/>
          </a:xfrm>
        </p:spPr>
        <p:txBody>
          <a:bodyPr>
            <a:normAutofit lnSpcReduction="10000"/>
          </a:bodyPr>
          <a:lstStyle/>
          <a:p>
            <a:pPr>
              <a:spcBef>
                <a:spcPts val="0"/>
              </a:spcBef>
            </a:pPr>
            <a:r>
              <a:rPr lang="en-US" sz="2000" u="sng" dirty="0"/>
              <a:t>Where</a:t>
            </a:r>
            <a:r>
              <a:rPr lang="en-US" sz="2000" dirty="0"/>
              <a:t>:  Fairfax Presbyterian Church, 10723 Main St., Fairfax, VA 22030</a:t>
            </a:r>
          </a:p>
          <a:p>
            <a:pPr>
              <a:spcBef>
                <a:spcPts val="0"/>
              </a:spcBef>
            </a:pPr>
            <a:r>
              <a:rPr lang="en-US" sz="2000" u="sng" dirty="0"/>
              <a:t>View</a:t>
            </a:r>
            <a:r>
              <a:rPr lang="en-US" sz="2000" dirty="0"/>
              <a:t>: Via Zoom: </a:t>
            </a:r>
            <a:r>
              <a:rPr lang="en-US" sz="1600" b="0" i="0" u="sng" dirty="0">
                <a:solidFill>
                  <a:srgbClr val="052AF3"/>
                </a:solidFill>
                <a:effectLst/>
                <a:hlinkClick r:id="rId2"/>
              </a:rPr>
              <a:t>https://us02web.zoom.us/j/83494626805?pwd=Y3RLcTdMYldwcHNoVHNnWEFYYjN2Zz09</a:t>
            </a:r>
            <a:endParaRPr lang="en-US" sz="2400" dirty="0"/>
          </a:p>
          <a:p>
            <a:pPr>
              <a:spcBef>
                <a:spcPts val="0"/>
              </a:spcBef>
            </a:pPr>
            <a:r>
              <a:rPr lang="en-US" sz="2000" u="sng" dirty="0"/>
              <a:t>When</a:t>
            </a:r>
            <a:r>
              <a:rPr lang="en-US" sz="2000" dirty="0"/>
              <a:t>:   Pit Crew (Adults and Scouts BSA) arrive at 8am</a:t>
            </a:r>
          </a:p>
          <a:p>
            <a:pPr>
              <a:spcBef>
                <a:spcPts val="0"/>
              </a:spcBef>
            </a:pPr>
            <a:r>
              <a:rPr lang="en-US" sz="2000" u="sng" dirty="0"/>
              <a:t>Schedule</a:t>
            </a:r>
            <a:r>
              <a:rPr lang="en-US" sz="2000" dirty="0"/>
              <a:t>:</a:t>
            </a:r>
          </a:p>
          <a:p>
            <a:pPr lvl="1">
              <a:spcBef>
                <a:spcPts val="0"/>
              </a:spcBef>
            </a:pPr>
            <a:r>
              <a:rPr lang="en-US" sz="2000" dirty="0"/>
              <a:t>08:30am – 09:00am:  Lions, Tigers, Wolves arrive, check-in and car inspections</a:t>
            </a:r>
          </a:p>
          <a:p>
            <a:pPr lvl="1">
              <a:spcBef>
                <a:spcPts val="0"/>
              </a:spcBef>
            </a:pPr>
            <a:r>
              <a:rPr lang="en-US" sz="2000" dirty="0"/>
              <a:t>10:00am – 10:30am:  Bears, Web1 and AOL arrive, check-in, and car inspections</a:t>
            </a:r>
          </a:p>
          <a:p>
            <a:pPr lvl="1">
              <a:spcBef>
                <a:spcPts val="0"/>
              </a:spcBef>
            </a:pPr>
            <a:r>
              <a:rPr lang="en-US" sz="2000" u="sng" dirty="0"/>
              <a:t>Races</a:t>
            </a:r>
            <a:r>
              <a:rPr lang="en-US" sz="2000" dirty="0"/>
              <a:t>:</a:t>
            </a:r>
          </a:p>
          <a:p>
            <a:pPr lvl="2">
              <a:spcBef>
                <a:spcPts val="0"/>
              </a:spcBef>
            </a:pPr>
            <a:r>
              <a:rPr lang="en-US" sz="2000" dirty="0"/>
              <a:t>Lions		09:30am – 09:50am</a:t>
            </a:r>
          </a:p>
          <a:p>
            <a:pPr lvl="2">
              <a:spcBef>
                <a:spcPts val="0"/>
              </a:spcBef>
            </a:pPr>
            <a:r>
              <a:rPr lang="en-US" sz="2000" dirty="0"/>
              <a:t>Tigers	09:50am – 10:10am</a:t>
            </a:r>
          </a:p>
          <a:p>
            <a:pPr lvl="2">
              <a:spcBef>
                <a:spcPts val="0"/>
              </a:spcBef>
            </a:pPr>
            <a:r>
              <a:rPr lang="en-US" sz="2000" dirty="0"/>
              <a:t>Wolves	10:10am – 10:30am</a:t>
            </a:r>
          </a:p>
          <a:p>
            <a:pPr lvl="2">
              <a:spcBef>
                <a:spcPts val="0"/>
              </a:spcBef>
            </a:pPr>
            <a:r>
              <a:rPr lang="en-US" sz="2000" dirty="0"/>
              <a:t>Bears		10:30am – 10:50am</a:t>
            </a:r>
          </a:p>
          <a:p>
            <a:pPr lvl="2">
              <a:spcBef>
                <a:spcPts val="0"/>
              </a:spcBef>
            </a:pPr>
            <a:r>
              <a:rPr lang="en-US" sz="2000" dirty="0"/>
              <a:t>Web1	10:50am – 11:10am</a:t>
            </a:r>
          </a:p>
          <a:p>
            <a:pPr lvl="2">
              <a:spcBef>
                <a:spcPts val="0"/>
              </a:spcBef>
            </a:pPr>
            <a:r>
              <a:rPr lang="en-US" sz="2000" dirty="0"/>
              <a:t>AOL		11:10am – 11:30am</a:t>
            </a:r>
          </a:p>
          <a:p>
            <a:pPr>
              <a:spcBef>
                <a:spcPts val="0"/>
              </a:spcBef>
            </a:pPr>
            <a:r>
              <a:rPr lang="en-US" sz="2000" u="sng" dirty="0"/>
              <a:t>Grand Championship and Awards</a:t>
            </a:r>
            <a:r>
              <a:rPr lang="en-US" sz="2000" dirty="0"/>
              <a:t>:   11:30am</a:t>
            </a:r>
          </a:p>
          <a:p>
            <a:pPr>
              <a:spcBef>
                <a:spcPts val="0"/>
              </a:spcBef>
            </a:pPr>
            <a:r>
              <a:rPr lang="en-US" sz="2000" u="sng" dirty="0"/>
              <a:t>Note</a:t>
            </a:r>
            <a:r>
              <a:rPr lang="en-US" sz="2000" dirty="0"/>
              <a:t>:</a:t>
            </a:r>
          </a:p>
          <a:p>
            <a:pPr lvl="1">
              <a:spcBef>
                <a:spcPts val="0"/>
              </a:spcBef>
            </a:pPr>
            <a:r>
              <a:rPr lang="en-US" sz="2000" dirty="0"/>
              <a:t>Pre-registration is required - </a:t>
            </a:r>
            <a:r>
              <a:rPr lang="en-US" sz="2000" dirty="0">
                <a:hlinkClick r:id="rId3"/>
              </a:rPr>
              <a:t>https://scoutingevent.com/082-67201</a:t>
            </a:r>
            <a:r>
              <a:rPr lang="en-US" sz="2000" dirty="0"/>
              <a:t> </a:t>
            </a:r>
          </a:p>
          <a:p>
            <a:pPr lvl="1">
              <a:spcBef>
                <a:spcPts val="0"/>
              </a:spcBef>
            </a:pPr>
            <a:r>
              <a:rPr lang="en-US" sz="2000" dirty="0"/>
              <a:t>If all registrants for a rank race are checked in early, the Pit Boss will start the race early</a:t>
            </a:r>
          </a:p>
          <a:p>
            <a:pPr lvl="1">
              <a:spcBef>
                <a:spcPts val="0"/>
              </a:spcBef>
            </a:pPr>
            <a:r>
              <a:rPr lang="en-US" sz="2000" dirty="0"/>
              <a:t>The 20 minutes allowed per rank race may vary, depending on the number of entrants</a:t>
            </a:r>
          </a:p>
          <a:p>
            <a:pPr lvl="1">
              <a:spcBef>
                <a:spcPts val="0"/>
              </a:spcBef>
            </a:pPr>
            <a:r>
              <a:rPr lang="en-US" sz="2000" dirty="0"/>
              <a:t>Early check-in is encouraged</a:t>
            </a:r>
          </a:p>
          <a:p>
            <a:pPr lvl="1">
              <a:spcBef>
                <a:spcPts val="0"/>
              </a:spcBef>
            </a:pPr>
            <a:r>
              <a:rPr lang="en-US" sz="2000" dirty="0"/>
              <a:t>Bring your own repair kits/parts</a:t>
            </a:r>
          </a:p>
          <a:p>
            <a:pPr lvl="1">
              <a:spcBef>
                <a:spcPts val="0"/>
              </a:spcBef>
            </a:pPr>
            <a:r>
              <a:rPr lang="en-US" sz="2000" dirty="0"/>
              <a:t>No Graphite allowed in the Fellowship Hall – apply in the prep area</a:t>
            </a:r>
          </a:p>
          <a:p>
            <a:pPr lvl="1">
              <a:spcBef>
                <a:spcPts val="0"/>
              </a:spcBef>
            </a:pPr>
            <a:r>
              <a:rPr lang="en-US" sz="2000" dirty="0"/>
              <a:t>No refreshments will be provided</a:t>
            </a:r>
          </a:p>
          <a:p>
            <a:pPr>
              <a:spcBef>
                <a:spcPts val="0"/>
              </a:spcBef>
            </a:pPr>
            <a:endParaRPr lang="en-US" sz="2000" dirty="0"/>
          </a:p>
        </p:txBody>
      </p:sp>
      <p:pic>
        <p:nvPicPr>
          <p:cNvPr id="7" name="Picture 6">
            <a:extLst>
              <a:ext uri="{FF2B5EF4-FFF2-40B4-BE49-F238E27FC236}">
                <a16:creationId xmlns:a16="http://schemas.microsoft.com/office/drawing/2014/main" id="{E776874D-139B-72DD-6383-D00371619A66}"/>
              </a:ext>
            </a:extLst>
          </p:cNvPr>
          <p:cNvPicPr>
            <a:picLocks noChangeAspect="1"/>
          </p:cNvPicPr>
          <p:nvPr/>
        </p:nvPicPr>
        <p:blipFill>
          <a:blip r:embed="rId4"/>
          <a:stretch>
            <a:fillRect/>
          </a:stretch>
        </p:blipFill>
        <p:spPr>
          <a:xfrm>
            <a:off x="8612209" y="2277374"/>
            <a:ext cx="3075145" cy="1924813"/>
          </a:xfrm>
          <a:prstGeom prst="rect">
            <a:avLst/>
          </a:prstGeom>
        </p:spPr>
      </p:pic>
    </p:spTree>
    <p:extLst>
      <p:ext uri="{BB962C8B-B14F-4D97-AF65-F5344CB8AC3E}">
        <p14:creationId xmlns:p14="http://schemas.microsoft.com/office/powerpoint/2010/main" val="164178877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F904C-D1C5-4BD9-87AE-980D9DE5BF30}"/>
              </a:ext>
            </a:extLst>
          </p:cNvPr>
          <p:cNvSpPr>
            <a:spLocks noGrp="1"/>
          </p:cNvSpPr>
          <p:nvPr>
            <p:ph type="title"/>
          </p:nvPr>
        </p:nvSpPr>
        <p:spPr>
          <a:xfrm>
            <a:off x="655320" y="365125"/>
            <a:ext cx="5120114" cy="1692794"/>
          </a:xfrm>
        </p:spPr>
        <p:txBody>
          <a:bodyPr>
            <a:normAutofit/>
          </a:bodyPr>
          <a:lstStyle/>
          <a:p>
            <a:r>
              <a:rPr lang="en-US" b="1" dirty="0"/>
              <a:t>District Court of Honor</a:t>
            </a:r>
            <a:r>
              <a:rPr lang="en-US" dirty="0"/>
              <a:t>	</a:t>
            </a:r>
          </a:p>
        </p:txBody>
      </p:sp>
      <p:sp>
        <p:nvSpPr>
          <p:cNvPr id="3" name="Content Placeholder 2">
            <a:extLst>
              <a:ext uri="{FF2B5EF4-FFF2-40B4-BE49-F238E27FC236}">
                <a16:creationId xmlns:a16="http://schemas.microsoft.com/office/drawing/2014/main" id="{E7B4CD6A-A9F6-47EF-9FA1-FDDD9EE8E628}"/>
              </a:ext>
            </a:extLst>
          </p:cNvPr>
          <p:cNvSpPr>
            <a:spLocks noGrp="1"/>
          </p:cNvSpPr>
          <p:nvPr>
            <p:ph idx="1"/>
          </p:nvPr>
        </p:nvSpPr>
        <p:spPr>
          <a:xfrm>
            <a:off x="443329" y="1498082"/>
            <a:ext cx="5544095" cy="4660122"/>
          </a:xfrm>
        </p:spPr>
        <p:txBody>
          <a:bodyPr>
            <a:normAutofit lnSpcReduction="10000"/>
          </a:bodyPr>
          <a:lstStyle/>
          <a:p>
            <a:r>
              <a:rPr lang="en-US" sz="1800" dirty="0"/>
              <a:t>To recognize adults who served/are serving at the unit level.</a:t>
            </a:r>
          </a:p>
          <a:p>
            <a:r>
              <a:rPr lang="en-US" sz="1800" dirty="0"/>
              <a:t>Two awards:</a:t>
            </a:r>
          </a:p>
          <a:p>
            <a:pPr lvl="1"/>
            <a:r>
              <a:rPr lang="en-US" sz="1800" dirty="0">
                <a:hlinkClick r:id="rId2"/>
              </a:rPr>
              <a:t>Unit Commissioner’s Unit Scouter Award </a:t>
            </a:r>
            <a:r>
              <a:rPr lang="en-US" sz="1800" dirty="0"/>
              <a:t>– 1 per unit</a:t>
            </a:r>
          </a:p>
          <a:p>
            <a:pPr lvl="1"/>
            <a:r>
              <a:rPr lang="en-US" sz="1800" dirty="0">
                <a:hlinkClick r:id="rId3"/>
              </a:rPr>
              <a:t>Unit Appreciation Award </a:t>
            </a:r>
            <a:r>
              <a:rPr lang="en-US" sz="1800" dirty="0"/>
              <a:t>– Maximum 8 per unit.</a:t>
            </a:r>
          </a:p>
          <a:p>
            <a:r>
              <a:rPr lang="en-US" sz="1800" dirty="0"/>
              <a:t>Please provide a sentence or two describing the individual’s service.</a:t>
            </a:r>
          </a:p>
          <a:p>
            <a:r>
              <a:rPr lang="en-US" sz="1800" dirty="0"/>
              <a:t>Submit Unit Commissioner’s Unit Scouter Award to Unit Commissioner.</a:t>
            </a:r>
          </a:p>
          <a:p>
            <a:r>
              <a:rPr lang="en-US" sz="1800" dirty="0"/>
              <a:t>Unit Appreciate Award to </a:t>
            </a:r>
            <a:r>
              <a:rPr lang="en-US" sz="1800" dirty="0">
                <a:hlinkClick r:id="rId4"/>
              </a:rPr>
              <a:t>gm.adultrecognition@gmail.com</a:t>
            </a:r>
            <a:endParaRPr lang="en-US" sz="1800" dirty="0"/>
          </a:p>
          <a:p>
            <a:r>
              <a:rPr lang="en-US" sz="1800" dirty="0">
                <a:highlight>
                  <a:srgbClr val="FFFF00"/>
                </a:highlight>
              </a:rPr>
              <a:t>Must have all submissions by no later than March 22, 2023.</a:t>
            </a:r>
          </a:p>
          <a:p>
            <a:r>
              <a:rPr lang="en-US" sz="1800" dirty="0"/>
              <a:t>Will confer awards at District COH/April Roundtable.</a:t>
            </a:r>
          </a:p>
        </p:txBody>
      </p:sp>
      <p:pic>
        <p:nvPicPr>
          <p:cNvPr id="5" name="Picture 4" descr="A picture containing text, shirt&#10;&#10;Description automatically generated">
            <a:extLst>
              <a:ext uri="{FF2B5EF4-FFF2-40B4-BE49-F238E27FC236}">
                <a16:creationId xmlns:a16="http://schemas.microsoft.com/office/drawing/2014/main" id="{43ED6D7D-E164-43C0-98BD-D9EF22C9CD7B}"/>
              </a:ext>
            </a:extLst>
          </p:cNvPr>
          <p:cNvPicPr>
            <a:picLocks noChangeAspect="1"/>
          </p:cNvPicPr>
          <p:nvPr/>
        </p:nvPicPr>
        <p:blipFill rotWithShape="1">
          <a:blip r:embed="rId5">
            <a:extLst>
              <a:ext uri="{28A0092B-C50C-407E-A947-70E740481C1C}">
                <a14:useLocalDpi xmlns:a14="http://schemas.microsoft.com/office/drawing/2010/main" val="0"/>
              </a:ext>
            </a:extLst>
          </a:blip>
          <a:srcRect l="12584" r="25968"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5634384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48329D9-00F9-666A-2FDE-1BD5B65F62E9}"/>
              </a:ext>
            </a:extLst>
          </p:cNvPr>
          <p:cNvPicPr>
            <a:picLocks noChangeAspect="1"/>
          </p:cNvPicPr>
          <p:nvPr/>
        </p:nvPicPr>
        <p:blipFill rotWithShape="1">
          <a:blip r:embed="rId2"/>
          <a:srcRect b="25000"/>
          <a:stretch/>
        </p:blipFill>
        <p:spPr>
          <a:xfrm>
            <a:off x="20" y="10"/>
            <a:ext cx="12191979" cy="6857990"/>
          </a:xfrm>
          <a:prstGeom prst="rect">
            <a:avLst/>
          </a:prstGeom>
        </p:spPr>
      </p:pic>
      <p:sp>
        <p:nvSpPr>
          <p:cNvPr id="2" name="Title 1">
            <a:extLst>
              <a:ext uri="{FF2B5EF4-FFF2-40B4-BE49-F238E27FC236}">
                <a16:creationId xmlns:a16="http://schemas.microsoft.com/office/drawing/2014/main" id="{E480E091-02DB-222E-4D97-4A6DD2A698CB}"/>
              </a:ext>
            </a:extLst>
          </p:cNvPr>
          <p:cNvSpPr>
            <a:spLocks noGrp="1"/>
          </p:cNvSpPr>
          <p:nvPr>
            <p:ph type="ctrTitle"/>
          </p:nvPr>
        </p:nvSpPr>
        <p:spPr>
          <a:xfrm>
            <a:off x="1578316" y="1348844"/>
            <a:ext cx="5409468" cy="3042706"/>
          </a:xfrm>
        </p:spPr>
        <p:txBody>
          <a:bodyPr>
            <a:normAutofit/>
          </a:bodyPr>
          <a:lstStyle/>
          <a:p>
            <a:r>
              <a:rPr lang="en-US" sz="5100" b="1" dirty="0">
                <a:solidFill>
                  <a:schemeClr val="tx1"/>
                </a:solidFill>
              </a:rPr>
              <a:t>2023 Spring Camporee</a:t>
            </a:r>
            <a:br>
              <a:rPr lang="en-US" sz="5100" b="1" dirty="0">
                <a:solidFill>
                  <a:schemeClr val="tx1"/>
                </a:solidFill>
              </a:rPr>
            </a:br>
            <a:r>
              <a:rPr lang="en-US" sz="5100" b="1" dirty="0">
                <a:solidFill>
                  <a:schemeClr val="tx1"/>
                </a:solidFill>
              </a:rPr>
              <a:t>George Mason District</a:t>
            </a:r>
          </a:p>
        </p:txBody>
      </p:sp>
      <p:sp>
        <p:nvSpPr>
          <p:cNvPr id="3" name="Subtitle 2">
            <a:extLst>
              <a:ext uri="{FF2B5EF4-FFF2-40B4-BE49-F238E27FC236}">
                <a16:creationId xmlns:a16="http://schemas.microsoft.com/office/drawing/2014/main" id="{C29BDF44-1EC8-00D9-AECD-65C49611D1A7}"/>
              </a:ext>
            </a:extLst>
          </p:cNvPr>
          <p:cNvSpPr>
            <a:spLocks noGrp="1"/>
          </p:cNvSpPr>
          <p:nvPr>
            <p:ph type="subTitle" idx="1"/>
          </p:nvPr>
        </p:nvSpPr>
        <p:spPr>
          <a:xfrm>
            <a:off x="1578316" y="4682061"/>
            <a:ext cx="5409468" cy="950976"/>
          </a:xfrm>
        </p:spPr>
        <p:txBody>
          <a:bodyPr>
            <a:normAutofit/>
          </a:bodyPr>
          <a:lstStyle/>
          <a:p>
            <a:pPr>
              <a:spcAft>
                <a:spcPts val="600"/>
              </a:spcAft>
            </a:pPr>
            <a:r>
              <a:rPr lang="en-US" sz="3200" b="1" dirty="0">
                <a:solidFill>
                  <a:schemeClr val="tx1"/>
                </a:solidFill>
              </a:rPr>
              <a:t>May 5 to May 7, 2023</a:t>
            </a:r>
          </a:p>
        </p:txBody>
      </p:sp>
      <p:pic>
        <p:nvPicPr>
          <p:cNvPr id="6" name="Picture 5">
            <a:extLst>
              <a:ext uri="{FF2B5EF4-FFF2-40B4-BE49-F238E27FC236}">
                <a16:creationId xmlns:a16="http://schemas.microsoft.com/office/drawing/2014/main" id="{CA0EA651-25A6-EA9C-91DC-E0DB1CA7B77A}"/>
              </a:ext>
            </a:extLst>
          </p:cNvPr>
          <p:cNvPicPr>
            <a:picLocks noChangeAspect="1"/>
          </p:cNvPicPr>
          <p:nvPr/>
        </p:nvPicPr>
        <p:blipFill>
          <a:blip r:embed="rId3"/>
          <a:stretch>
            <a:fillRect/>
          </a:stretch>
        </p:blipFill>
        <p:spPr>
          <a:xfrm>
            <a:off x="7969250" y="1550749"/>
            <a:ext cx="3568700" cy="3606800"/>
          </a:xfrm>
          <a:prstGeom prst="rect">
            <a:avLst/>
          </a:prstGeom>
        </p:spPr>
      </p:pic>
    </p:spTree>
    <p:extLst>
      <p:ext uri="{BB962C8B-B14F-4D97-AF65-F5344CB8AC3E}">
        <p14:creationId xmlns:p14="http://schemas.microsoft.com/office/powerpoint/2010/main" val="297240694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ass, tree, person&#10;&#10;Description automatically generated">
            <a:extLst>
              <a:ext uri="{FF2B5EF4-FFF2-40B4-BE49-F238E27FC236}">
                <a16:creationId xmlns:a16="http://schemas.microsoft.com/office/drawing/2014/main" id="{F98ACEE6-1401-E9ED-6912-B454C4CE8FAA}"/>
              </a:ext>
            </a:extLst>
          </p:cNvPr>
          <p:cNvPicPr>
            <a:picLocks noChangeAspect="1"/>
          </p:cNvPicPr>
          <p:nvPr/>
        </p:nvPicPr>
        <p:blipFill rotWithShape="1">
          <a:blip r:embed="rId2"/>
          <a:srcRect t="24466" r="-2" b="7647"/>
          <a:stretch/>
        </p:blipFill>
        <p:spPr>
          <a:xfrm>
            <a:off x="-1864" y="10"/>
            <a:ext cx="6591299" cy="3355932"/>
          </a:xfrm>
          <a:prstGeom prst="rect">
            <a:avLst/>
          </a:prstGeom>
        </p:spPr>
      </p:pic>
      <p:pic>
        <p:nvPicPr>
          <p:cNvPr id="11" name="Content Placeholder 10" descr="A picture containing grass, outdoor, watercraft, boat&#10;&#10;Description automatically generated">
            <a:extLst>
              <a:ext uri="{FF2B5EF4-FFF2-40B4-BE49-F238E27FC236}">
                <a16:creationId xmlns:a16="http://schemas.microsoft.com/office/drawing/2014/main" id="{BAFCFE92-594E-5AF8-DEF2-F19CB9C276E6}"/>
              </a:ext>
            </a:extLst>
          </p:cNvPr>
          <p:cNvPicPr>
            <a:picLocks noGrp="1" noChangeAspect="1"/>
          </p:cNvPicPr>
          <p:nvPr>
            <p:ph idx="1"/>
          </p:nvPr>
        </p:nvPicPr>
        <p:blipFill rotWithShape="1">
          <a:blip r:embed="rId3"/>
          <a:srcRect t="9684" r="-2" b="-2"/>
          <a:stretch/>
        </p:blipFill>
        <p:spPr>
          <a:xfrm>
            <a:off x="-2" y="3509434"/>
            <a:ext cx="6591300" cy="3348566"/>
          </a:xfrm>
          <a:prstGeom prst="rect">
            <a:avLst/>
          </a:prstGeom>
        </p:spPr>
      </p:pic>
      <p:sp>
        <p:nvSpPr>
          <p:cNvPr id="2" name="Title 1">
            <a:extLst>
              <a:ext uri="{FF2B5EF4-FFF2-40B4-BE49-F238E27FC236}">
                <a16:creationId xmlns:a16="http://schemas.microsoft.com/office/drawing/2014/main" id="{4913ED7D-5429-B973-9C08-6E4644CE65C6}"/>
              </a:ext>
            </a:extLst>
          </p:cNvPr>
          <p:cNvSpPr>
            <a:spLocks noGrp="1"/>
          </p:cNvSpPr>
          <p:nvPr>
            <p:ph type="title"/>
          </p:nvPr>
        </p:nvSpPr>
        <p:spPr>
          <a:xfrm>
            <a:off x="7844638" y="1600200"/>
            <a:ext cx="3238501" cy="3054847"/>
          </a:xfrm>
        </p:spPr>
        <p:txBody>
          <a:bodyPr vert="horz" lIns="91440" tIns="45720" rIns="91440" bIns="45720" rtlCol="0" anchor="ctr">
            <a:normAutofit/>
          </a:bodyPr>
          <a:lstStyle/>
          <a:p>
            <a:pPr algn="ctr">
              <a:lnSpc>
                <a:spcPct val="83000"/>
              </a:lnSpc>
            </a:pPr>
            <a:r>
              <a:rPr lang="en-US" sz="3700" cap="all" spc="-100" dirty="0"/>
              <a:t>Spring Camporee</a:t>
            </a:r>
            <a:br>
              <a:rPr lang="en-US" sz="3700" cap="all" spc="-100" dirty="0"/>
            </a:br>
            <a:r>
              <a:rPr lang="en-US" sz="3700" cap="all" spc="-100" dirty="0"/>
              <a:t>2023: Antietam creek canoeing</a:t>
            </a:r>
          </a:p>
        </p:txBody>
      </p:sp>
    </p:spTree>
    <p:extLst>
      <p:ext uri="{BB962C8B-B14F-4D97-AF65-F5344CB8AC3E}">
        <p14:creationId xmlns:p14="http://schemas.microsoft.com/office/powerpoint/2010/main" val="80254265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9D5A010D-8B7E-3A5F-624F-AEC9373DCF76}"/>
              </a:ext>
            </a:extLst>
          </p:cNvPr>
          <p:cNvPicPr>
            <a:picLocks noChangeAspect="1"/>
          </p:cNvPicPr>
          <p:nvPr/>
        </p:nvPicPr>
        <p:blipFill rotWithShape="1">
          <a:blip r:embed="rId2"/>
          <a:srcRect t="4079" r="3" b="8891"/>
          <a:stretch/>
        </p:blipFill>
        <p:spPr>
          <a:xfrm>
            <a:off x="-1" y="10"/>
            <a:ext cx="4059936" cy="4530063"/>
          </a:xfrm>
          <a:prstGeom prst="rect">
            <a:avLst/>
          </a:prstGeom>
        </p:spPr>
      </p:pic>
      <p:pic>
        <p:nvPicPr>
          <p:cNvPr id="5" name="Content Placeholder 4" descr="A bridge over a river&#10;&#10;Description automatically generated with medium confidence">
            <a:extLst>
              <a:ext uri="{FF2B5EF4-FFF2-40B4-BE49-F238E27FC236}">
                <a16:creationId xmlns:a16="http://schemas.microsoft.com/office/drawing/2014/main" id="{77E1810F-1CF4-B145-9B05-D3D228AAA60D}"/>
              </a:ext>
            </a:extLst>
          </p:cNvPr>
          <p:cNvPicPr>
            <a:picLocks noGrp="1" noChangeAspect="1"/>
          </p:cNvPicPr>
          <p:nvPr>
            <p:ph idx="1"/>
          </p:nvPr>
        </p:nvPicPr>
        <p:blipFill rotWithShape="1">
          <a:blip r:embed="rId3"/>
          <a:srcRect l="22379" r="27016" b="1"/>
          <a:stretch/>
        </p:blipFill>
        <p:spPr>
          <a:xfrm>
            <a:off x="4059935" y="10"/>
            <a:ext cx="4072129" cy="4526270"/>
          </a:xfrm>
          <a:prstGeom prst="rect">
            <a:avLst/>
          </a:prstGeom>
        </p:spPr>
      </p:pic>
      <p:pic>
        <p:nvPicPr>
          <p:cNvPr id="7" name="Picture 6" descr="A picture containing grass, outdoor, sky, field&#10;&#10;Description automatically generated">
            <a:extLst>
              <a:ext uri="{FF2B5EF4-FFF2-40B4-BE49-F238E27FC236}">
                <a16:creationId xmlns:a16="http://schemas.microsoft.com/office/drawing/2014/main" id="{15289022-B626-1583-F248-F1760FFAFCF5}"/>
              </a:ext>
            </a:extLst>
          </p:cNvPr>
          <p:cNvPicPr>
            <a:picLocks noChangeAspect="1"/>
          </p:cNvPicPr>
          <p:nvPr/>
        </p:nvPicPr>
        <p:blipFill rotWithShape="1">
          <a:blip r:embed="rId4"/>
          <a:srcRect l="11053" r="38535" b="2"/>
          <a:stretch/>
        </p:blipFill>
        <p:spPr>
          <a:xfrm>
            <a:off x="8132064" y="10"/>
            <a:ext cx="4059936" cy="4530063"/>
          </a:xfrm>
          <a:prstGeom prst="rect">
            <a:avLst/>
          </a:prstGeom>
        </p:spPr>
      </p:pic>
      <p:sp>
        <p:nvSpPr>
          <p:cNvPr id="2" name="Title 1">
            <a:extLst>
              <a:ext uri="{FF2B5EF4-FFF2-40B4-BE49-F238E27FC236}">
                <a16:creationId xmlns:a16="http://schemas.microsoft.com/office/drawing/2014/main" id="{207BA835-72A6-DAB4-20E7-BF9C5FC2D93F}"/>
              </a:ext>
            </a:extLst>
          </p:cNvPr>
          <p:cNvSpPr>
            <a:spLocks noGrp="1"/>
          </p:cNvSpPr>
          <p:nvPr>
            <p:ph type="title"/>
          </p:nvPr>
        </p:nvSpPr>
        <p:spPr>
          <a:xfrm>
            <a:off x="376293" y="4956811"/>
            <a:ext cx="11439414" cy="897439"/>
          </a:xfrm>
        </p:spPr>
        <p:txBody>
          <a:bodyPr vert="horz" lIns="91440" tIns="45720" rIns="91440" bIns="45720" rtlCol="0" anchor="ctr">
            <a:normAutofit/>
          </a:bodyPr>
          <a:lstStyle/>
          <a:p>
            <a:pPr algn="ctr">
              <a:lnSpc>
                <a:spcPct val="83000"/>
              </a:lnSpc>
            </a:pPr>
            <a:r>
              <a:rPr lang="en-US" sz="3100" cap="all" spc="-100" dirty="0">
                <a:solidFill>
                  <a:schemeClr val="tx1"/>
                </a:solidFill>
              </a:rPr>
              <a:t>Spring Camporee 2023: Antietam Park </a:t>
            </a:r>
            <a:br>
              <a:rPr lang="en-US" sz="3100" cap="all" spc="-100" dirty="0">
                <a:solidFill>
                  <a:schemeClr val="tx1"/>
                </a:solidFill>
              </a:rPr>
            </a:br>
            <a:r>
              <a:rPr lang="en-US" sz="3100" cap="all" spc="-100" dirty="0">
                <a:solidFill>
                  <a:schemeClr val="tx1"/>
                </a:solidFill>
              </a:rPr>
              <a:t>Hiking Through History</a:t>
            </a:r>
          </a:p>
        </p:txBody>
      </p:sp>
    </p:spTree>
    <p:extLst>
      <p:ext uri="{BB962C8B-B14F-4D97-AF65-F5344CB8AC3E}">
        <p14:creationId xmlns:p14="http://schemas.microsoft.com/office/powerpoint/2010/main" val="151253509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C36-5673-CFCB-03EE-A0BF2B257F26}"/>
              </a:ext>
            </a:extLst>
          </p:cNvPr>
          <p:cNvSpPr>
            <a:spLocks noGrp="1"/>
          </p:cNvSpPr>
          <p:nvPr>
            <p:ph type="title"/>
          </p:nvPr>
        </p:nvSpPr>
        <p:spPr/>
        <p:txBody>
          <a:bodyPr/>
          <a:lstStyle/>
          <a:p>
            <a:r>
              <a:rPr lang="en-US" dirty="0"/>
              <a:t>Spring 2023 Camporee: Scoutcraft</a:t>
            </a:r>
          </a:p>
        </p:txBody>
      </p:sp>
      <p:sp>
        <p:nvSpPr>
          <p:cNvPr id="8" name="Text Placeholder 7">
            <a:extLst>
              <a:ext uri="{FF2B5EF4-FFF2-40B4-BE49-F238E27FC236}">
                <a16:creationId xmlns:a16="http://schemas.microsoft.com/office/drawing/2014/main" id="{4ED35108-A7F9-FA49-1EE8-2EF8493C94CA}"/>
              </a:ext>
            </a:extLst>
          </p:cNvPr>
          <p:cNvSpPr>
            <a:spLocks noGrp="1"/>
          </p:cNvSpPr>
          <p:nvPr>
            <p:ph type="body" idx="1"/>
          </p:nvPr>
        </p:nvSpPr>
        <p:spPr/>
        <p:txBody>
          <a:bodyPr>
            <a:normAutofit/>
          </a:bodyPr>
          <a:lstStyle/>
          <a:p>
            <a:r>
              <a:rPr lang="en-US" sz="2400" dirty="0"/>
              <a:t>Trustworthy</a:t>
            </a:r>
          </a:p>
        </p:txBody>
      </p:sp>
      <p:pic>
        <p:nvPicPr>
          <p:cNvPr id="5" name="Content Placeholder 4" descr="A picture containing grass, tree, person, outdoor&#10;&#10;Description automatically generated">
            <a:extLst>
              <a:ext uri="{FF2B5EF4-FFF2-40B4-BE49-F238E27FC236}">
                <a16:creationId xmlns:a16="http://schemas.microsoft.com/office/drawing/2014/main" id="{C436E8EE-46E9-984A-CF9B-C0E163598109}"/>
              </a:ext>
            </a:extLst>
          </p:cNvPr>
          <p:cNvPicPr>
            <a:picLocks noGrp="1" noChangeAspect="1"/>
          </p:cNvPicPr>
          <p:nvPr>
            <p:ph sz="half" idx="2"/>
          </p:nvPr>
        </p:nvPicPr>
        <p:blipFill>
          <a:blip r:embed="rId2"/>
          <a:stretch>
            <a:fillRect/>
          </a:stretch>
        </p:blipFill>
        <p:spPr>
          <a:xfrm>
            <a:off x="1292754" y="2792413"/>
            <a:ext cx="4218516" cy="3163887"/>
          </a:xfrm>
        </p:spPr>
      </p:pic>
      <p:sp>
        <p:nvSpPr>
          <p:cNvPr id="9" name="Text Placeholder 8">
            <a:extLst>
              <a:ext uri="{FF2B5EF4-FFF2-40B4-BE49-F238E27FC236}">
                <a16:creationId xmlns:a16="http://schemas.microsoft.com/office/drawing/2014/main" id="{4017692E-A720-4292-21B7-454608899984}"/>
              </a:ext>
            </a:extLst>
          </p:cNvPr>
          <p:cNvSpPr>
            <a:spLocks noGrp="1"/>
          </p:cNvSpPr>
          <p:nvPr>
            <p:ph type="body" sz="quarter" idx="3"/>
          </p:nvPr>
        </p:nvSpPr>
        <p:spPr/>
        <p:txBody>
          <a:bodyPr>
            <a:normAutofit/>
          </a:bodyPr>
          <a:lstStyle/>
          <a:p>
            <a:r>
              <a:rPr lang="en-US" sz="2400" dirty="0"/>
              <a:t>Helpful</a:t>
            </a:r>
          </a:p>
        </p:txBody>
      </p:sp>
      <p:pic>
        <p:nvPicPr>
          <p:cNvPr id="12" name="Content Placeholder 11" descr="A picture containing text, outdoor, grass, tree&#10;&#10;Description automatically generated">
            <a:extLst>
              <a:ext uri="{FF2B5EF4-FFF2-40B4-BE49-F238E27FC236}">
                <a16:creationId xmlns:a16="http://schemas.microsoft.com/office/drawing/2014/main" id="{85F1F1F5-84CB-1E61-3049-86A55BDC7E56}"/>
              </a:ext>
            </a:extLst>
          </p:cNvPr>
          <p:cNvPicPr>
            <a:picLocks noGrp="1" noChangeAspect="1"/>
          </p:cNvPicPr>
          <p:nvPr>
            <p:ph sz="quarter" idx="4"/>
          </p:nvPr>
        </p:nvPicPr>
        <p:blipFill>
          <a:blip r:embed="rId3"/>
          <a:stretch>
            <a:fillRect/>
          </a:stretch>
        </p:blipFill>
        <p:spPr>
          <a:xfrm>
            <a:off x="9573063" y="1818999"/>
            <a:ext cx="2071984" cy="1381323"/>
          </a:xfrm>
        </p:spPr>
      </p:pic>
      <p:pic>
        <p:nvPicPr>
          <p:cNvPr id="7" name="Picture 6" descr="A picture containing person, outdoor, tree&#10;&#10;Description automatically generated">
            <a:extLst>
              <a:ext uri="{FF2B5EF4-FFF2-40B4-BE49-F238E27FC236}">
                <a16:creationId xmlns:a16="http://schemas.microsoft.com/office/drawing/2014/main" id="{07E24AA7-8ABA-6E39-B6DE-AA7E09B82DD0}"/>
              </a:ext>
            </a:extLst>
          </p:cNvPr>
          <p:cNvPicPr>
            <a:picLocks noChangeAspect="1"/>
          </p:cNvPicPr>
          <p:nvPr/>
        </p:nvPicPr>
        <p:blipFill>
          <a:blip r:embed="rId4"/>
          <a:stretch>
            <a:fillRect/>
          </a:stretch>
        </p:blipFill>
        <p:spPr>
          <a:xfrm rot="5400000">
            <a:off x="6235680" y="3159466"/>
            <a:ext cx="3560415" cy="2670312"/>
          </a:xfrm>
          <a:prstGeom prst="rect">
            <a:avLst/>
          </a:prstGeom>
        </p:spPr>
      </p:pic>
      <p:pic>
        <p:nvPicPr>
          <p:cNvPr id="14" name="Picture 13" descr="A picture containing outdoor, tree, ground, person&#10;&#10;Description automatically generated">
            <a:extLst>
              <a:ext uri="{FF2B5EF4-FFF2-40B4-BE49-F238E27FC236}">
                <a16:creationId xmlns:a16="http://schemas.microsoft.com/office/drawing/2014/main" id="{B157973E-F68C-DF48-E129-34D052E77D7C}"/>
              </a:ext>
            </a:extLst>
          </p:cNvPr>
          <p:cNvPicPr>
            <a:picLocks noChangeAspect="1"/>
          </p:cNvPicPr>
          <p:nvPr/>
        </p:nvPicPr>
        <p:blipFill>
          <a:blip r:embed="rId5"/>
          <a:stretch>
            <a:fillRect/>
          </a:stretch>
        </p:blipFill>
        <p:spPr>
          <a:xfrm>
            <a:off x="9457450" y="3887286"/>
            <a:ext cx="2303210" cy="1836737"/>
          </a:xfrm>
          <a:prstGeom prst="rect">
            <a:avLst/>
          </a:prstGeom>
        </p:spPr>
      </p:pic>
    </p:spTree>
    <p:extLst>
      <p:ext uri="{BB962C8B-B14F-4D97-AF65-F5344CB8AC3E}">
        <p14:creationId xmlns:p14="http://schemas.microsoft.com/office/powerpoint/2010/main" val="1560962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oup of people on a stage&#10;&#10;Description automatically generated with medium confidence">
            <a:extLst>
              <a:ext uri="{FF2B5EF4-FFF2-40B4-BE49-F238E27FC236}">
                <a16:creationId xmlns:a16="http://schemas.microsoft.com/office/drawing/2014/main" id="{211AECEA-CAA5-819E-D3B2-34371FF09CF5}"/>
              </a:ext>
            </a:extLst>
          </p:cNvPr>
          <p:cNvPicPr>
            <a:picLocks noGrp="1" noChangeAspect="1"/>
          </p:cNvPicPr>
          <p:nvPr>
            <p:ph idx="1"/>
          </p:nvPr>
        </p:nvPicPr>
        <p:blipFill rotWithShape="1">
          <a:blip r:embed="rId2"/>
          <a:srcRect t="25000"/>
          <a:stretch/>
        </p:blipFill>
        <p:spPr>
          <a:xfrm>
            <a:off x="-1" y="10"/>
            <a:ext cx="12192000" cy="6857988"/>
          </a:xfrm>
          <a:prstGeom prst="rect">
            <a:avLst/>
          </a:prstGeom>
        </p:spPr>
      </p:pic>
      <p:sp>
        <p:nvSpPr>
          <p:cNvPr id="2" name="Title 1">
            <a:extLst>
              <a:ext uri="{FF2B5EF4-FFF2-40B4-BE49-F238E27FC236}">
                <a16:creationId xmlns:a16="http://schemas.microsoft.com/office/drawing/2014/main" id="{B38827ED-8E23-4512-AB0E-8E86D394BFD8}"/>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4400" cap="all" spc="-100">
                <a:solidFill>
                  <a:schemeClr val="tx1"/>
                </a:solidFill>
              </a:rPr>
              <a:t>Spring 2023 Camporee: Campfire</a:t>
            </a:r>
          </a:p>
        </p:txBody>
      </p:sp>
    </p:spTree>
    <p:extLst>
      <p:ext uri="{BB962C8B-B14F-4D97-AF65-F5344CB8AC3E}">
        <p14:creationId xmlns:p14="http://schemas.microsoft.com/office/powerpoint/2010/main" val="298035830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descr="A group of people around a fire&#10;&#10;Description automatically generated">
            <a:extLst>
              <a:ext uri="{FF2B5EF4-FFF2-40B4-BE49-F238E27FC236}">
                <a16:creationId xmlns:a16="http://schemas.microsoft.com/office/drawing/2014/main" id="{0785549E-A351-BA2B-CEF3-C914E03E06F4}"/>
              </a:ext>
            </a:extLst>
          </p:cNvPr>
          <p:cNvPicPr>
            <a:picLocks noGrp="1" noChangeAspect="1"/>
          </p:cNvPicPr>
          <p:nvPr>
            <p:ph idx="1"/>
          </p:nvPr>
        </p:nvPicPr>
        <p:blipFill rotWithShape="1">
          <a:blip r:embed="rId2"/>
          <a:srcRect l="23874" r="8908" b="-1"/>
          <a:stretch/>
        </p:blipFill>
        <p:spPr>
          <a:xfrm>
            <a:off x="-1" y="10"/>
            <a:ext cx="4059936" cy="4530063"/>
          </a:xfrm>
          <a:prstGeom prst="rect">
            <a:avLst/>
          </a:prstGeom>
        </p:spPr>
      </p:pic>
      <p:pic>
        <p:nvPicPr>
          <p:cNvPr id="9" name="Picture 8" descr="A group of people in a grassy field&#10;&#10;Description automatically generated with medium confidence">
            <a:extLst>
              <a:ext uri="{FF2B5EF4-FFF2-40B4-BE49-F238E27FC236}">
                <a16:creationId xmlns:a16="http://schemas.microsoft.com/office/drawing/2014/main" id="{820122A6-BFB0-13F9-0080-B04A45542ED8}"/>
              </a:ext>
            </a:extLst>
          </p:cNvPr>
          <p:cNvPicPr>
            <a:picLocks noChangeAspect="1"/>
          </p:cNvPicPr>
          <p:nvPr/>
        </p:nvPicPr>
        <p:blipFill rotWithShape="1">
          <a:blip r:embed="rId3"/>
          <a:srcRect l="21620" r="10907" b="3"/>
          <a:stretch/>
        </p:blipFill>
        <p:spPr>
          <a:xfrm>
            <a:off x="4059935" y="10"/>
            <a:ext cx="4072129" cy="4526270"/>
          </a:xfrm>
          <a:prstGeom prst="rect">
            <a:avLst/>
          </a:prstGeom>
        </p:spPr>
      </p:pic>
      <p:pic>
        <p:nvPicPr>
          <p:cNvPr id="11" name="Picture 10" descr="A picture containing person, people, ceiling, group&#10;&#10;Description automatically generated">
            <a:extLst>
              <a:ext uri="{FF2B5EF4-FFF2-40B4-BE49-F238E27FC236}">
                <a16:creationId xmlns:a16="http://schemas.microsoft.com/office/drawing/2014/main" id="{113D0488-2818-EC18-024D-DA9A35EF28E1}"/>
              </a:ext>
            </a:extLst>
          </p:cNvPr>
          <p:cNvPicPr>
            <a:picLocks noChangeAspect="1"/>
          </p:cNvPicPr>
          <p:nvPr/>
        </p:nvPicPr>
        <p:blipFill rotWithShape="1">
          <a:blip r:embed="rId4"/>
          <a:srcRect l="9104" r="23678" b="-1"/>
          <a:stretch/>
        </p:blipFill>
        <p:spPr>
          <a:xfrm>
            <a:off x="8132064" y="10"/>
            <a:ext cx="4059936" cy="4530063"/>
          </a:xfrm>
          <a:prstGeom prst="rect">
            <a:avLst/>
          </a:prstGeom>
        </p:spPr>
      </p:pic>
      <p:sp>
        <p:nvSpPr>
          <p:cNvPr id="2" name="Title 1">
            <a:extLst>
              <a:ext uri="{FF2B5EF4-FFF2-40B4-BE49-F238E27FC236}">
                <a16:creationId xmlns:a16="http://schemas.microsoft.com/office/drawing/2014/main" id="{A5AD35FE-F41B-8F21-9972-70F0526DA1ED}"/>
              </a:ext>
            </a:extLst>
          </p:cNvPr>
          <p:cNvSpPr>
            <a:spLocks noGrp="1"/>
          </p:cNvSpPr>
          <p:nvPr>
            <p:ph type="title"/>
          </p:nvPr>
        </p:nvSpPr>
        <p:spPr>
          <a:xfrm>
            <a:off x="376293" y="4956811"/>
            <a:ext cx="11439414" cy="897439"/>
          </a:xfrm>
        </p:spPr>
        <p:txBody>
          <a:bodyPr vert="horz" lIns="91440" tIns="45720" rIns="91440" bIns="45720" rtlCol="0" anchor="ctr">
            <a:normAutofit/>
          </a:bodyPr>
          <a:lstStyle/>
          <a:p>
            <a:pPr algn="ctr">
              <a:lnSpc>
                <a:spcPct val="83000"/>
              </a:lnSpc>
            </a:pPr>
            <a:r>
              <a:rPr lang="en-US" sz="3100" cap="all" spc="-100">
                <a:solidFill>
                  <a:schemeClr val="tx1"/>
                </a:solidFill>
              </a:rPr>
              <a:t>Spring 2023 Camporee: </a:t>
            </a:r>
            <a:br>
              <a:rPr lang="en-US" sz="3100" cap="all" spc="-100">
                <a:solidFill>
                  <a:schemeClr val="tx1"/>
                </a:solidFill>
              </a:rPr>
            </a:br>
            <a:r>
              <a:rPr lang="en-US" sz="3100" cap="all" spc="-100">
                <a:solidFill>
                  <a:schemeClr val="tx1"/>
                </a:solidFill>
              </a:rPr>
              <a:t>Friendship &amp; Fellowship</a:t>
            </a:r>
          </a:p>
        </p:txBody>
      </p:sp>
    </p:spTree>
    <p:extLst>
      <p:ext uri="{BB962C8B-B14F-4D97-AF65-F5344CB8AC3E}">
        <p14:creationId xmlns:p14="http://schemas.microsoft.com/office/powerpoint/2010/main" val="258652128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sign, brick, light&#10;&#10;Description automatically generated">
            <a:extLst>
              <a:ext uri="{FF2B5EF4-FFF2-40B4-BE49-F238E27FC236}">
                <a16:creationId xmlns:a16="http://schemas.microsoft.com/office/drawing/2014/main" id="{7DEA7AC0-ADEE-01BD-4541-03C37A374E63}"/>
              </a:ext>
            </a:extLst>
          </p:cNvPr>
          <p:cNvPicPr>
            <a:picLocks noChangeAspect="1"/>
          </p:cNvPicPr>
          <p:nvPr/>
        </p:nvPicPr>
        <p:blipFill rotWithShape="1">
          <a:blip r:embed="rId2"/>
          <a:srcRect t="18702" r="2" b="25129"/>
          <a:stretch/>
        </p:blipFill>
        <p:spPr>
          <a:xfrm>
            <a:off x="-1" y="10"/>
            <a:ext cx="12192000" cy="4551026"/>
          </a:xfrm>
          <a:prstGeom prst="rect">
            <a:avLst/>
          </a:prstGeom>
        </p:spPr>
      </p:pic>
      <p:sp>
        <p:nvSpPr>
          <p:cNvPr id="2" name="Title 1">
            <a:extLst>
              <a:ext uri="{FF2B5EF4-FFF2-40B4-BE49-F238E27FC236}">
                <a16:creationId xmlns:a16="http://schemas.microsoft.com/office/drawing/2014/main" id="{3FB1B269-963C-779B-4445-7015F2C1E0C4}"/>
              </a:ext>
            </a:extLst>
          </p:cNvPr>
          <p:cNvSpPr>
            <a:spLocks noGrp="1"/>
          </p:cNvSpPr>
          <p:nvPr>
            <p:ph type="title"/>
          </p:nvPr>
        </p:nvSpPr>
        <p:spPr>
          <a:xfrm>
            <a:off x="372723" y="4956811"/>
            <a:ext cx="11439414" cy="897439"/>
          </a:xfrm>
        </p:spPr>
        <p:txBody>
          <a:bodyPr vert="horz" lIns="91440" tIns="45720" rIns="91440" bIns="45720" rtlCol="0" anchor="ctr">
            <a:normAutofit/>
          </a:bodyPr>
          <a:lstStyle/>
          <a:p>
            <a:pPr algn="ctr">
              <a:lnSpc>
                <a:spcPct val="83000"/>
              </a:lnSpc>
            </a:pPr>
            <a:r>
              <a:rPr lang="en-US" sz="3100" cap="all" spc="-100">
                <a:solidFill>
                  <a:schemeClr val="tx1"/>
                </a:solidFill>
              </a:rPr>
              <a:t>NCAC George Mason District </a:t>
            </a:r>
            <a:br>
              <a:rPr lang="en-US" sz="3100" cap="all" spc="-100">
                <a:solidFill>
                  <a:schemeClr val="tx1"/>
                </a:solidFill>
              </a:rPr>
            </a:br>
            <a:r>
              <a:rPr lang="en-US" sz="3100" cap="all" spc="-100">
                <a:solidFill>
                  <a:schemeClr val="tx1"/>
                </a:solidFill>
              </a:rPr>
              <a:t>Spring 2023 Camporee: May 5-7</a:t>
            </a:r>
          </a:p>
        </p:txBody>
      </p:sp>
    </p:spTree>
    <p:extLst>
      <p:ext uri="{BB962C8B-B14F-4D97-AF65-F5344CB8AC3E}">
        <p14:creationId xmlns:p14="http://schemas.microsoft.com/office/powerpoint/2010/main" val="352117810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B643-46F5-458B-9298-0BA958A73D94}"/>
              </a:ext>
            </a:extLst>
          </p:cNvPr>
          <p:cNvSpPr>
            <a:spLocks noGrp="1"/>
          </p:cNvSpPr>
          <p:nvPr>
            <p:ph type="title"/>
          </p:nvPr>
        </p:nvSpPr>
        <p:spPr>
          <a:xfrm>
            <a:off x="838200" y="0"/>
            <a:ext cx="10515600" cy="1325563"/>
          </a:xfrm>
        </p:spPr>
        <p:txBody>
          <a:bodyPr/>
          <a:lstStyle/>
          <a:p>
            <a:r>
              <a:rPr lang="en-US" b="1" dirty="0"/>
              <a:t>Council Update</a:t>
            </a:r>
          </a:p>
        </p:txBody>
      </p:sp>
      <p:sp>
        <p:nvSpPr>
          <p:cNvPr id="3" name="Text Placeholder 2">
            <a:extLst>
              <a:ext uri="{FF2B5EF4-FFF2-40B4-BE49-F238E27FC236}">
                <a16:creationId xmlns:a16="http://schemas.microsoft.com/office/drawing/2014/main" id="{450C4601-F226-CA80-E377-7E6824521D32}"/>
              </a:ext>
            </a:extLst>
          </p:cNvPr>
          <p:cNvSpPr>
            <a:spLocks noGrp="1"/>
          </p:cNvSpPr>
          <p:nvPr>
            <p:ph type="body" sz="half" idx="1"/>
          </p:nvPr>
        </p:nvSpPr>
        <p:spPr>
          <a:xfrm>
            <a:off x="838200" y="1008030"/>
            <a:ext cx="11067288" cy="5584794"/>
          </a:xfrm>
        </p:spPr>
        <p:txBody>
          <a:bodyPr>
            <a:normAutofit/>
          </a:bodyPr>
          <a:lstStyle/>
          <a:p>
            <a:pPr>
              <a:lnSpc>
                <a:spcPct val="100000"/>
              </a:lnSpc>
              <a:spcBef>
                <a:spcPts val="0"/>
              </a:spcBef>
            </a:pPr>
            <a:r>
              <a:rPr lang="en-US" sz="2000" b="1" dirty="0">
                <a:solidFill>
                  <a:schemeClr val="tx1"/>
                </a:solidFill>
                <a:ea typeface="Times New Roman" panose="02020603050405020304" pitchFamily="18" charset="0"/>
              </a:rPr>
              <a:t>Non-Unit Charter Renewal (MBC)</a:t>
            </a:r>
          </a:p>
          <a:p>
            <a:pPr lvl="1">
              <a:lnSpc>
                <a:spcPct val="100000"/>
              </a:lnSpc>
              <a:spcBef>
                <a:spcPts val="0"/>
              </a:spcBef>
            </a:pPr>
            <a:r>
              <a:rPr lang="en-US" sz="2000" dirty="0">
                <a:solidFill>
                  <a:schemeClr val="tx1"/>
                </a:solidFill>
                <a:ea typeface="Times New Roman" panose="02020603050405020304" pitchFamily="18" charset="0"/>
              </a:rPr>
              <a:t>Still not processed; except Jim Miller, Patrick Murray, and Craig Thor (Nova Counselor)</a:t>
            </a:r>
          </a:p>
          <a:p>
            <a:pPr lvl="1">
              <a:lnSpc>
                <a:spcPct val="100000"/>
              </a:lnSpc>
              <a:spcBef>
                <a:spcPts val="0"/>
              </a:spcBef>
            </a:pPr>
            <a:r>
              <a:rPr lang="en-US" sz="2000" dirty="0">
                <a:solidFill>
                  <a:schemeClr val="tx1"/>
                </a:solidFill>
                <a:ea typeface="Times New Roman" panose="02020603050405020304" pitchFamily="18" charset="0"/>
              </a:rPr>
              <a:t>Scoutbook – Check MBC list</a:t>
            </a:r>
          </a:p>
          <a:p>
            <a:pPr lvl="1">
              <a:lnSpc>
                <a:spcPct val="100000"/>
              </a:lnSpc>
              <a:spcBef>
                <a:spcPts val="0"/>
              </a:spcBef>
            </a:pPr>
            <a:endParaRPr lang="en-US" sz="2000" dirty="0">
              <a:solidFill>
                <a:schemeClr val="tx1"/>
              </a:solidFill>
              <a:ea typeface="Times New Roman" panose="02020603050405020304" pitchFamily="18" charset="0"/>
            </a:endParaRPr>
          </a:p>
          <a:p>
            <a:pPr>
              <a:lnSpc>
                <a:spcPct val="100000"/>
              </a:lnSpc>
              <a:spcBef>
                <a:spcPts val="0"/>
              </a:spcBef>
            </a:pPr>
            <a:r>
              <a:rPr lang="en-US" sz="2000" b="1" dirty="0">
                <a:solidFill>
                  <a:schemeClr val="tx1"/>
                </a:solidFill>
                <a:ea typeface="Times New Roman" panose="02020603050405020304" pitchFamily="18" charset="0"/>
              </a:rPr>
              <a:t>Fund Raising </a:t>
            </a:r>
            <a:r>
              <a:rPr lang="en-US" sz="2000" dirty="0">
                <a:solidFill>
                  <a:schemeClr val="tx1"/>
                </a:solidFill>
                <a:ea typeface="Times New Roman" panose="02020603050405020304" pitchFamily="18" charset="0"/>
              </a:rPr>
              <a:t>- Right-Response First Aid Kits!</a:t>
            </a:r>
          </a:p>
          <a:p>
            <a:pPr>
              <a:lnSpc>
                <a:spcPct val="100000"/>
              </a:lnSpc>
              <a:spcBef>
                <a:spcPts val="0"/>
              </a:spcBef>
            </a:pPr>
            <a:endParaRPr lang="en-US" sz="2000" dirty="0">
              <a:solidFill>
                <a:schemeClr val="tx1"/>
              </a:solidFill>
              <a:ea typeface="Times New Roman" panose="02020603050405020304" pitchFamily="18" charset="0"/>
            </a:endParaRPr>
          </a:p>
          <a:p>
            <a:pPr>
              <a:lnSpc>
                <a:spcPct val="100000"/>
              </a:lnSpc>
              <a:spcBef>
                <a:spcPts val="0"/>
              </a:spcBef>
            </a:pPr>
            <a:r>
              <a:rPr lang="en-US" sz="2000" b="1" dirty="0">
                <a:solidFill>
                  <a:schemeClr val="tx1"/>
                </a:solidFill>
                <a:ea typeface="Times New Roman" panose="02020603050405020304" pitchFamily="18" charset="0"/>
              </a:rPr>
              <a:t>Membership </a:t>
            </a:r>
          </a:p>
          <a:p>
            <a:pPr lvl="1">
              <a:lnSpc>
                <a:spcPct val="100000"/>
              </a:lnSpc>
              <a:spcBef>
                <a:spcPts val="0"/>
              </a:spcBef>
            </a:pPr>
            <a:r>
              <a:rPr lang="en-US" sz="2000" dirty="0">
                <a:solidFill>
                  <a:schemeClr val="tx1"/>
                </a:solidFill>
                <a:ea typeface="Times New Roman" panose="02020603050405020304" pitchFamily="18" charset="0"/>
              </a:rPr>
              <a:t>Units:  </a:t>
            </a:r>
          </a:p>
          <a:p>
            <a:pPr lvl="2">
              <a:lnSpc>
                <a:spcPct val="100000"/>
              </a:lnSpc>
              <a:spcBef>
                <a:spcPts val="0"/>
              </a:spcBef>
            </a:pPr>
            <a:r>
              <a:rPr lang="en-US" sz="2000" dirty="0">
                <a:solidFill>
                  <a:schemeClr val="tx1"/>
                </a:solidFill>
                <a:ea typeface="Times New Roman" panose="02020603050405020304" pitchFamily="18" charset="0"/>
              </a:rPr>
              <a:t>Renewed: 923/982 (94% retention)</a:t>
            </a:r>
          </a:p>
          <a:p>
            <a:pPr lvl="2">
              <a:lnSpc>
                <a:spcPct val="100000"/>
              </a:lnSpc>
              <a:spcBef>
                <a:spcPts val="0"/>
              </a:spcBef>
            </a:pPr>
            <a:r>
              <a:rPr lang="en-US" sz="2000" dirty="0">
                <a:solidFill>
                  <a:schemeClr val="tx1"/>
                </a:solidFill>
                <a:ea typeface="Times New Roman" panose="02020603050405020304" pitchFamily="18" charset="0"/>
              </a:rPr>
              <a:t>Dropped: Club (1), Crew (7), Lab (2), Pack (19), </a:t>
            </a:r>
          </a:p>
          <a:p>
            <a:pPr marL="914400" lvl="2" indent="0">
              <a:lnSpc>
                <a:spcPct val="100000"/>
              </a:lnSpc>
              <a:spcBef>
                <a:spcPts val="0"/>
              </a:spcBef>
              <a:buNone/>
            </a:pPr>
            <a:r>
              <a:rPr lang="en-US" sz="2000" dirty="0">
                <a:solidFill>
                  <a:schemeClr val="tx1"/>
                </a:solidFill>
                <a:ea typeface="Times New Roman" panose="02020603050405020304" pitchFamily="18" charset="0"/>
              </a:rPr>
              <a:t>     Post (6), Ship (1), Troop (23)</a:t>
            </a:r>
          </a:p>
          <a:p>
            <a:pPr lvl="1">
              <a:lnSpc>
                <a:spcPct val="100000"/>
              </a:lnSpc>
              <a:spcBef>
                <a:spcPts val="0"/>
              </a:spcBef>
            </a:pPr>
            <a:r>
              <a:rPr lang="en-US" sz="2000" dirty="0">
                <a:solidFill>
                  <a:schemeClr val="tx1"/>
                </a:solidFill>
                <a:ea typeface="Times New Roman" panose="02020603050405020304" pitchFamily="18" charset="0"/>
              </a:rPr>
              <a:t>Council:  33,437  (Growth: 2.84%; Market Share:  3.45%)</a:t>
            </a:r>
          </a:p>
          <a:p>
            <a:pPr lvl="2">
              <a:lnSpc>
                <a:spcPct val="100000"/>
              </a:lnSpc>
              <a:spcBef>
                <a:spcPts val="0"/>
              </a:spcBef>
            </a:pPr>
            <a:r>
              <a:rPr lang="en-US" sz="2000" dirty="0">
                <a:solidFill>
                  <a:schemeClr val="tx1"/>
                </a:solidFill>
                <a:ea typeface="Times New Roman" panose="02020603050405020304" pitchFamily="18" charset="0"/>
              </a:rPr>
              <a:t>Retention:  80.63%  </a:t>
            </a:r>
          </a:p>
          <a:p>
            <a:pPr lvl="2">
              <a:lnSpc>
                <a:spcPct val="100000"/>
              </a:lnSpc>
              <a:spcBef>
                <a:spcPts val="0"/>
              </a:spcBef>
            </a:pPr>
            <a:r>
              <a:rPr lang="en-US" sz="2000" dirty="0">
                <a:solidFill>
                  <a:schemeClr val="tx1"/>
                </a:solidFill>
                <a:ea typeface="Times New Roman" panose="02020603050405020304" pitchFamily="18" charset="0"/>
              </a:rPr>
              <a:t>Ethnic Diversity:  35.48%</a:t>
            </a:r>
          </a:p>
          <a:p>
            <a:pPr lvl="2">
              <a:lnSpc>
                <a:spcPct val="100000"/>
              </a:lnSpc>
              <a:spcBef>
                <a:spcPts val="0"/>
              </a:spcBef>
            </a:pPr>
            <a:r>
              <a:rPr lang="en-US" sz="2000" dirty="0">
                <a:solidFill>
                  <a:schemeClr val="tx1"/>
                </a:solidFill>
                <a:ea typeface="Times New Roman" panose="02020603050405020304" pitchFamily="18" charset="0"/>
              </a:rPr>
              <a:t>Female:  11.9%</a:t>
            </a:r>
          </a:p>
          <a:p>
            <a:pPr lvl="1">
              <a:lnSpc>
                <a:spcPct val="100000"/>
              </a:lnSpc>
              <a:spcBef>
                <a:spcPts val="0"/>
              </a:spcBef>
            </a:pPr>
            <a:r>
              <a:rPr lang="en-US" sz="2000" dirty="0">
                <a:solidFill>
                  <a:schemeClr val="tx1"/>
                </a:solidFill>
                <a:ea typeface="Times New Roman" panose="02020603050405020304" pitchFamily="18" charset="0"/>
              </a:rPr>
              <a:t>George Mason District: 1,405 (Market Share:  0.14%)</a:t>
            </a:r>
          </a:p>
          <a:p>
            <a:pPr lvl="2">
              <a:lnSpc>
                <a:spcPct val="100000"/>
              </a:lnSpc>
              <a:spcBef>
                <a:spcPts val="0"/>
              </a:spcBef>
            </a:pPr>
            <a:r>
              <a:rPr lang="en-US" sz="2000" dirty="0">
                <a:solidFill>
                  <a:schemeClr val="tx1"/>
                </a:solidFill>
                <a:ea typeface="Times New Roman" panose="02020603050405020304" pitchFamily="18" charset="0"/>
              </a:rPr>
              <a:t>Ethnic Diversity: 26.80%</a:t>
            </a:r>
          </a:p>
          <a:p>
            <a:pPr lvl="2">
              <a:lnSpc>
                <a:spcPct val="100000"/>
              </a:lnSpc>
              <a:spcBef>
                <a:spcPts val="0"/>
              </a:spcBef>
            </a:pPr>
            <a:r>
              <a:rPr lang="en-US" sz="2000" dirty="0">
                <a:solidFill>
                  <a:schemeClr val="tx1"/>
                </a:solidFill>
                <a:ea typeface="Times New Roman" panose="02020603050405020304" pitchFamily="18" charset="0"/>
              </a:rPr>
              <a:t>Female: 8.75%</a:t>
            </a:r>
          </a:p>
        </p:txBody>
      </p:sp>
      <p:pic>
        <p:nvPicPr>
          <p:cNvPr id="5" name="Picture 4">
            <a:extLst>
              <a:ext uri="{FF2B5EF4-FFF2-40B4-BE49-F238E27FC236}">
                <a16:creationId xmlns:a16="http://schemas.microsoft.com/office/drawing/2014/main" id="{7847EC94-755E-F76A-B535-881C95B0D8B0}"/>
              </a:ext>
            </a:extLst>
          </p:cNvPr>
          <p:cNvPicPr>
            <a:picLocks noChangeAspect="1"/>
          </p:cNvPicPr>
          <p:nvPr/>
        </p:nvPicPr>
        <p:blipFill>
          <a:blip r:embed="rId2"/>
          <a:stretch>
            <a:fillRect/>
          </a:stretch>
        </p:blipFill>
        <p:spPr>
          <a:xfrm>
            <a:off x="7397205" y="3802455"/>
            <a:ext cx="4664294" cy="2921073"/>
          </a:xfrm>
          <a:prstGeom prst="rect">
            <a:avLst/>
          </a:prstGeom>
        </p:spPr>
      </p:pic>
    </p:spTree>
    <p:extLst>
      <p:ext uri="{BB962C8B-B14F-4D97-AF65-F5344CB8AC3E}">
        <p14:creationId xmlns:p14="http://schemas.microsoft.com/office/powerpoint/2010/main" val="314307135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42BFF-6134-AFAC-42DA-F9E860A94812}"/>
              </a:ext>
            </a:extLst>
          </p:cNvPr>
          <p:cNvSpPr>
            <a:spLocks noGrp="1"/>
          </p:cNvSpPr>
          <p:nvPr>
            <p:ph type="title"/>
          </p:nvPr>
        </p:nvSpPr>
        <p:spPr>
          <a:xfrm>
            <a:off x="7064082" y="642594"/>
            <a:ext cx="4472921" cy="1371600"/>
          </a:xfrm>
        </p:spPr>
        <p:txBody>
          <a:bodyPr vert="horz" lIns="91440" tIns="45720" rIns="91440" bIns="45720" rtlCol="0">
            <a:normAutofit/>
          </a:bodyPr>
          <a:lstStyle/>
          <a:p>
            <a:r>
              <a:rPr lang="en-US" sz="3400" b="1" cap="all" spc="-100" dirty="0">
                <a:latin typeface="+mj-lt"/>
              </a:rPr>
              <a:t>Fall 2023: Rock Enon, Oct 20-22, 2023</a:t>
            </a:r>
          </a:p>
        </p:txBody>
      </p:sp>
      <p:pic>
        <p:nvPicPr>
          <p:cNvPr id="9" name="Picture 8" descr="A picture containing text&#10;&#10;Description automatically generated">
            <a:extLst>
              <a:ext uri="{FF2B5EF4-FFF2-40B4-BE49-F238E27FC236}">
                <a16:creationId xmlns:a16="http://schemas.microsoft.com/office/drawing/2014/main" id="{8B0314DF-AEBF-B096-2AE7-B99FBA60CDCA}"/>
              </a:ext>
            </a:extLst>
          </p:cNvPr>
          <p:cNvPicPr>
            <a:picLocks noChangeAspect="1"/>
          </p:cNvPicPr>
          <p:nvPr/>
        </p:nvPicPr>
        <p:blipFill rotWithShape="1">
          <a:blip r:embed="rId2"/>
          <a:srcRect l="14215" r="5171"/>
          <a:stretch/>
        </p:blipFill>
        <p:spPr>
          <a:xfrm>
            <a:off x="233264" y="233264"/>
            <a:ext cx="3324388" cy="3755625"/>
          </a:xfrm>
          <a:prstGeom prst="rect">
            <a:avLst/>
          </a:prstGeom>
        </p:spPr>
      </p:pic>
      <p:pic>
        <p:nvPicPr>
          <p:cNvPr id="5" name="Content Placeholder 4" descr="A picture containing graphical user interface&#10;&#10;Description automatically generated">
            <a:extLst>
              <a:ext uri="{FF2B5EF4-FFF2-40B4-BE49-F238E27FC236}">
                <a16:creationId xmlns:a16="http://schemas.microsoft.com/office/drawing/2014/main" id="{0CED1257-1992-11F3-3FE7-4FA14C1CEDAC}"/>
              </a:ext>
            </a:extLst>
          </p:cNvPr>
          <p:cNvPicPr>
            <a:picLocks noChangeAspect="1"/>
          </p:cNvPicPr>
          <p:nvPr/>
        </p:nvPicPr>
        <p:blipFill rotWithShape="1">
          <a:blip r:embed="rId3"/>
          <a:srcRect l="18334" r="9356" b="2"/>
          <a:stretch/>
        </p:blipFill>
        <p:spPr>
          <a:xfrm>
            <a:off x="3719534" y="229025"/>
            <a:ext cx="2695380" cy="2484964"/>
          </a:xfrm>
          <a:prstGeom prst="rect">
            <a:avLst/>
          </a:prstGeom>
        </p:spPr>
      </p:pic>
      <p:pic>
        <p:nvPicPr>
          <p:cNvPr id="7" name="Picture 6" descr="A picture containing grass, table, outdoor, picnic&#10;&#10;Description automatically generated">
            <a:extLst>
              <a:ext uri="{FF2B5EF4-FFF2-40B4-BE49-F238E27FC236}">
                <a16:creationId xmlns:a16="http://schemas.microsoft.com/office/drawing/2014/main" id="{A2084CF0-739B-E992-3F61-0602BB2D5C82}"/>
              </a:ext>
            </a:extLst>
          </p:cNvPr>
          <p:cNvPicPr>
            <a:picLocks noChangeAspect="1"/>
          </p:cNvPicPr>
          <p:nvPr/>
        </p:nvPicPr>
        <p:blipFill rotWithShape="1">
          <a:blip r:embed="rId4"/>
          <a:srcRect l="16585" r="22920" b="-4"/>
          <a:stretch/>
        </p:blipFill>
        <p:spPr>
          <a:xfrm>
            <a:off x="232594" y="4154697"/>
            <a:ext cx="3325058" cy="247004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79CCF258-2ECD-D66D-9631-6A07321EC46A}"/>
              </a:ext>
            </a:extLst>
          </p:cNvPr>
          <p:cNvPicPr>
            <a:picLocks noChangeAspect="1"/>
          </p:cNvPicPr>
          <p:nvPr/>
        </p:nvPicPr>
        <p:blipFill rotWithShape="1">
          <a:blip r:embed="rId5"/>
          <a:srcRect l="439" r="27679" b="-3"/>
          <a:stretch/>
        </p:blipFill>
        <p:spPr>
          <a:xfrm>
            <a:off x="3719534" y="2874856"/>
            <a:ext cx="2695380" cy="3749878"/>
          </a:xfrm>
          <a:prstGeom prst="rect">
            <a:avLst/>
          </a:prstGeom>
        </p:spPr>
      </p:pic>
      <p:sp>
        <p:nvSpPr>
          <p:cNvPr id="41" name="Content Placeholder 40">
            <a:extLst>
              <a:ext uri="{FF2B5EF4-FFF2-40B4-BE49-F238E27FC236}">
                <a16:creationId xmlns:a16="http://schemas.microsoft.com/office/drawing/2014/main" id="{7736A515-0ABE-F4E4-1CA8-EFA3A469B250}"/>
              </a:ext>
            </a:extLst>
          </p:cNvPr>
          <p:cNvSpPr>
            <a:spLocks noGrp="1"/>
          </p:cNvSpPr>
          <p:nvPr>
            <p:ph idx="1"/>
          </p:nvPr>
        </p:nvSpPr>
        <p:spPr>
          <a:xfrm>
            <a:off x="7064082" y="2103120"/>
            <a:ext cx="4472922" cy="3931920"/>
          </a:xfrm>
        </p:spPr>
        <p:txBody>
          <a:bodyPr>
            <a:normAutofit/>
          </a:bodyPr>
          <a:lstStyle/>
          <a:p>
            <a:r>
              <a:rPr lang="en-US" sz="2400" dirty="0"/>
              <a:t>Shooting Sports</a:t>
            </a:r>
          </a:p>
          <a:p>
            <a:r>
              <a:rPr lang="en-US" sz="2400" dirty="0"/>
              <a:t>Merit Badges</a:t>
            </a:r>
          </a:p>
          <a:p>
            <a:r>
              <a:rPr lang="en-US" sz="2400" dirty="0"/>
              <a:t>Scoutcraft</a:t>
            </a:r>
          </a:p>
          <a:p>
            <a:r>
              <a:rPr lang="en-US" sz="2400" dirty="0"/>
              <a:t>Friendly Competition</a:t>
            </a:r>
          </a:p>
          <a:p>
            <a:r>
              <a:rPr lang="en-US" sz="2400" dirty="0"/>
              <a:t>Friendship &amp; Fellowship</a:t>
            </a:r>
          </a:p>
          <a:p>
            <a:r>
              <a:rPr lang="en-US" sz="2400" dirty="0"/>
              <a:t>Campfire</a:t>
            </a:r>
          </a:p>
        </p:txBody>
      </p:sp>
    </p:spTree>
    <p:extLst>
      <p:ext uri="{BB962C8B-B14F-4D97-AF65-F5344CB8AC3E}">
        <p14:creationId xmlns:p14="http://schemas.microsoft.com/office/powerpoint/2010/main" val="168352455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11C05-B868-4752-B1CC-E09BEE0A532F}"/>
              </a:ext>
            </a:extLst>
          </p:cNvPr>
          <p:cNvSpPr>
            <a:spLocks noGrp="1"/>
          </p:cNvSpPr>
          <p:nvPr>
            <p:ph type="title"/>
          </p:nvPr>
        </p:nvSpPr>
        <p:spPr>
          <a:xfrm>
            <a:off x="838200" y="365126"/>
            <a:ext cx="10515600" cy="927720"/>
          </a:xfrm>
        </p:spPr>
        <p:txBody>
          <a:bodyPr/>
          <a:lstStyle/>
          <a:p>
            <a:r>
              <a:rPr lang="en-US" b="1" dirty="0"/>
              <a:t>George Mason Hike-O-</a:t>
            </a:r>
            <a:r>
              <a:rPr lang="en-US" b="1" dirty="0" err="1"/>
              <a:t>Ree</a:t>
            </a:r>
            <a:endParaRPr lang="en-US" b="1" dirty="0"/>
          </a:p>
        </p:txBody>
      </p:sp>
      <p:sp>
        <p:nvSpPr>
          <p:cNvPr id="3" name="Content Placeholder 2">
            <a:extLst>
              <a:ext uri="{FF2B5EF4-FFF2-40B4-BE49-F238E27FC236}">
                <a16:creationId xmlns:a16="http://schemas.microsoft.com/office/drawing/2014/main" id="{1826FA71-A77F-47C7-8CE0-47449395F8B0}"/>
              </a:ext>
            </a:extLst>
          </p:cNvPr>
          <p:cNvSpPr>
            <a:spLocks noGrp="1"/>
          </p:cNvSpPr>
          <p:nvPr>
            <p:ph idx="1"/>
          </p:nvPr>
        </p:nvSpPr>
        <p:spPr>
          <a:xfrm>
            <a:off x="4731801" y="1292846"/>
            <a:ext cx="7051703" cy="5468332"/>
          </a:xfrm>
        </p:spPr>
        <p:txBody>
          <a:bodyPr>
            <a:normAutofit fontScale="85000" lnSpcReduction="20000"/>
          </a:bodyPr>
          <a:lstStyle/>
          <a:p>
            <a:r>
              <a:rPr lang="en-US" dirty="0"/>
              <a:t>3</a:t>
            </a:r>
            <a:r>
              <a:rPr lang="en-US" baseline="30000" dirty="0"/>
              <a:t>rd</a:t>
            </a:r>
            <a:r>
              <a:rPr lang="en-US" dirty="0"/>
              <a:t> Annual GM Hike-O-</a:t>
            </a:r>
            <a:r>
              <a:rPr lang="en-US" dirty="0" err="1"/>
              <a:t>Ree</a:t>
            </a:r>
            <a:r>
              <a:rPr lang="en-US" dirty="0"/>
              <a:t> – Open to all (Cubs, Scouts BSA and Venturing Scouts), families and friends.</a:t>
            </a:r>
          </a:p>
          <a:p>
            <a:r>
              <a:rPr lang="en-US" dirty="0"/>
              <a:t>Two options to participate:</a:t>
            </a:r>
          </a:p>
          <a:p>
            <a:pPr marL="971550" lvl="1" indent="-514350">
              <a:buFont typeface="+mj-lt"/>
              <a:buAutoNum type="arabicPeriod"/>
            </a:pPr>
            <a:r>
              <a:rPr lang="en-US" dirty="0"/>
              <a:t>Hike with the District on Saturday, May 20</a:t>
            </a:r>
          </a:p>
          <a:p>
            <a:pPr marL="971550" lvl="1" indent="-514350">
              <a:buFont typeface="+mj-lt"/>
              <a:buAutoNum type="arabicPeriod"/>
            </a:pPr>
            <a:r>
              <a:rPr lang="en-US" dirty="0"/>
              <a:t>Hike at ANY time between May 12 and May 21.</a:t>
            </a:r>
          </a:p>
          <a:p>
            <a:pPr marL="0" indent="0">
              <a:buNone/>
            </a:pPr>
            <a:endParaRPr lang="en-US" sz="1300" dirty="0"/>
          </a:p>
          <a:p>
            <a:r>
              <a:rPr lang="en-US" dirty="0"/>
              <a:t>Participants in both options will receive patches.</a:t>
            </a:r>
          </a:p>
          <a:p>
            <a:r>
              <a:rPr lang="en-US" dirty="0"/>
              <a:t>Any age, any place and any appropriate grouping – just keep track of how far you hiked.</a:t>
            </a:r>
          </a:p>
          <a:p>
            <a:endParaRPr lang="en-US" sz="1200" dirty="0"/>
          </a:p>
          <a:p>
            <a:r>
              <a:rPr lang="en-US" dirty="0"/>
              <a:t>Challenge – District Scouts, Scouters and families hike 2,023 miles.</a:t>
            </a:r>
          </a:p>
          <a:p>
            <a:endParaRPr lang="en-US" sz="1200" dirty="0"/>
          </a:p>
          <a:p>
            <a:r>
              <a:rPr lang="en-US" dirty="0"/>
              <a:t>Total the miles for each unit and notify Matt Burns at </a:t>
            </a:r>
            <a:r>
              <a:rPr lang="en-US" dirty="0">
                <a:hlinkClick r:id="rId2"/>
              </a:rPr>
              <a:t>Burnsmj509@gmail.com</a:t>
            </a:r>
            <a:r>
              <a:rPr lang="en-US" dirty="0"/>
              <a:t>.  We’ll see how big a total we reach.</a:t>
            </a:r>
          </a:p>
          <a:p>
            <a:pPr marL="0" indent="0">
              <a:buNone/>
            </a:pPr>
            <a:endParaRPr lang="en-US" dirty="0"/>
          </a:p>
          <a:p>
            <a:endParaRPr lang="en-US" dirty="0"/>
          </a:p>
        </p:txBody>
      </p:sp>
      <p:pic>
        <p:nvPicPr>
          <p:cNvPr id="5" name="Picture 4" descr="A group of people posing for a photo&#10;&#10;Description automatically generated with medium confidence">
            <a:extLst>
              <a:ext uri="{FF2B5EF4-FFF2-40B4-BE49-F238E27FC236}">
                <a16:creationId xmlns:a16="http://schemas.microsoft.com/office/drawing/2014/main" id="{33CF9A40-C74C-4218-A555-86F17FE8B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72" y="2669404"/>
            <a:ext cx="3745976" cy="2497317"/>
          </a:xfrm>
          <a:prstGeom prst="rect">
            <a:avLst/>
          </a:prstGeom>
        </p:spPr>
      </p:pic>
    </p:spTree>
    <p:extLst>
      <p:ext uri="{BB962C8B-B14F-4D97-AF65-F5344CB8AC3E}">
        <p14:creationId xmlns:p14="http://schemas.microsoft.com/office/powerpoint/2010/main" val="86088330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3B5C-17C9-A46D-2318-FB796D357D27}"/>
              </a:ext>
            </a:extLst>
          </p:cNvPr>
          <p:cNvSpPr>
            <a:spLocks noGrp="1"/>
          </p:cNvSpPr>
          <p:nvPr>
            <p:ph type="title"/>
          </p:nvPr>
        </p:nvSpPr>
        <p:spPr/>
        <p:txBody>
          <a:bodyPr/>
          <a:lstStyle/>
          <a:p>
            <a:r>
              <a:rPr lang="en-US" b="1" dirty="0"/>
              <a:t>District Hike on May 20 – Option 1</a:t>
            </a:r>
          </a:p>
        </p:txBody>
      </p:sp>
      <p:sp>
        <p:nvSpPr>
          <p:cNvPr id="3" name="Text Placeholder 2">
            <a:extLst>
              <a:ext uri="{FF2B5EF4-FFF2-40B4-BE49-F238E27FC236}">
                <a16:creationId xmlns:a16="http://schemas.microsoft.com/office/drawing/2014/main" id="{58568ECB-1E95-A6E5-6FD9-E2847661B4E5}"/>
              </a:ext>
            </a:extLst>
          </p:cNvPr>
          <p:cNvSpPr>
            <a:spLocks noGrp="1"/>
          </p:cNvSpPr>
          <p:nvPr>
            <p:ph type="body" idx="1"/>
          </p:nvPr>
        </p:nvSpPr>
        <p:spPr>
          <a:xfrm>
            <a:off x="838200" y="1825625"/>
            <a:ext cx="11010254" cy="4351338"/>
          </a:xfrm>
        </p:spPr>
        <p:txBody>
          <a:bodyPr>
            <a:normAutofit fontScale="85000" lnSpcReduction="10000"/>
          </a:bodyPr>
          <a:lstStyle/>
          <a:p>
            <a:r>
              <a:rPr lang="en-US" dirty="0"/>
              <a:t>Hike around Lake Mercer – gentle 4.3 miles.</a:t>
            </a:r>
          </a:p>
          <a:p>
            <a:r>
              <a:rPr lang="en-US" dirty="0"/>
              <a:t>Limited to first 99 registrants</a:t>
            </a:r>
          </a:p>
          <a:p>
            <a:r>
              <a:rPr lang="en-US" dirty="0"/>
              <a:t>Starting from South Run Recreation Center NLT 9:00 a.m. and finishing by 11:30 a.m.</a:t>
            </a:r>
          </a:p>
          <a:p>
            <a:r>
              <a:rPr lang="en-US" dirty="0"/>
              <a:t>YPT in effect – Every unit must have two registered, YPT current adults on hike.</a:t>
            </a:r>
          </a:p>
          <a:p>
            <a:r>
              <a:rPr lang="en-US" dirty="0"/>
              <a:t>Participating units must supply a third adult to help staff event.</a:t>
            </a:r>
          </a:p>
          <a:p>
            <a:r>
              <a:rPr lang="en-US" dirty="0"/>
              <a:t>Units must use the buddy system and account for all participants at start and end of hike – stay together!</a:t>
            </a:r>
          </a:p>
          <a:p>
            <a:r>
              <a:rPr lang="en-US" dirty="0"/>
              <a:t>Scouts working on Second Class can hike an additional piece of the trail to complete a five-mile hike.</a:t>
            </a:r>
          </a:p>
          <a:p>
            <a:r>
              <a:rPr lang="en-US" dirty="0"/>
              <a:t>Cost is $5.00 per person. </a:t>
            </a:r>
          </a:p>
          <a:p>
            <a:r>
              <a:rPr lang="en-US" dirty="0"/>
              <a:t>Register at: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https://scoutingevent.com/082-67922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23126721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AFD5-171C-2EB5-4EC2-FBFFB1A9354B}"/>
              </a:ext>
            </a:extLst>
          </p:cNvPr>
          <p:cNvSpPr>
            <a:spLocks noGrp="1"/>
          </p:cNvSpPr>
          <p:nvPr>
            <p:ph type="title"/>
          </p:nvPr>
        </p:nvSpPr>
        <p:spPr>
          <a:xfrm>
            <a:off x="240225" y="365125"/>
            <a:ext cx="11670222" cy="1325563"/>
          </a:xfrm>
        </p:spPr>
        <p:txBody>
          <a:bodyPr/>
          <a:lstStyle/>
          <a:p>
            <a:r>
              <a:rPr lang="en-US" b="1" dirty="0"/>
              <a:t>Unit or Personal Hiking During 2 Weeks – Option 2</a:t>
            </a:r>
          </a:p>
        </p:txBody>
      </p:sp>
      <p:sp>
        <p:nvSpPr>
          <p:cNvPr id="3" name="Text Placeholder 2">
            <a:extLst>
              <a:ext uri="{FF2B5EF4-FFF2-40B4-BE49-F238E27FC236}">
                <a16:creationId xmlns:a16="http://schemas.microsoft.com/office/drawing/2014/main" id="{799A3AFC-A7C1-AA3F-4E05-F3A55551DC1F}"/>
              </a:ext>
            </a:extLst>
          </p:cNvPr>
          <p:cNvSpPr>
            <a:spLocks noGrp="1"/>
          </p:cNvSpPr>
          <p:nvPr>
            <p:ph type="body" idx="1"/>
          </p:nvPr>
        </p:nvSpPr>
        <p:spPr/>
        <p:txBody>
          <a:bodyPr>
            <a:normAutofit fontScale="92500" lnSpcReduction="10000"/>
          </a:bodyPr>
          <a:lstStyle/>
          <a:p>
            <a:r>
              <a:rPr lang="en-US" dirty="0"/>
              <a:t>For individuals or units that have a conflict and can’t attend the District Hike on Saturday, May 20</a:t>
            </a:r>
          </a:p>
          <a:p>
            <a:r>
              <a:rPr lang="en-US" dirty="0"/>
              <a:t>Hike at ANY time during the May 12 to May 21 time period.</a:t>
            </a:r>
          </a:p>
          <a:p>
            <a:r>
              <a:rPr lang="en-US" dirty="0"/>
              <a:t>Hiking can be done with a unit, with family or with friends.</a:t>
            </a:r>
          </a:p>
          <a:p>
            <a:r>
              <a:rPr lang="en-US" dirty="0"/>
              <a:t>Hiking can be done anywhere – national/state park, local park, neighborhood, etc.</a:t>
            </a:r>
          </a:p>
          <a:p>
            <a:r>
              <a:rPr lang="en-US" dirty="0"/>
              <a:t>There is no upper or lower limit on distance.</a:t>
            </a:r>
          </a:p>
          <a:p>
            <a:r>
              <a:rPr lang="en-US" dirty="0"/>
              <a:t>Remember to report results to </a:t>
            </a:r>
            <a:r>
              <a:rPr lang="en-US" dirty="0">
                <a:hlinkClick r:id="rId2"/>
              </a:rPr>
              <a:t>burnsmj509@gmail.com</a:t>
            </a:r>
            <a:r>
              <a:rPr lang="en-US" dirty="0"/>
              <a:t>.</a:t>
            </a:r>
          </a:p>
          <a:p>
            <a:r>
              <a:rPr lang="en-US" dirty="0"/>
              <a:t>Register to receive a patch.  Cost is $5.00 per patch.</a:t>
            </a:r>
          </a:p>
          <a:p>
            <a:r>
              <a:rPr lang="en-US" dirty="0"/>
              <a:t>Register at: </a:t>
            </a:r>
            <a:r>
              <a:rPr lang="en-US" dirty="0">
                <a:hlinkClick r:id="rId3"/>
              </a:rPr>
              <a:t>https://scoutingevent.com/082-68269</a:t>
            </a:r>
            <a:endParaRPr lang="en-US" dirty="0"/>
          </a:p>
          <a:p>
            <a:endParaRPr lang="en-US" dirty="0"/>
          </a:p>
        </p:txBody>
      </p:sp>
    </p:spTree>
    <p:extLst>
      <p:ext uri="{BB962C8B-B14F-4D97-AF65-F5344CB8AC3E}">
        <p14:creationId xmlns:p14="http://schemas.microsoft.com/office/powerpoint/2010/main" val="61874237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7F0553-2228-E834-FA0D-5A9A692F6980}"/>
              </a:ext>
            </a:extLst>
          </p:cNvPr>
          <p:cNvSpPr>
            <a:spLocks noGrp="1"/>
          </p:cNvSpPr>
          <p:nvPr>
            <p:ph type="title"/>
          </p:nvPr>
        </p:nvSpPr>
        <p:spPr>
          <a:xfrm>
            <a:off x="630935" y="640080"/>
            <a:ext cx="5824186" cy="1025029"/>
          </a:xfrm>
        </p:spPr>
        <p:txBody>
          <a:bodyPr vert="horz" lIns="91440" tIns="45720" rIns="91440" bIns="45720" rtlCol="0" anchor="b">
            <a:normAutofit/>
          </a:bodyPr>
          <a:lstStyle/>
          <a:p>
            <a:pPr>
              <a:spcBef>
                <a:spcPct val="0"/>
              </a:spcBef>
            </a:pPr>
            <a:r>
              <a:rPr lang="en-US" sz="5000" kern="1200" dirty="0">
                <a:solidFill>
                  <a:schemeClr val="tx1"/>
                </a:solidFill>
                <a:latin typeface="+mj-lt"/>
                <a:ea typeface="+mj-ea"/>
                <a:cs typeface="+mj-cs"/>
              </a:rPr>
              <a:t>Jamboree on the Trail</a:t>
            </a:r>
          </a:p>
        </p:txBody>
      </p:sp>
      <p:sp>
        <p:nvSpPr>
          <p:cNvPr id="2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912E290-4655-AD92-E7CC-FC26BC2DC716}"/>
              </a:ext>
            </a:extLst>
          </p:cNvPr>
          <p:cNvSpPr>
            <a:spLocks noGrp="1"/>
          </p:cNvSpPr>
          <p:nvPr>
            <p:ph type="body" idx="1"/>
          </p:nvPr>
        </p:nvSpPr>
        <p:spPr>
          <a:xfrm>
            <a:off x="630936" y="2660904"/>
            <a:ext cx="4818888" cy="3547872"/>
          </a:xfrm>
        </p:spPr>
        <p:txBody>
          <a:bodyPr vert="horz" lIns="91440" tIns="45720" rIns="91440" bIns="45720" rtlCol="0" anchor="t">
            <a:normAutofit/>
          </a:bodyPr>
          <a:lstStyle/>
          <a:p>
            <a:pPr>
              <a:buFont typeface="Arial" panose="020B0604020202020204" pitchFamily="34" charset="0"/>
              <a:buChar char="•"/>
            </a:pPr>
            <a:r>
              <a:rPr lang="en-US" sz="1700" kern="1200">
                <a:solidFill>
                  <a:schemeClr val="tx1"/>
                </a:solidFill>
                <a:latin typeface="+mn-lt"/>
                <a:ea typeface="+mn-ea"/>
                <a:cs typeface="+mn-cs"/>
              </a:rPr>
              <a:t>May 13, 2023</a:t>
            </a:r>
          </a:p>
          <a:p>
            <a:pPr>
              <a:buFont typeface="Arial" panose="020B0604020202020204" pitchFamily="34" charset="0"/>
              <a:buChar char="•"/>
            </a:pPr>
            <a:r>
              <a:rPr lang="en-US" sz="1700" kern="1200">
                <a:solidFill>
                  <a:schemeClr val="tx1"/>
                </a:solidFill>
                <a:latin typeface="+mn-lt"/>
                <a:ea typeface="+mn-ea"/>
                <a:cs typeface="+mn-cs"/>
              </a:rPr>
              <a:t>An international event</a:t>
            </a:r>
          </a:p>
          <a:p>
            <a:pPr>
              <a:buFont typeface="Arial" panose="020B0604020202020204" pitchFamily="34" charset="0"/>
              <a:buChar char="•"/>
            </a:pPr>
            <a:r>
              <a:rPr lang="en-US" sz="1700" kern="1200">
                <a:solidFill>
                  <a:schemeClr val="tx1"/>
                </a:solidFill>
                <a:latin typeface="+mn-lt"/>
                <a:ea typeface="+mn-ea"/>
                <a:cs typeface="+mn-cs"/>
              </a:rPr>
              <a:t>The only requirement is to get out and hike.</a:t>
            </a:r>
          </a:p>
          <a:p>
            <a:pPr>
              <a:buFont typeface="Arial" panose="020B0604020202020204" pitchFamily="34" charset="0"/>
              <a:buChar char="•"/>
            </a:pPr>
            <a:r>
              <a:rPr lang="en-US" sz="1700" kern="1200">
                <a:solidFill>
                  <a:schemeClr val="tx1"/>
                </a:solidFill>
                <a:latin typeface="+mn-lt"/>
                <a:ea typeface="+mn-ea"/>
                <a:cs typeface="+mn-cs"/>
              </a:rPr>
              <a:t>Inaugural hike was in 1998.</a:t>
            </a:r>
          </a:p>
          <a:p>
            <a:pPr>
              <a:buFont typeface="Arial" panose="020B0604020202020204" pitchFamily="34" charset="0"/>
              <a:buChar char="•"/>
            </a:pPr>
            <a:r>
              <a:rPr lang="en-US" sz="1700" kern="1200">
                <a:solidFill>
                  <a:schemeClr val="tx1"/>
                </a:solidFill>
                <a:latin typeface="+mn-lt"/>
                <a:ea typeface="+mn-ea"/>
                <a:cs typeface="+mn-cs"/>
              </a:rPr>
              <a:t>Scouts of all ages can hike.</a:t>
            </a:r>
          </a:p>
          <a:p>
            <a:pPr>
              <a:buFont typeface="Arial" panose="020B0604020202020204" pitchFamily="34" charset="0"/>
              <a:buChar char="•"/>
            </a:pPr>
            <a:r>
              <a:rPr lang="en-US" sz="1700" kern="1200">
                <a:solidFill>
                  <a:schemeClr val="tx1"/>
                </a:solidFill>
                <a:latin typeface="+mn-lt"/>
                <a:ea typeface="+mn-ea"/>
                <a:cs typeface="+mn-cs"/>
              </a:rPr>
              <a:t>Register by March 31 to be certain of getting patches by May 13.</a:t>
            </a:r>
          </a:p>
          <a:p>
            <a:pPr>
              <a:buFont typeface="Arial" panose="020B0604020202020204" pitchFamily="34" charset="0"/>
              <a:buChar char="•"/>
            </a:pPr>
            <a:r>
              <a:rPr lang="en-US" sz="1700" kern="1200">
                <a:solidFill>
                  <a:schemeClr val="tx1"/>
                </a:solidFill>
                <a:latin typeface="+mn-lt"/>
                <a:ea typeface="+mn-ea"/>
                <a:cs typeface="+mn-cs"/>
              </a:rPr>
              <a:t>Register at: </a:t>
            </a:r>
            <a:r>
              <a:rPr lang="en-US" sz="1700" kern="1200">
                <a:solidFill>
                  <a:schemeClr val="tx1"/>
                </a:solidFill>
                <a:latin typeface="+mn-lt"/>
                <a:ea typeface="+mn-ea"/>
                <a:cs typeface="+mn-cs"/>
                <a:hlinkClick r:id="rId2"/>
              </a:rPr>
              <a:t>https://jamboreeonthetrail.org/registration/</a:t>
            </a:r>
            <a:endParaRPr lang="en-US" sz="1700" kern="1200">
              <a:solidFill>
                <a:schemeClr val="tx1"/>
              </a:solidFill>
              <a:latin typeface="+mn-lt"/>
              <a:ea typeface="+mn-ea"/>
              <a:cs typeface="+mn-cs"/>
            </a:endParaRPr>
          </a:p>
        </p:txBody>
      </p:sp>
      <p:pic>
        <p:nvPicPr>
          <p:cNvPr id="6" name="Picture 10">
            <a:extLst>
              <a:ext uri="{FF2B5EF4-FFF2-40B4-BE49-F238E27FC236}">
                <a16:creationId xmlns:a16="http://schemas.microsoft.com/office/drawing/2014/main" id="{1EE06158-92FC-7FCA-5D40-D3FA08C0B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01"/>
          <a:stretch/>
        </p:blipFill>
        <p:spPr bwMode="auto">
          <a:xfrm>
            <a:off x="6774243" y="1026832"/>
            <a:ext cx="4818888" cy="48043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E4CA25-281E-C621-A423-25253BD4E7AB}"/>
              </a:ext>
            </a:extLst>
          </p:cNvPr>
          <p:cNvSpPr txBox="1"/>
          <p:nvPr/>
        </p:nvSpPr>
        <p:spPr>
          <a:xfrm>
            <a:off x="9465719" y="1912435"/>
            <a:ext cx="2447607" cy="282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12085711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54E605-020D-43C2-865F-F12091EF00BA}"/>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spcBef>
                <a:spcPct val="0"/>
              </a:spcBef>
            </a:pPr>
            <a:r>
              <a:rPr lang="en-US" sz="5400" b="1" kern="1200" dirty="0">
                <a:solidFill>
                  <a:schemeClr val="tx1"/>
                </a:solidFill>
                <a:latin typeface="+mj-lt"/>
                <a:ea typeface="+mj-ea"/>
                <a:cs typeface="+mj-cs"/>
              </a:rPr>
              <a:t>2023 Elks Youth Recognition Dinner	</a:t>
            </a:r>
          </a:p>
        </p:txBody>
      </p:sp>
      <p:pic>
        <p:nvPicPr>
          <p:cNvPr id="5" name="Picture 4" descr="A close up of a logo&#10;&#10;Description automatically generated">
            <a:extLst>
              <a:ext uri="{FF2B5EF4-FFF2-40B4-BE49-F238E27FC236}">
                <a16:creationId xmlns:a16="http://schemas.microsoft.com/office/drawing/2014/main" id="{3EFF6D63-FC17-4A51-A718-29829B96C2D8}"/>
              </a:ext>
            </a:extLst>
          </p:cNvPr>
          <p:cNvPicPr>
            <a:picLocks noChangeAspect="1"/>
          </p:cNvPicPr>
          <p:nvPr/>
        </p:nvPicPr>
        <p:blipFill rotWithShape="1">
          <a:blip r:embed="rId2">
            <a:extLst>
              <a:ext uri="{28A0092B-C50C-407E-A947-70E740481C1C}">
                <a14:useLocalDpi xmlns:a14="http://schemas.microsoft.com/office/drawing/2010/main" val="0"/>
              </a:ext>
            </a:extLst>
          </a:blip>
          <a:srcRect t="8616" r="1" b="137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24DA78-1FED-4532-94A0-BAB3E43B3537}"/>
              </a:ext>
            </a:extLst>
          </p:cNvPr>
          <p:cNvSpPr>
            <a:spLocks noGrp="1"/>
          </p:cNvSpPr>
          <p:nvPr>
            <p:ph idx="1"/>
          </p:nvPr>
        </p:nvSpPr>
        <p:spPr>
          <a:xfrm>
            <a:off x="5297762" y="2706624"/>
            <a:ext cx="6251110" cy="3483864"/>
          </a:xfrm>
        </p:spPr>
        <p:txBody>
          <a:bodyPr vert="horz" lIns="91440" tIns="45720" rIns="91440" bIns="45720" rtlCol="0">
            <a:normAutofit/>
          </a:bodyPr>
          <a:lstStyle/>
          <a:p>
            <a:pPr>
              <a:buFont typeface="Arial" panose="020B0604020202020204" pitchFamily="34" charset="0"/>
              <a:buChar char="•"/>
            </a:pPr>
            <a:r>
              <a:rPr lang="en-US" sz="2200" kern="1200" dirty="0">
                <a:solidFill>
                  <a:schemeClr val="tx1"/>
                </a:solidFill>
                <a:latin typeface="+mn-lt"/>
                <a:ea typeface="+mn-ea"/>
                <a:cs typeface="+mn-cs"/>
              </a:rPr>
              <a:t>For youth that earned Eagle in 2022 (i.e. their Eagle Board of Review was held in the 2022 calendar year) and their Scoutmasters.</a:t>
            </a:r>
          </a:p>
          <a:p>
            <a:pPr>
              <a:buFont typeface="Arial" panose="020B0604020202020204" pitchFamily="34" charset="0"/>
              <a:buChar char="•"/>
            </a:pPr>
            <a:r>
              <a:rPr lang="en-US" sz="2200" kern="1200" dirty="0">
                <a:solidFill>
                  <a:schemeClr val="tx1"/>
                </a:solidFill>
                <a:latin typeface="+mn-lt"/>
                <a:ea typeface="+mn-ea"/>
                <a:cs typeface="+mn-cs"/>
              </a:rPr>
              <a:t>Thursday, May 25, 2023</a:t>
            </a:r>
          </a:p>
          <a:p>
            <a:pPr>
              <a:buFont typeface="Arial" panose="020B0604020202020204" pitchFamily="34" charset="0"/>
              <a:buChar char="•"/>
            </a:pPr>
            <a:r>
              <a:rPr lang="en-US" sz="2200" kern="1200" dirty="0">
                <a:solidFill>
                  <a:schemeClr val="tx1"/>
                </a:solidFill>
                <a:latin typeface="+mn-lt"/>
                <a:ea typeface="+mn-ea"/>
                <a:cs typeface="+mn-cs"/>
              </a:rPr>
              <a:t>Elks Lodge 2188, 8421 Arlington Blvd., Fairfax, VA.</a:t>
            </a:r>
          </a:p>
          <a:p>
            <a:pPr>
              <a:buFont typeface="Arial" panose="020B0604020202020204" pitchFamily="34" charset="0"/>
              <a:buChar char="•"/>
            </a:pPr>
            <a:r>
              <a:rPr lang="en-US" sz="2200" kern="1200" dirty="0">
                <a:solidFill>
                  <a:schemeClr val="tx1"/>
                </a:solidFill>
                <a:latin typeface="+mn-lt"/>
                <a:ea typeface="+mn-ea"/>
                <a:cs typeface="+mn-cs"/>
              </a:rPr>
              <a:t>Will need unit leader help in contacting Scouts and obtaining an RSVP.</a:t>
            </a:r>
          </a:p>
          <a:p>
            <a:pPr>
              <a:buFont typeface="Arial" panose="020B0604020202020204" pitchFamily="34" charset="0"/>
              <a:buChar char="•"/>
            </a:pPr>
            <a:r>
              <a:rPr lang="en-US" sz="2200" kern="1200" dirty="0">
                <a:solidFill>
                  <a:schemeClr val="tx1"/>
                </a:solidFill>
                <a:latin typeface="+mn-lt"/>
                <a:ea typeface="+mn-ea"/>
                <a:cs typeface="+mn-cs"/>
              </a:rPr>
              <a:t>Scoutmaster are invited at no cost to them.</a:t>
            </a:r>
          </a:p>
        </p:txBody>
      </p:sp>
    </p:spTree>
    <p:extLst>
      <p:ext uri="{BB962C8B-B14F-4D97-AF65-F5344CB8AC3E}">
        <p14:creationId xmlns:p14="http://schemas.microsoft.com/office/powerpoint/2010/main" val="346157599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air sitting in front of a green field&#10;&#10;Description automatically generated">
            <a:extLst>
              <a:ext uri="{FF2B5EF4-FFF2-40B4-BE49-F238E27FC236}">
                <a16:creationId xmlns:a16="http://schemas.microsoft.com/office/drawing/2014/main" id="{EE73BA45-3F33-4273-BAE5-80C5C221C2D9}"/>
              </a:ext>
            </a:extLst>
          </p:cNvPr>
          <p:cNvPicPr>
            <a:picLocks noChangeAspect="1"/>
          </p:cNvPicPr>
          <p:nvPr/>
        </p:nvPicPr>
        <p:blipFill rotWithShape="1">
          <a:blip r:embed="rId2">
            <a:extLst>
              <a:ext uri="{28A0092B-C50C-407E-A947-70E740481C1C}">
                <a14:useLocalDpi xmlns:a14="http://schemas.microsoft.com/office/drawing/2010/main" val="0"/>
              </a:ext>
            </a:extLst>
          </a:blip>
          <a:srcRect t="6217" b="7905"/>
          <a:stretch/>
        </p:blipFill>
        <p:spPr>
          <a:xfrm>
            <a:off x="0" y="10"/>
            <a:ext cx="12192000" cy="6857990"/>
          </a:xfrm>
          <a:prstGeom prst="rect">
            <a:avLst/>
          </a:prstGeom>
        </p:spPr>
      </p:pic>
      <p:sp>
        <p:nvSpPr>
          <p:cNvPr id="2" name="Title 1">
            <a:extLst>
              <a:ext uri="{FF2B5EF4-FFF2-40B4-BE49-F238E27FC236}">
                <a16:creationId xmlns:a16="http://schemas.microsoft.com/office/drawing/2014/main" id="{12844AE0-72B1-4731-9AD7-88EA686A7C05}"/>
              </a:ext>
            </a:extLst>
          </p:cNvPr>
          <p:cNvSpPr>
            <a:spLocks noGrp="1"/>
          </p:cNvSpPr>
          <p:nvPr>
            <p:ph type="title"/>
          </p:nvPr>
        </p:nvSpPr>
        <p:spPr>
          <a:xfrm>
            <a:off x="7079661" y="108281"/>
            <a:ext cx="4204137" cy="973626"/>
          </a:xfrm>
        </p:spPr>
        <p:txBody>
          <a:bodyPr>
            <a:normAutofit/>
          </a:bodyPr>
          <a:lstStyle/>
          <a:p>
            <a:pPr algn="ctr"/>
            <a:r>
              <a:rPr lang="en-US" sz="5400" b="1" dirty="0">
                <a:solidFill>
                  <a:srgbClr val="FFFF00"/>
                </a:solidFill>
                <a:effectLst>
                  <a:outerShdw blurRad="38100" dist="38100" dir="2700000" algn="tl">
                    <a:srgbClr val="000000">
                      <a:alpha val="43137"/>
                    </a:srgbClr>
                  </a:outerShdw>
                </a:effectLst>
              </a:rPr>
              <a:t>Flags In</a:t>
            </a:r>
          </a:p>
        </p:txBody>
      </p:sp>
      <p:sp>
        <p:nvSpPr>
          <p:cNvPr id="3" name="Content Placeholder 2">
            <a:extLst>
              <a:ext uri="{FF2B5EF4-FFF2-40B4-BE49-F238E27FC236}">
                <a16:creationId xmlns:a16="http://schemas.microsoft.com/office/drawing/2014/main" id="{641BF7E2-F08A-4986-A87C-15AA2B87076E}"/>
              </a:ext>
            </a:extLst>
          </p:cNvPr>
          <p:cNvSpPr>
            <a:spLocks noGrp="1"/>
          </p:cNvSpPr>
          <p:nvPr>
            <p:ph idx="1"/>
          </p:nvPr>
        </p:nvSpPr>
        <p:spPr>
          <a:xfrm>
            <a:off x="2534195" y="2373517"/>
            <a:ext cx="6100354" cy="2619839"/>
          </a:xfrm>
        </p:spPr>
        <p:txBody>
          <a:bodyPr anchor="ctr">
            <a:noAutofit/>
          </a:bodyPr>
          <a:lstStyle/>
          <a:p>
            <a:r>
              <a:rPr lang="en-US" sz="3200" b="1" dirty="0"/>
              <a:t>Social distancing – bring a mask. </a:t>
            </a:r>
          </a:p>
          <a:p>
            <a:r>
              <a:rPr lang="en-US" sz="3200" b="1" dirty="0"/>
              <a:t>National Memorial Park, </a:t>
            </a:r>
          </a:p>
          <a:p>
            <a:pPr marL="0" indent="0">
              <a:buNone/>
            </a:pPr>
            <a:r>
              <a:rPr lang="en-US" sz="3200" b="1" dirty="0"/>
              <a:t>   7482 Lee Highway, Falls Church</a:t>
            </a:r>
          </a:p>
          <a:p>
            <a:endParaRPr lang="en-US" sz="3200" b="1" dirty="0"/>
          </a:p>
          <a:p>
            <a:r>
              <a:rPr lang="en-US" sz="3200" b="1" dirty="0"/>
              <a:t>All Scouts, including Girl Scouts, are welcome.</a:t>
            </a:r>
          </a:p>
          <a:p>
            <a:r>
              <a:rPr lang="en-US" sz="3200" b="1" dirty="0"/>
              <a:t>Class A Uniforms</a:t>
            </a:r>
          </a:p>
        </p:txBody>
      </p:sp>
      <p:sp>
        <p:nvSpPr>
          <p:cNvPr id="4" name="TextBox 3">
            <a:extLst>
              <a:ext uri="{FF2B5EF4-FFF2-40B4-BE49-F238E27FC236}">
                <a16:creationId xmlns:a16="http://schemas.microsoft.com/office/drawing/2014/main" id="{FDEC73C3-92A0-4C4B-A4A7-5C25FACF29C5}"/>
              </a:ext>
            </a:extLst>
          </p:cNvPr>
          <p:cNvSpPr txBox="1"/>
          <p:nvPr/>
        </p:nvSpPr>
        <p:spPr>
          <a:xfrm>
            <a:off x="3787243" y="5638635"/>
            <a:ext cx="2684082" cy="1292662"/>
          </a:xfrm>
          <a:prstGeom prst="rect">
            <a:avLst/>
          </a:prstGeom>
          <a:noFill/>
        </p:spPr>
        <p:txBody>
          <a:bodyPr wrap="square" rtlCol="0">
            <a:spAutoFit/>
          </a:bodyPr>
          <a:lstStyle/>
          <a:p>
            <a:r>
              <a:rPr lang="en-US" sz="2000" b="1" dirty="0"/>
              <a:t>For more info, contact Russell Pittman at ruspittman@gmail.com</a:t>
            </a:r>
            <a:r>
              <a:rPr lang="en-US" dirty="0"/>
              <a:t>.</a:t>
            </a:r>
          </a:p>
        </p:txBody>
      </p:sp>
      <p:sp>
        <p:nvSpPr>
          <p:cNvPr id="6" name="TextBox 5">
            <a:extLst>
              <a:ext uri="{FF2B5EF4-FFF2-40B4-BE49-F238E27FC236}">
                <a16:creationId xmlns:a16="http://schemas.microsoft.com/office/drawing/2014/main" id="{4A5521AA-23D7-4417-8E41-5690800BBA5B}"/>
              </a:ext>
            </a:extLst>
          </p:cNvPr>
          <p:cNvSpPr txBox="1"/>
          <p:nvPr/>
        </p:nvSpPr>
        <p:spPr>
          <a:xfrm>
            <a:off x="195945" y="108281"/>
            <a:ext cx="7015738" cy="1077218"/>
          </a:xfrm>
          <a:prstGeom prst="rect">
            <a:avLst/>
          </a:prstGeom>
          <a:noFill/>
        </p:spPr>
        <p:txBody>
          <a:bodyPr wrap="square" rtlCol="0">
            <a:spAutoFit/>
          </a:bodyPr>
          <a:lstStyle/>
          <a:p>
            <a:r>
              <a:rPr lang="en-US" sz="3200" b="1" dirty="0">
                <a:solidFill>
                  <a:srgbClr val="FFFF00"/>
                </a:solidFill>
              </a:rPr>
              <a:t>May 29, 2022 (Memorial Day Monday)</a:t>
            </a:r>
          </a:p>
          <a:p>
            <a:r>
              <a:rPr lang="en-US" sz="3200" b="1" dirty="0">
                <a:solidFill>
                  <a:srgbClr val="FFFF00"/>
                </a:solidFill>
              </a:rPr>
              <a:t>Start at 10:00am  – Pizza is available!</a:t>
            </a:r>
          </a:p>
        </p:txBody>
      </p:sp>
    </p:spTree>
    <p:extLst>
      <p:ext uri="{BB962C8B-B14F-4D97-AF65-F5344CB8AC3E}">
        <p14:creationId xmlns:p14="http://schemas.microsoft.com/office/powerpoint/2010/main" val="340744599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629194" y="157712"/>
            <a:ext cx="10515601" cy="1325563"/>
          </a:xfrm>
          <a:prstGeom prst="rect">
            <a:avLst/>
          </a:prstGeom>
        </p:spPr>
        <p:txBody>
          <a:bodyPr/>
          <a:lstStyle/>
          <a:p>
            <a:r>
              <a:rPr b="1" dirty="0"/>
              <a:t>Merit Badges</a:t>
            </a:r>
          </a:p>
        </p:txBody>
      </p:sp>
      <p:sp>
        <p:nvSpPr>
          <p:cNvPr id="161" name="Content Placeholder 2"/>
          <p:cNvSpPr txBox="1">
            <a:spLocks noGrp="1"/>
          </p:cNvSpPr>
          <p:nvPr>
            <p:ph type="body" sz="half" idx="1"/>
          </p:nvPr>
        </p:nvSpPr>
        <p:spPr>
          <a:xfrm>
            <a:off x="629193" y="1365835"/>
            <a:ext cx="9860282" cy="3913831"/>
          </a:xfrm>
          <a:prstGeom prst="rect">
            <a:avLst/>
          </a:prstGeom>
        </p:spPr>
        <p:txBody>
          <a:bodyPr>
            <a:normAutofit/>
          </a:bodyPr>
          <a:lstStyle/>
          <a:p>
            <a:pPr>
              <a:lnSpc>
                <a:spcPct val="72000"/>
              </a:lnSpc>
              <a:defRPr sz="1700"/>
            </a:pPr>
            <a:r>
              <a:rPr dirty="0"/>
              <a:t>Every merit badge counselor needs to be on the District Charter.  The time for action is NOW!</a:t>
            </a:r>
          </a:p>
          <a:p>
            <a:pPr>
              <a:lnSpc>
                <a:spcPct val="72000"/>
              </a:lnSpc>
              <a:defRPr sz="1700"/>
            </a:pPr>
            <a:r>
              <a:rPr dirty="0"/>
              <a:t>The online Merit Badge Counselor </a:t>
            </a:r>
            <a:r>
              <a:rPr u="sng" dirty="0">
                <a:solidFill>
                  <a:srgbClr val="0563C1"/>
                </a:solidFill>
                <a:uFill>
                  <a:solidFill>
                    <a:srgbClr val="0563C1"/>
                  </a:solidFill>
                </a:uFill>
                <a:hlinkClick r:id="rId2"/>
              </a:rPr>
              <a:t>registration</a:t>
            </a:r>
            <a:r>
              <a:rPr dirty="0"/>
              <a:t> works for all Scouters who do not already hold another District position.  </a:t>
            </a:r>
            <a:endParaRPr lang="en-US" dirty="0"/>
          </a:p>
          <a:p>
            <a:pPr>
              <a:lnSpc>
                <a:spcPct val="72000"/>
              </a:lnSpc>
              <a:defRPr sz="1700"/>
            </a:pPr>
            <a:r>
              <a:rPr lang="en-US" dirty="0"/>
              <a:t>New Merit Badge Counselors must complete online merit badge counselor training, in addition to YPT. </a:t>
            </a:r>
            <a:r>
              <a:rPr dirty="0"/>
              <a:t>Be sure the counselor uses his/her legal name – no nicknames.</a:t>
            </a:r>
          </a:p>
          <a:p>
            <a:pPr>
              <a:lnSpc>
                <a:spcPct val="72000"/>
              </a:lnSpc>
              <a:defRPr sz="1700"/>
            </a:pPr>
            <a:r>
              <a:rPr dirty="0"/>
              <a:t>Merit Badge Counselors, or the unit Dean/Leader, also need to scan and send Margee the Merit Badge application form listing the badges the counselor is applying to teach and providing a justification of his/her qualifications.</a:t>
            </a:r>
          </a:p>
          <a:p>
            <a:pPr>
              <a:lnSpc>
                <a:spcPct val="72000"/>
              </a:lnSpc>
              <a:defRPr sz="1700"/>
            </a:pPr>
            <a:r>
              <a:rPr dirty="0"/>
              <a:t>Youth Protection Training is the essential first step.  Don’t hit “send” on the application without it!</a:t>
            </a:r>
          </a:p>
          <a:p>
            <a:pPr>
              <a:lnSpc>
                <a:spcPct val="72000"/>
              </a:lnSpc>
              <a:defRPr sz="1700"/>
            </a:pPr>
            <a:r>
              <a:rPr dirty="0"/>
              <a:t>Contact Margee if you have questions at </a:t>
            </a:r>
            <a:r>
              <a:rPr u="sng" dirty="0">
                <a:solidFill>
                  <a:srgbClr val="0563C1"/>
                </a:solidFill>
                <a:uFill>
                  <a:solidFill>
                    <a:srgbClr val="0563C1"/>
                  </a:solidFill>
                </a:uFill>
                <a:hlinkClick r:id="rId3"/>
              </a:rPr>
              <a:t>GM.MB.Dean@hotmail.com</a:t>
            </a:r>
            <a:r>
              <a:rPr dirty="0"/>
              <a:t>. </a:t>
            </a:r>
          </a:p>
        </p:txBody>
      </p:sp>
      <p:pic>
        <p:nvPicPr>
          <p:cNvPr id="162" name="Picture 4" descr="Picture 4"/>
          <p:cNvPicPr>
            <a:picLocks noChangeAspect="1"/>
          </p:cNvPicPr>
          <p:nvPr/>
        </p:nvPicPr>
        <p:blipFill>
          <a:blip r:embed="rId4"/>
          <a:stretch>
            <a:fillRect/>
          </a:stretch>
        </p:blipFill>
        <p:spPr>
          <a:xfrm>
            <a:off x="10906125" y="740665"/>
            <a:ext cx="895350" cy="2733676"/>
          </a:xfrm>
          <a:prstGeom prst="rect">
            <a:avLst/>
          </a:prstGeom>
          <a:ln w="12700">
            <a:miter lim="400000"/>
          </a:ln>
        </p:spPr>
      </p:pic>
      <p:pic>
        <p:nvPicPr>
          <p:cNvPr id="163" name="Picture 5" descr="Picture 5"/>
          <p:cNvPicPr>
            <a:picLocks noChangeAspect="1"/>
          </p:cNvPicPr>
          <p:nvPr/>
        </p:nvPicPr>
        <p:blipFill>
          <a:blip r:embed="rId5"/>
          <a:stretch>
            <a:fillRect/>
          </a:stretch>
        </p:blipFill>
        <p:spPr>
          <a:xfrm>
            <a:off x="10906125" y="3474339"/>
            <a:ext cx="904875" cy="2714626"/>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138093" y="-187823"/>
            <a:ext cx="7973866" cy="1097281"/>
          </a:xfrm>
          <a:prstGeom prst="rect">
            <a:avLst/>
          </a:prstGeom>
        </p:spPr>
        <p:txBody>
          <a:bodyPr>
            <a:normAutofit/>
          </a:bodyPr>
          <a:lstStyle/>
          <a:p>
            <a:r>
              <a:rPr b="1" dirty="0"/>
              <a:t>Training</a:t>
            </a:r>
            <a:r>
              <a:rPr lang="en-US" b="1" dirty="0"/>
              <a:t> </a:t>
            </a:r>
            <a:r>
              <a:rPr lang="en-US" sz="2200" b="1" dirty="0">
                <a:solidFill>
                  <a:schemeClr val="tx1"/>
                </a:solidFill>
              </a:rPr>
              <a:t>(</a:t>
            </a:r>
            <a:r>
              <a:rPr lang="en-US" sz="2200" b="1" dirty="0">
                <a:solidFill>
                  <a:schemeClr val="tx1"/>
                </a:solidFill>
                <a:hlinkClick r:id="rId2"/>
              </a:rPr>
              <a:t>https://www.ncacbsa.org/george-mason/training/</a:t>
            </a:r>
            <a:r>
              <a:rPr lang="en-US" sz="2200" b="1" dirty="0">
                <a:solidFill>
                  <a:schemeClr val="tx1"/>
                </a:solidFill>
              </a:rPr>
              <a:t>)</a:t>
            </a:r>
            <a:endParaRPr b="1" dirty="0">
              <a:solidFill>
                <a:schemeClr val="tx1"/>
              </a:solidFill>
            </a:endParaRPr>
          </a:p>
        </p:txBody>
      </p:sp>
      <p:pic>
        <p:nvPicPr>
          <p:cNvPr id="140" name="Picture 4" descr="Picture 4"/>
          <p:cNvPicPr>
            <a:picLocks noChangeAspect="1"/>
          </p:cNvPicPr>
          <p:nvPr/>
        </p:nvPicPr>
        <p:blipFill>
          <a:blip r:embed="rId3"/>
          <a:srcRect l="4616" r="15757"/>
          <a:stretch>
            <a:fillRect/>
          </a:stretch>
        </p:blipFill>
        <p:spPr>
          <a:xfrm>
            <a:off x="8051765" y="54038"/>
            <a:ext cx="4204434" cy="574963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lnTo>
                  <a:pt x="107" y="900"/>
                </a:lnTo>
                <a:cubicBezTo>
                  <a:pt x="36" y="1590"/>
                  <a:pt x="0" y="2290"/>
                  <a:pt x="0" y="2998"/>
                </a:cubicBezTo>
                <a:cubicBezTo>
                  <a:pt x="0" y="10781"/>
                  <a:pt x="4417" y="17615"/>
                  <a:pt x="11071" y="21490"/>
                </a:cubicBezTo>
                <a:lnTo>
                  <a:pt x="11271" y="21600"/>
                </a:lnTo>
                <a:lnTo>
                  <a:pt x="21600" y="21600"/>
                </a:lnTo>
                <a:lnTo>
                  <a:pt x="21600" y="0"/>
                </a:lnTo>
                <a:lnTo>
                  <a:pt x="224" y="0"/>
                </a:lnTo>
                <a:close/>
              </a:path>
            </a:pathLst>
          </a:custGeom>
          <a:ln w="12700">
            <a:miter lim="400000"/>
          </a:ln>
        </p:spPr>
      </p:pic>
      <p:sp>
        <p:nvSpPr>
          <p:cNvPr id="2" name="Content Placeholder 2">
            <a:extLst>
              <a:ext uri="{FF2B5EF4-FFF2-40B4-BE49-F238E27FC236}">
                <a16:creationId xmlns:a16="http://schemas.microsoft.com/office/drawing/2014/main" id="{0042770D-65FD-875A-7687-305719AAC6C1}"/>
              </a:ext>
            </a:extLst>
          </p:cNvPr>
          <p:cNvSpPr txBox="1">
            <a:spLocks/>
          </p:cNvSpPr>
          <p:nvPr/>
        </p:nvSpPr>
        <p:spPr>
          <a:xfrm>
            <a:off x="222977" y="649911"/>
            <a:ext cx="8588774" cy="5940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0" marR="0" indent="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1pPr>
            <a:lvl2pPr marL="0" marR="0" indent="4572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2pPr>
            <a:lvl3pPr marL="0" marR="0" indent="9144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3pPr>
            <a:lvl4pPr marL="0" marR="0" indent="13716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4pPr>
            <a:lvl5pPr marL="0" marR="0" indent="1828800" algn="l" defTabSz="914400" rtl="0" latinLnBrk="0">
              <a:lnSpc>
                <a:spcPct val="90000"/>
              </a:lnSpc>
              <a:spcBef>
                <a:spcPts val="1000"/>
              </a:spcBef>
              <a:spcAft>
                <a:spcPts val="0"/>
              </a:spcAft>
              <a:buClrTx/>
              <a:buSzTx/>
              <a:buFontTx/>
              <a:buNone/>
              <a:tabLst/>
              <a:defRPr sz="2400" b="0" i="0" u="none" strike="noStrike" cap="none" spc="0" baseline="0">
                <a:solidFill>
                  <a:srgbClr val="888888"/>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a:lstStyle>
          <a:p>
            <a:pPr algn="l">
              <a:lnSpc>
                <a:spcPct val="120000"/>
              </a:lnSpc>
              <a:spcBef>
                <a:spcPts val="0"/>
              </a:spcBef>
            </a:pPr>
            <a:r>
              <a:rPr lang="en-US" sz="1000" b="1" i="1" dirty="0">
                <a:solidFill>
                  <a:srgbClr val="000000"/>
                </a:solidFill>
                <a:effectLst/>
              </a:rPr>
              <a:t>Cub Leader Position Specific (C40)</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4"/>
              </a:rPr>
              <a:t>03/25/23 – Alexandria, VA</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5"/>
              </a:rPr>
              <a:t>04/29/23 – Alexandria, VA</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6"/>
              </a:rPr>
              <a:t>05/06/23 – Herndon, VA</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7"/>
              </a:rPr>
              <a:t>05/20/23 – Alexandria, VA</a:t>
            </a:r>
            <a:endParaRPr lang="en-US" sz="1000" b="1" i="0" u="none" strike="noStrike" dirty="0">
              <a:solidFill>
                <a:srgbClr val="0000FF"/>
              </a:solidFill>
              <a:effectLst/>
            </a:endParaRPr>
          </a:p>
          <a:p>
            <a:pPr marL="742950" lvl="1" indent="-285750">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8"/>
              </a:rPr>
              <a:t>06/10/23 – Alexandria, VA</a:t>
            </a:r>
            <a:endParaRPr lang="en-US" sz="1000" b="0" i="0" dirty="0">
              <a:solidFill>
                <a:srgbClr val="7A7A7A"/>
              </a:solidFill>
              <a:effectLst/>
            </a:endParaRPr>
          </a:p>
          <a:p>
            <a:pPr marL="457200" lvl="1" indent="0" algn="l">
              <a:lnSpc>
                <a:spcPct val="120000"/>
              </a:lnSpc>
              <a:spcBef>
                <a:spcPts val="0"/>
              </a:spcBef>
            </a:pPr>
            <a:endParaRPr lang="en-US" sz="1000" b="0" i="0" dirty="0">
              <a:solidFill>
                <a:srgbClr val="7A7A7A"/>
              </a:solidFill>
              <a:effectLst/>
            </a:endParaRPr>
          </a:p>
          <a:p>
            <a:pPr algn="l">
              <a:lnSpc>
                <a:spcPct val="120000"/>
              </a:lnSpc>
              <a:spcBef>
                <a:spcPts val="0"/>
              </a:spcBef>
            </a:pPr>
            <a:r>
              <a:rPr lang="en-US" sz="1000" b="1" i="1" dirty="0">
                <a:solidFill>
                  <a:srgbClr val="000000"/>
                </a:solidFill>
                <a:effectLst/>
              </a:rPr>
              <a:t>Basic Adult Leader Outdoor Orientation (BALOO;C32)</a:t>
            </a:r>
            <a:endParaRPr lang="en-US" sz="1000" b="0" i="0" dirty="0">
              <a:solidFill>
                <a:srgbClr val="7A7A7A"/>
              </a:solidFill>
              <a:effectLst/>
            </a:endParaRPr>
          </a:p>
          <a:p>
            <a:pPr marL="628650" indent="-171450">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9"/>
              </a:rPr>
              <a:t>03/03/23 – 03/04/23 – Stafford, VA</a:t>
            </a:r>
            <a:endParaRPr lang="en-US" sz="1000" b="1" i="0" u="none" strike="noStrike" dirty="0">
              <a:solidFill>
                <a:srgbClr val="0000FF"/>
              </a:solidFill>
              <a:effectLst/>
            </a:endParaRPr>
          </a:p>
          <a:p>
            <a:pPr marL="628650" indent="-171450">
              <a:lnSpc>
                <a:spcPct val="120000"/>
              </a:lnSpc>
              <a:spcBef>
                <a:spcPts val="0"/>
              </a:spcBef>
              <a:buFont typeface="Arial" panose="020B0604020202020204" pitchFamily="34" charset="0"/>
              <a:buChar char="•"/>
            </a:pPr>
            <a:r>
              <a:rPr lang="en-US" sz="1000" b="1" dirty="0">
                <a:solidFill>
                  <a:srgbClr val="0000FF"/>
                </a:solidFill>
                <a:hlinkClick r:id="rId10"/>
              </a:rPr>
              <a:t>03/25/23 – 03/26/23 – Boyce, VA</a:t>
            </a:r>
            <a:endParaRPr lang="en-US" sz="1000" b="1" dirty="0">
              <a:solidFill>
                <a:srgbClr val="0000FF"/>
              </a:solidFill>
            </a:endParaRPr>
          </a:p>
          <a:p>
            <a:pPr marL="628650" indent="-171450">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11"/>
              </a:rPr>
              <a:t>04/15/23 – 04/16/23 – Camp Snyder, Haymarket, VA</a:t>
            </a:r>
            <a:endParaRPr lang="en-US" sz="1000" dirty="0">
              <a:solidFill>
                <a:srgbClr val="7A7A7A"/>
              </a:solidFill>
            </a:endParaRPr>
          </a:p>
          <a:p>
            <a:pPr marL="628650" indent="-171450">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12"/>
              </a:rPr>
              <a:t>04/15/23 – 04/16/23 – Spotsylvania Courthouse, VA</a:t>
            </a:r>
            <a:endParaRPr lang="en-US" sz="1000" b="1" i="0" u="none" strike="noStrike" dirty="0">
              <a:solidFill>
                <a:srgbClr val="0000FF"/>
              </a:solidFill>
              <a:effectLst/>
            </a:endParaRPr>
          </a:p>
          <a:p>
            <a:pPr marL="628650" indent="-171450">
              <a:lnSpc>
                <a:spcPct val="120000"/>
              </a:lnSpc>
              <a:spcBef>
                <a:spcPts val="0"/>
              </a:spcBef>
              <a:buFont typeface="Arial" panose="020B0604020202020204" pitchFamily="34" charset="0"/>
              <a:buChar char="•"/>
            </a:pPr>
            <a:r>
              <a:rPr lang="en-US" sz="1000" b="1" dirty="0">
                <a:solidFill>
                  <a:srgbClr val="0000FF"/>
                </a:solidFill>
                <a:hlinkClick r:id="rId13"/>
              </a:rPr>
              <a:t>05/12/23 – 05/13/23 – Huntingtown, MD</a:t>
            </a:r>
            <a:endParaRPr lang="en-US" sz="1000" b="1" dirty="0">
              <a:solidFill>
                <a:srgbClr val="0000FF"/>
              </a:solidFill>
            </a:endParaRPr>
          </a:p>
          <a:p>
            <a:pPr marL="628650" indent="-171450">
              <a:lnSpc>
                <a:spcPct val="120000"/>
              </a:lnSpc>
              <a:spcBef>
                <a:spcPts val="0"/>
              </a:spcBef>
              <a:buFont typeface="Arial" panose="020B0604020202020204" pitchFamily="34" charset="0"/>
              <a:buChar char="•"/>
            </a:pPr>
            <a:r>
              <a:rPr lang="en-US" sz="1000" b="1" u="sng" dirty="0">
                <a:solidFill>
                  <a:srgbClr val="0000FF"/>
                </a:solidFill>
                <a:hlinkClick r:id="rId14"/>
              </a:rPr>
              <a:t>05/12/23 – 05/13/23 – Camp Snyder, Haymarket, VA</a:t>
            </a:r>
            <a:endParaRPr lang="en-US" sz="1000" b="1" u="sng" dirty="0">
              <a:solidFill>
                <a:srgbClr val="0000FF"/>
              </a:solidFill>
            </a:endParaRPr>
          </a:p>
          <a:p>
            <a:pPr marL="628650" indent="-171450">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15"/>
              </a:rPr>
              <a:t>06/17/23 – 06/18/23 – Lorton, VA</a:t>
            </a:r>
            <a:endParaRPr lang="en-US" sz="1000" b="0" i="0" dirty="0">
              <a:solidFill>
                <a:srgbClr val="7A7A7A"/>
              </a:solidFill>
              <a:effectLst/>
            </a:endParaRPr>
          </a:p>
          <a:p>
            <a:pPr algn="l">
              <a:lnSpc>
                <a:spcPct val="120000"/>
              </a:lnSpc>
              <a:spcBef>
                <a:spcPts val="0"/>
              </a:spcBef>
            </a:pPr>
            <a:endParaRPr lang="en-US" sz="1000" b="1" i="1" dirty="0">
              <a:solidFill>
                <a:srgbClr val="000000"/>
              </a:solidFill>
              <a:effectLst/>
            </a:endParaRPr>
          </a:p>
          <a:p>
            <a:pPr>
              <a:lnSpc>
                <a:spcPct val="120000"/>
              </a:lnSpc>
              <a:spcBef>
                <a:spcPts val="0"/>
              </a:spcBef>
            </a:pPr>
            <a:r>
              <a:rPr lang="en-US" sz="1000" b="1" i="1" dirty="0">
                <a:solidFill>
                  <a:srgbClr val="000000"/>
                </a:solidFill>
                <a:effectLst/>
              </a:rPr>
              <a:t>Introduction to Outdoor Leadership Skills		</a:t>
            </a:r>
            <a:r>
              <a:rPr lang="en-US" sz="1000" b="1" dirty="0">
                <a:solidFill>
                  <a:schemeClr val="tx1"/>
                </a:solidFill>
              </a:rPr>
              <a:t>National Youth Leadership Training (NYLT; S78)</a:t>
            </a:r>
          </a:p>
          <a:p>
            <a:pPr algn="l">
              <a:lnSpc>
                <a:spcPct val="120000"/>
              </a:lnSpc>
              <a:spcBef>
                <a:spcPts val="0"/>
              </a:spcBef>
              <a:buFont typeface="Arial" panose="020B0604020202020204" pitchFamily="34" charset="0"/>
              <a:buChar char="•"/>
            </a:pPr>
            <a:endParaRPr lang="en-US" sz="1000" b="1" i="1" dirty="0">
              <a:solidFill>
                <a:srgbClr val="000000"/>
              </a:solidFill>
            </a:endParaRPr>
          </a:p>
          <a:p>
            <a:pPr lvl="2" indent="0" hangingPunct="1">
              <a:lnSpc>
                <a:spcPct val="100000"/>
              </a:lnSpc>
              <a:spcBef>
                <a:spcPts val="0"/>
              </a:spcBef>
              <a:defRPr sz="3600"/>
            </a:pPr>
            <a:endParaRPr lang="en-US" sz="1000" dirty="0">
              <a:solidFill>
                <a:schemeClr val="tx1"/>
              </a:solidFill>
            </a:endParaRPr>
          </a:p>
          <a:p>
            <a:pPr lvl="2" indent="0" hangingPunct="1">
              <a:lnSpc>
                <a:spcPct val="100000"/>
              </a:lnSpc>
              <a:spcBef>
                <a:spcPts val="0"/>
              </a:spcBef>
              <a:defRPr sz="3600"/>
            </a:pPr>
            <a:endParaRPr lang="en-US" sz="1000" b="1" dirty="0">
              <a:solidFill>
                <a:schemeClr val="tx1"/>
              </a:solidFill>
            </a:endParaRPr>
          </a:p>
          <a:p>
            <a:pPr lvl="2" indent="0" hangingPunct="1">
              <a:lnSpc>
                <a:spcPct val="100000"/>
              </a:lnSpc>
              <a:spcBef>
                <a:spcPts val="0"/>
              </a:spcBef>
              <a:defRPr sz="3600"/>
            </a:pPr>
            <a:endParaRPr lang="en-US" sz="1000" b="1" dirty="0">
              <a:solidFill>
                <a:schemeClr val="tx1"/>
              </a:solidFill>
            </a:endParaRPr>
          </a:p>
          <a:p>
            <a:pPr lvl="2" indent="0" hangingPunct="1">
              <a:lnSpc>
                <a:spcPct val="120000"/>
              </a:lnSpc>
              <a:spcBef>
                <a:spcPts val="0"/>
              </a:spcBef>
              <a:defRPr sz="3600"/>
            </a:pPr>
            <a:endParaRPr lang="en-US" sz="1000" b="1" dirty="0">
              <a:solidFill>
                <a:schemeClr val="tx1"/>
              </a:solidFill>
            </a:endParaRPr>
          </a:p>
          <a:p>
            <a:pPr lvl="2" indent="0" hangingPunct="1">
              <a:lnSpc>
                <a:spcPct val="120000"/>
              </a:lnSpc>
              <a:spcBef>
                <a:spcPts val="0"/>
              </a:spcBef>
              <a:defRPr sz="3600"/>
            </a:pPr>
            <a:r>
              <a:rPr lang="en-US" sz="1000" b="1" dirty="0">
                <a:solidFill>
                  <a:schemeClr val="tx1"/>
                </a:solidFill>
              </a:rPr>
              <a:t>Mental Health First Aid </a:t>
            </a:r>
            <a:r>
              <a:rPr lang="en-US" sz="1000" b="1" u="sng" dirty="0">
                <a:solidFill>
                  <a:srgbClr val="2409ED"/>
                </a:solidFill>
              </a:rPr>
              <a:t>https://www.fairfaxcounty.gov/hscode/ereg/Registration.aspx?groupID=47</a:t>
            </a:r>
          </a:p>
          <a:p>
            <a:pPr lvl="4" indent="0" hangingPunct="1">
              <a:lnSpc>
                <a:spcPct val="120000"/>
              </a:lnSpc>
              <a:spcBef>
                <a:spcPts val="0"/>
              </a:spcBef>
              <a:defRPr sz="3600"/>
            </a:pPr>
            <a:r>
              <a:rPr lang="en-US" sz="1000" dirty="0">
                <a:solidFill>
                  <a:schemeClr val="tx1"/>
                </a:solidFill>
              </a:rPr>
              <a:t>  </a:t>
            </a:r>
          </a:p>
          <a:p>
            <a:pPr lvl="4" indent="0" hangingPunct="1">
              <a:lnSpc>
                <a:spcPct val="120000"/>
              </a:lnSpc>
              <a:spcBef>
                <a:spcPts val="0"/>
              </a:spcBef>
              <a:defRPr sz="3600"/>
            </a:pPr>
            <a:r>
              <a:rPr lang="en-US" sz="1000" b="1" dirty="0">
                <a:solidFill>
                  <a:schemeClr val="tx1"/>
                </a:solidFill>
              </a:rPr>
              <a:t>Stop the Bleed – Fairfax Fire Rescue Academy 04/15/23 (12 years old and above)</a:t>
            </a:r>
            <a:endParaRPr lang="en-US" sz="1400" b="1" dirty="0">
              <a:solidFill>
                <a:schemeClr val="tx1"/>
              </a:solidFill>
            </a:endParaRPr>
          </a:p>
          <a:p>
            <a:pPr lvl="4" indent="0" hangingPunct="1">
              <a:lnSpc>
                <a:spcPct val="120000"/>
              </a:lnSpc>
              <a:spcBef>
                <a:spcPts val="0"/>
              </a:spcBef>
              <a:defRPr sz="3600"/>
            </a:pPr>
            <a:endParaRPr lang="en-US" sz="1000" b="1" dirty="0">
              <a:solidFill>
                <a:schemeClr val="tx1"/>
              </a:solidFill>
            </a:endParaRPr>
          </a:p>
          <a:p>
            <a:pPr lvl="4" indent="0" hangingPunct="1">
              <a:lnSpc>
                <a:spcPct val="120000"/>
              </a:lnSpc>
              <a:spcBef>
                <a:spcPts val="0"/>
              </a:spcBef>
              <a:defRPr sz="3600"/>
            </a:pPr>
            <a:r>
              <a:rPr lang="en-US" sz="1000" b="1" dirty="0">
                <a:solidFill>
                  <a:schemeClr val="tx1"/>
                </a:solidFill>
              </a:rPr>
              <a:t>Wilderness First Aid (N02) 			Wood Badge (A90) - </a:t>
            </a:r>
            <a:r>
              <a:rPr lang="en-US" sz="1000" b="1" dirty="0">
                <a:solidFill>
                  <a:schemeClr val="tx1"/>
                </a:solidFill>
                <a:hlinkClick r:id="rId16"/>
              </a:rPr>
              <a:t>https://www.ncacbsa.org/wood-badge/</a:t>
            </a:r>
            <a:r>
              <a:rPr lang="en-US" sz="1000" b="1" dirty="0">
                <a:solidFill>
                  <a:schemeClr val="tx1"/>
                </a:solidFill>
              </a:rPr>
              <a:t> </a:t>
            </a:r>
          </a:p>
          <a:p>
            <a:pPr lvl="4" indent="0" hangingPunct="1">
              <a:lnSpc>
                <a:spcPct val="120000"/>
              </a:lnSpc>
              <a:spcBef>
                <a:spcPts val="0"/>
              </a:spcBef>
              <a:defRPr sz="3600"/>
            </a:pPr>
            <a:endParaRPr lang="en-US" sz="1000" b="1" dirty="0">
              <a:solidFill>
                <a:schemeClr val="tx1"/>
              </a:solidFill>
            </a:endParaRPr>
          </a:p>
          <a:p>
            <a:pPr lvl="4" indent="0" hangingPunct="1">
              <a:lnSpc>
                <a:spcPct val="120000"/>
              </a:lnSpc>
              <a:spcBef>
                <a:spcPts val="0"/>
              </a:spcBef>
              <a:defRPr sz="3600"/>
            </a:pPr>
            <a:endParaRPr lang="en-US" sz="1000" b="1" dirty="0">
              <a:solidFill>
                <a:schemeClr val="tx1"/>
              </a:solidFill>
            </a:endParaRPr>
          </a:p>
          <a:p>
            <a:pPr lvl="4" indent="0" hangingPunct="1">
              <a:lnSpc>
                <a:spcPct val="120000"/>
              </a:lnSpc>
              <a:spcBef>
                <a:spcPts val="0"/>
              </a:spcBef>
              <a:defRPr sz="3600"/>
            </a:pPr>
            <a:endParaRPr lang="en-US" sz="1000" b="1" dirty="0">
              <a:solidFill>
                <a:schemeClr val="tx1"/>
              </a:solidFill>
            </a:endParaRPr>
          </a:p>
          <a:p>
            <a:pPr lvl="4" indent="0" hangingPunct="1">
              <a:lnSpc>
                <a:spcPct val="120000"/>
              </a:lnSpc>
              <a:spcBef>
                <a:spcPts val="0"/>
              </a:spcBef>
              <a:defRPr sz="3600"/>
            </a:pPr>
            <a:endParaRPr lang="en-US" sz="1000" b="1" dirty="0">
              <a:solidFill>
                <a:schemeClr val="tx1"/>
              </a:solidFill>
            </a:endParaRPr>
          </a:p>
          <a:p>
            <a:pPr lvl="4" indent="0" hangingPunct="1">
              <a:lnSpc>
                <a:spcPct val="120000"/>
              </a:lnSpc>
              <a:spcBef>
                <a:spcPts val="0"/>
              </a:spcBef>
              <a:defRPr sz="3600"/>
            </a:pPr>
            <a:endParaRPr lang="en-US" sz="1000" b="1" dirty="0">
              <a:solidFill>
                <a:schemeClr val="tx1"/>
              </a:solidFill>
            </a:endParaRPr>
          </a:p>
        </p:txBody>
      </p:sp>
      <p:sp>
        <p:nvSpPr>
          <p:cNvPr id="7" name="Rectangle 5">
            <a:extLst>
              <a:ext uri="{FF2B5EF4-FFF2-40B4-BE49-F238E27FC236}">
                <a16:creationId xmlns:a16="http://schemas.microsoft.com/office/drawing/2014/main" id="{617A6071-4100-68B7-4402-77AE0C7737AB}"/>
              </a:ext>
            </a:extLst>
          </p:cNvPr>
          <p:cNvSpPr>
            <a:spLocks noChangeArrowheads="1"/>
          </p:cNvSpPr>
          <p:nvPr/>
        </p:nvSpPr>
        <p:spPr bwMode="auto">
          <a:xfrm>
            <a:off x="0" y="-184666"/>
            <a:ext cx="248786"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AE55CC26-E3CA-2035-5ABB-F7D1CF1B2238}"/>
              </a:ext>
            </a:extLst>
          </p:cNvPr>
          <p:cNvSpPr txBox="1"/>
          <p:nvPr/>
        </p:nvSpPr>
        <p:spPr>
          <a:xfrm>
            <a:off x="3823146" y="590454"/>
            <a:ext cx="3060071" cy="2677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lnSpc>
                <a:spcPct val="120000"/>
              </a:lnSpc>
              <a:spcBef>
                <a:spcPts val="0"/>
              </a:spcBef>
            </a:pPr>
            <a:r>
              <a:rPr lang="en-US" sz="1000" b="1" i="0" dirty="0">
                <a:solidFill>
                  <a:srgbClr val="000000"/>
                </a:solidFill>
                <a:effectLst/>
              </a:rPr>
              <a:t>Cub Scout Den Leader Specific (C42)</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4"/>
              </a:rPr>
              <a:t>03/25/23 – Alexandria, VA</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5"/>
              </a:rPr>
              <a:t>04/29/23 – Alexandria, VA</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6"/>
              </a:rPr>
              <a:t>05/06/23 – Herndon, VA</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7"/>
              </a:rPr>
              <a:t>05/20/23 – Alexandria, VA</a:t>
            </a:r>
            <a:endParaRPr lang="en-US" sz="1000" b="1" i="0" u="none" strike="noStrike" dirty="0">
              <a:solidFill>
                <a:srgbClr val="0000FF"/>
              </a:solidFill>
              <a:effectLst/>
            </a:endParaRPr>
          </a:p>
          <a:p>
            <a:pPr marL="742950" lvl="1" indent="-285750">
              <a:lnSpc>
                <a:spcPct val="120000"/>
              </a:lnSpc>
              <a:buFont typeface="Arial" panose="020B0604020202020204" pitchFamily="34" charset="0"/>
              <a:buChar char="•"/>
            </a:pPr>
            <a:r>
              <a:rPr lang="en-US" sz="1000" b="1" i="0" u="none" strike="noStrike" dirty="0">
                <a:solidFill>
                  <a:srgbClr val="0000FF"/>
                </a:solidFill>
                <a:effectLst/>
                <a:hlinkClick r:id="rId8"/>
              </a:rPr>
              <a:t>06/10/23 – Alexandria, VA</a:t>
            </a:r>
            <a:endParaRPr lang="en-US" sz="1000" b="0" i="0" dirty="0">
              <a:solidFill>
                <a:srgbClr val="7A7A7A"/>
              </a:solidFill>
              <a:effectLst/>
            </a:endParaRPr>
          </a:p>
          <a:p>
            <a:pPr marL="457200" lvl="1" indent="0" algn="l">
              <a:lnSpc>
                <a:spcPct val="120000"/>
              </a:lnSpc>
              <a:spcBef>
                <a:spcPts val="0"/>
              </a:spcBef>
            </a:pPr>
            <a:endParaRPr lang="en-US" sz="1000" b="1" dirty="0">
              <a:solidFill>
                <a:srgbClr val="0000FF"/>
              </a:solidFill>
            </a:endParaRPr>
          </a:p>
          <a:p>
            <a:pPr algn="l">
              <a:lnSpc>
                <a:spcPct val="120000"/>
              </a:lnSpc>
              <a:spcBef>
                <a:spcPts val="0"/>
              </a:spcBef>
            </a:pPr>
            <a:r>
              <a:rPr lang="en-US" sz="1000" b="1" i="1" dirty="0">
                <a:solidFill>
                  <a:srgbClr val="000000"/>
                </a:solidFill>
                <a:effectLst/>
              </a:rPr>
              <a:t>Scoutmaster Position Specific Training (S24)</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17"/>
              </a:rPr>
              <a:t>03/25/23 – Alexandria, VA</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18"/>
              </a:rPr>
              <a:t>04/29/23 – Alexandria, VA</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r>
              <a:rPr lang="en-US" sz="1000" b="1" i="0" u="none" strike="noStrike" dirty="0">
                <a:solidFill>
                  <a:srgbClr val="0000FF"/>
                </a:solidFill>
                <a:effectLst/>
                <a:hlinkClick r:id="rId19"/>
              </a:rPr>
              <a:t>05/20/23 – Alexandria, VA</a:t>
            </a:r>
            <a:endParaRPr lang="en-US" sz="1000" b="1" i="0" u="none" strike="noStrike" dirty="0">
              <a:solidFill>
                <a:srgbClr val="0000FF"/>
              </a:solidFill>
              <a:effectLst/>
            </a:endParaRPr>
          </a:p>
          <a:p>
            <a:pPr marL="742950" lvl="1" indent="-285750">
              <a:lnSpc>
                <a:spcPct val="120000"/>
              </a:lnSpc>
              <a:buFont typeface="Arial" panose="020B0604020202020204" pitchFamily="34" charset="0"/>
              <a:buChar char="•"/>
            </a:pPr>
            <a:r>
              <a:rPr lang="en-US" sz="1000" b="1" i="0" u="none" strike="noStrike" dirty="0">
                <a:solidFill>
                  <a:srgbClr val="0000FF"/>
                </a:solidFill>
                <a:effectLst/>
                <a:hlinkClick r:id="rId20"/>
              </a:rPr>
              <a:t>06/10/23 – Alexandria, VA</a:t>
            </a: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endParaRPr lang="en-US" sz="1000" b="0" i="0" dirty="0">
              <a:solidFill>
                <a:srgbClr val="7A7A7A"/>
              </a:solidFill>
              <a:effectLst/>
            </a:endParaRPr>
          </a:p>
          <a:p>
            <a:pPr marL="742950" lvl="1" indent="-285750" algn="l">
              <a:lnSpc>
                <a:spcPct val="120000"/>
              </a:lnSpc>
              <a:spcBef>
                <a:spcPts val="0"/>
              </a:spcBef>
              <a:buFont typeface="Arial" panose="020B0604020202020204" pitchFamily="34" charset="0"/>
              <a:buChar char="•"/>
            </a:pPr>
            <a:endParaRPr lang="en-US" sz="1000" b="0" i="0" dirty="0">
              <a:solidFill>
                <a:srgbClr val="7A7A7A"/>
              </a:solidFill>
              <a:effectLst/>
            </a:endParaRPr>
          </a:p>
        </p:txBody>
      </p:sp>
      <p:sp>
        <p:nvSpPr>
          <p:cNvPr id="5" name="TextBox 4">
            <a:extLst>
              <a:ext uri="{FF2B5EF4-FFF2-40B4-BE49-F238E27FC236}">
                <a16:creationId xmlns:a16="http://schemas.microsoft.com/office/drawing/2014/main" id="{57B2F0AB-C901-1CD3-C53F-F7085471047B}"/>
              </a:ext>
            </a:extLst>
          </p:cNvPr>
          <p:cNvSpPr txBox="1"/>
          <p:nvPr/>
        </p:nvSpPr>
        <p:spPr>
          <a:xfrm>
            <a:off x="4265716" y="3797087"/>
            <a:ext cx="4897925"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71450" lvl="4" indent="-171450">
              <a:lnSpc>
                <a:spcPct val="100000"/>
              </a:lnSpc>
              <a:spcBef>
                <a:spcPts val="0"/>
              </a:spcBef>
              <a:buFont typeface="Arial" panose="020B0604020202020204" pitchFamily="34" charset="0"/>
              <a:buChar char="•"/>
            </a:pPr>
            <a:r>
              <a:rPr lang="en-US" sz="1000" b="1" i="0" u="none" strike="noStrike" dirty="0">
                <a:solidFill>
                  <a:srgbClr val="0000FF"/>
                </a:solidFill>
                <a:effectLst/>
                <a:hlinkClick r:id="rId21"/>
              </a:rPr>
              <a:t>06/18/23 – 06/23/23 – Session 23-2 – Camp Snyder, Haymarket, VA</a:t>
            </a:r>
          </a:p>
          <a:p>
            <a:pPr marL="171450" lvl="4" indent="-171450">
              <a:lnSpc>
                <a:spcPct val="100000"/>
              </a:lnSpc>
              <a:spcBef>
                <a:spcPts val="0"/>
              </a:spcBef>
              <a:buFont typeface="Arial" panose="020B0604020202020204" pitchFamily="34" charset="0"/>
              <a:buChar char="•"/>
            </a:pPr>
            <a:r>
              <a:rPr lang="en-US" sz="1000" b="1" i="0" u="none" strike="noStrike" dirty="0">
                <a:solidFill>
                  <a:srgbClr val="0000FF"/>
                </a:solidFill>
                <a:effectLst/>
                <a:hlinkClick r:id="rId21"/>
              </a:rPr>
              <a:t>06/25/23 – 06/30/23 – Session 23-3 – Camp Snyder, Haymarket, VA</a:t>
            </a:r>
            <a:r>
              <a:rPr lang="en-US" sz="1000" b="0" i="0" dirty="0">
                <a:solidFill>
                  <a:srgbClr val="7A7A7A"/>
                </a:solidFill>
                <a:effectLst/>
              </a:rPr>
              <a:t> </a:t>
            </a:r>
          </a:p>
          <a:p>
            <a:pPr marL="171450" lvl="4" indent="-171450">
              <a:lnSpc>
                <a:spcPct val="100000"/>
              </a:lnSpc>
              <a:spcBef>
                <a:spcPts val="0"/>
              </a:spcBef>
              <a:buFont typeface="Arial" panose="020B0604020202020204" pitchFamily="34" charset="0"/>
              <a:buChar char="•"/>
            </a:pPr>
            <a:r>
              <a:rPr lang="en-US" sz="1000" b="1" i="0" u="none" strike="noStrike" dirty="0">
                <a:solidFill>
                  <a:srgbClr val="0000FF"/>
                </a:solidFill>
                <a:effectLst/>
                <a:hlinkClick r:id="rId21"/>
              </a:rPr>
              <a:t>07/23/23 – 07/28/23 – Session 23-4 – Camp Snyder, Haymarket, VA</a:t>
            </a:r>
            <a:endParaRPr lang="en-US" sz="1000" b="0" i="0" dirty="0">
              <a:solidFill>
                <a:srgbClr val="7A7A7A"/>
              </a:solidFill>
              <a:effectLst/>
            </a:endParaRPr>
          </a:p>
          <a:p>
            <a:pPr marL="171450" lvl="4" indent="-171450">
              <a:lnSpc>
                <a:spcPct val="100000"/>
              </a:lnSpc>
              <a:spcBef>
                <a:spcPts val="0"/>
              </a:spcBef>
              <a:buFont typeface="Arial" panose="020B0604020202020204" pitchFamily="34" charset="0"/>
              <a:buChar char="•"/>
            </a:pPr>
            <a:r>
              <a:rPr lang="en-US" sz="1000" b="1" i="0" u="none" strike="noStrike" dirty="0">
                <a:solidFill>
                  <a:srgbClr val="0000FF"/>
                </a:solidFill>
                <a:effectLst/>
                <a:hlinkClick r:id="rId21"/>
              </a:rPr>
              <a:t>07/23/23 – 07/28/23 – Session 23-5 – Camp Snyder, Haymarket, VA</a:t>
            </a:r>
            <a:endParaRPr lang="en-US" sz="1000" b="0" i="0" dirty="0">
              <a:solidFill>
                <a:srgbClr val="7A7A7A"/>
              </a:solidFill>
              <a:effectLst/>
            </a:endParaRPr>
          </a:p>
        </p:txBody>
      </p:sp>
      <p:sp>
        <p:nvSpPr>
          <p:cNvPr id="9" name="TextBox 8">
            <a:extLst>
              <a:ext uri="{FF2B5EF4-FFF2-40B4-BE49-F238E27FC236}">
                <a16:creationId xmlns:a16="http://schemas.microsoft.com/office/drawing/2014/main" id="{94CE70CA-3D97-C343-4361-EE3FF047C2C3}"/>
              </a:ext>
            </a:extLst>
          </p:cNvPr>
          <p:cNvSpPr txBox="1"/>
          <p:nvPr/>
        </p:nvSpPr>
        <p:spPr>
          <a:xfrm>
            <a:off x="4265716" y="5609345"/>
            <a:ext cx="2678719"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71450" lvl="4" indent="-171450" hangingPunct="1">
              <a:spcBef>
                <a:spcPts val="0"/>
              </a:spcBef>
              <a:buFont typeface="Arial" panose="020B0604020202020204" pitchFamily="34" charset="0"/>
              <a:buChar char="•"/>
              <a:defRPr sz="3600"/>
            </a:pPr>
            <a:r>
              <a:rPr lang="en-US" sz="1000" dirty="0">
                <a:solidFill>
                  <a:schemeClr val="tx1"/>
                </a:solidFill>
              </a:rPr>
              <a:t> 03/31/23 – 04/02/23 &amp; 04/22/23 – 04/23/23</a:t>
            </a:r>
          </a:p>
          <a:p>
            <a:pPr marL="171450" lvl="4" indent="-171450" hangingPunct="1">
              <a:spcBef>
                <a:spcPts val="0"/>
              </a:spcBef>
              <a:buFont typeface="Arial" panose="020B0604020202020204" pitchFamily="34" charset="0"/>
              <a:buChar char="•"/>
              <a:defRPr sz="3600"/>
            </a:pPr>
            <a:r>
              <a:rPr lang="en-US" sz="1000" dirty="0">
                <a:solidFill>
                  <a:schemeClr val="tx1"/>
                </a:solidFill>
              </a:rPr>
              <a:t> 05/05/23 – 05/07/23 &amp; 06/03/23 – 06/04/23 </a:t>
            </a:r>
          </a:p>
          <a:p>
            <a:pPr marL="171450" lvl="4" indent="-171450" hangingPunct="1">
              <a:spcBef>
                <a:spcPts val="0"/>
              </a:spcBef>
              <a:buFont typeface="Arial" panose="020B0604020202020204" pitchFamily="34" charset="0"/>
              <a:buChar char="•"/>
              <a:defRPr sz="3600"/>
            </a:pPr>
            <a:r>
              <a:rPr lang="en-US" sz="1000" dirty="0">
                <a:solidFill>
                  <a:schemeClr val="tx1"/>
                </a:solidFill>
              </a:rPr>
              <a:t> 09/08/23 - 09/10/23 &amp; 10/07/23 – 10/08/23</a:t>
            </a:r>
          </a:p>
        </p:txBody>
      </p:sp>
      <p:sp>
        <p:nvSpPr>
          <p:cNvPr id="3" name="TextBox 2">
            <a:extLst>
              <a:ext uri="{FF2B5EF4-FFF2-40B4-BE49-F238E27FC236}">
                <a16:creationId xmlns:a16="http://schemas.microsoft.com/office/drawing/2014/main" id="{3CA51F19-D851-8E91-27C9-01A9B9515A5E}"/>
              </a:ext>
            </a:extLst>
          </p:cNvPr>
          <p:cNvSpPr txBox="1"/>
          <p:nvPr/>
        </p:nvSpPr>
        <p:spPr>
          <a:xfrm>
            <a:off x="248786" y="3772949"/>
            <a:ext cx="4204434" cy="1138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742950" lvl="1" indent="-285750" algn="l">
              <a:buFont typeface="Arial" panose="020B0604020202020204" pitchFamily="34" charset="0"/>
              <a:buChar char="•"/>
            </a:pPr>
            <a:r>
              <a:rPr lang="en-US" sz="1000" b="1" i="0" u="none" strike="noStrike" dirty="0">
                <a:solidFill>
                  <a:srgbClr val="0000FF"/>
                </a:solidFill>
                <a:effectLst/>
                <a:hlinkClick r:id="rId10"/>
              </a:rPr>
              <a:t>03/25/23 – 03/26/23 – Boyce, VA</a:t>
            </a:r>
            <a:endParaRPr lang="en-US" sz="1000" b="1" i="0" u="none" strike="noStrike" dirty="0">
              <a:solidFill>
                <a:srgbClr val="0000FF"/>
              </a:solidFill>
              <a:effectLst/>
            </a:endParaRPr>
          </a:p>
          <a:p>
            <a:pPr marL="742950" lvl="1" indent="-285750">
              <a:buFont typeface="Arial" panose="020B0604020202020204" pitchFamily="34" charset="0"/>
              <a:buChar char="•"/>
            </a:pPr>
            <a:r>
              <a:rPr lang="en-US" sz="1000" b="1" dirty="0">
                <a:solidFill>
                  <a:srgbClr val="0000FF"/>
                </a:solidFill>
                <a:hlinkClick r:id="rId13"/>
              </a:rPr>
              <a:t>05/12/23 – 05/13/23 – Huntingtown, MD</a:t>
            </a:r>
            <a:endParaRPr lang="en-US" sz="1000" b="1" dirty="0">
              <a:solidFill>
                <a:srgbClr val="0000FF"/>
              </a:solidFill>
            </a:endParaRPr>
          </a:p>
          <a:p>
            <a:pPr marL="742950" lvl="1" indent="-285750">
              <a:buFont typeface="Arial" panose="020B0604020202020204" pitchFamily="34" charset="0"/>
              <a:buChar char="•"/>
            </a:pPr>
            <a:r>
              <a:rPr lang="en-US" sz="1000" b="1" u="sng" dirty="0">
                <a:solidFill>
                  <a:srgbClr val="0000FF"/>
                </a:solidFill>
                <a:hlinkClick r:id="rId14"/>
              </a:rPr>
              <a:t>05/12/23 – 05/13/23 – Camp Snyder, Haymarket, VA</a:t>
            </a:r>
            <a:endParaRPr lang="en-US" sz="1000" b="1" u="sng" dirty="0">
              <a:solidFill>
                <a:srgbClr val="0000FF"/>
              </a:solidFill>
            </a:endParaRPr>
          </a:p>
          <a:p>
            <a:pPr marL="742950" lvl="1" indent="-285750">
              <a:buFont typeface="Arial" panose="020B0604020202020204" pitchFamily="34" charset="0"/>
              <a:buChar char="•"/>
            </a:pPr>
            <a:r>
              <a:rPr lang="en-US" sz="1000" b="1" i="0" u="none" strike="noStrike" dirty="0">
                <a:solidFill>
                  <a:srgbClr val="0000FF"/>
                </a:solidFill>
                <a:effectLst/>
                <a:hlinkClick r:id="rId15"/>
              </a:rPr>
              <a:t>06/17/23 – 06/18/23 – Lorton, VA</a:t>
            </a:r>
            <a:endParaRPr lang="en-US" sz="1000" b="1" i="0" u="none" strike="noStrike" dirty="0">
              <a:solidFill>
                <a:srgbClr val="0000FF"/>
              </a:solidFill>
              <a:effectLst/>
            </a:endParaRPr>
          </a:p>
          <a:p>
            <a:pPr marL="742950" lvl="1" indent="-285750">
              <a:buFont typeface="Arial" panose="020B0604020202020204" pitchFamily="34" charset="0"/>
              <a:buChar char="•"/>
            </a:pPr>
            <a:endParaRPr lang="en-US" sz="1000" b="0" i="0" dirty="0">
              <a:solidFill>
                <a:srgbClr val="7A7A7A"/>
              </a:solidFill>
              <a:effectLst/>
            </a:endParaRPr>
          </a:p>
          <a:p>
            <a:pPr marL="742950" lvl="1" indent="-285750">
              <a:buFont typeface="Arial" panose="020B0604020202020204" pitchFamily="34" charset="0"/>
              <a:buChar char="•"/>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6" name="TextBox 5">
            <a:extLst>
              <a:ext uri="{FF2B5EF4-FFF2-40B4-BE49-F238E27FC236}">
                <a16:creationId xmlns:a16="http://schemas.microsoft.com/office/drawing/2014/main" id="{C32BF231-D9C1-709C-BCB5-885716240B25}"/>
              </a:ext>
            </a:extLst>
          </p:cNvPr>
          <p:cNvSpPr txBox="1"/>
          <p:nvPr/>
        </p:nvSpPr>
        <p:spPr>
          <a:xfrm>
            <a:off x="640777" y="5582285"/>
            <a:ext cx="4204434" cy="1007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71450" indent="-171450" algn="l">
              <a:buFont typeface="Arial" panose="020B0604020202020204" pitchFamily="34" charset="0"/>
              <a:buChar char="•"/>
            </a:pPr>
            <a:r>
              <a:rPr lang="en-US" sz="1050" b="1" i="0" u="none" strike="noStrike" dirty="0">
                <a:solidFill>
                  <a:srgbClr val="0000FF"/>
                </a:solidFill>
                <a:effectLst/>
                <a:hlinkClick r:id="rId16"/>
              </a:rPr>
              <a:t>03/31/23 – 04/02/23 &amp; 04/22/23 – 04/23/23 </a:t>
            </a:r>
            <a:endParaRPr lang="en-US" sz="1050" b="0" i="0" dirty="0">
              <a:solidFill>
                <a:srgbClr val="7A7A7A"/>
              </a:solidFill>
              <a:effectLst/>
            </a:endParaRPr>
          </a:p>
          <a:p>
            <a:pPr marL="171450" indent="-171450" algn="l">
              <a:buFont typeface="Arial" panose="020B0604020202020204" pitchFamily="34" charset="0"/>
              <a:buChar char="•"/>
            </a:pPr>
            <a:r>
              <a:rPr lang="en-US" sz="1050" b="1" i="0" u="none" strike="noStrike" dirty="0">
                <a:solidFill>
                  <a:srgbClr val="0000FF"/>
                </a:solidFill>
                <a:effectLst/>
                <a:hlinkClick r:id="rId16"/>
              </a:rPr>
              <a:t>05/05/23 – 05/07/23 &amp; 06/03/23 – 06/04/23</a:t>
            </a:r>
            <a:endParaRPr lang="en-US" sz="1050" b="0" i="0" dirty="0">
              <a:solidFill>
                <a:srgbClr val="7A7A7A"/>
              </a:solidFill>
              <a:effectLst/>
            </a:endParaRPr>
          </a:p>
          <a:p>
            <a:pPr marL="171450" indent="-171450" algn="l">
              <a:buFont typeface="Arial" panose="020B0604020202020204" pitchFamily="34" charset="0"/>
              <a:buChar char="•"/>
            </a:pPr>
            <a:r>
              <a:rPr lang="en-US" sz="1050" b="1" i="0" u="none" strike="noStrike" dirty="0">
                <a:solidFill>
                  <a:srgbClr val="0000FF"/>
                </a:solidFill>
                <a:effectLst/>
                <a:hlinkClick r:id="rId22"/>
              </a:rPr>
              <a:t>09/08/23 – 09/10/23 &amp; 10/07/23 - 10/08/23</a:t>
            </a:r>
            <a:endParaRPr lang="en-US" sz="1050" b="0" i="0" dirty="0">
              <a:solidFill>
                <a:srgbClr val="7A7A7A"/>
              </a:solidFill>
              <a:effectLst/>
            </a:endParaRPr>
          </a:p>
          <a:p>
            <a:pPr marL="742950" lvl="1" indent="-285750">
              <a:buFont typeface="Arial" panose="020B0604020202020204" pitchFamily="34" charset="0"/>
              <a:buChar char="•"/>
            </a:pPr>
            <a:endParaRPr lang="en-US" sz="1000" b="0" i="0" dirty="0">
              <a:solidFill>
                <a:srgbClr val="7A7A7A"/>
              </a:solidFill>
              <a:effectLst/>
            </a:endParaRPr>
          </a:p>
          <a:p>
            <a:pPr marL="742950" lvl="1" indent="-285750">
              <a:buFont typeface="Arial" panose="020B0604020202020204" pitchFamily="34" charset="0"/>
              <a:buChar char="•"/>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BB66-102E-70E5-52DE-C3345E1790D0}"/>
              </a:ext>
            </a:extLst>
          </p:cNvPr>
          <p:cNvSpPr>
            <a:spLocks noGrp="1"/>
          </p:cNvSpPr>
          <p:nvPr>
            <p:ph type="title"/>
          </p:nvPr>
        </p:nvSpPr>
        <p:spPr>
          <a:xfrm>
            <a:off x="838200" y="365125"/>
            <a:ext cx="10515600" cy="799081"/>
          </a:xfrm>
        </p:spPr>
        <p:txBody>
          <a:bodyPr>
            <a:normAutofit/>
          </a:bodyPr>
          <a:lstStyle/>
          <a:p>
            <a:r>
              <a:rPr lang="en-US" b="1" dirty="0"/>
              <a:t>Leave No Trace/Outdoor Ethics</a:t>
            </a:r>
          </a:p>
        </p:txBody>
      </p:sp>
      <p:sp>
        <p:nvSpPr>
          <p:cNvPr id="3" name="Text Placeholder 2">
            <a:extLst>
              <a:ext uri="{FF2B5EF4-FFF2-40B4-BE49-F238E27FC236}">
                <a16:creationId xmlns:a16="http://schemas.microsoft.com/office/drawing/2014/main" id="{4C6B329B-BAA6-99CB-2C55-9C0861ED1181}"/>
              </a:ext>
            </a:extLst>
          </p:cNvPr>
          <p:cNvSpPr>
            <a:spLocks noGrp="1"/>
          </p:cNvSpPr>
          <p:nvPr>
            <p:ph type="body" idx="1"/>
          </p:nvPr>
        </p:nvSpPr>
        <p:spPr>
          <a:xfrm>
            <a:off x="838200" y="1164207"/>
            <a:ext cx="10515600" cy="5010256"/>
          </a:xfrm>
        </p:spPr>
        <p:txBody>
          <a:bodyPr>
            <a:normAutofit lnSpcReduction="10000"/>
          </a:bodyPr>
          <a:lstStyle/>
          <a:p>
            <a:r>
              <a:rPr lang="en-US" b="1" i="0" dirty="0">
                <a:solidFill>
                  <a:schemeClr val="tx1"/>
                </a:solidFill>
                <a:effectLst/>
                <a:latin typeface="-apple-system"/>
              </a:rPr>
              <a:t>BSA Leave No Trace Trainer Course - Outdoor Ethics</a:t>
            </a:r>
          </a:p>
          <a:p>
            <a:pPr lvl="1"/>
            <a:r>
              <a:rPr lang="en-US" b="0" i="0" dirty="0">
                <a:solidFill>
                  <a:schemeClr val="tx1"/>
                </a:solidFill>
                <a:effectLst/>
                <a:latin typeface="-apple-system"/>
                <a:hlinkClick r:id="rId2"/>
              </a:rPr>
              <a:t>03/20/23 (Zoom) &amp; 03/25/23</a:t>
            </a:r>
            <a:r>
              <a:rPr lang="en-US" b="0" i="0" dirty="0">
                <a:solidFill>
                  <a:schemeClr val="tx1"/>
                </a:solidFill>
                <a:effectLst/>
                <a:latin typeface="-apple-system"/>
              </a:rPr>
              <a:t> - Germantown, MD</a:t>
            </a:r>
          </a:p>
          <a:p>
            <a:pPr lvl="1"/>
            <a:r>
              <a:rPr lang="en-US" dirty="0">
                <a:solidFill>
                  <a:schemeClr val="tx1"/>
                </a:solidFill>
                <a:latin typeface="-apple-system"/>
                <a:hlinkClick r:id="rId3"/>
              </a:rPr>
              <a:t>10/16/23 (Zoom) &amp; 10/21/23 </a:t>
            </a:r>
            <a:r>
              <a:rPr lang="en-US" dirty="0">
                <a:solidFill>
                  <a:schemeClr val="tx1"/>
                </a:solidFill>
                <a:latin typeface="-apple-system"/>
              </a:rPr>
              <a:t>– Haymarket, VA</a:t>
            </a:r>
          </a:p>
          <a:p>
            <a:pPr marL="457200" lvl="1" indent="0">
              <a:buNone/>
            </a:pPr>
            <a:endParaRPr lang="en-US" dirty="0">
              <a:solidFill>
                <a:schemeClr val="tx1"/>
              </a:solidFill>
              <a:latin typeface="-apple-system"/>
            </a:endParaRPr>
          </a:p>
          <a:p>
            <a:pPr>
              <a:lnSpc>
                <a:spcPct val="100000"/>
              </a:lnSpc>
              <a:spcBef>
                <a:spcPts val="0"/>
              </a:spcBef>
            </a:pPr>
            <a:r>
              <a:rPr lang="en-US" b="1" dirty="0">
                <a:solidFill>
                  <a:schemeClr val="tx1"/>
                </a:solidFill>
                <a:latin typeface="-apple-system"/>
              </a:rPr>
              <a:t>Outdoor Ethics Orientation Courses (Scouts and Cubs)</a:t>
            </a:r>
          </a:p>
          <a:p>
            <a:pPr lvl="1">
              <a:lnSpc>
                <a:spcPct val="100000"/>
              </a:lnSpc>
              <a:spcBef>
                <a:spcPts val="0"/>
              </a:spcBef>
            </a:pPr>
            <a:r>
              <a:rPr lang="en-US" dirty="0">
                <a:solidFill>
                  <a:schemeClr val="tx1"/>
                </a:solidFill>
                <a:latin typeface="-apple-system"/>
                <a:hlinkClick r:id="rId4"/>
              </a:rPr>
              <a:t>06/10/23</a:t>
            </a:r>
            <a:r>
              <a:rPr lang="en-US" dirty="0">
                <a:solidFill>
                  <a:schemeClr val="tx1"/>
                </a:solidFill>
                <a:latin typeface="-apple-system"/>
              </a:rPr>
              <a:t> – Brandywine, MD</a:t>
            </a:r>
          </a:p>
          <a:p>
            <a:pPr lvl="1">
              <a:lnSpc>
                <a:spcPct val="100000"/>
              </a:lnSpc>
              <a:spcBef>
                <a:spcPts val="0"/>
              </a:spcBef>
            </a:pPr>
            <a:r>
              <a:rPr lang="en-US" dirty="0">
                <a:solidFill>
                  <a:schemeClr val="tx1"/>
                </a:solidFill>
                <a:latin typeface="-apple-system"/>
                <a:hlinkClick r:id="rId5"/>
              </a:rPr>
              <a:t>09/09/23</a:t>
            </a:r>
            <a:r>
              <a:rPr lang="en-US" dirty="0">
                <a:solidFill>
                  <a:schemeClr val="tx1"/>
                </a:solidFill>
                <a:latin typeface="-apple-system"/>
              </a:rPr>
              <a:t> – Brandywine, MD</a:t>
            </a:r>
          </a:p>
          <a:p>
            <a:pPr lvl="1">
              <a:lnSpc>
                <a:spcPct val="100000"/>
              </a:lnSpc>
              <a:spcBef>
                <a:spcPts val="0"/>
              </a:spcBef>
            </a:pPr>
            <a:r>
              <a:rPr lang="en-US" dirty="0">
                <a:solidFill>
                  <a:schemeClr val="tx1"/>
                </a:solidFill>
                <a:latin typeface="-apple-system"/>
                <a:hlinkClick r:id="rId6"/>
              </a:rPr>
              <a:t>12/03/23</a:t>
            </a:r>
            <a:r>
              <a:rPr lang="en-US" dirty="0">
                <a:solidFill>
                  <a:schemeClr val="tx1"/>
                </a:solidFill>
                <a:latin typeface="-apple-system"/>
              </a:rPr>
              <a:t> – Brandywine, MD</a:t>
            </a:r>
          </a:p>
          <a:p>
            <a:pPr marL="457200" lvl="1" indent="0">
              <a:lnSpc>
                <a:spcPct val="100000"/>
              </a:lnSpc>
              <a:spcBef>
                <a:spcPts val="0"/>
              </a:spcBef>
              <a:buNone/>
            </a:pPr>
            <a:endParaRPr lang="en-US" dirty="0">
              <a:solidFill>
                <a:schemeClr val="tx1"/>
              </a:solidFill>
              <a:latin typeface="-apple-system"/>
            </a:endParaRPr>
          </a:p>
          <a:p>
            <a:r>
              <a:rPr lang="en-US" b="1" dirty="0"/>
              <a:t>Outdoor Ethics Newsletter</a:t>
            </a:r>
          </a:p>
          <a:p>
            <a:pPr lvl="1"/>
            <a:r>
              <a:rPr lang="en-US" dirty="0"/>
              <a:t>Sign up </a:t>
            </a:r>
            <a:r>
              <a:rPr lang="en-US" dirty="0">
                <a:hlinkClick r:id="rId7"/>
              </a:rPr>
              <a:t>here</a:t>
            </a:r>
            <a:r>
              <a:rPr lang="en-US" dirty="0"/>
              <a:t>.</a:t>
            </a:r>
          </a:p>
        </p:txBody>
      </p:sp>
    </p:spTree>
    <p:extLst>
      <p:ext uri="{BB962C8B-B14F-4D97-AF65-F5344CB8AC3E}">
        <p14:creationId xmlns:p14="http://schemas.microsoft.com/office/powerpoint/2010/main" val="326248917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B02A-64CA-61C5-7D18-D5B00523CD7F}"/>
              </a:ext>
            </a:extLst>
          </p:cNvPr>
          <p:cNvSpPr>
            <a:spLocks noGrp="1"/>
          </p:cNvSpPr>
          <p:nvPr>
            <p:ph type="title"/>
          </p:nvPr>
        </p:nvSpPr>
        <p:spPr/>
        <p:txBody>
          <a:bodyPr/>
          <a:lstStyle/>
          <a:p>
            <a:r>
              <a:rPr lang="en-US" b="1" dirty="0"/>
              <a:t>Council Update (cont.)</a:t>
            </a:r>
          </a:p>
        </p:txBody>
      </p:sp>
      <p:sp>
        <p:nvSpPr>
          <p:cNvPr id="3" name="Text Placeholder 2">
            <a:extLst>
              <a:ext uri="{FF2B5EF4-FFF2-40B4-BE49-F238E27FC236}">
                <a16:creationId xmlns:a16="http://schemas.microsoft.com/office/drawing/2014/main" id="{4A3431F5-A737-8223-2499-32521B0D5E0B}"/>
              </a:ext>
            </a:extLst>
          </p:cNvPr>
          <p:cNvSpPr>
            <a:spLocks noGrp="1"/>
          </p:cNvSpPr>
          <p:nvPr>
            <p:ph type="body" idx="1"/>
          </p:nvPr>
        </p:nvSpPr>
        <p:spPr>
          <a:xfrm>
            <a:off x="838200" y="1406077"/>
            <a:ext cx="10515600" cy="4351338"/>
          </a:xfrm>
        </p:spPr>
        <p:txBody>
          <a:bodyPr>
            <a:normAutofit lnSpcReduction="10000"/>
          </a:bodyPr>
          <a:lstStyle/>
          <a:p>
            <a:r>
              <a:rPr lang="en-US" u="sng" dirty="0"/>
              <a:t>Cub Camping 2022</a:t>
            </a:r>
            <a:r>
              <a:rPr lang="en-US" dirty="0"/>
              <a:t>:</a:t>
            </a:r>
          </a:p>
          <a:p>
            <a:endParaRPr lang="en-US" dirty="0"/>
          </a:p>
          <a:p>
            <a:r>
              <a:rPr lang="en-US" u="sng" dirty="0"/>
              <a:t>Dates</a:t>
            </a:r>
            <a:r>
              <a:rPr lang="en-US" dirty="0"/>
              <a:t>:  </a:t>
            </a:r>
          </a:p>
          <a:p>
            <a:pPr lvl="1"/>
            <a:r>
              <a:rPr lang="en-US" dirty="0"/>
              <a:t>Resident Weekend: 4; 6/22-6/25, 6/29-7/2, 7/6-7/9, 7/13-7/16</a:t>
            </a:r>
          </a:p>
          <a:p>
            <a:pPr lvl="1"/>
            <a:r>
              <a:rPr lang="en-US" dirty="0"/>
              <a:t>Day Camp: 2; 6/27-6/30, 7/10-7/14</a:t>
            </a:r>
          </a:p>
          <a:p>
            <a:pPr lvl="1"/>
            <a:r>
              <a:rPr lang="en-US" dirty="0"/>
              <a:t>Scout Specialty Week:  7/16-7/22</a:t>
            </a:r>
          </a:p>
          <a:p>
            <a:r>
              <a:rPr lang="en-US" u="sng" dirty="0"/>
              <a:t>Provisional</a:t>
            </a:r>
            <a:r>
              <a:rPr lang="en-US" dirty="0"/>
              <a:t>:  Can send individual or small numbers of scouts; still need appropriate adult supervision.</a:t>
            </a:r>
          </a:p>
          <a:p>
            <a:r>
              <a:rPr lang="en-US" u="sng" dirty="0"/>
              <a:t>Camperships Available</a:t>
            </a:r>
            <a:r>
              <a:rPr lang="en-US" dirty="0"/>
              <a:t>:  50% off camp attendance fee</a:t>
            </a:r>
          </a:p>
          <a:p>
            <a:endParaRPr lang="en-US" dirty="0"/>
          </a:p>
        </p:txBody>
      </p:sp>
      <p:pic>
        <p:nvPicPr>
          <p:cNvPr id="5" name="Picture 4">
            <a:extLst>
              <a:ext uri="{FF2B5EF4-FFF2-40B4-BE49-F238E27FC236}">
                <a16:creationId xmlns:a16="http://schemas.microsoft.com/office/drawing/2014/main" id="{FF63352D-2BF8-5E51-31FB-EBE644FC594D}"/>
              </a:ext>
            </a:extLst>
          </p:cNvPr>
          <p:cNvPicPr>
            <a:picLocks noChangeAspect="1"/>
          </p:cNvPicPr>
          <p:nvPr/>
        </p:nvPicPr>
        <p:blipFill>
          <a:blip r:embed="rId2"/>
          <a:stretch>
            <a:fillRect/>
          </a:stretch>
        </p:blipFill>
        <p:spPr>
          <a:xfrm>
            <a:off x="4201623" y="1530793"/>
            <a:ext cx="7467718" cy="857404"/>
          </a:xfrm>
          <a:prstGeom prst="rect">
            <a:avLst/>
          </a:prstGeom>
        </p:spPr>
      </p:pic>
    </p:spTree>
    <p:extLst>
      <p:ext uri="{BB962C8B-B14F-4D97-AF65-F5344CB8AC3E}">
        <p14:creationId xmlns:p14="http://schemas.microsoft.com/office/powerpoint/2010/main" val="426311498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1B45-EE0C-409A-B547-13E58D36B4B4}"/>
              </a:ext>
            </a:extLst>
          </p:cNvPr>
          <p:cNvSpPr>
            <a:spLocks noGrp="1"/>
          </p:cNvSpPr>
          <p:nvPr>
            <p:ph type="title"/>
          </p:nvPr>
        </p:nvSpPr>
        <p:spPr>
          <a:xfrm>
            <a:off x="307883" y="851178"/>
            <a:ext cx="2898892" cy="1608059"/>
          </a:xfrm>
        </p:spPr>
        <p:txBody>
          <a:bodyPr>
            <a:normAutofit/>
          </a:bodyPr>
          <a:lstStyle/>
          <a:p>
            <a:pPr algn="ctr">
              <a:spcAft>
                <a:spcPts val="2400"/>
              </a:spcAft>
            </a:pPr>
            <a:r>
              <a:rPr lang="en-US" b="1" dirty="0">
                <a:latin typeface="+mj-lt"/>
                <a:cs typeface="Times New Roman" panose="02020603050405020304" pitchFamily="18" charset="0"/>
              </a:rPr>
              <a:t>GM High Adventure</a:t>
            </a:r>
            <a:endParaRPr lang="en-US" sz="2200" b="1" dirty="0">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0A770296-5720-42C0-827D-D05CE08CCED9}"/>
              </a:ext>
            </a:extLst>
          </p:cNvPr>
          <p:cNvSpPr txBox="1"/>
          <p:nvPr/>
        </p:nvSpPr>
        <p:spPr>
          <a:xfrm>
            <a:off x="3241972" y="115624"/>
            <a:ext cx="8826297" cy="6401753"/>
          </a:xfrm>
          <a:prstGeom prst="rect">
            <a:avLst/>
          </a:prstGeom>
          <a:noFill/>
        </p:spPr>
        <p:txBody>
          <a:bodyPr wrap="square" rtlCol="0">
            <a:spAutoFit/>
          </a:bodyPr>
          <a:lstStyle/>
          <a:p>
            <a:pPr marL="285750" marR="0" indent="-285750">
              <a:spcBef>
                <a:spcPts val="0"/>
              </a:spcBef>
              <a:spcAft>
                <a:spcPts val="1200"/>
              </a:spcAft>
              <a:buFont typeface="Arial" panose="020B0604020202020204" pitchFamily="34" charset="0"/>
              <a:buChar char="•"/>
            </a:pPr>
            <a:r>
              <a:rPr lang="en-US" sz="2000" b="1" i="0" dirty="0">
                <a:solidFill>
                  <a:srgbClr val="000000"/>
                </a:solidFill>
                <a:effectLst/>
                <a:cs typeface="Times New Roman" panose="02020603050405020304" pitchFamily="18" charset="0"/>
              </a:rPr>
              <a:t>NCAC High Adventure Committee (HAC) </a:t>
            </a:r>
            <a:r>
              <a:rPr lang="en-US" sz="2000" b="1" dirty="0">
                <a:solidFill>
                  <a:srgbClr val="1D2228"/>
                </a:solidFill>
                <a:cs typeface="Times New Roman" panose="02020603050405020304" pitchFamily="18" charset="0"/>
                <a:hlinkClick r:id="rId2"/>
              </a:rPr>
              <a:t>u</a:t>
            </a:r>
            <a:r>
              <a:rPr lang="en-US" sz="2000" b="1" i="0" dirty="0">
                <a:solidFill>
                  <a:srgbClr val="1D2228"/>
                </a:solidFill>
                <a:effectLst/>
                <a:cs typeface="Times New Roman" panose="02020603050405020304" pitchFamily="18" charset="0"/>
                <a:hlinkClick r:id="rId2"/>
              </a:rPr>
              <a:t>pdates and announcements</a:t>
            </a:r>
            <a:endParaRPr lang="en-US" sz="2000" b="1" u="sng" dirty="0">
              <a:solidFill>
                <a:srgbClr val="196AD4"/>
              </a:solidFill>
              <a:cs typeface="Times New Roman" panose="02020603050405020304" pitchFamily="18" charset="0"/>
            </a:endParaRPr>
          </a:p>
          <a:p>
            <a:pPr marL="285750" marR="0" indent="-285750">
              <a:spcBef>
                <a:spcPts val="0"/>
              </a:spcBef>
              <a:buFont typeface="Arial" panose="020B0604020202020204" pitchFamily="34" charset="0"/>
              <a:buChar char="•"/>
            </a:pPr>
            <a:r>
              <a:rPr lang="en-US" sz="2000" b="1" u="sng" dirty="0">
                <a:solidFill>
                  <a:schemeClr val="tx1"/>
                </a:solidFill>
                <a:cs typeface="Times New Roman" panose="02020603050405020304" pitchFamily="18" charset="0"/>
              </a:rPr>
              <a:t>High Adventure Crew Trek Availability</a:t>
            </a:r>
          </a:p>
          <a:p>
            <a:pPr lvl="1" indent="0"/>
            <a:r>
              <a:rPr lang="en-US" sz="2000" dirty="0">
                <a:solidFill>
                  <a:schemeClr val="tx1"/>
                </a:solidFill>
                <a:cs typeface="Times New Roman" panose="02020603050405020304" pitchFamily="18" charset="0"/>
              </a:rPr>
              <a:t>       - </a:t>
            </a:r>
            <a:r>
              <a:rPr lang="en-US" sz="2000" u="sng" dirty="0">
                <a:solidFill>
                  <a:schemeClr val="tx1"/>
                </a:solidFill>
                <a:cs typeface="Times New Roman" panose="02020603050405020304" pitchFamily="18" charset="0"/>
                <a:hlinkClick r:id="rId3"/>
              </a:rPr>
              <a:t>Northern Tier</a:t>
            </a:r>
            <a:endParaRPr lang="en-US" sz="2000" dirty="0">
              <a:solidFill>
                <a:schemeClr val="tx1"/>
              </a:solidFill>
              <a:cs typeface="Times New Roman" panose="02020603050405020304" pitchFamily="18" charset="0"/>
            </a:endParaRPr>
          </a:p>
          <a:p>
            <a:pPr lvl="1" indent="0"/>
            <a:r>
              <a:rPr lang="en-US" dirty="0">
                <a:solidFill>
                  <a:schemeClr val="tx1"/>
                </a:solidFill>
                <a:cs typeface="Times New Roman" panose="02020603050405020304" pitchFamily="18" charset="0"/>
              </a:rPr>
              <a:t>            - Limited crew slots still open for Summer 2023 / 2024 reservations open</a:t>
            </a:r>
          </a:p>
          <a:p>
            <a:pPr lvl="1" indent="0"/>
            <a:r>
              <a:rPr lang="en-US" sz="2000" dirty="0">
                <a:solidFill>
                  <a:schemeClr val="tx1"/>
                </a:solidFill>
                <a:cs typeface="Times New Roman" panose="02020603050405020304" pitchFamily="18" charset="0"/>
              </a:rPr>
              <a:t>       - </a:t>
            </a:r>
            <a:r>
              <a:rPr lang="en-US" sz="2000" u="sng" dirty="0">
                <a:solidFill>
                  <a:schemeClr val="tx1"/>
                </a:solidFill>
                <a:cs typeface="Times New Roman" panose="02020603050405020304" pitchFamily="18" charset="0"/>
                <a:hlinkClick r:id="rId4"/>
              </a:rPr>
              <a:t>Philmont</a:t>
            </a:r>
            <a:endParaRPr lang="en-US" sz="2000" dirty="0">
              <a:solidFill>
                <a:schemeClr val="tx1"/>
              </a:solidFill>
              <a:cs typeface="Times New Roman" panose="02020603050405020304" pitchFamily="18" charset="0"/>
            </a:endParaRPr>
          </a:p>
          <a:p>
            <a:pPr lvl="1" indent="0"/>
            <a:r>
              <a:rPr lang="en-US" dirty="0">
                <a:solidFill>
                  <a:schemeClr val="tx1"/>
                </a:solidFill>
                <a:cs typeface="Times New Roman" panose="02020603050405020304" pitchFamily="18" charset="0"/>
              </a:rPr>
              <a:t>            - </a:t>
            </a:r>
            <a:r>
              <a:rPr lang="en-US" dirty="0">
                <a:effectLst/>
                <a:latin typeface="Calibri" panose="020F0502020204030204" pitchFamily="34" charset="0"/>
                <a:ea typeface="Times New Roman" panose="02020603050405020304" pitchFamily="18" charset="0"/>
              </a:rPr>
              <a:t>2023 a few Crew slots are available / 2024 Lottery is over - Most Crew slots are full</a:t>
            </a:r>
          </a:p>
          <a:p>
            <a:pPr lvl="1" indent="0"/>
            <a:r>
              <a:rPr lang="en-US" sz="2000" dirty="0">
                <a:solidFill>
                  <a:schemeClr val="tx1"/>
                </a:solidFill>
                <a:cs typeface="Times New Roman" panose="02020603050405020304" pitchFamily="18" charset="0"/>
              </a:rPr>
              <a:t>       - </a:t>
            </a:r>
            <a:r>
              <a:rPr lang="en-US" sz="2000" u="sng" dirty="0">
                <a:solidFill>
                  <a:schemeClr val="tx1"/>
                </a:solidFill>
                <a:cs typeface="Times New Roman" panose="02020603050405020304" pitchFamily="18" charset="0"/>
                <a:hlinkClick r:id="rId5"/>
              </a:rPr>
              <a:t>Sea base</a:t>
            </a:r>
            <a:endParaRPr lang="en-US" sz="2000" u="sng" dirty="0">
              <a:solidFill>
                <a:schemeClr val="tx1"/>
              </a:solidFill>
              <a:cs typeface="Times New Roman" panose="02020603050405020304" pitchFamily="18" charset="0"/>
            </a:endParaRPr>
          </a:p>
          <a:p>
            <a:pPr lvl="1" indent="0"/>
            <a:r>
              <a:rPr lang="en-US" dirty="0">
                <a:solidFill>
                  <a:schemeClr val="tx1"/>
                </a:solidFill>
                <a:cs typeface="Times New Roman" panose="02020603050405020304" pitchFamily="18" charset="0"/>
              </a:rPr>
              <a:t>            - Some 2023 availability / 2024 Reservations open</a:t>
            </a:r>
          </a:p>
          <a:p>
            <a:pPr lvl="1" indent="0"/>
            <a:r>
              <a:rPr lang="en-US" sz="2000" dirty="0">
                <a:solidFill>
                  <a:schemeClr val="tx1"/>
                </a:solidFill>
                <a:cs typeface="Times New Roman" panose="02020603050405020304" pitchFamily="18" charset="0"/>
              </a:rPr>
              <a:t>       - </a:t>
            </a:r>
            <a:r>
              <a:rPr lang="en-US" sz="2000" u="sng" dirty="0">
                <a:solidFill>
                  <a:schemeClr val="tx1"/>
                </a:solidFill>
                <a:cs typeface="Times New Roman" panose="02020603050405020304" pitchFamily="18" charset="0"/>
                <a:hlinkClick r:id="rId6"/>
              </a:rPr>
              <a:t>Summit</a:t>
            </a:r>
            <a:endPar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indent="0"/>
            <a:r>
              <a:rPr lang="en-US" dirty="0">
                <a:solidFill>
                  <a:schemeClr val="tx1"/>
                </a:solidFill>
                <a:latin typeface="Calibri" panose="020F0502020204030204" pitchFamily="34" charset="0"/>
                <a:cs typeface="Times New Roman" panose="02020603050405020304" pitchFamily="18" charset="0"/>
              </a:rPr>
              <a:t>            - </a:t>
            </a:r>
            <a:r>
              <a:rPr lang="en-US" dirty="0">
                <a:effectLst/>
                <a:latin typeface="Calibri" panose="020F0502020204030204" pitchFamily="34" charset="0"/>
                <a:ea typeface="Times New Roman" panose="02020603050405020304" pitchFamily="18" charset="0"/>
                <a:cs typeface="Times New Roman" panose="02020603050405020304" pitchFamily="18" charset="0"/>
              </a:rPr>
              <a:t>Limited 2023 crew slots available</a:t>
            </a:r>
            <a:r>
              <a:rPr lang="en-US" dirty="0">
                <a:latin typeface="Calibri" panose="020F0502020204030204" pitchFamily="34" charset="0"/>
                <a:ea typeface="Times New Roman" panose="02020603050405020304" pitchFamily="18" charset="0"/>
                <a:cs typeface="Times New Roman" panose="02020603050405020304" pitchFamily="18" charset="0"/>
              </a:rPr>
              <a:t> / </a:t>
            </a:r>
            <a:r>
              <a:rPr lang="en-US" dirty="0">
                <a:effectLst/>
                <a:latin typeface="Calibri" panose="020F0502020204030204" pitchFamily="34" charset="0"/>
                <a:ea typeface="Times New Roman" panose="02020603050405020304" pitchFamily="18" charset="0"/>
                <a:cs typeface="Times New Roman" panose="02020603050405020304" pitchFamily="18" charset="0"/>
              </a:rPr>
              <a:t>2024 registration is open now</a:t>
            </a:r>
          </a:p>
          <a:p>
            <a:pPr marL="285750" lvl="1" indent="-285750">
              <a:buFont typeface="Arial" panose="020B0604020202020204" pitchFamily="34" charset="0"/>
              <a:buChar char="•"/>
            </a:pPr>
            <a:r>
              <a:rPr lang="en-US" sz="2000" b="1" u="sng" dirty="0">
                <a:solidFill>
                  <a:schemeClr val="tx1"/>
                </a:solidFill>
                <a:cs typeface="Times New Roman" panose="02020603050405020304" pitchFamily="18" charset="0"/>
              </a:rPr>
              <a:t>High Adventure </a:t>
            </a:r>
            <a:r>
              <a:rPr lang="en-US" sz="2000" b="1" u="sng" dirty="0">
                <a:solidFill>
                  <a:schemeClr val="tx1"/>
                </a:solidFill>
                <a:cs typeface="Times New Roman" panose="02020603050405020304" pitchFamily="18" charset="0"/>
                <a:hlinkClick r:id="rId7"/>
              </a:rPr>
              <a:t>Opportunities for Individuals</a:t>
            </a:r>
            <a:r>
              <a:rPr lang="en-US" sz="2000" b="1" u="sng" dirty="0">
                <a:solidFill>
                  <a:schemeClr val="tx1"/>
                </a:solidFill>
                <a:cs typeface="Times New Roman" panose="02020603050405020304" pitchFamily="18" charset="0"/>
              </a:rPr>
              <a:t> in 2023</a:t>
            </a:r>
          </a:p>
          <a:p>
            <a:pPr lvl="2" indent="0"/>
            <a:r>
              <a:rPr lang="en-US" sz="2000" b="1" dirty="0">
                <a:solidFill>
                  <a:schemeClr val="tx1"/>
                </a:solidFill>
                <a:cs typeface="Times New Roman" panose="02020603050405020304" pitchFamily="18" charset="0"/>
              </a:rPr>
              <a:t>      </a:t>
            </a:r>
            <a:r>
              <a:rPr lang="en-US" sz="2000" dirty="0">
                <a:solidFill>
                  <a:schemeClr val="tx1"/>
                </a:solidFill>
                <a:cs typeface="Times New Roman" panose="02020603050405020304" pitchFamily="18" charset="0"/>
              </a:rPr>
              <a:t> - NCAC has contingent crew trips to Philmont, Sea Base, Northern Tier,</a:t>
            </a:r>
          </a:p>
          <a:p>
            <a:pPr lvl="2" indent="0"/>
            <a:r>
              <a:rPr lang="en-US" sz="2000" dirty="0">
                <a:solidFill>
                  <a:schemeClr val="tx1"/>
                </a:solidFill>
                <a:cs typeface="Times New Roman" panose="02020603050405020304" pitchFamily="18" charset="0"/>
              </a:rPr>
              <a:t>          James River Canoeing, and </a:t>
            </a:r>
            <a:r>
              <a:rPr lang="en-US" sz="2000" dirty="0" err="1">
                <a:solidFill>
                  <a:schemeClr val="tx1"/>
                </a:solidFill>
                <a:cs typeface="Times New Roman" panose="02020603050405020304" pitchFamily="18" charset="0"/>
              </a:rPr>
              <a:t>Lenhok’sin</a:t>
            </a:r>
            <a:endParaRPr lang="en-US" sz="2000" dirty="0">
              <a:solidFill>
                <a:schemeClr val="tx1"/>
              </a:solidFill>
              <a:cs typeface="Times New Roman" panose="02020603050405020304" pitchFamily="18" charset="0"/>
            </a:endParaRPr>
          </a:p>
          <a:p>
            <a:pPr lvl="2" indent="0"/>
            <a:r>
              <a:rPr lang="en-US" sz="2000" dirty="0">
                <a:solidFill>
                  <a:schemeClr val="tx1"/>
                </a:solidFill>
                <a:cs typeface="Times New Roman" panose="02020603050405020304" pitchFamily="18" charset="0"/>
              </a:rPr>
              <a:t>       - Several NCAC Units have space available for individuals in their crews</a:t>
            </a:r>
          </a:p>
          <a:p>
            <a:pPr marL="285750" lvl="1" indent="-285750">
              <a:buFont typeface="Arial" panose="020B0604020202020204" pitchFamily="34" charset="0"/>
              <a:buChar char="•"/>
            </a:pPr>
            <a:r>
              <a:rPr lang="en-US" sz="2000" b="1" u="sng" dirty="0">
                <a:solidFill>
                  <a:schemeClr val="tx1"/>
                </a:solidFill>
                <a:cs typeface="Times New Roman" panose="02020603050405020304" pitchFamily="18" charset="0"/>
              </a:rPr>
              <a:t>Training</a:t>
            </a:r>
          </a:p>
          <a:p>
            <a:pPr lvl="7" indent="0"/>
            <a:r>
              <a:rPr lang="en-US" dirty="0">
                <a:solidFill>
                  <a:schemeClr val="tx1"/>
                </a:solidFill>
              </a:rPr>
              <a:t>        - </a:t>
            </a:r>
            <a:r>
              <a:rPr lang="en-US" u="sng" dirty="0">
                <a:solidFill>
                  <a:schemeClr val="tx1"/>
                </a:solidFill>
              </a:rPr>
              <a:t>Northern Tier Classroom Training </a:t>
            </a:r>
            <a:r>
              <a:rPr lang="en-US" dirty="0">
                <a:solidFill>
                  <a:schemeClr val="tx1"/>
                </a:solidFill>
              </a:rPr>
              <a:t>(email:  </a:t>
            </a:r>
            <a:r>
              <a:rPr lang="en-US" dirty="0">
                <a:solidFill>
                  <a:srgbClr val="2409ED"/>
                </a:solidFill>
                <a:hlinkClick r:id="rId8">
                  <a:extLst>
                    <a:ext uri="{A12FA001-AC4F-418D-AE19-62706E023703}">
                      <ahyp:hlinkClr xmlns:ahyp="http://schemas.microsoft.com/office/drawing/2018/hyperlinkcolor" val="tx"/>
                    </a:ext>
                  </a:extLst>
                </a:hlinkClick>
              </a:rPr>
              <a:t>BSA2XS@gmail.com</a:t>
            </a:r>
            <a:r>
              <a:rPr lang="en-US" dirty="0">
                <a:solidFill>
                  <a:schemeClr val="tx1"/>
                </a:solidFill>
              </a:rPr>
              <a:t>)</a:t>
            </a:r>
          </a:p>
          <a:p>
            <a:pPr marL="457200" lvl="2" indent="0"/>
            <a:r>
              <a:rPr lang="en-US" dirty="0">
                <a:solidFill>
                  <a:schemeClr val="tx1"/>
                </a:solidFill>
              </a:rPr>
              <a:t>    04/01/2023 – VFW, Occoquan, VA &amp; 04/22/2023 - Virtual</a:t>
            </a:r>
          </a:p>
          <a:p>
            <a:pPr marL="457200" lvl="2" indent="0"/>
            <a:r>
              <a:rPr lang="en-US" dirty="0">
                <a:solidFill>
                  <a:schemeClr val="tx1"/>
                </a:solidFill>
              </a:rPr>
              <a:t>- </a:t>
            </a:r>
            <a:r>
              <a:rPr lang="en-US" u="sng" dirty="0">
                <a:solidFill>
                  <a:schemeClr val="tx1"/>
                </a:solidFill>
              </a:rPr>
              <a:t>Philmont</a:t>
            </a:r>
          </a:p>
          <a:p>
            <a:pPr marL="457200" lvl="2" indent="0"/>
            <a:r>
              <a:rPr lang="en-US" dirty="0">
                <a:solidFill>
                  <a:schemeClr val="tx1"/>
                </a:solidFill>
              </a:rPr>
              <a:t>    03/12/23 &amp; 03/18/23 – Philmont Advisor Hikes (email: </a:t>
            </a:r>
            <a:r>
              <a:rPr lang="en-US" dirty="0">
                <a:solidFill>
                  <a:srgbClr val="2409ED"/>
                </a:solidFill>
                <a:hlinkClick r:id="rId8">
                  <a:extLst>
                    <a:ext uri="{A12FA001-AC4F-418D-AE19-62706E023703}">
                      <ahyp:hlinkClr xmlns:ahyp="http://schemas.microsoft.com/office/drawing/2018/hyperlinkcolor" val="tx"/>
                    </a:ext>
                  </a:extLst>
                </a:hlinkClick>
              </a:rPr>
              <a:t>wcdubi@gmail.com</a:t>
            </a:r>
            <a:r>
              <a:rPr lang="en-US" dirty="0">
                <a:solidFill>
                  <a:schemeClr val="tx1"/>
                </a:solidFill>
              </a:rPr>
              <a:t>)</a:t>
            </a:r>
          </a:p>
          <a:p>
            <a:pPr marL="457200" lvl="2" indent="0"/>
            <a:r>
              <a:rPr lang="en-US" dirty="0">
                <a:solidFill>
                  <a:schemeClr val="tx1"/>
                </a:solidFill>
              </a:rPr>
              <a:t>    03/25/23 – Skills Training (Zoom)</a:t>
            </a:r>
          </a:p>
          <a:p>
            <a:pPr marL="457200" lvl="2" indent="0"/>
            <a:r>
              <a:rPr lang="en-US" dirty="0">
                <a:solidFill>
                  <a:schemeClr val="tx1"/>
                </a:solidFill>
              </a:rPr>
              <a:t>    04/01/23 – Skills Training (In-Person, Ashburn, VA)</a:t>
            </a:r>
          </a:p>
        </p:txBody>
      </p:sp>
      <p:sp>
        <p:nvSpPr>
          <p:cNvPr id="9" name="Title 1">
            <a:extLst>
              <a:ext uri="{FF2B5EF4-FFF2-40B4-BE49-F238E27FC236}">
                <a16:creationId xmlns:a16="http://schemas.microsoft.com/office/drawing/2014/main" id="{FB47561B-52C9-4F94-AC17-0B8495C9642E}"/>
              </a:ext>
            </a:extLst>
          </p:cNvPr>
          <p:cNvSpPr txBox="1">
            <a:spLocks/>
          </p:cNvSpPr>
          <p:nvPr/>
        </p:nvSpPr>
        <p:spPr>
          <a:xfrm>
            <a:off x="307883" y="4626365"/>
            <a:ext cx="2898892" cy="9096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2400"/>
              </a:spcAft>
            </a:pPr>
            <a:r>
              <a:rPr lang="en-US" sz="2800" b="1">
                <a:cs typeface="Times New Roman" panose="02020603050405020304" pitchFamily="18" charset="0"/>
              </a:rPr>
              <a:t>March </a:t>
            </a:r>
            <a:r>
              <a:rPr lang="en-US" sz="2800" b="1" dirty="0">
                <a:cs typeface="Times New Roman" panose="02020603050405020304" pitchFamily="18" charset="0"/>
              </a:rPr>
              <a:t>2023</a:t>
            </a:r>
          </a:p>
        </p:txBody>
      </p:sp>
      <p:pic>
        <p:nvPicPr>
          <p:cNvPr id="11" name="Picture 10">
            <a:extLst>
              <a:ext uri="{FF2B5EF4-FFF2-40B4-BE49-F238E27FC236}">
                <a16:creationId xmlns:a16="http://schemas.microsoft.com/office/drawing/2014/main" id="{F2CCED72-A6A7-454C-88F0-61C8E90719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7883" y="2703449"/>
            <a:ext cx="2934089" cy="1608059"/>
          </a:xfrm>
          <a:prstGeom prst="rect">
            <a:avLst/>
          </a:prstGeom>
        </p:spPr>
      </p:pic>
    </p:spTree>
    <p:extLst>
      <p:ext uri="{BB962C8B-B14F-4D97-AF65-F5344CB8AC3E}">
        <p14:creationId xmlns:p14="http://schemas.microsoft.com/office/powerpoint/2010/main" val="196745387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838200" y="365125"/>
            <a:ext cx="10515600" cy="1325563"/>
          </a:xfrm>
          <a:prstGeom prst="rect">
            <a:avLst/>
          </a:prstGeom>
        </p:spPr>
        <p:txBody>
          <a:bodyPr/>
          <a:lstStyle/>
          <a:p>
            <a:r>
              <a:rPr b="1" dirty="0"/>
              <a:t>Shooting Sports</a:t>
            </a:r>
          </a:p>
        </p:txBody>
      </p:sp>
      <p:sp>
        <p:nvSpPr>
          <p:cNvPr id="150" name="Content Placeholder 2"/>
          <p:cNvSpPr txBox="1">
            <a:spLocks noGrp="1"/>
          </p:cNvSpPr>
          <p:nvPr>
            <p:ph type="body" idx="1"/>
          </p:nvPr>
        </p:nvSpPr>
        <p:spPr>
          <a:xfrm>
            <a:off x="838200" y="1825625"/>
            <a:ext cx="10515600" cy="4351338"/>
          </a:xfrm>
          <a:prstGeom prst="rect">
            <a:avLst/>
          </a:prstGeom>
        </p:spPr>
        <p:txBody>
          <a:bodyPr>
            <a:normAutofit lnSpcReduction="10000"/>
          </a:bodyPr>
          <a:lstStyle/>
          <a:p>
            <a:pPr>
              <a:lnSpc>
                <a:spcPct val="81000"/>
              </a:lnSpc>
            </a:pPr>
            <a:r>
              <a:rPr dirty="0"/>
              <a:t>Requests for Shooting Events – Lead Time!</a:t>
            </a:r>
          </a:p>
          <a:p>
            <a:pPr marL="685800" lvl="1" indent="-228600">
              <a:lnSpc>
                <a:spcPct val="81000"/>
              </a:lnSpc>
              <a:spcBef>
                <a:spcPts val="500"/>
              </a:spcBef>
              <a:defRPr sz="2400"/>
            </a:pPr>
            <a:r>
              <a:rPr dirty="0"/>
              <a:t>50+ scouts - 6mos</a:t>
            </a:r>
          </a:p>
          <a:p>
            <a:pPr marL="685800" lvl="1" indent="-228600">
              <a:lnSpc>
                <a:spcPct val="81000"/>
              </a:lnSpc>
              <a:spcBef>
                <a:spcPts val="500"/>
              </a:spcBef>
              <a:defRPr sz="2400"/>
            </a:pPr>
            <a:r>
              <a:rPr dirty="0"/>
              <a:t>Less than 50 scouts -  3mos</a:t>
            </a:r>
          </a:p>
          <a:p>
            <a:pPr>
              <a:lnSpc>
                <a:spcPct val="81000"/>
              </a:lnSpc>
            </a:pPr>
            <a:r>
              <a:rPr dirty="0"/>
              <a:t>Shooting on private land: </a:t>
            </a:r>
          </a:p>
          <a:p>
            <a:pPr marL="685800" lvl="1" indent="-228600">
              <a:lnSpc>
                <a:spcPct val="81000"/>
              </a:lnSpc>
              <a:spcBef>
                <a:spcPts val="500"/>
              </a:spcBef>
              <a:defRPr sz="2400"/>
            </a:pPr>
            <a:r>
              <a:rPr dirty="0"/>
              <a:t>Requirements</a:t>
            </a:r>
          </a:p>
          <a:p>
            <a:pPr marL="685800" lvl="1" indent="-228600">
              <a:lnSpc>
                <a:spcPct val="81000"/>
              </a:lnSpc>
              <a:spcBef>
                <a:spcPts val="500"/>
              </a:spcBef>
              <a:defRPr sz="2400"/>
            </a:pPr>
            <a:r>
              <a:rPr dirty="0"/>
              <a:t>Permissions/protocols</a:t>
            </a:r>
          </a:p>
          <a:p>
            <a:pPr>
              <a:lnSpc>
                <a:spcPct val="81000"/>
              </a:lnSpc>
            </a:pPr>
            <a:r>
              <a:rPr dirty="0"/>
              <a:t>Shooting Sports </a:t>
            </a:r>
            <a:r>
              <a:rPr u="sng" dirty="0">
                <a:solidFill>
                  <a:srgbClr val="0563C1"/>
                </a:solidFill>
                <a:uFill>
                  <a:solidFill>
                    <a:srgbClr val="0563C1"/>
                  </a:solidFill>
                </a:uFill>
                <a:hlinkClick r:id="rId2"/>
              </a:rPr>
              <a:t>web page</a:t>
            </a:r>
            <a:endParaRPr dirty="0">
              <a:solidFill>
                <a:srgbClr val="002060"/>
              </a:solidFill>
            </a:endParaRPr>
          </a:p>
          <a:p>
            <a:pPr>
              <a:lnSpc>
                <a:spcPct val="81000"/>
              </a:lnSpc>
            </a:pPr>
            <a:r>
              <a:rPr dirty="0"/>
              <a:t>Shooting Sports Instructor Classes:</a:t>
            </a:r>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3"/>
              </a:rPr>
              <a:t>Rifle/Shotgun</a:t>
            </a:r>
            <a:r>
              <a:rPr dirty="0">
                <a:hlinkClick r:id="rId3"/>
              </a:rPr>
              <a:t>       </a:t>
            </a:r>
            <a:endParaRPr dirty="0"/>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3"/>
              </a:rPr>
              <a:t>Archery</a:t>
            </a:r>
            <a:r>
              <a:rPr dirty="0">
                <a:solidFill>
                  <a:srgbClr val="000000"/>
                </a:solidFill>
              </a:rPr>
              <a:t> </a:t>
            </a:r>
            <a:r>
              <a:rPr lang="en-US" dirty="0">
                <a:solidFill>
                  <a:srgbClr val="000000"/>
                </a:solidFill>
              </a:rPr>
              <a:t>– </a:t>
            </a:r>
            <a:r>
              <a:rPr lang="en-US" dirty="0">
                <a:solidFill>
                  <a:srgbClr val="000000"/>
                </a:solidFill>
                <a:hlinkClick r:id="rId4"/>
              </a:rPr>
              <a:t>USA Archery Level 1 Instructor Class, 04/01/23</a:t>
            </a:r>
            <a:endParaRPr lang="en-US" dirty="0">
              <a:solidFill>
                <a:srgbClr val="000000"/>
              </a:solidFill>
            </a:endParaRPr>
          </a:p>
          <a:p>
            <a:pPr marL="457200" lvl="1" indent="0">
              <a:lnSpc>
                <a:spcPct val="81000"/>
              </a:lnSpc>
              <a:spcBef>
                <a:spcPts val="500"/>
              </a:spcBef>
              <a:buNone/>
              <a:defRPr sz="2400">
                <a:solidFill>
                  <a:srgbClr val="002060"/>
                </a:solidFill>
              </a:defRPr>
            </a:pPr>
            <a:r>
              <a:rPr lang="en-US" dirty="0">
                <a:solidFill>
                  <a:srgbClr val="000000"/>
                </a:solidFill>
              </a:rPr>
              <a:t>                      Camp Snyder, Haymarket, VA</a:t>
            </a:r>
            <a:endParaRPr dirty="0">
              <a:solidFill>
                <a:srgbClr val="000000"/>
              </a:solidFill>
            </a:endParaRPr>
          </a:p>
        </p:txBody>
      </p:sp>
      <p:pic>
        <p:nvPicPr>
          <p:cNvPr id="151" name="Picture 3" descr="Picture 3"/>
          <p:cNvPicPr>
            <a:picLocks noChangeAspect="1"/>
          </p:cNvPicPr>
          <p:nvPr/>
        </p:nvPicPr>
        <p:blipFill>
          <a:blip r:embed="rId5"/>
          <a:stretch>
            <a:fillRect/>
          </a:stretch>
        </p:blipFill>
        <p:spPr>
          <a:xfrm>
            <a:off x="7449014" y="814852"/>
            <a:ext cx="4138962" cy="2605510"/>
          </a:xfrm>
          <a:prstGeom prst="rect">
            <a:avLst/>
          </a:prstGeom>
          <a:ln w="12700">
            <a:miter lim="400000"/>
          </a:ln>
        </p:spPr>
      </p:pic>
      <p:pic>
        <p:nvPicPr>
          <p:cNvPr id="152" name="Picture 5" descr="Picture 5"/>
          <p:cNvPicPr>
            <a:picLocks noChangeAspect="1"/>
          </p:cNvPicPr>
          <p:nvPr/>
        </p:nvPicPr>
        <p:blipFill>
          <a:blip r:embed="rId6"/>
          <a:stretch>
            <a:fillRect/>
          </a:stretch>
        </p:blipFill>
        <p:spPr>
          <a:xfrm>
            <a:off x="9199756" y="3555298"/>
            <a:ext cx="2690813" cy="2315208"/>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8015-939D-0DF7-7E51-5EB324962078}"/>
              </a:ext>
            </a:extLst>
          </p:cNvPr>
          <p:cNvSpPr>
            <a:spLocks noGrp="1"/>
          </p:cNvSpPr>
          <p:nvPr>
            <p:ph type="title"/>
          </p:nvPr>
        </p:nvSpPr>
        <p:spPr>
          <a:xfrm>
            <a:off x="838200" y="365125"/>
            <a:ext cx="10515600" cy="635539"/>
          </a:xfrm>
        </p:spPr>
        <p:txBody>
          <a:bodyPr>
            <a:normAutofit fontScale="90000"/>
          </a:bodyPr>
          <a:lstStyle/>
          <a:p>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Environmental Student Creativity Contest!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p:txBody>
      </p:sp>
      <p:sp>
        <p:nvSpPr>
          <p:cNvPr id="3" name="Text Placeholder 2">
            <a:extLst>
              <a:ext uri="{FF2B5EF4-FFF2-40B4-BE49-F238E27FC236}">
                <a16:creationId xmlns:a16="http://schemas.microsoft.com/office/drawing/2014/main" id="{E15243AA-A353-C0AF-3D0B-2443F24F3DE4}"/>
              </a:ext>
            </a:extLst>
          </p:cNvPr>
          <p:cNvSpPr>
            <a:spLocks noGrp="1"/>
          </p:cNvSpPr>
          <p:nvPr>
            <p:ph type="body" idx="1"/>
          </p:nvPr>
        </p:nvSpPr>
        <p:spPr>
          <a:xfrm>
            <a:off x="751936" y="1190085"/>
            <a:ext cx="10515600" cy="5667915"/>
          </a:xfrm>
        </p:spPr>
        <p:txBody>
          <a:bodyPr>
            <a:normAutofit/>
          </a:bodyPr>
          <a:lstStyle/>
          <a:p>
            <a:pPr marL="0" marR="0" indent="0">
              <a:lnSpc>
                <a:spcPct val="100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To celebrate Earth Day, the Town of Vienna Conservation and Sustainability Commission (CSC) announce its 3</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rd</a:t>
            </a:r>
            <a:r>
              <a:rPr lang="en-US" sz="1800" dirty="0">
                <a:effectLst/>
                <a:latin typeface="Calibri" panose="020F0502020204030204" pitchFamily="34" charset="0"/>
                <a:ea typeface="Calibri" panose="020F0502020204030204" pitchFamily="34" charset="0"/>
                <a:cs typeface="Calibri" panose="020F0502020204030204" pitchFamily="34" charset="0"/>
              </a:rPr>
              <a:t>  annual </a:t>
            </a:r>
            <a:r>
              <a:rPr lang="en-US" sz="1800" b="1" dirty="0">
                <a:effectLst/>
                <a:latin typeface="Calibri" panose="020F0502020204030204" pitchFamily="34" charset="0"/>
                <a:ea typeface="Calibri" panose="020F0502020204030204" pitchFamily="34" charset="0"/>
                <a:cs typeface="Calibri" panose="020F0502020204030204" pitchFamily="34" charset="0"/>
              </a:rPr>
              <a:t>Environmental Student Creativity Contest!</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495300" lvl="1" indent="0">
              <a:lnSpc>
                <a:spcPct val="100000"/>
              </a:lnSpc>
              <a:spcBef>
                <a:spcPts val="0"/>
              </a:spcBef>
            </a:pPr>
            <a:r>
              <a:rPr lang="en-US" sz="1800" dirty="0">
                <a:effectLst/>
                <a:latin typeface="Calibri" panose="020F0502020204030204" pitchFamily="34" charset="0"/>
                <a:ea typeface="Calibri" panose="020F0502020204030204" pitchFamily="34" charset="0"/>
                <a:cs typeface="Calibri" panose="020F0502020204030204" pitchFamily="34" charset="0"/>
              </a:rPr>
              <a:t> This is an opportunity for students to express thoughts on the environment and share imagination and art/writing skills.</a:t>
            </a:r>
            <a:r>
              <a:rPr lang="en-US" sz="1800" b="1" dirty="0">
                <a:effectLst/>
                <a:latin typeface="Calibri" panose="020F0502020204030204" pitchFamily="34" charset="0"/>
                <a:ea typeface="Calibri" panose="020F0502020204030204" pitchFamily="34" charset="0"/>
                <a:cs typeface="Calibri" panose="020F0502020204030204" pitchFamily="34" charset="0"/>
              </a:rPr>
              <a:t> </a:t>
            </a:r>
          </a:p>
          <a:p>
            <a:pPr marL="495300" lvl="1" indent="0">
              <a:lnSpc>
                <a:spcPct val="100000"/>
              </a:lnSpc>
              <a:spcBef>
                <a:spcPts val="0"/>
              </a:spcBef>
            </a:pPr>
            <a:r>
              <a:rPr lang="en-US" sz="1800" b="1" dirty="0">
                <a:effectLst/>
                <a:latin typeface="Calibri" panose="020F0502020204030204" pitchFamily="34" charset="0"/>
                <a:ea typeface="Calibri" panose="020F0502020204030204" pitchFamily="34" charset="0"/>
                <a:cs typeface="Calibri" panose="020F0502020204030204" pitchFamily="34" charset="0"/>
              </a:rPr>
              <a:t> All students within the Madison Pyramid are invited to participate</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495300" lvl="1" indent="0">
              <a:lnSpc>
                <a:spcPct val="100000"/>
              </a:lnSpc>
              <a:spcBef>
                <a:spcPts val="0"/>
              </a:spcBef>
            </a:pPr>
            <a:r>
              <a:rPr lang="en-US" sz="1800" dirty="0">
                <a:effectLst/>
                <a:latin typeface="Calibri" panose="020F0502020204030204" pitchFamily="34" charset="0"/>
                <a:ea typeface="Calibri" panose="020F0502020204030204" pitchFamily="34" charset="0"/>
                <a:cs typeface="Calibri" panose="020F0502020204030204" pitchFamily="34" charset="0"/>
              </a:rPr>
              <a:t> The selected winners will receive a prize and have their essay/artwork featured at this year’s </a:t>
            </a:r>
            <a:r>
              <a:rPr lang="en-US" sz="1800" b="1" dirty="0">
                <a:effectLst/>
                <a:latin typeface="Calibri" panose="020F0502020204030204" pitchFamily="34" charset="0"/>
                <a:ea typeface="Calibri" panose="020F0502020204030204" pitchFamily="34" charset="0"/>
                <a:cs typeface="Calibri" panose="020F0502020204030204" pitchFamily="34" charset="0"/>
              </a:rPr>
              <a:t>Green Expo</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495300" lvl="1" indent="0">
              <a:lnSpc>
                <a:spcPct val="100000"/>
              </a:lnSpc>
              <a:spcBef>
                <a:spcPts val="0"/>
              </a:spcBef>
            </a:pPr>
            <a:r>
              <a:rPr lang="en-US" sz="18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2"/>
              </a:rPr>
              <a:t> F</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lyer, requirements, and artwork/essay release form</a:t>
            </a:r>
            <a:r>
              <a:rPr lang="en-US" sz="1800" dirty="0">
                <a:effectLst/>
                <a:latin typeface="Calibri" panose="020F0502020204030204" pitchFamily="34" charset="0"/>
                <a:ea typeface="Calibri" panose="020F0502020204030204" pitchFamily="34" charset="0"/>
                <a:cs typeface="Calibri" panose="020F0502020204030204" pitchFamily="34" charset="0"/>
              </a:rPr>
              <a:t> or </a:t>
            </a:r>
            <a:r>
              <a:rPr lang="en-US" sz="1800" u="sng" dirty="0">
                <a:solidFill>
                  <a:srgbClr val="2409ED"/>
                </a:solidFill>
                <a:latin typeface="Calibri" panose="020F0502020204030204" pitchFamily="34" charset="0"/>
                <a:ea typeface="Calibri" panose="020F0502020204030204" pitchFamily="34" charset="0"/>
                <a:cs typeface="Calibri" panose="020F0502020204030204" pitchFamily="34" charset="0"/>
              </a:rPr>
              <a:t>Vienna</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's CSC web page</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495300" lvl="1" indent="0">
              <a:lnSpc>
                <a:spcPct val="100000"/>
              </a:lnSpc>
              <a:spcBef>
                <a:spcPts val="0"/>
              </a:spcBef>
            </a:pPr>
            <a:r>
              <a:rPr lang="en-US" sz="1800" dirty="0">
                <a:effectLst/>
                <a:latin typeface="Calibri" panose="020F0502020204030204" pitchFamily="34" charset="0"/>
                <a:ea typeface="Calibri" panose="020F0502020204030204" pitchFamily="34" charset="0"/>
                <a:cs typeface="Calibri" panose="020F0502020204030204" pitchFamily="34" charset="0"/>
              </a:rPr>
              <a:t> All questions and entries can be sent to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CSC@viennava.gov</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495300" lvl="1" indent="0">
              <a:lnSpc>
                <a:spcPct val="100000"/>
              </a:lnSpc>
              <a:spcBef>
                <a:spcPts val="0"/>
              </a:spcBef>
            </a:pPr>
            <a:r>
              <a:rPr lang="en-US"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Entries are due by 5 PM on Friday, March 31, 2023</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495300" lvl="1" indent="0">
              <a:lnSpc>
                <a:spcPct val="100000"/>
              </a:lnSpc>
              <a:spcBef>
                <a:spcPts val="0"/>
              </a:spcBef>
            </a:pP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Winners will be announced on Tuesday, April 18, 2023.</a:t>
            </a:r>
          </a:p>
          <a:p>
            <a:pPr marL="0" marR="0" indent="0">
              <a:lnSpc>
                <a:spcPct val="100000"/>
              </a:lnSpc>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0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Vienna’s Green Expo</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Calibri" panose="020F0502020204030204" pitchFamily="34" charset="0"/>
              </a:rPr>
              <a:t>Vienna Community Center, 120 Cherry St SE, on Thursday, April 20 from 7-9 PM</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495300" lvl="1" indent="0">
              <a:lnSpc>
                <a:spcPct val="100000"/>
              </a:lnSpc>
              <a:spcBef>
                <a:spcPts val="0"/>
              </a:spcBef>
            </a:pPr>
            <a:r>
              <a:rPr lang="en-US" sz="1800" dirty="0">
                <a:latin typeface="Calibri" panose="020F0502020204030204" pitchFamily="34" charset="0"/>
                <a:ea typeface="Calibri" panose="020F0502020204030204" pitchFamily="34" charset="0"/>
                <a:cs typeface="Calibri" panose="020F0502020204030204" pitchFamily="34" charset="0"/>
              </a:rPr>
              <a:t>V</a:t>
            </a:r>
            <a:r>
              <a:rPr lang="en-US" sz="1800" dirty="0">
                <a:effectLst/>
                <a:latin typeface="Calibri" panose="020F0502020204030204" pitchFamily="34" charset="0"/>
                <a:ea typeface="Calibri" panose="020F0502020204030204" pitchFamily="34" charset="0"/>
                <a:cs typeface="Calibri" panose="020F0502020204030204" pitchFamily="34" charset="0"/>
              </a:rPr>
              <a:t>isit with local exhibitors offering information on sustainable practices, such as clean water, native plants, local wildlife, green landscaping, recycling, composting, zero waste and green living, and energy efficiency, citizen science, and other volunteer opportunities, sustainable businesses in Vienna, and much more. </a:t>
            </a:r>
          </a:p>
          <a:p>
            <a:pPr marL="495300" lvl="1" indent="0">
              <a:lnSpc>
                <a:spcPct val="100000"/>
              </a:lnSpc>
              <a:spcBef>
                <a:spcPts val="0"/>
              </a:spcBef>
            </a:pPr>
            <a:r>
              <a:rPr lang="en-US" sz="1800" dirty="0">
                <a:effectLst/>
                <a:latin typeface="Calibri" panose="020F0502020204030204" pitchFamily="34" charset="0"/>
                <a:ea typeface="Calibri" panose="020F0502020204030204" pitchFamily="34" charset="0"/>
                <a:cs typeface="Calibri" panose="020F0502020204030204" pitchFamily="34" charset="0"/>
              </a:rPr>
              <a:t>Opportunity to win a free rain barrel or composter. Kids can grab a passport and visit exhibitors, learn about the environment, and earn a prize.</a:t>
            </a:r>
          </a:p>
        </p:txBody>
      </p:sp>
    </p:spTree>
    <p:extLst>
      <p:ext uri="{BB962C8B-B14F-4D97-AF65-F5344CB8AC3E}">
        <p14:creationId xmlns:p14="http://schemas.microsoft.com/office/powerpoint/2010/main" val="386640807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84351-A5A6-4D88-1E42-5F807EB4048A}"/>
              </a:ext>
            </a:extLst>
          </p:cNvPr>
          <p:cNvSpPr>
            <a:spLocks noGrp="1"/>
          </p:cNvSpPr>
          <p:nvPr>
            <p:ph type="title"/>
          </p:nvPr>
        </p:nvSpPr>
        <p:spPr>
          <a:xfrm>
            <a:off x="838200" y="365126"/>
            <a:ext cx="10515600" cy="773562"/>
          </a:xfrm>
        </p:spPr>
        <p:txBody>
          <a:bodyPr>
            <a:normAutofit/>
          </a:bodyPr>
          <a:lstStyle/>
          <a:p>
            <a:r>
              <a:rPr lang="en-US" sz="3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Short Hikes with Bird Watching – what a great pairing!</a:t>
            </a:r>
            <a:endParaRPr lang="en-US" sz="7200" b="1" dirty="0"/>
          </a:p>
        </p:txBody>
      </p:sp>
      <p:sp>
        <p:nvSpPr>
          <p:cNvPr id="3" name="Text Placeholder 2">
            <a:extLst>
              <a:ext uri="{FF2B5EF4-FFF2-40B4-BE49-F238E27FC236}">
                <a16:creationId xmlns:a16="http://schemas.microsoft.com/office/drawing/2014/main" id="{3C5CA4C5-0706-4922-0CC2-5D844FBC8B24}"/>
              </a:ext>
            </a:extLst>
          </p:cNvPr>
          <p:cNvSpPr>
            <a:spLocks noGrp="1"/>
          </p:cNvSpPr>
          <p:nvPr>
            <p:ph type="body" idx="1"/>
          </p:nvPr>
        </p:nvSpPr>
        <p:spPr>
          <a:xfrm>
            <a:off x="838200" y="1342545"/>
            <a:ext cx="10515600" cy="5275537"/>
          </a:xfrm>
        </p:spPr>
        <p:txBody>
          <a:bodyPr>
            <a:normAutofit fontScale="85000" lnSpcReduction="10000"/>
          </a:bodyPr>
          <a:lstStyle/>
          <a:p>
            <a:pPr>
              <a:lnSpc>
                <a:spcPct val="107000"/>
              </a:lnSpc>
              <a:spcBef>
                <a:spcPts val="0"/>
              </a:spcBef>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2"/>
              </a:rPr>
              <a:t>Huntley Meadows Park</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(3701 Lockheed Blvd., Alexandria, VA; 1.8 miles)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Pick up a bird-watcher’s guide at the visitor center, then begin your easy hike on leisurely boardwalks suspended over freshwater lowlands, one of the rarest habitats left in Fairfax County. Huntley Meadows has more than 200 species of birds and the best viewing angles are from the observation tower. Check the event schedule, because naturalists often conduct bird-watching tours.</a:t>
            </a:r>
          </a:p>
          <a:p>
            <a:pPr marL="0" indent="0">
              <a:lnSpc>
                <a:spcPct val="107000"/>
              </a:lnSpc>
              <a:spcBef>
                <a:spcPts val="0"/>
              </a:spcBef>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Occoquan Bay National Wildlife Refuge</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(13950 Dawson Beach Rd., Woodbridge, VA; 3-mile loop)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It’s one of the largest open areas remaining in Northern Virginia and home to hundreds of species of birds and wildlife, plus 55 species of butterflies. Operated by the U.S. Fish and Wildlife Service, the easy, 3-mile gravel loop trail has interpretive signage to help guide your explorations. Watch the nature show from the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Marumsco</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Creek photo blind or the observation platform overlooking Occoquan Bay</a:t>
            </a:r>
            <a:r>
              <a:rPr lang="en-US" sz="18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0"/>
              </a:spcBef>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4"/>
              </a:rPr>
              <a:t>Mason Neck State Park</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(7301 High Point Rd, Lorton, VA; 2.4 miles) </a:t>
            </a:r>
          </a:p>
          <a:p>
            <a:pPr marL="0" indent="0">
              <a:lnSpc>
                <a:spcPct val="107000"/>
              </a:lnSpc>
              <a:spcBef>
                <a:spcPts val="0"/>
              </a:spcBef>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Bayview Trail-Wilson Spring-Kane’s Creek) - six easy-to-moderate hiking trails.  Mason Neck hosts an Eagle Festival every May. In addition to eagles, the marsh is alive with ducks, geese, migratory songbirds, herons, and egrets. This hike offers a varied landscape of scenery, from wide-open views of Belmont Bay, wetlands filled with cattails, woodsy forests, sandy beaches, and boardwalks crossing over swamps. In addition to the variety of paths, there’s a playground, a picnic area, and a paved route for people with mobility issues.</a:t>
            </a:r>
          </a:p>
          <a:p>
            <a:pPr>
              <a:lnSpc>
                <a:spcPct val="107000"/>
              </a:lnSpc>
              <a:spcBef>
                <a:spcPts val="0"/>
              </a:spcBef>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5"/>
              </a:rPr>
              <a:t>Kingman and Heritage Islands Park</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(575 Oklahoma Ave. NE, Washington, DC; 0.7 or 0.5 miles)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Over 100 species of birds call these isles home over the course of the year, including bald eagles, ospreys, and snowy egrets. There are two quick hikes, the 0.7-mile Kingman Island Trail and the 0.5-mile Heritage Island Trail. Both have great river views and offer multiple opportunities for avian sightings. For the best results, bring along a pair of binoculars.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066137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2D95-F746-43C6-AD15-44222E923448}"/>
              </a:ext>
            </a:extLst>
          </p:cNvPr>
          <p:cNvSpPr>
            <a:spLocks noGrp="1"/>
          </p:cNvSpPr>
          <p:nvPr>
            <p:ph type="title"/>
          </p:nvPr>
        </p:nvSpPr>
        <p:spPr>
          <a:xfrm>
            <a:off x="838200" y="365126"/>
            <a:ext cx="10515600" cy="666970"/>
          </a:xfrm>
        </p:spPr>
        <p:txBody>
          <a:bodyPr>
            <a:normAutofit fontScale="90000"/>
          </a:bodyPr>
          <a:lstStyle/>
          <a:p>
            <a:r>
              <a:rPr lang="en-US" sz="4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Orienteering</a:t>
            </a:r>
            <a:endParaRPr lang="en-US" dirty="0"/>
          </a:p>
        </p:txBody>
      </p:sp>
      <p:sp>
        <p:nvSpPr>
          <p:cNvPr id="3" name="Text Placeholder 2">
            <a:extLst>
              <a:ext uri="{FF2B5EF4-FFF2-40B4-BE49-F238E27FC236}">
                <a16:creationId xmlns:a16="http://schemas.microsoft.com/office/drawing/2014/main" id="{BA79AE58-906A-F6D4-C391-9AA3CDABA1AE}"/>
              </a:ext>
            </a:extLst>
          </p:cNvPr>
          <p:cNvSpPr>
            <a:spLocks noGrp="1"/>
          </p:cNvSpPr>
          <p:nvPr>
            <p:ph type="body" idx="1"/>
          </p:nvPr>
        </p:nvSpPr>
        <p:spPr>
          <a:xfrm>
            <a:off x="838200" y="1032096"/>
            <a:ext cx="10840770" cy="5640308"/>
          </a:xfrm>
        </p:spPr>
        <p:txBody>
          <a:bodyPr>
            <a:normAutofit fontScale="92500" lnSpcReduction="20000"/>
          </a:bodyPr>
          <a:lstStyle/>
          <a:p>
            <a:pPr marL="0" marR="0" indent="0">
              <a:lnSpc>
                <a:spcPct val="107000"/>
              </a:lnSpc>
              <a:spcBef>
                <a:spcPts val="0"/>
              </a:spcBef>
              <a:spcAft>
                <a:spcPts val="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Orienteering is a great sport for Cub Scouts and Scouts BSA!  Puts into practice how to read maps and use a compass. </a:t>
            </a: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2"/>
              </a:rPr>
              <a:t>Lake Fairfax</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(beginner; 23-points) - the Lake Fairfax Park Orienteering Course was constructed in the Park’s open areas as a low-environmental impact course at the request of the Fairfax County Park Authority. This makes the course well-suited for visitors, especially families and youths, looking to learn how to use a compass and pace count, or GPS to navigate between points.  Course guide is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3"/>
              </a:rPr>
              <a:t>online</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4"/>
              </a:rPr>
              <a:t>Burke Lake</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(beginner; 10-points/intermediate; 15-points/advanced; 12-points (wilderness)) – Burke Lake Orienteering Course has a variety of difficulty levels available for those interested in Orienteering.  A safety bearing of 360º or (0º or “N”) can be used anywhere on the course.  This bearing will bring one to a park road or to the open area behind the Park Information Building.  Course guides are available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4"/>
              </a:rPr>
              <a:t>online</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5"/>
              </a:rPr>
              <a:t>Fountain Head Regional Park</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 beginner; 9 posts/1 intermediate; 11 posts/2 advanced; 11 or 12 posts) - The beginner courses can be completed while remaining almost exclusively on well-marked trails.  Intermediate courses may also use trails, but more adventurous racers will find opportunities for shortcuts if they leave the trails.  Advanced courses will generally not use trails, and racers will need to rely on more subtle terrain features for navigation.  (Note: a compass is highly recommended for intermediate or advanced courses.)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6"/>
              </a:rPr>
              <a:t>Runnymede Park-Herndon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(beginner/intermediate; 10 posts; 1.75miles) – Each post has a QR code for easy access to the map and trail information.  Paper copies of the maps are online and stoked in kiosks throughout the park. This course was an Eagle Scout project in 2016.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7"/>
              </a:rPr>
              <a:t>Hemlock Overlook Regional Park</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(Scouts BSA level; run by Quantico Orienteering Club) – First class advancement and Orienteering Merit Badge Counselors available.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8"/>
              </a:rPr>
              <a:t>Baltimore Area Council Orienteering Day</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(10/28/23; Upper Marlboro, MD) - A one-day event; however, camping, modern rest rooms are available Fri-Sun. right at the event site.  “Orienteering is meant to be a cross-country race with map and compass through unknown terrain, a kind of treasure hunt for strategically placed markers.  In 2022, 440 Scouts and leaders, from 40 units, orienteered - half of the attendees camped one or both nights.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234063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EA95-7F14-40DC-FE6C-565D9727378D}"/>
              </a:ext>
            </a:extLst>
          </p:cNvPr>
          <p:cNvSpPr>
            <a:spLocks noGrp="1"/>
          </p:cNvSpPr>
          <p:nvPr>
            <p:ph type="title"/>
          </p:nvPr>
        </p:nvSpPr>
        <p:spPr>
          <a:xfrm>
            <a:off x="836612" y="207771"/>
            <a:ext cx="10515601" cy="652792"/>
          </a:xfrm>
        </p:spPr>
        <p:txBody>
          <a:bodyPr>
            <a:normAutofit fontScale="90000"/>
          </a:bodyPr>
          <a:lstStyle/>
          <a:p>
            <a:r>
              <a:rPr lang="en-US" b="1" dirty="0"/>
              <a:t>Other Activities (for units, Dens/Patrols, or families)</a:t>
            </a:r>
          </a:p>
        </p:txBody>
      </p:sp>
      <p:sp>
        <p:nvSpPr>
          <p:cNvPr id="6" name="TextBox 5">
            <a:extLst>
              <a:ext uri="{FF2B5EF4-FFF2-40B4-BE49-F238E27FC236}">
                <a16:creationId xmlns:a16="http://schemas.microsoft.com/office/drawing/2014/main" id="{3340CDF5-5B14-9395-E80C-8727D32BBB83}"/>
              </a:ext>
            </a:extLst>
          </p:cNvPr>
          <p:cNvSpPr txBox="1"/>
          <p:nvPr/>
        </p:nvSpPr>
        <p:spPr>
          <a:xfrm>
            <a:off x="836612" y="1017918"/>
            <a:ext cx="10320951"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US" sz="2000" dirty="0"/>
              <a:t>Sundays (8am) – </a:t>
            </a:r>
            <a:r>
              <a:rPr lang="en-US" sz="2000" dirty="0">
                <a:hlinkClick r:id="rId2"/>
              </a:rPr>
              <a:t>Dyke Marsh Bird Walks</a:t>
            </a:r>
            <a:r>
              <a:rPr lang="en-US" sz="2000" dirty="0"/>
              <a:t>, Alexandria, VA</a:t>
            </a:r>
          </a:p>
          <a:p>
            <a:pPr marL="285750" indent="-285750">
              <a:buFont typeface="Arial" panose="020B0604020202020204" pitchFamily="34" charset="0"/>
              <a:buChar char="•"/>
            </a:pPr>
            <a:r>
              <a:rPr lang="en-US" sz="2000" dirty="0"/>
              <a:t>03/11/23 – </a:t>
            </a:r>
            <a:r>
              <a:rPr lang="en-US" sz="2000" dirty="0">
                <a:hlinkClick r:id="rId3"/>
              </a:rPr>
              <a:t>Second Saturday Sungazing </a:t>
            </a:r>
            <a:r>
              <a:rPr lang="en-US" sz="2000" dirty="0"/>
              <a:t>(11am), Chantilly, VA</a:t>
            </a:r>
          </a:p>
          <a:p>
            <a:pPr marL="285750" indent="-285750">
              <a:buFont typeface="Arial" panose="020B0604020202020204" pitchFamily="34" charset="0"/>
              <a:buChar char="•"/>
            </a:pPr>
            <a:r>
              <a:rPr lang="en-US" sz="2000" dirty="0"/>
              <a:t>03/11/23 – 03/12/23 –  </a:t>
            </a:r>
            <a:r>
              <a:rPr lang="en-US" sz="2000" dirty="0">
                <a:hlinkClick r:id="rId4"/>
              </a:rPr>
              <a:t>Model Train Show and MB </a:t>
            </a:r>
            <a:r>
              <a:rPr lang="en-US" sz="2000" dirty="0"/>
              <a:t>(10am), Woodbridge, VA</a:t>
            </a:r>
          </a:p>
          <a:p>
            <a:pPr marL="285750" indent="-285750">
              <a:buFont typeface="Arial" panose="020B0604020202020204" pitchFamily="34" charset="0"/>
              <a:buChar char="•"/>
            </a:pPr>
            <a:r>
              <a:rPr lang="en-US" sz="2000" dirty="0"/>
              <a:t>04/01/23 – </a:t>
            </a:r>
            <a:r>
              <a:rPr lang="en-US" sz="2000" dirty="0">
                <a:hlinkClick r:id="rId5"/>
              </a:rPr>
              <a:t>Into the Woods at Frying Pan Farm Park</a:t>
            </a:r>
            <a:r>
              <a:rPr lang="en-US" sz="2000" dirty="0"/>
              <a:t>, Herndon, VA</a:t>
            </a:r>
          </a:p>
          <a:p>
            <a:pPr marL="285750" indent="-285750">
              <a:buFont typeface="Arial" panose="020B0604020202020204" pitchFamily="34" charset="0"/>
              <a:buChar char="•"/>
            </a:pPr>
            <a:r>
              <a:rPr lang="en-US" sz="2000" dirty="0"/>
              <a:t>04/08/23 – </a:t>
            </a:r>
            <a:r>
              <a:rPr lang="en-US" sz="2000" dirty="0">
                <a:hlinkClick r:id="rId3"/>
              </a:rPr>
              <a:t>Second Saturday Sungazing </a:t>
            </a:r>
            <a:r>
              <a:rPr lang="en-US" sz="2000" dirty="0"/>
              <a:t>(11am), Chantilly, VA</a:t>
            </a:r>
          </a:p>
          <a:p>
            <a:pPr marL="285750" indent="-285750">
              <a:buFont typeface="Arial" panose="020B0604020202020204" pitchFamily="34" charset="0"/>
              <a:buChar char="•"/>
            </a:pPr>
            <a:r>
              <a:rPr lang="en-US" sz="2000" dirty="0"/>
              <a:t>04/22/23 – </a:t>
            </a:r>
            <a:r>
              <a:rPr lang="en-US" sz="2000" dirty="0">
                <a:hlinkClick r:id="rId6"/>
              </a:rPr>
              <a:t>National Park Week Kickoff </a:t>
            </a:r>
            <a:r>
              <a:rPr lang="en-US" sz="2000" dirty="0"/>
              <a:t>(free admission), Great Falls, VA</a:t>
            </a:r>
          </a:p>
          <a:p>
            <a:pPr marL="285750" indent="-285750">
              <a:buFont typeface="Arial" panose="020B0604020202020204" pitchFamily="34" charset="0"/>
              <a:buChar char="•"/>
            </a:pPr>
            <a:r>
              <a:rPr lang="en-US" sz="2000" dirty="0"/>
              <a:t>04/29/23 – </a:t>
            </a:r>
            <a:r>
              <a:rPr lang="en-US" sz="2000" dirty="0">
                <a:hlinkClick r:id="rId7"/>
              </a:rPr>
              <a:t>Stargazing at the </a:t>
            </a:r>
            <a:r>
              <a:rPr lang="en-US" sz="2000" dirty="0" err="1">
                <a:hlinkClick r:id="rId7"/>
              </a:rPr>
              <a:t>Udvar</a:t>
            </a:r>
            <a:r>
              <a:rPr lang="en-US" sz="2000" dirty="0">
                <a:hlinkClick r:id="rId7"/>
              </a:rPr>
              <a:t>-Hazy Center</a:t>
            </a:r>
            <a:r>
              <a:rPr lang="en-US" sz="2000" dirty="0"/>
              <a:t>, Chantilly, VA</a:t>
            </a:r>
          </a:p>
          <a:p>
            <a:pPr marL="285750" indent="-285750">
              <a:buFont typeface="Arial" panose="020B0604020202020204" pitchFamily="34" charset="0"/>
              <a:buChar char="•"/>
            </a:pPr>
            <a:r>
              <a:rPr lang="en-US" sz="2000" dirty="0"/>
              <a:t>04/30/23 – </a:t>
            </a:r>
            <a:r>
              <a:rPr lang="en-US" sz="2000" dirty="0">
                <a:hlinkClick r:id="rId8"/>
              </a:rPr>
              <a:t>Scout Days at National Park </a:t>
            </a:r>
            <a:r>
              <a:rPr lang="en-US" sz="2000" dirty="0"/>
              <a:t>(</a:t>
            </a:r>
            <a:r>
              <a:rPr lang="en-US" sz="2000" dirty="0" err="1"/>
              <a:t>Nats</a:t>
            </a:r>
            <a:r>
              <a:rPr lang="en-US" sz="2000" dirty="0"/>
              <a:t> vs Pirates), Washington, DC</a:t>
            </a:r>
          </a:p>
          <a:p>
            <a:pPr marL="285750" indent="-285750">
              <a:buFont typeface="Arial" panose="020B0604020202020204" pitchFamily="34" charset="0"/>
              <a:buChar char="•"/>
            </a:pPr>
            <a:r>
              <a:rPr lang="en-US" sz="2000" dirty="0"/>
              <a:t>Apr – Nov – </a:t>
            </a:r>
            <a:r>
              <a:rPr lang="en-US" sz="2000" dirty="0">
                <a:hlinkClick r:id="rId9"/>
              </a:rPr>
              <a:t>Park Habitat Restoration Work Days </a:t>
            </a:r>
            <a:r>
              <a:rPr lang="en-US" sz="2000" dirty="0"/>
              <a:t>, Vienna, VA</a:t>
            </a:r>
          </a:p>
          <a:p>
            <a:pPr marL="285750" indent="-285750">
              <a:buFont typeface="Arial" panose="020B0604020202020204" pitchFamily="34" charset="0"/>
              <a:buChar char="•"/>
            </a:pPr>
            <a:r>
              <a:rPr lang="en-US" sz="2000" dirty="0"/>
              <a:t>05/06/23 – </a:t>
            </a:r>
            <a:r>
              <a:rPr lang="en-US" sz="2000" dirty="0">
                <a:hlinkClick r:id="rId10"/>
              </a:rPr>
              <a:t>Around the World Embassy Tours </a:t>
            </a:r>
            <a:r>
              <a:rPr lang="en-US" sz="2000" dirty="0"/>
              <a:t>(10am-4:30pm), Washington, DC</a:t>
            </a:r>
          </a:p>
          <a:p>
            <a:pPr marL="285750" indent="-285750">
              <a:buFont typeface="Arial" panose="020B0604020202020204" pitchFamily="34" charset="0"/>
              <a:buChar char="•"/>
            </a:pPr>
            <a:r>
              <a:rPr lang="en-US" sz="2000" dirty="0"/>
              <a:t>05/06/23 – 05/07/23 – </a:t>
            </a:r>
            <a:r>
              <a:rPr lang="en-US" sz="2000" dirty="0">
                <a:hlinkClick r:id="rId11"/>
              </a:rPr>
              <a:t>Revolutionary War Weekend</a:t>
            </a:r>
            <a:r>
              <a:rPr lang="en-US" sz="2000" dirty="0"/>
              <a:t>, Mt Vernon, VA ($)</a:t>
            </a:r>
          </a:p>
          <a:p>
            <a:pPr marL="285750" indent="-285750">
              <a:buFont typeface="Arial" panose="020B0604020202020204" pitchFamily="34" charset="0"/>
              <a:buChar char="•"/>
            </a:pPr>
            <a:r>
              <a:rPr lang="en-US" sz="2000" dirty="0"/>
              <a:t>05/13/23 – </a:t>
            </a:r>
            <a:r>
              <a:rPr lang="en-US" sz="2000" dirty="0">
                <a:hlinkClick r:id="rId10"/>
              </a:rPr>
              <a:t>EU Open House Embassy Tours </a:t>
            </a:r>
            <a:r>
              <a:rPr lang="en-US" sz="2000" dirty="0"/>
              <a:t>(10am-4:30pm), Washington, DC</a:t>
            </a:r>
          </a:p>
          <a:p>
            <a:pPr marL="285750" indent="-285750">
              <a:buFont typeface="Arial" panose="020B0604020202020204" pitchFamily="34" charset="0"/>
              <a:buChar char="•"/>
            </a:pPr>
            <a:r>
              <a:rPr lang="en-US" sz="2000" dirty="0"/>
              <a:t>05/19/23 – 05/20/23 – </a:t>
            </a:r>
            <a:r>
              <a:rPr lang="en-US" sz="2000" dirty="0">
                <a:hlinkClick r:id="rId12"/>
              </a:rPr>
              <a:t>McLean Days</a:t>
            </a:r>
            <a:r>
              <a:rPr lang="en-US" sz="2000" dirty="0"/>
              <a:t>, McLean, VA ($)</a:t>
            </a:r>
          </a:p>
          <a:p>
            <a:pPr marL="285750" indent="-285750">
              <a:buFont typeface="Arial" panose="020B0604020202020204" pitchFamily="34" charset="0"/>
              <a:buChar char="•"/>
            </a:pPr>
            <a:r>
              <a:rPr lang="en-US" sz="2000" dirty="0"/>
              <a:t>05/20/23 – 04/016/23 – </a:t>
            </a:r>
            <a:r>
              <a:rPr lang="en-US" sz="2000" dirty="0">
                <a:hlinkClick r:id="rId13"/>
              </a:rPr>
              <a:t>National Cherry Blossom Festival</a:t>
            </a:r>
            <a:r>
              <a:rPr lang="en-US" sz="2000" dirty="0"/>
              <a:t>, Washington, DC</a:t>
            </a:r>
          </a:p>
          <a:p>
            <a:pPr marL="285750" indent="-285750">
              <a:buFont typeface="Arial" panose="020B0604020202020204" pitchFamily="34" charset="0"/>
              <a:buChar char="•"/>
            </a:pPr>
            <a:r>
              <a:rPr lang="en-US" sz="2000" dirty="0"/>
              <a:t>05/27/23 – 05/30/23 – </a:t>
            </a:r>
            <a:r>
              <a:rPr lang="en-US" sz="2000" dirty="0">
                <a:hlinkClick r:id="rId14"/>
              </a:rPr>
              <a:t>Viva Vienna</a:t>
            </a:r>
            <a:r>
              <a:rPr lang="en-US" sz="2000" dirty="0"/>
              <a:t>, Vienna, VA ($)</a:t>
            </a:r>
          </a:p>
          <a:p>
            <a:pPr marL="285750" indent="-285750">
              <a:buFont typeface="Arial" panose="020B0604020202020204" pitchFamily="34" charset="0"/>
              <a:buChar char="•"/>
            </a:pPr>
            <a:r>
              <a:rPr lang="en-US" sz="2000" dirty="0"/>
              <a:t>05/29/23 – </a:t>
            </a:r>
            <a:r>
              <a:rPr lang="en-US" sz="2000" dirty="0">
                <a:hlinkClick r:id="rId15"/>
              </a:rPr>
              <a:t>Falls Church Memorial Day Parade </a:t>
            </a:r>
            <a:r>
              <a:rPr lang="en-US" sz="2000" dirty="0"/>
              <a:t>(1pm), Falls Church, VA</a:t>
            </a:r>
          </a:p>
          <a:p>
            <a:pPr marL="285750" indent="-285750">
              <a:buFont typeface="Arial" panose="020B0604020202020204" pitchFamily="34" charset="0"/>
              <a:buChar char="•"/>
            </a:pPr>
            <a:r>
              <a:rPr lang="en-US" sz="2000" dirty="0"/>
              <a:t>06/01/23 – 06/04/23 – </a:t>
            </a:r>
            <a:r>
              <a:rPr lang="en-US" sz="2000" dirty="0">
                <a:hlinkClick r:id="rId16"/>
              </a:rPr>
              <a:t>Herndon Festival</a:t>
            </a:r>
            <a:r>
              <a:rPr lang="en-US" sz="2000" dirty="0"/>
              <a:t>, Herndon, VA ($)</a:t>
            </a:r>
          </a:p>
          <a:p>
            <a:pPr marL="285750" indent="-285750">
              <a:buFont typeface="Arial" panose="020B0604020202020204" pitchFamily="34" charset="0"/>
              <a:buChar char="•"/>
            </a:pPr>
            <a:r>
              <a:rPr lang="en-US" sz="2000" dirty="0"/>
              <a:t>June/July/Aug (Tues, 10am) – </a:t>
            </a:r>
            <a:r>
              <a:rPr lang="en-US" sz="2000" dirty="0">
                <a:hlinkClick r:id="rId17"/>
              </a:rPr>
              <a:t>Kids on the Green</a:t>
            </a:r>
            <a:r>
              <a:rPr lang="en-US" sz="2000" dirty="0"/>
              <a:t>, Vienna, VA</a:t>
            </a:r>
          </a:p>
        </p:txBody>
      </p:sp>
    </p:spTree>
    <p:extLst>
      <p:ext uri="{BB962C8B-B14F-4D97-AF65-F5344CB8AC3E}">
        <p14:creationId xmlns:p14="http://schemas.microsoft.com/office/powerpoint/2010/main" val="86078862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5DA58-5366-C787-E101-5D6341805E84}"/>
              </a:ext>
            </a:extLst>
          </p:cNvPr>
          <p:cNvSpPr>
            <a:spLocks noGrp="1"/>
          </p:cNvSpPr>
          <p:nvPr>
            <p:ph type="title"/>
          </p:nvPr>
        </p:nvSpPr>
        <p:spPr/>
        <p:txBody>
          <a:bodyPr/>
          <a:lstStyle/>
          <a:p>
            <a:r>
              <a:rPr lang="en-US" b="1" dirty="0">
                <a:solidFill>
                  <a:schemeClr val="tx1"/>
                </a:solidFill>
              </a:rPr>
              <a:t>Order of the Arrow</a:t>
            </a:r>
          </a:p>
        </p:txBody>
      </p:sp>
      <p:sp>
        <p:nvSpPr>
          <p:cNvPr id="3" name="Text Placeholder 2">
            <a:extLst>
              <a:ext uri="{FF2B5EF4-FFF2-40B4-BE49-F238E27FC236}">
                <a16:creationId xmlns:a16="http://schemas.microsoft.com/office/drawing/2014/main" id="{1EE04DEF-0CEB-23AE-0F10-6D74CD4E9750}"/>
              </a:ext>
            </a:extLst>
          </p:cNvPr>
          <p:cNvSpPr>
            <a:spLocks noGrp="1"/>
          </p:cNvSpPr>
          <p:nvPr>
            <p:ph type="body" idx="1"/>
          </p:nvPr>
        </p:nvSpPr>
        <p:spPr>
          <a:xfrm>
            <a:off x="838200" y="1472538"/>
            <a:ext cx="10515600" cy="4819619"/>
          </a:xfrm>
        </p:spPr>
        <p:txBody>
          <a:bodyPr>
            <a:normAutofit/>
          </a:bodyPr>
          <a:lstStyle/>
          <a:p>
            <a:pPr lvl="1"/>
            <a:r>
              <a:rPr lang="en-US" dirty="0"/>
              <a:t>2023 Dues can be paid online:  </a:t>
            </a:r>
            <a:r>
              <a:rPr lang="en-US" dirty="0">
                <a:hlinkClick r:id="rId2"/>
              </a:rPr>
              <a:t>https://wipit470.org/dues.html</a:t>
            </a:r>
            <a:r>
              <a:rPr lang="en-US" dirty="0"/>
              <a:t> </a:t>
            </a:r>
          </a:p>
          <a:p>
            <a:pPr lvl="1"/>
            <a:r>
              <a:rPr lang="en-US" dirty="0"/>
              <a:t>04/14/23 - 04/16/23 – Spring Fellowship*</a:t>
            </a:r>
          </a:p>
          <a:p>
            <a:pPr lvl="1"/>
            <a:r>
              <a:rPr lang="en-US" sz="2800" dirty="0"/>
              <a:t>04/28/23 – 04/30/23 – Tri-Chapter Ordeal*</a:t>
            </a:r>
            <a:endParaRPr lang="en-US" dirty="0"/>
          </a:p>
          <a:p>
            <a:pPr lvl="1"/>
            <a:r>
              <a:rPr lang="en-US" dirty="0"/>
              <a:t>05/05/23 – 05/07/23 – District Camporee</a:t>
            </a:r>
          </a:p>
          <a:p>
            <a:pPr lvl="1"/>
            <a:r>
              <a:rPr lang="en-US" dirty="0"/>
              <a:t>05/12/23 – 05/14/23 – Lodge Service Weekend at Goshen</a:t>
            </a:r>
          </a:p>
          <a:p>
            <a:pPr lvl="1"/>
            <a:r>
              <a:rPr lang="en-US" dirty="0"/>
              <a:t>05/19/23 – 05/21/23 – Section Conclave at Rodney Scout Res.*</a:t>
            </a:r>
          </a:p>
          <a:p>
            <a:pPr lvl="1"/>
            <a:r>
              <a:rPr lang="en-US" dirty="0"/>
              <a:t>06/18/23 – 07/01/23 – GOAT</a:t>
            </a:r>
          </a:p>
          <a:p>
            <a:pPr marL="457200" lvl="1" indent="0">
              <a:buNone/>
            </a:pPr>
            <a:endParaRPr lang="en-US" dirty="0"/>
          </a:p>
          <a:p>
            <a:pPr marL="457200" lvl="1" indent="0">
              <a:buNone/>
            </a:pPr>
            <a:r>
              <a:rPr lang="en-US" dirty="0"/>
              <a:t>* </a:t>
            </a:r>
            <a:r>
              <a:rPr lang="en-US" sz="2400" dirty="0"/>
              <a:t>Registrations open online </a:t>
            </a:r>
            <a:r>
              <a:rPr lang="en-US" sz="2400" dirty="0">
                <a:hlinkClick r:id="rId3"/>
              </a:rPr>
              <a:t>https://wipit470.org/index.html</a:t>
            </a:r>
            <a:r>
              <a:rPr lang="en-US" sz="2400" dirty="0"/>
              <a:t> under “Events”</a:t>
            </a:r>
          </a:p>
          <a:p>
            <a:pPr lvl="1"/>
            <a:endParaRPr lang="en-US" dirty="0"/>
          </a:p>
        </p:txBody>
      </p:sp>
    </p:spTree>
    <p:extLst>
      <p:ext uri="{BB962C8B-B14F-4D97-AF65-F5344CB8AC3E}">
        <p14:creationId xmlns:p14="http://schemas.microsoft.com/office/powerpoint/2010/main" val="58687024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D717A-FA3A-4F58-94D8-DC7773E84FB4}"/>
              </a:ext>
            </a:extLst>
          </p:cNvPr>
          <p:cNvSpPr>
            <a:spLocks noGrp="1"/>
          </p:cNvSpPr>
          <p:nvPr>
            <p:ph type="title"/>
          </p:nvPr>
        </p:nvSpPr>
        <p:spPr/>
        <p:txBody>
          <a:bodyPr/>
          <a:lstStyle/>
          <a:p>
            <a:r>
              <a:rPr lang="en-US" altLang="en-US" b="1" dirty="0">
                <a:latin typeface="Arial" panose="020B0604020202020204" pitchFamily="34" charset="0"/>
                <a:ea typeface="ヒラギノ角ゴ Pro W3" charset="-128"/>
                <a:cs typeface="Arial" panose="020B0604020202020204" pitchFamily="34" charset="0"/>
              </a:rPr>
              <a:t>Other Topics</a:t>
            </a:r>
          </a:p>
        </p:txBody>
      </p:sp>
      <p:sp>
        <p:nvSpPr>
          <p:cNvPr id="3" name="Content Placeholder 2">
            <a:extLst>
              <a:ext uri="{FF2B5EF4-FFF2-40B4-BE49-F238E27FC236}">
                <a16:creationId xmlns:a16="http://schemas.microsoft.com/office/drawing/2014/main" id="{F199C177-CE9F-403A-9687-7FCF2C8307AC}"/>
              </a:ext>
            </a:extLst>
          </p:cNvPr>
          <p:cNvSpPr>
            <a:spLocks noGrp="1"/>
          </p:cNvSpPr>
          <p:nvPr>
            <p:ph idx="1"/>
          </p:nvPr>
        </p:nvSpPr>
        <p:spPr/>
        <p:txBody>
          <a:bodyPr>
            <a:normAutofit fontScale="92500" lnSpcReduction="10000"/>
          </a:bodyPr>
          <a:lstStyle/>
          <a:p>
            <a:pPr>
              <a:defRPr/>
            </a:pPr>
            <a:r>
              <a:rPr lang="en-US" dirty="0">
                <a:latin typeface="Arial" panose="020B0604020202020204" pitchFamily="34" charset="0"/>
                <a:cs typeface="Arial" panose="020B0604020202020204" pitchFamily="34" charset="0"/>
              </a:rPr>
              <a:t>General Announcements</a:t>
            </a:r>
          </a:p>
          <a:p>
            <a:pPr>
              <a:defRPr/>
            </a:pPr>
            <a:r>
              <a:rPr lang="en-US" dirty="0">
                <a:latin typeface="Arial" panose="020B0604020202020204" pitchFamily="34" charset="0"/>
                <a:cs typeface="Arial" panose="020B0604020202020204" pitchFamily="34" charset="0"/>
              </a:rPr>
              <a:t>District Executive Minute</a:t>
            </a:r>
          </a:p>
          <a:p>
            <a:pPr>
              <a:defRPr/>
            </a:pPr>
            <a:r>
              <a:rPr lang="en-US" dirty="0">
                <a:latin typeface="Arial" panose="020B0604020202020204" pitchFamily="34" charset="0"/>
                <a:cs typeface="Arial" panose="020B0604020202020204" pitchFamily="34" charset="0"/>
              </a:rPr>
              <a:t>District Chair Minute</a:t>
            </a:r>
          </a:p>
          <a:p>
            <a:pPr>
              <a:defRPr/>
            </a:pPr>
            <a:r>
              <a:rPr lang="en-US" dirty="0">
                <a:latin typeface="Arial" panose="020B0604020202020204" pitchFamily="34" charset="0"/>
                <a:cs typeface="Arial" panose="020B0604020202020204" pitchFamily="34" charset="0"/>
              </a:rPr>
              <a:t>District Commissioner Minute</a:t>
            </a:r>
          </a:p>
          <a:p>
            <a:pPr marL="0" indent="0">
              <a:buNone/>
              <a:defRPr/>
            </a:pPr>
            <a:endParaRPr lang="en-US"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Minutes and slides available on the </a:t>
            </a:r>
            <a:r>
              <a:rPr lang="en-US" i="1" dirty="0">
                <a:latin typeface="Arial" panose="020B0604020202020204" pitchFamily="34" charset="0"/>
                <a:cs typeface="Arial" panose="020B0604020202020204" pitchFamily="34" charset="0"/>
                <a:hlinkClick r:id="rId2"/>
              </a:rPr>
              <a:t>GMD web site </a:t>
            </a:r>
            <a:r>
              <a:rPr lang="en-US" i="1" dirty="0">
                <a:latin typeface="Arial" panose="020B0604020202020204" pitchFamily="34" charset="0"/>
                <a:cs typeface="Arial" panose="020B0604020202020204" pitchFamily="34" charset="0"/>
              </a:rPr>
              <a:t>(District Resources, Roundtable).  Password is “GMDRT”</a:t>
            </a:r>
          </a:p>
          <a:p>
            <a:pPr>
              <a:defRPr/>
            </a:pPr>
            <a:r>
              <a:rPr lang="en-US" i="1" dirty="0">
                <a:latin typeface="Arial" panose="020B0604020202020204" pitchFamily="34" charset="0"/>
                <a:cs typeface="Arial" panose="020B0604020202020204" pitchFamily="34" charset="0"/>
              </a:rPr>
              <a:t>Next meeting – April 13, 2023, at Thoreau MS</a:t>
            </a:r>
          </a:p>
          <a:p>
            <a:pPr lvl="1">
              <a:defRPr/>
            </a:pPr>
            <a:r>
              <a:rPr lang="en-US" i="1" dirty="0">
                <a:latin typeface="Arial" panose="020B0604020202020204" pitchFamily="34" charset="0"/>
                <a:cs typeface="Arial" panose="020B0604020202020204" pitchFamily="34" charset="0"/>
              </a:rPr>
              <a:t>7:00pm – District Court of Honor</a:t>
            </a:r>
          </a:p>
          <a:p>
            <a:pPr lvl="1">
              <a:defRPr/>
            </a:pPr>
            <a:r>
              <a:rPr lang="en-US" i="1" dirty="0">
                <a:latin typeface="Arial" panose="020B0604020202020204" pitchFamily="34" charset="0"/>
                <a:cs typeface="Arial" panose="020B0604020202020204" pitchFamily="34" charset="0"/>
              </a:rPr>
              <a:t>8:00pm – Roundtable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19F0-3FE4-7024-2ADA-6DB8CAC8D104}"/>
              </a:ext>
            </a:extLst>
          </p:cNvPr>
          <p:cNvSpPr>
            <a:spLocks noGrp="1"/>
          </p:cNvSpPr>
          <p:nvPr>
            <p:ph type="title"/>
          </p:nvPr>
        </p:nvSpPr>
        <p:spPr>
          <a:xfrm>
            <a:off x="838200" y="365126"/>
            <a:ext cx="10712570" cy="686848"/>
          </a:xfrm>
        </p:spPr>
        <p:txBody>
          <a:bodyPr>
            <a:normAutofit fontScale="90000"/>
          </a:bodyPr>
          <a:lstStyle/>
          <a:p>
            <a:r>
              <a:rPr lang="en-US" b="1" dirty="0"/>
              <a:t>Youth Protection and Adult Leadership Update</a:t>
            </a:r>
          </a:p>
        </p:txBody>
      </p:sp>
      <p:sp>
        <p:nvSpPr>
          <p:cNvPr id="3" name="Text Placeholder 2">
            <a:extLst>
              <a:ext uri="{FF2B5EF4-FFF2-40B4-BE49-F238E27FC236}">
                <a16:creationId xmlns:a16="http://schemas.microsoft.com/office/drawing/2014/main" id="{CFB2CFF0-C3C4-4004-A6B6-8085266A4690}"/>
              </a:ext>
            </a:extLst>
          </p:cNvPr>
          <p:cNvSpPr>
            <a:spLocks noGrp="1"/>
          </p:cNvSpPr>
          <p:nvPr>
            <p:ph type="body" idx="1"/>
          </p:nvPr>
        </p:nvSpPr>
        <p:spPr>
          <a:xfrm>
            <a:off x="838200" y="1051973"/>
            <a:ext cx="10515600" cy="5668004"/>
          </a:xfrm>
        </p:spPr>
        <p:txBody>
          <a:bodyPr>
            <a:normAutofit/>
          </a:bodyPr>
          <a:lstStyle/>
          <a:p>
            <a:r>
              <a:rPr lang="en-US" dirty="0"/>
              <a:t>Effective September 1, 2023 – Two registered adult leaders, 21 years of age or over, are required at all Scouting activities, including all meetings.  There must be a registered female adult leader, 21 years of age or over, in every unit serving females.  A registered female adult leader, 21 years of age or over, must be present for any activity involving female youth or female adult program participants.</a:t>
            </a:r>
          </a:p>
          <a:p>
            <a:r>
              <a:rPr lang="en-US" dirty="0"/>
              <a:t>Notwithstanding the minimum leadership requirements, age and program-appropriate supervision must always be provided.</a:t>
            </a:r>
          </a:p>
          <a:p>
            <a:r>
              <a:rPr lang="en-US" dirty="0">
                <a:solidFill>
                  <a:srgbClr val="FF0000"/>
                </a:solidFill>
              </a:rPr>
              <a:t>All adults staying overnight, in connection with a Scouting activity, must be currently registered in an adult fee required position as listed or as an adult program participant.  Limited exception below for Cub Scout overnight Programs.  Registration as a Merit Badge Counselor does not meet this requirement.</a:t>
            </a:r>
          </a:p>
        </p:txBody>
      </p:sp>
    </p:spTree>
    <p:extLst>
      <p:ext uri="{BB962C8B-B14F-4D97-AF65-F5344CB8AC3E}">
        <p14:creationId xmlns:p14="http://schemas.microsoft.com/office/powerpoint/2010/main" val="44055128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19F0-3FE4-7024-2ADA-6DB8CAC8D104}"/>
              </a:ext>
            </a:extLst>
          </p:cNvPr>
          <p:cNvSpPr>
            <a:spLocks noGrp="1"/>
          </p:cNvSpPr>
          <p:nvPr>
            <p:ph type="title"/>
          </p:nvPr>
        </p:nvSpPr>
        <p:spPr>
          <a:xfrm>
            <a:off x="838199" y="365126"/>
            <a:ext cx="10902351" cy="686848"/>
          </a:xfrm>
        </p:spPr>
        <p:txBody>
          <a:bodyPr>
            <a:normAutofit fontScale="90000"/>
          </a:bodyPr>
          <a:lstStyle/>
          <a:p>
            <a:r>
              <a:rPr lang="en-US" b="1" dirty="0"/>
              <a:t>Youth Protection and Adult Leadership Update (cont.)</a:t>
            </a:r>
          </a:p>
        </p:txBody>
      </p:sp>
      <p:sp>
        <p:nvSpPr>
          <p:cNvPr id="3" name="Text Placeholder 2">
            <a:extLst>
              <a:ext uri="{FF2B5EF4-FFF2-40B4-BE49-F238E27FC236}">
                <a16:creationId xmlns:a16="http://schemas.microsoft.com/office/drawing/2014/main" id="{CFB2CFF0-C3C4-4004-A6B6-8085266A4690}"/>
              </a:ext>
            </a:extLst>
          </p:cNvPr>
          <p:cNvSpPr>
            <a:spLocks noGrp="1"/>
          </p:cNvSpPr>
          <p:nvPr>
            <p:ph type="body" idx="1"/>
          </p:nvPr>
        </p:nvSpPr>
        <p:spPr>
          <a:xfrm>
            <a:off x="838200" y="1051973"/>
            <a:ext cx="10515600" cy="5668004"/>
          </a:xfrm>
        </p:spPr>
        <p:txBody>
          <a:bodyPr>
            <a:normAutofit/>
          </a:bodyPr>
          <a:lstStyle/>
          <a:p>
            <a:r>
              <a:rPr lang="en-US" sz="3200" dirty="0"/>
              <a:t>Cub Scout Program – Overnight Exception:  Cub Scout parents or legal guardians taking part in an overnight Cub Scout program with their own child or legal ward are not required to register as leaders.  All adults must review the “</a:t>
            </a:r>
            <a:r>
              <a:rPr lang="en-US" sz="3200" dirty="0">
                <a:hlinkClick r:id="rId2"/>
              </a:rPr>
              <a:t>How to Protect your Children from Child Abuse:  A Parent’s Guide</a:t>
            </a:r>
            <a:r>
              <a:rPr lang="en-US" sz="3200" dirty="0"/>
              <a:t>” that can be found in the front of each Cub Scout Handbook.  In addition, the parent or legal guardian must be accompanied by a registered leader at any time they are with youth members other than their own child/ward.  All other overnight adults must be currently registered in an adult fee required position.</a:t>
            </a:r>
            <a:endParaRPr lang="en-US" sz="3200" dirty="0">
              <a:solidFill>
                <a:srgbClr val="FF0000"/>
              </a:solidFill>
            </a:endParaRPr>
          </a:p>
        </p:txBody>
      </p:sp>
    </p:spTree>
    <p:extLst>
      <p:ext uri="{BB962C8B-B14F-4D97-AF65-F5344CB8AC3E}">
        <p14:creationId xmlns:p14="http://schemas.microsoft.com/office/powerpoint/2010/main" val="186023924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7CC8-4BD7-5E60-B996-9F86ABDA09C3}"/>
              </a:ext>
            </a:extLst>
          </p:cNvPr>
          <p:cNvSpPr>
            <a:spLocks noGrp="1"/>
          </p:cNvSpPr>
          <p:nvPr>
            <p:ph type="title"/>
          </p:nvPr>
        </p:nvSpPr>
        <p:spPr>
          <a:xfrm>
            <a:off x="838200" y="365125"/>
            <a:ext cx="10515600" cy="764935"/>
          </a:xfrm>
        </p:spPr>
        <p:txBody>
          <a:bodyPr/>
          <a:lstStyle/>
          <a:p>
            <a:r>
              <a:rPr lang="en-US" b="1" dirty="0"/>
              <a:t>Follow-up:</a:t>
            </a:r>
          </a:p>
        </p:txBody>
      </p:sp>
      <p:sp>
        <p:nvSpPr>
          <p:cNvPr id="3" name="Text Placeholder 2">
            <a:extLst>
              <a:ext uri="{FF2B5EF4-FFF2-40B4-BE49-F238E27FC236}">
                <a16:creationId xmlns:a16="http://schemas.microsoft.com/office/drawing/2014/main" id="{4D0230C2-00F4-8C6B-6862-C47F272F7AB0}"/>
              </a:ext>
            </a:extLst>
          </p:cNvPr>
          <p:cNvSpPr>
            <a:spLocks noGrp="1"/>
          </p:cNvSpPr>
          <p:nvPr>
            <p:ph type="body" idx="1"/>
          </p:nvPr>
        </p:nvSpPr>
        <p:spPr>
          <a:xfrm>
            <a:off x="838200" y="1130060"/>
            <a:ext cx="10515600" cy="5650986"/>
          </a:xfrm>
        </p:spPr>
        <p:txBody>
          <a:bodyPr>
            <a:normAutofit fontScale="85000" lnSpcReduction="20000"/>
          </a:bodyPr>
          <a:lstStyle/>
          <a:p>
            <a:r>
              <a:rPr lang="en-US" dirty="0"/>
              <a:t>MBC don’t have to be in a paid position if not staying overnight.</a:t>
            </a:r>
          </a:p>
          <a:p>
            <a:r>
              <a:rPr lang="en-US" dirty="0"/>
              <a:t>Parents of Scout BSA youth that stay overnight on a campout or summer camp must be registered leaders.  No more 72-hour rule.</a:t>
            </a:r>
          </a:p>
          <a:p>
            <a:r>
              <a:rPr lang="en-US" dirty="0"/>
              <a:t>Lion Adult Partner/Tiger Cub Adult are not paid registered positions.  However, Partners is exempt as is a family campout.</a:t>
            </a:r>
          </a:p>
          <a:p>
            <a:r>
              <a:rPr lang="en-US" dirty="0"/>
              <a:t>Merit Badge Counseling requires two registered adults – However, the parent or legal guardian of the Scout may serve as the second adult. This parent or legal guardian does not have to be a registered leader.</a:t>
            </a:r>
          </a:p>
          <a:p>
            <a:r>
              <a:rPr lang="en-US" dirty="0">
                <a:solidFill>
                  <a:schemeClr val="tx1"/>
                </a:solidFill>
              </a:rPr>
              <a:t>An </a:t>
            </a:r>
            <a:r>
              <a:rPr lang="en-US" u="sng" dirty="0">
                <a:solidFill>
                  <a:schemeClr val="tx1"/>
                </a:solidFill>
              </a:rPr>
              <a:t>adult program participant</a:t>
            </a:r>
            <a:r>
              <a:rPr lang="en-US" dirty="0">
                <a:solidFill>
                  <a:schemeClr val="tx1"/>
                </a:solidFill>
              </a:rPr>
              <a:t> is any person 18 but not yet 21 years of age who registers to participate in a program in which youth members also participate; obligates himself or herself to regularly attend the meetings; fulfills a member’s obligation to the unit; subscribes to the Scout Oath; and participates in an approved program based on the current guide-lines of the Boy Scouts of America. Adult program participants are subject to the same guidelines as adult Scouters when required by policies and guidelines.  They cannot be on Committees.</a:t>
            </a:r>
          </a:p>
          <a:p>
            <a:r>
              <a:rPr lang="en-US" dirty="0">
                <a:solidFill>
                  <a:schemeClr val="tx1"/>
                </a:solidFill>
              </a:rPr>
              <a:t>How is a MBC different from a Registered adult – they both submit paperwork, take YPT and get a background check? </a:t>
            </a:r>
            <a:r>
              <a:rPr lang="en-US" dirty="0">
                <a:solidFill>
                  <a:srgbClr val="FF0000"/>
                </a:solidFill>
              </a:rPr>
              <a:t>Still working to get information about this.</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78044334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D9BC0-7342-D0BD-B512-C589A2FBE1B3}"/>
              </a:ext>
            </a:extLst>
          </p:cNvPr>
          <p:cNvSpPr>
            <a:spLocks noGrp="1"/>
          </p:cNvSpPr>
          <p:nvPr>
            <p:ph type="title"/>
          </p:nvPr>
        </p:nvSpPr>
        <p:spPr/>
        <p:txBody>
          <a:bodyPr/>
          <a:lstStyle/>
          <a:p>
            <a:r>
              <a:rPr lang="en-US" b="1" dirty="0">
                <a:latin typeface="+mj-lt"/>
              </a:rPr>
              <a:t>Aquatics Committee </a:t>
            </a:r>
            <a:r>
              <a:rPr lang="en-US" sz="3200" b="1" dirty="0">
                <a:latin typeface="+mj-lt"/>
              </a:rPr>
              <a:t>(</a:t>
            </a:r>
            <a:r>
              <a:rPr lang="en-US" sz="3200" b="1" u="sng" dirty="0">
                <a:solidFill>
                  <a:srgbClr val="1C07B9"/>
                </a:solidFill>
                <a:latin typeface="+mj-lt"/>
              </a:rPr>
              <a:t>https://ncacbsa.org/aquatics</a:t>
            </a:r>
            <a:r>
              <a:rPr lang="en-US" sz="3200" b="1" dirty="0">
                <a:latin typeface="+mj-lt"/>
              </a:rPr>
              <a:t>)</a:t>
            </a:r>
            <a:endParaRPr lang="en-US" b="1" dirty="0">
              <a:latin typeface="+mj-lt"/>
            </a:endParaRPr>
          </a:p>
        </p:txBody>
      </p:sp>
      <p:sp>
        <p:nvSpPr>
          <p:cNvPr id="3" name="Text Placeholder 2">
            <a:extLst>
              <a:ext uri="{FF2B5EF4-FFF2-40B4-BE49-F238E27FC236}">
                <a16:creationId xmlns:a16="http://schemas.microsoft.com/office/drawing/2014/main" id="{5305CE52-C1B1-A4DB-C877-AA50AD70271B}"/>
              </a:ext>
            </a:extLst>
          </p:cNvPr>
          <p:cNvSpPr>
            <a:spLocks noGrp="1"/>
          </p:cNvSpPr>
          <p:nvPr>
            <p:ph type="body" idx="1"/>
          </p:nvPr>
        </p:nvSpPr>
        <p:spPr>
          <a:xfrm>
            <a:off x="983055" y="1445379"/>
            <a:ext cx="10515600" cy="5047496"/>
          </a:xfrm>
        </p:spPr>
        <p:txBody>
          <a:bodyPr>
            <a:normAutofit fontScale="92500" lnSpcReduction="20000"/>
          </a:bodyPr>
          <a:lstStyle/>
          <a:p>
            <a:pPr marL="0" indent="0" algn="l">
              <a:lnSpc>
                <a:spcPct val="100000"/>
              </a:lnSpc>
              <a:spcBef>
                <a:spcPts val="0"/>
              </a:spcBef>
              <a:buNone/>
            </a:pPr>
            <a:r>
              <a:rPr lang="en-US" sz="2000" b="1" i="0" u="sng" dirty="0">
                <a:solidFill>
                  <a:schemeClr val="tx1"/>
                </a:solidFill>
                <a:effectLst/>
                <a:cs typeface="Arial" panose="020B0604020202020204" pitchFamily="34" charset="0"/>
              </a:rPr>
              <a:t>2023 Training Schedule </a:t>
            </a:r>
          </a:p>
          <a:p>
            <a:pPr marL="0" indent="0" algn="l">
              <a:lnSpc>
                <a:spcPct val="100000"/>
              </a:lnSpc>
              <a:spcBef>
                <a:spcPts val="0"/>
              </a:spcBef>
              <a:buNone/>
            </a:pPr>
            <a:endParaRPr lang="en-US" sz="2000" b="1" i="0" u="sng" dirty="0">
              <a:solidFill>
                <a:schemeClr val="tx1"/>
              </a:solidFill>
              <a:effectLst/>
              <a:cs typeface="Arial" panose="020B0604020202020204" pitchFamily="34" charset="0"/>
            </a:endParaRPr>
          </a:p>
          <a:p>
            <a:pPr algn="l">
              <a:lnSpc>
                <a:spcPct val="100000"/>
              </a:lnSpc>
              <a:spcBef>
                <a:spcPts val="0"/>
              </a:spcBef>
              <a:buFont typeface="Arial" panose="020B0604020202020204" pitchFamily="34" charset="0"/>
              <a:buChar char="•"/>
            </a:pPr>
            <a:r>
              <a:rPr lang="en-US" sz="2000" b="1" i="0" dirty="0">
                <a:solidFill>
                  <a:schemeClr val="tx1"/>
                </a:solidFill>
                <a:effectLst/>
                <a:cs typeface="Arial" panose="020B0604020202020204" pitchFamily="34" charset="0"/>
              </a:rPr>
              <a:t>Pre-Camp Swim Tests (Camp Snyder, Haymarket, VA) - </a:t>
            </a:r>
            <a:r>
              <a:rPr lang="en-US" sz="2200" b="0" i="0" dirty="0">
                <a:solidFill>
                  <a:srgbClr val="836363"/>
                </a:solidFill>
                <a:effectLst/>
                <a:latin typeface="Arvo"/>
                <a:hlinkClick r:id="rId2"/>
              </a:rPr>
              <a:t>https://scoutingevent.com/082-68909</a:t>
            </a:r>
            <a:r>
              <a:rPr lang="en-US" sz="2200" b="0" i="0" dirty="0">
                <a:solidFill>
                  <a:srgbClr val="836363"/>
                </a:solidFill>
                <a:effectLst/>
                <a:latin typeface="Arvo"/>
              </a:rPr>
              <a:t> </a:t>
            </a:r>
            <a:endParaRPr lang="en-US" sz="3500" b="1" dirty="0">
              <a:solidFill>
                <a:schemeClr val="tx1"/>
              </a:solidFill>
              <a:cs typeface="Arial" panose="020B0604020202020204" pitchFamily="34" charset="0"/>
            </a:endParaRPr>
          </a:p>
          <a:p>
            <a:pPr lvl="1">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Sunday, June 4</a:t>
            </a:r>
            <a:r>
              <a:rPr lang="en-US" sz="2000" i="0" baseline="30000" dirty="0">
                <a:solidFill>
                  <a:schemeClr val="tx1"/>
                </a:solidFill>
                <a:effectLst/>
                <a:cs typeface="Arial" panose="020B0604020202020204" pitchFamily="34" charset="0"/>
              </a:rPr>
              <a:t>th</a:t>
            </a:r>
            <a:r>
              <a:rPr lang="en-US" sz="2000" i="0" dirty="0">
                <a:solidFill>
                  <a:schemeClr val="tx1"/>
                </a:solidFill>
                <a:effectLst/>
                <a:cs typeface="Arial" panose="020B0604020202020204" pitchFamily="34" charset="0"/>
              </a:rPr>
              <a:t> (9am-5pm) – hourly slots</a:t>
            </a:r>
          </a:p>
          <a:p>
            <a:pPr lvl="1">
              <a:lnSpc>
                <a:spcPct val="100000"/>
              </a:lnSpc>
              <a:spcBef>
                <a:spcPts val="0"/>
              </a:spcBef>
              <a:buFont typeface="Arial" panose="020B0604020202020204" pitchFamily="34" charset="0"/>
              <a:buChar char="•"/>
            </a:pPr>
            <a:endParaRPr lang="en-US" sz="2000" i="0" dirty="0">
              <a:solidFill>
                <a:schemeClr val="tx1"/>
              </a:solidFill>
              <a:effectLst/>
              <a:cs typeface="Arial" panose="020B0604020202020204" pitchFamily="34" charset="0"/>
            </a:endParaRPr>
          </a:p>
          <a:p>
            <a:pPr algn="l">
              <a:lnSpc>
                <a:spcPct val="100000"/>
              </a:lnSpc>
              <a:spcBef>
                <a:spcPts val="0"/>
              </a:spcBef>
              <a:buFont typeface="Arial" panose="020B0604020202020204" pitchFamily="34" charset="0"/>
              <a:buChar char="•"/>
            </a:pPr>
            <a:r>
              <a:rPr lang="en-US" sz="2000" b="1" i="0" dirty="0">
                <a:solidFill>
                  <a:schemeClr val="tx1"/>
                </a:solidFill>
                <a:effectLst/>
                <a:cs typeface="Arial" panose="020B0604020202020204" pitchFamily="34" charset="0"/>
              </a:rPr>
              <a:t>Paddle Craft Safety (Still – Camp Snyder/Silver Lake; Moving – </a:t>
            </a:r>
            <a:r>
              <a:rPr lang="en-US" sz="2000" b="1" dirty="0">
                <a:solidFill>
                  <a:schemeClr val="tx1"/>
                </a:solidFill>
                <a:cs typeface="Arial" panose="020B0604020202020204" pitchFamily="34" charset="0"/>
              </a:rPr>
              <a:t>Riley’s Lock, MD)</a:t>
            </a:r>
            <a:r>
              <a:rPr lang="en-US" sz="2000" b="1" i="0" dirty="0">
                <a:solidFill>
                  <a:schemeClr val="tx1"/>
                </a:solidFill>
                <a:effectLst/>
                <a:cs typeface="Arial" panose="020B0604020202020204" pitchFamily="34" charset="0"/>
              </a:rPr>
              <a:t> </a:t>
            </a:r>
          </a:p>
          <a:p>
            <a:pPr lvl="1">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May 20 - Still Water Safety - Class Size 12</a:t>
            </a:r>
          </a:p>
          <a:p>
            <a:pPr marL="742950" lvl="1" indent="-285750" algn="l">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May 21 - Moving Water Safety - Class Size 12</a:t>
            </a:r>
          </a:p>
          <a:p>
            <a:pPr marL="742950" lvl="1" indent="-285750" algn="l">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Sept 23 - Still Water Safety - Class Size 12</a:t>
            </a:r>
          </a:p>
          <a:p>
            <a:pPr marL="742950" lvl="1" indent="-285750" algn="l">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Sept 24 - Moving Water Safety - Class Size 12</a:t>
            </a:r>
          </a:p>
          <a:p>
            <a:pPr marL="742950" lvl="1" indent="-285750" algn="l">
              <a:lnSpc>
                <a:spcPct val="100000"/>
              </a:lnSpc>
              <a:spcBef>
                <a:spcPts val="0"/>
              </a:spcBef>
              <a:buFont typeface="Arial" panose="020B0604020202020204" pitchFamily="34" charset="0"/>
              <a:buChar char="•"/>
            </a:pPr>
            <a:endParaRPr lang="en-US" sz="2000" i="0" dirty="0">
              <a:solidFill>
                <a:schemeClr val="tx1"/>
              </a:solidFill>
              <a:effectLst/>
              <a:cs typeface="Arial" panose="020B0604020202020204" pitchFamily="34" charset="0"/>
            </a:endParaRPr>
          </a:p>
          <a:p>
            <a:pPr algn="l">
              <a:lnSpc>
                <a:spcPct val="100000"/>
              </a:lnSpc>
              <a:spcBef>
                <a:spcPts val="0"/>
              </a:spcBef>
              <a:buFont typeface="Arial" panose="020B0604020202020204" pitchFamily="34" charset="0"/>
              <a:buChar char="•"/>
            </a:pPr>
            <a:r>
              <a:rPr lang="en-US" sz="2000" b="1" i="0" dirty="0">
                <a:solidFill>
                  <a:schemeClr val="tx1"/>
                </a:solidFill>
                <a:effectLst/>
                <a:cs typeface="Arial" panose="020B0604020202020204" pitchFamily="34" charset="0"/>
              </a:rPr>
              <a:t>Canoe Paddling Instruction (Silver Lake, Camp Snyder)</a:t>
            </a:r>
          </a:p>
          <a:p>
            <a:pPr lvl="1">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June 9-11</a:t>
            </a:r>
          </a:p>
          <a:p>
            <a:pPr marL="457200" lvl="1" indent="0">
              <a:lnSpc>
                <a:spcPct val="100000"/>
              </a:lnSpc>
              <a:spcBef>
                <a:spcPts val="0"/>
              </a:spcBef>
              <a:buNone/>
            </a:pPr>
            <a:endParaRPr lang="en-US" sz="2000" i="0" dirty="0">
              <a:solidFill>
                <a:schemeClr val="tx1"/>
              </a:solidFill>
              <a:effectLst/>
              <a:cs typeface="Arial" panose="020B0604020202020204" pitchFamily="34" charset="0"/>
            </a:endParaRPr>
          </a:p>
          <a:p>
            <a:pPr algn="l">
              <a:lnSpc>
                <a:spcPct val="100000"/>
              </a:lnSpc>
              <a:spcBef>
                <a:spcPts val="0"/>
              </a:spcBef>
              <a:buFont typeface="Arial" panose="020B0604020202020204" pitchFamily="34" charset="0"/>
              <a:buChar char="•"/>
            </a:pPr>
            <a:r>
              <a:rPr lang="en-US" sz="2000" b="1" i="0" dirty="0">
                <a:solidFill>
                  <a:schemeClr val="tx1"/>
                </a:solidFill>
                <a:effectLst/>
                <a:cs typeface="Arial" panose="020B0604020202020204" pitchFamily="34" charset="0"/>
              </a:rPr>
              <a:t>Scuba (Pool – TBD; Open Water – Fredericksburg, VA)</a:t>
            </a:r>
          </a:p>
          <a:p>
            <a:pPr lvl="1">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Pre-class, computer-based training</a:t>
            </a:r>
          </a:p>
          <a:p>
            <a:pPr lvl="1">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08/12/23 – 08/13/23 – Pool work</a:t>
            </a:r>
          </a:p>
          <a:p>
            <a:pPr lvl="1">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08/19/23 – 08/20/23 – Open Water</a:t>
            </a:r>
          </a:p>
          <a:p>
            <a:pPr marL="457200" lvl="1" indent="0">
              <a:lnSpc>
                <a:spcPct val="100000"/>
              </a:lnSpc>
              <a:spcBef>
                <a:spcPts val="0"/>
              </a:spcBef>
              <a:buNone/>
            </a:pPr>
            <a:endParaRPr lang="en-US" sz="2000" i="0" dirty="0">
              <a:solidFill>
                <a:schemeClr val="tx1"/>
              </a:solidFill>
              <a:effectLst/>
              <a:cs typeface="Arial" panose="020B0604020202020204" pitchFamily="34" charset="0"/>
            </a:endParaRPr>
          </a:p>
          <a:p>
            <a:pPr algn="l">
              <a:lnSpc>
                <a:spcPct val="100000"/>
              </a:lnSpc>
              <a:spcBef>
                <a:spcPts val="0"/>
              </a:spcBef>
              <a:buFont typeface="Arial" panose="020B0604020202020204" pitchFamily="34" charset="0"/>
              <a:buChar char="•"/>
            </a:pPr>
            <a:r>
              <a:rPr lang="en-US" sz="2000" b="1" i="0" dirty="0">
                <a:solidFill>
                  <a:schemeClr val="tx1"/>
                </a:solidFill>
                <a:effectLst/>
                <a:cs typeface="Arial" panose="020B0604020202020204" pitchFamily="34" charset="0"/>
              </a:rPr>
              <a:t>Aquatics MB Completion </a:t>
            </a:r>
            <a:r>
              <a:rPr lang="en-US" sz="2000" i="0" dirty="0">
                <a:solidFill>
                  <a:schemeClr val="tx1"/>
                </a:solidFill>
                <a:effectLst/>
                <a:cs typeface="Arial" panose="020B0604020202020204" pitchFamily="34" charset="0"/>
              </a:rPr>
              <a:t>(only for those that are missing a few requirements from camp)</a:t>
            </a:r>
            <a:endParaRPr lang="en-US" sz="2000" b="1" dirty="0">
              <a:solidFill>
                <a:schemeClr val="tx1"/>
              </a:solidFill>
              <a:cs typeface="Arial" panose="020B0604020202020204" pitchFamily="34" charset="0"/>
            </a:endParaRPr>
          </a:p>
          <a:p>
            <a:pPr lvl="1">
              <a:lnSpc>
                <a:spcPct val="100000"/>
              </a:lnSpc>
              <a:spcBef>
                <a:spcPts val="0"/>
              </a:spcBef>
              <a:buFont typeface="Arial" panose="020B0604020202020204" pitchFamily="34" charset="0"/>
              <a:buChar char="•"/>
            </a:pPr>
            <a:r>
              <a:rPr lang="en-US" sz="2000" i="0" dirty="0">
                <a:solidFill>
                  <a:schemeClr val="tx1"/>
                </a:solidFill>
                <a:effectLst/>
                <a:cs typeface="Arial" panose="020B0604020202020204" pitchFamily="34" charset="0"/>
              </a:rPr>
              <a:t>TBD (likely early Sept)</a:t>
            </a:r>
          </a:p>
        </p:txBody>
      </p:sp>
    </p:spTree>
    <p:extLst>
      <p:ext uri="{BB962C8B-B14F-4D97-AF65-F5344CB8AC3E}">
        <p14:creationId xmlns:p14="http://schemas.microsoft.com/office/powerpoint/2010/main" val="324065274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39813-E83D-45EC-A0E2-B9D5B33832D4}"/>
              </a:ext>
            </a:extLst>
          </p:cNvPr>
          <p:cNvSpPr>
            <a:spLocks noGrp="1"/>
          </p:cNvSpPr>
          <p:nvPr>
            <p:ph type="title"/>
          </p:nvPr>
        </p:nvSpPr>
        <p:spPr>
          <a:xfrm>
            <a:off x="914399" y="0"/>
            <a:ext cx="10988041" cy="1776737"/>
          </a:xfrm>
        </p:spPr>
        <p:txBody>
          <a:bodyPr>
            <a:normAutofit fontScale="90000"/>
          </a:bodyPr>
          <a:lstStyle/>
          <a:p>
            <a:pPr algn="ctr"/>
            <a:r>
              <a:rPr lang="en-US" b="1" dirty="0"/>
              <a:t>Big Rock:</a:t>
            </a:r>
            <a:br>
              <a:rPr lang="en-US" b="1" dirty="0"/>
            </a:br>
            <a:r>
              <a:rPr lang="en-US" b="1" dirty="0"/>
              <a:t>What Can Your Commissioner Do For You?</a:t>
            </a:r>
            <a:br>
              <a:rPr lang="en-US" dirty="0"/>
            </a:br>
            <a:r>
              <a:rPr lang="en-US" dirty="0"/>
              <a:t>Rus Pittman, GM District Commissioner </a:t>
            </a:r>
          </a:p>
        </p:txBody>
      </p:sp>
      <p:pic>
        <p:nvPicPr>
          <p:cNvPr id="4" name="Picture 3">
            <a:extLst>
              <a:ext uri="{FF2B5EF4-FFF2-40B4-BE49-F238E27FC236}">
                <a16:creationId xmlns:a16="http://schemas.microsoft.com/office/drawing/2014/main" id="{E6047C69-707B-1649-CEE5-2D7AAC07E097}"/>
              </a:ext>
            </a:extLst>
          </p:cNvPr>
          <p:cNvPicPr>
            <a:picLocks noChangeAspect="1"/>
          </p:cNvPicPr>
          <p:nvPr/>
        </p:nvPicPr>
        <p:blipFill>
          <a:blip r:embed="rId2"/>
          <a:stretch>
            <a:fillRect/>
          </a:stretch>
        </p:blipFill>
        <p:spPr>
          <a:xfrm>
            <a:off x="914399" y="1776737"/>
            <a:ext cx="10308841" cy="5005548"/>
          </a:xfrm>
          <a:prstGeom prst="rect">
            <a:avLst/>
          </a:prstGeom>
        </p:spPr>
      </p:pic>
    </p:spTree>
    <p:extLst>
      <p:ext uri="{BB962C8B-B14F-4D97-AF65-F5344CB8AC3E}">
        <p14:creationId xmlns:p14="http://schemas.microsoft.com/office/powerpoint/2010/main" val="2808173265"/>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C5E0B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12298</TotalTime>
  <Words>5038</Words>
  <Application>Microsoft Office PowerPoint</Application>
  <PresentationFormat>Widescreen</PresentationFormat>
  <Paragraphs>452</Paragraphs>
  <Slides>47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-apple-system</vt:lpstr>
      <vt:lpstr>Arial</vt:lpstr>
      <vt:lpstr>Arvo</vt:lpstr>
      <vt:lpstr>Calibri</vt:lpstr>
      <vt:lpstr>Calibri Light</vt:lpstr>
      <vt:lpstr>Helvetica</vt:lpstr>
      <vt:lpstr>Roboto</vt:lpstr>
      <vt:lpstr>Times New Roman</vt:lpstr>
      <vt:lpstr>Office Theme</vt:lpstr>
      <vt:lpstr>George Mason District  Roundtable</vt:lpstr>
      <vt:lpstr>Pledge</vt:lpstr>
      <vt:lpstr>Council Update</vt:lpstr>
      <vt:lpstr>Council Update (cont.)</vt:lpstr>
      <vt:lpstr>Youth Protection and Adult Leadership Update</vt:lpstr>
      <vt:lpstr>Youth Protection and Adult Leadership Update (cont.)</vt:lpstr>
      <vt:lpstr>Follow-up:</vt:lpstr>
      <vt:lpstr>Aquatics Committee (https://ncacbsa.org/aquatics)</vt:lpstr>
      <vt:lpstr>Big Rock: What Can Your Commissioner Do For You? Rus Pittman, GM District Commissioner </vt:lpstr>
      <vt:lpstr>Commissioners</vt:lpstr>
      <vt:lpstr>Commissioners – All volunteers</vt:lpstr>
      <vt:lpstr>Unit Commissioner Responsibilities</vt:lpstr>
      <vt:lpstr>Roundtable Commissioners</vt:lpstr>
      <vt:lpstr>Assistant District Commissioner</vt:lpstr>
      <vt:lpstr>District Commissioner</vt:lpstr>
      <vt:lpstr>Start, Stop, Continue</vt:lpstr>
      <vt:lpstr>George Mason Program </vt:lpstr>
      <vt:lpstr>Current 2023 George Mason Calendar</vt:lpstr>
      <vt:lpstr>STEM</vt:lpstr>
      <vt:lpstr>2023 George Mason Pinewood Derby</vt:lpstr>
      <vt:lpstr>Race Day  (March 25, 2023) Schedule</vt:lpstr>
      <vt:lpstr>District Court of Honor </vt:lpstr>
      <vt:lpstr>2023 Spring Camporee George Mason District</vt:lpstr>
      <vt:lpstr>Spring Camporee 2023: Antietam creek canoeing</vt:lpstr>
      <vt:lpstr>Spring Camporee 2023: Antietam Park  Hiking Through History</vt:lpstr>
      <vt:lpstr>Spring 2023 Camporee: Scoutcraft</vt:lpstr>
      <vt:lpstr>Spring 2023 Camporee: Campfire</vt:lpstr>
      <vt:lpstr>Spring 2023 Camporee:  Friendship &amp; Fellowship</vt:lpstr>
      <vt:lpstr>NCAC George Mason District  Spring 2023 Camporee: May 5-7</vt:lpstr>
      <vt:lpstr>Fall 2023: Rock Enon, Oct 20-22, 2023</vt:lpstr>
      <vt:lpstr>George Mason Hike-O-Ree</vt:lpstr>
      <vt:lpstr>District Hike on May 20 – Option 1</vt:lpstr>
      <vt:lpstr>Unit or Personal Hiking During 2 Weeks – Option 2</vt:lpstr>
      <vt:lpstr>Jamboree on the Trail</vt:lpstr>
      <vt:lpstr>2023 Elks Youth Recognition Dinner </vt:lpstr>
      <vt:lpstr>Flags In</vt:lpstr>
      <vt:lpstr>Merit Badges</vt:lpstr>
      <vt:lpstr>Training (https://www.ncacbsa.org/george-mason/training/)</vt:lpstr>
      <vt:lpstr>Leave No Trace/Outdoor Ethics</vt:lpstr>
      <vt:lpstr>GM High Adventure</vt:lpstr>
      <vt:lpstr>Shooting Sports</vt:lpstr>
      <vt:lpstr>Environmental Student Creativity Contest! </vt:lpstr>
      <vt:lpstr>Short Hikes with Bird Watching – what a great pairing!</vt:lpstr>
      <vt:lpstr>Orienteering</vt:lpstr>
      <vt:lpstr>Other Activities (for units, Dens/Patrols, or families)</vt:lpstr>
      <vt:lpstr>Order of the Arrow</vt:lpstr>
      <vt:lpstr>Other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Mason  District Roundtable</dc:title>
  <dc:creator>TPH</dc:creator>
  <cp:lastModifiedBy>Russell Pittman</cp:lastModifiedBy>
  <cp:revision>159</cp:revision>
  <cp:lastPrinted>2023-01-07T14:23:26Z</cp:lastPrinted>
  <dcterms:modified xsi:type="dcterms:W3CDTF">2023-03-10T19:24:06Z</dcterms:modified>
</cp:coreProperties>
</file>