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7" r:id="rId5"/>
    <p:sldId id="394" r:id="rId6"/>
    <p:sldId id="395" r:id="rId7"/>
    <p:sldId id="400" r:id="rId8"/>
    <p:sldId id="396" r:id="rId9"/>
    <p:sldId id="397" r:id="rId10"/>
    <p:sldId id="398" r:id="rId11"/>
    <p:sldId id="399" r:id="rId12"/>
    <p:sldId id="33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C64F0C-24B7-EFA5-DFAD-CDE3619621A0}" name="Pritting, Shannon" initials="PS" userId="S::shannon.pritting@suny.edu::b6acce8b-3193-4a7b-b3b8-1dc43a9f8d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0DD65-0A05-4AFE-8292-B33951E3510E}"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B9E616-B27B-4E2A-A332-32BC015783D6}" type="slidenum">
              <a:rPr lang="en-US" smtClean="0"/>
              <a:t>‹#›</a:t>
            </a:fld>
            <a:endParaRPr lang="en-US"/>
          </a:p>
        </p:txBody>
      </p:sp>
    </p:spTree>
    <p:extLst>
      <p:ext uri="{BB962C8B-B14F-4D97-AF65-F5344CB8AC3E}">
        <p14:creationId xmlns:p14="http://schemas.microsoft.com/office/powerpoint/2010/main" val="891415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412B9-C918-4D8E-BF8A-41BA714F86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4C63A2-EB89-45C5-A523-7117975FC6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C929A4-D0C2-4D4C-A4BC-508638A98AC3}"/>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BFF7B097-AC41-49AC-80C3-5949BF28A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C7F07E-A155-4233-96A7-D938CF104380}"/>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146537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CABE7-F183-4A65-B787-8F18AAC83E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1EB105-622E-4D85-B46F-43420C8B18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0BA9D-3BBF-4FDD-B63D-57E8F4E5FAD6}"/>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E1AEBAAF-CE2E-46FE-8B39-DC607AF03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D30E38-0A2A-4A53-94D2-BC67A7DE87F8}"/>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216968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AA6714-0796-4F3B-8F38-2013A95083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B0AE59-9501-4B39-82AC-1F03776DAD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AD607-42A9-4D84-8428-C7F5E3C79DC8}"/>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C7F31BFE-8AD0-4362-85C4-AE53289BC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29B02-B3A7-4388-833E-A90F515F3AD2}"/>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65734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002060"/>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E21B6A8-0CC0-ED4B-9561-0E7132458E06}"/>
              </a:ext>
            </a:extLst>
          </p:cNvPr>
          <p:cNvSpPr/>
          <p:nvPr userDrawn="1"/>
        </p:nvSpPr>
        <p:spPr>
          <a:xfrm>
            <a:off x="123288" y="133350"/>
            <a:ext cx="11945426" cy="65913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886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Quote slide">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CB1463-3401-6E49-B2AE-7F94951D05AD}"/>
              </a:ext>
            </a:extLst>
          </p:cNvPr>
          <p:cNvPicPr>
            <a:picLocks noChangeAspect="1"/>
          </p:cNvPicPr>
          <p:nvPr userDrawn="1"/>
        </p:nvPicPr>
        <p:blipFill>
          <a:blip r:embed="rId2"/>
          <a:stretch>
            <a:fillRect/>
          </a:stretch>
        </p:blipFill>
        <p:spPr>
          <a:xfrm>
            <a:off x="467416" y="337163"/>
            <a:ext cx="1185578" cy="1185578"/>
          </a:xfrm>
          <a:prstGeom prst="rect">
            <a:avLst/>
          </a:prstGeom>
        </p:spPr>
      </p:pic>
      <p:sp>
        <p:nvSpPr>
          <p:cNvPr id="9" name="Rectangle 8">
            <a:extLst>
              <a:ext uri="{FF2B5EF4-FFF2-40B4-BE49-F238E27FC236}">
                <a16:creationId xmlns:a16="http://schemas.microsoft.com/office/drawing/2014/main" id="{DAD63C6F-7C73-864A-8473-63707ADADFCB}"/>
              </a:ext>
            </a:extLst>
          </p:cNvPr>
          <p:cNvSpPr/>
          <p:nvPr userDrawn="1"/>
        </p:nvSpPr>
        <p:spPr>
          <a:xfrm>
            <a:off x="123288" y="133350"/>
            <a:ext cx="11945426" cy="65913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1437328-6064-F34B-99FA-0DF85E63AAB4}"/>
              </a:ext>
            </a:extLst>
          </p:cNvPr>
          <p:cNvSpPr txBox="1"/>
          <p:nvPr userDrawn="1"/>
        </p:nvSpPr>
        <p:spPr>
          <a:xfrm>
            <a:off x="7448158" y="6256765"/>
            <a:ext cx="4603934" cy="338554"/>
          </a:xfrm>
          <a:prstGeom prst="rect">
            <a:avLst/>
          </a:prstGeom>
          <a:noFill/>
          <a:ln>
            <a:noFill/>
          </a:ln>
        </p:spPr>
        <p:txBody>
          <a:bodyPr wrap="square" rtlCol="0">
            <a:spAutoFit/>
          </a:bodyPr>
          <a:lstStyle/>
          <a:p>
            <a:pPr algn="ctr"/>
            <a:r>
              <a:rPr lang="en-US" sz="1600" b="1" i="0">
                <a:solidFill>
                  <a:srgbClr val="002060"/>
                </a:solidFill>
                <a:latin typeface="Helvetica" pitchFamily="2" charset="0"/>
              </a:rPr>
              <a:t>SUNY</a:t>
            </a:r>
            <a:r>
              <a:rPr lang="en-US" sz="1600" b="0" i="0">
                <a:solidFill>
                  <a:srgbClr val="002060"/>
                </a:solidFill>
                <a:latin typeface="Helvetica" pitchFamily="2" charset="0"/>
              </a:rPr>
              <a:t> </a:t>
            </a:r>
            <a:r>
              <a:rPr lang="en-US" sz="1600" b="0" i="0">
                <a:solidFill>
                  <a:srgbClr val="002060"/>
                </a:solidFill>
                <a:latin typeface="Helvetica Light" panose="020B0403020202020204" pitchFamily="34" charset="0"/>
              </a:rPr>
              <a:t>THE STATE UNIVERSITY OF NEW YORK</a:t>
            </a:r>
          </a:p>
        </p:txBody>
      </p:sp>
    </p:spTree>
    <p:extLst>
      <p:ext uri="{BB962C8B-B14F-4D97-AF65-F5344CB8AC3E}">
        <p14:creationId xmlns:p14="http://schemas.microsoft.com/office/powerpoint/2010/main" val="412406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F1C6-8C59-4014-A70E-E70846CF63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CD5304-C769-41DE-9A8F-909CDB4238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5D02C-D6AF-417E-8F4C-25820977399E}"/>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3030D72C-04A3-41D2-A37D-6B9BF9139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6D0EB-A0EA-4C45-9FD5-D63EBAC09378}"/>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243673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E53BD-40A9-41CA-B6B8-B01C0008B9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39F388-31F8-49EA-9C36-2C084AC56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F48139-D068-4D4B-B8E7-2099A8103CB9}"/>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B65A7102-5CAD-4F35-98B7-E37C6A2D1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B73333-78AF-491D-A147-0061D28628F0}"/>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277640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A33EE-AEF6-4AD7-881D-DEBBADCF3B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CF2C02-D8CB-4913-AFCC-0BF015243B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FD8F8F-0AEB-45B3-928C-7F283F72A1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311922-B6C7-438D-BBFF-6DBF59E7E5A6}"/>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6" name="Footer Placeholder 5">
            <a:extLst>
              <a:ext uri="{FF2B5EF4-FFF2-40B4-BE49-F238E27FC236}">
                <a16:creationId xmlns:a16="http://schemas.microsoft.com/office/drawing/2014/main" id="{748343E2-1671-4D18-B3AE-D9060B606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8E9C52-8774-4600-8000-66DB2EB8EDF3}"/>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355184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595C-CD1F-49E4-8669-D467AC1A01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35C96-6E4E-4C79-9B4C-0151655F52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2DFA3F-8E5B-4BDA-B395-ACA7E4912B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AEC0C0-F4B0-48AF-BC8A-64C030636D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9FD82A-4535-4F39-8B7C-B31B04B8F9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7722D0-3570-4AE4-A04F-8A77E01149AB}"/>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8" name="Footer Placeholder 7">
            <a:extLst>
              <a:ext uri="{FF2B5EF4-FFF2-40B4-BE49-F238E27FC236}">
                <a16:creationId xmlns:a16="http://schemas.microsoft.com/office/drawing/2014/main" id="{56D07062-DCA9-43AC-BCF7-2DC071384A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B1C39D-BA72-40A6-A6DA-BD6DA4ECD18A}"/>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57373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FA67-2388-4736-A32B-538F2ADCEB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16167D-B9B5-4AED-8818-AB722996CD8F}"/>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4" name="Footer Placeholder 3">
            <a:extLst>
              <a:ext uri="{FF2B5EF4-FFF2-40B4-BE49-F238E27FC236}">
                <a16:creationId xmlns:a16="http://schemas.microsoft.com/office/drawing/2014/main" id="{DF727B78-8C4F-4251-9AED-A3C3EC2D16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25A30E-DCCD-4EC0-9137-F3DCFEFCCA07}"/>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329041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6990C6-00C4-473C-9945-C3094C72C4AE}"/>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3" name="Footer Placeholder 2">
            <a:extLst>
              <a:ext uri="{FF2B5EF4-FFF2-40B4-BE49-F238E27FC236}">
                <a16:creationId xmlns:a16="http://schemas.microsoft.com/office/drawing/2014/main" id="{1A0111C7-DA55-447C-9BE9-38AF353681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345B06-6644-4F41-BEEB-0924D06F17CC}"/>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303860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8AC61-D807-4451-81C2-48680C84A0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C2D5B5-95D2-49CB-8A62-6057E76F3D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A32ADC-E44F-48C9-8FD6-1C785B54EC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26C78-23AE-45C8-84BE-47D86BA1B163}"/>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6" name="Footer Placeholder 5">
            <a:extLst>
              <a:ext uri="{FF2B5EF4-FFF2-40B4-BE49-F238E27FC236}">
                <a16:creationId xmlns:a16="http://schemas.microsoft.com/office/drawing/2014/main" id="{AEE5BE11-655F-4C07-84E9-6C4E201258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07314C-05FB-4706-A0C0-E0F7EE1023B5}"/>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362776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6ABD-43BB-46DC-9A25-1B802F18F9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4EC7FB-0880-4E62-8E29-A2A2390E53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C527A5-0987-41F8-8CD6-77192352E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BEAC1-915D-452A-AD61-62049C05F024}"/>
              </a:ext>
            </a:extLst>
          </p:cNvPr>
          <p:cNvSpPr>
            <a:spLocks noGrp="1"/>
          </p:cNvSpPr>
          <p:nvPr>
            <p:ph type="dt" sz="half" idx="10"/>
          </p:nvPr>
        </p:nvSpPr>
        <p:spPr/>
        <p:txBody>
          <a:bodyPr/>
          <a:lstStyle/>
          <a:p>
            <a:fld id="{C5C9B991-76C1-41D1-9193-C74B6C8FA8F2}" type="datetimeFigureOut">
              <a:rPr lang="en-US" smtClean="0"/>
              <a:t>4/24/2024</a:t>
            </a:fld>
            <a:endParaRPr lang="en-US"/>
          </a:p>
        </p:txBody>
      </p:sp>
      <p:sp>
        <p:nvSpPr>
          <p:cNvPr id="6" name="Footer Placeholder 5">
            <a:extLst>
              <a:ext uri="{FF2B5EF4-FFF2-40B4-BE49-F238E27FC236}">
                <a16:creationId xmlns:a16="http://schemas.microsoft.com/office/drawing/2014/main" id="{F6FB414D-A84C-4E92-8BE2-0EAA29E97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11FE04-4310-41D8-8297-B756F6676618}"/>
              </a:ext>
            </a:extLst>
          </p:cNvPr>
          <p:cNvSpPr>
            <a:spLocks noGrp="1"/>
          </p:cNvSpPr>
          <p:nvPr>
            <p:ph type="sldNum" sz="quarter" idx="12"/>
          </p:nvPr>
        </p:nvSpPr>
        <p:spPr/>
        <p:txBody>
          <a:bodyPr/>
          <a:lstStyle/>
          <a:p>
            <a:fld id="{FAF87677-EC6F-4316-8CCF-3F8ABA33B4AF}" type="slidenum">
              <a:rPr lang="en-US" smtClean="0"/>
              <a:t>‹#›</a:t>
            </a:fld>
            <a:endParaRPr lang="en-US"/>
          </a:p>
        </p:txBody>
      </p:sp>
    </p:spTree>
    <p:extLst>
      <p:ext uri="{BB962C8B-B14F-4D97-AF65-F5344CB8AC3E}">
        <p14:creationId xmlns:p14="http://schemas.microsoft.com/office/powerpoint/2010/main" val="212987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F538A0-13CB-4A87-A6C2-B933D460C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D5E026-82BB-420E-8557-B28B08AABC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23E453-13E4-4836-9538-93C568A9F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9B991-76C1-41D1-9193-C74B6C8FA8F2}" type="datetimeFigureOut">
              <a:rPr lang="en-US" smtClean="0"/>
              <a:t>4/24/2024</a:t>
            </a:fld>
            <a:endParaRPr lang="en-US"/>
          </a:p>
        </p:txBody>
      </p:sp>
      <p:sp>
        <p:nvSpPr>
          <p:cNvPr id="5" name="Footer Placeholder 4">
            <a:extLst>
              <a:ext uri="{FF2B5EF4-FFF2-40B4-BE49-F238E27FC236}">
                <a16:creationId xmlns:a16="http://schemas.microsoft.com/office/drawing/2014/main" id="{CAD67419-89E7-418A-BD67-DC8C8CEA1A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73F225-F49F-41CA-9811-B8C55F56F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F87677-EC6F-4316-8CCF-3F8ABA33B4AF}" type="slidenum">
              <a:rPr lang="en-US" smtClean="0"/>
              <a:t>‹#›</a:t>
            </a:fld>
            <a:endParaRPr lang="en-US"/>
          </a:p>
        </p:txBody>
      </p:sp>
    </p:spTree>
    <p:extLst>
      <p:ext uri="{BB962C8B-B14F-4D97-AF65-F5344CB8AC3E}">
        <p14:creationId xmlns:p14="http://schemas.microsoft.com/office/powerpoint/2010/main" val="2628860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sunyolis.libcal.com/calendar/training/digitalRS" TargetMode="External"/><Relationship Id="rId2" Type="http://schemas.openxmlformats.org/officeDocument/2006/relationships/hyperlink" Target="https://sunyolis.libcal.com/calendar/training/physicalRSlending" TargetMode="External"/><Relationship Id="rId1" Type="http://schemas.openxmlformats.org/officeDocument/2006/relationships/slideLayout" Target="../slideLayouts/slideLayout13.xml"/><Relationship Id="rId4" Type="http://schemas.openxmlformats.org/officeDocument/2006/relationships/hyperlink" Target="https://sunyolis.libguides.com/training-resource-shar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UNY brand color palette&#10;">
            <a:extLst>
              <a:ext uri="{FF2B5EF4-FFF2-40B4-BE49-F238E27FC236}">
                <a16:creationId xmlns:a16="http://schemas.microsoft.com/office/drawing/2014/main" id="{DA505A40-C5D5-A047-AB3A-EADB79BA409C}"/>
              </a:ext>
            </a:extLst>
          </p:cNvPr>
          <p:cNvPicPr>
            <a:picLocks noChangeAspect="1"/>
          </p:cNvPicPr>
          <p:nvPr/>
        </p:nvPicPr>
        <p:blipFill>
          <a:blip r:embed="rId2"/>
          <a:stretch>
            <a:fillRect/>
          </a:stretch>
        </p:blipFill>
        <p:spPr>
          <a:xfrm>
            <a:off x="-1161763" y="-5194419"/>
            <a:ext cx="8648700" cy="4724400"/>
          </a:xfrm>
          <a:prstGeom prst="rect">
            <a:avLst/>
          </a:prstGeom>
        </p:spPr>
      </p:pic>
      <p:pic>
        <p:nvPicPr>
          <p:cNvPr id="6" name="Picture 5" descr="SUNY Logo">
            <a:extLst>
              <a:ext uri="{FF2B5EF4-FFF2-40B4-BE49-F238E27FC236}">
                <a16:creationId xmlns:a16="http://schemas.microsoft.com/office/drawing/2014/main" id="{7C153E8F-FBDB-D54C-929C-BE86FFE857C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731568" y="1242468"/>
            <a:ext cx="2465646" cy="2465646"/>
          </a:xfrm>
          <a:prstGeom prst="rect">
            <a:avLst/>
          </a:prstGeom>
        </p:spPr>
      </p:pic>
      <p:sp>
        <p:nvSpPr>
          <p:cNvPr id="7" name="TextBox 6">
            <a:extLst>
              <a:ext uri="{FF2B5EF4-FFF2-40B4-BE49-F238E27FC236}">
                <a16:creationId xmlns:a16="http://schemas.microsoft.com/office/drawing/2014/main" id="{D8FED0B1-9072-2141-8E83-CC5FD0CE2F5B}"/>
              </a:ext>
            </a:extLst>
          </p:cNvPr>
          <p:cNvSpPr txBox="1"/>
          <p:nvPr/>
        </p:nvSpPr>
        <p:spPr>
          <a:xfrm>
            <a:off x="259977" y="4168390"/>
            <a:ext cx="11932023" cy="523220"/>
          </a:xfrm>
          <a:prstGeom prst="rect">
            <a:avLst/>
          </a:prstGeom>
          <a:noFill/>
        </p:spPr>
        <p:txBody>
          <a:bodyPr wrap="square" rtlCol="0">
            <a:spAutoFit/>
          </a:bodyPr>
          <a:lstStyle/>
          <a:p>
            <a:pPr algn="ctr"/>
            <a:r>
              <a:rPr lang="en-US" sz="2800" b="1" dirty="0">
                <a:solidFill>
                  <a:schemeClr val="bg1"/>
                </a:solidFill>
                <a:latin typeface="Helvetica" pitchFamily="2" charset="0"/>
              </a:rPr>
              <a:t>Alma Resource Sharing – Physical Borrowing Workflows</a:t>
            </a:r>
          </a:p>
        </p:txBody>
      </p:sp>
      <p:sp>
        <p:nvSpPr>
          <p:cNvPr id="10" name="TextBox 9">
            <a:extLst>
              <a:ext uri="{FF2B5EF4-FFF2-40B4-BE49-F238E27FC236}">
                <a16:creationId xmlns:a16="http://schemas.microsoft.com/office/drawing/2014/main" id="{0B1734AB-3F9E-4647-89BF-C8A7523B9365}"/>
              </a:ext>
            </a:extLst>
          </p:cNvPr>
          <p:cNvSpPr txBox="1"/>
          <p:nvPr/>
        </p:nvSpPr>
        <p:spPr>
          <a:xfrm>
            <a:off x="129988" y="4897381"/>
            <a:ext cx="11932023" cy="523220"/>
          </a:xfrm>
          <a:prstGeom prst="rect">
            <a:avLst/>
          </a:prstGeom>
          <a:noFill/>
        </p:spPr>
        <p:txBody>
          <a:bodyPr wrap="square" rtlCol="0">
            <a:spAutoFit/>
          </a:bodyPr>
          <a:lstStyle/>
          <a:p>
            <a:pPr algn="ctr"/>
            <a:r>
              <a:rPr lang="en-US" sz="2800" dirty="0">
                <a:solidFill>
                  <a:srgbClr val="00B0F0"/>
                </a:solidFill>
                <a:latin typeface="Helvetica" pitchFamily="2" charset="0"/>
              </a:rPr>
              <a:t>April 24, 2024</a:t>
            </a:r>
          </a:p>
        </p:txBody>
      </p:sp>
    </p:spTree>
    <p:extLst>
      <p:ext uri="{BB962C8B-B14F-4D97-AF65-F5344CB8AC3E}">
        <p14:creationId xmlns:p14="http://schemas.microsoft.com/office/powerpoint/2010/main" val="136693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Borrowing Workflows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4739759"/>
          </a:xfrm>
          <a:prstGeom prst="rect">
            <a:avLst/>
          </a:prstGeom>
        </p:spPr>
        <p:txBody>
          <a:bodyPr wrap="square" lIns="91440" tIns="45720" rIns="91440" bIns="45720" anchor="t">
            <a:spAutoFit/>
          </a:bodyPr>
          <a:lstStyle/>
          <a:p>
            <a:r>
              <a:rPr lang="en-US" sz="2200" dirty="0">
                <a:solidFill>
                  <a:srgbClr val="000000"/>
                </a:solidFill>
                <a:latin typeface="Helvetica"/>
                <a:cs typeface="Helvetica"/>
              </a:rPr>
              <a:t>Topics to be covered:</a:t>
            </a:r>
          </a:p>
          <a:p>
            <a:endParaRPr lang="en-US" sz="2200" dirty="0">
              <a:solidFill>
                <a:srgbClr val="000000"/>
              </a:solidFill>
              <a:latin typeface="Helvetica"/>
              <a:cs typeface="Helvetica"/>
            </a:endParaRPr>
          </a:p>
          <a:p>
            <a:pPr marL="457200" indent="-457200">
              <a:buFont typeface="+mj-lt"/>
              <a:buAutoNum type="arabicPeriod"/>
            </a:pPr>
            <a:r>
              <a:rPr lang="en-US" sz="2200" dirty="0">
                <a:solidFill>
                  <a:srgbClr val="000000"/>
                </a:solidFill>
                <a:latin typeface="Helvetica"/>
                <a:cs typeface="Helvetica"/>
              </a:rPr>
              <a:t>Creating Borrowing Requests (Primo &amp; Alma)</a:t>
            </a:r>
          </a:p>
          <a:p>
            <a:pPr marL="457200" indent="-457200">
              <a:buFont typeface="+mj-lt"/>
              <a:buAutoNum type="arabicPeriod"/>
            </a:pPr>
            <a:r>
              <a:rPr lang="en-US" sz="2200" dirty="0">
                <a:solidFill>
                  <a:srgbClr val="000000"/>
                </a:solidFill>
                <a:latin typeface="Helvetica"/>
                <a:cs typeface="Helvetica"/>
              </a:rPr>
              <a:t>Sending Requests to Other Libraries</a:t>
            </a:r>
          </a:p>
          <a:p>
            <a:pPr marL="457200" indent="-457200">
              <a:buFont typeface="+mj-lt"/>
              <a:buAutoNum type="arabicPeriod"/>
            </a:pPr>
            <a:r>
              <a:rPr lang="en-US" sz="2200" dirty="0">
                <a:solidFill>
                  <a:srgbClr val="000000"/>
                </a:solidFill>
                <a:latin typeface="Helvetica"/>
                <a:cs typeface="Helvetica"/>
              </a:rPr>
              <a:t>Cancelling Requests</a:t>
            </a:r>
          </a:p>
          <a:p>
            <a:pPr marL="457200" indent="-457200">
              <a:buFont typeface="+mj-lt"/>
              <a:buAutoNum type="arabicPeriod"/>
            </a:pPr>
            <a:r>
              <a:rPr lang="en-US" sz="2200" dirty="0">
                <a:solidFill>
                  <a:srgbClr val="000000"/>
                </a:solidFill>
                <a:latin typeface="Helvetica"/>
                <a:cs typeface="Helvetica"/>
              </a:rPr>
              <a:t>Receiving Items from Other Libraries</a:t>
            </a:r>
          </a:p>
          <a:p>
            <a:pPr marL="457200" indent="-457200">
              <a:buFont typeface="+mj-lt"/>
              <a:buAutoNum type="arabicPeriod"/>
            </a:pPr>
            <a:r>
              <a:rPr lang="en-US" sz="2200" dirty="0">
                <a:solidFill>
                  <a:srgbClr val="000000"/>
                </a:solidFill>
                <a:latin typeface="Helvetica"/>
                <a:cs typeface="Helvetica"/>
              </a:rPr>
              <a:t>Sending Renewal Requests</a:t>
            </a:r>
          </a:p>
          <a:p>
            <a:pPr marL="457200" indent="-457200">
              <a:buFont typeface="+mj-lt"/>
              <a:buAutoNum type="arabicPeriod"/>
            </a:pPr>
            <a:r>
              <a:rPr lang="en-US" sz="2200" dirty="0">
                <a:solidFill>
                  <a:srgbClr val="000000"/>
                </a:solidFill>
                <a:latin typeface="Helvetica"/>
                <a:cs typeface="Helvetica"/>
              </a:rPr>
              <a:t>Sending and Responding to General Messages</a:t>
            </a:r>
          </a:p>
          <a:p>
            <a:pPr marL="457200" indent="-457200">
              <a:buFont typeface="+mj-lt"/>
              <a:buAutoNum type="arabicPeriod"/>
            </a:pPr>
            <a:r>
              <a:rPr lang="en-US" sz="2200" dirty="0">
                <a:solidFill>
                  <a:srgbClr val="000000"/>
                </a:solidFill>
                <a:latin typeface="Helvetica"/>
                <a:cs typeface="Helvetica"/>
              </a:rPr>
              <a:t>Returning Items</a:t>
            </a:r>
          </a:p>
          <a:p>
            <a:pPr marL="457200" indent="-457200">
              <a:buFont typeface="+mj-lt"/>
              <a:buAutoNum type="arabicPeriod"/>
            </a:pPr>
            <a:endParaRPr lang="en-US" sz="2200" dirty="0">
              <a:solidFill>
                <a:srgbClr val="000000"/>
              </a:solidFill>
              <a:latin typeface="Helvetica"/>
              <a:cs typeface="Helvetica"/>
            </a:endParaRPr>
          </a:p>
          <a:p>
            <a:pPr marL="457200" indent="-457200">
              <a:buFont typeface="Arial" panose="020B0604020202020204" pitchFamily="34" charset="0"/>
              <a:buChar char="•"/>
            </a:pPr>
            <a:endParaRPr lang="en-US" sz="2200" dirty="0">
              <a:solidFill>
                <a:srgbClr val="000000"/>
              </a:solidFill>
              <a:latin typeface="Helvetica"/>
              <a:cs typeface="Helvetica"/>
            </a:endParaRPr>
          </a:p>
          <a:p>
            <a:pPr marL="914400" lvl="1" indent="-457200">
              <a:buFont typeface="Arial" panose="020B0604020202020204" pitchFamily="34" charset="0"/>
              <a:buChar char="•"/>
            </a:pPr>
            <a:endParaRPr lang="en-US" sz="24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4254594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Other Training Resources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5416868"/>
          </a:xfrm>
          <a:prstGeom prst="rect">
            <a:avLst/>
          </a:prstGeom>
        </p:spPr>
        <p:txBody>
          <a:bodyPr wrap="square" lIns="91440" tIns="45720" rIns="91440" bIns="45720" anchor="t">
            <a:spAutoFit/>
          </a:bodyPr>
          <a:lstStyle/>
          <a:p>
            <a:r>
              <a:rPr lang="en-US" sz="2200" dirty="0">
                <a:solidFill>
                  <a:srgbClr val="000000"/>
                </a:solidFill>
                <a:latin typeface="Helvetica"/>
                <a:cs typeface="Helvetica"/>
              </a:rPr>
              <a:t>Additional Training Sessions:</a:t>
            </a:r>
          </a:p>
          <a:p>
            <a:endParaRPr lang="en-US" sz="2200" dirty="0">
              <a:solidFill>
                <a:srgbClr val="000000"/>
              </a:solidFill>
              <a:latin typeface="Helvetica"/>
              <a:cs typeface="Helvetica"/>
            </a:endParaRPr>
          </a:p>
          <a:p>
            <a:pPr marL="457200" indent="-457200">
              <a:buFont typeface="Arial" panose="020B0604020202020204" pitchFamily="34" charset="0"/>
              <a:buChar char="•"/>
            </a:pPr>
            <a:r>
              <a:rPr lang="en-US" sz="2200" dirty="0">
                <a:solidFill>
                  <a:srgbClr val="000000"/>
                </a:solidFill>
                <a:latin typeface="Helvetica"/>
                <a:cs typeface="Helvetica"/>
              </a:rPr>
              <a:t>Physical Lending</a:t>
            </a:r>
          </a:p>
          <a:p>
            <a:pPr marL="914400" lvl="1" indent="-457200">
              <a:buFont typeface="Arial" panose="020B0604020202020204" pitchFamily="34" charset="0"/>
              <a:buChar char="•"/>
            </a:pPr>
            <a:r>
              <a:rPr lang="en-US" sz="2200" dirty="0">
                <a:solidFill>
                  <a:srgbClr val="000000"/>
                </a:solidFill>
                <a:latin typeface="Helvetica"/>
                <a:cs typeface="Helvetica"/>
              </a:rPr>
              <a:t>Tuesday, April 30 at 11:00am</a:t>
            </a:r>
          </a:p>
          <a:p>
            <a:pPr marL="914400" lvl="1" indent="-457200">
              <a:buFont typeface="Arial" panose="020B0604020202020204" pitchFamily="34" charset="0"/>
              <a:buChar char="•"/>
            </a:pPr>
            <a:r>
              <a:rPr lang="en-US" sz="2200" dirty="0">
                <a:solidFill>
                  <a:srgbClr val="000000"/>
                </a:solidFill>
                <a:latin typeface="Helvetica"/>
                <a:cs typeface="Helvetica"/>
              </a:rPr>
              <a:t>Registration: </a:t>
            </a:r>
            <a:r>
              <a:rPr lang="en-US" sz="2200" dirty="0">
                <a:solidFill>
                  <a:srgbClr val="000000"/>
                </a:solidFill>
                <a:latin typeface="Helvetica"/>
                <a:cs typeface="Helvetica"/>
                <a:hlinkClick r:id="rId2"/>
              </a:rPr>
              <a:t>https://sunyolis.libcal.com/calendar/training/physicalRSlending</a:t>
            </a:r>
            <a:endParaRPr lang="en-US" sz="2200" dirty="0">
              <a:solidFill>
                <a:srgbClr val="000000"/>
              </a:solidFill>
              <a:latin typeface="Helvetica"/>
              <a:cs typeface="Helvetica"/>
            </a:endParaRPr>
          </a:p>
          <a:p>
            <a:pPr marL="457200" indent="-457200">
              <a:buFont typeface="Arial" panose="020B0604020202020204" pitchFamily="34" charset="0"/>
              <a:buChar char="•"/>
            </a:pPr>
            <a:r>
              <a:rPr lang="en-US" sz="2200" dirty="0">
                <a:solidFill>
                  <a:srgbClr val="000000"/>
                </a:solidFill>
                <a:latin typeface="Helvetica"/>
                <a:cs typeface="Helvetica"/>
              </a:rPr>
              <a:t>Digital Borrowing and Lending</a:t>
            </a:r>
          </a:p>
          <a:p>
            <a:pPr marL="914400" lvl="1" indent="-457200">
              <a:buFont typeface="Arial" panose="020B0604020202020204" pitchFamily="34" charset="0"/>
              <a:buChar char="•"/>
            </a:pPr>
            <a:r>
              <a:rPr lang="en-US" sz="2200" dirty="0">
                <a:solidFill>
                  <a:srgbClr val="000000"/>
                </a:solidFill>
                <a:latin typeface="Helvetica"/>
                <a:cs typeface="Helvetica"/>
              </a:rPr>
              <a:t>Thursday, May 2 at 11:00am</a:t>
            </a:r>
          </a:p>
          <a:p>
            <a:pPr marL="914400" lvl="1" indent="-457200">
              <a:buFont typeface="Arial" panose="020B0604020202020204" pitchFamily="34" charset="0"/>
              <a:buChar char="•"/>
            </a:pPr>
            <a:r>
              <a:rPr lang="en-US" sz="2200" dirty="0">
                <a:solidFill>
                  <a:srgbClr val="000000"/>
                </a:solidFill>
                <a:latin typeface="Helvetica"/>
                <a:cs typeface="Helvetica"/>
              </a:rPr>
              <a:t>Registration: </a:t>
            </a:r>
            <a:r>
              <a:rPr lang="en-US" sz="2200" dirty="0">
                <a:solidFill>
                  <a:srgbClr val="000000"/>
                </a:solidFill>
                <a:latin typeface="Helvetica"/>
                <a:cs typeface="Helvetica"/>
                <a:hlinkClick r:id="rId3"/>
              </a:rPr>
              <a:t>https://sunyolis.libcal.com/calendar/training/digitalRS</a:t>
            </a:r>
            <a:endParaRPr lang="en-US" sz="2200" dirty="0">
              <a:solidFill>
                <a:srgbClr val="000000"/>
              </a:solidFill>
              <a:latin typeface="Helvetica"/>
              <a:cs typeface="Helvetica"/>
            </a:endParaRPr>
          </a:p>
          <a:p>
            <a:pPr marL="457200" indent="-457200">
              <a:buFont typeface="Arial" panose="020B0604020202020204" pitchFamily="34" charset="0"/>
              <a:buChar char="•"/>
            </a:pPr>
            <a:endParaRPr lang="en-US" sz="2200" dirty="0">
              <a:solidFill>
                <a:srgbClr val="000000"/>
              </a:solidFill>
              <a:latin typeface="Helvetica"/>
              <a:cs typeface="Helvetica"/>
            </a:endParaRPr>
          </a:p>
          <a:p>
            <a:r>
              <a:rPr lang="en-US" sz="2200" dirty="0">
                <a:solidFill>
                  <a:srgbClr val="000000"/>
                </a:solidFill>
                <a:latin typeface="Helvetica"/>
                <a:cs typeface="Helvetica"/>
              </a:rPr>
              <a:t>Alma Resource Sharing Training Guide: </a:t>
            </a:r>
            <a:r>
              <a:rPr lang="en-US" sz="2200" dirty="0">
                <a:solidFill>
                  <a:srgbClr val="000000"/>
                </a:solidFill>
                <a:latin typeface="Helvetica"/>
                <a:cs typeface="Helvetica"/>
                <a:hlinkClick r:id="rId4"/>
              </a:rPr>
              <a:t>https://sunyolis.libguides.com/training-resource-sharing</a:t>
            </a:r>
            <a:endParaRPr lang="en-US" sz="2200" dirty="0">
              <a:solidFill>
                <a:srgbClr val="000000"/>
              </a:solidFill>
              <a:latin typeface="Helvetica"/>
              <a:cs typeface="Helvetica"/>
            </a:endParaRPr>
          </a:p>
          <a:p>
            <a:endParaRPr lang="en-US" sz="2200" dirty="0">
              <a:solidFill>
                <a:srgbClr val="000000"/>
              </a:solidFill>
              <a:latin typeface="Helvetica"/>
              <a:cs typeface="Helvetica"/>
            </a:endParaRPr>
          </a:p>
          <a:p>
            <a:pPr marL="457200" indent="-457200">
              <a:buFont typeface="Arial" panose="020B0604020202020204" pitchFamily="34" charset="0"/>
              <a:buChar char="•"/>
            </a:pPr>
            <a:endParaRPr lang="en-US" sz="2200" dirty="0">
              <a:solidFill>
                <a:srgbClr val="000000"/>
              </a:solidFill>
              <a:latin typeface="Helvetica"/>
              <a:cs typeface="Helvetica"/>
            </a:endParaRPr>
          </a:p>
          <a:p>
            <a:pPr marL="914400" lvl="1" indent="-457200">
              <a:buFont typeface="Arial" panose="020B0604020202020204" pitchFamily="34" charset="0"/>
              <a:buChar char="•"/>
            </a:pPr>
            <a:endParaRPr lang="en-US" sz="24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69721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Roles Needed</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3385542"/>
          </a:xfrm>
          <a:prstGeom prst="rect">
            <a:avLst/>
          </a:prstGeom>
        </p:spPr>
        <p:txBody>
          <a:bodyPr wrap="square" lIns="91440" tIns="45720" rIns="91440" bIns="45720" anchor="t">
            <a:spAutoFit/>
          </a:bodyPr>
          <a:lstStyle/>
          <a:p>
            <a:r>
              <a:rPr lang="en-US" sz="2200" dirty="0">
                <a:solidFill>
                  <a:srgbClr val="000000"/>
                </a:solidFill>
                <a:latin typeface="Helvetica"/>
                <a:cs typeface="Helvetica"/>
              </a:rPr>
              <a:t>Roles Needed to Process Borrowing Requests:</a:t>
            </a:r>
          </a:p>
          <a:p>
            <a:endParaRPr lang="en-US" sz="2200" dirty="0">
              <a:solidFill>
                <a:srgbClr val="000000"/>
              </a:solidFill>
              <a:latin typeface="Helvetica"/>
              <a:cs typeface="Helvetica"/>
            </a:endParaRPr>
          </a:p>
          <a:p>
            <a:pPr marL="342900" indent="-342900">
              <a:buFont typeface="Arial" panose="020B0604020202020204" pitchFamily="34" charset="0"/>
              <a:buChar char="•"/>
            </a:pPr>
            <a:r>
              <a:rPr lang="en-US" sz="2200" dirty="0">
                <a:solidFill>
                  <a:srgbClr val="000000"/>
                </a:solidFill>
                <a:latin typeface="Helvetica"/>
                <a:cs typeface="Helvetica"/>
              </a:rPr>
              <a:t>Circulation Desk Operator - scoped to library &amp; circulation desk</a:t>
            </a:r>
          </a:p>
          <a:p>
            <a:pPr marL="342900" indent="-342900">
              <a:buFont typeface="Arial" panose="020B0604020202020204" pitchFamily="34" charset="0"/>
              <a:buChar char="•"/>
            </a:pPr>
            <a:r>
              <a:rPr lang="en-US" sz="2200" dirty="0">
                <a:solidFill>
                  <a:srgbClr val="000000"/>
                </a:solidFill>
                <a:latin typeface="Helvetica"/>
                <a:cs typeface="Helvetica"/>
              </a:rPr>
              <a:t>Fulfillment Services operator - scoped to library</a:t>
            </a:r>
          </a:p>
          <a:p>
            <a:pPr marL="342900" indent="-342900">
              <a:buFont typeface="Arial" panose="020B0604020202020204" pitchFamily="34" charset="0"/>
              <a:buChar char="•"/>
            </a:pPr>
            <a:r>
              <a:rPr lang="en-US" sz="2200" dirty="0">
                <a:solidFill>
                  <a:srgbClr val="000000"/>
                </a:solidFill>
                <a:latin typeface="Helvetica"/>
                <a:cs typeface="Helvetica"/>
              </a:rPr>
              <a:t>Requests Operator - scoped to library &amp; circulation desk</a:t>
            </a:r>
          </a:p>
          <a:p>
            <a:pPr marL="342900" indent="-342900">
              <a:buFont typeface="Arial" panose="020B0604020202020204" pitchFamily="34" charset="0"/>
              <a:buChar char="•"/>
            </a:pPr>
            <a:endParaRPr lang="en-US" sz="2200" dirty="0">
              <a:solidFill>
                <a:srgbClr val="000000"/>
              </a:solidFill>
              <a:latin typeface="Helvetica"/>
              <a:cs typeface="Helvetica"/>
            </a:endParaRPr>
          </a:p>
          <a:p>
            <a:pPr marL="457200" indent="-457200">
              <a:buFont typeface="Arial" panose="020B0604020202020204" pitchFamily="34" charset="0"/>
              <a:buChar char="•"/>
            </a:pPr>
            <a:endParaRPr lang="en-US" sz="2200" dirty="0">
              <a:solidFill>
                <a:srgbClr val="000000"/>
              </a:solidFill>
              <a:latin typeface="Helvetica"/>
              <a:cs typeface="Helvetica"/>
            </a:endParaRPr>
          </a:p>
          <a:p>
            <a:pPr marL="914400" lvl="1" indent="-457200">
              <a:buFont typeface="Arial" panose="020B0604020202020204" pitchFamily="34" charset="0"/>
              <a:buChar char="•"/>
            </a:pPr>
            <a:endParaRPr lang="en-US" sz="24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247282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Borrowing Workflows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5078313"/>
          </a:xfrm>
          <a:prstGeom prst="rect">
            <a:avLst/>
          </a:prstGeom>
        </p:spPr>
        <p:txBody>
          <a:bodyPr wrap="square" lIns="91440" tIns="45720" rIns="91440" bIns="45720" anchor="t">
            <a:spAutoFit/>
          </a:bodyPr>
          <a:lstStyle/>
          <a:p>
            <a:pPr marL="342900" indent="-342900">
              <a:buFont typeface="Arial" panose="020B0604020202020204" pitchFamily="34" charset="0"/>
              <a:buChar char="•"/>
            </a:pPr>
            <a:r>
              <a:rPr lang="en-US" sz="2200" dirty="0">
                <a:solidFill>
                  <a:srgbClr val="000000"/>
                </a:solidFill>
                <a:latin typeface="Helvetica"/>
                <a:cs typeface="Helvetica"/>
              </a:rPr>
              <a:t>Submitting Requests</a:t>
            </a:r>
          </a:p>
          <a:p>
            <a:pPr marL="914400" lvl="1" indent="-457200">
              <a:buFont typeface="Arial" panose="020B0604020202020204" pitchFamily="34" charset="0"/>
              <a:buChar char="•"/>
            </a:pPr>
            <a:r>
              <a:rPr lang="en-US" sz="2200" dirty="0">
                <a:solidFill>
                  <a:srgbClr val="000000"/>
                </a:solidFill>
                <a:latin typeface="Helvetica"/>
                <a:cs typeface="Helvetica"/>
              </a:rPr>
              <a:t>Majority of requests are submitted by users via Primo</a:t>
            </a:r>
          </a:p>
          <a:p>
            <a:pPr marL="914400" lvl="1" indent="-457200">
              <a:buFont typeface="Arial" panose="020B0604020202020204" pitchFamily="34" charset="0"/>
              <a:buChar char="•"/>
            </a:pPr>
            <a:r>
              <a:rPr lang="en-US" sz="2200" dirty="0">
                <a:solidFill>
                  <a:srgbClr val="000000"/>
                </a:solidFill>
                <a:latin typeface="Helvetica"/>
                <a:cs typeface="Helvetica"/>
              </a:rPr>
              <a:t>Library staff can manually create requests for users in Alma</a:t>
            </a:r>
          </a:p>
          <a:p>
            <a:pPr marL="1371600" lvl="2" indent="-457200">
              <a:buFont typeface="Arial" panose="020B0604020202020204" pitchFamily="34" charset="0"/>
              <a:buChar char="•"/>
            </a:pPr>
            <a:r>
              <a:rPr lang="en-US" sz="2200" dirty="0">
                <a:solidFill>
                  <a:srgbClr val="000000"/>
                </a:solidFill>
                <a:latin typeface="Helvetica"/>
                <a:cs typeface="Helvetica"/>
              </a:rPr>
              <a:t>Best to create requests from a Network Zone record</a:t>
            </a:r>
          </a:p>
          <a:p>
            <a:pPr marL="1371600" lvl="2" indent="-457200">
              <a:buFont typeface="Arial" panose="020B0604020202020204" pitchFamily="34" charset="0"/>
              <a:buChar char="•"/>
            </a:pPr>
            <a:r>
              <a:rPr lang="en-US" sz="2200" dirty="0">
                <a:solidFill>
                  <a:srgbClr val="000000"/>
                </a:solidFill>
                <a:latin typeface="Helvetica"/>
                <a:cs typeface="Helvetica"/>
              </a:rPr>
              <a:t>Can fill out blank request form if need be</a:t>
            </a:r>
          </a:p>
          <a:p>
            <a:endParaRPr lang="en-US" sz="2200" dirty="0">
              <a:solidFill>
                <a:srgbClr val="000000"/>
              </a:solidFill>
              <a:latin typeface="Helvetica"/>
              <a:cs typeface="Helvetica"/>
            </a:endParaRPr>
          </a:p>
          <a:p>
            <a:pPr marL="342900" indent="-342900">
              <a:buFont typeface="Arial" panose="020B0604020202020204" pitchFamily="34" charset="0"/>
              <a:buChar char="•"/>
            </a:pPr>
            <a:r>
              <a:rPr lang="en-US" sz="2200" dirty="0">
                <a:solidFill>
                  <a:srgbClr val="000000"/>
                </a:solidFill>
                <a:latin typeface="Helvetica"/>
                <a:cs typeface="Helvetica"/>
              </a:rPr>
              <a:t>Sending Requests</a:t>
            </a:r>
          </a:p>
          <a:p>
            <a:pPr marL="800100" lvl="1" indent="-342900">
              <a:buFont typeface="Arial" panose="020B0604020202020204" pitchFamily="34" charset="0"/>
              <a:buChar char="•"/>
            </a:pPr>
            <a:r>
              <a:rPr lang="en-US" sz="2200" dirty="0">
                <a:solidFill>
                  <a:srgbClr val="000000"/>
                </a:solidFill>
                <a:latin typeface="Helvetica"/>
                <a:cs typeface="Helvetica"/>
              </a:rPr>
              <a:t>Alma automatically compiles a </a:t>
            </a:r>
            <a:r>
              <a:rPr lang="en-US" sz="2200" dirty="0" err="1">
                <a:solidFill>
                  <a:srgbClr val="000000"/>
                </a:solidFill>
                <a:latin typeface="Helvetica"/>
                <a:cs typeface="Helvetica"/>
              </a:rPr>
              <a:t>rota</a:t>
            </a:r>
            <a:r>
              <a:rPr lang="en-US" sz="2200" dirty="0">
                <a:solidFill>
                  <a:srgbClr val="000000"/>
                </a:solidFill>
                <a:latin typeface="Helvetica"/>
                <a:cs typeface="Helvetica"/>
              </a:rPr>
              <a:t> and sends the request</a:t>
            </a:r>
          </a:p>
          <a:p>
            <a:pPr marL="800100" lvl="1" indent="-342900">
              <a:buFont typeface="Arial" panose="020B0604020202020204" pitchFamily="34" charset="0"/>
              <a:buChar char="•"/>
            </a:pPr>
            <a:r>
              <a:rPr lang="en-US" sz="2200" dirty="0" err="1">
                <a:solidFill>
                  <a:srgbClr val="000000"/>
                </a:solidFill>
                <a:latin typeface="Helvetica"/>
                <a:cs typeface="Helvetica"/>
              </a:rPr>
              <a:t>Rotas</a:t>
            </a:r>
            <a:r>
              <a:rPr lang="en-US" sz="2200" dirty="0">
                <a:solidFill>
                  <a:srgbClr val="000000"/>
                </a:solidFill>
                <a:latin typeface="Helvetica"/>
                <a:cs typeface="Helvetica"/>
              </a:rPr>
              <a:t> are managed by SLS in the Network Zone</a:t>
            </a:r>
          </a:p>
          <a:p>
            <a:pPr marL="1257300" lvl="2" indent="-342900">
              <a:buFont typeface="Arial" panose="020B0604020202020204" pitchFamily="34" charset="0"/>
              <a:buChar char="•"/>
            </a:pPr>
            <a:r>
              <a:rPr lang="en-US" sz="2200" dirty="0" err="1">
                <a:solidFill>
                  <a:srgbClr val="000000"/>
                </a:solidFill>
                <a:latin typeface="Helvetica"/>
                <a:cs typeface="Helvetica"/>
              </a:rPr>
              <a:t>Rotas</a:t>
            </a:r>
            <a:r>
              <a:rPr lang="en-US" sz="2200" dirty="0">
                <a:solidFill>
                  <a:srgbClr val="000000"/>
                </a:solidFill>
                <a:latin typeface="Helvetica"/>
                <a:cs typeface="Helvetica"/>
              </a:rPr>
              <a:t> configuration based on geographic location ELD service days </a:t>
            </a:r>
          </a:p>
          <a:p>
            <a:pPr marL="1257300" lvl="2" indent="-342900">
              <a:buFont typeface="Arial" panose="020B0604020202020204" pitchFamily="34" charset="0"/>
              <a:buChar char="•"/>
            </a:pPr>
            <a:r>
              <a:rPr lang="en-US" sz="2200" dirty="0">
                <a:solidFill>
                  <a:srgbClr val="000000"/>
                </a:solidFill>
                <a:latin typeface="Helvetica"/>
                <a:cs typeface="Helvetica"/>
              </a:rPr>
              <a:t>Goal is to distribute requests as evenly as possible while keeping turnaround times low</a:t>
            </a:r>
          </a:p>
          <a:p>
            <a:pPr marL="914400" lvl="1" indent="-457200">
              <a:buFont typeface="Arial" panose="020B0604020202020204" pitchFamily="34" charset="0"/>
              <a:buChar char="•"/>
            </a:pPr>
            <a:endParaRPr lang="en-US" sz="24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89341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Borrowing Workflows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5078313"/>
          </a:xfrm>
          <a:prstGeom prst="rect">
            <a:avLst/>
          </a:prstGeom>
        </p:spPr>
        <p:txBody>
          <a:bodyPr wrap="square" lIns="91440" tIns="45720" rIns="91440" bIns="45720" anchor="t">
            <a:spAutoFit/>
          </a:bodyPr>
          <a:lstStyle/>
          <a:p>
            <a:pPr marL="342900" indent="-342900">
              <a:buFont typeface="Arial" panose="020B0604020202020204" pitchFamily="34" charset="0"/>
              <a:buChar char="•"/>
            </a:pPr>
            <a:r>
              <a:rPr lang="en-US" sz="2200" dirty="0">
                <a:solidFill>
                  <a:srgbClr val="000000"/>
                </a:solidFill>
                <a:latin typeface="Helvetica"/>
                <a:cs typeface="Helvetica"/>
              </a:rPr>
              <a:t>Cancelling Requests</a:t>
            </a:r>
          </a:p>
          <a:p>
            <a:pPr marL="914400" lvl="1" indent="-457200">
              <a:buFont typeface="Arial" panose="020B0604020202020204" pitchFamily="34" charset="0"/>
              <a:buChar char="•"/>
            </a:pPr>
            <a:r>
              <a:rPr lang="en-US" sz="2200" dirty="0">
                <a:solidFill>
                  <a:srgbClr val="000000"/>
                </a:solidFill>
                <a:latin typeface="Helvetica"/>
                <a:cs typeface="Helvetica"/>
              </a:rPr>
              <a:t>Users can cancel their requests via Primo</a:t>
            </a:r>
          </a:p>
          <a:p>
            <a:pPr marL="914400" lvl="1" indent="-457200">
              <a:buFont typeface="Arial" panose="020B0604020202020204" pitchFamily="34" charset="0"/>
              <a:buChar char="•"/>
            </a:pPr>
            <a:r>
              <a:rPr lang="en-US" sz="2200" dirty="0">
                <a:solidFill>
                  <a:srgbClr val="000000"/>
                </a:solidFill>
                <a:latin typeface="Helvetica"/>
                <a:cs typeface="Helvetica"/>
              </a:rPr>
              <a:t>Requests will be automatically cancelled on both borrowing and lending end if user cancels before item is shipped</a:t>
            </a:r>
          </a:p>
          <a:p>
            <a:pPr marL="914400" lvl="1" indent="-457200">
              <a:buFont typeface="Arial" panose="020B0604020202020204" pitchFamily="34" charset="0"/>
              <a:buChar char="•"/>
            </a:pPr>
            <a:r>
              <a:rPr lang="en-US" sz="2200" dirty="0">
                <a:solidFill>
                  <a:srgbClr val="000000"/>
                </a:solidFill>
                <a:latin typeface="Helvetica"/>
                <a:cs typeface="Helvetica"/>
              </a:rPr>
              <a:t>If user cancels request after item is shipped, the request will immediately be updated to returned when it is received at the borrowing library</a:t>
            </a:r>
          </a:p>
          <a:p>
            <a:endParaRPr lang="en-US" sz="2200" dirty="0">
              <a:solidFill>
                <a:srgbClr val="000000"/>
              </a:solidFill>
              <a:latin typeface="Helvetica"/>
              <a:cs typeface="Helvetica"/>
            </a:endParaRPr>
          </a:p>
          <a:p>
            <a:pPr marL="342900" indent="-342900">
              <a:buFont typeface="Arial" panose="020B0604020202020204" pitchFamily="34" charset="0"/>
              <a:buChar char="•"/>
            </a:pPr>
            <a:r>
              <a:rPr lang="en-US" sz="2200" dirty="0">
                <a:solidFill>
                  <a:srgbClr val="000000"/>
                </a:solidFill>
                <a:latin typeface="Helvetica"/>
                <a:cs typeface="Helvetica"/>
              </a:rPr>
              <a:t>Receiving Items</a:t>
            </a:r>
          </a:p>
          <a:p>
            <a:pPr marL="800100" lvl="1" indent="-342900">
              <a:buFont typeface="Arial" panose="020B0604020202020204" pitchFamily="34" charset="0"/>
              <a:buChar char="•"/>
            </a:pPr>
            <a:r>
              <a:rPr lang="en-US" sz="2200" dirty="0">
                <a:solidFill>
                  <a:srgbClr val="000000"/>
                </a:solidFill>
                <a:latin typeface="Helvetica"/>
                <a:cs typeface="Helvetica"/>
              </a:rPr>
              <a:t>Temporary item records are created when items are received</a:t>
            </a:r>
          </a:p>
          <a:p>
            <a:pPr marL="800100" lvl="1" indent="-342900">
              <a:buFont typeface="Arial" panose="020B0604020202020204" pitchFamily="34" charset="0"/>
              <a:buChar char="•"/>
            </a:pPr>
            <a:r>
              <a:rPr lang="en-US" sz="2200" dirty="0">
                <a:solidFill>
                  <a:srgbClr val="000000"/>
                </a:solidFill>
                <a:latin typeface="Helvetica"/>
                <a:cs typeface="Helvetica"/>
              </a:rPr>
              <a:t>We recommend you use the barcode on the borrowed item as the temporary barcode </a:t>
            </a:r>
          </a:p>
          <a:p>
            <a:pPr marL="800100" lvl="1" indent="-342900">
              <a:buFont typeface="Arial" panose="020B0604020202020204" pitchFamily="34" charset="0"/>
              <a:buChar char="•"/>
            </a:pPr>
            <a:r>
              <a:rPr lang="en-US" sz="2200" dirty="0">
                <a:solidFill>
                  <a:srgbClr val="000000"/>
                </a:solidFill>
                <a:latin typeface="Helvetica"/>
                <a:cs typeface="Helvetica"/>
              </a:rPr>
              <a:t>Item is either placed on hold or put in transit to pickup location once it is received</a:t>
            </a:r>
          </a:p>
          <a:p>
            <a:pPr marL="914400" lvl="1" indent="-457200">
              <a:buFont typeface="Arial" panose="020B0604020202020204" pitchFamily="34" charset="0"/>
              <a:buChar char="•"/>
            </a:pPr>
            <a:endParaRPr lang="en-US" sz="24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312417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Borrowing Workflows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5047536"/>
          </a:xfrm>
          <a:prstGeom prst="rect">
            <a:avLst/>
          </a:prstGeom>
        </p:spPr>
        <p:txBody>
          <a:bodyPr wrap="square" lIns="91440" tIns="45720" rIns="91440" bIns="45720" anchor="t">
            <a:spAutoFit/>
          </a:bodyPr>
          <a:lstStyle/>
          <a:p>
            <a:pPr marL="342900" indent="-342900">
              <a:buFont typeface="Arial" panose="020B0604020202020204" pitchFamily="34" charset="0"/>
              <a:buChar char="•"/>
            </a:pPr>
            <a:r>
              <a:rPr lang="en-US" sz="2200" dirty="0">
                <a:solidFill>
                  <a:srgbClr val="000000"/>
                </a:solidFill>
                <a:latin typeface="Helvetica"/>
                <a:cs typeface="Helvetica"/>
              </a:rPr>
              <a:t>Sending Renewal Requests</a:t>
            </a:r>
          </a:p>
          <a:p>
            <a:pPr marL="914400" lvl="1" indent="-457200">
              <a:buFont typeface="Arial" panose="020B0604020202020204" pitchFamily="34" charset="0"/>
              <a:buChar char="•"/>
            </a:pPr>
            <a:r>
              <a:rPr lang="en-US" sz="2200" dirty="0">
                <a:solidFill>
                  <a:srgbClr val="000000"/>
                </a:solidFill>
                <a:latin typeface="Helvetica"/>
                <a:cs typeface="Helvetica"/>
              </a:rPr>
              <a:t>Users can submit renewal requests via Primo</a:t>
            </a:r>
          </a:p>
          <a:p>
            <a:pPr marL="914400" lvl="1" indent="-457200">
              <a:buFont typeface="Arial" panose="020B0604020202020204" pitchFamily="34" charset="0"/>
              <a:buChar char="•"/>
            </a:pPr>
            <a:r>
              <a:rPr lang="en-US" sz="2200" dirty="0">
                <a:solidFill>
                  <a:srgbClr val="000000"/>
                </a:solidFill>
                <a:latin typeface="Helvetica"/>
                <a:cs typeface="Helvetica"/>
              </a:rPr>
              <a:t>Library staff can also submit renewal requests via Alma if need be</a:t>
            </a:r>
          </a:p>
          <a:p>
            <a:pPr marL="1371600" lvl="2" indent="-457200">
              <a:buFont typeface="Arial" panose="020B0604020202020204" pitchFamily="34" charset="0"/>
              <a:buChar char="•"/>
            </a:pPr>
            <a:r>
              <a:rPr lang="en-US" sz="2200" dirty="0">
                <a:solidFill>
                  <a:srgbClr val="000000"/>
                </a:solidFill>
                <a:latin typeface="Helvetica"/>
                <a:cs typeface="Helvetica"/>
              </a:rPr>
              <a:t>Can be done from Borrowing Requests list or Manage Patron Services</a:t>
            </a:r>
          </a:p>
          <a:p>
            <a:pPr marL="914400" lvl="1" indent="-457200">
              <a:buFont typeface="Arial" panose="020B0604020202020204" pitchFamily="34" charset="0"/>
              <a:buChar char="•"/>
            </a:pPr>
            <a:r>
              <a:rPr lang="en-US" sz="2200" dirty="0">
                <a:solidFill>
                  <a:srgbClr val="000000"/>
                </a:solidFill>
                <a:latin typeface="Helvetica"/>
                <a:cs typeface="Helvetica"/>
              </a:rPr>
              <a:t>Renewal request response has been automated on lending end, so renewal request will be approved immediately</a:t>
            </a:r>
          </a:p>
          <a:p>
            <a:endParaRPr lang="en-US" sz="2200" dirty="0">
              <a:solidFill>
                <a:srgbClr val="000000"/>
              </a:solidFill>
              <a:latin typeface="Helvetica"/>
              <a:cs typeface="Helvetica"/>
            </a:endParaRPr>
          </a:p>
          <a:p>
            <a:pPr marL="342900" indent="-342900">
              <a:buFont typeface="Arial" panose="020B0604020202020204" pitchFamily="34" charset="0"/>
              <a:buChar char="•"/>
            </a:pPr>
            <a:r>
              <a:rPr lang="en-US" sz="2200" dirty="0">
                <a:solidFill>
                  <a:srgbClr val="000000"/>
                </a:solidFill>
                <a:latin typeface="Helvetica"/>
                <a:cs typeface="Helvetica"/>
              </a:rPr>
              <a:t>General Messages</a:t>
            </a:r>
          </a:p>
          <a:p>
            <a:pPr marL="914400" lvl="1" indent="-457200">
              <a:buFont typeface="Arial" panose="020B0604020202020204" pitchFamily="34" charset="0"/>
              <a:buChar char="•"/>
            </a:pPr>
            <a:r>
              <a:rPr lang="en-US" sz="2200" dirty="0">
                <a:solidFill>
                  <a:srgbClr val="000000"/>
                </a:solidFill>
                <a:latin typeface="Helvetica"/>
                <a:cs typeface="Helvetica"/>
              </a:rPr>
              <a:t>Can be used by both borrowing library and lending library to communicate with each other about requests</a:t>
            </a:r>
          </a:p>
          <a:p>
            <a:pPr marL="914400" lvl="1" indent="-457200">
              <a:buFont typeface="Arial" panose="020B0604020202020204" pitchFamily="34" charset="0"/>
              <a:buChar char="•"/>
            </a:pPr>
            <a:r>
              <a:rPr lang="en-US" sz="2200" dirty="0">
                <a:solidFill>
                  <a:srgbClr val="000000"/>
                </a:solidFill>
                <a:latin typeface="Helvetica"/>
                <a:cs typeface="Helvetica"/>
              </a:rPr>
              <a:t>Can be monitored from Borrowing Requests list or Tasks widget</a:t>
            </a:r>
          </a:p>
          <a:p>
            <a:pPr marL="914400" lvl="1" indent="-457200">
              <a:buFont typeface="Arial" panose="020B0604020202020204" pitchFamily="34" charset="0"/>
              <a:buChar char="•"/>
            </a:pPr>
            <a:r>
              <a:rPr lang="en-US" sz="2200" dirty="0">
                <a:solidFill>
                  <a:srgbClr val="000000"/>
                </a:solidFill>
                <a:latin typeface="Helvetica"/>
                <a:cs typeface="Helvetica"/>
              </a:rPr>
              <a:t>Many libraries have not been responding to General Messages</a:t>
            </a:r>
          </a:p>
          <a:p>
            <a:pPr marL="914400" lvl="1" indent="-457200">
              <a:buFont typeface="Arial" panose="020B0604020202020204" pitchFamily="34" charset="0"/>
              <a:buChar char="•"/>
            </a:pPr>
            <a:endParaRPr lang="en-US" sz="2200" dirty="0">
              <a:solidFill>
                <a:srgbClr val="000000"/>
              </a:solidFill>
              <a:latin typeface="Helvetica"/>
              <a:cs typeface="Helvetica"/>
            </a:endParaRPr>
          </a:p>
          <a:p>
            <a:pPr marL="914400" lvl="1" indent="-457200">
              <a:buFont typeface="Arial" panose="020B0604020202020204" pitchFamily="34" charset="0"/>
              <a:buChar char="•"/>
            </a:pPr>
            <a:endParaRPr lang="en-US"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162287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1771CD-57DB-1949-94FE-B5520A827517}"/>
              </a:ext>
            </a:extLst>
          </p:cNvPr>
          <p:cNvSpPr txBox="1"/>
          <p:nvPr/>
        </p:nvSpPr>
        <p:spPr>
          <a:xfrm>
            <a:off x="1877490" y="339550"/>
            <a:ext cx="8437020" cy="1077218"/>
          </a:xfrm>
          <a:prstGeom prst="rect">
            <a:avLst/>
          </a:prstGeom>
          <a:noFill/>
        </p:spPr>
        <p:txBody>
          <a:bodyPr wrap="square" lIns="91440" tIns="45720" rIns="91440" bIns="45720" rtlCol="0" anchor="t">
            <a:spAutoFit/>
          </a:bodyPr>
          <a:lstStyle/>
          <a:p>
            <a:pPr algn="ctr"/>
            <a:r>
              <a:rPr lang="en-US" sz="3200" b="1" dirty="0">
                <a:solidFill>
                  <a:srgbClr val="002060"/>
                </a:solidFill>
                <a:latin typeface="Helvetica"/>
                <a:cs typeface="Helvetica"/>
              </a:rPr>
              <a:t>Alma Physical Resource Sharing – Borrowing Workflows</a:t>
            </a:r>
          </a:p>
        </p:txBody>
      </p:sp>
      <p:sp>
        <p:nvSpPr>
          <p:cNvPr id="7" name="Rectangle 6">
            <a:extLst>
              <a:ext uri="{FF2B5EF4-FFF2-40B4-BE49-F238E27FC236}">
                <a16:creationId xmlns:a16="http://schemas.microsoft.com/office/drawing/2014/main" id="{A6509B31-5CE7-6944-9A55-8297A17CB8F4}"/>
              </a:ext>
            </a:extLst>
          </p:cNvPr>
          <p:cNvSpPr/>
          <p:nvPr/>
        </p:nvSpPr>
        <p:spPr>
          <a:xfrm>
            <a:off x="629714" y="1956152"/>
            <a:ext cx="11086035" cy="4093428"/>
          </a:xfrm>
          <a:prstGeom prst="rect">
            <a:avLst/>
          </a:prstGeom>
        </p:spPr>
        <p:txBody>
          <a:bodyPr wrap="square" lIns="91440" tIns="45720" rIns="91440" bIns="45720" anchor="t">
            <a:spAutoFit/>
          </a:bodyPr>
          <a:lstStyle/>
          <a:p>
            <a:pPr marL="342900" indent="-342900">
              <a:buFont typeface="Arial" panose="020B0604020202020204" pitchFamily="34" charset="0"/>
              <a:buChar char="•"/>
            </a:pPr>
            <a:r>
              <a:rPr lang="en-US" sz="2200" dirty="0">
                <a:solidFill>
                  <a:srgbClr val="000000"/>
                </a:solidFill>
                <a:latin typeface="Helvetica"/>
                <a:cs typeface="Helvetica"/>
              </a:rPr>
              <a:t>Returning Items</a:t>
            </a:r>
          </a:p>
          <a:p>
            <a:pPr marL="914400" lvl="1" indent="-457200">
              <a:buFont typeface="Arial" panose="020B0604020202020204" pitchFamily="34" charset="0"/>
              <a:buChar char="•"/>
            </a:pPr>
            <a:r>
              <a:rPr lang="en-US" sz="2200" dirty="0">
                <a:solidFill>
                  <a:srgbClr val="000000"/>
                </a:solidFill>
                <a:latin typeface="Helvetica" pitchFamily="2" charset="0"/>
              </a:rPr>
              <a:t>Requests are updated to returned as soon as items are checked in unless your library is using a stand-alone resource sharing library</a:t>
            </a:r>
          </a:p>
          <a:p>
            <a:pPr marL="914400" lvl="1" indent="-457200">
              <a:buFont typeface="Arial" panose="020B0604020202020204" pitchFamily="34" charset="0"/>
              <a:buChar char="•"/>
            </a:pPr>
            <a:r>
              <a:rPr lang="en-US" sz="2200" dirty="0">
                <a:solidFill>
                  <a:srgbClr val="000000"/>
                </a:solidFill>
                <a:latin typeface="Helvetica" pitchFamily="2" charset="0"/>
              </a:rPr>
              <a:t>If your library uses a stand-alone resource sharing library, items are placed in transit to resource sharing library when returned, and the request is updated to returned once the item is scanned in at the resource sharing library</a:t>
            </a:r>
          </a:p>
          <a:p>
            <a:pPr marL="914400" lvl="1" indent="-457200">
              <a:buFont typeface="Arial" panose="020B0604020202020204" pitchFamily="34" charset="0"/>
              <a:buChar char="•"/>
            </a:pPr>
            <a:r>
              <a:rPr lang="en-US" sz="2200" dirty="0">
                <a:solidFill>
                  <a:srgbClr val="000000"/>
                </a:solidFill>
                <a:latin typeface="Helvetica" pitchFamily="2" charset="0"/>
              </a:rPr>
              <a:t>If a user returns part of a multi-volume set, a return slip will be printed, but the request won’t be updated to returned until all volumes have been checked in</a:t>
            </a:r>
          </a:p>
          <a:p>
            <a:pPr marL="914400" lvl="1" indent="-457200">
              <a:buFont typeface="Arial" panose="020B0604020202020204" pitchFamily="34" charset="0"/>
              <a:buChar char="•"/>
            </a:pPr>
            <a:r>
              <a:rPr lang="en-US" sz="2200" dirty="0">
                <a:solidFill>
                  <a:srgbClr val="000000"/>
                </a:solidFill>
                <a:latin typeface="Helvetica" pitchFamily="2" charset="0"/>
              </a:rPr>
              <a:t>Borrowing requests remain active until the requested item arrives back at the lending library</a:t>
            </a:r>
          </a:p>
          <a:p>
            <a:pPr marL="1371600" lvl="2" indent="-457200">
              <a:buFont typeface="Arial" panose="020B0604020202020204" pitchFamily="34" charset="0"/>
              <a:buChar char="•"/>
            </a:pPr>
            <a:endParaRPr lang="en-US" sz="2200" dirty="0">
              <a:solidFill>
                <a:srgbClr val="000000"/>
              </a:solidFill>
              <a:latin typeface="Helvetica" pitchFamily="2" charset="0"/>
            </a:endParaRPr>
          </a:p>
          <a:p>
            <a:endParaRPr lang="en-US" dirty="0">
              <a:solidFill>
                <a:srgbClr val="000000"/>
              </a:solidFill>
              <a:latin typeface="Helvetica" pitchFamily="2" charset="0"/>
              <a:cs typeface="Helvetica" pitchFamily="2" charset="0"/>
            </a:endParaRPr>
          </a:p>
        </p:txBody>
      </p:sp>
    </p:spTree>
    <p:extLst>
      <p:ext uri="{BB962C8B-B14F-4D97-AF65-F5344CB8AC3E}">
        <p14:creationId xmlns:p14="http://schemas.microsoft.com/office/powerpoint/2010/main" val="689223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Y Logo">
            <a:extLst>
              <a:ext uri="{FF2B5EF4-FFF2-40B4-BE49-F238E27FC236}">
                <a16:creationId xmlns:a16="http://schemas.microsoft.com/office/drawing/2014/main" id="{7C153E8F-FBDB-D54C-929C-BE86FFE857C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451348" y="1784348"/>
            <a:ext cx="3289303" cy="3289303"/>
          </a:xfrm>
          <a:prstGeom prst="rect">
            <a:avLst/>
          </a:prstGeom>
        </p:spPr>
      </p:pic>
    </p:spTree>
    <p:extLst>
      <p:ext uri="{BB962C8B-B14F-4D97-AF65-F5344CB8AC3E}">
        <p14:creationId xmlns:p14="http://schemas.microsoft.com/office/powerpoint/2010/main" val="1618538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25541735DBF5479A85A0E07C52A45A" ma:contentTypeVersion="12" ma:contentTypeDescription="Create a new document." ma:contentTypeScope="" ma:versionID="ee1ed2ec3ea43fdf1f036dda7e98fe98">
  <xsd:schema xmlns:xsd="http://www.w3.org/2001/XMLSchema" xmlns:xs="http://www.w3.org/2001/XMLSchema" xmlns:p="http://schemas.microsoft.com/office/2006/metadata/properties" xmlns:ns2="61ce4d65-48b5-4510-a74e-67217dcdfadf" xmlns:ns3="4404f601-80f3-4988-a5f5-d6c3dd7e14a6" targetNamespace="http://schemas.microsoft.com/office/2006/metadata/properties" ma:root="true" ma:fieldsID="27b4498206e9ac9429f5947a13c6b256" ns2:_="" ns3:_="">
    <xsd:import namespace="61ce4d65-48b5-4510-a74e-67217dcdfadf"/>
    <xsd:import namespace="4404f601-80f3-4988-a5f5-d6c3dd7e14a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ce4d65-48b5-4510-a74e-67217dcdfa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04f601-80f3-4988-a5f5-d6c3dd7e14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DF9C27-C1A1-47B7-A4EF-D2AB5C60DC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ce4d65-48b5-4510-a74e-67217dcdfadf"/>
    <ds:schemaRef ds:uri="4404f601-80f3-4988-a5f5-d6c3dd7e14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F6D493-C464-4A5A-B300-9DC8189BFAB5}">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1ce4d65-48b5-4510-a74e-67217dcdfadf"/>
    <ds:schemaRef ds:uri="4404f601-80f3-4988-a5f5-d6c3dd7e14a6"/>
    <ds:schemaRef ds:uri="http://www.w3.org/XML/1998/namespace"/>
    <ds:schemaRef ds:uri="http://purl.org/dc/dcmitype/"/>
  </ds:schemaRefs>
</ds:datastoreItem>
</file>

<file path=customXml/itemProps3.xml><?xml version="1.0" encoding="utf-8"?>
<ds:datastoreItem xmlns:ds="http://schemas.openxmlformats.org/officeDocument/2006/customXml" ds:itemID="{21C74552-0B62-4001-A199-727C0E8ACF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5377</TotalTime>
  <Words>571</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Helvetica</vt:lpstr>
      <vt:lpstr>Helvetica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Jackson</dc:creator>
  <cp:lastModifiedBy>Tim Jackson</cp:lastModifiedBy>
  <cp:revision>575</cp:revision>
  <dcterms:created xsi:type="dcterms:W3CDTF">2022-02-22T23:15:54Z</dcterms:created>
  <dcterms:modified xsi:type="dcterms:W3CDTF">2024-04-24T14:51:35Z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0x0101001025541735DBF5479A85A0E07C52A45A</vt:lpwstr>
  </property>
</Properties>
</file>