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814E-B59B-49B2-B986-B86195A23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309B4-FBD7-4432-87D2-55707C2EE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38747-C795-4C76-8584-6B2BBDCD8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3492-314B-429C-BF48-7767A3BAD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1986F-B019-444A-BBD3-1EADA04E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E6A25-F114-42C8-B035-0B365DDB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DB13B-7581-4989-BBAE-B0EEDFA38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C4129-AA16-4AAF-B99D-6BEE7870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F1A03-5C01-4670-AD1C-C0F0DFA6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4FB76-7DDF-4C4F-8B7B-B2352A13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5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103C4A-619F-4FFE-A535-A783518F2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AEB84-4429-4890-967B-21F879AA6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C82CB-91BD-4917-9C9C-596265D3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3FEAB-691A-4AFA-9605-235071DA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A186B-128A-4B7D-9F92-77039B3A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3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12885-5FB5-4E1D-9B1B-4BEE239E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5DE51-3270-4037-B617-AFABB37B3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DBDC5-9027-4793-8CD8-13B7D508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7BC7-B606-4ABF-8AD1-24D9739D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D897C-3F68-4EB7-ADCF-D6B87D33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F97F8-57A7-42B6-84A2-C4B07314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063FF-0E6F-46CD-BD2E-C76DE4F7F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EB69C-ECEB-4027-8E8C-51C3C7F7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414A1-F9D0-4C86-9921-DB181DF7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BDFE9-FD81-4B80-B661-EE987989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5454-17AC-4A53-BCD1-C41DC333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2FA3-7C14-437D-A6A6-B9EEF973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0F0B6-25EF-4368-ACC5-A9AC29217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3B3C4-1057-4FEB-8074-595150AD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045-5681-4B20-BEE5-4C3C35FE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75B7F-C4A9-4184-AE76-BB3911FB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E81D-ADE6-48DC-B079-088ADFD1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19E22-BD22-4878-8BEA-2757B9DF6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D74F1-9939-4942-B5D9-CC6EA68E4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007B6-8BC9-4AE2-ABF9-6153C56C8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3D3F0D-BC32-4B78-AC41-EE3646AA5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0FD623-1CD1-41B2-8FBF-8AC96E99B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F4BF8E-307B-4560-BF6E-AB9E19CD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50F885-E6F7-4A92-ACC8-B1139369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9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65EC-C063-476C-B26A-43861BA9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ED0A47-6C32-4D3D-9BB0-52054AD8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F4D2A-5A7A-46D3-9050-C0B5297A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ED929-52D4-472D-8214-46F8525A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D261F-97AF-4613-B6F9-292919966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CF406-2009-4841-89F2-D519E3D1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9E38F-DA71-4395-A2AB-D10380486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0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BC030-7FDC-48F6-86B7-70093E0F2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41C4D-7895-41BF-8B0A-36F4E7078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A8E07-11FC-4367-88B0-61155F734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808F2-F296-419D-90DA-737AF47F8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34B45-6B2A-4B32-B796-BD57D467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5D06C-BE27-4814-9D8F-F20DD8339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DCCB0-5602-4B11-AF06-773938B11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FF25D-3CB6-4CEA-8C1A-67E7C4969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3BF69-1462-426C-8978-BB86A97BB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16B61-A43E-490B-ACC3-30773B72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67BF5-0E19-4E38-94A7-D68EC528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54213-311D-4E0C-A590-BE7EBDE1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9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209F0-63DB-46B4-96B8-F8433D6C2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D956C-5BB1-4911-9FBF-35F3D873D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D9EA5-4901-499A-B726-2E168BB46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3FB49-A671-4111-85CF-96B4071873A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28F31-11AC-45E0-8527-B42C5864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73E72-64C9-40B6-BF28-857564431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3874C-3D6D-42F1-96F5-5DBDB9F1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2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mailto:griffusn@gmail.com" TargetMode="External"/><Relationship Id="rId18" Type="http://schemas.openxmlformats.org/officeDocument/2006/relationships/hyperlink" Target="mailto:tribesharp@gmail.com" TargetMode="External"/><Relationship Id="rId26" Type="http://schemas.openxmlformats.org/officeDocument/2006/relationships/hyperlink" Target="mailto:chioma@msn.com" TargetMode="External"/><Relationship Id="rId39" Type="http://schemas.openxmlformats.org/officeDocument/2006/relationships/hyperlink" Target="mailto:bsnowden419@gmail.com" TargetMode="External"/><Relationship Id="rId21" Type="http://schemas.openxmlformats.org/officeDocument/2006/relationships/hyperlink" Target="mailto:dave.sonia@verizon.net" TargetMode="External"/><Relationship Id="rId34" Type="http://schemas.openxmlformats.org/officeDocument/2006/relationships/hyperlink" Target="mailto:ladybug125@verizon.net" TargetMode="External"/><Relationship Id="rId42" Type="http://schemas.openxmlformats.org/officeDocument/2006/relationships/hyperlink" Target="mailto:ryan.birkelbach@gmail.com" TargetMode="External"/><Relationship Id="rId7" Type="http://schemas.openxmlformats.org/officeDocument/2006/relationships/hyperlink" Target="mailto:whitneyzatzkin@gmail.com" TargetMode="External"/><Relationship Id="rId2" Type="http://schemas.openxmlformats.org/officeDocument/2006/relationships/hyperlink" Target="mailto:joedenisemargraf@aol.com" TargetMode="External"/><Relationship Id="rId16" Type="http://schemas.openxmlformats.org/officeDocument/2006/relationships/hyperlink" Target="mailto:mfgreer@verizon.net" TargetMode="External"/><Relationship Id="rId20" Type="http://schemas.openxmlformats.org/officeDocument/2006/relationships/hyperlink" Target="mailto:alandeter@verizon.net" TargetMode="External"/><Relationship Id="rId29" Type="http://schemas.openxmlformats.org/officeDocument/2006/relationships/hyperlink" Target="mailto:-cpettibone@verizon.net" TargetMode="External"/><Relationship Id="rId41" Type="http://schemas.openxmlformats.org/officeDocument/2006/relationships/hyperlink" Target="mailto:mm00mjbm@g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ill.and.jay@gmail.com" TargetMode="External"/><Relationship Id="rId11" Type="http://schemas.openxmlformats.org/officeDocument/2006/relationships/hyperlink" Target="mailto:skith123@gmail.com" TargetMode="External"/><Relationship Id="rId24" Type="http://schemas.openxmlformats.org/officeDocument/2006/relationships/hyperlink" Target="mailto:john.cavan4@gmail.com" TargetMode="External"/><Relationship Id="rId32" Type="http://schemas.openxmlformats.org/officeDocument/2006/relationships/hyperlink" Target="mailto:cnymsw@gmail.com" TargetMode="External"/><Relationship Id="rId37" Type="http://schemas.openxmlformats.org/officeDocument/2006/relationships/hyperlink" Target="mailto:dmlegler@verizon.net" TargetMode="External"/><Relationship Id="rId40" Type="http://schemas.openxmlformats.org/officeDocument/2006/relationships/hyperlink" Target="mailto:pring978@gmail.com" TargetMode="External"/><Relationship Id="rId5" Type="http://schemas.openxmlformats.org/officeDocument/2006/relationships/hyperlink" Target="mailto:robertsweeney2@gmail.com" TargetMode="External"/><Relationship Id="rId15" Type="http://schemas.openxmlformats.org/officeDocument/2006/relationships/hyperlink" Target="mailto:merchantj@verizon.net" TargetMode="External"/><Relationship Id="rId23" Type="http://schemas.openxmlformats.org/officeDocument/2006/relationships/hyperlink" Target="mailto:scouting@lensmen.org" TargetMode="External"/><Relationship Id="rId28" Type="http://schemas.openxmlformats.org/officeDocument/2006/relationships/hyperlink" Target="mailto:cagangsaas@yahoo.com" TargetMode="External"/><Relationship Id="rId36" Type="http://schemas.openxmlformats.org/officeDocument/2006/relationships/hyperlink" Target="mailto:todd.l.sweet@gmail.com" TargetMode="External"/><Relationship Id="rId10" Type="http://schemas.openxmlformats.org/officeDocument/2006/relationships/hyperlink" Target="mailto:thomas.tyra@gmail.com" TargetMode="External"/><Relationship Id="rId19" Type="http://schemas.openxmlformats.org/officeDocument/2006/relationships/hyperlink" Target="mailto:rcscouter@gmail.com" TargetMode="External"/><Relationship Id="rId31" Type="http://schemas.openxmlformats.org/officeDocument/2006/relationships/hyperlink" Target="mailto:phil.sternberg@gmail.com" TargetMode="External"/><Relationship Id="rId4" Type="http://schemas.openxmlformats.org/officeDocument/2006/relationships/hyperlink" Target="mailto:keenan.pallone@scouting.org" TargetMode="External"/><Relationship Id="rId9" Type="http://schemas.openxmlformats.org/officeDocument/2006/relationships/hyperlink" Target="mailto:chandler.rick@gmail.com" TargetMode="External"/><Relationship Id="rId14" Type="http://schemas.openxmlformats.org/officeDocument/2006/relationships/hyperlink" Target="mailto:wtdexterjr@gmail.com" TargetMode="External"/><Relationship Id="rId22" Type="http://schemas.openxmlformats.org/officeDocument/2006/relationships/hyperlink" Target="mailto:garlandblck@aol.com" TargetMode="External"/><Relationship Id="rId27" Type="http://schemas.openxmlformats.org/officeDocument/2006/relationships/hyperlink" Target="mailto:jwflaig@aol.com" TargetMode="External"/><Relationship Id="rId30" Type="http://schemas.openxmlformats.org/officeDocument/2006/relationships/hyperlink" Target="mailto:sryan5@cox.net" TargetMode="External"/><Relationship Id="rId35" Type="http://schemas.openxmlformats.org/officeDocument/2006/relationships/hyperlink" Target="mailto:jb850@verizon.net" TargetMode="External"/><Relationship Id="rId8" Type="http://schemas.openxmlformats.org/officeDocument/2006/relationships/hyperlink" Target="mailto:zohra.sharief@muslimscouting.org" TargetMode="External"/><Relationship Id="rId3" Type="http://schemas.openxmlformats.org/officeDocument/2006/relationships/hyperlink" Target="mailto:kgaulbsa@gmail.com" TargetMode="External"/><Relationship Id="rId12" Type="http://schemas.openxmlformats.org/officeDocument/2006/relationships/hyperlink" Target="mailto:b1adelsberger@gmail.com" TargetMode="External"/><Relationship Id="rId17" Type="http://schemas.openxmlformats.org/officeDocument/2006/relationships/hyperlink" Target="mailto:moser_7@msn.com" TargetMode="External"/><Relationship Id="rId25" Type="http://schemas.openxmlformats.org/officeDocument/2006/relationships/hyperlink" Target="mailto:kappasighacksaw@yahoo.com" TargetMode="External"/><Relationship Id="rId33" Type="http://schemas.openxmlformats.org/officeDocument/2006/relationships/hyperlink" Target="mailto:daniel.brunk@yahoo.com" TargetMode="External"/><Relationship Id="rId38" Type="http://schemas.openxmlformats.org/officeDocument/2006/relationships/hyperlink" Target="mailto:ghgoetz@gmail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Ppetty1@cox.net" TargetMode="External"/><Relationship Id="rId13" Type="http://schemas.openxmlformats.org/officeDocument/2006/relationships/hyperlink" Target="mailto:Scoutmaster@Troop1140.org" TargetMode="External"/><Relationship Id="rId18" Type="http://schemas.openxmlformats.org/officeDocument/2006/relationships/hyperlink" Target="mailto:joneskbsa@hotmail.com" TargetMode="External"/><Relationship Id="rId3" Type="http://schemas.openxmlformats.org/officeDocument/2006/relationships/hyperlink" Target="mailto:Hhthomas@verizon.net" TargetMode="External"/><Relationship Id="rId21" Type="http://schemas.openxmlformats.org/officeDocument/2006/relationships/hyperlink" Target="mailto:dennis.wokeck@gmail.com" TargetMode="External"/><Relationship Id="rId7" Type="http://schemas.openxmlformats.org/officeDocument/2006/relationships/hyperlink" Target="mailto:Tgodonnell@netzero.com" TargetMode="External"/><Relationship Id="rId12" Type="http://schemas.openxmlformats.org/officeDocument/2006/relationships/hyperlink" Target="mailto:christopher@cooper3000.com" TargetMode="External"/><Relationship Id="rId17" Type="http://schemas.openxmlformats.org/officeDocument/2006/relationships/hyperlink" Target="mailto:geologyman@hotmail.com" TargetMode="External"/><Relationship Id="rId2" Type="http://schemas.openxmlformats.org/officeDocument/2006/relationships/hyperlink" Target="mailto:ppate1@yahoo.com" TargetMode="External"/><Relationship Id="rId16" Type="http://schemas.openxmlformats.org/officeDocument/2006/relationships/hyperlink" Target="mailto:1hppyglmr@gmail.com" TargetMode="External"/><Relationship Id="rId20" Type="http://schemas.openxmlformats.org/officeDocument/2006/relationships/hyperlink" Target="mailto:tersineag@hot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Nwwestbsa@gmail.com" TargetMode="External"/><Relationship Id="rId11" Type="http://schemas.openxmlformats.org/officeDocument/2006/relationships/hyperlink" Target="mailto:john.selstrom@outlook.com" TargetMode="External"/><Relationship Id="rId5" Type="http://schemas.openxmlformats.org/officeDocument/2006/relationships/hyperlink" Target="mailto:monicalynch@verizon.net" TargetMode="External"/><Relationship Id="rId15" Type="http://schemas.openxmlformats.org/officeDocument/2006/relationships/hyperlink" Target="mailto:daviskenjared@aol.com" TargetMode="External"/><Relationship Id="rId23" Type="http://schemas.openxmlformats.org/officeDocument/2006/relationships/hyperlink" Target="mailto:joeflynn1@msn.com" TargetMode="External"/><Relationship Id="rId10" Type="http://schemas.openxmlformats.org/officeDocument/2006/relationships/hyperlink" Target="mailto:nostrandfamus@aol.com" TargetMode="External"/><Relationship Id="rId19" Type="http://schemas.openxmlformats.org/officeDocument/2006/relationships/hyperlink" Target="mailto:Vtran@directviz.com" TargetMode="External"/><Relationship Id="rId4" Type="http://schemas.openxmlformats.org/officeDocument/2006/relationships/hyperlink" Target="mailto:rrhed@paradigmcos.com" TargetMode="External"/><Relationship Id="rId9" Type="http://schemas.openxmlformats.org/officeDocument/2006/relationships/hyperlink" Target="mailto:jonathanmcd2000@gmail.com" TargetMode="External"/><Relationship Id="rId14" Type="http://schemas.openxmlformats.org/officeDocument/2006/relationships/hyperlink" Target="mailto:amnbaker@verizon.net" TargetMode="External"/><Relationship Id="rId22" Type="http://schemas.openxmlformats.org/officeDocument/2006/relationships/hyperlink" Target="mailto:ncac.cop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5160695" y="291239"/>
            <a:ext cx="1518619" cy="646331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ODD District </a:t>
            </a:r>
          </a:p>
          <a:p>
            <a:pPr algn="ctr"/>
            <a:r>
              <a:rPr lang="en-US" sz="1200" b="1" dirty="0"/>
              <a:t>Chair </a:t>
            </a:r>
          </a:p>
          <a:p>
            <a:pPr algn="ctr"/>
            <a:r>
              <a:rPr lang="en-US" sz="1200" dirty="0"/>
              <a:t>Marjorie McDonald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81335" y="4224181"/>
            <a:ext cx="1337924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Klondike Derby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Monica Lynch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FFBA61-0FDC-4078-A720-548770315B6B}"/>
              </a:ext>
            </a:extLst>
          </p:cNvPr>
          <p:cNvSpPr txBox="1"/>
          <p:nvPr/>
        </p:nvSpPr>
        <p:spPr>
          <a:xfrm>
            <a:off x="3453985" y="284762"/>
            <a:ext cx="1488972" cy="646331"/>
          </a:xfrm>
          <a:prstGeom prst="rect">
            <a:avLst/>
          </a:prstGeom>
          <a:solidFill>
            <a:srgbClr val="CC00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PAT District </a:t>
            </a:r>
          </a:p>
          <a:p>
            <a:pPr algn="ctr"/>
            <a:r>
              <a:rPr lang="en-US" sz="1200" b="1" dirty="0"/>
              <a:t>Chair</a:t>
            </a:r>
          </a:p>
          <a:p>
            <a:pPr algn="ctr"/>
            <a:r>
              <a:rPr lang="en-US" sz="1200" dirty="0"/>
              <a:t>Joe Margraf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28237-E08B-4162-90AD-8B4EF067B66B}"/>
              </a:ext>
            </a:extLst>
          </p:cNvPr>
          <p:cNvSpPr txBox="1"/>
          <p:nvPr/>
        </p:nvSpPr>
        <p:spPr>
          <a:xfrm>
            <a:off x="8291496" y="280750"/>
            <a:ext cx="1255190" cy="64633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District Executive</a:t>
            </a:r>
          </a:p>
          <a:p>
            <a:pPr algn="ctr"/>
            <a:r>
              <a:rPr lang="en-US" sz="1200" dirty="0"/>
              <a:t>Keenan Pallone</a:t>
            </a:r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6F0680-0A0B-48F3-9D73-5F5E6A3FBE4A}"/>
              </a:ext>
            </a:extLst>
          </p:cNvPr>
          <p:cNvSpPr txBox="1"/>
          <p:nvPr/>
        </p:nvSpPr>
        <p:spPr>
          <a:xfrm>
            <a:off x="10736423" y="361667"/>
            <a:ext cx="1199901" cy="646331"/>
          </a:xfrm>
          <a:prstGeom prst="rect">
            <a:avLst/>
          </a:prstGeom>
          <a:solidFill>
            <a:schemeClr val="accent6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District Commissioner</a:t>
            </a:r>
          </a:p>
          <a:p>
            <a:pPr algn="ctr"/>
            <a:r>
              <a:rPr lang="en-US" sz="1200" dirty="0"/>
              <a:t>Ken Gaul</a:t>
            </a:r>
            <a:endParaRPr lang="en-US" sz="1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6D0AB-D75E-4E4F-99F2-B872AD0A6461}"/>
              </a:ext>
            </a:extLst>
          </p:cNvPr>
          <p:cNvSpPr txBox="1"/>
          <p:nvPr/>
        </p:nvSpPr>
        <p:spPr>
          <a:xfrm>
            <a:off x="10709812" y="1341258"/>
            <a:ext cx="119377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Commissioner </a:t>
            </a:r>
          </a:p>
          <a:p>
            <a:pPr algn="ctr"/>
            <a:r>
              <a:rPr lang="en-US" sz="1200" b="1" dirty="0"/>
              <a:t>Corps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D4E0E4-035D-4D8C-ADAF-D66F800A2936}"/>
              </a:ext>
            </a:extLst>
          </p:cNvPr>
          <p:cNvSpPr txBox="1"/>
          <p:nvPr/>
        </p:nvSpPr>
        <p:spPr>
          <a:xfrm>
            <a:off x="10704576" y="1879536"/>
            <a:ext cx="1189567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Scouts/BSA RT Commissioner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Greg Wagner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John </a:t>
            </a:r>
            <a:r>
              <a:rPr lang="en-US" sz="1200" b="1" dirty="0" err="1" smtClean="0">
                <a:solidFill>
                  <a:srgbClr val="00B050"/>
                </a:solidFill>
              </a:rPr>
              <a:t>Schulke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DE2040-6EB2-472C-8222-8FB39B5DC5F7}"/>
              </a:ext>
            </a:extLst>
          </p:cNvPr>
          <p:cNvSpPr txBox="1"/>
          <p:nvPr/>
        </p:nvSpPr>
        <p:spPr>
          <a:xfrm>
            <a:off x="10731840" y="2810247"/>
            <a:ext cx="1184331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Cub Scout Roundtable Commissioner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Cory </a:t>
            </a:r>
            <a:r>
              <a:rPr lang="en-US" sz="1200" b="1" dirty="0" err="1">
                <a:solidFill>
                  <a:srgbClr val="0070C0"/>
                </a:solidFill>
              </a:rPr>
              <a:t>Okouchi</a:t>
            </a:r>
            <a:endParaRPr 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Bob Greene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Peter Pate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0C42D-AEAC-4259-A5C0-46284C4F8160}"/>
              </a:ext>
            </a:extLst>
          </p:cNvPr>
          <p:cNvSpPr txBox="1"/>
          <p:nvPr/>
        </p:nvSpPr>
        <p:spPr>
          <a:xfrm>
            <a:off x="10704576" y="4123117"/>
            <a:ext cx="1176239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Venturing Roundtable</a:t>
            </a:r>
            <a:r>
              <a:rPr lang="en-US" sz="1200" dirty="0"/>
              <a:t> </a:t>
            </a:r>
            <a:r>
              <a:rPr lang="en-US" sz="1200" b="1" dirty="0"/>
              <a:t>Commissioner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BEE604-4769-456E-B5A2-7ACDB2275B45}"/>
              </a:ext>
            </a:extLst>
          </p:cNvPr>
          <p:cNvSpPr txBox="1"/>
          <p:nvPr/>
        </p:nvSpPr>
        <p:spPr>
          <a:xfrm>
            <a:off x="117869" y="995177"/>
            <a:ext cx="1057409" cy="64633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Vice-Chair, Finance</a:t>
            </a:r>
          </a:p>
          <a:p>
            <a:pPr algn="ctr"/>
            <a:r>
              <a:rPr lang="en-US" sz="1200" b="1" dirty="0"/>
              <a:t>Bob Sweeney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27C8EE-8A3B-416D-97D4-8D786B10A7C2}"/>
              </a:ext>
            </a:extLst>
          </p:cNvPr>
          <p:cNvSpPr txBox="1"/>
          <p:nvPr/>
        </p:nvSpPr>
        <p:spPr>
          <a:xfrm>
            <a:off x="1303401" y="995177"/>
            <a:ext cx="1357757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Vice-Chair, Membership</a:t>
            </a:r>
          </a:p>
          <a:p>
            <a:pPr algn="ctr"/>
            <a:r>
              <a:rPr lang="en-US" altLang="en-US" sz="1200" b="1" dirty="0"/>
              <a:t>Whitney </a:t>
            </a:r>
            <a:r>
              <a:rPr lang="en-US" altLang="en-US" sz="1200" b="1" dirty="0" err="1"/>
              <a:t>Zatzkin</a:t>
            </a:r>
            <a:endParaRPr lang="en-US" sz="1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7C48B0-EE9C-46EF-8A6D-943905105C01}"/>
              </a:ext>
            </a:extLst>
          </p:cNvPr>
          <p:cNvSpPr txBox="1"/>
          <p:nvPr/>
        </p:nvSpPr>
        <p:spPr>
          <a:xfrm>
            <a:off x="2768093" y="1003704"/>
            <a:ext cx="1305833" cy="830997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Vice-Chair, Communications</a:t>
            </a:r>
          </a:p>
          <a:p>
            <a:pPr algn="ctr"/>
            <a:r>
              <a:rPr lang="en-US" sz="1200" b="1" dirty="0"/>
              <a:t>Jill </a:t>
            </a:r>
            <a:r>
              <a:rPr lang="en-US" sz="1200" b="1" dirty="0" err="1"/>
              <a:t>Brannam</a:t>
            </a:r>
            <a:endParaRPr lang="en-US" sz="1200" b="1" dirty="0"/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Joe Flynn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C8A13C-EF6F-40C9-BF2E-26BB74BBB6C9}"/>
              </a:ext>
            </a:extLst>
          </p:cNvPr>
          <p:cNvSpPr txBox="1"/>
          <p:nvPr/>
        </p:nvSpPr>
        <p:spPr>
          <a:xfrm>
            <a:off x="4429552" y="1033768"/>
            <a:ext cx="1247753" cy="64633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Vice-Chair, </a:t>
            </a:r>
          </a:p>
          <a:p>
            <a:pPr algn="ctr"/>
            <a:r>
              <a:rPr lang="en-US" sz="1200" b="1" dirty="0"/>
              <a:t>Program</a:t>
            </a:r>
          </a:p>
          <a:p>
            <a:pPr algn="ctr"/>
            <a:r>
              <a:rPr lang="en-US" sz="1200" b="1" dirty="0"/>
              <a:t>Zohra </a:t>
            </a:r>
            <a:r>
              <a:rPr lang="en-US" sz="1200" b="1" dirty="0" err="1"/>
              <a:t>Sharief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775B16-6310-4876-A2AD-ACDCB69D7442}"/>
              </a:ext>
            </a:extLst>
          </p:cNvPr>
          <p:cNvSpPr txBox="1"/>
          <p:nvPr/>
        </p:nvSpPr>
        <p:spPr>
          <a:xfrm>
            <a:off x="121127" y="1774389"/>
            <a:ext cx="1050891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Popcorn </a:t>
            </a:r>
            <a:r>
              <a:rPr lang="en-US" sz="1200" b="1" dirty="0" err="1"/>
              <a:t>Kernal</a:t>
            </a:r>
            <a:endParaRPr lang="en-US" sz="1200" b="1" dirty="0"/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18CF5B-C15C-46EE-903E-9F91742AAD7E}"/>
              </a:ext>
            </a:extLst>
          </p:cNvPr>
          <p:cNvSpPr txBox="1"/>
          <p:nvPr/>
        </p:nvSpPr>
        <p:spPr>
          <a:xfrm>
            <a:off x="108376" y="2505335"/>
            <a:ext cx="105089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Community FOS Special Events 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Mark Greer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901771-BCC5-443E-AA4A-E079ADC11CD1}"/>
              </a:ext>
            </a:extLst>
          </p:cNvPr>
          <p:cNvSpPr txBox="1"/>
          <p:nvPr/>
        </p:nvSpPr>
        <p:spPr>
          <a:xfrm>
            <a:off x="1331080" y="1767148"/>
            <a:ext cx="1228563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AOL to Scout Transition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Bill Moser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99E464-159A-4076-AFC1-74F06C45770D}"/>
              </a:ext>
            </a:extLst>
          </p:cNvPr>
          <p:cNvSpPr txBox="1"/>
          <p:nvPr/>
        </p:nvSpPr>
        <p:spPr>
          <a:xfrm>
            <a:off x="1347423" y="2531916"/>
            <a:ext cx="119212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Cub Scout </a:t>
            </a:r>
          </a:p>
          <a:p>
            <a:pPr algn="ctr"/>
            <a:r>
              <a:rPr lang="en-US" sz="1200" b="1" dirty="0"/>
              <a:t>Coordinator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0FED12-7D44-42FB-99EF-1BB96D2A9267}"/>
              </a:ext>
            </a:extLst>
          </p:cNvPr>
          <p:cNvSpPr txBox="1"/>
          <p:nvPr/>
        </p:nvSpPr>
        <p:spPr>
          <a:xfrm>
            <a:off x="2768093" y="1940004"/>
            <a:ext cx="1305833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Patriot Press </a:t>
            </a:r>
          </a:p>
          <a:p>
            <a:pPr algn="ctr"/>
            <a:r>
              <a:rPr lang="en-US" sz="1200" b="1" dirty="0"/>
              <a:t>Editor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Jill </a:t>
            </a:r>
            <a:r>
              <a:rPr lang="en-US" sz="1200" b="1" dirty="0" err="1">
                <a:solidFill>
                  <a:srgbClr val="0070C0"/>
                </a:solidFill>
              </a:rPr>
              <a:t>Brannam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AAC57D-9BEF-4CAE-BE06-586EB6E1289C}"/>
              </a:ext>
            </a:extLst>
          </p:cNvPr>
          <p:cNvSpPr txBox="1"/>
          <p:nvPr/>
        </p:nvSpPr>
        <p:spPr>
          <a:xfrm flipH="1">
            <a:off x="4339761" y="1737219"/>
            <a:ext cx="14972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Training Chair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Rick Chandler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CC1159-4335-4BFC-AF08-3A4FC0A96A7A}"/>
              </a:ext>
            </a:extLst>
          </p:cNvPr>
          <p:cNvSpPr txBox="1"/>
          <p:nvPr/>
        </p:nvSpPr>
        <p:spPr>
          <a:xfrm>
            <a:off x="4349152" y="2969400"/>
            <a:ext cx="1501306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Scouts/BSA Training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Ken Gaul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Kate </a:t>
            </a:r>
            <a:r>
              <a:rPr lang="en-US" sz="1200" b="1" dirty="0" err="1">
                <a:solidFill>
                  <a:srgbClr val="0070C0"/>
                </a:solidFill>
              </a:rPr>
              <a:t>Mattice</a:t>
            </a:r>
            <a:endParaRPr 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Joe Margraf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08ECEA-1B0D-4594-B1B0-F9BE17B82C20}"/>
              </a:ext>
            </a:extLst>
          </p:cNvPr>
          <p:cNvSpPr txBox="1"/>
          <p:nvPr/>
        </p:nvSpPr>
        <p:spPr>
          <a:xfrm>
            <a:off x="4346580" y="2263169"/>
            <a:ext cx="14883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Cub Scout Training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Rick Chandler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John </a:t>
            </a:r>
            <a:r>
              <a:rPr lang="en-US" sz="1200" b="1" dirty="0" err="1">
                <a:solidFill>
                  <a:srgbClr val="00B050"/>
                </a:solidFill>
              </a:rPr>
              <a:t>Selstrom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FE3BD7-7946-4E8D-807B-C4E51A68A835}"/>
              </a:ext>
            </a:extLst>
          </p:cNvPr>
          <p:cNvSpPr txBox="1"/>
          <p:nvPr/>
        </p:nvSpPr>
        <p:spPr>
          <a:xfrm>
            <a:off x="4361194" y="4580279"/>
            <a:ext cx="147497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Venturing &amp; </a:t>
            </a:r>
          </a:p>
          <a:p>
            <a:pPr algn="ctr"/>
            <a:r>
              <a:rPr lang="en-US" sz="1200" b="1" dirty="0"/>
              <a:t>Sea Scouts Training</a:t>
            </a:r>
          </a:p>
          <a:p>
            <a:pPr algn="ctr"/>
            <a:r>
              <a:rPr lang="en-US" altLang="en-US" sz="1200" b="1" dirty="0">
                <a:solidFill>
                  <a:srgbClr val="00B050"/>
                </a:solidFill>
              </a:rPr>
              <a:t>Adair Petty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1DD541-FABB-4C0A-95E2-D4FD4C474155}"/>
              </a:ext>
            </a:extLst>
          </p:cNvPr>
          <p:cNvSpPr txBox="1"/>
          <p:nvPr/>
        </p:nvSpPr>
        <p:spPr>
          <a:xfrm>
            <a:off x="5893263" y="1065742"/>
            <a:ext cx="1476427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Advancement </a:t>
            </a:r>
          </a:p>
          <a:p>
            <a:pPr algn="ctr"/>
            <a:r>
              <a:rPr lang="en-US" sz="1200" b="1" dirty="0"/>
              <a:t>Chair / Eagle Comm.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Tom Tyra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Holcombe Thomas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C534DD-01DC-4348-8AF2-B689BCBBB95A}"/>
              </a:ext>
            </a:extLst>
          </p:cNvPr>
          <p:cNvSpPr txBox="1"/>
          <p:nvPr/>
        </p:nvSpPr>
        <p:spPr>
          <a:xfrm>
            <a:off x="5933903" y="1959364"/>
            <a:ext cx="137491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MB Dean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Alan Deter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Nick West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166FEF-9F50-4055-84E1-D2CFBBC71247}"/>
              </a:ext>
            </a:extLst>
          </p:cNvPr>
          <p:cNvSpPr txBox="1"/>
          <p:nvPr/>
        </p:nvSpPr>
        <p:spPr>
          <a:xfrm>
            <a:off x="5947001" y="3410412"/>
            <a:ext cx="1330869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STEM</a:t>
            </a:r>
          </a:p>
          <a:p>
            <a:pPr algn="ctr"/>
            <a:r>
              <a:rPr lang="en-US" sz="1200" b="1" dirty="0" err="1">
                <a:solidFill>
                  <a:srgbClr val="0070C0"/>
                </a:solidFill>
              </a:rPr>
              <a:t>Sokhom</a:t>
            </a:r>
            <a:r>
              <a:rPr lang="en-US" sz="1200" b="1" dirty="0">
                <a:solidFill>
                  <a:srgbClr val="0070C0"/>
                </a:solidFill>
              </a:rPr>
              <a:t> Kith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DEC774-A7CF-4683-ACAF-185476C07965}"/>
              </a:ext>
            </a:extLst>
          </p:cNvPr>
          <p:cNvSpPr txBox="1"/>
          <p:nvPr/>
        </p:nvSpPr>
        <p:spPr>
          <a:xfrm>
            <a:off x="5953010" y="3967716"/>
            <a:ext cx="133549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Life to Eagle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Tom Tyra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Ken Gaul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0C22B6-86D5-4D8A-903A-5150576F211E}"/>
              </a:ext>
            </a:extLst>
          </p:cNvPr>
          <p:cNvSpPr txBox="1"/>
          <p:nvPr/>
        </p:nvSpPr>
        <p:spPr>
          <a:xfrm>
            <a:off x="8956608" y="1055841"/>
            <a:ext cx="146375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Camping Chair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John Merchant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Troy O’Donnell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F799D62-14BD-45AB-A0A9-8EE59D1B4E8A}"/>
              </a:ext>
            </a:extLst>
          </p:cNvPr>
          <p:cNvSpPr txBox="1"/>
          <p:nvPr/>
        </p:nvSpPr>
        <p:spPr>
          <a:xfrm>
            <a:off x="7446006" y="1011386"/>
            <a:ext cx="1434285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Health &amp; Safety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D3C19B-9A9D-4AE6-88FD-4E1127F06B75}"/>
              </a:ext>
            </a:extLst>
          </p:cNvPr>
          <p:cNvSpPr txBox="1"/>
          <p:nvPr/>
        </p:nvSpPr>
        <p:spPr>
          <a:xfrm>
            <a:off x="8963901" y="1732434"/>
            <a:ext cx="1463757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OA Adviser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John Merchant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Jason Huggins</a:t>
            </a:r>
          </a:p>
          <a:p>
            <a:pPr algn="ctr"/>
            <a:r>
              <a:rPr lang="en-US" sz="1200" b="1" dirty="0"/>
              <a:t>Assoc. OA Adviser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Robert Cohn</a:t>
            </a:r>
          </a:p>
          <a:p>
            <a:pPr algn="ctr"/>
            <a:r>
              <a:rPr lang="en-US" altLang="en-US" sz="1200" b="1" dirty="0">
                <a:solidFill>
                  <a:srgbClr val="00B050"/>
                </a:solidFill>
              </a:rPr>
              <a:t>Anthony </a:t>
            </a:r>
            <a:r>
              <a:rPr lang="en-US" altLang="en-US" sz="1200" b="1" dirty="0" err="1">
                <a:solidFill>
                  <a:srgbClr val="00B050"/>
                </a:solidFill>
              </a:rPr>
              <a:t>Tersine</a:t>
            </a:r>
            <a:endParaRPr 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Brett Coffee</a:t>
            </a:r>
          </a:p>
          <a:p>
            <a:pPr algn="ctr"/>
            <a:r>
              <a:rPr lang="en-US" sz="1200" b="1" dirty="0"/>
              <a:t>Chapter Chief</a:t>
            </a:r>
          </a:p>
          <a:p>
            <a:pPr algn="ctr"/>
            <a:r>
              <a:rPr lang="en-US" sz="1200" b="1" dirty="0" err="1">
                <a:solidFill>
                  <a:srgbClr val="0070C0"/>
                </a:solidFill>
              </a:rPr>
              <a:t>Madi</a:t>
            </a:r>
            <a:r>
              <a:rPr lang="en-US" sz="1200" b="1" dirty="0">
                <a:solidFill>
                  <a:srgbClr val="0070C0"/>
                </a:solidFill>
              </a:rPr>
              <a:t> </a:t>
            </a:r>
            <a:r>
              <a:rPr lang="en-US" altLang="en-US" sz="1200" b="1" dirty="0" err="1">
                <a:solidFill>
                  <a:srgbClr val="0070C0"/>
                </a:solidFill>
              </a:rPr>
              <a:t>Zatzkin</a:t>
            </a:r>
            <a:endParaRPr lang="en-US" alt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Paige Embry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058A11-345B-4259-9239-7C5149EE10B7}"/>
              </a:ext>
            </a:extLst>
          </p:cNvPr>
          <p:cNvSpPr txBox="1"/>
          <p:nvPr/>
        </p:nvSpPr>
        <p:spPr>
          <a:xfrm>
            <a:off x="8963901" y="4919744"/>
            <a:ext cx="1449171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Camp Promotion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Troy O’Donnell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9BD1C90-DB0B-40E0-9181-69AC23B75C8F}"/>
              </a:ext>
            </a:extLst>
          </p:cNvPr>
          <p:cNvSpPr txBox="1"/>
          <p:nvPr/>
        </p:nvSpPr>
        <p:spPr>
          <a:xfrm>
            <a:off x="7467088" y="1519099"/>
            <a:ext cx="1392121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CSDC Director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Zohra </a:t>
            </a:r>
            <a:r>
              <a:rPr lang="en-US" sz="1200" b="1" dirty="0" err="1">
                <a:solidFill>
                  <a:srgbClr val="0070C0"/>
                </a:solidFill>
              </a:rPr>
              <a:t>Sharief</a:t>
            </a:r>
            <a:endParaRPr 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1200" b="1" dirty="0"/>
              <a:t>Program Director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Joe Margraf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7E2A44B-2F31-4DF4-B33E-BA635CB0803C}"/>
              </a:ext>
            </a:extLst>
          </p:cNvPr>
          <p:cNvSpPr txBox="1"/>
          <p:nvPr/>
        </p:nvSpPr>
        <p:spPr>
          <a:xfrm>
            <a:off x="8971810" y="3713284"/>
            <a:ext cx="147192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Camporee Director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Bill Dexter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E33AE9-E99E-45BA-B98A-C9D44E84AD9A}"/>
              </a:ext>
            </a:extLst>
          </p:cNvPr>
          <p:cNvSpPr txBox="1"/>
          <p:nvPr/>
        </p:nvSpPr>
        <p:spPr>
          <a:xfrm>
            <a:off x="7468563" y="2402209"/>
            <a:ext cx="1382558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Pinewood Derby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Pete Griffiths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Ryan </a:t>
            </a:r>
            <a:r>
              <a:rPr lang="en-US" sz="1200" b="1" dirty="0" err="1">
                <a:solidFill>
                  <a:srgbClr val="00B050"/>
                </a:solidFill>
              </a:rPr>
              <a:t>Rhed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1B663E-FDCC-4C97-9F1B-2D3920D3CC19}"/>
              </a:ext>
            </a:extLst>
          </p:cNvPr>
          <p:cNvSpPr txBox="1"/>
          <p:nvPr/>
        </p:nvSpPr>
        <p:spPr>
          <a:xfrm>
            <a:off x="5950357" y="4709686"/>
            <a:ext cx="137587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Scouting For Food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COMMITTEE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Troy O’Donnell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2980739-D319-4795-9979-337C6591D5DE}"/>
              </a:ext>
            </a:extLst>
          </p:cNvPr>
          <p:cNvSpPr txBox="1"/>
          <p:nvPr/>
        </p:nvSpPr>
        <p:spPr>
          <a:xfrm>
            <a:off x="7458184" y="3081269"/>
            <a:ext cx="13825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Cub-o-</a:t>
            </a:r>
            <a:r>
              <a:rPr lang="en-US" sz="1200" b="1" dirty="0" err="1"/>
              <a:t>Ree</a:t>
            </a:r>
            <a:endParaRPr lang="en-US" sz="1200" b="1" dirty="0"/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Bill Dexter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092329" y="-34942"/>
            <a:ext cx="695644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</a:t>
            </a:r>
            <a:r>
              <a:rPr 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District </a:t>
            </a:r>
            <a:r>
              <a:rPr lang="en-US" sz="1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District Staff - National Capital Area Council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367968" y="3860297"/>
            <a:ext cx="1487869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BALOO / IOLS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Rick Chandler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Michael </a:t>
            </a:r>
            <a:r>
              <a:rPr lang="en-US" sz="1200" b="1" dirty="0" err="1">
                <a:solidFill>
                  <a:srgbClr val="00B050"/>
                </a:solidFill>
              </a:rPr>
              <a:t>Nostrand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3B99E464-159A-4076-AFC1-74F06C45770D}"/>
              </a:ext>
            </a:extLst>
          </p:cNvPr>
          <p:cNvSpPr txBox="1"/>
          <p:nvPr/>
        </p:nvSpPr>
        <p:spPr>
          <a:xfrm>
            <a:off x="1314480" y="3246321"/>
            <a:ext cx="1251104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Outreach</a:t>
            </a:r>
            <a:endParaRPr lang="en-US" sz="1200" dirty="0"/>
          </a:p>
          <a:p>
            <a:pPr algn="ctr"/>
            <a:r>
              <a:rPr lang="en-US" sz="1200" b="1" dirty="0"/>
              <a:t>Coordinators;</a:t>
            </a:r>
          </a:p>
          <a:p>
            <a:pPr algn="ctr"/>
            <a:r>
              <a:rPr lang="en-US" sz="1200" b="1" i="1" dirty="0"/>
              <a:t>Hispanic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  <a:endParaRPr lang="en-US" sz="1200" b="1" dirty="0"/>
          </a:p>
          <a:p>
            <a:pPr algn="ctr"/>
            <a:r>
              <a:rPr lang="en-US" sz="1200" b="1" i="1" dirty="0"/>
              <a:t>Female Units</a:t>
            </a:r>
          </a:p>
          <a:p>
            <a:pPr algn="ctr"/>
            <a:r>
              <a:rPr lang="en-US" altLang="en-US" sz="1200" b="1" dirty="0">
                <a:solidFill>
                  <a:srgbClr val="0070C0"/>
                </a:solidFill>
              </a:rPr>
              <a:t>Whitney </a:t>
            </a:r>
            <a:r>
              <a:rPr lang="en-US" altLang="en-US" sz="1200" b="1" dirty="0" err="1">
                <a:solidFill>
                  <a:srgbClr val="0070C0"/>
                </a:solidFill>
              </a:rPr>
              <a:t>Zatzkin</a:t>
            </a:r>
            <a:r>
              <a:rPr lang="en-US" altLang="en-US" sz="1200" b="1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en-US" sz="1200" b="1" i="1" dirty="0"/>
              <a:t>Korean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</a:p>
          <a:p>
            <a:pPr algn="ctr"/>
            <a:r>
              <a:rPr lang="en-US" sz="1200" b="1" i="1" dirty="0"/>
              <a:t>Special Needs</a:t>
            </a:r>
          </a:p>
          <a:p>
            <a:pPr algn="ctr"/>
            <a:r>
              <a:rPr lang="en-US" altLang="en-US" sz="1200" b="1" dirty="0">
                <a:solidFill>
                  <a:srgbClr val="0070C0"/>
                </a:solidFill>
              </a:rPr>
              <a:t>B. </a:t>
            </a:r>
            <a:r>
              <a:rPr lang="en-US" altLang="en-US" sz="1200" b="1" dirty="0" err="1">
                <a:solidFill>
                  <a:srgbClr val="0070C0"/>
                </a:solidFill>
              </a:rPr>
              <a:t>Adelsberger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11F673-930D-4F23-8FC1-2E2C1F81985F}"/>
              </a:ext>
            </a:extLst>
          </p:cNvPr>
          <p:cNvSpPr txBox="1"/>
          <p:nvPr/>
        </p:nvSpPr>
        <p:spPr>
          <a:xfrm>
            <a:off x="2778114" y="2699589"/>
            <a:ext cx="1277051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Social Media Coordinators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OPEN</a:t>
            </a:r>
            <a:endParaRPr lang="en-US" sz="1200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B99E464-159A-4076-AFC1-74F06C45770D}"/>
              </a:ext>
            </a:extLst>
          </p:cNvPr>
          <p:cNvSpPr txBox="1"/>
          <p:nvPr/>
        </p:nvSpPr>
        <p:spPr>
          <a:xfrm>
            <a:off x="8963901" y="5430929"/>
            <a:ext cx="1449171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High Adventure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Michael </a:t>
            </a:r>
            <a:r>
              <a:rPr lang="en-US" sz="1200" b="1" dirty="0" err="1">
                <a:solidFill>
                  <a:srgbClr val="00B050"/>
                </a:solidFill>
              </a:rPr>
              <a:t>Nostrand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3DEC774-A7CF-4683-ACAF-185476C07965}"/>
              </a:ext>
            </a:extLst>
          </p:cNvPr>
          <p:cNvSpPr txBox="1"/>
          <p:nvPr/>
        </p:nvSpPr>
        <p:spPr>
          <a:xfrm>
            <a:off x="2764966" y="5129144"/>
            <a:ext cx="1291131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Awards Chair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Sam Sharp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3DEC774-A7CF-4683-ACAF-185476C07965}"/>
              </a:ext>
            </a:extLst>
          </p:cNvPr>
          <p:cNvSpPr txBox="1"/>
          <p:nvPr/>
        </p:nvSpPr>
        <p:spPr>
          <a:xfrm>
            <a:off x="2650184" y="4546575"/>
            <a:ext cx="1505137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Nominating  Chair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Marjorie McDonald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3DEC774-A7CF-4683-ACAF-185476C07965}"/>
              </a:ext>
            </a:extLst>
          </p:cNvPr>
          <p:cNvSpPr txBox="1"/>
          <p:nvPr/>
        </p:nvSpPr>
        <p:spPr>
          <a:xfrm>
            <a:off x="5915868" y="5430386"/>
            <a:ext cx="1410365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Special Needs</a:t>
            </a:r>
          </a:p>
          <a:p>
            <a:pPr algn="ctr"/>
            <a:r>
              <a:rPr lang="en-US" altLang="en-US" sz="1200" b="1" dirty="0">
                <a:solidFill>
                  <a:srgbClr val="0070C0"/>
                </a:solidFill>
              </a:rPr>
              <a:t>B. </a:t>
            </a:r>
            <a:r>
              <a:rPr lang="en-US" altLang="en-US" sz="1200" b="1" dirty="0" err="1">
                <a:solidFill>
                  <a:srgbClr val="0070C0"/>
                </a:solidFill>
              </a:rPr>
              <a:t>Adelsberger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3748DC-7001-4964-9E7C-CE77FB87D64C}"/>
              </a:ext>
            </a:extLst>
          </p:cNvPr>
          <p:cNvSpPr/>
          <p:nvPr/>
        </p:nvSpPr>
        <p:spPr>
          <a:xfrm>
            <a:off x="2778114" y="3415142"/>
            <a:ext cx="1269424" cy="3486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rgbClr val="FF0000"/>
              </a:solidFill>
            </a:endParaRP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   OPEN </a:t>
            </a:r>
            <a:r>
              <a:rPr lang="en-US" sz="1200" dirty="0"/>
              <a:t>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44B88F-D88F-441C-8480-F50142AC0C00}"/>
              </a:ext>
            </a:extLst>
          </p:cNvPr>
          <p:cNvSpPr txBox="1"/>
          <p:nvPr/>
        </p:nvSpPr>
        <p:spPr>
          <a:xfrm>
            <a:off x="2877401" y="3369116"/>
            <a:ext cx="1066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Photographer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FE3BD7-7946-4E8D-807B-C4E51A68A835}"/>
              </a:ext>
            </a:extLst>
          </p:cNvPr>
          <p:cNvSpPr txBox="1"/>
          <p:nvPr/>
        </p:nvSpPr>
        <p:spPr>
          <a:xfrm>
            <a:off x="4168473" y="6107832"/>
            <a:ext cx="797860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At Large Members</a:t>
            </a:r>
            <a:r>
              <a:rPr lang="en-US" sz="1200" dirty="0"/>
              <a:t>:  </a:t>
            </a:r>
            <a:r>
              <a:rPr lang="en-US" sz="1200" b="1" dirty="0">
                <a:solidFill>
                  <a:srgbClr val="0070C0"/>
                </a:solidFill>
              </a:rPr>
              <a:t>Dave </a:t>
            </a:r>
            <a:r>
              <a:rPr lang="en-US" sz="1200" b="1" dirty="0" err="1">
                <a:solidFill>
                  <a:srgbClr val="0070C0"/>
                </a:solidFill>
              </a:rPr>
              <a:t>Astle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Dan </a:t>
            </a:r>
            <a:r>
              <a:rPr lang="en-US" sz="1200" b="1" dirty="0" err="1">
                <a:solidFill>
                  <a:srgbClr val="0070C0"/>
                </a:solidFill>
              </a:rPr>
              <a:t>Brunk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Lee Cass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John </a:t>
            </a:r>
            <a:r>
              <a:rPr lang="en-US" sz="1200" b="1" dirty="0" err="1">
                <a:solidFill>
                  <a:srgbClr val="0070C0"/>
                </a:solidFill>
              </a:rPr>
              <a:t>Cavan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Kristin </a:t>
            </a:r>
            <a:r>
              <a:rPr lang="en-US" sz="1200" b="1" dirty="0" err="1">
                <a:solidFill>
                  <a:srgbClr val="0070C0"/>
                </a:solidFill>
              </a:rPr>
              <a:t>Chioma</a:t>
            </a:r>
            <a:r>
              <a:rPr lang="en-US" sz="1200" dirty="0"/>
              <a:t>,  </a:t>
            </a:r>
            <a:r>
              <a:rPr lang="en-US" sz="1200" b="1" dirty="0">
                <a:solidFill>
                  <a:srgbClr val="0070C0"/>
                </a:solidFill>
              </a:rPr>
              <a:t>Justin Day</a:t>
            </a:r>
            <a:r>
              <a:rPr lang="en-US" sz="1200" dirty="0"/>
              <a:t>,  </a:t>
            </a:r>
            <a:r>
              <a:rPr lang="en-US" sz="1200" b="1" dirty="0">
                <a:solidFill>
                  <a:srgbClr val="0070C0"/>
                </a:solidFill>
              </a:rPr>
              <a:t>Joe </a:t>
            </a:r>
            <a:r>
              <a:rPr lang="en-US" sz="1200" b="1" dirty="0" err="1">
                <a:solidFill>
                  <a:srgbClr val="0070C0"/>
                </a:solidFill>
              </a:rPr>
              <a:t>Flaig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Barbara Gandy,  John Gandy, Catherine </a:t>
            </a:r>
            <a:r>
              <a:rPr lang="en-US" sz="1200" b="1" dirty="0" err="1">
                <a:solidFill>
                  <a:srgbClr val="0070C0"/>
                </a:solidFill>
              </a:rPr>
              <a:t>Gangsaas</a:t>
            </a:r>
            <a:r>
              <a:rPr lang="en-US" sz="1200" b="1" dirty="0">
                <a:solidFill>
                  <a:srgbClr val="0070C0"/>
                </a:solidFill>
              </a:rPr>
              <a:t>, </a:t>
            </a:r>
            <a:r>
              <a:rPr lang="en-US" sz="1200" b="1" dirty="0" err="1">
                <a:solidFill>
                  <a:srgbClr val="0070C0"/>
                </a:solidFill>
              </a:rPr>
              <a:t>Aasgeir</a:t>
            </a:r>
            <a:r>
              <a:rPr lang="en-US" sz="1200" b="1" dirty="0">
                <a:solidFill>
                  <a:srgbClr val="0070C0"/>
                </a:solidFill>
              </a:rPr>
              <a:t> </a:t>
            </a:r>
            <a:r>
              <a:rPr lang="en-US" sz="1200" b="1" dirty="0" err="1">
                <a:solidFill>
                  <a:srgbClr val="0070C0"/>
                </a:solidFill>
              </a:rPr>
              <a:t>Gangsaas</a:t>
            </a:r>
            <a:r>
              <a:rPr lang="en-US" sz="1200" dirty="0"/>
              <a:t>,  </a:t>
            </a:r>
            <a:r>
              <a:rPr lang="en-US" sz="1200" b="1" dirty="0">
                <a:solidFill>
                  <a:srgbClr val="0070C0"/>
                </a:solidFill>
              </a:rPr>
              <a:t>Jon </a:t>
            </a:r>
            <a:r>
              <a:rPr lang="en-US" sz="1200" b="1" dirty="0" err="1">
                <a:solidFill>
                  <a:srgbClr val="0070C0"/>
                </a:solidFill>
              </a:rPr>
              <a:t>Gangsaas</a:t>
            </a:r>
            <a:r>
              <a:rPr lang="en-US" sz="1200" b="1" dirty="0">
                <a:solidFill>
                  <a:srgbClr val="0070C0"/>
                </a:solidFill>
              </a:rPr>
              <a:t>, David </a:t>
            </a:r>
            <a:r>
              <a:rPr lang="en-US" sz="1200" b="1" dirty="0" err="1">
                <a:solidFill>
                  <a:srgbClr val="0070C0"/>
                </a:solidFill>
              </a:rPr>
              <a:t>Legler</a:t>
            </a:r>
            <a:r>
              <a:rPr lang="en-US" sz="1200" b="1" dirty="0">
                <a:solidFill>
                  <a:srgbClr val="0070C0"/>
                </a:solidFill>
              </a:rPr>
              <a:t>, Ken Gaul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Craig </a:t>
            </a:r>
            <a:r>
              <a:rPr lang="en-US" sz="1200" b="1" dirty="0" err="1">
                <a:solidFill>
                  <a:srgbClr val="0070C0"/>
                </a:solidFill>
              </a:rPr>
              <a:t>Pettibone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Tony Ryan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en-US" sz="1200" b="1" dirty="0">
                <a:solidFill>
                  <a:srgbClr val="0070C0"/>
                </a:solidFill>
              </a:rPr>
              <a:t>Phil Sternberg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Cynthia Yellen</a:t>
            </a:r>
            <a:r>
              <a:rPr lang="en-US" sz="1200" dirty="0"/>
              <a:t>, </a:t>
            </a:r>
            <a:r>
              <a:rPr lang="en-US" sz="1200" b="1" dirty="0">
                <a:solidFill>
                  <a:srgbClr val="0070C0"/>
                </a:solidFill>
              </a:rPr>
              <a:t>Todd Sweet, </a:t>
            </a:r>
            <a:r>
              <a:rPr lang="en-US" sz="1200" b="1" dirty="0">
                <a:solidFill>
                  <a:srgbClr val="00B050"/>
                </a:solidFill>
              </a:rPr>
              <a:t>Chris Cooper, Kenneth Jones, </a:t>
            </a:r>
            <a:r>
              <a:rPr lang="en-US" altLang="en-US" sz="1200" b="1" dirty="0">
                <a:solidFill>
                  <a:srgbClr val="00B050"/>
                </a:solidFill>
              </a:rPr>
              <a:t>Adair Petty, Dennis </a:t>
            </a:r>
            <a:r>
              <a:rPr lang="en-US" altLang="en-US" sz="1200" b="1" dirty="0" err="1">
                <a:solidFill>
                  <a:srgbClr val="00B050"/>
                </a:solidFill>
              </a:rPr>
              <a:t>Wokeck</a:t>
            </a:r>
            <a:endParaRPr lang="en-US" sz="1200" b="1" dirty="0">
              <a:solidFill>
                <a:srgbClr val="00B05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198730" y="925310"/>
            <a:ext cx="1195" cy="496541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707101" y="506831"/>
            <a:ext cx="1733771" cy="425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850317" y="329527"/>
            <a:ext cx="2657129" cy="597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7" idx="2"/>
          </p:cNvCxnSpPr>
          <p:nvPr/>
        </p:nvCxnSpPr>
        <p:spPr>
          <a:xfrm flipH="1">
            <a:off x="11336373" y="1007998"/>
            <a:ext cx="1" cy="333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799435" y="597056"/>
            <a:ext cx="4747251" cy="436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530345" y="873469"/>
            <a:ext cx="2237184" cy="8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3993119" y="928940"/>
            <a:ext cx="410705" cy="218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3033903" y="779646"/>
            <a:ext cx="413471" cy="205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5707092" y="1151250"/>
            <a:ext cx="78191" cy="432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124082" y="48505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926393" y="2660747"/>
            <a:ext cx="1372606" cy="64633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MB Jamboree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Nick West 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M. McDonald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978643" y="4224181"/>
            <a:ext cx="1450089" cy="64633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Shooting Sports</a:t>
            </a:r>
          </a:p>
          <a:p>
            <a:pPr algn="ctr"/>
            <a:r>
              <a:rPr lang="en-US" sz="1200" b="1" dirty="0"/>
              <a:t>Ken Gaul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John McDonald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490673" y="4754649"/>
            <a:ext cx="1348034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W B Promo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</a:rPr>
              <a:t>Chris Cooper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3460226" y="4027819"/>
            <a:ext cx="708247" cy="468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-1" y="5877255"/>
            <a:ext cx="4073927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Eagle Comm./Advisors</a:t>
            </a:r>
            <a:r>
              <a:rPr lang="en-US" sz="1200" b="1"/>
              <a:t>: </a:t>
            </a:r>
            <a:r>
              <a:rPr lang="en-US" sz="1200" b="1">
                <a:solidFill>
                  <a:srgbClr val="00B050"/>
                </a:solidFill>
              </a:rPr>
              <a:t>Ken </a:t>
            </a:r>
            <a:r>
              <a:rPr lang="en-US" sz="1200" b="1" dirty="0">
                <a:solidFill>
                  <a:srgbClr val="00B050"/>
                </a:solidFill>
              </a:rPr>
              <a:t>Davis, Steve Franklin, Susan Hedrick, James Hedrick, Monica Lynch, Vinnie Tran, Michael Gilmore, </a:t>
            </a:r>
            <a:r>
              <a:rPr lang="en-US" sz="1200" b="1" dirty="0">
                <a:solidFill>
                  <a:srgbClr val="0070C0"/>
                </a:solidFill>
              </a:rPr>
              <a:t>David </a:t>
            </a:r>
            <a:r>
              <a:rPr lang="en-US" sz="1200" b="1" dirty="0" err="1">
                <a:solidFill>
                  <a:srgbClr val="0070C0"/>
                </a:solidFill>
              </a:rPr>
              <a:t>Legler</a:t>
            </a:r>
            <a:r>
              <a:rPr lang="en-US" sz="1200" b="1" dirty="0">
                <a:solidFill>
                  <a:srgbClr val="0070C0"/>
                </a:solidFill>
              </a:rPr>
              <a:t>, Alan Deter, Justin Day, Phil Sternberg, Bruce Summers, Tom Tyra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58184" y="3639930"/>
            <a:ext cx="136758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Activities / Climbing - COPE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81713" y="5255799"/>
            <a:ext cx="145324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YMHFA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Mark Greer</a:t>
            </a:r>
          </a:p>
          <a:p>
            <a:pPr algn="ctr"/>
            <a:r>
              <a:rPr lang="en-US" sz="1200" b="1" dirty="0">
                <a:solidFill>
                  <a:srgbClr val="0070C0"/>
                </a:solidFill>
              </a:rPr>
              <a:t>Bob Greene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322889" y="5238492"/>
            <a:ext cx="1245163" cy="5295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56951" y="5284415"/>
            <a:ext cx="1211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Recruiting Team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65633" y="5264135"/>
            <a:ext cx="1352670" cy="3538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627581" y="5216314"/>
            <a:ext cx="1136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Outdoor Ethics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Mike </a:t>
            </a:r>
            <a:r>
              <a:rPr lang="en-US" sz="1200" b="1" dirty="0" err="1">
                <a:solidFill>
                  <a:srgbClr val="00B050"/>
                </a:solidFill>
              </a:rPr>
              <a:t>Nostrand</a:t>
            </a:r>
            <a:r>
              <a:rPr lang="en-US" sz="1200" b="1" dirty="0">
                <a:solidFill>
                  <a:srgbClr val="00B050"/>
                </a:solidFill>
              </a:rPr>
              <a:t/>
            </a:r>
            <a:br>
              <a:rPr lang="en-US" sz="1200" b="1" dirty="0">
                <a:solidFill>
                  <a:srgbClr val="00B050"/>
                </a:solidFill>
              </a:rPr>
            </a:b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82001" y="5691881"/>
            <a:ext cx="1328034" cy="4111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06762" y="5655669"/>
            <a:ext cx="1042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Religious </a:t>
            </a:r>
          </a:p>
          <a:p>
            <a:pPr algn="ctr"/>
            <a:r>
              <a:rPr lang="en-US" sz="1200" b="1" dirty="0"/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314161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487" y="0"/>
            <a:ext cx="2002471" cy="787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hlinkClick r:id="rId2"/>
              </a:rPr>
              <a:t>joedenisemargraf@aol.com</a:t>
            </a:r>
            <a:endParaRPr lang="en-US" sz="1000" dirty="0"/>
          </a:p>
          <a:p>
            <a:r>
              <a:rPr lang="en-US" sz="1000" dirty="0">
                <a:hlinkClick r:id="rId3"/>
              </a:rPr>
              <a:t>kgaulbsa@gmail.com</a:t>
            </a:r>
            <a:endParaRPr lang="en-US" sz="1000" dirty="0"/>
          </a:p>
          <a:p>
            <a:r>
              <a:rPr lang="en-US" sz="1000" dirty="0">
                <a:hlinkClick r:id="rId4"/>
              </a:rPr>
              <a:t>keenan.pallone@scouting.org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>
                <a:hlinkClick r:id="rId5"/>
              </a:rPr>
              <a:t>robertsweeney2@gmail.com</a:t>
            </a:r>
            <a:endParaRPr lang="en-US" sz="1000" dirty="0"/>
          </a:p>
          <a:p>
            <a:r>
              <a:rPr lang="en-US" sz="1000" dirty="0">
                <a:hlinkClick r:id="rId6"/>
              </a:rPr>
              <a:t>jill.and.jay@gmail.com</a:t>
            </a:r>
            <a:endParaRPr lang="en-US" sz="1000" dirty="0"/>
          </a:p>
          <a:p>
            <a:r>
              <a:rPr lang="en-US" altLang="en-US" sz="1000" dirty="0">
                <a:hlinkClick r:id="rId7"/>
              </a:rPr>
              <a:t>whitneyzatzkin@gmail.com</a:t>
            </a:r>
            <a:endParaRPr lang="en-US" altLang="en-US" sz="1000" dirty="0"/>
          </a:p>
          <a:p>
            <a:r>
              <a:rPr lang="en-US" sz="1000" dirty="0">
                <a:hlinkClick r:id="rId8"/>
              </a:rPr>
              <a:t>zohra.sharief@muslimscouting.org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>
                <a:hlinkClick r:id="rId9"/>
              </a:rPr>
              <a:t>chandler.rick@gmail.com</a:t>
            </a:r>
            <a:endParaRPr lang="en-US" sz="1000" dirty="0"/>
          </a:p>
          <a:p>
            <a:r>
              <a:rPr lang="en-US" sz="1000" dirty="0">
                <a:hlinkClick r:id="rId10"/>
              </a:rPr>
              <a:t>thomas.tyra@gmail.com</a:t>
            </a:r>
            <a:endParaRPr lang="en-US" sz="1000" dirty="0"/>
          </a:p>
          <a:p>
            <a:r>
              <a:rPr lang="en-US" sz="1000" dirty="0">
                <a:hlinkClick r:id="rId11"/>
              </a:rPr>
              <a:t>skith123@gmail.com</a:t>
            </a:r>
            <a:endParaRPr lang="en-US" sz="1000" dirty="0"/>
          </a:p>
          <a:p>
            <a:r>
              <a:rPr lang="en-US" sz="1000" dirty="0">
                <a:hlinkClick r:id="rId12"/>
              </a:rPr>
              <a:t>b1adelsberger@gmail.com</a:t>
            </a:r>
            <a:endParaRPr lang="en-US" sz="1000" dirty="0"/>
          </a:p>
          <a:p>
            <a:r>
              <a:rPr lang="en-US" sz="1000" dirty="0">
                <a:hlinkClick r:id="rId13"/>
              </a:rPr>
              <a:t>griffusn@gmail.com</a:t>
            </a:r>
            <a:endParaRPr lang="en-US" sz="1000" dirty="0"/>
          </a:p>
          <a:p>
            <a:r>
              <a:rPr lang="en-US" sz="1000" dirty="0">
                <a:hlinkClick r:id="rId14"/>
              </a:rPr>
              <a:t>wtdexterjr@gmail.com</a:t>
            </a:r>
            <a:endParaRPr lang="en-US" sz="1000" dirty="0"/>
          </a:p>
          <a:p>
            <a:r>
              <a:rPr lang="en-US" sz="1000" dirty="0">
                <a:hlinkClick r:id="rId15"/>
              </a:rPr>
              <a:t>merchantj@verizon.net</a:t>
            </a:r>
            <a:endParaRPr lang="en-US" sz="1000" dirty="0"/>
          </a:p>
          <a:p>
            <a:r>
              <a:rPr lang="en-US" sz="1000" dirty="0">
                <a:hlinkClick r:id="rId16"/>
              </a:rPr>
              <a:t>mfgreer@verizon.net</a:t>
            </a:r>
            <a:endParaRPr lang="en-US" sz="1000" dirty="0"/>
          </a:p>
          <a:p>
            <a:r>
              <a:rPr lang="en-US" sz="1000" dirty="0">
                <a:hlinkClick r:id="rId17"/>
              </a:rPr>
              <a:t>moser_7@msn.com</a:t>
            </a:r>
            <a:endParaRPr lang="en-US" sz="1000" dirty="0"/>
          </a:p>
          <a:p>
            <a:r>
              <a:rPr lang="en-US" sz="1000" dirty="0">
                <a:hlinkClick r:id="rId18"/>
              </a:rPr>
              <a:t>tribesharp@gmail.com</a:t>
            </a:r>
            <a:endParaRPr lang="en-US" sz="1000" dirty="0"/>
          </a:p>
          <a:p>
            <a:r>
              <a:rPr lang="en-US" sz="1000" u="sng" dirty="0">
                <a:hlinkClick r:id="rId19"/>
              </a:rPr>
              <a:t>rcscouter@gmail.com</a:t>
            </a:r>
            <a:endParaRPr lang="en-US" sz="1000" u="sng" dirty="0"/>
          </a:p>
          <a:p>
            <a:r>
              <a:rPr lang="en-US" sz="1000" dirty="0">
                <a:hlinkClick r:id="rId20"/>
              </a:rPr>
              <a:t>alandeter@verizon.net</a:t>
            </a:r>
            <a:endParaRPr lang="en-US" sz="1000" dirty="0"/>
          </a:p>
          <a:p>
            <a:pPr lvl="0"/>
            <a:endParaRPr lang="en-US" sz="1000" dirty="0">
              <a:hlinkClick r:id="rId21"/>
            </a:endParaRPr>
          </a:p>
          <a:p>
            <a:pPr lvl="0"/>
            <a:r>
              <a:rPr lang="en-US" sz="1000" dirty="0">
                <a:hlinkClick r:id="rId21"/>
              </a:rPr>
              <a:t>dave.sonia@verizon.net</a:t>
            </a:r>
            <a:endParaRPr lang="en-US" sz="1000" dirty="0"/>
          </a:p>
          <a:p>
            <a:pPr lvl="0"/>
            <a:r>
              <a:rPr lang="en-US" sz="1000" dirty="0">
                <a:hlinkClick r:id="rId22"/>
              </a:rPr>
              <a:t>garlandblck@aol.com</a:t>
            </a:r>
            <a:endParaRPr lang="en-US" sz="1000" dirty="0"/>
          </a:p>
          <a:p>
            <a:pPr lvl="0"/>
            <a:r>
              <a:rPr lang="en-US" sz="1000" dirty="0">
                <a:hlinkClick r:id="rId23"/>
              </a:rPr>
              <a:t>scouting@lensmen.org</a:t>
            </a:r>
            <a:endParaRPr lang="en-US" sz="1000" dirty="0"/>
          </a:p>
          <a:p>
            <a:pPr lvl="0"/>
            <a:r>
              <a:rPr lang="en-US" sz="1000" dirty="0">
                <a:hlinkClick r:id="rId24"/>
              </a:rPr>
              <a:t>john.cavan4@gmail.com</a:t>
            </a:r>
            <a:endParaRPr lang="en-US" sz="1000" dirty="0"/>
          </a:p>
          <a:p>
            <a:pPr lvl="0"/>
            <a:r>
              <a:rPr lang="en-US" sz="1000" dirty="0">
                <a:hlinkClick r:id="rId25"/>
              </a:rPr>
              <a:t>kappasighacksaw@yahoo.com</a:t>
            </a:r>
            <a:endParaRPr lang="en-US" sz="1000" dirty="0"/>
          </a:p>
          <a:p>
            <a:pPr lvl="0"/>
            <a:r>
              <a:rPr lang="en-US" sz="1000" dirty="0">
                <a:hlinkClick r:id="rId26"/>
              </a:rPr>
              <a:t>chioma@msn.com</a:t>
            </a:r>
            <a:endParaRPr lang="en-US" sz="1000" dirty="0"/>
          </a:p>
          <a:p>
            <a:pPr lvl="0"/>
            <a:r>
              <a:rPr lang="en-US" sz="1000" dirty="0">
                <a:hlinkClick r:id="rId27"/>
              </a:rPr>
              <a:t>jwflaig@aol.com</a:t>
            </a:r>
            <a:endParaRPr lang="en-US" sz="1000" dirty="0"/>
          </a:p>
          <a:p>
            <a:r>
              <a:rPr lang="en-US" sz="1000" dirty="0">
                <a:hlinkClick r:id="rId28"/>
              </a:rPr>
              <a:t>cagangsaas@yahoo.com</a:t>
            </a:r>
            <a:endParaRPr lang="en-US" sz="1000" dirty="0"/>
          </a:p>
          <a:p>
            <a:pPr lvl="0"/>
            <a:r>
              <a:rPr lang="en-US" sz="1000" dirty="0">
                <a:hlinkClick r:id="rId29"/>
              </a:rPr>
              <a:t>cpettibone@verizon.net</a:t>
            </a:r>
            <a:endParaRPr lang="en-US" sz="1000" dirty="0"/>
          </a:p>
          <a:p>
            <a:pPr lvl="0"/>
            <a:r>
              <a:rPr lang="en-US" sz="1000" dirty="0">
                <a:hlinkClick r:id="rId30"/>
              </a:rPr>
              <a:t>sryan5@cox.net</a:t>
            </a:r>
            <a:endParaRPr lang="en-US" sz="1000" dirty="0"/>
          </a:p>
          <a:p>
            <a:pPr lvl="0"/>
            <a:r>
              <a:rPr lang="en-US" sz="1000" dirty="0">
                <a:hlinkClick r:id="rId31"/>
              </a:rPr>
              <a:t>phil.sternberg@gmail.com</a:t>
            </a:r>
            <a:endParaRPr lang="en-US" sz="1000" dirty="0"/>
          </a:p>
          <a:p>
            <a:pPr lvl="0"/>
            <a:r>
              <a:rPr lang="en-US" sz="1000" dirty="0">
                <a:hlinkClick r:id="rId32"/>
              </a:rPr>
              <a:t>cnymsw@gmail.com</a:t>
            </a:r>
            <a:endParaRPr lang="en-US" sz="1000" dirty="0"/>
          </a:p>
          <a:p>
            <a:pPr lvl="0"/>
            <a:r>
              <a:rPr lang="en-US" sz="1000" dirty="0">
                <a:hlinkClick r:id="rId33"/>
              </a:rPr>
              <a:t>daniel.brunk@yahoo.com</a:t>
            </a:r>
            <a:endParaRPr lang="en-US" sz="1000" dirty="0"/>
          </a:p>
          <a:p>
            <a:pPr lvl="0"/>
            <a:r>
              <a:rPr lang="en-US" sz="1000" dirty="0">
                <a:hlinkClick r:id="rId34"/>
              </a:rPr>
              <a:t>ladybug125@verizon.net</a:t>
            </a:r>
            <a:r>
              <a:rPr lang="en-US" sz="1000" dirty="0"/>
              <a:t> </a:t>
            </a:r>
          </a:p>
          <a:p>
            <a:pPr lvl="0"/>
            <a:r>
              <a:rPr lang="en-US" sz="1000" dirty="0">
                <a:hlinkClick r:id="rId35"/>
              </a:rPr>
              <a:t>jb850@verizon.net</a:t>
            </a:r>
            <a:endParaRPr lang="en-US" sz="1000" dirty="0"/>
          </a:p>
          <a:p>
            <a:pPr lvl="0"/>
            <a:r>
              <a:rPr lang="en-US" sz="1000" u="sng" dirty="0">
                <a:hlinkClick r:id="rId36"/>
              </a:rPr>
              <a:t>todd.l.sweet@gmail.com</a:t>
            </a:r>
            <a:endParaRPr lang="en-US" sz="1000" u="sng" dirty="0"/>
          </a:p>
          <a:p>
            <a:pPr lvl="0"/>
            <a:r>
              <a:rPr lang="en-US" sz="1000" dirty="0">
                <a:hlinkClick r:id="rId37"/>
              </a:rPr>
              <a:t>dmlegler@verizon.net</a:t>
            </a:r>
            <a:endParaRPr lang="en-US" sz="1000" dirty="0">
              <a:hlinkClick r:id="rId38"/>
            </a:endParaRPr>
          </a:p>
          <a:p>
            <a:pPr lvl="0"/>
            <a:endParaRPr lang="en-US" sz="1000" dirty="0">
              <a:hlinkClick r:id="rId38"/>
            </a:endParaRPr>
          </a:p>
          <a:p>
            <a:pPr lvl="0"/>
            <a:r>
              <a:rPr lang="en-US" sz="1000" dirty="0">
                <a:hlinkClick r:id="rId39"/>
              </a:rPr>
              <a:t>bsnowden419@gmail.com</a:t>
            </a:r>
            <a:endParaRPr lang="en-US" sz="1000" dirty="0"/>
          </a:p>
          <a:p>
            <a:pPr lvl="0"/>
            <a:r>
              <a:rPr lang="en-US" sz="1000" dirty="0">
                <a:hlinkClick r:id="rId40"/>
              </a:rPr>
              <a:t>pring978@gmail.com</a:t>
            </a:r>
            <a:endParaRPr lang="en-US" sz="1000" dirty="0"/>
          </a:p>
          <a:p>
            <a:pPr lvl="0"/>
            <a:r>
              <a:rPr lang="en-US" sz="1000" u="sng" dirty="0">
                <a:hlinkClick r:id="rId41"/>
              </a:rPr>
              <a:t>mm00mjbm@gmail.com</a:t>
            </a:r>
            <a:endParaRPr lang="en-US" sz="1000" u="sng" dirty="0"/>
          </a:p>
          <a:p>
            <a:pPr lvl="0"/>
            <a:r>
              <a:rPr lang="en-US" sz="1000" dirty="0">
                <a:hlinkClick r:id="rId42"/>
              </a:rPr>
              <a:t>ryan.birkelbach@gmail.com</a:t>
            </a:r>
            <a:endParaRPr lang="en-US" sz="1000" dirty="0"/>
          </a:p>
          <a:p>
            <a:pPr lvl="0"/>
            <a:endParaRPr lang="en-US" sz="1000" dirty="0"/>
          </a:p>
          <a:p>
            <a:pPr lvl="0"/>
            <a:endParaRPr lang="en-US" sz="1000" dirty="0"/>
          </a:p>
          <a:p>
            <a:pPr lvl="0"/>
            <a:endParaRPr lang="en-US" sz="900" dirty="0"/>
          </a:p>
          <a:p>
            <a:endParaRPr lang="en-US" sz="900" b="1" dirty="0">
              <a:solidFill>
                <a:srgbClr val="00B050"/>
              </a:solidFill>
            </a:endParaRPr>
          </a:p>
          <a:p>
            <a:endParaRPr lang="en-US" sz="900" dirty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107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035" y="320065"/>
            <a:ext cx="2110386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F1F1F"/>
                </a:solidFill>
                <a:hlinkClick r:id="rId2"/>
              </a:rPr>
              <a:t>ppate1@yahoo.com</a:t>
            </a:r>
            <a:endParaRPr lang="en-US" sz="1200" dirty="0">
              <a:solidFill>
                <a:srgbClr val="1F1F1F"/>
              </a:solidFill>
            </a:endParaRPr>
          </a:p>
          <a:p>
            <a:r>
              <a:rPr lang="en-US" sz="1200" dirty="0">
                <a:hlinkClick r:id="rId3"/>
              </a:rPr>
              <a:t>Hhthomas@verizon.net</a:t>
            </a:r>
            <a:endParaRPr lang="en-US" sz="1200" dirty="0"/>
          </a:p>
          <a:p>
            <a:r>
              <a:rPr lang="en-US" sz="1200" dirty="0">
                <a:hlinkClick r:id="rId4"/>
              </a:rPr>
              <a:t>rrhed@paradigmcos.com</a:t>
            </a:r>
            <a:endParaRPr lang="en-US" sz="1200" dirty="0"/>
          </a:p>
          <a:p>
            <a:r>
              <a:rPr lang="en-US" sz="1200" dirty="0">
                <a:hlinkClick r:id="rId5"/>
              </a:rPr>
              <a:t>monicalynch@verizon.net</a:t>
            </a:r>
            <a:endParaRPr lang="en-US" sz="1200" dirty="0"/>
          </a:p>
          <a:p>
            <a:r>
              <a:rPr lang="en-US" sz="1200" dirty="0">
                <a:hlinkClick r:id="rId6"/>
              </a:rPr>
              <a:t>Nwwestbsa@gmail.com</a:t>
            </a:r>
            <a:endParaRPr lang="en-US" sz="1200" dirty="0"/>
          </a:p>
          <a:p>
            <a:r>
              <a:rPr lang="en-US" sz="1200" dirty="0">
                <a:hlinkClick r:id="rId7"/>
              </a:rPr>
              <a:t>Tgodonnell@netzero.com</a:t>
            </a:r>
            <a:endParaRPr lang="en-US" sz="1200" dirty="0"/>
          </a:p>
          <a:p>
            <a:r>
              <a:rPr lang="en-US" sz="1200" dirty="0">
                <a:hlinkClick r:id="rId8"/>
              </a:rPr>
              <a:t>Ppetty1@cox.net</a:t>
            </a:r>
            <a:endParaRPr lang="en-US" sz="1200" dirty="0"/>
          </a:p>
          <a:p>
            <a:r>
              <a:rPr lang="en-US" sz="1200" dirty="0">
                <a:hlinkClick r:id="rId9"/>
              </a:rPr>
              <a:t>jonathanmcd2000@gmail.com</a:t>
            </a:r>
            <a:endParaRPr lang="en-US" sz="1200" dirty="0"/>
          </a:p>
          <a:p>
            <a:r>
              <a:rPr lang="en-US" sz="1200" dirty="0">
                <a:hlinkClick r:id="rId10"/>
              </a:rPr>
              <a:t>nostrandfamus@aol.com</a:t>
            </a:r>
            <a:endParaRPr lang="en-US" sz="1200" dirty="0"/>
          </a:p>
          <a:p>
            <a:r>
              <a:rPr lang="en-US" sz="1200" dirty="0">
                <a:hlinkClick r:id="rId11"/>
              </a:rPr>
              <a:t>john.selstrom@outlook.com</a:t>
            </a:r>
            <a:endParaRPr lang="en-US" sz="1200" dirty="0"/>
          </a:p>
          <a:p>
            <a:r>
              <a:rPr lang="en-US" sz="1200" dirty="0">
                <a:hlinkClick r:id="rId12"/>
              </a:rPr>
              <a:t>christopher@cooper3000.com</a:t>
            </a:r>
            <a:endParaRPr lang="en-US" sz="1200" dirty="0"/>
          </a:p>
          <a:p>
            <a:r>
              <a:rPr lang="en-US" sz="1200" dirty="0">
                <a:hlinkClick r:id="rId13"/>
              </a:rPr>
              <a:t>Scoutmaster@Troop1140.org</a:t>
            </a:r>
            <a:endParaRPr lang="en-US" sz="1200" dirty="0"/>
          </a:p>
          <a:p>
            <a:endParaRPr lang="en-US" sz="1200" dirty="0">
              <a:hlinkClick r:id="rId14"/>
            </a:endParaRPr>
          </a:p>
          <a:p>
            <a:endParaRPr lang="en-US" sz="1200" dirty="0"/>
          </a:p>
          <a:p>
            <a:r>
              <a:rPr lang="en-US" sz="1200" dirty="0">
                <a:hlinkClick r:id="rId15"/>
              </a:rPr>
              <a:t>daviskenjared@aol.com</a:t>
            </a:r>
            <a:endParaRPr lang="en-US" sz="1200" dirty="0"/>
          </a:p>
          <a:p>
            <a:r>
              <a:rPr lang="en-US" sz="1200" dirty="0">
                <a:hlinkClick r:id="rId16"/>
              </a:rPr>
              <a:t>1hppyglmr@gmail.com</a:t>
            </a:r>
            <a:endParaRPr lang="en-US" sz="1200" dirty="0"/>
          </a:p>
          <a:p>
            <a:r>
              <a:rPr lang="en-US" sz="1200" dirty="0">
                <a:hlinkClick r:id="rId17"/>
              </a:rPr>
              <a:t>geologyman@hotmail.com</a:t>
            </a:r>
            <a:endParaRPr lang="en-US" sz="1200" dirty="0"/>
          </a:p>
          <a:p>
            <a:r>
              <a:rPr lang="en-US" sz="1200" dirty="0">
                <a:hlinkClick r:id="rId18"/>
              </a:rPr>
              <a:t>joneskbsa@hotmail.com</a:t>
            </a:r>
            <a:endParaRPr lang="en-US" sz="1200" dirty="0"/>
          </a:p>
          <a:p>
            <a:r>
              <a:rPr lang="en-US" sz="1200" dirty="0">
                <a:hlinkClick r:id="rId19"/>
              </a:rPr>
              <a:t>Vtran@directviz.com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hlinkClick r:id="rId20"/>
              </a:rPr>
              <a:t>tersineag@hotmail.com</a:t>
            </a:r>
            <a:endParaRPr lang="en-US" sz="1200" dirty="0"/>
          </a:p>
          <a:p>
            <a:r>
              <a:rPr lang="en-US" sz="1200" dirty="0">
                <a:hlinkClick r:id="rId21"/>
              </a:rPr>
              <a:t>dennis.wokeck@gmail.com</a:t>
            </a:r>
            <a:endParaRPr lang="en-US" sz="1200" dirty="0"/>
          </a:p>
          <a:p>
            <a:r>
              <a:rPr lang="en-US" sz="1200" dirty="0">
                <a:hlinkClick r:id="rId22"/>
              </a:rPr>
              <a:t>ncac.cope@gmail.com</a:t>
            </a:r>
            <a:endParaRPr lang="en-US" sz="1200" dirty="0"/>
          </a:p>
          <a:p>
            <a:r>
              <a:rPr lang="en-US" sz="1200" u="sng" dirty="0">
                <a:hlinkClick r:id="rId23"/>
              </a:rPr>
              <a:t>joeflynn1@msn.com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07902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6657</TotalTime>
  <Words>462</Words>
  <Application>Microsoft Office PowerPoint</Application>
  <PresentationFormat>Widescreen</PresentationFormat>
  <Paragraphs>223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day</dc:creator>
  <cp:lastModifiedBy>Joseph Margraf</cp:lastModifiedBy>
  <cp:revision>469</cp:revision>
  <cp:lastPrinted>2024-04-17T14:37:23Z</cp:lastPrinted>
  <dcterms:created xsi:type="dcterms:W3CDTF">2021-10-06T12:16:32Z</dcterms:created>
  <dcterms:modified xsi:type="dcterms:W3CDTF">2024-05-07T17:22:22Z</dcterms:modified>
</cp:coreProperties>
</file>