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5" r:id="rId2"/>
    <p:sldId id="266" r:id="rId3"/>
    <p:sldId id="310" r:id="rId4"/>
    <p:sldId id="306" r:id="rId5"/>
    <p:sldId id="307" r:id="rId6"/>
    <p:sldId id="335" r:id="rId7"/>
    <p:sldId id="336" r:id="rId8"/>
    <p:sldId id="305" r:id="rId9"/>
    <p:sldId id="311" r:id="rId10"/>
    <p:sldId id="337" r:id="rId11"/>
    <p:sldId id="340" r:id="rId12"/>
    <p:sldId id="313" r:id="rId13"/>
    <p:sldId id="317" r:id="rId14"/>
    <p:sldId id="315" r:id="rId15"/>
    <p:sldId id="314" r:id="rId16"/>
    <p:sldId id="318" r:id="rId17"/>
    <p:sldId id="320" r:id="rId18"/>
    <p:sldId id="330" r:id="rId19"/>
    <p:sldId id="329" r:id="rId20"/>
    <p:sldId id="333" r:id="rId21"/>
    <p:sldId id="328" r:id="rId22"/>
    <p:sldId id="321" r:id="rId23"/>
    <p:sldId id="341" r:id="rId24"/>
    <p:sldId id="319" r:id="rId25"/>
    <p:sldId id="323" r:id="rId26"/>
    <p:sldId id="296" r:id="rId27"/>
    <p:sldId id="300" r:id="rId28"/>
    <p:sldId id="297" r:id="rId29"/>
    <p:sldId id="331" r:id="rId30"/>
    <p:sldId id="322" r:id="rId31"/>
    <p:sldId id="332" r:id="rId32"/>
    <p:sldId id="338" r:id="rId33"/>
    <p:sldId id="294" r:id="rId34"/>
    <p:sldId id="326" r:id="rId35"/>
    <p:sldId id="327" r:id="rId36"/>
    <p:sldId id="325"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5C0CB-1B70-36F5-CEC1-BD0786A493F8}" v="48" dt="2020-08-14T17:28:15.954"/>
    <p1510:client id="{90CA11DB-F91E-2258-5C64-9BCAD0A4D6C9}" v="2148" dt="2020-08-19T19:55:03.137"/>
    <p1510:client id="{D317277D-C09A-4D7D-3E7C-D2649A74B91E}" v="728" dt="2020-08-12T20:03:46.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94430-7E23-46E3-9123-EBF0509E394A}"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DC44-6F1B-444C-A2BE-2BDBAA9C69F1}" type="slidenum">
              <a:rPr lang="en-US" smtClean="0"/>
              <a:t>‹#›</a:t>
            </a:fld>
            <a:endParaRPr lang="en-US"/>
          </a:p>
        </p:txBody>
      </p:sp>
    </p:spTree>
    <p:extLst>
      <p:ext uri="{BB962C8B-B14F-4D97-AF65-F5344CB8AC3E}">
        <p14:creationId xmlns:p14="http://schemas.microsoft.com/office/powerpoint/2010/main" val="239847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38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10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28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8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31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83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10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5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610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19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34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998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57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51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43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11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63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168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60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18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97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85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62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28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3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59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215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898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489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17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4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6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4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91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33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C1646-246F-1A4A-9F1A-C1A4DCB73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87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16064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5104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4015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9472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04254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07715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5639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6854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83827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1406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8/20/2020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44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8/20/2020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161394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hyperlink" Target="https://www.thumbtack.com/va/grottoes/house-cleaning/time-to-shine/service/299111773195804845?project_pk=" TargetMode="External"/><Relationship Id="rId3" Type="http://schemas.openxmlformats.org/officeDocument/2006/relationships/image" Target="../media/image2.emf"/><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emf"/><Relationship Id="rId7" Type="http://schemas.openxmlformats.org/officeDocument/2006/relationships/hyperlink" Target="https://knowledge.exlibrisgroup.com/Primo/Content_Corner/Central_Discovery_Index/Documentation_and_Training/020Your_Move_to_CDI/Known_Gaps_and_Issu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hyperlink" Target="https://www.picpedia.org/highway-signs/c/caveat-emptor.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hyperlink" Target="https://knowledge.exlibrisgroup.com/Primo/Content_Corner/Central_Discovery_Index/Documentation_and_Training/010CDI_-_The_Central_Discovery_Index/050CDI_and_Linking_to_Electronic_Full_Text#Linking_and_the_Merged_Record" TargetMode="External"/><Relationship Id="rId3" Type="http://schemas.openxmlformats.org/officeDocument/2006/relationships/image" Target="../media/image2.emf"/><Relationship Id="rId7" Type="http://schemas.openxmlformats.org/officeDocument/2006/relationships/hyperlink" Target="https://knowledge.exlibrisgroup.com/Primo/Content_Corner/Central_Discovery_Index/Documentation_and_Training/020Your_Move_to_CDI/Known_Gaps_and_Issu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hyperlink" Target="https://suny-new.primo.exlibrisgroup.com/discovery/fulldisplay?context=PC&amp;vid=01SUNY_NEW:01SUNY_NEW&amp;search_scope=online_resources&amp;tab=online_resources&amp;docid=cdi_infobase_filmsondemand_47712&amp;displayCTO=tru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8" Type="http://schemas.openxmlformats.org/officeDocument/2006/relationships/hyperlink" Target="https://me.me/i/huh-what-memegeneratorget-huh-what-picard-says-what-c8c0dc7a690345a18933a5798aff95bb" TargetMode="External"/><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emf"/><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emf"/><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https://slcny.libanswers.com/faq/261758"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8" Type="http://schemas.openxmlformats.org/officeDocument/2006/relationships/hyperlink" Target="https://knowledge.exlibrisgroup.com/Primo/Product_Documentation/020Primo_VE/008Primo_VE_User_Interface/Display_PNX_Record_in_Primo_VE" TargetMode="External"/><Relationship Id="rId3" Type="http://schemas.openxmlformats.org/officeDocument/2006/relationships/image" Target="../media/image31.png"/><Relationship Id="rId7"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mailto:info@slcny.libanswers.co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https://slcny.libanswers.com/faq/26175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emf"/><Relationship Id="rId7" Type="http://schemas.openxmlformats.org/officeDocument/2006/relationships/hyperlink" Target="https://knowledge.exlibrisgroup.com/Alma/Knowledge_Articles/Remove_Community_Zone_Bibliographic_Records_without_Portfolios_from_the_Institution_Zon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82315" y="1015018"/>
            <a:ext cx="7289612" cy="1107996"/>
          </a:xfrm>
          <a:prstGeom prst="rect">
            <a:avLst/>
          </a:prstGeom>
          <a:noFill/>
        </p:spPr>
        <p:txBody>
          <a:bodyPr wrap="square" rtlCol="0" anchor="t">
            <a:spAutoFit/>
          </a:bodyPr>
          <a:lstStyle/>
          <a:p>
            <a:pPr lvl="0">
              <a:defRPr/>
            </a:pPr>
            <a:r>
              <a:rPr lang="en-US" sz="6600" dirty="0">
                <a:solidFill>
                  <a:prstClr val="white"/>
                </a:solidFill>
                <a:latin typeface="Calibri Light"/>
                <a:cs typeface="Calibri Light"/>
              </a:rPr>
              <a:t>CDI Best Practices</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4725181" y="4605155"/>
            <a:ext cx="4785363" cy="1138773"/>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August 20, 2020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Michelle Eichelberger</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5237019" y="6041112"/>
            <a:ext cx="6632042" cy="438513"/>
            <a:chOff x="5237019" y="6041112"/>
            <a:chExt cx="6632042"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5237019" y="6041112"/>
              <a:ext cx="393709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Michelle.Eichelberger@suny.edu</a:t>
              </a: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54414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lIns="91440" tIns="45720" rIns="91440" bIns="45720" rtlCol="0" anchor="t">
            <a:spAutoFit/>
          </a:bodyPr>
          <a:lstStyle/>
          <a:p>
            <a:pPr>
              <a:defRPr/>
            </a:pPr>
            <a:r>
              <a:rPr lang="en-US" sz="3200" b="1" dirty="0">
                <a:solidFill>
                  <a:srgbClr val="4472C4">
                    <a:lumMod val="75000"/>
                  </a:srgbClr>
                </a:solidFill>
                <a:latin typeface="Arial"/>
                <a:cs typeface="Arial"/>
              </a:rPr>
              <a:t>Why am I getting available eBook results for titles that we don’t own? Cont.</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812135" y="1581013"/>
            <a:ext cx="4969540" cy="4884709"/>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a:cs typeface="Calibri"/>
              </a:rPr>
              <a:t>If the record is coming from the CDI and</a:t>
            </a:r>
            <a:r>
              <a:rPr lang="en-US" noProof="0" dirty="0">
                <a:latin typeface="Calibri" panose="020F0502020204030204"/>
                <a:cs typeface="Calibri"/>
              </a:rPr>
              <a:t> if </a:t>
            </a:r>
            <a:r>
              <a:rPr lang="en-US" dirty="0">
                <a:latin typeface="Calibri" panose="020F0502020204030204"/>
                <a:cs typeface="Calibri"/>
              </a:rPr>
              <a:t>it doesn’t</a:t>
            </a:r>
            <a:r>
              <a:rPr lang="en-US" noProof="0">
                <a:latin typeface="Calibri" panose="020F0502020204030204"/>
                <a:cs typeface="Calibri"/>
              </a:rPr>
              <a:t> go</a:t>
            </a:r>
            <a:r>
              <a:rPr lang="en-US">
                <a:latin typeface="Calibri" panose="020F0502020204030204"/>
                <a:cs typeface="Calibri"/>
              </a:rPr>
              <a:t> away</a:t>
            </a:r>
            <a:r>
              <a:rPr lang="en-US" noProof="0">
                <a:latin typeface="Calibri" panose="020F0502020204030204"/>
                <a:cs typeface="Calibri"/>
              </a:rPr>
              <a:t> </a:t>
            </a:r>
            <a:r>
              <a:rPr lang="en-US">
                <a:latin typeface="Calibri" panose="020F0502020204030204"/>
                <a:cs typeface="Calibri"/>
              </a:rPr>
              <a:t>in 72 hours</a:t>
            </a:r>
            <a:r>
              <a:rPr lang="en-US" noProof="0">
                <a:latin typeface="Calibri" panose="020F0502020204030204"/>
                <a:cs typeface="Calibri"/>
              </a:rPr>
              <a:t>, it could be coming </a:t>
            </a:r>
            <a:r>
              <a:rPr lang="en-US" noProof="0" dirty="0">
                <a:latin typeface="Calibri" panose="020F0502020204030204"/>
                <a:cs typeface="Calibri"/>
              </a:rPr>
              <a:t>from another collection that Primo thinks you have active.</a:t>
            </a:r>
          </a:p>
          <a:p>
            <a:pPr marL="0" indent="0">
              <a:buNone/>
            </a:pPr>
            <a:r>
              <a:rPr lang="en-US" dirty="0">
                <a:latin typeface="Calibri" panose="020F0502020204030204"/>
                <a:cs typeface="Calibri"/>
              </a:rPr>
              <a:t>Because of the merged records in the CDI, the collection that you see in "Record id" is </a:t>
            </a:r>
            <a:r>
              <a:rPr lang="en-US" dirty="0" err="1">
                <a:latin typeface="Calibri" panose="020F0502020204030204"/>
                <a:cs typeface="Calibri"/>
              </a:rPr>
              <a:t>usally</a:t>
            </a:r>
            <a:r>
              <a:rPr lang="en-US" dirty="0">
                <a:latin typeface="Calibri" panose="020F0502020204030204"/>
                <a:cs typeface="Calibri"/>
              </a:rPr>
              <a:t> NOT the collection in your IZ that's causing the record to be published as available.</a:t>
            </a:r>
          </a:p>
          <a:p>
            <a:pPr marL="0" indent="0">
              <a:buNone/>
            </a:pPr>
            <a:r>
              <a:rPr kumimoji="0" lang="en-US" sz="2800" b="0" i="0" u="none" strike="noStrike" kern="1200" cap="none" spc="0" normalizeH="0" baseline="0" dirty="0">
                <a:ln>
                  <a:noFill/>
                </a:ln>
                <a:solidFill>
                  <a:prstClr val="black"/>
                </a:solidFill>
                <a:effectLst/>
                <a:uLnTx/>
                <a:uFillTx/>
                <a:latin typeface="Calibri" panose="020F0502020204030204"/>
                <a:ea typeface="+mn-ea"/>
                <a:cs typeface="Calibri"/>
              </a:rPr>
              <a:t>Troubleshooting tip: </a:t>
            </a:r>
          </a:p>
          <a:p>
            <a:r>
              <a:rPr lang="en-US" dirty="0">
                <a:solidFill>
                  <a:prstClr val="black"/>
                </a:solidFill>
                <a:latin typeface="Calibri" panose="020F0502020204030204"/>
                <a:cs typeface="Calibri"/>
              </a:rPr>
              <a:t>G</a:t>
            </a:r>
            <a:r>
              <a:rPr kumimoji="0" lang="en-US" sz="2800" b="0" i="0" u="none" strike="noStrike" kern="1200" cap="none" spc="0" normalizeH="0" baseline="0" dirty="0">
                <a:ln>
                  <a:noFill/>
                </a:ln>
                <a:solidFill>
                  <a:prstClr val="black"/>
                </a:solidFill>
                <a:effectLst/>
                <a:uLnTx/>
                <a:uFillTx/>
                <a:latin typeface="Calibri" panose="020F0502020204030204"/>
                <a:ea typeface="+mn-ea"/>
                <a:cs typeface="Calibri"/>
              </a:rPr>
              <a:t>rab the ISBN from a problem record and look it up in the CZ</a:t>
            </a:r>
          </a:p>
          <a:p>
            <a:r>
              <a:rPr lang="en-US" noProof="0" dirty="0">
                <a:latin typeface="Calibri" panose="020F0502020204030204"/>
                <a:cs typeface="Calibri"/>
              </a:rPr>
              <a:t>Check to see if you have any collections active that cont</a:t>
            </a:r>
            <a:r>
              <a:rPr lang="en-US" dirty="0">
                <a:latin typeface="Calibri" panose="020F0502020204030204"/>
                <a:cs typeface="Calibri"/>
              </a:rPr>
              <a:t>ain that title, even if that title isn’t active in your IZ</a:t>
            </a:r>
          </a:p>
          <a:p>
            <a:r>
              <a:rPr kumimoji="0" lang="en-US" sz="2800" b="0" i="0" u="none" strike="noStrike" kern="1200" cap="none" spc="0" normalizeH="0" baseline="0" noProof="0" dirty="0">
                <a:ln>
                  <a:noFill/>
                </a:ln>
                <a:effectLst/>
                <a:uLnTx/>
                <a:uFillTx/>
                <a:latin typeface="Calibri" panose="020F0502020204030204"/>
                <a:ea typeface="+mn-ea"/>
                <a:cs typeface="Calibri"/>
              </a:rPr>
              <a:t>Check eac</a:t>
            </a:r>
            <a:r>
              <a:rPr lang="en-US" dirty="0">
                <a:latin typeface="Calibri" panose="020F0502020204030204"/>
                <a:cs typeface="Calibri"/>
              </a:rPr>
              <a:t>h of the active collections to make sure that the selective option is marked yes</a:t>
            </a:r>
          </a:p>
          <a:p>
            <a:r>
              <a:rPr kumimoji="0" lang="en-US" sz="2800" b="0" i="0" u="none" strike="noStrike" kern="1200" cap="none" spc="0" normalizeH="0" baseline="0" noProof="0" dirty="0">
                <a:ln>
                  <a:noFill/>
                </a:ln>
                <a:effectLst/>
                <a:uLnTx/>
                <a:uFillTx/>
                <a:latin typeface="Calibri" panose="020F0502020204030204"/>
                <a:ea typeface="+mn-ea"/>
                <a:cs typeface="Calibri"/>
              </a:rPr>
              <a:t>Worst case, check the do not show full-text checkbox</a:t>
            </a:r>
            <a:endParaRPr lang="en-US" sz="2800" b="0" i="0" u="none" strike="noStrike" kern="1200" cap="none" spc="0" normalizeH="0" baseline="0" noProof="0" dirty="0">
              <a:ln>
                <a:noFill/>
              </a:ln>
              <a:effectLst/>
              <a:uLnTx/>
              <a:uFillTx/>
              <a:latin typeface="Calibri" panose="020F0502020204030204"/>
              <a:cs typeface="Calibri"/>
            </a:endParaRPr>
          </a:p>
          <a:p>
            <a:pPr marL="0" indent="0">
              <a:buNone/>
            </a:pPr>
            <a:r>
              <a:rPr lang="en-US" dirty="0">
                <a:solidFill>
                  <a:srgbClr val="FF0000"/>
                </a:solidFill>
                <a:latin typeface="Calibri" panose="020F0502020204030204"/>
                <a:cs typeface="Calibri"/>
              </a:rPr>
              <a:t>It requires </a:t>
            </a:r>
            <a:r>
              <a:rPr lang="en-US" b="1" dirty="0">
                <a:solidFill>
                  <a:srgbClr val="FF0000"/>
                </a:solidFill>
                <a:latin typeface="Calibri" panose="020F0502020204030204"/>
                <a:cs typeface="Calibri"/>
              </a:rPr>
              <a:t>a lot</a:t>
            </a:r>
            <a:r>
              <a:rPr lang="en-US" dirty="0">
                <a:solidFill>
                  <a:srgbClr val="FF0000"/>
                </a:solidFill>
                <a:latin typeface="Calibri" panose="020F0502020204030204"/>
                <a:cs typeface="Calibri"/>
              </a:rPr>
              <a:t> of trial and error to figure out where content is coming from</a:t>
            </a:r>
            <a:endParaRPr kumimoji="0" lang="en-US" sz="2800" b="0" i="0" u="none" strike="noStrike" kern="1200" cap="none" spc="0" normalizeH="0" baseline="0" noProof="0" dirty="0">
              <a:ln>
                <a:noFill/>
              </a:ln>
              <a:solidFill>
                <a:srgbClr val="FF0000"/>
              </a:solidFill>
              <a:effectLst/>
              <a:uLnTx/>
              <a:uFillTx/>
              <a:latin typeface="Calibri" panose="020F0502020204030204"/>
              <a:cs typeface="Calibri"/>
            </a:endParaRPr>
          </a:p>
        </p:txBody>
      </p:sp>
      <p:pic>
        <p:nvPicPr>
          <p:cNvPr id="8" name="Picture 7" descr="CZ record showing activated collections">
            <a:extLst>
              <a:ext uri="{FF2B5EF4-FFF2-40B4-BE49-F238E27FC236}">
                <a16:creationId xmlns:a16="http://schemas.microsoft.com/office/drawing/2014/main" id="{6C13DD99-2D48-4854-97F3-DF790184A3FB}"/>
              </a:ext>
            </a:extLst>
          </p:cNvPr>
          <p:cNvPicPr>
            <a:picLocks noChangeAspect="1"/>
          </p:cNvPicPr>
          <p:nvPr/>
        </p:nvPicPr>
        <p:blipFill>
          <a:blip r:embed="rId7"/>
          <a:stretch>
            <a:fillRect/>
          </a:stretch>
        </p:blipFill>
        <p:spPr>
          <a:xfrm>
            <a:off x="6245950" y="1878143"/>
            <a:ext cx="5501419" cy="3748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306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569660"/>
          </a:xfrm>
          <a:prstGeom prst="rect">
            <a:avLst/>
          </a:prstGeom>
          <a:noFill/>
        </p:spPr>
        <p:txBody>
          <a:bodyPr wrap="square" lIns="91440" tIns="45720" rIns="91440" bIns="45720" rtlCol="0" anchor="t">
            <a:spAutoFit/>
          </a:bodyPr>
          <a:lstStyle/>
          <a:p>
            <a:pPr>
              <a:defRPr/>
            </a:pPr>
            <a:r>
              <a:rPr lang="en-US" sz="3200" b="1">
                <a:solidFill>
                  <a:srgbClr val="4472C4">
                    <a:lumMod val="75000"/>
                  </a:srgbClr>
                </a:solidFill>
                <a:latin typeface="Arial"/>
                <a:cs typeface="Arial"/>
              </a:rPr>
              <a:t>Why am I getting available eBook results for titles that we don’t own? Cont.</a:t>
            </a:r>
          </a:p>
          <a:p>
            <a:pPr>
              <a:defRPr/>
            </a:pPr>
            <a:endParaRPr lang="en-US" sz="3200" b="1" dirty="0">
              <a:solidFill>
                <a:srgbClr val="4472C4"/>
              </a:solidFill>
              <a:latin typeface="Arial"/>
              <a:cs typeface="Aria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833011" y="1581013"/>
            <a:ext cx="10908965" cy="14713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Calibri"/>
              </a:rPr>
              <a:t>When we browsed for any Taylor &amp; Francis collections in STB's site, we found Taylor &amp; Francis Current </a:t>
            </a:r>
            <a:r>
              <a:rPr lang="en-US" sz="2000">
                <a:cs typeface="Calibri"/>
              </a:rPr>
              <a:t>Content Access with the bib record unsuppressed. Deleting this got rid of the easel painting title. No </a:t>
            </a:r>
            <a:r>
              <a:rPr lang="en-US" sz="2000" dirty="0">
                <a:cs typeface="Calibri"/>
              </a:rPr>
              <a:t>obvious connection – a shot in the dark. Could try it because the 71 titles in this collection were covered </a:t>
            </a:r>
            <a:r>
              <a:rPr lang="en-US" sz="2000">
                <a:cs typeface="Calibri"/>
              </a:rPr>
              <a:t>in another T&amp;F collection. Probably entire collection was published as available because the bib record was unsuppressed and selective wasn't marked yes.</a:t>
            </a:r>
            <a:endParaRPr lang="en-US" sz="2000" dirty="0">
              <a:cs typeface="Calibri"/>
            </a:endParaRPr>
          </a:p>
        </p:txBody>
      </p:sp>
      <p:pic>
        <p:nvPicPr>
          <p:cNvPr id="2" name="Picture 3" descr="taylor &amp;#38; francis current content access">
            <a:extLst>
              <a:ext uri="{FF2B5EF4-FFF2-40B4-BE49-F238E27FC236}">
                <a16:creationId xmlns:a16="http://schemas.microsoft.com/office/drawing/2014/main" id="{20C7D083-784E-4025-9C71-F83391F1B9B6}"/>
              </a:ext>
            </a:extLst>
          </p:cNvPr>
          <p:cNvPicPr>
            <a:picLocks noChangeAspect="1"/>
          </p:cNvPicPr>
          <p:nvPr/>
        </p:nvPicPr>
        <p:blipFill rotWithShape="1">
          <a:blip r:embed="rId7"/>
          <a:srcRect r="36092" b="411"/>
          <a:stretch/>
        </p:blipFill>
        <p:spPr>
          <a:xfrm>
            <a:off x="653441" y="3388393"/>
            <a:ext cx="5802397" cy="2523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descr="example of content still showing after collection deleted">
            <a:extLst>
              <a:ext uri="{FF2B5EF4-FFF2-40B4-BE49-F238E27FC236}">
                <a16:creationId xmlns:a16="http://schemas.microsoft.com/office/drawing/2014/main" id="{E45860E7-3B3D-4AF6-BF78-DFE3EE621A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2094" b="-437"/>
          <a:stretch/>
        </p:blipFill>
        <p:spPr bwMode="auto">
          <a:xfrm>
            <a:off x="7046993" y="3351094"/>
            <a:ext cx="4483487" cy="255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798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Where are all of these reference entries coming from?</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534473"/>
            <a:ext cx="1051560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Anything activated for full-text in Alma is automatically searchable in the CDI for title-level searching as well as anything affiliated with the title: articles, chapters, reference entries, etc.</a:t>
            </a:r>
          </a:p>
          <a:p>
            <a:r>
              <a:rPr lang="en-US" dirty="0"/>
              <a:t>If there’s indexing for each reference entry in an encyclopedia, that’s going to come up as a result if you have that encyclopedia active, and if you don’t turn off the CDI searching for that collection.</a:t>
            </a:r>
          </a:p>
          <a:p>
            <a:pPr marL="0" indent="0">
              <a:buNone/>
            </a:pPr>
            <a:r>
              <a:rPr lang="en-US" b="1" dirty="0"/>
              <a:t>What can you do about it?</a:t>
            </a:r>
            <a:endParaRPr lang="en-US" b="1" dirty="0">
              <a:cs typeface="Calibri"/>
            </a:endParaRPr>
          </a:p>
          <a:p>
            <a:r>
              <a:rPr lang="en-US" dirty="0"/>
              <a:t>Deactivate CDI searching and “show as full-text” checkbox for any collections that include dictionaries, encyclopedias, etc.</a:t>
            </a:r>
          </a:p>
          <a:p>
            <a:r>
              <a:rPr lang="en-US" dirty="0"/>
              <a:t>You’ll lose chapter-level searching for that collection – it’s a judgment call</a:t>
            </a:r>
          </a:p>
          <a:p>
            <a:r>
              <a:rPr lang="en-US" dirty="0"/>
              <a:t>You’ll still get search results from the Alma records</a:t>
            </a:r>
          </a:p>
        </p:txBody>
      </p:sp>
    </p:spTree>
    <p:extLst>
      <p:ext uri="{BB962C8B-B14F-4D97-AF65-F5344CB8AC3E}">
        <p14:creationId xmlns:p14="http://schemas.microsoft.com/office/powerpoint/2010/main" val="6895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Where are all of these reference entries coming from? Cont.</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753548"/>
            <a:ext cx="5173639"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Makes an important case for cleaning up collections that you don’t need for search.</a:t>
            </a:r>
          </a:p>
          <a:p>
            <a:r>
              <a:rPr lang="en-US" dirty="0"/>
              <a:t>Ex Libris didn’t do us any favors by activating hundreds of OA collections in the PCI.</a:t>
            </a:r>
          </a:p>
          <a:p>
            <a:r>
              <a:rPr lang="en-US" dirty="0"/>
              <a:t>All of that content was migrated to the CDI, and some of it is becoming a mix of OA and subscription, and is causing problems. E.g. </a:t>
            </a:r>
            <a:r>
              <a:rPr lang="en-US" dirty="0" err="1"/>
              <a:t>Datacite</a:t>
            </a:r>
            <a:endParaRPr lang="en-US" dirty="0"/>
          </a:p>
          <a:p>
            <a:r>
              <a:rPr lang="en-US" dirty="0"/>
              <a:t>~150 collections is reasonable for search, depending on your campus</a:t>
            </a:r>
          </a:p>
          <a:p>
            <a:pPr marL="0" indent="0">
              <a:buNone/>
            </a:pPr>
            <a:r>
              <a:rPr lang="en-US" dirty="0"/>
              <a:t>Clean it up!</a:t>
            </a:r>
          </a:p>
        </p:txBody>
      </p:sp>
      <p:pic>
        <p:nvPicPr>
          <p:cNvPr id="2" name="Picture 1" descr="too many collections active for search">
            <a:extLst>
              <a:ext uri="{FF2B5EF4-FFF2-40B4-BE49-F238E27FC236}">
                <a16:creationId xmlns:a16="http://schemas.microsoft.com/office/drawing/2014/main" id="{93C6BC46-D0F4-40C0-912C-E7A508201427}"/>
              </a:ext>
            </a:extLst>
          </p:cNvPr>
          <p:cNvPicPr>
            <a:picLocks noChangeAspect="1"/>
          </p:cNvPicPr>
          <p:nvPr/>
        </p:nvPicPr>
        <p:blipFill>
          <a:blip r:embed="rId7"/>
          <a:stretch>
            <a:fillRect/>
          </a:stretch>
        </p:blipFill>
        <p:spPr>
          <a:xfrm>
            <a:off x="6415552" y="1963743"/>
            <a:ext cx="5185897" cy="2930514"/>
          </a:xfrm>
          <a:prstGeom prst="rect">
            <a:avLst/>
          </a:prstGeom>
        </p:spPr>
      </p:pic>
    </p:spTree>
    <p:extLst>
      <p:ext uri="{BB962C8B-B14F-4D97-AF65-F5344CB8AC3E}">
        <p14:creationId xmlns:p14="http://schemas.microsoft.com/office/powerpoint/2010/main" val="212771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Why am I getting non-journal results when I limit to journals?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715447"/>
            <a:ext cx="10515600" cy="457088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Material &amp; Resource types in the CDI are much shakier than the PCI.</a:t>
            </a:r>
          </a:p>
          <a:p>
            <a:pPr marL="0" lvl="0" indent="0">
              <a:buNone/>
            </a:pPr>
            <a:r>
              <a:rPr lang="en-US" dirty="0"/>
              <a:t>Example:</a:t>
            </a:r>
          </a:p>
          <a:p>
            <a:r>
              <a:rPr lang="en-US" dirty="0"/>
              <a:t>Case 00850991“When we select the journal facet in our Primo VE searches, some of the results have the resource type of journal, but they are actually articles.”</a:t>
            </a:r>
          </a:p>
          <a:p>
            <a:r>
              <a:rPr lang="en-US" dirty="0"/>
              <a:t>Ex Libris answer: </a:t>
            </a:r>
            <a:r>
              <a:rPr lang="en-US" dirty="0">
                <a:solidFill>
                  <a:srgbClr val="333333"/>
                </a:solidFill>
                <a:latin typeface="Verdana"/>
                <a:ea typeface="Verdana"/>
              </a:rPr>
              <a:t>“</a:t>
            </a:r>
            <a:r>
              <a:rPr lang="en-US" dirty="0"/>
              <a:t>It looks like what's happening is that on the backend and in the raw data we've received from vendors for those records, the article-like records are designated as "Newsletter." However, "Newsletter" is not one of </a:t>
            </a:r>
            <a:r>
              <a:rPr lang="en-US" err="1"/>
              <a:t>Primo's</a:t>
            </a:r>
            <a:r>
              <a:rPr lang="en-US" dirty="0"/>
              <a:t> supported content types so under current design "Newsletter" is displayed as "Journal.“”</a:t>
            </a:r>
          </a:p>
          <a:p>
            <a:r>
              <a:rPr lang="en-US" dirty="0"/>
              <a:t>May have been happening with PCI too, but seems more problematic in CDI. </a:t>
            </a:r>
          </a:p>
          <a:p>
            <a:r>
              <a:rPr lang="en-US"/>
              <a:t>Many, many issues like this. A lot more data in the CDI and more of it is sketchy. Report to Salesforce.</a:t>
            </a:r>
            <a:endParaRPr lang="en-US">
              <a:cs typeface="Calibri"/>
            </a:endParaRPr>
          </a:p>
        </p:txBody>
      </p:sp>
    </p:spTree>
    <p:extLst>
      <p:ext uri="{BB962C8B-B14F-4D97-AF65-F5344CB8AC3E}">
        <p14:creationId xmlns:p14="http://schemas.microsoft.com/office/powerpoint/2010/main" val="330819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Why isn’t the OA filter giving me only OA content?</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534473"/>
            <a:ext cx="10515600" cy="43513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Lots of discussion within SUNY and Primo-L about OA/non-OA problems.</a:t>
            </a:r>
          </a:p>
          <a:p>
            <a:pPr lvl="0"/>
            <a:r>
              <a:rPr lang="en-US" dirty="0"/>
              <a:t>Articles flagged as OA but they’re not, have to report each one to Salesforce</a:t>
            </a:r>
          </a:p>
          <a:p>
            <a:pPr lvl="0"/>
            <a:r>
              <a:rPr lang="en-US" b="0" i="0" dirty="0">
                <a:solidFill>
                  <a:srgbClr val="201F1E"/>
                </a:solidFill>
                <a:effectLst/>
                <a:latin typeface="Calibri" panose="020F0502020204030204" pitchFamily="34" charset="0"/>
              </a:rPr>
              <a:t>One case on Primo-L: “EXL replied to you that this was correct behavior because while the collection was OA, not every journal/article found in it was OA.”</a:t>
            </a:r>
          </a:p>
          <a:p>
            <a:pPr lvl="0"/>
            <a:r>
              <a:rPr lang="en-US" dirty="0">
                <a:solidFill>
                  <a:srgbClr val="201F1E"/>
                </a:solidFill>
                <a:latin typeface="Calibri" panose="020F0502020204030204" pitchFamily="34" charset="0"/>
              </a:rPr>
              <a:t>Impacts whether or not proxy is used, you probably don’t have stanzas for non-OA articles, nor do you subscribe.</a:t>
            </a:r>
          </a:p>
          <a:p>
            <a:pPr algn="l" fontAlgn="base"/>
            <a:r>
              <a:rPr lang="en-US" dirty="0">
                <a:solidFill>
                  <a:srgbClr val="201F1E"/>
                </a:solidFill>
                <a:latin typeface="Calibri" panose="020F0502020204030204" pitchFamily="34" charset="0"/>
              </a:rPr>
              <a:t>“My current impression is that there is a widespread problem with correct OA handling in CDI from several angles.” Stacey van </a:t>
            </a:r>
            <a:r>
              <a:rPr lang="en-US" dirty="0" err="1">
                <a:solidFill>
                  <a:srgbClr val="201F1E"/>
                </a:solidFill>
                <a:latin typeface="Calibri" panose="020F0502020204030204" pitchFamily="34" charset="0"/>
              </a:rPr>
              <a:t>Groll</a:t>
            </a:r>
            <a:endParaRPr lang="en-US" dirty="0">
              <a:solidFill>
                <a:srgbClr val="201F1E"/>
              </a:solidFill>
              <a:latin typeface="Calibri" panose="020F0502020204030204" pitchFamily="34" charset="0"/>
            </a:endParaRPr>
          </a:p>
          <a:p>
            <a:pPr lvl="0"/>
            <a:endParaRPr lang="en-US" dirty="0">
              <a:solidFill>
                <a:srgbClr val="201F1E"/>
              </a:solidFill>
              <a:latin typeface="Calibri" panose="020F0502020204030204" pitchFamily="34" charset="0"/>
            </a:endParaRPr>
          </a:p>
          <a:p>
            <a:pPr lvl="0"/>
            <a:endParaRPr lang="en-US" dirty="0"/>
          </a:p>
        </p:txBody>
      </p:sp>
    </p:spTree>
    <p:extLst>
      <p:ext uri="{BB962C8B-B14F-4D97-AF65-F5344CB8AC3E}">
        <p14:creationId xmlns:p14="http://schemas.microsoft.com/office/powerpoint/2010/main" val="348154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1022970" cy="584775"/>
          </a:xfrm>
          <a:prstGeom prst="rect">
            <a:avLst/>
          </a:prstGeom>
          <a:noFill/>
        </p:spPr>
        <p:txBody>
          <a:bodyPr wrap="square" lIns="91440" tIns="45720" rIns="91440" bIns="45720" rtlCol="0" anchor="t">
            <a:spAutoFit/>
          </a:bodyPr>
          <a:lstStyle/>
          <a:p>
            <a:pPr>
              <a:defRPr/>
            </a:pPr>
            <a:r>
              <a:rPr lang="en-US" sz="3200" b="1">
                <a:solidFill>
                  <a:srgbClr val="4472C4">
                    <a:lumMod val="75000"/>
                  </a:srgbClr>
                </a:solidFill>
                <a:latin typeface="Arial"/>
                <a:cs typeface="Arial"/>
              </a:rPr>
              <a:t>Link in Record Collections in the CDI: New Prominence</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544911"/>
            <a:ext cx="5987047" cy="43409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Existed in PCI but easy to ignore, links showed up in View Online list along with any fulfillment links from Alma (subscription portfolios, OA portfolios, etc.)</a:t>
            </a:r>
          </a:p>
          <a:p>
            <a:r>
              <a:rPr lang="en-US" dirty="0">
                <a:solidFill>
                  <a:srgbClr val="201F1E"/>
                </a:solidFill>
                <a:latin typeface="Calibri"/>
                <a:cs typeface="Calibri"/>
              </a:rPr>
              <a:t>Usually OA but can also be subscription like Films on Demand or Britannica, and there can be </a:t>
            </a:r>
            <a:r>
              <a:rPr lang="en-US">
                <a:solidFill>
                  <a:srgbClr val="201F1E"/>
                </a:solidFill>
                <a:latin typeface="Calibri"/>
                <a:cs typeface="Calibri"/>
              </a:rPr>
              <a:t>OA/non-OA mix (Datacite)</a:t>
            </a:r>
            <a:endParaRPr lang="en-US">
              <a:solidFill>
                <a:srgbClr val="201F1E"/>
              </a:solidFill>
              <a:latin typeface="Calibri" panose="020F0502020204030204" pitchFamily="34" charset="0"/>
              <a:cs typeface="Calibri"/>
            </a:endParaRPr>
          </a:p>
          <a:p>
            <a:pPr lvl="0"/>
            <a:r>
              <a:rPr lang="en-US" b="1" dirty="0">
                <a:solidFill>
                  <a:srgbClr val="FF0000"/>
                </a:solidFill>
                <a:latin typeface="Calibri" panose="020F0502020204030204" pitchFamily="34" charset="0"/>
              </a:rPr>
              <a:t>SUPER</a:t>
            </a:r>
            <a:r>
              <a:rPr lang="en-US" dirty="0">
                <a:solidFill>
                  <a:srgbClr val="201F1E"/>
                </a:solidFill>
                <a:latin typeface="Calibri" panose="020F0502020204030204" pitchFamily="34" charset="0"/>
              </a:rPr>
              <a:t> problematic in CDI</a:t>
            </a:r>
          </a:p>
          <a:p>
            <a:pPr lvl="0"/>
            <a:endParaRPr lang="en-US" dirty="0">
              <a:solidFill>
                <a:srgbClr val="201F1E"/>
              </a:solidFill>
              <a:latin typeface="Calibri" panose="020F0502020204030204" pitchFamily="34" charset="0"/>
            </a:endParaRPr>
          </a:p>
          <a:p>
            <a:pPr lvl="0"/>
            <a:endParaRPr lang="en-US" dirty="0"/>
          </a:p>
        </p:txBody>
      </p:sp>
      <p:pic>
        <p:nvPicPr>
          <p:cNvPr id="2050" name="Picture 2" descr="Time To Shine - Grottoes, VA">
            <a:extLst>
              <a:ext uri="{FF2B5EF4-FFF2-40B4-BE49-F238E27FC236}">
                <a16:creationId xmlns:a16="http://schemas.microsoft.com/office/drawing/2014/main" id="{CC34CF5A-72AE-4D7C-80FC-D97A7A5FFA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4882" y="1549927"/>
            <a:ext cx="4021318" cy="402131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234F72A-05DA-4A5F-8F63-5DDD73D86C08}"/>
              </a:ext>
            </a:extLst>
          </p:cNvPr>
          <p:cNvSpPr txBox="1"/>
          <p:nvPr/>
        </p:nvSpPr>
        <p:spPr>
          <a:xfrm>
            <a:off x="7400143" y="5609092"/>
            <a:ext cx="4181475" cy="430887"/>
          </a:xfrm>
          <a:prstGeom prst="rect">
            <a:avLst/>
          </a:prstGeom>
          <a:noFill/>
        </p:spPr>
        <p:txBody>
          <a:bodyPr wrap="square">
            <a:spAutoFit/>
          </a:bodyPr>
          <a:lstStyle/>
          <a:p>
            <a:r>
              <a:rPr lang="en-US" sz="1100" dirty="0">
                <a:hlinkClick r:id="rId8"/>
              </a:rPr>
              <a:t>https://www.thumbtack.com/va/grottoes/house-cleaning/time-to-shine/service/299111773195804845?project_pk=</a:t>
            </a:r>
            <a:endParaRPr lang="en-US" sz="1100" dirty="0"/>
          </a:p>
        </p:txBody>
      </p:sp>
    </p:spTree>
    <p:extLst>
      <p:ext uri="{BB962C8B-B14F-4D97-AF65-F5344CB8AC3E}">
        <p14:creationId xmlns:p14="http://schemas.microsoft.com/office/powerpoint/2010/main" val="119669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What the heck’s a Link in Record collection?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316937" y="1315266"/>
            <a:ext cx="4894200" cy="52854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cs typeface="Calibri"/>
              </a:rPr>
              <a:t>It's CDI content where the View Online link lives on the search record instead of in a portfolio in Alma = the link is in the record, like an 856 on a bib record</a:t>
            </a:r>
          </a:p>
          <a:p>
            <a:r>
              <a:rPr lang="en-US" sz="2000"/>
              <a:t>Content only lives in the PCI/CDI, can't search for the titles in Alma</a:t>
            </a:r>
            <a:endParaRPr lang="en-US" sz="2000">
              <a:cs typeface="Calibri"/>
            </a:endParaRPr>
          </a:p>
          <a:p>
            <a:r>
              <a:rPr lang="en-US" sz="2000"/>
              <a:t>It’s usually content that doesn’t exist as portfolios in CZ – maybe vendor will send search records but not records for CZ – but it can also overlap CZ </a:t>
            </a:r>
            <a:r>
              <a:rPr lang="en-US" sz="2000" dirty="0"/>
              <a:t>collection</a:t>
            </a:r>
            <a:endParaRPr lang="en-US" sz="2000">
              <a:cs typeface="Calibri"/>
            </a:endParaRPr>
          </a:p>
          <a:p>
            <a:r>
              <a:rPr lang="en-US" sz="2000" dirty="0"/>
              <a:t>Link in record content does not </a:t>
            </a:r>
            <a:r>
              <a:rPr lang="en-US" sz="2000"/>
              <a:t>exactly match same package in CZ</a:t>
            </a:r>
            <a:endParaRPr lang="en-US" sz="2000">
              <a:cs typeface="Calibri"/>
            </a:endParaRPr>
          </a:p>
          <a:p>
            <a:r>
              <a:rPr lang="en-US" sz="2000">
                <a:latin typeface="Calibri" panose="020F0502020204030204"/>
                <a:ea typeface="+mn-lt"/>
                <a:cs typeface="Calibri" panose="020F0502020204030204"/>
              </a:rPr>
              <a:t>Because they live in Alma now, you can have active collection with portfolios AND link in record on same collection</a:t>
            </a:r>
            <a:endParaRPr lang="en-US" sz="200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ea typeface="+mn-lt"/>
              <a:cs typeface="Calibri" panose="020F0502020204030204" pitchFamily="34" charset="0"/>
            </a:endParaRPr>
          </a:p>
        </p:txBody>
      </p:sp>
      <p:pic>
        <p:nvPicPr>
          <p:cNvPr id="4" name="Picture 3">
            <a:extLst>
              <a:ext uri="{FF2B5EF4-FFF2-40B4-BE49-F238E27FC236}">
                <a16:creationId xmlns:a16="http://schemas.microsoft.com/office/drawing/2014/main" id="{13E957EA-FC3C-478B-8B17-5F4EAAEF898A}"/>
              </a:ext>
            </a:extLst>
          </p:cNvPr>
          <p:cNvPicPr>
            <a:picLocks noChangeAspect="1"/>
          </p:cNvPicPr>
          <p:nvPr/>
        </p:nvPicPr>
        <p:blipFill>
          <a:blip r:embed="rId7"/>
          <a:stretch>
            <a:fillRect/>
          </a:stretch>
        </p:blipFill>
        <p:spPr>
          <a:xfrm>
            <a:off x="5426167" y="1842822"/>
            <a:ext cx="6661492" cy="3435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902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Anatomy of a Link in Record Collection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728987" y="1462435"/>
            <a:ext cx="4135798" cy="500328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201F1E"/>
                </a:solidFill>
                <a:latin typeface="Calibri"/>
                <a:cs typeface="Calibri"/>
              </a:rPr>
              <a:t>Provider coverage: </a:t>
            </a:r>
            <a:r>
              <a:rPr lang="en-US">
                <a:solidFill>
                  <a:srgbClr val="201F1E"/>
                </a:solidFill>
                <a:latin typeface="Calibri"/>
                <a:cs typeface="Calibri"/>
              </a:rPr>
              <a:t>Are the records from the vendor?</a:t>
            </a:r>
            <a:endParaRPr lang="en-US">
              <a:solidFill>
                <a:srgbClr val="000000"/>
              </a:solidFill>
              <a:latin typeface="Calibri"/>
              <a:cs typeface="Calibri"/>
            </a:endParaRPr>
          </a:p>
          <a:p>
            <a:r>
              <a:rPr lang="en-US" b="1">
                <a:solidFill>
                  <a:srgbClr val="201F1E"/>
                </a:solidFill>
                <a:latin typeface="Calibri"/>
                <a:cs typeface="Calibri"/>
              </a:rPr>
              <a:t>Active for Search in CDI</a:t>
            </a:r>
            <a:r>
              <a:rPr lang="en-US">
                <a:solidFill>
                  <a:srgbClr val="201F1E"/>
                </a:solidFill>
                <a:latin typeface="Calibri"/>
                <a:cs typeface="Calibri"/>
              </a:rPr>
              <a:t>: Will these CDI records be searched in your expanded </a:t>
            </a:r>
            <a:r>
              <a:rPr lang="en-US" dirty="0">
                <a:solidFill>
                  <a:srgbClr val="201F1E"/>
                </a:solidFill>
                <a:latin typeface="Calibri"/>
                <a:cs typeface="Calibri"/>
              </a:rPr>
              <a:t>search?</a:t>
            </a:r>
            <a:endParaRPr lang="en-US" dirty="0">
              <a:latin typeface="Calibri"/>
              <a:cs typeface="Calibri"/>
            </a:endParaRPr>
          </a:p>
          <a:p>
            <a:r>
              <a:rPr lang="en-US" b="1" dirty="0">
                <a:solidFill>
                  <a:srgbClr val="201F1E"/>
                </a:solidFill>
                <a:latin typeface="Calibri"/>
                <a:cs typeface="Calibri"/>
              </a:rPr>
              <a:t>Full Text active in CDI only</a:t>
            </a:r>
            <a:r>
              <a:rPr lang="en-US">
                <a:solidFill>
                  <a:srgbClr val="201F1E"/>
                </a:solidFill>
                <a:latin typeface="Calibri"/>
                <a:cs typeface="Calibri"/>
              </a:rPr>
              <a:t>: Will these records show up as available in an unexpanded search?</a:t>
            </a:r>
          </a:p>
          <a:p>
            <a:r>
              <a:rPr lang="en-US" b="1" dirty="0">
                <a:solidFill>
                  <a:srgbClr val="201F1E"/>
                </a:solidFill>
                <a:latin typeface="Calibri"/>
                <a:cs typeface="Calibri"/>
              </a:rPr>
              <a:t>Search Rights in CDI</a:t>
            </a:r>
            <a:r>
              <a:rPr lang="en-US" dirty="0">
                <a:solidFill>
                  <a:srgbClr val="201F1E"/>
                </a:solidFill>
                <a:latin typeface="Calibri"/>
                <a:cs typeface="Calibri"/>
              </a:rPr>
              <a:t>: </a:t>
            </a:r>
            <a:r>
              <a:rPr lang="en-US">
                <a:solidFill>
                  <a:srgbClr val="201F1E"/>
                </a:solidFill>
                <a:latin typeface="Calibri"/>
                <a:cs typeface="Calibri"/>
              </a:rPr>
              <a:t>Do</a:t>
            </a:r>
            <a:r>
              <a:rPr lang="en-US" dirty="0">
                <a:solidFill>
                  <a:srgbClr val="201F1E"/>
                </a:solidFill>
                <a:latin typeface="Calibri"/>
                <a:cs typeface="Calibri"/>
              </a:rPr>
              <a:t> you need a </a:t>
            </a:r>
            <a:r>
              <a:rPr lang="en-US">
                <a:solidFill>
                  <a:srgbClr val="201F1E"/>
                </a:solidFill>
                <a:latin typeface="Calibri"/>
                <a:cs typeface="Calibri"/>
              </a:rPr>
              <a:t>subscription even to search? (e.g. </a:t>
            </a:r>
            <a:r>
              <a:rPr lang="en-US" err="1">
                <a:solidFill>
                  <a:srgbClr val="201F1E"/>
                </a:solidFill>
                <a:latin typeface="Calibri"/>
                <a:cs typeface="Calibri"/>
              </a:rPr>
              <a:t>Artstor</a:t>
            </a:r>
            <a:r>
              <a:rPr lang="en-US" dirty="0">
                <a:solidFill>
                  <a:srgbClr val="201F1E"/>
                </a:solidFill>
                <a:latin typeface="Calibri"/>
                <a:cs typeface="Calibri"/>
              </a:rPr>
              <a:t>: need to be logged into Primo to search)</a:t>
            </a:r>
          </a:p>
          <a:p>
            <a:r>
              <a:rPr lang="en-US" b="1" dirty="0">
                <a:solidFill>
                  <a:srgbClr val="201F1E"/>
                </a:solidFill>
                <a:latin typeface="Calibri"/>
                <a:cs typeface="Calibri"/>
              </a:rPr>
              <a:t>Full Text Rights</a:t>
            </a:r>
            <a:r>
              <a:rPr lang="en-US">
                <a:solidFill>
                  <a:srgbClr val="201F1E"/>
                </a:solidFill>
                <a:latin typeface="Calibri"/>
                <a:cs typeface="Calibri"/>
              </a:rPr>
              <a:t>: Do you need a </a:t>
            </a:r>
            <a:r>
              <a:rPr lang="en-US" dirty="0">
                <a:solidFill>
                  <a:srgbClr val="201F1E"/>
                </a:solidFill>
                <a:latin typeface="Calibri"/>
                <a:cs typeface="Calibri"/>
              </a:rPr>
              <a:t>subscription for the links to work?</a:t>
            </a:r>
          </a:p>
          <a:p>
            <a:r>
              <a:rPr lang="en-US" b="1" dirty="0">
                <a:solidFill>
                  <a:srgbClr val="201F1E"/>
                </a:solidFill>
                <a:latin typeface="Calibri"/>
                <a:cs typeface="Calibri"/>
              </a:rPr>
              <a:t>Full Text Linking in CDI</a:t>
            </a:r>
            <a:r>
              <a:rPr lang="en-US">
                <a:solidFill>
                  <a:srgbClr val="201F1E"/>
                </a:solidFill>
                <a:latin typeface="Calibri"/>
                <a:cs typeface="Calibri"/>
              </a:rPr>
              <a:t>: Is it Link in </a:t>
            </a:r>
            <a:r>
              <a:rPr lang="en-US" dirty="0">
                <a:solidFill>
                  <a:srgbClr val="201F1E"/>
                </a:solidFill>
                <a:latin typeface="Calibri"/>
                <a:cs typeface="Calibri"/>
              </a:rPr>
              <a:t>Record (links come from CDI) or link resolver (links come from Alma link resolver)</a:t>
            </a:r>
          </a:p>
          <a:p>
            <a:pPr lvl="0"/>
            <a:endParaRPr lang="en-US" dirty="0"/>
          </a:p>
        </p:txBody>
      </p:sp>
      <p:pic>
        <p:nvPicPr>
          <p:cNvPr id="4" name="Picture 3" descr="link in record collection">
            <a:extLst>
              <a:ext uri="{FF2B5EF4-FFF2-40B4-BE49-F238E27FC236}">
                <a16:creationId xmlns:a16="http://schemas.microsoft.com/office/drawing/2014/main" id="{FF8FC53C-0DAB-4B38-9CE8-64C36A216ABF}"/>
              </a:ext>
            </a:extLst>
          </p:cNvPr>
          <p:cNvPicPr>
            <a:picLocks noChangeAspect="1"/>
          </p:cNvPicPr>
          <p:nvPr/>
        </p:nvPicPr>
        <p:blipFill rotWithShape="1">
          <a:blip r:embed="rId7"/>
          <a:srcRect r="32344"/>
          <a:stretch/>
        </p:blipFill>
        <p:spPr>
          <a:xfrm>
            <a:off x="5336250" y="1793147"/>
            <a:ext cx="6608099" cy="3493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216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How did they get into your system and how do you find them?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0" y="1534472"/>
            <a:ext cx="10804689" cy="22850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don’t recognize them, and didn’t activate them yourself, then they were activated by Ex Libris for you in the PCI at go-live. They </a:t>
            </a:r>
            <a:r>
              <a:rPr lang="en-US"/>
              <a:t>needed to be manually cleaned up (delete them).</a:t>
            </a:r>
          </a:p>
          <a:p>
            <a:r>
              <a:rPr lang="en-US" dirty="0"/>
              <a:t>You can find them in your Alma IZ by doing an advanced electronic collection search:</a:t>
            </a:r>
          </a:p>
          <a:p>
            <a:pPr lvl="0"/>
            <a:endParaRPr lang="en-US" dirty="0">
              <a:solidFill>
                <a:srgbClr val="201F1E"/>
              </a:solidFill>
              <a:latin typeface="Calibri" panose="020F0502020204030204" pitchFamily="34" charset="0"/>
            </a:endParaRPr>
          </a:p>
          <a:p>
            <a:pPr lvl="0"/>
            <a:endParaRPr lang="en-US" dirty="0"/>
          </a:p>
        </p:txBody>
      </p:sp>
      <p:pic>
        <p:nvPicPr>
          <p:cNvPr id="6" name="Picture 5">
            <a:extLst>
              <a:ext uri="{FF2B5EF4-FFF2-40B4-BE49-F238E27FC236}">
                <a16:creationId xmlns:a16="http://schemas.microsoft.com/office/drawing/2014/main" id="{D769AF59-4EEF-4AD2-A661-4007D0E1C56A}"/>
              </a:ext>
            </a:extLst>
          </p:cNvPr>
          <p:cNvPicPr>
            <a:picLocks noChangeAspect="1"/>
          </p:cNvPicPr>
          <p:nvPr/>
        </p:nvPicPr>
        <p:blipFill>
          <a:blip r:embed="rId7"/>
          <a:stretch>
            <a:fillRect/>
          </a:stretch>
        </p:blipFill>
        <p:spPr>
          <a:xfrm>
            <a:off x="995828" y="3788504"/>
            <a:ext cx="10648950" cy="2234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931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lIns="91440" tIns="45720" rIns="91440" bIns="45720" rtlCol="0" anchor="t">
            <a:spAutoFit/>
          </a:bodyPr>
          <a:lstStyle/>
          <a:p>
            <a:pPr>
              <a:defRPr/>
            </a:pPr>
            <a:r>
              <a:rPr lang="en-US" sz="3200" b="1" dirty="0">
                <a:solidFill>
                  <a:srgbClr val="4472C4">
                    <a:lumMod val="75000"/>
                  </a:srgbClr>
                </a:solidFill>
                <a:latin typeface="Arial"/>
                <a:cs typeface="Arial"/>
              </a:rPr>
              <a:t>Snapshot not a Comprehensive Review</a:t>
            </a:r>
            <a:endParaRPr lang="en-US" sz="3200" b="1">
              <a:solidFill>
                <a:srgbClr val="4472C4">
                  <a:lumMod val="75000"/>
                </a:srgbClr>
              </a:solidFill>
              <a:latin typeface="Arial"/>
              <a:cs typeface="Aria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2"/>
            <a:ext cx="6068989" cy="531975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System is evolving:</a:t>
            </a:r>
          </a:p>
          <a:p>
            <a:pPr lvl="1"/>
            <a:r>
              <a:rPr lang="en-US" dirty="0">
                <a:hlinkClick r:id="rId7"/>
              </a:rPr>
              <a:t>Known Gaps and Issues</a:t>
            </a:r>
            <a:r>
              <a:rPr lang="en-US" dirty="0"/>
              <a:t> list</a:t>
            </a:r>
          </a:p>
          <a:p>
            <a:pPr lvl="1"/>
            <a:r>
              <a:rPr lang="en-US" dirty="0"/>
              <a:t>Two major changes in past two weeks: linking behavior, link in record activation</a:t>
            </a:r>
          </a:p>
          <a:p>
            <a:pPr lvl="0"/>
            <a:r>
              <a:rPr lang="en-US" dirty="0"/>
              <a:t>Troubleshooting is challenging:</a:t>
            </a:r>
          </a:p>
          <a:p>
            <a:pPr lvl="1"/>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Merged search record is good for users, but difficult </a:t>
            </a:r>
            <a:r>
              <a:rPr lang="en-US" dirty="0">
                <a:solidFill>
                  <a:prstClr val="black"/>
                </a:solidFill>
                <a:latin typeface="Calibri" panose="020F0502020204030204"/>
                <a:cs typeface="Calibri"/>
              </a:rPr>
              <a:t>to support because record id doesn’t correlate to active collections – can’t easily identify and deactivate problem collections</a:t>
            </a:r>
          </a:p>
          <a:p>
            <a:pPr lvl="1"/>
            <a:r>
              <a:rPr lang="en-US" dirty="0">
                <a:solidFill>
                  <a:prstClr val="black"/>
                </a:solidFill>
                <a:latin typeface="Calibri" panose="020F0502020204030204"/>
                <a:cs typeface="Calibri"/>
              </a:rPr>
              <a:t>Collection names don’t show consistently for link in record links</a:t>
            </a:r>
          </a:p>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Calibri"/>
              </a:rPr>
              <a:t>System is complicated:</a:t>
            </a:r>
          </a:p>
          <a:p>
            <a:pPr lvl="1"/>
            <a:r>
              <a:rPr lang="en-US" dirty="0">
                <a:solidFill>
                  <a:prstClr val="black"/>
                </a:solidFill>
                <a:latin typeface="Calibri" panose="020F0502020204030204"/>
                <a:cs typeface="Calibri"/>
              </a:rPr>
              <a:t>Many moving pieces: publishing, indexing, activating, each campus at different points in clean-up process</a:t>
            </a:r>
          </a:p>
          <a:p>
            <a:pPr lvl="1"/>
            <a:r>
              <a:rPr lang="en-US" dirty="0">
                <a:solidFill>
                  <a:prstClr val="black"/>
                </a:solidFill>
                <a:latin typeface="Calibri" panose="020F0502020204030204"/>
                <a:cs typeface="Calibri"/>
              </a:rPr>
              <a:t>We’re all still learning</a:t>
            </a:r>
          </a:p>
        </p:txBody>
      </p:sp>
      <p:pic>
        <p:nvPicPr>
          <p:cNvPr id="1026" name="Picture 2" descr="Caveat Emptor - Highway Sign image">
            <a:extLst>
              <a:ext uri="{FF2B5EF4-FFF2-40B4-BE49-F238E27FC236}">
                <a16:creationId xmlns:a16="http://schemas.microsoft.com/office/drawing/2014/main" id="{ED24DAC9-2820-4BCE-A907-2782A1108A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0690" y="2005198"/>
            <a:ext cx="4276679" cy="28476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27E2AAC-B25E-4905-BB22-11A1C7B46E8D}"/>
              </a:ext>
            </a:extLst>
          </p:cNvPr>
          <p:cNvSpPr txBox="1"/>
          <p:nvPr/>
        </p:nvSpPr>
        <p:spPr>
          <a:xfrm>
            <a:off x="7410450" y="4872460"/>
            <a:ext cx="4422644" cy="276999"/>
          </a:xfrm>
          <a:prstGeom prst="rect">
            <a:avLst/>
          </a:prstGeom>
          <a:noFill/>
        </p:spPr>
        <p:txBody>
          <a:bodyPr wrap="square">
            <a:spAutoFit/>
          </a:bodyPr>
          <a:lstStyle/>
          <a:p>
            <a:r>
              <a:rPr lang="en-US" sz="1200" dirty="0">
                <a:hlinkClick r:id="rId9"/>
              </a:rPr>
              <a:t>https://www.picpedia.org/highway-signs/c/caveat-emptor.html</a:t>
            </a:r>
            <a:endParaRPr lang="en-US" sz="1200" dirty="0"/>
          </a:p>
        </p:txBody>
      </p:sp>
    </p:spTree>
    <p:extLst>
      <p:ext uri="{BB962C8B-B14F-4D97-AF65-F5344CB8AC3E}">
        <p14:creationId xmlns:p14="http://schemas.microsoft.com/office/powerpoint/2010/main" val="157830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lIns="91440" tIns="45720" rIns="91440" bIns="45720" rtlCol="0" anchor="t">
            <a:spAutoFit/>
          </a:bodyPr>
          <a:lstStyle/>
          <a:p>
            <a:pPr>
              <a:defRPr/>
            </a:pPr>
            <a:r>
              <a:rPr lang="en-US" sz="3200" b="1">
                <a:solidFill>
                  <a:srgbClr val="4472C4">
                    <a:lumMod val="75000"/>
                  </a:srgbClr>
                </a:solidFill>
                <a:latin typeface="Arial"/>
                <a:cs typeface="Arial"/>
              </a:rPr>
              <a:t>How do Link in Record collections work in Primo?</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315266"/>
            <a:ext cx="5029899" cy="52854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cs typeface="Calibri"/>
              </a:rPr>
              <a:t>Patron does a search and the link in record records, like other CDI search records, match on the search and come up in the results list</a:t>
            </a:r>
          </a:p>
          <a:p>
            <a:r>
              <a:rPr lang="en-US" sz="2400">
                <a:solidFill>
                  <a:srgbClr val="000000"/>
                </a:solidFill>
                <a:latin typeface="Calibri"/>
                <a:cs typeface="Calibri"/>
              </a:rPr>
              <a:t>Link in record collections, because they include links, are automatically considered available, and will come up in your unexpanded search</a:t>
            </a:r>
            <a:endParaRPr lang="en-US" sz="2400">
              <a:solidFill>
                <a:srgbClr val="000000"/>
              </a:solidFill>
              <a:latin typeface="Calibri" panose="020F0502020204030204" pitchFamily="34" charset="0"/>
              <a:cs typeface="Calibri" panose="020F0502020204030204" pitchFamily="34" charset="0"/>
            </a:endParaRPr>
          </a:p>
          <a:p>
            <a:r>
              <a:rPr lang="en-US" sz="2400">
                <a:solidFill>
                  <a:srgbClr val="000000"/>
                </a:solidFill>
                <a:latin typeface="Calibri"/>
                <a:cs typeface="Calibri"/>
              </a:rPr>
              <a:t>When you open the record, the live Alma look-up happens and the system sees both the link in record link AND any matching Alma portfolio links</a:t>
            </a:r>
            <a:endParaRPr lang="en-US" sz="2400" dirty="0">
              <a:solidFill>
                <a:srgbClr val="000000"/>
              </a:solidFill>
              <a:latin typeface="Calibri" panose="020F0502020204030204" pitchFamily="34" charset="0"/>
              <a:cs typeface="Calibri" panose="020F0502020204030204" pitchFamily="34" charset="0"/>
            </a:endParaRPr>
          </a:p>
          <a:p>
            <a:r>
              <a:rPr lang="en-US" sz="2400">
                <a:solidFill>
                  <a:srgbClr val="000000"/>
                </a:solidFill>
                <a:latin typeface="Calibri"/>
                <a:cs typeface="Calibri"/>
              </a:rPr>
              <a:t>What happens next is . . . . </a:t>
            </a:r>
            <a:endParaRPr lang="en-US" sz="2400" dirty="0">
              <a:solidFill>
                <a:srgbClr val="000000"/>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cs typeface="Calibri" panose="020F0502020204030204" pitchFamily="34" charset="0"/>
            </a:endParaRPr>
          </a:p>
        </p:txBody>
      </p:sp>
      <p:pic>
        <p:nvPicPr>
          <p:cNvPr id="3" name="Picture 2" descr="primo search result with link in record link">
            <a:extLst>
              <a:ext uri="{FF2B5EF4-FFF2-40B4-BE49-F238E27FC236}">
                <a16:creationId xmlns:a16="http://schemas.microsoft.com/office/drawing/2014/main" id="{BD6290B6-DD9A-4BE5-9534-CAE76037C792}"/>
              </a:ext>
            </a:extLst>
          </p:cNvPr>
          <p:cNvPicPr>
            <a:picLocks noChangeAspect="1"/>
          </p:cNvPicPr>
          <p:nvPr/>
        </p:nvPicPr>
        <p:blipFill rotWithShape="1">
          <a:blip r:embed="rId7"/>
          <a:srcRect r="19133" b="-657"/>
          <a:stretch/>
        </p:blipFill>
        <p:spPr>
          <a:xfrm>
            <a:off x="6355107" y="1318260"/>
            <a:ext cx="5523195" cy="4611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93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Collections and the CDI: Yikes.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534472"/>
            <a:ext cx="5364464" cy="475312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Linking dominance: </a:t>
            </a:r>
          </a:p>
          <a:p>
            <a:r>
              <a:rPr lang="en-US" dirty="0"/>
              <a:t>Immediately after go-live, campuses started reporting that they were missing View Online links from known packages like </a:t>
            </a:r>
            <a:r>
              <a:rPr lang="en-US" err="1"/>
              <a:t>Sciencedirect</a:t>
            </a:r>
            <a:endParaRPr lang="en-US">
              <a:cs typeface="Calibri"/>
            </a:endParaRPr>
          </a:p>
          <a:p>
            <a:r>
              <a:rPr lang="en-US" dirty="0"/>
              <a:t>Looking at the CTO for the article in question, you could see the </a:t>
            </a:r>
            <a:r>
              <a:rPr lang="en-US" err="1"/>
              <a:t>Sciencedirect</a:t>
            </a:r>
            <a:r>
              <a:rPr lang="en-US" dirty="0"/>
              <a:t> links, but they weren’t showing in Primo</a:t>
            </a:r>
            <a:endParaRPr lang="en-US" dirty="0">
              <a:cs typeface="Calibri"/>
            </a:endParaRPr>
          </a:p>
          <a:p>
            <a:r>
              <a:rPr lang="en-US" dirty="0"/>
              <a:t>Ex Libris rolled out CDI so that if there was a link in record fulfillment link and a link resolver (Alma portfolio) fulfillment link, the link in record link took precedence over the Alma link, and ONLY the link in record link would show</a:t>
            </a:r>
            <a:endParaRPr lang="en-US" dirty="0">
              <a:cs typeface="Calibri"/>
            </a:endParaRPr>
          </a:p>
          <a:p>
            <a:pPr lvl="0"/>
            <a:endParaRPr lang="en-US" dirty="0">
              <a:solidFill>
                <a:srgbClr val="201F1E"/>
              </a:solidFill>
              <a:latin typeface="Calibri" panose="020F0502020204030204" pitchFamily="34" charset="0"/>
            </a:endParaRPr>
          </a:p>
          <a:p>
            <a:pPr lvl="0"/>
            <a:endParaRPr lang="en-US" dirty="0"/>
          </a:p>
        </p:txBody>
      </p:sp>
      <p:pic>
        <p:nvPicPr>
          <p:cNvPr id="5" name="Picture 4">
            <a:extLst>
              <a:ext uri="{FF2B5EF4-FFF2-40B4-BE49-F238E27FC236}">
                <a16:creationId xmlns:a16="http://schemas.microsoft.com/office/drawing/2014/main" id="{0C33D901-0A34-45CF-A88B-0612B411C85D}"/>
              </a:ext>
            </a:extLst>
          </p:cNvPr>
          <p:cNvPicPr>
            <a:picLocks noChangeAspect="1"/>
          </p:cNvPicPr>
          <p:nvPr/>
        </p:nvPicPr>
        <p:blipFill rotWithShape="1">
          <a:blip r:embed="rId7"/>
          <a:srcRect r="19133" b="-657"/>
          <a:stretch/>
        </p:blipFill>
        <p:spPr>
          <a:xfrm>
            <a:off x="6657819" y="1610533"/>
            <a:ext cx="5032593" cy="4204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F440DB91-FC78-41C8-87D9-80F37369BEE7}"/>
              </a:ext>
            </a:extLst>
          </p:cNvPr>
          <p:cNvSpPr/>
          <p:nvPr/>
        </p:nvSpPr>
        <p:spPr>
          <a:xfrm>
            <a:off x="7334250" y="5086350"/>
            <a:ext cx="1685925" cy="788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69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Link in Record Collections and the CDI: Linking</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0" y="1477322"/>
            <a:ext cx="10804689" cy="47531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Because of the many complaints about this (why would you choose to hide subscription links in favor of possibly bad links from a link in record collection?!), Ex Libris </a:t>
            </a:r>
            <a:r>
              <a:rPr lang="en-US" sz="2400" dirty="0">
                <a:hlinkClick r:id="rId7"/>
              </a:rPr>
              <a:t>changed how this works</a:t>
            </a:r>
            <a:r>
              <a:rPr lang="en-US" sz="2400" dirty="0"/>
              <a:t> on August 5</a:t>
            </a:r>
            <a:r>
              <a:rPr lang="en-US" sz="2400" baseline="30000" dirty="0"/>
              <a:t>th</a:t>
            </a:r>
            <a:r>
              <a:rPr lang="en-US" sz="2400" dirty="0"/>
              <a:t>:</a:t>
            </a:r>
          </a:p>
          <a:p>
            <a:pPr lvl="1"/>
            <a:r>
              <a:rPr lang="en-US" sz="2100" dirty="0"/>
              <a:t>“Based on feedback from many customers, we are changing the following link rule in the merged record: </a:t>
            </a:r>
          </a:p>
          <a:p>
            <a:pPr lvl="2"/>
            <a:r>
              <a:rPr lang="en-US" sz="1800"/>
              <a:t>From: If the library has access to at least one of the collections that use the link in the record, those collections will be given precedence over the collections that use </a:t>
            </a:r>
            <a:r>
              <a:rPr lang="en-US" sz="1800" err="1"/>
              <a:t>OpenURL</a:t>
            </a:r>
            <a:r>
              <a:rPr lang="en-US" sz="1800" dirty="0"/>
              <a:t>. Links that use a document ID will be given priority over metadata links.</a:t>
            </a:r>
            <a:endParaRPr lang="en-US" sz="1800" dirty="0">
              <a:cs typeface="Calibri"/>
            </a:endParaRPr>
          </a:p>
          <a:p>
            <a:pPr lvl="2"/>
            <a:r>
              <a:rPr lang="en-US" sz="1800"/>
              <a:t>To: If the library has access to at least one of the collections that use the link in the record and</a:t>
            </a:r>
            <a:r>
              <a:rPr lang="en-US" sz="1800" dirty="0">
                <a:solidFill>
                  <a:srgbClr val="FF0000"/>
                </a:solidFill>
              </a:rPr>
              <a:t> that link is not for an open access item, those collections will be given precedence over the collections that use </a:t>
            </a:r>
            <a:r>
              <a:rPr lang="en-US" sz="1800" err="1">
                <a:solidFill>
                  <a:srgbClr val="FF0000"/>
                </a:solidFill>
              </a:rPr>
              <a:t>OpenURL</a:t>
            </a:r>
            <a:r>
              <a:rPr lang="en-US" sz="1800" dirty="0">
                <a:solidFill>
                  <a:srgbClr val="FF0000"/>
                </a:solidFill>
              </a:rPr>
              <a:t>. Links that use a document ID will be given priority over metadata links.</a:t>
            </a:r>
            <a:r>
              <a:rPr lang="en-US" sz="1800" dirty="0"/>
              <a:t> If the "link in the record" collection is open access, then the </a:t>
            </a:r>
            <a:r>
              <a:rPr lang="en-US" sz="1800" err="1"/>
              <a:t>OpenURL</a:t>
            </a:r>
            <a:r>
              <a:rPr lang="en-US" sz="1800"/>
              <a:t> link will be given precedence. [Translation: if the link in record collection is for a subscription package or article, it will still override your Alma links]</a:t>
            </a:r>
            <a:endParaRPr lang="en-US" sz="1800">
              <a:cs typeface="Calibri"/>
            </a:endParaRPr>
          </a:p>
          <a:p>
            <a:pPr lvl="1"/>
            <a:r>
              <a:rPr lang="en-US" sz="2100" dirty="0"/>
              <a:t>For more information on linking rules, see </a:t>
            </a:r>
            <a:r>
              <a:rPr lang="en-US" sz="2100" dirty="0">
                <a:hlinkClick r:id="rId8" tooltip="CDI and Linking to Electronic Full Text">
                  <a:extLst>
                    <a:ext uri="{A12FA001-AC4F-418D-AE19-62706E023703}">
                      <ahyp:hlinkClr xmlns:ahyp="http://schemas.microsoft.com/office/drawing/2018/hyperlinkcolor" val="tx"/>
                    </a:ext>
                  </a:extLst>
                </a:hlinkClick>
              </a:rPr>
              <a:t>Linking and the Merged Record</a:t>
            </a:r>
            <a:r>
              <a:rPr lang="en-US" sz="2100" dirty="0"/>
              <a:t>.”</a:t>
            </a:r>
          </a:p>
          <a:p>
            <a:r>
              <a:rPr lang="en-US" sz="2500" dirty="0"/>
              <a:t>Linking seems better, but we still have concerns. They say they’re exploring going back to showing all of the links like in the PCI.</a:t>
            </a:r>
          </a:p>
          <a:p>
            <a:pPr marL="0" lvl="0" indent="0">
              <a:buNone/>
            </a:pPr>
            <a:endParaRPr lang="en-US" dirty="0">
              <a:solidFill>
                <a:srgbClr val="201F1E"/>
              </a:solidFill>
              <a:latin typeface="Calibri" panose="020F0502020204030204" pitchFamily="34" charset="0"/>
            </a:endParaRPr>
          </a:p>
          <a:p>
            <a:pPr lvl="0"/>
            <a:endParaRPr lang="en-US" dirty="0"/>
          </a:p>
        </p:txBody>
      </p:sp>
    </p:spTree>
    <p:extLst>
      <p:ext uri="{BB962C8B-B14F-4D97-AF65-F5344CB8AC3E}">
        <p14:creationId xmlns:p14="http://schemas.microsoft.com/office/powerpoint/2010/main" val="282632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4472C4">
                    <a:lumMod val="75000"/>
                  </a:srgbClr>
                </a:solidFill>
                <a:latin typeface="Arial"/>
                <a:cs typeface="Arial"/>
              </a:rPr>
              <a:t>Link in Record Collections and the CDI: Linking</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0" y="1477322"/>
            <a:ext cx="10804689" cy="22479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Example of subscription link in record still overriding Alma link resolver link: </a:t>
            </a:r>
            <a:r>
              <a:rPr lang="en-US" sz="2400" dirty="0">
                <a:ea typeface="+mn-lt"/>
                <a:cs typeface="+mn-lt"/>
                <a:hlinkClick r:id="rId7"/>
              </a:rPr>
              <a:t>https://suny-new.primo.exlibrisgroup.com/discovery/fulldisplay?context=PC&amp;vid=01SUNY_NEW:01SUNY_NEW&amp;search_scope=online_resources&amp;tab=online_resources&amp;docid=cdi_infobase_filmsondemand_47712&amp;displayCTO=true</a:t>
            </a:r>
            <a:endParaRPr lang="en-US">
              <a:ea typeface="+mn-lt"/>
              <a:cs typeface="+mn-lt"/>
            </a:endParaRPr>
          </a:p>
          <a:p>
            <a:pPr marL="0" indent="0">
              <a:buNone/>
            </a:pPr>
            <a:endParaRPr lang="en-US" sz="2400" dirty="0">
              <a:ea typeface="+mn-lt"/>
              <a:cs typeface="+mn-lt"/>
            </a:endParaRPr>
          </a:p>
          <a:p>
            <a:pPr marL="0" indent="0">
              <a:buNone/>
            </a:pPr>
            <a:r>
              <a:rPr lang="en-US" sz="2400">
                <a:ea typeface="+mn-lt"/>
                <a:cs typeface="+mn-lt"/>
              </a:rPr>
              <a:t>NEW has Films on Demand link in record collection active, and that's overriding Sage link resolver link because FOD is a subscription service.</a:t>
            </a:r>
            <a:endParaRPr lang="en-US" sz="2400" dirty="0">
              <a:ea typeface="+mn-lt"/>
              <a:cs typeface="+mn-lt"/>
            </a:endParaRPr>
          </a:p>
          <a:p>
            <a:pPr marL="0" lvl="0" indent="0">
              <a:buNone/>
            </a:pPr>
            <a:endParaRPr lang="en-US" dirty="0">
              <a:solidFill>
                <a:srgbClr val="201F1E"/>
              </a:solidFill>
              <a:latin typeface="Calibri" panose="020F0502020204030204" pitchFamily="34" charset="0"/>
            </a:endParaRPr>
          </a:p>
          <a:p>
            <a:pPr lvl="0"/>
            <a:endParaRPr lang="en-US" dirty="0"/>
          </a:p>
        </p:txBody>
      </p:sp>
      <p:pic>
        <p:nvPicPr>
          <p:cNvPr id="4" name="Picture 4" descr="Films on Demand link">
            <a:extLst>
              <a:ext uri="{FF2B5EF4-FFF2-40B4-BE49-F238E27FC236}">
                <a16:creationId xmlns:a16="http://schemas.microsoft.com/office/drawing/2014/main" id="{623FC100-6A79-4F68-83AA-CAA864371664}"/>
              </a:ext>
            </a:extLst>
          </p:cNvPr>
          <p:cNvPicPr>
            <a:picLocks noChangeAspect="1"/>
          </p:cNvPicPr>
          <p:nvPr/>
        </p:nvPicPr>
        <p:blipFill>
          <a:blip r:embed="rId8"/>
          <a:stretch>
            <a:fillRect/>
          </a:stretch>
        </p:blipFill>
        <p:spPr>
          <a:xfrm>
            <a:off x="2323578" y="4052817"/>
            <a:ext cx="7482213" cy="1737735"/>
          </a:xfrm>
          <a:prstGeom prst="rect">
            <a:avLst/>
          </a:prstGeom>
        </p:spPr>
      </p:pic>
    </p:spTree>
    <p:extLst>
      <p:ext uri="{BB962C8B-B14F-4D97-AF65-F5344CB8AC3E}">
        <p14:creationId xmlns:p14="http://schemas.microsoft.com/office/powerpoint/2010/main" val="21072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Collections and the CDI: Other Issues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377897"/>
            <a:ext cx="10151032" cy="494198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Link name:</a:t>
            </a:r>
          </a:p>
          <a:p>
            <a:pPr lvl="1"/>
            <a:r>
              <a:rPr lang="en-US" dirty="0"/>
              <a:t>Supposed to show name of collection that it’s coming from, supposedly fixed in May, but still says “view full text in collection” most of the </a:t>
            </a:r>
            <a:r>
              <a:rPr lang="en-US"/>
              <a:t>time. Requests for clarification in EL Basecamp and on Primo-L have gone </a:t>
            </a:r>
            <a:r>
              <a:rPr lang="en-US" dirty="0"/>
              <a:t>unanswered</a:t>
            </a:r>
          </a:p>
          <a:p>
            <a:pPr lvl="1"/>
            <a:r>
              <a:rPr lang="en-US" dirty="0"/>
              <a:t>Can’t remove problematic collection if you can’t tell what it is (</a:t>
            </a:r>
            <a:r>
              <a:rPr lang="en-US" err="1"/>
              <a:t>CrossRef</a:t>
            </a:r>
            <a:r>
              <a:rPr lang="en-US" dirty="0"/>
              <a:t> discussion on Primo-L)</a:t>
            </a:r>
          </a:p>
          <a:p>
            <a:pPr lvl="0"/>
            <a:r>
              <a:rPr lang="en-US" dirty="0"/>
              <a:t>Contents:</a:t>
            </a:r>
          </a:p>
          <a:p>
            <a:pPr lvl="1"/>
            <a:r>
              <a:rPr lang="en-US" dirty="0"/>
              <a:t>Unlike Alma collections with portfolios, you have no idea what’s contained in a link in record collection</a:t>
            </a:r>
          </a:p>
          <a:p>
            <a:pPr lvl="1"/>
            <a:r>
              <a:rPr lang="en-US" dirty="0"/>
              <a:t>We think it’s close to what’s in the equivalent CZ collection, but it’s not one-to-one, makes it hard to figure out where links are coming from</a:t>
            </a:r>
          </a:p>
          <a:p>
            <a:r>
              <a:rPr lang="en-US" dirty="0"/>
              <a:t>Link functionality:</a:t>
            </a:r>
          </a:p>
          <a:p>
            <a:pPr lvl="1"/>
            <a:r>
              <a:rPr lang="en-US" dirty="0"/>
              <a:t>Linking not fully baked – UB has had to work hard to fix linking for special Gale collections and others since go live</a:t>
            </a:r>
          </a:p>
          <a:p>
            <a:pPr lvl="1"/>
            <a:r>
              <a:rPr lang="en-US">
                <a:latin typeface="Calibri"/>
                <a:cs typeface="Calibri"/>
              </a:rPr>
              <a:t>Links won’t show up in a link resolver record coming in from outside of Primo because it's only searching Alma, not the CDI, for View Online</a:t>
            </a:r>
            <a:endParaRPr lang="en-US" dirty="0">
              <a:latin typeface="Calibri"/>
              <a:cs typeface="Calibri"/>
            </a:endParaRPr>
          </a:p>
          <a:p>
            <a:pPr marL="0" lvl="0" indent="0">
              <a:buNone/>
            </a:pPr>
            <a:endParaRPr lang="en-US" dirty="0">
              <a:solidFill>
                <a:srgbClr val="201F1E"/>
              </a:solidFill>
              <a:latin typeface="Calibri" panose="020F0502020204030204" pitchFamily="34" charset="0"/>
            </a:endParaRPr>
          </a:p>
          <a:p>
            <a:pPr lvl="0"/>
            <a:endParaRPr lang="en-US" dirty="0"/>
          </a:p>
        </p:txBody>
      </p:sp>
    </p:spTree>
    <p:extLst>
      <p:ext uri="{BB962C8B-B14F-4D97-AF65-F5344CB8AC3E}">
        <p14:creationId xmlns:p14="http://schemas.microsoft.com/office/powerpoint/2010/main" val="163450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Collections and the CDI: Activating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11923" y="1761638"/>
            <a:ext cx="623874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Great deal of trial and error trying </a:t>
            </a:r>
            <a:r>
              <a:rPr lang="en-US" dirty="0"/>
              <a:t>to get the link in record collections to work</a:t>
            </a:r>
          </a:p>
          <a:p>
            <a:pPr lvl="0"/>
            <a:r>
              <a:rPr lang="en-US">
                <a:solidFill>
                  <a:srgbClr val="201F1E"/>
                </a:solidFill>
                <a:latin typeface="Calibri"/>
                <a:cs typeface="Calibri"/>
              </a:rPr>
              <a:t>Ex Libris changed </a:t>
            </a:r>
            <a:r>
              <a:rPr lang="en-US" dirty="0">
                <a:solidFill>
                  <a:srgbClr val="201F1E"/>
                </a:solidFill>
                <a:latin typeface="Calibri"/>
                <a:cs typeface="Calibri"/>
              </a:rPr>
              <a:t>activation methodology (August 9) after customer complaints</a:t>
            </a:r>
          </a:p>
          <a:p>
            <a:pPr lvl="0"/>
            <a:r>
              <a:rPr lang="en-US" dirty="0">
                <a:solidFill>
                  <a:srgbClr val="201F1E"/>
                </a:solidFill>
                <a:latin typeface="Calibri" panose="020F0502020204030204" pitchFamily="34" charset="0"/>
              </a:rPr>
              <a:t>Frustrating to troubleshoot because changes take at least 72 hours to implement</a:t>
            </a:r>
          </a:p>
          <a:p>
            <a:pPr lvl="0"/>
            <a:endParaRPr lang="en-US" dirty="0"/>
          </a:p>
        </p:txBody>
      </p:sp>
      <p:pic>
        <p:nvPicPr>
          <p:cNvPr id="6146" name="Picture 2" descr="HUH? WHAT? Memegeneratorget Huh? What? - Picard Says What? | Meme ...">
            <a:extLst>
              <a:ext uri="{FF2B5EF4-FFF2-40B4-BE49-F238E27FC236}">
                <a16:creationId xmlns:a16="http://schemas.microsoft.com/office/drawing/2014/main" id="{267A6CCD-B617-4302-97A5-F532D16F8D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310" y="1762742"/>
            <a:ext cx="3607714" cy="359568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DEBCB08-0094-42EC-A66F-1520114532A4}"/>
              </a:ext>
            </a:extLst>
          </p:cNvPr>
          <p:cNvSpPr txBox="1"/>
          <p:nvPr/>
        </p:nvSpPr>
        <p:spPr>
          <a:xfrm>
            <a:off x="7770310" y="5377855"/>
            <a:ext cx="3878765" cy="461665"/>
          </a:xfrm>
          <a:prstGeom prst="rect">
            <a:avLst/>
          </a:prstGeom>
          <a:noFill/>
        </p:spPr>
        <p:txBody>
          <a:bodyPr wrap="square">
            <a:spAutoFit/>
          </a:bodyPr>
          <a:lstStyle/>
          <a:p>
            <a:r>
              <a:rPr lang="en-US" sz="1200" dirty="0">
                <a:hlinkClick r:id="rId8"/>
              </a:rPr>
              <a:t>https://me.me/i/huh-what-memegeneratorget-huh-what-picard-says-what-c8c0dc7a690345a18933a5798aff95bb</a:t>
            </a:r>
            <a:endParaRPr lang="en-US" sz="1200" dirty="0"/>
          </a:p>
        </p:txBody>
      </p:sp>
    </p:spTree>
    <p:extLst>
      <p:ext uri="{BB962C8B-B14F-4D97-AF65-F5344CB8AC3E}">
        <p14:creationId xmlns:p14="http://schemas.microsoft.com/office/powerpoint/2010/main" val="220042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Migrated Link in Record collections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676275"/>
            <a:ext cx="4076693" cy="510301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Calibri" panose="020F0502020204030204"/>
                <a:cs typeface="Calibri"/>
              </a:rPr>
              <a:t>Link in Record needs two activations: </a:t>
            </a:r>
          </a:p>
          <a:p>
            <a:pPr lvl="1"/>
            <a:r>
              <a:rPr lang="en-US">
                <a:latin typeface="Calibri" panose="020F0502020204030204"/>
                <a:cs typeface="Calibri"/>
              </a:rPr>
              <a:t>Active for Search – makes records show in expanded search</a:t>
            </a:r>
          </a:p>
          <a:p>
            <a:pPr lvl="1"/>
            <a:r>
              <a:rPr lang="en-US">
                <a:latin typeface="Calibri" panose="020F0502020204030204"/>
                <a:cs typeface="Calibri"/>
              </a:rPr>
              <a:t>Active for full-text availability – makes records show in unexpanded search and makes links appear in View Online</a:t>
            </a:r>
          </a:p>
          <a:p>
            <a:pPr lvl="0"/>
            <a:r>
              <a:rPr kumimoji="0" lang="en-US" sz="2800" b="0" i="0" u="none" strike="noStrike" kern="1200" cap="none" spc="0" normalizeH="0" baseline="0" noProof="0">
                <a:ln>
                  <a:noFill/>
                </a:ln>
                <a:effectLst/>
                <a:uLnTx/>
                <a:uFillTx/>
                <a:latin typeface="Calibri" panose="020F0502020204030204"/>
                <a:ea typeface="+mn-ea"/>
                <a:cs typeface="Calibri"/>
              </a:rPr>
              <a:t>Special “CDI-only full text </a:t>
            </a:r>
            <a:r>
              <a:rPr kumimoji="0" lang="en-US" sz="2800" b="0" i="0" u="none" strike="noStrike" kern="1200" cap="none" spc="0" normalizeH="0" baseline="0" noProof="0" dirty="0">
                <a:ln>
                  <a:noFill/>
                </a:ln>
                <a:effectLst/>
                <a:uLnTx/>
                <a:uFillTx/>
                <a:latin typeface="Calibri" panose="020F0502020204030204"/>
                <a:ea typeface="+mn-ea"/>
                <a:cs typeface="Calibri"/>
              </a:rPr>
              <a:t>activation” tag was applied by Ex Libris in order to publish availability correctly</a:t>
            </a:r>
            <a:endParaRPr lang="en-US">
              <a:ea typeface="+mn-ea"/>
            </a:endParaRPr>
          </a:p>
          <a:p>
            <a:r>
              <a:rPr lang="en-US" dirty="0">
                <a:latin typeface="Calibri" panose="020F0502020204030204"/>
                <a:cs typeface="Calibri"/>
              </a:rPr>
              <a:t>Were supposed to work even if collection bib record was suppressed </a:t>
            </a:r>
            <a:r>
              <a:rPr lang="en-US">
                <a:latin typeface="Calibri" panose="020F0502020204030204"/>
                <a:cs typeface="Calibri"/>
              </a:rPr>
              <a:t>(black CZ icon), which is recommended</a:t>
            </a:r>
            <a:endParaRPr lang="en-US" sz="2800" b="0" i="0" u="none" strike="noStrike" kern="1200" cap="none" spc="0" normalizeH="0" baseline="0" noProof="0">
              <a:ln>
                <a:noFill/>
              </a:ln>
              <a:effectLst/>
              <a:uLnTx/>
              <a:uFillTx/>
              <a:latin typeface="Calibri" panose="020F0502020204030204"/>
              <a:cs typeface="Calibri"/>
            </a:endParaRPr>
          </a:p>
        </p:txBody>
      </p:sp>
      <p:pic>
        <p:nvPicPr>
          <p:cNvPr id="2" name="Picture 1" descr="CDI link in record collection"/>
          <p:cNvPicPr>
            <a:picLocks noChangeAspect="1"/>
          </p:cNvPicPr>
          <p:nvPr/>
        </p:nvPicPr>
        <p:blipFill>
          <a:blip r:embed="rId7"/>
          <a:stretch>
            <a:fillRect/>
          </a:stretch>
        </p:blipFill>
        <p:spPr>
          <a:xfrm>
            <a:off x="5207605" y="1414296"/>
            <a:ext cx="6820129" cy="2821971"/>
          </a:xfrm>
          <a:prstGeom prst="rect">
            <a:avLst/>
          </a:prstGeom>
        </p:spPr>
      </p:pic>
      <p:pic>
        <p:nvPicPr>
          <p:cNvPr id="4" name="Picture 3" descr="collection bib is suppressed">
            <a:extLst>
              <a:ext uri="{FF2B5EF4-FFF2-40B4-BE49-F238E27FC236}">
                <a16:creationId xmlns:a16="http://schemas.microsoft.com/office/drawing/2014/main" id="{D12103EB-F3AA-4556-AB3C-B999CC688E42}"/>
              </a:ext>
            </a:extLst>
          </p:cNvPr>
          <p:cNvPicPr>
            <a:picLocks noChangeAspect="1"/>
          </p:cNvPicPr>
          <p:nvPr/>
        </p:nvPicPr>
        <p:blipFill rotWithShape="1">
          <a:blip r:embed="rId8"/>
          <a:srcRect r="63202" b="32495"/>
          <a:stretch/>
        </p:blipFill>
        <p:spPr>
          <a:xfrm>
            <a:off x="7345347" y="4465080"/>
            <a:ext cx="3521374" cy="1496791"/>
          </a:xfrm>
          <a:prstGeom prst="rect">
            <a:avLst/>
          </a:prstGeom>
        </p:spPr>
      </p:pic>
    </p:spTree>
    <p:extLst>
      <p:ext uri="{BB962C8B-B14F-4D97-AF65-F5344CB8AC3E}">
        <p14:creationId xmlns:p14="http://schemas.microsoft.com/office/powerpoint/2010/main" val="177797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Migrated Link in Record collections,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descr="CDI tab with special message about full-text tag for migrated content"/>
          <p:cNvPicPr>
            <a:picLocks noChangeAspect="1"/>
          </p:cNvPicPr>
          <p:nvPr/>
        </p:nvPicPr>
        <p:blipFill>
          <a:blip r:embed="rId7"/>
          <a:stretch>
            <a:fillRect/>
          </a:stretch>
        </p:blipFill>
        <p:spPr>
          <a:xfrm>
            <a:off x="1555718" y="1154952"/>
            <a:ext cx="9011113" cy="4845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14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lIns="91440" tIns="45720" rIns="91440" bIns="45720" rtlCol="0" anchor="t">
            <a:spAutoFit/>
          </a:bodyPr>
          <a:lstStyle/>
          <a:p>
            <a:pPr>
              <a:defRPr/>
            </a:pPr>
            <a:r>
              <a:rPr lang="en-US" sz="3200" b="1" dirty="0">
                <a:solidFill>
                  <a:srgbClr val="4472C4">
                    <a:lumMod val="75000"/>
                  </a:srgbClr>
                </a:solidFill>
                <a:latin typeface="Arial"/>
                <a:cs typeface="Arial"/>
              </a:rPr>
              <a:t>New Link in Record activations</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9AA1BDD5-0B5E-4490-ABCC-BC1E02AFCACB}"/>
              </a:ext>
            </a:extLst>
          </p:cNvPr>
          <p:cNvSpPr txBox="1"/>
          <p:nvPr/>
        </p:nvSpPr>
        <p:spPr>
          <a:xfrm>
            <a:off x="838200" y="1380259"/>
            <a:ext cx="10750073" cy="4801314"/>
          </a:xfrm>
          <a:prstGeom prst="rect">
            <a:avLst/>
          </a:prstGeom>
          <a:noFill/>
        </p:spPr>
        <p:txBody>
          <a:bodyPr wrap="square" lIns="91440" tIns="45720" rIns="91440" bIns="45720" rtlCol="0" anchor="t">
            <a:spAutoFit/>
          </a:bodyPr>
          <a:lstStyle/>
          <a:p>
            <a:r>
              <a:rPr lang="en-US"/>
              <a:t>Post-migration: activate for CDI search AND publish collection bib so that the availability would be published </a:t>
            </a:r>
            <a:r>
              <a:rPr lang="en-US" dirty="0"/>
              <a:t>correctly</a:t>
            </a:r>
          </a:p>
          <a:p>
            <a:endParaRPr lang="en-US" dirty="0"/>
          </a:p>
          <a:p>
            <a:r>
              <a:rPr lang="en-US" dirty="0"/>
              <a:t>Problems with this:</a:t>
            </a:r>
          </a:p>
          <a:p>
            <a:pPr marL="285750" indent="-285750">
              <a:buFont typeface="Arial" panose="020B0604020202020204" pitchFamily="34" charset="0"/>
              <a:buChar char="•"/>
            </a:pPr>
            <a:r>
              <a:rPr lang="en-US" dirty="0"/>
              <a:t>Different workflow/appearance for migrated collections vs newly activated collections</a:t>
            </a:r>
          </a:p>
          <a:p>
            <a:pPr marL="285750" indent="-285750">
              <a:buFont typeface="Arial" panose="020B0604020202020204" pitchFamily="34" charset="0"/>
              <a:buChar char="•"/>
            </a:pPr>
            <a:r>
              <a:rPr lang="en-US" dirty="0"/>
              <a:t>Many institutions don’t</a:t>
            </a:r>
            <a:r>
              <a:rPr lang="en-US"/>
              <a:t> want the database bib record showing up in Primo. Comment from Primo-L:</a:t>
            </a:r>
            <a:endParaRPr lang="en-US">
              <a:cs typeface="Calibri"/>
            </a:endParaRPr>
          </a:p>
          <a:p>
            <a:pPr marL="457200">
              <a:buFont typeface="Arial" panose="020B0604020202020204" pitchFamily="34" charset="0"/>
              <a:buChar char="•"/>
            </a:pPr>
            <a:r>
              <a:rPr lang="en-US"/>
              <a:t>“... </a:t>
            </a:r>
            <a:r>
              <a:rPr lang="en-US" dirty="0"/>
              <a:t>it is a madness if we have to publish all those undesired records, it is a nonsense. I hope Ex Libris </a:t>
            </a:r>
            <a:r>
              <a:rPr lang="en-US"/>
              <a:t>consider changing it as soon as possible.” -System Librarian, Spanish National Research Council Library Network</a:t>
            </a:r>
          </a:p>
          <a:p>
            <a:pPr marL="742950" lvl="1" indent="-285750">
              <a:buFont typeface="Arial" panose="020B0604020202020204" pitchFamily="34" charset="0"/>
              <a:buChar char="•"/>
            </a:pPr>
            <a:endParaRPr lang="en-US" dirty="0">
              <a:cs typeface="Calibri"/>
            </a:endParaRPr>
          </a:p>
          <a:p>
            <a:r>
              <a:rPr lang="en-US"/>
              <a:t>Change made on August 9</a:t>
            </a:r>
            <a:r>
              <a:rPr lang="en-US" baseline="30000"/>
              <a:t>th:</a:t>
            </a:r>
            <a:endParaRPr lang="en-US">
              <a:cs typeface="Calibri"/>
            </a:endParaRPr>
          </a:p>
          <a:p>
            <a:pPr marL="285750" indent="-285750">
              <a:buFont typeface="Arial" panose="020B0604020202020204" pitchFamily="34" charset="0"/>
              <a:buChar char="•"/>
            </a:pPr>
            <a:r>
              <a:rPr lang="en-US"/>
              <a:t>Ex Libris changed the activation option to let you keep database suppressed but use a new full-text flag to publish for full-text availability </a:t>
            </a:r>
          </a:p>
          <a:p>
            <a:pPr marL="285750" indent="-285750">
              <a:buFont typeface="Arial" panose="020B0604020202020204" pitchFamily="34" charset="0"/>
              <a:buChar char="•"/>
            </a:pPr>
            <a:r>
              <a:rPr lang="en-US"/>
              <a:t>Doesn't impact migrated collections: “Just to clarify - this issue </a:t>
            </a:r>
            <a:r>
              <a:rPr lang="en-US" dirty="0"/>
              <a:t>does not apply to database type full text collections that are already flagged as “active for full text in CDI only”. For databases that already have that flag you can already use the suppress option for the bib record independently.”</a:t>
            </a:r>
          </a:p>
          <a:p>
            <a:pPr marL="285750" indent="-285750">
              <a:buFont typeface="Arial" panose="020B0604020202020204" pitchFamily="34" charset="0"/>
              <a:buChar char="•"/>
            </a:pPr>
            <a:r>
              <a:rPr lang="en-US">
                <a:highlight>
                  <a:srgbClr val="FFFF00"/>
                </a:highlight>
                <a:cs typeface="Calibri"/>
              </a:rPr>
              <a:t>Can use either publishing option: unsuppress bib or use full text flag. Flag is recommended.</a:t>
            </a:r>
          </a:p>
        </p:txBody>
      </p:sp>
    </p:spTree>
    <p:extLst>
      <p:ext uri="{BB962C8B-B14F-4D97-AF65-F5344CB8AC3E}">
        <p14:creationId xmlns:p14="http://schemas.microsoft.com/office/powerpoint/2010/main" val="4199334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activation how-to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9AA1BDD5-0B5E-4490-ABCC-BC1E02AFCACB}"/>
              </a:ext>
            </a:extLst>
          </p:cNvPr>
          <p:cNvSpPr txBox="1"/>
          <p:nvPr/>
        </p:nvSpPr>
        <p:spPr>
          <a:xfrm>
            <a:off x="838200" y="1380259"/>
            <a:ext cx="4295775"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Find collection in the CZ</a:t>
            </a:r>
          </a:p>
          <a:p>
            <a:pPr marL="285750" indent="-285750">
              <a:buFont typeface="Arial" panose="020B0604020202020204" pitchFamily="34" charset="0"/>
              <a:buChar char="•"/>
            </a:pPr>
            <a:r>
              <a:rPr lang="en-US" sz="2400" dirty="0"/>
              <a:t>Make sure you have CDI operator role</a:t>
            </a:r>
          </a:p>
          <a:p>
            <a:pPr marL="285750" indent="-285750">
              <a:buFont typeface="Arial" panose="020B0604020202020204" pitchFamily="34" charset="0"/>
              <a:buChar char="•"/>
            </a:pPr>
            <a:r>
              <a:rPr lang="en-US" sz="2400" dirty="0"/>
              <a:t>Choose Activate for Search in CDI</a:t>
            </a:r>
          </a:p>
          <a:p>
            <a:pPr marL="285750" indent="-285750">
              <a:buFont typeface="Arial" panose="020B0604020202020204" pitchFamily="34" charset="0"/>
              <a:buChar char="•"/>
            </a:pPr>
            <a:r>
              <a:rPr lang="en-US" sz="2400" dirty="0"/>
              <a:t>Go to IZ and choose Add CDI-only full text activation</a:t>
            </a:r>
          </a:p>
          <a:p>
            <a:pPr marL="285750" indent="-285750">
              <a:buFont typeface="Arial" panose="020B0604020202020204" pitchFamily="34" charset="0"/>
              <a:buChar char="•"/>
            </a:pPr>
            <a:r>
              <a:rPr lang="en-US" sz="2400" dirty="0"/>
              <a:t>Database bib record comes in as suppressed (which is good)</a:t>
            </a:r>
          </a:p>
          <a:p>
            <a:pPr marL="285750" indent="-285750">
              <a:buFont typeface="Arial" panose="020B0604020202020204" pitchFamily="34" charset="0"/>
              <a:buChar char="•"/>
            </a:pPr>
            <a:endParaRPr lang="en-US" dirty="0"/>
          </a:p>
        </p:txBody>
      </p:sp>
      <p:pic>
        <p:nvPicPr>
          <p:cNvPr id="2" name="Picture 1" descr="selected activate for search in CDI">
            <a:extLst>
              <a:ext uri="{FF2B5EF4-FFF2-40B4-BE49-F238E27FC236}">
                <a16:creationId xmlns:a16="http://schemas.microsoft.com/office/drawing/2014/main" id="{02870744-F2BD-4ACE-B914-F607219F3436}"/>
              </a:ext>
            </a:extLst>
          </p:cNvPr>
          <p:cNvPicPr>
            <a:picLocks noChangeAspect="1"/>
          </p:cNvPicPr>
          <p:nvPr/>
        </p:nvPicPr>
        <p:blipFill>
          <a:blip r:embed="rId7"/>
          <a:stretch>
            <a:fillRect/>
          </a:stretch>
        </p:blipFill>
        <p:spPr>
          <a:xfrm>
            <a:off x="5270521" y="1380013"/>
            <a:ext cx="6598540" cy="244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hoose add CDI-only full-text activation">
            <a:extLst>
              <a:ext uri="{FF2B5EF4-FFF2-40B4-BE49-F238E27FC236}">
                <a16:creationId xmlns:a16="http://schemas.microsoft.com/office/drawing/2014/main" id="{99C03E92-B6B4-45EF-AA96-3173A18E6701}"/>
              </a:ext>
            </a:extLst>
          </p:cNvPr>
          <p:cNvPicPr>
            <a:picLocks noChangeAspect="1"/>
          </p:cNvPicPr>
          <p:nvPr/>
        </p:nvPicPr>
        <p:blipFill>
          <a:blip r:embed="rId8"/>
          <a:stretch>
            <a:fillRect/>
          </a:stretch>
        </p:blipFill>
        <p:spPr>
          <a:xfrm>
            <a:off x="5404189" y="3975199"/>
            <a:ext cx="6331204" cy="2144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826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Biggest Pain</a:t>
            </a:r>
            <a:r>
              <a:rPr kumimoji="0" lang="en-US" sz="3200" b="1" i="0" u="none" strike="noStrike" kern="1200" cap="none" spc="0" normalizeH="0" noProof="0" dirty="0">
                <a:ln>
                  <a:noFill/>
                </a:ln>
                <a:solidFill>
                  <a:srgbClr val="4472C4">
                    <a:lumMod val="75000"/>
                  </a:srgbClr>
                </a:solidFill>
                <a:effectLst/>
                <a:uLnTx/>
                <a:uFillTx/>
                <a:latin typeface="Arial"/>
                <a:ea typeface="+mn-ea"/>
                <a:cs typeface="Arial"/>
              </a:rPr>
              <a:t> Points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In general, system is working: patrons are doing searches and getting results. But, there’s room for improvement.</a:t>
            </a:r>
          </a:p>
          <a:p>
            <a:pPr marL="0" lvl="0" indent="0">
              <a:buNone/>
            </a:pPr>
            <a:endParaRPr lang="en-US" dirty="0"/>
          </a:p>
          <a:p>
            <a:pPr marL="0" lvl="0" indent="0">
              <a:buNone/>
            </a:pPr>
            <a:r>
              <a:rPr lang="en-US" dirty="0"/>
              <a:t>Campus problem reports focus areas:</a:t>
            </a:r>
          </a:p>
          <a:p>
            <a:pPr lvl="1"/>
            <a:r>
              <a:rPr lang="en-US" sz="2800" dirty="0"/>
              <a:t>eBook collections</a:t>
            </a:r>
          </a:p>
          <a:p>
            <a:pPr lvl="1"/>
            <a:r>
              <a:rPr lang="en-US" sz="2800" dirty="0"/>
              <a:t>Resource Types &amp; Facets</a:t>
            </a:r>
          </a:p>
          <a:p>
            <a:pPr lvl="1"/>
            <a:r>
              <a:rPr lang="en-US" sz="2800" dirty="0"/>
              <a:t>Link in Record collections</a:t>
            </a:r>
          </a:p>
          <a:p>
            <a:pPr lvl="1"/>
            <a:r>
              <a:rPr lang="en-US" sz="2800" dirty="0"/>
              <a:t>Missing links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81210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Subscription Collections: Customer Settings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646816"/>
            <a:ext cx="4878364"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In Alma, when you activate a subscription collection, you have a place in the edit service linking tab where you can enter your customer id and say yes/no to proxy</a:t>
            </a:r>
          </a:p>
          <a:p>
            <a:pPr lvl="0"/>
            <a:r>
              <a:rPr lang="en-US" dirty="0"/>
              <a:t>Link in record collections don’t let you make any of these adjustments on the collection</a:t>
            </a:r>
          </a:p>
          <a:p>
            <a:pPr lvl="0"/>
            <a:r>
              <a:rPr lang="en-US" dirty="0"/>
              <a:t>Often need special code in Discovery Config-&gt;Other-&gt;Customer Settings</a:t>
            </a:r>
          </a:p>
          <a:p>
            <a:pPr lvl="0"/>
            <a:endParaRPr lang="en-US" dirty="0"/>
          </a:p>
        </p:txBody>
      </p:sp>
      <p:pic>
        <p:nvPicPr>
          <p:cNvPr id="4" name="Picture 3" descr="customer mapping table">
            <a:extLst>
              <a:ext uri="{FF2B5EF4-FFF2-40B4-BE49-F238E27FC236}">
                <a16:creationId xmlns:a16="http://schemas.microsoft.com/office/drawing/2014/main" id="{0F7C113F-89B1-48B7-8CAE-D00B47E404CB}"/>
              </a:ext>
            </a:extLst>
          </p:cNvPr>
          <p:cNvPicPr>
            <a:picLocks noChangeAspect="1"/>
          </p:cNvPicPr>
          <p:nvPr/>
        </p:nvPicPr>
        <p:blipFill>
          <a:blip r:embed="rId7"/>
          <a:stretch>
            <a:fillRect/>
          </a:stretch>
        </p:blipFill>
        <p:spPr>
          <a:xfrm>
            <a:off x="6096853" y="2141322"/>
            <a:ext cx="5924611" cy="336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496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Link in Record Subscription Collections: Proxy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Content Placeholder 2">
            <a:extLst>
              <a:ext uri="{FF2B5EF4-FFF2-40B4-BE49-F238E27FC236}">
                <a16:creationId xmlns:a16="http://schemas.microsoft.com/office/drawing/2014/main" id="{D1242989-D67C-4200-BD4E-507019E62CF4}"/>
              </a:ext>
            </a:extLst>
          </p:cNvPr>
          <p:cNvSpPr txBox="1">
            <a:spLocks/>
          </p:cNvSpPr>
          <p:nvPr/>
        </p:nvSpPr>
        <p:spPr>
          <a:xfrm>
            <a:off x="922361" y="1364979"/>
            <a:ext cx="4878364" cy="521862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There are two places to adjust your proxy in Alma/Primo:</a:t>
            </a:r>
          </a:p>
          <a:p>
            <a:pPr lvl="1"/>
            <a:r>
              <a:rPr lang="en-US" dirty="0"/>
              <a:t>You create your proxy entry in the General-&gt;External Systems-&gt;Integration Profile area, and you can tell it to be used selectively or always (not recommended)</a:t>
            </a:r>
          </a:p>
          <a:p>
            <a:pPr lvl="1"/>
            <a:r>
              <a:rPr lang="en-US" dirty="0"/>
              <a:t>You adjust how your proxy is used with Primo searching in Discovery config-&gt;Other-&gt;Central Index and Proxy Set-up</a:t>
            </a:r>
          </a:p>
          <a:p>
            <a:pPr lvl="1"/>
            <a:r>
              <a:rPr lang="en-US" dirty="0"/>
              <a:t>Use proxy for Primo Central links means use proxy for link in record </a:t>
            </a:r>
            <a:r>
              <a:rPr lang="en-US"/>
              <a:t>links. If you choose this because you want to proxy your Link in Record subscription packages, make sure to </a:t>
            </a:r>
            <a:r>
              <a:rPr lang="en-US" dirty="0"/>
              <a:t>also mark “do not </a:t>
            </a:r>
            <a:r>
              <a:rPr lang="en-US"/>
              <a:t>proxy OA records” because you don't want everything from the CDI proxied.</a:t>
            </a:r>
            <a:endParaRPr lang="en-US">
              <a:cs typeface="Calibri"/>
            </a:endParaRPr>
          </a:p>
          <a:p>
            <a:pPr lvl="0"/>
            <a:endParaRPr lang="en-US" dirty="0"/>
          </a:p>
        </p:txBody>
      </p:sp>
      <p:pic>
        <p:nvPicPr>
          <p:cNvPr id="5" name="Picture 4">
            <a:extLst>
              <a:ext uri="{FF2B5EF4-FFF2-40B4-BE49-F238E27FC236}">
                <a16:creationId xmlns:a16="http://schemas.microsoft.com/office/drawing/2014/main" id="{BE99B00E-3F44-422F-BEFF-8B223CD67546}"/>
              </a:ext>
            </a:extLst>
          </p:cNvPr>
          <p:cNvPicPr>
            <a:picLocks noChangeAspect="1"/>
          </p:cNvPicPr>
          <p:nvPr/>
        </p:nvPicPr>
        <p:blipFill>
          <a:blip r:embed="rId7"/>
          <a:stretch>
            <a:fillRect/>
          </a:stretch>
        </p:blipFill>
        <p:spPr>
          <a:xfrm>
            <a:off x="6474973" y="1935694"/>
            <a:ext cx="5168371" cy="3244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772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Problems we’re still exploring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9AA1BDD5-0B5E-4490-ABCC-BC1E02AFCACB}"/>
              </a:ext>
            </a:extLst>
          </p:cNvPr>
          <p:cNvSpPr txBox="1"/>
          <p:nvPr/>
        </p:nvSpPr>
        <p:spPr>
          <a:xfrm>
            <a:off x="838200" y="1380259"/>
            <a:ext cx="10447361" cy="4524315"/>
          </a:xfrm>
          <a:prstGeom prst="rect">
            <a:avLst/>
          </a:prstGeom>
          <a:noFill/>
        </p:spPr>
        <p:txBody>
          <a:bodyPr wrap="square" lIns="91440" tIns="45720" rIns="91440" bIns="45720" rtlCol="0" anchor="t">
            <a:spAutoFit/>
          </a:bodyPr>
          <a:lstStyle/>
          <a:p>
            <a:r>
              <a:rPr lang="en-US" sz="2400">
                <a:ea typeface="+mn-lt"/>
                <a:cs typeface="+mn-lt"/>
              </a:rPr>
              <a:t>Bad links:</a:t>
            </a:r>
          </a:p>
          <a:p>
            <a:pPr marL="342900" indent="-342900">
              <a:buFont typeface="Arial,Sans-Serif"/>
              <a:buChar char="•"/>
            </a:pPr>
            <a:r>
              <a:rPr lang="en-US" sz="2400">
                <a:ea typeface="+mn-lt"/>
                <a:cs typeface="+mn-lt"/>
              </a:rPr>
              <a:t>Gale – using metadata document id instead of article id for linking</a:t>
            </a:r>
          </a:p>
          <a:p>
            <a:pPr marL="342900" indent="-342900">
              <a:buFont typeface="Arial,Sans-Serif"/>
              <a:buChar char="•"/>
            </a:pPr>
            <a:r>
              <a:rPr lang="en-US" sz="2400">
                <a:ea typeface="+mn-lt"/>
                <a:cs typeface="+mn-lt"/>
              </a:rPr>
              <a:t>Incorrect metadata in search record (wrong date, etc.) - have to report to Salesforce one at a time </a:t>
            </a:r>
          </a:p>
          <a:p>
            <a:endParaRPr lang="en-US" sz="2400" dirty="0">
              <a:cs typeface="Calibri"/>
            </a:endParaRPr>
          </a:p>
          <a:p>
            <a:r>
              <a:rPr lang="en-US" sz="2400"/>
              <a:t>Missing links:</a:t>
            </a:r>
            <a:endParaRPr lang="en-US"/>
          </a:p>
          <a:p>
            <a:pPr marL="285750" indent="-285750">
              <a:buFont typeface="Arial" panose="020B0604020202020204" pitchFamily="34" charset="0"/>
              <a:buChar char="•"/>
            </a:pPr>
            <a:r>
              <a:rPr lang="en-US" sz="2400" dirty="0"/>
              <a:t>We can see fulfillment look-up results in the CTO but they’re not showing in the View Online</a:t>
            </a:r>
          </a:p>
          <a:p>
            <a:pPr marL="285750" indent="-285750">
              <a:buFont typeface="Arial" panose="020B0604020202020204" pitchFamily="34" charset="0"/>
              <a:buChar char="•"/>
            </a:pPr>
            <a:r>
              <a:rPr lang="en-US" sz="2400"/>
              <a:t>Fulfillment look-up isn’t working great when there's no identifier on portfolio in Alma (e.g. Kirkus Reviews), fulfillment for link resolver searches identifier first, then title, but title has to be EXACT, won't ignore indicators like "The"</a:t>
            </a:r>
            <a:endParaRPr lang="en-US" sz="2400">
              <a:cs typeface="Calibri"/>
            </a:endParaRPr>
          </a:p>
          <a:p>
            <a:pPr marL="285750" indent="-285750">
              <a:buFont typeface="Arial" panose="020B0604020202020204" pitchFamily="34" charset="0"/>
              <a:buChar char="•"/>
            </a:pPr>
            <a:endParaRPr lang="en-US" sz="2400" dirty="0">
              <a:ea typeface="+mn-lt"/>
              <a:cs typeface="+mn-lt"/>
            </a:endParaRPr>
          </a:p>
        </p:txBody>
      </p:sp>
    </p:spTree>
    <p:extLst>
      <p:ext uri="{BB962C8B-B14F-4D97-AF65-F5344CB8AC3E}">
        <p14:creationId xmlns:p14="http://schemas.microsoft.com/office/powerpoint/2010/main" val="1690629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Troubleshooting in Primo: Old </a:t>
            </a:r>
            <a:r>
              <a:rPr kumimoji="0" lang="en-US" sz="3200" b="1" i="0" u="none" strike="noStrike" kern="1200" cap="none" spc="0" normalizeH="0" baseline="0" noProof="0" dirty="0" err="1">
                <a:ln>
                  <a:noFill/>
                </a:ln>
                <a:solidFill>
                  <a:srgbClr val="4472C4">
                    <a:lumMod val="75000"/>
                  </a:srgbClr>
                </a:solidFill>
                <a:effectLst/>
                <a:uLnTx/>
                <a:uFillTx/>
                <a:latin typeface="Arial"/>
                <a:ea typeface="+mn-ea"/>
                <a:cs typeface="Arial"/>
              </a:rPr>
              <a:t>Faithfuls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7955"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73E7ACED-8D0D-45FB-B407-0B54A5307D64}"/>
              </a:ext>
            </a:extLst>
          </p:cNvPr>
          <p:cNvSpPr txBox="1"/>
          <p:nvPr/>
        </p:nvSpPr>
        <p:spPr>
          <a:xfrm>
            <a:off x="768996" y="1495425"/>
            <a:ext cx="5160464" cy="2677656"/>
          </a:xfrm>
          <a:prstGeom prst="rect">
            <a:avLst/>
          </a:prstGeom>
          <a:noFill/>
        </p:spPr>
        <p:txBody>
          <a:bodyPr wrap="square" rtlCol="0">
            <a:spAutoFit/>
          </a:bodyPr>
          <a:lstStyle/>
          <a:p>
            <a:r>
              <a:rPr lang="en-US" sz="2400" dirty="0"/>
              <a:t>Add &amp;</a:t>
            </a:r>
            <a:r>
              <a:rPr lang="en-US" sz="2400" dirty="0" err="1"/>
              <a:t>displayCTO</a:t>
            </a:r>
            <a:r>
              <a:rPr lang="en-US" sz="2400" dirty="0"/>
              <a:t>=true to full record URL:</a:t>
            </a:r>
          </a:p>
          <a:p>
            <a:pPr marL="285750" indent="-285750">
              <a:buFont typeface="Arial" panose="020B0604020202020204" pitchFamily="34" charset="0"/>
              <a:buChar char="•"/>
            </a:pPr>
            <a:r>
              <a:rPr lang="en-US" sz="2000" dirty="0"/>
              <a:t>Will show you metadata and the fulfillment links that are found. </a:t>
            </a:r>
          </a:p>
          <a:p>
            <a:pPr marL="285750" indent="-285750">
              <a:buFont typeface="Arial" panose="020B0604020202020204" pitchFamily="34" charset="0"/>
              <a:buChar char="•"/>
            </a:pPr>
            <a:r>
              <a:rPr lang="en-US" sz="2000" dirty="0"/>
              <a:t>Handy to help identify ISSN or ISBN to use in further investigation in CZ</a:t>
            </a:r>
          </a:p>
          <a:p>
            <a:pPr marL="285750" indent="-285750">
              <a:buFont typeface="Arial" panose="020B0604020202020204" pitchFamily="34" charset="0"/>
              <a:buChar char="•"/>
            </a:pPr>
            <a:r>
              <a:rPr lang="en-US" sz="2000" dirty="0"/>
              <a:t>Won’t show link in record links, so can’t be used to figure out source of link in record</a:t>
            </a:r>
          </a:p>
        </p:txBody>
      </p:sp>
      <p:pic>
        <p:nvPicPr>
          <p:cNvPr id="5" name="Picture 4">
            <a:extLst>
              <a:ext uri="{FF2B5EF4-FFF2-40B4-BE49-F238E27FC236}">
                <a16:creationId xmlns:a16="http://schemas.microsoft.com/office/drawing/2014/main" id="{2108368B-6A51-43E5-9A1D-87FC7C2B17E8}"/>
              </a:ext>
            </a:extLst>
          </p:cNvPr>
          <p:cNvPicPr>
            <a:picLocks noChangeAspect="1"/>
          </p:cNvPicPr>
          <p:nvPr/>
        </p:nvPicPr>
        <p:blipFill rotWithShape="1">
          <a:blip r:embed="rId7"/>
          <a:srcRect t="1" b="-2218"/>
          <a:stretch/>
        </p:blipFill>
        <p:spPr>
          <a:xfrm>
            <a:off x="6166173" y="1495425"/>
            <a:ext cx="5785972" cy="2549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7FA2FE1-1320-4795-856C-3B47CA7827FB}"/>
              </a:ext>
            </a:extLst>
          </p:cNvPr>
          <p:cNvPicPr>
            <a:picLocks noChangeAspect="1"/>
          </p:cNvPicPr>
          <p:nvPr/>
        </p:nvPicPr>
        <p:blipFill>
          <a:blip r:embed="rId8"/>
          <a:stretch>
            <a:fillRect/>
          </a:stretch>
        </p:blipFill>
        <p:spPr>
          <a:xfrm>
            <a:off x="1452008" y="4344017"/>
            <a:ext cx="9736589" cy="168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7061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Troubleshooting in Primo: Old </a:t>
            </a:r>
            <a:r>
              <a:rPr kumimoji="0" lang="en-US" sz="3200" b="1" i="0" u="none" strike="noStrike" kern="1200" cap="none" spc="0" normalizeH="0" baseline="0" noProof="0" dirty="0" err="1">
                <a:ln>
                  <a:noFill/>
                </a:ln>
                <a:solidFill>
                  <a:srgbClr val="4472C4">
                    <a:lumMod val="75000"/>
                  </a:srgbClr>
                </a:solidFill>
                <a:effectLst/>
                <a:uLnTx/>
                <a:uFillTx/>
                <a:latin typeface="Arial"/>
                <a:ea typeface="+mn-ea"/>
                <a:cs typeface="Arial"/>
              </a:rPr>
              <a:t>Faithfuls</a:t>
            </a: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7955"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73E7ACED-8D0D-45FB-B407-0B54A5307D64}"/>
              </a:ext>
            </a:extLst>
          </p:cNvPr>
          <p:cNvSpPr txBox="1"/>
          <p:nvPr/>
        </p:nvSpPr>
        <p:spPr>
          <a:xfrm>
            <a:off x="768995" y="1495425"/>
            <a:ext cx="3907779" cy="3785652"/>
          </a:xfrm>
          <a:prstGeom prst="rect">
            <a:avLst/>
          </a:prstGeom>
          <a:noFill/>
        </p:spPr>
        <p:txBody>
          <a:bodyPr wrap="square" rtlCol="0">
            <a:spAutoFit/>
          </a:bodyPr>
          <a:lstStyle/>
          <a:p>
            <a:r>
              <a:rPr lang="en-US" sz="2000" dirty="0"/>
              <a:t>Show Record ID:</a:t>
            </a:r>
          </a:p>
          <a:p>
            <a:pPr marL="342900" indent="-342900">
              <a:buFont typeface="Arial" panose="020B0604020202020204" pitchFamily="34" charset="0"/>
              <a:buChar char="•"/>
            </a:pPr>
            <a:r>
              <a:rPr lang="en-US" sz="2000" dirty="0"/>
              <a:t>Set it up in your browser bookmarks</a:t>
            </a:r>
          </a:p>
          <a:p>
            <a:pPr marL="342900" indent="-342900">
              <a:buFont typeface="Arial" panose="020B0604020202020204" pitchFamily="34" charset="0"/>
              <a:buChar char="•"/>
            </a:pPr>
            <a:r>
              <a:rPr lang="en-US" sz="2000" dirty="0"/>
              <a:t>FAQ: </a:t>
            </a:r>
            <a:r>
              <a:rPr lang="en-US" sz="2000" baseline="0" noProof="0" dirty="0">
                <a:solidFill>
                  <a:prstClr val="black"/>
                </a:solidFill>
                <a:latin typeface="Calibri" panose="020F0502020204030204"/>
                <a:cs typeface="Calibri"/>
                <a:hlinkClick r:id="rId7"/>
              </a:rPr>
              <a:t>Record id bookmarklet</a:t>
            </a:r>
            <a:endParaRPr lang="en-US" sz="2000" baseline="0" noProof="0" dirty="0">
              <a:solidFill>
                <a:prstClr val="black"/>
              </a:solidFill>
              <a:latin typeface="Calibri" panose="020F0502020204030204"/>
              <a:cs typeface="Calibri"/>
            </a:endParaRPr>
          </a:p>
          <a:p>
            <a:pPr marL="342900" indent="-342900">
              <a:buFont typeface="Arial" panose="020B0604020202020204" pitchFamily="34" charset="0"/>
              <a:buChar char="•"/>
            </a:pPr>
            <a:r>
              <a:rPr lang="en-US" sz="2000" dirty="0">
                <a:solidFill>
                  <a:prstClr val="black"/>
                </a:solidFill>
                <a:latin typeface="Calibri" panose="020F0502020204030204"/>
                <a:cs typeface="Calibri"/>
              </a:rPr>
              <a:t>Alma number is the </a:t>
            </a:r>
            <a:r>
              <a:rPr lang="en-US" sz="2000" dirty="0" err="1">
                <a:solidFill>
                  <a:prstClr val="black"/>
                </a:solidFill>
                <a:latin typeface="Calibri" panose="020F0502020204030204"/>
                <a:cs typeface="Calibri"/>
              </a:rPr>
              <a:t>MMSid</a:t>
            </a:r>
            <a:endParaRPr lang="en-US" sz="2000" dirty="0">
              <a:solidFill>
                <a:prstClr val="black"/>
              </a:solidFill>
              <a:latin typeface="Calibri" panose="020F0502020204030204"/>
              <a:cs typeface="Calibri"/>
            </a:endParaRPr>
          </a:p>
          <a:p>
            <a:pPr marL="342900" indent="-342900">
              <a:buFont typeface="Arial" panose="020B0604020202020204" pitchFamily="34" charset="0"/>
              <a:buChar char="•"/>
            </a:pPr>
            <a:r>
              <a:rPr lang="en-US" sz="2000" dirty="0">
                <a:solidFill>
                  <a:prstClr val="black"/>
                </a:solidFill>
                <a:latin typeface="Calibri" panose="020F0502020204030204"/>
                <a:cs typeface="Calibri"/>
              </a:rPr>
              <a:t>CDI collection is where the search record is coming from, but it’s NOT the collection that you have active in Alma. Merged search records means any collection that has that item can be used for search record.</a:t>
            </a:r>
            <a:endParaRPr lang="en-US" sz="2000" dirty="0"/>
          </a:p>
        </p:txBody>
      </p:sp>
      <p:pic>
        <p:nvPicPr>
          <p:cNvPr id="2" name="Picture 1">
            <a:extLst>
              <a:ext uri="{FF2B5EF4-FFF2-40B4-BE49-F238E27FC236}">
                <a16:creationId xmlns:a16="http://schemas.microsoft.com/office/drawing/2014/main" id="{C813284C-9167-4191-996A-539F7BC556C3}"/>
              </a:ext>
            </a:extLst>
          </p:cNvPr>
          <p:cNvPicPr>
            <a:picLocks noChangeAspect="1"/>
          </p:cNvPicPr>
          <p:nvPr/>
        </p:nvPicPr>
        <p:blipFill rotWithShape="1">
          <a:blip r:embed="rId8"/>
          <a:srcRect t="1316" r="3385"/>
          <a:stretch/>
        </p:blipFill>
        <p:spPr>
          <a:xfrm>
            <a:off x="4976610" y="1387268"/>
            <a:ext cx="6987701" cy="4558490"/>
          </a:xfrm>
          <a:prstGeom prst="rect">
            <a:avLst/>
          </a:prstGeom>
        </p:spPr>
      </p:pic>
    </p:spTree>
    <p:extLst>
      <p:ext uri="{BB962C8B-B14F-4D97-AF65-F5344CB8AC3E}">
        <p14:creationId xmlns:p14="http://schemas.microsoft.com/office/powerpoint/2010/main" val="2349898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DF265BB-5292-4DA6-9BD1-74DD61AF70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997" y="3066482"/>
            <a:ext cx="7804142" cy="350576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Troubleshooting in Primo: Old </a:t>
            </a:r>
            <a:r>
              <a:rPr kumimoji="0" lang="en-US" sz="3200" b="1" i="0" u="none" strike="noStrike" kern="1200" cap="none" spc="0" normalizeH="0" baseline="0" noProof="0" dirty="0" err="1">
                <a:ln>
                  <a:noFill/>
                </a:ln>
                <a:solidFill>
                  <a:srgbClr val="4472C4">
                    <a:lumMod val="75000"/>
                  </a:srgbClr>
                </a:solidFill>
                <a:effectLst/>
                <a:uLnTx/>
                <a:uFillTx/>
                <a:latin typeface="Arial"/>
                <a:ea typeface="+mn-ea"/>
                <a:cs typeface="Arial"/>
              </a:rPr>
              <a:t>Faithfuls</a:t>
            </a: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 cont.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7955"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73E7ACED-8D0D-45FB-B407-0B54A5307D64}"/>
              </a:ext>
            </a:extLst>
          </p:cNvPr>
          <p:cNvSpPr txBox="1"/>
          <p:nvPr/>
        </p:nvSpPr>
        <p:spPr>
          <a:xfrm>
            <a:off x="768995" y="1295400"/>
            <a:ext cx="10978374" cy="1631216"/>
          </a:xfrm>
          <a:prstGeom prst="rect">
            <a:avLst/>
          </a:prstGeom>
          <a:noFill/>
        </p:spPr>
        <p:txBody>
          <a:bodyPr wrap="square" rtlCol="0">
            <a:spAutoFit/>
          </a:bodyPr>
          <a:lstStyle/>
          <a:p>
            <a:r>
              <a:rPr lang="en-US" sz="2000" dirty="0"/>
              <a:t>Show PNX:</a:t>
            </a:r>
          </a:p>
          <a:p>
            <a:pPr marL="342900" indent="-342900">
              <a:buFont typeface="Arial" panose="020B0604020202020204" pitchFamily="34" charset="0"/>
              <a:buChar char="•"/>
            </a:pPr>
            <a:r>
              <a:rPr lang="en-US" sz="2000" dirty="0"/>
              <a:t>Add &amp;</a:t>
            </a:r>
            <a:r>
              <a:rPr lang="en-US" sz="2000" dirty="0" err="1"/>
              <a:t>showPnx</a:t>
            </a:r>
            <a:r>
              <a:rPr lang="en-US" sz="2000" dirty="0"/>
              <a:t>=true to full record URL</a:t>
            </a:r>
          </a:p>
          <a:p>
            <a:pPr marL="342900" indent="-342900">
              <a:buFont typeface="Arial" panose="020B0604020202020204" pitchFamily="34" charset="0"/>
              <a:buChar char="•"/>
            </a:pPr>
            <a:r>
              <a:rPr lang="en-US" sz="2000" dirty="0">
                <a:hlinkClick r:id="rId8"/>
              </a:rPr>
              <a:t>https://knowledge.exlibrisgroup.com/Primo/Product_Documentation/020Primo_VE/008Primo_VE_User_Interface/Display_PNX_Record_in_Primo_VE</a:t>
            </a:r>
            <a:r>
              <a:rPr lang="en-US" sz="2000" dirty="0"/>
              <a:t> </a:t>
            </a:r>
          </a:p>
          <a:p>
            <a:pPr marL="342900" indent="-342900">
              <a:buFont typeface="Arial" panose="020B0604020202020204" pitchFamily="34" charset="0"/>
              <a:buChar char="•"/>
            </a:pPr>
            <a:r>
              <a:rPr lang="en-US" sz="2000" dirty="0"/>
              <a:t>Can be useful to try to identify the source of a link in record collection but not foolproof</a:t>
            </a:r>
          </a:p>
        </p:txBody>
      </p:sp>
      <p:sp>
        <p:nvSpPr>
          <p:cNvPr id="4" name="TextBox 3">
            <a:extLst>
              <a:ext uri="{FF2B5EF4-FFF2-40B4-BE49-F238E27FC236}">
                <a16:creationId xmlns:a16="http://schemas.microsoft.com/office/drawing/2014/main" id="{983EE08B-B540-44E4-9EF5-ED6892F363E1}"/>
              </a:ext>
            </a:extLst>
          </p:cNvPr>
          <p:cNvSpPr txBox="1"/>
          <p:nvPr/>
        </p:nvSpPr>
        <p:spPr>
          <a:xfrm>
            <a:off x="9174116" y="3751097"/>
            <a:ext cx="2763611" cy="1323439"/>
          </a:xfrm>
          <a:prstGeom prst="rect">
            <a:avLst/>
          </a:prstGeom>
          <a:noFill/>
        </p:spPr>
        <p:txBody>
          <a:bodyPr wrap="square" rtlCol="0">
            <a:spAutoFit/>
          </a:bodyPr>
          <a:lstStyle/>
          <a:p>
            <a:r>
              <a:rPr lang="en-US" sz="2000" dirty="0"/>
              <a:t>Note: can find the </a:t>
            </a:r>
            <a:r>
              <a:rPr lang="en-US" sz="2000" dirty="0" err="1"/>
              <a:t>sourceid</a:t>
            </a:r>
            <a:r>
              <a:rPr lang="en-US" sz="2000" dirty="0"/>
              <a:t>, but can’t search by this id in Alma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401617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Troubleshooting in Primo: search by CDI collection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7955"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73E7ACED-8D0D-45FB-B407-0B54A5307D64}"/>
              </a:ext>
            </a:extLst>
          </p:cNvPr>
          <p:cNvSpPr txBox="1"/>
          <p:nvPr/>
        </p:nvSpPr>
        <p:spPr>
          <a:xfrm>
            <a:off x="768996" y="1495425"/>
            <a:ext cx="5551307" cy="4678204"/>
          </a:xfrm>
          <a:prstGeom prst="rect">
            <a:avLst/>
          </a:prstGeom>
          <a:noFill/>
        </p:spPr>
        <p:txBody>
          <a:bodyPr wrap="square" rtlCol="0">
            <a:spAutoFit/>
          </a:bodyPr>
          <a:lstStyle/>
          <a:p>
            <a:r>
              <a:rPr lang="en-US" sz="2000" dirty="0"/>
              <a:t>It can be challenging to tell if content from a specific collection is publishing correctly and displaying in Primo. This is especially true for link in record collections because you don’t know what content is included, so you can’t search for a specific title.</a:t>
            </a:r>
          </a:p>
          <a:p>
            <a:endParaRPr lang="en-US" sz="2000" dirty="0"/>
          </a:p>
          <a:p>
            <a:r>
              <a:rPr lang="en-US" sz="2000" dirty="0"/>
              <a:t>Ex Libris let us know that you can search Primo by your CDI collection ID (even though you can’t search Alma by this id). The structure is:</a:t>
            </a:r>
          </a:p>
          <a:p>
            <a:r>
              <a:rPr lang="en-US" sz="2000" dirty="0"/>
              <a:t>https://search.lib.buffalo.edu/discovery/search?query=</a:t>
            </a:r>
            <a:r>
              <a:rPr lang="en-US" sz="2000" dirty="0">
                <a:highlight>
                  <a:srgbClr val="FFFF00"/>
                </a:highlight>
              </a:rPr>
              <a:t>DBID,contains,X5O</a:t>
            </a:r>
            <a:r>
              <a:rPr lang="en-US" sz="2000" dirty="0"/>
              <a:t>&amp;tab=OnlineResources&amp;search_scope=OnlineResources&amp;vid=01SUNY_BUF:everything&amp;offset=0&amp;pcAvailability=true</a:t>
            </a:r>
          </a:p>
          <a:p>
            <a:endParaRPr lang="en-US" dirty="0"/>
          </a:p>
        </p:txBody>
      </p:sp>
      <p:pic>
        <p:nvPicPr>
          <p:cNvPr id="4" name="Picture 3">
            <a:extLst>
              <a:ext uri="{FF2B5EF4-FFF2-40B4-BE49-F238E27FC236}">
                <a16:creationId xmlns:a16="http://schemas.microsoft.com/office/drawing/2014/main" id="{74813ADC-045E-489D-BF84-51FC17826FE4}"/>
              </a:ext>
            </a:extLst>
          </p:cNvPr>
          <p:cNvPicPr>
            <a:picLocks noChangeAspect="1"/>
          </p:cNvPicPr>
          <p:nvPr/>
        </p:nvPicPr>
        <p:blipFill rotWithShape="1">
          <a:blip r:embed="rId7"/>
          <a:srcRect t="-938" r="43073" b="-6307"/>
          <a:stretch/>
        </p:blipFill>
        <p:spPr>
          <a:xfrm>
            <a:off x="6881205" y="1624187"/>
            <a:ext cx="4585822" cy="355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233E7039-75BD-4D97-8297-18E59AB29309}"/>
              </a:ext>
            </a:extLst>
          </p:cNvPr>
          <p:cNvSpPr/>
          <p:nvPr/>
        </p:nvSpPr>
        <p:spPr>
          <a:xfrm>
            <a:off x="7086600" y="4619625"/>
            <a:ext cx="2087516" cy="581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58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Arial"/>
                <a:ea typeface="+mn-ea"/>
                <a:cs typeface="Arial"/>
              </a:rPr>
              <a:t>Questions?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 name="TextBox 1">
            <a:extLst>
              <a:ext uri="{FF2B5EF4-FFF2-40B4-BE49-F238E27FC236}">
                <a16:creationId xmlns:a16="http://schemas.microsoft.com/office/drawing/2014/main" id="{2D4D6826-FA81-479E-A8B1-45E223352133}"/>
              </a:ext>
            </a:extLst>
          </p:cNvPr>
          <p:cNvSpPr txBox="1"/>
          <p:nvPr/>
        </p:nvSpPr>
        <p:spPr>
          <a:xfrm>
            <a:off x="924839" y="1718154"/>
            <a:ext cx="106867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SLSS is offering a new CDI Audit service to help you review your collections. Please submit a ticket to </a:t>
            </a:r>
            <a:r>
              <a:rPr lang="en-US" dirty="0">
                <a:ea typeface="+mn-lt"/>
                <a:cs typeface="+mn-lt"/>
                <a:hlinkClick r:id="rId7"/>
              </a:rPr>
              <a:t>info@slcny.libanswers.com</a:t>
            </a:r>
            <a:r>
              <a:rPr lang="en-US">
                <a:ea typeface="+mn-lt"/>
                <a:cs typeface="+mn-lt"/>
              </a:rPr>
              <a:t> if you're interested</a:t>
            </a:r>
            <a:endParaRPr lang="en-US"/>
          </a:p>
        </p:txBody>
      </p:sp>
    </p:spTree>
    <p:extLst>
      <p:ext uri="{BB962C8B-B14F-4D97-AF65-F5344CB8AC3E}">
        <p14:creationId xmlns:p14="http://schemas.microsoft.com/office/powerpoint/2010/main" val="11139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Why am I getting duplicate results for eBooks?</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03" y="1298710"/>
            <a:ext cx="3860927" cy="4988892"/>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solidFill>
                  <a:prstClr val="black"/>
                </a:solidFill>
                <a:latin typeface="Calibri" panose="020F0502020204030204"/>
                <a:cs typeface="Calibri"/>
              </a:rPr>
              <a:t>Active collection searching in the CDI is default = yes, unlike the PCI where the default was no and you had to choose to turn on searching.</a:t>
            </a:r>
          </a:p>
          <a:p>
            <a:r>
              <a:rPr kumimoji="0" lang="en-US" sz="2800" b="0" i="0" u="none" strike="noStrike" kern="1200" cap="none" spc="0" normalizeH="0" baseline="0" dirty="0">
                <a:ln>
                  <a:noFill/>
                </a:ln>
                <a:solidFill>
                  <a:prstClr val="black"/>
                </a:solidFill>
                <a:effectLst/>
                <a:uLnTx/>
                <a:uFillTx/>
                <a:latin typeface="Calibri" panose="020F0502020204030204"/>
                <a:ea typeface="+mn-ea"/>
                <a:cs typeface="Calibri"/>
              </a:rPr>
              <a:t>If</a:t>
            </a:r>
            <a:r>
              <a:rPr kumimoji="0" lang="en-US" sz="2800" b="0" i="0" u="none" strike="noStrike" kern="1200" cap="none" spc="0" normalizeH="0" dirty="0">
                <a:ln>
                  <a:noFill/>
                </a:ln>
                <a:solidFill>
                  <a:prstClr val="black"/>
                </a:solidFill>
                <a:effectLst/>
                <a:uLnTx/>
                <a:uFillTx/>
                <a:latin typeface="Calibri" panose="020F0502020204030204"/>
                <a:ea typeface="+mn-ea"/>
                <a:cs typeface="Calibri"/>
              </a:rPr>
              <a:t> you’re getting two results for a single title activated in Alma, chances are good that one record is coming from Alma and one is coming from the CDI.</a:t>
            </a:r>
          </a:p>
          <a:p>
            <a:r>
              <a:rPr lang="en-US" baseline="0" noProof="0" dirty="0">
                <a:solidFill>
                  <a:prstClr val="black"/>
                </a:solidFill>
                <a:latin typeface="Calibri" panose="020F0502020204030204"/>
                <a:cs typeface="Calibri"/>
              </a:rPr>
              <a:t>How can you tell where the records are coming from? </a:t>
            </a:r>
            <a:r>
              <a:rPr lang="en-US" baseline="0" noProof="0" dirty="0">
                <a:solidFill>
                  <a:prstClr val="black"/>
                </a:solidFill>
                <a:latin typeface="Calibri" panose="020F0502020204030204"/>
                <a:cs typeface="Calibri"/>
                <a:hlinkClick r:id="rId7"/>
              </a:rPr>
              <a:t>Record id </a:t>
            </a:r>
            <a:r>
              <a:rPr lang="en-US" baseline="0" noProof="0" dirty="0" err="1">
                <a:solidFill>
                  <a:prstClr val="black"/>
                </a:solidFill>
                <a:latin typeface="Calibri" panose="020F0502020204030204"/>
                <a:cs typeface="Calibri"/>
                <a:hlinkClick r:id="rId7"/>
              </a:rPr>
              <a:t>bookmarklet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descr="primo result list showing duplicate results"/>
          <p:cNvPicPr>
            <a:picLocks noChangeAspect="1"/>
          </p:cNvPicPr>
          <p:nvPr/>
        </p:nvPicPr>
        <p:blipFill rotWithShape="1">
          <a:blip r:embed="rId8"/>
          <a:srcRect t="1316" r="3385"/>
          <a:stretch/>
        </p:blipFill>
        <p:spPr>
          <a:xfrm>
            <a:off x="4976610" y="1387268"/>
            <a:ext cx="6987701" cy="4558490"/>
          </a:xfrm>
          <a:prstGeom prst="rect">
            <a:avLst/>
          </a:prstGeom>
        </p:spPr>
      </p:pic>
    </p:spTree>
    <p:extLst>
      <p:ext uri="{BB962C8B-B14F-4D97-AF65-F5344CB8AC3E}">
        <p14:creationId xmlns:p14="http://schemas.microsoft.com/office/powerpoint/2010/main" val="247471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Why am I getting duplicate results for eBooks? Cont.</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03" y="1298710"/>
            <a:ext cx="10431252" cy="125030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noProof="0" dirty="0">
                <a:solidFill>
                  <a:prstClr val="black"/>
                </a:solidFill>
                <a:latin typeface="Calibri" panose="020F0502020204030204"/>
                <a:cs typeface="Calibri"/>
              </a:rPr>
              <a:t>What can you do about this?</a:t>
            </a:r>
            <a:endParaRPr kumimoji="0" lang="en-US" sz="2800" b="0" i="0" u="none" strike="noStrike" kern="1200" cap="none" spc="0" normalizeH="0" dirty="0">
              <a:ln>
                <a:noFill/>
              </a:ln>
              <a:solidFill>
                <a:prstClr val="black"/>
              </a:solidFill>
              <a:effectLst/>
              <a:uLnTx/>
              <a:uFillTx/>
              <a:latin typeface="Calibri" panose="020F0502020204030204"/>
              <a:ea typeface="+mn-ea"/>
              <a:cs typeface="Calibri"/>
            </a:endParaRPr>
          </a:p>
          <a:p>
            <a:r>
              <a:rPr lang="en-US" baseline="0" noProof="0" dirty="0">
                <a:solidFill>
                  <a:prstClr val="black"/>
                </a:solidFill>
                <a:latin typeface="Calibri" panose="020F0502020204030204"/>
                <a:cs typeface="Calibri"/>
              </a:rPr>
              <a:t>Mark</a:t>
            </a:r>
            <a:r>
              <a:rPr lang="en-US" noProof="0" dirty="0">
                <a:solidFill>
                  <a:prstClr val="black"/>
                </a:solidFill>
                <a:latin typeface="Calibri" panose="020F0502020204030204"/>
                <a:cs typeface="Calibri"/>
              </a:rPr>
              <a:t> the “do not show as full text available” checkbox</a:t>
            </a:r>
          </a:p>
          <a:p>
            <a:r>
              <a:rPr kumimoji="0" lang="en-US" sz="2800" b="0" i="0" u="none" strike="noStrike" kern="1200" cap="none" spc="0" normalizeH="0" baseline="0" dirty="0">
                <a:ln>
                  <a:noFill/>
                </a:ln>
                <a:solidFill>
                  <a:prstClr val="black"/>
                </a:solidFill>
                <a:effectLst/>
                <a:uLnTx/>
                <a:uFillTx/>
                <a:latin typeface="Calibri" panose="020F0502020204030204"/>
                <a:ea typeface="+mn-ea"/>
                <a:cs typeface="Calibri"/>
              </a:rPr>
              <a:t>Good practice to also turn CDI searching off so that you don’t end</a:t>
            </a:r>
            <a:r>
              <a:rPr kumimoji="0" lang="en-US" sz="2800" b="0" i="0" u="none" strike="noStrike" kern="1200" cap="none" spc="0" normalizeH="0" dirty="0">
                <a:ln>
                  <a:noFill/>
                </a:ln>
                <a:solidFill>
                  <a:prstClr val="black"/>
                </a:solidFill>
                <a:effectLst/>
                <a:uLnTx/>
                <a:uFillTx/>
                <a:latin typeface="Calibri" panose="020F0502020204030204"/>
                <a:ea typeface="+mn-ea"/>
                <a:cs typeface="Calibri"/>
              </a:rPr>
              <a:t> up with </a:t>
            </a:r>
            <a:r>
              <a:rPr kumimoji="0" lang="en-US" sz="2800" b="0" i="0" u="none" strike="noStrike" kern="1200" cap="none" spc="0" normalizeH="0" dirty="0" err="1">
                <a:ln>
                  <a:noFill/>
                </a:ln>
                <a:solidFill>
                  <a:prstClr val="black"/>
                </a:solidFill>
                <a:effectLst/>
                <a:uLnTx/>
                <a:uFillTx/>
                <a:latin typeface="Calibri" panose="020F0502020204030204"/>
                <a:ea typeface="+mn-ea"/>
                <a:cs typeface="Calibri"/>
              </a:rPr>
              <a:t>unrequestable</a:t>
            </a:r>
            <a:r>
              <a:rPr kumimoji="0" lang="en-US" sz="2800" b="0" i="0" u="none" strike="noStrike" kern="1200" cap="none" spc="0" normalizeH="0" dirty="0">
                <a:ln>
                  <a:noFill/>
                </a:ln>
                <a:solidFill>
                  <a:prstClr val="black"/>
                </a:solidFill>
                <a:effectLst/>
                <a:uLnTx/>
                <a:uFillTx/>
                <a:latin typeface="Calibri" panose="020F0502020204030204"/>
                <a:ea typeface="+mn-ea"/>
                <a:cs typeface="Calibri"/>
              </a:rPr>
              <a:t> </a:t>
            </a:r>
            <a:r>
              <a:rPr kumimoji="0" lang="en-US" sz="2800" b="0" i="0" u="none" strike="noStrike" kern="1200" cap="none" spc="0" normalizeH="0" dirty="0" err="1">
                <a:ln>
                  <a:noFill/>
                </a:ln>
                <a:solidFill>
                  <a:prstClr val="black"/>
                </a:solidFill>
                <a:effectLst/>
                <a:uLnTx/>
                <a:uFillTx/>
                <a:latin typeface="Calibri" panose="020F0502020204030204"/>
                <a:ea typeface="+mn-ea"/>
                <a:cs typeface="Calibri"/>
              </a:rPr>
              <a:t>ebooks</a:t>
            </a:r>
            <a:r>
              <a:rPr kumimoji="0" lang="en-US" sz="2800" b="0" i="0" u="none" strike="noStrike" kern="1200" cap="none" spc="0" normalizeH="0" dirty="0">
                <a:ln>
                  <a:noFill/>
                </a:ln>
                <a:solidFill>
                  <a:prstClr val="black"/>
                </a:solidFill>
                <a:effectLst/>
                <a:uLnTx/>
                <a:uFillTx/>
                <a:latin typeface="Calibri" panose="020F0502020204030204"/>
                <a:ea typeface="+mn-ea"/>
                <a:cs typeface="Calibri"/>
              </a:rPr>
              <a:t> in your expanded search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descr="CDI tab on edit collection"/>
          <p:cNvPicPr>
            <a:picLocks noChangeAspect="1"/>
          </p:cNvPicPr>
          <p:nvPr/>
        </p:nvPicPr>
        <p:blipFill rotWithShape="1">
          <a:blip r:embed="rId7"/>
          <a:srcRect b="20525"/>
          <a:stretch/>
        </p:blipFill>
        <p:spPr>
          <a:xfrm>
            <a:off x="1111639" y="2736470"/>
            <a:ext cx="10052579" cy="3285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203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I deleted my eBook collection and the content is still showing in Primo. Why?</a:t>
            </a: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812135" y="1581014"/>
            <a:ext cx="10431252" cy="1250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noProof="0">
                <a:latin typeface="Calibri" panose="020F0502020204030204"/>
                <a:cs typeface="Calibri"/>
              </a:rPr>
              <a:t>This </a:t>
            </a:r>
            <a:r>
              <a:rPr lang="en-US" sz="2000">
                <a:latin typeface="Calibri" panose="020F0502020204030204"/>
                <a:cs typeface="Calibri"/>
              </a:rPr>
              <a:t>could</a:t>
            </a:r>
            <a:r>
              <a:rPr lang="en-US" sz="2000" noProof="0">
                <a:latin typeface="Calibri" panose="020F0502020204030204"/>
                <a:cs typeface="Calibri"/>
              </a:rPr>
              <a:t> </a:t>
            </a:r>
            <a:r>
              <a:rPr lang="en-US" sz="2000">
                <a:latin typeface="Calibri" panose="020F0502020204030204"/>
                <a:cs typeface="Calibri"/>
              </a:rPr>
              <a:t>be </a:t>
            </a:r>
            <a:r>
              <a:rPr lang="en-US" sz="2000" noProof="0">
                <a:latin typeface="Calibri" panose="020F0502020204030204"/>
                <a:cs typeface="Calibri"/>
              </a:rPr>
              <a:t>a timing issue. </a:t>
            </a:r>
            <a:r>
              <a:rPr lang="en-US" sz="2000" b="0" i="0" dirty="0">
                <a:solidFill>
                  <a:srgbClr val="283C46"/>
                </a:solidFill>
                <a:effectLst/>
                <a:latin typeface="Calibri"/>
                <a:cs typeface="Calibri"/>
              </a:rPr>
              <a:t>If you had the collection active for search in the CDI, any changes to CDI searching can take up to 72 hours to get out of your Primo.</a:t>
            </a:r>
          </a:p>
          <a:p>
            <a:pPr marL="0" indent="0">
              <a:buNone/>
            </a:pPr>
            <a:r>
              <a:rPr kumimoji="0" lang="en-US" sz="2000" u="none" strike="noStrike" kern="1200" cap="none" spc="0" normalizeH="0" baseline="0" noProof="0" dirty="0">
                <a:ln>
                  <a:noFill/>
                </a:ln>
                <a:solidFill>
                  <a:srgbClr val="283C46"/>
                </a:solidFill>
                <a:uLnTx/>
                <a:uFillTx/>
                <a:latin typeface="Calibri"/>
                <a:cs typeface="Calibri"/>
              </a:rPr>
              <a:t>Can tell if record is coming from Alma or CDI by using Record ID:</a:t>
            </a:r>
            <a:endParaRPr kumimoji="0" lang="en-US" sz="2000" b="0" i="0" u="none" strike="noStrike" kern="1200" cap="none" spc="0" normalizeH="0" baseline="0" noProof="0" dirty="0">
              <a:ln>
                <a:noFill/>
              </a:ln>
              <a:solidFill>
                <a:prstClr val="black"/>
              </a:solidFill>
              <a:effectLst/>
              <a:uLnTx/>
              <a:uFillTx/>
              <a:latin typeface="Calibri"/>
              <a:cs typeface="Calibri"/>
            </a:endParaRPr>
          </a:p>
        </p:txBody>
      </p:sp>
      <p:pic>
        <p:nvPicPr>
          <p:cNvPr id="1028" name="Picture 4" descr="example of content still showing after collection deleted">
            <a:extLst>
              <a:ext uri="{FF2B5EF4-FFF2-40B4-BE49-F238E27FC236}">
                <a16:creationId xmlns:a16="http://schemas.microsoft.com/office/drawing/2014/main" id="{5954DCAE-FAA4-4C29-8E59-D40C8D9EEC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034" y="2829177"/>
            <a:ext cx="8191661" cy="3168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B0AADB-65DF-4BBF-8272-5D7EC38FFD69}"/>
              </a:ext>
            </a:extLst>
          </p:cNvPr>
          <p:cNvSpPr/>
          <p:nvPr/>
        </p:nvSpPr>
        <p:spPr>
          <a:xfrm>
            <a:off x="3989539" y="5664894"/>
            <a:ext cx="2682656" cy="3340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7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lIns="91440" tIns="45720" rIns="91440" bIns="45720" rtlCol="0" anchor="t">
            <a:spAutoFit/>
          </a:bodyPr>
          <a:lstStyle/>
          <a:p>
            <a:pPr>
              <a:defRPr/>
            </a:pPr>
            <a:r>
              <a:rPr lang="en-US" sz="3200" b="1" dirty="0">
                <a:solidFill>
                  <a:srgbClr val="4472C4">
                    <a:lumMod val="75000"/>
                  </a:srgbClr>
                </a:solidFill>
                <a:latin typeface="Arial"/>
                <a:cs typeface="Arial"/>
              </a:rPr>
              <a:t>I deleted my eBook collection and the content is still </a:t>
            </a:r>
            <a:r>
              <a:rPr lang="en-US" sz="3200" b="1">
                <a:solidFill>
                  <a:srgbClr val="4472C4">
                    <a:lumMod val="75000"/>
                  </a:srgbClr>
                </a:solidFill>
                <a:latin typeface="Arial"/>
                <a:cs typeface="Arial"/>
              </a:rPr>
              <a:t>showing in Primo. Why? Cont.</a:t>
            </a:r>
            <a:endParaRPr lang="en-US" sz="3200" b="1" dirty="0">
              <a:solidFill>
                <a:srgbClr val="4472C4">
                  <a:lumMod val="75000"/>
                </a:srgbClr>
              </a:solidFill>
              <a:latin typeface="Arial"/>
              <a:cs typeface="Aria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833011" y="1581014"/>
            <a:ext cx="10410376" cy="17409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a:effectLst/>
                <a:latin typeface="Calibri"/>
                <a:cs typeface="Calibri"/>
              </a:rPr>
              <a:t>If</a:t>
            </a:r>
            <a:r>
              <a:rPr lang="en-US" sz="2000">
                <a:latin typeface="Calibri"/>
                <a:cs typeface="Calibri"/>
              </a:rPr>
              <a:t> it's an Alma record, and you can't find it in an IZ search, it's possible that you deleted a collection but didn't delete the bib records for the portfolios. They might still be getting published as available.</a:t>
            </a:r>
            <a:endParaRPr lang="en-US">
              <a:latin typeface="Calibri"/>
              <a:cs typeface="Calibri"/>
            </a:endParaRPr>
          </a:p>
          <a:p>
            <a:pPr marL="0" indent="0">
              <a:buNone/>
            </a:pPr>
            <a:r>
              <a:rPr lang="en-US" sz="2000" dirty="0">
                <a:cs typeface="Calibri"/>
              </a:rPr>
              <a:t>To </a:t>
            </a:r>
            <a:r>
              <a:rPr lang="en-US" sz="2000" dirty="0">
                <a:cs typeface="Calibri"/>
                <a:hlinkClick r:id="rId7"/>
              </a:rPr>
              <a:t>find these</a:t>
            </a:r>
            <a:r>
              <a:rPr lang="en-US" sz="2000" dirty="0">
                <a:cs typeface="Calibri"/>
              </a:rPr>
              <a:t>, do an advanced search for All Titles, </a:t>
            </a:r>
            <a:r>
              <a:rPr lang="en-US" sz="2000">
                <a:ea typeface="+mn-lt"/>
                <a:cs typeface="+mn-lt"/>
              </a:rPr>
              <a:t>for "Has Inventory" select Equals and "No", for "Is Linked" select Equals and "Yes". Then you can delete the set.</a:t>
            </a:r>
            <a:endParaRPr lang="en-US" dirty="0"/>
          </a:p>
          <a:p>
            <a:pPr marL="0" indent="0">
              <a:buNone/>
            </a:pPr>
            <a:endParaRPr lang="en-US" sz="2000" dirty="0">
              <a:cs typeface="Calibri"/>
            </a:endParaRPr>
          </a:p>
          <a:p>
            <a:pPr marL="0" indent="0">
              <a:buNone/>
            </a:pPr>
            <a:endParaRPr lang="en-US" sz="2000" dirty="0">
              <a:cs typeface="Calibri"/>
            </a:endParaRPr>
          </a:p>
        </p:txBody>
      </p:sp>
      <p:pic>
        <p:nvPicPr>
          <p:cNvPr id="4" name="Picture 4" descr="advanced search with described settings">
            <a:extLst>
              <a:ext uri="{FF2B5EF4-FFF2-40B4-BE49-F238E27FC236}">
                <a16:creationId xmlns:a16="http://schemas.microsoft.com/office/drawing/2014/main" id="{8C48D438-57C4-4E66-A248-A9E435E32237}"/>
              </a:ext>
            </a:extLst>
          </p:cNvPr>
          <p:cNvPicPr>
            <a:picLocks noChangeAspect="1"/>
          </p:cNvPicPr>
          <p:nvPr/>
        </p:nvPicPr>
        <p:blipFill>
          <a:blip r:embed="rId8"/>
          <a:stretch>
            <a:fillRect/>
          </a:stretch>
        </p:blipFill>
        <p:spPr>
          <a:xfrm>
            <a:off x="1540701" y="3425201"/>
            <a:ext cx="9121035" cy="2471052"/>
          </a:xfrm>
          <a:prstGeom prst="rect">
            <a:avLst/>
          </a:prstGeom>
        </p:spPr>
      </p:pic>
    </p:spTree>
    <p:extLst>
      <p:ext uri="{BB962C8B-B14F-4D97-AF65-F5344CB8AC3E}">
        <p14:creationId xmlns:p14="http://schemas.microsoft.com/office/powerpoint/2010/main" val="26896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077218"/>
          </a:xfrm>
          <a:prstGeom prst="rect">
            <a:avLst/>
          </a:prstGeom>
          <a:noFill/>
        </p:spPr>
        <p:txBody>
          <a:bodyPr wrap="square" lIns="91440" tIns="45720" rIns="91440" bIns="45720" rtlCol="0" anchor="t">
            <a:spAutoFit/>
          </a:bodyPr>
          <a:lstStyle/>
          <a:p>
            <a:pPr>
              <a:defRPr/>
            </a:pPr>
            <a:r>
              <a:rPr lang="en-US" sz="3200" b="1" dirty="0">
                <a:solidFill>
                  <a:srgbClr val="4472C4">
                    <a:lumMod val="75000"/>
                  </a:srgbClr>
                </a:solidFill>
                <a:latin typeface="Arial"/>
                <a:cs typeface="Arial"/>
              </a:rPr>
              <a:t>Why am I getting available eBook results for titles </a:t>
            </a:r>
            <a:r>
              <a:rPr lang="en-US" sz="3200" b="1">
                <a:solidFill>
                  <a:srgbClr val="4472C4">
                    <a:lumMod val="75000"/>
                  </a:srgbClr>
                </a:solidFill>
                <a:latin typeface="Arial"/>
                <a:cs typeface="Arial"/>
              </a:rPr>
              <a:t>that we don’t own?</a:t>
            </a:r>
            <a:r>
              <a:rPr lang="en-US" sz="3200" b="1" dirty="0">
                <a:solidFill>
                  <a:srgbClr val="4472C4"/>
                </a:solidFill>
                <a:latin typeface="Arial"/>
                <a:cs typeface="Arial"/>
              </a:rPr>
              <a:t> </a:t>
            </a:r>
            <a:endParaRPr lang="en-US" sz="3200" b="1" i="0" u="none" strike="noStrike" kern="1200" cap="none" spc="0" normalizeH="0" baseline="0" noProof="0" dirty="0">
              <a:ln>
                <a:noFill/>
              </a:ln>
              <a:solidFill>
                <a:srgbClr val="4472C4"/>
              </a:solidFill>
              <a:effectLst/>
              <a:uLnTx/>
              <a:uFillTx/>
              <a:latin typeface="Arial"/>
              <a:cs typeface="Arial"/>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24" name="Content Placeholder 2">
            <a:extLst>
              <a:ext uri="{FF2B5EF4-FFF2-40B4-BE49-F238E27FC236}">
                <a16:creationId xmlns:a16="http://schemas.microsoft.com/office/drawing/2014/main" id="{7CA1CAF9-F847-4270-A470-34AA71330847}"/>
              </a:ext>
            </a:extLst>
          </p:cNvPr>
          <p:cNvSpPr txBox="1">
            <a:spLocks/>
          </p:cNvSpPr>
          <p:nvPr/>
        </p:nvSpPr>
        <p:spPr>
          <a:xfrm>
            <a:off x="838200" y="138413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700721"/>
            <a:ext cx="10515600" cy="4034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Why does this happen? </a:t>
            </a:r>
          </a:p>
          <a:p>
            <a:pPr lvl="1"/>
            <a:r>
              <a:rPr kumimoji="0" lang="en-US" sz="2800" b="0" i="0" u="none" strike="noStrike" kern="1200" cap="none" spc="0" normalizeH="0" baseline="0" noProof="0" dirty="0">
                <a:ln>
                  <a:noFill/>
                </a:ln>
                <a:effectLst/>
                <a:uLnTx/>
                <a:uFillTx/>
                <a:latin typeface="Calibri" panose="020F0502020204030204"/>
                <a:ea typeface="+mn-ea"/>
                <a:cs typeface="Calibri"/>
              </a:rPr>
              <a:t>A collection that includes these is being published as available but you don’t really have it.</a:t>
            </a:r>
            <a:endParaRPr lang="en-US" sz="2800" b="0" i="0" u="none" strike="noStrike" kern="1200" cap="none" spc="0" normalizeH="0" baseline="0" noProof="0" dirty="0">
              <a:ln>
                <a:noFill/>
              </a:ln>
              <a:effectLst/>
              <a:uLnTx/>
              <a:uFillTx/>
              <a:latin typeface="Calibri" panose="020F0502020204030204"/>
              <a:cs typeface="Calibri"/>
            </a:endParaRPr>
          </a:p>
          <a:p>
            <a:pPr lvl="1"/>
            <a:r>
              <a:rPr kumimoji="0" lang="en-US" sz="2800" b="0" i="0" u="none" strike="noStrike" kern="1200" cap="none" spc="0" normalizeH="0" baseline="0" noProof="0" dirty="0">
                <a:ln>
                  <a:noFill/>
                </a:ln>
                <a:effectLst/>
                <a:uLnTx/>
                <a:uFillTx/>
                <a:latin typeface="Calibri" panose="020F0502020204030204"/>
                <a:ea typeface="+mn-ea"/>
                <a:cs typeface="Calibri"/>
              </a:rPr>
              <a:t>Could be a selective collection that’s publishing the entire collection as available in </a:t>
            </a:r>
            <a:r>
              <a:rPr kumimoji="0" lang="en-US" sz="2800" b="0" i="0" u="none" strike="noStrike" kern="1200" cap="none" spc="0" normalizeH="0" baseline="0" noProof="0">
                <a:ln>
                  <a:noFill/>
                </a:ln>
                <a:effectLst/>
                <a:uLnTx/>
                <a:uFillTx/>
                <a:latin typeface="Calibri" panose="020F0502020204030204"/>
                <a:ea typeface="+mn-ea"/>
                <a:cs typeface="Calibri"/>
              </a:rPr>
              <a:t>CDI</a:t>
            </a:r>
            <a:r>
              <a:rPr lang="en-US" sz="2800">
                <a:latin typeface="Calibri" panose="020F0502020204030204"/>
                <a:cs typeface="Calibri"/>
              </a:rPr>
              <a:t>.</a:t>
            </a:r>
          </a:p>
          <a:p>
            <a:pPr lvl="1"/>
            <a:endParaRPr lang="en-US" sz="2800" dirty="0">
              <a:latin typeface="Calibri" panose="020F0502020204030204"/>
              <a:cs typeface="Calibri"/>
            </a:endParaRPr>
          </a:p>
        </p:txBody>
      </p:sp>
    </p:spTree>
    <p:extLst>
      <p:ext uri="{BB962C8B-B14F-4D97-AF65-F5344CB8AC3E}">
        <p14:creationId xmlns:p14="http://schemas.microsoft.com/office/powerpoint/2010/main" val="190145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1354217"/>
          </a:xfrm>
          <a:prstGeom prst="rect">
            <a:avLst/>
          </a:prstGeom>
          <a:noFill/>
        </p:spPr>
        <p:txBody>
          <a:bodyPr wrap="square" rtlCol="0" anchor="t">
            <a:spAutoFit/>
          </a:bodyPr>
          <a:lstStyle/>
          <a:p>
            <a:pPr>
              <a:defRPr/>
            </a:pPr>
            <a:r>
              <a:rPr lang="en-US" sz="3200" b="1" dirty="0">
                <a:solidFill>
                  <a:srgbClr val="4472C4">
                    <a:lumMod val="75000"/>
                  </a:srgbClr>
                </a:solidFill>
                <a:latin typeface="Arial"/>
                <a:cs typeface="Arial"/>
              </a:rPr>
              <a:t>Why am I getting available eBook results for titles that we don’t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127A8E9E-F2AE-974A-90E5-41622128A223}"/>
              </a:ext>
            </a:extLst>
          </p:cNvPr>
          <p:cNvGrpSpPr/>
          <p:nvPr/>
        </p:nvGrpSpPr>
        <p:grpSpPr>
          <a:xfrm>
            <a:off x="5487971" y="6144119"/>
            <a:ext cx="6700887" cy="727432"/>
            <a:chOff x="5487971" y="6144119"/>
            <a:chExt cx="6700887" cy="727432"/>
          </a:xfrm>
        </p:grpSpPr>
        <p:sp>
          <p:nvSpPr>
            <p:cNvPr id="19" name="Freeform 18">
              <a:extLst>
                <a:ext uri="{FF2B5EF4-FFF2-40B4-BE49-F238E27FC236}">
                  <a16:creationId xmlns:a16="http://schemas.microsoft.com/office/drawing/2014/main" id="{9DE0F183-C35E-DF44-BF1A-E31C162CE61C}"/>
                </a:ext>
              </a:extLst>
            </p:cNvPr>
            <p:cNvSpPr/>
            <p:nvPr/>
          </p:nvSpPr>
          <p:spPr>
            <a:xfrm>
              <a:off x="5487971" y="6145687"/>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A883742D-5118-9F46-BA71-4470DB7089B6}"/>
                </a:ext>
              </a:extLst>
            </p:cNvPr>
            <p:cNvSpPr/>
            <p:nvPr/>
          </p:nvSpPr>
          <p:spPr>
            <a:xfrm>
              <a:off x="5929460" y="6144119"/>
              <a:ext cx="6259398" cy="725864"/>
            </a:xfrm>
            <a:custGeom>
              <a:avLst/>
              <a:gdLst>
                <a:gd name="connsiteX0" fmla="*/ 0 w 6259398"/>
                <a:gd name="connsiteY0" fmla="*/ 716438 h 725864"/>
                <a:gd name="connsiteX1" fmla="*/ 471340 w 6259398"/>
                <a:gd name="connsiteY1" fmla="*/ 0 h 725864"/>
                <a:gd name="connsiteX2" fmla="*/ 6259398 w 6259398"/>
                <a:gd name="connsiteY2" fmla="*/ 0 h 725864"/>
                <a:gd name="connsiteX3" fmla="*/ 6249971 w 6259398"/>
                <a:gd name="connsiteY3" fmla="*/ 725864 h 725864"/>
                <a:gd name="connsiteX4" fmla="*/ 0 w 6259398"/>
                <a:gd name="connsiteY4" fmla="*/ 716438 h 72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398" h="725864">
                  <a:moveTo>
                    <a:pt x="0" y="716438"/>
                  </a:moveTo>
                  <a:lnTo>
                    <a:pt x="471340" y="0"/>
                  </a:lnTo>
                  <a:lnTo>
                    <a:pt x="6259398" y="0"/>
                  </a:lnTo>
                  <a:lnTo>
                    <a:pt x="6249971" y="725864"/>
                  </a:lnTo>
                  <a:lnTo>
                    <a:pt x="0" y="71643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076444E-60FA-D34B-A75E-807A4B551383}"/>
                </a:ext>
              </a:extLst>
            </p:cNvPr>
            <p:cNvGrpSpPr/>
            <p:nvPr/>
          </p:nvGrpSpPr>
          <p:grpSpPr>
            <a:xfrm>
              <a:off x="6320303" y="6287602"/>
              <a:ext cx="5548758" cy="438513"/>
              <a:chOff x="6320303" y="6041112"/>
              <a:chExt cx="5548758" cy="438513"/>
            </a:xfrm>
          </p:grpSpPr>
          <p:pic>
            <p:nvPicPr>
              <p:cNvPr id="22" name="Picture 21">
                <a:extLst>
                  <a:ext uri="{FF2B5EF4-FFF2-40B4-BE49-F238E27FC236}">
                    <a16:creationId xmlns:a16="http://schemas.microsoft.com/office/drawing/2014/main" id="{98051D30-0DAC-1F4D-AE4B-8D07BC08615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0E1E0020-E23E-D643-8F22-25CF46ABA582}"/>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28" name="TextBox 27">
                <a:extLst>
                  <a:ext uri="{FF2B5EF4-FFF2-40B4-BE49-F238E27FC236}">
                    <a16:creationId xmlns:a16="http://schemas.microsoft.com/office/drawing/2014/main" id="{2653F868-811D-0D41-8135-D14B4BC71BFE}"/>
                  </a:ext>
                </a:extLst>
              </p:cNvPr>
              <p:cNvSpPr txBox="1"/>
              <p:nvPr/>
            </p:nvSpPr>
            <p:spPr>
              <a:xfrm>
                <a:off x="6320303" y="6041112"/>
                <a:ext cx="2853813"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www.suny.edu</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9" name="Picture 28">
                <a:extLst>
                  <a:ext uri="{FF2B5EF4-FFF2-40B4-BE49-F238E27FC236}">
                    <a16:creationId xmlns:a16="http://schemas.microsoft.com/office/drawing/2014/main" id="{24CF33DE-D3F4-3040-BF99-F4A490E90216}"/>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0" name="Picture 29">
                <a:extLst>
                  <a:ext uri="{FF2B5EF4-FFF2-40B4-BE49-F238E27FC236}">
                    <a16:creationId xmlns:a16="http://schemas.microsoft.com/office/drawing/2014/main" id="{CD8FAB35-EA90-404E-8DD6-BC088799FC61}"/>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 name="Content Placeholder 2">
            <a:extLst>
              <a:ext uri="{FF2B5EF4-FFF2-40B4-BE49-F238E27FC236}">
                <a16:creationId xmlns:a16="http://schemas.microsoft.com/office/drawing/2014/main" id="{2AF4A749-986F-4232-857C-45CB693B6A74}"/>
              </a:ext>
            </a:extLst>
          </p:cNvPr>
          <p:cNvSpPr txBox="1">
            <a:spLocks/>
          </p:cNvSpPr>
          <p:nvPr/>
        </p:nvSpPr>
        <p:spPr>
          <a:xfrm>
            <a:off x="769961" y="1382073"/>
            <a:ext cx="10515600" cy="10405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Content Placeholder 2">
            <a:extLst>
              <a:ext uri="{FF2B5EF4-FFF2-40B4-BE49-F238E27FC236}">
                <a16:creationId xmlns:a16="http://schemas.microsoft.com/office/drawing/2014/main" id="{2AF4A749-986F-4232-857C-45CB693B6A74}"/>
              </a:ext>
            </a:extLst>
          </p:cNvPr>
          <p:cNvSpPr txBox="1">
            <a:spLocks/>
          </p:cNvSpPr>
          <p:nvPr/>
        </p:nvSpPr>
        <p:spPr>
          <a:xfrm>
            <a:off x="922361" y="1700721"/>
            <a:ext cx="10515600" cy="8318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Most likely problem: If the collection is selective, make sure that “we subscribe</a:t>
            </a:r>
            <a:r>
              <a:rPr kumimoji="0" lang="en-US" sz="2800" b="0" i="0" u="none" strike="noStrike" kern="1200" cap="none" spc="0" normalizeH="0" noProof="0" dirty="0">
                <a:ln>
                  <a:noFill/>
                </a:ln>
                <a:solidFill>
                  <a:prstClr val="black"/>
                </a:solidFill>
                <a:effectLst/>
                <a:uLnTx/>
                <a:uFillTx/>
                <a:latin typeface="Calibri" panose="020F0502020204030204"/>
                <a:ea typeface="+mn-ea"/>
                <a:cs typeface="Calibri"/>
              </a:rPr>
              <a:t> to only some titles” on the collection CDI tab is marked yes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descr="CDI tab with selective marked yes"/>
          <p:cNvPicPr>
            <a:picLocks noChangeAspect="1"/>
          </p:cNvPicPr>
          <p:nvPr/>
        </p:nvPicPr>
        <p:blipFill rotWithShape="1">
          <a:blip r:embed="rId7"/>
          <a:srcRect t="-939"/>
          <a:stretch/>
        </p:blipFill>
        <p:spPr>
          <a:xfrm>
            <a:off x="2152363" y="2674474"/>
            <a:ext cx="8055595" cy="3343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93629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24073</TotalTime>
  <Words>3278</Words>
  <Application>Microsoft Office PowerPoint</Application>
  <PresentationFormat>Widescreen</PresentationFormat>
  <Paragraphs>265</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Empire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Eichelberger</dc:creator>
  <cp:lastModifiedBy>Michelle Eichelberger</cp:lastModifiedBy>
  <cp:revision>666</cp:revision>
  <dcterms:created xsi:type="dcterms:W3CDTF">2020-05-06T12:25:42Z</dcterms:created>
  <dcterms:modified xsi:type="dcterms:W3CDTF">2020-08-20T16:38:51Z</dcterms:modified>
</cp:coreProperties>
</file>