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2"/>
  </p:notesMasterIdLst>
  <p:sldIdLst>
    <p:sldId id="256" r:id="rId5"/>
    <p:sldId id="257" r:id="rId6"/>
    <p:sldId id="258" r:id="rId7"/>
    <p:sldId id="259" r:id="rId8"/>
    <p:sldId id="260" r:id="rId9"/>
    <p:sldId id="261" r:id="rId10"/>
    <p:sldId id="263" r:id="rId11"/>
    <p:sldId id="284" r:id="rId12"/>
    <p:sldId id="282" r:id="rId13"/>
    <p:sldId id="283" r:id="rId14"/>
    <p:sldId id="264" r:id="rId15"/>
    <p:sldId id="291" r:id="rId16"/>
    <p:sldId id="266" r:id="rId17"/>
    <p:sldId id="267" r:id="rId18"/>
    <p:sldId id="268" r:id="rId19"/>
    <p:sldId id="270" r:id="rId20"/>
    <p:sldId id="290" r:id="rId21"/>
    <p:sldId id="287" r:id="rId22"/>
    <p:sldId id="281" r:id="rId23"/>
    <p:sldId id="271" r:id="rId24"/>
    <p:sldId id="272" r:id="rId25"/>
    <p:sldId id="289" r:id="rId26"/>
    <p:sldId id="274" r:id="rId27"/>
    <p:sldId id="275" r:id="rId28"/>
    <p:sldId id="276"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8"/>
          </a:solidFill>
        </a:fill>
      </a:tcStyle>
    </a:wholeTbl>
    <a:band2H>
      <a:tcTxStyle/>
      <a:tcStyle>
        <a:tcBdr/>
        <a:fill>
          <a:solidFill>
            <a:srgbClr val="E6EB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CACA"/>
          </a:solidFill>
        </a:fill>
      </a:tcStyle>
    </a:wholeTbl>
    <a:band2H>
      <a:tcTxStyle/>
      <a:tcStyle>
        <a:tcBdr/>
        <a:fill>
          <a:solidFill>
            <a:srgbClr val="F4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CCC"/>
          </a:solidFill>
        </a:fill>
      </a:tcStyle>
    </a:wholeTbl>
    <a:band2H>
      <a:tcTxStyle/>
      <a:tcStyle>
        <a:tcBdr/>
        <a:fill>
          <a:solidFill>
            <a:srgbClr val="E7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BF4"/>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1"/>
        </a:fontRef>
        <a:schemeClr val="accent1"/>
      </a:tcTxStyle>
      <a:tcStyle>
        <a:tcBdr>
          <a:left>
            <a:ln w="12700" cap="flat">
              <a:noFill/>
              <a:miter lim="400000"/>
            </a:ln>
          </a:left>
          <a:right>
            <a:ln w="12700" cap="flat">
              <a:noFill/>
              <a:miter lim="400000"/>
            </a:ln>
          </a:right>
          <a:top>
            <a:ln w="508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1"/>
              </a:solidFill>
              <a:prstDash val="solid"/>
              <a:round/>
            </a:ln>
          </a:top>
          <a:bottom>
            <a:ln w="25400" cap="flat">
              <a:solidFill>
                <a:schemeClr val="accent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1"/>
        </a:fontRef>
        <a:schemeClr val="accent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8"/>
          </a:solidFill>
        </a:fill>
      </a:tcStyle>
    </a:wholeTbl>
    <a:band2H>
      <a:tcTxStyle/>
      <a:tcStyle>
        <a:tcBdr/>
        <a:fill>
          <a:solidFill>
            <a:srgbClr val="E6EB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2708684C-4D16-4618-839F-0558EEFCDFE6}" styleName="">
    <a:tblBg/>
    <a:wholeTbl>
      <a:tcTxStyle b="off"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in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84" y="76"/>
      </p:cViewPr>
      <p:guideLst/>
    </p:cSldViewPr>
  </p:slideViewPr>
  <p:notesTextViewPr>
    <p:cViewPr>
      <p:scale>
        <a:sx n="1" d="1"/>
        <a:sy n="1" d="1"/>
      </p:scale>
      <p:origin x="0" y="0"/>
    </p:cViewPr>
  </p:notesTextViewPr>
  <p:sorterViewPr>
    <p:cViewPr>
      <p:scale>
        <a:sx n="100" d="100"/>
        <a:sy n="100" d="100"/>
      </p:scale>
      <p:origin x="0" y="-3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0" name="Shape 390"/>
          <p:cNvSpPr>
            <a:spLocks noGrp="1" noRot="1" noChangeAspect="1"/>
          </p:cNvSpPr>
          <p:nvPr>
            <p:ph type="sldImg"/>
          </p:nvPr>
        </p:nvSpPr>
        <p:spPr>
          <a:xfrm>
            <a:off x="1143000" y="685800"/>
            <a:ext cx="4572000" cy="3429000"/>
          </a:xfrm>
          <a:prstGeom prst="rect">
            <a:avLst/>
          </a:prstGeom>
        </p:spPr>
        <p:txBody>
          <a:bodyPr/>
          <a:lstStyle/>
          <a:p>
            <a:endParaRPr/>
          </a:p>
        </p:txBody>
      </p:sp>
      <p:sp>
        <p:nvSpPr>
          <p:cNvPr id="391" name="Shape 39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a:spLocks noGrp="1" noRot="1" noChangeAspect="1"/>
          </p:cNvSpPr>
          <p:nvPr>
            <p:ph type="sldImg"/>
          </p:nvPr>
        </p:nvSpPr>
        <p:spPr>
          <a:xfrm>
            <a:off x="381000" y="685800"/>
            <a:ext cx="6096000" cy="3429000"/>
          </a:xfrm>
          <a:prstGeom prst="rect">
            <a:avLst/>
          </a:prstGeom>
        </p:spPr>
        <p:txBody>
          <a:bodyPr/>
          <a:lstStyle/>
          <a:p>
            <a:endParaRPr/>
          </a:p>
        </p:txBody>
      </p:sp>
      <p:sp>
        <p:nvSpPr>
          <p:cNvPr id="458" name="Shape 458"/>
          <p:cNvSpPr>
            <a:spLocks noGrp="1"/>
          </p:cNvSpPr>
          <p:nvPr>
            <p:ph type="body" sz="quarter" idx="1"/>
          </p:nvPr>
        </p:nvSpPr>
        <p:spPr>
          <a:prstGeom prst="rect">
            <a:avLst/>
          </a:prstGeom>
        </p:spPr>
        <p:txBody>
          <a:bodyPr/>
          <a:lstStyle/>
          <a:p>
            <a:r>
              <a:t>3 Learning Objectives that are very specific and measurable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a:spLocks noGrp="1" noRot="1" noChangeAspect="1"/>
          </p:cNvSpPr>
          <p:nvPr>
            <p:ph type="sldImg"/>
          </p:nvPr>
        </p:nvSpPr>
        <p:spPr>
          <a:xfrm>
            <a:off x="381000" y="685800"/>
            <a:ext cx="6096000" cy="3429000"/>
          </a:xfrm>
          <a:prstGeom prst="rect">
            <a:avLst/>
          </a:prstGeom>
        </p:spPr>
        <p:txBody>
          <a:bodyPr/>
          <a:lstStyle/>
          <a:p>
            <a:endParaRPr/>
          </a:p>
        </p:txBody>
      </p:sp>
      <p:sp>
        <p:nvSpPr>
          <p:cNvPr id="523" name="Shape 523"/>
          <p:cNvSpPr>
            <a:spLocks noGrp="1"/>
          </p:cNvSpPr>
          <p:nvPr>
            <p:ph type="body" sz="quarter" idx="1"/>
          </p:nvPr>
        </p:nvSpPr>
        <p:spPr>
          <a:prstGeom prst="rect">
            <a:avLst/>
          </a:prstGeom>
        </p:spPr>
        <p:txBody>
          <a:bodyPr/>
          <a:lstStyle/>
          <a:p>
            <a:r>
              <a:t>Linda</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17"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18" name="Rectangle 8"/>
          <p:cNvSpPr/>
          <p:nvPr/>
        </p:nvSpPr>
        <p:spPr>
          <a:xfrm>
            <a:off x="0" y="6311898"/>
            <a:ext cx="12192000" cy="546102"/>
          </a:xfrm>
          <a:prstGeom prst="rect">
            <a:avLst/>
          </a:prstGeom>
          <a:solidFill>
            <a:srgbClr val="2097DC"/>
          </a:solidFill>
          <a:ln w="12700">
            <a:miter lim="400000"/>
          </a:ln>
        </p:spPr>
        <p:txBody>
          <a:bodyPr lIns="45719" rIns="45719" anchor="ctr"/>
          <a:lstStyle/>
          <a:p>
            <a:pPr algn="ctr">
              <a:defRPr>
                <a:solidFill>
                  <a:srgbClr val="FFFFFF"/>
                </a:solidFill>
              </a:defRPr>
            </a:pPr>
            <a:endParaRPr/>
          </a:p>
        </p:txBody>
      </p:sp>
      <p:sp>
        <p:nvSpPr>
          <p:cNvPr id="19" name="Title Text"/>
          <p:cNvSpPr txBox="1">
            <a:spLocks noGrp="1"/>
          </p:cNvSpPr>
          <p:nvPr>
            <p:ph type="title"/>
          </p:nvPr>
        </p:nvSpPr>
        <p:spPr>
          <a:xfrm>
            <a:off x="601578" y="2472191"/>
            <a:ext cx="10873499" cy="1177551"/>
          </a:xfrm>
          <a:prstGeom prst="rect">
            <a:avLst/>
          </a:prstGeom>
        </p:spPr>
        <p:txBody>
          <a:bodyPr anchor="b"/>
          <a:lstStyle>
            <a:lvl1pPr>
              <a:defRPr sz="5400"/>
            </a:lvl1pPr>
          </a:lstStyle>
          <a:p>
            <a:r>
              <a:t>Title Text</a:t>
            </a:r>
          </a:p>
        </p:txBody>
      </p:sp>
      <p:sp>
        <p:nvSpPr>
          <p:cNvPr id="20" name="Body Level One…"/>
          <p:cNvSpPr txBox="1">
            <a:spLocks noGrp="1"/>
          </p:cNvSpPr>
          <p:nvPr>
            <p:ph type="body" sz="quarter" idx="1" hasCustomPrompt="1"/>
          </p:nvPr>
        </p:nvSpPr>
        <p:spPr>
          <a:xfrm>
            <a:off x="601578" y="4266994"/>
            <a:ext cx="10873499" cy="853226"/>
          </a:xfrm>
          <a:prstGeom prst="rect">
            <a:avLst/>
          </a:prstGeom>
        </p:spPr>
        <p:txBody>
          <a:bodyPr/>
          <a:lstStyle>
            <a:lvl1pPr marL="0" indent="0">
              <a:lnSpc>
                <a:spcPct val="120000"/>
              </a:lnSpc>
              <a:spcBef>
                <a:spcPts val="0"/>
              </a:spcBef>
              <a:buSzTx/>
              <a:buFontTx/>
              <a:buNone/>
              <a:defRPr sz="2400"/>
            </a:lvl1pPr>
            <a:lvl2pPr marL="0" indent="457240">
              <a:lnSpc>
                <a:spcPct val="120000"/>
              </a:lnSpc>
              <a:spcBef>
                <a:spcPts val="0"/>
              </a:spcBef>
              <a:buSzTx/>
              <a:buFontTx/>
              <a:buNone/>
              <a:defRPr sz="2400"/>
            </a:lvl2pPr>
            <a:lvl3pPr marL="0" indent="914484">
              <a:lnSpc>
                <a:spcPct val="120000"/>
              </a:lnSpc>
              <a:spcBef>
                <a:spcPts val="0"/>
              </a:spcBef>
              <a:buSzTx/>
              <a:buFontTx/>
              <a:buNone/>
              <a:defRPr sz="2400"/>
            </a:lvl3pPr>
            <a:lvl4pPr marL="0" indent="1371724">
              <a:lnSpc>
                <a:spcPct val="120000"/>
              </a:lnSpc>
              <a:spcBef>
                <a:spcPts val="0"/>
              </a:spcBef>
              <a:buSzTx/>
              <a:buFontTx/>
              <a:buNone/>
              <a:defRPr sz="2400"/>
            </a:lvl4pPr>
            <a:lvl5pPr marL="0" indent="1828966">
              <a:lnSpc>
                <a:spcPct val="120000"/>
              </a:lnSpc>
              <a:spcBef>
                <a:spcPts val="0"/>
              </a:spcBef>
              <a:buSzTx/>
              <a:buFontTx/>
              <a:buNone/>
              <a:defRPr sz="2400"/>
            </a:lvl5pPr>
          </a:lstStyle>
          <a:p>
            <a:r>
              <a:t>Click to edit Master subtitle style (Names, Titles)</a:t>
            </a:r>
          </a:p>
          <a:p>
            <a:pPr lvl="1"/>
            <a:endParaRPr/>
          </a:p>
          <a:p>
            <a:pPr lvl="2"/>
            <a:endParaRPr/>
          </a:p>
          <a:p>
            <a:pPr lvl="3"/>
            <a:endParaRPr/>
          </a:p>
          <a:p>
            <a:pPr lvl="4"/>
            <a:endParaRPr/>
          </a:p>
        </p:txBody>
      </p:sp>
      <p:sp>
        <p:nvSpPr>
          <p:cNvPr id="21" name="Rectangle 6"/>
          <p:cNvSpPr/>
          <p:nvPr/>
        </p:nvSpPr>
        <p:spPr>
          <a:xfrm>
            <a:off x="0" y="1"/>
            <a:ext cx="12192000" cy="846127"/>
          </a:xfrm>
          <a:prstGeom prst="rect">
            <a:avLst/>
          </a:prstGeom>
          <a:solidFill>
            <a:srgbClr val="2097DC"/>
          </a:solidFill>
          <a:ln w="12700">
            <a:miter lim="400000"/>
          </a:ln>
        </p:spPr>
        <p:txBody>
          <a:bodyPr lIns="45719" rIns="45719" anchor="ctr"/>
          <a:lstStyle/>
          <a:p>
            <a:pPr algn="ctr">
              <a:defRPr>
                <a:solidFill>
                  <a:srgbClr val="FFFFFF"/>
                </a:solidFill>
              </a:defRPr>
            </a:pPr>
            <a:endParaRPr/>
          </a:p>
        </p:txBody>
      </p:sp>
      <p:sp>
        <p:nvSpPr>
          <p:cNvPr id="22" name="Rectangle 7"/>
          <p:cNvSpPr/>
          <p:nvPr/>
        </p:nvSpPr>
        <p:spPr>
          <a:xfrm>
            <a:off x="0" y="6297769"/>
            <a:ext cx="12192000" cy="560233"/>
          </a:xfrm>
          <a:prstGeom prst="rect">
            <a:avLst/>
          </a:prstGeom>
          <a:solidFill>
            <a:srgbClr val="F7B31D"/>
          </a:solidFill>
          <a:ln w="12700">
            <a:miter lim="400000"/>
          </a:ln>
        </p:spPr>
        <p:txBody>
          <a:bodyPr lIns="45719" rIns="45719" anchor="ctr"/>
          <a:lstStyle/>
          <a:p>
            <a:pPr algn="ctr">
              <a:defRPr>
                <a:solidFill>
                  <a:srgbClr val="FFFFFF"/>
                </a:solidFill>
              </a:defRPr>
            </a:pPr>
            <a:endParaRPr/>
          </a:p>
        </p:txBody>
      </p:sp>
      <p:pic>
        <p:nvPicPr>
          <p:cNvPr id="23" name="Content Placeholder 5" descr="Content Placeholder 5"/>
          <p:cNvPicPr>
            <a:picLocks noChangeAspect="1"/>
          </p:cNvPicPr>
          <p:nvPr/>
        </p:nvPicPr>
        <p:blipFill>
          <a:blip r:embed="rId2">
            <a:extLst/>
          </a:blip>
          <a:stretch>
            <a:fillRect/>
          </a:stretch>
        </p:blipFill>
        <p:spPr>
          <a:xfrm>
            <a:off x="3556005" y="921308"/>
            <a:ext cx="5079988" cy="1411107"/>
          </a:xfrm>
          <a:prstGeom prst="rect">
            <a:avLst/>
          </a:prstGeom>
          <a:ln w="12700">
            <a:miter lim="400000"/>
          </a:ln>
        </p:spPr>
      </p:pic>
      <p:sp>
        <p:nvSpPr>
          <p:cNvPr id="24" name="Rectangle 11"/>
          <p:cNvSpPr txBox="1"/>
          <p:nvPr/>
        </p:nvSpPr>
        <p:spPr>
          <a:xfrm>
            <a:off x="3132919" y="6365519"/>
            <a:ext cx="5245967"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20000"/>
              </a:lnSpc>
              <a:defRPr i="1">
                <a:latin typeface="Arial"/>
                <a:ea typeface="Arial"/>
                <a:cs typeface="Arial"/>
                <a:sym typeface="Arial"/>
              </a:defRPr>
            </a:lvl1pPr>
          </a:lstStyle>
          <a:p>
            <a:r>
              <a:t>Care Transformation Collaborative of Rhode Island</a:t>
            </a:r>
          </a:p>
        </p:txBody>
      </p:sp>
      <p:sp>
        <p:nvSpPr>
          <p:cNvPr id="25" name="01"/>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07"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pic>
        <p:nvPicPr>
          <p:cNvPr id="108" name="bg object 17" descr="bg object 17"/>
          <p:cNvPicPr>
            <a:picLocks noChangeAspect="1"/>
          </p:cNvPicPr>
          <p:nvPr/>
        </p:nvPicPr>
        <p:blipFill>
          <a:blip r:embed="rId2">
            <a:extLst/>
          </a:blip>
          <a:stretch>
            <a:fillRect/>
          </a:stretch>
        </p:blipFill>
        <p:spPr>
          <a:xfrm>
            <a:off x="9650501" y="161204"/>
            <a:ext cx="2378483" cy="623148"/>
          </a:xfrm>
          <a:prstGeom prst="rect">
            <a:avLst/>
          </a:prstGeom>
          <a:ln w="12700">
            <a:miter lim="400000"/>
          </a:ln>
        </p:spPr>
      </p:pic>
      <p:sp>
        <p:nvSpPr>
          <p:cNvPr id="109" name="bg object 18"/>
          <p:cNvSpPr/>
          <p:nvPr/>
        </p:nvSpPr>
        <p:spPr>
          <a:xfrm>
            <a:off x="0" y="6396735"/>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110" name="bg object 19" descr="bg object 19"/>
          <p:cNvPicPr>
            <a:picLocks noChangeAspect="1"/>
          </p:cNvPicPr>
          <p:nvPr/>
        </p:nvPicPr>
        <p:blipFill>
          <a:blip r:embed="rId3">
            <a:extLst/>
          </a:blip>
          <a:stretch>
            <a:fillRect/>
          </a:stretch>
        </p:blipFill>
        <p:spPr>
          <a:xfrm>
            <a:off x="9142" y="1622550"/>
            <a:ext cx="12182858" cy="4689349"/>
          </a:xfrm>
          <a:prstGeom prst="rect">
            <a:avLst/>
          </a:prstGeom>
          <a:ln w="12700">
            <a:miter lim="400000"/>
          </a:ln>
        </p:spPr>
      </p:pic>
      <p:pic>
        <p:nvPicPr>
          <p:cNvPr id="111" name="bg object 20" descr="bg object 20"/>
          <p:cNvPicPr>
            <a:picLocks noChangeAspect="1"/>
          </p:cNvPicPr>
          <p:nvPr/>
        </p:nvPicPr>
        <p:blipFill>
          <a:blip r:embed="rId4">
            <a:extLst/>
          </a:blip>
          <a:stretch>
            <a:fillRect/>
          </a:stretch>
        </p:blipFill>
        <p:spPr>
          <a:xfrm>
            <a:off x="899161" y="2333750"/>
            <a:ext cx="383032" cy="382525"/>
          </a:xfrm>
          <a:prstGeom prst="rect">
            <a:avLst/>
          </a:prstGeom>
          <a:ln w="12700">
            <a:miter lim="400000"/>
          </a:ln>
        </p:spPr>
      </p:pic>
      <p:pic>
        <p:nvPicPr>
          <p:cNvPr id="112" name="bg object 21" descr="bg object 21"/>
          <p:cNvPicPr>
            <a:picLocks noChangeAspect="1"/>
          </p:cNvPicPr>
          <p:nvPr/>
        </p:nvPicPr>
        <p:blipFill>
          <a:blip r:embed="rId5">
            <a:extLst/>
          </a:blip>
          <a:stretch>
            <a:fillRect/>
          </a:stretch>
        </p:blipFill>
        <p:spPr>
          <a:xfrm>
            <a:off x="936752" y="1856231"/>
            <a:ext cx="345440" cy="353061"/>
          </a:xfrm>
          <a:prstGeom prst="rect">
            <a:avLst/>
          </a:prstGeom>
          <a:ln w="12700">
            <a:miter lim="400000"/>
          </a:ln>
        </p:spPr>
      </p:pic>
      <p:sp>
        <p:nvSpPr>
          <p:cNvPr id="113" name="Title Text"/>
          <p:cNvSpPr txBox="1">
            <a:spLocks noGrp="1"/>
          </p:cNvSpPr>
          <p:nvPr>
            <p:ph type="title"/>
          </p:nvPr>
        </p:nvSpPr>
        <p:spPr>
          <a:xfrm>
            <a:off x="890693" y="634831"/>
            <a:ext cx="2351617" cy="515197"/>
          </a:xfrm>
          <a:prstGeom prst="rect">
            <a:avLst/>
          </a:prstGeom>
        </p:spPr>
        <p:txBody>
          <a:bodyPr lIns="0" tIns="0" rIns="0" bIns="0" anchor="t"/>
          <a:lstStyle>
            <a:lvl1pPr defTabSz="914400">
              <a:lnSpc>
                <a:spcPct val="100000"/>
              </a:lnSpc>
              <a:defRPr sz="3200">
                <a:solidFill>
                  <a:srgbClr val="006FC0"/>
                </a:solidFill>
                <a:latin typeface="Tahoma"/>
                <a:ea typeface="Tahoma"/>
                <a:cs typeface="Tahoma"/>
                <a:sym typeface="Tahoma"/>
              </a:defRPr>
            </a:lvl1pPr>
          </a:lstStyle>
          <a:p>
            <a:r>
              <a:t>Title Text</a:t>
            </a:r>
          </a:p>
        </p:txBody>
      </p:sp>
      <p:sp>
        <p:nvSpPr>
          <p:cNvPr id="114" name="Body Level One…"/>
          <p:cNvSpPr txBox="1">
            <a:spLocks noGrp="1"/>
          </p:cNvSpPr>
          <p:nvPr>
            <p:ph type="body" sz="quarter" idx="1"/>
          </p:nvPr>
        </p:nvSpPr>
        <p:spPr>
          <a:xfrm>
            <a:off x="1828800" y="3840479"/>
            <a:ext cx="8534400" cy="677109"/>
          </a:xfrm>
          <a:prstGeom prst="rect">
            <a:avLst/>
          </a:prstGeom>
        </p:spPr>
        <p:txBody>
          <a:bodyPr lIns="0" tIns="0" rIns="0" bIns="0"/>
          <a:lstStyle>
            <a:lvl1pPr marL="0" indent="0" defTabSz="914400">
              <a:lnSpc>
                <a:spcPct val="100000"/>
              </a:lnSpc>
              <a:spcBef>
                <a:spcPts val="0"/>
              </a:spcBef>
              <a:buSzTx/>
              <a:buFontTx/>
              <a:buNone/>
              <a:defRPr sz="4400">
                <a:solidFill>
                  <a:srgbClr val="000000"/>
                </a:solidFill>
                <a:latin typeface="Tahoma"/>
                <a:ea typeface="Tahoma"/>
                <a:cs typeface="Tahoma"/>
                <a:sym typeface="Tahoma"/>
              </a:defRPr>
            </a:lvl1pPr>
            <a:lvl2pPr marL="0" indent="304814" defTabSz="914400">
              <a:lnSpc>
                <a:spcPct val="100000"/>
              </a:lnSpc>
              <a:spcBef>
                <a:spcPts val="0"/>
              </a:spcBef>
              <a:buSzTx/>
              <a:buFontTx/>
              <a:buNone/>
              <a:defRPr sz="4400">
                <a:solidFill>
                  <a:srgbClr val="000000"/>
                </a:solidFill>
                <a:latin typeface="Tahoma"/>
                <a:ea typeface="Tahoma"/>
                <a:cs typeface="Tahoma"/>
                <a:sym typeface="Tahoma"/>
              </a:defRPr>
            </a:lvl2pPr>
            <a:lvl3pPr marL="0" indent="609629" defTabSz="914400">
              <a:lnSpc>
                <a:spcPct val="100000"/>
              </a:lnSpc>
              <a:spcBef>
                <a:spcPts val="0"/>
              </a:spcBef>
              <a:buSzTx/>
              <a:buFontTx/>
              <a:buNone/>
              <a:defRPr sz="4400">
                <a:solidFill>
                  <a:srgbClr val="000000"/>
                </a:solidFill>
                <a:latin typeface="Tahoma"/>
                <a:ea typeface="Tahoma"/>
                <a:cs typeface="Tahoma"/>
                <a:sym typeface="Tahoma"/>
              </a:defRPr>
            </a:lvl3pPr>
            <a:lvl4pPr marL="0" indent="914446" defTabSz="914400">
              <a:lnSpc>
                <a:spcPct val="100000"/>
              </a:lnSpc>
              <a:spcBef>
                <a:spcPts val="0"/>
              </a:spcBef>
              <a:buSzTx/>
              <a:buFontTx/>
              <a:buNone/>
              <a:defRPr sz="4400">
                <a:solidFill>
                  <a:srgbClr val="000000"/>
                </a:solidFill>
                <a:latin typeface="Tahoma"/>
                <a:ea typeface="Tahoma"/>
                <a:cs typeface="Tahoma"/>
                <a:sym typeface="Tahoma"/>
              </a:defRPr>
            </a:lvl4pPr>
            <a:lvl5pPr marL="0" indent="1219261" defTabSz="914400">
              <a:lnSpc>
                <a:spcPct val="100000"/>
              </a:lnSpc>
              <a:spcBef>
                <a:spcPts val="0"/>
              </a:spcBef>
              <a:buSzTx/>
              <a:buFontTx/>
              <a:buNone/>
              <a:defRPr sz="4400">
                <a:solidFill>
                  <a:srgbClr val="000000"/>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15"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22"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123" name="bg object 17"/>
          <p:cNvSpPr/>
          <p:nvPr/>
        </p:nvSpPr>
        <p:spPr>
          <a:xfrm>
            <a:off x="0" y="6396735"/>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124" name="bg object 18" descr="bg object 18"/>
          <p:cNvPicPr>
            <a:picLocks noChangeAspect="1"/>
          </p:cNvPicPr>
          <p:nvPr/>
        </p:nvPicPr>
        <p:blipFill>
          <a:blip r:embed="rId2">
            <a:extLst/>
          </a:blip>
          <a:stretch>
            <a:fillRect/>
          </a:stretch>
        </p:blipFill>
        <p:spPr>
          <a:xfrm>
            <a:off x="9608819" y="130047"/>
            <a:ext cx="2438401" cy="677672"/>
          </a:xfrm>
          <a:prstGeom prst="rect">
            <a:avLst/>
          </a:prstGeom>
          <a:ln w="12700">
            <a:miter lim="400000"/>
          </a:ln>
        </p:spPr>
      </p:pic>
      <p:sp>
        <p:nvSpPr>
          <p:cNvPr id="125" name="Body Level One…"/>
          <p:cNvSpPr txBox="1">
            <a:spLocks noGrp="1"/>
          </p:cNvSpPr>
          <p:nvPr>
            <p:ph type="body" sz="quarter" idx="1"/>
          </p:nvPr>
        </p:nvSpPr>
        <p:spPr>
          <a:xfrm>
            <a:off x="890693" y="1835369"/>
            <a:ext cx="9107170" cy="451343"/>
          </a:xfrm>
          <a:prstGeom prst="rect">
            <a:avLst/>
          </a:prstGeom>
        </p:spPr>
        <p:txBody>
          <a:bodyPr lIns="0" tIns="0" rIns="0" bIns="0"/>
          <a:lstStyle>
            <a:lvl1pPr marL="0" indent="0" defTabSz="914400">
              <a:lnSpc>
                <a:spcPct val="100000"/>
              </a:lnSpc>
              <a:spcBef>
                <a:spcPts val="0"/>
              </a:spcBef>
              <a:buSzTx/>
              <a:buFontTx/>
              <a:buNone/>
              <a:defRPr sz="2900">
                <a:solidFill>
                  <a:srgbClr val="000000"/>
                </a:solidFill>
                <a:latin typeface="Tahoma"/>
                <a:ea typeface="Tahoma"/>
                <a:cs typeface="Tahoma"/>
                <a:sym typeface="Tahoma"/>
              </a:defRPr>
            </a:lvl1pPr>
            <a:lvl2pPr marL="0" indent="304814" defTabSz="914400">
              <a:lnSpc>
                <a:spcPct val="100000"/>
              </a:lnSpc>
              <a:spcBef>
                <a:spcPts val="0"/>
              </a:spcBef>
              <a:buSzTx/>
              <a:buFontTx/>
              <a:buNone/>
              <a:defRPr sz="2900">
                <a:solidFill>
                  <a:srgbClr val="000000"/>
                </a:solidFill>
                <a:latin typeface="Tahoma"/>
                <a:ea typeface="Tahoma"/>
                <a:cs typeface="Tahoma"/>
                <a:sym typeface="Tahoma"/>
              </a:defRPr>
            </a:lvl2pPr>
            <a:lvl3pPr marL="0" indent="609629" defTabSz="914400">
              <a:lnSpc>
                <a:spcPct val="100000"/>
              </a:lnSpc>
              <a:spcBef>
                <a:spcPts val="0"/>
              </a:spcBef>
              <a:buSzTx/>
              <a:buFontTx/>
              <a:buNone/>
              <a:defRPr sz="2900">
                <a:solidFill>
                  <a:srgbClr val="000000"/>
                </a:solidFill>
                <a:latin typeface="Tahoma"/>
                <a:ea typeface="Tahoma"/>
                <a:cs typeface="Tahoma"/>
                <a:sym typeface="Tahoma"/>
              </a:defRPr>
            </a:lvl3pPr>
            <a:lvl4pPr marL="0" indent="914446" defTabSz="914400">
              <a:lnSpc>
                <a:spcPct val="100000"/>
              </a:lnSpc>
              <a:spcBef>
                <a:spcPts val="0"/>
              </a:spcBef>
              <a:buSzTx/>
              <a:buFontTx/>
              <a:buNone/>
              <a:defRPr sz="2900">
                <a:solidFill>
                  <a:srgbClr val="000000"/>
                </a:solidFill>
                <a:latin typeface="Tahoma"/>
                <a:ea typeface="Tahoma"/>
                <a:cs typeface="Tahoma"/>
                <a:sym typeface="Tahoma"/>
              </a:defRPr>
            </a:lvl4pPr>
            <a:lvl5pPr marL="0" indent="1219261" defTabSz="914400">
              <a:lnSpc>
                <a:spcPct val="100000"/>
              </a:lnSpc>
              <a:spcBef>
                <a:spcPts val="0"/>
              </a:spcBef>
              <a:buSzTx/>
              <a:buFontTx/>
              <a:buNone/>
              <a:defRPr sz="2900">
                <a:solidFill>
                  <a:srgbClr val="000000"/>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26" name="Title Text"/>
          <p:cNvSpPr txBox="1">
            <a:spLocks noGrp="1"/>
          </p:cNvSpPr>
          <p:nvPr>
            <p:ph type="title"/>
          </p:nvPr>
        </p:nvSpPr>
        <p:spPr>
          <a:xfrm>
            <a:off x="188298" y="642112"/>
            <a:ext cx="9108441" cy="574645"/>
          </a:xfrm>
          <a:prstGeom prst="rect">
            <a:avLst/>
          </a:prstGeom>
        </p:spPr>
        <p:txBody>
          <a:bodyPr lIns="0" tIns="0" rIns="0" bIns="0" anchor="t"/>
          <a:lstStyle>
            <a:lvl1pPr defTabSz="914400">
              <a:lnSpc>
                <a:spcPct val="100000"/>
              </a:lnSpc>
              <a:defRPr sz="3700">
                <a:solidFill>
                  <a:srgbClr val="006FC0"/>
                </a:solidFill>
                <a:latin typeface="Tahoma"/>
                <a:ea typeface="Tahoma"/>
                <a:cs typeface="Tahoma"/>
                <a:sym typeface="Tahoma"/>
              </a:defRPr>
            </a:lvl1pPr>
          </a:lstStyle>
          <a:p>
            <a:r>
              <a:t>Title Text</a:t>
            </a:r>
          </a:p>
        </p:txBody>
      </p:sp>
      <p:sp>
        <p:nvSpPr>
          <p:cNvPr id="127"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4"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135" name="bg object 17"/>
          <p:cNvSpPr/>
          <p:nvPr/>
        </p:nvSpPr>
        <p:spPr>
          <a:xfrm>
            <a:off x="0" y="6396735"/>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136" name="bg object 18" descr="bg object 18"/>
          <p:cNvPicPr>
            <a:picLocks noChangeAspect="1"/>
          </p:cNvPicPr>
          <p:nvPr/>
        </p:nvPicPr>
        <p:blipFill>
          <a:blip r:embed="rId2">
            <a:extLst/>
          </a:blip>
          <a:stretch>
            <a:fillRect/>
          </a:stretch>
        </p:blipFill>
        <p:spPr>
          <a:xfrm>
            <a:off x="9608819" y="130047"/>
            <a:ext cx="2438401" cy="677672"/>
          </a:xfrm>
          <a:prstGeom prst="rect">
            <a:avLst/>
          </a:prstGeom>
          <a:ln w="12700">
            <a:miter lim="400000"/>
          </a:ln>
        </p:spPr>
      </p:pic>
      <p:sp>
        <p:nvSpPr>
          <p:cNvPr id="137" name="Title Text"/>
          <p:cNvSpPr txBox="1">
            <a:spLocks noGrp="1"/>
          </p:cNvSpPr>
          <p:nvPr>
            <p:ph type="title"/>
          </p:nvPr>
        </p:nvSpPr>
        <p:spPr>
          <a:xfrm>
            <a:off x="188298" y="642112"/>
            <a:ext cx="9108441" cy="574645"/>
          </a:xfrm>
          <a:prstGeom prst="rect">
            <a:avLst/>
          </a:prstGeom>
        </p:spPr>
        <p:txBody>
          <a:bodyPr lIns="0" tIns="0" rIns="0" bIns="0" anchor="t"/>
          <a:lstStyle>
            <a:lvl1pPr defTabSz="914400">
              <a:lnSpc>
                <a:spcPct val="100000"/>
              </a:lnSpc>
              <a:defRPr sz="3700">
                <a:solidFill>
                  <a:srgbClr val="006FC0"/>
                </a:solidFill>
                <a:latin typeface="Tahoma"/>
                <a:ea typeface="Tahoma"/>
                <a:cs typeface="Tahoma"/>
                <a:sym typeface="Tahoma"/>
              </a:defRPr>
            </a:lvl1pPr>
          </a:lstStyle>
          <a:p>
            <a:r>
              <a:t>Title Text</a:t>
            </a:r>
          </a:p>
        </p:txBody>
      </p:sp>
      <p:sp>
        <p:nvSpPr>
          <p:cNvPr id="138" name="Body Level One…"/>
          <p:cNvSpPr txBox="1">
            <a:spLocks noGrp="1"/>
          </p:cNvSpPr>
          <p:nvPr>
            <p:ph type="body" sz="quarter" idx="1"/>
          </p:nvPr>
        </p:nvSpPr>
        <p:spPr>
          <a:xfrm>
            <a:off x="609600" y="1577339"/>
            <a:ext cx="5303521" cy="677109"/>
          </a:xfrm>
          <a:prstGeom prst="rect">
            <a:avLst/>
          </a:prstGeom>
        </p:spPr>
        <p:txBody>
          <a:bodyPr lIns="0" tIns="0" rIns="0" bIns="0"/>
          <a:lstStyle>
            <a:lvl1pPr marL="0" indent="0" defTabSz="914400">
              <a:lnSpc>
                <a:spcPct val="100000"/>
              </a:lnSpc>
              <a:spcBef>
                <a:spcPts val="0"/>
              </a:spcBef>
              <a:buSzTx/>
              <a:buFontTx/>
              <a:buNone/>
              <a:defRPr sz="4400">
                <a:solidFill>
                  <a:srgbClr val="000000"/>
                </a:solidFill>
                <a:latin typeface="Tahoma"/>
                <a:ea typeface="Tahoma"/>
                <a:cs typeface="Tahoma"/>
                <a:sym typeface="Tahoma"/>
              </a:defRPr>
            </a:lvl1pPr>
            <a:lvl2pPr marL="0" indent="304814" defTabSz="914400">
              <a:lnSpc>
                <a:spcPct val="100000"/>
              </a:lnSpc>
              <a:spcBef>
                <a:spcPts val="0"/>
              </a:spcBef>
              <a:buSzTx/>
              <a:buFontTx/>
              <a:buNone/>
              <a:defRPr sz="4400">
                <a:solidFill>
                  <a:srgbClr val="000000"/>
                </a:solidFill>
                <a:latin typeface="Tahoma"/>
                <a:ea typeface="Tahoma"/>
                <a:cs typeface="Tahoma"/>
                <a:sym typeface="Tahoma"/>
              </a:defRPr>
            </a:lvl2pPr>
            <a:lvl3pPr marL="0" indent="609629" defTabSz="914400">
              <a:lnSpc>
                <a:spcPct val="100000"/>
              </a:lnSpc>
              <a:spcBef>
                <a:spcPts val="0"/>
              </a:spcBef>
              <a:buSzTx/>
              <a:buFontTx/>
              <a:buNone/>
              <a:defRPr sz="4400">
                <a:solidFill>
                  <a:srgbClr val="000000"/>
                </a:solidFill>
                <a:latin typeface="Tahoma"/>
                <a:ea typeface="Tahoma"/>
                <a:cs typeface="Tahoma"/>
                <a:sym typeface="Tahoma"/>
              </a:defRPr>
            </a:lvl3pPr>
            <a:lvl4pPr marL="0" indent="914446" defTabSz="914400">
              <a:lnSpc>
                <a:spcPct val="100000"/>
              </a:lnSpc>
              <a:spcBef>
                <a:spcPts val="0"/>
              </a:spcBef>
              <a:buSzTx/>
              <a:buFontTx/>
              <a:buNone/>
              <a:defRPr sz="4400">
                <a:solidFill>
                  <a:srgbClr val="000000"/>
                </a:solidFill>
                <a:latin typeface="Tahoma"/>
                <a:ea typeface="Tahoma"/>
                <a:cs typeface="Tahoma"/>
                <a:sym typeface="Tahoma"/>
              </a:defRPr>
            </a:lvl4pPr>
            <a:lvl5pPr marL="0" indent="1219261" defTabSz="914400">
              <a:lnSpc>
                <a:spcPct val="100000"/>
              </a:lnSpc>
              <a:spcBef>
                <a:spcPts val="0"/>
              </a:spcBef>
              <a:buSzTx/>
              <a:buFontTx/>
              <a:buNone/>
              <a:defRPr sz="4400">
                <a:solidFill>
                  <a:srgbClr val="000000"/>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39"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46" name="bg object 16" descr="bg object 16"/>
          <p:cNvPicPr>
            <a:picLocks noChangeAspect="1"/>
          </p:cNvPicPr>
          <p:nvPr/>
        </p:nvPicPr>
        <p:blipFill>
          <a:blip r:embed="rId2">
            <a:extLst/>
          </a:blip>
          <a:stretch>
            <a:fillRect/>
          </a:stretch>
        </p:blipFill>
        <p:spPr>
          <a:xfrm>
            <a:off x="9650501" y="161204"/>
            <a:ext cx="2378483" cy="623148"/>
          </a:xfrm>
          <a:prstGeom prst="rect">
            <a:avLst/>
          </a:prstGeom>
          <a:ln w="12700">
            <a:miter lim="400000"/>
          </a:ln>
        </p:spPr>
      </p:pic>
      <p:sp>
        <p:nvSpPr>
          <p:cNvPr id="147" name="bg object 17"/>
          <p:cNvSpPr/>
          <p:nvPr/>
        </p:nvSpPr>
        <p:spPr>
          <a:xfrm>
            <a:off x="-1" y="-1"/>
            <a:ext cx="12192001" cy="695453"/>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148" name="bg object 18"/>
          <p:cNvSpPr/>
          <p:nvPr/>
        </p:nvSpPr>
        <p:spPr>
          <a:xfrm>
            <a:off x="0" y="96519"/>
            <a:ext cx="12179301" cy="721361"/>
          </a:xfrm>
          <a:prstGeom prst="rect">
            <a:avLst/>
          </a:prstGeom>
          <a:solidFill>
            <a:srgbClr val="006FC0"/>
          </a:solidFill>
          <a:ln w="12700">
            <a:miter lim="400000"/>
          </a:ln>
        </p:spPr>
        <p:txBody>
          <a:bodyPr lIns="45719" rIns="45719"/>
          <a:lstStyle/>
          <a:p>
            <a:pPr>
              <a:defRPr sz="1200">
                <a:solidFill>
                  <a:srgbClr val="000000"/>
                </a:solidFill>
              </a:defRPr>
            </a:pPr>
            <a:endParaRPr/>
          </a:p>
        </p:txBody>
      </p:sp>
      <p:sp>
        <p:nvSpPr>
          <p:cNvPr id="149" name="Title Text"/>
          <p:cNvSpPr txBox="1">
            <a:spLocks noGrp="1"/>
          </p:cNvSpPr>
          <p:nvPr>
            <p:ph type="title"/>
          </p:nvPr>
        </p:nvSpPr>
        <p:spPr>
          <a:xfrm>
            <a:off x="188298" y="642112"/>
            <a:ext cx="9108441" cy="574645"/>
          </a:xfrm>
          <a:prstGeom prst="rect">
            <a:avLst/>
          </a:prstGeom>
        </p:spPr>
        <p:txBody>
          <a:bodyPr lIns="0" tIns="0" rIns="0" bIns="0" anchor="t"/>
          <a:lstStyle>
            <a:lvl1pPr defTabSz="914400">
              <a:lnSpc>
                <a:spcPct val="100000"/>
              </a:lnSpc>
              <a:defRPr sz="3700">
                <a:solidFill>
                  <a:srgbClr val="006FC0"/>
                </a:solidFill>
                <a:latin typeface="Tahoma"/>
                <a:ea typeface="Tahoma"/>
                <a:cs typeface="Tahoma"/>
                <a:sym typeface="Tahoma"/>
              </a:defRPr>
            </a:lvl1pPr>
          </a:lstStyle>
          <a:p>
            <a:r>
              <a:t>Title Text</a:t>
            </a:r>
          </a:p>
        </p:txBody>
      </p:sp>
      <p:sp>
        <p:nvSpPr>
          <p:cNvPr id="150"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57"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158" name="bg object 17"/>
          <p:cNvSpPr/>
          <p:nvPr/>
        </p:nvSpPr>
        <p:spPr>
          <a:xfrm>
            <a:off x="0" y="6396735"/>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159" name="bg object 18" descr="bg object 18"/>
          <p:cNvPicPr>
            <a:picLocks noChangeAspect="1"/>
          </p:cNvPicPr>
          <p:nvPr/>
        </p:nvPicPr>
        <p:blipFill>
          <a:blip r:embed="rId2">
            <a:extLst/>
          </a:blip>
          <a:stretch>
            <a:fillRect/>
          </a:stretch>
        </p:blipFill>
        <p:spPr>
          <a:xfrm>
            <a:off x="9608819" y="130047"/>
            <a:ext cx="2438401" cy="677672"/>
          </a:xfrm>
          <a:prstGeom prst="rect">
            <a:avLst/>
          </a:prstGeom>
          <a:ln w="12700">
            <a:miter lim="400000"/>
          </a:ln>
        </p:spPr>
      </p:pic>
      <p:sp>
        <p:nvSpPr>
          <p:cNvPr id="160" name="Body Level One…"/>
          <p:cNvSpPr txBox="1">
            <a:spLocks noGrp="1"/>
          </p:cNvSpPr>
          <p:nvPr>
            <p:ph type="body" idx="1"/>
          </p:nvPr>
        </p:nvSpPr>
        <p:spPr>
          <a:xfrm>
            <a:off x="609600" y="1600200"/>
            <a:ext cx="10972800" cy="5257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1" name="Title Text"/>
          <p:cNvSpPr txBox="1">
            <a:spLocks noGrp="1"/>
          </p:cNvSpPr>
          <p:nvPr>
            <p:ph type="title"/>
          </p:nvPr>
        </p:nvSpPr>
        <p:spPr>
          <a:xfrm>
            <a:off x="609600" y="92074"/>
            <a:ext cx="10972800" cy="1508126"/>
          </a:xfrm>
          <a:prstGeom prst="rect">
            <a:avLst/>
          </a:prstGeom>
        </p:spPr>
        <p:txBody>
          <a:bodyPr/>
          <a:lstStyle/>
          <a:p>
            <a:r>
              <a:t>Title Text</a:t>
            </a:r>
          </a:p>
        </p:txBody>
      </p:sp>
      <p:sp>
        <p:nvSpPr>
          <p:cNvPr id="162" name="Object Placeholder"/>
          <p:cNvSpPr txBox="1">
            <a:spLocks noGrp="1"/>
          </p:cNvSpPr>
          <p:nvPr>
            <p:ph idx="3"/>
          </p:nvPr>
        </p:nvSpPr>
        <p:spPr>
          <a:xfrm>
            <a:off x="1185333" y="889000"/>
            <a:ext cx="9821334" cy="5080000"/>
          </a:xfrm>
          <a:prstGeom prst="rect">
            <a:avLst/>
          </a:prstGeom>
        </p:spPr>
        <p:txBody>
          <a:bodyPr/>
          <a:lstStyle/>
          <a:p>
            <a:endParaRPr/>
          </a:p>
        </p:txBody>
      </p:sp>
      <p:sp>
        <p:nvSpPr>
          <p:cNvPr id="163"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170"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77"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pic>
        <p:nvPicPr>
          <p:cNvPr id="178" name="bg object 17" descr="bg object 17"/>
          <p:cNvPicPr>
            <a:picLocks noChangeAspect="1"/>
          </p:cNvPicPr>
          <p:nvPr/>
        </p:nvPicPr>
        <p:blipFill>
          <a:blip r:embed="rId2">
            <a:extLst/>
          </a:blip>
          <a:stretch>
            <a:fillRect/>
          </a:stretch>
        </p:blipFill>
        <p:spPr>
          <a:xfrm>
            <a:off x="9650501" y="161204"/>
            <a:ext cx="2378483" cy="623148"/>
          </a:xfrm>
          <a:prstGeom prst="rect">
            <a:avLst/>
          </a:prstGeom>
          <a:ln w="12700">
            <a:miter lim="400000"/>
          </a:ln>
        </p:spPr>
      </p:pic>
      <p:sp>
        <p:nvSpPr>
          <p:cNvPr id="179" name="bg object 18"/>
          <p:cNvSpPr/>
          <p:nvPr/>
        </p:nvSpPr>
        <p:spPr>
          <a:xfrm>
            <a:off x="0" y="6396735"/>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180" name="bg object 19" descr="bg object 19"/>
          <p:cNvPicPr>
            <a:picLocks noChangeAspect="1"/>
          </p:cNvPicPr>
          <p:nvPr/>
        </p:nvPicPr>
        <p:blipFill>
          <a:blip r:embed="rId3">
            <a:extLst/>
          </a:blip>
          <a:stretch>
            <a:fillRect/>
          </a:stretch>
        </p:blipFill>
        <p:spPr>
          <a:xfrm>
            <a:off x="9142" y="1622550"/>
            <a:ext cx="12182858" cy="4689349"/>
          </a:xfrm>
          <a:prstGeom prst="rect">
            <a:avLst/>
          </a:prstGeom>
          <a:ln w="12700">
            <a:miter lim="400000"/>
          </a:ln>
        </p:spPr>
      </p:pic>
      <p:pic>
        <p:nvPicPr>
          <p:cNvPr id="181" name="bg object 20" descr="bg object 20"/>
          <p:cNvPicPr>
            <a:picLocks noChangeAspect="1"/>
          </p:cNvPicPr>
          <p:nvPr/>
        </p:nvPicPr>
        <p:blipFill>
          <a:blip r:embed="rId4">
            <a:extLst/>
          </a:blip>
          <a:stretch>
            <a:fillRect/>
          </a:stretch>
        </p:blipFill>
        <p:spPr>
          <a:xfrm>
            <a:off x="899161" y="2333750"/>
            <a:ext cx="383032" cy="382525"/>
          </a:xfrm>
          <a:prstGeom prst="rect">
            <a:avLst/>
          </a:prstGeom>
          <a:ln w="12700">
            <a:miter lim="400000"/>
          </a:ln>
        </p:spPr>
      </p:pic>
      <p:pic>
        <p:nvPicPr>
          <p:cNvPr id="182" name="bg object 21" descr="bg object 21"/>
          <p:cNvPicPr>
            <a:picLocks noChangeAspect="1"/>
          </p:cNvPicPr>
          <p:nvPr/>
        </p:nvPicPr>
        <p:blipFill>
          <a:blip r:embed="rId5">
            <a:extLst/>
          </a:blip>
          <a:stretch>
            <a:fillRect/>
          </a:stretch>
        </p:blipFill>
        <p:spPr>
          <a:xfrm>
            <a:off x="936752" y="1856231"/>
            <a:ext cx="345440" cy="353061"/>
          </a:xfrm>
          <a:prstGeom prst="rect">
            <a:avLst/>
          </a:prstGeom>
          <a:ln w="12700">
            <a:miter lim="400000"/>
          </a:ln>
        </p:spPr>
      </p:pic>
      <p:sp>
        <p:nvSpPr>
          <p:cNvPr id="183" name="Title Text"/>
          <p:cNvSpPr txBox="1">
            <a:spLocks noGrp="1"/>
          </p:cNvSpPr>
          <p:nvPr>
            <p:ph type="title"/>
          </p:nvPr>
        </p:nvSpPr>
        <p:spPr>
          <a:xfrm>
            <a:off x="890693" y="634831"/>
            <a:ext cx="2351617" cy="2011063"/>
          </a:xfrm>
          <a:prstGeom prst="rect">
            <a:avLst/>
          </a:prstGeom>
        </p:spPr>
        <p:txBody>
          <a:bodyPr lIns="0" tIns="0" rIns="0" bIns="0" anchor="t"/>
          <a:lstStyle>
            <a:lvl1pPr defTabSz="914400">
              <a:lnSpc>
                <a:spcPct val="100000"/>
              </a:lnSpc>
              <a:defRPr sz="3200">
                <a:solidFill>
                  <a:srgbClr val="006FC0"/>
                </a:solidFill>
                <a:latin typeface="Tahoma"/>
                <a:ea typeface="Tahoma"/>
                <a:cs typeface="Tahoma"/>
                <a:sym typeface="Tahoma"/>
              </a:defRPr>
            </a:lvl1pPr>
          </a:lstStyle>
          <a:p>
            <a:r>
              <a:t>Title Text</a:t>
            </a:r>
          </a:p>
        </p:txBody>
      </p:sp>
      <p:sp>
        <p:nvSpPr>
          <p:cNvPr id="184" name="Body Level One…"/>
          <p:cNvSpPr txBox="1">
            <a:spLocks noGrp="1"/>
          </p:cNvSpPr>
          <p:nvPr>
            <p:ph type="body" sz="quarter" idx="1"/>
          </p:nvPr>
        </p:nvSpPr>
        <p:spPr>
          <a:xfrm>
            <a:off x="1828800" y="3840479"/>
            <a:ext cx="8534400" cy="677109"/>
          </a:xfrm>
          <a:prstGeom prst="rect">
            <a:avLst/>
          </a:prstGeom>
        </p:spPr>
        <p:txBody>
          <a:bodyPr lIns="0" tIns="0" rIns="0" bIns="0"/>
          <a:lstStyle>
            <a:lvl1pPr marL="0" indent="0" defTabSz="914400">
              <a:lnSpc>
                <a:spcPct val="100000"/>
              </a:lnSpc>
              <a:spcBef>
                <a:spcPts val="0"/>
              </a:spcBef>
              <a:buSzTx/>
              <a:buFontTx/>
              <a:buNone/>
              <a:defRPr sz="4400">
                <a:solidFill>
                  <a:srgbClr val="000000"/>
                </a:solidFill>
                <a:latin typeface="Tahoma"/>
                <a:ea typeface="Tahoma"/>
                <a:cs typeface="Tahoma"/>
                <a:sym typeface="Tahoma"/>
              </a:defRPr>
            </a:lvl1pPr>
            <a:lvl2pPr marL="0" indent="304814" defTabSz="914400">
              <a:lnSpc>
                <a:spcPct val="100000"/>
              </a:lnSpc>
              <a:spcBef>
                <a:spcPts val="0"/>
              </a:spcBef>
              <a:buSzTx/>
              <a:buFontTx/>
              <a:buNone/>
              <a:defRPr sz="4400">
                <a:solidFill>
                  <a:srgbClr val="000000"/>
                </a:solidFill>
                <a:latin typeface="Tahoma"/>
                <a:ea typeface="Tahoma"/>
                <a:cs typeface="Tahoma"/>
                <a:sym typeface="Tahoma"/>
              </a:defRPr>
            </a:lvl2pPr>
            <a:lvl3pPr marL="0" indent="609629" defTabSz="914400">
              <a:lnSpc>
                <a:spcPct val="100000"/>
              </a:lnSpc>
              <a:spcBef>
                <a:spcPts val="0"/>
              </a:spcBef>
              <a:buSzTx/>
              <a:buFontTx/>
              <a:buNone/>
              <a:defRPr sz="4400">
                <a:solidFill>
                  <a:srgbClr val="000000"/>
                </a:solidFill>
                <a:latin typeface="Tahoma"/>
                <a:ea typeface="Tahoma"/>
                <a:cs typeface="Tahoma"/>
                <a:sym typeface="Tahoma"/>
              </a:defRPr>
            </a:lvl3pPr>
            <a:lvl4pPr marL="0" indent="914446" defTabSz="914400">
              <a:lnSpc>
                <a:spcPct val="100000"/>
              </a:lnSpc>
              <a:spcBef>
                <a:spcPts val="0"/>
              </a:spcBef>
              <a:buSzTx/>
              <a:buFontTx/>
              <a:buNone/>
              <a:defRPr sz="4400">
                <a:solidFill>
                  <a:srgbClr val="000000"/>
                </a:solidFill>
                <a:latin typeface="Tahoma"/>
                <a:ea typeface="Tahoma"/>
                <a:cs typeface="Tahoma"/>
                <a:sym typeface="Tahoma"/>
              </a:defRPr>
            </a:lvl4pPr>
            <a:lvl5pPr marL="0" indent="1219261" defTabSz="914400">
              <a:lnSpc>
                <a:spcPct val="100000"/>
              </a:lnSpc>
              <a:spcBef>
                <a:spcPts val="0"/>
              </a:spcBef>
              <a:buSzTx/>
              <a:buFontTx/>
              <a:buNone/>
              <a:defRPr sz="4400">
                <a:solidFill>
                  <a:srgbClr val="000000"/>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85"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92"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193" name="bg object 17"/>
          <p:cNvSpPr/>
          <p:nvPr/>
        </p:nvSpPr>
        <p:spPr>
          <a:xfrm>
            <a:off x="0" y="6396735"/>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194" name="bg object 18" descr="bg object 18"/>
          <p:cNvPicPr>
            <a:picLocks noChangeAspect="1"/>
          </p:cNvPicPr>
          <p:nvPr/>
        </p:nvPicPr>
        <p:blipFill>
          <a:blip r:embed="rId2">
            <a:extLst/>
          </a:blip>
          <a:stretch>
            <a:fillRect/>
          </a:stretch>
        </p:blipFill>
        <p:spPr>
          <a:xfrm>
            <a:off x="9608819" y="130047"/>
            <a:ext cx="2438401" cy="677672"/>
          </a:xfrm>
          <a:prstGeom prst="rect">
            <a:avLst/>
          </a:prstGeom>
          <a:ln w="12700">
            <a:miter lim="400000"/>
          </a:ln>
        </p:spPr>
      </p:pic>
      <p:sp>
        <p:nvSpPr>
          <p:cNvPr id="195" name="Title Text"/>
          <p:cNvSpPr txBox="1">
            <a:spLocks noGrp="1"/>
          </p:cNvSpPr>
          <p:nvPr>
            <p:ph type="title"/>
          </p:nvPr>
        </p:nvSpPr>
        <p:spPr>
          <a:xfrm>
            <a:off x="188298" y="642112"/>
            <a:ext cx="9108441" cy="574645"/>
          </a:xfrm>
          <a:prstGeom prst="rect">
            <a:avLst/>
          </a:prstGeom>
        </p:spPr>
        <p:txBody>
          <a:bodyPr lIns="0" tIns="0" rIns="0" bIns="0" anchor="t"/>
          <a:lstStyle>
            <a:lvl1pPr defTabSz="914400">
              <a:lnSpc>
                <a:spcPct val="100000"/>
              </a:lnSpc>
              <a:defRPr sz="3700">
                <a:solidFill>
                  <a:srgbClr val="006FC0"/>
                </a:solidFill>
                <a:latin typeface="Tahoma"/>
                <a:ea typeface="Tahoma"/>
                <a:cs typeface="Tahoma"/>
                <a:sym typeface="Tahoma"/>
              </a:defRPr>
            </a:lvl1pPr>
          </a:lstStyle>
          <a:p>
            <a:r>
              <a:t>Title Text</a:t>
            </a:r>
          </a:p>
        </p:txBody>
      </p:sp>
      <p:sp>
        <p:nvSpPr>
          <p:cNvPr id="196" name="Body Level One…"/>
          <p:cNvSpPr txBox="1">
            <a:spLocks noGrp="1"/>
          </p:cNvSpPr>
          <p:nvPr>
            <p:ph type="body" idx="1"/>
          </p:nvPr>
        </p:nvSpPr>
        <p:spPr>
          <a:xfrm>
            <a:off x="890693" y="1835369"/>
            <a:ext cx="9107170" cy="3737342"/>
          </a:xfrm>
          <a:prstGeom prst="rect">
            <a:avLst/>
          </a:prstGeom>
        </p:spPr>
        <p:txBody>
          <a:bodyPr lIns="0" tIns="0" rIns="0" bIns="0"/>
          <a:lstStyle>
            <a:lvl1pPr marL="0" indent="0" defTabSz="914400">
              <a:lnSpc>
                <a:spcPct val="100000"/>
              </a:lnSpc>
              <a:spcBef>
                <a:spcPts val="0"/>
              </a:spcBef>
              <a:buSzTx/>
              <a:buFontTx/>
              <a:buNone/>
              <a:defRPr sz="2900">
                <a:solidFill>
                  <a:srgbClr val="000000"/>
                </a:solidFill>
                <a:latin typeface="Tahoma"/>
                <a:ea typeface="Tahoma"/>
                <a:cs typeface="Tahoma"/>
                <a:sym typeface="Tahoma"/>
              </a:defRPr>
            </a:lvl1pPr>
            <a:lvl2pPr marL="0" indent="304814" defTabSz="914400">
              <a:lnSpc>
                <a:spcPct val="100000"/>
              </a:lnSpc>
              <a:spcBef>
                <a:spcPts val="0"/>
              </a:spcBef>
              <a:buSzTx/>
              <a:buFontTx/>
              <a:buNone/>
              <a:defRPr sz="2900">
                <a:solidFill>
                  <a:srgbClr val="000000"/>
                </a:solidFill>
                <a:latin typeface="Tahoma"/>
                <a:ea typeface="Tahoma"/>
                <a:cs typeface="Tahoma"/>
                <a:sym typeface="Tahoma"/>
              </a:defRPr>
            </a:lvl2pPr>
            <a:lvl3pPr marL="0" indent="609629" defTabSz="914400">
              <a:lnSpc>
                <a:spcPct val="100000"/>
              </a:lnSpc>
              <a:spcBef>
                <a:spcPts val="0"/>
              </a:spcBef>
              <a:buSzTx/>
              <a:buFontTx/>
              <a:buNone/>
              <a:defRPr sz="2900">
                <a:solidFill>
                  <a:srgbClr val="000000"/>
                </a:solidFill>
                <a:latin typeface="Tahoma"/>
                <a:ea typeface="Tahoma"/>
                <a:cs typeface="Tahoma"/>
                <a:sym typeface="Tahoma"/>
              </a:defRPr>
            </a:lvl3pPr>
            <a:lvl4pPr marL="0" indent="914446" defTabSz="914400">
              <a:lnSpc>
                <a:spcPct val="100000"/>
              </a:lnSpc>
              <a:spcBef>
                <a:spcPts val="0"/>
              </a:spcBef>
              <a:buSzTx/>
              <a:buFontTx/>
              <a:buNone/>
              <a:defRPr sz="2900">
                <a:solidFill>
                  <a:srgbClr val="000000"/>
                </a:solidFill>
                <a:latin typeface="Tahoma"/>
                <a:ea typeface="Tahoma"/>
                <a:cs typeface="Tahoma"/>
                <a:sym typeface="Tahoma"/>
              </a:defRPr>
            </a:lvl4pPr>
            <a:lvl5pPr marL="0" indent="1219261" defTabSz="914400">
              <a:lnSpc>
                <a:spcPct val="100000"/>
              </a:lnSpc>
              <a:spcBef>
                <a:spcPts val="0"/>
              </a:spcBef>
              <a:buSzTx/>
              <a:buFontTx/>
              <a:buNone/>
              <a:defRPr sz="2900">
                <a:solidFill>
                  <a:srgbClr val="000000"/>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197"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04"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205" name="bg object 17"/>
          <p:cNvSpPr/>
          <p:nvPr/>
        </p:nvSpPr>
        <p:spPr>
          <a:xfrm>
            <a:off x="0" y="6396735"/>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206" name="bg object 18" descr="bg object 18"/>
          <p:cNvPicPr>
            <a:picLocks noChangeAspect="1"/>
          </p:cNvPicPr>
          <p:nvPr/>
        </p:nvPicPr>
        <p:blipFill>
          <a:blip r:embed="rId2">
            <a:extLst/>
          </a:blip>
          <a:stretch>
            <a:fillRect/>
          </a:stretch>
        </p:blipFill>
        <p:spPr>
          <a:xfrm>
            <a:off x="9608819" y="130047"/>
            <a:ext cx="2438401" cy="677672"/>
          </a:xfrm>
          <a:prstGeom prst="rect">
            <a:avLst/>
          </a:prstGeom>
          <a:ln w="12700">
            <a:miter lim="400000"/>
          </a:ln>
        </p:spPr>
      </p:pic>
      <p:sp>
        <p:nvSpPr>
          <p:cNvPr id="207" name="Title Text"/>
          <p:cNvSpPr txBox="1">
            <a:spLocks noGrp="1"/>
          </p:cNvSpPr>
          <p:nvPr>
            <p:ph type="title"/>
          </p:nvPr>
        </p:nvSpPr>
        <p:spPr>
          <a:xfrm>
            <a:off x="188298" y="642112"/>
            <a:ext cx="9108441" cy="574645"/>
          </a:xfrm>
          <a:prstGeom prst="rect">
            <a:avLst/>
          </a:prstGeom>
        </p:spPr>
        <p:txBody>
          <a:bodyPr lIns="0" tIns="0" rIns="0" bIns="0" anchor="t"/>
          <a:lstStyle>
            <a:lvl1pPr defTabSz="914400">
              <a:lnSpc>
                <a:spcPct val="100000"/>
              </a:lnSpc>
              <a:defRPr sz="3700">
                <a:solidFill>
                  <a:srgbClr val="006FC0"/>
                </a:solidFill>
                <a:latin typeface="Tahoma"/>
                <a:ea typeface="Tahoma"/>
                <a:cs typeface="Tahoma"/>
                <a:sym typeface="Tahoma"/>
              </a:defRPr>
            </a:lvl1pPr>
          </a:lstStyle>
          <a:p>
            <a:r>
              <a:t>Title Text</a:t>
            </a:r>
          </a:p>
        </p:txBody>
      </p:sp>
      <p:sp>
        <p:nvSpPr>
          <p:cNvPr id="208" name="Body Level One…"/>
          <p:cNvSpPr txBox="1">
            <a:spLocks noGrp="1"/>
          </p:cNvSpPr>
          <p:nvPr>
            <p:ph type="body" sz="quarter" idx="1"/>
          </p:nvPr>
        </p:nvSpPr>
        <p:spPr>
          <a:xfrm>
            <a:off x="609600" y="1577339"/>
            <a:ext cx="5303521" cy="1354218"/>
          </a:xfrm>
          <a:prstGeom prst="rect">
            <a:avLst/>
          </a:prstGeom>
        </p:spPr>
        <p:txBody>
          <a:bodyPr lIns="0" tIns="0" rIns="0" bIns="0"/>
          <a:lstStyle>
            <a:lvl1pPr marL="0" indent="0" defTabSz="914400">
              <a:lnSpc>
                <a:spcPct val="100000"/>
              </a:lnSpc>
              <a:spcBef>
                <a:spcPts val="0"/>
              </a:spcBef>
              <a:buSzTx/>
              <a:buFontTx/>
              <a:buNone/>
              <a:defRPr sz="4400">
                <a:solidFill>
                  <a:srgbClr val="000000"/>
                </a:solidFill>
                <a:latin typeface="Tahoma"/>
                <a:ea typeface="Tahoma"/>
                <a:cs typeface="Tahoma"/>
                <a:sym typeface="Tahoma"/>
              </a:defRPr>
            </a:lvl1pPr>
            <a:lvl2pPr marL="0" indent="304814" defTabSz="914400">
              <a:lnSpc>
                <a:spcPct val="100000"/>
              </a:lnSpc>
              <a:spcBef>
                <a:spcPts val="0"/>
              </a:spcBef>
              <a:buSzTx/>
              <a:buFontTx/>
              <a:buNone/>
              <a:defRPr sz="4400">
                <a:solidFill>
                  <a:srgbClr val="000000"/>
                </a:solidFill>
                <a:latin typeface="Tahoma"/>
                <a:ea typeface="Tahoma"/>
                <a:cs typeface="Tahoma"/>
                <a:sym typeface="Tahoma"/>
              </a:defRPr>
            </a:lvl2pPr>
            <a:lvl3pPr marL="0" indent="609629" defTabSz="914400">
              <a:lnSpc>
                <a:spcPct val="100000"/>
              </a:lnSpc>
              <a:spcBef>
                <a:spcPts val="0"/>
              </a:spcBef>
              <a:buSzTx/>
              <a:buFontTx/>
              <a:buNone/>
              <a:defRPr sz="4400">
                <a:solidFill>
                  <a:srgbClr val="000000"/>
                </a:solidFill>
                <a:latin typeface="Tahoma"/>
                <a:ea typeface="Tahoma"/>
                <a:cs typeface="Tahoma"/>
                <a:sym typeface="Tahoma"/>
              </a:defRPr>
            </a:lvl3pPr>
            <a:lvl4pPr marL="0" indent="914446" defTabSz="914400">
              <a:lnSpc>
                <a:spcPct val="100000"/>
              </a:lnSpc>
              <a:spcBef>
                <a:spcPts val="0"/>
              </a:spcBef>
              <a:buSzTx/>
              <a:buFontTx/>
              <a:buNone/>
              <a:defRPr sz="4400">
                <a:solidFill>
                  <a:srgbClr val="000000"/>
                </a:solidFill>
                <a:latin typeface="Tahoma"/>
                <a:ea typeface="Tahoma"/>
                <a:cs typeface="Tahoma"/>
                <a:sym typeface="Tahoma"/>
              </a:defRPr>
            </a:lvl4pPr>
            <a:lvl5pPr marL="0" indent="1219261" defTabSz="914400">
              <a:lnSpc>
                <a:spcPct val="100000"/>
              </a:lnSpc>
              <a:spcBef>
                <a:spcPts val="0"/>
              </a:spcBef>
              <a:buSzTx/>
              <a:buFontTx/>
              <a:buNone/>
              <a:defRPr sz="4400">
                <a:solidFill>
                  <a:srgbClr val="000000"/>
                </a:solidFill>
                <a:latin typeface="Tahoma"/>
                <a:ea typeface="Tahoma"/>
                <a:cs typeface="Tahoma"/>
                <a:sym typeface="Tahoma"/>
              </a:defRPr>
            </a:lvl5pPr>
          </a:lstStyle>
          <a:p>
            <a:r>
              <a:t>Body Level One</a:t>
            </a:r>
          </a:p>
          <a:p>
            <a:pPr lvl="1"/>
            <a:r>
              <a:t>Body Level Two</a:t>
            </a:r>
          </a:p>
          <a:p>
            <a:pPr lvl="2"/>
            <a:r>
              <a:t>Body Level Three</a:t>
            </a:r>
          </a:p>
          <a:p>
            <a:pPr lvl="3"/>
            <a:r>
              <a:t>Body Level Four</a:t>
            </a:r>
          </a:p>
          <a:p>
            <a:pPr lvl="4"/>
            <a:r>
              <a:t>Body Level Five</a:t>
            </a:r>
          </a:p>
        </p:txBody>
      </p:sp>
      <p:sp>
        <p:nvSpPr>
          <p:cNvPr id="209"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216" name="bg object 16" descr="bg object 16"/>
          <p:cNvPicPr>
            <a:picLocks noChangeAspect="1"/>
          </p:cNvPicPr>
          <p:nvPr/>
        </p:nvPicPr>
        <p:blipFill>
          <a:blip r:embed="rId2">
            <a:extLst/>
          </a:blip>
          <a:stretch>
            <a:fillRect/>
          </a:stretch>
        </p:blipFill>
        <p:spPr>
          <a:xfrm>
            <a:off x="9650501" y="161204"/>
            <a:ext cx="2378483" cy="623148"/>
          </a:xfrm>
          <a:prstGeom prst="rect">
            <a:avLst/>
          </a:prstGeom>
          <a:ln w="12700">
            <a:miter lim="400000"/>
          </a:ln>
        </p:spPr>
      </p:pic>
      <p:sp>
        <p:nvSpPr>
          <p:cNvPr id="217" name="bg object 17"/>
          <p:cNvSpPr/>
          <p:nvPr/>
        </p:nvSpPr>
        <p:spPr>
          <a:xfrm>
            <a:off x="-1" y="-1"/>
            <a:ext cx="12192001" cy="695453"/>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218" name="bg object 18"/>
          <p:cNvSpPr/>
          <p:nvPr/>
        </p:nvSpPr>
        <p:spPr>
          <a:xfrm>
            <a:off x="0" y="96519"/>
            <a:ext cx="12179301" cy="721361"/>
          </a:xfrm>
          <a:prstGeom prst="rect">
            <a:avLst/>
          </a:prstGeom>
          <a:solidFill>
            <a:srgbClr val="006FC0"/>
          </a:solidFill>
          <a:ln w="12700">
            <a:miter lim="400000"/>
          </a:ln>
        </p:spPr>
        <p:txBody>
          <a:bodyPr lIns="45719" rIns="45719"/>
          <a:lstStyle/>
          <a:p>
            <a:pPr>
              <a:defRPr sz="1200">
                <a:solidFill>
                  <a:srgbClr val="000000"/>
                </a:solidFill>
              </a:defRPr>
            </a:pPr>
            <a:endParaRPr/>
          </a:p>
        </p:txBody>
      </p:sp>
      <p:sp>
        <p:nvSpPr>
          <p:cNvPr id="219" name="Title Text"/>
          <p:cNvSpPr txBox="1">
            <a:spLocks noGrp="1"/>
          </p:cNvSpPr>
          <p:nvPr>
            <p:ph type="title"/>
          </p:nvPr>
        </p:nvSpPr>
        <p:spPr>
          <a:xfrm>
            <a:off x="188298" y="642112"/>
            <a:ext cx="9108441" cy="574645"/>
          </a:xfrm>
          <a:prstGeom prst="rect">
            <a:avLst/>
          </a:prstGeom>
        </p:spPr>
        <p:txBody>
          <a:bodyPr lIns="0" tIns="0" rIns="0" bIns="0" anchor="t"/>
          <a:lstStyle>
            <a:lvl1pPr defTabSz="914400">
              <a:lnSpc>
                <a:spcPct val="100000"/>
              </a:lnSpc>
              <a:defRPr sz="3700">
                <a:solidFill>
                  <a:srgbClr val="006FC0"/>
                </a:solidFill>
                <a:latin typeface="Tahoma"/>
                <a:ea typeface="Tahoma"/>
                <a:cs typeface="Tahoma"/>
                <a:sym typeface="Tahoma"/>
              </a:defRPr>
            </a:lvl1pPr>
          </a:lstStyle>
          <a:p>
            <a:r>
              <a:t>Title Text</a:t>
            </a:r>
          </a:p>
        </p:txBody>
      </p:sp>
      <p:sp>
        <p:nvSpPr>
          <p:cNvPr id="220"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27" name="bg object 16"/>
          <p:cNvSpPr/>
          <p:nvPr/>
        </p:nvSpPr>
        <p:spPr>
          <a:xfrm>
            <a:off x="0" y="6306311"/>
            <a:ext cx="12192001" cy="90424"/>
          </a:xfrm>
          <a:prstGeom prst="rect">
            <a:avLst/>
          </a:prstGeom>
          <a:solidFill>
            <a:srgbClr val="00AFEF"/>
          </a:solidFill>
          <a:ln w="12700">
            <a:miter lim="400000"/>
          </a:ln>
        </p:spPr>
        <p:txBody>
          <a:bodyPr lIns="45719" rIns="45719"/>
          <a:lstStyle/>
          <a:p>
            <a:pPr>
              <a:defRPr sz="1200">
                <a:solidFill>
                  <a:srgbClr val="000000"/>
                </a:solidFill>
              </a:defRPr>
            </a:pPr>
            <a:endParaRPr/>
          </a:p>
        </p:txBody>
      </p:sp>
      <p:sp>
        <p:nvSpPr>
          <p:cNvPr id="228" name="bg object 17"/>
          <p:cNvSpPr/>
          <p:nvPr/>
        </p:nvSpPr>
        <p:spPr>
          <a:xfrm>
            <a:off x="-191867" y="6377549"/>
            <a:ext cx="12192001" cy="461264"/>
          </a:xfrm>
          <a:prstGeom prst="rect">
            <a:avLst/>
          </a:prstGeom>
          <a:solidFill>
            <a:srgbClr val="006FC0"/>
          </a:solidFill>
          <a:ln w="12700">
            <a:miter lim="400000"/>
          </a:ln>
        </p:spPr>
        <p:txBody>
          <a:bodyPr lIns="45719" rIns="45719"/>
          <a:lstStyle/>
          <a:p>
            <a:pPr>
              <a:defRPr sz="1200">
                <a:solidFill>
                  <a:srgbClr val="000000"/>
                </a:solidFill>
              </a:defRPr>
            </a:pPr>
            <a:endParaRPr/>
          </a:p>
        </p:txBody>
      </p:sp>
      <p:pic>
        <p:nvPicPr>
          <p:cNvPr id="229" name="bg object 18" descr="bg object 18"/>
          <p:cNvPicPr>
            <a:picLocks noChangeAspect="1"/>
          </p:cNvPicPr>
          <p:nvPr/>
        </p:nvPicPr>
        <p:blipFill>
          <a:blip r:embed="rId2">
            <a:extLst/>
          </a:blip>
          <a:stretch>
            <a:fillRect/>
          </a:stretch>
        </p:blipFill>
        <p:spPr>
          <a:xfrm>
            <a:off x="9608819" y="130047"/>
            <a:ext cx="2438401" cy="677672"/>
          </a:xfrm>
          <a:prstGeom prst="rect">
            <a:avLst/>
          </a:prstGeom>
          <a:ln w="12700">
            <a:miter lim="400000"/>
          </a:ln>
        </p:spPr>
      </p:pic>
      <p:sp>
        <p:nvSpPr>
          <p:cNvPr id="230" name="01"/>
          <p:cNvSpPr txBox="1">
            <a:spLocks noGrp="1"/>
          </p:cNvSpPr>
          <p:nvPr>
            <p:ph type="sldNum" sz="quarter" idx="2"/>
          </p:nvPr>
        </p:nvSpPr>
        <p:spPr>
          <a:xfrm>
            <a:off x="11337975" y="6377940"/>
            <a:ext cx="244426" cy="241648"/>
          </a:xfrm>
          <a:prstGeom prst="rect">
            <a:avLst/>
          </a:prstGeom>
        </p:spPr>
        <p:txBody>
          <a:bodyPr lIns="0" tIns="0" rIns="0" bIns="0" anchor="t"/>
          <a:lstStyle>
            <a:lvl1pPr>
              <a:defRPr sz="18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37"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238"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239"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240"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41"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242"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243"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
        <p:nvSpPr>
          <p:cNvPr id="244" name="Title Text"/>
          <p:cNvSpPr txBox="1">
            <a:spLocks noGrp="1"/>
          </p:cNvSpPr>
          <p:nvPr>
            <p:ph type="title"/>
          </p:nvPr>
        </p:nvSpPr>
        <p:spPr>
          <a:xfrm>
            <a:off x="601578" y="2710928"/>
            <a:ext cx="10873499" cy="1177551"/>
          </a:xfrm>
          <a:prstGeom prst="rect">
            <a:avLst/>
          </a:prstGeom>
        </p:spPr>
        <p:txBody>
          <a:bodyPr anchor="b"/>
          <a:lstStyle>
            <a:lvl1pPr>
              <a:defRPr sz="5400"/>
            </a:lvl1pPr>
          </a:lstStyle>
          <a:p>
            <a:r>
              <a:t>Title Text</a:t>
            </a:r>
          </a:p>
        </p:txBody>
      </p:sp>
      <p:sp>
        <p:nvSpPr>
          <p:cNvPr id="245" name="Body Level One…"/>
          <p:cNvSpPr txBox="1">
            <a:spLocks noGrp="1"/>
          </p:cNvSpPr>
          <p:nvPr>
            <p:ph type="body" sz="quarter" idx="1" hasCustomPrompt="1"/>
          </p:nvPr>
        </p:nvSpPr>
        <p:spPr>
          <a:xfrm>
            <a:off x="601578" y="4266996"/>
            <a:ext cx="10873499" cy="1006121"/>
          </a:xfrm>
          <a:prstGeom prst="rect">
            <a:avLst/>
          </a:prstGeom>
        </p:spPr>
        <p:txBody>
          <a:bodyPr/>
          <a:lstStyle>
            <a:lvl1pPr marL="0" indent="0">
              <a:lnSpc>
                <a:spcPct val="120000"/>
              </a:lnSpc>
              <a:spcBef>
                <a:spcPts val="0"/>
              </a:spcBef>
              <a:buSzTx/>
              <a:buFontTx/>
              <a:buNone/>
              <a:defRPr sz="2400"/>
            </a:lvl1pPr>
            <a:lvl2pPr marL="0" indent="457240">
              <a:lnSpc>
                <a:spcPct val="120000"/>
              </a:lnSpc>
              <a:spcBef>
                <a:spcPts val="0"/>
              </a:spcBef>
              <a:buSzTx/>
              <a:buFontTx/>
              <a:buNone/>
              <a:defRPr sz="2400"/>
            </a:lvl2pPr>
            <a:lvl3pPr marL="0" indent="914484">
              <a:lnSpc>
                <a:spcPct val="120000"/>
              </a:lnSpc>
              <a:spcBef>
                <a:spcPts val="0"/>
              </a:spcBef>
              <a:buSzTx/>
              <a:buFontTx/>
              <a:buNone/>
              <a:defRPr sz="2400"/>
            </a:lvl3pPr>
            <a:lvl4pPr marL="0" indent="1371724">
              <a:lnSpc>
                <a:spcPct val="120000"/>
              </a:lnSpc>
              <a:spcBef>
                <a:spcPts val="0"/>
              </a:spcBef>
              <a:buSzTx/>
              <a:buFontTx/>
              <a:buNone/>
              <a:defRPr sz="2400"/>
            </a:lvl4pPr>
            <a:lvl5pPr marL="0" indent="1828966">
              <a:lnSpc>
                <a:spcPct val="120000"/>
              </a:lnSpc>
              <a:spcBef>
                <a:spcPts val="0"/>
              </a:spcBef>
              <a:buSzTx/>
              <a:buFontTx/>
              <a:buNone/>
              <a:defRPr sz="2400"/>
            </a:lvl5pPr>
          </a:lstStyle>
          <a:p>
            <a:r>
              <a:t>Click to edit Master subtitle style (Names, Titles) (Committee Name)  | (Date)</a:t>
            </a:r>
          </a:p>
          <a:p>
            <a:pPr lvl="1"/>
            <a:endParaRPr/>
          </a:p>
          <a:p>
            <a:pPr lvl="2"/>
            <a:endParaRPr/>
          </a:p>
          <a:p>
            <a:pPr lvl="3"/>
            <a:endParaRPr/>
          </a:p>
          <a:p>
            <a:pPr lvl="4"/>
            <a:endParaRPr/>
          </a:p>
        </p:txBody>
      </p:sp>
      <p:sp>
        <p:nvSpPr>
          <p:cNvPr id="246" name="Rectangle 7"/>
          <p:cNvSpPr/>
          <p:nvPr/>
        </p:nvSpPr>
        <p:spPr>
          <a:xfrm>
            <a:off x="0" y="6297769"/>
            <a:ext cx="12192000" cy="560233"/>
          </a:xfrm>
          <a:prstGeom prst="rect">
            <a:avLst/>
          </a:prstGeom>
          <a:solidFill>
            <a:srgbClr val="F7B31D"/>
          </a:solidFill>
          <a:ln w="12700">
            <a:miter lim="400000"/>
          </a:ln>
        </p:spPr>
        <p:txBody>
          <a:bodyPr lIns="45719" rIns="45719" anchor="ctr"/>
          <a:lstStyle/>
          <a:p>
            <a:pPr algn="ctr">
              <a:defRPr>
                <a:solidFill>
                  <a:srgbClr val="FFFFFF"/>
                </a:solidFill>
              </a:defRPr>
            </a:pPr>
            <a:endParaRPr/>
          </a:p>
        </p:txBody>
      </p:sp>
      <p:pic>
        <p:nvPicPr>
          <p:cNvPr id="247" name="Content Placeholder 5" descr="Content Placeholder 5"/>
          <p:cNvPicPr>
            <a:picLocks noChangeAspect="1"/>
          </p:cNvPicPr>
          <p:nvPr/>
        </p:nvPicPr>
        <p:blipFill>
          <a:blip r:embed="rId2">
            <a:extLst/>
          </a:blip>
          <a:stretch>
            <a:fillRect/>
          </a:stretch>
        </p:blipFill>
        <p:spPr>
          <a:xfrm>
            <a:off x="3556005" y="921308"/>
            <a:ext cx="5079988" cy="1411107"/>
          </a:xfrm>
          <a:prstGeom prst="rect">
            <a:avLst/>
          </a:prstGeom>
          <a:ln w="12700">
            <a:miter lim="400000"/>
          </a:ln>
        </p:spPr>
      </p:pic>
      <p:sp>
        <p:nvSpPr>
          <p:cNvPr id="248" name="Rectangle 11"/>
          <p:cNvSpPr txBox="1"/>
          <p:nvPr/>
        </p:nvSpPr>
        <p:spPr>
          <a:xfrm>
            <a:off x="3961253" y="5873038"/>
            <a:ext cx="3761965"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120000"/>
              </a:lnSpc>
              <a:defRPr i="1"/>
            </a:lvl1pPr>
          </a:lstStyle>
          <a:p>
            <a:r>
              <a:t>Care Transformation Collaborative of RI</a:t>
            </a:r>
          </a:p>
        </p:txBody>
      </p:sp>
      <p:sp>
        <p:nvSpPr>
          <p:cNvPr id="249" name="Rectangle 8"/>
          <p:cNvSpPr/>
          <p:nvPr/>
        </p:nvSpPr>
        <p:spPr>
          <a:xfrm>
            <a:off x="0" y="128788"/>
            <a:ext cx="12192000" cy="69546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sp>
        <p:nvSpPr>
          <p:cNvPr id="250" name="Rectangle 6"/>
          <p:cNvSpPr/>
          <p:nvPr/>
        </p:nvSpPr>
        <p:spPr>
          <a:xfrm>
            <a:off x="0" y="0"/>
            <a:ext cx="12192000" cy="721218"/>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72"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273"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274"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275"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76"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277"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278"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
        <p:nvSpPr>
          <p:cNvPr id="279" name="Title Text"/>
          <p:cNvSpPr txBox="1">
            <a:spLocks noGrp="1"/>
          </p:cNvSpPr>
          <p:nvPr>
            <p:ph type="title"/>
          </p:nvPr>
        </p:nvSpPr>
        <p:spPr>
          <a:xfrm>
            <a:off x="831849" y="1709739"/>
            <a:ext cx="10515601" cy="2852737"/>
          </a:xfrm>
          <a:prstGeom prst="rect">
            <a:avLst/>
          </a:prstGeom>
        </p:spPr>
        <p:txBody>
          <a:bodyPr anchor="b"/>
          <a:lstStyle>
            <a:lvl1pPr>
              <a:defRPr sz="6000"/>
            </a:lvl1pPr>
          </a:lstStyle>
          <a:p>
            <a:r>
              <a:t>Title Text</a:t>
            </a:r>
          </a:p>
        </p:txBody>
      </p:sp>
      <p:sp>
        <p:nvSpPr>
          <p:cNvPr id="280" name="Body Level One…"/>
          <p:cNvSpPr txBox="1">
            <a:spLocks noGrp="1"/>
          </p:cNvSpPr>
          <p:nvPr>
            <p:ph type="body" sz="quarter" idx="1"/>
          </p:nvPr>
        </p:nvSpPr>
        <p:spPr>
          <a:xfrm>
            <a:off x="831849" y="4589464"/>
            <a:ext cx="10515601" cy="1500188"/>
          </a:xfrm>
          <a:prstGeom prst="rect">
            <a:avLst/>
          </a:prstGeom>
        </p:spPr>
        <p:txBody>
          <a:bodyPr/>
          <a:lstStyle>
            <a:lvl1pPr marL="0" indent="0">
              <a:buSzTx/>
              <a:buFontTx/>
              <a:buNone/>
              <a:defRPr sz="2400">
                <a:solidFill>
                  <a:schemeClr val="accent6"/>
                </a:solidFill>
              </a:defRPr>
            </a:lvl1pPr>
            <a:lvl2pPr marL="0" indent="457240">
              <a:buSzTx/>
              <a:buFontTx/>
              <a:buNone/>
              <a:defRPr sz="2400">
                <a:solidFill>
                  <a:schemeClr val="accent6"/>
                </a:solidFill>
              </a:defRPr>
            </a:lvl2pPr>
            <a:lvl3pPr marL="0" indent="914484">
              <a:buSzTx/>
              <a:buFontTx/>
              <a:buNone/>
              <a:defRPr sz="2400">
                <a:solidFill>
                  <a:schemeClr val="accent6"/>
                </a:solidFill>
              </a:defRPr>
            </a:lvl3pPr>
            <a:lvl4pPr marL="0" indent="1371724">
              <a:buSzTx/>
              <a:buFontTx/>
              <a:buNone/>
              <a:defRPr sz="2400">
                <a:solidFill>
                  <a:schemeClr val="accent6"/>
                </a:solidFill>
              </a:defRPr>
            </a:lvl4pPr>
            <a:lvl5pPr marL="0" indent="1828966">
              <a:buSzTx/>
              <a:buFontTx/>
              <a:buNone/>
              <a:defRPr sz="2400">
                <a:solidFill>
                  <a:schemeClr val="accent6"/>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87"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288"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289"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290"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91"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292"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293"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
        <p:nvSpPr>
          <p:cNvPr id="294" name="Title Text"/>
          <p:cNvSpPr txBox="1">
            <a:spLocks noGrp="1"/>
          </p:cNvSpPr>
          <p:nvPr>
            <p:ph type="title"/>
          </p:nvPr>
        </p:nvSpPr>
        <p:spPr>
          <a:prstGeom prst="rect">
            <a:avLst/>
          </a:prstGeom>
        </p:spPr>
        <p:txBody>
          <a:bodyPr/>
          <a:lstStyle/>
          <a:p>
            <a:r>
              <a:t>Title Text</a:t>
            </a:r>
          </a:p>
        </p:txBody>
      </p:sp>
      <p:sp>
        <p:nvSpPr>
          <p:cNvPr id="295" name="Body Level One…"/>
          <p:cNvSpPr txBox="1">
            <a:spLocks noGrp="1"/>
          </p:cNvSpPr>
          <p:nvPr>
            <p:ph type="body" sz="half" idx="1"/>
          </p:nvPr>
        </p:nvSpPr>
        <p:spPr>
          <a:xfrm>
            <a:off x="838200" y="1825625"/>
            <a:ext cx="5181601" cy="4351338"/>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302"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303"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304"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305"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06"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307"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308"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
        <p:nvSpPr>
          <p:cNvPr id="309" name="Title Text"/>
          <p:cNvSpPr txBox="1">
            <a:spLocks noGrp="1"/>
          </p:cNvSpPr>
          <p:nvPr>
            <p:ph type="title"/>
          </p:nvPr>
        </p:nvSpPr>
        <p:spPr>
          <a:xfrm>
            <a:off x="839787" y="641683"/>
            <a:ext cx="10515601" cy="1049007"/>
          </a:xfrm>
          <a:prstGeom prst="rect">
            <a:avLst/>
          </a:prstGeom>
        </p:spPr>
        <p:txBody>
          <a:bodyPr/>
          <a:lstStyle/>
          <a:p>
            <a:r>
              <a:t>Title Text</a:t>
            </a:r>
          </a:p>
        </p:txBody>
      </p:sp>
      <p:sp>
        <p:nvSpPr>
          <p:cNvPr id="310" name="Body Level One…"/>
          <p:cNvSpPr txBox="1">
            <a:spLocks noGrp="1"/>
          </p:cNvSpPr>
          <p:nvPr>
            <p:ph type="body" sz="quarter" idx="1"/>
          </p:nvPr>
        </p:nvSpPr>
        <p:spPr>
          <a:xfrm>
            <a:off x="839790" y="1681164"/>
            <a:ext cx="5157788" cy="823913"/>
          </a:xfrm>
          <a:prstGeom prst="rect">
            <a:avLst/>
          </a:prstGeom>
        </p:spPr>
        <p:txBody>
          <a:bodyPr anchor="b"/>
          <a:lstStyle>
            <a:lvl1pPr marL="0" indent="0">
              <a:buSzTx/>
              <a:buFontTx/>
              <a:buNone/>
              <a:defRPr sz="2400" b="1"/>
            </a:lvl1pPr>
            <a:lvl2pPr marL="0" indent="457240">
              <a:buSzTx/>
              <a:buFontTx/>
              <a:buNone/>
              <a:defRPr sz="2400" b="1"/>
            </a:lvl2pPr>
            <a:lvl3pPr marL="0" indent="914484">
              <a:buSzTx/>
              <a:buFontTx/>
              <a:buNone/>
              <a:defRPr sz="2400" b="1"/>
            </a:lvl3pPr>
            <a:lvl4pPr marL="0" indent="1371724">
              <a:buSzTx/>
              <a:buFontTx/>
              <a:buNone/>
              <a:defRPr sz="2400" b="1"/>
            </a:lvl4pPr>
            <a:lvl5pPr marL="0" indent="1828966">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11" name="Text Placeholder 4"/>
          <p:cNvSpPr>
            <a:spLocks noGrp="1"/>
          </p:cNvSpPr>
          <p:nvPr>
            <p:ph type="body" sz="quarter" idx="21"/>
          </p:nvPr>
        </p:nvSpPr>
        <p:spPr>
          <a:xfrm>
            <a:off x="6172201" y="1681164"/>
            <a:ext cx="5183189" cy="823913"/>
          </a:xfrm>
          <a:prstGeom prst="rect">
            <a:avLst/>
          </a:prstGeom>
        </p:spPr>
        <p:txBody>
          <a:bodyPr anchor="b"/>
          <a:lstStyle/>
          <a:p>
            <a:pPr marL="0" indent="0">
              <a:buSzTx/>
              <a:buFontTx/>
              <a:buNone/>
              <a:defRPr sz="2400" b="1"/>
            </a:pPr>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18"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319"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320"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321"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22"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323"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324"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
        <p:nvSpPr>
          <p:cNvPr id="325" name="Title Text"/>
          <p:cNvSpPr txBox="1">
            <a:spLocks noGrp="1"/>
          </p:cNvSpPr>
          <p:nvPr>
            <p:ph type="title"/>
          </p:nvPr>
        </p:nvSpPr>
        <p:spPr>
          <a:prstGeom prst="rect">
            <a:avLst/>
          </a:prstGeom>
        </p:spPr>
        <p:txBody>
          <a:bodyPr/>
          <a:lstStyle/>
          <a:p>
            <a:r>
              <a:t>Title Text</a:t>
            </a: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32"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333"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334"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335"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36"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337"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338"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45"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346"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347"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348"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49"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350"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351"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
        <p:nvSpPr>
          <p:cNvPr id="352" name="Title Text"/>
          <p:cNvSpPr txBox="1">
            <a:spLocks noGrp="1"/>
          </p:cNvSpPr>
          <p:nvPr>
            <p:ph type="title"/>
          </p:nvPr>
        </p:nvSpPr>
        <p:spPr>
          <a:xfrm>
            <a:off x="839788" y="641683"/>
            <a:ext cx="3932239" cy="1415717"/>
          </a:xfrm>
          <a:prstGeom prst="rect">
            <a:avLst/>
          </a:prstGeom>
        </p:spPr>
        <p:txBody>
          <a:bodyPr anchor="b"/>
          <a:lstStyle>
            <a:lvl1pPr>
              <a:defRPr sz="3200"/>
            </a:lvl1pPr>
          </a:lstStyle>
          <a:p>
            <a:r>
              <a:t>Title Text</a:t>
            </a:r>
          </a:p>
        </p:txBody>
      </p:sp>
      <p:sp>
        <p:nvSpPr>
          <p:cNvPr id="353" name="Body Level One…"/>
          <p:cNvSpPr txBox="1">
            <a:spLocks noGrp="1"/>
          </p:cNvSpPr>
          <p:nvPr>
            <p:ph type="body" sz="half" idx="1"/>
          </p:nvPr>
        </p:nvSpPr>
        <p:spPr>
          <a:xfrm>
            <a:off x="5183187" y="987425"/>
            <a:ext cx="6172203" cy="4873626"/>
          </a:xfrm>
          <a:prstGeom prst="rect">
            <a:avLst/>
          </a:prstGeom>
        </p:spPr>
        <p:txBody>
          <a:bodyPr/>
          <a:lstStyle>
            <a:lvl1pPr>
              <a:defRPr sz="3200"/>
            </a:lvl1pPr>
            <a:lvl2pPr marL="718522" indent="-261281">
              <a:defRPr sz="3200"/>
            </a:lvl2pPr>
            <a:lvl3pPr marL="1219309" indent="-304828">
              <a:defRPr sz="3200"/>
            </a:lvl3pPr>
            <a:lvl4pPr marL="1737518" indent="-365793">
              <a:defRPr sz="3200"/>
            </a:lvl4pPr>
            <a:lvl5pPr marL="2194759" indent="-365793">
              <a:defRPr sz="3200"/>
            </a:lvl5pPr>
          </a:lstStyle>
          <a:p>
            <a:r>
              <a:t>Body Level One</a:t>
            </a:r>
          </a:p>
          <a:p>
            <a:pPr lvl="1"/>
            <a:r>
              <a:t>Body Level Two</a:t>
            </a:r>
          </a:p>
          <a:p>
            <a:pPr lvl="2"/>
            <a:r>
              <a:t>Body Level Three</a:t>
            </a:r>
          </a:p>
          <a:p>
            <a:pPr lvl="3"/>
            <a:r>
              <a:t>Body Level Four</a:t>
            </a:r>
          </a:p>
          <a:p>
            <a:pPr lvl="4"/>
            <a:r>
              <a:t>Body Level Five</a:t>
            </a:r>
          </a:p>
        </p:txBody>
      </p:sp>
      <p:sp>
        <p:nvSpPr>
          <p:cNvPr id="354" name="Text Placeholder 3"/>
          <p:cNvSpPr>
            <a:spLocks noGrp="1"/>
          </p:cNvSpPr>
          <p:nvPr>
            <p:ph type="body" sz="quarter" idx="21"/>
          </p:nvPr>
        </p:nvSpPr>
        <p:spPr>
          <a:xfrm>
            <a:off x="839788" y="2057400"/>
            <a:ext cx="3932238" cy="3811588"/>
          </a:xfrm>
          <a:prstGeom prst="rect">
            <a:avLst/>
          </a:prstGeom>
        </p:spPr>
        <p:txBody>
          <a:bodyPr/>
          <a:lstStyle/>
          <a:p>
            <a:pPr marL="0" indent="0">
              <a:buSzTx/>
              <a:buFontTx/>
              <a:buNone/>
              <a:defRPr sz="1600"/>
            </a:pPr>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sp>
        <p:nvSpPr>
          <p:cNvPr id="361" name="Rectangle 4"/>
          <p:cNvSpPr/>
          <p:nvPr/>
        </p:nvSpPr>
        <p:spPr>
          <a:xfrm>
            <a:off x="1" y="0"/>
            <a:ext cx="4051301" cy="6858000"/>
          </a:xfrm>
          <a:prstGeom prst="rect">
            <a:avLst/>
          </a:prstGeom>
          <a:solidFill>
            <a:schemeClr val="accent1"/>
          </a:solidFill>
          <a:ln w="12700">
            <a:miter lim="400000"/>
          </a:ln>
        </p:spPr>
        <p:txBody>
          <a:bodyPr lIns="45719" rIns="45719"/>
          <a:lstStyle/>
          <a:p>
            <a:endParaRPr/>
          </a:p>
        </p:txBody>
      </p:sp>
      <p:sp>
        <p:nvSpPr>
          <p:cNvPr id="362" name="Rectangle 5"/>
          <p:cNvSpPr/>
          <p:nvPr/>
        </p:nvSpPr>
        <p:spPr>
          <a:xfrm>
            <a:off x="4040718" y="0"/>
            <a:ext cx="63501" cy="6858000"/>
          </a:xfrm>
          <a:prstGeom prst="rect">
            <a:avLst/>
          </a:prstGeom>
          <a:solidFill>
            <a:srgbClr val="00B0F0"/>
          </a:solidFill>
          <a:ln w="12700">
            <a:miter lim="400000"/>
          </a:ln>
        </p:spPr>
        <p:txBody>
          <a:bodyPr lIns="45719" rIns="45719"/>
          <a:lstStyle/>
          <a:p>
            <a:endParaRPr/>
          </a:p>
        </p:txBody>
      </p:sp>
      <p:sp>
        <p:nvSpPr>
          <p:cNvPr id="363" name="Title Text"/>
          <p:cNvSpPr txBox="1">
            <a:spLocks noGrp="1"/>
          </p:cNvSpPr>
          <p:nvPr>
            <p:ph type="title"/>
          </p:nvPr>
        </p:nvSpPr>
        <p:spPr>
          <a:xfrm>
            <a:off x="457200" y="731519"/>
            <a:ext cx="3200400" cy="2148840"/>
          </a:xfrm>
          <a:prstGeom prst="rect">
            <a:avLst/>
          </a:prstGeom>
        </p:spPr>
        <p:txBody>
          <a:bodyPr/>
          <a:lstStyle>
            <a:lvl1pPr>
              <a:defRPr sz="3600" b="0">
                <a:solidFill>
                  <a:srgbClr val="FFFFFF"/>
                </a:solidFill>
              </a:defRPr>
            </a:lvl1pPr>
          </a:lstStyle>
          <a:p>
            <a:r>
              <a:t>Title Text</a:t>
            </a:r>
          </a:p>
        </p:txBody>
      </p:sp>
      <p:sp>
        <p:nvSpPr>
          <p:cNvPr id="364" name="Body Level One…"/>
          <p:cNvSpPr txBox="1">
            <a:spLocks noGrp="1"/>
          </p:cNvSpPr>
          <p:nvPr>
            <p:ph type="body" idx="1"/>
          </p:nvPr>
        </p:nvSpPr>
        <p:spPr>
          <a:xfrm>
            <a:off x="4614333" y="807479"/>
            <a:ext cx="7066806" cy="5390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65" name="Text Placeholder 3"/>
          <p:cNvSpPr>
            <a:spLocks noGrp="1"/>
          </p:cNvSpPr>
          <p:nvPr>
            <p:ph type="body" sz="quarter" idx="21"/>
          </p:nvPr>
        </p:nvSpPr>
        <p:spPr>
          <a:xfrm>
            <a:off x="457200" y="2926079"/>
            <a:ext cx="3200400" cy="3379125"/>
          </a:xfrm>
          <a:prstGeom prst="rect">
            <a:avLst/>
          </a:prstGeom>
        </p:spPr>
        <p:txBody>
          <a:bodyPr/>
          <a:lstStyle/>
          <a:p>
            <a:pPr marL="0" indent="0">
              <a:buSzTx/>
              <a:buFontTx/>
              <a:buNone/>
              <a:defRPr sz="1500">
                <a:solidFill>
                  <a:srgbClr val="FFFFFF"/>
                </a:solidFill>
              </a:defRPr>
            </a:pPr>
            <a:endParaRPr/>
          </a:p>
        </p:txBody>
      </p:sp>
      <p:sp>
        <p:nvSpPr>
          <p:cNvPr id="366" name="01"/>
          <p:cNvSpPr txBox="1">
            <a:spLocks noGrp="1"/>
          </p:cNvSpPr>
          <p:nvPr>
            <p:ph type="sldNum" sz="quarter" idx="2"/>
          </p:nvPr>
        </p:nvSpPr>
        <p:spPr>
          <a:xfrm>
            <a:off x="11422514" y="6421982"/>
            <a:ext cx="258625" cy="248306"/>
          </a:xfrm>
          <a:prstGeom prst="rect">
            <a:avLst/>
          </a:prstGeom>
        </p:spPr>
        <p:txBody>
          <a:bodyPr/>
          <a:lstStyle>
            <a:lvl1pPr>
              <a:defRPr>
                <a:solidFill>
                  <a:schemeClr val="accent1"/>
                </a:solidFill>
              </a:defRPr>
            </a:lvl1pPr>
          </a:lstStyle>
          <a:p>
            <a:fld id="{86CB4B4D-7CA3-9044-876B-883B54F8677D}" type="slidenum">
              <a:t>‹#›</a:t>
            </a:fld>
            <a:endParaRPr/>
          </a:p>
        </p:txBody>
      </p:sp>
      <p:pic>
        <p:nvPicPr>
          <p:cNvPr id="367"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368" name="Straight Connector 10"/>
          <p:cNvSpPr/>
          <p:nvPr/>
        </p:nvSpPr>
        <p:spPr>
          <a:xfrm>
            <a:off x="176461" y="641683"/>
            <a:ext cx="11806992" cy="1"/>
          </a:xfrm>
          <a:prstGeom prst="line">
            <a:avLst/>
          </a:prstGeom>
          <a:ln w="25400">
            <a:solidFill>
              <a:srgbClr val="F7B31D"/>
            </a:solidFill>
            <a:miter/>
          </a:ln>
        </p:spPr>
        <p:txBody>
          <a:bodyPr lIns="45719" rIns="45719"/>
          <a:lstStyle/>
          <a:p>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75" name="Rectangle 12"/>
          <p:cNvSpPr/>
          <p:nvPr/>
        </p:nvSpPr>
        <p:spPr>
          <a:xfrm>
            <a:off x="0" y="6306422"/>
            <a:ext cx="12192000" cy="546102"/>
          </a:xfrm>
          <a:prstGeom prst="rect">
            <a:avLst/>
          </a:prstGeom>
          <a:solidFill>
            <a:srgbClr val="00B0F0"/>
          </a:solidFill>
          <a:ln w="12700">
            <a:miter lim="400000"/>
          </a:ln>
        </p:spPr>
        <p:txBody>
          <a:bodyPr lIns="45719" rIns="45719" anchor="ctr"/>
          <a:lstStyle/>
          <a:p>
            <a:pPr algn="ctr">
              <a:defRPr>
                <a:solidFill>
                  <a:srgbClr val="FFFFFF"/>
                </a:solidFill>
              </a:defRPr>
            </a:pPr>
            <a:endParaRPr/>
          </a:p>
        </p:txBody>
      </p:sp>
      <p:pic>
        <p:nvPicPr>
          <p:cNvPr id="376"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377"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378" name="Rectangle 8"/>
          <p:cNvSpPr/>
          <p:nvPr/>
        </p:nvSpPr>
        <p:spPr>
          <a:xfrm>
            <a:off x="0" y="6396911"/>
            <a:ext cx="12192000" cy="46109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9" name="Date Placeholder 3"/>
          <p:cNvSpPr txBox="1"/>
          <p:nvPr/>
        </p:nvSpPr>
        <p:spPr>
          <a:xfrm>
            <a:off x="883920" y="6448426"/>
            <a:ext cx="2651761"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11/16/2022</a:t>
            </a:r>
          </a:p>
        </p:txBody>
      </p:sp>
      <p:sp>
        <p:nvSpPr>
          <p:cNvPr id="380" name="01"/>
          <p:cNvSpPr txBox="1">
            <a:spLocks noGrp="1"/>
          </p:cNvSpPr>
          <p:nvPr>
            <p:ph type="sldNum" sz="quarter" idx="2"/>
          </p:nvPr>
        </p:nvSpPr>
        <p:spPr>
          <a:xfrm>
            <a:off x="11170336" y="6448426"/>
            <a:ext cx="335867" cy="333089"/>
          </a:xfrm>
          <a:prstGeom prst="rect">
            <a:avLst/>
          </a:prstGeom>
        </p:spPr>
        <p:txBody>
          <a:bodyPr anchor="t"/>
          <a:lstStyle>
            <a:lvl1pPr>
              <a:defRPr sz="1800">
                <a:solidFill>
                  <a:srgbClr val="FFFFFF"/>
                </a:solidFill>
              </a:defRPr>
            </a:lvl1pPr>
          </a:lstStyle>
          <a:p>
            <a:fld id="{86CB4B4D-7CA3-9044-876B-883B54F8677D}" type="slidenum">
              <a:t>‹#›</a:t>
            </a:fld>
            <a:endParaRPr/>
          </a:p>
        </p:txBody>
      </p:sp>
      <p:sp>
        <p:nvSpPr>
          <p:cNvPr id="381" name="Footer Placeholder 2"/>
          <p:cNvSpPr txBox="1"/>
          <p:nvPr/>
        </p:nvSpPr>
        <p:spPr>
          <a:xfrm>
            <a:off x="3627120" y="6451939"/>
            <a:ext cx="4949960"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FFFFFF"/>
                </a:solidFill>
              </a:defRPr>
            </a:lvl1pPr>
          </a:lstStyle>
          <a:p>
            <a:r>
              <a:t>Prepared by Care Transformation Collaborative of RI</a:t>
            </a:r>
          </a:p>
        </p:txBody>
      </p:sp>
      <p:sp>
        <p:nvSpPr>
          <p:cNvPr id="382" name="Title Text"/>
          <p:cNvSpPr txBox="1">
            <a:spLocks noGrp="1"/>
          </p:cNvSpPr>
          <p:nvPr>
            <p:ph type="title"/>
          </p:nvPr>
        </p:nvSpPr>
        <p:spPr>
          <a:xfrm>
            <a:off x="839788" y="641683"/>
            <a:ext cx="3932239" cy="1415717"/>
          </a:xfrm>
          <a:prstGeom prst="rect">
            <a:avLst/>
          </a:prstGeom>
        </p:spPr>
        <p:txBody>
          <a:bodyPr anchor="b"/>
          <a:lstStyle>
            <a:lvl1pPr>
              <a:defRPr sz="3200"/>
            </a:lvl1pPr>
          </a:lstStyle>
          <a:p>
            <a:r>
              <a:t>Title Text</a:t>
            </a:r>
          </a:p>
        </p:txBody>
      </p:sp>
      <p:sp>
        <p:nvSpPr>
          <p:cNvPr id="383" name="Picture Placeholder 2"/>
          <p:cNvSpPr>
            <a:spLocks noGrp="1"/>
          </p:cNvSpPr>
          <p:nvPr>
            <p:ph type="pic" sz="half" idx="21"/>
          </p:nvPr>
        </p:nvSpPr>
        <p:spPr>
          <a:xfrm>
            <a:off x="5183187" y="987425"/>
            <a:ext cx="6172203" cy="4873626"/>
          </a:xfrm>
          <a:prstGeom prst="rect">
            <a:avLst/>
          </a:prstGeom>
        </p:spPr>
        <p:txBody>
          <a:bodyPr lIns="91439" rIns="91439">
            <a:noAutofit/>
          </a:bodyPr>
          <a:lstStyle/>
          <a:p>
            <a:endParaRPr/>
          </a:p>
        </p:txBody>
      </p:sp>
      <p:sp>
        <p:nvSpPr>
          <p:cNvPr id="384" name="Body Level One…"/>
          <p:cNvSpPr txBox="1">
            <a:spLocks noGrp="1"/>
          </p:cNvSpPr>
          <p:nvPr>
            <p:ph type="body" sz="quarter" idx="1"/>
          </p:nvPr>
        </p:nvSpPr>
        <p:spPr>
          <a:xfrm>
            <a:off x="839788" y="2057400"/>
            <a:ext cx="3932239" cy="3811588"/>
          </a:xfrm>
          <a:prstGeom prst="rect">
            <a:avLst/>
          </a:prstGeom>
        </p:spPr>
        <p:txBody>
          <a:bodyPr/>
          <a:lstStyle>
            <a:lvl1pPr marL="0" indent="0">
              <a:buSzTx/>
              <a:buFontTx/>
              <a:buNone/>
              <a:defRPr sz="1600"/>
            </a:lvl1pPr>
            <a:lvl2pPr marL="0" indent="457240">
              <a:buSzTx/>
              <a:buFontTx/>
              <a:buNone/>
              <a:defRPr sz="1600"/>
            </a:lvl2pPr>
            <a:lvl3pPr marL="0" indent="914484">
              <a:buSzTx/>
              <a:buFontTx/>
              <a:buNone/>
              <a:defRPr sz="1600"/>
            </a:lvl3pPr>
            <a:lvl4pPr marL="0" indent="1371724">
              <a:buSzTx/>
              <a:buFontTx/>
              <a:buNone/>
              <a:defRPr sz="1600"/>
            </a:lvl4pPr>
            <a:lvl5pPr marL="0" indent="1828966">
              <a:buSzTx/>
              <a:buFontTx/>
              <a:buNone/>
              <a:defRPr sz="16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41" name="Content Placeholder 5" descr="Content Placeholder 5"/>
          <p:cNvPicPr>
            <a:picLocks noChangeAspect="1"/>
          </p:cNvPicPr>
          <p:nvPr/>
        </p:nvPicPr>
        <p:blipFill>
          <a:blip r:embed="rId2">
            <a:extLst/>
          </a:blip>
          <a:stretch>
            <a:fillRect/>
          </a:stretch>
        </p:blipFill>
        <p:spPr>
          <a:xfrm>
            <a:off x="9608718" y="130146"/>
            <a:ext cx="2438401" cy="677334"/>
          </a:xfrm>
          <a:prstGeom prst="rect">
            <a:avLst/>
          </a:prstGeom>
          <a:ln w="12700">
            <a:miter lim="400000"/>
          </a:ln>
        </p:spPr>
      </p:pic>
      <p:sp>
        <p:nvSpPr>
          <p:cNvPr id="42"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43" name="Rectangle 8"/>
          <p:cNvSpPr/>
          <p:nvPr/>
        </p:nvSpPr>
        <p:spPr>
          <a:xfrm>
            <a:off x="0" y="6311898"/>
            <a:ext cx="12192000" cy="546102"/>
          </a:xfrm>
          <a:prstGeom prst="rect">
            <a:avLst/>
          </a:prstGeom>
          <a:solidFill>
            <a:srgbClr val="2097DC"/>
          </a:solidFill>
          <a:ln w="12700">
            <a:miter lim="400000"/>
          </a:ln>
        </p:spPr>
        <p:txBody>
          <a:bodyPr lIns="45719" rIns="45719" anchor="ctr"/>
          <a:lstStyle/>
          <a:p>
            <a:pPr algn="ctr">
              <a:defRPr>
                <a:solidFill>
                  <a:srgbClr val="FFFFFF"/>
                </a:solidFill>
              </a:defRPr>
            </a:pPr>
            <a:endParaRPr/>
          </a:p>
        </p:txBody>
      </p:sp>
      <p:sp>
        <p:nvSpPr>
          <p:cNvPr id="44" name="Title Text"/>
          <p:cNvSpPr txBox="1">
            <a:spLocks noGrp="1"/>
          </p:cNvSpPr>
          <p:nvPr>
            <p:ph type="title"/>
          </p:nvPr>
        </p:nvSpPr>
        <p:spPr>
          <a:xfrm>
            <a:off x="831849" y="1709739"/>
            <a:ext cx="10515601" cy="2852737"/>
          </a:xfrm>
          <a:prstGeom prst="rect">
            <a:avLst/>
          </a:prstGeom>
        </p:spPr>
        <p:txBody>
          <a:bodyPr anchor="b"/>
          <a:lstStyle>
            <a:lvl1pPr>
              <a:defRPr sz="6000"/>
            </a:lvl1pPr>
          </a:lstStyle>
          <a:p>
            <a:r>
              <a:t>Title Text</a:t>
            </a:r>
          </a:p>
        </p:txBody>
      </p:sp>
      <p:sp>
        <p:nvSpPr>
          <p:cNvPr id="45" name="Body Level One…"/>
          <p:cNvSpPr txBox="1">
            <a:spLocks noGrp="1"/>
          </p:cNvSpPr>
          <p:nvPr>
            <p:ph type="body" sz="quarter" idx="1"/>
          </p:nvPr>
        </p:nvSpPr>
        <p:spPr>
          <a:xfrm>
            <a:off x="831849" y="4589464"/>
            <a:ext cx="10515601" cy="1500188"/>
          </a:xfrm>
          <a:prstGeom prst="rect">
            <a:avLst/>
          </a:prstGeom>
        </p:spPr>
        <p:txBody>
          <a:bodyPr/>
          <a:lstStyle>
            <a:lvl1pPr marL="0" indent="0">
              <a:buSzTx/>
              <a:buFontTx/>
              <a:buNone/>
              <a:defRPr sz="2400">
                <a:solidFill>
                  <a:srgbClr val="88A3D2"/>
                </a:solidFill>
              </a:defRPr>
            </a:lvl1pPr>
            <a:lvl2pPr marL="0" indent="457240">
              <a:buSzTx/>
              <a:buFontTx/>
              <a:buNone/>
              <a:defRPr sz="2400">
                <a:solidFill>
                  <a:srgbClr val="88A3D2"/>
                </a:solidFill>
              </a:defRPr>
            </a:lvl2pPr>
            <a:lvl3pPr marL="0" indent="914484">
              <a:buSzTx/>
              <a:buFontTx/>
              <a:buNone/>
              <a:defRPr sz="2400">
                <a:solidFill>
                  <a:srgbClr val="88A3D2"/>
                </a:solidFill>
              </a:defRPr>
            </a:lvl3pPr>
            <a:lvl4pPr marL="0" indent="1371724">
              <a:buSzTx/>
              <a:buFontTx/>
              <a:buNone/>
              <a:defRPr sz="2400">
                <a:solidFill>
                  <a:srgbClr val="88A3D2"/>
                </a:solidFill>
              </a:defRPr>
            </a:lvl4pPr>
            <a:lvl5pPr marL="0" indent="1828966">
              <a:buSzTx/>
              <a:buFontTx/>
              <a:buNone/>
              <a:defRPr sz="2400">
                <a:solidFill>
                  <a:srgbClr val="88A3D2"/>
                </a:solidFill>
              </a:defRPr>
            </a:lvl5pPr>
          </a:lstStyle>
          <a:p>
            <a:r>
              <a:t>Body Level One</a:t>
            </a:r>
          </a:p>
          <a:p>
            <a:pPr lvl="1"/>
            <a:r>
              <a:t>Body Level Two</a:t>
            </a:r>
          </a:p>
          <a:p>
            <a:pPr lvl="2"/>
            <a:r>
              <a:t>Body Level Three</a:t>
            </a:r>
          </a:p>
          <a:p>
            <a:pPr lvl="3"/>
            <a:r>
              <a:t>Body Level Four</a:t>
            </a:r>
          </a:p>
          <a:p>
            <a:pPr lvl="4"/>
            <a:r>
              <a:t>Body Level Five</a:t>
            </a:r>
          </a:p>
        </p:txBody>
      </p:sp>
      <p:sp>
        <p:nvSpPr>
          <p:cNvPr id="46"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Body Level One…"/>
          <p:cNvSpPr txBox="1">
            <a:spLocks noGrp="1"/>
          </p:cNvSpPr>
          <p:nvPr>
            <p:ph type="body" sz="half" idx="1"/>
          </p:nvPr>
        </p:nvSpPr>
        <p:spPr>
          <a:xfrm>
            <a:off x="838200" y="1825625"/>
            <a:ext cx="5181601"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5"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2" name="Title Text"/>
          <p:cNvSpPr txBox="1">
            <a:spLocks noGrp="1"/>
          </p:cNvSpPr>
          <p:nvPr>
            <p:ph type="title"/>
          </p:nvPr>
        </p:nvSpPr>
        <p:spPr>
          <a:xfrm>
            <a:off x="839787" y="641683"/>
            <a:ext cx="10515601" cy="1049007"/>
          </a:xfrm>
          <a:prstGeom prst="rect">
            <a:avLst/>
          </a:prstGeom>
        </p:spPr>
        <p:txBody>
          <a:bodyPr/>
          <a:lstStyle/>
          <a:p>
            <a:r>
              <a:t>Title Text</a:t>
            </a:r>
          </a:p>
        </p:txBody>
      </p:sp>
      <p:sp>
        <p:nvSpPr>
          <p:cNvPr id="63" name="Body Level One…"/>
          <p:cNvSpPr txBox="1">
            <a:spLocks noGrp="1"/>
          </p:cNvSpPr>
          <p:nvPr>
            <p:ph type="body" sz="quarter" idx="1"/>
          </p:nvPr>
        </p:nvSpPr>
        <p:spPr>
          <a:xfrm>
            <a:off x="839790" y="1681164"/>
            <a:ext cx="5157788" cy="823913"/>
          </a:xfrm>
          <a:prstGeom prst="rect">
            <a:avLst/>
          </a:prstGeom>
        </p:spPr>
        <p:txBody>
          <a:bodyPr anchor="b"/>
          <a:lstStyle>
            <a:lvl1pPr marL="0" indent="0">
              <a:buSzTx/>
              <a:buFontTx/>
              <a:buNone/>
              <a:defRPr sz="2400" b="1"/>
            </a:lvl1pPr>
            <a:lvl2pPr marL="0" indent="457240">
              <a:buSzTx/>
              <a:buFontTx/>
              <a:buNone/>
              <a:defRPr sz="2400" b="1"/>
            </a:lvl2pPr>
            <a:lvl3pPr marL="0" indent="914484">
              <a:buSzTx/>
              <a:buFontTx/>
              <a:buNone/>
              <a:defRPr sz="2400" b="1"/>
            </a:lvl3pPr>
            <a:lvl4pPr marL="0" indent="1371724">
              <a:buSzTx/>
              <a:buFontTx/>
              <a:buNone/>
              <a:defRPr sz="2400" b="1"/>
            </a:lvl4pPr>
            <a:lvl5pPr marL="0" indent="1828966">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4" name="Text Placeholder 4"/>
          <p:cNvSpPr>
            <a:spLocks noGrp="1"/>
          </p:cNvSpPr>
          <p:nvPr>
            <p:ph type="body" sz="quarter" idx="21"/>
          </p:nvPr>
        </p:nvSpPr>
        <p:spPr>
          <a:xfrm>
            <a:off x="6172201" y="1681164"/>
            <a:ext cx="5183189" cy="823913"/>
          </a:xfrm>
          <a:prstGeom prst="rect">
            <a:avLst/>
          </a:prstGeom>
        </p:spPr>
        <p:txBody>
          <a:bodyPr anchor="b"/>
          <a:lstStyle/>
          <a:p>
            <a:pPr marL="0" indent="0">
              <a:buSzTx/>
              <a:buFontTx/>
              <a:buNone/>
              <a:defRPr sz="2400" b="1"/>
            </a:pPr>
            <a:endParaRPr/>
          </a:p>
        </p:txBody>
      </p:sp>
      <p:sp>
        <p:nvSpPr>
          <p:cNvPr id="65"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2" name="Title Text"/>
          <p:cNvSpPr txBox="1">
            <a:spLocks noGrp="1"/>
          </p:cNvSpPr>
          <p:nvPr>
            <p:ph type="title"/>
          </p:nvPr>
        </p:nvSpPr>
        <p:spPr>
          <a:prstGeom prst="rect">
            <a:avLst/>
          </a:prstGeom>
        </p:spPr>
        <p:txBody>
          <a:bodyPr/>
          <a:lstStyle/>
          <a:p>
            <a:r>
              <a:t>Title Text</a:t>
            </a:r>
          </a:p>
        </p:txBody>
      </p:sp>
      <p:sp>
        <p:nvSpPr>
          <p:cNvPr id="73"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0"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839788" y="641683"/>
            <a:ext cx="3932239" cy="1415717"/>
          </a:xfrm>
          <a:prstGeom prst="rect">
            <a:avLst/>
          </a:prstGeom>
        </p:spPr>
        <p:txBody>
          <a:bodyPr anchor="b"/>
          <a:lstStyle>
            <a:lvl1pPr>
              <a:defRPr sz="3200"/>
            </a:lvl1pPr>
          </a:lstStyle>
          <a:p>
            <a:r>
              <a:t>Title Text</a:t>
            </a:r>
          </a:p>
        </p:txBody>
      </p:sp>
      <p:sp>
        <p:nvSpPr>
          <p:cNvPr id="88" name="Body Level One…"/>
          <p:cNvSpPr txBox="1">
            <a:spLocks noGrp="1"/>
          </p:cNvSpPr>
          <p:nvPr>
            <p:ph type="body" sz="half" idx="1"/>
          </p:nvPr>
        </p:nvSpPr>
        <p:spPr>
          <a:xfrm>
            <a:off x="5183187" y="987425"/>
            <a:ext cx="6172203" cy="4873626"/>
          </a:xfrm>
          <a:prstGeom prst="rect">
            <a:avLst/>
          </a:prstGeom>
        </p:spPr>
        <p:txBody>
          <a:bodyPr/>
          <a:lstStyle>
            <a:lvl1pPr>
              <a:defRPr sz="3200"/>
            </a:lvl1pPr>
            <a:lvl2pPr marL="718522" indent="-261281">
              <a:defRPr sz="3200"/>
            </a:lvl2pPr>
            <a:lvl3pPr marL="1219309" indent="-304828">
              <a:defRPr sz="3200"/>
            </a:lvl3pPr>
            <a:lvl4pPr marL="1737518" indent="-365793">
              <a:defRPr sz="3200"/>
            </a:lvl4pPr>
            <a:lvl5pPr marL="2194759" indent="-365793">
              <a:defRPr sz="3200"/>
            </a:lvl5pPr>
          </a:lstStyle>
          <a:p>
            <a:r>
              <a:t>Body Level One</a:t>
            </a:r>
          </a:p>
          <a:p>
            <a:pPr lvl="1"/>
            <a:r>
              <a:t>Body Level Two</a:t>
            </a:r>
          </a:p>
          <a:p>
            <a:pPr lvl="2"/>
            <a:r>
              <a:t>Body Level Three</a:t>
            </a:r>
          </a:p>
          <a:p>
            <a:pPr lvl="3"/>
            <a:r>
              <a:t>Body Level Four</a:t>
            </a:r>
          </a:p>
          <a:p>
            <a:pPr lvl="4"/>
            <a:r>
              <a:t>Body Level Five</a:t>
            </a:r>
          </a:p>
        </p:txBody>
      </p:sp>
      <p:sp>
        <p:nvSpPr>
          <p:cNvPr id="89" name="Text Placeholder 3"/>
          <p:cNvSpPr>
            <a:spLocks noGrp="1"/>
          </p:cNvSpPr>
          <p:nvPr>
            <p:ph type="body" sz="quarter" idx="21"/>
          </p:nvPr>
        </p:nvSpPr>
        <p:spPr>
          <a:xfrm>
            <a:off x="839788" y="2057400"/>
            <a:ext cx="3932238" cy="3811588"/>
          </a:xfrm>
          <a:prstGeom prst="rect">
            <a:avLst/>
          </a:prstGeom>
        </p:spPr>
        <p:txBody>
          <a:bodyPr/>
          <a:lstStyle/>
          <a:p>
            <a:pPr marL="0" indent="0">
              <a:buSzTx/>
              <a:buFontTx/>
              <a:buNone/>
              <a:defRPr sz="1600"/>
            </a:pPr>
            <a:endParaRPr/>
          </a:p>
        </p:txBody>
      </p:sp>
      <p:sp>
        <p:nvSpPr>
          <p:cNvPr id="90"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839788" y="641683"/>
            <a:ext cx="3932239" cy="1415717"/>
          </a:xfrm>
          <a:prstGeom prst="rect">
            <a:avLst/>
          </a:prstGeom>
        </p:spPr>
        <p:txBody>
          <a:bodyPr anchor="b"/>
          <a:lstStyle>
            <a:lvl1pPr>
              <a:defRPr sz="3200"/>
            </a:lvl1pPr>
          </a:lstStyle>
          <a:p>
            <a:r>
              <a:t>Title Text</a:t>
            </a:r>
          </a:p>
        </p:txBody>
      </p:sp>
      <p:sp>
        <p:nvSpPr>
          <p:cNvPr id="98" name="Picture Placeholder 2"/>
          <p:cNvSpPr>
            <a:spLocks noGrp="1"/>
          </p:cNvSpPr>
          <p:nvPr>
            <p:ph type="pic" sz="half" idx="21"/>
          </p:nvPr>
        </p:nvSpPr>
        <p:spPr>
          <a:xfrm>
            <a:off x="5183187" y="987425"/>
            <a:ext cx="6172203" cy="4873626"/>
          </a:xfrm>
          <a:prstGeom prst="rect">
            <a:avLst/>
          </a:prstGeom>
        </p:spPr>
        <p:txBody>
          <a:bodyPr lIns="91439" rIns="91439">
            <a:noAutofit/>
          </a:bodyPr>
          <a:lstStyle/>
          <a:p>
            <a:endParaRPr/>
          </a:p>
        </p:txBody>
      </p:sp>
      <p:sp>
        <p:nvSpPr>
          <p:cNvPr id="99" name="Body Level One…"/>
          <p:cNvSpPr txBox="1">
            <a:spLocks noGrp="1"/>
          </p:cNvSpPr>
          <p:nvPr>
            <p:ph type="body" sz="quarter" idx="1"/>
          </p:nvPr>
        </p:nvSpPr>
        <p:spPr>
          <a:xfrm>
            <a:off x="839788" y="2057400"/>
            <a:ext cx="3932239" cy="3811588"/>
          </a:xfrm>
          <a:prstGeom prst="rect">
            <a:avLst/>
          </a:prstGeom>
        </p:spPr>
        <p:txBody>
          <a:bodyPr/>
          <a:lstStyle>
            <a:lvl1pPr marL="0" indent="0">
              <a:buSzTx/>
              <a:buFontTx/>
              <a:buNone/>
              <a:defRPr sz="1600"/>
            </a:lvl1pPr>
            <a:lvl2pPr marL="0" indent="457240">
              <a:buSzTx/>
              <a:buFontTx/>
              <a:buNone/>
              <a:defRPr sz="1600"/>
            </a:lvl2pPr>
            <a:lvl3pPr marL="0" indent="914484">
              <a:buSzTx/>
              <a:buFontTx/>
              <a:buNone/>
              <a:defRPr sz="1600"/>
            </a:lvl3pPr>
            <a:lvl4pPr marL="0" indent="1371724">
              <a:buSzTx/>
              <a:buFontTx/>
              <a:buNone/>
              <a:defRPr sz="1600"/>
            </a:lvl4pPr>
            <a:lvl5pPr marL="0" indent="1828966">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0" name="0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Content Placeholder 5" descr="Content Placeholder 5"/>
          <p:cNvPicPr>
            <a:picLocks noChangeAspect="1"/>
          </p:cNvPicPr>
          <p:nvPr/>
        </p:nvPicPr>
        <p:blipFill>
          <a:blip r:embed="rId31">
            <a:extLst/>
          </a:blip>
          <a:stretch>
            <a:fillRect/>
          </a:stretch>
        </p:blipFill>
        <p:spPr>
          <a:xfrm>
            <a:off x="9608718" y="130146"/>
            <a:ext cx="2438401" cy="677334"/>
          </a:xfrm>
          <a:prstGeom prst="rect">
            <a:avLst/>
          </a:prstGeom>
          <a:ln w="12700">
            <a:miter lim="400000"/>
          </a:ln>
        </p:spPr>
      </p:pic>
      <p:sp>
        <p:nvSpPr>
          <p:cNvPr id="3" name="Straight Connector 7"/>
          <p:cNvSpPr/>
          <p:nvPr/>
        </p:nvSpPr>
        <p:spPr>
          <a:xfrm>
            <a:off x="176461" y="641683"/>
            <a:ext cx="11806992" cy="1"/>
          </a:xfrm>
          <a:prstGeom prst="line">
            <a:avLst/>
          </a:prstGeom>
          <a:ln w="25400">
            <a:solidFill>
              <a:srgbClr val="F7B31D"/>
            </a:solidFill>
            <a:miter/>
          </a:ln>
        </p:spPr>
        <p:txBody>
          <a:bodyPr lIns="45719" rIns="45719"/>
          <a:lstStyle/>
          <a:p>
            <a:endParaRPr/>
          </a:p>
        </p:txBody>
      </p:sp>
      <p:sp>
        <p:nvSpPr>
          <p:cNvPr id="4" name="Rectangle 8"/>
          <p:cNvSpPr/>
          <p:nvPr/>
        </p:nvSpPr>
        <p:spPr>
          <a:xfrm>
            <a:off x="0" y="6311898"/>
            <a:ext cx="12192000" cy="546102"/>
          </a:xfrm>
          <a:prstGeom prst="rect">
            <a:avLst/>
          </a:prstGeom>
          <a:solidFill>
            <a:srgbClr val="2097DC"/>
          </a:solidFill>
          <a:ln w="12700">
            <a:miter lim="400000"/>
          </a:ln>
        </p:spPr>
        <p:txBody>
          <a:bodyPr lIns="45719" rIns="45719" anchor="ctr"/>
          <a:lstStyle/>
          <a:p>
            <a:pPr algn="ctr">
              <a:defRPr>
                <a:solidFill>
                  <a:srgbClr val="FFFFFF"/>
                </a:solidFill>
              </a:defRPr>
            </a:pPr>
            <a:endParaRPr/>
          </a:p>
        </p:txBody>
      </p:sp>
      <p:sp>
        <p:nvSpPr>
          <p:cNvPr id="5" name="Title Text"/>
          <p:cNvSpPr txBox="1">
            <a:spLocks noGrp="1"/>
          </p:cNvSpPr>
          <p:nvPr>
            <p:ph type="title"/>
          </p:nvPr>
        </p:nvSpPr>
        <p:spPr>
          <a:xfrm>
            <a:off x="838200" y="641683"/>
            <a:ext cx="10515601" cy="1049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6" name="Body Level One…"/>
          <p:cNvSpPr txBox="1">
            <a:spLocks noGrp="1"/>
          </p:cNvSpPr>
          <p:nvPr>
            <p:ph type="body" idx="1"/>
          </p:nvPr>
        </p:nvSpPr>
        <p:spPr>
          <a:xfrm>
            <a:off x="838200" y="1825625"/>
            <a:ext cx="10515601"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pic>
        <p:nvPicPr>
          <p:cNvPr id="7" name="Content Placeholder 5" descr="Content Placeholder 5"/>
          <p:cNvPicPr>
            <a:picLocks noChangeAspect="1"/>
          </p:cNvPicPr>
          <p:nvPr/>
        </p:nvPicPr>
        <p:blipFill>
          <a:blip r:embed="rId31">
            <a:extLst/>
          </a:blip>
          <a:stretch>
            <a:fillRect/>
          </a:stretch>
        </p:blipFill>
        <p:spPr>
          <a:xfrm>
            <a:off x="9608718" y="130148"/>
            <a:ext cx="2438401" cy="677333"/>
          </a:xfrm>
          <a:prstGeom prst="rect">
            <a:avLst/>
          </a:prstGeom>
          <a:ln w="12700">
            <a:miter lim="400000"/>
          </a:ln>
        </p:spPr>
      </p:pic>
      <p:sp>
        <p:nvSpPr>
          <p:cNvPr id="8" name="Straight Connector 7"/>
          <p:cNvSpPr/>
          <p:nvPr/>
        </p:nvSpPr>
        <p:spPr>
          <a:xfrm>
            <a:off x="176462" y="641683"/>
            <a:ext cx="11806991" cy="1"/>
          </a:xfrm>
          <a:prstGeom prst="line">
            <a:avLst/>
          </a:prstGeom>
          <a:ln w="25400">
            <a:solidFill>
              <a:srgbClr val="F7B31D"/>
            </a:solidFill>
            <a:miter/>
          </a:ln>
        </p:spPr>
        <p:txBody>
          <a:bodyPr lIns="45719" rIns="45719"/>
          <a:lstStyle/>
          <a:p>
            <a:endParaRPr/>
          </a:p>
        </p:txBody>
      </p:sp>
      <p:sp>
        <p:nvSpPr>
          <p:cNvPr id="9" name="01"/>
          <p:cNvSpPr txBox="1">
            <a:spLocks noGrp="1"/>
          </p:cNvSpPr>
          <p:nvPr>
            <p:ph type="sldNum" sz="quarter" idx="2"/>
          </p:nvPr>
        </p:nvSpPr>
        <p:spPr>
          <a:xfrm>
            <a:off x="11095178" y="6414761"/>
            <a:ext cx="258625" cy="248306"/>
          </a:xfrm>
          <a:prstGeom prst="rect">
            <a:avLst/>
          </a:prstGeom>
          <a:ln w="12700">
            <a:miter lim="400000"/>
          </a:ln>
        </p:spPr>
        <p:txBody>
          <a:bodyPr wrap="none" lIns="45719" rIns="45719" anchor="ctr">
            <a:spAutoFit/>
          </a:bodyPr>
          <a:lstStyle>
            <a:lvl1pPr algn="r">
              <a:defRPr sz="1200">
                <a:solidFill>
                  <a:srgbClr val="88A3D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Lst>
  <p:transition spd="med"/>
  <p:txStyles>
    <p:title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p:titleStyle>
    <p:bodyStyle>
      <a:lvl1pPr marL="228621" marR="0" indent="-228621"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1pPr>
      <a:lvl2pPr marL="723965" marR="0" indent="-266724"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2pPr>
      <a:lvl3pPr marL="1234551" marR="0" indent="-320069"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3pPr>
      <a:lvl4pPr marL="1727357" marR="0" indent="-355632"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4pPr>
      <a:lvl5pPr marL="2184598" marR="0" indent="-355632"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5pPr>
      <a:lvl6pPr marL="2641839" marR="0" indent="-355632"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6pPr>
      <a:lvl7pPr marL="3099082" marR="0" indent="-355632"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7pPr>
      <a:lvl8pPr marL="3556323" marR="0" indent="-355632"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8pPr>
      <a:lvl9pPr marL="4013566" marR="0" indent="-355632" algn="l" defTabSz="914484" rtl="0" latinLnBrk="0">
        <a:lnSpc>
          <a:spcPct val="90000"/>
        </a:lnSpc>
        <a:spcBef>
          <a:spcPts val="1000"/>
        </a:spcBef>
        <a:spcAft>
          <a:spcPts val="0"/>
        </a:spcAft>
        <a:buClrTx/>
        <a:buSzPct val="100000"/>
        <a:buFont typeface="Arial"/>
        <a:buChar char="•"/>
        <a:tabLst/>
        <a:defRPr sz="2800" b="0" i="0" u="none" strike="noStrike" cap="none" spc="0" baseline="0">
          <a:solidFill>
            <a:schemeClr val="accent1"/>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allergyasthmanetwork.org/news/inhalers-at-a-glance-posters-resources/"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health.ri.gov/publications/actionplans/Asthma.pdf"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s://health.ri.gov/asthma/" TargetMode="External"/><Relationship Id="rId7" Type="http://schemas.openxmlformats.org/officeDocument/2006/relationships/hyperlink" Target="mailto:junet16@comcast.net" TargetMode="External"/><Relationship Id="rId2" Type="http://schemas.openxmlformats.org/officeDocument/2006/relationships/hyperlink" Target="https://allergyasthmanetwork.org/"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holyokepediatrics.com/resource-center" TargetMode="External"/><Relationship Id="rId4" Type="http://schemas.openxmlformats.org/officeDocument/2006/relationships/hyperlink" Target="https://www.lung.org/lung-health-diseases/lung-disease-lookup/asthma/managing-asthm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ctc-ri.org/sites/default/files/Asthma%20Call%20for%20Applications.pdf"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www.surveymonkey.com/r/M9VJ8L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holyokepediatrics.com/resourc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object 2"/>
          <p:cNvSpPr txBox="1"/>
          <p:nvPr/>
        </p:nvSpPr>
        <p:spPr>
          <a:xfrm>
            <a:off x="3642528" y="6476159"/>
            <a:ext cx="3417147" cy="17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609629">
              <a:defRPr sz="1200">
                <a:solidFill>
                  <a:srgbClr val="FFFFFF"/>
                </a:solidFill>
                <a:latin typeface="Tahoma"/>
                <a:ea typeface="Tahoma"/>
                <a:cs typeface="Tahoma"/>
                <a:sym typeface="Tahoma"/>
              </a:defRPr>
            </a:pPr>
            <a:r>
              <a:t>Prepared</a:t>
            </a:r>
            <a:r>
              <a:rPr spc="-103"/>
              <a:t> </a:t>
            </a:r>
            <a:r>
              <a:t>by</a:t>
            </a:r>
            <a:r>
              <a:rPr spc="-116"/>
              <a:t> </a:t>
            </a:r>
            <a:r>
              <a:t>Care</a:t>
            </a:r>
            <a:r>
              <a:rPr spc="-110"/>
              <a:t> </a:t>
            </a:r>
            <a:r>
              <a:rPr spc="-7"/>
              <a:t>Transformation</a:t>
            </a:r>
            <a:r>
              <a:rPr spc="-103"/>
              <a:t> </a:t>
            </a:r>
            <a:r>
              <a:rPr spc="-13"/>
              <a:t>Collaborative</a:t>
            </a:r>
            <a:r>
              <a:rPr spc="-116"/>
              <a:t> </a:t>
            </a:r>
            <a:r>
              <a:t>of</a:t>
            </a:r>
            <a:r>
              <a:rPr spc="-116"/>
              <a:t> </a:t>
            </a:r>
            <a:r>
              <a:rPr spc="-17"/>
              <a:t>RI</a:t>
            </a:r>
          </a:p>
        </p:txBody>
      </p:sp>
      <p:sp>
        <p:nvSpPr>
          <p:cNvPr id="394" name="object 3"/>
          <p:cNvSpPr/>
          <p:nvPr/>
        </p:nvSpPr>
        <p:spPr>
          <a:xfrm>
            <a:off x="0" y="6297676"/>
            <a:ext cx="12192001" cy="560324"/>
          </a:xfrm>
          <a:prstGeom prst="rect">
            <a:avLst/>
          </a:prstGeom>
          <a:solidFill>
            <a:srgbClr val="F7B31D"/>
          </a:solidFill>
          <a:ln w="12700">
            <a:miter lim="400000"/>
          </a:ln>
        </p:spPr>
        <p:txBody>
          <a:bodyPr lIns="45719" rIns="45719"/>
          <a:lstStyle/>
          <a:p>
            <a:pPr defTabSz="609629">
              <a:defRPr sz="1200">
                <a:solidFill>
                  <a:srgbClr val="000000"/>
                </a:solidFill>
              </a:defRPr>
            </a:pPr>
            <a:endParaRPr/>
          </a:p>
        </p:txBody>
      </p:sp>
      <p:sp>
        <p:nvSpPr>
          <p:cNvPr id="395" name="object 5"/>
          <p:cNvSpPr txBox="1"/>
          <p:nvPr/>
        </p:nvSpPr>
        <p:spPr>
          <a:xfrm>
            <a:off x="4514213" y="5885309"/>
            <a:ext cx="3163572" cy="156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8466" defTabSz="609629">
              <a:defRPr sz="1200" i="1" spc="167">
                <a:solidFill>
                  <a:srgbClr val="006FC0"/>
                </a:solidFill>
              </a:defRPr>
            </a:pPr>
            <a:r>
              <a:t>Care</a:t>
            </a:r>
            <a:r>
              <a:rPr spc="107"/>
              <a:t> </a:t>
            </a:r>
            <a:r>
              <a:rPr spc="143"/>
              <a:t>Transformation</a:t>
            </a:r>
            <a:r>
              <a:rPr spc="107"/>
              <a:t> </a:t>
            </a:r>
            <a:r>
              <a:rPr spc="136"/>
              <a:t>Collaborative</a:t>
            </a:r>
            <a:r>
              <a:rPr spc="110"/>
              <a:t> </a:t>
            </a:r>
            <a:r>
              <a:rPr spc="93"/>
              <a:t>of</a:t>
            </a:r>
            <a:r>
              <a:rPr spc="90"/>
              <a:t> </a:t>
            </a:r>
            <a:r>
              <a:rPr spc="123"/>
              <a:t>RI</a:t>
            </a:r>
          </a:p>
        </p:txBody>
      </p:sp>
      <p:sp>
        <p:nvSpPr>
          <p:cNvPr id="396" name="object 3"/>
          <p:cNvSpPr txBox="1">
            <a:spLocks noGrp="1"/>
          </p:cNvSpPr>
          <p:nvPr>
            <p:ph type="title"/>
          </p:nvPr>
        </p:nvSpPr>
        <p:spPr>
          <a:xfrm>
            <a:off x="594515" y="2715802"/>
            <a:ext cx="11484430" cy="1009658"/>
          </a:xfrm>
          <a:prstGeom prst="rect">
            <a:avLst/>
          </a:prstGeom>
        </p:spPr>
        <p:txBody>
          <a:bodyPr>
            <a:normAutofit/>
          </a:bodyPr>
          <a:lstStyle/>
          <a:p>
            <a:pPr indent="6019" algn="ctr" defTabSz="630936">
              <a:defRPr sz="1794"/>
            </a:pPr>
            <a:r>
              <a:rPr sz="2000" dirty="0"/>
              <a:t>Asthma Essentials ECHO</a:t>
            </a:r>
            <a:r>
              <a:rPr sz="2000" baseline="29101" dirty="0"/>
              <a:t>®</a:t>
            </a:r>
            <a:br>
              <a:rPr sz="2000" baseline="29101" dirty="0"/>
            </a:br>
            <a:r>
              <a:rPr sz="2000" dirty="0"/>
              <a:t>Session Topic: </a:t>
            </a:r>
            <a:r>
              <a:rPr sz="2000" dirty="0">
                <a:solidFill>
                  <a:srgbClr val="0069C3"/>
                </a:solidFill>
              </a:rPr>
              <a:t>Patient and Family </a:t>
            </a:r>
            <a:r>
              <a:rPr sz="2000" dirty="0" smtClean="0">
                <a:solidFill>
                  <a:srgbClr val="0069C3"/>
                </a:solidFill>
              </a:rPr>
              <a:t>Education</a:t>
            </a:r>
            <a:r>
              <a:rPr lang="en-US" sz="2000" dirty="0" smtClean="0">
                <a:solidFill>
                  <a:srgbClr val="0069C3"/>
                </a:solidFill>
              </a:rPr>
              <a:t> </a:t>
            </a:r>
            <a:br>
              <a:rPr lang="en-US" sz="2000" dirty="0" smtClean="0">
                <a:solidFill>
                  <a:srgbClr val="0069C3"/>
                </a:solidFill>
              </a:rPr>
            </a:br>
            <a:r>
              <a:rPr sz="2000" dirty="0" smtClean="0">
                <a:solidFill>
                  <a:srgbClr val="0069C3"/>
                </a:solidFill>
              </a:rPr>
              <a:t>Considering </a:t>
            </a:r>
            <a:r>
              <a:rPr sz="2000" dirty="0">
                <a:solidFill>
                  <a:srgbClr val="0069C3"/>
                </a:solidFill>
              </a:rPr>
              <a:t>Lower </a:t>
            </a:r>
            <a:r>
              <a:rPr lang="en-US" sz="2000" dirty="0" smtClean="0">
                <a:solidFill>
                  <a:srgbClr val="0069C3"/>
                </a:solidFill>
              </a:rPr>
              <a:t>I</a:t>
            </a:r>
            <a:r>
              <a:rPr sz="2000" dirty="0" smtClean="0">
                <a:solidFill>
                  <a:srgbClr val="0069C3"/>
                </a:solidFill>
              </a:rPr>
              <a:t>ncome/Vulnerable </a:t>
            </a:r>
            <a:r>
              <a:rPr sz="2000" dirty="0">
                <a:solidFill>
                  <a:srgbClr val="0069C3"/>
                </a:solidFill>
              </a:rPr>
              <a:t>Population</a:t>
            </a:r>
          </a:p>
        </p:txBody>
      </p:sp>
      <p:grpSp>
        <p:nvGrpSpPr>
          <p:cNvPr id="399" name="Group 6"/>
          <p:cNvGrpSpPr/>
          <p:nvPr/>
        </p:nvGrpSpPr>
        <p:grpSpPr>
          <a:xfrm>
            <a:off x="2122334" y="1154391"/>
            <a:ext cx="7428067" cy="1287347"/>
            <a:chOff x="0" y="0"/>
            <a:chExt cx="7428066" cy="1287345"/>
          </a:xfrm>
        </p:grpSpPr>
        <p:pic>
          <p:nvPicPr>
            <p:cNvPr id="397" name="object 4" descr="object 4"/>
            <p:cNvPicPr>
              <a:picLocks noChangeAspect="1"/>
            </p:cNvPicPr>
            <p:nvPr/>
          </p:nvPicPr>
          <p:blipFill>
            <a:blip r:embed="rId2">
              <a:extLst/>
            </a:blip>
            <a:stretch>
              <a:fillRect/>
            </a:stretch>
          </p:blipFill>
          <p:spPr>
            <a:xfrm>
              <a:off x="-1" y="-1"/>
              <a:ext cx="4913179" cy="1287347"/>
            </a:xfrm>
            <a:prstGeom prst="rect">
              <a:avLst/>
            </a:prstGeom>
            <a:ln w="12700" cap="flat">
              <a:noFill/>
              <a:miter lim="400000"/>
            </a:ln>
            <a:effectLst/>
          </p:spPr>
        </p:pic>
        <p:pic>
          <p:nvPicPr>
            <p:cNvPr id="398" name="Picture 1" descr="Picture 1"/>
            <p:cNvPicPr>
              <a:picLocks noChangeAspect="1"/>
            </p:cNvPicPr>
            <p:nvPr/>
          </p:nvPicPr>
          <p:blipFill>
            <a:blip r:embed="rId3">
              <a:extLst/>
            </a:blip>
            <a:stretch>
              <a:fillRect/>
            </a:stretch>
          </p:blipFill>
          <p:spPr>
            <a:xfrm>
              <a:off x="5229152" y="65990"/>
              <a:ext cx="2198915" cy="1155363"/>
            </a:xfrm>
            <a:prstGeom prst="rect">
              <a:avLst/>
            </a:prstGeom>
            <a:ln w="12700" cap="flat">
              <a:noFill/>
              <a:miter lim="400000"/>
            </a:ln>
            <a:effectLst/>
          </p:spPr>
        </p:pic>
      </p:grpSp>
      <p:sp>
        <p:nvSpPr>
          <p:cNvPr id="400" name="TextBox 5"/>
          <p:cNvSpPr txBox="1"/>
          <p:nvPr/>
        </p:nvSpPr>
        <p:spPr>
          <a:xfrm>
            <a:off x="2526751" y="3853210"/>
            <a:ext cx="7138491"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609629">
              <a:defRPr sz="2000" b="1">
                <a:solidFill>
                  <a:srgbClr val="0069C3"/>
                </a:solidFill>
              </a:defRPr>
            </a:pPr>
            <a:r>
              <a:rPr dirty="0"/>
              <a:t>Facilitator: </a:t>
            </a:r>
            <a:r>
              <a:rPr b="0" dirty="0"/>
              <a:t>Pat Flanagan, MD</a:t>
            </a:r>
            <a:endParaRPr dirty="0">
              <a:solidFill>
                <a:srgbClr val="000000"/>
              </a:solidFill>
            </a:endParaRPr>
          </a:p>
          <a:p>
            <a:pPr defTabSz="609629">
              <a:defRPr sz="2000" b="1">
                <a:solidFill>
                  <a:srgbClr val="0069C3"/>
                </a:solidFill>
              </a:defRPr>
            </a:pPr>
            <a:r>
              <a:rPr dirty="0"/>
              <a:t>Faculty Presenter(s): </a:t>
            </a:r>
            <a:r>
              <a:rPr b="0" dirty="0"/>
              <a:t>June </a:t>
            </a:r>
            <a:r>
              <a:rPr b="0" dirty="0" smtClean="0"/>
              <a:t>Tourangeau</a:t>
            </a:r>
            <a:endParaRPr lang="en-US" b="0" dirty="0" smtClean="0"/>
          </a:p>
          <a:p>
            <a:pPr defTabSz="609629">
              <a:defRPr sz="2000" b="1">
                <a:solidFill>
                  <a:srgbClr val="0069C3"/>
                </a:solidFill>
              </a:defRPr>
            </a:pPr>
            <a:r>
              <a:rPr dirty="0" smtClean="0"/>
              <a:t>Case </a:t>
            </a:r>
            <a:r>
              <a:rPr dirty="0"/>
              <a:t>Presenter(s</a:t>
            </a:r>
            <a:r>
              <a:rPr dirty="0" smtClean="0"/>
              <a:t>):</a:t>
            </a:r>
            <a:r>
              <a:rPr lang="en-US" dirty="0" smtClean="0"/>
              <a:t> </a:t>
            </a:r>
            <a:r>
              <a:rPr lang="en-US" sz="2000" dirty="0">
                <a:solidFill>
                  <a:srgbClr val="0069C3"/>
                </a:solidFill>
              </a:rPr>
              <a:t>Mio Alsina</a:t>
            </a:r>
            <a:endParaRPr sz="2000" dirty="0">
              <a:solidFill>
                <a:srgbClr val="0069C3"/>
              </a:solidFill>
            </a:endParaRPr>
          </a:p>
          <a:p>
            <a:pPr defTabSz="609629">
              <a:defRPr sz="2000" b="1">
                <a:solidFill>
                  <a:srgbClr val="0069C3"/>
                </a:solidFill>
              </a:defRPr>
            </a:pPr>
            <a:r>
              <a:rPr dirty="0"/>
              <a:t>Date &amp; Time</a:t>
            </a:r>
            <a:r>
              <a:rPr b="0" dirty="0" smtClean="0"/>
              <a:t>:</a:t>
            </a:r>
            <a:r>
              <a:rPr lang="en-US" b="0" dirty="0" smtClean="0"/>
              <a:t> February 8</a:t>
            </a:r>
            <a:r>
              <a:rPr lang="en-US" b="0" baseline="30000" dirty="0" smtClean="0"/>
              <a:t>th</a:t>
            </a:r>
            <a:r>
              <a:rPr lang="en-US" b="0" dirty="0" smtClean="0"/>
              <a:t>, 2023</a:t>
            </a:r>
            <a:endParaRPr b="0" dirty="0"/>
          </a:p>
        </p:txBody>
      </p:sp>
      <p:sp>
        <p:nvSpPr>
          <p:cNvPr id="401" name="TextBox 8"/>
          <p:cNvSpPr txBox="1"/>
          <p:nvPr/>
        </p:nvSpPr>
        <p:spPr>
          <a:xfrm>
            <a:off x="2738120" y="5290458"/>
            <a:ext cx="7325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09629">
              <a:defRPr sz="1200" i="1">
                <a:solidFill>
                  <a:srgbClr val="000000"/>
                </a:solidFill>
              </a:defRPr>
            </a:lvl1pPr>
          </a:lstStyle>
          <a:p>
            <a:r>
              <a:t>PLEASE NOTE: Project ECHO case consultations do not create or otherwise establish a provider-patient relationship between any clinician and any patient whose case is being presented in a project ECHO setting</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14" y="193989"/>
            <a:ext cx="8215114" cy="6353022"/>
          </a:xfrm>
          <a:prstGeom prst="rect">
            <a:avLst/>
          </a:prstGeom>
        </p:spPr>
      </p:pic>
      <p:sp>
        <p:nvSpPr>
          <p:cNvPr id="3" name="Rectangle 2"/>
          <p:cNvSpPr/>
          <p:nvPr/>
        </p:nvSpPr>
        <p:spPr>
          <a:xfrm>
            <a:off x="8684308" y="2989526"/>
            <a:ext cx="3450542" cy="830997"/>
          </a:xfrm>
          <a:prstGeom prst="rect">
            <a:avLst/>
          </a:prstGeom>
        </p:spPr>
        <p:txBody>
          <a:bodyPr wrap="square">
            <a:spAutoFit/>
          </a:bodyPr>
          <a:lstStyle/>
          <a:p>
            <a:r>
              <a:rPr lang="en-US" sz="1600" dirty="0">
                <a:solidFill>
                  <a:schemeClr val="accent6"/>
                </a:solidFill>
                <a:hlinkClick r:id="rId3"/>
              </a:rPr>
              <a:t>https://allergyasthmanetwork.org/news/inhalers-at-a-glance-posters-resources</a:t>
            </a:r>
            <a:r>
              <a:rPr lang="en-US" sz="1600" dirty="0" smtClean="0">
                <a:solidFill>
                  <a:schemeClr val="accent6"/>
                </a:solidFill>
                <a:hlinkClick r:id="rId3"/>
              </a:rPr>
              <a:t>/</a:t>
            </a:r>
            <a:r>
              <a:rPr lang="en-US" sz="1600" dirty="0" smtClean="0">
                <a:solidFill>
                  <a:schemeClr val="accent6"/>
                </a:solidFill>
              </a:rPr>
              <a:t> </a:t>
            </a:r>
            <a:endParaRPr lang="en-US" sz="1600" dirty="0">
              <a:solidFill>
                <a:schemeClr val="accent6"/>
              </a:solidFill>
            </a:endParaRPr>
          </a:p>
        </p:txBody>
      </p:sp>
    </p:spTree>
    <p:extLst>
      <p:ext uri="{BB962C8B-B14F-4D97-AF65-F5344CB8AC3E}">
        <p14:creationId xmlns:p14="http://schemas.microsoft.com/office/powerpoint/2010/main" val="29019986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Don’t argue, finger -wave, or cheerlead…"/>
          <p:cNvSpPr txBox="1">
            <a:spLocks noGrp="1"/>
          </p:cNvSpPr>
          <p:nvPr>
            <p:ph type="body" idx="4294967295"/>
          </p:nvPr>
        </p:nvSpPr>
        <p:spPr>
          <a:xfrm>
            <a:off x="381002" y="1283218"/>
            <a:ext cx="10972801" cy="4347866"/>
          </a:xfrm>
          <a:prstGeom prst="rect">
            <a:avLst/>
          </a:prstGeom>
        </p:spPr>
        <p:txBody>
          <a:bodyPr>
            <a:normAutofit/>
          </a:bodyPr>
          <a:lstStyle/>
          <a:p>
            <a:pPr>
              <a:lnSpc>
                <a:spcPct val="100000"/>
              </a:lnSpc>
              <a:spcBef>
                <a:spcPts val="0"/>
              </a:spcBef>
            </a:pPr>
            <a:r>
              <a:rPr sz="2400" dirty="0">
                <a:solidFill>
                  <a:schemeClr val="accent6"/>
                </a:solidFill>
              </a:rPr>
              <a:t>Don’t argue, finger -wave, or cheerlead</a:t>
            </a:r>
          </a:p>
          <a:p>
            <a:pPr>
              <a:lnSpc>
                <a:spcPct val="100000"/>
              </a:lnSpc>
              <a:spcBef>
                <a:spcPts val="0"/>
              </a:spcBef>
            </a:pPr>
            <a:r>
              <a:rPr sz="2400" dirty="0">
                <a:solidFill>
                  <a:schemeClr val="accent6"/>
                </a:solidFill>
              </a:rPr>
              <a:t>Ask permission first</a:t>
            </a:r>
          </a:p>
          <a:p>
            <a:pPr>
              <a:lnSpc>
                <a:spcPct val="100000"/>
              </a:lnSpc>
              <a:spcBef>
                <a:spcPts val="0"/>
              </a:spcBef>
            </a:pPr>
            <a:r>
              <a:rPr sz="2400" dirty="0">
                <a:solidFill>
                  <a:schemeClr val="accent6"/>
                </a:solidFill>
              </a:rPr>
              <a:t>Ask fewer questions, listen to what they have to say and offer</a:t>
            </a:r>
          </a:p>
          <a:p>
            <a:pPr>
              <a:lnSpc>
                <a:spcPct val="100000"/>
              </a:lnSpc>
              <a:spcBef>
                <a:spcPts val="0"/>
              </a:spcBef>
            </a:pPr>
            <a:r>
              <a:rPr sz="2400" dirty="0">
                <a:solidFill>
                  <a:schemeClr val="accent6"/>
                </a:solidFill>
              </a:rPr>
              <a:t>Roll with resistance </a:t>
            </a:r>
          </a:p>
          <a:p>
            <a:pPr>
              <a:lnSpc>
                <a:spcPct val="100000"/>
              </a:lnSpc>
              <a:spcBef>
                <a:spcPts val="0"/>
              </a:spcBef>
            </a:pPr>
            <a:r>
              <a:rPr sz="2400" dirty="0">
                <a:solidFill>
                  <a:schemeClr val="accent6"/>
                </a:solidFill>
              </a:rPr>
              <a:t>Empower person and caregivers, small changes and end with big results</a:t>
            </a:r>
          </a:p>
          <a:p>
            <a:pPr>
              <a:lnSpc>
                <a:spcPct val="100000"/>
              </a:lnSpc>
              <a:spcBef>
                <a:spcPts val="0"/>
              </a:spcBef>
            </a:pPr>
            <a:r>
              <a:rPr sz="2400" dirty="0">
                <a:solidFill>
                  <a:schemeClr val="accent6"/>
                </a:solidFill>
              </a:rPr>
              <a:t>Use wiggle words as: “one option is, you might consider, here’s a thought what do you think”</a:t>
            </a:r>
          </a:p>
          <a:p>
            <a:pPr>
              <a:lnSpc>
                <a:spcPct val="100000"/>
              </a:lnSpc>
              <a:spcBef>
                <a:spcPts val="0"/>
              </a:spcBef>
            </a:pPr>
            <a:r>
              <a:rPr sz="2400" dirty="0">
                <a:solidFill>
                  <a:schemeClr val="accent6"/>
                </a:solidFill>
              </a:rPr>
              <a:t>Offer menu </a:t>
            </a:r>
            <a:r>
              <a:rPr sz="2400" dirty="0" smtClean="0">
                <a:solidFill>
                  <a:schemeClr val="accent6"/>
                </a:solidFill>
              </a:rPr>
              <a:t>of</a:t>
            </a:r>
            <a:r>
              <a:rPr lang="en-US" sz="2400" dirty="0" smtClean="0">
                <a:solidFill>
                  <a:schemeClr val="accent6"/>
                </a:solidFill>
              </a:rPr>
              <a:t> </a:t>
            </a:r>
            <a:r>
              <a:rPr sz="2400" dirty="0" smtClean="0">
                <a:solidFill>
                  <a:schemeClr val="accent6"/>
                </a:solidFill>
              </a:rPr>
              <a:t>options</a:t>
            </a:r>
            <a:r>
              <a:rPr sz="2400" dirty="0">
                <a:solidFill>
                  <a:schemeClr val="accent6"/>
                </a:solidFill>
              </a:rPr>
              <a:t>, use patient centered goals </a:t>
            </a:r>
          </a:p>
          <a:p>
            <a:pPr>
              <a:lnSpc>
                <a:spcPct val="100000"/>
              </a:lnSpc>
              <a:spcBef>
                <a:spcPts val="0"/>
              </a:spcBef>
            </a:pPr>
            <a:r>
              <a:rPr sz="2400" dirty="0">
                <a:solidFill>
                  <a:schemeClr val="accent6"/>
                </a:solidFill>
              </a:rPr>
              <a:t>Avoid information overdose, behavior change is about Motivation not </a:t>
            </a:r>
            <a:r>
              <a:rPr sz="2400" dirty="0" smtClean="0">
                <a:solidFill>
                  <a:schemeClr val="accent6"/>
                </a:solidFill>
              </a:rPr>
              <a:t>information</a:t>
            </a:r>
            <a:endParaRPr lang="en-US" sz="2400" dirty="0" smtClean="0">
              <a:solidFill>
                <a:schemeClr val="accent6"/>
              </a:solidFill>
            </a:endParaRPr>
          </a:p>
          <a:p>
            <a:pPr>
              <a:lnSpc>
                <a:spcPct val="100000"/>
              </a:lnSpc>
              <a:spcBef>
                <a:spcPts val="0"/>
              </a:spcBef>
            </a:pPr>
            <a:r>
              <a:rPr sz="2400" dirty="0" smtClean="0">
                <a:solidFill>
                  <a:schemeClr val="accent6"/>
                </a:solidFill>
              </a:rPr>
              <a:t> </a:t>
            </a:r>
            <a:r>
              <a:rPr lang="en-US" sz="2400" dirty="0">
                <a:solidFill>
                  <a:schemeClr val="accent6"/>
                </a:solidFill>
              </a:rPr>
              <a:t>Set goals that match persons readiness, identify strengths and potential barriers.</a:t>
            </a:r>
          </a:p>
          <a:p>
            <a:pPr>
              <a:lnSpc>
                <a:spcPct val="100000"/>
              </a:lnSpc>
              <a:spcBef>
                <a:spcPts val="0"/>
              </a:spcBef>
            </a:pPr>
            <a:r>
              <a:rPr lang="en-US" sz="2400" dirty="0">
                <a:solidFill>
                  <a:schemeClr val="accent6"/>
                </a:solidFill>
              </a:rPr>
              <a:t> Summarize and affirm and ask important info to be </a:t>
            </a:r>
            <a:r>
              <a:rPr lang="en-US" sz="2400" dirty="0" smtClean="0">
                <a:solidFill>
                  <a:schemeClr val="accent6"/>
                </a:solidFill>
              </a:rPr>
              <a:t>repeated</a:t>
            </a:r>
            <a:endParaRPr sz="2400" dirty="0">
              <a:solidFill>
                <a:schemeClr val="accent6"/>
              </a:solidFill>
            </a:endParaRPr>
          </a:p>
        </p:txBody>
      </p:sp>
      <p:sp>
        <p:nvSpPr>
          <p:cNvPr id="471" name="Using Motivational interviewing"/>
          <p:cNvSpPr txBox="1">
            <a:spLocks noGrp="1"/>
          </p:cNvSpPr>
          <p:nvPr>
            <p:ph type="title" idx="4294967295"/>
          </p:nvPr>
        </p:nvSpPr>
        <p:spPr>
          <a:xfrm>
            <a:off x="199620" y="326272"/>
            <a:ext cx="10972800" cy="1177724"/>
          </a:xfrm>
          <a:prstGeom prst="rect">
            <a:avLst/>
          </a:prstGeom>
        </p:spPr>
        <p:txBody>
          <a:bodyPr/>
          <a:lstStyle/>
          <a:p>
            <a:r>
              <a:rPr dirty="0"/>
              <a:t>Using Motivational interviewing </a:t>
            </a:r>
          </a:p>
        </p:txBody>
      </p:sp>
      <p:sp>
        <p:nvSpPr>
          <p:cNvPr id="472" name="01"/>
          <p:cNvSpPr txBox="1">
            <a:spLocks noGrp="1"/>
          </p:cNvSpPr>
          <p:nvPr>
            <p:ph type="sldNum" sz="quarter" idx="4294967295"/>
          </p:nvPr>
        </p:nvSpPr>
        <p:spPr>
          <a:xfrm>
            <a:off x="11172420" y="6414761"/>
            <a:ext cx="181383" cy="2483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5"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14" y="641683"/>
            <a:ext cx="10515601" cy="1049006"/>
          </a:xfrm>
        </p:spPr>
        <p:txBody>
          <a:bodyPr>
            <a:normAutofit fontScale="90000"/>
          </a:bodyPr>
          <a:lstStyle/>
          <a:p>
            <a:r>
              <a:rPr lang="en-US" dirty="0" smtClean="0"/>
              <a:t>Psychosocial</a:t>
            </a:r>
            <a:r>
              <a:rPr lang="en-US" dirty="0"/>
              <a:t>, </a:t>
            </a:r>
            <a:r>
              <a:rPr lang="en-US" dirty="0" smtClean="0"/>
              <a:t>Socioeconomic</a:t>
            </a:r>
            <a:r>
              <a:rPr lang="en-US" dirty="0"/>
              <a:t>, and </a:t>
            </a:r>
            <a:r>
              <a:rPr lang="en-US" dirty="0" smtClean="0"/>
              <a:t>Cultural Issues</a:t>
            </a:r>
            <a:endParaRPr lang="en-US" dirty="0"/>
          </a:p>
        </p:txBody>
      </p:sp>
      <p:sp>
        <p:nvSpPr>
          <p:cNvPr id="3" name="Text Placeholder 2"/>
          <p:cNvSpPr>
            <a:spLocks noGrp="1"/>
          </p:cNvSpPr>
          <p:nvPr>
            <p:ph type="body" idx="1"/>
          </p:nvPr>
        </p:nvSpPr>
        <p:spPr>
          <a:xfrm>
            <a:off x="583556" y="1753707"/>
            <a:ext cx="10515601" cy="4351338"/>
          </a:xfrm>
        </p:spPr>
        <p:txBody>
          <a:bodyPr/>
          <a:lstStyle/>
          <a:p>
            <a:r>
              <a:rPr lang="en-US" dirty="0" smtClean="0">
                <a:solidFill>
                  <a:schemeClr val="accent6"/>
                </a:solidFill>
              </a:rPr>
              <a:t>When working with vulnerable and low income populations, you may run into more psychosocial</a:t>
            </a:r>
            <a:r>
              <a:rPr lang="en-US" dirty="0">
                <a:solidFill>
                  <a:schemeClr val="accent6"/>
                </a:solidFill>
              </a:rPr>
              <a:t>, </a:t>
            </a:r>
            <a:r>
              <a:rPr lang="en-US" dirty="0" smtClean="0">
                <a:solidFill>
                  <a:schemeClr val="accent6"/>
                </a:solidFill>
              </a:rPr>
              <a:t>socioeconomic, and cultural barriers</a:t>
            </a:r>
          </a:p>
          <a:p>
            <a:pPr lvl="1"/>
            <a:r>
              <a:rPr lang="en-US" dirty="0" smtClean="0">
                <a:solidFill>
                  <a:schemeClr val="accent6"/>
                </a:solidFill>
              </a:rPr>
              <a:t>Know up to date resources, this will help develop a trusting relationship</a:t>
            </a:r>
          </a:p>
          <a:p>
            <a:pPr lvl="1"/>
            <a:r>
              <a:rPr lang="en-US" dirty="0" smtClean="0">
                <a:solidFill>
                  <a:schemeClr val="accent6"/>
                </a:solidFill>
              </a:rPr>
              <a:t>Follow up with asthmatic and referral partner</a:t>
            </a:r>
          </a:p>
          <a:p>
            <a:pPr lvl="1"/>
            <a:r>
              <a:rPr lang="en-US" dirty="0" smtClean="0">
                <a:solidFill>
                  <a:schemeClr val="accent6"/>
                </a:solidFill>
              </a:rPr>
              <a:t>If unable to help with psychosocial, socioeconomic issues, will have a hard time helping with medical issues</a:t>
            </a:r>
          </a:p>
        </p:txBody>
      </p:sp>
      <p:pic>
        <p:nvPicPr>
          <p:cNvPr id="4"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extLst>
      <p:ext uri="{BB962C8B-B14F-4D97-AF65-F5344CB8AC3E}">
        <p14:creationId xmlns:p14="http://schemas.microsoft.com/office/powerpoint/2010/main" val="27868868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Content Placeholder 4"/>
          <p:cNvSpPr txBox="1">
            <a:spLocks noGrp="1"/>
          </p:cNvSpPr>
          <p:nvPr>
            <p:ph type="body" idx="1"/>
          </p:nvPr>
        </p:nvSpPr>
        <p:spPr>
          <a:xfrm>
            <a:off x="363379" y="1408052"/>
            <a:ext cx="10515602" cy="4351338"/>
          </a:xfrm>
          <a:prstGeom prst="rect">
            <a:avLst/>
          </a:prstGeom>
        </p:spPr>
        <p:txBody>
          <a:bodyPr/>
          <a:lstStyle/>
          <a:p>
            <a:pPr marL="0" indent="0" defTabSz="896194">
              <a:lnSpc>
                <a:spcPct val="100000"/>
              </a:lnSpc>
              <a:spcBef>
                <a:spcPts val="0"/>
              </a:spcBef>
              <a:buNone/>
              <a:defRPr sz="2744"/>
            </a:pPr>
            <a:r>
              <a:rPr lang="en-US" b="1" dirty="0">
                <a:solidFill>
                  <a:schemeClr val="accent6"/>
                </a:solidFill>
              </a:rPr>
              <a:t>Socioeconomic</a:t>
            </a:r>
            <a:endParaRPr lang="en-US" b="1" dirty="0" smtClean="0">
              <a:solidFill>
                <a:schemeClr val="accent6"/>
              </a:solidFill>
            </a:endParaRPr>
          </a:p>
          <a:p>
            <a:pPr marL="224048" indent="-224048" defTabSz="896194">
              <a:lnSpc>
                <a:spcPct val="100000"/>
              </a:lnSpc>
              <a:spcBef>
                <a:spcPts val="0"/>
              </a:spcBef>
              <a:defRPr sz="2744"/>
            </a:pPr>
            <a:r>
              <a:rPr dirty="0" smtClean="0">
                <a:solidFill>
                  <a:schemeClr val="accent6"/>
                </a:solidFill>
              </a:rPr>
              <a:t>Limited or no</a:t>
            </a:r>
            <a:r>
              <a:rPr lang="en-US" dirty="0" smtClean="0">
                <a:solidFill>
                  <a:schemeClr val="accent6"/>
                </a:solidFill>
              </a:rPr>
              <a:t> </a:t>
            </a:r>
            <a:r>
              <a:rPr dirty="0" smtClean="0">
                <a:solidFill>
                  <a:schemeClr val="accent6"/>
                </a:solidFill>
              </a:rPr>
              <a:t>insurance:</a:t>
            </a:r>
            <a:r>
              <a:rPr lang="en-US" dirty="0" smtClean="0">
                <a:solidFill>
                  <a:schemeClr val="accent6"/>
                </a:solidFill>
              </a:rPr>
              <a:t> </a:t>
            </a:r>
            <a:r>
              <a:rPr dirty="0" smtClean="0">
                <a:solidFill>
                  <a:schemeClr val="accent6"/>
                </a:solidFill>
              </a:rPr>
              <a:t>refer</a:t>
            </a:r>
            <a:r>
              <a:rPr lang="en-US" dirty="0" smtClean="0">
                <a:solidFill>
                  <a:schemeClr val="accent6"/>
                </a:solidFill>
              </a:rPr>
              <a:t>,</a:t>
            </a:r>
            <a:r>
              <a:rPr dirty="0" smtClean="0">
                <a:solidFill>
                  <a:schemeClr val="accent6"/>
                </a:solidFill>
              </a:rPr>
              <a:t> how to apply</a:t>
            </a:r>
            <a:r>
              <a:rPr lang="en-US" dirty="0" smtClean="0">
                <a:solidFill>
                  <a:schemeClr val="accent6"/>
                </a:solidFill>
              </a:rPr>
              <a:t>, sliding scale PCPs</a:t>
            </a:r>
          </a:p>
          <a:p>
            <a:pPr marL="224048" indent="-224048" defTabSz="896194">
              <a:lnSpc>
                <a:spcPct val="100000"/>
              </a:lnSpc>
              <a:spcBef>
                <a:spcPts val="0"/>
              </a:spcBef>
              <a:defRPr sz="2744"/>
            </a:pPr>
            <a:r>
              <a:rPr dirty="0" smtClean="0">
                <a:solidFill>
                  <a:schemeClr val="accent6"/>
                </a:solidFill>
              </a:rPr>
              <a:t>Lack of transportation : Insurance.,</a:t>
            </a:r>
            <a:r>
              <a:rPr lang="en-US" dirty="0" smtClean="0">
                <a:solidFill>
                  <a:schemeClr val="accent6"/>
                </a:solidFill>
              </a:rPr>
              <a:t> </a:t>
            </a:r>
            <a:r>
              <a:rPr dirty="0" smtClean="0">
                <a:solidFill>
                  <a:schemeClr val="accent6"/>
                </a:solidFill>
              </a:rPr>
              <a:t>teach how to us</a:t>
            </a:r>
            <a:r>
              <a:rPr lang="en-US" dirty="0" smtClean="0">
                <a:solidFill>
                  <a:schemeClr val="accent6"/>
                </a:solidFill>
              </a:rPr>
              <a:t>e</a:t>
            </a:r>
            <a:r>
              <a:rPr dirty="0" smtClean="0">
                <a:solidFill>
                  <a:schemeClr val="accent6"/>
                </a:solidFill>
              </a:rPr>
              <a:t> bus</a:t>
            </a:r>
          </a:p>
          <a:p>
            <a:pPr marL="224048" indent="-224048" defTabSz="896194">
              <a:lnSpc>
                <a:spcPct val="100000"/>
              </a:lnSpc>
              <a:spcBef>
                <a:spcPts val="0"/>
              </a:spcBef>
              <a:defRPr sz="2744"/>
            </a:pPr>
            <a:r>
              <a:rPr dirty="0" smtClean="0">
                <a:solidFill>
                  <a:schemeClr val="accent6"/>
                </a:solidFill>
              </a:rPr>
              <a:t>Missing work and income: can appointments be combined, imp.</a:t>
            </a:r>
            <a:r>
              <a:rPr lang="en-US" dirty="0" smtClean="0">
                <a:solidFill>
                  <a:schemeClr val="accent6"/>
                </a:solidFill>
              </a:rPr>
              <a:t> </a:t>
            </a:r>
            <a:r>
              <a:rPr dirty="0" smtClean="0">
                <a:solidFill>
                  <a:schemeClr val="accent6"/>
                </a:solidFill>
              </a:rPr>
              <a:t>of </a:t>
            </a:r>
            <a:r>
              <a:rPr dirty="0" err="1" smtClean="0">
                <a:solidFill>
                  <a:schemeClr val="accent6"/>
                </a:solidFill>
              </a:rPr>
              <a:t>tx</a:t>
            </a:r>
            <a:r>
              <a:rPr dirty="0" smtClean="0">
                <a:solidFill>
                  <a:schemeClr val="accent6"/>
                </a:solidFill>
              </a:rPr>
              <a:t> </a:t>
            </a:r>
          </a:p>
          <a:p>
            <a:pPr marL="224048" indent="-224048" defTabSz="896194">
              <a:lnSpc>
                <a:spcPct val="100000"/>
              </a:lnSpc>
              <a:spcBef>
                <a:spcPts val="0"/>
              </a:spcBef>
              <a:defRPr sz="2744"/>
            </a:pPr>
            <a:r>
              <a:rPr dirty="0" smtClean="0">
                <a:solidFill>
                  <a:schemeClr val="accent6"/>
                </a:solidFill>
              </a:rPr>
              <a:t>Deteriorating housing and unable to afford changes: resources: Housing applications, HARP, Breathe easy at home</a:t>
            </a:r>
          </a:p>
          <a:p>
            <a:pPr marL="224048" indent="-224048" defTabSz="896194">
              <a:lnSpc>
                <a:spcPct val="100000"/>
              </a:lnSpc>
              <a:spcBef>
                <a:spcPts val="0"/>
              </a:spcBef>
              <a:defRPr sz="2744"/>
            </a:pPr>
            <a:r>
              <a:rPr dirty="0" smtClean="0">
                <a:solidFill>
                  <a:schemeClr val="accent6"/>
                </a:solidFill>
              </a:rPr>
              <a:t>Use of ED and no continuity of heath care: PCP referrals, imp. of </a:t>
            </a:r>
            <a:r>
              <a:rPr lang="en-US" dirty="0" smtClean="0">
                <a:solidFill>
                  <a:schemeClr val="accent6"/>
                </a:solidFill>
              </a:rPr>
              <a:t>f/u</a:t>
            </a:r>
            <a:endParaRPr dirty="0" smtClean="0">
              <a:solidFill>
                <a:schemeClr val="accent6"/>
              </a:solidFill>
            </a:endParaRPr>
          </a:p>
          <a:p>
            <a:pPr marL="224048" indent="-224048" defTabSz="896194">
              <a:lnSpc>
                <a:spcPct val="100000"/>
              </a:lnSpc>
              <a:spcBef>
                <a:spcPts val="0"/>
              </a:spcBef>
              <a:defRPr sz="2744"/>
            </a:pPr>
            <a:r>
              <a:rPr dirty="0" smtClean="0">
                <a:solidFill>
                  <a:schemeClr val="accent6"/>
                </a:solidFill>
              </a:rPr>
              <a:t>Unable to purchase meds or pay co pay : drug co., </a:t>
            </a:r>
            <a:r>
              <a:rPr lang="en-US" dirty="0" smtClean="0">
                <a:solidFill>
                  <a:schemeClr val="accent6"/>
                </a:solidFill>
              </a:rPr>
              <a:t>asthma team</a:t>
            </a:r>
            <a:endParaRPr dirty="0">
              <a:solidFill>
                <a:schemeClr val="accent6"/>
              </a:solidFill>
            </a:endParaRPr>
          </a:p>
        </p:txBody>
      </p:sp>
      <p:pic>
        <p:nvPicPr>
          <p:cNvPr id="478"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
        <p:nvSpPr>
          <p:cNvPr id="4" name="Using Motivational interviewing"/>
          <p:cNvSpPr txBox="1">
            <a:spLocks noGrp="1"/>
          </p:cNvSpPr>
          <p:nvPr>
            <p:ph type="title" idx="4294967295"/>
          </p:nvPr>
        </p:nvSpPr>
        <p:spPr>
          <a:xfrm>
            <a:off x="199620" y="326272"/>
            <a:ext cx="10972800" cy="1177724"/>
          </a:xfrm>
          <a:prstGeom prst="rect">
            <a:avLst/>
          </a:prstGeom>
        </p:spPr>
        <p:txBody>
          <a:bodyPr/>
          <a:lstStyle/>
          <a:p>
            <a:r>
              <a:rPr lang="en-US" dirty="0" smtClean="0"/>
              <a:t>Barriers &amp; Strategies</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sychosocial -…"/>
          <p:cNvSpPr txBox="1">
            <a:spLocks noGrp="1"/>
          </p:cNvSpPr>
          <p:nvPr>
            <p:ph type="body" idx="4294967295"/>
          </p:nvPr>
        </p:nvSpPr>
        <p:spPr>
          <a:xfrm>
            <a:off x="412831" y="1378221"/>
            <a:ext cx="10972800" cy="4322312"/>
          </a:xfrm>
          <a:prstGeom prst="rect">
            <a:avLst/>
          </a:prstGeom>
        </p:spPr>
        <p:txBody>
          <a:bodyPr>
            <a:normAutofit/>
          </a:bodyPr>
          <a:lstStyle/>
          <a:p>
            <a:pPr marL="0" indent="0">
              <a:lnSpc>
                <a:spcPct val="100000"/>
              </a:lnSpc>
              <a:spcBef>
                <a:spcPts val="0"/>
              </a:spcBef>
              <a:buNone/>
            </a:pPr>
            <a:r>
              <a:rPr lang="en-US" b="1" dirty="0">
                <a:solidFill>
                  <a:schemeClr val="accent6"/>
                </a:solidFill>
              </a:rPr>
              <a:t>Psychosocial </a:t>
            </a:r>
          </a:p>
          <a:p>
            <a:pPr>
              <a:lnSpc>
                <a:spcPct val="100000"/>
              </a:lnSpc>
              <a:spcBef>
                <a:spcPts val="0"/>
              </a:spcBef>
            </a:pPr>
            <a:r>
              <a:rPr dirty="0" smtClean="0">
                <a:solidFill>
                  <a:schemeClr val="accent6"/>
                </a:solidFill>
              </a:rPr>
              <a:t>Level </a:t>
            </a:r>
            <a:r>
              <a:rPr dirty="0">
                <a:solidFill>
                  <a:schemeClr val="accent6"/>
                </a:solidFill>
              </a:rPr>
              <a:t>of family support , other ill family members, parenting difficulties </a:t>
            </a:r>
          </a:p>
          <a:p>
            <a:pPr>
              <a:lnSpc>
                <a:spcPct val="100000"/>
              </a:lnSpc>
              <a:spcBef>
                <a:spcPts val="0"/>
              </a:spcBef>
            </a:pPr>
            <a:r>
              <a:rPr dirty="0">
                <a:solidFill>
                  <a:schemeClr val="accent6"/>
                </a:solidFill>
              </a:rPr>
              <a:t>Domestic abuse , Alcohol, drug abuse</a:t>
            </a:r>
          </a:p>
          <a:p>
            <a:pPr>
              <a:lnSpc>
                <a:spcPct val="100000"/>
              </a:lnSpc>
              <a:spcBef>
                <a:spcPts val="0"/>
              </a:spcBef>
            </a:pPr>
            <a:r>
              <a:rPr dirty="0">
                <a:solidFill>
                  <a:schemeClr val="accent6"/>
                </a:solidFill>
              </a:rPr>
              <a:t>Unemployment/low income</a:t>
            </a:r>
          </a:p>
          <a:p>
            <a:pPr>
              <a:lnSpc>
                <a:spcPct val="100000"/>
              </a:lnSpc>
              <a:spcBef>
                <a:spcPts val="0"/>
              </a:spcBef>
            </a:pPr>
            <a:r>
              <a:rPr dirty="0">
                <a:solidFill>
                  <a:schemeClr val="accent6"/>
                </a:solidFill>
              </a:rPr>
              <a:t>Psychological illness/ depression </a:t>
            </a:r>
          </a:p>
          <a:p>
            <a:pPr>
              <a:lnSpc>
                <a:spcPct val="100000"/>
              </a:lnSpc>
              <a:spcBef>
                <a:spcPts val="0"/>
              </a:spcBef>
            </a:pPr>
            <a:r>
              <a:rPr dirty="0">
                <a:solidFill>
                  <a:schemeClr val="accent6"/>
                </a:solidFill>
              </a:rPr>
              <a:t>Lack </a:t>
            </a:r>
            <a:r>
              <a:rPr dirty="0" smtClean="0">
                <a:solidFill>
                  <a:schemeClr val="accent6"/>
                </a:solidFill>
              </a:rPr>
              <a:t>of</a:t>
            </a:r>
            <a:r>
              <a:rPr lang="en-US" dirty="0" smtClean="0">
                <a:solidFill>
                  <a:schemeClr val="accent6"/>
                </a:solidFill>
              </a:rPr>
              <a:t> </a:t>
            </a:r>
            <a:r>
              <a:rPr dirty="0" smtClean="0">
                <a:solidFill>
                  <a:schemeClr val="accent6"/>
                </a:solidFill>
              </a:rPr>
              <a:t>social </a:t>
            </a:r>
            <a:r>
              <a:rPr lang="en-US" dirty="0" smtClean="0">
                <a:solidFill>
                  <a:schemeClr val="accent6"/>
                </a:solidFill>
              </a:rPr>
              <a:t>service support</a:t>
            </a:r>
            <a:endParaRPr dirty="0">
              <a:solidFill>
                <a:schemeClr val="accent6"/>
              </a:solidFill>
            </a:endParaRPr>
          </a:p>
        </p:txBody>
      </p:sp>
      <p:sp>
        <p:nvSpPr>
          <p:cNvPr id="3" name="Using Motivational interviewing"/>
          <p:cNvSpPr txBox="1">
            <a:spLocks/>
          </p:cNvSpPr>
          <p:nvPr/>
        </p:nvSpPr>
        <p:spPr>
          <a:xfrm>
            <a:off x="199620" y="326272"/>
            <a:ext cx="10972800" cy="117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a:lstStyle>
          <a:p>
            <a:pPr hangingPunct="1"/>
            <a:r>
              <a:rPr lang="en-US" dirty="0" smtClean="0"/>
              <a:t>Barriers &amp; Strategies</a:t>
            </a:r>
            <a:endParaRPr lang="en-US" dirty="0"/>
          </a:p>
        </p:txBody>
      </p:sp>
      <p:pic>
        <p:nvPicPr>
          <p:cNvPr id="4"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ltural…"/>
          <p:cNvSpPr txBox="1">
            <a:spLocks noGrp="1"/>
          </p:cNvSpPr>
          <p:nvPr>
            <p:ph type="body" idx="4294967295"/>
          </p:nvPr>
        </p:nvSpPr>
        <p:spPr>
          <a:xfrm>
            <a:off x="482278" y="1247172"/>
            <a:ext cx="10972800" cy="3758879"/>
          </a:xfrm>
          <a:prstGeom prst="rect">
            <a:avLst/>
          </a:prstGeom>
        </p:spPr>
        <p:txBody>
          <a:bodyPr>
            <a:normAutofit/>
          </a:bodyPr>
          <a:lstStyle/>
          <a:p>
            <a:pPr marL="0" indent="0">
              <a:lnSpc>
                <a:spcPct val="100000"/>
              </a:lnSpc>
              <a:spcBef>
                <a:spcPts val="0"/>
              </a:spcBef>
              <a:buNone/>
            </a:pPr>
            <a:r>
              <a:rPr lang="en-US" b="1" dirty="0">
                <a:solidFill>
                  <a:schemeClr val="accent6"/>
                </a:solidFill>
              </a:rPr>
              <a:t>Cultural</a:t>
            </a:r>
          </a:p>
          <a:p>
            <a:pPr>
              <a:lnSpc>
                <a:spcPct val="100000"/>
              </a:lnSpc>
              <a:spcBef>
                <a:spcPts val="0"/>
              </a:spcBef>
            </a:pPr>
            <a:r>
              <a:rPr lang="en-US" dirty="0" smtClean="0">
                <a:solidFill>
                  <a:schemeClr val="accent6"/>
                </a:solidFill>
              </a:rPr>
              <a:t>U</a:t>
            </a:r>
            <a:r>
              <a:rPr dirty="0" smtClean="0">
                <a:solidFill>
                  <a:schemeClr val="accent6"/>
                </a:solidFill>
              </a:rPr>
              <a:t>nderstanding </a:t>
            </a:r>
            <a:r>
              <a:rPr dirty="0">
                <a:solidFill>
                  <a:schemeClr val="accent6"/>
                </a:solidFill>
              </a:rPr>
              <a:t>of another person’s culture and learn from them. </a:t>
            </a:r>
          </a:p>
          <a:p>
            <a:pPr>
              <a:lnSpc>
                <a:spcPct val="100000"/>
              </a:lnSpc>
              <a:spcBef>
                <a:spcPts val="0"/>
              </a:spcBef>
            </a:pPr>
            <a:r>
              <a:rPr dirty="0">
                <a:solidFill>
                  <a:schemeClr val="accent6"/>
                </a:solidFill>
              </a:rPr>
              <a:t>Their understanding and interpretation of the </a:t>
            </a:r>
            <a:r>
              <a:rPr dirty="0" smtClean="0">
                <a:solidFill>
                  <a:schemeClr val="accent6"/>
                </a:solidFill>
              </a:rPr>
              <a:t>diagnosis: fears</a:t>
            </a:r>
            <a:r>
              <a:rPr lang="en-US" dirty="0" smtClean="0">
                <a:solidFill>
                  <a:schemeClr val="accent6"/>
                </a:solidFill>
              </a:rPr>
              <a:t>, denial of disease</a:t>
            </a:r>
            <a:endParaRPr dirty="0">
              <a:solidFill>
                <a:schemeClr val="accent6"/>
              </a:solidFill>
            </a:endParaRPr>
          </a:p>
          <a:p>
            <a:pPr>
              <a:lnSpc>
                <a:spcPct val="100000"/>
              </a:lnSpc>
              <a:spcBef>
                <a:spcPts val="0"/>
              </a:spcBef>
            </a:pPr>
            <a:r>
              <a:rPr dirty="0">
                <a:solidFill>
                  <a:schemeClr val="accent6"/>
                </a:solidFill>
              </a:rPr>
              <a:t>Home remedies ex. Onions, tree growing</a:t>
            </a:r>
          </a:p>
          <a:p>
            <a:pPr>
              <a:lnSpc>
                <a:spcPct val="100000"/>
              </a:lnSpc>
              <a:spcBef>
                <a:spcPts val="0"/>
              </a:spcBef>
            </a:pPr>
            <a:r>
              <a:rPr dirty="0">
                <a:solidFill>
                  <a:schemeClr val="accent6"/>
                </a:solidFill>
              </a:rPr>
              <a:t>Fear of meds and side effects </a:t>
            </a:r>
          </a:p>
          <a:p>
            <a:pPr>
              <a:lnSpc>
                <a:spcPct val="100000"/>
              </a:lnSpc>
              <a:spcBef>
                <a:spcPts val="0"/>
              </a:spcBef>
            </a:pPr>
            <a:r>
              <a:rPr dirty="0">
                <a:solidFill>
                  <a:schemeClr val="accent6"/>
                </a:solidFill>
              </a:rPr>
              <a:t>Use of ED vs PCP</a:t>
            </a:r>
          </a:p>
          <a:p>
            <a:pPr>
              <a:lnSpc>
                <a:spcPct val="100000"/>
              </a:lnSpc>
              <a:spcBef>
                <a:spcPts val="0"/>
              </a:spcBef>
            </a:pPr>
            <a:r>
              <a:rPr dirty="0" smtClean="0">
                <a:solidFill>
                  <a:schemeClr val="accent6"/>
                </a:solidFill>
              </a:rPr>
              <a:t>Share </a:t>
            </a:r>
            <a:r>
              <a:rPr dirty="0">
                <a:solidFill>
                  <a:schemeClr val="accent6"/>
                </a:solidFill>
              </a:rPr>
              <a:t>cultural awareness with other asthma team members</a:t>
            </a:r>
          </a:p>
        </p:txBody>
      </p:sp>
      <p:sp>
        <p:nvSpPr>
          <p:cNvPr id="4" name="Using Motivational interviewing"/>
          <p:cNvSpPr txBox="1">
            <a:spLocks/>
          </p:cNvSpPr>
          <p:nvPr/>
        </p:nvSpPr>
        <p:spPr>
          <a:xfrm>
            <a:off x="199620" y="326272"/>
            <a:ext cx="10972800" cy="117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a:lstStyle>
          <a:p>
            <a:pPr hangingPunct="1"/>
            <a:r>
              <a:rPr lang="en-US" dirty="0" smtClean="0"/>
              <a:t>Barriers &amp; Strategies</a:t>
            </a:r>
            <a:endParaRPr lang="en-US" dirty="0"/>
          </a:p>
        </p:txBody>
      </p:sp>
      <p:pic>
        <p:nvPicPr>
          <p:cNvPr id="5"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Asthma Self Management Education…"/>
          <p:cNvSpPr txBox="1">
            <a:spLocks noGrp="1"/>
          </p:cNvSpPr>
          <p:nvPr>
            <p:ph type="body" idx="4294967295"/>
          </p:nvPr>
        </p:nvSpPr>
        <p:spPr>
          <a:xfrm>
            <a:off x="406400" y="1303154"/>
            <a:ext cx="10972800" cy="4976111"/>
          </a:xfrm>
          <a:prstGeom prst="rect">
            <a:avLst/>
          </a:prstGeom>
        </p:spPr>
        <p:txBody>
          <a:bodyPr>
            <a:noAutofit/>
          </a:bodyPr>
          <a:lstStyle/>
          <a:p>
            <a:pPr defTabSz="630993">
              <a:lnSpc>
                <a:spcPct val="100000"/>
              </a:lnSpc>
              <a:spcBef>
                <a:spcPts val="0"/>
              </a:spcBef>
              <a:defRPr sz="1932"/>
            </a:pPr>
            <a:r>
              <a:rPr sz="2400" dirty="0" smtClean="0">
                <a:solidFill>
                  <a:schemeClr val="accent6"/>
                </a:solidFill>
              </a:rPr>
              <a:t>Asthma </a:t>
            </a:r>
            <a:r>
              <a:rPr sz="2400" dirty="0">
                <a:solidFill>
                  <a:schemeClr val="accent6"/>
                </a:solidFill>
              </a:rPr>
              <a:t>self management is a fundamental component of asthma management guidelines. Self management education should include the provision of information, self monitoring, regular medical review and the provision of written asthma management plan. Examples of SMG;</a:t>
            </a:r>
          </a:p>
          <a:p>
            <a:pPr defTabSz="630993">
              <a:lnSpc>
                <a:spcPct val="100000"/>
              </a:lnSpc>
              <a:spcBef>
                <a:spcPts val="0"/>
              </a:spcBef>
              <a:defRPr sz="1932"/>
            </a:pPr>
            <a:r>
              <a:rPr sz="2400" dirty="0" smtClean="0">
                <a:solidFill>
                  <a:schemeClr val="accent6"/>
                </a:solidFill>
              </a:rPr>
              <a:t>Self</a:t>
            </a:r>
            <a:r>
              <a:rPr lang="en-US" sz="2400" dirty="0" smtClean="0">
                <a:solidFill>
                  <a:schemeClr val="accent6"/>
                </a:solidFill>
              </a:rPr>
              <a:t> </a:t>
            </a:r>
            <a:r>
              <a:rPr sz="2400" dirty="0" smtClean="0">
                <a:solidFill>
                  <a:schemeClr val="accent6"/>
                </a:solidFill>
              </a:rPr>
              <a:t>monitoring </a:t>
            </a:r>
            <a:r>
              <a:rPr sz="2400" dirty="0">
                <a:solidFill>
                  <a:schemeClr val="accent6"/>
                </a:solidFill>
              </a:rPr>
              <a:t>to access level of Asthma control and signs of worsening asthma. Use </a:t>
            </a:r>
            <a:r>
              <a:rPr sz="2400" dirty="0" smtClean="0">
                <a:solidFill>
                  <a:schemeClr val="accent6"/>
                </a:solidFill>
              </a:rPr>
              <a:t>of</a:t>
            </a:r>
            <a:r>
              <a:rPr lang="en-US" sz="2400" dirty="0" smtClean="0">
                <a:solidFill>
                  <a:schemeClr val="accent6"/>
                </a:solidFill>
              </a:rPr>
              <a:t> </a:t>
            </a:r>
            <a:r>
              <a:rPr sz="2400" dirty="0" smtClean="0">
                <a:solidFill>
                  <a:schemeClr val="accent6"/>
                </a:solidFill>
              </a:rPr>
              <a:t>updated </a:t>
            </a:r>
            <a:r>
              <a:rPr sz="2400" dirty="0">
                <a:solidFill>
                  <a:schemeClr val="accent6"/>
                </a:solidFill>
              </a:rPr>
              <a:t>AAP, peak flow, rules of 2</a:t>
            </a:r>
          </a:p>
          <a:p>
            <a:pPr defTabSz="630993">
              <a:lnSpc>
                <a:spcPct val="100000"/>
              </a:lnSpc>
              <a:spcBef>
                <a:spcPts val="0"/>
              </a:spcBef>
              <a:defRPr sz="1932"/>
            </a:pPr>
            <a:r>
              <a:rPr sz="2400" dirty="0">
                <a:solidFill>
                  <a:schemeClr val="accent6"/>
                </a:solidFill>
              </a:rPr>
              <a:t>Be able to identify and control environmental triggers in the home, be able to identify triggers at school and or work and relay information to appropriate person</a:t>
            </a:r>
          </a:p>
          <a:p>
            <a:pPr defTabSz="630993">
              <a:lnSpc>
                <a:spcPct val="100000"/>
              </a:lnSpc>
              <a:spcBef>
                <a:spcPts val="0"/>
              </a:spcBef>
              <a:defRPr sz="1932"/>
            </a:pPr>
            <a:r>
              <a:rPr sz="2400" dirty="0">
                <a:solidFill>
                  <a:schemeClr val="accent6"/>
                </a:solidFill>
              </a:rPr>
              <a:t>Agree on treatment goals (sleep thru night, decrease missed school/ work days, ED visits etc.) and address concerns reaching </a:t>
            </a:r>
          </a:p>
          <a:p>
            <a:pPr defTabSz="630993">
              <a:lnSpc>
                <a:spcPct val="100000"/>
              </a:lnSpc>
              <a:spcBef>
                <a:spcPts val="0"/>
              </a:spcBef>
              <a:defRPr sz="1932"/>
            </a:pPr>
            <a:r>
              <a:rPr sz="2400" dirty="0">
                <a:solidFill>
                  <a:schemeClr val="accent6"/>
                </a:solidFill>
              </a:rPr>
              <a:t>Taking all med correctly, bring meds to all medical appointments, demo how use etc.</a:t>
            </a:r>
          </a:p>
          <a:p>
            <a:pPr defTabSz="630993">
              <a:lnSpc>
                <a:spcPct val="100000"/>
              </a:lnSpc>
              <a:spcBef>
                <a:spcPts val="0"/>
              </a:spcBef>
              <a:defRPr sz="1932"/>
            </a:pPr>
            <a:r>
              <a:rPr sz="2400" dirty="0">
                <a:solidFill>
                  <a:schemeClr val="accent6"/>
                </a:solidFill>
              </a:rPr>
              <a:t>Involve all members of your team to provide reinforcement of education, and assistance to obtain resources for social economic needs</a:t>
            </a:r>
            <a:r>
              <a:rPr sz="2400" dirty="0" smtClean="0">
                <a:solidFill>
                  <a:schemeClr val="accent6"/>
                </a:solidFill>
              </a:rPr>
              <a:t>.</a:t>
            </a:r>
            <a:endParaRPr sz="2400" dirty="0">
              <a:solidFill>
                <a:schemeClr val="accent6"/>
              </a:solidFill>
            </a:endParaRPr>
          </a:p>
        </p:txBody>
      </p:sp>
      <p:sp>
        <p:nvSpPr>
          <p:cNvPr id="3" name="Using Motivational interviewing"/>
          <p:cNvSpPr txBox="1">
            <a:spLocks/>
          </p:cNvSpPr>
          <p:nvPr/>
        </p:nvSpPr>
        <p:spPr>
          <a:xfrm>
            <a:off x="199620" y="326272"/>
            <a:ext cx="10972800" cy="117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a:lstStyle>
          <a:p>
            <a:pPr hangingPunct="1"/>
            <a:r>
              <a:rPr lang="en-US" sz="4000" dirty="0"/>
              <a:t>Asthma Self Management </a:t>
            </a:r>
            <a:r>
              <a:rPr lang="en-US" sz="4000" dirty="0" smtClean="0"/>
              <a:t>Education Definition</a:t>
            </a:r>
            <a:endParaRPr lang="en-US" sz="4000" dirty="0"/>
          </a:p>
        </p:txBody>
      </p:sp>
      <p:pic>
        <p:nvPicPr>
          <p:cNvPr id="4"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0650" y="965905"/>
            <a:ext cx="6502400" cy="4876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35801" y="981957"/>
            <a:ext cx="6484055" cy="4863041"/>
          </a:xfrm>
          <a:prstGeom prst="rect">
            <a:avLst/>
          </a:prstGeom>
        </p:spPr>
      </p:pic>
    </p:spTree>
    <p:extLst>
      <p:ext uri="{BB962C8B-B14F-4D97-AF65-F5344CB8AC3E}">
        <p14:creationId xmlns:p14="http://schemas.microsoft.com/office/powerpoint/2010/main" val="409595679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07784" y="1028701"/>
            <a:ext cx="6256867" cy="4692650"/>
          </a:xfrm>
          <a:prstGeom prst="rect">
            <a:avLst/>
          </a:prstGeom>
        </p:spPr>
      </p:pic>
    </p:spTree>
    <p:extLst>
      <p:ext uri="{BB962C8B-B14F-4D97-AF65-F5344CB8AC3E}">
        <p14:creationId xmlns:p14="http://schemas.microsoft.com/office/powerpoint/2010/main" val="30496537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7801" y="3227856"/>
            <a:ext cx="5676554" cy="369332"/>
          </a:xfrm>
          <a:prstGeom prst="rect">
            <a:avLst/>
          </a:prstGeom>
        </p:spPr>
        <p:txBody>
          <a:bodyPr wrap="none">
            <a:spAutoFit/>
          </a:bodyPr>
          <a:lstStyle/>
          <a:p>
            <a:r>
              <a:rPr lang="en-US" dirty="0">
                <a:hlinkClick r:id="rId2"/>
              </a:rPr>
              <a:t>https://</a:t>
            </a:r>
            <a:r>
              <a:rPr lang="en-US" dirty="0" smtClean="0">
                <a:hlinkClick r:id="rId2"/>
              </a:rPr>
              <a:t>health.ri.gov/publications/actionplans/Asthma.pdf</a:t>
            </a:r>
            <a:r>
              <a:rPr lang="en-US" dirty="0" smtClean="0"/>
              <a:t> </a:t>
            </a:r>
            <a:endParaRPr lang="en-US" dirty="0"/>
          </a:p>
        </p:txBody>
      </p:sp>
      <p:pic>
        <p:nvPicPr>
          <p:cNvPr id="3" name="Picture 2"/>
          <p:cNvPicPr>
            <a:picLocks noChangeAspect="1"/>
          </p:cNvPicPr>
          <p:nvPr/>
        </p:nvPicPr>
        <p:blipFill>
          <a:blip r:embed="rId3"/>
          <a:stretch>
            <a:fillRect/>
          </a:stretch>
        </p:blipFill>
        <p:spPr>
          <a:xfrm>
            <a:off x="1244861" y="172538"/>
            <a:ext cx="5168490" cy="6599650"/>
          </a:xfrm>
          <a:prstGeom prst="rect">
            <a:avLst/>
          </a:prstGeom>
        </p:spPr>
      </p:pic>
      <p:pic>
        <p:nvPicPr>
          <p:cNvPr id="4" name="Picture 1" descr="Picture 1"/>
          <p:cNvPicPr>
            <a:picLocks noChangeAspect="1"/>
          </p:cNvPicPr>
          <p:nvPr/>
        </p:nvPicPr>
        <p:blipFill>
          <a:blip r:embed="rId4">
            <a:extLst/>
          </a:blip>
          <a:stretch>
            <a:fillRect/>
          </a:stretch>
        </p:blipFill>
        <p:spPr>
          <a:xfrm>
            <a:off x="406400" y="100331"/>
            <a:ext cx="910377" cy="478334"/>
          </a:xfrm>
          <a:prstGeom prst="rect">
            <a:avLst/>
          </a:prstGeom>
          <a:ln w="12700">
            <a:miter lim="400000"/>
          </a:ln>
        </p:spPr>
      </p:pic>
    </p:spTree>
    <p:extLst>
      <p:ext uri="{BB962C8B-B14F-4D97-AF65-F5344CB8AC3E}">
        <p14:creationId xmlns:p14="http://schemas.microsoft.com/office/powerpoint/2010/main" val="272028280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object 2"/>
          <p:cNvSpPr/>
          <p:nvPr/>
        </p:nvSpPr>
        <p:spPr>
          <a:xfrm>
            <a:off x="188468" y="641602"/>
            <a:ext cx="11858752" cy="1"/>
          </a:xfrm>
          <a:prstGeom prst="line">
            <a:avLst/>
          </a:prstGeom>
          <a:ln w="28956">
            <a:solidFill>
              <a:srgbClr val="F7B31D"/>
            </a:solidFill>
          </a:ln>
        </p:spPr>
        <p:txBody>
          <a:bodyPr lIns="45719" rIns="45719"/>
          <a:lstStyle/>
          <a:p>
            <a:endParaRPr/>
          </a:p>
        </p:txBody>
      </p:sp>
      <p:sp>
        <p:nvSpPr>
          <p:cNvPr id="404" name="object 6"/>
          <p:cNvSpPr txBox="1">
            <a:spLocks noGrp="1"/>
          </p:cNvSpPr>
          <p:nvPr>
            <p:ph type="title"/>
          </p:nvPr>
        </p:nvSpPr>
        <p:spPr>
          <a:xfrm>
            <a:off x="406400" y="704543"/>
            <a:ext cx="6072293" cy="582766"/>
          </a:xfrm>
          <a:prstGeom prst="rect">
            <a:avLst/>
          </a:prstGeom>
        </p:spPr>
        <p:txBody>
          <a:bodyPr/>
          <a:lstStyle>
            <a:lvl1pPr indent="8466">
              <a:defRPr spc="-200"/>
            </a:lvl1pPr>
          </a:lstStyle>
          <a:p>
            <a:r>
              <a:t>Welcome</a:t>
            </a:r>
          </a:p>
        </p:txBody>
      </p:sp>
      <p:sp>
        <p:nvSpPr>
          <p:cNvPr id="405" name="Text Placeholder 2"/>
          <p:cNvSpPr txBox="1">
            <a:spLocks noGrp="1"/>
          </p:cNvSpPr>
          <p:nvPr>
            <p:ph type="body" sz="half" idx="1"/>
          </p:nvPr>
        </p:nvSpPr>
        <p:spPr>
          <a:xfrm>
            <a:off x="555526" y="1295712"/>
            <a:ext cx="10261601" cy="2256709"/>
          </a:xfrm>
          <a:prstGeom prst="rect">
            <a:avLst/>
          </a:prstGeom>
        </p:spPr>
        <p:txBody>
          <a:bodyPr/>
          <a:lstStyle/>
          <a:p>
            <a:pPr marL="495324" indent="-495324">
              <a:buSzPct val="100000"/>
              <a:buFont typeface="Arial"/>
              <a:buChar char="•"/>
            </a:pPr>
            <a:r>
              <a:t>This session will be recorded for educational and quality improvement purposes</a:t>
            </a:r>
          </a:p>
          <a:p>
            <a:pPr marL="495324" indent="-495324">
              <a:buSzPct val="100000"/>
              <a:buFont typeface="Arial"/>
              <a:buChar char="•"/>
            </a:pPr>
            <a:r>
              <a:t>Please do not provide any protected health information (PHI) during any ECHO session</a:t>
            </a:r>
          </a:p>
        </p:txBody>
      </p:sp>
      <p:pic>
        <p:nvPicPr>
          <p:cNvPr id="406"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
        <p:nvSpPr>
          <p:cNvPr id="407" name="Freeform 28"/>
          <p:cNvSpPr/>
          <p:nvPr/>
        </p:nvSpPr>
        <p:spPr>
          <a:xfrm>
            <a:off x="8785738" y="3293417"/>
            <a:ext cx="674585" cy="871441"/>
          </a:xfrm>
          <a:prstGeom prst="rect">
            <a:avLst/>
          </a:prstGeom>
          <a:solidFill>
            <a:srgbClr val="FFFFFF"/>
          </a:solidFill>
          <a:ln w="12700">
            <a:miter lim="400000"/>
          </a:ln>
        </p:spPr>
        <p:txBody>
          <a:bodyPr lIns="45719" rIns="45719"/>
          <a:lstStyle/>
          <a:p>
            <a:pPr>
              <a:defRPr>
                <a:solidFill>
                  <a:srgbClr val="000000"/>
                </a:solidFill>
              </a:defRPr>
            </a:pPr>
            <a:endParaRPr/>
          </a:p>
        </p:txBody>
      </p:sp>
      <p:sp>
        <p:nvSpPr>
          <p:cNvPr id="408" name="Freeform 44"/>
          <p:cNvSpPr/>
          <p:nvPr/>
        </p:nvSpPr>
        <p:spPr>
          <a:xfrm>
            <a:off x="5697604" y="3357769"/>
            <a:ext cx="733830" cy="845999"/>
          </a:xfrm>
          <a:prstGeom prst="rect">
            <a:avLst/>
          </a:prstGeom>
          <a:solidFill>
            <a:srgbClr val="FFFFFF"/>
          </a:solidFill>
          <a:ln w="12700">
            <a:miter lim="400000"/>
          </a:ln>
        </p:spPr>
        <p:txBody>
          <a:bodyPr lIns="45719" rIns="45719"/>
          <a:lstStyle/>
          <a:p>
            <a:pPr>
              <a:defRPr>
                <a:solidFill>
                  <a:srgbClr val="000000"/>
                </a:solidFill>
              </a:defRPr>
            </a:pPr>
            <a:endParaRPr/>
          </a:p>
        </p:txBody>
      </p:sp>
      <p:grpSp>
        <p:nvGrpSpPr>
          <p:cNvPr id="429" name="Group 22"/>
          <p:cNvGrpSpPr/>
          <p:nvPr/>
        </p:nvGrpSpPr>
        <p:grpSpPr>
          <a:xfrm>
            <a:off x="1862042" y="3296001"/>
            <a:ext cx="8511687" cy="2925297"/>
            <a:chOff x="0" y="0"/>
            <a:chExt cx="8511685" cy="2925296"/>
          </a:xfrm>
        </p:grpSpPr>
        <p:sp>
          <p:nvSpPr>
            <p:cNvPr id="409" name="Freeform 11"/>
            <p:cNvSpPr/>
            <p:nvPr/>
          </p:nvSpPr>
          <p:spPr>
            <a:xfrm>
              <a:off x="3044662" y="2137645"/>
              <a:ext cx="2315627" cy="7603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1407" y="21165"/>
                  </a:moveTo>
                  <a:lnTo>
                    <a:pt x="189" y="21165"/>
                  </a:lnTo>
                  <a:lnTo>
                    <a:pt x="189" y="426"/>
                  </a:lnTo>
                  <a:lnTo>
                    <a:pt x="21407" y="426"/>
                  </a:lnTo>
                  <a:lnTo>
                    <a:pt x="21407" y="21165"/>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sp>
          <p:nvSpPr>
            <p:cNvPr id="410" name="Freeform 13"/>
            <p:cNvSpPr/>
            <p:nvPr/>
          </p:nvSpPr>
          <p:spPr>
            <a:xfrm>
              <a:off x="3741393" y="1562513"/>
              <a:ext cx="922163" cy="647428"/>
            </a:xfrm>
            <a:prstGeom prst="rect">
              <a:avLst/>
            </a:prstGeom>
            <a:solidFill>
              <a:srgbClr val="FFFFFF"/>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pic>
          <p:nvPicPr>
            <p:cNvPr id="411" name="Picture 15" descr="Picture 15"/>
            <p:cNvPicPr>
              <a:picLocks noChangeAspect="1"/>
            </p:cNvPicPr>
            <p:nvPr/>
          </p:nvPicPr>
          <p:blipFill>
            <a:blip r:embed="rId3">
              <a:extLst/>
            </a:blip>
            <a:stretch>
              <a:fillRect/>
            </a:stretch>
          </p:blipFill>
          <p:spPr>
            <a:xfrm>
              <a:off x="3741393" y="1562513"/>
              <a:ext cx="922165" cy="647428"/>
            </a:xfrm>
            <a:prstGeom prst="rect">
              <a:avLst/>
            </a:prstGeom>
            <a:ln w="12700" cap="flat">
              <a:noFill/>
              <a:miter lim="400000"/>
            </a:ln>
            <a:effectLst/>
          </p:spPr>
        </p:pic>
        <p:sp>
          <p:nvSpPr>
            <p:cNvPr id="412" name="TextBox 16"/>
            <p:cNvSpPr txBox="1"/>
            <p:nvPr/>
          </p:nvSpPr>
          <p:spPr>
            <a:xfrm>
              <a:off x="3071947" y="2137645"/>
              <a:ext cx="2315627" cy="7876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2100"/>
                </a:lnSpc>
                <a:defRPr sz="1400">
                  <a:solidFill>
                    <a:srgbClr val="000000"/>
                  </a:solidFill>
                  <a:latin typeface="Montserrat Bold"/>
                  <a:ea typeface="Montserrat Bold"/>
                  <a:cs typeface="Montserrat Bold"/>
                  <a:sym typeface="Montserrat Bold"/>
                </a:defRPr>
              </a:lvl1pPr>
            </a:lstStyle>
            <a:p>
              <a:r>
                <a:t>Use the chat to ask introduce yourself, ask questions and share resources.</a:t>
              </a:r>
            </a:p>
          </p:txBody>
        </p:sp>
        <p:grpSp>
          <p:nvGrpSpPr>
            <p:cNvPr id="417" name="Group 17"/>
            <p:cNvGrpSpPr/>
            <p:nvPr/>
          </p:nvGrpSpPr>
          <p:grpSpPr>
            <a:xfrm>
              <a:off x="3715" y="1561245"/>
              <a:ext cx="2378724" cy="1230944"/>
              <a:chOff x="0" y="0"/>
              <a:chExt cx="2378723" cy="1230942"/>
            </a:xfrm>
          </p:grpSpPr>
          <p:sp>
            <p:nvSpPr>
              <p:cNvPr id="413" name="Freeform 19"/>
              <p:cNvSpPr/>
              <p:nvPr/>
            </p:nvSpPr>
            <p:spPr>
              <a:xfrm>
                <a:off x="0" y="614020"/>
                <a:ext cx="2378724" cy="6169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1410" y="20985"/>
                    </a:moveTo>
                    <a:lnTo>
                      <a:pt x="186" y="20985"/>
                    </a:lnTo>
                    <a:lnTo>
                      <a:pt x="186" y="602"/>
                    </a:lnTo>
                    <a:lnTo>
                      <a:pt x="21410" y="602"/>
                    </a:lnTo>
                    <a:lnTo>
                      <a:pt x="21410" y="20985"/>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sp>
            <p:nvSpPr>
              <p:cNvPr id="414" name="Freeform 21"/>
              <p:cNvSpPr/>
              <p:nvPr/>
            </p:nvSpPr>
            <p:spPr>
              <a:xfrm>
                <a:off x="681253" y="59450"/>
                <a:ext cx="1050206" cy="681583"/>
              </a:xfrm>
              <a:prstGeom prst="rect">
                <a:avLst/>
              </a:prstGeom>
              <a:solidFill>
                <a:srgbClr val="FFFFFF"/>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pic>
            <p:nvPicPr>
              <p:cNvPr id="415" name="Picture 23" descr="Picture 23"/>
              <p:cNvPicPr>
                <a:picLocks noChangeAspect="1"/>
              </p:cNvPicPr>
              <p:nvPr/>
            </p:nvPicPr>
            <p:blipFill>
              <a:blip r:embed="rId4">
                <a:extLst/>
              </a:blip>
              <a:stretch>
                <a:fillRect/>
              </a:stretch>
            </p:blipFill>
            <p:spPr>
              <a:xfrm>
                <a:off x="712803" y="-1"/>
                <a:ext cx="981831" cy="649962"/>
              </a:xfrm>
              <a:prstGeom prst="rect">
                <a:avLst/>
              </a:prstGeom>
              <a:ln w="12700" cap="flat">
                <a:noFill/>
                <a:miter lim="400000"/>
              </a:ln>
              <a:effectLst/>
            </p:spPr>
          </p:pic>
          <p:sp>
            <p:nvSpPr>
              <p:cNvPr id="416" name="TextBox 24"/>
              <p:cNvSpPr txBox="1"/>
              <p:nvPr/>
            </p:nvSpPr>
            <p:spPr>
              <a:xfrm>
                <a:off x="31244" y="648694"/>
                <a:ext cx="2333711" cy="5209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2100"/>
                  </a:lnSpc>
                  <a:defRPr sz="1400">
                    <a:solidFill>
                      <a:srgbClr val="000000"/>
                    </a:solidFill>
                    <a:latin typeface="Montserrat Bold"/>
                    <a:ea typeface="Montserrat Bold"/>
                    <a:cs typeface="Montserrat Bold"/>
                    <a:sym typeface="Montserrat Bold"/>
                  </a:defRPr>
                </a:lvl1pPr>
              </a:lstStyle>
              <a:p>
                <a:r>
                  <a:t>Engage and turn your camera on if you are able.</a:t>
                </a:r>
              </a:p>
            </p:txBody>
          </p:sp>
        </p:grpSp>
        <p:sp>
          <p:nvSpPr>
            <p:cNvPr id="418" name="Freeform 26"/>
            <p:cNvSpPr/>
            <p:nvPr/>
          </p:nvSpPr>
          <p:spPr>
            <a:xfrm>
              <a:off x="6027512" y="703969"/>
              <a:ext cx="2484174" cy="5513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1418" y="20912"/>
                  </a:moveTo>
                  <a:lnTo>
                    <a:pt x="178" y="20912"/>
                  </a:lnTo>
                  <a:lnTo>
                    <a:pt x="178" y="673"/>
                  </a:lnTo>
                  <a:lnTo>
                    <a:pt x="21418" y="673"/>
                  </a:lnTo>
                  <a:lnTo>
                    <a:pt x="21418" y="20912"/>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sp>
          <p:nvSpPr>
            <p:cNvPr id="419" name="TextBox 31"/>
            <p:cNvSpPr txBox="1"/>
            <p:nvPr/>
          </p:nvSpPr>
          <p:spPr>
            <a:xfrm>
              <a:off x="6061634" y="735729"/>
              <a:ext cx="2415929" cy="52971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2100"/>
                </a:lnSpc>
                <a:defRPr sz="1700">
                  <a:solidFill>
                    <a:srgbClr val="000000"/>
                  </a:solidFill>
                  <a:latin typeface="Montserrat Bold"/>
                  <a:ea typeface="Montserrat Bold"/>
                  <a:cs typeface="Montserrat Bold"/>
                  <a:sym typeface="Montserrat Bold"/>
                </a:defRPr>
              </a:lvl1pPr>
            </a:lstStyle>
            <a:p>
              <a:r>
                <a:t>Use reactions &amp; the raise hand feature.</a:t>
              </a:r>
            </a:p>
          </p:txBody>
        </p:sp>
        <p:sp>
          <p:nvSpPr>
            <p:cNvPr id="420" name="Freeform 34"/>
            <p:cNvSpPr/>
            <p:nvPr/>
          </p:nvSpPr>
          <p:spPr>
            <a:xfrm>
              <a:off x="0" y="693305"/>
              <a:ext cx="2378724" cy="596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1418" y="20991"/>
                  </a:moveTo>
                  <a:lnTo>
                    <a:pt x="178" y="20991"/>
                  </a:lnTo>
                  <a:lnTo>
                    <a:pt x="178" y="596"/>
                  </a:lnTo>
                  <a:lnTo>
                    <a:pt x="21418" y="596"/>
                  </a:lnTo>
                  <a:lnTo>
                    <a:pt x="21418" y="20991"/>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sp>
          <p:nvSpPr>
            <p:cNvPr id="421" name="TextBox 40"/>
            <p:cNvSpPr txBox="1"/>
            <p:nvPr/>
          </p:nvSpPr>
          <p:spPr>
            <a:xfrm>
              <a:off x="107674" y="703781"/>
              <a:ext cx="2199518" cy="5725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2300"/>
                </a:lnSpc>
                <a:defRPr sz="1600">
                  <a:solidFill>
                    <a:srgbClr val="000000"/>
                  </a:solidFill>
                  <a:latin typeface="Montserrat Bold"/>
                  <a:ea typeface="Montserrat Bold"/>
                  <a:cs typeface="Montserrat Bold"/>
                  <a:sym typeface="Montserrat Bold"/>
                </a:defRPr>
              </a:lvl1pPr>
            </a:lstStyle>
            <a:p>
              <a:r>
                <a:t>Mute your microphone when not talking.</a:t>
              </a:r>
            </a:p>
          </p:txBody>
        </p:sp>
        <p:sp>
          <p:nvSpPr>
            <p:cNvPr id="422" name="Freeform 42"/>
            <p:cNvSpPr/>
            <p:nvPr/>
          </p:nvSpPr>
          <p:spPr>
            <a:xfrm>
              <a:off x="3044662" y="687846"/>
              <a:ext cx="2315626" cy="6019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1418" y="21013"/>
                  </a:moveTo>
                  <a:lnTo>
                    <a:pt x="178" y="21013"/>
                  </a:lnTo>
                  <a:lnTo>
                    <a:pt x="178" y="575"/>
                  </a:lnTo>
                  <a:lnTo>
                    <a:pt x="21418" y="575"/>
                  </a:lnTo>
                  <a:lnTo>
                    <a:pt x="21418" y="21013"/>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pic>
          <p:nvPicPr>
            <p:cNvPr id="423" name="Picture 46" descr="Picture 46"/>
            <p:cNvPicPr>
              <a:picLocks noChangeAspect="1"/>
            </p:cNvPicPr>
            <p:nvPr/>
          </p:nvPicPr>
          <p:blipFill>
            <a:blip r:embed="rId5">
              <a:extLst/>
            </a:blip>
            <a:stretch>
              <a:fillRect/>
            </a:stretch>
          </p:blipFill>
          <p:spPr>
            <a:xfrm>
              <a:off x="3824284" y="0"/>
              <a:ext cx="653187" cy="753028"/>
            </a:xfrm>
            <a:prstGeom prst="rect">
              <a:avLst/>
            </a:prstGeom>
            <a:ln w="12700" cap="flat">
              <a:noFill/>
              <a:miter lim="400000"/>
            </a:ln>
            <a:effectLst/>
          </p:spPr>
        </p:pic>
        <p:sp>
          <p:nvSpPr>
            <p:cNvPr id="424" name="TextBox 47"/>
            <p:cNvSpPr txBox="1"/>
            <p:nvPr/>
          </p:nvSpPr>
          <p:spPr>
            <a:xfrm>
              <a:off x="3091493" y="726163"/>
              <a:ext cx="2215366" cy="5525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2200"/>
                </a:lnSpc>
                <a:defRPr sz="1700">
                  <a:solidFill>
                    <a:srgbClr val="000000"/>
                  </a:solidFill>
                  <a:latin typeface="Montserrat Bold"/>
                  <a:ea typeface="Montserrat Bold"/>
                  <a:cs typeface="Montserrat Bold"/>
                  <a:sym typeface="Montserrat Bold"/>
                </a:defRPr>
              </a:lvl1pPr>
            </a:lstStyle>
            <a:p>
              <a:r>
                <a:t>Limit distractions as best as possible.</a:t>
              </a:r>
            </a:p>
          </p:txBody>
        </p:sp>
        <p:sp>
          <p:nvSpPr>
            <p:cNvPr id="425" name="Freeform 50"/>
            <p:cNvSpPr/>
            <p:nvPr/>
          </p:nvSpPr>
          <p:spPr>
            <a:xfrm>
              <a:off x="6036279" y="2119127"/>
              <a:ext cx="2455598" cy="6730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1414" y="21108"/>
                  </a:moveTo>
                  <a:lnTo>
                    <a:pt x="182" y="21108"/>
                  </a:lnTo>
                  <a:lnTo>
                    <a:pt x="182" y="482"/>
                  </a:lnTo>
                  <a:lnTo>
                    <a:pt x="21414" y="482"/>
                  </a:lnTo>
                  <a:lnTo>
                    <a:pt x="21414" y="21108"/>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sp>
          <p:nvSpPr>
            <p:cNvPr id="426" name="Freeform 52"/>
            <p:cNvSpPr/>
            <p:nvPr/>
          </p:nvSpPr>
          <p:spPr>
            <a:xfrm>
              <a:off x="6816630" y="1579346"/>
              <a:ext cx="894896" cy="737147"/>
            </a:xfrm>
            <a:prstGeom prst="rect">
              <a:avLst/>
            </a:prstGeom>
            <a:solidFill>
              <a:srgbClr val="FFFFFF"/>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pic>
          <p:nvPicPr>
            <p:cNvPr id="427" name="Picture 54" descr="Picture 54"/>
            <p:cNvPicPr>
              <a:picLocks noChangeAspect="1"/>
            </p:cNvPicPr>
            <p:nvPr/>
          </p:nvPicPr>
          <p:blipFill>
            <a:blip r:embed="rId6">
              <a:extLst/>
            </a:blip>
            <a:stretch>
              <a:fillRect/>
            </a:stretch>
          </p:blipFill>
          <p:spPr>
            <a:xfrm>
              <a:off x="6833192" y="1482764"/>
              <a:ext cx="894895" cy="737147"/>
            </a:xfrm>
            <a:prstGeom prst="rect">
              <a:avLst/>
            </a:prstGeom>
            <a:ln w="12700" cap="flat">
              <a:noFill/>
              <a:miter lim="400000"/>
            </a:ln>
            <a:effectLst/>
          </p:spPr>
        </p:pic>
        <p:sp>
          <p:nvSpPr>
            <p:cNvPr id="428" name="TextBox 55"/>
            <p:cNvSpPr txBox="1"/>
            <p:nvPr/>
          </p:nvSpPr>
          <p:spPr>
            <a:xfrm>
              <a:off x="6019948" y="2245749"/>
              <a:ext cx="2473131" cy="5209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ts val="2100"/>
                </a:lnSpc>
                <a:defRPr sz="1400">
                  <a:solidFill>
                    <a:srgbClr val="000000"/>
                  </a:solidFill>
                  <a:latin typeface="Montserrat Bold"/>
                  <a:ea typeface="Montserrat Bold"/>
                  <a:cs typeface="Montserrat Bold"/>
                  <a:sym typeface="Montserrat Bold"/>
                </a:defRPr>
              </a:lvl1pPr>
            </a:lstStyle>
            <a:p>
              <a:r>
                <a:t>Engage - ask questions, offer feedback, provide support.</a:t>
              </a:r>
            </a:p>
          </p:txBody>
        </p:sp>
      </p:grpSp>
      <p:pic>
        <p:nvPicPr>
          <p:cNvPr id="430" name="Picture 30" descr="Picture 30"/>
          <p:cNvPicPr>
            <a:picLocks noChangeAspect="1"/>
          </p:cNvPicPr>
          <p:nvPr/>
        </p:nvPicPr>
        <p:blipFill>
          <a:blip r:embed="rId7">
            <a:extLst/>
          </a:blip>
          <a:stretch>
            <a:fillRect/>
          </a:stretch>
        </p:blipFill>
        <p:spPr>
          <a:xfrm>
            <a:off x="8800400" y="3236223"/>
            <a:ext cx="645260" cy="812807"/>
          </a:xfrm>
          <a:prstGeom prst="rect">
            <a:avLst/>
          </a:prstGeom>
          <a:ln w="12700">
            <a:miter lim="400000"/>
          </a:ln>
        </p:spPr>
      </p:pic>
      <p:grpSp>
        <p:nvGrpSpPr>
          <p:cNvPr id="433" name="Group 35"/>
          <p:cNvGrpSpPr/>
          <p:nvPr/>
        </p:nvGrpSpPr>
        <p:grpSpPr>
          <a:xfrm>
            <a:off x="2667803" y="3287791"/>
            <a:ext cx="677194" cy="761238"/>
            <a:chOff x="0" y="0"/>
            <a:chExt cx="677193" cy="761237"/>
          </a:xfrm>
        </p:grpSpPr>
        <p:sp>
          <p:nvSpPr>
            <p:cNvPr id="431" name="Freeform 37"/>
            <p:cNvSpPr/>
            <p:nvPr/>
          </p:nvSpPr>
          <p:spPr>
            <a:xfrm>
              <a:off x="-1" y="0"/>
              <a:ext cx="677195" cy="761238"/>
            </a:xfrm>
            <a:prstGeom prst="rect">
              <a:avLst/>
            </a:prstGeom>
            <a:solidFill>
              <a:srgbClr val="FFFFFF"/>
            </a:solidFill>
            <a:ln w="12700" cap="flat">
              <a:noFill/>
              <a:miter lim="400000"/>
            </a:ln>
            <a:effectLst/>
          </p:spPr>
          <p:txBody>
            <a:bodyPr wrap="square" lIns="45719" tIns="45719" rIns="45719" bIns="45719" numCol="1" anchor="t">
              <a:noAutofit/>
            </a:bodyPr>
            <a:lstStyle/>
            <a:p>
              <a:pPr>
                <a:defRPr>
                  <a:solidFill>
                    <a:srgbClr val="000000"/>
                  </a:solidFill>
                </a:defRPr>
              </a:pPr>
              <a:endParaRPr/>
            </a:p>
          </p:txBody>
        </p:sp>
        <p:pic>
          <p:nvPicPr>
            <p:cNvPr id="432" name="Picture 39" descr="Picture 39"/>
            <p:cNvPicPr>
              <a:picLocks noChangeAspect="1"/>
            </p:cNvPicPr>
            <p:nvPr/>
          </p:nvPicPr>
          <p:blipFill>
            <a:blip r:embed="rId8">
              <a:extLst/>
            </a:blip>
            <a:stretch>
              <a:fillRect/>
            </a:stretch>
          </p:blipFill>
          <p:spPr>
            <a:xfrm>
              <a:off x="26082" y="16134"/>
              <a:ext cx="646313" cy="745104"/>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Asthma team and roles they play…"/>
          <p:cNvSpPr txBox="1">
            <a:spLocks noGrp="1"/>
          </p:cNvSpPr>
          <p:nvPr>
            <p:ph type="body" idx="4294967295"/>
          </p:nvPr>
        </p:nvSpPr>
        <p:spPr>
          <a:xfrm>
            <a:off x="259983" y="697776"/>
            <a:ext cx="11737177" cy="5766685"/>
          </a:xfrm>
          <a:prstGeom prst="rect">
            <a:avLst/>
          </a:prstGeom>
        </p:spPr>
        <p:txBody>
          <a:bodyPr>
            <a:noAutofit/>
          </a:bodyPr>
          <a:lstStyle/>
          <a:p>
            <a:pPr marL="180610" indent="-180610" defTabSz="722442">
              <a:lnSpc>
                <a:spcPct val="100000"/>
              </a:lnSpc>
              <a:spcBef>
                <a:spcPts val="0"/>
              </a:spcBef>
              <a:defRPr sz="2212"/>
            </a:pPr>
            <a:r>
              <a:rPr sz="2100" b="1" dirty="0" smtClean="0">
                <a:solidFill>
                  <a:schemeClr val="accent6"/>
                </a:solidFill>
              </a:rPr>
              <a:t>Asthmatic</a:t>
            </a:r>
            <a:r>
              <a:rPr lang="en-US" sz="2100" b="1" dirty="0" smtClean="0">
                <a:solidFill>
                  <a:schemeClr val="accent6"/>
                </a:solidFill>
              </a:rPr>
              <a:t>:</a:t>
            </a:r>
          </a:p>
          <a:p>
            <a:pPr marL="675954" lvl="1" indent="-180610" defTabSz="722442">
              <a:lnSpc>
                <a:spcPct val="100000"/>
              </a:lnSpc>
              <a:spcBef>
                <a:spcPts val="0"/>
              </a:spcBef>
              <a:defRPr sz="2212"/>
            </a:pPr>
            <a:r>
              <a:rPr sz="1800" dirty="0">
                <a:solidFill>
                  <a:schemeClr val="accent6"/>
                </a:solidFill>
              </a:rPr>
              <a:t>understanding the diagnosis, and SMG,</a:t>
            </a:r>
            <a:r>
              <a:rPr lang="en-US" sz="1800" dirty="0">
                <a:solidFill>
                  <a:schemeClr val="accent6"/>
                </a:solidFill>
              </a:rPr>
              <a:t> </a:t>
            </a:r>
            <a:r>
              <a:rPr sz="1800" dirty="0">
                <a:solidFill>
                  <a:schemeClr val="accent6"/>
                </a:solidFill>
              </a:rPr>
              <a:t>as</a:t>
            </a:r>
            <a:r>
              <a:rPr lang="en-US" sz="1800" dirty="0">
                <a:solidFill>
                  <a:schemeClr val="accent6"/>
                </a:solidFill>
              </a:rPr>
              <a:t> </a:t>
            </a:r>
            <a:r>
              <a:rPr sz="1800" dirty="0">
                <a:solidFill>
                  <a:schemeClr val="accent6"/>
                </a:solidFill>
              </a:rPr>
              <a:t>following AAP, </a:t>
            </a:r>
            <a:r>
              <a:rPr sz="1800" dirty="0" smtClean="0">
                <a:solidFill>
                  <a:schemeClr val="accent6"/>
                </a:solidFill>
              </a:rPr>
              <a:t>let </a:t>
            </a:r>
            <a:r>
              <a:rPr sz="1800" dirty="0">
                <a:solidFill>
                  <a:schemeClr val="accent6"/>
                </a:solidFill>
              </a:rPr>
              <a:t>someone know when you are having symptoms, know how to use meds and devices correctly, know trigger and how to </a:t>
            </a:r>
            <a:r>
              <a:rPr sz="1800" dirty="0" smtClean="0">
                <a:solidFill>
                  <a:schemeClr val="accent6"/>
                </a:solidFill>
              </a:rPr>
              <a:t>avoid</a:t>
            </a:r>
            <a:r>
              <a:rPr lang="en-US" sz="1800" dirty="0" smtClean="0">
                <a:solidFill>
                  <a:schemeClr val="accent6"/>
                </a:solidFill>
              </a:rPr>
              <a:t>, bring meds to all medical visits</a:t>
            </a:r>
            <a:endParaRPr sz="1800" dirty="0">
              <a:solidFill>
                <a:schemeClr val="accent6"/>
              </a:solidFill>
            </a:endParaRPr>
          </a:p>
          <a:p>
            <a:pPr marL="180610" indent="-180610" defTabSz="722442">
              <a:lnSpc>
                <a:spcPct val="100000"/>
              </a:lnSpc>
              <a:spcBef>
                <a:spcPts val="0"/>
              </a:spcBef>
              <a:defRPr sz="2212"/>
            </a:pPr>
            <a:r>
              <a:rPr sz="2100" b="1" dirty="0" smtClean="0">
                <a:solidFill>
                  <a:schemeClr val="accent6"/>
                </a:solidFill>
              </a:rPr>
              <a:t>PCP</a:t>
            </a:r>
            <a:r>
              <a:rPr lang="en-US" sz="2100" b="1" dirty="0" smtClean="0">
                <a:solidFill>
                  <a:schemeClr val="accent6"/>
                </a:solidFill>
              </a:rPr>
              <a:t>/</a:t>
            </a:r>
            <a:r>
              <a:rPr lang="en-US" sz="2100" b="1" dirty="0" err="1" smtClean="0">
                <a:solidFill>
                  <a:schemeClr val="accent6"/>
                </a:solidFill>
              </a:rPr>
              <a:t>Dx</a:t>
            </a:r>
            <a:r>
              <a:rPr lang="en-US" sz="2100" b="1" dirty="0" smtClean="0">
                <a:solidFill>
                  <a:schemeClr val="accent6"/>
                </a:solidFill>
              </a:rPr>
              <a:t> – </a:t>
            </a:r>
          </a:p>
          <a:p>
            <a:pPr marL="675954" lvl="1" indent="-180610" defTabSz="722442">
              <a:lnSpc>
                <a:spcPct val="100000"/>
              </a:lnSpc>
              <a:spcBef>
                <a:spcPts val="0"/>
              </a:spcBef>
              <a:defRPr sz="2212"/>
            </a:pPr>
            <a:r>
              <a:rPr sz="1800" dirty="0">
                <a:solidFill>
                  <a:schemeClr val="accent6"/>
                </a:solidFill>
              </a:rPr>
              <a:t>works with patient/ family to determine the best treatment, prescribe meds, checks to see if treatment working. Teaches you about: asthma meds, how to us med devices, triggers and how to follow AAP. Referring for services needed. Reinforces Asthma education </a:t>
            </a:r>
          </a:p>
          <a:p>
            <a:pPr marL="180610" indent="-180610" defTabSz="722442">
              <a:lnSpc>
                <a:spcPct val="100000"/>
              </a:lnSpc>
              <a:spcBef>
                <a:spcPts val="0"/>
              </a:spcBef>
              <a:defRPr sz="2212"/>
            </a:pPr>
            <a:r>
              <a:rPr sz="2100" b="1" dirty="0" smtClean="0">
                <a:solidFill>
                  <a:schemeClr val="accent6"/>
                </a:solidFill>
              </a:rPr>
              <a:t>Nurse</a:t>
            </a:r>
            <a:r>
              <a:rPr lang="en-US" sz="2100" b="1" dirty="0" smtClean="0">
                <a:solidFill>
                  <a:schemeClr val="accent6"/>
                </a:solidFill>
              </a:rPr>
              <a:t>: </a:t>
            </a:r>
          </a:p>
          <a:p>
            <a:pPr marL="675954" lvl="1" indent="-180610" defTabSz="722442">
              <a:lnSpc>
                <a:spcPct val="100000"/>
              </a:lnSpc>
              <a:spcBef>
                <a:spcPts val="0"/>
              </a:spcBef>
              <a:defRPr sz="2212"/>
            </a:pPr>
            <a:r>
              <a:rPr sz="1800" dirty="0">
                <a:solidFill>
                  <a:schemeClr val="accent6"/>
                </a:solidFill>
              </a:rPr>
              <a:t>checks for symptoms and clinical signs at each visit and if patient asthma is under control. How to use medications, devices, follow AAP and how to reduce triggers. Can do testing as peak flow treating</a:t>
            </a:r>
            <a:r>
              <a:rPr sz="1800" dirty="0" smtClean="0">
                <a:solidFill>
                  <a:schemeClr val="accent6"/>
                </a:solidFill>
              </a:rPr>
              <a:t>,</a:t>
            </a:r>
            <a:r>
              <a:rPr lang="en-US" sz="1800" dirty="0" smtClean="0">
                <a:solidFill>
                  <a:schemeClr val="accent6"/>
                </a:solidFill>
              </a:rPr>
              <a:t> </a:t>
            </a:r>
            <a:r>
              <a:rPr sz="1800" dirty="0" smtClean="0">
                <a:solidFill>
                  <a:schemeClr val="accent6"/>
                </a:solidFill>
              </a:rPr>
              <a:t>Spirometry</a:t>
            </a:r>
            <a:r>
              <a:rPr sz="1800" dirty="0">
                <a:solidFill>
                  <a:schemeClr val="accent6"/>
                </a:solidFill>
              </a:rPr>
              <a:t>. Referring for services needed and f/u. Reinforces Asthma education </a:t>
            </a:r>
          </a:p>
          <a:p>
            <a:pPr marL="180610" indent="-180610" defTabSz="722442">
              <a:lnSpc>
                <a:spcPct val="100000"/>
              </a:lnSpc>
              <a:spcBef>
                <a:spcPts val="0"/>
              </a:spcBef>
              <a:defRPr sz="2212"/>
            </a:pPr>
            <a:r>
              <a:rPr sz="2100" b="1" dirty="0">
                <a:solidFill>
                  <a:schemeClr val="accent6"/>
                </a:solidFill>
              </a:rPr>
              <a:t>Respiratory </a:t>
            </a:r>
            <a:r>
              <a:rPr sz="2100" b="1" dirty="0" smtClean="0">
                <a:solidFill>
                  <a:schemeClr val="accent6"/>
                </a:solidFill>
              </a:rPr>
              <a:t>Therapist</a:t>
            </a:r>
            <a:r>
              <a:rPr lang="en-US" sz="2100" b="1" dirty="0" smtClean="0">
                <a:solidFill>
                  <a:schemeClr val="accent6"/>
                </a:solidFill>
              </a:rPr>
              <a:t>:</a:t>
            </a:r>
            <a:r>
              <a:rPr sz="2100" b="1" dirty="0" smtClean="0">
                <a:solidFill>
                  <a:schemeClr val="accent6"/>
                </a:solidFill>
              </a:rPr>
              <a:t> </a:t>
            </a:r>
            <a:endParaRPr lang="en-US" sz="2100" b="1" dirty="0" smtClean="0">
              <a:solidFill>
                <a:schemeClr val="accent6"/>
              </a:solidFill>
            </a:endParaRPr>
          </a:p>
          <a:p>
            <a:pPr marL="675954" lvl="1" indent="-180610" defTabSz="722442">
              <a:lnSpc>
                <a:spcPct val="100000"/>
              </a:lnSpc>
              <a:spcBef>
                <a:spcPts val="0"/>
              </a:spcBef>
              <a:defRPr sz="2212"/>
            </a:pPr>
            <a:r>
              <a:rPr sz="1800" dirty="0">
                <a:solidFill>
                  <a:schemeClr val="accent6"/>
                </a:solidFill>
              </a:rPr>
              <a:t>performs exams as Spirometry . Checks for symptoms and clinical signs of asthma at each health visit. Teach how to use devices, follow AAP, reduce triggers, Referrals as needed. Reinforce ED</a:t>
            </a:r>
            <a:endParaRPr lang="en-US" sz="1800" dirty="0">
              <a:solidFill>
                <a:schemeClr val="accent6"/>
              </a:solidFill>
            </a:endParaRPr>
          </a:p>
          <a:p>
            <a:pPr marL="180610" indent="-180610" defTabSz="722442">
              <a:lnSpc>
                <a:spcPct val="100000"/>
              </a:lnSpc>
              <a:spcBef>
                <a:spcPts val="0"/>
              </a:spcBef>
              <a:defRPr sz="2212"/>
            </a:pPr>
            <a:r>
              <a:rPr lang="en-US" sz="2100" b="1" dirty="0">
                <a:solidFill>
                  <a:schemeClr val="accent6"/>
                </a:solidFill>
              </a:rPr>
              <a:t>Pharmacist:</a:t>
            </a:r>
          </a:p>
          <a:p>
            <a:pPr marL="675954" lvl="1" indent="-180610" defTabSz="722442">
              <a:lnSpc>
                <a:spcPct val="100000"/>
              </a:lnSpc>
              <a:spcBef>
                <a:spcPts val="0"/>
              </a:spcBef>
              <a:defRPr sz="2212"/>
            </a:pPr>
            <a:r>
              <a:rPr lang="en-US" sz="1800" dirty="0">
                <a:solidFill>
                  <a:schemeClr val="accent6"/>
                </a:solidFill>
              </a:rPr>
              <a:t>how to use meds and devices, offer automatic refills, assist PCP</a:t>
            </a:r>
          </a:p>
          <a:p>
            <a:pPr marL="180610" indent="-180610" defTabSz="722442">
              <a:lnSpc>
                <a:spcPct val="100000"/>
              </a:lnSpc>
              <a:spcBef>
                <a:spcPts val="0"/>
              </a:spcBef>
              <a:defRPr sz="2212"/>
            </a:pPr>
            <a:r>
              <a:rPr lang="en-US" sz="2100" b="1" dirty="0">
                <a:solidFill>
                  <a:schemeClr val="accent6"/>
                </a:solidFill>
              </a:rPr>
              <a:t>Certified Asthma Educator:</a:t>
            </a:r>
          </a:p>
          <a:p>
            <a:pPr marL="675954" lvl="1" indent="-180610" defTabSz="722442">
              <a:lnSpc>
                <a:spcPct val="100000"/>
              </a:lnSpc>
              <a:spcBef>
                <a:spcPts val="0"/>
              </a:spcBef>
              <a:defRPr sz="2212"/>
            </a:pPr>
            <a:r>
              <a:rPr lang="en-US" sz="1800" dirty="0">
                <a:solidFill>
                  <a:schemeClr val="accent6"/>
                </a:solidFill>
              </a:rPr>
              <a:t>Works with patients and their family's to provide detailed asthma education and resources. Communicate with partners. Assist to help with goals.</a:t>
            </a:r>
          </a:p>
        </p:txBody>
      </p:sp>
      <p:sp>
        <p:nvSpPr>
          <p:cNvPr id="3" name="Using Motivational interviewing"/>
          <p:cNvSpPr txBox="1">
            <a:spLocks/>
          </p:cNvSpPr>
          <p:nvPr/>
        </p:nvSpPr>
        <p:spPr>
          <a:xfrm>
            <a:off x="193833" y="-171440"/>
            <a:ext cx="10972800" cy="1177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a:lstStyle>
          <a:p>
            <a:pPr hangingPunct="1"/>
            <a:r>
              <a:rPr lang="en-US" dirty="0"/>
              <a:t>Asthma </a:t>
            </a:r>
            <a:r>
              <a:rPr lang="en-US" dirty="0" smtClean="0"/>
              <a:t>Team &amp; Their Roles</a:t>
            </a:r>
            <a:endParaRPr lang="en-US" dirty="0"/>
          </a:p>
        </p:txBody>
      </p:sp>
      <p:pic>
        <p:nvPicPr>
          <p:cNvPr id="5" name="Picture 1" descr="Picture 1"/>
          <p:cNvPicPr>
            <a:picLocks noChangeAspect="1"/>
          </p:cNvPicPr>
          <p:nvPr/>
        </p:nvPicPr>
        <p:blipFill>
          <a:blip r:embed="rId2">
            <a:extLst/>
          </a:blip>
          <a:stretch>
            <a:fillRect/>
          </a:stretch>
        </p:blipFill>
        <p:spPr>
          <a:xfrm>
            <a:off x="8618638" y="117693"/>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harmacist- how to use meds and devices, offer automatic refills, assist PCP…"/>
          <p:cNvSpPr txBox="1">
            <a:spLocks noGrp="1"/>
          </p:cNvSpPr>
          <p:nvPr>
            <p:ph type="body" idx="4294967295"/>
          </p:nvPr>
        </p:nvSpPr>
        <p:spPr>
          <a:xfrm>
            <a:off x="223166" y="743359"/>
            <a:ext cx="11554075" cy="5344925"/>
          </a:xfrm>
          <a:prstGeom prst="rect">
            <a:avLst/>
          </a:prstGeom>
        </p:spPr>
        <p:txBody>
          <a:bodyPr>
            <a:noAutofit/>
          </a:bodyPr>
          <a:lstStyle/>
          <a:p>
            <a:pPr>
              <a:lnSpc>
                <a:spcPct val="100000"/>
              </a:lnSpc>
              <a:spcBef>
                <a:spcPts val="0"/>
              </a:spcBef>
              <a:defRPr sz="2212"/>
            </a:pPr>
            <a:r>
              <a:rPr sz="2100" b="1" dirty="0">
                <a:solidFill>
                  <a:schemeClr val="accent6"/>
                </a:solidFill>
              </a:rPr>
              <a:t>Medical Assistant/Certified nursing Assistant, CHW</a:t>
            </a:r>
            <a:r>
              <a:rPr lang="en-US" sz="2100" b="1" dirty="0">
                <a:solidFill>
                  <a:schemeClr val="accent6"/>
                </a:solidFill>
              </a:rPr>
              <a:t>: </a:t>
            </a:r>
          </a:p>
          <a:p>
            <a:pPr marL="675954" lvl="1" indent="-180610" defTabSz="722442">
              <a:lnSpc>
                <a:spcPct val="100000"/>
              </a:lnSpc>
              <a:spcBef>
                <a:spcPts val="0"/>
              </a:spcBef>
              <a:defRPr sz="2212"/>
            </a:pPr>
            <a:r>
              <a:rPr sz="1800" dirty="0" smtClean="0">
                <a:solidFill>
                  <a:schemeClr val="accent6"/>
                </a:solidFill>
              </a:rPr>
              <a:t>Medical </a:t>
            </a:r>
            <a:r>
              <a:rPr sz="1800" dirty="0">
                <a:solidFill>
                  <a:schemeClr val="accent6"/>
                </a:solidFill>
              </a:rPr>
              <a:t>team member to reinforce education.</a:t>
            </a:r>
          </a:p>
          <a:p>
            <a:pPr>
              <a:lnSpc>
                <a:spcPct val="100000"/>
              </a:lnSpc>
              <a:spcBef>
                <a:spcPts val="0"/>
              </a:spcBef>
              <a:defRPr sz="2212"/>
            </a:pPr>
            <a:r>
              <a:rPr sz="2100" b="1" dirty="0">
                <a:solidFill>
                  <a:schemeClr val="accent6"/>
                </a:solidFill>
              </a:rPr>
              <a:t>Teacher </a:t>
            </a:r>
            <a:r>
              <a:rPr lang="en-US" sz="2100" b="1" dirty="0">
                <a:solidFill>
                  <a:schemeClr val="accent6"/>
                </a:solidFill>
              </a:rPr>
              <a:t>&amp; </a:t>
            </a:r>
            <a:r>
              <a:rPr sz="2100" b="1" dirty="0">
                <a:solidFill>
                  <a:schemeClr val="accent6"/>
                </a:solidFill>
              </a:rPr>
              <a:t>school nurses</a:t>
            </a:r>
            <a:r>
              <a:rPr lang="en-US" sz="2100" b="1" dirty="0">
                <a:solidFill>
                  <a:schemeClr val="accent6"/>
                </a:solidFill>
              </a:rPr>
              <a:t>: </a:t>
            </a:r>
          </a:p>
          <a:p>
            <a:pPr marL="675954" lvl="1" indent="-180610" defTabSz="722442">
              <a:lnSpc>
                <a:spcPct val="100000"/>
              </a:lnSpc>
              <a:spcBef>
                <a:spcPts val="0"/>
              </a:spcBef>
              <a:defRPr sz="2212"/>
            </a:pPr>
            <a:r>
              <a:rPr lang="en-US" sz="1800" dirty="0" smtClean="0">
                <a:solidFill>
                  <a:schemeClr val="accent6"/>
                </a:solidFill>
              </a:rPr>
              <a:t>Have access to updated asthma action plan; </a:t>
            </a:r>
            <a:r>
              <a:rPr sz="1800" dirty="0" smtClean="0">
                <a:solidFill>
                  <a:schemeClr val="accent6"/>
                </a:solidFill>
              </a:rPr>
              <a:t>know </a:t>
            </a:r>
            <a:r>
              <a:rPr sz="1800" dirty="0">
                <a:solidFill>
                  <a:schemeClr val="accent6"/>
                </a:solidFill>
              </a:rPr>
              <a:t>child asthma symptoms and triggers, be available for child to reach out to when having symptoms or before activities if needed</a:t>
            </a:r>
            <a:r>
              <a:rPr sz="1800" dirty="0" smtClean="0">
                <a:solidFill>
                  <a:schemeClr val="accent6"/>
                </a:solidFill>
              </a:rPr>
              <a:t>.</a:t>
            </a:r>
            <a:r>
              <a:rPr lang="en-US" sz="1800" dirty="0" smtClean="0">
                <a:solidFill>
                  <a:schemeClr val="accent6"/>
                </a:solidFill>
              </a:rPr>
              <a:t> </a:t>
            </a:r>
            <a:r>
              <a:rPr sz="1800" dirty="0" smtClean="0">
                <a:solidFill>
                  <a:schemeClr val="accent6"/>
                </a:solidFill>
              </a:rPr>
              <a:t>Person </a:t>
            </a:r>
            <a:r>
              <a:rPr sz="1800" dirty="0">
                <a:solidFill>
                  <a:schemeClr val="accent6"/>
                </a:solidFill>
              </a:rPr>
              <a:t>to reach out to family and or medical team to report on symptoms and med use. Reinforce education.</a:t>
            </a:r>
          </a:p>
          <a:p>
            <a:pPr>
              <a:lnSpc>
                <a:spcPct val="100000"/>
              </a:lnSpc>
              <a:spcBef>
                <a:spcPts val="0"/>
              </a:spcBef>
              <a:defRPr sz="2212"/>
            </a:pPr>
            <a:r>
              <a:rPr sz="2100" b="1" dirty="0">
                <a:solidFill>
                  <a:schemeClr val="accent6"/>
                </a:solidFill>
              </a:rPr>
              <a:t>Home visitor</a:t>
            </a:r>
            <a:r>
              <a:rPr lang="en-US" sz="2100" b="1" dirty="0">
                <a:solidFill>
                  <a:schemeClr val="accent6"/>
                </a:solidFill>
              </a:rPr>
              <a:t>: </a:t>
            </a:r>
          </a:p>
          <a:p>
            <a:pPr marL="675954" lvl="1" indent="-180610" defTabSz="722442">
              <a:lnSpc>
                <a:spcPct val="100000"/>
              </a:lnSpc>
              <a:spcBef>
                <a:spcPts val="0"/>
              </a:spcBef>
              <a:defRPr sz="2212"/>
            </a:pPr>
            <a:r>
              <a:rPr sz="1800" dirty="0" smtClean="0">
                <a:solidFill>
                  <a:schemeClr val="accent6"/>
                </a:solidFill>
              </a:rPr>
              <a:t>works </a:t>
            </a:r>
            <a:r>
              <a:rPr sz="1800" dirty="0">
                <a:solidFill>
                  <a:schemeClr val="accent6"/>
                </a:solidFill>
              </a:rPr>
              <a:t>with medical team to provide support for patient </a:t>
            </a:r>
            <a:r>
              <a:rPr sz="1800" dirty="0" smtClean="0">
                <a:solidFill>
                  <a:schemeClr val="accent6"/>
                </a:solidFill>
              </a:rPr>
              <a:t>and</a:t>
            </a:r>
            <a:r>
              <a:rPr lang="en-US" sz="1800" dirty="0" smtClean="0">
                <a:solidFill>
                  <a:schemeClr val="accent6"/>
                </a:solidFill>
              </a:rPr>
              <a:t> </a:t>
            </a:r>
            <a:r>
              <a:rPr sz="1800" dirty="0" smtClean="0">
                <a:solidFill>
                  <a:schemeClr val="accent6"/>
                </a:solidFill>
              </a:rPr>
              <a:t>families</a:t>
            </a:r>
            <a:r>
              <a:rPr sz="1800" dirty="0">
                <a:solidFill>
                  <a:schemeClr val="accent6"/>
                </a:solidFill>
              </a:rPr>
              <a:t>. Gives support, referrals as needed and reinforces education at home visit. Helps eliminate or reduce exposure to asthma triggers helps understand AAP and report to referral asthma team.</a:t>
            </a:r>
          </a:p>
          <a:p>
            <a:pPr>
              <a:lnSpc>
                <a:spcPct val="100000"/>
              </a:lnSpc>
              <a:spcBef>
                <a:spcPts val="0"/>
              </a:spcBef>
              <a:defRPr sz="2212"/>
            </a:pPr>
            <a:r>
              <a:rPr sz="2100" b="1" dirty="0">
                <a:solidFill>
                  <a:schemeClr val="accent6"/>
                </a:solidFill>
              </a:rPr>
              <a:t>Family members</a:t>
            </a:r>
            <a:r>
              <a:rPr lang="en-US" sz="2100" b="1" dirty="0">
                <a:solidFill>
                  <a:schemeClr val="accent6"/>
                </a:solidFill>
              </a:rPr>
              <a:t>:</a:t>
            </a:r>
          </a:p>
          <a:p>
            <a:pPr marL="675954" lvl="1" indent="-180610" defTabSz="722442">
              <a:lnSpc>
                <a:spcPct val="100000"/>
              </a:lnSpc>
              <a:spcBef>
                <a:spcPts val="0"/>
              </a:spcBef>
              <a:defRPr sz="2212"/>
            </a:pPr>
            <a:r>
              <a:rPr sz="1800" dirty="0" smtClean="0">
                <a:solidFill>
                  <a:schemeClr val="accent6"/>
                </a:solidFill>
              </a:rPr>
              <a:t>know </a:t>
            </a:r>
            <a:r>
              <a:rPr sz="1800" dirty="0">
                <a:solidFill>
                  <a:schemeClr val="accent6"/>
                </a:solidFill>
              </a:rPr>
              <a:t>symptoms, how to use AAP, help reduce triggers, assist to get to medical appoints, pharmacy for refills. Discuss goals and measures with providers and </a:t>
            </a:r>
            <a:r>
              <a:rPr sz="1800" dirty="0" smtClean="0">
                <a:solidFill>
                  <a:schemeClr val="accent6"/>
                </a:solidFill>
              </a:rPr>
              <a:t>asthmatic</a:t>
            </a:r>
            <a:r>
              <a:rPr lang="en-US" sz="1800" dirty="0" smtClean="0">
                <a:solidFill>
                  <a:schemeClr val="accent6"/>
                </a:solidFill>
              </a:rPr>
              <a:t> </a:t>
            </a:r>
          </a:p>
          <a:p>
            <a:pPr>
              <a:lnSpc>
                <a:spcPct val="100000"/>
              </a:lnSpc>
              <a:spcBef>
                <a:spcPts val="0"/>
              </a:spcBef>
            </a:pPr>
            <a:r>
              <a:rPr lang="en-US" sz="2100" b="1" dirty="0">
                <a:solidFill>
                  <a:schemeClr val="accent6"/>
                </a:solidFill>
              </a:rPr>
              <a:t>Coaches, babysitter’s </a:t>
            </a:r>
            <a:r>
              <a:rPr lang="en-US" sz="2100" b="1" dirty="0" err="1">
                <a:solidFill>
                  <a:schemeClr val="accent6"/>
                </a:solidFill>
              </a:rPr>
              <a:t>etc</a:t>
            </a:r>
            <a:r>
              <a:rPr lang="en-US" sz="2100" b="1" dirty="0">
                <a:solidFill>
                  <a:schemeClr val="accent6"/>
                </a:solidFill>
              </a:rPr>
              <a:t> </a:t>
            </a:r>
          </a:p>
          <a:p>
            <a:pPr lvl="1">
              <a:lnSpc>
                <a:spcPct val="100000"/>
              </a:lnSpc>
              <a:spcBef>
                <a:spcPts val="0"/>
              </a:spcBef>
            </a:pPr>
            <a:r>
              <a:rPr lang="en-US" sz="1800" dirty="0">
                <a:solidFill>
                  <a:schemeClr val="accent6"/>
                </a:solidFill>
              </a:rPr>
              <a:t>Aware person has asthma, knows symptoms and triggers, has access to AAP and rescue med</a:t>
            </a:r>
          </a:p>
          <a:p>
            <a:pPr>
              <a:lnSpc>
                <a:spcPct val="100000"/>
              </a:lnSpc>
              <a:spcBef>
                <a:spcPts val="0"/>
              </a:spcBef>
            </a:pPr>
            <a:r>
              <a:rPr lang="en-US" sz="2100" b="1" dirty="0">
                <a:solidFill>
                  <a:schemeClr val="accent6"/>
                </a:solidFill>
              </a:rPr>
              <a:t>DOH and community agencies, Insurance Companies:</a:t>
            </a:r>
          </a:p>
          <a:p>
            <a:pPr lvl="1">
              <a:lnSpc>
                <a:spcPct val="100000"/>
              </a:lnSpc>
              <a:spcBef>
                <a:spcPts val="0"/>
              </a:spcBef>
            </a:pPr>
            <a:r>
              <a:rPr lang="en-US" sz="1800" dirty="0">
                <a:solidFill>
                  <a:schemeClr val="accent6"/>
                </a:solidFill>
              </a:rPr>
              <a:t> Resources available to help address asthmatic barriers</a:t>
            </a:r>
          </a:p>
        </p:txBody>
      </p:sp>
      <p:sp>
        <p:nvSpPr>
          <p:cNvPr id="3" name="Using Motivational interviewing"/>
          <p:cNvSpPr txBox="1">
            <a:spLocks/>
          </p:cNvSpPr>
          <p:nvPr/>
        </p:nvSpPr>
        <p:spPr>
          <a:xfrm>
            <a:off x="164896" y="-20570"/>
            <a:ext cx="10972800" cy="885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a:lstStyle>
          <a:p>
            <a:pPr hangingPunct="1"/>
            <a:r>
              <a:rPr lang="en-US" dirty="0"/>
              <a:t>Asthma </a:t>
            </a:r>
            <a:r>
              <a:rPr lang="en-US" dirty="0" smtClean="0"/>
              <a:t>Team &amp; Their Roles</a:t>
            </a:r>
            <a:endParaRPr lang="en-US" dirty="0"/>
          </a:p>
        </p:txBody>
      </p:sp>
      <p:pic>
        <p:nvPicPr>
          <p:cNvPr id="4" name="Picture 1" descr="Picture 1"/>
          <p:cNvPicPr>
            <a:picLocks noChangeAspect="1"/>
          </p:cNvPicPr>
          <p:nvPr/>
        </p:nvPicPr>
        <p:blipFill>
          <a:blip r:embed="rId2">
            <a:extLst/>
          </a:blip>
          <a:stretch>
            <a:fillRect/>
          </a:stretch>
        </p:blipFill>
        <p:spPr>
          <a:xfrm>
            <a:off x="8618638" y="117693"/>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945"/>
          <a:stretch/>
        </p:blipFill>
        <p:spPr>
          <a:xfrm rot="5400000">
            <a:off x="-84550" y="844550"/>
            <a:ext cx="6517099" cy="498475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88" t="11173" r="3680" b="122"/>
          <a:stretch/>
        </p:blipFill>
        <p:spPr>
          <a:xfrm rot="5400000">
            <a:off x="5595316" y="1082677"/>
            <a:ext cx="6614767" cy="4508499"/>
          </a:xfrm>
          <a:prstGeom prst="rect">
            <a:avLst/>
          </a:prstGeom>
        </p:spPr>
      </p:pic>
    </p:spTree>
    <p:extLst>
      <p:ext uri="{BB962C8B-B14F-4D97-AF65-F5344CB8AC3E}">
        <p14:creationId xmlns:p14="http://schemas.microsoft.com/office/powerpoint/2010/main" val="331381390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itle 1"/>
          <p:cNvSpPr txBox="1">
            <a:spLocks noGrp="1"/>
          </p:cNvSpPr>
          <p:nvPr>
            <p:ph type="title"/>
          </p:nvPr>
        </p:nvSpPr>
        <p:spPr>
          <a:xfrm>
            <a:off x="615949" y="869950"/>
            <a:ext cx="9108442" cy="585894"/>
          </a:xfrm>
          <a:prstGeom prst="rect">
            <a:avLst/>
          </a:prstGeom>
        </p:spPr>
        <p:txBody>
          <a:bodyPr/>
          <a:lstStyle/>
          <a:p>
            <a:r>
              <a:rPr dirty="0"/>
              <a:t>Questions?</a:t>
            </a:r>
          </a:p>
        </p:txBody>
      </p:sp>
      <p:sp>
        <p:nvSpPr>
          <p:cNvPr id="495" name="Double-click to edit"/>
          <p:cNvSpPr txBox="1">
            <a:spLocks noGrp="1"/>
          </p:cNvSpPr>
          <p:nvPr>
            <p:ph type="body" sz="quarter" idx="1"/>
          </p:nvPr>
        </p:nvSpPr>
        <p:spPr>
          <a:xfrm>
            <a:off x="615949" y="1824919"/>
            <a:ext cx="10580061" cy="3136681"/>
          </a:xfrm>
          <a:prstGeom prst="rect">
            <a:avLst/>
          </a:prstGeom>
        </p:spPr>
        <p:txBody>
          <a:bodyPr>
            <a:noAutofit/>
          </a:bodyPr>
          <a:lstStyle/>
          <a:p>
            <a:r>
              <a:rPr lang="en-US" sz="2800" dirty="0"/>
              <a:t>What experiences can you share with the group that you feel would help us recognize and overcome barriers, be more sensitive and improve our communication and education with asthmatics and their </a:t>
            </a:r>
            <a:r>
              <a:rPr lang="en-US" sz="2800" dirty="0" smtClean="0"/>
              <a:t>team</a:t>
            </a:r>
            <a:r>
              <a:rPr lang="en-US" sz="2800" dirty="0"/>
              <a:t>?</a:t>
            </a:r>
            <a:endParaRPr sz="2800" dirty="0"/>
          </a:p>
        </p:txBody>
      </p:sp>
      <p:pic>
        <p:nvPicPr>
          <p:cNvPr id="4"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Resources…"/>
          <p:cNvSpPr txBox="1">
            <a:spLocks noGrp="1"/>
          </p:cNvSpPr>
          <p:nvPr>
            <p:ph type="title" idx="4294967295"/>
          </p:nvPr>
        </p:nvSpPr>
        <p:spPr>
          <a:xfrm>
            <a:off x="412830" y="1382652"/>
            <a:ext cx="11334669" cy="1773298"/>
          </a:xfrm>
          <a:prstGeom prst="rect">
            <a:avLst/>
          </a:prstGeom>
        </p:spPr>
        <p:txBody>
          <a:bodyPr>
            <a:normAutofit fontScale="90000"/>
          </a:bodyPr>
          <a:lstStyle/>
          <a:p>
            <a:pPr marL="176463" indent="-176463" defTabSz="365793">
              <a:lnSpc>
                <a:spcPct val="100000"/>
              </a:lnSpc>
              <a:buSzPct val="100000"/>
              <a:defRPr sz="1760"/>
            </a:pPr>
            <a:r>
              <a:rPr b="0" dirty="0" smtClean="0">
                <a:solidFill>
                  <a:schemeClr val="accent6"/>
                </a:solidFill>
              </a:rPr>
              <a:t>Allergy </a:t>
            </a:r>
            <a:r>
              <a:rPr b="0" dirty="0">
                <a:solidFill>
                  <a:schemeClr val="accent6"/>
                </a:solidFill>
              </a:rPr>
              <a:t>and </a:t>
            </a:r>
            <a:r>
              <a:rPr b="0" dirty="0" smtClean="0">
                <a:solidFill>
                  <a:schemeClr val="accent6"/>
                </a:solidFill>
              </a:rPr>
              <a:t>Asthma</a:t>
            </a:r>
            <a:r>
              <a:rPr lang="en-US" b="0" dirty="0">
                <a:solidFill>
                  <a:schemeClr val="accent6"/>
                </a:solidFill>
              </a:rPr>
              <a:t> </a:t>
            </a:r>
            <a:r>
              <a:rPr lang="en-US" b="0" dirty="0" smtClean="0">
                <a:solidFill>
                  <a:schemeClr val="accent6"/>
                </a:solidFill>
              </a:rPr>
              <a:t>Network </a:t>
            </a:r>
            <a:r>
              <a:rPr b="0" dirty="0" smtClean="0">
                <a:solidFill>
                  <a:schemeClr val="accent6"/>
                </a:solidFill>
              </a:rPr>
              <a:t>assess </a:t>
            </a:r>
            <a:r>
              <a:rPr b="0" dirty="0">
                <a:solidFill>
                  <a:schemeClr val="accent6"/>
                </a:solidFill>
              </a:rPr>
              <a:t>to current educational information</a:t>
            </a:r>
            <a:r>
              <a:rPr b="0" dirty="0" smtClean="0">
                <a:solidFill>
                  <a:schemeClr val="accent6"/>
                </a:solidFill>
              </a:rPr>
              <a:t>,</a:t>
            </a:r>
            <a:r>
              <a:rPr lang="en-US" b="0" dirty="0" smtClean="0">
                <a:solidFill>
                  <a:schemeClr val="accent6"/>
                </a:solidFill>
              </a:rPr>
              <a:t> </a:t>
            </a:r>
            <a:r>
              <a:rPr b="0" dirty="0" smtClean="0">
                <a:solidFill>
                  <a:schemeClr val="accent6"/>
                </a:solidFill>
              </a:rPr>
              <a:t>videos</a:t>
            </a:r>
            <a:r>
              <a:rPr b="0" dirty="0">
                <a:solidFill>
                  <a:schemeClr val="accent6"/>
                </a:solidFill>
              </a:rPr>
              <a:t>, posters etc</a:t>
            </a:r>
            <a:r>
              <a:rPr b="0" dirty="0" smtClean="0">
                <a:solidFill>
                  <a:schemeClr val="accent6"/>
                </a:solidFill>
              </a:rPr>
              <a:t>.</a:t>
            </a:r>
            <a:r>
              <a:rPr lang="en-US" b="0" dirty="0" smtClean="0">
                <a:solidFill>
                  <a:schemeClr val="accent6"/>
                </a:solidFill>
              </a:rPr>
              <a:t>: </a:t>
            </a:r>
            <a:r>
              <a:rPr lang="en-US" b="0" dirty="0" smtClean="0">
                <a:hlinkClick r:id="rId2"/>
              </a:rPr>
              <a:t>https</a:t>
            </a:r>
            <a:r>
              <a:rPr lang="en-US" b="0" dirty="0">
                <a:hlinkClick r:id="rId2"/>
              </a:rPr>
              <a:t>://allergyasthmanetwork.org</a:t>
            </a:r>
            <a:r>
              <a:rPr lang="en-US" b="0" dirty="0" smtClean="0">
                <a:hlinkClick r:id="rId2"/>
              </a:rPr>
              <a:t>/</a:t>
            </a:r>
            <a:r>
              <a:rPr lang="en-US" b="0" dirty="0" smtClean="0"/>
              <a:t> </a:t>
            </a:r>
            <a:endParaRPr b="0" dirty="0"/>
          </a:p>
          <a:p>
            <a:pPr defTabSz="365793">
              <a:lnSpc>
                <a:spcPct val="100000"/>
              </a:lnSpc>
              <a:defRPr sz="1760"/>
            </a:pPr>
            <a:endParaRPr b="0" dirty="0">
              <a:solidFill>
                <a:schemeClr val="accent6"/>
              </a:solidFill>
            </a:endParaRPr>
          </a:p>
          <a:p>
            <a:pPr defTabSz="365793">
              <a:lnSpc>
                <a:spcPct val="100000"/>
              </a:lnSpc>
              <a:defRPr sz="1760"/>
            </a:pPr>
            <a:r>
              <a:rPr lang="en-US" b="0" dirty="0" smtClean="0">
                <a:solidFill>
                  <a:schemeClr val="accent6"/>
                </a:solidFill>
              </a:rPr>
              <a:t>RI Department </a:t>
            </a:r>
            <a:r>
              <a:rPr lang="en-US" b="0" dirty="0">
                <a:solidFill>
                  <a:schemeClr val="accent6"/>
                </a:solidFill>
              </a:rPr>
              <a:t>of Health: </a:t>
            </a:r>
            <a:r>
              <a:rPr lang="en-US" b="0" dirty="0">
                <a:hlinkClick r:id="rId3"/>
              </a:rPr>
              <a:t>https://health.ri.gov/asthma</a:t>
            </a:r>
            <a:r>
              <a:rPr lang="en-US" b="0" dirty="0" smtClean="0">
                <a:hlinkClick r:id="rId3"/>
              </a:rPr>
              <a:t>/</a:t>
            </a:r>
            <a:r>
              <a:rPr lang="en-US" b="0" dirty="0" smtClean="0"/>
              <a:t> </a:t>
            </a:r>
            <a:br>
              <a:rPr lang="en-US" b="0" dirty="0" smtClean="0"/>
            </a:br>
            <a:r>
              <a:rPr lang="en-US" b="0" dirty="0"/>
              <a:t/>
            </a:r>
            <a:br>
              <a:rPr lang="en-US" b="0" dirty="0"/>
            </a:br>
            <a:r>
              <a:rPr lang="en-US" b="0" dirty="0" smtClean="0">
                <a:solidFill>
                  <a:schemeClr val="accent6"/>
                </a:solidFill>
              </a:rPr>
              <a:t>American Lung Association: </a:t>
            </a:r>
            <a:r>
              <a:rPr lang="en-US" b="0" dirty="0">
                <a:solidFill>
                  <a:schemeClr val="accent6"/>
                </a:solidFill>
                <a:hlinkClick r:id="rId4"/>
              </a:rPr>
              <a:t>https://</a:t>
            </a:r>
            <a:r>
              <a:rPr lang="en-US" b="0" dirty="0" smtClean="0">
                <a:solidFill>
                  <a:schemeClr val="accent6"/>
                </a:solidFill>
                <a:hlinkClick r:id="rId4"/>
              </a:rPr>
              <a:t>www.lung.org/lung-health-diseases/lung-disease-lookup/asthma/managing-asthma</a:t>
            </a:r>
            <a:r>
              <a:rPr lang="en-US" b="0" dirty="0" smtClean="0">
                <a:solidFill>
                  <a:schemeClr val="accent6"/>
                </a:solidFill>
              </a:rPr>
              <a:t> </a:t>
            </a:r>
            <a:r>
              <a:rPr lang="en-US" b="0" dirty="0" smtClean="0"/>
              <a:t/>
            </a:r>
            <a:br>
              <a:rPr lang="en-US" b="0" dirty="0" smtClean="0"/>
            </a:br>
            <a:r>
              <a:rPr lang="en-US" b="0" dirty="0"/>
              <a:t/>
            </a:r>
            <a:br>
              <a:rPr lang="en-US" b="0" dirty="0"/>
            </a:br>
            <a:r>
              <a:rPr lang="en-US" sz="1800" b="0" dirty="0">
                <a:solidFill>
                  <a:schemeClr val="accent6"/>
                </a:solidFill>
              </a:rPr>
              <a:t>Holyoke </a:t>
            </a:r>
            <a:r>
              <a:rPr lang="en-US" sz="1800" b="0" dirty="0" smtClean="0">
                <a:solidFill>
                  <a:schemeClr val="accent6"/>
                </a:solidFill>
              </a:rPr>
              <a:t>Pediatrics: </a:t>
            </a:r>
            <a:r>
              <a:rPr lang="en-US" b="0" dirty="0" smtClean="0">
                <a:hlinkClick r:id="rId5"/>
              </a:rPr>
              <a:t>https</a:t>
            </a:r>
            <a:r>
              <a:rPr lang="en-US" b="0" dirty="0">
                <a:hlinkClick r:id="rId5"/>
              </a:rPr>
              <a:t>://www.holyokepediatrics.com/resource-center</a:t>
            </a:r>
            <a:r>
              <a:rPr lang="en-US" b="0" dirty="0"/>
              <a:t> </a:t>
            </a:r>
            <a:endParaRPr b="0" dirty="0"/>
          </a:p>
        </p:txBody>
      </p:sp>
      <p:sp>
        <p:nvSpPr>
          <p:cNvPr id="3" name="Using Motivational interviewing"/>
          <p:cNvSpPr txBox="1">
            <a:spLocks/>
          </p:cNvSpPr>
          <p:nvPr/>
        </p:nvSpPr>
        <p:spPr>
          <a:xfrm>
            <a:off x="176471" y="496790"/>
            <a:ext cx="10972800" cy="885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a:lstStyle>
          <a:p>
            <a:pPr hangingPunct="1"/>
            <a:r>
              <a:rPr lang="en-US" dirty="0" smtClean="0"/>
              <a:t>Resources &amp; Contact Info</a:t>
            </a:r>
            <a:endParaRPr lang="en-US" dirty="0"/>
          </a:p>
        </p:txBody>
      </p:sp>
      <p:pic>
        <p:nvPicPr>
          <p:cNvPr id="4" name="Picture 1" descr="Picture 1"/>
          <p:cNvPicPr>
            <a:picLocks noChangeAspect="1"/>
          </p:cNvPicPr>
          <p:nvPr/>
        </p:nvPicPr>
        <p:blipFill>
          <a:blip r:embed="rId6">
            <a:extLst/>
          </a:blip>
          <a:stretch>
            <a:fillRect/>
          </a:stretch>
        </p:blipFill>
        <p:spPr>
          <a:xfrm>
            <a:off x="406400" y="100331"/>
            <a:ext cx="910377" cy="478334"/>
          </a:xfrm>
          <a:prstGeom prst="rect">
            <a:avLst/>
          </a:prstGeom>
          <a:ln w="12700">
            <a:miter lim="400000"/>
          </a:ln>
        </p:spPr>
      </p:pic>
      <p:sp>
        <p:nvSpPr>
          <p:cNvPr id="5" name="Resources…"/>
          <p:cNvSpPr txBox="1">
            <a:spLocks/>
          </p:cNvSpPr>
          <p:nvPr/>
        </p:nvSpPr>
        <p:spPr>
          <a:xfrm>
            <a:off x="520658" y="3286686"/>
            <a:ext cx="11334669" cy="1773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1pPr>
            <a:lvl2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2pPr>
            <a:lvl3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3pPr>
            <a:lvl4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4pPr>
            <a:lvl5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5pPr>
            <a:lvl6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6pPr>
            <a:lvl7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7pPr>
            <a:lvl8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8pPr>
            <a:lvl9pPr marL="0" marR="0" indent="0" algn="l" defTabSz="914484" rtl="0" latinLnBrk="0">
              <a:lnSpc>
                <a:spcPct val="90000"/>
              </a:lnSpc>
              <a:spcBef>
                <a:spcPts val="0"/>
              </a:spcBef>
              <a:spcAft>
                <a:spcPts val="0"/>
              </a:spcAft>
              <a:buClrTx/>
              <a:buSzTx/>
              <a:buFontTx/>
              <a:buNone/>
              <a:tabLst/>
              <a:defRPr sz="4400" b="1" i="0" u="none" strike="noStrike" cap="none" spc="0" baseline="0">
                <a:solidFill>
                  <a:schemeClr val="accent1"/>
                </a:solidFill>
                <a:uFillTx/>
                <a:latin typeface="+mn-lt"/>
                <a:ea typeface="+mn-ea"/>
                <a:cs typeface="+mn-cs"/>
                <a:sym typeface="Calibri"/>
              </a:defRPr>
            </a:lvl9pPr>
          </a:lstStyle>
          <a:p>
            <a:pPr defTabSz="365793" hangingPunct="1">
              <a:lnSpc>
                <a:spcPct val="100000"/>
              </a:lnSpc>
              <a:buSzPct val="100000"/>
              <a:defRPr sz="1760"/>
            </a:pPr>
            <a:r>
              <a:rPr lang="en-US" sz="1760" b="0" dirty="0" smtClean="0">
                <a:solidFill>
                  <a:schemeClr val="accent6"/>
                </a:solidFill>
              </a:rPr>
              <a:t>June Tourangeau </a:t>
            </a:r>
            <a:r>
              <a:rPr lang="en-US" sz="1760" b="0" dirty="0" smtClean="0">
                <a:solidFill>
                  <a:schemeClr val="accent6"/>
                </a:solidFill>
                <a:hlinkClick r:id="rId7"/>
              </a:rPr>
              <a:t>junet16@comcast.net</a:t>
            </a:r>
            <a:r>
              <a:rPr lang="en-US" sz="1760" b="0" dirty="0" smtClean="0">
                <a:solidFill>
                  <a:schemeClr val="accent6"/>
                </a:solidFill>
              </a:rPr>
              <a:t> </a:t>
            </a:r>
            <a:endParaRPr lang="en-US" sz="1760" b="0" dirty="0">
              <a:solidFill>
                <a:schemeClr val="accent6"/>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object 2"/>
          <p:cNvSpPr txBox="1"/>
          <p:nvPr/>
        </p:nvSpPr>
        <p:spPr>
          <a:xfrm>
            <a:off x="3642528" y="6476159"/>
            <a:ext cx="3417147" cy="17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609629">
              <a:defRPr sz="1200">
                <a:solidFill>
                  <a:srgbClr val="FFFFFF"/>
                </a:solidFill>
                <a:latin typeface="Tahoma"/>
                <a:ea typeface="Tahoma"/>
                <a:cs typeface="Tahoma"/>
                <a:sym typeface="Tahoma"/>
              </a:defRPr>
            </a:pPr>
            <a:r>
              <a:t>Prepared</a:t>
            </a:r>
            <a:r>
              <a:rPr spc="-103"/>
              <a:t> </a:t>
            </a:r>
            <a:r>
              <a:t>by</a:t>
            </a:r>
            <a:r>
              <a:rPr spc="-116"/>
              <a:t> </a:t>
            </a:r>
            <a:r>
              <a:t>Care</a:t>
            </a:r>
            <a:r>
              <a:rPr spc="-110"/>
              <a:t> </a:t>
            </a:r>
            <a:r>
              <a:rPr spc="-7"/>
              <a:t>Transformation</a:t>
            </a:r>
            <a:r>
              <a:rPr spc="-103"/>
              <a:t> </a:t>
            </a:r>
            <a:r>
              <a:rPr spc="-13"/>
              <a:t>Collaborative</a:t>
            </a:r>
            <a:r>
              <a:rPr spc="-116"/>
              <a:t> </a:t>
            </a:r>
            <a:r>
              <a:t>of</a:t>
            </a:r>
            <a:r>
              <a:rPr spc="-116"/>
              <a:t> </a:t>
            </a:r>
            <a:r>
              <a:rPr spc="-17"/>
              <a:t>RI</a:t>
            </a:r>
          </a:p>
        </p:txBody>
      </p:sp>
      <p:sp>
        <p:nvSpPr>
          <p:cNvPr id="500" name="object 3"/>
          <p:cNvSpPr/>
          <p:nvPr/>
        </p:nvSpPr>
        <p:spPr>
          <a:xfrm>
            <a:off x="0" y="6297676"/>
            <a:ext cx="12192001" cy="560324"/>
          </a:xfrm>
          <a:prstGeom prst="rect">
            <a:avLst/>
          </a:prstGeom>
          <a:solidFill>
            <a:srgbClr val="F7B31D"/>
          </a:solidFill>
          <a:ln w="12700">
            <a:miter lim="400000"/>
          </a:ln>
        </p:spPr>
        <p:txBody>
          <a:bodyPr lIns="45719" rIns="45719"/>
          <a:lstStyle/>
          <a:p>
            <a:pPr defTabSz="609629">
              <a:defRPr sz="1200">
                <a:solidFill>
                  <a:srgbClr val="000000"/>
                </a:solidFill>
              </a:defRPr>
            </a:pPr>
            <a:endParaRPr/>
          </a:p>
        </p:txBody>
      </p:sp>
      <p:sp>
        <p:nvSpPr>
          <p:cNvPr id="501" name="object 5"/>
          <p:cNvSpPr txBox="1"/>
          <p:nvPr/>
        </p:nvSpPr>
        <p:spPr>
          <a:xfrm>
            <a:off x="4514213" y="5885309"/>
            <a:ext cx="3163572" cy="156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8466" defTabSz="609629">
              <a:defRPr sz="1200" i="1" spc="167">
                <a:solidFill>
                  <a:srgbClr val="006FC0"/>
                </a:solidFill>
              </a:defRPr>
            </a:pPr>
            <a:r>
              <a:t>Care</a:t>
            </a:r>
            <a:r>
              <a:rPr spc="107"/>
              <a:t> </a:t>
            </a:r>
            <a:r>
              <a:rPr spc="143"/>
              <a:t>Transformation</a:t>
            </a:r>
            <a:r>
              <a:rPr spc="107"/>
              <a:t> </a:t>
            </a:r>
            <a:r>
              <a:rPr spc="136"/>
              <a:t>Collaborative</a:t>
            </a:r>
            <a:r>
              <a:rPr spc="110"/>
              <a:t> </a:t>
            </a:r>
            <a:r>
              <a:rPr spc="93"/>
              <a:t>of</a:t>
            </a:r>
            <a:r>
              <a:rPr spc="90"/>
              <a:t> </a:t>
            </a:r>
            <a:r>
              <a:rPr spc="123"/>
              <a:t>RI</a:t>
            </a:r>
          </a:p>
        </p:txBody>
      </p:sp>
      <p:sp>
        <p:nvSpPr>
          <p:cNvPr id="502" name="TextBox 6"/>
          <p:cNvSpPr txBox="1"/>
          <p:nvPr/>
        </p:nvSpPr>
        <p:spPr>
          <a:xfrm>
            <a:off x="2738120" y="5290458"/>
            <a:ext cx="7325360"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609629">
              <a:defRPr sz="1200" i="1">
                <a:solidFill>
                  <a:srgbClr val="000000"/>
                </a:solidFill>
              </a:defRPr>
            </a:lvl1pPr>
          </a:lstStyle>
          <a:p>
            <a:r>
              <a:t>PLEASE NOTE: Project ECHO case consultations do not create or otherwise establish a provider-patient relationship between any clinician and any patient whose case is being presented in a project ECHO setting</a:t>
            </a:r>
          </a:p>
        </p:txBody>
      </p:sp>
      <p:sp>
        <p:nvSpPr>
          <p:cNvPr id="503" name="object 3"/>
          <p:cNvSpPr txBox="1">
            <a:spLocks noGrp="1"/>
          </p:cNvSpPr>
          <p:nvPr>
            <p:ph type="title"/>
          </p:nvPr>
        </p:nvSpPr>
        <p:spPr>
          <a:xfrm>
            <a:off x="2422362" y="3431526"/>
            <a:ext cx="6858001" cy="996090"/>
          </a:xfrm>
          <a:prstGeom prst="rect">
            <a:avLst/>
          </a:prstGeom>
        </p:spPr>
        <p:txBody>
          <a:bodyPr/>
          <a:lstStyle/>
          <a:p>
            <a:pPr indent="8723" algn="ctr">
              <a:defRPr sz="2600"/>
            </a:pPr>
            <a:r>
              <a:t>Asthma Essentials ECHO</a:t>
            </a:r>
            <a:r>
              <a:rPr baseline="30000"/>
              <a:t>®</a:t>
            </a:r>
            <a:r>
              <a:rPr sz="3700"/>
              <a:t> </a:t>
            </a:r>
            <a:br>
              <a:rPr sz="3700"/>
            </a:br>
            <a:r>
              <a:t>Case</a:t>
            </a:r>
            <a:r>
              <a:rPr spc="-100"/>
              <a:t> Presentation</a:t>
            </a:r>
          </a:p>
        </p:txBody>
      </p:sp>
      <p:grpSp>
        <p:nvGrpSpPr>
          <p:cNvPr id="506" name="Group 9"/>
          <p:cNvGrpSpPr/>
          <p:nvPr/>
        </p:nvGrpSpPr>
        <p:grpSpPr>
          <a:xfrm>
            <a:off x="1961152" y="1115785"/>
            <a:ext cx="7428067" cy="1287346"/>
            <a:chOff x="0" y="0"/>
            <a:chExt cx="7428066" cy="1287345"/>
          </a:xfrm>
        </p:grpSpPr>
        <p:pic>
          <p:nvPicPr>
            <p:cNvPr id="504" name="object 4" descr="object 4"/>
            <p:cNvPicPr>
              <a:picLocks noChangeAspect="1"/>
            </p:cNvPicPr>
            <p:nvPr/>
          </p:nvPicPr>
          <p:blipFill>
            <a:blip r:embed="rId2">
              <a:extLst/>
            </a:blip>
            <a:stretch>
              <a:fillRect/>
            </a:stretch>
          </p:blipFill>
          <p:spPr>
            <a:xfrm>
              <a:off x="-1" y="-1"/>
              <a:ext cx="4913179" cy="1287347"/>
            </a:xfrm>
            <a:prstGeom prst="rect">
              <a:avLst/>
            </a:prstGeom>
            <a:ln w="12700" cap="flat">
              <a:noFill/>
              <a:miter lim="400000"/>
            </a:ln>
            <a:effectLst/>
          </p:spPr>
        </p:pic>
        <p:pic>
          <p:nvPicPr>
            <p:cNvPr id="505" name="Picture 1" descr="Picture 1"/>
            <p:cNvPicPr>
              <a:picLocks noChangeAspect="1"/>
            </p:cNvPicPr>
            <p:nvPr/>
          </p:nvPicPr>
          <p:blipFill>
            <a:blip r:embed="rId3">
              <a:extLst/>
            </a:blip>
            <a:stretch>
              <a:fillRect/>
            </a:stretch>
          </p:blipFill>
          <p:spPr>
            <a:xfrm>
              <a:off x="5229152" y="65990"/>
              <a:ext cx="2198915" cy="1155363"/>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Title 1"/>
          <p:cNvSpPr txBox="1">
            <a:spLocks noGrp="1"/>
          </p:cNvSpPr>
          <p:nvPr>
            <p:ph type="title"/>
          </p:nvPr>
        </p:nvSpPr>
        <p:spPr>
          <a:xfrm>
            <a:off x="298370" y="578665"/>
            <a:ext cx="10515601" cy="1049006"/>
          </a:xfrm>
          <a:prstGeom prst="rect">
            <a:avLst/>
          </a:prstGeom>
        </p:spPr>
        <p:txBody>
          <a:bodyPr/>
          <a:lstStyle/>
          <a:p>
            <a:r>
              <a:rPr dirty="0"/>
              <a:t>Announcements &amp; Reminders</a:t>
            </a:r>
          </a:p>
        </p:txBody>
      </p:sp>
      <p:pic>
        <p:nvPicPr>
          <p:cNvPr id="514"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graphicFrame>
        <p:nvGraphicFramePr>
          <p:cNvPr id="515" name="Google Shape;313;p18"/>
          <p:cNvGraphicFramePr/>
          <p:nvPr>
            <p:extLst>
              <p:ext uri="{D42A27DB-BD31-4B8C-83A1-F6EECF244321}">
                <p14:modId xmlns:p14="http://schemas.microsoft.com/office/powerpoint/2010/main" val="688214447"/>
              </p:ext>
            </p:extLst>
          </p:nvPr>
        </p:nvGraphicFramePr>
        <p:xfrm>
          <a:off x="745602" y="1527102"/>
          <a:ext cx="10280894" cy="3116681"/>
        </p:xfrm>
        <a:graphic>
          <a:graphicData uri="http://schemas.openxmlformats.org/drawingml/2006/table">
            <a:tbl>
              <a:tblPr firstRow="1">
                <a:tableStyleId>{4C3C2611-4C71-4FC5-86AE-919BDF0F9419}</a:tableStyleId>
              </a:tblPr>
              <a:tblGrid>
                <a:gridCol w="4521117">
                  <a:extLst>
                    <a:ext uri="{9D8B030D-6E8A-4147-A177-3AD203B41FA5}">
                      <a16:colId xmlns:a16="http://schemas.microsoft.com/office/drawing/2014/main" val="20000"/>
                    </a:ext>
                  </a:extLst>
                </a:gridCol>
                <a:gridCol w="5759777">
                  <a:extLst>
                    <a:ext uri="{9D8B030D-6E8A-4147-A177-3AD203B41FA5}">
                      <a16:colId xmlns:a16="http://schemas.microsoft.com/office/drawing/2014/main" val="20001"/>
                    </a:ext>
                  </a:extLst>
                </a:gridCol>
              </a:tblGrid>
              <a:tr h="786793">
                <a:tc>
                  <a:txBody>
                    <a:bodyPr/>
                    <a:lstStyle/>
                    <a:p>
                      <a:pPr algn="l" defTabSz="914484">
                        <a:defRPr sz="1800" b="0">
                          <a:solidFill>
                            <a:srgbClr val="000000"/>
                          </a:solidFill>
                        </a:defRPr>
                      </a:pPr>
                      <a:r>
                        <a:rPr lang="en-US" sz="2400" dirty="0" smtClean="0">
                          <a:solidFill>
                            <a:schemeClr val="accent6"/>
                          </a:solidFill>
                        </a:rPr>
                        <a:t>Final </a:t>
                      </a:r>
                      <a:r>
                        <a:rPr sz="2400" dirty="0" smtClean="0">
                          <a:solidFill>
                            <a:schemeClr val="accent6"/>
                          </a:solidFill>
                        </a:rPr>
                        <a:t>Session </a:t>
                      </a:r>
                      <a:r>
                        <a:rPr sz="2400" dirty="0">
                          <a:solidFill>
                            <a:schemeClr val="accent6"/>
                          </a:solidFill>
                        </a:rPr>
                        <a:t>Date:</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defTabSz="914484">
                        <a:defRPr sz="2400" b="0">
                          <a:solidFill>
                            <a:schemeClr val="accent6"/>
                          </a:solidFill>
                        </a:defRPr>
                      </a:pPr>
                      <a:r>
                        <a:rPr lang="en-US" dirty="0" smtClean="0"/>
                        <a:t>March 8, 2023</a:t>
                      </a:r>
                      <a:endParaRPr dirty="0"/>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83948">
                <a:tc>
                  <a:txBody>
                    <a:bodyPr/>
                    <a:lstStyle/>
                    <a:p>
                      <a:pPr algn="l" defTabSz="914484">
                        <a:defRPr sz="1800">
                          <a:solidFill>
                            <a:srgbClr val="000000"/>
                          </a:solidFill>
                        </a:defRPr>
                      </a:pPr>
                      <a:r>
                        <a:rPr sz="2400">
                          <a:solidFill>
                            <a:schemeClr val="accent6"/>
                          </a:solidFill>
                        </a:rPr>
                        <a:t>Topic:</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smtClean="0">
                          <a:solidFill>
                            <a:schemeClr val="accent6"/>
                          </a:solidFill>
                        </a:rPr>
                        <a:t>Managing Asthma Exacerbations</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90021">
                <a:tc>
                  <a:txBody>
                    <a:bodyPr/>
                    <a:lstStyle/>
                    <a:p>
                      <a:pPr algn="l" defTabSz="914484">
                        <a:defRPr sz="1800">
                          <a:solidFill>
                            <a:srgbClr val="000000"/>
                          </a:solidFill>
                        </a:defRPr>
                      </a:pPr>
                      <a:r>
                        <a:rPr sz="2400" dirty="0">
                          <a:solidFill>
                            <a:schemeClr val="accent6"/>
                          </a:solidFill>
                        </a:rPr>
                        <a:t>Presenter:</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sz="2400">
                          <a:solidFill>
                            <a:schemeClr val="accent6"/>
                          </a:solidFill>
                        </a:defRPr>
                      </a:pPr>
                      <a:r>
                        <a:rPr lang="en-US" sz="2400" b="1" i="1" dirty="0" smtClean="0">
                          <a:solidFill>
                            <a:schemeClr val="accent6"/>
                          </a:solidFill>
                        </a:rPr>
                        <a:t>Andrew Foderaro, MD, Pulmonologist, </a:t>
                      </a:r>
                      <a:r>
                        <a:rPr lang="en-US" sz="2400" b="0" i="0" dirty="0" smtClean="0">
                          <a:solidFill>
                            <a:schemeClr val="accent6"/>
                          </a:solidFill>
                        </a:rPr>
                        <a:t>East Providence Brown Physicians Patient Center</a:t>
                      </a:r>
                      <a:endParaRPr lang="en-US" sz="2000" b="0" i="0" u="none" dirty="0" smtClean="0">
                        <a:solidFill>
                          <a:schemeClr val="accent6"/>
                        </a:solidFill>
                        <a:effectLst/>
                      </a:endParaRP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6270">
                <a:tc>
                  <a:txBody>
                    <a:bodyPr/>
                    <a:lstStyle/>
                    <a:p>
                      <a:pPr algn="l" defTabSz="914484">
                        <a:defRPr sz="1800">
                          <a:solidFill>
                            <a:srgbClr val="000000"/>
                          </a:solidFill>
                        </a:defRPr>
                      </a:pPr>
                      <a:r>
                        <a:rPr sz="2400">
                          <a:solidFill>
                            <a:schemeClr val="accent6"/>
                          </a:solidFill>
                        </a:rPr>
                        <a:t>Case Presenter:</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defTabSz="914484">
                        <a:defRPr sz="2400">
                          <a:solidFill>
                            <a:schemeClr val="accent6"/>
                          </a:solidFill>
                        </a:defRPr>
                      </a:pPr>
                      <a:r>
                        <a:rPr lang="en-US" b="1" i="1" dirty="0" smtClean="0"/>
                        <a:t>Thomas</a:t>
                      </a:r>
                      <a:r>
                        <a:rPr lang="en-US" b="1" i="1" baseline="0" dirty="0" smtClean="0"/>
                        <a:t> </a:t>
                      </a:r>
                      <a:r>
                        <a:rPr lang="en-US" b="1" i="1" baseline="0" dirty="0" err="1" smtClean="0"/>
                        <a:t>Warcup</a:t>
                      </a:r>
                      <a:r>
                        <a:rPr lang="en-US" b="1" i="1" baseline="0" dirty="0" smtClean="0"/>
                        <a:t>, MD, </a:t>
                      </a:r>
                      <a:r>
                        <a:rPr lang="en-US" baseline="0" dirty="0" smtClean="0"/>
                        <a:t>Block Island Medical Center</a:t>
                      </a:r>
                      <a:endParaRPr dirty="0"/>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Rectangle 1"/>
          <p:cNvSpPr/>
          <p:nvPr/>
        </p:nvSpPr>
        <p:spPr>
          <a:xfrm>
            <a:off x="661043" y="5102069"/>
            <a:ext cx="8794395" cy="738664"/>
          </a:xfrm>
          <a:prstGeom prst="rect">
            <a:avLst/>
          </a:prstGeom>
        </p:spPr>
        <p:txBody>
          <a:bodyPr wrap="none">
            <a:spAutoFit/>
          </a:bodyPr>
          <a:lstStyle/>
          <a:p>
            <a:r>
              <a:rPr lang="en-US" sz="2400" b="1" dirty="0" smtClean="0"/>
              <a:t>Asthma Quality Improvement Initiative – Applications due FEB 24</a:t>
            </a:r>
            <a:r>
              <a:rPr lang="en-US" sz="2400" b="1" baseline="30000" dirty="0" smtClean="0"/>
              <a:t>th</a:t>
            </a:r>
            <a:r>
              <a:rPr lang="en-US" sz="2400" b="1" dirty="0" smtClean="0"/>
              <a:t> </a:t>
            </a:r>
          </a:p>
          <a:p>
            <a:r>
              <a:rPr lang="en-US" dirty="0" smtClean="0">
                <a:hlinkClick r:id="rId3"/>
              </a:rPr>
              <a:t>https</a:t>
            </a:r>
            <a:r>
              <a:rPr lang="en-US" dirty="0">
                <a:hlinkClick r:id="rId3"/>
              </a:rPr>
              <a:t>://</a:t>
            </a:r>
            <a:r>
              <a:rPr lang="en-US" dirty="0" smtClean="0">
                <a:hlinkClick r:id="rId3"/>
              </a:rPr>
              <a:t>www.ctc-ri.org/sites/default/files/Asthma%20Call%20for%20Applications.pdf</a:t>
            </a:r>
            <a:r>
              <a:rPr lang="en-US" dirty="0" smtClean="0"/>
              <a:t> </a:t>
            </a:r>
            <a:endParaRPr lang="en-US"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Google Shape;318;p19"/>
          <p:cNvSpPr txBox="1">
            <a:spLocks noGrp="1"/>
          </p:cNvSpPr>
          <p:nvPr>
            <p:ph type="title"/>
          </p:nvPr>
        </p:nvSpPr>
        <p:spPr>
          <a:xfrm>
            <a:off x="838200" y="641683"/>
            <a:ext cx="10515601" cy="1049006"/>
          </a:xfrm>
          <a:prstGeom prst="rect">
            <a:avLst/>
          </a:prstGeom>
        </p:spPr>
        <p:txBody>
          <a:bodyPr lIns="45699" tIns="45699" rIns="45699" bIns="45699"/>
          <a:lstStyle/>
          <a:p>
            <a:pPr>
              <a:defRPr sz="3800">
                <a:solidFill>
                  <a:srgbClr val="006FC0"/>
                </a:solidFill>
                <a:latin typeface="Tahoma"/>
                <a:ea typeface="Tahoma"/>
                <a:cs typeface="Tahoma"/>
                <a:sym typeface="Tahoma"/>
              </a:defRPr>
            </a:pPr>
            <a:r>
              <a:rPr dirty="0"/>
              <a:t>CME Credits </a:t>
            </a:r>
            <a:br>
              <a:rPr dirty="0"/>
            </a:br>
            <a:r>
              <a:rPr sz="2800" dirty="0">
                <a:solidFill>
                  <a:schemeClr val="accent1"/>
                </a:solidFill>
                <a:latin typeface="+mn-lt"/>
                <a:ea typeface="+mn-ea"/>
                <a:cs typeface="+mn-cs"/>
                <a:sym typeface="Calibri"/>
              </a:rPr>
              <a:t>(currently available for MDs, PAs, Rx, RNs and NPs)</a:t>
            </a:r>
          </a:p>
        </p:txBody>
      </p:sp>
      <p:sp>
        <p:nvSpPr>
          <p:cNvPr id="518" name="Google Shape;319;p19"/>
          <p:cNvSpPr txBox="1">
            <a:spLocks noGrp="1"/>
          </p:cNvSpPr>
          <p:nvPr>
            <p:ph type="sldNum" sz="quarter" idx="4294967295"/>
          </p:nvPr>
        </p:nvSpPr>
        <p:spPr>
          <a:xfrm>
            <a:off x="11933416" y="6551306"/>
            <a:ext cx="258584" cy="24826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lvl1pPr>
              <a:defRPr>
                <a:solidFill>
                  <a:srgbClr val="000000"/>
                </a:solidFill>
              </a:defRPr>
            </a:lvl1pPr>
          </a:lstStyle>
          <a:p>
            <a:fld id="{86CB4B4D-7CA3-9044-876B-883B54F8677D}" type="slidenum">
              <a:t>27</a:t>
            </a:fld>
            <a:endParaRPr/>
          </a:p>
        </p:txBody>
      </p:sp>
      <p:sp>
        <p:nvSpPr>
          <p:cNvPr id="519" name="Google Shape;320;p19"/>
          <p:cNvSpPr txBox="1"/>
          <p:nvPr/>
        </p:nvSpPr>
        <p:spPr>
          <a:xfrm>
            <a:off x="652097" y="1859379"/>
            <a:ext cx="8208323" cy="1938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a:spAutoFit/>
          </a:bodyPr>
          <a:lstStyle/>
          <a:p>
            <a:pPr marL="457223" indent="-457223">
              <a:buClr>
                <a:srgbClr val="000000"/>
              </a:buClr>
              <a:buSzPts val="2400"/>
              <a:buFont typeface="Arial"/>
              <a:buChar char="•"/>
              <a:defRPr sz="2400">
                <a:solidFill>
                  <a:srgbClr val="000000"/>
                </a:solidFill>
              </a:defRPr>
            </a:pPr>
            <a:r>
              <a:rPr dirty="0"/>
              <a:t>CME Credits – Please request session credits when filling out the evaluation at the end of the meeting.</a:t>
            </a:r>
            <a:br>
              <a:rPr dirty="0"/>
            </a:br>
            <a:endParaRPr dirty="0"/>
          </a:p>
          <a:p>
            <a:pPr marL="457223" indent="-457223">
              <a:buSzPts val="2400"/>
              <a:buFont typeface="Arial"/>
              <a:buChar char="•"/>
              <a:defRPr sz="2400">
                <a:solidFill>
                  <a:srgbClr val="000000"/>
                </a:solidFill>
              </a:defRPr>
            </a:pPr>
            <a:r>
              <a:rPr dirty="0"/>
              <a:t>Evaluation/Credit Request Form</a:t>
            </a:r>
            <a:r>
              <a:rPr dirty="0" smtClean="0"/>
              <a:t>:</a:t>
            </a:r>
            <a:r>
              <a:rPr lang="en-US" dirty="0"/>
              <a:t> </a:t>
            </a:r>
            <a:r>
              <a:rPr lang="en-US" dirty="0">
                <a:hlinkClick r:id="rId3"/>
              </a:rPr>
              <a:t>https://</a:t>
            </a:r>
            <a:r>
              <a:rPr lang="en-US" dirty="0" smtClean="0">
                <a:hlinkClick r:id="rId3"/>
              </a:rPr>
              <a:t>www.surveymonkey.com/r/M9VJ8LT</a:t>
            </a:r>
            <a:r>
              <a:rPr lang="en-US" dirty="0" smtClean="0"/>
              <a:t> </a:t>
            </a:r>
            <a:endParaRPr dirty="0"/>
          </a:p>
        </p:txBody>
      </p:sp>
      <p:sp>
        <p:nvSpPr>
          <p:cNvPr id="520" name="Google Shape;321;p19"/>
          <p:cNvSpPr txBox="1"/>
          <p:nvPr/>
        </p:nvSpPr>
        <p:spPr>
          <a:xfrm>
            <a:off x="652097" y="4411350"/>
            <a:ext cx="11078542" cy="1209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i="1">
                <a:solidFill>
                  <a:srgbClr val="1A191A"/>
                </a:solidFill>
              </a:defRPr>
            </a:lvl1pPr>
          </a:lstStyle>
          <a:p>
            <a:r>
              <a:rPr dirty="0"/>
              <a:t>The AAFP has reviewed ‘ECHO Series Focused on Best Practices and QI,’ and deemed it acceptable for AAFP credit. Term of approval is from 09/16/2022 to 09/16/2023. Physicians should claim only the credit commensurate with the extent of their participation in the activity. NPs and RNs can also receive credit through AAFP’s partnership with the American Nurses Credentialing Center (ANCC) and the American Academy of Nurse Practitioners Certification Board (AANPCB).</a:t>
            </a:r>
          </a:p>
        </p:txBody>
      </p:sp>
      <p:pic>
        <p:nvPicPr>
          <p:cNvPr id="521" name="Google Shape;322;p19" descr="Google Shape;322;p19"/>
          <p:cNvPicPr>
            <a:picLocks noChangeAspect="1"/>
          </p:cNvPicPr>
          <p:nvPr/>
        </p:nvPicPr>
        <p:blipFill>
          <a:blip r:embed="rId4">
            <a:extLst/>
          </a:blip>
          <a:stretch>
            <a:fillRect/>
          </a:stretch>
        </p:blipFill>
        <p:spPr>
          <a:xfrm>
            <a:off x="406401" y="100331"/>
            <a:ext cx="910378" cy="478335"/>
          </a:xfrm>
          <a:prstGeom prst="rect">
            <a:avLst/>
          </a:prstGeom>
          <a:ln w="12700">
            <a:miter lim="400000"/>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1048" y="1609654"/>
            <a:ext cx="2438400" cy="243840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reeform 3"/>
          <p:cNvSpPr/>
          <p:nvPr/>
        </p:nvSpPr>
        <p:spPr>
          <a:xfrm>
            <a:off x="0" y="6306422"/>
            <a:ext cx="12192000" cy="546101"/>
          </a:xfrm>
          <a:prstGeom prst="rect">
            <a:avLst/>
          </a:prstGeom>
          <a:solidFill>
            <a:srgbClr val="00B0F0"/>
          </a:solidFill>
          <a:ln w="12700">
            <a:miter lim="400000"/>
          </a:ln>
        </p:spPr>
        <p:txBody>
          <a:bodyPr lIns="45719" rIns="45719"/>
          <a:lstStyle/>
          <a:p>
            <a:pPr>
              <a:defRPr>
                <a:solidFill>
                  <a:srgbClr val="000000"/>
                </a:solidFill>
              </a:defRPr>
            </a:pPr>
            <a:endParaRPr/>
          </a:p>
        </p:txBody>
      </p:sp>
      <p:pic>
        <p:nvPicPr>
          <p:cNvPr id="436" name="Picture 4" descr="Picture 4"/>
          <p:cNvPicPr>
            <a:picLocks noChangeAspect="1"/>
          </p:cNvPicPr>
          <p:nvPr/>
        </p:nvPicPr>
        <p:blipFill>
          <a:blip r:embed="rId2">
            <a:extLst/>
          </a:blip>
          <a:srcRect r="970" b="1233"/>
          <a:stretch>
            <a:fillRect/>
          </a:stretch>
        </p:blipFill>
        <p:spPr>
          <a:xfrm>
            <a:off x="9608718" y="130146"/>
            <a:ext cx="2438401" cy="677334"/>
          </a:xfrm>
          <a:prstGeom prst="rect">
            <a:avLst/>
          </a:prstGeom>
          <a:ln w="12700">
            <a:miter lim="400000"/>
          </a:ln>
        </p:spPr>
      </p:pic>
      <p:sp>
        <p:nvSpPr>
          <p:cNvPr id="437" name="Freeform 6"/>
          <p:cNvSpPr/>
          <p:nvPr/>
        </p:nvSpPr>
        <p:spPr>
          <a:xfrm>
            <a:off x="6350" y="6400446"/>
            <a:ext cx="12192000" cy="461074"/>
          </a:xfrm>
          <a:prstGeom prst="rect">
            <a:avLst/>
          </a:prstGeom>
          <a:solidFill>
            <a:schemeClr val="accent1"/>
          </a:solidFill>
          <a:ln w="12700">
            <a:miter lim="400000"/>
          </a:ln>
        </p:spPr>
        <p:txBody>
          <a:bodyPr lIns="45719" rIns="45719"/>
          <a:lstStyle/>
          <a:p>
            <a:pPr>
              <a:defRPr>
                <a:solidFill>
                  <a:srgbClr val="000000"/>
                </a:solidFill>
              </a:defRPr>
            </a:pPr>
            <a:endParaRPr/>
          </a:p>
        </p:txBody>
      </p:sp>
      <p:sp>
        <p:nvSpPr>
          <p:cNvPr id="438" name="AutoShape 7"/>
          <p:cNvSpPr/>
          <p:nvPr/>
        </p:nvSpPr>
        <p:spPr>
          <a:xfrm>
            <a:off x="188259" y="641350"/>
            <a:ext cx="11858860" cy="0"/>
          </a:xfrm>
          <a:prstGeom prst="line">
            <a:avLst/>
          </a:prstGeom>
          <a:ln w="28575">
            <a:solidFill>
              <a:srgbClr val="F7B31D"/>
            </a:solidFill>
          </a:ln>
        </p:spPr>
        <p:txBody>
          <a:bodyPr lIns="45719" rIns="45719"/>
          <a:lstStyle/>
          <a:p>
            <a:endParaRPr/>
          </a:p>
        </p:txBody>
      </p:sp>
      <p:pic>
        <p:nvPicPr>
          <p:cNvPr id="439" name="Picture 8" descr="Picture 8"/>
          <p:cNvPicPr>
            <a:picLocks noChangeAspect="1"/>
          </p:cNvPicPr>
          <p:nvPr/>
        </p:nvPicPr>
        <p:blipFill>
          <a:blip r:embed="rId3">
            <a:extLst/>
          </a:blip>
          <a:stretch>
            <a:fillRect/>
          </a:stretch>
        </p:blipFill>
        <p:spPr>
          <a:xfrm>
            <a:off x="196814" y="90511"/>
            <a:ext cx="991019" cy="525440"/>
          </a:xfrm>
          <a:prstGeom prst="rect">
            <a:avLst/>
          </a:prstGeom>
          <a:ln w="12700">
            <a:miter lim="400000"/>
          </a:ln>
        </p:spPr>
      </p:pic>
      <p:graphicFrame>
        <p:nvGraphicFramePr>
          <p:cNvPr id="441" name="Google Shape;313;p18"/>
          <p:cNvGraphicFramePr/>
          <p:nvPr>
            <p:extLst>
              <p:ext uri="{D42A27DB-BD31-4B8C-83A1-F6EECF244321}">
                <p14:modId xmlns:p14="http://schemas.microsoft.com/office/powerpoint/2010/main" val="2517448530"/>
              </p:ext>
            </p:extLst>
          </p:nvPr>
        </p:nvGraphicFramePr>
        <p:xfrm>
          <a:off x="692324" y="1794207"/>
          <a:ext cx="10599656" cy="3827885"/>
        </p:xfrm>
        <a:graphic>
          <a:graphicData uri="http://schemas.openxmlformats.org/drawingml/2006/table">
            <a:tbl>
              <a:tblPr firstRow="1">
                <a:tableStyleId>{4C3C2611-4C71-4FC5-86AE-919BDF0F9419}</a:tableStyleId>
              </a:tblPr>
              <a:tblGrid>
                <a:gridCol w="2154844">
                  <a:extLst>
                    <a:ext uri="{9D8B030D-6E8A-4147-A177-3AD203B41FA5}">
                      <a16:colId xmlns:a16="http://schemas.microsoft.com/office/drawing/2014/main" val="20000"/>
                    </a:ext>
                  </a:extLst>
                </a:gridCol>
                <a:gridCol w="5077780">
                  <a:extLst>
                    <a:ext uri="{9D8B030D-6E8A-4147-A177-3AD203B41FA5}">
                      <a16:colId xmlns:a16="http://schemas.microsoft.com/office/drawing/2014/main" val="20001"/>
                    </a:ext>
                  </a:extLst>
                </a:gridCol>
                <a:gridCol w="3367032">
                  <a:extLst>
                    <a:ext uri="{9D8B030D-6E8A-4147-A177-3AD203B41FA5}">
                      <a16:colId xmlns:a16="http://schemas.microsoft.com/office/drawing/2014/main" val="20002"/>
                    </a:ext>
                  </a:extLst>
                </a:gridCol>
              </a:tblGrid>
              <a:tr h="705925">
                <a:tc>
                  <a:txBody>
                    <a:bodyPr/>
                    <a:lstStyle/>
                    <a:p>
                      <a:pPr algn="ctr">
                        <a:defRPr sz="1800" b="0">
                          <a:solidFill>
                            <a:srgbClr val="000000"/>
                          </a:solidFill>
                        </a:defRPr>
                      </a:pPr>
                      <a:r>
                        <a:rPr sz="2400" b="1"/>
                        <a:t>Time</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defRPr sz="1800" b="0">
                          <a:solidFill>
                            <a:srgbClr val="000000"/>
                          </a:solidFill>
                        </a:defRPr>
                      </a:pPr>
                      <a:r>
                        <a:rPr sz="2400" b="1"/>
                        <a:t>Topic</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defRPr sz="1800" b="0">
                          <a:solidFill>
                            <a:srgbClr val="000000"/>
                          </a:solidFill>
                        </a:defRPr>
                      </a:pPr>
                      <a:r>
                        <a:rPr sz="2400" b="1"/>
                        <a:t>Presenter</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extLst>
                  <a:ext uri="{0D108BD9-81ED-4DB2-BD59-A6C34878D82A}">
                    <a16:rowId xmlns:a16="http://schemas.microsoft.com/office/drawing/2014/main" val="10000"/>
                  </a:ext>
                </a:extLst>
              </a:tr>
              <a:tr h="616090">
                <a:tc>
                  <a:txBody>
                    <a:bodyPr/>
                    <a:lstStyle/>
                    <a:p>
                      <a:pPr algn="l">
                        <a:defRPr sz="1800">
                          <a:solidFill>
                            <a:srgbClr val="000000"/>
                          </a:solidFill>
                        </a:defRPr>
                      </a:pPr>
                      <a:r>
                        <a:rPr sz="2400"/>
                        <a:t>7:30 – 7:35 AM</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solidFill>
                            <a:srgbClr val="000000"/>
                          </a:solidFill>
                        </a:defRPr>
                      </a:pPr>
                      <a:r>
                        <a:rPr sz="2400" dirty="0"/>
                        <a:t>Welcome/Announcements</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solidFill>
                            <a:srgbClr val="000000"/>
                          </a:solidFill>
                        </a:defRPr>
                      </a:pPr>
                      <a:r>
                        <a:rPr sz="2400" dirty="0"/>
                        <a:t>Pat Flanagan, MD</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65183">
                <a:tc>
                  <a:txBody>
                    <a:bodyPr/>
                    <a:lstStyle/>
                    <a:p>
                      <a:pPr algn="l">
                        <a:defRPr sz="1800">
                          <a:solidFill>
                            <a:srgbClr val="000000"/>
                          </a:solidFill>
                        </a:defRPr>
                      </a:pPr>
                      <a:r>
                        <a:rPr sz="2400"/>
                        <a:t>7:35 – 8:00 AM</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solidFill>
                            <a:srgbClr val="000000"/>
                          </a:solidFill>
                        </a:defRPr>
                      </a:pPr>
                      <a:r>
                        <a:rPr sz="2400"/>
                        <a:t>Didactic Presentation</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2400">
                          <a:solidFill>
                            <a:srgbClr val="000000"/>
                          </a:solidFill>
                        </a:defRPr>
                      </a:pPr>
                      <a:r>
                        <a:rPr lang="en-US" dirty="0" smtClean="0"/>
                        <a:t>June</a:t>
                      </a:r>
                      <a:r>
                        <a:rPr lang="en-US" baseline="0" dirty="0" smtClean="0"/>
                        <a:t> Tourangeau, Certified Asthma Educator</a:t>
                      </a:r>
                      <a:endParaRPr dirty="0"/>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0019">
                <a:tc>
                  <a:txBody>
                    <a:bodyPr/>
                    <a:lstStyle/>
                    <a:p>
                      <a:pPr algn="l">
                        <a:defRPr sz="1800">
                          <a:solidFill>
                            <a:srgbClr val="000000"/>
                          </a:solidFill>
                        </a:defRPr>
                      </a:pPr>
                      <a:r>
                        <a:rPr sz="2400"/>
                        <a:t>8:05 - 8:25 AM</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solidFill>
                            <a:srgbClr val="000000"/>
                          </a:solidFill>
                        </a:defRPr>
                      </a:pPr>
                      <a:r>
                        <a:rPr sz="2400"/>
                        <a:t>Case Presentation &amp; Discussion</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2400">
                          <a:solidFill>
                            <a:srgbClr val="000000"/>
                          </a:solidFill>
                        </a:defRPr>
                      </a:pPr>
                      <a:r>
                        <a:rPr lang="en-US" dirty="0" err="1" smtClean="0"/>
                        <a:t>Miosotis</a:t>
                      </a:r>
                      <a:r>
                        <a:rPr lang="en-US" dirty="0" smtClean="0"/>
                        <a:t> Alsina,</a:t>
                      </a:r>
                      <a:r>
                        <a:rPr lang="en-US" baseline="0" dirty="0" smtClean="0"/>
                        <a:t> </a:t>
                      </a:r>
                      <a:r>
                        <a:rPr lang="en-US" sz="2000" baseline="0" dirty="0" smtClean="0"/>
                        <a:t>Program Manager Community Asthma Programs, Lifespan</a:t>
                      </a:r>
                      <a:endParaRPr sz="2000" dirty="0"/>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16090">
                <a:tc>
                  <a:txBody>
                    <a:bodyPr/>
                    <a:lstStyle/>
                    <a:p>
                      <a:pPr algn="l">
                        <a:defRPr sz="1800">
                          <a:solidFill>
                            <a:srgbClr val="000000"/>
                          </a:solidFill>
                        </a:defRPr>
                      </a:pPr>
                      <a:r>
                        <a:rPr sz="2400"/>
                        <a:t>8:25 – 8:30 AM</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solidFill>
                            <a:srgbClr val="000000"/>
                          </a:solidFill>
                        </a:defRPr>
                      </a:pPr>
                      <a:r>
                        <a:rPr sz="2400" dirty="0"/>
                        <a:t>Wrap up; Evaluation; Announcements</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defRPr sz="1800">
                          <a:solidFill>
                            <a:srgbClr val="000000"/>
                          </a:solidFill>
                        </a:defRPr>
                      </a:pPr>
                      <a:r>
                        <a:rPr sz="2400" dirty="0"/>
                        <a:t>Michelle Mooney, MPA</a:t>
                      </a:r>
                    </a:p>
                  </a:txBody>
                  <a:tcPr marL="45725" marR="45725"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42" name="TextBox 32"/>
          <p:cNvSpPr txBox="1"/>
          <p:nvPr/>
        </p:nvSpPr>
        <p:spPr>
          <a:xfrm>
            <a:off x="357070" y="809526"/>
            <a:ext cx="11340669" cy="54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ts val="4400"/>
              </a:lnSpc>
              <a:defRPr sz="3700" b="1" spc="-153">
                <a:solidFill>
                  <a:srgbClr val="006FC0"/>
                </a:solidFill>
                <a:latin typeface="Tahoma"/>
                <a:ea typeface="Tahoma"/>
                <a:cs typeface="Tahoma"/>
                <a:sym typeface="Tahoma"/>
              </a:defRPr>
            </a:lvl1pPr>
          </a:lstStyle>
          <a:p>
            <a:r>
              <a:t>Agenda</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object 3"/>
          <p:cNvSpPr/>
          <p:nvPr/>
        </p:nvSpPr>
        <p:spPr>
          <a:xfrm>
            <a:off x="188468" y="641602"/>
            <a:ext cx="11858752" cy="1"/>
          </a:xfrm>
          <a:prstGeom prst="line">
            <a:avLst/>
          </a:prstGeom>
          <a:ln w="28956">
            <a:solidFill>
              <a:srgbClr val="F7B31D"/>
            </a:solidFill>
          </a:ln>
        </p:spPr>
        <p:txBody>
          <a:bodyPr lIns="45719" rIns="45719"/>
          <a:lstStyle/>
          <a:p>
            <a:endParaRPr/>
          </a:p>
        </p:txBody>
      </p:sp>
      <p:sp>
        <p:nvSpPr>
          <p:cNvPr id="445" name="object 6"/>
          <p:cNvSpPr txBox="1">
            <a:spLocks noGrp="1"/>
          </p:cNvSpPr>
          <p:nvPr>
            <p:ph type="title"/>
          </p:nvPr>
        </p:nvSpPr>
        <p:spPr>
          <a:xfrm>
            <a:off x="406400" y="704543"/>
            <a:ext cx="6072293" cy="582766"/>
          </a:xfrm>
          <a:prstGeom prst="rect">
            <a:avLst/>
          </a:prstGeom>
        </p:spPr>
        <p:txBody>
          <a:bodyPr/>
          <a:lstStyle>
            <a:lvl1pPr indent="8466">
              <a:defRPr spc="-200"/>
            </a:lvl1pPr>
          </a:lstStyle>
          <a:p>
            <a:r>
              <a:t>Today’s Faculty</a:t>
            </a:r>
          </a:p>
        </p:txBody>
      </p:sp>
      <p:sp>
        <p:nvSpPr>
          <p:cNvPr id="446" name="Text Placeholder 1"/>
          <p:cNvSpPr txBox="1">
            <a:spLocks noGrp="1"/>
          </p:cNvSpPr>
          <p:nvPr>
            <p:ph type="body" idx="1"/>
          </p:nvPr>
        </p:nvSpPr>
        <p:spPr>
          <a:xfrm>
            <a:off x="674330" y="1733557"/>
            <a:ext cx="10663073" cy="3737341"/>
          </a:xfrm>
          <a:prstGeom prst="rect">
            <a:avLst/>
          </a:prstGeom>
        </p:spPr>
        <p:txBody>
          <a:bodyPr/>
          <a:lstStyle>
            <a:lvl1pPr defTabSz="740663">
              <a:defRPr sz="2349"/>
            </a:lvl1pPr>
          </a:lstStyle>
          <a:p>
            <a:r>
              <a:rPr dirty="0"/>
              <a:t>Please include brief bio: Attended Southeastern University of Massachusetts and RI Jr College. Certificate: License Practical Nurse and a Certified Asthma Educator. Was employed at </a:t>
            </a:r>
            <a:r>
              <a:rPr dirty="0" smtClean="0"/>
              <a:t>former</a:t>
            </a:r>
            <a:r>
              <a:rPr lang="en-US" dirty="0" smtClean="0"/>
              <a:t> </a:t>
            </a:r>
            <a:r>
              <a:rPr dirty="0" smtClean="0"/>
              <a:t>St</a:t>
            </a:r>
            <a:r>
              <a:rPr dirty="0"/>
              <a:t>. Joseph Hospital/ Health Center for 42 years. LPN position in the Emergency Department/ Walk in, Psych Department, </a:t>
            </a:r>
            <a:r>
              <a:rPr dirty="0" smtClean="0"/>
              <a:t>Lead</a:t>
            </a:r>
            <a:r>
              <a:rPr lang="en-US" dirty="0" smtClean="0"/>
              <a:t> </a:t>
            </a:r>
            <a:r>
              <a:rPr dirty="0" smtClean="0"/>
              <a:t>and </a:t>
            </a:r>
            <a:r>
              <a:rPr dirty="0"/>
              <a:t>asthma clinic and home educator. Part of the design team for Lead and Asthma home outreach programs. Expert witness RI lead trail to represent child and families to share experiences through clinic and home visiting. One of the Team leaders for a Federal Grant focusing on Asthma Home Visiting. Currently AE-C consultant for CTC of RI.</a:t>
            </a:r>
          </a:p>
        </p:txBody>
      </p:sp>
      <p:pic>
        <p:nvPicPr>
          <p:cNvPr id="447"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object 3"/>
          <p:cNvSpPr/>
          <p:nvPr/>
        </p:nvSpPr>
        <p:spPr>
          <a:xfrm>
            <a:off x="188468" y="641602"/>
            <a:ext cx="11858752" cy="1"/>
          </a:xfrm>
          <a:prstGeom prst="line">
            <a:avLst/>
          </a:prstGeom>
          <a:ln w="28956">
            <a:solidFill>
              <a:srgbClr val="F7B31D"/>
            </a:solidFill>
          </a:ln>
        </p:spPr>
        <p:txBody>
          <a:bodyPr lIns="45719" rIns="45719"/>
          <a:lstStyle/>
          <a:p>
            <a:endParaRPr/>
          </a:p>
        </p:txBody>
      </p:sp>
      <p:sp>
        <p:nvSpPr>
          <p:cNvPr id="450" name="object 6"/>
          <p:cNvSpPr txBox="1">
            <a:spLocks noGrp="1"/>
          </p:cNvSpPr>
          <p:nvPr>
            <p:ph type="title"/>
          </p:nvPr>
        </p:nvSpPr>
        <p:spPr>
          <a:xfrm>
            <a:off x="406400" y="641603"/>
            <a:ext cx="6072293" cy="582766"/>
          </a:xfrm>
          <a:prstGeom prst="rect">
            <a:avLst/>
          </a:prstGeom>
        </p:spPr>
        <p:txBody>
          <a:bodyPr/>
          <a:lstStyle>
            <a:lvl1pPr indent="8466">
              <a:defRPr spc="-200"/>
            </a:lvl1pPr>
          </a:lstStyle>
          <a:p>
            <a:r>
              <a:t>Disclosures</a:t>
            </a:r>
          </a:p>
        </p:txBody>
      </p:sp>
      <p:sp>
        <p:nvSpPr>
          <p:cNvPr id="451" name="Text Placeholder 1"/>
          <p:cNvSpPr txBox="1">
            <a:spLocks noGrp="1"/>
          </p:cNvSpPr>
          <p:nvPr>
            <p:ph type="body" sz="half" idx="1"/>
          </p:nvPr>
        </p:nvSpPr>
        <p:spPr>
          <a:xfrm>
            <a:off x="601324" y="1493917"/>
            <a:ext cx="10932847" cy="2128960"/>
          </a:xfrm>
          <a:prstGeom prst="rect">
            <a:avLst/>
          </a:prstGeom>
        </p:spPr>
        <p:txBody>
          <a:bodyPr/>
          <a:lstStyle/>
          <a:p>
            <a:pPr>
              <a:defRPr sz="2400">
                <a:latin typeface="Arial"/>
                <a:ea typeface="Arial"/>
                <a:cs typeface="Arial"/>
                <a:sym typeface="Arial"/>
              </a:defRPr>
            </a:pPr>
            <a:r>
              <a:rPr dirty="0"/>
              <a:t>Session presenters have no financial relationships with a commercial entity producing healthcare-related products used on or by patients.</a:t>
            </a:r>
            <a:br>
              <a:rPr dirty="0"/>
            </a:br>
            <a:r>
              <a:rPr dirty="0"/>
              <a:t/>
            </a:r>
            <a:br>
              <a:rPr dirty="0"/>
            </a:br>
            <a:r>
              <a:rPr dirty="0"/>
              <a:t>If CME credits are offered, all relevant financial relationships of those on the session planning committee have been disclosed and, if necessary, mitigated.</a:t>
            </a:r>
          </a:p>
        </p:txBody>
      </p:sp>
      <p:pic>
        <p:nvPicPr>
          <p:cNvPr id="452"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a:spLocks noGrp="1"/>
          </p:cNvSpPr>
          <p:nvPr>
            <p:ph type="title"/>
          </p:nvPr>
        </p:nvSpPr>
        <p:spPr>
          <a:xfrm>
            <a:off x="406400" y="704747"/>
            <a:ext cx="10515601" cy="666855"/>
          </a:xfrm>
          <a:prstGeom prst="rect">
            <a:avLst/>
          </a:prstGeom>
        </p:spPr>
        <p:txBody>
          <a:bodyPr/>
          <a:lstStyle>
            <a:lvl1pPr>
              <a:defRPr sz="3900"/>
            </a:lvl1pPr>
          </a:lstStyle>
          <a:p>
            <a:r>
              <a:t>Learning Objectives</a:t>
            </a:r>
          </a:p>
        </p:txBody>
      </p:sp>
      <p:sp>
        <p:nvSpPr>
          <p:cNvPr id="455" name="Content Placeholder 4"/>
          <p:cNvSpPr txBox="1">
            <a:spLocks noGrp="1"/>
          </p:cNvSpPr>
          <p:nvPr>
            <p:ph type="body" idx="1"/>
          </p:nvPr>
        </p:nvSpPr>
        <p:spPr>
          <a:xfrm>
            <a:off x="450541" y="1421964"/>
            <a:ext cx="10995269" cy="4679280"/>
          </a:xfrm>
          <a:prstGeom prst="rect">
            <a:avLst/>
          </a:prstGeom>
        </p:spPr>
        <p:txBody>
          <a:bodyPr>
            <a:normAutofit/>
          </a:bodyPr>
          <a:lstStyle/>
          <a:p>
            <a:r>
              <a:rPr lang="en-US" dirty="0" smtClean="0">
                <a:solidFill>
                  <a:schemeClr val="accent6"/>
                </a:solidFill>
              </a:rPr>
              <a:t>Discuss barriers &amp; strategies when helping patients achieve asthma self management goals</a:t>
            </a:r>
          </a:p>
          <a:p>
            <a:r>
              <a:rPr lang="en-US" dirty="0">
                <a:solidFill>
                  <a:schemeClr val="accent6"/>
                </a:solidFill>
              </a:rPr>
              <a:t>Describe Asthma team members and </a:t>
            </a:r>
            <a:r>
              <a:rPr lang="en-US" dirty="0" smtClean="0">
                <a:solidFill>
                  <a:schemeClr val="accent6"/>
                </a:solidFill>
              </a:rPr>
              <a:t>roles</a:t>
            </a:r>
          </a:p>
          <a:p>
            <a:r>
              <a:rPr dirty="0" smtClean="0">
                <a:solidFill>
                  <a:schemeClr val="accent6"/>
                </a:solidFill>
              </a:rPr>
              <a:t>Show every encounter with an asthmatic is a teachable moment</a:t>
            </a:r>
            <a:r>
              <a:rPr lang="en-US" dirty="0" smtClean="0">
                <a:solidFill>
                  <a:schemeClr val="accent6"/>
                </a:solidFill>
              </a:rPr>
              <a:t> and an opportunity to build a trusting relationship</a:t>
            </a:r>
            <a:endParaRPr dirty="0">
              <a:solidFill>
                <a:schemeClr val="accent6"/>
              </a:solidFill>
            </a:endParaRPr>
          </a:p>
        </p:txBody>
      </p:sp>
      <p:pic>
        <p:nvPicPr>
          <p:cNvPr id="456" name="Picture 1" descr="Picture 1"/>
          <p:cNvPicPr>
            <a:picLocks noChangeAspect="1"/>
          </p:cNvPicPr>
          <p:nvPr/>
        </p:nvPicPr>
        <p:blipFill>
          <a:blip r:embed="rId3">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object 3"/>
          <p:cNvSpPr/>
          <p:nvPr/>
        </p:nvSpPr>
        <p:spPr>
          <a:xfrm>
            <a:off x="188468" y="641602"/>
            <a:ext cx="11858752" cy="1"/>
          </a:xfrm>
          <a:prstGeom prst="line">
            <a:avLst/>
          </a:prstGeom>
          <a:ln w="28956">
            <a:solidFill>
              <a:srgbClr val="F7B31D"/>
            </a:solidFill>
          </a:ln>
        </p:spPr>
        <p:txBody>
          <a:bodyPr lIns="45719" rIns="45719"/>
          <a:lstStyle/>
          <a:p>
            <a:endParaRPr/>
          </a:p>
        </p:txBody>
      </p:sp>
      <p:sp>
        <p:nvSpPr>
          <p:cNvPr id="466" name="object 6"/>
          <p:cNvSpPr txBox="1">
            <a:spLocks noGrp="1"/>
          </p:cNvSpPr>
          <p:nvPr>
            <p:ph type="title"/>
          </p:nvPr>
        </p:nvSpPr>
        <p:spPr>
          <a:xfrm>
            <a:off x="406400" y="655721"/>
            <a:ext cx="6072293" cy="582767"/>
          </a:xfrm>
          <a:prstGeom prst="rect">
            <a:avLst/>
          </a:prstGeom>
        </p:spPr>
        <p:txBody>
          <a:bodyPr/>
          <a:lstStyle>
            <a:lvl1pPr indent="8466">
              <a:defRPr spc="-200"/>
            </a:lvl1pPr>
          </a:lstStyle>
          <a:p>
            <a:r>
              <a:rPr lang="en-US" dirty="0" smtClean="0"/>
              <a:t>Barriers &amp; Strategies</a:t>
            </a:r>
            <a:endParaRPr dirty="0"/>
          </a:p>
        </p:txBody>
      </p:sp>
      <p:sp>
        <p:nvSpPr>
          <p:cNvPr id="467" name="Text Placeholder 1"/>
          <p:cNvSpPr txBox="1">
            <a:spLocks noGrp="1"/>
          </p:cNvSpPr>
          <p:nvPr>
            <p:ph type="body" idx="1"/>
          </p:nvPr>
        </p:nvSpPr>
        <p:spPr>
          <a:xfrm>
            <a:off x="596096" y="1371601"/>
            <a:ext cx="11256379" cy="4099298"/>
          </a:xfrm>
          <a:prstGeom prst="rect">
            <a:avLst/>
          </a:prstGeom>
        </p:spPr>
        <p:txBody>
          <a:bodyPr>
            <a:noAutofit/>
          </a:bodyPr>
          <a:lstStyle/>
          <a:p>
            <a:pPr defTabSz="548640">
              <a:defRPr sz="1740"/>
            </a:pPr>
            <a:r>
              <a:rPr sz="2400" b="1" dirty="0" smtClean="0"/>
              <a:t>Education: </a:t>
            </a:r>
            <a:endParaRPr sz="2400" b="1" dirty="0"/>
          </a:p>
          <a:p>
            <a:pPr marL="342900" indent="-342900" defTabSz="548640">
              <a:buFont typeface="Arial" panose="020B0604020202020204" pitchFamily="34" charset="0"/>
              <a:buChar char="•"/>
              <a:defRPr sz="1740"/>
            </a:pPr>
            <a:r>
              <a:rPr sz="2000" dirty="0"/>
              <a:t>Amount of information </a:t>
            </a:r>
            <a:r>
              <a:rPr lang="en-US" sz="2000" dirty="0"/>
              <a:t>a</a:t>
            </a:r>
            <a:r>
              <a:rPr sz="2000" dirty="0" smtClean="0"/>
              <a:t>nd </a:t>
            </a:r>
            <a:r>
              <a:rPr sz="2000" dirty="0"/>
              <a:t>time </a:t>
            </a:r>
            <a:r>
              <a:rPr sz="2000" dirty="0" smtClean="0"/>
              <a:t>allotted</a:t>
            </a:r>
            <a:endParaRPr lang="en-US" sz="2000" dirty="0" smtClean="0"/>
          </a:p>
          <a:p>
            <a:pPr marL="342900" indent="-342900" defTabSz="548640">
              <a:buFont typeface="Arial" panose="020B0604020202020204" pitchFamily="34" charset="0"/>
              <a:buChar char="•"/>
              <a:defRPr sz="1740"/>
            </a:pPr>
            <a:r>
              <a:rPr lang="en-US" sz="2000" dirty="0" smtClean="0"/>
              <a:t>Using interpreters</a:t>
            </a:r>
          </a:p>
          <a:p>
            <a:pPr marL="342900" indent="-342900" defTabSz="548640">
              <a:buFont typeface="Arial" panose="020B0604020202020204" pitchFamily="34" charset="0"/>
              <a:buChar char="•"/>
              <a:defRPr sz="1740"/>
            </a:pPr>
            <a:r>
              <a:rPr lang="en-US" sz="2000" dirty="0" smtClean="0"/>
              <a:t>Level of education, learning and physical disabilities</a:t>
            </a:r>
            <a:endParaRPr sz="2000" dirty="0"/>
          </a:p>
          <a:p>
            <a:pPr defTabSz="548640">
              <a:defRPr sz="1740"/>
            </a:pPr>
            <a:endParaRPr sz="2400" dirty="0"/>
          </a:p>
          <a:p>
            <a:pPr defTabSz="548640">
              <a:defRPr sz="1740"/>
            </a:pPr>
            <a:r>
              <a:rPr lang="en-US" sz="2400" b="1" dirty="0" smtClean="0"/>
              <a:t>Strategies: </a:t>
            </a:r>
          </a:p>
          <a:p>
            <a:pPr marL="342900" indent="-342900" defTabSz="548640">
              <a:buFont typeface="Arial" panose="020B0604020202020204" pitchFamily="34" charset="0"/>
              <a:buChar char="•"/>
              <a:defRPr sz="1740"/>
            </a:pPr>
            <a:r>
              <a:rPr lang="en-US" sz="2000" dirty="0" smtClean="0"/>
              <a:t>Use picture tools such as AAP (asthma action </a:t>
            </a:r>
            <a:r>
              <a:rPr lang="en-US" sz="2000" dirty="0"/>
              <a:t>plan); pick and choose visual </a:t>
            </a:r>
            <a:r>
              <a:rPr lang="en-US" sz="2000" dirty="0" smtClean="0"/>
              <a:t>aids</a:t>
            </a:r>
          </a:p>
          <a:p>
            <a:pPr marL="2984739" lvl="5" indent="-342900" defTabSz="548640">
              <a:buFont typeface="Arial" panose="020B0604020202020204" pitchFamily="34" charset="0"/>
              <a:buChar char="•"/>
              <a:defRPr sz="1740"/>
            </a:pPr>
            <a:r>
              <a:rPr lang="en-US" sz="2000" dirty="0">
                <a:solidFill>
                  <a:srgbClr val="000000"/>
                </a:solidFill>
                <a:latin typeface="Tahoma"/>
                <a:ea typeface="Tahoma"/>
                <a:cs typeface="Tahoma"/>
                <a:sym typeface="Tahoma"/>
              </a:rPr>
              <a:t>Ensure information is available in other languages</a:t>
            </a:r>
          </a:p>
          <a:p>
            <a:pPr marL="342900" indent="-342900" defTabSz="548640">
              <a:buFont typeface="Arial" panose="020B0604020202020204" pitchFamily="34" charset="0"/>
              <a:buChar char="•"/>
              <a:defRPr sz="1740"/>
            </a:pPr>
            <a:r>
              <a:rPr lang="en-US" sz="2000" dirty="0" smtClean="0"/>
              <a:t>Use open communication, try to avoid yes or no questions, motivational interviewing</a:t>
            </a:r>
          </a:p>
          <a:p>
            <a:pPr marL="342900" indent="-342900" defTabSz="548640">
              <a:buFont typeface="Arial" panose="020B0604020202020204" pitchFamily="34" charset="0"/>
              <a:buChar char="•"/>
              <a:defRPr sz="1740"/>
            </a:pPr>
            <a:r>
              <a:rPr sz="2000" b="1" dirty="0" smtClean="0"/>
              <a:t>Reinforce</a:t>
            </a:r>
            <a:r>
              <a:rPr sz="2000" b="1" dirty="0"/>
              <a:t>, Reinforce, Every Encounter is a teachable moment</a:t>
            </a:r>
          </a:p>
        </p:txBody>
      </p:sp>
      <p:pic>
        <p:nvPicPr>
          <p:cNvPr id="468" name="Picture 1" descr="Picture 1"/>
          <p:cNvPicPr>
            <a:picLocks noChangeAspect="1"/>
          </p:cNvPicPr>
          <p:nvPr/>
        </p:nvPicPr>
        <p:blipFill>
          <a:blip r:embed="rId2">
            <a:extLst/>
          </a:blip>
          <a:stretch>
            <a:fillRect/>
          </a:stretch>
        </p:blipFill>
        <p:spPr>
          <a:xfrm>
            <a:off x="406400" y="100331"/>
            <a:ext cx="910377" cy="47833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8814" y="1112188"/>
            <a:ext cx="6867676" cy="515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image0.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564798"/>
            <a:ext cx="4487333" cy="598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22071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21303" y="339498"/>
            <a:ext cx="7207620" cy="5518434"/>
          </a:xfrm>
          <a:prstGeom prst="rect">
            <a:avLst/>
          </a:prstGeom>
        </p:spPr>
      </p:pic>
      <p:pic>
        <p:nvPicPr>
          <p:cNvPr id="3" name="Picture 1" descr="Picture 1"/>
          <p:cNvPicPr>
            <a:picLocks noChangeAspect="1"/>
          </p:cNvPicPr>
          <p:nvPr/>
        </p:nvPicPr>
        <p:blipFill>
          <a:blip r:embed="rId3">
            <a:extLst/>
          </a:blip>
          <a:stretch>
            <a:fillRect/>
          </a:stretch>
        </p:blipFill>
        <p:spPr>
          <a:xfrm>
            <a:off x="406400" y="100331"/>
            <a:ext cx="910377" cy="478334"/>
          </a:xfrm>
          <a:prstGeom prst="rect">
            <a:avLst/>
          </a:prstGeom>
          <a:ln w="12700">
            <a:miter lim="400000"/>
          </a:ln>
        </p:spPr>
      </p:pic>
      <p:sp>
        <p:nvSpPr>
          <p:cNvPr id="5" name="Rectangle 4"/>
          <p:cNvSpPr/>
          <p:nvPr/>
        </p:nvSpPr>
        <p:spPr>
          <a:xfrm>
            <a:off x="3308050" y="6014471"/>
            <a:ext cx="5234125" cy="369332"/>
          </a:xfrm>
          <a:prstGeom prst="rect">
            <a:avLst/>
          </a:prstGeom>
        </p:spPr>
        <p:txBody>
          <a:bodyPr wrap="none">
            <a:spAutoFit/>
          </a:bodyPr>
          <a:lstStyle/>
          <a:p>
            <a:r>
              <a:rPr lang="en-US" dirty="0">
                <a:hlinkClick r:id="rId4"/>
              </a:rPr>
              <a:t>https://</a:t>
            </a:r>
            <a:r>
              <a:rPr lang="en-US" dirty="0" smtClean="0">
                <a:hlinkClick r:id="rId4"/>
              </a:rPr>
              <a:t>www.holyokepediatrics.com/resource-center</a:t>
            </a:r>
            <a:r>
              <a:rPr lang="en-US" dirty="0" smtClean="0"/>
              <a:t> </a:t>
            </a:r>
            <a:endParaRPr lang="en-US" dirty="0"/>
          </a:p>
        </p:txBody>
      </p:sp>
    </p:spTree>
    <p:extLst>
      <p:ext uri="{BB962C8B-B14F-4D97-AF65-F5344CB8AC3E}">
        <p14:creationId xmlns:p14="http://schemas.microsoft.com/office/powerpoint/2010/main" val="1029555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Theme1">
  <a:themeElements>
    <a:clrScheme name="Custom 12">
      <a:dk1>
        <a:srgbClr val="FFFFFF"/>
      </a:dk1>
      <a:lt1>
        <a:srgbClr val="0070C0"/>
      </a:lt1>
      <a:dk2>
        <a:srgbClr val="A7A7A7"/>
      </a:dk2>
      <a:lt2>
        <a:srgbClr val="535353"/>
      </a:lt2>
      <a:accent1>
        <a:srgbClr val="0070C0"/>
      </a:accent1>
      <a:accent2>
        <a:srgbClr val="FFC000"/>
      </a:accent2>
      <a:accent3>
        <a:srgbClr val="C00000"/>
      </a:accent3>
      <a:accent4>
        <a:srgbClr val="7030A0"/>
      </a:accent4>
      <a:accent5>
        <a:srgbClr val="00B050"/>
      </a:accent5>
      <a:accent6>
        <a:srgbClr val="3A3838"/>
      </a:accent6>
      <a:hlink>
        <a:srgbClr val="1D1B1B"/>
      </a:hlink>
      <a:folHlink>
        <a:srgbClr val="005390"/>
      </a:folHlink>
    </a:clrScheme>
    <a:fontScheme name="Theme1">
      <a:majorFont>
        <a:latin typeface="Helvetica"/>
        <a:ea typeface="Helvetica"/>
        <a:cs typeface="Helvetica"/>
      </a:majorFont>
      <a:minorFont>
        <a:latin typeface="Calibri"/>
        <a:ea typeface="Calibri"/>
        <a:cs typeface="Calibri"/>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eme1">
  <a:themeElements>
    <a:clrScheme name="Theme1">
      <a:dk1>
        <a:srgbClr val="000000"/>
      </a:dk1>
      <a:lt1>
        <a:srgbClr val="FFFFFF"/>
      </a:lt1>
      <a:dk2>
        <a:srgbClr val="A7A7A7"/>
      </a:dk2>
      <a:lt2>
        <a:srgbClr val="535353"/>
      </a:lt2>
      <a:accent1>
        <a:srgbClr val="0070C0"/>
      </a:accent1>
      <a:accent2>
        <a:srgbClr val="FFC000"/>
      </a:accent2>
      <a:accent3>
        <a:srgbClr val="C00000"/>
      </a:accent3>
      <a:accent4>
        <a:srgbClr val="7030A0"/>
      </a:accent4>
      <a:accent5>
        <a:srgbClr val="00B050"/>
      </a:accent5>
      <a:accent6>
        <a:srgbClr val="3A3838"/>
      </a:accent6>
      <a:hlink>
        <a:srgbClr val="0000FF"/>
      </a:hlink>
      <a:folHlink>
        <a:srgbClr val="FF00FF"/>
      </a:folHlink>
    </a:clrScheme>
    <a:fontScheme name="Theme1">
      <a:majorFont>
        <a:latin typeface="Helvetica"/>
        <a:ea typeface="Helvetica"/>
        <a:cs typeface="Helvetica"/>
      </a:majorFont>
      <a:minorFont>
        <a:latin typeface="Calibri"/>
        <a:ea typeface="Calibri"/>
        <a:cs typeface="Calibri"/>
      </a:minorFont>
    </a:fontScheme>
    <a:fmtScheme name="Them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0C6216E8712243A04CDC0ACEE20056" ma:contentTypeVersion="14" ma:contentTypeDescription="Create a new document." ma:contentTypeScope="" ma:versionID="4407130fd51d92d1011f73ce3b37868f">
  <xsd:schema xmlns:xsd="http://www.w3.org/2001/XMLSchema" xmlns:xs="http://www.w3.org/2001/XMLSchema" xmlns:p="http://schemas.microsoft.com/office/2006/metadata/properties" xmlns:ns3="ef11caf6-86d8-435c-975e-b9845e2db8dd" xmlns:ns4="8d411f9a-036c-4050-9594-99f41aea1e65" targetNamespace="http://schemas.microsoft.com/office/2006/metadata/properties" ma:root="true" ma:fieldsID="2c8313363e8703a1db5317474a5fc8ad" ns3:_="" ns4:_="">
    <xsd:import namespace="ef11caf6-86d8-435c-975e-b9845e2db8dd"/>
    <xsd:import namespace="8d411f9a-036c-4050-9594-99f41aea1e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1caf6-86d8-435c-975e-b9845e2db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11f9a-036c-4050-9594-99f41aea1e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7E6EBA-B72F-49C5-ACDD-1B674FAFE535}">
  <ds:schemaRefs>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d411f9a-036c-4050-9594-99f41aea1e65"/>
    <ds:schemaRef ds:uri="ef11caf6-86d8-435c-975e-b9845e2db8dd"/>
    <ds:schemaRef ds:uri="http://schemas.microsoft.com/office/2006/metadata/properties"/>
  </ds:schemaRefs>
</ds:datastoreItem>
</file>

<file path=customXml/itemProps2.xml><?xml version="1.0" encoding="utf-8"?>
<ds:datastoreItem xmlns:ds="http://schemas.openxmlformats.org/officeDocument/2006/customXml" ds:itemID="{0D121AD6-60E1-41F6-BFE4-938F5EE24DDA}">
  <ds:schemaRefs>
    <ds:schemaRef ds:uri="http://schemas.microsoft.com/sharepoint/v3/contenttype/forms"/>
  </ds:schemaRefs>
</ds:datastoreItem>
</file>

<file path=customXml/itemProps3.xml><?xml version="1.0" encoding="utf-8"?>
<ds:datastoreItem xmlns:ds="http://schemas.openxmlformats.org/officeDocument/2006/customXml" ds:itemID="{1C971F8B-82B8-4FD9-9FB1-FB2F74380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1caf6-86d8-435c-975e-b9845e2db8dd"/>
    <ds:schemaRef ds:uri="8d411f9a-036c-4050-9594-99f41aea1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1533</TotalTime>
  <Words>1798</Words>
  <Application>Microsoft Office PowerPoint</Application>
  <PresentationFormat>Widescreen</PresentationFormat>
  <Paragraphs>157</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Montserrat Bold</vt:lpstr>
      <vt:lpstr>Tahoma</vt:lpstr>
      <vt:lpstr>Theme1</vt:lpstr>
      <vt:lpstr>Asthma Essentials ECHO® Session Topic: Patient and Family Education  Considering Lower Income/Vulnerable Population</vt:lpstr>
      <vt:lpstr>Welcome</vt:lpstr>
      <vt:lpstr>PowerPoint Presentation</vt:lpstr>
      <vt:lpstr>Today’s Faculty</vt:lpstr>
      <vt:lpstr>Disclosures</vt:lpstr>
      <vt:lpstr>Learning Objectives</vt:lpstr>
      <vt:lpstr>Barriers &amp; Strategies</vt:lpstr>
      <vt:lpstr>PowerPoint Presentation</vt:lpstr>
      <vt:lpstr>PowerPoint Presentation</vt:lpstr>
      <vt:lpstr>PowerPoint Presentation</vt:lpstr>
      <vt:lpstr>Using Motivational interviewing </vt:lpstr>
      <vt:lpstr>Psychosocial, Socioeconomic, and Cultural Issues</vt:lpstr>
      <vt:lpstr>Barriers &amp;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Allergy and Asthma Network assess to current educational information, videos, posters etc.: https://allergyasthmanetwork.org/   RI Department of Health: https://health.ri.gov/asthma/   American Lung Association: https://www.lung.org/lung-health-diseases/lung-disease-lookup/asthma/managing-asthma   Holyoke Pediatrics: https://www.holyokepediatrics.com/resource-center </vt:lpstr>
      <vt:lpstr>Asthma Essentials ECHO®  Case Presentation</vt:lpstr>
      <vt:lpstr>Announcements &amp; Reminders</vt:lpstr>
      <vt:lpstr>CME Credits  (currently available for MDs, PAs, Rx, RNs and NPs)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 Essentials ECHO® Session Topic: Patient and Family Education  Considering Lower Income/Vulnerable Population</dc:title>
  <dc:creator>Michelle Mooney</dc:creator>
  <cp:lastModifiedBy>Michelle Mooney</cp:lastModifiedBy>
  <cp:revision>35</cp:revision>
  <dcterms:modified xsi:type="dcterms:W3CDTF">2023-02-07T19:11:54Z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0x010100640C6216E8712243A04CDC0ACEE20056</vt:lpwstr>
  </property>
</Properties>
</file>