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0" r:id="rId6"/>
    <p:sldId id="262" r:id="rId7"/>
    <p:sldId id="261" r:id="rId8"/>
    <p:sldId id="267" r:id="rId9"/>
    <p:sldId id="268" r:id="rId10"/>
    <p:sldId id="269" r:id="rId11"/>
    <p:sldId id="270" r:id="rId12"/>
    <p:sldId id="271" r:id="rId13"/>
    <p:sldId id="272" r:id="rId14"/>
    <p:sldId id="273" r:id="rId15"/>
    <p:sldId id="274" r:id="rId16"/>
    <p:sldId id="275" r:id="rId17"/>
    <p:sldId id="266"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1" d="100"/>
          <a:sy n="81"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4CA35E4-B5B3-4886-A7FD-E00EE0C4CAC3}" type="datetimeFigureOut">
              <a:rPr lang="en-US" smtClean="0"/>
              <a:t>6/7/2019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7966BEE-FF43-446D-9274-0F4E6663E5DF}"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9698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12414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636170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35E4-B5B3-4886-A7FD-E00EE0C4CAC3}"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63379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4CA35E4-B5B3-4886-A7FD-E00EE0C4CAC3}" type="datetimeFigureOut">
              <a:rPr lang="en-US" smtClean="0"/>
              <a:t>6/7/2019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2256019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CA35E4-B5B3-4886-A7FD-E00EE0C4CAC3}"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88834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CA35E4-B5B3-4886-A7FD-E00EE0C4CAC3}"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411133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CA35E4-B5B3-4886-A7FD-E00EE0C4CAC3}"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3850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A35E4-B5B3-4886-A7FD-E00EE0C4CAC3}"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66BEE-FF43-446D-9274-0F4E6663E5DF}" type="slidenum">
              <a:rPr lang="en-US" smtClean="0"/>
              <a:t>‹#›</a:t>
            </a:fld>
            <a:endParaRPr lang="en-US"/>
          </a:p>
        </p:txBody>
      </p:sp>
    </p:spTree>
    <p:extLst>
      <p:ext uri="{BB962C8B-B14F-4D97-AF65-F5344CB8AC3E}">
        <p14:creationId xmlns:p14="http://schemas.microsoft.com/office/powerpoint/2010/main" val="234758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CA35E4-B5B3-4886-A7FD-E00EE0C4CAC3}" type="datetimeFigureOut">
              <a:rPr lang="en-US" smtClean="0"/>
              <a:t>6/7/2019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522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4CA35E4-B5B3-4886-A7FD-E00EE0C4CAC3}" type="datetimeFigureOut">
              <a:rPr lang="en-US" smtClean="0"/>
              <a:t>6/7/2019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7966BEE-FF43-446D-9274-0F4E6663E5D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759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4CA35E4-B5B3-4886-A7FD-E00EE0C4CAC3}" type="datetimeFigureOut">
              <a:rPr lang="en-US" smtClean="0"/>
              <a:t>6/7/2019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7966BEE-FF43-446D-9274-0F4E6663E5D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0356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lcny.libanswers.com/faq/266382?m=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lcny.libanswers.com/faq/266420?m=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lcny.libguides.com/mspwg/polic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knowledge.exlibrisgroup.com/Alma/Product_Documentation/010Alma_Online_Help_(English)/040Resource_Management/060Record_Import/020Managing_Import_Profil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rbiscascade.org/alma-merge-rules-in-the-nz-accou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lcny.libanswers.com/faq/23903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661020"/>
            <a:ext cx="8361229" cy="2225660"/>
          </a:xfrm>
        </p:spPr>
        <p:txBody>
          <a:bodyPr/>
          <a:lstStyle/>
          <a:p>
            <a:r>
              <a:rPr lang="en-US" sz="5400" dirty="0"/>
              <a:t>NZ Import Profile Policies </a:t>
            </a:r>
          </a:p>
        </p:txBody>
      </p:sp>
      <p:sp>
        <p:nvSpPr>
          <p:cNvPr id="3" name="Subtitle 2"/>
          <p:cNvSpPr>
            <a:spLocks noGrp="1"/>
          </p:cNvSpPr>
          <p:nvPr>
            <p:ph type="subTitle" idx="1"/>
          </p:nvPr>
        </p:nvSpPr>
        <p:spPr/>
        <p:txBody>
          <a:bodyPr/>
          <a:lstStyle/>
          <a:p>
            <a:r>
              <a:rPr lang="en-US" dirty="0"/>
              <a:t>Shared Library Services Platform Project</a:t>
            </a:r>
          </a:p>
          <a:p>
            <a:r>
              <a:rPr lang="en-US" dirty="0"/>
              <a:t>Maggie McGee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210" y="5471410"/>
            <a:ext cx="4098798" cy="1110372"/>
          </a:xfrm>
          <a:prstGeom prst="rect">
            <a:avLst/>
          </a:prstGeom>
        </p:spPr>
      </p:pic>
    </p:spTree>
    <p:extLst>
      <p:ext uri="{BB962C8B-B14F-4D97-AF65-F5344CB8AC3E}">
        <p14:creationId xmlns:p14="http://schemas.microsoft.com/office/powerpoint/2010/main" val="692177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0" marR="0" lvl="0" indent="0">
              <a:lnSpc>
                <a:spcPct val="100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5.  Check the Use Network Zone for IZ import profiles box</a:t>
            </a:r>
          </a:p>
          <a:p>
            <a:pPr marL="987552" lvl="1" indent="-457200">
              <a:lnSpc>
                <a:spcPct val="100000"/>
              </a:lnSpc>
              <a:spcBef>
                <a:spcPts val="0"/>
              </a:spcBef>
              <a:spcAft>
                <a:spcPts val="0"/>
              </a:spcAft>
              <a:buFont typeface="+mj-lt"/>
              <a:buAutoNum type="alphaLcPeriod"/>
            </a:pPr>
            <a:r>
              <a:rPr lang="en-US" i="0" dirty="0">
                <a:latin typeface="Calibri" panose="020F0502020204030204" pitchFamily="34" charset="0"/>
                <a:ea typeface="Calibri" panose="020F0502020204030204" pitchFamily="34" charset="0"/>
                <a:cs typeface="Times New Roman" panose="02020603050405020304" pitchFamily="18" charset="0"/>
              </a:rPr>
              <a:t>It usually defaults to being checked</a:t>
            </a:r>
          </a:p>
          <a:p>
            <a:pPr marL="457200" marR="0" lvl="0" indent="-457200">
              <a:lnSpc>
                <a:spcPct val="100000"/>
              </a:lnSpc>
              <a:spcBef>
                <a:spcPts val="0"/>
              </a:spcBef>
              <a:spcAft>
                <a:spcPts val="0"/>
              </a:spcAft>
              <a:buFont typeface="+mj-lt"/>
              <a:buAutoNum type="arabicPeriod" startAt="6"/>
            </a:pPr>
            <a:r>
              <a:rPr lang="en-US" dirty="0">
                <a:latin typeface="Calibri" panose="020F0502020204030204" pitchFamily="34" charset="0"/>
                <a:ea typeface="Calibri" panose="020F0502020204030204" pitchFamily="34" charset="0"/>
                <a:cs typeface="Times New Roman" panose="02020603050405020304" pitchFamily="18" charset="0"/>
              </a:rPr>
              <a:t>Fill out the rest of page 2 of the import profile wizard for the vendor providing records for the IZ</a:t>
            </a:r>
          </a:p>
          <a:p>
            <a:pPr marL="457200" marR="0" lvl="0" indent="-457200">
              <a:lnSpc>
                <a:spcPct val="100000"/>
              </a:lnSpc>
              <a:spcBef>
                <a:spcPts val="0"/>
              </a:spcBef>
              <a:spcAft>
                <a:spcPts val="0"/>
              </a:spcAft>
              <a:buFont typeface="+mj-lt"/>
              <a:buAutoNum type="arabicPeriod" startAt="6"/>
            </a:pPr>
            <a:r>
              <a:rPr lang="en-US" dirty="0">
                <a:latin typeface="Calibri" panose="020F0502020204030204" pitchFamily="34" charset="0"/>
                <a:ea typeface="Calibri" panose="020F0502020204030204" pitchFamily="34" charset="0"/>
                <a:cs typeface="Times New Roman" panose="02020603050405020304" pitchFamily="18" charset="0"/>
              </a:rPr>
              <a:t>Click </a:t>
            </a:r>
            <a:r>
              <a:rPr lang="en-US" b="1" i="1" dirty="0">
                <a:latin typeface="Calibri" panose="020F0502020204030204" pitchFamily="34" charset="0"/>
                <a:ea typeface="Calibri" panose="020F0502020204030204" pitchFamily="34" charset="0"/>
                <a:cs typeface="Times New Roman" panose="02020603050405020304" pitchFamily="18" charset="0"/>
              </a:rPr>
              <a:t>Next</a:t>
            </a:r>
          </a:p>
          <a:p>
            <a:pPr marL="457200" marR="0" lvl="0" indent="-457200">
              <a:lnSpc>
                <a:spcPct val="107000"/>
              </a:lnSpc>
              <a:spcBef>
                <a:spcPts val="0"/>
              </a:spcBef>
              <a:spcAft>
                <a:spcPts val="800"/>
              </a:spcAft>
              <a:buFont typeface="+mj-lt"/>
              <a:buAutoNum type="arabicPeriod" startAt="6"/>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987FA227-D4DA-4067-B53A-472A2B0F1646}"/>
              </a:ext>
            </a:extLst>
          </p:cNvPr>
          <p:cNvPicPr/>
          <p:nvPr/>
        </p:nvPicPr>
        <p:blipFill>
          <a:blip r:embed="rId2"/>
          <a:stretch>
            <a:fillRect/>
          </a:stretch>
        </p:blipFill>
        <p:spPr>
          <a:xfrm>
            <a:off x="2860293" y="3587724"/>
            <a:ext cx="6471414" cy="23336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7332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marR="0" lvl="0" indent="-457200">
              <a:lnSpc>
                <a:spcPct val="107000"/>
              </a:lnSpc>
              <a:spcBef>
                <a:spcPts val="0"/>
              </a:spcBef>
              <a:spcAft>
                <a:spcPts val="0"/>
              </a:spcAft>
              <a:buFont typeface="+mj-lt"/>
              <a:buAutoNum type="arabicPeriod" startAt="8"/>
            </a:pPr>
            <a:r>
              <a:rPr lang="en-US" dirty="0">
                <a:latin typeface="Calibri" panose="020F0502020204030204" pitchFamily="34" charset="0"/>
                <a:ea typeface="Calibri" panose="020F0502020204030204" pitchFamily="34" charset="0"/>
                <a:cs typeface="Times New Roman" panose="02020603050405020304" pitchFamily="18" charset="0"/>
              </a:rPr>
              <a:t>Select the SUNY Remove E-resources and 066 Filter</a:t>
            </a:r>
          </a:p>
          <a:p>
            <a:pPr marL="987552" lvl="1" indent="-457200">
              <a:lnSpc>
                <a:spcPct val="107000"/>
              </a:lnSpc>
              <a:spcBef>
                <a:spcPts val="0"/>
              </a:spcBef>
              <a:spcAft>
                <a:spcPts val="0"/>
              </a:spcAft>
              <a:buFont typeface="+mj-lt"/>
              <a:buAutoNum type="alphaLcPeriod"/>
            </a:pPr>
            <a:r>
              <a:rPr lang="en-US" i="0" dirty="0">
                <a:latin typeface="Calibri" panose="020F0502020204030204" pitchFamily="34" charset="0"/>
                <a:ea typeface="Calibri" panose="020F0502020204030204" pitchFamily="34" charset="0"/>
                <a:cs typeface="Times New Roman" panose="02020603050405020304" pitchFamily="18" charset="0"/>
              </a:rPr>
              <a:t>This filters out bib records with Form o in the LDR</a:t>
            </a:r>
          </a:p>
          <a:p>
            <a:pPr marL="987552" lvl="1" indent="-457200">
              <a:lnSpc>
                <a:spcPct val="107000"/>
              </a:lnSpc>
              <a:spcBef>
                <a:spcPts val="0"/>
              </a:spcBef>
              <a:spcAft>
                <a:spcPts val="0"/>
              </a:spcAft>
              <a:buFont typeface="+mj-lt"/>
              <a:buAutoNum type="alphaLcPeriod"/>
            </a:pPr>
            <a:r>
              <a:rPr lang="en-US" i="0" dirty="0">
                <a:latin typeface="Calibri" panose="020F0502020204030204" pitchFamily="34" charset="0"/>
                <a:ea typeface="Calibri" panose="020F0502020204030204" pitchFamily="34" charset="0"/>
                <a:cs typeface="Times New Roman" panose="02020603050405020304" pitchFamily="18" charset="0"/>
              </a:rPr>
              <a:t>This also filters out strange diacritics that cause display issues</a:t>
            </a:r>
          </a:p>
          <a:p>
            <a:pPr marL="457200" marR="0" lvl="0" indent="-457200">
              <a:lnSpc>
                <a:spcPct val="107000"/>
              </a:lnSpc>
              <a:spcBef>
                <a:spcPts val="0"/>
              </a:spcBef>
              <a:spcAft>
                <a:spcPts val="0"/>
              </a:spcAft>
              <a:buFont typeface="+mj-lt"/>
              <a:buAutoNum type="arabicPeriod" startAt="8"/>
            </a:pPr>
            <a:r>
              <a:rPr lang="en-US" dirty="0">
                <a:latin typeface="Calibri" panose="020F0502020204030204" pitchFamily="34" charset="0"/>
                <a:ea typeface="Calibri" panose="020F0502020204030204" pitchFamily="34" charset="0"/>
                <a:cs typeface="Times New Roman" panose="02020603050405020304" pitchFamily="18" charset="0"/>
              </a:rPr>
              <a:t>Select the SUNY OCLC Import Normalization Rule</a:t>
            </a:r>
          </a:p>
          <a:p>
            <a:pPr marL="342900" marR="0" lvl="0" indent="-342900">
              <a:lnSpc>
                <a:spcPct val="107000"/>
              </a:lnSpc>
              <a:spcBef>
                <a:spcPts val="0"/>
              </a:spcBef>
              <a:spcAft>
                <a:spcPts val="800"/>
              </a:spcAft>
              <a:buFont typeface="+mj-lt"/>
              <a:buAutoNum type="arabicPeriod" startAt="8"/>
            </a:pPr>
            <a:r>
              <a:rPr lang="en-US" dirty="0">
                <a:latin typeface="Calibri" panose="020F0502020204030204" pitchFamily="34" charset="0"/>
                <a:ea typeface="Calibri" panose="020F0502020204030204" pitchFamily="34" charset="0"/>
                <a:cs typeface="Times New Roman" panose="02020603050405020304" pitchFamily="18" charset="0"/>
              </a:rPr>
              <a:t>  Click </a:t>
            </a:r>
            <a:r>
              <a:rPr lang="en-US" b="1" i="1" dirty="0">
                <a:latin typeface="Calibri" panose="020F0502020204030204" pitchFamily="34" charset="0"/>
                <a:ea typeface="Calibri" panose="020F0502020204030204" pitchFamily="34" charset="0"/>
                <a:cs typeface="Times New Roman" panose="02020603050405020304" pitchFamily="18" charset="0"/>
              </a:rPr>
              <a:t>Next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8" name="Picture 7">
            <a:extLst>
              <a:ext uri="{FF2B5EF4-FFF2-40B4-BE49-F238E27FC236}">
                <a16:creationId xmlns:a16="http://schemas.microsoft.com/office/drawing/2014/main" id="{E9B3C239-A196-473A-AB19-7CC84C4C2E38}"/>
              </a:ext>
            </a:extLst>
          </p:cNvPr>
          <p:cNvPicPr>
            <a:picLocks noChangeAspect="1"/>
          </p:cNvPicPr>
          <p:nvPr/>
        </p:nvPicPr>
        <p:blipFill>
          <a:blip r:embed="rId2"/>
          <a:stretch>
            <a:fillRect/>
          </a:stretch>
        </p:blipFill>
        <p:spPr>
          <a:xfrm>
            <a:off x="1710232" y="3190151"/>
            <a:ext cx="8923935" cy="30268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9118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marR="0" lvl="0" indent="-457200">
              <a:lnSpc>
                <a:spcPct val="107000"/>
              </a:lnSpc>
              <a:spcBef>
                <a:spcPts val="0"/>
              </a:spcBef>
              <a:spcAft>
                <a:spcPts val="0"/>
              </a:spcAft>
              <a:buFont typeface="+mj-lt"/>
              <a:buAutoNum type="arabicPeriod" startAt="11"/>
            </a:pPr>
            <a:r>
              <a:rPr lang="en-US" dirty="0">
                <a:latin typeface="Calibri" panose="020F0502020204030204" pitchFamily="34" charset="0"/>
                <a:ea typeface="Calibri" panose="020F0502020204030204" pitchFamily="34" charset="0"/>
                <a:cs typeface="Times New Roman" panose="02020603050405020304" pitchFamily="18" charset="0"/>
              </a:rPr>
              <a:t>Serial and Non Serial Match Method: Unique OCLC Identifier Match Method</a:t>
            </a:r>
          </a:p>
          <a:p>
            <a:pPr marL="987552" lvl="1" indent="-457200">
              <a:lnSpc>
                <a:spcPct val="107000"/>
              </a:lnSpc>
              <a:spcBef>
                <a:spcPts val="0"/>
              </a:spcBef>
              <a:spcAft>
                <a:spcPts val="0"/>
              </a:spcAft>
              <a:buFont typeface="+mj-lt"/>
              <a:buAutoNum type="alphaLcPeriod"/>
            </a:pPr>
            <a:r>
              <a:rPr lang="en-US" i="0" dirty="0">
                <a:latin typeface="Calibri" panose="020F0502020204030204" pitchFamily="34" charset="0"/>
                <a:ea typeface="Calibri" panose="020F0502020204030204" pitchFamily="34" charset="0"/>
                <a:cs typeface="Times New Roman" panose="02020603050405020304" pitchFamily="18" charset="0"/>
              </a:rPr>
              <a:t>Note: if the import file does not have (</a:t>
            </a:r>
            <a:r>
              <a:rPr lang="en-US" i="0" dirty="0" err="1">
                <a:latin typeface="Calibri" panose="020F0502020204030204" pitchFamily="34" charset="0"/>
                <a:ea typeface="Calibri" panose="020F0502020204030204" pitchFamily="34" charset="0"/>
                <a:cs typeface="Times New Roman" panose="02020603050405020304" pitchFamily="18" charset="0"/>
              </a:rPr>
              <a:t>OCoLC</a:t>
            </a:r>
            <a:r>
              <a:rPr lang="en-US" i="0" dirty="0">
                <a:latin typeface="Calibri" panose="020F0502020204030204" pitchFamily="34" charset="0"/>
                <a:ea typeface="Calibri" panose="020F0502020204030204" pitchFamily="34" charset="0"/>
                <a:cs typeface="Times New Roman" panose="02020603050405020304" pitchFamily="18" charset="0"/>
              </a:rPr>
              <a:t>) in the 035 choose 035 (other system identifier) match method</a:t>
            </a:r>
          </a:p>
          <a:p>
            <a:pPr marL="457200" marR="0" lvl="0" indent="-457200">
              <a:lnSpc>
                <a:spcPct val="107000"/>
              </a:lnSpc>
              <a:spcBef>
                <a:spcPts val="0"/>
              </a:spcBef>
              <a:spcAft>
                <a:spcPts val="0"/>
              </a:spcAft>
              <a:buFont typeface="+mj-lt"/>
              <a:buAutoNum type="arabicPeriod" startAt="11"/>
            </a:pPr>
            <a:r>
              <a:rPr lang="en-US" dirty="0">
                <a:latin typeface="Calibri" panose="020F0502020204030204" pitchFamily="34" charset="0"/>
                <a:ea typeface="Calibri" panose="020F0502020204030204" pitchFamily="34" charset="0"/>
                <a:cs typeface="Times New Roman" panose="02020603050405020304" pitchFamily="18" charset="0"/>
              </a:rPr>
              <a:t>Upon Match: Merge</a:t>
            </a:r>
          </a:p>
          <a:p>
            <a:pPr marL="342900" marR="0" lvl="0" indent="-342900">
              <a:lnSpc>
                <a:spcPct val="107000"/>
              </a:lnSpc>
              <a:spcBef>
                <a:spcPts val="0"/>
              </a:spcBef>
              <a:spcAft>
                <a:spcPts val="0"/>
              </a:spcAft>
              <a:buFont typeface="+mj-lt"/>
              <a:buAutoNum type="arabicPeriod" startAt="11"/>
            </a:pPr>
            <a:r>
              <a:rPr lang="en-US" dirty="0">
                <a:latin typeface="Calibri" panose="020F0502020204030204" pitchFamily="34" charset="0"/>
                <a:ea typeface="Calibri" panose="020F0502020204030204" pitchFamily="34" charset="0"/>
                <a:cs typeface="Times New Roman" panose="02020603050405020304" pitchFamily="18" charset="0"/>
              </a:rPr>
              <a:t>  Merge Method: Overlay all but local fields or you can use the Copy of SUNY Merge  </a:t>
            </a:r>
          </a:p>
          <a:p>
            <a:pPr marL="0" marR="0" lvl="0" indent="0">
              <a:lnSpc>
                <a:spcPct val="107000"/>
              </a:lnSpc>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Rule for OCLC/Bib Records</a:t>
            </a:r>
          </a:p>
          <a:p>
            <a:pPr marL="457200" marR="0" lvl="0" indent="-4572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Select Do not Override/merge a record with a lower brief version</a:t>
            </a:r>
          </a:p>
          <a:p>
            <a:pPr marL="342900" marR="0" lvl="0" indent="-3429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Select Disregard matches for bibliographic CZ linked records</a:t>
            </a:r>
          </a:p>
          <a:p>
            <a:pPr marL="987552" lvl="1" indent="-457200">
              <a:lnSpc>
                <a:spcPct val="107000"/>
              </a:lnSpc>
              <a:spcBef>
                <a:spcPts val="0"/>
              </a:spcBef>
              <a:spcAft>
                <a:spcPts val="0"/>
              </a:spcAft>
              <a:buFont typeface="+mj-lt"/>
              <a:buAutoNum type="alphaLcPeriod"/>
            </a:pPr>
            <a:r>
              <a:rPr lang="en-US" i="0" dirty="0">
                <a:latin typeface="Calibri" panose="020F0502020204030204" pitchFamily="34" charset="0"/>
                <a:ea typeface="Calibri" panose="020F0502020204030204" pitchFamily="34" charset="0"/>
                <a:cs typeface="Times New Roman" panose="02020603050405020304" pitchFamily="18" charset="0"/>
              </a:rPr>
              <a:t>These options will vary based upon the Originating System that is chosen in the first page of the import profile wizard</a:t>
            </a:r>
          </a:p>
          <a:p>
            <a:pPr marL="342900" marR="0" lvl="0" indent="-3429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Merge and Continue: Manually</a:t>
            </a:r>
          </a:p>
          <a:p>
            <a:pPr marL="342900" marR="0" lvl="0" indent="-3429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Preferred record: Record with the highest brief level</a:t>
            </a:r>
          </a:p>
          <a:p>
            <a:pPr marL="342900" marR="0" lvl="0" indent="-3429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Secondary record: Delete</a:t>
            </a:r>
          </a:p>
          <a:p>
            <a:pPr marL="342900" marR="0" lvl="0" indent="-342900">
              <a:lnSpc>
                <a:spcPct val="107000"/>
              </a:lnSpc>
              <a:spcBef>
                <a:spcPts val="0"/>
              </a:spcBef>
              <a:spcAft>
                <a:spcPts val="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Upon no match: Import</a:t>
            </a:r>
          </a:p>
          <a:p>
            <a:pPr marL="342900" marR="0" lvl="0" indent="-342900">
              <a:lnSpc>
                <a:spcPct val="107000"/>
              </a:lnSpc>
              <a:spcBef>
                <a:spcPts val="0"/>
              </a:spcBef>
              <a:spcAft>
                <a:spcPts val="800"/>
              </a:spcAft>
              <a:buFont typeface="+mj-lt"/>
              <a:buAutoNum type="arabicPeriod" startAt="14"/>
            </a:pPr>
            <a:r>
              <a:rPr lang="en-US" dirty="0">
                <a:latin typeface="Calibri" panose="020F0502020204030204" pitchFamily="34" charset="0"/>
                <a:ea typeface="Calibri" panose="020F0502020204030204" pitchFamily="34" charset="0"/>
                <a:cs typeface="Times New Roman" panose="02020603050405020304" pitchFamily="18" charset="0"/>
              </a:rPr>
              <a:t>  Click </a:t>
            </a:r>
            <a:r>
              <a:rPr lang="en-US" b="1" i="1" dirty="0">
                <a:latin typeface="Calibri" panose="020F0502020204030204" pitchFamily="34" charset="0"/>
                <a:ea typeface="Calibri" panose="020F0502020204030204" pitchFamily="34" charset="0"/>
                <a:cs typeface="Times New Roman" panose="02020603050405020304" pitchFamily="18" charset="0"/>
              </a:rPr>
              <a:t>Next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66626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descr="C:\Users\toukl\AppData\Local\Temp\SNAGHTMLe2891d4.PNG">
            <a:extLst>
              <a:ext uri="{FF2B5EF4-FFF2-40B4-BE49-F238E27FC236}">
                <a16:creationId xmlns:a16="http://schemas.microsoft.com/office/drawing/2014/main" id="{F2DB866A-0948-4FA1-BE6A-A7318AE6050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2233" y="1247735"/>
            <a:ext cx="6347533" cy="52333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20607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marR="0" lvl="0" indent="-457200">
              <a:lnSpc>
                <a:spcPct val="107000"/>
              </a:lnSpc>
              <a:spcBef>
                <a:spcPts val="0"/>
              </a:spcBef>
              <a:spcAft>
                <a:spcPts val="0"/>
              </a:spcAft>
              <a:buFont typeface="+mj-lt"/>
              <a:buAutoNum type="arabicPeriod" startAt="21"/>
            </a:pPr>
            <a:r>
              <a:rPr lang="en-US" dirty="0">
                <a:latin typeface="Calibri" panose="020F0502020204030204" pitchFamily="34" charset="0"/>
                <a:ea typeface="Calibri" panose="020F0502020204030204" pitchFamily="34" charset="0"/>
                <a:cs typeface="Times New Roman" panose="02020603050405020304" pitchFamily="18" charset="0"/>
              </a:rPr>
              <a:t>Synchronize with OCLC: Publish Bibliographic records</a:t>
            </a:r>
          </a:p>
          <a:p>
            <a:pPr marL="457200" marR="0" lvl="0" indent="-457200">
              <a:lnSpc>
                <a:spcPct val="107000"/>
              </a:lnSpc>
              <a:spcBef>
                <a:spcPts val="0"/>
              </a:spcBef>
              <a:spcAft>
                <a:spcPts val="0"/>
              </a:spcAft>
              <a:buFont typeface="+mj-lt"/>
              <a:buAutoNum type="arabicPeriod" startAt="21"/>
            </a:pPr>
            <a:r>
              <a:rPr lang="en-US" dirty="0">
                <a:latin typeface="Calibri" panose="020F0502020204030204" pitchFamily="34" charset="0"/>
                <a:ea typeface="Calibri" panose="020F0502020204030204" pitchFamily="34" charset="0"/>
                <a:cs typeface="Times New Roman" panose="02020603050405020304" pitchFamily="18" charset="0"/>
              </a:rPr>
              <a:t>Condition: Unconditionally</a:t>
            </a:r>
          </a:p>
          <a:p>
            <a:pPr marL="457200" marR="0" lvl="0" indent="-457200">
              <a:lnSpc>
                <a:spcPct val="107000"/>
              </a:lnSpc>
              <a:spcBef>
                <a:spcPts val="0"/>
              </a:spcBef>
              <a:spcAft>
                <a:spcPts val="0"/>
              </a:spcAft>
              <a:buFont typeface="+mj-lt"/>
              <a:buAutoNum type="arabicPeriod" startAt="21"/>
            </a:pPr>
            <a:r>
              <a:rPr lang="en-US" dirty="0">
                <a:latin typeface="Calibri" panose="020F0502020204030204" pitchFamily="34" charset="0"/>
                <a:ea typeface="Calibri" panose="020F0502020204030204" pitchFamily="34" charset="0"/>
                <a:cs typeface="Times New Roman" panose="02020603050405020304" pitchFamily="18" charset="0"/>
              </a:rPr>
              <a:t>Click </a:t>
            </a:r>
            <a:r>
              <a:rPr lang="en-US" b="1" i="1" dirty="0">
                <a:latin typeface="Calibri" panose="020F0502020204030204" pitchFamily="34" charset="0"/>
                <a:ea typeface="Calibri" panose="020F0502020204030204" pitchFamily="34" charset="0"/>
                <a:cs typeface="Times New Roman" panose="02020603050405020304" pitchFamily="18" charset="0"/>
              </a:rPr>
              <a:t>Next</a:t>
            </a: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25467498-322A-4982-AE0C-7D43A3D222B4}"/>
              </a:ext>
            </a:extLst>
          </p:cNvPr>
          <p:cNvPicPr/>
          <p:nvPr/>
        </p:nvPicPr>
        <p:blipFill>
          <a:blip r:embed="rId2"/>
          <a:stretch>
            <a:fillRect/>
          </a:stretch>
        </p:blipFill>
        <p:spPr>
          <a:xfrm>
            <a:off x="2056660" y="2611119"/>
            <a:ext cx="8078679" cy="26355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19936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lvl="0" indent="-457200">
              <a:lnSpc>
                <a:spcPct val="100000"/>
              </a:lnSpc>
              <a:spcBef>
                <a:spcPts val="0"/>
              </a:spcBef>
              <a:spcAft>
                <a:spcPts val="0"/>
              </a:spcAft>
              <a:buFont typeface="+mj-lt"/>
              <a:buAutoNum type="arabicPeriod" startAt="24"/>
            </a:pPr>
            <a:r>
              <a:rPr lang="en-US" dirty="0"/>
              <a:t>Inventory Operations: Physical</a:t>
            </a:r>
          </a:p>
          <a:p>
            <a:pPr marL="457200" lvl="0" indent="-457200">
              <a:lnSpc>
                <a:spcPct val="100000"/>
              </a:lnSpc>
              <a:spcBef>
                <a:spcPts val="0"/>
              </a:spcBef>
              <a:spcAft>
                <a:spcPts val="0"/>
              </a:spcAft>
              <a:buFont typeface="+mj-lt"/>
              <a:buAutoNum type="arabicPeriod" startAt="24"/>
            </a:pPr>
            <a:r>
              <a:rPr lang="en-US" dirty="0"/>
              <a:t>Physical mapping: Fill in the appropriate MARC fields </a:t>
            </a:r>
          </a:p>
          <a:p>
            <a:pPr marL="457200" lvl="0" indent="-457200">
              <a:lnSpc>
                <a:spcPct val="100000"/>
              </a:lnSpc>
              <a:spcBef>
                <a:spcPts val="0"/>
              </a:spcBef>
              <a:spcAft>
                <a:spcPts val="0"/>
              </a:spcAft>
              <a:buFont typeface="+mj-lt"/>
              <a:buAutoNum type="arabicPeriod" startAt="24"/>
            </a:pPr>
            <a:r>
              <a:rPr lang="en-US" dirty="0"/>
              <a:t>Click </a:t>
            </a:r>
            <a:r>
              <a:rPr lang="en-US" b="1" i="1" dirty="0"/>
              <a:t>Next</a:t>
            </a:r>
            <a:endParaRPr lang="en-US" dirty="0"/>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5CA6C7AD-9C7B-4E97-AAD1-C6D077125B18}"/>
              </a:ext>
            </a:extLst>
          </p:cNvPr>
          <p:cNvPicPr>
            <a:picLocks noChangeAspect="1"/>
          </p:cNvPicPr>
          <p:nvPr/>
        </p:nvPicPr>
        <p:blipFill>
          <a:blip r:embed="rId2"/>
          <a:stretch>
            <a:fillRect/>
          </a:stretch>
        </p:blipFill>
        <p:spPr>
          <a:xfrm>
            <a:off x="2451465" y="2265189"/>
            <a:ext cx="7289069" cy="41960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7562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marR="0" lvl="0" indent="-457200">
              <a:lnSpc>
                <a:spcPct val="100000"/>
              </a:lnSpc>
              <a:spcBef>
                <a:spcPts val="0"/>
              </a:spcBef>
              <a:spcAft>
                <a:spcPts val="0"/>
              </a:spcAft>
              <a:buFont typeface="+mj-lt"/>
              <a:buAutoNum type="arabicPeriod" startAt="27"/>
            </a:pPr>
            <a:r>
              <a:rPr lang="en-US" dirty="0">
                <a:latin typeface="Calibri" panose="020F0502020204030204" pitchFamily="34" charset="0"/>
                <a:ea typeface="Calibri" panose="020F0502020204030204" pitchFamily="34" charset="0"/>
                <a:cs typeface="Times New Roman" panose="02020603050405020304" pitchFamily="18" charset="0"/>
              </a:rPr>
              <a:t>Complete the EOD information </a:t>
            </a:r>
          </a:p>
          <a:p>
            <a:pPr marL="457200" marR="0" lvl="0" indent="-457200">
              <a:lnSpc>
                <a:spcPct val="100000"/>
              </a:lnSpc>
              <a:spcBef>
                <a:spcPts val="0"/>
              </a:spcBef>
              <a:spcAft>
                <a:spcPts val="0"/>
              </a:spcAft>
              <a:buFont typeface="+mj-lt"/>
              <a:buAutoNum type="arabicPeriod" startAt="27"/>
            </a:pPr>
            <a:r>
              <a:rPr lang="en-US" dirty="0">
                <a:latin typeface="Calibri" panose="020F0502020204030204" pitchFamily="34" charset="0"/>
                <a:ea typeface="Calibri" panose="020F0502020204030204" pitchFamily="34" charset="0"/>
                <a:cs typeface="Times New Roman" panose="02020603050405020304" pitchFamily="18" charset="0"/>
              </a:rPr>
              <a:t>Click </a:t>
            </a:r>
            <a:r>
              <a:rPr lang="en-US" b="1" i="1" dirty="0">
                <a:latin typeface="Calibri" panose="020F0502020204030204" pitchFamily="34" charset="0"/>
                <a:ea typeface="Calibri" panose="020F0502020204030204" pitchFamily="34" charset="0"/>
                <a:cs typeface="Times New Roman" panose="02020603050405020304" pitchFamily="18" charset="0"/>
              </a:rPr>
              <a:t>Save</a:t>
            </a: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0000"/>
              </a:lnSpc>
              <a:spcBef>
                <a:spcPts val="0"/>
              </a:spcBef>
              <a:spcAft>
                <a:spcPts val="0"/>
              </a:spcAft>
              <a:buFont typeface="+mj-lt"/>
              <a:buAutoNum type="arabicPeriod" startAt="27"/>
            </a:pPr>
            <a:r>
              <a:rPr lang="en-US" dirty="0">
                <a:latin typeface="Calibri" panose="020F0502020204030204" pitchFamily="34" charset="0"/>
                <a:ea typeface="Calibri" panose="020F0502020204030204" pitchFamily="34" charset="0"/>
                <a:cs typeface="Times New Roman" panose="02020603050405020304" pitchFamily="18" charset="0"/>
              </a:rPr>
              <a:t>Edit the import profile to add fund mapping if applicable</a:t>
            </a:r>
          </a:p>
          <a:p>
            <a:pPr marL="0" marR="0" lvl="0" indent="0">
              <a:lnSpc>
                <a:spcPct val="107000"/>
              </a:lnSpc>
              <a:spcBef>
                <a:spcPts val="0"/>
              </a:spcBef>
              <a:spcAft>
                <a:spcPts val="800"/>
              </a:spcAft>
              <a:buNone/>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1D0002BC-FAC6-4616-BA38-4A14E83E03F0}"/>
              </a:ext>
            </a:extLst>
          </p:cNvPr>
          <p:cNvPicPr>
            <a:picLocks noChangeAspect="1"/>
          </p:cNvPicPr>
          <p:nvPr/>
        </p:nvPicPr>
        <p:blipFill>
          <a:blip r:embed="rId2"/>
          <a:stretch>
            <a:fillRect/>
          </a:stretch>
        </p:blipFill>
        <p:spPr>
          <a:xfrm>
            <a:off x="2413065" y="2132878"/>
            <a:ext cx="7365869" cy="33393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014895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251751" y="304800"/>
            <a:ext cx="10599938" cy="685800"/>
          </a:xfrm>
        </p:spPr>
        <p:txBody>
          <a:bodyPr>
            <a:normAutofit/>
          </a:bodyPr>
          <a:lstStyle/>
          <a:p>
            <a:r>
              <a:rPr lang="en-US" sz="3100" dirty="0"/>
              <a:t>Importing Bibs Records Into the IZ Using NZ Rules</a:t>
            </a:r>
            <a:r>
              <a:rPr lang="en-US" sz="2700"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22773" y="1175657"/>
            <a:ext cx="9650027" cy="5377543"/>
          </a:xfrm>
        </p:spPr>
        <p:txBody>
          <a:bodyPr/>
          <a:lstStyle/>
          <a:p>
            <a:pPr marL="0" indent="0">
              <a:buNone/>
            </a:pPr>
            <a:r>
              <a:rPr lang="en-US" dirty="0"/>
              <a:t>FAQ on how to use NZ rules in an import profile for IZ bib records: </a:t>
            </a:r>
            <a:r>
              <a:rPr lang="en-US" dirty="0">
                <a:hlinkClick r:id="rId2">
                  <a:extLst>
                    <a:ext uri="{A12FA001-AC4F-418D-AE19-62706E023703}">
                      <ahyp:hlinkClr xmlns:ahyp="http://schemas.microsoft.com/office/drawing/2018/hyperlinkcolor" xmlns="" val="tx"/>
                    </a:ext>
                  </a:extLst>
                </a:hlinkClick>
              </a:rPr>
              <a:t>https://slcny.libanswers.com/faq/266382?m=p</a:t>
            </a:r>
            <a:endParaRPr lang="en-US" dirty="0"/>
          </a:p>
        </p:txBody>
      </p:sp>
    </p:spTree>
    <p:extLst>
      <p:ext uri="{BB962C8B-B14F-4D97-AF65-F5344CB8AC3E}">
        <p14:creationId xmlns:p14="http://schemas.microsoft.com/office/powerpoint/2010/main" val="3292761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805386" cy="685800"/>
          </a:xfrm>
        </p:spPr>
        <p:txBody>
          <a:bodyPr>
            <a:noAutofit/>
          </a:bodyPr>
          <a:lstStyle/>
          <a:p>
            <a:r>
              <a:rPr lang="en-US" sz="2800" dirty="0"/>
              <a:t>MSP-42 Policy: Brief Level Rules</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056443"/>
            <a:ext cx="9601200" cy="5496757"/>
          </a:xfrm>
        </p:spPr>
        <p:txBody>
          <a:bodyPr>
            <a:normAutofit/>
          </a:bodyPr>
          <a:lstStyle/>
          <a:p>
            <a:pPr marL="0" marR="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MSP-42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Policy</a:t>
            </a:r>
            <a:r>
              <a:rPr lang="en-US" dirty="0">
                <a:latin typeface="Calibri" panose="020F0502020204030204" pitchFamily="34" charset="0"/>
                <a:ea typeface="Calibri" panose="020F0502020204030204" pitchFamily="34" charset="0"/>
                <a:cs typeface="Times New Roman" panose="02020603050405020304" pitchFamily="18" charset="0"/>
              </a:rPr>
              <a:t>: Brief Levels Rules are applied from the Network Zone to Institutional Zone Records that are Linked to the Network Zone</a:t>
            </a:r>
          </a:p>
          <a:p>
            <a:pPr marL="0" marR="0" indent="0">
              <a:lnSpc>
                <a:spcPct val="107000"/>
              </a:lnSpc>
              <a:spcBef>
                <a:spcPts val="0"/>
              </a:spcBef>
              <a:spcAft>
                <a:spcPts val="0"/>
              </a:spcAft>
              <a:buNone/>
            </a:pPr>
            <a:endParaRPr lang="en-US" b="1" dirty="0">
              <a:latin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t>Policy justification: </a:t>
            </a:r>
            <a:r>
              <a:rPr lang="en-US" dirty="0"/>
              <a:t>The brief level rules are applied at the Network Zone level. The NZ brief level rules establish the brief level for any IZ bibliographic records that are linked to the NZ.</a:t>
            </a:r>
          </a:p>
          <a:p>
            <a:pPr marL="0" marR="0" indent="0">
              <a:lnSpc>
                <a:spcPct val="107000"/>
              </a:lnSpc>
              <a:spcBef>
                <a:spcPts val="0"/>
              </a:spcBef>
              <a:spcAft>
                <a:spcPts val="0"/>
              </a:spcAft>
              <a:buNone/>
              <a:tabLst>
                <a:tab pos="2971800" algn="ctr"/>
              </a:tabLs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The Network Zone uses brief level rules based upon OCLC LDR 17. All IZ records that are attached to the NZ will inherit the NZ brief level rules and apply them to the IZ bib record.</a:t>
            </a:r>
          </a:p>
          <a:p>
            <a:pPr marL="0" marR="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*If you would like to apply the same brief level rules to your IZ: </a:t>
            </a:r>
            <a:r>
              <a:rPr lang="en-US" dirty="0">
                <a:hlinkClick r:id="rId2">
                  <a:extLst>
                    <a:ext uri="{A12FA001-AC4F-418D-AE19-62706E023703}">
                      <ahyp:hlinkClr xmlns:ahyp="http://schemas.microsoft.com/office/drawing/2018/hyperlinkcolor" xmlns="" val="tx"/>
                    </a:ext>
                  </a:extLst>
                </a:hlinkClick>
              </a:rPr>
              <a:t>https://slcny.libanswers.com/faq/266420?m=p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24045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805386" cy="685800"/>
          </a:xfrm>
        </p:spPr>
        <p:txBody>
          <a:bodyPr>
            <a:noAutofit/>
          </a:bodyPr>
          <a:lstStyle/>
          <a:p>
            <a:r>
              <a:rPr lang="en-US" sz="2800" dirty="0"/>
              <a:t>MSP Policy: Brief Level Rules</a:t>
            </a:r>
          </a:p>
        </p:txBody>
      </p:sp>
      <p:graphicFrame>
        <p:nvGraphicFramePr>
          <p:cNvPr id="9" name="Content Placeholder 8">
            <a:extLst>
              <a:ext uri="{FF2B5EF4-FFF2-40B4-BE49-F238E27FC236}">
                <a16:creationId xmlns:a16="http://schemas.microsoft.com/office/drawing/2014/main" id="{4FC643BA-385D-4A36-8332-150432EE21A2}"/>
              </a:ext>
            </a:extLst>
          </p:cNvPr>
          <p:cNvGraphicFramePr>
            <a:graphicFrameLocks noGrp="1"/>
          </p:cNvGraphicFramePr>
          <p:nvPr>
            <p:ph idx="1"/>
            <p:extLst>
              <p:ext uri="{D42A27DB-BD31-4B8C-83A1-F6EECF244321}">
                <p14:modId xmlns:p14="http://schemas.microsoft.com/office/powerpoint/2010/main" val="880714222"/>
              </p:ext>
            </p:extLst>
          </p:nvPr>
        </p:nvGraphicFramePr>
        <p:xfrm>
          <a:off x="1822141" y="1295400"/>
          <a:ext cx="8904303" cy="5077714"/>
        </p:xfrm>
        <a:graphic>
          <a:graphicData uri="http://schemas.openxmlformats.org/drawingml/2006/table">
            <a:tbl>
              <a:tblPr firstRow="1" firstCol="1" bandRow="1">
                <a:tableStyleId>{5C22544A-7EE6-4342-B048-85BDC9FD1C3A}</a:tableStyleId>
              </a:tblPr>
              <a:tblGrid>
                <a:gridCol w="2968101">
                  <a:extLst>
                    <a:ext uri="{9D8B030D-6E8A-4147-A177-3AD203B41FA5}">
                      <a16:colId xmlns:a16="http://schemas.microsoft.com/office/drawing/2014/main" val="189396500"/>
                    </a:ext>
                  </a:extLst>
                </a:gridCol>
                <a:gridCol w="2968101">
                  <a:extLst>
                    <a:ext uri="{9D8B030D-6E8A-4147-A177-3AD203B41FA5}">
                      <a16:colId xmlns:a16="http://schemas.microsoft.com/office/drawing/2014/main" val="4204982048"/>
                    </a:ext>
                  </a:extLst>
                </a:gridCol>
                <a:gridCol w="2968101">
                  <a:extLst>
                    <a:ext uri="{9D8B030D-6E8A-4147-A177-3AD203B41FA5}">
                      <a16:colId xmlns:a16="http://schemas.microsoft.com/office/drawing/2014/main" val="661695260"/>
                    </a:ext>
                  </a:extLst>
                </a:gridCol>
              </a:tblGrid>
              <a:tr h="0">
                <a:tc>
                  <a:txBody>
                    <a:bodyPr/>
                    <a:lstStyle/>
                    <a:p>
                      <a:pPr marL="0" marR="0">
                        <a:lnSpc>
                          <a:spcPct val="107000"/>
                        </a:lnSpc>
                        <a:spcBef>
                          <a:spcPts val="0"/>
                        </a:spcBef>
                        <a:spcAft>
                          <a:spcPts val="0"/>
                        </a:spcAft>
                      </a:pPr>
                      <a:r>
                        <a:rPr lang="en-US" sz="1200">
                          <a:effectLst/>
                        </a:rPr>
                        <a:t>Alma Brief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Leader byte 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122385176"/>
                  </a:ext>
                </a:extLst>
              </a:tr>
              <a:tr h="299612">
                <a:tc>
                  <a:txBody>
                    <a:bodyPr/>
                    <a:lstStyle/>
                    <a:p>
                      <a:pPr marL="0" marR="0" algn="ctr">
                        <a:lnSpc>
                          <a:spcPct val="107000"/>
                        </a:lnSpc>
                        <a:spcBef>
                          <a:spcPts val="0"/>
                        </a:spcBef>
                        <a:spcAft>
                          <a:spcPts val="0"/>
                        </a:spcAft>
                      </a:pPr>
                      <a:r>
                        <a:rPr lang="en-U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(blank)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Full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3911803746"/>
                  </a:ext>
                </a:extLst>
              </a:tr>
              <a:tr h="666916">
                <a:tc>
                  <a:txBody>
                    <a:bodyPr/>
                    <a:lstStyle/>
                    <a:p>
                      <a:pPr marL="0" marR="0" algn="ctr">
                        <a:lnSpc>
                          <a:spcPct val="107000"/>
                        </a:lnSpc>
                        <a:spcBef>
                          <a:spcPts val="0"/>
                        </a:spcBef>
                        <a:spcAft>
                          <a:spcPts val="0"/>
                        </a:spcAft>
                      </a:pPr>
                      <a:r>
                        <a:rPr lang="en-US" sz="1200">
                          <a:effectLst/>
                        </a:rPr>
                        <a:t>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dirty="0">
                          <a:effectLst/>
                        </a:rPr>
                        <a:t>I / 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dirty="0">
                          <a:effectLst/>
                        </a:rPr>
                        <a:t>Full level input by OCLC participants (uppercase “</a:t>
                      </a:r>
                      <a:r>
                        <a:rPr lang="en-US" sz="1200" dirty="0" err="1">
                          <a:effectLst/>
                        </a:rPr>
                        <a:t>i</a:t>
                      </a:r>
                      <a:r>
                        <a:rPr lang="en-US" sz="1200" dirty="0">
                          <a:effectLst/>
                        </a:rPr>
                        <a:t>”) / Full level input added from a batch process (future: use ‘M’ instead)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265278071"/>
                  </a:ext>
                </a:extLst>
              </a:tr>
              <a:tr h="299612">
                <a:tc>
                  <a:txBody>
                    <a:bodyPr/>
                    <a:lstStyle/>
                    <a:p>
                      <a:pPr marL="0" marR="0" algn="ctr">
                        <a:lnSpc>
                          <a:spcPct val="107000"/>
                        </a:lnSpc>
                        <a:spcBef>
                          <a:spcPts val="0"/>
                        </a:spcBef>
                        <a:spcAft>
                          <a:spcPts val="0"/>
                        </a:spcAft>
                      </a:pPr>
                      <a:r>
                        <a:rPr lang="en-US" sz="1200">
                          <a:effectLst/>
                        </a:rPr>
                        <a:t>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Full level, material not examined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2930515188"/>
                  </a:ext>
                </a:extLst>
              </a:tr>
              <a:tr h="299612">
                <a:tc>
                  <a:txBody>
                    <a:bodyPr/>
                    <a:lstStyle/>
                    <a:p>
                      <a:pPr marL="0" marR="0" algn="ctr">
                        <a:lnSpc>
                          <a:spcPct val="107000"/>
                        </a:lnSpc>
                        <a:spcBef>
                          <a:spcPts val="0"/>
                        </a:spcBef>
                        <a:spcAft>
                          <a:spcPts val="0"/>
                        </a:spcAft>
                      </a:pPr>
                      <a:r>
                        <a:rPr lang="en-US" sz="1200">
                          <a:effectLst/>
                        </a:rPr>
                        <a:t>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Core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184888805"/>
                  </a:ext>
                </a:extLst>
              </a:tr>
              <a:tr h="299612">
                <a:tc>
                  <a:txBody>
                    <a:bodyPr/>
                    <a:lstStyle/>
                    <a:p>
                      <a:pPr marL="0" marR="0" algn="ctr">
                        <a:lnSpc>
                          <a:spcPct val="107000"/>
                        </a:lnSpc>
                        <a:spcBef>
                          <a:spcPts val="0"/>
                        </a:spcBef>
                        <a:spcAft>
                          <a:spcPts val="0"/>
                        </a:spcAft>
                      </a:pPr>
                      <a:r>
                        <a:rPr lang="en-US" sz="1200">
                          <a:effectLst/>
                        </a:rPr>
                        <a:t>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K / 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Less-than-full added from a batch process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213254188"/>
                  </a:ext>
                </a:extLst>
              </a:tr>
              <a:tr h="850568">
                <a:tc>
                  <a:txBody>
                    <a:bodyPr/>
                    <a:lstStyle/>
                    <a:p>
                      <a:pPr marL="0" marR="0" algn="ctr">
                        <a:lnSpc>
                          <a:spcPct val="107000"/>
                        </a:lnSpc>
                        <a:spcBef>
                          <a:spcPts val="0"/>
                        </a:spcBef>
                        <a:spcAft>
                          <a:spcPts val="0"/>
                        </a:spcAft>
                      </a:pPr>
                      <a:r>
                        <a:rPr lang="en-US" sz="1200">
                          <a:effectLst/>
                        </a:rPr>
                        <a:t>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2 /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Less-than-full level, material not examined / Minimal level (OCLC Bib Formats: OCLC participants cataloging online at Minimal level, use ‘K’)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3877139"/>
                  </a:ext>
                </a:extLst>
              </a:tr>
              <a:tr h="299612">
                <a:tc>
                  <a:txBody>
                    <a:bodyPr/>
                    <a:lstStyle/>
                    <a:p>
                      <a:pPr marL="0" marR="0" algn="ctr">
                        <a:lnSpc>
                          <a:spcPct val="107000"/>
                        </a:lnSpc>
                        <a:spcBef>
                          <a:spcPts val="0"/>
                        </a:spcBef>
                        <a:spcAft>
                          <a:spcPts val="0"/>
                        </a:spcAft>
                      </a:pPr>
                      <a:r>
                        <a:rPr lang="en-US" sz="1200">
                          <a:effectLst/>
                        </a:rPr>
                        <a:t>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Pre-publication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355748054"/>
                  </a:ext>
                </a:extLst>
              </a:tr>
              <a:tr h="299612">
                <a:tc>
                  <a:txBody>
                    <a:bodyPr/>
                    <a:lstStyle/>
                    <a:p>
                      <a:pPr marL="0" marR="0" algn="ctr">
                        <a:lnSpc>
                          <a:spcPct val="107000"/>
                        </a:lnSpc>
                        <a:spcBef>
                          <a:spcPts val="0"/>
                        </a:spcBef>
                        <a:spcAft>
                          <a:spcPts val="0"/>
                        </a:spcAft>
                      </a:pPr>
                      <a:r>
                        <a:rPr lang="en-US" sz="1200">
                          <a:effectLst/>
                        </a:rPr>
                        <a:t>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Abbreviated level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922815346"/>
                  </a:ext>
                </a:extLst>
              </a:tr>
              <a:tr h="483264">
                <a:tc>
                  <a:txBody>
                    <a:bodyPr/>
                    <a:lstStyle/>
                    <a:p>
                      <a:pPr marL="0" marR="0" algn="ctr">
                        <a:lnSpc>
                          <a:spcPct val="107000"/>
                        </a:lnSpc>
                        <a:spcBef>
                          <a:spcPts val="0"/>
                        </a:spcBef>
                        <a:spcAft>
                          <a:spcPts val="0"/>
                        </a:spcAft>
                      </a:pPr>
                      <a:r>
                        <a:rPr lang="en-US" sz="1200">
                          <a:effectLst/>
                        </a:rPr>
                        <a:t>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a:effectLst/>
                        </a:rPr>
                        <a:t>Partial (preliminary) level (and other codes, e.g., u &amp; z, as encountered and appropriate)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1763057873"/>
                  </a:ext>
                </a:extLst>
              </a:tr>
              <a:tr h="299612">
                <a:tc>
                  <a:txBody>
                    <a:bodyPr/>
                    <a:lstStyle/>
                    <a:p>
                      <a:pPr marL="0" marR="0" algn="ctr">
                        <a:lnSpc>
                          <a:spcPct val="107000"/>
                        </a:lnSpc>
                        <a:spcBef>
                          <a:spcPts val="0"/>
                        </a:spcBef>
                        <a:spcAft>
                          <a:spcPts val="0"/>
                        </a:spcAft>
                      </a:pPr>
                      <a:r>
                        <a:rPr lang="en-US" sz="1200">
                          <a:effectLst/>
                        </a:rPr>
                        <a:t>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gn="ctr">
                        <a:lnSpc>
                          <a:spcPct val="107000"/>
                        </a:lnSpc>
                        <a:spcBef>
                          <a:spcPts val="0"/>
                        </a:spcBef>
                        <a:spcAft>
                          <a:spcPts val="0"/>
                        </a:spcAft>
                      </a:pPr>
                      <a:r>
                        <a:rPr lang="en-US" sz="1200">
                          <a:effectLst/>
                        </a:rPr>
                        <a:t>J</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tc>
                  <a:txBody>
                    <a:bodyPr/>
                    <a:lstStyle/>
                    <a:p>
                      <a:pPr marL="0" marR="0">
                        <a:lnSpc>
                          <a:spcPct val="107000"/>
                        </a:lnSpc>
                        <a:spcBef>
                          <a:spcPts val="0"/>
                        </a:spcBef>
                        <a:spcAft>
                          <a:spcPts val="0"/>
                        </a:spcAft>
                      </a:pPr>
                      <a:r>
                        <a:rPr lang="en-US" sz="1200" dirty="0">
                          <a:effectLst/>
                        </a:rPr>
                        <a:t>Deleted record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66675" marB="66675"/>
                </a:tc>
                <a:extLst>
                  <a:ext uri="{0D108BD9-81ED-4DB2-BD59-A6C34878D82A}">
                    <a16:rowId xmlns:a16="http://schemas.microsoft.com/office/drawing/2014/main" val="2390818602"/>
                  </a:ext>
                </a:extLst>
              </a:tr>
            </a:tbl>
          </a:graphicData>
        </a:graphic>
      </p:graphicFrame>
      <p:sp>
        <p:nvSpPr>
          <p:cNvPr id="10" name="Rectangle 3">
            <a:extLst>
              <a:ext uri="{FF2B5EF4-FFF2-40B4-BE49-F238E27FC236}">
                <a16:creationId xmlns:a16="http://schemas.microsoft.com/office/drawing/2014/main" id="{12A2AB94-9A96-4228-822B-33C11E16787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529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Autofit/>
          </a:bodyPr>
          <a:lstStyle/>
          <a:p>
            <a:r>
              <a:rPr lang="en-US" sz="2800" dirty="0"/>
              <a:t>Purpose of NZ Import Profiles Policies</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063691"/>
            <a:ext cx="9601200" cy="5489510"/>
          </a:xfrm>
        </p:spPr>
        <p:txBody>
          <a:bodyPr>
            <a:normAutofit/>
          </a:bodyPr>
          <a:lstStyle/>
          <a:p>
            <a:r>
              <a:rPr lang="en-US" dirty="0"/>
              <a:t>NZ import profiles policies have been created to ensure that all bibliographic records being imported into the NZ are consistent and adhere to </a:t>
            </a:r>
            <a:r>
              <a:rPr lang="en-US" dirty="0">
                <a:hlinkClick r:id="rId2">
                  <a:extLst>
                    <a:ext uri="{A12FA001-AC4F-418D-AE19-62706E023703}">
                      <ahyp:hlinkClr xmlns:ahyp="http://schemas.microsoft.com/office/drawing/2018/hyperlinkcolor" xmlns="" val="tx"/>
                    </a:ext>
                  </a:extLst>
                </a:hlinkClick>
              </a:rPr>
              <a:t>MSP policies</a:t>
            </a:r>
            <a:endParaRPr lang="en-US" dirty="0"/>
          </a:p>
          <a:p>
            <a:r>
              <a:rPr lang="en-US" dirty="0"/>
              <a:t>Using consistent NZ import profile standards reduces:</a:t>
            </a:r>
          </a:p>
          <a:p>
            <a:pPr lvl="1"/>
            <a:r>
              <a:rPr lang="en-US" i="0" dirty="0"/>
              <a:t>Duplication</a:t>
            </a:r>
          </a:p>
          <a:p>
            <a:pPr lvl="1"/>
            <a:r>
              <a:rPr lang="en-US" i="0" dirty="0"/>
              <a:t>Importing MARC fields that do not adhere to MSP policies</a:t>
            </a:r>
          </a:p>
          <a:p>
            <a:pPr lvl="1"/>
            <a:r>
              <a:rPr lang="en-US" i="0" dirty="0"/>
              <a:t>Troubleshooting and clean-up projects in the NZ</a:t>
            </a:r>
          </a:p>
          <a:p>
            <a:pPr marL="0" indent="0">
              <a:buNone/>
            </a:pPr>
            <a:endParaRPr lang="en-US" dirty="0"/>
          </a:p>
          <a:p>
            <a:endParaRPr lang="en-US" dirty="0"/>
          </a:p>
        </p:txBody>
      </p:sp>
    </p:spTree>
    <p:extLst>
      <p:ext uri="{BB962C8B-B14F-4D97-AF65-F5344CB8AC3E}">
        <p14:creationId xmlns:p14="http://schemas.microsoft.com/office/powerpoint/2010/main" val="88213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10036206" cy="685800"/>
          </a:xfrm>
        </p:spPr>
        <p:txBody>
          <a:bodyPr>
            <a:noAutofit/>
          </a:bodyPr>
          <a:lstStyle/>
          <a:p>
            <a:r>
              <a:rPr lang="en-US" sz="2800" dirty="0"/>
              <a:t>When Should Network Zone Import Profile Standards be Applied?</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990601"/>
            <a:ext cx="9601200" cy="5562600"/>
          </a:xfrm>
        </p:spPr>
        <p:txBody>
          <a:bodyPr/>
          <a:lstStyle/>
          <a:p>
            <a:r>
              <a:rPr lang="en-US" dirty="0"/>
              <a:t>NZ import profiles and standards </a:t>
            </a:r>
            <a:r>
              <a:rPr lang="en-US" b="1" dirty="0"/>
              <a:t>only need to be used when you are importing physical title vendor order records using EOCR or API</a:t>
            </a:r>
            <a:r>
              <a:rPr lang="en-US" dirty="0"/>
              <a:t> into the NZ. </a:t>
            </a:r>
            <a:r>
              <a:rPr lang="en-US" i="0" dirty="0"/>
              <a:t>Example; GOBI order records through EOCR or API</a:t>
            </a:r>
          </a:p>
          <a:p>
            <a:pPr lvl="1"/>
            <a:r>
              <a:rPr lang="en-US" i="0" dirty="0"/>
              <a:t>This does not apply to exporting records from OCLC </a:t>
            </a:r>
            <a:r>
              <a:rPr lang="en-US" i="0" dirty="0" err="1"/>
              <a:t>Connexions</a:t>
            </a:r>
            <a:r>
              <a:rPr lang="en-US" i="0" dirty="0"/>
              <a:t> Client into the NZ to place an order</a:t>
            </a:r>
            <a:endParaRPr lang="en-US" dirty="0"/>
          </a:p>
          <a:p>
            <a:r>
              <a:rPr lang="en-US" dirty="0"/>
              <a:t>Use NZ import profile standards for all import profiles that import bibliographic records into the NZ </a:t>
            </a:r>
          </a:p>
          <a:p>
            <a:r>
              <a:rPr lang="en-US" dirty="0"/>
              <a:t>Only physical bib records will be imported and maintained in the NZ. Some examples of physical records that will be imported into the NZ:</a:t>
            </a:r>
          </a:p>
          <a:p>
            <a:pPr lvl="1"/>
            <a:r>
              <a:rPr lang="en-US" i="0" dirty="0"/>
              <a:t>Books</a:t>
            </a:r>
          </a:p>
          <a:p>
            <a:pPr lvl="1"/>
            <a:r>
              <a:rPr lang="en-US" i="0" dirty="0"/>
              <a:t>DVDs</a:t>
            </a:r>
          </a:p>
          <a:p>
            <a:pPr lvl="1"/>
            <a:r>
              <a:rPr lang="en-US" i="0" dirty="0"/>
              <a:t>Maps</a:t>
            </a:r>
          </a:p>
          <a:p>
            <a:pPr lvl="1"/>
            <a:r>
              <a:rPr lang="en-US" i="0" dirty="0"/>
              <a:t>Music</a:t>
            </a:r>
          </a:p>
          <a:p>
            <a:pPr lvl="1"/>
            <a:r>
              <a:rPr lang="en-US" i="0" dirty="0"/>
              <a:t>Print Journals</a:t>
            </a:r>
          </a:p>
          <a:p>
            <a:pPr lvl="1"/>
            <a:r>
              <a:rPr lang="en-US" i="0" dirty="0"/>
              <a:t>Visual materials</a:t>
            </a:r>
          </a:p>
          <a:p>
            <a:pPr marL="530352" lvl="1" indent="0">
              <a:buNone/>
            </a:pPr>
            <a:endParaRPr lang="en-US" i="0" dirty="0"/>
          </a:p>
          <a:p>
            <a:pPr marL="0" indent="0">
              <a:buNone/>
            </a:pPr>
            <a:endParaRPr lang="en-US" dirty="0"/>
          </a:p>
        </p:txBody>
      </p:sp>
    </p:spTree>
    <p:extLst>
      <p:ext uri="{BB962C8B-B14F-4D97-AF65-F5344CB8AC3E}">
        <p14:creationId xmlns:p14="http://schemas.microsoft.com/office/powerpoint/2010/main" val="327863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599" y="304800"/>
            <a:ext cx="10417947" cy="685800"/>
          </a:xfrm>
        </p:spPr>
        <p:txBody>
          <a:bodyPr>
            <a:noAutofit/>
          </a:bodyPr>
          <a:lstStyle/>
          <a:p>
            <a:r>
              <a:rPr lang="en-US" sz="2800" dirty="0"/>
              <a:t>MSP- 54 Policy: Vendor Import Profiles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056443"/>
            <a:ext cx="9601200" cy="5496757"/>
          </a:xfrm>
        </p:spPr>
        <p:txBody>
          <a:bodyPr>
            <a:normAutofit/>
          </a:bodyPr>
          <a:lstStyle/>
          <a:p>
            <a:pPr marL="0" indent="0">
              <a:buNone/>
            </a:pPr>
            <a:r>
              <a:rPr lang="en-US" b="1" dirty="0"/>
              <a:t>MSP- 54 Policy</a:t>
            </a:r>
            <a:r>
              <a:rPr lang="en-US" dirty="0"/>
              <a:t>: All Vendor Import Profiles Must Follow Network Zone Standards when Importing Vendor bibliographic records into the Network Zone</a:t>
            </a:r>
          </a:p>
          <a:p>
            <a:pPr marL="0" indent="0">
              <a:buNone/>
            </a:pPr>
            <a:r>
              <a:rPr lang="en-US" b="1" dirty="0"/>
              <a:t>Policy justification</a:t>
            </a:r>
            <a:r>
              <a:rPr lang="en-US" dirty="0"/>
              <a:t>: This policy ensures that Network and Institutional import profiles have the same configurations to ensure consistency and accuracy when importing vendor bibliographic records into the Network Zone</a:t>
            </a:r>
          </a:p>
          <a:p>
            <a:pPr marL="0" indent="0">
              <a:buNone/>
            </a:pPr>
            <a:endParaRPr lang="en-US" dirty="0"/>
          </a:p>
          <a:p>
            <a:pPr marL="0" indent="0">
              <a:buNone/>
            </a:pPr>
            <a:r>
              <a:rPr lang="en-US" dirty="0"/>
              <a:t>All vendor import profiles that import bibliographic records into the NZ should use the same configurations as the NZ to ensure that the records are being imported into the NZ in the same way. Standardized import profile configurations ensure more accuracy with bibliographic records that are being imported into the NZ. </a:t>
            </a:r>
          </a:p>
          <a:p>
            <a:pPr marL="0" indent="0">
              <a:buNone/>
            </a:pPr>
            <a:r>
              <a:rPr lang="en-US" b="1" dirty="0"/>
              <a:t>Recommendation: </a:t>
            </a:r>
            <a:r>
              <a:rPr lang="en-US" dirty="0"/>
              <a:t>Institutional vendor import profiles should comply with the NZ import profile standards for all vendor and/or shelf-ready orders and bibliographic records that are being imported into the NZ. </a:t>
            </a:r>
          </a:p>
          <a:p>
            <a:pPr marL="0" indent="0">
              <a:buNone/>
            </a:pPr>
            <a:endParaRPr lang="en-US" dirty="0"/>
          </a:p>
        </p:txBody>
      </p:sp>
    </p:spTree>
    <p:extLst>
      <p:ext uri="{BB962C8B-B14F-4D97-AF65-F5344CB8AC3E}">
        <p14:creationId xmlns:p14="http://schemas.microsoft.com/office/powerpoint/2010/main" val="389652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a:bodyPr>
          <a:lstStyle/>
          <a:p>
            <a:r>
              <a:rPr lang="en-US" sz="2800" dirty="0"/>
              <a:t>MSP-43 Policy: Network Zone Policies Resolving Multi-Matches</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990601"/>
            <a:ext cx="9601200" cy="5562600"/>
          </a:xfrm>
        </p:spPr>
        <p:txBody>
          <a:bodyPr>
            <a:normAutofit fontScale="92500" lnSpcReduction="20000"/>
          </a:bodyPr>
          <a:lstStyle/>
          <a:p>
            <a:pPr marL="0" indent="0">
              <a:lnSpc>
                <a:spcPct val="110000"/>
              </a:lnSpc>
              <a:spcBef>
                <a:spcPts val="0"/>
              </a:spcBef>
              <a:spcAft>
                <a:spcPts val="0"/>
              </a:spcAft>
              <a:buNone/>
            </a:pPr>
            <a:r>
              <a:rPr lang="en-US" b="1" dirty="0"/>
              <a:t>MSP- 43 Policy</a:t>
            </a:r>
            <a:r>
              <a:rPr lang="en-US" dirty="0"/>
              <a:t>: Resolving Multi-Matches from the Daily OCLC Loads in the Network Zone (NZ) </a:t>
            </a:r>
          </a:p>
          <a:p>
            <a:pPr marL="0" indent="0">
              <a:lnSpc>
                <a:spcPct val="110000"/>
              </a:lnSpc>
              <a:spcBef>
                <a:spcPts val="0"/>
              </a:spcBef>
              <a:spcAft>
                <a:spcPts val="0"/>
              </a:spcAft>
              <a:buNone/>
            </a:pPr>
            <a:endParaRPr lang="en-US" b="1" dirty="0"/>
          </a:p>
          <a:p>
            <a:pPr marL="0" indent="0">
              <a:lnSpc>
                <a:spcPct val="110000"/>
              </a:lnSpc>
              <a:spcBef>
                <a:spcPts val="0"/>
              </a:spcBef>
              <a:spcAft>
                <a:spcPts val="0"/>
              </a:spcAft>
              <a:buNone/>
            </a:pPr>
            <a:r>
              <a:rPr lang="en-US" b="1" dirty="0"/>
              <a:t>Policy justification:</a:t>
            </a:r>
            <a:r>
              <a:rPr lang="en-US" dirty="0"/>
              <a:t> Multi-matches must be manually managed by the Network Zone Coordinator. The import profile makes it possible to </a:t>
            </a:r>
            <a:r>
              <a:rPr lang="en-US" u="sng" dirty="0">
                <a:hlinkClick r:id="rId2">
                  <a:extLst>
                    <a:ext uri="{A12FA001-AC4F-418D-AE19-62706E023703}">
                      <ahyp:hlinkClr xmlns:ahyp="http://schemas.microsoft.com/office/drawing/2018/hyperlinkcolor" xmlns="" val="tx"/>
                    </a:ext>
                  </a:extLst>
                </a:hlinkClick>
              </a:rPr>
              <a:t>merge records and combine inventory for multi-match</a:t>
            </a:r>
            <a:r>
              <a:rPr lang="en-US" dirty="0"/>
              <a:t>. </a:t>
            </a:r>
          </a:p>
          <a:p>
            <a:pPr marL="0" indent="0">
              <a:buNone/>
            </a:pPr>
            <a:r>
              <a:rPr lang="en-US" dirty="0"/>
              <a:t>­­­­­­­­­­­­­­­­­</a:t>
            </a:r>
          </a:p>
          <a:p>
            <a:pPr marL="0" indent="0">
              <a:buNone/>
            </a:pPr>
            <a:r>
              <a:rPr lang="en-US" dirty="0"/>
              <a:t>There are two daily OCLC loads that import OCLC </a:t>
            </a:r>
            <a:r>
              <a:rPr lang="en-US" dirty="0" err="1"/>
              <a:t>Worldcat</a:t>
            </a:r>
            <a:r>
              <a:rPr lang="en-US" dirty="0"/>
              <a:t> master records into the SUNY Network Zone. The two OCLC import profiles are for new and updated OCLC </a:t>
            </a:r>
            <a:r>
              <a:rPr lang="en-US" dirty="0" err="1"/>
              <a:t>Worldcat</a:t>
            </a:r>
            <a:r>
              <a:rPr lang="en-US" dirty="0"/>
              <a:t> master records.  New records that are imported into the Network Zone are records that are recently “held” by a SUNY library in OCLC. Updated records are imported when there are recent updates to the OCLC </a:t>
            </a:r>
            <a:r>
              <a:rPr lang="en-US" dirty="0" err="1"/>
              <a:t>Worldcat</a:t>
            </a:r>
            <a:r>
              <a:rPr lang="en-US" dirty="0"/>
              <a:t> master record based upon MARC fields that have been defined by SUNY. </a:t>
            </a:r>
          </a:p>
          <a:p>
            <a:pPr marL="0" indent="0">
              <a:buNone/>
            </a:pPr>
            <a:r>
              <a:rPr lang="en-US" dirty="0"/>
              <a:t>Multi-matches can occur when new and updated OCLC Master records are imported into the SUNY Network Zone from the daily OCLC loads. Multi-matches occur when two or more NZ records have the same OCLC number or when OCLC merges and dedupes records in </a:t>
            </a:r>
            <a:r>
              <a:rPr lang="en-US" dirty="0" err="1"/>
              <a:t>Worldcat</a:t>
            </a:r>
            <a:r>
              <a:rPr lang="en-US" dirty="0"/>
              <a:t> and there are matching records in the NZ with invalid OCLC numbers.  </a:t>
            </a:r>
          </a:p>
          <a:p>
            <a:pPr marL="0" indent="0">
              <a:buNone/>
            </a:pPr>
            <a:r>
              <a:rPr lang="en-US" dirty="0"/>
              <a:t>Multi-matches must be manually managed by the Network Zone Coordinator and as a result an import profile is required to </a:t>
            </a:r>
            <a:r>
              <a:rPr lang="en-US" u="sng" dirty="0">
                <a:hlinkClick r:id="rId2">
                  <a:extLst>
                    <a:ext uri="{A12FA001-AC4F-418D-AE19-62706E023703}">
                      <ahyp:hlinkClr xmlns:ahyp="http://schemas.microsoft.com/office/drawing/2018/hyperlinkcolor" xmlns="" val="tx"/>
                    </a:ext>
                  </a:extLst>
                </a:hlinkClick>
              </a:rPr>
              <a:t>merge records and combine inventory for multi-match</a:t>
            </a:r>
            <a:r>
              <a:rPr lang="en-US" dirty="0"/>
              <a:t> to manually handle these MARC records. The Network Zone Coordinator will install a Java script created by </a:t>
            </a:r>
            <a:r>
              <a:rPr lang="en-US" dirty="0" err="1"/>
              <a:t>CalState</a:t>
            </a:r>
            <a:r>
              <a:rPr lang="en-US" dirty="0"/>
              <a:t> to speed up the manual processing of merging multi-match records. </a:t>
            </a:r>
          </a:p>
          <a:p>
            <a:pPr marL="0" indent="0">
              <a:buNone/>
            </a:pPr>
            <a:endParaRPr lang="en-US" dirty="0"/>
          </a:p>
          <a:p>
            <a:endParaRPr lang="en-US" dirty="0"/>
          </a:p>
        </p:txBody>
      </p:sp>
    </p:spTree>
    <p:extLst>
      <p:ext uri="{BB962C8B-B14F-4D97-AF65-F5344CB8AC3E}">
        <p14:creationId xmlns:p14="http://schemas.microsoft.com/office/powerpoint/2010/main" val="83081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591845"/>
          </a:xfrm>
        </p:spPr>
        <p:txBody>
          <a:bodyPr>
            <a:normAutofit/>
          </a:bodyPr>
          <a:lstStyle/>
          <a:p>
            <a:r>
              <a:rPr lang="en-US" sz="2800" dirty="0"/>
              <a:t>MSP-44 Policy: Merge Rule</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990601"/>
            <a:ext cx="9601200" cy="5562600"/>
          </a:xfrm>
        </p:spPr>
        <p:txBody>
          <a:bodyPr>
            <a:normAutofit/>
          </a:bodyPr>
          <a:lstStyle/>
          <a:p>
            <a:pPr marL="0" indent="0">
              <a:buNone/>
            </a:pPr>
            <a:r>
              <a:rPr lang="en-US" b="1" dirty="0"/>
              <a:t>MSP-44 Policy: Merge Rule in the Network Zone OCLC New and Updated Import Profiles</a:t>
            </a:r>
          </a:p>
          <a:p>
            <a:pPr marL="0" indent="0">
              <a:lnSpc>
                <a:spcPct val="100000"/>
              </a:lnSpc>
              <a:spcBef>
                <a:spcPts val="0"/>
              </a:spcBef>
              <a:spcAft>
                <a:spcPts val="0"/>
              </a:spcAft>
              <a:buNone/>
            </a:pPr>
            <a:endParaRPr lang="en-US" b="1" dirty="0"/>
          </a:p>
          <a:p>
            <a:pPr marL="0" indent="0">
              <a:lnSpc>
                <a:spcPct val="100000"/>
              </a:lnSpc>
              <a:spcBef>
                <a:spcPts val="0"/>
              </a:spcBef>
              <a:spcAft>
                <a:spcPts val="0"/>
              </a:spcAft>
              <a:buNone/>
            </a:pPr>
            <a:r>
              <a:rPr lang="en-US" b="1" dirty="0"/>
              <a:t>Policy justification: </a:t>
            </a:r>
            <a:r>
              <a:rPr lang="en-US" dirty="0"/>
              <a:t>A merge rule is required for multi-match records to protect the 001 and replaces the 035 of bib records if they have an OCLC prefix.</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dirty="0"/>
              <a:t>The “SUNY Merge Rule for OCLC/MARC record update files” merge rule is being used in the OCLC import profiles in the Network Zone for new and updated OCLC </a:t>
            </a:r>
            <a:r>
              <a:rPr lang="en-US" dirty="0" err="1"/>
              <a:t>Worldcat</a:t>
            </a:r>
            <a:r>
              <a:rPr lang="en-US" dirty="0"/>
              <a:t> master records. The Network Zone Coordinator used </a:t>
            </a:r>
            <a:r>
              <a:rPr lang="en-US" dirty="0">
                <a:hlinkClick r:id="rId2">
                  <a:extLst>
                    <a:ext uri="{A12FA001-AC4F-418D-AE19-62706E023703}">
                      <ahyp:hlinkClr xmlns:ahyp="http://schemas.microsoft.com/office/drawing/2018/hyperlinkcolor" xmlns="" val="tx"/>
                    </a:ext>
                  </a:extLst>
                </a:hlinkClick>
              </a:rPr>
              <a:t>Orbis Cascade’s primary merge rule</a:t>
            </a:r>
            <a:r>
              <a:rPr lang="en-US" dirty="0"/>
              <a:t>, which protects the 001 field (MMSID) and it replaces the 035 if it contains an OCLC number, otherwise the 035 is retained if it does not have the (</a:t>
            </a:r>
            <a:r>
              <a:rPr lang="en-US" dirty="0" err="1"/>
              <a:t>OCoLC</a:t>
            </a:r>
            <a:r>
              <a:rPr lang="en-US" dirty="0"/>
              <a:t>) prefix. </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b="1" dirty="0"/>
              <a:t>Recommendation: </a:t>
            </a:r>
            <a:r>
              <a:rPr lang="en-US" dirty="0"/>
              <a:t>all SUNY libraries will use the “SUNY Merge Rule for OCLC/MARC Records” merge rules in any import profiles that imports MARC records into the Network Zone. The merge rule is available for all SUNY libraries to use. </a:t>
            </a:r>
          </a:p>
        </p:txBody>
      </p:sp>
    </p:spTree>
    <p:extLst>
      <p:ext uri="{BB962C8B-B14F-4D97-AF65-F5344CB8AC3E}">
        <p14:creationId xmlns:p14="http://schemas.microsoft.com/office/powerpoint/2010/main" val="247200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a:bodyPr>
          <a:lstStyle/>
          <a:p>
            <a:r>
              <a:rPr lang="en-US" sz="2800" dirty="0"/>
              <a:t>MSP-45 Policy: Normalization Rule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990601"/>
            <a:ext cx="9601200" cy="5562600"/>
          </a:xfrm>
        </p:spPr>
        <p:txBody>
          <a:bodyPr/>
          <a:lstStyle/>
          <a:p>
            <a:pPr marL="0" indent="0">
              <a:lnSpc>
                <a:spcPct val="100000"/>
              </a:lnSpc>
              <a:spcBef>
                <a:spcPts val="0"/>
              </a:spcBef>
              <a:spcAft>
                <a:spcPts val="0"/>
              </a:spcAft>
              <a:buNone/>
            </a:pPr>
            <a:r>
              <a:rPr lang="en-US" b="1" dirty="0"/>
              <a:t>MSP-45 Policy: </a:t>
            </a:r>
            <a:r>
              <a:rPr lang="en-US" dirty="0"/>
              <a:t>Normalization Rules in the Network and Institutional Zone</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b="1" dirty="0"/>
              <a:t>Policy justification</a:t>
            </a:r>
            <a:r>
              <a:rPr lang="en-US" dirty="0"/>
              <a:t>: This policy standardizes which MARC fields are not imported into the Network Zone from OCLC.</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dirty="0"/>
              <a:t>The SUNY NZ Normalization rules is named “SUNY NZ OCLC Import Normalization Rule.” It removes the following MARC fields from bibliographic records being imported into the Network Zone: 015, 016, 017, 025, 029, 070, 071, 072, 080, 084, 092, 098, 242, 257, 263, 265, 340, 583, 653, 850, 851, 852, 856, 886, and 938.</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b="1" dirty="0"/>
              <a:t>Recommendation:</a:t>
            </a:r>
            <a:r>
              <a:rPr lang="en-US" dirty="0"/>
              <a:t> All SUNY libraries should use the “SUNY NZ OCLC Import Normalization Rule” when importing bibliographic records into the NZ.</a:t>
            </a:r>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r>
              <a:rPr lang="en-US" dirty="0">
                <a:hlinkClick r:id="rId2">
                  <a:extLst>
                    <a:ext uri="{A12FA001-AC4F-418D-AE19-62706E023703}">
                      <ahyp:hlinkClr xmlns:ahyp="http://schemas.microsoft.com/office/drawing/2018/hyperlinkcolor" xmlns="" val="tx"/>
                    </a:ext>
                  </a:extLst>
                </a:hlinkClick>
              </a:rPr>
              <a:t>https://slcny.libanswers.com/faq/239032</a:t>
            </a:r>
            <a:endParaRPr lang="en-US" dirty="0"/>
          </a:p>
          <a:p>
            <a:pPr marL="0" indent="0">
              <a:buNone/>
            </a:pPr>
            <a:endParaRPr lang="en-US" dirty="0"/>
          </a:p>
        </p:txBody>
      </p:sp>
    </p:spTree>
    <p:extLst>
      <p:ext uri="{BB962C8B-B14F-4D97-AF65-F5344CB8AC3E}">
        <p14:creationId xmlns:p14="http://schemas.microsoft.com/office/powerpoint/2010/main" val="328478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Got to </a:t>
            </a:r>
            <a:r>
              <a:rPr lang="en-US" b="1" i="1" dirty="0">
                <a:latin typeface="Calibri" panose="020F0502020204030204" pitchFamily="34" charset="0"/>
                <a:ea typeface="Calibri" panose="020F0502020204030204" pitchFamily="34" charset="0"/>
                <a:cs typeface="Times New Roman" panose="02020603050405020304" pitchFamily="18" charset="0"/>
              </a:rPr>
              <a:t>Resources&gt;Import&gt;Manage Import Profiles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Click </a:t>
            </a:r>
            <a:r>
              <a:rPr lang="en-US" b="1" i="1" dirty="0">
                <a:latin typeface="Calibri" panose="020F0502020204030204" pitchFamily="34" charset="0"/>
                <a:ea typeface="Calibri" panose="020F0502020204030204" pitchFamily="34" charset="0"/>
                <a:cs typeface="Times New Roman" panose="02020603050405020304" pitchFamily="18" charset="0"/>
              </a:rPr>
              <a:t>Add New Profile</a:t>
            </a:r>
          </a:p>
          <a:p>
            <a:pPr marL="342900" marR="0" lvl="0" indent="-342900">
              <a:lnSpc>
                <a:spcPct val="107000"/>
              </a:lnSpc>
              <a:spcBef>
                <a:spcPts val="0"/>
              </a:spcBef>
              <a:spcAft>
                <a:spcPts val="800"/>
              </a:spcAft>
              <a:buFont typeface="+mj-lt"/>
              <a:buAutoNum type="arabicPeriod"/>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911D9E5D-0035-4F04-876B-3822BD79FA9D}"/>
              </a:ext>
            </a:extLst>
          </p:cNvPr>
          <p:cNvPicPr/>
          <p:nvPr/>
        </p:nvPicPr>
        <p:blipFill>
          <a:blip r:embed="rId2"/>
          <a:stretch>
            <a:fillRect/>
          </a:stretch>
        </p:blipFill>
        <p:spPr>
          <a:xfrm>
            <a:off x="2629270" y="2509451"/>
            <a:ext cx="6933460" cy="28526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04887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87F5-E06D-4726-8E6A-7AC801F936F5}"/>
              </a:ext>
            </a:extLst>
          </p:cNvPr>
          <p:cNvSpPr>
            <a:spLocks noGrp="1"/>
          </p:cNvSpPr>
          <p:nvPr>
            <p:ph type="title"/>
          </p:nvPr>
        </p:nvSpPr>
        <p:spPr>
          <a:xfrm>
            <a:off x="1371600" y="304800"/>
            <a:ext cx="9601200" cy="685800"/>
          </a:xfrm>
        </p:spPr>
        <p:txBody>
          <a:bodyPr>
            <a:normAutofit fontScale="90000"/>
          </a:bodyPr>
          <a:lstStyle/>
          <a:p>
            <a:r>
              <a:rPr lang="en-US" sz="3100" dirty="0"/>
              <a:t>Applying NZ Standards to an Import Profile </a:t>
            </a:r>
            <a:r>
              <a:rPr lang="en-US" dirty="0"/>
              <a:t>	</a:t>
            </a:r>
          </a:p>
        </p:txBody>
      </p:sp>
      <p:sp>
        <p:nvSpPr>
          <p:cNvPr id="3" name="Content Placeholder 2">
            <a:extLst>
              <a:ext uri="{FF2B5EF4-FFF2-40B4-BE49-F238E27FC236}">
                <a16:creationId xmlns:a16="http://schemas.microsoft.com/office/drawing/2014/main" id="{72FC762D-0EE6-4D11-AF50-4F191BBF31D1}"/>
              </a:ext>
            </a:extLst>
          </p:cNvPr>
          <p:cNvSpPr>
            <a:spLocks noGrp="1"/>
          </p:cNvSpPr>
          <p:nvPr>
            <p:ph idx="1"/>
          </p:nvPr>
        </p:nvSpPr>
        <p:spPr>
          <a:xfrm>
            <a:off x="1371600" y="1175657"/>
            <a:ext cx="9601200" cy="5377543"/>
          </a:xfrm>
        </p:spPr>
        <p:txBody>
          <a:bodyPr/>
          <a:lstStyle/>
          <a:p>
            <a:pPr marL="457200" marR="0" lvl="0" indent="-457200">
              <a:lnSpc>
                <a:spcPct val="107000"/>
              </a:lnSpc>
              <a:spcBef>
                <a:spcPts val="0"/>
              </a:spcBef>
              <a:spcAft>
                <a:spcPts val="0"/>
              </a:spcAft>
              <a:buFont typeface="+mj-lt"/>
              <a:buAutoNum type="arabicPeriod" startAt="3"/>
            </a:pPr>
            <a:r>
              <a:rPr lang="en-US" dirty="0">
                <a:latin typeface="Calibri" panose="020F0502020204030204" pitchFamily="34" charset="0"/>
                <a:ea typeface="Calibri" panose="020F0502020204030204" pitchFamily="34" charset="0"/>
                <a:cs typeface="Times New Roman" panose="02020603050405020304" pitchFamily="18" charset="0"/>
              </a:rPr>
              <a:t>Select </a:t>
            </a:r>
            <a:r>
              <a:rPr lang="en-US" b="1" i="1" dirty="0">
                <a:latin typeface="Calibri" panose="020F0502020204030204" pitchFamily="34" charset="0"/>
                <a:ea typeface="Calibri" panose="020F0502020204030204" pitchFamily="34" charset="0"/>
                <a:cs typeface="Times New Roman" panose="02020603050405020304" pitchFamily="18" charset="0"/>
              </a:rPr>
              <a:t>New Order</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rabicPeriod" startAt="3"/>
            </a:pPr>
            <a:r>
              <a:rPr lang="en-US" dirty="0">
                <a:latin typeface="Calibri" panose="020F0502020204030204" pitchFamily="34" charset="0"/>
                <a:ea typeface="Calibri" panose="020F0502020204030204" pitchFamily="34" charset="0"/>
                <a:cs typeface="Times New Roman" panose="02020603050405020304" pitchFamily="18" charset="0"/>
              </a:rPr>
              <a:t>  Click </a:t>
            </a:r>
            <a:r>
              <a:rPr lang="en-US" b="1" i="1" dirty="0">
                <a:latin typeface="Calibri" panose="020F0502020204030204" pitchFamily="34" charset="0"/>
                <a:ea typeface="Calibri" panose="020F0502020204030204" pitchFamily="34" charset="0"/>
                <a:cs typeface="Times New Roman" panose="02020603050405020304" pitchFamily="18" charset="0"/>
              </a:rPr>
              <a:t>Next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6" name="Picture 5">
            <a:extLst>
              <a:ext uri="{FF2B5EF4-FFF2-40B4-BE49-F238E27FC236}">
                <a16:creationId xmlns:a16="http://schemas.microsoft.com/office/drawing/2014/main" id="{8FBF82AF-B445-42E6-9969-9F5CB4DB3341}"/>
              </a:ext>
            </a:extLst>
          </p:cNvPr>
          <p:cNvPicPr/>
          <p:nvPr/>
        </p:nvPicPr>
        <p:blipFill>
          <a:blip r:embed="rId2"/>
          <a:stretch>
            <a:fillRect/>
          </a:stretch>
        </p:blipFill>
        <p:spPr>
          <a:xfrm>
            <a:off x="2385134" y="2400975"/>
            <a:ext cx="7421732" cy="26948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14741053"/>
      </p:ext>
    </p:extLst>
  </p:cSld>
  <p:clrMapOvr>
    <a:masterClrMapping/>
  </p:clrMapOvr>
</p:sld>
</file>

<file path=ppt/theme/theme1.xml><?xml version="1.0" encoding="utf-8"?>
<a:theme xmlns:a="http://schemas.openxmlformats.org/drawingml/2006/main" name="Crop">
  <a:themeElements>
    <a:clrScheme name="SLC">
      <a:dk1>
        <a:srgbClr val="848687"/>
      </a:dk1>
      <a:lt1>
        <a:sysClr val="window" lastClr="FFFFFF"/>
      </a:lt1>
      <a:dk2>
        <a:srgbClr val="004C93"/>
      </a:dk2>
      <a:lt2>
        <a:srgbClr val="EDECEB"/>
      </a:lt2>
      <a:accent1>
        <a:srgbClr val="009EE0"/>
      </a:accent1>
      <a:accent2>
        <a:srgbClr val="009EE0"/>
      </a:accent2>
      <a:accent3>
        <a:srgbClr val="004C93"/>
      </a:accent3>
      <a:accent4>
        <a:srgbClr val="848687"/>
      </a:accent4>
      <a:accent5>
        <a:srgbClr val="004C93"/>
      </a:accent5>
      <a:accent6>
        <a:srgbClr val="414343"/>
      </a:accent6>
      <a:hlink>
        <a:srgbClr val="848687"/>
      </a:hlink>
      <a:folHlink>
        <a:srgbClr val="414343"/>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3904F70-041E-47FD-ACFC-D7DE4CD0CA25}" vid="{02D285ED-D2D6-4BFA-8A62-1630DDAB5382}"/>
    </a:ext>
  </a:extLst>
</a:theme>
</file>

<file path=docProps/app.xml><?xml version="1.0" encoding="utf-8"?>
<Properties xmlns="http://schemas.openxmlformats.org/officeDocument/2006/extended-properties" xmlns:vt="http://schemas.openxmlformats.org/officeDocument/2006/docPropsVTypes">
  <TotalTime>1700</TotalTime>
  <Words>1234</Words>
  <Application>Microsoft Office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Franklin Gothic Book</vt:lpstr>
      <vt:lpstr>Times New Roman</vt:lpstr>
      <vt:lpstr>Crop</vt:lpstr>
      <vt:lpstr>NZ Import Profile Policies </vt:lpstr>
      <vt:lpstr>Purpose of NZ Import Profiles Policies</vt:lpstr>
      <vt:lpstr>When Should Network Zone Import Profile Standards be Applied?</vt:lpstr>
      <vt:lpstr>MSP- 54 Policy: Vendor Import Profiles </vt:lpstr>
      <vt:lpstr>MSP-43 Policy: Network Zone Policies Resolving Multi-Matches</vt:lpstr>
      <vt:lpstr>MSP-44 Policy: Merge Rule</vt:lpstr>
      <vt:lpstr>MSP-45 Policy: Normalization Rule </vt:lpstr>
      <vt:lpstr>Applying NZ Standards to an Import Profile  </vt:lpstr>
      <vt:lpstr>Applying NZ Standards to an Import Profile  </vt:lpstr>
      <vt:lpstr>Applying NZ Standards to an Import Profile  </vt:lpstr>
      <vt:lpstr>Applying NZ Standards to an Import Profile  </vt:lpstr>
      <vt:lpstr>Applying NZ Standards to an Import Profile  </vt:lpstr>
      <vt:lpstr>Applying NZ Standards to an Import Profile  </vt:lpstr>
      <vt:lpstr>Applying NZ Standards to an Import Profile  </vt:lpstr>
      <vt:lpstr>Applying NZ Standards to an Import Profile  </vt:lpstr>
      <vt:lpstr>Applying NZ Standards to an Import Profile  </vt:lpstr>
      <vt:lpstr>Importing Bibs Records Into the IZ Using NZ Rules </vt:lpstr>
      <vt:lpstr>MSP-42 Policy: Brief Level Rules</vt:lpstr>
      <vt:lpstr>MSP Policy: Brief Level 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 Import Profile Policies</dc:title>
  <dc:creator>Maggie McGee</dc:creator>
  <cp:lastModifiedBy>sprittin</cp:lastModifiedBy>
  <cp:revision>69</cp:revision>
  <dcterms:created xsi:type="dcterms:W3CDTF">2019-06-06T11:39:13Z</dcterms:created>
  <dcterms:modified xsi:type="dcterms:W3CDTF">2019-06-07T17:52:44Z</dcterms:modified>
</cp:coreProperties>
</file>