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77" r:id="rId2"/>
    <p:sldId id="285" r:id="rId3"/>
    <p:sldId id="286" r:id="rId4"/>
    <p:sldId id="287" r:id="rId5"/>
    <p:sldId id="279" r:id="rId6"/>
    <p:sldId id="280" r:id="rId7"/>
    <p:sldId id="281" r:id="rId8"/>
    <p:sldId id="282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ED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762"/>
  </p:normalViewPr>
  <p:slideViewPr>
    <p:cSldViewPr snapToGrid="0" snapToObjects="1">
      <p:cViewPr varScale="1">
        <p:scale>
          <a:sx n="62" d="100"/>
          <a:sy n="62" d="100"/>
        </p:scale>
        <p:origin x="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(Elsevier mistakenly enabled the </a:t>
            </a:r>
            <a:r>
              <a:rPr lang="en-US" sz="1200" dirty="0" err="1"/>
              <a:t>OpenURL</a:t>
            </a:r>
            <a:r>
              <a:rPr lang="en-US" sz="1200" dirty="0"/>
              <a:t>-</a:t>
            </a:r>
            <a:r>
              <a:rPr lang="en-US" sz="1200" dirty="0" err="1"/>
              <a:t>ArticleLinker</a:t>
            </a:r>
            <a:r>
              <a:rPr lang="en-US" sz="1200" dirty="0"/>
              <a:t>-Standard for New Paltz, and we kept getting an error saying we weren’t a Serials Solutions client)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URL template comes from: https://support.thirdiron.com/knowledgebase/articles/1948078-how-to-add-libkey-link-to-several-popular-database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admin.ebscohost.com/eadmin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hyperlink" Target="mailto:info@slcny.libabswers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hirdiron.com/libkey-setup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hyperlink" Target="https://support.thirdiron.com/knowledgebase/articles/132654-what-publishers-do-you-support-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hyperlink" Target="https://support.thirdiron.com/knowledgebase/articles/1948078-how-to-add-libkey-link-to-several-popular-database" TargetMode="External"/><Relationship Id="rId5" Type="http://schemas.openxmlformats.org/officeDocument/2006/relationships/image" Target="../media/image4.emf"/><Relationship Id="rId10" Type="http://schemas.openxmlformats.org/officeDocument/2006/relationships/hyperlink" Target="https://support.thirdiron.com/knowledgebase/articles/1948033-libkey-io-technical-faq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s://support.thirdiron.com/knowledgebase/articles/1947991-libkey-link-technical-fa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hyperlink" Target="https://admintool.elsevier.com/admintool/userAuthentication.ur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hyperlink" Target="https://admin.proque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Google Scholar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C9E09C-3A87-480B-8B16-8D25DA661211}"/>
              </a:ext>
            </a:extLst>
          </p:cNvPr>
          <p:cNvSpPr txBox="1"/>
          <p:nvPr/>
        </p:nvSpPr>
        <p:spPr>
          <a:xfrm>
            <a:off x="796704" y="2227152"/>
            <a:ext cx="10513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Alma, go to </a:t>
            </a:r>
            <a:r>
              <a:rPr lang="en-US" sz="2000" b="1" dirty="0"/>
              <a:t>Resources &gt; Publishing &gt; Publishing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Edit from the ellipsis menu next to the “</a:t>
            </a:r>
            <a:r>
              <a:rPr lang="en-US" sz="2000" b="1" dirty="0"/>
              <a:t>Publish electronic records to Google Scholar</a:t>
            </a:r>
            <a:r>
              <a:rPr lang="en-US" sz="2000" dirty="0"/>
              <a:t>”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 </a:t>
            </a:r>
            <a:r>
              <a:rPr lang="en-US" sz="2000" b="1" dirty="0"/>
              <a:t>Registration Parameters</a:t>
            </a:r>
            <a:r>
              <a:rPr lang="en-US" sz="2000" dirty="0"/>
              <a:t>, enter your </a:t>
            </a:r>
            <a:r>
              <a:rPr lang="en-US" sz="2000" dirty="0" err="1"/>
              <a:t>LibKey</a:t>
            </a:r>
            <a:r>
              <a:rPr lang="en-US" sz="2000" dirty="0"/>
              <a:t> Link URL in the </a:t>
            </a:r>
            <a:r>
              <a:rPr lang="en-US" sz="2000" dirty="0" err="1"/>
              <a:t>OpenURL</a:t>
            </a:r>
            <a:r>
              <a:rPr lang="en-US" sz="2000" dirty="0"/>
              <a:t> base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Google Scholar may take 10 to 14 days to populate</a:t>
            </a:r>
          </a:p>
        </p:txBody>
      </p:sp>
    </p:spTree>
    <p:extLst>
      <p:ext uri="{BB962C8B-B14F-4D97-AF65-F5344CB8AC3E}">
        <p14:creationId xmlns:p14="http://schemas.microsoft.com/office/powerpoint/2010/main" val="277811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7" name="Picture 6" descr="In ProQuest Admin, click on Linking In/Out.">
            <a:extLst>
              <a:ext uri="{FF2B5EF4-FFF2-40B4-BE49-F238E27FC236}">
                <a16:creationId xmlns:a16="http://schemas.microsoft.com/office/drawing/2014/main" id="{71CFBAE8-0A0B-41DC-BEA2-4D2685E87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510" y="1978081"/>
            <a:ext cx="7947116" cy="38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In Linking In/Out, click on Link Resolvers and Custom Resource Linking.">
            <a:extLst>
              <a:ext uri="{FF2B5EF4-FFF2-40B4-BE49-F238E27FC236}">
                <a16:creationId xmlns:a16="http://schemas.microsoft.com/office/drawing/2014/main" id="{4384D98F-44FB-425C-8248-E960F14CC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182" y="1979186"/>
            <a:ext cx="7502743" cy="40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 descr="Under Create Your Own Custom Link, Click Add a new custom link">
            <a:extLst>
              <a:ext uri="{FF2B5EF4-FFF2-40B4-BE49-F238E27FC236}">
                <a16:creationId xmlns:a16="http://schemas.microsoft.com/office/drawing/2014/main" id="{8C6E1589-FC54-4376-A3F3-2EA989010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510" y="1955470"/>
            <a:ext cx="7470586" cy="4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0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7" name="Picture 6" descr="Check box &quot;Enable this custom link.&quot; Under Local Administrator Label, name the link &quot;LibKey Link&quot;&#10;Add your ThirdIron library ID to the template, and paste it into the URL box">
            <a:extLst>
              <a:ext uri="{FF2B5EF4-FFF2-40B4-BE49-F238E27FC236}">
                <a16:creationId xmlns:a16="http://schemas.microsoft.com/office/drawing/2014/main" id="{ADF41D48-DBFB-4322-B81D-F45C13F78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544" y="1969700"/>
            <a:ext cx="7547950" cy="4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You can add a graphic icon or link text, and adjust display options.&#10;&#10;Click Save Changes.">
            <a:extLst>
              <a:ext uri="{FF2B5EF4-FFF2-40B4-BE49-F238E27FC236}">
                <a16:creationId xmlns:a16="http://schemas.microsoft.com/office/drawing/2014/main" id="{302492B3-FC7F-4895-874F-0AA7C26A9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182" y="1978081"/>
            <a:ext cx="7034176" cy="38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D20FE6-D215-4222-AB84-7A53401BD8F9}"/>
              </a:ext>
            </a:extLst>
          </p:cNvPr>
          <p:cNvSpPr txBox="1"/>
          <p:nvPr/>
        </p:nvSpPr>
        <p:spPr>
          <a:xfrm>
            <a:off x="535062" y="1962007"/>
            <a:ext cx="105507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to </a:t>
            </a:r>
            <a:r>
              <a:rPr lang="en-US" dirty="0" err="1">
                <a:hlinkClick r:id="rId8"/>
              </a:rPr>
              <a:t>EBSCOAdmin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Customized Services, choose your appropriate group (for most it will be a main user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EBSCOhost Web (</a:t>
            </a:r>
            <a:r>
              <a:rPr lang="en-US" dirty="0" err="1"/>
              <a:t>ehost</a:t>
            </a:r>
            <a:r>
              <a:rPr lang="en-US" dirty="0"/>
              <a:t>)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to the Linking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Custom Links: Modify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dirty="0" err="1"/>
              <a:t>SetUp</a:t>
            </a:r>
            <a:r>
              <a:rPr lang="en-US" dirty="0"/>
              <a:t>/Maintain </a:t>
            </a:r>
            <a:r>
              <a:rPr lang="en-US" dirty="0" err="1"/>
              <a:t>CustomLinks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Add New </a:t>
            </a:r>
            <a:r>
              <a:rPr lang="en-US" dirty="0" err="1"/>
              <a:t>CustomLink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Copy from existing </a:t>
            </a:r>
            <a:r>
              <a:rPr lang="en-US" dirty="0" err="1"/>
              <a:t>CustomLink</a:t>
            </a:r>
            <a:r>
              <a:rPr lang="en-US" dirty="0"/>
              <a:t> and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Category Full Text and show my </a:t>
            </a:r>
            <a:r>
              <a:rPr lang="en-US" dirty="0" err="1"/>
              <a:t>CustomLinks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your Alma link resolver link (it should show Managed By “Self”—if it isn’t, please contact </a:t>
            </a:r>
            <a:r>
              <a:rPr lang="en-US" dirty="0">
                <a:hlinkClick r:id="rId9"/>
              </a:rPr>
              <a:t>info@slcny.libanswers.com</a:t>
            </a:r>
            <a:r>
              <a:rPr lang="en-US" dirty="0"/>
              <a:t> so we can help)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Copy </a:t>
            </a:r>
            <a:r>
              <a:rPr lang="en-US" dirty="0" err="1"/>
              <a:t>CustomLink</a:t>
            </a:r>
            <a:r>
              <a:rPr lang="en-US" dirty="0"/>
              <a:t> window opens, replace the Link Name with </a:t>
            </a:r>
            <a:r>
              <a:rPr lang="en-US" dirty="0" err="1"/>
              <a:t>LibKey</a:t>
            </a:r>
            <a:r>
              <a:rPr lang="en-US" dirty="0"/>
              <a:t> link resolver and the Base URL with your </a:t>
            </a:r>
            <a:r>
              <a:rPr lang="en-US" dirty="0" err="1"/>
              <a:t>LibKey</a:t>
            </a:r>
            <a:r>
              <a:rPr lang="en-US" dirty="0"/>
              <a:t> link base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5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D20FE6-D215-4222-AB84-7A53401BD8F9}"/>
              </a:ext>
            </a:extLst>
          </p:cNvPr>
          <p:cNvSpPr txBox="1"/>
          <p:nvPr/>
        </p:nvSpPr>
        <p:spPr>
          <a:xfrm>
            <a:off x="535062" y="1962007"/>
            <a:ext cx="10550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your newly created link to your list of </a:t>
            </a:r>
            <a:r>
              <a:rPr lang="en-US" dirty="0" err="1"/>
              <a:t>CustomLinks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Back to Customize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Add New Custom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Scroll to find your new link and click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sure to remove your Alma link resolver </a:t>
            </a:r>
            <a:r>
              <a:rPr lang="en-US" dirty="0" err="1"/>
              <a:t>CustomLink</a:t>
            </a:r>
            <a:r>
              <a:rPr lang="en-US" dirty="0"/>
              <a:t> from the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76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 descr="Graphical user interface, application, timeline&#10;&#10;Description automatically generated with medium confidence">
            <a:extLst>
              <a:ext uri="{FF2B5EF4-FFF2-40B4-BE49-F238E27FC236}">
                <a16:creationId xmlns:a16="http://schemas.microsoft.com/office/drawing/2014/main" id="{E3A5DE4F-EB2F-42A5-A5F1-5A81E22F8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544" y="1993327"/>
            <a:ext cx="7290175" cy="31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BED3AB-472E-4DF3-B6AC-6BE336AAD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28" y="2154041"/>
            <a:ext cx="5473981" cy="2705239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98F353C-1945-4D09-B995-C69909A1E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282" y="2301912"/>
            <a:ext cx="3073558" cy="2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8EA2ED-9A60-4884-89A5-41176DF16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66" y="2507636"/>
            <a:ext cx="4400776" cy="2444876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72CCB2-7A21-437D-84C3-7D96342CD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4872" y="1651633"/>
            <a:ext cx="3213265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5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Google Scholar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In Alma go to Resources, Publishing, Publishing Profiles">
            <a:extLst>
              <a:ext uri="{FF2B5EF4-FFF2-40B4-BE49-F238E27FC236}">
                <a16:creationId xmlns:a16="http://schemas.microsoft.com/office/drawing/2014/main" id="{73048D48-7B96-4931-841F-CBFE5F03E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1760" y="1917270"/>
            <a:ext cx="7445506" cy="39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4CB26F-8ADB-458D-8431-19CD2F64A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839" y="1964045"/>
            <a:ext cx="8616250" cy="3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6C49C3-93AD-48A9-A601-DEEB39F38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510" y="1845037"/>
            <a:ext cx="6619845" cy="38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79C1FA-5E55-4891-93FA-802FE37D1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605" y="2511240"/>
            <a:ext cx="4013406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91784C-CD00-441F-B8EA-68066C4A9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182" y="2370081"/>
            <a:ext cx="4496031" cy="31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EBSCO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Text, application, email&#10;&#10;Description automatically generated">
            <a:extLst>
              <a:ext uri="{FF2B5EF4-FFF2-40B4-BE49-F238E27FC236}">
                <a16:creationId xmlns:a16="http://schemas.microsoft.com/office/drawing/2014/main" id="{2AC11D94-C300-4F97-8742-38B4262AB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93" y="2717197"/>
            <a:ext cx="5239019" cy="2025754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6299E9-05BD-41F2-BCCE-4C109AB82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49" y="1478349"/>
            <a:ext cx="4127712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Links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DBE857-6347-4EA5-A3E7-6F9FC118F060}"/>
              </a:ext>
            </a:extLst>
          </p:cNvPr>
          <p:cNvSpPr txBox="1"/>
          <p:nvPr/>
        </p:nvSpPr>
        <p:spPr>
          <a:xfrm>
            <a:off x="952466" y="2050742"/>
            <a:ext cx="9203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Sign up for </a:t>
            </a:r>
            <a:r>
              <a:rPr lang="en-US" dirty="0" err="1">
                <a:hlinkClick r:id="rId8"/>
              </a:rPr>
              <a:t>LibKey</a:t>
            </a:r>
            <a:r>
              <a:rPr lang="en-US" dirty="0">
                <a:hlinkClick r:id="rId8"/>
              </a:rPr>
              <a:t> Link and LibKey.io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9"/>
              </a:rPr>
              <a:t>LibKey</a:t>
            </a:r>
            <a:r>
              <a:rPr lang="en-US" dirty="0">
                <a:hlinkClick r:id="rId9"/>
              </a:rPr>
              <a:t> Link 2.0 Technical FAQ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0"/>
              </a:rPr>
              <a:t>LibKey.io Technical FAQ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11"/>
              </a:rPr>
              <a:t>LibKey</a:t>
            </a:r>
            <a:r>
              <a:rPr lang="en-US" dirty="0">
                <a:hlinkClick r:id="rId11"/>
              </a:rPr>
              <a:t> Link in Common Databases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Supported Publishers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2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932C4AA-EFC8-B346-B320-D209722BE76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10000">
                <a:schemeClr val="accent1">
                  <a:lumMod val="50000"/>
                </a:scheme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latin typeface="Source Sans Pro Regular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3FFAC7CF-FABA-7E43-908D-D1D5F7165A5D}"/>
              </a:ext>
            </a:extLst>
          </p:cNvPr>
          <p:cNvSpPr>
            <a:spLocks/>
          </p:cNvSpPr>
          <p:nvPr/>
        </p:nvSpPr>
        <p:spPr bwMode="auto">
          <a:xfrm>
            <a:off x="2498010" y="1979888"/>
            <a:ext cx="4210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spc="113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  <a:sym typeface="Bebas Neue" charset="0"/>
              </a:rPr>
              <a:t>The State University of New York</a:t>
            </a:r>
          </a:p>
        </p:txBody>
      </p:sp>
      <p:sp>
        <p:nvSpPr>
          <p:cNvPr id="26" name="Shape 2904">
            <a:extLst>
              <a:ext uri="{FF2B5EF4-FFF2-40B4-BE49-F238E27FC236}">
                <a16:creationId xmlns:a16="http://schemas.microsoft.com/office/drawing/2014/main" id="{732500A9-8330-AA4C-B38B-53A4E1FFAB5A}"/>
              </a:ext>
            </a:extLst>
          </p:cNvPr>
          <p:cNvSpPr/>
          <p:nvPr/>
        </p:nvSpPr>
        <p:spPr>
          <a:xfrm rot="5400000">
            <a:off x="5341802" y="-279401"/>
            <a:ext cx="7359604" cy="735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alpha val="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34289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dirty="0">
              <a:latin typeface="Source Sans Pro Regular" charset="0"/>
              <a:ea typeface="Source Sans Pro Regular" charset="0"/>
              <a:cs typeface="Source Sans Pro Regular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6F01FF-A275-3541-A4E5-DE94ED1D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3996548" y="680706"/>
            <a:ext cx="1201711" cy="11517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8E9B4BF-1DB6-4244-9177-2E255D12ADBB}"/>
              </a:ext>
            </a:extLst>
          </p:cNvPr>
          <p:cNvGrpSpPr/>
          <p:nvPr/>
        </p:nvGrpSpPr>
        <p:grpSpPr>
          <a:xfrm>
            <a:off x="6096000" y="6113430"/>
            <a:ext cx="5548758" cy="438513"/>
            <a:chOff x="6320303" y="6041112"/>
            <a:chExt cx="5548758" cy="4385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77DA3C-C3DB-1244-B2C3-33C81094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4A7040-49E6-354F-B78F-CB534235B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65E843-6EF2-EA4F-9957-6ED3319943E2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458020-4D71-3D4D-8600-C40C00738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FDDEE9-B5D3-6B4A-85E6-E816E90FF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5D6B1D-A943-4916-8C88-0D1A98D38ADC}"/>
              </a:ext>
            </a:extLst>
          </p:cNvPr>
          <p:cNvSpPr txBox="1"/>
          <p:nvPr/>
        </p:nvSpPr>
        <p:spPr>
          <a:xfrm>
            <a:off x="1642369" y="2778711"/>
            <a:ext cx="8793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Questions? Comments?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4598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Google Scholar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 descr="Find &quot;Publish electronic records to Google Scholar,&quot; click on the ellipsis, and select Edit.">
            <a:extLst>
              <a:ext uri="{FF2B5EF4-FFF2-40B4-BE49-F238E27FC236}">
                <a16:creationId xmlns:a16="http://schemas.microsoft.com/office/drawing/2014/main" id="{E02FECDB-EE5E-41A1-98A2-A936B42B8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839" y="1964045"/>
            <a:ext cx="8908377" cy="40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4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Google Scholar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In Registration Parameters, add the OpenURL base for LibKey. You may also edit the display text here.">
            <a:extLst>
              <a:ext uri="{FF2B5EF4-FFF2-40B4-BE49-F238E27FC236}">
                <a16:creationId xmlns:a16="http://schemas.microsoft.com/office/drawing/2014/main" id="{DED59771-B2EF-4E4F-9688-8B8CF9EF3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54" y="1920797"/>
            <a:ext cx="9576292" cy="30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ScienceDirect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C9E09C-3A87-480B-8B16-8D25DA661211}"/>
              </a:ext>
            </a:extLst>
          </p:cNvPr>
          <p:cNvSpPr txBox="1"/>
          <p:nvPr/>
        </p:nvSpPr>
        <p:spPr>
          <a:xfrm>
            <a:off x="796704" y="2227152"/>
            <a:ext cx="10513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will need access to the </a:t>
            </a:r>
            <a:r>
              <a:rPr lang="en-US" sz="2000" dirty="0">
                <a:hlinkClick r:id="rId9"/>
              </a:rPr>
              <a:t>Elsevier Admin Tool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the Admin Tool home page, click on </a:t>
            </a:r>
            <a:r>
              <a:rPr lang="en-US" sz="2000" b="1" dirty="0"/>
              <a:t>ScienceDirect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 </a:t>
            </a:r>
            <a:r>
              <a:rPr lang="en-US" sz="2000" b="1" dirty="0"/>
              <a:t>Linking, </a:t>
            </a:r>
            <a:r>
              <a:rPr lang="en-US" sz="2000" dirty="0"/>
              <a:t>click </a:t>
            </a:r>
            <a:r>
              <a:rPr lang="en-US" sz="2000" b="1" dirty="0"/>
              <a:t>Link resolvers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 Available Link Resolvers, check to see if any are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any Link Resolver </a:t>
            </a:r>
            <a:r>
              <a:rPr lang="en-US" sz="2000" b="1" dirty="0"/>
              <a:t>other than </a:t>
            </a:r>
            <a:r>
              <a:rPr lang="en-US" sz="2000" dirty="0" err="1"/>
              <a:t>OpenURL</a:t>
            </a:r>
            <a:r>
              <a:rPr lang="en-US" sz="2000" dirty="0"/>
              <a:t>-</a:t>
            </a:r>
            <a:r>
              <a:rPr lang="en-US" sz="2000" dirty="0" err="1"/>
              <a:t>OpenResolver</a:t>
            </a:r>
            <a:r>
              <a:rPr lang="en-US" sz="2000" dirty="0"/>
              <a:t>-Standard is enabled, open it and disable it, </a:t>
            </a:r>
            <a:r>
              <a:rPr lang="en-US" sz="2000" b="1" dirty="0"/>
              <a:t>Save.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</a:t>
            </a:r>
            <a:r>
              <a:rPr lang="en-US" sz="2000" b="1" dirty="0" err="1"/>
              <a:t>OpenURL</a:t>
            </a:r>
            <a:r>
              <a:rPr lang="en-US" sz="2000" b="1" dirty="0"/>
              <a:t>-</a:t>
            </a:r>
            <a:r>
              <a:rPr lang="en-US" sz="2000" b="1" dirty="0" err="1"/>
              <a:t>OpenResolver</a:t>
            </a:r>
            <a:r>
              <a:rPr lang="en-US" sz="2000" b="1" dirty="0"/>
              <a:t>-Standard,</a:t>
            </a:r>
            <a:r>
              <a:rPr lang="en-US" sz="2000" dirty="0"/>
              <a:t> enable it, and paste your </a:t>
            </a:r>
            <a:r>
              <a:rPr lang="en-US" sz="2000" dirty="0" err="1"/>
              <a:t>LibKey</a:t>
            </a:r>
            <a:r>
              <a:rPr lang="en-US" sz="2000" dirty="0"/>
              <a:t> Link URL in the Link Resolver base URL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takes *15 days* for these changes to take effect</a:t>
            </a:r>
          </a:p>
        </p:txBody>
      </p:sp>
    </p:spTree>
    <p:extLst>
      <p:ext uri="{BB962C8B-B14F-4D97-AF65-F5344CB8AC3E}">
        <p14:creationId xmlns:p14="http://schemas.microsoft.com/office/powerpoint/2010/main" val="361930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ScienceDirect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7" name="Picture 6" descr="Elsevier Admin Tool: from home page, choose ScienceDirect, then click on &quot;Link resolvers&quot; under the &quot;Linking&quot; heading.">
            <a:extLst>
              <a:ext uri="{FF2B5EF4-FFF2-40B4-BE49-F238E27FC236}">
                <a16:creationId xmlns:a16="http://schemas.microsoft.com/office/drawing/2014/main" id="{877F624B-CEAD-45C3-9523-F449C054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321" y="1768687"/>
            <a:ext cx="8985379" cy="42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ScienceDirect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 descr="Elsevier Admin Tool: choose the OpenURL-OpenResolver-Standard link resolver. ">
            <a:extLst>
              <a:ext uri="{FF2B5EF4-FFF2-40B4-BE49-F238E27FC236}">
                <a16:creationId xmlns:a16="http://schemas.microsoft.com/office/drawing/2014/main" id="{B1152E10-0DC9-405B-8E84-D7E92DA34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925" y="1964045"/>
            <a:ext cx="882015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6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ScienceDirect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 descr="Elsevier Admin Tool: editing the &quot;OpenURL-OpenResolver-Standard&quot; link resolver.">
            <a:extLst>
              <a:ext uri="{FF2B5EF4-FFF2-40B4-BE49-F238E27FC236}">
                <a16:creationId xmlns:a16="http://schemas.microsoft.com/office/drawing/2014/main" id="{7B6FB41D-D740-405E-AB5E-5A87D0CB1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941" y="1822864"/>
            <a:ext cx="6789135" cy="43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5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774CCBB-6728-EC47-B51D-4FE1A108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9D77EF-2945-4049-9EC0-32D83478E749}"/>
              </a:ext>
            </a:extLst>
          </p:cNvPr>
          <p:cNvSpPr txBox="1"/>
          <p:nvPr/>
        </p:nvSpPr>
        <p:spPr>
          <a:xfrm>
            <a:off x="501955" y="1321817"/>
            <a:ext cx="93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It Up Example: ProQuest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A9C43-FDEE-3342-90B3-334D5715F1C0}"/>
              </a:ext>
            </a:extLst>
          </p:cNvPr>
          <p:cNvGrpSpPr/>
          <p:nvPr/>
        </p:nvGrpSpPr>
        <p:grpSpPr>
          <a:xfrm>
            <a:off x="1" y="6138332"/>
            <a:ext cx="12192000" cy="719667"/>
            <a:chOff x="1" y="6138332"/>
            <a:chExt cx="12192000" cy="7196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CC3BC0-C15F-8F46-8F37-7A16A30052AB}"/>
                </a:ext>
              </a:extLst>
            </p:cNvPr>
            <p:cNvSpPr/>
            <p:nvPr/>
          </p:nvSpPr>
          <p:spPr>
            <a:xfrm>
              <a:off x="1" y="6138332"/>
              <a:ext cx="12192000" cy="719667"/>
            </a:xfrm>
            <a:prstGeom prst="rect">
              <a:avLst/>
            </a:prstGeom>
            <a:gradFill>
              <a:gsLst>
                <a:gs pos="10000">
                  <a:schemeClr val="accent1">
                    <a:lumMod val="50000"/>
                  </a:schemeClr>
                </a:gs>
                <a:gs pos="100000">
                  <a:srgbClr val="00B0F0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latin typeface="Source Sans Pro Regular" charset="0"/>
              </a:endParaRPr>
            </a:p>
          </p:txBody>
        </p:sp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EA3FB22-9349-584D-AE19-CB238088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7161" r="6838" b="2865"/>
            <a:stretch/>
          </p:blipFill>
          <p:spPr>
            <a:xfrm>
              <a:off x="5251011" y="6138332"/>
              <a:ext cx="6940989" cy="71966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FD9D5-55CD-084C-AB55-3BC961CF0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66" y="6285466"/>
              <a:ext cx="435078" cy="3545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9C6E5A-912B-7B44-87F9-4F1A8F9C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7839" y="6262995"/>
              <a:ext cx="413343" cy="4133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B19F25-379B-7440-B0B7-8B6EB704FB62}"/>
                </a:ext>
              </a:extLst>
            </p:cNvPr>
            <p:cNvSpPr txBox="1"/>
            <p:nvPr/>
          </p:nvSpPr>
          <p:spPr>
            <a:xfrm>
              <a:off x="9109166" y="6257340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493844-449E-A045-946C-EFBA722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285" y="6261597"/>
              <a:ext cx="413343" cy="416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41EAF-2D6F-7C44-95BB-E0118A6C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3567" y="6271376"/>
              <a:ext cx="543283" cy="38276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922CC6-4862-4E3D-B413-05389D942F52}"/>
              </a:ext>
            </a:extLst>
          </p:cNvPr>
          <p:cNvSpPr txBox="1"/>
          <p:nvPr/>
        </p:nvSpPr>
        <p:spPr>
          <a:xfrm>
            <a:off x="952466" y="2020521"/>
            <a:ext cx="9370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to ProQuest Administrator Module at </a:t>
            </a:r>
            <a:r>
              <a:rPr lang="en-US" dirty="0">
                <a:hlinkClick r:id="rId9"/>
              </a:rPr>
              <a:t>https://admin.proquest.com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b="1" dirty="0"/>
              <a:t>Linking In/Out </a:t>
            </a:r>
            <a:r>
              <a:rPr lang="en-US" dirty="0"/>
              <a:t>on the left side of the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b="1" dirty="0"/>
              <a:t>Link Resolvers and Custom Resource Linking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Create Your Own Custom Link, click “Add a new custom link”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the link “</a:t>
            </a:r>
            <a:r>
              <a:rPr lang="en-US" dirty="0" err="1"/>
              <a:t>LibKey</a:t>
            </a:r>
            <a:r>
              <a:rPr lang="en-US" dirty="0"/>
              <a:t> Link” or something you will recognize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Paste the template below into the URL box: make sure to add your library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Note that the template </a:t>
            </a:r>
            <a:r>
              <a:rPr lang="en-US" dirty="0" err="1"/>
              <a:t>ThirdIron</a:t>
            </a:r>
            <a:r>
              <a:rPr lang="en-US" dirty="0"/>
              <a:t> provides is sufficient—you don’t need to select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Checkmark "Enable this custom link" near the top of the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Save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69317-7B7A-44AB-8B56-BEB23FFA8817}"/>
              </a:ext>
            </a:extLst>
          </p:cNvPr>
          <p:cNvSpPr txBox="1"/>
          <p:nvPr/>
        </p:nvSpPr>
        <p:spPr>
          <a:xfrm>
            <a:off x="359078" y="4605844"/>
            <a:ext cx="11136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URL Template:</a:t>
            </a:r>
            <a:br>
              <a:rPr lang="en-US" b="1" dirty="0"/>
            </a:br>
            <a:r>
              <a:rPr lang="en-US" dirty="0"/>
              <a:t>https://libkey.io/libraries/</a:t>
            </a:r>
            <a:r>
              <a:rPr lang="en-US" dirty="0">
                <a:highlight>
                  <a:srgbClr val="FFFF00"/>
                </a:highlight>
              </a:rPr>
              <a:t>{Third Iron Library ID}</a:t>
            </a:r>
            <a:r>
              <a:rPr lang="en-US" dirty="0"/>
              <a:t>/</a:t>
            </a:r>
            <a:r>
              <a:rPr lang="en-US" dirty="0" err="1"/>
              <a:t>openurl?genre</a:t>
            </a:r>
            <a:r>
              <a:rPr lang="en-US" dirty="0"/>
              <a:t>=&lt;GENRE&gt;&amp;au=&lt;AUTHOR&gt;&amp;</a:t>
            </a:r>
            <a:r>
              <a:rPr lang="en-US" dirty="0" err="1"/>
              <a:t>aulast</a:t>
            </a:r>
            <a:r>
              <a:rPr lang="en-US" dirty="0"/>
              <a:t>=&lt;AULAST&gt;&amp;</a:t>
            </a:r>
            <a:r>
              <a:rPr lang="en-US" dirty="0" err="1"/>
              <a:t>issn</a:t>
            </a:r>
            <a:r>
              <a:rPr lang="en-US" dirty="0"/>
              <a:t>=&lt;ISSN&gt;&amp;</a:t>
            </a:r>
            <a:r>
              <a:rPr lang="en-US" dirty="0" err="1"/>
              <a:t>isbn</a:t>
            </a:r>
            <a:r>
              <a:rPr lang="en-US" dirty="0"/>
              <a:t>=&lt;ISBN&gt;&amp;title=&lt;TITLE&gt;&amp;</a:t>
            </a:r>
            <a:r>
              <a:rPr lang="en-US" dirty="0" err="1"/>
              <a:t>jtitle</a:t>
            </a:r>
            <a:r>
              <a:rPr lang="en-US" dirty="0"/>
              <a:t>=&lt;JTITLE&gt;&amp;</a:t>
            </a:r>
            <a:r>
              <a:rPr lang="en-US" dirty="0" err="1"/>
              <a:t>pubname</a:t>
            </a:r>
            <a:r>
              <a:rPr lang="en-US" dirty="0"/>
              <a:t>=&lt;PUBNAME&gt;&amp;</a:t>
            </a:r>
            <a:r>
              <a:rPr lang="en-US" dirty="0" err="1"/>
              <a:t>btitle</a:t>
            </a:r>
            <a:r>
              <a:rPr lang="en-US" dirty="0"/>
              <a:t>=&lt;BTITLE&gt;&amp;</a:t>
            </a:r>
            <a:r>
              <a:rPr lang="en-US" dirty="0" err="1"/>
              <a:t>atitle</a:t>
            </a:r>
            <a:r>
              <a:rPr lang="en-US" dirty="0"/>
              <a:t>=&lt;ATITLE&gt;&amp;volume=&lt;VOLUME&gt;&amp;issue=&lt;ISSUE&gt;&amp;</a:t>
            </a:r>
            <a:r>
              <a:rPr lang="en-US" dirty="0" err="1"/>
              <a:t>spage</a:t>
            </a:r>
            <a:r>
              <a:rPr lang="en-US" dirty="0"/>
              <a:t>=&lt;SPAGE&gt;&amp;date=&lt;DATE&gt;&amp;</a:t>
            </a:r>
            <a:r>
              <a:rPr lang="en-US" dirty="0" err="1"/>
              <a:t>doi</a:t>
            </a:r>
            <a:r>
              <a:rPr lang="en-US" dirty="0"/>
              <a:t>=&lt;DOI&gt;&amp;</a:t>
            </a:r>
            <a:r>
              <a:rPr lang="en-US" dirty="0" err="1"/>
              <a:t>sid</a:t>
            </a:r>
            <a:r>
              <a:rPr lang="en-US" dirty="0"/>
              <a:t>=ProQuest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6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872</Words>
  <Application>Microsoft Office PowerPoint</Application>
  <PresentationFormat>Widescreen</PresentationFormat>
  <Paragraphs>111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Source Sans Pro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Schillinger, David</dc:creator>
  <cp:lastModifiedBy>Yvonne Kester</cp:lastModifiedBy>
  <cp:revision>152</cp:revision>
  <dcterms:created xsi:type="dcterms:W3CDTF">2019-03-12T13:30:08Z</dcterms:created>
  <dcterms:modified xsi:type="dcterms:W3CDTF">2021-12-08T14:47:05Z</dcterms:modified>
</cp:coreProperties>
</file>