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67" r:id="rId3"/>
    <p:sldId id="278" r:id="rId4"/>
    <p:sldId id="269" r:id="rId5"/>
    <p:sldId id="270" r:id="rId6"/>
    <p:sldId id="271" r:id="rId7"/>
    <p:sldId id="303" r:id="rId8"/>
    <p:sldId id="257" r:id="rId9"/>
    <p:sldId id="259" r:id="rId10"/>
    <p:sldId id="265" r:id="rId11"/>
    <p:sldId id="266" r:id="rId12"/>
    <p:sldId id="304" r:id="rId13"/>
    <p:sldId id="258" r:id="rId14"/>
    <p:sldId id="305" r:id="rId15"/>
    <p:sldId id="260" r:id="rId16"/>
    <p:sldId id="262" r:id="rId17"/>
    <p:sldId id="263" r:id="rId18"/>
    <p:sldId id="268" r:id="rId19"/>
    <p:sldId id="261" r:id="rId20"/>
    <p:sldId id="264" r:id="rId21"/>
    <p:sldId id="276"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0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yn Karner" initials="CK" lastIdx="3" clrIdx="0">
    <p:extLst>
      <p:ext uri="{19B8F6BF-5375-455C-9EA6-DF929625EA0E}">
        <p15:presenceInfo xmlns:p15="http://schemas.microsoft.com/office/powerpoint/2012/main" userId="S-1-5-21-411519910-647668644-2492632495-25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7DC"/>
    <a:srgbClr val="9BCBDC"/>
    <a:srgbClr val="F7B31D"/>
    <a:srgbClr val="97C0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9571" autoAdjust="0"/>
  </p:normalViewPr>
  <p:slideViewPr>
    <p:cSldViewPr snapToGrid="0" snapToObjects="1">
      <p:cViewPr varScale="1">
        <p:scale>
          <a:sx n="57" d="100"/>
          <a:sy n="57" d="100"/>
        </p:scale>
        <p:origin x="3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42B58-14DD-42AF-B52C-AC734C93D469}" type="doc">
      <dgm:prSet loTypeId="urn:microsoft.com/office/officeart/2005/8/layout/bList2" loCatId="list" qsTypeId="urn:microsoft.com/office/officeart/2005/8/quickstyle/simple1" qsCatId="simple" csTypeId="urn:microsoft.com/office/officeart/2005/8/colors/accent1_2" csCatId="accent1" phldr="1"/>
      <dgm:spPr/>
    </dgm:pt>
    <dgm:pt modelId="{AC6ADB3D-3666-42C6-B226-6A15F2613E86}">
      <dgm:prSet phldrT="[Text]"/>
      <dgm:spPr/>
      <dgm:t>
        <a:bodyPr/>
        <a:lstStyle/>
        <a:p>
          <a:r>
            <a:rPr lang="en-US" dirty="0"/>
            <a:t>Introduce Yourself</a:t>
          </a:r>
        </a:p>
      </dgm:t>
    </dgm:pt>
    <dgm:pt modelId="{DBAE4C51-4BD8-4DEB-909A-A7C186788953}" type="parTrans" cxnId="{53BECB8A-1E94-4881-A651-1FFD29616D4D}">
      <dgm:prSet/>
      <dgm:spPr/>
      <dgm:t>
        <a:bodyPr/>
        <a:lstStyle/>
        <a:p>
          <a:endParaRPr lang="en-US"/>
        </a:p>
      </dgm:t>
    </dgm:pt>
    <dgm:pt modelId="{4CA3DAEC-9E3B-4508-8BF2-D3E81971A2E3}" type="sibTrans" cxnId="{53BECB8A-1E94-4881-A651-1FFD29616D4D}">
      <dgm:prSet/>
      <dgm:spPr/>
      <dgm:t>
        <a:bodyPr/>
        <a:lstStyle/>
        <a:p>
          <a:endParaRPr lang="en-US"/>
        </a:p>
      </dgm:t>
    </dgm:pt>
    <dgm:pt modelId="{7F51F5FB-EB69-4957-98C9-BAA6C0E17D2A}">
      <dgm:prSet phldrT="[Text]"/>
      <dgm:spPr/>
      <dgm:t>
        <a:bodyPr/>
        <a:lstStyle/>
        <a:p>
          <a:r>
            <a:rPr lang="en-US" dirty="0"/>
            <a:t>Microphones</a:t>
          </a:r>
        </a:p>
      </dgm:t>
    </dgm:pt>
    <dgm:pt modelId="{5019B5DA-3BE5-4FC2-9D7D-E6F47D4A42A4}" type="parTrans" cxnId="{DBCA8EA2-89E8-45BC-9847-EEDE44C16558}">
      <dgm:prSet/>
      <dgm:spPr/>
      <dgm:t>
        <a:bodyPr/>
        <a:lstStyle/>
        <a:p>
          <a:endParaRPr lang="en-US"/>
        </a:p>
      </dgm:t>
    </dgm:pt>
    <dgm:pt modelId="{B609F330-97AF-4778-B9B0-DB95F7CCAF60}" type="sibTrans" cxnId="{DBCA8EA2-89E8-45BC-9847-EEDE44C16558}">
      <dgm:prSet/>
      <dgm:spPr/>
      <dgm:t>
        <a:bodyPr/>
        <a:lstStyle/>
        <a:p>
          <a:endParaRPr lang="en-US"/>
        </a:p>
      </dgm:t>
    </dgm:pt>
    <dgm:pt modelId="{EBCDB2BF-5CE7-4BB5-A6F7-E803FF5763AD}">
      <dgm:prSet phldrT="[Text]"/>
      <dgm:spPr/>
      <dgm:t>
        <a:bodyPr/>
        <a:lstStyle/>
        <a:p>
          <a:r>
            <a:rPr lang="en-US" dirty="0"/>
            <a:t>Agenda</a:t>
          </a:r>
        </a:p>
      </dgm:t>
    </dgm:pt>
    <dgm:pt modelId="{1BF22D31-BB4D-474E-8C52-072DA7A64A82}" type="parTrans" cxnId="{BA9F3B14-7621-4559-BFCC-876B891D3CDF}">
      <dgm:prSet/>
      <dgm:spPr/>
      <dgm:t>
        <a:bodyPr/>
        <a:lstStyle/>
        <a:p>
          <a:endParaRPr lang="en-US"/>
        </a:p>
      </dgm:t>
    </dgm:pt>
    <dgm:pt modelId="{A52F3164-B076-4A3B-8F20-9C4E661EF91F}" type="sibTrans" cxnId="{BA9F3B14-7621-4559-BFCC-876B891D3CDF}">
      <dgm:prSet/>
      <dgm:spPr/>
      <dgm:t>
        <a:bodyPr/>
        <a:lstStyle/>
        <a:p>
          <a:endParaRPr lang="en-US"/>
        </a:p>
      </dgm:t>
    </dgm:pt>
    <dgm:pt modelId="{E6FBE539-4F10-4902-8573-03C433F2303C}">
      <dgm:prSet custT="1"/>
      <dgm:spPr/>
      <dgm:t>
        <a:bodyPr/>
        <a:lstStyle/>
        <a:p>
          <a:r>
            <a:rPr lang="en-US" sz="2000" dirty="0"/>
            <a:t>Please turn on your video</a:t>
          </a:r>
        </a:p>
      </dgm:t>
    </dgm:pt>
    <dgm:pt modelId="{28C3F0E9-3021-4EB8-8CB2-B13149587710}" type="parTrans" cxnId="{34708E47-E1D3-4DF2-B120-9A539743E90F}">
      <dgm:prSet/>
      <dgm:spPr/>
      <dgm:t>
        <a:bodyPr/>
        <a:lstStyle/>
        <a:p>
          <a:endParaRPr lang="en-US"/>
        </a:p>
      </dgm:t>
    </dgm:pt>
    <dgm:pt modelId="{E7F75707-B39A-4C21-8E5A-881BB6CC5058}" type="sibTrans" cxnId="{34708E47-E1D3-4DF2-B120-9A539743E90F}">
      <dgm:prSet/>
      <dgm:spPr/>
      <dgm:t>
        <a:bodyPr/>
        <a:lstStyle/>
        <a:p>
          <a:endParaRPr lang="en-US"/>
        </a:p>
      </dgm:t>
    </dgm:pt>
    <dgm:pt modelId="{8F988070-870B-4E6A-9485-FEEF27588D05}">
      <dgm:prSet custT="1"/>
      <dgm:spPr/>
      <dgm:t>
        <a:bodyPr/>
        <a:lstStyle/>
        <a:p>
          <a:r>
            <a:rPr lang="en-US" sz="2000" dirty="0"/>
            <a:t>Please enter your name and organization in the chat box</a:t>
          </a:r>
        </a:p>
      </dgm:t>
    </dgm:pt>
    <dgm:pt modelId="{698EB0DD-3DC0-44FC-9927-A54039FFB8A4}" type="parTrans" cxnId="{C5E2C55B-A769-4BE2-B7D7-C9DB10FAFF24}">
      <dgm:prSet/>
      <dgm:spPr/>
      <dgm:t>
        <a:bodyPr/>
        <a:lstStyle/>
        <a:p>
          <a:endParaRPr lang="en-US"/>
        </a:p>
      </dgm:t>
    </dgm:pt>
    <dgm:pt modelId="{92110193-8D77-4D8A-BBAC-BC36BECC6EBA}" type="sibTrans" cxnId="{C5E2C55B-A769-4BE2-B7D7-C9DB10FAFF24}">
      <dgm:prSet/>
      <dgm:spPr/>
      <dgm:t>
        <a:bodyPr/>
        <a:lstStyle/>
        <a:p>
          <a:endParaRPr lang="en-US"/>
        </a:p>
      </dgm:t>
    </dgm:pt>
    <dgm:pt modelId="{882664B3-E381-4818-A4A3-920B70236871}">
      <dgm:prSet/>
      <dgm:spPr/>
      <dgm:t>
        <a:bodyPr/>
        <a:lstStyle/>
        <a:p>
          <a:r>
            <a:rPr lang="en-US" dirty="0"/>
            <a:t>Please mute your microphone when not speaking</a:t>
          </a:r>
        </a:p>
      </dgm:t>
    </dgm:pt>
    <dgm:pt modelId="{EABFF716-A8DC-4FFE-A0D8-1CB0F2581AA0}" type="parTrans" cxnId="{587431D2-CADB-43F3-89C9-E5B8078754A1}">
      <dgm:prSet/>
      <dgm:spPr/>
      <dgm:t>
        <a:bodyPr/>
        <a:lstStyle/>
        <a:p>
          <a:endParaRPr lang="en-US"/>
        </a:p>
      </dgm:t>
    </dgm:pt>
    <dgm:pt modelId="{251A038D-B1F3-4CD0-8C56-108F3EE0C752}" type="sibTrans" cxnId="{587431D2-CADB-43F3-89C9-E5B8078754A1}">
      <dgm:prSet/>
      <dgm:spPr/>
      <dgm:t>
        <a:bodyPr/>
        <a:lstStyle/>
        <a:p>
          <a:endParaRPr lang="en-US"/>
        </a:p>
      </dgm:t>
    </dgm:pt>
    <dgm:pt modelId="{B1EB0CB0-538B-4435-92D3-BA06AE03CAA2}">
      <dgm:prSet/>
      <dgm:spPr/>
      <dgm:t>
        <a:bodyPr/>
        <a:lstStyle/>
        <a:p>
          <a:r>
            <a:rPr lang="en-US" dirty="0"/>
            <a:t>Introduction</a:t>
          </a:r>
        </a:p>
      </dgm:t>
    </dgm:pt>
    <dgm:pt modelId="{0F6B6111-0183-40E7-9265-D3BD3786F2EC}" type="parTrans" cxnId="{D1029E91-89C1-43F7-ABF8-459E6EA5390B}">
      <dgm:prSet/>
      <dgm:spPr/>
      <dgm:t>
        <a:bodyPr/>
        <a:lstStyle/>
        <a:p>
          <a:endParaRPr lang="en-US"/>
        </a:p>
      </dgm:t>
    </dgm:pt>
    <dgm:pt modelId="{E9991657-21C5-4765-93B4-AEE4AD565876}" type="sibTrans" cxnId="{D1029E91-89C1-43F7-ABF8-459E6EA5390B}">
      <dgm:prSet/>
      <dgm:spPr/>
      <dgm:t>
        <a:bodyPr/>
        <a:lstStyle/>
        <a:p>
          <a:endParaRPr lang="en-US"/>
        </a:p>
      </dgm:t>
    </dgm:pt>
    <dgm:pt modelId="{161F8D9E-769F-4BBE-BE0C-25FECC08AEE3}">
      <dgm:prSet/>
      <dgm:spPr/>
      <dgm:t>
        <a:bodyPr/>
        <a:lstStyle/>
        <a:p>
          <a:r>
            <a:rPr lang="en-US" dirty="0"/>
            <a:t>Lecture</a:t>
          </a:r>
        </a:p>
      </dgm:t>
    </dgm:pt>
    <dgm:pt modelId="{E603CDCB-EBF7-4749-B0FB-86A49315048F}" type="parTrans" cxnId="{AA128EC2-A6AE-4849-8BC7-CD7FCC4A9CA2}">
      <dgm:prSet/>
      <dgm:spPr/>
      <dgm:t>
        <a:bodyPr/>
        <a:lstStyle/>
        <a:p>
          <a:endParaRPr lang="en-US"/>
        </a:p>
      </dgm:t>
    </dgm:pt>
    <dgm:pt modelId="{201B7945-893C-4642-9E7C-ECD1EB42573D}" type="sibTrans" cxnId="{AA128EC2-A6AE-4849-8BC7-CD7FCC4A9CA2}">
      <dgm:prSet/>
      <dgm:spPr/>
      <dgm:t>
        <a:bodyPr/>
        <a:lstStyle/>
        <a:p>
          <a:endParaRPr lang="en-US"/>
        </a:p>
      </dgm:t>
    </dgm:pt>
    <dgm:pt modelId="{2CEAAD88-53F1-4998-AD6F-C05046DA8B14}">
      <dgm:prSet/>
      <dgm:spPr/>
      <dgm:t>
        <a:bodyPr/>
        <a:lstStyle/>
        <a:p>
          <a:r>
            <a:rPr lang="en-US" dirty="0"/>
            <a:t>Case</a:t>
          </a:r>
        </a:p>
      </dgm:t>
    </dgm:pt>
    <dgm:pt modelId="{7F8571F2-2EE9-4364-B2C9-C9DA9A265882}" type="parTrans" cxnId="{1FD0529E-C468-4F2C-84B8-E93AF2B3C051}">
      <dgm:prSet/>
      <dgm:spPr/>
      <dgm:t>
        <a:bodyPr/>
        <a:lstStyle/>
        <a:p>
          <a:endParaRPr lang="en-US"/>
        </a:p>
      </dgm:t>
    </dgm:pt>
    <dgm:pt modelId="{C2978253-60EE-4CEE-8F65-3489C6089A33}" type="sibTrans" cxnId="{1FD0529E-C468-4F2C-84B8-E93AF2B3C051}">
      <dgm:prSet/>
      <dgm:spPr/>
      <dgm:t>
        <a:bodyPr/>
        <a:lstStyle/>
        <a:p>
          <a:endParaRPr lang="en-US"/>
        </a:p>
      </dgm:t>
    </dgm:pt>
    <dgm:pt modelId="{2EC18B7D-0DB5-417D-B483-F06E7C65FCDE}">
      <dgm:prSet/>
      <dgm:spPr/>
      <dgm:t>
        <a:bodyPr/>
        <a:lstStyle/>
        <a:p>
          <a:r>
            <a:rPr lang="en-US" dirty="0"/>
            <a:t>Close</a:t>
          </a:r>
        </a:p>
      </dgm:t>
    </dgm:pt>
    <dgm:pt modelId="{6C08D0CA-6217-4203-9672-4A1AABA8C9D6}" type="parTrans" cxnId="{3992AE2E-7680-4BB1-BC0D-FFE8097D9AA4}">
      <dgm:prSet/>
      <dgm:spPr/>
      <dgm:t>
        <a:bodyPr/>
        <a:lstStyle/>
        <a:p>
          <a:endParaRPr lang="en-US"/>
        </a:p>
      </dgm:t>
    </dgm:pt>
    <dgm:pt modelId="{31DE6726-7A5F-4613-A6B0-2AA10518DBDB}" type="sibTrans" cxnId="{3992AE2E-7680-4BB1-BC0D-FFE8097D9AA4}">
      <dgm:prSet/>
      <dgm:spPr/>
      <dgm:t>
        <a:bodyPr/>
        <a:lstStyle/>
        <a:p>
          <a:endParaRPr lang="en-US"/>
        </a:p>
      </dgm:t>
    </dgm:pt>
    <dgm:pt modelId="{E582C4C5-91C2-4F2B-84EA-A80176B3358D}">
      <dgm:prSet/>
      <dgm:spPr/>
      <dgm:t>
        <a:bodyPr/>
        <a:lstStyle/>
        <a:p>
          <a:endParaRPr lang="en-US" dirty="0"/>
        </a:p>
      </dgm:t>
    </dgm:pt>
    <dgm:pt modelId="{0AB7F5EC-F57D-4E19-84D2-FDFC767E9870}" type="parTrans" cxnId="{43E4EB78-47C2-4841-A3C6-F808DCC885F8}">
      <dgm:prSet/>
      <dgm:spPr/>
      <dgm:t>
        <a:bodyPr/>
        <a:lstStyle/>
        <a:p>
          <a:endParaRPr lang="en-US"/>
        </a:p>
      </dgm:t>
    </dgm:pt>
    <dgm:pt modelId="{E72664F1-3442-440B-930C-8539F03C1286}" type="sibTrans" cxnId="{43E4EB78-47C2-4841-A3C6-F808DCC885F8}">
      <dgm:prSet/>
      <dgm:spPr/>
      <dgm:t>
        <a:bodyPr/>
        <a:lstStyle/>
        <a:p>
          <a:endParaRPr lang="en-US"/>
        </a:p>
      </dgm:t>
    </dgm:pt>
    <dgm:pt modelId="{EF872489-B0C2-434B-855C-43F5E12ACD58}">
      <dgm:prSet/>
      <dgm:spPr/>
      <dgm:t>
        <a:bodyPr/>
        <a:lstStyle/>
        <a:p>
          <a:r>
            <a:rPr lang="en-US" dirty="0"/>
            <a:t>Discussion</a:t>
          </a:r>
        </a:p>
      </dgm:t>
    </dgm:pt>
    <dgm:pt modelId="{2C960F28-9F3B-4342-B638-D43839D76AB8}" type="parTrans" cxnId="{CDFBCD99-526B-46FD-A6F5-075B3E664F05}">
      <dgm:prSet/>
      <dgm:spPr/>
    </dgm:pt>
    <dgm:pt modelId="{8A483438-3611-4795-9496-A6400FB84C6E}" type="sibTrans" cxnId="{CDFBCD99-526B-46FD-A6F5-075B3E664F05}">
      <dgm:prSet/>
      <dgm:spPr/>
    </dgm:pt>
    <dgm:pt modelId="{6463E7B8-12D0-4BEB-8301-02B3DAEEF524}" type="pres">
      <dgm:prSet presAssocID="{C8042B58-14DD-42AF-B52C-AC734C93D469}" presName="diagram" presStyleCnt="0">
        <dgm:presLayoutVars>
          <dgm:dir/>
          <dgm:animLvl val="lvl"/>
          <dgm:resizeHandles val="exact"/>
        </dgm:presLayoutVars>
      </dgm:prSet>
      <dgm:spPr/>
    </dgm:pt>
    <dgm:pt modelId="{9332B413-DD83-4A8A-ABEA-2E922FE66680}" type="pres">
      <dgm:prSet presAssocID="{AC6ADB3D-3666-42C6-B226-6A15F2613E86}" presName="compNode" presStyleCnt="0"/>
      <dgm:spPr/>
    </dgm:pt>
    <dgm:pt modelId="{03274B0E-B281-480D-B4E6-8F3E6BFC89DF}" type="pres">
      <dgm:prSet presAssocID="{AC6ADB3D-3666-42C6-B226-6A15F2613E86}" presName="childRect" presStyleLbl="bgAcc1" presStyleIdx="0" presStyleCnt="3">
        <dgm:presLayoutVars>
          <dgm:bulletEnabled val="1"/>
        </dgm:presLayoutVars>
      </dgm:prSet>
      <dgm:spPr/>
      <dgm:t>
        <a:bodyPr/>
        <a:lstStyle/>
        <a:p>
          <a:endParaRPr lang="en-US"/>
        </a:p>
      </dgm:t>
    </dgm:pt>
    <dgm:pt modelId="{FE62D172-70DD-44C9-96FD-518C5225D4E2}" type="pres">
      <dgm:prSet presAssocID="{AC6ADB3D-3666-42C6-B226-6A15F2613E86}" presName="parentText" presStyleLbl="node1" presStyleIdx="0" presStyleCnt="0">
        <dgm:presLayoutVars>
          <dgm:chMax val="0"/>
          <dgm:bulletEnabled val="1"/>
        </dgm:presLayoutVars>
      </dgm:prSet>
      <dgm:spPr/>
      <dgm:t>
        <a:bodyPr/>
        <a:lstStyle/>
        <a:p>
          <a:endParaRPr lang="en-US"/>
        </a:p>
      </dgm:t>
    </dgm:pt>
    <dgm:pt modelId="{48BC6A3C-C4D1-4D23-A450-462CF868FC44}" type="pres">
      <dgm:prSet presAssocID="{AC6ADB3D-3666-42C6-B226-6A15F2613E86}" presName="parentRect" presStyleLbl="alignNode1" presStyleIdx="0" presStyleCnt="3"/>
      <dgm:spPr/>
      <dgm:t>
        <a:bodyPr/>
        <a:lstStyle/>
        <a:p>
          <a:endParaRPr lang="en-US"/>
        </a:p>
      </dgm:t>
    </dgm:pt>
    <dgm:pt modelId="{ABE0BB52-BF4E-42F2-B8F7-CE0279A58036}" type="pres">
      <dgm:prSet presAssocID="{AC6ADB3D-3666-42C6-B226-6A15F2613E86}" presName="adorn" presStyleLbl="fgAccFollow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dgm:spPr>
    </dgm:pt>
    <dgm:pt modelId="{B6486FA2-F348-4EA0-B7D7-F8D163756A63}" type="pres">
      <dgm:prSet presAssocID="{4CA3DAEC-9E3B-4508-8BF2-D3E81971A2E3}" presName="sibTrans" presStyleLbl="sibTrans2D1" presStyleIdx="0" presStyleCnt="0"/>
      <dgm:spPr/>
      <dgm:t>
        <a:bodyPr/>
        <a:lstStyle/>
        <a:p>
          <a:endParaRPr lang="en-US"/>
        </a:p>
      </dgm:t>
    </dgm:pt>
    <dgm:pt modelId="{AD5AE008-3342-458B-909F-10094F7AB458}" type="pres">
      <dgm:prSet presAssocID="{7F51F5FB-EB69-4957-98C9-BAA6C0E17D2A}" presName="compNode" presStyleCnt="0"/>
      <dgm:spPr/>
    </dgm:pt>
    <dgm:pt modelId="{36F7EBFC-D587-485A-852A-A172D3A64DC9}" type="pres">
      <dgm:prSet presAssocID="{7F51F5FB-EB69-4957-98C9-BAA6C0E17D2A}" presName="childRect" presStyleLbl="bgAcc1" presStyleIdx="1" presStyleCnt="3">
        <dgm:presLayoutVars>
          <dgm:bulletEnabled val="1"/>
        </dgm:presLayoutVars>
      </dgm:prSet>
      <dgm:spPr/>
      <dgm:t>
        <a:bodyPr/>
        <a:lstStyle/>
        <a:p>
          <a:endParaRPr lang="en-US"/>
        </a:p>
      </dgm:t>
    </dgm:pt>
    <dgm:pt modelId="{2E408EB3-3EAC-4FC1-95F9-A1335A889170}" type="pres">
      <dgm:prSet presAssocID="{7F51F5FB-EB69-4957-98C9-BAA6C0E17D2A}" presName="parentText" presStyleLbl="node1" presStyleIdx="0" presStyleCnt="0">
        <dgm:presLayoutVars>
          <dgm:chMax val="0"/>
          <dgm:bulletEnabled val="1"/>
        </dgm:presLayoutVars>
      </dgm:prSet>
      <dgm:spPr/>
      <dgm:t>
        <a:bodyPr/>
        <a:lstStyle/>
        <a:p>
          <a:endParaRPr lang="en-US"/>
        </a:p>
      </dgm:t>
    </dgm:pt>
    <dgm:pt modelId="{FC170083-69AB-4D0D-AB5F-88920D2CFB90}" type="pres">
      <dgm:prSet presAssocID="{7F51F5FB-EB69-4957-98C9-BAA6C0E17D2A}" presName="parentRect" presStyleLbl="alignNode1" presStyleIdx="1" presStyleCnt="3"/>
      <dgm:spPr/>
      <dgm:t>
        <a:bodyPr/>
        <a:lstStyle/>
        <a:p>
          <a:endParaRPr lang="en-US"/>
        </a:p>
      </dgm:t>
    </dgm:pt>
    <dgm:pt modelId="{FBA8644A-28B4-4D33-8C6F-74698C1973DC}" type="pres">
      <dgm:prSet presAssocID="{7F51F5FB-EB69-4957-98C9-BAA6C0E17D2A}" presName="adorn" presStyleLbl="fgAccFollowNode1" presStyleIdx="1" presStyleCnt="3"/>
      <dgm:spPr>
        <a:blipFill>
          <a:blip xmlns:r="http://schemas.openxmlformats.org/officeDocument/2006/relationships" r:embed="rId2"/>
          <a:srcRect/>
          <a:stretch>
            <a:fillRect l="-51000" r="-51000"/>
          </a:stretch>
        </a:blipFill>
      </dgm:spPr>
    </dgm:pt>
    <dgm:pt modelId="{1E81B84F-2805-4587-BE4D-BD16E2FB5280}" type="pres">
      <dgm:prSet presAssocID="{B609F330-97AF-4778-B9B0-DB95F7CCAF60}" presName="sibTrans" presStyleLbl="sibTrans2D1" presStyleIdx="0" presStyleCnt="0"/>
      <dgm:spPr/>
      <dgm:t>
        <a:bodyPr/>
        <a:lstStyle/>
        <a:p>
          <a:endParaRPr lang="en-US"/>
        </a:p>
      </dgm:t>
    </dgm:pt>
    <dgm:pt modelId="{2A07505A-37B3-492B-87F4-FB0E6BC36ED9}" type="pres">
      <dgm:prSet presAssocID="{EBCDB2BF-5CE7-4BB5-A6F7-E803FF5763AD}" presName="compNode" presStyleCnt="0"/>
      <dgm:spPr/>
    </dgm:pt>
    <dgm:pt modelId="{A6EC398E-A44F-43BD-9214-26468794EF9B}" type="pres">
      <dgm:prSet presAssocID="{EBCDB2BF-5CE7-4BB5-A6F7-E803FF5763AD}" presName="childRect" presStyleLbl="bgAcc1" presStyleIdx="2" presStyleCnt="3" custLinFactNeighborX="78" custLinFactNeighborY="-258">
        <dgm:presLayoutVars>
          <dgm:bulletEnabled val="1"/>
        </dgm:presLayoutVars>
      </dgm:prSet>
      <dgm:spPr/>
      <dgm:t>
        <a:bodyPr/>
        <a:lstStyle/>
        <a:p>
          <a:endParaRPr lang="en-US"/>
        </a:p>
      </dgm:t>
    </dgm:pt>
    <dgm:pt modelId="{69F58A75-DDD9-44E3-9226-DF2899B17DD1}" type="pres">
      <dgm:prSet presAssocID="{EBCDB2BF-5CE7-4BB5-A6F7-E803FF5763AD}" presName="parentText" presStyleLbl="node1" presStyleIdx="0" presStyleCnt="0">
        <dgm:presLayoutVars>
          <dgm:chMax val="0"/>
          <dgm:bulletEnabled val="1"/>
        </dgm:presLayoutVars>
      </dgm:prSet>
      <dgm:spPr/>
      <dgm:t>
        <a:bodyPr/>
        <a:lstStyle/>
        <a:p>
          <a:endParaRPr lang="en-US"/>
        </a:p>
      </dgm:t>
    </dgm:pt>
    <dgm:pt modelId="{673EAAE6-7736-42BE-BDF9-28FE1F0BCCEC}" type="pres">
      <dgm:prSet presAssocID="{EBCDB2BF-5CE7-4BB5-A6F7-E803FF5763AD}" presName="parentRect" presStyleLbl="alignNode1" presStyleIdx="2" presStyleCnt="3"/>
      <dgm:spPr/>
      <dgm:t>
        <a:bodyPr/>
        <a:lstStyle/>
        <a:p>
          <a:endParaRPr lang="en-US"/>
        </a:p>
      </dgm:t>
    </dgm:pt>
    <dgm:pt modelId="{44068AA7-F7FE-43F0-BEB1-3D266C6DFEE4}" type="pres">
      <dgm:prSet presAssocID="{EBCDB2BF-5CE7-4BB5-A6F7-E803FF5763AD}" presName="adorn" presStyleLbl="fgAccFollow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dgm:spPr>
    </dgm:pt>
  </dgm:ptLst>
  <dgm:cxnLst>
    <dgm:cxn modelId="{43E4EB78-47C2-4841-A3C6-F808DCC885F8}" srcId="{7F51F5FB-EB69-4957-98C9-BAA6C0E17D2A}" destId="{E582C4C5-91C2-4F2B-84EA-A80176B3358D}" srcOrd="0" destOrd="0" parTransId="{0AB7F5EC-F57D-4E19-84D2-FDFC767E9870}" sibTransId="{E72664F1-3442-440B-930C-8539F03C1286}"/>
    <dgm:cxn modelId="{BA9F3B14-7621-4559-BFCC-876B891D3CDF}" srcId="{C8042B58-14DD-42AF-B52C-AC734C93D469}" destId="{EBCDB2BF-5CE7-4BB5-A6F7-E803FF5763AD}" srcOrd="2" destOrd="0" parTransId="{1BF22D31-BB4D-474E-8C52-072DA7A64A82}" sibTransId="{A52F3164-B076-4A3B-8F20-9C4E661EF91F}"/>
    <dgm:cxn modelId="{7B764E95-5F0C-486B-A68C-E0B3C4E55EF7}" type="presOf" srcId="{AC6ADB3D-3666-42C6-B226-6A15F2613E86}" destId="{FE62D172-70DD-44C9-96FD-518C5225D4E2}" srcOrd="0" destOrd="0" presId="urn:microsoft.com/office/officeart/2005/8/layout/bList2"/>
    <dgm:cxn modelId="{9F0E38DE-FB42-401B-B2A0-B2412C70DC31}" type="presOf" srcId="{8F988070-870B-4E6A-9485-FEEF27588D05}" destId="{03274B0E-B281-480D-B4E6-8F3E6BFC89DF}" srcOrd="0" destOrd="1" presId="urn:microsoft.com/office/officeart/2005/8/layout/bList2"/>
    <dgm:cxn modelId="{CE5183E9-FBB6-4EB1-801F-1377EEE5A708}" type="presOf" srcId="{7F51F5FB-EB69-4957-98C9-BAA6C0E17D2A}" destId="{FC170083-69AB-4D0D-AB5F-88920D2CFB90}" srcOrd="1" destOrd="0" presId="urn:microsoft.com/office/officeart/2005/8/layout/bList2"/>
    <dgm:cxn modelId="{53BECB8A-1E94-4881-A651-1FFD29616D4D}" srcId="{C8042B58-14DD-42AF-B52C-AC734C93D469}" destId="{AC6ADB3D-3666-42C6-B226-6A15F2613E86}" srcOrd="0" destOrd="0" parTransId="{DBAE4C51-4BD8-4DEB-909A-A7C186788953}" sibTransId="{4CA3DAEC-9E3B-4508-8BF2-D3E81971A2E3}"/>
    <dgm:cxn modelId="{A1B0B055-0EE4-4CD6-8AF9-86350CC07206}" type="presOf" srcId="{2EC18B7D-0DB5-417D-B483-F06E7C65FCDE}" destId="{A6EC398E-A44F-43BD-9214-26468794EF9B}" srcOrd="0" destOrd="4" presId="urn:microsoft.com/office/officeart/2005/8/layout/bList2"/>
    <dgm:cxn modelId="{60F13DB1-76A0-4B7E-8A79-B770EFC7D4E8}" type="presOf" srcId="{C8042B58-14DD-42AF-B52C-AC734C93D469}" destId="{6463E7B8-12D0-4BEB-8301-02B3DAEEF524}" srcOrd="0" destOrd="0" presId="urn:microsoft.com/office/officeart/2005/8/layout/bList2"/>
    <dgm:cxn modelId="{D0ADA27A-9BD3-491A-A53B-CB3846078CFE}" type="presOf" srcId="{882664B3-E381-4818-A4A3-920B70236871}" destId="{36F7EBFC-D587-485A-852A-A172D3A64DC9}" srcOrd="0" destOrd="1" presId="urn:microsoft.com/office/officeart/2005/8/layout/bList2"/>
    <dgm:cxn modelId="{1FCFBB90-2FB8-4248-A3F7-997A65CC8000}" type="presOf" srcId="{AC6ADB3D-3666-42C6-B226-6A15F2613E86}" destId="{48BC6A3C-C4D1-4D23-A450-462CF868FC44}" srcOrd="1" destOrd="0" presId="urn:microsoft.com/office/officeart/2005/8/layout/bList2"/>
    <dgm:cxn modelId="{F1F26229-E17E-4671-A2E1-B660F2C9B7A0}" type="presOf" srcId="{B1EB0CB0-538B-4435-92D3-BA06AE03CAA2}" destId="{A6EC398E-A44F-43BD-9214-26468794EF9B}" srcOrd="0" destOrd="0" presId="urn:microsoft.com/office/officeart/2005/8/layout/bList2"/>
    <dgm:cxn modelId="{931B25EF-1F9A-47F4-97FF-B686F6746617}" type="presOf" srcId="{2CEAAD88-53F1-4998-AD6F-C05046DA8B14}" destId="{A6EC398E-A44F-43BD-9214-26468794EF9B}" srcOrd="0" destOrd="2" presId="urn:microsoft.com/office/officeart/2005/8/layout/bList2"/>
    <dgm:cxn modelId="{C5E2C55B-A769-4BE2-B7D7-C9DB10FAFF24}" srcId="{AC6ADB3D-3666-42C6-B226-6A15F2613E86}" destId="{8F988070-870B-4E6A-9485-FEEF27588D05}" srcOrd="1" destOrd="0" parTransId="{698EB0DD-3DC0-44FC-9927-A54039FFB8A4}" sibTransId="{92110193-8D77-4D8A-BBAC-BC36BECC6EBA}"/>
    <dgm:cxn modelId="{BF129D65-0FDB-4F97-9096-2E5F942B6DEC}" type="presOf" srcId="{B609F330-97AF-4778-B9B0-DB95F7CCAF60}" destId="{1E81B84F-2805-4587-BE4D-BD16E2FB5280}" srcOrd="0" destOrd="0" presId="urn:microsoft.com/office/officeart/2005/8/layout/bList2"/>
    <dgm:cxn modelId="{A97AF815-0C25-4874-B541-833272FC005D}" type="presOf" srcId="{EF872489-B0C2-434B-855C-43F5E12ACD58}" destId="{A6EC398E-A44F-43BD-9214-26468794EF9B}" srcOrd="0" destOrd="3" presId="urn:microsoft.com/office/officeart/2005/8/layout/bList2"/>
    <dgm:cxn modelId="{DBCA8EA2-89E8-45BC-9847-EEDE44C16558}" srcId="{C8042B58-14DD-42AF-B52C-AC734C93D469}" destId="{7F51F5FB-EB69-4957-98C9-BAA6C0E17D2A}" srcOrd="1" destOrd="0" parTransId="{5019B5DA-3BE5-4FC2-9D7D-E6F47D4A42A4}" sibTransId="{B609F330-97AF-4778-B9B0-DB95F7CCAF60}"/>
    <dgm:cxn modelId="{3992AE2E-7680-4BB1-BC0D-FFE8097D9AA4}" srcId="{EBCDB2BF-5CE7-4BB5-A6F7-E803FF5763AD}" destId="{2EC18B7D-0DB5-417D-B483-F06E7C65FCDE}" srcOrd="4" destOrd="0" parTransId="{6C08D0CA-6217-4203-9672-4A1AABA8C9D6}" sibTransId="{31DE6726-7A5F-4613-A6B0-2AA10518DBDB}"/>
    <dgm:cxn modelId="{894CA1DC-F3BC-43CE-B464-496665931B82}" type="presOf" srcId="{E6FBE539-4F10-4902-8573-03C433F2303C}" destId="{03274B0E-B281-480D-B4E6-8F3E6BFC89DF}" srcOrd="0" destOrd="0" presId="urn:microsoft.com/office/officeart/2005/8/layout/bList2"/>
    <dgm:cxn modelId="{D1E81AFD-F923-42EF-8A84-081A4A825249}" type="presOf" srcId="{E582C4C5-91C2-4F2B-84EA-A80176B3358D}" destId="{36F7EBFC-D587-485A-852A-A172D3A64DC9}" srcOrd="0" destOrd="0" presId="urn:microsoft.com/office/officeart/2005/8/layout/bList2"/>
    <dgm:cxn modelId="{34708E47-E1D3-4DF2-B120-9A539743E90F}" srcId="{AC6ADB3D-3666-42C6-B226-6A15F2613E86}" destId="{E6FBE539-4F10-4902-8573-03C433F2303C}" srcOrd="0" destOrd="0" parTransId="{28C3F0E9-3021-4EB8-8CB2-B13149587710}" sibTransId="{E7F75707-B39A-4C21-8E5A-881BB6CC5058}"/>
    <dgm:cxn modelId="{1FD0529E-C468-4F2C-84B8-E93AF2B3C051}" srcId="{EBCDB2BF-5CE7-4BB5-A6F7-E803FF5763AD}" destId="{2CEAAD88-53F1-4998-AD6F-C05046DA8B14}" srcOrd="2" destOrd="0" parTransId="{7F8571F2-2EE9-4364-B2C9-C9DA9A265882}" sibTransId="{C2978253-60EE-4CEE-8F65-3489C6089A33}"/>
    <dgm:cxn modelId="{AA128EC2-A6AE-4849-8BC7-CD7FCC4A9CA2}" srcId="{EBCDB2BF-5CE7-4BB5-A6F7-E803FF5763AD}" destId="{161F8D9E-769F-4BBE-BE0C-25FECC08AEE3}" srcOrd="1" destOrd="0" parTransId="{E603CDCB-EBF7-4749-B0FB-86A49315048F}" sibTransId="{201B7945-893C-4642-9E7C-ECD1EB42573D}"/>
    <dgm:cxn modelId="{F9B22893-7161-4FF1-BFD2-B612228AE520}" type="presOf" srcId="{7F51F5FB-EB69-4957-98C9-BAA6C0E17D2A}" destId="{2E408EB3-3EAC-4FC1-95F9-A1335A889170}" srcOrd="0" destOrd="0" presId="urn:microsoft.com/office/officeart/2005/8/layout/bList2"/>
    <dgm:cxn modelId="{B24ED6C0-3ABC-4C69-B4DA-EBD8AD7B6896}" type="presOf" srcId="{EBCDB2BF-5CE7-4BB5-A6F7-E803FF5763AD}" destId="{69F58A75-DDD9-44E3-9226-DF2899B17DD1}" srcOrd="0" destOrd="0" presId="urn:microsoft.com/office/officeart/2005/8/layout/bList2"/>
    <dgm:cxn modelId="{CDD29DDE-43F9-4EAD-B6E0-8ABB96BD747B}" type="presOf" srcId="{161F8D9E-769F-4BBE-BE0C-25FECC08AEE3}" destId="{A6EC398E-A44F-43BD-9214-26468794EF9B}" srcOrd="0" destOrd="1" presId="urn:microsoft.com/office/officeart/2005/8/layout/bList2"/>
    <dgm:cxn modelId="{178585FE-1507-49C7-AF1F-A5608425DCEC}" type="presOf" srcId="{EBCDB2BF-5CE7-4BB5-A6F7-E803FF5763AD}" destId="{673EAAE6-7736-42BE-BDF9-28FE1F0BCCEC}" srcOrd="1" destOrd="0" presId="urn:microsoft.com/office/officeart/2005/8/layout/bList2"/>
    <dgm:cxn modelId="{CDFBCD99-526B-46FD-A6F5-075B3E664F05}" srcId="{EBCDB2BF-5CE7-4BB5-A6F7-E803FF5763AD}" destId="{EF872489-B0C2-434B-855C-43F5E12ACD58}" srcOrd="3" destOrd="0" parTransId="{2C960F28-9F3B-4342-B638-D43839D76AB8}" sibTransId="{8A483438-3611-4795-9496-A6400FB84C6E}"/>
    <dgm:cxn modelId="{587431D2-CADB-43F3-89C9-E5B8078754A1}" srcId="{7F51F5FB-EB69-4957-98C9-BAA6C0E17D2A}" destId="{882664B3-E381-4818-A4A3-920B70236871}" srcOrd="1" destOrd="0" parTransId="{EABFF716-A8DC-4FFE-A0D8-1CB0F2581AA0}" sibTransId="{251A038D-B1F3-4CD0-8C56-108F3EE0C752}"/>
    <dgm:cxn modelId="{D1029E91-89C1-43F7-ABF8-459E6EA5390B}" srcId="{EBCDB2BF-5CE7-4BB5-A6F7-E803FF5763AD}" destId="{B1EB0CB0-538B-4435-92D3-BA06AE03CAA2}" srcOrd="0" destOrd="0" parTransId="{0F6B6111-0183-40E7-9265-D3BD3786F2EC}" sibTransId="{E9991657-21C5-4765-93B4-AEE4AD565876}"/>
    <dgm:cxn modelId="{EC687D74-E09E-49E9-A760-D5C0252F6401}" type="presOf" srcId="{4CA3DAEC-9E3B-4508-8BF2-D3E81971A2E3}" destId="{B6486FA2-F348-4EA0-B7D7-F8D163756A63}" srcOrd="0" destOrd="0" presId="urn:microsoft.com/office/officeart/2005/8/layout/bList2"/>
    <dgm:cxn modelId="{8A00C838-ACF0-4130-AA04-BE3F5DA5605B}" type="presParOf" srcId="{6463E7B8-12D0-4BEB-8301-02B3DAEEF524}" destId="{9332B413-DD83-4A8A-ABEA-2E922FE66680}" srcOrd="0" destOrd="0" presId="urn:microsoft.com/office/officeart/2005/8/layout/bList2"/>
    <dgm:cxn modelId="{74458601-4939-42EC-8FB8-59EAFD0E3FDF}" type="presParOf" srcId="{9332B413-DD83-4A8A-ABEA-2E922FE66680}" destId="{03274B0E-B281-480D-B4E6-8F3E6BFC89DF}" srcOrd="0" destOrd="0" presId="urn:microsoft.com/office/officeart/2005/8/layout/bList2"/>
    <dgm:cxn modelId="{5ABF67D1-371C-4CFE-BCE6-F7638E0F96A0}" type="presParOf" srcId="{9332B413-DD83-4A8A-ABEA-2E922FE66680}" destId="{FE62D172-70DD-44C9-96FD-518C5225D4E2}" srcOrd="1" destOrd="0" presId="urn:microsoft.com/office/officeart/2005/8/layout/bList2"/>
    <dgm:cxn modelId="{9D553D2F-70B9-4319-AE05-F02D85F8FF10}" type="presParOf" srcId="{9332B413-DD83-4A8A-ABEA-2E922FE66680}" destId="{48BC6A3C-C4D1-4D23-A450-462CF868FC44}" srcOrd="2" destOrd="0" presId="urn:microsoft.com/office/officeart/2005/8/layout/bList2"/>
    <dgm:cxn modelId="{FE044B1E-9A37-4B22-9A4F-9DDF98B930A6}" type="presParOf" srcId="{9332B413-DD83-4A8A-ABEA-2E922FE66680}" destId="{ABE0BB52-BF4E-42F2-B8F7-CE0279A58036}" srcOrd="3" destOrd="0" presId="urn:microsoft.com/office/officeart/2005/8/layout/bList2"/>
    <dgm:cxn modelId="{A467DDB8-510A-40F9-9CFE-48D1EDBF9988}" type="presParOf" srcId="{6463E7B8-12D0-4BEB-8301-02B3DAEEF524}" destId="{B6486FA2-F348-4EA0-B7D7-F8D163756A63}" srcOrd="1" destOrd="0" presId="urn:microsoft.com/office/officeart/2005/8/layout/bList2"/>
    <dgm:cxn modelId="{40933E75-77CC-4405-BB0F-F400B86CE6B1}" type="presParOf" srcId="{6463E7B8-12D0-4BEB-8301-02B3DAEEF524}" destId="{AD5AE008-3342-458B-909F-10094F7AB458}" srcOrd="2" destOrd="0" presId="urn:microsoft.com/office/officeart/2005/8/layout/bList2"/>
    <dgm:cxn modelId="{567FB84B-461B-4CAE-9FCB-272EB5ACC90B}" type="presParOf" srcId="{AD5AE008-3342-458B-909F-10094F7AB458}" destId="{36F7EBFC-D587-485A-852A-A172D3A64DC9}" srcOrd="0" destOrd="0" presId="urn:microsoft.com/office/officeart/2005/8/layout/bList2"/>
    <dgm:cxn modelId="{5A6A3427-285E-4434-A8E2-04D00C31C119}" type="presParOf" srcId="{AD5AE008-3342-458B-909F-10094F7AB458}" destId="{2E408EB3-3EAC-4FC1-95F9-A1335A889170}" srcOrd="1" destOrd="0" presId="urn:microsoft.com/office/officeart/2005/8/layout/bList2"/>
    <dgm:cxn modelId="{63E6AD04-82F1-410D-812D-C2838A4049B9}" type="presParOf" srcId="{AD5AE008-3342-458B-909F-10094F7AB458}" destId="{FC170083-69AB-4D0D-AB5F-88920D2CFB90}" srcOrd="2" destOrd="0" presId="urn:microsoft.com/office/officeart/2005/8/layout/bList2"/>
    <dgm:cxn modelId="{8E9FB379-9679-4CCE-95B5-746170130289}" type="presParOf" srcId="{AD5AE008-3342-458B-909F-10094F7AB458}" destId="{FBA8644A-28B4-4D33-8C6F-74698C1973DC}" srcOrd="3" destOrd="0" presId="urn:microsoft.com/office/officeart/2005/8/layout/bList2"/>
    <dgm:cxn modelId="{3AC9B021-76F3-4B83-A9B4-8219F8D80994}" type="presParOf" srcId="{6463E7B8-12D0-4BEB-8301-02B3DAEEF524}" destId="{1E81B84F-2805-4587-BE4D-BD16E2FB5280}" srcOrd="3" destOrd="0" presId="urn:microsoft.com/office/officeart/2005/8/layout/bList2"/>
    <dgm:cxn modelId="{661889B7-CB90-4474-A503-542AE5DCDB1C}" type="presParOf" srcId="{6463E7B8-12D0-4BEB-8301-02B3DAEEF524}" destId="{2A07505A-37B3-492B-87F4-FB0E6BC36ED9}" srcOrd="4" destOrd="0" presId="urn:microsoft.com/office/officeart/2005/8/layout/bList2"/>
    <dgm:cxn modelId="{EFA07FBE-A8FE-4B48-A36B-1B925FBC2B9D}" type="presParOf" srcId="{2A07505A-37B3-492B-87F4-FB0E6BC36ED9}" destId="{A6EC398E-A44F-43BD-9214-26468794EF9B}" srcOrd="0" destOrd="0" presId="urn:microsoft.com/office/officeart/2005/8/layout/bList2"/>
    <dgm:cxn modelId="{4254FED8-C279-467A-8FB7-92C7741C558F}" type="presParOf" srcId="{2A07505A-37B3-492B-87F4-FB0E6BC36ED9}" destId="{69F58A75-DDD9-44E3-9226-DF2899B17DD1}" srcOrd="1" destOrd="0" presId="urn:microsoft.com/office/officeart/2005/8/layout/bList2"/>
    <dgm:cxn modelId="{EA3322E2-EB00-4D06-9006-8C7285A165EE}" type="presParOf" srcId="{2A07505A-37B3-492B-87F4-FB0E6BC36ED9}" destId="{673EAAE6-7736-42BE-BDF9-28FE1F0BCCEC}" srcOrd="2" destOrd="0" presId="urn:microsoft.com/office/officeart/2005/8/layout/bList2"/>
    <dgm:cxn modelId="{C8FD3E7A-681A-41F3-94D6-08E3C691E944}" type="presParOf" srcId="{2A07505A-37B3-492B-87F4-FB0E6BC36ED9}" destId="{44068AA7-F7FE-43F0-BEB1-3D266C6DFEE4}"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74B0E-B281-480D-B4E6-8F3E6BFC89DF}">
      <dsp:nvSpPr>
        <dsp:cNvPr id="0" name=""/>
        <dsp:cNvSpPr/>
      </dsp:nvSpPr>
      <dsp:spPr>
        <a:xfrm>
          <a:off x="5905" y="127057"/>
          <a:ext cx="2550683" cy="190403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Please turn on your video</a:t>
          </a:r>
        </a:p>
        <a:p>
          <a:pPr marL="228600" lvl="1" indent="-228600" algn="l" defTabSz="889000">
            <a:lnSpc>
              <a:spcPct val="90000"/>
            </a:lnSpc>
            <a:spcBef>
              <a:spcPct val="0"/>
            </a:spcBef>
            <a:spcAft>
              <a:spcPct val="15000"/>
            </a:spcAft>
            <a:buChar char="••"/>
          </a:pPr>
          <a:r>
            <a:rPr lang="en-US" sz="2000" kern="1200" dirty="0"/>
            <a:t>Please enter your name and organization in the chat box</a:t>
          </a:r>
        </a:p>
      </dsp:txBody>
      <dsp:txXfrm>
        <a:off x="50519" y="171671"/>
        <a:ext cx="2461455" cy="1859417"/>
      </dsp:txXfrm>
    </dsp:sp>
    <dsp:sp modelId="{48BC6A3C-C4D1-4D23-A450-462CF868FC44}">
      <dsp:nvSpPr>
        <dsp:cNvPr id="0" name=""/>
        <dsp:cNvSpPr/>
      </dsp:nvSpPr>
      <dsp:spPr>
        <a:xfrm>
          <a:off x="5905" y="2031088"/>
          <a:ext cx="2550683" cy="8187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n-US" sz="2400" kern="1200" dirty="0"/>
            <a:t>Introduce Yourself</a:t>
          </a:r>
        </a:p>
      </dsp:txBody>
      <dsp:txXfrm>
        <a:off x="5905" y="2031088"/>
        <a:ext cx="1796255" cy="818733"/>
      </dsp:txXfrm>
    </dsp:sp>
    <dsp:sp modelId="{ABE0BB52-BF4E-42F2-B8F7-CE0279A58036}">
      <dsp:nvSpPr>
        <dsp:cNvPr id="0" name=""/>
        <dsp:cNvSpPr/>
      </dsp:nvSpPr>
      <dsp:spPr>
        <a:xfrm>
          <a:off x="1874316" y="2161136"/>
          <a:ext cx="892739" cy="89273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F7EBFC-D587-485A-852A-A172D3A64DC9}">
      <dsp:nvSpPr>
        <dsp:cNvPr id="0" name=""/>
        <dsp:cNvSpPr/>
      </dsp:nvSpPr>
      <dsp:spPr>
        <a:xfrm>
          <a:off x="2988225" y="127057"/>
          <a:ext cx="2550683" cy="190403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a:t>Please mute your microphone when not speaking</a:t>
          </a:r>
        </a:p>
      </dsp:txBody>
      <dsp:txXfrm>
        <a:off x="3032839" y="171671"/>
        <a:ext cx="2461455" cy="1859417"/>
      </dsp:txXfrm>
    </dsp:sp>
    <dsp:sp modelId="{FC170083-69AB-4D0D-AB5F-88920D2CFB90}">
      <dsp:nvSpPr>
        <dsp:cNvPr id="0" name=""/>
        <dsp:cNvSpPr/>
      </dsp:nvSpPr>
      <dsp:spPr>
        <a:xfrm>
          <a:off x="2988225" y="2031088"/>
          <a:ext cx="2550683" cy="8187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n-US" sz="2400" kern="1200" dirty="0"/>
            <a:t>Microphones</a:t>
          </a:r>
        </a:p>
      </dsp:txBody>
      <dsp:txXfrm>
        <a:off x="2988225" y="2031088"/>
        <a:ext cx="1796255" cy="818733"/>
      </dsp:txXfrm>
    </dsp:sp>
    <dsp:sp modelId="{FBA8644A-28B4-4D33-8C6F-74698C1973DC}">
      <dsp:nvSpPr>
        <dsp:cNvPr id="0" name=""/>
        <dsp:cNvSpPr/>
      </dsp:nvSpPr>
      <dsp:spPr>
        <a:xfrm>
          <a:off x="4856636" y="2161136"/>
          <a:ext cx="892739" cy="892739"/>
        </a:xfrm>
        <a:prstGeom prst="ellipse">
          <a:avLst/>
        </a:prstGeom>
        <a:blipFill>
          <a:blip xmlns:r="http://schemas.openxmlformats.org/officeDocument/2006/relationships" r:embed="rId2"/>
          <a:srcRect/>
          <a:stretch>
            <a:fillRect l="-51000" r="-51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EC398E-A44F-43BD-9214-26468794EF9B}">
      <dsp:nvSpPr>
        <dsp:cNvPr id="0" name=""/>
        <dsp:cNvSpPr/>
      </dsp:nvSpPr>
      <dsp:spPr>
        <a:xfrm>
          <a:off x="5972535" y="122144"/>
          <a:ext cx="2550683" cy="190403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Introduction</a:t>
          </a:r>
        </a:p>
        <a:p>
          <a:pPr marL="228600" lvl="1" indent="-228600" algn="l" defTabSz="977900">
            <a:lnSpc>
              <a:spcPct val="90000"/>
            </a:lnSpc>
            <a:spcBef>
              <a:spcPct val="0"/>
            </a:spcBef>
            <a:spcAft>
              <a:spcPct val="15000"/>
            </a:spcAft>
            <a:buChar char="••"/>
          </a:pPr>
          <a:r>
            <a:rPr lang="en-US" sz="2200" kern="1200" dirty="0"/>
            <a:t>Lecture</a:t>
          </a:r>
        </a:p>
        <a:p>
          <a:pPr marL="228600" lvl="1" indent="-228600" algn="l" defTabSz="977900">
            <a:lnSpc>
              <a:spcPct val="90000"/>
            </a:lnSpc>
            <a:spcBef>
              <a:spcPct val="0"/>
            </a:spcBef>
            <a:spcAft>
              <a:spcPct val="15000"/>
            </a:spcAft>
            <a:buChar char="••"/>
          </a:pPr>
          <a:r>
            <a:rPr lang="en-US" sz="2200" kern="1200" dirty="0"/>
            <a:t>Case</a:t>
          </a:r>
        </a:p>
        <a:p>
          <a:pPr marL="228600" lvl="1" indent="-228600" algn="l" defTabSz="977900">
            <a:lnSpc>
              <a:spcPct val="90000"/>
            </a:lnSpc>
            <a:spcBef>
              <a:spcPct val="0"/>
            </a:spcBef>
            <a:spcAft>
              <a:spcPct val="15000"/>
            </a:spcAft>
            <a:buChar char="••"/>
          </a:pPr>
          <a:r>
            <a:rPr lang="en-US" sz="2200" kern="1200" dirty="0"/>
            <a:t>Discussion</a:t>
          </a:r>
        </a:p>
        <a:p>
          <a:pPr marL="228600" lvl="1" indent="-228600" algn="l" defTabSz="977900">
            <a:lnSpc>
              <a:spcPct val="90000"/>
            </a:lnSpc>
            <a:spcBef>
              <a:spcPct val="0"/>
            </a:spcBef>
            <a:spcAft>
              <a:spcPct val="15000"/>
            </a:spcAft>
            <a:buChar char="••"/>
          </a:pPr>
          <a:r>
            <a:rPr lang="en-US" sz="2200" kern="1200" dirty="0"/>
            <a:t>Close</a:t>
          </a:r>
        </a:p>
      </dsp:txBody>
      <dsp:txXfrm>
        <a:off x="6017149" y="166758"/>
        <a:ext cx="2461455" cy="1859417"/>
      </dsp:txXfrm>
    </dsp:sp>
    <dsp:sp modelId="{673EAAE6-7736-42BE-BDF9-28FE1F0BCCEC}">
      <dsp:nvSpPr>
        <dsp:cNvPr id="0" name=""/>
        <dsp:cNvSpPr/>
      </dsp:nvSpPr>
      <dsp:spPr>
        <a:xfrm>
          <a:off x="5970545" y="2031088"/>
          <a:ext cx="2550683" cy="8187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n-US" sz="2400" kern="1200" dirty="0"/>
            <a:t>Agenda</a:t>
          </a:r>
        </a:p>
      </dsp:txBody>
      <dsp:txXfrm>
        <a:off x="5970545" y="2031088"/>
        <a:ext cx="1796255" cy="818733"/>
      </dsp:txXfrm>
    </dsp:sp>
    <dsp:sp modelId="{44068AA7-F7FE-43F0-BEB1-3D266C6DFEE4}">
      <dsp:nvSpPr>
        <dsp:cNvPr id="0" name=""/>
        <dsp:cNvSpPr/>
      </dsp:nvSpPr>
      <dsp:spPr>
        <a:xfrm>
          <a:off x="7838956" y="2161136"/>
          <a:ext cx="892739" cy="89273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047CF-4FFB-D64E-B885-3F9E900A2E4B}" type="datetimeFigureOut">
              <a:rPr lang="en-US" smtClean="0"/>
              <a:t>3/17/2023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213D9-FDC1-8C43-BA8B-BB93B2D5ADFC}" type="slidenum">
              <a:rPr lang="en-US" smtClean="0"/>
              <a:t>‹#›</a:t>
            </a:fld>
            <a:endParaRPr lang="en-US"/>
          </a:p>
        </p:txBody>
      </p:sp>
    </p:spTree>
    <p:extLst>
      <p:ext uri="{BB962C8B-B14F-4D97-AF65-F5344CB8AC3E}">
        <p14:creationId xmlns:p14="http://schemas.microsoft.com/office/powerpoint/2010/main" val="182424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nlinelibrary.wiley.com/doi/full/10.1111/ijpo.12722#ijpo12722-bib-0006"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onlinelibrary.wiley.com/doi/full/10.1111/ijpo.12722#ijpo12722-bib-0052"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revproxy.brown.edu/10.1016/j.appet.2019.01.00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13D9-FDC1-8C43-BA8B-BB93B2D5ADFC}" type="slidenum">
              <a:rPr lang="en-US" smtClean="0"/>
              <a:t>1</a:t>
            </a:fld>
            <a:endParaRPr lang="en-US"/>
          </a:p>
        </p:txBody>
      </p:sp>
    </p:spTree>
    <p:extLst>
      <p:ext uri="{BB962C8B-B14F-4D97-AF65-F5344CB8AC3E}">
        <p14:creationId xmlns:p14="http://schemas.microsoft.com/office/powerpoint/2010/main" val="3257335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D1E"/>
                </a:solidFill>
                <a:effectLst/>
                <a:latin typeface="Open Sans" panose="020B0606030504020204" pitchFamily="34" charset="0"/>
              </a:rPr>
              <a:t>Parental demandingness/structure and responsive/autonomy support are critical at every developmental stage (</a:t>
            </a:r>
            <a:r>
              <a:rPr lang="en-US" b="0" i="0" dirty="0" err="1">
                <a:solidFill>
                  <a:srgbClr val="1C1D1E"/>
                </a:solidFill>
                <a:effectLst/>
                <a:latin typeface="Open Sans" panose="020B0606030504020204" pitchFamily="34" charset="0"/>
              </a:rPr>
              <a:t>ie</a:t>
            </a:r>
            <a:r>
              <a:rPr lang="en-US" b="0" i="0" dirty="0">
                <a:solidFill>
                  <a:srgbClr val="1C1D1E"/>
                </a:solidFill>
                <a:effectLst/>
                <a:latin typeface="Open Sans" panose="020B0606030504020204" pitchFamily="34" charset="0"/>
              </a:rPr>
              <a:t>, there is a continuum of influence). Examples of developmentally appropriate positive food parenting practices reflecting overarching dimensions of demandingness/structure and responsiveness/autonomy support. Examples are illustrative and neither exhaustive nor limited to a particular stage. There may be cumulative impact of parenting, such that parenting at early developmental stages may continue to impact children at later developmental stages</a:t>
            </a:r>
            <a:endParaRPr lang="en-US" dirty="0"/>
          </a:p>
        </p:txBody>
      </p:sp>
      <p:sp>
        <p:nvSpPr>
          <p:cNvPr id="4" name="Slide Number Placeholder 3"/>
          <p:cNvSpPr>
            <a:spLocks noGrp="1"/>
          </p:cNvSpPr>
          <p:nvPr>
            <p:ph type="sldNum" sz="quarter" idx="5"/>
          </p:nvPr>
        </p:nvSpPr>
        <p:spPr/>
        <p:txBody>
          <a:bodyPr/>
          <a:lstStyle/>
          <a:p>
            <a:fld id="{65DCFD5A-9B36-433B-8DE1-CA3E683DDDC6}" type="slidenum">
              <a:rPr lang="en-US" smtClean="0"/>
              <a:t>19</a:t>
            </a:fld>
            <a:endParaRPr lang="en-US"/>
          </a:p>
        </p:txBody>
      </p:sp>
    </p:spTree>
    <p:extLst>
      <p:ext uri="{BB962C8B-B14F-4D97-AF65-F5344CB8AC3E}">
        <p14:creationId xmlns:p14="http://schemas.microsoft.com/office/powerpoint/2010/main" val="4290516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132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501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772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649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213D9-FDC1-8C43-BA8B-BB93B2D5ADFC}" type="slidenum">
              <a:rPr lang="en-US" smtClean="0"/>
              <a:t>26</a:t>
            </a:fld>
            <a:endParaRPr lang="en-US"/>
          </a:p>
        </p:txBody>
      </p:sp>
    </p:spTree>
    <p:extLst>
      <p:ext uri="{BB962C8B-B14F-4D97-AF65-F5344CB8AC3E}">
        <p14:creationId xmlns:p14="http://schemas.microsoft.com/office/powerpoint/2010/main" val="3005438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213D9-FDC1-8C43-BA8B-BB93B2D5ADFC}" type="slidenum">
              <a:rPr lang="en-US" smtClean="0"/>
              <a:t>27</a:t>
            </a:fld>
            <a:endParaRPr lang="en-US"/>
          </a:p>
        </p:txBody>
      </p:sp>
    </p:spTree>
    <p:extLst>
      <p:ext uri="{BB962C8B-B14F-4D97-AF65-F5344CB8AC3E}">
        <p14:creationId xmlns:p14="http://schemas.microsoft.com/office/powerpoint/2010/main" val="1554067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190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700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0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9AF654-1998-BE47-9AAB-DC5694F200E9}" type="slidenum">
              <a:rPr lang="en-US" smtClean="0"/>
              <a:t>2</a:t>
            </a:fld>
            <a:endParaRPr lang="en-US"/>
          </a:p>
        </p:txBody>
      </p:sp>
    </p:spTree>
    <p:extLst>
      <p:ext uri="{BB962C8B-B14F-4D97-AF65-F5344CB8AC3E}">
        <p14:creationId xmlns:p14="http://schemas.microsoft.com/office/powerpoint/2010/main" val="2297170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354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211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4624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060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IBH </a:t>
            </a:r>
            <a:r>
              <a:rPr lang="en-US" dirty="0" err="1"/>
              <a:t>Clincian</a:t>
            </a:r>
            <a:r>
              <a:rPr lang="en-US" dirty="0"/>
              <a:t> involved?</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480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Linda</a:t>
            </a:r>
            <a:endParaRPr dirty="0"/>
          </a:p>
        </p:txBody>
      </p:sp>
      <p:sp>
        <p:nvSpPr>
          <p:cNvPr id="316" name="Google Shape;3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8815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4975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4935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Linda</a:t>
            </a:r>
            <a:endParaRPr dirty="0"/>
          </a:p>
        </p:txBody>
      </p:sp>
      <p:sp>
        <p:nvSpPr>
          <p:cNvPr id="316" name="Google Shape;3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767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Liz Introduce Vania</a:t>
            </a:r>
          </a:p>
        </p:txBody>
      </p:sp>
      <p:sp>
        <p:nvSpPr>
          <p:cNvPr id="310" name="Google Shape;3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248185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59AF654-1998-BE47-9AAB-DC5694F200E9}" type="slidenum">
              <a:rPr lang="en-US" smtClean="0"/>
              <a:t>5</a:t>
            </a:fld>
            <a:endParaRPr lang="en-US"/>
          </a:p>
        </p:txBody>
      </p:sp>
    </p:spTree>
    <p:extLst>
      <p:ext uri="{BB962C8B-B14F-4D97-AF65-F5344CB8AC3E}">
        <p14:creationId xmlns:p14="http://schemas.microsoft.com/office/powerpoint/2010/main" val="294652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156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D1E"/>
                </a:solidFill>
                <a:effectLst/>
                <a:latin typeface="Open Sans" panose="020B0606030504020204" pitchFamily="34" charset="0"/>
              </a:rPr>
              <a:t>the indulgent/permissive style is most consistently linked with poorer dietary patterns and elevated weight status in early childhood,</a:t>
            </a:r>
            <a:r>
              <a:rPr lang="en-US" b="0" i="0" u="none" strike="noStrike" baseline="30000" dirty="0">
                <a:solidFill>
                  <a:srgbClr val="2F7BAE"/>
                </a:solidFill>
                <a:effectLst/>
                <a:latin typeface="Open Sans" panose="020B0606030504020204" pitchFamily="34" charset="0"/>
                <a:hlinkClick r:id="rId3"/>
              </a:rPr>
              <a:t>6</a:t>
            </a:r>
            <a:r>
              <a:rPr lang="en-US" b="0" i="0" dirty="0">
                <a:solidFill>
                  <a:srgbClr val="1C1D1E"/>
                </a:solidFill>
                <a:effectLst/>
                <a:latin typeface="Open Sans" panose="020B0606030504020204" pitchFamily="34" charset="0"/>
              </a:rPr>
              <a:t> suggesting that in early childhood, responsiveness in the absence of demandingness confers risk for unhealthy eating and weight outcomes. In a longitudinal study combining observational and self-report measures of general parenting style, children experiencing a permissive/indulgent parenting style at age 4.5 years were most likely to be at risk for subsequent elevated weight outcomes.</a:t>
            </a:r>
            <a:r>
              <a:rPr lang="en-US" b="0" i="0" u="none" strike="noStrike" baseline="30000" dirty="0">
                <a:solidFill>
                  <a:srgbClr val="2F7BAE"/>
                </a:solidFill>
                <a:effectLst/>
                <a:latin typeface="Open Sans" panose="020B0606030504020204" pitchFamily="34" charset="0"/>
                <a:hlinkClick r:id="rId4"/>
              </a:rPr>
              <a:t>52</a:t>
            </a:r>
            <a:endParaRPr lang="en-US" dirty="0"/>
          </a:p>
        </p:txBody>
      </p:sp>
      <p:sp>
        <p:nvSpPr>
          <p:cNvPr id="4" name="Slide Number Placeholder 3"/>
          <p:cNvSpPr>
            <a:spLocks noGrp="1"/>
          </p:cNvSpPr>
          <p:nvPr>
            <p:ph type="sldNum" sz="quarter" idx="5"/>
          </p:nvPr>
        </p:nvSpPr>
        <p:spPr/>
        <p:txBody>
          <a:bodyPr/>
          <a:lstStyle/>
          <a:p>
            <a:fld id="{65DCFD5A-9B36-433B-8DE1-CA3E683DDDC6}" type="slidenum">
              <a:rPr lang="en-US" smtClean="0"/>
              <a:t>9</a:t>
            </a:fld>
            <a:endParaRPr lang="en-US"/>
          </a:p>
        </p:txBody>
      </p:sp>
    </p:spTree>
    <p:extLst>
      <p:ext uri="{BB962C8B-B14F-4D97-AF65-F5344CB8AC3E}">
        <p14:creationId xmlns:p14="http://schemas.microsoft.com/office/powerpoint/2010/main" val="3260113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research (primarily observational) indicated eating self-regulation is present from birth. However it has also been observed that children vary widely in the extent to which they demonstrate eating self-regulation (49-75%).  (BMI inversely associated with parent education) Bottomline: evidence of heritability suggests inherent individual differences in child eating self-regulation BUT does not negate the potential for caregivers to shape/moderate the expression of children’s eating tendencies.</a:t>
            </a:r>
          </a:p>
        </p:txBody>
      </p:sp>
      <p:sp>
        <p:nvSpPr>
          <p:cNvPr id="4" name="Slide Number Placeholder 3"/>
          <p:cNvSpPr>
            <a:spLocks noGrp="1"/>
          </p:cNvSpPr>
          <p:nvPr>
            <p:ph type="sldNum" sz="quarter" idx="5"/>
          </p:nvPr>
        </p:nvSpPr>
        <p:spPr/>
        <p:txBody>
          <a:bodyPr/>
          <a:lstStyle/>
          <a:p>
            <a:fld id="{65DCFD5A-9B36-433B-8DE1-CA3E683DDDC6}" type="slidenum">
              <a:rPr lang="en-US" smtClean="0"/>
              <a:t>15</a:t>
            </a:fld>
            <a:endParaRPr lang="en-US"/>
          </a:p>
        </p:txBody>
      </p:sp>
    </p:spTree>
    <p:extLst>
      <p:ext uri="{BB962C8B-B14F-4D97-AF65-F5344CB8AC3E}">
        <p14:creationId xmlns:p14="http://schemas.microsoft.com/office/powerpoint/2010/main" val="2788186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7398"/>
                </a:solidFill>
                <a:effectLst/>
                <a:latin typeface="NexusSans"/>
                <a:hlinkClick r:id="rId3" tooltip="Persistent link using digital object identifier"/>
              </a:rPr>
              <a:t>https://doi.org/10.1016/j.appet.2019.01.008</a:t>
            </a:r>
            <a:endParaRPr lang="en-US" b="0" i="0" u="none" strike="noStrike" dirty="0">
              <a:solidFill>
                <a:srgbClr val="007398"/>
              </a:solidFill>
              <a:effectLst/>
              <a:latin typeface="NexusSans"/>
            </a:endParaRPr>
          </a:p>
          <a:p>
            <a:r>
              <a:rPr lang="en-US" b="0" i="0" dirty="0">
                <a:solidFill>
                  <a:srgbClr val="000000"/>
                </a:solidFill>
                <a:effectLst/>
                <a:latin typeface="Helvetica" panose="020B0604020202020204" pitchFamily="34" charset="0"/>
              </a:rPr>
              <a:t>Journal of the American Heart Association. 2020;9:e014520</a:t>
            </a:r>
            <a:endParaRPr lang="en-US" b="0" i="0" u="none" strike="noStrike" dirty="0">
              <a:solidFill>
                <a:srgbClr val="007398"/>
              </a:solidFill>
              <a:effectLst/>
              <a:latin typeface="NexusSans"/>
            </a:endParaRPr>
          </a:p>
          <a:p>
            <a:endParaRPr lang="en-US" b="0" i="0" u="none" strike="noStrike" dirty="0">
              <a:solidFill>
                <a:srgbClr val="007398"/>
              </a:solidFill>
              <a:effectLst/>
              <a:latin typeface="NexusSans"/>
            </a:endParaRPr>
          </a:p>
          <a:p>
            <a:r>
              <a:rPr lang="en-US" b="0" i="0" dirty="0">
                <a:solidFill>
                  <a:srgbClr val="2E2E2E"/>
                </a:solidFill>
                <a:effectLst/>
                <a:latin typeface="ElsevierGulliver"/>
              </a:rPr>
              <a:t>Parents' diets and food parenting practices were consistent with their dietary behaviors. For their adolescents, parenting practices for FV consumption was positively related to adolescents' FV consumption, but parents/caregivers' rules/limits to avoid junk food/SSBs were positively related to adolescents’ junk foods and SSBs consumption.</a:t>
            </a:r>
            <a:endParaRPr lang="en-US" dirty="0"/>
          </a:p>
        </p:txBody>
      </p:sp>
      <p:sp>
        <p:nvSpPr>
          <p:cNvPr id="4" name="Slide Number Placeholder 3"/>
          <p:cNvSpPr>
            <a:spLocks noGrp="1"/>
          </p:cNvSpPr>
          <p:nvPr>
            <p:ph type="sldNum" sz="quarter" idx="5"/>
          </p:nvPr>
        </p:nvSpPr>
        <p:spPr/>
        <p:txBody>
          <a:bodyPr/>
          <a:lstStyle/>
          <a:p>
            <a:fld id="{65DCFD5A-9B36-433B-8DE1-CA3E683DDDC6}" type="slidenum">
              <a:rPr lang="en-US" smtClean="0"/>
              <a:t>16</a:t>
            </a:fld>
            <a:endParaRPr lang="en-US"/>
          </a:p>
        </p:txBody>
      </p:sp>
    </p:spTree>
    <p:extLst>
      <p:ext uri="{BB962C8B-B14F-4D97-AF65-F5344CB8AC3E}">
        <p14:creationId xmlns:p14="http://schemas.microsoft.com/office/powerpoint/2010/main" val="2245405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A2D1-44B0-6E47-BB2D-EBAE7A80A01C}"/>
              </a:ext>
            </a:extLst>
          </p:cNvPr>
          <p:cNvSpPr>
            <a:spLocks noGrp="1"/>
          </p:cNvSpPr>
          <p:nvPr>
            <p:ph type="ctrTitle"/>
          </p:nvPr>
        </p:nvSpPr>
        <p:spPr>
          <a:xfrm>
            <a:off x="601578" y="2710929"/>
            <a:ext cx="10873498" cy="1177550"/>
          </a:xfrm>
        </p:spPr>
        <p:txBody>
          <a:bodyPr anchor="b">
            <a:normAutofit/>
          </a:bodyPr>
          <a:lstStyle>
            <a:lvl1pPr algn="l">
              <a:defRPr sz="5402"/>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D0E501-A3A1-6942-B050-33FAAA70AEE2}"/>
              </a:ext>
            </a:extLst>
          </p:cNvPr>
          <p:cNvSpPr>
            <a:spLocks noGrp="1"/>
          </p:cNvSpPr>
          <p:nvPr>
            <p:ph type="subTitle" idx="1" hasCustomPrompt="1"/>
          </p:nvPr>
        </p:nvSpPr>
        <p:spPr>
          <a:xfrm>
            <a:off x="601578" y="4266996"/>
            <a:ext cx="10873498" cy="1006120"/>
          </a:xfrm>
        </p:spPr>
        <p:txBody>
          <a:bodyPr/>
          <a:lstStyle>
            <a:lvl1pPr marL="0" marR="0" indent="0" algn="l" defTabSz="914484" rtl="0" eaLnBrk="1" fontAlgn="auto" latinLnBrk="0" hangingPunct="1">
              <a:lnSpc>
                <a:spcPct val="120000"/>
              </a:lnSpc>
              <a:spcBef>
                <a:spcPts val="0"/>
              </a:spcBef>
              <a:spcAft>
                <a:spcPts val="0"/>
              </a:spcAft>
              <a:buClrTx/>
              <a:buSzTx/>
              <a:buFont typeface="Arial" panose="020B0604020202020204" pitchFamily="34" charset="0"/>
              <a:buNone/>
              <a:tabLst/>
              <a:defRPr lang="en-US" sz="2400" b="0" kern="1200" dirty="0">
                <a:solidFill>
                  <a:schemeClr val="tx1"/>
                </a:solidFill>
                <a:latin typeface="Calibri" panose="020F0502020204030204" pitchFamily="34" charset="0"/>
                <a:ea typeface="+mn-ea"/>
                <a:cs typeface="Calibri" panose="020F0502020204030204" pitchFamily="34" charset="0"/>
              </a:defRPr>
            </a:lvl1pPr>
            <a:lvl2pPr marL="457241" indent="0" algn="ctr">
              <a:buNone/>
              <a:defRPr sz="2001"/>
            </a:lvl2pPr>
            <a:lvl3pPr marL="914484" indent="0" algn="ctr">
              <a:buNone/>
              <a:defRPr sz="1801"/>
            </a:lvl3pPr>
            <a:lvl4pPr marL="1371725" indent="0" algn="ctr">
              <a:buNone/>
              <a:defRPr sz="1600"/>
            </a:lvl4pPr>
            <a:lvl5pPr marL="1828966" indent="0" algn="ctr">
              <a:buNone/>
              <a:defRPr sz="1600"/>
            </a:lvl5pPr>
            <a:lvl6pPr marL="2286209" indent="0" algn="ctr">
              <a:buNone/>
              <a:defRPr sz="1600"/>
            </a:lvl6pPr>
            <a:lvl7pPr marL="2743449" indent="0" algn="ctr">
              <a:buNone/>
              <a:defRPr sz="1600"/>
            </a:lvl7pPr>
            <a:lvl8pPr marL="3200692" indent="0" algn="ctr">
              <a:buNone/>
              <a:defRPr sz="1600"/>
            </a:lvl8pPr>
            <a:lvl9pPr marL="3657933" indent="0" algn="ctr">
              <a:buNone/>
              <a:defRPr sz="1600"/>
            </a:lvl9pPr>
          </a:lstStyle>
          <a:p>
            <a:r>
              <a:rPr lang="en-US" dirty="0"/>
              <a:t>Click to edit Master subtitle style (Names, Titles) </a:t>
            </a:r>
            <a:r>
              <a:rPr lang="en-US" b="1" dirty="0"/>
              <a:t>(Committee Name)  </a:t>
            </a:r>
            <a:r>
              <a:rPr lang="en-US" dirty="0">
                <a:latin typeface="Arial" panose="020B0604020202020204" pitchFamily="34" charset="0"/>
                <a:cs typeface="Arial" panose="020B0604020202020204" pitchFamily="34" charset="0"/>
              </a:rPr>
              <a:t>| </a:t>
            </a:r>
            <a:r>
              <a:rPr lang="en-US" dirty="0"/>
              <a:t>(</a:t>
            </a:r>
            <a:r>
              <a:rPr lang="en-US" dirty="0">
                <a:latin typeface="Arial" panose="020B0604020202020204" pitchFamily="34" charset="0"/>
                <a:cs typeface="Arial" panose="020B0604020202020204" pitchFamily="34" charset="0"/>
              </a:rPr>
              <a:t>Date)</a:t>
            </a:r>
            <a:endParaRPr lang="en-US" dirty="0"/>
          </a:p>
          <a:p>
            <a:endParaRPr lang="en-US" dirty="0"/>
          </a:p>
        </p:txBody>
      </p:sp>
      <p:sp>
        <p:nvSpPr>
          <p:cNvPr id="8" name="Rectangle 7">
            <a:extLst>
              <a:ext uri="{FF2B5EF4-FFF2-40B4-BE49-F238E27FC236}">
                <a16:creationId xmlns:a16="http://schemas.microsoft.com/office/drawing/2014/main" id="{75DECF62-4C0A-AE42-87A4-736CEA02F606}"/>
              </a:ext>
            </a:extLst>
          </p:cNvPr>
          <p:cNvSpPr/>
          <p:nvPr userDrawn="1"/>
        </p:nvSpPr>
        <p:spPr>
          <a:xfrm>
            <a:off x="0" y="6297770"/>
            <a:ext cx="12192000" cy="560232"/>
          </a:xfrm>
          <a:prstGeom prst="rect">
            <a:avLst/>
          </a:prstGeom>
          <a:solidFill>
            <a:srgbClr val="F7B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1" name="Content Placeholder 5">
            <a:extLst>
              <a:ext uri="{FF2B5EF4-FFF2-40B4-BE49-F238E27FC236}">
                <a16:creationId xmlns:a16="http://schemas.microsoft.com/office/drawing/2014/main" id="{6451041A-816A-D749-9970-4F0089116FC2}"/>
              </a:ext>
            </a:extLst>
          </p:cNvPr>
          <p:cNvPicPr>
            <a:picLocks noChangeAspect="1"/>
          </p:cNvPicPr>
          <p:nvPr userDrawn="1"/>
        </p:nvPicPr>
        <p:blipFill>
          <a:blip r:embed="rId2"/>
          <a:stretch>
            <a:fillRect/>
          </a:stretch>
        </p:blipFill>
        <p:spPr>
          <a:xfrm>
            <a:off x="3556006" y="921308"/>
            <a:ext cx="5079987" cy="1411106"/>
          </a:xfrm>
          <a:prstGeom prst="rect">
            <a:avLst/>
          </a:prstGeom>
        </p:spPr>
      </p:pic>
      <p:sp>
        <p:nvSpPr>
          <p:cNvPr id="12" name="Rectangle 11"/>
          <p:cNvSpPr/>
          <p:nvPr userDrawn="1"/>
        </p:nvSpPr>
        <p:spPr>
          <a:xfrm>
            <a:off x="3915534" y="5873038"/>
            <a:ext cx="3876959" cy="424732"/>
          </a:xfrm>
          <a:prstGeom prst="rect">
            <a:avLst/>
          </a:prstGeom>
        </p:spPr>
        <p:txBody>
          <a:bodyPr wrap="none">
            <a:spAutoFit/>
          </a:bodyPr>
          <a:lstStyle/>
          <a:p>
            <a:pPr algn="l">
              <a:lnSpc>
                <a:spcPct val="120000"/>
              </a:lnSpc>
              <a:spcBef>
                <a:spcPts val="0"/>
              </a:spcBef>
            </a:pPr>
            <a:r>
              <a:rPr lang="en-US" i="1" dirty="0">
                <a:latin typeface="Calibri" panose="020F0502020204030204" pitchFamily="34" charset="0"/>
                <a:cs typeface="Calibri" panose="020F0502020204030204" pitchFamily="34" charset="0"/>
              </a:rPr>
              <a:t>Care Transformation Collaborative of RI</a:t>
            </a:r>
          </a:p>
        </p:txBody>
      </p:sp>
      <p:sp>
        <p:nvSpPr>
          <p:cNvPr id="9" name="Rectangle 8">
            <a:extLst>
              <a:ext uri="{FF2B5EF4-FFF2-40B4-BE49-F238E27FC236}">
                <a16:creationId xmlns:a16="http://schemas.microsoft.com/office/drawing/2014/main" id="{750FD2E4-E973-8545-837D-308335615927}"/>
              </a:ext>
            </a:extLst>
          </p:cNvPr>
          <p:cNvSpPr/>
          <p:nvPr userDrawn="1"/>
        </p:nvSpPr>
        <p:spPr>
          <a:xfrm>
            <a:off x="0" y="128789"/>
            <a:ext cx="12192000" cy="695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DE951E-1C9B-F949-930B-A91BC84E0B6B}"/>
              </a:ext>
            </a:extLst>
          </p:cNvPr>
          <p:cNvSpPr/>
          <p:nvPr userDrawn="1"/>
        </p:nvSpPr>
        <p:spPr>
          <a:xfrm>
            <a:off x="0" y="0"/>
            <a:ext cx="12192000" cy="721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75774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A5F8-CC02-794C-8091-3CDDCFCFBE9E}"/>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B3395-4A47-5244-8986-53DF27673A6A}"/>
              </a:ext>
            </a:extLst>
          </p:cNvPr>
          <p:cNvSpPr>
            <a:spLocks noGrp="1"/>
          </p:cNvSpPr>
          <p:nvPr>
            <p:ph type="pic" idx="1"/>
          </p:nvPr>
        </p:nvSpPr>
        <p:spPr>
          <a:xfrm>
            <a:off x="5183188" y="987426"/>
            <a:ext cx="6172201" cy="4873625"/>
          </a:xfrm>
        </p:spPr>
        <p:txBody>
          <a:bodyPr/>
          <a:lstStyle>
            <a:lvl1pPr marL="0" indent="0">
              <a:buNone/>
              <a:defRPr sz="3200"/>
            </a:lvl1pPr>
            <a:lvl2pPr marL="457241" indent="0">
              <a:buNone/>
              <a:defRPr sz="2801"/>
            </a:lvl2pPr>
            <a:lvl3pPr marL="914484" indent="0">
              <a:buNone/>
              <a:defRPr sz="2400"/>
            </a:lvl3pPr>
            <a:lvl4pPr marL="1371725" indent="0">
              <a:buNone/>
              <a:defRPr sz="2001"/>
            </a:lvl4pPr>
            <a:lvl5pPr marL="1828966" indent="0">
              <a:buNone/>
              <a:defRPr sz="2001"/>
            </a:lvl5pPr>
            <a:lvl6pPr marL="2286209" indent="0">
              <a:buNone/>
              <a:defRPr sz="2001"/>
            </a:lvl6pPr>
            <a:lvl7pPr marL="2743449" indent="0">
              <a:buNone/>
              <a:defRPr sz="2001"/>
            </a:lvl7pPr>
            <a:lvl8pPr marL="3200692" indent="0">
              <a:buNone/>
              <a:defRPr sz="2001"/>
            </a:lvl8pPr>
            <a:lvl9pPr marL="3657933" indent="0">
              <a:buNone/>
              <a:defRPr sz="2001"/>
            </a:lvl9pPr>
          </a:lstStyle>
          <a:p>
            <a:r>
              <a:rPr lang="en-US"/>
              <a:t>Click icon to add picture</a:t>
            </a:r>
          </a:p>
        </p:txBody>
      </p:sp>
      <p:sp>
        <p:nvSpPr>
          <p:cNvPr id="4" name="Text Placeholder 3">
            <a:extLst>
              <a:ext uri="{FF2B5EF4-FFF2-40B4-BE49-F238E27FC236}">
                <a16:creationId xmlns:a16="http://schemas.microsoft.com/office/drawing/2014/main" id="{29965766-4AA8-524E-99FC-04D31DC10BE9}"/>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Edit Master text styles</a:t>
            </a:r>
          </a:p>
        </p:txBody>
      </p:sp>
    </p:spTree>
    <p:extLst>
      <p:ext uri="{BB962C8B-B14F-4D97-AF65-F5344CB8AC3E}">
        <p14:creationId xmlns:p14="http://schemas.microsoft.com/office/powerpoint/2010/main" val="27298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9A4E-0AE5-9F42-877E-12AC156F2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A3848-E5D0-9243-9A93-C6867418A441}"/>
              </a:ext>
            </a:extLst>
          </p:cNvPr>
          <p:cNvSpPr>
            <a:spLocks noGrp="1"/>
          </p:cNvSpPr>
          <p:nvPr>
            <p:ph idx="1"/>
          </p:nvPr>
        </p:nvSpPr>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6606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BFEB-0562-784E-879B-7B5CFFC2B636}"/>
              </a:ext>
            </a:extLst>
          </p:cNvPr>
          <p:cNvSpPr>
            <a:spLocks noGrp="1"/>
          </p:cNvSpPr>
          <p:nvPr>
            <p:ph type="title"/>
          </p:nvPr>
        </p:nvSpPr>
        <p:spPr>
          <a:xfrm>
            <a:off x="831849" y="1709739"/>
            <a:ext cx="10515601" cy="2852737"/>
          </a:xfrm>
        </p:spPr>
        <p:txBody>
          <a:bodyPr anchor="b"/>
          <a:lstStyle>
            <a:lvl1pPr>
              <a:defRPr sz="6001"/>
            </a:lvl1pPr>
          </a:lstStyle>
          <a:p>
            <a:r>
              <a:rPr lang="en-US"/>
              <a:t>Click to edit Master title style</a:t>
            </a:r>
          </a:p>
        </p:txBody>
      </p:sp>
      <p:sp>
        <p:nvSpPr>
          <p:cNvPr id="3" name="Text Placeholder 2">
            <a:extLst>
              <a:ext uri="{FF2B5EF4-FFF2-40B4-BE49-F238E27FC236}">
                <a16:creationId xmlns:a16="http://schemas.microsoft.com/office/drawing/2014/main" id="{139E419B-108F-3D47-94D0-9EE12689E00D}"/>
              </a:ext>
            </a:extLst>
          </p:cNvPr>
          <p:cNvSpPr>
            <a:spLocks noGrp="1"/>
          </p:cNvSpPr>
          <p:nvPr>
            <p:ph type="body" idx="1"/>
          </p:nvPr>
        </p:nvSpPr>
        <p:spPr>
          <a:xfrm>
            <a:off x="831849" y="4589464"/>
            <a:ext cx="10515601" cy="1500187"/>
          </a:xfrm>
        </p:spPr>
        <p:txBody>
          <a:bodyPr/>
          <a:lstStyle>
            <a:lvl1pPr marL="0" indent="0">
              <a:buNone/>
              <a:defRPr sz="2400">
                <a:solidFill>
                  <a:schemeClr val="accent6"/>
                </a:solidFill>
              </a:defRPr>
            </a:lvl1pPr>
            <a:lvl2pPr marL="457241" indent="0">
              <a:buNone/>
              <a:defRPr sz="2001">
                <a:solidFill>
                  <a:schemeClr val="tx1">
                    <a:tint val="75000"/>
                  </a:schemeClr>
                </a:solidFill>
              </a:defRPr>
            </a:lvl2pPr>
            <a:lvl3pPr marL="914484" indent="0">
              <a:buNone/>
              <a:defRPr sz="1801">
                <a:solidFill>
                  <a:schemeClr val="tx1">
                    <a:tint val="75000"/>
                  </a:schemeClr>
                </a:solidFill>
              </a:defRPr>
            </a:lvl3pPr>
            <a:lvl4pPr marL="1371725" indent="0">
              <a:buNone/>
              <a:defRPr sz="1600">
                <a:solidFill>
                  <a:schemeClr val="tx1">
                    <a:tint val="75000"/>
                  </a:schemeClr>
                </a:solidFill>
              </a:defRPr>
            </a:lvl4pPr>
            <a:lvl5pPr marL="1828966" indent="0">
              <a:buNone/>
              <a:defRPr sz="1600">
                <a:solidFill>
                  <a:schemeClr val="tx1">
                    <a:tint val="75000"/>
                  </a:schemeClr>
                </a:solidFill>
              </a:defRPr>
            </a:lvl5pPr>
            <a:lvl6pPr marL="2286209" indent="0">
              <a:buNone/>
              <a:defRPr sz="1600">
                <a:solidFill>
                  <a:schemeClr val="tx1">
                    <a:tint val="75000"/>
                  </a:schemeClr>
                </a:solidFill>
              </a:defRPr>
            </a:lvl6pPr>
            <a:lvl7pPr marL="2743449" indent="0">
              <a:buNone/>
              <a:defRPr sz="1600">
                <a:solidFill>
                  <a:schemeClr val="tx1">
                    <a:tint val="75000"/>
                  </a:schemeClr>
                </a:solidFill>
              </a:defRPr>
            </a:lvl7pPr>
            <a:lvl8pPr marL="3200692" indent="0">
              <a:buNone/>
              <a:defRPr sz="1600">
                <a:solidFill>
                  <a:schemeClr val="tx1">
                    <a:tint val="75000"/>
                  </a:schemeClr>
                </a:solidFill>
              </a:defRPr>
            </a:lvl8pPr>
            <a:lvl9pPr marL="3657933"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85549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374B-7ADE-5E49-B2E3-4462C1D3D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01E23-87F2-A04D-925F-C6B364AA3624}"/>
              </a:ext>
            </a:extLst>
          </p:cNvPr>
          <p:cNvSpPr>
            <a:spLocks noGrp="1"/>
          </p:cNvSpPr>
          <p:nvPr>
            <p:ph sz="half" idx="1"/>
          </p:nvPr>
        </p:nvSpPr>
        <p:spPr>
          <a:xfrm>
            <a:off x="838201" y="182562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299C1-3111-9140-A8A0-A0D31B249E1C}"/>
              </a:ext>
            </a:extLst>
          </p:cNvPr>
          <p:cNvSpPr>
            <a:spLocks noGrp="1"/>
          </p:cNvSpPr>
          <p:nvPr>
            <p:ph sz="half" idx="2"/>
          </p:nvPr>
        </p:nvSpPr>
        <p:spPr>
          <a:xfrm>
            <a:off x="6172202" y="182562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717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1517-3188-F645-B0E6-B9C1BA6A71C6}"/>
              </a:ext>
            </a:extLst>
          </p:cNvPr>
          <p:cNvSpPr>
            <a:spLocks noGrp="1"/>
          </p:cNvSpPr>
          <p:nvPr>
            <p:ph type="title"/>
          </p:nvPr>
        </p:nvSpPr>
        <p:spPr>
          <a:xfrm>
            <a:off x="839787" y="641683"/>
            <a:ext cx="10515601" cy="1049006"/>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09903-DA49-8D48-A2AC-32F4C6C443D3}"/>
              </a:ext>
            </a:extLst>
          </p:cNvPr>
          <p:cNvSpPr>
            <a:spLocks noGrp="1"/>
          </p:cNvSpPr>
          <p:nvPr>
            <p:ph type="body" idx="1"/>
          </p:nvPr>
        </p:nvSpPr>
        <p:spPr>
          <a:xfrm>
            <a:off x="839790" y="1681164"/>
            <a:ext cx="5157788"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348030-8A58-ED4F-A7B8-4A1DD16F10BA}"/>
              </a:ext>
            </a:extLst>
          </p:cNvPr>
          <p:cNvSpPr>
            <a:spLocks noGrp="1"/>
          </p:cNvSpPr>
          <p:nvPr>
            <p:ph sz="half" idx="2"/>
          </p:nvPr>
        </p:nvSpPr>
        <p:spPr>
          <a:xfrm>
            <a:off x="839790" y="2505075"/>
            <a:ext cx="5157788"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D94FA6-04E8-B341-A50C-B4B577374DA1}"/>
              </a:ext>
            </a:extLst>
          </p:cNvPr>
          <p:cNvSpPr>
            <a:spLocks noGrp="1"/>
          </p:cNvSpPr>
          <p:nvPr>
            <p:ph type="body" sz="quarter" idx="3"/>
          </p:nvPr>
        </p:nvSpPr>
        <p:spPr>
          <a:xfrm>
            <a:off x="6172202" y="1681164"/>
            <a:ext cx="5183187"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7E830F-9150-D541-B7C9-17FABC87F561}"/>
              </a:ext>
            </a:extLst>
          </p:cNvPr>
          <p:cNvSpPr>
            <a:spLocks noGrp="1"/>
          </p:cNvSpPr>
          <p:nvPr>
            <p:ph sz="quarter" idx="4"/>
          </p:nvPr>
        </p:nvSpPr>
        <p:spPr>
          <a:xfrm>
            <a:off x="6172202" y="2505075"/>
            <a:ext cx="5183187"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201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DFA0-E515-054E-9B8F-95152ADB2DE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85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20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E4E8-6EFE-5F46-8687-102AF32F3A3F}"/>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E1D1BB-297C-9045-926B-51C3101E34FC}"/>
              </a:ext>
            </a:extLst>
          </p:cNvPr>
          <p:cNvSpPr>
            <a:spLocks noGrp="1"/>
          </p:cNvSpPr>
          <p:nvPr>
            <p:ph idx="1"/>
          </p:nvPr>
        </p:nvSpPr>
        <p:spPr>
          <a:xfrm>
            <a:off x="5183188" y="987426"/>
            <a:ext cx="6172201"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D4504F-9A18-F54A-A3DD-00A84B7C82BB}"/>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Edit Master text styles</a:t>
            </a:r>
          </a:p>
        </p:txBody>
      </p:sp>
    </p:spTree>
    <p:extLst>
      <p:ext uri="{BB962C8B-B14F-4D97-AF65-F5344CB8AC3E}">
        <p14:creationId xmlns:p14="http://schemas.microsoft.com/office/powerpoint/2010/main" val="3154016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731519"/>
            <a:ext cx="3200400" cy="2148839"/>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4334" y="807480"/>
            <a:ext cx="7066804" cy="5390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a:xfrm>
            <a:off x="465667" y="6395144"/>
            <a:ext cx="2618317" cy="365125"/>
          </a:xfrm>
        </p:spPr>
        <p:txBody>
          <a:bodyPr/>
          <a:lstStyle>
            <a:lvl1pPr algn="l">
              <a:defRPr/>
            </a:lvl1pPr>
          </a:lstStyle>
          <a:p>
            <a:pPr>
              <a:defRPr/>
            </a:pPr>
            <a:fld id="{99252F06-D974-4759-ACE9-A161C6DF30CD}" type="datetime1">
              <a:rPr lang="en-US"/>
              <a:pPr>
                <a:defRPr/>
              </a:pPr>
              <a:t>3/17/2023</a:t>
            </a:fld>
            <a:endParaRPr lang="en-US" dirty="0"/>
          </a:p>
        </p:txBody>
      </p:sp>
      <p:sp>
        <p:nvSpPr>
          <p:cNvPr id="8" name="Footer Placeholder 5"/>
          <p:cNvSpPr>
            <a:spLocks noGrp="1"/>
          </p:cNvSpPr>
          <p:nvPr>
            <p:ph type="ftr" sz="quarter" idx="11"/>
          </p:nvPr>
        </p:nvSpPr>
        <p:spPr>
          <a:xfrm>
            <a:off x="4195293" y="6363574"/>
            <a:ext cx="6507051"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a:xfrm>
            <a:off x="10862254" y="6363573"/>
            <a:ext cx="818884" cy="365125"/>
          </a:xfrm>
        </p:spPr>
        <p:txBody>
          <a:bodyPr/>
          <a:lstStyle>
            <a:lvl1pPr>
              <a:defRPr>
                <a:solidFill>
                  <a:schemeClr val="tx2"/>
                </a:solidFill>
              </a:defRPr>
            </a:lvl1pPr>
          </a:lstStyle>
          <a:p>
            <a:pPr>
              <a:defRPr/>
            </a:pPr>
            <a:fld id="{FF8873A4-313D-4173-B1C4-3F2E1433D932}" type="slidenum">
              <a:rPr lang="en-US" altLang="en-US"/>
              <a:pPr>
                <a:defRPr/>
              </a:pPr>
              <a:t>‹#›</a:t>
            </a:fld>
            <a:endParaRPr lang="en-US" altLang="en-US"/>
          </a:p>
        </p:txBody>
      </p:sp>
      <p:pic>
        <p:nvPicPr>
          <p:cNvPr id="10"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2"/>
          <a:stretch>
            <a:fillRect/>
          </a:stretch>
        </p:blipFill>
        <p:spPr>
          <a:xfrm>
            <a:off x="9608718" y="130147"/>
            <a:ext cx="2438400" cy="677333"/>
          </a:xfrm>
          <a:prstGeom prst="rect">
            <a:avLst/>
          </a:prstGeom>
        </p:spPr>
      </p:pic>
      <p:cxnSp>
        <p:nvCxnSpPr>
          <p:cNvPr id="11" name="Straight Connector 10">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68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0FD2E4-E973-8545-837D-308335615927}"/>
              </a:ext>
            </a:extLst>
          </p:cNvPr>
          <p:cNvSpPr/>
          <p:nvPr userDrawn="1"/>
        </p:nvSpPr>
        <p:spPr>
          <a:xfrm>
            <a:off x="0" y="6306422"/>
            <a:ext cx="12192000" cy="546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114F952F-5EBD-B441-98F8-D43B76A30678}"/>
              </a:ext>
            </a:extLst>
          </p:cNvPr>
          <p:cNvSpPr>
            <a:spLocks noGrp="1"/>
          </p:cNvSpPr>
          <p:nvPr>
            <p:ph type="title"/>
          </p:nvPr>
        </p:nvSpPr>
        <p:spPr>
          <a:xfrm>
            <a:off x="838200" y="641684"/>
            <a:ext cx="10515601" cy="10490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881CA2F-EAC7-514E-9EB6-8FA6917AA980}"/>
              </a:ext>
            </a:extLst>
          </p:cNvPr>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FEB6A-119A-4D49-B591-91D20A88E121}"/>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1">
                <a:solidFill>
                  <a:schemeClr val="tx1">
                    <a:tint val="75000"/>
                  </a:schemeClr>
                </a:solidFill>
              </a:defRPr>
            </a:lvl1pPr>
          </a:lstStyle>
          <a:p>
            <a:fld id="{52DBE217-D37F-3B46-A238-743F9246B98D}" type="datetime1">
              <a:rPr lang="en-US" smtClean="0"/>
              <a:t>3/17/2023</a:t>
            </a:fld>
            <a:endParaRPr lang="en-US"/>
          </a:p>
        </p:txBody>
      </p:sp>
      <p:sp>
        <p:nvSpPr>
          <p:cNvPr id="5" name="Footer Placeholder 4">
            <a:extLst>
              <a:ext uri="{FF2B5EF4-FFF2-40B4-BE49-F238E27FC236}">
                <a16:creationId xmlns:a16="http://schemas.microsoft.com/office/drawing/2014/main" id="{B24E5736-0CB6-7643-84E5-931F2AB59E72}"/>
              </a:ext>
            </a:extLst>
          </p:cNvPr>
          <p:cNvSpPr>
            <a:spLocks noGrp="1"/>
          </p:cNvSpPr>
          <p:nvPr>
            <p:ph type="ftr" sz="quarter" idx="3"/>
          </p:nvPr>
        </p:nvSpPr>
        <p:spPr>
          <a:xfrm>
            <a:off x="4038602" y="6356351"/>
            <a:ext cx="4114801" cy="365125"/>
          </a:xfrm>
          <a:prstGeom prst="rect">
            <a:avLst/>
          </a:prstGeom>
        </p:spPr>
        <p:txBody>
          <a:bodyPr vert="horz" lIns="91440" tIns="45720" rIns="91440" bIns="45720" rtlCol="0" anchor="ctr"/>
          <a:lstStyle>
            <a:lvl1pPr algn="ctr">
              <a:defRPr sz="1201">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3C9676-5C45-234F-83F7-F8661B50797B}"/>
              </a:ext>
            </a:extLst>
          </p:cNvPr>
          <p:cNvSpPr>
            <a:spLocks noGrp="1"/>
          </p:cNvSpPr>
          <p:nvPr>
            <p:ph type="sldNum" sz="quarter" idx="4"/>
          </p:nvPr>
        </p:nvSpPr>
        <p:spPr>
          <a:xfrm>
            <a:off x="8610602" y="6356351"/>
            <a:ext cx="2743200" cy="365125"/>
          </a:xfrm>
          <a:prstGeom prst="rect">
            <a:avLst/>
          </a:prstGeom>
        </p:spPr>
        <p:txBody>
          <a:bodyPr vert="horz" lIns="91440" tIns="45720" rIns="91440" bIns="45720" rtlCol="0" anchor="ctr"/>
          <a:lstStyle>
            <a:lvl1pPr algn="r">
              <a:defRPr sz="1201">
                <a:solidFill>
                  <a:schemeClr val="tx1">
                    <a:tint val="75000"/>
                  </a:schemeClr>
                </a:solidFill>
              </a:defRPr>
            </a:lvl1pPr>
          </a:lstStyle>
          <a:p>
            <a:fld id="{F81F0205-19D0-7E4A-9ED8-815C205B56F5}" type="slidenum">
              <a:rPr lang="en-US" smtClean="0"/>
              <a:t>‹#›</a:t>
            </a:fld>
            <a:endParaRPr lang="en-US"/>
          </a:p>
        </p:txBody>
      </p:sp>
      <p:pic>
        <p:nvPicPr>
          <p:cNvPr id="7"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12"/>
          <a:stretch>
            <a:fillRect/>
          </a:stretch>
        </p:blipFill>
        <p:spPr>
          <a:xfrm>
            <a:off x="9608718" y="130147"/>
            <a:ext cx="2438400" cy="677333"/>
          </a:xfrm>
          <a:prstGeom prst="rect">
            <a:avLst/>
          </a:prstGeom>
        </p:spPr>
      </p:pic>
      <p:cxnSp>
        <p:nvCxnSpPr>
          <p:cNvPr id="8" name="Straight Connector 7">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50FD2E4-E973-8545-837D-308335615927}"/>
              </a:ext>
            </a:extLst>
          </p:cNvPr>
          <p:cNvSpPr/>
          <p:nvPr userDrawn="1"/>
        </p:nvSpPr>
        <p:spPr>
          <a:xfrm>
            <a:off x="0" y="6396911"/>
            <a:ext cx="12192000" cy="4610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64E323F0-759C-C749-AA22-883B54398341}"/>
              </a:ext>
            </a:extLst>
          </p:cNvPr>
          <p:cNvSpPr txBox="1">
            <a:spLocks/>
          </p:cNvSpPr>
          <p:nvPr userDrawn="1"/>
        </p:nvSpPr>
        <p:spPr>
          <a:xfrm>
            <a:off x="838201"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A414-2E57-E141-944D-0E383832F5B5}" type="datetime1">
              <a:rPr lang="en-US" smtClean="0"/>
              <a:pPr/>
              <a:t>3/17/2023</a:t>
            </a:fld>
            <a:endParaRPr lang="en-US" dirty="0"/>
          </a:p>
        </p:txBody>
      </p:sp>
      <p:sp>
        <p:nvSpPr>
          <p:cNvPr id="11" name="Slide Number Placeholder 5">
            <a:extLst>
              <a:ext uri="{FF2B5EF4-FFF2-40B4-BE49-F238E27FC236}">
                <a16:creationId xmlns:a16="http://schemas.microsoft.com/office/drawing/2014/main" id="{FBE463CF-D589-5343-9B25-534697E39CF9}"/>
              </a:ext>
            </a:extLst>
          </p:cNvPr>
          <p:cNvSpPr txBox="1">
            <a:spLocks/>
          </p:cNvSpPr>
          <p:nvPr userDrawn="1"/>
        </p:nvSpPr>
        <p:spPr>
          <a:xfrm>
            <a:off x="8763002"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81F0205-19D0-7E4A-9ED8-815C205B56F5}" type="slidenum">
              <a:rPr lang="en-US" smtClean="0"/>
              <a:pPr algn="r"/>
              <a:t>‹#›</a:t>
            </a:fld>
            <a:endParaRPr lang="en-US" dirty="0"/>
          </a:p>
        </p:txBody>
      </p:sp>
      <p:sp>
        <p:nvSpPr>
          <p:cNvPr id="12" name="Footer Placeholder 2"/>
          <p:cNvSpPr txBox="1">
            <a:spLocks/>
          </p:cNvSpPr>
          <p:nvPr userDrawn="1"/>
        </p:nvSpPr>
        <p:spPr>
          <a:xfrm>
            <a:off x="3581401" y="6451940"/>
            <a:ext cx="50413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Prepared by Care Transformation Collaborative of RI</a:t>
            </a:r>
          </a:p>
        </p:txBody>
      </p:sp>
    </p:spTree>
    <p:extLst>
      <p:ext uri="{BB962C8B-B14F-4D97-AF65-F5344CB8AC3E}">
        <p14:creationId xmlns:p14="http://schemas.microsoft.com/office/powerpoint/2010/main" val="220901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7" r:id="rId10"/>
  </p:sldLayoutIdLst>
  <p:hf hdr="0" ftr="0" dt="0"/>
  <p:txStyles>
    <p:title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p:titleStyle>
    <p:body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chemeClr val="tx1"/>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chemeClr val="tx1"/>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84" rtl="0" eaLnBrk="1" latinLnBrk="0" hangingPunct="1">
        <a:defRPr sz="1801" kern="1200">
          <a:solidFill>
            <a:schemeClr val="tx1"/>
          </a:solidFill>
          <a:latin typeface="+mn-lt"/>
          <a:ea typeface="+mn-ea"/>
          <a:cs typeface="+mn-cs"/>
        </a:defRPr>
      </a:lvl1pPr>
      <a:lvl2pPr marL="457241" algn="l" defTabSz="914484" rtl="0" eaLnBrk="1" latinLnBrk="0" hangingPunct="1">
        <a:defRPr sz="1801" kern="1200">
          <a:solidFill>
            <a:schemeClr val="tx1"/>
          </a:solidFill>
          <a:latin typeface="+mn-lt"/>
          <a:ea typeface="+mn-ea"/>
          <a:cs typeface="+mn-cs"/>
        </a:defRPr>
      </a:lvl2pPr>
      <a:lvl3pPr marL="914484" algn="l" defTabSz="914484" rtl="0" eaLnBrk="1" latinLnBrk="0" hangingPunct="1">
        <a:defRPr sz="1801" kern="1200">
          <a:solidFill>
            <a:schemeClr val="tx1"/>
          </a:solidFill>
          <a:latin typeface="+mn-lt"/>
          <a:ea typeface="+mn-ea"/>
          <a:cs typeface="+mn-cs"/>
        </a:defRPr>
      </a:lvl3pPr>
      <a:lvl4pPr marL="1371725" algn="l" defTabSz="914484" rtl="0" eaLnBrk="1" latinLnBrk="0" hangingPunct="1">
        <a:defRPr sz="1801" kern="1200">
          <a:solidFill>
            <a:schemeClr val="tx1"/>
          </a:solidFill>
          <a:latin typeface="+mn-lt"/>
          <a:ea typeface="+mn-ea"/>
          <a:cs typeface="+mn-cs"/>
        </a:defRPr>
      </a:lvl4pPr>
      <a:lvl5pPr marL="1828966" algn="l" defTabSz="914484" rtl="0" eaLnBrk="1" latinLnBrk="0" hangingPunct="1">
        <a:defRPr sz="1801" kern="1200">
          <a:solidFill>
            <a:schemeClr val="tx1"/>
          </a:solidFill>
          <a:latin typeface="+mn-lt"/>
          <a:ea typeface="+mn-ea"/>
          <a:cs typeface="+mn-cs"/>
        </a:defRPr>
      </a:lvl5pPr>
      <a:lvl6pPr marL="2286209" algn="l" defTabSz="914484" rtl="0" eaLnBrk="1" latinLnBrk="0" hangingPunct="1">
        <a:defRPr sz="1801" kern="1200">
          <a:solidFill>
            <a:schemeClr val="tx1"/>
          </a:solidFill>
          <a:latin typeface="+mn-lt"/>
          <a:ea typeface="+mn-ea"/>
          <a:cs typeface="+mn-cs"/>
        </a:defRPr>
      </a:lvl6pPr>
      <a:lvl7pPr marL="2743449" algn="l" defTabSz="914484" rtl="0" eaLnBrk="1" latinLnBrk="0" hangingPunct="1">
        <a:defRPr sz="1801" kern="1200">
          <a:solidFill>
            <a:schemeClr val="tx1"/>
          </a:solidFill>
          <a:latin typeface="+mn-lt"/>
          <a:ea typeface="+mn-ea"/>
          <a:cs typeface="+mn-cs"/>
        </a:defRPr>
      </a:lvl7pPr>
      <a:lvl8pPr marL="3200692" algn="l" defTabSz="914484" rtl="0" eaLnBrk="1" latinLnBrk="0" hangingPunct="1">
        <a:defRPr sz="1801" kern="1200">
          <a:solidFill>
            <a:schemeClr val="tx1"/>
          </a:solidFill>
          <a:latin typeface="+mn-lt"/>
          <a:ea typeface="+mn-ea"/>
          <a:cs typeface="+mn-cs"/>
        </a:defRPr>
      </a:lvl8pPr>
      <a:lvl9pPr marL="3657933" algn="l" defTabSz="91448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revproxy.brown.edu/10.1016/j.appet.2019.01.00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doi.org/10.1111/ijpo.1272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doi.org/10.1111/ijpo.12722"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page2image1772256">
            <a:extLst>
              <a:ext uri="{FF2B5EF4-FFF2-40B4-BE49-F238E27FC236}">
                <a16:creationId xmlns:a16="http://schemas.microsoft.com/office/drawing/2014/main" id="{C59CFEF4-1581-8F47-BE67-0A7D86381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4432" y="1236439"/>
            <a:ext cx="1137008" cy="597411"/>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3">
            <a:extLst>
              <a:ext uri="{FF2B5EF4-FFF2-40B4-BE49-F238E27FC236}">
                <a16:creationId xmlns:a16="http://schemas.microsoft.com/office/drawing/2014/main" id="{5F761B70-A52D-114D-8F06-1A961DBD51FA}"/>
              </a:ext>
            </a:extLst>
          </p:cNvPr>
          <p:cNvSpPr txBox="1">
            <a:spLocks noGrp="1"/>
          </p:cNvSpPr>
          <p:nvPr>
            <p:ph type="ctrTitle"/>
          </p:nvPr>
        </p:nvSpPr>
        <p:spPr>
          <a:xfrm>
            <a:off x="627787" y="2583804"/>
            <a:ext cx="10945906" cy="1124511"/>
          </a:xfrm>
          <a:prstGeom prst="rect">
            <a:avLst/>
          </a:prstGeom>
        </p:spPr>
        <p:txBody>
          <a:bodyPr vert="horz" wrap="square" lIns="0" tIns="16356" rIns="0" bIns="0" rtlCol="0">
            <a:spAutoFit/>
          </a:bodyPr>
          <a:lstStyle/>
          <a:p>
            <a:pPr marL="13085" algn="ctr">
              <a:spcBef>
                <a:spcPts val="129"/>
              </a:spcBef>
            </a:pPr>
            <a:r>
              <a:rPr lang="en-US" sz="4000" dirty="0"/>
              <a:t>Pediatric Weight Management ECHO</a:t>
            </a:r>
            <a:r>
              <a:rPr lang="en-US" sz="4000" baseline="30000" dirty="0"/>
              <a:t>®</a:t>
            </a:r>
            <a:br>
              <a:rPr lang="en-US" sz="4000" baseline="30000" dirty="0"/>
            </a:br>
            <a:r>
              <a:rPr lang="en-US" sz="4000" dirty="0"/>
              <a:t>Session Topic: Empowering Parents</a:t>
            </a:r>
            <a:endParaRPr sz="4000" dirty="0"/>
          </a:p>
        </p:txBody>
      </p:sp>
      <p:sp>
        <p:nvSpPr>
          <p:cNvPr id="7" name="TextBox 6">
            <a:extLst>
              <a:ext uri="{FF2B5EF4-FFF2-40B4-BE49-F238E27FC236}">
                <a16:creationId xmlns:a16="http://schemas.microsoft.com/office/drawing/2014/main" id="{E3B04447-06AE-204F-BE68-D8636351381C}"/>
              </a:ext>
            </a:extLst>
          </p:cNvPr>
          <p:cNvSpPr txBox="1"/>
          <p:nvPr/>
        </p:nvSpPr>
        <p:spPr>
          <a:xfrm>
            <a:off x="3939221" y="3734768"/>
            <a:ext cx="5791187" cy="1015663"/>
          </a:xfrm>
          <a:prstGeom prst="rect">
            <a:avLst/>
          </a:prstGeom>
          <a:noFill/>
        </p:spPr>
        <p:txBody>
          <a:bodyPr wrap="square" rtlCol="0">
            <a:spAutoFit/>
          </a:bodyPr>
          <a:lstStyle/>
          <a:p>
            <a:pPr algn="l" rtl="0"/>
            <a:r>
              <a:rPr lang="en-US" sz="3000" dirty="0">
                <a:solidFill>
                  <a:schemeClr val="accent6">
                    <a:lumMod val="50000"/>
                  </a:schemeClr>
                </a:solidFill>
              </a:rPr>
              <a:t>Presenter(s): Sarah Hagin, PhD</a:t>
            </a:r>
          </a:p>
          <a:p>
            <a:pPr algn="l" rtl="0"/>
            <a:r>
              <a:rPr lang="en-US" sz="3000" dirty="0">
                <a:solidFill>
                  <a:schemeClr val="accent6">
                    <a:lumMod val="50000"/>
                  </a:schemeClr>
                </a:solidFill>
              </a:rPr>
              <a:t>Date: March 16</a:t>
            </a:r>
            <a:r>
              <a:rPr lang="en-US" sz="3000" baseline="30000" dirty="0">
                <a:solidFill>
                  <a:schemeClr val="accent6">
                    <a:lumMod val="50000"/>
                  </a:schemeClr>
                </a:solidFill>
              </a:rPr>
              <a:t>th</a:t>
            </a:r>
            <a:r>
              <a:rPr lang="en-US" sz="3000" dirty="0">
                <a:solidFill>
                  <a:schemeClr val="accent6">
                    <a:lumMod val="50000"/>
                  </a:schemeClr>
                </a:solidFill>
              </a:rPr>
              <a:t> 2023</a:t>
            </a:r>
          </a:p>
        </p:txBody>
      </p:sp>
      <p:sp>
        <p:nvSpPr>
          <p:cNvPr id="8" name="TextBox 7">
            <a:extLst>
              <a:ext uri="{FF2B5EF4-FFF2-40B4-BE49-F238E27FC236}">
                <a16:creationId xmlns:a16="http://schemas.microsoft.com/office/drawing/2014/main" id="{E90606BF-3951-4E45-BC19-EAE1170EC213}"/>
              </a:ext>
            </a:extLst>
          </p:cNvPr>
          <p:cNvSpPr txBox="1"/>
          <p:nvPr/>
        </p:nvSpPr>
        <p:spPr>
          <a:xfrm>
            <a:off x="2367645" y="4776884"/>
            <a:ext cx="7466189" cy="830997"/>
          </a:xfrm>
          <a:prstGeom prst="rect">
            <a:avLst/>
          </a:prstGeom>
          <a:noFill/>
        </p:spPr>
        <p:txBody>
          <a:bodyPr wrap="square" rtlCol="0">
            <a:spAutoFit/>
          </a:bodyPr>
          <a:lstStyle/>
          <a:p>
            <a:pPr algn="l" rtl="0"/>
            <a:r>
              <a:rPr lang="en-US" sz="1600" i="1" kern="1200" dirty="0">
                <a:solidFill>
                  <a:schemeClr val="accent6">
                    <a:lumMod val="50000"/>
                  </a:schemeClr>
                </a:solidFill>
              </a:rPr>
              <a:t>PLEASE NOTE: Project ECHO case consultations do not create or otherwise establish a provider-patient relationship between any clinician and any patient whose case is being presented in a project ECHO setting</a:t>
            </a:r>
          </a:p>
        </p:txBody>
      </p:sp>
      <p:sp>
        <p:nvSpPr>
          <p:cNvPr id="2" name="Rectangle 1"/>
          <p:cNvSpPr/>
          <p:nvPr/>
        </p:nvSpPr>
        <p:spPr>
          <a:xfrm>
            <a:off x="4844818" y="6392358"/>
            <a:ext cx="2511841" cy="369332"/>
          </a:xfrm>
          <a:prstGeom prst="rect">
            <a:avLst/>
          </a:prstGeom>
        </p:spPr>
        <p:txBody>
          <a:bodyPr wrap="none">
            <a:spAutoFit/>
          </a:bodyPr>
          <a:lstStyle/>
          <a:p>
            <a:pPr algn="ctr"/>
            <a:r>
              <a:rPr lang="en-US" dirty="0">
                <a:solidFill>
                  <a:schemeClr val="accent6">
                    <a:lumMod val="50000"/>
                  </a:schemeClr>
                </a:solidFill>
                <a:latin typeface="Cooper Black" panose="0208090404030B020404" pitchFamily="18" charset="0"/>
              </a:rPr>
              <a:t>Start the Recording</a:t>
            </a:r>
          </a:p>
        </p:txBody>
      </p:sp>
    </p:spTree>
    <p:extLst>
      <p:ext uri="{BB962C8B-B14F-4D97-AF65-F5344CB8AC3E}">
        <p14:creationId xmlns:p14="http://schemas.microsoft.com/office/powerpoint/2010/main" val="2208498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E102-C003-73C7-2C90-0E1EC2E551E3}"/>
              </a:ext>
            </a:extLst>
          </p:cNvPr>
          <p:cNvSpPr>
            <a:spLocks noGrp="1"/>
          </p:cNvSpPr>
          <p:nvPr>
            <p:ph type="title"/>
          </p:nvPr>
        </p:nvSpPr>
        <p:spPr>
          <a:xfrm>
            <a:off x="331304" y="434519"/>
            <a:ext cx="10515601" cy="1049005"/>
          </a:xfrm>
        </p:spPr>
        <p:txBody>
          <a:bodyPr/>
          <a:lstStyle/>
          <a:p>
            <a:r>
              <a:rPr lang="en-US" dirty="0"/>
              <a:t>Authoritarian</a:t>
            </a:r>
          </a:p>
        </p:txBody>
      </p:sp>
      <p:pic>
        <p:nvPicPr>
          <p:cNvPr id="5" name="Content Placeholder 4">
            <a:extLst>
              <a:ext uri="{FF2B5EF4-FFF2-40B4-BE49-F238E27FC236}">
                <a16:creationId xmlns:a16="http://schemas.microsoft.com/office/drawing/2014/main" id="{AFB4FC82-0ADF-D8E2-2F4B-D3AE08A957EC}"/>
              </a:ext>
            </a:extLst>
          </p:cNvPr>
          <p:cNvPicPr>
            <a:picLocks noGrp="1" noChangeAspect="1"/>
          </p:cNvPicPr>
          <p:nvPr>
            <p:ph idx="1"/>
          </p:nvPr>
        </p:nvPicPr>
        <p:blipFill>
          <a:blip r:embed="rId2"/>
          <a:stretch>
            <a:fillRect/>
          </a:stretch>
        </p:blipFill>
        <p:spPr>
          <a:xfrm>
            <a:off x="2207188" y="1304594"/>
            <a:ext cx="7336716" cy="4955501"/>
          </a:xfrm>
        </p:spPr>
      </p:pic>
      <p:sp>
        <p:nvSpPr>
          <p:cNvPr id="3" name="TextBox 2">
            <a:extLst>
              <a:ext uri="{FF2B5EF4-FFF2-40B4-BE49-F238E27FC236}">
                <a16:creationId xmlns:a16="http://schemas.microsoft.com/office/drawing/2014/main" id="{14FE382A-B71C-429E-AA8A-F375315DD2C7}"/>
              </a:ext>
            </a:extLst>
          </p:cNvPr>
          <p:cNvSpPr txBox="1"/>
          <p:nvPr/>
        </p:nvSpPr>
        <p:spPr>
          <a:xfrm>
            <a:off x="9557157" y="5890763"/>
            <a:ext cx="2763078" cy="369332"/>
          </a:xfrm>
          <a:prstGeom prst="rect">
            <a:avLst/>
          </a:prstGeom>
          <a:noFill/>
        </p:spPr>
        <p:txBody>
          <a:bodyPr wrap="square" rtlCol="0">
            <a:spAutoFit/>
          </a:bodyPr>
          <a:lstStyle/>
          <a:p>
            <a:r>
              <a:rPr lang="en-US" dirty="0"/>
              <a:t>DOI: 10.1159/000499145</a:t>
            </a:r>
          </a:p>
        </p:txBody>
      </p:sp>
      <p:pic>
        <p:nvPicPr>
          <p:cNvPr id="6" name="Google Shape;322;p19" descr="page2image1772256"/>
          <p:cNvPicPr preferRelativeResize="0"/>
          <p:nvPr/>
        </p:nvPicPr>
        <p:blipFill rotWithShape="1">
          <a:blip r:embed="rId3">
            <a:alphaModFix/>
          </a:blip>
          <a:srcRect/>
          <a:stretch/>
        </p:blipFill>
        <p:spPr>
          <a:xfrm>
            <a:off x="406401" y="100332"/>
            <a:ext cx="910377" cy="478333"/>
          </a:xfrm>
          <a:prstGeom prst="rect">
            <a:avLst/>
          </a:prstGeom>
          <a:noFill/>
          <a:ln>
            <a:noFill/>
          </a:ln>
        </p:spPr>
      </p:pic>
    </p:spTree>
    <p:extLst>
      <p:ext uri="{BB962C8B-B14F-4D97-AF65-F5344CB8AC3E}">
        <p14:creationId xmlns:p14="http://schemas.microsoft.com/office/powerpoint/2010/main" val="1859554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99674-0E1B-AE6E-2100-BB472E9652FF}"/>
              </a:ext>
            </a:extLst>
          </p:cNvPr>
          <p:cNvSpPr>
            <a:spLocks noGrp="1"/>
          </p:cNvSpPr>
          <p:nvPr>
            <p:ph type="title"/>
          </p:nvPr>
        </p:nvSpPr>
        <p:spPr/>
        <p:txBody>
          <a:bodyPr/>
          <a:lstStyle/>
          <a:p>
            <a:r>
              <a:rPr lang="en-US" dirty="0"/>
              <a:t>Indulgent</a:t>
            </a:r>
          </a:p>
        </p:txBody>
      </p:sp>
      <p:pic>
        <p:nvPicPr>
          <p:cNvPr id="5" name="Content Placeholder 4">
            <a:extLst>
              <a:ext uri="{FF2B5EF4-FFF2-40B4-BE49-F238E27FC236}">
                <a16:creationId xmlns:a16="http://schemas.microsoft.com/office/drawing/2014/main" id="{1C8F3C25-3479-55F3-C0C2-B98A30F729AF}"/>
              </a:ext>
            </a:extLst>
          </p:cNvPr>
          <p:cNvPicPr>
            <a:picLocks noGrp="1" noChangeAspect="1"/>
          </p:cNvPicPr>
          <p:nvPr>
            <p:ph idx="1"/>
          </p:nvPr>
        </p:nvPicPr>
        <p:blipFill>
          <a:blip r:embed="rId2"/>
          <a:stretch>
            <a:fillRect/>
          </a:stretch>
        </p:blipFill>
        <p:spPr>
          <a:xfrm>
            <a:off x="695470" y="1984786"/>
            <a:ext cx="10544068" cy="3044414"/>
          </a:xfrm>
        </p:spPr>
      </p:pic>
      <p:sp>
        <p:nvSpPr>
          <p:cNvPr id="3" name="TextBox 2">
            <a:extLst>
              <a:ext uri="{FF2B5EF4-FFF2-40B4-BE49-F238E27FC236}">
                <a16:creationId xmlns:a16="http://schemas.microsoft.com/office/drawing/2014/main" id="{40BE0B62-7617-F539-9076-AEB58FE6F360}"/>
              </a:ext>
            </a:extLst>
          </p:cNvPr>
          <p:cNvSpPr txBox="1"/>
          <p:nvPr/>
        </p:nvSpPr>
        <p:spPr>
          <a:xfrm>
            <a:off x="9557157" y="5890763"/>
            <a:ext cx="2763078" cy="369332"/>
          </a:xfrm>
          <a:prstGeom prst="rect">
            <a:avLst/>
          </a:prstGeom>
          <a:noFill/>
        </p:spPr>
        <p:txBody>
          <a:bodyPr wrap="square" rtlCol="0">
            <a:spAutoFit/>
          </a:bodyPr>
          <a:lstStyle/>
          <a:p>
            <a:r>
              <a:rPr lang="en-US" dirty="0"/>
              <a:t>DOI: 10.1159/000499145</a:t>
            </a:r>
          </a:p>
        </p:txBody>
      </p:sp>
      <p:pic>
        <p:nvPicPr>
          <p:cNvPr id="6" name="Google Shape;322;p19" descr="page2image1772256"/>
          <p:cNvPicPr preferRelativeResize="0"/>
          <p:nvPr/>
        </p:nvPicPr>
        <p:blipFill rotWithShape="1">
          <a:blip r:embed="rId3">
            <a:alphaModFix/>
          </a:blip>
          <a:srcRect/>
          <a:stretch/>
        </p:blipFill>
        <p:spPr>
          <a:xfrm>
            <a:off x="406401" y="100332"/>
            <a:ext cx="910377" cy="478333"/>
          </a:xfrm>
          <a:prstGeom prst="rect">
            <a:avLst/>
          </a:prstGeom>
          <a:noFill/>
          <a:ln>
            <a:noFill/>
          </a:ln>
        </p:spPr>
      </p:pic>
    </p:spTree>
    <p:extLst>
      <p:ext uri="{BB962C8B-B14F-4D97-AF65-F5344CB8AC3E}">
        <p14:creationId xmlns:p14="http://schemas.microsoft.com/office/powerpoint/2010/main" val="2840018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6BD2C-CD03-8DBA-50F4-6E0B1558680F}"/>
              </a:ext>
            </a:extLst>
          </p:cNvPr>
          <p:cNvSpPr>
            <a:spLocks noGrp="1"/>
          </p:cNvSpPr>
          <p:nvPr>
            <p:ph type="title"/>
          </p:nvPr>
        </p:nvSpPr>
        <p:spPr>
          <a:xfrm>
            <a:off x="307079" y="4079745"/>
            <a:ext cx="6636507" cy="1325563"/>
          </a:xfrm>
        </p:spPr>
        <p:txBody>
          <a:bodyPr/>
          <a:lstStyle/>
          <a:p>
            <a:r>
              <a:rPr lang="en-US" dirty="0"/>
              <a:t>Authoritative</a:t>
            </a:r>
          </a:p>
        </p:txBody>
      </p:sp>
      <p:pic>
        <p:nvPicPr>
          <p:cNvPr id="13" name="Content Placeholder 12">
            <a:extLst>
              <a:ext uri="{FF2B5EF4-FFF2-40B4-BE49-F238E27FC236}">
                <a16:creationId xmlns:a16="http://schemas.microsoft.com/office/drawing/2014/main" id="{F2AB2953-90AE-A07A-6980-81118C66DF6B}"/>
              </a:ext>
            </a:extLst>
          </p:cNvPr>
          <p:cNvPicPr>
            <a:picLocks noGrp="1" noChangeAspect="1"/>
          </p:cNvPicPr>
          <p:nvPr>
            <p:ph idx="1"/>
          </p:nvPr>
        </p:nvPicPr>
        <p:blipFill>
          <a:blip r:embed="rId2"/>
          <a:stretch>
            <a:fillRect/>
          </a:stretch>
        </p:blipFill>
        <p:spPr>
          <a:xfrm>
            <a:off x="82592" y="183040"/>
            <a:ext cx="7619060" cy="2178784"/>
          </a:xfrm>
        </p:spPr>
      </p:pic>
      <p:pic>
        <p:nvPicPr>
          <p:cNvPr id="15" name="Picture 14">
            <a:extLst>
              <a:ext uri="{FF2B5EF4-FFF2-40B4-BE49-F238E27FC236}">
                <a16:creationId xmlns:a16="http://schemas.microsoft.com/office/drawing/2014/main" id="{94DDEB67-A512-4EEB-B1E5-19A31BABF555}"/>
              </a:ext>
            </a:extLst>
          </p:cNvPr>
          <p:cNvPicPr>
            <a:picLocks noChangeAspect="1"/>
          </p:cNvPicPr>
          <p:nvPr/>
        </p:nvPicPr>
        <p:blipFill>
          <a:blip r:embed="rId3"/>
          <a:stretch>
            <a:fillRect/>
          </a:stretch>
        </p:blipFill>
        <p:spPr>
          <a:xfrm>
            <a:off x="5073332" y="2136418"/>
            <a:ext cx="7118668" cy="4112180"/>
          </a:xfrm>
          <a:prstGeom prst="rect">
            <a:avLst/>
          </a:prstGeom>
        </p:spPr>
      </p:pic>
      <p:sp>
        <p:nvSpPr>
          <p:cNvPr id="3" name="TextBox 2">
            <a:extLst>
              <a:ext uri="{FF2B5EF4-FFF2-40B4-BE49-F238E27FC236}">
                <a16:creationId xmlns:a16="http://schemas.microsoft.com/office/drawing/2014/main" id="{92984FBD-B5C6-2543-F36A-432964024E7C}"/>
              </a:ext>
            </a:extLst>
          </p:cNvPr>
          <p:cNvSpPr txBox="1"/>
          <p:nvPr/>
        </p:nvSpPr>
        <p:spPr>
          <a:xfrm>
            <a:off x="0" y="5936297"/>
            <a:ext cx="2763078" cy="369332"/>
          </a:xfrm>
          <a:prstGeom prst="rect">
            <a:avLst/>
          </a:prstGeom>
          <a:noFill/>
        </p:spPr>
        <p:txBody>
          <a:bodyPr wrap="square" rtlCol="0">
            <a:spAutoFit/>
          </a:bodyPr>
          <a:lstStyle/>
          <a:p>
            <a:r>
              <a:rPr lang="en-US" dirty="0"/>
              <a:t>DOI: 10.1159/000499145</a:t>
            </a:r>
          </a:p>
        </p:txBody>
      </p:sp>
    </p:spTree>
    <p:extLst>
      <p:ext uri="{BB962C8B-B14F-4D97-AF65-F5344CB8AC3E}">
        <p14:creationId xmlns:p14="http://schemas.microsoft.com/office/powerpoint/2010/main" val="1513494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0D84-FA80-376E-E393-7D1B5B2F66F4}"/>
              </a:ext>
            </a:extLst>
          </p:cNvPr>
          <p:cNvSpPr>
            <a:spLocks noGrp="1"/>
          </p:cNvSpPr>
          <p:nvPr>
            <p:ph type="title"/>
          </p:nvPr>
        </p:nvSpPr>
        <p:spPr>
          <a:xfrm>
            <a:off x="78461" y="365125"/>
            <a:ext cx="11353800" cy="1325563"/>
          </a:xfrm>
        </p:spPr>
        <p:txBody>
          <a:bodyPr/>
          <a:lstStyle/>
          <a:p>
            <a:r>
              <a:rPr lang="en-US" dirty="0"/>
              <a:t>Caregiver accommodation/indulgent practices </a:t>
            </a:r>
          </a:p>
        </p:txBody>
      </p:sp>
      <p:sp>
        <p:nvSpPr>
          <p:cNvPr id="3" name="Content Placeholder 2">
            <a:extLst>
              <a:ext uri="{FF2B5EF4-FFF2-40B4-BE49-F238E27FC236}">
                <a16:creationId xmlns:a16="http://schemas.microsoft.com/office/drawing/2014/main" id="{5EEA05C4-C359-B2DF-9D61-3BD0DC05E3FC}"/>
              </a:ext>
            </a:extLst>
          </p:cNvPr>
          <p:cNvSpPr>
            <a:spLocks noGrp="1"/>
          </p:cNvSpPr>
          <p:nvPr>
            <p:ph idx="1"/>
          </p:nvPr>
        </p:nvSpPr>
        <p:spPr>
          <a:xfrm>
            <a:off x="838200" y="1366221"/>
            <a:ext cx="10515600" cy="5126654"/>
          </a:xfrm>
        </p:spPr>
        <p:txBody>
          <a:bodyPr>
            <a:normAutofit lnSpcReduction="10000"/>
          </a:bodyPr>
          <a:lstStyle/>
          <a:p>
            <a:r>
              <a:rPr lang="en-US" dirty="0"/>
              <a:t>2 main forms</a:t>
            </a:r>
          </a:p>
          <a:p>
            <a:pPr lvl="1"/>
            <a:r>
              <a:rPr lang="en-US" dirty="0"/>
              <a:t>Participation</a:t>
            </a:r>
          </a:p>
          <a:p>
            <a:pPr lvl="1"/>
            <a:r>
              <a:rPr lang="en-US" dirty="0"/>
              <a:t>Modification</a:t>
            </a:r>
          </a:p>
          <a:p>
            <a:r>
              <a:rPr lang="en-US" dirty="0"/>
              <a:t>Why caregivers accommodate</a:t>
            </a:r>
          </a:p>
          <a:p>
            <a:pPr lvl="1"/>
            <a:r>
              <a:rPr lang="en-US" dirty="0"/>
              <a:t>To reduce child’s distress</a:t>
            </a:r>
          </a:p>
          <a:p>
            <a:pPr lvl="2"/>
            <a:r>
              <a:rPr lang="en-US" dirty="0" err="1"/>
              <a:t>Esp</a:t>
            </a:r>
            <a:r>
              <a:rPr lang="en-US" dirty="0"/>
              <a:t> in response to aggression</a:t>
            </a:r>
          </a:p>
          <a:p>
            <a:pPr lvl="1"/>
            <a:r>
              <a:rPr lang="en-US" dirty="0"/>
              <a:t>Worry/harm-reduction</a:t>
            </a:r>
          </a:p>
          <a:p>
            <a:pPr lvl="1"/>
            <a:r>
              <a:rPr lang="en-US" dirty="0"/>
              <a:t>Maintain/improve child/family functioning</a:t>
            </a:r>
          </a:p>
          <a:p>
            <a:pPr lvl="1"/>
            <a:r>
              <a:rPr lang="en-US" dirty="0"/>
              <a:t>Parents childhood experience</a:t>
            </a:r>
          </a:p>
          <a:p>
            <a:pPr lvl="1"/>
            <a:r>
              <a:rPr lang="en-US" dirty="0"/>
              <a:t>Protect child’s childhood experience</a:t>
            </a:r>
          </a:p>
          <a:p>
            <a:pPr lvl="1"/>
            <a:r>
              <a:rPr lang="en-US" dirty="0"/>
              <a:t>Support child listening to their body cues</a:t>
            </a:r>
          </a:p>
          <a:p>
            <a:r>
              <a:rPr lang="en-US" dirty="0"/>
              <a:t>Caregivers are often unaware of their accommodation responses</a:t>
            </a:r>
          </a:p>
          <a:p>
            <a:r>
              <a:rPr lang="en-US" dirty="0"/>
              <a:t>Responsivity to child needs/distress is innate</a:t>
            </a:r>
          </a:p>
        </p:txBody>
      </p:sp>
      <p:pic>
        <p:nvPicPr>
          <p:cNvPr id="4" name="Google Shape;322;p19" descr="page2image1772256"/>
          <p:cNvPicPr preferRelativeResize="0"/>
          <p:nvPr/>
        </p:nvPicPr>
        <p:blipFill rotWithShape="1">
          <a:blip r:embed="rId2">
            <a:alphaModFix/>
          </a:blip>
          <a:srcRect/>
          <a:stretch/>
        </p:blipFill>
        <p:spPr>
          <a:xfrm>
            <a:off x="406401" y="100332"/>
            <a:ext cx="910377" cy="478333"/>
          </a:xfrm>
          <a:prstGeom prst="rect">
            <a:avLst/>
          </a:prstGeom>
          <a:noFill/>
          <a:ln>
            <a:noFill/>
          </a:ln>
        </p:spPr>
      </p:pic>
    </p:spTree>
    <p:extLst>
      <p:ext uri="{BB962C8B-B14F-4D97-AF65-F5344CB8AC3E}">
        <p14:creationId xmlns:p14="http://schemas.microsoft.com/office/powerpoint/2010/main" val="848805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8824-8945-66AE-D2FE-395E4C2E55F4}"/>
              </a:ext>
            </a:extLst>
          </p:cNvPr>
          <p:cNvSpPr>
            <a:spLocks noGrp="1"/>
          </p:cNvSpPr>
          <p:nvPr>
            <p:ph type="title"/>
          </p:nvPr>
        </p:nvSpPr>
        <p:spPr/>
        <p:txBody>
          <a:bodyPr/>
          <a:lstStyle/>
          <a:p>
            <a:r>
              <a:rPr lang="en-US" dirty="0"/>
              <a:t>Consequences of accommodation</a:t>
            </a:r>
          </a:p>
        </p:txBody>
      </p:sp>
      <p:sp>
        <p:nvSpPr>
          <p:cNvPr id="3" name="Content Placeholder 2">
            <a:extLst>
              <a:ext uri="{FF2B5EF4-FFF2-40B4-BE49-F238E27FC236}">
                <a16:creationId xmlns:a16="http://schemas.microsoft.com/office/drawing/2014/main" id="{8FEAE3ED-BC77-C0E9-21A0-513743A14B0F}"/>
              </a:ext>
            </a:extLst>
          </p:cNvPr>
          <p:cNvSpPr>
            <a:spLocks noGrp="1"/>
          </p:cNvSpPr>
          <p:nvPr>
            <p:ph idx="1"/>
          </p:nvPr>
        </p:nvSpPr>
        <p:spPr/>
        <p:txBody>
          <a:bodyPr/>
          <a:lstStyle/>
          <a:p>
            <a:r>
              <a:rPr lang="en-US" dirty="0"/>
              <a:t>Reduces self-regulation</a:t>
            </a:r>
          </a:p>
          <a:p>
            <a:pPr lvl="1"/>
            <a:r>
              <a:rPr lang="en-US" dirty="0"/>
              <a:t>Poor insight into cues</a:t>
            </a:r>
          </a:p>
          <a:p>
            <a:pPr lvl="1"/>
            <a:r>
              <a:rPr lang="en-US" dirty="0"/>
              <a:t>Reliance on food for soothing/regulation</a:t>
            </a:r>
          </a:p>
          <a:p>
            <a:pPr lvl="1"/>
            <a:endParaRPr lang="en-US" dirty="0"/>
          </a:p>
          <a:p>
            <a:pPr lvl="1"/>
            <a:endParaRPr lang="en-US" dirty="0"/>
          </a:p>
          <a:p>
            <a:pPr lvl="1"/>
            <a:endParaRPr lang="en-US" dirty="0"/>
          </a:p>
          <a:p>
            <a:r>
              <a:rPr lang="en-US" dirty="0"/>
              <a:t>Restricts development of feeding competence and autonomy</a:t>
            </a:r>
          </a:p>
          <a:p>
            <a:pPr lvl="1"/>
            <a:r>
              <a:rPr lang="en-US" dirty="0"/>
              <a:t>Food choices</a:t>
            </a:r>
          </a:p>
          <a:p>
            <a:pPr lvl="1"/>
            <a:r>
              <a:rPr lang="en-US" dirty="0"/>
              <a:t>Portion sizes</a:t>
            </a:r>
          </a:p>
          <a:p>
            <a:pPr lvl="1"/>
            <a:r>
              <a:rPr lang="en-US" dirty="0"/>
              <a:t>Meal structure/routines</a:t>
            </a:r>
          </a:p>
          <a:p>
            <a:pPr lvl="1"/>
            <a:endParaRPr lang="en-US" dirty="0"/>
          </a:p>
          <a:p>
            <a:pPr lvl="1"/>
            <a:endParaRPr lang="en-US" dirty="0"/>
          </a:p>
          <a:p>
            <a:pPr lvl="1"/>
            <a:endParaRPr lang="en-US" dirty="0"/>
          </a:p>
          <a:p>
            <a:pPr marL="0" indent="0">
              <a:buNone/>
            </a:pPr>
            <a:endParaRPr lang="en-US" dirty="0"/>
          </a:p>
          <a:p>
            <a:endParaRPr lang="en-US" dirty="0"/>
          </a:p>
        </p:txBody>
      </p:sp>
      <p:pic>
        <p:nvPicPr>
          <p:cNvPr id="4" name="Google Shape;322;p19" descr="page2image1772256"/>
          <p:cNvPicPr preferRelativeResize="0"/>
          <p:nvPr/>
        </p:nvPicPr>
        <p:blipFill rotWithShape="1">
          <a:blip r:embed="rId2">
            <a:alphaModFix/>
          </a:blip>
          <a:srcRect/>
          <a:stretch/>
        </p:blipFill>
        <p:spPr>
          <a:xfrm>
            <a:off x="406401" y="100332"/>
            <a:ext cx="910377" cy="478333"/>
          </a:xfrm>
          <a:prstGeom prst="rect">
            <a:avLst/>
          </a:prstGeom>
          <a:noFill/>
          <a:ln>
            <a:noFill/>
          </a:ln>
        </p:spPr>
      </p:pic>
    </p:spTree>
    <p:extLst>
      <p:ext uri="{BB962C8B-B14F-4D97-AF65-F5344CB8AC3E}">
        <p14:creationId xmlns:p14="http://schemas.microsoft.com/office/powerpoint/2010/main" val="2213964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603D-3962-85CC-6299-E4B1087F96AB}"/>
              </a:ext>
            </a:extLst>
          </p:cNvPr>
          <p:cNvSpPr>
            <a:spLocks noGrp="1"/>
          </p:cNvSpPr>
          <p:nvPr>
            <p:ph type="title"/>
          </p:nvPr>
        </p:nvSpPr>
        <p:spPr/>
        <p:txBody>
          <a:bodyPr>
            <a:normAutofit fontScale="90000"/>
          </a:bodyPr>
          <a:lstStyle/>
          <a:p>
            <a:r>
              <a:rPr lang="en-US" dirty="0"/>
              <a:t>Factors that contribute to accommodation responses and parent feeding styles</a:t>
            </a:r>
          </a:p>
        </p:txBody>
      </p:sp>
      <p:sp>
        <p:nvSpPr>
          <p:cNvPr id="3" name="Content Placeholder 2">
            <a:extLst>
              <a:ext uri="{FF2B5EF4-FFF2-40B4-BE49-F238E27FC236}">
                <a16:creationId xmlns:a16="http://schemas.microsoft.com/office/drawing/2014/main" id="{F814E0DF-4C14-BC2C-5D36-09AA26980339}"/>
              </a:ext>
            </a:extLst>
          </p:cNvPr>
          <p:cNvSpPr>
            <a:spLocks noGrp="1"/>
          </p:cNvSpPr>
          <p:nvPr>
            <p:ph idx="1"/>
          </p:nvPr>
        </p:nvSpPr>
        <p:spPr/>
        <p:txBody>
          <a:bodyPr/>
          <a:lstStyle/>
          <a:p>
            <a:r>
              <a:rPr lang="en-US" dirty="0"/>
              <a:t>Child characteristics</a:t>
            </a:r>
          </a:p>
          <a:p>
            <a:pPr lvl="1"/>
            <a:r>
              <a:rPr lang="en-US" dirty="0"/>
              <a:t>Children vary widely in eating self-regulation</a:t>
            </a:r>
          </a:p>
          <a:p>
            <a:pPr lvl="2"/>
            <a:r>
              <a:rPr lang="en-US" dirty="0"/>
              <a:t>Strong environmental influence</a:t>
            </a:r>
          </a:p>
          <a:p>
            <a:pPr lvl="1"/>
            <a:r>
              <a:rPr lang="en-US" dirty="0"/>
              <a:t>Child mental health</a:t>
            </a:r>
          </a:p>
          <a:p>
            <a:r>
              <a:rPr lang="en-US" dirty="0"/>
              <a:t>Food insecurity</a:t>
            </a:r>
          </a:p>
          <a:p>
            <a:r>
              <a:rPr lang="en-US" dirty="0"/>
              <a:t>Caregiver stress/work demands</a:t>
            </a:r>
          </a:p>
          <a:p>
            <a:r>
              <a:rPr lang="en-US" dirty="0"/>
              <a:t>Inconsistency across caregivers</a:t>
            </a:r>
          </a:p>
          <a:p>
            <a:r>
              <a:rPr lang="en-US" dirty="0"/>
              <a:t>Caregiver/family mental health</a:t>
            </a:r>
          </a:p>
          <a:p>
            <a:r>
              <a:rPr lang="en-US" dirty="0"/>
              <a:t>Cultural </a:t>
            </a:r>
          </a:p>
          <a:p>
            <a:endParaRPr lang="en-US" dirty="0"/>
          </a:p>
        </p:txBody>
      </p:sp>
      <p:sp>
        <p:nvSpPr>
          <p:cNvPr id="4" name="TextBox 3">
            <a:extLst>
              <a:ext uri="{FF2B5EF4-FFF2-40B4-BE49-F238E27FC236}">
                <a16:creationId xmlns:a16="http://schemas.microsoft.com/office/drawing/2014/main" id="{05AF6CB2-60AB-C24E-EB30-E3125C7C708F}"/>
              </a:ext>
            </a:extLst>
          </p:cNvPr>
          <p:cNvSpPr txBox="1"/>
          <p:nvPr/>
        </p:nvSpPr>
        <p:spPr>
          <a:xfrm>
            <a:off x="7885355" y="6053852"/>
            <a:ext cx="4066391" cy="246221"/>
          </a:xfrm>
          <a:prstGeom prst="rect">
            <a:avLst/>
          </a:prstGeom>
          <a:noFill/>
        </p:spPr>
        <p:txBody>
          <a:bodyPr wrap="square" rtlCol="0">
            <a:spAutoFit/>
          </a:bodyPr>
          <a:lstStyle/>
          <a:p>
            <a:r>
              <a:rPr lang="en-US" sz="1000" b="0" i="0" dirty="0">
                <a:solidFill>
                  <a:srgbClr val="000000"/>
                </a:solidFill>
                <a:effectLst/>
                <a:latin typeface="Helvetica" panose="020B0604020202020204" pitchFamily="34" charset="0"/>
              </a:rPr>
              <a:t>Journal of the American Heart Association. 2020;9:e014520</a:t>
            </a:r>
            <a:endParaRPr lang="en-US" sz="1000" dirty="0"/>
          </a:p>
        </p:txBody>
      </p:sp>
      <p:pic>
        <p:nvPicPr>
          <p:cNvPr id="5" name="Google Shape;322;p19" descr="page2image1772256"/>
          <p:cNvPicPr preferRelativeResize="0"/>
          <p:nvPr/>
        </p:nvPicPr>
        <p:blipFill rotWithShape="1">
          <a:blip r:embed="rId3">
            <a:alphaModFix/>
          </a:blip>
          <a:srcRect/>
          <a:stretch/>
        </p:blipFill>
        <p:spPr>
          <a:xfrm>
            <a:off x="406401" y="100332"/>
            <a:ext cx="910377" cy="478333"/>
          </a:xfrm>
          <a:prstGeom prst="rect">
            <a:avLst/>
          </a:prstGeom>
          <a:noFill/>
          <a:ln>
            <a:noFill/>
          </a:ln>
        </p:spPr>
      </p:pic>
    </p:spTree>
    <p:extLst>
      <p:ext uri="{BB962C8B-B14F-4D97-AF65-F5344CB8AC3E}">
        <p14:creationId xmlns:p14="http://schemas.microsoft.com/office/powerpoint/2010/main" val="1463974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4EE0-7C9E-D672-6704-D507F12BF1BC}"/>
              </a:ext>
            </a:extLst>
          </p:cNvPr>
          <p:cNvSpPr>
            <a:spLocks noGrp="1"/>
          </p:cNvSpPr>
          <p:nvPr>
            <p:ph type="title"/>
          </p:nvPr>
        </p:nvSpPr>
        <p:spPr/>
        <p:txBody>
          <a:bodyPr/>
          <a:lstStyle/>
          <a:p>
            <a:r>
              <a:rPr lang="en-US" dirty="0"/>
              <a:t>Why family approach &gt; individual approach</a:t>
            </a:r>
          </a:p>
        </p:txBody>
      </p:sp>
      <p:sp>
        <p:nvSpPr>
          <p:cNvPr id="3" name="Content Placeholder 2">
            <a:extLst>
              <a:ext uri="{FF2B5EF4-FFF2-40B4-BE49-F238E27FC236}">
                <a16:creationId xmlns:a16="http://schemas.microsoft.com/office/drawing/2014/main" id="{EA753DCE-D5BD-277D-E7FE-084B12948606}"/>
              </a:ext>
            </a:extLst>
          </p:cNvPr>
          <p:cNvSpPr>
            <a:spLocks noGrp="1"/>
          </p:cNvSpPr>
          <p:nvPr>
            <p:ph idx="1"/>
          </p:nvPr>
        </p:nvSpPr>
        <p:spPr/>
        <p:txBody>
          <a:bodyPr>
            <a:normAutofit fontScale="92500" lnSpcReduction="20000"/>
          </a:bodyPr>
          <a:lstStyle/>
          <a:p>
            <a:r>
              <a:rPr lang="en-US" dirty="0"/>
              <a:t>Authoritative feeding style benefits all family members</a:t>
            </a:r>
          </a:p>
          <a:p>
            <a:pPr lvl="1"/>
            <a:r>
              <a:rPr lang="en-US" dirty="0"/>
              <a:t>Supports development of self-regulation and autonomy</a:t>
            </a:r>
          </a:p>
          <a:p>
            <a:pPr lvl="1"/>
            <a:r>
              <a:rPr lang="en-US" dirty="0"/>
              <a:t>Provides routines, expectations, environments that promote healthy dietary patterns</a:t>
            </a:r>
          </a:p>
          <a:p>
            <a:r>
              <a:rPr lang="en-US" dirty="0"/>
              <a:t>Caregiver modeling has a significant impact on off-spring dietary behaviors</a:t>
            </a:r>
          </a:p>
          <a:p>
            <a:pPr lvl="1"/>
            <a:r>
              <a:rPr lang="en-US" dirty="0"/>
              <a:t>Evidence that caregiver dietary practices continue to influence youth eating behaviors into adolescence.</a:t>
            </a:r>
          </a:p>
          <a:p>
            <a:r>
              <a:rPr lang="en-US" dirty="0"/>
              <a:t>Evidence that family context has a significant impact on treatment engagement and outcomes</a:t>
            </a:r>
          </a:p>
          <a:p>
            <a:r>
              <a:rPr lang="en-US" dirty="0"/>
              <a:t>Evidence that individual focused treatment that directly encourages a child to lose weight may promote negative body self-esteem and disordered eating.</a:t>
            </a:r>
          </a:p>
          <a:p>
            <a:r>
              <a:rPr lang="en-US" dirty="0"/>
              <a:t>Caregivers are the mechanism of change (</a:t>
            </a:r>
            <a:r>
              <a:rPr lang="en-US" dirty="0" err="1"/>
              <a:t>esp</a:t>
            </a:r>
            <a:r>
              <a:rPr lang="en-US" dirty="0"/>
              <a:t> for younger children)</a:t>
            </a:r>
          </a:p>
        </p:txBody>
      </p:sp>
      <p:sp>
        <p:nvSpPr>
          <p:cNvPr id="4" name="TextBox 3">
            <a:extLst>
              <a:ext uri="{FF2B5EF4-FFF2-40B4-BE49-F238E27FC236}">
                <a16:creationId xmlns:a16="http://schemas.microsoft.com/office/drawing/2014/main" id="{CADBC6BD-21BD-B489-A813-EDD14867FB6D}"/>
              </a:ext>
            </a:extLst>
          </p:cNvPr>
          <p:cNvSpPr txBox="1"/>
          <p:nvPr/>
        </p:nvSpPr>
        <p:spPr>
          <a:xfrm>
            <a:off x="8140069" y="5877762"/>
            <a:ext cx="5877261" cy="677108"/>
          </a:xfrm>
          <a:prstGeom prst="rect">
            <a:avLst/>
          </a:prstGeom>
          <a:noFill/>
        </p:spPr>
        <p:txBody>
          <a:bodyPr wrap="square" rtlCol="0">
            <a:spAutoFit/>
          </a:bodyPr>
          <a:lstStyle/>
          <a:p>
            <a:r>
              <a:rPr lang="en-US" sz="1000" b="0" i="0" u="none" strike="noStrike" dirty="0">
                <a:solidFill>
                  <a:srgbClr val="007398"/>
                </a:solidFill>
                <a:effectLst/>
                <a:latin typeface="NexusSans"/>
                <a:hlinkClick r:id="rId3" tooltip="Persistent link using digital object identifier"/>
              </a:rPr>
              <a:t>https://doi.org/10.1016/j.appet.2019.01.008</a:t>
            </a:r>
            <a:endParaRPr lang="en-US" sz="1000" b="0" i="0" u="none" strike="noStrike" dirty="0">
              <a:solidFill>
                <a:srgbClr val="007398"/>
              </a:solidFill>
              <a:effectLst/>
              <a:latin typeface="NexusSans"/>
            </a:endParaRPr>
          </a:p>
          <a:p>
            <a:r>
              <a:rPr lang="en-US" sz="1000" b="0" i="0" dirty="0">
                <a:solidFill>
                  <a:srgbClr val="000000"/>
                </a:solidFill>
                <a:effectLst/>
                <a:latin typeface="Helvetica" panose="020B0604020202020204" pitchFamily="34" charset="0"/>
              </a:rPr>
              <a:t>Journal of the American Heart Association. 2020;9:e014520</a:t>
            </a:r>
            <a:endParaRPr lang="en-US" sz="1000" b="0" i="0" u="none" strike="noStrike" dirty="0">
              <a:solidFill>
                <a:srgbClr val="007398"/>
              </a:solidFill>
              <a:effectLst/>
              <a:latin typeface="NexusSans"/>
            </a:endParaRPr>
          </a:p>
          <a:p>
            <a:endParaRPr lang="en-US" dirty="0"/>
          </a:p>
        </p:txBody>
      </p:sp>
      <p:pic>
        <p:nvPicPr>
          <p:cNvPr id="5" name="Google Shape;322;p19" descr="page2image1772256"/>
          <p:cNvPicPr preferRelativeResize="0"/>
          <p:nvPr/>
        </p:nvPicPr>
        <p:blipFill rotWithShape="1">
          <a:blip r:embed="rId4">
            <a:alphaModFix/>
          </a:blip>
          <a:srcRect/>
          <a:stretch/>
        </p:blipFill>
        <p:spPr>
          <a:xfrm>
            <a:off x="406401" y="100332"/>
            <a:ext cx="910377" cy="478333"/>
          </a:xfrm>
          <a:prstGeom prst="rect">
            <a:avLst/>
          </a:prstGeom>
          <a:noFill/>
          <a:ln>
            <a:noFill/>
          </a:ln>
        </p:spPr>
      </p:pic>
    </p:spTree>
    <p:extLst>
      <p:ext uri="{BB962C8B-B14F-4D97-AF65-F5344CB8AC3E}">
        <p14:creationId xmlns:p14="http://schemas.microsoft.com/office/powerpoint/2010/main" val="1504757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E8F5F-0C78-C450-A3F6-8ADEDC5211AA}"/>
              </a:ext>
            </a:extLst>
          </p:cNvPr>
          <p:cNvSpPr>
            <a:spLocks noGrp="1"/>
          </p:cNvSpPr>
          <p:nvPr>
            <p:ph type="title"/>
          </p:nvPr>
        </p:nvSpPr>
        <p:spPr/>
        <p:txBody>
          <a:bodyPr/>
          <a:lstStyle/>
          <a:p>
            <a:r>
              <a:rPr lang="en-US" dirty="0"/>
              <a:t>Empowering caregivers - preventative</a:t>
            </a:r>
          </a:p>
        </p:txBody>
      </p:sp>
      <p:sp>
        <p:nvSpPr>
          <p:cNvPr id="3" name="Content Placeholder 2">
            <a:extLst>
              <a:ext uri="{FF2B5EF4-FFF2-40B4-BE49-F238E27FC236}">
                <a16:creationId xmlns:a16="http://schemas.microsoft.com/office/drawing/2014/main" id="{0D7B33BC-969D-D90B-90A5-4AA0BE27DAA1}"/>
              </a:ext>
            </a:extLst>
          </p:cNvPr>
          <p:cNvSpPr>
            <a:spLocks noGrp="1"/>
          </p:cNvSpPr>
          <p:nvPr>
            <p:ph idx="1"/>
          </p:nvPr>
        </p:nvSpPr>
        <p:spPr/>
        <p:txBody>
          <a:bodyPr/>
          <a:lstStyle/>
          <a:p>
            <a:r>
              <a:rPr lang="en-US" dirty="0"/>
              <a:t>Review feeding styles and practices regularly</a:t>
            </a:r>
          </a:p>
          <a:p>
            <a:r>
              <a:rPr lang="en-US" dirty="0"/>
              <a:t>Support caregivers’ understanding of typical feeding behaviors as their child develops</a:t>
            </a:r>
          </a:p>
          <a:p>
            <a:r>
              <a:rPr lang="en-US" dirty="0"/>
              <a:t>Encourage authoritative feeding styles</a:t>
            </a:r>
          </a:p>
          <a:p>
            <a:r>
              <a:rPr lang="en-US" dirty="0"/>
              <a:t>Support problem-solving through socio-economic, cultural, familial factors that can be barriers to developing authoritative feeding styles</a:t>
            </a:r>
          </a:p>
          <a:p>
            <a:r>
              <a:rPr lang="en-US" dirty="0"/>
              <a:t>Ellyn </a:t>
            </a:r>
            <a:r>
              <a:rPr lang="en-US" dirty="0" err="1"/>
              <a:t>Satter’s</a:t>
            </a:r>
            <a:r>
              <a:rPr lang="en-US" dirty="0"/>
              <a:t> Division of Responsibility in Feeding</a:t>
            </a:r>
          </a:p>
          <a:p>
            <a:endParaRPr lang="en-US" dirty="0"/>
          </a:p>
          <a:p>
            <a:endParaRPr lang="en-US" dirty="0"/>
          </a:p>
        </p:txBody>
      </p:sp>
      <p:pic>
        <p:nvPicPr>
          <p:cNvPr id="4" name="Google Shape;322;p19" descr="page2image1772256"/>
          <p:cNvPicPr preferRelativeResize="0"/>
          <p:nvPr/>
        </p:nvPicPr>
        <p:blipFill rotWithShape="1">
          <a:blip r:embed="rId2">
            <a:alphaModFix/>
          </a:blip>
          <a:srcRect/>
          <a:stretch/>
        </p:blipFill>
        <p:spPr>
          <a:xfrm>
            <a:off x="406401" y="100332"/>
            <a:ext cx="910377" cy="478333"/>
          </a:xfrm>
          <a:prstGeom prst="rect">
            <a:avLst/>
          </a:prstGeom>
          <a:noFill/>
          <a:ln>
            <a:noFill/>
          </a:ln>
        </p:spPr>
      </p:pic>
    </p:spTree>
    <p:extLst>
      <p:ext uri="{BB962C8B-B14F-4D97-AF65-F5344CB8AC3E}">
        <p14:creationId xmlns:p14="http://schemas.microsoft.com/office/powerpoint/2010/main" val="907571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69A6-FFBA-7399-C1DD-57A5D286D6C4}"/>
              </a:ext>
            </a:extLst>
          </p:cNvPr>
          <p:cNvSpPr>
            <a:spLocks noGrp="1"/>
          </p:cNvSpPr>
          <p:nvPr>
            <p:ph type="title"/>
          </p:nvPr>
        </p:nvSpPr>
        <p:spPr>
          <a:xfrm>
            <a:off x="171226" y="365125"/>
            <a:ext cx="10515600" cy="1325563"/>
          </a:xfrm>
        </p:spPr>
        <p:txBody>
          <a:bodyPr/>
          <a:lstStyle/>
          <a:p>
            <a:r>
              <a:rPr lang="en-US" dirty="0"/>
              <a:t>Positive caregiver feeding practices</a:t>
            </a:r>
          </a:p>
        </p:txBody>
      </p:sp>
      <p:pic>
        <p:nvPicPr>
          <p:cNvPr id="5" name="Content Placeholder 4">
            <a:extLst>
              <a:ext uri="{FF2B5EF4-FFF2-40B4-BE49-F238E27FC236}">
                <a16:creationId xmlns:a16="http://schemas.microsoft.com/office/drawing/2014/main" id="{623B4872-2F65-2BF7-3974-8D12ED73BFBF}"/>
              </a:ext>
            </a:extLst>
          </p:cNvPr>
          <p:cNvPicPr>
            <a:picLocks noGrp="1" noChangeAspect="1"/>
          </p:cNvPicPr>
          <p:nvPr>
            <p:ph idx="1"/>
          </p:nvPr>
        </p:nvPicPr>
        <p:blipFill>
          <a:blip r:embed="rId2"/>
          <a:stretch>
            <a:fillRect/>
          </a:stretch>
        </p:blipFill>
        <p:spPr>
          <a:xfrm>
            <a:off x="89982" y="1548599"/>
            <a:ext cx="5849202" cy="4645736"/>
          </a:xfrm>
        </p:spPr>
      </p:pic>
      <p:pic>
        <p:nvPicPr>
          <p:cNvPr id="7" name="Picture 6">
            <a:extLst>
              <a:ext uri="{FF2B5EF4-FFF2-40B4-BE49-F238E27FC236}">
                <a16:creationId xmlns:a16="http://schemas.microsoft.com/office/drawing/2014/main" id="{509C518E-7553-32AB-0550-478C0988CE2F}"/>
              </a:ext>
            </a:extLst>
          </p:cNvPr>
          <p:cNvPicPr>
            <a:picLocks noChangeAspect="1"/>
          </p:cNvPicPr>
          <p:nvPr/>
        </p:nvPicPr>
        <p:blipFill>
          <a:blip r:embed="rId3"/>
          <a:stretch>
            <a:fillRect/>
          </a:stretch>
        </p:blipFill>
        <p:spPr>
          <a:xfrm>
            <a:off x="5834568" y="2218372"/>
            <a:ext cx="6267450" cy="3152775"/>
          </a:xfrm>
          <a:prstGeom prst="rect">
            <a:avLst/>
          </a:prstGeom>
        </p:spPr>
      </p:pic>
      <p:sp>
        <p:nvSpPr>
          <p:cNvPr id="8" name="TextBox 7">
            <a:extLst>
              <a:ext uri="{FF2B5EF4-FFF2-40B4-BE49-F238E27FC236}">
                <a16:creationId xmlns:a16="http://schemas.microsoft.com/office/drawing/2014/main" id="{1FA41EAC-5524-A4C8-B019-A1CE91DF01F6}"/>
              </a:ext>
            </a:extLst>
          </p:cNvPr>
          <p:cNvSpPr txBox="1"/>
          <p:nvPr/>
        </p:nvSpPr>
        <p:spPr>
          <a:xfrm>
            <a:off x="8655478" y="6071225"/>
            <a:ext cx="4410636" cy="246221"/>
          </a:xfrm>
          <a:prstGeom prst="rect">
            <a:avLst/>
          </a:prstGeom>
          <a:noFill/>
        </p:spPr>
        <p:txBody>
          <a:bodyPr wrap="square" rtlCol="0">
            <a:spAutoFit/>
          </a:bodyPr>
          <a:lstStyle/>
          <a:p>
            <a:r>
              <a:rPr lang="en-US" sz="1000" b="1" i="0" u="none" strike="noStrike" dirty="0">
                <a:solidFill>
                  <a:srgbClr val="005274"/>
                </a:solidFill>
                <a:effectLst/>
                <a:latin typeface="Open Sans" panose="020B0606030504020204" pitchFamily="34" charset="0"/>
                <a:hlinkClick r:id="rId4"/>
              </a:rPr>
              <a:t>https://doi.org/10.1111/ijpo.12722</a:t>
            </a:r>
            <a:endParaRPr lang="en-US" sz="1000" dirty="0"/>
          </a:p>
        </p:txBody>
      </p:sp>
      <p:pic>
        <p:nvPicPr>
          <p:cNvPr id="6" name="Google Shape;322;p19" descr="page2image1772256"/>
          <p:cNvPicPr preferRelativeResize="0"/>
          <p:nvPr/>
        </p:nvPicPr>
        <p:blipFill rotWithShape="1">
          <a:blip r:embed="rId5">
            <a:alphaModFix/>
          </a:blip>
          <a:srcRect/>
          <a:stretch/>
        </p:blipFill>
        <p:spPr>
          <a:xfrm>
            <a:off x="406401" y="100332"/>
            <a:ext cx="910377" cy="478333"/>
          </a:xfrm>
          <a:prstGeom prst="rect">
            <a:avLst/>
          </a:prstGeom>
          <a:noFill/>
          <a:ln>
            <a:noFill/>
          </a:ln>
        </p:spPr>
      </p:pic>
    </p:spTree>
    <p:extLst>
      <p:ext uri="{BB962C8B-B14F-4D97-AF65-F5344CB8AC3E}">
        <p14:creationId xmlns:p14="http://schemas.microsoft.com/office/powerpoint/2010/main" val="521484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B17D-EF48-1F28-EDA3-83513A28673B}"/>
              </a:ext>
            </a:extLst>
          </p:cNvPr>
          <p:cNvSpPr>
            <a:spLocks noGrp="1"/>
          </p:cNvSpPr>
          <p:nvPr>
            <p:ph type="title"/>
          </p:nvPr>
        </p:nvSpPr>
        <p:spPr/>
        <p:txBody>
          <a:bodyPr/>
          <a:lstStyle/>
          <a:p>
            <a:r>
              <a:rPr lang="en-US" dirty="0"/>
              <a:t>Authoritative feeding</a:t>
            </a:r>
          </a:p>
        </p:txBody>
      </p:sp>
      <p:pic>
        <p:nvPicPr>
          <p:cNvPr id="5" name="Content Placeholder 4">
            <a:extLst>
              <a:ext uri="{FF2B5EF4-FFF2-40B4-BE49-F238E27FC236}">
                <a16:creationId xmlns:a16="http://schemas.microsoft.com/office/drawing/2014/main" id="{7B96B668-47BF-03D4-B799-DEA751075475}"/>
              </a:ext>
            </a:extLst>
          </p:cNvPr>
          <p:cNvPicPr>
            <a:picLocks noGrp="1" noChangeAspect="1"/>
          </p:cNvPicPr>
          <p:nvPr>
            <p:ph idx="1"/>
          </p:nvPr>
        </p:nvPicPr>
        <p:blipFill>
          <a:blip r:embed="rId3"/>
          <a:stretch>
            <a:fillRect/>
          </a:stretch>
        </p:blipFill>
        <p:spPr>
          <a:xfrm>
            <a:off x="928337" y="1507573"/>
            <a:ext cx="10196177" cy="4351338"/>
          </a:xfrm>
        </p:spPr>
      </p:pic>
      <p:sp>
        <p:nvSpPr>
          <p:cNvPr id="6" name="TextBox 5">
            <a:extLst>
              <a:ext uri="{FF2B5EF4-FFF2-40B4-BE49-F238E27FC236}">
                <a16:creationId xmlns:a16="http://schemas.microsoft.com/office/drawing/2014/main" id="{038B6BDF-46AD-1F20-DBCB-4DC892EEE434}"/>
              </a:ext>
            </a:extLst>
          </p:cNvPr>
          <p:cNvSpPr txBox="1"/>
          <p:nvPr/>
        </p:nvSpPr>
        <p:spPr>
          <a:xfrm>
            <a:off x="8860029" y="5970095"/>
            <a:ext cx="4528970" cy="246221"/>
          </a:xfrm>
          <a:prstGeom prst="rect">
            <a:avLst/>
          </a:prstGeom>
          <a:noFill/>
        </p:spPr>
        <p:txBody>
          <a:bodyPr wrap="square" rtlCol="0">
            <a:spAutoFit/>
          </a:bodyPr>
          <a:lstStyle/>
          <a:p>
            <a:r>
              <a:rPr lang="en-US" sz="1000" b="1" i="0" u="none" strike="noStrike" dirty="0">
                <a:solidFill>
                  <a:srgbClr val="005274"/>
                </a:solidFill>
                <a:effectLst/>
                <a:latin typeface="Open Sans" panose="020B0606030504020204" pitchFamily="34" charset="0"/>
                <a:hlinkClick r:id="rId4"/>
              </a:rPr>
              <a:t>https://doi.org/10.1111/ijpo.12722</a:t>
            </a:r>
            <a:endParaRPr lang="en-US" sz="1000" dirty="0"/>
          </a:p>
        </p:txBody>
      </p:sp>
      <p:pic>
        <p:nvPicPr>
          <p:cNvPr id="7" name="Google Shape;322;p19" descr="page2image1772256"/>
          <p:cNvPicPr preferRelativeResize="0"/>
          <p:nvPr/>
        </p:nvPicPr>
        <p:blipFill rotWithShape="1">
          <a:blip r:embed="rId5">
            <a:alphaModFix/>
          </a:blip>
          <a:srcRect/>
          <a:stretch/>
        </p:blipFill>
        <p:spPr>
          <a:xfrm>
            <a:off x="406401" y="100332"/>
            <a:ext cx="910377" cy="478333"/>
          </a:xfrm>
          <a:prstGeom prst="rect">
            <a:avLst/>
          </a:prstGeom>
          <a:noFill/>
          <a:ln>
            <a:noFill/>
          </a:ln>
        </p:spPr>
      </p:pic>
    </p:spTree>
    <p:extLst>
      <p:ext uri="{BB962C8B-B14F-4D97-AF65-F5344CB8AC3E}">
        <p14:creationId xmlns:p14="http://schemas.microsoft.com/office/powerpoint/2010/main" val="145464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endParaRPr sz="1200"/>
          </a:p>
        </p:txBody>
      </p:sp>
      <p:sp>
        <p:nvSpPr>
          <p:cNvPr id="6" name="object 6"/>
          <p:cNvSpPr txBox="1">
            <a:spLocks noGrp="1"/>
          </p:cNvSpPr>
          <p:nvPr>
            <p:ph type="title"/>
          </p:nvPr>
        </p:nvSpPr>
        <p:spPr>
          <a:xfrm>
            <a:off x="558800" y="641603"/>
            <a:ext cx="7010401" cy="685358"/>
          </a:xfrm>
          <a:prstGeom prst="rect">
            <a:avLst/>
          </a:prstGeom>
        </p:spPr>
        <p:txBody>
          <a:bodyPr vert="horz" wrap="square" lIns="0" tIns="8043" rIns="0" bIns="0" rtlCol="0" anchor="ctr">
            <a:spAutoFit/>
          </a:bodyPr>
          <a:lstStyle/>
          <a:p>
            <a:pPr marL="8467">
              <a:lnSpc>
                <a:spcPct val="100000"/>
              </a:lnSpc>
              <a:spcBef>
                <a:spcPts val="63"/>
              </a:spcBef>
            </a:pPr>
            <a:r>
              <a:rPr lang="en-US" spc="-153" dirty="0"/>
              <a:t>Welcome</a:t>
            </a:r>
            <a:endParaRPr spc="-193" dirty="0"/>
          </a:p>
        </p:txBody>
      </p:sp>
      <p:sp>
        <p:nvSpPr>
          <p:cNvPr id="3" name="Text Placeholder 2"/>
          <p:cNvSpPr>
            <a:spLocks noGrp="1"/>
          </p:cNvSpPr>
          <p:nvPr>
            <p:ph idx="1"/>
          </p:nvPr>
        </p:nvSpPr>
        <p:spPr>
          <a:xfrm>
            <a:off x="558800" y="1549401"/>
            <a:ext cx="10795002" cy="1727199"/>
          </a:xfrm>
        </p:spPr>
        <p:txBody>
          <a:bodyPr>
            <a:normAutofit lnSpcReduction="10000"/>
          </a:bodyPr>
          <a:lstStyle/>
          <a:p>
            <a:pPr marL="495325" indent="-495325"/>
            <a:r>
              <a:rPr lang="en-US" dirty="0">
                <a:solidFill>
                  <a:schemeClr val="accent6">
                    <a:lumMod val="50000"/>
                  </a:schemeClr>
                </a:solidFill>
              </a:rPr>
              <a:t>This session will be recorded for educational and quality improvement purposes</a:t>
            </a:r>
          </a:p>
          <a:p>
            <a:pPr marL="495325" indent="-495325"/>
            <a:r>
              <a:rPr lang="en-US" dirty="0">
                <a:solidFill>
                  <a:schemeClr val="accent6">
                    <a:lumMod val="50000"/>
                  </a:schemeClr>
                </a:solidFill>
              </a:rPr>
              <a:t>Please do not provide any protected health information (PHI) during any ECHO session</a:t>
            </a:r>
          </a:p>
          <a:p>
            <a:pPr marL="495325" indent="-495325"/>
            <a:endParaRPr lang="en-US" dirty="0">
              <a:solidFill>
                <a:schemeClr val="accent6">
                  <a:lumMod val="50000"/>
                </a:schemeClr>
              </a:solidFill>
            </a:endParaRPr>
          </a:p>
        </p:txBody>
      </p:sp>
      <p:pic>
        <p:nvPicPr>
          <p:cNvPr id="9" name="Picture 1" descr="page2image1772256">
            <a:extLst>
              <a:ext uri="{FF2B5EF4-FFF2-40B4-BE49-F238E27FC236}">
                <a16:creationId xmlns:a16="http://schemas.microsoft.com/office/drawing/2014/main" id="{2112E677-3ED6-D34A-9ABF-C1F2EFD36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845366282"/>
              </p:ext>
            </p:extLst>
          </p:nvPr>
        </p:nvGraphicFramePr>
        <p:xfrm>
          <a:off x="1676399" y="3276600"/>
          <a:ext cx="8737601" cy="31809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981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0C7E-0BBC-3F7D-D2C8-E31F2AEAC2F1}"/>
              </a:ext>
            </a:extLst>
          </p:cNvPr>
          <p:cNvSpPr>
            <a:spLocks noGrp="1"/>
          </p:cNvSpPr>
          <p:nvPr>
            <p:ph type="title"/>
          </p:nvPr>
        </p:nvSpPr>
        <p:spPr/>
        <p:txBody>
          <a:bodyPr/>
          <a:lstStyle/>
          <a:p>
            <a:r>
              <a:rPr lang="en-US" dirty="0"/>
              <a:t>Empowering caregivers - responsive</a:t>
            </a:r>
          </a:p>
        </p:txBody>
      </p:sp>
      <p:sp>
        <p:nvSpPr>
          <p:cNvPr id="3" name="Content Placeholder 2">
            <a:extLst>
              <a:ext uri="{FF2B5EF4-FFF2-40B4-BE49-F238E27FC236}">
                <a16:creationId xmlns:a16="http://schemas.microsoft.com/office/drawing/2014/main" id="{343C7734-571F-0C46-12B1-6826B249F82B}"/>
              </a:ext>
            </a:extLst>
          </p:cNvPr>
          <p:cNvSpPr>
            <a:spLocks noGrp="1"/>
          </p:cNvSpPr>
          <p:nvPr>
            <p:ph idx="1"/>
          </p:nvPr>
        </p:nvSpPr>
        <p:spPr/>
        <p:txBody>
          <a:bodyPr>
            <a:normAutofit fontScale="92500" lnSpcReduction="10000"/>
          </a:bodyPr>
          <a:lstStyle/>
          <a:p>
            <a:r>
              <a:rPr lang="en-US" dirty="0"/>
              <a:t>Validate and normalize accommodation responses</a:t>
            </a:r>
          </a:p>
          <a:p>
            <a:r>
              <a:rPr lang="en-US" dirty="0"/>
              <a:t>Provide education (with permission) on the patterns of accommodation and how it impacts their child’s health behaviors</a:t>
            </a:r>
          </a:p>
          <a:p>
            <a:r>
              <a:rPr lang="en-US" dirty="0"/>
              <a:t>Support development of non-food related coping/soothing strategies</a:t>
            </a:r>
          </a:p>
          <a:p>
            <a:r>
              <a:rPr lang="en-US" dirty="0"/>
              <a:t>Support making changes to accommodation responses</a:t>
            </a:r>
          </a:p>
          <a:p>
            <a:pPr lvl="1"/>
            <a:r>
              <a:rPr lang="en-US" dirty="0"/>
              <a:t>Pick on behavior to work on at a time</a:t>
            </a:r>
          </a:p>
          <a:p>
            <a:pPr lvl="1"/>
            <a:r>
              <a:rPr lang="en-US" dirty="0"/>
              <a:t>Communicate with the child about plan to change</a:t>
            </a:r>
          </a:p>
          <a:p>
            <a:r>
              <a:rPr lang="en-US" dirty="0"/>
              <a:t>Support problem-solving through socio-economic, cultural, familial factors that can be barriers to developing authoritative feeding styles</a:t>
            </a:r>
          </a:p>
          <a:p>
            <a:r>
              <a:rPr lang="en-US" dirty="0"/>
              <a:t>Use MI strategies and solution focused coaching to support communication with families</a:t>
            </a:r>
          </a:p>
          <a:p>
            <a:endParaRPr lang="en-US" dirty="0"/>
          </a:p>
          <a:p>
            <a:endParaRPr lang="en-US" dirty="0"/>
          </a:p>
          <a:p>
            <a:endParaRPr lang="en-US" dirty="0"/>
          </a:p>
        </p:txBody>
      </p:sp>
      <p:pic>
        <p:nvPicPr>
          <p:cNvPr id="4" name="Google Shape;322;p19" descr="page2image1772256"/>
          <p:cNvPicPr preferRelativeResize="0"/>
          <p:nvPr/>
        </p:nvPicPr>
        <p:blipFill rotWithShape="1">
          <a:blip r:embed="rId2">
            <a:alphaModFix/>
          </a:blip>
          <a:srcRect/>
          <a:stretch/>
        </p:blipFill>
        <p:spPr>
          <a:xfrm>
            <a:off x="406401" y="100332"/>
            <a:ext cx="910377" cy="478333"/>
          </a:xfrm>
          <a:prstGeom prst="rect">
            <a:avLst/>
          </a:prstGeom>
          <a:noFill/>
          <a:ln>
            <a:noFill/>
          </a:ln>
        </p:spPr>
      </p:pic>
    </p:spTree>
    <p:extLst>
      <p:ext uri="{BB962C8B-B14F-4D97-AF65-F5344CB8AC3E}">
        <p14:creationId xmlns:p14="http://schemas.microsoft.com/office/powerpoint/2010/main" val="1530513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684"/>
            <a:ext cx="10515601" cy="808293"/>
          </a:xfrm>
        </p:spPr>
        <p:txBody>
          <a:bodyPr>
            <a:normAutofit/>
          </a:bodyPr>
          <a:lstStyle/>
          <a:p>
            <a:r>
              <a:rPr lang="en-US" sz="4400" dirty="0">
                <a:solidFill>
                  <a:srgbClr val="0070C0"/>
                </a:solidFill>
                <a:ea typeface="Tahoma"/>
                <a:cs typeface="Tahoma"/>
                <a:sym typeface="Tahoma"/>
              </a:rPr>
              <a:t>Contact information</a:t>
            </a:r>
            <a:endParaRPr lang="en-US" dirty="0">
              <a:solidFill>
                <a:srgbClr val="0070C0"/>
              </a:solidFill>
            </a:endParaRPr>
          </a:p>
        </p:txBody>
      </p:sp>
      <p:pic>
        <p:nvPicPr>
          <p:cNvPr id="6" name="Content Placeholder 5" descr="Graphical user interface, text, application">
            <a:extLst>
              <a:ext uri="{FF2B5EF4-FFF2-40B4-BE49-F238E27FC236}">
                <a16:creationId xmlns:a16="http://schemas.microsoft.com/office/drawing/2014/main" id="{770266CB-13A5-2267-AA26-4D9EAE95AD31}"/>
              </a:ext>
            </a:extLst>
          </p:cNvPr>
          <p:cNvPicPr>
            <a:picLocks noGrp="1" noChangeAspect="1"/>
          </p:cNvPicPr>
          <p:nvPr>
            <p:ph idx="1"/>
          </p:nvPr>
        </p:nvPicPr>
        <p:blipFill>
          <a:blip r:embed="rId2"/>
          <a:stretch>
            <a:fillRect/>
          </a:stretch>
        </p:blipFill>
        <p:spPr>
          <a:xfrm>
            <a:off x="2441360" y="1370792"/>
            <a:ext cx="7386221" cy="4767634"/>
          </a:xfrm>
        </p:spPr>
      </p:pic>
      <p:pic>
        <p:nvPicPr>
          <p:cNvPr id="3"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08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42529" y="6466000"/>
            <a:ext cx="3417147" cy="194925"/>
          </a:xfrm>
          <a:prstGeom prst="rect">
            <a:avLst/>
          </a:prstGeom>
        </p:spPr>
        <p:txBody>
          <a:bodyPr vert="horz" wrap="square" lIns="0" tIns="10160" rIns="0" bIns="0" rtlCol="0">
            <a:spAutoFit/>
          </a:bodyPr>
          <a:lstStyle/>
          <a:p>
            <a:pPr marL="0" marR="0" lvl="0" indent="0" algn="l" defTabSz="609630" rtl="0" eaLnBrk="1" fontAlgn="auto" latinLnBrk="0" hangingPunct="1">
              <a:lnSpc>
                <a:spcPct val="100000"/>
              </a:lnSpc>
              <a:spcBef>
                <a:spcPts val="8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Prepared</a:t>
            </a:r>
            <a:r>
              <a:rPr kumimoji="0" sz="1200" b="0" i="0" u="none" strike="noStrike" kern="0" cap="none" spc="-103"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by</a:t>
            </a:r>
            <a:r>
              <a:rPr kumimoji="0" sz="1200" b="0" i="0" u="none" strike="noStrike" kern="0" cap="none" spc="-117"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Care</a:t>
            </a:r>
            <a:r>
              <a:rPr kumimoji="0" sz="1200" b="0" i="0" u="none" strike="noStrike" kern="0" cap="none" spc="-11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7"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Transformation</a:t>
            </a:r>
            <a:r>
              <a:rPr kumimoji="0" sz="1200" b="0" i="0" u="none" strike="noStrike" kern="0" cap="none" spc="-103"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3"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Collaborative</a:t>
            </a:r>
            <a:r>
              <a:rPr kumimoji="0" sz="1200" b="0" i="0" u="none" strike="noStrike" kern="0" cap="none" spc="-117"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of</a:t>
            </a:r>
            <a:r>
              <a:rPr kumimoji="0" sz="1200" b="0" i="0" u="none" strike="noStrike" kern="0" cap="none" spc="-117"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7"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RI</a:t>
            </a:r>
            <a:endParaRPr kumimoji="0" sz="12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3" name="object 3"/>
          <p:cNvSpPr/>
          <p:nvPr/>
        </p:nvSpPr>
        <p:spPr>
          <a:xfrm>
            <a:off x="0" y="6297676"/>
            <a:ext cx="12192000" cy="560493"/>
          </a:xfrm>
          <a:custGeom>
            <a:avLst/>
            <a:gdLst/>
            <a:ahLst/>
            <a:cxnLst/>
            <a:rect l="l" t="t" r="r" b="b"/>
            <a:pathLst>
              <a:path w="18288000" h="840740">
                <a:moveTo>
                  <a:pt x="18288000" y="0"/>
                </a:moveTo>
                <a:lnTo>
                  <a:pt x="0" y="0"/>
                </a:lnTo>
                <a:lnTo>
                  <a:pt x="0" y="840485"/>
                </a:lnTo>
                <a:lnTo>
                  <a:pt x="18288000" y="840485"/>
                </a:lnTo>
                <a:lnTo>
                  <a:pt x="18288000" y="0"/>
                </a:lnTo>
                <a:close/>
              </a:path>
            </a:pathLst>
          </a:custGeom>
          <a:solidFill>
            <a:srgbClr val="F7B31D"/>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 name="TextBox 6">
            <a:extLst>
              <a:ext uri="{FF2B5EF4-FFF2-40B4-BE49-F238E27FC236}">
                <a16:creationId xmlns:a16="http://schemas.microsoft.com/office/drawing/2014/main" id="{A4A1AF05-589B-D445-8E47-D72E8545C8EF}"/>
              </a:ext>
            </a:extLst>
          </p:cNvPr>
          <p:cNvSpPr txBox="1"/>
          <p:nvPr/>
        </p:nvSpPr>
        <p:spPr>
          <a:xfrm>
            <a:off x="2692400" y="5290458"/>
            <a:ext cx="7416800" cy="461665"/>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PLEASE NOTE: Project ECHO case consultations do not create or otherwise establish a provider-patient relationship between any clinician and any patient whose case is being presented in a project ECHO setting</a:t>
            </a:r>
          </a:p>
        </p:txBody>
      </p:sp>
      <p:sp>
        <p:nvSpPr>
          <p:cNvPr id="8" name="TextBox 7">
            <a:extLst>
              <a:ext uri="{FF2B5EF4-FFF2-40B4-BE49-F238E27FC236}">
                <a16:creationId xmlns:a16="http://schemas.microsoft.com/office/drawing/2014/main" id="{1AAD894F-4DC9-1247-841F-D3AD732BA3E0}"/>
              </a:ext>
            </a:extLst>
          </p:cNvPr>
          <p:cNvSpPr txBox="1"/>
          <p:nvPr/>
        </p:nvSpPr>
        <p:spPr>
          <a:xfrm>
            <a:off x="3663873" y="3746290"/>
            <a:ext cx="5501899" cy="1477328"/>
          </a:xfrm>
          <a:prstGeom prst="rect">
            <a:avLst/>
          </a:prstGeom>
          <a:noFill/>
        </p:spPr>
        <p:txBody>
          <a:bodyPr wrap="square" rtlCol="0">
            <a:spAutoFit/>
          </a:bodyPr>
          <a:lstStyle/>
          <a:p>
            <a:pPr marL="0" marR="0" lvl="0" indent="0" algn="l" defTabSz="609630" rtl="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69C3"/>
                </a:solidFill>
                <a:effectLst/>
                <a:uLnTx/>
                <a:uFillTx/>
                <a:latin typeface="Calibri"/>
                <a:ea typeface="+mn-ea"/>
                <a:cs typeface="+mn-cs"/>
              </a:rPr>
              <a:t>Presenter(s): Elizabeth B. Lange, MD FAAP</a:t>
            </a:r>
          </a:p>
          <a:p>
            <a:pPr marL="0" marR="0" lvl="0" indent="0" algn="l" defTabSz="609630" rtl="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69C3"/>
                </a:solidFill>
                <a:effectLst/>
                <a:uLnTx/>
                <a:uFillTx/>
                <a:latin typeface="Calibri"/>
                <a:ea typeface="+mn-ea"/>
                <a:cs typeface="+mn-cs"/>
              </a:rPr>
              <a:t>Date: 3-16-23</a:t>
            </a:r>
          </a:p>
          <a:p>
            <a:pPr marL="0" marR="0" lvl="0" indent="0" algn="l" defTabSz="609630" rtl="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69C3"/>
                </a:solidFill>
                <a:effectLst/>
                <a:uLnTx/>
                <a:uFillTx/>
                <a:latin typeface="Calibri"/>
                <a:ea typeface="+mn-ea"/>
                <a:cs typeface="+mn-cs"/>
              </a:rPr>
              <a:t>Contact Info: elizlange@cox.net</a:t>
            </a:r>
          </a:p>
        </p:txBody>
      </p:sp>
      <p:sp>
        <p:nvSpPr>
          <p:cNvPr id="11" name="object 3">
            <a:extLst>
              <a:ext uri="{FF2B5EF4-FFF2-40B4-BE49-F238E27FC236}">
                <a16:creationId xmlns:a16="http://schemas.microsoft.com/office/drawing/2014/main" id="{17DB629D-B4D6-6F4D-8625-2ADB7CC6461B}"/>
              </a:ext>
            </a:extLst>
          </p:cNvPr>
          <p:cNvSpPr txBox="1">
            <a:spLocks noGrp="1"/>
          </p:cNvSpPr>
          <p:nvPr>
            <p:ph type="ctrTitle"/>
          </p:nvPr>
        </p:nvSpPr>
        <p:spPr>
          <a:xfrm>
            <a:off x="601578" y="2404862"/>
            <a:ext cx="10873498" cy="1177550"/>
          </a:xfrm>
          <a:prstGeom prst="rect">
            <a:avLst/>
          </a:prstGeom>
        </p:spPr>
        <p:txBody>
          <a:bodyPr vert="horz" wrap="square" lIns="0" tIns="10904" rIns="0" bIns="0" rtlCol="0">
            <a:spAutoFit/>
          </a:bodyPr>
          <a:lstStyle/>
          <a:p>
            <a:pPr marL="8724" algn="ctr">
              <a:spcBef>
                <a:spcPts val="86"/>
              </a:spcBef>
            </a:pPr>
            <a:r>
              <a:rPr lang="en-US" sz="2667" dirty="0"/>
              <a:t>Pediatric Weight Management ECHO</a:t>
            </a:r>
            <a:r>
              <a:rPr lang="en-US" sz="2667" baseline="30000" dirty="0"/>
              <a:t>®</a:t>
            </a:r>
            <a:r>
              <a:rPr lang="en-US" dirty="0"/>
              <a:t> </a:t>
            </a:r>
            <a:r>
              <a:rPr lang="en-US" sz="2667" dirty="0"/>
              <a:t/>
            </a:r>
            <a:br>
              <a:rPr lang="en-US" sz="2667" dirty="0"/>
            </a:br>
            <a:r>
              <a:rPr sz="2667" dirty="0"/>
              <a:t>Case</a:t>
            </a:r>
            <a:r>
              <a:rPr sz="2667" spc="-7" dirty="0"/>
              <a:t> Presentation</a:t>
            </a:r>
            <a:endParaRPr sz="2404" dirty="0"/>
          </a:p>
        </p:txBody>
      </p:sp>
      <p:pic>
        <p:nvPicPr>
          <p:cNvPr id="12" name="Picture 1" descr="page2image1772256">
            <a:extLst>
              <a:ext uri="{FF2B5EF4-FFF2-40B4-BE49-F238E27FC236}">
                <a16:creationId xmlns:a16="http://schemas.microsoft.com/office/drawing/2014/main" id="{9319A954-B138-7A48-9330-66DEBDF02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7600" y="1168011"/>
            <a:ext cx="1238701" cy="65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649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txBox="1">
            <a:spLocks noGrp="1"/>
          </p:cNvSpPr>
          <p:nvPr>
            <p:ph type="title"/>
          </p:nvPr>
        </p:nvSpPr>
        <p:spPr>
          <a:prstGeom prst="rect">
            <a:avLst/>
          </a:prstGeom>
        </p:spPr>
        <p:txBody>
          <a:bodyPr vert="horz" wrap="square" lIns="0" tIns="8043" rIns="0" bIns="0" rtlCol="0">
            <a:spAutoFit/>
          </a:bodyPr>
          <a:lstStyle/>
          <a:p>
            <a:pPr marL="8467">
              <a:spcBef>
                <a:spcPts val="63"/>
              </a:spcBef>
            </a:pPr>
            <a:r>
              <a:rPr lang="en-US" spc="-153" dirty="0"/>
              <a:t>Reasons for Selecting this Case</a:t>
            </a:r>
            <a:endParaRPr spc="-193" dirty="0"/>
          </a:p>
        </p:txBody>
      </p:sp>
      <p:sp>
        <p:nvSpPr>
          <p:cNvPr id="7" name="object 7"/>
          <p:cNvSpPr txBox="1">
            <a:spLocks noGrp="1"/>
          </p:cNvSpPr>
          <p:nvPr>
            <p:ph type="ftr" sz="quarter" idx="4294967295"/>
          </p:nvPr>
        </p:nvSpPr>
        <p:spPr>
          <a:xfrm>
            <a:off x="0" y="4305300"/>
            <a:ext cx="2289175" cy="387350"/>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Prepared</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by</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Care</a:t>
            </a:r>
            <a:r>
              <a:rPr kumimoji="0" sz="1200" b="0" i="0" u="none" strike="noStrike" kern="0" cap="none" spc="-1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Transformation</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Collaborative</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of</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RI</a:t>
            </a:r>
          </a:p>
        </p:txBody>
      </p:sp>
      <p:sp>
        <p:nvSpPr>
          <p:cNvPr id="13" name="TextBox 12">
            <a:extLst>
              <a:ext uri="{FF2B5EF4-FFF2-40B4-BE49-F238E27FC236}">
                <a16:creationId xmlns:a16="http://schemas.microsoft.com/office/drawing/2014/main" id="{518F0266-036A-0949-821F-30F89FA75B87}"/>
              </a:ext>
            </a:extLst>
          </p:cNvPr>
          <p:cNvSpPr txBox="1"/>
          <p:nvPr/>
        </p:nvSpPr>
        <p:spPr>
          <a:xfrm>
            <a:off x="10007600" y="97510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8" name="Picture 1" descr="page2image1772256">
            <a:extLst>
              <a:ext uri="{FF2B5EF4-FFF2-40B4-BE49-F238E27FC236}">
                <a16:creationId xmlns:a16="http://schemas.microsoft.com/office/drawing/2014/main" id="{68881881-32CA-0447-9B7A-B28482B0E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3">
            <a:extLst>
              <a:ext uri="{FF2B5EF4-FFF2-40B4-BE49-F238E27FC236}">
                <a16:creationId xmlns:a16="http://schemas.microsoft.com/office/drawing/2014/main" id="{6DCBEC80-039C-C646-860D-B87A15854BF9}"/>
              </a:ext>
            </a:extLst>
          </p:cNvPr>
          <p:cNvGraphicFramePr>
            <a:graphicFrameLocks noGrp="1"/>
          </p:cNvGraphicFramePr>
          <p:nvPr>
            <p:extLst/>
          </p:nvPr>
        </p:nvGraphicFramePr>
        <p:xfrm>
          <a:off x="406400" y="1498597"/>
          <a:ext cx="11226800" cy="4384296"/>
        </p:xfrm>
        <a:graphic>
          <a:graphicData uri="http://schemas.openxmlformats.org/drawingml/2006/table">
            <a:tbl>
              <a:tblPr firstRow="1" bandRow="1">
                <a:tableStyleId>{073A0DAA-6AF3-43AB-8588-CEC1D06C72B9}</a:tableStyleId>
              </a:tblPr>
              <a:tblGrid>
                <a:gridCol w="4876800">
                  <a:extLst>
                    <a:ext uri="{9D8B030D-6E8A-4147-A177-3AD203B41FA5}">
                      <a16:colId xmlns:a16="http://schemas.microsoft.com/office/drawing/2014/main" val="2309835222"/>
                    </a:ext>
                  </a:extLst>
                </a:gridCol>
                <a:gridCol w="6350000">
                  <a:extLst>
                    <a:ext uri="{9D8B030D-6E8A-4147-A177-3AD203B41FA5}">
                      <a16:colId xmlns:a16="http://schemas.microsoft.com/office/drawing/2014/main" val="4127498626"/>
                    </a:ext>
                  </a:extLst>
                </a:gridCol>
              </a:tblGrid>
              <a:tr h="751138">
                <a:tc>
                  <a:txBody>
                    <a:bodyPr/>
                    <a:lstStyle/>
                    <a:p>
                      <a:pPr marL="0" algn="l" rtl="0"/>
                      <a:endParaRPr lang="en-US" sz="1200" dirty="0">
                        <a:solidFill>
                          <a:schemeClr val="accent6">
                            <a:lumMod val="50000"/>
                          </a:schemeClr>
                        </a:solidFill>
                      </a:endParaRPr>
                    </a:p>
                  </a:txBody>
                  <a:tcPr marL="60960" marR="60960" marT="30480" marB="30480"/>
                </a:tc>
                <a:tc>
                  <a:txBody>
                    <a:bodyPr/>
                    <a:lstStyle/>
                    <a:p>
                      <a:endParaRPr lang="en-US" sz="1200">
                        <a:solidFill>
                          <a:schemeClr val="accent6">
                            <a:lumMod val="50000"/>
                          </a:schemeClr>
                        </a:solidFill>
                      </a:endParaRPr>
                    </a:p>
                  </a:txBody>
                  <a:tcPr marL="60960" marR="60960" marT="30480" marB="30480"/>
                </a:tc>
                <a:extLst>
                  <a:ext uri="{0D108BD9-81ED-4DB2-BD59-A6C34878D82A}">
                    <a16:rowId xmlns:a16="http://schemas.microsoft.com/office/drawing/2014/main" val="1022699541"/>
                  </a:ext>
                </a:extLst>
              </a:tr>
              <a:tr h="1816579">
                <a:tc>
                  <a:txBody>
                    <a:bodyPr/>
                    <a:lstStyle/>
                    <a:p>
                      <a:pPr marL="0" algn="l" rtl="0"/>
                      <a:endParaRPr lang="en-US" sz="2000" dirty="0">
                        <a:solidFill>
                          <a:schemeClr val="accent6">
                            <a:lumMod val="50000"/>
                          </a:schemeClr>
                        </a:solidFill>
                      </a:endParaRPr>
                    </a:p>
                    <a:p>
                      <a:pPr marL="0" algn="l" rtl="0"/>
                      <a:r>
                        <a:rPr lang="en-US" sz="2000" dirty="0">
                          <a:solidFill>
                            <a:schemeClr val="accent6">
                              <a:lumMod val="50000"/>
                            </a:schemeClr>
                          </a:solidFill>
                        </a:rPr>
                        <a:t>Why did you choose this case?</a:t>
                      </a:r>
                    </a:p>
                  </a:txBody>
                  <a:tcPr marL="60960" marR="60960" marT="30480" marB="30480"/>
                </a:tc>
                <a:tc>
                  <a:txBody>
                    <a:bodyPr/>
                    <a:lstStyle/>
                    <a:p>
                      <a:pPr marL="0" algn="l" rtl="0"/>
                      <a:endParaRPr lang="en-US" sz="1900" dirty="0">
                        <a:solidFill>
                          <a:schemeClr val="accent6">
                            <a:lumMod val="50000"/>
                          </a:schemeClr>
                        </a:solidFill>
                      </a:endParaRPr>
                    </a:p>
                    <a:p>
                      <a:pPr marL="0" algn="l" rtl="0"/>
                      <a:r>
                        <a:rPr lang="en-US" sz="1900" dirty="0">
                          <a:solidFill>
                            <a:schemeClr val="accent6">
                              <a:lumMod val="50000"/>
                            </a:schemeClr>
                          </a:solidFill>
                        </a:rPr>
                        <a:t>This is a new patient to me.</a:t>
                      </a:r>
                    </a:p>
                  </a:txBody>
                  <a:tcPr marL="60960" marR="60960" marT="30480" marB="30480"/>
                </a:tc>
                <a:extLst>
                  <a:ext uri="{0D108BD9-81ED-4DB2-BD59-A6C34878D82A}">
                    <a16:rowId xmlns:a16="http://schemas.microsoft.com/office/drawing/2014/main" val="815406261"/>
                  </a:ext>
                </a:extLst>
              </a:tr>
              <a:tr h="1816579">
                <a:tc>
                  <a:txBody>
                    <a:bodyPr/>
                    <a:lstStyle/>
                    <a:p>
                      <a:pPr marL="0" algn="l" rtl="0"/>
                      <a:endParaRPr lang="en-US" sz="2000" dirty="0">
                        <a:solidFill>
                          <a:schemeClr val="accent6">
                            <a:lumMod val="50000"/>
                          </a:schemeClr>
                        </a:solidFill>
                      </a:endParaRPr>
                    </a:p>
                    <a:p>
                      <a:pPr marL="0" algn="l" rtl="0"/>
                      <a:r>
                        <a:rPr lang="en-US" sz="2000" dirty="0">
                          <a:solidFill>
                            <a:schemeClr val="accent6">
                              <a:lumMod val="50000"/>
                            </a:schemeClr>
                          </a:solidFill>
                        </a:rPr>
                        <a:t>What questions do you have for the group?</a:t>
                      </a:r>
                    </a:p>
                  </a:txBody>
                  <a:tcPr marL="60960" marR="60960" marT="30480" marB="30480"/>
                </a:tc>
                <a:tc>
                  <a:txBody>
                    <a:bodyPr/>
                    <a:lstStyle/>
                    <a:p>
                      <a:pPr marL="0" algn="l" rtl="0"/>
                      <a:endParaRPr lang="en-US" sz="1900" dirty="0">
                        <a:solidFill>
                          <a:schemeClr val="accent6">
                            <a:lumMod val="50000"/>
                          </a:schemeClr>
                        </a:solidFill>
                      </a:endParaRPr>
                    </a:p>
                    <a:p>
                      <a:pPr marL="0" algn="l" rtl="0"/>
                      <a:r>
                        <a:rPr lang="en-US" sz="1900" dirty="0">
                          <a:solidFill>
                            <a:schemeClr val="accent6">
                              <a:lumMod val="50000"/>
                            </a:schemeClr>
                          </a:solidFill>
                        </a:rPr>
                        <a:t>How do we build the relationship and gain the trust in just the first meeting to address obesity in a patient and a family?</a:t>
                      </a:r>
                    </a:p>
                  </a:txBody>
                  <a:tcPr marL="60960" marR="60960" marT="30480" marB="30480"/>
                </a:tc>
                <a:extLst>
                  <a:ext uri="{0D108BD9-81ED-4DB2-BD59-A6C34878D82A}">
                    <a16:rowId xmlns:a16="http://schemas.microsoft.com/office/drawing/2014/main" val="1094569134"/>
                  </a:ext>
                </a:extLst>
              </a:tr>
            </a:tbl>
          </a:graphicData>
        </a:graphic>
      </p:graphicFrame>
    </p:spTree>
    <p:extLst>
      <p:ext uri="{BB962C8B-B14F-4D97-AF65-F5344CB8AC3E}">
        <p14:creationId xmlns:p14="http://schemas.microsoft.com/office/powerpoint/2010/main" val="2689091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 name="object 8"/>
          <p:cNvSpPr txBox="1">
            <a:spLocks noGrp="1"/>
          </p:cNvSpPr>
          <p:nvPr>
            <p:ph type="title"/>
          </p:nvPr>
        </p:nvSpPr>
        <p:spPr>
          <a:prstGeom prst="rect">
            <a:avLst/>
          </a:prstGeom>
        </p:spPr>
        <p:txBody>
          <a:bodyPr vert="horz" wrap="square" lIns="0" tIns="8043" rIns="0" bIns="0" rtlCol="0">
            <a:spAutoFit/>
          </a:bodyPr>
          <a:lstStyle/>
          <a:p>
            <a:pPr marL="8467">
              <a:spcBef>
                <a:spcPts val="63"/>
              </a:spcBef>
            </a:pPr>
            <a:r>
              <a:rPr lang="en-US" spc="-153" dirty="0"/>
              <a:t>Basic Patient Information</a:t>
            </a:r>
            <a:endParaRPr spc="-193" dirty="0"/>
          </a:p>
        </p:txBody>
      </p:sp>
      <p:graphicFrame>
        <p:nvGraphicFramePr>
          <p:cNvPr id="12" name="object 7">
            <a:extLst>
              <a:ext uri="{FF2B5EF4-FFF2-40B4-BE49-F238E27FC236}">
                <a16:creationId xmlns:a16="http://schemas.microsoft.com/office/drawing/2014/main" id="{4D2027B8-EBAB-F741-BA85-53431DB413DE}"/>
              </a:ext>
            </a:extLst>
          </p:cNvPr>
          <p:cNvGraphicFramePr>
            <a:graphicFrameLocks noGrp="1"/>
          </p:cNvGraphicFramePr>
          <p:nvPr>
            <p:extLst/>
          </p:nvPr>
        </p:nvGraphicFramePr>
        <p:xfrm>
          <a:off x="407824" y="1391513"/>
          <a:ext cx="11430059" cy="4600989"/>
        </p:xfrm>
        <a:graphic>
          <a:graphicData uri="http://schemas.openxmlformats.org/drawingml/2006/table">
            <a:tbl>
              <a:tblPr firstRow="1" bandRow="1">
                <a:tableStyleId>{073A0DAA-6AF3-43AB-8588-CEC1D06C72B9}</a:tableStyleId>
              </a:tblPr>
              <a:tblGrid>
                <a:gridCol w="4979704">
                  <a:extLst>
                    <a:ext uri="{9D8B030D-6E8A-4147-A177-3AD203B41FA5}">
                      <a16:colId xmlns:a16="http://schemas.microsoft.com/office/drawing/2014/main" val="20000"/>
                    </a:ext>
                  </a:extLst>
                </a:gridCol>
                <a:gridCol w="6450355">
                  <a:extLst>
                    <a:ext uri="{9D8B030D-6E8A-4147-A177-3AD203B41FA5}">
                      <a16:colId xmlns:a16="http://schemas.microsoft.com/office/drawing/2014/main" val="20001"/>
                    </a:ext>
                  </a:extLst>
                </a:gridCol>
              </a:tblGrid>
              <a:tr h="521647">
                <a:tc gridSpan="2">
                  <a:txBody>
                    <a:bodyPr/>
                    <a:lstStyle/>
                    <a:p>
                      <a:pPr marL="3816350" algn="ctr">
                        <a:lnSpc>
                          <a:spcPct val="100000"/>
                        </a:lnSpc>
                        <a:spcBef>
                          <a:spcPts val="550"/>
                        </a:spcBef>
                      </a:pPr>
                      <a:r>
                        <a:rPr lang="en-US" sz="1300" dirty="0">
                          <a:solidFill>
                            <a:schemeClr val="accent6">
                              <a:lumMod val="50000"/>
                            </a:schemeClr>
                          </a:solidFill>
                        </a:rPr>
                        <a:t>                           </a:t>
                      </a:r>
                      <a:endParaRPr sz="1300" dirty="0">
                        <a:solidFill>
                          <a:schemeClr val="accent6">
                            <a:lumMod val="50000"/>
                          </a:schemeClr>
                        </a:solidFill>
                        <a:latin typeface="Calibri" panose="020F0502020204030204" pitchFamily="34" charset="0"/>
                        <a:cs typeface="Calibri" panose="020F0502020204030204" pitchFamily="34" charset="0"/>
                      </a:endParaRPr>
                    </a:p>
                  </a:txBody>
                  <a:tcPr marL="0" marR="0" marT="47978" marB="0"/>
                </a:tc>
                <a:tc hMerge="1">
                  <a:txBody>
                    <a:bodyPr/>
                    <a:lstStyle/>
                    <a:p>
                      <a:endParaRPr/>
                    </a:p>
                  </a:txBody>
                  <a:tcPr marL="0" marR="0" marT="0" marB="0"/>
                </a:tc>
                <a:extLst>
                  <a:ext uri="{0D108BD9-81ED-4DB2-BD59-A6C34878D82A}">
                    <a16:rowId xmlns:a16="http://schemas.microsoft.com/office/drawing/2014/main" val="10000"/>
                  </a:ext>
                </a:extLst>
              </a:tr>
              <a:tr h="521647">
                <a:tc>
                  <a:txBody>
                    <a:bodyPr/>
                    <a:lstStyle/>
                    <a:p>
                      <a:pPr marL="100330">
                        <a:lnSpc>
                          <a:spcPct val="100000"/>
                        </a:lnSpc>
                        <a:spcBef>
                          <a:spcPts val="370"/>
                        </a:spcBef>
                      </a:pPr>
                      <a:r>
                        <a:rPr lang="en-US" sz="1600" spc="-25" dirty="0">
                          <a:solidFill>
                            <a:schemeClr val="accent6">
                              <a:lumMod val="50000"/>
                            </a:schemeClr>
                          </a:solidFill>
                          <a:latin typeface="+mn-lt"/>
                        </a:rPr>
                        <a:t>Age</a:t>
                      </a:r>
                      <a:endParaRPr lang="en-US" sz="1600" dirty="0">
                        <a:solidFill>
                          <a:schemeClr val="accent6">
                            <a:lumMod val="50000"/>
                          </a:schemeClr>
                        </a:solidFill>
                        <a:latin typeface="+mn-lt"/>
                        <a:cs typeface="Calibri" panose="020F0502020204030204" pitchFamily="34" charset="0"/>
                      </a:endParaRPr>
                    </a:p>
                  </a:txBody>
                  <a:tcPr marL="0" marR="0" marT="32276" marB="0"/>
                </a:tc>
                <a:tc>
                  <a:txBody>
                    <a:bodyPr/>
                    <a:lstStyle/>
                    <a:p>
                      <a:pPr marL="51435" algn="l" rtl="0">
                        <a:lnSpc>
                          <a:spcPct val="100000"/>
                        </a:lnSpc>
                        <a:spcBef>
                          <a:spcPts val="395"/>
                        </a:spcBef>
                      </a:pPr>
                      <a:r>
                        <a:rPr lang="en-US" sz="1500" dirty="0">
                          <a:solidFill>
                            <a:schemeClr val="accent6">
                              <a:lumMod val="50000"/>
                            </a:schemeClr>
                          </a:solidFill>
                          <a:latin typeface="Calibri" panose="020F0502020204030204" pitchFamily="34" charset="0"/>
                          <a:cs typeface="Calibri" panose="020F0502020204030204" pitchFamily="34" charset="0"/>
                        </a:rPr>
                        <a:t>13</a:t>
                      </a:r>
                      <a:endParaRPr sz="1500" dirty="0">
                        <a:solidFill>
                          <a:schemeClr val="accent6">
                            <a:lumMod val="50000"/>
                          </a:schemeClr>
                        </a:solidFill>
                        <a:latin typeface="Calibri" panose="020F0502020204030204" pitchFamily="34" charset="0"/>
                        <a:cs typeface="Calibri" panose="020F0502020204030204" pitchFamily="34" charset="0"/>
                      </a:endParaRPr>
                    </a:p>
                  </a:txBody>
                  <a:tcPr marL="0" marR="0" marT="34457" marB="0"/>
                </a:tc>
                <a:extLst>
                  <a:ext uri="{0D108BD9-81ED-4DB2-BD59-A6C34878D82A}">
                    <a16:rowId xmlns:a16="http://schemas.microsoft.com/office/drawing/2014/main" val="10001"/>
                  </a:ext>
                </a:extLst>
              </a:tr>
              <a:tr h="521647">
                <a:tc>
                  <a:txBody>
                    <a:bodyPr/>
                    <a:lstStyle/>
                    <a:p>
                      <a:pPr marL="100330">
                        <a:lnSpc>
                          <a:spcPct val="100000"/>
                        </a:lnSpc>
                        <a:spcBef>
                          <a:spcPts val="370"/>
                        </a:spcBef>
                      </a:pPr>
                      <a:r>
                        <a:rPr sz="1600" dirty="0">
                          <a:solidFill>
                            <a:schemeClr val="accent6">
                              <a:lumMod val="50000"/>
                            </a:schemeClr>
                          </a:solidFill>
                          <a:latin typeface="+mn-lt"/>
                        </a:rPr>
                        <a:t>Gender</a:t>
                      </a:r>
                      <a:r>
                        <a:rPr sz="1600" spc="55" dirty="0">
                          <a:solidFill>
                            <a:schemeClr val="accent6">
                              <a:lumMod val="50000"/>
                            </a:schemeClr>
                          </a:solidFill>
                          <a:latin typeface="+mn-lt"/>
                        </a:rPr>
                        <a:t> </a:t>
                      </a:r>
                      <a:r>
                        <a:rPr sz="1600" spc="-10" dirty="0">
                          <a:solidFill>
                            <a:schemeClr val="accent6">
                              <a:lumMod val="50000"/>
                            </a:schemeClr>
                          </a:solidFill>
                          <a:latin typeface="+mn-lt"/>
                        </a:rPr>
                        <a:t>Identity</a:t>
                      </a:r>
                      <a:endParaRPr sz="1600" dirty="0">
                        <a:solidFill>
                          <a:schemeClr val="accent6">
                            <a:lumMod val="50000"/>
                          </a:schemeClr>
                        </a:solidFill>
                        <a:latin typeface="+mn-lt"/>
                        <a:cs typeface="Calibri" panose="020F0502020204030204" pitchFamily="34" charset="0"/>
                      </a:endParaRPr>
                    </a:p>
                  </a:txBody>
                  <a:tcPr marL="0" marR="0" marT="32276" marB="0"/>
                </a:tc>
                <a:tc>
                  <a:txBody>
                    <a:bodyPr/>
                    <a:lstStyle/>
                    <a:p>
                      <a:pPr marL="51435" algn="l" rtl="0">
                        <a:lnSpc>
                          <a:spcPct val="100000"/>
                        </a:lnSpc>
                        <a:spcBef>
                          <a:spcPts val="490"/>
                        </a:spcBef>
                      </a:pPr>
                      <a:r>
                        <a:rPr lang="en-US" sz="1500" dirty="0">
                          <a:solidFill>
                            <a:schemeClr val="accent6">
                              <a:lumMod val="50000"/>
                            </a:schemeClr>
                          </a:solidFill>
                          <a:latin typeface="Calibri" panose="020F0502020204030204" pitchFamily="34" charset="0"/>
                          <a:cs typeface="Calibri" panose="020F0502020204030204" pitchFamily="34" charset="0"/>
                        </a:rPr>
                        <a:t>male</a:t>
                      </a:r>
                      <a:endParaRPr sz="1500" dirty="0">
                        <a:solidFill>
                          <a:schemeClr val="accent6">
                            <a:lumMod val="50000"/>
                          </a:schemeClr>
                        </a:solidFill>
                        <a:latin typeface="Calibri" panose="020F0502020204030204" pitchFamily="34" charset="0"/>
                        <a:cs typeface="Calibri" panose="020F0502020204030204" pitchFamily="34" charset="0"/>
                      </a:endParaRPr>
                    </a:p>
                  </a:txBody>
                  <a:tcPr marL="0" marR="0" marT="42744" marB="0"/>
                </a:tc>
                <a:extLst>
                  <a:ext uri="{0D108BD9-81ED-4DB2-BD59-A6C34878D82A}">
                    <a16:rowId xmlns:a16="http://schemas.microsoft.com/office/drawing/2014/main" val="10002"/>
                  </a:ext>
                </a:extLst>
              </a:tr>
              <a:tr h="521647">
                <a:tc>
                  <a:txBody>
                    <a:bodyPr/>
                    <a:lstStyle/>
                    <a:p>
                      <a:pPr marL="100330">
                        <a:lnSpc>
                          <a:spcPct val="100000"/>
                        </a:lnSpc>
                        <a:spcBef>
                          <a:spcPts val="370"/>
                        </a:spcBef>
                      </a:pPr>
                      <a:r>
                        <a:rPr sz="1600" spc="-10" dirty="0">
                          <a:solidFill>
                            <a:schemeClr val="accent6">
                              <a:lumMod val="50000"/>
                            </a:schemeClr>
                          </a:solidFill>
                          <a:latin typeface="+mn-lt"/>
                        </a:rPr>
                        <a:t>Race/Ethnicity</a:t>
                      </a:r>
                      <a:endParaRPr sz="1600" dirty="0">
                        <a:solidFill>
                          <a:schemeClr val="accent6">
                            <a:lumMod val="50000"/>
                          </a:schemeClr>
                        </a:solidFill>
                        <a:latin typeface="+mn-lt"/>
                        <a:cs typeface="Calibri" panose="020F0502020204030204" pitchFamily="34" charset="0"/>
                      </a:endParaRPr>
                    </a:p>
                  </a:txBody>
                  <a:tcPr marL="0" marR="0" marT="32276" marB="0"/>
                </a:tc>
                <a:tc>
                  <a:txBody>
                    <a:bodyPr/>
                    <a:lstStyle/>
                    <a:p>
                      <a:pPr marL="51435" algn="l" rtl="0">
                        <a:lnSpc>
                          <a:spcPct val="100000"/>
                        </a:lnSpc>
                        <a:spcBef>
                          <a:spcPts val="535"/>
                        </a:spcBef>
                      </a:pPr>
                      <a:r>
                        <a:rPr lang="en-US" sz="1500" dirty="0">
                          <a:solidFill>
                            <a:schemeClr val="accent6">
                              <a:lumMod val="50000"/>
                            </a:schemeClr>
                          </a:solidFill>
                          <a:latin typeface="Calibri" panose="020F0502020204030204" pitchFamily="34" charset="0"/>
                          <a:cs typeface="Calibri" panose="020F0502020204030204" pitchFamily="34" charset="0"/>
                        </a:rPr>
                        <a:t>Caucasian</a:t>
                      </a:r>
                      <a:endParaRPr sz="1500" dirty="0">
                        <a:solidFill>
                          <a:schemeClr val="accent6">
                            <a:lumMod val="50000"/>
                          </a:schemeClr>
                        </a:solidFill>
                        <a:latin typeface="Calibri" panose="020F0502020204030204" pitchFamily="34" charset="0"/>
                        <a:cs typeface="Calibri" panose="020F0502020204030204" pitchFamily="34" charset="0"/>
                      </a:endParaRPr>
                    </a:p>
                  </a:txBody>
                  <a:tcPr marL="0" marR="0" marT="46669" marB="0"/>
                </a:tc>
                <a:extLst>
                  <a:ext uri="{0D108BD9-81ED-4DB2-BD59-A6C34878D82A}">
                    <a16:rowId xmlns:a16="http://schemas.microsoft.com/office/drawing/2014/main" val="10003"/>
                  </a:ext>
                </a:extLst>
              </a:tr>
              <a:tr h="447765">
                <a:tc>
                  <a:txBody>
                    <a:bodyPr/>
                    <a:lstStyle/>
                    <a:p>
                      <a:pPr marL="100330">
                        <a:lnSpc>
                          <a:spcPct val="100000"/>
                        </a:lnSpc>
                        <a:spcBef>
                          <a:spcPts val="370"/>
                        </a:spcBef>
                      </a:pPr>
                      <a:r>
                        <a:rPr lang="en-US" sz="1600" dirty="0">
                          <a:solidFill>
                            <a:schemeClr val="accent6">
                              <a:lumMod val="50000"/>
                            </a:schemeClr>
                          </a:solidFill>
                          <a:latin typeface="+mn-lt"/>
                        </a:rPr>
                        <a:t>Current Weight and Height           7/29/22</a:t>
                      </a:r>
                      <a:endParaRPr sz="1600" dirty="0">
                        <a:solidFill>
                          <a:schemeClr val="accent6">
                            <a:lumMod val="50000"/>
                          </a:schemeClr>
                        </a:solidFill>
                        <a:latin typeface="+mn-lt"/>
                        <a:cs typeface="Calibri" panose="020F0502020204030204" pitchFamily="34" charset="0"/>
                      </a:endParaRPr>
                    </a:p>
                  </a:txBody>
                  <a:tcPr marL="0" marR="0" marT="32276" marB="0"/>
                </a:tc>
                <a:tc>
                  <a:txBody>
                    <a:bodyPr/>
                    <a:lstStyle/>
                    <a:p>
                      <a:pPr marL="51435" algn="l" rtl="0">
                        <a:lnSpc>
                          <a:spcPct val="100000"/>
                        </a:lnSpc>
                        <a:spcBef>
                          <a:spcPts val="475"/>
                        </a:spcBef>
                      </a:pPr>
                      <a:r>
                        <a:rPr lang="en-US" sz="1500" dirty="0">
                          <a:solidFill>
                            <a:schemeClr val="accent6">
                              <a:lumMod val="50000"/>
                            </a:schemeClr>
                          </a:solidFill>
                        </a:rPr>
                        <a:t>Weight:     181.2 </a:t>
                      </a:r>
                      <a:r>
                        <a:rPr lang="en-US" sz="1500" dirty="0" err="1">
                          <a:solidFill>
                            <a:schemeClr val="accent6">
                              <a:lumMod val="50000"/>
                            </a:schemeClr>
                          </a:solidFill>
                        </a:rPr>
                        <a:t>lbs</a:t>
                      </a:r>
                      <a:r>
                        <a:rPr lang="en-US" sz="1500" dirty="0">
                          <a:solidFill>
                            <a:schemeClr val="accent6">
                              <a:lumMod val="50000"/>
                            </a:schemeClr>
                          </a:solidFill>
                        </a:rPr>
                        <a:t>                   Height:  65.25in</a:t>
                      </a:r>
                      <a:endParaRPr sz="1500" i="1" dirty="0">
                        <a:solidFill>
                          <a:schemeClr val="accent6">
                            <a:lumMod val="50000"/>
                          </a:schemeClr>
                        </a:solidFill>
                        <a:latin typeface="Calibri" panose="020F0502020204030204" pitchFamily="34" charset="0"/>
                        <a:cs typeface="Calibri" panose="020F0502020204030204" pitchFamily="34" charset="0"/>
                      </a:endParaRPr>
                    </a:p>
                  </a:txBody>
                  <a:tcPr marL="0" marR="0" marT="41435" marB="0"/>
                </a:tc>
                <a:extLst>
                  <a:ext uri="{0D108BD9-81ED-4DB2-BD59-A6C34878D82A}">
                    <a16:rowId xmlns:a16="http://schemas.microsoft.com/office/drawing/2014/main" val="10004"/>
                  </a:ext>
                </a:extLst>
              </a:tr>
              <a:tr h="479479">
                <a:tc>
                  <a:txBody>
                    <a:bodyPr/>
                    <a:lstStyle/>
                    <a:p>
                      <a:pPr marL="100330" marR="0" lvl="0" indent="0" algn="l" defTabSz="914484" rtl="0" eaLnBrk="1" fontAlgn="auto" latinLnBrk="0" hangingPunct="1">
                        <a:lnSpc>
                          <a:spcPct val="100000"/>
                        </a:lnSpc>
                        <a:spcBef>
                          <a:spcPts val="37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Current</a:t>
                      </a:r>
                      <a:r>
                        <a:rPr kumimoji="0" lang="en-US" sz="1600" b="0" i="0" u="none" strike="noStrike" kern="0" cap="none" spc="3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BMI</a:t>
                      </a:r>
                      <a:r>
                        <a:rPr kumimoji="0" lang="en-US" sz="1600" b="0" i="0" u="none" strike="noStrike" kern="0" cap="none" spc="23"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and</a:t>
                      </a:r>
                      <a:r>
                        <a:rPr kumimoji="0" lang="en-US" sz="1600" b="0" i="0" u="none" strike="noStrike" kern="0" cap="none" spc="3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1600" b="0" i="0" u="none" strike="noStrike" kern="0" cap="none" spc="-13"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BMI%/Obesity class</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txBody>
                  <a:tcPr marL="0" marR="0" marT="32276" marB="0"/>
                </a:tc>
                <a:tc>
                  <a:txBody>
                    <a:bodyPr/>
                    <a:lstStyle/>
                    <a:p>
                      <a:pPr marL="51435" algn="l" rtl="0">
                        <a:lnSpc>
                          <a:spcPct val="100000"/>
                        </a:lnSpc>
                        <a:spcBef>
                          <a:spcPts val="475"/>
                        </a:spcBef>
                      </a:pPr>
                      <a:r>
                        <a:rPr lang="en-US" sz="1500" i="0" dirty="0">
                          <a:solidFill>
                            <a:schemeClr val="accent6">
                              <a:lumMod val="50000"/>
                            </a:schemeClr>
                          </a:solidFill>
                          <a:latin typeface="Calibri" panose="020F0502020204030204" pitchFamily="34" charset="0"/>
                          <a:cs typeface="Calibri" panose="020F0502020204030204" pitchFamily="34" charset="0"/>
                        </a:rPr>
                        <a:t>29.92   98</a:t>
                      </a:r>
                      <a:r>
                        <a:rPr lang="en-US" sz="1500" i="0" baseline="30000" dirty="0">
                          <a:solidFill>
                            <a:schemeClr val="accent6">
                              <a:lumMod val="50000"/>
                            </a:schemeClr>
                          </a:solidFill>
                          <a:latin typeface="Calibri" panose="020F0502020204030204" pitchFamily="34" charset="0"/>
                          <a:cs typeface="Calibri" panose="020F0502020204030204" pitchFamily="34" charset="0"/>
                        </a:rPr>
                        <a:t>th</a:t>
                      </a:r>
                      <a:r>
                        <a:rPr lang="en-US" sz="1500" i="0" dirty="0">
                          <a:solidFill>
                            <a:schemeClr val="accent6">
                              <a:lumMod val="50000"/>
                            </a:schemeClr>
                          </a:solidFill>
                          <a:latin typeface="Calibri" panose="020F0502020204030204" pitchFamily="34" charset="0"/>
                          <a:cs typeface="Calibri" panose="020F0502020204030204" pitchFamily="34" charset="0"/>
                        </a:rPr>
                        <a:t> %</a:t>
                      </a:r>
                      <a:r>
                        <a:rPr lang="en-US" sz="1500" i="0" dirty="0" err="1">
                          <a:solidFill>
                            <a:schemeClr val="accent6">
                              <a:lumMod val="50000"/>
                            </a:schemeClr>
                          </a:solidFill>
                          <a:latin typeface="Calibri" panose="020F0502020204030204" pitchFamily="34" charset="0"/>
                          <a:cs typeface="Calibri" panose="020F0502020204030204" pitchFamily="34" charset="0"/>
                        </a:rPr>
                        <a:t>ile</a:t>
                      </a:r>
                      <a:endParaRPr sz="1500" i="0" dirty="0">
                        <a:solidFill>
                          <a:schemeClr val="accent6">
                            <a:lumMod val="50000"/>
                          </a:schemeClr>
                        </a:solidFill>
                        <a:latin typeface="Calibri" panose="020F0502020204030204" pitchFamily="34" charset="0"/>
                        <a:cs typeface="Calibri" panose="020F0502020204030204" pitchFamily="34" charset="0"/>
                      </a:endParaRPr>
                    </a:p>
                  </a:txBody>
                  <a:tcPr marL="0" marR="0" marT="41435" marB="0"/>
                </a:tc>
                <a:extLst>
                  <a:ext uri="{0D108BD9-81ED-4DB2-BD59-A6C34878D82A}">
                    <a16:rowId xmlns:a16="http://schemas.microsoft.com/office/drawing/2014/main" val="10005"/>
                  </a:ext>
                </a:extLst>
              </a:tr>
              <a:tr h="497182">
                <a:tc>
                  <a:txBody>
                    <a:bodyPr/>
                    <a:lstStyle/>
                    <a:p>
                      <a:pPr marL="100330" marR="0" lvl="0" indent="0" algn="l" defTabSz="914484" rtl="0" eaLnBrk="1" fontAlgn="auto" latinLnBrk="0" hangingPunct="1">
                        <a:lnSpc>
                          <a:spcPct val="100000"/>
                        </a:lnSpc>
                        <a:spcBef>
                          <a:spcPts val="37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How long has the patient had concerning growth trends?</a:t>
                      </a:r>
                    </a:p>
                  </a:txBody>
                  <a:tcPr marL="0" marR="0" marT="32276" marB="0"/>
                </a:tc>
                <a:tc>
                  <a:txBody>
                    <a:bodyPr/>
                    <a:lstStyle/>
                    <a:p>
                      <a:pPr marL="51435" algn="l" rtl="0">
                        <a:lnSpc>
                          <a:spcPct val="100000"/>
                        </a:lnSpc>
                        <a:spcBef>
                          <a:spcPts val="475"/>
                        </a:spcBef>
                      </a:pPr>
                      <a:r>
                        <a:rPr lang="en-US" sz="1500" i="0" dirty="0">
                          <a:solidFill>
                            <a:schemeClr val="accent6">
                              <a:lumMod val="50000"/>
                            </a:schemeClr>
                          </a:solidFill>
                          <a:latin typeface="Calibri" panose="020F0502020204030204" pitchFamily="34" charset="0"/>
                          <a:cs typeface="Calibri" panose="020F0502020204030204" pitchFamily="34" charset="0"/>
                        </a:rPr>
                        <a:t>Age 5 BMI Crossed from 65</a:t>
                      </a:r>
                      <a:r>
                        <a:rPr lang="en-US" sz="1500" i="0" baseline="30000" dirty="0">
                          <a:solidFill>
                            <a:schemeClr val="accent6">
                              <a:lumMod val="50000"/>
                            </a:schemeClr>
                          </a:solidFill>
                          <a:latin typeface="Calibri" panose="020F0502020204030204" pitchFamily="34" charset="0"/>
                          <a:cs typeface="Calibri" panose="020F0502020204030204" pitchFamily="34" charset="0"/>
                        </a:rPr>
                        <a:t>th</a:t>
                      </a:r>
                      <a:r>
                        <a:rPr lang="en-US" sz="1500" i="0" dirty="0">
                          <a:solidFill>
                            <a:schemeClr val="accent6">
                              <a:lumMod val="50000"/>
                            </a:schemeClr>
                          </a:solidFill>
                          <a:latin typeface="Calibri" panose="020F0502020204030204" pitchFamily="34" charset="0"/>
                          <a:cs typeface="Calibri" panose="020F0502020204030204" pitchFamily="34" charset="0"/>
                        </a:rPr>
                        <a:t> to 93</a:t>
                      </a:r>
                      <a:r>
                        <a:rPr lang="en-US" sz="1500" i="0" baseline="30000" dirty="0">
                          <a:solidFill>
                            <a:schemeClr val="accent6">
                              <a:lumMod val="50000"/>
                            </a:schemeClr>
                          </a:solidFill>
                          <a:latin typeface="Calibri" panose="020F0502020204030204" pitchFamily="34" charset="0"/>
                          <a:cs typeface="Calibri" panose="020F0502020204030204" pitchFamily="34" charset="0"/>
                        </a:rPr>
                        <a:t>rd</a:t>
                      </a:r>
                      <a:r>
                        <a:rPr lang="en-US" sz="1500" i="0" dirty="0">
                          <a:solidFill>
                            <a:schemeClr val="accent6">
                              <a:lumMod val="50000"/>
                            </a:schemeClr>
                          </a:solidFill>
                          <a:latin typeface="Calibri" panose="020F0502020204030204" pitchFamily="34" charset="0"/>
                          <a:cs typeface="Calibri" panose="020F0502020204030204" pitchFamily="34" charset="0"/>
                        </a:rPr>
                        <a:t> %</a:t>
                      </a:r>
                      <a:r>
                        <a:rPr lang="en-US" sz="1500" i="0" dirty="0" err="1">
                          <a:solidFill>
                            <a:schemeClr val="accent6">
                              <a:lumMod val="50000"/>
                            </a:schemeClr>
                          </a:solidFill>
                          <a:latin typeface="Calibri" panose="020F0502020204030204" pitchFamily="34" charset="0"/>
                          <a:cs typeface="Calibri" panose="020F0502020204030204" pitchFamily="34" charset="0"/>
                        </a:rPr>
                        <a:t>ile</a:t>
                      </a:r>
                      <a:endParaRPr sz="1500" i="0" dirty="0">
                        <a:solidFill>
                          <a:schemeClr val="accent6">
                            <a:lumMod val="50000"/>
                          </a:schemeClr>
                        </a:solidFill>
                        <a:latin typeface="Calibri" panose="020F0502020204030204" pitchFamily="34" charset="0"/>
                        <a:cs typeface="Calibri" panose="020F0502020204030204" pitchFamily="34" charset="0"/>
                      </a:endParaRPr>
                    </a:p>
                  </a:txBody>
                  <a:tcPr marL="0" marR="0" marT="41435" marB="0"/>
                </a:tc>
                <a:extLst>
                  <a:ext uri="{0D108BD9-81ED-4DB2-BD59-A6C34878D82A}">
                    <a16:rowId xmlns:a16="http://schemas.microsoft.com/office/drawing/2014/main" val="1054728424"/>
                  </a:ext>
                </a:extLst>
              </a:tr>
              <a:tr h="568328">
                <a:tc>
                  <a:txBody>
                    <a:bodyPr/>
                    <a:lstStyle/>
                    <a:p>
                      <a:pPr marL="100330" marR="0" lvl="0" indent="0" algn="l" defTabSz="914484" rtl="0" eaLnBrk="1" fontAlgn="auto" latinLnBrk="0" hangingPunct="1">
                        <a:lnSpc>
                          <a:spcPct val="100000"/>
                        </a:lnSpc>
                        <a:spcBef>
                          <a:spcPts val="37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How long has this individual been in your care? </a:t>
                      </a:r>
                    </a:p>
                  </a:txBody>
                  <a:tcPr marL="0" marR="0" marT="32276" marB="0"/>
                </a:tc>
                <a:tc>
                  <a:txBody>
                    <a:bodyPr/>
                    <a:lstStyle/>
                    <a:p>
                      <a:pPr marL="51435" algn="l" rtl="0">
                        <a:lnSpc>
                          <a:spcPct val="100000"/>
                        </a:lnSpc>
                        <a:spcBef>
                          <a:spcPts val="475"/>
                        </a:spcBef>
                      </a:pPr>
                      <a:r>
                        <a:rPr lang="en-US" sz="1500" i="0" dirty="0">
                          <a:solidFill>
                            <a:schemeClr val="accent6">
                              <a:lumMod val="50000"/>
                            </a:schemeClr>
                          </a:solidFill>
                          <a:latin typeface="Calibri" panose="020F0502020204030204" pitchFamily="34" charset="0"/>
                          <a:cs typeface="Calibri" panose="020F0502020204030204" pitchFamily="34" charset="0"/>
                        </a:rPr>
                        <a:t>First visit</a:t>
                      </a:r>
                      <a:endParaRPr sz="1500" i="0" dirty="0">
                        <a:solidFill>
                          <a:schemeClr val="accent6">
                            <a:lumMod val="50000"/>
                          </a:schemeClr>
                        </a:solidFill>
                        <a:latin typeface="Calibri" panose="020F0502020204030204" pitchFamily="34" charset="0"/>
                        <a:cs typeface="Calibri" panose="020F0502020204030204" pitchFamily="34" charset="0"/>
                      </a:endParaRPr>
                    </a:p>
                  </a:txBody>
                  <a:tcPr marL="0" marR="0" marT="41435" marB="0"/>
                </a:tc>
                <a:extLst>
                  <a:ext uri="{0D108BD9-81ED-4DB2-BD59-A6C34878D82A}">
                    <a16:rowId xmlns:a16="http://schemas.microsoft.com/office/drawing/2014/main" val="3733540972"/>
                  </a:ext>
                </a:extLst>
              </a:tr>
              <a:tr h="521647">
                <a:tc>
                  <a:txBody>
                    <a:bodyPr/>
                    <a:lstStyle/>
                    <a:p>
                      <a:pPr marL="100330" marR="0" lvl="0" indent="0" algn="l" defTabSz="914484" rtl="0" eaLnBrk="1" fontAlgn="auto" latinLnBrk="0" hangingPunct="1">
                        <a:lnSpc>
                          <a:spcPct val="100000"/>
                        </a:lnSpc>
                        <a:spcBef>
                          <a:spcPts val="37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Insurance type</a:t>
                      </a:r>
                    </a:p>
                  </a:txBody>
                  <a:tcPr marL="0" marR="0" marT="32276" marB="0"/>
                </a:tc>
                <a:tc>
                  <a:txBody>
                    <a:bodyPr/>
                    <a:lstStyle/>
                    <a:p>
                      <a:pPr marL="51435" algn="l" rtl="0">
                        <a:lnSpc>
                          <a:spcPct val="100000"/>
                        </a:lnSpc>
                        <a:spcBef>
                          <a:spcPts val="475"/>
                        </a:spcBef>
                      </a:pPr>
                      <a:r>
                        <a:rPr lang="en-US" sz="1500" i="0" dirty="0">
                          <a:solidFill>
                            <a:schemeClr val="accent6">
                              <a:lumMod val="50000"/>
                            </a:schemeClr>
                          </a:solidFill>
                          <a:latin typeface="Calibri" panose="020F0502020204030204" pitchFamily="34" charset="0"/>
                          <a:cs typeface="Calibri" panose="020F0502020204030204" pitchFamily="34" charset="0"/>
                        </a:rPr>
                        <a:t>Commercial</a:t>
                      </a:r>
                      <a:endParaRPr sz="1500" i="0" dirty="0">
                        <a:solidFill>
                          <a:schemeClr val="accent6">
                            <a:lumMod val="50000"/>
                          </a:schemeClr>
                        </a:solidFill>
                        <a:latin typeface="Calibri" panose="020F0502020204030204" pitchFamily="34" charset="0"/>
                        <a:cs typeface="Calibri" panose="020F0502020204030204" pitchFamily="34" charset="0"/>
                      </a:endParaRPr>
                    </a:p>
                  </a:txBody>
                  <a:tcPr marL="0" marR="0" marT="41435" marB="0"/>
                </a:tc>
                <a:extLst>
                  <a:ext uri="{0D108BD9-81ED-4DB2-BD59-A6C34878D82A}">
                    <a16:rowId xmlns:a16="http://schemas.microsoft.com/office/drawing/2014/main" val="263848243"/>
                  </a:ext>
                </a:extLst>
              </a:tr>
            </a:tbl>
          </a:graphicData>
        </a:graphic>
      </p:graphicFrame>
      <p:sp>
        <p:nvSpPr>
          <p:cNvPr id="14" name="TextBox 13">
            <a:extLst>
              <a:ext uri="{FF2B5EF4-FFF2-40B4-BE49-F238E27FC236}">
                <a16:creationId xmlns:a16="http://schemas.microsoft.com/office/drawing/2014/main" id="{9749749A-4CD4-7544-8EDF-DC96C4324BA3}"/>
              </a:ext>
            </a:extLst>
          </p:cNvPr>
          <p:cNvSpPr txBox="1"/>
          <p:nvPr/>
        </p:nvSpPr>
        <p:spPr>
          <a:xfrm>
            <a:off x="10007600" y="97510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10" name="Picture 1" descr="page2image1772256">
            <a:extLst>
              <a:ext uri="{FF2B5EF4-FFF2-40B4-BE49-F238E27FC236}">
                <a16:creationId xmlns:a16="http://schemas.microsoft.com/office/drawing/2014/main" id="{D566A543-1264-A546-8604-8553C1E12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788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txBox="1">
            <a:spLocks noGrp="1"/>
          </p:cNvSpPr>
          <p:nvPr>
            <p:ph type="title"/>
          </p:nvPr>
        </p:nvSpPr>
        <p:spPr>
          <a:xfrm>
            <a:off x="838200" y="857363"/>
            <a:ext cx="10515601" cy="617647"/>
          </a:xfrm>
          <a:prstGeom prst="rect">
            <a:avLst/>
          </a:prstGeom>
        </p:spPr>
        <p:txBody>
          <a:bodyPr vert="horz" wrap="square" lIns="0" tIns="8043" rIns="0" bIns="0" rtlCol="0">
            <a:spAutoFit/>
          </a:bodyPr>
          <a:lstStyle/>
          <a:p>
            <a:pPr marL="8467">
              <a:spcBef>
                <a:spcPts val="63"/>
              </a:spcBef>
            </a:pPr>
            <a:r>
              <a:rPr lang="en-US" spc="-153" dirty="0"/>
              <a:t>Patient presentation - </a:t>
            </a:r>
            <a:endParaRPr spc="-193" dirty="0"/>
          </a:p>
        </p:txBody>
      </p:sp>
      <p:sp>
        <p:nvSpPr>
          <p:cNvPr id="4" name="Content Placeholder 3"/>
          <p:cNvSpPr>
            <a:spLocks noGrp="1"/>
          </p:cNvSpPr>
          <p:nvPr>
            <p:ph idx="1"/>
          </p:nvPr>
        </p:nvSpPr>
        <p:spPr>
          <a:xfrm>
            <a:off x="838200" y="1825625"/>
            <a:ext cx="10515601" cy="4175012"/>
          </a:xfrm>
        </p:spPr>
        <p:txBody>
          <a:bodyPr>
            <a:normAutofit lnSpcReduction="10000"/>
          </a:bodyPr>
          <a:lstStyle/>
          <a:p>
            <a:r>
              <a:rPr lang="en-US" sz="2000" dirty="0"/>
              <a:t>I first met this family in a sick visit.</a:t>
            </a:r>
          </a:p>
          <a:p>
            <a:r>
              <a:rPr lang="en-US" sz="2000" dirty="0"/>
              <a:t>Patient presented with all over abdominal pain and vomiting. No diarrhea. Appetite unchanged – eggs and toast for breakfast and stop at Dunkin en route to appointment for a second breakfast of wrap and large drink. Dad said they stopped because he was hungry.</a:t>
            </a:r>
          </a:p>
          <a:p>
            <a:r>
              <a:rPr lang="en-US" sz="2000" dirty="0"/>
              <a:t>Exam  - diffusely tender abdomen with quiet bowel sounds – referred to ER</a:t>
            </a:r>
          </a:p>
          <a:p>
            <a:r>
              <a:rPr lang="en-US" sz="2000" dirty="0"/>
              <a:t>Labs reassuring – normal blood count (</a:t>
            </a:r>
            <a:r>
              <a:rPr lang="en-US" sz="2000" dirty="0" err="1"/>
              <a:t>cbc</a:t>
            </a:r>
            <a:r>
              <a:rPr lang="en-US" sz="2000" dirty="0"/>
              <a:t>), electrolytes (chem 7), inflammation slightly elevated (CRP 13.6).  </a:t>
            </a:r>
          </a:p>
          <a:p>
            <a:r>
              <a:rPr lang="en-US" sz="2000" dirty="0"/>
              <a:t>Abdominal ultrasound – negative for appendicitis but noted liver had diffuse echogenicity in keeping with steatosis</a:t>
            </a:r>
          </a:p>
          <a:p>
            <a:r>
              <a:rPr lang="en-US" sz="2000" dirty="0"/>
              <a:t>Follow up – the abdominal pain continued for days, ultimately developing a fever. Repeat lab tests are elevated, suggesting significant infection (bands on </a:t>
            </a:r>
            <a:r>
              <a:rPr lang="en-US" sz="2000" dirty="0" err="1"/>
              <a:t>cbc</a:t>
            </a:r>
            <a:r>
              <a:rPr lang="en-US" sz="2000" dirty="0"/>
              <a:t>), and inflammation (CRP 99.6) and stool test (PCR)  positive for infectious bacteria, causing this infection  (enteropathogenic E. coli).  He did lose 8 pounds with this illness.</a:t>
            </a:r>
          </a:p>
        </p:txBody>
      </p:sp>
      <p:sp>
        <p:nvSpPr>
          <p:cNvPr id="13" name="TextBox 12">
            <a:extLst>
              <a:ext uri="{FF2B5EF4-FFF2-40B4-BE49-F238E27FC236}">
                <a16:creationId xmlns:a16="http://schemas.microsoft.com/office/drawing/2014/main" id="{518F0266-036A-0949-821F-30F89FA75B87}"/>
              </a:ext>
            </a:extLst>
          </p:cNvPr>
          <p:cNvSpPr txBox="1"/>
          <p:nvPr/>
        </p:nvSpPr>
        <p:spPr>
          <a:xfrm>
            <a:off x="10007600" y="97510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8" name="Picture 1" descr="page2image1772256">
            <a:extLst>
              <a:ext uri="{FF2B5EF4-FFF2-40B4-BE49-F238E27FC236}">
                <a16:creationId xmlns:a16="http://schemas.microsoft.com/office/drawing/2014/main" id="{EF23655C-3263-2149-80F0-975F2F6E5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418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txBox="1">
            <a:spLocks noGrp="1"/>
          </p:cNvSpPr>
          <p:nvPr>
            <p:ph type="title"/>
          </p:nvPr>
        </p:nvSpPr>
        <p:spPr>
          <a:xfrm>
            <a:off x="627530" y="555217"/>
            <a:ext cx="10726272" cy="617647"/>
          </a:xfrm>
          <a:prstGeom prst="rect">
            <a:avLst/>
          </a:prstGeom>
        </p:spPr>
        <p:txBody>
          <a:bodyPr vert="horz" wrap="square" lIns="0" tIns="8043" rIns="0" bIns="0" rtlCol="0">
            <a:spAutoFit/>
          </a:bodyPr>
          <a:lstStyle/>
          <a:p>
            <a:pPr marL="8467">
              <a:spcBef>
                <a:spcPts val="63"/>
              </a:spcBef>
            </a:pPr>
            <a:r>
              <a:rPr lang="en-US" spc="-153" dirty="0"/>
              <a:t>Growth Curve</a:t>
            </a:r>
            <a:endParaRPr spc="-193" dirty="0"/>
          </a:p>
        </p:txBody>
      </p:sp>
      <p:sp>
        <p:nvSpPr>
          <p:cNvPr id="7" name="object 7"/>
          <p:cNvSpPr txBox="1">
            <a:spLocks noGrp="1"/>
          </p:cNvSpPr>
          <p:nvPr>
            <p:ph type="ftr" sz="quarter" idx="4294967295"/>
          </p:nvPr>
        </p:nvSpPr>
        <p:spPr>
          <a:xfrm>
            <a:off x="0" y="4305300"/>
            <a:ext cx="2289175" cy="387350"/>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Prepared</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by</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Care</a:t>
            </a:r>
            <a:r>
              <a:rPr kumimoji="0" sz="1200" b="0" i="0" u="none" strike="noStrike" kern="0" cap="none" spc="-1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Transformation</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Collaborative</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of</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RI</a:t>
            </a:r>
          </a:p>
        </p:txBody>
      </p:sp>
      <p:sp>
        <p:nvSpPr>
          <p:cNvPr id="8" name="TextBox 7">
            <a:extLst>
              <a:ext uri="{FF2B5EF4-FFF2-40B4-BE49-F238E27FC236}">
                <a16:creationId xmlns:a16="http://schemas.microsoft.com/office/drawing/2014/main" id="{363525EE-A3F3-E34A-8C24-2E245241F573}"/>
              </a:ext>
            </a:extLst>
          </p:cNvPr>
          <p:cNvSpPr txBox="1"/>
          <p:nvPr/>
        </p:nvSpPr>
        <p:spPr>
          <a:xfrm>
            <a:off x="10007600" y="97510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9" name="Picture 1" descr="page2image1772256">
            <a:extLst>
              <a:ext uri="{FF2B5EF4-FFF2-40B4-BE49-F238E27FC236}">
                <a16:creationId xmlns:a16="http://schemas.microsoft.com/office/drawing/2014/main" id="{DE6A34BC-34C3-2745-8DCE-063FADCB2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BD715B5-CA13-341F-1B61-61C60E4E7104}"/>
              </a:ext>
            </a:extLst>
          </p:cNvPr>
          <p:cNvPicPr>
            <a:picLocks noChangeAspect="1"/>
          </p:cNvPicPr>
          <p:nvPr/>
        </p:nvPicPr>
        <p:blipFill>
          <a:blip r:embed="rId4"/>
          <a:stretch>
            <a:fillRect/>
          </a:stretch>
        </p:blipFill>
        <p:spPr>
          <a:xfrm rot="5400000">
            <a:off x="3601882" y="171737"/>
            <a:ext cx="6660153" cy="6432177"/>
          </a:xfrm>
          <a:prstGeom prst="rect">
            <a:avLst/>
          </a:prstGeom>
        </p:spPr>
      </p:pic>
    </p:spTree>
    <p:extLst>
      <p:ext uri="{BB962C8B-B14F-4D97-AF65-F5344CB8AC3E}">
        <p14:creationId xmlns:p14="http://schemas.microsoft.com/office/powerpoint/2010/main" val="3754874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txBox="1">
            <a:spLocks noGrp="1"/>
          </p:cNvSpPr>
          <p:nvPr>
            <p:ph type="title"/>
          </p:nvPr>
        </p:nvSpPr>
        <p:spPr>
          <a:xfrm>
            <a:off x="627530" y="555217"/>
            <a:ext cx="10726272" cy="617647"/>
          </a:xfrm>
          <a:prstGeom prst="rect">
            <a:avLst/>
          </a:prstGeom>
        </p:spPr>
        <p:txBody>
          <a:bodyPr vert="horz" wrap="square" lIns="0" tIns="8043" rIns="0" bIns="0" rtlCol="0">
            <a:spAutoFit/>
          </a:bodyPr>
          <a:lstStyle/>
          <a:p>
            <a:pPr marL="8467">
              <a:spcBef>
                <a:spcPts val="63"/>
              </a:spcBef>
            </a:pPr>
            <a:r>
              <a:rPr lang="en-US" spc="-153" dirty="0"/>
              <a:t>Growth Curve</a:t>
            </a:r>
            <a:endParaRPr spc="-193" dirty="0"/>
          </a:p>
        </p:txBody>
      </p:sp>
      <p:sp>
        <p:nvSpPr>
          <p:cNvPr id="7" name="object 7"/>
          <p:cNvSpPr txBox="1">
            <a:spLocks noGrp="1"/>
          </p:cNvSpPr>
          <p:nvPr>
            <p:ph type="ftr" sz="quarter" idx="4294967295"/>
          </p:nvPr>
        </p:nvSpPr>
        <p:spPr>
          <a:xfrm>
            <a:off x="0" y="4305300"/>
            <a:ext cx="2289175" cy="387350"/>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Prepared</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by</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Care</a:t>
            </a:r>
            <a:r>
              <a:rPr kumimoji="0" sz="1200" b="0" i="0" u="none" strike="noStrike" kern="0" cap="none" spc="-1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Transformation</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Collaborative</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of</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RI</a:t>
            </a:r>
          </a:p>
        </p:txBody>
      </p:sp>
      <p:sp>
        <p:nvSpPr>
          <p:cNvPr id="8" name="TextBox 7">
            <a:extLst>
              <a:ext uri="{FF2B5EF4-FFF2-40B4-BE49-F238E27FC236}">
                <a16:creationId xmlns:a16="http://schemas.microsoft.com/office/drawing/2014/main" id="{363525EE-A3F3-E34A-8C24-2E245241F573}"/>
              </a:ext>
            </a:extLst>
          </p:cNvPr>
          <p:cNvSpPr txBox="1"/>
          <p:nvPr/>
        </p:nvSpPr>
        <p:spPr>
          <a:xfrm>
            <a:off x="10007600" y="97510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9" name="Picture 1" descr="page2image1772256">
            <a:extLst>
              <a:ext uri="{FF2B5EF4-FFF2-40B4-BE49-F238E27FC236}">
                <a16:creationId xmlns:a16="http://schemas.microsoft.com/office/drawing/2014/main" id="{DE6A34BC-34C3-2745-8DCE-063FADCB2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16CA12B-C6C1-9786-BAB8-D533E81CB95C}"/>
              </a:ext>
            </a:extLst>
          </p:cNvPr>
          <p:cNvPicPr>
            <a:picLocks noChangeAspect="1"/>
          </p:cNvPicPr>
          <p:nvPr/>
        </p:nvPicPr>
        <p:blipFill>
          <a:blip r:embed="rId4"/>
          <a:stretch>
            <a:fillRect/>
          </a:stretch>
        </p:blipFill>
        <p:spPr>
          <a:xfrm rot="5400000">
            <a:off x="6414706" y="748461"/>
            <a:ext cx="5540789" cy="5499847"/>
          </a:xfrm>
          <a:prstGeom prst="rect">
            <a:avLst/>
          </a:prstGeom>
        </p:spPr>
      </p:pic>
      <p:pic>
        <p:nvPicPr>
          <p:cNvPr id="12" name="Picture 11">
            <a:extLst>
              <a:ext uri="{FF2B5EF4-FFF2-40B4-BE49-F238E27FC236}">
                <a16:creationId xmlns:a16="http://schemas.microsoft.com/office/drawing/2014/main" id="{81D57467-1807-5832-AE98-FF6C5C678538}"/>
              </a:ext>
            </a:extLst>
          </p:cNvPr>
          <p:cNvPicPr>
            <a:picLocks noChangeAspect="1"/>
          </p:cNvPicPr>
          <p:nvPr/>
        </p:nvPicPr>
        <p:blipFill>
          <a:blip r:embed="rId5"/>
          <a:stretch>
            <a:fillRect/>
          </a:stretch>
        </p:blipFill>
        <p:spPr>
          <a:xfrm rot="5400000">
            <a:off x="968902" y="1154202"/>
            <a:ext cx="5078781" cy="5241982"/>
          </a:xfrm>
          <a:prstGeom prst="rect">
            <a:avLst/>
          </a:prstGeom>
        </p:spPr>
      </p:pic>
    </p:spTree>
    <p:extLst>
      <p:ext uri="{BB962C8B-B14F-4D97-AF65-F5344CB8AC3E}">
        <p14:creationId xmlns:p14="http://schemas.microsoft.com/office/powerpoint/2010/main" val="1094912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 name="object 4"/>
          <p:cNvSpPr txBox="1">
            <a:spLocks noGrp="1"/>
          </p:cNvSpPr>
          <p:nvPr>
            <p:ph type="title"/>
          </p:nvPr>
        </p:nvSpPr>
        <p:spPr>
          <a:prstGeom prst="rect">
            <a:avLst/>
          </a:prstGeom>
        </p:spPr>
        <p:txBody>
          <a:bodyPr vert="horz" wrap="square" lIns="0" tIns="8043" rIns="0" bIns="0" rtlCol="0">
            <a:spAutoFit/>
          </a:bodyPr>
          <a:lstStyle/>
          <a:p>
            <a:pPr marL="8467">
              <a:spcBef>
                <a:spcPts val="63"/>
              </a:spcBef>
            </a:pPr>
            <a:r>
              <a:rPr lang="en-US" spc="-153" dirty="0"/>
              <a:t>Relevant Background</a:t>
            </a:r>
            <a:endParaRPr spc="-193" dirty="0"/>
          </a:p>
        </p:txBody>
      </p:sp>
      <p:sp>
        <p:nvSpPr>
          <p:cNvPr id="5" name="object 5"/>
          <p:cNvSpPr txBox="1">
            <a:spLocks noGrp="1"/>
          </p:cNvSpPr>
          <p:nvPr>
            <p:ph type="ftr" sz="quarter" idx="4294967295"/>
          </p:nvPr>
        </p:nvSpPr>
        <p:spPr>
          <a:xfrm>
            <a:off x="0" y="4305300"/>
            <a:ext cx="2289175" cy="387350"/>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Prepared</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by</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Care</a:t>
            </a:r>
            <a:r>
              <a:rPr kumimoji="0" sz="1200" b="0" i="0" u="none" strike="noStrike" kern="0" cap="none" spc="-1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Transformation</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Collaborative</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of</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RI</a:t>
            </a:r>
          </a:p>
        </p:txBody>
      </p:sp>
      <p:graphicFrame>
        <p:nvGraphicFramePr>
          <p:cNvPr id="8" name="object 41">
            <a:extLst>
              <a:ext uri="{FF2B5EF4-FFF2-40B4-BE49-F238E27FC236}">
                <a16:creationId xmlns:a16="http://schemas.microsoft.com/office/drawing/2014/main" id="{4297F377-69DC-F949-8DAF-5B065AE8DD83}"/>
              </a:ext>
            </a:extLst>
          </p:cNvPr>
          <p:cNvGraphicFramePr>
            <a:graphicFrameLocks noGrp="1"/>
          </p:cNvGraphicFramePr>
          <p:nvPr>
            <p:extLst/>
          </p:nvPr>
        </p:nvGraphicFramePr>
        <p:xfrm>
          <a:off x="406400" y="1498601"/>
          <a:ext cx="11531600" cy="4439061"/>
        </p:xfrm>
        <a:graphic>
          <a:graphicData uri="http://schemas.openxmlformats.org/drawingml/2006/table">
            <a:tbl>
              <a:tblPr firstRow="1" bandRow="1">
                <a:tableStyleId>{073A0DAA-6AF3-43AB-8588-CEC1D06C72B9}</a:tableStyleId>
              </a:tblPr>
              <a:tblGrid>
                <a:gridCol w="4318000">
                  <a:extLst>
                    <a:ext uri="{9D8B030D-6E8A-4147-A177-3AD203B41FA5}">
                      <a16:colId xmlns:a16="http://schemas.microsoft.com/office/drawing/2014/main" val="20000"/>
                    </a:ext>
                  </a:extLst>
                </a:gridCol>
                <a:gridCol w="7213600">
                  <a:extLst>
                    <a:ext uri="{9D8B030D-6E8A-4147-A177-3AD203B41FA5}">
                      <a16:colId xmlns:a16="http://schemas.microsoft.com/office/drawing/2014/main" val="20002"/>
                    </a:ext>
                  </a:extLst>
                </a:gridCol>
              </a:tblGrid>
              <a:tr h="715966">
                <a:tc>
                  <a:txBody>
                    <a:bodyPr/>
                    <a:lstStyle/>
                    <a:p>
                      <a:pPr>
                        <a:lnSpc>
                          <a:spcPct val="100000"/>
                        </a:lnSpc>
                        <a:spcBef>
                          <a:spcPts val="55"/>
                        </a:spcBef>
                      </a:pPr>
                      <a:endParaRPr sz="1700" dirty="0">
                        <a:solidFill>
                          <a:schemeClr val="accent6"/>
                        </a:solidFill>
                      </a:endParaRPr>
                    </a:p>
                    <a:p>
                      <a:pPr marL="100330">
                        <a:lnSpc>
                          <a:spcPct val="100000"/>
                        </a:lnSpc>
                      </a:pPr>
                      <a:endParaRPr sz="1200" dirty="0">
                        <a:solidFill>
                          <a:schemeClr val="accent6"/>
                        </a:solidFill>
                        <a:latin typeface="Calibri" panose="020F0502020204030204" pitchFamily="34" charset="0"/>
                        <a:cs typeface="Calibri" panose="020F0502020204030204" pitchFamily="34" charset="0"/>
                      </a:endParaRPr>
                    </a:p>
                  </a:txBody>
                  <a:tcPr marL="0" marR="0" marT="4798" marB="0"/>
                </a:tc>
                <a:tc>
                  <a:txBody>
                    <a:bodyPr/>
                    <a:lstStyle/>
                    <a:p>
                      <a:pPr marL="0" algn="l" rtl="0">
                        <a:lnSpc>
                          <a:spcPct val="100000"/>
                        </a:lnSpc>
                        <a:spcBef>
                          <a:spcPts val="45"/>
                        </a:spcBef>
                      </a:pPr>
                      <a:endParaRPr sz="1600" dirty="0">
                        <a:solidFill>
                          <a:schemeClr val="accent6"/>
                        </a:solidFill>
                      </a:endParaRPr>
                    </a:p>
                  </a:txBody>
                  <a:tcPr marL="0" marR="0" marT="3925" marB="0"/>
                </a:tc>
                <a:extLst>
                  <a:ext uri="{0D108BD9-81ED-4DB2-BD59-A6C34878D82A}">
                    <a16:rowId xmlns:a16="http://schemas.microsoft.com/office/drawing/2014/main" val="10000"/>
                  </a:ext>
                </a:extLst>
              </a:tr>
              <a:tr h="744619">
                <a:tc>
                  <a:txBody>
                    <a:bodyPr/>
                    <a:lstStyle/>
                    <a:p>
                      <a:pPr marL="100330">
                        <a:lnSpc>
                          <a:spcPct val="100000"/>
                        </a:lnSpc>
                        <a:spcBef>
                          <a:spcPts val="350"/>
                        </a:spcBef>
                      </a:pPr>
                      <a:endParaRPr lang="en-US" sz="1600" dirty="0">
                        <a:solidFill>
                          <a:schemeClr val="accent6"/>
                        </a:solidFill>
                      </a:endParaRPr>
                    </a:p>
                    <a:p>
                      <a:pPr marL="100330">
                        <a:lnSpc>
                          <a:spcPct val="100000"/>
                        </a:lnSpc>
                        <a:spcBef>
                          <a:spcPts val="350"/>
                        </a:spcBef>
                      </a:pPr>
                      <a:r>
                        <a:rPr lang="en-US" sz="1600" dirty="0">
                          <a:solidFill>
                            <a:schemeClr val="accent6"/>
                          </a:solidFill>
                        </a:rPr>
                        <a:t>Relevant medical and/or behavioral comorbidities </a:t>
                      </a:r>
                      <a:endParaRPr sz="1600" dirty="0">
                        <a:solidFill>
                          <a:schemeClr val="accent6"/>
                        </a:solidFill>
                        <a:latin typeface="Calibri" panose="020F0502020204030204" pitchFamily="34" charset="0"/>
                        <a:cs typeface="Calibri" panose="020F0502020204030204" pitchFamily="34" charset="0"/>
                      </a:endParaRPr>
                    </a:p>
                  </a:txBody>
                  <a:tcPr marL="0" marR="0" marT="30531" marB="0"/>
                </a:tc>
                <a:tc>
                  <a:txBody>
                    <a:bodyPr/>
                    <a:lstStyle/>
                    <a:p>
                      <a:pPr marL="0" marR="126364" algn="l" rtl="0">
                        <a:lnSpc>
                          <a:spcPct val="100000"/>
                        </a:lnSpc>
                        <a:spcBef>
                          <a:spcPts val="780"/>
                        </a:spcBef>
                      </a:pPr>
                      <a:r>
                        <a:rPr lang="en-US" sz="1500" dirty="0">
                          <a:solidFill>
                            <a:schemeClr val="accent6"/>
                          </a:solidFill>
                          <a:latin typeface="Calibri" panose="020F0502020204030204" pitchFamily="34" charset="0"/>
                          <a:cs typeface="Calibri" panose="020F0502020204030204" pitchFamily="34" charset="0"/>
                        </a:rPr>
                        <a:t>  </a:t>
                      </a:r>
                    </a:p>
                    <a:p>
                      <a:pPr marL="0" marR="126364" algn="l" rtl="0">
                        <a:lnSpc>
                          <a:spcPct val="100000"/>
                        </a:lnSpc>
                        <a:spcBef>
                          <a:spcPts val="780"/>
                        </a:spcBef>
                      </a:pPr>
                      <a:r>
                        <a:rPr lang="en-US" sz="1500" dirty="0">
                          <a:solidFill>
                            <a:schemeClr val="accent6"/>
                          </a:solidFill>
                          <a:latin typeface="Calibri" panose="020F0502020204030204" pitchFamily="34" charset="0"/>
                          <a:cs typeface="Calibri" panose="020F0502020204030204" pitchFamily="34" charset="0"/>
                        </a:rPr>
                        <a:t>   ADHD</a:t>
                      </a:r>
                      <a:endParaRPr sz="1500" dirty="0">
                        <a:solidFill>
                          <a:schemeClr val="accent6"/>
                        </a:solidFill>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4024413151"/>
                  </a:ext>
                </a:extLst>
              </a:tr>
              <a:tr h="744619">
                <a:tc>
                  <a:txBody>
                    <a:bodyPr/>
                    <a:lstStyle/>
                    <a:p>
                      <a:pPr marL="100330">
                        <a:lnSpc>
                          <a:spcPct val="100000"/>
                        </a:lnSpc>
                        <a:spcBef>
                          <a:spcPts val="350"/>
                        </a:spcBef>
                      </a:pPr>
                      <a:endParaRPr lang="en-US" sz="1600" dirty="0">
                        <a:solidFill>
                          <a:schemeClr val="accent6"/>
                        </a:solidFill>
                      </a:endParaRPr>
                    </a:p>
                    <a:p>
                      <a:pPr marL="100330">
                        <a:lnSpc>
                          <a:spcPct val="100000"/>
                        </a:lnSpc>
                        <a:spcBef>
                          <a:spcPts val="350"/>
                        </a:spcBef>
                      </a:pPr>
                      <a:r>
                        <a:rPr lang="en-US" sz="1600" dirty="0">
                          <a:solidFill>
                            <a:schemeClr val="accent6"/>
                          </a:solidFill>
                        </a:rPr>
                        <a:t>Relevant</a:t>
                      </a:r>
                      <a:r>
                        <a:rPr lang="en-US" sz="1600" baseline="0" dirty="0">
                          <a:solidFill>
                            <a:schemeClr val="accent6"/>
                          </a:solidFill>
                        </a:rPr>
                        <a:t> medications</a:t>
                      </a:r>
                      <a:endParaRPr sz="1600" dirty="0">
                        <a:solidFill>
                          <a:schemeClr val="accent6"/>
                        </a:solidFill>
                        <a:latin typeface="Calibri" panose="020F0502020204030204" pitchFamily="34" charset="0"/>
                        <a:cs typeface="Calibri" panose="020F0502020204030204" pitchFamily="34" charset="0"/>
                      </a:endParaRPr>
                    </a:p>
                  </a:txBody>
                  <a:tcPr marL="0" marR="0" marT="30531" marB="0"/>
                </a:tc>
                <a:tc>
                  <a:txBody>
                    <a:bodyPr/>
                    <a:lstStyle/>
                    <a:p>
                      <a:pPr marL="0" marR="126364" algn="l" rtl="0">
                        <a:lnSpc>
                          <a:spcPct val="100000"/>
                        </a:lnSpc>
                        <a:spcBef>
                          <a:spcPts val="780"/>
                        </a:spcBef>
                      </a:pPr>
                      <a:r>
                        <a:rPr lang="en-US" sz="1500" dirty="0">
                          <a:solidFill>
                            <a:schemeClr val="accent6"/>
                          </a:solidFill>
                          <a:latin typeface="Calibri" panose="020F0502020204030204" pitchFamily="34" charset="0"/>
                          <a:cs typeface="Calibri" panose="020F0502020204030204" pitchFamily="34" charset="0"/>
                        </a:rPr>
                        <a:t>  </a:t>
                      </a:r>
                    </a:p>
                    <a:p>
                      <a:pPr marL="0" marR="126364" algn="l" rtl="0">
                        <a:lnSpc>
                          <a:spcPct val="100000"/>
                        </a:lnSpc>
                        <a:spcBef>
                          <a:spcPts val="780"/>
                        </a:spcBef>
                      </a:pPr>
                      <a:r>
                        <a:rPr lang="en-US" sz="1500" dirty="0">
                          <a:solidFill>
                            <a:schemeClr val="accent6"/>
                          </a:solidFill>
                          <a:latin typeface="Calibri" panose="020F0502020204030204" pitchFamily="34" charset="0"/>
                          <a:cs typeface="Calibri" panose="020F0502020204030204" pitchFamily="34" charset="0"/>
                        </a:rPr>
                        <a:t>   Adderall </a:t>
                      </a:r>
                      <a:endParaRPr sz="1500" dirty="0">
                        <a:solidFill>
                          <a:schemeClr val="accent6"/>
                        </a:solidFill>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4054726413"/>
                  </a:ext>
                </a:extLst>
              </a:tr>
              <a:tr h="744619">
                <a:tc>
                  <a:txBody>
                    <a:bodyPr/>
                    <a:lstStyle/>
                    <a:p>
                      <a:pPr marL="100330">
                        <a:lnSpc>
                          <a:spcPct val="100000"/>
                        </a:lnSpc>
                        <a:spcBef>
                          <a:spcPts val="350"/>
                        </a:spcBef>
                      </a:pPr>
                      <a:endParaRPr lang="en-US" sz="1600" dirty="0">
                        <a:solidFill>
                          <a:schemeClr val="accent6"/>
                        </a:solidFill>
                      </a:endParaRPr>
                    </a:p>
                    <a:p>
                      <a:pPr marL="100330">
                        <a:lnSpc>
                          <a:spcPct val="100000"/>
                        </a:lnSpc>
                        <a:spcBef>
                          <a:spcPts val="350"/>
                        </a:spcBef>
                      </a:pPr>
                      <a:r>
                        <a:rPr lang="en-US" sz="1600" dirty="0">
                          <a:solidFill>
                            <a:schemeClr val="accent6"/>
                          </a:solidFill>
                        </a:rPr>
                        <a:t>Relevant lab results</a:t>
                      </a:r>
                      <a:endParaRPr sz="1600" dirty="0">
                        <a:solidFill>
                          <a:schemeClr val="accent6"/>
                        </a:solidFill>
                        <a:latin typeface="Calibri" panose="020F0502020204030204" pitchFamily="34" charset="0"/>
                        <a:cs typeface="Calibri" panose="020F0502020204030204" pitchFamily="34" charset="0"/>
                      </a:endParaRPr>
                    </a:p>
                  </a:txBody>
                  <a:tcPr marL="0" marR="0" marT="30531" marB="0"/>
                </a:tc>
                <a:tc>
                  <a:txBody>
                    <a:bodyPr/>
                    <a:lstStyle/>
                    <a:p>
                      <a:pPr marL="0" marR="126364" algn="l" rtl="0">
                        <a:lnSpc>
                          <a:spcPct val="100000"/>
                        </a:lnSpc>
                        <a:spcBef>
                          <a:spcPts val="780"/>
                        </a:spcBef>
                      </a:pPr>
                      <a:r>
                        <a:rPr lang="en-US" sz="1500" dirty="0">
                          <a:solidFill>
                            <a:schemeClr val="accent6"/>
                          </a:solidFill>
                          <a:latin typeface="Calibri" panose="020F0502020204030204" pitchFamily="34" charset="0"/>
                          <a:cs typeface="Calibri" panose="020F0502020204030204" pitchFamily="34" charset="0"/>
                        </a:rPr>
                        <a:t>  </a:t>
                      </a:r>
                    </a:p>
                    <a:p>
                      <a:pPr marL="0" marR="126364" algn="l" rtl="0">
                        <a:lnSpc>
                          <a:spcPct val="100000"/>
                        </a:lnSpc>
                        <a:spcBef>
                          <a:spcPts val="780"/>
                        </a:spcBef>
                      </a:pPr>
                      <a:r>
                        <a:rPr lang="en-US" sz="1500" dirty="0">
                          <a:solidFill>
                            <a:schemeClr val="accent6"/>
                          </a:solidFill>
                          <a:latin typeface="Calibri" panose="020F0502020204030204" pitchFamily="34" charset="0"/>
                          <a:cs typeface="Calibri" panose="020F0502020204030204" pitchFamily="34" charset="0"/>
                        </a:rPr>
                        <a:t>   LFTs not done in this illness</a:t>
                      </a:r>
                      <a:endParaRPr sz="1500" dirty="0">
                        <a:solidFill>
                          <a:schemeClr val="accent6"/>
                        </a:solidFill>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272271090"/>
                  </a:ext>
                </a:extLst>
              </a:tr>
              <a:tr h="744619">
                <a:tc>
                  <a:txBody>
                    <a:bodyPr/>
                    <a:lstStyle/>
                    <a:p>
                      <a:pPr marL="100330">
                        <a:lnSpc>
                          <a:spcPct val="100000"/>
                        </a:lnSpc>
                        <a:spcBef>
                          <a:spcPts val="350"/>
                        </a:spcBef>
                      </a:pPr>
                      <a:endParaRPr lang="en-US" sz="1600" dirty="0">
                        <a:solidFill>
                          <a:schemeClr val="accent6"/>
                        </a:solidFill>
                      </a:endParaRPr>
                    </a:p>
                    <a:p>
                      <a:pPr marL="100330">
                        <a:lnSpc>
                          <a:spcPct val="100000"/>
                        </a:lnSpc>
                        <a:spcBef>
                          <a:spcPts val="350"/>
                        </a:spcBef>
                      </a:pPr>
                      <a:r>
                        <a:rPr lang="en-US" sz="1600" dirty="0">
                          <a:solidFill>
                            <a:schemeClr val="accent6"/>
                          </a:solidFill>
                        </a:rPr>
                        <a:t>Relevant BH Screening results</a:t>
                      </a:r>
                      <a:endParaRPr sz="1600" dirty="0">
                        <a:solidFill>
                          <a:schemeClr val="accent6"/>
                        </a:solidFill>
                        <a:latin typeface="Calibri" panose="020F0502020204030204" pitchFamily="34" charset="0"/>
                        <a:cs typeface="Calibri" panose="020F0502020204030204" pitchFamily="34" charset="0"/>
                      </a:endParaRPr>
                    </a:p>
                  </a:txBody>
                  <a:tcPr marL="0" marR="0" marT="30531" marB="0"/>
                </a:tc>
                <a:tc>
                  <a:txBody>
                    <a:bodyPr/>
                    <a:lstStyle/>
                    <a:p>
                      <a:pPr marL="0" marR="126364" algn="l" rtl="0">
                        <a:lnSpc>
                          <a:spcPct val="100000"/>
                        </a:lnSpc>
                        <a:spcBef>
                          <a:spcPts val="780"/>
                        </a:spcBef>
                      </a:pPr>
                      <a:r>
                        <a:rPr lang="en-US" sz="1500" dirty="0">
                          <a:solidFill>
                            <a:schemeClr val="accent6"/>
                          </a:solidFill>
                          <a:latin typeface="Calibri" panose="020F0502020204030204" pitchFamily="34" charset="0"/>
                          <a:cs typeface="Calibri" panose="020F0502020204030204" pitchFamily="34" charset="0"/>
                        </a:rPr>
                        <a:t> </a:t>
                      </a:r>
                    </a:p>
                    <a:p>
                      <a:pPr marL="0" marR="126364" algn="l" rtl="0">
                        <a:lnSpc>
                          <a:spcPct val="100000"/>
                        </a:lnSpc>
                        <a:spcBef>
                          <a:spcPts val="780"/>
                        </a:spcBef>
                      </a:pPr>
                      <a:r>
                        <a:rPr lang="en-US" sz="1500" dirty="0">
                          <a:solidFill>
                            <a:schemeClr val="accent6"/>
                          </a:solidFill>
                          <a:latin typeface="Calibri" panose="020F0502020204030204" pitchFamily="34" charset="0"/>
                          <a:cs typeface="Calibri" panose="020F0502020204030204" pitchFamily="34" charset="0"/>
                        </a:rPr>
                        <a:t>   Counseling, not sure of clinical diagnosis, stopped the previous year</a:t>
                      </a:r>
                      <a:endParaRPr sz="1500" dirty="0">
                        <a:solidFill>
                          <a:schemeClr val="accent6"/>
                        </a:solidFill>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590930548"/>
                  </a:ext>
                </a:extLst>
              </a:tr>
              <a:tr h="744619">
                <a:tc>
                  <a:txBody>
                    <a:bodyPr/>
                    <a:lstStyle/>
                    <a:p>
                      <a:pPr marL="100330">
                        <a:lnSpc>
                          <a:spcPct val="100000"/>
                        </a:lnSpc>
                        <a:spcBef>
                          <a:spcPts val="350"/>
                        </a:spcBef>
                      </a:pPr>
                      <a:endParaRPr lang="en-US" sz="1600" dirty="0">
                        <a:solidFill>
                          <a:schemeClr val="accent6"/>
                        </a:solidFill>
                      </a:endParaRPr>
                    </a:p>
                    <a:p>
                      <a:pPr marL="100330">
                        <a:lnSpc>
                          <a:spcPct val="100000"/>
                        </a:lnSpc>
                        <a:spcBef>
                          <a:spcPts val="350"/>
                        </a:spcBef>
                      </a:pPr>
                      <a:r>
                        <a:rPr lang="en-US" sz="1600" dirty="0">
                          <a:solidFill>
                            <a:schemeClr val="accent6"/>
                          </a:solidFill>
                        </a:rPr>
                        <a:t>Relevant SDOH Screening results</a:t>
                      </a:r>
                      <a:endParaRPr sz="1600" dirty="0">
                        <a:solidFill>
                          <a:schemeClr val="accent6"/>
                        </a:solidFill>
                        <a:latin typeface="Calibri" panose="020F0502020204030204" pitchFamily="34" charset="0"/>
                        <a:cs typeface="Calibri" panose="020F0502020204030204" pitchFamily="34" charset="0"/>
                      </a:endParaRPr>
                    </a:p>
                  </a:txBody>
                  <a:tcPr marL="0" marR="0" marT="30531" marB="0"/>
                </a:tc>
                <a:tc>
                  <a:txBody>
                    <a:bodyPr/>
                    <a:lstStyle/>
                    <a:p>
                      <a:pPr marL="0" marR="126364" algn="l" rtl="0">
                        <a:lnSpc>
                          <a:spcPct val="100000"/>
                        </a:lnSpc>
                        <a:spcBef>
                          <a:spcPts val="780"/>
                        </a:spcBef>
                      </a:pPr>
                      <a:r>
                        <a:rPr lang="en-US" sz="1500" dirty="0">
                          <a:solidFill>
                            <a:schemeClr val="accent6"/>
                          </a:solidFill>
                          <a:latin typeface="Calibri" panose="020F0502020204030204" pitchFamily="34" charset="0"/>
                          <a:cs typeface="Calibri" panose="020F0502020204030204" pitchFamily="34" charset="0"/>
                        </a:rPr>
                        <a:t> </a:t>
                      </a:r>
                    </a:p>
                    <a:p>
                      <a:pPr marL="0" marR="126364" algn="l" rtl="0">
                        <a:lnSpc>
                          <a:spcPct val="100000"/>
                        </a:lnSpc>
                        <a:spcBef>
                          <a:spcPts val="780"/>
                        </a:spcBef>
                      </a:pPr>
                      <a:r>
                        <a:rPr lang="en-US" sz="1500" dirty="0">
                          <a:solidFill>
                            <a:schemeClr val="accent6"/>
                          </a:solidFill>
                          <a:latin typeface="Calibri" panose="020F0502020204030204" pitchFamily="34" charset="0"/>
                          <a:cs typeface="Calibri" panose="020F0502020204030204" pitchFamily="34" charset="0"/>
                        </a:rPr>
                        <a:t>   none</a:t>
                      </a:r>
                      <a:endParaRPr sz="1500" dirty="0">
                        <a:solidFill>
                          <a:schemeClr val="accent6"/>
                        </a:solidFill>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495184489"/>
                  </a:ext>
                </a:extLst>
              </a:tr>
            </a:tbl>
          </a:graphicData>
        </a:graphic>
      </p:graphicFrame>
      <p:sp>
        <p:nvSpPr>
          <p:cNvPr id="16" name="TextBox 15">
            <a:extLst>
              <a:ext uri="{FF2B5EF4-FFF2-40B4-BE49-F238E27FC236}">
                <a16:creationId xmlns:a16="http://schemas.microsoft.com/office/drawing/2014/main" id="{44E0112F-6A91-FB48-BB11-C3BAB7CF66C3}"/>
              </a:ext>
            </a:extLst>
          </p:cNvPr>
          <p:cNvSpPr txBox="1"/>
          <p:nvPr/>
        </p:nvSpPr>
        <p:spPr>
          <a:xfrm>
            <a:off x="10160000" y="920341"/>
            <a:ext cx="1778000"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9" name="Picture 1" descr="page2image1772256">
            <a:extLst>
              <a:ext uri="{FF2B5EF4-FFF2-40B4-BE49-F238E27FC236}">
                <a16:creationId xmlns:a16="http://schemas.microsoft.com/office/drawing/2014/main" id="{5C8F5817-0D3C-7046-A48D-57CEE40C9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116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 name="object 3"/>
          <p:cNvSpPr txBox="1">
            <a:spLocks noGrp="1"/>
          </p:cNvSpPr>
          <p:nvPr>
            <p:ph type="title"/>
          </p:nvPr>
        </p:nvSpPr>
        <p:spPr>
          <a:prstGeom prst="rect">
            <a:avLst/>
          </a:prstGeom>
        </p:spPr>
        <p:txBody>
          <a:bodyPr vert="horz" wrap="square" lIns="0" tIns="17780" rIns="0" bIns="0" rtlCol="0">
            <a:spAutoFit/>
          </a:bodyPr>
          <a:lstStyle/>
          <a:p>
            <a:pPr marL="8467" marR="3387">
              <a:lnSpc>
                <a:spcPts val="4467"/>
              </a:lnSpc>
              <a:spcBef>
                <a:spcPts val="140"/>
              </a:spcBef>
            </a:pPr>
            <a:r>
              <a:rPr lang="en-US" spc="-133" dirty="0"/>
              <a:t>Relevant Social History</a:t>
            </a:r>
            <a:endParaRPr spc="-87" dirty="0"/>
          </a:p>
        </p:txBody>
      </p:sp>
      <p:sp>
        <p:nvSpPr>
          <p:cNvPr id="4" name="Content Placeholder 3"/>
          <p:cNvSpPr>
            <a:spLocks noGrp="1"/>
          </p:cNvSpPr>
          <p:nvPr>
            <p:ph idx="1"/>
          </p:nvPr>
        </p:nvSpPr>
        <p:spPr/>
        <p:txBody>
          <a:bodyPr/>
          <a:lstStyle/>
          <a:p>
            <a:endParaRPr lang="en-US"/>
          </a:p>
        </p:txBody>
      </p:sp>
      <p:sp>
        <p:nvSpPr>
          <p:cNvPr id="6" name="object 6"/>
          <p:cNvSpPr txBox="1">
            <a:spLocks noGrp="1"/>
          </p:cNvSpPr>
          <p:nvPr>
            <p:ph type="ftr" sz="quarter" idx="4294967295"/>
          </p:nvPr>
        </p:nvSpPr>
        <p:spPr>
          <a:xfrm>
            <a:off x="0" y="4305300"/>
            <a:ext cx="2289175" cy="387350"/>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Prepared</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by</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Care</a:t>
            </a:r>
            <a:r>
              <a:rPr kumimoji="0" sz="1200" b="0" i="0" u="none" strike="noStrike" kern="0" cap="none" spc="-1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Transformation</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Collaborative</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of</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RI</a:t>
            </a:r>
          </a:p>
        </p:txBody>
      </p:sp>
      <p:graphicFrame>
        <p:nvGraphicFramePr>
          <p:cNvPr id="7" name="object 9">
            <a:extLst>
              <a:ext uri="{FF2B5EF4-FFF2-40B4-BE49-F238E27FC236}">
                <a16:creationId xmlns:a16="http://schemas.microsoft.com/office/drawing/2014/main" id="{B65E41F4-4514-CB42-8F7E-264FAB7B9961}"/>
              </a:ext>
            </a:extLst>
          </p:cNvPr>
          <p:cNvGraphicFramePr>
            <a:graphicFrameLocks noGrp="1"/>
          </p:cNvGraphicFramePr>
          <p:nvPr>
            <p:extLst/>
          </p:nvPr>
        </p:nvGraphicFramePr>
        <p:xfrm>
          <a:off x="406400" y="1504194"/>
          <a:ext cx="11480800" cy="4649834"/>
        </p:xfrm>
        <a:graphic>
          <a:graphicData uri="http://schemas.openxmlformats.org/drawingml/2006/table">
            <a:tbl>
              <a:tblPr firstRow="1" bandRow="1">
                <a:tableStyleId>{073A0DAA-6AF3-43AB-8588-CEC1D06C72B9}</a:tableStyleId>
              </a:tblPr>
              <a:tblGrid>
                <a:gridCol w="3952407">
                  <a:extLst>
                    <a:ext uri="{9D8B030D-6E8A-4147-A177-3AD203B41FA5}">
                      <a16:colId xmlns:a16="http://schemas.microsoft.com/office/drawing/2014/main" val="20000"/>
                    </a:ext>
                  </a:extLst>
                </a:gridCol>
                <a:gridCol w="7528393">
                  <a:extLst>
                    <a:ext uri="{9D8B030D-6E8A-4147-A177-3AD203B41FA5}">
                      <a16:colId xmlns:a16="http://schemas.microsoft.com/office/drawing/2014/main" val="20002"/>
                    </a:ext>
                  </a:extLst>
                </a:gridCol>
              </a:tblGrid>
              <a:tr h="730882">
                <a:tc>
                  <a:txBody>
                    <a:bodyPr/>
                    <a:lstStyle/>
                    <a:p>
                      <a:pPr marL="100330" algn="l" rtl="0">
                        <a:lnSpc>
                          <a:spcPct val="100000"/>
                        </a:lnSpc>
                        <a:spcBef>
                          <a:spcPts val="370"/>
                        </a:spcBef>
                      </a:pPr>
                      <a:endParaRPr sz="1300" dirty="0">
                        <a:solidFill>
                          <a:schemeClr val="accent6"/>
                        </a:solidFill>
                        <a:latin typeface="Calibri" panose="020F0502020204030204" pitchFamily="34" charset="0"/>
                        <a:cs typeface="Calibri" panose="020F0502020204030204" pitchFamily="34" charset="0"/>
                      </a:endParaRPr>
                    </a:p>
                  </a:txBody>
                  <a:tcPr marL="0" marR="0" marT="32276" marB="0"/>
                </a:tc>
                <a:tc>
                  <a:txBody>
                    <a:bodyPr/>
                    <a:lstStyle/>
                    <a:p>
                      <a:pPr marL="100330" algn="l" rtl="0">
                        <a:lnSpc>
                          <a:spcPct val="100000"/>
                        </a:lnSpc>
                        <a:spcBef>
                          <a:spcPts val="370"/>
                        </a:spcBef>
                      </a:pPr>
                      <a:endParaRPr sz="1300" dirty="0">
                        <a:solidFill>
                          <a:schemeClr val="accent6"/>
                        </a:solidFill>
                        <a:latin typeface="Calibri" panose="020F0502020204030204" pitchFamily="34" charset="0"/>
                        <a:cs typeface="Calibri" panose="020F0502020204030204" pitchFamily="34" charset="0"/>
                      </a:endParaRPr>
                    </a:p>
                  </a:txBody>
                  <a:tcPr marL="0" marR="0" marT="32276" marB="0"/>
                </a:tc>
                <a:extLst>
                  <a:ext uri="{0D108BD9-81ED-4DB2-BD59-A6C34878D82A}">
                    <a16:rowId xmlns:a16="http://schemas.microsoft.com/office/drawing/2014/main" val="10000"/>
                  </a:ext>
                </a:extLst>
              </a:tr>
              <a:tr h="986327">
                <a:tc>
                  <a:txBody>
                    <a:bodyPr/>
                    <a:lstStyle/>
                    <a:p>
                      <a:pPr marL="74930" algn="l" rtl="0">
                        <a:lnSpc>
                          <a:spcPts val="2290"/>
                        </a:lnSpc>
                      </a:pPr>
                      <a:endParaRPr lang="en-US" sz="1600" baseline="0" dirty="0">
                        <a:solidFill>
                          <a:schemeClr val="accent6"/>
                        </a:solidFill>
                      </a:endParaRPr>
                    </a:p>
                    <a:p>
                      <a:pPr marL="74930" algn="l" rtl="0">
                        <a:lnSpc>
                          <a:spcPts val="2290"/>
                        </a:lnSpc>
                      </a:pPr>
                      <a:r>
                        <a:rPr lang="en-US" sz="1600" baseline="0" dirty="0">
                          <a:solidFill>
                            <a:schemeClr val="accent6"/>
                          </a:solidFill>
                        </a:rPr>
                        <a:t>Relevant obesity related family history?</a:t>
                      </a:r>
                    </a:p>
                    <a:p>
                      <a:pPr marL="74930" algn="l" rtl="0">
                        <a:lnSpc>
                          <a:spcPts val="2290"/>
                        </a:lnSpc>
                      </a:pPr>
                      <a:endParaRPr lang="en-US" sz="1600" baseline="0" dirty="0">
                        <a:solidFill>
                          <a:schemeClr val="accent6"/>
                        </a:solidFill>
                        <a:latin typeface="Calibri"/>
                        <a:cs typeface="Calibri"/>
                      </a:endParaRPr>
                    </a:p>
                  </a:txBody>
                  <a:tcPr marL="0" marR="0" marT="0" marB="0"/>
                </a:tc>
                <a:tc>
                  <a:txBody>
                    <a:bodyPr/>
                    <a:lstStyle/>
                    <a:p>
                      <a:pPr marL="73025" algn="l" rtl="0">
                        <a:lnSpc>
                          <a:spcPct val="100000"/>
                        </a:lnSpc>
                        <a:spcBef>
                          <a:spcPts val="745"/>
                        </a:spcBef>
                      </a:pPr>
                      <a:r>
                        <a:rPr lang="en-US" sz="1500" dirty="0">
                          <a:solidFill>
                            <a:schemeClr val="accent6"/>
                          </a:solidFill>
                          <a:latin typeface="Calibri" panose="020F0502020204030204" pitchFamily="34" charset="0"/>
                          <a:cs typeface="Calibri" panose="020F0502020204030204" pitchFamily="34" charset="0"/>
                        </a:rPr>
                        <a:t>All four members of this family are overweight/obese</a:t>
                      </a:r>
                      <a:endParaRPr sz="1500" dirty="0">
                        <a:solidFill>
                          <a:schemeClr val="accent6"/>
                        </a:solidFill>
                        <a:latin typeface="Calibri" panose="020F0502020204030204" pitchFamily="34" charset="0"/>
                        <a:cs typeface="Calibri" panose="020F0502020204030204" pitchFamily="34" charset="0"/>
                      </a:endParaRPr>
                    </a:p>
                  </a:txBody>
                  <a:tcPr marL="0" marR="0" marT="64988" marB="0"/>
                </a:tc>
                <a:extLst>
                  <a:ext uri="{0D108BD9-81ED-4DB2-BD59-A6C34878D82A}">
                    <a16:rowId xmlns:a16="http://schemas.microsoft.com/office/drawing/2014/main" val="10001"/>
                  </a:ext>
                </a:extLst>
              </a:tr>
              <a:tr h="952488">
                <a:tc>
                  <a:txBody>
                    <a:bodyPr/>
                    <a:lstStyle/>
                    <a:p>
                      <a:pPr marL="74930" algn="l" rtl="0">
                        <a:lnSpc>
                          <a:spcPts val="2290"/>
                        </a:lnSpc>
                      </a:pPr>
                      <a:endParaRPr lang="en-US" sz="1600" dirty="0">
                        <a:solidFill>
                          <a:schemeClr val="accent6"/>
                        </a:solidFill>
                      </a:endParaRPr>
                    </a:p>
                    <a:p>
                      <a:pPr marL="74930" algn="l" rtl="0">
                        <a:lnSpc>
                          <a:spcPts val="2290"/>
                        </a:lnSpc>
                      </a:pPr>
                      <a:r>
                        <a:rPr lang="en-US" sz="1600" dirty="0">
                          <a:solidFill>
                            <a:schemeClr val="accent6"/>
                          </a:solidFill>
                        </a:rPr>
                        <a:t>Family/patient history of trauma?</a:t>
                      </a:r>
                      <a:endParaRPr sz="1600" dirty="0">
                        <a:solidFill>
                          <a:schemeClr val="accent6"/>
                        </a:solidFill>
                        <a:latin typeface="Calibri"/>
                        <a:cs typeface="Calibri"/>
                      </a:endParaRPr>
                    </a:p>
                  </a:txBody>
                  <a:tcPr marL="0" marR="0" marT="0" marB="0"/>
                </a:tc>
                <a:tc>
                  <a:txBody>
                    <a:bodyPr/>
                    <a:lstStyle/>
                    <a:p>
                      <a:pPr marL="73025" algn="l" rtl="0">
                        <a:lnSpc>
                          <a:spcPct val="100000"/>
                        </a:lnSpc>
                        <a:spcBef>
                          <a:spcPts val="750"/>
                        </a:spcBef>
                      </a:pPr>
                      <a:r>
                        <a:rPr lang="en-US" sz="1500" dirty="0">
                          <a:solidFill>
                            <a:schemeClr val="accent6"/>
                          </a:solidFill>
                          <a:latin typeface="Calibri" panose="020F0502020204030204" pitchFamily="34" charset="0"/>
                          <a:cs typeface="Calibri" panose="020F0502020204030204" pitchFamily="34" charset="0"/>
                        </a:rPr>
                        <a:t>Not known</a:t>
                      </a:r>
                      <a:endParaRPr sz="1500" dirty="0">
                        <a:solidFill>
                          <a:schemeClr val="accent6"/>
                        </a:solidFill>
                        <a:latin typeface="Calibri" panose="020F0502020204030204" pitchFamily="34" charset="0"/>
                        <a:cs typeface="Calibri" panose="020F0502020204030204" pitchFamily="34" charset="0"/>
                      </a:endParaRPr>
                    </a:p>
                  </a:txBody>
                  <a:tcPr marL="0" marR="0" marT="65424" marB="0"/>
                </a:tc>
                <a:extLst>
                  <a:ext uri="{0D108BD9-81ED-4DB2-BD59-A6C34878D82A}">
                    <a16:rowId xmlns:a16="http://schemas.microsoft.com/office/drawing/2014/main" val="3784020440"/>
                  </a:ext>
                </a:extLst>
              </a:tr>
              <a:tr h="1002854">
                <a:tc>
                  <a:txBody>
                    <a:bodyPr/>
                    <a:lstStyle/>
                    <a:p>
                      <a:pPr marL="74930" algn="l" rtl="0">
                        <a:lnSpc>
                          <a:spcPts val="2290"/>
                        </a:lnSpc>
                      </a:pPr>
                      <a:endParaRPr lang="en-US" sz="1600" dirty="0">
                        <a:solidFill>
                          <a:schemeClr val="accent6"/>
                        </a:solidFill>
                      </a:endParaRPr>
                    </a:p>
                    <a:p>
                      <a:pPr marL="74930" algn="l" rtl="0">
                        <a:lnSpc>
                          <a:spcPts val="2290"/>
                        </a:lnSpc>
                      </a:pPr>
                      <a:r>
                        <a:rPr lang="en-US" sz="1600" dirty="0">
                          <a:solidFill>
                            <a:schemeClr val="accent6"/>
                          </a:solidFill>
                        </a:rPr>
                        <a:t>School related</a:t>
                      </a:r>
                      <a:r>
                        <a:rPr lang="en-US" sz="1600" baseline="0" dirty="0">
                          <a:solidFill>
                            <a:schemeClr val="accent6"/>
                          </a:solidFill>
                        </a:rPr>
                        <a:t> concerns?</a:t>
                      </a:r>
                      <a:endParaRPr lang="en-US" sz="1600" dirty="0">
                        <a:solidFill>
                          <a:schemeClr val="accent6"/>
                        </a:solidFill>
                      </a:endParaRPr>
                    </a:p>
                    <a:p>
                      <a:pPr marL="74930" algn="l" rtl="0">
                        <a:lnSpc>
                          <a:spcPts val="2290"/>
                        </a:lnSpc>
                      </a:pPr>
                      <a:endParaRPr sz="1600" dirty="0">
                        <a:solidFill>
                          <a:schemeClr val="accent6"/>
                        </a:solidFill>
                        <a:latin typeface="Calibri"/>
                        <a:cs typeface="Calibri"/>
                      </a:endParaRPr>
                    </a:p>
                  </a:txBody>
                  <a:tcPr marL="0" marR="0" marT="0" marB="0"/>
                </a:tc>
                <a:tc>
                  <a:txBody>
                    <a:bodyPr/>
                    <a:lstStyle/>
                    <a:p>
                      <a:pPr marL="73025" algn="l" rtl="0">
                        <a:lnSpc>
                          <a:spcPct val="100000"/>
                        </a:lnSpc>
                        <a:spcBef>
                          <a:spcPts val="750"/>
                        </a:spcBef>
                      </a:pPr>
                      <a:r>
                        <a:rPr lang="en-US" sz="1500" dirty="0">
                          <a:solidFill>
                            <a:schemeClr val="accent6"/>
                          </a:solidFill>
                          <a:latin typeface="Calibri" panose="020F0502020204030204" pitchFamily="34" charset="0"/>
                          <a:cs typeface="Calibri" panose="020F0502020204030204" pitchFamily="34" charset="0"/>
                        </a:rPr>
                        <a:t>Not known </a:t>
                      </a:r>
                      <a:endParaRPr sz="1500" dirty="0">
                        <a:solidFill>
                          <a:schemeClr val="accent6"/>
                        </a:solidFill>
                        <a:latin typeface="Calibri" panose="020F0502020204030204" pitchFamily="34" charset="0"/>
                        <a:cs typeface="Calibri" panose="020F0502020204030204" pitchFamily="34" charset="0"/>
                      </a:endParaRPr>
                    </a:p>
                  </a:txBody>
                  <a:tcPr marL="0" marR="0" marT="65424" marB="0"/>
                </a:tc>
                <a:extLst>
                  <a:ext uri="{0D108BD9-81ED-4DB2-BD59-A6C34878D82A}">
                    <a16:rowId xmlns:a16="http://schemas.microsoft.com/office/drawing/2014/main" val="10002"/>
                  </a:ext>
                </a:extLst>
              </a:tr>
              <a:tr h="977283">
                <a:tc>
                  <a:txBody>
                    <a:bodyPr/>
                    <a:lstStyle/>
                    <a:p>
                      <a:pPr marL="74930" algn="l" rtl="0">
                        <a:lnSpc>
                          <a:spcPts val="2290"/>
                        </a:lnSpc>
                      </a:pPr>
                      <a:endParaRPr lang="en-US" sz="1600" dirty="0">
                        <a:solidFill>
                          <a:schemeClr val="accent6"/>
                        </a:solidFill>
                      </a:endParaRPr>
                    </a:p>
                    <a:p>
                      <a:pPr marL="74930" algn="l" rtl="0">
                        <a:lnSpc>
                          <a:spcPts val="2290"/>
                        </a:lnSpc>
                      </a:pPr>
                      <a:r>
                        <a:rPr lang="en-US" sz="1600" dirty="0">
                          <a:solidFill>
                            <a:schemeClr val="accent6"/>
                          </a:solidFill>
                        </a:rPr>
                        <a:t>Other social history concerns?</a:t>
                      </a:r>
                      <a:endParaRPr sz="1600" dirty="0">
                        <a:solidFill>
                          <a:schemeClr val="accent6"/>
                        </a:solidFill>
                        <a:latin typeface="Calibri"/>
                        <a:cs typeface="Calibri"/>
                      </a:endParaRPr>
                    </a:p>
                  </a:txBody>
                  <a:tcPr marL="0" marR="0" marT="0" marB="0"/>
                </a:tc>
                <a:tc>
                  <a:txBody>
                    <a:bodyPr/>
                    <a:lstStyle/>
                    <a:p>
                      <a:pPr marL="54610" algn="l" rtl="0">
                        <a:lnSpc>
                          <a:spcPct val="100000"/>
                        </a:lnSpc>
                        <a:spcBef>
                          <a:spcPts val="835"/>
                        </a:spcBef>
                      </a:pPr>
                      <a:r>
                        <a:rPr lang="en-US" sz="1500" dirty="0">
                          <a:solidFill>
                            <a:schemeClr val="accent6"/>
                          </a:solidFill>
                          <a:latin typeface="Calibri" panose="020F0502020204030204" pitchFamily="34" charset="0"/>
                          <a:cs typeface="Calibri" panose="020F0502020204030204" pitchFamily="34" charset="0"/>
                        </a:rPr>
                        <a:t>Not known</a:t>
                      </a:r>
                      <a:endParaRPr sz="1500" dirty="0">
                        <a:solidFill>
                          <a:schemeClr val="accent6"/>
                        </a:solidFill>
                        <a:latin typeface="Calibri" panose="020F0502020204030204" pitchFamily="34" charset="0"/>
                        <a:cs typeface="Calibri" panose="020F0502020204030204" pitchFamily="34" charset="0"/>
                      </a:endParaRPr>
                    </a:p>
                  </a:txBody>
                  <a:tcPr marL="0" marR="0" marT="72839" marB="0"/>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80535EF4-BE73-BC40-8588-970B79BD88E4}"/>
              </a:ext>
            </a:extLst>
          </p:cNvPr>
          <p:cNvSpPr txBox="1"/>
          <p:nvPr/>
        </p:nvSpPr>
        <p:spPr>
          <a:xfrm>
            <a:off x="10212605" y="90254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9" name="Picture 1" descr="page2image1772256">
            <a:extLst>
              <a:ext uri="{FF2B5EF4-FFF2-40B4-BE49-F238E27FC236}">
                <a16:creationId xmlns:a16="http://schemas.microsoft.com/office/drawing/2014/main" id="{3A486F49-E990-B54F-BD28-C1A5CD359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99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9"/>
          <p:cNvSpPr txBox="1">
            <a:spLocks noGrp="1"/>
          </p:cNvSpPr>
          <p:nvPr>
            <p:ph type="title"/>
          </p:nvPr>
        </p:nvSpPr>
        <p:spPr>
          <a:prstGeom prst="rect">
            <a:avLst/>
          </a:prstGeom>
          <a:noFill/>
          <a:ln>
            <a:noFill/>
          </a:ln>
        </p:spPr>
        <p:txBody>
          <a:bodyPr spcFirstLastPara="1" vert="horz" wrap="square" lIns="91425" tIns="45700" rIns="91425" bIns="45700" rtlCol="0" anchor="ctr" anchorCtr="0">
            <a:normAutofit/>
          </a:bodyPr>
          <a:lstStyle/>
          <a:p>
            <a:pPr>
              <a:spcBef>
                <a:spcPts val="0"/>
              </a:spcBef>
              <a:buClr>
                <a:srgbClr val="0070C0"/>
              </a:buClr>
              <a:buSzPct val="99977"/>
            </a:pPr>
            <a:r>
              <a:rPr lang="en-US" sz="3800" dirty="0">
                <a:solidFill>
                  <a:srgbClr val="006FC0"/>
                </a:solidFill>
                <a:latin typeface="Tahoma"/>
                <a:ea typeface="Tahoma"/>
                <a:cs typeface="Tahoma"/>
              </a:rPr>
              <a:t>CME Credits </a:t>
            </a:r>
            <a:r>
              <a:rPr lang="en-US" b="1" dirty="0">
                <a:solidFill>
                  <a:srgbClr val="0070C0"/>
                </a:solidFill>
              </a:rPr>
              <a:t/>
            </a:r>
            <a:br>
              <a:rPr lang="en-US" b="1" dirty="0">
                <a:solidFill>
                  <a:srgbClr val="0070C0"/>
                </a:solidFill>
              </a:rPr>
            </a:br>
            <a:r>
              <a:rPr lang="en-US" sz="2800" dirty="0">
                <a:solidFill>
                  <a:srgbClr val="0070C0"/>
                </a:solidFill>
              </a:rPr>
              <a:t>(currently available for MDs, PAs, Rx, RNs, NPs, </a:t>
            </a:r>
            <a:r>
              <a:rPr lang="en-US" sz="2800" dirty="0" err="1">
                <a:solidFill>
                  <a:srgbClr val="0070C0"/>
                </a:solidFill>
              </a:rPr>
              <a:t>PsyD</a:t>
            </a:r>
            <a:r>
              <a:rPr lang="en-US" sz="2800" dirty="0">
                <a:solidFill>
                  <a:srgbClr val="0070C0"/>
                </a:solidFill>
              </a:rPr>
              <a:t>, PhD)</a:t>
            </a:r>
            <a:endParaRPr dirty="0"/>
          </a:p>
        </p:txBody>
      </p:sp>
      <p:sp>
        <p:nvSpPr>
          <p:cNvPr id="319" name="Google Shape;319;p19"/>
          <p:cNvSpPr txBox="1">
            <a:spLocks noGrp="1"/>
          </p:cNvSpPr>
          <p:nvPr>
            <p:ph type="sldNum" sz="quarter" idx="4294967295"/>
          </p:nvPr>
        </p:nvSpPr>
        <p:spPr>
          <a:xfrm>
            <a:off x="9448800" y="6492875"/>
            <a:ext cx="2743200" cy="365125"/>
          </a:xfrm>
          <a:prstGeom prst="rect">
            <a:avLst/>
          </a:prstGeom>
          <a:noFill/>
          <a:ln>
            <a:noFill/>
          </a:ln>
        </p:spPr>
        <p:txBody>
          <a:bodyPr spcFirstLastPara="1" vert="horz" wrap="square" lIns="91425" tIns="45700" rIns="91425" bIns="45700" rtlCol="0" anchor="ctr" anchorCtr="0">
            <a:noAutofit/>
          </a:bodyPr>
          <a:lstStyle/>
          <a:p>
            <a:pPr>
              <a:buClr>
                <a:srgbClr val="000000"/>
              </a:buClr>
              <a:buSzPts val="1800"/>
            </a:pPr>
            <a:fld id="{00000000-1234-1234-1234-123412341234}" type="slidenum">
              <a:rPr lang="en-US">
                <a:solidFill>
                  <a:srgbClr val="000000"/>
                </a:solidFill>
                <a:latin typeface="Calibri"/>
                <a:ea typeface="Calibri"/>
                <a:cs typeface="Calibri"/>
                <a:sym typeface="Calibri"/>
              </a:rPr>
              <a:pPr>
                <a:buClr>
                  <a:srgbClr val="000000"/>
                </a:buClr>
                <a:buSzPts val="1800"/>
              </a:pPr>
              <a:t>3</a:t>
            </a:fld>
            <a:endParaRPr>
              <a:solidFill>
                <a:srgbClr val="000000"/>
              </a:solidFill>
              <a:latin typeface="Calibri"/>
              <a:ea typeface="Calibri"/>
              <a:cs typeface="Calibri"/>
              <a:sym typeface="Calibri"/>
            </a:endParaRPr>
          </a:p>
        </p:txBody>
      </p:sp>
      <p:sp>
        <p:nvSpPr>
          <p:cNvPr id="320" name="Google Shape;320;p19"/>
          <p:cNvSpPr txBox="1"/>
          <p:nvPr/>
        </p:nvSpPr>
        <p:spPr>
          <a:xfrm>
            <a:off x="606373" y="1622561"/>
            <a:ext cx="9518529" cy="1938952"/>
          </a:xfrm>
          <a:prstGeom prst="rect">
            <a:avLst/>
          </a:prstGeom>
          <a:noFill/>
          <a:ln>
            <a:noFill/>
          </a:ln>
        </p:spPr>
        <p:txBody>
          <a:bodyPr spcFirstLastPara="1" wrap="square" lIns="91425" tIns="45700" rIns="91425" bIns="45700" anchor="t" anchorCtr="0">
            <a:spAutoFit/>
          </a:bodyPr>
          <a:lstStyle/>
          <a:p>
            <a:pPr marL="457223" indent="-457223">
              <a:buClr>
                <a:srgbClr val="000000"/>
              </a:buClr>
              <a:buSzPts val="2400"/>
              <a:buFont typeface="Arial"/>
              <a:buChar char="•"/>
            </a:pPr>
            <a:r>
              <a:rPr lang="en-US" sz="2400">
                <a:solidFill>
                  <a:srgbClr val="000000"/>
                </a:solidFill>
                <a:latin typeface="Calibri"/>
                <a:ea typeface="Calibri"/>
                <a:cs typeface="Calibri"/>
                <a:sym typeface="Calibri"/>
              </a:rPr>
              <a:t>CME Credits – Please request session credits when filling out the evaluation at the end of the meeting.</a:t>
            </a:r>
            <a:br>
              <a:rPr lang="en-US" sz="2400">
                <a:solidFill>
                  <a:srgbClr val="000000"/>
                </a:solidFill>
                <a:latin typeface="Calibri"/>
                <a:ea typeface="Calibri"/>
                <a:cs typeface="Calibri"/>
                <a:sym typeface="Calibri"/>
              </a:rPr>
            </a:br>
            <a:endParaRPr sz="2400">
              <a:solidFill>
                <a:srgbClr val="000000"/>
              </a:solidFill>
              <a:latin typeface="Calibri"/>
              <a:ea typeface="Calibri"/>
              <a:cs typeface="Calibri"/>
              <a:sym typeface="Calibri"/>
            </a:endParaRPr>
          </a:p>
          <a:p>
            <a:pPr marL="457223" indent="-457223">
              <a:buSzPts val="2400"/>
              <a:buFont typeface="Arial"/>
              <a:buChar char="•"/>
            </a:pPr>
            <a:r>
              <a:rPr lang="en-US" sz="2400" dirty="0">
                <a:solidFill>
                  <a:srgbClr val="000000"/>
                </a:solidFill>
                <a:latin typeface="Calibri"/>
                <a:ea typeface="Calibri"/>
                <a:cs typeface="Calibri"/>
                <a:sym typeface="Calibri"/>
              </a:rPr>
              <a:t>Evaluation/Credit Request Form: </a:t>
            </a:r>
            <a:r>
              <a:rPr lang="en-US" sz="2400" u="sng" dirty="0">
                <a:latin typeface="Calibri"/>
                <a:ea typeface="Calibri"/>
                <a:cs typeface="Calibri"/>
                <a:sym typeface="Calibri"/>
              </a:rPr>
              <a:t>https://www.surveymonkey.com/r/PediWtMgmtCMEEvaluation</a:t>
            </a:r>
            <a:endParaRPr dirty="0"/>
          </a:p>
        </p:txBody>
      </p:sp>
      <p:sp>
        <p:nvSpPr>
          <p:cNvPr id="321" name="Google Shape;321;p19"/>
          <p:cNvSpPr/>
          <p:nvPr/>
        </p:nvSpPr>
        <p:spPr>
          <a:xfrm>
            <a:off x="606373" y="4205212"/>
            <a:ext cx="11169991" cy="1477287"/>
          </a:xfrm>
          <a:prstGeom prst="rect">
            <a:avLst/>
          </a:prstGeom>
          <a:noFill/>
          <a:ln>
            <a:noFill/>
          </a:ln>
        </p:spPr>
        <p:txBody>
          <a:bodyPr spcFirstLastPara="1" wrap="square" lIns="91425" tIns="45700" rIns="91425" bIns="45700" anchor="t" anchorCtr="0">
            <a:spAutoFit/>
          </a:bodyPr>
          <a:lstStyle/>
          <a:p>
            <a:pPr>
              <a:buClr>
                <a:srgbClr val="1A191A"/>
              </a:buClr>
              <a:buSzPts val="1600"/>
            </a:pPr>
            <a:r>
              <a:rPr lang="en-US" i="1" dirty="0">
                <a:solidFill>
                  <a:srgbClr val="1A191A"/>
                </a:solidFill>
                <a:ea typeface="Arial"/>
                <a:cs typeface="Calibri" panose="020F0502020204030204" pitchFamily="34" charset="0"/>
                <a:sym typeface="Arial"/>
              </a:rPr>
              <a:t>The AAFP has reviewed ‘Advancing Community-Oriented Comprehensive Primary Care Through Improved Care Delivery Design and Community Health,’ and deemed it acceptable for AAFP credit. Term of approval is from 09/15/2022 to 09/15/2023. Physicians should claim only the credit commensurate with the extent of their participation in the activity. </a:t>
            </a:r>
            <a:endParaRPr sz="1600" dirty="0"/>
          </a:p>
          <a:p>
            <a:pPr>
              <a:buClr>
                <a:srgbClr val="1A191A"/>
              </a:buClr>
              <a:buSzPts val="1600"/>
            </a:pPr>
            <a:r>
              <a:rPr lang="en-US" i="1" dirty="0">
                <a:solidFill>
                  <a:srgbClr val="1A191A"/>
                </a:solidFill>
                <a:sym typeface="Arial"/>
              </a:rPr>
              <a:t>NPs and RNs can also receive credit through AAFP’s partnership with the American Nurses Credentialing Center (ANCC) and the American Academy of Nurse Practitioners Certification Board (AANPCB).</a:t>
            </a:r>
            <a:endParaRPr dirty="0">
              <a:solidFill>
                <a:srgbClr val="000000"/>
              </a:solidFill>
              <a:ea typeface="Calibri"/>
              <a:cs typeface="Calibri"/>
              <a:sym typeface="Calibri"/>
            </a:endParaRPr>
          </a:p>
        </p:txBody>
      </p:sp>
      <p:pic>
        <p:nvPicPr>
          <p:cNvPr id="322" name="Google Shape;322;p19" descr="page2image1772256"/>
          <p:cNvPicPr preferRelativeResize="0"/>
          <p:nvPr/>
        </p:nvPicPr>
        <p:blipFill rotWithShape="1">
          <a:blip r:embed="rId3">
            <a:alphaModFix/>
          </a:blip>
          <a:srcRect/>
          <a:stretch/>
        </p:blipFill>
        <p:spPr>
          <a:xfrm>
            <a:off x="406401" y="100332"/>
            <a:ext cx="910377" cy="478333"/>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7343" y="1753708"/>
            <a:ext cx="1916458" cy="1916458"/>
          </a:xfrm>
          <a:prstGeom prst="rect">
            <a:avLst/>
          </a:prstGeom>
        </p:spPr>
      </p:pic>
    </p:spTree>
    <p:extLst>
      <p:ext uri="{BB962C8B-B14F-4D97-AF65-F5344CB8AC3E}">
        <p14:creationId xmlns:p14="http://schemas.microsoft.com/office/powerpoint/2010/main" val="42291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 name="object 3"/>
          <p:cNvSpPr txBox="1">
            <a:spLocks noGrp="1"/>
          </p:cNvSpPr>
          <p:nvPr>
            <p:ph type="title"/>
          </p:nvPr>
        </p:nvSpPr>
        <p:spPr>
          <a:xfrm>
            <a:off x="838199" y="669273"/>
            <a:ext cx="10515601" cy="599780"/>
          </a:xfrm>
          <a:prstGeom prst="rect">
            <a:avLst/>
          </a:prstGeom>
        </p:spPr>
        <p:txBody>
          <a:bodyPr vert="horz" wrap="square" lIns="0" tIns="17780" rIns="0" bIns="0" rtlCol="0">
            <a:spAutoFit/>
          </a:bodyPr>
          <a:lstStyle/>
          <a:p>
            <a:pPr marL="8467" marR="3387">
              <a:lnSpc>
                <a:spcPts val="4467"/>
              </a:lnSpc>
              <a:spcBef>
                <a:spcPts val="0"/>
              </a:spcBef>
            </a:pPr>
            <a:r>
              <a:rPr lang="en-US" spc="-133" dirty="0"/>
              <a:t>Nutrition</a:t>
            </a:r>
            <a:endParaRPr spc="-87" dirty="0"/>
          </a:p>
        </p:txBody>
      </p:sp>
      <p:sp>
        <p:nvSpPr>
          <p:cNvPr id="6" name="object 6"/>
          <p:cNvSpPr txBox="1">
            <a:spLocks noGrp="1"/>
          </p:cNvSpPr>
          <p:nvPr>
            <p:ph type="ftr" sz="quarter" idx="4294967295"/>
          </p:nvPr>
        </p:nvSpPr>
        <p:spPr>
          <a:xfrm>
            <a:off x="0" y="4305300"/>
            <a:ext cx="2289175" cy="387350"/>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Prepared</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by</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Care</a:t>
            </a:r>
            <a:r>
              <a:rPr kumimoji="0" sz="1200" b="0" i="0" u="none" strike="noStrike" kern="0" cap="none" spc="-1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Transformation</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Collaborative</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of</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RI</a:t>
            </a:r>
          </a:p>
        </p:txBody>
      </p:sp>
      <p:graphicFrame>
        <p:nvGraphicFramePr>
          <p:cNvPr id="7" name="object 9">
            <a:extLst>
              <a:ext uri="{FF2B5EF4-FFF2-40B4-BE49-F238E27FC236}">
                <a16:creationId xmlns:a16="http://schemas.microsoft.com/office/drawing/2014/main" id="{B65E41F4-4514-CB42-8F7E-264FAB7B9961}"/>
              </a:ext>
            </a:extLst>
          </p:cNvPr>
          <p:cNvGraphicFramePr>
            <a:graphicFrameLocks noGrp="1"/>
          </p:cNvGraphicFramePr>
          <p:nvPr>
            <p:extLst/>
          </p:nvPr>
        </p:nvGraphicFramePr>
        <p:xfrm>
          <a:off x="415289" y="1239266"/>
          <a:ext cx="11471911" cy="4778958"/>
        </p:xfrm>
        <a:graphic>
          <a:graphicData uri="http://schemas.openxmlformats.org/drawingml/2006/table">
            <a:tbl>
              <a:tblPr firstRow="1" bandRow="1">
                <a:tableStyleId>{073A0DAA-6AF3-43AB-8588-CEC1D06C72B9}</a:tableStyleId>
              </a:tblPr>
              <a:tblGrid>
                <a:gridCol w="5477511">
                  <a:extLst>
                    <a:ext uri="{9D8B030D-6E8A-4147-A177-3AD203B41FA5}">
                      <a16:colId xmlns:a16="http://schemas.microsoft.com/office/drawing/2014/main" val="20000"/>
                    </a:ext>
                  </a:extLst>
                </a:gridCol>
                <a:gridCol w="5994400">
                  <a:extLst>
                    <a:ext uri="{9D8B030D-6E8A-4147-A177-3AD203B41FA5}">
                      <a16:colId xmlns:a16="http://schemas.microsoft.com/office/drawing/2014/main" val="20002"/>
                    </a:ext>
                  </a:extLst>
                </a:gridCol>
              </a:tblGrid>
              <a:tr h="565006">
                <a:tc>
                  <a:txBody>
                    <a:bodyPr/>
                    <a:lstStyle/>
                    <a:p>
                      <a:pPr marL="100330" algn="l" rtl="0">
                        <a:lnSpc>
                          <a:spcPct val="100000"/>
                        </a:lnSpc>
                        <a:spcBef>
                          <a:spcPts val="370"/>
                        </a:spcBef>
                      </a:pPr>
                      <a:endParaRPr sz="1300" dirty="0">
                        <a:solidFill>
                          <a:schemeClr val="accent6"/>
                        </a:solidFill>
                        <a:latin typeface="Calibri" panose="020F0502020204030204" pitchFamily="34" charset="0"/>
                        <a:cs typeface="Calibri" panose="020F0502020204030204" pitchFamily="34" charset="0"/>
                      </a:endParaRPr>
                    </a:p>
                  </a:txBody>
                  <a:tcPr marL="0" marR="0" marT="32276" marB="0"/>
                </a:tc>
                <a:tc>
                  <a:txBody>
                    <a:bodyPr/>
                    <a:lstStyle/>
                    <a:p>
                      <a:pPr marL="100330" algn="l" rtl="0">
                        <a:lnSpc>
                          <a:spcPct val="100000"/>
                        </a:lnSpc>
                        <a:spcBef>
                          <a:spcPts val="370"/>
                        </a:spcBef>
                      </a:pPr>
                      <a:endParaRPr sz="1300" dirty="0">
                        <a:solidFill>
                          <a:schemeClr val="accent6"/>
                        </a:solidFill>
                        <a:latin typeface="Calibri" panose="020F0502020204030204" pitchFamily="34" charset="0"/>
                        <a:cs typeface="Calibri" panose="020F0502020204030204" pitchFamily="34" charset="0"/>
                      </a:endParaRPr>
                    </a:p>
                  </a:txBody>
                  <a:tcPr marL="0" marR="0" marT="32276" marB="0"/>
                </a:tc>
                <a:extLst>
                  <a:ext uri="{0D108BD9-81ED-4DB2-BD59-A6C34878D82A}">
                    <a16:rowId xmlns:a16="http://schemas.microsoft.com/office/drawing/2014/main" val="10000"/>
                  </a:ext>
                </a:extLst>
              </a:tr>
              <a:tr h="971585">
                <a:tc>
                  <a:txBody>
                    <a:bodyPr/>
                    <a:lstStyle/>
                    <a:p>
                      <a:pPr marL="74930" marR="0" lvl="0" indent="0" algn="l" defTabSz="914400" rtl="0" eaLnBrk="1" fontAlgn="auto" latinLnBrk="0" hangingPunct="1">
                        <a:lnSpc>
                          <a:spcPts val="2290"/>
                        </a:lnSpc>
                        <a:spcBef>
                          <a:spcPts val="0"/>
                        </a:spcBef>
                        <a:spcAft>
                          <a:spcPts val="0"/>
                        </a:spcAft>
                        <a:buClrTx/>
                        <a:buSzTx/>
                        <a:buFontTx/>
                        <a:buNone/>
                        <a:tabLst/>
                        <a:defRPr/>
                      </a:pPr>
                      <a:r>
                        <a:rPr lang="en-US" sz="1600" baseline="0" dirty="0"/>
                        <a:t>What interventions have been tried?</a:t>
                      </a:r>
                      <a:endParaRPr lang="en-US" sz="1600" dirty="0"/>
                    </a:p>
                    <a:p>
                      <a:pPr marL="74930" algn="l" rtl="0">
                        <a:lnSpc>
                          <a:spcPts val="2290"/>
                        </a:lnSpc>
                      </a:pPr>
                      <a:r>
                        <a:rPr lang="en-US" sz="1600" dirty="0"/>
                        <a:t>How</a:t>
                      </a:r>
                      <a:r>
                        <a:rPr lang="en-US" sz="1600" baseline="0" dirty="0"/>
                        <a:t> responsive has the family been to nutrition interventions?</a:t>
                      </a:r>
                      <a:endParaRPr lang="en-US" sz="1600" baseline="0" dirty="0">
                        <a:solidFill>
                          <a:schemeClr val="accent6"/>
                        </a:solidFill>
                        <a:latin typeface="Calibri"/>
                        <a:cs typeface="Calibri"/>
                      </a:endParaRPr>
                    </a:p>
                  </a:txBody>
                  <a:tcPr marL="0" marR="0" marT="0" marB="0"/>
                </a:tc>
                <a:tc>
                  <a:txBody>
                    <a:bodyPr/>
                    <a:lstStyle/>
                    <a:p>
                      <a:pPr marL="73025" algn="l" rtl="0">
                        <a:lnSpc>
                          <a:spcPct val="100000"/>
                        </a:lnSpc>
                        <a:spcBef>
                          <a:spcPts val="745"/>
                        </a:spcBef>
                      </a:pPr>
                      <a:r>
                        <a:rPr lang="en-US" sz="1500" dirty="0">
                          <a:solidFill>
                            <a:schemeClr val="accent6"/>
                          </a:solidFill>
                          <a:latin typeface="Calibri" panose="020F0502020204030204" pitchFamily="34" charset="0"/>
                          <a:cs typeface="Calibri" panose="020F0502020204030204" pitchFamily="34" charset="0"/>
                        </a:rPr>
                        <a:t>Follow up – at well child visit, 5 months after this illness visit, the family on their own made changes in their eating and exercise with the goal to healthier weights for everyone</a:t>
                      </a:r>
                      <a:endParaRPr sz="1500" dirty="0">
                        <a:solidFill>
                          <a:schemeClr val="accent6"/>
                        </a:solidFill>
                        <a:latin typeface="Calibri" panose="020F0502020204030204" pitchFamily="34" charset="0"/>
                        <a:cs typeface="Calibri" panose="020F0502020204030204" pitchFamily="34" charset="0"/>
                      </a:endParaRPr>
                    </a:p>
                  </a:txBody>
                  <a:tcPr marL="0" marR="0" marT="64988" marB="0"/>
                </a:tc>
                <a:extLst>
                  <a:ext uri="{0D108BD9-81ED-4DB2-BD59-A6C34878D82A}">
                    <a16:rowId xmlns:a16="http://schemas.microsoft.com/office/drawing/2014/main" val="10001"/>
                  </a:ext>
                </a:extLst>
              </a:tr>
              <a:tr h="789097">
                <a:tc>
                  <a:txBody>
                    <a:bodyPr/>
                    <a:lstStyle/>
                    <a:p>
                      <a:pPr marL="74930" algn="l" rtl="0">
                        <a:lnSpc>
                          <a:spcPts val="2290"/>
                        </a:lnSpc>
                      </a:pPr>
                      <a:endParaRPr lang="en-US" sz="1600" dirty="0"/>
                    </a:p>
                    <a:p>
                      <a:pPr marL="74930" algn="l" rtl="0">
                        <a:lnSpc>
                          <a:spcPts val="2290"/>
                        </a:lnSpc>
                      </a:pPr>
                      <a:r>
                        <a:rPr lang="en-US" sz="1600" dirty="0"/>
                        <a:t>What</a:t>
                      </a:r>
                      <a:r>
                        <a:rPr lang="en-US" sz="1600" baseline="0" dirty="0"/>
                        <a:t> barriers have the family identified for improving nutrition?</a:t>
                      </a:r>
                      <a:endParaRPr sz="1600" dirty="0">
                        <a:solidFill>
                          <a:schemeClr val="accent6"/>
                        </a:solidFill>
                        <a:latin typeface="Calibri"/>
                        <a:cs typeface="Calibri"/>
                      </a:endParaRPr>
                    </a:p>
                  </a:txBody>
                  <a:tcPr marL="0" marR="0" marT="0" marB="0"/>
                </a:tc>
                <a:tc>
                  <a:txBody>
                    <a:bodyPr/>
                    <a:lstStyle/>
                    <a:p>
                      <a:pPr marL="73025" algn="l" rtl="0">
                        <a:lnSpc>
                          <a:spcPct val="100000"/>
                        </a:lnSpc>
                        <a:spcBef>
                          <a:spcPts val="750"/>
                        </a:spcBef>
                      </a:pPr>
                      <a:r>
                        <a:rPr lang="en-US" sz="1500" dirty="0">
                          <a:solidFill>
                            <a:schemeClr val="accent6"/>
                          </a:solidFill>
                          <a:latin typeface="Calibri" panose="020F0502020204030204" pitchFamily="34" charset="0"/>
                          <a:cs typeface="Calibri" panose="020F0502020204030204" pitchFamily="34" charset="0"/>
                        </a:rPr>
                        <a:t>Dedicated time and thought – the pandemic thru off everyone’s schedule</a:t>
                      </a:r>
                      <a:endParaRPr sz="1500" dirty="0">
                        <a:solidFill>
                          <a:schemeClr val="accent6"/>
                        </a:solidFill>
                        <a:latin typeface="Calibri" panose="020F0502020204030204" pitchFamily="34" charset="0"/>
                        <a:cs typeface="Calibri" panose="020F0502020204030204" pitchFamily="34" charset="0"/>
                      </a:endParaRPr>
                    </a:p>
                  </a:txBody>
                  <a:tcPr marL="0" marR="0" marT="65424" marB="0"/>
                </a:tc>
                <a:extLst>
                  <a:ext uri="{0D108BD9-81ED-4DB2-BD59-A6C34878D82A}">
                    <a16:rowId xmlns:a16="http://schemas.microsoft.com/office/drawing/2014/main" val="10002"/>
                  </a:ext>
                </a:extLst>
              </a:tr>
              <a:tr h="1446103">
                <a:tc>
                  <a:txBody>
                    <a:bodyPr/>
                    <a:lstStyle/>
                    <a:p>
                      <a:pPr marL="74930" algn="l" rtl="0">
                        <a:lnSpc>
                          <a:spcPts val="2290"/>
                        </a:lnSpc>
                      </a:pPr>
                      <a:r>
                        <a:rPr lang="en-US" sz="1600" dirty="0"/>
                        <a:t>Does the patient have any of the following:</a:t>
                      </a:r>
                    </a:p>
                    <a:p>
                      <a:pPr marL="417830" indent="-342900" algn="l" rtl="0">
                        <a:lnSpc>
                          <a:spcPts val="2290"/>
                        </a:lnSpc>
                        <a:buFontTx/>
                        <a:buChar char="-"/>
                      </a:pPr>
                      <a:r>
                        <a:rPr lang="en-US" sz="1600" dirty="0"/>
                        <a:t>Excessive hunger</a:t>
                      </a:r>
                    </a:p>
                    <a:p>
                      <a:pPr marL="417830" indent="-342900" algn="l" rtl="0">
                        <a:lnSpc>
                          <a:spcPts val="2290"/>
                        </a:lnSpc>
                        <a:buFontTx/>
                        <a:buChar char="-"/>
                      </a:pPr>
                      <a:r>
                        <a:rPr lang="en-US" sz="1600" dirty="0"/>
                        <a:t>Night-time eating or binging</a:t>
                      </a:r>
                    </a:p>
                    <a:p>
                      <a:pPr marL="417830" indent="-342900" algn="l" rtl="0">
                        <a:lnSpc>
                          <a:spcPts val="2290"/>
                        </a:lnSpc>
                        <a:buFontTx/>
                        <a:buChar char="-"/>
                      </a:pPr>
                      <a:r>
                        <a:rPr lang="en-US" sz="1600" dirty="0"/>
                        <a:t>Sneaking food</a:t>
                      </a:r>
                    </a:p>
                    <a:p>
                      <a:pPr marL="417830" indent="-342900" algn="l" rtl="0">
                        <a:lnSpc>
                          <a:spcPts val="2290"/>
                        </a:lnSpc>
                        <a:buFontTx/>
                        <a:buChar char="-"/>
                      </a:pPr>
                      <a:r>
                        <a:rPr lang="en-US" sz="1600" dirty="0"/>
                        <a:t>Other</a:t>
                      </a:r>
                      <a:endParaRPr lang="en-US" sz="1600" dirty="0">
                        <a:solidFill>
                          <a:schemeClr val="accent6"/>
                        </a:solidFill>
                        <a:latin typeface="Calibri"/>
                        <a:cs typeface="Calibri"/>
                      </a:endParaRPr>
                    </a:p>
                  </a:txBody>
                  <a:tcPr marL="0" marR="0" marT="0" marB="0"/>
                </a:tc>
                <a:tc>
                  <a:txBody>
                    <a:bodyPr/>
                    <a:lstStyle/>
                    <a:p>
                      <a:pPr marL="54610" algn="l" rtl="0">
                        <a:lnSpc>
                          <a:spcPct val="100000"/>
                        </a:lnSpc>
                        <a:spcBef>
                          <a:spcPts val="725"/>
                        </a:spcBef>
                      </a:pPr>
                      <a:r>
                        <a:rPr lang="en-US" sz="1500" dirty="0">
                          <a:solidFill>
                            <a:schemeClr val="accent6"/>
                          </a:solidFill>
                          <a:latin typeface="Calibri" panose="020F0502020204030204" pitchFamily="34" charset="0"/>
                          <a:cs typeface="Calibri" panose="020F0502020204030204" pitchFamily="34" charset="0"/>
                        </a:rPr>
                        <a:t>no</a:t>
                      </a:r>
                      <a:endParaRPr sz="1500" dirty="0">
                        <a:solidFill>
                          <a:schemeClr val="accent6"/>
                        </a:solidFill>
                        <a:latin typeface="Calibri" panose="020F0502020204030204" pitchFamily="34" charset="0"/>
                        <a:cs typeface="Calibri" panose="020F0502020204030204" pitchFamily="34" charset="0"/>
                      </a:endParaRPr>
                    </a:p>
                  </a:txBody>
                  <a:tcPr marL="0" marR="0" marT="63243" marB="0"/>
                </a:tc>
                <a:extLst>
                  <a:ext uri="{0D108BD9-81ED-4DB2-BD59-A6C34878D82A}">
                    <a16:rowId xmlns:a16="http://schemas.microsoft.com/office/drawing/2014/main" val="10004"/>
                  </a:ext>
                </a:extLst>
              </a:tr>
              <a:tr h="992770">
                <a:tc>
                  <a:txBody>
                    <a:bodyPr/>
                    <a:lstStyle/>
                    <a:p>
                      <a:pPr marL="74930" indent="0" algn="l" rtl="0">
                        <a:lnSpc>
                          <a:spcPts val="2290"/>
                        </a:lnSpc>
                        <a:buFontTx/>
                        <a:buNone/>
                      </a:pPr>
                      <a:r>
                        <a:rPr lang="en-US" sz="1600" dirty="0"/>
                        <a:t>Other concerns with nutrition/eating (such</a:t>
                      </a:r>
                      <a:r>
                        <a:rPr lang="en-US" sz="1600" baseline="0" dirty="0"/>
                        <a:t> as cultural considerations)</a:t>
                      </a:r>
                      <a:r>
                        <a:rPr lang="en-US" sz="1600" dirty="0"/>
                        <a:t>?</a:t>
                      </a:r>
                      <a:endParaRPr lang="en-US" sz="1600" dirty="0">
                        <a:solidFill>
                          <a:schemeClr val="accent6"/>
                        </a:solidFill>
                        <a:latin typeface="Calibri"/>
                        <a:cs typeface="Calibri"/>
                      </a:endParaRPr>
                    </a:p>
                  </a:txBody>
                  <a:tcPr marL="0" marR="0" marT="0" marB="0"/>
                </a:tc>
                <a:tc>
                  <a:txBody>
                    <a:bodyPr/>
                    <a:lstStyle/>
                    <a:p>
                      <a:pPr marL="54610" algn="l" rtl="0">
                        <a:lnSpc>
                          <a:spcPct val="100000"/>
                        </a:lnSpc>
                        <a:spcBef>
                          <a:spcPts val="725"/>
                        </a:spcBef>
                      </a:pPr>
                      <a:r>
                        <a:rPr lang="en-US" sz="1500" dirty="0">
                          <a:solidFill>
                            <a:schemeClr val="accent6"/>
                          </a:solidFill>
                          <a:latin typeface="Calibri" panose="020F0502020204030204" pitchFamily="34" charset="0"/>
                          <a:cs typeface="Calibri" panose="020F0502020204030204" pitchFamily="34" charset="0"/>
                        </a:rPr>
                        <a:t>Not known</a:t>
                      </a:r>
                      <a:endParaRPr sz="1500" dirty="0">
                        <a:solidFill>
                          <a:schemeClr val="accent6"/>
                        </a:solidFill>
                        <a:latin typeface="Calibri" panose="020F0502020204030204" pitchFamily="34" charset="0"/>
                        <a:cs typeface="Calibri" panose="020F0502020204030204" pitchFamily="34" charset="0"/>
                      </a:endParaRPr>
                    </a:p>
                  </a:txBody>
                  <a:tcPr marL="0" marR="0" marT="63243" marB="0"/>
                </a:tc>
                <a:extLst>
                  <a:ext uri="{0D108BD9-81ED-4DB2-BD59-A6C34878D82A}">
                    <a16:rowId xmlns:a16="http://schemas.microsoft.com/office/drawing/2014/main" val="2006147046"/>
                  </a:ext>
                </a:extLst>
              </a:tr>
            </a:tbl>
          </a:graphicData>
        </a:graphic>
      </p:graphicFrame>
      <p:sp>
        <p:nvSpPr>
          <p:cNvPr id="8" name="TextBox 7">
            <a:extLst>
              <a:ext uri="{FF2B5EF4-FFF2-40B4-BE49-F238E27FC236}">
                <a16:creationId xmlns:a16="http://schemas.microsoft.com/office/drawing/2014/main" id="{80535EF4-BE73-BC40-8588-970B79BD88E4}"/>
              </a:ext>
            </a:extLst>
          </p:cNvPr>
          <p:cNvSpPr txBox="1"/>
          <p:nvPr/>
        </p:nvSpPr>
        <p:spPr>
          <a:xfrm>
            <a:off x="10212605" y="90254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9" name="Picture 1" descr="page2image1772256">
            <a:extLst>
              <a:ext uri="{FF2B5EF4-FFF2-40B4-BE49-F238E27FC236}">
                <a16:creationId xmlns:a16="http://schemas.microsoft.com/office/drawing/2014/main" id="{B3960F6B-A423-FB42-93C2-9E54472B5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289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 name="object 3"/>
          <p:cNvSpPr txBox="1">
            <a:spLocks noGrp="1"/>
          </p:cNvSpPr>
          <p:nvPr>
            <p:ph type="title"/>
          </p:nvPr>
        </p:nvSpPr>
        <p:spPr>
          <a:prstGeom prst="rect">
            <a:avLst/>
          </a:prstGeom>
        </p:spPr>
        <p:txBody>
          <a:bodyPr vert="horz" wrap="square" lIns="0" tIns="17780" rIns="0" bIns="0" rtlCol="0">
            <a:spAutoFit/>
          </a:bodyPr>
          <a:lstStyle/>
          <a:p>
            <a:pPr marL="8467" marR="3387">
              <a:lnSpc>
                <a:spcPts val="4467"/>
              </a:lnSpc>
              <a:spcBef>
                <a:spcPts val="140"/>
              </a:spcBef>
            </a:pPr>
            <a:r>
              <a:rPr lang="en-US" spc="-133" dirty="0"/>
              <a:t>Physical Activity</a:t>
            </a:r>
            <a:endParaRPr spc="-87" dirty="0"/>
          </a:p>
        </p:txBody>
      </p:sp>
      <p:sp>
        <p:nvSpPr>
          <p:cNvPr id="6" name="object 6"/>
          <p:cNvSpPr txBox="1">
            <a:spLocks noGrp="1"/>
          </p:cNvSpPr>
          <p:nvPr>
            <p:ph type="ftr" sz="quarter" idx="4294967295"/>
          </p:nvPr>
        </p:nvSpPr>
        <p:spPr>
          <a:xfrm>
            <a:off x="0" y="4305300"/>
            <a:ext cx="2289175" cy="387350"/>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Prepared</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by</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Care</a:t>
            </a:r>
            <a:r>
              <a:rPr kumimoji="0" sz="1200" b="0" i="0" u="none" strike="noStrike" kern="0" cap="none" spc="-1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Transformation</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Collaborative</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of</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RI</a:t>
            </a:r>
          </a:p>
        </p:txBody>
      </p:sp>
      <p:sp>
        <p:nvSpPr>
          <p:cNvPr id="8" name="TextBox 7">
            <a:extLst>
              <a:ext uri="{FF2B5EF4-FFF2-40B4-BE49-F238E27FC236}">
                <a16:creationId xmlns:a16="http://schemas.microsoft.com/office/drawing/2014/main" id="{80535EF4-BE73-BC40-8588-970B79BD88E4}"/>
              </a:ext>
            </a:extLst>
          </p:cNvPr>
          <p:cNvSpPr txBox="1"/>
          <p:nvPr/>
        </p:nvSpPr>
        <p:spPr>
          <a:xfrm>
            <a:off x="10212605" y="90254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graphicFrame>
        <p:nvGraphicFramePr>
          <p:cNvPr id="9" name="object 9">
            <a:extLst>
              <a:ext uri="{FF2B5EF4-FFF2-40B4-BE49-F238E27FC236}">
                <a16:creationId xmlns:a16="http://schemas.microsoft.com/office/drawing/2014/main" id="{1CE14964-4DDD-C241-8C53-C2B367963FBF}"/>
              </a:ext>
            </a:extLst>
          </p:cNvPr>
          <p:cNvGraphicFramePr>
            <a:graphicFrameLocks noGrp="1"/>
          </p:cNvGraphicFramePr>
          <p:nvPr>
            <p:extLst/>
          </p:nvPr>
        </p:nvGraphicFramePr>
        <p:xfrm>
          <a:off x="415289" y="1481504"/>
          <a:ext cx="11471911" cy="4473951"/>
        </p:xfrm>
        <a:graphic>
          <a:graphicData uri="http://schemas.openxmlformats.org/drawingml/2006/table">
            <a:tbl>
              <a:tblPr firstRow="1" bandRow="1">
                <a:tableStyleId>{5C22544A-7EE6-4342-B048-85BDC9FD1C3A}</a:tableStyleId>
              </a:tblPr>
              <a:tblGrid>
                <a:gridCol w="5833111">
                  <a:extLst>
                    <a:ext uri="{9D8B030D-6E8A-4147-A177-3AD203B41FA5}">
                      <a16:colId xmlns:a16="http://schemas.microsoft.com/office/drawing/2014/main" val="20000"/>
                    </a:ext>
                  </a:extLst>
                </a:gridCol>
                <a:gridCol w="5638800">
                  <a:extLst>
                    <a:ext uri="{9D8B030D-6E8A-4147-A177-3AD203B41FA5}">
                      <a16:colId xmlns:a16="http://schemas.microsoft.com/office/drawing/2014/main" val="20002"/>
                    </a:ext>
                  </a:extLst>
                </a:gridCol>
              </a:tblGrid>
              <a:tr h="519098">
                <a:tc>
                  <a:txBody>
                    <a:bodyPr/>
                    <a:lstStyle/>
                    <a:p>
                      <a:pPr marL="100330" algn="l" rtl="0">
                        <a:lnSpc>
                          <a:spcPct val="100000"/>
                        </a:lnSpc>
                        <a:spcBef>
                          <a:spcPts val="370"/>
                        </a:spcBef>
                      </a:pPr>
                      <a:endParaRPr sz="1300" dirty="0">
                        <a:solidFill>
                          <a:schemeClr val="accent6"/>
                        </a:solidFill>
                        <a:latin typeface="Calibri" panose="020F0502020204030204" pitchFamily="34" charset="0"/>
                        <a:cs typeface="Calibri" panose="020F0502020204030204" pitchFamily="34" charset="0"/>
                      </a:endParaRPr>
                    </a:p>
                  </a:txBody>
                  <a:tcPr marL="0" marR="0" marT="32276" marB="0"/>
                </a:tc>
                <a:tc>
                  <a:txBody>
                    <a:bodyPr/>
                    <a:lstStyle/>
                    <a:p>
                      <a:pPr marL="100330" algn="l" rtl="0">
                        <a:lnSpc>
                          <a:spcPct val="100000"/>
                        </a:lnSpc>
                        <a:spcBef>
                          <a:spcPts val="370"/>
                        </a:spcBef>
                      </a:pPr>
                      <a:endParaRPr sz="1300" dirty="0">
                        <a:solidFill>
                          <a:schemeClr val="accent6"/>
                        </a:solidFill>
                        <a:latin typeface="Calibri" panose="020F0502020204030204" pitchFamily="34" charset="0"/>
                        <a:cs typeface="Calibri" panose="020F0502020204030204" pitchFamily="34" charset="0"/>
                      </a:endParaRPr>
                    </a:p>
                  </a:txBody>
                  <a:tcPr marL="0" marR="0" marT="32276" marB="0"/>
                </a:tc>
                <a:extLst>
                  <a:ext uri="{0D108BD9-81ED-4DB2-BD59-A6C34878D82A}">
                    <a16:rowId xmlns:a16="http://schemas.microsoft.com/office/drawing/2014/main" val="10000"/>
                  </a:ext>
                </a:extLst>
              </a:tr>
              <a:tr h="976020">
                <a:tc>
                  <a:txBody>
                    <a:bodyPr/>
                    <a:lstStyle/>
                    <a:p>
                      <a:pPr marL="74930" marR="0" lvl="0" indent="0" algn="l" defTabSz="914400" rtl="0" eaLnBrk="1" fontAlgn="auto" latinLnBrk="0" hangingPunct="1">
                        <a:lnSpc>
                          <a:spcPts val="2290"/>
                        </a:lnSpc>
                        <a:spcBef>
                          <a:spcPts val="0"/>
                        </a:spcBef>
                        <a:spcAft>
                          <a:spcPts val="0"/>
                        </a:spcAft>
                        <a:buClrTx/>
                        <a:buSzTx/>
                        <a:buFontTx/>
                        <a:buNone/>
                        <a:tabLst/>
                        <a:defRPr/>
                      </a:pPr>
                      <a:r>
                        <a:rPr lang="en-US" sz="1600" baseline="0" dirty="0"/>
                        <a:t>What interventions have been tried?</a:t>
                      </a:r>
                      <a:endParaRPr lang="en-US" sz="1600" dirty="0"/>
                    </a:p>
                    <a:p>
                      <a:pPr marL="74930" algn="l" rtl="0">
                        <a:lnSpc>
                          <a:spcPts val="2290"/>
                        </a:lnSpc>
                      </a:pPr>
                      <a:r>
                        <a:rPr lang="en-US" sz="1600" dirty="0"/>
                        <a:t>How</a:t>
                      </a:r>
                      <a:r>
                        <a:rPr lang="en-US" sz="1600" baseline="0" dirty="0"/>
                        <a:t> responsive has the family been to physical activity recommendations?</a:t>
                      </a:r>
                      <a:endParaRPr sz="1600" dirty="0">
                        <a:solidFill>
                          <a:schemeClr val="accent6"/>
                        </a:solidFill>
                        <a:latin typeface="Calibri"/>
                        <a:cs typeface="Calibri"/>
                      </a:endParaRPr>
                    </a:p>
                  </a:txBody>
                  <a:tcPr marL="0" marR="0" marT="0" marB="0"/>
                </a:tc>
                <a:tc>
                  <a:txBody>
                    <a:bodyPr/>
                    <a:lstStyle/>
                    <a:p>
                      <a:pPr marL="73025" algn="l" rtl="0">
                        <a:lnSpc>
                          <a:spcPct val="100000"/>
                        </a:lnSpc>
                        <a:spcBef>
                          <a:spcPts val="745"/>
                        </a:spcBef>
                      </a:pPr>
                      <a:r>
                        <a:rPr lang="en-US" sz="1500" dirty="0">
                          <a:solidFill>
                            <a:schemeClr val="accent6"/>
                          </a:solidFill>
                          <a:latin typeface="Calibri" panose="020F0502020204030204" pitchFamily="34" charset="0"/>
                          <a:cs typeface="Calibri" panose="020F0502020204030204" pitchFamily="34" charset="0"/>
                        </a:rPr>
                        <a:t>Since I just met the family, I am not aware of any work predating this sick visit</a:t>
                      </a:r>
                      <a:endParaRPr sz="1500" dirty="0">
                        <a:solidFill>
                          <a:schemeClr val="accent6"/>
                        </a:solidFill>
                        <a:latin typeface="Calibri" panose="020F0502020204030204" pitchFamily="34" charset="0"/>
                        <a:cs typeface="Calibri" panose="020F0502020204030204" pitchFamily="34" charset="0"/>
                      </a:endParaRPr>
                    </a:p>
                  </a:txBody>
                  <a:tcPr marL="0" marR="0" marT="64988" marB="0"/>
                </a:tc>
                <a:extLst>
                  <a:ext uri="{0D108BD9-81ED-4DB2-BD59-A6C34878D82A}">
                    <a16:rowId xmlns:a16="http://schemas.microsoft.com/office/drawing/2014/main" val="10001"/>
                  </a:ext>
                </a:extLst>
              </a:tr>
              <a:tr h="976020">
                <a:tc>
                  <a:txBody>
                    <a:bodyPr/>
                    <a:lstStyle/>
                    <a:p>
                      <a:pPr marL="74930" algn="l" rtl="0">
                        <a:lnSpc>
                          <a:spcPts val="2290"/>
                        </a:lnSpc>
                      </a:pPr>
                      <a:endParaRPr lang="en-US" sz="1600" dirty="0"/>
                    </a:p>
                    <a:p>
                      <a:pPr marL="74930" algn="l" rtl="0">
                        <a:lnSpc>
                          <a:spcPts val="2290"/>
                        </a:lnSpc>
                      </a:pPr>
                      <a:r>
                        <a:rPr lang="en-US" sz="1600" dirty="0"/>
                        <a:t>Does the patient engage in regular physical activity? (yes/no)</a:t>
                      </a:r>
                    </a:p>
                    <a:p>
                      <a:pPr marL="74930" algn="l" rtl="0">
                        <a:lnSpc>
                          <a:spcPts val="2290"/>
                        </a:lnSpc>
                      </a:pPr>
                      <a:r>
                        <a:rPr lang="en-US" sz="1600" dirty="0"/>
                        <a:t>Please describe</a:t>
                      </a:r>
                      <a:endParaRPr sz="1600" i="1" dirty="0">
                        <a:solidFill>
                          <a:schemeClr val="accent6"/>
                        </a:solidFill>
                        <a:latin typeface="Calibri"/>
                        <a:cs typeface="Calibri"/>
                      </a:endParaRPr>
                    </a:p>
                  </a:txBody>
                  <a:tcPr marL="0" marR="0" marT="0" marB="0"/>
                </a:tc>
                <a:tc>
                  <a:txBody>
                    <a:bodyPr/>
                    <a:lstStyle/>
                    <a:p>
                      <a:pPr marL="73025" algn="l" rtl="0">
                        <a:lnSpc>
                          <a:spcPct val="100000"/>
                        </a:lnSpc>
                        <a:spcBef>
                          <a:spcPts val="750"/>
                        </a:spcBef>
                      </a:pPr>
                      <a:r>
                        <a:rPr lang="en-US" sz="1500" dirty="0">
                          <a:solidFill>
                            <a:schemeClr val="accent6"/>
                          </a:solidFill>
                          <a:latin typeface="Calibri" panose="020F0502020204030204" pitchFamily="34" charset="0"/>
                          <a:cs typeface="Calibri" panose="020F0502020204030204" pitchFamily="34" charset="0"/>
                        </a:rPr>
                        <a:t>no</a:t>
                      </a:r>
                      <a:endParaRPr sz="1500" dirty="0">
                        <a:solidFill>
                          <a:schemeClr val="accent6"/>
                        </a:solidFill>
                        <a:latin typeface="Calibri" panose="020F0502020204030204" pitchFamily="34" charset="0"/>
                        <a:cs typeface="Calibri" panose="020F0502020204030204" pitchFamily="34" charset="0"/>
                      </a:endParaRPr>
                    </a:p>
                  </a:txBody>
                  <a:tcPr marL="0" marR="0" marT="65424" marB="0"/>
                </a:tc>
                <a:extLst>
                  <a:ext uri="{0D108BD9-81ED-4DB2-BD59-A6C34878D82A}">
                    <a16:rowId xmlns:a16="http://schemas.microsoft.com/office/drawing/2014/main" val="10002"/>
                  </a:ext>
                </a:extLst>
              </a:tr>
              <a:tr h="1026793">
                <a:tc>
                  <a:txBody>
                    <a:bodyPr/>
                    <a:lstStyle/>
                    <a:p>
                      <a:pPr marL="74930" algn="l" rtl="0">
                        <a:lnSpc>
                          <a:spcPts val="2290"/>
                        </a:lnSpc>
                      </a:pPr>
                      <a:endParaRPr lang="en-US" sz="1600" dirty="0"/>
                    </a:p>
                    <a:p>
                      <a:pPr marL="74930" algn="l" rtl="0">
                        <a:lnSpc>
                          <a:spcPts val="2290"/>
                        </a:lnSpc>
                      </a:pPr>
                      <a:r>
                        <a:rPr lang="en-US" sz="1600" dirty="0"/>
                        <a:t>Is screen time a significant part of the patient’s social time? (yes/no)</a:t>
                      </a:r>
                    </a:p>
                    <a:p>
                      <a:pPr marL="74930" algn="l" rtl="0">
                        <a:lnSpc>
                          <a:spcPts val="2290"/>
                        </a:lnSpc>
                      </a:pPr>
                      <a:r>
                        <a:rPr lang="en-US" sz="1600" dirty="0"/>
                        <a:t>Please describe</a:t>
                      </a:r>
                      <a:endParaRPr lang="en-US" sz="1600" i="1" dirty="0">
                        <a:solidFill>
                          <a:schemeClr val="accent6"/>
                        </a:solidFill>
                        <a:latin typeface="Calibri"/>
                        <a:cs typeface="Calibri"/>
                      </a:endParaRPr>
                    </a:p>
                  </a:txBody>
                  <a:tcPr marL="0" marR="0" marT="0" marB="0"/>
                </a:tc>
                <a:tc>
                  <a:txBody>
                    <a:bodyPr/>
                    <a:lstStyle/>
                    <a:p>
                      <a:pPr marL="54610" algn="l" rtl="0">
                        <a:lnSpc>
                          <a:spcPct val="100000"/>
                        </a:lnSpc>
                        <a:spcBef>
                          <a:spcPts val="725"/>
                        </a:spcBef>
                      </a:pPr>
                      <a:r>
                        <a:rPr lang="en-US" sz="1500" dirty="0">
                          <a:solidFill>
                            <a:schemeClr val="accent6"/>
                          </a:solidFill>
                          <a:latin typeface="Calibri" panose="020F0502020204030204" pitchFamily="34" charset="0"/>
                          <a:cs typeface="Calibri" panose="020F0502020204030204" pitchFamily="34" charset="0"/>
                        </a:rPr>
                        <a:t>no</a:t>
                      </a:r>
                      <a:endParaRPr sz="1500" dirty="0">
                        <a:solidFill>
                          <a:schemeClr val="accent6"/>
                        </a:solidFill>
                        <a:latin typeface="Calibri" panose="020F0502020204030204" pitchFamily="34" charset="0"/>
                        <a:cs typeface="Calibri" panose="020F0502020204030204" pitchFamily="34" charset="0"/>
                      </a:endParaRPr>
                    </a:p>
                  </a:txBody>
                  <a:tcPr marL="0" marR="0" marT="63243" marB="0"/>
                </a:tc>
                <a:extLst>
                  <a:ext uri="{0D108BD9-81ED-4DB2-BD59-A6C34878D82A}">
                    <a16:rowId xmlns:a16="http://schemas.microsoft.com/office/drawing/2014/main" val="10004"/>
                  </a:ext>
                </a:extLst>
              </a:tr>
              <a:tr h="976020">
                <a:tc>
                  <a:txBody>
                    <a:bodyPr/>
                    <a:lstStyle/>
                    <a:p>
                      <a:pPr marL="74930" indent="0" algn="l" rtl="0">
                        <a:lnSpc>
                          <a:spcPts val="2290"/>
                        </a:lnSpc>
                        <a:buFontTx/>
                        <a:buNone/>
                      </a:pPr>
                      <a:endParaRPr lang="en-US" sz="1600" dirty="0"/>
                    </a:p>
                    <a:p>
                      <a:pPr marL="74930" indent="0" algn="l" rtl="0">
                        <a:lnSpc>
                          <a:spcPts val="2290"/>
                        </a:lnSpc>
                        <a:buFontTx/>
                        <a:buNone/>
                      </a:pPr>
                      <a:r>
                        <a:rPr lang="en-US" sz="1600" dirty="0"/>
                        <a:t>Other concerns with physical activity/exercise (such as physical restrictions, access</a:t>
                      </a:r>
                      <a:r>
                        <a:rPr lang="en-US" sz="1600" baseline="0" dirty="0"/>
                        <a:t>, environmental safety</a:t>
                      </a:r>
                      <a:r>
                        <a:rPr lang="en-US" sz="1600" dirty="0"/>
                        <a:t>)?</a:t>
                      </a:r>
                      <a:endParaRPr lang="en-US" sz="1600" dirty="0">
                        <a:solidFill>
                          <a:schemeClr val="accent6"/>
                        </a:solidFill>
                        <a:latin typeface="Calibri"/>
                        <a:cs typeface="Calibri"/>
                      </a:endParaRPr>
                    </a:p>
                  </a:txBody>
                  <a:tcPr marL="0" marR="0" marT="0" marB="0"/>
                </a:tc>
                <a:tc>
                  <a:txBody>
                    <a:bodyPr/>
                    <a:lstStyle/>
                    <a:p>
                      <a:pPr marL="54610" algn="l" rtl="0">
                        <a:lnSpc>
                          <a:spcPct val="100000"/>
                        </a:lnSpc>
                        <a:spcBef>
                          <a:spcPts val="725"/>
                        </a:spcBef>
                      </a:pPr>
                      <a:endParaRPr sz="1500" dirty="0">
                        <a:solidFill>
                          <a:schemeClr val="accent6"/>
                        </a:solidFill>
                        <a:latin typeface="Calibri" panose="020F0502020204030204" pitchFamily="34" charset="0"/>
                        <a:cs typeface="Calibri" panose="020F0502020204030204" pitchFamily="34" charset="0"/>
                      </a:endParaRPr>
                    </a:p>
                  </a:txBody>
                  <a:tcPr marL="0" marR="0" marT="63243" marB="0"/>
                </a:tc>
                <a:extLst>
                  <a:ext uri="{0D108BD9-81ED-4DB2-BD59-A6C34878D82A}">
                    <a16:rowId xmlns:a16="http://schemas.microsoft.com/office/drawing/2014/main" val="2006147046"/>
                  </a:ext>
                </a:extLst>
              </a:tr>
            </a:tbl>
          </a:graphicData>
        </a:graphic>
      </p:graphicFrame>
      <p:pic>
        <p:nvPicPr>
          <p:cNvPr id="10" name="Picture 1" descr="page2image1772256">
            <a:extLst>
              <a:ext uri="{FF2B5EF4-FFF2-40B4-BE49-F238E27FC236}">
                <a16:creationId xmlns:a16="http://schemas.microsoft.com/office/drawing/2014/main" id="{A6A6545C-7B5F-764C-AC33-C6F329D09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469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txBox="1">
            <a:spLocks noGrp="1"/>
          </p:cNvSpPr>
          <p:nvPr>
            <p:ph type="title"/>
          </p:nvPr>
        </p:nvSpPr>
        <p:spPr>
          <a:xfrm>
            <a:off x="838200" y="857363"/>
            <a:ext cx="10515601" cy="617647"/>
          </a:xfrm>
          <a:prstGeom prst="rect">
            <a:avLst/>
          </a:prstGeom>
        </p:spPr>
        <p:txBody>
          <a:bodyPr vert="horz" wrap="square" lIns="0" tIns="8043" rIns="0" bIns="0" rtlCol="0">
            <a:spAutoFit/>
          </a:bodyPr>
          <a:lstStyle/>
          <a:p>
            <a:pPr marL="8467">
              <a:spcBef>
                <a:spcPts val="63"/>
              </a:spcBef>
            </a:pPr>
            <a:r>
              <a:rPr lang="en-US" spc="-153" dirty="0"/>
              <a:t>Patient /Family Strengths?</a:t>
            </a:r>
            <a:endParaRPr spc="-193" dirty="0"/>
          </a:p>
        </p:txBody>
      </p:sp>
      <p:sp>
        <p:nvSpPr>
          <p:cNvPr id="4" name="Content Placeholder 3"/>
          <p:cNvSpPr>
            <a:spLocks noGrp="1"/>
          </p:cNvSpPr>
          <p:nvPr>
            <p:ph idx="1"/>
          </p:nvPr>
        </p:nvSpPr>
        <p:spPr/>
        <p:txBody>
          <a:bodyPr/>
          <a:lstStyle/>
          <a:p>
            <a:r>
              <a:rPr lang="en-US" dirty="0"/>
              <a:t>Wonderful energy and “can-do” spirit</a:t>
            </a:r>
          </a:p>
          <a:p>
            <a:r>
              <a:rPr lang="en-US" dirty="0"/>
              <a:t>Warm, loving and respectful relationships within the family unit</a:t>
            </a:r>
          </a:p>
          <a:p>
            <a:r>
              <a:rPr lang="en-US" dirty="0"/>
              <a:t>Appreciation that healthy eating and exercise involves whole family</a:t>
            </a:r>
          </a:p>
          <a:p>
            <a:r>
              <a:rPr lang="en-US" dirty="0"/>
              <a:t>Commitment to being healthy</a:t>
            </a:r>
          </a:p>
          <a:p>
            <a:r>
              <a:rPr lang="en-US" dirty="0"/>
              <a:t>Comfortable with care staying in the medical home, even though I am a new pediatrician to the family</a:t>
            </a:r>
          </a:p>
        </p:txBody>
      </p:sp>
      <p:sp>
        <p:nvSpPr>
          <p:cNvPr id="7" name="object 7"/>
          <p:cNvSpPr txBox="1">
            <a:spLocks noGrp="1"/>
          </p:cNvSpPr>
          <p:nvPr>
            <p:ph type="ftr" sz="quarter" idx="4294967295"/>
          </p:nvPr>
        </p:nvSpPr>
        <p:spPr>
          <a:xfrm>
            <a:off x="0" y="4305300"/>
            <a:ext cx="2289175" cy="387350"/>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Prepared</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by</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Care</a:t>
            </a:r>
            <a:r>
              <a:rPr kumimoji="0" sz="1200" b="0" i="0" u="none" strike="noStrike" kern="0" cap="none" spc="-1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Transformation</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Collaborative</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of</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RI</a:t>
            </a:r>
          </a:p>
        </p:txBody>
      </p:sp>
      <p:sp>
        <p:nvSpPr>
          <p:cNvPr id="13" name="TextBox 12">
            <a:extLst>
              <a:ext uri="{FF2B5EF4-FFF2-40B4-BE49-F238E27FC236}">
                <a16:creationId xmlns:a16="http://schemas.microsoft.com/office/drawing/2014/main" id="{518F0266-036A-0949-821F-30F89FA75B87}"/>
              </a:ext>
            </a:extLst>
          </p:cNvPr>
          <p:cNvSpPr txBox="1"/>
          <p:nvPr/>
        </p:nvSpPr>
        <p:spPr>
          <a:xfrm>
            <a:off x="10007600" y="97510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8" name="Picture 1" descr="page2image1772256">
            <a:extLst>
              <a:ext uri="{FF2B5EF4-FFF2-40B4-BE49-F238E27FC236}">
                <a16:creationId xmlns:a16="http://schemas.microsoft.com/office/drawing/2014/main" id="{EF23655C-3263-2149-80F0-975F2F6E5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329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8467" lvl="0" indent="0">
              <a:lnSpc>
                <a:spcPct val="100000"/>
              </a:lnSpc>
              <a:buClr>
                <a:srgbClr val="000000"/>
              </a:buClr>
              <a:buSzPts val="1400"/>
            </a:pPr>
            <a:r>
              <a:rPr lang="en-US" sz="3734" dirty="0">
                <a:solidFill>
                  <a:srgbClr val="006FC0"/>
                </a:solidFill>
                <a:latin typeface="Calibri" panose="020F0502020204030204" pitchFamily="34" charset="0"/>
                <a:ea typeface="Tahoma"/>
                <a:cs typeface="Calibri" panose="020F0502020204030204" pitchFamily="34" charset="0"/>
                <a:sym typeface="Tahoma"/>
              </a:rPr>
              <a:t>Summary &amp; Clarifying Questions</a:t>
            </a:r>
            <a:endParaRPr sz="3734" dirty="0">
              <a:solidFill>
                <a:srgbClr val="006FC0"/>
              </a:solidFill>
              <a:latin typeface="Calibri" panose="020F0502020204030204" pitchFamily="34" charset="0"/>
              <a:ea typeface="Tahoma"/>
              <a:cs typeface="Calibri" panose="020F0502020204030204" pitchFamily="34" charset="0"/>
              <a:sym typeface="Tahoma"/>
            </a:endParaRPr>
          </a:p>
        </p:txBody>
      </p:sp>
      <p:pic>
        <p:nvPicPr>
          <p:cNvPr id="507" name="Google Shape;507;p38" descr="Asking Defining Questions - Excelsior College OWL"/>
          <p:cNvPicPr preferRelativeResize="0">
            <a:picLocks noGrp="1"/>
          </p:cNvPicPr>
          <p:nvPr>
            <p:ph idx="1"/>
          </p:nvPr>
        </p:nvPicPr>
        <p:blipFill rotWithShape="1">
          <a:blip r:embed="rId3">
            <a:alphaModFix/>
          </a:blip>
          <a:stretch/>
        </p:blipFill>
        <p:spPr>
          <a:xfrm>
            <a:off x="3169920" y="2050574"/>
            <a:ext cx="5852160" cy="3901440"/>
          </a:xfrm>
          <a:prstGeom prst="rect">
            <a:avLst/>
          </a:prstGeom>
          <a:noFill/>
          <a:ln>
            <a:noFill/>
          </a:ln>
        </p:spPr>
      </p:pic>
      <p:pic>
        <p:nvPicPr>
          <p:cNvPr id="508" name="Google Shape;508;p38" descr="page2image1772256"/>
          <p:cNvPicPr preferRelativeResize="0"/>
          <p:nvPr/>
        </p:nvPicPr>
        <p:blipFill rotWithShape="1">
          <a:blip r:embed="rId4">
            <a:alphaModFix/>
          </a:blip>
          <a:srcRect/>
          <a:stretch/>
        </p:blipFill>
        <p:spPr>
          <a:xfrm>
            <a:off x="406400" y="100331"/>
            <a:ext cx="910377" cy="478333"/>
          </a:xfrm>
          <a:prstGeom prst="rect">
            <a:avLst/>
          </a:prstGeom>
          <a:noFill/>
          <a:ln>
            <a:noFill/>
          </a:ln>
        </p:spPr>
      </p:pic>
    </p:spTree>
    <p:extLst>
      <p:ext uri="{BB962C8B-B14F-4D97-AF65-F5344CB8AC3E}">
        <p14:creationId xmlns:p14="http://schemas.microsoft.com/office/powerpoint/2010/main" val="1981524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txBox="1">
            <a:spLocks noGrp="1"/>
          </p:cNvSpPr>
          <p:nvPr>
            <p:ph type="title"/>
          </p:nvPr>
        </p:nvSpPr>
        <p:spPr>
          <a:prstGeom prst="rect">
            <a:avLst/>
          </a:prstGeom>
        </p:spPr>
        <p:txBody>
          <a:bodyPr vert="horz" wrap="square" lIns="0" tIns="8043" rIns="0" bIns="0" rtlCol="0">
            <a:spAutoFit/>
          </a:bodyPr>
          <a:lstStyle/>
          <a:p>
            <a:pPr marL="8467">
              <a:spcBef>
                <a:spcPts val="63"/>
              </a:spcBef>
            </a:pPr>
            <a:r>
              <a:rPr lang="en-US" spc="-153" dirty="0"/>
              <a:t>Reasons for Selecting this Case</a:t>
            </a:r>
            <a:endParaRPr spc="-193" dirty="0"/>
          </a:p>
        </p:txBody>
      </p:sp>
      <p:sp>
        <p:nvSpPr>
          <p:cNvPr id="7" name="object 7"/>
          <p:cNvSpPr txBox="1">
            <a:spLocks noGrp="1"/>
          </p:cNvSpPr>
          <p:nvPr>
            <p:ph type="ftr" sz="quarter" idx="4294967295"/>
          </p:nvPr>
        </p:nvSpPr>
        <p:spPr>
          <a:xfrm>
            <a:off x="0" y="4305300"/>
            <a:ext cx="2289175" cy="387350"/>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Prepared</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by</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Care</a:t>
            </a:r>
            <a:r>
              <a:rPr kumimoji="0" sz="1200" b="0" i="0" u="none" strike="noStrike" kern="0" cap="none" spc="-1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Transformation</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Collaborative</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of</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RI</a:t>
            </a:r>
          </a:p>
        </p:txBody>
      </p:sp>
      <p:sp>
        <p:nvSpPr>
          <p:cNvPr id="13" name="TextBox 12">
            <a:extLst>
              <a:ext uri="{FF2B5EF4-FFF2-40B4-BE49-F238E27FC236}">
                <a16:creationId xmlns:a16="http://schemas.microsoft.com/office/drawing/2014/main" id="{518F0266-036A-0949-821F-30F89FA75B87}"/>
              </a:ext>
            </a:extLst>
          </p:cNvPr>
          <p:cNvSpPr txBox="1"/>
          <p:nvPr/>
        </p:nvSpPr>
        <p:spPr>
          <a:xfrm>
            <a:off x="10007600" y="97510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8" name="Picture 1" descr="page2image1772256">
            <a:extLst>
              <a:ext uri="{FF2B5EF4-FFF2-40B4-BE49-F238E27FC236}">
                <a16:creationId xmlns:a16="http://schemas.microsoft.com/office/drawing/2014/main" id="{68881881-32CA-0447-9B7A-B28482B0E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3">
            <a:extLst>
              <a:ext uri="{FF2B5EF4-FFF2-40B4-BE49-F238E27FC236}">
                <a16:creationId xmlns:a16="http://schemas.microsoft.com/office/drawing/2014/main" id="{6DCBEC80-039C-C646-860D-B87A15854BF9}"/>
              </a:ext>
            </a:extLst>
          </p:cNvPr>
          <p:cNvGraphicFramePr>
            <a:graphicFrameLocks noGrp="1"/>
          </p:cNvGraphicFramePr>
          <p:nvPr>
            <p:extLst/>
          </p:nvPr>
        </p:nvGraphicFramePr>
        <p:xfrm>
          <a:off x="406400" y="1498597"/>
          <a:ext cx="11226800" cy="4384296"/>
        </p:xfrm>
        <a:graphic>
          <a:graphicData uri="http://schemas.openxmlformats.org/drawingml/2006/table">
            <a:tbl>
              <a:tblPr firstRow="1" bandRow="1">
                <a:tableStyleId>{073A0DAA-6AF3-43AB-8588-CEC1D06C72B9}</a:tableStyleId>
              </a:tblPr>
              <a:tblGrid>
                <a:gridCol w="4876800">
                  <a:extLst>
                    <a:ext uri="{9D8B030D-6E8A-4147-A177-3AD203B41FA5}">
                      <a16:colId xmlns:a16="http://schemas.microsoft.com/office/drawing/2014/main" val="2309835222"/>
                    </a:ext>
                  </a:extLst>
                </a:gridCol>
                <a:gridCol w="6350000">
                  <a:extLst>
                    <a:ext uri="{9D8B030D-6E8A-4147-A177-3AD203B41FA5}">
                      <a16:colId xmlns:a16="http://schemas.microsoft.com/office/drawing/2014/main" val="4127498626"/>
                    </a:ext>
                  </a:extLst>
                </a:gridCol>
              </a:tblGrid>
              <a:tr h="751138">
                <a:tc>
                  <a:txBody>
                    <a:bodyPr/>
                    <a:lstStyle/>
                    <a:p>
                      <a:pPr marL="0" algn="l" rtl="0"/>
                      <a:endParaRPr lang="en-US" sz="1200" dirty="0">
                        <a:solidFill>
                          <a:schemeClr val="accent6">
                            <a:lumMod val="50000"/>
                          </a:schemeClr>
                        </a:solidFill>
                      </a:endParaRPr>
                    </a:p>
                  </a:txBody>
                  <a:tcPr marL="60960" marR="60960" marT="30480" marB="30480"/>
                </a:tc>
                <a:tc>
                  <a:txBody>
                    <a:bodyPr/>
                    <a:lstStyle/>
                    <a:p>
                      <a:endParaRPr lang="en-US" sz="1200">
                        <a:solidFill>
                          <a:schemeClr val="accent6">
                            <a:lumMod val="50000"/>
                          </a:schemeClr>
                        </a:solidFill>
                      </a:endParaRPr>
                    </a:p>
                  </a:txBody>
                  <a:tcPr marL="60960" marR="60960" marT="30480" marB="30480"/>
                </a:tc>
                <a:extLst>
                  <a:ext uri="{0D108BD9-81ED-4DB2-BD59-A6C34878D82A}">
                    <a16:rowId xmlns:a16="http://schemas.microsoft.com/office/drawing/2014/main" val="1022699541"/>
                  </a:ext>
                </a:extLst>
              </a:tr>
              <a:tr h="1816579">
                <a:tc>
                  <a:txBody>
                    <a:bodyPr/>
                    <a:lstStyle/>
                    <a:p>
                      <a:pPr marL="0" algn="l" rtl="0"/>
                      <a:endParaRPr lang="en-US" sz="2000" dirty="0">
                        <a:solidFill>
                          <a:schemeClr val="accent6">
                            <a:lumMod val="50000"/>
                          </a:schemeClr>
                        </a:solidFill>
                      </a:endParaRPr>
                    </a:p>
                    <a:p>
                      <a:pPr marL="0" algn="l" rtl="0"/>
                      <a:r>
                        <a:rPr lang="en-US" sz="2000" dirty="0">
                          <a:solidFill>
                            <a:schemeClr val="accent6">
                              <a:lumMod val="50000"/>
                            </a:schemeClr>
                          </a:solidFill>
                        </a:rPr>
                        <a:t>Why did you choose this case?</a:t>
                      </a:r>
                    </a:p>
                  </a:txBody>
                  <a:tcPr marL="60960" marR="60960" marT="30480" marB="30480"/>
                </a:tc>
                <a:tc>
                  <a:txBody>
                    <a:bodyPr/>
                    <a:lstStyle/>
                    <a:p>
                      <a:pPr marL="0" algn="l" rtl="0"/>
                      <a:endParaRPr lang="en-US" sz="1900" dirty="0">
                        <a:solidFill>
                          <a:schemeClr val="accent6">
                            <a:lumMod val="50000"/>
                          </a:schemeClr>
                        </a:solidFill>
                      </a:endParaRPr>
                    </a:p>
                    <a:p>
                      <a:pPr marL="0" algn="l" rtl="0"/>
                      <a:r>
                        <a:rPr lang="en-US" sz="1900" dirty="0">
                          <a:solidFill>
                            <a:schemeClr val="accent6">
                              <a:lumMod val="50000"/>
                            </a:schemeClr>
                          </a:solidFill>
                        </a:rPr>
                        <a:t>This is a new patient to me.</a:t>
                      </a:r>
                    </a:p>
                  </a:txBody>
                  <a:tcPr marL="60960" marR="60960" marT="30480" marB="30480"/>
                </a:tc>
                <a:extLst>
                  <a:ext uri="{0D108BD9-81ED-4DB2-BD59-A6C34878D82A}">
                    <a16:rowId xmlns:a16="http://schemas.microsoft.com/office/drawing/2014/main" val="815406261"/>
                  </a:ext>
                </a:extLst>
              </a:tr>
              <a:tr h="1816579">
                <a:tc>
                  <a:txBody>
                    <a:bodyPr/>
                    <a:lstStyle/>
                    <a:p>
                      <a:pPr marL="0" algn="l" rtl="0"/>
                      <a:endParaRPr lang="en-US" sz="2000" dirty="0">
                        <a:solidFill>
                          <a:schemeClr val="accent6">
                            <a:lumMod val="50000"/>
                          </a:schemeClr>
                        </a:solidFill>
                      </a:endParaRPr>
                    </a:p>
                    <a:p>
                      <a:pPr marL="0" algn="l" rtl="0"/>
                      <a:r>
                        <a:rPr lang="en-US" sz="2000" dirty="0">
                          <a:solidFill>
                            <a:schemeClr val="accent6">
                              <a:lumMod val="50000"/>
                            </a:schemeClr>
                          </a:solidFill>
                        </a:rPr>
                        <a:t>What questions do you have for the group?</a:t>
                      </a:r>
                    </a:p>
                  </a:txBody>
                  <a:tcPr marL="60960" marR="60960" marT="30480" marB="30480"/>
                </a:tc>
                <a:tc>
                  <a:txBody>
                    <a:bodyPr/>
                    <a:lstStyle/>
                    <a:p>
                      <a:pPr marL="0" algn="l" rtl="0"/>
                      <a:endParaRPr lang="en-US" sz="1900" dirty="0">
                        <a:solidFill>
                          <a:schemeClr val="accent6">
                            <a:lumMod val="50000"/>
                          </a:schemeClr>
                        </a:solidFill>
                      </a:endParaRPr>
                    </a:p>
                    <a:p>
                      <a:pPr marL="0" algn="l" rtl="0"/>
                      <a:r>
                        <a:rPr lang="en-US" sz="1900" dirty="0">
                          <a:solidFill>
                            <a:schemeClr val="accent6">
                              <a:lumMod val="50000"/>
                            </a:schemeClr>
                          </a:solidFill>
                        </a:rPr>
                        <a:t>How do we build the relationship and gain the trust in just the first meeting to address obesity in a patient and a family?</a:t>
                      </a:r>
                    </a:p>
                  </a:txBody>
                  <a:tcPr marL="60960" marR="60960" marT="30480" marB="30480"/>
                </a:tc>
                <a:extLst>
                  <a:ext uri="{0D108BD9-81ED-4DB2-BD59-A6C34878D82A}">
                    <a16:rowId xmlns:a16="http://schemas.microsoft.com/office/drawing/2014/main" val="1094569134"/>
                  </a:ext>
                </a:extLst>
              </a:tr>
            </a:tbl>
          </a:graphicData>
        </a:graphic>
      </p:graphicFrame>
    </p:spTree>
    <p:extLst>
      <p:ext uri="{BB962C8B-B14F-4D97-AF65-F5344CB8AC3E}">
        <p14:creationId xmlns:p14="http://schemas.microsoft.com/office/powerpoint/2010/main" val="3023641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from the group</a:t>
            </a:r>
          </a:p>
        </p:txBody>
      </p:sp>
      <p:sp>
        <p:nvSpPr>
          <p:cNvPr id="4" name="Content Placeholder 3"/>
          <p:cNvSpPr>
            <a:spLocks noGrp="1"/>
          </p:cNvSpPr>
          <p:nvPr>
            <p:ph idx="1"/>
          </p:nvPr>
        </p:nvSpPr>
        <p:spPr>
          <a:xfrm>
            <a:off x="838200" y="1494263"/>
            <a:ext cx="11149361" cy="4682700"/>
          </a:xfrm>
        </p:spPr>
        <p:txBody>
          <a:bodyPr>
            <a:noAutofit/>
          </a:bodyPr>
          <a:lstStyle/>
          <a:p>
            <a:pPr marL="0" indent="0">
              <a:buNone/>
            </a:pPr>
            <a:r>
              <a:rPr lang="en-US" sz="1800" dirty="0"/>
              <a:t>•  </a:t>
            </a:r>
            <a:r>
              <a:rPr lang="en-US" sz="1800" dirty="0" smtClean="0"/>
              <a:t>What </a:t>
            </a:r>
            <a:r>
              <a:rPr lang="en-US" sz="1800" dirty="0"/>
              <a:t>to say when they come in with a huge Dunkin drink?</a:t>
            </a:r>
          </a:p>
          <a:p>
            <a:pPr lvl="1"/>
            <a:r>
              <a:rPr lang="en-US" sz="1400" dirty="0" smtClean="0"/>
              <a:t>Sometimes </a:t>
            </a:r>
            <a:r>
              <a:rPr lang="en-US" sz="1400" dirty="0"/>
              <a:t>asking permission to talk about weight/healthy weight can be an intro, especially for families you don’t know as well</a:t>
            </a:r>
          </a:p>
          <a:p>
            <a:r>
              <a:rPr lang="en-US" sz="1800" dirty="0"/>
              <a:t>Discuss alternatives, what else do they like?</a:t>
            </a:r>
          </a:p>
          <a:p>
            <a:pPr lvl="1"/>
            <a:r>
              <a:rPr lang="en-US" sz="1400" dirty="0" smtClean="0"/>
              <a:t>Establish </a:t>
            </a:r>
            <a:r>
              <a:rPr lang="en-US" sz="1400" dirty="0"/>
              <a:t>what they think is healthy or unhealthy</a:t>
            </a:r>
          </a:p>
          <a:p>
            <a:pPr lvl="1"/>
            <a:r>
              <a:rPr lang="en-US" sz="1400" dirty="0" smtClean="0"/>
              <a:t>Re-visit </a:t>
            </a:r>
            <a:r>
              <a:rPr lang="en-US" sz="1400" dirty="0"/>
              <a:t>how they’re implementing the preference/alternative foods and drinks</a:t>
            </a:r>
          </a:p>
          <a:p>
            <a:pPr lvl="1"/>
            <a:r>
              <a:rPr lang="en-US" sz="1400" dirty="0"/>
              <a:t>It's hard to talk about weight issues or other chronic problems during a sick visit, but asking permission can help</a:t>
            </a:r>
          </a:p>
          <a:p>
            <a:r>
              <a:rPr lang="en-US" sz="1800" dirty="0" smtClean="0"/>
              <a:t>Using </a:t>
            </a:r>
            <a:r>
              <a:rPr lang="en-US" sz="1800" dirty="0"/>
              <a:t>a personal example can be relatable to the family</a:t>
            </a:r>
          </a:p>
          <a:p>
            <a:pPr lvl="1"/>
            <a:r>
              <a:rPr lang="en-US" sz="1400" dirty="0" smtClean="0"/>
              <a:t>Ex</a:t>
            </a:r>
            <a:r>
              <a:rPr lang="en-US" sz="1400" dirty="0"/>
              <a:t>. My parenting style depends on my work schedule, a late night for parent at the office can mean pizza night</a:t>
            </a:r>
          </a:p>
          <a:p>
            <a:pPr lvl="1"/>
            <a:r>
              <a:rPr lang="en-US" sz="1400" dirty="0" smtClean="0"/>
              <a:t>You're </a:t>
            </a:r>
            <a:r>
              <a:rPr lang="en-US" sz="1400" dirty="0"/>
              <a:t>not going to be able to “do it right” every day, this can help family notice environmental factors, and keep them from feeling overwhelmed </a:t>
            </a:r>
          </a:p>
          <a:p>
            <a:r>
              <a:rPr lang="en-US" sz="1800" dirty="0" smtClean="0"/>
              <a:t>Few </a:t>
            </a:r>
            <a:r>
              <a:rPr lang="en-US" sz="1800" dirty="0"/>
              <a:t>parents have come in trying fad diets for their kids, this can move towards authoritarian style and unhealthy habits</a:t>
            </a:r>
          </a:p>
          <a:p>
            <a:pPr lvl="1"/>
            <a:r>
              <a:rPr lang="en-US" sz="1400" dirty="0" smtClean="0"/>
              <a:t>Parents </a:t>
            </a:r>
            <a:r>
              <a:rPr lang="en-US" sz="1400" dirty="0"/>
              <a:t>are modeling a more extreme option</a:t>
            </a:r>
          </a:p>
          <a:p>
            <a:pPr lvl="1"/>
            <a:r>
              <a:rPr lang="en-US" sz="1400" dirty="0" smtClean="0"/>
              <a:t>Go </a:t>
            </a:r>
            <a:r>
              <a:rPr lang="en-US" sz="1400" dirty="0"/>
              <a:t>over evidence for adults, there are few studies on effects for children, emphasize healthy eating and habits rather than restricting diets</a:t>
            </a:r>
          </a:p>
          <a:p>
            <a:pPr lvl="1"/>
            <a:r>
              <a:rPr lang="en-US" sz="1400" dirty="0" smtClean="0"/>
              <a:t>Pediatrician’s </a:t>
            </a:r>
            <a:r>
              <a:rPr lang="en-US" sz="1400" dirty="0"/>
              <a:t>own feeding and parenting styles can impact these conversations - important for pediatricians/providers to be informed of research/best practices </a:t>
            </a:r>
          </a:p>
          <a:p>
            <a:pPr marL="0" indent="0">
              <a:buNone/>
            </a:pPr>
            <a:endParaRPr lang="en-US" sz="1800" dirty="0"/>
          </a:p>
        </p:txBody>
      </p:sp>
      <p:pic>
        <p:nvPicPr>
          <p:cNvPr id="5" name="Google Shape;322;p19" descr="page2image1772256"/>
          <p:cNvPicPr preferRelativeResize="0"/>
          <p:nvPr/>
        </p:nvPicPr>
        <p:blipFill rotWithShape="1">
          <a:blip r:embed="rId3">
            <a:alphaModFix/>
          </a:blip>
          <a:srcRect/>
          <a:stretch/>
        </p:blipFill>
        <p:spPr>
          <a:xfrm>
            <a:off x="406401" y="100332"/>
            <a:ext cx="910377" cy="478333"/>
          </a:xfrm>
          <a:prstGeom prst="rect">
            <a:avLst/>
          </a:prstGeom>
          <a:noFill/>
          <a:ln>
            <a:noFill/>
          </a:ln>
        </p:spPr>
      </p:pic>
    </p:spTree>
    <p:extLst>
      <p:ext uri="{BB962C8B-B14F-4D97-AF65-F5344CB8AC3E}">
        <p14:creationId xmlns:p14="http://schemas.microsoft.com/office/powerpoint/2010/main" val="2909934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ct val="99977"/>
              <a:buFont typeface="Calibri"/>
              <a:buNone/>
            </a:pPr>
            <a:r>
              <a:rPr lang="en-US" sz="3800" dirty="0">
                <a:solidFill>
                  <a:srgbClr val="006FC0"/>
                </a:solidFill>
                <a:latin typeface="Calibri" panose="020F0502020204030204" pitchFamily="34" charset="0"/>
                <a:ea typeface="Tahoma"/>
                <a:cs typeface="Calibri" panose="020F0502020204030204" pitchFamily="34" charset="0"/>
              </a:rPr>
              <a:t>CME Credits </a:t>
            </a:r>
            <a:r>
              <a:rPr lang="en-US" b="1" dirty="0">
                <a:solidFill>
                  <a:srgbClr val="0070C0"/>
                </a:solidFill>
                <a:latin typeface="Calibri" panose="020F0502020204030204" pitchFamily="34" charset="0"/>
                <a:cs typeface="Calibri" panose="020F0502020204030204" pitchFamily="34" charset="0"/>
              </a:rPr>
              <a:t/>
            </a:r>
            <a:br>
              <a:rPr lang="en-US" b="1" dirty="0">
                <a:solidFill>
                  <a:srgbClr val="0070C0"/>
                </a:solidFill>
                <a:latin typeface="Calibri" panose="020F0502020204030204" pitchFamily="34" charset="0"/>
                <a:cs typeface="Calibri" panose="020F0502020204030204" pitchFamily="34" charset="0"/>
              </a:rPr>
            </a:br>
            <a:r>
              <a:rPr lang="en-US" sz="2800" b="1" dirty="0">
                <a:solidFill>
                  <a:srgbClr val="0070C0"/>
                </a:solidFill>
                <a:latin typeface="Calibri" panose="020F0502020204030204" pitchFamily="34" charset="0"/>
                <a:cs typeface="Calibri" panose="020F0502020204030204" pitchFamily="34" charset="0"/>
              </a:rPr>
              <a:t>(currently available for MDs, PAs, </a:t>
            </a:r>
            <a:r>
              <a:rPr lang="en-US" sz="2800" dirty="0">
                <a:solidFill>
                  <a:srgbClr val="0070C0"/>
                </a:solidFill>
                <a:latin typeface="Calibri" panose="020F0502020204030204" pitchFamily="34" charset="0"/>
                <a:cs typeface="Calibri" panose="020F0502020204030204" pitchFamily="34" charset="0"/>
              </a:rPr>
              <a:t>Rx, RNs </a:t>
            </a:r>
            <a:r>
              <a:rPr lang="en-US" sz="2800" b="1" dirty="0">
                <a:solidFill>
                  <a:srgbClr val="0070C0"/>
                </a:solidFill>
                <a:latin typeface="Calibri" panose="020F0502020204030204" pitchFamily="34" charset="0"/>
                <a:cs typeface="Calibri" panose="020F0502020204030204" pitchFamily="34" charset="0"/>
              </a:rPr>
              <a:t>and NPs)</a:t>
            </a:r>
            <a:endParaRPr dirty="0">
              <a:latin typeface="Calibri" panose="020F0502020204030204" pitchFamily="34" charset="0"/>
              <a:cs typeface="Calibri" panose="020F0502020204030204" pitchFamily="34" charset="0"/>
            </a:endParaRPr>
          </a:p>
        </p:txBody>
      </p:sp>
      <p:sp>
        <p:nvSpPr>
          <p:cNvPr id="319" name="Google Shape;319;p19"/>
          <p:cNvSpPr txBox="1">
            <a:spLocks noGrp="1"/>
          </p:cNvSpPr>
          <p:nvPr>
            <p:ph type="sldNum" idx="4294967295"/>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36</a:t>
            </a:fld>
            <a:endParaRPr sz="1800" b="0" i="0" u="none" strike="noStrike" cap="none">
              <a:solidFill>
                <a:srgbClr val="000000"/>
              </a:solidFill>
              <a:latin typeface="Calibri"/>
              <a:ea typeface="Calibri"/>
              <a:cs typeface="Calibri"/>
              <a:sym typeface="Calibri"/>
            </a:endParaRPr>
          </a:p>
        </p:txBody>
      </p:sp>
      <p:sp>
        <p:nvSpPr>
          <p:cNvPr id="320" name="Google Shape;320;p19"/>
          <p:cNvSpPr txBox="1"/>
          <p:nvPr/>
        </p:nvSpPr>
        <p:spPr>
          <a:xfrm>
            <a:off x="606372" y="1622560"/>
            <a:ext cx="11169991" cy="2308284"/>
          </a:xfrm>
          <a:prstGeom prst="rect">
            <a:avLst/>
          </a:prstGeom>
          <a:noFill/>
          <a:ln>
            <a:noFill/>
          </a:ln>
        </p:spPr>
        <p:txBody>
          <a:bodyPr spcFirstLastPara="1" wrap="square" lIns="91425" tIns="45700" rIns="91425" bIns="45700" anchor="t" anchorCtr="0">
            <a:spAutoFit/>
          </a:bodyPr>
          <a:lstStyle/>
          <a:p>
            <a:pPr marL="457200" lvl="0" indent="-457200">
              <a:buSzPts val="2400"/>
              <a:buFont typeface="Arial"/>
              <a:buChar char="•"/>
            </a:pPr>
            <a:r>
              <a:rPr lang="en-US" sz="2400" dirty="0">
                <a:solidFill>
                  <a:schemeClr val="accent6">
                    <a:lumMod val="50000"/>
                  </a:schemeClr>
                </a:solidFill>
                <a:latin typeface="Calibri"/>
                <a:ea typeface="Calibri"/>
                <a:cs typeface="Calibri"/>
                <a:sym typeface="Calibri"/>
              </a:rPr>
              <a:t>Please provide us your feedback!</a:t>
            </a:r>
            <a:br>
              <a:rPr lang="en-US" sz="2400" dirty="0">
                <a:solidFill>
                  <a:schemeClr val="accent6">
                    <a:lumMod val="50000"/>
                  </a:schemeClr>
                </a:solidFill>
                <a:latin typeface="Calibri"/>
                <a:ea typeface="Calibri"/>
                <a:cs typeface="Calibri"/>
                <a:sym typeface="Calibri"/>
              </a:rPr>
            </a:br>
            <a:endParaRPr lang="en-US" sz="2400" dirty="0">
              <a:solidFill>
                <a:schemeClr val="accent6">
                  <a:lumMod val="50000"/>
                </a:schemeClr>
              </a:solidFill>
              <a:latin typeface="Calibri"/>
              <a:ea typeface="Calibri"/>
              <a:cs typeface="Calibri"/>
              <a:sym typeface="Calibri"/>
            </a:endParaRPr>
          </a:p>
          <a:p>
            <a:pPr marL="457200" lvl="0" indent="-457200">
              <a:buSzPts val="2400"/>
              <a:buFont typeface="Arial"/>
              <a:buChar char="•"/>
            </a:pPr>
            <a:r>
              <a:rPr lang="en-US" sz="2400" dirty="0">
                <a:solidFill>
                  <a:schemeClr val="accent6">
                    <a:lumMod val="50000"/>
                  </a:schemeClr>
                </a:solidFill>
                <a:latin typeface="Calibri"/>
                <a:ea typeface="Calibri"/>
                <a:cs typeface="Calibri"/>
                <a:sym typeface="Calibri"/>
              </a:rPr>
              <a:t>Evaluation/Credit Request Form: </a:t>
            </a:r>
            <a:r>
              <a:rPr lang="en-US" sz="2400" u="sng" dirty="0">
                <a:solidFill>
                  <a:schemeClr val="accent6">
                    <a:lumMod val="50000"/>
                  </a:schemeClr>
                </a:solidFill>
                <a:latin typeface="Calibri"/>
                <a:ea typeface="Calibri"/>
                <a:cs typeface="Calibri"/>
                <a:sym typeface="Calibri"/>
                <a:hlinkClick r:id="rId3"/>
              </a:rPr>
              <a:t>https://www.surveymonkey.com/r/PediWtMgmtCMEEvaluation</a:t>
            </a:r>
            <a:endParaRPr lang="en-US" sz="2400" u="sng" dirty="0">
              <a:solidFill>
                <a:schemeClr val="accent6">
                  <a:lumMod val="50000"/>
                </a:schemeClr>
              </a:solidFill>
              <a:latin typeface="Calibri"/>
              <a:ea typeface="Calibri"/>
              <a:cs typeface="Calibri"/>
              <a:sym typeface="Calibri"/>
            </a:endParaRPr>
          </a:p>
          <a:p>
            <a:pPr marL="457200" lvl="0" indent="-457200">
              <a:buSzPts val="2400"/>
              <a:buFont typeface="Arial"/>
              <a:buChar char="•"/>
            </a:pPr>
            <a:endParaRPr lang="en-US" sz="2400" u="sng" dirty="0">
              <a:solidFill>
                <a:schemeClr val="accent6">
                  <a:lumMod val="50000"/>
                </a:schemeClr>
              </a:solidFill>
              <a:latin typeface="Calibri"/>
              <a:cs typeface="Calibri"/>
              <a:sym typeface="Calibri"/>
            </a:endParaRPr>
          </a:p>
          <a:p>
            <a:pPr marL="457200" lvl="0" indent="-457200">
              <a:buSzPts val="2400"/>
              <a:buFont typeface="Arial"/>
              <a:buChar char="•"/>
            </a:pPr>
            <a:r>
              <a:rPr lang="en-US" sz="2400" dirty="0">
                <a:solidFill>
                  <a:schemeClr val="accent6">
                    <a:lumMod val="50000"/>
                  </a:schemeClr>
                </a:solidFill>
                <a:latin typeface="Calibri"/>
                <a:ea typeface="Calibri"/>
                <a:cs typeface="Calibri"/>
                <a:sym typeface="Calibri"/>
              </a:rPr>
              <a:t>Please request CME credits when filling out the evaluation at the end of the meeting</a:t>
            </a:r>
            <a:endParaRPr sz="2400" dirty="0">
              <a:solidFill>
                <a:schemeClr val="accent6">
                  <a:lumMod val="50000"/>
                </a:schemeClr>
              </a:solidFill>
              <a:latin typeface="Calibri"/>
              <a:ea typeface="Calibri"/>
              <a:cs typeface="Calibri"/>
            </a:endParaRPr>
          </a:p>
        </p:txBody>
      </p:sp>
      <p:sp>
        <p:nvSpPr>
          <p:cNvPr id="321" name="Google Shape;321;p19"/>
          <p:cNvSpPr/>
          <p:nvPr/>
        </p:nvSpPr>
        <p:spPr>
          <a:xfrm>
            <a:off x="838200" y="4398206"/>
            <a:ext cx="11169991"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191A"/>
              </a:buClr>
              <a:buSzPts val="1600"/>
              <a:buFont typeface="Arial"/>
              <a:buNone/>
            </a:pPr>
            <a:r>
              <a:rPr lang="en-US" sz="1800" b="0" i="1" u="none" strike="noStrike" cap="none" dirty="0">
                <a:solidFill>
                  <a:srgbClr val="1A191A"/>
                </a:solidFill>
                <a:latin typeface="Calibri" panose="020F0502020204030204" pitchFamily="34" charset="0"/>
                <a:ea typeface="Arial"/>
                <a:cs typeface="Calibri" panose="020F0502020204030204" pitchFamily="34" charset="0"/>
                <a:sym typeface="Arial"/>
              </a:rPr>
              <a:t>The AAFP has reviewed ‘Advancing Community-Oriented Comprehensive Primary Care Through Improved Care Delivery Design and Community Health,’ and deemed it acceptable for AAFP credit. Term of approval is from 09/15/2022 to 09/15/2023. Physicians should claim only the credit commensurate with the extent of their participation in the activity. </a:t>
            </a:r>
            <a:endParaRPr sz="1600" dirty="0"/>
          </a:p>
          <a:p>
            <a:pPr marL="0" marR="0" lvl="0" indent="0" algn="l" rtl="0">
              <a:lnSpc>
                <a:spcPct val="100000"/>
              </a:lnSpc>
              <a:spcBef>
                <a:spcPts val="0"/>
              </a:spcBef>
              <a:spcAft>
                <a:spcPts val="0"/>
              </a:spcAft>
              <a:buClr>
                <a:srgbClr val="1A191A"/>
              </a:buClr>
              <a:buSzPts val="1600"/>
              <a:buFont typeface="Arial"/>
              <a:buNone/>
            </a:pPr>
            <a:r>
              <a:rPr lang="en-US" sz="1800" b="0" i="1" u="none" strike="noStrike" cap="none" dirty="0">
                <a:solidFill>
                  <a:srgbClr val="1A191A"/>
                </a:solidFill>
                <a:sym typeface="Arial"/>
              </a:rPr>
              <a:t>NPs and RNs can also receive credit through AAFP’s partnership with the American Nurses Credentialing Center (ANCC) and the American Academy of Nurse Practitioners Certification Board (AANPCB).</a:t>
            </a:r>
            <a:endParaRPr sz="1800" b="0" i="0" u="none" strike="noStrike" cap="none" dirty="0">
              <a:solidFill>
                <a:srgbClr val="000000"/>
              </a:solidFill>
              <a:latin typeface="Calibri"/>
              <a:ea typeface="Calibri"/>
              <a:cs typeface="Calibri"/>
              <a:sym typeface="Calibri"/>
            </a:endParaRPr>
          </a:p>
        </p:txBody>
      </p:sp>
      <p:pic>
        <p:nvPicPr>
          <p:cNvPr id="322" name="Google Shape;322;p19" descr="page2image1772256"/>
          <p:cNvPicPr preferRelativeResize="0"/>
          <p:nvPr/>
        </p:nvPicPr>
        <p:blipFill rotWithShape="1">
          <a:blip r:embed="rId4">
            <a:alphaModFix/>
          </a:blip>
          <a:srcRect/>
          <a:stretch/>
        </p:blipFill>
        <p:spPr>
          <a:xfrm>
            <a:off x="406400" y="100331"/>
            <a:ext cx="910377" cy="478333"/>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9905" y="1379844"/>
            <a:ext cx="1916458" cy="1916458"/>
          </a:xfrm>
          <a:prstGeom prst="rect">
            <a:avLst/>
          </a:prstGeom>
        </p:spPr>
      </p:pic>
    </p:spTree>
    <p:extLst>
      <p:ext uri="{BB962C8B-B14F-4D97-AF65-F5344CB8AC3E}">
        <p14:creationId xmlns:p14="http://schemas.microsoft.com/office/powerpoint/2010/main" val="3179126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8467">
              <a:lnSpc>
                <a:spcPct val="100000"/>
              </a:lnSpc>
              <a:buClr>
                <a:srgbClr val="000000"/>
              </a:buClr>
              <a:buSzPts val="1400"/>
            </a:pPr>
            <a:r>
              <a:rPr lang="en-US" sz="3734" dirty="0">
                <a:solidFill>
                  <a:srgbClr val="006FC0"/>
                </a:solidFill>
                <a:latin typeface="Calibri" panose="020F0502020204030204" pitchFamily="34" charset="0"/>
                <a:ea typeface="Tahoma"/>
                <a:cs typeface="Calibri" panose="020F0502020204030204" pitchFamily="34" charset="0"/>
              </a:rPr>
              <a:t>Announcements</a:t>
            </a:r>
            <a:endParaRPr sz="3734" dirty="0">
              <a:solidFill>
                <a:srgbClr val="006FC0"/>
              </a:solidFill>
              <a:latin typeface="Calibri" panose="020F0502020204030204" pitchFamily="34" charset="0"/>
              <a:ea typeface="Tahoma"/>
              <a:cs typeface="Calibri" panose="020F0502020204030204" pitchFamily="34" charset="0"/>
            </a:endParaRPr>
          </a:p>
        </p:txBody>
      </p:sp>
      <p:sp>
        <p:nvSpPr>
          <p:cNvPr id="533" name="Google Shape;533;p41"/>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128584" lvl="1" indent="0">
              <a:lnSpc>
                <a:spcPct val="100000"/>
              </a:lnSpc>
              <a:spcBef>
                <a:spcPts val="0"/>
              </a:spcBef>
              <a:buSzPts val="3200"/>
              <a:buNone/>
            </a:pPr>
            <a:r>
              <a:rPr lang="en-US" sz="3599" b="1" dirty="0">
                <a:solidFill>
                  <a:schemeClr val="accent6"/>
                </a:solidFill>
              </a:rPr>
              <a:t>Next Session</a:t>
            </a:r>
            <a:r>
              <a:rPr lang="en-US" sz="3599" b="1" dirty="0" smtClean="0">
                <a:solidFill>
                  <a:schemeClr val="accent6"/>
                </a:solidFill>
              </a:rPr>
              <a:t>: </a:t>
            </a:r>
            <a:r>
              <a:rPr lang="en-US" sz="3599" dirty="0" smtClean="0">
                <a:solidFill>
                  <a:schemeClr val="accent6"/>
                </a:solidFill>
              </a:rPr>
              <a:t>Thursday </a:t>
            </a:r>
            <a:r>
              <a:rPr lang="en-US" sz="3599" dirty="0">
                <a:solidFill>
                  <a:schemeClr val="accent6"/>
                </a:solidFill>
              </a:rPr>
              <a:t>Apr </a:t>
            </a:r>
            <a:r>
              <a:rPr lang="en-US" sz="3599" dirty="0" smtClean="0">
                <a:solidFill>
                  <a:schemeClr val="accent6"/>
                </a:solidFill>
              </a:rPr>
              <a:t>20</a:t>
            </a:r>
            <a:r>
              <a:rPr lang="en-US" sz="3599" baseline="30000" dirty="0" smtClean="0">
                <a:solidFill>
                  <a:schemeClr val="accent6"/>
                </a:solidFill>
              </a:rPr>
              <a:t>th</a:t>
            </a:r>
            <a:r>
              <a:rPr lang="en-US" sz="3599" dirty="0" smtClean="0">
                <a:solidFill>
                  <a:schemeClr val="accent6"/>
                </a:solidFill>
              </a:rPr>
              <a:t>, 7:30-8:30am</a:t>
            </a:r>
            <a:endParaRPr lang="en-US" sz="3599" b="1" dirty="0">
              <a:solidFill>
                <a:schemeClr val="accent6"/>
              </a:solidFill>
            </a:endParaRPr>
          </a:p>
          <a:p>
            <a:pPr marL="128584" lvl="1" indent="0">
              <a:lnSpc>
                <a:spcPct val="100000"/>
              </a:lnSpc>
              <a:spcBef>
                <a:spcPts val="0"/>
              </a:spcBef>
              <a:buSzPts val="3200"/>
              <a:buNone/>
            </a:pPr>
            <a:r>
              <a:rPr lang="en-US" sz="3599" b="1" dirty="0">
                <a:solidFill>
                  <a:schemeClr val="accent6"/>
                </a:solidFill>
              </a:rPr>
              <a:t>Topic: </a:t>
            </a:r>
            <a:r>
              <a:rPr lang="en-US" sz="3599" dirty="0">
                <a:solidFill>
                  <a:schemeClr val="accent6"/>
                </a:solidFill>
              </a:rPr>
              <a:t>Nutrition / Physical Activity </a:t>
            </a:r>
            <a:r>
              <a:rPr lang="en-US" sz="3599" dirty="0" smtClean="0">
                <a:solidFill>
                  <a:schemeClr val="accent6"/>
                </a:solidFill>
              </a:rPr>
              <a:t>Counseling </a:t>
            </a:r>
            <a:r>
              <a:rPr lang="en-US" sz="3599" dirty="0">
                <a:solidFill>
                  <a:schemeClr val="accent6"/>
                </a:solidFill>
              </a:rPr>
              <a:t>- </a:t>
            </a:r>
            <a:r>
              <a:rPr lang="en-US" sz="3599" dirty="0" smtClean="0">
                <a:solidFill>
                  <a:schemeClr val="accent6"/>
                </a:solidFill>
              </a:rPr>
              <a:t>Doable Interventions </a:t>
            </a:r>
            <a:r>
              <a:rPr lang="en-US" sz="3599" dirty="0">
                <a:solidFill>
                  <a:schemeClr val="accent6"/>
                </a:solidFill>
              </a:rPr>
              <a:t>in </a:t>
            </a:r>
            <a:r>
              <a:rPr lang="en-US" sz="3599" dirty="0" smtClean="0">
                <a:solidFill>
                  <a:schemeClr val="accent6"/>
                </a:solidFill>
              </a:rPr>
              <a:t>Primary Care</a:t>
            </a:r>
            <a:endParaRPr lang="en-US" sz="3599" dirty="0">
              <a:solidFill>
                <a:schemeClr val="accent6"/>
              </a:solidFill>
            </a:endParaRPr>
          </a:p>
          <a:p>
            <a:pPr marL="128584" lvl="1" indent="0">
              <a:lnSpc>
                <a:spcPct val="100000"/>
              </a:lnSpc>
              <a:spcBef>
                <a:spcPts val="0"/>
              </a:spcBef>
              <a:buSzPts val="3200"/>
              <a:buNone/>
            </a:pPr>
            <a:r>
              <a:rPr lang="en-US" sz="3599" b="1" dirty="0">
                <a:solidFill>
                  <a:schemeClr val="accent6">
                    <a:lumMod val="50000"/>
                  </a:schemeClr>
                </a:solidFill>
              </a:rPr>
              <a:t>Presenter: </a:t>
            </a:r>
            <a:r>
              <a:rPr lang="en-US" sz="3599" dirty="0">
                <a:solidFill>
                  <a:schemeClr val="accent6">
                    <a:lumMod val="50000"/>
                  </a:schemeClr>
                </a:solidFill>
              </a:rPr>
              <a:t>Whitney Evans</a:t>
            </a:r>
          </a:p>
          <a:p>
            <a:pPr marL="128584" lvl="1" indent="0">
              <a:lnSpc>
                <a:spcPct val="100000"/>
              </a:lnSpc>
              <a:spcBef>
                <a:spcPts val="0"/>
              </a:spcBef>
              <a:buSzPts val="3200"/>
              <a:buNone/>
            </a:pPr>
            <a:endParaRPr lang="en-US" sz="3599" b="1" dirty="0">
              <a:solidFill>
                <a:schemeClr val="accent6">
                  <a:lumMod val="50000"/>
                </a:schemeClr>
              </a:solidFill>
            </a:endParaRPr>
          </a:p>
          <a:p>
            <a:pPr marL="128584" lvl="1" indent="0">
              <a:lnSpc>
                <a:spcPct val="100000"/>
              </a:lnSpc>
              <a:spcBef>
                <a:spcPts val="0"/>
              </a:spcBef>
              <a:buSzPts val="3200"/>
              <a:buNone/>
            </a:pPr>
            <a:endParaRPr lang="en-US" sz="3599" dirty="0">
              <a:solidFill>
                <a:schemeClr val="accent6"/>
              </a:solidFill>
            </a:endParaRPr>
          </a:p>
        </p:txBody>
      </p:sp>
      <p:pic>
        <p:nvPicPr>
          <p:cNvPr id="4" name="Google Shape;322;p19" descr="page2image1772256"/>
          <p:cNvPicPr preferRelativeResize="0"/>
          <p:nvPr/>
        </p:nvPicPr>
        <p:blipFill rotWithShape="1">
          <a:blip r:embed="rId3">
            <a:alphaModFix/>
          </a:blip>
          <a:srcRect/>
          <a:stretch/>
        </p:blipFill>
        <p:spPr>
          <a:xfrm>
            <a:off x="406401" y="100332"/>
            <a:ext cx="910377" cy="478333"/>
          </a:xfrm>
          <a:prstGeom prst="rect">
            <a:avLst/>
          </a:prstGeom>
          <a:noFill/>
          <a:ln>
            <a:noFill/>
          </a:ln>
        </p:spPr>
      </p:pic>
    </p:spTree>
    <p:extLst>
      <p:ext uri="{BB962C8B-B14F-4D97-AF65-F5344CB8AC3E}">
        <p14:creationId xmlns:p14="http://schemas.microsoft.com/office/powerpoint/2010/main" val="1376252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pic>
        <p:nvPicPr>
          <p:cNvPr id="538" name="Google Shape;538;p42" descr="page2image1772256"/>
          <p:cNvPicPr preferRelativeResize="0"/>
          <p:nvPr/>
        </p:nvPicPr>
        <p:blipFill rotWithShape="1">
          <a:blip r:embed="rId3">
            <a:alphaModFix/>
          </a:blip>
          <a:srcRect/>
          <a:stretch/>
        </p:blipFill>
        <p:spPr>
          <a:xfrm>
            <a:off x="406400" y="100331"/>
            <a:ext cx="910377" cy="478333"/>
          </a:xfrm>
          <a:prstGeom prst="rect">
            <a:avLst/>
          </a:prstGeom>
          <a:noFill/>
          <a:ln>
            <a:noFill/>
          </a:ln>
        </p:spPr>
      </p:pic>
      <p:pic>
        <p:nvPicPr>
          <p:cNvPr id="539" name="Google Shape;539;p42" descr="DEW: My First Blog Award - LIEBSTER"/>
          <p:cNvPicPr preferRelativeResize="0"/>
          <p:nvPr/>
        </p:nvPicPr>
        <p:blipFill rotWithShape="1">
          <a:blip r:embed="rId4">
            <a:alphaModFix/>
          </a:blip>
          <a:srcRect/>
          <a:stretch/>
        </p:blipFill>
        <p:spPr>
          <a:xfrm>
            <a:off x="2496184" y="713983"/>
            <a:ext cx="7198961" cy="5560916"/>
          </a:xfrm>
          <a:prstGeom prst="rect">
            <a:avLst/>
          </a:prstGeom>
          <a:noFill/>
          <a:ln>
            <a:noFill/>
          </a:ln>
        </p:spPr>
      </p:pic>
    </p:spTree>
    <p:extLst>
      <p:ext uri="{BB962C8B-B14F-4D97-AF65-F5344CB8AC3E}">
        <p14:creationId xmlns:p14="http://schemas.microsoft.com/office/powerpoint/2010/main" val="3953769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8"/>
          <p:cNvSpPr txBox="1">
            <a:spLocks noGrp="1"/>
          </p:cNvSpPr>
          <p:nvPr>
            <p:ph type="title"/>
          </p:nvPr>
        </p:nvSpPr>
        <p:spPr>
          <a:prstGeom prst="rect">
            <a:avLst/>
          </a:prstGeom>
          <a:noFill/>
          <a:ln>
            <a:noFill/>
          </a:ln>
        </p:spPr>
        <p:txBody>
          <a:bodyPr spcFirstLastPara="1" vert="horz" wrap="square" lIns="91425" tIns="45700" rIns="91425" bIns="45700" rtlCol="0" anchor="ctr" anchorCtr="0">
            <a:normAutofit/>
          </a:bodyPr>
          <a:lstStyle/>
          <a:p>
            <a:pPr marL="8468">
              <a:lnSpc>
                <a:spcPct val="100000"/>
              </a:lnSpc>
              <a:buClr>
                <a:srgbClr val="000000"/>
              </a:buClr>
              <a:buSzPts val="1400"/>
            </a:pPr>
            <a:r>
              <a:rPr lang="en-US" sz="3400" dirty="0">
                <a:solidFill>
                  <a:srgbClr val="006FC0"/>
                </a:solidFill>
                <a:latin typeface="Tahoma"/>
                <a:ea typeface="Tahoma"/>
                <a:cs typeface="Tahoma"/>
              </a:rPr>
              <a:t>Agenda</a:t>
            </a:r>
            <a:endParaRPr sz="3400" dirty="0">
              <a:solidFill>
                <a:srgbClr val="006FC0"/>
              </a:solidFill>
              <a:latin typeface="Tahoma"/>
              <a:ea typeface="Tahoma"/>
              <a:cs typeface="Tahoma"/>
            </a:endParaRPr>
          </a:p>
        </p:txBody>
      </p:sp>
      <p:graphicFrame>
        <p:nvGraphicFramePr>
          <p:cNvPr id="4" name="Google Shape;313;p18"/>
          <p:cNvGraphicFramePr/>
          <p:nvPr>
            <p:extLst>
              <p:ext uri="{D42A27DB-BD31-4B8C-83A1-F6EECF244321}">
                <p14:modId xmlns:p14="http://schemas.microsoft.com/office/powerpoint/2010/main" val="395656570"/>
              </p:ext>
            </p:extLst>
          </p:nvPr>
        </p:nvGraphicFramePr>
        <p:xfrm>
          <a:off x="838200" y="1825626"/>
          <a:ext cx="10515600" cy="4088515"/>
        </p:xfrm>
        <a:graphic>
          <a:graphicData uri="http://schemas.openxmlformats.org/drawingml/2006/table">
            <a:tbl>
              <a:tblPr firstRow="1" bandRow="1">
                <a:noFill/>
              </a:tblPr>
              <a:tblGrid>
                <a:gridCol w="2137756">
                  <a:extLst>
                    <a:ext uri="{9D8B030D-6E8A-4147-A177-3AD203B41FA5}">
                      <a16:colId xmlns:a16="http://schemas.microsoft.com/office/drawing/2014/main" val="20000"/>
                    </a:ext>
                  </a:extLst>
                </a:gridCol>
                <a:gridCol w="5037513">
                  <a:extLst>
                    <a:ext uri="{9D8B030D-6E8A-4147-A177-3AD203B41FA5}">
                      <a16:colId xmlns:a16="http://schemas.microsoft.com/office/drawing/2014/main" val="20001"/>
                    </a:ext>
                  </a:extLst>
                </a:gridCol>
                <a:gridCol w="3340331">
                  <a:extLst>
                    <a:ext uri="{9D8B030D-6E8A-4147-A177-3AD203B41FA5}">
                      <a16:colId xmlns:a16="http://schemas.microsoft.com/office/drawing/2014/main" val="20002"/>
                    </a:ext>
                  </a:extLst>
                </a:gridCol>
              </a:tblGrid>
              <a:tr h="567075">
                <a:tc>
                  <a:txBody>
                    <a:bodyPr/>
                    <a:lstStyle/>
                    <a:p>
                      <a:pPr marL="0" marR="0" lvl="0" indent="0" algn="l" rtl="0">
                        <a:spcBef>
                          <a:spcPts val="0"/>
                        </a:spcBef>
                        <a:spcAft>
                          <a:spcPts val="0"/>
                        </a:spcAft>
                        <a:buNone/>
                      </a:pPr>
                      <a:r>
                        <a:rPr lang="en-US" sz="2400"/>
                        <a:t>Time</a:t>
                      </a:r>
                      <a:endParaRPr sz="1600"/>
                    </a:p>
                  </a:txBody>
                  <a:tcPr marL="91450" marR="91450" marT="45725" marB="45725"/>
                </a:tc>
                <a:tc>
                  <a:txBody>
                    <a:bodyPr/>
                    <a:lstStyle/>
                    <a:p>
                      <a:pPr marL="0" marR="0" lvl="0" indent="0" algn="l" rtl="0">
                        <a:spcBef>
                          <a:spcPts val="0"/>
                        </a:spcBef>
                        <a:spcAft>
                          <a:spcPts val="0"/>
                        </a:spcAft>
                        <a:buNone/>
                      </a:pPr>
                      <a:r>
                        <a:rPr lang="en-US" sz="2400"/>
                        <a:t>Topic</a:t>
                      </a:r>
                      <a:endParaRPr sz="1600"/>
                    </a:p>
                  </a:txBody>
                  <a:tcPr marL="91450" marR="91450" marT="45725" marB="45725"/>
                </a:tc>
                <a:tc>
                  <a:txBody>
                    <a:bodyPr/>
                    <a:lstStyle/>
                    <a:p>
                      <a:pPr marL="0" marR="0" lvl="0" indent="0" algn="l" rtl="0">
                        <a:spcBef>
                          <a:spcPts val="0"/>
                        </a:spcBef>
                        <a:spcAft>
                          <a:spcPts val="0"/>
                        </a:spcAft>
                        <a:buNone/>
                      </a:pPr>
                      <a:r>
                        <a:rPr lang="en-US" sz="2400"/>
                        <a:t>Presenter</a:t>
                      </a:r>
                      <a:endParaRPr sz="1600"/>
                    </a:p>
                  </a:txBody>
                  <a:tcPr marL="91450" marR="91450" marT="45725" marB="45725"/>
                </a:tc>
                <a:extLst>
                  <a:ext uri="{0D108BD9-81ED-4DB2-BD59-A6C34878D82A}">
                    <a16:rowId xmlns:a16="http://schemas.microsoft.com/office/drawing/2014/main" val="10000"/>
                  </a:ext>
                </a:extLst>
              </a:tr>
              <a:tr h="587225">
                <a:tc>
                  <a:txBody>
                    <a:bodyPr/>
                    <a:lstStyle/>
                    <a:p>
                      <a:pPr marL="0" marR="0" lvl="0" indent="0" algn="l" rtl="0">
                        <a:spcBef>
                          <a:spcPts val="0"/>
                        </a:spcBef>
                        <a:spcAft>
                          <a:spcPts val="0"/>
                        </a:spcAft>
                        <a:buNone/>
                      </a:pPr>
                      <a:r>
                        <a:rPr lang="en-US" sz="2400" dirty="0">
                          <a:solidFill>
                            <a:schemeClr val="accent6"/>
                          </a:solidFill>
                        </a:rPr>
                        <a:t>7:30 – 7:35 AM</a:t>
                      </a:r>
                      <a:endParaRPr lang="en-US" sz="2400" dirty="0"/>
                    </a:p>
                  </a:txBody>
                  <a:tcPr marL="91450" marR="91450" marT="45725" marB="45725"/>
                </a:tc>
                <a:tc>
                  <a:txBody>
                    <a:bodyPr/>
                    <a:lstStyle/>
                    <a:p>
                      <a:pPr marL="0" marR="0" lvl="0" indent="0" algn="l" rtl="0">
                        <a:spcBef>
                          <a:spcPts val="0"/>
                        </a:spcBef>
                        <a:spcAft>
                          <a:spcPts val="0"/>
                        </a:spcAft>
                        <a:buNone/>
                      </a:pPr>
                      <a:r>
                        <a:rPr lang="en-US" sz="2400" dirty="0">
                          <a:solidFill>
                            <a:schemeClr val="accent6"/>
                          </a:solidFill>
                        </a:rPr>
                        <a:t>Welcome</a:t>
                      </a:r>
                      <a:r>
                        <a:rPr lang="en-US" sz="2400" baseline="0" dirty="0">
                          <a:solidFill>
                            <a:schemeClr val="accent6"/>
                          </a:solidFill>
                        </a:rPr>
                        <a:t> &amp; </a:t>
                      </a:r>
                      <a:r>
                        <a:rPr lang="en-US" sz="2400" dirty="0">
                          <a:solidFill>
                            <a:schemeClr val="accent6"/>
                          </a:solidFill>
                        </a:rPr>
                        <a:t>Introductions</a:t>
                      </a:r>
                      <a:endParaRPr sz="2400" dirty="0">
                        <a:solidFill>
                          <a:schemeClr val="accent6"/>
                        </a:solidFill>
                      </a:endParaRPr>
                    </a:p>
                  </a:txBody>
                  <a:tcPr marL="91450" marR="91450" marT="45725" marB="45725"/>
                </a:tc>
                <a:tc>
                  <a:txBody>
                    <a:bodyPr/>
                    <a:lstStyle/>
                    <a:p>
                      <a:pPr marL="0" marR="0" lvl="0" indent="0" algn="l" rtl="0">
                        <a:spcBef>
                          <a:spcPts val="0"/>
                        </a:spcBef>
                        <a:spcAft>
                          <a:spcPts val="0"/>
                        </a:spcAft>
                        <a:buNone/>
                      </a:pPr>
                      <a:r>
                        <a:rPr lang="en-US" sz="2400" dirty="0">
                          <a:solidFill>
                            <a:schemeClr val="accent6"/>
                          </a:solidFill>
                        </a:rPr>
                        <a:t>Linda &amp; Liz</a:t>
                      </a:r>
                      <a:endParaRPr sz="2400" dirty="0">
                        <a:solidFill>
                          <a:schemeClr val="accent6"/>
                        </a:solidFill>
                      </a:endParaRPr>
                    </a:p>
                  </a:txBody>
                  <a:tcPr marL="91450" marR="91450" marT="45725" marB="45725"/>
                </a:tc>
                <a:extLst>
                  <a:ext uri="{0D108BD9-81ED-4DB2-BD59-A6C34878D82A}">
                    <a16:rowId xmlns:a16="http://schemas.microsoft.com/office/drawing/2014/main" val="3990035576"/>
                  </a:ext>
                </a:extLst>
              </a:tr>
              <a:tr h="822970">
                <a:tc>
                  <a:txBody>
                    <a:bodyPr/>
                    <a:lstStyle/>
                    <a:p>
                      <a:pPr marL="0" marR="0" lvl="0" indent="0" algn="l" rtl="0">
                        <a:spcBef>
                          <a:spcPts val="0"/>
                        </a:spcBef>
                        <a:spcAft>
                          <a:spcPts val="0"/>
                        </a:spcAft>
                        <a:buNone/>
                      </a:pPr>
                      <a:r>
                        <a:rPr lang="en-US" sz="2400" dirty="0">
                          <a:solidFill>
                            <a:schemeClr val="accent6"/>
                          </a:solidFill>
                        </a:rPr>
                        <a:t>7:35 – 8:00 AM</a:t>
                      </a:r>
                      <a:endParaRPr sz="1600" dirty="0"/>
                    </a:p>
                  </a:txBody>
                  <a:tcPr marL="91450" marR="91450" marT="45725" marB="45725"/>
                </a:tc>
                <a:tc>
                  <a:txBody>
                    <a:bodyPr/>
                    <a:lstStyle/>
                    <a:p>
                      <a:pPr marL="0" marR="0" lvl="0" indent="0" algn="l" rtl="0">
                        <a:spcBef>
                          <a:spcPts val="0"/>
                        </a:spcBef>
                        <a:spcAft>
                          <a:spcPts val="0"/>
                        </a:spcAft>
                        <a:buNone/>
                      </a:pPr>
                      <a:r>
                        <a:rPr lang="en-US" sz="2400" dirty="0">
                          <a:solidFill>
                            <a:schemeClr val="accent6"/>
                          </a:solidFill>
                        </a:rPr>
                        <a:t>Didactic: Empowering parents</a:t>
                      </a:r>
                      <a:endParaRPr sz="2400" dirty="0">
                        <a:solidFill>
                          <a:schemeClr val="accent6"/>
                        </a:solidFill>
                      </a:endParaRPr>
                    </a:p>
                  </a:txBody>
                  <a:tcPr marL="91450" marR="91450" marT="45725" marB="45725"/>
                </a:tc>
                <a:tc>
                  <a:txBody>
                    <a:bodyPr/>
                    <a:lstStyle/>
                    <a:p>
                      <a:pPr marL="0" marR="0" lvl="0" indent="0" algn="l" rtl="0">
                        <a:spcBef>
                          <a:spcPts val="0"/>
                        </a:spcBef>
                        <a:spcAft>
                          <a:spcPts val="0"/>
                        </a:spcAft>
                        <a:buNone/>
                      </a:pPr>
                      <a:r>
                        <a:rPr lang="en-US" sz="2400" dirty="0">
                          <a:solidFill>
                            <a:schemeClr val="accent6"/>
                          </a:solidFill>
                        </a:rPr>
                        <a:t>Sarah Hagin,</a:t>
                      </a:r>
                      <a:r>
                        <a:rPr lang="en-US" sz="2400" baseline="0" dirty="0">
                          <a:solidFill>
                            <a:schemeClr val="accent6"/>
                          </a:solidFill>
                        </a:rPr>
                        <a:t> PhD</a:t>
                      </a:r>
                      <a:endParaRPr lang="en-US" sz="2400" dirty="0">
                        <a:solidFill>
                          <a:schemeClr val="accent6"/>
                        </a:solidFill>
                      </a:endParaRPr>
                    </a:p>
                  </a:txBody>
                  <a:tcPr marL="91450" marR="91450" marT="45725" marB="45725"/>
                </a:tc>
                <a:extLst>
                  <a:ext uri="{0D108BD9-81ED-4DB2-BD59-A6C34878D82A}">
                    <a16:rowId xmlns:a16="http://schemas.microsoft.com/office/drawing/2014/main" val="10002"/>
                  </a:ext>
                </a:extLst>
              </a:tr>
              <a:tr h="822970">
                <a:tc>
                  <a:txBody>
                    <a:bodyPr/>
                    <a:lstStyle/>
                    <a:p>
                      <a:pPr marL="0" marR="0" lvl="0" indent="0" algn="l" rtl="0">
                        <a:spcBef>
                          <a:spcPts val="0"/>
                        </a:spcBef>
                        <a:spcAft>
                          <a:spcPts val="0"/>
                        </a:spcAft>
                        <a:buNone/>
                      </a:pPr>
                      <a:r>
                        <a:rPr lang="en-US" sz="2400" dirty="0">
                          <a:solidFill>
                            <a:schemeClr val="accent6"/>
                          </a:solidFill>
                        </a:rPr>
                        <a:t>8:00 - 8:10 AM</a:t>
                      </a:r>
                      <a:endParaRPr sz="1600" dirty="0"/>
                    </a:p>
                  </a:txBody>
                  <a:tcPr marL="91450" marR="91450" marT="45725" marB="45725"/>
                </a:tc>
                <a:tc>
                  <a:txBody>
                    <a:bodyPr/>
                    <a:lstStyle/>
                    <a:p>
                      <a:pPr marL="0" marR="0" lvl="0" indent="0" algn="l" rtl="0">
                        <a:spcBef>
                          <a:spcPts val="0"/>
                        </a:spcBef>
                        <a:spcAft>
                          <a:spcPts val="0"/>
                        </a:spcAft>
                        <a:buNone/>
                      </a:pPr>
                      <a:r>
                        <a:rPr lang="en-US" sz="2400" dirty="0">
                          <a:solidFill>
                            <a:schemeClr val="accent6"/>
                          </a:solidFill>
                        </a:rPr>
                        <a:t>Case Presentation</a:t>
                      </a:r>
                      <a:endParaRPr sz="1600" dirty="0"/>
                    </a:p>
                  </a:txBody>
                  <a:tcPr marL="91450" marR="91450" marT="45725" marB="45725"/>
                </a:tc>
                <a:tc>
                  <a:txBody>
                    <a:bodyPr/>
                    <a:lstStyle/>
                    <a:p>
                      <a:pPr marL="0" marR="0" lvl="0" indent="0" algn="l" rtl="0">
                        <a:spcBef>
                          <a:spcPts val="0"/>
                        </a:spcBef>
                        <a:spcAft>
                          <a:spcPts val="0"/>
                        </a:spcAft>
                        <a:buNone/>
                      </a:pPr>
                      <a:r>
                        <a:rPr lang="en-US" sz="2400" dirty="0" smtClean="0">
                          <a:solidFill>
                            <a:schemeClr val="accent6"/>
                          </a:solidFill>
                        </a:rPr>
                        <a:t>Dr Beth Lange, Waterman Pediatrics</a:t>
                      </a:r>
                      <a:endParaRPr sz="2400" dirty="0">
                        <a:solidFill>
                          <a:schemeClr val="accent6"/>
                        </a:solidFill>
                      </a:endParaRPr>
                    </a:p>
                  </a:txBody>
                  <a:tcPr marL="91450" marR="91450" marT="45725" marB="45725"/>
                </a:tc>
                <a:extLst>
                  <a:ext uri="{0D108BD9-81ED-4DB2-BD59-A6C34878D82A}">
                    <a16:rowId xmlns:a16="http://schemas.microsoft.com/office/drawing/2014/main" val="10003"/>
                  </a:ext>
                </a:extLst>
              </a:tr>
              <a:tr h="587225">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2400" dirty="0">
                          <a:solidFill>
                            <a:schemeClr val="accent6"/>
                          </a:solidFill>
                        </a:rPr>
                        <a:t>8:10 - 8:25 AM</a:t>
                      </a:r>
                      <a:endParaRPr lang="en-US" sz="1600" dirty="0"/>
                    </a:p>
                    <a:p>
                      <a:pPr marL="0" marR="0" lvl="0" indent="0" algn="l" rtl="0">
                        <a:spcBef>
                          <a:spcPts val="0"/>
                        </a:spcBef>
                        <a:spcAft>
                          <a:spcPts val="0"/>
                        </a:spcAft>
                        <a:buNone/>
                      </a:pPr>
                      <a:endParaRPr sz="1600" dirty="0"/>
                    </a:p>
                  </a:txBody>
                  <a:tcPr marL="91450" marR="91450" marT="45725" marB="45725"/>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2400" dirty="0">
                          <a:solidFill>
                            <a:schemeClr val="accent6"/>
                          </a:solidFill>
                        </a:rPr>
                        <a:t>Discussion</a:t>
                      </a:r>
                      <a:endParaRPr lang="en-US" sz="1600" dirty="0"/>
                    </a:p>
                    <a:p>
                      <a:pPr marL="0" marR="0" lvl="0" indent="0" algn="l" rtl="0">
                        <a:spcBef>
                          <a:spcPts val="0"/>
                        </a:spcBef>
                        <a:spcAft>
                          <a:spcPts val="0"/>
                        </a:spcAft>
                        <a:buNone/>
                      </a:pPr>
                      <a:endParaRPr sz="1600" dirty="0"/>
                    </a:p>
                  </a:txBody>
                  <a:tcPr marL="91450" marR="91450" marT="45725" marB="45725"/>
                </a:tc>
                <a:tc>
                  <a:txBody>
                    <a:bodyPr/>
                    <a:lstStyle/>
                    <a:p>
                      <a:pPr marL="0" marR="0" lvl="0" indent="0" algn="l" rtl="0">
                        <a:spcBef>
                          <a:spcPts val="0"/>
                        </a:spcBef>
                        <a:spcAft>
                          <a:spcPts val="0"/>
                        </a:spcAft>
                        <a:buNone/>
                      </a:pPr>
                      <a:r>
                        <a:rPr lang="en-US" sz="2400" dirty="0">
                          <a:solidFill>
                            <a:schemeClr val="accent6"/>
                          </a:solidFill>
                        </a:rPr>
                        <a:t>All</a:t>
                      </a:r>
                      <a:endParaRPr sz="2400" dirty="0">
                        <a:solidFill>
                          <a:schemeClr val="accent6"/>
                        </a:solidFill>
                      </a:endParaRPr>
                    </a:p>
                  </a:txBody>
                  <a:tcPr marL="91450" marR="91450" marT="45725" marB="45725"/>
                </a:tc>
                <a:extLst>
                  <a:ext uri="{0D108BD9-81ED-4DB2-BD59-A6C34878D82A}">
                    <a16:rowId xmlns:a16="http://schemas.microsoft.com/office/drawing/2014/main" val="3019094216"/>
                  </a:ext>
                </a:extLst>
              </a:tr>
              <a:tr h="587225">
                <a:tc>
                  <a:txBody>
                    <a:bodyPr/>
                    <a:lstStyle/>
                    <a:p>
                      <a:pPr marL="0" marR="0" lvl="0" indent="0" algn="l" rtl="0">
                        <a:spcBef>
                          <a:spcPts val="0"/>
                        </a:spcBef>
                        <a:spcAft>
                          <a:spcPts val="0"/>
                        </a:spcAft>
                        <a:buNone/>
                      </a:pPr>
                      <a:r>
                        <a:rPr lang="en-US" sz="2400" dirty="0">
                          <a:solidFill>
                            <a:schemeClr val="accent6"/>
                          </a:solidFill>
                        </a:rPr>
                        <a:t>8:25 – 8:30 AM</a:t>
                      </a:r>
                      <a:endParaRPr sz="1600" dirty="0"/>
                    </a:p>
                  </a:txBody>
                  <a:tcPr marL="91450" marR="91450" marT="45725" marB="45725"/>
                </a:tc>
                <a:tc>
                  <a:txBody>
                    <a:bodyPr/>
                    <a:lstStyle/>
                    <a:p>
                      <a:pPr marL="0" marR="0" lvl="0" indent="0" algn="l" rtl="0">
                        <a:spcBef>
                          <a:spcPts val="0"/>
                        </a:spcBef>
                        <a:spcAft>
                          <a:spcPts val="0"/>
                        </a:spcAft>
                        <a:buNone/>
                      </a:pPr>
                      <a:r>
                        <a:rPr lang="en-US" sz="2400">
                          <a:solidFill>
                            <a:schemeClr val="accent6"/>
                          </a:solidFill>
                        </a:rPr>
                        <a:t>Wrap up; Evaluation; Announcements</a:t>
                      </a:r>
                      <a:endParaRPr sz="1600"/>
                    </a:p>
                  </a:txBody>
                  <a:tcPr marL="91450" marR="91450" marT="45725" marB="45725"/>
                </a:tc>
                <a:tc>
                  <a:txBody>
                    <a:bodyPr/>
                    <a:lstStyle/>
                    <a:p>
                      <a:pPr marL="0" marR="0" lvl="0" indent="0" algn="l" rtl="0">
                        <a:spcBef>
                          <a:spcPts val="0"/>
                        </a:spcBef>
                        <a:spcAft>
                          <a:spcPts val="0"/>
                        </a:spcAft>
                        <a:buNone/>
                      </a:pPr>
                      <a:r>
                        <a:rPr lang="en-US" sz="2400" dirty="0">
                          <a:solidFill>
                            <a:schemeClr val="accent6"/>
                          </a:solidFill>
                        </a:rPr>
                        <a:t>Linda</a:t>
                      </a:r>
                      <a:endParaRPr sz="2400" dirty="0">
                        <a:solidFill>
                          <a:schemeClr val="accent6"/>
                        </a:solidFill>
                      </a:endParaRPr>
                    </a:p>
                  </a:txBody>
                  <a:tcPr marL="91450" marR="91450" marT="45725" marB="45725"/>
                </a:tc>
                <a:extLst>
                  <a:ext uri="{0D108BD9-81ED-4DB2-BD59-A6C34878D82A}">
                    <a16:rowId xmlns:a16="http://schemas.microsoft.com/office/drawing/2014/main" val="10004"/>
                  </a:ext>
                </a:extLst>
              </a:tr>
            </a:tbl>
          </a:graphicData>
        </a:graphic>
      </p:graphicFrame>
      <p:pic>
        <p:nvPicPr>
          <p:cNvPr id="5" name="Google Shape;322;p19" descr="page2image1772256"/>
          <p:cNvPicPr preferRelativeResize="0"/>
          <p:nvPr/>
        </p:nvPicPr>
        <p:blipFill rotWithShape="1">
          <a:blip r:embed="rId3">
            <a:alphaModFix/>
          </a:blip>
          <a:srcRect/>
          <a:stretch/>
        </p:blipFill>
        <p:spPr>
          <a:xfrm>
            <a:off x="406401" y="100332"/>
            <a:ext cx="910377" cy="478333"/>
          </a:xfrm>
          <a:prstGeom prst="rect">
            <a:avLst/>
          </a:prstGeom>
          <a:noFill/>
          <a:ln>
            <a:noFill/>
          </a:ln>
        </p:spPr>
      </p:pic>
    </p:spTree>
    <p:extLst>
      <p:ext uri="{BB962C8B-B14F-4D97-AF65-F5344CB8AC3E}">
        <p14:creationId xmlns:p14="http://schemas.microsoft.com/office/powerpoint/2010/main" val="3338421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endParaRPr sz="1200"/>
          </a:p>
        </p:txBody>
      </p:sp>
      <p:sp>
        <p:nvSpPr>
          <p:cNvPr id="6" name="object 6"/>
          <p:cNvSpPr txBox="1">
            <a:spLocks noGrp="1"/>
          </p:cNvSpPr>
          <p:nvPr>
            <p:ph type="title"/>
          </p:nvPr>
        </p:nvSpPr>
        <p:spPr>
          <a:xfrm>
            <a:off x="558800" y="641603"/>
            <a:ext cx="7010401" cy="685358"/>
          </a:xfrm>
          <a:prstGeom prst="rect">
            <a:avLst/>
          </a:prstGeom>
        </p:spPr>
        <p:txBody>
          <a:bodyPr vert="horz" wrap="square" lIns="0" tIns="8043" rIns="0" bIns="0" rtlCol="0" anchor="ctr">
            <a:spAutoFit/>
          </a:bodyPr>
          <a:lstStyle/>
          <a:p>
            <a:pPr marL="8467">
              <a:lnSpc>
                <a:spcPct val="100000"/>
              </a:lnSpc>
              <a:spcBef>
                <a:spcPts val="63"/>
              </a:spcBef>
            </a:pPr>
            <a:r>
              <a:rPr lang="en-US" spc="-153" dirty="0"/>
              <a:t>Today’s Faculty</a:t>
            </a:r>
            <a:endParaRPr spc="-193" dirty="0"/>
          </a:p>
        </p:txBody>
      </p:sp>
      <p:sp>
        <p:nvSpPr>
          <p:cNvPr id="2" name="Text Placeholder 1"/>
          <p:cNvSpPr>
            <a:spLocks noGrp="1"/>
          </p:cNvSpPr>
          <p:nvPr>
            <p:ph idx="1"/>
          </p:nvPr>
        </p:nvSpPr>
        <p:spPr/>
        <p:txBody>
          <a:bodyPr>
            <a:normAutofit/>
          </a:bodyPr>
          <a:lstStyle/>
          <a:p>
            <a:pPr marL="0" marR="0" indent="0">
              <a:spcBef>
                <a:spcPts val="0"/>
              </a:spcBef>
              <a:spcAft>
                <a:spcPts val="1000"/>
              </a:spcAft>
              <a:buNone/>
            </a:pPr>
            <a:r>
              <a:rPr lang="en-US" sz="2400" dirty="0">
                <a:solidFill>
                  <a:srgbClr val="000000"/>
                </a:solidFill>
                <a:effectLst/>
                <a:ea typeface="Times New Roman" panose="02020603050405020304" pitchFamily="18" charset="0"/>
              </a:rPr>
              <a:t>Sarah Hagin, PhD, is a pediatric psychologist in the Division of Child and Adolescent Psychiatry at Rhode Island and Hasbro Children’s Hospitals, specializing in pediatric gastrointestinal and feeding disorders, an Assistant Professor in the Department of Psychiatry and Human Behavior at The Warren Alpert Medical School of Brown University, and the program manager for the Pediatric Psychiatry Resource Network (</a:t>
            </a:r>
            <a:r>
              <a:rPr lang="en-US" sz="2400" dirty="0" err="1">
                <a:solidFill>
                  <a:srgbClr val="000000"/>
                </a:solidFill>
                <a:effectLst/>
                <a:ea typeface="Times New Roman" panose="02020603050405020304" pitchFamily="18" charset="0"/>
              </a:rPr>
              <a:t>PediPRN</a:t>
            </a:r>
            <a:r>
              <a:rPr lang="en-US" sz="2400" dirty="0">
                <a:solidFill>
                  <a:srgbClr val="000000"/>
                </a:solidFill>
                <a:effectLst/>
                <a:ea typeface="Times New Roman" panose="02020603050405020304" pitchFamily="18" charset="0"/>
              </a:rPr>
              <a:t>) at Bradley Hospital.</a:t>
            </a:r>
            <a:endParaRPr lang="en-US" sz="2400" dirty="0">
              <a:effectLst/>
              <a:ea typeface="Times New Roman" panose="02020603050405020304" pitchFamily="18" charset="0"/>
            </a:endParaRPr>
          </a:p>
        </p:txBody>
      </p:sp>
      <p:pic>
        <p:nvPicPr>
          <p:cNvPr id="9"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36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9"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defTabSz="609660">
              <a:defRPr/>
            </a:pPr>
            <a:endParaRPr sz="1200" kern="0">
              <a:solidFill>
                <a:sysClr val="windowText" lastClr="000000"/>
              </a:solidFill>
              <a:latin typeface="Calibri"/>
            </a:endParaRPr>
          </a:p>
        </p:txBody>
      </p:sp>
      <p:sp>
        <p:nvSpPr>
          <p:cNvPr id="6" name="object 6"/>
          <p:cNvSpPr txBox="1">
            <a:spLocks noGrp="1"/>
          </p:cNvSpPr>
          <p:nvPr>
            <p:ph type="title"/>
          </p:nvPr>
        </p:nvSpPr>
        <p:spPr>
          <a:xfrm>
            <a:off x="576218" y="676368"/>
            <a:ext cx="6072293" cy="617519"/>
          </a:xfrm>
          <a:prstGeom prst="rect">
            <a:avLst/>
          </a:prstGeom>
        </p:spPr>
        <p:txBody>
          <a:bodyPr vert="horz" wrap="square" lIns="0" tIns="8043" rIns="0" bIns="0" rtlCol="0" anchor="ctr">
            <a:spAutoFit/>
          </a:bodyPr>
          <a:lstStyle/>
          <a:p>
            <a:pPr marL="8468">
              <a:spcBef>
                <a:spcPts val="63"/>
              </a:spcBef>
            </a:pPr>
            <a:r>
              <a:rPr lang="en-US" sz="4400" spc="-153" dirty="0">
                <a:latin typeface="Calibri" panose="020F0502020204030204" pitchFamily="34" charset="0"/>
                <a:cs typeface="Calibri" panose="020F0502020204030204" pitchFamily="34" charset="0"/>
              </a:rPr>
              <a:t>Disclosures</a:t>
            </a:r>
            <a:endParaRPr sz="4400" spc="-193" dirty="0">
              <a:latin typeface="Calibri" panose="020F0502020204030204" pitchFamily="34" charset="0"/>
              <a:cs typeface="Calibri" panose="020F0502020204030204" pitchFamily="34" charset="0"/>
            </a:endParaRPr>
          </a:p>
        </p:txBody>
      </p:sp>
      <p:sp>
        <p:nvSpPr>
          <p:cNvPr id="2" name="Text Placeholder 1"/>
          <p:cNvSpPr>
            <a:spLocks noGrp="1"/>
          </p:cNvSpPr>
          <p:nvPr>
            <p:ph idx="1"/>
          </p:nvPr>
        </p:nvSpPr>
        <p:spPr>
          <a:xfrm>
            <a:off x="1104052" y="1835370"/>
            <a:ext cx="9995021" cy="3077766"/>
          </a:xfrm>
        </p:spPr>
        <p:txBody>
          <a:bodyPr/>
          <a:lstStyle/>
          <a:p>
            <a:pPr marL="114306" indent="0">
              <a:buNone/>
            </a:pPr>
            <a:r>
              <a:rPr lang="en-US" sz="2400" dirty="0">
                <a:solidFill>
                  <a:schemeClr val="accent6">
                    <a:lumMod val="50000"/>
                  </a:schemeClr>
                </a:solidFill>
                <a:latin typeface="Calibri" panose="020F0502020204030204" pitchFamily="34" charset="0"/>
                <a:cs typeface="Calibri" panose="020F0502020204030204" pitchFamily="34" charset="0"/>
              </a:rPr>
              <a:t>Session presenters have no financial relationships with a commercial entity producing healthcare-related products used on or by patients.</a:t>
            </a:r>
            <a:br>
              <a:rPr lang="en-US" sz="2400" dirty="0">
                <a:solidFill>
                  <a:schemeClr val="accent6">
                    <a:lumMod val="50000"/>
                  </a:schemeClr>
                </a:solidFill>
                <a:latin typeface="Calibri" panose="020F0502020204030204" pitchFamily="34" charset="0"/>
                <a:cs typeface="Calibri" panose="020F0502020204030204" pitchFamily="34" charset="0"/>
              </a:rPr>
            </a:br>
            <a:r>
              <a:rPr lang="en-US" sz="2400" dirty="0">
                <a:solidFill>
                  <a:schemeClr val="accent6">
                    <a:lumMod val="50000"/>
                  </a:schemeClr>
                </a:solidFill>
                <a:latin typeface="Calibri" panose="020F0502020204030204" pitchFamily="34" charset="0"/>
                <a:cs typeface="Calibri" panose="020F0502020204030204" pitchFamily="34" charset="0"/>
              </a:rPr>
              <a:t/>
            </a:r>
            <a:br>
              <a:rPr lang="en-US" sz="2400" dirty="0">
                <a:solidFill>
                  <a:schemeClr val="accent6">
                    <a:lumMod val="50000"/>
                  </a:schemeClr>
                </a:solidFill>
                <a:latin typeface="Calibri" panose="020F0502020204030204" pitchFamily="34" charset="0"/>
                <a:cs typeface="Calibri" panose="020F0502020204030204" pitchFamily="34" charset="0"/>
              </a:rPr>
            </a:br>
            <a:r>
              <a:rPr lang="en-US" sz="2400" dirty="0">
                <a:solidFill>
                  <a:schemeClr val="accent6">
                    <a:lumMod val="50000"/>
                  </a:schemeClr>
                </a:solidFill>
                <a:latin typeface="Calibri" panose="020F0502020204030204" pitchFamily="34" charset="0"/>
                <a:cs typeface="Calibri" panose="020F0502020204030204" pitchFamily="34" charset="0"/>
              </a:rPr>
              <a:t>If CME credits are offered, all relevant financial relationships of those on the session planning committee have been disclosed and, if necessary, mitigated.</a:t>
            </a:r>
          </a:p>
          <a:p>
            <a:endParaRPr lang="en-US" sz="3200" dirty="0">
              <a:solidFill>
                <a:schemeClr val="accent6">
                  <a:lumMod val="50000"/>
                </a:schemeClr>
              </a:solidFill>
            </a:endParaRPr>
          </a:p>
        </p:txBody>
      </p:sp>
      <p:pic>
        <p:nvPicPr>
          <p:cNvPr id="9"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100332"/>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00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C0CB-ED94-7309-61E1-781C506A7BA4}"/>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01F12F68-4100-1DAC-A3F6-6722DABA5BB4}"/>
              </a:ext>
            </a:extLst>
          </p:cNvPr>
          <p:cNvSpPr>
            <a:spLocks noGrp="1"/>
          </p:cNvSpPr>
          <p:nvPr>
            <p:ph idx="1"/>
          </p:nvPr>
        </p:nvSpPr>
        <p:spPr/>
        <p:txBody>
          <a:bodyPr/>
          <a:lstStyle/>
          <a:p>
            <a:r>
              <a:rPr lang="en-US" dirty="0"/>
              <a:t>Understand different types of caregiver feeding styles and how these styles are associated with child growth</a:t>
            </a:r>
          </a:p>
          <a:p>
            <a:r>
              <a:rPr lang="en-US" dirty="0"/>
              <a:t>Understand the importance of caregiver involvement in weight management interventions for children</a:t>
            </a:r>
          </a:p>
          <a:p>
            <a:r>
              <a:rPr lang="en-US" dirty="0" smtClean="0"/>
              <a:t>Utilize strategies </a:t>
            </a:r>
            <a:r>
              <a:rPr lang="en-US" dirty="0"/>
              <a:t>and resources to support caregivers developing authoritative feeding styles throughout the child’s development</a:t>
            </a:r>
          </a:p>
        </p:txBody>
      </p:sp>
      <p:pic>
        <p:nvPicPr>
          <p:cNvPr id="4" name="Google Shape;322;p19" descr="page2image1772256"/>
          <p:cNvPicPr preferRelativeResize="0"/>
          <p:nvPr/>
        </p:nvPicPr>
        <p:blipFill rotWithShape="1">
          <a:blip r:embed="rId2">
            <a:alphaModFix/>
          </a:blip>
          <a:srcRect/>
          <a:stretch/>
        </p:blipFill>
        <p:spPr>
          <a:xfrm>
            <a:off x="406401" y="100332"/>
            <a:ext cx="910377" cy="478333"/>
          </a:xfrm>
          <a:prstGeom prst="rect">
            <a:avLst/>
          </a:prstGeom>
          <a:noFill/>
          <a:ln>
            <a:noFill/>
          </a:ln>
        </p:spPr>
      </p:pic>
    </p:spTree>
    <p:extLst>
      <p:ext uri="{BB962C8B-B14F-4D97-AF65-F5344CB8AC3E}">
        <p14:creationId xmlns:p14="http://schemas.microsoft.com/office/powerpoint/2010/main" val="2375156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B981-1B62-7DC9-A816-FF974353B909}"/>
              </a:ext>
            </a:extLst>
          </p:cNvPr>
          <p:cNvSpPr>
            <a:spLocks noGrp="1"/>
          </p:cNvSpPr>
          <p:nvPr>
            <p:ph type="title"/>
          </p:nvPr>
        </p:nvSpPr>
        <p:spPr>
          <a:xfrm>
            <a:off x="698240" y="986917"/>
            <a:ext cx="10515601" cy="1049005"/>
          </a:xfrm>
        </p:spPr>
        <p:txBody>
          <a:bodyPr>
            <a:normAutofit fontScale="90000"/>
          </a:bodyPr>
          <a:lstStyle/>
          <a:p>
            <a:r>
              <a:rPr lang="en-US" dirty="0"/>
              <a:t>Common Caregiver responses to conversations about child weight management</a:t>
            </a:r>
          </a:p>
        </p:txBody>
      </p:sp>
      <p:sp>
        <p:nvSpPr>
          <p:cNvPr id="3" name="Content Placeholder 2">
            <a:extLst>
              <a:ext uri="{FF2B5EF4-FFF2-40B4-BE49-F238E27FC236}">
                <a16:creationId xmlns:a16="http://schemas.microsoft.com/office/drawing/2014/main" id="{DD1E3B4D-35D8-8CE7-EAAF-FBB516B11E5C}"/>
              </a:ext>
            </a:extLst>
          </p:cNvPr>
          <p:cNvSpPr>
            <a:spLocks noGrp="1"/>
          </p:cNvSpPr>
          <p:nvPr>
            <p:ph idx="1"/>
          </p:nvPr>
        </p:nvSpPr>
        <p:spPr>
          <a:xfrm>
            <a:off x="698241" y="2329478"/>
            <a:ext cx="10515601" cy="4351338"/>
          </a:xfrm>
        </p:spPr>
        <p:txBody>
          <a:bodyPr/>
          <a:lstStyle/>
          <a:p>
            <a:r>
              <a:rPr lang="en-US" dirty="0"/>
              <a:t>Ask participants to generate their own</a:t>
            </a:r>
          </a:p>
          <a:p>
            <a:endParaRPr lang="en-US" dirty="0"/>
          </a:p>
          <a:p>
            <a:endParaRPr lang="en-US" dirty="0"/>
          </a:p>
          <a:p>
            <a:endParaRPr lang="en-US" dirty="0"/>
          </a:p>
        </p:txBody>
      </p:sp>
      <p:pic>
        <p:nvPicPr>
          <p:cNvPr id="4" name="Google Shape;322;p19" descr="page2image1772256"/>
          <p:cNvPicPr preferRelativeResize="0"/>
          <p:nvPr/>
        </p:nvPicPr>
        <p:blipFill rotWithShape="1">
          <a:blip r:embed="rId2">
            <a:alphaModFix/>
          </a:blip>
          <a:srcRect/>
          <a:stretch/>
        </p:blipFill>
        <p:spPr>
          <a:xfrm>
            <a:off x="406401" y="100332"/>
            <a:ext cx="910377" cy="478333"/>
          </a:xfrm>
          <a:prstGeom prst="rect">
            <a:avLst/>
          </a:prstGeom>
          <a:noFill/>
          <a:ln>
            <a:noFill/>
          </a:ln>
        </p:spPr>
      </p:pic>
    </p:spTree>
    <p:extLst>
      <p:ext uri="{BB962C8B-B14F-4D97-AF65-F5344CB8AC3E}">
        <p14:creationId xmlns:p14="http://schemas.microsoft.com/office/powerpoint/2010/main" val="3834495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2C3F2-469B-FA0E-BE19-B9DEF2B54826}"/>
              </a:ext>
            </a:extLst>
          </p:cNvPr>
          <p:cNvSpPr>
            <a:spLocks noGrp="1"/>
          </p:cNvSpPr>
          <p:nvPr>
            <p:ph type="title"/>
          </p:nvPr>
        </p:nvSpPr>
        <p:spPr>
          <a:xfrm>
            <a:off x="291547" y="5580"/>
            <a:ext cx="10515601" cy="757992"/>
          </a:xfrm>
        </p:spPr>
        <p:txBody>
          <a:bodyPr/>
          <a:lstStyle/>
          <a:p>
            <a:r>
              <a:rPr lang="en-US" dirty="0"/>
              <a:t>Parenting feeding styles</a:t>
            </a:r>
          </a:p>
        </p:txBody>
      </p:sp>
      <p:pic>
        <p:nvPicPr>
          <p:cNvPr id="5" name="Content Placeholder 4">
            <a:extLst>
              <a:ext uri="{FF2B5EF4-FFF2-40B4-BE49-F238E27FC236}">
                <a16:creationId xmlns:a16="http://schemas.microsoft.com/office/drawing/2014/main" id="{AA388C56-3F1E-D18C-3482-9949FA916420}"/>
              </a:ext>
            </a:extLst>
          </p:cNvPr>
          <p:cNvPicPr>
            <a:picLocks noGrp="1" noChangeAspect="1"/>
          </p:cNvPicPr>
          <p:nvPr>
            <p:ph idx="1"/>
          </p:nvPr>
        </p:nvPicPr>
        <p:blipFill>
          <a:blip r:embed="rId3"/>
          <a:stretch>
            <a:fillRect/>
          </a:stretch>
        </p:blipFill>
        <p:spPr>
          <a:xfrm>
            <a:off x="2061758" y="869315"/>
            <a:ext cx="8068483" cy="5394960"/>
          </a:xfrm>
        </p:spPr>
      </p:pic>
      <p:sp>
        <p:nvSpPr>
          <p:cNvPr id="6" name="TextBox 5">
            <a:extLst>
              <a:ext uri="{FF2B5EF4-FFF2-40B4-BE49-F238E27FC236}">
                <a16:creationId xmlns:a16="http://schemas.microsoft.com/office/drawing/2014/main" id="{408CB1AB-3606-5810-273B-1EA146DFF6E7}"/>
              </a:ext>
            </a:extLst>
          </p:cNvPr>
          <p:cNvSpPr txBox="1"/>
          <p:nvPr/>
        </p:nvSpPr>
        <p:spPr>
          <a:xfrm>
            <a:off x="8130506" y="6018054"/>
            <a:ext cx="3627648" cy="246221"/>
          </a:xfrm>
          <a:prstGeom prst="rect">
            <a:avLst/>
          </a:prstGeom>
          <a:noFill/>
        </p:spPr>
        <p:txBody>
          <a:bodyPr wrap="square" rtlCol="0">
            <a:spAutoFit/>
          </a:bodyPr>
          <a:lstStyle/>
          <a:p>
            <a:r>
              <a:rPr lang="en-US" sz="1000" b="0" i="0" dirty="0">
                <a:solidFill>
                  <a:srgbClr val="000000"/>
                </a:solidFill>
                <a:effectLst/>
                <a:latin typeface="Helvetica" panose="020B0604020202020204" pitchFamily="34" charset="0"/>
              </a:rPr>
              <a:t>Journal of the American Heart Association. 2020;9:e014520</a:t>
            </a:r>
            <a:endParaRPr lang="en-US" sz="1000" dirty="0"/>
          </a:p>
        </p:txBody>
      </p:sp>
    </p:spTree>
    <p:extLst>
      <p:ext uri="{BB962C8B-B14F-4D97-AF65-F5344CB8AC3E}">
        <p14:creationId xmlns:p14="http://schemas.microsoft.com/office/powerpoint/2010/main" val="1691995650"/>
      </p:ext>
    </p:extLst>
  </p:cSld>
  <p:clrMapOvr>
    <a:masterClrMapping/>
  </p:clrMapOvr>
</p:sld>
</file>

<file path=ppt/theme/theme1.xml><?xml version="1.0" encoding="utf-8"?>
<a:theme xmlns:a="http://schemas.openxmlformats.org/drawingml/2006/main" name="CTC-RI">
  <a:themeElements>
    <a:clrScheme name="Custom 7">
      <a:dk1>
        <a:srgbClr val="0070C0"/>
      </a:dk1>
      <a:lt1>
        <a:sysClr val="window" lastClr="FFFFFF"/>
      </a:lt1>
      <a:dk2>
        <a:srgbClr val="0070C0"/>
      </a:dk2>
      <a:lt2>
        <a:srgbClr val="FFFFFF"/>
      </a:lt2>
      <a:accent1>
        <a:srgbClr val="0070C0"/>
      </a:accent1>
      <a:accent2>
        <a:srgbClr val="FFC000"/>
      </a:accent2>
      <a:accent3>
        <a:srgbClr val="C00000"/>
      </a:accent3>
      <a:accent4>
        <a:srgbClr val="7030A0"/>
      </a:accent4>
      <a:accent5>
        <a:srgbClr val="00B050"/>
      </a:accent5>
      <a:accent6>
        <a:srgbClr val="3A3838"/>
      </a:accent6>
      <a:hlink>
        <a:srgbClr val="00B0F0"/>
      </a:hlink>
      <a:folHlink>
        <a:srgbClr val="85C0F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CC78259A-F8B1-40D7-AB9E-19E8C3A4E80B}" vid="{73BB5B4D-E882-4284-80BE-91E727901D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2832</TotalTime>
  <Words>2456</Words>
  <Application>Microsoft Office PowerPoint</Application>
  <PresentationFormat>Widescreen</PresentationFormat>
  <Paragraphs>334</Paragraphs>
  <Slides>38</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Calibri</vt:lpstr>
      <vt:lpstr>Cooper Black</vt:lpstr>
      <vt:lpstr>ElsevierGulliver</vt:lpstr>
      <vt:lpstr>Helvetica</vt:lpstr>
      <vt:lpstr>NexusSans</vt:lpstr>
      <vt:lpstr>Open Sans</vt:lpstr>
      <vt:lpstr>Tahoma</vt:lpstr>
      <vt:lpstr>Times New Roman</vt:lpstr>
      <vt:lpstr>CTC-RI</vt:lpstr>
      <vt:lpstr>Pediatric Weight Management ECHO® Session Topic: Empowering Parents</vt:lpstr>
      <vt:lpstr>Welcome</vt:lpstr>
      <vt:lpstr>CME Credits  (currently available for MDs, PAs, Rx, RNs, NPs, PsyD, PhD)</vt:lpstr>
      <vt:lpstr>Agenda</vt:lpstr>
      <vt:lpstr>Today’s Faculty</vt:lpstr>
      <vt:lpstr>Disclosures</vt:lpstr>
      <vt:lpstr>Learning objectives</vt:lpstr>
      <vt:lpstr>Common Caregiver responses to conversations about child weight management</vt:lpstr>
      <vt:lpstr>Parenting feeding styles</vt:lpstr>
      <vt:lpstr>Authoritarian</vt:lpstr>
      <vt:lpstr>Indulgent</vt:lpstr>
      <vt:lpstr>Authoritative</vt:lpstr>
      <vt:lpstr>Caregiver accommodation/indulgent practices </vt:lpstr>
      <vt:lpstr>Consequences of accommodation</vt:lpstr>
      <vt:lpstr>Factors that contribute to accommodation responses and parent feeding styles</vt:lpstr>
      <vt:lpstr>Why family approach &gt; individual approach</vt:lpstr>
      <vt:lpstr>Empowering caregivers - preventative</vt:lpstr>
      <vt:lpstr>Positive caregiver feeding practices</vt:lpstr>
      <vt:lpstr>Authoritative feeding</vt:lpstr>
      <vt:lpstr>Empowering caregivers - responsive</vt:lpstr>
      <vt:lpstr>Contact information</vt:lpstr>
      <vt:lpstr>Pediatric Weight Management ECHO®  Case Presentation</vt:lpstr>
      <vt:lpstr>Reasons for Selecting this Case</vt:lpstr>
      <vt:lpstr>Basic Patient Information</vt:lpstr>
      <vt:lpstr>Patient presentation - </vt:lpstr>
      <vt:lpstr>Growth Curve</vt:lpstr>
      <vt:lpstr>Growth Curve</vt:lpstr>
      <vt:lpstr>Relevant Background</vt:lpstr>
      <vt:lpstr>Relevant Social History</vt:lpstr>
      <vt:lpstr>Nutrition</vt:lpstr>
      <vt:lpstr>Physical Activity</vt:lpstr>
      <vt:lpstr>Patient /Family Strengths?</vt:lpstr>
      <vt:lpstr>Summary &amp; Clarifying Questions</vt:lpstr>
      <vt:lpstr>Reasons for Selecting this Case</vt:lpstr>
      <vt:lpstr>Recommendations from the group</vt:lpstr>
      <vt:lpstr>CME Credits  (currently available for MDs, PAs, Rx, RNs and NPs)</vt:lpstr>
      <vt:lpstr>Announcements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Weight Management ECHO® Session Topic:</dc:title>
  <dc:creator>Carolyn Karner</dc:creator>
  <cp:lastModifiedBy>Edyth Dwyer</cp:lastModifiedBy>
  <cp:revision>26</cp:revision>
  <dcterms:created xsi:type="dcterms:W3CDTF">2022-09-16T17:54:48Z</dcterms:created>
  <dcterms:modified xsi:type="dcterms:W3CDTF">2023-03-17T16:14:06Z</dcterms:modified>
</cp:coreProperties>
</file>