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8" r:id="rId5"/>
    <p:sldId id="269" r:id="rId6"/>
    <p:sldId id="334" r:id="rId7"/>
    <p:sldId id="335" r:id="rId8"/>
    <p:sldId id="339" r:id="rId9"/>
    <p:sldId id="340" r:id="rId10"/>
    <p:sldId id="298" r:id="rId11"/>
    <p:sldId id="336" r:id="rId12"/>
    <p:sldId id="343" r:id="rId13"/>
    <p:sldId id="337" r:id="rId14"/>
    <p:sldId id="338" r:id="rId15"/>
    <p:sldId id="341" r:id="rId16"/>
    <p:sldId id="342" r:id="rId17"/>
    <p:sldId id="297" r:id="rId18"/>
    <p:sldId id="266" r:id="rId19"/>
    <p:sldId id="357" r:id="rId20"/>
    <p:sldId id="259" r:id="rId21"/>
    <p:sldId id="260" r:id="rId22"/>
    <p:sldId id="261" r:id="rId23"/>
    <p:sldId id="268" r:id="rId24"/>
    <p:sldId id="277" r:id="rId25"/>
    <p:sldId id="278" r:id="rId26"/>
    <p:sldId id="295" r:id="rId27"/>
    <p:sldId id="347" r:id="rId28"/>
    <p:sldId id="271" r:id="rId29"/>
    <p:sldId id="272" r:id="rId30"/>
    <p:sldId id="273" r:id="rId31"/>
    <p:sldId id="274" r:id="rId32"/>
    <p:sldId id="275" r:id="rId33"/>
    <p:sldId id="276" r:id="rId34"/>
    <p:sldId id="348" r:id="rId35"/>
    <p:sldId id="279" r:id="rId36"/>
    <p:sldId id="281" r:id="rId37"/>
    <p:sldId id="280" r:id="rId38"/>
    <p:sldId id="358" r:id="rId39"/>
    <p:sldId id="359" r:id="rId40"/>
    <p:sldId id="360" r:id="rId41"/>
    <p:sldId id="361" r:id="rId42"/>
    <p:sldId id="362" r:id="rId43"/>
    <p:sldId id="363" r:id="rId44"/>
    <p:sldId id="364" r:id="rId45"/>
    <p:sldId id="365" r:id="rId46"/>
    <p:sldId id="366" r:id="rId47"/>
    <p:sldId id="367" r:id="rId48"/>
    <p:sldId id="368" r:id="rId49"/>
    <p:sldId id="350" r:id="rId50"/>
    <p:sldId id="283" r:id="rId51"/>
    <p:sldId id="285" r:id="rId52"/>
    <p:sldId id="287" r:id="rId53"/>
    <p:sldId id="284" r:id="rId54"/>
    <p:sldId id="289" r:id="rId55"/>
    <p:sldId id="288" r:id="rId56"/>
    <p:sldId id="286" r:id="rId57"/>
    <p:sldId id="349" r:id="rId58"/>
    <p:sldId id="293" r:id="rId59"/>
    <p:sldId id="292" r:id="rId60"/>
    <p:sldId id="282" r:id="rId61"/>
    <p:sldId id="353" r:id="rId62"/>
    <p:sldId id="352" r:id="rId63"/>
    <p:sldId id="356" r:id="rId64"/>
    <p:sldId id="351" r:id="rId65"/>
    <p:sldId id="294"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05" autoAdjust="0"/>
    <p:restoredTop sz="94660"/>
  </p:normalViewPr>
  <p:slideViewPr>
    <p:cSldViewPr snapToGrid="0">
      <p:cViewPr varScale="1">
        <p:scale>
          <a:sx n="58" d="100"/>
          <a:sy n="58" d="100"/>
        </p:scale>
        <p:origin x="53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24CA35E4-B5B3-4886-A7FD-E00EE0C4CAC3}" type="datetimeFigureOut">
              <a:rPr lang="en-US" smtClean="0"/>
              <a:t>7/30/2019</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37966BEE-FF43-446D-9274-0F4E6663E5DF}" type="slidenum">
              <a:rPr lang="en-US" smtClean="0"/>
              <a:t>‹#›</a:t>
            </a:fld>
            <a:endParaRPr lang="en-US"/>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562063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CA35E4-B5B3-4886-A7FD-E00EE0C4CAC3}"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66BEE-FF43-446D-9274-0F4E6663E5DF}" type="slidenum">
              <a:rPr lang="en-US" smtClean="0"/>
              <a:t>‹#›</a:t>
            </a:fld>
            <a:endParaRPr lang="en-US"/>
          </a:p>
        </p:txBody>
      </p:sp>
    </p:spTree>
    <p:extLst>
      <p:ext uri="{BB962C8B-B14F-4D97-AF65-F5344CB8AC3E}">
        <p14:creationId xmlns:p14="http://schemas.microsoft.com/office/powerpoint/2010/main" val="3332176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CA35E4-B5B3-4886-A7FD-E00EE0C4CAC3}"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66BEE-FF43-446D-9274-0F4E6663E5DF}" type="slidenum">
              <a:rPr lang="en-US" smtClean="0"/>
              <a:t>‹#›</a:t>
            </a:fld>
            <a:endParaRPr lang="en-US"/>
          </a:p>
        </p:txBody>
      </p:sp>
    </p:spTree>
    <p:extLst>
      <p:ext uri="{BB962C8B-B14F-4D97-AF65-F5344CB8AC3E}">
        <p14:creationId xmlns:p14="http://schemas.microsoft.com/office/powerpoint/2010/main" val="14488573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CA35E4-B5B3-4886-A7FD-E00EE0C4CAC3}" type="datetimeFigureOut">
              <a:rPr lang="en-US" smtClean="0"/>
              <a:t>7/30/2019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966BEE-FF43-446D-9274-0F4E6663E5DF}" type="slidenum">
              <a:rPr lang="en-US" smtClean="0"/>
              <a:t>‹#›</a:t>
            </a:fld>
            <a:endParaRPr lang="en-US"/>
          </a:p>
        </p:txBody>
      </p:sp>
    </p:spTree>
    <p:extLst>
      <p:ext uri="{BB962C8B-B14F-4D97-AF65-F5344CB8AC3E}">
        <p14:creationId xmlns:p14="http://schemas.microsoft.com/office/powerpoint/2010/main" val="3445123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24CA35E4-B5B3-4886-A7FD-E00EE0C4CAC3}" type="datetimeFigureOut">
              <a:rPr lang="en-US" smtClean="0"/>
              <a:t>7/30/2019</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37966BEE-FF43-446D-9274-0F4E6663E5DF}"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250176804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4CA35E4-B5B3-4886-A7FD-E00EE0C4CAC3}" type="datetimeFigureOut">
              <a:rPr lang="en-US" smtClean="0"/>
              <a:t>7/30/2019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966BEE-FF43-446D-9274-0F4E6663E5DF}" type="slidenum">
              <a:rPr lang="en-US" smtClean="0"/>
              <a:t>‹#›</a:t>
            </a:fld>
            <a:endParaRPr lang="en-US"/>
          </a:p>
        </p:txBody>
      </p:sp>
    </p:spTree>
    <p:extLst>
      <p:ext uri="{BB962C8B-B14F-4D97-AF65-F5344CB8AC3E}">
        <p14:creationId xmlns:p14="http://schemas.microsoft.com/office/powerpoint/2010/main" val="1147234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4CA35E4-B5B3-4886-A7FD-E00EE0C4CAC3}" type="datetimeFigureOut">
              <a:rPr lang="en-US" smtClean="0"/>
              <a:t>7/30/2019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966BEE-FF43-446D-9274-0F4E6663E5DF}" type="slidenum">
              <a:rPr lang="en-US" smtClean="0"/>
              <a:t>‹#›</a:t>
            </a:fld>
            <a:endParaRPr lang="en-US"/>
          </a:p>
        </p:txBody>
      </p:sp>
    </p:spTree>
    <p:extLst>
      <p:ext uri="{BB962C8B-B14F-4D97-AF65-F5344CB8AC3E}">
        <p14:creationId xmlns:p14="http://schemas.microsoft.com/office/powerpoint/2010/main" val="2105354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4CA35E4-B5B3-4886-A7FD-E00EE0C4CAC3}" type="datetimeFigureOut">
              <a:rPr lang="en-US" smtClean="0"/>
              <a:t>7/30/2019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966BEE-FF43-446D-9274-0F4E6663E5DF}" type="slidenum">
              <a:rPr lang="en-US" smtClean="0"/>
              <a:t>‹#›</a:t>
            </a:fld>
            <a:endParaRPr lang="en-US"/>
          </a:p>
        </p:txBody>
      </p:sp>
    </p:spTree>
    <p:extLst>
      <p:ext uri="{BB962C8B-B14F-4D97-AF65-F5344CB8AC3E}">
        <p14:creationId xmlns:p14="http://schemas.microsoft.com/office/powerpoint/2010/main" val="2485159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CA35E4-B5B3-4886-A7FD-E00EE0C4CAC3}" type="datetimeFigureOut">
              <a:rPr lang="en-US" smtClean="0"/>
              <a:t>7/30/2019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966BEE-FF43-446D-9274-0F4E6663E5DF}" type="slidenum">
              <a:rPr lang="en-US" smtClean="0"/>
              <a:t>‹#›</a:t>
            </a:fld>
            <a:endParaRPr lang="en-US"/>
          </a:p>
        </p:txBody>
      </p:sp>
    </p:spTree>
    <p:extLst>
      <p:ext uri="{BB962C8B-B14F-4D97-AF65-F5344CB8AC3E}">
        <p14:creationId xmlns:p14="http://schemas.microsoft.com/office/powerpoint/2010/main" val="3560437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4CA35E4-B5B3-4886-A7FD-E00EE0C4CAC3}" type="datetimeFigureOut">
              <a:rPr lang="en-US" smtClean="0"/>
              <a:t>7/30/2019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7966BEE-FF43-446D-9274-0F4E6663E5DF}"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20867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4CA35E4-B5B3-4886-A7FD-E00EE0C4CAC3}" type="datetimeFigureOut">
              <a:rPr lang="en-US" smtClean="0"/>
              <a:t>7/30/2019</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37966BEE-FF43-446D-9274-0F4E6663E5DF}"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05116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24CA35E4-B5B3-4886-A7FD-E00EE0C4CAC3}" type="datetimeFigureOut">
              <a:rPr lang="en-US" smtClean="0"/>
              <a:t>7/30/2019</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37966BEE-FF43-446D-9274-0F4E6663E5DF}"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006766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020Acquisitions/020Purchasing/045Closing%2C_Reopening%2C_and_Relinking_PO_Lines#Relinking_PO_Lines"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public.3.basecamp.com/p/EfDXis4pXKmgpMjCfdEuUhA6" TargetMode="External"/><Relationship Id="rId2" Type="http://schemas.openxmlformats.org/officeDocument/2006/relationships/hyperlink" Target="https://zoom.us/recording/share/V-yKo1ZwkhTtSMZiRNKVaoGhyfjUq_UB7uYNmA6poR6wIumekTziMw?startTime=1563888844000"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knowledge.exlibrisgroup.com/Alma/Product_Documentation/010Alma_Online_Help_(English)/040Resource_Management/050Inventory/020Managing_Electronic_Resource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42186" y="2401344"/>
            <a:ext cx="8361229" cy="1501786"/>
          </a:xfrm>
        </p:spPr>
        <p:txBody>
          <a:bodyPr/>
          <a:lstStyle/>
          <a:p>
            <a:r>
              <a:rPr lang="en-US" sz="4800" dirty="0"/>
              <a:t>Relinking Physical Bib Records</a:t>
            </a:r>
          </a:p>
        </p:txBody>
      </p:sp>
      <p:sp>
        <p:nvSpPr>
          <p:cNvPr id="3" name="Subtitle 2"/>
          <p:cNvSpPr>
            <a:spLocks noGrp="1"/>
          </p:cNvSpPr>
          <p:nvPr>
            <p:ph type="subTitle" idx="1"/>
          </p:nvPr>
        </p:nvSpPr>
        <p:spPr>
          <a:xfrm>
            <a:off x="2679903" y="4686653"/>
            <a:ext cx="6831673" cy="775483"/>
          </a:xfrm>
        </p:spPr>
        <p:txBody>
          <a:bodyPr>
            <a:normAutofit fontScale="92500" lnSpcReduction="10000"/>
          </a:bodyPr>
          <a:lstStyle/>
          <a:p>
            <a:r>
              <a:rPr lang="en-US" dirty="0"/>
              <a:t>SUNY Shared Library Services</a:t>
            </a:r>
          </a:p>
          <a:p>
            <a:r>
              <a:rPr lang="en-US" dirty="0"/>
              <a:t>Maggie McGee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210" y="5471410"/>
            <a:ext cx="4098798" cy="1110372"/>
          </a:xfrm>
          <a:prstGeom prst="rect">
            <a:avLst/>
          </a:prstGeom>
        </p:spPr>
      </p:pic>
    </p:spTree>
    <p:extLst>
      <p:ext uri="{BB962C8B-B14F-4D97-AF65-F5344CB8AC3E}">
        <p14:creationId xmlns:p14="http://schemas.microsoft.com/office/powerpoint/2010/main" val="692177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D2A72-917A-4619-BA37-82AE10A475A0}"/>
              </a:ext>
            </a:extLst>
          </p:cNvPr>
          <p:cNvSpPr>
            <a:spLocks noGrp="1"/>
          </p:cNvSpPr>
          <p:nvPr>
            <p:ph type="title"/>
          </p:nvPr>
        </p:nvSpPr>
        <p:spPr>
          <a:xfrm>
            <a:off x="1371600" y="469783"/>
            <a:ext cx="9601200" cy="520817"/>
          </a:xfrm>
        </p:spPr>
        <p:txBody>
          <a:bodyPr>
            <a:noAutofit/>
          </a:bodyPr>
          <a:lstStyle/>
          <a:p>
            <a:r>
              <a:rPr lang="en-US" sz="3600" dirty="0"/>
              <a:t>Relinking Physical Bib Records </a:t>
            </a:r>
          </a:p>
        </p:txBody>
      </p:sp>
      <p:sp>
        <p:nvSpPr>
          <p:cNvPr id="3" name="Content Placeholder 2">
            <a:extLst>
              <a:ext uri="{FF2B5EF4-FFF2-40B4-BE49-F238E27FC236}">
                <a16:creationId xmlns:a16="http://schemas.microsoft.com/office/drawing/2014/main" id="{CCBF5479-2639-49A2-B01F-697E7A9C5750}"/>
              </a:ext>
            </a:extLst>
          </p:cNvPr>
          <p:cNvSpPr>
            <a:spLocks noGrp="1"/>
          </p:cNvSpPr>
          <p:nvPr>
            <p:ph idx="1"/>
          </p:nvPr>
        </p:nvSpPr>
        <p:spPr>
          <a:xfrm>
            <a:off x="1371600" y="1132513"/>
            <a:ext cx="9601200" cy="5725487"/>
          </a:xfrm>
        </p:spPr>
        <p:txBody>
          <a:bodyPr/>
          <a:lstStyle/>
          <a:p>
            <a:pPr marL="457200" indent="-457200">
              <a:buFont typeface="+mj-lt"/>
              <a:buAutoNum type="arabicPeriod" startAt="4"/>
            </a:pPr>
            <a:r>
              <a:rPr lang="en-US" dirty="0"/>
              <a:t>Perform a repository search for the bib record to attach the POL to using:</a:t>
            </a:r>
          </a:p>
          <a:p>
            <a:pPr lvl="1"/>
            <a:r>
              <a:rPr lang="en-US" i="0" dirty="0"/>
              <a:t>Title, MSSID, ISBN, and/or Other System number to identify the correct bib record</a:t>
            </a:r>
          </a:p>
          <a:p>
            <a:pPr marL="457200" indent="-457200">
              <a:buFont typeface="+mj-lt"/>
              <a:buAutoNum type="arabicPeriod" startAt="5"/>
            </a:pPr>
            <a:r>
              <a:rPr lang="en-US" dirty="0"/>
              <a:t>Click on the title link for the appropriate title</a:t>
            </a:r>
          </a:p>
          <a:p>
            <a:pPr marL="0" indent="0">
              <a:buNone/>
            </a:pPr>
            <a:endParaRPr lang="en-US" dirty="0"/>
          </a:p>
          <a:p>
            <a:endParaRPr lang="en-US" dirty="0"/>
          </a:p>
        </p:txBody>
      </p:sp>
      <p:pic>
        <p:nvPicPr>
          <p:cNvPr id="8" name="Picture 7">
            <a:extLst>
              <a:ext uri="{FF2B5EF4-FFF2-40B4-BE49-F238E27FC236}">
                <a16:creationId xmlns:a16="http://schemas.microsoft.com/office/drawing/2014/main" id="{B34E751C-3871-45C4-8979-136BF3900D70}"/>
              </a:ext>
            </a:extLst>
          </p:cNvPr>
          <p:cNvPicPr>
            <a:picLocks noChangeAspect="1"/>
          </p:cNvPicPr>
          <p:nvPr/>
        </p:nvPicPr>
        <p:blipFill>
          <a:blip r:embed="rId2"/>
          <a:stretch>
            <a:fillRect/>
          </a:stretch>
        </p:blipFill>
        <p:spPr>
          <a:xfrm>
            <a:off x="2154084" y="2869431"/>
            <a:ext cx="7883831" cy="35121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96873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D2A72-917A-4619-BA37-82AE10A475A0}"/>
              </a:ext>
            </a:extLst>
          </p:cNvPr>
          <p:cNvSpPr>
            <a:spLocks noGrp="1"/>
          </p:cNvSpPr>
          <p:nvPr>
            <p:ph type="title"/>
          </p:nvPr>
        </p:nvSpPr>
        <p:spPr>
          <a:xfrm>
            <a:off x="1371600" y="469783"/>
            <a:ext cx="9601200" cy="520817"/>
          </a:xfrm>
        </p:spPr>
        <p:txBody>
          <a:bodyPr>
            <a:noAutofit/>
          </a:bodyPr>
          <a:lstStyle/>
          <a:p>
            <a:r>
              <a:rPr lang="en-US" sz="3600" dirty="0"/>
              <a:t>Relinking Physical Bib Records</a:t>
            </a:r>
          </a:p>
        </p:txBody>
      </p:sp>
      <p:sp>
        <p:nvSpPr>
          <p:cNvPr id="3" name="Content Placeholder 2">
            <a:extLst>
              <a:ext uri="{FF2B5EF4-FFF2-40B4-BE49-F238E27FC236}">
                <a16:creationId xmlns:a16="http://schemas.microsoft.com/office/drawing/2014/main" id="{CCBF5479-2639-49A2-B01F-697E7A9C5750}"/>
              </a:ext>
            </a:extLst>
          </p:cNvPr>
          <p:cNvSpPr>
            <a:spLocks noGrp="1"/>
          </p:cNvSpPr>
          <p:nvPr>
            <p:ph idx="1"/>
          </p:nvPr>
        </p:nvSpPr>
        <p:spPr>
          <a:xfrm>
            <a:off x="1371600" y="1132513"/>
            <a:ext cx="9601200" cy="5725487"/>
          </a:xfrm>
        </p:spPr>
        <p:txBody>
          <a:bodyPr/>
          <a:lstStyle/>
          <a:p>
            <a:r>
              <a:rPr lang="en-US" dirty="0"/>
              <a:t>Click </a:t>
            </a:r>
            <a:r>
              <a:rPr lang="en-US" b="1" i="1" dirty="0"/>
              <a:t>Confirm </a:t>
            </a:r>
            <a:r>
              <a:rPr lang="en-US" dirty="0"/>
              <a:t>from the pop-up menu</a:t>
            </a:r>
          </a:p>
          <a:p>
            <a:endParaRPr lang="en-US" dirty="0"/>
          </a:p>
          <a:p>
            <a:endParaRPr lang="en-US" dirty="0"/>
          </a:p>
          <a:p>
            <a:endParaRPr lang="en-US" dirty="0"/>
          </a:p>
          <a:p>
            <a:endParaRPr lang="en-US" dirty="0"/>
          </a:p>
          <a:p>
            <a:r>
              <a:rPr lang="en-US" dirty="0"/>
              <a:t>The POL  and associated inventory is now attached to the correct bib record</a:t>
            </a:r>
          </a:p>
          <a:p>
            <a:endParaRPr lang="en-US" dirty="0"/>
          </a:p>
          <a:p>
            <a:pPr marL="0" indent="0">
              <a:buNone/>
            </a:pPr>
            <a:endParaRPr lang="en-US" dirty="0"/>
          </a:p>
        </p:txBody>
      </p:sp>
      <p:pic>
        <p:nvPicPr>
          <p:cNvPr id="4" name="Picture 3">
            <a:extLst>
              <a:ext uri="{FF2B5EF4-FFF2-40B4-BE49-F238E27FC236}">
                <a16:creationId xmlns:a16="http://schemas.microsoft.com/office/drawing/2014/main" id="{07AE41A4-6250-415B-91DC-45C5A71A580E}"/>
              </a:ext>
            </a:extLst>
          </p:cNvPr>
          <p:cNvPicPr>
            <a:picLocks noChangeAspect="1"/>
          </p:cNvPicPr>
          <p:nvPr/>
        </p:nvPicPr>
        <p:blipFill>
          <a:blip r:embed="rId2"/>
          <a:stretch>
            <a:fillRect/>
          </a:stretch>
        </p:blipFill>
        <p:spPr>
          <a:xfrm>
            <a:off x="2587600" y="1652340"/>
            <a:ext cx="7016800" cy="15523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78553882-5C02-4895-974F-AD3E7E26A7C3}"/>
              </a:ext>
            </a:extLst>
          </p:cNvPr>
          <p:cNvPicPr>
            <a:picLocks noChangeAspect="1"/>
          </p:cNvPicPr>
          <p:nvPr/>
        </p:nvPicPr>
        <p:blipFill>
          <a:blip r:embed="rId3"/>
          <a:stretch>
            <a:fillRect/>
          </a:stretch>
        </p:blipFill>
        <p:spPr>
          <a:xfrm>
            <a:off x="2587600" y="4199137"/>
            <a:ext cx="7198918" cy="22623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49341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5385" y="1757779"/>
            <a:ext cx="8361229" cy="2650335"/>
          </a:xfrm>
        </p:spPr>
        <p:txBody>
          <a:bodyPr/>
          <a:lstStyle/>
          <a:p>
            <a:r>
              <a:rPr lang="en-US" sz="4800" dirty="0"/>
              <a:t>Relinking Physical Bib Records that Need to be Reopened and Placed in Review</a:t>
            </a:r>
          </a:p>
        </p:txBody>
      </p:sp>
      <p:sp>
        <p:nvSpPr>
          <p:cNvPr id="3" name="Subtitle 2"/>
          <p:cNvSpPr>
            <a:spLocks noGrp="1"/>
          </p:cNvSpPr>
          <p:nvPr>
            <p:ph type="subTitle" idx="1"/>
          </p:nvPr>
        </p:nvSpPr>
        <p:spPr>
          <a:xfrm>
            <a:off x="2679903" y="4686653"/>
            <a:ext cx="6831673" cy="775483"/>
          </a:xfrm>
        </p:spPr>
        <p:txBody>
          <a:bodyPr>
            <a:normAutofit fontScale="92500" lnSpcReduction="10000"/>
          </a:bodyPr>
          <a:lstStyle/>
          <a:p>
            <a:r>
              <a:rPr lang="en-US" dirty="0"/>
              <a:t>SUNY Shared Library Services</a:t>
            </a:r>
          </a:p>
          <a:p>
            <a:r>
              <a:rPr lang="en-US" dirty="0"/>
              <a:t>Maggie McGee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210" y="5471410"/>
            <a:ext cx="4098798" cy="1110372"/>
          </a:xfrm>
          <a:prstGeom prst="rect">
            <a:avLst/>
          </a:prstGeom>
        </p:spPr>
      </p:pic>
    </p:spTree>
    <p:extLst>
      <p:ext uri="{BB962C8B-B14F-4D97-AF65-F5344CB8AC3E}">
        <p14:creationId xmlns:p14="http://schemas.microsoft.com/office/powerpoint/2010/main" val="38652770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94E8E-4B13-4EE3-AC90-C9C64A79A015}"/>
              </a:ext>
            </a:extLst>
          </p:cNvPr>
          <p:cNvSpPr>
            <a:spLocks noGrp="1"/>
          </p:cNvSpPr>
          <p:nvPr>
            <p:ph type="title"/>
          </p:nvPr>
        </p:nvSpPr>
        <p:spPr>
          <a:xfrm>
            <a:off x="1371600" y="247095"/>
            <a:ext cx="9601200" cy="743505"/>
          </a:xfrm>
        </p:spPr>
        <p:txBody>
          <a:bodyPr>
            <a:normAutofit fontScale="90000"/>
          </a:bodyPr>
          <a:lstStyle/>
          <a:p>
            <a:r>
              <a:rPr lang="en-US" sz="3600" dirty="0"/>
              <a:t>Reopening a POL and Relinking a Physical Bib Record </a:t>
            </a:r>
          </a:p>
        </p:txBody>
      </p:sp>
      <p:sp>
        <p:nvSpPr>
          <p:cNvPr id="3" name="Content Placeholder 2">
            <a:extLst>
              <a:ext uri="{FF2B5EF4-FFF2-40B4-BE49-F238E27FC236}">
                <a16:creationId xmlns:a16="http://schemas.microsoft.com/office/drawing/2014/main" id="{78E39F60-9CA5-40C3-8246-E7A0A511FF2A}"/>
              </a:ext>
            </a:extLst>
          </p:cNvPr>
          <p:cNvSpPr>
            <a:spLocks noGrp="1"/>
          </p:cNvSpPr>
          <p:nvPr>
            <p:ph idx="1"/>
          </p:nvPr>
        </p:nvSpPr>
        <p:spPr>
          <a:xfrm>
            <a:off x="1371600" y="990600"/>
            <a:ext cx="9601200" cy="5552243"/>
          </a:xfrm>
        </p:spPr>
        <p:txBody>
          <a:bodyPr/>
          <a:lstStyle/>
          <a:p>
            <a:r>
              <a:rPr lang="en-US" dirty="0"/>
              <a:t>Use this option</a:t>
            </a:r>
            <a:r>
              <a:rPr lang="en-US" b="1" dirty="0"/>
              <a:t> ONLY </a:t>
            </a:r>
            <a:r>
              <a:rPr lang="en-US" dirty="0"/>
              <a:t>when the Relink option does not appear in the POL (Relink button or Relink from the Edit screen)</a:t>
            </a:r>
          </a:p>
          <a:p>
            <a:pPr marL="457200" indent="-457200">
              <a:buFont typeface="+mj-lt"/>
              <a:buAutoNum type="arabicPeriod"/>
            </a:pPr>
            <a:r>
              <a:rPr lang="en-US" dirty="0"/>
              <a:t>Perform a repository search for the title or POL number</a:t>
            </a:r>
          </a:p>
          <a:p>
            <a:pPr marL="457200" indent="-457200">
              <a:buFont typeface="+mj-lt"/>
              <a:buAutoNum type="arabicPeriod"/>
            </a:pPr>
            <a:r>
              <a:rPr lang="en-US" dirty="0"/>
              <a:t>Click </a:t>
            </a:r>
            <a:r>
              <a:rPr lang="en-US" b="1" i="1" dirty="0"/>
              <a:t>Reopen </a:t>
            </a:r>
            <a:r>
              <a:rPr lang="en-US" dirty="0"/>
              <a:t>from the ellipses</a:t>
            </a:r>
          </a:p>
          <a:p>
            <a:pPr marL="987552" lvl="1" indent="-457200">
              <a:buFont typeface="+mj-lt"/>
              <a:buAutoNum type="alphaLcParenR"/>
            </a:pPr>
            <a:r>
              <a:rPr lang="en-US" dirty="0"/>
              <a:t>or Click </a:t>
            </a:r>
            <a:r>
              <a:rPr lang="en-US" b="1" i="1" dirty="0"/>
              <a:t>Edit </a:t>
            </a:r>
            <a:r>
              <a:rPr lang="en-US" dirty="0"/>
              <a:t>and then </a:t>
            </a:r>
            <a:r>
              <a:rPr lang="en-US" b="1" i="1" dirty="0"/>
              <a:t>Reopen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p:txBody>
      </p:sp>
      <p:pic>
        <p:nvPicPr>
          <p:cNvPr id="5" name="Picture 4">
            <a:extLst>
              <a:ext uri="{FF2B5EF4-FFF2-40B4-BE49-F238E27FC236}">
                <a16:creationId xmlns:a16="http://schemas.microsoft.com/office/drawing/2014/main" id="{13D67B71-5ED8-47AF-B30A-19C922584AC3}"/>
              </a:ext>
            </a:extLst>
          </p:cNvPr>
          <p:cNvPicPr>
            <a:picLocks noChangeAspect="1"/>
          </p:cNvPicPr>
          <p:nvPr/>
        </p:nvPicPr>
        <p:blipFill>
          <a:blip r:embed="rId2"/>
          <a:stretch>
            <a:fillRect/>
          </a:stretch>
        </p:blipFill>
        <p:spPr>
          <a:xfrm>
            <a:off x="2681057" y="3169873"/>
            <a:ext cx="6972724" cy="28852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881257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94E8E-4B13-4EE3-AC90-C9C64A79A015}"/>
              </a:ext>
            </a:extLst>
          </p:cNvPr>
          <p:cNvSpPr>
            <a:spLocks noGrp="1"/>
          </p:cNvSpPr>
          <p:nvPr>
            <p:ph type="title"/>
          </p:nvPr>
        </p:nvSpPr>
        <p:spPr>
          <a:xfrm>
            <a:off x="1371600" y="247095"/>
            <a:ext cx="9601200" cy="743505"/>
          </a:xfrm>
        </p:spPr>
        <p:txBody>
          <a:bodyPr>
            <a:normAutofit fontScale="90000"/>
          </a:bodyPr>
          <a:lstStyle/>
          <a:p>
            <a:r>
              <a:rPr lang="en-US" sz="3600" dirty="0"/>
              <a:t>Reopening a POL and Relinking a Physical Bib Record </a:t>
            </a:r>
          </a:p>
        </p:txBody>
      </p:sp>
      <p:sp>
        <p:nvSpPr>
          <p:cNvPr id="3" name="Content Placeholder 2">
            <a:extLst>
              <a:ext uri="{FF2B5EF4-FFF2-40B4-BE49-F238E27FC236}">
                <a16:creationId xmlns:a16="http://schemas.microsoft.com/office/drawing/2014/main" id="{78E39F60-9CA5-40C3-8246-E7A0A511FF2A}"/>
              </a:ext>
            </a:extLst>
          </p:cNvPr>
          <p:cNvSpPr>
            <a:spLocks noGrp="1"/>
          </p:cNvSpPr>
          <p:nvPr>
            <p:ph idx="1"/>
          </p:nvPr>
        </p:nvSpPr>
        <p:spPr>
          <a:xfrm>
            <a:off x="1371600" y="990600"/>
            <a:ext cx="9601200" cy="5777884"/>
          </a:xfrm>
        </p:spPr>
        <p:txBody>
          <a:bodyPr/>
          <a:lstStyle/>
          <a:p>
            <a:r>
              <a:rPr lang="en-US" dirty="0"/>
              <a:t>The POL goes into Review</a:t>
            </a:r>
          </a:p>
          <a:p>
            <a:pPr marL="457200" indent="-457200">
              <a:buFont typeface="+mj-lt"/>
              <a:buAutoNum type="arabicPeriod" startAt="3"/>
            </a:pPr>
            <a:r>
              <a:rPr lang="en-US" b="1" i="1" dirty="0"/>
              <a:t>Go to Acquisitions&gt;Purchase Order Lines&gt;Review</a:t>
            </a:r>
          </a:p>
          <a:p>
            <a:pPr marL="457200" indent="-457200">
              <a:buFont typeface="+mj-lt"/>
              <a:buAutoNum type="arabicPeriod" startAt="4"/>
            </a:pPr>
            <a:r>
              <a:rPr lang="en-US" dirty="0"/>
              <a:t>Click </a:t>
            </a:r>
            <a:r>
              <a:rPr lang="en-US" b="1" i="1" dirty="0"/>
              <a:t>Edit</a:t>
            </a:r>
          </a:p>
          <a:p>
            <a:pPr marL="457200" indent="-457200">
              <a:buFont typeface="+mj-lt"/>
              <a:buAutoNum type="arabicPeriod" startAt="5"/>
            </a:pPr>
            <a:r>
              <a:rPr lang="en-US" dirty="0"/>
              <a:t>Click </a:t>
            </a:r>
            <a:r>
              <a:rPr lang="en-US" b="1" i="1" dirty="0"/>
              <a:t>Relink</a:t>
            </a:r>
          </a:p>
          <a:p>
            <a:pPr marL="457200" indent="-457200">
              <a:buFont typeface="+mj-lt"/>
              <a:buAutoNum type="arabicPeriod" startAt="6"/>
            </a:pPr>
            <a:r>
              <a:rPr lang="en-US" dirty="0"/>
              <a:t>Search for the bib record the POL and associated holding/items will be linked to</a:t>
            </a:r>
          </a:p>
          <a:p>
            <a:pPr marL="457200" indent="-457200">
              <a:buFont typeface="+mj-lt"/>
              <a:buAutoNum type="arabicPeriod" startAt="7"/>
            </a:pPr>
            <a:r>
              <a:rPr lang="en-US" dirty="0"/>
              <a:t>Click on the link for the appropriate title</a:t>
            </a:r>
          </a:p>
        </p:txBody>
      </p:sp>
      <p:pic>
        <p:nvPicPr>
          <p:cNvPr id="4" name="Picture 3">
            <a:extLst>
              <a:ext uri="{FF2B5EF4-FFF2-40B4-BE49-F238E27FC236}">
                <a16:creationId xmlns:a16="http://schemas.microsoft.com/office/drawing/2014/main" id="{06E023C0-9EDC-4CE8-A69F-53C06332DB7F}"/>
              </a:ext>
            </a:extLst>
          </p:cNvPr>
          <p:cNvPicPr/>
          <p:nvPr/>
        </p:nvPicPr>
        <p:blipFill>
          <a:blip r:embed="rId2"/>
          <a:stretch>
            <a:fillRect/>
          </a:stretch>
        </p:blipFill>
        <p:spPr>
          <a:xfrm>
            <a:off x="2672364" y="3746377"/>
            <a:ext cx="6999672" cy="3022107"/>
          </a:xfrm>
          <a:prstGeom prst="rect">
            <a:avLst/>
          </a:prstGeom>
        </p:spPr>
      </p:pic>
    </p:spTree>
    <p:extLst>
      <p:ext uri="{BB962C8B-B14F-4D97-AF65-F5344CB8AC3E}">
        <p14:creationId xmlns:p14="http://schemas.microsoft.com/office/powerpoint/2010/main" val="2295497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94E8E-4B13-4EE3-AC90-C9C64A79A015}"/>
              </a:ext>
            </a:extLst>
          </p:cNvPr>
          <p:cNvSpPr>
            <a:spLocks noGrp="1"/>
          </p:cNvSpPr>
          <p:nvPr>
            <p:ph type="title"/>
          </p:nvPr>
        </p:nvSpPr>
        <p:spPr>
          <a:xfrm>
            <a:off x="1371600" y="247095"/>
            <a:ext cx="10355802" cy="743505"/>
          </a:xfrm>
        </p:spPr>
        <p:txBody>
          <a:bodyPr>
            <a:noAutofit/>
          </a:bodyPr>
          <a:lstStyle/>
          <a:p>
            <a:r>
              <a:rPr lang="en-US" sz="3200" dirty="0"/>
              <a:t>Reopening a POL and Relinking a Physical Bib Record </a:t>
            </a:r>
          </a:p>
        </p:txBody>
      </p:sp>
      <p:sp>
        <p:nvSpPr>
          <p:cNvPr id="3" name="Content Placeholder 2">
            <a:extLst>
              <a:ext uri="{FF2B5EF4-FFF2-40B4-BE49-F238E27FC236}">
                <a16:creationId xmlns:a16="http://schemas.microsoft.com/office/drawing/2014/main" id="{78E39F60-9CA5-40C3-8246-E7A0A511FF2A}"/>
              </a:ext>
            </a:extLst>
          </p:cNvPr>
          <p:cNvSpPr>
            <a:spLocks noGrp="1"/>
          </p:cNvSpPr>
          <p:nvPr>
            <p:ph idx="1"/>
          </p:nvPr>
        </p:nvSpPr>
        <p:spPr>
          <a:xfrm>
            <a:off x="1371600" y="1216241"/>
            <a:ext cx="9601200" cy="5326602"/>
          </a:xfrm>
        </p:spPr>
        <p:txBody>
          <a:bodyPr/>
          <a:lstStyle/>
          <a:p>
            <a:pPr marL="457200" indent="-457200">
              <a:buFont typeface="+mj-lt"/>
              <a:buAutoNum type="arabicPeriod" startAt="8"/>
            </a:pPr>
            <a:r>
              <a:rPr lang="en-US" dirty="0"/>
              <a:t>Click </a:t>
            </a:r>
            <a:r>
              <a:rPr lang="en-US" b="1" i="1" dirty="0"/>
              <a:t>Confirm</a:t>
            </a:r>
          </a:p>
          <a:p>
            <a:pPr lvl="1"/>
            <a:r>
              <a:rPr lang="en-US" i="0" dirty="0"/>
              <a:t>The POL and all associated inventory has been relinked to the new bib record</a:t>
            </a:r>
          </a:p>
          <a:p>
            <a:pPr lvl="1"/>
            <a:endParaRPr lang="en-US" i="0" dirty="0"/>
          </a:p>
          <a:p>
            <a:pPr lvl="1"/>
            <a:endParaRPr lang="en-US" i="0" dirty="0"/>
          </a:p>
          <a:p>
            <a:pPr lvl="1"/>
            <a:endParaRPr lang="en-US" i="0" dirty="0"/>
          </a:p>
          <a:p>
            <a:pPr lvl="1"/>
            <a:endParaRPr lang="en-US" i="0" dirty="0"/>
          </a:p>
          <a:p>
            <a:pPr marL="530352" lvl="1" indent="0">
              <a:buNone/>
            </a:pPr>
            <a:endParaRPr lang="en-US" i="0" dirty="0"/>
          </a:p>
          <a:p>
            <a:pPr marL="530352" lvl="1" indent="0">
              <a:buNone/>
            </a:pPr>
            <a:endParaRPr lang="en-US" i="0" dirty="0"/>
          </a:p>
          <a:p>
            <a:pPr marL="457200" indent="-457200">
              <a:buFont typeface="+mj-lt"/>
              <a:buAutoNum type="arabicPeriod" startAt="9"/>
            </a:pPr>
            <a:r>
              <a:rPr lang="en-US" dirty="0"/>
              <a:t>Click "</a:t>
            </a:r>
            <a:r>
              <a:rPr lang="en-US" b="1" i="1" dirty="0"/>
              <a:t>Order Now</a:t>
            </a:r>
            <a:r>
              <a:rPr lang="en-US" dirty="0"/>
              <a:t>" to close the order and remove it from review</a:t>
            </a:r>
          </a:p>
          <a:p>
            <a:pPr marL="0" indent="0">
              <a:buNone/>
            </a:pPr>
            <a:endParaRPr lang="en-US" dirty="0"/>
          </a:p>
        </p:txBody>
      </p:sp>
      <p:pic>
        <p:nvPicPr>
          <p:cNvPr id="4" name="Picture 3">
            <a:extLst>
              <a:ext uri="{FF2B5EF4-FFF2-40B4-BE49-F238E27FC236}">
                <a16:creationId xmlns:a16="http://schemas.microsoft.com/office/drawing/2014/main" id="{B134D8C0-F24C-479A-858D-2B1EBDC6E4E2}"/>
              </a:ext>
            </a:extLst>
          </p:cNvPr>
          <p:cNvPicPr>
            <a:picLocks noChangeAspect="1"/>
          </p:cNvPicPr>
          <p:nvPr/>
        </p:nvPicPr>
        <p:blipFill>
          <a:blip r:embed="rId2"/>
          <a:stretch>
            <a:fillRect/>
          </a:stretch>
        </p:blipFill>
        <p:spPr>
          <a:xfrm>
            <a:off x="2587600" y="2327208"/>
            <a:ext cx="7016800" cy="15523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23460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492" y="2263807"/>
            <a:ext cx="8361229" cy="1936792"/>
          </a:xfrm>
        </p:spPr>
        <p:txBody>
          <a:bodyPr/>
          <a:lstStyle/>
          <a:p>
            <a:r>
              <a:rPr lang="en-US" sz="4800" dirty="0"/>
              <a:t>Linking Electronic portfolios to the Community Zone (CZ)</a:t>
            </a:r>
          </a:p>
        </p:txBody>
      </p:sp>
      <p:sp>
        <p:nvSpPr>
          <p:cNvPr id="3" name="Subtitle 2"/>
          <p:cNvSpPr>
            <a:spLocks noGrp="1"/>
          </p:cNvSpPr>
          <p:nvPr>
            <p:ph type="subTitle" idx="1"/>
          </p:nvPr>
        </p:nvSpPr>
        <p:spPr>
          <a:xfrm>
            <a:off x="2679903" y="4686653"/>
            <a:ext cx="6831673" cy="775483"/>
          </a:xfrm>
        </p:spPr>
        <p:txBody>
          <a:bodyPr>
            <a:normAutofit fontScale="92500" lnSpcReduction="10000"/>
          </a:bodyPr>
          <a:lstStyle/>
          <a:p>
            <a:r>
              <a:rPr lang="en-US" dirty="0"/>
              <a:t>SUNY Shared Library Services</a:t>
            </a:r>
          </a:p>
          <a:p>
            <a:r>
              <a:rPr lang="en-US" dirty="0"/>
              <a:t>Maggie McGee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210" y="5471410"/>
            <a:ext cx="4098798" cy="1110372"/>
          </a:xfrm>
          <a:prstGeom prst="rect">
            <a:avLst/>
          </a:prstGeom>
        </p:spPr>
      </p:pic>
    </p:spTree>
    <p:extLst>
      <p:ext uri="{BB962C8B-B14F-4D97-AF65-F5344CB8AC3E}">
        <p14:creationId xmlns:p14="http://schemas.microsoft.com/office/powerpoint/2010/main" val="2769660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B996BE-5665-4460-A2B9-6B08E9311A98}"/>
              </a:ext>
            </a:extLst>
          </p:cNvPr>
          <p:cNvSpPr>
            <a:spLocks noGrp="1"/>
          </p:cNvSpPr>
          <p:nvPr>
            <p:ph type="title"/>
          </p:nvPr>
        </p:nvSpPr>
        <p:spPr>
          <a:xfrm>
            <a:off x="1371600" y="355600"/>
            <a:ext cx="9601200" cy="585433"/>
          </a:xfrm>
        </p:spPr>
        <p:txBody>
          <a:bodyPr>
            <a:normAutofit/>
          </a:bodyPr>
          <a:lstStyle/>
          <a:p>
            <a:r>
              <a:rPr lang="en-US" sz="3600" dirty="0"/>
              <a:t>Linking Electronic Portfolios from the IZ to the CZ</a:t>
            </a:r>
          </a:p>
        </p:txBody>
      </p:sp>
      <p:sp>
        <p:nvSpPr>
          <p:cNvPr id="3" name="Content Placeholder 2">
            <a:extLst>
              <a:ext uri="{FF2B5EF4-FFF2-40B4-BE49-F238E27FC236}">
                <a16:creationId xmlns:a16="http://schemas.microsoft.com/office/drawing/2014/main" id="{BE7A90CA-5A86-4F33-A026-844063BEE0CA}"/>
              </a:ext>
            </a:extLst>
          </p:cNvPr>
          <p:cNvSpPr>
            <a:spLocks noGrp="1"/>
          </p:cNvSpPr>
          <p:nvPr>
            <p:ph idx="1"/>
          </p:nvPr>
        </p:nvSpPr>
        <p:spPr>
          <a:xfrm>
            <a:off x="1371600" y="1207363"/>
            <a:ext cx="9601200" cy="5295037"/>
          </a:xfrm>
        </p:spPr>
        <p:txBody>
          <a:bodyPr/>
          <a:lstStyle/>
          <a:p>
            <a:r>
              <a:rPr lang="en-US" b="1" dirty="0"/>
              <a:t>“Link to Community” </a:t>
            </a:r>
            <a:r>
              <a:rPr lang="en-US" dirty="0"/>
              <a:t>is useful to link the P2E portfolios that are in the IZ to the Community Zone</a:t>
            </a:r>
          </a:p>
          <a:p>
            <a:pPr marL="457200" indent="-457200">
              <a:buFont typeface="+mj-lt"/>
              <a:buAutoNum type="arabicPeriod"/>
            </a:pPr>
            <a:r>
              <a:rPr lang="en-US" dirty="0"/>
              <a:t>Perform a repository search for </a:t>
            </a:r>
            <a:r>
              <a:rPr lang="en-US" b="1" i="1" dirty="0"/>
              <a:t>Electronic </a:t>
            </a:r>
            <a:r>
              <a:rPr lang="en-US" b="1" i="1" dirty="0" err="1"/>
              <a:t>Portfolio:Title</a:t>
            </a:r>
            <a:r>
              <a:rPr lang="en-US" b="1" i="1" dirty="0"/>
              <a:t>:[Portfolio Title]</a:t>
            </a:r>
          </a:p>
          <a:p>
            <a:pPr marL="457200" indent="-457200">
              <a:buFont typeface="+mj-lt"/>
              <a:buAutoNum type="arabicPeriod" startAt="2"/>
            </a:pPr>
            <a:r>
              <a:rPr lang="en-US" dirty="0"/>
              <a:t>Click </a:t>
            </a:r>
            <a:r>
              <a:rPr lang="en-US" b="1" i="1" dirty="0"/>
              <a:t>Link to community </a:t>
            </a:r>
            <a:r>
              <a:rPr lang="en-US" dirty="0"/>
              <a:t>for the electronic portfolio you want to link to the CZ</a:t>
            </a:r>
          </a:p>
          <a:p>
            <a:pPr marL="0" indent="0">
              <a:buNone/>
            </a:pPr>
            <a:endParaRPr lang="en-US" dirty="0"/>
          </a:p>
          <a:p>
            <a:endParaRPr lang="en-US" dirty="0"/>
          </a:p>
        </p:txBody>
      </p:sp>
      <p:pic>
        <p:nvPicPr>
          <p:cNvPr id="4" name="Picture 3">
            <a:extLst>
              <a:ext uri="{FF2B5EF4-FFF2-40B4-BE49-F238E27FC236}">
                <a16:creationId xmlns:a16="http://schemas.microsoft.com/office/drawing/2014/main" id="{F62650D4-3CD9-4AB5-9DA7-7A6D981768C4}"/>
              </a:ext>
            </a:extLst>
          </p:cNvPr>
          <p:cNvPicPr>
            <a:picLocks noChangeAspect="1"/>
          </p:cNvPicPr>
          <p:nvPr/>
        </p:nvPicPr>
        <p:blipFill>
          <a:blip r:embed="rId2"/>
          <a:stretch>
            <a:fillRect/>
          </a:stretch>
        </p:blipFill>
        <p:spPr>
          <a:xfrm>
            <a:off x="2131215" y="3159582"/>
            <a:ext cx="8081970" cy="30661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39930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0D51D-97A2-4B31-A706-AF8D1F4DB6D4}"/>
              </a:ext>
            </a:extLst>
          </p:cNvPr>
          <p:cNvSpPr>
            <a:spLocks noGrp="1"/>
          </p:cNvSpPr>
          <p:nvPr>
            <p:ph type="title"/>
          </p:nvPr>
        </p:nvSpPr>
        <p:spPr>
          <a:xfrm>
            <a:off x="1295400" y="383959"/>
            <a:ext cx="9601200" cy="707994"/>
          </a:xfrm>
        </p:spPr>
        <p:txBody>
          <a:bodyPr>
            <a:normAutofit/>
          </a:bodyPr>
          <a:lstStyle/>
          <a:p>
            <a:r>
              <a:rPr lang="en-US" sz="3600" dirty="0"/>
              <a:t>Linking Electronic Portfolios from the IZ to the CZ</a:t>
            </a:r>
          </a:p>
        </p:txBody>
      </p:sp>
      <p:sp>
        <p:nvSpPr>
          <p:cNvPr id="3" name="Content Placeholder 2">
            <a:extLst>
              <a:ext uri="{FF2B5EF4-FFF2-40B4-BE49-F238E27FC236}">
                <a16:creationId xmlns:a16="http://schemas.microsoft.com/office/drawing/2014/main" id="{D44FF1D6-1DA2-48EF-84AB-BD05B007ACA3}"/>
              </a:ext>
            </a:extLst>
          </p:cNvPr>
          <p:cNvSpPr>
            <a:spLocks noGrp="1"/>
          </p:cNvSpPr>
          <p:nvPr>
            <p:ph idx="1"/>
          </p:nvPr>
        </p:nvSpPr>
        <p:spPr>
          <a:xfrm>
            <a:off x="1295400" y="1189608"/>
            <a:ext cx="9601200" cy="5370990"/>
          </a:xfrm>
        </p:spPr>
        <p:txBody>
          <a:bodyPr/>
          <a:lstStyle/>
          <a:p>
            <a:pPr marL="457200" indent="-457200">
              <a:buFont typeface="+mj-lt"/>
              <a:buAutoNum type="arabicParenR" startAt="3"/>
            </a:pPr>
            <a:r>
              <a:rPr lang="en-US" dirty="0"/>
              <a:t>Click on the radio button next to the CZ portfolio you want to link to based on the resources interface name (access provider)</a:t>
            </a:r>
          </a:p>
          <a:p>
            <a:pPr marL="457200" indent="-457200">
              <a:buFont typeface="+mj-lt"/>
              <a:buAutoNum type="arabicPeriod" startAt="4"/>
            </a:pPr>
            <a:r>
              <a:rPr lang="en-US" dirty="0"/>
              <a:t>Click </a:t>
            </a:r>
            <a:r>
              <a:rPr lang="en-US" b="1" i="1" dirty="0"/>
              <a:t>Next</a:t>
            </a:r>
          </a:p>
        </p:txBody>
      </p:sp>
      <p:pic>
        <p:nvPicPr>
          <p:cNvPr id="4" name="Picture 3">
            <a:extLst>
              <a:ext uri="{FF2B5EF4-FFF2-40B4-BE49-F238E27FC236}">
                <a16:creationId xmlns:a16="http://schemas.microsoft.com/office/drawing/2014/main" id="{83FC1D80-4B9A-4362-BA84-16110E12F38C}"/>
              </a:ext>
            </a:extLst>
          </p:cNvPr>
          <p:cNvPicPr>
            <a:picLocks noChangeAspect="1"/>
          </p:cNvPicPr>
          <p:nvPr/>
        </p:nvPicPr>
        <p:blipFill>
          <a:blip r:embed="rId2"/>
          <a:stretch>
            <a:fillRect/>
          </a:stretch>
        </p:blipFill>
        <p:spPr>
          <a:xfrm>
            <a:off x="1774676" y="2645545"/>
            <a:ext cx="8642648" cy="3657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88974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94E8E-4B13-4EE3-AC90-C9C64A79A015}"/>
              </a:ext>
            </a:extLst>
          </p:cNvPr>
          <p:cNvSpPr>
            <a:spLocks noGrp="1"/>
          </p:cNvSpPr>
          <p:nvPr>
            <p:ph type="title"/>
          </p:nvPr>
        </p:nvSpPr>
        <p:spPr>
          <a:xfrm>
            <a:off x="1371600" y="247095"/>
            <a:ext cx="9601200" cy="743505"/>
          </a:xfrm>
        </p:spPr>
        <p:txBody>
          <a:bodyPr>
            <a:normAutofit/>
          </a:bodyPr>
          <a:lstStyle/>
          <a:p>
            <a:r>
              <a:rPr lang="en-US" sz="3600" dirty="0"/>
              <a:t>Linking Electronic Portfolios to the CZ</a:t>
            </a:r>
          </a:p>
        </p:txBody>
      </p:sp>
      <p:sp>
        <p:nvSpPr>
          <p:cNvPr id="3" name="Content Placeholder 2">
            <a:extLst>
              <a:ext uri="{FF2B5EF4-FFF2-40B4-BE49-F238E27FC236}">
                <a16:creationId xmlns:a16="http://schemas.microsoft.com/office/drawing/2014/main" id="{78E39F60-9CA5-40C3-8246-E7A0A511FF2A}"/>
              </a:ext>
            </a:extLst>
          </p:cNvPr>
          <p:cNvSpPr>
            <a:spLocks noGrp="1"/>
          </p:cNvSpPr>
          <p:nvPr>
            <p:ph idx="1"/>
          </p:nvPr>
        </p:nvSpPr>
        <p:spPr>
          <a:xfrm>
            <a:off x="1371600" y="1127464"/>
            <a:ext cx="9601200" cy="5646198"/>
          </a:xfrm>
        </p:spPr>
        <p:txBody>
          <a:bodyPr/>
          <a:lstStyle/>
          <a:p>
            <a:pPr marL="457200" indent="-457200">
              <a:buFont typeface="+mj-lt"/>
              <a:buAutoNum type="arabicPeriod" startAt="5"/>
            </a:pPr>
            <a:r>
              <a:rPr lang="en-US" dirty="0"/>
              <a:t>Select source of descriptive information:</a:t>
            </a:r>
          </a:p>
          <a:p>
            <a:pPr marL="987552" lvl="1" indent="-457200">
              <a:buFont typeface="+mj-lt"/>
              <a:buAutoNum type="alphaLcParenR"/>
            </a:pPr>
            <a:r>
              <a:rPr lang="en-US" i="0" dirty="0"/>
              <a:t>Use descriptive metadata from the community</a:t>
            </a:r>
          </a:p>
          <a:p>
            <a:pPr marL="1444752" lvl="2" indent="-457200">
              <a:buFont typeface="+mj-lt"/>
              <a:buAutoNum type="romanLcPeriod"/>
            </a:pPr>
            <a:r>
              <a:rPr lang="en-US" dirty="0"/>
              <a:t>Select this option in order to associate the portfolio with the matched Community Zone bibliographic record. It bib record will be updated from the CZ.</a:t>
            </a:r>
            <a:endParaRPr lang="en-US" i="0" dirty="0"/>
          </a:p>
          <a:p>
            <a:pPr marL="987552" lvl="1" indent="-457200">
              <a:buFont typeface="+mj-lt"/>
              <a:buAutoNum type="alphaLcParenR"/>
            </a:pPr>
            <a:r>
              <a:rPr lang="en-US" i="0" dirty="0"/>
              <a:t>Keep local descriptive metadata. Note….</a:t>
            </a:r>
          </a:p>
          <a:p>
            <a:pPr marL="1444752" lvl="2" indent="-457200">
              <a:buFont typeface="+mj-lt"/>
              <a:buAutoNum type="romanLcPeriod"/>
            </a:pPr>
            <a:r>
              <a:rPr lang="en-US" dirty="0"/>
              <a:t>When selecting this option, the bibliographic record associated with the portfolio in the Community Zone will be the matched Community Zone bibliographic record, but the bibliographic record associated with the portfolio in the contributor’s environment will remain local.</a:t>
            </a:r>
            <a:endParaRPr lang="en-US" i="0" dirty="0"/>
          </a:p>
          <a:p>
            <a:pPr marL="514350" indent="-514350">
              <a:buFont typeface="+mj-lt"/>
              <a:buAutoNum type="arabicPeriod" startAt="6"/>
            </a:pPr>
            <a:r>
              <a:rPr lang="en-US" dirty="0"/>
              <a:t>Click </a:t>
            </a:r>
            <a:r>
              <a:rPr lang="en-US" b="1" i="1" dirty="0"/>
              <a:t>Next</a:t>
            </a:r>
          </a:p>
          <a:p>
            <a:pPr marL="0" indent="0">
              <a:buNone/>
            </a:pPr>
            <a:endParaRPr lang="en-US" dirty="0"/>
          </a:p>
        </p:txBody>
      </p:sp>
      <p:pic>
        <p:nvPicPr>
          <p:cNvPr id="5" name="Picture 4">
            <a:extLst>
              <a:ext uri="{FF2B5EF4-FFF2-40B4-BE49-F238E27FC236}">
                <a16:creationId xmlns:a16="http://schemas.microsoft.com/office/drawing/2014/main" id="{14EFF829-9E76-42AB-97A7-D7650BFCEB22}"/>
              </a:ext>
            </a:extLst>
          </p:cNvPr>
          <p:cNvPicPr>
            <a:picLocks noChangeAspect="1"/>
          </p:cNvPicPr>
          <p:nvPr/>
        </p:nvPicPr>
        <p:blipFill>
          <a:blip r:embed="rId2"/>
          <a:stretch>
            <a:fillRect/>
          </a:stretch>
        </p:blipFill>
        <p:spPr>
          <a:xfrm>
            <a:off x="1715208" y="4709773"/>
            <a:ext cx="8761584" cy="15971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00013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94E8E-4B13-4EE3-AC90-C9C64A79A015}"/>
              </a:ext>
            </a:extLst>
          </p:cNvPr>
          <p:cNvSpPr>
            <a:spLocks noGrp="1"/>
          </p:cNvSpPr>
          <p:nvPr>
            <p:ph type="title"/>
          </p:nvPr>
        </p:nvSpPr>
        <p:spPr>
          <a:xfrm>
            <a:off x="1371600" y="247095"/>
            <a:ext cx="9601200" cy="743505"/>
          </a:xfrm>
        </p:spPr>
        <p:txBody>
          <a:bodyPr>
            <a:normAutofit/>
          </a:bodyPr>
          <a:lstStyle/>
          <a:p>
            <a:r>
              <a:rPr lang="en-US" dirty="0"/>
              <a:t>Physical Bib Records to be Relinked </a:t>
            </a:r>
          </a:p>
        </p:txBody>
      </p:sp>
      <p:sp>
        <p:nvSpPr>
          <p:cNvPr id="3" name="Content Placeholder 2">
            <a:extLst>
              <a:ext uri="{FF2B5EF4-FFF2-40B4-BE49-F238E27FC236}">
                <a16:creationId xmlns:a16="http://schemas.microsoft.com/office/drawing/2014/main" id="{78E39F60-9CA5-40C3-8246-E7A0A511FF2A}"/>
              </a:ext>
            </a:extLst>
          </p:cNvPr>
          <p:cNvSpPr>
            <a:spLocks noGrp="1"/>
          </p:cNvSpPr>
          <p:nvPr>
            <p:ph idx="1"/>
          </p:nvPr>
        </p:nvSpPr>
        <p:spPr>
          <a:xfrm>
            <a:off x="1371600" y="1216241"/>
            <a:ext cx="9601200" cy="5326602"/>
          </a:xfrm>
        </p:spPr>
        <p:txBody>
          <a:bodyPr/>
          <a:lstStyle/>
          <a:p>
            <a:r>
              <a:rPr lang="en-US" dirty="0"/>
              <a:t>Relink bib records with their associated order records, holdings, and item information when:</a:t>
            </a:r>
          </a:p>
          <a:p>
            <a:pPr lvl="1"/>
            <a:r>
              <a:rPr lang="en-US" i="0" dirty="0"/>
              <a:t>An order was placed on the incorrect bib record(s)</a:t>
            </a:r>
          </a:p>
          <a:p>
            <a:pPr lvl="1"/>
            <a:r>
              <a:rPr lang="en-US" i="0" dirty="0"/>
              <a:t>A Vendor sent the incorrect bib record(s)</a:t>
            </a:r>
          </a:p>
          <a:p>
            <a:pPr lvl="1"/>
            <a:r>
              <a:rPr lang="en-US" i="0" dirty="0"/>
              <a:t>An EOD arrives for a single volume within a multi-volume work which is more suitable to link to than the existing link</a:t>
            </a:r>
          </a:p>
          <a:p>
            <a:pPr lvl="1"/>
            <a:endParaRPr lang="en-US" i="0" dirty="0"/>
          </a:p>
          <a:p>
            <a:pPr marL="530352" lvl="1" indent="0">
              <a:buNone/>
            </a:pPr>
            <a:endParaRPr lang="en-US" i="0" dirty="0"/>
          </a:p>
          <a:p>
            <a:pPr marL="0" indent="0">
              <a:buNone/>
            </a:pPr>
            <a:r>
              <a:rPr lang="en-US" dirty="0">
                <a:hlinkClick r:id="rId2">
                  <a:extLst>
                    <a:ext uri="{A12FA001-AC4F-418D-AE19-62706E023703}">
                      <ahyp:hlinkClr xmlns:ahyp="http://schemas.microsoft.com/office/drawing/2018/hyperlinkcolor" xmlns="" val="tx"/>
                    </a:ext>
                  </a:extLst>
                </a:hlinkClick>
              </a:rPr>
              <a:t>https://knowledge.exlibrisgroup.com/Alma/Product_Documentation/010Alma_Online_Help_(English)/020Acquisitions/020Purchasing/045Closing%2C_Reopening%2C_and_Relinking_PO_Lines#Relinking_PO_Lines</a:t>
            </a:r>
            <a:endParaRPr lang="en-US" dirty="0"/>
          </a:p>
          <a:p>
            <a:pPr marL="0" indent="0">
              <a:buNone/>
            </a:pPr>
            <a:endParaRPr lang="en-US" dirty="0"/>
          </a:p>
          <a:p>
            <a:pPr marL="530352" lvl="1" indent="0">
              <a:buNone/>
            </a:pPr>
            <a:endParaRPr lang="en-US" i="0" dirty="0"/>
          </a:p>
        </p:txBody>
      </p:sp>
    </p:spTree>
    <p:extLst>
      <p:ext uri="{BB962C8B-B14F-4D97-AF65-F5344CB8AC3E}">
        <p14:creationId xmlns:p14="http://schemas.microsoft.com/office/powerpoint/2010/main" val="39511864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94E8E-4B13-4EE3-AC90-C9C64A79A015}"/>
              </a:ext>
            </a:extLst>
          </p:cNvPr>
          <p:cNvSpPr>
            <a:spLocks noGrp="1"/>
          </p:cNvSpPr>
          <p:nvPr>
            <p:ph type="title"/>
          </p:nvPr>
        </p:nvSpPr>
        <p:spPr>
          <a:xfrm>
            <a:off x="1371600" y="315157"/>
            <a:ext cx="9601200" cy="743505"/>
          </a:xfrm>
        </p:spPr>
        <p:txBody>
          <a:bodyPr>
            <a:normAutofit/>
          </a:bodyPr>
          <a:lstStyle/>
          <a:p>
            <a:r>
              <a:rPr lang="en-US" sz="3600" dirty="0"/>
              <a:t>Linking Electronic Portfolios to the CZ</a:t>
            </a:r>
          </a:p>
        </p:txBody>
      </p:sp>
      <p:sp>
        <p:nvSpPr>
          <p:cNvPr id="3" name="Content Placeholder 2">
            <a:extLst>
              <a:ext uri="{FF2B5EF4-FFF2-40B4-BE49-F238E27FC236}">
                <a16:creationId xmlns:a16="http://schemas.microsoft.com/office/drawing/2014/main" id="{78E39F60-9CA5-40C3-8246-E7A0A511FF2A}"/>
              </a:ext>
            </a:extLst>
          </p:cNvPr>
          <p:cNvSpPr>
            <a:spLocks noGrp="1"/>
          </p:cNvSpPr>
          <p:nvPr>
            <p:ph idx="1"/>
          </p:nvPr>
        </p:nvSpPr>
        <p:spPr>
          <a:xfrm>
            <a:off x="1371600" y="1216241"/>
            <a:ext cx="9601200" cy="5326602"/>
          </a:xfrm>
        </p:spPr>
        <p:txBody>
          <a:bodyPr/>
          <a:lstStyle/>
          <a:p>
            <a:pPr marL="457200" indent="-457200">
              <a:buFont typeface="+mj-lt"/>
              <a:buAutoNum type="arabicPeriod" startAt="7"/>
            </a:pPr>
            <a:r>
              <a:rPr lang="en-US" dirty="0"/>
              <a:t>Review and confirm what/how you are linking to the CZ</a:t>
            </a:r>
          </a:p>
          <a:p>
            <a:pPr marL="457200" indent="-457200">
              <a:buFont typeface="+mj-lt"/>
              <a:buAutoNum type="arabicPeriod" startAt="8"/>
            </a:pPr>
            <a:r>
              <a:rPr lang="en-US" dirty="0"/>
              <a:t>Click </a:t>
            </a:r>
            <a:r>
              <a:rPr lang="en-US" b="1" i="1" dirty="0"/>
              <a:t>Link to community</a:t>
            </a:r>
          </a:p>
          <a:p>
            <a:endParaRPr lang="en-US" dirty="0"/>
          </a:p>
          <a:p>
            <a:pPr marL="0" indent="0">
              <a:buNone/>
            </a:pPr>
            <a:endParaRPr lang="en-US" dirty="0"/>
          </a:p>
        </p:txBody>
      </p:sp>
      <p:pic>
        <p:nvPicPr>
          <p:cNvPr id="4" name="Picture 3">
            <a:extLst>
              <a:ext uri="{FF2B5EF4-FFF2-40B4-BE49-F238E27FC236}">
                <a16:creationId xmlns:a16="http://schemas.microsoft.com/office/drawing/2014/main" id="{DE884013-E71E-4F27-A82D-317A1463E50F}"/>
              </a:ext>
            </a:extLst>
          </p:cNvPr>
          <p:cNvPicPr>
            <a:picLocks noChangeAspect="1"/>
          </p:cNvPicPr>
          <p:nvPr/>
        </p:nvPicPr>
        <p:blipFill>
          <a:blip r:embed="rId2"/>
          <a:stretch>
            <a:fillRect/>
          </a:stretch>
        </p:blipFill>
        <p:spPr>
          <a:xfrm>
            <a:off x="1512966" y="2231755"/>
            <a:ext cx="7533380" cy="180286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73259DC8-19D7-495D-A497-3062B32A5CD4}"/>
              </a:ext>
            </a:extLst>
          </p:cNvPr>
          <p:cNvPicPr>
            <a:picLocks noChangeAspect="1"/>
          </p:cNvPicPr>
          <p:nvPr/>
        </p:nvPicPr>
        <p:blipFill>
          <a:blip r:embed="rId3"/>
          <a:stretch>
            <a:fillRect/>
          </a:stretch>
        </p:blipFill>
        <p:spPr>
          <a:xfrm>
            <a:off x="4248621" y="3922665"/>
            <a:ext cx="6497974" cy="24445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769931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94E8E-4B13-4EE3-AC90-C9C64A79A015}"/>
              </a:ext>
            </a:extLst>
          </p:cNvPr>
          <p:cNvSpPr>
            <a:spLocks noGrp="1"/>
          </p:cNvSpPr>
          <p:nvPr>
            <p:ph type="title"/>
          </p:nvPr>
        </p:nvSpPr>
        <p:spPr>
          <a:xfrm>
            <a:off x="1371600" y="247095"/>
            <a:ext cx="9601200" cy="743505"/>
          </a:xfrm>
        </p:spPr>
        <p:txBody>
          <a:bodyPr/>
          <a:lstStyle/>
          <a:p>
            <a:r>
              <a:rPr lang="en-US" dirty="0"/>
              <a:t>Editing the Electronic Portfolio</a:t>
            </a:r>
          </a:p>
        </p:txBody>
      </p:sp>
      <p:sp>
        <p:nvSpPr>
          <p:cNvPr id="3" name="Content Placeholder 2">
            <a:extLst>
              <a:ext uri="{FF2B5EF4-FFF2-40B4-BE49-F238E27FC236}">
                <a16:creationId xmlns:a16="http://schemas.microsoft.com/office/drawing/2014/main" id="{78E39F60-9CA5-40C3-8246-E7A0A511FF2A}"/>
              </a:ext>
            </a:extLst>
          </p:cNvPr>
          <p:cNvSpPr>
            <a:spLocks noGrp="1"/>
          </p:cNvSpPr>
          <p:nvPr>
            <p:ph idx="1"/>
          </p:nvPr>
        </p:nvSpPr>
        <p:spPr>
          <a:xfrm>
            <a:off x="1371600" y="1216241"/>
            <a:ext cx="9601200" cy="5326602"/>
          </a:xfrm>
        </p:spPr>
        <p:txBody>
          <a:bodyPr/>
          <a:lstStyle/>
          <a:p>
            <a:r>
              <a:rPr lang="en-US" dirty="0"/>
              <a:t>Then you will need to edit the electronic portfolio by either:</a:t>
            </a:r>
          </a:p>
          <a:p>
            <a:pPr lvl="1"/>
            <a:r>
              <a:rPr lang="en-US" i="0" dirty="0"/>
              <a:t>Clicking</a:t>
            </a:r>
            <a:r>
              <a:rPr lang="en-US" dirty="0"/>
              <a:t> </a:t>
            </a:r>
            <a:r>
              <a:rPr lang="en-US" b="1" dirty="0"/>
              <a:t>Edit Portfolio</a:t>
            </a:r>
          </a:p>
          <a:p>
            <a:pPr lvl="1"/>
            <a:r>
              <a:rPr lang="en-US" i="0" dirty="0"/>
              <a:t>Click </a:t>
            </a:r>
            <a:r>
              <a:rPr lang="en-US" b="1" dirty="0"/>
              <a:t>Create E-activation task </a:t>
            </a:r>
            <a:r>
              <a:rPr lang="en-US" i="0" dirty="0"/>
              <a:t>from the Ellipses</a:t>
            </a:r>
          </a:p>
          <a:p>
            <a:pPr lvl="1"/>
            <a:endParaRPr lang="en-US" i="0" dirty="0"/>
          </a:p>
          <a:p>
            <a:pPr marL="530352" lvl="1" indent="0">
              <a:buNone/>
            </a:pPr>
            <a:endParaRPr lang="en-US" dirty="0"/>
          </a:p>
          <a:p>
            <a:r>
              <a:rPr lang="en-US" dirty="0"/>
              <a:t>Michelle’s presentation on post-go live troubleshooting e-resources:</a:t>
            </a:r>
          </a:p>
          <a:p>
            <a:pPr lvl="1"/>
            <a:r>
              <a:rPr lang="en-US" i="0" u="sng" dirty="0">
                <a:hlinkClick r:id="rId2">
                  <a:extLst>
                    <a:ext uri="{A12FA001-AC4F-418D-AE19-62706E023703}">
                      <ahyp:hlinkClr xmlns:ahyp="http://schemas.microsoft.com/office/drawing/2018/hyperlinkcolor" xmlns="" val="tx"/>
                    </a:ext>
                  </a:extLst>
                </a:hlinkClick>
              </a:rPr>
              <a:t>https://zoom.us/recording/share/V-yKo1ZwkhTtSMZiRNKVaoGhyfjUq_UB7uYNmA6poR6wIumekTziMw?startTime=1563888844000</a:t>
            </a:r>
            <a:endParaRPr lang="en-US" i="0" dirty="0"/>
          </a:p>
          <a:p>
            <a:r>
              <a:rPr lang="en-US" dirty="0"/>
              <a:t>Alana’s e-resources acquisitions training session on Ordering, Invoicing, and Activating Electronic Collections: </a:t>
            </a:r>
          </a:p>
          <a:p>
            <a:pPr lvl="1"/>
            <a:r>
              <a:rPr lang="en-US" dirty="0">
                <a:hlinkClick r:id="rId3">
                  <a:extLst>
                    <a:ext uri="{A12FA001-AC4F-418D-AE19-62706E023703}">
                      <ahyp:hlinkClr xmlns:ahyp="http://schemas.microsoft.com/office/drawing/2018/hyperlinkcolor" xmlns="" val="tx"/>
                    </a:ext>
                  </a:extLst>
                </a:hlinkClick>
              </a:rPr>
              <a:t>https://public.3.basecamp.com/p/EfDXis4pXKmgpMjCfdEuUhA6</a:t>
            </a:r>
            <a:endParaRPr lang="en-US" dirty="0"/>
          </a:p>
          <a:p>
            <a:pPr lvl="1"/>
            <a:endParaRPr lang="en-US" i="0" dirty="0"/>
          </a:p>
          <a:p>
            <a:pPr lvl="1"/>
            <a:endParaRPr lang="en-US" i="0" dirty="0"/>
          </a:p>
          <a:p>
            <a:pPr marL="530352" lvl="1" indent="0">
              <a:buNone/>
            </a:pPr>
            <a:endParaRPr lang="en-US" i="0" dirty="0"/>
          </a:p>
        </p:txBody>
      </p:sp>
    </p:spTree>
    <p:extLst>
      <p:ext uri="{BB962C8B-B14F-4D97-AF65-F5344CB8AC3E}">
        <p14:creationId xmlns:p14="http://schemas.microsoft.com/office/powerpoint/2010/main" val="39637023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94E8E-4B13-4EE3-AC90-C9C64A79A015}"/>
              </a:ext>
            </a:extLst>
          </p:cNvPr>
          <p:cNvSpPr>
            <a:spLocks noGrp="1"/>
          </p:cNvSpPr>
          <p:nvPr>
            <p:ph type="title"/>
          </p:nvPr>
        </p:nvSpPr>
        <p:spPr>
          <a:xfrm>
            <a:off x="1371600" y="247095"/>
            <a:ext cx="9601200" cy="743505"/>
          </a:xfrm>
        </p:spPr>
        <p:txBody>
          <a:bodyPr>
            <a:normAutofit/>
          </a:bodyPr>
          <a:lstStyle/>
          <a:p>
            <a:r>
              <a:rPr lang="en-US" sz="3600" dirty="0"/>
              <a:t>Edit Portfolio Option</a:t>
            </a:r>
          </a:p>
        </p:txBody>
      </p:sp>
      <p:sp>
        <p:nvSpPr>
          <p:cNvPr id="3" name="Content Placeholder 2">
            <a:extLst>
              <a:ext uri="{FF2B5EF4-FFF2-40B4-BE49-F238E27FC236}">
                <a16:creationId xmlns:a16="http://schemas.microsoft.com/office/drawing/2014/main" id="{78E39F60-9CA5-40C3-8246-E7A0A511FF2A}"/>
              </a:ext>
            </a:extLst>
          </p:cNvPr>
          <p:cNvSpPr>
            <a:spLocks noGrp="1"/>
          </p:cNvSpPr>
          <p:nvPr>
            <p:ph idx="1"/>
          </p:nvPr>
        </p:nvSpPr>
        <p:spPr>
          <a:xfrm>
            <a:off x="1371600" y="1216241"/>
            <a:ext cx="9601200" cy="5326602"/>
          </a:xfrm>
        </p:spPr>
        <p:txBody>
          <a:bodyPr/>
          <a:lstStyle/>
          <a:p>
            <a:pPr marL="457200" indent="-457200">
              <a:buFont typeface="+mj-lt"/>
              <a:buAutoNum type="arabicPeriod"/>
            </a:pPr>
            <a:r>
              <a:rPr lang="en-US" dirty="0"/>
              <a:t>Click </a:t>
            </a:r>
            <a:r>
              <a:rPr lang="en-US" b="1" i="1" dirty="0"/>
              <a:t>Edit Portfolio </a:t>
            </a:r>
            <a:r>
              <a:rPr lang="en-US" dirty="0"/>
              <a:t>from the electronic portfolio</a:t>
            </a:r>
          </a:p>
          <a:p>
            <a:endParaRPr lang="en-US" dirty="0"/>
          </a:p>
          <a:p>
            <a:endParaRPr lang="en-US" dirty="0"/>
          </a:p>
          <a:p>
            <a:endParaRPr lang="en-US" dirty="0"/>
          </a:p>
          <a:p>
            <a:endParaRPr lang="en-US" dirty="0"/>
          </a:p>
          <a:p>
            <a:pPr marL="457200" indent="-457200">
              <a:buFont typeface="+mj-lt"/>
              <a:buAutoNum type="arabicPeriod" startAt="2"/>
            </a:pPr>
            <a:r>
              <a:rPr lang="en-US" dirty="0"/>
              <a:t>Click on the </a:t>
            </a:r>
            <a:r>
              <a:rPr lang="en-US" b="1" dirty="0"/>
              <a:t>General </a:t>
            </a:r>
            <a:r>
              <a:rPr lang="en-US" dirty="0"/>
              <a:t>tab</a:t>
            </a:r>
          </a:p>
          <a:p>
            <a:pPr lvl="1"/>
            <a:r>
              <a:rPr lang="en-US" dirty="0"/>
              <a:t>Portfolio availability: Available</a:t>
            </a:r>
          </a:p>
          <a:p>
            <a:pPr lvl="1"/>
            <a:r>
              <a:rPr lang="en-US" dirty="0"/>
              <a:t>Activation date: [today’s date or earlier]</a:t>
            </a:r>
          </a:p>
          <a:p>
            <a:pPr lvl="1"/>
            <a:r>
              <a:rPr lang="en-US" dirty="0"/>
              <a:t>Library: [correct library]</a:t>
            </a:r>
          </a:p>
          <a:p>
            <a:pPr lvl="1"/>
            <a:r>
              <a:rPr lang="en-US" dirty="0"/>
              <a:t>Access type: [correct access type]</a:t>
            </a:r>
          </a:p>
          <a:p>
            <a:pPr lvl="1"/>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60C7BBAA-0615-452D-B4FD-2981AEA10CC8}"/>
              </a:ext>
            </a:extLst>
          </p:cNvPr>
          <p:cNvPicPr>
            <a:picLocks noChangeAspect="1"/>
          </p:cNvPicPr>
          <p:nvPr/>
        </p:nvPicPr>
        <p:blipFill>
          <a:blip r:embed="rId2"/>
          <a:stretch>
            <a:fillRect/>
          </a:stretch>
        </p:blipFill>
        <p:spPr>
          <a:xfrm>
            <a:off x="1705337" y="1917577"/>
            <a:ext cx="8781325" cy="11992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973209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94E8E-4B13-4EE3-AC90-C9C64A79A015}"/>
              </a:ext>
            </a:extLst>
          </p:cNvPr>
          <p:cNvSpPr>
            <a:spLocks noGrp="1"/>
          </p:cNvSpPr>
          <p:nvPr>
            <p:ph type="title"/>
          </p:nvPr>
        </p:nvSpPr>
        <p:spPr>
          <a:xfrm>
            <a:off x="1371600" y="247095"/>
            <a:ext cx="9601200" cy="743505"/>
          </a:xfrm>
        </p:spPr>
        <p:txBody>
          <a:bodyPr>
            <a:normAutofit/>
          </a:bodyPr>
          <a:lstStyle/>
          <a:p>
            <a:r>
              <a:rPr lang="en-US" sz="3600" dirty="0"/>
              <a:t>Edit Portfolio Option</a:t>
            </a:r>
          </a:p>
        </p:txBody>
      </p:sp>
      <p:sp>
        <p:nvSpPr>
          <p:cNvPr id="3" name="Content Placeholder 2">
            <a:extLst>
              <a:ext uri="{FF2B5EF4-FFF2-40B4-BE49-F238E27FC236}">
                <a16:creationId xmlns:a16="http://schemas.microsoft.com/office/drawing/2014/main" id="{78E39F60-9CA5-40C3-8246-E7A0A511FF2A}"/>
              </a:ext>
            </a:extLst>
          </p:cNvPr>
          <p:cNvSpPr>
            <a:spLocks noGrp="1"/>
          </p:cNvSpPr>
          <p:nvPr>
            <p:ph idx="1"/>
          </p:nvPr>
        </p:nvSpPr>
        <p:spPr>
          <a:xfrm>
            <a:off x="1371600" y="1216241"/>
            <a:ext cx="9601200" cy="5326602"/>
          </a:xfrm>
        </p:spPr>
        <p:txBody>
          <a:bodyPr/>
          <a:lstStyle/>
          <a:p>
            <a:pPr marL="457200" indent="-457200">
              <a:buFont typeface="+mj-lt"/>
              <a:buAutoNum type="arabicPeriod" startAt="3"/>
            </a:pPr>
            <a:r>
              <a:rPr lang="en-US" dirty="0"/>
              <a:t>General tab</a:t>
            </a:r>
          </a:p>
          <a:p>
            <a:pPr marL="0" indent="0">
              <a:buNone/>
            </a:pPr>
            <a:endParaRPr lang="en-US" dirty="0"/>
          </a:p>
        </p:txBody>
      </p:sp>
      <p:pic>
        <p:nvPicPr>
          <p:cNvPr id="6" name="Picture 5">
            <a:extLst>
              <a:ext uri="{FF2B5EF4-FFF2-40B4-BE49-F238E27FC236}">
                <a16:creationId xmlns:a16="http://schemas.microsoft.com/office/drawing/2014/main" id="{ECEB5D71-39EC-4794-8F5D-CF1BB259C719}"/>
              </a:ext>
            </a:extLst>
          </p:cNvPr>
          <p:cNvPicPr>
            <a:picLocks noChangeAspect="1"/>
          </p:cNvPicPr>
          <p:nvPr/>
        </p:nvPicPr>
        <p:blipFill>
          <a:blip r:embed="rId2"/>
          <a:stretch>
            <a:fillRect/>
          </a:stretch>
        </p:blipFill>
        <p:spPr>
          <a:xfrm>
            <a:off x="1459737" y="2050741"/>
            <a:ext cx="9424926" cy="30881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26328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94E8E-4B13-4EE3-AC90-C9C64A79A015}"/>
              </a:ext>
            </a:extLst>
          </p:cNvPr>
          <p:cNvSpPr>
            <a:spLocks noGrp="1"/>
          </p:cNvSpPr>
          <p:nvPr>
            <p:ph type="title"/>
          </p:nvPr>
        </p:nvSpPr>
        <p:spPr>
          <a:xfrm>
            <a:off x="1371600" y="247095"/>
            <a:ext cx="9601200" cy="743505"/>
          </a:xfrm>
        </p:spPr>
        <p:txBody>
          <a:bodyPr>
            <a:normAutofit/>
          </a:bodyPr>
          <a:lstStyle/>
          <a:p>
            <a:r>
              <a:rPr lang="en-US" sz="3600" dirty="0"/>
              <a:t>Edit Portfolio Option</a:t>
            </a:r>
          </a:p>
        </p:txBody>
      </p:sp>
      <p:sp>
        <p:nvSpPr>
          <p:cNvPr id="3" name="Content Placeholder 2">
            <a:extLst>
              <a:ext uri="{FF2B5EF4-FFF2-40B4-BE49-F238E27FC236}">
                <a16:creationId xmlns:a16="http://schemas.microsoft.com/office/drawing/2014/main" id="{78E39F60-9CA5-40C3-8246-E7A0A511FF2A}"/>
              </a:ext>
            </a:extLst>
          </p:cNvPr>
          <p:cNvSpPr>
            <a:spLocks noGrp="1"/>
          </p:cNvSpPr>
          <p:nvPr>
            <p:ph idx="1"/>
          </p:nvPr>
        </p:nvSpPr>
        <p:spPr>
          <a:xfrm>
            <a:off x="1371600" y="1109709"/>
            <a:ext cx="9601200" cy="5433134"/>
          </a:xfrm>
        </p:spPr>
        <p:txBody>
          <a:bodyPr/>
          <a:lstStyle/>
          <a:p>
            <a:pPr marL="457200" indent="-457200">
              <a:buFont typeface="+mj-lt"/>
              <a:buAutoNum type="arabicPeriod" startAt="4"/>
            </a:pPr>
            <a:r>
              <a:rPr lang="en-US" dirty="0"/>
              <a:t>Click on the Coverage tab</a:t>
            </a:r>
          </a:p>
          <a:p>
            <a:pPr lvl="1"/>
            <a:r>
              <a:rPr lang="en-US" dirty="0"/>
              <a:t>Which coverage statement will be applied?</a:t>
            </a:r>
          </a:p>
          <a:p>
            <a:pPr lvl="1"/>
            <a:r>
              <a:rPr lang="en-US" dirty="0"/>
              <a:t>Embargo?</a:t>
            </a:r>
          </a:p>
          <a:p>
            <a:pPr lvl="1"/>
            <a:endParaRPr lang="en-US" dirty="0"/>
          </a:p>
          <a:p>
            <a:pPr lvl="1"/>
            <a:endParaRPr lang="en-US" dirty="0"/>
          </a:p>
          <a:p>
            <a:pPr lvl="1"/>
            <a:endParaRPr lang="en-US" dirty="0"/>
          </a:p>
          <a:p>
            <a:pPr lvl="1"/>
            <a:endParaRPr lang="en-US" dirty="0"/>
          </a:p>
          <a:p>
            <a:pPr marL="530352" lvl="1" indent="0">
              <a:buNone/>
            </a:pPr>
            <a:endParaRPr lang="en-US" dirty="0"/>
          </a:p>
          <a:p>
            <a:pPr marL="530352" lvl="1" indent="0">
              <a:buNone/>
            </a:pPr>
            <a:endParaRPr lang="en-US" dirty="0"/>
          </a:p>
          <a:p>
            <a:pPr marL="530352" lvl="1" indent="0">
              <a:buNone/>
            </a:pPr>
            <a:endParaRPr lang="en-US" dirty="0"/>
          </a:p>
          <a:p>
            <a:pPr marL="530352" lvl="1" indent="0">
              <a:buNone/>
            </a:pPr>
            <a:endParaRPr lang="en-US" dirty="0"/>
          </a:p>
          <a:p>
            <a:pPr marL="457200" indent="-457200">
              <a:buFont typeface="+mj-lt"/>
              <a:buAutoNum type="arabicPeriod" startAt="5"/>
            </a:pPr>
            <a:r>
              <a:rPr lang="en-US" dirty="0"/>
              <a:t>Click </a:t>
            </a:r>
            <a:r>
              <a:rPr lang="en-US" b="1" i="1" dirty="0"/>
              <a:t>Save</a:t>
            </a:r>
          </a:p>
        </p:txBody>
      </p:sp>
      <p:pic>
        <p:nvPicPr>
          <p:cNvPr id="7" name="Picture 6">
            <a:extLst>
              <a:ext uri="{FF2B5EF4-FFF2-40B4-BE49-F238E27FC236}">
                <a16:creationId xmlns:a16="http://schemas.microsoft.com/office/drawing/2014/main" id="{1563A369-009B-4824-9837-2C5449085343}"/>
              </a:ext>
            </a:extLst>
          </p:cNvPr>
          <p:cNvPicPr>
            <a:picLocks noChangeAspect="1"/>
          </p:cNvPicPr>
          <p:nvPr/>
        </p:nvPicPr>
        <p:blipFill>
          <a:blip r:embed="rId2"/>
          <a:stretch>
            <a:fillRect/>
          </a:stretch>
        </p:blipFill>
        <p:spPr>
          <a:xfrm>
            <a:off x="1604944" y="2345839"/>
            <a:ext cx="8982111" cy="26767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53735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94E8E-4B13-4EE3-AC90-C9C64A79A015}"/>
              </a:ext>
            </a:extLst>
          </p:cNvPr>
          <p:cNvSpPr>
            <a:spLocks noGrp="1"/>
          </p:cNvSpPr>
          <p:nvPr>
            <p:ph type="title"/>
          </p:nvPr>
        </p:nvSpPr>
        <p:spPr>
          <a:xfrm>
            <a:off x="1371600" y="247095"/>
            <a:ext cx="9601200" cy="743505"/>
          </a:xfrm>
        </p:spPr>
        <p:txBody>
          <a:bodyPr>
            <a:normAutofit/>
          </a:bodyPr>
          <a:lstStyle/>
          <a:p>
            <a:r>
              <a:rPr lang="en-US" sz="3600" dirty="0"/>
              <a:t>E-activation Option</a:t>
            </a:r>
          </a:p>
        </p:txBody>
      </p:sp>
      <p:sp>
        <p:nvSpPr>
          <p:cNvPr id="3" name="Content Placeholder 2">
            <a:extLst>
              <a:ext uri="{FF2B5EF4-FFF2-40B4-BE49-F238E27FC236}">
                <a16:creationId xmlns:a16="http://schemas.microsoft.com/office/drawing/2014/main" id="{78E39F60-9CA5-40C3-8246-E7A0A511FF2A}"/>
              </a:ext>
            </a:extLst>
          </p:cNvPr>
          <p:cNvSpPr>
            <a:spLocks noGrp="1"/>
          </p:cNvSpPr>
          <p:nvPr>
            <p:ph idx="1"/>
          </p:nvPr>
        </p:nvSpPr>
        <p:spPr>
          <a:xfrm>
            <a:off x="1371600" y="1216241"/>
            <a:ext cx="9601200" cy="5477522"/>
          </a:xfrm>
        </p:spPr>
        <p:txBody>
          <a:bodyPr/>
          <a:lstStyle/>
          <a:p>
            <a:pPr marL="457200" indent="-457200">
              <a:buFont typeface="+mj-lt"/>
              <a:buAutoNum type="arabicPeriod" startAt="6"/>
            </a:pPr>
            <a:r>
              <a:rPr lang="en-US" dirty="0"/>
              <a:t>Click on </a:t>
            </a:r>
            <a:r>
              <a:rPr lang="en-US" b="1" i="1" dirty="0"/>
              <a:t>Create E-Activation Task </a:t>
            </a:r>
            <a:r>
              <a:rPr lang="en-US" dirty="0"/>
              <a:t>from the ellipses for the portfolio that was just linked to the CZ</a:t>
            </a:r>
          </a:p>
        </p:txBody>
      </p:sp>
      <p:pic>
        <p:nvPicPr>
          <p:cNvPr id="5" name="Picture 4">
            <a:extLst>
              <a:ext uri="{FF2B5EF4-FFF2-40B4-BE49-F238E27FC236}">
                <a16:creationId xmlns:a16="http://schemas.microsoft.com/office/drawing/2014/main" id="{4A82C5F3-58F1-4C8A-89CA-0E8D2604307D}"/>
              </a:ext>
            </a:extLst>
          </p:cNvPr>
          <p:cNvPicPr>
            <a:picLocks noChangeAspect="1"/>
          </p:cNvPicPr>
          <p:nvPr/>
        </p:nvPicPr>
        <p:blipFill>
          <a:blip r:embed="rId2"/>
          <a:stretch>
            <a:fillRect/>
          </a:stretch>
        </p:blipFill>
        <p:spPr>
          <a:xfrm>
            <a:off x="1928305" y="2345454"/>
            <a:ext cx="8487789" cy="301774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72188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94E8E-4B13-4EE3-AC90-C9C64A79A015}"/>
              </a:ext>
            </a:extLst>
          </p:cNvPr>
          <p:cNvSpPr>
            <a:spLocks noGrp="1"/>
          </p:cNvSpPr>
          <p:nvPr>
            <p:ph type="title"/>
          </p:nvPr>
        </p:nvSpPr>
        <p:spPr>
          <a:xfrm>
            <a:off x="1371600" y="247095"/>
            <a:ext cx="9601200" cy="743505"/>
          </a:xfrm>
        </p:spPr>
        <p:txBody>
          <a:bodyPr>
            <a:normAutofit/>
          </a:bodyPr>
          <a:lstStyle/>
          <a:p>
            <a:r>
              <a:rPr lang="en-US" sz="3600" dirty="0"/>
              <a:t>Activating the Newly Linked CZ Bib Record</a:t>
            </a:r>
          </a:p>
        </p:txBody>
      </p:sp>
      <p:sp>
        <p:nvSpPr>
          <p:cNvPr id="3" name="Content Placeholder 2">
            <a:extLst>
              <a:ext uri="{FF2B5EF4-FFF2-40B4-BE49-F238E27FC236}">
                <a16:creationId xmlns:a16="http://schemas.microsoft.com/office/drawing/2014/main" id="{78E39F60-9CA5-40C3-8246-E7A0A511FF2A}"/>
              </a:ext>
            </a:extLst>
          </p:cNvPr>
          <p:cNvSpPr>
            <a:spLocks noGrp="1"/>
          </p:cNvSpPr>
          <p:nvPr>
            <p:ph idx="1"/>
          </p:nvPr>
        </p:nvSpPr>
        <p:spPr>
          <a:xfrm>
            <a:off x="1371599" y="1216241"/>
            <a:ext cx="10284781" cy="5326602"/>
          </a:xfrm>
        </p:spPr>
        <p:txBody>
          <a:bodyPr/>
          <a:lstStyle/>
          <a:p>
            <a:pPr marL="457200" indent="-457200">
              <a:buFont typeface="+mj-lt"/>
              <a:buAutoNum type="arabicPeriod" startAt="7"/>
            </a:pPr>
            <a:r>
              <a:rPr lang="en-US" dirty="0"/>
              <a:t>Click on the </a:t>
            </a:r>
            <a:r>
              <a:rPr lang="en-US" b="1" dirty="0"/>
              <a:t>Task List </a:t>
            </a:r>
            <a:r>
              <a:rPr lang="en-US" dirty="0"/>
              <a:t>icon</a:t>
            </a:r>
          </a:p>
          <a:p>
            <a:pPr marL="457200" indent="-457200">
              <a:buFont typeface="+mj-lt"/>
              <a:buAutoNum type="arabicPeriod" startAt="8"/>
            </a:pPr>
            <a:r>
              <a:rPr lang="en-US" dirty="0"/>
              <a:t>Click on </a:t>
            </a:r>
            <a:r>
              <a:rPr lang="en-US" b="1" i="1" dirty="0"/>
              <a:t>Electronic resources – activation - unassigned</a:t>
            </a:r>
          </a:p>
          <a:p>
            <a:pPr marL="457200" indent="-457200">
              <a:buFont typeface="+mj-lt"/>
              <a:buAutoNum type="arabicPeriod" startAt="9"/>
            </a:pPr>
            <a:r>
              <a:rPr lang="en-US" dirty="0"/>
              <a:t>Click </a:t>
            </a:r>
            <a:r>
              <a:rPr lang="en-US" b="1" i="1" dirty="0"/>
              <a:t>Edit Resource </a:t>
            </a:r>
            <a:r>
              <a:rPr lang="en-US" dirty="0"/>
              <a:t>from the Portfolio to be activated</a:t>
            </a:r>
          </a:p>
        </p:txBody>
      </p:sp>
      <p:pic>
        <p:nvPicPr>
          <p:cNvPr id="4" name="Picture 3">
            <a:extLst>
              <a:ext uri="{FF2B5EF4-FFF2-40B4-BE49-F238E27FC236}">
                <a16:creationId xmlns:a16="http://schemas.microsoft.com/office/drawing/2014/main" id="{93293B81-1BBB-43DC-AB4C-7D3F169C6B32}"/>
              </a:ext>
            </a:extLst>
          </p:cNvPr>
          <p:cNvPicPr>
            <a:picLocks noChangeAspect="1"/>
          </p:cNvPicPr>
          <p:nvPr/>
        </p:nvPicPr>
        <p:blipFill>
          <a:blip r:embed="rId2"/>
          <a:stretch>
            <a:fillRect/>
          </a:stretch>
        </p:blipFill>
        <p:spPr>
          <a:xfrm>
            <a:off x="7951732" y="1305018"/>
            <a:ext cx="3383573" cy="12497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765844B9-5C7F-4E73-809F-2506EE8B7482}"/>
              </a:ext>
            </a:extLst>
          </p:cNvPr>
          <p:cNvPicPr>
            <a:picLocks noChangeAspect="1"/>
          </p:cNvPicPr>
          <p:nvPr/>
        </p:nvPicPr>
        <p:blipFill>
          <a:blip r:embed="rId3"/>
          <a:stretch>
            <a:fillRect/>
          </a:stretch>
        </p:blipFill>
        <p:spPr>
          <a:xfrm>
            <a:off x="1990055" y="3093188"/>
            <a:ext cx="9047868" cy="31630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187421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94E8E-4B13-4EE3-AC90-C9C64A79A015}"/>
              </a:ext>
            </a:extLst>
          </p:cNvPr>
          <p:cNvSpPr>
            <a:spLocks noGrp="1"/>
          </p:cNvSpPr>
          <p:nvPr>
            <p:ph type="title"/>
          </p:nvPr>
        </p:nvSpPr>
        <p:spPr>
          <a:xfrm>
            <a:off x="1371600" y="247095"/>
            <a:ext cx="9601200" cy="743505"/>
          </a:xfrm>
        </p:spPr>
        <p:txBody>
          <a:bodyPr>
            <a:normAutofit/>
          </a:bodyPr>
          <a:lstStyle/>
          <a:p>
            <a:r>
              <a:rPr lang="en-US" sz="3600" dirty="0"/>
              <a:t>Activating the Newly Linked CZ Bib Record</a:t>
            </a:r>
          </a:p>
        </p:txBody>
      </p:sp>
      <p:sp>
        <p:nvSpPr>
          <p:cNvPr id="3" name="Content Placeholder 2">
            <a:extLst>
              <a:ext uri="{FF2B5EF4-FFF2-40B4-BE49-F238E27FC236}">
                <a16:creationId xmlns:a16="http://schemas.microsoft.com/office/drawing/2014/main" id="{78E39F60-9CA5-40C3-8246-E7A0A511FF2A}"/>
              </a:ext>
            </a:extLst>
          </p:cNvPr>
          <p:cNvSpPr>
            <a:spLocks noGrp="1"/>
          </p:cNvSpPr>
          <p:nvPr>
            <p:ph idx="1"/>
          </p:nvPr>
        </p:nvSpPr>
        <p:spPr>
          <a:xfrm>
            <a:off x="1371600" y="986901"/>
            <a:ext cx="9601200" cy="5871099"/>
          </a:xfrm>
        </p:spPr>
        <p:txBody>
          <a:bodyPr/>
          <a:lstStyle/>
          <a:p>
            <a:pPr marL="457200" indent="-457200">
              <a:buFont typeface="+mj-lt"/>
              <a:buAutoNum type="arabicPeriod" startAt="10"/>
            </a:pPr>
            <a:r>
              <a:rPr lang="en-US" dirty="0"/>
              <a:t>Click on the </a:t>
            </a:r>
            <a:r>
              <a:rPr lang="en-US" b="1" dirty="0"/>
              <a:t>General</a:t>
            </a:r>
            <a:r>
              <a:rPr lang="en-US" dirty="0"/>
              <a:t> tab</a:t>
            </a:r>
          </a:p>
          <a:p>
            <a:pPr lvl="1"/>
            <a:r>
              <a:rPr lang="en-US" i="0" dirty="0"/>
              <a:t>Check to see it is Active</a:t>
            </a:r>
          </a:p>
          <a:p>
            <a:pPr lvl="1"/>
            <a:r>
              <a:rPr lang="en-US" i="0" dirty="0"/>
              <a:t>Check the other information is accurate</a:t>
            </a:r>
          </a:p>
          <a:p>
            <a:pPr lvl="1"/>
            <a:r>
              <a:rPr lang="en-US" i="0" dirty="0"/>
              <a:t>Add the Access type</a:t>
            </a:r>
          </a:p>
          <a:p>
            <a:pPr lvl="1"/>
            <a:endParaRPr lang="en-US" i="0" dirty="0"/>
          </a:p>
          <a:p>
            <a:pPr marL="530352" lvl="1" indent="0">
              <a:buNone/>
            </a:pPr>
            <a:endParaRPr lang="en-US" i="0" dirty="0"/>
          </a:p>
        </p:txBody>
      </p:sp>
      <p:pic>
        <p:nvPicPr>
          <p:cNvPr id="6" name="Picture 5">
            <a:extLst>
              <a:ext uri="{FF2B5EF4-FFF2-40B4-BE49-F238E27FC236}">
                <a16:creationId xmlns:a16="http://schemas.microsoft.com/office/drawing/2014/main" id="{7C66BD07-1AF8-45CE-B0E7-2930CA343587}"/>
              </a:ext>
            </a:extLst>
          </p:cNvPr>
          <p:cNvPicPr>
            <a:picLocks noChangeAspect="1"/>
          </p:cNvPicPr>
          <p:nvPr/>
        </p:nvPicPr>
        <p:blipFill>
          <a:blip r:embed="rId2"/>
          <a:stretch>
            <a:fillRect/>
          </a:stretch>
        </p:blipFill>
        <p:spPr>
          <a:xfrm>
            <a:off x="1672227" y="2794948"/>
            <a:ext cx="8999945" cy="351375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68400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94E8E-4B13-4EE3-AC90-C9C64A79A015}"/>
              </a:ext>
            </a:extLst>
          </p:cNvPr>
          <p:cNvSpPr>
            <a:spLocks noGrp="1"/>
          </p:cNvSpPr>
          <p:nvPr>
            <p:ph type="title"/>
          </p:nvPr>
        </p:nvSpPr>
        <p:spPr>
          <a:xfrm>
            <a:off x="1371600" y="247095"/>
            <a:ext cx="9601200" cy="743505"/>
          </a:xfrm>
        </p:spPr>
        <p:txBody>
          <a:bodyPr>
            <a:normAutofit/>
          </a:bodyPr>
          <a:lstStyle/>
          <a:p>
            <a:r>
              <a:rPr lang="en-US" sz="3600" dirty="0"/>
              <a:t>Activating the Newly Linked CZ Bib Record</a:t>
            </a:r>
          </a:p>
        </p:txBody>
      </p:sp>
      <p:sp>
        <p:nvSpPr>
          <p:cNvPr id="3" name="Content Placeholder 2">
            <a:extLst>
              <a:ext uri="{FF2B5EF4-FFF2-40B4-BE49-F238E27FC236}">
                <a16:creationId xmlns:a16="http://schemas.microsoft.com/office/drawing/2014/main" id="{78E39F60-9CA5-40C3-8246-E7A0A511FF2A}"/>
              </a:ext>
            </a:extLst>
          </p:cNvPr>
          <p:cNvSpPr>
            <a:spLocks noGrp="1"/>
          </p:cNvSpPr>
          <p:nvPr>
            <p:ph idx="1"/>
          </p:nvPr>
        </p:nvSpPr>
        <p:spPr>
          <a:xfrm>
            <a:off x="1371600" y="990600"/>
            <a:ext cx="9601200" cy="5552243"/>
          </a:xfrm>
        </p:spPr>
        <p:txBody>
          <a:bodyPr/>
          <a:lstStyle/>
          <a:p>
            <a:pPr marL="457200" indent="-457200">
              <a:buFont typeface="+mj-lt"/>
              <a:buAutoNum type="arabicPeriod" startAt="11"/>
            </a:pPr>
            <a:r>
              <a:rPr lang="en-US" dirty="0"/>
              <a:t>Click on the </a:t>
            </a:r>
            <a:r>
              <a:rPr lang="en-US" b="1" dirty="0"/>
              <a:t>Linking</a:t>
            </a:r>
            <a:r>
              <a:rPr lang="en-US" dirty="0"/>
              <a:t> tab</a:t>
            </a:r>
          </a:p>
          <a:p>
            <a:pPr lvl="1"/>
            <a:r>
              <a:rPr lang="en-US" i="0" dirty="0"/>
              <a:t>Proxy enabled: Yes if it requires a proxy to access it</a:t>
            </a:r>
          </a:p>
          <a:p>
            <a:pPr lvl="1"/>
            <a:r>
              <a:rPr lang="en-US" i="0" dirty="0"/>
              <a:t>Proxy selected: Default proxy</a:t>
            </a:r>
          </a:p>
          <a:p>
            <a:pPr lvl="1"/>
            <a:r>
              <a:rPr lang="en-US" i="0" dirty="0"/>
              <a:t>Click </a:t>
            </a:r>
            <a:r>
              <a:rPr lang="en-US" b="1" dirty="0"/>
              <a:t>Test access</a:t>
            </a:r>
          </a:p>
        </p:txBody>
      </p:sp>
      <p:pic>
        <p:nvPicPr>
          <p:cNvPr id="6" name="Picture 5">
            <a:extLst>
              <a:ext uri="{FF2B5EF4-FFF2-40B4-BE49-F238E27FC236}">
                <a16:creationId xmlns:a16="http://schemas.microsoft.com/office/drawing/2014/main" id="{C01802C1-E3F0-47DD-9F01-EBF33CB1EE9E}"/>
              </a:ext>
            </a:extLst>
          </p:cNvPr>
          <p:cNvPicPr>
            <a:picLocks noChangeAspect="1"/>
          </p:cNvPicPr>
          <p:nvPr/>
        </p:nvPicPr>
        <p:blipFill>
          <a:blip r:embed="rId2"/>
          <a:stretch>
            <a:fillRect/>
          </a:stretch>
        </p:blipFill>
        <p:spPr>
          <a:xfrm>
            <a:off x="1441141" y="2885243"/>
            <a:ext cx="9462117" cy="34205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975415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94E8E-4B13-4EE3-AC90-C9C64A79A015}"/>
              </a:ext>
            </a:extLst>
          </p:cNvPr>
          <p:cNvSpPr>
            <a:spLocks noGrp="1"/>
          </p:cNvSpPr>
          <p:nvPr>
            <p:ph type="title"/>
          </p:nvPr>
        </p:nvSpPr>
        <p:spPr>
          <a:xfrm>
            <a:off x="1371600" y="247095"/>
            <a:ext cx="9601200" cy="743505"/>
          </a:xfrm>
        </p:spPr>
        <p:txBody>
          <a:bodyPr>
            <a:normAutofit fontScale="90000"/>
          </a:bodyPr>
          <a:lstStyle/>
          <a:p>
            <a:r>
              <a:rPr lang="en-US" dirty="0"/>
              <a:t>Activating the Newly Linked CZ Bib Record</a:t>
            </a:r>
          </a:p>
        </p:txBody>
      </p:sp>
      <p:sp>
        <p:nvSpPr>
          <p:cNvPr id="3" name="Content Placeholder 2">
            <a:extLst>
              <a:ext uri="{FF2B5EF4-FFF2-40B4-BE49-F238E27FC236}">
                <a16:creationId xmlns:a16="http://schemas.microsoft.com/office/drawing/2014/main" id="{78E39F60-9CA5-40C3-8246-E7A0A511FF2A}"/>
              </a:ext>
            </a:extLst>
          </p:cNvPr>
          <p:cNvSpPr>
            <a:spLocks noGrp="1"/>
          </p:cNvSpPr>
          <p:nvPr>
            <p:ph idx="1"/>
          </p:nvPr>
        </p:nvSpPr>
        <p:spPr>
          <a:xfrm>
            <a:off x="1371600" y="1109710"/>
            <a:ext cx="9601200" cy="5748290"/>
          </a:xfrm>
        </p:spPr>
        <p:txBody>
          <a:bodyPr/>
          <a:lstStyle/>
          <a:p>
            <a:pPr marL="457200" indent="-457200">
              <a:buFont typeface="+mj-lt"/>
              <a:buAutoNum type="arabicPeriod" startAt="12"/>
            </a:pPr>
            <a:r>
              <a:rPr lang="en-US" dirty="0"/>
              <a:t>Click on the </a:t>
            </a:r>
            <a:r>
              <a:rPr lang="en-US" b="1" dirty="0"/>
              <a:t>Coverage</a:t>
            </a:r>
            <a:r>
              <a:rPr lang="en-US" dirty="0"/>
              <a:t> tab</a:t>
            </a:r>
          </a:p>
          <a:p>
            <a:pPr lvl="1"/>
            <a:r>
              <a:rPr lang="en-US" i="0" dirty="0"/>
              <a:t>Select the Coverage Statement that will be applied</a:t>
            </a:r>
          </a:p>
          <a:p>
            <a:pPr lvl="1"/>
            <a:r>
              <a:rPr lang="en-US" i="0" dirty="0"/>
              <a:t>Add an Embargo if it applies</a:t>
            </a:r>
          </a:p>
          <a:p>
            <a:pPr marL="0" indent="0">
              <a:buNone/>
            </a:pPr>
            <a:endParaRPr lang="en-US" dirty="0"/>
          </a:p>
        </p:txBody>
      </p:sp>
      <p:pic>
        <p:nvPicPr>
          <p:cNvPr id="4" name="Picture 3">
            <a:extLst>
              <a:ext uri="{FF2B5EF4-FFF2-40B4-BE49-F238E27FC236}">
                <a16:creationId xmlns:a16="http://schemas.microsoft.com/office/drawing/2014/main" id="{1423F6AF-40CF-4473-B21E-EA3703A3B287}"/>
              </a:ext>
            </a:extLst>
          </p:cNvPr>
          <p:cNvPicPr>
            <a:picLocks noChangeAspect="1"/>
          </p:cNvPicPr>
          <p:nvPr/>
        </p:nvPicPr>
        <p:blipFill>
          <a:blip r:embed="rId2"/>
          <a:stretch>
            <a:fillRect/>
          </a:stretch>
        </p:blipFill>
        <p:spPr>
          <a:xfrm>
            <a:off x="2268928" y="2460581"/>
            <a:ext cx="7806543" cy="41503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3899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D2A72-917A-4619-BA37-82AE10A475A0}"/>
              </a:ext>
            </a:extLst>
          </p:cNvPr>
          <p:cNvSpPr>
            <a:spLocks noGrp="1"/>
          </p:cNvSpPr>
          <p:nvPr>
            <p:ph type="title"/>
          </p:nvPr>
        </p:nvSpPr>
        <p:spPr>
          <a:xfrm>
            <a:off x="1371600" y="318862"/>
            <a:ext cx="9601200" cy="520817"/>
          </a:xfrm>
        </p:spPr>
        <p:txBody>
          <a:bodyPr>
            <a:noAutofit/>
          </a:bodyPr>
          <a:lstStyle/>
          <a:p>
            <a:r>
              <a:rPr lang="en-US" sz="3600" dirty="0"/>
              <a:t>Relinking Physical Bib Records</a:t>
            </a:r>
          </a:p>
        </p:txBody>
      </p:sp>
      <p:sp>
        <p:nvSpPr>
          <p:cNvPr id="3" name="Content Placeholder 2">
            <a:extLst>
              <a:ext uri="{FF2B5EF4-FFF2-40B4-BE49-F238E27FC236}">
                <a16:creationId xmlns:a16="http://schemas.microsoft.com/office/drawing/2014/main" id="{CCBF5479-2639-49A2-B01F-697E7A9C5750}"/>
              </a:ext>
            </a:extLst>
          </p:cNvPr>
          <p:cNvSpPr>
            <a:spLocks noGrp="1"/>
          </p:cNvSpPr>
          <p:nvPr>
            <p:ph idx="1"/>
          </p:nvPr>
        </p:nvSpPr>
        <p:spPr>
          <a:xfrm>
            <a:off x="1371600" y="1132513"/>
            <a:ext cx="9601200" cy="5587883"/>
          </a:xfrm>
        </p:spPr>
        <p:txBody>
          <a:bodyPr>
            <a:normAutofit/>
          </a:bodyPr>
          <a:lstStyle/>
          <a:p>
            <a:r>
              <a:rPr lang="en-US" b="1" dirty="0"/>
              <a:t>DO NOT </a:t>
            </a:r>
            <a:r>
              <a:rPr lang="en-US" dirty="0"/>
              <a:t>Overlay the OCLC number in a bib record to relink to the correct bib record</a:t>
            </a:r>
          </a:p>
          <a:p>
            <a:r>
              <a:rPr lang="en-US" dirty="0"/>
              <a:t>POLs/Orders that are attached to the incorrect bib record will need to be relinked to the correct bib record from the PO Line (POL)</a:t>
            </a:r>
          </a:p>
          <a:p>
            <a:pPr lvl="1"/>
            <a:r>
              <a:rPr lang="en-US" i="0" dirty="0"/>
              <a:t>Relinking from the POL will move the corresponding items and holdings to the correct bib record and retains the POL</a:t>
            </a:r>
            <a:endParaRPr lang="en-US" dirty="0"/>
          </a:p>
          <a:p>
            <a:r>
              <a:rPr lang="en-US" dirty="0"/>
              <a:t>POLS can be relinked for the following POL statuses:</a:t>
            </a:r>
          </a:p>
          <a:p>
            <a:pPr lvl="1"/>
            <a:r>
              <a:rPr lang="en-US" i="0" dirty="0"/>
              <a:t>I</a:t>
            </a:r>
            <a:r>
              <a:rPr lang="en-US" dirty="0"/>
              <a:t>n Review</a:t>
            </a:r>
          </a:p>
          <a:p>
            <a:pPr lvl="1"/>
            <a:r>
              <a:rPr lang="en-US" dirty="0"/>
              <a:t>Deferred</a:t>
            </a:r>
          </a:p>
          <a:p>
            <a:pPr lvl="1"/>
            <a:r>
              <a:rPr lang="en-US" dirty="0" err="1"/>
              <a:t>Autopackaging</a:t>
            </a:r>
            <a:r>
              <a:rPr lang="en-US" dirty="0"/>
              <a:t> </a:t>
            </a:r>
          </a:p>
          <a:p>
            <a:pPr lvl="1"/>
            <a:r>
              <a:rPr lang="en-US" dirty="0"/>
              <a:t>Packaging</a:t>
            </a:r>
          </a:p>
          <a:p>
            <a:pPr lvl="1"/>
            <a:r>
              <a:rPr lang="en-US" dirty="0"/>
              <a:t>Ready</a:t>
            </a:r>
          </a:p>
          <a:p>
            <a:pPr lvl="1"/>
            <a:r>
              <a:rPr lang="en-US" dirty="0"/>
              <a:t>Unsent one-time closed PO lines</a:t>
            </a:r>
          </a:p>
          <a:p>
            <a:pPr lvl="1"/>
            <a:r>
              <a:rPr lang="en-US" dirty="0"/>
              <a:t>Closed one-time POL</a:t>
            </a:r>
          </a:p>
          <a:p>
            <a:r>
              <a:rPr lang="en-US" dirty="0"/>
              <a:t>Closed POLs that do not meet the above criteria will need to be re-opened and placed in review in order to be relinked to the correct bib record</a:t>
            </a:r>
          </a:p>
          <a:p>
            <a:pPr marL="530352" lvl="1" indent="0">
              <a:buNone/>
            </a:pPr>
            <a:endParaRPr lang="en-US" i="0" dirty="0"/>
          </a:p>
          <a:p>
            <a:endParaRPr lang="en-US" dirty="0"/>
          </a:p>
          <a:p>
            <a:pPr marL="530352" lvl="1" indent="0">
              <a:buNone/>
            </a:pPr>
            <a:endParaRPr lang="en-US" dirty="0"/>
          </a:p>
          <a:p>
            <a:pPr marL="530352" lvl="1" indent="0">
              <a:buNone/>
            </a:pPr>
            <a:endParaRPr lang="en-US" dirty="0"/>
          </a:p>
        </p:txBody>
      </p:sp>
    </p:spTree>
    <p:extLst>
      <p:ext uri="{BB962C8B-B14F-4D97-AF65-F5344CB8AC3E}">
        <p14:creationId xmlns:p14="http://schemas.microsoft.com/office/powerpoint/2010/main" val="31464977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94E8E-4B13-4EE3-AC90-C9C64A79A015}"/>
              </a:ext>
            </a:extLst>
          </p:cNvPr>
          <p:cNvSpPr>
            <a:spLocks noGrp="1"/>
          </p:cNvSpPr>
          <p:nvPr>
            <p:ph type="title"/>
          </p:nvPr>
        </p:nvSpPr>
        <p:spPr>
          <a:xfrm>
            <a:off x="1371600" y="247095"/>
            <a:ext cx="9601200" cy="743505"/>
          </a:xfrm>
        </p:spPr>
        <p:txBody>
          <a:bodyPr>
            <a:normAutofit/>
          </a:bodyPr>
          <a:lstStyle/>
          <a:p>
            <a:r>
              <a:rPr lang="en-US" sz="3600" dirty="0"/>
              <a:t>Activating the Newly Linked CZ Bib Record</a:t>
            </a:r>
          </a:p>
        </p:txBody>
      </p:sp>
      <p:sp>
        <p:nvSpPr>
          <p:cNvPr id="3" name="Content Placeholder 2">
            <a:extLst>
              <a:ext uri="{FF2B5EF4-FFF2-40B4-BE49-F238E27FC236}">
                <a16:creationId xmlns:a16="http://schemas.microsoft.com/office/drawing/2014/main" id="{78E39F60-9CA5-40C3-8246-E7A0A511FF2A}"/>
              </a:ext>
            </a:extLst>
          </p:cNvPr>
          <p:cNvSpPr>
            <a:spLocks noGrp="1"/>
          </p:cNvSpPr>
          <p:nvPr>
            <p:ph idx="1"/>
          </p:nvPr>
        </p:nvSpPr>
        <p:spPr>
          <a:xfrm>
            <a:off x="1371600" y="1216241"/>
            <a:ext cx="9601200" cy="5326602"/>
          </a:xfrm>
        </p:spPr>
        <p:txBody>
          <a:bodyPr/>
          <a:lstStyle/>
          <a:p>
            <a:pPr marL="457200" indent="-457200">
              <a:buFont typeface="+mj-lt"/>
              <a:buAutoNum type="arabicPeriod" startAt="13"/>
            </a:pPr>
            <a:r>
              <a:rPr lang="en-US" dirty="0"/>
              <a:t>Click </a:t>
            </a:r>
            <a:r>
              <a:rPr lang="en-US" b="1" i="1" dirty="0"/>
              <a:t>Save</a:t>
            </a:r>
            <a:r>
              <a:rPr lang="en-US" dirty="0"/>
              <a:t> after you have made all the changes you want to apply to the electronic portfolio</a:t>
            </a:r>
          </a:p>
          <a:p>
            <a:endParaRPr lang="en-US" dirty="0"/>
          </a:p>
          <a:p>
            <a:endParaRPr lang="en-US" dirty="0"/>
          </a:p>
          <a:p>
            <a:endParaRPr lang="en-US" dirty="0"/>
          </a:p>
          <a:p>
            <a:endParaRPr lang="en-US" dirty="0"/>
          </a:p>
          <a:p>
            <a:endParaRPr lang="en-US" dirty="0"/>
          </a:p>
          <a:p>
            <a:pPr marL="0" indent="0">
              <a:buNone/>
            </a:pPr>
            <a:endParaRPr lang="en-US" dirty="0"/>
          </a:p>
          <a:p>
            <a:pPr marL="457200" indent="-457200">
              <a:buFont typeface="+mj-lt"/>
              <a:buAutoNum type="arabicPeriod" startAt="15"/>
            </a:pPr>
            <a:r>
              <a:rPr lang="en-US" dirty="0"/>
              <a:t>Click </a:t>
            </a:r>
            <a:r>
              <a:rPr lang="en-US" b="1" i="1" dirty="0"/>
              <a:t>Done</a:t>
            </a:r>
            <a:r>
              <a:rPr lang="en-US" dirty="0"/>
              <a:t> from the ellipses</a:t>
            </a:r>
          </a:p>
        </p:txBody>
      </p:sp>
      <p:pic>
        <p:nvPicPr>
          <p:cNvPr id="4" name="Picture 3">
            <a:extLst>
              <a:ext uri="{FF2B5EF4-FFF2-40B4-BE49-F238E27FC236}">
                <a16:creationId xmlns:a16="http://schemas.microsoft.com/office/drawing/2014/main" id="{D7C2CCE5-C96D-4141-A093-DF9F4E6FDE02}"/>
              </a:ext>
            </a:extLst>
          </p:cNvPr>
          <p:cNvPicPr>
            <a:picLocks noChangeAspect="1"/>
          </p:cNvPicPr>
          <p:nvPr/>
        </p:nvPicPr>
        <p:blipFill>
          <a:blip r:embed="rId2"/>
          <a:stretch>
            <a:fillRect/>
          </a:stretch>
        </p:blipFill>
        <p:spPr>
          <a:xfrm>
            <a:off x="2226689" y="2047854"/>
            <a:ext cx="7716300" cy="22111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55071DE2-40A8-45C6-9739-E567A0728BCF}"/>
              </a:ext>
            </a:extLst>
          </p:cNvPr>
          <p:cNvPicPr>
            <a:picLocks noChangeAspect="1"/>
          </p:cNvPicPr>
          <p:nvPr/>
        </p:nvPicPr>
        <p:blipFill>
          <a:blip r:embed="rId3"/>
          <a:stretch>
            <a:fillRect/>
          </a:stretch>
        </p:blipFill>
        <p:spPr>
          <a:xfrm>
            <a:off x="2237850" y="5172818"/>
            <a:ext cx="7716300" cy="108929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324690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492" y="2259433"/>
            <a:ext cx="8361229" cy="1661585"/>
          </a:xfrm>
        </p:spPr>
        <p:txBody>
          <a:bodyPr/>
          <a:lstStyle/>
          <a:p>
            <a:r>
              <a:rPr lang="en-US" sz="4800" dirty="0"/>
              <a:t>Electronic Portfolio is already Activated in the CZ</a:t>
            </a:r>
          </a:p>
        </p:txBody>
      </p:sp>
      <p:sp>
        <p:nvSpPr>
          <p:cNvPr id="3" name="Subtitle 2"/>
          <p:cNvSpPr>
            <a:spLocks noGrp="1"/>
          </p:cNvSpPr>
          <p:nvPr>
            <p:ph type="subTitle" idx="1"/>
          </p:nvPr>
        </p:nvSpPr>
        <p:spPr>
          <a:xfrm>
            <a:off x="2679903" y="4686653"/>
            <a:ext cx="6831673" cy="775483"/>
          </a:xfrm>
        </p:spPr>
        <p:txBody>
          <a:bodyPr>
            <a:normAutofit fontScale="92500" lnSpcReduction="10000"/>
          </a:bodyPr>
          <a:lstStyle/>
          <a:p>
            <a:r>
              <a:rPr lang="en-US" dirty="0"/>
              <a:t>SUNY Shared Library Services</a:t>
            </a:r>
          </a:p>
          <a:p>
            <a:r>
              <a:rPr lang="en-US" dirty="0"/>
              <a:t>Maggie McGee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210" y="5471410"/>
            <a:ext cx="4098798" cy="1110372"/>
          </a:xfrm>
          <a:prstGeom prst="rect">
            <a:avLst/>
          </a:prstGeom>
        </p:spPr>
      </p:pic>
    </p:spTree>
    <p:extLst>
      <p:ext uri="{BB962C8B-B14F-4D97-AF65-F5344CB8AC3E}">
        <p14:creationId xmlns:p14="http://schemas.microsoft.com/office/powerpoint/2010/main" val="1960444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94E8E-4B13-4EE3-AC90-C9C64A79A015}"/>
              </a:ext>
            </a:extLst>
          </p:cNvPr>
          <p:cNvSpPr>
            <a:spLocks noGrp="1"/>
          </p:cNvSpPr>
          <p:nvPr>
            <p:ph type="title"/>
          </p:nvPr>
        </p:nvSpPr>
        <p:spPr>
          <a:xfrm>
            <a:off x="1371600" y="247095"/>
            <a:ext cx="9601200" cy="743505"/>
          </a:xfrm>
        </p:spPr>
        <p:txBody>
          <a:bodyPr>
            <a:normAutofit/>
          </a:bodyPr>
          <a:lstStyle/>
          <a:p>
            <a:r>
              <a:rPr lang="en-US" sz="3600" dirty="0"/>
              <a:t>Electronic Portfolio is Already Linked to the CZ</a:t>
            </a:r>
          </a:p>
        </p:txBody>
      </p:sp>
      <p:sp>
        <p:nvSpPr>
          <p:cNvPr id="3" name="Content Placeholder 2">
            <a:extLst>
              <a:ext uri="{FF2B5EF4-FFF2-40B4-BE49-F238E27FC236}">
                <a16:creationId xmlns:a16="http://schemas.microsoft.com/office/drawing/2014/main" id="{78E39F60-9CA5-40C3-8246-E7A0A511FF2A}"/>
              </a:ext>
            </a:extLst>
          </p:cNvPr>
          <p:cNvSpPr>
            <a:spLocks noGrp="1"/>
          </p:cNvSpPr>
          <p:nvPr>
            <p:ph idx="1"/>
          </p:nvPr>
        </p:nvSpPr>
        <p:spPr>
          <a:xfrm>
            <a:off x="1386395" y="1083076"/>
            <a:ext cx="10278863" cy="5699463"/>
          </a:xfrm>
        </p:spPr>
        <p:txBody>
          <a:bodyPr/>
          <a:lstStyle/>
          <a:p>
            <a:r>
              <a:rPr lang="en-US" dirty="0"/>
              <a:t>If you have an electronic portfolio activated for the Interface Name and the dates of coverage match:</a:t>
            </a:r>
          </a:p>
          <a:p>
            <a:pPr marL="987552" lvl="1" indent="-457200">
              <a:buFont typeface="+mj-lt"/>
              <a:buAutoNum type="arabicPeriod"/>
            </a:pPr>
            <a:r>
              <a:rPr lang="en-US" i="0" dirty="0"/>
              <a:t>Click the </a:t>
            </a:r>
            <a:r>
              <a:rPr lang="en-US" b="1" dirty="0"/>
              <a:t>order number </a:t>
            </a:r>
            <a:r>
              <a:rPr lang="en-US" i="0" dirty="0"/>
              <a:t>or </a:t>
            </a:r>
            <a:r>
              <a:rPr lang="en-US" b="1" dirty="0"/>
              <a:t>Edit portfolio </a:t>
            </a:r>
            <a:r>
              <a:rPr lang="en-US" i="0" dirty="0"/>
              <a:t>of the IZ electronic portfolio to get the POL #</a:t>
            </a:r>
          </a:p>
          <a:p>
            <a:pPr marL="1444752" lvl="2" indent="-457200">
              <a:buFont typeface="+mj-lt"/>
              <a:buAutoNum type="alphaLcParenR"/>
            </a:pPr>
            <a:r>
              <a:rPr lang="en-US" dirty="0"/>
              <a:t>Copy the POL #</a:t>
            </a:r>
          </a:p>
          <a:p>
            <a:pPr marL="987552" lvl="1" indent="-457200">
              <a:buFont typeface="+mj-lt"/>
              <a:buAutoNum type="arabicPeriod"/>
            </a:pPr>
            <a:r>
              <a:rPr lang="en-US" i="0" dirty="0"/>
              <a:t>Click </a:t>
            </a:r>
            <a:r>
              <a:rPr lang="en-US" b="1" dirty="0"/>
              <a:t>Edit Portfolio </a:t>
            </a:r>
            <a:r>
              <a:rPr lang="en-US" i="0" dirty="0"/>
              <a:t>on the electronic portfolio that you want to associate the POL # </a:t>
            </a:r>
          </a:p>
          <a:p>
            <a:pPr marL="987552" lvl="1" indent="-457200">
              <a:buFont typeface="+mj-lt"/>
              <a:buAutoNum type="arabicPeriod"/>
            </a:pPr>
            <a:r>
              <a:rPr lang="en-US" i="0" dirty="0"/>
              <a:t>Click on the </a:t>
            </a:r>
            <a:r>
              <a:rPr lang="en-US" b="1" i="0" dirty="0"/>
              <a:t>Acquisition</a:t>
            </a:r>
            <a:r>
              <a:rPr lang="en-US" i="0" dirty="0"/>
              <a:t> tab</a:t>
            </a:r>
          </a:p>
          <a:p>
            <a:pPr marL="987552" lvl="1" indent="-457200">
              <a:buFont typeface="+mj-lt"/>
              <a:buAutoNum type="arabicPeriod"/>
            </a:pPr>
            <a:r>
              <a:rPr lang="en-US" i="0" dirty="0"/>
              <a:t>Type or paste the POL # in the PO Line</a:t>
            </a:r>
          </a:p>
          <a:p>
            <a:pPr marL="987552" lvl="1" indent="-457200">
              <a:buFont typeface="+mj-lt"/>
              <a:buAutoNum type="arabicPeriod"/>
            </a:pPr>
            <a:r>
              <a:rPr lang="en-US" i="0" dirty="0"/>
              <a:t>Click </a:t>
            </a:r>
            <a:r>
              <a:rPr lang="en-US" b="1" dirty="0"/>
              <a:t>Save</a:t>
            </a:r>
          </a:p>
          <a:p>
            <a:pPr marL="987552" lvl="1" indent="-457200">
              <a:buFont typeface="+mj-lt"/>
              <a:buAutoNum type="arabicPeriod"/>
            </a:pPr>
            <a:endParaRPr lang="en-US" dirty="0"/>
          </a:p>
          <a:p>
            <a:pPr marL="530352" lvl="1" indent="0">
              <a:buNone/>
            </a:pPr>
            <a:endParaRPr lang="en-US" dirty="0"/>
          </a:p>
        </p:txBody>
      </p:sp>
      <p:pic>
        <p:nvPicPr>
          <p:cNvPr id="4" name="Picture 3">
            <a:extLst>
              <a:ext uri="{FF2B5EF4-FFF2-40B4-BE49-F238E27FC236}">
                <a16:creationId xmlns:a16="http://schemas.microsoft.com/office/drawing/2014/main" id="{AB080F05-79D2-46D8-95FD-BB8C0B2DCC11}"/>
              </a:ext>
            </a:extLst>
          </p:cNvPr>
          <p:cNvPicPr>
            <a:picLocks noChangeAspect="1"/>
          </p:cNvPicPr>
          <p:nvPr/>
        </p:nvPicPr>
        <p:blipFill>
          <a:blip r:embed="rId2"/>
          <a:stretch>
            <a:fillRect/>
          </a:stretch>
        </p:blipFill>
        <p:spPr>
          <a:xfrm>
            <a:off x="2699319" y="4304379"/>
            <a:ext cx="7653013" cy="23065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120131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94E8E-4B13-4EE3-AC90-C9C64A79A015}"/>
              </a:ext>
            </a:extLst>
          </p:cNvPr>
          <p:cNvSpPr>
            <a:spLocks noGrp="1"/>
          </p:cNvSpPr>
          <p:nvPr>
            <p:ph type="title"/>
          </p:nvPr>
        </p:nvSpPr>
        <p:spPr>
          <a:xfrm>
            <a:off x="1371600" y="247095"/>
            <a:ext cx="9601200" cy="743505"/>
          </a:xfrm>
        </p:spPr>
        <p:txBody>
          <a:bodyPr>
            <a:normAutofit/>
          </a:bodyPr>
          <a:lstStyle/>
          <a:p>
            <a:r>
              <a:rPr lang="en-US" sz="3600" dirty="0"/>
              <a:t>Electronic Portfolio is Already Linked to the CZ</a:t>
            </a:r>
          </a:p>
        </p:txBody>
      </p:sp>
      <p:sp>
        <p:nvSpPr>
          <p:cNvPr id="3" name="Content Placeholder 2">
            <a:extLst>
              <a:ext uri="{FF2B5EF4-FFF2-40B4-BE49-F238E27FC236}">
                <a16:creationId xmlns:a16="http://schemas.microsoft.com/office/drawing/2014/main" id="{78E39F60-9CA5-40C3-8246-E7A0A511FF2A}"/>
              </a:ext>
            </a:extLst>
          </p:cNvPr>
          <p:cNvSpPr>
            <a:spLocks noGrp="1"/>
          </p:cNvSpPr>
          <p:nvPr>
            <p:ph idx="1"/>
          </p:nvPr>
        </p:nvSpPr>
        <p:spPr>
          <a:xfrm>
            <a:off x="1371600" y="990600"/>
            <a:ext cx="9601200" cy="5783062"/>
          </a:xfrm>
        </p:spPr>
        <p:txBody>
          <a:bodyPr/>
          <a:lstStyle/>
          <a:p>
            <a:pPr marL="457200" indent="-457200">
              <a:buFont typeface="+mj-lt"/>
              <a:buAutoNum type="arabicPeriod" startAt="6"/>
            </a:pPr>
            <a:r>
              <a:rPr lang="en-US" dirty="0"/>
              <a:t>Delete the IZ Electronic Portfolio</a:t>
            </a:r>
          </a:p>
          <a:p>
            <a:pPr marL="987552" lvl="1" indent="-457200">
              <a:buFont typeface="+mj-lt"/>
              <a:buAutoNum type="alphaLcParenR"/>
            </a:pPr>
            <a:r>
              <a:rPr lang="en-US" i="0" dirty="0"/>
              <a:t>Click</a:t>
            </a:r>
            <a:r>
              <a:rPr lang="en-US" dirty="0"/>
              <a:t> </a:t>
            </a:r>
            <a:r>
              <a:rPr lang="en-US" b="1" dirty="0"/>
              <a:t>Delete</a:t>
            </a:r>
            <a:r>
              <a:rPr lang="en-US" dirty="0"/>
              <a:t> </a:t>
            </a:r>
            <a:r>
              <a:rPr lang="en-US" i="0" dirty="0"/>
              <a:t>from the ellipses of the IZ electronic portfolio</a:t>
            </a:r>
          </a:p>
          <a:p>
            <a:pPr marL="530352" lvl="1" indent="0">
              <a:buNone/>
            </a:pPr>
            <a:endParaRPr lang="en-US" i="0" dirty="0"/>
          </a:p>
          <a:p>
            <a:pPr marL="987552" lvl="1" indent="-457200">
              <a:buFont typeface="+mj-lt"/>
              <a:buAutoNum type="arabicPeriod"/>
            </a:pPr>
            <a:endParaRPr lang="en-US" i="0" dirty="0"/>
          </a:p>
          <a:p>
            <a:pPr marL="987552" lvl="1" indent="-457200">
              <a:buFont typeface="+mj-lt"/>
              <a:buAutoNum type="arabicPeriod"/>
            </a:pPr>
            <a:endParaRPr lang="en-US" i="0" dirty="0"/>
          </a:p>
          <a:p>
            <a:pPr marL="987552" lvl="1" indent="-457200">
              <a:buFont typeface="+mj-lt"/>
              <a:buAutoNum type="arabicPeriod"/>
            </a:pPr>
            <a:endParaRPr lang="en-US" i="0" dirty="0"/>
          </a:p>
          <a:p>
            <a:pPr marL="987552" lvl="1" indent="-457200">
              <a:buFont typeface="+mj-lt"/>
              <a:buAutoNum type="alphaLcParenR" startAt="2"/>
            </a:pPr>
            <a:r>
              <a:rPr lang="en-US" i="0" dirty="0"/>
              <a:t>Select Delete bibliographic record(s)</a:t>
            </a:r>
          </a:p>
          <a:p>
            <a:pPr marL="987552" lvl="1" indent="-457200">
              <a:buFont typeface="+mj-lt"/>
              <a:buAutoNum type="alphaLcParenR" startAt="3"/>
            </a:pPr>
            <a:r>
              <a:rPr lang="en-US" i="0" dirty="0"/>
              <a:t>Click </a:t>
            </a:r>
            <a:r>
              <a:rPr lang="en-US" b="1" dirty="0"/>
              <a:t>Confirm</a:t>
            </a:r>
          </a:p>
        </p:txBody>
      </p:sp>
      <p:pic>
        <p:nvPicPr>
          <p:cNvPr id="1030" name="Picture 6" descr="C:\Users\toukl\AppData\Local\Temp\SNAGHTML9be5f82.PNG">
            <a:extLst>
              <a:ext uri="{FF2B5EF4-FFF2-40B4-BE49-F238E27FC236}">
                <a16:creationId xmlns:a16="http://schemas.microsoft.com/office/drawing/2014/main" id="{BB4040F4-4752-4FD4-93AE-EC7634C880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3643" y="1936210"/>
            <a:ext cx="7284713" cy="11088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56AB372-2B99-4B9C-9879-0215F003CB98}"/>
              </a:ext>
            </a:extLst>
          </p:cNvPr>
          <p:cNvPicPr>
            <a:picLocks noChangeAspect="1"/>
          </p:cNvPicPr>
          <p:nvPr/>
        </p:nvPicPr>
        <p:blipFill>
          <a:blip r:embed="rId3"/>
          <a:stretch>
            <a:fillRect/>
          </a:stretch>
        </p:blipFill>
        <p:spPr>
          <a:xfrm>
            <a:off x="3073577" y="4134832"/>
            <a:ext cx="6044846" cy="247607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860577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492" y="2263807"/>
            <a:ext cx="8361229" cy="1936792"/>
          </a:xfrm>
        </p:spPr>
        <p:txBody>
          <a:bodyPr/>
          <a:lstStyle/>
          <a:p>
            <a:r>
              <a:rPr lang="en-US" sz="4800" dirty="0"/>
              <a:t>Creating a Local Electronic collection</a:t>
            </a:r>
          </a:p>
        </p:txBody>
      </p:sp>
      <p:sp>
        <p:nvSpPr>
          <p:cNvPr id="3" name="Subtitle 2"/>
          <p:cNvSpPr>
            <a:spLocks noGrp="1"/>
          </p:cNvSpPr>
          <p:nvPr>
            <p:ph type="subTitle" idx="1"/>
          </p:nvPr>
        </p:nvSpPr>
        <p:spPr>
          <a:xfrm>
            <a:off x="2679903" y="4686653"/>
            <a:ext cx="6831673" cy="775483"/>
          </a:xfrm>
        </p:spPr>
        <p:txBody>
          <a:bodyPr>
            <a:normAutofit fontScale="92500" lnSpcReduction="10000"/>
          </a:bodyPr>
          <a:lstStyle/>
          <a:p>
            <a:r>
              <a:rPr lang="en-US" dirty="0"/>
              <a:t>SUNY Shared Library Services</a:t>
            </a:r>
          </a:p>
          <a:p>
            <a:r>
              <a:rPr lang="en-US" dirty="0"/>
              <a:t>Maggie McGee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210" y="5471410"/>
            <a:ext cx="4098798" cy="1110372"/>
          </a:xfrm>
          <a:prstGeom prst="rect">
            <a:avLst/>
          </a:prstGeom>
        </p:spPr>
      </p:pic>
    </p:spTree>
    <p:extLst>
      <p:ext uri="{BB962C8B-B14F-4D97-AF65-F5344CB8AC3E}">
        <p14:creationId xmlns:p14="http://schemas.microsoft.com/office/powerpoint/2010/main" val="26589517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94E8E-4B13-4EE3-AC90-C9C64A79A015}"/>
              </a:ext>
            </a:extLst>
          </p:cNvPr>
          <p:cNvSpPr>
            <a:spLocks noGrp="1"/>
          </p:cNvSpPr>
          <p:nvPr>
            <p:ph type="title"/>
          </p:nvPr>
        </p:nvSpPr>
        <p:spPr>
          <a:xfrm>
            <a:off x="1371600" y="247095"/>
            <a:ext cx="10355802" cy="743505"/>
          </a:xfrm>
        </p:spPr>
        <p:txBody>
          <a:bodyPr>
            <a:noAutofit/>
          </a:bodyPr>
          <a:lstStyle/>
          <a:p>
            <a:r>
              <a:rPr lang="en-US" sz="3600" dirty="0"/>
              <a:t>Creating a Local Electronic Collection</a:t>
            </a:r>
          </a:p>
        </p:txBody>
      </p:sp>
      <p:sp>
        <p:nvSpPr>
          <p:cNvPr id="3" name="Content Placeholder 2">
            <a:extLst>
              <a:ext uri="{FF2B5EF4-FFF2-40B4-BE49-F238E27FC236}">
                <a16:creationId xmlns:a16="http://schemas.microsoft.com/office/drawing/2014/main" id="{78E39F60-9CA5-40C3-8246-E7A0A511FF2A}"/>
              </a:ext>
            </a:extLst>
          </p:cNvPr>
          <p:cNvSpPr>
            <a:spLocks noGrp="1"/>
          </p:cNvSpPr>
          <p:nvPr>
            <p:ph idx="1"/>
          </p:nvPr>
        </p:nvSpPr>
        <p:spPr>
          <a:xfrm>
            <a:off x="1371600" y="1109709"/>
            <a:ext cx="9601200" cy="5433134"/>
          </a:xfrm>
        </p:spPr>
        <p:txBody>
          <a:bodyPr/>
          <a:lstStyle/>
          <a:p>
            <a:r>
              <a:rPr lang="en-US" dirty="0"/>
              <a:t>Create a local electronic collection for e-resources that cannot be linked to the CZ for various reasons:</a:t>
            </a:r>
          </a:p>
          <a:p>
            <a:pPr lvl="1"/>
            <a:r>
              <a:rPr lang="en-US" i="0" dirty="0"/>
              <a:t>Cannot find in the CZ</a:t>
            </a:r>
          </a:p>
          <a:p>
            <a:pPr lvl="1"/>
            <a:r>
              <a:rPr lang="en-US" i="0" dirty="0"/>
              <a:t>Cannot identify the correct Interface </a:t>
            </a:r>
          </a:p>
          <a:p>
            <a:pPr lvl="1"/>
            <a:r>
              <a:rPr lang="en-US" i="0" dirty="0"/>
              <a:t>Do not want to link to the CZ</a:t>
            </a:r>
          </a:p>
          <a:p>
            <a:pPr marL="457200" indent="-457200">
              <a:buFont typeface="+mj-lt"/>
              <a:buAutoNum type="arabicPeriod"/>
            </a:pPr>
            <a:r>
              <a:rPr lang="en-US" dirty="0"/>
              <a:t>Create a set for electronic portfolios by using an advanced repository search</a:t>
            </a:r>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p:txBody>
      </p:sp>
      <p:pic>
        <p:nvPicPr>
          <p:cNvPr id="5" name="Picture 4">
            <a:extLst>
              <a:ext uri="{FF2B5EF4-FFF2-40B4-BE49-F238E27FC236}">
                <a16:creationId xmlns:a16="http://schemas.microsoft.com/office/drawing/2014/main" id="{F76D65C2-5435-40E2-8F4F-45F48D7D261B}"/>
              </a:ext>
            </a:extLst>
          </p:cNvPr>
          <p:cNvPicPr>
            <a:picLocks noChangeAspect="1"/>
          </p:cNvPicPr>
          <p:nvPr/>
        </p:nvPicPr>
        <p:blipFill>
          <a:blip r:embed="rId2"/>
          <a:stretch>
            <a:fillRect/>
          </a:stretch>
        </p:blipFill>
        <p:spPr>
          <a:xfrm>
            <a:off x="2231972" y="3698247"/>
            <a:ext cx="7880455" cy="28445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969235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F897E-00A2-4462-B299-0B566863BBA1}"/>
              </a:ext>
            </a:extLst>
          </p:cNvPr>
          <p:cNvSpPr>
            <a:spLocks noGrp="1"/>
          </p:cNvSpPr>
          <p:nvPr>
            <p:ph type="title"/>
          </p:nvPr>
        </p:nvSpPr>
        <p:spPr>
          <a:xfrm>
            <a:off x="1371600" y="401714"/>
            <a:ext cx="9601200" cy="858915"/>
          </a:xfrm>
        </p:spPr>
        <p:txBody>
          <a:bodyPr>
            <a:normAutofit/>
          </a:bodyPr>
          <a:lstStyle/>
          <a:p>
            <a:r>
              <a:rPr lang="en-US" sz="3600" dirty="0"/>
              <a:t>Creating a Local Electronic Collection</a:t>
            </a:r>
          </a:p>
        </p:txBody>
      </p:sp>
      <p:sp>
        <p:nvSpPr>
          <p:cNvPr id="3" name="Content Placeholder 2">
            <a:extLst>
              <a:ext uri="{FF2B5EF4-FFF2-40B4-BE49-F238E27FC236}">
                <a16:creationId xmlns:a16="http://schemas.microsoft.com/office/drawing/2014/main" id="{93523D79-FD42-4B9B-A222-7818EFEA66D1}"/>
              </a:ext>
            </a:extLst>
          </p:cNvPr>
          <p:cNvSpPr>
            <a:spLocks noGrp="1"/>
          </p:cNvSpPr>
          <p:nvPr>
            <p:ph idx="1"/>
          </p:nvPr>
        </p:nvSpPr>
        <p:spPr>
          <a:xfrm>
            <a:off x="1371600" y="1384917"/>
            <a:ext cx="9601200" cy="5071369"/>
          </a:xfrm>
        </p:spPr>
        <p:txBody>
          <a:bodyPr/>
          <a:lstStyle/>
          <a:p>
            <a:pPr marL="457200" indent="-457200">
              <a:buFont typeface="+mj-lt"/>
              <a:buAutoNum type="arabicPeriod"/>
            </a:pPr>
            <a:r>
              <a:rPr lang="en-US" dirty="0"/>
              <a:t>Go to </a:t>
            </a:r>
            <a:r>
              <a:rPr lang="en-US" b="1" i="1" dirty="0"/>
              <a:t>Resources&gt;Create Inventory&gt;Add Local Electronic Collection</a:t>
            </a:r>
          </a:p>
          <a:p>
            <a:pPr marL="457200" indent="-457200">
              <a:buFont typeface="+mj-lt"/>
              <a:buAutoNum type="arabicPeriod"/>
            </a:pPr>
            <a:r>
              <a:rPr lang="en-US" dirty="0"/>
              <a:t>On the </a:t>
            </a:r>
            <a:r>
              <a:rPr lang="en-US" b="1" dirty="0"/>
              <a:t>Activation</a:t>
            </a:r>
            <a:r>
              <a:rPr lang="en-US" dirty="0"/>
              <a:t> tab</a:t>
            </a:r>
          </a:p>
          <a:p>
            <a:pPr marL="987552" lvl="1" indent="-457200">
              <a:buFont typeface="+mj-lt"/>
              <a:buAutoNum type="alphaLcParenR"/>
            </a:pPr>
            <a:r>
              <a:rPr lang="en-US" i="0" dirty="0"/>
              <a:t>Service activation status: Available</a:t>
            </a:r>
          </a:p>
          <a:p>
            <a:pPr marL="987552" lvl="1" indent="-457200">
              <a:buFont typeface="+mj-lt"/>
              <a:buAutoNum type="alphaLcParenR"/>
            </a:pPr>
            <a:r>
              <a:rPr lang="en-US" i="0" dirty="0"/>
              <a:t>Active from date: [today’s date or date you want it active]</a:t>
            </a:r>
          </a:p>
          <a:p>
            <a:pPr marL="457200" indent="-457200">
              <a:buFont typeface="+mj-lt"/>
              <a:buAutoNum type="arabicPeriod"/>
            </a:pPr>
            <a:r>
              <a:rPr lang="en-US" dirty="0"/>
              <a:t>Click </a:t>
            </a:r>
            <a:r>
              <a:rPr lang="en-US" b="1" i="1" dirty="0"/>
              <a:t>Save</a:t>
            </a:r>
          </a:p>
          <a:p>
            <a:pPr marL="0" indent="0">
              <a:buNone/>
            </a:pPr>
            <a:endParaRPr lang="en-US" dirty="0"/>
          </a:p>
        </p:txBody>
      </p:sp>
      <p:pic>
        <p:nvPicPr>
          <p:cNvPr id="6" name="Picture 5">
            <a:extLst>
              <a:ext uri="{FF2B5EF4-FFF2-40B4-BE49-F238E27FC236}">
                <a16:creationId xmlns:a16="http://schemas.microsoft.com/office/drawing/2014/main" id="{77C6A900-8641-41F1-B0A4-92398B466CCA}"/>
              </a:ext>
            </a:extLst>
          </p:cNvPr>
          <p:cNvPicPr>
            <a:picLocks noChangeAspect="1"/>
          </p:cNvPicPr>
          <p:nvPr/>
        </p:nvPicPr>
        <p:blipFill>
          <a:blip r:embed="rId2"/>
          <a:stretch>
            <a:fillRect/>
          </a:stretch>
        </p:blipFill>
        <p:spPr>
          <a:xfrm>
            <a:off x="1643042" y="3602579"/>
            <a:ext cx="9058316" cy="29779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875165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FD587-5D5E-44EA-92A7-1A19DE85E5DA}"/>
              </a:ext>
            </a:extLst>
          </p:cNvPr>
          <p:cNvSpPr>
            <a:spLocks noGrp="1"/>
          </p:cNvSpPr>
          <p:nvPr>
            <p:ph type="title"/>
          </p:nvPr>
        </p:nvSpPr>
        <p:spPr>
          <a:xfrm>
            <a:off x="1371600" y="357326"/>
            <a:ext cx="9601200" cy="743505"/>
          </a:xfrm>
        </p:spPr>
        <p:txBody>
          <a:bodyPr>
            <a:normAutofit/>
          </a:bodyPr>
          <a:lstStyle/>
          <a:p>
            <a:r>
              <a:rPr lang="en-US" sz="3600" dirty="0"/>
              <a:t>Creating a Local Electronic Collection</a:t>
            </a:r>
          </a:p>
        </p:txBody>
      </p:sp>
      <p:sp>
        <p:nvSpPr>
          <p:cNvPr id="3" name="Content Placeholder 2">
            <a:extLst>
              <a:ext uri="{FF2B5EF4-FFF2-40B4-BE49-F238E27FC236}">
                <a16:creationId xmlns:a16="http://schemas.microsoft.com/office/drawing/2014/main" id="{77F8E794-CC6C-49B9-97CC-18C4122AFBE0}"/>
              </a:ext>
            </a:extLst>
          </p:cNvPr>
          <p:cNvSpPr>
            <a:spLocks noGrp="1"/>
          </p:cNvSpPr>
          <p:nvPr>
            <p:ph idx="1"/>
          </p:nvPr>
        </p:nvSpPr>
        <p:spPr>
          <a:xfrm>
            <a:off x="1371600" y="1225118"/>
            <a:ext cx="9601200" cy="5275556"/>
          </a:xfrm>
        </p:spPr>
        <p:txBody>
          <a:bodyPr/>
          <a:lstStyle/>
          <a:p>
            <a:pPr marL="457200" indent="-457200">
              <a:buFont typeface="+mj-lt"/>
              <a:buAutoNum type="arabicPeriod" startAt="4"/>
            </a:pPr>
            <a:r>
              <a:rPr lang="en-US" dirty="0"/>
              <a:t>Click on the </a:t>
            </a:r>
            <a:r>
              <a:rPr lang="en-US" b="1" dirty="0"/>
              <a:t>Linking</a:t>
            </a:r>
            <a:r>
              <a:rPr lang="en-US" dirty="0"/>
              <a:t> tab</a:t>
            </a:r>
          </a:p>
          <a:p>
            <a:pPr marL="987552" lvl="1" indent="-457200">
              <a:buFont typeface="+mj-lt"/>
              <a:buAutoNum type="alphaLcParenR"/>
            </a:pPr>
            <a:r>
              <a:rPr lang="en-US" i="0" dirty="0"/>
              <a:t>Use parser parameters or Dynamic URL </a:t>
            </a:r>
          </a:p>
          <a:p>
            <a:pPr marL="1444752" lvl="2" indent="-457200">
              <a:buFont typeface="+mj-lt"/>
              <a:buAutoNum type="romanLcPeriod"/>
            </a:pPr>
            <a:r>
              <a:rPr lang="en-US" dirty="0">
                <a:hlinkClick r:id="rId2">
                  <a:extLst>
                    <a:ext uri="{A12FA001-AC4F-418D-AE19-62706E023703}">
                      <ahyp:hlinkClr xmlns:ahyp="http://schemas.microsoft.com/office/drawing/2018/hyperlinkcolor" xmlns="" val="tx"/>
                    </a:ext>
                  </a:extLst>
                </a:hlinkClick>
              </a:rPr>
              <a:t>https://knowledge.exlibrisgroup.com/Alma/Product_Documentation/010Alma_Online_Help_(English)/040Resource_Management/050Inventory/020Managing_Electronic_Resources</a:t>
            </a:r>
            <a:endParaRPr lang="en-US" dirty="0"/>
          </a:p>
          <a:p>
            <a:pPr marL="987552" lvl="1" indent="-457200">
              <a:buFont typeface="+mj-lt"/>
              <a:buAutoNum type="alphaLcParenR"/>
            </a:pPr>
            <a:r>
              <a:rPr lang="en-US" i="0" dirty="0"/>
              <a:t>Linking level: [select the linking level]</a:t>
            </a:r>
          </a:p>
          <a:p>
            <a:pPr marL="987552" lvl="1" indent="-457200">
              <a:buFont typeface="+mj-lt"/>
              <a:buAutoNum type="alphaLcParenR"/>
            </a:pPr>
            <a:r>
              <a:rPr lang="en-US" i="0" dirty="0"/>
              <a:t>Service is free: [select Not Free or Free]</a:t>
            </a:r>
          </a:p>
          <a:p>
            <a:pPr marL="987552" lvl="1" indent="-457200">
              <a:buFont typeface="+mj-lt"/>
              <a:buAutoNum type="alphaLcParenR"/>
            </a:pPr>
            <a:r>
              <a:rPr lang="en-US" i="0" dirty="0" err="1"/>
              <a:t>Crossref</a:t>
            </a:r>
            <a:r>
              <a:rPr lang="en-US" i="0" dirty="0"/>
              <a:t> enabled: [Enabled]</a:t>
            </a:r>
          </a:p>
          <a:p>
            <a:pPr marL="987552" lvl="1" indent="-457200">
              <a:buFont typeface="+mj-lt"/>
              <a:buAutoNum type="alphaLcParenR"/>
            </a:pPr>
            <a:r>
              <a:rPr lang="en-US" i="0" dirty="0"/>
              <a:t>Proxy enabled: [Yes if required to access]</a:t>
            </a:r>
          </a:p>
          <a:p>
            <a:pPr marL="987552" lvl="1" indent="-457200">
              <a:buFont typeface="+mj-lt"/>
              <a:buAutoNum type="alphaLcParenR"/>
            </a:pPr>
            <a:r>
              <a:rPr lang="en-US" i="0" dirty="0"/>
              <a:t>Proxy selected: [Default (currently: Proxy)]</a:t>
            </a:r>
          </a:p>
        </p:txBody>
      </p:sp>
    </p:spTree>
    <p:extLst>
      <p:ext uri="{BB962C8B-B14F-4D97-AF65-F5344CB8AC3E}">
        <p14:creationId xmlns:p14="http://schemas.microsoft.com/office/powerpoint/2010/main" val="39101722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FD587-5D5E-44EA-92A7-1A19DE85E5DA}"/>
              </a:ext>
            </a:extLst>
          </p:cNvPr>
          <p:cNvSpPr>
            <a:spLocks noGrp="1"/>
          </p:cNvSpPr>
          <p:nvPr>
            <p:ph type="title"/>
          </p:nvPr>
        </p:nvSpPr>
        <p:spPr>
          <a:xfrm>
            <a:off x="1371600" y="357326"/>
            <a:ext cx="9601200" cy="743505"/>
          </a:xfrm>
        </p:spPr>
        <p:txBody>
          <a:bodyPr>
            <a:normAutofit/>
          </a:bodyPr>
          <a:lstStyle/>
          <a:p>
            <a:r>
              <a:rPr lang="en-US" sz="3600" dirty="0"/>
              <a:t>Creating a Local Electronic Collection</a:t>
            </a:r>
          </a:p>
        </p:txBody>
      </p:sp>
      <p:pic>
        <p:nvPicPr>
          <p:cNvPr id="7" name="Picture 6">
            <a:extLst>
              <a:ext uri="{FF2B5EF4-FFF2-40B4-BE49-F238E27FC236}">
                <a16:creationId xmlns:a16="http://schemas.microsoft.com/office/drawing/2014/main" id="{07BE0E1C-7EFB-497D-ABCF-337310D2A4FC}"/>
              </a:ext>
            </a:extLst>
          </p:cNvPr>
          <p:cNvPicPr>
            <a:picLocks noChangeAspect="1"/>
          </p:cNvPicPr>
          <p:nvPr/>
        </p:nvPicPr>
        <p:blipFill>
          <a:blip r:embed="rId2"/>
          <a:stretch>
            <a:fillRect/>
          </a:stretch>
        </p:blipFill>
        <p:spPr>
          <a:xfrm>
            <a:off x="1562470" y="1294825"/>
            <a:ext cx="8854013" cy="51281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8549524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FD587-5D5E-44EA-92A7-1A19DE85E5DA}"/>
              </a:ext>
            </a:extLst>
          </p:cNvPr>
          <p:cNvSpPr>
            <a:spLocks noGrp="1"/>
          </p:cNvSpPr>
          <p:nvPr>
            <p:ph type="title"/>
          </p:nvPr>
        </p:nvSpPr>
        <p:spPr>
          <a:xfrm>
            <a:off x="1371600" y="300190"/>
            <a:ext cx="9601200" cy="743505"/>
          </a:xfrm>
        </p:spPr>
        <p:txBody>
          <a:bodyPr>
            <a:normAutofit/>
          </a:bodyPr>
          <a:lstStyle/>
          <a:p>
            <a:r>
              <a:rPr lang="en-US" sz="3600" dirty="0"/>
              <a:t>Creating a Local Electronic Collection</a:t>
            </a:r>
          </a:p>
        </p:txBody>
      </p:sp>
      <p:sp>
        <p:nvSpPr>
          <p:cNvPr id="3" name="Content Placeholder 2">
            <a:extLst>
              <a:ext uri="{FF2B5EF4-FFF2-40B4-BE49-F238E27FC236}">
                <a16:creationId xmlns:a16="http://schemas.microsoft.com/office/drawing/2014/main" id="{77F8E794-CC6C-49B9-97CC-18C4122AFBE0}"/>
              </a:ext>
            </a:extLst>
          </p:cNvPr>
          <p:cNvSpPr>
            <a:spLocks noGrp="1"/>
          </p:cNvSpPr>
          <p:nvPr>
            <p:ph idx="1"/>
          </p:nvPr>
        </p:nvSpPr>
        <p:spPr>
          <a:xfrm>
            <a:off x="1371600" y="1136342"/>
            <a:ext cx="9601200" cy="5364332"/>
          </a:xfrm>
        </p:spPr>
        <p:txBody>
          <a:bodyPr>
            <a:normAutofit/>
          </a:bodyPr>
          <a:lstStyle/>
          <a:p>
            <a:pPr marL="457200" indent="-457200">
              <a:buFont typeface="+mj-lt"/>
              <a:buAutoNum type="arabicPeriod" startAt="5"/>
            </a:pPr>
            <a:r>
              <a:rPr lang="en-US" dirty="0"/>
              <a:t>Click on the </a:t>
            </a:r>
            <a:r>
              <a:rPr lang="en-US" b="1" dirty="0"/>
              <a:t>Portfolios</a:t>
            </a:r>
            <a:r>
              <a:rPr lang="en-US" dirty="0"/>
              <a:t> tab</a:t>
            </a:r>
          </a:p>
          <a:p>
            <a:pPr marL="457200" indent="-457200">
              <a:buFont typeface="+mj-lt"/>
              <a:buAutoNum type="arabicPeriod" startAt="5"/>
            </a:pPr>
            <a:r>
              <a:rPr lang="en-US" dirty="0"/>
              <a:t>Click </a:t>
            </a:r>
            <a:r>
              <a:rPr lang="en-US" b="1" i="1" dirty="0"/>
              <a:t>Add from Set</a:t>
            </a:r>
          </a:p>
          <a:p>
            <a:pPr marL="457200" indent="-457200">
              <a:buFont typeface="+mj-lt"/>
              <a:buAutoNum type="arabicPeriod" startAt="5"/>
            </a:pPr>
            <a:endParaRPr lang="en-US" b="1" i="1" dirty="0"/>
          </a:p>
          <a:p>
            <a:pPr marL="0" indent="0">
              <a:buNone/>
            </a:pPr>
            <a:endParaRPr lang="en-US" b="1" i="1" dirty="0"/>
          </a:p>
          <a:p>
            <a:pPr marL="0" indent="0">
              <a:buNone/>
            </a:pPr>
            <a:endParaRPr lang="en-US" b="1" i="1" dirty="0"/>
          </a:p>
          <a:p>
            <a:pPr marL="0" indent="0">
              <a:buNone/>
            </a:pPr>
            <a:endParaRPr lang="en-US" b="1" i="1" dirty="0"/>
          </a:p>
          <a:p>
            <a:pPr marL="0" indent="0">
              <a:buNone/>
            </a:pPr>
            <a:endParaRPr lang="en-US" b="1" i="1" dirty="0"/>
          </a:p>
          <a:p>
            <a:pPr marL="457200" indent="-457200">
              <a:buFont typeface="+mj-lt"/>
              <a:buAutoNum type="arabicPeriod" startAt="7"/>
            </a:pPr>
            <a:r>
              <a:rPr lang="en-US" dirty="0"/>
              <a:t>Select the set</a:t>
            </a:r>
          </a:p>
          <a:p>
            <a:pPr marL="987552" lvl="1" indent="-457200">
              <a:buFont typeface="+mj-lt"/>
              <a:buAutoNum type="alphaLcParenR"/>
            </a:pPr>
            <a:r>
              <a:rPr lang="en-US" i="0" dirty="0"/>
              <a:t>Click</a:t>
            </a:r>
            <a:r>
              <a:rPr lang="en-US" dirty="0"/>
              <a:t> </a:t>
            </a:r>
            <a:r>
              <a:rPr lang="en-US" b="1" dirty="0"/>
              <a:t>Submit</a:t>
            </a:r>
          </a:p>
          <a:p>
            <a:pPr marL="457200" indent="-457200">
              <a:buFont typeface="+mj-lt"/>
              <a:buAutoNum type="arabicPeriod" startAt="7"/>
            </a:pPr>
            <a:endParaRPr lang="en-US" dirty="0"/>
          </a:p>
          <a:p>
            <a:pPr marL="0" indent="0">
              <a:buNone/>
            </a:pPr>
            <a:endParaRPr lang="en-US" dirty="0"/>
          </a:p>
          <a:p>
            <a:pPr marL="0" indent="0">
              <a:buNone/>
            </a:pPr>
            <a:endParaRPr lang="en-US" dirty="0"/>
          </a:p>
          <a:p>
            <a:pPr marL="457200" indent="-457200">
              <a:buFont typeface="+mj-lt"/>
              <a:buAutoNum type="arabicPeriod" startAt="8"/>
            </a:pPr>
            <a:endParaRPr lang="en-US" dirty="0"/>
          </a:p>
        </p:txBody>
      </p:sp>
      <p:pic>
        <p:nvPicPr>
          <p:cNvPr id="5" name="Picture 4">
            <a:extLst>
              <a:ext uri="{FF2B5EF4-FFF2-40B4-BE49-F238E27FC236}">
                <a16:creationId xmlns:a16="http://schemas.microsoft.com/office/drawing/2014/main" id="{38488593-03EF-412B-BC76-E9FA166D6167}"/>
              </a:ext>
            </a:extLst>
          </p:cNvPr>
          <p:cNvPicPr>
            <a:picLocks noChangeAspect="1"/>
          </p:cNvPicPr>
          <p:nvPr/>
        </p:nvPicPr>
        <p:blipFill>
          <a:blip r:embed="rId2"/>
          <a:stretch>
            <a:fillRect/>
          </a:stretch>
        </p:blipFill>
        <p:spPr>
          <a:xfrm>
            <a:off x="2051450" y="5177523"/>
            <a:ext cx="8261196" cy="10882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2F7C145A-93AD-4DB9-AFB6-08D9D5085087}"/>
              </a:ext>
            </a:extLst>
          </p:cNvPr>
          <p:cNvPicPr>
            <a:picLocks noChangeAspect="1"/>
          </p:cNvPicPr>
          <p:nvPr/>
        </p:nvPicPr>
        <p:blipFill>
          <a:blip r:embed="rId3"/>
          <a:stretch>
            <a:fillRect/>
          </a:stretch>
        </p:blipFill>
        <p:spPr>
          <a:xfrm>
            <a:off x="2031753" y="2028752"/>
            <a:ext cx="8280893" cy="19309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80298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D2A72-917A-4619-BA37-82AE10A475A0}"/>
              </a:ext>
            </a:extLst>
          </p:cNvPr>
          <p:cNvSpPr>
            <a:spLocks noGrp="1"/>
          </p:cNvSpPr>
          <p:nvPr>
            <p:ph type="title"/>
          </p:nvPr>
        </p:nvSpPr>
        <p:spPr>
          <a:xfrm>
            <a:off x="1371600" y="469783"/>
            <a:ext cx="9601200" cy="520817"/>
          </a:xfrm>
        </p:spPr>
        <p:txBody>
          <a:bodyPr>
            <a:noAutofit/>
          </a:bodyPr>
          <a:lstStyle/>
          <a:p>
            <a:r>
              <a:rPr lang="en-US" sz="3600" dirty="0"/>
              <a:t>Relinking Physical Bib Records</a:t>
            </a:r>
          </a:p>
        </p:txBody>
      </p:sp>
      <p:sp>
        <p:nvSpPr>
          <p:cNvPr id="3" name="Content Placeholder 2">
            <a:extLst>
              <a:ext uri="{FF2B5EF4-FFF2-40B4-BE49-F238E27FC236}">
                <a16:creationId xmlns:a16="http://schemas.microsoft.com/office/drawing/2014/main" id="{CCBF5479-2639-49A2-B01F-697E7A9C5750}"/>
              </a:ext>
            </a:extLst>
          </p:cNvPr>
          <p:cNvSpPr>
            <a:spLocks noGrp="1"/>
          </p:cNvSpPr>
          <p:nvPr>
            <p:ph idx="1"/>
          </p:nvPr>
        </p:nvSpPr>
        <p:spPr>
          <a:xfrm>
            <a:off x="1371600" y="1132513"/>
            <a:ext cx="9601200" cy="5255703"/>
          </a:xfrm>
        </p:spPr>
        <p:txBody>
          <a:bodyPr/>
          <a:lstStyle/>
          <a:p>
            <a:r>
              <a:rPr lang="en-US" dirty="0"/>
              <a:t>PO lines </a:t>
            </a:r>
            <a:r>
              <a:rPr lang="en-US" b="1" dirty="0"/>
              <a:t>cannot</a:t>
            </a:r>
            <a:r>
              <a:rPr lang="en-US" dirty="0"/>
              <a:t> be relinked if:</a:t>
            </a:r>
          </a:p>
          <a:p>
            <a:pPr lvl="1"/>
            <a:r>
              <a:rPr lang="en-US" i="0" dirty="0"/>
              <a:t>The PO line has items in a temporary location</a:t>
            </a:r>
          </a:p>
          <a:p>
            <a:pPr lvl="1"/>
            <a:r>
              <a:rPr lang="en-US" i="0" dirty="0"/>
              <a:t>The PO line has items on loan</a:t>
            </a:r>
          </a:p>
          <a:p>
            <a:pPr lvl="1"/>
            <a:r>
              <a:rPr lang="en-US" i="0" dirty="0"/>
              <a:t>The PO line is linked to a record from the Community Zone</a:t>
            </a:r>
          </a:p>
          <a:p>
            <a:pPr lvl="1"/>
            <a:r>
              <a:rPr lang="en-US" i="0" dirty="0"/>
              <a:t>The PO line contains items belonging to two different bibliographic records</a:t>
            </a:r>
          </a:p>
          <a:p>
            <a:pPr lvl="1"/>
            <a:r>
              <a:rPr lang="en-US" i="0" dirty="0"/>
              <a:t>The PO line for an electronic title lacks an MMS ID</a:t>
            </a:r>
          </a:p>
          <a:p>
            <a:endParaRPr lang="en-US" dirty="0"/>
          </a:p>
        </p:txBody>
      </p:sp>
    </p:spTree>
    <p:extLst>
      <p:ext uri="{BB962C8B-B14F-4D97-AF65-F5344CB8AC3E}">
        <p14:creationId xmlns:p14="http://schemas.microsoft.com/office/powerpoint/2010/main" val="19320029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FD587-5D5E-44EA-92A7-1A19DE85E5DA}"/>
              </a:ext>
            </a:extLst>
          </p:cNvPr>
          <p:cNvSpPr>
            <a:spLocks noGrp="1"/>
          </p:cNvSpPr>
          <p:nvPr>
            <p:ph type="title"/>
          </p:nvPr>
        </p:nvSpPr>
        <p:spPr>
          <a:xfrm>
            <a:off x="1371600" y="357326"/>
            <a:ext cx="9601200" cy="743505"/>
          </a:xfrm>
        </p:spPr>
        <p:txBody>
          <a:bodyPr>
            <a:normAutofit/>
          </a:bodyPr>
          <a:lstStyle/>
          <a:p>
            <a:r>
              <a:rPr lang="en-US" sz="3600" dirty="0"/>
              <a:t>Creating a Local Electronic Collection</a:t>
            </a:r>
          </a:p>
        </p:txBody>
      </p:sp>
      <p:sp>
        <p:nvSpPr>
          <p:cNvPr id="3" name="Content Placeholder 2">
            <a:extLst>
              <a:ext uri="{FF2B5EF4-FFF2-40B4-BE49-F238E27FC236}">
                <a16:creationId xmlns:a16="http://schemas.microsoft.com/office/drawing/2014/main" id="{77F8E794-CC6C-49B9-97CC-18C4122AFBE0}"/>
              </a:ext>
            </a:extLst>
          </p:cNvPr>
          <p:cNvSpPr>
            <a:spLocks noGrp="1"/>
          </p:cNvSpPr>
          <p:nvPr>
            <p:ph idx="1"/>
          </p:nvPr>
        </p:nvSpPr>
        <p:spPr>
          <a:xfrm>
            <a:off x="1371600" y="1225118"/>
            <a:ext cx="9601200" cy="5275556"/>
          </a:xfrm>
        </p:spPr>
        <p:txBody>
          <a:bodyPr/>
          <a:lstStyle/>
          <a:p>
            <a:pPr marL="457200" indent="-457200">
              <a:buFont typeface="+mj-lt"/>
              <a:buAutoNum type="arabicPeriod" startAt="8"/>
            </a:pPr>
            <a:r>
              <a:rPr lang="en-US" dirty="0"/>
              <a:t>Click Confirm</a:t>
            </a:r>
          </a:p>
          <a:p>
            <a:pPr marL="457200" indent="-457200">
              <a:buFont typeface="+mj-lt"/>
              <a:buAutoNum type="arabicPeriod" startAt="8"/>
            </a:pPr>
            <a:endParaRPr lang="en-US" dirty="0"/>
          </a:p>
          <a:p>
            <a:pPr marL="457200" indent="-457200">
              <a:buFont typeface="+mj-lt"/>
              <a:buAutoNum type="arabicPeriod" startAt="8"/>
            </a:pPr>
            <a:endParaRPr lang="en-US" dirty="0"/>
          </a:p>
          <a:p>
            <a:pPr marL="457200" indent="-457200">
              <a:buFont typeface="+mj-lt"/>
              <a:buAutoNum type="arabicPeriod" startAt="8"/>
            </a:pPr>
            <a:endParaRPr lang="en-US" dirty="0"/>
          </a:p>
          <a:p>
            <a:pPr marL="457200" indent="-457200">
              <a:buFont typeface="+mj-lt"/>
              <a:buAutoNum type="arabicPeriod" startAt="8"/>
            </a:pPr>
            <a:endParaRPr lang="en-US" dirty="0"/>
          </a:p>
          <a:p>
            <a:pPr marL="457200" indent="-457200">
              <a:buFont typeface="+mj-lt"/>
              <a:buAutoNum type="arabicPeriod" startAt="8"/>
            </a:pPr>
            <a:endParaRPr lang="en-US" dirty="0"/>
          </a:p>
          <a:p>
            <a:pPr marL="457200" indent="-457200">
              <a:buFont typeface="+mj-lt"/>
              <a:buAutoNum type="arabicPeriod" startAt="8"/>
            </a:pPr>
            <a:r>
              <a:rPr lang="en-US" dirty="0"/>
              <a:t>Click </a:t>
            </a:r>
            <a:r>
              <a:rPr lang="en-US" b="1" i="1" dirty="0"/>
              <a:t>Save</a:t>
            </a:r>
          </a:p>
          <a:p>
            <a:pPr marL="457200" indent="-457200">
              <a:buFont typeface="+mj-lt"/>
              <a:buAutoNum type="arabicPeriod" startAt="8"/>
            </a:pPr>
            <a:endParaRPr lang="en-US" dirty="0"/>
          </a:p>
          <a:p>
            <a:pPr marL="0" indent="0">
              <a:buNone/>
            </a:pPr>
            <a:endParaRPr lang="en-US" dirty="0"/>
          </a:p>
        </p:txBody>
      </p:sp>
      <p:pic>
        <p:nvPicPr>
          <p:cNvPr id="4" name="Picture 3">
            <a:extLst>
              <a:ext uri="{FF2B5EF4-FFF2-40B4-BE49-F238E27FC236}">
                <a16:creationId xmlns:a16="http://schemas.microsoft.com/office/drawing/2014/main" id="{079AAE49-3F48-4526-BFFF-A4318F5335B8}"/>
              </a:ext>
            </a:extLst>
          </p:cNvPr>
          <p:cNvPicPr>
            <a:picLocks noChangeAspect="1"/>
          </p:cNvPicPr>
          <p:nvPr/>
        </p:nvPicPr>
        <p:blipFill>
          <a:blip r:embed="rId2"/>
          <a:stretch>
            <a:fillRect/>
          </a:stretch>
        </p:blipFill>
        <p:spPr>
          <a:xfrm>
            <a:off x="2470989" y="1822416"/>
            <a:ext cx="7250021" cy="17930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002AAFD2-74AB-479B-A332-A2B356136126}"/>
              </a:ext>
            </a:extLst>
          </p:cNvPr>
          <p:cNvPicPr>
            <a:picLocks noChangeAspect="1"/>
          </p:cNvPicPr>
          <p:nvPr/>
        </p:nvPicPr>
        <p:blipFill>
          <a:blip r:embed="rId3"/>
          <a:stretch>
            <a:fillRect/>
          </a:stretch>
        </p:blipFill>
        <p:spPr>
          <a:xfrm>
            <a:off x="1825101" y="4392340"/>
            <a:ext cx="8694198" cy="19454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58788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FD587-5D5E-44EA-92A7-1A19DE85E5DA}"/>
              </a:ext>
            </a:extLst>
          </p:cNvPr>
          <p:cNvSpPr>
            <a:spLocks noGrp="1"/>
          </p:cNvSpPr>
          <p:nvPr>
            <p:ph type="title"/>
          </p:nvPr>
        </p:nvSpPr>
        <p:spPr>
          <a:xfrm>
            <a:off x="1371600" y="357326"/>
            <a:ext cx="9601200" cy="743505"/>
          </a:xfrm>
        </p:spPr>
        <p:txBody>
          <a:bodyPr>
            <a:normAutofit/>
          </a:bodyPr>
          <a:lstStyle/>
          <a:p>
            <a:r>
              <a:rPr lang="en-US" sz="3600" dirty="0"/>
              <a:t>Creating a Local Electronic Collection</a:t>
            </a:r>
          </a:p>
        </p:txBody>
      </p:sp>
      <p:sp>
        <p:nvSpPr>
          <p:cNvPr id="3" name="Content Placeholder 2">
            <a:extLst>
              <a:ext uri="{FF2B5EF4-FFF2-40B4-BE49-F238E27FC236}">
                <a16:creationId xmlns:a16="http://schemas.microsoft.com/office/drawing/2014/main" id="{77F8E794-CC6C-49B9-97CC-18C4122AFBE0}"/>
              </a:ext>
            </a:extLst>
          </p:cNvPr>
          <p:cNvSpPr>
            <a:spLocks noGrp="1"/>
          </p:cNvSpPr>
          <p:nvPr>
            <p:ph idx="1"/>
          </p:nvPr>
        </p:nvSpPr>
        <p:spPr>
          <a:xfrm>
            <a:off x="1371600" y="1225118"/>
            <a:ext cx="9601200" cy="5275556"/>
          </a:xfrm>
        </p:spPr>
        <p:txBody>
          <a:bodyPr/>
          <a:lstStyle/>
          <a:p>
            <a:pPr marL="457200" indent="-457200">
              <a:buFont typeface="+mj-lt"/>
              <a:buAutoNum type="arabicPeriod" startAt="10"/>
            </a:pPr>
            <a:r>
              <a:rPr lang="en-US" dirty="0"/>
              <a:t>Electronic Collection Editor opens</a:t>
            </a:r>
          </a:p>
          <a:p>
            <a:pPr marL="987552" lvl="1" indent="-457200">
              <a:buFont typeface="+mj-lt"/>
              <a:buAutoNum type="alphaLcParenR"/>
            </a:pPr>
            <a:r>
              <a:rPr lang="en-US" i="0" dirty="0"/>
              <a:t>Level URL: [base URL for the collection access]</a:t>
            </a:r>
          </a:p>
          <a:p>
            <a:pPr marL="987552" lvl="1" indent="-457200">
              <a:buFont typeface="+mj-lt"/>
              <a:buAutoNum type="alphaLcParenR"/>
            </a:pPr>
            <a:r>
              <a:rPr lang="en-US" i="0" dirty="0"/>
              <a:t>Is Free?: [select Not Free or Free]</a:t>
            </a:r>
          </a:p>
          <a:p>
            <a:pPr marL="987552" lvl="1" indent="-457200">
              <a:buFont typeface="+mj-lt"/>
              <a:buAutoNum type="alphaLcParenR"/>
            </a:pPr>
            <a:r>
              <a:rPr lang="en-US" i="0" dirty="0"/>
              <a:t>Proxy enabled: [Yes if required for access]</a:t>
            </a:r>
          </a:p>
          <a:p>
            <a:pPr marL="987552" lvl="1" indent="-457200">
              <a:buFont typeface="+mj-lt"/>
              <a:buAutoNum type="alphaLcParenR"/>
            </a:pPr>
            <a:r>
              <a:rPr lang="en-US" i="0" dirty="0"/>
              <a:t>Proxy Selected: [Default (currently: Proxy)]</a:t>
            </a:r>
          </a:p>
          <a:p>
            <a:pPr marL="987552" lvl="1" indent="-457200">
              <a:buFont typeface="+mj-lt"/>
              <a:buAutoNum type="alphaLcParenR"/>
            </a:pPr>
            <a:r>
              <a:rPr lang="en-US" i="0" dirty="0"/>
              <a:t>Language: [English]</a:t>
            </a:r>
            <a:endParaRPr lang="en-US" b="1" dirty="0"/>
          </a:p>
          <a:p>
            <a:pPr marL="457200" indent="-457200">
              <a:buFont typeface="+mj-lt"/>
              <a:buAutoNum type="arabicPeriod" startAt="10"/>
            </a:pPr>
            <a:r>
              <a:rPr lang="en-US" dirty="0"/>
              <a:t>Click </a:t>
            </a:r>
            <a:r>
              <a:rPr lang="en-US" b="1" i="1" dirty="0"/>
              <a:t>Save</a:t>
            </a:r>
          </a:p>
          <a:p>
            <a:pPr marL="987552" lvl="1" indent="-457200">
              <a:buFont typeface="+mj-lt"/>
              <a:buAutoNum type="alphaLcParenR"/>
            </a:pPr>
            <a:endParaRPr lang="en-US" i="0" dirty="0"/>
          </a:p>
        </p:txBody>
      </p:sp>
    </p:spTree>
    <p:extLst>
      <p:ext uri="{BB962C8B-B14F-4D97-AF65-F5344CB8AC3E}">
        <p14:creationId xmlns:p14="http://schemas.microsoft.com/office/powerpoint/2010/main" val="29100674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FD587-5D5E-44EA-92A7-1A19DE85E5DA}"/>
              </a:ext>
            </a:extLst>
          </p:cNvPr>
          <p:cNvSpPr>
            <a:spLocks noGrp="1"/>
          </p:cNvSpPr>
          <p:nvPr>
            <p:ph type="title"/>
          </p:nvPr>
        </p:nvSpPr>
        <p:spPr>
          <a:xfrm>
            <a:off x="1371600" y="357326"/>
            <a:ext cx="9601200" cy="743505"/>
          </a:xfrm>
        </p:spPr>
        <p:txBody>
          <a:bodyPr>
            <a:normAutofit/>
          </a:bodyPr>
          <a:lstStyle/>
          <a:p>
            <a:r>
              <a:rPr lang="en-US" sz="3600" dirty="0"/>
              <a:t>Creating a Local Electronic Collection</a:t>
            </a:r>
          </a:p>
        </p:txBody>
      </p:sp>
      <p:pic>
        <p:nvPicPr>
          <p:cNvPr id="8" name="Picture 7">
            <a:extLst>
              <a:ext uri="{FF2B5EF4-FFF2-40B4-BE49-F238E27FC236}">
                <a16:creationId xmlns:a16="http://schemas.microsoft.com/office/drawing/2014/main" id="{E7DDB258-F503-41AD-9A9F-BA7B24935917}"/>
              </a:ext>
            </a:extLst>
          </p:cNvPr>
          <p:cNvPicPr>
            <a:picLocks noChangeAspect="1"/>
          </p:cNvPicPr>
          <p:nvPr/>
        </p:nvPicPr>
        <p:blipFill>
          <a:blip r:embed="rId2"/>
          <a:stretch>
            <a:fillRect/>
          </a:stretch>
        </p:blipFill>
        <p:spPr>
          <a:xfrm>
            <a:off x="2618221" y="1193292"/>
            <a:ext cx="6955558" cy="54960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89767144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FD587-5D5E-44EA-92A7-1A19DE85E5DA}"/>
              </a:ext>
            </a:extLst>
          </p:cNvPr>
          <p:cNvSpPr>
            <a:spLocks noGrp="1"/>
          </p:cNvSpPr>
          <p:nvPr>
            <p:ph type="title"/>
          </p:nvPr>
        </p:nvSpPr>
        <p:spPr>
          <a:xfrm>
            <a:off x="1371600" y="357326"/>
            <a:ext cx="9601200" cy="743505"/>
          </a:xfrm>
        </p:spPr>
        <p:txBody>
          <a:bodyPr>
            <a:normAutofit/>
          </a:bodyPr>
          <a:lstStyle/>
          <a:p>
            <a:r>
              <a:rPr lang="en-US" sz="3600" dirty="0"/>
              <a:t>Creating a Local Electronic Collection</a:t>
            </a:r>
          </a:p>
        </p:txBody>
      </p:sp>
      <p:sp>
        <p:nvSpPr>
          <p:cNvPr id="3" name="Content Placeholder 2">
            <a:extLst>
              <a:ext uri="{FF2B5EF4-FFF2-40B4-BE49-F238E27FC236}">
                <a16:creationId xmlns:a16="http://schemas.microsoft.com/office/drawing/2014/main" id="{77F8E794-CC6C-49B9-97CC-18C4122AFBE0}"/>
              </a:ext>
            </a:extLst>
          </p:cNvPr>
          <p:cNvSpPr>
            <a:spLocks noGrp="1"/>
          </p:cNvSpPr>
          <p:nvPr>
            <p:ph idx="1"/>
          </p:nvPr>
        </p:nvSpPr>
        <p:spPr>
          <a:xfrm>
            <a:off x="1371600" y="1225118"/>
            <a:ext cx="9601200" cy="5275556"/>
          </a:xfrm>
        </p:spPr>
        <p:txBody>
          <a:bodyPr/>
          <a:lstStyle/>
          <a:p>
            <a:r>
              <a:rPr lang="en-US" dirty="0"/>
              <a:t>The set is now a local electronic collection and can be managed as a collection</a:t>
            </a:r>
          </a:p>
          <a:p>
            <a:pPr marL="0" indent="0">
              <a:buNone/>
            </a:pPr>
            <a:endParaRPr lang="en-US" dirty="0"/>
          </a:p>
        </p:txBody>
      </p:sp>
      <p:pic>
        <p:nvPicPr>
          <p:cNvPr id="4" name="Picture 3">
            <a:extLst>
              <a:ext uri="{FF2B5EF4-FFF2-40B4-BE49-F238E27FC236}">
                <a16:creationId xmlns:a16="http://schemas.microsoft.com/office/drawing/2014/main" id="{9B2B1EFC-F76D-48EF-A153-0B0F0B11D450}"/>
              </a:ext>
            </a:extLst>
          </p:cNvPr>
          <p:cNvPicPr>
            <a:picLocks noChangeAspect="1"/>
          </p:cNvPicPr>
          <p:nvPr/>
        </p:nvPicPr>
        <p:blipFill>
          <a:blip r:embed="rId2"/>
          <a:stretch>
            <a:fillRect/>
          </a:stretch>
        </p:blipFill>
        <p:spPr>
          <a:xfrm>
            <a:off x="1796168" y="1929930"/>
            <a:ext cx="8599664" cy="40823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572261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FD587-5D5E-44EA-92A7-1A19DE85E5DA}"/>
              </a:ext>
            </a:extLst>
          </p:cNvPr>
          <p:cNvSpPr>
            <a:spLocks noGrp="1"/>
          </p:cNvSpPr>
          <p:nvPr>
            <p:ph type="title"/>
          </p:nvPr>
        </p:nvSpPr>
        <p:spPr>
          <a:xfrm>
            <a:off x="1371600" y="357326"/>
            <a:ext cx="9601200" cy="743505"/>
          </a:xfrm>
        </p:spPr>
        <p:txBody>
          <a:bodyPr>
            <a:normAutofit/>
          </a:bodyPr>
          <a:lstStyle/>
          <a:p>
            <a:r>
              <a:rPr lang="en-US" sz="3600" dirty="0"/>
              <a:t>Creating a Local Electronic Collection</a:t>
            </a:r>
          </a:p>
        </p:txBody>
      </p:sp>
      <p:sp>
        <p:nvSpPr>
          <p:cNvPr id="3" name="Content Placeholder 2">
            <a:extLst>
              <a:ext uri="{FF2B5EF4-FFF2-40B4-BE49-F238E27FC236}">
                <a16:creationId xmlns:a16="http://schemas.microsoft.com/office/drawing/2014/main" id="{77F8E794-CC6C-49B9-97CC-18C4122AFBE0}"/>
              </a:ext>
            </a:extLst>
          </p:cNvPr>
          <p:cNvSpPr>
            <a:spLocks noGrp="1"/>
          </p:cNvSpPr>
          <p:nvPr>
            <p:ph idx="1"/>
          </p:nvPr>
        </p:nvSpPr>
        <p:spPr>
          <a:xfrm>
            <a:off x="1371600" y="1225118"/>
            <a:ext cx="9601200" cy="5275556"/>
          </a:xfrm>
        </p:spPr>
        <p:txBody>
          <a:bodyPr/>
          <a:lstStyle/>
          <a:p>
            <a:r>
              <a:rPr lang="en-US" dirty="0"/>
              <a:t>If you know the electronic collection you want to link the local collection to you can</a:t>
            </a:r>
          </a:p>
          <a:p>
            <a:pPr marL="457200" indent="-457200">
              <a:buFont typeface="+mj-lt"/>
              <a:buAutoNum type="arabicPeriod"/>
            </a:pPr>
            <a:r>
              <a:rPr lang="en-US" dirty="0"/>
              <a:t>Click </a:t>
            </a:r>
            <a:r>
              <a:rPr lang="en-US" b="1" i="1" dirty="0"/>
              <a:t>Link to Community </a:t>
            </a:r>
            <a:r>
              <a:rPr lang="en-US" dirty="0"/>
              <a:t>from the local electronic collection</a:t>
            </a:r>
          </a:p>
          <a:p>
            <a:pPr marL="457200" indent="-457200">
              <a:buFont typeface="+mj-lt"/>
              <a:buAutoNum type="arabicPeriod"/>
            </a:pPr>
            <a:r>
              <a:rPr lang="en-US" dirty="0"/>
              <a:t>Fill out the CZ electronic collection name that you want to link the local collection to </a:t>
            </a:r>
          </a:p>
          <a:p>
            <a:pPr marL="457200" indent="-457200">
              <a:buFont typeface="+mj-lt"/>
              <a:buAutoNum type="arabicPeriod"/>
            </a:pPr>
            <a:r>
              <a:rPr lang="en-US" dirty="0"/>
              <a:t>Click </a:t>
            </a:r>
            <a:r>
              <a:rPr lang="en-US" b="1" i="1" dirty="0"/>
              <a:t>Link</a:t>
            </a:r>
          </a:p>
          <a:p>
            <a:pPr marL="457200" indent="-457200">
              <a:buFont typeface="+mj-lt"/>
              <a:buAutoNum type="arabicPeriod"/>
            </a:pPr>
            <a:r>
              <a:rPr lang="en-US" dirty="0"/>
              <a:t>Click</a:t>
            </a:r>
            <a:r>
              <a:rPr lang="en-US" b="1" i="1" dirty="0"/>
              <a:t> Confirm</a:t>
            </a:r>
          </a:p>
          <a:p>
            <a:pPr marL="0" indent="0">
              <a:buNone/>
            </a:pPr>
            <a:endParaRPr lang="en-US" dirty="0"/>
          </a:p>
          <a:p>
            <a:pPr marL="0" indent="0">
              <a:buNone/>
            </a:pPr>
            <a:endParaRPr lang="en-US" dirty="0"/>
          </a:p>
        </p:txBody>
      </p:sp>
      <p:pic>
        <p:nvPicPr>
          <p:cNvPr id="7" name="Picture 6">
            <a:extLst>
              <a:ext uri="{FF2B5EF4-FFF2-40B4-BE49-F238E27FC236}">
                <a16:creationId xmlns:a16="http://schemas.microsoft.com/office/drawing/2014/main" id="{7713E678-ABAA-48F5-8EAA-B28AE5A31A8C}"/>
              </a:ext>
            </a:extLst>
          </p:cNvPr>
          <p:cNvPicPr>
            <a:picLocks noChangeAspect="1"/>
          </p:cNvPicPr>
          <p:nvPr/>
        </p:nvPicPr>
        <p:blipFill>
          <a:blip r:embed="rId2"/>
          <a:stretch>
            <a:fillRect/>
          </a:stretch>
        </p:blipFill>
        <p:spPr>
          <a:xfrm>
            <a:off x="2093701" y="3617546"/>
            <a:ext cx="8156998" cy="28831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049869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FD587-5D5E-44EA-92A7-1A19DE85E5DA}"/>
              </a:ext>
            </a:extLst>
          </p:cNvPr>
          <p:cNvSpPr>
            <a:spLocks noGrp="1"/>
          </p:cNvSpPr>
          <p:nvPr>
            <p:ph type="title"/>
          </p:nvPr>
        </p:nvSpPr>
        <p:spPr>
          <a:xfrm>
            <a:off x="1371600" y="357326"/>
            <a:ext cx="9601200" cy="743505"/>
          </a:xfrm>
        </p:spPr>
        <p:txBody>
          <a:bodyPr>
            <a:normAutofit/>
          </a:bodyPr>
          <a:lstStyle/>
          <a:p>
            <a:r>
              <a:rPr lang="en-US" sz="3600" dirty="0"/>
              <a:t>Creating a Local Electronic Collection</a:t>
            </a:r>
          </a:p>
        </p:txBody>
      </p:sp>
      <p:sp>
        <p:nvSpPr>
          <p:cNvPr id="3" name="Content Placeholder 2">
            <a:extLst>
              <a:ext uri="{FF2B5EF4-FFF2-40B4-BE49-F238E27FC236}">
                <a16:creationId xmlns:a16="http://schemas.microsoft.com/office/drawing/2014/main" id="{77F8E794-CC6C-49B9-97CC-18C4122AFBE0}"/>
              </a:ext>
            </a:extLst>
          </p:cNvPr>
          <p:cNvSpPr>
            <a:spLocks noGrp="1"/>
          </p:cNvSpPr>
          <p:nvPr>
            <p:ph idx="1"/>
          </p:nvPr>
        </p:nvSpPr>
        <p:spPr>
          <a:xfrm>
            <a:off x="1371600" y="1225118"/>
            <a:ext cx="9601200" cy="5275556"/>
          </a:xfrm>
        </p:spPr>
        <p:txBody>
          <a:bodyPr/>
          <a:lstStyle/>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402E9988-A829-4046-9ECF-ACD721D7E447}"/>
              </a:ext>
            </a:extLst>
          </p:cNvPr>
          <p:cNvPicPr>
            <a:picLocks noChangeAspect="1"/>
          </p:cNvPicPr>
          <p:nvPr/>
        </p:nvPicPr>
        <p:blipFill>
          <a:blip r:embed="rId2"/>
          <a:stretch>
            <a:fillRect/>
          </a:stretch>
        </p:blipFill>
        <p:spPr>
          <a:xfrm>
            <a:off x="1397596" y="1374955"/>
            <a:ext cx="9396808" cy="49758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508032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492" y="2259433"/>
            <a:ext cx="8361229" cy="1661585"/>
          </a:xfrm>
        </p:spPr>
        <p:txBody>
          <a:bodyPr/>
          <a:lstStyle/>
          <a:p>
            <a:r>
              <a:rPr lang="en-US" sz="4800" dirty="0"/>
              <a:t>Electronic Collection is linked to the CZ</a:t>
            </a:r>
          </a:p>
        </p:txBody>
      </p:sp>
      <p:sp>
        <p:nvSpPr>
          <p:cNvPr id="3" name="Subtitle 2"/>
          <p:cNvSpPr>
            <a:spLocks noGrp="1"/>
          </p:cNvSpPr>
          <p:nvPr>
            <p:ph type="subTitle" idx="1"/>
          </p:nvPr>
        </p:nvSpPr>
        <p:spPr>
          <a:xfrm>
            <a:off x="2679903" y="4686653"/>
            <a:ext cx="6831673" cy="775483"/>
          </a:xfrm>
        </p:spPr>
        <p:txBody>
          <a:bodyPr>
            <a:normAutofit fontScale="92500" lnSpcReduction="10000"/>
          </a:bodyPr>
          <a:lstStyle/>
          <a:p>
            <a:r>
              <a:rPr lang="en-US" dirty="0"/>
              <a:t>SUNY Shared Library Services</a:t>
            </a:r>
          </a:p>
          <a:p>
            <a:r>
              <a:rPr lang="en-US" dirty="0"/>
              <a:t>Maggie McGee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210" y="5471410"/>
            <a:ext cx="4098798" cy="1110372"/>
          </a:xfrm>
          <a:prstGeom prst="rect">
            <a:avLst/>
          </a:prstGeom>
        </p:spPr>
      </p:pic>
    </p:spTree>
    <p:extLst>
      <p:ext uri="{BB962C8B-B14F-4D97-AF65-F5344CB8AC3E}">
        <p14:creationId xmlns:p14="http://schemas.microsoft.com/office/powerpoint/2010/main" val="23625157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94E8E-4B13-4EE3-AC90-C9C64A79A015}"/>
              </a:ext>
            </a:extLst>
          </p:cNvPr>
          <p:cNvSpPr>
            <a:spLocks noGrp="1"/>
          </p:cNvSpPr>
          <p:nvPr>
            <p:ph type="title"/>
          </p:nvPr>
        </p:nvSpPr>
        <p:spPr>
          <a:xfrm>
            <a:off x="1371600" y="247095"/>
            <a:ext cx="9601200" cy="743505"/>
          </a:xfrm>
        </p:spPr>
        <p:txBody>
          <a:bodyPr>
            <a:normAutofit/>
          </a:bodyPr>
          <a:lstStyle/>
          <a:p>
            <a:r>
              <a:rPr lang="en-US" sz="3600" dirty="0"/>
              <a:t>Electronic Collection is Linked to the CZ</a:t>
            </a:r>
          </a:p>
        </p:txBody>
      </p:sp>
      <p:sp>
        <p:nvSpPr>
          <p:cNvPr id="3" name="Content Placeholder 2">
            <a:extLst>
              <a:ext uri="{FF2B5EF4-FFF2-40B4-BE49-F238E27FC236}">
                <a16:creationId xmlns:a16="http://schemas.microsoft.com/office/drawing/2014/main" id="{78E39F60-9CA5-40C3-8246-E7A0A511FF2A}"/>
              </a:ext>
            </a:extLst>
          </p:cNvPr>
          <p:cNvSpPr>
            <a:spLocks noGrp="1"/>
          </p:cNvSpPr>
          <p:nvPr>
            <p:ph idx="1"/>
          </p:nvPr>
        </p:nvSpPr>
        <p:spPr>
          <a:xfrm>
            <a:off x="1371599" y="1216241"/>
            <a:ext cx="10480089" cy="5326602"/>
          </a:xfrm>
        </p:spPr>
        <p:txBody>
          <a:bodyPr/>
          <a:lstStyle/>
          <a:p>
            <a:pPr marL="457200" indent="-457200">
              <a:buFont typeface="+mj-lt"/>
              <a:buAutoNum type="arabicPeriod"/>
            </a:pPr>
            <a:r>
              <a:rPr lang="en-US" dirty="0"/>
              <a:t>Perform a repository search for: </a:t>
            </a:r>
            <a:r>
              <a:rPr lang="en-US" b="1" i="1" dirty="0"/>
              <a:t>Electronic </a:t>
            </a:r>
            <a:r>
              <a:rPr lang="en-US" b="1" i="1" dirty="0" err="1"/>
              <a:t>Collection:Electronic</a:t>
            </a:r>
            <a:r>
              <a:rPr lang="en-US" b="1" i="1" dirty="0"/>
              <a:t> Collection Name: [Name]</a:t>
            </a:r>
          </a:p>
        </p:txBody>
      </p:sp>
      <p:pic>
        <p:nvPicPr>
          <p:cNvPr id="5" name="Picture 4">
            <a:extLst>
              <a:ext uri="{FF2B5EF4-FFF2-40B4-BE49-F238E27FC236}">
                <a16:creationId xmlns:a16="http://schemas.microsoft.com/office/drawing/2014/main" id="{B3A8A44E-F5D6-4496-9DB1-2927BAF3F74E}"/>
              </a:ext>
            </a:extLst>
          </p:cNvPr>
          <p:cNvPicPr>
            <a:picLocks noChangeAspect="1"/>
          </p:cNvPicPr>
          <p:nvPr/>
        </p:nvPicPr>
        <p:blipFill>
          <a:blip r:embed="rId2"/>
          <a:stretch>
            <a:fillRect/>
          </a:stretch>
        </p:blipFill>
        <p:spPr>
          <a:xfrm>
            <a:off x="2125990" y="2003230"/>
            <a:ext cx="8092419" cy="42466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897285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94E8E-4B13-4EE3-AC90-C9C64A79A015}"/>
              </a:ext>
            </a:extLst>
          </p:cNvPr>
          <p:cNvSpPr>
            <a:spLocks noGrp="1"/>
          </p:cNvSpPr>
          <p:nvPr>
            <p:ph type="title"/>
          </p:nvPr>
        </p:nvSpPr>
        <p:spPr>
          <a:xfrm>
            <a:off x="1371600" y="247095"/>
            <a:ext cx="9601200" cy="743505"/>
          </a:xfrm>
        </p:spPr>
        <p:txBody>
          <a:bodyPr>
            <a:normAutofit/>
          </a:bodyPr>
          <a:lstStyle/>
          <a:p>
            <a:r>
              <a:rPr lang="en-US" sz="3600" dirty="0"/>
              <a:t>Electronic Collection is Linked to the CZ</a:t>
            </a:r>
          </a:p>
        </p:txBody>
      </p:sp>
      <p:sp>
        <p:nvSpPr>
          <p:cNvPr id="3" name="Content Placeholder 2">
            <a:extLst>
              <a:ext uri="{FF2B5EF4-FFF2-40B4-BE49-F238E27FC236}">
                <a16:creationId xmlns:a16="http://schemas.microsoft.com/office/drawing/2014/main" id="{78E39F60-9CA5-40C3-8246-E7A0A511FF2A}"/>
              </a:ext>
            </a:extLst>
          </p:cNvPr>
          <p:cNvSpPr>
            <a:spLocks noGrp="1"/>
          </p:cNvSpPr>
          <p:nvPr>
            <p:ph idx="1"/>
          </p:nvPr>
        </p:nvSpPr>
        <p:spPr>
          <a:xfrm>
            <a:off x="1371600" y="1216241"/>
            <a:ext cx="9601200" cy="5326602"/>
          </a:xfrm>
        </p:spPr>
        <p:txBody>
          <a:bodyPr/>
          <a:lstStyle/>
          <a:p>
            <a:pPr marL="457200" indent="-457200">
              <a:buFont typeface="+mj-lt"/>
              <a:buAutoNum type="arabicPeriod" startAt="2"/>
            </a:pPr>
            <a:r>
              <a:rPr lang="en-US" dirty="0"/>
              <a:t>Click on the </a:t>
            </a:r>
            <a:r>
              <a:rPr lang="en-US" b="1" dirty="0"/>
              <a:t>Order number </a:t>
            </a:r>
            <a:r>
              <a:rPr lang="en-US" dirty="0"/>
              <a:t>for the electronic collection in the IZ</a:t>
            </a:r>
          </a:p>
        </p:txBody>
      </p:sp>
      <p:pic>
        <p:nvPicPr>
          <p:cNvPr id="4" name="Picture 3">
            <a:extLst>
              <a:ext uri="{FF2B5EF4-FFF2-40B4-BE49-F238E27FC236}">
                <a16:creationId xmlns:a16="http://schemas.microsoft.com/office/drawing/2014/main" id="{A9A7AABB-EA50-40E2-A2DB-784C095F4AB0}"/>
              </a:ext>
            </a:extLst>
          </p:cNvPr>
          <p:cNvPicPr>
            <a:picLocks noChangeAspect="1"/>
          </p:cNvPicPr>
          <p:nvPr/>
        </p:nvPicPr>
        <p:blipFill>
          <a:blip r:embed="rId2"/>
          <a:stretch>
            <a:fillRect/>
          </a:stretch>
        </p:blipFill>
        <p:spPr>
          <a:xfrm>
            <a:off x="1598934" y="2055857"/>
            <a:ext cx="8994131" cy="330818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997746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94E8E-4B13-4EE3-AC90-C9C64A79A015}"/>
              </a:ext>
            </a:extLst>
          </p:cNvPr>
          <p:cNvSpPr>
            <a:spLocks noGrp="1"/>
          </p:cNvSpPr>
          <p:nvPr>
            <p:ph type="title"/>
          </p:nvPr>
        </p:nvSpPr>
        <p:spPr>
          <a:xfrm>
            <a:off x="1371600" y="247095"/>
            <a:ext cx="9601200" cy="743505"/>
          </a:xfrm>
        </p:spPr>
        <p:txBody>
          <a:bodyPr>
            <a:normAutofit/>
          </a:bodyPr>
          <a:lstStyle/>
          <a:p>
            <a:r>
              <a:rPr lang="en-US" sz="3600" dirty="0"/>
              <a:t>Electronic Collection is Linked to the CZ</a:t>
            </a:r>
          </a:p>
        </p:txBody>
      </p:sp>
      <p:sp>
        <p:nvSpPr>
          <p:cNvPr id="3" name="Content Placeholder 2">
            <a:extLst>
              <a:ext uri="{FF2B5EF4-FFF2-40B4-BE49-F238E27FC236}">
                <a16:creationId xmlns:a16="http://schemas.microsoft.com/office/drawing/2014/main" id="{78E39F60-9CA5-40C3-8246-E7A0A511FF2A}"/>
              </a:ext>
            </a:extLst>
          </p:cNvPr>
          <p:cNvSpPr>
            <a:spLocks noGrp="1"/>
          </p:cNvSpPr>
          <p:nvPr>
            <p:ph idx="1"/>
          </p:nvPr>
        </p:nvSpPr>
        <p:spPr>
          <a:xfrm>
            <a:off x="1371600" y="1216241"/>
            <a:ext cx="9601200" cy="5326602"/>
          </a:xfrm>
        </p:spPr>
        <p:txBody>
          <a:bodyPr/>
          <a:lstStyle/>
          <a:p>
            <a:pPr marL="457200" indent="-457200">
              <a:buFont typeface="+mj-lt"/>
              <a:buAutoNum type="arabicPeriod" startAt="3"/>
            </a:pPr>
            <a:r>
              <a:rPr lang="en-US" dirty="0"/>
              <a:t>Copy the POL #</a:t>
            </a:r>
          </a:p>
          <a:p>
            <a:pPr marL="457200" indent="-457200">
              <a:buFont typeface="+mj-lt"/>
              <a:buAutoNum type="arabicPeriod" startAt="4"/>
            </a:pPr>
            <a:r>
              <a:rPr lang="en-US" dirty="0"/>
              <a:t>Verify the vendor is the same as the electronic collection that is linked to the CZ</a:t>
            </a:r>
          </a:p>
          <a:p>
            <a:endParaRPr lang="en-US" dirty="0"/>
          </a:p>
          <a:p>
            <a:endParaRPr lang="en-US" dirty="0"/>
          </a:p>
          <a:p>
            <a:endParaRPr lang="en-US" dirty="0"/>
          </a:p>
          <a:p>
            <a:endParaRPr lang="en-US" dirty="0"/>
          </a:p>
          <a:p>
            <a:endParaRPr lang="en-US" dirty="0"/>
          </a:p>
          <a:p>
            <a:endParaRPr lang="en-US" dirty="0"/>
          </a:p>
          <a:p>
            <a:pPr marL="0" indent="0">
              <a:buNone/>
            </a:pPr>
            <a:endParaRPr lang="en-US" dirty="0"/>
          </a:p>
          <a:p>
            <a:pPr marL="457200" indent="-457200">
              <a:buFont typeface="+mj-lt"/>
              <a:buAutoNum type="arabicPeriod" startAt="5"/>
            </a:pPr>
            <a:r>
              <a:rPr lang="en-US" dirty="0"/>
              <a:t>Click </a:t>
            </a:r>
            <a:r>
              <a:rPr lang="en-US" b="1" i="1" dirty="0"/>
              <a:t>Back </a:t>
            </a:r>
            <a:r>
              <a:rPr lang="en-US" dirty="0"/>
              <a:t>or on the blue </a:t>
            </a:r>
            <a:r>
              <a:rPr lang="en-US" b="1" dirty="0"/>
              <a:t>&lt; </a:t>
            </a:r>
            <a:r>
              <a:rPr lang="en-US" dirty="0"/>
              <a:t>to return to the previous screen</a:t>
            </a:r>
          </a:p>
        </p:txBody>
      </p:sp>
      <p:pic>
        <p:nvPicPr>
          <p:cNvPr id="4" name="Picture 3">
            <a:extLst>
              <a:ext uri="{FF2B5EF4-FFF2-40B4-BE49-F238E27FC236}">
                <a16:creationId xmlns:a16="http://schemas.microsoft.com/office/drawing/2014/main" id="{DEB4E18B-1F43-49BB-8524-6E7F7C7B9468}"/>
              </a:ext>
            </a:extLst>
          </p:cNvPr>
          <p:cNvPicPr>
            <a:picLocks noChangeAspect="1"/>
          </p:cNvPicPr>
          <p:nvPr/>
        </p:nvPicPr>
        <p:blipFill>
          <a:blip r:embed="rId2"/>
          <a:stretch>
            <a:fillRect/>
          </a:stretch>
        </p:blipFill>
        <p:spPr>
          <a:xfrm>
            <a:off x="1615736" y="2469226"/>
            <a:ext cx="9357064" cy="23811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999641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D2A72-917A-4619-BA37-82AE10A475A0}"/>
              </a:ext>
            </a:extLst>
          </p:cNvPr>
          <p:cNvSpPr>
            <a:spLocks noGrp="1"/>
          </p:cNvSpPr>
          <p:nvPr>
            <p:ph type="title"/>
          </p:nvPr>
        </p:nvSpPr>
        <p:spPr>
          <a:xfrm>
            <a:off x="1371599" y="469783"/>
            <a:ext cx="10444580" cy="520817"/>
          </a:xfrm>
        </p:spPr>
        <p:txBody>
          <a:bodyPr>
            <a:noAutofit/>
          </a:bodyPr>
          <a:lstStyle/>
          <a:p>
            <a:r>
              <a:rPr lang="en-US" sz="3600" dirty="0"/>
              <a:t>When to Use Change Bib Reference Instead of Relink</a:t>
            </a:r>
          </a:p>
        </p:txBody>
      </p:sp>
      <p:sp>
        <p:nvSpPr>
          <p:cNvPr id="3" name="Content Placeholder 2">
            <a:extLst>
              <a:ext uri="{FF2B5EF4-FFF2-40B4-BE49-F238E27FC236}">
                <a16:creationId xmlns:a16="http://schemas.microsoft.com/office/drawing/2014/main" id="{CCBF5479-2639-49A2-B01F-697E7A9C5750}"/>
              </a:ext>
            </a:extLst>
          </p:cNvPr>
          <p:cNvSpPr>
            <a:spLocks noGrp="1"/>
          </p:cNvSpPr>
          <p:nvPr>
            <p:ph idx="1"/>
          </p:nvPr>
        </p:nvSpPr>
        <p:spPr>
          <a:xfrm>
            <a:off x="1371600" y="1367161"/>
            <a:ext cx="9601200" cy="5021055"/>
          </a:xfrm>
        </p:spPr>
        <p:txBody>
          <a:bodyPr>
            <a:normAutofit/>
          </a:bodyPr>
          <a:lstStyle/>
          <a:p>
            <a:r>
              <a:rPr lang="en-US" b="1" dirty="0"/>
              <a:t>Change Bib Reference </a:t>
            </a:r>
            <a:r>
              <a:rPr lang="en-US" dirty="0"/>
              <a:t>only changes the bibliographic reference for the POL</a:t>
            </a:r>
          </a:p>
          <a:p>
            <a:pPr lvl="1"/>
            <a:r>
              <a:rPr lang="en-US" i="0" dirty="0"/>
              <a:t>The bib, item(s), and holdings record will be unaffected and remain linked to the incorrect bib record</a:t>
            </a:r>
            <a:endParaRPr lang="en-US" dirty="0"/>
          </a:p>
          <a:p>
            <a:r>
              <a:rPr lang="en-US" dirty="0"/>
              <a:t>Use </a:t>
            </a:r>
            <a:r>
              <a:rPr lang="en-US" b="1" dirty="0"/>
              <a:t>Change Bib Reference </a:t>
            </a:r>
            <a:r>
              <a:rPr lang="en-US" dirty="0"/>
              <a:t>when a brief bib record is created to order from in Alma</a:t>
            </a:r>
          </a:p>
          <a:p>
            <a:pPr lvl="1"/>
            <a:r>
              <a:rPr lang="en-US" i="0" dirty="0"/>
              <a:t>The POL is associated to the brief bib record description upon ordering</a:t>
            </a:r>
          </a:p>
          <a:p>
            <a:pPr lvl="1"/>
            <a:r>
              <a:rPr lang="en-US" i="0" dirty="0"/>
              <a:t>If the short bibliographic record gets updated with a full bibliographic record, the PO line will still have the now inaccurate old description of the title</a:t>
            </a:r>
          </a:p>
          <a:p>
            <a:r>
              <a:rPr lang="en-US" b="1" dirty="0"/>
              <a:t>DO NOT </a:t>
            </a:r>
            <a:r>
              <a:rPr lang="en-US" dirty="0"/>
              <a:t>use change Bibliographic Reference to relink a bib record with the associated POL, holdings, and item records to another bib record</a:t>
            </a:r>
          </a:p>
          <a:p>
            <a:pPr marL="0" indent="0">
              <a:buNone/>
            </a:pPr>
            <a:endParaRPr lang="en-US" dirty="0"/>
          </a:p>
        </p:txBody>
      </p:sp>
    </p:spTree>
    <p:extLst>
      <p:ext uri="{BB962C8B-B14F-4D97-AF65-F5344CB8AC3E}">
        <p14:creationId xmlns:p14="http://schemas.microsoft.com/office/powerpoint/2010/main" val="237414119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94E8E-4B13-4EE3-AC90-C9C64A79A015}"/>
              </a:ext>
            </a:extLst>
          </p:cNvPr>
          <p:cNvSpPr>
            <a:spLocks noGrp="1"/>
          </p:cNvSpPr>
          <p:nvPr>
            <p:ph type="title"/>
          </p:nvPr>
        </p:nvSpPr>
        <p:spPr>
          <a:xfrm>
            <a:off x="1371600" y="247095"/>
            <a:ext cx="9601200" cy="743505"/>
          </a:xfrm>
        </p:spPr>
        <p:txBody>
          <a:bodyPr>
            <a:normAutofit/>
          </a:bodyPr>
          <a:lstStyle/>
          <a:p>
            <a:r>
              <a:rPr lang="en-US" sz="3600" dirty="0"/>
              <a:t>Electronic Collection is Linked to the CZ</a:t>
            </a:r>
          </a:p>
        </p:txBody>
      </p:sp>
      <p:sp>
        <p:nvSpPr>
          <p:cNvPr id="3" name="Content Placeholder 2">
            <a:extLst>
              <a:ext uri="{FF2B5EF4-FFF2-40B4-BE49-F238E27FC236}">
                <a16:creationId xmlns:a16="http://schemas.microsoft.com/office/drawing/2014/main" id="{78E39F60-9CA5-40C3-8246-E7A0A511FF2A}"/>
              </a:ext>
            </a:extLst>
          </p:cNvPr>
          <p:cNvSpPr>
            <a:spLocks noGrp="1"/>
          </p:cNvSpPr>
          <p:nvPr>
            <p:ph idx="1"/>
          </p:nvPr>
        </p:nvSpPr>
        <p:spPr>
          <a:xfrm>
            <a:off x="1371600" y="1216241"/>
            <a:ext cx="9601200" cy="5326602"/>
          </a:xfrm>
        </p:spPr>
        <p:txBody>
          <a:bodyPr/>
          <a:lstStyle/>
          <a:p>
            <a:pPr marL="457200" indent="-457200">
              <a:buFont typeface="+mj-lt"/>
              <a:buAutoNum type="arabicPeriod" startAt="7"/>
            </a:pPr>
            <a:r>
              <a:rPr lang="en-US" dirty="0"/>
              <a:t>Click </a:t>
            </a:r>
            <a:r>
              <a:rPr lang="en-US" b="1" i="1" dirty="0"/>
              <a:t>Edit Collection </a:t>
            </a:r>
            <a:r>
              <a:rPr lang="en-US" dirty="0"/>
              <a:t>from the Ellipses of the Electronic Collection in the CZ</a:t>
            </a:r>
          </a:p>
        </p:txBody>
      </p:sp>
      <p:pic>
        <p:nvPicPr>
          <p:cNvPr id="4" name="Picture 3">
            <a:extLst>
              <a:ext uri="{FF2B5EF4-FFF2-40B4-BE49-F238E27FC236}">
                <a16:creationId xmlns:a16="http://schemas.microsoft.com/office/drawing/2014/main" id="{102857F2-8ED5-4E51-91D1-436097857FF8}"/>
              </a:ext>
            </a:extLst>
          </p:cNvPr>
          <p:cNvPicPr>
            <a:picLocks noChangeAspect="1"/>
          </p:cNvPicPr>
          <p:nvPr/>
        </p:nvPicPr>
        <p:blipFill>
          <a:blip r:embed="rId2"/>
          <a:stretch>
            <a:fillRect/>
          </a:stretch>
        </p:blipFill>
        <p:spPr>
          <a:xfrm>
            <a:off x="1805654" y="2068902"/>
            <a:ext cx="8580691" cy="38683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2075144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94E8E-4B13-4EE3-AC90-C9C64A79A015}"/>
              </a:ext>
            </a:extLst>
          </p:cNvPr>
          <p:cNvSpPr>
            <a:spLocks noGrp="1"/>
          </p:cNvSpPr>
          <p:nvPr>
            <p:ph type="title"/>
          </p:nvPr>
        </p:nvSpPr>
        <p:spPr>
          <a:xfrm>
            <a:off x="1371600" y="247095"/>
            <a:ext cx="9601200" cy="743505"/>
          </a:xfrm>
        </p:spPr>
        <p:txBody>
          <a:bodyPr>
            <a:normAutofit/>
          </a:bodyPr>
          <a:lstStyle/>
          <a:p>
            <a:r>
              <a:rPr lang="en-US" sz="3600" dirty="0"/>
              <a:t>Electronic Collection is Linked to the CZ</a:t>
            </a:r>
          </a:p>
        </p:txBody>
      </p:sp>
      <p:sp>
        <p:nvSpPr>
          <p:cNvPr id="3" name="Content Placeholder 2">
            <a:extLst>
              <a:ext uri="{FF2B5EF4-FFF2-40B4-BE49-F238E27FC236}">
                <a16:creationId xmlns:a16="http://schemas.microsoft.com/office/drawing/2014/main" id="{78E39F60-9CA5-40C3-8246-E7A0A511FF2A}"/>
              </a:ext>
            </a:extLst>
          </p:cNvPr>
          <p:cNvSpPr>
            <a:spLocks noGrp="1"/>
          </p:cNvSpPr>
          <p:nvPr>
            <p:ph idx="1"/>
          </p:nvPr>
        </p:nvSpPr>
        <p:spPr>
          <a:xfrm>
            <a:off x="1371600" y="1216241"/>
            <a:ext cx="9601200" cy="5326602"/>
          </a:xfrm>
        </p:spPr>
        <p:txBody>
          <a:bodyPr/>
          <a:lstStyle/>
          <a:p>
            <a:pPr marL="457200" indent="-457200">
              <a:buFont typeface="+mj-lt"/>
              <a:buAutoNum type="arabicPeriod" startAt="8"/>
            </a:pPr>
            <a:r>
              <a:rPr lang="en-US" dirty="0"/>
              <a:t>Click on the </a:t>
            </a:r>
            <a:r>
              <a:rPr lang="en-US" b="1" dirty="0"/>
              <a:t>General</a:t>
            </a:r>
            <a:r>
              <a:rPr lang="en-US" dirty="0"/>
              <a:t> tab</a:t>
            </a:r>
          </a:p>
          <a:p>
            <a:pPr marL="457200" indent="-457200">
              <a:buFont typeface="+mj-lt"/>
              <a:buAutoNum type="arabicPeriod" startAt="9"/>
            </a:pPr>
            <a:r>
              <a:rPr lang="en-US" dirty="0"/>
              <a:t>Type/paste the POL number into the PO Line</a:t>
            </a:r>
          </a:p>
          <a:p>
            <a:pPr marL="457200" indent="-457200">
              <a:buFont typeface="+mj-lt"/>
              <a:buAutoNum type="arabicPeriod" startAt="10"/>
            </a:pPr>
            <a:r>
              <a:rPr lang="en-US" dirty="0"/>
              <a:t>Click </a:t>
            </a:r>
            <a:r>
              <a:rPr lang="en-US" b="1" i="1" dirty="0"/>
              <a:t>Save</a:t>
            </a:r>
          </a:p>
        </p:txBody>
      </p:sp>
      <p:pic>
        <p:nvPicPr>
          <p:cNvPr id="4" name="Picture 3">
            <a:extLst>
              <a:ext uri="{FF2B5EF4-FFF2-40B4-BE49-F238E27FC236}">
                <a16:creationId xmlns:a16="http://schemas.microsoft.com/office/drawing/2014/main" id="{422FEAD1-7D25-422A-934C-A8EDFF02950D}"/>
              </a:ext>
            </a:extLst>
          </p:cNvPr>
          <p:cNvPicPr>
            <a:picLocks noChangeAspect="1"/>
          </p:cNvPicPr>
          <p:nvPr/>
        </p:nvPicPr>
        <p:blipFill>
          <a:blip r:embed="rId2"/>
          <a:stretch>
            <a:fillRect/>
          </a:stretch>
        </p:blipFill>
        <p:spPr>
          <a:xfrm>
            <a:off x="2398199" y="2689290"/>
            <a:ext cx="7395602" cy="392161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290135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94E8E-4B13-4EE3-AC90-C9C64A79A015}"/>
              </a:ext>
            </a:extLst>
          </p:cNvPr>
          <p:cNvSpPr>
            <a:spLocks noGrp="1"/>
          </p:cNvSpPr>
          <p:nvPr>
            <p:ph type="title"/>
          </p:nvPr>
        </p:nvSpPr>
        <p:spPr>
          <a:xfrm>
            <a:off x="1371600" y="247095"/>
            <a:ext cx="9601200" cy="743505"/>
          </a:xfrm>
        </p:spPr>
        <p:txBody>
          <a:bodyPr>
            <a:normAutofit/>
          </a:bodyPr>
          <a:lstStyle/>
          <a:p>
            <a:r>
              <a:rPr lang="en-US" sz="3600" dirty="0"/>
              <a:t>Electronic Collection is Linked to the CZ</a:t>
            </a:r>
          </a:p>
        </p:txBody>
      </p:sp>
      <p:sp>
        <p:nvSpPr>
          <p:cNvPr id="3" name="Content Placeholder 2">
            <a:extLst>
              <a:ext uri="{FF2B5EF4-FFF2-40B4-BE49-F238E27FC236}">
                <a16:creationId xmlns:a16="http://schemas.microsoft.com/office/drawing/2014/main" id="{78E39F60-9CA5-40C3-8246-E7A0A511FF2A}"/>
              </a:ext>
            </a:extLst>
          </p:cNvPr>
          <p:cNvSpPr>
            <a:spLocks noGrp="1"/>
          </p:cNvSpPr>
          <p:nvPr>
            <p:ph idx="1"/>
          </p:nvPr>
        </p:nvSpPr>
        <p:spPr>
          <a:xfrm>
            <a:off x="1371600" y="1216241"/>
            <a:ext cx="9601200" cy="5326602"/>
          </a:xfrm>
        </p:spPr>
        <p:txBody>
          <a:bodyPr/>
          <a:lstStyle/>
          <a:p>
            <a:pPr marL="457200" indent="-457200">
              <a:buFont typeface="+mj-lt"/>
              <a:buAutoNum type="arabicPeriod" startAt="11"/>
            </a:pPr>
            <a:r>
              <a:rPr lang="en-US" dirty="0"/>
              <a:t>Both records now have the POL number (order) attached</a:t>
            </a:r>
          </a:p>
          <a:p>
            <a:pPr marL="457200" indent="-457200">
              <a:buFont typeface="+mj-lt"/>
              <a:buAutoNum type="arabicPeriod" startAt="11"/>
            </a:pPr>
            <a:endParaRPr lang="en-US" dirty="0"/>
          </a:p>
          <a:p>
            <a:pPr marL="457200" indent="-457200">
              <a:buFont typeface="+mj-lt"/>
              <a:buAutoNum type="arabicPeriod" startAt="11"/>
            </a:pPr>
            <a:endParaRPr lang="en-US" dirty="0"/>
          </a:p>
          <a:p>
            <a:pPr marL="457200" indent="-457200">
              <a:buFont typeface="+mj-lt"/>
              <a:buAutoNum type="arabicPeriod" startAt="11"/>
            </a:pPr>
            <a:endParaRPr lang="en-US" dirty="0"/>
          </a:p>
          <a:p>
            <a:pPr marL="457200" indent="-457200">
              <a:buFont typeface="+mj-lt"/>
              <a:buAutoNum type="arabicPeriod" startAt="11"/>
            </a:pPr>
            <a:endParaRPr lang="en-US" dirty="0"/>
          </a:p>
          <a:p>
            <a:pPr marL="457200" indent="-457200">
              <a:buFont typeface="+mj-lt"/>
              <a:buAutoNum type="arabicPeriod" startAt="11"/>
            </a:pPr>
            <a:endParaRPr lang="en-US" dirty="0"/>
          </a:p>
          <a:p>
            <a:pPr marL="457200" indent="-457200">
              <a:buFont typeface="+mj-lt"/>
              <a:buAutoNum type="arabicPeriod" startAt="11"/>
            </a:pPr>
            <a:endParaRPr lang="en-US" dirty="0"/>
          </a:p>
          <a:p>
            <a:pPr marL="457200" indent="-457200">
              <a:buFont typeface="+mj-lt"/>
              <a:buAutoNum type="arabicPeriod" startAt="11"/>
            </a:pPr>
            <a:endParaRPr lang="en-US" dirty="0"/>
          </a:p>
          <a:p>
            <a:pPr marL="457200" indent="-457200">
              <a:buFont typeface="+mj-lt"/>
              <a:buAutoNum type="arabicPeriod" startAt="11"/>
            </a:pPr>
            <a:endParaRPr lang="en-US" dirty="0"/>
          </a:p>
          <a:p>
            <a:pPr marL="457200" indent="-457200">
              <a:buFont typeface="+mj-lt"/>
              <a:buAutoNum type="arabicPeriod" startAt="12"/>
            </a:pPr>
            <a:r>
              <a:rPr lang="en-US" dirty="0"/>
              <a:t>Click </a:t>
            </a:r>
            <a:r>
              <a:rPr lang="en-US" b="1" i="1" dirty="0"/>
              <a:t>Delete</a:t>
            </a:r>
            <a:r>
              <a:rPr lang="en-US" dirty="0"/>
              <a:t> from the IZ record</a:t>
            </a:r>
          </a:p>
        </p:txBody>
      </p:sp>
      <p:pic>
        <p:nvPicPr>
          <p:cNvPr id="4" name="Picture 3">
            <a:extLst>
              <a:ext uri="{FF2B5EF4-FFF2-40B4-BE49-F238E27FC236}">
                <a16:creationId xmlns:a16="http://schemas.microsoft.com/office/drawing/2014/main" id="{63805B46-1C75-4A46-A24B-84C3CF0ED65A}"/>
              </a:ext>
            </a:extLst>
          </p:cNvPr>
          <p:cNvPicPr>
            <a:picLocks noChangeAspect="1"/>
          </p:cNvPicPr>
          <p:nvPr/>
        </p:nvPicPr>
        <p:blipFill>
          <a:blip r:embed="rId2"/>
          <a:stretch>
            <a:fillRect/>
          </a:stretch>
        </p:blipFill>
        <p:spPr>
          <a:xfrm>
            <a:off x="1610346" y="1934855"/>
            <a:ext cx="8971308" cy="29882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293477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94E8E-4B13-4EE3-AC90-C9C64A79A015}"/>
              </a:ext>
            </a:extLst>
          </p:cNvPr>
          <p:cNvSpPr>
            <a:spLocks noGrp="1"/>
          </p:cNvSpPr>
          <p:nvPr>
            <p:ph type="title"/>
          </p:nvPr>
        </p:nvSpPr>
        <p:spPr>
          <a:xfrm>
            <a:off x="1371600" y="247095"/>
            <a:ext cx="9601200" cy="743505"/>
          </a:xfrm>
        </p:spPr>
        <p:txBody>
          <a:bodyPr>
            <a:normAutofit/>
          </a:bodyPr>
          <a:lstStyle/>
          <a:p>
            <a:r>
              <a:rPr lang="en-US" sz="3600" dirty="0"/>
              <a:t>Electronic Collection is Linked to the CZ</a:t>
            </a:r>
          </a:p>
        </p:txBody>
      </p:sp>
      <p:sp>
        <p:nvSpPr>
          <p:cNvPr id="3" name="Content Placeholder 2">
            <a:extLst>
              <a:ext uri="{FF2B5EF4-FFF2-40B4-BE49-F238E27FC236}">
                <a16:creationId xmlns:a16="http://schemas.microsoft.com/office/drawing/2014/main" id="{78E39F60-9CA5-40C3-8246-E7A0A511FF2A}"/>
              </a:ext>
            </a:extLst>
          </p:cNvPr>
          <p:cNvSpPr>
            <a:spLocks noGrp="1"/>
          </p:cNvSpPr>
          <p:nvPr>
            <p:ph idx="1"/>
          </p:nvPr>
        </p:nvSpPr>
        <p:spPr>
          <a:xfrm>
            <a:off x="1371599" y="990600"/>
            <a:ext cx="10497845" cy="5552243"/>
          </a:xfrm>
        </p:spPr>
        <p:txBody>
          <a:bodyPr/>
          <a:lstStyle/>
          <a:p>
            <a:pPr marL="987552" lvl="1" indent="-457200">
              <a:buFont typeface="+mj-lt"/>
              <a:buAutoNum type="alphaLcParenR"/>
            </a:pPr>
            <a:r>
              <a:rPr lang="en-US" dirty="0"/>
              <a:t>Select “</a:t>
            </a:r>
            <a:r>
              <a:rPr lang="en-US" b="1" dirty="0"/>
              <a:t>Delete Bibliographic Record(s)”</a:t>
            </a:r>
          </a:p>
          <a:p>
            <a:pPr marL="987552" lvl="1" indent="-457200">
              <a:buFont typeface="+mj-lt"/>
              <a:buAutoNum type="alphaLcParenR"/>
            </a:pPr>
            <a:r>
              <a:rPr lang="en-US" dirty="0"/>
              <a:t>Click </a:t>
            </a:r>
            <a:r>
              <a:rPr lang="en-US" b="1" i="1" dirty="0"/>
              <a:t>Confirm</a:t>
            </a:r>
          </a:p>
          <a:p>
            <a:endParaRPr lang="en-US" b="1" i="1" dirty="0"/>
          </a:p>
          <a:p>
            <a:endParaRPr lang="en-US" b="1" i="1" dirty="0"/>
          </a:p>
          <a:p>
            <a:endParaRPr lang="en-US" b="1" i="1" dirty="0"/>
          </a:p>
          <a:p>
            <a:pPr marL="0" indent="0">
              <a:buNone/>
            </a:pPr>
            <a:endParaRPr lang="en-US" b="1" i="1" dirty="0"/>
          </a:p>
          <a:p>
            <a:pPr marL="0" indent="0">
              <a:buNone/>
            </a:pPr>
            <a:endParaRPr lang="en-US" b="1" i="1" dirty="0"/>
          </a:p>
          <a:p>
            <a:r>
              <a:rPr lang="en-US" b="1" i="1" dirty="0"/>
              <a:t>Only the CZ electronic collection exists with the POL attached</a:t>
            </a:r>
          </a:p>
        </p:txBody>
      </p:sp>
      <p:pic>
        <p:nvPicPr>
          <p:cNvPr id="4" name="Picture 3">
            <a:extLst>
              <a:ext uri="{FF2B5EF4-FFF2-40B4-BE49-F238E27FC236}">
                <a16:creationId xmlns:a16="http://schemas.microsoft.com/office/drawing/2014/main" id="{CCE4DB26-C1CF-477E-AC0E-167FD094683C}"/>
              </a:ext>
            </a:extLst>
          </p:cNvPr>
          <p:cNvPicPr>
            <a:picLocks noChangeAspect="1"/>
          </p:cNvPicPr>
          <p:nvPr/>
        </p:nvPicPr>
        <p:blipFill>
          <a:blip r:embed="rId2"/>
          <a:stretch>
            <a:fillRect/>
          </a:stretch>
        </p:blipFill>
        <p:spPr>
          <a:xfrm>
            <a:off x="3720585" y="1844188"/>
            <a:ext cx="5129815" cy="19225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AE3CE251-77B9-4D72-A536-1FF66E0F6768}"/>
              </a:ext>
            </a:extLst>
          </p:cNvPr>
          <p:cNvPicPr>
            <a:picLocks noChangeAspect="1"/>
          </p:cNvPicPr>
          <p:nvPr/>
        </p:nvPicPr>
        <p:blipFill>
          <a:blip r:embed="rId3"/>
          <a:stretch>
            <a:fillRect/>
          </a:stretch>
        </p:blipFill>
        <p:spPr>
          <a:xfrm>
            <a:off x="1598186" y="4830642"/>
            <a:ext cx="9374614" cy="17753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96663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492" y="2259433"/>
            <a:ext cx="8361229" cy="1661585"/>
          </a:xfrm>
        </p:spPr>
        <p:txBody>
          <a:bodyPr/>
          <a:lstStyle/>
          <a:p>
            <a:r>
              <a:rPr lang="en-US" sz="4800" dirty="0"/>
              <a:t>Electronic Collection is not activated in the CZ</a:t>
            </a:r>
          </a:p>
        </p:txBody>
      </p:sp>
      <p:sp>
        <p:nvSpPr>
          <p:cNvPr id="3" name="Subtitle 2"/>
          <p:cNvSpPr>
            <a:spLocks noGrp="1"/>
          </p:cNvSpPr>
          <p:nvPr>
            <p:ph type="subTitle" idx="1"/>
          </p:nvPr>
        </p:nvSpPr>
        <p:spPr>
          <a:xfrm>
            <a:off x="2679903" y="4686653"/>
            <a:ext cx="6831673" cy="775483"/>
          </a:xfrm>
        </p:spPr>
        <p:txBody>
          <a:bodyPr>
            <a:normAutofit fontScale="92500" lnSpcReduction="10000"/>
          </a:bodyPr>
          <a:lstStyle/>
          <a:p>
            <a:r>
              <a:rPr lang="en-US" dirty="0"/>
              <a:t>SUNY Shared Library Services</a:t>
            </a:r>
          </a:p>
          <a:p>
            <a:r>
              <a:rPr lang="en-US" dirty="0"/>
              <a:t>Maggie McGee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210" y="5471410"/>
            <a:ext cx="4098798" cy="1110372"/>
          </a:xfrm>
          <a:prstGeom prst="rect">
            <a:avLst/>
          </a:prstGeom>
        </p:spPr>
      </p:pic>
    </p:spTree>
    <p:extLst>
      <p:ext uri="{BB962C8B-B14F-4D97-AF65-F5344CB8AC3E}">
        <p14:creationId xmlns:p14="http://schemas.microsoft.com/office/powerpoint/2010/main" val="41954390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94E8E-4B13-4EE3-AC90-C9C64A79A015}"/>
              </a:ext>
            </a:extLst>
          </p:cNvPr>
          <p:cNvSpPr>
            <a:spLocks noGrp="1"/>
          </p:cNvSpPr>
          <p:nvPr>
            <p:ph type="title"/>
          </p:nvPr>
        </p:nvSpPr>
        <p:spPr>
          <a:xfrm>
            <a:off x="1371600" y="247095"/>
            <a:ext cx="9601200" cy="743505"/>
          </a:xfrm>
        </p:spPr>
        <p:txBody>
          <a:bodyPr>
            <a:normAutofit/>
          </a:bodyPr>
          <a:lstStyle/>
          <a:p>
            <a:r>
              <a:rPr lang="en-US" sz="3600" dirty="0"/>
              <a:t>Electronic Collection is Not Activated in the CZ</a:t>
            </a:r>
          </a:p>
        </p:txBody>
      </p:sp>
      <p:sp>
        <p:nvSpPr>
          <p:cNvPr id="3" name="Content Placeholder 2">
            <a:extLst>
              <a:ext uri="{FF2B5EF4-FFF2-40B4-BE49-F238E27FC236}">
                <a16:creationId xmlns:a16="http://schemas.microsoft.com/office/drawing/2014/main" id="{78E39F60-9CA5-40C3-8246-E7A0A511FF2A}"/>
              </a:ext>
            </a:extLst>
          </p:cNvPr>
          <p:cNvSpPr>
            <a:spLocks noGrp="1"/>
          </p:cNvSpPr>
          <p:nvPr>
            <p:ph idx="1"/>
          </p:nvPr>
        </p:nvSpPr>
        <p:spPr>
          <a:xfrm>
            <a:off x="1371600" y="1216241"/>
            <a:ext cx="9601200" cy="5326602"/>
          </a:xfrm>
        </p:spPr>
        <p:txBody>
          <a:bodyPr/>
          <a:lstStyle/>
          <a:p>
            <a:pPr marL="457200" indent="-457200">
              <a:buFont typeface="+mj-lt"/>
              <a:buAutoNum type="arabicPeriod"/>
            </a:pPr>
            <a:r>
              <a:rPr lang="en-US" dirty="0"/>
              <a:t>Perform a repository search for </a:t>
            </a:r>
            <a:r>
              <a:rPr lang="en-US" b="1" i="1" dirty="0"/>
              <a:t>Electronic Collection: Electronic Collection Name: [Name of Collection]</a:t>
            </a:r>
          </a:p>
          <a:p>
            <a:pPr marL="457200" indent="-457200">
              <a:buFont typeface="+mj-lt"/>
              <a:buAutoNum type="arabicPeriod"/>
            </a:pPr>
            <a:r>
              <a:rPr lang="en-US" dirty="0"/>
              <a:t>Click on the </a:t>
            </a:r>
            <a:r>
              <a:rPr lang="en-US" b="1" dirty="0"/>
              <a:t>Community</a:t>
            </a:r>
            <a:r>
              <a:rPr lang="en-US" dirty="0"/>
              <a:t> tab</a:t>
            </a:r>
          </a:p>
          <a:p>
            <a:pPr marL="457200" indent="-457200">
              <a:buFont typeface="+mj-lt"/>
              <a:buAutoNum type="arabicPeriod"/>
            </a:pPr>
            <a:r>
              <a:rPr lang="en-US" dirty="0"/>
              <a:t>Click </a:t>
            </a:r>
            <a:r>
              <a:rPr lang="en-US" b="1" i="1" dirty="0"/>
              <a:t>Activate</a:t>
            </a:r>
            <a:r>
              <a:rPr lang="en-US" dirty="0"/>
              <a:t> from the electronic collection that matches the IZ electronic collection</a:t>
            </a:r>
          </a:p>
          <a:p>
            <a:pPr marL="987552" lvl="1" indent="-457200">
              <a:buFont typeface="+mj-lt"/>
              <a:buAutoNum type="alphaLcParenR"/>
            </a:pPr>
            <a:r>
              <a:rPr lang="en-US" dirty="0"/>
              <a:t>Activate the e-resource, but do not order it because a POL # already exists</a:t>
            </a:r>
          </a:p>
          <a:p>
            <a:pPr marL="457200" indent="-457200">
              <a:buFont typeface="+mj-lt"/>
              <a:buAutoNum type="arabicPeriod"/>
            </a:pPr>
            <a:endParaRPr lang="en-US" dirty="0"/>
          </a:p>
          <a:p>
            <a:pPr marL="457200" indent="-457200">
              <a:buFont typeface="+mj-lt"/>
              <a:buAutoNum type="arabicPeriod"/>
            </a:pPr>
            <a:endParaRPr lang="en-US" dirty="0"/>
          </a:p>
          <a:p>
            <a:pPr marL="0" indent="0">
              <a:buNone/>
            </a:pPr>
            <a:endParaRPr lang="en-US" dirty="0"/>
          </a:p>
          <a:p>
            <a:pPr marL="0" indent="0">
              <a:buNone/>
            </a:pPr>
            <a:endParaRPr lang="en-US" dirty="0"/>
          </a:p>
        </p:txBody>
      </p:sp>
      <p:pic>
        <p:nvPicPr>
          <p:cNvPr id="4" name="Picture 3">
            <a:extLst>
              <a:ext uri="{FF2B5EF4-FFF2-40B4-BE49-F238E27FC236}">
                <a16:creationId xmlns:a16="http://schemas.microsoft.com/office/drawing/2014/main" id="{9B5F0149-56C2-40EF-9BF1-50E8F01A9005}"/>
              </a:ext>
            </a:extLst>
          </p:cNvPr>
          <p:cNvPicPr>
            <a:picLocks noChangeAspect="1"/>
          </p:cNvPicPr>
          <p:nvPr/>
        </p:nvPicPr>
        <p:blipFill>
          <a:blip r:embed="rId2"/>
          <a:stretch>
            <a:fillRect/>
          </a:stretch>
        </p:blipFill>
        <p:spPr>
          <a:xfrm>
            <a:off x="1883210" y="3587943"/>
            <a:ext cx="8577980" cy="103288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130112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94E8E-4B13-4EE3-AC90-C9C64A79A015}"/>
              </a:ext>
            </a:extLst>
          </p:cNvPr>
          <p:cNvSpPr>
            <a:spLocks noGrp="1"/>
          </p:cNvSpPr>
          <p:nvPr>
            <p:ph type="title"/>
          </p:nvPr>
        </p:nvSpPr>
        <p:spPr>
          <a:xfrm>
            <a:off x="1371600" y="247095"/>
            <a:ext cx="9601200" cy="743505"/>
          </a:xfrm>
        </p:spPr>
        <p:txBody>
          <a:bodyPr>
            <a:normAutofit/>
          </a:bodyPr>
          <a:lstStyle/>
          <a:p>
            <a:r>
              <a:rPr lang="en-US" sz="3600" dirty="0"/>
              <a:t>Electronic Collection is Not Activated in the CZ</a:t>
            </a:r>
          </a:p>
        </p:txBody>
      </p:sp>
      <p:sp>
        <p:nvSpPr>
          <p:cNvPr id="3" name="Content Placeholder 2">
            <a:extLst>
              <a:ext uri="{FF2B5EF4-FFF2-40B4-BE49-F238E27FC236}">
                <a16:creationId xmlns:a16="http://schemas.microsoft.com/office/drawing/2014/main" id="{78E39F60-9CA5-40C3-8246-E7A0A511FF2A}"/>
              </a:ext>
            </a:extLst>
          </p:cNvPr>
          <p:cNvSpPr>
            <a:spLocks noGrp="1"/>
          </p:cNvSpPr>
          <p:nvPr>
            <p:ph idx="1"/>
          </p:nvPr>
        </p:nvSpPr>
        <p:spPr>
          <a:xfrm>
            <a:off x="1371600" y="990600"/>
            <a:ext cx="9601200" cy="5552243"/>
          </a:xfrm>
        </p:spPr>
        <p:txBody>
          <a:bodyPr/>
          <a:lstStyle/>
          <a:p>
            <a:pPr marL="457200" indent="-457200">
              <a:buFont typeface="+mj-lt"/>
              <a:buAutoNum type="arabicPeriod" startAt="4"/>
            </a:pPr>
            <a:r>
              <a:rPr lang="en-US" dirty="0"/>
              <a:t>The Activation Wizard Opens</a:t>
            </a:r>
          </a:p>
          <a:p>
            <a:pPr marL="987552" lvl="1" indent="-457200">
              <a:buFont typeface="+mj-lt"/>
              <a:buAutoNum type="alphaLcParenR"/>
            </a:pPr>
            <a:r>
              <a:rPr lang="en-US" dirty="0"/>
              <a:t>Public Name: [optional name the public will see]</a:t>
            </a:r>
          </a:p>
          <a:p>
            <a:pPr marL="987552" lvl="1" indent="-457200">
              <a:buFont typeface="+mj-lt"/>
              <a:buAutoNum type="alphaLcParenR"/>
            </a:pPr>
            <a:r>
              <a:rPr lang="en-US" dirty="0"/>
              <a:t>Mark bib as suppressed if you do not want the database record searchable in Primo VE</a:t>
            </a:r>
          </a:p>
          <a:p>
            <a:pPr marL="987552" lvl="1" indent="-457200">
              <a:buFont typeface="+mj-lt"/>
              <a:buAutoNum type="alphaLcParenR"/>
            </a:pPr>
            <a:r>
              <a:rPr lang="en-US" dirty="0"/>
              <a:t>Electronic Collection Proxy Enabled: Yes</a:t>
            </a:r>
          </a:p>
          <a:p>
            <a:pPr marL="987552" lvl="1" indent="-457200">
              <a:buFont typeface="+mj-lt"/>
              <a:buAutoNum type="alphaLcParenR"/>
            </a:pPr>
            <a:r>
              <a:rPr lang="en-US" dirty="0"/>
              <a:t>Electronic Collection Proxy Selected: Default (currently; Proxy)</a:t>
            </a:r>
          </a:p>
          <a:p>
            <a:pPr marL="457200" indent="-457200">
              <a:buFont typeface="+mj-lt"/>
              <a:buAutoNum type="arabicPeriod" startAt="4"/>
            </a:pPr>
            <a:r>
              <a:rPr lang="en-US" dirty="0"/>
              <a:t>Click </a:t>
            </a:r>
            <a:r>
              <a:rPr lang="en-US" b="1" i="1" dirty="0"/>
              <a:t>Next</a:t>
            </a:r>
          </a:p>
        </p:txBody>
      </p:sp>
      <p:pic>
        <p:nvPicPr>
          <p:cNvPr id="4" name="Picture 3">
            <a:extLst>
              <a:ext uri="{FF2B5EF4-FFF2-40B4-BE49-F238E27FC236}">
                <a16:creationId xmlns:a16="http://schemas.microsoft.com/office/drawing/2014/main" id="{E31A523C-4D6F-4924-8A4D-FEF6E98B712D}"/>
              </a:ext>
            </a:extLst>
          </p:cNvPr>
          <p:cNvPicPr>
            <a:picLocks noChangeAspect="1"/>
          </p:cNvPicPr>
          <p:nvPr/>
        </p:nvPicPr>
        <p:blipFill>
          <a:blip r:embed="rId2"/>
          <a:stretch>
            <a:fillRect/>
          </a:stretch>
        </p:blipFill>
        <p:spPr>
          <a:xfrm>
            <a:off x="2610035" y="3766721"/>
            <a:ext cx="7855258" cy="2801811"/>
          </a:xfrm>
          <a:prstGeom prst="rect">
            <a:avLst/>
          </a:prstGeom>
        </p:spPr>
      </p:pic>
    </p:spTree>
    <p:extLst>
      <p:ext uri="{BB962C8B-B14F-4D97-AF65-F5344CB8AC3E}">
        <p14:creationId xmlns:p14="http://schemas.microsoft.com/office/powerpoint/2010/main" val="78260989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94E8E-4B13-4EE3-AC90-C9C64A79A015}"/>
              </a:ext>
            </a:extLst>
          </p:cNvPr>
          <p:cNvSpPr>
            <a:spLocks noGrp="1"/>
          </p:cNvSpPr>
          <p:nvPr>
            <p:ph type="title"/>
          </p:nvPr>
        </p:nvSpPr>
        <p:spPr>
          <a:xfrm>
            <a:off x="1371600" y="247095"/>
            <a:ext cx="9601200" cy="743505"/>
          </a:xfrm>
        </p:spPr>
        <p:txBody>
          <a:bodyPr>
            <a:normAutofit/>
          </a:bodyPr>
          <a:lstStyle/>
          <a:p>
            <a:r>
              <a:rPr lang="en-US" sz="3600" dirty="0"/>
              <a:t>Electronic Collection is Not Activated in the CZ</a:t>
            </a:r>
          </a:p>
        </p:txBody>
      </p:sp>
      <p:sp>
        <p:nvSpPr>
          <p:cNvPr id="3" name="Content Placeholder 2">
            <a:extLst>
              <a:ext uri="{FF2B5EF4-FFF2-40B4-BE49-F238E27FC236}">
                <a16:creationId xmlns:a16="http://schemas.microsoft.com/office/drawing/2014/main" id="{78E39F60-9CA5-40C3-8246-E7A0A511FF2A}"/>
              </a:ext>
            </a:extLst>
          </p:cNvPr>
          <p:cNvSpPr>
            <a:spLocks noGrp="1"/>
          </p:cNvSpPr>
          <p:nvPr>
            <p:ph idx="1"/>
          </p:nvPr>
        </p:nvSpPr>
        <p:spPr>
          <a:xfrm>
            <a:off x="1371600" y="1216241"/>
            <a:ext cx="9601200" cy="5326602"/>
          </a:xfrm>
        </p:spPr>
        <p:txBody>
          <a:bodyPr/>
          <a:lstStyle/>
          <a:p>
            <a:pPr marL="457200" indent="-457200">
              <a:buFont typeface="+mj-lt"/>
              <a:buAutoNum type="arabicPeriod" startAt="6"/>
            </a:pPr>
            <a:r>
              <a:rPr lang="en-US" dirty="0"/>
              <a:t>Review the Collection</a:t>
            </a:r>
          </a:p>
          <a:p>
            <a:pPr marL="457200" indent="-457200">
              <a:buFont typeface="+mj-lt"/>
              <a:buAutoNum type="arabicPeriod" startAt="6"/>
            </a:pPr>
            <a:r>
              <a:rPr lang="en-US" dirty="0"/>
              <a:t>Click </a:t>
            </a:r>
            <a:r>
              <a:rPr lang="en-US" b="1" i="1" dirty="0"/>
              <a:t>Activate</a:t>
            </a:r>
          </a:p>
        </p:txBody>
      </p:sp>
      <p:pic>
        <p:nvPicPr>
          <p:cNvPr id="5" name="Picture 4">
            <a:extLst>
              <a:ext uri="{FF2B5EF4-FFF2-40B4-BE49-F238E27FC236}">
                <a16:creationId xmlns:a16="http://schemas.microsoft.com/office/drawing/2014/main" id="{42529582-05DE-4151-BBB1-8EFBEB22BD4A}"/>
              </a:ext>
            </a:extLst>
          </p:cNvPr>
          <p:cNvPicPr>
            <a:picLocks noChangeAspect="1"/>
          </p:cNvPicPr>
          <p:nvPr/>
        </p:nvPicPr>
        <p:blipFill>
          <a:blip r:embed="rId2"/>
          <a:stretch>
            <a:fillRect/>
          </a:stretch>
        </p:blipFill>
        <p:spPr>
          <a:xfrm>
            <a:off x="1658583" y="2342679"/>
            <a:ext cx="9027234" cy="30737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066137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94E8E-4B13-4EE3-AC90-C9C64A79A015}"/>
              </a:ext>
            </a:extLst>
          </p:cNvPr>
          <p:cNvSpPr>
            <a:spLocks noGrp="1"/>
          </p:cNvSpPr>
          <p:nvPr>
            <p:ph type="title"/>
          </p:nvPr>
        </p:nvSpPr>
        <p:spPr>
          <a:xfrm>
            <a:off x="1371600" y="247095"/>
            <a:ext cx="9601200" cy="743505"/>
          </a:xfrm>
        </p:spPr>
        <p:txBody>
          <a:bodyPr>
            <a:normAutofit/>
          </a:bodyPr>
          <a:lstStyle/>
          <a:p>
            <a:r>
              <a:rPr lang="en-US" sz="3600" dirty="0"/>
              <a:t>Electronic Collection is Not Activated in the CZ</a:t>
            </a:r>
          </a:p>
        </p:txBody>
      </p:sp>
      <p:sp>
        <p:nvSpPr>
          <p:cNvPr id="3" name="Content Placeholder 2">
            <a:extLst>
              <a:ext uri="{FF2B5EF4-FFF2-40B4-BE49-F238E27FC236}">
                <a16:creationId xmlns:a16="http://schemas.microsoft.com/office/drawing/2014/main" id="{78E39F60-9CA5-40C3-8246-E7A0A511FF2A}"/>
              </a:ext>
            </a:extLst>
          </p:cNvPr>
          <p:cNvSpPr>
            <a:spLocks noGrp="1"/>
          </p:cNvSpPr>
          <p:nvPr>
            <p:ph idx="1"/>
          </p:nvPr>
        </p:nvSpPr>
        <p:spPr>
          <a:xfrm>
            <a:off x="1371600" y="1062182"/>
            <a:ext cx="9601200" cy="5480661"/>
          </a:xfrm>
        </p:spPr>
        <p:txBody>
          <a:bodyPr/>
          <a:lstStyle/>
          <a:p>
            <a:pPr marL="457200" indent="-457200">
              <a:buFont typeface="+mj-lt"/>
              <a:buAutoNum type="arabicPeriod" startAt="8"/>
            </a:pPr>
            <a:r>
              <a:rPr lang="en-US" dirty="0"/>
              <a:t>Click on the </a:t>
            </a:r>
            <a:r>
              <a:rPr lang="en-US" b="1" dirty="0"/>
              <a:t>Institution</a:t>
            </a:r>
            <a:r>
              <a:rPr lang="en-US" dirty="0"/>
              <a:t> tab</a:t>
            </a:r>
          </a:p>
          <a:p>
            <a:pPr marL="457200" indent="-457200">
              <a:buFont typeface="+mj-lt"/>
              <a:buAutoNum type="arabicPeriod" startAt="8"/>
            </a:pPr>
            <a:r>
              <a:rPr lang="en-US" dirty="0"/>
              <a:t>Click on the </a:t>
            </a:r>
            <a:r>
              <a:rPr lang="en-US" b="1" dirty="0"/>
              <a:t>Orders </a:t>
            </a:r>
            <a:r>
              <a:rPr lang="en-US" dirty="0"/>
              <a:t>number for the IZ database record</a:t>
            </a:r>
          </a:p>
          <a:p>
            <a:pPr marL="457200" indent="-457200">
              <a:buFont typeface="+mj-lt"/>
              <a:buAutoNum type="arabicPeriod" startAt="8"/>
            </a:pPr>
            <a:endParaRPr lang="en-US" dirty="0"/>
          </a:p>
          <a:p>
            <a:pPr marL="457200" indent="-457200">
              <a:buFont typeface="+mj-lt"/>
              <a:buAutoNum type="arabicPeriod" startAt="8"/>
            </a:pPr>
            <a:endParaRPr lang="en-US" dirty="0"/>
          </a:p>
          <a:p>
            <a:pPr marL="457200" indent="-457200">
              <a:buFont typeface="+mj-lt"/>
              <a:buAutoNum type="arabicPeriod" startAt="8"/>
            </a:pPr>
            <a:endParaRPr lang="en-US" dirty="0"/>
          </a:p>
          <a:p>
            <a:pPr marL="457200" indent="-457200">
              <a:buFont typeface="+mj-lt"/>
              <a:buAutoNum type="arabicPeriod" startAt="8"/>
            </a:pPr>
            <a:r>
              <a:rPr lang="en-US" dirty="0"/>
              <a:t>Copy the PO Line number</a:t>
            </a:r>
          </a:p>
          <a:p>
            <a:pPr marL="457200" indent="-457200">
              <a:buFont typeface="+mj-lt"/>
              <a:buAutoNum type="arabicPeriod" startAt="8"/>
            </a:pPr>
            <a:endParaRPr lang="en-US" dirty="0"/>
          </a:p>
          <a:p>
            <a:pPr marL="0" indent="0">
              <a:buNone/>
            </a:pPr>
            <a:endParaRPr lang="en-US" dirty="0"/>
          </a:p>
          <a:p>
            <a:pPr marL="457200" indent="-457200">
              <a:buFont typeface="+mj-lt"/>
              <a:buAutoNum type="arabicPeriod" startAt="8"/>
            </a:pPr>
            <a:endParaRPr lang="en-US" dirty="0"/>
          </a:p>
          <a:p>
            <a:pPr marL="457200" indent="-457200">
              <a:buFont typeface="+mj-lt"/>
              <a:buAutoNum type="arabicPeriod" startAt="8"/>
            </a:pPr>
            <a:endParaRPr lang="en-US" dirty="0"/>
          </a:p>
        </p:txBody>
      </p:sp>
      <p:pic>
        <p:nvPicPr>
          <p:cNvPr id="4" name="Picture 3">
            <a:extLst>
              <a:ext uri="{FF2B5EF4-FFF2-40B4-BE49-F238E27FC236}">
                <a16:creationId xmlns:a16="http://schemas.microsoft.com/office/drawing/2014/main" id="{0230E3F8-F614-49F8-92B7-CD0FD4732072}"/>
              </a:ext>
            </a:extLst>
          </p:cNvPr>
          <p:cNvPicPr>
            <a:picLocks noChangeAspect="1"/>
          </p:cNvPicPr>
          <p:nvPr/>
        </p:nvPicPr>
        <p:blipFill>
          <a:blip r:embed="rId2"/>
          <a:stretch>
            <a:fillRect/>
          </a:stretch>
        </p:blipFill>
        <p:spPr>
          <a:xfrm>
            <a:off x="2162933" y="2068417"/>
            <a:ext cx="7866134" cy="10603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31DEA849-A779-454B-8A25-C08257B1ED31}"/>
              </a:ext>
            </a:extLst>
          </p:cNvPr>
          <p:cNvPicPr>
            <a:picLocks noChangeAspect="1"/>
          </p:cNvPicPr>
          <p:nvPr/>
        </p:nvPicPr>
        <p:blipFill>
          <a:blip r:embed="rId3"/>
          <a:stretch>
            <a:fillRect/>
          </a:stretch>
        </p:blipFill>
        <p:spPr>
          <a:xfrm>
            <a:off x="2117314" y="3880720"/>
            <a:ext cx="7987951" cy="22396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2289540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94E8E-4B13-4EE3-AC90-C9C64A79A015}"/>
              </a:ext>
            </a:extLst>
          </p:cNvPr>
          <p:cNvSpPr>
            <a:spLocks noGrp="1"/>
          </p:cNvSpPr>
          <p:nvPr>
            <p:ph type="title"/>
          </p:nvPr>
        </p:nvSpPr>
        <p:spPr>
          <a:xfrm>
            <a:off x="1371600" y="247095"/>
            <a:ext cx="9601200" cy="743505"/>
          </a:xfrm>
        </p:spPr>
        <p:txBody>
          <a:bodyPr>
            <a:normAutofit/>
          </a:bodyPr>
          <a:lstStyle/>
          <a:p>
            <a:r>
              <a:rPr lang="en-US" sz="3600" dirty="0"/>
              <a:t>Electronic Collection is Not Activated in the CZ</a:t>
            </a:r>
          </a:p>
        </p:txBody>
      </p:sp>
      <p:sp>
        <p:nvSpPr>
          <p:cNvPr id="3" name="Content Placeholder 2">
            <a:extLst>
              <a:ext uri="{FF2B5EF4-FFF2-40B4-BE49-F238E27FC236}">
                <a16:creationId xmlns:a16="http://schemas.microsoft.com/office/drawing/2014/main" id="{78E39F60-9CA5-40C3-8246-E7A0A511FF2A}"/>
              </a:ext>
            </a:extLst>
          </p:cNvPr>
          <p:cNvSpPr>
            <a:spLocks noGrp="1"/>
          </p:cNvSpPr>
          <p:nvPr>
            <p:ph idx="1"/>
          </p:nvPr>
        </p:nvSpPr>
        <p:spPr>
          <a:xfrm>
            <a:off x="1371600" y="1216241"/>
            <a:ext cx="9601200" cy="5326602"/>
          </a:xfrm>
        </p:spPr>
        <p:txBody>
          <a:bodyPr/>
          <a:lstStyle/>
          <a:p>
            <a:pPr marL="457200" indent="-457200">
              <a:buFont typeface="+mj-lt"/>
              <a:buAutoNum type="arabicPeriod" startAt="11"/>
            </a:pPr>
            <a:r>
              <a:rPr lang="en-US" dirty="0"/>
              <a:t>Click </a:t>
            </a:r>
            <a:r>
              <a:rPr lang="en-US" b="1" i="1" dirty="0"/>
              <a:t>Edit Collection </a:t>
            </a:r>
            <a:r>
              <a:rPr lang="en-US" dirty="0"/>
              <a:t>from the electronic collection that was just activated</a:t>
            </a:r>
          </a:p>
          <a:p>
            <a:pPr marL="457200" indent="-457200">
              <a:buFont typeface="+mj-lt"/>
              <a:buAutoNum type="arabicPeriod" startAt="11"/>
            </a:pPr>
            <a:endParaRPr lang="en-US" dirty="0"/>
          </a:p>
          <a:p>
            <a:pPr marL="457200" indent="-457200">
              <a:buFont typeface="+mj-lt"/>
              <a:buAutoNum type="arabicPeriod" startAt="11"/>
            </a:pPr>
            <a:endParaRPr lang="en-US" dirty="0"/>
          </a:p>
          <a:p>
            <a:pPr marL="457200" indent="-457200">
              <a:buFont typeface="+mj-lt"/>
              <a:buAutoNum type="arabicPeriod" startAt="11"/>
            </a:pPr>
            <a:endParaRPr lang="en-US" dirty="0"/>
          </a:p>
          <a:p>
            <a:pPr marL="457200" indent="-457200">
              <a:buFont typeface="+mj-lt"/>
              <a:buAutoNum type="arabicPeriod" startAt="11"/>
            </a:pPr>
            <a:endParaRPr lang="en-US" dirty="0"/>
          </a:p>
          <a:p>
            <a:pPr marL="457200" indent="-457200">
              <a:buFont typeface="+mj-lt"/>
              <a:buAutoNum type="arabicPeriod" startAt="11"/>
            </a:pPr>
            <a:r>
              <a:rPr lang="en-US" dirty="0"/>
              <a:t>Click on the </a:t>
            </a:r>
            <a:r>
              <a:rPr lang="en-US" b="1" dirty="0"/>
              <a:t>General</a:t>
            </a:r>
            <a:r>
              <a:rPr lang="en-US" dirty="0"/>
              <a:t> tab</a:t>
            </a:r>
          </a:p>
          <a:p>
            <a:pPr marL="457200" indent="-457200">
              <a:buFont typeface="+mj-lt"/>
              <a:buAutoNum type="arabicPeriod" startAt="11"/>
            </a:pPr>
            <a:r>
              <a:rPr lang="en-US" dirty="0"/>
              <a:t>Paste/type the PO Line number in the PO Line</a:t>
            </a:r>
          </a:p>
          <a:p>
            <a:pPr marL="457200" indent="-457200">
              <a:buFont typeface="+mj-lt"/>
              <a:buAutoNum type="arabicPeriod" startAt="11"/>
            </a:pPr>
            <a:r>
              <a:rPr lang="en-US" dirty="0"/>
              <a:t>Click </a:t>
            </a:r>
            <a:r>
              <a:rPr lang="en-US" b="1" i="1" dirty="0"/>
              <a:t>Save</a:t>
            </a:r>
          </a:p>
          <a:p>
            <a:pPr marL="457200" indent="-457200">
              <a:buFont typeface="+mj-lt"/>
              <a:buAutoNum type="arabicPeriod" startAt="11"/>
            </a:pPr>
            <a:endParaRPr lang="en-US" dirty="0"/>
          </a:p>
          <a:p>
            <a:pPr marL="457200" indent="-457200">
              <a:buFont typeface="+mj-lt"/>
              <a:buAutoNum type="arabicPeriod" startAt="11"/>
            </a:pPr>
            <a:endParaRPr lang="en-US" dirty="0"/>
          </a:p>
        </p:txBody>
      </p:sp>
      <p:pic>
        <p:nvPicPr>
          <p:cNvPr id="4" name="Picture 3">
            <a:extLst>
              <a:ext uri="{FF2B5EF4-FFF2-40B4-BE49-F238E27FC236}">
                <a16:creationId xmlns:a16="http://schemas.microsoft.com/office/drawing/2014/main" id="{734D5E03-B375-4D50-91F8-394BC5090697}"/>
              </a:ext>
            </a:extLst>
          </p:cNvPr>
          <p:cNvPicPr>
            <a:picLocks noChangeAspect="1"/>
          </p:cNvPicPr>
          <p:nvPr/>
        </p:nvPicPr>
        <p:blipFill>
          <a:blip r:embed="rId2"/>
          <a:stretch>
            <a:fillRect/>
          </a:stretch>
        </p:blipFill>
        <p:spPr>
          <a:xfrm>
            <a:off x="1937369" y="1837678"/>
            <a:ext cx="8317261" cy="123354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74983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2615" y="1965674"/>
            <a:ext cx="8361229" cy="2091042"/>
          </a:xfrm>
        </p:spPr>
        <p:txBody>
          <a:bodyPr/>
          <a:lstStyle/>
          <a:p>
            <a:r>
              <a:rPr lang="en-US" sz="4800" dirty="0"/>
              <a:t>Relinking Physical Bib Records that have the Relink option</a:t>
            </a:r>
          </a:p>
        </p:txBody>
      </p:sp>
      <p:sp>
        <p:nvSpPr>
          <p:cNvPr id="3" name="Subtitle 2"/>
          <p:cNvSpPr>
            <a:spLocks noGrp="1"/>
          </p:cNvSpPr>
          <p:nvPr>
            <p:ph type="subTitle" idx="1"/>
          </p:nvPr>
        </p:nvSpPr>
        <p:spPr>
          <a:xfrm>
            <a:off x="2679903" y="4686653"/>
            <a:ext cx="6831673" cy="775483"/>
          </a:xfrm>
        </p:spPr>
        <p:txBody>
          <a:bodyPr>
            <a:normAutofit fontScale="92500" lnSpcReduction="10000"/>
          </a:bodyPr>
          <a:lstStyle/>
          <a:p>
            <a:r>
              <a:rPr lang="en-US" dirty="0"/>
              <a:t>SUNY Shared Library Services</a:t>
            </a:r>
          </a:p>
          <a:p>
            <a:r>
              <a:rPr lang="en-US" dirty="0"/>
              <a:t>Maggie McGee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210" y="5471410"/>
            <a:ext cx="4098798" cy="1110372"/>
          </a:xfrm>
          <a:prstGeom prst="rect">
            <a:avLst/>
          </a:prstGeom>
        </p:spPr>
      </p:pic>
    </p:spTree>
    <p:extLst>
      <p:ext uri="{BB962C8B-B14F-4D97-AF65-F5344CB8AC3E}">
        <p14:creationId xmlns:p14="http://schemas.microsoft.com/office/powerpoint/2010/main" val="24933947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94E8E-4B13-4EE3-AC90-C9C64A79A015}"/>
              </a:ext>
            </a:extLst>
          </p:cNvPr>
          <p:cNvSpPr>
            <a:spLocks noGrp="1"/>
          </p:cNvSpPr>
          <p:nvPr>
            <p:ph type="title"/>
          </p:nvPr>
        </p:nvSpPr>
        <p:spPr>
          <a:xfrm>
            <a:off x="1371600" y="247095"/>
            <a:ext cx="9601200" cy="743505"/>
          </a:xfrm>
        </p:spPr>
        <p:txBody>
          <a:bodyPr>
            <a:normAutofit/>
          </a:bodyPr>
          <a:lstStyle/>
          <a:p>
            <a:r>
              <a:rPr lang="en-US" sz="3600" dirty="0"/>
              <a:t>Electronic Collection is Not Activated in the CZ</a:t>
            </a:r>
          </a:p>
        </p:txBody>
      </p:sp>
      <p:pic>
        <p:nvPicPr>
          <p:cNvPr id="4" name="Content Placeholder 3">
            <a:extLst>
              <a:ext uri="{FF2B5EF4-FFF2-40B4-BE49-F238E27FC236}">
                <a16:creationId xmlns:a16="http://schemas.microsoft.com/office/drawing/2014/main" id="{C6BCBA40-3B94-4C79-B5E2-889E9CC2EB9F}"/>
              </a:ext>
            </a:extLst>
          </p:cNvPr>
          <p:cNvPicPr>
            <a:picLocks noGrp="1" noChangeAspect="1"/>
          </p:cNvPicPr>
          <p:nvPr>
            <p:ph idx="1"/>
          </p:nvPr>
        </p:nvPicPr>
        <p:blipFill>
          <a:blip r:embed="rId2"/>
          <a:stretch>
            <a:fillRect/>
          </a:stretch>
        </p:blipFill>
        <p:spPr>
          <a:xfrm>
            <a:off x="1295400" y="1525533"/>
            <a:ext cx="9601200" cy="412112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17335531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94E8E-4B13-4EE3-AC90-C9C64A79A015}"/>
              </a:ext>
            </a:extLst>
          </p:cNvPr>
          <p:cNvSpPr>
            <a:spLocks noGrp="1"/>
          </p:cNvSpPr>
          <p:nvPr>
            <p:ph type="title"/>
          </p:nvPr>
        </p:nvSpPr>
        <p:spPr>
          <a:xfrm>
            <a:off x="1371600" y="247095"/>
            <a:ext cx="9601200" cy="743505"/>
          </a:xfrm>
        </p:spPr>
        <p:txBody>
          <a:bodyPr>
            <a:normAutofit/>
          </a:bodyPr>
          <a:lstStyle/>
          <a:p>
            <a:r>
              <a:rPr lang="en-US" sz="3600" dirty="0"/>
              <a:t>Electronic Collection is Not Activated in the CZ</a:t>
            </a:r>
          </a:p>
        </p:txBody>
      </p:sp>
      <p:sp>
        <p:nvSpPr>
          <p:cNvPr id="3" name="Content Placeholder 2">
            <a:extLst>
              <a:ext uri="{FF2B5EF4-FFF2-40B4-BE49-F238E27FC236}">
                <a16:creationId xmlns:a16="http://schemas.microsoft.com/office/drawing/2014/main" id="{78E39F60-9CA5-40C3-8246-E7A0A511FF2A}"/>
              </a:ext>
            </a:extLst>
          </p:cNvPr>
          <p:cNvSpPr>
            <a:spLocks noGrp="1"/>
          </p:cNvSpPr>
          <p:nvPr>
            <p:ph idx="1"/>
          </p:nvPr>
        </p:nvSpPr>
        <p:spPr>
          <a:xfrm>
            <a:off x="1371600" y="1216241"/>
            <a:ext cx="9601200" cy="5326602"/>
          </a:xfrm>
        </p:spPr>
        <p:txBody>
          <a:bodyPr/>
          <a:lstStyle/>
          <a:p>
            <a:pPr marL="457200" indent="-457200">
              <a:buFont typeface="+mj-lt"/>
              <a:buAutoNum type="arabicPeriod" startAt="15"/>
            </a:pPr>
            <a:r>
              <a:rPr lang="en-US" dirty="0"/>
              <a:t>Delete the IZ electronic collection</a:t>
            </a:r>
          </a:p>
          <a:p>
            <a:pPr marL="987552" lvl="1" indent="-457200">
              <a:buFont typeface="+mj-lt"/>
              <a:buAutoNum type="alphaLcParenR"/>
            </a:pPr>
            <a:r>
              <a:rPr lang="en-US" i="0" dirty="0"/>
              <a:t>Click</a:t>
            </a:r>
            <a:r>
              <a:rPr lang="en-US" dirty="0"/>
              <a:t> </a:t>
            </a:r>
            <a:r>
              <a:rPr lang="en-US" b="1" dirty="0"/>
              <a:t>Delete</a:t>
            </a:r>
            <a:r>
              <a:rPr lang="en-US" dirty="0"/>
              <a:t> </a:t>
            </a:r>
            <a:r>
              <a:rPr lang="en-US" i="0" dirty="0"/>
              <a:t>from the IZ electronic collection</a:t>
            </a:r>
          </a:p>
          <a:p>
            <a:pPr marL="987552" lvl="1" indent="-457200">
              <a:buFont typeface="+mj-lt"/>
              <a:buAutoNum type="alphaLcParenR"/>
            </a:pPr>
            <a:r>
              <a:rPr lang="en-US" i="0" dirty="0"/>
              <a:t>Select “</a:t>
            </a:r>
            <a:r>
              <a:rPr lang="en-US" b="1" i="0" dirty="0"/>
              <a:t>Delete bibliographic record(s)”</a:t>
            </a:r>
          </a:p>
          <a:p>
            <a:pPr marL="987552" lvl="1" indent="-457200">
              <a:buFont typeface="+mj-lt"/>
              <a:buAutoNum type="alphaLcParenR"/>
            </a:pPr>
            <a:r>
              <a:rPr lang="en-US" i="0" dirty="0"/>
              <a:t>Click </a:t>
            </a:r>
            <a:r>
              <a:rPr lang="en-US" b="1" dirty="0"/>
              <a:t>Confirm</a:t>
            </a:r>
          </a:p>
          <a:p>
            <a:pPr marL="987552" lvl="1" indent="-457200">
              <a:buFont typeface="+mj-lt"/>
              <a:buAutoNum type="alphaLcParenR"/>
            </a:pPr>
            <a:endParaRPr lang="en-US" dirty="0"/>
          </a:p>
          <a:p>
            <a:pPr marL="457200" indent="-457200">
              <a:buFont typeface="+mj-lt"/>
              <a:buAutoNum type="arabicPeriod" startAt="15"/>
            </a:pPr>
            <a:endParaRPr lang="en-US" dirty="0"/>
          </a:p>
        </p:txBody>
      </p:sp>
      <p:pic>
        <p:nvPicPr>
          <p:cNvPr id="4" name="Picture 3">
            <a:extLst>
              <a:ext uri="{FF2B5EF4-FFF2-40B4-BE49-F238E27FC236}">
                <a16:creationId xmlns:a16="http://schemas.microsoft.com/office/drawing/2014/main" id="{8CDE56A6-EBFA-44E6-8FF2-1F02FF28380A}"/>
              </a:ext>
            </a:extLst>
          </p:cNvPr>
          <p:cNvPicPr>
            <a:picLocks noChangeAspect="1"/>
          </p:cNvPicPr>
          <p:nvPr/>
        </p:nvPicPr>
        <p:blipFill>
          <a:blip r:embed="rId2"/>
          <a:stretch>
            <a:fillRect/>
          </a:stretch>
        </p:blipFill>
        <p:spPr>
          <a:xfrm>
            <a:off x="2134247" y="3070834"/>
            <a:ext cx="7923506" cy="300741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098412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94E8E-4B13-4EE3-AC90-C9C64A79A015}"/>
              </a:ext>
            </a:extLst>
          </p:cNvPr>
          <p:cNvSpPr>
            <a:spLocks noGrp="1"/>
          </p:cNvSpPr>
          <p:nvPr>
            <p:ph type="title"/>
          </p:nvPr>
        </p:nvSpPr>
        <p:spPr>
          <a:xfrm>
            <a:off x="1371600" y="247095"/>
            <a:ext cx="9601200" cy="743505"/>
          </a:xfrm>
        </p:spPr>
        <p:txBody>
          <a:bodyPr>
            <a:normAutofit/>
          </a:bodyPr>
          <a:lstStyle/>
          <a:p>
            <a:r>
              <a:rPr lang="en-US" sz="3600" dirty="0"/>
              <a:t>Electronic Collection is Not Activated in the CZ</a:t>
            </a:r>
          </a:p>
        </p:txBody>
      </p:sp>
      <p:sp>
        <p:nvSpPr>
          <p:cNvPr id="3" name="Content Placeholder 2">
            <a:extLst>
              <a:ext uri="{FF2B5EF4-FFF2-40B4-BE49-F238E27FC236}">
                <a16:creationId xmlns:a16="http://schemas.microsoft.com/office/drawing/2014/main" id="{78E39F60-9CA5-40C3-8246-E7A0A511FF2A}"/>
              </a:ext>
            </a:extLst>
          </p:cNvPr>
          <p:cNvSpPr>
            <a:spLocks noGrp="1"/>
          </p:cNvSpPr>
          <p:nvPr>
            <p:ph idx="1"/>
          </p:nvPr>
        </p:nvSpPr>
        <p:spPr>
          <a:xfrm>
            <a:off x="1371600" y="1216241"/>
            <a:ext cx="5872579" cy="5326602"/>
          </a:xfrm>
        </p:spPr>
        <p:txBody>
          <a:bodyPr/>
          <a:lstStyle/>
          <a:p>
            <a:pPr marL="457200" indent="-457200">
              <a:buFont typeface="+mj-lt"/>
              <a:buAutoNum type="arabicPeriod"/>
            </a:pPr>
            <a:r>
              <a:rPr lang="en-US" dirty="0"/>
              <a:t>Create an e-activation task list for the electronic collection to test access</a:t>
            </a:r>
          </a:p>
          <a:p>
            <a:pPr marL="457200" indent="-457200">
              <a:buFont typeface="+mj-lt"/>
              <a:buAutoNum type="arabicPeriod"/>
            </a:pPr>
            <a:r>
              <a:rPr lang="en-US" dirty="0"/>
              <a:t>Click on the </a:t>
            </a:r>
            <a:r>
              <a:rPr lang="en-US" b="1" dirty="0"/>
              <a:t>Task List </a:t>
            </a:r>
            <a:r>
              <a:rPr lang="en-US" dirty="0"/>
              <a:t>icon and select Electronic resources – activation – unassigned</a:t>
            </a:r>
          </a:p>
          <a:p>
            <a:pPr marL="457200" indent="-457200">
              <a:buFont typeface="+mj-lt"/>
              <a:buAutoNum type="arabicPeriod"/>
            </a:pPr>
            <a:r>
              <a:rPr lang="en-US" dirty="0"/>
              <a:t>Click </a:t>
            </a:r>
            <a:r>
              <a:rPr lang="en-US" b="1" i="1" dirty="0"/>
              <a:t>Test Access </a:t>
            </a:r>
            <a:r>
              <a:rPr lang="en-US" dirty="0"/>
              <a:t>from the ellipses</a:t>
            </a:r>
          </a:p>
          <a:p>
            <a:pPr marL="457200" indent="-457200">
              <a:buFont typeface="+mj-lt"/>
              <a:buAutoNum type="arabicPeriod"/>
            </a:pPr>
            <a:r>
              <a:rPr lang="en-US" dirty="0"/>
              <a:t>Click </a:t>
            </a:r>
            <a:r>
              <a:rPr lang="en-US" b="1" i="1" dirty="0"/>
              <a:t>Done</a:t>
            </a:r>
            <a:r>
              <a:rPr lang="en-US" dirty="0"/>
              <a:t> from the ellipses</a:t>
            </a:r>
          </a:p>
          <a:p>
            <a:pPr marL="987552" lvl="1" indent="-457200">
              <a:buFont typeface="+mj-lt"/>
              <a:buAutoNum type="alphaLcParenR"/>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457200" indent="-457200">
              <a:buFont typeface="+mj-lt"/>
              <a:buAutoNum type="arabicPeriod"/>
            </a:pPr>
            <a:endParaRPr lang="en-US" dirty="0"/>
          </a:p>
          <a:p>
            <a:pPr marL="0" indent="0">
              <a:buNone/>
            </a:pPr>
            <a:endParaRPr lang="en-US" dirty="0"/>
          </a:p>
          <a:p>
            <a:endParaRPr lang="en-US" dirty="0"/>
          </a:p>
        </p:txBody>
      </p:sp>
      <p:pic>
        <p:nvPicPr>
          <p:cNvPr id="4" name="Picture 3">
            <a:extLst>
              <a:ext uri="{FF2B5EF4-FFF2-40B4-BE49-F238E27FC236}">
                <a16:creationId xmlns:a16="http://schemas.microsoft.com/office/drawing/2014/main" id="{7CDB56FC-5480-44F8-AE41-DF8D5F778224}"/>
              </a:ext>
            </a:extLst>
          </p:cNvPr>
          <p:cNvPicPr>
            <a:picLocks noChangeAspect="1"/>
          </p:cNvPicPr>
          <p:nvPr/>
        </p:nvPicPr>
        <p:blipFill>
          <a:blip r:embed="rId2"/>
          <a:stretch>
            <a:fillRect/>
          </a:stretch>
        </p:blipFill>
        <p:spPr>
          <a:xfrm>
            <a:off x="7634951" y="1297887"/>
            <a:ext cx="3337849" cy="11812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297A0170-303A-40FA-B1C7-09DD789CF482}"/>
              </a:ext>
            </a:extLst>
          </p:cNvPr>
          <p:cNvPicPr>
            <a:picLocks noChangeAspect="1"/>
          </p:cNvPicPr>
          <p:nvPr/>
        </p:nvPicPr>
        <p:blipFill>
          <a:blip r:embed="rId3"/>
          <a:stretch>
            <a:fillRect/>
          </a:stretch>
        </p:blipFill>
        <p:spPr>
          <a:xfrm>
            <a:off x="1970843" y="3740817"/>
            <a:ext cx="6052166" cy="15203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43CFF3F4-695C-434F-9D3B-46F638845F41}"/>
              </a:ext>
            </a:extLst>
          </p:cNvPr>
          <p:cNvPicPr>
            <a:picLocks noChangeAspect="1"/>
          </p:cNvPicPr>
          <p:nvPr/>
        </p:nvPicPr>
        <p:blipFill>
          <a:blip r:embed="rId4"/>
          <a:stretch>
            <a:fillRect/>
          </a:stretch>
        </p:blipFill>
        <p:spPr>
          <a:xfrm>
            <a:off x="5069149" y="5003665"/>
            <a:ext cx="6052166" cy="148424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51299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94E8E-4B13-4EE3-AC90-C9C64A79A015}"/>
              </a:ext>
            </a:extLst>
          </p:cNvPr>
          <p:cNvSpPr>
            <a:spLocks noGrp="1"/>
          </p:cNvSpPr>
          <p:nvPr>
            <p:ph type="title"/>
          </p:nvPr>
        </p:nvSpPr>
        <p:spPr>
          <a:xfrm>
            <a:off x="1371600" y="247095"/>
            <a:ext cx="9601200" cy="743505"/>
          </a:xfrm>
        </p:spPr>
        <p:txBody>
          <a:bodyPr>
            <a:normAutofit/>
          </a:bodyPr>
          <a:lstStyle/>
          <a:p>
            <a:r>
              <a:rPr lang="en-US" sz="3600" dirty="0"/>
              <a:t>Relinking Physical Bib Records</a:t>
            </a:r>
          </a:p>
        </p:txBody>
      </p:sp>
      <p:sp>
        <p:nvSpPr>
          <p:cNvPr id="3" name="Content Placeholder 2">
            <a:extLst>
              <a:ext uri="{FF2B5EF4-FFF2-40B4-BE49-F238E27FC236}">
                <a16:creationId xmlns:a16="http://schemas.microsoft.com/office/drawing/2014/main" id="{78E39F60-9CA5-40C3-8246-E7A0A511FF2A}"/>
              </a:ext>
            </a:extLst>
          </p:cNvPr>
          <p:cNvSpPr>
            <a:spLocks noGrp="1"/>
          </p:cNvSpPr>
          <p:nvPr>
            <p:ph idx="1"/>
          </p:nvPr>
        </p:nvSpPr>
        <p:spPr>
          <a:xfrm>
            <a:off x="1371600" y="990600"/>
            <a:ext cx="9601200" cy="5552243"/>
          </a:xfrm>
        </p:spPr>
        <p:txBody>
          <a:bodyPr/>
          <a:lstStyle/>
          <a:p>
            <a:pPr marL="457200" indent="-457200">
              <a:buFont typeface="+mj-lt"/>
              <a:buAutoNum type="arabicPeriod"/>
            </a:pPr>
            <a:r>
              <a:rPr lang="en-US" dirty="0"/>
              <a:t>Perform a repository search to for the title or POL number</a:t>
            </a:r>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endParaRPr lang="en-US" dirty="0"/>
          </a:p>
        </p:txBody>
      </p:sp>
      <p:pic>
        <p:nvPicPr>
          <p:cNvPr id="6" name="Picture 5">
            <a:extLst>
              <a:ext uri="{FF2B5EF4-FFF2-40B4-BE49-F238E27FC236}">
                <a16:creationId xmlns:a16="http://schemas.microsoft.com/office/drawing/2014/main" id="{D2CDB90D-73EC-4DED-BC34-2AA26FD26B08}"/>
              </a:ext>
            </a:extLst>
          </p:cNvPr>
          <p:cNvPicPr>
            <a:picLocks noChangeAspect="1"/>
          </p:cNvPicPr>
          <p:nvPr/>
        </p:nvPicPr>
        <p:blipFill>
          <a:blip r:embed="rId2"/>
          <a:stretch>
            <a:fillRect/>
          </a:stretch>
        </p:blipFill>
        <p:spPr>
          <a:xfrm>
            <a:off x="1554856" y="1537757"/>
            <a:ext cx="6667561" cy="22104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a:extLst>
              <a:ext uri="{FF2B5EF4-FFF2-40B4-BE49-F238E27FC236}">
                <a16:creationId xmlns:a16="http://schemas.microsoft.com/office/drawing/2014/main" id="{6B167626-4503-4C0D-B190-DCCE35226472}"/>
              </a:ext>
            </a:extLst>
          </p:cNvPr>
          <p:cNvPicPr>
            <a:picLocks noChangeAspect="1"/>
          </p:cNvPicPr>
          <p:nvPr/>
        </p:nvPicPr>
        <p:blipFill>
          <a:blip r:embed="rId3"/>
          <a:stretch>
            <a:fillRect/>
          </a:stretch>
        </p:blipFill>
        <p:spPr>
          <a:xfrm>
            <a:off x="4483224" y="3500527"/>
            <a:ext cx="6739846" cy="26161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437681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D2A72-917A-4619-BA37-82AE10A475A0}"/>
              </a:ext>
            </a:extLst>
          </p:cNvPr>
          <p:cNvSpPr>
            <a:spLocks noGrp="1"/>
          </p:cNvSpPr>
          <p:nvPr>
            <p:ph type="title"/>
          </p:nvPr>
        </p:nvSpPr>
        <p:spPr>
          <a:xfrm>
            <a:off x="1371600" y="469783"/>
            <a:ext cx="9601200" cy="520817"/>
          </a:xfrm>
        </p:spPr>
        <p:txBody>
          <a:bodyPr>
            <a:noAutofit/>
          </a:bodyPr>
          <a:lstStyle/>
          <a:p>
            <a:r>
              <a:rPr lang="en-US" sz="3600" dirty="0"/>
              <a:t>Relinking Physical Bib Records </a:t>
            </a:r>
          </a:p>
        </p:txBody>
      </p:sp>
      <p:sp>
        <p:nvSpPr>
          <p:cNvPr id="3" name="Content Placeholder 2">
            <a:extLst>
              <a:ext uri="{FF2B5EF4-FFF2-40B4-BE49-F238E27FC236}">
                <a16:creationId xmlns:a16="http://schemas.microsoft.com/office/drawing/2014/main" id="{CCBF5479-2639-49A2-B01F-697E7A9C5750}"/>
              </a:ext>
            </a:extLst>
          </p:cNvPr>
          <p:cNvSpPr>
            <a:spLocks noGrp="1"/>
          </p:cNvSpPr>
          <p:nvPr>
            <p:ph idx="1"/>
          </p:nvPr>
        </p:nvSpPr>
        <p:spPr>
          <a:xfrm>
            <a:off x="1371600" y="1132513"/>
            <a:ext cx="9601200" cy="5255703"/>
          </a:xfrm>
        </p:spPr>
        <p:txBody>
          <a:bodyPr/>
          <a:lstStyle/>
          <a:p>
            <a:pPr marL="457200" indent="-457200">
              <a:buFont typeface="+mj-lt"/>
              <a:buAutoNum type="arabicPeriod" startAt="2"/>
            </a:pPr>
            <a:r>
              <a:rPr lang="en-US" dirty="0"/>
              <a:t>Click </a:t>
            </a:r>
            <a:r>
              <a:rPr lang="en-US" b="1" i="1" dirty="0"/>
              <a:t>Edit </a:t>
            </a:r>
            <a:r>
              <a:rPr lang="en-US" dirty="0"/>
              <a:t>or the </a:t>
            </a:r>
            <a:r>
              <a:rPr lang="en-US" b="1" dirty="0"/>
              <a:t>POL Line </a:t>
            </a:r>
            <a:r>
              <a:rPr lang="en-US" dirty="0"/>
              <a:t>number link</a:t>
            </a:r>
          </a:p>
          <a:p>
            <a:endParaRPr lang="en-US" dirty="0"/>
          </a:p>
          <a:p>
            <a:endParaRPr lang="en-US" dirty="0"/>
          </a:p>
          <a:p>
            <a:endParaRPr lang="en-US" dirty="0"/>
          </a:p>
          <a:p>
            <a:endParaRPr lang="en-US" dirty="0"/>
          </a:p>
          <a:p>
            <a:endParaRPr lang="en-US" dirty="0"/>
          </a:p>
          <a:p>
            <a:endParaRPr lang="en-US" dirty="0"/>
          </a:p>
          <a:p>
            <a:pPr marL="457200" indent="-457200">
              <a:buFont typeface="+mj-lt"/>
              <a:buAutoNum type="arabicPeriod" startAt="3"/>
            </a:pPr>
            <a:r>
              <a:rPr lang="en-US" dirty="0"/>
              <a:t>Click </a:t>
            </a:r>
            <a:r>
              <a:rPr lang="en-US" b="1" i="1" dirty="0"/>
              <a:t>Relink</a:t>
            </a:r>
          </a:p>
          <a:p>
            <a:endParaRPr lang="en-US" dirty="0"/>
          </a:p>
        </p:txBody>
      </p:sp>
      <p:pic>
        <p:nvPicPr>
          <p:cNvPr id="5" name="Picture 4">
            <a:extLst>
              <a:ext uri="{FF2B5EF4-FFF2-40B4-BE49-F238E27FC236}">
                <a16:creationId xmlns:a16="http://schemas.microsoft.com/office/drawing/2014/main" id="{9DE97123-62D5-4976-A3DB-36545D87AE28}"/>
              </a:ext>
            </a:extLst>
          </p:cNvPr>
          <p:cNvPicPr>
            <a:picLocks noChangeAspect="1"/>
          </p:cNvPicPr>
          <p:nvPr/>
        </p:nvPicPr>
        <p:blipFill>
          <a:blip r:embed="rId2"/>
          <a:stretch>
            <a:fillRect/>
          </a:stretch>
        </p:blipFill>
        <p:spPr>
          <a:xfrm>
            <a:off x="1487882" y="1669002"/>
            <a:ext cx="9368636" cy="226791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a:extLst>
              <a:ext uri="{FF2B5EF4-FFF2-40B4-BE49-F238E27FC236}">
                <a16:creationId xmlns:a16="http://schemas.microsoft.com/office/drawing/2014/main" id="{AF85199E-0CED-4AA7-A10E-712B5D46BFAA}"/>
              </a:ext>
            </a:extLst>
          </p:cNvPr>
          <p:cNvPicPr>
            <a:picLocks noChangeAspect="1"/>
          </p:cNvPicPr>
          <p:nvPr/>
        </p:nvPicPr>
        <p:blipFill>
          <a:blip r:embed="rId3"/>
          <a:stretch>
            <a:fillRect/>
          </a:stretch>
        </p:blipFill>
        <p:spPr>
          <a:xfrm>
            <a:off x="1487882" y="4827707"/>
            <a:ext cx="9368636" cy="7225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617374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D2A72-917A-4619-BA37-82AE10A475A0}"/>
              </a:ext>
            </a:extLst>
          </p:cNvPr>
          <p:cNvSpPr>
            <a:spLocks noGrp="1"/>
          </p:cNvSpPr>
          <p:nvPr>
            <p:ph type="title"/>
          </p:nvPr>
        </p:nvSpPr>
        <p:spPr>
          <a:xfrm>
            <a:off x="1371600" y="469783"/>
            <a:ext cx="9601200" cy="520817"/>
          </a:xfrm>
        </p:spPr>
        <p:txBody>
          <a:bodyPr>
            <a:noAutofit/>
          </a:bodyPr>
          <a:lstStyle/>
          <a:p>
            <a:r>
              <a:rPr lang="en-US" sz="3600" dirty="0"/>
              <a:t>Relinking Physical Bib Records </a:t>
            </a:r>
          </a:p>
        </p:txBody>
      </p:sp>
      <p:sp>
        <p:nvSpPr>
          <p:cNvPr id="3" name="Content Placeholder 2">
            <a:extLst>
              <a:ext uri="{FF2B5EF4-FFF2-40B4-BE49-F238E27FC236}">
                <a16:creationId xmlns:a16="http://schemas.microsoft.com/office/drawing/2014/main" id="{CCBF5479-2639-49A2-B01F-697E7A9C5750}"/>
              </a:ext>
            </a:extLst>
          </p:cNvPr>
          <p:cNvSpPr>
            <a:spLocks noGrp="1"/>
          </p:cNvSpPr>
          <p:nvPr>
            <p:ph idx="1"/>
          </p:nvPr>
        </p:nvSpPr>
        <p:spPr>
          <a:xfrm>
            <a:off x="1371600" y="1132513"/>
            <a:ext cx="9601200" cy="5255703"/>
          </a:xfrm>
        </p:spPr>
        <p:txBody>
          <a:bodyPr/>
          <a:lstStyle/>
          <a:p>
            <a:r>
              <a:rPr lang="en-US" dirty="0"/>
              <a:t>FYI: Sometimes the Relink option will appear in the POL search screen</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4" name="Picture 3">
            <a:extLst>
              <a:ext uri="{FF2B5EF4-FFF2-40B4-BE49-F238E27FC236}">
                <a16:creationId xmlns:a16="http://schemas.microsoft.com/office/drawing/2014/main" id="{E7045516-15A5-422D-9513-3299B1B76A7A}"/>
              </a:ext>
            </a:extLst>
          </p:cNvPr>
          <p:cNvPicPr>
            <a:picLocks noChangeAspect="1"/>
          </p:cNvPicPr>
          <p:nvPr/>
        </p:nvPicPr>
        <p:blipFill>
          <a:blip r:embed="rId2"/>
          <a:stretch>
            <a:fillRect/>
          </a:stretch>
        </p:blipFill>
        <p:spPr>
          <a:xfrm>
            <a:off x="1793290" y="1844012"/>
            <a:ext cx="8273460" cy="201936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26550532"/>
      </p:ext>
    </p:extLst>
  </p:cSld>
  <p:clrMapOvr>
    <a:masterClrMapping/>
  </p:clrMapOvr>
</p:sld>
</file>

<file path=ppt/theme/theme1.xml><?xml version="1.0" encoding="utf-8"?>
<a:theme xmlns:a="http://schemas.openxmlformats.org/drawingml/2006/main" name="Crop">
  <a:themeElements>
    <a:clrScheme name="SLC">
      <a:dk1>
        <a:srgbClr val="848687"/>
      </a:dk1>
      <a:lt1>
        <a:sysClr val="window" lastClr="FFFFFF"/>
      </a:lt1>
      <a:dk2>
        <a:srgbClr val="004C93"/>
      </a:dk2>
      <a:lt2>
        <a:srgbClr val="EDECEB"/>
      </a:lt2>
      <a:accent1>
        <a:srgbClr val="009EE0"/>
      </a:accent1>
      <a:accent2>
        <a:srgbClr val="009EE0"/>
      </a:accent2>
      <a:accent3>
        <a:srgbClr val="004C93"/>
      </a:accent3>
      <a:accent4>
        <a:srgbClr val="848687"/>
      </a:accent4>
      <a:accent5>
        <a:srgbClr val="004C93"/>
      </a:accent5>
      <a:accent6>
        <a:srgbClr val="414343"/>
      </a:accent6>
      <a:hlink>
        <a:srgbClr val="848687"/>
      </a:hlink>
      <a:folHlink>
        <a:srgbClr val="414343"/>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3904F70-041E-47FD-ACFC-D7DE4CD0CA25}" vid="{02D285ED-D2D6-4BFA-8A62-1630DDAB538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D1533A6C825549981D11343D734DD5" ma:contentTypeVersion="7" ma:contentTypeDescription="Create a new document." ma:contentTypeScope="" ma:versionID="73c3caade051d7094f6e68d830288d15">
  <xsd:schema xmlns:xsd="http://www.w3.org/2001/XMLSchema" xmlns:xs="http://www.w3.org/2001/XMLSchema" xmlns:p="http://schemas.microsoft.com/office/2006/metadata/properties" xmlns:ns3="1a0ec2cd-61fb-4d6a-b9b6-ba6ab44a0aa7" xmlns:ns4="38b10168-dc60-4ac5-9819-2784eb91a1cf" targetNamespace="http://schemas.microsoft.com/office/2006/metadata/properties" ma:root="true" ma:fieldsID="a404535387582f6ed5dadcd6ee55e9f5" ns3:_="" ns4:_="">
    <xsd:import namespace="1a0ec2cd-61fb-4d6a-b9b6-ba6ab44a0aa7"/>
    <xsd:import namespace="38b10168-dc60-4ac5-9819-2784eb91a1cf"/>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0ec2cd-61fb-4d6a-b9b6-ba6ab44a0a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8b10168-dc60-4ac5-9819-2784eb91a1c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9C4F491-5ECD-4557-B9F9-8F80D7B095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a0ec2cd-61fb-4d6a-b9b6-ba6ab44a0aa7"/>
    <ds:schemaRef ds:uri="38b10168-dc60-4ac5-9819-2784eb91a1c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8B0C9D-56CE-4F05-98F5-EC9126C6BB0A}">
  <ds:schemaRefs>
    <ds:schemaRef ds:uri="http://schemas.microsoft.com/sharepoint/v3/contenttype/forms"/>
  </ds:schemaRefs>
</ds:datastoreItem>
</file>

<file path=customXml/itemProps3.xml><?xml version="1.0" encoding="utf-8"?>
<ds:datastoreItem xmlns:ds="http://schemas.openxmlformats.org/officeDocument/2006/customXml" ds:itemID="{64D36E5B-3A42-4064-A785-FF14D2C2D3B0}">
  <ds:schemaRefs>
    <ds:schemaRef ds:uri="http://schemas.openxmlformats.org/package/2006/metadata/core-properties"/>
    <ds:schemaRef ds:uri="http://schemas.microsoft.com/office/2006/documentManagement/types"/>
    <ds:schemaRef ds:uri="38b10168-dc60-4ac5-9819-2784eb91a1cf"/>
    <ds:schemaRef ds:uri="http://purl.org/dc/elements/1.1/"/>
    <ds:schemaRef ds:uri="http://schemas.microsoft.com/office/2006/metadata/properties"/>
    <ds:schemaRef ds:uri="1a0ec2cd-61fb-4d6a-b9b6-ba6ab44a0aa7"/>
    <ds:schemaRef ds:uri="http://purl.org/dc/term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5798</TotalTime>
  <Words>2012</Words>
  <Application>Microsoft Office PowerPoint</Application>
  <PresentationFormat>Widescreen</PresentationFormat>
  <Paragraphs>379</Paragraphs>
  <Slides>62</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62</vt:i4>
      </vt:variant>
    </vt:vector>
  </HeadingPairs>
  <TitlesOfParts>
    <vt:vector size="64" baseType="lpstr">
      <vt:lpstr>Franklin Gothic Book</vt:lpstr>
      <vt:lpstr>Crop</vt:lpstr>
      <vt:lpstr>Relinking Physical Bib Records</vt:lpstr>
      <vt:lpstr>Physical Bib Records to be Relinked </vt:lpstr>
      <vt:lpstr>Relinking Physical Bib Records</vt:lpstr>
      <vt:lpstr>Relinking Physical Bib Records</vt:lpstr>
      <vt:lpstr>When to Use Change Bib Reference Instead of Relink</vt:lpstr>
      <vt:lpstr>Relinking Physical Bib Records that have the Relink option</vt:lpstr>
      <vt:lpstr>Relinking Physical Bib Records</vt:lpstr>
      <vt:lpstr>Relinking Physical Bib Records </vt:lpstr>
      <vt:lpstr>Relinking Physical Bib Records </vt:lpstr>
      <vt:lpstr>Relinking Physical Bib Records </vt:lpstr>
      <vt:lpstr>Relinking Physical Bib Records</vt:lpstr>
      <vt:lpstr>Relinking Physical Bib Records that Need to be Reopened and Placed in Review</vt:lpstr>
      <vt:lpstr>Reopening a POL and Relinking a Physical Bib Record </vt:lpstr>
      <vt:lpstr>Reopening a POL and Relinking a Physical Bib Record </vt:lpstr>
      <vt:lpstr>Reopening a POL and Relinking a Physical Bib Record </vt:lpstr>
      <vt:lpstr>Linking Electronic portfolios to the Community Zone (CZ)</vt:lpstr>
      <vt:lpstr>Linking Electronic Portfolios from the IZ to the CZ</vt:lpstr>
      <vt:lpstr>Linking Electronic Portfolios from the IZ to the CZ</vt:lpstr>
      <vt:lpstr>Linking Electronic Portfolios to the CZ</vt:lpstr>
      <vt:lpstr>Linking Electronic Portfolios to the CZ</vt:lpstr>
      <vt:lpstr>Editing the Electronic Portfolio</vt:lpstr>
      <vt:lpstr>Edit Portfolio Option</vt:lpstr>
      <vt:lpstr>Edit Portfolio Option</vt:lpstr>
      <vt:lpstr>Edit Portfolio Option</vt:lpstr>
      <vt:lpstr>E-activation Option</vt:lpstr>
      <vt:lpstr>Activating the Newly Linked CZ Bib Record</vt:lpstr>
      <vt:lpstr>Activating the Newly Linked CZ Bib Record</vt:lpstr>
      <vt:lpstr>Activating the Newly Linked CZ Bib Record</vt:lpstr>
      <vt:lpstr>Activating the Newly Linked CZ Bib Record</vt:lpstr>
      <vt:lpstr>Activating the Newly Linked CZ Bib Record</vt:lpstr>
      <vt:lpstr>Electronic Portfolio is already Activated in the CZ</vt:lpstr>
      <vt:lpstr>Electronic Portfolio is Already Linked to the CZ</vt:lpstr>
      <vt:lpstr>Electronic Portfolio is Already Linked to the CZ</vt:lpstr>
      <vt:lpstr>Creating a Local Electronic collection</vt:lpstr>
      <vt:lpstr>Creating a Local Electronic Collection</vt:lpstr>
      <vt:lpstr>Creating a Local Electronic Collection</vt:lpstr>
      <vt:lpstr>Creating a Local Electronic Collection</vt:lpstr>
      <vt:lpstr>Creating a Local Electronic Collection</vt:lpstr>
      <vt:lpstr>Creating a Local Electronic Collection</vt:lpstr>
      <vt:lpstr>Creating a Local Electronic Collection</vt:lpstr>
      <vt:lpstr>Creating a Local Electronic Collection</vt:lpstr>
      <vt:lpstr>Creating a Local Electronic Collection</vt:lpstr>
      <vt:lpstr>Creating a Local Electronic Collection</vt:lpstr>
      <vt:lpstr>Creating a Local Electronic Collection</vt:lpstr>
      <vt:lpstr>Creating a Local Electronic Collection</vt:lpstr>
      <vt:lpstr>Electronic Collection is linked to the CZ</vt:lpstr>
      <vt:lpstr>Electronic Collection is Linked to the CZ</vt:lpstr>
      <vt:lpstr>Electronic Collection is Linked to the CZ</vt:lpstr>
      <vt:lpstr>Electronic Collection is Linked to the CZ</vt:lpstr>
      <vt:lpstr>Electronic Collection is Linked to the CZ</vt:lpstr>
      <vt:lpstr>Electronic Collection is Linked to the CZ</vt:lpstr>
      <vt:lpstr>Electronic Collection is Linked to the CZ</vt:lpstr>
      <vt:lpstr>Electronic Collection is Linked to the CZ</vt:lpstr>
      <vt:lpstr>Electronic Collection is not activated in the CZ</vt:lpstr>
      <vt:lpstr>Electronic Collection is Not Activated in the CZ</vt:lpstr>
      <vt:lpstr>Electronic Collection is Not Activated in the CZ</vt:lpstr>
      <vt:lpstr>Electronic Collection is Not Activated in the CZ</vt:lpstr>
      <vt:lpstr>Electronic Collection is Not Activated in the CZ</vt:lpstr>
      <vt:lpstr>Electronic Collection is Not Activated in the CZ</vt:lpstr>
      <vt:lpstr>Electronic Collection is Not Activated in the CZ</vt:lpstr>
      <vt:lpstr>Electronic Collection is Not Activated in the CZ</vt:lpstr>
      <vt:lpstr>Electronic Collection is Not Activated in the CZ</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Relinking Bib Records</dc:title>
  <dc:creator>Maggie McGee</dc:creator>
  <cp:lastModifiedBy>Shannon Pritting</cp:lastModifiedBy>
  <cp:revision>138</cp:revision>
  <dcterms:created xsi:type="dcterms:W3CDTF">2019-07-26T12:49:12Z</dcterms:created>
  <dcterms:modified xsi:type="dcterms:W3CDTF">2019-07-30T17:46:20Z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0x010100D6D1533A6C825549981D11343D734DD5</vt:lpwstr>
  </property>
</Properties>
</file>