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777" r:id="rId4"/>
  </p:sldMasterIdLst>
  <p:notesMasterIdLst>
    <p:notesMasterId r:id="rId7"/>
  </p:notesMasterIdLst>
  <p:handoutMasterIdLst>
    <p:handoutMasterId r:id="rId8"/>
  </p:handoutMasterIdLst>
  <p:sldIdLst>
    <p:sldId id="294" r:id="rId5"/>
    <p:sldId id="29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6264" userDrawn="1">
          <p15:clr>
            <a:srgbClr val="A4A3A4"/>
          </p15:clr>
        </p15:guide>
        <p15:guide id="2" orient="horz" pos="3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  <a:srgbClr val="F7F7C7"/>
    <a:srgbClr val="F2DDCE"/>
    <a:srgbClr val="421D5F"/>
    <a:srgbClr val="EFD8F4"/>
    <a:srgbClr val="0C1653"/>
    <a:srgbClr val="C7CEF7"/>
    <a:srgbClr val="FF9900"/>
    <a:srgbClr val="3C7962"/>
    <a:srgbClr val="CAF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0" autoAdjust="0"/>
    <p:restoredTop sz="96357" autoAdjust="0"/>
  </p:normalViewPr>
  <p:slideViewPr>
    <p:cSldViewPr snapToGrid="0">
      <p:cViewPr varScale="1">
        <p:scale>
          <a:sx n="165" d="100"/>
          <a:sy n="165" d="100"/>
        </p:scale>
        <p:origin x="204" y="366"/>
      </p:cViewPr>
      <p:guideLst>
        <p:guide pos="6264"/>
        <p:guide orient="horz" pos="3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722C5104-B160-49CA-BBEA-F89DC47F2E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FA77B3F-59DC-4CD3-9EDD-457BB0F4ED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AD89C-BB88-48A3-A1C9-D13CF625B286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91D14D80-1829-4047-8B70-CA13F85B2A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19C54F4-FD5F-49B3-9277-2EBC1373BA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7205A-E1E8-4792-BFE4-BDA0088545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982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D09F21-8F1F-4129-8AEA-7EF5D9ADF331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C31BA-67D8-413F-A5DD-028125073D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085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2C31BA-67D8-413F-A5DD-028125073D1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901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2C31BA-67D8-413F-A5DD-028125073D1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184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5120DBFB-B27A-4152-B93B-E0544768A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12/1/2024</a:t>
            </a:fld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4E2609EE-8677-453E-B000-7C9D37C31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85346EE-7757-43D9-8F90-C5A66E3A8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F0128637-293C-4F87-8D53-0BE4379C81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3337" y="310287"/>
            <a:ext cx="5238313" cy="853352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="" xmlns:a16="http://schemas.microsoft.com/office/drawing/2014/main" id="{ABCAE7BC-9D1D-42BA-A132-117B58540C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3337" y="981076"/>
            <a:ext cx="3581400" cy="365126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35736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5120DBFB-B27A-4152-B93B-E0544768A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12/1/2024</a:t>
            </a:fld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4E2609EE-8677-453E-B000-7C9D37C31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85346EE-7757-43D9-8F90-C5A66E3A8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F0128637-293C-4F87-8D53-0BE4379C81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3337" y="310287"/>
            <a:ext cx="5238313" cy="853352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="" xmlns:a16="http://schemas.microsoft.com/office/drawing/2014/main" id="{ABCAE7BC-9D1D-42BA-A132-117B58540C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3337" y="981076"/>
            <a:ext cx="3581400" cy="365126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6001FCC3-C0B6-411C-97C8-DCB57E6D3D8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42900" y="1470027"/>
            <a:ext cx="1148715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24513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022D4183-9737-47D0-A399-C54D7F7C4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1E3A5CB-DFC3-4FD4-B13D-480B9D577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750C37A-64D2-409F-A58F-B4B1F1F349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29172-4BF7-429F-BA25-7E9D1A4215EE}" type="datetimeFigureOut">
              <a:rPr lang="en-US" noProof="0" smtClean="0"/>
              <a:t>12/1/2024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034EBE4-7608-464D-BFA2-97741404DA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56BEC42-CA83-4077-8D77-E2514DA723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67616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90" r:id="rId1"/>
    <p:sldLayoutId id="214748479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microsoft.com/office/2007/relationships/hdphoto" Target="../media/hdphoto1.wd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Rectangle: Rounded Corners 216">
            <a:extLst>
              <a:ext uri="{FF2B5EF4-FFF2-40B4-BE49-F238E27FC236}">
                <a16:creationId xmlns="" xmlns:a16="http://schemas.microsoft.com/office/drawing/2014/main" id="{DC0A57C4-0E39-9190-ED6E-0E9D5B00BD97}"/>
              </a:ext>
            </a:extLst>
          </p:cNvPr>
          <p:cNvSpPr/>
          <p:nvPr/>
        </p:nvSpPr>
        <p:spPr>
          <a:xfrm>
            <a:off x="968394" y="1439262"/>
            <a:ext cx="11104916" cy="3639659"/>
          </a:xfrm>
          <a:prstGeom prst="roundRect">
            <a:avLst/>
          </a:prstGeom>
          <a:solidFill>
            <a:schemeClr val="accent3">
              <a:lumMod val="20000"/>
              <a:lumOff val="80000"/>
              <a:alpha val="20000"/>
            </a:schemeClr>
          </a:solidFill>
          <a:ln w="28575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itle 7">
            <a:extLst>
              <a:ext uri="{FF2B5EF4-FFF2-40B4-BE49-F238E27FC236}">
                <a16:creationId xmlns="" xmlns:a16="http://schemas.microsoft.com/office/drawing/2014/main" id="{D8C166EB-38F6-8354-7977-DEA5530B6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016" y="116072"/>
            <a:ext cx="4925786" cy="917547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latin typeface="Palatino Linotype" panose="02040502050505030304" pitchFamily="18" charset="0"/>
              </a:rPr>
              <a:t>Washington, DC District (BSA)</a:t>
            </a:r>
            <a:br>
              <a:rPr lang="en-US" sz="2800" dirty="0">
                <a:latin typeface="Palatino Linotype" panose="02040502050505030304" pitchFamily="18" charset="0"/>
              </a:rPr>
            </a:br>
            <a:r>
              <a:rPr lang="en-US" sz="2000" dirty="0">
                <a:latin typeface="Palatino Linotype" panose="02040502050505030304" pitchFamily="18" charset="0"/>
              </a:rPr>
              <a:t>2024 District Committee Structure</a:t>
            </a:r>
            <a:endParaRPr lang="en-US" sz="2800" dirty="0">
              <a:latin typeface="Palatino Linotype" panose="02040502050505030304" pitchFamily="18" charset="0"/>
            </a:endParaRPr>
          </a:p>
        </p:txBody>
      </p:sp>
      <p:pic>
        <p:nvPicPr>
          <p:cNvPr id="119" name="Picture 118">
            <a:extLst>
              <a:ext uri="{FF2B5EF4-FFF2-40B4-BE49-F238E27FC236}">
                <a16:creationId xmlns="" xmlns:a16="http://schemas.microsoft.com/office/drawing/2014/main" id="{9936E20B-4955-3183-04E1-302C7A7F28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727660" y="5505"/>
            <a:ext cx="1411145" cy="1335910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EDCD6DA8-203F-78BE-E6F9-C38CB4385394}"/>
              </a:ext>
            </a:extLst>
          </p:cNvPr>
          <p:cNvSpPr txBox="1"/>
          <p:nvPr/>
        </p:nvSpPr>
        <p:spPr>
          <a:xfrm>
            <a:off x="5526732" y="1510233"/>
            <a:ext cx="2037347" cy="369332"/>
          </a:xfrm>
          <a:prstGeom prst="rect">
            <a:avLst/>
          </a:prstGeom>
          <a:solidFill>
            <a:srgbClr val="F7F7C7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District Key 3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="" xmlns:a16="http://schemas.microsoft.com/office/drawing/2014/main" id="{AFFC4F15-96FB-2394-7C31-09F18A553E79}"/>
              </a:ext>
            </a:extLst>
          </p:cNvPr>
          <p:cNvSpPr txBox="1"/>
          <p:nvPr/>
        </p:nvSpPr>
        <p:spPr>
          <a:xfrm>
            <a:off x="3363818" y="2207422"/>
            <a:ext cx="2315288" cy="646331"/>
          </a:xfrm>
          <a:prstGeom prst="rect">
            <a:avLst/>
          </a:prstGeom>
          <a:solidFill>
            <a:srgbClr val="F2DDCE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OA Chapter Advisor</a:t>
            </a:r>
            <a:br>
              <a:rPr lang="en-US" dirty="0"/>
            </a:br>
            <a:r>
              <a:rPr lang="en-US" dirty="0"/>
              <a:t>(Appointed)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="" xmlns:a16="http://schemas.microsoft.com/office/drawing/2014/main" id="{3C6816E5-A30B-274F-BBA8-419E86D74DEF}"/>
              </a:ext>
            </a:extLst>
          </p:cNvPr>
          <p:cNvSpPr txBox="1"/>
          <p:nvPr/>
        </p:nvSpPr>
        <p:spPr>
          <a:xfrm>
            <a:off x="5199534" y="3435982"/>
            <a:ext cx="2692302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UNIT CONTINUITY FUNCTION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="" xmlns:a16="http://schemas.microsoft.com/office/drawing/2014/main" id="{3325684F-9438-F6C0-1965-B106FF003F08}"/>
              </a:ext>
            </a:extLst>
          </p:cNvPr>
          <p:cNvSpPr txBox="1"/>
          <p:nvPr/>
        </p:nvSpPr>
        <p:spPr>
          <a:xfrm>
            <a:off x="7410804" y="2207422"/>
            <a:ext cx="2315288" cy="646331"/>
          </a:xfrm>
          <a:prstGeom prst="rect">
            <a:avLst/>
          </a:prstGeom>
          <a:solidFill>
            <a:srgbClr val="F2DDCE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Nominations Chair</a:t>
            </a:r>
            <a:br>
              <a:rPr lang="en-US" dirty="0"/>
            </a:br>
            <a:r>
              <a:rPr lang="en-US" dirty="0"/>
              <a:t>(Appointed)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7EF5D883-C053-E2C8-38FB-56596F25ECD8}"/>
              </a:ext>
            </a:extLst>
          </p:cNvPr>
          <p:cNvSpPr txBox="1">
            <a:spLocks/>
          </p:cNvSpPr>
          <p:nvPr/>
        </p:nvSpPr>
        <p:spPr>
          <a:xfrm>
            <a:off x="1421089" y="3432180"/>
            <a:ext cx="3001737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EVENTS FUNCTION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="" xmlns:a16="http://schemas.microsoft.com/office/drawing/2014/main" id="{024CEB9A-9EFF-0DB9-58BD-9B91269F0E8A}"/>
              </a:ext>
            </a:extLst>
          </p:cNvPr>
          <p:cNvSpPr txBox="1"/>
          <p:nvPr/>
        </p:nvSpPr>
        <p:spPr>
          <a:xfrm>
            <a:off x="8739840" y="3426738"/>
            <a:ext cx="2825192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DISTRICT OPS FUNCTION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="" xmlns:a16="http://schemas.microsoft.com/office/drawing/2014/main" id="{86FA9864-6A83-5D2C-BE98-18F2ADAD8F0F}"/>
              </a:ext>
            </a:extLst>
          </p:cNvPr>
          <p:cNvSpPr txBox="1">
            <a:spLocks/>
          </p:cNvSpPr>
          <p:nvPr/>
        </p:nvSpPr>
        <p:spPr>
          <a:xfrm>
            <a:off x="1248792" y="3956857"/>
            <a:ext cx="1580303" cy="923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Camping &amp; Outdoors</a:t>
            </a:r>
            <a:br>
              <a:rPr lang="en-US" b="1" dirty="0"/>
            </a:br>
            <a:r>
              <a:rPr lang="en-US" b="1" dirty="0"/>
              <a:t>Pillar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="" xmlns:a16="http://schemas.microsoft.com/office/drawing/2014/main" id="{268AF31F-72BB-ABDF-DFFC-A43BDBEF0E21}"/>
              </a:ext>
            </a:extLst>
          </p:cNvPr>
          <p:cNvSpPr txBox="1"/>
          <p:nvPr/>
        </p:nvSpPr>
        <p:spPr>
          <a:xfrm>
            <a:off x="10298522" y="3937865"/>
            <a:ext cx="1580303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Deputy District</a:t>
            </a:r>
          </a:p>
          <a:p>
            <a:pPr algn="ctr"/>
            <a:r>
              <a:rPr lang="en-US" b="1" dirty="0"/>
              <a:t>Chair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="" xmlns:a16="http://schemas.microsoft.com/office/drawing/2014/main" id="{5E184042-1205-11E4-EB5B-455B0711F64E}"/>
              </a:ext>
            </a:extLst>
          </p:cNvPr>
          <p:cNvSpPr txBox="1"/>
          <p:nvPr/>
        </p:nvSpPr>
        <p:spPr>
          <a:xfrm>
            <a:off x="8565819" y="3938132"/>
            <a:ext cx="1580303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Marketing  &amp; </a:t>
            </a:r>
            <a:r>
              <a:rPr lang="en-US" b="1" dirty="0" err="1"/>
              <a:t>Comm’ns</a:t>
            </a:r>
            <a:endParaRPr lang="en-US" b="1" dirty="0"/>
          </a:p>
          <a:p>
            <a:pPr algn="ctr"/>
            <a:r>
              <a:rPr lang="en-US" b="1" dirty="0"/>
              <a:t>Pillar Lead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="" xmlns:a16="http://schemas.microsoft.com/office/drawing/2014/main" id="{8D450A71-CD68-73FF-1948-354F89D6801B}"/>
              </a:ext>
            </a:extLst>
          </p:cNvPr>
          <p:cNvSpPr txBox="1"/>
          <p:nvPr/>
        </p:nvSpPr>
        <p:spPr>
          <a:xfrm>
            <a:off x="6620654" y="3938133"/>
            <a:ext cx="1580303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Unit</a:t>
            </a:r>
          </a:p>
          <a:p>
            <a:pPr algn="ctr"/>
            <a:r>
              <a:rPr lang="en-US" b="1" dirty="0"/>
              <a:t>Membership</a:t>
            </a:r>
          </a:p>
          <a:p>
            <a:pPr algn="ctr"/>
            <a:r>
              <a:rPr lang="en-US" b="1" dirty="0"/>
              <a:t>Pillar Lead</a:t>
            </a:r>
            <a:endParaRPr lang="en-US" dirty="0"/>
          </a:p>
        </p:txBody>
      </p:sp>
      <p:sp>
        <p:nvSpPr>
          <p:cNvPr id="70" name="TextBox 69">
            <a:extLst>
              <a:ext uri="{FF2B5EF4-FFF2-40B4-BE49-F238E27FC236}">
                <a16:creationId xmlns="" xmlns:a16="http://schemas.microsoft.com/office/drawing/2014/main" id="{3E64000C-B639-60D1-2CF0-D2C4640A922C}"/>
              </a:ext>
            </a:extLst>
          </p:cNvPr>
          <p:cNvSpPr txBox="1"/>
          <p:nvPr/>
        </p:nvSpPr>
        <p:spPr>
          <a:xfrm>
            <a:off x="4887951" y="3948722"/>
            <a:ext cx="1580303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Unit</a:t>
            </a:r>
          </a:p>
          <a:p>
            <a:pPr algn="ctr"/>
            <a:r>
              <a:rPr lang="en-US" b="1" dirty="0"/>
              <a:t>Program</a:t>
            </a:r>
          </a:p>
          <a:p>
            <a:pPr algn="ctr"/>
            <a:r>
              <a:rPr lang="en-US" b="1" dirty="0"/>
              <a:t>Pillar Lead</a:t>
            </a:r>
            <a:endParaRPr lang="en-US" dirty="0"/>
          </a:p>
        </p:txBody>
      </p:sp>
      <p:sp>
        <p:nvSpPr>
          <p:cNvPr id="72" name="TextBox 71">
            <a:extLst>
              <a:ext uri="{FF2B5EF4-FFF2-40B4-BE49-F238E27FC236}">
                <a16:creationId xmlns="" xmlns:a16="http://schemas.microsoft.com/office/drawing/2014/main" id="{C3FEDD6B-C3A3-D761-C2ED-106627D37C71}"/>
              </a:ext>
            </a:extLst>
          </p:cNvPr>
          <p:cNvSpPr txBox="1">
            <a:spLocks/>
          </p:cNvSpPr>
          <p:nvPr/>
        </p:nvSpPr>
        <p:spPr>
          <a:xfrm>
            <a:off x="2981809" y="3948700"/>
            <a:ext cx="1580303" cy="923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Activities &amp; Civic Service</a:t>
            </a:r>
          </a:p>
          <a:p>
            <a:pPr algn="ctr"/>
            <a:r>
              <a:rPr lang="en-US" b="1" dirty="0"/>
              <a:t>Pillar</a:t>
            </a:r>
          </a:p>
        </p:txBody>
      </p:sp>
      <p:cxnSp>
        <p:nvCxnSpPr>
          <p:cNvPr id="81" name="Connector: Elbow 80">
            <a:extLst>
              <a:ext uri="{FF2B5EF4-FFF2-40B4-BE49-F238E27FC236}">
                <a16:creationId xmlns="" xmlns:a16="http://schemas.microsoft.com/office/drawing/2014/main" id="{68834925-AA71-FB57-C238-F45D6B6204B6}"/>
              </a:ext>
            </a:extLst>
          </p:cNvPr>
          <p:cNvCxnSpPr>
            <a:cxnSpLocks/>
            <a:stCxn id="47" idx="2"/>
            <a:endCxn id="58" idx="0"/>
          </p:cNvCxnSpPr>
          <p:nvPr/>
        </p:nvCxnSpPr>
        <p:spPr>
          <a:xfrm rot="5400000">
            <a:off x="3957375" y="844148"/>
            <a:ext cx="1552615" cy="3623448"/>
          </a:xfrm>
          <a:prstGeom prst="bentConnector3">
            <a:avLst>
              <a:gd name="adj1" fmla="val 84764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ctor: Elbow 113">
            <a:extLst>
              <a:ext uri="{FF2B5EF4-FFF2-40B4-BE49-F238E27FC236}">
                <a16:creationId xmlns="" xmlns:a16="http://schemas.microsoft.com/office/drawing/2014/main" id="{3FAD44F5-DC3B-074C-5EC1-42FE22A3EA56}"/>
              </a:ext>
            </a:extLst>
          </p:cNvPr>
          <p:cNvCxnSpPr>
            <a:cxnSpLocks/>
            <a:stCxn id="47" idx="2"/>
            <a:endCxn id="61" idx="0"/>
          </p:cNvCxnSpPr>
          <p:nvPr/>
        </p:nvCxnSpPr>
        <p:spPr>
          <a:xfrm rot="16200000" flipH="1">
            <a:off x="7575335" y="849636"/>
            <a:ext cx="1547173" cy="3607030"/>
          </a:xfrm>
          <a:prstGeom prst="bentConnector3">
            <a:avLst>
              <a:gd name="adj1" fmla="val 84886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="" xmlns:a16="http://schemas.microsoft.com/office/drawing/2014/main" id="{6C63AB97-F9FA-9199-1E6D-AED86DC26C83}"/>
              </a:ext>
            </a:extLst>
          </p:cNvPr>
          <p:cNvCxnSpPr>
            <a:cxnSpLocks/>
            <a:stCxn id="47" idx="2"/>
            <a:endCxn id="56" idx="0"/>
          </p:cNvCxnSpPr>
          <p:nvPr/>
        </p:nvCxnSpPr>
        <p:spPr>
          <a:xfrm>
            <a:off x="6545406" y="1879565"/>
            <a:ext cx="279" cy="155641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137">
            <a:extLst>
              <a:ext uri="{FF2B5EF4-FFF2-40B4-BE49-F238E27FC236}">
                <a16:creationId xmlns="" xmlns:a16="http://schemas.microsoft.com/office/drawing/2014/main" id="{02700D5F-2D98-1AC6-6511-13651DD5951D}"/>
              </a:ext>
            </a:extLst>
          </p:cNvPr>
          <p:cNvSpPr txBox="1">
            <a:spLocks/>
          </p:cNvSpPr>
          <p:nvPr/>
        </p:nvSpPr>
        <p:spPr>
          <a:xfrm>
            <a:off x="1248792" y="5307014"/>
            <a:ext cx="1580303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Committee Vice-Chair(s)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="" xmlns:a16="http://schemas.microsoft.com/office/drawing/2014/main" id="{DD8F363D-47DF-4C8A-99EA-967BACAD3330}"/>
              </a:ext>
            </a:extLst>
          </p:cNvPr>
          <p:cNvSpPr txBox="1">
            <a:spLocks/>
          </p:cNvSpPr>
          <p:nvPr/>
        </p:nvSpPr>
        <p:spPr>
          <a:xfrm>
            <a:off x="1248791" y="6095597"/>
            <a:ext cx="1580303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Sub-Committees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="" xmlns:a16="http://schemas.microsoft.com/office/drawing/2014/main" id="{D3C40AA3-13B9-180A-29A0-BBE6D2AF71D7}"/>
              </a:ext>
            </a:extLst>
          </p:cNvPr>
          <p:cNvSpPr txBox="1">
            <a:spLocks/>
          </p:cNvSpPr>
          <p:nvPr/>
        </p:nvSpPr>
        <p:spPr>
          <a:xfrm>
            <a:off x="10298522" y="5298879"/>
            <a:ext cx="1580303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Committee Vice-Chair(s)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="" xmlns:a16="http://schemas.microsoft.com/office/drawing/2014/main" id="{B4E6A6FF-7F03-9DE9-2AE0-44FC21C2703A}"/>
              </a:ext>
            </a:extLst>
          </p:cNvPr>
          <p:cNvSpPr txBox="1">
            <a:spLocks/>
          </p:cNvSpPr>
          <p:nvPr/>
        </p:nvSpPr>
        <p:spPr>
          <a:xfrm>
            <a:off x="10298521" y="6087462"/>
            <a:ext cx="1580303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Sub-Committees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="" xmlns:a16="http://schemas.microsoft.com/office/drawing/2014/main" id="{40F0E2C4-F986-056F-2081-DA43B82DB376}"/>
              </a:ext>
            </a:extLst>
          </p:cNvPr>
          <p:cNvSpPr txBox="1">
            <a:spLocks/>
          </p:cNvSpPr>
          <p:nvPr/>
        </p:nvSpPr>
        <p:spPr>
          <a:xfrm>
            <a:off x="8564228" y="5298879"/>
            <a:ext cx="1580303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Committee Vice-Chair(s)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="" xmlns:a16="http://schemas.microsoft.com/office/drawing/2014/main" id="{434A7BF6-2F84-FDAC-3D7B-A281F64064AD}"/>
              </a:ext>
            </a:extLst>
          </p:cNvPr>
          <p:cNvSpPr txBox="1">
            <a:spLocks/>
          </p:cNvSpPr>
          <p:nvPr/>
        </p:nvSpPr>
        <p:spPr>
          <a:xfrm>
            <a:off x="8564227" y="6087462"/>
            <a:ext cx="1580303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Sub-Committees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="" xmlns:a16="http://schemas.microsoft.com/office/drawing/2014/main" id="{F8F8EB29-2FB9-45B1-42A5-568C9458B1FB}"/>
              </a:ext>
            </a:extLst>
          </p:cNvPr>
          <p:cNvSpPr txBox="1">
            <a:spLocks/>
          </p:cNvSpPr>
          <p:nvPr/>
        </p:nvSpPr>
        <p:spPr>
          <a:xfrm>
            <a:off x="6620654" y="5298879"/>
            <a:ext cx="1580303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Committee Vice-Chair(s)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="" xmlns:a16="http://schemas.microsoft.com/office/drawing/2014/main" id="{AA63AFC1-F87D-C9DD-03A8-1E0B1130AA5D}"/>
              </a:ext>
            </a:extLst>
          </p:cNvPr>
          <p:cNvSpPr txBox="1">
            <a:spLocks/>
          </p:cNvSpPr>
          <p:nvPr/>
        </p:nvSpPr>
        <p:spPr>
          <a:xfrm>
            <a:off x="6620653" y="6087462"/>
            <a:ext cx="1580303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Sub-Committees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="" xmlns:a16="http://schemas.microsoft.com/office/drawing/2014/main" id="{74F28525-7121-4142-3110-22CD4C4B9DF2}"/>
              </a:ext>
            </a:extLst>
          </p:cNvPr>
          <p:cNvSpPr txBox="1">
            <a:spLocks/>
          </p:cNvSpPr>
          <p:nvPr/>
        </p:nvSpPr>
        <p:spPr>
          <a:xfrm>
            <a:off x="4887952" y="5298879"/>
            <a:ext cx="1580303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Committee Vice-Chair(s)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="" xmlns:a16="http://schemas.microsoft.com/office/drawing/2014/main" id="{186885E5-70CC-71D4-CEBE-6451D80C3F60}"/>
              </a:ext>
            </a:extLst>
          </p:cNvPr>
          <p:cNvSpPr txBox="1">
            <a:spLocks/>
          </p:cNvSpPr>
          <p:nvPr/>
        </p:nvSpPr>
        <p:spPr>
          <a:xfrm>
            <a:off x="4887951" y="6087462"/>
            <a:ext cx="1580303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Sub-Committees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="" xmlns:a16="http://schemas.microsoft.com/office/drawing/2014/main" id="{BADEA3E3-4AE1-9AE8-9420-099F778A658C}"/>
              </a:ext>
            </a:extLst>
          </p:cNvPr>
          <p:cNvSpPr txBox="1">
            <a:spLocks/>
          </p:cNvSpPr>
          <p:nvPr/>
        </p:nvSpPr>
        <p:spPr>
          <a:xfrm>
            <a:off x="2980219" y="5307014"/>
            <a:ext cx="1580303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Committee Vice-Chair(s)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="" xmlns:a16="http://schemas.microsoft.com/office/drawing/2014/main" id="{83341FA9-60AF-C301-FA0B-E2601A4FAA71}"/>
              </a:ext>
            </a:extLst>
          </p:cNvPr>
          <p:cNvSpPr txBox="1">
            <a:spLocks/>
          </p:cNvSpPr>
          <p:nvPr/>
        </p:nvSpPr>
        <p:spPr>
          <a:xfrm>
            <a:off x="2980218" y="6095597"/>
            <a:ext cx="1580303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Sub-Committees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="" xmlns:a16="http://schemas.microsoft.com/office/drawing/2014/main" id="{07AE0436-0C14-9E4D-4711-740004021707}"/>
              </a:ext>
            </a:extLst>
          </p:cNvPr>
          <p:cNvSpPr txBox="1">
            <a:spLocks/>
          </p:cNvSpPr>
          <p:nvPr/>
        </p:nvSpPr>
        <p:spPr>
          <a:xfrm>
            <a:off x="1248791" y="3956857"/>
            <a:ext cx="1580303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Camping &amp; Outdoors</a:t>
            </a:r>
            <a:br>
              <a:rPr lang="en-US" b="1" dirty="0"/>
            </a:br>
            <a:r>
              <a:rPr lang="en-US" b="1" dirty="0"/>
              <a:t>Pillar Lead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="" xmlns:a16="http://schemas.microsoft.com/office/drawing/2014/main" id="{198F656D-E0DF-EFAB-35C1-4FDBD8FD27DC}"/>
              </a:ext>
            </a:extLst>
          </p:cNvPr>
          <p:cNvSpPr txBox="1">
            <a:spLocks/>
          </p:cNvSpPr>
          <p:nvPr/>
        </p:nvSpPr>
        <p:spPr>
          <a:xfrm>
            <a:off x="2981808" y="3948700"/>
            <a:ext cx="1580303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Activities &amp; Civic Service</a:t>
            </a:r>
          </a:p>
          <a:p>
            <a:pPr algn="ctr"/>
            <a:r>
              <a:rPr lang="en-US" b="1" dirty="0"/>
              <a:t>Pillar Lead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="" xmlns:a16="http://schemas.microsoft.com/office/drawing/2014/main" id="{6BD22279-01AB-DA75-E92E-95EBEB57CFD4}"/>
              </a:ext>
            </a:extLst>
          </p:cNvPr>
          <p:cNvSpPr txBox="1">
            <a:spLocks/>
          </p:cNvSpPr>
          <p:nvPr/>
        </p:nvSpPr>
        <p:spPr>
          <a:xfrm>
            <a:off x="2980218" y="5307014"/>
            <a:ext cx="1580303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Committee Vice-Chair(s)</a:t>
            </a:r>
          </a:p>
        </p:txBody>
      </p:sp>
      <p:sp>
        <p:nvSpPr>
          <p:cNvPr id="196" name="Left Brace 195">
            <a:extLst>
              <a:ext uri="{FF2B5EF4-FFF2-40B4-BE49-F238E27FC236}">
                <a16:creationId xmlns="" xmlns:a16="http://schemas.microsoft.com/office/drawing/2014/main" id="{8B1FBCF9-2EFC-8A2A-E6E5-B052778EE512}"/>
              </a:ext>
            </a:extLst>
          </p:cNvPr>
          <p:cNvSpPr/>
          <p:nvPr/>
        </p:nvSpPr>
        <p:spPr>
          <a:xfrm>
            <a:off x="419754" y="1367981"/>
            <a:ext cx="548640" cy="3710940"/>
          </a:xfrm>
          <a:prstGeom prst="leftBrace">
            <a:avLst>
              <a:gd name="adj1" fmla="val 8333"/>
              <a:gd name="adj2" fmla="val 4692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TextBox 197">
            <a:extLst>
              <a:ext uri="{FF2B5EF4-FFF2-40B4-BE49-F238E27FC236}">
                <a16:creationId xmlns="" xmlns:a16="http://schemas.microsoft.com/office/drawing/2014/main" id="{2ED28047-0256-A408-35FF-95178C230EAD}"/>
              </a:ext>
            </a:extLst>
          </p:cNvPr>
          <p:cNvSpPr txBox="1"/>
          <p:nvPr/>
        </p:nvSpPr>
        <p:spPr>
          <a:xfrm rot="16200000">
            <a:off x="-1670804" y="3038785"/>
            <a:ext cx="3710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Core Leadership Council</a:t>
            </a:r>
          </a:p>
        </p:txBody>
      </p:sp>
      <p:cxnSp>
        <p:nvCxnSpPr>
          <p:cNvPr id="211" name="Connector: Elbow 210">
            <a:extLst>
              <a:ext uri="{FF2B5EF4-FFF2-40B4-BE49-F238E27FC236}">
                <a16:creationId xmlns="" xmlns:a16="http://schemas.microsoft.com/office/drawing/2014/main" id="{61A7FA9D-3877-82ED-3B9D-42002453056C}"/>
              </a:ext>
            </a:extLst>
          </p:cNvPr>
          <p:cNvCxnSpPr>
            <a:stCxn id="47" idx="2"/>
            <a:endCxn id="53" idx="3"/>
          </p:cNvCxnSpPr>
          <p:nvPr/>
        </p:nvCxnSpPr>
        <p:spPr>
          <a:xfrm rot="5400000">
            <a:off x="5786745" y="1771926"/>
            <a:ext cx="651023" cy="866300"/>
          </a:xfrm>
          <a:prstGeom prst="bentConnector2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Connector: Elbow 213">
            <a:extLst>
              <a:ext uri="{FF2B5EF4-FFF2-40B4-BE49-F238E27FC236}">
                <a16:creationId xmlns="" xmlns:a16="http://schemas.microsoft.com/office/drawing/2014/main" id="{D2EF1823-B5CC-C4A1-3B38-06CFF34F643C}"/>
              </a:ext>
            </a:extLst>
          </p:cNvPr>
          <p:cNvCxnSpPr>
            <a:cxnSpLocks/>
            <a:stCxn id="47" idx="2"/>
            <a:endCxn id="57" idx="1"/>
          </p:cNvCxnSpPr>
          <p:nvPr/>
        </p:nvCxnSpPr>
        <p:spPr>
          <a:xfrm rot="16200000" flipH="1">
            <a:off x="6652594" y="1772377"/>
            <a:ext cx="651023" cy="865398"/>
          </a:xfrm>
          <a:prstGeom prst="bentConnector2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Connector 218">
            <a:extLst>
              <a:ext uri="{FF2B5EF4-FFF2-40B4-BE49-F238E27FC236}">
                <a16:creationId xmlns="" xmlns:a16="http://schemas.microsoft.com/office/drawing/2014/main" id="{8DC24197-D9CE-4A29-36B0-604063AFC211}"/>
              </a:ext>
            </a:extLst>
          </p:cNvPr>
          <p:cNvCxnSpPr>
            <a:cxnSpLocks/>
            <a:endCxn id="138" idx="0"/>
          </p:cNvCxnSpPr>
          <p:nvPr/>
        </p:nvCxnSpPr>
        <p:spPr>
          <a:xfrm>
            <a:off x="2038944" y="4880187"/>
            <a:ext cx="0" cy="42682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>
            <a:extLst>
              <a:ext uri="{FF2B5EF4-FFF2-40B4-BE49-F238E27FC236}">
                <a16:creationId xmlns="" xmlns:a16="http://schemas.microsoft.com/office/drawing/2014/main" id="{B8BFEBE9-7AB1-5F02-81F2-6EA7262A72BC}"/>
              </a:ext>
            </a:extLst>
          </p:cNvPr>
          <p:cNvCxnSpPr>
            <a:cxnSpLocks/>
          </p:cNvCxnSpPr>
          <p:nvPr/>
        </p:nvCxnSpPr>
        <p:spPr>
          <a:xfrm>
            <a:off x="3730584" y="4861195"/>
            <a:ext cx="0" cy="42682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>
            <a:extLst>
              <a:ext uri="{FF2B5EF4-FFF2-40B4-BE49-F238E27FC236}">
                <a16:creationId xmlns="" xmlns:a16="http://schemas.microsoft.com/office/drawing/2014/main" id="{9CAC6C9C-C645-9A3F-F016-A9B9CA21EFC5}"/>
              </a:ext>
            </a:extLst>
          </p:cNvPr>
          <p:cNvCxnSpPr>
            <a:cxnSpLocks/>
          </p:cNvCxnSpPr>
          <p:nvPr/>
        </p:nvCxnSpPr>
        <p:spPr>
          <a:xfrm>
            <a:off x="11114364" y="4861195"/>
            <a:ext cx="0" cy="42682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>
            <a:extLst>
              <a:ext uri="{FF2B5EF4-FFF2-40B4-BE49-F238E27FC236}">
                <a16:creationId xmlns="" xmlns:a16="http://schemas.microsoft.com/office/drawing/2014/main" id="{02E03C6E-E7B6-4561-5AF8-50EDA2901348}"/>
              </a:ext>
            </a:extLst>
          </p:cNvPr>
          <p:cNvCxnSpPr>
            <a:cxnSpLocks/>
          </p:cNvCxnSpPr>
          <p:nvPr/>
        </p:nvCxnSpPr>
        <p:spPr>
          <a:xfrm>
            <a:off x="9369384" y="4861195"/>
            <a:ext cx="0" cy="42682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>
            <a:extLst>
              <a:ext uri="{FF2B5EF4-FFF2-40B4-BE49-F238E27FC236}">
                <a16:creationId xmlns="" xmlns:a16="http://schemas.microsoft.com/office/drawing/2014/main" id="{0A30D293-91B5-B563-56C9-380BFDAB06B6}"/>
              </a:ext>
            </a:extLst>
          </p:cNvPr>
          <p:cNvCxnSpPr>
            <a:cxnSpLocks/>
          </p:cNvCxnSpPr>
          <p:nvPr/>
        </p:nvCxnSpPr>
        <p:spPr>
          <a:xfrm>
            <a:off x="7427218" y="4865507"/>
            <a:ext cx="0" cy="42682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>
            <a:extLst>
              <a:ext uri="{FF2B5EF4-FFF2-40B4-BE49-F238E27FC236}">
                <a16:creationId xmlns="" xmlns:a16="http://schemas.microsoft.com/office/drawing/2014/main" id="{C98FA429-7A96-9183-D9BA-0CFC0616024F}"/>
              </a:ext>
            </a:extLst>
          </p:cNvPr>
          <p:cNvCxnSpPr>
            <a:cxnSpLocks/>
          </p:cNvCxnSpPr>
          <p:nvPr/>
        </p:nvCxnSpPr>
        <p:spPr>
          <a:xfrm>
            <a:off x="5680280" y="4861195"/>
            <a:ext cx="0" cy="42682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27099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traight Connector 44">
            <a:extLst>
              <a:ext uri="{FF2B5EF4-FFF2-40B4-BE49-F238E27FC236}">
                <a16:creationId xmlns="" xmlns:a16="http://schemas.microsoft.com/office/drawing/2014/main" id="{4FA08861-2C1F-F946-4CD0-4C99F929405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597561" y="4947884"/>
            <a:ext cx="590371" cy="0"/>
          </a:xfrm>
          <a:prstGeom prst="line">
            <a:avLst/>
          </a:prstGeom>
          <a:ln w="28575">
            <a:solidFill>
              <a:schemeClr val="tx1"/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="" xmlns:a16="http://schemas.microsoft.com/office/drawing/2014/main" id="{1D6DBC79-7489-C0ED-51BA-F8B1FA3BFD9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32890" y="1702947"/>
            <a:ext cx="3398171" cy="29539"/>
          </a:xfrm>
          <a:prstGeom prst="line">
            <a:avLst/>
          </a:prstGeom>
          <a:ln w="28575">
            <a:solidFill>
              <a:schemeClr val="tx1"/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="" xmlns:a16="http://schemas.microsoft.com/office/drawing/2014/main" id="{43E6D3C6-F742-A17A-2CD6-22DB4C63489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7132890" y="1433215"/>
            <a:ext cx="8609" cy="265523"/>
          </a:xfrm>
          <a:prstGeom prst="line">
            <a:avLst/>
          </a:prstGeom>
          <a:ln w="28575">
            <a:solidFill>
              <a:schemeClr val="tx1"/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="" xmlns:a16="http://schemas.microsoft.com/office/drawing/2014/main" id="{102E8953-A8CD-97D1-B18D-2193EBB3702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1508355" y="1690813"/>
            <a:ext cx="3469812" cy="7925"/>
          </a:xfrm>
          <a:prstGeom prst="line">
            <a:avLst/>
          </a:prstGeom>
          <a:ln w="28575">
            <a:solidFill>
              <a:schemeClr val="tx1"/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="" xmlns:a16="http://schemas.microsoft.com/office/drawing/2014/main" id="{39F353F0-D172-7A45-5A91-83550AF327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972820" y="1425330"/>
            <a:ext cx="0" cy="273408"/>
          </a:xfrm>
          <a:prstGeom prst="line">
            <a:avLst/>
          </a:prstGeom>
          <a:ln w="28575">
            <a:solidFill>
              <a:schemeClr val="tx1"/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="" xmlns:a16="http://schemas.microsoft.com/office/drawing/2014/main" id="{9F3DBEA4-3282-622C-9B63-998239AF765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6825977" y="1433215"/>
            <a:ext cx="1193031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="" xmlns:a16="http://schemas.microsoft.com/office/drawing/2014/main" id="{2C3A041E-53B8-04EB-64DB-E112584F27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4003553" y="1433215"/>
            <a:ext cx="113184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="" xmlns:a16="http://schemas.microsoft.com/office/drawing/2014/main" id="{E7C7E305-C000-9E16-01A7-82459879811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8331105" y="3582972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="" xmlns:a16="http://schemas.microsoft.com/office/drawing/2014/main" id="{97E1023B-0F66-1C0A-97E3-AC174A90A19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331105" y="2916434"/>
            <a:ext cx="0" cy="1550227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="" xmlns:a16="http://schemas.microsoft.com/office/drawing/2014/main" id="{5EE2C993-F25E-605C-6A63-998C864B46B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8348447" y="4450246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="" xmlns:a16="http://schemas.microsoft.com/office/drawing/2014/main" id="{DA40F211-6C67-4B9E-C9EF-7812D0F1831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465016" y="3591039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>
            <a:extLst>
              <a:ext uri="{FF2B5EF4-FFF2-40B4-BE49-F238E27FC236}">
                <a16:creationId xmlns="" xmlns:a16="http://schemas.microsoft.com/office/drawing/2014/main" id="{3075AB11-BAD3-42E5-BC8F-B1153E21F9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346577" y="2972209"/>
            <a:ext cx="24595" cy="3163618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="" xmlns:a16="http://schemas.microsoft.com/office/drawing/2014/main" id="{B804FCC3-2EDB-4E98-AD3D-D5848AE1337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4362342" y="3608390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="" xmlns:a16="http://schemas.microsoft.com/office/drawing/2014/main" id="{8E4CD3FD-4CA2-4C9C-89C8-73F04D561CC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4368525" y="4427540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="" xmlns:a16="http://schemas.microsoft.com/office/drawing/2014/main" id="{6B7B494C-8888-457E-82D1-32EE6B40102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447967" y="3062568"/>
            <a:ext cx="1299" cy="3347718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="" xmlns:a16="http://schemas.microsoft.com/office/drawing/2014/main" id="{B5956150-D730-4D39-8E56-5123DA7B179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209383" y="2119875"/>
            <a:ext cx="0" cy="18288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Connector 1">
            <a:extLst>
              <a:ext uri="{FF2B5EF4-FFF2-40B4-BE49-F238E27FC236}">
                <a16:creationId xmlns="" xmlns:a16="http://schemas.microsoft.com/office/drawing/2014/main" id="{FE5CE1F8-570D-4885-B9A3-2539980A4EC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449266" y="3649308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="" xmlns:a16="http://schemas.microsoft.com/office/drawing/2014/main" id="{BDB4A596-1925-4CF0-8DDA-2DBE3E6B75A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459397" y="4259085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="" xmlns:a16="http://schemas.microsoft.com/office/drawing/2014/main" id="{0C9845EF-AB31-4EB7-ADFB-2543D92986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447967" y="4947884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Rectangle 185">
            <a:extLst>
              <a:ext uri="{FF2B5EF4-FFF2-40B4-BE49-F238E27FC236}">
                <a16:creationId xmlns="" xmlns:a16="http://schemas.microsoft.com/office/drawing/2014/main" id="{E00EF2F1-621C-44D5-923A-283EAD95A813}"/>
              </a:ext>
            </a:extLst>
          </p:cNvPr>
          <p:cNvSpPr>
            <a:spLocks/>
          </p:cNvSpPr>
          <p:nvPr/>
        </p:nvSpPr>
        <p:spPr>
          <a:xfrm>
            <a:off x="605652" y="3252001"/>
            <a:ext cx="1371600" cy="609689"/>
          </a:xfrm>
          <a:prstGeom prst="rect">
            <a:avLst/>
          </a:prstGeom>
          <a:solidFill>
            <a:srgbClr val="C5F7FB"/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Tim Barber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  <a:latin typeface="Palatino Linotype" panose="02040502050505030304" pitchFamily="18" charset="0"/>
              </a:rPr>
              <a:t>Shooting Sports Chair</a:t>
            </a:r>
          </a:p>
        </p:txBody>
      </p:sp>
      <p:sp>
        <p:nvSpPr>
          <p:cNvPr id="189" name="Rectangle 188">
            <a:extLst>
              <a:ext uri="{FF2B5EF4-FFF2-40B4-BE49-F238E27FC236}">
                <a16:creationId xmlns="" xmlns:a16="http://schemas.microsoft.com/office/drawing/2014/main" id="{AF7D30AD-3130-40C6-8BC9-7EE80B4B9A00}"/>
              </a:ext>
            </a:extLst>
          </p:cNvPr>
          <p:cNvSpPr>
            <a:spLocks/>
          </p:cNvSpPr>
          <p:nvPr/>
        </p:nvSpPr>
        <p:spPr>
          <a:xfrm>
            <a:off x="604039" y="3971954"/>
            <a:ext cx="1371600" cy="5467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VACANT</a:t>
            </a:r>
            <a:endParaRPr lang="en-US" sz="1000" b="1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  <a:latin typeface="Palatino Linotype" panose="02040502050505030304" pitchFamily="18" charset="0"/>
              </a:rPr>
              <a:t>Quartermaster</a:t>
            </a:r>
          </a:p>
        </p:txBody>
      </p:sp>
      <p:sp>
        <p:nvSpPr>
          <p:cNvPr id="192" name="Rectangle 191">
            <a:extLst>
              <a:ext uri="{FF2B5EF4-FFF2-40B4-BE49-F238E27FC236}">
                <a16:creationId xmlns="" xmlns:a16="http://schemas.microsoft.com/office/drawing/2014/main" id="{7893426B-E83B-41DC-A793-6BBC6104B3A6}"/>
              </a:ext>
            </a:extLst>
          </p:cNvPr>
          <p:cNvSpPr>
            <a:spLocks/>
          </p:cNvSpPr>
          <p:nvPr/>
        </p:nvSpPr>
        <p:spPr>
          <a:xfrm>
            <a:off x="585127" y="4622669"/>
            <a:ext cx="1371600" cy="569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OA Chapter Advisor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  <a:latin typeface="Palatino Linotype" panose="02040502050505030304" pitchFamily="18" charset="0"/>
              </a:rPr>
              <a:t>Camporee Chair</a:t>
            </a:r>
          </a:p>
        </p:txBody>
      </p:sp>
      <p:cxnSp>
        <p:nvCxnSpPr>
          <p:cNvPr id="84" name="Straight Connector 83">
            <a:extLst>
              <a:ext uri="{FF2B5EF4-FFF2-40B4-BE49-F238E27FC236}">
                <a16:creationId xmlns="" xmlns:a16="http://schemas.microsoft.com/office/drawing/2014/main" id="{215A627E-A616-4B35-A822-BCD857D053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433041" y="2460410"/>
            <a:ext cx="0" cy="59436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="" xmlns:a16="http://schemas.microsoft.com/office/drawing/2014/main" id="{98000C8A-C564-4106-9005-252681A7FDF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904146" y="2129711"/>
            <a:ext cx="0" cy="18288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273FE68B-D6B3-4422-B31A-4154C1A2BA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4433041" y="3050960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Rectangle 194">
            <a:extLst>
              <a:ext uri="{FF2B5EF4-FFF2-40B4-BE49-F238E27FC236}">
                <a16:creationId xmlns="" xmlns:a16="http://schemas.microsoft.com/office/drawing/2014/main" id="{81AC151D-872D-4D73-AE29-952F653257C0}"/>
              </a:ext>
            </a:extLst>
          </p:cNvPr>
          <p:cNvSpPr>
            <a:spLocks/>
          </p:cNvSpPr>
          <p:nvPr/>
        </p:nvSpPr>
        <p:spPr>
          <a:xfrm>
            <a:off x="2657031" y="3226265"/>
            <a:ext cx="1371600" cy="731520"/>
          </a:xfrm>
          <a:prstGeom prst="rect">
            <a:avLst/>
          </a:prstGeom>
          <a:solidFill>
            <a:srgbClr val="C5F7FB"/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rgbClr val="07565C"/>
                </a:solidFill>
                <a:latin typeface="Palatino Linotype" panose="02040502050505030304" pitchFamily="18" charset="0"/>
              </a:rPr>
              <a:t>Zainab Smith</a:t>
            </a:r>
            <a:br>
              <a:rPr lang="en-US" sz="1050" b="1" dirty="0">
                <a:solidFill>
                  <a:srgbClr val="07565C"/>
                </a:solidFill>
                <a:latin typeface="Palatino Linotype" panose="02040502050505030304" pitchFamily="18" charset="0"/>
              </a:rPr>
            </a:br>
            <a:r>
              <a:rPr lang="en-US" sz="9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Scouting </a:t>
            </a:r>
            <a:r>
              <a:rPr lang="en-US" sz="900" dirty="0">
                <a:solidFill>
                  <a:schemeClr val="tx1"/>
                </a:solidFill>
                <a:latin typeface="Palatino Linotype" panose="02040502050505030304" pitchFamily="18" charset="0"/>
              </a:rPr>
              <a:t>for Food </a:t>
            </a:r>
            <a:br>
              <a:rPr lang="en-US" sz="900" dirty="0">
                <a:solidFill>
                  <a:schemeClr val="tx1"/>
                </a:solidFill>
                <a:latin typeface="Palatino Linotype" panose="02040502050505030304" pitchFamily="18" charset="0"/>
              </a:rPr>
            </a:br>
            <a:r>
              <a:rPr lang="en-US" sz="900" dirty="0">
                <a:solidFill>
                  <a:schemeClr val="tx1"/>
                </a:solidFill>
                <a:latin typeface="Palatino Linotype" panose="02040502050505030304" pitchFamily="18" charset="0"/>
              </a:rPr>
              <a:t>Co-chairs</a:t>
            </a:r>
          </a:p>
        </p:txBody>
      </p:sp>
      <p:cxnSp>
        <p:nvCxnSpPr>
          <p:cNvPr id="85" name="Straight Connector 84">
            <a:extLst>
              <a:ext uri="{FF2B5EF4-FFF2-40B4-BE49-F238E27FC236}">
                <a16:creationId xmlns="" xmlns:a16="http://schemas.microsoft.com/office/drawing/2014/main" id="{338A3F58-952C-4C6C-BE73-668B41F8708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67629" y="2467383"/>
            <a:ext cx="0" cy="59436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="" xmlns:a16="http://schemas.microsoft.com/office/drawing/2014/main" id="{DFAFA2FD-B58C-4CB3-83BF-D7037A44C5E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188980" y="2146779"/>
            <a:ext cx="0" cy="18288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EAD5F2CB-5BF2-4605-A7BB-3DBC9B1B3BF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567629" y="3057933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Rectangle 176">
            <a:extLst>
              <a:ext uri="{FF2B5EF4-FFF2-40B4-BE49-F238E27FC236}">
                <a16:creationId xmlns="" xmlns:a16="http://schemas.microsoft.com/office/drawing/2014/main" id="{62FE95E2-7899-46D1-BD09-DBC69EBBF739}"/>
              </a:ext>
            </a:extLst>
          </p:cNvPr>
          <p:cNvSpPr>
            <a:spLocks/>
          </p:cNvSpPr>
          <p:nvPr/>
        </p:nvSpPr>
        <p:spPr>
          <a:xfrm>
            <a:off x="8523749" y="3249362"/>
            <a:ext cx="1371600" cy="688103"/>
          </a:xfrm>
          <a:prstGeom prst="rect">
            <a:avLst/>
          </a:prstGeom>
          <a:solidFill>
            <a:srgbClr val="C7CEF7"/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rgbClr val="0C1653"/>
                </a:solidFill>
                <a:latin typeface="Palatino Linotype" panose="02040502050505030304" pitchFamily="18" charset="0"/>
              </a:rPr>
              <a:t>P-B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  <a:latin typeface="Palatino Linotype" panose="02040502050505030304" pitchFamily="18" charset="0"/>
              </a:rPr>
              <a:t>Historian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="" xmlns:a16="http://schemas.microsoft.com/office/drawing/2014/main" id="{499176F8-BEEF-4A37-97C9-A7E8592211E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424851" y="3066266"/>
            <a:ext cx="0" cy="3131786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="" xmlns:a16="http://schemas.microsoft.com/office/drawing/2014/main" id="{11E9B743-2518-4E9D-9AE1-3998DBFBCD3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6424851" y="3653006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="" xmlns:a16="http://schemas.microsoft.com/office/drawing/2014/main" id="{55B40D0C-F84E-4462-89E4-D6DB85AB1D6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6427224" y="4468346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="" xmlns:a16="http://schemas.microsoft.com/office/drawing/2014/main" id="{BB4CBFD5-6012-4BE2-83ED-90867D52F6A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6427224" y="5349162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Rectangle 167">
            <a:extLst>
              <a:ext uri="{FF2B5EF4-FFF2-40B4-BE49-F238E27FC236}">
                <a16:creationId xmlns="" xmlns:a16="http://schemas.microsoft.com/office/drawing/2014/main" id="{6373F713-1680-4734-878B-86B182DC5AA6}"/>
              </a:ext>
            </a:extLst>
          </p:cNvPr>
          <p:cNvSpPr>
            <a:spLocks/>
          </p:cNvSpPr>
          <p:nvPr/>
        </p:nvSpPr>
        <p:spPr>
          <a:xfrm>
            <a:off x="6548067" y="3253830"/>
            <a:ext cx="1369985" cy="731520"/>
          </a:xfrm>
          <a:prstGeom prst="rect">
            <a:avLst/>
          </a:prstGeom>
          <a:solidFill>
            <a:srgbClr val="EFD8F4"/>
          </a:solidFill>
          <a:ln w="28575" cap="rnd" cmpd="sng" algn="ctr">
            <a:solidFill>
              <a:srgbClr val="00B0F0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 smtClean="0">
                <a:solidFill>
                  <a:srgbClr val="421D5F"/>
                </a:solidFill>
                <a:latin typeface="Palatino Linotype" panose="02040502050505030304" pitchFamily="18" charset="0"/>
              </a:rPr>
              <a:t>Aaron </a:t>
            </a:r>
            <a:r>
              <a:rPr lang="en-US" sz="1050" b="1" dirty="0" err="1" smtClean="0">
                <a:solidFill>
                  <a:srgbClr val="421D5F"/>
                </a:solidFill>
                <a:latin typeface="Palatino Linotype" panose="02040502050505030304" pitchFamily="18" charset="0"/>
              </a:rPr>
              <a:t>Marrs</a:t>
            </a:r>
            <a:endParaRPr lang="en-US" sz="1050" b="1" dirty="0">
              <a:solidFill>
                <a:srgbClr val="421D5F"/>
              </a:solidFill>
              <a:latin typeface="Palatino Linotype" panose="02040502050505030304" pitchFamily="18" charset="0"/>
            </a:endParaRP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  <a:latin typeface="Palatino Linotype" panose="02040502050505030304" pitchFamily="18" charset="0"/>
              </a:rPr>
              <a:t>Leads Manager</a:t>
            </a:r>
          </a:p>
        </p:txBody>
      </p:sp>
      <p:sp>
        <p:nvSpPr>
          <p:cNvPr id="171" name="Rectangle 170">
            <a:extLst>
              <a:ext uri="{FF2B5EF4-FFF2-40B4-BE49-F238E27FC236}">
                <a16:creationId xmlns="" xmlns:a16="http://schemas.microsoft.com/office/drawing/2014/main" id="{BEFA9A02-F4DD-44E9-86C2-C8ADA3189685}"/>
              </a:ext>
            </a:extLst>
          </p:cNvPr>
          <p:cNvSpPr>
            <a:spLocks/>
          </p:cNvSpPr>
          <p:nvPr/>
        </p:nvSpPr>
        <p:spPr>
          <a:xfrm>
            <a:off x="6548067" y="4089024"/>
            <a:ext cx="1371600" cy="731520"/>
          </a:xfrm>
          <a:prstGeom prst="rect">
            <a:avLst/>
          </a:prstGeom>
          <a:solidFill>
            <a:srgbClr val="EFD8F4"/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rgbClr val="421D5F"/>
                </a:solidFill>
                <a:latin typeface="Palatino Linotype" panose="02040502050505030304" pitchFamily="18" charset="0"/>
              </a:rPr>
              <a:t>Vincent Baxter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  <a:latin typeface="Palatino Linotype" panose="02040502050505030304" pitchFamily="18" charset="0"/>
              </a:rPr>
              <a:t>DCPS Liaison</a:t>
            </a:r>
          </a:p>
        </p:txBody>
      </p:sp>
      <p:sp>
        <p:nvSpPr>
          <p:cNvPr id="174" name="Rectangle 173">
            <a:extLst>
              <a:ext uri="{FF2B5EF4-FFF2-40B4-BE49-F238E27FC236}">
                <a16:creationId xmlns="" xmlns:a16="http://schemas.microsoft.com/office/drawing/2014/main" id="{EE16D351-7B7B-4FCF-8D90-11468672A1EC}"/>
              </a:ext>
            </a:extLst>
          </p:cNvPr>
          <p:cNvSpPr>
            <a:spLocks/>
          </p:cNvSpPr>
          <p:nvPr/>
        </p:nvSpPr>
        <p:spPr>
          <a:xfrm>
            <a:off x="6546454" y="4923503"/>
            <a:ext cx="1371600" cy="731520"/>
          </a:xfrm>
          <a:prstGeom prst="rect">
            <a:avLst/>
          </a:prstGeom>
          <a:solidFill>
            <a:srgbClr val="EFD8F4"/>
          </a:solidFill>
          <a:ln w="28575" cap="rnd" cmpd="sng" algn="ctr">
            <a:solidFill>
              <a:srgbClr val="00B0F0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rgbClr val="421D5F"/>
                </a:solidFill>
                <a:latin typeface="Palatino Linotype" panose="02040502050505030304" pitchFamily="18" charset="0"/>
              </a:rPr>
              <a:t>VACANT 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  <a:latin typeface="Palatino Linotype" panose="02040502050505030304" pitchFamily="18" charset="0"/>
              </a:rPr>
              <a:t>New Unit Strategy Chair</a:t>
            </a:r>
          </a:p>
        </p:txBody>
      </p:sp>
      <p:cxnSp>
        <p:nvCxnSpPr>
          <p:cNvPr id="87" name="Straight Connector 86">
            <a:extLst>
              <a:ext uri="{FF2B5EF4-FFF2-40B4-BE49-F238E27FC236}">
                <a16:creationId xmlns="" xmlns:a16="http://schemas.microsoft.com/office/drawing/2014/main" id="{E0A5E395-38A3-4ED8-A1C1-7892BF5B1BE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0319661" y="2934527"/>
            <a:ext cx="10991" cy="1532134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Oval 93">
            <a:extLst>
              <a:ext uri="{FF2B5EF4-FFF2-40B4-BE49-F238E27FC236}">
                <a16:creationId xmlns="" xmlns:a16="http://schemas.microsoft.com/office/drawing/2014/main" id="{BC24AD9F-130E-4ECB-9C70-2B3233EBF4A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/>
          </p:cNvSpPr>
          <p:nvPr/>
        </p:nvSpPr>
        <p:spPr>
          <a:xfrm>
            <a:off x="10303801" y="2284492"/>
            <a:ext cx="114414" cy="85961"/>
          </a:xfrm>
          <a:prstGeom prst="ellipse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alatino Linotype" panose="02040502050505030304" pitchFamily="18" charset="0"/>
            </a:endParaRPr>
          </a:p>
        </p:txBody>
      </p:sp>
      <p:cxnSp>
        <p:nvCxnSpPr>
          <p:cNvPr id="7" name="Connector: Elbow 6">
            <a:extLst>
              <a:ext uri="{FF2B5EF4-FFF2-40B4-BE49-F238E27FC236}">
                <a16:creationId xmlns="" xmlns:a16="http://schemas.microsoft.com/office/drawing/2014/main" id="{1C54223A-2F2C-4434-A30B-92D8CEE93C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10800000" flipV="1">
            <a:off x="1223253" y="2119353"/>
            <a:ext cx="4826106" cy="187772"/>
          </a:xfrm>
          <a:prstGeom prst="bentConnector2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ctor: Elbow 95">
            <a:extLst>
              <a:ext uri="{FF2B5EF4-FFF2-40B4-BE49-F238E27FC236}">
                <a16:creationId xmlns="" xmlns:a16="http://schemas.microsoft.com/office/drawing/2014/main" id="{185DC171-E6CD-4880-8EF4-7E0DB7F6C2B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23089" y="2119353"/>
            <a:ext cx="4971142" cy="252758"/>
          </a:xfrm>
          <a:prstGeom prst="bentConnector3">
            <a:avLst>
              <a:gd name="adj1" fmla="val 100252"/>
            </a:avLst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="" xmlns:a16="http://schemas.microsoft.com/office/drawing/2014/main" id="{92CA40FF-E75F-4233-A382-4E9DE1FACF8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012434" y="2146011"/>
            <a:ext cx="0" cy="18288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>
            <a:extLst>
              <a:ext uri="{FF2B5EF4-FFF2-40B4-BE49-F238E27FC236}">
                <a16:creationId xmlns="" xmlns:a16="http://schemas.microsoft.com/office/drawing/2014/main" id="{7B2075F3-49F1-4561-B16C-A60D139B4E3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6090050" y="1677293"/>
            <a:ext cx="0" cy="444286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="" xmlns:a16="http://schemas.microsoft.com/office/drawing/2014/main" id="{3377B15D-B0DE-401C-93B7-D8352DEE60C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0315851" y="3603888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Rectangle 161">
            <a:extLst>
              <a:ext uri="{FF2B5EF4-FFF2-40B4-BE49-F238E27FC236}">
                <a16:creationId xmlns="" xmlns:a16="http://schemas.microsoft.com/office/drawing/2014/main" id="{BD569EE8-357F-4061-8190-6041007FBE4B}"/>
              </a:ext>
            </a:extLst>
          </p:cNvPr>
          <p:cNvSpPr>
            <a:spLocks/>
          </p:cNvSpPr>
          <p:nvPr/>
        </p:nvSpPr>
        <p:spPr>
          <a:xfrm>
            <a:off x="10438581" y="3240454"/>
            <a:ext cx="1371600" cy="7315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 cap="rnd" cmpd="sng" algn="ctr">
            <a:solidFill>
              <a:srgbClr val="00B0F0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rPr>
              <a:t>VACANT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  <a:latin typeface="Palatino Linotype" panose="02040502050505030304" pitchFamily="18" charset="0"/>
              </a:rPr>
              <a:t>At-Large Member Coordinator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="" xmlns:a16="http://schemas.microsoft.com/office/drawing/2014/main" id="{B5D7E8AC-1431-8FAC-409A-52F901C27B6F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/>
          </p:cNvSpPr>
          <p:nvPr/>
        </p:nvSpPr>
        <p:spPr>
          <a:xfrm>
            <a:off x="4505056" y="2300492"/>
            <a:ext cx="1554037" cy="77724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7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8"/>
                  <a:pt x="380123" y="576082"/>
                  <a:pt x="380123" y="388281"/>
                </a:cubicBezTo>
                <a:cubicBezTo>
                  <a:pt x="380123" y="200481"/>
                  <a:pt x="246911" y="43794"/>
                  <a:pt x="69824" y="7557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VACANT</a:t>
            </a:r>
            <a:endParaRPr lang="en-US" sz="1000" b="1" dirty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  <a:latin typeface="Palatino Linotype" panose="02040502050505030304" pitchFamily="18" charset="0"/>
              </a:rPr>
              <a:t>Unit Program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1FBF132B-D6B4-5F1C-CF2A-E3F9AD3300DA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/>
          </p:cNvSpPr>
          <p:nvPr/>
        </p:nvSpPr>
        <p:spPr>
          <a:xfrm>
            <a:off x="520560" y="2307126"/>
            <a:ext cx="1609344" cy="77724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7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8"/>
                  <a:pt x="380123" y="576082"/>
                  <a:pt x="380123" y="388281"/>
                </a:cubicBezTo>
                <a:cubicBezTo>
                  <a:pt x="380123" y="200481"/>
                  <a:pt x="246911" y="43794"/>
                  <a:pt x="69824" y="7557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Sonja </a:t>
            </a:r>
            <a:r>
              <a:rPr lang="en-US" sz="1000" b="1" dirty="0" err="1" smtClean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Kueppers</a:t>
            </a:r>
            <a:endParaRPr lang="en-US" sz="1000" b="1" dirty="0">
              <a:solidFill>
                <a:schemeClr val="accent3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  <a:latin typeface="Palatino Linotype" panose="02040502050505030304" pitchFamily="18" charset="0"/>
              </a:rPr>
              <a:t>Camping and Outdoor  Promotion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F0BA4441-04BF-23B9-6EFA-C702A0F14C1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547502" y="2466705"/>
            <a:ext cx="0" cy="59436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DA3779D1-C37B-E742-B5AA-85C5D7ED60C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547502" y="3057255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reeform: Shape 25">
            <a:extLst>
              <a:ext uri="{FF2B5EF4-FFF2-40B4-BE49-F238E27FC236}">
                <a16:creationId xmlns="" xmlns:a16="http://schemas.microsoft.com/office/drawing/2014/main" id="{D80B4A63-D77C-EFC1-CFAD-8776FEFC10AE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/>
          </p:cNvSpPr>
          <p:nvPr/>
        </p:nvSpPr>
        <p:spPr>
          <a:xfrm>
            <a:off x="2619518" y="2306787"/>
            <a:ext cx="1463040" cy="77724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7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8"/>
                  <a:pt x="380123" y="576082"/>
                  <a:pt x="380123" y="388281"/>
                </a:cubicBezTo>
                <a:cubicBezTo>
                  <a:pt x="380123" y="200481"/>
                  <a:pt x="246911" y="43794"/>
                  <a:pt x="69824" y="7557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accent3">
                    <a:lumMod val="50000"/>
                  </a:schemeClr>
                </a:solidFill>
                <a:latin typeface="Palatino Linotype" panose="02040502050505030304" pitchFamily="18" charset="0"/>
              </a:rPr>
              <a:t>Chad Heflin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  <a:latin typeface="Palatino Linotype" panose="02040502050505030304" pitchFamily="18" charset="0"/>
              </a:rPr>
              <a:t>Activities and Civic Service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="" xmlns:a16="http://schemas.microsoft.com/office/drawing/2014/main" id="{9ED84351-B101-D624-0F6C-9193E73E9BC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465016" y="2972478"/>
            <a:ext cx="24174" cy="3114787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="" xmlns:a16="http://schemas.microsoft.com/office/drawing/2014/main" id="{1805680B-6BF1-6A61-4079-6663C3A0971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482358" y="4458313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="" xmlns:a16="http://schemas.microsoft.com/office/drawing/2014/main" id="{99CEE293-3EDE-1829-8768-D5AF4F614D5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482358" y="5325295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="" xmlns:a16="http://schemas.microsoft.com/office/drawing/2014/main" id="{728D9A17-5F84-47AB-3D73-EE0E39859C0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482358" y="6087265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="" xmlns:a16="http://schemas.microsoft.com/office/drawing/2014/main" id="{7ED915A3-F9F6-9684-53D2-FFD12FFED58A}"/>
              </a:ext>
            </a:extLst>
          </p:cNvPr>
          <p:cNvSpPr>
            <a:spLocks/>
          </p:cNvSpPr>
          <p:nvPr/>
        </p:nvSpPr>
        <p:spPr>
          <a:xfrm>
            <a:off x="2677040" y="5757336"/>
            <a:ext cx="1371600" cy="731520"/>
          </a:xfrm>
          <a:prstGeom prst="rect">
            <a:avLst/>
          </a:prstGeom>
          <a:solidFill>
            <a:srgbClr val="C5F7FB"/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VACANT</a:t>
            </a:r>
            <a:endParaRPr lang="en-US" sz="1000" b="1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  <a:latin typeface="Palatino Linotype" panose="02040502050505030304" pitchFamily="18" charset="0"/>
              </a:rPr>
              <a:t>International Scouting Chair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="" xmlns:a16="http://schemas.microsoft.com/office/drawing/2014/main" id="{0D618DC7-5C01-0AD7-8C8B-BCCA8B28C1DD}"/>
              </a:ext>
            </a:extLst>
          </p:cNvPr>
          <p:cNvSpPr>
            <a:spLocks/>
          </p:cNvSpPr>
          <p:nvPr/>
        </p:nvSpPr>
        <p:spPr>
          <a:xfrm>
            <a:off x="2677040" y="4927881"/>
            <a:ext cx="1371600" cy="731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Alex Pham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  <a:latin typeface="Palatino Linotype" panose="02040502050505030304" pitchFamily="18" charset="0"/>
              </a:rPr>
              <a:t>Merit Badge University Dean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="" xmlns:a16="http://schemas.microsoft.com/office/drawing/2014/main" id="{D1EB8D92-C837-2058-32E6-13D07702EB87}"/>
              </a:ext>
            </a:extLst>
          </p:cNvPr>
          <p:cNvSpPr>
            <a:spLocks/>
          </p:cNvSpPr>
          <p:nvPr/>
        </p:nvSpPr>
        <p:spPr>
          <a:xfrm>
            <a:off x="2657031" y="4053784"/>
            <a:ext cx="1371600" cy="731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Randy Jacobs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  <a:latin typeface="Palatino Linotype" panose="02040502050505030304" pitchFamily="18" charset="0"/>
              </a:rPr>
              <a:t>Pinewood Derby Chair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="" xmlns:a16="http://schemas.microsoft.com/office/drawing/2014/main" id="{EBBB6B87-775E-045B-DF2D-78E02F1D0C67}"/>
              </a:ext>
            </a:extLst>
          </p:cNvPr>
          <p:cNvSpPr>
            <a:spLocks/>
          </p:cNvSpPr>
          <p:nvPr/>
        </p:nvSpPr>
        <p:spPr>
          <a:xfrm>
            <a:off x="4507809" y="4084854"/>
            <a:ext cx="1371600" cy="7315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2">
                    <a:lumMod val="50000"/>
                  </a:schemeClr>
                </a:solidFill>
                <a:latin typeface="Palatino Linotype" panose="02040502050505030304" pitchFamily="18" charset="0"/>
              </a:rPr>
              <a:t>Doug Menorca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  <a:latin typeface="Palatino Linotype" panose="02040502050505030304" pitchFamily="18" charset="0"/>
              </a:rPr>
              <a:t>Unit Fundraising Chair</a:t>
            </a:r>
          </a:p>
        </p:txBody>
      </p:sp>
      <p:sp>
        <p:nvSpPr>
          <p:cNvPr id="49" name="Freeform: Shape 48">
            <a:extLst>
              <a:ext uri="{FF2B5EF4-FFF2-40B4-BE49-F238E27FC236}">
                <a16:creationId xmlns="" xmlns:a16="http://schemas.microsoft.com/office/drawing/2014/main" id="{578359B8-A27A-5C44-A9C1-23F587705A68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/>
          </p:cNvSpPr>
          <p:nvPr/>
        </p:nvSpPr>
        <p:spPr>
          <a:xfrm>
            <a:off x="8501912" y="2293291"/>
            <a:ext cx="1463040" cy="77724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7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8"/>
                  <a:pt x="380123" y="576082"/>
                  <a:pt x="380123" y="388281"/>
                </a:cubicBezTo>
                <a:cubicBezTo>
                  <a:pt x="380123" y="200481"/>
                  <a:pt x="246911" y="43794"/>
                  <a:pt x="69824" y="7557"/>
                </a:cubicBezTo>
                <a:lnTo>
                  <a:pt x="0" y="518"/>
                </a:lnTo>
                <a:close/>
              </a:path>
            </a:pathLst>
          </a:custGeom>
          <a:solidFill>
            <a:srgbClr val="CAF5E5"/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 smtClean="0">
                <a:solidFill>
                  <a:srgbClr val="105239"/>
                </a:solidFill>
                <a:latin typeface="Palatino Linotype" panose="02040502050505030304" pitchFamily="18" charset="0"/>
              </a:rPr>
              <a:t>VACANT</a:t>
            </a:r>
            <a:endParaRPr lang="en-US" sz="1000" b="1" dirty="0">
              <a:solidFill>
                <a:srgbClr val="105239"/>
              </a:solidFill>
              <a:latin typeface="Palatino Linotype" panose="02040502050505030304" pitchFamily="18" charset="0"/>
            </a:endParaRP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  <a:latin typeface="Palatino Linotype" panose="02040502050505030304" pitchFamily="18" charset="0"/>
              </a:rPr>
              <a:t>Marketing and Communications</a:t>
            </a:r>
          </a:p>
        </p:txBody>
      </p:sp>
      <p:sp>
        <p:nvSpPr>
          <p:cNvPr id="55" name="Freeform: Shape 54">
            <a:extLst>
              <a:ext uri="{FF2B5EF4-FFF2-40B4-BE49-F238E27FC236}">
                <a16:creationId xmlns="" xmlns:a16="http://schemas.microsoft.com/office/drawing/2014/main" id="{FC45B334-B190-F4B1-2E02-1C579CE97D3D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/>
          <p:nvPr/>
        </p:nvSpPr>
        <p:spPr>
          <a:xfrm>
            <a:off x="5520760" y="1056324"/>
            <a:ext cx="1463040" cy="77724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4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4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solidFill>
            <a:srgbClr val="F7F7C7"/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0" tIns="5715" rIns="5715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rgbClr val="FF9900"/>
                </a:solidFill>
                <a:latin typeface="Palatino Linotype" panose="02040502050505030304" pitchFamily="18" charset="0"/>
              </a:rPr>
              <a:t>Tony Phillips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  <a:latin typeface="Palatino Linotype" panose="02040502050505030304" pitchFamily="18" charset="0"/>
              </a:rPr>
              <a:t>District Chair</a:t>
            </a:r>
          </a:p>
        </p:txBody>
      </p:sp>
      <p:sp>
        <p:nvSpPr>
          <p:cNvPr id="59" name="Title 7">
            <a:extLst>
              <a:ext uri="{FF2B5EF4-FFF2-40B4-BE49-F238E27FC236}">
                <a16:creationId xmlns="" xmlns:a16="http://schemas.microsoft.com/office/drawing/2014/main" id="{D8C166EB-38F6-8354-7977-DEA5530B6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016" y="116072"/>
            <a:ext cx="4925786" cy="917547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latin typeface="Palatino Linotype" panose="02040502050505030304" pitchFamily="18" charset="0"/>
              </a:rPr>
              <a:t>Washington, DC District (BSA)</a:t>
            </a:r>
            <a:br>
              <a:rPr lang="en-US" sz="2800" dirty="0">
                <a:latin typeface="Palatino Linotype" panose="02040502050505030304" pitchFamily="18" charset="0"/>
              </a:rPr>
            </a:br>
            <a:r>
              <a:rPr lang="en-US" sz="2000" dirty="0">
                <a:latin typeface="Palatino Linotype" panose="02040502050505030304" pitchFamily="18" charset="0"/>
              </a:rPr>
              <a:t>District Committee </a:t>
            </a:r>
            <a:r>
              <a:rPr lang="en-US" sz="2000" dirty="0" smtClean="0">
                <a:latin typeface="Palatino Linotype" panose="02040502050505030304" pitchFamily="18" charset="0"/>
              </a:rPr>
              <a:t>Leadership</a:t>
            </a:r>
            <a:br>
              <a:rPr lang="en-US" sz="2000" dirty="0" smtClean="0">
                <a:latin typeface="Palatino Linotype" panose="02040502050505030304" pitchFamily="18" charset="0"/>
              </a:rPr>
            </a:br>
            <a:r>
              <a:rPr lang="en-US" sz="1300" dirty="0" smtClean="0">
                <a:latin typeface="Palatino Linotype" panose="02040502050505030304" pitchFamily="18" charset="0"/>
              </a:rPr>
              <a:t>Updated December 1, 2024</a:t>
            </a:r>
            <a:endParaRPr lang="en-US" sz="2800" dirty="0">
              <a:latin typeface="Palatino Linotype" panose="02040502050505030304" pitchFamily="18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="" xmlns:a16="http://schemas.microsoft.com/office/drawing/2014/main" id="{5BA5D348-4DE2-F314-5764-C5712E294E89}"/>
              </a:ext>
            </a:extLst>
          </p:cNvPr>
          <p:cNvSpPr>
            <a:spLocks/>
          </p:cNvSpPr>
          <p:nvPr/>
        </p:nvSpPr>
        <p:spPr>
          <a:xfrm>
            <a:off x="8514448" y="4098042"/>
            <a:ext cx="1371600" cy="731520"/>
          </a:xfrm>
          <a:prstGeom prst="rect">
            <a:avLst/>
          </a:prstGeom>
          <a:solidFill>
            <a:srgbClr val="C7CEF7"/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rgbClr val="0C1653"/>
                </a:solidFill>
                <a:latin typeface="Palatino Linotype" panose="02040502050505030304" pitchFamily="18" charset="0"/>
              </a:rPr>
              <a:t>Marty Barnard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  <a:latin typeface="Palatino Linotype" panose="02040502050505030304" pitchFamily="18" charset="0"/>
              </a:rPr>
              <a:t>Alumni and Scouter Events Chair</a:t>
            </a:r>
          </a:p>
        </p:txBody>
      </p:sp>
      <p:sp>
        <p:nvSpPr>
          <p:cNvPr id="4" name="Oval 3">
            <a:extLst>
              <a:ext uri="{FF2B5EF4-FFF2-40B4-BE49-F238E27FC236}">
                <a16:creationId xmlns="" xmlns:a16="http://schemas.microsoft.com/office/drawing/2014/main" id="{F27942E5-533A-6CCA-7C14-E594B1C8B2FB}"/>
              </a:ext>
            </a:extLst>
          </p:cNvPr>
          <p:cNvSpPr>
            <a:spLocks/>
          </p:cNvSpPr>
          <p:nvPr/>
        </p:nvSpPr>
        <p:spPr>
          <a:xfrm>
            <a:off x="4107940" y="2300153"/>
            <a:ext cx="777240" cy="777240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alatino Linotype" panose="02040502050505030304" pitchFamily="18" charset="0"/>
            </a:endParaRPr>
          </a:p>
        </p:txBody>
      </p:sp>
      <p:sp>
        <p:nvSpPr>
          <p:cNvPr id="74" name="Freeform: Shape 73">
            <a:extLst>
              <a:ext uri="{FF2B5EF4-FFF2-40B4-BE49-F238E27FC236}">
                <a16:creationId xmlns="" xmlns:a16="http://schemas.microsoft.com/office/drawing/2014/main" id="{816B052F-22A0-C0C4-D3CA-E04CF1C9B1E2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/>
          </p:cNvSpPr>
          <p:nvPr/>
        </p:nvSpPr>
        <p:spPr>
          <a:xfrm>
            <a:off x="6550758" y="2303882"/>
            <a:ext cx="1463040" cy="77724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7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8"/>
                  <a:pt x="380123" y="576082"/>
                  <a:pt x="380123" y="388281"/>
                </a:cubicBezTo>
                <a:cubicBezTo>
                  <a:pt x="380123" y="200481"/>
                  <a:pt x="246911" y="43794"/>
                  <a:pt x="69824" y="7557"/>
                </a:cubicBezTo>
                <a:lnTo>
                  <a:pt x="0" y="518"/>
                </a:lnTo>
                <a:close/>
              </a:path>
            </a:pathLst>
          </a:custGeom>
          <a:solidFill>
            <a:srgbClr val="CAF5E5"/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 smtClean="0">
                <a:solidFill>
                  <a:srgbClr val="105239"/>
                </a:solidFill>
                <a:latin typeface="Palatino Linotype" panose="02040502050505030304" pitchFamily="18" charset="0"/>
              </a:rPr>
              <a:t>Roberto Velez</a:t>
            </a:r>
            <a:endParaRPr lang="en-US" sz="1000" b="1" dirty="0">
              <a:solidFill>
                <a:srgbClr val="105239"/>
              </a:solidFill>
              <a:latin typeface="Palatino Linotype" panose="02040502050505030304" pitchFamily="18" charset="0"/>
            </a:endParaRP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  <a:latin typeface="Palatino Linotype" panose="02040502050505030304" pitchFamily="18" charset="0"/>
              </a:rPr>
              <a:t>Membership</a:t>
            </a:r>
          </a:p>
        </p:txBody>
      </p:sp>
      <p:sp>
        <p:nvSpPr>
          <p:cNvPr id="80" name="Freeform: Shape 79">
            <a:extLst>
              <a:ext uri="{FF2B5EF4-FFF2-40B4-BE49-F238E27FC236}">
                <a16:creationId xmlns="" xmlns:a16="http://schemas.microsoft.com/office/drawing/2014/main" id="{F0440C42-52DC-C3DD-A0C3-903BF2EA03D9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/>
          </p:cNvSpPr>
          <p:nvPr/>
        </p:nvSpPr>
        <p:spPr>
          <a:xfrm>
            <a:off x="10485341" y="2283619"/>
            <a:ext cx="1463040" cy="77724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7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8"/>
                  <a:pt x="380123" y="576082"/>
                  <a:pt x="380123" y="388281"/>
                </a:cubicBezTo>
                <a:cubicBezTo>
                  <a:pt x="380123" y="200481"/>
                  <a:pt x="246911" y="43794"/>
                  <a:pt x="69824" y="7557"/>
                </a:cubicBezTo>
                <a:lnTo>
                  <a:pt x="0" y="518"/>
                </a:lnTo>
                <a:close/>
              </a:path>
            </a:pathLst>
          </a:custGeom>
          <a:solidFill>
            <a:srgbClr val="CAF5E5"/>
          </a:solidFill>
          <a:ln w="28575" cap="rnd" cmpd="sng" algn="ctr">
            <a:solidFill>
              <a:srgbClr val="00B0F0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rgbClr val="105239"/>
                </a:solidFill>
                <a:latin typeface="Palatino Linotype" panose="02040502050505030304" pitchFamily="18" charset="0"/>
              </a:rPr>
              <a:t>VACANT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  <a:latin typeface="Palatino Linotype" panose="02040502050505030304" pitchFamily="18" charset="0"/>
              </a:rPr>
              <a:t>District </a:t>
            </a:r>
            <a:br>
              <a:rPr lang="en-US" sz="900" dirty="0">
                <a:solidFill>
                  <a:schemeClr val="tx1"/>
                </a:solidFill>
                <a:latin typeface="Palatino Linotype" panose="02040502050505030304" pitchFamily="18" charset="0"/>
              </a:rPr>
            </a:br>
            <a:r>
              <a:rPr lang="en-US" sz="900" dirty="0">
                <a:solidFill>
                  <a:schemeClr val="tx1"/>
                </a:solidFill>
                <a:latin typeface="Palatino Linotype" panose="02040502050505030304" pitchFamily="18" charset="0"/>
              </a:rPr>
              <a:t>Deputy Chair</a:t>
            </a:r>
          </a:p>
        </p:txBody>
      </p:sp>
      <p:sp>
        <p:nvSpPr>
          <p:cNvPr id="77" name="Oval 76">
            <a:extLst>
              <a:ext uri="{FF2B5EF4-FFF2-40B4-BE49-F238E27FC236}">
                <a16:creationId xmlns="" xmlns:a16="http://schemas.microsoft.com/office/drawing/2014/main" id="{2F842E9D-8D6D-CF8E-AEF8-DFDBF06079B1}"/>
              </a:ext>
            </a:extLst>
          </p:cNvPr>
          <p:cNvSpPr>
            <a:spLocks/>
          </p:cNvSpPr>
          <p:nvPr/>
        </p:nvSpPr>
        <p:spPr>
          <a:xfrm>
            <a:off x="10089528" y="2283280"/>
            <a:ext cx="777240" cy="777240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alatino Linotype" panose="02040502050505030304" pitchFamily="18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="" xmlns:a16="http://schemas.microsoft.com/office/drawing/2014/main" id="{40B275E1-BEAE-B2B7-D572-96A39D49DD1F}"/>
              </a:ext>
            </a:extLst>
          </p:cNvPr>
          <p:cNvSpPr>
            <a:spLocks/>
          </p:cNvSpPr>
          <p:nvPr/>
        </p:nvSpPr>
        <p:spPr>
          <a:xfrm>
            <a:off x="174823" y="2306787"/>
            <a:ext cx="777240" cy="777240"/>
          </a:xfrm>
          <a:prstGeom prst="ellipse">
            <a:avLst/>
          </a:prstGeom>
          <a:blipFill>
            <a:blip r:embed="rId4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alatino Linotype" panose="02040502050505030304" pitchFamily="18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="" xmlns:a16="http://schemas.microsoft.com/office/drawing/2014/main" id="{314AE125-A42B-468D-6682-1B3B11800076}"/>
              </a:ext>
            </a:extLst>
          </p:cNvPr>
          <p:cNvSpPr>
            <a:spLocks/>
          </p:cNvSpPr>
          <p:nvPr/>
        </p:nvSpPr>
        <p:spPr>
          <a:xfrm>
            <a:off x="2222401" y="2306448"/>
            <a:ext cx="777240" cy="777240"/>
          </a:xfrm>
          <a:prstGeom prst="ellipse">
            <a:avLst/>
          </a:prstGeom>
          <a:blipFill>
            <a:blip r:embed="rId5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alatino Linotype" panose="02040502050505030304" pitchFamily="18" charset="0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="" xmlns:a16="http://schemas.microsoft.com/office/drawing/2014/main" id="{182E1013-A5A2-F659-39DF-E13A382140B6}"/>
              </a:ext>
            </a:extLst>
          </p:cNvPr>
          <p:cNvSpPr>
            <a:spLocks/>
          </p:cNvSpPr>
          <p:nvPr/>
        </p:nvSpPr>
        <p:spPr>
          <a:xfrm>
            <a:off x="8106099" y="2292952"/>
            <a:ext cx="777240" cy="777240"/>
          </a:xfrm>
          <a:prstGeom prst="ellipse">
            <a:avLst/>
          </a:prstGeom>
          <a:blipFill>
            <a:blip r:embed="rId6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alatino Linotype" panose="02040502050505030304" pitchFamily="18" charset="0"/>
            </a:endParaRPr>
          </a:p>
        </p:txBody>
      </p:sp>
      <p:sp>
        <p:nvSpPr>
          <p:cNvPr id="71" name="Oval 70">
            <a:extLst>
              <a:ext uri="{FF2B5EF4-FFF2-40B4-BE49-F238E27FC236}">
                <a16:creationId xmlns="" xmlns:a16="http://schemas.microsoft.com/office/drawing/2014/main" id="{7C98522B-C92A-6B2A-3660-D12036773B61}"/>
              </a:ext>
            </a:extLst>
          </p:cNvPr>
          <p:cNvSpPr>
            <a:spLocks/>
          </p:cNvSpPr>
          <p:nvPr/>
        </p:nvSpPr>
        <p:spPr>
          <a:xfrm>
            <a:off x="6154945" y="2303543"/>
            <a:ext cx="777240" cy="777240"/>
          </a:xfrm>
          <a:prstGeom prst="ellipse">
            <a:avLst/>
          </a:prstGeom>
          <a:blipFill dpi="0"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alatino Linotype" panose="02040502050505030304" pitchFamily="18" charset="0"/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="" xmlns:a16="http://schemas.microsoft.com/office/drawing/2014/main" id="{76629106-9C3C-BD4F-B385-0269C4F95902}"/>
              </a:ext>
            </a:extLst>
          </p:cNvPr>
          <p:cNvSpPr/>
          <p:nvPr/>
        </p:nvSpPr>
        <p:spPr>
          <a:xfrm>
            <a:off x="5123643" y="1055985"/>
            <a:ext cx="777240" cy="777240"/>
          </a:xfrm>
          <a:prstGeom prst="ellipse">
            <a:avLst/>
          </a:prstGeom>
          <a:blipFill>
            <a:blip r:embed="rId8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alatino Linotype" panose="02040502050505030304" pitchFamily="18" charset="0"/>
            </a:endParaRPr>
          </a:p>
        </p:txBody>
      </p:sp>
      <p:sp>
        <p:nvSpPr>
          <p:cNvPr id="91" name="Rectangle 90" descr="decorative element">
            <a:extLst>
              <a:ext uri="{FF2B5EF4-FFF2-40B4-BE49-F238E27FC236}">
                <a16:creationId xmlns="" xmlns:a16="http://schemas.microsoft.com/office/drawing/2014/main" id="{BE1D0EFC-4330-7A2E-69D0-3542BF0118FC}"/>
              </a:ext>
            </a:extLst>
          </p:cNvPr>
          <p:cNvSpPr>
            <a:spLocks/>
          </p:cNvSpPr>
          <p:nvPr/>
        </p:nvSpPr>
        <p:spPr>
          <a:xfrm>
            <a:off x="8897353" y="5780617"/>
            <a:ext cx="108000" cy="10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860" tIns="5715" rIns="22860" bIns="5715" numCol="1" spcCol="1270" anchor="ctr" anchorCtr="0">
            <a:noAutofit/>
            <a:flatTx/>
          </a:bodyPr>
          <a:lstStyle/>
          <a:p>
            <a:pPr marL="0" lvl="0" indent="0" algn="ctr" defTabSz="400050">
              <a:spcBef>
                <a:spcPct val="0"/>
              </a:spcBef>
              <a:spcAft>
                <a:spcPct val="35000"/>
              </a:spcAft>
              <a:buNone/>
            </a:pPr>
            <a:endParaRPr lang="en-US" sz="700" kern="1200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92" name="Rectangle 91" descr="decorative element">
            <a:extLst>
              <a:ext uri="{FF2B5EF4-FFF2-40B4-BE49-F238E27FC236}">
                <a16:creationId xmlns="" xmlns:a16="http://schemas.microsoft.com/office/drawing/2014/main" id="{8B544BA4-A040-15BD-58CE-F59466450348}"/>
              </a:ext>
            </a:extLst>
          </p:cNvPr>
          <p:cNvSpPr>
            <a:spLocks/>
          </p:cNvSpPr>
          <p:nvPr/>
        </p:nvSpPr>
        <p:spPr>
          <a:xfrm>
            <a:off x="9107039" y="5790823"/>
            <a:ext cx="682882" cy="108000"/>
          </a:xfrm>
          <a:prstGeom prst="rect">
            <a:avLst/>
          </a:prstGeom>
          <a:noFill/>
          <a:ln w="3175">
            <a:noFill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15" tIns="0" rIns="5715" bIns="0" numCol="1" spcCol="1270" anchor="ctr" anchorCtr="0">
            <a:noAutofit/>
            <a:flatTx/>
          </a:bodyPr>
          <a:lstStyle/>
          <a:p>
            <a:pPr defTabSz="400050"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  <a:latin typeface="Palatino Linotype" panose="02040502050505030304" pitchFamily="18" charset="0"/>
              </a:rPr>
              <a:t>Continuity</a:t>
            </a:r>
          </a:p>
        </p:txBody>
      </p:sp>
      <p:sp>
        <p:nvSpPr>
          <p:cNvPr id="93" name="Rectangle 92" descr="decorative element">
            <a:extLst>
              <a:ext uri="{FF2B5EF4-FFF2-40B4-BE49-F238E27FC236}">
                <a16:creationId xmlns="" xmlns:a16="http://schemas.microsoft.com/office/drawing/2014/main" id="{C2EFFF73-231F-C066-597C-7D99ACE6C123}"/>
              </a:ext>
            </a:extLst>
          </p:cNvPr>
          <p:cNvSpPr>
            <a:spLocks/>
          </p:cNvSpPr>
          <p:nvPr/>
        </p:nvSpPr>
        <p:spPr>
          <a:xfrm>
            <a:off x="8901440" y="5531114"/>
            <a:ext cx="108000" cy="108000"/>
          </a:xfrm>
          <a:prstGeom prst="rect">
            <a:avLst/>
          </a:prstGeom>
          <a:solidFill>
            <a:srgbClr val="C5F7FB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860" tIns="5715" rIns="22860" bIns="5715" numCol="1" spcCol="1270" anchor="ctr" anchorCtr="0">
            <a:noAutofit/>
            <a:flatTx/>
          </a:bodyPr>
          <a:lstStyle/>
          <a:p>
            <a:pPr marL="0" lvl="0" indent="0" algn="ctr" defTabSz="400050">
              <a:spcBef>
                <a:spcPct val="0"/>
              </a:spcBef>
              <a:spcAft>
                <a:spcPct val="35000"/>
              </a:spcAft>
              <a:buNone/>
            </a:pPr>
            <a:endParaRPr lang="en-US" sz="700" kern="1200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95" name="Rectangle 94" descr="decorative element">
            <a:extLst>
              <a:ext uri="{FF2B5EF4-FFF2-40B4-BE49-F238E27FC236}">
                <a16:creationId xmlns="" xmlns:a16="http://schemas.microsoft.com/office/drawing/2014/main" id="{C34DF6F4-D817-42A7-98CD-8F9F6B0723E0}"/>
              </a:ext>
            </a:extLst>
          </p:cNvPr>
          <p:cNvSpPr>
            <a:spLocks/>
          </p:cNvSpPr>
          <p:nvPr/>
        </p:nvSpPr>
        <p:spPr>
          <a:xfrm>
            <a:off x="9103341" y="5531732"/>
            <a:ext cx="1459672" cy="108000"/>
          </a:xfrm>
          <a:prstGeom prst="rect">
            <a:avLst/>
          </a:prstGeom>
          <a:noFill/>
          <a:ln w="3175">
            <a:noFill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15" tIns="0" rIns="5715" bIns="0" numCol="1" spcCol="1270" anchor="ctr" anchorCtr="0">
            <a:noAutofit/>
            <a:flatTx/>
          </a:bodyPr>
          <a:lstStyle/>
          <a:p>
            <a:pPr defTabSz="400050"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  <a:latin typeface="Palatino Linotype" panose="02040502050505030304" pitchFamily="18" charset="0"/>
              </a:rPr>
              <a:t>Events</a:t>
            </a:r>
          </a:p>
        </p:txBody>
      </p:sp>
      <p:sp>
        <p:nvSpPr>
          <p:cNvPr id="101" name="Rectangle 100" descr="decorative element">
            <a:extLst>
              <a:ext uri="{FF2B5EF4-FFF2-40B4-BE49-F238E27FC236}">
                <a16:creationId xmlns="" xmlns:a16="http://schemas.microsoft.com/office/drawing/2014/main" id="{2602C78C-8FE7-1ADD-5B79-54BCC7924512}"/>
              </a:ext>
            </a:extLst>
          </p:cNvPr>
          <p:cNvSpPr>
            <a:spLocks/>
          </p:cNvSpPr>
          <p:nvPr/>
        </p:nvSpPr>
        <p:spPr>
          <a:xfrm>
            <a:off x="8901440" y="6034341"/>
            <a:ext cx="108000" cy="10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860" tIns="5715" rIns="22860" bIns="5715" numCol="1" spcCol="1270" anchor="ctr" anchorCtr="0">
            <a:noAutofit/>
            <a:flatTx/>
          </a:bodyPr>
          <a:lstStyle/>
          <a:p>
            <a:pPr marL="0" lvl="0" indent="0" algn="ctr" defTabSz="400050">
              <a:spcBef>
                <a:spcPct val="0"/>
              </a:spcBef>
              <a:spcAft>
                <a:spcPct val="35000"/>
              </a:spcAft>
              <a:buNone/>
            </a:pPr>
            <a:endParaRPr lang="en-US" sz="700" kern="1200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02" name="Rectangle 101" descr="decorative element">
            <a:extLst>
              <a:ext uri="{FF2B5EF4-FFF2-40B4-BE49-F238E27FC236}">
                <a16:creationId xmlns="" xmlns:a16="http://schemas.microsoft.com/office/drawing/2014/main" id="{99E6C69C-ED95-2AF5-2518-9077D92F3825}"/>
              </a:ext>
            </a:extLst>
          </p:cNvPr>
          <p:cNvSpPr>
            <a:spLocks/>
          </p:cNvSpPr>
          <p:nvPr/>
        </p:nvSpPr>
        <p:spPr>
          <a:xfrm>
            <a:off x="9103340" y="6034943"/>
            <a:ext cx="760399" cy="108000"/>
          </a:xfrm>
          <a:prstGeom prst="rect">
            <a:avLst/>
          </a:prstGeom>
          <a:noFill/>
          <a:ln w="3175">
            <a:noFill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15" tIns="0" rIns="5715" bIns="0" numCol="1" spcCol="1270" anchor="ctr" anchorCtr="0">
            <a:noAutofit/>
            <a:flatTx/>
          </a:bodyPr>
          <a:lstStyle/>
          <a:p>
            <a:pPr defTabSz="400050"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  <a:latin typeface="Palatino Linotype" panose="02040502050505030304" pitchFamily="18" charset="0"/>
              </a:rPr>
              <a:t>District Ops</a:t>
            </a:r>
          </a:p>
        </p:txBody>
      </p:sp>
      <p:sp>
        <p:nvSpPr>
          <p:cNvPr id="104" name="Oval 103">
            <a:extLst>
              <a:ext uri="{FF2B5EF4-FFF2-40B4-BE49-F238E27FC236}">
                <a16:creationId xmlns="" xmlns:a16="http://schemas.microsoft.com/office/drawing/2014/main" id="{58864A33-BE26-E3B4-8876-1641A38E1F1D}"/>
              </a:ext>
            </a:extLst>
          </p:cNvPr>
          <p:cNvSpPr/>
          <p:nvPr/>
        </p:nvSpPr>
        <p:spPr>
          <a:xfrm>
            <a:off x="7285152" y="1060687"/>
            <a:ext cx="777240" cy="777240"/>
          </a:xfrm>
          <a:prstGeom prst="ellipse">
            <a:avLst/>
          </a:prstGeom>
          <a:blipFill>
            <a:blip r:embed="rId9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alatino Linotype" panose="02040502050505030304" pitchFamily="18" charset="0"/>
            </a:endParaRPr>
          </a:p>
        </p:txBody>
      </p:sp>
      <p:sp>
        <p:nvSpPr>
          <p:cNvPr id="105" name="Freeform: Shape 104">
            <a:extLst>
              <a:ext uri="{FF2B5EF4-FFF2-40B4-BE49-F238E27FC236}">
                <a16:creationId xmlns="" xmlns:a16="http://schemas.microsoft.com/office/drawing/2014/main" id="{769251B5-01F7-9864-D9DD-7516565634B3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/>
          <p:nvPr/>
        </p:nvSpPr>
        <p:spPr>
          <a:xfrm>
            <a:off x="7682269" y="1061026"/>
            <a:ext cx="1463040" cy="77724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solidFill>
            <a:srgbClr val="F7F7C7"/>
          </a:solidFill>
          <a:ln w="9525" cap="rnd" cmpd="sng" algn="ctr">
            <a:noFill/>
            <a:prstDash val="solid"/>
            <a:extLst>
              <a:ext uri="{C807C97D-BFC1-408E-A445-0C87EB9F89A2}">
                <ask:lineSketchStyleProps xmlns="" xmlns:ask="http://schemas.microsoft.com/office/drawing/2018/sketchyshapes" sd="1219033472">
                  <a:custGeom>
                    <a:avLst/>
                    <a:gdLst>
                      <a:gd name="connsiteX0" fmla="*/ 0 w 1463040"/>
                      <a:gd name="connsiteY0" fmla="*/ 0 h 777240"/>
                      <a:gd name="connsiteX1" fmla="*/ 394958 w 1463040"/>
                      <a:gd name="connsiteY1" fmla="*/ 0 h 777240"/>
                      <a:gd name="connsiteX2" fmla="*/ 1063934 w 1463040"/>
                      <a:gd name="connsiteY2" fmla="*/ 0 h 777240"/>
                      <a:gd name="connsiteX3" fmla="*/ 1074646 w 1463040"/>
                      <a:gd name="connsiteY3" fmla="*/ 0 h 777240"/>
                      <a:gd name="connsiteX4" fmla="*/ 1463040 w 1463040"/>
                      <a:gd name="connsiteY4" fmla="*/ 388620 h 777240"/>
                      <a:gd name="connsiteX5" fmla="*/ 1074646 w 1463040"/>
                      <a:gd name="connsiteY5" fmla="*/ 777240 h 777240"/>
                      <a:gd name="connsiteX6" fmla="*/ 1063934 w 1463040"/>
                      <a:gd name="connsiteY6" fmla="*/ 777240 h 777240"/>
                      <a:gd name="connsiteX7" fmla="*/ 394958 w 1463040"/>
                      <a:gd name="connsiteY7" fmla="*/ 777240 h 777240"/>
                      <a:gd name="connsiteX8" fmla="*/ 0 w 1463040"/>
                      <a:gd name="connsiteY8" fmla="*/ 777240 h 777240"/>
                      <a:gd name="connsiteX9" fmla="*/ 0 w 1463040"/>
                      <a:gd name="connsiteY9" fmla="*/ 0 h 77724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463040" h="777240" fill="none" extrusionOk="0">
                        <a:moveTo>
                          <a:pt x="0" y="0"/>
                        </a:moveTo>
                        <a:cubicBezTo>
                          <a:pt x="149187" y="24543"/>
                          <a:pt x="254873" y="22261"/>
                          <a:pt x="394958" y="0"/>
                        </a:cubicBezTo>
                        <a:cubicBezTo>
                          <a:pt x="558875" y="-5510"/>
                          <a:pt x="940180" y="-27455"/>
                          <a:pt x="1063934" y="0"/>
                        </a:cubicBezTo>
                        <a:cubicBezTo>
                          <a:pt x="1068401" y="-778"/>
                          <a:pt x="1072659" y="870"/>
                          <a:pt x="1074646" y="0"/>
                        </a:cubicBezTo>
                        <a:cubicBezTo>
                          <a:pt x="1259310" y="4900"/>
                          <a:pt x="1442731" y="159977"/>
                          <a:pt x="1463040" y="388620"/>
                        </a:cubicBezTo>
                        <a:cubicBezTo>
                          <a:pt x="1446068" y="602044"/>
                          <a:pt x="1284479" y="767719"/>
                          <a:pt x="1074646" y="777240"/>
                        </a:cubicBezTo>
                        <a:cubicBezTo>
                          <a:pt x="1072932" y="776524"/>
                          <a:pt x="1065137" y="777185"/>
                          <a:pt x="1063934" y="777240"/>
                        </a:cubicBezTo>
                        <a:cubicBezTo>
                          <a:pt x="959639" y="728011"/>
                          <a:pt x="521524" y="718646"/>
                          <a:pt x="394958" y="777240"/>
                        </a:cubicBezTo>
                        <a:cubicBezTo>
                          <a:pt x="299485" y="810784"/>
                          <a:pt x="101984" y="789372"/>
                          <a:pt x="0" y="777240"/>
                        </a:cubicBezTo>
                        <a:cubicBezTo>
                          <a:pt x="-17041" y="599066"/>
                          <a:pt x="-24866" y="158777"/>
                          <a:pt x="0" y="0"/>
                        </a:cubicBezTo>
                        <a:close/>
                      </a:path>
                      <a:path w="1463040" h="777240" stroke="0" extrusionOk="0">
                        <a:moveTo>
                          <a:pt x="0" y="0"/>
                        </a:moveTo>
                        <a:cubicBezTo>
                          <a:pt x="138563" y="-30316"/>
                          <a:pt x="334554" y="33254"/>
                          <a:pt x="394958" y="0"/>
                        </a:cubicBezTo>
                        <a:cubicBezTo>
                          <a:pt x="519470" y="8832"/>
                          <a:pt x="932254" y="13236"/>
                          <a:pt x="1063934" y="0"/>
                        </a:cubicBezTo>
                        <a:cubicBezTo>
                          <a:pt x="1065422" y="272"/>
                          <a:pt x="1071813" y="423"/>
                          <a:pt x="1074646" y="0"/>
                        </a:cubicBezTo>
                        <a:cubicBezTo>
                          <a:pt x="1268247" y="-11437"/>
                          <a:pt x="1484771" y="184373"/>
                          <a:pt x="1463040" y="388620"/>
                        </a:cubicBezTo>
                        <a:cubicBezTo>
                          <a:pt x="1467640" y="603795"/>
                          <a:pt x="1297805" y="759427"/>
                          <a:pt x="1074646" y="777240"/>
                        </a:cubicBezTo>
                        <a:cubicBezTo>
                          <a:pt x="1072040" y="777375"/>
                          <a:pt x="1065967" y="777099"/>
                          <a:pt x="1063934" y="777240"/>
                        </a:cubicBezTo>
                        <a:cubicBezTo>
                          <a:pt x="949576" y="767662"/>
                          <a:pt x="525852" y="833207"/>
                          <a:pt x="394958" y="777240"/>
                        </a:cubicBezTo>
                        <a:cubicBezTo>
                          <a:pt x="292915" y="773853"/>
                          <a:pt x="106496" y="800934"/>
                          <a:pt x="0" y="777240"/>
                        </a:cubicBezTo>
                        <a:cubicBezTo>
                          <a:pt x="-45094" y="435638"/>
                          <a:pt x="-44697" y="17801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rgbClr val="FF9900"/>
                </a:solidFill>
                <a:latin typeface="Palatino Linotype" panose="02040502050505030304" pitchFamily="18" charset="0"/>
              </a:rPr>
              <a:t>Christa Waterweise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  <a:latin typeface="Palatino Linotype" panose="02040502050505030304" pitchFamily="18" charset="0"/>
              </a:rPr>
              <a:t>District Executive</a:t>
            </a:r>
          </a:p>
        </p:txBody>
      </p:sp>
      <p:sp>
        <p:nvSpPr>
          <p:cNvPr id="106" name="Oval 105">
            <a:extLst>
              <a:ext uri="{FF2B5EF4-FFF2-40B4-BE49-F238E27FC236}">
                <a16:creationId xmlns="" xmlns:a16="http://schemas.microsoft.com/office/drawing/2014/main" id="{026906E9-044F-AD98-572A-FBDB7D4E5FA0}"/>
              </a:ext>
            </a:extLst>
          </p:cNvPr>
          <p:cNvSpPr/>
          <p:nvPr/>
        </p:nvSpPr>
        <p:spPr>
          <a:xfrm>
            <a:off x="2972987" y="1054667"/>
            <a:ext cx="777240" cy="777240"/>
          </a:xfrm>
          <a:prstGeom prst="ellipse">
            <a:avLst/>
          </a:prstGeom>
          <a:blipFill>
            <a:blip r:embed="rId10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alatino Linotype" panose="02040502050505030304" pitchFamily="18" charset="0"/>
            </a:endParaRPr>
          </a:p>
        </p:txBody>
      </p:sp>
      <p:sp>
        <p:nvSpPr>
          <p:cNvPr id="107" name="Freeform: Shape 106">
            <a:extLst>
              <a:ext uri="{FF2B5EF4-FFF2-40B4-BE49-F238E27FC236}">
                <a16:creationId xmlns="" xmlns:a16="http://schemas.microsoft.com/office/drawing/2014/main" id="{ED457F35-F842-A877-2A4A-78729BB1F9C6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/>
          <p:nvPr/>
        </p:nvSpPr>
        <p:spPr>
          <a:xfrm>
            <a:off x="3370104" y="1055006"/>
            <a:ext cx="1463040" cy="77724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solidFill>
            <a:srgbClr val="F7F7C7"/>
          </a:solidFill>
          <a:ln w="9525" cap="rnd" cmpd="sng" algn="ctr">
            <a:noFill/>
            <a:prstDash val="solid"/>
            <a:extLst>
              <a:ext uri="{C807C97D-BFC1-408E-A445-0C87EB9F89A2}">
                <ask:lineSketchStyleProps xmlns="" xmlns:ask="http://schemas.microsoft.com/office/drawing/2018/sketchyshapes" sd="1219033472">
                  <a:custGeom>
                    <a:avLst/>
                    <a:gdLst>
                      <a:gd name="connsiteX0" fmla="*/ 0 w 1463040"/>
                      <a:gd name="connsiteY0" fmla="*/ 0 h 777240"/>
                      <a:gd name="connsiteX1" fmla="*/ 394958 w 1463040"/>
                      <a:gd name="connsiteY1" fmla="*/ 0 h 777240"/>
                      <a:gd name="connsiteX2" fmla="*/ 1063934 w 1463040"/>
                      <a:gd name="connsiteY2" fmla="*/ 0 h 777240"/>
                      <a:gd name="connsiteX3" fmla="*/ 1074646 w 1463040"/>
                      <a:gd name="connsiteY3" fmla="*/ 0 h 777240"/>
                      <a:gd name="connsiteX4" fmla="*/ 1463040 w 1463040"/>
                      <a:gd name="connsiteY4" fmla="*/ 388620 h 777240"/>
                      <a:gd name="connsiteX5" fmla="*/ 1074646 w 1463040"/>
                      <a:gd name="connsiteY5" fmla="*/ 777240 h 777240"/>
                      <a:gd name="connsiteX6" fmla="*/ 1063934 w 1463040"/>
                      <a:gd name="connsiteY6" fmla="*/ 777240 h 777240"/>
                      <a:gd name="connsiteX7" fmla="*/ 394958 w 1463040"/>
                      <a:gd name="connsiteY7" fmla="*/ 777240 h 777240"/>
                      <a:gd name="connsiteX8" fmla="*/ 0 w 1463040"/>
                      <a:gd name="connsiteY8" fmla="*/ 777240 h 777240"/>
                      <a:gd name="connsiteX9" fmla="*/ 0 w 1463040"/>
                      <a:gd name="connsiteY9" fmla="*/ 0 h 77724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1463040" h="777240" fill="none" extrusionOk="0">
                        <a:moveTo>
                          <a:pt x="0" y="0"/>
                        </a:moveTo>
                        <a:cubicBezTo>
                          <a:pt x="149187" y="24543"/>
                          <a:pt x="254873" y="22261"/>
                          <a:pt x="394958" y="0"/>
                        </a:cubicBezTo>
                        <a:cubicBezTo>
                          <a:pt x="558875" y="-5510"/>
                          <a:pt x="940180" y="-27455"/>
                          <a:pt x="1063934" y="0"/>
                        </a:cubicBezTo>
                        <a:cubicBezTo>
                          <a:pt x="1068401" y="-778"/>
                          <a:pt x="1072659" y="870"/>
                          <a:pt x="1074646" y="0"/>
                        </a:cubicBezTo>
                        <a:cubicBezTo>
                          <a:pt x="1259310" y="4900"/>
                          <a:pt x="1442731" y="159977"/>
                          <a:pt x="1463040" y="388620"/>
                        </a:cubicBezTo>
                        <a:cubicBezTo>
                          <a:pt x="1446068" y="602044"/>
                          <a:pt x="1284479" y="767719"/>
                          <a:pt x="1074646" y="777240"/>
                        </a:cubicBezTo>
                        <a:cubicBezTo>
                          <a:pt x="1072932" y="776524"/>
                          <a:pt x="1065137" y="777185"/>
                          <a:pt x="1063934" y="777240"/>
                        </a:cubicBezTo>
                        <a:cubicBezTo>
                          <a:pt x="959639" y="728011"/>
                          <a:pt x="521524" y="718646"/>
                          <a:pt x="394958" y="777240"/>
                        </a:cubicBezTo>
                        <a:cubicBezTo>
                          <a:pt x="299485" y="810784"/>
                          <a:pt x="101984" y="789372"/>
                          <a:pt x="0" y="777240"/>
                        </a:cubicBezTo>
                        <a:cubicBezTo>
                          <a:pt x="-17041" y="599066"/>
                          <a:pt x="-24866" y="158777"/>
                          <a:pt x="0" y="0"/>
                        </a:cubicBezTo>
                        <a:close/>
                      </a:path>
                      <a:path w="1463040" h="777240" stroke="0" extrusionOk="0">
                        <a:moveTo>
                          <a:pt x="0" y="0"/>
                        </a:moveTo>
                        <a:cubicBezTo>
                          <a:pt x="138563" y="-30316"/>
                          <a:pt x="334554" y="33254"/>
                          <a:pt x="394958" y="0"/>
                        </a:cubicBezTo>
                        <a:cubicBezTo>
                          <a:pt x="519470" y="8832"/>
                          <a:pt x="932254" y="13236"/>
                          <a:pt x="1063934" y="0"/>
                        </a:cubicBezTo>
                        <a:cubicBezTo>
                          <a:pt x="1065422" y="272"/>
                          <a:pt x="1071813" y="423"/>
                          <a:pt x="1074646" y="0"/>
                        </a:cubicBezTo>
                        <a:cubicBezTo>
                          <a:pt x="1268247" y="-11437"/>
                          <a:pt x="1484771" y="184373"/>
                          <a:pt x="1463040" y="388620"/>
                        </a:cubicBezTo>
                        <a:cubicBezTo>
                          <a:pt x="1467640" y="603795"/>
                          <a:pt x="1297805" y="759427"/>
                          <a:pt x="1074646" y="777240"/>
                        </a:cubicBezTo>
                        <a:cubicBezTo>
                          <a:pt x="1072040" y="777375"/>
                          <a:pt x="1065967" y="777099"/>
                          <a:pt x="1063934" y="777240"/>
                        </a:cubicBezTo>
                        <a:cubicBezTo>
                          <a:pt x="949576" y="767662"/>
                          <a:pt x="525852" y="833207"/>
                          <a:pt x="394958" y="777240"/>
                        </a:cubicBezTo>
                        <a:cubicBezTo>
                          <a:pt x="292915" y="773853"/>
                          <a:pt x="106496" y="800934"/>
                          <a:pt x="0" y="777240"/>
                        </a:cubicBezTo>
                        <a:cubicBezTo>
                          <a:pt x="-45094" y="435638"/>
                          <a:pt x="-44697" y="17801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rgbClr val="FF9900"/>
                </a:solidFill>
                <a:latin typeface="Palatino Linotype" panose="02040502050505030304" pitchFamily="18" charset="0"/>
              </a:rPr>
              <a:t>Greg Fairbanks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  <a:latin typeface="Palatino Linotype" panose="02040502050505030304" pitchFamily="18" charset="0"/>
              </a:rPr>
              <a:t>District Commissioner</a:t>
            </a:r>
          </a:p>
        </p:txBody>
      </p:sp>
      <p:pic>
        <p:nvPicPr>
          <p:cNvPr id="119" name="Picture 118">
            <a:extLst>
              <a:ext uri="{FF2B5EF4-FFF2-40B4-BE49-F238E27FC236}">
                <a16:creationId xmlns="" xmlns:a16="http://schemas.microsoft.com/office/drawing/2014/main" id="{9936E20B-4955-3183-04E1-302C7A7F28D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727660" y="5505"/>
            <a:ext cx="1411145" cy="1335910"/>
          </a:xfrm>
          <a:prstGeom prst="rect">
            <a:avLst/>
          </a:prstGeom>
        </p:spPr>
      </p:pic>
      <p:sp>
        <p:nvSpPr>
          <p:cNvPr id="121" name="Rectangle 120">
            <a:extLst>
              <a:ext uri="{FF2B5EF4-FFF2-40B4-BE49-F238E27FC236}">
                <a16:creationId xmlns="" xmlns:a16="http://schemas.microsoft.com/office/drawing/2014/main" id="{CB954E7A-992A-F739-2230-5F33C5BE36CA}"/>
              </a:ext>
            </a:extLst>
          </p:cNvPr>
          <p:cNvSpPr>
            <a:spLocks/>
          </p:cNvSpPr>
          <p:nvPr/>
        </p:nvSpPr>
        <p:spPr>
          <a:xfrm>
            <a:off x="4521876" y="3265958"/>
            <a:ext cx="1371600" cy="7315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2">
                    <a:lumMod val="50000"/>
                  </a:schemeClr>
                </a:solidFill>
                <a:latin typeface="Palatino Linotype" panose="02040502050505030304" pitchFamily="18" charset="0"/>
              </a:rPr>
              <a:t>Alex Alonso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  <a:latin typeface="Palatino Linotype" panose="02040502050505030304" pitchFamily="18" charset="0"/>
              </a:rPr>
              <a:t>Advancement and Recognition Chair</a:t>
            </a:r>
          </a:p>
        </p:txBody>
      </p:sp>
      <p:cxnSp>
        <p:nvCxnSpPr>
          <p:cNvPr id="125" name="Straight Connector 124">
            <a:extLst>
              <a:ext uri="{FF2B5EF4-FFF2-40B4-BE49-F238E27FC236}">
                <a16:creationId xmlns="" xmlns:a16="http://schemas.microsoft.com/office/drawing/2014/main" id="{94013DDF-21F1-13B0-AEC0-BE259E71D1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4360679" y="6135827"/>
            <a:ext cx="2987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Rectangle 125">
            <a:extLst>
              <a:ext uri="{FF2B5EF4-FFF2-40B4-BE49-F238E27FC236}">
                <a16:creationId xmlns="" xmlns:a16="http://schemas.microsoft.com/office/drawing/2014/main" id="{3841AA96-20A3-7831-84AC-43FEBAF20CB7}"/>
              </a:ext>
            </a:extLst>
          </p:cNvPr>
          <p:cNvSpPr>
            <a:spLocks/>
          </p:cNvSpPr>
          <p:nvPr/>
        </p:nvSpPr>
        <p:spPr>
          <a:xfrm>
            <a:off x="4507809" y="5772393"/>
            <a:ext cx="1371600" cy="731520"/>
          </a:xfrm>
          <a:prstGeom prst="rect">
            <a:avLst/>
          </a:prstGeom>
          <a:solidFill>
            <a:srgbClr val="EFD8F4"/>
          </a:solidFill>
          <a:ln w="28575" cap="rnd" cmpd="sng" algn="ctr">
            <a:solidFill>
              <a:schemeClr val="accent6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rgbClr val="421D5F"/>
                </a:solidFill>
                <a:latin typeface="Palatino Linotype" panose="02040502050505030304" pitchFamily="18" charset="0"/>
              </a:rPr>
              <a:t>VACANT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  <a:latin typeface="Palatino Linotype" panose="02040502050505030304" pitchFamily="18" charset="0"/>
              </a:rPr>
              <a:t>COR Liaison</a:t>
            </a:r>
          </a:p>
        </p:txBody>
      </p:sp>
      <p:cxnSp>
        <p:nvCxnSpPr>
          <p:cNvPr id="127" name="Straight Connector 126">
            <a:extLst>
              <a:ext uri="{FF2B5EF4-FFF2-40B4-BE49-F238E27FC236}">
                <a16:creationId xmlns="" xmlns:a16="http://schemas.microsoft.com/office/drawing/2014/main" id="{D4269A1A-5E9D-830F-E131-A10C47E67FE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0315851" y="4464335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Rectangle 127">
            <a:extLst>
              <a:ext uri="{FF2B5EF4-FFF2-40B4-BE49-F238E27FC236}">
                <a16:creationId xmlns="" xmlns:a16="http://schemas.microsoft.com/office/drawing/2014/main" id="{A033F8B7-87A6-CE33-0092-86E424FFDAF1}"/>
              </a:ext>
            </a:extLst>
          </p:cNvPr>
          <p:cNvSpPr>
            <a:spLocks/>
          </p:cNvSpPr>
          <p:nvPr/>
        </p:nvSpPr>
        <p:spPr>
          <a:xfrm>
            <a:off x="10438581" y="4100901"/>
            <a:ext cx="1371600" cy="7315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 cap="rnd" cmpd="sng" algn="ctr">
            <a:solidFill>
              <a:schemeClr val="accent6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rPr>
              <a:t>VACANT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  <a:latin typeface="Palatino Linotype" panose="02040502050505030304" pitchFamily="18" charset="0"/>
              </a:rPr>
              <a:t>Grants and Development Chair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="" xmlns:a16="http://schemas.microsoft.com/office/drawing/2014/main" id="{2D163E3A-52B8-7C16-323A-27599529EF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4360679" y="5266078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Rectangle 182">
            <a:extLst>
              <a:ext uri="{FF2B5EF4-FFF2-40B4-BE49-F238E27FC236}">
                <a16:creationId xmlns="" xmlns:a16="http://schemas.microsoft.com/office/drawing/2014/main" id="{DC38D3DB-30B8-4A79-9C76-C565CFF33780}"/>
              </a:ext>
            </a:extLst>
          </p:cNvPr>
          <p:cNvSpPr>
            <a:spLocks/>
          </p:cNvSpPr>
          <p:nvPr/>
        </p:nvSpPr>
        <p:spPr>
          <a:xfrm>
            <a:off x="4507809" y="4915952"/>
            <a:ext cx="1371600" cy="7315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2">
                    <a:lumMod val="50000"/>
                  </a:schemeClr>
                </a:solidFill>
                <a:latin typeface="Palatino Linotype" panose="02040502050505030304" pitchFamily="18" charset="0"/>
              </a:rPr>
              <a:t>Bill Mayo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  <a:latin typeface="Palatino Linotype" panose="02040502050505030304" pitchFamily="18" charset="0"/>
              </a:rPr>
              <a:t>Scouter Training Chair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="" xmlns:a16="http://schemas.microsoft.com/office/drawing/2014/main" id="{71B33EF9-E47D-E57A-B13C-E09ADEA840DE}"/>
              </a:ext>
            </a:extLst>
          </p:cNvPr>
          <p:cNvSpPr>
            <a:spLocks/>
          </p:cNvSpPr>
          <p:nvPr/>
        </p:nvSpPr>
        <p:spPr>
          <a:xfrm>
            <a:off x="8644758" y="5173483"/>
            <a:ext cx="2504855" cy="1046703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>
            <a:extLst>
              <a:ext uri="{FF2B5EF4-FFF2-40B4-BE49-F238E27FC236}">
                <a16:creationId xmlns="" xmlns:a16="http://schemas.microsoft.com/office/drawing/2014/main" id="{978E6178-3495-80E7-3A47-42D927D7DE11}"/>
              </a:ext>
            </a:extLst>
          </p:cNvPr>
          <p:cNvSpPr txBox="1">
            <a:spLocks/>
          </p:cNvSpPr>
          <p:nvPr/>
        </p:nvSpPr>
        <p:spPr>
          <a:xfrm>
            <a:off x="8624967" y="5192645"/>
            <a:ext cx="1103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/>
              <a:t>Functions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="" xmlns:a16="http://schemas.microsoft.com/office/drawing/2014/main" id="{9EBD2645-B4A8-5218-AB0D-25F99B651E6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064674" y="1353455"/>
            <a:ext cx="0" cy="59436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="" xmlns:a16="http://schemas.microsoft.com/office/drawing/2014/main" id="{4DE5D519-D94E-0A09-5C63-72C6170B00F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064674" y="1944005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Freeform: Shape 75">
            <a:extLst>
              <a:ext uri="{FF2B5EF4-FFF2-40B4-BE49-F238E27FC236}">
                <a16:creationId xmlns="" xmlns:a16="http://schemas.microsoft.com/office/drawing/2014/main" id="{97C8C965-8115-D01C-F6BD-9384473FB14A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/>
          </p:cNvSpPr>
          <p:nvPr/>
        </p:nvSpPr>
        <p:spPr>
          <a:xfrm>
            <a:off x="1017605" y="1193198"/>
            <a:ext cx="1609344" cy="77724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7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8"/>
                  <a:pt x="380123" y="576082"/>
                  <a:pt x="380123" y="388281"/>
                </a:cubicBezTo>
                <a:cubicBezTo>
                  <a:pt x="380123" y="200481"/>
                  <a:pt x="246911" y="43794"/>
                  <a:pt x="69824" y="7557"/>
                </a:cubicBezTo>
                <a:lnTo>
                  <a:pt x="0" y="518"/>
                </a:lnTo>
                <a:close/>
              </a:path>
            </a:pathLst>
          </a:custGeom>
          <a:solidFill>
            <a:srgbClr val="F2DDCE"/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rgbClr val="C00000"/>
                </a:solidFill>
                <a:latin typeface="Palatino Linotype" panose="02040502050505030304" pitchFamily="18" charset="0"/>
              </a:rPr>
              <a:t>Jai Evans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  <a:latin typeface="Palatino Linotype" panose="02040502050505030304" pitchFamily="18" charset="0"/>
              </a:rPr>
              <a:t>Order of the Arrow Chapter Advisor</a:t>
            </a:r>
          </a:p>
        </p:txBody>
      </p:sp>
      <p:sp>
        <p:nvSpPr>
          <p:cNvPr id="78" name="Oval 77">
            <a:extLst>
              <a:ext uri="{FF2B5EF4-FFF2-40B4-BE49-F238E27FC236}">
                <a16:creationId xmlns="" xmlns:a16="http://schemas.microsoft.com/office/drawing/2014/main" id="{FD99A7F2-4DA3-31F7-BCE8-4A100AD1CC18}"/>
              </a:ext>
            </a:extLst>
          </p:cNvPr>
          <p:cNvSpPr>
            <a:spLocks/>
          </p:cNvSpPr>
          <p:nvPr/>
        </p:nvSpPr>
        <p:spPr>
          <a:xfrm>
            <a:off x="671868" y="1192859"/>
            <a:ext cx="777240" cy="777240"/>
          </a:xfrm>
          <a:prstGeom prst="ellipse">
            <a:avLst/>
          </a:prstGeom>
          <a:blipFill>
            <a:blip r:embed="rId13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alatino Linotype" panose="02040502050505030304" pitchFamily="18" charset="0"/>
            </a:endParaRPr>
          </a:p>
        </p:txBody>
      </p:sp>
      <p:cxnSp>
        <p:nvCxnSpPr>
          <p:cNvPr id="82" name="Straight Connector 81">
            <a:extLst>
              <a:ext uri="{FF2B5EF4-FFF2-40B4-BE49-F238E27FC236}">
                <a16:creationId xmlns="" xmlns:a16="http://schemas.microsoft.com/office/drawing/2014/main" id="{BC7D3C0B-5E1A-CC49-E7E2-053F1442FA8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922548" y="1351279"/>
            <a:ext cx="0" cy="59436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="" xmlns:a16="http://schemas.microsoft.com/office/drawing/2014/main" id="{A854F688-79CD-4C3B-E001-564F4D6ADE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9922548" y="1941829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Freeform: Shape 88">
            <a:extLst>
              <a:ext uri="{FF2B5EF4-FFF2-40B4-BE49-F238E27FC236}">
                <a16:creationId xmlns="" xmlns:a16="http://schemas.microsoft.com/office/drawing/2014/main" id="{1B98F656-BD84-2126-1DCB-D7AA8B13A267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/>
          </p:cNvSpPr>
          <p:nvPr/>
        </p:nvSpPr>
        <p:spPr>
          <a:xfrm>
            <a:off x="9875479" y="1191022"/>
            <a:ext cx="1609344" cy="777240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5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7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5"/>
                </a:lnTo>
                <a:lnTo>
                  <a:pt x="69824" y="769006"/>
                </a:lnTo>
                <a:cubicBezTo>
                  <a:pt x="246911" y="732768"/>
                  <a:pt x="380123" y="576082"/>
                  <a:pt x="380123" y="388281"/>
                </a:cubicBezTo>
                <a:cubicBezTo>
                  <a:pt x="380123" y="200481"/>
                  <a:pt x="246911" y="43794"/>
                  <a:pt x="69824" y="7557"/>
                </a:cubicBezTo>
                <a:lnTo>
                  <a:pt x="0" y="518"/>
                </a:lnTo>
                <a:close/>
              </a:path>
            </a:pathLst>
          </a:custGeom>
          <a:solidFill>
            <a:srgbClr val="F2DDCE"/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rgbClr val="C00000"/>
                </a:solidFill>
                <a:latin typeface="Palatino Linotype" panose="02040502050505030304" pitchFamily="18" charset="0"/>
              </a:rPr>
              <a:t>John Keenan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  <a:latin typeface="Palatino Linotype" panose="02040502050505030304" pitchFamily="18" charset="0"/>
              </a:rPr>
              <a:t>Nominations </a:t>
            </a:r>
            <a:br>
              <a:rPr lang="en-US" sz="900" dirty="0">
                <a:solidFill>
                  <a:schemeClr val="tx1"/>
                </a:solidFill>
                <a:latin typeface="Palatino Linotype" panose="02040502050505030304" pitchFamily="18" charset="0"/>
              </a:rPr>
            </a:br>
            <a:r>
              <a:rPr lang="en-US" sz="900" dirty="0">
                <a:solidFill>
                  <a:schemeClr val="tx1"/>
                </a:solidFill>
                <a:latin typeface="Palatino Linotype" panose="02040502050505030304" pitchFamily="18" charset="0"/>
              </a:rPr>
              <a:t>Chair</a:t>
            </a:r>
          </a:p>
        </p:txBody>
      </p:sp>
      <p:sp>
        <p:nvSpPr>
          <p:cNvPr id="90" name="Oval 89">
            <a:extLst>
              <a:ext uri="{FF2B5EF4-FFF2-40B4-BE49-F238E27FC236}">
                <a16:creationId xmlns="" xmlns:a16="http://schemas.microsoft.com/office/drawing/2014/main" id="{41279E02-0D6B-E1A3-AC75-46A4A686A890}"/>
              </a:ext>
            </a:extLst>
          </p:cNvPr>
          <p:cNvSpPr>
            <a:spLocks/>
          </p:cNvSpPr>
          <p:nvPr/>
        </p:nvSpPr>
        <p:spPr>
          <a:xfrm>
            <a:off x="9529742" y="1190683"/>
            <a:ext cx="777240" cy="777240"/>
          </a:xfrm>
          <a:prstGeom prst="ellipse">
            <a:avLst/>
          </a:prstGeom>
          <a:blipFill>
            <a:blip r:embed="rId14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alatino Linotype" panose="02040502050505030304" pitchFamily="18" charset="0"/>
            </a:endParaRPr>
          </a:p>
        </p:txBody>
      </p:sp>
      <p:sp>
        <p:nvSpPr>
          <p:cNvPr id="109" name="Rectangle 108" descr="decorative element">
            <a:extLst>
              <a:ext uri="{FF2B5EF4-FFF2-40B4-BE49-F238E27FC236}">
                <a16:creationId xmlns="" xmlns:a16="http://schemas.microsoft.com/office/drawing/2014/main" id="{11345C8D-0807-DE56-18D9-5F2F09746C41}"/>
              </a:ext>
            </a:extLst>
          </p:cNvPr>
          <p:cNvSpPr>
            <a:spLocks/>
          </p:cNvSpPr>
          <p:nvPr/>
        </p:nvSpPr>
        <p:spPr>
          <a:xfrm>
            <a:off x="9853456" y="5639114"/>
            <a:ext cx="108000" cy="108000"/>
          </a:xfrm>
          <a:prstGeom prst="rect">
            <a:avLst/>
          </a:prstGeom>
          <a:solidFill>
            <a:srgbClr val="F7F7C7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860" tIns="5715" rIns="22860" bIns="5715" numCol="1" spcCol="1270" anchor="ctr" anchorCtr="0">
            <a:noAutofit/>
            <a:flatTx/>
          </a:bodyPr>
          <a:lstStyle/>
          <a:p>
            <a:pPr marL="0" lvl="0" indent="0" algn="ctr" defTabSz="400050">
              <a:spcBef>
                <a:spcPct val="0"/>
              </a:spcBef>
              <a:spcAft>
                <a:spcPct val="35000"/>
              </a:spcAft>
              <a:buNone/>
            </a:pPr>
            <a:endParaRPr lang="en-US" sz="700" kern="1200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10" name="Rectangle 109" descr="decorative element">
            <a:extLst>
              <a:ext uri="{FF2B5EF4-FFF2-40B4-BE49-F238E27FC236}">
                <a16:creationId xmlns="" xmlns:a16="http://schemas.microsoft.com/office/drawing/2014/main" id="{28F08F22-273A-3696-B5EF-4FAB48E52B9F}"/>
              </a:ext>
            </a:extLst>
          </p:cNvPr>
          <p:cNvSpPr>
            <a:spLocks/>
          </p:cNvSpPr>
          <p:nvPr/>
        </p:nvSpPr>
        <p:spPr>
          <a:xfrm>
            <a:off x="10063141" y="5649319"/>
            <a:ext cx="805485" cy="131297"/>
          </a:xfrm>
          <a:prstGeom prst="rect">
            <a:avLst/>
          </a:prstGeom>
          <a:noFill/>
          <a:ln w="3175">
            <a:noFill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15" tIns="0" rIns="5715" bIns="0" numCol="1" spcCol="1270" anchor="ctr" anchorCtr="0">
            <a:noAutofit/>
            <a:flatTx/>
          </a:bodyPr>
          <a:lstStyle/>
          <a:p>
            <a:pPr defTabSz="400050"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  <a:latin typeface="Palatino Linotype" panose="02040502050505030304" pitchFamily="18" charset="0"/>
              </a:rPr>
              <a:t>District Key 3</a:t>
            </a:r>
          </a:p>
        </p:txBody>
      </p:sp>
      <p:sp>
        <p:nvSpPr>
          <p:cNvPr id="111" name="Rectangle 110" descr="decorative element">
            <a:extLst>
              <a:ext uri="{FF2B5EF4-FFF2-40B4-BE49-F238E27FC236}">
                <a16:creationId xmlns="" xmlns:a16="http://schemas.microsoft.com/office/drawing/2014/main" id="{91220787-DC00-D054-4C1B-82F3A7449A83}"/>
              </a:ext>
            </a:extLst>
          </p:cNvPr>
          <p:cNvSpPr>
            <a:spLocks/>
          </p:cNvSpPr>
          <p:nvPr/>
        </p:nvSpPr>
        <p:spPr>
          <a:xfrm>
            <a:off x="9857543" y="5892838"/>
            <a:ext cx="108000" cy="108000"/>
          </a:xfrm>
          <a:prstGeom prst="rect">
            <a:avLst/>
          </a:prstGeom>
          <a:solidFill>
            <a:srgbClr val="F2DDCE"/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860" tIns="5715" rIns="22860" bIns="5715" numCol="1" spcCol="1270" anchor="ctr" anchorCtr="0">
            <a:noAutofit/>
            <a:flatTx/>
          </a:bodyPr>
          <a:lstStyle/>
          <a:p>
            <a:pPr marL="0" lvl="0" indent="0" algn="ctr" defTabSz="400050">
              <a:spcBef>
                <a:spcPct val="0"/>
              </a:spcBef>
              <a:spcAft>
                <a:spcPct val="35000"/>
              </a:spcAft>
              <a:buNone/>
            </a:pPr>
            <a:endParaRPr lang="en-US" sz="700" kern="1200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12" name="Rectangle 111" descr="decorative element">
            <a:extLst>
              <a:ext uri="{FF2B5EF4-FFF2-40B4-BE49-F238E27FC236}">
                <a16:creationId xmlns="" xmlns:a16="http://schemas.microsoft.com/office/drawing/2014/main" id="{6553F549-5E31-B0D4-5746-B3FC9D51C169}"/>
              </a:ext>
            </a:extLst>
          </p:cNvPr>
          <p:cNvSpPr>
            <a:spLocks/>
          </p:cNvSpPr>
          <p:nvPr/>
        </p:nvSpPr>
        <p:spPr>
          <a:xfrm>
            <a:off x="10059443" y="5893440"/>
            <a:ext cx="859436" cy="108000"/>
          </a:xfrm>
          <a:prstGeom prst="rect">
            <a:avLst/>
          </a:prstGeom>
          <a:noFill/>
          <a:ln w="3175">
            <a:noFill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15" tIns="0" rIns="5715" bIns="0" numCol="1" spcCol="1270" anchor="ctr" anchorCtr="0">
            <a:noAutofit/>
            <a:flatTx/>
          </a:bodyPr>
          <a:lstStyle/>
          <a:p>
            <a:pPr defTabSz="400050"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  <a:latin typeface="Palatino Linotype" panose="02040502050505030304" pitchFamily="18" charset="0"/>
              </a:rPr>
              <a:t>Appointments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65E27226-4561-C207-B3F0-4BB60E1E47B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6427224" y="6198052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41BCC79D-29E9-9102-3FAB-811514E28886}"/>
              </a:ext>
            </a:extLst>
          </p:cNvPr>
          <p:cNvSpPr>
            <a:spLocks/>
          </p:cNvSpPr>
          <p:nvPr/>
        </p:nvSpPr>
        <p:spPr>
          <a:xfrm>
            <a:off x="6546454" y="5772393"/>
            <a:ext cx="1371600" cy="731520"/>
          </a:xfrm>
          <a:prstGeom prst="rect">
            <a:avLst/>
          </a:prstGeom>
          <a:solidFill>
            <a:srgbClr val="EFD8F4"/>
          </a:solidFill>
          <a:ln w="28575" cap="rnd" cmpd="sng" algn="ctr">
            <a:solidFill>
              <a:schemeClr val="accent6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 err="1" smtClean="0">
                <a:solidFill>
                  <a:srgbClr val="421D5F"/>
                </a:solidFill>
                <a:latin typeface="Palatino Linotype" panose="02040502050505030304" pitchFamily="18" charset="0"/>
              </a:rPr>
              <a:t>Chanteliese</a:t>
            </a:r>
            <a:r>
              <a:rPr lang="en-US" sz="1000" b="1" dirty="0" smtClean="0">
                <a:solidFill>
                  <a:srgbClr val="421D5F"/>
                </a:solidFill>
                <a:latin typeface="Palatino Linotype" panose="02040502050505030304" pitchFamily="18" charset="0"/>
              </a:rPr>
              <a:t> Watson</a:t>
            </a:r>
            <a:endParaRPr lang="en-US" sz="1000" b="1" dirty="0">
              <a:solidFill>
                <a:srgbClr val="421D5F"/>
              </a:solidFill>
              <a:latin typeface="Palatino Linotype" panose="02040502050505030304" pitchFamily="18" charset="0"/>
            </a:endParaRP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Cub Champion</a:t>
            </a:r>
            <a:endParaRPr lang="en-US" sz="9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="" xmlns:a16="http://schemas.microsoft.com/office/drawing/2014/main" id="{84533356-33E1-998C-06D8-85CE5A98CF6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447967" y="5540900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="" xmlns:a16="http://schemas.microsoft.com/office/drawing/2014/main" id="{920E5263-596C-8697-C34E-9617AA0190D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447967" y="6410286"/>
            <a:ext cx="27432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9ADCD374-3C41-EC49-E94C-7315A36E50BF}"/>
              </a:ext>
            </a:extLst>
          </p:cNvPr>
          <p:cNvSpPr>
            <a:spLocks/>
          </p:cNvSpPr>
          <p:nvPr/>
        </p:nvSpPr>
        <p:spPr>
          <a:xfrm>
            <a:off x="598170" y="5279987"/>
            <a:ext cx="1371600" cy="6086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rnd" cmpd="sng" algn="ctr">
            <a:solidFill>
              <a:srgbClr val="00B0F0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VACANT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  <a:latin typeface="Palatino Linotype" panose="02040502050505030304" pitchFamily="18" charset="0"/>
              </a:rPr>
              <a:t>Data and Promotions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1031AA18-59D4-1182-C249-BC5B93B089FF}"/>
              </a:ext>
            </a:extLst>
          </p:cNvPr>
          <p:cNvSpPr>
            <a:spLocks/>
          </p:cNvSpPr>
          <p:nvPr/>
        </p:nvSpPr>
        <p:spPr>
          <a:xfrm>
            <a:off x="596557" y="5997926"/>
            <a:ext cx="1371600" cy="608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rnd" cmpd="sng" algn="ctr">
            <a:solidFill>
              <a:srgbClr val="00B0F0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 smtClean="0">
                <a:solidFill>
                  <a:schemeClr val="accent1">
                    <a:lumMod val="50000"/>
                  </a:schemeClr>
                </a:solidFill>
                <a:latin typeface="Palatino Linotype" panose="02040502050505030304" pitchFamily="18" charset="0"/>
              </a:rPr>
              <a:t>Hank Brothers</a:t>
            </a:r>
            <a:endParaRPr lang="en-US" sz="1000" b="1" dirty="0">
              <a:solidFill>
                <a:schemeClr val="accent1">
                  <a:lumMod val="50000"/>
                </a:schemeClr>
              </a:solidFill>
              <a:latin typeface="Palatino Linotype" panose="02040502050505030304" pitchFamily="18" charset="0"/>
            </a:endParaRP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  <a:latin typeface="Palatino Linotype" panose="02040502050505030304" pitchFamily="18" charset="0"/>
              </a:rPr>
              <a:t>High Adventure Chair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="" xmlns:a16="http://schemas.microsoft.com/office/drawing/2014/main" id="{2592443D-B28C-EA46-C909-23729C39455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2180844" y="1970438"/>
            <a:ext cx="24174" cy="2977446"/>
          </a:xfrm>
          <a:prstGeom prst="line">
            <a:avLst/>
          </a:prstGeom>
          <a:ln w="28575">
            <a:solidFill>
              <a:schemeClr val="tx1"/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42723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Custom">
  <a:themeElements>
    <a:clrScheme name="Custom 59">
      <a:dk1>
        <a:srgbClr val="000000"/>
      </a:dk1>
      <a:lt1>
        <a:sysClr val="window" lastClr="FFFFFF"/>
      </a:lt1>
      <a:dk2>
        <a:srgbClr val="8439BD"/>
      </a:dk2>
      <a:lt2>
        <a:srgbClr val="FFFFFF"/>
      </a:lt2>
      <a:accent1>
        <a:srgbClr val="0EABB7"/>
      </a:accent1>
      <a:accent2>
        <a:srgbClr val="4868E5"/>
      </a:accent2>
      <a:accent3>
        <a:srgbClr val="20A472"/>
      </a:accent3>
      <a:accent4>
        <a:srgbClr val="B13DC8"/>
      </a:accent4>
      <a:accent5>
        <a:srgbClr val="172DA6"/>
      </a:accent5>
      <a:accent6>
        <a:srgbClr val="00B0F0"/>
      </a:accent6>
      <a:hlink>
        <a:srgbClr val="00B0F0"/>
      </a:hlink>
      <a:folHlink>
        <a:srgbClr val="B036B3"/>
      </a:folHlink>
    </a:clrScheme>
    <a:fontScheme name="Custom 26">
      <a:majorFont>
        <a:latin typeface="Speak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0283905_win32_fixed.potx" id="{0249F2C1-2B2D-4BD6-9A9F-18D50542F23A}" vid="{3681A339-A89C-43E2-8FF0-66FCC7B8B1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7" ma:contentTypeDescription="Create a new document." ma:contentTypeScope="" ma:versionID="c6f9a84f66a9c8b9a21755b9ffafb945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27df39e3e7036dff54f89ddd5805ce72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D66821-457A-4D1A-AA04-0347F3C626A7}">
  <ds:schemaRefs>
    <ds:schemaRef ds:uri="http://schemas.microsoft.com/office/infopath/2007/PartnerControls"/>
    <ds:schemaRef ds:uri="16c05727-aa75-4e4a-9b5f-8a80a1165891"/>
    <ds:schemaRef ds:uri="http://schemas.microsoft.com/office/2006/metadata/properties"/>
    <ds:schemaRef ds:uri="71af3243-3dd4-4a8d-8c0d-dd76da1f02a5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sharepoint/v3"/>
    <ds:schemaRef ds:uri="http://schemas.openxmlformats.org/package/2006/metadata/core-properties"/>
    <ds:schemaRef ds:uri="230e9df3-be65-4c73-a93b-d1236ebd677e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BDE8BAF-8B21-431F-8E4F-17895865BD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1D167C-7269-409E-B1CD-93140BBA34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Minimal organization chart</Template>
  <TotalTime>6649</TotalTime>
  <Words>243</Words>
  <Application>Microsoft Office PowerPoint</Application>
  <PresentationFormat>Widescreen</PresentationFormat>
  <Paragraphs>109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Avenir Next LT Pro Light</vt:lpstr>
      <vt:lpstr>Calibri</vt:lpstr>
      <vt:lpstr>Palatino Linotype</vt:lpstr>
      <vt:lpstr>Speak Pro</vt:lpstr>
      <vt:lpstr>Custom</vt:lpstr>
      <vt:lpstr>Washington, DC District (BSA) 2024 District Committee Structure</vt:lpstr>
      <vt:lpstr>Washington, DC District (BSA) District Committee Leadership Updated December 1, 2024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Washington, DC District</dc:title>
  <dc:creator>Phillips, Tony</dc:creator>
  <cp:lastModifiedBy>Microsoft account</cp:lastModifiedBy>
  <cp:revision>24</cp:revision>
  <dcterms:created xsi:type="dcterms:W3CDTF">2023-11-06T15:25:19Z</dcterms:created>
  <dcterms:modified xsi:type="dcterms:W3CDTF">2024-12-02T01:35:49Z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