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9" r:id="rId3"/>
    <p:sldId id="310" r:id="rId4"/>
    <p:sldId id="271" r:id="rId5"/>
    <p:sldId id="306" r:id="rId6"/>
    <p:sldId id="309" r:id="rId7"/>
    <p:sldId id="308" r:id="rId8"/>
    <p:sldId id="311" r:id="rId9"/>
    <p:sldId id="312" r:id="rId10"/>
    <p:sldId id="301" r:id="rId11"/>
    <p:sldId id="313" r:id="rId12"/>
    <p:sldId id="298" r:id="rId13"/>
    <p:sldId id="314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A20A3B"/>
    <a:srgbClr val="FFFF00"/>
    <a:srgbClr val="FFFFFF"/>
    <a:srgbClr val="FFAE00"/>
    <a:srgbClr val="A10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61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B2E5D0-F3FB-4B52-BA0F-ED762527A2E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39392C-ECFF-43B8-A59E-9262DE38E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1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8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11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2983A-F63A-4B88-D868-AC895DD9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B2858-8F36-38CE-2D1D-44E0D3F3C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56B40-48C6-B0C9-9889-10B8AD7E5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3F484-45EE-D555-FB22-EE915EFE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47B8D-AA07-B7A3-5DEC-C7BFD9446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59DBA-82B1-D15F-E11B-A3F434EAC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53A8A3-0B37-C8FC-90B4-0B17D1B4D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79AEE-F2BD-98BE-D24D-084F2465F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5599E-314A-DAB9-0C77-2A808CD9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9F005-62A1-1271-E8DC-01F3C5F5D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66A92-95A6-FFA9-C385-2CDD15A67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2A2D9-50E2-36DF-6445-BC0836017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1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9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8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3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6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1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9392C-ECFF-43B8-A59E-9262DE38EC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6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2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8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B514-BA79-4E0B-9AD8-1373B7EC579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E1E7-8365-4A40-A588-9DD50490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3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BC28C4-CF4B-427C-B1C3-F1C5B4574F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47" y="2843654"/>
            <a:ext cx="9143999" cy="920523"/>
          </a:xfrm>
        </p:spPr>
        <p:txBody>
          <a:bodyPr anchor="b">
            <a:noAutofit/>
          </a:bodyPr>
          <a:lstStyle>
            <a:lvl1pPr algn="ctr">
              <a:defRPr sz="6000" b="1" i="1" spc="-30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4300" b="0" spc="-15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Santa Ana River Trail</a:t>
            </a:r>
            <a:br>
              <a:rPr lang="en-US" sz="4300" b="0" spc="-15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en-US" sz="4300" b="0" spc="-15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Riverside County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204C88-F6CA-4947-A395-5727A22F9A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48657"/>
            <a:ext cx="9144000" cy="32758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0" dirty="0"/>
              <a:t>Riverside County Regional Park and Open-Space District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AC31C7E-1A1D-4A31-94AA-DB7BD994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" y="6436976"/>
            <a:ext cx="19483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Printed </a:t>
            </a:r>
            <a:fld id="{E26F76B6-48FD-46F0-AAA2-B8682B752D49}" type="datetimeFigureOut">
              <a:rPr lang="en-US" smtClean="0"/>
              <a:pPr algn="ctr"/>
              <a:t>3/3/2025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4385DF-4D10-45A2-996F-B0382B33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943724"/>
            <a:ext cx="9143999" cy="55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000" b="1" dirty="0">
                <a:solidFill>
                  <a:srgbClr val="002060"/>
                </a:solidFill>
              </a:rPr>
              <a:t>Presentation to District Advisory Commission (DAC)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March 13, 2025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EF8E49-D053-4D78-8DDD-BDFC86B7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3948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E8EADD-6735-40B2-8D24-30B01501DD4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745E3F-560E-47C1-BB23-9D3E034E6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D5F7AC-3D60-4BC6-B188-BDE4CA615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92" y="-148630"/>
            <a:ext cx="1689355" cy="21862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BBCD2E-5239-4811-8A4D-8A4C0CAD9CBC}"/>
              </a:ext>
            </a:extLst>
          </p:cNvPr>
          <p:cNvGrpSpPr/>
          <p:nvPr/>
        </p:nvGrpSpPr>
        <p:grpSpPr>
          <a:xfrm>
            <a:off x="685800" y="5907255"/>
            <a:ext cx="7772400" cy="327584"/>
            <a:chOff x="685800" y="3209282"/>
            <a:chExt cx="7772400" cy="327584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AA733219-10C9-4D00-BF43-651D95ED838D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3209282"/>
              <a:ext cx="7772400" cy="3275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2060"/>
                  </a:solidFill>
                </a:rPr>
                <a:t>Camping</a:t>
              </a:r>
              <a:r>
                <a:rPr lang="en-US" dirty="0"/>
                <a:t>      </a:t>
              </a:r>
              <a:r>
                <a:rPr lang="en-US" dirty="0">
                  <a:solidFill>
                    <a:srgbClr val="002060"/>
                  </a:solidFill>
                </a:rPr>
                <a:t>Trails</a:t>
              </a:r>
              <a:r>
                <a:rPr lang="en-US" dirty="0"/>
                <a:t>      </a:t>
              </a:r>
              <a:r>
                <a:rPr lang="en-US" dirty="0">
                  <a:solidFill>
                    <a:srgbClr val="002060"/>
                  </a:solidFill>
                </a:rPr>
                <a:t>Nature Centers      Ecological Reserves      Historic Sites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0C670C-B163-4B1B-A2D6-D36DF9E00CA5}"/>
                </a:ext>
              </a:extLst>
            </p:cNvPr>
            <p:cNvSpPr/>
            <p:nvPr/>
          </p:nvSpPr>
          <p:spPr>
            <a:xfrm>
              <a:off x="2289999" y="3314510"/>
              <a:ext cx="124056" cy="12405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60D605B-FA7B-46FC-861C-D9DCE8ABE007}"/>
                </a:ext>
              </a:extLst>
            </p:cNvPr>
            <p:cNvSpPr/>
            <p:nvPr/>
          </p:nvSpPr>
          <p:spPr>
            <a:xfrm>
              <a:off x="2966922" y="3292409"/>
              <a:ext cx="124056" cy="12405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61A0DA-2363-445C-9DC3-587F2DDC39E0}"/>
                </a:ext>
              </a:extLst>
            </p:cNvPr>
            <p:cNvSpPr/>
            <p:nvPr/>
          </p:nvSpPr>
          <p:spPr>
            <a:xfrm>
              <a:off x="4509007" y="3304103"/>
              <a:ext cx="124056" cy="12405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9E4AA6-A11A-4CA1-B8E2-232C4E41B02D}"/>
                </a:ext>
              </a:extLst>
            </p:cNvPr>
            <p:cNvSpPr/>
            <p:nvPr/>
          </p:nvSpPr>
          <p:spPr>
            <a:xfrm>
              <a:off x="6373293" y="3321898"/>
              <a:ext cx="124056" cy="12405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86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365126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Wayfinding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C1691-E752-465A-9B9B-9557147E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pic>
        <p:nvPicPr>
          <p:cNvPr id="10" name="Picture 9" descr="A picture containing text, sky, ground, outdoor&#10;&#10;AI-generated content may be incorrect.">
            <a:extLst>
              <a:ext uri="{FF2B5EF4-FFF2-40B4-BE49-F238E27FC236}">
                <a16:creationId xmlns:a16="http://schemas.microsoft.com/office/drawing/2014/main" id="{678B0FD0-89EC-7B17-3576-CAF0DF0A7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/>
          <a:stretch/>
        </p:blipFill>
        <p:spPr>
          <a:xfrm>
            <a:off x="3403462" y="2513777"/>
            <a:ext cx="2337076" cy="2701904"/>
          </a:xfrm>
          <a:prstGeom prst="rect">
            <a:avLst/>
          </a:prstGeom>
        </p:spPr>
      </p:pic>
      <p:pic>
        <p:nvPicPr>
          <p:cNvPr id="12" name="Picture 11" descr="A sign on the side of a road&#10;&#10;AI-generated content may be incorrect.">
            <a:extLst>
              <a:ext uri="{FF2B5EF4-FFF2-40B4-BE49-F238E27FC236}">
                <a16:creationId xmlns:a16="http://schemas.microsoft.com/office/drawing/2014/main" id="{03DE4260-2770-A901-FCE7-B1A909D83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1"/>
          <a:stretch/>
        </p:blipFill>
        <p:spPr>
          <a:xfrm>
            <a:off x="5948099" y="2513777"/>
            <a:ext cx="3010193" cy="27019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1E649-6515-2476-7FCA-75B9427AAFFA}"/>
              </a:ext>
            </a:extLst>
          </p:cNvPr>
          <p:cNvSpPr txBox="1"/>
          <p:nvPr/>
        </p:nvSpPr>
        <p:spPr>
          <a:xfrm>
            <a:off x="0" y="1945105"/>
            <a:ext cx="32360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 million project funded by ARPA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City of Riverside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City of Norco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City of Eastvale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Jurupa Community Services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National Park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Construction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40% 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April 24 completion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Friday, May 9 Ribbon Cutting Ceremony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24C92-EF2F-C2AE-22F6-C3868FD7D4FF}"/>
              </a:ext>
            </a:extLst>
          </p:cNvPr>
          <p:cNvSpPr txBox="1"/>
          <p:nvPr/>
        </p:nvSpPr>
        <p:spPr>
          <a:xfrm>
            <a:off x="3403462" y="5378174"/>
            <a:ext cx="5554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 State Parks Trails and Greenways Conference April 22-25 in Pomona, 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April 22 Workshop - E-bike tour of SART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April 24 session on SART Wayfinding Project </a:t>
            </a:r>
          </a:p>
        </p:txBody>
      </p:sp>
    </p:spTree>
    <p:extLst>
      <p:ext uri="{BB962C8B-B14F-4D97-AF65-F5344CB8AC3E}">
        <p14:creationId xmlns:p14="http://schemas.microsoft.com/office/powerpoint/2010/main" val="325976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50ED5-8EFF-D96A-89A5-A4BEF96AC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EDA6-903B-9D95-A2D0-841090DC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365126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Repaving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B3D95-9A75-F5DD-D46C-6ED2932CD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2F91B-28FC-40B4-072A-F70A0DD0F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43316FEF-E3C7-3532-5582-6210C0484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96" y="1785478"/>
            <a:ext cx="6416226" cy="4029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38F49C-9CBF-5D20-D7D2-4CF841607F1E}"/>
              </a:ext>
            </a:extLst>
          </p:cNvPr>
          <p:cNvSpPr txBox="1"/>
          <p:nvPr/>
        </p:nvSpPr>
        <p:spPr>
          <a:xfrm>
            <a:off x="176463" y="1945105"/>
            <a:ext cx="2233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 with City of Riverside with 50:50 financial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2-mile </a:t>
            </a:r>
            <a:r>
              <a:rPr lang="en-US" dirty="0" err="1"/>
              <a:t>repavement</a:t>
            </a:r>
            <a:r>
              <a:rPr lang="en-US" dirty="0"/>
              <a:t> of SART in City of Riverside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4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365126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Financial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C1691-E752-465A-9B9B-9557147E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FC6185-864A-A2CF-1318-F7081E996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5412"/>
              </p:ext>
            </p:extLst>
          </p:nvPr>
        </p:nvGraphicFramePr>
        <p:xfrm>
          <a:off x="595563" y="2055813"/>
          <a:ext cx="7938837" cy="30415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61787">
                  <a:extLst>
                    <a:ext uri="{9D8B030D-6E8A-4147-A177-3AD203B41FA5}">
                      <a16:colId xmlns:a16="http://schemas.microsoft.com/office/drawing/2014/main" val="3321358603"/>
                    </a:ext>
                  </a:extLst>
                </a:gridCol>
                <a:gridCol w="1649629">
                  <a:extLst>
                    <a:ext uri="{9D8B030D-6E8A-4147-A177-3AD203B41FA5}">
                      <a16:colId xmlns:a16="http://schemas.microsoft.com/office/drawing/2014/main" val="2113151941"/>
                    </a:ext>
                  </a:extLst>
                </a:gridCol>
                <a:gridCol w="1598077">
                  <a:extLst>
                    <a:ext uri="{9D8B030D-6E8A-4147-A177-3AD203B41FA5}">
                      <a16:colId xmlns:a16="http://schemas.microsoft.com/office/drawing/2014/main" val="3634882616"/>
                    </a:ext>
                  </a:extLst>
                </a:gridCol>
                <a:gridCol w="1529344">
                  <a:extLst>
                    <a:ext uri="{9D8B030D-6E8A-4147-A177-3AD203B41FA5}">
                      <a16:colId xmlns:a16="http://schemas.microsoft.com/office/drawing/2014/main" val="2067291636"/>
                    </a:ext>
                  </a:extLst>
                </a:gridCol>
              </a:tblGrid>
              <a:tr h="304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Segment/Phase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Project Budget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Funding Procured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Budget Gap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513520211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Phase 2, 2A, 3A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16,000,000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4,200,000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11,800,000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925374442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Phase 3B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2,500,000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510,000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1,990,000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227303930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Phase 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44,000,000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16,000,000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28,000,000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99133963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Phase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2,750,000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2,750,000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51611591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Proposed Corona Segment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5,000,000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5,000,000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128862618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Proposed Old Hamner Rd Segment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10,000,000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10,000,000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679933297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Proposed Prado Dam Bridge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30,000,000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30,000,000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908882956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Proposed Eastvale Segment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7,000,000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7,000,000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97671776"/>
                  </a:ext>
                </a:extLst>
              </a:tr>
              <a:tr h="304157">
                <a:tc>
                  <a:txBody>
                    <a:bodyPr/>
                    <a:lstStyle/>
                    <a:p>
                      <a:pPr lvl="4" algn="l" fontAlgn="b"/>
                      <a:r>
                        <a:rPr lang="en-US" sz="1400" b="1" u="none" strike="noStrike" dirty="0">
                          <a:effectLst/>
                        </a:rPr>
                        <a:t> 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$ 117,250,000.00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20,710,000.00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$ 96,540,000.00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93311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98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4D28-5F77-B11C-5597-9AD515DB6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BDCD-21D4-BD1E-5912-9F1764F3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33" y="2814344"/>
            <a:ext cx="7327609" cy="1325563"/>
          </a:xfrm>
        </p:spPr>
        <p:txBody>
          <a:bodyPr>
            <a:normAutofit/>
          </a:bodyPr>
          <a:lstStyle/>
          <a:p>
            <a:pPr marL="457200" lvl="1" algn="ctr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Comments/Questions?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52039-C783-4CF7-6A2C-6FD97F769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37EB9-3022-EABF-83E2-30B3AE26E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8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365126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Alignment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C1691-E752-465A-9B9B-9557147E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pic>
        <p:nvPicPr>
          <p:cNvPr id="18" name="Picture 17" descr="Map&#10;&#10;AI-generated content may be incorrect.">
            <a:extLst>
              <a:ext uri="{FF2B5EF4-FFF2-40B4-BE49-F238E27FC236}">
                <a16:creationId xmlns:a16="http://schemas.microsoft.com/office/drawing/2014/main" id="{6181FEA1-180B-A6B6-4EC7-3D8471B55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2" y="1599525"/>
            <a:ext cx="7886700" cy="471645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4128A7-F229-2E4E-F5A9-A80E40E36DA0}"/>
              </a:ext>
            </a:extLst>
          </p:cNvPr>
          <p:cNvCxnSpPr>
            <a:cxnSpLocks/>
          </p:cNvCxnSpPr>
          <p:nvPr/>
        </p:nvCxnSpPr>
        <p:spPr>
          <a:xfrm flipV="1">
            <a:off x="4853133" y="3673929"/>
            <a:ext cx="197838" cy="20909"/>
          </a:xfrm>
          <a:prstGeom prst="line">
            <a:avLst/>
          </a:prstGeom>
          <a:ln w="12700">
            <a:solidFill>
              <a:srgbClr val="A20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2F610B-22CF-54F3-5AA3-026D2D1946C4}"/>
              </a:ext>
            </a:extLst>
          </p:cNvPr>
          <p:cNvCxnSpPr>
            <a:cxnSpLocks/>
          </p:cNvCxnSpPr>
          <p:nvPr/>
        </p:nvCxnSpPr>
        <p:spPr>
          <a:xfrm flipV="1">
            <a:off x="1997448" y="5279571"/>
            <a:ext cx="99413" cy="40867"/>
          </a:xfrm>
          <a:prstGeom prst="line">
            <a:avLst/>
          </a:prstGeom>
          <a:ln w="12700">
            <a:solidFill>
              <a:srgbClr val="A20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1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C2600-3B59-D7B4-88A5-5FF194D65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F298-81F5-9A0C-FD2E-FB18F92B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365126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5B8B9-9F71-033F-E92F-596A18039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4838F-3D4F-B45F-E6E6-D6E72883D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5A23D6-2DEC-D2AE-83AD-74D4A94A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09056"/>
              </p:ext>
            </p:extLst>
          </p:nvPr>
        </p:nvGraphicFramePr>
        <p:xfrm>
          <a:off x="257494" y="1593005"/>
          <a:ext cx="8288936" cy="4856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9995">
                  <a:extLst>
                    <a:ext uri="{9D8B030D-6E8A-4147-A177-3AD203B41FA5}">
                      <a16:colId xmlns:a16="http://schemas.microsoft.com/office/drawing/2014/main" val="3342057859"/>
                    </a:ext>
                  </a:extLst>
                </a:gridCol>
                <a:gridCol w="3759029">
                  <a:extLst>
                    <a:ext uri="{9D8B030D-6E8A-4147-A177-3AD203B41FA5}">
                      <a16:colId xmlns:a16="http://schemas.microsoft.com/office/drawing/2014/main" val="2816823458"/>
                    </a:ext>
                  </a:extLst>
                </a:gridCol>
                <a:gridCol w="1849912">
                  <a:extLst>
                    <a:ext uri="{9D8B030D-6E8A-4147-A177-3AD203B41FA5}">
                      <a16:colId xmlns:a16="http://schemas.microsoft.com/office/drawing/2014/main" val="900039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Mileage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30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Planning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Proposed Corona Segment</a:t>
                      </a:r>
                    </a:p>
                    <a:p>
                      <a:r>
                        <a:rPr lang="en-US" sz="1400" dirty="0"/>
                        <a:t>Proposed Old Hamner Rd Segment (Norco)</a:t>
                      </a:r>
                    </a:p>
                    <a:p>
                      <a:r>
                        <a:rPr lang="en-US" sz="1400" dirty="0"/>
                        <a:t>Proposed Eastvale Segment</a:t>
                      </a:r>
                    </a:p>
                    <a:p>
                      <a:r>
                        <a:rPr lang="en-US" sz="1400" dirty="0"/>
                        <a:t>Proposed Prado Dam Bridge</a:t>
                      </a:r>
                    </a:p>
                    <a:p>
                      <a:r>
                        <a:rPr lang="en-US" sz="1400" dirty="0"/>
                        <a:t>Phase 7 </a:t>
                      </a:r>
                      <a:r>
                        <a:rPr lang="en-US" sz="1200" dirty="0"/>
                        <a:t>(Riverside)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4.5 miles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Design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Phase 2 </a:t>
                      </a:r>
                      <a:r>
                        <a:rPr lang="en-US" sz="1200" dirty="0"/>
                        <a:t>(Corona)</a:t>
                      </a:r>
                    </a:p>
                    <a:p>
                      <a:r>
                        <a:rPr lang="en-US" sz="1400" dirty="0"/>
                        <a:t>Phase 2A </a:t>
                      </a:r>
                      <a:r>
                        <a:rPr lang="en-US" sz="1200" dirty="0"/>
                        <a:t>(Corona)</a:t>
                      </a:r>
                    </a:p>
                    <a:p>
                      <a:r>
                        <a:rPr lang="en-US" sz="1400" dirty="0"/>
                        <a:t>Phase 3A </a:t>
                      </a:r>
                      <a:r>
                        <a:rPr lang="en-US" sz="1200" dirty="0"/>
                        <a:t>(Unincorporated)</a:t>
                      </a:r>
                    </a:p>
                    <a:p>
                      <a:r>
                        <a:rPr lang="en-US" sz="1400" dirty="0"/>
                        <a:t>Phase 3B</a:t>
                      </a:r>
                      <a:r>
                        <a:rPr lang="en-US" sz="1200" dirty="0"/>
                        <a:t> (Unincorporated)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Phase 6 </a:t>
                      </a:r>
                      <a:r>
                        <a:rPr lang="en-US" sz="1200" dirty="0"/>
                        <a:t>(Corona/Unincorporated)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5 miles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3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Construction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Hamner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0.3 miles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0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Phase 4 </a:t>
                      </a:r>
                      <a:r>
                        <a:rPr lang="en-US" sz="1200" dirty="0"/>
                        <a:t>(Corona)</a:t>
                      </a:r>
                    </a:p>
                    <a:p>
                      <a:r>
                        <a:rPr lang="en-US" sz="1400" dirty="0"/>
                        <a:t>Phase 5 </a:t>
                      </a:r>
                      <a:r>
                        <a:rPr lang="en-US" sz="1200" dirty="0"/>
                        <a:t>(Unincorporated)</a:t>
                      </a:r>
                    </a:p>
                    <a:p>
                      <a:r>
                        <a:rPr lang="en-US" sz="1400" dirty="0"/>
                        <a:t>Phase 8 </a:t>
                      </a:r>
                      <a:r>
                        <a:rPr lang="en-US" sz="1200" dirty="0"/>
                        <a:t>(Norco)</a:t>
                      </a:r>
                    </a:p>
                    <a:p>
                      <a:r>
                        <a:rPr lang="en-US" sz="1400" dirty="0"/>
                        <a:t>Corona STP Segment</a:t>
                      </a:r>
                    </a:p>
                    <a:p>
                      <a:r>
                        <a:rPr lang="en-US" sz="1400" dirty="0"/>
                        <a:t>Hidden Valley Segment </a:t>
                      </a:r>
                      <a:r>
                        <a:rPr lang="en-US" sz="1200" dirty="0"/>
                        <a:t>(Riverside)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City of Riverside Segment</a:t>
                      </a:r>
                    </a:p>
                    <a:p>
                      <a:r>
                        <a:rPr lang="en-US" sz="1400" dirty="0"/>
                        <a:t>Eastvale/JCSD 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20 miles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7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05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290"/>
            <a:ext cx="7886700" cy="1325563"/>
          </a:xfrm>
        </p:spPr>
        <p:txBody>
          <a:bodyPr>
            <a:normAutofit/>
          </a:bodyPr>
          <a:lstStyle/>
          <a:p>
            <a:pPr marL="457200" lvl="1" algn="l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Phase 2, 2A, 3A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C1691-E752-465A-9B9B-9557147E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5315505A-C130-CF42-8234-1DF4481D4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" y="1620853"/>
            <a:ext cx="8920687" cy="4464937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39B76C-9F05-73CC-73C3-66FBDD0D5392}"/>
              </a:ext>
            </a:extLst>
          </p:cNvPr>
          <p:cNvSpPr/>
          <p:nvPr/>
        </p:nvSpPr>
        <p:spPr>
          <a:xfrm>
            <a:off x="6646190" y="5237147"/>
            <a:ext cx="2324746" cy="7477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50023-0B36-BFBF-334D-74F801511D2F}"/>
              </a:ext>
            </a:extLst>
          </p:cNvPr>
          <p:cNvSpPr txBox="1"/>
          <p:nvPr/>
        </p:nvSpPr>
        <p:spPr>
          <a:xfrm>
            <a:off x="7486905" y="5232666"/>
            <a:ext cx="176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</a:t>
            </a:r>
          </a:p>
          <a:p>
            <a:r>
              <a:rPr lang="en-US" dirty="0"/>
              <a:t>Under Design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EF42B5-2EB8-FA4A-A957-BBE306B669C6}"/>
              </a:ext>
            </a:extLst>
          </p:cNvPr>
          <p:cNvCxnSpPr>
            <a:cxnSpLocks/>
          </p:cNvCxnSpPr>
          <p:nvPr/>
        </p:nvCxnSpPr>
        <p:spPr>
          <a:xfrm>
            <a:off x="6839851" y="5434736"/>
            <a:ext cx="64705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C1ECBB-07B5-CB6E-773B-26240255790F}"/>
              </a:ext>
            </a:extLst>
          </p:cNvPr>
          <p:cNvCxnSpPr>
            <a:cxnSpLocks/>
          </p:cNvCxnSpPr>
          <p:nvPr/>
        </p:nvCxnSpPr>
        <p:spPr>
          <a:xfrm>
            <a:off x="6839851" y="5711121"/>
            <a:ext cx="647054" cy="0"/>
          </a:xfrm>
          <a:prstGeom prst="line">
            <a:avLst/>
          </a:prstGeom>
          <a:ln w="76200">
            <a:solidFill>
              <a:srgbClr val="A10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1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958"/>
            <a:ext cx="7886700" cy="1325563"/>
          </a:xfrm>
        </p:spPr>
        <p:txBody>
          <a:bodyPr>
            <a:normAutofit/>
          </a:bodyPr>
          <a:lstStyle/>
          <a:p>
            <a:pPr marL="457200" lvl="1" algn="l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Phase 2, 2A, 3A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C1691-E752-465A-9B9B-9557147E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08205-5AF9-E69B-6DED-153B1A3D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9" y="2388101"/>
            <a:ext cx="7886700" cy="26220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Project Management by Riverside County Transportation Commission (RCTC)</a:t>
            </a:r>
          </a:p>
          <a:p>
            <a:r>
              <a:rPr lang="en-US" dirty="0"/>
              <a:t>Project construction documents at 95%</a:t>
            </a:r>
          </a:p>
          <a:p>
            <a:r>
              <a:rPr lang="en-US" dirty="0"/>
              <a:t>Circulation of environmental documents postponed pending changes requested by Federal Gov’t</a:t>
            </a:r>
          </a:p>
          <a:p>
            <a:r>
              <a:rPr lang="en-US" dirty="0"/>
              <a:t>Planning Phase funded 100%</a:t>
            </a:r>
          </a:p>
          <a:p>
            <a:r>
              <a:rPr lang="en-US" dirty="0"/>
              <a:t>Seeking construction funding</a:t>
            </a:r>
          </a:p>
        </p:txBody>
      </p:sp>
    </p:spTree>
    <p:extLst>
      <p:ext uri="{BB962C8B-B14F-4D97-AF65-F5344CB8AC3E}">
        <p14:creationId xmlns:p14="http://schemas.microsoft.com/office/powerpoint/2010/main" val="355753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365126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Phase 3B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C1691-E752-465A-9B9B-9557147E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pic>
        <p:nvPicPr>
          <p:cNvPr id="10" name="Content Placeholder 9" descr="A high angle view of a town&#10;&#10;Description automatically generated with low confidence">
            <a:extLst>
              <a:ext uri="{FF2B5EF4-FFF2-40B4-BE49-F238E27FC236}">
                <a16:creationId xmlns:a16="http://schemas.microsoft.com/office/drawing/2014/main" id="{A60ECA9A-951A-3394-A482-1A8E5F6D6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636"/>
            <a:ext cx="9144000" cy="457670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04EAB3-E49B-480F-C443-826C5B2BE3FC}"/>
              </a:ext>
            </a:extLst>
          </p:cNvPr>
          <p:cNvSpPr txBox="1"/>
          <p:nvPr/>
        </p:nvSpPr>
        <p:spPr>
          <a:xfrm>
            <a:off x="3655036" y="2885314"/>
            <a:ext cx="1313810" cy="369332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Prado Dam</a:t>
            </a:r>
          </a:p>
        </p:txBody>
      </p:sp>
    </p:spTree>
    <p:extLst>
      <p:ext uri="{BB962C8B-B14F-4D97-AF65-F5344CB8AC3E}">
        <p14:creationId xmlns:p14="http://schemas.microsoft.com/office/powerpoint/2010/main" val="217967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365126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Phase 3B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C1691-E752-465A-9B9B-9557147E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08205-5AF9-E69B-6DED-153B1A3D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Project Management by US Army Corps of Engineers</a:t>
            </a:r>
          </a:p>
          <a:p>
            <a:r>
              <a:rPr lang="en-US" dirty="0"/>
              <a:t>Project construction documents at 100%</a:t>
            </a:r>
          </a:p>
          <a:p>
            <a:r>
              <a:rPr lang="en-US" dirty="0"/>
              <a:t>Construction tied to Prado Dam Spillway Replacement Project	</a:t>
            </a:r>
          </a:p>
          <a:p>
            <a:pPr lvl="1"/>
            <a:r>
              <a:rPr lang="en-US" dirty="0"/>
              <a:t>Tentatively scheduled for construction contract award April 2027</a:t>
            </a:r>
          </a:p>
          <a:p>
            <a:pPr lvl="1"/>
            <a:r>
              <a:rPr lang="en-US" dirty="0"/>
              <a:t>Prado Dam scheduled for completion 2033</a:t>
            </a:r>
          </a:p>
          <a:p>
            <a:pPr lvl="1"/>
            <a:r>
              <a:rPr lang="en-US" dirty="0"/>
              <a:t>Trail tentatively scheduled as one of the last items of completion</a:t>
            </a:r>
          </a:p>
        </p:txBody>
      </p:sp>
    </p:spTree>
    <p:extLst>
      <p:ext uri="{BB962C8B-B14F-4D97-AF65-F5344CB8AC3E}">
        <p14:creationId xmlns:p14="http://schemas.microsoft.com/office/powerpoint/2010/main" val="226240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459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Phase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38" y="-287355"/>
            <a:ext cx="1313810" cy="1700224"/>
          </a:xfrm>
          <a:prstGeom prst="rect">
            <a:avLst/>
          </a:prstGeom>
        </p:spPr>
      </p:pic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B3C97E58-1EF8-9248-D31F-095AFC71A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4" y="1748545"/>
            <a:ext cx="7228883" cy="42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9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7C-D4A5-42E8-8DC3-536295EB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365126"/>
            <a:ext cx="7886700" cy="1325563"/>
          </a:xfrm>
        </p:spPr>
        <p:txBody>
          <a:bodyPr>
            <a:normAutofit/>
          </a:bodyPr>
          <a:lstStyle/>
          <a:p>
            <a:pPr marL="457200" lvl="1"/>
            <a:r>
              <a:rPr lang="en-US" sz="4000" i="1" kern="1200" spc="-150" dirty="0">
                <a:solidFill>
                  <a:srgbClr val="1467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SART Phase 6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C1691-E752-465A-9B9B-9557147E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82878"/>
          <a:stretch/>
        </p:blipFill>
        <p:spPr>
          <a:xfrm>
            <a:off x="0" y="0"/>
            <a:ext cx="9144000" cy="39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7F4B1-1F89-43D0-8DDA-C54D51D0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147628"/>
            <a:ext cx="1313810" cy="170022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08205-5AF9-E69B-6DED-153B1A3D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Also known as Green River Golf Course Segment or Pinch Point Segment</a:t>
            </a:r>
          </a:p>
          <a:p>
            <a:r>
              <a:rPr lang="en-US" dirty="0"/>
              <a:t>Project includes 1.65 miles of trail, two bridges, acquisition, reconstruction of impacted OCPW owned/privately run golf course</a:t>
            </a:r>
          </a:p>
          <a:p>
            <a:r>
              <a:rPr lang="en-US" dirty="0"/>
              <a:t>Construction documents at 95% </a:t>
            </a:r>
          </a:p>
          <a:p>
            <a:r>
              <a:rPr lang="en-US" dirty="0"/>
              <a:t>Environmental documents completed (IS-MND)</a:t>
            </a:r>
          </a:p>
          <a:p>
            <a:r>
              <a:rPr lang="en-US" dirty="0"/>
              <a:t>Easement/ROW acquisition phase underway</a:t>
            </a:r>
          </a:p>
          <a:p>
            <a:r>
              <a:rPr lang="en-US" dirty="0"/>
              <a:t>Federal Grant Applications submitted</a:t>
            </a:r>
          </a:p>
          <a:p>
            <a:pPr lvl="1"/>
            <a:r>
              <a:rPr lang="en-US" dirty="0"/>
              <a:t>RCE Grant $25.2 million – not approved</a:t>
            </a:r>
          </a:p>
          <a:p>
            <a:pPr lvl="1"/>
            <a:r>
              <a:rPr lang="en-US" dirty="0"/>
              <a:t>RAISE/BUILD Grant $25 million – submitted Jan 2025</a:t>
            </a:r>
          </a:p>
          <a:p>
            <a:r>
              <a:rPr lang="en-US" dirty="0"/>
              <a:t>$9.2 million from Coastal Conservancy approved Nov. 2024 for trail construction and ROW acquisition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6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23045</TotalTime>
  <Words>585</Words>
  <Application>Microsoft Office PowerPoint</Application>
  <PresentationFormat>On-screen Show (4:3)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 Black</vt:lpstr>
      <vt:lpstr>Office Theme</vt:lpstr>
      <vt:lpstr>Santa Ana River Trail  Riverside County</vt:lpstr>
      <vt:lpstr>SART Alignment Overview</vt:lpstr>
      <vt:lpstr>SART Overview</vt:lpstr>
      <vt:lpstr>SART Phase 2, 2A, 3A</vt:lpstr>
      <vt:lpstr>SART Phase 2, 2A, 3A Updates</vt:lpstr>
      <vt:lpstr>SART Phase 3B</vt:lpstr>
      <vt:lpstr>SART Phase 3B</vt:lpstr>
      <vt:lpstr>SART Phase 6</vt:lpstr>
      <vt:lpstr>SART Phase 6 Updates</vt:lpstr>
      <vt:lpstr>SART Wayfinding Project</vt:lpstr>
      <vt:lpstr>SART Repaving Project</vt:lpstr>
      <vt:lpstr>Financial Overview</vt:lpstr>
      <vt:lpstr>Comments/Questions?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RivCoParks</dc:title>
  <dc:creator>Merrill, Marlene</dc:creator>
  <cp:lastModifiedBy>Adame, Gaby</cp:lastModifiedBy>
  <cp:revision>83</cp:revision>
  <cp:lastPrinted>2020-07-31T02:20:11Z</cp:lastPrinted>
  <dcterms:created xsi:type="dcterms:W3CDTF">2020-02-05T18:35:23Z</dcterms:created>
  <dcterms:modified xsi:type="dcterms:W3CDTF">2025-03-03T21:49:59Z</dcterms:modified>
</cp:coreProperties>
</file>