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8" r:id="rId5"/>
    <p:sldId id="263" r:id="rId6"/>
    <p:sldId id="261" r:id="rId7"/>
    <p:sldId id="271" r:id="rId8"/>
    <p:sldId id="262" r:id="rId9"/>
    <p:sldId id="264" r:id="rId10"/>
    <p:sldId id="272" r:id="rId11"/>
    <p:sldId id="265" r:id="rId12"/>
    <p:sldId id="260" r:id="rId13"/>
    <p:sldId id="269"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72263" autoAdjust="0"/>
  </p:normalViewPr>
  <p:slideViewPr>
    <p:cSldViewPr snapToGrid="0">
      <p:cViewPr varScale="1">
        <p:scale>
          <a:sx n="53" d="100"/>
          <a:sy n="53"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E5447-EF3A-4E6F-913D-23E66CDC60B9}" type="datetimeFigureOut">
              <a:rPr lang="en-AU" smtClean="0"/>
              <a:t>12/08/2018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AB4AA-C93C-4C33-86D4-275C50B9470B}" type="slidenum">
              <a:rPr lang="en-AU" smtClean="0"/>
              <a:t>‹#›</a:t>
            </a:fld>
            <a:endParaRPr lang="en-AU"/>
          </a:p>
        </p:txBody>
      </p:sp>
    </p:spTree>
    <p:extLst>
      <p:ext uri="{BB962C8B-B14F-4D97-AF65-F5344CB8AC3E}">
        <p14:creationId xmlns:p14="http://schemas.microsoft.com/office/powerpoint/2010/main" val="309258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6AB4AA-C93C-4C33-86D4-275C50B9470B}" type="slidenum">
              <a:rPr lang="en-AU" smtClean="0"/>
              <a:t>1</a:t>
            </a:fld>
            <a:endParaRPr lang="en-AU"/>
          </a:p>
        </p:txBody>
      </p:sp>
    </p:spTree>
    <p:extLst>
      <p:ext uri="{BB962C8B-B14F-4D97-AF65-F5344CB8AC3E}">
        <p14:creationId xmlns:p14="http://schemas.microsoft.com/office/powerpoint/2010/main" val="138610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Remove gendered language and titles</a:t>
            </a:r>
            <a:r>
              <a:rPr lang="en-AU" baseline="0" dirty="0" smtClean="0"/>
              <a:t> from library forms, surveys and/or loans/borrower notices </a:t>
            </a:r>
          </a:p>
          <a:p>
            <a:r>
              <a:rPr lang="en-AU" baseline="0" dirty="0" smtClean="0"/>
              <a:t>If you decide you must include gender for some reason, then make sure you add more inclusive options than just binary male or female – and a free text option and option to leave it blank </a:t>
            </a:r>
            <a:endParaRPr lang="en-AU" dirty="0"/>
          </a:p>
        </p:txBody>
      </p:sp>
      <p:sp>
        <p:nvSpPr>
          <p:cNvPr id="4" name="Slide Number Placeholder 3"/>
          <p:cNvSpPr>
            <a:spLocks noGrp="1"/>
          </p:cNvSpPr>
          <p:nvPr>
            <p:ph type="sldNum" sz="quarter" idx="10"/>
          </p:nvPr>
        </p:nvSpPr>
        <p:spPr/>
        <p:txBody>
          <a:bodyPr/>
          <a:lstStyle/>
          <a:p>
            <a:fld id="{016AB4AA-C93C-4C33-86D4-275C50B9470B}" type="slidenum">
              <a:rPr lang="en-AU" smtClean="0"/>
              <a:t>10</a:t>
            </a:fld>
            <a:endParaRPr lang="en-AU"/>
          </a:p>
        </p:txBody>
      </p:sp>
    </p:spTree>
    <p:extLst>
      <p:ext uri="{BB962C8B-B14F-4D97-AF65-F5344CB8AC3E}">
        <p14:creationId xmlns:p14="http://schemas.microsoft.com/office/powerpoint/2010/main" val="329596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Repurpose</a:t>
            </a:r>
            <a:r>
              <a:rPr lang="en-AU" baseline="0" dirty="0" smtClean="0"/>
              <a:t> existing infrastructure/bathroom signs with new all gender signage – e.g. “all gender with sanitary bins”, “all gender with urinals” – you can start by having temporary DIY signs like those pictured for LGBTIQA+ events in the library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Make all single stall toilets, including but not limited to disabled toilets, all gender ones – there is no justification for any single stall toilet to be binary male/female at 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Add all gender toilet facilitates in any major building refurbishment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If you can’t change signage like this or add all gender toilets another way – create a poster or sign urging people to respect people and let the bathroom that feels right to them without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016AB4AA-C93C-4C33-86D4-275C50B9470B}" type="slidenum">
              <a:rPr lang="en-AU" smtClean="0"/>
              <a:t>11</a:t>
            </a:fld>
            <a:endParaRPr lang="en-AU"/>
          </a:p>
        </p:txBody>
      </p:sp>
    </p:spTree>
    <p:extLst>
      <p:ext uri="{BB962C8B-B14F-4D97-AF65-F5344CB8AC3E}">
        <p14:creationId xmlns:p14="http://schemas.microsoft.com/office/powerpoint/2010/main" val="415373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E3A0C-5388-41E4-8E22-CA8AC5A0ACA6}" type="slidenum">
              <a:rPr lang="en-AU" smtClean="0"/>
              <a:t>12</a:t>
            </a:fld>
            <a:endParaRPr lang="en-AU"/>
          </a:p>
        </p:txBody>
      </p:sp>
    </p:spTree>
    <p:extLst>
      <p:ext uri="{BB962C8B-B14F-4D97-AF65-F5344CB8AC3E}">
        <p14:creationId xmlns:p14="http://schemas.microsoft.com/office/powerpoint/2010/main" val="2435387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6AB4AA-C93C-4C33-86D4-275C50B9470B}" type="slidenum">
              <a:rPr lang="en-AU" smtClean="0"/>
              <a:t>13</a:t>
            </a:fld>
            <a:endParaRPr lang="en-AU"/>
          </a:p>
        </p:txBody>
      </p:sp>
    </p:spTree>
    <p:extLst>
      <p:ext uri="{BB962C8B-B14F-4D97-AF65-F5344CB8AC3E}">
        <p14:creationId xmlns:p14="http://schemas.microsoft.com/office/powerpoint/2010/main" val="270489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Thank you</a:t>
            </a:r>
            <a:endParaRPr lang="en-AU" dirty="0"/>
          </a:p>
        </p:txBody>
      </p:sp>
      <p:sp>
        <p:nvSpPr>
          <p:cNvPr id="4" name="Slide Number Placeholder 3"/>
          <p:cNvSpPr>
            <a:spLocks noGrp="1"/>
          </p:cNvSpPr>
          <p:nvPr>
            <p:ph type="sldNum" sz="quarter" idx="10"/>
          </p:nvPr>
        </p:nvSpPr>
        <p:spPr/>
        <p:txBody>
          <a:bodyPr/>
          <a:lstStyle/>
          <a:p>
            <a:fld id="{637E3A0C-5388-41E4-8E22-CA8AC5A0ACA6}" type="slidenum">
              <a:rPr lang="en-AU" smtClean="0"/>
              <a:t>14</a:t>
            </a:fld>
            <a:endParaRPr lang="en-AU"/>
          </a:p>
        </p:txBody>
      </p:sp>
    </p:spTree>
    <p:extLst>
      <p:ext uri="{BB962C8B-B14F-4D97-AF65-F5344CB8AC3E}">
        <p14:creationId xmlns:p14="http://schemas.microsoft.com/office/powerpoint/2010/main" val="152077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smtClean="0">
                <a:solidFill>
                  <a:schemeClr val="tx1"/>
                </a:solidFill>
                <a:effectLst/>
                <a:latin typeface="+mn-lt"/>
                <a:ea typeface="+mn-ea"/>
                <a:cs typeface="+mn-cs"/>
              </a:rPr>
              <a:t>Setting the scene</a:t>
            </a:r>
          </a:p>
          <a:p>
            <a:r>
              <a:rPr lang="en-AU" sz="1200" b="0" i="0" u="none" strike="noStrike" kern="1200" dirty="0" smtClean="0">
                <a:solidFill>
                  <a:schemeClr val="tx1"/>
                </a:solidFill>
                <a:effectLst/>
                <a:latin typeface="+mn-lt"/>
                <a:ea typeface="+mn-ea"/>
                <a:cs typeface="+mn-cs"/>
              </a:rPr>
              <a:t>Imagine you are a young LGBTIQA+ or questioning person and trying to concentrate on study in the midst of the coverage around Safe schools or the recent Australian marriage law postal survey. Or perhaps you are trying to build up the courage to come out to family and friends after learning that they voted No in the survey. Or you’re trans or non-binary and you don’t feel safe going to any toilet on campus because the last time you tried you got yelled at/threatened/kicked out. Or imagine you are a researcher in gender and sexuality studies and your research and community engagement work is being attacked and misrepresented by politicians and media. You’re probably going to find it hard to focus on your studies or research. Now imagine you walk into your university library in an attempt to escape from the negative media, politics and/or family life and focus on study or research and you discover a book display celebrating LGBTIQA+ people and the work that has been done for LGBTIQA+ communities by people at your university throughout its history. </a:t>
            </a:r>
          </a:p>
          <a:p>
            <a:r>
              <a:rPr lang="en-AU" sz="1200" b="0" i="0" u="none" strike="noStrike" kern="1200" dirty="0" smtClean="0">
                <a:solidFill>
                  <a:schemeClr val="tx1"/>
                </a:solidFill>
                <a:effectLst/>
                <a:latin typeface="+mn-lt"/>
                <a:ea typeface="+mn-ea"/>
                <a:cs typeface="+mn-cs"/>
              </a:rPr>
              <a:t/>
            </a:r>
            <a:br>
              <a:rPr lang="en-AU" sz="1200" b="0" i="0" u="none" strike="noStrike" kern="1200" dirty="0" smtClean="0">
                <a:solidFill>
                  <a:schemeClr val="tx1"/>
                </a:solidFill>
                <a:effectLst/>
                <a:latin typeface="+mn-lt"/>
                <a:ea typeface="+mn-ea"/>
                <a:cs typeface="+mn-cs"/>
              </a:rPr>
            </a:br>
            <a:r>
              <a:rPr lang="en-AU" sz="1200" b="0" i="0" u="none" strike="noStrike" kern="1200" dirty="0" smtClean="0">
                <a:solidFill>
                  <a:schemeClr val="tx1"/>
                </a:solidFill>
                <a:effectLst/>
                <a:latin typeface="+mn-lt"/>
                <a:ea typeface="+mn-ea"/>
                <a:cs typeface="+mn-cs"/>
              </a:rPr>
              <a:t/>
            </a:r>
            <a:br>
              <a:rPr lang="en-AU" sz="1200" b="0" i="0" u="none" strike="noStrike" kern="1200" dirty="0" smtClean="0">
                <a:solidFill>
                  <a:schemeClr val="tx1"/>
                </a:solidFill>
                <a:effectLst/>
                <a:latin typeface="+mn-lt"/>
                <a:ea typeface="+mn-ea"/>
                <a:cs typeface="+mn-cs"/>
              </a:rPr>
            </a:br>
            <a:r>
              <a:rPr lang="en-AU" sz="1200" b="0" i="0" u="none" strike="noStrike" kern="1200" dirty="0" smtClean="0">
                <a:solidFill>
                  <a:schemeClr val="tx1"/>
                </a:solidFill>
                <a:effectLst/>
                <a:latin typeface="+mn-lt"/>
                <a:ea typeface="+mn-ea"/>
                <a:cs typeface="+mn-cs"/>
              </a:rPr>
              <a:t>My colleague</a:t>
            </a:r>
            <a:r>
              <a:rPr lang="en-AU" sz="1200" b="0" i="0" u="none" strike="noStrike" kern="1200" baseline="0" dirty="0" smtClean="0">
                <a:solidFill>
                  <a:schemeClr val="tx1"/>
                </a:solidFill>
                <a:effectLst/>
                <a:latin typeface="+mn-lt"/>
                <a:ea typeface="+mn-ea"/>
                <a:cs typeface="+mn-cs"/>
              </a:rPr>
              <a:t> and I</a:t>
            </a:r>
            <a:r>
              <a:rPr lang="en-AU" sz="1200" b="0" i="0" u="none" strike="noStrike" kern="1200" dirty="0" smtClean="0">
                <a:solidFill>
                  <a:schemeClr val="tx1"/>
                </a:solidFill>
                <a:effectLst/>
                <a:latin typeface="+mn-lt"/>
                <a:ea typeface="+mn-ea"/>
                <a:cs typeface="+mn-cs"/>
              </a:rPr>
              <a:t> collaborated widely within the library from collections and access to learning and engagement. However, we felt it was essential to collaborate beyond the library with the communities we seek to engage, so we worked with the LGBTIQA+ specialist counsellor in student wellbeing, the Australian Lesbian and Gay Archives (ALGA), the ALLY network, and the Australian Research Centre for Sex, Health and Society (ARCSHS) to prepare and promote the display. It is crucial to actively listen and adapt to feedback from community stakeholders. We adapted the display many times in response to feedback and our own critical reflections.  Another great tip that will also make the process more collaborative is to find an ally or allies in your library. This will help you build courage and confidence to initiate and propose the idea, and reduce individual workload. It is definitely useful to start small and simple to test ideas, build support, trust, courage and confidence, and then reflect and adapt for the future. My initial ideas were larger than a book display and morning tea for library staff and my ally helped me adapt and propose it to our manager.</a:t>
            </a:r>
          </a:p>
          <a:p>
            <a:endParaRPr lang="en-AU" sz="1200" b="0" i="0" u="none" strike="noStrike" kern="1200" dirty="0" smtClean="0">
              <a:solidFill>
                <a:schemeClr val="tx1"/>
              </a:solidFill>
              <a:effectLst/>
              <a:latin typeface="+mn-lt"/>
              <a:ea typeface="+mn-ea"/>
              <a:cs typeface="+mn-cs"/>
            </a:endParaRPr>
          </a:p>
          <a:p>
            <a:r>
              <a:rPr lang="en-AU" sz="1200" b="0" i="0" u="none" strike="noStrike" kern="1200" dirty="0" smtClean="0">
                <a:solidFill>
                  <a:schemeClr val="tx1"/>
                </a:solidFill>
                <a:effectLst/>
                <a:latin typeface="+mn-lt"/>
                <a:ea typeface="+mn-ea"/>
                <a:cs typeface="+mn-cs"/>
              </a:rPr>
              <a:t>We received</a:t>
            </a:r>
            <a:r>
              <a:rPr lang="en-AU" sz="1200" b="0" i="0" u="none" strike="noStrike" kern="1200" baseline="0" dirty="0" smtClean="0">
                <a:solidFill>
                  <a:schemeClr val="tx1"/>
                </a:solidFill>
                <a:effectLst/>
                <a:latin typeface="+mn-lt"/>
                <a:ea typeface="+mn-ea"/>
                <a:cs typeface="+mn-cs"/>
              </a:rPr>
              <a:t> positive feedback from all stakeholders. It helped me foster partnerships with academics in gender, sexuality and diversity studies, history and health sciences, and with ALGA, which eventually led to one of the academics asking me to join them on ALGA’s committee. Thus it led to greater community and professional engagement. </a:t>
            </a:r>
          </a:p>
          <a:p>
            <a:endParaRPr lang="en-AU" sz="1200" b="0" i="0" u="none" strike="noStrike" kern="1200" baseline="0" dirty="0" smtClean="0">
              <a:solidFill>
                <a:schemeClr val="tx1"/>
              </a:solidFill>
              <a:effectLst/>
              <a:latin typeface="+mn-lt"/>
              <a:ea typeface="+mn-ea"/>
              <a:cs typeface="+mn-cs"/>
            </a:endParaRPr>
          </a:p>
          <a:p>
            <a:r>
              <a:rPr lang="en-AU" sz="1200" b="0" i="0" u="none" strike="noStrike" kern="1200" baseline="0" dirty="0" smtClean="0">
                <a:solidFill>
                  <a:schemeClr val="tx1"/>
                </a:solidFill>
                <a:effectLst/>
                <a:latin typeface="+mn-lt"/>
                <a:ea typeface="+mn-ea"/>
                <a:cs typeface="+mn-cs"/>
              </a:rPr>
              <a:t>Several people have told me that it has meant a lot to them to see me out and proud in the profession and I know how much it meant to me whenever I came across someone who was similarly out/open while I was in the closet, so I will continue to be visible and stand up for LGBTIQA+ rights and communities in libraries and beyond.</a:t>
            </a:r>
          </a:p>
          <a:p>
            <a:r>
              <a:rPr lang="en-AU" sz="1200" b="0" i="0" u="none" strike="noStrike" kern="1200" dirty="0" smtClean="0">
                <a:solidFill>
                  <a:schemeClr val="tx1"/>
                </a:solidFill>
                <a:effectLst/>
                <a:latin typeface="+mn-lt"/>
                <a:ea typeface="+mn-ea"/>
                <a:cs typeface="+mn-cs"/>
              </a:rPr>
              <a:t>Lloyd (2010) vividly illustrates the power that even really small shows of visibility and LGBTIQA+ pride in libraries, such as badges and book displays</a:t>
            </a:r>
            <a:r>
              <a:rPr lang="en-AU" sz="1200" b="0" i="0" u="none" strike="noStrike" kern="1200" baseline="0" dirty="0" smtClean="0">
                <a:solidFill>
                  <a:schemeClr val="tx1"/>
                </a:solidFill>
                <a:effectLst/>
                <a:latin typeface="+mn-lt"/>
                <a:ea typeface="+mn-ea"/>
                <a:cs typeface="+mn-cs"/>
              </a:rPr>
              <a:t>, </a:t>
            </a:r>
            <a:r>
              <a:rPr lang="en-AU" sz="1200" b="0" i="0" u="none" strike="noStrike" kern="1200" dirty="0" smtClean="0">
                <a:solidFill>
                  <a:schemeClr val="tx1"/>
                </a:solidFill>
                <a:effectLst/>
                <a:latin typeface="+mn-lt"/>
                <a:ea typeface="+mn-ea"/>
                <a:cs typeface="+mn-cs"/>
              </a:rPr>
              <a:t>can have</a:t>
            </a:r>
            <a:r>
              <a:rPr lang="en-AU" sz="1200" b="0" i="0" u="none" strike="noStrike" kern="1200" baseline="0" dirty="0" smtClean="0">
                <a:solidFill>
                  <a:schemeClr val="tx1"/>
                </a:solidFill>
                <a:effectLst/>
                <a:latin typeface="+mn-lt"/>
                <a:ea typeface="+mn-ea"/>
                <a:cs typeface="+mn-cs"/>
              </a:rPr>
              <a:t> on community members. </a:t>
            </a:r>
            <a:r>
              <a:rPr lang="en-AU" sz="1200" b="0" i="0" u="none" strike="noStrike" kern="1200" dirty="0" smtClean="0">
                <a:solidFill>
                  <a:schemeClr val="tx1"/>
                </a:solidFill>
                <a:effectLst/>
                <a:latin typeface="+mn-lt"/>
                <a:ea typeface="+mn-ea"/>
                <a:cs typeface="+mn-cs"/>
              </a:rPr>
              <a:t>The American Library Association’s Open to All toolkit highlights different things that librarians across all sectors can do to support LGBTIQA+ communities.</a:t>
            </a:r>
            <a:r>
              <a:rPr lang="en-AU" sz="1200" b="0" i="0" u="none" strike="noStrike" kern="1200" baseline="0" dirty="0" smtClean="0">
                <a:solidFill>
                  <a:schemeClr val="tx1"/>
                </a:solidFill>
                <a:effectLst/>
                <a:latin typeface="+mn-lt"/>
                <a:ea typeface="+mn-ea"/>
                <a:cs typeface="+mn-cs"/>
              </a:rPr>
              <a:t> </a:t>
            </a:r>
            <a:r>
              <a:rPr lang="en-AU" sz="1200" b="0" i="0" u="none" strike="noStrike" kern="1200" dirty="0" smtClean="0">
                <a:solidFill>
                  <a:schemeClr val="tx1"/>
                </a:solidFill>
                <a:effectLst/>
                <a:latin typeface="+mn-lt"/>
                <a:ea typeface="+mn-ea"/>
                <a:cs typeface="+mn-cs"/>
              </a:rPr>
              <a:t/>
            </a:r>
            <a:br>
              <a:rPr lang="en-AU" sz="1200" b="0" i="0" u="none" strike="noStrike" kern="1200" dirty="0" smtClean="0">
                <a:solidFill>
                  <a:schemeClr val="tx1"/>
                </a:solidFill>
                <a:effectLst/>
                <a:latin typeface="+mn-lt"/>
                <a:ea typeface="+mn-ea"/>
                <a:cs typeface="+mn-cs"/>
              </a:rPr>
            </a:br>
            <a:endParaRPr lang="en-AU" dirty="0" smtClean="0"/>
          </a:p>
        </p:txBody>
      </p:sp>
      <p:sp>
        <p:nvSpPr>
          <p:cNvPr id="4" name="Slide Number Placeholder 3"/>
          <p:cNvSpPr>
            <a:spLocks noGrp="1"/>
          </p:cNvSpPr>
          <p:nvPr>
            <p:ph type="sldNum" sz="quarter" idx="10"/>
          </p:nvPr>
        </p:nvSpPr>
        <p:spPr/>
        <p:txBody>
          <a:bodyPr/>
          <a:lstStyle/>
          <a:p>
            <a:fld id="{637E3A0C-5388-41E4-8E22-CA8AC5A0ACA6}" type="slidenum">
              <a:rPr lang="en-AU" smtClean="0"/>
              <a:t>2</a:t>
            </a:fld>
            <a:endParaRPr lang="en-AU"/>
          </a:p>
        </p:txBody>
      </p:sp>
    </p:spTree>
    <p:extLst>
      <p:ext uri="{BB962C8B-B14F-4D97-AF65-F5344CB8AC3E}">
        <p14:creationId xmlns:p14="http://schemas.microsoft.com/office/powerpoint/2010/main" val="266757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Top </a:t>
            </a:r>
            <a:r>
              <a:rPr lang="en-AU" dirty="0" smtClean="0"/>
              <a:t>tips </a:t>
            </a:r>
            <a:endParaRPr lang="en-AU" dirty="0" smtClean="0"/>
          </a:p>
          <a:p>
            <a:r>
              <a:rPr lang="en-AU" dirty="0" smtClean="0">
                <a:solidFill>
                  <a:srgbClr val="7030A0"/>
                </a:solidFill>
              </a:rPr>
              <a:t>Question, Read, Listen, Learn and Act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Start small-  test ideas, build support, trust and courage, reflect and adapt</a:t>
            </a:r>
          </a:p>
          <a:p>
            <a:r>
              <a:rPr lang="en-AU" dirty="0" smtClean="0"/>
              <a:t>Read books by LGBTIQA+ people </a:t>
            </a:r>
          </a:p>
          <a:p>
            <a:r>
              <a:rPr lang="en-AU" dirty="0" smtClean="0"/>
              <a:t>Talk and actively listen to LGBTIQA+ people</a:t>
            </a:r>
          </a:p>
          <a:p>
            <a:r>
              <a:rPr lang="en-AU" dirty="0" smtClean="0"/>
              <a:t>Attend LGBTIQA+ inclusive practice training </a:t>
            </a:r>
          </a:p>
          <a:p>
            <a:r>
              <a:rPr lang="en-AU" dirty="0" smtClean="0"/>
              <a:t>Importance of intersectionality and lived experiences </a:t>
            </a:r>
          </a:p>
          <a:p>
            <a:r>
              <a:rPr lang="en-AU" dirty="0" smtClean="0"/>
              <a:t>If you’re a</a:t>
            </a:r>
            <a:r>
              <a:rPr lang="en-AU" baseline="0" dirty="0" smtClean="0"/>
              <a:t> </a:t>
            </a:r>
            <a:r>
              <a:rPr lang="en-AU" dirty="0" smtClean="0"/>
              <a:t>gay man,</a:t>
            </a:r>
            <a:r>
              <a:rPr lang="en-AU" baseline="0" dirty="0" smtClean="0"/>
              <a:t> you should learn from lesbian, bisexual, trans, non-binary, intersex, queer, and asexual people </a:t>
            </a:r>
          </a:p>
          <a:p>
            <a:r>
              <a:rPr lang="en-AU" dirty="0" smtClean="0"/>
              <a:t>If you’re</a:t>
            </a:r>
            <a:r>
              <a:rPr lang="en-AU" baseline="0" dirty="0" smtClean="0"/>
              <a:t> a white LGBTIQA+ person, learn from People of Colour</a:t>
            </a:r>
          </a:p>
          <a:p>
            <a:r>
              <a:rPr lang="en-AU" baseline="0" dirty="0" smtClean="0"/>
              <a:t>If you’re not a First Nations person, learn from First Nations Peoples</a:t>
            </a:r>
          </a:p>
          <a:p>
            <a:r>
              <a:rPr lang="en-AU" baseline="0" dirty="0" smtClean="0"/>
              <a:t>Learn from LGBTIQA+ people of different faiths </a:t>
            </a:r>
          </a:p>
          <a:p>
            <a:r>
              <a:rPr lang="en-AU" dirty="0" smtClean="0"/>
              <a:t>Let people</a:t>
            </a:r>
            <a:r>
              <a:rPr lang="en-AU" baseline="0" dirty="0" smtClean="0"/>
              <a:t> know you are an ally – display it in your email signature, on a lanyard and/or badge, at your desk or on your office door</a:t>
            </a:r>
            <a:endParaRPr lang="en-AU" dirty="0" smtClean="0"/>
          </a:p>
          <a:p>
            <a:r>
              <a:rPr lang="en-AU" dirty="0" smtClean="0"/>
              <a:t>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smtClean="0">
                <a:solidFill>
                  <a:schemeClr val="tx1"/>
                </a:solidFill>
                <a:effectLst/>
                <a:latin typeface="+mn-lt"/>
                <a:ea typeface="+mn-ea"/>
                <a:cs typeface="+mn-cs"/>
              </a:rPr>
              <a:t>Starting small is crucial,</a:t>
            </a:r>
            <a:r>
              <a:rPr lang="en-AU" sz="1200" b="0" i="0" u="none" strike="noStrike" kern="1200" baseline="0" dirty="0" smtClean="0">
                <a:solidFill>
                  <a:schemeClr val="tx1"/>
                </a:solidFill>
                <a:effectLst/>
                <a:latin typeface="+mn-lt"/>
                <a:ea typeface="+mn-ea"/>
                <a:cs typeface="+mn-cs"/>
              </a:rPr>
              <a:t> and responding to events, issues or initiatives on campus or in your local area or school and beyond it can be a useful gateway to action. However, it is important to do more and be proactively inclusive in order to facilitate a broader understanding of LGBTIQA+ communities in your workplace and community, and to change policies, infrastructure and culture.</a:t>
            </a:r>
            <a:endParaRPr lang="en-AU"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Once</a:t>
            </a:r>
            <a:r>
              <a:rPr lang="en-AU" baseline="0" dirty="0" smtClean="0"/>
              <a:t> you have started your journey with formal training and conversations/coffees, you will hopefully have gained confidence to start to do more visible and proactive actions and begin to influence curriculum development, collection development and cataloguing.</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637E3A0C-5388-41E4-8E22-CA8AC5A0ACA6}" type="slidenum">
              <a:rPr lang="en-AU" smtClean="0"/>
              <a:t>3</a:t>
            </a:fld>
            <a:endParaRPr lang="en-AU"/>
          </a:p>
        </p:txBody>
      </p:sp>
    </p:spTree>
    <p:extLst>
      <p:ext uri="{BB962C8B-B14F-4D97-AF65-F5344CB8AC3E}">
        <p14:creationId xmlns:p14="http://schemas.microsoft.com/office/powerpoint/2010/main" val="105459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resources</a:t>
            </a:r>
            <a:r>
              <a:rPr lang="en-AU" baseline="0" dirty="0" smtClean="0"/>
              <a:t> to check out to help you start learning </a:t>
            </a:r>
          </a:p>
          <a:p>
            <a:endParaRPr lang="en-AU" dirty="0"/>
          </a:p>
        </p:txBody>
      </p:sp>
      <p:sp>
        <p:nvSpPr>
          <p:cNvPr id="4" name="Slide Number Placeholder 3"/>
          <p:cNvSpPr>
            <a:spLocks noGrp="1"/>
          </p:cNvSpPr>
          <p:nvPr>
            <p:ph type="sldNum" sz="quarter" idx="10"/>
          </p:nvPr>
        </p:nvSpPr>
        <p:spPr/>
        <p:txBody>
          <a:bodyPr/>
          <a:lstStyle/>
          <a:p>
            <a:fld id="{016AB4AA-C93C-4C33-86D4-275C50B9470B}" type="slidenum">
              <a:rPr lang="en-AU" smtClean="0"/>
              <a:t>4</a:t>
            </a:fld>
            <a:endParaRPr lang="en-AU"/>
          </a:p>
        </p:txBody>
      </p:sp>
    </p:spTree>
    <p:extLst>
      <p:ext uri="{BB962C8B-B14F-4D97-AF65-F5344CB8AC3E}">
        <p14:creationId xmlns:p14="http://schemas.microsoft.com/office/powerpoint/2010/main" val="62285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Small individual displays of pride and allyship lik</a:t>
            </a:r>
            <a:r>
              <a:rPr lang="en-AU" baseline="0" dirty="0" smtClean="0"/>
              <a:t>e badges, pins or lanyards can make a huge difference – you may not ever know how huge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Display your pronouns on your name badge and email signature, introduce yourself and your pronouns at meetings and encourage others to do the same </a:t>
            </a:r>
          </a:p>
          <a:p>
            <a:r>
              <a:rPr lang="en-AU" baseline="0" dirty="0" smtClean="0"/>
              <a:t>Display flags, relevant books and </a:t>
            </a:r>
            <a:r>
              <a:rPr lang="en-AU" baseline="0" dirty="0" err="1" smtClean="0"/>
              <a:t>eresources</a:t>
            </a:r>
            <a:r>
              <a:rPr lang="en-AU" baseline="0" dirty="0" smtClean="0"/>
              <a:t>, and community group information in the library during pride week or pride festivals or on days of significance for LGBTIQA+ communities </a:t>
            </a:r>
          </a:p>
          <a:p>
            <a:r>
              <a:rPr lang="en-AU" dirty="0" smtClean="0"/>
              <a:t>Help</a:t>
            </a:r>
            <a:r>
              <a:rPr lang="en-AU" baseline="0" dirty="0" smtClean="0"/>
              <a:t> people find online resources related to LGBTIQA+ lives, health, culture and studies and even help people challenge oppression and discrimination with LibGuides </a:t>
            </a:r>
            <a:endParaRPr lang="en-AU" dirty="0"/>
          </a:p>
        </p:txBody>
      </p:sp>
      <p:sp>
        <p:nvSpPr>
          <p:cNvPr id="4" name="Slide Number Placeholder 3"/>
          <p:cNvSpPr>
            <a:spLocks noGrp="1"/>
          </p:cNvSpPr>
          <p:nvPr>
            <p:ph type="sldNum" sz="quarter" idx="10"/>
          </p:nvPr>
        </p:nvSpPr>
        <p:spPr/>
        <p:txBody>
          <a:bodyPr/>
          <a:lstStyle/>
          <a:p>
            <a:fld id="{016AB4AA-C93C-4C33-86D4-275C50B9470B}" type="slidenum">
              <a:rPr lang="en-AU" smtClean="0"/>
              <a:t>5</a:t>
            </a:fld>
            <a:endParaRPr lang="en-AU"/>
          </a:p>
        </p:txBody>
      </p:sp>
    </p:spTree>
    <p:extLst>
      <p:ext uri="{BB962C8B-B14F-4D97-AF65-F5344CB8AC3E}">
        <p14:creationId xmlns:p14="http://schemas.microsoft.com/office/powerpoint/2010/main" val="80495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Kanopy, GALE,</a:t>
            </a:r>
            <a:r>
              <a:rPr lang="en-AU" baseline="0" dirty="0" smtClean="0"/>
              <a:t> Alexander Street Press, Adam Matthew have useful film and/or archival collections related to LGBTIQA+ studies and/or gender </a:t>
            </a:r>
            <a:endParaRPr lang="en-AU" baseline="0" dirty="0"/>
          </a:p>
          <a:p>
            <a:r>
              <a:rPr lang="en-AU" baseline="0" dirty="0" smtClean="0"/>
              <a:t>Zine collections are a great way to represent marginalised and underrepresented voices – they can be useful for students and researchers across a number of disciplines – gender, sexuality and diversity studies, history, health, social work, sociology, legal studies, English and creative arts, cultural studies </a:t>
            </a:r>
          </a:p>
        </p:txBody>
      </p:sp>
      <p:sp>
        <p:nvSpPr>
          <p:cNvPr id="4" name="Slide Number Placeholder 3"/>
          <p:cNvSpPr>
            <a:spLocks noGrp="1"/>
          </p:cNvSpPr>
          <p:nvPr>
            <p:ph type="sldNum" sz="quarter" idx="10"/>
          </p:nvPr>
        </p:nvSpPr>
        <p:spPr/>
        <p:txBody>
          <a:bodyPr/>
          <a:lstStyle/>
          <a:p>
            <a:fld id="{016AB4AA-C93C-4C33-86D4-275C50B9470B}" type="slidenum">
              <a:rPr lang="en-AU" smtClean="0"/>
              <a:t>6</a:t>
            </a:fld>
            <a:endParaRPr lang="en-AU"/>
          </a:p>
        </p:txBody>
      </p:sp>
    </p:spTree>
    <p:extLst>
      <p:ext uri="{BB962C8B-B14F-4D97-AF65-F5344CB8AC3E}">
        <p14:creationId xmlns:p14="http://schemas.microsoft.com/office/powerpoint/2010/main" val="31501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Don’t assume everyone</a:t>
            </a:r>
            <a:r>
              <a:rPr lang="en-AU" baseline="0" dirty="0" smtClean="0"/>
              <a:t> is male or female, don’t assume anyone’s gender </a:t>
            </a:r>
            <a:endParaRPr lang="en-AU" dirty="0"/>
          </a:p>
        </p:txBody>
      </p:sp>
      <p:sp>
        <p:nvSpPr>
          <p:cNvPr id="4" name="Slide Number Placeholder 3"/>
          <p:cNvSpPr>
            <a:spLocks noGrp="1"/>
          </p:cNvSpPr>
          <p:nvPr>
            <p:ph type="sldNum" sz="quarter" idx="10"/>
          </p:nvPr>
        </p:nvSpPr>
        <p:spPr/>
        <p:txBody>
          <a:bodyPr/>
          <a:lstStyle/>
          <a:p>
            <a:fld id="{016AB4AA-C93C-4C33-86D4-275C50B9470B}" type="slidenum">
              <a:rPr lang="en-AU" smtClean="0"/>
              <a:t>7</a:t>
            </a:fld>
            <a:endParaRPr lang="en-AU"/>
          </a:p>
        </p:txBody>
      </p:sp>
    </p:spTree>
    <p:extLst>
      <p:ext uri="{BB962C8B-B14F-4D97-AF65-F5344CB8AC3E}">
        <p14:creationId xmlns:p14="http://schemas.microsoft.com/office/powerpoint/2010/main" val="180271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 is the language and location appropriate? Outdated? Offensive?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Cataloguing lab is a great project in the US –</a:t>
            </a:r>
            <a:r>
              <a:rPr lang="en-AU" baseline="0" dirty="0" smtClean="0"/>
              <a:t> gender non-</a:t>
            </a:r>
            <a:r>
              <a:rPr lang="en-AU" baseline="0" dirty="0" err="1" smtClean="0"/>
              <a:t>conconforming</a:t>
            </a:r>
            <a:r>
              <a:rPr lang="en-AU" baseline="0" dirty="0" smtClean="0"/>
              <a:t> LCSH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Host metadata parties with tea, cake and cataloguing to bring people together</a:t>
            </a:r>
            <a:r>
              <a:rPr lang="en-AU" baseline="0" dirty="0" smtClean="0"/>
              <a:t> and help them engage with the folksonomy/tagging system to improve the catalogue – and perhaps even invite them to write and share reviews or just lists of recommended books /databases to help others find them – it could help bring people together in a quiet, nerdy way and build a sense of community</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16AB4AA-C93C-4C33-86D4-275C50B9470B}" type="slidenum">
              <a:rPr lang="en-AU" smtClean="0"/>
              <a:t>8</a:t>
            </a:fld>
            <a:endParaRPr lang="en-AU"/>
          </a:p>
        </p:txBody>
      </p:sp>
    </p:spTree>
    <p:extLst>
      <p:ext uri="{BB962C8B-B14F-4D97-AF65-F5344CB8AC3E}">
        <p14:creationId xmlns:p14="http://schemas.microsoft.com/office/powerpoint/2010/main" val="201576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Small displays of visibility</a:t>
            </a:r>
            <a:r>
              <a:rPr lang="en-AU" baseline="0" dirty="0" smtClean="0"/>
              <a:t> in collections, catalogues and curriculum will help you build trust with LGBTIQA+ communities on campus or in your area and find and recruit allies to help you organise events and make larger scale changes </a:t>
            </a:r>
          </a:p>
          <a:p>
            <a:endParaRPr lang="en-AU" baseline="0" dirty="0" smtClean="0"/>
          </a:p>
          <a:p>
            <a:r>
              <a:rPr lang="en-AU" baseline="0" dirty="0" smtClean="0"/>
              <a:t>offer </a:t>
            </a:r>
            <a:r>
              <a:rPr lang="en-AU" baseline="0" dirty="0" smtClean="0"/>
              <a:t>space and/or other library facilities </a:t>
            </a:r>
            <a:r>
              <a:rPr lang="en-AU" baseline="0" dirty="0" smtClean="0"/>
              <a:t>to host events during pride week on campus or pride month in your town</a:t>
            </a:r>
          </a:p>
          <a:p>
            <a:r>
              <a:rPr lang="en-AU" baseline="0" dirty="0" smtClean="0"/>
              <a:t>Attend </a:t>
            </a:r>
            <a:r>
              <a:rPr lang="en-AU" baseline="0" dirty="0" smtClean="0"/>
              <a:t>events where appropriate to learn more about LGBTIQA+ communities on campus – e.g. keep an eye out for training sessions on challenging homophobia, biphobia and/or transphobia open to staff as well as students </a:t>
            </a:r>
          </a:p>
          <a:p>
            <a:r>
              <a:rPr lang="en-AU" baseline="0" dirty="0" smtClean="0"/>
              <a:t>ask to have </a:t>
            </a:r>
            <a:r>
              <a:rPr lang="en-AU" baseline="0" dirty="0" smtClean="0"/>
              <a:t>a stall to showcase relevant resources staffed by librarians who can help people find and navigate them </a:t>
            </a:r>
          </a:p>
          <a:p>
            <a:r>
              <a:rPr lang="en-AU" baseline="0" dirty="0" smtClean="0"/>
              <a:t>Then, partner with groups to co-host an event – e.g. </a:t>
            </a:r>
            <a:r>
              <a:rPr lang="en-AU" baseline="0" dirty="0" smtClean="0"/>
              <a:t>morning tea with rainbow cake, </a:t>
            </a:r>
            <a:r>
              <a:rPr lang="en-AU" baseline="0" dirty="0" err="1" smtClean="0"/>
              <a:t>bibliotherapy</a:t>
            </a:r>
            <a:r>
              <a:rPr lang="en-AU" baseline="0" dirty="0" smtClean="0"/>
              <a:t> </a:t>
            </a:r>
            <a:r>
              <a:rPr lang="en-AU" baseline="0" dirty="0" smtClean="0"/>
              <a:t>or shelf help with student wellbeing or counselling could be a safe, fun, informal gaytway to counselling </a:t>
            </a:r>
            <a:r>
              <a:rPr lang="en-AU" baseline="0" dirty="0" smtClean="0"/>
              <a:t>services, human libraries, rainbow </a:t>
            </a:r>
            <a:r>
              <a:rPr lang="en-AU" baseline="0" dirty="0" err="1" smtClean="0"/>
              <a:t>storytime</a:t>
            </a:r>
            <a:r>
              <a:rPr lang="en-AU" baseline="0" dirty="0" smtClean="0"/>
              <a:t>, drag queen research hour, zine making workshops </a:t>
            </a:r>
          </a:p>
          <a:p>
            <a:r>
              <a:rPr lang="en-AU" baseline="0" dirty="0" smtClean="0"/>
              <a:t>Several </a:t>
            </a:r>
            <a:r>
              <a:rPr lang="en-AU" baseline="0" dirty="0" smtClean="0"/>
              <a:t>University libraries in Australia have partnered with their ALLY Networks to host human libraries for IDAHOBIT and related days </a:t>
            </a:r>
          </a:p>
          <a:p>
            <a:r>
              <a:rPr lang="en-AU" dirty="0" smtClean="0"/>
              <a:t>It makes sense to do this during pride week on campus and/or other days of significance</a:t>
            </a:r>
            <a:r>
              <a:rPr lang="en-AU" baseline="0" dirty="0" smtClean="0"/>
              <a:t> such as </a:t>
            </a:r>
            <a:r>
              <a:rPr lang="en-AU" dirty="0" smtClean="0"/>
              <a:t>IDAHOBIT, Bi Visibility Day, Transgender Day of Remembrance, International Non-Binary Day, International Trans Day of Visibility </a:t>
            </a:r>
            <a:endParaRPr lang="en-AU" dirty="0" smtClean="0"/>
          </a:p>
          <a:p>
            <a:r>
              <a:rPr lang="en-AU" dirty="0" smtClean="0"/>
              <a:t>Zine making</a:t>
            </a:r>
            <a:r>
              <a:rPr lang="en-AU" baseline="0" dirty="0" smtClean="0"/>
              <a:t> workshops – help LGBTIQA+ people tell and share their stories, capture and connect with their histories, and perhaps even contribute to the library’s collection if you have a zine collection (or be the start of a zine collection if you don’t have one! – that would help you develop a more diverse and inclusive collection</a:t>
            </a:r>
          </a:p>
          <a:p>
            <a:r>
              <a:rPr lang="en-AU" baseline="0" dirty="0" smtClean="0"/>
              <a:t>Whenever you bring LGBTIQA+ people together for any of these events or meetings, start them by getting everyone to introduce themselves and their pronouns or have them add pronouns to their name tag</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016AB4AA-C93C-4C33-86D4-275C50B9470B}" type="slidenum">
              <a:rPr lang="en-AU" smtClean="0"/>
              <a:t>9</a:t>
            </a:fld>
            <a:endParaRPr lang="en-AU"/>
          </a:p>
        </p:txBody>
      </p:sp>
    </p:spTree>
    <p:extLst>
      <p:ext uri="{BB962C8B-B14F-4D97-AF65-F5344CB8AC3E}">
        <p14:creationId xmlns:p14="http://schemas.microsoft.com/office/powerpoint/2010/main" val="330003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2AD5922-CAF7-4577-8195-CA56792F0A96}" type="datetimeFigureOut">
              <a:rPr lang="en-AU" smtClean="0"/>
              <a:t>12/08/2018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87204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D5922-CAF7-4577-8195-CA56792F0A96}" type="datetimeFigureOut">
              <a:rPr lang="en-AU" smtClean="0"/>
              <a:t>12/08/2018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237226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D5922-CAF7-4577-8195-CA56792F0A96}" type="datetimeFigureOut">
              <a:rPr lang="en-AU" smtClean="0"/>
              <a:t>12/08/2018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216160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4191" cy="836960"/>
          </a:xfrm>
        </p:spPr>
        <p:txBody>
          <a:bodyPr/>
          <a:lstStyle>
            <a:lvl1pPr>
              <a:defRPr/>
            </a:lvl1pPr>
          </a:lstStyle>
          <a:p>
            <a:r>
              <a:rPr lang="en-US" smtClean="0"/>
              <a:t>Click to edit Master title style</a:t>
            </a:r>
            <a:endParaRPr lang="en-AU" dirty="0"/>
          </a:p>
        </p:txBody>
      </p:sp>
      <p:sp>
        <p:nvSpPr>
          <p:cNvPr id="4" name="Text Placeholder 2"/>
          <p:cNvSpPr>
            <a:spLocks noGrp="1"/>
          </p:cNvSpPr>
          <p:nvPr>
            <p:ph type="body" idx="1"/>
          </p:nvPr>
        </p:nvSpPr>
        <p:spPr bwMode="auto">
          <a:xfrm>
            <a:off x="624418" y="1624996"/>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85472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D5922-CAF7-4577-8195-CA56792F0A96}" type="datetimeFigureOut">
              <a:rPr lang="en-AU" smtClean="0"/>
              <a:t>12/08/2018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503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AD5922-CAF7-4577-8195-CA56792F0A96}" type="datetimeFigureOut">
              <a:rPr lang="en-AU" smtClean="0"/>
              <a:t>12/08/2018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41397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AD5922-CAF7-4577-8195-CA56792F0A96}" type="datetimeFigureOut">
              <a:rPr lang="en-AU" smtClean="0"/>
              <a:t>12/08/2018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193629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AD5922-CAF7-4577-8195-CA56792F0A96}" type="datetimeFigureOut">
              <a:rPr lang="en-AU" smtClean="0"/>
              <a:t>12/08/2018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107028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AD5922-CAF7-4577-8195-CA56792F0A96}" type="datetimeFigureOut">
              <a:rPr lang="en-AU" smtClean="0"/>
              <a:t>12/08/2018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24530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D5922-CAF7-4577-8195-CA56792F0A96}" type="datetimeFigureOut">
              <a:rPr lang="en-AU" smtClean="0"/>
              <a:t>12/08/2018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131126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AD5922-CAF7-4577-8195-CA56792F0A96}" type="datetimeFigureOut">
              <a:rPr lang="en-AU" smtClean="0"/>
              <a:t>12/08/2018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363889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AD5922-CAF7-4577-8195-CA56792F0A96}" type="datetimeFigureOut">
              <a:rPr lang="en-AU" smtClean="0"/>
              <a:t>12/08/2018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A60118-065D-40F2-8ED9-563E095E40B2}" type="slidenum">
              <a:rPr lang="en-AU" smtClean="0"/>
              <a:t>‹#›</a:t>
            </a:fld>
            <a:endParaRPr lang="en-AU"/>
          </a:p>
        </p:txBody>
      </p:sp>
    </p:spTree>
    <p:extLst>
      <p:ext uri="{BB962C8B-B14F-4D97-AF65-F5344CB8AC3E}">
        <p14:creationId xmlns:p14="http://schemas.microsoft.com/office/powerpoint/2010/main" val="41971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D5922-CAF7-4577-8195-CA56792F0A96}" type="datetimeFigureOut">
              <a:rPr lang="en-AU" smtClean="0"/>
              <a:t>12/08/2018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60118-065D-40F2-8ED9-563E095E40B2}" type="slidenum">
              <a:rPr lang="en-AU" smtClean="0"/>
              <a:t>‹#›</a:t>
            </a:fld>
            <a:endParaRPr lang="en-AU"/>
          </a:p>
        </p:txBody>
      </p:sp>
    </p:spTree>
    <p:extLst>
      <p:ext uri="{BB962C8B-B14F-4D97-AF65-F5344CB8AC3E}">
        <p14:creationId xmlns:p14="http://schemas.microsoft.com/office/powerpoint/2010/main" val="1121613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www.ala.org/glbtrt/sites/ala.org.glbtrt/files/content/professionaltools/160309-glbtrt-open-to-all-toolkit-online.pdf" TargetMode="External"/><Relationship Id="rId7" Type="http://schemas.openxmlformats.org/officeDocument/2006/relationships/hyperlink" Target="https://overland.org.au/2015/07/a-brief-history-of-homophobia-in-dewey-decimal-classification/"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inthelibrarywiththeleadpipe.org/2012/out-of-the-library-and-into-the-wild/" TargetMode="External"/><Relationship Id="rId5" Type="http://schemas.openxmlformats.org/officeDocument/2006/relationships/hyperlink" Target="http://poesygalore.blogspot.com.au/2010/10/being-visibly-queer-friendly-please.html" TargetMode="External"/><Relationship Id="rId4" Type="http://schemas.openxmlformats.org/officeDocument/2006/relationships/hyperlink" Target="http://www.inthelibrarywiththeleadpipe.org/2016/considering-outreach-assessment-strategies-sample-scenarios-and-a-call-to-ac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cialjusticelibrarians.pbworks.com/w/page/112578373/Academic%20Librarians%20and%20Social%20Justice%20LIS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seapn.org.uk/" TargetMode="External"/><Relationship Id="rId5" Type="http://schemas.openxmlformats.org/officeDocument/2006/relationships/hyperlink" Target="http://www.uwo.ca/pridelib/" TargetMode="External"/><Relationship Id="rId4" Type="http://schemas.openxmlformats.org/officeDocument/2006/relationships/hyperlink" Target="https://alianewgrads.wordpress.com/new-generation-advisory-committee/auslibcha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queerbrarian.wordpress.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hyperlink" Target="http://idahot.org.a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ns101.org.au/"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chrisbourg.wordpress.com/2017/07/28/nc-is-a-no-go-bathrooms-libraries-and-the-limits-of-welcoming/" TargetMode="External"/><Relationship Id="rId5" Type="http://schemas.openxmlformats.org/officeDocument/2006/relationships/hyperlink" Target="https://medium.com/the-bytegeist-blog/classifying-books-classifying-people-302430282a3d" TargetMode="External"/><Relationship Id="rId4" Type="http://schemas.openxmlformats.org/officeDocument/2006/relationships/hyperlink" Target="https://minus18.org.au/index.php/resource-packs/pronoun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immons.libguides.com/anti-oppress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4800" b="1" dirty="0" smtClean="0">
                <a:solidFill>
                  <a:schemeClr val="bg1"/>
                </a:solidFill>
              </a:rPr>
              <a:t>A continuum of LGBTIQA+ community engagement in libraries </a:t>
            </a:r>
            <a:endParaRPr lang="en-AU" sz="4800" b="1" dirty="0">
              <a:solidFill>
                <a:schemeClr val="bg1"/>
              </a:solidFill>
            </a:endParaRPr>
          </a:p>
        </p:txBody>
      </p:sp>
      <p:sp>
        <p:nvSpPr>
          <p:cNvPr id="3" name="Subtitle 2"/>
          <p:cNvSpPr>
            <a:spLocks noGrp="1"/>
          </p:cNvSpPr>
          <p:nvPr>
            <p:ph type="subTitle" idx="1"/>
          </p:nvPr>
        </p:nvSpPr>
        <p:spPr/>
        <p:txBody>
          <a:bodyPr/>
          <a:lstStyle/>
          <a:p>
            <a:r>
              <a:rPr lang="en-AU" b="1" dirty="0" smtClean="0">
                <a:solidFill>
                  <a:schemeClr val="bg1"/>
                </a:solidFill>
              </a:rPr>
              <a:t>From collections and cataloguing to book displays, bathrooms and beyond </a:t>
            </a:r>
            <a:endParaRPr lang="en-AU" b="1" dirty="0">
              <a:solidFill>
                <a:schemeClr val="bg1"/>
              </a:solidFill>
            </a:endParaRPr>
          </a:p>
        </p:txBody>
      </p:sp>
    </p:spTree>
    <p:extLst>
      <p:ext uri="{BB962C8B-B14F-4D97-AF65-F5344CB8AC3E}">
        <p14:creationId xmlns:p14="http://schemas.microsoft.com/office/powerpoint/2010/main" val="218032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Language </a:t>
            </a:r>
            <a:endParaRPr lang="en-AU" b="1" dirty="0">
              <a:solidFill>
                <a:schemeClr val="bg1"/>
              </a:solidFill>
            </a:endParaRPr>
          </a:p>
        </p:txBody>
      </p:sp>
      <p:sp>
        <p:nvSpPr>
          <p:cNvPr id="3" name="Content Placeholder 2"/>
          <p:cNvSpPr>
            <a:spLocks noGrp="1"/>
          </p:cNvSpPr>
          <p:nvPr>
            <p:ph idx="1"/>
          </p:nvPr>
        </p:nvSpPr>
        <p:spPr/>
        <p:txBody>
          <a:bodyPr/>
          <a:lstStyle/>
          <a:p>
            <a:r>
              <a:rPr lang="en-AU" dirty="0" smtClean="0">
                <a:solidFill>
                  <a:schemeClr val="bg1"/>
                </a:solidFill>
              </a:rPr>
              <a:t>Forms </a:t>
            </a:r>
          </a:p>
          <a:p>
            <a:r>
              <a:rPr lang="en-AU" dirty="0" smtClean="0">
                <a:solidFill>
                  <a:schemeClr val="bg1"/>
                </a:solidFill>
              </a:rPr>
              <a:t>Surveys</a:t>
            </a:r>
          </a:p>
          <a:p>
            <a:r>
              <a:rPr lang="en-AU" dirty="0" smtClean="0">
                <a:solidFill>
                  <a:schemeClr val="bg1"/>
                </a:solidFill>
              </a:rPr>
              <a:t>Loans/borrower notices </a:t>
            </a:r>
            <a:endParaRPr lang="en-AU" dirty="0">
              <a:solidFill>
                <a:schemeClr val="bg1"/>
              </a:solidFill>
            </a:endParaRPr>
          </a:p>
        </p:txBody>
      </p:sp>
    </p:spTree>
    <p:extLst>
      <p:ext uri="{BB962C8B-B14F-4D97-AF65-F5344CB8AC3E}">
        <p14:creationId xmlns:p14="http://schemas.microsoft.com/office/powerpoint/2010/main" val="418801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b="1" dirty="0" smtClean="0">
                <a:solidFill>
                  <a:schemeClr val="bg1"/>
                </a:solidFill>
              </a:rPr>
              <a:t>Bathrooms for all  </a:t>
            </a:r>
            <a:endParaRPr lang="en-AU" b="1" dirty="0">
              <a:solidFill>
                <a:schemeClr val="bg1"/>
              </a:solidFill>
            </a:endParaRPr>
          </a:p>
        </p:txBody>
      </p:sp>
      <p:sp>
        <p:nvSpPr>
          <p:cNvPr id="3" name="Content Placeholder 2"/>
          <p:cNvSpPr>
            <a:spLocks noGrp="1"/>
          </p:cNvSpPr>
          <p:nvPr>
            <p:ph sz="half" idx="1"/>
          </p:nvPr>
        </p:nvSpPr>
        <p:spPr/>
        <p:txBody>
          <a:bodyPr/>
          <a:lstStyle/>
          <a:p>
            <a:r>
              <a:rPr lang="en-AU" dirty="0" smtClean="0">
                <a:solidFill>
                  <a:schemeClr val="bg1"/>
                </a:solidFill>
              </a:rPr>
              <a:t>Repurpose  </a:t>
            </a:r>
            <a:r>
              <a:rPr lang="en-AU" dirty="0" smtClean="0">
                <a:solidFill>
                  <a:schemeClr val="bg1"/>
                </a:solidFill>
              </a:rPr>
              <a:t>existing infrastructure</a:t>
            </a:r>
          </a:p>
          <a:p>
            <a:r>
              <a:rPr lang="en-AU" dirty="0" smtClean="0">
                <a:solidFill>
                  <a:schemeClr val="bg1"/>
                </a:solidFill>
              </a:rPr>
              <a:t>Ensure all major refurbishment projects include </a:t>
            </a:r>
            <a:r>
              <a:rPr lang="en-AU" i="1" dirty="0" smtClean="0">
                <a:solidFill>
                  <a:schemeClr val="bg1"/>
                </a:solidFill>
              </a:rPr>
              <a:t>all gender </a:t>
            </a:r>
            <a:r>
              <a:rPr lang="en-AU" dirty="0" smtClean="0">
                <a:solidFill>
                  <a:schemeClr val="bg1"/>
                </a:solidFill>
              </a:rPr>
              <a:t>toilet  facilities </a:t>
            </a:r>
          </a:p>
          <a:p>
            <a:r>
              <a:rPr lang="en-AU" dirty="0" smtClean="0">
                <a:solidFill>
                  <a:schemeClr val="bg1"/>
                </a:solidFill>
              </a:rPr>
              <a:t>All single stall toilets should be for people of all genders </a:t>
            </a:r>
            <a:endParaRPr lang="en-AU" dirty="0" smtClean="0">
              <a:solidFill>
                <a:schemeClr val="bg1"/>
              </a:solidFill>
            </a:endParaRPr>
          </a:p>
          <a:p>
            <a:r>
              <a:rPr lang="en-AU" dirty="0" smtClean="0">
                <a:solidFill>
                  <a:schemeClr val="bg1"/>
                </a:solidFill>
              </a:rPr>
              <a:t>DIY inclusive signs </a:t>
            </a:r>
            <a:endParaRPr lang="en-AU" dirty="0">
              <a:solidFill>
                <a:schemeClr val="bg1"/>
              </a:solidFill>
            </a:endParaRPr>
          </a:p>
        </p:txBody>
      </p:sp>
      <p:sp>
        <p:nvSpPr>
          <p:cNvPr id="6" name="Content Placeholder 5"/>
          <p:cNvSpPr>
            <a:spLocks noGrp="1"/>
          </p:cNvSpPr>
          <p:nvPr>
            <p:ph sz="half" idx="2"/>
          </p:nvPr>
        </p:nvSpPr>
        <p:spPr/>
        <p:txBody>
          <a:bodyPr/>
          <a:lstStyle/>
          <a:p>
            <a:endParaRPr lang="en-AU"/>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616" t="16307" r="28000" b="11338"/>
          <a:stretch/>
        </p:blipFill>
        <p:spPr>
          <a:xfrm rot="5400000">
            <a:off x="8472502" y="2266014"/>
            <a:ext cx="4346917" cy="279947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821" r="15486"/>
          <a:stretch/>
        </p:blipFill>
        <p:spPr>
          <a:xfrm rot="5400000">
            <a:off x="5461756" y="2047793"/>
            <a:ext cx="4287878" cy="3573668"/>
          </a:xfrm>
          <a:prstGeom prst="rect">
            <a:avLst/>
          </a:prstGeom>
        </p:spPr>
      </p:pic>
    </p:spTree>
    <p:extLst>
      <p:ext uri="{BB962C8B-B14F-4D97-AF65-F5344CB8AC3E}">
        <p14:creationId xmlns:p14="http://schemas.microsoft.com/office/powerpoint/2010/main" val="341340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Rainbow References </a:t>
            </a:r>
            <a:endParaRPr lang="en-AU" b="1" dirty="0">
              <a:solidFill>
                <a:schemeClr val="bg1"/>
              </a:solidFill>
            </a:endParaRPr>
          </a:p>
        </p:txBody>
      </p:sp>
      <p:sp>
        <p:nvSpPr>
          <p:cNvPr id="3" name="Content Placeholder 2"/>
          <p:cNvSpPr>
            <a:spLocks noGrp="1"/>
          </p:cNvSpPr>
          <p:nvPr>
            <p:ph type="body" idx="1"/>
          </p:nvPr>
        </p:nvSpPr>
        <p:spPr>
          <a:xfrm>
            <a:off x="624418" y="1268760"/>
            <a:ext cx="10944191" cy="4882199"/>
          </a:xfrm>
        </p:spPr>
        <p:txBody>
          <a:bodyPr>
            <a:noAutofit/>
          </a:bodyPr>
          <a:lstStyle/>
          <a:p>
            <a:pPr marL="0" indent="0">
              <a:buNone/>
            </a:pPr>
            <a:r>
              <a:rPr lang="en-AU" sz="1200" b="1" dirty="0" smtClean="0">
                <a:solidFill>
                  <a:schemeClr val="bg1"/>
                </a:solidFill>
              </a:rPr>
              <a:t>References:</a:t>
            </a:r>
          </a:p>
          <a:p>
            <a:pPr marL="0" indent="0">
              <a:buNone/>
            </a:pPr>
            <a:r>
              <a:rPr lang="en-AU" sz="1200" dirty="0" smtClean="0">
                <a:solidFill>
                  <a:schemeClr val="bg1"/>
                </a:solidFill>
              </a:rPr>
              <a:t>American </a:t>
            </a:r>
            <a:r>
              <a:rPr lang="en-AU" sz="1200" dirty="0">
                <a:solidFill>
                  <a:schemeClr val="bg1"/>
                </a:solidFill>
              </a:rPr>
              <a:t>Library Association Gay, Lesbian, Bisexual, and Transgender Round Table </a:t>
            </a:r>
            <a:r>
              <a:rPr lang="en-AU" sz="1200" dirty="0" smtClean="0">
                <a:solidFill>
                  <a:schemeClr val="bg1"/>
                </a:solidFill>
              </a:rPr>
              <a:t>(2016). </a:t>
            </a:r>
            <a:r>
              <a:rPr lang="en-AU" sz="1200" i="1" dirty="0" smtClean="0">
                <a:solidFill>
                  <a:schemeClr val="bg1"/>
                </a:solidFill>
              </a:rPr>
              <a:t>Open </a:t>
            </a:r>
            <a:r>
              <a:rPr lang="en-AU" sz="1200" i="1" dirty="0">
                <a:solidFill>
                  <a:schemeClr val="bg1"/>
                </a:solidFill>
              </a:rPr>
              <a:t>to All: Serving the GLBT Community in Your </a:t>
            </a:r>
            <a:r>
              <a:rPr lang="en-AU" sz="1200" i="1" dirty="0" smtClean="0">
                <a:solidFill>
                  <a:schemeClr val="bg1"/>
                </a:solidFill>
              </a:rPr>
              <a:t>Library</a:t>
            </a:r>
            <a:r>
              <a:rPr lang="en-AU" sz="1200" dirty="0" smtClean="0">
                <a:solidFill>
                  <a:schemeClr val="bg1"/>
                </a:solidFill>
              </a:rPr>
              <a:t>. Retrieved from: </a:t>
            </a:r>
            <a:r>
              <a:rPr lang="en-AU" sz="1200" dirty="0">
                <a:solidFill>
                  <a:schemeClr val="bg1"/>
                </a:solidFill>
                <a:hlinkClick r:id="rId3"/>
              </a:rPr>
              <a:t>http://</a:t>
            </a:r>
            <a:r>
              <a:rPr lang="en-AU" sz="1200" dirty="0" smtClean="0">
                <a:solidFill>
                  <a:schemeClr val="bg1"/>
                </a:solidFill>
                <a:hlinkClick r:id="rId3"/>
              </a:rPr>
              <a:t>www.ala.org/glbtrt/sites/ala.org.glbtrt/files/content/professionaltools/160309-glbtrt-open-to-all-toolkit-online.pdf</a:t>
            </a:r>
            <a:r>
              <a:rPr lang="en-AU" sz="1200" dirty="0" smtClean="0">
                <a:solidFill>
                  <a:schemeClr val="bg1"/>
                </a:solidFill>
              </a:rPr>
              <a:t>. </a:t>
            </a:r>
          </a:p>
          <a:p>
            <a:pPr marL="0" indent="0">
              <a:buNone/>
            </a:pPr>
            <a:r>
              <a:rPr lang="en-AU" sz="1200" dirty="0" err="1" smtClean="0">
                <a:solidFill>
                  <a:schemeClr val="bg1"/>
                </a:solidFill>
              </a:rPr>
              <a:t>Drabinski</a:t>
            </a:r>
            <a:r>
              <a:rPr lang="en-AU" sz="1200" dirty="0" smtClean="0">
                <a:solidFill>
                  <a:schemeClr val="bg1"/>
                </a:solidFill>
              </a:rPr>
              <a:t>, E. (2013). Queering the Catalogue: Queer Theory and the Politics of Correction, The Library Quarterly 83(2),94-111. Retrieved from :  </a:t>
            </a:r>
            <a:endParaRPr lang="en-AU" sz="1200" dirty="0">
              <a:solidFill>
                <a:schemeClr val="bg1"/>
              </a:solidFill>
            </a:endParaRPr>
          </a:p>
          <a:p>
            <a:pPr marL="0" indent="0">
              <a:buNone/>
            </a:pPr>
            <a:r>
              <a:rPr lang="en-AU" sz="1200" dirty="0" smtClean="0">
                <a:solidFill>
                  <a:schemeClr val="bg1"/>
                </a:solidFill>
              </a:rPr>
              <a:t>Farrell</a:t>
            </a:r>
            <a:r>
              <a:rPr lang="en-AU" sz="1200" dirty="0">
                <a:solidFill>
                  <a:schemeClr val="bg1"/>
                </a:solidFill>
              </a:rPr>
              <a:t>, S.L. and </a:t>
            </a:r>
            <a:r>
              <a:rPr lang="en-AU" sz="1200" dirty="0" err="1">
                <a:solidFill>
                  <a:schemeClr val="bg1"/>
                </a:solidFill>
              </a:rPr>
              <a:t>Mastel</a:t>
            </a:r>
            <a:r>
              <a:rPr lang="en-AU" sz="1200" dirty="0">
                <a:solidFill>
                  <a:schemeClr val="bg1"/>
                </a:solidFill>
              </a:rPr>
              <a:t>, </a:t>
            </a:r>
            <a:r>
              <a:rPr lang="en-AU" sz="1200" dirty="0" smtClean="0">
                <a:solidFill>
                  <a:schemeClr val="bg1"/>
                </a:solidFill>
              </a:rPr>
              <a:t>K. (2016), </a:t>
            </a:r>
            <a:r>
              <a:rPr lang="en-AU" sz="1200" dirty="0">
                <a:solidFill>
                  <a:schemeClr val="bg1"/>
                </a:solidFill>
              </a:rPr>
              <a:t>Considering Outreach Assessment: Strategies, Sample Scenarios, and a Call to </a:t>
            </a:r>
            <a:r>
              <a:rPr lang="en-AU" sz="1200" dirty="0" smtClean="0">
                <a:solidFill>
                  <a:schemeClr val="bg1"/>
                </a:solidFill>
              </a:rPr>
              <a:t>Action. </a:t>
            </a:r>
            <a:r>
              <a:rPr lang="en-AU" sz="1200" i="1" dirty="0" smtClean="0">
                <a:solidFill>
                  <a:schemeClr val="bg1"/>
                </a:solidFill>
              </a:rPr>
              <a:t>In the </a:t>
            </a:r>
            <a:r>
              <a:rPr lang="en-AU" sz="1200" i="1" dirty="0">
                <a:solidFill>
                  <a:schemeClr val="bg1"/>
                </a:solidFill>
              </a:rPr>
              <a:t>Library with the Lead </a:t>
            </a:r>
            <a:r>
              <a:rPr lang="en-AU" sz="1200" i="1" dirty="0" smtClean="0">
                <a:solidFill>
                  <a:schemeClr val="bg1"/>
                </a:solidFill>
              </a:rPr>
              <a:t>Pipe</a:t>
            </a:r>
            <a:r>
              <a:rPr lang="en-AU" sz="1200" dirty="0" smtClean="0">
                <a:solidFill>
                  <a:schemeClr val="bg1"/>
                </a:solidFill>
              </a:rPr>
              <a:t>, Retrieved from: </a:t>
            </a:r>
            <a:r>
              <a:rPr lang="en-AU" sz="1200" dirty="0" smtClean="0">
                <a:solidFill>
                  <a:schemeClr val="bg1"/>
                </a:solidFill>
                <a:hlinkClick r:id="rId4"/>
              </a:rPr>
              <a:t>http</a:t>
            </a:r>
            <a:r>
              <a:rPr lang="en-AU" sz="1200" dirty="0">
                <a:solidFill>
                  <a:schemeClr val="bg1"/>
                </a:solidFill>
                <a:hlinkClick r:id="rId4"/>
              </a:rPr>
              <a:t>://</a:t>
            </a:r>
            <a:r>
              <a:rPr lang="en-AU" sz="1200" dirty="0" smtClean="0">
                <a:solidFill>
                  <a:schemeClr val="bg1"/>
                </a:solidFill>
                <a:hlinkClick r:id="rId4"/>
              </a:rPr>
              <a:t>www.inthelibrarywiththeleadpipe.org/2016/considering-outreach-assessment-strategies-sample-scenarios-and-a-call-to-action</a:t>
            </a:r>
            <a:r>
              <a:rPr lang="en-AU" sz="1200" dirty="0" smtClean="0">
                <a:solidFill>
                  <a:schemeClr val="bg1"/>
                </a:solidFill>
              </a:rPr>
              <a:t>. </a:t>
            </a:r>
            <a:br>
              <a:rPr lang="en-AU" sz="1200" dirty="0" smtClean="0">
                <a:solidFill>
                  <a:schemeClr val="bg1"/>
                </a:solidFill>
              </a:rPr>
            </a:br>
            <a:endParaRPr lang="en-AU" sz="1200" dirty="0">
              <a:solidFill>
                <a:schemeClr val="bg1"/>
              </a:solidFill>
            </a:endParaRPr>
          </a:p>
          <a:p>
            <a:pPr marL="0" indent="0">
              <a:buNone/>
            </a:pPr>
            <a:r>
              <a:rPr lang="en-AU" sz="1200" dirty="0" smtClean="0">
                <a:solidFill>
                  <a:schemeClr val="bg1"/>
                </a:solidFill>
              </a:rPr>
              <a:t>Lloyd, E. (2010, October 2). Being </a:t>
            </a:r>
            <a:r>
              <a:rPr lang="en-AU" sz="1200" dirty="0">
                <a:solidFill>
                  <a:schemeClr val="bg1"/>
                </a:solidFill>
              </a:rPr>
              <a:t>Visibly Queer-Friendly: Please Consider </a:t>
            </a:r>
            <a:r>
              <a:rPr lang="en-AU" sz="1200" dirty="0" smtClean="0">
                <a:solidFill>
                  <a:schemeClr val="bg1"/>
                </a:solidFill>
              </a:rPr>
              <a:t>It. </a:t>
            </a:r>
            <a:r>
              <a:rPr lang="en-AU" sz="1200" i="1" dirty="0" smtClean="0">
                <a:solidFill>
                  <a:schemeClr val="bg1"/>
                </a:solidFill>
              </a:rPr>
              <a:t>Poesy Galore</a:t>
            </a:r>
            <a:r>
              <a:rPr lang="en-AU" sz="1200" dirty="0" smtClean="0">
                <a:solidFill>
                  <a:schemeClr val="bg1"/>
                </a:solidFill>
              </a:rPr>
              <a:t>. Retrieved from: </a:t>
            </a:r>
            <a:r>
              <a:rPr lang="en-AU" sz="1200" dirty="0" smtClean="0">
                <a:solidFill>
                  <a:schemeClr val="bg1"/>
                </a:solidFill>
                <a:hlinkClick r:id="rId5"/>
              </a:rPr>
              <a:t>http</a:t>
            </a:r>
            <a:r>
              <a:rPr lang="en-AU" sz="1200" dirty="0">
                <a:solidFill>
                  <a:schemeClr val="bg1"/>
                </a:solidFill>
                <a:hlinkClick r:id="rId5"/>
              </a:rPr>
              <a:t>://</a:t>
            </a:r>
            <a:r>
              <a:rPr lang="en-AU" sz="1200" dirty="0" smtClean="0">
                <a:solidFill>
                  <a:schemeClr val="bg1"/>
                </a:solidFill>
                <a:hlinkClick r:id="rId5"/>
              </a:rPr>
              <a:t>poesygalore.blogspot.com.au/2010/10/being-visibly-queer-friendly-please.html</a:t>
            </a:r>
            <a:r>
              <a:rPr lang="en-AU" sz="1200" dirty="0" smtClean="0">
                <a:solidFill>
                  <a:schemeClr val="bg1"/>
                </a:solidFill>
              </a:rPr>
              <a:t> </a:t>
            </a:r>
            <a:endParaRPr lang="en-AU" sz="1200" dirty="0">
              <a:solidFill>
                <a:schemeClr val="bg1"/>
              </a:solidFill>
            </a:endParaRPr>
          </a:p>
          <a:p>
            <a:pPr marL="0" indent="0">
              <a:buNone/>
            </a:pPr>
            <a:r>
              <a:rPr lang="en-AU" sz="1200" dirty="0" smtClean="0">
                <a:solidFill>
                  <a:schemeClr val="bg1"/>
                </a:solidFill>
              </a:rPr>
              <a:t>Wood</a:t>
            </a:r>
            <a:r>
              <a:rPr lang="en-AU" sz="1200" dirty="0">
                <a:solidFill>
                  <a:schemeClr val="bg1"/>
                </a:solidFill>
              </a:rPr>
              <a:t>, </a:t>
            </a:r>
            <a:r>
              <a:rPr lang="en-AU" sz="1200" dirty="0" smtClean="0">
                <a:solidFill>
                  <a:schemeClr val="bg1"/>
                </a:solidFill>
              </a:rPr>
              <a:t>L.M. (2012). </a:t>
            </a:r>
            <a:r>
              <a:rPr lang="en-AU" sz="1200" dirty="0">
                <a:solidFill>
                  <a:schemeClr val="bg1"/>
                </a:solidFill>
              </a:rPr>
              <a:t>Out of the Library and Into the </a:t>
            </a:r>
            <a:r>
              <a:rPr lang="en-AU" sz="1200" dirty="0" smtClean="0">
                <a:solidFill>
                  <a:schemeClr val="bg1"/>
                </a:solidFill>
              </a:rPr>
              <a:t>Wild. </a:t>
            </a:r>
            <a:r>
              <a:rPr lang="en-AU" sz="1200" i="1" dirty="0">
                <a:solidFill>
                  <a:schemeClr val="bg1"/>
                </a:solidFill>
              </a:rPr>
              <a:t>In the Library with the Lead </a:t>
            </a:r>
            <a:r>
              <a:rPr lang="en-AU" sz="1200" i="1" dirty="0" smtClean="0">
                <a:solidFill>
                  <a:schemeClr val="bg1"/>
                </a:solidFill>
              </a:rPr>
              <a:t>Pipe</a:t>
            </a:r>
            <a:r>
              <a:rPr lang="en-AU" sz="1200" dirty="0" smtClean="0">
                <a:solidFill>
                  <a:schemeClr val="bg1"/>
                </a:solidFill>
              </a:rPr>
              <a:t>. Retrieved from: </a:t>
            </a:r>
            <a:r>
              <a:rPr lang="en-AU" sz="1200" dirty="0" smtClean="0">
                <a:solidFill>
                  <a:schemeClr val="bg1"/>
                </a:solidFill>
                <a:hlinkClick r:id="rId6"/>
              </a:rPr>
              <a:t>http</a:t>
            </a:r>
            <a:r>
              <a:rPr lang="en-AU" sz="1200" dirty="0">
                <a:solidFill>
                  <a:schemeClr val="bg1"/>
                </a:solidFill>
                <a:hlinkClick r:id="rId6"/>
              </a:rPr>
              <a:t>://www.inthelibrarywiththeleadpipe.org/2012/out-of-the-library-and-into-the-wild</a:t>
            </a:r>
            <a:r>
              <a:rPr lang="en-AU" sz="1200" dirty="0" smtClean="0">
                <a:solidFill>
                  <a:schemeClr val="bg1"/>
                </a:solidFill>
                <a:hlinkClick r:id="rId6"/>
              </a:rPr>
              <a:t>/</a:t>
            </a:r>
            <a:r>
              <a:rPr lang="en-AU" sz="1200" dirty="0" smtClean="0">
                <a:solidFill>
                  <a:schemeClr val="bg1"/>
                </a:solidFill>
              </a:rPr>
              <a:t>. </a:t>
            </a:r>
          </a:p>
          <a:p>
            <a:pPr fontAlgn="base"/>
            <a:r>
              <a:rPr lang="en-AU" sz="1200" dirty="0" smtClean="0">
                <a:solidFill>
                  <a:schemeClr val="bg1"/>
                </a:solidFill>
              </a:rPr>
              <a:t>American </a:t>
            </a:r>
            <a:r>
              <a:rPr lang="en-AU" sz="1200" dirty="0">
                <a:solidFill>
                  <a:schemeClr val="bg1"/>
                </a:solidFill>
              </a:rPr>
              <a:t>Library Association Gay, Lesbian, Bisexual, and Transgender Round Table (2016). </a:t>
            </a:r>
            <a:r>
              <a:rPr lang="en-AU" sz="1200" i="1" dirty="0">
                <a:solidFill>
                  <a:schemeClr val="bg1"/>
                </a:solidFill>
              </a:rPr>
              <a:t>Open to All: Serving the GLBT Community in Your Library</a:t>
            </a:r>
            <a:r>
              <a:rPr lang="en-AU" sz="1200" dirty="0">
                <a:solidFill>
                  <a:schemeClr val="bg1"/>
                </a:solidFill>
              </a:rPr>
              <a:t>: </a:t>
            </a:r>
            <a:r>
              <a:rPr lang="en-AU" sz="1200" u="sng" dirty="0">
                <a:solidFill>
                  <a:schemeClr val="bg1"/>
                </a:solidFill>
                <a:hlinkClick r:id="rId3"/>
              </a:rPr>
              <a:t>http://www.ala.org/glbtrt/sites/ala.org.glbtrt/files/content/professionaltools/160309-glbtrt-open-to-all-toolkit-online.pdf</a:t>
            </a:r>
            <a:r>
              <a:rPr lang="en-AU" sz="1200" dirty="0">
                <a:solidFill>
                  <a:schemeClr val="bg1"/>
                </a:solidFill>
              </a:rPr>
              <a:t>.</a:t>
            </a:r>
          </a:p>
          <a:p>
            <a:r>
              <a:rPr lang="en-AU" sz="1200" dirty="0">
                <a:solidFill>
                  <a:schemeClr val="bg1"/>
                </a:solidFill>
              </a:rPr>
              <a:t>ALA Office for Intellectual Freedom, </a:t>
            </a:r>
            <a:r>
              <a:rPr lang="en-AU" sz="1200" i="1" dirty="0">
                <a:solidFill>
                  <a:schemeClr val="bg1"/>
                </a:solidFill>
              </a:rPr>
              <a:t>Out in the Library: Materials, Displays and Services for the Gay, Lesbian, Bisexual, and Transgender </a:t>
            </a:r>
            <a:r>
              <a:rPr lang="en-AU" sz="1200" i="1" dirty="0" smtClean="0">
                <a:solidFill>
                  <a:schemeClr val="bg1"/>
                </a:solidFill>
              </a:rPr>
              <a:t>Community</a:t>
            </a:r>
          </a:p>
          <a:p>
            <a:r>
              <a:rPr lang="en-AU" sz="1200" i="1" dirty="0">
                <a:solidFill>
                  <a:schemeClr val="bg1"/>
                </a:solidFill>
              </a:rPr>
              <a:t>A brief history of homophobia in Dewey decimal classification </a:t>
            </a:r>
            <a:r>
              <a:rPr lang="en-AU" sz="1200" dirty="0">
                <a:solidFill>
                  <a:schemeClr val="bg1"/>
                </a:solidFill>
              </a:rPr>
              <a:t>By Doreen Sullivan</a:t>
            </a:r>
          </a:p>
          <a:p>
            <a:pPr lvl="1"/>
            <a:r>
              <a:rPr lang="en-AU" sz="1200" u="sng" dirty="0">
                <a:solidFill>
                  <a:schemeClr val="bg1"/>
                </a:solidFill>
                <a:hlinkClick r:id="rId7"/>
              </a:rPr>
              <a:t>https://overland.org.au/2015/07/a-brief-history-of-homophobia-in-dewey-decimal-classification/</a:t>
            </a:r>
            <a:endParaRPr lang="en-AU" sz="1200" u="sng" dirty="0">
              <a:solidFill>
                <a:schemeClr val="bg1"/>
              </a:solidFill>
            </a:endParaRPr>
          </a:p>
          <a:p>
            <a:pPr lvl="1"/>
            <a:endParaRPr lang="en-AU" sz="1200" dirty="0">
              <a:solidFill>
                <a:schemeClr val="bg1"/>
              </a:solidFill>
            </a:endParaRPr>
          </a:p>
          <a:p>
            <a:r>
              <a:rPr lang="en-AU" sz="1200" i="1" dirty="0">
                <a:solidFill>
                  <a:schemeClr val="bg1"/>
                </a:solidFill>
              </a:rPr>
              <a:t>Cruising the Library: Perversities in the Organization of Knowledge </a:t>
            </a:r>
            <a:r>
              <a:rPr lang="en-AU" sz="1200" dirty="0">
                <a:solidFill>
                  <a:schemeClr val="bg1"/>
                </a:solidFill>
              </a:rPr>
              <a:t>by Melissa Adler</a:t>
            </a:r>
          </a:p>
          <a:p>
            <a:r>
              <a:rPr lang="en-AU" sz="1200" dirty="0">
                <a:solidFill>
                  <a:schemeClr val="bg1"/>
                </a:solidFill>
              </a:rPr>
              <a:t>Naming the Love that Dare Not Speak Its Name: A Look at How Gays and Lesbians are Classified in the Dewey Decimal System </a:t>
            </a:r>
          </a:p>
          <a:p>
            <a:endParaRPr lang="en-AU" sz="1200" dirty="0"/>
          </a:p>
          <a:p>
            <a:pPr marL="0" indent="0">
              <a:buNone/>
            </a:pPr>
            <a:endParaRPr lang="en-AU" sz="1200" dirty="0"/>
          </a:p>
          <a:p>
            <a:pPr marL="0" lvl="1" indent="-57150">
              <a:buNone/>
            </a:pPr>
            <a:endParaRPr lang="en-AU" sz="500" dirty="0"/>
          </a:p>
          <a:p>
            <a:endParaRPr lang="en-AU" sz="700" dirty="0" smtClean="0"/>
          </a:p>
          <a:p>
            <a:pPr lvl="2">
              <a:buFont typeface="Arial" panose="020B0604020202020204" pitchFamily="34" charset="0"/>
              <a:buChar char="•"/>
            </a:pPr>
            <a:endParaRPr lang="en-AU" sz="500" dirty="0"/>
          </a:p>
          <a:p>
            <a:pPr marL="914400" lvl="2" indent="0">
              <a:buNone/>
            </a:pPr>
            <a:endParaRPr lang="en-AU" sz="500" dirty="0"/>
          </a:p>
        </p:txBody>
      </p:sp>
    </p:spTree>
    <p:extLst>
      <p:ext uri="{BB962C8B-B14F-4D97-AF65-F5344CB8AC3E}">
        <p14:creationId xmlns:p14="http://schemas.microsoft.com/office/powerpoint/2010/main" val="1877131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418" y="139192"/>
            <a:ext cx="10944191" cy="836960"/>
          </a:xfrm>
        </p:spPr>
        <p:txBody>
          <a:bodyPr/>
          <a:lstStyle/>
          <a:p>
            <a:pPr algn="ctr"/>
            <a:r>
              <a:rPr lang="en-AU" b="1" dirty="0" smtClean="0">
                <a:solidFill>
                  <a:schemeClr val="bg1"/>
                </a:solidFill>
              </a:rPr>
              <a:t>Rainbow Connections</a:t>
            </a:r>
            <a:endParaRPr lang="en-AU" b="1" dirty="0">
              <a:solidFill>
                <a:schemeClr val="bg1"/>
              </a:solidFill>
            </a:endParaRPr>
          </a:p>
        </p:txBody>
      </p:sp>
      <p:sp>
        <p:nvSpPr>
          <p:cNvPr id="3" name="Text Placeholder 2"/>
          <p:cNvSpPr>
            <a:spLocks noGrp="1"/>
          </p:cNvSpPr>
          <p:nvPr>
            <p:ph type="body" idx="1"/>
          </p:nvPr>
        </p:nvSpPr>
        <p:spPr/>
        <p:txBody>
          <a:bodyPr>
            <a:normAutofit lnSpcReduction="10000"/>
          </a:bodyPr>
          <a:lstStyle/>
          <a:p>
            <a:pPr marL="0" lvl="1" indent="-57150">
              <a:buNone/>
            </a:pPr>
            <a:r>
              <a:rPr lang="en-AU" sz="1600" b="1" dirty="0" smtClean="0">
                <a:solidFill>
                  <a:schemeClr val="bg1"/>
                </a:solidFill>
              </a:rPr>
              <a:t>Connect: </a:t>
            </a:r>
          </a:p>
          <a:p>
            <a:pPr marL="228600" lvl="1"/>
            <a:r>
              <a:rPr lang="en-AU" sz="1600" dirty="0" smtClean="0">
                <a:solidFill>
                  <a:schemeClr val="bg1"/>
                </a:solidFill>
              </a:rPr>
              <a:t>Join your university’s Pride or ALLY network (or related group) and get in touch with queer student union representatives </a:t>
            </a:r>
          </a:p>
          <a:p>
            <a:pPr marL="228600" lvl="1"/>
            <a:r>
              <a:rPr lang="en-AU" sz="1600" dirty="0" smtClean="0">
                <a:solidFill>
                  <a:schemeClr val="bg1"/>
                </a:solidFill>
              </a:rPr>
              <a:t>IFLA LGBTQ SIG</a:t>
            </a:r>
          </a:p>
          <a:p>
            <a:pPr marL="228600" lvl="1"/>
            <a:r>
              <a:rPr lang="en-AU" sz="1600" dirty="0" smtClean="0">
                <a:solidFill>
                  <a:schemeClr val="bg1"/>
                </a:solidFill>
              </a:rPr>
              <a:t>Academic librarians and social justice group: </a:t>
            </a:r>
            <a:r>
              <a:rPr lang="en-AU" sz="1600" dirty="0" smtClean="0">
                <a:solidFill>
                  <a:schemeClr val="bg1"/>
                </a:solidFill>
                <a:hlinkClick r:id="rId3"/>
              </a:rPr>
              <a:t>http://socialjusticelibrarians.pbworks.com/w/page/112578373/Academic%20Librarians%20and%20Social%20Justice%20LIST</a:t>
            </a:r>
            <a:endParaRPr lang="en-AU" sz="1600" dirty="0" smtClean="0">
              <a:solidFill>
                <a:schemeClr val="bg1"/>
              </a:solidFill>
            </a:endParaRPr>
          </a:p>
          <a:p>
            <a:pPr marL="228600" lvl="1"/>
            <a:r>
              <a:rPr lang="en-AU" sz="1600" dirty="0" smtClean="0">
                <a:solidFill>
                  <a:schemeClr val="bg1"/>
                </a:solidFill>
              </a:rPr>
              <a:t>#</a:t>
            </a:r>
            <a:r>
              <a:rPr lang="en-AU" sz="1600" dirty="0" err="1" smtClean="0">
                <a:solidFill>
                  <a:schemeClr val="bg1"/>
                </a:solidFill>
              </a:rPr>
              <a:t>critlib</a:t>
            </a:r>
            <a:r>
              <a:rPr lang="en-AU" sz="1600" dirty="0" smtClean="0">
                <a:solidFill>
                  <a:schemeClr val="bg1"/>
                </a:solidFill>
              </a:rPr>
              <a:t>   </a:t>
            </a:r>
          </a:p>
          <a:p>
            <a:r>
              <a:rPr lang="en-AU" sz="1600" dirty="0" smtClean="0">
                <a:solidFill>
                  <a:schemeClr val="bg1"/>
                </a:solidFill>
              </a:rPr>
              <a:t>#</a:t>
            </a:r>
            <a:r>
              <a:rPr lang="en-AU" sz="1600" dirty="0" err="1" smtClean="0">
                <a:solidFill>
                  <a:schemeClr val="bg1"/>
                </a:solidFill>
              </a:rPr>
              <a:t>Auslibchat</a:t>
            </a:r>
            <a:r>
              <a:rPr lang="en-AU" sz="1600" dirty="0" smtClean="0">
                <a:solidFill>
                  <a:schemeClr val="bg1"/>
                </a:solidFill>
              </a:rPr>
              <a:t>: </a:t>
            </a:r>
            <a:r>
              <a:rPr lang="en-AU" sz="1600" dirty="0" smtClean="0">
                <a:solidFill>
                  <a:schemeClr val="bg1"/>
                </a:solidFill>
                <a:hlinkClick r:id="rId4"/>
              </a:rPr>
              <a:t>https://alianewgrads.wordpress.com/new-generation-advisory-committee/auslibchat/</a:t>
            </a:r>
            <a:r>
              <a:rPr lang="en-AU" sz="1600" dirty="0" smtClean="0">
                <a:solidFill>
                  <a:schemeClr val="bg1"/>
                </a:solidFill>
              </a:rPr>
              <a:t> </a:t>
            </a:r>
          </a:p>
          <a:p>
            <a:pPr lvl="2"/>
            <a:r>
              <a:rPr lang="en-AU" sz="1600" dirty="0" smtClean="0">
                <a:solidFill>
                  <a:schemeClr val="bg1"/>
                </a:solidFill>
              </a:rPr>
              <a:t>On accessibility for a diverse community</a:t>
            </a:r>
          </a:p>
          <a:p>
            <a:pPr lvl="2"/>
            <a:r>
              <a:rPr lang="en-AU" sz="1600" dirty="0" smtClean="0">
                <a:solidFill>
                  <a:schemeClr val="bg1"/>
                </a:solidFill>
              </a:rPr>
              <a:t>On collaboration</a:t>
            </a:r>
          </a:p>
          <a:p>
            <a:pPr lvl="2"/>
            <a:r>
              <a:rPr lang="en-AU" sz="1600" dirty="0" smtClean="0">
                <a:solidFill>
                  <a:schemeClr val="bg1"/>
                </a:solidFill>
              </a:rPr>
              <a:t>On social justice </a:t>
            </a:r>
          </a:p>
          <a:p>
            <a:pPr lvl="2"/>
            <a:r>
              <a:rPr lang="en-AU" sz="1600" dirty="0" smtClean="0">
                <a:solidFill>
                  <a:schemeClr val="bg1"/>
                </a:solidFill>
              </a:rPr>
              <a:t>On LGBTIQA+ services </a:t>
            </a:r>
          </a:p>
          <a:p>
            <a:pPr lvl="2"/>
            <a:r>
              <a:rPr lang="en-AU" sz="1600" dirty="0" smtClean="0">
                <a:solidFill>
                  <a:schemeClr val="bg1"/>
                </a:solidFill>
              </a:rPr>
              <a:t>On critical librarianship </a:t>
            </a:r>
          </a:p>
          <a:p>
            <a:pPr lvl="2"/>
            <a:endParaRPr lang="en-AU" sz="1600" dirty="0" smtClean="0">
              <a:solidFill>
                <a:schemeClr val="bg1"/>
              </a:solidFill>
            </a:endParaRPr>
          </a:p>
          <a:p>
            <a:pPr marL="0" lvl="1" indent="-57150">
              <a:buNone/>
            </a:pPr>
            <a:r>
              <a:rPr lang="en-AU" sz="1600" b="1" dirty="0" smtClean="0">
                <a:solidFill>
                  <a:schemeClr val="bg1"/>
                </a:solidFill>
              </a:rPr>
              <a:t>Explore resources from:</a:t>
            </a:r>
          </a:p>
          <a:p>
            <a:pPr marL="228600" lvl="1" indent="-285750"/>
            <a:r>
              <a:rPr lang="en-AU" sz="1600" dirty="0" smtClean="0">
                <a:solidFill>
                  <a:schemeClr val="bg1"/>
                </a:solidFill>
              </a:rPr>
              <a:t>The Pride Library at Western University (Canada): </a:t>
            </a:r>
            <a:r>
              <a:rPr lang="en-AU" sz="1600" dirty="0" smtClean="0">
                <a:solidFill>
                  <a:schemeClr val="bg1"/>
                </a:solidFill>
                <a:hlinkClick r:id="rId5"/>
              </a:rPr>
              <a:t>http://www.uwo.ca/pridelib/</a:t>
            </a:r>
            <a:r>
              <a:rPr lang="en-AU" sz="1600" dirty="0" smtClean="0">
                <a:solidFill>
                  <a:schemeClr val="bg1"/>
                </a:solidFill>
              </a:rPr>
              <a:t> </a:t>
            </a:r>
          </a:p>
          <a:p>
            <a:pPr marL="228600" lvl="1" indent="-285750"/>
            <a:r>
              <a:rPr lang="en-AU" sz="1600" dirty="0" smtClean="0">
                <a:solidFill>
                  <a:schemeClr val="bg1"/>
                </a:solidFill>
              </a:rPr>
              <a:t>The Network (UK): </a:t>
            </a:r>
            <a:r>
              <a:rPr lang="en-AU" sz="1600" dirty="0" smtClean="0">
                <a:solidFill>
                  <a:schemeClr val="bg1"/>
                </a:solidFill>
                <a:hlinkClick r:id="rId6"/>
              </a:rPr>
              <a:t>http://www.seapn.org.uk/</a:t>
            </a:r>
            <a:r>
              <a:rPr lang="en-AU" sz="1600" dirty="0" smtClean="0">
                <a:solidFill>
                  <a:schemeClr val="bg1"/>
                </a:solidFill>
              </a:rPr>
              <a:t> </a:t>
            </a:r>
          </a:p>
          <a:p>
            <a:pPr marL="228600" lvl="1" indent="-285750"/>
            <a:r>
              <a:rPr lang="en-AU" sz="1600" dirty="0">
                <a:solidFill>
                  <a:schemeClr val="bg1"/>
                </a:solidFill>
              </a:rPr>
              <a:t>Whole Person Librarianship </a:t>
            </a:r>
          </a:p>
          <a:p>
            <a:pPr marL="228600" lvl="1" indent="-285750"/>
            <a:endParaRPr lang="en-AU" sz="1200" dirty="0" smtClean="0"/>
          </a:p>
          <a:p>
            <a:endParaRPr lang="en-AU" dirty="0"/>
          </a:p>
        </p:txBody>
      </p:sp>
    </p:spTree>
    <p:extLst>
      <p:ext uri="{BB962C8B-B14F-4D97-AF65-F5344CB8AC3E}">
        <p14:creationId xmlns:p14="http://schemas.microsoft.com/office/powerpoint/2010/main" val="30342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chemeClr val="bg1"/>
                </a:solidFill>
              </a:rPr>
              <a:t>Further </a:t>
            </a:r>
            <a:r>
              <a:rPr lang="en-AU" b="1" dirty="0" err="1" smtClean="0">
                <a:solidFill>
                  <a:schemeClr val="bg1"/>
                </a:solidFill>
              </a:rPr>
              <a:t>queeries</a:t>
            </a:r>
            <a:r>
              <a:rPr lang="en-AU" b="1" dirty="0" smtClean="0">
                <a:solidFill>
                  <a:schemeClr val="bg1"/>
                </a:solidFill>
              </a:rPr>
              <a:t> </a:t>
            </a:r>
            <a:endParaRPr lang="en-AU" b="1" dirty="0">
              <a:solidFill>
                <a:schemeClr val="bg1"/>
              </a:solidFill>
            </a:endParaRPr>
          </a:p>
        </p:txBody>
      </p:sp>
      <p:sp>
        <p:nvSpPr>
          <p:cNvPr id="3" name="Content Placeholder 2"/>
          <p:cNvSpPr>
            <a:spLocks noGrp="1"/>
          </p:cNvSpPr>
          <p:nvPr>
            <p:ph sz="half" idx="1"/>
          </p:nvPr>
        </p:nvSpPr>
        <p:spPr/>
        <p:txBody>
          <a:bodyPr/>
          <a:lstStyle/>
          <a:p>
            <a:pPr marL="457200" lvl="1" indent="0">
              <a:buNone/>
            </a:pPr>
            <a:r>
              <a:rPr lang="en-AU" dirty="0" smtClean="0">
                <a:solidFill>
                  <a:schemeClr val="bg1"/>
                </a:solidFill>
              </a:rPr>
              <a:t>Contact me for further clareification:</a:t>
            </a:r>
          </a:p>
          <a:p>
            <a:pPr marL="457200" lvl="1" indent="0">
              <a:buNone/>
            </a:pPr>
            <a:r>
              <a:rPr lang="en-AU" dirty="0" smtClean="0">
                <a:solidFill>
                  <a:schemeClr val="bg1"/>
                </a:solidFill>
              </a:rPr>
              <a:t>Twitter @</a:t>
            </a:r>
            <a:r>
              <a:rPr lang="en-AU" dirty="0" err="1" smtClean="0">
                <a:solidFill>
                  <a:schemeClr val="bg1"/>
                </a:solidFill>
              </a:rPr>
              <a:t>clareifications</a:t>
            </a:r>
            <a:endParaRPr lang="en-AU" dirty="0" smtClean="0">
              <a:solidFill>
                <a:schemeClr val="bg1"/>
              </a:solidFill>
            </a:endParaRPr>
          </a:p>
          <a:p>
            <a:pPr marL="457200" lvl="1" indent="0">
              <a:buNone/>
            </a:pPr>
            <a:r>
              <a:rPr lang="en-AU" dirty="0" err="1" smtClean="0">
                <a:solidFill>
                  <a:schemeClr val="bg1"/>
                </a:solidFill>
              </a:rPr>
              <a:t>Queeries</a:t>
            </a:r>
            <a:r>
              <a:rPr lang="en-AU" dirty="0" smtClean="0">
                <a:solidFill>
                  <a:schemeClr val="bg1"/>
                </a:solidFill>
              </a:rPr>
              <a:t> and Clareification blog </a:t>
            </a:r>
            <a:r>
              <a:rPr lang="en-AU" dirty="0" smtClean="0">
                <a:solidFill>
                  <a:schemeClr val="bg1"/>
                </a:solidFill>
                <a:hlinkClick r:id="rId3"/>
              </a:rPr>
              <a:t>www.queerbrarian.wordpress.com</a:t>
            </a:r>
            <a:r>
              <a:rPr lang="en-AU" dirty="0" smtClean="0">
                <a:solidFill>
                  <a:schemeClr val="bg1"/>
                </a:solidFill>
              </a:rPr>
              <a:t> </a:t>
            </a:r>
          </a:p>
          <a:p>
            <a:pPr lvl="1"/>
            <a:endParaRPr lang="en-AU" dirty="0"/>
          </a:p>
        </p:txBody>
      </p:sp>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58000" y="2096294"/>
            <a:ext cx="3810000" cy="3810000"/>
          </a:xfrm>
        </p:spPr>
      </p:pic>
    </p:spTree>
    <p:extLst>
      <p:ext uri="{BB962C8B-B14F-4D97-AF65-F5344CB8AC3E}">
        <p14:creationId xmlns:p14="http://schemas.microsoft.com/office/powerpoint/2010/main" val="3383334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AU" b="1" dirty="0" smtClean="0">
                <a:solidFill>
                  <a:schemeClr val="bg1"/>
                </a:solidFill>
              </a:rPr>
              <a:t>Creating </a:t>
            </a:r>
            <a:r>
              <a:rPr lang="en-AU" b="1" dirty="0" smtClean="0">
                <a:solidFill>
                  <a:schemeClr val="bg1"/>
                </a:solidFill>
              </a:rPr>
              <a:t>safer spaces for LGBTIQA+ communities </a:t>
            </a:r>
            <a:r>
              <a:rPr lang="en-AU" b="1" dirty="0" smtClean="0">
                <a:solidFill>
                  <a:schemeClr val="bg1"/>
                </a:solidFill>
              </a:rPr>
              <a:t>to co</a:t>
            </a:r>
            <a:r>
              <a:rPr lang="en-AU" b="1" dirty="0" smtClean="0">
                <a:solidFill>
                  <a:schemeClr val="bg1"/>
                </a:solidFill>
              </a:rPr>
              <a:t>nnect </a:t>
            </a:r>
            <a:r>
              <a:rPr lang="en-AU" b="1" dirty="0" smtClean="0">
                <a:solidFill>
                  <a:schemeClr val="bg1"/>
                </a:solidFill>
              </a:rPr>
              <a:t>with information </a:t>
            </a:r>
            <a:r>
              <a:rPr lang="en-AU" b="1" dirty="0" smtClean="0">
                <a:solidFill>
                  <a:schemeClr val="bg1"/>
                </a:solidFill>
              </a:rPr>
              <a:t>each other on campus</a:t>
            </a:r>
            <a:endParaRPr lang="en-AU" b="1" dirty="0">
              <a:solidFill>
                <a:schemeClr val="bg1"/>
              </a:solidFill>
            </a:endParaRPr>
          </a:p>
        </p:txBody>
      </p:sp>
      <p:sp>
        <p:nvSpPr>
          <p:cNvPr id="4" name="Text Placeholder 3"/>
          <p:cNvSpPr>
            <a:spLocks noGrp="1"/>
          </p:cNvSpPr>
          <p:nvPr>
            <p:ph sz="half" idx="1"/>
          </p:nvPr>
        </p:nvSpPr>
        <p:spPr/>
        <p:txBody>
          <a:bodyPr>
            <a:normAutofit fontScale="70000" lnSpcReduction="20000"/>
          </a:bodyPr>
          <a:lstStyle/>
          <a:p>
            <a:r>
              <a:rPr lang="en-AU" dirty="0" smtClean="0">
                <a:solidFill>
                  <a:schemeClr val="bg1"/>
                </a:solidFill>
              </a:rPr>
              <a:t>Display to acknowledge </a:t>
            </a:r>
            <a:r>
              <a:rPr lang="en-AU" dirty="0">
                <a:solidFill>
                  <a:schemeClr val="bg1"/>
                </a:solidFill>
              </a:rPr>
              <a:t>the </a:t>
            </a:r>
            <a:r>
              <a:rPr lang="en-AU" u="sng" dirty="0">
                <a:solidFill>
                  <a:schemeClr val="bg1"/>
                </a:solidFill>
                <a:hlinkClick r:id="rId3"/>
              </a:rPr>
              <a:t>International Day against Homophobia, Biphobia, </a:t>
            </a:r>
            <a:r>
              <a:rPr lang="en-AU" u="sng" dirty="0" err="1">
                <a:solidFill>
                  <a:schemeClr val="bg1"/>
                </a:solidFill>
                <a:hlinkClick r:id="rId3"/>
              </a:rPr>
              <a:t>Intersexphobia</a:t>
            </a:r>
            <a:r>
              <a:rPr lang="en-AU" u="sng" dirty="0">
                <a:solidFill>
                  <a:schemeClr val="bg1"/>
                </a:solidFill>
                <a:hlinkClick r:id="rId3"/>
              </a:rPr>
              <a:t> and Transphobia</a:t>
            </a:r>
            <a:r>
              <a:rPr lang="en-AU" dirty="0">
                <a:solidFill>
                  <a:schemeClr val="bg1"/>
                </a:solidFill>
              </a:rPr>
              <a:t> (IDAHOBIT), recognise the extensive work </a:t>
            </a:r>
            <a:r>
              <a:rPr lang="en-AU" dirty="0" smtClean="0">
                <a:solidFill>
                  <a:schemeClr val="bg1"/>
                </a:solidFill>
              </a:rPr>
              <a:t>academics </a:t>
            </a:r>
            <a:r>
              <a:rPr lang="en-AU" dirty="0">
                <a:solidFill>
                  <a:schemeClr val="bg1"/>
                </a:solidFill>
              </a:rPr>
              <a:t>have done in teaching, research and engagement to promote LGBTIQ equality, and to highlight some of our relevant resources. </a:t>
            </a:r>
          </a:p>
          <a:p>
            <a:r>
              <a:rPr lang="en-AU" dirty="0">
                <a:solidFill>
                  <a:schemeClr val="bg1"/>
                </a:solidFill>
              </a:rPr>
              <a:t>Demonstrating that the library is a safe and welcoming place for the LGBTIQ community on </a:t>
            </a:r>
            <a:r>
              <a:rPr lang="en-AU" dirty="0" smtClean="0">
                <a:solidFill>
                  <a:schemeClr val="bg1"/>
                </a:solidFill>
              </a:rPr>
              <a:t>campus. </a:t>
            </a:r>
          </a:p>
          <a:p>
            <a:r>
              <a:rPr lang="en-AU" dirty="0" smtClean="0">
                <a:solidFill>
                  <a:schemeClr val="bg1"/>
                </a:solidFill>
              </a:rPr>
              <a:t>A blog post by Lloyd (2010) illustrates the power of being visibly LGBTIQ-friendly in libraries and beyond. </a:t>
            </a:r>
          </a:p>
          <a:p>
            <a:r>
              <a:rPr lang="en-AU" i="1" dirty="0">
                <a:solidFill>
                  <a:schemeClr val="bg1"/>
                </a:solidFill>
              </a:rPr>
              <a:t>Open to All: Serving the GLBT Community in Your </a:t>
            </a:r>
            <a:r>
              <a:rPr lang="en-AU" i="1" dirty="0" smtClean="0">
                <a:solidFill>
                  <a:schemeClr val="bg1"/>
                </a:solidFill>
              </a:rPr>
              <a:t>Library: </a:t>
            </a:r>
            <a:r>
              <a:rPr lang="en-AU" dirty="0" smtClean="0">
                <a:solidFill>
                  <a:schemeClr val="bg1"/>
                </a:solidFill>
              </a:rPr>
              <a:t>a toolkit prepared by American </a:t>
            </a:r>
            <a:r>
              <a:rPr lang="en-AU" dirty="0">
                <a:solidFill>
                  <a:schemeClr val="bg1"/>
                </a:solidFill>
              </a:rPr>
              <a:t>Library Association Gay, Lesbian, Bisexual, and Transgender Round </a:t>
            </a:r>
            <a:r>
              <a:rPr lang="en-AU" dirty="0" smtClean="0">
                <a:solidFill>
                  <a:schemeClr val="bg1"/>
                </a:solidFill>
              </a:rPr>
              <a:t>Table. </a:t>
            </a:r>
            <a:endParaRPr lang="en-AU" dirty="0">
              <a:solidFill>
                <a:schemeClr val="bg1"/>
              </a:solidFill>
            </a:endParaRPr>
          </a:p>
        </p:txBody>
      </p:sp>
      <p:sp>
        <p:nvSpPr>
          <p:cNvPr id="5" name="Content Placeholder 4"/>
          <p:cNvSpPr>
            <a:spLocks noGrp="1"/>
          </p:cNvSpPr>
          <p:nvPr>
            <p:ph sz="half" idx="2"/>
          </p:nvPr>
        </p:nvSpPr>
        <p:spPr/>
        <p:txBody>
          <a:bodyPr>
            <a:normAutofit fontScale="70000" lnSpcReduction="20000"/>
          </a:bodyPr>
          <a:lstStyle/>
          <a:p>
            <a:endParaRPr lang="en-AU" dirty="0"/>
          </a:p>
        </p:txBody>
      </p:sp>
      <p:pic>
        <p:nvPicPr>
          <p:cNvPr id="2" name="Picture 1"/>
          <p:cNvPicPr>
            <a:picLocks noChangeAspect="1"/>
          </p:cNvPicPr>
          <p:nvPr/>
        </p:nvPicPr>
        <p:blipFill rotWithShape="1">
          <a:blip r:embed="rId4"/>
          <a:srcRect l="1190"/>
          <a:stretch/>
        </p:blipFill>
        <p:spPr>
          <a:xfrm>
            <a:off x="6203851" y="1825625"/>
            <a:ext cx="5180655" cy="2946574"/>
          </a:xfrm>
          <a:prstGeom prst="rect">
            <a:avLst/>
          </a:prstGeom>
        </p:spPr>
      </p:pic>
      <p:pic>
        <p:nvPicPr>
          <p:cNvPr id="6" name="Picture 5"/>
          <p:cNvPicPr>
            <a:picLocks noChangeAspect="1"/>
          </p:cNvPicPr>
          <p:nvPr/>
        </p:nvPicPr>
        <p:blipFill>
          <a:blip r:embed="rId5"/>
          <a:stretch>
            <a:fillRect/>
          </a:stretch>
        </p:blipFill>
        <p:spPr>
          <a:xfrm>
            <a:off x="6019800" y="4356448"/>
            <a:ext cx="5486397" cy="2236267"/>
          </a:xfrm>
          <a:prstGeom prst="rect">
            <a:avLst/>
          </a:prstGeom>
        </p:spPr>
      </p:pic>
    </p:spTree>
    <p:extLst>
      <p:ext uri="{BB962C8B-B14F-4D97-AF65-F5344CB8AC3E}">
        <p14:creationId xmlns:p14="http://schemas.microsoft.com/office/powerpoint/2010/main" val="1774333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chemeClr val="bg1"/>
                </a:solidFill>
              </a:rPr>
              <a:t>Quick tips for </a:t>
            </a:r>
            <a:r>
              <a:rPr lang="en-AU" b="1" dirty="0" err="1" smtClean="0">
                <a:solidFill>
                  <a:schemeClr val="bg1"/>
                </a:solidFill>
              </a:rPr>
              <a:t>queerying</a:t>
            </a:r>
            <a:r>
              <a:rPr lang="en-AU" b="1" dirty="0" smtClean="0">
                <a:solidFill>
                  <a:schemeClr val="bg1"/>
                </a:solidFill>
              </a:rPr>
              <a:t> </a:t>
            </a:r>
            <a:r>
              <a:rPr lang="en-AU" b="1" dirty="0" smtClean="0">
                <a:solidFill>
                  <a:schemeClr val="bg1"/>
                </a:solidFill>
              </a:rPr>
              <a:t>libraries </a:t>
            </a:r>
            <a:endParaRPr lang="en-AU" b="1"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AU" dirty="0" smtClean="0">
                <a:solidFill>
                  <a:schemeClr val="bg1"/>
                </a:solidFill>
              </a:rPr>
              <a:t>Question assumptions, biases, inequality, and existing ways of doing things </a:t>
            </a:r>
          </a:p>
          <a:p>
            <a:r>
              <a:rPr lang="en-AU" dirty="0" smtClean="0">
                <a:solidFill>
                  <a:schemeClr val="bg1"/>
                </a:solidFill>
              </a:rPr>
              <a:t>Be proactive </a:t>
            </a:r>
          </a:p>
          <a:p>
            <a:r>
              <a:rPr lang="en-AU" dirty="0" smtClean="0">
                <a:solidFill>
                  <a:schemeClr val="bg1"/>
                </a:solidFill>
              </a:rPr>
              <a:t>Start small </a:t>
            </a:r>
            <a:endParaRPr lang="en-AU" dirty="0" smtClean="0">
              <a:solidFill>
                <a:schemeClr val="bg1"/>
              </a:solidFill>
            </a:endParaRPr>
          </a:p>
          <a:p>
            <a:r>
              <a:rPr lang="en-AU" dirty="0" smtClean="0">
                <a:solidFill>
                  <a:schemeClr val="bg1"/>
                </a:solidFill>
              </a:rPr>
              <a:t>Read research on LGBTIQA+ inclusive practice in libraries as well as galleries, archives and museums </a:t>
            </a:r>
            <a:endParaRPr lang="en-AU" dirty="0" smtClean="0">
              <a:solidFill>
                <a:schemeClr val="bg1"/>
              </a:solidFill>
            </a:endParaRPr>
          </a:p>
          <a:p>
            <a:r>
              <a:rPr lang="en-AU" dirty="0" smtClean="0">
                <a:solidFill>
                  <a:schemeClr val="bg1"/>
                </a:solidFill>
              </a:rPr>
              <a:t>Attend </a:t>
            </a:r>
            <a:r>
              <a:rPr lang="en-AU" dirty="0" smtClean="0">
                <a:solidFill>
                  <a:schemeClr val="bg1"/>
                </a:solidFill>
              </a:rPr>
              <a:t>LGBTIQA+ inclusive training and/or training on speaking up against LGBTIQA+ discrimination (and encourage others to attend)</a:t>
            </a:r>
            <a:endParaRPr lang="en-AU" dirty="0" smtClean="0">
              <a:solidFill>
                <a:schemeClr val="bg1"/>
              </a:solidFill>
            </a:endParaRPr>
          </a:p>
          <a:p>
            <a:r>
              <a:rPr lang="en-AU" dirty="0" smtClean="0">
                <a:solidFill>
                  <a:schemeClr val="bg1"/>
                </a:solidFill>
              </a:rPr>
              <a:t>Read books by LGBTIQA+ people </a:t>
            </a:r>
          </a:p>
          <a:p>
            <a:r>
              <a:rPr lang="en-AU" dirty="0" smtClean="0">
                <a:solidFill>
                  <a:schemeClr val="bg1"/>
                </a:solidFill>
              </a:rPr>
              <a:t>Talk and actively listen to LGBTIQA+ people </a:t>
            </a:r>
          </a:p>
          <a:p>
            <a:r>
              <a:rPr lang="en-AU" dirty="0" smtClean="0">
                <a:solidFill>
                  <a:schemeClr val="bg1"/>
                </a:solidFill>
              </a:rPr>
              <a:t>Find allies </a:t>
            </a:r>
            <a:r>
              <a:rPr lang="en-AU" dirty="0" smtClean="0">
                <a:solidFill>
                  <a:schemeClr val="bg1"/>
                </a:solidFill>
              </a:rPr>
              <a:t>in your library and community </a:t>
            </a:r>
            <a:endParaRPr lang="en-AU" dirty="0" smtClean="0">
              <a:solidFill>
                <a:schemeClr val="bg1"/>
              </a:solidFill>
            </a:endParaRPr>
          </a:p>
          <a:p>
            <a:r>
              <a:rPr lang="en-AU" dirty="0" smtClean="0">
                <a:solidFill>
                  <a:schemeClr val="bg1"/>
                </a:solidFill>
              </a:rPr>
              <a:t>Be a visible ally </a:t>
            </a:r>
          </a:p>
          <a:p>
            <a:r>
              <a:rPr lang="en-AU" dirty="0" smtClean="0">
                <a:solidFill>
                  <a:schemeClr val="bg1"/>
                </a:solidFill>
              </a:rPr>
              <a:t>Speak up in response to library staff and visitors who express homophobic, biphobic or transphobic views or engage in any discriminatory behaviour</a:t>
            </a:r>
          </a:p>
          <a:p>
            <a:endParaRPr lang="en-AU" dirty="0" smtClean="0"/>
          </a:p>
          <a:p>
            <a:pPr>
              <a:buFont typeface="Arial" panose="020B0604020202020204" pitchFamily="34" charset="0"/>
              <a:buChar char="•"/>
            </a:pPr>
            <a:endParaRPr lang="en-AU" dirty="0" smtClean="0"/>
          </a:p>
          <a:p>
            <a:endParaRPr lang="en-AU" dirty="0"/>
          </a:p>
        </p:txBody>
      </p:sp>
    </p:spTree>
    <p:extLst>
      <p:ext uri="{BB962C8B-B14F-4D97-AF65-F5344CB8AC3E}">
        <p14:creationId xmlns:p14="http://schemas.microsoft.com/office/powerpoint/2010/main" val="108102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Recommended rainbow resources  </a:t>
            </a:r>
            <a:endParaRPr lang="en-AU" b="1" dirty="0">
              <a:solidFill>
                <a:schemeClr val="bg1"/>
              </a:solidFill>
            </a:endParaRPr>
          </a:p>
        </p:txBody>
      </p:sp>
      <p:sp>
        <p:nvSpPr>
          <p:cNvPr id="3" name="Text Placeholder 2"/>
          <p:cNvSpPr>
            <a:spLocks noGrp="1"/>
          </p:cNvSpPr>
          <p:nvPr>
            <p:ph type="body" idx="1"/>
          </p:nvPr>
        </p:nvSpPr>
        <p:spPr/>
        <p:txBody>
          <a:bodyPr>
            <a:normAutofit fontScale="92500" lnSpcReduction="10000"/>
          </a:bodyPr>
          <a:lstStyle/>
          <a:p>
            <a:pPr marL="0" indent="0">
              <a:buNone/>
            </a:pPr>
            <a:r>
              <a:rPr lang="en-AU" i="1" dirty="0">
                <a:solidFill>
                  <a:schemeClr val="bg1"/>
                </a:solidFill>
              </a:rPr>
              <a:t>Trans 101 videos and booklet</a:t>
            </a:r>
            <a:r>
              <a:rPr lang="en-AU" dirty="0">
                <a:solidFill>
                  <a:schemeClr val="bg1"/>
                </a:solidFill>
              </a:rPr>
              <a:t> (</a:t>
            </a:r>
            <a:r>
              <a:rPr lang="en-AU" dirty="0" err="1">
                <a:solidFill>
                  <a:schemeClr val="bg1"/>
                </a:solidFill>
              </a:rPr>
              <a:t>YGender</a:t>
            </a:r>
            <a:r>
              <a:rPr lang="en-AU" dirty="0">
                <a:solidFill>
                  <a:schemeClr val="bg1"/>
                </a:solidFill>
              </a:rPr>
              <a:t> and Minus 18)</a:t>
            </a:r>
          </a:p>
          <a:p>
            <a:pPr lvl="1"/>
            <a:r>
              <a:rPr lang="en-AU" u="sng" dirty="0">
                <a:solidFill>
                  <a:schemeClr val="bg1"/>
                </a:solidFill>
                <a:hlinkClick r:id="rId3"/>
              </a:rPr>
              <a:t>https://www.trans101.org.au/</a:t>
            </a:r>
            <a:endParaRPr lang="en-AU" dirty="0">
              <a:solidFill>
                <a:schemeClr val="bg1"/>
              </a:solidFill>
            </a:endParaRPr>
          </a:p>
          <a:p>
            <a:pPr marL="0" indent="0">
              <a:buNone/>
            </a:pPr>
            <a:r>
              <a:rPr lang="en-AU" i="1" dirty="0">
                <a:solidFill>
                  <a:schemeClr val="bg1"/>
                </a:solidFill>
              </a:rPr>
              <a:t>Pronouns</a:t>
            </a:r>
            <a:r>
              <a:rPr lang="en-AU" dirty="0">
                <a:solidFill>
                  <a:schemeClr val="bg1"/>
                </a:solidFill>
              </a:rPr>
              <a:t> (Minus 18)</a:t>
            </a:r>
          </a:p>
          <a:p>
            <a:pPr lvl="1"/>
            <a:r>
              <a:rPr lang="en-AU" u="sng" dirty="0">
                <a:solidFill>
                  <a:schemeClr val="bg1"/>
                </a:solidFill>
                <a:hlinkClick r:id="rId4"/>
              </a:rPr>
              <a:t>https://</a:t>
            </a:r>
            <a:r>
              <a:rPr lang="en-AU" u="sng" dirty="0" smtClean="0">
                <a:solidFill>
                  <a:schemeClr val="bg1"/>
                </a:solidFill>
                <a:hlinkClick r:id="rId4"/>
              </a:rPr>
              <a:t>minus18.org.au/index.php/resource-packs/pronouns</a:t>
            </a:r>
            <a:endParaRPr lang="en-AU" u="sng" dirty="0" smtClean="0">
              <a:solidFill>
                <a:schemeClr val="bg1"/>
              </a:solidFill>
            </a:endParaRPr>
          </a:p>
          <a:p>
            <a:r>
              <a:rPr lang="en-AU" dirty="0" smtClean="0">
                <a:solidFill>
                  <a:schemeClr val="bg1"/>
                </a:solidFill>
              </a:rPr>
              <a:t>Library </a:t>
            </a:r>
            <a:r>
              <a:rPr lang="en-AU" dirty="0" err="1">
                <a:solidFill>
                  <a:schemeClr val="bg1"/>
                </a:solidFill>
              </a:rPr>
              <a:t>Bytegeist</a:t>
            </a:r>
            <a:r>
              <a:rPr lang="en-AU" dirty="0">
                <a:solidFill>
                  <a:schemeClr val="bg1"/>
                </a:solidFill>
              </a:rPr>
              <a:t> podcast: Classifying Books, Classifying People</a:t>
            </a:r>
          </a:p>
          <a:p>
            <a:pPr lvl="1"/>
            <a:r>
              <a:rPr lang="en-AU" u="sng" dirty="0">
                <a:solidFill>
                  <a:schemeClr val="bg1"/>
                </a:solidFill>
                <a:hlinkClick r:id="rId5"/>
              </a:rPr>
              <a:t>https://</a:t>
            </a:r>
            <a:r>
              <a:rPr lang="en-AU" u="sng" dirty="0" smtClean="0">
                <a:solidFill>
                  <a:schemeClr val="bg1"/>
                </a:solidFill>
                <a:hlinkClick r:id="rId5"/>
              </a:rPr>
              <a:t>medium.com/the-bytegeist-blog/classifying-books-classifying-people-302430282a3d</a:t>
            </a:r>
            <a:endParaRPr lang="en-AU" u="sng" dirty="0">
              <a:solidFill>
                <a:schemeClr val="bg1"/>
              </a:solidFill>
            </a:endParaRPr>
          </a:p>
          <a:p>
            <a:r>
              <a:rPr lang="en-AU" dirty="0" smtClean="0">
                <a:solidFill>
                  <a:schemeClr val="bg1"/>
                </a:solidFill>
              </a:rPr>
              <a:t>NC </a:t>
            </a:r>
            <a:r>
              <a:rPr lang="en-AU" dirty="0">
                <a:solidFill>
                  <a:schemeClr val="bg1"/>
                </a:solidFill>
              </a:rPr>
              <a:t>is a no-go: bathrooms, libraries, and the limits of welcoming by Chris Bourg </a:t>
            </a:r>
            <a:r>
              <a:rPr lang="en-AU" u="sng" dirty="0">
                <a:solidFill>
                  <a:schemeClr val="bg1"/>
                </a:solidFill>
                <a:hlinkClick r:id="rId6"/>
              </a:rPr>
              <a:t>https://chrisbourg.wordpress.com/2017/07/28/nc-is-a-no-go-bathrooms-libraries-and-the-limits-of-welcoming/</a:t>
            </a:r>
            <a:endParaRPr lang="en-AU" dirty="0">
              <a:solidFill>
                <a:schemeClr val="bg1"/>
              </a:solidFill>
            </a:endParaRPr>
          </a:p>
          <a:p>
            <a:pPr lvl="1"/>
            <a:endParaRPr lang="en-AU" u="sng" dirty="0" smtClean="0">
              <a:solidFill>
                <a:schemeClr val="bg1"/>
              </a:solidFill>
            </a:endParaRPr>
          </a:p>
          <a:p>
            <a:r>
              <a:rPr lang="en-AU" dirty="0" smtClean="0">
                <a:solidFill>
                  <a:schemeClr val="bg1"/>
                </a:solidFill>
              </a:rPr>
              <a:t>Call me by my name podcast </a:t>
            </a:r>
          </a:p>
          <a:p>
            <a:pPr marL="0" indent="0">
              <a:buNone/>
            </a:pPr>
            <a:endParaRPr lang="en-AU" dirty="0"/>
          </a:p>
          <a:p>
            <a:endParaRPr lang="en-AU" dirty="0"/>
          </a:p>
          <a:p>
            <a:pPr marL="0" indent="0">
              <a:buNone/>
            </a:pPr>
            <a:endParaRPr lang="en-AU" dirty="0"/>
          </a:p>
          <a:p>
            <a:endParaRPr lang="en-AU" dirty="0"/>
          </a:p>
        </p:txBody>
      </p:sp>
    </p:spTree>
    <p:extLst>
      <p:ext uri="{BB962C8B-B14F-4D97-AF65-F5344CB8AC3E}">
        <p14:creationId xmlns:p14="http://schemas.microsoft.com/office/powerpoint/2010/main" val="196916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Displays </a:t>
            </a:r>
            <a:endParaRPr lang="en-AU" b="1" dirty="0">
              <a:solidFill>
                <a:schemeClr val="bg1"/>
              </a:solidFill>
            </a:endParaRPr>
          </a:p>
        </p:txBody>
      </p:sp>
      <p:sp>
        <p:nvSpPr>
          <p:cNvPr id="3" name="Content Placeholder 2"/>
          <p:cNvSpPr>
            <a:spLocks noGrp="1"/>
          </p:cNvSpPr>
          <p:nvPr>
            <p:ph sz="half" idx="1"/>
          </p:nvPr>
        </p:nvSpPr>
        <p:spPr/>
        <p:txBody>
          <a:bodyPr>
            <a:normAutofit fontScale="62500" lnSpcReduction="20000"/>
          </a:bodyPr>
          <a:lstStyle/>
          <a:p>
            <a:r>
              <a:rPr lang="en-AU" dirty="0">
                <a:solidFill>
                  <a:schemeClr val="bg1"/>
                </a:solidFill>
              </a:rPr>
              <a:t>Badges</a:t>
            </a:r>
          </a:p>
          <a:p>
            <a:r>
              <a:rPr lang="en-AU" dirty="0">
                <a:solidFill>
                  <a:schemeClr val="bg1"/>
                </a:solidFill>
              </a:rPr>
              <a:t>Pronouns </a:t>
            </a:r>
          </a:p>
          <a:p>
            <a:r>
              <a:rPr lang="en-AU" dirty="0">
                <a:solidFill>
                  <a:schemeClr val="bg1"/>
                </a:solidFill>
              </a:rPr>
              <a:t>Flags </a:t>
            </a:r>
          </a:p>
          <a:p>
            <a:r>
              <a:rPr lang="en-AU" dirty="0">
                <a:solidFill>
                  <a:schemeClr val="bg1"/>
                </a:solidFill>
              </a:rPr>
              <a:t>Book displays </a:t>
            </a:r>
          </a:p>
          <a:p>
            <a:r>
              <a:rPr lang="en-AU" dirty="0" smtClean="0">
                <a:solidFill>
                  <a:schemeClr val="bg1"/>
                </a:solidFill>
              </a:rPr>
              <a:t>Information about LGBTIQA+ campus/community services, events, and groups in library online and physical spaces</a:t>
            </a:r>
          </a:p>
          <a:p>
            <a:r>
              <a:rPr lang="en-AU" dirty="0" smtClean="0">
                <a:solidFill>
                  <a:schemeClr val="bg1"/>
                </a:solidFill>
              </a:rPr>
              <a:t>Safer spaces or zero-tolerance policy towards harassment of any guide </a:t>
            </a:r>
            <a:r>
              <a:rPr lang="en-AU" dirty="0" smtClean="0">
                <a:solidFill>
                  <a:schemeClr val="bg1"/>
                </a:solidFill>
              </a:rPr>
              <a:t> </a:t>
            </a:r>
          </a:p>
          <a:p>
            <a:r>
              <a:rPr lang="en-AU" dirty="0" smtClean="0">
                <a:solidFill>
                  <a:schemeClr val="bg1"/>
                </a:solidFill>
              </a:rPr>
              <a:t>LibGuides </a:t>
            </a:r>
            <a:endParaRPr lang="en-AU" dirty="0" smtClean="0">
              <a:solidFill>
                <a:schemeClr val="bg1"/>
              </a:solidFill>
            </a:endParaRPr>
          </a:p>
          <a:p>
            <a:pPr lvl="1"/>
            <a:r>
              <a:rPr lang="en-AU" i="1" dirty="0">
                <a:solidFill>
                  <a:schemeClr val="bg1"/>
                </a:solidFill>
              </a:rPr>
              <a:t>Anti-oppression Library Guide</a:t>
            </a:r>
          </a:p>
          <a:p>
            <a:pPr lvl="2"/>
            <a:r>
              <a:rPr lang="en-AU" u="sng" dirty="0">
                <a:solidFill>
                  <a:schemeClr val="bg1"/>
                </a:solidFill>
                <a:hlinkClick r:id="rId3"/>
              </a:rPr>
              <a:t>https://simmons.libguides.com/anti-oppression</a:t>
            </a:r>
            <a:endParaRPr lang="en-AU" u="sng" dirty="0">
              <a:solidFill>
                <a:schemeClr val="bg1"/>
              </a:solidFill>
            </a:endParaRPr>
          </a:p>
          <a:p>
            <a:pPr lvl="1"/>
            <a:r>
              <a:rPr lang="en-AU" i="1" dirty="0" smtClean="0">
                <a:solidFill>
                  <a:schemeClr val="bg1"/>
                </a:solidFill>
              </a:rPr>
              <a:t>Pride Library </a:t>
            </a:r>
          </a:p>
          <a:p>
            <a:pPr lvl="1"/>
            <a:r>
              <a:rPr lang="en-AU" i="1" dirty="0" smtClean="0">
                <a:solidFill>
                  <a:schemeClr val="bg1"/>
                </a:solidFill>
              </a:rPr>
              <a:t>Gender, Sexuality and Diversity </a:t>
            </a:r>
            <a:r>
              <a:rPr lang="en-AU" i="1" dirty="0" smtClean="0">
                <a:solidFill>
                  <a:schemeClr val="bg1"/>
                </a:solidFill>
              </a:rPr>
              <a:t>Studies Expert help guid</a:t>
            </a:r>
            <a:r>
              <a:rPr lang="en-AU" i="1" dirty="0">
                <a:solidFill>
                  <a:schemeClr val="bg1"/>
                </a:solidFill>
              </a:rPr>
              <a:t>e</a:t>
            </a:r>
            <a:r>
              <a:rPr lang="en-AU" i="1" dirty="0" smtClean="0">
                <a:solidFill>
                  <a:schemeClr val="bg1"/>
                </a:solidFill>
              </a:rPr>
              <a:t> </a:t>
            </a:r>
            <a:endParaRPr lang="en-AU" i="1" dirty="0" smtClean="0">
              <a:solidFill>
                <a:schemeClr val="bg1"/>
              </a:solidFill>
            </a:endParaRPr>
          </a:p>
          <a:p>
            <a:r>
              <a:rPr lang="en-AU" dirty="0" smtClean="0">
                <a:solidFill>
                  <a:schemeClr val="bg1"/>
                </a:solidFill>
              </a:rPr>
              <a:t>Social media </a:t>
            </a:r>
          </a:p>
          <a:p>
            <a:endParaRPr lang="en-AU" dirty="0"/>
          </a:p>
        </p:txBody>
      </p:sp>
      <p:sp>
        <p:nvSpPr>
          <p:cNvPr id="5" name="Content Placeholder 4"/>
          <p:cNvSpPr>
            <a:spLocks noGrp="1"/>
          </p:cNvSpPr>
          <p:nvPr>
            <p:ph sz="half" idx="2"/>
          </p:nvPr>
        </p:nvSpPr>
        <p:spPr/>
        <p:txBody>
          <a:bodyPr>
            <a:normAutofit fontScale="62500" lnSpcReduction="20000"/>
          </a:bodyPr>
          <a:lstStyle/>
          <a:p>
            <a:endParaRPr lang="en-AU"/>
          </a:p>
        </p:txBody>
      </p:sp>
      <p:pic>
        <p:nvPicPr>
          <p:cNvPr id="4" name="Picture 3"/>
          <p:cNvPicPr>
            <a:picLocks noChangeAspect="1"/>
          </p:cNvPicPr>
          <p:nvPr/>
        </p:nvPicPr>
        <p:blipFill>
          <a:blip r:embed="rId4"/>
          <a:stretch>
            <a:fillRect/>
          </a:stretch>
        </p:blipFill>
        <p:spPr>
          <a:xfrm>
            <a:off x="6096000" y="1825625"/>
            <a:ext cx="5182049" cy="2950720"/>
          </a:xfrm>
          <a:prstGeom prst="rect">
            <a:avLst/>
          </a:prstGeom>
        </p:spPr>
      </p:pic>
    </p:spTree>
    <p:extLst>
      <p:ext uri="{BB962C8B-B14F-4D97-AF65-F5344CB8AC3E}">
        <p14:creationId xmlns:p14="http://schemas.microsoft.com/office/powerpoint/2010/main" val="42357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rgbClr val="7030A0"/>
                </a:solidFill>
              </a:rPr>
              <a:t>Collections</a:t>
            </a:r>
            <a:endParaRPr lang="en-AU" dirty="0">
              <a:solidFill>
                <a:srgbClr val="7030A0"/>
              </a:solidFill>
            </a:endParaRPr>
          </a:p>
        </p:txBody>
      </p:sp>
      <p:sp>
        <p:nvSpPr>
          <p:cNvPr id="3" name="Content Placeholder 2"/>
          <p:cNvSpPr>
            <a:spLocks noGrp="1"/>
          </p:cNvSpPr>
          <p:nvPr>
            <p:ph sz="half" idx="1"/>
          </p:nvPr>
        </p:nvSpPr>
        <p:spPr/>
        <p:txBody>
          <a:bodyPr/>
          <a:lstStyle/>
          <a:p>
            <a:r>
              <a:rPr lang="en-AU" dirty="0" smtClean="0"/>
              <a:t>Books by diverse LGBTIQA+ people, including First Nations people, People of Colour, religious people, disabled people - not just those about them </a:t>
            </a:r>
          </a:p>
          <a:p>
            <a:r>
              <a:rPr lang="en-AU" dirty="0" smtClean="0"/>
              <a:t>Subscribe to and promote LGBTIQA+ studies resources across disciplines </a:t>
            </a:r>
          </a:p>
          <a:p>
            <a:r>
              <a:rPr lang="en-AU" dirty="0" smtClean="0"/>
              <a:t>Zine </a:t>
            </a:r>
            <a:r>
              <a:rPr lang="en-AU" dirty="0" smtClean="0"/>
              <a:t>collections </a:t>
            </a:r>
            <a:endParaRPr lang="en-AU" dirty="0"/>
          </a:p>
        </p:txBody>
      </p:sp>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5588" r="17236" b="22563"/>
          <a:stretch/>
        </p:blipFill>
        <p:spPr>
          <a:xfrm>
            <a:off x="6803130" y="1690688"/>
            <a:ext cx="3861721" cy="3916099"/>
          </a:xfrm>
        </p:spPr>
      </p:pic>
    </p:spTree>
    <p:extLst>
      <p:ext uri="{BB962C8B-B14F-4D97-AF65-F5344CB8AC3E}">
        <p14:creationId xmlns:p14="http://schemas.microsoft.com/office/powerpoint/2010/main" val="379163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bg1"/>
                </a:solidFill>
              </a:rPr>
              <a:t>Curriculum</a:t>
            </a:r>
            <a:r>
              <a:rPr lang="en-AU" dirty="0" smtClean="0">
                <a:solidFill>
                  <a:srgbClr val="7030A0"/>
                </a:solidFill>
              </a:rPr>
              <a:t> </a:t>
            </a:r>
            <a:endParaRPr lang="en-AU" dirty="0">
              <a:solidFill>
                <a:srgbClr val="7030A0"/>
              </a:solidFill>
            </a:endParaRPr>
          </a:p>
        </p:txBody>
      </p:sp>
      <p:sp>
        <p:nvSpPr>
          <p:cNvPr id="3" name="Content Placeholder 2"/>
          <p:cNvSpPr>
            <a:spLocks noGrp="1"/>
          </p:cNvSpPr>
          <p:nvPr>
            <p:ph sz="half" idx="1"/>
          </p:nvPr>
        </p:nvSpPr>
        <p:spPr/>
        <p:txBody>
          <a:bodyPr>
            <a:normAutofit fontScale="92500" lnSpcReduction="20000"/>
          </a:bodyPr>
          <a:lstStyle/>
          <a:p>
            <a:r>
              <a:rPr lang="en-AU" dirty="0" smtClean="0">
                <a:solidFill>
                  <a:schemeClr val="bg1"/>
                </a:solidFill>
              </a:rPr>
              <a:t>Use diverse </a:t>
            </a:r>
            <a:r>
              <a:rPr lang="en-AU" dirty="0" smtClean="0">
                <a:solidFill>
                  <a:schemeClr val="bg1"/>
                </a:solidFill>
              </a:rPr>
              <a:t>research or </a:t>
            </a:r>
            <a:r>
              <a:rPr lang="en-AU" dirty="0" smtClean="0">
                <a:solidFill>
                  <a:schemeClr val="bg1"/>
                </a:solidFill>
              </a:rPr>
              <a:t>keyword </a:t>
            </a:r>
            <a:r>
              <a:rPr lang="en-AU" dirty="0" smtClean="0">
                <a:solidFill>
                  <a:schemeClr val="bg1"/>
                </a:solidFill>
              </a:rPr>
              <a:t>examples </a:t>
            </a:r>
            <a:r>
              <a:rPr lang="en-AU" dirty="0" smtClean="0">
                <a:solidFill>
                  <a:schemeClr val="bg1"/>
                </a:solidFill>
              </a:rPr>
              <a:t>related to </a:t>
            </a:r>
            <a:r>
              <a:rPr lang="en-AU" dirty="0" smtClean="0">
                <a:solidFill>
                  <a:schemeClr val="bg1"/>
                </a:solidFill>
              </a:rPr>
              <a:t>LGBTIQA</a:t>
            </a:r>
            <a:r>
              <a:rPr lang="en-AU" dirty="0" smtClean="0">
                <a:solidFill>
                  <a:schemeClr val="bg1"/>
                </a:solidFill>
              </a:rPr>
              <a:t>+ </a:t>
            </a:r>
            <a:r>
              <a:rPr lang="en-AU" dirty="0" smtClean="0">
                <a:solidFill>
                  <a:schemeClr val="bg1"/>
                </a:solidFill>
              </a:rPr>
              <a:t>communities in </a:t>
            </a:r>
            <a:r>
              <a:rPr lang="en-AU" dirty="0" smtClean="0">
                <a:solidFill>
                  <a:schemeClr val="bg1"/>
                </a:solidFill>
              </a:rPr>
              <a:t>classes across disciplines – health, education, law, legal studies, history – not just for gender and sexuality studies </a:t>
            </a:r>
          </a:p>
          <a:p>
            <a:r>
              <a:rPr lang="en-AU" dirty="0" smtClean="0">
                <a:solidFill>
                  <a:schemeClr val="bg1"/>
                </a:solidFill>
              </a:rPr>
              <a:t>If you curate resources for lecturers, students or researchers, make sure you represent research and works from diverse voices within LGBTIQA+ communities  </a:t>
            </a:r>
            <a:endParaRPr lang="en-AU" dirty="0" smtClean="0">
              <a:solidFill>
                <a:schemeClr val="bg1"/>
              </a:solidFill>
            </a:endParaRPr>
          </a:p>
          <a:p>
            <a:r>
              <a:rPr lang="en-AU" dirty="0" smtClean="0">
                <a:solidFill>
                  <a:schemeClr val="bg1"/>
                </a:solidFill>
              </a:rPr>
              <a:t>Use they/them </a:t>
            </a:r>
            <a:r>
              <a:rPr lang="en-AU" dirty="0" smtClean="0">
                <a:solidFill>
                  <a:schemeClr val="bg1"/>
                </a:solidFill>
              </a:rPr>
              <a:t>pronouns as a default in class </a:t>
            </a:r>
            <a:endParaRPr lang="en-AU" dirty="0" smtClean="0">
              <a:solidFill>
                <a:schemeClr val="bg1"/>
              </a:solidFill>
            </a:endParaRPr>
          </a:p>
          <a:p>
            <a:endParaRPr lang="en-AU" dirty="0"/>
          </a:p>
        </p:txBody>
      </p:sp>
      <p:sp>
        <p:nvSpPr>
          <p:cNvPr id="4" name="Content Placeholder 3"/>
          <p:cNvSpPr>
            <a:spLocks noGrp="1"/>
          </p:cNvSpPr>
          <p:nvPr>
            <p:ph sz="half" idx="2"/>
          </p:nvPr>
        </p:nvSpPr>
        <p:spPr/>
        <p:txBody>
          <a:bodyPr>
            <a:normAutofit fontScale="92500" lnSpcReduction="20000"/>
          </a:bodyPr>
          <a:lstStyle/>
          <a:p>
            <a:endParaRPr lang="en-AU"/>
          </a:p>
        </p:txBody>
      </p:sp>
    </p:spTree>
    <p:extLst>
      <p:ext uri="{BB962C8B-B14F-4D97-AF65-F5344CB8AC3E}">
        <p14:creationId xmlns:p14="http://schemas.microsoft.com/office/powerpoint/2010/main" val="123416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chemeClr val="bg1"/>
                </a:solidFill>
              </a:rPr>
              <a:t>Cataloguing and classification </a:t>
            </a:r>
            <a:endParaRPr lang="en-AU" b="1" dirty="0">
              <a:solidFill>
                <a:schemeClr val="bg1"/>
              </a:solidFill>
            </a:endParaRPr>
          </a:p>
        </p:txBody>
      </p:sp>
      <p:sp>
        <p:nvSpPr>
          <p:cNvPr id="4" name="Content Placeholder 3"/>
          <p:cNvSpPr>
            <a:spLocks noGrp="1"/>
          </p:cNvSpPr>
          <p:nvPr>
            <p:ph sz="half" idx="1"/>
          </p:nvPr>
        </p:nvSpPr>
        <p:spPr/>
        <p:txBody>
          <a:bodyPr>
            <a:normAutofit fontScale="85000" lnSpcReduction="20000"/>
          </a:bodyPr>
          <a:lstStyle/>
          <a:p>
            <a:r>
              <a:rPr lang="en-AU" dirty="0" smtClean="0">
                <a:solidFill>
                  <a:schemeClr val="bg1"/>
                </a:solidFill>
              </a:rPr>
              <a:t>Think critically about subject headings when cataloguing and/or copy cataloguing </a:t>
            </a:r>
          </a:p>
          <a:p>
            <a:r>
              <a:rPr lang="en-AU" dirty="0" smtClean="0">
                <a:solidFill>
                  <a:schemeClr val="bg1"/>
                </a:solidFill>
              </a:rPr>
              <a:t>Keep up with changes and proposed changes to cataloguing and classification systems</a:t>
            </a:r>
          </a:p>
          <a:p>
            <a:r>
              <a:rPr lang="en-AU" dirty="0" smtClean="0">
                <a:solidFill>
                  <a:schemeClr val="bg1"/>
                </a:solidFill>
              </a:rPr>
              <a:t>Help reform the systems by proposing and advocating for changes </a:t>
            </a:r>
          </a:p>
          <a:p>
            <a:r>
              <a:rPr lang="en-AU" dirty="0" smtClean="0">
                <a:solidFill>
                  <a:schemeClr val="bg1"/>
                </a:solidFill>
              </a:rPr>
              <a:t>Cataloguing lab</a:t>
            </a:r>
          </a:p>
          <a:p>
            <a:r>
              <a:rPr lang="en-AU" dirty="0" smtClean="0">
                <a:solidFill>
                  <a:schemeClr val="bg1"/>
                </a:solidFill>
              </a:rPr>
              <a:t>Use folksonomies/tagging systems to augment your catalogue and let your communities describe and find items in their own words </a:t>
            </a:r>
          </a:p>
          <a:p>
            <a:endParaRPr lang="en-AU" dirty="0" smtClean="0"/>
          </a:p>
          <a:p>
            <a:endParaRPr lang="en-AU" dirty="0" smtClean="0"/>
          </a:p>
          <a:p>
            <a:endParaRPr lang="en-AU" dirty="0" smtClean="0"/>
          </a:p>
          <a:p>
            <a:endParaRPr lang="en-AU"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0233" y="1825625"/>
            <a:ext cx="5120640" cy="2880360"/>
          </a:xfrm>
        </p:spPr>
      </p:pic>
    </p:spTree>
    <p:extLst>
      <p:ext uri="{BB962C8B-B14F-4D97-AF65-F5344CB8AC3E}">
        <p14:creationId xmlns:p14="http://schemas.microsoft.com/office/powerpoint/2010/main" val="172081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Events </a:t>
            </a:r>
            <a:endParaRPr lang="en-AU" b="1" dirty="0">
              <a:solidFill>
                <a:schemeClr val="bg1"/>
              </a:solidFill>
            </a:endParaRPr>
          </a:p>
        </p:txBody>
      </p:sp>
      <p:sp>
        <p:nvSpPr>
          <p:cNvPr id="3" name="Content Placeholder 2"/>
          <p:cNvSpPr>
            <a:spLocks noGrp="1"/>
          </p:cNvSpPr>
          <p:nvPr>
            <p:ph idx="1"/>
          </p:nvPr>
        </p:nvSpPr>
        <p:spPr/>
        <p:txBody>
          <a:bodyPr/>
          <a:lstStyle/>
          <a:p>
            <a:r>
              <a:rPr lang="en-AU" dirty="0" smtClean="0">
                <a:solidFill>
                  <a:schemeClr val="bg1"/>
                </a:solidFill>
              </a:rPr>
              <a:t>Rainbow cake </a:t>
            </a:r>
          </a:p>
          <a:p>
            <a:r>
              <a:rPr lang="en-AU" dirty="0" smtClean="0">
                <a:solidFill>
                  <a:schemeClr val="bg1"/>
                </a:solidFill>
              </a:rPr>
              <a:t>Human library</a:t>
            </a:r>
          </a:p>
          <a:p>
            <a:r>
              <a:rPr lang="en-AU" dirty="0" smtClean="0">
                <a:solidFill>
                  <a:schemeClr val="bg1"/>
                </a:solidFill>
              </a:rPr>
              <a:t>Zine making workshops </a:t>
            </a:r>
          </a:p>
          <a:p>
            <a:r>
              <a:rPr lang="en-AU" dirty="0" smtClean="0">
                <a:solidFill>
                  <a:schemeClr val="bg1"/>
                </a:solidFill>
              </a:rPr>
              <a:t>Rainbow storytime </a:t>
            </a:r>
          </a:p>
          <a:p>
            <a:r>
              <a:rPr lang="en-AU" dirty="0" smtClean="0">
                <a:solidFill>
                  <a:schemeClr val="bg1"/>
                </a:solidFill>
              </a:rPr>
              <a:t>Drag queen research hour</a:t>
            </a:r>
          </a:p>
          <a:p>
            <a:r>
              <a:rPr lang="en-AU" dirty="0" smtClean="0">
                <a:solidFill>
                  <a:schemeClr val="bg1"/>
                </a:solidFill>
              </a:rPr>
              <a:t>Bibliotherapy / shelf </a:t>
            </a:r>
            <a:r>
              <a:rPr lang="en-AU" dirty="0" smtClean="0">
                <a:solidFill>
                  <a:schemeClr val="bg1"/>
                </a:solidFill>
              </a:rPr>
              <a:t>help</a:t>
            </a:r>
          </a:p>
          <a:p>
            <a:r>
              <a:rPr lang="en-AU" dirty="0" smtClean="0">
                <a:solidFill>
                  <a:schemeClr val="bg1"/>
                </a:solidFill>
              </a:rPr>
              <a:t>Metadata parties </a:t>
            </a:r>
            <a:endParaRPr lang="en-AU" dirty="0" smtClean="0">
              <a:solidFill>
                <a:schemeClr val="bg1"/>
              </a:solidFill>
            </a:endParaRPr>
          </a:p>
        </p:txBody>
      </p:sp>
    </p:spTree>
    <p:extLst>
      <p:ext uri="{BB962C8B-B14F-4D97-AF65-F5344CB8AC3E}">
        <p14:creationId xmlns:p14="http://schemas.microsoft.com/office/powerpoint/2010/main" val="1769059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539</TotalTime>
  <Words>1947</Words>
  <Application>Microsoft Office PowerPoint</Application>
  <PresentationFormat>Widescreen</PresentationFormat>
  <Paragraphs>182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 continuum of LGBTIQA+ community engagement in libraries </vt:lpstr>
      <vt:lpstr>Creating safer spaces for LGBTIQA+ communities to connect with information each other on campus</vt:lpstr>
      <vt:lpstr>Quick tips for queerying libraries </vt:lpstr>
      <vt:lpstr>Recommended rainbow resources  </vt:lpstr>
      <vt:lpstr>Displays </vt:lpstr>
      <vt:lpstr>Collections</vt:lpstr>
      <vt:lpstr>Curriculum </vt:lpstr>
      <vt:lpstr>Cataloguing and classification </vt:lpstr>
      <vt:lpstr>Events </vt:lpstr>
      <vt:lpstr>Language </vt:lpstr>
      <vt:lpstr>Bathrooms for all  </vt:lpstr>
      <vt:lpstr>Rainbow References </vt:lpstr>
      <vt:lpstr>Rainbow Connections</vt:lpstr>
      <vt:lpstr>Further queeries </vt:lpstr>
    </vt:vector>
  </TitlesOfParts>
  <Company>La Trobe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continuum of LGBTIQA+ community engagement in libraries</dc:title>
  <dc:creator>Clare O'Hanlon</dc:creator>
  <cp:lastModifiedBy>Clare O'Hanlon</cp:lastModifiedBy>
  <cp:revision>39</cp:revision>
  <dcterms:created xsi:type="dcterms:W3CDTF">2018-07-29T08:59:32Z</dcterms:created>
  <dcterms:modified xsi:type="dcterms:W3CDTF">2018-08-12T12:47:27Z</dcterms:modified>
</cp:coreProperties>
</file>