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9cfb57fc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9cfb57fc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9cfb57fc4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9cfb57fc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59cfb57fc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59cfb57fc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9cfb57fc4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9cfb57fc4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9cfb57fc4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9cfb57fc4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59cfb57fc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59cfb57fc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59cfb57fc4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59cfb57fc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9cfb57fc4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9cfb57fc4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lcny.libanswers.com/faq/263803"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Walk-in Borrowing Configuration</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Heidi Webb and Timothy Jackson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Demo</a:t>
            </a:r>
            <a:endParaRPr lang="en-US"/>
          </a:p>
        </p:txBody>
      </p:sp>
    </p:spTree>
    <p:extLst>
      <p:ext uri="{BB962C8B-B14F-4D97-AF65-F5344CB8AC3E}">
        <p14:creationId xmlns:p14="http://schemas.microsoft.com/office/powerpoint/2010/main" val="3145460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What is Walk-in Borrowing?</a:t>
            </a:r>
            <a:endParaRPr/>
          </a:p>
          <a:p>
            <a:pPr marL="457200" lvl="0" indent="-342900" algn="l" rtl="0">
              <a:spcBef>
                <a:spcPts val="0"/>
              </a:spcBef>
              <a:spcAft>
                <a:spcPts val="0"/>
              </a:spcAft>
              <a:buSzPts val="1800"/>
              <a:buChar char="●"/>
            </a:pPr>
            <a:r>
              <a:rPr lang="en"/>
              <a:t>Documentation</a:t>
            </a:r>
            <a:endParaRPr/>
          </a:p>
          <a:p>
            <a:pPr marL="457200" lvl="0" indent="-342900" algn="l" rtl="0">
              <a:spcBef>
                <a:spcPts val="0"/>
              </a:spcBef>
              <a:spcAft>
                <a:spcPts val="0"/>
              </a:spcAft>
              <a:buSzPts val="1800"/>
              <a:buChar char="●"/>
            </a:pPr>
            <a:r>
              <a:rPr lang="en"/>
              <a:t>Demo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will configure? You or SUNY?</a:t>
            </a:r>
            <a:endParaRPr/>
          </a:p>
        </p:txBody>
      </p:sp>
      <p:sp>
        <p:nvSpPr>
          <p:cNvPr id="67" name="Google Shape;67;p15"/>
          <p:cNvSpPr txBox="1">
            <a:spLocks noGrp="1"/>
          </p:cNvSpPr>
          <p:nvPr>
            <p:ph type="body" idx="1"/>
          </p:nvPr>
        </p:nvSpPr>
        <p:spPr>
          <a:xfrm>
            <a:off x="311700" y="1100025"/>
            <a:ext cx="8520600" cy="122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Deadline May 10th </a:t>
            </a:r>
            <a:endParaRPr/>
          </a:p>
          <a:p>
            <a:pPr marL="0" lvl="0" indent="0" algn="l" rtl="0">
              <a:spcBef>
                <a:spcPts val="1600"/>
              </a:spcBef>
              <a:spcAft>
                <a:spcPts val="1600"/>
              </a:spcAft>
              <a:buNone/>
            </a:pPr>
            <a:r>
              <a:rPr lang="en"/>
              <a:t>Link to Request form in Institutional Leads Basecamp space </a:t>
            </a:r>
            <a:endParaRPr/>
          </a:p>
        </p:txBody>
      </p:sp>
      <p:pic>
        <p:nvPicPr>
          <p:cNvPr id="68" name="Google Shape;68;p15"/>
          <p:cNvPicPr preferRelativeResize="0"/>
          <p:nvPr/>
        </p:nvPicPr>
        <p:blipFill>
          <a:blip r:embed="rId3">
            <a:alphaModFix/>
          </a:blip>
          <a:stretch>
            <a:fillRect/>
          </a:stretch>
        </p:blipFill>
        <p:spPr>
          <a:xfrm>
            <a:off x="6036170" y="2213125"/>
            <a:ext cx="2257800" cy="12841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Walk-in Borrowing?</a:t>
            </a:r>
            <a:endParaRPr/>
          </a:p>
        </p:txBody>
      </p:sp>
      <p:sp>
        <p:nvSpPr>
          <p:cNvPr id="74" name="Google Shape;74;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Walk-in borrowing is the ability for an employee or student from one campus to walk into another SUNY campus and their user record including blocks can be pulled from their home campus to the campus they are visiting. </a:t>
            </a:r>
            <a:endParaRPr/>
          </a:p>
          <a:p>
            <a:pPr marL="0" lvl="0" indent="0" algn="l" rtl="0">
              <a:spcBef>
                <a:spcPts val="1600"/>
              </a:spcBef>
              <a:spcAft>
                <a:spcPts val="1600"/>
              </a:spcAft>
              <a:buNone/>
            </a:pPr>
            <a:r>
              <a:rPr lang="en"/>
              <a:t>These users will be in the user group "Open SUNY" and this configuration helps serve SUNY wide Open Access policies.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does it look like?</a:t>
            </a:r>
            <a:endParaRPr/>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81" name="Google Shape;81;p17"/>
          <p:cNvPicPr preferRelativeResize="0"/>
          <p:nvPr/>
        </p:nvPicPr>
        <p:blipFill>
          <a:blip r:embed="rId3">
            <a:alphaModFix/>
          </a:blip>
          <a:stretch>
            <a:fillRect/>
          </a:stretch>
        </p:blipFill>
        <p:spPr>
          <a:xfrm>
            <a:off x="1129225" y="1357175"/>
            <a:ext cx="6743700" cy="2628900"/>
          </a:xfrm>
          <a:prstGeom prst="rect">
            <a:avLst/>
          </a:prstGeom>
          <a:noFill/>
          <a:ln w="9525" cap="flat" cmpd="sng">
            <a:solidFill>
              <a:srgbClr val="000000"/>
            </a:solidFill>
            <a:prstDash val="solid"/>
            <a:round/>
            <a:headEnd type="none" w="sm" len="sm"/>
            <a:tailEnd type="none" w="sm" len="sm"/>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1194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there is a match, record is pulled in</a:t>
            </a:r>
            <a:endParaRPr/>
          </a:p>
        </p:txBody>
      </p:sp>
      <p:sp>
        <p:nvSpPr>
          <p:cNvPr id="87" name="Google Shape;8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88" name="Google Shape;88;p18"/>
          <p:cNvPicPr preferRelativeResize="0"/>
          <p:nvPr/>
        </p:nvPicPr>
        <p:blipFill>
          <a:blip r:embed="rId3">
            <a:alphaModFix/>
          </a:blip>
          <a:stretch>
            <a:fillRect/>
          </a:stretch>
        </p:blipFill>
        <p:spPr>
          <a:xfrm>
            <a:off x="482000" y="864950"/>
            <a:ext cx="7875199" cy="4150900"/>
          </a:xfrm>
          <a:prstGeom prst="rect">
            <a:avLst/>
          </a:prstGeom>
          <a:noFill/>
          <a:ln w="9525" cap="flat" cmpd="sng">
            <a:solidFill>
              <a:srgbClr val="000000"/>
            </a:solidFill>
            <a:prstDash val="solid"/>
            <a:round/>
            <a:headEnd type="none" w="sm" len="sm"/>
            <a:tailEnd type="none" w="sm" len="sm"/>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to Configure Walk-in Borrowing</a:t>
            </a:r>
            <a:endParaRPr/>
          </a:p>
        </p:txBody>
      </p:sp>
      <p:sp>
        <p:nvSpPr>
          <p:cNvPr id="94" name="Google Shape;94;p19"/>
          <p:cNvSpPr txBox="1">
            <a:spLocks noGrp="1"/>
          </p:cNvSpPr>
          <p:nvPr>
            <p:ph type="body" idx="1"/>
          </p:nvPr>
        </p:nvSpPr>
        <p:spPr>
          <a:xfrm>
            <a:off x="311700" y="2005975"/>
            <a:ext cx="8520600" cy="2562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u="sng">
                <a:solidFill>
                  <a:schemeClr val="hlink"/>
                </a:solidFill>
                <a:hlinkClick r:id="rId3"/>
              </a:rPr>
              <a:t>https://slcny.libanswers.com/faq/263803</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Configure Yourself</a:t>
            </a:r>
            <a:endParaRPr/>
          </a:p>
        </p:txBody>
      </p:sp>
      <p:sp>
        <p:nvSpPr>
          <p:cNvPr id="100" name="Google Shape;100;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Configuration | User Management (Institution Level):</a:t>
            </a:r>
            <a:endParaRPr/>
          </a:p>
          <a:p>
            <a:pPr marL="457200" lvl="0" indent="-342900" algn="l" rtl="0">
              <a:spcBef>
                <a:spcPts val="1600"/>
              </a:spcBef>
              <a:spcAft>
                <a:spcPts val="0"/>
              </a:spcAft>
              <a:buSzPts val="1800"/>
              <a:buAutoNum type="arabicPeriod"/>
            </a:pPr>
            <a:r>
              <a:rPr lang="en"/>
              <a:t>Create user group</a:t>
            </a:r>
            <a:endParaRPr/>
          </a:p>
          <a:p>
            <a:pPr marL="457200" lvl="0" indent="-342900" algn="l" rtl="0">
              <a:spcBef>
                <a:spcPts val="0"/>
              </a:spcBef>
              <a:spcAft>
                <a:spcPts val="0"/>
              </a:spcAft>
              <a:buSzPts val="1800"/>
              <a:buAutoNum type="arabicPeriod"/>
            </a:pPr>
            <a:r>
              <a:rPr lang="en"/>
              <a:t>Create user record type</a:t>
            </a:r>
            <a:endParaRPr/>
          </a:p>
          <a:p>
            <a:pPr marL="457200" lvl="0" indent="-342900" algn="l" rtl="0">
              <a:spcBef>
                <a:spcPts val="0"/>
              </a:spcBef>
              <a:spcAft>
                <a:spcPts val="0"/>
              </a:spcAft>
              <a:buSzPts val="1800"/>
              <a:buAutoNum type="arabicPeriod"/>
            </a:pPr>
            <a:r>
              <a:rPr lang="en"/>
              <a:t>Create linked account rule</a:t>
            </a:r>
            <a:endParaRPr/>
          </a:p>
          <a:p>
            <a:pPr marL="457200" lvl="0" indent="-342900" algn="l" rtl="0">
              <a:spcBef>
                <a:spcPts val="0"/>
              </a:spcBef>
              <a:spcAft>
                <a:spcPts val="0"/>
              </a:spcAft>
              <a:buSzPts val="1800"/>
              <a:buAutoNum type="arabicPeriod"/>
            </a:pPr>
            <a:r>
              <a:rPr lang="en"/>
              <a:t>Configure restricted user groups</a:t>
            </a:r>
            <a:endParaRPr/>
          </a:p>
          <a:p>
            <a:pPr marL="457200" lvl="0" indent="-342900" algn="l" rtl="0">
              <a:spcBef>
                <a:spcPts val="0"/>
              </a:spcBef>
              <a:spcAft>
                <a:spcPts val="0"/>
              </a:spcAft>
              <a:buSzPts val="1800"/>
              <a:buAutoNum type="arabicPeriod"/>
            </a:pPr>
            <a:r>
              <a:rPr lang="en"/>
              <a:t>Configure Searchable Identifiers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Configure Yourself</a:t>
            </a:r>
            <a:endParaRPr/>
          </a:p>
        </p:txBody>
      </p:sp>
      <p:sp>
        <p:nvSpPr>
          <p:cNvPr id="106" name="Google Shape;106;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Configuration | Fulfillment (Institution Level):</a:t>
            </a:r>
            <a:endParaRPr/>
          </a:p>
          <a:p>
            <a:pPr marL="457200" lvl="0" indent="-342900" algn="l" rtl="0">
              <a:spcBef>
                <a:spcPts val="1600"/>
              </a:spcBef>
              <a:spcAft>
                <a:spcPts val="0"/>
              </a:spcAft>
              <a:buSzPts val="1800"/>
              <a:buAutoNum type="arabicPeriod"/>
            </a:pPr>
            <a:r>
              <a:rPr lang="en"/>
              <a:t>Create Walk-in Borrowing Request TOU (non-requestable)</a:t>
            </a:r>
            <a:endParaRPr/>
          </a:p>
          <a:p>
            <a:pPr marL="457200" lvl="0" indent="-342900" algn="l" rtl="0">
              <a:spcBef>
                <a:spcPts val="0"/>
              </a:spcBef>
              <a:spcAft>
                <a:spcPts val="0"/>
              </a:spcAft>
              <a:buSzPts val="1800"/>
              <a:buAutoNum type="arabicPeriod"/>
            </a:pPr>
            <a:r>
              <a:rPr lang="en"/>
              <a:t>Create an Open SUNY request fulfillment rule for each circulating fulfillment unit and move rule to top of list</a:t>
            </a:r>
            <a:endParaRPr/>
          </a:p>
          <a:p>
            <a:pPr marL="457200" lvl="0" indent="-342900" algn="l" rtl="0">
              <a:spcBef>
                <a:spcPts val="0"/>
              </a:spcBef>
              <a:spcAft>
                <a:spcPts val="0"/>
              </a:spcAft>
              <a:buSzPts val="1800"/>
              <a:buAutoNum type="arabicPeriod"/>
            </a:pPr>
            <a:r>
              <a:rPr lang="en"/>
              <a:t>Add Open SUNY to each visitor/guest loan fulfillment rule</a:t>
            </a:r>
            <a:endParaRPr/>
          </a:p>
          <a:p>
            <a:pPr marL="457200" lvl="0" indent="-342900" algn="l" rtl="0">
              <a:spcBef>
                <a:spcPts val="0"/>
              </a:spcBef>
              <a:spcAft>
                <a:spcPts val="0"/>
              </a:spcAft>
              <a:buSzPts val="1800"/>
              <a:buAutoNum type="arabicPeriod"/>
            </a:pPr>
            <a:r>
              <a:rPr lang="en"/>
              <a:t>Hide GECs (ILLiad links) from Open SUNY</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Words>
  <Application>Microsoft Office PowerPoint</Application>
  <PresentationFormat>On-screen Show (16:9)</PresentationFormat>
  <Paragraphs>30</Paragraphs>
  <Slides>10</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Light</vt:lpstr>
      <vt:lpstr>Walk-in Borrowing Configuration</vt:lpstr>
      <vt:lpstr>Overview</vt:lpstr>
      <vt:lpstr>Who will configure? You or SUNY?</vt:lpstr>
      <vt:lpstr>What is Walk-in Borrowing?</vt:lpstr>
      <vt:lpstr>What does it look like?</vt:lpstr>
      <vt:lpstr>If there is a match, record is pulled in</vt:lpstr>
      <vt:lpstr>How to Configure Walk-in Borrowing</vt:lpstr>
      <vt:lpstr>Configure Yourself</vt:lpstr>
      <vt:lpstr>Configure Yourself</vt:lpstr>
      <vt:lpstr>Demo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 Borrowing Configuration</dc:title>
  <cp:lastModifiedBy>Windows User</cp:lastModifiedBy>
  <cp:revision>1</cp:revision>
  <dcterms:modified xsi:type="dcterms:W3CDTF">2019-05-13T14:28:13Z</dcterms:modified>
</cp:coreProperties>
</file>