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3" r:id="rId6"/>
    <p:sldId id="291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5" r:id="rId19"/>
    <p:sldId id="312" r:id="rId20"/>
    <p:sldId id="313" r:id="rId21"/>
    <p:sldId id="314" r:id="rId22"/>
    <p:sldId id="297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48B"/>
    <a:srgbClr val="E31D44"/>
    <a:srgbClr val="EB5C62"/>
    <a:srgbClr val="DAD7D0"/>
    <a:srgbClr val="154194"/>
    <a:srgbClr val="009FE4"/>
    <a:srgbClr val="F39200"/>
    <a:srgbClr val="8DC63F"/>
    <a:srgbClr val="02A984"/>
    <a:srgbClr val="39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/>
    <p:restoredTop sz="97867"/>
  </p:normalViewPr>
  <p:slideViewPr>
    <p:cSldViewPr snapToGrid="0" snapToObjects="1">
      <p:cViewPr varScale="1">
        <p:scale>
          <a:sx n="112" d="100"/>
          <a:sy n="112" d="100"/>
        </p:scale>
        <p:origin x="9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11/11/23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2160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64513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326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144832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61775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0653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830357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3316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1681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2229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9909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1216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722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375167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10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016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74545DC-7A01-8B48-A493-6C19089DA7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814" y="318391"/>
            <a:ext cx="5958247" cy="2138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2B1F8-B9CB-C79F-346D-F7013C7EFEDC}"/>
              </a:ext>
            </a:extLst>
          </p:cNvPr>
          <p:cNvSpPr txBox="1"/>
          <p:nvPr/>
        </p:nvSpPr>
        <p:spPr>
          <a:xfrm>
            <a:off x="971501" y="5813766"/>
            <a:ext cx="3123068" cy="276999"/>
          </a:xfrm>
          <a:prstGeom prst="rect">
            <a:avLst/>
          </a:prstGeom>
          <a:solidFill>
            <a:srgbClr val="E31D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November 2023 | Florence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A8DAA-12BF-130E-BB5D-2E9D257A9866}"/>
              </a:ext>
            </a:extLst>
          </p:cNvPr>
          <p:cNvSpPr txBox="1"/>
          <p:nvPr/>
        </p:nvSpPr>
        <p:spPr>
          <a:xfrm>
            <a:off x="914655" y="4469059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Eleonora </a:t>
            </a:r>
            <a:r>
              <a:rPr lang="en-US" sz="2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Turchetto</a:t>
            </a:r>
            <a:endParaRPr lang="en-US" sz="2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ANCI Toscana</a:t>
            </a:r>
          </a:p>
          <a:p>
            <a:r>
              <a:rPr lang="en-GB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atwork4neets@ancitoscana.it</a:t>
            </a:r>
            <a:endParaRPr lang="en-US" dirty="0">
              <a:solidFill>
                <a:srgbClr val="E31D44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327B27-D4E4-8BD8-9FA4-B1F939E5547F}"/>
              </a:ext>
            </a:extLst>
          </p:cNvPr>
          <p:cNvSpPr txBox="1">
            <a:spLocks/>
          </p:cNvSpPr>
          <p:nvPr/>
        </p:nvSpPr>
        <p:spPr>
          <a:xfrm>
            <a:off x="844115" y="2627124"/>
            <a:ext cx="914400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ea typeface="Open Sans" panose="020B0606030504020204" pitchFamily="34" charset="0"/>
                <a:cs typeface="Open Sans" panose="020B0606030504020204" pitchFamily="34" charset="0"/>
              </a:rPr>
              <a:t>Semester 1 -  </a:t>
            </a:r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Data collection</a:t>
            </a:r>
            <a:endParaRPr lang="en-US" sz="4800" dirty="0">
              <a:solidFill>
                <a:srgbClr val="95948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Comparative analysis on Survey results and first GPs</a:t>
            </a:r>
          </a:p>
        </p:txBody>
      </p:sp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7814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Practices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CC17EC-BE23-AFB3-BA7C-545FC581D442}"/>
              </a:ext>
            </a:extLst>
          </p:cNvPr>
          <p:cNvSpPr txBox="1"/>
          <p:nvPr/>
        </p:nvSpPr>
        <p:spPr>
          <a:xfrm>
            <a:off x="867064" y="1591732"/>
            <a:ext cx="9450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Indirect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GB" sz="24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Data are collected while delivering other services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736EDD-66C3-DADB-E396-68C1773DA285}"/>
              </a:ext>
            </a:extLst>
          </p:cNvPr>
          <p:cNvSpPr txBox="1"/>
          <p:nvPr/>
        </p:nvSpPr>
        <p:spPr>
          <a:xfrm>
            <a:off x="7943851" y="2904935"/>
            <a:ext cx="41376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Notes:</a:t>
            </a:r>
          </a:p>
          <a:p>
            <a:endParaRPr lang="en-GB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5/7 partners</a:t>
            </a:r>
            <a:endParaRPr lang="it-IT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7 different Data collectors</a:t>
            </a:r>
            <a:endParaRPr lang="it-IT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1 cooperation between 2 institutions</a:t>
            </a:r>
            <a:endParaRPr lang="it-IT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2 cooperation between National PA and local stakeholders</a:t>
            </a:r>
            <a:endParaRPr lang="it-IT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1 "Public" access -&gt; not clear if Data used by Policy Makers</a:t>
            </a:r>
            <a:endParaRPr lang="it-IT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One of the "Local" scope practice includes a collection of 15 different local projects</a:t>
            </a:r>
            <a:endParaRPr lang="it-IT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01C9EB5-BBC4-DBA3-3BE2-F0ABF4891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082610"/>
              </p:ext>
            </p:extLst>
          </p:nvPr>
        </p:nvGraphicFramePr>
        <p:xfrm>
          <a:off x="411480" y="3106188"/>
          <a:ext cx="7338059" cy="28634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080510">
                  <a:extLst>
                    <a:ext uri="{9D8B030D-6E8A-4147-A177-3AD203B41FA5}">
                      <a16:colId xmlns:a16="http://schemas.microsoft.com/office/drawing/2014/main" val="1577163182"/>
                    </a:ext>
                  </a:extLst>
                </a:gridCol>
                <a:gridCol w="1547324">
                  <a:extLst>
                    <a:ext uri="{9D8B030D-6E8A-4147-A177-3AD203B41FA5}">
                      <a16:colId xmlns:a16="http://schemas.microsoft.com/office/drawing/2014/main" val="126427083"/>
                    </a:ext>
                  </a:extLst>
                </a:gridCol>
                <a:gridCol w="1710225">
                  <a:extLst>
                    <a:ext uri="{9D8B030D-6E8A-4147-A177-3AD203B41FA5}">
                      <a16:colId xmlns:a16="http://schemas.microsoft.com/office/drawing/2014/main" val="4159102507"/>
                    </a:ext>
                  </a:extLst>
                </a:gridCol>
              </a:tblGrid>
              <a:tr h="634151"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Number of Good Practices proposed: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9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79295835"/>
                  </a:ext>
                </a:extLst>
              </a:tr>
              <a:tr h="374461">
                <a:tc>
                  <a:txBody>
                    <a:bodyPr/>
                    <a:lstStyle/>
                    <a:p>
                      <a:r>
                        <a:rPr lang="it-IT" sz="2000" kern="100" dirty="0">
                          <a:effectLst/>
                        </a:rPr>
                        <a:t> 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National PA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Private/non PA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0529618"/>
                  </a:ext>
                </a:extLst>
              </a:tr>
              <a:tr h="370972">
                <a:tc>
                  <a:txBody>
                    <a:bodyPr/>
                    <a:lstStyle/>
                    <a:p>
                      <a:r>
                        <a:rPr lang="it-IT" sz="2000" kern="100" dirty="0">
                          <a:effectLst/>
                        </a:rPr>
                        <a:t>Who </a:t>
                      </a:r>
                      <a:r>
                        <a:rPr lang="it-IT" sz="2000" kern="100" dirty="0" err="1">
                          <a:effectLst/>
                        </a:rPr>
                        <a:t>collects</a:t>
                      </a:r>
                      <a:r>
                        <a:rPr lang="it-IT" sz="2000" kern="100" dirty="0">
                          <a:effectLst/>
                        </a:rPr>
                        <a:t> the Data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5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4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6685143"/>
                  </a:ext>
                </a:extLst>
              </a:tr>
              <a:tr h="370972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 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>
                          <a:effectLst/>
                        </a:rPr>
                        <a:t>National PA</a:t>
                      </a:r>
                      <a:endParaRPr lang="it-IT" sz="2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Restricted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1774534"/>
                  </a:ext>
                </a:extLst>
              </a:tr>
              <a:tr h="370972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Data accessibility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>
                          <a:effectLst/>
                        </a:rPr>
                        <a:t>5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4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46806936"/>
                  </a:ext>
                </a:extLst>
              </a:tr>
              <a:tr h="370972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 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>
                          <a:effectLst/>
                        </a:rPr>
                        <a:t>National </a:t>
                      </a:r>
                      <a:endParaRPr lang="it-IT" sz="2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Local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6241724"/>
                  </a:ext>
                </a:extLst>
              </a:tr>
              <a:tr h="370972">
                <a:tc>
                  <a:txBody>
                    <a:bodyPr/>
                    <a:lstStyle/>
                    <a:p>
                      <a:r>
                        <a:rPr lang="it-IT" sz="2000" kern="100" dirty="0" err="1">
                          <a:effectLst/>
                        </a:rPr>
                        <a:t>Geographical</a:t>
                      </a:r>
                      <a:r>
                        <a:rPr lang="it-IT" sz="2000" kern="100" dirty="0">
                          <a:effectLst/>
                        </a:rPr>
                        <a:t> scope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>
                          <a:effectLst/>
                        </a:rPr>
                        <a:t>7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2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87256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48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7814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Practices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CC17EC-BE23-AFB3-BA7C-545FC581D442}"/>
              </a:ext>
            </a:extLst>
          </p:cNvPr>
          <p:cNvSpPr txBox="1"/>
          <p:nvPr/>
        </p:nvSpPr>
        <p:spPr>
          <a:xfrm>
            <a:off x="867064" y="1624189"/>
            <a:ext cx="9450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Studies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Studies comparing Data on target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736EDD-66C3-DADB-E396-68C1773DA285}"/>
              </a:ext>
            </a:extLst>
          </p:cNvPr>
          <p:cNvSpPr txBox="1"/>
          <p:nvPr/>
        </p:nvSpPr>
        <p:spPr>
          <a:xfrm>
            <a:off x="9174480" y="3408212"/>
            <a:ext cx="26424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Notes</a:t>
            </a:r>
            <a:r>
              <a:rPr lang="en-GB" sz="2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l"/>
            <a:endParaRPr lang="en-GB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20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2/7 partners</a:t>
            </a:r>
          </a:p>
          <a:p>
            <a:pPr algn="l"/>
            <a:r>
              <a:rPr lang="en-GB" sz="20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2 different Data collectors</a:t>
            </a: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8B3ECDA-0381-CFAD-877D-B21FA1B69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825"/>
              </p:ext>
            </p:extLst>
          </p:nvPr>
        </p:nvGraphicFramePr>
        <p:xfrm>
          <a:off x="969433" y="2994425"/>
          <a:ext cx="7351606" cy="261507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128347">
                  <a:extLst>
                    <a:ext uri="{9D8B030D-6E8A-4147-A177-3AD203B41FA5}">
                      <a16:colId xmlns:a16="http://schemas.microsoft.com/office/drawing/2014/main" val="1640373347"/>
                    </a:ext>
                  </a:extLst>
                </a:gridCol>
                <a:gridCol w="1509875">
                  <a:extLst>
                    <a:ext uri="{9D8B030D-6E8A-4147-A177-3AD203B41FA5}">
                      <a16:colId xmlns:a16="http://schemas.microsoft.com/office/drawing/2014/main" val="4091400034"/>
                    </a:ext>
                  </a:extLst>
                </a:gridCol>
                <a:gridCol w="1713384">
                  <a:extLst>
                    <a:ext uri="{9D8B030D-6E8A-4147-A177-3AD203B41FA5}">
                      <a16:colId xmlns:a16="http://schemas.microsoft.com/office/drawing/2014/main" val="3002032837"/>
                    </a:ext>
                  </a:extLst>
                </a:gridCol>
              </a:tblGrid>
              <a:tr h="560305"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Number of Good Practices proposed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4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8326737"/>
                  </a:ext>
                </a:extLst>
              </a:tr>
              <a:tr h="342462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 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>
                          <a:effectLst/>
                        </a:rPr>
                        <a:t>National PA</a:t>
                      </a:r>
                      <a:endParaRPr lang="it-IT" sz="2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Private/non PA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80746726"/>
                  </a:ext>
                </a:extLst>
              </a:tr>
              <a:tr h="342462">
                <a:tc>
                  <a:txBody>
                    <a:bodyPr/>
                    <a:lstStyle/>
                    <a:p>
                      <a:r>
                        <a:rPr lang="it-IT" sz="2000" kern="100" dirty="0">
                          <a:effectLst/>
                        </a:rPr>
                        <a:t>Who </a:t>
                      </a:r>
                      <a:r>
                        <a:rPr lang="it-IT" sz="2000" kern="100" dirty="0" err="1">
                          <a:effectLst/>
                        </a:rPr>
                        <a:t>collects</a:t>
                      </a:r>
                      <a:r>
                        <a:rPr lang="it-IT" sz="2000" kern="100" dirty="0">
                          <a:effectLst/>
                        </a:rPr>
                        <a:t> the Data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>
                          <a:effectLst/>
                        </a:rPr>
                        <a:t>4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 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74570415"/>
                  </a:ext>
                </a:extLst>
              </a:tr>
              <a:tr h="342462">
                <a:tc>
                  <a:txBody>
                    <a:bodyPr/>
                    <a:lstStyle/>
                    <a:p>
                      <a:r>
                        <a:rPr lang="it-IT" sz="2000" kern="100" dirty="0">
                          <a:effectLst/>
                        </a:rPr>
                        <a:t> 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National PA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Restricted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69168898"/>
                  </a:ext>
                </a:extLst>
              </a:tr>
              <a:tr h="342462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Data accessibility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>
                          <a:effectLst/>
                        </a:rPr>
                        <a:t>4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 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99769113"/>
                  </a:ext>
                </a:extLst>
              </a:tr>
              <a:tr h="342462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 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>
                          <a:effectLst/>
                        </a:rPr>
                        <a:t>National </a:t>
                      </a:r>
                      <a:endParaRPr lang="it-IT" sz="2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Local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4043254"/>
                  </a:ext>
                </a:extLst>
              </a:tr>
              <a:tr h="342462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Geographical scope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>
                          <a:effectLst/>
                        </a:rPr>
                        <a:t>4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 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7930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46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7814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Practices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CC17EC-BE23-AFB3-BA7C-545FC581D442}"/>
              </a:ext>
            </a:extLst>
          </p:cNvPr>
          <p:cNvSpPr txBox="1"/>
          <p:nvPr/>
        </p:nvSpPr>
        <p:spPr>
          <a:xfrm>
            <a:off x="867064" y="1647049"/>
            <a:ext cx="9450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 Assessment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Practices focusing on impact assessment of services/measures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736EDD-66C3-DADB-E396-68C1773DA285}"/>
              </a:ext>
            </a:extLst>
          </p:cNvPr>
          <p:cNvSpPr txBox="1"/>
          <p:nvPr/>
        </p:nvSpPr>
        <p:spPr>
          <a:xfrm>
            <a:off x="8469207" y="3195046"/>
            <a:ext cx="32808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Notes:</a:t>
            </a:r>
          </a:p>
          <a:p>
            <a:endParaRPr lang="en-GB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3/7 partners</a:t>
            </a:r>
            <a:endParaRPr lang="it-IT" sz="20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1 cooperation between 3 National Institutions</a:t>
            </a:r>
            <a:endParaRPr lang="it-IT" sz="20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1 practice has international scope</a:t>
            </a:r>
            <a:endParaRPr lang="it-IT" sz="20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DAB8157-5D74-14FC-7428-FC7CAF616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59040"/>
              </p:ext>
            </p:extLst>
          </p:nvPr>
        </p:nvGraphicFramePr>
        <p:xfrm>
          <a:off x="963928" y="3032044"/>
          <a:ext cx="7368541" cy="244363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290695">
                  <a:extLst>
                    <a:ext uri="{9D8B030D-6E8A-4147-A177-3AD203B41FA5}">
                      <a16:colId xmlns:a16="http://schemas.microsoft.com/office/drawing/2014/main" val="2125849312"/>
                    </a:ext>
                  </a:extLst>
                </a:gridCol>
                <a:gridCol w="1371908">
                  <a:extLst>
                    <a:ext uri="{9D8B030D-6E8A-4147-A177-3AD203B41FA5}">
                      <a16:colId xmlns:a16="http://schemas.microsoft.com/office/drawing/2014/main" val="395026649"/>
                    </a:ext>
                  </a:extLst>
                </a:gridCol>
                <a:gridCol w="1705938">
                  <a:extLst>
                    <a:ext uri="{9D8B030D-6E8A-4147-A177-3AD203B41FA5}">
                      <a16:colId xmlns:a16="http://schemas.microsoft.com/office/drawing/2014/main" val="543947271"/>
                    </a:ext>
                  </a:extLst>
                </a:gridCol>
              </a:tblGrid>
              <a:tr h="496811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Number of Good Practices proposed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4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1643875"/>
                  </a:ext>
                </a:extLst>
              </a:tr>
              <a:tr h="353139">
                <a:tc>
                  <a:txBody>
                    <a:bodyPr/>
                    <a:lstStyle/>
                    <a:p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National PA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Private/non PA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6014103"/>
                  </a:ext>
                </a:extLst>
              </a:tr>
              <a:tr h="318737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Who collects the Data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>
                          <a:effectLst/>
                        </a:rPr>
                        <a:t>4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 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7319523"/>
                  </a:ext>
                </a:extLst>
              </a:tr>
              <a:tr h="318737">
                <a:tc>
                  <a:txBody>
                    <a:bodyPr/>
                    <a:lstStyle/>
                    <a:p>
                      <a:r>
                        <a:rPr lang="it-IT" sz="2000" kern="100" dirty="0">
                          <a:effectLst/>
                        </a:rPr>
                        <a:t> 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National PA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Restricted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83422266"/>
                  </a:ext>
                </a:extLst>
              </a:tr>
              <a:tr h="318737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Data accessibility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>
                          <a:effectLst/>
                        </a:rPr>
                        <a:t>4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 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9526152"/>
                  </a:ext>
                </a:extLst>
              </a:tr>
              <a:tr h="318737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 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>
                          <a:effectLst/>
                        </a:rPr>
                        <a:t>National </a:t>
                      </a:r>
                      <a:endParaRPr lang="it-IT" sz="2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Local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3069270"/>
                  </a:ext>
                </a:extLst>
              </a:tr>
              <a:tr h="318737">
                <a:tc>
                  <a:txBody>
                    <a:bodyPr/>
                    <a:lstStyle/>
                    <a:p>
                      <a:r>
                        <a:rPr lang="it-IT" sz="2000" kern="100" dirty="0" err="1">
                          <a:effectLst/>
                        </a:rPr>
                        <a:t>Geographical</a:t>
                      </a:r>
                      <a:r>
                        <a:rPr lang="it-IT" sz="2000" kern="100" dirty="0">
                          <a:effectLst/>
                        </a:rPr>
                        <a:t> scope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4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 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03100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30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59853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remarks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CC17EC-BE23-AFB3-BA7C-545FC581D442}"/>
              </a:ext>
            </a:extLst>
          </p:cNvPr>
          <p:cNvSpPr txBox="1"/>
          <p:nvPr/>
        </p:nvSpPr>
        <p:spPr>
          <a:xfrm>
            <a:off x="867064" y="1738489"/>
            <a:ext cx="94509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information collected through </a:t>
            </a:r>
            <a:r>
              <a:rPr lang="en-US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surveys and interviews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significant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although not always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relevant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Topic 1, but useful for future semesters, in particular: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	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Profiling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(Semester 3): Sound interrelation between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Qualitative analysis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aspect of Semester 2 Topic and the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Profiling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Topic of Semester 3, as qualitative questionnaires/interviews are key to collect data;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 reported practices propose questionnaires, evaluation forms, interviews, micro-data discourse analysis of secondary data, focus groups, world café sessions for NEETs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	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Outreach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(Semester 6): Sound interrelation with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Outreach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services, as data are generally collected when services are provided.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5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7814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remarks - novelties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CC17EC-BE23-AFB3-BA7C-545FC581D442}"/>
              </a:ext>
            </a:extLst>
          </p:cNvPr>
          <p:cNvSpPr txBox="1"/>
          <p:nvPr/>
        </p:nvSpPr>
        <p:spPr>
          <a:xfrm>
            <a:off x="800100" y="1988821"/>
            <a:ext cx="1116711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novelties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cited include (1):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- Special focus on NEETs or NEETs specific subgroups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- Intersectional Analysis/Multilevel approach/exchange of data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- Focus on students, especially ELET/involvement of Education Institutions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- Inclusion of indicators, such as Degree of urbanization, Skill gaps for matching opportunities</a:t>
            </a:r>
          </a:p>
          <a:p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752764" y="46137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remarks - novelties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CC17EC-BE23-AFB3-BA7C-545FC581D442}"/>
              </a:ext>
            </a:extLst>
          </p:cNvPr>
          <p:cNvSpPr txBox="1"/>
          <p:nvPr/>
        </p:nvSpPr>
        <p:spPr>
          <a:xfrm>
            <a:off x="560070" y="1680211"/>
            <a:ext cx="11167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novelties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cited include (2):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- Individual approach/Personal/Customized plans due to specifics of target -&gt; Qualitative data to develop new services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- Use of micro-data discourse analysis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- Single reference Information system connecting decentralized PES, citizens and companies to a National Database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- Comparison of data between persons in the Labor Market who participated in a measure with similar persons that did not to estimate effect of measure</a:t>
            </a:r>
          </a:p>
        </p:txBody>
      </p:sp>
    </p:spTree>
    <p:extLst>
      <p:ext uri="{BB962C8B-B14F-4D97-AF65-F5344CB8AC3E}">
        <p14:creationId xmlns:p14="http://schemas.microsoft.com/office/powerpoint/2010/main" val="29007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329854" y="16258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remarks - Actors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CC17EC-BE23-AFB3-BA7C-545FC581D442}"/>
              </a:ext>
            </a:extLst>
          </p:cNvPr>
          <p:cNvSpPr txBox="1"/>
          <p:nvPr/>
        </p:nvSpPr>
        <p:spPr>
          <a:xfrm>
            <a:off x="718473" y="1114384"/>
            <a:ext cx="104943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local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projects were reported by stakeholders in all Countries at survey stage, confirming that the local dimension, thus a capillary approach, are crucial to reach, identify and collect data on our specific target group.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Education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institutions are often involved.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Crucial role of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social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workers.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Youth Guarantee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measures, as well as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European/International Projects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cited by different Countries.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general, the stakeholders who responded are very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motivated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address the NEET situation; the survey/interview exercise was important to identify different actors, actions and experiences at different levels.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5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7814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remarks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CC17EC-BE23-AFB3-BA7C-545FC581D442}"/>
              </a:ext>
            </a:extLst>
          </p:cNvPr>
          <p:cNvSpPr txBox="1"/>
          <p:nvPr/>
        </p:nvSpPr>
        <p:spPr>
          <a:xfrm>
            <a:off x="1278544" y="1772779"/>
            <a:ext cx="94509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Importance of :</a:t>
            </a:r>
          </a:p>
          <a:p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optimizing existing and varied assets (experiences, initiatives, knowledge, skills at different level)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involve different actors, especially those acting at local level, to reach our specific  target and analyze needs, obstacles to identify appropriate strategies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sharing information/networks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Accessibility of Data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3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695614" y="26706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 for discussion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CC17EC-BE23-AFB3-BA7C-545FC581D442}"/>
              </a:ext>
            </a:extLst>
          </p:cNvPr>
          <p:cNvSpPr txBox="1"/>
          <p:nvPr/>
        </p:nvSpPr>
        <p:spPr>
          <a:xfrm>
            <a:off x="992721" y="1224139"/>
            <a:ext cx="94509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What are the needs of Data Collection and Analysis practices for the purpose of the atwork4NEETs project?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the main strengths that a GP on our Topic should have?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Data Collection: (e.g. Local level, comparability of Data,…)</a:t>
            </a:r>
            <a:endParaRPr lang="it-IT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Data accessibility: (e.g.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ata sharing, ...)</a:t>
            </a:r>
            <a:endParaRPr lang="it-IT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shall we avoid? (e.g. missing relevant information, overlapping of efforts, Data incomparability, …)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can practices be sustainable on a larger scale, on the long run?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is a practices innovative?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16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6748A-7209-9A73-F96C-1AC4E344B023}"/>
              </a:ext>
            </a:extLst>
          </p:cNvPr>
          <p:cNvSpPr txBox="1"/>
          <p:nvPr/>
        </p:nvSpPr>
        <p:spPr>
          <a:xfrm>
            <a:off x="857771" y="5170065"/>
            <a:ext cx="5115288" cy="338554"/>
          </a:xfrm>
          <a:prstGeom prst="rect">
            <a:avLst/>
          </a:prstGeom>
          <a:solidFill>
            <a:srgbClr val="E31D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</a:t>
            </a: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/atwork4NEETs</a:t>
            </a:r>
          </a:p>
        </p:txBody>
      </p:sp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87EDE2B2-C92F-A74B-8032-AA79A0716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4501" y="2184253"/>
            <a:ext cx="3317499" cy="357842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4000" b="1" i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endParaRPr lang="en-US" sz="4000" b="1" i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1714349"/>
            <a:ext cx="5185941" cy="4419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 of Good Practice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practices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remarks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152545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6D201CFB-A74A-224D-BA3A-C2533092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906150" y="2880557"/>
            <a:ext cx="5763200" cy="18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@work4NEETs is implemented in the framework of the Interreg Europe programme and co-financed by the European Union.</a:t>
            </a:r>
            <a:endParaRPr lang="en-US" sz="2400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187597-90F5-DF4E-8892-C7FBEE396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97CE6B-5B76-B04D-AE33-F52CCAB7CEEC}"/>
              </a:ext>
            </a:extLst>
          </p:cNvPr>
          <p:cNvSpPr txBox="1"/>
          <p:nvPr/>
        </p:nvSpPr>
        <p:spPr>
          <a:xfrm>
            <a:off x="906150" y="5430417"/>
            <a:ext cx="32639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phic 3">
            <a:extLst>
              <a:ext uri="{FF2B5EF4-FFF2-40B4-BE49-F238E27FC236}">
                <a16:creationId xmlns:a16="http://schemas.microsoft.com/office/drawing/2014/main" id="{AF35DA8D-B0A8-6694-8038-17D07FFA3C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9814" y="318391"/>
            <a:ext cx="5958247" cy="21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7814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EC7096-F492-E42B-18DD-572C59F1B9CB}"/>
              </a:ext>
            </a:extLst>
          </p:cNvPr>
          <p:cNvSpPr txBox="1"/>
          <p:nvPr/>
        </p:nvSpPr>
        <p:spPr>
          <a:xfrm>
            <a:off x="1045770" y="1766993"/>
            <a:ext cx="98664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Topic: </a:t>
            </a:r>
            <a:r>
              <a:rPr lang="en-GB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Data Collection and Analysis</a:t>
            </a: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topic is intended as:</a:t>
            </a: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practices for retrieving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qualitative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quantitative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information (NEETs aged 15-29, disadvantaged groups or subgroups within this category),</a:t>
            </a: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  practices for collecting information and data on the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specific interventions carried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 on NEETs or on other categories of disadvantaged subjects (e.g. innovative practices for the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follow-up of projects and their effects on the reference population and/or on the participants).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4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7814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</a:t>
            </a:r>
            <a:r>
              <a:rPr lang="en-GB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Good Practice      </a:t>
            </a:r>
            <a:r>
              <a:rPr lang="it-IT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4000" i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EC7096-F492-E42B-18DD-572C59F1B9CB}"/>
              </a:ext>
            </a:extLst>
          </p:cNvPr>
          <p:cNvSpPr txBox="1"/>
          <p:nvPr/>
        </p:nvSpPr>
        <p:spPr>
          <a:xfrm>
            <a:off x="1162755" y="2087033"/>
            <a:ext cx="98664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Good Practice refers to a set of effective and successful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approaches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methodologies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or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strategies</a:t>
            </a:r>
            <a:r>
              <a:rPr lang="it-IT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have been identified and recognized as beneficial in achieving the objectives of EU-funded or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other projects.</a:t>
            </a: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 practices have proven to be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efficient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impactful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replicable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they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be adopted or</a:t>
            </a:r>
            <a:r>
              <a:rPr lang="it-IT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adapted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other project beneficiaries or stakeholders to enhance the quality and outcomes of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activities.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3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409864" y="2099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EC7096-F492-E42B-18DD-572C59F1B9CB}"/>
              </a:ext>
            </a:extLst>
          </p:cNvPr>
          <p:cNvSpPr txBox="1"/>
          <p:nvPr/>
        </p:nvSpPr>
        <p:spPr>
          <a:xfrm>
            <a:off x="708660" y="764084"/>
            <a:ext cx="1077848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Survey Questions: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Could you name a good practice you know that was beneficial to:</a:t>
            </a: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process of Data Collection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implementation of Qualitative surveys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Analysis of Data</a:t>
            </a: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related to NEETs (or other disadvantaged groups), please?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Please describe the main activities related to the practice.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Could you give us the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Programme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ALMP, implementing Institution names and/or a website please?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Respondent profile and contacts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226984" y="42708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EC7096-F492-E42B-18DD-572C59F1B9CB}"/>
              </a:ext>
            </a:extLst>
          </p:cNvPr>
          <p:cNvSpPr txBox="1"/>
          <p:nvPr/>
        </p:nvSpPr>
        <p:spPr>
          <a:xfrm>
            <a:off x="867064" y="1171534"/>
            <a:ext cx="986648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stakeholders contacted: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varied at the discretion of partners (what they found more appropriate at this initial stage).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approx. 300 stakeholders contacted.</a:t>
            </a: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Types of stakeholders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include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NGOs, Relevant Ministries, Local Councils, Education/Qualification Agencies and Institutions, PES, Regional/National Agencies or Departments for Employment, Education, Stats, Demographics, Youth networks and services, Social/Health Services, Universities and Research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Decentralized relevant PA agencies, European Funds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ational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uthorities/departments, private entities, …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Survey results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-&gt; Desk research and stakeholders interviews -&gt; fist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selection of practices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(ongoing process)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: 22</a:t>
            </a:r>
            <a:endParaRPr lang="it-IT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5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7814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Practices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895409-F39E-5CB5-C8BE-060FF088AB47}"/>
              </a:ext>
            </a:extLst>
          </p:cNvPr>
          <p:cNvSpPr/>
          <p:nvPr/>
        </p:nvSpPr>
        <p:spPr>
          <a:xfrm>
            <a:off x="956416" y="2880360"/>
            <a:ext cx="9866489" cy="25031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EC7096-F492-E42B-18DD-572C59F1B9CB}"/>
              </a:ext>
            </a:extLst>
          </p:cNvPr>
          <p:cNvSpPr txBox="1"/>
          <p:nvPr/>
        </p:nvSpPr>
        <p:spPr>
          <a:xfrm>
            <a:off x="1045770" y="1649901"/>
            <a:ext cx="98664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the purpose of this event, we selected and focused on a brief summary of Good Practices, including information on: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Brief description of GP: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Practices collected were divided into 4 categories: Direct, Indirect, Studies and Impact Assessment.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collects Data: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understand at what level practices are collected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can access/use Data: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understand use of Data collected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Geographical scope: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understand the actual capacity of GP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 features/Novelty: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briefly identify innovative aspects of GPs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number of practices collected so far by the 7 partners: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4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7814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Practices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EC7096-F492-E42B-18DD-572C59F1B9CB}"/>
              </a:ext>
            </a:extLst>
          </p:cNvPr>
          <p:cNvSpPr txBox="1"/>
          <p:nvPr/>
        </p:nvSpPr>
        <p:spPr>
          <a:xfrm>
            <a:off x="1162755" y="2178753"/>
            <a:ext cx="986648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 </a:t>
            </a:r>
            <a:r>
              <a:rPr lang="en-US" sz="2400" dirty="0">
                <a:ea typeface="Times New Roman" panose="02020603050405020304" pitchFamily="18" charset="0"/>
              </a:rPr>
              <a:t>The 22 practices collected so far have been divided into 4 categories: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-  </a:t>
            </a:r>
            <a:r>
              <a:rPr lang="en-US" sz="2400" b="1" dirty="0">
                <a:ea typeface="Times New Roman" panose="02020603050405020304" pitchFamily="18" charset="0"/>
              </a:rPr>
              <a:t>Direct</a:t>
            </a:r>
            <a:r>
              <a:rPr lang="en-US" sz="2400" dirty="0">
                <a:ea typeface="Times New Roman" panose="02020603050405020304" pitchFamily="18" charset="0"/>
              </a:rPr>
              <a:t> - </a:t>
            </a:r>
            <a:r>
              <a:rPr lang="en-US" sz="24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Data collection is the core activity of the Practice</a:t>
            </a: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ea typeface="Times New Roman" panose="02020603050405020304" pitchFamily="18" charset="0"/>
              </a:rPr>
              <a:t>Indirect</a:t>
            </a:r>
            <a:r>
              <a:rPr lang="en-US" sz="2400" dirty="0">
                <a:ea typeface="Times New Roman" panose="02020603050405020304" pitchFamily="18" charset="0"/>
              </a:rPr>
              <a:t> - </a:t>
            </a:r>
            <a:r>
              <a:rPr lang="en-GB" sz="24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Data are collected while delivering other services</a:t>
            </a: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ea typeface="Times New Roman" panose="02020603050405020304" pitchFamily="18" charset="0"/>
              </a:rPr>
              <a:t>Studies</a:t>
            </a:r>
            <a:r>
              <a:rPr lang="en-US" sz="2400" dirty="0">
                <a:ea typeface="Times New Roman" panose="02020603050405020304" pitchFamily="18" charset="0"/>
              </a:rPr>
              <a:t> - </a:t>
            </a:r>
            <a:r>
              <a:rPr lang="en-GB" sz="24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Studies comparing Data on target </a:t>
            </a:r>
          </a:p>
          <a:p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ea typeface="Times New Roman" panose="02020603050405020304" pitchFamily="18" charset="0"/>
              </a:rPr>
              <a:t>Impact Assessment </a:t>
            </a:r>
            <a:r>
              <a:rPr lang="en-US" sz="2400" dirty="0">
                <a:ea typeface="Times New Roman" panose="02020603050405020304" pitchFamily="18" charset="0"/>
              </a:rPr>
              <a:t>- </a:t>
            </a:r>
            <a:r>
              <a:rPr lang="en-GB" sz="24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Practices focusing on impact assessment of services</a:t>
            </a:r>
            <a:endParaRPr lang="en-US" sz="2400" dirty="0"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8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867064" y="781415"/>
            <a:ext cx="10045195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Practices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CC17EC-BE23-AFB3-BA7C-545FC581D442}"/>
              </a:ext>
            </a:extLst>
          </p:cNvPr>
          <p:cNvSpPr txBox="1"/>
          <p:nvPr/>
        </p:nvSpPr>
        <p:spPr>
          <a:xfrm>
            <a:off x="867064" y="1738489"/>
            <a:ext cx="9450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DIRECT - Cross sectoral Data - Core activity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sz="24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Data collection is the core activity of the Practice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6EA0D2A5-A4DA-D9CC-7B64-F89746606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50410"/>
              </p:ext>
            </p:extLst>
          </p:nvPr>
        </p:nvGraphicFramePr>
        <p:xfrm>
          <a:off x="761153" y="2959448"/>
          <a:ext cx="7427805" cy="262601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288601">
                  <a:extLst>
                    <a:ext uri="{9D8B030D-6E8A-4147-A177-3AD203B41FA5}">
                      <a16:colId xmlns:a16="http://schemas.microsoft.com/office/drawing/2014/main" val="2184676669"/>
                    </a:ext>
                  </a:extLst>
                </a:gridCol>
                <a:gridCol w="1351046">
                  <a:extLst>
                    <a:ext uri="{9D8B030D-6E8A-4147-A177-3AD203B41FA5}">
                      <a16:colId xmlns:a16="http://schemas.microsoft.com/office/drawing/2014/main" val="2094894346"/>
                    </a:ext>
                  </a:extLst>
                </a:gridCol>
                <a:gridCol w="1788158">
                  <a:extLst>
                    <a:ext uri="{9D8B030D-6E8A-4147-A177-3AD203B41FA5}">
                      <a16:colId xmlns:a16="http://schemas.microsoft.com/office/drawing/2014/main" val="4089030270"/>
                    </a:ext>
                  </a:extLst>
                </a:gridCol>
              </a:tblGrid>
              <a:tr h="609436"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effectLst/>
                        </a:rPr>
                        <a:t>Number of Good Practices proposed: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5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kern="1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kern="100" dirty="0">
                          <a:effectLst/>
                        </a:rPr>
                        <a:t> 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37426378"/>
                  </a:ext>
                </a:extLst>
              </a:tr>
              <a:tr h="374302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 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>
                          <a:effectLst/>
                        </a:rPr>
                        <a:t>National PA</a:t>
                      </a:r>
                      <a:endParaRPr lang="it-IT" sz="2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00" dirty="0">
                          <a:effectLst/>
                        </a:rPr>
                        <a:t>Private/non PA</a:t>
                      </a:r>
                      <a:endParaRPr lang="it-IT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7447838"/>
                  </a:ext>
                </a:extLst>
              </a:tr>
              <a:tr h="322581">
                <a:tc>
                  <a:txBody>
                    <a:bodyPr/>
                    <a:lstStyle/>
                    <a:p>
                      <a:r>
                        <a:rPr lang="it-IT" sz="2000" kern="100" dirty="0">
                          <a:effectLst/>
                        </a:rPr>
                        <a:t>Who </a:t>
                      </a:r>
                      <a:r>
                        <a:rPr lang="it-IT" sz="2000" kern="100" dirty="0" err="1">
                          <a:effectLst/>
                        </a:rPr>
                        <a:t>collects</a:t>
                      </a:r>
                      <a:r>
                        <a:rPr lang="it-IT" sz="2000" kern="100" dirty="0">
                          <a:effectLst/>
                        </a:rPr>
                        <a:t> the Data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>
                          <a:effectLst/>
                        </a:rPr>
                        <a:t>3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2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70503760"/>
                  </a:ext>
                </a:extLst>
              </a:tr>
              <a:tr h="351789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 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PA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Restricted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62315779"/>
                  </a:ext>
                </a:extLst>
              </a:tr>
              <a:tr h="322581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Data accessibility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>
                          <a:effectLst/>
                        </a:rPr>
                        <a:t>4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1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03578627"/>
                  </a:ext>
                </a:extLst>
              </a:tr>
              <a:tr h="322581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 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0973229"/>
                  </a:ext>
                </a:extLst>
              </a:tr>
              <a:tr h="322581">
                <a:tc>
                  <a:txBody>
                    <a:bodyPr/>
                    <a:lstStyle/>
                    <a:p>
                      <a:r>
                        <a:rPr lang="it-IT" sz="2000" kern="100">
                          <a:effectLst/>
                        </a:rPr>
                        <a:t>Geographical scope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>
                          <a:effectLst/>
                        </a:rPr>
                        <a:t>4</a:t>
                      </a:r>
                      <a:endParaRPr lang="it-IT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00" dirty="0">
                          <a:effectLst/>
                        </a:rPr>
                        <a:t>1</a:t>
                      </a:r>
                      <a:endParaRPr lang="it-IT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45261190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736EDD-66C3-DADB-E396-68C1773DA285}"/>
              </a:ext>
            </a:extLst>
          </p:cNvPr>
          <p:cNvSpPr txBox="1"/>
          <p:nvPr/>
        </p:nvSpPr>
        <p:spPr>
          <a:xfrm>
            <a:off x="8409169" y="2996832"/>
            <a:ext cx="38560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Notes</a:t>
            </a:r>
            <a:r>
              <a:rPr lang="en-GB" sz="2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l"/>
            <a:endParaRPr lang="en-GB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20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3/7 partners</a:t>
            </a:r>
          </a:p>
          <a:p>
            <a:pPr algn="l"/>
            <a:endParaRPr lang="en-GB" sz="20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20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4 different Data collectors</a:t>
            </a:r>
          </a:p>
          <a:p>
            <a:pPr algn="l"/>
            <a:endParaRPr lang="en-GB" sz="20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20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In 2 cases, cooperation between 4 National Institutions</a:t>
            </a: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05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FC793-0237-4EB2-9E54-581B2D1B3CF6}">
  <ds:schemaRefs>
    <ds:schemaRef ds:uri="http://schemas.microsoft.com/office/2006/documentManagement/types"/>
    <ds:schemaRef ds:uri="http://purl.org/dc/terms/"/>
    <ds:schemaRef ds:uri="ae1c26e0-bdd1-4ce2-bc5c-b06756f3bce7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5680805-e956-4cde-b5e2-b05f91aa9d1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18F123-7066-41AA-A8AE-84CC5F837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4485</TotalTime>
  <Words>1468</Words>
  <Application>Microsoft Macintosh PowerPoint</Application>
  <PresentationFormat>Widescreen</PresentationFormat>
  <Paragraphs>277</Paragraphs>
  <Slides>20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Calibri</vt:lpstr>
      <vt:lpstr>Open Sans</vt:lpstr>
      <vt:lpstr>Open Sans Semibold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Eleonora Turchetto</cp:lastModifiedBy>
  <cp:revision>73</cp:revision>
  <dcterms:created xsi:type="dcterms:W3CDTF">2021-10-28T12:22:03Z</dcterms:created>
  <dcterms:modified xsi:type="dcterms:W3CDTF">2023-11-13T10:44:03Z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