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326" r:id="rId20"/>
    <p:sldId id="298" r:id="rId21"/>
    <p:sldId id="299" r:id="rId22"/>
    <p:sldId id="300" r:id="rId23"/>
    <p:sldId id="301" r:id="rId24"/>
    <p:sldId id="302" r:id="rId25"/>
    <p:sldId id="303" r:id="rId26"/>
    <p:sldId id="304" r:id="rId27"/>
    <p:sldId id="305" r:id="rId28"/>
    <p:sldId id="306" r:id="rId29"/>
    <p:sldId id="307" r:id="rId30"/>
    <p:sldId id="308" r:id="rId31"/>
    <p:sldId id="310" r:id="rId32"/>
    <p:sldId id="311" r:id="rId33"/>
    <p:sldId id="312" r:id="rId34"/>
    <p:sldId id="313" r:id="rId35"/>
    <p:sldId id="314" r:id="rId36"/>
    <p:sldId id="315" r:id="rId37"/>
    <p:sldId id="316" r:id="rId38"/>
    <p:sldId id="317" r:id="rId39"/>
    <p:sldId id="318" r:id="rId40"/>
    <p:sldId id="319" r:id="rId41"/>
    <p:sldId id="347" r:id="rId42"/>
    <p:sldId id="327" r:id="rId43"/>
    <p:sldId id="328" r:id="rId44"/>
    <p:sldId id="329" r:id="rId45"/>
    <p:sldId id="330" r:id="rId46"/>
    <p:sldId id="331" r:id="rId47"/>
    <p:sldId id="332" r:id="rId48"/>
    <p:sldId id="322" r:id="rId49"/>
    <p:sldId id="334" r:id="rId50"/>
    <p:sldId id="335" r:id="rId51"/>
    <p:sldId id="336" r:id="rId52"/>
    <p:sldId id="337" r:id="rId53"/>
    <p:sldId id="338" r:id="rId54"/>
    <p:sldId id="339" r:id="rId55"/>
    <p:sldId id="340" r:id="rId56"/>
    <p:sldId id="341" r:id="rId57"/>
    <p:sldId id="342" r:id="rId58"/>
    <p:sldId id="343" r:id="rId59"/>
    <p:sldId id="344" r:id="rId60"/>
    <p:sldId id="345" r:id="rId61"/>
    <p:sldId id="321" r:id="rId62"/>
    <p:sldId id="320" r:id="rId63"/>
    <p:sldId id="348" r:id="rId64"/>
    <p:sldId id="349" r:id="rId65"/>
  </p:sldIdLst>
  <p:sldSz cx="18288000" cy="10287000"/>
  <p:notesSz cx="6858000" cy="9144000"/>
  <p:embeddedFontLst>
    <p:embeddedFont>
      <p:font typeface="Calibri" panose="020F0502020204030204" pitchFamily="34" charset="0"/>
      <p:regular r:id="rId67"/>
      <p:bold r:id="rId68"/>
      <p:italic r:id="rId69"/>
      <p:boldItalic r:id="rId70"/>
    </p:embeddedFont>
    <p:embeddedFont>
      <p:font typeface="Canva Sans" panose="020B0604020202020204" charset="0"/>
      <p:regular r:id="rId71"/>
    </p:embeddedFont>
    <p:embeddedFont>
      <p:font typeface="Canva Sans Bold" panose="020B0604020202020204" charset="0"/>
      <p:regular r:id="rId72"/>
    </p:embeddedFont>
    <p:embeddedFont>
      <p:font typeface="Garamond" panose="02020404030301010803" pitchFamily="18" charset="0"/>
      <p:regular r:id="rId73"/>
      <p:bold r:id="rId74"/>
      <p:italic r:id="rId75"/>
    </p:embeddedFont>
    <p:embeddedFont>
      <p:font typeface="Montserrat" panose="00000500000000000000" pitchFamily="2" charset="0"/>
      <p:regular r:id="rId76"/>
      <p:bold r:id="rId77"/>
      <p:italic r:id="rId78"/>
      <p:boldItalic r:id="rId79"/>
    </p:embeddedFont>
    <p:embeddedFont>
      <p:font typeface="Montserrat Bold" panose="00000800000000000000" pitchFamily="2" charset="0"/>
      <p:regular r:id="rId80"/>
      <p:bold r:id="rId81"/>
    </p:embeddedFont>
    <p:embeddedFont>
      <p:font typeface="Montserrat ExtraBold" panose="00000900000000000000" pitchFamily="2" charset="0"/>
      <p:bold r:id="rId82"/>
      <p:boldItalic r:id="rId83"/>
    </p:embeddedFont>
    <p:embeddedFont>
      <p:font typeface="Montserrat Extra-Bold" panose="020B0604020202020204" charset="0"/>
      <p:regular r:id="rId84"/>
    </p:embeddedFont>
    <p:embeddedFont>
      <p:font typeface="Montserrat Semi-Bold" panose="020B0604020202020204" charset="0"/>
      <p:regular r:id="rId85"/>
    </p:embeddedFont>
    <p:embeddedFont>
      <p:font typeface="Montserrat Semi-Bold Bold" panose="020B0604020202020204" charset="0"/>
      <p:regular r:id="rId86"/>
    </p:embeddedFont>
    <p:embeddedFont>
      <p:font typeface="Open Sans" panose="020B0606030504020204" pitchFamily="34" charset="0"/>
      <p:regular r:id="rId87"/>
      <p:bold r:id="rId88"/>
      <p:italic r:id="rId89"/>
      <p:boldItalic r:id="rId90"/>
    </p:embeddedFont>
    <p:embeddedFont>
      <p:font typeface="Open Sans Bold" panose="020B0806030504020204" pitchFamily="34" charset="0"/>
      <p:regular r:id="rId91"/>
      <p:bold r:id="rId92"/>
    </p:embeddedFont>
    <p:embeddedFont>
      <p:font typeface="Open Sauce Bold" panose="020B0604020202020204" charset="0"/>
      <p:regular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7" autoAdjust="0"/>
    <p:restoredTop sz="75696" autoAdjust="0"/>
  </p:normalViewPr>
  <p:slideViewPr>
    <p:cSldViewPr>
      <p:cViewPr varScale="1">
        <p:scale>
          <a:sx n="34" d="100"/>
          <a:sy n="34" d="100"/>
        </p:scale>
        <p:origin x="12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font" Target="fonts/font23.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6.fntdata"/><Relationship Id="rId90" Type="http://schemas.openxmlformats.org/officeDocument/2006/relationships/font" Target="fonts/font24.fntdata"/><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4B65B-DB75-444E-ADD4-E16374086F06}" type="doc">
      <dgm:prSet loTypeId="urn:microsoft.com/office/officeart/2005/8/layout/hList3" loCatId="list" qsTypeId="urn:microsoft.com/office/officeart/2005/8/quickstyle/3d2" qsCatId="3D" csTypeId="urn:microsoft.com/office/officeart/2005/8/colors/accent0_2" csCatId="mainScheme" phldr="1"/>
      <dgm:spPr/>
      <dgm:t>
        <a:bodyPr/>
        <a:lstStyle/>
        <a:p>
          <a:endParaRPr lang="en-US"/>
        </a:p>
      </dgm:t>
    </dgm:pt>
    <dgm:pt modelId="{1E81719A-531A-4B3A-A6D4-E7B376845F29}">
      <dgm:prSet phldrT="[Text]" custT="1"/>
      <dgm:spPr/>
      <dgm:t>
        <a:bodyPr/>
        <a:lstStyle/>
        <a:p>
          <a:r>
            <a:rPr lang="en-US" sz="4000" dirty="0"/>
            <a:t>Spirt of Motivational Interviewing</a:t>
          </a:r>
        </a:p>
      </dgm:t>
    </dgm:pt>
    <dgm:pt modelId="{656C8179-050A-474D-8A3E-F9A03907D986}" type="sibTrans" cxnId="{35ED7D0A-5BAA-40C3-8DF7-F6139A4E0149}">
      <dgm:prSet/>
      <dgm:spPr/>
      <dgm:t>
        <a:bodyPr/>
        <a:lstStyle/>
        <a:p>
          <a:endParaRPr lang="en-US" sz="4000"/>
        </a:p>
      </dgm:t>
    </dgm:pt>
    <dgm:pt modelId="{234AC107-6735-4856-9957-69948AB08024}" type="parTrans" cxnId="{35ED7D0A-5BAA-40C3-8DF7-F6139A4E0149}">
      <dgm:prSet/>
      <dgm:spPr/>
      <dgm:t>
        <a:bodyPr/>
        <a:lstStyle/>
        <a:p>
          <a:endParaRPr lang="en-US" sz="4000"/>
        </a:p>
      </dgm:t>
    </dgm:pt>
    <dgm:pt modelId="{B6341F96-5757-42C0-B632-5C7B1CBAB4E9}">
      <dgm:prSet phldrT="[Text]" custT="1"/>
      <dgm:spPr/>
      <dgm:t>
        <a:bodyPr/>
        <a:lstStyle/>
        <a:p>
          <a:r>
            <a:rPr lang="en-US" sz="4000" dirty="0"/>
            <a:t>Collaboration</a:t>
          </a:r>
        </a:p>
      </dgm:t>
    </dgm:pt>
    <dgm:pt modelId="{6FADADFB-966F-4963-ABA4-6D279DB5E8CC}" type="parTrans" cxnId="{F22FEAA6-4BAA-4500-8E89-5399E6BA11E2}">
      <dgm:prSet/>
      <dgm:spPr/>
      <dgm:t>
        <a:bodyPr/>
        <a:lstStyle/>
        <a:p>
          <a:endParaRPr lang="en-US"/>
        </a:p>
      </dgm:t>
    </dgm:pt>
    <dgm:pt modelId="{18F527DA-E73A-4870-84E4-65A73DD62024}" type="sibTrans" cxnId="{F22FEAA6-4BAA-4500-8E89-5399E6BA11E2}">
      <dgm:prSet/>
      <dgm:spPr/>
      <dgm:t>
        <a:bodyPr/>
        <a:lstStyle/>
        <a:p>
          <a:endParaRPr lang="en-US"/>
        </a:p>
      </dgm:t>
    </dgm:pt>
    <dgm:pt modelId="{21EBED73-CFAF-40EC-833F-068DAED848CB}">
      <dgm:prSet phldrT="[Text]" custT="1"/>
      <dgm:spPr/>
      <dgm:t>
        <a:bodyPr/>
        <a:lstStyle/>
        <a:p>
          <a:r>
            <a:rPr lang="en-US" sz="4000" dirty="0"/>
            <a:t>Acceptance</a:t>
          </a:r>
        </a:p>
      </dgm:t>
    </dgm:pt>
    <dgm:pt modelId="{18052581-0CB9-408F-9B79-94EEB9EE82F8}" type="parTrans" cxnId="{CE96E987-BE5E-4018-979A-F0F9379F8E35}">
      <dgm:prSet/>
      <dgm:spPr/>
      <dgm:t>
        <a:bodyPr/>
        <a:lstStyle/>
        <a:p>
          <a:endParaRPr lang="en-US"/>
        </a:p>
      </dgm:t>
    </dgm:pt>
    <dgm:pt modelId="{69C390F3-41D9-45F5-99FC-C01FCC2DA561}" type="sibTrans" cxnId="{CE96E987-BE5E-4018-979A-F0F9379F8E35}">
      <dgm:prSet/>
      <dgm:spPr/>
      <dgm:t>
        <a:bodyPr/>
        <a:lstStyle/>
        <a:p>
          <a:endParaRPr lang="en-US"/>
        </a:p>
      </dgm:t>
    </dgm:pt>
    <dgm:pt modelId="{62054CBD-E71F-4359-8AE2-A5FE1B4DE725}">
      <dgm:prSet phldrT="[Text]" custT="1"/>
      <dgm:spPr/>
      <dgm:t>
        <a:bodyPr/>
        <a:lstStyle/>
        <a:p>
          <a:r>
            <a:rPr lang="en-US" sz="4000" dirty="0"/>
            <a:t>Evocation</a:t>
          </a:r>
        </a:p>
      </dgm:t>
    </dgm:pt>
    <dgm:pt modelId="{76682DC1-F43C-4CBC-8071-C64F313F4C1E}" type="parTrans" cxnId="{5A76DFAD-E415-48D3-97D2-86604970C56E}">
      <dgm:prSet/>
      <dgm:spPr/>
      <dgm:t>
        <a:bodyPr/>
        <a:lstStyle/>
        <a:p>
          <a:endParaRPr lang="en-US"/>
        </a:p>
      </dgm:t>
    </dgm:pt>
    <dgm:pt modelId="{593CB5F5-C4DE-485E-88DF-D03E28102495}" type="sibTrans" cxnId="{5A76DFAD-E415-48D3-97D2-86604970C56E}">
      <dgm:prSet/>
      <dgm:spPr/>
      <dgm:t>
        <a:bodyPr/>
        <a:lstStyle/>
        <a:p>
          <a:endParaRPr lang="en-US"/>
        </a:p>
      </dgm:t>
    </dgm:pt>
    <dgm:pt modelId="{F36C815D-5A6D-4DA8-80E1-A76EA8F8399E}">
      <dgm:prSet phldrT="[Text]" custT="1"/>
      <dgm:spPr/>
      <dgm:t>
        <a:bodyPr/>
        <a:lstStyle/>
        <a:p>
          <a:r>
            <a:rPr lang="en-US" sz="4000" dirty="0"/>
            <a:t>Compassion</a:t>
          </a:r>
        </a:p>
      </dgm:t>
    </dgm:pt>
    <dgm:pt modelId="{C6AC99FB-4A6B-436C-AFBE-59E5F73F45A2}" type="parTrans" cxnId="{3A4B4C9D-2A89-42BF-B9E4-0AF27521B3BD}">
      <dgm:prSet/>
      <dgm:spPr/>
      <dgm:t>
        <a:bodyPr/>
        <a:lstStyle/>
        <a:p>
          <a:endParaRPr lang="en-US"/>
        </a:p>
      </dgm:t>
    </dgm:pt>
    <dgm:pt modelId="{A3AD75EA-F299-40FA-97E4-BDB4BF401957}" type="sibTrans" cxnId="{3A4B4C9D-2A89-42BF-B9E4-0AF27521B3BD}">
      <dgm:prSet/>
      <dgm:spPr/>
      <dgm:t>
        <a:bodyPr/>
        <a:lstStyle/>
        <a:p>
          <a:endParaRPr lang="en-US"/>
        </a:p>
      </dgm:t>
    </dgm:pt>
    <dgm:pt modelId="{2FABC697-DF0C-475C-B283-C5644708D4CD}" type="pres">
      <dgm:prSet presAssocID="{B594B65B-DB75-444E-ADD4-E16374086F06}" presName="composite" presStyleCnt="0">
        <dgm:presLayoutVars>
          <dgm:chMax val="1"/>
          <dgm:dir/>
          <dgm:resizeHandles val="exact"/>
        </dgm:presLayoutVars>
      </dgm:prSet>
      <dgm:spPr/>
    </dgm:pt>
    <dgm:pt modelId="{D8BB8336-A384-480E-AFCF-52CC22FCB3EB}" type="pres">
      <dgm:prSet presAssocID="{1E81719A-531A-4B3A-A6D4-E7B376845F29}" presName="roof" presStyleLbl="dkBgShp" presStyleIdx="0" presStyleCnt="2"/>
      <dgm:spPr/>
    </dgm:pt>
    <dgm:pt modelId="{8FAE9F70-1F69-42DC-A914-C4C1354C5B27}" type="pres">
      <dgm:prSet presAssocID="{1E81719A-531A-4B3A-A6D4-E7B376845F29}" presName="pillars" presStyleCnt="0"/>
      <dgm:spPr/>
    </dgm:pt>
    <dgm:pt modelId="{E67C8C95-5714-4ABF-8BDA-C2E613F09A19}" type="pres">
      <dgm:prSet presAssocID="{1E81719A-531A-4B3A-A6D4-E7B376845F29}" presName="pillar1" presStyleLbl="node1" presStyleIdx="0" presStyleCnt="4">
        <dgm:presLayoutVars>
          <dgm:bulletEnabled val="1"/>
        </dgm:presLayoutVars>
      </dgm:prSet>
      <dgm:spPr/>
    </dgm:pt>
    <dgm:pt modelId="{6B4498FC-CDB5-4258-AC5B-67451E7EF98A}" type="pres">
      <dgm:prSet presAssocID="{21EBED73-CFAF-40EC-833F-068DAED848CB}" presName="pillarX" presStyleLbl="node1" presStyleIdx="1" presStyleCnt="4">
        <dgm:presLayoutVars>
          <dgm:bulletEnabled val="1"/>
        </dgm:presLayoutVars>
      </dgm:prSet>
      <dgm:spPr/>
    </dgm:pt>
    <dgm:pt modelId="{9D03E78B-204A-41D0-BF51-000FE3367C52}" type="pres">
      <dgm:prSet presAssocID="{62054CBD-E71F-4359-8AE2-A5FE1B4DE725}" presName="pillarX" presStyleLbl="node1" presStyleIdx="2" presStyleCnt="4">
        <dgm:presLayoutVars>
          <dgm:bulletEnabled val="1"/>
        </dgm:presLayoutVars>
      </dgm:prSet>
      <dgm:spPr/>
    </dgm:pt>
    <dgm:pt modelId="{F9589F68-8529-474D-92E0-6AE5CFEE5409}" type="pres">
      <dgm:prSet presAssocID="{F36C815D-5A6D-4DA8-80E1-A76EA8F8399E}" presName="pillarX" presStyleLbl="node1" presStyleIdx="3" presStyleCnt="4">
        <dgm:presLayoutVars>
          <dgm:bulletEnabled val="1"/>
        </dgm:presLayoutVars>
      </dgm:prSet>
      <dgm:spPr/>
    </dgm:pt>
    <dgm:pt modelId="{FAC070E8-6B42-413A-BDA5-BE26A689D7C4}" type="pres">
      <dgm:prSet presAssocID="{1E81719A-531A-4B3A-A6D4-E7B376845F29}" presName="base" presStyleLbl="dkBgShp" presStyleIdx="1" presStyleCnt="2"/>
      <dgm:spPr/>
    </dgm:pt>
  </dgm:ptLst>
  <dgm:cxnLst>
    <dgm:cxn modelId="{35ED7D0A-5BAA-40C3-8DF7-F6139A4E0149}" srcId="{B594B65B-DB75-444E-ADD4-E16374086F06}" destId="{1E81719A-531A-4B3A-A6D4-E7B376845F29}" srcOrd="0" destOrd="0" parTransId="{234AC107-6735-4856-9957-69948AB08024}" sibTransId="{656C8179-050A-474D-8A3E-F9A03907D986}"/>
    <dgm:cxn modelId="{D9DD9146-C764-48AA-9AD1-01FDF835ED5B}" type="presOf" srcId="{B6341F96-5757-42C0-B632-5C7B1CBAB4E9}" destId="{E67C8C95-5714-4ABF-8BDA-C2E613F09A19}" srcOrd="0" destOrd="0" presId="urn:microsoft.com/office/officeart/2005/8/layout/hList3"/>
    <dgm:cxn modelId="{7EF41951-CC57-4E33-A4EA-512921CB8E1F}" type="presOf" srcId="{F36C815D-5A6D-4DA8-80E1-A76EA8F8399E}" destId="{F9589F68-8529-474D-92E0-6AE5CFEE5409}" srcOrd="0" destOrd="0" presId="urn:microsoft.com/office/officeart/2005/8/layout/hList3"/>
    <dgm:cxn modelId="{B66B2152-C2B4-4CE5-AA7B-2A41E03E0425}" type="presOf" srcId="{21EBED73-CFAF-40EC-833F-068DAED848CB}" destId="{6B4498FC-CDB5-4258-AC5B-67451E7EF98A}" srcOrd="0" destOrd="0" presId="urn:microsoft.com/office/officeart/2005/8/layout/hList3"/>
    <dgm:cxn modelId="{CE96E987-BE5E-4018-979A-F0F9379F8E35}" srcId="{1E81719A-531A-4B3A-A6D4-E7B376845F29}" destId="{21EBED73-CFAF-40EC-833F-068DAED848CB}" srcOrd="1" destOrd="0" parTransId="{18052581-0CB9-408F-9B79-94EEB9EE82F8}" sibTransId="{69C390F3-41D9-45F5-99FC-C01FCC2DA561}"/>
    <dgm:cxn modelId="{2648E695-0C09-4915-8421-AE8700BBA648}" type="presOf" srcId="{B594B65B-DB75-444E-ADD4-E16374086F06}" destId="{2FABC697-DF0C-475C-B283-C5644708D4CD}" srcOrd="0" destOrd="0" presId="urn:microsoft.com/office/officeart/2005/8/layout/hList3"/>
    <dgm:cxn modelId="{3A4B4C9D-2A89-42BF-B9E4-0AF27521B3BD}" srcId="{1E81719A-531A-4B3A-A6D4-E7B376845F29}" destId="{F36C815D-5A6D-4DA8-80E1-A76EA8F8399E}" srcOrd="3" destOrd="0" parTransId="{C6AC99FB-4A6B-436C-AFBE-59E5F73F45A2}" sibTransId="{A3AD75EA-F299-40FA-97E4-BDB4BF401957}"/>
    <dgm:cxn modelId="{F22FEAA6-4BAA-4500-8E89-5399E6BA11E2}" srcId="{1E81719A-531A-4B3A-A6D4-E7B376845F29}" destId="{B6341F96-5757-42C0-B632-5C7B1CBAB4E9}" srcOrd="0" destOrd="0" parTransId="{6FADADFB-966F-4963-ABA4-6D279DB5E8CC}" sibTransId="{18F527DA-E73A-4870-84E4-65A73DD62024}"/>
    <dgm:cxn modelId="{5A76DFAD-E415-48D3-97D2-86604970C56E}" srcId="{1E81719A-531A-4B3A-A6D4-E7B376845F29}" destId="{62054CBD-E71F-4359-8AE2-A5FE1B4DE725}" srcOrd="2" destOrd="0" parTransId="{76682DC1-F43C-4CBC-8071-C64F313F4C1E}" sibTransId="{593CB5F5-C4DE-485E-88DF-D03E28102495}"/>
    <dgm:cxn modelId="{5CC32EE2-8099-45AC-A92C-ED9D09AE358B}" type="presOf" srcId="{1E81719A-531A-4B3A-A6D4-E7B376845F29}" destId="{D8BB8336-A384-480E-AFCF-52CC22FCB3EB}" srcOrd="0" destOrd="0" presId="urn:microsoft.com/office/officeart/2005/8/layout/hList3"/>
    <dgm:cxn modelId="{05C213EA-A980-4BD4-A74D-4A879D11D53C}" type="presOf" srcId="{62054CBD-E71F-4359-8AE2-A5FE1B4DE725}" destId="{9D03E78B-204A-41D0-BF51-000FE3367C52}" srcOrd="0" destOrd="0" presId="urn:microsoft.com/office/officeart/2005/8/layout/hList3"/>
    <dgm:cxn modelId="{7A9AF754-33EE-408B-B8AC-5041A1379972}" type="presParOf" srcId="{2FABC697-DF0C-475C-B283-C5644708D4CD}" destId="{D8BB8336-A384-480E-AFCF-52CC22FCB3EB}" srcOrd="0" destOrd="0" presId="urn:microsoft.com/office/officeart/2005/8/layout/hList3"/>
    <dgm:cxn modelId="{E844DFB7-DFED-4BF6-9BCD-A68711E981BB}" type="presParOf" srcId="{2FABC697-DF0C-475C-B283-C5644708D4CD}" destId="{8FAE9F70-1F69-42DC-A914-C4C1354C5B27}" srcOrd="1" destOrd="0" presId="urn:microsoft.com/office/officeart/2005/8/layout/hList3"/>
    <dgm:cxn modelId="{967C27B1-F3CA-4C14-97EB-E1ADD61DE259}" type="presParOf" srcId="{8FAE9F70-1F69-42DC-A914-C4C1354C5B27}" destId="{E67C8C95-5714-4ABF-8BDA-C2E613F09A19}" srcOrd="0" destOrd="0" presId="urn:microsoft.com/office/officeart/2005/8/layout/hList3"/>
    <dgm:cxn modelId="{BC1E8033-CCFD-4620-AD54-4C7AE1E25F90}" type="presParOf" srcId="{8FAE9F70-1F69-42DC-A914-C4C1354C5B27}" destId="{6B4498FC-CDB5-4258-AC5B-67451E7EF98A}" srcOrd="1" destOrd="0" presId="urn:microsoft.com/office/officeart/2005/8/layout/hList3"/>
    <dgm:cxn modelId="{BBBCD059-56AD-4FC9-AB4C-E3DD94F26FE2}" type="presParOf" srcId="{8FAE9F70-1F69-42DC-A914-C4C1354C5B27}" destId="{9D03E78B-204A-41D0-BF51-000FE3367C52}" srcOrd="2" destOrd="0" presId="urn:microsoft.com/office/officeart/2005/8/layout/hList3"/>
    <dgm:cxn modelId="{D807EC79-ECA2-4B11-8E1F-6D38C150A5C9}" type="presParOf" srcId="{8FAE9F70-1F69-42DC-A914-C4C1354C5B27}" destId="{F9589F68-8529-474D-92E0-6AE5CFEE5409}" srcOrd="3" destOrd="0" presId="urn:microsoft.com/office/officeart/2005/8/layout/hList3"/>
    <dgm:cxn modelId="{BFF6AD5B-5AB0-4D02-83D1-EB967030381C}" type="presParOf" srcId="{2FABC697-DF0C-475C-B283-C5644708D4CD}" destId="{FAC070E8-6B42-413A-BDA5-BE26A689D7C4}" srcOrd="2" destOrd="0" presId="urn:microsoft.com/office/officeart/2005/8/layout/h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8336-A384-480E-AFCF-52CC22FCB3EB}">
      <dsp:nvSpPr>
        <dsp:cNvPr id="0" name=""/>
        <dsp:cNvSpPr/>
      </dsp:nvSpPr>
      <dsp:spPr>
        <a:xfrm>
          <a:off x="0" y="0"/>
          <a:ext cx="12558978" cy="1900034"/>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Spirt of Motivational Interviewing</a:t>
          </a:r>
        </a:p>
      </dsp:txBody>
      <dsp:txXfrm>
        <a:off x="0" y="0"/>
        <a:ext cx="12558978" cy="1900034"/>
      </dsp:txXfrm>
    </dsp:sp>
    <dsp:sp modelId="{E67C8C95-5714-4ABF-8BDA-C2E613F09A19}">
      <dsp:nvSpPr>
        <dsp:cNvPr id="0" name=""/>
        <dsp:cNvSpPr/>
      </dsp:nvSpPr>
      <dsp:spPr>
        <a:xfrm>
          <a:off x="0"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Collaboration</a:t>
          </a:r>
        </a:p>
      </dsp:txBody>
      <dsp:txXfrm>
        <a:off x="0" y="1900034"/>
        <a:ext cx="3139744" cy="3990072"/>
      </dsp:txXfrm>
    </dsp:sp>
    <dsp:sp modelId="{6B4498FC-CDB5-4258-AC5B-67451E7EF98A}">
      <dsp:nvSpPr>
        <dsp:cNvPr id="0" name=""/>
        <dsp:cNvSpPr/>
      </dsp:nvSpPr>
      <dsp:spPr>
        <a:xfrm>
          <a:off x="3139744"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Acceptance</a:t>
          </a:r>
        </a:p>
      </dsp:txBody>
      <dsp:txXfrm>
        <a:off x="3139744" y="1900034"/>
        <a:ext cx="3139744" cy="3990072"/>
      </dsp:txXfrm>
    </dsp:sp>
    <dsp:sp modelId="{9D03E78B-204A-41D0-BF51-000FE3367C52}">
      <dsp:nvSpPr>
        <dsp:cNvPr id="0" name=""/>
        <dsp:cNvSpPr/>
      </dsp:nvSpPr>
      <dsp:spPr>
        <a:xfrm>
          <a:off x="6279488"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Evocation</a:t>
          </a:r>
        </a:p>
      </dsp:txBody>
      <dsp:txXfrm>
        <a:off x="6279488" y="1900034"/>
        <a:ext cx="3139744" cy="3990072"/>
      </dsp:txXfrm>
    </dsp:sp>
    <dsp:sp modelId="{F9589F68-8529-474D-92E0-6AE5CFEE5409}">
      <dsp:nvSpPr>
        <dsp:cNvPr id="0" name=""/>
        <dsp:cNvSpPr/>
      </dsp:nvSpPr>
      <dsp:spPr>
        <a:xfrm>
          <a:off x="9419233" y="1900034"/>
          <a:ext cx="3139744" cy="39900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Compassion</a:t>
          </a:r>
        </a:p>
      </dsp:txBody>
      <dsp:txXfrm>
        <a:off x="9419233" y="1900034"/>
        <a:ext cx="3139744" cy="3990072"/>
      </dsp:txXfrm>
    </dsp:sp>
    <dsp:sp modelId="{FAC070E8-6B42-413A-BDA5-BE26A689D7C4}">
      <dsp:nvSpPr>
        <dsp:cNvPr id="0" name=""/>
        <dsp:cNvSpPr/>
      </dsp:nvSpPr>
      <dsp:spPr>
        <a:xfrm>
          <a:off x="0" y="5890106"/>
          <a:ext cx="12558978" cy="443341"/>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IgSnDAs3MM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file:///C:\Users\ei15009\Desktop\apps.tn.gov\cara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HI_05PRinPU"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youtu.be/BlS7hsM4_j0" TargetMode="External"/><Relationship Id="rId4" Type="http://schemas.openxmlformats.org/officeDocument/2006/relationships/hyperlink" Target="https://youtu.be/CZbbULsPHG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KCgIRGKAbf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KCgIRGKAbfc"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reTb-x6UOmY"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youtube.com/watch?v=SsNgZ47o2I4&amp;t=65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youtube.com/watch?v=1Evwgu369Jw&amp;t=10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ositivepsychology.com/internal-external-locus-of-contro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sz="1200" dirty="0"/>
              <a:t>GREET participants and WELCOME them to the training and DCS.  START on time and share housekeeping details such as the location of the restrooms, break room, smoking areas, etc.  REVIEW fire drill and safety locations.  DISTRIBUTE sign-in sheets as well as a trainee information sheet.  ASK participants to make a name tent and write their name on one side with one thing they would like to learn for the week on the other side of the card stock.</a:t>
            </a:r>
          </a:p>
          <a:p>
            <a:endParaRPr lang="en-US" sz="1200" dirty="0"/>
          </a:p>
          <a:p>
            <a:r>
              <a:rPr lang="en-US" sz="1200" dirty="0"/>
              <a:t>ALLOW time for laptop/tablet log-in and assist with any technical issues.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there are several Federal Laws that set mandates around our involvement and intervention with families.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BRIEFLY DISCUSS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each.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Child Abuse Prevention and Treatment Act (CAPTA, 1974):</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Defined child abuse and neglect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Established a state reporting law that provided immunity of the reporting person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EMPHASIZE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 referent’s identity cannot be revealed even to a Judge.)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Requires states receiving grants to establish citizen review panels to evaluate the performance of state and local child protection agencies.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Provides financial assistance for a demonstration program for the prevention, identification, and treatment of child abuse and neglect.</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Indian Child Welfare Act (ICWA, 1978):</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Gives exclusive jurisdiction to tribes over any child custody proceeding involving an Indian child who lives in or is domiciled in the reservation of that tribe or is a ward of a tribal court.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Requires child welfare workers to ask directly whether or not the client has Indian heritage, and to not assume anything from physical appearance or accept the information in record as absolutely accurate.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Specifies a hierarchy of preferences for foster care or pre-adoptive placements if the child must be removed from the home.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Adoption Assistance and Child Welfare Act (1980) requires child protective services (CPS) agencies make reasonable efforts to avoid unnecessary removal of children from their homes and to reunify foster children with their families whenever possible.  “Reasonable Efforts” means providing parents with useful resources that enable them to protect the child, provide a stable home environment, and promote the child’s well-being.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Adoption and Safe Families Act (ASFA, 1997) was created in response to concerns many children were remaining in foster care for long periods or experiencing multiple placements.  This landmark legislation requires timely permanency planning for children and emphasizes the child’s safety is the paramount concern.  ASFA drives DCS timeframes in ensuring permanency for children.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Families First Prevention Services ACT (FFPSA, 2018).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this act provides provisions to enhance support services for families to help children remain in their homes, reduce the unnecessary use of congregate care, and build the capacity of communities to support children and families.</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why it is important that you are aware of the laws that impact child welfare?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HIGHLIGHT</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laws provide DCS with the ability to intervene with families, create accountability and uniformity in interactions with children and families, and serve as guidelines for best practice.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Lesson 2.2 Safety, Permanency, and Well-Being.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Safety, Permanency, and Well-Being</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30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the DCS Outcomes of Safety, Permanency, and Well-Being come from the Adoption and Safe Families Act (ASFA).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safety issues are often easier to identify and therefore address, yet permanency and well-being are just as important.</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Activity:  Outcome Walk-Around</a:t>
            </a:r>
            <a:endPar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with participants flip charts have been placed around the room with the following questions: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does Safety mean to you?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does Permanency mean to you?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does Well-Being mean to you?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take a marker and visit each flip chart answering each of the questions.  Give participants 8 minutes to complete the activity and then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by reviewing the factors of each outcome below.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information about Safety, Permanency, and Well-Being:</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Safety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Must consider substance use, child maltreatment, and domestic violence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Permanency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Stability, relationships, attachments, long-term view, permanent parenting relationship, permanent connections with family and kin, a sense of connectedness and attachment, family that can meet the child’s needs</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Well-Being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effectLst/>
                <a:latin typeface="Open Sans" panose="020B0606030504020204" pitchFamily="34" charset="0"/>
                <a:ea typeface="Calibri" panose="020F0502020204030204" pitchFamily="34" charset="0"/>
                <a:cs typeface="Times New Roman" panose="02020603050405020304" pitchFamily="18" charset="0"/>
              </a:rPr>
              <a:t>Current functioning, family’s parenting capabilities, education, employment, physical health, mental health</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family functioning is typically fluid, and no family is perfect or completely free of risk therefore it is vital for case managers to develop critical thinking and assessment skills to evaluate if children are “safe enough” in their family home environment or if DCS intervention is required.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PROVIDE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an overview of the Continuum of Maltreatment and Parenting Practices.</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continuum is not a formal tool used in assessment but can be used to critically think through a situation.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REMIND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when rating safety, considerations of what impact substance use, child maltreatment, and domestic violence in the home have on the parent’s functioning and the child are essential.</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three Essential Safety Questions when assessing safety.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Is the child safe at home?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not, are there services that would ensure safety in the home?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not, what alternative exist to ensure safety?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child and family typically come to the attention of DCS as the result of a breakdown in the family system that threatens the child’s well-being.  In most cases, with caring and timely intervention, the family can be strengthened in ways that permit the child to remain safely with the family.  In cases where this is not possible, and the child must enter out-of-home care, DCS professionals diligently manage placements in ways that minimize, as much as possible, the pain and trauma of separation and assure the child will be protected and well nurtured until permanency can be achieved.</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explore the Practice Wheel which helps to move cases forward toward achieving positive outcomes of safety, permanency, and well-being.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Lesson 2.3 The Practice Model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The Practice Model</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60 minutes</a:t>
            </a:r>
            <a:r>
              <a:rPr lang="en-US" sz="18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Department of Children’s Services (DCS) promotes excellence in child welfare. The Practice Model is a set of guidelines that capture the organizational values, structures, mechanisms, tools, and skills needed to successfully implement the mission of the Department. It is driven by the Department of Children’s Services’ (DCS) overarching mission, vision, values, and professional ethics. The Practice Model represents DCS’s expectations for best practices in serving children and families, internal and external partners, and the general public in Tennessee.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in protecting the child while working to strengthen a family, the Child Welfare worker intervenes by use of a model for family-centered practice that has at its core 6 key functions:</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Engagement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 and Family</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Team </a:t>
            </a:r>
            <a:r>
              <a:rPr lang="en-US" sz="1200" dirty="0">
                <a:effectLst/>
                <a:latin typeface="Open Sans" panose="020B0606030504020204" pitchFamily="34" charset="0"/>
                <a:ea typeface="Calibri" panose="020F0502020204030204" pitchFamily="34" charset="0"/>
                <a:cs typeface="Times New Roman" panose="02020603050405020304" pitchFamily="18" charset="0"/>
              </a:rPr>
              <a:t>Formation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Ongoing</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Assessment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and Understanding</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Planning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Implementation</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Tracking and Adjusting (Adaptation)</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REFER</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the Practice Wheel graphic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it is the framework for DCS practice.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BRIEFLY REVIEW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each spoke of the wheel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any mnemonic devices (E-TAP-IT or ETA-PITA) to assist participants in remembering the wheel.</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6 Core Functions of Practice: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Engagement:  Engage families with genuineness, empathy, and respect.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Team Formation:  Assemble a Child and Family Team with the family that includes the child, parents, family members, as well as other supports identified by the family as active and important partners.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Assessment and Understanding:  Assess and understand the current situation, family strengths, and underlying factors.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Planning:  Plan interventions, supports, and services with a long-term view for permanency and beyond.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Implementation:  Implement a plan of interventions, strategies, and supports.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Tracking and Adaptation:  Monitor progress, perform ongoing assessments, evaluate results, and adapt the plan and services to reflect changes in the child and family situation.</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each component of the Practice Wheel involves a strength’s based, family-centered, and culturally competent approach to evidence-based best practice.  This is done through a trauma lens (focusing what has happened versus what is wrong with you) while employing empathy, genuineness, and respect.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ACTIVITY:  PRACTICE WHEEL</a:t>
            </a:r>
            <a:endPar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342900" marR="0" lvl="0" indent="-342900">
              <a:lnSpc>
                <a:spcPct val="150000"/>
              </a:lnSpc>
              <a:spcBef>
                <a:spcPts val="0"/>
              </a:spcBef>
              <a:spcAft>
                <a:spcPts val="60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cs typeface="Times New Roman" panose="02020603050405020304" pitchFamily="18" charset="0"/>
              </a:rPr>
              <a:t>Trainer will prepare flips charts with the spokes of the Practice Wheel before class begins.</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ASK </a:t>
            </a:r>
            <a:r>
              <a:rPr lang="en-US" sz="1800" dirty="0">
                <a:effectLst/>
                <a:latin typeface="Open Sans" panose="020B0606030504020204" pitchFamily="34" charset="0"/>
                <a:ea typeface="Calibri" panose="020F0502020204030204" pitchFamily="34" charset="0"/>
                <a:cs typeface="Times New Roman" panose="02020603050405020304" pitchFamily="18" charset="0"/>
              </a:rPr>
              <a:t>participants to take a marker and walk around to each flip chart and include words that describe each part of the Practice Wheel.</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Courier New" panose="02070309020205020404" pitchFamily="49" charset="0"/>
              <a:buChar char="o"/>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ALLOW </a:t>
            </a:r>
            <a:r>
              <a:rPr lang="en-US" sz="1800" dirty="0">
                <a:effectLst/>
                <a:latin typeface="Open Sans" panose="020B0606030504020204" pitchFamily="34" charset="0"/>
                <a:ea typeface="Calibri" panose="020F0502020204030204" pitchFamily="34" charset="0"/>
                <a:cs typeface="Times New Roman" panose="02020603050405020304" pitchFamily="18" charset="0"/>
              </a:rPr>
              <a:t>report out and</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DEBRIEF </a:t>
            </a:r>
            <a:r>
              <a:rPr lang="en-US" sz="1800" dirty="0">
                <a:effectLst/>
                <a:latin typeface="Open Sans" panose="020B0606030504020204" pitchFamily="34" charset="0"/>
                <a:ea typeface="Calibri" panose="020F0502020204030204" pitchFamily="34" charset="0"/>
                <a:cs typeface="Times New Roman" panose="02020603050405020304" pitchFamily="18" charset="0"/>
              </a:rPr>
              <a:t>insight from the groups.</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3567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gn="ctr">
              <a:lnSpc>
                <a:spcPct val="115000"/>
              </a:lnSpc>
              <a:spcBef>
                <a:spcPts val="0"/>
              </a:spcBef>
              <a:spcAft>
                <a:spcPts val="1200"/>
              </a:spcAft>
            </a:pPr>
            <a:r>
              <a:rPr lang="en-US" sz="1800" b="1" kern="0" dirty="0">
                <a:effectLst/>
                <a:latin typeface="Open Sans" panose="020B0606030504020204" pitchFamily="34" charset="0"/>
              </a:rPr>
              <a:t>DCS Overview</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three key points of the Practice Wheel: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is it?  It is the framework for DCS casework methods used in assessing child abuse and neglect and to promote child and family well-being with a focus on strengths, resilience, and protective factors needed to implement successful interventions to reduce risks.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do you use it? Using a collaborative approach that engages the family in a partnership to make change.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Why is it important?  While there are many approaches to working with children and families.  Research has found that successful interventions must both reduce risk factors and promote protective factors to ensure child and family safety, permanence, and well-being.</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importance of the following points regarding the Practice Wheel: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 wheel is not made up of different components that start and stop.  It is an ongoing process that encompasses the spirit of partnering with the family throughout DCS involvement.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Case managers are constantly engaging, assessing, and tracking/adjusting during interactions with families, team members, and community partners who provide services/supports to the family and child.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Positive engagement leads to effective teaming.  Positive engagement and thorough assessments, which then lead to individualized planning that we can track and adjust through the life of the case.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 goal is to build a trusting relationship even in the midst of crisis in order to develop lasting change strategies.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These strategies will enable the family to build on their current strengths, coping skills, and their supports/connections.  They also help the case manager with identifying and employing interventions aided at the reduction of immediate and future risks.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helps us view children and families through the trauma lens by asking, “What has happened to you” and stop asking “what is wrong with you.”</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we will be talking through all of the above concepts in greater detail throughout the training weeks.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Lesson 2.4 Mandated Reporter.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u="sng" dirty="0">
                <a:solidFill>
                  <a:srgbClr val="0000FF"/>
                </a:solidFill>
                <a:effectLst/>
                <a:latin typeface="Open Sans" panose="020B0606030504020204" pitchFamily="34" charset="0"/>
                <a:ea typeface="Calibri" panose="020F0502020204030204" pitchFamily="34" charset="0"/>
              </a:rPr>
              <a:t>Mandated Reporter</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60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look at mandated reporting of child abuse and how to recognize, respond, and report child abuse.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video can be used for public education but has essential information.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after the video, we will discuss specific information when a DCS employee makes a referral.</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SHOW</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Mandated Child Abuse Reporting Video (23:44)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https://youtu.be/IgSnDAs3MM8</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video by using the following questions: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stood out?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is one new thing you learned?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is one thing you knew already?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STRESS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participants T.C.A 37-1-403 (A) (1) states</a:t>
            </a:r>
            <a:r>
              <a:rPr lang="en-US" sz="1200" dirty="0">
                <a:solidFill>
                  <a:srgbClr val="000000"/>
                </a:solidFill>
                <a:effectLst/>
                <a:latin typeface="Arial" panose="020B0604020202020204" pitchFamily="34" charset="0"/>
                <a:ea typeface="Franklin Gothic Book" panose="020B0503020102020204" pitchFamily="34" charset="0"/>
                <a:cs typeface="Franklin Gothic Book" panose="020B0503020102020204" pitchFamily="34" charset="0"/>
              </a:rPr>
              <a: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 Mandated Reporter is:</a:t>
            </a:r>
          </a:p>
          <a:p>
            <a:pPr marL="742950" marR="0" lvl="1" indent="-285750">
              <a:lnSpc>
                <a:spcPct val="150000"/>
              </a:lnSpc>
              <a:spcBef>
                <a:spcPts val="0"/>
              </a:spcBef>
              <a:spcAft>
                <a:spcPts val="600"/>
              </a:spcAft>
              <a:buFont typeface="Courier New" panose="02070309020205020404" pitchFamily="49" charset="0"/>
              <a:buChar char="o"/>
            </a:pPr>
            <a:r>
              <a:rPr lang="en-US" sz="1200" i="1" dirty="0">
                <a:effectLst/>
                <a:latin typeface="Open Sans" panose="020B0606030504020204" pitchFamily="34" charset="0"/>
                <a:ea typeface="Calibri" panose="020F0502020204030204" pitchFamily="34" charset="0"/>
                <a:cs typeface="Times New Roman" panose="02020603050405020304" pitchFamily="18" charset="0"/>
              </a:rPr>
              <a:t>“</a:t>
            </a: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Any person </a:t>
            </a:r>
            <a:r>
              <a:rPr lang="en-US" sz="1200" i="1" dirty="0">
                <a:effectLst/>
                <a:latin typeface="Open Sans" panose="020B0606030504020204" pitchFamily="34" charset="0"/>
                <a:ea typeface="Calibri" panose="020F0502020204030204" pitchFamily="34" charset="0"/>
                <a:cs typeface="Times New Roman" panose="02020603050405020304" pitchFamily="18" charset="0"/>
              </a:rPr>
              <a:t>who has knowledge of or is called upon to render aid to any child who is suffering from or has sustained any wound, injury, disability, or physical or mental condition shall report such harm immediately if the harm is of such a nature as to reasonable indicate that it has been caused by brutality, abuse, or neglect or that, on the basis of available information, reasonably appears to have been cause by brutality, abuse, or neglect.”</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following Child Abuse Hotline information: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PUBLIC Hotline:  1-877-237-0004; 1-877-54ABUSE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(Case Managers) TN Child Abuse Hotline:  1-877-237-0034</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Legal/Medical Hotline:  1-877-237-0026</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K-12 School Staff:  1-855-209-4226</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Non-emergency situations:  </a:t>
            </a:r>
            <a:r>
              <a:rPr lang="en-US" sz="12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apps.tn.gov/carat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Reports can be made 24 hours a day, 365 days a year</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ENCOURAGE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participants to save this information on their tablets and in their phones.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local CPS case managers cannot begin to work a case in TFACTS until a call comes to them from the Child Abuse Hotline.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you may be on the phone for 20 minutes or more when making a referral.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information you will be asked when calling in a report: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Your Name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County/Region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Your Specialized Team</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Do you have an open case?  If so, TFACTS CASE ID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Household Participants (Names-Spellings, Ages, Relation, Contact Information, Visitation Schedule)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when making a referral it is important to clarify any buzzwords (i.e., dirty, filthy, beats, private parts) to provide more concrete information and details so a more correct determination can be made on assignment of the referral to investigate.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Lesson 2.5 Balanced Protective Authority.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Balance of Protective Authority</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60 minutes</a:t>
            </a:r>
            <a:r>
              <a:rPr lang="en-US" sz="18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there is an inherent tension in the field of Child Welfare when engaging families.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we must intervene to protect children from harm while simultaneously building trust and rapport with families to engage them in the change process.  Given most families do not seek assistance from protective services, achieving this balance is crucial, but often difficult to accomplish.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Protective Authority is the application of helping skills and assertive strategies that result in a partnership between the child welfare profession and the family.  Effect family engagement leads to the assurance of child safety, reduction of risk maltreatment, promotion of well-being, and timely permanence.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ADVISE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child welfare professional should always clearly explain the extent of their authority and under what circumstances it will be used.  The goal is for the child welfare professional to collaborate with the client to resolve concerns and promote child safety.  When the situation remains unsafe, the child welfare professional will have no choice but to use authority to protect the children.  The use of protective authority should be limited; and employed only when necessary to protect children from immediate serious harm.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some workers resort to using authority when other approaches would work better.  Workers who are unsure of their role may feel anxious and threatened.  Some are unable to control their anger about child maltreatment and may assume a position of authority.  Workers who do not fully understand the importance and benefits of engagement, or who lack skills in engaging angry or resistant adults often use an authoritarian approach.</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in using the protective authority model, the caseworker acts primarily as a director and an enforcer.  The strength of the protective authority model is that it allows workers to intervene immediately to protect children at risk of serious harm, when parents will not cooperate, or when less intrusive methods cannot assure children’s safety.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workers who feel uncomfortable with authority, who do not know how to use engagement strategies while still exercising necessary authority, or who are afraid of conflict or confrontation may fail to use authority when necessary to protect a child.</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in an engagement model, we are striving for collaboration, not cooperation.  While cooperation is fine, it implies the family is abiding by our wishes.  Collaboration, on the other hand, implies the family is engaged in a partnership to make changes.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some families may simply refuse to cooperate with the Child Welfare worker.  Engagement is likely to improve over time for most parents and the worker must be careful to not slip back into the protective authority mode simple because engagement strategies are slow to create trust and collaboration.  Our goal is to build partnerships and collaboration.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Balance of Protective Authority videos.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purpose of viewing these videos is to analyze a caseworker’s ability to build rapport with a client, engage the client in an initial working relationship, and promote family-centered, collaborative work with the client.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they will be viewing videos showing how a case worker conducts themselves with families with low, intermediate, and high authority intervention.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they will have the opportunity to assess the scenario and choose a response according to different levels of protective authority.  </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Low authority: </a:t>
            </a:r>
            <a:r>
              <a:rPr lang="en-US" sz="12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https://youtu.be/HI_05PRinPU</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 </a:t>
            </a:r>
            <a:r>
              <a:rPr lang="en-US" sz="1200" dirty="0">
                <a:effectLst/>
                <a:latin typeface="Open Sans" panose="020B0606030504020204" pitchFamily="34" charset="0"/>
                <a:ea typeface="Calibri" panose="020F0502020204030204" pitchFamily="34" charset="0"/>
                <a:cs typeface="Times New Roman" panose="02020603050405020304" pitchFamily="18" charset="0"/>
              </a:rPr>
              <a:t>(2:12)</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Intermediate authority: </a:t>
            </a:r>
            <a:r>
              <a:rPr lang="en-US" sz="1200" u="sng" dirty="0">
                <a:solidFill>
                  <a:srgbClr val="0000FF"/>
                </a:solidFill>
                <a:effectLst/>
                <a:latin typeface="Open Sans" panose="020B0606030504020204" pitchFamily="34" charset="0"/>
                <a:ea typeface="Calibri" panose="020F0502020204030204" pitchFamily="34" charset="0"/>
                <a:cs typeface="Open Sans" panose="020B0606030504020204" pitchFamily="34" charset="0"/>
                <a:hlinkClick r:id="rId4"/>
              </a:rPr>
              <a:t>https://youtu.be/CZbbULsPHGE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(2:37)</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High authority:  </a:t>
            </a:r>
            <a:r>
              <a:rPr lang="en-US" sz="1200" u="sng" dirty="0">
                <a:solidFill>
                  <a:srgbClr val="0000FF"/>
                </a:solidFill>
                <a:effectLst/>
                <a:latin typeface="Open Sans" panose="020B0606030504020204" pitchFamily="34" charset="0"/>
                <a:ea typeface="Calibri" panose="020F0502020204030204" pitchFamily="34" charset="0"/>
                <a:cs typeface="Open Sans" panose="020B0606030504020204" pitchFamily="34" charset="0"/>
                <a:hlinkClick r:id="rId5"/>
              </a:rPr>
              <a:t>https://youtu.be/BlS7hsM4_j0</a:t>
            </a:r>
            <a:r>
              <a:rPr lang="en-US" sz="1200" dirty="0">
                <a:effectLst/>
                <a:latin typeface="Open Sans" panose="020B0606030504020204" pitchFamily="34" charset="0"/>
                <a:ea typeface="Calibri" panose="020F0502020204030204" pitchFamily="34" charset="0"/>
                <a:cs typeface="Times New Roman" panose="02020603050405020304" pitchFamily="18" charset="0"/>
              </a:rPr>
              <a:t> (2:53)</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after each video by asking the group how they feel about their responses to the scenarios.  Other possible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questions include: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barriers might you run into trying to apply balanced protective authority skills?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potential solutions do you envision to deal with these barriers?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do you know today that you didn’t know yesterday that will serve you tomorrow?</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If you could go back and do it again, what would you do differently and why?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When would it be appropriate to take an intermediate level of approach?  High level of approach?</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will you put into practice from what you learned?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might you share with others?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SUMMARIZE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ideal approach to family-centered child protective services is to develop a collaborative relationship with families to help them make positive changes in their families without compromising the appropriate use of authority when necessary.  This includes joint problem identification, joint setting of goals and desired outcomes, and discussion with the family of the degree to which intervention may be helpful.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worker should always clearly explain the extent of their authority and under what circumstances it will be used.  We want the family to partner with the worker to resolve concerns and promote their children’s safety if partnership does not occur, the worker will have no choice but to use authority to protect the children.  The worker should also explain the actions that can occur if the use of protective authority is necessary.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use of protective authority should be limited and is indicated only when necessary to protect children from immediate serious harm.  This includes use of the juvenile court to legally protect children from harm.</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if parents refuse services and a child is at risk of serious harm, the worker should inform the parents in a non-threatening manner of the possible consequences.  Using threats to enforce compliance is clearly a violation of parent’s Fourth Amendment rights to be free from unreasonable search and seizure.  However, failure to inform parents of possible outcomes is fundamentally unfair to clients.  There is a “fine line” between the two, and the way the worker informs the family can contribute to whether it is considered a threat.  Families themselves can also misconstrue a worker’s effort to inform as a threat.</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exercise of authority can sometimes be used to motivate families to become involved in services, whether they become engaged in the casework relationship.  However, in these circumstances, the worker’s authority must be presented and explained in a calm, factual manner.  Intimidating clients is never appropriate.</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when children are at high risk of future serious harm, and strategies to involve family members voluntarily have failed, the worker is obligated to use protective authority.  However, the worker should continue to help the family become involved in services, if not engaged in a collaborative relationship.</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when clients ignore or resist the child welfare professional’s efforts to engage the family using helping skills and explanations of consequences, the child welfare professional must have the resolve and skills to follow through and enlist the assistance of the court system, and possibly law enforcement, to ensure the children are safe and will remain safe.</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ADVISE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case worker will clearly define the next steps in the process to ensure safety of the children, the case worker will consult with supervision and legal, case worker will file a court order to comply, case worker will return to the home with the court order to comply, and, with police, only if necessary, to ensure child/worker safety.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worker should clearly explain that there may be times when the caseworker’s actions could be perceived as unfair (i.e., when unannounced home visits or unannounced drug screen become necessary).  This helps develop trust, and demonstrates respect for the client, and demonstrates the worker’s intent to be straightforward and honest.</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worker should explain removing children from the home is used only as a last resort when the child cannot be kept safe otherwise and the worker would prefer to work with the family to resolve problems.</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REMEMBER</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goal is always for the child welfare professional to collaborate with the client to resolve concerns and promote child safety.</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if there are any questions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to Unit 3:  Case Introduction.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Introduction to DCS</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90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begin to learn more about the Department of Children’s Services and what drives practice in Child Welfare in the State of Tennessee.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the Department of Children’s Services Vision and Mission Statements.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one of the participants to read the DCS Vision.</a:t>
            </a:r>
          </a:p>
          <a:p>
            <a:pPr marL="342900" marR="0" lvl="0" indent="-342900">
              <a:lnSpc>
                <a:spcPct val="115000"/>
              </a:lnSpc>
              <a:spcBef>
                <a:spcPts val="0"/>
              </a:spcBef>
              <a:spcAft>
                <a:spcPts val="1000"/>
              </a:spcAft>
              <a:buFont typeface="Arial" panose="020B0604020202020204" pitchFamily="34" charset="0"/>
              <a:buChar char="○"/>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DCS Vision:  Children First!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this is the vision we strive for in Tennessee Child Welfare.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DISPLAY</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Mission Statement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 participant to read the Mission Statement.</a:t>
            </a:r>
          </a:p>
          <a:p>
            <a:pPr marL="342900" marR="0" lvl="0" indent="-342900">
              <a:lnSpc>
                <a:spcPct val="115000"/>
              </a:lnSpc>
              <a:spcBef>
                <a:spcPts val="0"/>
              </a:spcBef>
              <a:spcAft>
                <a:spcPts val="1000"/>
              </a:spcAft>
              <a:buFont typeface="Arial" panose="020B0604020202020204" pitchFamily="34" charset="0"/>
              <a:buChar char="○"/>
            </a:pPr>
            <a:r>
              <a:rPr lang="en-US" sz="1200" b="1" i="1" dirty="0">
                <a:effectLst/>
                <a:latin typeface="Open Sans" panose="020B0606030504020204" pitchFamily="34" charset="0"/>
                <a:ea typeface="Calibri" panose="020F0502020204030204" pitchFamily="34" charset="0"/>
                <a:cs typeface="Times New Roman" panose="02020603050405020304" pitchFamily="18" charset="0"/>
              </a:rPr>
              <a:t>DCS Mission:  Act in the best interest of Tennessee’s children and youth.</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Vision and Mission Statements by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makes these important to know?</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will you carry out the Vision and Mission?</a:t>
            </a:r>
          </a:p>
          <a:p>
            <a:r>
              <a:rPr lang="en-US" sz="1200" b="1" dirty="0">
                <a:effectLst/>
                <a:latin typeface="Open Sans" panose="020B0606030504020204" pitchFamily="34" charset="0"/>
                <a:ea typeface="Calibri" panose="020F0502020204030204" pitchFamily="34" charset="0"/>
                <a:cs typeface="Times New Roman" panose="02020603050405020304" pitchFamily="18" charset="0"/>
              </a:rPr>
              <a:t>SHARE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Department is focused on “high-quality prevention and supportive services.”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lgn="ctr">
              <a:lnSpc>
                <a:spcPct val="115000"/>
              </a:lnSpc>
              <a:spcBef>
                <a:spcPts val="0"/>
              </a:spcBef>
              <a:spcAft>
                <a:spcPts val="1200"/>
              </a:spcAft>
            </a:pPr>
            <a:r>
              <a:rPr lang="en-US" sz="1800" b="1" kern="0" dirty="0">
                <a:effectLst/>
                <a:latin typeface="Open Sans" panose="020B0606030504020204" pitchFamily="34" charset="0"/>
              </a:rPr>
              <a:t>Working with Families</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Unit Time:  285 minutes</a:t>
            </a:r>
          </a:p>
          <a:p>
            <a:pPr marL="0" marR="0">
              <a:lnSpc>
                <a:spcPct val="115000"/>
              </a:lnSpc>
              <a:spcBef>
                <a:spcPts val="0"/>
              </a:spcBef>
              <a:spcAft>
                <a:spcPts val="1000"/>
              </a:spcAft>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Resources: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Facilitator Guide</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Course PowerPoint</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Poverty Simulation Training Information</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“An Introduction to Unconscious Bias” (3:30):  </a:t>
            </a:r>
            <a:r>
              <a:rPr lang="en-US" sz="1800" u="sng" dirty="0">
                <a:solidFill>
                  <a:srgbClr val="0000FF"/>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https://www.youtube.com/watch?v=KCgIRGKAbfc</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Video:  </a:t>
            </a:r>
            <a:r>
              <a:rPr lang="en-US" sz="1800" i="1" dirty="0">
                <a:effectLst/>
                <a:latin typeface="Open Sans" panose="020B0606030504020204" pitchFamily="34" charset="0"/>
                <a:ea typeface="Calibri" panose="020F0502020204030204" pitchFamily="34" charset="0"/>
                <a:cs typeface="Times New Roman" panose="02020603050405020304" pitchFamily="18" charset="0"/>
              </a:rPr>
              <a:t>I am Sam</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228600" marR="0" indent="0">
              <a:lnSpc>
                <a:spcPct val="115000"/>
              </a:lnSpc>
              <a:spcBef>
                <a:spcPts val="0"/>
              </a:spcBef>
              <a:spcAft>
                <a:spcPts val="6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Learning Objectives:</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Receive and process information on bias in Child Welfare</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Understand the guiding principles of Motivational Interviewing</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Be introduced to the family case scenario </a:t>
            </a: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Open Sans" panose="020B0606030504020204" pitchFamily="34" charset="0"/>
                <a:ea typeface="Calibri" panose="020F0502020204030204" pitchFamily="34" charset="0"/>
                <a:cs typeface="Times New Roman" panose="02020603050405020304" pitchFamily="18" charset="0"/>
              </a:rPr>
              <a:t>Experience poverty through simulation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Common Biases in Child Welfare</a:t>
            </a: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Lesson Time: 60 minutes</a:t>
            </a:r>
            <a:r>
              <a:rPr lang="en-US" sz="12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4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4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2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discuss various barriers associated with Child Welfare practice, as well as various methods to overcome them.  We will begin by exploring the concept of bias.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define “bias” as they understand it or to find a definition online using their phones or tablets. </a:t>
            </a:r>
          </a:p>
          <a:p>
            <a:pPr marL="0" marR="0" indent="0">
              <a:lnSpc>
                <a:spcPct val="150000"/>
              </a:lnSpc>
              <a:spcBef>
                <a:spcPts val="0"/>
              </a:spcBef>
              <a:spcAft>
                <a:spcPts val="600"/>
              </a:spcAft>
            </a:pPr>
            <a:r>
              <a:rPr lang="en-US" sz="1200" b="1" i="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Trainer Note:  Oxford English Dictionary defines bias as: “Prejudice in favor of or against one thing, person, or group compared with another, usually in a way considered to be unfair.”</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are some possible biases in child welfare?” (Examples can include addiction, single mothers, absent fathers, etc.)</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can bias influence your work with families?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sometimes biases may lead to harsher judgement or ignoring red flags or concerns with parents, i.e., overlooking safety concerns for a single parent because you were raised by a single parent.  This is referred to as the halo/pitchfork effect.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Bias video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INSTRUCT</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listen for additional elements that can be added to the definition of bias.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SHOW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video: “An Introduction to Unconscious Bias” (3:30):  </a:t>
            </a:r>
            <a:r>
              <a:rPr lang="en-US" sz="1200" u="sng" dirty="0">
                <a:solidFill>
                  <a:srgbClr val="0000FF"/>
                </a:solidFill>
                <a:effectLst/>
                <a:latin typeface="Open Sans" panose="020B0606030504020204" pitchFamily="34" charset="0"/>
                <a:ea typeface="Franklin Gothic Book" panose="020B0503020102020204" pitchFamily="34" charset="0"/>
                <a:cs typeface="Franklin Gothic Book" panose="020B0503020102020204" pitchFamily="34" charset="0"/>
                <a:hlinkClick r:id="rId3"/>
              </a:rPr>
              <a:t>https://www.youtube.com/watch?v=KCgIRGKAbfc</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video by having a discussion around bias and culture.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COMPARE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information provided in the video with the definitions the group provided earlier.  The following questions may be useful to guide the conversation: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Where do our biases come from?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aware are we of our own biases?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Why is implicit bias especially dangerous in Child Welfare practice?</a:t>
            </a:r>
          </a:p>
          <a:p>
            <a:pPr marL="0" marR="0" indent="0">
              <a:lnSpc>
                <a:spcPct val="150000"/>
              </a:lnSpc>
              <a:spcBef>
                <a:spcPts val="0"/>
              </a:spcBef>
              <a:spcAft>
                <a:spcPts val="600"/>
              </a:spcAft>
            </a:pPr>
            <a:r>
              <a:rPr lang="en-US" sz="1200" b="1" i="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Trainer Note:  An implicit bias is an unconscious association, belief, or attitude toward any social group.  Due to implicit biases, people may often attribute certain qualities or characteristics to all members of a particular group, a phenomenon known as stereotyping.</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to define “Confirmation Bias” based on their existing knowledge of the term or by looking it up online.  Confirmation bias is defined as, “The tendency to interpret new evidence as confirmation of one’s existing beliefs or theories.”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PROVIDE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group with a child welfare example.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BRIEFLY 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how Confirmation Bias can further affect the way we work with families based on our existing beliefs, values, and experiences.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Ladder of Inference.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it is a tool for helping individuals and teams to avoid reacting based on assumptions and inferences, rather than on observable and tested data.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REFERENCE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“Ladder of Inference” resource in Google Classroom.</a:t>
            </a:r>
          </a:p>
          <a:p>
            <a:endParaRPr lang="en-US" dirty="0"/>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DISPLAY </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the Ladder of Inference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moving up the ladder takes only milliseconds.  It happens all day long.  It happens when we interact with people as they climb their own Ladders of Inference.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REFER</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“Bias in the Child Welfare System” in Google Classroom and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DISCUSS</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the examples of assumptions leading to poor judgments and poor outcomes for children, youth, and families.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FACILITATE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 discussion around how we can use the Ladder of Inference to challenge our biases and assumptions.  Possible ways of climbing back down the Ladder: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Make your thinking process visible to others by explaining your assumptions, interpretations, and conclusions. This is easier to do in the office where there are other people around to help you think through things than it is while you are alone, driving down the road.  Even when you are alone, you can take a moment to examine your journey up the ladder before deciding what action you will take.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Invite others to test your assumptions and conclusions.  When you have the opportunity to work with others, have them help you think things through.</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Use respectful inquiry to help other make their thought processes visible.  Use open and nonjudgmental questions, rather than questions that exhibit a bias.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Explore impasses, and don’t agree to disagree too soon.  This helps you avoid hidden or unspoken assumptions and conclusions that hide the journey up the Ladder of Inference.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Next time you find yourself having an emotional reaction to something, take the time to notice what triggered this feeling.  Observe the events that have occurred.  Examine the data you selected.  Think about the filters you use to interpret information.  Identify your assumptions and conclusions.  Understand the root of your feelings.  And then select the action you will take.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Avoiding the leap also involves being critically reflective and setting aside preconceived notions of another person and giving him/her another chance to demonstrate commitment, motivations, and dedication.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watch a part of </a:t>
            </a:r>
            <a:r>
              <a:rPr lang="en-US" sz="1200" i="1" dirty="0">
                <a:effectLst/>
                <a:latin typeface="Open Sans" panose="020B0606030504020204" pitchFamily="34" charset="0"/>
                <a:ea typeface="Franklin Gothic Book" panose="020B0503020102020204" pitchFamily="34" charset="0"/>
                <a:cs typeface="Franklin Gothic Book" panose="020B0503020102020204" pitchFamily="34" charset="0"/>
              </a:rPr>
              <a:t>I am Sam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assess for any potential biases or assumptions from within the Child Welfare system and from outside the Child Welfare system. </a:t>
            </a:r>
          </a:p>
          <a:p>
            <a:pPr marL="342900" marR="0" lvl="0" indent="-342900">
              <a:lnSpc>
                <a:spcPct val="150000"/>
              </a:lnSpc>
              <a:spcBef>
                <a:spcPts val="0"/>
              </a:spcBef>
              <a:spcAft>
                <a:spcPts val="600"/>
              </a:spcAft>
              <a:buFont typeface="Symbol" panose="05050102010706020507" pitchFamily="18" charset="2"/>
              <a:buChar char=""/>
            </a:pPr>
            <a:r>
              <a:rPr lang="en-US" sz="1200" b="1"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SHOW</a:t>
            </a:r>
            <a:r>
              <a:rPr lang="en-US" sz="1200"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 the first 15 minutes of </a:t>
            </a:r>
            <a:r>
              <a:rPr lang="en-US" sz="1200" i="1"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I am Sam </a:t>
            </a:r>
            <a:r>
              <a:rPr lang="en-US" sz="1200" dirty="0">
                <a:solidFill>
                  <a:srgbClr val="000000"/>
                </a:solidFill>
                <a:effectLst/>
                <a:latin typeface="Open Sans" panose="020B0606030504020204" pitchFamily="34" charset="0"/>
                <a:ea typeface="Franklin Gothic Book" panose="020B0503020102020204" pitchFamily="34" charset="0"/>
                <a:cs typeface="Open Sans" panose="020B0606030504020204" pitchFamily="34" charset="0"/>
              </a:rPr>
              <a:t>(stop at end of balloon scene). After the clip have the group discuss the following:</a:t>
            </a:r>
            <a:endPar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ASK </a:t>
            </a:r>
            <a:r>
              <a:rPr lang="en-US" sz="1200" dirty="0">
                <a:effectLst/>
                <a:latin typeface="Open Sans" panose="020B0606030504020204" pitchFamily="34" charset="0"/>
                <a:ea typeface="Calibri" panose="020F0502020204030204" pitchFamily="34" charset="0"/>
                <a:cs typeface="Times New Roman" panose="02020603050405020304" pitchFamily="18" charset="0"/>
              </a:rPr>
              <a:t>the group to write their initial </a:t>
            </a:r>
            <a:r>
              <a:rPr lang="en-US" sz="1200" b="1" dirty="0">
                <a:effectLst/>
                <a:latin typeface="Open Sans" panose="020B0606030504020204" pitchFamily="34" charset="0"/>
                <a:ea typeface="Calibri" panose="020F0502020204030204" pitchFamily="34" charset="0"/>
                <a:cs typeface="Times New Roman" panose="02020603050405020304" pitchFamily="18" charset="0"/>
              </a:rPr>
              <a:t>FEELINGS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on an index card or post-it note to hold up.  </a:t>
            </a:r>
          </a:p>
          <a:p>
            <a:pPr marL="742950" marR="0" lvl="1" indent="-285750">
              <a:lnSpc>
                <a:spcPct val="150000"/>
              </a:lnSpc>
              <a:spcBef>
                <a:spcPts val="0"/>
              </a:spcBef>
              <a:spcAft>
                <a:spcPts val="600"/>
              </a:spcAft>
              <a:buFont typeface="Courier New" panose="02070309020205020404" pitchFamily="49" charset="0"/>
              <a:buChar char="o"/>
            </a:pPr>
            <a:r>
              <a:rPr lang="en-US" sz="1200" b="1"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NEXT</a:t>
            </a: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a:t>
            </a:r>
            <a:r>
              <a:rPr lang="en-US" sz="1200" b="1"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POLL </a:t>
            </a: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the class by asking the class based on their </a:t>
            </a:r>
            <a:r>
              <a:rPr lang="en-US" sz="1200" b="1" u="sng"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initial instincts and feelings</a:t>
            </a: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Who would remove and why?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Who would leave Lucy with Sam and why?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1143000" marR="0" lvl="2" indent="-228600">
              <a:lnSpc>
                <a:spcPct val="150000"/>
              </a:lnSpc>
              <a:spcBef>
                <a:spcPts val="0"/>
              </a:spcBef>
              <a:spcAft>
                <a:spcPts val="600"/>
              </a:spcAft>
              <a:buFont typeface="Wingdings" panose="05000000000000000000" pitchFamily="2" charset="2"/>
              <a:buChar char=""/>
            </a:pPr>
            <a:r>
              <a:rPr lang="en-US" sz="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Who would need more information to make a decision and why?</a:t>
            </a:r>
            <a:endParaRPr lang="en-US" sz="1200" dirty="0">
              <a:effectLst/>
              <a:latin typeface="Open Sans" panose="020B060603050402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could your initial instincts impact next steps?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what are some potential biases/assumptions that could be made about Sam and Lucy after viewing the video?  Examples could include  Sam can’t care for Lucy due to his disability, Sam is a single father, Sam can’t care for Lucy financially, Sam’s supports have mental health issues or developmental delays, Lucy’s babysitter has agoraphobia and should not care for her, Sam is not flexible (needs routine) which will impact Lucy receiving new experiences, Lucy is smarter than Sam, the mother shouldn’t be found since she left her child, Sam may be taken advantage of again, Sam isn’t Lucy’s biological father, etc.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the consequences of not thinking critically while assessing children and families can be devastating.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why do we want to</a:t>
            </a:r>
            <a:r>
              <a:rPr lang="en-US" sz="1200" u="sng" dirty="0">
                <a:effectLst/>
                <a:latin typeface="Open Sans" panose="020B0606030504020204" pitchFamily="34" charset="0"/>
                <a:ea typeface="Franklin Gothic Book" panose="020B0503020102020204" pitchFamily="34" charset="0"/>
                <a:cs typeface="Franklin Gothic Book" panose="020B0503020102020204" pitchFamily="34" charset="0"/>
              </a:rPr>
              <a:t> AVOID</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making those decisions on initial instincts or first impression?</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what may be the consequences of basing decisions on your feelings/emotions/instincts (first impressions) for Lucy and Sam?</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another tool we have to use in assessing our bias is to use critical thinking. </a:t>
            </a:r>
          </a:p>
          <a:p>
            <a:pPr marL="342900" marR="0" lvl="0" indent="-342900">
              <a:lnSpc>
                <a:spcPct val="150000"/>
              </a:lnSpc>
              <a:spcBef>
                <a:spcPts val="0"/>
              </a:spcBef>
              <a:spcAft>
                <a:spcPts val="600"/>
              </a:spcAft>
              <a:buFont typeface="Symbol" panose="05050102010706020507" pitchFamily="18" charset="2"/>
              <a:buChar char=""/>
            </a:pP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“What is Critical Thinking?”  </a:t>
            </a:r>
            <a:r>
              <a:rPr lang="en-US" sz="1800" b="1" dirty="0">
                <a:effectLst/>
                <a:latin typeface="Open Sans" panose="020B0606030504020204" pitchFamily="34" charset="0"/>
                <a:ea typeface="Franklin Gothic Book" panose="020B0503020102020204" pitchFamily="34" charset="0"/>
                <a:cs typeface="Franklin Gothic Book" panose="020B0503020102020204" pitchFamily="34" charset="0"/>
              </a:rPr>
              <a:t>FACILITATE</a:t>
            </a:r>
            <a:r>
              <a:rPr lang="en-US" sz="1800" dirty="0">
                <a:effectLst/>
                <a:latin typeface="Open Sans" panose="020B0606030504020204" pitchFamily="34" charset="0"/>
                <a:ea typeface="Franklin Gothic Book" panose="020B0503020102020204" pitchFamily="34" charset="0"/>
                <a:cs typeface="Franklin Gothic Book" panose="020B0503020102020204" pitchFamily="34" charset="0"/>
              </a:rPr>
              <a:t> a brief discussion around the group’s answers before providing the following definition: “Critical thinking is the objective analysis and evaluation of an issue to form a judgment.  Being able to think critically means being able to assess our assumptions and biases.”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discuss an overview of DCS Values including Relationships, Integrity, Diversity, and Learning:</a:t>
            </a:r>
          </a:p>
          <a:p>
            <a:pPr marL="800100" marR="0" lvl="1" indent="-342900">
              <a:spcBef>
                <a:spcPts val="0"/>
              </a:spcBef>
              <a:spcAft>
                <a:spcPts val="0"/>
              </a:spcAft>
              <a:buSzPts val="1000"/>
              <a:buFont typeface="Symbol" panose="05050102010706020507" pitchFamily="18" charset="2"/>
              <a:buChar char=""/>
              <a:tabLst>
                <a:tab pos="457200" algn="l"/>
              </a:tabLst>
            </a:pPr>
            <a:r>
              <a:rPr lang="en-US" sz="1800" dirty="0">
                <a:effectLst/>
                <a:latin typeface="Garamond" panose="02020404030301010803" pitchFamily="18" charset="0"/>
                <a:ea typeface="Times New Roman" panose="02020603050405020304" pitchFamily="18" charset="0"/>
              </a:rPr>
              <a:t>Integrity: Ethical Conduct </a:t>
            </a:r>
            <a:endParaRPr lang="en-US" sz="1800"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SzPts val="1000"/>
              <a:buFont typeface="Symbol" panose="05050102010706020507" pitchFamily="18" charset="2"/>
              <a:buChar char=""/>
              <a:tabLst>
                <a:tab pos="457200" algn="l"/>
              </a:tabLst>
            </a:pPr>
            <a:r>
              <a:rPr lang="en-US" sz="1800" dirty="0">
                <a:effectLst/>
                <a:latin typeface="Garamond" panose="02020404030301010803" pitchFamily="18" charset="0"/>
                <a:ea typeface="Times New Roman" panose="02020603050405020304" pitchFamily="18" charset="0"/>
              </a:rPr>
              <a:t>Trauma Responsive: Realize, Recognize, Respond and Resist Re-Traumatization</a:t>
            </a:r>
            <a:endParaRPr lang="en-US" sz="1800"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SzPts val="1000"/>
              <a:buFont typeface="Symbol" panose="05050102010706020507" pitchFamily="18" charset="2"/>
              <a:buChar char=""/>
              <a:tabLst>
                <a:tab pos="457200" algn="l"/>
              </a:tabLst>
            </a:pPr>
            <a:r>
              <a:rPr lang="en-US" sz="1800" dirty="0">
                <a:effectLst/>
                <a:latin typeface="Garamond" panose="02020404030301010803" pitchFamily="18" charset="0"/>
                <a:ea typeface="Times New Roman" panose="02020603050405020304" pitchFamily="18" charset="0"/>
              </a:rPr>
              <a:t>Do Good: When Children Succeed, We Succeed</a:t>
            </a:r>
            <a:endParaRPr lang="en-US" sz="1800" dirty="0">
              <a:effectLst/>
              <a:latin typeface="Calibri" panose="020F0502020204030204" pitchFamily="34" charset="0"/>
              <a:ea typeface="Calibri" panose="020F0502020204030204" pitchFamily="34" charset="0"/>
            </a:endParaRPr>
          </a:p>
          <a:p>
            <a:pPr marL="800100" marR="0" lvl="1" indent="-342900">
              <a:spcBef>
                <a:spcPts val="0"/>
              </a:spcBef>
              <a:spcAft>
                <a:spcPts val="0"/>
              </a:spcAft>
              <a:buSzPts val="1000"/>
              <a:buFont typeface="Symbol" panose="05050102010706020507" pitchFamily="18" charset="2"/>
              <a:buChar char=""/>
              <a:tabLst>
                <a:tab pos="457200" algn="l"/>
              </a:tabLst>
            </a:pPr>
            <a:r>
              <a:rPr lang="en-US" sz="1800" dirty="0">
                <a:effectLst/>
                <a:latin typeface="Garamond" panose="02020404030301010803" pitchFamily="18" charset="0"/>
                <a:ea typeface="Times New Roman" panose="02020603050405020304" pitchFamily="18" charset="0"/>
              </a:rPr>
              <a:t>Partnership: Collaborating for Better Outcomes</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what stands out for them in the Mission, Vision, and Values.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DEBRIEF</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we will continue the discussion on values.  </a:t>
            </a:r>
          </a:p>
          <a:p>
            <a:pPr marL="0" indent="0">
              <a:buFont typeface="Arial" panose="020B0604020202020204" pitchFamily="34" charset="0"/>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what are characteristics of good Critical Thinkers?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if not discussed:</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Deliberate.  They do not just react from the gut or go with their first instinct.  They first think carefully.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Able to recognize complexities and work within them.</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They are curious.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Have a desire to see the truth.</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Communicate clearly and logically.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Fair minded and consider multiple points of view before drawing a conclusion.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Share intellectual empathy.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Demonstrate integrity and intellectual courage.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Able to develop conclusions using analysis, evaluation, inference, and deduction.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Don’t accept information at face value.  They challenge assumptions and dig deeper to research the validity of conclusions or assertions.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FACILITATE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a discussion around the importance of critical thinking in Child Welfare.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EMPHASIZE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following points: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allows us to look critically at our beliefs, to challenge those beliefs through a cognitive process, and to come to a conclusion that is supported by evidence.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It helps to minimize the impact of personal values, beliefs, and biases, and reduce the likelihood of mistakes.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how would we climb back down the Ladder of Inference or use critically thinking to guide next steps with Sam and Lucy?</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discuss one component of critically thinking:  Self-Awareness.</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ENGAGE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in an open discussion around Self-Awareness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dirty="0"/>
              <a:t>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we will now discuss one component of critically thinking:  Self-Awareness.</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ENGAGE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in an open discussion around Self-Awareness.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benefits of Self-Awareness include: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Being able to better manage and regulate your emotions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Having better communication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Increased decision-making skills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Improved relationships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Higher levels of happiness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More confidence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Better job satisfaction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Better leadership skills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how these benefits ultimately help children and families we serve.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SUMMARIZE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by sharing the following quote by John F. Kennedy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for thoughts: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“Too often we enjoy the comfort of opinion without the discomfort of thought.”</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will now be introduced to a case family.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to Lesson 3.2 Motivational Interviewing:  Guiding Principles.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61270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Motivational Interviewing Guiding Principles</a:t>
            </a: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Lesson Time: 60 minutes</a:t>
            </a:r>
            <a:r>
              <a:rPr lang="en-US" sz="1800" b="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800" b="1" dirty="0">
              <a:effectLst/>
              <a:latin typeface="Open Sans" panose="020B0606030504020204" pitchFamily="34" charset="0"/>
              <a:ea typeface="Calibri" panose="020F0502020204030204" pitchFamily="34" charset="0"/>
            </a:endParaRPr>
          </a:p>
          <a:p>
            <a:pPr marL="0" marR="0">
              <a:spcBef>
                <a:spcPts val="0"/>
              </a:spcBef>
              <a:spcAft>
                <a:spcPts val="600"/>
              </a:spcAft>
            </a:pPr>
            <a:r>
              <a:rPr lang="en-US" sz="1800" b="1" dirty="0">
                <a:effectLst/>
                <a:latin typeface="Open Sans" panose="020B0606030504020204" pitchFamily="34" charset="0"/>
                <a:ea typeface="Calibri" panose="020F0502020204030204" pitchFamily="34" charset="0"/>
              </a:rPr>
              <a:t>Key Teaching Points / Instructions</a:t>
            </a:r>
          </a:p>
          <a:p>
            <a:pPr marL="0" marR="0">
              <a:lnSpc>
                <a:spcPct val="115000"/>
              </a:lnSpc>
              <a:spcBef>
                <a:spcPts val="0"/>
              </a:spcBef>
              <a:spcAft>
                <a:spcPts val="1000"/>
              </a:spcAft>
            </a:pP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342900" marR="0" lvl="0" indent="-342900">
              <a:lnSpc>
                <a:spcPct val="150000"/>
              </a:lnSpc>
              <a:spcBef>
                <a:spcPts val="96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Open Sans" panose="020B0606030504020204" pitchFamily="34" charset="0"/>
              </a:rPr>
              <a:t>EXPLAIN</a:t>
            </a:r>
            <a:r>
              <a:rPr lang="en-US" sz="1800" kern="1200" dirty="0">
                <a:solidFill>
                  <a:srgbClr val="000000"/>
                </a:solidFill>
                <a:effectLst/>
                <a:latin typeface="Open Sans" panose="020B0606030504020204" pitchFamily="34" charset="0"/>
                <a:ea typeface="Open Sans" panose="020B0606030504020204" pitchFamily="34" charset="0"/>
              </a:rPr>
              <a:t> Motivational Interviewing is a collaborative goal-oriented style of communication for strengthening a person’s own motivation and commitment for change in an atmosphere of compassion.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44993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SHOW </a:t>
            </a:r>
            <a:r>
              <a:rPr lang="en-US" sz="1800" dirty="0">
                <a:effectLst/>
                <a:latin typeface="Open Sans" panose="020B0606030504020204" pitchFamily="34" charset="0"/>
                <a:ea typeface="Calibri" panose="020F0502020204030204" pitchFamily="34" charset="0"/>
              </a:rPr>
              <a:t>video What is MI? Time: 0:59. Link: </a:t>
            </a:r>
            <a:r>
              <a:rPr lang="en-US" sz="1800" u="sng" kern="1200" dirty="0">
                <a:solidFill>
                  <a:srgbClr val="0000FF"/>
                </a:solidFill>
                <a:effectLst/>
                <a:latin typeface="Open Sans" panose="020B0606030504020204" pitchFamily="34" charset="0"/>
                <a:ea typeface="Calibri" panose="020F0502020204030204" pitchFamily="34" charset="0"/>
                <a:hlinkClick r:id="rId3"/>
              </a:rPr>
              <a:t>https://www.youtube.com/watch?v=reTb-x6UOmY</a:t>
            </a:r>
            <a:r>
              <a:rPr lang="en-US" sz="1800" kern="1200" dirty="0">
                <a:solidFill>
                  <a:srgbClr val="000000"/>
                </a:solidFill>
                <a:effectLst/>
                <a:latin typeface="Open Sans" panose="020B0606030504020204" pitchFamily="34" charset="0"/>
                <a:ea typeface="Times New Roman" panose="02020603050405020304" pitchFamily="18" charset="0"/>
              </a:rPr>
              <a:t>. </a:t>
            </a:r>
            <a:r>
              <a:rPr lang="en-US" sz="1800" dirty="0">
                <a:solidFill>
                  <a:srgbClr val="0F0F0F"/>
                </a:solidFill>
                <a:effectLst/>
                <a:latin typeface="Open Sans" panose="020B0606030504020204" pitchFamily="34" charset="0"/>
                <a:ea typeface="Calibri" panose="020F0502020204030204" pitchFamily="34" charset="0"/>
              </a:rPr>
              <a:t>Founders and experts in Motivational Interviewing William Miller, Theresa Moyers and Stephen Rollnick explain how Motivational Interviewing allows you to engage with your clients in a practical way to help them find and build their own motivation for change. Video points include: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rPr>
              <a:t>I</a:t>
            </a:r>
            <a:r>
              <a:rPr lang="en-US" sz="1800" dirty="0">
                <a:effectLst/>
                <a:latin typeface="Open Sans" panose="020B0606030504020204" pitchFamily="34" charset="0"/>
                <a:ea typeface="Times New Roman" panose="02020603050405020304" pitchFamily="18" charset="0"/>
              </a:rPr>
              <a:t>t's a way of having a conversation</a:t>
            </a:r>
            <a:r>
              <a:rPr lang="en-US" sz="180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Times New Roman" panose="02020603050405020304" pitchFamily="18" charset="0"/>
              </a:rPr>
              <a:t>about change</a:t>
            </a:r>
            <a:r>
              <a:rPr lang="en-US" sz="1800" dirty="0">
                <a:effectLst/>
                <a:latin typeface="Open Sans" panose="020B0606030504020204" pitchFamily="34" charset="0"/>
                <a:ea typeface="Calibri" panose="020F0502020204030204" pitchFamily="34" charset="0"/>
              </a:rPr>
              <a:t>. I</a:t>
            </a:r>
            <a:r>
              <a:rPr lang="en-US" sz="1800" dirty="0">
                <a:effectLst/>
                <a:latin typeface="Open Sans" panose="020B0606030504020204" pitchFamily="34" charset="0"/>
                <a:ea typeface="Times New Roman" panose="02020603050405020304" pitchFamily="18" charset="0"/>
              </a:rPr>
              <a:t>t</a:t>
            </a:r>
            <a:r>
              <a:rPr lang="en-US" sz="1800" dirty="0">
                <a:effectLst/>
                <a:latin typeface="Open Sans" panose="020B0606030504020204" pitchFamily="34" charset="0"/>
                <a:ea typeface="Calibri" panose="020F0502020204030204" pitchFamily="34" charset="0"/>
              </a:rPr>
              <a:t> is about </a:t>
            </a:r>
            <a:r>
              <a:rPr lang="en-US" sz="1800" dirty="0">
                <a:effectLst/>
                <a:latin typeface="Open Sans" panose="020B0606030504020204" pitchFamily="34" charset="0"/>
                <a:ea typeface="Times New Roman" panose="02020603050405020304" pitchFamily="18" charset="0"/>
              </a:rPr>
              <a:t>listen</a:t>
            </a:r>
            <a:r>
              <a:rPr lang="en-US" sz="1800" dirty="0">
                <a:effectLst/>
                <a:latin typeface="Open Sans" panose="020B0606030504020204" pitchFamily="34" charset="0"/>
                <a:ea typeface="Calibri" panose="020F0502020204030204" pitchFamily="34" charset="0"/>
              </a:rPr>
              <a:t>ing</a:t>
            </a:r>
            <a:r>
              <a:rPr lang="en-US" sz="1800" dirty="0">
                <a:effectLst/>
                <a:latin typeface="Open Sans" panose="020B0606030504020204" pitchFamily="34" charset="0"/>
                <a:ea typeface="Times New Roman" panose="02020603050405020304" pitchFamily="18" charset="0"/>
              </a:rPr>
              <a:t> to and call</a:t>
            </a:r>
            <a:r>
              <a:rPr lang="en-US" sz="1800" dirty="0">
                <a:effectLst/>
                <a:latin typeface="Open Sans" panose="020B0606030504020204" pitchFamily="34" charset="0"/>
                <a:ea typeface="Calibri" panose="020F0502020204030204" pitchFamily="34" charset="0"/>
              </a:rPr>
              <a:t>ing</a:t>
            </a:r>
            <a:r>
              <a:rPr lang="en-US" sz="1800" dirty="0">
                <a:effectLst/>
                <a:latin typeface="Open Sans" panose="020B0606030504020204" pitchFamily="34" charset="0"/>
                <a:ea typeface="Times New Roman" panose="02020603050405020304" pitchFamily="18" charset="0"/>
              </a:rPr>
              <a:t> forth the person's own ideas about </a:t>
            </a:r>
            <a:r>
              <a:rPr lang="en-US" sz="1800" dirty="0">
                <a:effectLst/>
                <a:latin typeface="Open Sans" panose="020B0606030504020204" pitchFamily="34" charset="0"/>
                <a:ea typeface="Calibri" panose="020F0502020204030204" pitchFamily="34" charset="0"/>
              </a:rPr>
              <a:t>change.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Calibri" panose="020F0502020204030204" pitchFamily="34" charset="0"/>
              </a:rPr>
              <a:t>It is not our job to </a:t>
            </a:r>
            <a:r>
              <a:rPr lang="en-US" sz="1800" dirty="0">
                <a:effectLst/>
                <a:latin typeface="Open Sans" panose="020B0606030504020204" pitchFamily="34" charset="0"/>
                <a:ea typeface="Times New Roman" panose="02020603050405020304" pitchFamily="18" charset="0"/>
              </a:rPr>
              <a:t>convince people to change when they're</a:t>
            </a:r>
            <a:r>
              <a:rPr lang="en-US" sz="1800" dirty="0">
                <a:effectLst/>
                <a:latin typeface="Open Sans" panose="020B0606030504020204" pitchFamily="34" charset="0"/>
                <a:ea typeface="Calibri" panose="020F0502020204030204" pitchFamily="34" charset="0"/>
              </a:rPr>
              <a:t> </a:t>
            </a:r>
            <a:r>
              <a:rPr lang="en-US" sz="1800" dirty="0">
                <a:effectLst/>
                <a:latin typeface="Open Sans" panose="020B0606030504020204" pitchFamily="34" charset="0"/>
                <a:ea typeface="Times New Roman" panose="02020603050405020304" pitchFamily="18" charset="0"/>
              </a:rPr>
              <a:t>convinced not to.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It is normal to be ambivalent about something where you are simultaneously wanting and not want</a:t>
            </a:r>
            <a:r>
              <a:rPr lang="en-US" sz="1800" dirty="0">
                <a:effectLst/>
                <a:latin typeface="Open Sans" panose="020B0606030504020204" pitchFamily="34" charset="0"/>
                <a:ea typeface="Calibri" panose="020F0502020204030204" pitchFamily="34" charset="0"/>
                <a:cs typeface="Open Sans" panose="020B0606030504020204" pitchFamily="34" charset="0"/>
              </a:rPr>
              <a:t>ing</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something at the same time.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1" kern="1200" dirty="0">
                <a:effectLst/>
                <a:latin typeface="Open Sans" panose="020B0606030504020204" pitchFamily="34" charset="0"/>
                <a:ea typeface="Times New Roman" panose="02020603050405020304" pitchFamily="18" charset="0"/>
              </a:rPr>
              <a:t>ASK </a:t>
            </a:r>
            <a:r>
              <a:rPr lang="en-US" sz="1800" kern="1200" dirty="0">
                <a:effectLst/>
                <a:latin typeface="Open Sans" panose="020B0606030504020204" pitchFamily="34" charset="0"/>
                <a:ea typeface="Times New Roman" panose="02020603050405020304" pitchFamily="18" charset="0"/>
              </a:rPr>
              <a:t>participants what they think about change? </a:t>
            </a:r>
            <a:r>
              <a:rPr lang="en-US" sz="1800" b="1" kern="1200" dirty="0">
                <a:effectLst/>
                <a:latin typeface="Open Sans" panose="020B0606030504020204" pitchFamily="34" charset="0"/>
                <a:ea typeface="Times New Roman" panose="02020603050405020304" pitchFamily="18" charset="0"/>
              </a:rPr>
              <a:t>STATE</a:t>
            </a:r>
            <a:r>
              <a:rPr lang="en-US" sz="1800" kern="1200" dirty="0">
                <a:effectLst/>
                <a:latin typeface="Open Sans" panose="020B0606030504020204" pitchFamily="34" charset="0"/>
                <a:ea typeface="Times New Roman" panose="02020603050405020304" pitchFamily="18" charset="0"/>
              </a:rPr>
              <a:t> change is hard for everyone.  </a:t>
            </a:r>
            <a:r>
              <a:rPr lang="en-US" sz="1800" b="1" kern="1200" dirty="0">
                <a:effectLst/>
                <a:latin typeface="Open Sans" panose="020B0606030504020204" pitchFamily="34" charset="0"/>
                <a:ea typeface="Times New Roman" panose="02020603050405020304" pitchFamily="18" charset="0"/>
              </a:rPr>
              <a:t>ASK</a:t>
            </a:r>
            <a:r>
              <a:rPr lang="en-US" sz="1800" kern="1200" dirty="0">
                <a:effectLst/>
                <a:latin typeface="Open Sans" panose="020B0606030504020204" pitchFamily="34" charset="0"/>
                <a:ea typeface="Times New Roman" panose="02020603050405020304" pitchFamily="18" charset="0"/>
              </a:rPr>
              <a:t> participants when was the last time they attempted to change something. </a:t>
            </a:r>
            <a:r>
              <a:rPr lang="en-US" sz="1800" b="1" kern="1200" dirty="0">
                <a:effectLst/>
                <a:latin typeface="Open Sans" panose="020B0606030504020204" pitchFamily="34" charset="0"/>
                <a:ea typeface="Times New Roman" panose="02020603050405020304" pitchFamily="18" charset="0"/>
              </a:rPr>
              <a:t>ASK</a:t>
            </a:r>
            <a:r>
              <a:rPr lang="en-US" sz="1800" kern="1200" dirty="0">
                <a:effectLst/>
                <a:latin typeface="Open Sans" panose="020B0606030504020204" pitchFamily="34" charset="0"/>
                <a:ea typeface="Times New Roman" panose="02020603050405020304" pitchFamily="18" charset="0"/>
              </a:rPr>
              <a:t> how long it took for them to be successful?  </a:t>
            </a:r>
            <a:r>
              <a:rPr lang="en-US" sz="1800" b="1" kern="1200" dirty="0">
                <a:effectLst/>
                <a:latin typeface="Open Sans" panose="020B0606030504020204" pitchFamily="34" charset="0"/>
                <a:ea typeface="Times New Roman" panose="02020603050405020304" pitchFamily="18" charset="0"/>
              </a:rPr>
              <a:t>ASK</a:t>
            </a:r>
            <a:r>
              <a:rPr lang="en-US" sz="1800" kern="1200" dirty="0">
                <a:effectLst/>
                <a:latin typeface="Open Sans" panose="020B0606030504020204" pitchFamily="34" charset="0"/>
                <a:ea typeface="Times New Roman" panose="02020603050405020304" pitchFamily="18" charset="0"/>
              </a:rPr>
              <a:t> how many gave up after a period of time.  </a:t>
            </a:r>
            <a:r>
              <a:rPr lang="en-US" sz="1800" b="1" kern="1200" dirty="0">
                <a:effectLst/>
                <a:latin typeface="Open Sans" panose="020B0606030504020204" pitchFamily="34" charset="0"/>
                <a:ea typeface="Times New Roman" panose="02020603050405020304" pitchFamily="18" charset="0"/>
              </a:rPr>
              <a:t>STATE </a:t>
            </a:r>
            <a:r>
              <a:rPr lang="en-US" sz="1800" kern="1200" dirty="0">
                <a:effectLst/>
                <a:latin typeface="Open Sans" panose="020B0606030504020204" pitchFamily="34" charset="0"/>
                <a:ea typeface="Times New Roman" panose="02020603050405020304" pitchFamily="18" charset="0"/>
              </a:rPr>
              <a:t>we must normalize and empathize that change is difficult.</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150480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rPr>
              <a:t>ASK</a:t>
            </a:r>
            <a:r>
              <a:rPr lang="en-US" sz="1800" dirty="0">
                <a:effectLst/>
                <a:latin typeface="Open Sans" panose="020B0606030504020204" pitchFamily="34" charset="0"/>
                <a:ea typeface="Calibri" panose="020F0502020204030204" pitchFamily="34" charset="0"/>
              </a:rPr>
              <a:t> </a:t>
            </a:r>
            <a:r>
              <a:rPr lang="en-US" sz="1800" kern="1200" dirty="0">
                <a:effectLst/>
                <a:latin typeface="Open Sans" panose="020B0606030504020204" pitchFamily="34" charset="0"/>
                <a:ea typeface="Times New Roman" panose="02020603050405020304" pitchFamily="18" charset="0"/>
              </a:rPr>
              <a:t>How can motivational interviewing be used in child protection? </a:t>
            </a:r>
            <a:r>
              <a:rPr lang="en-US" sz="1800" b="1" kern="1200" dirty="0">
                <a:effectLst/>
                <a:latin typeface="Open Sans" panose="020B0606030504020204" pitchFamily="34" charset="0"/>
                <a:ea typeface="Times New Roman" panose="02020603050405020304" pitchFamily="18" charset="0"/>
              </a:rPr>
              <a:t>EXPLAIN</a:t>
            </a:r>
            <a:r>
              <a:rPr lang="en-US" sz="1800" kern="1200" dirty="0">
                <a:effectLst/>
                <a:latin typeface="Open Sans" panose="020B0606030504020204" pitchFamily="34" charset="0"/>
                <a:ea typeface="Times New Roman" panose="02020603050405020304" pitchFamily="18" charset="0"/>
              </a:rPr>
              <a:t> </a:t>
            </a:r>
            <a:r>
              <a:rPr lang="en-US" sz="1800" kern="1200" dirty="0">
                <a:effectLst/>
                <a:latin typeface="Open Sans" panose="020B0606030504020204" pitchFamily="34" charset="0"/>
                <a:ea typeface="Open Sans" panose="020B0606030504020204" pitchFamily="34" charset="0"/>
              </a:rPr>
              <a:t>Parents who come to the attention of child protection agencies experience tremendous stressors and a range of emotions that may include fear, hopelessness, and a reluctance to engage with a system that is threatening to remove – or has removed – their children.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rPr>
              <a:t> As a result, child welfare agencies must be diligent about meaningful family engagement. </a:t>
            </a:r>
            <a:r>
              <a:rPr lang="en-US" sz="1800" b="1" kern="1200" dirty="0">
                <a:solidFill>
                  <a:srgbClr val="000000"/>
                </a:solidFill>
                <a:effectLst/>
                <a:latin typeface="Open Sans" panose="020B0606030504020204" pitchFamily="34" charset="0"/>
                <a:ea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rPr>
              <a:t> not only is it a best practice and something that families say they need and want, but successfully engaging caregivers in child welfare services has been shown to promote critical case outcomes such as fewer placements in out-of-home care and lower risk of repeat maltreatment.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401820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INFORM </a:t>
            </a:r>
            <a:r>
              <a:rPr lang="en-US" sz="1800" dirty="0">
                <a:effectLst/>
                <a:latin typeface="Open Sans" panose="020B0606030504020204" pitchFamily="34" charset="0"/>
                <a:ea typeface="Calibri" panose="020F0502020204030204" pitchFamily="34" charset="0"/>
                <a:cs typeface="Open Sans" panose="020B0606030504020204" pitchFamily="34" charset="0"/>
              </a:rPr>
              <a:t>there are many benefits of using MI with Parents and Caregivers including: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Feel more understood</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Increase confidence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Desire for behavior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Empowered to express their own ideas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Gain ownership over the change process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Increase likelihood of success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however there are challenges to using MI in Child Welfare including: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As Child Welfare professionals, we are responsible for assessing risk and safety concerns.  Safety is always paramount.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Child Welfare Professionals create a balance of ensuring child safety while collaborating and engaging families through creating motivation for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DCS engages clients when we are uninvited; therefore, assessing and understanding client’s readiness to change is important.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All parties are held accountable for the safety, well-being, and timely permanency of the child(ren).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22243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SHOW</a:t>
            </a:r>
            <a:r>
              <a:rPr lang="en-US" sz="1800" kern="1200" dirty="0">
                <a:solidFill>
                  <a:srgbClr val="000000"/>
                </a:solidFill>
                <a:effectLst/>
                <a:latin typeface="Open Sans" panose="020B0606030504020204" pitchFamily="34" charset="0"/>
                <a:ea typeface="Times New Roman" panose="02020603050405020304" pitchFamily="18" charset="0"/>
              </a:rPr>
              <a:t> the video Lifting the Burden in Motivational Interviewing. We will learn a key operational principle of Motivational Interviewing. Time: 2:06. Link: </a:t>
            </a:r>
            <a:r>
              <a:rPr lang="en-US" sz="1800" u="sng" kern="1200" dirty="0">
                <a:solidFill>
                  <a:srgbClr val="0000FF"/>
                </a:solidFill>
                <a:effectLst/>
                <a:latin typeface="Open Sans" panose="020B0606030504020204" pitchFamily="34" charset="0"/>
                <a:ea typeface="Times New Roman" panose="02020603050405020304" pitchFamily="18" charset="0"/>
                <a:hlinkClick r:id="rId3"/>
              </a:rPr>
              <a:t>https://www.youtube.com/watch?v=SsNgZ47o2I4&amp;t=65s</a:t>
            </a:r>
            <a:r>
              <a:rPr lang="en-US" sz="1800" kern="1200" dirty="0">
                <a:solidFill>
                  <a:srgbClr val="000000"/>
                </a:solidFill>
                <a:effectLst/>
                <a:latin typeface="Open Sans" panose="020B0606030504020204" pitchFamily="34" charset="0"/>
                <a:ea typeface="Times New Roman" panose="02020603050405020304" pitchFamily="18" charset="0"/>
              </a:rPr>
              <a:t>. Video main points include: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You are not the </a:t>
            </a:r>
            <a:r>
              <a:rPr lang="en-US" sz="1800" dirty="0">
                <a:effectLst/>
                <a:latin typeface="Open Sans" panose="020B0606030504020204" pitchFamily="34" charset="0"/>
                <a:ea typeface="Calibri" panose="020F0502020204030204" pitchFamily="34" charset="0"/>
                <a:cs typeface="Open Sans" panose="020B0606030504020204" pitchFamily="34" charset="0"/>
              </a:rPr>
              <a:t>expert;</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you can't make a person change</a:t>
            </a:r>
            <a:r>
              <a:rPr lang="en-US" sz="1800" dirty="0">
                <a:effectLst/>
                <a:latin typeface="Open Sans" panose="020B0606030504020204" pitchFamily="34" charset="0"/>
                <a:ea typeface="Calibri" panose="020F0502020204030204" pitchFamily="34" charset="0"/>
                <a:cs typeface="Open Sans" panose="020B0606030504020204" pitchFamily="34" charset="0"/>
              </a:rPr>
              <a:t>.</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You don't have to be the one to come up with all the good ideas - a person with really good ideas is sitting across from you and may have better ideas</a:t>
            </a:r>
            <a:r>
              <a:rPr lang="en-US" sz="1800" dirty="0">
                <a:effectLst/>
                <a:latin typeface="Open Sans" panose="020B0606030504020204" pitchFamily="34" charset="0"/>
                <a:ea typeface="Calibri" panose="020F0502020204030204" pitchFamily="34" charset="0"/>
                <a:cs typeface="Open Sans" panose="020B0606030504020204" pitchFamily="34" charset="0"/>
              </a:rPr>
              <a:t>.</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dirty="0">
                <a:effectLst/>
                <a:latin typeface="Open Sans" panose="020B0606030504020204" pitchFamily="34" charset="0"/>
                <a:ea typeface="Times New Roman" panose="02020603050405020304" pitchFamily="18" charset="0"/>
                <a:cs typeface="Open Sans" panose="020B0606030504020204" pitchFamily="34" charset="0"/>
              </a:rPr>
              <a:t>Motivational Interviewing is not a directive approach – it is more guiding. It involves good listening.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17234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to share what guiding looks like in their work in child welfare. Possible responses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Getting the family’s input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Actively listening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Offering suggestions/ resources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Answering questions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Assessing interest and priorities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Assessing strengths and abilities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TRANSITION</a:t>
            </a:r>
            <a:r>
              <a:rPr lang="en-US" sz="1800" kern="1200" dirty="0">
                <a:solidFill>
                  <a:srgbClr val="000000"/>
                </a:solidFill>
                <a:effectLst/>
                <a:latin typeface="Open Sans" panose="020B0606030504020204" pitchFamily="34" charset="0"/>
                <a:ea typeface="Times New Roman" panose="02020603050405020304" pitchFamily="18" charset="0"/>
              </a:rPr>
              <a:t> by stating, we will now look at four principles essential to the spirit of motivational interviewing.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47</a:t>
            </a:fld>
            <a:endParaRPr lang="cs-CZ"/>
          </a:p>
        </p:txBody>
      </p:sp>
    </p:spTree>
    <p:extLst>
      <p:ext uri="{BB962C8B-B14F-4D97-AF65-F5344CB8AC3E}">
        <p14:creationId xmlns:p14="http://schemas.microsoft.com/office/powerpoint/2010/main" val="3076180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SHARE</a:t>
            </a:r>
            <a:r>
              <a:rPr lang="en-US" sz="1800" kern="1200" dirty="0">
                <a:solidFill>
                  <a:srgbClr val="000000"/>
                </a:solidFill>
                <a:effectLst/>
                <a:latin typeface="Open Sans" panose="020B0606030504020204" pitchFamily="34" charset="0"/>
                <a:ea typeface="Times New Roman" panose="02020603050405020304" pitchFamily="18" charset="0"/>
              </a:rPr>
              <a:t> there are four main concepts under the spirit of motivational interviewing are: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Collaboration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Acceptance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Evocation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Compassion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INFORM</a:t>
            </a:r>
            <a:r>
              <a:rPr lang="en-US" sz="1800" kern="1200" dirty="0">
                <a:solidFill>
                  <a:srgbClr val="000000"/>
                </a:solidFill>
                <a:effectLst/>
                <a:latin typeface="Open Sans" panose="020B0606030504020204" pitchFamily="34" charset="0"/>
                <a:ea typeface="Times New Roman" panose="02020603050405020304" pitchFamily="18" charset="0"/>
              </a:rPr>
              <a:t> we are going to explore the meaning and application of each. While we explore these four concepts, we encourage you engage in self- assessment. Asking yourself how do you convey these concepts in your practice with children and families?  We also challenge you to think of new or improved ways of conveying the principles in your daily practice.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57723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using a collaborative approach to working with clients involves a partnership that honors the client’s experience and views.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The emphasis is on creating an environment that is conducive to change, as opposed to convincing or coercing the clients to</a:t>
            </a:r>
            <a:r>
              <a:rPr lang="en-US" sz="1800" kern="1200" spc="-3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change.  The family is fully engaged throughout the practice wheel process.  Therefore, motivational interviewing is done “for” and “with” a person, not “to” or “on” a person.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Family-centered practice highlights the family is the expert in their lives and we want to hear their stories and develop an understanding of their perspectives while avoiding confrontation.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Trainer Note: Parallel this concept to the video about guiding, following and directing.  This will lead the group into a discussion about what it might look like for the case manager to be in the directing/ expert role.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49</a:t>
            </a:fld>
            <a:endParaRPr lang="cs-CZ"/>
          </a:p>
        </p:txBody>
      </p:sp>
    </p:spTree>
    <p:extLst>
      <p:ext uri="{BB962C8B-B14F-4D97-AF65-F5344CB8AC3E}">
        <p14:creationId xmlns:p14="http://schemas.microsoft.com/office/powerpoint/2010/main" val="239358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participants to share their definition of “Values.”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ENSURE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this definition is included in the discussion: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Values:  A person’s principles or standards of behavior; one’s judgment of what is important in life.</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importance of having values.  It is imperative every case manager understand our profession has at its core some deeply held values.  These values, in turn, serve as the foundation for the ethical basis for practice, which in turn is the justification for the very existence of the profession and the interventions social workers undertake.  If we did not have our fundamental ethical orientation, the profession of social work would look very different than it does today, if indeed it would even exist at all.</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before we talk about values in Child Welfare and DCS, let’s take a few minutes to explore our own personal values.</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to take a few moments and think about what personal values they have that brought them to work in Child Welfare and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ASK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for volunteers to share.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THANK</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those participants for showing vulnerability in learning.</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SHARE </a:t>
            </a:r>
            <a:r>
              <a:rPr lang="en-US" sz="1800" kern="1200" dirty="0">
                <a:solidFill>
                  <a:srgbClr val="000000"/>
                </a:solidFill>
                <a:effectLst/>
                <a:latin typeface="Open Sans" panose="020B0606030504020204" pitchFamily="34" charset="0"/>
                <a:ea typeface="Times New Roman" panose="02020603050405020304" pitchFamily="18" charset="0"/>
              </a:rPr>
              <a:t>with</a:t>
            </a:r>
            <a:r>
              <a:rPr lang="en-US" sz="1800" b="1" kern="1200" dirty="0">
                <a:solidFill>
                  <a:srgbClr val="000000"/>
                </a:solidFill>
                <a:effectLst/>
                <a:latin typeface="Open Sans" panose="020B0606030504020204" pitchFamily="34" charset="0"/>
                <a:ea typeface="Times New Roman" panose="02020603050405020304" pitchFamily="18" charset="0"/>
              </a:rPr>
              <a:t> </a:t>
            </a:r>
            <a:r>
              <a:rPr lang="en-US" sz="1800" kern="1200" dirty="0">
                <a:solidFill>
                  <a:srgbClr val="000000"/>
                </a:solidFill>
                <a:effectLst/>
                <a:latin typeface="Open Sans" panose="020B0606030504020204" pitchFamily="34" charset="0"/>
                <a:ea typeface="Times New Roman" panose="02020603050405020304" pitchFamily="18" charset="0"/>
              </a:rPr>
              <a:t>participants the following behaviors we display when we in the “expert role.”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Asking close-ended questions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Questions that confirm biases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Don’t you think…/ You should…. Statements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Confrontation verses inquiry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93894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EXPLAIN</a:t>
            </a:r>
            <a:r>
              <a:rPr lang="en-US" sz="1800" kern="1200" dirty="0">
                <a:solidFill>
                  <a:srgbClr val="000000"/>
                </a:solidFill>
                <a:effectLst/>
                <a:latin typeface="Open Sans" panose="020B0606030504020204" pitchFamily="34" charset="0"/>
                <a:ea typeface="Times New Roman" panose="02020603050405020304" pitchFamily="18" charset="0"/>
              </a:rPr>
              <a:t> In child welfare, there are certain things that must be done to protect children and ensure their safety, permanency, and well-being.  Our protective authority allows us to communicate/ reinforce circumstances that cannot be changed; while collaboration with families is still possible and what we are trying to achieve.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to share what are some examples of circumstances that cannot be changed? Possible responses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Court orders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Safety of the child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Court ordered services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Restraining/ no contact orders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IPAs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 </a:t>
            </a:r>
            <a:r>
              <a:rPr lang="en-US" sz="1800" kern="1200" dirty="0">
                <a:solidFill>
                  <a:srgbClr val="000000"/>
                </a:solidFill>
                <a:effectLst/>
                <a:latin typeface="Open Sans" panose="020B0606030504020204" pitchFamily="34" charset="0"/>
                <a:ea typeface="Times New Roman" panose="02020603050405020304" pitchFamily="18" charset="0"/>
              </a:rPr>
              <a:t>participant how do we collaborate with clients when there are circumstances that cannot be changed? Possible responses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Offering choices around services/ how to achieve goals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Giving the family a voice around the circumstances they cannot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Allowing room for questions/ discussion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Exploring the benefits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Involving the family in the planning process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Listening to their story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Brainstorming barriers and solutions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98556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the next MI principle is Acceptance. </a:t>
            </a:r>
            <a:r>
              <a:rPr lang="en-US" sz="1800" b="1" dirty="0">
                <a:effectLst/>
                <a:latin typeface="Open Sans" panose="020B0606030504020204" pitchFamily="34" charset="0"/>
                <a:ea typeface="Calibri" panose="020F0502020204030204" pitchFamily="34" charset="0"/>
                <a:cs typeface="Open Sans" panose="020B0606030504020204" pitchFamily="34" charset="0"/>
              </a:rPr>
              <a:t>EXPLAIN</a:t>
            </a:r>
            <a:r>
              <a:rPr lang="en-US" sz="1800" dirty="0">
                <a:effectLst/>
                <a:latin typeface="Open Sans" panose="020B0606030504020204" pitchFamily="34" charset="0"/>
                <a:ea typeface="Calibri" panose="020F0502020204030204" pitchFamily="34" charset="0"/>
                <a:cs typeface="Open Sans" panose="020B0606030504020204" pitchFamily="34" charset="0"/>
              </a:rPr>
              <a:t> we don’t accept the behaviors, but we do accept the person and that is where they are at this moment in time.  Acceptance involves: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Absolute worth- accepting them as they are.  Unconditional positive regard for the person. The opposite of this is judgement.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Accurate empathy- striving to understand the other person’s internal perspective/ see the experience through their eyes verses imposing your own perspective.  An example of this is practice, is asking the family to share their family story.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Autonomy Support- honoring and respecting each person’s autonomy. Their irrevocable right and capacity to self-direction.  Complete freedom to choose. The opposite is the attempt to make people do things, to coerce and control. (The person has the full ability to make their own decisions).</a:t>
            </a:r>
          </a:p>
          <a:p>
            <a:pPr marL="342900" marR="0" lvl="0" indent="-342900" algn="l" defTabSz="914400" rtl="0" eaLnBrk="1" fontAlgn="auto" latinLnBrk="0" hangingPunct="1">
              <a:lnSpc>
                <a:spcPct val="150000"/>
              </a:lnSpc>
              <a:spcBef>
                <a:spcPts val="0"/>
              </a:spcBef>
              <a:spcAft>
                <a:spcPts val="800"/>
              </a:spcAft>
              <a:buClrTx/>
              <a:buSzTx/>
              <a:buFont typeface="Courier New" panose="02070309020205020404" pitchFamily="49" charset="0"/>
              <a:buChar char="o"/>
              <a:tabLst>
                <a:tab pos="457200" algn="l"/>
              </a:tabLst>
              <a:defRPr/>
            </a:pPr>
            <a:r>
              <a:rPr lang="en-US" sz="1800" dirty="0">
                <a:effectLst/>
                <a:latin typeface="Open Sans" panose="020B0606030504020204" pitchFamily="34" charset="0"/>
                <a:ea typeface="Calibri" panose="020F0502020204030204" pitchFamily="34" charset="0"/>
                <a:cs typeface="Open Sans" panose="020B0606030504020204" pitchFamily="34" charset="0"/>
              </a:rPr>
              <a:t>Affirmation to seek and acknowledge the persons strengths and efforts.  The opposite is the search for what is wrong with people and having identified what is wrong and telling them how to fix it. This is called the “righting reflex.” We can affirm resources and strengths that the family has.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95633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ASK </a:t>
            </a:r>
            <a:r>
              <a:rPr lang="en-US" sz="1800" dirty="0">
                <a:effectLst/>
                <a:latin typeface="Open Sans" panose="020B0606030504020204" pitchFamily="34" charset="0"/>
                <a:ea typeface="Calibri" panose="020F0502020204030204" pitchFamily="34" charset="0"/>
                <a:cs typeface="Open Sans" panose="020B0606030504020204" pitchFamily="34" charset="0"/>
              </a:rPr>
              <a:t>participants, how do they avoid telling clients how to “fix” the situation (the Righting Reflex)?  Possible responses: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Stay curious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Asking open-ended questions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Actively listen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Exploring your internal motivation (why do I want to “fix” this situation?)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Listening for change talk/ opportunities to help self-motivation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Courier New" panose="02070309020205020404" pitchFamily="49" charset="0"/>
              <a:buChar char="o"/>
              <a:tabLst>
                <a:tab pos="457200" algn="l"/>
              </a:tabLst>
            </a:pPr>
            <a:r>
              <a:rPr lang="en-US" sz="1800" dirty="0">
                <a:effectLst/>
                <a:latin typeface="Open Sans" panose="020B0606030504020204" pitchFamily="34" charset="0"/>
                <a:ea typeface="Calibri" panose="020F0502020204030204" pitchFamily="34" charset="0"/>
                <a:cs typeface="Open Sans" panose="020B0606030504020204" pitchFamily="34" charset="0"/>
              </a:rPr>
              <a:t>Assessing the client’s readiness to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these strategies lead us to the next principle in the spirit of MI which is evocation.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4354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one of DCS’s values is the belief that families have the capacity to provide safety and stability for their children.  Our role is to learn about the family in order to maximize their protective capacity and build on the strengths that can facilitate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in the spirit of evocation, we are remaining curious in order to help families identify strengths that can be utilized in the change process including: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Families have what they need to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Elicit the goals and values of the family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The family has the potential motivation and resources from within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Ambivalence brings opportunity: the family sees they need to make the change but are also familiar where they are currently.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Evoke and listen for change talk that expresses motivation for change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Incorporate expressions of change motivation in service planning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3110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NOW</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let’s look at the next principle of compassion.</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EXPLAIN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what compassion looks like: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Seeking the well-being and interest of families through active engagement and teaming – acknowledging that we are not the experts of the families that we are working with the family in partnership, engaging them in the assessment of their concerns and risks.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To actively support the family’s welfare through teaming and inclusive planning-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Going in the interaction with children and families with your heart in the “right place.” – being sur that we go into our interactions with children and families with the intentions that are purely centered around helping to empower and support achievement of well-being.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Compassion does not dismiss that case managers have concerns- Concerns, risks, and circumstances that cannot change are communicated with respect in the context of a collaborative relationship.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48200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STRESS</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Compassion is an essential element of this work.  Compassion is engaging the family in assessment, planning and implementation in a way their human dignity is preserved (even during moments of crisis), and their well-being and interest is prioritized.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what do you think is meant by “human dignity?” Possible responses; self- worth, self- respect, autonomy.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 </a:t>
            </a:r>
            <a:r>
              <a:rPr lang="en-US" sz="1800" kern="1200" dirty="0">
                <a:solidFill>
                  <a:srgbClr val="000000"/>
                </a:solidFill>
                <a:effectLst/>
                <a:latin typeface="Open Sans" panose="020B0606030504020204" pitchFamily="34" charset="0"/>
                <a:ea typeface="Times New Roman" panose="02020603050405020304" pitchFamily="18" charset="0"/>
              </a:rPr>
              <a:t>participants what are some things you do in interactions with children and families that promote preservation of human dignity? Possible response: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rPr>
              <a:t>Active listening</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Asking questions and showing genuine interest in responses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Acknowledging strengths observed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Inviting dialogue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Acknowledge emotional reactions to DCS involvement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Self-Awareness – being aware of biases that you hold toward children and families.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Global assessment – inviting data from different people, places, and methods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TRANSITION</a:t>
            </a:r>
            <a:r>
              <a:rPr lang="en-US" sz="1800" kern="1200" dirty="0">
                <a:solidFill>
                  <a:srgbClr val="000000"/>
                </a:solidFill>
                <a:effectLst/>
                <a:latin typeface="Open Sans" panose="020B0606030504020204" pitchFamily="34" charset="0"/>
                <a:ea typeface="Times New Roman" panose="02020603050405020304" pitchFamily="18" charset="0"/>
              </a:rPr>
              <a:t>, now that we have explored the four principles of the spirit of Motivational Interview, let’s take a moment and reflect on how we convey these principles in interactions with children and families. We have learned the four main concepts of the spirit of motivation interviewing including: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Collaboration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Acceptance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Evocation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Compassion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ASK</a:t>
            </a:r>
            <a:r>
              <a:rPr lang="en-US" sz="1800" kern="1200" dirty="0">
                <a:solidFill>
                  <a:srgbClr val="000000"/>
                </a:solidFill>
                <a:effectLst/>
                <a:latin typeface="Open Sans" panose="020B0606030504020204" pitchFamily="34" charset="0"/>
                <a:ea typeface="Times New Roman" panose="02020603050405020304" pitchFamily="18" charset="0"/>
              </a:rPr>
              <a:t> participants when thinking about the components of the Spirit of Motivational Interviewing, “what is one thing within their control that they would like to do moving forward?” </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EXCLAIM </a:t>
            </a:r>
            <a:r>
              <a:rPr lang="en-US" sz="1800" dirty="0">
                <a:effectLst/>
                <a:latin typeface="Open Sans" panose="020B0606030504020204" pitchFamily="34" charset="0"/>
                <a:ea typeface="Calibri" panose="020F0502020204030204" pitchFamily="34" charset="0"/>
                <a:cs typeface="Open Sans" panose="020B0606030504020204" pitchFamily="34" charset="0"/>
              </a:rPr>
              <a:t>t</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he spirit of motivational interviewing starts with you. Being in a mind-set that aligns with these principles is essential as we work to help children and families in their journey toward change.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07964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now that we have an understanding of the Spirit of MI, we will now discuss the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Guiding Principles of MI.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hese are the fundamental principles used in motivational interviewing to help us think about how to best engage and collaborate with the children and families we work with. These </a:t>
            </a:r>
            <a:r>
              <a:rPr lang="en-US" sz="1800" kern="1200" dirty="0">
                <a:effectLst/>
                <a:latin typeface="Open Sans" panose="020B0606030504020204" pitchFamily="34" charset="0"/>
                <a:ea typeface="Times New Roman" panose="02020603050405020304" pitchFamily="18" charset="0"/>
                <a:cs typeface="Open Sans" panose="020B0606030504020204" pitchFamily="34" charset="0"/>
              </a:rPr>
              <a:t>principles represent conversational strategies that can help resolve internal conflict within clients, the client is able to talk themselves into change rather than us trying to convince them to change. </a:t>
            </a:r>
            <a:r>
              <a:rPr lang="en-US" sz="180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There are Four Guiding Principles in Motivational Interviewing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Expressing Empathy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Rolling with Resistance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Developing Discrepancy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effectLst/>
                <a:latin typeface="Open Sans" panose="020B0606030504020204" pitchFamily="34" charset="0"/>
                <a:ea typeface="Open Sans" panose="020B0606030504020204" pitchFamily="34" charset="0"/>
                <a:cs typeface="Open Sans" panose="020B0606030504020204" pitchFamily="34" charset="0"/>
              </a:rPr>
              <a:t>Supporting Self-Efficacy</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SHARE</a:t>
            </a:r>
            <a:r>
              <a:rPr lang="en-US" sz="1800" dirty="0">
                <a:effectLst/>
                <a:latin typeface="Open Sans" panose="020B0606030504020204" pitchFamily="34" charset="0"/>
                <a:ea typeface="Calibri" panose="020F0502020204030204" pitchFamily="34" charset="0"/>
                <a:cs typeface="Open Sans" panose="020B0606030504020204" pitchFamily="34" charset="0"/>
              </a:rPr>
              <a:t>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with the group this is not just a concept it is a tool in terms of how to communicate, connect and collaborate with those we are in conversation with.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57</a:t>
            </a:fld>
            <a:endParaRPr lang="cs-CZ"/>
          </a:p>
        </p:txBody>
      </p:sp>
    </p:spTree>
    <p:extLst>
      <p:ext uri="{BB962C8B-B14F-4D97-AF65-F5344CB8AC3E}">
        <p14:creationId xmlns:p14="http://schemas.microsoft.com/office/powerpoint/2010/main" val="1229648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 when Expressing Empathy, the goals are for you to be able to: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To see the world as others see it.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To be non-judgmental.</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To understand the other person’s feelings. We must be in touch with our own feelings in-order to understand someone else’s feelings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Be able to communicate your understanding of the other person’s feelings.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STATE</a:t>
            </a:r>
            <a:r>
              <a:rPr lang="en-US" sz="1800" dirty="0">
                <a:effectLst/>
                <a:latin typeface="Open Sans" panose="020B0606030504020204" pitchFamily="34" charset="0"/>
                <a:ea typeface="Calibri" panose="020F0502020204030204" pitchFamily="34" charset="0"/>
                <a:cs typeface="Open Sans" panose="020B0606030504020204" pitchFamily="34" charset="0"/>
              </a:rPr>
              <a:t>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Child Welfare work can be very exhausting because of the empathetic connection we have with our cases throughout the day. This can be draining for us as workers because we are engaging with children and families who might be in difficult places.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EXPLAIN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Empathetic Connection is necessary though in terms of communication. It communicates to the individual we are working with that we understand their experience and that we can enter into some of their feelings and thought processes. We do this without judgement. This does not mean we endorse it; it just shows the individual our commitment to get at the level they are feeling and thinking, being able to understand their world, and the way they are feeling and seeing things.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58</a:t>
            </a:fld>
            <a:endParaRPr lang="cs-CZ"/>
          </a:p>
        </p:txBody>
      </p:sp>
    </p:spTree>
    <p:extLst>
      <p:ext uri="{BB962C8B-B14F-4D97-AF65-F5344CB8AC3E}">
        <p14:creationId xmlns:p14="http://schemas.microsoft.com/office/powerpoint/2010/main" val="3939821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STATE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Empathy is different than sympathy. Sympathy involves understanding from your own perspective. Empathy involves putting yourself in the other person's shoes and understanding WHY they may have these particular feelings. In becoming aware of the root cause of why a person feels the way they do, we can better understand</a:t>
            </a: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Calibri" panose="020F0502020204030204" pitchFamily="34" charset="0"/>
                <a:cs typeface="Open Sans" panose="020B0606030504020204" pitchFamily="34" charset="0"/>
              </a:rPr>
              <a:t>INTRODUCE</a:t>
            </a:r>
            <a:r>
              <a:rPr lang="en-US" sz="1800" dirty="0">
                <a:effectLst/>
                <a:latin typeface="Open Sans" panose="020B0606030504020204" pitchFamily="34" charset="0"/>
                <a:ea typeface="Calibri" panose="020F0502020204030204" pitchFamily="34" charset="0"/>
                <a:cs typeface="Open Sans" panose="020B0606030504020204" pitchFamily="34" charset="0"/>
              </a:rPr>
              <a:t> </a:t>
            </a:r>
            <a:r>
              <a:rPr lang="en-US" sz="1800" kern="1200" dirty="0" err="1">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Brené</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Brown who is an </a:t>
            </a:r>
            <a:r>
              <a:rPr lang="en-US" sz="1800" dirty="0">
                <a:solidFill>
                  <a:srgbClr val="4D5156"/>
                </a:solidFill>
                <a:effectLst/>
                <a:latin typeface="Open Sans" panose="020B0606030504020204" pitchFamily="34" charset="0"/>
                <a:ea typeface="Calibri" panose="020F0502020204030204" pitchFamily="34" charset="0"/>
                <a:cs typeface="Open Sans" panose="020B0606030504020204" pitchFamily="34" charset="0"/>
              </a:rPr>
              <a:t>American professor, author, and podcast host. Brown is known for her work on shame, vulnerability, and leadership. SHARE we will watch a v</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ideo on Empathy versus Sympathy. Time: 2:53 minutes. Link: </a:t>
            </a:r>
            <a:r>
              <a:rPr lang="en-US" sz="1800" u="sng" kern="1200" dirty="0">
                <a:solidFill>
                  <a:srgbClr val="0000FF"/>
                </a:solidFill>
                <a:effectLst/>
                <a:latin typeface="Open Sans" panose="020B0606030504020204" pitchFamily="34" charset="0"/>
                <a:ea typeface="Times New Roman" panose="02020603050405020304" pitchFamily="18" charset="0"/>
                <a:cs typeface="Open Sans" panose="020B0606030504020204" pitchFamily="34" charset="0"/>
                <a:hlinkClick r:id="rId3"/>
              </a:rPr>
              <a:t>https://www.youtube.com/watch?v=1Evwgu369Jw&amp;t=10s</a:t>
            </a:r>
            <a:endParaRPr lang="en-US" sz="1800" u="sng" kern="1200" dirty="0">
              <a:solidFill>
                <a:srgbClr val="0000FF"/>
              </a:solidFill>
              <a:effectLst/>
              <a:latin typeface="Open Sans" panose="020B0606030504020204" pitchFamily="34" charset="0"/>
              <a:ea typeface="Times New Roman" panose="02020603050405020304" pitchFamily="18" charset="0"/>
              <a:cs typeface="Open Sans" panose="020B0606030504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participants their thoughts and</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DEBRIEF</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the video.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9281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group everyone has their own value system which has been formed over the years by many different factors.  In that same regard, Child Welfare has a standard set of values which must be considered.</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EXPLAIN</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to do this work, we must accept the overarching values of child welfare.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that all children deserve a safe, stable, and nurturing environment to grow and develop.</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approach people with acceptance, openness, and transparency to help them achieve change.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all children have a right to safety.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strive to differentiate between the person and the behavior.</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families are the experts of their own lives.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Every family has the right to be treated with dignity and respect.</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always want to work towards family preservation.</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 believe in Family-Centered Practice.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the next guiding principle is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Rolling with Resistance. Rolling with Resistance comes out of the concept of Ambivalence. Ambivalence is at the core of feeling stuck. Ambivalence gets acted out in our behaviors, and those behaviors are of the things that bring families to the attention of child welfare. DCS comes into families’ lives during a time of high stress, and also during a time when there are behaviors born out of this ambivalence.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Rolling with Resistance is a concept that gives us direction on how to engage the barriers that the family has put up as they are confronting child welfare. Empathy is important in this regard; we want to walk with them rather than resist against them including: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Avoid a direct head-on argument with the person</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Show that you have heard what the other person has said. Reflect and summarize. Get alongside them even if you don’t agree to defuse or prevent some of their instinctive defensiveness.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Encourage the other person to come up with possible solutions or alternative behaviors versus explaining or forcing suggestions on them. This can help them to feel empowered rather than attacked.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rPr>
              <a:t>SHARE</a:t>
            </a:r>
            <a:r>
              <a:rPr lang="en-US" sz="1800" kern="1200" dirty="0">
                <a:solidFill>
                  <a:srgbClr val="212121"/>
                </a:solidFill>
                <a:effectLst/>
                <a:latin typeface="Open Sans" panose="020B0606030504020204" pitchFamily="34" charset="0"/>
                <a:ea typeface="Times New Roman" panose="02020603050405020304" pitchFamily="18" charset="0"/>
              </a:rPr>
              <a:t> some specific tools you can use during Rolling with Resistance could include:</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Lean into reflections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You can apologize for not seeing it the way they do.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Affirming</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Courier New" panose="02070309020205020404" pitchFamily="49" charset="0"/>
              <a:buChar char="o"/>
              <a:tabLst>
                <a:tab pos="457200" algn="l"/>
              </a:tabLst>
            </a:pP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Shifting focus..."It seems like this one here might be more important to you."</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STATE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m</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ost people go into child welfare wanting to help other people. When we see kids and families pushing against “good choices” or “obvious good decisions” that would keep their family safe, most workers want to give advice or direction called “righting reflex.”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his righting reflex is born out of concern where we as DCS workers can see the obvious choice or path is to safety and we want to provide that solution to the child or family. Many times, though if DCS is providing the solution it causes the individual to “push back.” This push back ends up feeding resistance rather than helping. It’s so important the child and family come up with their own solutions towards safety. It’s much harder to “push back” on your own idea.  So, when you feel the “pushback” from the family and the “pull” within to come up with a solution. That is your indicator that you need to move back into curiosity and move back into walking beside them not in front of them.</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03014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342900" marR="0" lvl="0" indent="-342900" algn="l">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SHOW </a:t>
            </a:r>
            <a:r>
              <a:rPr lang="en-US" sz="1800" b="0" kern="1800" dirty="0">
                <a:solidFill>
                  <a:srgbClr val="0F0F0F"/>
                </a:solidFill>
                <a:effectLst/>
                <a:latin typeface="Open Sans" panose="020B0606030504020204" pitchFamily="34" charset="0"/>
                <a:ea typeface="Times New Roman" panose="02020603050405020304" pitchFamily="18" charset="0"/>
              </a:rPr>
              <a:t>It's Not About the Nail</a:t>
            </a:r>
            <a:r>
              <a:rPr lang="en-US" sz="1800" b="1" kern="1800" dirty="0">
                <a:solidFill>
                  <a:srgbClr val="0F0F0F"/>
                </a:solidFill>
                <a:effectLst/>
                <a:latin typeface="Open Sans" panose="020B0606030504020204" pitchFamily="34" charset="0"/>
                <a:ea typeface="Times New Roman" panose="02020603050405020304" pitchFamily="18" charset="0"/>
              </a:rPr>
              <a:t> </a:t>
            </a:r>
            <a:r>
              <a:rPr lang="en-US" sz="1800" b="0" kern="1200" dirty="0">
                <a:solidFill>
                  <a:srgbClr val="000000"/>
                </a:solidFill>
                <a:effectLst/>
                <a:latin typeface="Open Sans" panose="020B0606030504020204" pitchFamily="34" charset="0"/>
                <a:ea typeface="Times New Roman" panose="02020603050405020304" pitchFamily="18" charset="0"/>
              </a:rPr>
              <a:t>video</a:t>
            </a:r>
            <a:r>
              <a:rPr lang="en-US" sz="1800" b="1" kern="1200" dirty="0">
                <a:solidFill>
                  <a:srgbClr val="000000"/>
                </a:solidFill>
                <a:effectLst/>
                <a:latin typeface="Open Sans" panose="020B0606030504020204" pitchFamily="34" charset="0"/>
                <a:ea typeface="Times New Roman" panose="02020603050405020304" pitchFamily="18" charset="0"/>
              </a:rPr>
              <a:t>.</a:t>
            </a:r>
            <a:r>
              <a:rPr lang="en-US" sz="1800" b="0" kern="1200" dirty="0">
                <a:solidFill>
                  <a:srgbClr val="000000"/>
                </a:solidFill>
                <a:effectLst/>
                <a:latin typeface="Open Sans" panose="020B0606030504020204" pitchFamily="34" charset="0"/>
                <a:ea typeface="Times New Roman" panose="02020603050405020304" pitchFamily="18" charset="0"/>
              </a:rPr>
              <a:t> Time: 1:41</a:t>
            </a:r>
            <a:r>
              <a:rPr lang="en-US" sz="1800" b="1" kern="1200" dirty="0">
                <a:solidFill>
                  <a:srgbClr val="000000"/>
                </a:solidFill>
                <a:effectLst/>
                <a:latin typeface="Open Sans" panose="020B0606030504020204" pitchFamily="34" charset="0"/>
                <a:ea typeface="Times New Roman" panose="02020603050405020304" pitchFamily="18" charset="0"/>
              </a:rPr>
              <a:t> </a:t>
            </a:r>
            <a:r>
              <a:rPr lang="en-US" sz="1800" b="0" kern="1200" dirty="0">
                <a:solidFill>
                  <a:srgbClr val="000000"/>
                </a:solidFill>
                <a:effectLst/>
                <a:latin typeface="Open Sans" panose="020B0606030504020204" pitchFamily="34" charset="0"/>
                <a:ea typeface="Times New Roman" panose="02020603050405020304" pitchFamily="18" charset="0"/>
              </a:rPr>
              <a:t>minutes. Link: </a:t>
            </a:r>
            <a:r>
              <a:rPr lang="en-US" sz="1800" b="0" u="sng" kern="1200" dirty="0">
                <a:solidFill>
                  <a:srgbClr val="000000"/>
                </a:solidFill>
                <a:effectLst/>
                <a:latin typeface="Open Sans" panose="020B0606030504020204" pitchFamily="34" charset="0"/>
                <a:ea typeface="Times New Roman" panose="02020603050405020304" pitchFamily="18" charset="0"/>
                <a:hlinkClick r:id="rId3"/>
              </a:rPr>
              <a:t>https://www.youtube.com/watch?v=-4EDhdAHrOg</a:t>
            </a:r>
            <a:endParaRPr lang="en-US" sz="1800" b="1" kern="0" dirty="0">
              <a:effectLst/>
              <a:latin typeface="Open Sans" panose="020B060603050402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DEBRIEF</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and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ASK</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participants their reaction to the video.</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61</a:t>
            </a:fld>
            <a:endParaRPr lang="cs-CZ"/>
          </a:p>
        </p:txBody>
      </p:sp>
    </p:spTree>
    <p:extLst>
      <p:ext uri="{BB962C8B-B14F-4D97-AF65-F5344CB8AC3E}">
        <p14:creationId xmlns:p14="http://schemas.microsoft.com/office/powerpoint/2010/main" val="1522637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MOVE</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 to the next guiding principle of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Developing Discrepancy.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EXPLAIN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Developing Discrepancy is asking us to really look for those statements, in our interactions with kids and families, where they are verbalizing, they feel stuck between two opposing thoughts or desires or behaviors.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60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STATE </a:t>
            </a:r>
            <a:r>
              <a:rPr lang="en-US" sz="180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this is when we shift the focus of the conversation when there is little or no change talk, to evoke any difference between the status-quo and the way the client would like things to be.</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SHARE</a:t>
            </a:r>
            <a:r>
              <a:rPr lang="en-US" sz="1800" kern="1200" dirty="0">
                <a:solidFill>
                  <a:srgbClr val="212121"/>
                </a:solidFill>
                <a:effectLst/>
                <a:latin typeface="Open Sans" panose="020B0606030504020204" pitchFamily="34" charset="0"/>
                <a:ea typeface="Times New Roman" panose="02020603050405020304" pitchFamily="18" charset="0"/>
                <a:cs typeface="Open Sans" panose="020B0606030504020204" pitchFamily="34" charset="0"/>
              </a:rPr>
              <a:t> </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Developing Discrepancy is looking for those mismatches between where they are and where they want to be and really developing those in our interactions through our questions and through our reflections with the person we are engaging in conversation with.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dirty="0">
                <a:effectLst/>
                <a:latin typeface="Open Sans" panose="020B0606030504020204" pitchFamily="34" charset="0"/>
                <a:ea typeface="Times New Roman" panose="02020603050405020304" pitchFamily="18" charset="0"/>
                <a:cs typeface="Open Sans" panose="020B0606030504020204" pitchFamily="34" charset="0"/>
              </a:rPr>
              <a:t>EXPLAIN</a:t>
            </a:r>
            <a:r>
              <a:rPr lang="en-US" sz="1800" dirty="0">
                <a:effectLst/>
                <a:latin typeface="Open Sans" panose="020B0606030504020204" pitchFamily="34" charset="0"/>
                <a:ea typeface="Times New Roman" panose="02020603050405020304" pitchFamily="18" charset="0"/>
                <a:cs typeface="Open Sans" panose="020B0606030504020204" pitchFamily="34" charset="0"/>
              </a:rPr>
              <a:t> w</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hen individuals recognize their current behaviors place them in conflict with their values or interfere with accomplishment of self-identified goals, they are more likely to experience increased motivation to make important life changes.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STATE</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in MI the goal is to help clients to become aware of how current behaviors may lead them away from, rather than toward, their own important values and goals.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SHARE</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there are going to be lots of interactions where we are hearing the individual say things like “on the one hand, I really want to change and make this change your asking me to do…” “On the other hand, I’m really not sure I can do it and here are the reasons why I don’t think I can be successful.”</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EXPLAIN</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MI asks us to really listen for these types of statements and use them as a starting point towards change. Thinking about where the ambivalence and how is it coming out in the way a person is communicating to you about their feelings of being stuck.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EMPHASIZE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w</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e as workers are holding out these two sides and saying them out loud. The person can see them and decide which way they want to go. The place of being stuck (ambivalence) is not always something they see or recognize. It really takes conversations of curiosity and evocation for us at DCS to hear the pattern of stuck-ness.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SHARE</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we can use MI to develop discrepancy and bring it outside and say it out loud so a person can start deciding and untangling that knot (ambivalence) with now where do I want to go with this now that I see that’s where I am. Ultimately developing discrepancy helps a person become more aware of those places of being stuck.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600"/>
              </a:spcAft>
              <a:buFont typeface="Symbol" panose="05050102010706020507" pitchFamily="18" charset="2"/>
              <a:buNone/>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072185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TRANSITION</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and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DISCUSS</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an </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example could be, CM:  “You’ve said you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are </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working your plan to get the kids home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and</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still taking Oxy on the weekends.  How do those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two</a:t>
            </a:r>
            <a:r>
              <a:rPr lang="en-US" sz="1800" kern="1200" dirty="0">
                <a:solidFill>
                  <a:srgbClr val="000000"/>
                </a:solidFill>
                <a:effectLst/>
                <a:latin typeface="Open Sans" panose="020B0606030504020204" pitchFamily="34" charset="0"/>
                <a:ea typeface="Calibri" panose="020F0502020204030204" pitchFamily="34" charset="0"/>
                <a:cs typeface="Open Sans" panose="020B0606030504020204" pitchFamily="34" charset="0"/>
              </a:rPr>
              <a:t> things go together?”</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Family:  “Well, I suppose they don’t.”  The family’s response shows they have heard the difference and recognizes their behavior isn’t resulting in what they want.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17808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0"/>
              </a:spcAft>
              <a:buFont typeface="Symbol" panose="05050102010706020507" pitchFamily="18" charset="2"/>
              <a:buChar char=""/>
            </a:pPr>
            <a:r>
              <a:rPr lang="en-US" sz="1800" b="1" kern="1200" dirty="0">
                <a:effectLst/>
                <a:latin typeface="Open Sans" panose="020B0606030504020204" pitchFamily="34" charset="0"/>
                <a:ea typeface="Times New Roman" panose="02020603050405020304" pitchFamily="18" charset="0"/>
                <a:cs typeface="Open Sans" panose="020B0606030504020204" pitchFamily="34" charset="0"/>
              </a:rPr>
              <a:t>LASTLY</a:t>
            </a:r>
            <a:r>
              <a:rPr lang="en-US" sz="1800" kern="1200" dirty="0">
                <a:effectLst/>
                <a:latin typeface="Open Sans" panose="020B0606030504020204" pitchFamily="34" charset="0"/>
                <a:ea typeface="Times New Roman" panose="02020603050405020304" pitchFamily="18" charset="0"/>
                <a:cs typeface="Open Sans" panose="020B0606030504020204" pitchFamily="34" charset="0"/>
              </a:rPr>
              <a:t>, Self-Efficacy is </a:t>
            </a:r>
            <a:r>
              <a:rPr lang="en-US" sz="1800" kern="1200" dirty="0">
                <a:effectLst/>
                <a:latin typeface="Open Sans" panose="020B0606030504020204" pitchFamily="34" charset="0"/>
                <a:ea typeface="Open Sans" panose="020B0606030504020204" pitchFamily="34" charset="0"/>
                <a:cs typeface="Open Sans" panose="020B0606030504020204" pitchFamily="34" charset="0"/>
              </a:rPr>
              <a:t>Guiding Principle #4. </a:t>
            </a:r>
            <a:r>
              <a:rPr lang="en-US" sz="1800" b="1" kern="1200" dirty="0">
                <a:effectLst/>
                <a:latin typeface="Open Sans" panose="020B0606030504020204" pitchFamily="34" charset="0"/>
                <a:ea typeface="Open Sans" panose="020B0606030504020204" pitchFamily="34" charset="0"/>
                <a:cs typeface="Open Sans" panose="020B0606030504020204" pitchFamily="34" charset="0"/>
              </a:rPr>
              <a:t>STATE</a:t>
            </a:r>
            <a:r>
              <a:rPr lang="en-US" sz="1800" kern="1200" dirty="0">
                <a:effectLst/>
                <a:latin typeface="Open Sans" panose="020B0606030504020204" pitchFamily="34" charset="0"/>
                <a:ea typeface="Open Sans" panose="020B0606030504020204" pitchFamily="34" charset="0"/>
                <a:cs typeface="Open Sans" panose="020B0606030504020204" pitchFamily="34" charset="0"/>
              </a:rPr>
              <a:t> w</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 can support self-efficacy by focusing on previous successes and highlighting skills and strengths they already possess.</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rPr>
              <a:t>EXPLAIN </a:t>
            </a:r>
            <a:r>
              <a:rPr lang="en-US" sz="1800" kern="1200" dirty="0">
                <a:solidFill>
                  <a:srgbClr val="212121"/>
                </a:solidFill>
                <a:effectLst/>
                <a:latin typeface="Open Sans" panose="020B0606030504020204" pitchFamily="34" charset="0"/>
                <a:ea typeface="Times New Roman" panose="02020603050405020304" pitchFamily="18" charset="0"/>
              </a:rPr>
              <a:t>t</a:t>
            </a:r>
            <a:r>
              <a:rPr lang="en-US" sz="1800" kern="1200" dirty="0">
                <a:solidFill>
                  <a:srgbClr val="212121"/>
                </a:solidFill>
                <a:effectLst/>
                <a:latin typeface="Open Sans" panose="020B0606030504020204" pitchFamily="34" charset="0"/>
                <a:ea typeface="Calibri" panose="020F0502020204030204" pitchFamily="34" charset="0"/>
              </a:rPr>
              <a:t>o put self-efficacy in other terms, you might say that those with high self-efficacy have an </a:t>
            </a:r>
            <a:r>
              <a:rPr lang="en-US" sz="1800" kern="1200" dirty="0">
                <a:effectLst/>
                <a:latin typeface="Open Sans" panose="020B0606030504020204" pitchFamily="34" charset="0"/>
                <a:ea typeface="Calibri" panose="020F0502020204030204" pitchFamily="34" charset="0"/>
              </a:rPr>
              <a:t>internal </a:t>
            </a:r>
            <a:r>
              <a:rPr lang="en-US" sz="1800" u="none" strike="noStrike" kern="1200" dirty="0">
                <a:effectLst/>
                <a:latin typeface="Open Sans" panose="020B0606030504020204" pitchFamily="34" charset="0"/>
                <a:ea typeface="Calibri" panose="020F0502020204030204" pitchFamily="34" charset="0"/>
                <a:hlinkClick r:id="rId3"/>
              </a:rPr>
              <a:t>locus of control</a:t>
            </a:r>
            <a:r>
              <a:rPr lang="en-US" sz="1800" kern="1200" dirty="0">
                <a:effectLst/>
                <a:latin typeface="Open Sans" panose="020B0606030504020204" pitchFamily="34" charset="0"/>
                <a:ea typeface="Calibri" panose="020F0502020204030204" pitchFamily="34" charset="0"/>
              </a:rPr>
              <a:t>.</a:t>
            </a:r>
            <a:r>
              <a:rPr lang="en-US" sz="1800" kern="1200" dirty="0">
                <a:effectLst/>
                <a:latin typeface="Open Sans" panose="020B0606030504020204" pitchFamily="34" charset="0"/>
                <a:ea typeface="Times New Roman" panose="02020603050405020304" pitchFamily="18" charset="0"/>
              </a:rPr>
              <a:t> </a:t>
            </a:r>
            <a:r>
              <a:rPr lang="en-US" sz="1800" kern="1200" dirty="0">
                <a:solidFill>
                  <a:srgbClr val="212121"/>
                </a:solidFill>
                <a:effectLst/>
                <a:latin typeface="Open Sans" panose="020B0606030504020204" pitchFamily="34" charset="0"/>
                <a:ea typeface="Times New Roman" panose="02020603050405020304" pitchFamily="18" charset="0"/>
              </a:rPr>
              <a:t>The locus of control refers to where you believe the power to alter your life events resides within you (internal locus of control) or outside of you (external locus of control).</a:t>
            </a:r>
            <a:endParaRPr lang="en-US" sz="1800" dirty="0">
              <a:effectLst/>
              <a:latin typeface="Times New Roman" panose="02020603050405020304" pitchFamily="18"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EXCLAIM</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we have to believe families know what they need and have the ability to accomplish what is needed.</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HIGHLIGHT</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these guiding principles are a starting point in having conversations with families to help them recognize change is necessary to move forward and to be successful.</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STATE </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other modules of MI will be discussed in upcoming trainings. </a:t>
            </a:r>
            <a:r>
              <a:rPr lang="en-US" sz="1800" b="1"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ENCOURGAGE</a:t>
            </a:r>
            <a:r>
              <a:rPr lang="en-US" sz="1800" kern="1200" dirty="0">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participants to research MI and continue exploring how to incorporate these practices into their daily work with families.</a:t>
            </a:r>
          </a:p>
          <a:p>
            <a:pPr marL="342900" marR="0" lvl="0" indent="-342900">
              <a:lnSpc>
                <a:spcPct val="150000"/>
              </a:lnSpc>
              <a:spcBef>
                <a:spcPts val="0"/>
              </a:spcBef>
              <a:spcAft>
                <a:spcPts val="0"/>
              </a:spcAft>
              <a:buFont typeface="Symbol" panose="05050102010706020507" pitchFamily="18" charset="2"/>
              <a:buChar char=""/>
            </a:pP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25410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INFORM</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participants there are federal laws that must be followed and our DCS policies outline how DCS implements those laws.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STATE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we look at values in the same manner.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DCS has our own standard of values that drives the work we do and the outcomes we strive to meet for children and families.  </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DCS believes: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Children do best at home:  We believe children do better when they are at home with safe, nurturing parents and caregivers; we are strengthening families so children can be safe and loved at home.</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Families can be strengthened and successful.  When children must come into foster care, we are strengthening foster parents so that children remain stable and strengthening families so that children can return home quickly.</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Children deserve a forever family.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Well-Being matter:  Children and Family’s well-being and healthy development matters.  It is important they receive the services and support they need from us to be successful.  Staff well-being is important as well, and they need the training, services, and supports to be health to meet the needs of the children and families they support.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PROCESS</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information shared on values by asking the following: </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How may their personal values impact their work with children and families?</a:t>
            </a:r>
          </a:p>
          <a:p>
            <a:pPr marL="742950" marR="0" lvl="1" indent="-285750">
              <a:lnSpc>
                <a:spcPct val="150000"/>
              </a:lnSpc>
              <a:spcBef>
                <a:spcPts val="0"/>
              </a:spcBef>
              <a:spcAft>
                <a:spcPts val="600"/>
              </a:spcAft>
              <a:buFont typeface="Courier New" panose="02070309020205020404" pitchFamily="49" charset="0"/>
              <a:buChar char="o"/>
            </a:pPr>
            <a:r>
              <a:rPr lang="en-US" sz="1200" dirty="0">
                <a:effectLst/>
                <a:latin typeface="Open Sans" panose="020B0606030504020204" pitchFamily="34" charset="0"/>
                <a:ea typeface="Calibri" panose="020F0502020204030204" pitchFamily="34" charset="0"/>
                <a:cs typeface="Times New Roman" panose="02020603050405020304" pitchFamily="18" charset="0"/>
              </a:rPr>
              <a:t>What makes it important to follow DCS values even if they do not coincide with our own?</a:t>
            </a:r>
          </a:p>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TRANSITION </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by</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SHARING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as Child Welfare Professionals, we must commit to striving for best practice.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342900" marR="0" lvl="0" indent="-342900">
              <a:lnSpc>
                <a:spcPct val="150000"/>
              </a:lnSpc>
              <a:spcBef>
                <a:spcPts val="0"/>
              </a:spcBef>
              <a:spcAft>
                <a:spcPts val="600"/>
              </a:spcAft>
              <a:buFont typeface="Symbol" panose="05050102010706020507" pitchFamily="18" charset="2"/>
              <a:buChar char=""/>
            </a:pP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INTRODUCE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DCS Themes by</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 STATING</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evidence-based practice shows services are more likely to be effective if our practice follows principles.  </a:t>
            </a:r>
            <a:r>
              <a:rPr lang="en-US" sz="1200" b="1" dirty="0">
                <a:effectLst/>
                <a:latin typeface="Open Sans" panose="020B0606030504020204" pitchFamily="34" charset="0"/>
                <a:ea typeface="Franklin Gothic Book" panose="020B0503020102020204" pitchFamily="34" charset="0"/>
                <a:cs typeface="Franklin Gothic Book" panose="020B0503020102020204" pitchFamily="34" charset="0"/>
              </a:rPr>
              <a:t>SHARE</a:t>
            </a:r>
            <a:r>
              <a:rPr lang="en-US" sz="1200" dirty="0">
                <a:effectLst/>
                <a:latin typeface="Open Sans" panose="020B0606030504020204" pitchFamily="34" charset="0"/>
                <a:ea typeface="Franklin Gothic Book" panose="020B0503020102020204" pitchFamily="34" charset="0"/>
                <a:cs typeface="Franklin Gothic Book" panose="020B0503020102020204" pitchFamily="34" charset="0"/>
              </a:rPr>
              <a:t> the key themes toward which we strive our practice to be are:</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Strengths-Based Practice: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Identifying the strengths and resources within the family system that can be used to assure the safety and well-being of the child. </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Family-Centered Practice:</a:t>
            </a:r>
            <a:r>
              <a:rPr lang="en-US" sz="1200" dirty="0">
                <a:effectLst/>
                <a:latin typeface="Open Sans" panose="020B0606030504020204" pitchFamily="34" charset="0"/>
                <a:ea typeface="Calibri" panose="020F0502020204030204" pitchFamily="34" charset="0"/>
                <a:cs typeface="Times New Roman" panose="02020603050405020304" pitchFamily="18" charset="0"/>
              </a:rPr>
              <a:t>  The provision of individualized services that strengthen and enable families to find solutions to their own needs and issues and to provide safe care to their children in their own homes and communities, consistent with their cultures.  </a:t>
            </a:r>
          </a:p>
          <a:p>
            <a:pPr marL="742950" marR="0" lvl="1" indent="-285750">
              <a:lnSpc>
                <a:spcPct val="150000"/>
              </a:lnSpc>
              <a:spcBef>
                <a:spcPts val="0"/>
              </a:spcBef>
              <a:spcAft>
                <a:spcPts val="600"/>
              </a:spcAft>
              <a:buFont typeface="Courier New" panose="02070309020205020404" pitchFamily="49" charset="0"/>
              <a:buChar char="o"/>
            </a:pPr>
            <a:r>
              <a:rPr lang="en-US" sz="1200" b="1" dirty="0">
                <a:effectLst/>
                <a:latin typeface="Open Sans" panose="020B0606030504020204" pitchFamily="34" charset="0"/>
                <a:ea typeface="Calibri" panose="020F0502020204030204" pitchFamily="34" charset="0"/>
                <a:cs typeface="Times New Roman" panose="02020603050405020304" pitchFamily="18" charset="0"/>
              </a:rPr>
              <a:t>Cultural Responsiveness:</a:t>
            </a:r>
            <a:r>
              <a:rPr lang="en-US" sz="1200" dirty="0">
                <a:effectLst/>
                <a:latin typeface="Open Sans" panose="020B0606030504020204" pitchFamily="34" charset="0"/>
                <a:ea typeface="Calibri" panose="020F0502020204030204" pitchFamily="34" charset="0"/>
                <a:cs typeface="Times New Roman" panose="02020603050405020304" pitchFamily="18" charset="0"/>
              </a:rPr>
              <a:t>  Address the issues using cultural competency and cultural humility as the framework for engaging diverse families and communities.  Cultural humility requires attitudes, beliefs, and actions that invite new information and new perspectives continuously.</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youtube.com/watch?v=IgSnDAs3MM8"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youtu.be/HI_05PRinPU" TargetMode="External"/><Relationship Id="rId7" Type="http://schemas.openxmlformats.org/officeDocument/2006/relationships/hyperlink" Target="https://youtu.be/CZbbULsPHGE"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hyperlink" Target="https://youtu.be/BlS7hsM4_j"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6.sv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s://www.youtube.com/watch?v=KCgIRGKAbfc" TargetMode="External"/><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6.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sv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www.youtube.com/watch?v=reTb-x6UOmY"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8" Type="http://schemas.openxmlformats.org/officeDocument/2006/relationships/hyperlink" Target="https://svgsilh.com/8bc34a/image/954814.html" TargetMode="External"/><Relationship Id="rId3" Type="http://schemas.openxmlformats.org/officeDocument/2006/relationships/image" Target="../media/image5.png"/><Relationship Id="rId7" Type="http://schemas.openxmlformats.org/officeDocument/2006/relationships/image" Target="../media/image42.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www.youtube.com/watch?v=SsNgZ47o2I4&amp;t=65s"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png"/><Relationship Id="rId7" Type="http://schemas.openxmlformats.org/officeDocument/2006/relationships/diagramLayout" Target="../diagrams/layout1.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6.svg"/><Relationship Id="rId9" Type="http://schemas.openxmlformats.org/officeDocument/2006/relationships/diagramColors" Target="../diagrams/colors1.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globalhealthafrica.org/2014/01/20/improving-health-outcomes-in-africa-through-intersectoral-collaboration/"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2.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2.png"/><Relationship Id="rId4" Type="http://schemas.openxmlformats.org/officeDocument/2006/relationships/image" Target="../media/image6.sv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2.png"/><Relationship Id="rId4" Type="http://schemas.openxmlformats.org/officeDocument/2006/relationships/image" Target="../media/image6.sv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2.png"/><Relationship Id="rId4" Type="http://schemas.openxmlformats.org/officeDocument/2006/relationships/image" Target="../media/image6.sv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2.png"/><Relationship Id="rId4" Type="http://schemas.openxmlformats.org/officeDocument/2006/relationships/image" Target="../media/image6.sv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6.sv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2.png"/><Relationship Id="rId4" Type="http://schemas.openxmlformats.org/officeDocument/2006/relationships/image" Target="../media/image6.sv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image" Target="../media/image6.sv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tmp"/><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https://www.youtube.com/watch?v=1Evwgu369Jw&amp;t=10s"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6.sv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6.tmp"/><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hyperlink" Target="https://www.youtube.com/watch?v=-4EDhdAHrOg" TargetMode="External"/><Relationship Id="rId5" Type="http://schemas.openxmlformats.org/officeDocument/2006/relationships/image" Target="../media/image2.png"/><Relationship Id="rId4" Type="http://schemas.openxmlformats.org/officeDocument/2006/relationships/image" Target="../media/image6.sv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sv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sv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74A8"/>
        </a:solidFill>
        <a:effectLst/>
      </p:bgPr>
    </p:bg>
    <p:spTree>
      <p:nvGrpSpPr>
        <p:cNvPr id="1" name=""/>
        <p:cNvGrpSpPr/>
        <p:nvPr/>
      </p:nvGrpSpPr>
      <p:grpSpPr>
        <a:xfrm>
          <a:off x="0" y="0"/>
          <a:ext cx="0" cy="0"/>
          <a:chOff x="0" y="0"/>
          <a:chExt cx="0" cy="0"/>
        </a:xfrm>
      </p:grpSpPr>
      <p:grpSp>
        <p:nvGrpSpPr>
          <p:cNvPr id="2" name="Group 2"/>
          <p:cNvGrpSpPr/>
          <p:nvPr/>
        </p:nvGrpSpPr>
        <p:grpSpPr>
          <a:xfrm>
            <a:off x="10336706" y="0"/>
            <a:ext cx="7951294" cy="10287000"/>
            <a:chOff x="0" y="0"/>
            <a:chExt cx="10601726" cy="13716000"/>
          </a:xfrm>
        </p:grpSpPr>
        <p:pic>
          <p:nvPicPr>
            <p:cNvPr id="3" name="Picture 3"/>
            <p:cNvPicPr>
              <a:picLocks noChangeAspect="1"/>
            </p:cNvPicPr>
            <p:nvPr/>
          </p:nvPicPr>
          <p:blipFill>
            <a:blip r:embed="rId3"/>
            <a:srcRect l="24299" r="24299"/>
            <a:stretch>
              <a:fillRect/>
            </a:stretch>
          </p:blipFill>
          <p:spPr>
            <a:xfrm>
              <a:off x="0" y="0"/>
              <a:ext cx="10601726" cy="13716000"/>
            </a:xfrm>
            <a:prstGeom prst="rect">
              <a:avLst/>
            </a:prstGeom>
          </p:spPr>
        </p:pic>
      </p:grpSp>
      <p:sp>
        <p:nvSpPr>
          <p:cNvPr id="4" name="TextBox 4"/>
          <p:cNvSpPr txBox="1"/>
          <p:nvPr/>
        </p:nvSpPr>
        <p:spPr>
          <a:xfrm>
            <a:off x="1028700" y="5548902"/>
            <a:ext cx="5099376" cy="353074"/>
          </a:xfrm>
          <a:prstGeom prst="rect">
            <a:avLst/>
          </a:prstGeom>
        </p:spPr>
        <p:txBody>
          <a:bodyPr lIns="0" tIns="0" rIns="0" bIns="0" rtlCol="0" anchor="t">
            <a:spAutoFit/>
          </a:bodyPr>
          <a:lstStyle/>
          <a:p>
            <a:pPr>
              <a:lnSpc>
                <a:spcPts val="2650"/>
              </a:lnSpc>
            </a:pPr>
            <a:r>
              <a:rPr lang="en-US" sz="2650" dirty="0">
                <a:solidFill>
                  <a:srgbClr val="FFFFFF"/>
                </a:solidFill>
                <a:latin typeface="Montserrat"/>
              </a:rPr>
              <a:t>7.20.2023</a:t>
            </a:r>
          </a:p>
        </p:txBody>
      </p:sp>
      <p:sp>
        <p:nvSpPr>
          <p:cNvPr id="5" name="AutoShape 5"/>
          <p:cNvSpPr/>
          <p:nvPr/>
        </p:nvSpPr>
        <p:spPr>
          <a:xfrm>
            <a:off x="1028700" y="4896894"/>
            <a:ext cx="2261045" cy="0"/>
          </a:xfrm>
          <a:prstGeom prst="line">
            <a:avLst/>
          </a:prstGeom>
          <a:ln w="104775" cap="rnd">
            <a:solidFill>
              <a:srgbClr val="FFFFFF"/>
            </a:solidFill>
            <a:prstDash val="solid"/>
            <a:headEnd type="none" w="sm" len="sm"/>
            <a:tailEnd type="none" w="sm" len="sm"/>
          </a:ln>
        </p:spPr>
      </p:sp>
      <p:sp>
        <p:nvSpPr>
          <p:cNvPr id="6" name="TextBox 6"/>
          <p:cNvSpPr txBox="1"/>
          <p:nvPr/>
        </p:nvSpPr>
        <p:spPr>
          <a:xfrm>
            <a:off x="1028700" y="2343150"/>
            <a:ext cx="8528963" cy="2347883"/>
          </a:xfrm>
          <a:prstGeom prst="rect">
            <a:avLst/>
          </a:prstGeom>
        </p:spPr>
        <p:txBody>
          <a:bodyPr lIns="0" tIns="0" rIns="0" bIns="0" rtlCol="0" anchor="t">
            <a:spAutoFit/>
          </a:bodyPr>
          <a:lstStyle/>
          <a:p>
            <a:pPr>
              <a:lnSpc>
                <a:spcPts val="8993"/>
              </a:lnSpc>
            </a:pPr>
            <a:r>
              <a:rPr lang="en-US" sz="9775">
                <a:solidFill>
                  <a:srgbClr val="FFFFFF"/>
                </a:solidFill>
                <a:latin typeface="Montserrat Extra-Bold"/>
              </a:rPr>
              <a:t>Introduction to DCS</a:t>
            </a:r>
          </a:p>
        </p:txBody>
      </p:sp>
      <p:sp>
        <p:nvSpPr>
          <p:cNvPr id="7" name="AutoShape 7"/>
          <p:cNvSpPr/>
          <p:nvPr/>
        </p:nvSpPr>
        <p:spPr>
          <a:xfrm>
            <a:off x="-282420" y="922972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4"/>
          <a:srcRect t="6528" b="6528"/>
          <a:stretch>
            <a:fillRect/>
          </a:stretch>
        </p:blipFill>
        <p:spPr>
          <a:xfrm>
            <a:off x="327362" y="8015988"/>
            <a:ext cx="1831861" cy="1777598"/>
          </a:xfrm>
          <a:prstGeom prst="rect">
            <a:avLst/>
          </a:prstGeom>
        </p:spPr>
      </p:pic>
      <p:pic>
        <p:nvPicPr>
          <p:cNvPr id="9" name="Picture 9"/>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7281345" y="1249973"/>
            <a:ext cx="844062" cy="211015"/>
          </a:xfrm>
          <a:prstGeom prst="rect">
            <a:avLst/>
          </a:prstGeom>
        </p:spPr>
      </p:pic>
      <p:sp>
        <p:nvSpPr>
          <p:cNvPr id="10" name="AutoShape 10"/>
          <p:cNvSpPr/>
          <p:nvPr/>
        </p:nvSpPr>
        <p:spPr>
          <a:xfrm rot="-5376337">
            <a:off x="16665493" y="3241875"/>
            <a:ext cx="2075766" cy="0"/>
          </a:xfrm>
          <a:prstGeom prst="line">
            <a:avLst/>
          </a:prstGeom>
          <a:ln w="28575" cap="rnd">
            <a:solidFill>
              <a:srgbClr val="19598D">
                <a:alpha val="74902"/>
              </a:srgbClr>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58270"/>
            <a:ext cx="18288001" cy="6857990"/>
          </a:xfrm>
          <a:prstGeom prst="rect">
            <a:avLst/>
          </a:prstGeom>
          <a:solidFill>
            <a:srgbClr val="19598D"/>
          </a:solidFill>
        </p:spPr>
      </p:sp>
      <p:sp>
        <p:nvSpPr>
          <p:cNvPr id="3" name="AutoShape 3"/>
          <p:cNvSpPr/>
          <p:nvPr/>
        </p:nvSpPr>
        <p:spPr>
          <a:xfrm>
            <a:off x="1450731" y="4106410"/>
            <a:ext cx="7107717" cy="4231220"/>
          </a:xfrm>
          <a:prstGeom prst="rect">
            <a:avLst/>
          </a:prstGeom>
          <a:solidFill>
            <a:srgbClr val="000000">
              <a:alpha val="33725"/>
            </a:srgbClr>
          </a:solidFill>
        </p:spPr>
      </p:sp>
      <p:sp>
        <p:nvSpPr>
          <p:cNvPr id="4" name="AutoShape 4"/>
          <p:cNvSpPr/>
          <p:nvPr/>
        </p:nvSpPr>
        <p:spPr>
          <a:xfrm>
            <a:off x="10501651" y="4106410"/>
            <a:ext cx="7107717" cy="4231220"/>
          </a:xfrm>
          <a:prstGeom prst="rect">
            <a:avLst/>
          </a:prstGeom>
          <a:solidFill>
            <a:srgbClr val="000000">
              <a:alpha val="33725"/>
            </a:srgbClr>
          </a:solidFill>
        </p:spPr>
      </p:sp>
      <p:sp>
        <p:nvSpPr>
          <p:cNvPr id="5" name="AutoShape 5"/>
          <p:cNvSpPr/>
          <p:nvPr/>
        </p:nvSpPr>
        <p:spPr>
          <a:xfrm>
            <a:off x="10114021" y="3862016"/>
            <a:ext cx="7107717" cy="4220278"/>
          </a:xfrm>
          <a:prstGeom prst="rect">
            <a:avLst/>
          </a:prstGeom>
          <a:solidFill>
            <a:srgbClr val="FFFFFF"/>
          </a:solidFill>
        </p:spPr>
      </p:sp>
      <p:sp>
        <p:nvSpPr>
          <p:cNvPr id="6" name="TextBox 6"/>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Federal Laws</a:t>
            </a:r>
          </a:p>
        </p:txBody>
      </p:sp>
      <p:sp>
        <p:nvSpPr>
          <p:cNvPr id="7" name="TextBox 7"/>
          <p:cNvSpPr txBox="1"/>
          <p:nvPr/>
        </p:nvSpPr>
        <p:spPr>
          <a:xfrm>
            <a:off x="1503488" y="2496766"/>
            <a:ext cx="15281024" cy="850900"/>
          </a:xfrm>
          <a:prstGeom prst="rect">
            <a:avLst/>
          </a:prstGeom>
        </p:spPr>
        <p:txBody>
          <a:bodyPr lIns="0" tIns="0" rIns="0" bIns="0" rtlCol="0" anchor="t">
            <a:spAutoFit/>
          </a:bodyPr>
          <a:lstStyle/>
          <a:p>
            <a:pPr algn="ctr">
              <a:lnSpc>
                <a:spcPts val="3499"/>
              </a:lnSpc>
            </a:pPr>
            <a:r>
              <a:rPr lang="en-US" sz="2499">
                <a:solidFill>
                  <a:srgbClr val="FFFFFF"/>
                </a:solidFill>
                <a:latin typeface="Montserrat"/>
              </a:rPr>
              <a:t>Mandate involvement and intervention with families.</a:t>
            </a:r>
          </a:p>
          <a:p>
            <a:pPr algn="ctr">
              <a:lnSpc>
                <a:spcPts val="3499"/>
              </a:lnSpc>
            </a:pPr>
            <a:endParaRPr lang="en-US" sz="2499">
              <a:solidFill>
                <a:srgbClr val="FFFFFF"/>
              </a:solidFill>
              <a:latin typeface="Montserrat"/>
            </a:endParaRPr>
          </a:p>
        </p:txBody>
      </p:sp>
      <p:sp>
        <p:nvSpPr>
          <p:cNvPr id="8" name="AutoShape 8"/>
          <p:cNvSpPr/>
          <p:nvPr/>
        </p:nvSpPr>
        <p:spPr>
          <a:xfrm>
            <a:off x="1028700" y="3862016"/>
            <a:ext cx="7107717" cy="4220278"/>
          </a:xfrm>
          <a:prstGeom prst="rect">
            <a:avLst/>
          </a:prstGeom>
          <a:solidFill>
            <a:srgbClr val="FFFFFF"/>
          </a:solidFill>
        </p:spPr>
      </p:sp>
      <p:sp>
        <p:nvSpPr>
          <p:cNvPr id="9" name="TextBox 9"/>
          <p:cNvSpPr txBox="1"/>
          <p:nvPr/>
        </p:nvSpPr>
        <p:spPr>
          <a:xfrm>
            <a:off x="1309673" y="5272986"/>
            <a:ext cx="6685687" cy="1607184"/>
          </a:xfrm>
          <a:prstGeom prst="rect">
            <a:avLst/>
          </a:prstGeom>
        </p:spPr>
        <p:txBody>
          <a:bodyPr lIns="0" tIns="0" rIns="0" bIns="0" rtlCol="0" anchor="t">
            <a:spAutoFit/>
          </a:bodyPr>
          <a:lstStyle/>
          <a:p>
            <a:pPr algn="just">
              <a:lnSpc>
                <a:spcPts val="4340"/>
              </a:lnSpc>
            </a:pPr>
            <a:r>
              <a:rPr lang="en-US" sz="3100">
                <a:solidFill>
                  <a:srgbClr val="000000"/>
                </a:solidFill>
                <a:latin typeface="Montserrat"/>
              </a:rPr>
              <a:t>Defined child abuse and neglect. </a:t>
            </a:r>
          </a:p>
          <a:p>
            <a:pPr algn="just">
              <a:lnSpc>
                <a:spcPts val="4340"/>
              </a:lnSpc>
            </a:pPr>
            <a:r>
              <a:rPr lang="en-US" sz="3100">
                <a:solidFill>
                  <a:srgbClr val="000000"/>
                </a:solidFill>
                <a:latin typeface="Montserrat"/>
              </a:rPr>
              <a:t>Established state reporting law.</a:t>
            </a:r>
          </a:p>
          <a:p>
            <a:pPr algn="just">
              <a:lnSpc>
                <a:spcPts val="4340"/>
              </a:lnSpc>
            </a:pPr>
            <a:endParaRPr lang="en-US" sz="3100">
              <a:solidFill>
                <a:srgbClr val="000000"/>
              </a:solidFill>
              <a:latin typeface="Montserrat"/>
            </a:endParaRPr>
          </a:p>
        </p:txBody>
      </p:sp>
      <p:sp>
        <p:nvSpPr>
          <p:cNvPr id="10" name="TextBox 10"/>
          <p:cNvSpPr txBox="1"/>
          <p:nvPr/>
        </p:nvSpPr>
        <p:spPr>
          <a:xfrm>
            <a:off x="1450731" y="3970655"/>
            <a:ext cx="6189552"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Child Abuse Prevention and Treatment Act (CAPTA, 1974)</a:t>
            </a:r>
          </a:p>
        </p:txBody>
      </p:sp>
      <p:sp>
        <p:nvSpPr>
          <p:cNvPr id="11" name="AutoShape 11"/>
          <p:cNvSpPr/>
          <p:nvPr/>
        </p:nvSpPr>
        <p:spPr>
          <a:xfrm>
            <a:off x="10501651" y="5292036"/>
            <a:ext cx="6298057" cy="0"/>
          </a:xfrm>
          <a:prstGeom prst="line">
            <a:avLst/>
          </a:prstGeom>
          <a:ln w="19050" cap="rnd">
            <a:solidFill>
              <a:srgbClr val="000000"/>
            </a:solidFill>
            <a:prstDash val="solid"/>
            <a:headEnd type="none" w="sm" len="sm"/>
            <a:tailEnd type="none" w="sm" len="sm"/>
          </a:ln>
        </p:spPr>
      </p:sp>
      <p:pic>
        <p:nvPicPr>
          <p:cNvPr id="12" name="Picture 1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3" name="Picture 1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4" name="AutoShape 14"/>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5" name="AutoShape 15"/>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6" name="AutoShape 16"/>
          <p:cNvSpPr/>
          <p:nvPr/>
        </p:nvSpPr>
        <p:spPr>
          <a:xfrm>
            <a:off x="-282420" y="9229725"/>
            <a:ext cx="18852841" cy="0"/>
          </a:xfrm>
          <a:prstGeom prst="line">
            <a:avLst/>
          </a:prstGeom>
          <a:ln w="28575" cap="rnd">
            <a:solidFill>
              <a:srgbClr val="D9D9D9"/>
            </a:solidFill>
            <a:prstDash val="solid"/>
            <a:headEnd type="none" w="sm" len="sm"/>
            <a:tailEnd type="none" w="sm" len="sm"/>
          </a:ln>
        </p:spPr>
      </p:sp>
      <p:sp>
        <p:nvSpPr>
          <p:cNvPr id="17" name="TextBox 17"/>
          <p:cNvSpPr txBox="1"/>
          <p:nvPr/>
        </p:nvSpPr>
        <p:spPr>
          <a:xfrm>
            <a:off x="10501651" y="3970655"/>
            <a:ext cx="6298057"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Indian Child Welfare Act</a:t>
            </a:r>
          </a:p>
          <a:p>
            <a:pPr algn="ctr">
              <a:lnSpc>
                <a:spcPts val="4479"/>
              </a:lnSpc>
            </a:pPr>
            <a:r>
              <a:rPr lang="en-US" sz="3199">
                <a:solidFill>
                  <a:srgbClr val="19598D"/>
                </a:solidFill>
                <a:latin typeface="Montserrat Semi-Bold Bold"/>
              </a:rPr>
              <a:t> (ICWA, 1978)</a:t>
            </a:r>
          </a:p>
        </p:txBody>
      </p:sp>
      <p:sp>
        <p:nvSpPr>
          <p:cNvPr id="18" name="AutoShape 18"/>
          <p:cNvSpPr/>
          <p:nvPr/>
        </p:nvSpPr>
        <p:spPr>
          <a:xfrm>
            <a:off x="1503488" y="5311086"/>
            <a:ext cx="6298057" cy="0"/>
          </a:xfrm>
          <a:prstGeom prst="line">
            <a:avLst/>
          </a:prstGeom>
          <a:ln w="19050" cap="rnd">
            <a:solidFill>
              <a:srgbClr val="000000"/>
            </a:solidFill>
            <a:prstDash val="solid"/>
            <a:headEnd type="none" w="sm" len="sm"/>
            <a:tailEnd type="none" w="sm" len="sm"/>
          </a:ln>
        </p:spPr>
      </p:sp>
      <p:sp>
        <p:nvSpPr>
          <p:cNvPr id="19" name="TextBox 19"/>
          <p:cNvSpPr txBox="1"/>
          <p:nvPr/>
        </p:nvSpPr>
        <p:spPr>
          <a:xfrm>
            <a:off x="10307836" y="5482536"/>
            <a:ext cx="6685687" cy="2948304"/>
          </a:xfrm>
          <a:prstGeom prst="rect">
            <a:avLst/>
          </a:prstGeom>
        </p:spPr>
        <p:txBody>
          <a:bodyPr lIns="0" tIns="0" rIns="0" bIns="0" rtlCol="0" anchor="t">
            <a:spAutoFit/>
          </a:bodyPr>
          <a:lstStyle/>
          <a:p>
            <a:pPr algn="just">
              <a:lnSpc>
                <a:spcPts val="3920"/>
              </a:lnSpc>
            </a:pPr>
            <a:r>
              <a:rPr lang="en-US" sz="2800">
                <a:solidFill>
                  <a:srgbClr val="000000"/>
                </a:solidFill>
                <a:latin typeface="Montserrat"/>
              </a:rPr>
              <a:t>Gives exclusive jurisdiction to tribes over any child custody proceeding involving an Indian child who lives in or is domiciled in the reservation of that tribe or is a ward of a tribal court.</a:t>
            </a:r>
          </a:p>
          <a:p>
            <a:pPr algn="just">
              <a:lnSpc>
                <a:spcPts val="3920"/>
              </a:lnSpc>
            </a:pPr>
            <a:endParaRPr lang="en-US" sz="2800">
              <a:solidFill>
                <a:srgbClr val="000000"/>
              </a:solidFill>
              <a:latin typeface="Montserrat"/>
            </a:endParaRPr>
          </a:p>
        </p:txBody>
      </p:sp>
      <p:pic>
        <p:nvPicPr>
          <p:cNvPr id="20" name="Picture 20"/>
          <p:cNvPicPr>
            <a:picLocks noChangeAspect="1"/>
          </p:cNvPicPr>
          <p:nvPr/>
        </p:nvPicPr>
        <p:blipFill>
          <a:blip r:embed="rId5"/>
          <a:srcRect t="6528" b="6528"/>
          <a:stretch>
            <a:fillRect/>
          </a:stretch>
        </p:blipFill>
        <p:spPr>
          <a:xfrm>
            <a:off x="368504" y="8176452"/>
            <a:ext cx="1831861" cy="177759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8288001" cy="6699720"/>
          </a:xfrm>
          <a:prstGeom prst="rect">
            <a:avLst/>
          </a:prstGeom>
          <a:solidFill>
            <a:srgbClr val="19598D"/>
          </a:solidFill>
        </p:spPr>
      </p:sp>
      <p:sp>
        <p:nvSpPr>
          <p:cNvPr id="3" name="AutoShape 3"/>
          <p:cNvSpPr/>
          <p:nvPr/>
        </p:nvSpPr>
        <p:spPr>
          <a:xfrm>
            <a:off x="1450731" y="4106410"/>
            <a:ext cx="7107717" cy="4231220"/>
          </a:xfrm>
          <a:prstGeom prst="rect">
            <a:avLst/>
          </a:prstGeom>
          <a:solidFill>
            <a:srgbClr val="000000">
              <a:alpha val="33725"/>
            </a:srgbClr>
          </a:solidFill>
        </p:spPr>
      </p:sp>
      <p:sp>
        <p:nvSpPr>
          <p:cNvPr id="4" name="AutoShape 4"/>
          <p:cNvSpPr/>
          <p:nvPr/>
        </p:nvSpPr>
        <p:spPr>
          <a:xfrm>
            <a:off x="10501651" y="4106410"/>
            <a:ext cx="7107717" cy="4231220"/>
          </a:xfrm>
          <a:prstGeom prst="rect">
            <a:avLst/>
          </a:prstGeom>
          <a:solidFill>
            <a:srgbClr val="000000">
              <a:alpha val="33725"/>
            </a:srgbClr>
          </a:solidFill>
        </p:spPr>
      </p:sp>
      <p:sp>
        <p:nvSpPr>
          <p:cNvPr id="5" name="AutoShape 5"/>
          <p:cNvSpPr/>
          <p:nvPr/>
        </p:nvSpPr>
        <p:spPr>
          <a:xfrm>
            <a:off x="10114021" y="3862016"/>
            <a:ext cx="7107717" cy="4220278"/>
          </a:xfrm>
          <a:prstGeom prst="rect">
            <a:avLst/>
          </a:prstGeom>
          <a:solidFill>
            <a:srgbClr val="FFFFFF"/>
          </a:solidFill>
        </p:spPr>
      </p:sp>
      <p:sp>
        <p:nvSpPr>
          <p:cNvPr id="6" name="TextBox 6"/>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Federal Laws</a:t>
            </a:r>
          </a:p>
        </p:txBody>
      </p:sp>
      <p:sp>
        <p:nvSpPr>
          <p:cNvPr id="7" name="AutoShape 7"/>
          <p:cNvSpPr/>
          <p:nvPr/>
        </p:nvSpPr>
        <p:spPr>
          <a:xfrm>
            <a:off x="1028700" y="3862016"/>
            <a:ext cx="7107717" cy="4220278"/>
          </a:xfrm>
          <a:prstGeom prst="rect">
            <a:avLst/>
          </a:prstGeom>
          <a:solidFill>
            <a:srgbClr val="FFFFFF"/>
          </a:solidFill>
        </p:spPr>
      </p:sp>
      <p:sp>
        <p:nvSpPr>
          <p:cNvPr id="8" name="TextBox 8"/>
          <p:cNvSpPr txBox="1"/>
          <p:nvPr/>
        </p:nvSpPr>
        <p:spPr>
          <a:xfrm>
            <a:off x="1309673" y="5282511"/>
            <a:ext cx="6685687" cy="3181984"/>
          </a:xfrm>
          <a:prstGeom prst="rect">
            <a:avLst/>
          </a:prstGeom>
        </p:spPr>
        <p:txBody>
          <a:bodyPr lIns="0" tIns="0" rIns="0" bIns="0" rtlCol="0" anchor="t">
            <a:spAutoFit/>
          </a:bodyPr>
          <a:lstStyle/>
          <a:p>
            <a:pPr algn="just">
              <a:lnSpc>
                <a:spcPts val="3640"/>
              </a:lnSpc>
            </a:pPr>
            <a:r>
              <a:rPr lang="en-US" sz="2600">
                <a:solidFill>
                  <a:srgbClr val="000000"/>
                </a:solidFill>
                <a:latin typeface="Montserrat"/>
              </a:rPr>
              <a:t>Requires CPS to make reasonable efforts to avoid unnecessary removal of children from their homes and to reunify foster children with their families whenever possible. (Reasonable Efforts)</a:t>
            </a:r>
          </a:p>
          <a:p>
            <a:pPr algn="just">
              <a:lnSpc>
                <a:spcPts val="3640"/>
              </a:lnSpc>
            </a:pPr>
            <a:endParaRPr lang="en-US" sz="2600">
              <a:solidFill>
                <a:srgbClr val="000000"/>
              </a:solidFill>
              <a:latin typeface="Montserrat"/>
            </a:endParaRPr>
          </a:p>
        </p:txBody>
      </p:sp>
      <p:sp>
        <p:nvSpPr>
          <p:cNvPr id="9" name="TextBox 9"/>
          <p:cNvSpPr txBox="1"/>
          <p:nvPr/>
        </p:nvSpPr>
        <p:spPr>
          <a:xfrm>
            <a:off x="1450731" y="3970655"/>
            <a:ext cx="6189552"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Adoption Assistance and Child Welfare Act (1980)</a:t>
            </a:r>
          </a:p>
        </p:txBody>
      </p:sp>
      <p:sp>
        <p:nvSpPr>
          <p:cNvPr id="10" name="AutoShape 10"/>
          <p:cNvSpPr/>
          <p:nvPr/>
        </p:nvSpPr>
        <p:spPr>
          <a:xfrm>
            <a:off x="10501651" y="5292036"/>
            <a:ext cx="6298057" cy="0"/>
          </a:xfrm>
          <a:prstGeom prst="line">
            <a:avLst/>
          </a:prstGeom>
          <a:ln w="19050" cap="rnd">
            <a:solidFill>
              <a:srgbClr val="000000"/>
            </a:solidFill>
            <a:prstDash val="solid"/>
            <a:headEnd type="none" w="sm" len="sm"/>
            <a:tailEnd type="none" w="sm" len="sm"/>
          </a:ln>
        </p:spPr>
      </p:sp>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2" name="Picture 1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3" name="AutoShape 13"/>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4" name="AutoShape 14"/>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5" name="AutoShape 15"/>
          <p:cNvSpPr/>
          <p:nvPr/>
        </p:nvSpPr>
        <p:spPr>
          <a:xfrm>
            <a:off x="-282420" y="9229725"/>
            <a:ext cx="18852841" cy="0"/>
          </a:xfrm>
          <a:prstGeom prst="line">
            <a:avLst/>
          </a:prstGeom>
          <a:ln w="28575" cap="rnd">
            <a:solidFill>
              <a:srgbClr val="D9D9D9"/>
            </a:solidFill>
            <a:prstDash val="solid"/>
            <a:headEnd type="none" w="sm" len="sm"/>
            <a:tailEnd type="none" w="sm" len="sm"/>
          </a:ln>
        </p:spPr>
      </p:sp>
      <p:sp>
        <p:nvSpPr>
          <p:cNvPr id="16" name="TextBox 16"/>
          <p:cNvSpPr txBox="1"/>
          <p:nvPr/>
        </p:nvSpPr>
        <p:spPr>
          <a:xfrm>
            <a:off x="10501651" y="3970655"/>
            <a:ext cx="6298057"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a:rPr>
              <a:t>Adoption and Safe Families Act</a:t>
            </a:r>
            <a:r>
              <a:rPr lang="en-US" sz="3199">
                <a:solidFill>
                  <a:srgbClr val="19598D"/>
                </a:solidFill>
                <a:latin typeface="Montserrat Semi-Bold Bold"/>
              </a:rPr>
              <a:t>(ASFA, 1997)</a:t>
            </a:r>
          </a:p>
        </p:txBody>
      </p:sp>
      <p:sp>
        <p:nvSpPr>
          <p:cNvPr id="17" name="AutoShape 17"/>
          <p:cNvSpPr/>
          <p:nvPr/>
        </p:nvSpPr>
        <p:spPr>
          <a:xfrm>
            <a:off x="1503488" y="5311086"/>
            <a:ext cx="6298057" cy="0"/>
          </a:xfrm>
          <a:prstGeom prst="line">
            <a:avLst/>
          </a:prstGeom>
          <a:ln w="19050" cap="rnd">
            <a:solidFill>
              <a:srgbClr val="000000"/>
            </a:solidFill>
            <a:prstDash val="solid"/>
            <a:headEnd type="none" w="sm" len="sm"/>
            <a:tailEnd type="none" w="sm" len="sm"/>
          </a:ln>
        </p:spPr>
      </p:sp>
      <p:sp>
        <p:nvSpPr>
          <p:cNvPr id="18" name="TextBox 18"/>
          <p:cNvSpPr txBox="1"/>
          <p:nvPr/>
        </p:nvSpPr>
        <p:spPr>
          <a:xfrm>
            <a:off x="10307836" y="5482536"/>
            <a:ext cx="6685687" cy="1957704"/>
          </a:xfrm>
          <a:prstGeom prst="rect">
            <a:avLst/>
          </a:prstGeom>
        </p:spPr>
        <p:txBody>
          <a:bodyPr lIns="0" tIns="0" rIns="0" bIns="0" rtlCol="0" anchor="t">
            <a:spAutoFit/>
          </a:bodyPr>
          <a:lstStyle/>
          <a:p>
            <a:pPr algn="just">
              <a:lnSpc>
                <a:spcPts val="3920"/>
              </a:lnSpc>
            </a:pPr>
            <a:r>
              <a:rPr lang="en-US" sz="2800">
                <a:solidFill>
                  <a:srgbClr val="000000"/>
                </a:solidFill>
                <a:latin typeface="Montserrat"/>
              </a:rPr>
              <a:t>Requires timely permanency plan and emphasizes the child's safety is the paramount concerns.</a:t>
            </a:r>
          </a:p>
          <a:p>
            <a:pPr algn="just">
              <a:lnSpc>
                <a:spcPts val="3920"/>
              </a:lnSpc>
            </a:pPr>
            <a:endParaRPr lang="en-US" sz="2800">
              <a:solidFill>
                <a:srgbClr val="000000"/>
              </a:solidFill>
              <a:latin typeface="Montserrat"/>
            </a:endParaRPr>
          </a:p>
        </p:txBody>
      </p:sp>
      <p:pic>
        <p:nvPicPr>
          <p:cNvPr id="19" name="Picture 19"/>
          <p:cNvPicPr>
            <a:picLocks noChangeAspect="1"/>
          </p:cNvPicPr>
          <p:nvPr/>
        </p:nvPicPr>
        <p:blipFill>
          <a:blip r:embed="rId5"/>
          <a:srcRect t="6528" b="6528"/>
          <a:stretch>
            <a:fillRect/>
          </a:stretch>
        </p:blipFill>
        <p:spPr>
          <a:xfrm>
            <a:off x="368504" y="8176452"/>
            <a:ext cx="1831861" cy="17775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58270"/>
            <a:ext cx="18288001" cy="6857990"/>
          </a:xfrm>
          <a:prstGeom prst="rect">
            <a:avLst/>
          </a:prstGeom>
          <a:solidFill>
            <a:srgbClr val="19598D"/>
          </a:solidFill>
        </p:spPr>
      </p:sp>
      <p:sp>
        <p:nvSpPr>
          <p:cNvPr id="3" name="AutoShape 3"/>
          <p:cNvSpPr/>
          <p:nvPr/>
        </p:nvSpPr>
        <p:spPr>
          <a:xfrm>
            <a:off x="1450731" y="4106410"/>
            <a:ext cx="7107717" cy="4231220"/>
          </a:xfrm>
          <a:prstGeom prst="rect">
            <a:avLst/>
          </a:prstGeom>
          <a:solidFill>
            <a:srgbClr val="000000">
              <a:alpha val="33725"/>
            </a:srgbClr>
          </a:solidFill>
        </p:spPr>
      </p:sp>
      <p:sp>
        <p:nvSpPr>
          <p:cNvPr id="4" name="AutoShape 4"/>
          <p:cNvSpPr/>
          <p:nvPr/>
        </p:nvSpPr>
        <p:spPr>
          <a:xfrm>
            <a:off x="10501651" y="4106410"/>
            <a:ext cx="7107717" cy="4231220"/>
          </a:xfrm>
          <a:prstGeom prst="rect">
            <a:avLst/>
          </a:prstGeom>
          <a:solidFill>
            <a:srgbClr val="77DFF1">
              <a:alpha val="33725"/>
            </a:srgbClr>
          </a:solidFill>
        </p:spPr>
      </p:sp>
      <p:sp>
        <p:nvSpPr>
          <p:cNvPr id="5" name="AutoShape 5"/>
          <p:cNvSpPr/>
          <p:nvPr/>
        </p:nvSpPr>
        <p:spPr>
          <a:xfrm>
            <a:off x="10114021" y="3862016"/>
            <a:ext cx="7107717" cy="4220278"/>
          </a:xfrm>
          <a:prstGeom prst="rect">
            <a:avLst/>
          </a:prstGeom>
          <a:solidFill>
            <a:srgbClr val="3474A8"/>
          </a:solidFill>
        </p:spPr>
      </p:sp>
      <p:sp>
        <p:nvSpPr>
          <p:cNvPr id="6" name="TextBox 6"/>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Federal Laws</a:t>
            </a:r>
          </a:p>
        </p:txBody>
      </p:sp>
      <p:sp>
        <p:nvSpPr>
          <p:cNvPr id="7" name="AutoShape 7"/>
          <p:cNvSpPr/>
          <p:nvPr/>
        </p:nvSpPr>
        <p:spPr>
          <a:xfrm>
            <a:off x="1028700" y="3862016"/>
            <a:ext cx="7107717" cy="4220278"/>
          </a:xfrm>
          <a:prstGeom prst="rect">
            <a:avLst/>
          </a:prstGeom>
          <a:solidFill>
            <a:srgbClr val="FFFFFF"/>
          </a:solidFill>
        </p:spPr>
      </p:sp>
      <p:sp>
        <p:nvSpPr>
          <p:cNvPr id="8" name="TextBox 8"/>
          <p:cNvSpPr txBox="1"/>
          <p:nvPr/>
        </p:nvSpPr>
        <p:spPr>
          <a:xfrm>
            <a:off x="1309673" y="5282511"/>
            <a:ext cx="6685687" cy="3181984"/>
          </a:xfrm>
          <a:prstGeom prst="rect">
            <a:avLst/>
          </a:prstGeom>
        </p:spPr>
        <p:txBody>
          <a:bodyPr lIns="0" tIns="0" rIns="0" bIns="0" rtlCol="0" anchor="t">
            <a:spAutoFit/>
          </a:bodyPr>
          <a:lstStyle/>
          <a:p>
            <a:pPr algn="just">
              <a:lnSpc>
                <a:spcPts val="3640"/>
              </a:lnSpc>
            </a:pPr>
            <a:r>
              <a:rPr lang="en-US" sz="2600" dirty="0">
                <a:solidFill>
                  <a:srgbClr val="000000"/>
                </a:solidFill>
                <a:latin typeface="Montserrat"/>
              </a:rPr>
              <a:t>Provides provisions to enhance support services for families to help children remain in their homes, reduce unnecessary use of congregate care, and build capacity of communities to support children and families.</a:t>
            </a:r>
          </a:p>
          <a:p>
            <a:pPr algn="just">
              <a:lnSpc>
                <a:spcPts val="3640"/>
              </a:lnSpc>
            </a:pPr>
            <a:endParaRPr lang="en-US" sz="2600" dirty="0">
              <a:solidFill>
                <a:srgbClr val="000000"/>
              </a:solidFill>
              <a:latin typeface="Montserrat"/>
            </a:endParaRPr>
          </a:p>
        </p:txBody>
      </p:sp>
      <p:sp>
        <p:nvSpPr>
          <p:cNvPr id="9" name="TextBox 9"/>
          <p:cNvSpPr txBox="1"/>
          <p:nvPr/>
        </p:nvSpPr>
        <p:spPr>
          <a:xfrm>
            <a:off x="1450731" y="3970655"/>
            <a:ext cx="6189552" cy="1099821"/>
          </a:xfrm>
          <a:prstGeom prst="rect">
            <a:avLst/>
          </a:prstGeom>
        </p:spPr>
        <p:txBody>
          <a:bodyPr lIns="0" tIns="0" rIns="0" bIns="0" rtlCol="0" anchor="t">
            <a:spAutoFit/>
          </a:bodyPr>
          <a:lstStyle/>
          <a:p>
            <a:pPr algn="ctr">
              <a:lnSpc>
                <a:spcPts val="4479"/>
              </a:lnSpc>
            </a:pPr>
            <a:r>
              <a:rPr lang="en-US" sz="3199">
                <a:solidFill>
                  <a:srgbClr val="19598D"/>
                </a:solidFill>
                <a:latin typeface="Montserrat Semi-Bold Bold"/>
              </a:rPr>
              <a:t>Families First Prevention Services Act (FFPSA, 2018)</a:t>
            </a:r>
          </a:p>
        </p:txBody>
      </p:sp>
      <p:pic>
        <p:nvPicPr>
          <p:cNvPr id="10" name="Picture 10"/>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2" name="AutoShape 12"/>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3" name="AutoShape 13"/>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4" name="AutoShape 14"/>
          <p:cNvSpPr/>
          <p:nvPr/>
        </p:nvSpPr>
        <p:spPr>
          <a:xfrm>
            <a:off x="-282420" y="9229725"/>
            <a:ext cx="18852841" cy="0"/>
          </a:xfrm>
          <a:prstGeom prst="line">
            <a:avLst/>
          </a:prstGeom>
          <a:ln w="28575" cap="rnd">
            <a:solidFill>
              <a:srgbClr val="D9D9D9"/>
            </a:solidFill>
            <a:prstDash val="solid"/>
            <a:headEnd type="none" w="sm" len="sm"/>
            <a:tailEnd type="none" w="sm" len="sm"/>
          </a:ln>
        </p:spPr>
      </p:sp>
      <p:sp>
        <p:nvSpPr>
          <p:cNvPr id="15" name="AutoShape 15"/>
          <p:cNvSpPr/>
          <p:nvPr/>
        </p:nvSpPr>
        <p:spPr>
          <a:xfrm>
            <a:off x="1503488" y="5311086"/>
            <a:ext cx="6298057" cy="0"/>
          </a:xfrm>
          <a:prstGeom prst="line">
            <a:avLst/>
          </a:prstGeom>
          <a:ln w="19050" cap="rnd">
            <a:solidFill>
              <a:srgbClr val="000000"/>
            </a:solidFill>
            <a:prstDash val="solid"/>
            <a:headEnd type="none" w="sm" len="sm"/>
            <a:tailEnd type="none" w="sm" len="sm"/>
          </a:ln>
        </p:spPr>
      </p:sp>
      <p:pic>
        <p:nvPicPr>
          <p:cNvPr id="16" name="Picture 16"/>
          <p:cNvPicPr>
            <a:picLocks noChangeAspect="1"/>
          </p:cNvPicPr>
          <p:nvPr/>
        </p:nvPicPr>
        <p:blipFill>
          <a:blip r:embed="rId5"/>
          <a:srcRect t="6528" b="6528"/>
          <a:stretch>
            <a:fillRect/>
          </a:stretch>
        </p:blipFill>
        <p:spPr>
          <a:xfrm>
            <a:off x="393743" y="8320418"/>
            <a:ext cx="1831861" cy="1777598"/>
          </a:xfrm>
          <a:prstGeom prst="rect">
            <a:avLst/>
          </a:prstGeom>
        </p:spPr>
      </p:pic>
      <p:sp>
        <p:nvSpPr>
          <p:cNvPr id="17" name="TextBox 17"/>
          <p:cNvSpPr txBox="1"/>
          <p:nvPr/>
        </p:nvSpPr>
        <p:spPr>
          <a:xfrm>
            <a:off x="1503488" y="2496766"/>
            <a:ext cx="15281024" cy="1289050"/>
          </a:xfrm>
          <a:prstGeom prst="rect">
            <a:avLst/>
          </a:prstGeom>
        </p:spPr>
        <p:txBody>
          <a:bodyPr lIns="0" tIns="0" rIns="0" bIns="0" rtlCol="0" anchor="t">
            <a:spAutoFit/>
          </a:bodyPr>
          <a:lstStyle/>
          <a:p>
            <a:pPr algn="ctr">
              <a:lnSpc>
                <a:spcPts val="3499"/>
              </a:lnSpc>
            </a:pPr>
            <a:r>
              <a:rPr lang="en-US" sz="2499">
                <a:solidFill>
                  <a:srgbClr val="FFFFFF"/>
                </a:solidFill>
                <a:latin typeface="Montserrat"/>
              </a:rPr>
              <a:t>Provide DCS with the ability to intevene with families, create accountability and uniformity in interactions with children and families and serve as guidelines for best practice.</a:t>
            </a:r>
          </a:p>
          <a:p>
            <a:pPr algn="ctr">
              <a:lnSpc>
                <a:spcPts val="3499"/>
              </a:lnSpc>
            </a:pPr>
            <a:endParaRPr lang="en-US" sz="2499">
              <a:solidFill>
                <a:srgbClr val="FFFFFF"/>
              </a:solidFill>
              <a:latin typeface="Montserrat"/>
            </a:endParaRPr>
          </a:p>
        </p:txBody>
      </p:sp>
      <p:sp>
        <p:nvSpPr>
          <p:cNvPr id="18" name="TextBox 18"/>
          <p:cNvSpPr txBox="1"/>
          <p:nvPr/>
        </p:nvSpPr>
        <p:spPr>
          <a:xfrm>
            <a:off x="10501651" y="4182690"/>
            <a:ext cx="6189552" cy="3354707"/>
          </a:xfrm>
          <a:prstGeom prst="rect">
            <a:avLst/>
          </a:prstGeom>
        </p:spPr>
        <p:txBody>
          <a:bodyPr lIns="0" tIns="0" rIns="0" bIns="0" rtlCol="0" anchor="t">
            <a:spAutoFit/>
          </a:bodyPr>
          <a:lstStyle/>
          <a:p>
            <a:pPr algn="ctr">
              <a:lnSpc>
                <a:spcPts val="6719"/>
              </a:lnSpc>
            </a:pPr>
            <a:r>
              <a:rPr lang="en-US" sz="4799">
                <a:solidFill>
                  <a:srgbClr val="FFFFFF"/>
                </a:solidFill>
                <a:latin typeface="Montserrat Semi-Bold"/>
              </a:rPr>
              <a:t>Why is it important to be aware of laws that impact child welfare?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143500"/>
            <a:ext cx="18330829" cy="5143500"/>
          </a:xfrm>
          <a:prstGeom prst="rect">
            <a:avLst/>
          </a:prstGeom>
          <a:solidFill>
            <a:srgbClr val="19598D"/>
          </a:solidFill>
        </p:spPr>
      </p:sp>
      <p:sp>
        <p:nvSpPr>
          <p:cNvPr id="3" name="AutoShape 3"/>
          <p:cNvSpPr/>
          <p:nvPr/>
        </p:nvSpPr>
        <p:spPr>
          <a:xfrm>
            <a:off x="7201642" y="4783745"/>
            <a:ext cx="3884717" cy="2206133"/>
          </a:xfrm>
          <a:prstGeom prst="rect">
            <a:avLst/>
          </a:prstGeom>
          <a:solidFill>
            <a:srgbClr val="FFFFFF"/>
          </a:solidFill>
        </p:spPr>
      </p:sp>
      <p:sp>
        <p:nvSpPr>
          <p:cNvPr id="4" name="AutoShape 4"/>
          <p:cNvSpPr/>
          <p:nvPr/>
        </p:nvSpPr>
        <p:spPr>
          <a:xfrm>
            <a:off x="12738679" y="4783745"/>
            <a:ext cx="3884717" cy="2206133"/>
          </a:xfrm>
          <a:prstGeom prst="rect">
            <a:avLst/>
          </a:prstGeom>
          <a:solidFill>
            <a:srgbClr val="FFFFFF"/>
          </a:solidFill>
        </p:spPr>
      </p:sp>
      <p:grpSp>
        <p:nvGrpSpPr>
          <p:cNvPr id="5" name="Group 5"/>
          <p:cNvGrpSpPr/>
          <p:nvPr/>
        </p:nvGrpSpPr>
        <p:grpSpPr>
          <a:xfrm>
            <a:off x="7422914" y="3327164"/>
            <a:ext cx="3442172" cy="3442172"/>
            <a:chOff x="0" y="0"/>
            <a:chExt cx="4589562" cy="4589562"/>
          </a:xfrm>
        </p:grpSpPr>
        <p:pic>
          <p:nvPicPr>
            <p:cNvPr id="6" name="Picture 6"/>
            <p:cNvPicPr>
              <a:picLocks noChangeAspect="1"/>
            </p:cNvPicPr>
            <p:nvPr/>
          </p:nvPicPr>
          <p:blipFill>
            <a:blip r:embed="rId3"/>
            <a:srcRect t="6812" b="6812"/>
            <a:stretch>
              <a:fillRect/>
            </a:stretch>
          </p:blipFill>
          <p:spPr>
            <a:xfrm>
              <a:off x="0" y="0"/>
              <a:ext cx="4589562" cy="4589562"/>
            </a:xfrm>
            <a:prstGeom prst="rect">
              <a:avLst/>
            </a:prstGeom>
          </p:spPr>
        </p:pic>
      </p:grpSp>
      <p:grpSp>
        <p:nvGrpSpPr>
          <p:cNvPr id="7" name="Group 7"/>
          <p:cNvGrpSpPr/>
          <p:nvPr/>
        </p:nvGrpSpPr>
        <p:grpSpPr>
          <a:xfrm>
            <a:off x="12958094" y="3327164"/>
            <a:ext cx="3442172" cy="3442172"/>
            <a:chOff x="0" y="0"/>
            <a:chExt cx="4589562" cy="4589562"/>
          </a:xfrm>
        </p:grpSpPr>
        <p:pic>
          <p:nvPicPr>
            <p:cNvPr id="8" name="Picture 8"/>
            <p:cNvPicPr>
              <a:picLocks noChangeAspect="1"/>
            </p:cNvPicPr>
            <p:nvPr/>
          </p:nvPicPr>
          <p:blipFill>
            <a:blip r:embed="rId3"/>
            <a:srcRect t="6812" b="6812"/>
            <a:stretch>
              <a:fillRect/>
            </a:stretch>
          </p:blipFill>
          <p:spPr>
            <a:xfrm>
              <a:off x="0" y="0"/>
              <a:ext cx="4589562" cy="4589562"/>
            </a:xfrm>
            <a:prstGeom prst="rect">
              <a:avLst/>
            </a:prstGeom>
          </p:spPr>
        </p:pic>
      </p:grpSp>
      <p:sp>
        <p:nvSpPr>
          <p:cNvPr id="9" name="AutoShape 9"/>
          <p:cNvSpPr/>
          <p:nvPr/>
        </p:nvSpPr>
        <p:spPr>
          <a:xfrm>
            <a:off x="1664605" y="4783745"/>
            <a:ext cx="3884717" cy="2206133"/>
          </a:xfrm>
          <a:prstGeom prst="rect">
            <a:avLst/>
          </a:prstGeom>
          <a:solidFill>
            <a:srgbClr val="FFFFFF"/>
          </a:solidFill>
        </p:spPr>
      </p:sp>
      <p:grpSp>
        <p:nvGrpSpPr>
          <p:cNvPr id="10" name="Group 10"/>
          <p:cNvGrpSpPr/>
          <p:nvPr/>
        </p:nvGrpSpPr>
        <p:grpSpPr>
          <a:xfrm>
            <a:off x="1885877" y="3327164"/>
            <a:ext cx="3442172" cy="3442172"/>
            <a:chOff x="0" y="0"/>
            <a:chExt cx="4589562" cy="4589562"/>
          </a:xfrm>
        </p:grpSpPr>
        <p:pic>
          <p:nvPicPr>
            <p:cNvPr id="11" name="Picture 11"/>
            <p:cNvPicPr>
              <a:picLocks noChangeAspect="1"/>
            </p:cNvPicPr>
            <p:nvPr/>
          </p:nvPicPr>
          <p:blipFill>
            <a:blip r:embed="rId3"/>
            <a:srcRect t="6812" b="6812"/>
            <a:stretch>
              <a:fillRect/>
            </a:stretch>
          </p:blipFill>
          <p:spPr>
            <a:xfrm>
              <a:off x="0" y="0"/>
              <a:ext cx="4589562" cy="4589562"/>
            </a:xfrm>
            <a:prstGeom prst="rect">
              <a:avLst/>
            </a:prstGeom>
          </p:spPr>
        </p:pic>
      </p:grpSp>
      <p:sp>
        <p:nvSpPr>
          <p:cNvPr id="12" name="AutoShape 1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3" name="Picture 1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2593" y="1249973"/>
            <a:ext cx="844062" cy="211015"/>
          </a:xfrm>
          <a:prstGeom prst="rect">
            <a:avLst/>
          </a:prstGeom>
        </p:spPr>
      </p:pic>
      <p:pic>
        <p:nvPicPr>
          <p:cNvPr id="14" name="Picture 1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281345" y="1249973"/>
            <a:ext cx="844062" cy="211015"/>
          </a:xfrm>
          <a:prstGeom prst="rect">
            <a:avLst/>
          </a:prstGeom>
        </p:spPr>
      </p:pic>
      <p:sp>
        <p:nvSpPr>
          <p:cNvPr id="15" name="AutoShape 15"/>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16" name="AutoShape 16"/>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7" name="TextBox 17"/>
          <p:cNvSpPr txBox="1"/>
          <p:nvPr/>
        </p:nvSpPr>
        <p:spPr>
          <a:xfrm>
            <a:off x="1309461" y="7313719"/>
            <a:ext cx="4818614" cy="70929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does Safety mean to you?</a:t>
            </a:r>
          </a:p>
        </p:txBody>
      </p:sp>
      <p:sp>
        <p:nvSpPr>
          <p:cNvPr id="18" name="TextBox 18"/>
          <p:cNvSpPr txBox="1"/>
          <p:nvPr/>
        </p:nvSpPr>
        <p:spPr>
          <a:xfrm>
            <a:off x="6734693" y="7313719"/>
            <a:ext cx="4818614" cy="70929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does Permanency mean to you?</a:t>
            </a:r>
          </a:p>
        </p:txBody>
      </p:sp>
      <p:sp>
        <p:nvSpPr>
          <p:cNvPr id="19" name="TextBox 19"/>
          <p:cNvSpPr txBox="1"/>
          <p:nvPr/>
        </p:nvSpPr>
        <p:spPr>
          <a:xfrm>
            <a:off x="12269872" y="7313719"/>
            <a:ext cx="4818614" cy="70929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does Well-Being mean to you?</a:t>
            </a:r>
          </a:p>
        </p:txBody>
      </p:sp>
      <p:sp>
        <p:nvSpPr>
          <p:cNvPr id="20" name="TextBox 20"/>
          <p:cNvSpPr txBox="1"/>
          <p:nvPr/>
        </p:nvSpPr>
        <p:spPr>
          <a:xfrm>
            <a:off x="0" y="83503"/>
            <a:ext cx="17372476" cy="2787642"/>
          </a:xfrm>
          <a:prstGeom prst="rect">
            <a:avLst/>
          </a:prstGeom>
        </p:spPr>
        <p:txBody>
          <a:bodyPr lIns="0" tIns="0" rIns="0" bIns="0" rtlCol="0" anchor="t">
            <a:spAutoFit/>
          </a:bodyPr>
          <a:lstStyle/>
          <a:p>
            <a:pPr algn="ctr">
              <a:lnSpc>
                <a:spcPts val="11200"/>
              </a:lnSpc>
            </a:pPr>
            <a:r>
              <a:rPr lang="en-US" sz="8000">
                <a:solidFill>
                  <a:srgbClr val="000000"/>
                </a:solidFill>
                <a:latin typeface="Montserrat Extra-Bold"/>
              </a:rPr>
              <a:t>Safety, Permanency, Well-Being</a:t>
            </a:r>
          </a:p>
        </p:txBody>
      </p:sp>
      <p:pic>
        <p:nvPicPr>
          <p:cNvPr id="21" name="Picture 21"/>
          <p:cNvPicPr>
            <a:picLocks noChangeAspect="1"/>
          </p:cNvPicPr>
          <p:nvPr/>
        </p:nvPicPr>
        <p:blipFill>
          <a:blip r:embed="rId6"/>
          <a:srcRect t="6528" b="6528"/>
          <a:stretch>
            <a:fillRect/>
          </a:stretch>
        </p:blipFill>
        <p:spPr>
          <a:xfrm>
            <a:off x="393743" y="8320418"/>
            <a:ext cx="1831861" cy="177759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474A8"/>
        </a:solidFill>
        <a:effectLst/>
      </p:bgPr>
    </p:bg>
    <p:spTree>
      <p:nvGrpSpPr>
        <p:cNvPr id="1" name=""/>
        <p:cNvGrpSpPr/>
        <p:nvPr/>
      </p:nvGrpSpPr>
      <p:grpSpPr>
        <a:xfrm>
          <a:off x="0" y="0"/>
          <a:ext cx="0" cy="0"/>
          <a:chOff x="0" y="0"/>
          <a:chExt cx="0" cy="0"/>
        </a:xfrm>
      </p:grpSpPr>
      <p:grpSp>
        <p:nvGrpSpPr>
          <p:cNvPr id="2" name="Group 2"/>
          <p:cNvGrpSpPr/>
          <p:nvPr/>
        </p:nvGrpSpPr>
        <p:grpSpPr>
          <a:xfrm>
            <a:off x="9489699" y="1028700"/>
            <a:ext cx="8229600" cy="82296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grpSp>
        <p:nvGrpSpPr>
          <p:cNvPr id="4" name="Group 4"/>
          <p:cNvGrpSpPr/>
          <p:nvPr/>
        </p:nvGrpSpPr>
        <p:grpSpPr>
          <a:xfrm>
            <a:off x="4566441" y="1028700"/>
            <a:ext cx="8229600" cy="82296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0000"/>
              </a:srgbClr>
            </a:solidFill>
          </p:spPr>
        </p:sp>
      </p:grpSp>
      <p:grpSp>
        <p:nvGrpSpPr>
          <p:cNvPr id="6" name="Group 6"/>
          <p:cNvGrpSpPr/>
          <p:nvPr/>
        </p:nvGrpSpPr>
        <p:grpSpPr>
          <a:xfrm>
            <a:off x="451641" y="1028700"/>
            <a:ext cx="8229600" cy="82296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sp>
        <p:nvSpPr>
          <p:cNvPr id="8" name="TextBox 8"/>
          <p:cNvSpPr txBox="1"/>
          <p:nvPr/>
        </p:nvSpPr>
        <p:spPr>
          <a:xfrm>
            <a:off x="6255932" y="2148840"/>
            <a:ext cx="5227232" cy="5913120"/>
          </a:xfrm>
          <a:prstGeom prst="rect">
            <a:avLst/>
          </a:prstGeom>
        </p:spPr>
        <p:txBody>
          <a:bodyPr lIns="0" tIns="0" rIns="0" bIns="0" rtlCol="0" anchor="t">
            <a:spAutoFit/>
          </a:bodyPr>
          <a:lstStyle/>
          <a:p>
            <a:pPr algn="ctr">
              <a:lnSpc>
                <a:spcPts val="5880"/>
              </a:lnSpc>
            </a:pPr>
            <a:endParaRPr/>
          </a:p>
          <a:p>
            <a:pPr algn="ctr">
              <a:lnSpc>
                <a:spcPts val="5880"/>
              </a:lnSpc>
            </a:pPr>
            <a:endParaRPr/>
          </a:p>
          <a:p>
            <a:pPr algn="ctr">
              <a:lnSpc>
                <a:spcPts val="5880"/>
              </a:lnSpc>
            </a:pPr>
            <a:r>
              <a:rPr lang="en-US" sz="4200">
                <a:solidFill>
                  <a:srgbClr val="000000"/>
                </a:solidFill>
                <a:latin typeface="Open Sans Bold"/>
              </a:rPr>
              <a:t>Substance Use</a:t>
            </a:r>
          </a:p>
          <a:p>
            <a:pPr algn="ctr">
              <a:lnSpc>
                <a:spcPts val="5880"/>
              </a:lnSpc>
            </a:pPr>
            <a:r>
              <a:rPr lang="en-US" sz="4200">
                <a:solidFill>
                  <a:srgbClr val="000000"/>
                </a:solidFill>
                <a:latin typeface="Open Sans Bold"/>
              </a:rPr>
              <a:t>Child</a:t>
            </a:r>
          </a:p>
          <a:p>
            <a:pPr algn="ctr">
              <a:lnSpc>
                <a:spcPts val="5880"/>
              </a:lnSpc>
            </a:pPr>
            <a:r>
              <a:rPr lang="en-US" sz="4200">
                <a:solidFill>
                  <a:srgbClr val="000000"/>
                </a:solidFill>
                <a:latin typeface="Open Sans Bold"/>
              </a:rPr>
              <a:t>Maltreatment</a:t>
            </a:r>
          </a:p>
          <a:p>
            <a:pPr algn="ctr">
              <a:lnSpc>
                <a:spcPts val="5880"/>
              </a:lnSpc>
            </a:pPr>
            <a:r>
              <a:rPr lang="en-US" sz="4200">
                <a:solidFill>
                  <a:srgbClr val="000000"/>
                </a:solidFill>
                <a:latin typeface="Open Sans Bold"/>
              </a:rPr>
              <a:t>Domestic</a:t>
            </a:r>
          </a:p>
          <a:p>
            <a:pPr algn="ctr">
              <a:lnSpc>
                <a:spcPts val="5880"/>
              </a:lnSpc>
            </a:pPr>
            <a:r>
              <a:rPr lang="en-US" sz="4200">
                <a:solidFill>
                  <a:srgbClr val="000000"/>
                </a:solidFill>
                <a:latin typeface="Open Sans Bold"/>
              </a:rPr>
              <a:t>Violence</a:t>
            </a:r>
          </a:p>
          <a:p>
            <a:pPr marL="0" lvl="0" indent="0" algn="ctr">
              <a:lnSpc>
                <a:spcPts val="5880"/>
              </a:lnSpc>
              <a:spcBef>
                <a:spcPct val="0"/>
              </a:spcBef>
            </a:pPr>
            <a:endParaRPr lang="en-US" sz="4200">
              <a:solidFill>
                <a:srgbClr val="000000"/>
              </a:solidFill>
              <a:latin typeface="Open Sans Bold"/>
            </a:endParaRPr>
          </a:p>
        </p:txBody>
      </p:sp>
      <p:sp>
        <p:nvSpPr>
          <p:cNvPr id="9" name="TextBox 9"/>
          <p:cNvSpPr txBox="1"/>
          <p:nvPr/>
        </p:nvSpPr>
        <p:spPr>
          <a:xfrm>
            <a:off x="1028700" y="2148840"/>
            <a:ext cx="5227232" cy="6656070"/>
          </a:xfrm>
          <a:prstGeom prst="rect">
            <a:avLst/>
          </a:prstGeom>
        </p:spPr>
        <p:txBody>
          <a:bodyPr lIns="0" tIns="0" rIns="0" bIns="0" rtlCol="0" anchor="t">
            <a:spAutoFit/>
          </a:bodyPr>
          <a:lstStyle/>
          <a:p>
            <a:pPr algn="ctr">
              <a:lnSpc>
                <a:spcPts val="5880"/>
              </a:lnSpc>
            </a:pPr>
            <a:endParaRPr dirty="0"/>
          </a:p>
          <a:p>
            <a:pPr algn="ctr">
              <a:lnSpc>
                <a:spcPts val="5880"/>
              </a:lnSpc>
            </a:pPr>
            <a:endParaRPr dirty="0"/>
          </a:p>
          <a:p>
            <a:pPr algn="ctr">
              <a:lnSpc>
                <a:spcPts val="5880"/>
              </a:lnSpc>
            </a:pPr>
            <a:r>
              <a:rPr lang="en-US" sz="4200" dirty="0">
                <a:solidFill>
                  <a:srgbClr val="000000"/>
                </a:solidFill>
                <a:latin typeface="Open Sans Bold"/>
              </a:rPr>
              <a:t>Stability</a:t>
            </a:r>
          </a:p>
          <a:p>
            <a:pPr algn="ctr">
              <a:lnSpc>
                <a:spcPts val="5880"/>
              </a:lnSpc>
            </a:pPr>
            <a:r>
              <a:rPr lang="en-US" sz="4200" dirty="0">
                <a:solidFill>
                  <a:srgbClr val="000000"/>
                </a:solidFill>
                <a:latin typeface="Open Sans Bold"/>
              </a:rPr>
              <a:t>Relationships</a:t>
            </a:r>
          </a:p>
          <a:p>
            <a:pPr algn="ctr">
              <a:lnSpc>
                <a:spcPts val="5880"/>
              </a:lnSpc>
            </a:pPr>
            <a:r>
              <a:rPr lang="en-US" sz="4200" dirty="0">
                <a:solidFill>
                  <a:srgbClr val="000000"/>
                </a:solidFill>
                <a:latin typeface="Open Sans Bold"/>
              </a:rPr>
              <a:t>Attachments</a:t>
            </a:r>
          </a:p>
          <a:p>
            <a:pPr algn="ctr">
              <a:lnSpc>
                <a:spcPts val="5880"/>
              </a:lnSpc>
            </a:pPr>
            <a:r>
              <a:rPr lang="en-US" sz="4200" dirty="0">
                <a:solidFill>
                  <a:srgbClr val="000000"/>
                </a:solidFill>
                <a:latin typeface="Open Sans Bold"/>
              </a:rPr>
              <a:t>Long-Term View</a:t>
            </a:r>
          </a:p>
          <a:p>
            <a:pPr algn="ctr">
              <a:lnSpc>
                <a:spcPts val="5880"/>
              </a:lnSpc>
            </a:pPr>
            <a:r>
              <a:rPr lang="en-US" sz="4200" dirty="0">
                <a:solidFill>
                  <a:srgbClr val="000000"/>
                </a:solidFill>
                <a:latin typeface="Open Sans Bold"/>
              </a:rPr>
              <a:t>Permanent Connections</a:t>
            </a:r>
          </a:p>
          <a:p>
            <a:pPr marL="0" lvl="0" indent="0" algn="ctr">
              <a:lnSpc>
                <a:spcPts val="5880"/>
              </a:lnSpc>
              <a:spcBef>
                <a:spcPct val="0"/>
              </a:spcBef>
            </a:pPr>
            <a:endParaRPr lang="en-US" sz="4200" dirty="0">
              <a:solidFill>
                <a:srgbClr val="000000"/>
              </a:solidFill>
              <a:latin typeface="Open Sans Bold"/>
            </a:endParaRPr>
          </a:p>
        </p:txBody>
      </p:sp>
      <p:sp>
        <p:nvSpPr>
          <p:cNvPr id="10" name="TextBox 10"/>
          <p:cNvSpPr txBox="1"/>
          <p:nvPr/>
        </p:nvSpPr>
        <p:spPr>
          <a:xfrm>
            <a:off x="10439547" y="2148840"/>
            <a:ext cx="7848453" cy="6656070"/>
          </a:xfrm>
          <a:prstGeom prst="rect">
            <a:avLst/>
          </a:prstGeom>
        </p:spPr>
        <p:txBody>
          <a:bodyPr lIns="0" tIns="0" rIns="0" bIns="0" rtlCol="0" anchor="t">
            <a:spAutoFit/>
          </a:bodyPr>
          <a:lstStyle/>
          <a:p>
            <a:pPr algn="ctr">
              <a:lnSpc>
                <a:spcPts val="5880"/>
              </a:lnSpc>
            </a:pPr>
            <a:endParaRPr/>
          </a:p>
          <a:p>
            <a:pPr algn="ctr">
              <a:lnSpc>
                <a:spcPts val="5880"/>
              </a:lnSpc>
            </a:pPr>
            <a:endParaRPr/>
          </a:p>
          <a:p>
            <a:pPr algn="ctr">
              <a:lnSpc>
                <a:spcPts val="5880"/>
              </a:lnSpc>
            </a:pPr>
            <a:r>
              <a:rPr lang="en-US" sz="4200">
                <a:solidFill>
                  <a:srgbClr val="000000"/>
                </a:solidFill>
                <a:latin typeface="Open Sans Bold"/>
              </a:rPr>
              <a:t>Current functioning</a:t>
            </a:r>
          </a:p>
          <a:p>
            <a:pPr algn="ctr">
              <a:lnSpc>
                <a:spcPts val="5880"/>
              </a:lnSpc>
            </a:pPr>
            <a:r>
              <a:rPr lang="en-US" sz="4200">
                <a:solidFill>
                  <a:srgbClr val="000000"/>
                </a:solidFill>
                <a:latin typeface="Open Sans Bold"/>
              </a:rPr>
              <a:t>Parenting Capabilities</a:t>
            </a:r>
          </a:p>
          <a:p>
            <a:pPr algn="ctr">
              <a:lnSpc>
                <a:spcPts val="5880"/>
              </a:lnSpc>
            </a:pPr>
            <a:r>
              <a:rPr lang="en-US" sz="4200">
                <a:solidFill>
                  <a:srgbClr val="000000"/>
                </a:solidFill>
                <a:latin typeface="Open Sans Bold"/>
              </a:rPr>
              <a:t>Education</a:t>
            </a:r>
          </a:p>
          <a:p>
            <a:pPr algn="ctr">
              <a:lnSpc>
                <a:spcPts val="5880"/>
              </a:lnSpc>
            </a:pPr>
            <a:r>
              <a:rPr lang="en-US" sz="4200">
                <a:solidFill>
                  <a:srgbClr val="000000"/>
                </a:solidFill>
                <a:latin typeface="Open Sans Bold"/>
              </a:rPr>
              <a:t>Employment</a:t>
            </a:r>
          </a:p>
          <a:p>
            <a:pPr algn="ctr">
              <a:lnSpc>
                <a:spcPts val="5880"/>
              </a:lnSpc>
            </a:pPr>
            <a:r>
              <a:rPr lang="en-US" sz="4200">
                <a:solidFill>
                  <a:srgbClr val="000000"/>
                </a:solidFill>
                <a:latin typeface="Open Sans Bold"/>
              </a:rPr>
              <a:t>Physical Health</a:t>
            </a:r>
          </a:p>
          <a:p>
            <a:pPr algn="ctr">
              <a:lnSpc>
                <a:spcPts val="5880"/>
              </a:lnSpc>
            </a:pPr>
            <a:r>
              <a:rPr lang="en-US" sz="4200">
                <a:solidFill>
                  <a:srgbClr val="000000"/>
                </a:solidFill>
                <a:latin typeface="Open Sans Bold"/>
              </a:rPr>
              <a:t>Mental Health</a:t>
            </a:r>
          </a:p>
          <a:p>
            <a:pPr marL="0" lvl="0" indent="0" algn="ctr">
              <a:lnSpc>
                <a:spcPts val="5880"/>
              </a:lnSpc>
              <a:spcBef>
                <a:spcPct val="0"/>
              </a:spcBef>
            </a:pPr>
            <a:endParaRPr lang="en-US" sz="4200">
              <a:solidFill>
                <a:srgbClr val="000000"/>
              </a:solidFill>
              <a:latin typeface="Open Sans Bold"/>
            </a:endParaRPr>
          </a:p>
        </p:txBody>
      </p:sp>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9610" y="1345223"/>
            <a:ext cx="844062" cy="211015"/>
          </a:xfrm>
          <a:prstGeom prst="rect">
            <a:avLst/>
          </a:prstGeom>
        </p:spPr>
      </p:pic>
      <p:sp>
        <p:nvSpPr>
          <p:cNvPr id="12" name="AutoShape 12"/>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3" name="AutoShape 13"/>
          <p:cNvSpPr/>
          <p:nvPr/>
        </p:nvSpPr>
        <p:spPr>
          <a:xfrm rot="-5376337">
            <a:off x="-607673" y="3241875"/>
            <a:ext cx="2075766" cy="0"/>
          </a:xfrm>
          <a:prstGeom prst="line">
            <a:avLst/>
          </a:prstGeom>
          <a:ln w="28575" cap="rnd">
            <a:solidFill>
              <a:srgbClr val="D9D9D9">
                <a:alpha val="74902"/>
              </a:srgbClr>
            </a:solidFill>
            <a:prstDash val="solid"/>
            <a:headEnd type="none" w="sm" len="sm"/>
            <a:tailEnd type="none" w="sm" len="sm"/>
          </a:ln>
        </p:spPr>
      </p:sp>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345223"/>
            <a:ext cx="844062" cy="211015"/>
          </a:xfrm>
          <a:prstGeom prst="rect">
            <a:avLst/>
          </a:prstGeom>
        </p:spPr>
      </p:pic>
      <p:sp>
        <p:nvSpPr>
          <p:cNvPr id="15" name="AutoShape 15"/>
          <p:cNvSpPr/>
          <p:nvPr/>
        </p:nvSpPr>
        <p:spPr>
          <a:xfrm flipV="1">
            <a:off x="1" y="9258300"/>
            <a:ext cx="18288000" cy="40297"/>
          </a:xfrm>
          <a:prstGeom prst="line">
            <a:avLst/>
          </a:prstGeom>
          <a:ln w="28575" cap="rnd">
            <a:solidFill>
              <a:srgbClr val="D9D9D9"/>
            </a:solidFill>
            <a:prstDash val="solid"/>
            <a:headEnd type="none" w="sm" len="sm"/>
            <a:tailEnd type="none" w="sm" len="sm"/>
          </a:ln>
        </p:spPr>
      </p:sp>
      <p:pic>
        <p:nvPicPr>
          <p:cNvPr id="16" name="Picture 16"/>
          <p:cNvPicPr>
            <a:picLocks noChangeAspect="1"/>
          </p:cNvPicPr>
          <p:nvPr/>
        </p:nvPicPr>
        <p:blipFill>
          <a:blip r:embed="rId5"/>
          <a:srcRect t="6528" b="6528"/>
          <a:stretch>
            <a:fillRect/>
          </a:stretch>
        </p:blipFill>
        <p:spPr>
          <a:xfrm>
            <a:off x="393743" y="8320418"/>
            <a:ext cx="1831861" cy="1777598"/>
          </a:xfrm>
          <a:prstGeom prst="rect">
            <a:avLst/>
          </a:prstGeom>
        </p:spPr>
      </p:pic>
      <p:sp>
        <p:nvSpPr>
          <p:cNvPr id="17" name="TextBox 17"/>
          <p:cNvSpPr txBox="1"/>
          <p:nvPr/>
        </p:nvSpPr>
        <p:spPr>
          <a:xfrm>
            <a:off x="6683180" y="2642527"/>
            <a:ext cx="4372736" cy="613635"/>
          </a:xfrm>
          <a:prstGeom prst="rect">
            <a:avLst/>
          </a:prstGeom>
        </p:spPr>
        <p:txBody>
          <a:bodyPr lIns="0" tIns="0" rIns="0" bIns="0" rtlCol="0" anchor="t">
            <a:spAutoFit/>
          </a:bodyPr>
          <a:lstStyle/>
          <a:p>
            <a:pPr algn="ctr">
              <a:lnSpc>
                <a:spcPts val="4658"/>
              </a:lnSpc>
              <a:spcBef>
                <a:spcPct val="0"/>
              </a:spcBef>
            </a:pPr>
            <a:r>
              <a:rPr lang="en-US" sz="4658">
                <a:solidFill>
                  <a:srgbClr val="19598D"/>
                </a:solidFill>
                <a:latin typeface="Montserrat Extra-Bold"/>
              </a:rPr>
              <a:t>Safety</a:t>
            </a:r>
          </a:p>
        </p:txBody>
      </p:sp>
      <p:sp>
        <p:nvSpPr>
          <p:cNvPr id="18" name="TextBox 18"/>
          <p:cNvSpPr txBox="1"/>
          <p:nvPr/>
        </p:nvSpPr>
        <p:spPr>
          <a:xfrm>
            <a:off x="1167419" y="2642527"/>
            <a:ext cx="4372736" cy="613635"/>
          </a:xfrm>
          <a:prstGeom prst="rect">
            <a:avLst/>
          </a:prstGeom>
        </p:spPr>
        <p:txBody>
          <a:bodyPr lIns="0" tIns="0" rIns="0" bIns="0" rtlCol="0" anchor="t">
            <a:spAutoFit/>
          </a:bodyPr>
          <a:lstStyle/>
          <a:p>
            <a:pPr algn="ctr">
              <a:lnSpc>
                <a:spcPts val="4658"/>
              </a:lnSpc>
              <a:spcBef>
                <a:spcPct val="0"/>
              </a:spcBef>
            </a:pPr>
            <a:r>
              <a:rPr lang="en-US" sz="4658">
                <a:solidFill>
                  <a:srgbClr val="19598D"/>
                </a:solidFill>
                <a:latin typeface="Montserrat Extra-Bold"/>
              </a:rPr>
              <a:t>Permanency</a:t>
            </a:r>
          </a:p>
        </p:txBody>
      </p:sp>
      <p:sp>
        <p:nvSpPr>
          <p:cNvPr id="19" name="TextBox 19"/>
          <p:cNvSpPr txBox="1"/>
          <p:nvPr/>
        </p:nvSpPr>
        <p:spPr>
          <a:xfrm>
            <a:off x="12396187" y="2642527"/>
            <a:ext cx="4372736" cy="613635"/>
          </a:xfrm>
          <a:prstGeom prst="rect">
            <a:avLst/>
          </a:prstGeom>
        </p:spPr>
        <p:txBody>
          <a:bodyPr lIns="0" tIns="0" rIns="0" bIns="0" rtlCol="0" anchor="t">
            <a:spAutoFit/>
          </a:bodyPr>
          <a:lstStyle/>
          <a:p>
            <a:pPr algn="ctr">
              <a:lnSpc>
                <a:spcPts val="4658"/>
              </a:lnSpc>
              <a:spcBef>
                <a:spcPct val="0"/>
              </a:spcBef>
            </a:pPr>
            <a:r>
              <a:rPr lang="en-US" sz="4658">
                <a:solidFill>
                  <a:srgbClr val="19598D"/>
                </a:solidFill>
                <a:latin typeface="Montserrat Extra-Bold"/>
              </a:rPr>
              <a:t>Well-Being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938988"/>
            <a:ext cx="18288000" cy="4348012"/>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8" name="Picture 8"/>
          <p:cNvPicPr>
            <a:picLocks noChangeAspect="1"/>
          </p:cNvPicPr>
          <p:nvPr/>
        </p:nvPicPr>
        <p:blipFill>
          <a:blip r:embed="rId5"/>
          <a:srcRect t="6528" b="6528"/>
          <a:stretch>
            <a:fillRect/>
          </a:stretch>
        </p:blipFill>
        <p:spPr>
          <a:xfrm>
            <a:off x="359846" y="8216419"/>
            <a:ext cx="1831861" cy="1777598"/>
          </a:xfrm>
          <a:prstGeom prst="rect">
            <a:avLst/>
          </a:prstGeom>
        </p:spPr>
      </p:pic>
      <p:grpSp>
        <p:nvGrpSpPr>
          <p:cNvPr id="9" name="Group 9"/>
          <p:cNvGrpSpPr/>
          <p:nvPr/>
        </p:nvGrpSpPr>
        <p:grpSpPr>
          <a:xfrm>
            <a:off x="1106492" y="2850914"/>
            <a:ext cx="16322092" cy="6176148"/>
            <a:chOff x="0" y="0"/>
            <a:chExt cx="1409649" cy="533400"/>
          </a:xfrm>
        </p:grpSpPr>
        <p:sp>
          <p:nvSpPr>
            <p:cNvPr id="10" name="Freeform 10"/>
            <p:cNvSpPr/>
            <p:nvPr/>
          </p:nvSpPr>
          <p:spPr>
            <a:xfrm>
              <a:off x="0" y="0"/>
              <a:ext cx="1409649" cy="533400"/>
            </a:xfrm>
            <a:custGeom>
              <a:avLst/>
              <a:gdLst/>
              <a:ahLst/>
              <a:cxnLst/>
              <a:rect l="l" t="t" r="r" b="b"/>
              <a:pathLst>
                <a:path w="1409649" h="533400">
                  <a:moveTo>
                    <a:pt x="273050" y="0"/>
                  </a:moveTo>
                  <a:lnTo>
                    <a:pt x="0" y="266700"/>
                  </a:lnTo>
                  <a:lnTo>
                    <a:pt x="273050" y="533400"/>
                  </a:lnTo>
                  <a:lnTo>
                    <a:pt x="273050" y="400050"/>
                  </a:lnTo>
                  <a:lnTo>
                    <a:pt x="1136599" y="400050"/>
                  </a:lnTo>
                  <a:lnTo>
                    <a:pt x="1136599" y="533400"/>
                  </a:lnTo>
                  <a:lnTo>
                    <a:pt x="1409649" y="266700"/>
                  </a:lnTo>
                  <a:lnTo>
                    <a:pt x="1136599" y="0"/>
                  </a:lnTo>
                  <a:lnTo>
                    <a:pt x="1136599" y="133350"/>
                  </a:lnTo>
                  <a:lnTo>
                    <a:pt x="273050" y="133350"/>
                  </a:lnTo>
                  <a:lnTo>
                    <a:pt x="273050" y="0"/>
                  </a:lnTo>
                  <a:close/>
                </a:path>
              </a:pathLst>
            </a:custGeom>
            <a:solidFill>
              <a:srgbClr val="D9D9D9"/>
            </a:solidFill>
          </p:spPr>
        </p:sp>
        <p:sp>
          <p:nvSpPr>
            <p:cNvPr id="11" name="TextBox 11"/>
            <p:cNvSpPr txBox="1"/>
            <p:nvPr/>
          </p:nvSpPr>
          <p:spPr>
            <a:xfrm>
              <a:off x="101600" y="101600"/>
              <a:ext cx="609600" cy="292100"/>
            </a:xfrm>
            <a:prstGeom prst="rect">
              <a:avLst/>
            </a:prstGeom>
          </p:spPr>
          <p:txBody>
            <a:bodyPr lIns="50800" tIns="50800" rIns="50800" bIns="50800" rtlCol="0" anchor="ctr"/>
            <a:lstStyle/>
            <a:p>
              <a:pPr algn="ctr">
                <a:lnSpc>
                  <a:spcPts val="2100"/>
                </a:lnSpc>
              </a:pPr>
              <a:endParaRPr/>
            </a:p>
          </p:txBody>
        </p:sp>
      </p:grpSp>
      <p:sp>
        <p:nvSpPr>
          <p:cNvPr id="12" name="AutoShape 12"/>
          <p:cNvSpPr/>
          <p:nvPr/>
        </p:nvSpPr>
        <p:spPr>
          <a:xfrm rot="5400000">
            <a:off x="5918876" y="6056988"/>
            <a:ext cx="6450248" cy="0"/>
          </a:xfrm>
          <a:prstGeom prst="line">
            <a:avLst/>
          </a:prstGeom>
          <a:ln w="38100" cap="flat">
            <a:solidFill>
              <a:srgbClr val="000000"/>
            </a:solidFill>
            <a:prstDash val="solid"/>
            <a:headEnd type="none" w="sm" len="sm"/>
            <a:tailEnd type="none" w="sm" len="sm"/>
          </a:ln>
        </p:spPr>
      </p:sp>
      <p:grpSp>
        <p:nvGrpSpPr>
          <p:cNvPr id="13" name="Group 13"/>
          <p:cNvGrpSpPr/>
          <p:nvPr/>
        </p:nvGrpSpPr>
        <p:grpSpPr>
          <a:xfrm>
            <a:off x="7600950" y="4395938"/>
            <a:ext cx="3086100" cy="3086100"/>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598D"/>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6" name="TextBox 16"/>
          <p:cNvSpPr txBox="1"/>
          <p:nvPr/>
        </p:nvSpPr>
        <p:spPr>
          <a:xfrm>
            <a:off x="1275776" y="780813"/>
            <a:ext cx="15983524" cy="2070101"/>
          </a:xfrm>
          <a:prstGeom prst="rect">
            <a:avLst/>
          </a:prstGeom>
        </p:spPr>
        <p:txBody>
          <a:bodyPr lIns="0" tIns="0" rIns="0" bIns="0" rtlCol="0" anchor="t">
            <a:spAutoFit/>
          </a:bodyPr>
          <a:lstStyle/>
          <a:p>
            <a:pPr algn="ctr">
              <a:lnSpc>
                <a:spcPts val="8000"/>
              </a:lnSpc>
              <a:spcBef>
                <a:spcPct val="0"/>
              </a:spcBef>
            </a:pPr>
            <a:r>
              <a:rPr lang="en-US" sz="8000">
                <a:solidFill>
                  <a:srgbClr val="000000"/>
                </a:solidFill>
                <a:latin typeface="Montserrat Extra-Bold"/>
              </a:rPr>
              <a:t>Continuum of Maltreatment and Parenting Practices</a:t>
            </a:r>
          </a:p>
        </p:txBody>
      </p:sp>
      <p:sp>
        <p:nvSpPr>
          <p:cNvPr id="17" name="TextBox 17"/>
          <p:cNvSpPr txBox="1"/>
          <p:nvPr/>
        </p:nvSpPr>
        <p:spPr>
          <a:xfrm>
            <a:off x="7702674" y="5238750"/>
            <a:ext cx="2882652" cy="1435105"/>
          </a:xfrm>
          <a:prstGeom prst="rect">
            <a:avLst/>
          </a:prstGeom>
        </p:spPr>
        <p:txBody>
          <a:bodyPr lIns="0" tIns="0" rIns="0" bIns="0" rtlCol="0" anchor="t">
            <a:spAutoFit/>
          </a:bodyPr>
          <a:lstStyle/>
          <a:p>
            <a:pPr algn="ctr">
              <a:lnSpc>
                <a:spcPts val="5500"/>
              </a:lnSpc>
            </a:pPr>
            <a:r>
              <a:rPr lang="en-US" sz="5500">
                <a:solidFill>
                  <a:srgbClr val="000000"/>
                </a:solidFill>
                <a:latin typeface="Montserrat Extra-Bold"/>
              </a:rPr>
              <a:t>Safe </a:t>
            </a:r>
          </a:p>
          <a:p>
            <a:pPr algn="ctr">
              <a:lnSpc>
                <a:spcPts val="5500"/>
              </a:lnSpc>
              <a:spcBef>
                <a:spcPct val="0"/>
              </a:spcBef>
            </a:pPr>
            <a:r>
              <a:rPr lang="en-US" sz="5500">
                <a:solidFill>
                  <a:srgbClr val="000000"/>
                </a:solidFill>
                <a:latin typeface="Montserrat Extra-Bold"/>
              </a:rPr>
              <a:t>Enough</a:t>
            </a:r>
          </a:p>
        </p:txBody>
      </p:sp>
      <p:grpSp>
        <p:nvGrpSpPr>
          <p:cNvPr id="18" name="Group 18"/>
          <p:cNvGrpSpPr/>
          <p:nvPr/>
        </p:nvGrpSpPr>
        <p:grpSpPr>
          <a:xfrm>
            <a:off x="277876" y="2505226"/>
            <a:ext cx="3086100" cy="308610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5749"/>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a:off x="14925675" y="2505226"/>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8037"/>
            </a:solidFill>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24" name="TextBox 24"/>
          <p:cNvSpPr txBox="1"/>
          <p:nvPr/>
        </p:nvSpPr>
        <p:spPr>
          <a:xfrm>
            <a:off x="359846" y="3726011"/>
            <a:ext cx="2995592" cy="705321"/>
          </a:xfrm>
          <a:prstGeom prst="rect">
            <a:avLst/>
          </a:prstGeom>
        </p:spPr>
        <p:txBody>
          <a:bodyPr wrap="square" lIns="0" tIns="0" rIns="0" bIns="0" rtlCol="0" anchor="t">
            <a:spAutoFit/>
          </a:bodyPr>
          <a:lstStyle/>
          <a:p>
            <a:pPr algn="ctr">
              <a:lnSpc>
                <a:spcPts val="5500"/>
              </a:lnSpc>
              <a:spcBef>
                <a:spcPct val="0"/>
              </a:spcBef>
            </a:pPr>
            <a:r>
              <a:rPr lang="en-US" sz="5500" dirty="0">
                <a:solidFill>
                  <a:srgbClr val="000000"/>
                </a:solidFill>
                <a:latin typeface="Montserrat Extra-Bold"/>
              </a:rPr>
              <a:t>Fatality</a:t>
            </a:r>
          </a:p>
        </p:txBody>
      </p:sp>
      <p:sp>
        <p:nvSpPr>
          <p:cNvPr id="25" name="TextBox 25"/>
          <p:cNvSpPr txBox="1"/>
          <p:nvPr/>
        </p:nvSpPr>
        <p:spPr>
          <a:xfrm>
            <a:off x="15109329" y="3387873"/>
            <a:ext cx="2902446" cy="1230332"/>
          </a:xfrm>
          <a:prstGeom prst="rect">
            <a:avLst/>
          </a:prstGeom>
        </p:spPr>
        <p:txBody>
          <a:bodyPr lIns="0" tIns="0" rIns="0" bIns="0" rtlCol="0" anchor="t">
            <a:spAutoFit/>
          </a:bodyPr>
          <a:lstStyle/>
          <a:p>
            <a:pPr algn="ctr">
              <a:lnSpc>
                <a:spcPts val="4798"/>
              </a:lnSpc>
            </a:pPr>
            <a:r>
              <a:rPr lang="en-US" sz="4798">
                <a:solidFill>
                  <a:srgbClr val="000000"/>
                </a:solidFill>
                <a:latin typeface="Montserrat Extra-Bold"/>
              </a:rPr>
              <a:t>Child</a:t>
            </a:r>
          </a:p>
          <a:p>
            <a:pPr algn="ctr">
              <a:lnSpc>
                <a:spcPts val="4798"/>
              </a:lnSpc>
              <a:spcBef>
                <a:spcPct val="0"/>
              </a:spcBef>
            </a:pPr>
            <a:r>
              <a:rPr lang="en-US" sz="4798">
                <a:solidFill>
                  <a:srgbClr val="000000"/>
                </a:solidFill>
                <a:latin typeface="Montserrat Extra-Bold"/>
              </a:rPr>
              <a:t>Enriched</a:t>
            </a:r>
          </a:p>
        </p:txBody>
      </p:sp>
      <p:sp>
        <p:nvSpPr>
          <p:cNvPr id="26" name="TextBox 26"/>
          <p:cNvSpPr txBox="1"/>
          <p:nvPr/>
        </p:nvSpPr>
        <p:spPr>
          <a:xfrm>
            <a:off x="3180288" y="4991100"/>
            <a:ext cx="3326904" cy="1401451"/>
          </a:xfrm>
          <a:prstGeom prst="rect">
            <a:avLst/>
          </a:prstGeom>
        </p:spPr>
        <p:txBody>
          <a:bodyPr lIns="0" tIns="0" rIns="0" bIns="0" rtlCol="0" anchor="t">
            <a:spAutoFit/>
          </a:bodyPr>
          <a:lstStyle/>
          <a:p>
            <a:pPr algn="ctr">
              <a:lnSpc>
                <a:spcPts val="11479"/>
              </a:lnSpc>
            </a:pPr>
            <a:r>
              <a:rPr lang="en-US" sz="8199">
                <a:solidFill>
                  <a:srgbClr val="000000"/>
                </a:solidFill>
                <a:latin typeface="Canva Sans Bold"/>
              </a:rPr>
              <a:t>Risk</a:t>
            </a:r>
          </a:p>
        </p:txBody>
      </p:sp>
      <p:sp>
        <p:nvSpPr>
          <p:cNvPr id="27" name="TextBox 27"/>
          <p:cNvSpPr txBox="1"/>
          <p:nvPr/>
        </p:nvSpPr>
        <p:spPr>
          <a:xfrm>
            <a:off x="11782425" y="4991100"/>
            <a:ext cx="3326904" cy="1401451"/>
          </a:xfrm>
          <a:prstGeom prst="rect">
            <a:avLst/>
          </a:prstGeom>
        </p:spPr>
        <p:txBody>
          <a:bodyPr lIns="0" tIns="0" rIns="0" bIns="0" rtlCol="0" anchor="t">
            <a:spAutoFit/>
          </a:bodyPr>
          <a:lstStyle/>
          <a:p>
            <a:pPr algn="ctr">
              <a:lnSpc>
                <a:spcPts val="11479"/>
              </a:lnSpc>
            </a:pPr>
            <a:r>
              <a:rPr lang="en-US" sz="8199">
                <a:solidFill>
                  <a:srgbClr val="000000"/>
                </a:solidFill>
                <a:latin typeface="Canva Sans Bold"/>
              </a:rPr>
              <a:t>Safety</a:t>
            </a:r>
          </a:p>
        </p:txBody>
      </p:sp>
      <p:sp>
        <p:nvSpPr>
          <p:cNvPr id="28" name="TextBox 28"/>
          <p:cNvSpPr txBox="1"/>
          <p:nvPr/>
        </p:nvSpPr>
        <p:spPr>
          <a:xfrm>
            <a:off x="4226558" y="6252763"/>
            <a:ext cx="3917952"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Child Maltreatment</a:t>
            </a:r>
          </a:p>
        </p:txBody>
      </p:sp>
      <p:sp>
        <p:nvSpPr>
          <p:cNvPr id="29" name="TextBox 29"/>
          <p:cNvSpPr txBox="1"/>
          <p:nvPr/>
        </p:nvSpPr>
        <p:spPr>
          <a:xfrm>
            <a:off x="10143012" y="6301573"/>
            <a:ext cx="3917952"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Child's Basic Needs Met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5709788" y="5143500"/>
            <a:ext cx="12578212" cy="0"/>
          </a:xfrm>
          <a:prstGeom prst="line">
            <a:avLst/>
          </a:prstGeom>
          <a:ln w="47625" cap="rnd">
            <a:solidFill>
              <a:srgbClr val="19598D"/>
            </a:solidFill>
            <a:prstDash val="solid"/>
            <a:headEnd type="none" w="sm" len="sm"/>
            <a:tailEnd type="none" w="sm" len="sm"/>
          </a:ln>
        </p:spPr>
      </p:sp>
      <p:sp>
        <p:nvSpPr>
          <p:cNvPr id="6" name="AutoShape 6"/>
          <p:cNvSpPr/>
          <p:nvPr/>
        </p:nvSpPr>
        <p:spPr>
          <a:xfrm rot="-5400000">
            <a:off x="7452490" y="4882553"/>
            <a:ext cx="474268" cy="0"/>
          </a:xfrm>
          <a:prstGeom prst="line">
            <a:avLst/>
          </a:prstGeom>
          <a:ln w="47625" cap="rnd">
            <a:solidFill>
              <a:srgbClr val="19598D"/>
            </a:solidFill>
            <a:prstDash val="solid"/>
            <a:headEnd type="none" w="sm" len="sm"/>
            <a:tailEnd type="none" w="sm" len="sm"/>
          </a:ln>
        </p:spPr>
      </p:sp>
      <p:sp>
        <p:nvSpPr>
          <p:cNvPr id="7" name="AutoShape 7"/>
          <p:cNvSpPr/>
          <p:nvPr/>
        </p:nvSpPr>
        <p:spPr>
          <a:xfrm rot="-5400000">
            <a:off x="11175592" y="5404447"/>
            <a:ext cx="474268" cy="0"/>
          </a:xfrm>
          <a:prstGeom prst="line">
            <a:avLst/>
          </a:prstGeom>
          <a:ln w="47625" cap="rnd">
            <a:solidFill>
              <a:srgbClr val="19598D"/>
            </a:solidFill>
            <a:prstDash val="solid"/>
            <a:headEnd type="none" w="sm" len="sm"/>
            <a:tailEnd type="none" w="sm" len="sm"/>
          </a:ln>
        </p:spPr>
      </p:sp>
      <p:sp>
        <p:nvSpPr>
          <p:cNvPr id="8" name="AutoShape 8"/>
          <p:cNvSpPr/>
          <p:nvPr/>
        </p:nvSpPr>
        <p:spPr>
          <a:xfrm rot="-5400000">
            <a:off x="15374944" y="4882553"/>
            <a:ext cx="474268" cy="0"/>
          </a:xfrm>
          <a:prstGeom prst="line">
            <a:avLst/>
          </a:prstGeom>
          <a:ln w="47625" cap="rnd">
            <a:solidFill>
              <a:srgbClr val="19598D"/>
            </a:solidFill>
            <a:prstDash val="solid"/>
            <a:headEnd type="none" w="sm" len="sm"/>
            <a:tailEnd type="none" w="sm" len="sm"/>
          </a:ln>
        </p:spPr>
      </p:sp>
      <p:grpSp>
        <p:nvGrpSpPr>
          <p:cNvPr id="9" name="Group 9"/>
          <p:cNvGrpSpPr/>
          <p:nvPr/>
        </p:nvGrpSpPr>
        <p:grpSpPr>
          <a:xfrm>
            <a:off x="6128076" y="3720696"/>
            <a:ext cx="3170722" cy="948536"/>
            <a:chOff x="0" y="0"/>
            <a:chExt cx="1072565" cy="320863"/>
          </a:xfrm>
        </p:grpSpPr>
        <p:sp>
          <p:nvSpPr>
            <p:cNvPr id="10" name="Freeform 10"/>
            <p:cNvSpPr/>
            <p:nvPr/>
          </p:nvSpPr>
          <p:spPr>
            <a:xfrm>
              <a:off x="0" y="0"/>
              <a:ext cx="1072565" cy="320863"/>
            </a:xfrm>
            <a:custGeom>
              <a:avLst/>
              <a:gdLst/>
              <a:ahLst/>
              <a:cxnLst/>
              <a:rect l="l" t="t" r="r" b="b"/>
              <a:pathLst>
                <a:path w="1072565" h="320863">
                  <a:moveTo>
                    <a:pt x="0" y="0"/>
                  </a:moveTo>
                  <a:lnTo>
                    <a:pt x="1072565" y="0"/>
                  </a:lnTo>
                  <a:lnTo>
                    <a:pt x="1072565" y="320863"/>
                  </a:lnTo>
                  <a:lnTo>
                    <a:pt x="0" y="320863"/>
                  </a:lnTo>
                  <a:close/>
                </a:path>
              </a:pathLst>
            </a:custGeom>
            <a:solidFill>
              <a:srgbClr val="19598D"/>
            </a:solidFill>
          </p:spPr>
        </p:sp>
      </p:grpSp>
      <p:grpSp>
        <p:nvGrpSpPr>
          <p:cNvPr id="11" name="Group 11"/>
          <p:cNvGrpSpPr/>
          <p:nvPr/>
        </p:nvGrpSpPr>
        <p:grpSpPr>
          <a:xfrm>
            <a:off x="9827365" y="5668067"/>
            <a:ext cx="3170722" cy="948536"/>
            <a:chOff x="0" y="0"/>
            <a:chExt cx="1072565" cy="320863"/>
          </a:xfrm>
        </p:grpSpPr>
        <p:sp>
          <p:nvSpPr>
            <p:cNvPr id="12" name="Freeform 12"/>
            <p:cNvSpPr/>
            <p:nvPr/>
          </p:nvSpPr>
          <p:spPr>
            <a:xfrm>
              <a:off x="0" y="0"/>
              <a:ext cx="1072565" cy="320863"/>
            </a:xfrm>
            <a:custGeom>
              <a:avLst/>
              <a:gdLst/>
              <a:ahLst/>
              <a:cxnLst/>
              <a:rect l="l" t="t" r="r" b="b"/>
              <a:pathLst>
                <a:path w="1072565" h="320863">
                  <a:moveTo>
                    <a:pt x="0" y="0"/>
                  </a:moveTo>
                  <a:lnTo>
                    <a:pt x="1072565" y="0"/>
                  </a:lnTo>
                  <a:lnTo>
                    <a:pt x="1072565" y="320863"/>
                  </a:lnTo>
                  <a:lnTo>
                    <a:pt x="0" y="320863"/>
                  </a:lnTo>
                  <a:close/>
                </a:path>
              </a:pathLst>
            </a:custGeom>
            <a:solidFill>
              <a:srgbClr val="19598D"/>
            </a:solidFill>
          </p:spPr>
        </p:sp>
      </p:grpSp>
      <p:grpSp>
        <p:nvGrpSpPr>
          <p:cNvPr id="13" name="Group 13"/>
          <p:cNvGrpSpPr/>
          <p:nvPr/>
        </p:nvGrpSpPr>
        <p:grpSpPr>
          <a:xfrm>
            <a:off x="14002904" y="3720696"/>
            <a:ext cx="3170722" cy="948536"/>
            <a:chOff x="0" y="0"/>
            <a:chExt cx="1072565" cy="320863"/>
          </a:xfrm>
        </p:grpSpPr>
        <p:sp>
          <p:nvSpPr>
            <p:cNvPr id="14" name="Freeform 14"/>
            <p:cNvSpPr/>
            <p:nvPr/>
          </p:nvSpPr>
          <p:spPr>
            <a:xfrm>
              <a:off x="0" y="0"/>
              <a:ext cx="1072565" cy="320863"/>
            </a:xfrm>
            <a:custGeom>
              <a:avLst/>
              <a:gdLst/>
              <a:ahLst/>
              <a:cxnLst/>
              <a:rect l="l" t="t" r="r" b="b"/>
              <a:pathLst>
                <a:path w="1072565" h="320863">
                  <a:moveTo>
                    <a:pt x="0" y="0"/>
                  </a:moveTo>
                  <a:lnTo>
                    <a:pt x="1072565" y="0"/>
                  </a:lnTo>
                  <a:lnTo>
                    <a:pt x="1072565" y="320863"/>
                  </a:lnTo>
                  <a:lnTo>
                    <a:pt x="0" y="320863"/>
                  </a:lnTo>
                  <a:close/>
                </a:path>
              </a:pathLst>
            </a:custGeom>
            <a:solidFill>
              <a:srgbClr val="19598D"/>
            </a:solidFill>
          </p:spPr>
        </p:sp>
      </p:grpSp>
      <p:sp>
        <p:nvSpPr>
          <p:cNvPr id="15" name="TextBox 15"/>
          <p:cNvSpPr txBox="1"/>
          <p:nvPr/>
        </p:nvSpPr>
        <p:spPr>
          <a:xfrm>
            <a:off x="742950" y="4040104"/>
            <a:ext cx="4349787" cy="2416343"/>
          </a:xfrm>
          <a:prstGeom prst="rect">
            <a:avLst/>
          </a:prstGeom>
        </p:spPr>
        <p:txBody>
          <a:bodyPr lIns="0" tIns="0" rIns="0" bIns="0" rtlCol="0" anchor="t">
            <a:spAutoFit/>
          </a:bodyPr>
          <a:lstStyle/>
          <a:p>
            <a:pPr algn="ctr">
              <a:lnSpc>
                <a:spcPts val="6256"/>
              </a:lnSpc>
            </a:pPr>
            <a:r>
              <a:rPr lang="en-US" sz="6256">
                <a:solidFill>
                  <a:srgbClr val="19598D"/>
                </a:solidFill>
                <a:latin typeface="Montserrat Extra-Bold"/>
              </a:rPr>
              <a:t>Essential</a:t>
            </a:r>
          </a:p>
          <a:p>
            <a:pPr algn="ctr">
              <a:lnSpc>
                <a:spcPts val="6256"/>
              </a:lnSpc>
            </a:pPr>
            <a:r>
              <a:rPr lang="en-US" sz="6256">
                <a:solidFill>
                  <a:srgbClr val="19598D"/>
                </a:solidFill>
                <a:latin typeface="Montserrat Extra-Bold"/>
              </a:rPr>
              <a:t>Safety</a:t>
            </a:r>
          </a:p>
          <a:p>
            <a:pPr algn="ctr">
              <a:lnSpc>
                <a:spcPts val="6256"/>
              </a:lnSpc>
              <a:spcBef>
                <a:spcPct val="0"/>
              </a:spcBef>
            </a:pPr>
            <a:r>
              <a:rPr lang="en-US" sz="6256">
                <a:solidFill>
                  <a:srgbClr val="19598D"/>
                </a:solidFill>
                <a:latin typeface="Montserrat Extra-Bold"/>
              </a:rPr>
              <a:t>Questions</a:t>
            </a:r>
          </a:p>
        </p:txBody>
      </p:sp>
      <p:sp>
        <p:nvSpPr>
          <p:cNvPr id="16" name="TextBox 16"/>
          <p:cNvSpPr txBox="1"/>
          <p:nvPr/>
        </p:nvSpPr>
        <p:spPr>
          <a:xfrm>
            <a:off x="5522169" y="847725"/>
            <a:ext cx="4334909" cy="2616202"/>
          </a:xfrm>
          <a:prstGeom prst="rect">
            <a:avLst/>
          </a:prstGeom>
        </p:spPr>
        <p:txBody>
          <a:bodyPr lIns="0" tIns="0" rIns="0" bIns="0" rtlCol="0" anchor="t">
            <a:spAutoFit/>
          </a:bodyPr>
          <a:lstStyle/>
          <a:p>
            <a:pPr algn="ctr">
              <a:lnSpc>
                <a:spcPts val="6999"/>
              </a:lnSpc>
            </a:pPr>
            <a:r>
              <a:rPr lang="en-US" sz="4999">
                <a:solidFill>
                  <a:srgbClr val="000000"/>
                </a:solidFill>
                <a:latin typeface="Montserrat Bold"/>
              </a:rPr>
              <a:t>Is the child safe at home?</a:t>
            </a:r>
          </a:p>
        </p:txBody>
      </p:sp>
      <p:sp>
        <p:nvSpPr>
          <p:cNvPr id="17" name="TextBox 17"/>
          <p:cNvSpPr txBox="1"/>
          <p:nvPr/>
        </p:nvSpPr>
        <p:spPr>
          <a:xfrm>
            <a:off x="7152031" y="6670673"/>
            <a:ext cx="8569015" cy="2616202"/>
          </a:xfrm>
          <a:prstGeom prst="rect">
            <a:avLst/>
          </a:prstGeom>
        </p:spPr>
        <p:txBody>
          <a:bodyPr lIns="0" tIns="0" rIns="0" bIns="0" rtlCol="0" anchor="t">
            <a:spAutoFit/>
          </a:bodyPr>
          <a:lstStyle/>
          <a:p>
            <a:pPr algn="ctr">
              <a:lnSpc>
                <a:spcPts val="6999"/>
              </a:lnSpc>
            </a:pPr>
            <a:r>
              <a:rPr lang="en-US" sz="4999">
                <a:solidFill>
                  <a:srgbClr val="000000"/>
                </a:solidFill>
                <a:latin typeface="Montserrat Bold"/>
              </a:rPr>
              <a:t>If not, are there services that would ensure safety in the home?</a:t>
            </a:r>
          </a:p>
        </p:txBody>
      </p:sp>
      <p:sp>
        <p:nvSpPr>
          <p:cNvPr id="18" name="TextBox 18"/>
          <p:cNvSpPr txBox="1"/>
          <p:nvPr/>
        </p:nvSpPr>
        <p:spPr>
          <a:xfrm>
            <a:off x="13140441" y="218669"/>
            <a:ext cx="4990898" cy="3502027"/>
          </a:xfrm>
          <a:prstGeom prst="rect">
            <a:avLst/>
          </a:prstGeom>
        </p:spPr>
        <p:txBody>
          <a:bodyPr lIns="0" tIns="0" rIns="0" bIns="0" rtlCol="0" anchor="t">
            <a:spAutoFit/>
          </a:bodyPr>
          <a:lstStyle/>
          <a:p>
            <a:pPr algn="ctr">
              <a:lnSpc>
                <a:spcPts val="6999"/>
              </a:lnSpc>
            </a:pPr>
            <a:r>
              <a:rPr lang="en-US" sz="4999">
                <a:solidFill>
                  <a:srgbClr val="000000"/>
                </a:solidFill>
                <a:latin typeface="Montserrat Bold"/>
              </a:rPr>
              <a:t>If not, what alternative exist to ensure safety?</a:t>
            </a:r>
          </a:p>
        </p:txBody>
      </p:sp>
      <p:pic>
        <p:nvPicPr>
          <p:cNvPr id="19" name="Picture 19"/>
          <p:cNvPicPr>
            <a:picLocks noChangeAspect="1"/>
          </p:cNvPicPr>
          <p:nvPr/>
        </p:nvPicPr>
        <p:blipFill>
          <a:blip r:embed="rId5"/>
          <a:srcRect t="6528" b="6528"/>
          <a:stretch>
            <a:fillRect/>
          </a:stretch>
        </p:blipFill>
        <p:spPr>
          <a:xfrm>
            <a:off x="359846" y="8216419"/>
            <a:ext cx="1831861" cy="177759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5" name="Group 5"/>
          <p:cNvGrpSpPr/>
          <p:nvPr/>
        </p:nvGrpSpPr>
        <p:grpSpPr>
          <a:xfrm>
            <a:off x="1275776" y="2773315"/>
            <a:ext cx="16880789" cy="4585283"/>
            <a:chOff x="0" y="0"/>
            <a:chExt cx="4445969" cy="1207647"/>
          </a:xfrm>
        </p:grpSpPr>
        <p:sp>
          <p:nvSpPr>
            <p:cNvPr id="6" name="Freeform 6"/>
            <p:cNvSpPr/>
            <p:nvPr/>
          </p:nvSpPr>
          <p:spPr>
            <a:xfrm>
              <a:off x="0" y="0"/>
              <a:ext cx="4445969" cy="1207647"/>
            </a:xfrm>
            <a:custGeom>
              <a:avLst/>
              <a:gdLst/>
              <a:ahLst/>
              <a:cxnLst/>
              <a:rect l="l" t="t" r="r" b="b"/>
              <a:pathLst>
                <a:path w="4445969" h="1207647">
                  <a:moveTo>
                    <a:pt x="0" y="0"/>
                  </a:moveTo>
                  <a:lnTo>
                    <a:pt x="4445969" y="0"/>
                  </a:lnTo>
                  <a:lnTo>
                    <a:pt x="4445969" y="1207647"/>
                  </a:lnTo>
                  <a:lnTo>
                    <a:pt x="0" y="1207647"/>
                  </a:lnTo>
                  <a:close/>
                </a:path>
              </a:pathLst>
            </a:custGeom>
            <a:solidFill>
              <a:srgbClr val="57C1D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1104074" y="2773315"/>
            <a:ext cx="16805416" cy="4257289"/>
            <a:chOff x="0" y="0"/>
            <a:chExt cx="4426118" cy="1121261"/>
          </a:xfrm>
        </p:grpSpPr>
        <p:sp>
          <p:nvSpPr>
            <p:cNvPr id="9" name="Freeform 9"/>
            <p:cNvSpPr/>
            <p:nvPr/>
          </p:nvSpPr>
          <p:spPr>
            <a:xfrm>
              <a:off x="0" y="0"/>
              <a:ext cx="4426118" cy="1121261"/>
            </a:xfrm>
            <a:custGeom>
              <a:avLst/>
              <a:gdLst/>
              <a:ahLst/>
              <a:cxnLst/>
              <a:rect l="l" t="t" r="r" b="b"/>
              <a:pathLst>
                <a:path w="4426118" h="1121261">
                  <a:moveTo>
                    <a:pt x="0" y="0"/>
                  </a:moveTo>
                  <a:lnTo>
                    <a:pt x="4426118" y="0"/>
                  </a:lnTo>
                  <a:lnTo>
                    <a:pt x="4426118" y="1121261"/>
                  </a:lnTo>
                  <a:lnTo>
                    <a:pt x="0" y="1121261"/>
                  </a:lnTo>
                  <a:close/>
                </a:path>
              </a:pathLst>
            </a:custGeom>
            <a:solidFill>
              <a:srgbClr val="D9D9D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sp>
        <p:nvSpPr>
          <p:cNvPr id="11" name="TextBox 11"/>
          <p:cNvSpPr txBox="1"/>
          <p:nvPr/>
        </p:nvSpPr>
        <p:spPr>
          <a:xfrm>
            <a:off x="1104074" y="2941801"/>
            <a:ext cx="16633713" cy="1725929"/>
          </a:xfrm>
          <a:prstGeom prst="rect">
            <a:avLst/>
          </a:prstGeom>
        </p:spPr>
        <p:txBody>
          <a:bodyPr lIns="0" tIns="0" rIns="0" bIns="0" rtlCol="0" anchor="t">
            <a:spAutoFit/>
          </a:bodyPr>
          <a:lstStyle/>
          <a:p>
            <a:pPr marL="457200" indent="-457200">
              <a:lnSpc>
                <a:spcPts val="4620"/>
              </a:lnSpc>
              <a:buFont typeface="Arial" panose="020B0604020202020204" pitchFamily="34" charset="0"/>
              <a:buChar char="•"/>
            </a:pPr>
            <a:r>
              <a:rPr lang="en-US" sz="3300" dirty="0">
                <a:solidFill>
                  <a:srgbClr val="19598D"/>
                </a:solidFill>
                <a:latin typeface="Canva Sans Bold"/>
              </a:rPr>
              <a:t>A set of guidelines that capture the organizational, values, structures, mechanisms, tools, and skills needed to successfully implement the mission of the Department.</a:t>
            </a:r>
          </a:p>
        </p:txBody>
      </p:sp>
      <p:sp>
        <p:nvSpPr>
          <p:cNvPr id="12" name="TextBox 12"/>
          <p:cNvSpPr txBox="1"/>
          <p:nvPr/>
        </p:nvSpPr>
        <p:spPr>
          <a:xfrm>
            <a:off x="1360438" y="527049"/>
            <a:ext cx="11735636" cy="106045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The Practice Model</a:t>
            </a:r>
          </a:p>
        </p:txBody>
      </p:sp>
      <p:pic>
        <p:nvPicPr>
          <p:cNvPr id="13" name="Picture 13"/>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4" name="TextBox 14"/>
          <p:cNvSpPr txBox="1"/>
          <p:nvPr/>
        </p:nvSpPr>
        <p:spPr>
          <a:xfrm>
            <a:off x="1189925" y="4652329"/>
            <a:ext cx="16805416" cy="2321405"/>
          </a:xfrm>
          <a:prstGeom prst="rect">
            <a:avLst/>
          </a:prstGeom>
        </p:spPr>
        <p:txBody>
          <a:bodyPr wrap="square" lIns="0" tIns="0" rIns="0" bIns="0" rtlCol="0" anchor="t">
            <a:spAutoFit/>
          </a:bodyPr>
          <a:lstStyle/>
          <a:p>
            <a:pPr marL="457200" indent="-457200">
              <a:lnSpc>
                <a:spcPts val="4620"/>
              </a:lnSpc>
              <a:buFont typeface="Arial" panose="020B0604020202020204" pitchFamily="34" charset="0"/>
              <a:buChar char="•"/>
            </a:pPr>
            <a:r>
              <a:rPr lang="en-US" sz="3300" dirty="0">
                <a:solidFill>
                  <a:srgbClr val="19598D"/>
                </a:solidFill>
                <a:latin typeface="Canva Sans Bold"/>
              </a:rPr>
              <a:t>It is driven by DCS's overarching mission, vision, values, and professional ethics.</a:t>
            </a:r>
          </a:p>
          <a:p>
            <a:pPr marL="457200" indent="-457200">
              <a:lnSpc>
                <a:spcPts val="4620"/>
              </a:lnSpc>
              <a:buFont typeface="Arial" panose="020B0604020202020204" pitchFamily="34" charset="0"/>
              <a:buChar char="•"/>
            </a:pPr>
            <a:r>
              <a:rPr lang="en-US" sz="3300" dirty="0">
                <a:solidFill>
                  <a:srgbClr val="19598D"/>
                </a:solidFill>
                <a:latin typeface="Canva Sans Bold"/>
              </a:rPr>
              <a:t>It represents DCS's expectations for best practices in serving children and families, internal and external partners, and the general public in Tennessee.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028700"/>
            <a:ext cx="8816006" cy="8229600"/>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8816007" y="3668580"/>
            <a:ext cx="9543398" cy="2397208"/>
          </a:xfrm>
          <a:prstGeom prst="rect">
            <a:avLst/>
          </a:prstGeom>
          <a:solidFill>
            <a:srgbClr val="57C1D4"/>
          </a:solidFill>
        </p:spPr>
      </p:sp>
      <p:grpSp>
        <p:nvGrpSpPr>
          <p:cNvPr id="5" name="Group 5"/>
          <p:cNvGrpSpPr/>
          <p:nvPr/>
        </p:nvGrpSpPr>
        <p:grpSpPr>
          <a:xfrm>
            <a:off x="236962" y="1028700"/>
            <a:ext cx="8579044" cy="7676968"/>
            <a:chOff x="0" y="0"/>
            <a:chExt cx="11438726" cy="10235958"/>
          </a:xfrm>
        </p:grpSpPr>
        <p:pic>
          <p:nvPicPr>
            <p:cNvPr id="6" name="Picture 6"/>
            <p:cNvPicPr>
              <a:picLocks noChangeAspect="1"/>
            </p:cNvPicPr>
            <p:nvPr/>
          </p:nvPicPr>
          <p:blipFill>
            <a:blip r:embed="rId3"/>
            <a:srcRect l="1063" r="25352"/>
            <a:stretch>
              <a:fillRect/>
            </a:stretch>
          </p:blipFill>
          <p:spPr>
            <a:xfrm>
              <a:off x="0" y="0"/>
              <a:ext cx="11438726" cy="10235958"/>
            </a:xfrm>
            <a:prstGeom prst="rect">
              <a:avLst/>
            </a:prstGeom>
            <a:ln>
              <a:noFill/>
            </a:ln>
            <a:effectLst>
              <a:outerShdw blurRad="292100" dist="139700" dir="2700000" algn="tl" rotWithShape="0">
                <a:srgbClr val="333333">
                  <a:alpha val="65000"/>
                </a:srgbClr>
              </a:outerShdw>
            </a:effectLst>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TextBox 9"/>
          <p:cNvSpPr txBox="1"/>
          <p:nvPr/>
        </p:nvSpPr>
        <p:spPr>
          <a:xfrm>
            <a:off x="9144000" y="520113"/>
            <a:ext cx="6787591" cy="3087478"/>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The Practice Wheel</a:t>
            </a:r>
          </a:p>
        </p:txBody>
      </p:sp>
      <p:sp>
        <p:nvSpPr>
          <p:cNvPr id="10" name="TextBox 10"/>
          <p:cNvSpPr txBox="1"/>
          <p:nvPr/>
        </p:nvSpPr>
        <p:spPr>
          <a:xfrm>
            <a:off x="9144000" y="3861661"/>
            <a:ext cx="8452402" cy="1944371"/>
          </a:xfrm>
          <a:prstGeom prst="rect">
            <a:avLst/>
          </a:prstGeom>
        </p:spPr>
        <p:txBody>
          <a:bodyPr lIns="0" tIns="0" rIns="0" bIns="0" rtlCol="0" anchor="t">
            <a:spAutoFit/>
          </a:bodyPr>
          <a:lstStyle/>
          <a:p>
            <a:pPr>
              <a:lnSpc>
                <a:spcPts val="5179"/>
              </a:lnSpc>
            </a:pPr>
            <a:r>
              <a:rPr lang="en-US" sz="3699">
                <a:solidFill>
                  <a:srgbClr val="000000"/>
                </a:solidFill>
                <a:latin typeface="Montserrat Bold"/>
              </a:rPr>
              <a:t>A model for family-centered practice that has at its core 6 key functions.</a:t>
            </a:r>
          </a:p>
        </p:txBody>
      </p:sp>
      <p:pic>
        <p:nvPicPr>
          <p:cNvPr id="11" name="Picture 11"/>
          <p:cNvPicPr>
            <a:picLocks noChangeAspect="1"/>
          </p:cNvPicPr>
          <p:nvPr/>
        </p:nvPicPr>
        <p:blipFill>
          <a:blip r:embed="rId6"/>
          <a:srcRect t="6528" b="6528"/>
          <a:stretch>
            <a:fillRect/>
          </a:stretch>
        </p:blipFill>
        <p:spPr>
          <a:xfrm>
            <a:off x="676813" y="8207576"/>
            <a:ext cx="1831861" cy="1777598"/>
          </a:xfrm>
          <a:prstGeom prst="rect">
            <a:avLst/>
          </a:prstGeom>
        </p:spPr>
      </p:pic>
      <p:sp>
        <p:nvSpPr>
          <p:cNvPr id="12" name="AutoShape 12"/>
          <p:cNvSpPr/>
          <p:nvPr/>
        </p:nvSpPr>
        <p:spPr>
          <a:xfrm>
            <a:off x="8816007" y="6308461"/>
            <a:ext cx="9471994" cy="2397208"/>
          </a:xfrm>
          <a:prstGeom prst="rect">
            <a:avLst/>
          </a:prstGeom>
          <a:solidFill>
            <a:srgbClr val="57C1D4"/>
          </a:solidFill>
        </p:spPr>
      </p:sp>
      <p:sp>
        <p:nvSpPr>
          <p:cNvPr id="13" name="TextBox 13"/>
          <p:cNvSpPr txBox="1"/>
          <p:nvPr/>
        </p:nvSpPr>
        <p:spPr>
          <a:xfrm>
            <a:off x="9144000" y="6322963"/>
            <a:ext cx="8899667" cy="2306956"/>
          </a:xfrm>
          <a:prstGeom prst="rect">
            <a:avLst/>
          </a:prstGeom>
        </p:spPr>
        <p:txBody>
          <a:bodyPr lIns="0" tIns="0" rIns="0" bIns="0" rtlCol="0" anchor="t">
            <a:spAutoFit/>
          </a:bodyPr>
          <a:lstStyle/>
          <a:p>
            <a:pPr>
              <a:lnSpc>
                <a:spcPts val="4619"/>
              </a:lnSpc>
            </a:pPr>
            <a:r>
              <a:rPr lang="en-US" sz="3299">
                <a:solidFill>
                  <a:srgbClr val="000000"/>
                </a:solidFill>
                <a:latin typeface="Montserrat Bold"/>
              </a:rPr>
              <a:t>Involves a strength's based, family-centered, and culturally competent approach to evidence-based best practice.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a:extLst>
              <a:ext uri="{FF2B5EF4-FFF2-40B4-BE49-F238E27FC236}">
                <a16:creationId xmlns:a16="http://schemas.microsoft.com/office/drawing/2014/main" id="{322BA01C-A03F-BE80-5E6A-3B2384B4B0CF}"/>
              </a:ext>
            </a:extLst>
          </p:cNvPr>
          <p:cNvSpPr/>
          <p:nvPr/>
        </p:nvSpPr>
        <p:spPr>
          <a:xfrm>
            <a:off x="0" y="0"/>
            <a:ext cx="8053004" cy="7747744"/>
          </a:xfrm>
          <a:prstGeom prst="rect">
            <a:avLst/>
          </a:prstGeom>
          <a:solidFill>
            <a:srgbClr val="19598D"/>
          </a:solidFill>
        </p:spPr>
        <p:txBody>
          <a:bodyPr/>
          <a:lstStyle/>
          <a:p>
            <a:endParaRPr lang="en-US" dirty="0"/>
          </a:p>
        </p:txBody>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8816007" y="2329165"/>
            <a:ext cx="9543398" cy="6376501"/>
          </a:xfrm>
          <a:prstGeom prst="rect">
            <a:avLst/>
          </a:prstGeom>
          <a:solidFill>
            <a:srgbClr val="57C1D4"/>
          </a:solidFill>
        </p:spPr>
        <p:txBody>
          <a:bodyPr/>
          <a:lstStyle/>
          <a:p>
            <a:endParaRPr lang="en-US"/>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TextBox 9"/>
          <p:cNvSpPr txBox="1"/>
          <p:nvPr/>
        </p:nvSpPr>
        <p:spPr>
          <a:xfrm>
            <a:off x="9144000" y="520113"/>
            <a:ext cx="6787591" cy="1038746"/>
          </a:xfrm>
          <a:prstGeom prst="rect">
            <a:avLst/>
          </a:prstGeom>
        </p:spPr>
        <p:txBody>
          <a:bodyPr lIns="0" tIns="0" rIns="0" bIns="0" rtlCol="0" anchor="t">
            <a:spAutoFit/>
          </a:bodyPr>
          <a:lstStyle/>
          <a:p>
            <a:pPr>
              <a:lnSpc>
                <a:spcPts val="8057"/>
              </a:lnSpc>
              <a:spcBef>
                <a:spcPct val="0"/>
              </a:spcBef>
            </a:pPr>
            <a:r>
              <a:rPr lang="en-US" sz="8057" dirty="0">
                <a:solidFill>
                  <a:srgbClr val="19598D"/>
                </a:solidFill>
                <a:latin typeface="Montserrat Extra-Bold"/>
              </a:rPr>
              <a:t>Activity</a:t>
            </a:r>
          </a:p>
        </p:txBody>
      </p:sp>
      <p:sp>
        <p:nvSpPr>
          <p:cNvPr id="10" name="TextBox 10"/>
          <p:cNvSpPr txBox="1"/>
          <p:nvPr/>
        </p:nvSpPr>
        <p:spPr>
          <a:xfrm>
            <a:off x="9341878" y="3258922"/>
            <a:ext cx="6832756" cy="3951595"/>
          </a:xfrm>
          <a:prstGeom prst="rect">
            <a:avLst/>
          </a:prstGeom>
        </p:spPr>
        <p:txBody>
          <a:bodyPr wrap="square" lIns="0" tIns="0" rIns="0" bIns="0" rtlCol="0" anchor="t">
            <a:spAutoFit/>
          </a:bodyPr>
          <a:lstStyle/>
          <a:p>
            <a:pPr marL="571500" indent="-571500">
              <a:lnSpc>
                <a:spcPts val="5179"/>
              </a:lnSpc>
              <a:buFont typeface="Arial" panose="020B0604020202020204" pitchFamily="34" charset="0"/>
              <a:buChar char="•"/>
            </a:pPr>
            <a:r>
              <a:rPr lang="en-US" sz="3699" dirty="0">
                <a:solidFill>
                  <a:srgbClr val="000000"/>
                </a:solidFill>
                <a:latin typeface="Montserrat Bold"/>
              </a:rPr>
              <a:t>Take a marker</a:t>
            </a:r>
          </a:p>
          <a:p>
            <a:pPr marL="571500" indent="-571500">
              <a:lnSpc>
                <a:spcPts val="5179"/>
              </a:lnSpc>
              <a:buFont typeface="Arial" panose="020B0604020202020204" pitchFamily="34" charset="0"/>
              <a:buChar char="•"/>
            </a:pPr>
            <a:r>
              <a:rPr lang="en-US" sz="3699" dirty="0">
                <a:solidFill>
                  <a:srgbClr val="000000"/>
                </a:solidFill>
                <a:latin typeface="Montserrat Bold"/>
              </a:rPr>
              <a:t>Walk around to each flip chart</a:t>
            </a:r>
          </a:p>
          <a:p>
            <a:pPr marL="571500" indent="-571500">
              <a:lnSpc>
                <a:spcPts val="5179"/>
              </a:lnSpc>
              <a:buFont typeface="Arial" panose="020B0604020202020204" pitchFamily="34" charset="0"/>
              <a:buChar char="•"/>
            </a:pPr>
            <a:r>
              <a:rPr lang="en-US" sz="3699" dirty="0">
                <a:solidFill>
                  <a:srgbClr val="000000"/>
                </a:solidFill>
                <a:latin typeface="Montserrat Bold"/>
              </a:rPr>
              <a:t>List words that describe each </a:t>
            </a:r>
            <a:r>
              <a:rPr lang="en-US" sz="3699" dirty="0" err="1">
                <a:solidFill>
                  <a:srgbClr val="000000"/>
                </a:solidFill>
                <a:latin typeface="Montserrat Bold"/>
              </a:rPr>
              <a:t>oke</a:t>
            </a:r>
            <a:r>
              <a:rPr lang="en-US" sz="3699" dirty="0">
                <a:solidFill>
                  <a:srgbClr val="000000"/>
                </a:solidFill>
                <a:latin typeface="Montserrat Bold"/>
              </a:rPr>
              <a:t> of the Practice Wheel</a:t>
            </a:r>
          </a:p>
        </p:txBody>
      </p:sp>
      <p:pic>
        <p:nvPicPr>
          <p:cNvPr id="11" name="Picture 11"/>
          <p:cNvPicPr>
            <a:picLocks noChangeAspect="1"/>
          </p:cNvPicPr>
          <p:nvPr/>
        </p:nvPicPr>
        <p:blipFill>
          <a:blip r:embed="rId5"/>
          <a:srcRect t="6528" b="6528"/>
          <a:stretch>
            <a:fillRect/>
          </a:stretch>
        </p:blipFill>
        <p:spPr>
          <a:xfrm>
            <a:off x="676813" y="8207576"/>
            <a:ext cx="1831861" cy="1777598"/>
          </a:xfrm>
          <a:prstGeom prst="rect">
            <a:avLst/>
          </a:prstGeom>
        </p:spPr>
      </p:pic>
      <p:sp>
        <p:nvSpPr>
          <p:cNvPr id="16" name="Rectangle: Rounded Corners 15">
            <a:extLst>
              <a:ext uri="{FF2B5EF4-FFF2-40B4-BE49-F238E27FC236}">
                <a16:creationId xmlns:a16="http://schemas.microsoft.com/office/drawing/2014/main" id="{6DD5C3F7-E5DE-8FE0-DC0B-912BE91C68F0}"/>
              </a:ext>
            </a:extLst>
          </p:cNvPr>
          <p:cNvSpPr/>
          <p:nvPr/>
        </p:nvSpPr>
        <p:spPr>
          <a:xfrm>
            <a:off x="939985" y="782719"/>
            <a:ext cx="2590800" cy="14183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Engagement</a:t>
            </a:r>
          </a:p>
        </p:txBody>
      </p:sp>
      <p:sp>
        <p:nvSpPr>
          <p:cNvPr id="17" name="Rectangle: Rounded Corners 16">
            <a:extLst>
              <a:ext uri="{FF2B5EF4-FFF2-40B4-BE49-F238E27FC236}">
                <a16:creationId xmlns:a16="http://schemas.microsoft.com/office/drawing/2014/main" id="{668A5ECD-C30C-5BDE-6028-F77D623E8B1C}"/>
              </a:ext>
            </a:extLst>
          </p:cNvPr>
          <p:cNvSpPr/>
          <p:nvPr/>
        </p:nvSpPr>
        <p:spPr>
          <a:xfrm>
            <a:off x="4496494" y="782718"/>
            <a:ext cx="2590800" cy="141834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Teaming</a:t>
            </a:r>
          </a:p>
        </p:txBody>
      </p:sp>
      <p:sp>
        <p:nvSpPr>
          <p:cNvPr id="18" name="Rectangle: Rounded Corners 17">
            <a:extLst>
              <a:ext uri="{FF2B5EF4-FFF2-40B4-BE49-F238E27FC236}">
                <a16:creationId xmlns:a16="http://schemas.microsoft.com/office/drawing/2014/main" id="{4A086F86-9DD4-E457-0B1B-E4E4C1F5377A}"/>
              </a:ext>
            </a:extLst>
          </p:cNvPr>
          <p:cNvSpPr/>
          <p:nvPr/>
        </p:nvSpPr>
        <p:spPr>
          <a:xfrm>
            <a:off x="980286" y="3173392"/>
            <a:ext cx="2590800" cy="14183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t>Assessment</a:t>
            </a:r>
          </a:p>
        </p:txBody>
      </p:sp>
      <p:sp>
        <p:nvSpPr>
          <p:cNvPr id="19" name="Rectangle: Rounded Corners 18">
            <a:extLst>
              <a:ext uri="{FF2B5EF4-FFF2-40B4-BE49-F238E27FC236}">
                <a16:creationId xmlns:a16="http://schemas.microsoft.com/office/drawing/2014/main" id="{EC1B1371-543A-A5C2-19EB-EF7553258B87}"/>
              </a:ext>
            </a:extLst>
          </p:cNvPr>
          <p:cNvSpPr/>
          <p:nvPr/>
        </p:nvSpPr>
        <p:spPr>
          <a:xfrm>
            <a:off x="4496494" y="3198933"/>
            <a:ext cx="2590800" cy="141834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Planning</a:t>
            </a:r>
          </a:p>
        </p:txBody>
      </p:sp>
      <p:sp>
        <p:nvSpPr>
          <p:cNvPr id="20" name="Rectangle: Rounded Corners 19">
            <a:extLst>
              <a:ext uri="{FF2B5EF4-FFF2-40B4-BE49-F238E27FC236}">
                <a16:creationId xmlns:a16="http://schemas.microsoft.com/office/drawing/2014/main" id="{073A93D1-EAB7-9754-956A-A3EC15744804}"/>
              </a:ext>
            </a:extLst>
          </p:cNvPr>
          <p:cNvSpPr/>
          <p:nvPr/>
        </p:nvSpPr>
        <p:spPr>
          <a:xfrm>
            <a:off x="939985" y="5568144"/>
            <a:ext cx="2590800" cy="14183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Implementation</a:t>
            </a:r>
          </a:p>
        </p:txBody>
      </p:sp>
      <p:sp>
        <p:nvSpPr>
          <p:cNvPr id="21" name="Rectangle: Rounded Corners 20">
            <a:extLst>
              <a:ext uri="{FF2B5EF4-FFF2-40B4-BE49-F238E27FC236}">
                <a16:creationId xmlns:a16="http://schemas.microsoft.com/office/drawing/2014/main" id="{488797D8-9F84-2E50-2FDD-AA8A7FB3B447}"/>
              </a:ext>
            </a:extLst>
          </p:cNvPr>
          <p:cNvSpPr/>
          <p:nvPr/>
        </p:nvSpPr>
        <p:spPr>
          <a:xfrm>
            <a:off x="4548306" y="5517415"/>
            <a:ext cx="2590800" cy="14183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t>Tracking &amp; Adjusting</a:t>
            </a:r>
          </a:p>
        </p:txBody>
      </p:sp>
      <p:sp>
        <p:nvSpPr>
          <p:cNvPr id="23" name="Plaque 22">
            <a:extLst>
              <a:ext uri="{FF2B5EF4-FFF2-40B4-BE49-F238E27FC236}">
                <a16:creationId xmlns:a16="http://schemas.microsoft.com/office/drawing/2014/main" id="{B2A980AE-E77C-B7C5-ADB4-C69B8E9E45FB}"/>
              </a:ext>
            </a:extLst>
          </p:cNvPr>
          <p:cNvSpPr/>
          <p:nvPr/>
        </p:nvSpPr>
        <p:spPr>
          <a:xfrm>
            <a:off x="3100206" y="1897883"/>
            <a:ext cx="1823018" cy="1418345"/>
          </a:xfrm>
          <a:prstGeom prst="plaqu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Plaque 23">
            <a:extLst>
              <a:ext uri="{FF2B5EF4-FFF2-40B4-BE49-F238E27FC236}">
                <a16:creationId xmlns:a16="http://schemas.microsoft.com/office/drawing/2014/main" id="{99EE2006-1295-0D2B-935A-C1A287768A9B}"/>
              </a:ext>
            </a:extLst>
          </p:cNvPr>
          <p:cNvSpPr/>
          <p:nvPr/>
        </p:nvSpPr>
        <p:spPr>
          <a:xfrm>
            <a:off x="3041079" y="4399139"/>
            <a:ext cx="1823018" cy="1418345"/>
          </a:xfrm>
          <a:prstGeom prst="plaqu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82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5143500"/>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8" name="TextBox 8"/>
          <p:cNvSpPr txBox="1"/>
          <p:nvPr/>
        </p:nvSpPr>
        <p:spPr>
          <a:xfrm>
            <a:off x="4951124" y="1181100"/>
            <a:ext cx="8301675" cy="1025922"/>
          </a:xfrm>
          <a:prstGeom prst="rect">
            <a:avLst/>
          </a:prstGeom>
        </p:spPr>
        <p:txBody>
          <a:bodyPr lIns="0" tIns="0" rIns="0" bIns="0" rtlCol="0" anchor="t">
            <a:spAutoFit/>
          </a:bodyPr>
          <a:lstStyle/>
          <a:p>
            <a:pPr algn="ctr">
              <a:lnSpc>
                <a:spcPts val="8000"/>
              </a:lnSpc>
              <a:spcBef>
                <a:spcPct val="0"/>
              </a:spcBef>
            </a:pPr>
            <a:r>
              <a:rPr lang="en-US" sz="8000" dirty="0">
                <a:solidFill>
                  <a:srgbClr val="000000"/>
                </a:solidFill>
                <a:latin typeface="Montserrat Extra-Bold"/>
              </a:rPr>
              <a:t>DCS Overview</a:t>
            </a:r>
          </a:p>
        </p:txBody>
      </p:sp>
      <p:pic>
        <p:nvPicPr>
          <p:cNvPr id="9" name="Picture 9"/>
          <p:cNvPicPr>
            <a:picLocks noChangeAspect="1"/>
          </p:cNvPicPr>
          <p:nvPr/>
        </p:nvPicPr>
        <p:blipFill>
          <a:blip r:embed="rId5"/>
          <a:srcRect t="6528" b="6528"/>
          <a:stretch>
            <a:fillRect/>
          </a:stretch>
        </p:blipFill>
        <p:spPr>
          <a:xfrm>
            <a:off x="479116" y="8216419"/>
            <a:ext cx="1831861" cy="17775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 y="-158270"/>
            <a:ext cx="18288001" cy="6857990"/>
          </a:xfrm>
          <a:prstGeom prst="rect">
            <a:avLst/>
          </a:prstGeom>
          <a:solidFill>
            <a:srgbClr val="19598D"/>
          </a:solidFill>
        </p:spPr>
      </p:sp>
      <p:sp>
        <p:nvSpPr>
          <p:cNvPr id="2" name="AutoShape 2"/>
          <p:cNvSpPr/>
          <p:nvPr/>
        </p:nvSpPr>
        <p:spPr>
          <a:xfrm>
            <a:off x="13924786" y="4127121"/>
            <a:ext cx="4225570" cy="4289964"/>
          </a:xfrm>
          <a:prstGeom prst="rect">
            <a:avLst/>
          </a:prstGeom>
          <a:solidFill>
            <a:srgbClr val="000000">
              <a:alpha val="33725"/>
            </a:srgbClr>
          </a:solidFill>
        </p:spPr>
      </p:sp>
      <p:sp>
        <p:nvSpPr>
          <p:cNvPr id="6" name="AutoShape 6"/>
          <p:cNvSpPr/>
          <p:nvPr/>
        </p:nvSpPr>
        <p:spPr>
          <a:xfrm>
            <a:off x="9640829" y="4185866"/>
            <a:ext cx="3569582" cy="4231220"/>
          </a:xfrm>
          <a:prstGeom prst="rect">
            <a:avLst/>
          </a:prstGeom>
          <a:solidFill>
            <a:srgbClr val="000000">
              <a:alpha val="33725"/>
            </a:srgbClr>
          </a:solidFill>
        </p:spPr>
      </p:sp>
      <p:sp>
        <p:nvSpPr>
          <p:cNvPr id="7" name="AutoShape 7"/>
          <p:cNvSpPr/>
          <p:nvPr/>
        </p:nvSpPr>
        <p:spPr>
          <a:xfrm>
            <a:off x="1200150" y="4185866"/>
            <a:ext cx="3569582" cy="4231220"/>
          </a:xfrm>
          <a:prstGeom prst="rect">
            <a:avLst/>
          </a:prstGeom>
          <a:solidFill>
            <a:srgbClr val="000000">
              <a:alpha val="33725"/>
            </a:srgbClr>
          </a:solidFill>
        </p:spPr>
      </p:sp>
      <p:sp>
        <p:nvSpPr>
          <p:cNvPr id="8" name="AutoShape 8"/>
          <p:cNvSpPr/>
          <p:nvPr/>
        </p:nvSpPr>
        <p:spPr>
          <a:xfrm>
            <a:off x="5420489" y="4185866"/>
            <a:ext cx="3569582" cy="4231220"/>
          </a:xfrm>
          <a:prstGeom prst="rect">
            <a:avLst/>
          </a:prstGeom>
          <a:solidFill>
            <a:srgbClr val="000000">
              <a:alpha val="33725"/>
            </a:srgbClr>
          </a:solidFill>
        </p:spPr>
      </p:sp>
      <p:sp>
        <p:nvSpPr>
          <p:cNvPr id="9" name="AutoShape 9"/>
          <p:cNvSpPr/>
          <p:nvPr/>
        </p:nvSpPr>
        <p:spPr>
          <a:xfrm>
            <a:off x="9469379" y="4023941"/>
            <a:ext cx="3569582" cy="4220278"/>
          </a:xfrm>
          <a:prstGeom prst="rect">
            <a:avLst/>
          </a:prstGeom>
          <a:solidFill>
            <a:srgbClr val="FFFFFF"/>
          </a:solidFill>
        </p:spPr>
      </p:sp>
      <p:sp>
        <p:nvSpPr>
          <p:cNvPr id="10" name="AutoShape 10"/>
          <p:cNvSpPr/>
          <p:nvPr/>
        </p:nvSpPr>
        <p:spPr>
          <a:xfrm>
            <a:off x="1028700" y="4023941"/>
            <a:ext cx="3569582" cy="4220278"/>
          </a:xfrm>
          <a:prstGeom prst="rect">
            <a:avLst/>
          </a:prstGeom>
          <a:solidFill>
            <a:srgbClr val="FFFFFF"/>
          </a:solidFill>
        </p:spPr>
      </p:sp>
      <p:sp>
        <p:nvSpPr>
          <p:cNvPr id="11" name="AutoShape 11"/>
          <p:cNvSpPr/>
          <p:nvPr/>
        </p:nvSpPr>
        <p:spPr>
          <a:xfrm>
            <a:off x="5249039" y="4023941"/>
            <a:ext cx="3569582" cy="4220278"/>
          </a:xfrm>
          <a:prstGeom prst="rect">
            <a:avLst/>
          </a:prstGeom>
          <a:solidFill>
            <a:srgbClr val="FFFFFF"/>
          </a:solidFill>
        </p:spPr>
      </p:sp>
      <p:sp>
        <p:nvSpPr>
          <p:cNvPr id="12" name="TextBox 12"/>
          <p:cNvSpPr txBox="1"/>
          <p:nvPr/>
        </p:nvSpPr>
        <p:spPr>
          <a:xfrm>
            <a:off x="5420489" y="5491426"/>
            <a:ext cx="3094794" cy="2603500"/>
          </a:xfrm>
          <a:prstGeom prst="rect">
            <a:avLst/>
          </a:prstGeom>
        </p:spPr>
        <p:txBody>
          <a:bodyPr lIns="0" tIns="0" rIns="0" bIns="0" rtlCol="0" anchor="t">
            <a:spAutoFit/>
          </a:bodyPr>
          <a:lstStyle/>
          <a:p>
            <a:pPr>
              <a:lnSpc>
                <a:spcPts val="3499"/>
              </a:lnSpc>
            </a:pPr>
            <a:r>
              <a:rPr lang="en-US" sz="2499">
                <a:solidFill>
                  <a:srgbClr val="000000"/>
                </a:solidFill>
                <a:latin typeface="Montserrat"/>
              </a:rPr>
              <a:t>Used as a collaborative approach that engages the family in a partnership to make change.</a:t>
            </a:r>
          </a:p>
        </p:txBody>
      </p:sp>
      <p:sp>
        <p:nvSpPr>
          <p:cNvPr id="13" name="TextBox 13"/>
          <p:cNvSpPr txBox="1"/>
          <p:nvPr/>
        </p:nvSpPr>
        <p:spPr>
          <a:xfrm>
            <a:off x="5311926" y="4109666"/>
            <a:ext cx="3506695" cy="1409104"/>
          </a:xfrm>
          <a:prstGeom prst="rect">
            <a:avLst/>
          </a:prstGeom>
        </p:spPr>
        <p:txBody>
          <a:bodyPr lIns="0" tIns="0" rIns="0" bIns="0" rtlCol="0" anchor="t">
            <a:spAutoFit/>
          </a:bodyPr>
          <a:lstStyle/>
          <a:p>
            <a:pPr algn="ctr">
              <a:lnSpc>
                <a:spcPts val="5739"/>
              </a:lnSpc>
            </a:pPr>
            <a:r>
              <a:rPr lang="en-US" sz="4099" dirty="0">
                <a:solidFill>
                  <a:srgbClr val="19598D"/>
                </a:solidFill>
                <a:latin typeface="Montserrat Semi-Bold Bold"/>
              </a:rPr>
              <a:t>How do you use it?</a:t>
            </a:r>
          </a:p>
        </p:txBody>
      </p:sp>
      <p:sp>
        <p:nvSpPr>
          <p:cNvPr id="14" name="AutoShape 14"/>
          <p:cNvSpPr/>
          <p:nvPr/>
        </p:nvSpPr>
        <p:spPr>
          <a:xfrm>
            <a:off x="1266094" y="5481276"/>
            <a:ext cx="3094794" cy="0"/>
          </a:xfrm>
          <a:prstGeom prst="line">
            <a:avLst/>
          </a:prstGeom>
          <a:ln w="19050" cap="rnd">
            <a:solidFill>
              <a:srgbClr val="000000"/>
            </a:solidFill>
            <a:prstDash val="solid"/>
            <a:headEnd type="none" w="sm" len="sm"/>
            <a:tailEnd type="none" w="sm" len="sm"/>
          </a:ln>
        </p:spPr>
      </p:sp>
      <p:sp>
        <p:nvSpPr>
          <p:cNvPr id="15" name="AutoShape 15"/>
          <p:cNvSpPr/>
          <p:nvPr/>
        </p:nvSpPr>
        <p:spPr>
          <a:xfrm>
            <a:off x="5486433" y="5481276"/>
            <a:ext cx="3094794" cy="0"/>
          </a:xfrm>
          <a:prstGeom prst="line">
            <a:avLst/>
          </a:prstGeom>
          <a:ln w="19050" cap="rnd">
            <a:solidFill>
              <a:srgbClr val="000000"/>
            </a:solidFill>
            <a:prstDash val="solid"/>
            <a:headEnd type="none" w="sm" len="sm"/>
            <a:tailEnd type="none" w="sm" len="sm"/>
          </a:ln>
        </p:spPr>
      </p:sp>
      <p:sp>
        <p:nvSpPr>
          <p:cNvPr id="16" name="AutoShape 16"/>
          <p:cNvSpPr/>
          <p:nvPr/>
        </p:nvSpPr>
        <p:spPr>
          <a:xfrm>
            <a:off x="9706773" y="5481276"/>
            <a:ext cx="3094794" cy="0"/>
          </a:xfrm>
          <a:prstGeom prst="line">
            <a:avLst/>
          </a:prstGeom>
          <a:ln w="19050" cap="rnd">
            <a:solidFill>
              <a:srgbClr val="000000"/>
            </a:solidFill>
            <a:prstDash val="solid"/>
            <a:headEnd type="none" w="sm" len="sm"/>
            <a:tailEnd type="none" w="sm" len="sm"/>
          </a:ln>
        </p:spPr>
      </p:sp>
      <p:pic>
        <p:nvPicPr>
          <p:cNvPr id="17" name="Picture 17"/>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8" name="Picture 18"/>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9" name="AutoShape 19"/>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20" name="AutoShape 20"/>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21" name="AutoShape 21"/>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22" name="TextBox 22"/>
          <p:cNvSpPr txBox="1"/>
          <p:nvPr/>
        </p:nvSpPr>
        <p:spPr>
          <a:xfrm>
            <a:off x="5126492" y="1181100"/>
            <a:ext cx="8035017" cy="106045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Key Points</a:t>
            </a:r>
          </a:p>
        </p:txBody>
      </p:sp>
      <p:sp>
        <p:nvSpPr>
          <p:cNvPr id="23" name="TextBox 23"/>
          <p:cNvSpPr txBox="1"/>
          <p:nvPr/>
        </p:nvSpPr>
        <p:spPr>
          <a:xfrm>
            <a:off x="1266094" y="5687357"/>
            <a:ext cx="3094794" cy="2306956"/>
          </a:xfrm>
          <a:prstGeom prst="rect">
            <a:avLst/>
          </a:prstGeom>
        </p:spPr>
        <p:txBody>
          <a:bodyPr lIns="0" tIns="0" rIns="0" bIns="0" rtlCol="0" anchor="t">
            <a:spAutoFit/>
          </a:bodyPr>
          <a:lstStyle/>
          <a:p>
            <a:pPr algn="just">
              <a:lnSpc>
                <a:spcPts val="4619"/>
              </a:lnSpc>
            </a:pPr>
            <a:r>
              <a:rPr lang="en-US" sz="3299">
                <a:solidFill>
                  <a:srgbClr val="000000"/>
                </a:solidFill>
                <a:latin typeface="Montserrat"/>
              </a:rPr>
              <a:t>The framework for DCS casework methods.</a:t>
            </a:r>
          </a:p>
        </p:txBody>
      </p:sp>
      <p:sp>
        <p:nvSpPr>
          <p:cNvPr id="24" name="TextBox 24"/>
          <p:cNvSpPr txBox="1"/>
          <p:nvPr/>
        </p:nvSpPr>
        <p:spPr>
          <a:xfrm>
            <a:off x="9706773" y="5627984"/>
            <a:ext cx="3094794" cy="2454275"/>
          </a:xfrm>
          <a:prstGeom prst="rect">
            <a:avLst/>
          </a:prstGeom>
        </p:spPr>
        <p:txBody>
          <a:bodyPr lIns="0" tIns="0" rIns="0" bIns="0" rtlCol="0" anchor="t">
            <a:spAutoFit/>
          </a:bodyPr>
          <a:lstStyle/>
          <a:p>
            <a:pPr algn="just">
              <a:lnSpc>
                <a:spcPts val="2800"/>
              </a:lnSpc>
            </a:pPr>
            <a:r>
              <a:rPr lang="en-US" sz="2000">
                <a:solidFill>
                  <a:srgbClr val="000000"/>
                </a:solidFill>
                <a:latin typeface="Montserrat"/>
              </a:rPr>
              <a:t>Successful interventions must reduce risk factors and promote protective factors (strengths) to ensure safety, permanency and well-being.</a:t>
            </a:r>
          </a:p>
        </p:txBody>
      </p:sp>
      <p:sp>
        <p:nvSpPr>
          <p:cNvPr id="25" name="TextBox 25"/>
          <p:cNvSpPr txBox="1"/>
          <p:nvPr/>
        </p:nvSpPr>
        <p:spPr>
          <a:xfrm>
            <a:off x="1266094" y="4109666"/>
            <a:ext cx="3094794" cy="745491"/>
          </a:xfrm>
          <a:prstGeom prst="rect">
            <a:avLst/>
          </a:prstGeom>
        </p:spPr>
        <p:txBody>
          <a:bodyPr lIns="0" tIns="0" rIns="0" bIns="0" rtlCol="0" anchor="t">
            <a:spAutoFit/>
          </a:bodyPr>
          <a:lstStyle/>
          <a:p>
            <a:pPr algn="ctr">
              <a:lnSpc>
                <a:spcPts val="6159"/>
              </a:lnSpc>
            </a:pPr>
            <a:r>
              <a:rPr lang="en-US" sz="4399">
                <a:solidFill>
                  <a:srgbClr val="19598D"/>
                </a:solidFill>
                <a:latin typeface="Montserrat Semi-Bold"/>
              </a:rPr>
              <a:t>What is it?</a:t>
            </a:r>
          </a:p>
        </p:txBody>
      </p:sp>
      <p:sp>
        <p:nvSpPr>
          <p:cNvPr id="26" name="TextBox 26"/>
          <p:cNvSpPr txBox="1"/>
          <p:nvPr/>
        </p:nvSpPr>
        <p:spPr>
          <a:xfrm>
            <a:off x="9706773" y="4014470"/>
            <a:ext cx="3094794" cy="1419860"/>
          </a:xfrm>
          <a:prstGeom prst="rect">
            <a:avLst/>
          </a:prstGeom>
        </p:spPr>
        <p:txBody>
          <a:bodyPr lIns="0" tIns="0" rIns="0" bIns="0" rtlCol="0" anchor="t">
            <a:spAutoFit/>
          </a:bodyPr>
          <a:lstStyle/>
          <a:p>
            <a:pPr algn="ctr">
              <a:lnSpc>
                <a:spcPts val="5739"/>
              </a:lnSpc>
            </a:pPr>
            <a:r>
              <a:rPr lang="en-US" sz="4099">
                <a:solidFill>
                  <a:srgbClr val="19598D"/>
                </a:solidFill>
                <a:latin typeface="Montserrat Semi-Bold Bold"/>
              </a:rPr>
              <a:t>Why is it important?</a:t>
            </a:r>
          </a:p>
        </p:txBody>
      </p:sp>
      <p:pic>
        <p:nvPicPr>
          <p:cNvPr id="27" name="Picture 27"/>
          <p:cNvPicPr>
            <a:picLocks noChangeAspect="1"/>
          </p:cNvPicPr>
          <p:nvPr/>
        </p:nvPicPr>
        <p:blipFill>
          <a:blip r:embed="rId5"/>
          <a:srcRect t="6528" b="6528"/>
          <a:stretch>
            <a:fillRect/>
          </a:stretch>
        </p:blipFill>
        <p:spPr>
          <a:xfrm>
            <a:off x="16359396" y="8527009"/>
            <a:ext cx="1724686" cy="1673598"/>
          </a:xfrm>
          <a:prstGeom prst="rect">
            <a:avLst/>
          </a:prstGeom>
        </p:spPr>
      </p:pic>
      <p:grpSp>
        <p:nvGrpSpPr>
          <p:cNvPr id="28" name="Group 5">
            <a:extLst>
              <a:ext uri="{FF2B5EF4-FFF2-40B4-BE49-F238E27FC236}">
                <a16:creationId xmlns:a16="http://schemas.microsoft.com/office/drawing/2014/main" id="{BED9172E-4A53-360F-32BA-FE27427297A5}"/>
              </a:ext>
            </a:extLst>
          </p:cNvPr>
          <p:cNvGrpSpPr/>
          <p:nvPr/>
        </p:nvGrpSpPr>
        <p:grpSpPr>
          <a:xfrm>
            <a:off x="13861167" y="4014470"/>
            <a:ext cx="4048891" cy="4184263"/>
            <a:chOff x="0" y="0"/>
            <a:chExt cx="11438726" cy="10235958"/>
          </a:xfrm>
        </p:grpSpPr>
        <p:pic>
          <p:nvPicPr>
            <p:cNvPr id="29" name="Picture 6">
              <a:extLst>
                <a:ext uri="{FF2B5EF4-FFF2-40B4-BE49-F238E27FC236}">
                  <a16:creationId xmlns:a16="http://schemas.microsoft.com/office/drawing/2014/main" id="{7231948E-AED3-6543-21F6-7FB7C369C5D6}"/>
                </a:ext>
              </a:extLst>
            </p:cNvPr>
            <p:cNvPicPr>
              <a:picLocks noChangeAspect="1"/>
            </p:cNvPicPr>
            <p:nvPr/>
          </p:nvPicPr>
          <p:blipFill>
            <a:blip r:embed="rId6"/>
            <a:srcRect l="1063" r="25352"/>
            <a:stretch>
              <a:fillRect/>
            </a:stretch>
          </p:blipFill>
          <p:spPr>
            <a:xfrm>
              <a:off x="0" y="0"/>
              <a:ext cx="11438726" cy="10235958"/>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44001" y="6270361"/>
            <a:ext cx="9144000" cy="2397208"/>
          </a:xfrm>
          <a:prstGeom prst="rect">
            <a:avLst/>
          </a:prstGeom>
          <a:solidFill>
            <a:srgbClr val="57C1D4"/>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pic>
        <p:nvPicPr>
          <p:cNvPr id="8" name="Picture 8">
            <a:hlinkClick r:id="rId6" tooltip="https://www.youtube.com/watch?v=IgSnDAs3MM8"/>
          </p:cNvPr>
          <p:cNvPicPr>
            <a:picLocks noChangeAspect="1"/>
          </p:cNvPicPr>
          <p:nvPr/>
        </p:nvPicPr>
        <p:blipFill>
          <a:blip r:embed="rId7"/>
          <a:srcRect l="10331" t="20464" r="43675" b="17427"/>
          <a:stretch>
            <a:fillRect/>
          </a:stretch>
        </p:blipFill>
        <p:spPr>
          <a:xfrm>
            <a:off x="327362" y="1028700"/>
            <a:ext cx="7262350" cy="5513723"/>
          </a:xfrm>
          <a:prstGeom prst="rect">
            <a:avLst/>
          </a:prstGeom>
        </p:spPr>
      </p:pic>
      <p:sp>
        <p:nvSpPr>
          <p:cNvPr id="9" name="TextBox 9"/>
          <p:cNvSpPr txBox="1"/>
          <p:nvPr/>
        </p:nvSpPr>
        <p:spPr>
          <a:xfrm>
            <a:off x="9144000" y="554755"/>
            <a:ext cx="7652302" cy="2075743"/>
          </a:xfrm>
          <a:prstGeom prst="rect">
            <a:avLst/>
          </a:prstGeom>
        </p:spPr>
        <p:txBody>
          <a:bodyPr lIns="0" tIns="0" rIns="0" bIns="0" rtlCol="0" anchor="t">
            <a:spAutoFit/>
          </a:bodyPr>
          <a:lstStyle/>
          <a:p>
            <a:pPr>
              <a:lnSpc>
                <a:spcPts val="8057"/>
              </a:lnSpc>
            </a:pPr>
            <a:r>
              <a:rPr lang="en-US" sz="8057">
                <a:solidFill>
                  <a:srgbClr val="19598D"/>
                </a:solidFill>
                <a:latin typeface="Montserrat Extra-Bold"/>
              </a:rPr>
              <a:t>Mandated </a:t>
            </a:r>
          </a:p>
          <a:p>
            <a:pPr>
              <a:lnSpc>
                <a:spcPts val="8057"/>
              </a:lnSpc>
              <a:spcBef>
                <a:spcPct val="0"/>
              </a:spcBef>
            </a:pPr>
            <a:r>
              <a:rPr lang="en-US" sz="8057">
                <a:solidFill>
                  <a:srgbClr val="19598D"/>
                </a:solidFill>
                <a:latin typeface="Montserrat Extra-Bold"/>
              </a:rPr>
              <a:t>Reporting</a:t>
            </a:r>
          </a:p>
        </p:txBody>
      </p:sp>
      <p:sp>
        <p:nvSpPr>
          <p:cNvPr id="10" name="TextBox 10"/>
          <p:cNvSpPr txBox="1"/>
          <p:nvPr/>
        </p:nvSpPr>
        <p:spPr>
          <a:xfrm>
            <a:off x="8977956" y="2821979"/>
            <a:ext cx="6787591" cy="3804286"/>
          </a:xfrm>
          <a:prstGeom prst="rect">
            <a:avLst/>
          </a:prstGeom>
        </p:spPr>
        <p:txBody>
          <a:bodyPr lIns="0" tIns="0" rIns="0" bIns="0" rtlCol="0" anchor="t">
            <a:spAutoFit/>
          </a:bodyPr>
          <a:lstStyle/>
          <a:p>
            <a:pPr marL="777232" lvl="1" indent="-388616" algn="just">
              <a:lnSpc>
                <a:spcPts val="5039"/>
              </a:lnSpc>
              <a:buFont typeface="Arial"/>
              <a:buChar char="•"/>
            </a:pPr>
            <a:r>
              <a:rPr lang="en-US" sz="3599">
                <a:solidFill>
                  <a:srgbClr val="000000"/>
                </a:solidFill>
                <a:latin typeface="Montserrat"/>
              </a:rPr>
              <a:t>What stood out?</a:t>
            </a:r>
          </a:p>
          <a:p>
            <a:pPr marL="777232" lvl="1" indent="-388616" algn="just">
              <a:lnSpc>
                <a:spcPts val="5039"/>
              </a:lnSpc>
              <a:buFont typeface="Arial"/>
              <a:buChar char="•"/>
            </a:pPr>
            <a:r>
              <a:rPr lang="en-US" sz="3599">
                <a:solidFill>
                  <a:srgbClr val="000000"/>
                </a:solidFill>
                <a:latin typeface="Montserrat"/>
              </a:rPr>
              <a:t>What is one new thing you learned?</a:t>
            </a:r>
          </a:p>
          <a:p>
            <a:pPr marL="777232" lvl="1" indent="-388616" algn="just">
              <a:lnSpc>
                <a:spcPts val="5039"/>
              </a:lnSpc>
              <a:buFont typeface="Arial"/>
              <a:buChar char="•"/>
            </a:pPr>
            <a:r>
              <a:rPr lang="en-US" sz="3599">
                <a:solidFill>
                  <a:srgbClr val="000000"/>
                </a:solidFill>
                <a:latin typeface="Montserrat"/>
              </a:rPr>
              <a:t>What is one thing you already knew?</a:t>
            </a:r>
          </a:p>
          <a:p>
            <a:pPr algn="just">
              <a:lnSpc>
                <a:spcPts val="5039"/>
              </a:lnSpc>
            </a:pPr>
            <a:endParaRPr lang="en-US" sz="3599">
              <a:solidFill>
                <a:srgbClr val="000000"/>
              </a:solidFill>
              <a:latin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01285" y="0"/>
            <a:ext cx="8686715" cy="10287000"/>
            <a:chOff x="0" y="0"/>
            <a:chExt cx="11582287" cy="13716000"/>
          </a:xfrm>
        </p:grpSpPr>
        <p:pic>
          <p:nvPicPr>
            <p:cNvPr id="3" name="Picture 3"/>
            <p:cNvPicPr>
              <a:picLocks noChangeAspect="1"/>
            </p:cNvPicPr>
            <p:nvPr/>
          </p:nvPicPr>
          <p:blipFill>
            <a:blip r:embed="rId3"/>
            <a:srcRect l="21869" r="21869"/>
            <a:stretch>
              <a:fillRect/>
            </a:stretch>
          </p:blipFill>
          <p:spPr>
            <a:xfrm>
              <a:off x="0" y="0"/>
              <a:ext cx="11582287" cy="13716000"/>
            </a:xfrm>
            <a:prstGeom prst="rect">
              <a:avLst/>
            </a:prstGeom>
          </p:spPr>
        </p:pic>
      </p:grpSp>
      <p:sp>
        <p:nvSpPr>
          <p:cNvPr id="4" name="AutoShape 4"/>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TextBox 7"/>
          <p:cNvSpPr txBox="1"/>
          <p:nvPr/>
        </p:nvSpPr>
        <p:spPr>
          <a:xfrm>
            <a:off x="1550938" y="1181100"/>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T.C.A 37-1-403 (A) (1):</a:t>
            </a:r>
          </a:p>
        </p:txBody>
      </p:sp>
      <p:sp>
        <p:nvSpPr>
          <p:cNvPr id="8" name="TextBox 8"/>
          <p:cNvSpPr txBox="1"/>
          <p:nvPr/>
        </p:nvSpPr>
        <p:spPr>
          <a:xfrm>
            <a:off x="1028700" y="3437573"/>
            <a:ext cx="7785227" cy="5424805"/>
          </a:xfrm>
          <a:prstGeom prst="rect">
            <a:avLst/>
          </a:prstGeom>
        </p:spPr>
        <p:txBody>
          <a:bodyPr lIns="0" tIns="0" rIns="0" bIns="0" rtlCol="0" anchor="t">
            <a:spAutoFit/>
          </a:bodyPr>
          <a:lstStyle/>
          <a:p>
            <a:pPr algn="just">
              <a:lnSpc>
                <a:spcPts val="3919"/>
              </a:lnSpc>
            </a:pPr>
            <a:r>
              <a:rPr lang="en-US" sz="2799">
                <a:solidFill>
                  <a:srgbClr val="000000"/>
                </a:solidFill>
                <a:latin typeface="Montserrat"/>
              </a:rPr>
              <a:t>"Any person who has knowledge of or is called upon to render aid to any child who is suffering from or has sustained any wound, injury, disability, or physical or mental condition shall report such hard immediately if the harm is of such a nature as to reasonably indicate that it has been caused by brutality, abuse, or neglect or that, on the basis of available information, reasonably appears to have been caused by brutality, abuse or neglect."</a:t>
            </a:r>
          </a:p>
        </p:txBody>
      </p:sp>
      <p:pic>
        <p:nvPicPr>
          <p:cNvPr id="9" name="Picture 9"/>
          <p:cNvPicPr>
            <a:picLocks noChangeAspect="1"/>
          </p:cNvPicPr>
          <p:nvPr/>
        </p:nvPicPr>
        <p:blipFill>
          <a:blip r:embed="rId6"/>
          <a:srcRect t="6528" b="6528"/>
          <a:stretch>
            <a:fillRect/>
          </a:stretch>
        </p:blipFill>
        <p:spPr>
          <a:xfrm>
            <a:off x="15872771" y="8207576"/>
            <a:ext cx="1831861" cy="177759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7"/>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3" name="AutoShape 3"/>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4" name="AutoShape 4"/>
          <p:cNvSpPr/>
          <p:nvPr/>
        </p:nvSpPr>
        <p:spPr>
          <a:xfrm>
            <a:off x="7684397" y="0"/>
            <a:ext cx="2145217" cy="6658776"/>
          </a:xfrm>
          <a:prstGeom prst="rect">
            <a:avLst/>
          </a:prstGeom>
          <a:solidFill>
            <a:srgbClr val="19598D"/>
          </a:solidFill>
        </p:spPr>
      </p:sp>
      <p:grpSp>
        <p:nvGrpSpPr>
          <p:cNvPr id="5" name="Group 5"/>
          <p:cNvGrpSpPr/>
          <p:nvPr/>
        </p:nvGrpSpPr>
        <p:grpSpPr>
          <a:xfrm>
            <a:off x="0" y="4294119"/>
            <a:ext cx="8757006" cy="5992881"/>
            <a:chOff x="0" y="0"/>
            <a:chExt cx="12052568" cy="7990508"/>
          </a:xfrm>
        </p:grpSpPr>
        <p:pic>
          <p:nvPicPr>
            <p:cNvPr id="6" name="Picture 6"/>
            <p:cNvPicPr>
              <a:picLocks noChangeAspect="1"/>
            </p:cNvPicPr>
            <p:nvPr/>
          </p:nvPicPr>
          <p:blipFill>
            <a:blip r:embed="rId5"/>
            <a:srcRect t="277" b="277"/>
            <a:stretch>
              <a:fillRect/>
            </a:stretch>
          </p:blipFill>
          <p:spPr>
            <a:xfrm>
              <a:off x="0" y="0"/>
              <a:ext cx="12052568" cy="7990508"/>
            </a:xfrm>
            <a:prstGeom prst="rect">
              <a:avLst/>
            </a:prstGeom>
          </p:spPr>
        </p:pic>
      </p:grpSp>
      <p:sp>
        <p:nvSpPr>
          <p:cNvPr id="8" name="TextBox 8"/>
          <p:cNvSpPr txBox="1"/>
          <p:nvPr/>
        </p:nvSpPr>
        <p:spPr>
          <a:xfrm>
            <a:off x="270261" y="593595"/>
            <a:ext cx="7414136" cy="3231732"/>
          </a:xfrm>
          <a:prstGeom prst="rect">
            <a:avLst/>
          </a:prstGeom>
        </p:spPr>
        <p:txBody>
          <a:bodyPr lIns="0" tIns="0" rIns="0" bIns="0" rtlCol="0" anchor="t">
            <a:spAutoFit/>
          </a:bodyPr>
          <a:lstStyle/>
          <a:p>
            <a:pPr>
              <a:lnSpc>
                <a:spcPts val="8358"/>
              </a:lnSpc>
              <a:spcBef>
                <a:spcPct val="0"/>
              </a:spcBef>
            </a:pPr>
            <a:r>
              <a:rPr lang="en-US" sz="8358">
                <a:solidFill>
                  <a:srgbClr val="19598D"/>
                </a:solidFill>
                <a:latin typeface="Montserrat Extra-Bold"/>
              </a:rPr>
              <a:t>Child Abuse Hotline Information:</a:t>
            </a:r>
          </a:p>
        </p:txBody>
      </p:sp>
      <p:sp>
        <p:nvSpPr>
          <p:cNvPr id="9" name="TextBox 9"/>
          <p:cNvSpPr txBox="1"/>
          <p:nvPr/>
        </p:nvSpPr>
        <p:spPr>
          <a:xfrm>
            <a:off x="10131881" y="172179"/>
            <a:ext cx="7300873" cy="8981441"/>
          </a:xfrm>
          <a:prstGeom prst="rect">
            <a:avLst/>
          </a:prstGeom>
        </p:spPr>
        <p:txBody>
          <a:bodyPr lIns="0" tIns="0" rIns="0" bIns="0" rtlCol="0" anchor="t">
            <a:spAutoFit/>
          </a:bodyPr>
          <a:lstStyle/>
          <a:p>
            <a:pPr marL="734053" lvl="1" indent="-367026" algn="just">
              <a:lnSpc>
                <a:spcPts val="4759"/>
              </a:lnSpc>
              <a:buFont typeface="Arial"/>
              <a:buChar char="•"/>
            </a:pPr>
            <a:r>
              <a:rPr lang="en-US" sz="3399">
                <a:solidFill>
                  <a:srgbClr val="000000"/>
                </a:solidFill>
                <a:latin typeface="Montserrat Bold"/>
              </a:rPr>
              <a:t>PUBLIC Hotline:</a:t>
            </a:r>
          </a:p>
          <a:p>
            <a:pPr marL="734053" lvl="1" indent="-367026" algn="just">
              <a:lnSpc>
                <a:spcPts val="4759"/>
              </a:lnSpc>
              <a:buFont typeface="Arial"/>
              <a:buChar char="•"/>
            </a:pPr>
            <a:r>
              <a:rPr lang="en-US" sz="3399">
                <a:solidFill>
                  <a:srgbClr val="000000"/>
                </a:solidFill>
                <a:latin typeface="Montserrat"/>
              </a:rPr>
              <a:t>1.877.237.0004</a:t>
            </a:r>
          </a:p>
          <a:p>
            <a:pPr marL="734053" lvl="1" indent="-367026" algn="just">
              <a:lnSpc>
                <a:spcPts val="4759"/>
              </a:lnSpc>
              <a:buFont typeface="Arial"/>
              <a:buChar char="•"/>
            </a:pPr>
            <a:r>
              <a:rPr lang="en-US" sz="3399">
                <a:solidFill>
                  <a:srgbClr val="000000"/>
                </a:solidFill>
                <a:latin typeface="Montserrat"/>
              </a:rPr>
              <a:t>1.877.54ABUSE</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Case Manager Hotline:</a:t>
            </a:r>
          </a:p>
          <a:p>
            <a:pPr marL="734053" lvl="1" indent="-367026" algn="just">
              <a:lnSpc>
                <a:spcPts val="4759"/>
              </a:lnSpc>
              <a:buFont typeface="Arial"/>
              <a:buChar char="•"/>
            </a:pPr>
            <a:r>
              <a:rPr lang="en-US" sz="3399">
                <a:solidFill>
                  <a:srgbClr val="000000"/>
                </a:solidFill>
                <a:latin typeface="Montserrat"/>
              </a:rPr>
              <a:t>1.877.237.0034</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Legal/Medical Hotline:</a:t>
            </a:r>
          </a:p>
          <a:p>
            <a:pPr marL="734053" lvl="1" indent="-367026" algn="just">
              <a:lnSpc>
                <a:spcPts val="4759"/>
              </a:lnSpc>
              <a:buFont typeface="Arial"/>
              <a:buChar char="•"/>
            </a:pPr>
            <a:r>
              <a:rPr lang="en-US" sz="3399">
                <a:solidFill>
                  <a:srgbClr val="000000"/>
                </a:solidFill>
                <a:latin typeface="Montserrat"/>
              </a:rPr>
              <a:t>1.877.237.0026</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K-12 School Staff:</a:t>
            </a:r>
          </a:p>
          <a:p>
            <a:pPr marL="734053" lvl="1" indent="-367026" algn="just">
              <a:lnSpc>
                <a:spcPts val="4759"/>
              </a:lnSpc>
              <a:buFont typeface="Arial"/>
              <a:buChar char="•"/>
            </a:pPr>
            <a:r>
              <a:rPr lang="en-US" sz="3399">
                <a:solidFill>
                  <a:srgbClr val="000000"/>
                </a:solidFill>
                <a:latin typeface="Montserrat"/>
              </a:rPr>
              <a:t>1.855.209.4226</a:t>
            </a:r>
          </a:p>
          <a:p>
            <a:pPr algn="just">
              <a:lnSpc>
                <a:spcPts val="4759"/>
              </a:lnSpc>
            </a:pPr>
            <a:endParaRPr lang="en-US" sz="3399">
              <a:solidFill>
                <a:srgbClr val="000000"/>
              </a:solidFill>
              <a:latin typeface="Montserrat"/>
            </a:endParaRPr>
          </a:p>
          <a:p>
            <a:pPr marL="734053" lvl="1" indent="-367026" algn="just">
              <a:lnSpc>
                <a:spcPts val="4759"/>
              </a:lnSpc>
              <a:buFont typeface="Arial"/>
              <a:buChar char="•"/>
            </a:pPr>
            <a:r>
              <a:rPr lang="en-US" sz="3399">
                <a:solidFill>
                  <a:srgbClr val="000000"/>
                </a:solidFill>
                <a:latin typeface="Montserrat Bold"/>
              </a:rPr>
              <a:t>Non-emergency: </a:t>
            </a:r>
          </a:p>
          <a:p>
            <a:pPr marL="734053" lvl="1" indent="-367026" algn="just">
              <a:lnSpc>
                <a:spcPts val="4759"/>
              </a:lnSpc>
              <a:buFont typeface="Arial"/>
              <a:buChar char="•"/>
            </a:pPr>
            <a:r>
              <a:rPr lang="en-US" sz="3399">
                <a:solidFill>
                  <a:srgbClr val="000000"/>
                </a:solidFill>
                <a:latin typeface="Montserrat"/>
              </a:rPr>
              <a:t>apps.tn.gov/carat</a:t>
            </a:r>
          </a:p>
        </p:txBody>
      </p:sp>
      <p:pic>
        <p:nvPicPr>
          <p:cNvPr id="10" name="Picture 10"/>
          <p:cNvPicPr>
            <a:picLocks noChangeAspect="1"/>
          </p:cNvPicPr>
          <p:nvPr/>
        </p:nvPicPr>
        <p:blipFill>
          <a:blip r:embed="rId6"/>
          <a:srcRect t="6528" b="6528"/>
          <a:stretch>
            <a:fillRect/>
          </a:stretch>
        </p:blipFill>
        <p:spPr>
          <a:xfrm>
            <a:off x="15872771" y="8207576"/>
            <a:ext cx="1831861" cy="177759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3" y="0"/>
            <a:ext cx="10277367" cy="2739331"/>
          </a:xfrm>
          <a:prstGeom prst="rect">
            <a:avLst/>
          </a:prstGeom>
          <a:solidFill>
            <a:srgbClr val="19598D"/>
          </a:solidFill>
        </p:spPr>
      </p:sp>
      <p:sp>
        <p:nvSpPr>
          <p:cNvPr id="3" name="AutoShape 3"/>
          <p:cNvSpPr/>
          <p:nvPr/>
        </p:nvSpPr>
        <p:spPr>
          <a:xfrm>
            <a:off x="8741989" y="-5931"/>
            <a:ext cx="3973783" cy="5080636"/>
          </a:xfrm>
          <a:prstGeom prst="rect">
            <a:avLst/>
          </a:prstGeom>
          <a:solidFill>
            <a:srgbClr val="000000">
              <a:alpha val="21961"/>
            </a:srgbClr>
          </a:solidFill>
        </p:spPr>
      </p:sp>
      <p:sp>
        <p:nvSpPr>
          <p:cNvPr id="4" name="AutoShape 4"/>
          <p:cNvSpPr/>
          <p:nvPr/>
        </p:nvSpPr>
        <p:spPr>
          <a:xfrm>
            <a:off x="13239987" y="0"/>
            <a:ext cx="4688171" cy="8127958"/>
          </a:xfrm>
          <a:prstGeom prst="rect">
            <a:avLst/>
          </a:prstGeom>
          <a:solidFill>
            <a:srgbClr val="000000">
              <a:alpha val="21961"/>
            </a:srgbClr>
          </a:solidFill>
        </p:spPr>
      </p:sp>
      <p:grpSp>
        <p:nvGrpSpPr>
          <p:cNvPr id="5" name="Group 5"/>
          <p:cNvGrpSpPr/>
          <p:nvPr/>
        </p:nvGrpSpPr>
        <p:grpSpPr>
          <a:xfrm>
            <a:off x="13097112" y="0"/>
            <a:ext cx="4688171" cy="7985083"/>
            <a:chOff x="0" y="0"/>
            <a:chExt cx="6250894" cy="10646778"/>
          </a:xfrm>
        </p:grpSpPr>
        <p:pic>
          <p:nvPicPr>
            <p:cNvPr id="6" name="Picture 6"/>
            <p:cNvPicPr>
              <a:picLocks noChangeAspect="1"/>
            </p:cNvPicPr>
            <p:nvPr/>
          </p:nvPicPr>
          <p:blipFill>
            <a:blip r:embed="rId3"/>
            <a:srcRect l="30441" r="30441"/>
            <a:stretch>
              <a:fillRect/>
            </a:stretch>
          </p:blipFill>
          <p:spPr>
            <a:xfrm>
              <a:off x="0" y="0"/>
              <a:ext cx="6250894" cy="10646778"/>
            </a:xfrm>
            <a:prstGeom prst="rect">
              <a:avLst/>
            </a:prstGeom>
          </p:spPr>
        </p:pic>
      </p:grpSp>
      <p:grpSp>
        <p:nvGrpSpPr>
          <p:cNvPr id="7" name="Group 7"/>
          <p:cNvGrpSpPr/>
          <p:nvPr/>
        </p:nvGrpSpPr>
        <p:grpSpPr>
          <a:xfrm>
            <a:off x="8599114" y="0"/>
            <a:ext cx="3973783" cy="4931830"/>
            <a:chOff x="0" y="0"/>
            <a:chExt cx="5298377" cy="6575773"/>
          </a:xfrm>
        </p:grpSpPr>
        <p:pic>
          <p:nvPicPr>
            <p:cNvPr id="8" name="Picture 8"/>
            <p:cNvPicPr>
              <a:picLocks noChangeAspect="1"/>
            </p:cNvPicPr>
            <p:nvPr/>
          </p:nvPicPr>
          <p:blipFill>
            <a:blip r:embed="rId4"/>
            <a:srcRect l="13137" r="13137"/>
            <a:stretch>
              <a:fillRect/>
            </a:stretch>
          </p:blipFill>
          <p:spPr>
            <a:xfrm>
              <a:off x="0" y="0"/>
              <a:ext cx="5298377" cy="6575773"/>
            </a:xfrm>
            <a:prstGeom prst="rect">
              <a:avLst/>
            </a:prstGeom>
          </p:spPr>
        </p:pic>
      </p:gr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316454" y="1780481"/>
            <a:ext cx="7097448"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Sharing Information</a:t>
            </a:r>
          </a:p>
        </p:txBody>
      </p:sp>
      <p:sp>
        <p:nvSpPr>
          <p:cNvPr id="13" name="TextBox 13"/>
          <p:cNvSpPr txBox="1"/>
          <p:nvPr/>
        </p:nvSpPr>
        <p:spPr>
          <a:xfrm>
            <a:off x="1495304" y="7322571"/>
            <a:ext cx="2303456" cy="436185"/>
          </a:xfrm>
          <a:prstGeom prst="rect">
            <a:avLst/>
          </a:prstGeom>
        </p:spPr>
        <p:txBody>
          <a:bodyPr lIns="0" tIns="0" rIns="0" bIns="0" rtlCol="0" anchor="t">
            <a:spAutoFit/>
          </a:bodyPr>
          <a:lstStyle/>
          <a:p>
            <a:pPr algn="ctr">
              <a:lnSpc>
                <a:spcPts val="3629"/>
              </a:lnSpc>
            </a:pPr>
            <a:r>
              <a:rPr lang="en-US" sz="2592">
                <a:solidFill>
                  <a:srgbClr val="FFFFFF"/>
                </a:solidFill>
                <a:latin typeface="Montserrat Semi-Bold"/>
              </a:rPr>
              <a:t>View More</a:t>
            </a:r>
          </a:p>
        </p:txBody>
      </p:sp>
      <p:sp>
        <p:nvSpPr>
          <p:cNvPr id="14" name="TextBox 14"/>
          <p:cNvSpPr txBox="1"/>
          <p:nvPr/>
        </p:nvSpPr>
        <p:spPr>
          <a:xfrm>
            <a:off x="742950" y="3993996"/>
            <a:ext cx="6787591" cy="5080636"/>
          </a:xfrm>
          <a:prstGeom prst="rect">
            <a:avLst/>
          </a:prstGeom>
        </p:spPr>
        <p:txBody>
          <a:bodyPr lIns="0" tIns="0" rIns="0" bIns="0" rtlCol="0" anchor="t">
            <a:spAutoFit/>
          </a:bodyPr>
          <a:lstStyle/>
          <a:p>
            <a:pPr marL="777232" lvl="1" indent="-388616">
              <a:lnSpc>
                <a:spcPts val="5039"/>
              </a:lnSpc>
              <a:buFont typeface="Arial"/>
              <a:buChar char="•"/>
            </a:pPr>
            <a:r>
              <a:rPr lang="en-US" sz="3599" dirty="0">
                <a:solidFill>
                  <a:srgbClr val="000000"/>
                </a:solidFill>
                <a:latin typeface="Montserrat Bold"/>
              </a:rPr>
              <a:t>Name</a:t>
            </a:r>
          </a:p>
          <a:p>
            <a:pPr marL="777232" lvl="1" indent="-388616">
              <a:lnSpc>
                <a:spcPts val="5039"/>
              </a:lnSpc>
              <a:buFont typeface="Arial"/>
              <a:buChar char="•"/>
            </a:pPr>
            <a:r>
              <a:rPr lang="en-US" sz="3599" dirty="0">
                <a:solidFill>
                  <a:srgbClr val="000000"/>
                </a:solidFill>
                <a:latin typeface="Montserrat Bold"/>
              </a:rPr>
              <a:t>County/Region</a:t>
            </a:r>
          </a:p>
          <a:p>
            <a:pPr marL="777232" lvl="1" indent="-388616">
              <a:lnSpc>
                <a:spcPts val="5039"/>
              </a:lnSpc>
              <a:buFont typeface="Arial"/>
              <a:buChar char="•"/>
            </a:pPr>
            <a:r>
              <a:rPr lang="en-US" sz="3599" dirty="0">
                <a:solidFill>
                  <a:srgbClr val="000000"/>
                </a:solidFill>
                <a:latin typeface="Montserrat Bold"/>
              </a:rPr>
              <a:t>Region/County</a:t>
            </a:r>
          </a:p>
          <a:p>
            <a:pPr marL="777232" lvl="1" indent="-388616">
              <a:lnSpc>
                <a:spcPts val="5039"/>
              </a:lnSpc>
              <a:buFont typeface="Arial"/>
              <a:buChar char="•"/>
            </a:pPr>
            <a:r>
              <a:rPr lang="en-US" sz="3599" dirty="0">
                <a:solidFill>
                  <a:srgbClr val="000000"/>
                </a:solidFill>
                <a:latin typeface="Montserrat Bold"/>
              </a:rPr>
              <a:t>Your Specialized Team</a:t>
            </a:r>
          </a:p>
          <a:p>
            <a:pPr marL="777232" lvl="1" indent="-388616">
              <a:lnSpc>
                <a:spcPts val="5039"/>
              </a:lnSpc>
              <a:buFont typeface="Arial"/>
              <a:buChar char="•"/>
            </a:pPr>
            <a:r>
              <a:rPr lang="en-US" sz="3599" dirty="0">
                <a:solidFill>
                  <a:srgbClr val="000000"/>
                </a:solidFill>
                <a:latin typeface="Montserrat Bold"/>
              </a:rPr>
              <a:t>Do you have an open case?  If so, TFACTS Case ID is needed</a:t>
            </a:r>
          </a:p>
          <a:p>
            <a:pPr marL="777232" lvl="1" indent="-388616">
              <a:lnSpc>
                <a:spcPts val="5039"/>
              </a:lnSpc>
              <a:buFont typeface="Arial"/>
              <a:buChar char="•"/>
            </a:pPr>
            <a:r>
              <a:rPr lang="en-US" sz="3599" dirty="0">
                <a:solidFill>
                  <a:srgbClr val="000000"/>
                </a:solidFill>
                <a:latin typeface="Montserrat Bold"/>
              </a:rPr>
              <a:t>Household Participants</a:t>
            </a:r>
          </a:p>
        </p:txBody>
      </p:sp>
      <p:pic>
        <p:nvPicPr>
          <p:cNvPr id="15" name="Picture 15"/>
          <p:cNvPicPr>
            <a:picLocks noChangeAspect="1"/>
          </p:cNvPicPr>
          <p:nvPr/>
        </p:nvPicPr>
        <p:blipFill>
          <a:blip r:embed="rId7"/>
          <a:srcRect t="6528" b="6528"/>
          <a:stretch>
            <a:fillRect/>
          </a:stretch>
        </p:blipFill>
        <p:spPr>
          <a:xfrm>
            <a:off x="15872771" y="8207576"/>
            <a:ext cx="1831861" cy="177759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010633" y="0"/>
            <a:ext cx="10277367" cy="2739331"/>
          </a:xfrm>
          <a:prstGeom prst="rect">
            <a:avLst/>
          </a:prstGeom>
          <a:solidFill>
            <a:srgbClr val="19598D"/>
          </a:solidFill>
        </p:spPr>
      </p:sp>
      <p:sp>
        <p:nvSpPr>
          <p:cNvPr id="3" name="AutoShape 3"/>
          <p:cNvSpPr/>
          <p:nvPr/>
        </p:nvSpPr>
        <p:spPr>
          <a:xfrm>
            <a:off x="8743736" y="-1"/>
            <a:ext cx="9208944" cy="8355507"/>
          </a:xfrm>
          <a:prstGeom prst="rect">
            <a:avLst/>
          </a:prstGeom>
          <a:solidFill>
            <a:srgbClr val="000000">
              <a:alpha val="21961"/>
            </a:srgbClr>
          </a:solidFill>
        </p:spPr>
      </p:sp>
      <p:grpSp>
        <p:nvGrpSpPr>
          <p:cNvPr id="4" name="Group 4"/>
          <p:cNvGrpSpPr/>
          <p:nvPr/>
        </p:nvGrpSpPr>
        <p:grpSpPr>
          <a:xfrm>
            <a:off x="8743736" y="0"/>
            <a:ext cx="9041547" cy="7985083"/>
            <a:chOff x="0" y="0"/>
            <a:chExt cx="12055396" cy="10646778"/>
          </a:xfrm>
        </p:grpSpPr>
        <p:pic>
          <p:nvPicPr>
            <p:cNvPr id="5" name="Picture 5"/>
            <p:cNvPicPr>
              <a:picLocks noChangeAspect="1"/>
            </p:cNvPicPr>
            <p:nvPr/>
          </p:nvPicPr>
          <p:blipFill>
            <a:blip r:embed="rId3"/>
            <a:srcRect l="7043" r="7043"/>
            <a:stretch>
              <a:fillRect/>
            </a:stretch>
          </p:blipFill>
          <p:spPr>
            <a:xfrm>
              <a:off x="0" y="0"/>
              <a:ext cx="12055396" cy="10646778"/>
            </a:xfrm>
            <a:prstGeom prst="rect">
              <a:avLst/>
            </a:prstGeom>
          </p:spPr>
        </p:pic>
      </p:grpSp>
      <p:sp>
        <p:nvSpPr>
          <p:cNvPr id="6" name="AutoShape 6"/>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8" name="AutoShape 8"/>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9" name="TextBox 9"/>
          <p:cNvSpPr txBox="1"/>
          <p:nvPr/>
        </p:nvSpPr>
        <p:spPr>
          <a:xfrm>
            <a:off x="1316454" y="1780481"/>
            <a:ext cx="7097448" cy="2070101"/>
          </a:xfrm>
          <a:prstGeom prst="rect">
            <a:avLst/>
          </a:prstGeom>
        </p:spPr>
        <p:txBody>
          <a:bodyPr lIns="0" tIns="0" rIns="0" bIns="0" rtlCol="0" anchor="t">
            <a:spAutoFit/>
          </a:bodyPr>
          <a:lstStyle/>
          <a:p>
            <a:pPr>
              <a:lnSpc>
                <a:spcPts val="8000"/>
              </a:lnSpc>
            </a:pPr>
            <a:r>
              <a:rPr lang="en-US" sz="8000">
                <a:solidFill>
                  <a:srgbClr val="19598D"/>
                </a:solidFill>
                <a:latin typeface="Montserrat Extra-Bold"/>
              </a:rPr>
              <a:t>Protective</a:t>
            </a:r>
          </a:p>
          <a:p>
            <a:pPr>
              <a:lnSpc>
                <a:spcPts val="8000"/>
              </a:lnSpc>
              <a:spcBef>
                <a:spcPct val="0"/>
              </a:spcBef>
            </a:pPr>
            <a:r>
              <a:rPr lang="en-US" sz="8000">
                <a:solidFill>
                  <a:srgbClr val="19598D"/>
                </a:solidFill>
                <a:latin typeface="Montserrat Extra-Bold"/>
              </a:rPr>
              <a:t>Authority</a:t>
            </a:r>
          </a:p>
        </p:txBody>
      </p:sp>
      <p:sp>
        <p:nvSpPr>
          <p:cNvPr id="10" name="TextBox 10"/>
          <p:cNvSpPr txBox="1"/>
          <p:nvPr/>
        </p:nvSpPr>
        <p:spPr>
          <a:xfrm>
            <a:off x="1316454" y="4298771"/>
            <a:ext cx="6508967" cy="3154710"/>
          </a:xfrm>
          <a:prstGeom prst="rect">
            <a:avLst/>
          </a:prstGeom>
        </p:spPr>
        <p:txBody>
          <a:bodyPr lIns="0" tIns="0" rIns="0" bIns="0" rtlCol="0" anchor="t">
            <a:spAutoFit/>
          </a:bodyPr>
          <a:lstStyle/>
          <a:p>
            <a:pPr>
              <a:lnSpc>
                <a:spcPts val="4059"/>
              </a:lnSpc>
            </a:pPr>
            <a:r>
              <a:rPr lang="en-US" sz="3600" b="1" dirty="0">
                <a:solidFill>
                  <a:srgbClr val="000000"/>
                </a:solidFill>
                <a:latin typeface="Montserrat"/>
              </a:rPr>
              <a:t>The application of helping skills and assertive strategies that results in a partnership between the child welfare professional and the family.</a:t>
            </a:r>
          </a:p>
        </p:txBody>
      </p:sp>
      <p:sp>
        <p:nvSpPr>
          <p:cNvPr id="11" name="TextBox 11"/>
          <p:cNvSpPr txBox="1"/>
          <p:nvPr/>
        </p:nvSpPr>
        <p:spPr>
          <a:xfrm>
            <a:off x="1495304" y="7322571"/>
            <a:ext cx="2303456" cy="436185"/>
          </a:xfrm>
          <a:prstGeom prst="rect">
            <a:avLst/>
          </a:prstGeom>
        </p:spPr>
        <p:txBody>
          <a:bodyPr lIns="0" tIns="0" rIns="0" bIns="0" rtlCol="0" anchor="t">
            <a:spAutoFit/>
          </a:bodyPr>
          <a:lstStyle/>
          <a:p>
            <a:pPr algn="ctr">
              <a:lnSpc>
                <a:spcPts val="3629"/>
              </a:lnSpc>
            </a:pPr>
            <a:r>
              <a:rPr lang="en-US" sz="2592">
                <a:solidFill>
                  <a:srgbClr val="FFFFFF"/>
                </a:solidFill>
                <a:latin typeface="Montserrat Semi-Bold"/>
              </a:rPr>
              <a:t>View More</a:t>
            </a:r>
          </a:p>
        </p:txBody>
      </p:sp>
      <p:pic>
        <p:nvPicPr>
          <p:cNvPr id="12" name="Picture 12"/>
          <p:cNvPicPr>
            <a:picLocks noChangeAspect="1"/>
          </p:cNvPicPr>
          <p:nvPr/>
        </p:nvPicPr>
        <p:blipFill>
          <a:blip r:embed="rId6"/>
          <a:srcRect t="6528" b="6528"/>
          <a:stretch>
            <a:fillRect/>
          </a:stretch>
        </p:blipFill>
        <p:spPr>
          <a:xfrm>
            <a:off x="15903599" y="8201777"/>
            <a:ext cx="1831861" cy="177759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6" name="Group 6"/>
          <p:cNvGrpSpPr/>
          <p:nvPr/>
        </p:nvGrpSpPr>
        <p:grpSpPr>
          <a:xfrm>
            <a:off x="0" y="4294119"/>
            <a:ext cx="8757006" cy="5992881"/>
            <a:chOff x="0" y="0"/>
            <a:chExt cx="12052568" cy="7990508"/>
          </a:xfrm>
        </p:grpSpPr>
        <p:pic>
          <p:nvPicPr>
            <p:cNvPr id="7" name="Picture 7"/>
            <p:cNvPicPr>
              <a:picLocks noChangeAspect="1"/>
            </p:cNvPicPr>
            <p:nvPr/>
          </p:nvPicPr>
          <p:blipFill>
            <a:blip r:embed="rId5"/>
            <a:srcRect t="7663" b="7663"/>
            <a:stretch>
              <a:fillRect/>
            </a:stretch>
          </p:blipFill>
          <p:spPr>
            <a:xfrm>
              <a:off x="0" y="0"/>
              <a:ext cx="12052568" cy="7990508"/>
            </a:xfrm>
            <a:prstGeom prst="rect">
              <a:avLst/>
            </a:prstGeom>
          </p:spPr>
        </p:pic>
      </p:grpSp>
      <p:grpSp>
        <p:nvGrpSpPr>
          <p:cNvPr id="8" name="Group 8"/>
          <p:cNvGrpSpPr/>
          <p:nvPr/>
        </p:nvGrpSpPr>
        <p:grpSpPr>
          <a:xfrm>
            <a:off x="10443602" y="439780"/>
            <a:ext cx="6164150" cy="8483094"/>
            <a:chOff x="0" y="0"/>
            <a:chExt cx="1623480" cy="2234230"/>
          </a:xfrm>
        </p:grpSpPr>
        <p:sp>
          <p:nvSpPr>
            <p:cNvPr id="9" name="Freeform 9"/>
            <p:cNvSpPr/>
            <p:nvPr/>
          </p:nvSpPr>
          <p:spPr>
            <a:xfrm>
              <a:off x="0" y="0"/>
              <a:ext cx="1623480" cy="2234230"/>
            </a:xfrm>
            <a:custGeom>
              <a:avLst/>
              <a:gdLst/>
              <a:ahLst/>
              <a:cxnLst/>
              <a:rect l="l" t="t" r="r" b="b"/>
              <a:pathLst>
                <a:path w="1623480" h="2234230">
                  <a:moveTo>
                    <a:pt x="64054" y="0"/>
                  </a:moveTo>
                  <a:lnTo>
                    <a:pt x="1559426" y="0"/>
                  </a:lnTo>
                  <a:cubicBezTo>
                    <a:pt x="1576414" y="0"/>
                    <a:pt x="1592706" y="6749"/>
                    <a:pt x="1604719" y="18761"/>
                  </a:cubicBezTo>
                  <a:cubicBezTo>
                    <a:pt x="1616731" y="30773"/>
                    <a:pt x="1623480" y="47066"/>
                    <a:pt x="1623480" y="64054"/>
                  </a:cubicBezTo>
                  <a:lnTo>
                    <a:pt x="1623480" y="2170177"/>
                  </a:lnTo>
                  <a:cubicBezTo>
                    <a:pt x="1623480" y="2205553"/>
                    <a:pt x="1594802" y="2234230"/>
                    <a:pt x="1559426" y="2234230"/>
                  </a:cubicBezTo>
                  <a:lnTo>
                    <a:pt x="64054" y="2234230"/>
                  </a:lnTo>
                  <a:cubicBezTo>
                    <a:pt x="28678" y="2234230"/>
                    <a:pt x="0" y="2205553"/>
                    <a:pt x="0" y="2170177"/>
                  </a:cubicBezTo>
                  <a:lnTo>
                    <a:pt x="0" y="64054"/>
                  </a:lnTo>
                  <a:cubicBezTo>
                    <a:pt x="0" y="28678"/>
                    <a:pt x="28678" y="0"/>
                    <a:pt x="64054" y="0"/>
                  </a:cubicBezTo>
                  <a:close/>
                </a:path>
              </a:pathLst>
            </a:custGeom>
            <a:solidFill>
              <a:srgbClr val="D9D9D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pic>
        <p:nvPicPr>
          <p:cNvPr id="11" name="Picture 11"/>
          <p:cNvPicPr>
            <a:picLocks noChangeAspect="1"/>
          </p:cNvPicPr>
          <p:nvPr/>
        </p:nvPicPr>
        <p:blipFill>
          <a:blip r:embed="rId6"/>
          <a:srcRect t="6528" b="6528"/>
          <a:stretch>
            <a:fillRect/>
          </a:stretch>
        </p:blipFill>
        <p:spPr>
          <a:xfrm>
            <a:off x="15903599" y="8201777"/>
            <a:ext cx="1831861" cy="1777598"/>
          </a:xfrm>
          <a:prstGeom prst="rect">
            <a:avLst/>
          </a:prstGeom>
        </p:spPr>
      </p:pic>
      <p:sp>
        <p:nvSpPr>
          <p:cNvPr id="12" name="TextBox 12"/>
          <p:cNvSpPr txBox="1"/>
          <p:nvPr/>
        </p:nvSpPr>
        <p:spPr>
          <a:xfrm>
            <a:off x="603779" y="566000"/>
            <a:ext cx="6164150" cy="1087756"/>
          </a:xfrm>
          <a:prstGeom prst="rect">
            <a:avLst/>
          </a:prstGeom>
        </p:spPr>
        <p:txBody>
          <a:bodyPr lIns="0" tIns="0" rIns="0" bIns="0" rtlCol="0" anchor="t">
            <a:spAutoFit/>
          </a:bodyPr>
          <a:lstStyle/>
          <a:p>
            <a:pPr algn="ctr">
              <a:lnSpc>
                <a:spcPts val="8819"/>
              </a:lnSpc>
            </a:pPr>
            <a:r>
              <a:rPr lang="en-US" sz="6299">
                <a:solidFill>
                  <a:srgbClr val="19598D"/>
                </a:solidFill>
                <a:latin typeface="Montserrat Extra-Bold"/>
              </a:rPr>
              <a:t>Collaboration</a:t>
            </a:r>
          </a:p>
        </p:txBody>
      </p:sp>
      <p:sp>
        <p:nvSpPr>
          <p:cNvPr id="13" name="TextBox 13"/>
          <p:cNvSpPr txBox="1"/>
          <p:nvPr/>
        </p:nvSpPr>
        <p:spPr>
          <a:xfrm>
            <a:off x="603779" y="1779875"/>
            <a:ext cx="6164150" cy="1087756"/>
          </a:xfrm>
          <a:prstGeom prst="rect">
            <a:avLst/>
          </a:prstGeom>
        </p:spPr>
        <p:txBody>
          <a:bodyPr lIns="0" tIns="0" rIns="0" bIns="0" rtlCol="0" anchor="t">
            <a:spAutoFit/>
          </a:bodyPr>
          <a:lstStyle/>
          <a:p>
            <a:pPr algn="ctr">
              <a:lnSpc>
                <a:spcPts val="8819"/>
              </a:lnSpc>
            </a:pPr>
            <a:r>
              <a:rPr lang="en-US" sz="6299">
                <a:solidFill>
                  <a:srgbClr val="19598D"/>
                </a:solidFill>
                <a:latin typeface="Montserrat Extra-Bold"/>
              </a:rPr>
              <a:t>Protection</a:t>
            </a:r>
          </a:p>
        </p:txBody>
      </p:sp>
      <p:sp>
        <p:nvSpPr>
          <p:cNvPr id="14" name="TextBox 14"/>
          <p:cNvSpPr txBox="1"/>
          <p:nvPr/>
        </p:nvSpPr>
        <p:spPr>
          <a:xfrm>
            <a:off x="603779" y="2970322"/>
            <a:ext cx="6164150" cy="1087756"/>
          </a:xfrm>
          <a:prstGeom prst="rect">
            <a:avLst/>
          </a:prstGeom>
        </p:spPr>
        <p:txBody>
          <a:bodyPr lIns="0" tIns="0" rIns="0" bIns="0" rtlCol="0" anchor="t">
            <a:spAutoFit/>
          </a:bodyPr>
          <a:lstStyle/>
          <a:p>
            <a:pPr algn="ctr">
              <a:lnSpc>
                <a:spcPts val="8819"/>
              </a:lnSpc>
            </a:pPr>
            <a:r>
              <a:rPr lang="en-US" sz="6299">
                <a:solidFill>
                  <a:srgbClr val="19598D"/>
                </a:solidFill>
                <a:latin typeface="Montserrat Extra-Bold"/>
              </a:rPr>
              <a:t>Safety</a:t>
            </a:r>
          </a:p>
        </p:txBody>
      </p:sp>
      <p:sp>
        <p:nvSpPr>
          <p:cNvPr id="15" name="TextBox 15"/>
          <p:cNvSpPr txBox="1"/>
          <p:nvPr/>
        </p:nvSpPr>
        <p:spPr>
          <a:xfrm>
            <a:off x="10443602" y="704430"/>
            <a:ext cx="6164150" cy="7934959"/>
          </a:xfrm>
          <a:prstGeom prst="rect">
            <a:avLst/>
          </a:prstGeom>
        </p:spPr>
        <p:txBody>
          <a:bodyPr lIns="0" tIns="0" rIns="0" bIns="0" rtlCol="0" anchor="t">
            <a:spAutoFit/>
          </a:bodyPr>
          <a:lstStyle/>
          <a:p>
            <a:pPr algn="ctr">
              <a:lnSpc>
                <a:spcPts val="5740"/>
              </a:lnSpc>
            </a:pPr>
            <a:r>
              <a:rPr lang="en-US" sz="4100">
                <a:solidFill>
                  <a:srgbClr val="19598D"/>
                </a:solidFill>
                <a:latin typeface="Canva Sans Bold"/>
              </a:rPr>
              <a:t>The goal is to collaborate with the family to resolve concerns and promote safety.  The use of protective authority should be limited; an employed only when necessary to protect children from immediate harm.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985560"/>
            <a:ext cx="18288000" cy="4301440"/>
            <a:chOff x="0" y="0"/>
            <a:chExt cx="24384000" cy="5735254"/>
          </a:xfrm>
        </p:grpSpPr>
        <p:pic>
          <p:nvPicPr>
            <p:cNvPr id="3" name="Picture 3"/>
            <p:cNvPicPr>
              <a:picLocks noChangeAspect="1"/>
            </p:cNvPicPr>
            <p:nvPr/>
          </p:nvPicPr>
          <p:blipFill>
            <a:blip r:embed="rId3"/>
            <a:srcRect l="1339" t="21599" b="8871"/>
            <a:stretch>
              <a:fillRect/>
            </a:stretch>
          </p:blipFill>
          <p:spPr>
            <a:xfrm>
              <a:off x="0" y="0"/>
              <a:ext cx="24384000" cy="5735254"/>
            </a:xfrm>
            <a:prstGeom prst="rect">
              <a:avLst/>
            </a:prstGeom>
          </p:spPr>
        </p:pic>
      </p:grpSp>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5" name="AutoShape 5"/>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6" name="TextBox 6"/>
          <p:cNvSpPr txBox="1"/>
          <p:nvPr/>
        </p:nvSpPr>
        <p:spPr>
          <a:xfrm>
            <a:off x="1550938" y="1162050"/>
            <a:ext cx="6308824" cy="963934"/>
          </a:xfrm>
          <a:prstGeom prst="rect">
            <a:avLst/>
          </a:prstGeom>
        </p:spPr>
        <p:txBody>
          <a:bodyPr lIns="0" tIns="0" rIns="0" bIns="0" rtlCol="0" anchor="t">
            <a:spAutoFit/>
          </a:bodyPr>
          <a:lstStyle/>
          <a:p>
            <a:pPr>
              <a:lnSpc>
                <a:spcPts val="7200"/>
              </a:lnSpc>
              <a:spcBef>
                <a:spcPct val="0"/>
              </a:spcBef>
            </a:pPr>
            <a:r>
              <a:rPr lang="en-US" sz="7200">
                <a:solidFill>
                  <a:srgbClr val="19598D"/>
                </a:solidFill>
                <a:latin typeface="Montserrat Extra-Bold"/>
              </a:rPr>
              <a:t>Engagement</a:t>
            </a:r>
          </a:p>
        </p:txBody>
      </p:sp>
      <p:sp>
        <p:nvSpPr>
          <p:cNvPr id="7" name="TextBox 7"/>
          <p:cNvSpPr txBox="1"/>
          <p:nvPr/>
        </p:nvSpPr>
        <p:spPr>
          <a:xfrm>
            <a:off x="1550938" y="2245291"/>
            <a:ext cx="10575659" cy="1889761"/>
          </a:xfrm>
          <a:prstGeom prst="rect">
            <a:avLst/>
          </a:prstGeom>
        </p:spPr>
        <p:txBody>
          <a:bodyPr lIns="0" tIns="0" rIns="0" bIns="0" rtlCol="0" anchor="t">
            <a:spAutoFit/>
          </a:bodyPr>
          <a:lstStyle/>
          <a:p>
            <a:pPr>
              <a:lnSpc>
                <a:spcPts val="5039"/>
              </a:lnSpc>
            </a:pPr>
            <a:r>
              <a:rPr lang="en-US" sz="3599" dirty="0">
                <a:solidFill>
                  <a:srgbClr val="000000"/>
                </a:solidFill>
                <a:latin typeface="Montserrat Bold"/>
              </a:rPr>
              <a:t>Striving for collaboration, not cooperation.  Collaboration implies the family is engaged in a partnership to make changes.</a:t>
            </a:r>
          </a:p>
        </p:txBody>
      </p:sp>
      <p:sp>
        <p:nvSpPr>
          <p:cNvPr id="8" name="AutoShape 8"/>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6"/>
          <a:srcRect t="6528" b="6528"/>
          <a:stretch>
            <a:fillRect/>
          </a:stretch>
        </p:blipFill>
        <p:spPr>
          <a:xfrm>
            <a:off x="282420" y="8369501"/>
            <a:ext cx="1831861" cy="177759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9601285" y="0"/>
            <a:ext cx="8686715" cy="3152022"/>
            <a:chOff x="0" y="0"/>
            <a:chExt cx="11582287" cy="4202696"/>
          </a:xfrm>
        </p:grpSpPr>
        <p:pic>
          <p:nvPicPr>
            <p:cNvPr id="4" name="Picture 4">
              <a:hlinkClick r:id="rId3"/>
            </p:cNvPr>
            <p:cNvPicPr>
              <a:picLocks noChangeAspect="1"/>
            </p:cNvPicPr>
            <p:nvPr/>
          </p:nvPicPr>
          <p:blipFill>
            <a:blip r:embed="rId4"/>
            <a:srcRect t="12328" b="12328"/>
            <a:stretch>
              <a:fillRect/>
            </a:stretch>
          </p:blipFill>
          <p:spPr>
            <a:xfrm>
              <a:off x="0" y="0"/>
              <a:ext cx="11582287" cy="4202696"/>
            </a:xfrm>
            <a:prstGeom prst="rect">
              <a:avLst/>
            </a:prstGeom>
          </p:spPr>
        </p:pic>
      </p:grpSp>
      <p:pic>
        <p:nvPicPr>
          <p:cNvPr id="5" name="Picture 5"/>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1550938" y="4551831"/>
            <a:ext cx="577806" cy="57780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9" name="Group 9"/>
          <p:cNvGrpSpPr/>
          <p:nvPr/>
        </p:nvGrpSpPr>
        <p:grpSpPr>
          <a:xfrm>
            <a:off x="1550938" y="6193306"/>
            <a:ext cx="577806" cy="577806"/>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11" name="Group 11"/>
          <p:cNvGrpSpPr/>
          <p:nvPr/>
        </p:nvGrpSpPr>
        <p:grpSpPr>
          <a:xfrm>
            <a:off x="1550938" y="7594051"/>
            <a:ext cx="577806" cy="577806"/>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13" name="Group 13"/>
          <p:cNvGrpSpPr/>
          <p:nvPr/>
        </p:nvGrpSpPr>
        <p:grpSpPr>
          <a:xfrm>
            <a:off x="9601285" y="3673358"/>
            <a:ext cx="8686715" cy="3152022"/>
            <a:chOff x="0" y="0"/>
            <a:chExt cx="11582287" cy="4202696"/>
          </a:xfrm>
        </p:grpSpPr>
        <p:pic>
          <p:nvPicPr>
            <p:cNvPr id="14" name="Picture 14">
              <a:hlinkClick r:id="rId7"/>
            </p:cNvPr>
            <p:cNvPicPr>
              <a:picLocks noChangeAspect="1"/>
            </p:cNvPicPr>
            <p:nvPr/>
          </p:nvPicPr>
          <p:blipFill>
            <a:blip r:embed="rId8"/>
            <a:srcRect t="11511" b="11511"/>
            <a:stretch>
              <a:fillRect/>
            </a:stretch>
          </p:blipFill>
          <p:spPr>
            <a:xfrm>
              <a:off x="0" y="0"/>
              <a:ext cx="11582287" cy="4202696"/>
            </a:xfrm>
            <a:prstGeom prst="rect">
              <a:avLst/>
            </a:prstGeom>
          </p:spPr>
        </p:pic>
      </p:grpSp>
      <p:grpSp>
        <p:nvGrpSpPr>
          <p:cNvPr id="15" name="Group 15"/>
          <p:cNvGrpSpPr/>
          <p:nvPr/>
        </p:nvGrpSpPr>
        <p:grpSpPr>
          <a:xfrm>
            <a:off x="9601285" y="7349255"/>
            <a:ext cx="8686715" cy="3152022"/>
            <a:chOff x="0" y="0"/>
            <a:chExt cx="11582287" cy="4202696"/>
          </a:xfrm>
        </p:grpSpPr>
        <p:pic>
          <p:nvPicPr>
            <p:cNvPr id="16" name="Picture 16">
              <a:hlinkClick r:id="rId9"/>
            </p:cNvPr>
            <p:cNvPicPr>
              <a:picLocks noChangeAspect="1"/>
            </p:cNvPicPr>
            <p:nvPr/>
          </p:nvPicPr>
          <p:blipFill>
            <a:blip r:embed="rId10"/>
            <a:srcRect t="14875" b="14875"/>
            <a:stretch>
              <a:fillRect/>
            </a:stretch>
          </p:blipFill>
          <p:spPr>
            <a:xfrm>
              <a:off x="0" y="0"/>
              <a:ext cx="11582287" cy="4202696"/>
            </a:xfrm>
            <a:prstGeom prst="rect">
              <a:avLst/>
            </a:prstGeom>
          </p:spPr>
        </p:pic>
      </p:grpSp>
      <p:sp>
        <p:nvSpPr>
          <p:cNvPr id="17" name="TextBox 17"/>
          <p:cNvSpPr txBox="1"/>
          <p:nvPr/>
        </p:nvSpPr>
        <p:spPr>
          <a:xfrm>
            <a:off x="1550938" y="1181100"/>
            <a:ext cx="6308824" cy="106045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Practice</a:t>
            </a:r>
          </a:p>
        </p:txBody>
      </p:sp>
      <p:sp>
        <p:nvSpPr>
          <p:cNvPr id="18" name="TextBox 18"/>
          <p:cNvSpPr txBox="1"/>
          <p:nvPr/>
        </p:nvSpPr>
        <p:spPr>
          <a:xfrm>
            <a:off x="2648833" y="4177159"/>
            <a:ext cx="5210929" cy="1289050"/>
          </a:xfrm>
          <a:prstGeom prst="rect">
            <a:avLst/>
          </a:prstGeom>
        </p:spPr>
        <p:txBody>
          <a:bodyPr lIns="0" tIns="0" rIns="0" bIns="0" rtlCol="0" anchor="t">
            <a:spAutoFit/>
          </a:bodyPr>
          <a:lstStyle/>
          <a:p>
            <a:pPr>
              <a:lnSpc>
                <a:spcPts val="3499"/>
              </a:lnSpc>
            </a:pPr>
            <a:r>
              <a:rPr lang="en-US" sz="2499">
                <a:solidFill>
                  <a:srgbClr val="000000"/>
                </a:solidFill>
                <a:latin typeface="Montserrat"/>
              </a:rPr>
              <a:t>What barriers might you run into trying to apply balanced protective authority</a:t>
            </a:r>
          </a:p>
        </p:txBody>
      </p:sp>
      <p:sp>
        <p:nvSpPr>
          <p:cNvPr id="19" name="TextBox 19"/>
          <p:cNvSpPr txBox="1"/>
          <p:nvPr/>
        </p:nvSpPr>
        <p:spPr>
          <a:xfrm>
            <a:off x="2648833" y="5818634"/>
            <a:ext cx="5210929" cy="1289050"/>
          </a:xfrm>
          <a:prstGeom prst="rect">
            <a:avLst/>
          </a:prstGeom>
        </p:spPr>
        <p:txBody>
          <a:bodyPr lIns="0" tIns="0" rIns="0" bIns="0" rtlCol="0" anchor="t">
            <a:spAutoFit/>
          </a:bodyPr>
          <a:lstStyle/>
          <a:p>
            <a:pPr>
              <a:lnSpc>
                <a:spcPts val="3499"/>
              </a:lnSpc>
            </a:pPr>
            <a:r>
              <a:rPr lang="en-US" sz="2499">
                <a:solidFill>
                  <a:srgbClr val="000000"/>
                </a:solidFill>
                <a:latin typeface="Montserrat"/>
              </a:rPr>
              <a:t>What potential solutions do you envision to deal with these bariers</a:t>
            </a:r>
          </a:p>
        </p:txBody>
      </p:sp>
      <p:sp>
        <p:nvSpPr>
          <p:cNvPr id="20" name="TextBox 20"/>
          <p:cNvSpPr txBox="1"/>
          <p:nvPr/>
        </p:nvSpPr>
        <p:spPr>
          <a:xfrm>
            <a:off x="1839841" y="2573537"/>
            <a:ext cx="5210929" cy="1099821"/>
          </a:xfrm>
          <a:prstGeom prst="rect">
            <a:avLst/>
          </a:prstGeom>
        </p:spPr>
        <p:txBody>
          <a:bodyPr lIns="0" tIns="0" rIns="0" bIns="0" rtlCol="0" anchor="t">
            <a:spAutoFit/>
          </a:bodyPr>
          <a:lstStyle/>
          <a:p>
            <a:pPr>
              <a:lnSpc>
                <a:spcPts val="4479"/>
              </a:lnSpc>
            </a:pPr>
            <a:r>
              <a:rPr lang="en-US" sz="3199">
                <a:solidFill>
                  <a:srgbClr val="000000"/>
                </a:solidFill>
                <a:latin typeface="Montserrat Bold"/>
              </a:rPr>
              <a:t>Low, Moderate, and High Authority</a:t>
            </a:r>
          </a:p>
        </p:txBody>
      </p:sp>
      <p:sp>
        <p:nvSpPr>
          <p:cNvPr id="21" name="TextBox 21"/>
          <p:cNvSpPr txBox="1"/>
          <p:nvPr/>
        </p:nvSpPr>
        <p:spPr>
          <a:xfrm>
            <a:off x="2648833" y="7438454"/>
            <a:ext cx="5210929" cy="850900"/>
          </a:xfrm>
          <a:prstGeom prst="rect">
            <a:avLst/>
          </a:prstGeom>
        </p:spPr>
        <p:txBody>
          <a:bodyPr lIns="0" tIns="0" rIns="0" bIns="0" rtlCol="0" anchor="t">
            <a:spAutoFit/>
          </a:bodyPr>
          <a:lstStyle/>
          <a:p>
            <a:pPr>
              <a:lnSpc>
                <a:spcPts val="3499"/>
              </a:lnSpc>
            </a:pPr>
            <a:r>
              <a:rPr lang="en-US" sz="2499">
                <a:solidFill>
                  <a:srgbClr val="000000"/>
                </a:solidFill>
                <a:latin typeface="Montserrat"/>
              </a:rPr>
              <a:t>What will you put into practice from what you learned?</a:t>
            </a:r>
          </a:p>
        </p:txBody>
      </p:sp>
      <p:pic>
        <p:nvPicPr>
          <p:cNvPr id="22" name="Picture 22"/>
          <p:cNvPicPr>
            <a:picLocks noChangeAspect="1"/>
          </p:cNvPicPr>
          <p:nvPr/>
        </p:nvPicPr>
        <p:blipFill>
          <a:blip r:embed="rId11"/>
          <a:srcRect t="6528" b="6528"/>
          <a:stretch>
            <a:fillRect/>
          </a:stretch>
        </p:blipFill>
        <p:spPr>
          <a:xfrm>
            <a:off x="531935" y="8236151"/>
            <a:ext cx="1831861" cy="177759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2777" y="1345223"/>
            <a:ext cx="844062" cy="211015"/>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1162" y="2534729"/>
            <a:ext cx="844062" cy="211015"/>
          </a:xfrm>
          <a:prstGeom prst="rect">
            <a:avLst/>
          </a:prstGeom>
        </p:spPr>
      </p:pic>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a:off x="1548907" y="3566958"/>
            <a:ext cx="7604618" cy="2649358"/>
          </a:xfrm>
          <a:prstGeom prst="rect">
            <a:avLst/>
          </a:prstGeom>
          <a:solidFill>
            <a:srgbClr val="000000">
              <a:alpha val="11765"/>
            </a:srgbClr>
          </a:solidFill>
        </p:spPr>
      </p:sp>
      <p:sp>
        <p:nvSpPr>
          <p:cNvPr id="8" name="AutoShape 8"/>
          <p:cNvSpPr/>
          <p:nvPr/>
        </p:nvSpPr>
        <p:spPr>
          <a:xfrm>
            <a:off x="1548907" y="6515759"/>
            <a:ext cx="7604618" cy="2649358"/>
          </a:xfrm>
          <a:prstGeom prst="rect">
            <a:avLst/>
          </a:prstGeom>
          <a:solidFill>
            <a:srgbClr val="000000">
              <a:alpha val="11765"/>
            </a:srgbClr>
          </a:solidFill>
        </p:spPr>
      </p:sp>
      <p:sp>
        <p:nvSpPr>
          <p:cNvPr id="9" name="AutoShape 9"/>
          <p:cNvSpPr/>
          <p:nvPr/>
        </p:nvSpPr>
        <p:spPr>
          <a:xfrm>
            <a:off x="9396184" y="3566958"/>
            <a:ext cx="7604618" cy="2649358"/>
          </a:xfrm>
          <a:prstGeom prst="rect">
            <a:avLst/>
          </a:prstGeom>
          <a:solidFill>
            <a:srgbClr val="000000">
              <a:alpha val="11765"/>
            </a:srgbClr>
          </a:solidFill>
        </p:spPr>
      </p:sp>
      <p:sp>
        <p:nvSpPr>
          <p:cNvPr id="10" name="AutoShape 10"/>
          <p:cNvSpPr/>
          <p:nvPr/>
        </p:nvSpPr>
        <p:spPr>
          <a:xfrm>
            <a:off x="9396184" y="6515759"/>
            <a:ext cx="7604618" cy="2649358"/>
          </a:xfrm>
          <a:prstGeom prst="rect">
            <a:avLst/>
          </a:prstGeom>
          <a:solidFill>
            <a:srgbClr val="000000">
              <a:alpha val="11765"/>
            </a:srgbClr>
          </a:solidFill>
        </p:spPr>
      </p:sp>
      <p:sp>
        <p:nvSpPr>
          <p:cNvPr id="11" name="AutoShape 11"/>
          <p:cNvSpPr/>
          <p:nvPr/>
        </p:nvSpPr>
        <p:spPr>
          <a:xfrm>
            <a:off x="1418053" y="3445811"/>
            <a:ext cx="7604618" cy="2649358"/>
          </a:xfrm>
          <a:prstGeom prst="rect">
            <a:avLst/>
          </a:prstGeom>
          <a:solidFill>
            <a:srgbClr val="19598D"/>
          </a:solidFill>
        </p:spPr>
      </p:sp>
      <p:sp>
        <p:nvSpPr>
          <p:cNvPr id="12" name="AutoShape 12"/>
          <p:cNvSpPr/>
          <p:nvPr/>
        </p:nvSpPr>
        <p:spPr>
          <a:xfrm>
            <a:off x="1418053" y="6394612"/>
            <a:ext cx="7604618" cy="2649358"/>
          </a:xfrm>
          <a:prstGeom prst="rect">
            <a:avLst/>
          </a:prstGeom>
          <a:solidFill>
            <a:srgbClr val="19598D"/>
          </a:solidFill>
        </p:spPr>
      </p:sp>
      <p:sp>
        <p:nvSpPr>
          <p:cNvPr id="13" name="AutoShape 13"/>
          <p:cNvSpPr/>
          <p:nvPr/>
        </p:nvSpPr>
        <p:spPr>
          <a:xfrm>
            <a:off x="9265329" y="3445811"/>
            <a:ext cx="7604618" cy="2649358"/>
          </a:xfrm>
          <a:prstGeom prst="rect">
            <a:avLst/>
          </a:prstGeom>
          <a:solidFill>
            <a:srgbClr val="19598D"/>
          </a:solidFill>
        </p:spPr>
      </p:sp>
      <p:sp>
        <p:nvSpPr>
          <p:cNvPr id="14" name="AutoShape 14"/>
          <p:cNvSpPr/>
          <p:nvPr/>
        </p:nvSpPr>
        <p:spPr>
          <a:xfrm>
            <a:off x="9265329" y="6394612"/>
            <a:ext cx="7604618" cy="2649358"/>
          </a:xfrm>
          <a:prstGeom prst="rect">
            <a:avLst/>
          </a:prstGeom>
          <a:solidFill>
            <a:srgbClr val="19598D"/>
          </a:solidFill>
        </p:spPr>
      </p:sp>
      <p:sp>
        <p:nvSpPr>
          <p:cNvPr id="15" name="TextBox 15"/>
          <p:cNvSpPr txBox="1"/>
          <p:nvPr/>
        </p:nvSpPr>
        <p:spPr>
          <a:xfrm>
            <a:off x="2724915" y="1181100"/>
            <a:ext cx="12838170" cy="2070101"/>
          </a:xfrm>
          <a:prstGeom prst="rect">
            <a:avLst/>
          </a:prstGeom>
        </p:spPr>
        <p:txBody>
          <a:bodyPr lIns="0" tIns="0" rIns="0" bIns="0" rtlCol="0" anchor="t">
            <a:spAutoFit/>
          </a:bodyPr>
          <a:lstStyle/>
          <a:p>
            <a:pPr algn="ctr">
              <a:lnSpc>
                <a:spcPts val="8000"/>
              </a:lnSpc>
              <a:spcBef>
                <a:spcPct val="0"/>
              </a:spcBef>
            </a:pPr>
            <a:r>
              <a:rPr lang="en-US" sz="8000">
                <a:solidFill>
                  <a:srgbClr val="19598D"/>
                </a:solidFill>
                <a:latin typeface="Montserrat Extra-Bold"/>
              </a:rPr>
              <a:t>Protective Authority Summary</a:t>
            </a:r>
          </a:p>
        </p:txBody>
      </p:sp>
      <p:sp>
        <p:nvSpPr>
          <p:cNvPr id="16" name="TextBox 16"/>
          <p:cNvSpPr txBox="1"/>
          <p:nvPr/>
        </p:nvSpPr>
        <p:spPr>
          <a:xfrm>
            <a:off x="9641401" y="5105400"/>
            <a:ext cx="6852475" cy="763270"/>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The way a worker informs the family can contribute to whether it is considered a threat</a:t>
            </a:r>
          </a:p>
        </p:txBody>
      </p:sp>
      <p:sp>
        <p:nvSpPr>
          <p:cNvPr id="17" name="TextBox 17"/>
          <p:cNvSpPr txBox="1"/>
          <p:nvPr/>
        </p:nvSpPr>
        <p:spPr>
          <a:xfrm>
            <a:off x="9396184" y="3583371"/>
            <a:ext cx="7473763" cy="1348740"/>
          </a:xfrm>
          <a:prstGeom prst="rect">
            <a:avLst/>
          </a:prstGeom>
        </p:spPr>
        <p:txBody>
          <a:bodyPr lIns="0" tIns="0" rIns="0" bIns="0" rtlCol="0" anchor="t">
            <a:spAutoFit/>
          </a:bodyPr>
          <a:lstStyle/>
          <a:p>
            <a:pPr marL="0" lvl="0" indent="0" algn="ctr">
              <a:lnSpc>
                <a:spcPts val="5460"/>
              </a:lnSpc>
              <a:spcBef>
                <a:spcPct val="0"/>
              </a:spcBef>
            </a:pPr>
            <a:r>
              <a:rPr lang="en-US" sz="3900">
                <a:solidFill>
                  <a:srgbClr val="FFFFFF"/>
                </a:solidFill>
                <a:latin typeface="Montserrat Semi-Bold Bold"/>
              </a:rPr>
              <a:t>Explained in non-threatening manner</a:t>
            </a:r>
          </a:p>
        </p:txBody>
      </p:sp>
      <p:sp>
        <p:nvSpPr>
          <p:cNvPr id="18" name="TextBox 18"/>
          <p:cNvSpPr txBox="1"/>
          <p:nvPr/>
        </p:nvSpPr>
        <p:spPr>
          <a:xfrm>
            <a:off x="1764841" y="5105400"/>
            <a:ext cx="6799557" cy="763270"/>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Joint problem identification, joint goal setting and desired outcomes, and discussion</a:t>
            </a:r>
          </a:p>
        </p:txBody>
      </p:sp>
      <p:sp>
        <p:nvSpPr>
          <p:cNvPr id="19" name="TextBox 19"/>
          <p:cNvSpPr txBox="1"/>
          <p:nvPr/>
        </p:nvSpPr>
        <p:spPr>
          <a:xfrm>
            <a:off x="1764841" y="4008490"/>
            <a:ext cx="6780186" cy="7620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Bold"/>
              </a:rPr>
              <a:t>Develop Collaboration</a:t>
            </a:r>
          </a:p>
        </p:txBody>
      </p:sp>
      <p:sp>
        <p:nvSpPr>
          <p:cNvPr id="20" name="TextBox 20"/>
          <p:cNvSpPr txBox="1"/>
          <p:nvPr/>
        </p:nvSpPr>
        <p:spPr>
          <a:xfrm>
            <a:off x="9641401" y="7782804"/>
            <a:ext cx="6852475" cy="1153795"/>
          </a:xfrm>
          <a:prstGeom prst="rect">
            <a:avLst/>
          </a:prstGeom>
        </p:spPr>
        <p:txBody>
          <a:bodyPr lIns="0" tIns="0" rIns="0" bIns="0" rtlCol="0" anchor="t">
            <a:spAutoFit/>
          </a:bodyPr>
          <a:lstStyle/>
          <a:p>
            <a:pPr algn="ctr">
              <a:lnSpc>
                <a:spcPts val="3080"/>
              </a:lnSpc>
            </a:pPr>
            <a:r>
              <a:rPr lang="en-US" sz="2200">
                <a:solidFill>
                  <a:srgbClr val="FFFFFF"/>
                </a:solidFill>
                <a:latin typeface="Montserrat"/>
              </a:rPr>
              <a:t>In these circumstances, worker's authority must be presented and explained in a calm, factual manner</a:t>
            </a:r>
          </a:p>
        </p:txBody>
      </p:sp>
      <p:sp>
        <p:nvSpPr>
          <p:cNvPr id="21" name="TextBox 21"/>
          <p:cNvSpPr txBox="1"/>
          <p:nvPr/>
        </p:nvSpPr>
        <p:spPr>
          <a:xfrm>
            <a:off x="9265329" y="6816902"/>
            <a:ext cx="7735472" cy="7620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Bold"/>
              </a:rPr>
              <a:t>Can be used to motivate</a:t>
            </a:r>
          </a:p>
        </p:txBody>
      </p:sp>
      <p:sp>
        <p:nvSpPr>
          <p:cNvPr id="22" name="TextBox 22"/>
          <p:cNvSpPr txBox="1"/>
          <p:nvPr/>
        </p:nvSpPr>
        <p:spPr>
          <a:xfrm>
            <a:off x="1820583" y="7782804"/>
            <a:ext cx="6799557" cy="763270"/>
          </a:xfrm>
          <a:prstGeom prst="rect">
            <a:avLst/>
          </a:prstGeom>
        </p:spPr>
        <p:txBody>
          <a:bodyPr lIns="0" tIns="0" rIns="0" bIns="0" rtlCol="0" anchor="t">
            <a:spAutoFit/>
          </a:bodyPr>
          <a:lstStyle/>
          <a:p>
            <a:pPr marL="0" lvl="0" indent="0" algn="ctr">
              <a:lnSpc>
                <a:spcPts val="3080"/>
              </a:lnSpc>
              <a:spcBef>
                <a:spcPct val="0"/>
              </a:spcBef>
            </a:pPr>
            <a:r>
              <a:rPr lang="en-US" sz="2200">
                <a:solidFill>
                  <a:srgbClr val="FFFFFF"/>
                </a:solidFill>
                <a:latin typeface="Montserrat"/>
              </a:rPr>
              <a:t>Indicated only when necessary to protect children from immediate serious harm</a:t>
            </a:r>
          </a:p>
        </p:txBody>
      </p:sp>
      <p:sp>
        <p:nvSpPr>
          <p:cNvPr id="23" name="TextBox 23"/>
          <p:cNvSpPr txBox="1"/>
          <p:nvPr/>
        </p:nvSpPr>
        <p:spPr>
          <a:xfrm>
            <a:off x="1764841" y="6816902"/>
            <a:ext cx="6911041" cy="7620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a:rPr>
              <a:t>Use should be LIMITED</a:t>
            </a:r>
          </a:p>
        </p:txBody>
      </p:sp>
      <p:pic>
        <p:nvPicPr>
          <p:cNvPr id="24" name="Picture 24"/>
          <p:cNvPicPr>
            <a:picLocks noChangeAspect="1"/>
          </p:cNvPicPr>
          <p:nvPr/>
        </p:nvPicPr>
        <p:blipFill>
          <a:blip r:embed="rId5"/>
          <a:srcRect t="6528" b="6528"/>
          <a:stretch>
            <a:fillRect/>
          </a:stretch>
        </p:blipFill>
        <p:spPr>
          <a:xfrm>
            <a:off x="502122" y="8183489"/>
            <a:ext cx="1831861" cy="17775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8288001" cy="6699720"/>
          </a:xfrm>
          <a:prstGeom prst="rect">
            <a:avLst/>
          </a:prstGeom>
          <a:solidFill>
            <a:srgbClr val="77DFF1"/>
          </a:solidFill>
        </p:spPr>
      </p:sp>
      <p:sp>
        <p:nvSpPr>
          <p:cNvPr id="3" name="AutoShape 3"/>
          <p:cNvSpPr/>
          <p:nvPr/>
        </p:nvSpPr>
        <p:spPr>
          <a:xfrm>
            <a:off x="967129" y="3926945"/>
            <a:ext cx="16794057" cy="1764115"/>
          </a:xfrm>
          <a:prstGeom prst="rect">
            <a:avLst/>
          </a:prstGeom>
          <a:solidFill>
            <a:srgbClr val="000000">
              <a:alpha val="33725"/>
            </a:srgbClr>
          </a:solidFill>
        </p:spPr>
      </p:sp>
      <p:sp>
        <p:nvSpPr>
          <p:cNvPr id="4" name="AutoShape 4"/>
          <p:cNvSpPr/>
          <p:nvPr/>
        </p:nvSpPr>
        <p:spPr>
          <a:xfrm>
            <a:off x="513951" y="3023198"/>
            <a:ext cx="17260099" cy="2325334"/>
          </a:xfrm>
          <a:prstGeom prst="rect">
            <a:avLst/>
          </a:prstGeom>
          <a:solidFill>
            <a:srgbClr val="FFFFFF"/>
          </a:solidFill>
        </p:spPr>
      </p:sp>
      <p:sp>
        <p:nvSpPr>
          <p:cNvPr id="5" name="TextBox 5"/>
          <p:cNvSpPr txBox="1"/>
          <p:nvPr/>
        </p:nvSpPr>
        <p:spPr>
          <a:xfrm>
            <a:off x="4389369" y="771999"/>
            <a:ext cx="9300349" cy="2070101"/>
          </a:xfrm>
          <a:prstGeom prst="rect">
            <a:avLst/>
          </a:prstGeom>
        </p:spPr>
        <p:txBody>
          <a:bodyPr lIns="0" tIns="0" rIns="0" bIns="0" rtlCol="0" anchor="t">
            <a:spAutoFit/>
          </a:bodyPr>
          <a:lstStyle/>
          <a:p>
            <a:pPr algn="ctr">
              <a:lnSpc>
                <a:spcPts val="8000"/>
              </a:lnSpc>
            </a:pPr>
            <a:r>
              <a:rPr lang="en-US" sz="8000">
                <a:solidFill>
                  <a:srgbClr val="19598D"/>
                </a:solidFill>
                <a:latin typeface="Montserrat Extra-Bold"/>
              </a:rPr>
              <a:t>DCS Mission </a:t>
            </a:r>
          </a:p>
          <a:p>
            <a:pPr algn="ctr">
              <a:lnSpc>
                <a:spcPts val="8000"/>
              </a:lnSpc>
              <a:spcBef>
                <a:spcPct val="0"/>
              </a:spcBef>
            </a:pPr>
            <a:r>
              <a:rPr lang="en-US" sz="8000">
                <a:solidFill>
                  <a:srgbClr val="19598D"/>
                </a:solidFill>
                <a:latin typeface="Montserrat Extra-Bold"/>
              </a:rPr>
              <a:t>and Vision</a:t>
            </a:r>
          </a:p>
        </p:txBody>
      </p:sp>
      <p:sp>
        <p:nvSpPr>
          <p:cNvPr id="6" name="TextBox 6"/>
          <p:cNvSpPr txBox="1"/>
          <p:nvPr/>
        </p:nvSpPr>
        <p:spPr>
          <a:xfrm>
            <a:off x="1200150" y="4138241"/>
            <a:ext cx="15202874" cy="527196"/>
          </a:xfrm>
          <a:prstGeom prst="rect">
            <a:avLst/>
          </a:prstGeom>
        </p:spPr>
        <p:txBody>
          <a:bodyPr lIns="0" tIns="0" rIns="0" bIns="0" rtlCol="0" anchor="t">
            <a:spAutoFit/>
          </a:bodyPr>
          <a:lstStyle/>
          <a:p>
            <a:pPr algn="ctr">
              <a:lnSpc>
                <a:spcPts val="3919"/>
              </a:lnSpc>
            </a:pPr>
            <a:r>
              <a:rPr lang="en-US" sz="4800" dirty="0">
                <a:solidFill>
                  <a:srgbClr val="000000"/>
                </a:solidFill>
                <a:latin typeface="Montserrat Bold"/>
              </a:rPr>
              <a:t>Children first!</a:t>
            </a:r>
          </a:p>
        </p:txBody>
      </p:sp>
      <p:sp>
        <p:nvSpPr>
          <p:cNvPr id="7" name="TextBox 7"/>
          <p:cNvSpPr txBox="1"/>
          <p:nvPr/>
        </p:nvSpPr>
        <p:spPr>
          <a:xfrm>
            <a:off x="7596603" y="3194524"/>
            <a:ext cx="3094794" cy="752476"/>
          </a:xfrm>
          <a:prstGeom prst="rect">
            <a:avLst/>
          </a:prstGeom>
        </p:spPr>
        <p:txBody>
          <a:bodyPr lIns="0" tIns="0" rIns="0" bIns="0" rtlCol="0" anchor="t">
            <a:spAutoFit/>
          </a:bodyPr>
          <a:lstStyle/>
          <a:p>
            <a:pPr algn="ctr">
              <a:lnSpc>
                <a:spcPts val="6299"/>
              </a:lnSpc>
            </a:pPr>
            <a:r>
              <a:rPr lang="en-US" sz="4499">
                <a:solidFill>
                  <a:srgbClr val="19598D"/>
                </a:solidFill>
                <a:latin typeface="Montserrat Semi-Bold Bold"/>
              </a:rPr>
              <a:t>Vision</a:t>
            </a:r>
          </a:p>
        </p:txBody>
      </p:sp>
      <p:pic>
        <p:nvPicPr>
          <p:cNvPr id="8" name="Picture 8"/>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9" name="Picture 9"/>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0" name="AutoShape 10"/>
          <p:cNvSpPr/>
          <p:nvPr/>
        </p:nvSpPr>
        <p:spPr>
          <a:xfrm rot="23662">
            <a:off x="13861144" y="1014412"/>
            <a:ext cx="2075766" cy="0"/>
          </a:xfrm>
          <a:prstGeom prst="line">
            <a:avLst/>
          </a:prstGeom>
          <a:ln w="28575" cap="rnd">
            <a:solidFill>
              <a:srgbClr val="19598D">
                <a:alpha val="74902"/>
              </a:srgbClr>
            </a:solidFill>
            <a:prstDash val="solid"/>
            <a:headEnd type="none" w="sm" len="sm"/>
            <a:tailEnd type="none" w="sm" len="sm"/>
          </a:ln>
        </p:spPr>
      </p:sp>
      <p:sp>
        <p:nvSpPr>
          <p:cNvPr id="11" name="AutoShape 11"/>
          <p:cNvSpPr/>
          <p:nvPr/>
        </p:nvSpPr>
        <p:spPr>
          <a:xfrm rot="-10776337">
            <a:off x="2313529" y="1014413"/>
            <a:ext cx="2075766" cy="0"/>
          </a:xfrm>
          <a:prstGeom prst="line">
            <a:avLst/>
          </a:prstGeom>
          <a:ln w="28575" cap="rnd">
            <a:solidFill>
              <a:srgbClr val="19598D">
                <a:alpha val="74902"/>
              </a:srgbClr>
            </a:solidFill>
            <a:prstDash val="solid"/>
            <a:headEnd type="none" w="sm" len="sm"/>
            <a:tailEnd type="none" w="sm" len="sm"/>
          </a:ln>
        </p:spPr>
      </p:sp>
      <p:sp>
        <p:nvSpPr>
          <p:cNvPr id="12" name="AutoShape 12"/>
          <p:cNvSpPr/>
          <p:nvPr/>
        </p:nvSpPr>
        <p:spPr>
          <a:xfrm>
            <a:off x="1028700" y="6631435"/>
            <a:ext cx="16794057" cy="1764115"/>
          </a:xfrm>
          <a:prstGeom prst="rect">
            <a:avLst/>
          </a:prstGeom>
          <a:solidFill>
            <a:srgbClr val="000000">
              <a:alpha val="33725"/>
            </a:srgbClr>
          </a:solidFill>
        </p:spPr>
      </p:sp>
      <p:sp>
        <p:nvSpPr>
          <p:cNvPr id="13" name="AutoShape 13"/>
          <p:cNvSpPr/>
          <p:nvPr/>
        </p:nvSpPr>
        <p:spPr>
          <a:xfrm>
            <a:off x="-282420" y="9229725"/>
            <a:ext cx="18852841" cy="0"/>
          </a:xfrm>
          <a:prstGeom prst="line">
            <a:avLst/>
          </a:prstGeom>
          <a:ln w="28575" cap="rnd">
            <a:solidFill>
              <a:srgbClr val="D9D9D9"/>
            </a:solidFill>
            <a:prstDash val="solid"/>
            <a:headEnd type="none" w="sm" len="sm"/>
            <a:tailEnd type="none" w="sm" len="sm"/>
          </a:ln>
        </p:spPr>
      </p:sp>
      <p:pic>
        <p:nvPicPr>
          <p:cNvPr id="14" name="Picture 14"/>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15" name="AutoShape 15"/>
          <p:cNvSpPr/>
          <p:nvPr/>
        </p:nvSpPr>
        <p:spPr>
          <a:xfrm>
            <a:off x="6603785" y="6699719"/>
            <a:ext cx="5520747" cy="0"/>
          </a:xfrm>
          <a:prstGeom prst="line">
            <a:avLst/>
          </a:prstGeom>
          <a:ln w="19050" cap="rnd">
            <a:solidFill>
              <a:srgbClr val="000000"/>
            </a:solidFill>
            <a:prstDash val="solid"/>
            <a:headEnd type="none" w="sm" len="sm"/>
            <a:tailEnd type="none" w="sm" len="sm"/>
          </a:ln>
        </p:spPr>
      </p:sp>
      <p:sp>
        <p:nvSpPr>
          <p:cNvPr id="16" name="AutoShape 16"/>
          <p:cNvSpPr/>
          <p:nvPr/>
        </p:nvSpPr>
        <p:spPr>
          <a:xfrm>
            <a:off x="562659" y="5791072"/>
            <a:ext cx="17260099" cy="2325334"/>
          </a:xfrm>
          <a:prstGeom prst="rect">
            <a:avLst/>
          </a:prstGeom>
          <a:solidFill>
            <a:srgbClr val="FFFFFF"/>
          </a:solidFill>
        </p:spPr>
      </p:sp>
      <p:sp>
        <p:nvSpPr>
          <p:cNvPr id="17" name="TextBox 17"/>
          <p:cNvSpPr txBox="1"/>
          <p:nvPr/>
        </p:nvSpPr>
        <p:spPr>
          <a:xfrm>
            <a:off x="1200150" y="6940994"/>
            <a:ext cx="15202874" cy="1027333"/>
          </a:xfrm>
          <a:prstGeom prst="rect">
            <a:avLst/>
          </a:prstGeom>
        </p:spPr>
        <p:txBody>
          <a:bodyPr lIns="0" tIns="0" rIns="0" bIns="0" rtlCol="0" anchor="t">
            <a:spAutoFit/>
          </a:bodyPr>
          <a:lstStyle/>
          <a:p>
            <a:pPr algn="ctr">
              <a:lnSpc>
                <a:spcPts val="3919"/>
              </a:lnSpc>
            </a:pPr>
            <a:r>
              <a:rPr lang="en-US" sz="4800" dirty="0">
                <a:solidFill>
                  <a:srgbClr val="000000"/>
                </a:solidFill>
                <a:latin typeface="Montserrat Bold"/>
              </a:rPr>
              <a:t>Act in the best interest of Tennessee’s children and youth.</a:t>
            </a:r>
          </a:p>
        </p:txBody>
      </p:sp>
      <p:sp>
        <p:nvSpPr>
          <p:cNvPr id="18" name="TextBox 18"/>
          <p:cNvSpPr txBox="1"/>
          <p:nvPr/>
        </p:nvSpPr>
        <p:spPr>
          <a:xfrm>
            <a:off x="7492147" y="5873780"/>
            <a:ext cx="3094794" cy="752476"/>
          </a:xfrm>
          <a:prstGeom prst="rect">
            <a:avLst/>
          </a:prstGeom>
        </p:spPr>
        <p:txBody>
          <a:bodyPr lIns="0" tIns="0" rIns="0" bIns="0" rtlCol="0" anchor="t">
            <a:spAutoFit/>
          </a:bodyPr>
          <a:lstStyle/>
          <a:p>
            <a:pPr algn="ctr">
              <a:lnSpc>
                <a:spcPts val="6299"/>
              </a:lnSpc>
            </a:pPr>
            <a:r>
              <a:rPr lang="en-US" sz="4499">
                <a:solidFill>
                  <a:srgbClr val="19598D"/>
                </a:solidFill>
                <a:latin typeface="Montserrat Semi-Bold Bold"/>
              </a:rPr>
              <a:t>Mission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5143500"/>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8" name="TextBox 8"/>
          <p:cNvSpPr txBox="1"/>
          <p:nvPr/>
        </p:nvSpPr>
        <p:spPr>
          <a:xfrm>
            <a:off x="4951124" y="1181100"/>
            <a:ext cx="8301675" cy="2051844"/>
          </a:xfrm>
          <a:prstGeom prst="rect">
            <a:avLst/>
          </a:prstGeom>
        </p:spPr>
        <p:txBody>
          <a:bodyPr lIns="0" tIns="0" rIns="0" bIns="0" rtlCol="0" anchor="t">
            <a:spAutoFit/>
          </a:bodyPr>
          <a:lstStyle/>
          <a:p>
            <a:pPr algn="ctr">
              <a:lnSpc>
                <a:spcPts val="8000"/>
              </a:lnSpc>
              <a:spcBef>
                <a:spcPct val="0"/>
              </a:spcBef>
            </a:pPr>
            <a:r>
              <a:rPr lang="en-US" sz="8000" dirty="0">
                <a:solidFill>
                  <a:srgbClr val="000000"/>
                </a:solidFill>
                <a:latin typeface="Montserrat Extra-Bold"/>
              </a:rPr>
              <a:t>Working with Families</a:t>
            </a:r>
          </a:p>
        </p:txBody>
      </p:sp>
      <p:pic>
        <p:nvPicPr>
          <p:cNvPr id="9" name="Picture 9"/>
          <p:cNvPicPr>
            <a:picLocks noChangeAspect="1"/>
          </p:cNvPicPr>
          <p:nvPr/>
        </p:nvPicPr>
        <p:blipFill>
          <a:blip r:embed="rId5"/>
          <a:srcRect t="6528" b="6528"/>
          <a:stretch>
            <a:fillRect/>
          </a:stretch>
        </p:blipFill>
        <p:spPr>
          <a:xfrm>
            <a:off x="479116" y="8216419"/>
            <a:ext cx="1831861" cy="177759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2777" y="1345223"/>
            <a:ext cx="844062" cy="211015"/>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01162" y="2534729"/>
            <a:ext cx="844062" cy="211015"/>
          </a:xfrm>
          <a:prstGeom prst="rect">
            <a:avLst/>
          </a:prstGeom>
        </p:spPr>
      </p:pic>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a:off x="1548907" y="3566958"/>
            <a:ext cx="7604618" cy="2649358"/>
          </a:xfrm>
          <a:prstGeom prst="rect">
            <a:avLst/>
          </a:prstGeom>
          <a:solidFill>
            <a:srgbClr val="000000">
              <a:alpha val="11765"/>
            </a:srgbClr>
          </a:solidFill>
        </p:spPr>
      </p:sp>
      <p:sp>
        <p:nvSpPr>
          <p:cNvPr id="8" name="AutoShape 8"/>
          <p:cNvSpPr/>
          <p:nvPr/>
        </p:nvSpPr>
        <p:spPr>
          <a:xfrm>
            <a:off x="1548907" y="6515759"/>
            <a:ext cx="7604618" cy="2649358"/>
          </a:xfrm>
          <a:prstGeom prst="rect">
            <a:avLst/>
          </a:prstGeom>
          <a:solidFill>
            <a:srgbClr val="000000">
              <a:alpha val="11765"/>
            </a:srgbClr>
          </a:solidFill>
        </p:spPr>
      </p:sp>
      <p:sp>
        <p:nvSpPr>
          <p:cNvPr id="9" name="AutoShape 9"/>
          <p:cNvSpPr/>
          <p:nvPr/>
        </p:nvSpPr>
        <p:spPr>
          <a:xfrm>
            <a:off x="9396184" y="3566958"/>
            <a:ext cx="7604618" cy="2649358"/>
          </a:xfrm>
          <a:prstGeom prst="rect">
            <a:avLst/>
          </a:prstGeom>
          <a:solidFill>
            <a:srgbClr val="000000">
              <a:alpha val="11765"/>
            </a:srgbClr>
          </a:solidFill>
        </p:spPr>
      </p:sp>
      <p:sp>
        <p:nvSpPr>
          <p:cNvPr id="10" name="AutoShape 10"/>
          <p:cNvSpPr/>
          <p:nvPr/>
        </p:nvSpPr>
        <p:spPr>
          <a:xfrm>
            <a:off x="1418053" y="3445811"/>
            <a:ext cx="7604618" cy="2649358"/>
          </a:xfrm>
          <a:prstGeom prst="rect">
            <a:avLst/>
          </a:prstGeom>
          <a:solidFill>
            <a:srgbClr val="19598D"/>
          </a:solidFill>
        </p:spPr>
      </p:sp>
      <p:sp>
        <p:nvSpPr>
          <p:cNvPr id="11" name="AutoShape 11"/>
          <p:cNvSpPr/>
          <p:nvPr/>
        </p:nvSpPr>
        <p:spPr>
          <a:xfrm>
            <a:off x="1418053" y="6394612"/>
            <a:ext cx="7604618" cy="2649358"/>
          </a:xfrm>
          <a:prstGeom prst="rect">
            <a:avLst/>
          </a:prstGeom>
          <a:solidFill>
            <a:srgbClr val="19598D"/>
          </a:solidFill>
        </p:spPr>
      </p:sp>
      <p:sp>
        <p:nvSpPr>
          <p:cNvPr id="12" name="AutoShape 12"/>
          <p:cNvSpPr/>
          <p:nvPr/>
        </p:nvSpPr>
        <p:spPr>
          <a:xfrm>
            <a:off x="9265329" y="3445811"/>
            <a:ext cx="7604618" cy="2649358"/>
          </a:xfrm>
          <a:prstGeom prst="rect">
            <a:avLst/>
          </a:prstGeom>
          <a:solidFill>
            <a:srgbClr val="19598D"/>
          </a:solidFill>
        </p:spPr>
      </p:sp>
      <p:pic>
        <p:nvPicPr>
          <p:cNvPr id="13" name="Picture 13"/>
          <p:cNvPicPr>
            <a:picLocks noChangeAspect="1"/>
          </p:cNvPicPr>
          <p:nvPr/>
        </p:nvPicPr>
        <p:blipFill>
          <a:blip r:embed="rId5"/>
          <a:srcRect t="7951" b="33963"/>
          <a:stretch>
            <a:fillRect/>
          </a:stretch>
        </p:blipFill>
        <p:spPr>
          <a:xfrm>
            <a:off x="9396184" y="6394612"/>
            <a:ext cx="7473763" cy="2892263"/>
          </a:xfrm>
          <a:prstGeom prst="rect">
            <a:avLst/>
          </a:prstGeom>
        </p:spPr>
      </p:pic>
      <p:sp>
        <p:nvSpPr>
          <p:cNvPr id="14" name="TextBox 14"/>
          <p:cNvSpPr txBox="1"/>
          <p:nvPr/>
        </p:nvSpPr>
        <p:spPr>
          <a:xfrm>
            <a:off x="2724915" y="1181100"/>
            <a:ext cx="12838170" cy="1060451"/>
          </a:xfrm>
          <a:prstGeom prst="rect">
            <a:avLst/>
          </a:prstGeom>
        </p:spPr>
        <p:txBody>
          <a:bodyPr lIns="0" tIns="0" rIns="0" bIns="0" rtlCol="0" anchor="t">
            <a:spAutoFit/>
          </a:bodyPr>
          <a:lstStyle/>
          <a:p>
            <a:pPr algn="ctr">
              <a:lnSpc>
                <a:spcPts val="8000"/>
              </a:lnSpc>
              <a:spcBef>
                <a:spcPct val="0"/>
              </a:spcBef>
            </a:pPr>
            <a:r>
              <a:rPr lang="en-US" sz="8000" dirty="0">
                <a:solidFill>
                  <a:srgbClr val="19598D"/>
                </a:solidFill>
                <a:latin typeface="Montserrat Extra-Bold"/>
              </a:rPr>
              <a:t>Bias in Child Welfare</a:t>
            </a:r>
          </a:p>
        </p:txBody>
      </p:sp>
      <p:sp>
        <p:nvSpPr>
          <p:cNvPr id="15" name="TextBox 15"/>
          <p:cNvSpPr txBox="1"/>
          <p:nvPr/>
        </p:nvSpPr>
        <p:spPr>
          <a:xfrm>
            <a:off x="9958907" y="3622837"/>
            <a:ext cx="6217463" cy="23622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a:rPr>
              <a:t>What are possible biases in child welfare?</a:t>
            </a:r>
          </a:p>
        </p:txBody>
      </p:sp>
      <p:sp>
        <p:nvSpPr>
          <p:cNvPr id="16" name="TextBox 16"/>
          <p:cNvSpPr txBox="1"/>
          <p:nvPr/>
        </p:nvSpPr>
        <p:spPr>
          <a:xfrm>
            <a:off x="2111630" y="4351390"/>
            <a:ext cx="6217463" cy="762000"/>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Define Bias</a:t>
            </a:r>
          </a:p>
        </p:txBody>
      </p:sp>
      <p:sp>
        <p:nvSpPr>
          <p:cNvPr id="17" name="TextBox 17"/>
          <p:cNvSpPr txBox="1"/>
          <p:nvPr/>
        </p:nvSpPr>
        <p:spPr>
          <a:xfrm>
            <a:off x="2111630" y="6532395"/>
            <a:ext cx="6217463" cy="2362200"/>
          </a:xfrm>
          <a:prstGeom prst="rect">
            <a:avLst/>
          </a:prstGeom>
        </p:spPr>
        <p:txBody>
          <a:bodyPr lIns="0" tIns="0" rIns="0" bIns="0" rtlCol="0" anchor="t">
            <a:spAutoFit/>
          </a:bodyPr>
          <a:lstStyle/>
          <a:p>
            <a:pPr marL="0" lvl="0" indent="0" algn="ctr">
              <a:lnSpc>
                <a:spcPts val="6299"/>
              </a:lnSpc>
              <a:spcBef>
                <a:spcPct val="0"/>
              </a:spcBef>
            </a:pPr>
            <a:r>
              <a:rPr lang="en-US" sz="4500">
                <a:solidFill>
                  <a:srgbClr val="FFFFFF"/>
                </a:solidFill>
                <a:latin typeface="Montserrat Semi-Bold"/>
              </a:rPr>
              <a:t>How can bias influence your work with families?</a:t>
            </a:r>
          </a:p>
        </p:txBody>
      </p:sp>
      <p:pic>
        <p:nvPicPr>
          <p:cNvPr id="18" name="Picture 18"/>
          <p:cNvPicPr>
            <a:picLocks noChangeAspect="1"/>
          </p:cNvPicPr>
          <p:nvPr/>
        </p:nvPicPr>
        <p:blipFill>
          <a:blip r:embed="rId6"/>
          <a:srcRect t="6528" b="6528"/>
          <a:stretch>
            <a:fillRect/>
          </a:stretch>
        </p:blipFill>
        <p:spPr>
          <a:xfrm>
            <a:off x="282420" y="8369501"/>
            <a:ext cx="1831861" cy="177759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6" name="Group 6"/>
          <p:cNvGrpSpPr/>
          <p:nvPr/>
        </p:nvGrpSpPr>
        <p:grpSpPr>
          <a:xfrm>
            <a:off x="364691" y="4085395"/>
            <a:ext cx="9039426" cy="5992881"/>
            <a:chOff x="0" y="0"/>
            <a:chExt cx="12052568" cy="7990508"/>
          </a:xfrm>
        </p:grpSpPr>
        <p:pic>
          <p:nvPicPr>
            <p:cNvPr id="7" name="Picture 7">
              <a:hlinkClick r:id="rId5"/>
            </p:cNvPr>
            <p:cNvPicPr>
              <a:picLocks noChangeAspect="1"/>
            </p:cNvPicPr>
            <p:nvPr/>
          </p:nvPicPr>
          <p:blipFill>
            <a:blip r:embed="rId6"/>
            <a:srcRect t="5801" b="5801"/>
            <a:stretch>
              <a:fillRect/>
            </a:stretch>
          </p:blipFill>
          <p:spPr>
            <a:xfrm>
              <a:off x="0" y="0"/>
              <a:ext cx="12052568" cy="7990508"/>
            </a:xfrm>
            <a:prstGeom prst="rect">
              <a:avLst/>
            </a:prstGeom>
          </p:spPr>
        </p:pic>
      </p:grpSp>
      <p:sp>
        <p:nvSpPr>
          <p:cNvPr id="8" name="TextBox 8"/>
          <p:cNvSpPr txBox="1"/>
          <p:nvPr/>
        </p:nvSpPr>
        <p:spPr>
          <a:xfrm>
            <a:off x="364691" y="1070677"/>
            <a:ext cx="7233981" cy="2174457"/>
          </a:xfrm>
          <a:prstGeom prst="rect">
            <a:avLst/>
          </a:prstGeom>
        </p:spPr>
        <p:txBody>
          <a:bodyPr lIns="0" tIns="0" rIns="0" bIns="0" rtlCol="0" anchor="t">
            <a:spAutoFit/>
          </a:bodyPr>
          <a:lstStyle/>
          <a:p>
            <a:pPr>
              <a:lnSpc>
                <a:spcPts val="8358"/>
              </a:lnSpc>
              <a:spcBef>
                <a:spcPct val="0"/>
              </a:spcBef>
            </a:pPr>
            <a:r>
              <a:rPr lang="en-US" sz="8358" dirty="0">
                <a:solidFill>
                  <a:srgbClr val="19598D"/>
                </a:solidFill>
                <a:latin typeface="Montserrat Extra-Bold"/>
              </a:rPr>
              <a:t>Unconscious Bias</a:t>
            </a:r>
          </a:p>
        </p:txBody>
      </p:sp>
      <p:sp>
        <p:nvSpPr>
          <p:cNvPr id="9" name="TextBox 9"/>
          <p:cNvSpPr txBox="1"/>
          <p:nvPr/>
        </p:nvSpPr>
        <p:spPr>
          <a:xfrm>
            <a:off x="10605502" y="747679"/>
            <a:ext cx="5840349" cy="1606240"/>
          </a:xfrm>
          <a:prstGeom prst="rect">
            <a:avLst/>
          </a:prstGeom>
        </p:spPr>
        <p:txBody>
          <a:bodyPr lIns="0" tIns="0" rIns="0" bIns="0" rtlCol="0" anchor="t">
            <a:spAutoFit/>
          </a:bodyPr>
          <a:lstStyle/>
          <a:p>
            <a:pPr algn="ctr">
              <a:lnSpc>
                <a:spcPts val="6492"/>
              </a:lnSpc>
            </a:pPr>
            <a:r>
              <a:rPr lang="en-US" sz="4637" dirty="0">
                <a:solidFill>
                  <a:srgbClr val="19598D"/>
                </a:solidFill>
                <a:latin typeface="Canva Sans Bold"/>
              </a:rPr>
              <a:t>Where do our biases come from?</a:t>
            </a:r>
          </a:p>
        </p:txBody>
      </p:sp>
      <p:sp>
        <p:nvSpPr>
          <p:cNvPr id="10" name="TextBox 10"/>
          <p:cNvSpPr txBox="1"/>
          <p:nvPr/>
        </p:nvSpPr>
        <p:spPr>
          <a:xfrm>
            <a:off x="10647540" y="3537260"/>
            <a:ext cx="5840349" cy="1606240"/>
          </a:xfrm>
          <a:prstGeom prst="rect">
            <a:avLst/>
          </a:prstGeom>
        </p:spPr>
        <p:txBody>
          <a:bodyPr lIns="0" tIns="0" rIns="0" bIns="0" rtlCol="0" anchor="t">
            <a:spAutoFit/>
          </a:bodyPr>
          <a:lstStyle/>
          <a:p>
            <a:pPr algn="ctr">
              <a:lnSpc>
                <a:spcPts val="6492"/>
              </a:lnSpc>
            </a:pPr>
            <a:r>
              <a:rPr lang="en-US" sz="4637">
                <a:solidFill>
                  <a:srgbClr val="19598D"/>
                </a:solidFill>
                <a:latin typeface="Canva Sans Bold"/>
              </a:rPr>
              <a:t>How aware are we of our own biases?</a:t>
            </a:r>
          </a:p>
        </p:txBody>
      </p:sp>
      <p:sp>
        <p:nvSpPr>
          <p:cNvPr id="11" name="TextBox 11"/>
          <p:cNvSpPr txBox="1"/>
          <p:nvPr/>
        </p:nvSpPr>
        <p:spPr>
          <a:xfrm>
            <a:off x="10605502" y="6180279"/>
            <a:ext cx="5840349" cy="2425390"/>
          </a:xfrm>
          <a:prstGeom prst="rect">
            <a:avLst/>
          </a:prstGeom>
        </p:spPr>
        <p:txBody>
          <a:bodyPr lIns="0" tIns="0" rIns="0" bIns="0" rtlCol="0" anchor="t">
            <a:spAutoFit/>
          </a:bodyPr>
          <a:lstStyle/>
          <a:p>
            <a:pPr algn="ctr">
              <a:lnSpc>
                <a:spcPts val="6492"/>
              </a:lnSpc>
            </a:pPr>
            <a:r>
              <a:rPr lang="en-US" sz="4637">
                <a:solidFill>
                  <a:srgbClr val="19598D"/>
                </a:solidFill>
                <a:latin typeface="Canva Sans Bold"/>
              </a:rPr>
              <a:t>Why is implicit bias dangerous in Child Welfare Practice?</a:t>
            </a:r>
          </a:p>
        </p:txBody>
      </p:sp>
      <p:pic>
        <p:nvPicPr>
          <p:cNvPr id="12" name="Picture 12"/>
          <p:cNvPicPr>
            <a:picLocks noChangeAspect="1"/>
          </p:cNvPicPr>
          <p:nvPr/>
        </p:nvPicPr>
        <p:blipFill>
          <a:blip r:embed="rId7"/>
          <a:srcRect t="6528" b="6528"/>
          <a:stretch>
            <a:fillRect/>
          </a:stretch>
        </p:blipFill>
        <p:spPr>
          <a:xfrm>
            <a:off x="282420" y="8369501"/>
            <a:ext cx="1831861" cy="177759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06987" y="4294119"/>
            <a:ext cx="9693892" cy="2739331"/>
          </a:xfrm>
          <a:prstGeom prst="rect">
            <a:avLst/>
          </a:prstGeom>
          <a:solidFill>
            <a:srgbClr val="19598D"/>
          </a:solidFill>
        </p:spPr>
      </p:sp>
      <p:sp>
        <p:nvSpPr>
          <p:cNvPr id="3" name="AutoShape 3"/>
          <p:cNvSpPr/>
          <p:nvPr/>
        </p:nvSpPr>
        <p:spPr>
          <a:xfrm>
            <a:off x="8396921" y="0"/>
            <a:ext cx="4528114" cy="5143500"/>
          </a:xfrm>
          <a:prstGeom prst="rect">
            <a:avLst/>
          </a:prstGeom>
          <a:solidFill>
            <a:srgbClr val="000000">
              <a:alpha val="21961"/>
            </a:srgbClr>
          </a:solidFill>
        </p:spPr>
      </p:sp>
      <p:sp>
        <p:nvSpPr>
          <p:cNvPr id="4" name="AutoShape 4"/>
          <p:cNvSpPr/>
          <p:nvPr/>
        </p:nvSpPr>
        <p:spPr>
          <a:xfrm>
            <a:off x="13239987" y="0"/>
            <a:ext cx="4688171" cy="8127958"/>
          </a:xfrm>
          <a:prstGeom prst="rect">
            <a:avLst/>
          </a:prstGeom>
          <a:solidFill>
            <a:srgbClr val="000000">
              <a:alpha val="21961"/>
            </a:srgbClr>
          </a:solidFill>
        </p:spPr>
      </p:sp>
      <p:grpSp>
        <p:nvGrpSpPr>
          <p:cNvPr id="5" name="Group 5"/>
          <p:cNvGrpSpPr/>
          <p:nvPr/>
        </p:nvGrpSpPr>
        <p:grpSpPr>
          <a:xfrm>
            <a:off x="12867266" y="0"/>
            <a:ext cx="5433612" cy="7985083"/>
            <a:chOff x="0" y="0"/>
            <a:chExt cx="7244816" cy="10646778"/>
          </a:xfrm>
        </p:grpSpPr>
        <p:pic>
          <p:nvPicPr>
            <p:cNvPr id="6" name="Picture 6"/>
            <p:cNvPicPr>
              <a:picLocks noChangeAspect="1"/>
            </p:cNvPicPr>
            <p:nvPr/>
          </p:nvPicPr>
          <p:blipFill>
            <a:blip r:embed="rId3"/>
            <a:srcRect l="19680" r="34727"/>
            <a:stretch>
              <a:fillRect/>
            </a:stretch>
          </p:blipFill>
          <p:spPr>
            <a:xfrm>
              <a:off x="0" y="0"/>
              <a:ext cx="7244816" cy="10646778"/>
            </a:xfrm>
            <a:prstGeom prst="rect">
              <a:avLst/>
            </a:prstGeom>
          </p:spPr>
        </p:pic>
      </p:grpSp>
      <p:grpSp>
        <p:nvGrpSpPr>
          <p:cNvPr id="7" name="Group 7"/>
          <p:cNvGrpSpPr/>
          <p:nvPr/>
        </p:nvGrpSpPr>
        <p:grpSpPr>
          <a:xfrm>
            <a:off x="8180134" y="-1"/>
            <a:ext cx="4562264" cy="4789955"/>
            <a:chOff x="0" y="0"/>
            <a:chExt cx="6083019" cy="6858000"/>
          </a:xfrm>
        </p:grpSpPr>
        <p:pic>
          <p:nvPicPr>
            <p:cNvPr id="8" name="Picture 8"/>
            <p:cNvPicPr>
              <a:picLocks noChangeAspect="1"/>
            </p:cNvPicPr>
            <p:nvPr/>
          </p:nvPicPr>
          <p:blipFill>
            <a:blip r:embed="rId4"/>
            <a:srcRect l="20396" r="20396"/>
            <a:stretch>
              <a:fillRect/>
            </a:stretch>
          </p:blipFill>
          <p:spPr>
            <a:xfrm>
              <a:off x="0" y="0"/>
              <a:ext cx="6083019" cy="6858000"/>
            </a:xfrm>
            <a:prstGeom prst="rect">
              <a:avLst/>
            </a:prstGeom>
          </p:spPr>
        </p:pic>
      </p:gr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316454" y="1761431"/>
            <a:ext cx="7097448" cy="1921514"/>
          </a:xfrm>
          <a:prstGeom prst="rect">
            <a:avLst/>
          </a:prstGeom>
        </p:spPr>
        <p:txBody>
          <a:bodyPr lIns="0" tIns="0" rIns="0" bIns="0" rtlCol="0" anchor="t">
            <a:spAutoFit/>
          </a:bodyPr>
          <a:lstStyle/>
          <a:p>
            <a:pPr>
              <a:lnSpc>
                <a:spcPts val="7400"/>
              </a:lnSpc>
              <a:spcBef>
                <a:spcPct val="0"/>
              </a:spcBef>
            </a:pPr>
            <a:r>
              <a:rPr lang="en-US" sz="7400">
                <a:solidFill>
                  <a:srgbClr val="19598D"/>
                </a:solidFill>
                <a:latin typeface="Montserrat Extra-Bold"/>
              </a:rPr>
              <a:t>Confirmation Bias</a:t>
            </a:r>
          </a:p>
        </p:txBody>
      </p:sp>
      <p:sp>
        <p:nvSpPr>
          <p:cNvPr id="13" name="TextBox 13"/>
          <p:cNvSpPr txBox="1"/>
          <p:nvPr/>
        </p:nvSpPr>
        <p:spPr>
          <a:xfrm>
            <a:off x="1316454" y="4428810"/>
            <a:ext cx="6508967" cy="2416046"/>
          </a:xfrm>
          <a:prstGeom prst="rect">
            <a:avLst/>
          </a:prstGeom>
        </p:spPr>
        <p:txBody>
          <a:bodyPr lIns="0" tIns="0" rIns="0" bIns="0" rtlCol="0" anchor="t">
            <a:spAutoFit/>
          </a:bodyPr>
          <a:lstStyle/>
          <a:p>
            <a:pPr>
              <a:lnSpc>
                <a:spcPts val="4759"/>
              </a:lnSpc>
            </a:pPr>
            <a:r>
              <a:rPr lang="en-US" sz="3399" dirty="0">
                <a:solidFill>
                  <a:srgbClr val="000000"/>
                </a:solidFill>
                <a:latin typeface="Montserrat"/>
              </a:rPr>
              <a:t>The tendency to interpret new evidence as confirmation of one's existing beliefs or theories.</a:t>
            </a:r>
          </a:p>
        </p:txBody>
      </p:sp>
      <p:pic>
        <p:nvPicPr>
          <p:cNvPr id="14" name="Picture 14"/>
          <p:cNvPicPr>
            <a:picLocks noChangeAspect="1"/>
          </p:cNvPicPr>
          <p:nvPr/>
        </p:nvPicPr>
        <p:blipFill>
          <a:blip r:embed="rId7"/>
          <a:srcRect t="6528" b="6528"/>
          <a:stretch>
            <a:fillRect/>
          </a:stretch>
        </p:blipFill>
        <p:spPr>
          <a:xfrm>
            <a:off x="282420" y="8369501"/>
            <a:ext cx="1831861" cy="177759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9601285" y="0"/>
            <a:ext cx="8686715" cy="10287000"/>
            <a:chOff x="0" y="0"/>
            <a:chExt cx="11582287" cy="13716000"/>
          </a:xfrm>
        </p:grpSpPr>
        <p:pic>
          <p:nvPicPr>
            <p:cNvPr id="4" name="Picture 4"/>
            <p:cNvPicPr>
              <a:picLocks noChangeAspect="1"/>
            </p:cNvPicPr>
            <p:nvPr/>
          </p:nvPicPr>
          <p:blipFill>
            <a:blip r:embed="rId3"/>
            <a:srcRect l="21869" r="21869"/>
            <a:stretch>
              <a:fillRect/>
            </a:stretch>
          </p:blipFill>
          <p:spPr>
            <a:xfrm>
              <a:off x="0" y="0"/>
              <a:ext cx="11582287" cy="13716000"/>
            </a:xfrm>
            <a:prstGeom prst="rect">
              <a:avLst/>
            </a:prstGeom>
          </p:spPr>
        </p:pic>
      </p:grpSp>
      <p:pic>
        <p:nvPicPr>
          <p:cNvPr id="5" name="Picture 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742950" y="5436391"/>
            <a:ext cx="577806" cy="57780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9" name="TextBox 9"/>
          <p:cNvSpPr txBox="1"/>
          <p:nvPr/>
        </p:nvSpPr>
        <p:spPr>
          <a:xfrm>
            <a:off x="1550938" y="1181100"/>
            <a:ext cx="6308824" cy="2070101"/>
          </a:xfrm>
          <a:prstGeom prst="rect">
            <a:avLst/>
          </a:prstGeom>
        </p:spPr>
        <p:txBody>
          <a:bodyPr lIns="0" tIns="0" rIns="0" bIns="0" rtlCol="0" anchor="t">
            <a:spAutoFit/>
          </a:bodyPr>
          <a:lstStyle/>
          <a:p>
            <a:pPr>
              <a:lnSpc>
                <a:spcPts val="8000"/>
              </a:lnSpc>
            </a:pPr>
            <a:r>
              <a:rPr lang="en-US" sz="8000">
                <a:solidFill>
                  <a:srgbClr val="19598D"/>
                </a:solidFill>
                <a:latin typeface="Montserrat Extra-Bold"/>
              </a:rPr>
              <a:t>Ladder of </a:t>
            </a:r>
          </a:p>
          <a:p>
            <a:pPr>
              <a:lnSpc>
                <a:spcPts val="8000"/>
              </a:lnSpc>
              <a:spcBef>
                <a:spcPct val="0"/>
              </a:spcBef>
            </a:pPr>
            <a:r>
              <a:rPr lang="en-US" sz="8000">
                <a:solidFill>
                  <a:srgbClr val="19598D"/>
                </a:solidFill>
                <a:latin typeface="Montserrat Extra-Bold"/>
              </a:rPr>
              <a:t>Inference</a:t>
            </a:r>
          </a:p>
        </p:txBody>
      </p:sp>
      <p:sp>
        <p:nvSpPr>
          <p:cNvPr id="10" name="TextBox 10"/>
          <p:cNvSpPr txBox="1"/>
          <p:nvPr/>
        </p:nvSpPr>
        <p:spPr>
          <a:xfrm>
            <a:off x="1550938" y="3648240"/>
            <a:ext cx="5690374" cy="4851364"/>
          </a:xfrm>
          <a:prstGeom prst="rect">
            <a:avLst/>
          </a:prstGeom>
        </p:spPr>
        <p:txBody>
          <a:bodyPr lIns="0" tIns="0" rIns="0" bIns="0" rtlCol="0" anchor="t">
            <a:spAutoFit/>
          </a:bodyPr>
          <a:lstStyle/>
          <a:p>
            <a:pPr>
              <a:lnSpc>
                <a:spcPts val="5511"/>
              </a:lnSpc>
            </a:pPr>
            <a:r>
              <a:rPr lang="en-US" sz="3937" dirty="0">
                <a:solidFill>
                  <a:srgbClr val="000000"/>
                </a:solidFill>
                <a:latin typeface="Montserrat"/>
              </a:rPr>
              <a:t>A tool for helping individuals and teams to avoid reacting based on assumptions and inferences, rather than observable and tested data.</a:t>
            </a:r>
          </a:p>
        </p:txBody>
      </p:sp>
      <p:pic>
        <p:nvPicPr>
          <p:cNvPr id="11" name="Picture 9">
            <a:extLst>
              <a:ext uri="{FF2B5EF4-FFF2-40B4-BE49-F238E27FC236}">
                <a16:creationId xmlns:a16="http://schemas.microsoft.com/office/drawing/2014/main" id="{168CC8D4-EE81-A209-76BB-B2465D041BE4}"/>
              </a:ext>
            </a:extLst>
          </p:cNvPr>
          <p:cNvPicPr>
            <a:picLocks noChangeAspect="1"/>
          </p:cNvPicPr>
          <p:nvPr/>
        </p:nvPicPr>
        <p:blipFill>
          <a:blip r:embed="rId6"/>
          <a:srcRect t="6528" b="6528"/>
          <a:stretch>
            <a:fillRect/>
          </a:stretch>
        </p:blipFill>
        <p:spPr>
          <a:xfrm>
            <a:off x="16235772" y="8207576"/>
            <a:ext cx="1831861" cy="177759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40700"/>
            <a:ext cx="10616593" cy="3442589"/>
          </a:xfrm>
          <a:prstGeom prst="rect">
            <a:avLst/>
          </a:prstGeom>
          <a:solidFill>
            <a:srgbClr val="19598D"/>
          </a:solidFill>
        </p:spPr>
        <p:txBody>
          <a:bodyPr/>
          <a:lstStyle/>
          <a:p>
            <a:endParaRPr lang="en-US" dirty="0"/>
          </a:p>
        </p:txBody>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8965095" y="3315638"/>
            <a:ext cx="9322906" cy="2397208"/>
          </a:xfrm>
          <a:prstGeom prst="rect">
            <a:avLst/>
          </a:prstGeom>
          <a:solidFill>
            <a:srgbClr val="57C1D4"/>
          </a:solidFill>
        </p:spPr>
      </p:sp>
      <p:grpSp>
        <p:nvGrpSpPr>
          <p:cNvPr id="5" name="Group 5"/>
          <p:cNvGrpSpPr/>
          <p:nvPr/>
        </p:nvGrpSpPr>
        <p:grpSpPr>
          <a:xfrm>
            <a:off x="152401" y="0"/>
            <a:ext cx="8450744" cy="8906109"/>
            <a:chOff x="0" y="0"/>
            <a:chExt cx="10977223" cy="11031095"/>
          </a:xfrm>
        </p:grpSpPr>
        <p:pic>
          <p:nvPicPr>
            <p:cNvPr id="6" name="Picture 6"/>
            <p:cNvPicPr>
              <a:picLocks noChangeAspect="1"/>
            </p:cNvPicPr>
            <p:nvPr/>
          </p:nvPicPr>
          <p:blipFill>
            <a:blip r:embed="rId3"/>
            <a:srcRect l="12683" r="12683"/>
            <a:stretch>
              <a:fillRect/>
            </a:stretch>
          </p:blipFill>
          <p:spPr>
            <a:xfrm>
              <a:off x="0" y="0"/>
              <a:ext cx="10977223" cy="11031095"/>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6"/>
          <a:srcRect t="6528" b="6528"/>
          <a:stretch>
            <a:fillRect/>
          </a:stretch>
        </p:blipFill>
        <p:spPr>
          <a:xfrm>
            <a:off x="16132354" y="8207576"/>
            <a:ext cx="1831861" cy="1777598"/>
          </a:xfrm>
          <a:prstGeom prst="rect">
            <a:avLst/>
          </a:prstGeom>
        </p:spPr>
      </p:pic>
      <p:sp>
        <p:nvSpPr>
          <p:cNvPr id="10" name="TextBox 10"/>
          <p:cNvSpPr txBox="1"/>
          <p:nvPr/>
        </p:nvSpPr>
        <p:spPr>
          <a:xfrm>
            <a:off x="9144000" y="554755"/>
            <a:ext cx="7652302" cy="2075743"/>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Moving up the ladder</a:t>
            </a:r>
          </a:p>
        </p:txBody>
      </p:sp>
      <p:sp>
        <p:nvSpPr>
          <p:cNvPr id="11" name="TextBox 11"/>
          <p:cNvSpPr txBox="1"/>
          <p:nvPr/>
        </p:nvSpPr>
        <p:spPr>
          <a:xfrm>
            <a:off x="10394777" y="5895930"/>
            <a:ext cx="6787591" cy="2527936"/>
          </a:xfrm>
          <a:prstGeom prst="rect">
            <a:avLst/>
          </a:prstGeom>
        </p:spPr>
        <p:txBody>
          <a:bodyPr lIns="0" tIns="0" rIns="0" bIns="0" rtlCol="0" anchor="t">
            <a:spAutoFit/>
          </a:bodyPr>
          <a:lstStyle/>
          <a:p>
            <a:pPr marL="777232" lvl="1" indent="-388616" algn="just">
              <a:lnSpc>
                <a:spcPts val="5039"/>
              </a:lnSpc>
              <a:buFont typeface="Arial"/>
              <a:buChar char="•"/>
            </a:pPr>
            <a:r>
              <a:rPr lang="en-US" sz="3599">
                <a:solidFill>
                  <a:srgbClr val="000000"/>
                </a:solidFill>
                <a:latin typeface="Montserrat"/>
              </a:rPr>
              <a:t>Ladder of Inference</a:t>
            </a:r>
          </a:p>
          <a:p>
            <a:pPr marL="777232" lvl="1" indent="-388616" algn="just">
              <a:lnSpc>
                <a:spcPts val="5039"/>
              </a:lnSpc>
              <a:buFont typeface="Arial"/>
              <a:buChar char="•"/>
            </a:pPr>
            <a:r>
              <a:rPr lang="en-US" sz="3599">
                <a:solidFill>
                  <a:srgbClr val="000000"/>
                </a:solidFill>
                <a:latin typeface="Montserrat"/>
              </a:rPr>
              <a:t>Bias in the Child Welfare System</a:t>
            </a:r>
          </a:p>
          <a:p>
            <a:pPr algn="just">
              <a:lnSpc>
                <a:spcPts val="5039"/>
              </a:lnSpc>
            </a:pPr>
            <a:endParaRPr lang="en-US" sz="3599">
              <a:solidFill>
                <a:srgbClr val="000000"/>
              </a:solidFill>
              <a:latin typeface="Montserrat"/>
            </a:endParaRPr>
          </a:p>
        </p:txBody>
      </p:sp>
      <p:sp>
        <p:nvSpPr>
          <p:cNvPr id="12" name="TextBox 12"/>
          <p:cNvSpPr txBox="1"/>
          <p:nvPr/>
        </p:nvSpPr>
        <p:spPr>
          <a:xfrm>
            <a:off x="10220875" y="3993541"/>
            <a:ext cx="6128163" cy="936627"/>
          </a:xfrm>
          <a:prstGeom prst="rect">
            <a:avLst/>
          </a:prstGeom>
        </p:spPr>
        <p:txBody>
          <a:bodyPr lIns="0" tIns="0" rIns="0" bIns="0" rtlCol="0" anchor="t">
            <a:spAutoFit/>
          </a:bodyPr>
          <a:lstStyle/>
          <a:p>
            <a:pPr algn="ctr">
              <a:lnSpc>
                <a:spcPts val="7699"/>
              </a:lnSpc>
            </a:pPr>
            <a:r>
              <a:rPr lang="en-US" sz="5499">
                <a:solidFill>
                  <a:srgbClr val="FFFFFF"/>
                </a:solidFill>
                <a:latin typeface="Montserrat"/>
              </a:rPr>
              <a:t>Resources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03143" y="391406"/>
            <a:ext cx="9384857" cy="1663555"/>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6611597" y="0"/>
            <a:ext cx="1459603" cy="6658776"/>
          </a:xfrm>
          <a:prstGeom prst="rect">
            <a:avLst/>
          </a:prstGeom>
          <a:solidFill>
            <a:srgbClr val="19598D"/>
          </a:solidFill>
        </p:spPr>
      </p:sp>
      <p:grpSp>
        <p:nvGrpSpPr>
          <p:cNvPr id="6" name="Group 6"/>
          <p:cNvGrpSpPr/>
          <p:nvPr/>
        </p:nvGrpSpPr>
        <p:grpSpPr>
          <a:xfrm>
            <a:off x="0" y="3256162"/>
            <a:ext cx="7599654" cy="5849056"/>
            <a:chOff x="0" y="0"/>
            <a:chExt cx="10509432" cy="7798741"/>
          </a:xfrm>
        </p:grpSpPr>
        <p:pic>
          <p:nvPicPr>
            <p:cNvPr id="7" name="Picture 7"/>
            <p:cNvPicPr>
              <a:picLocks noChangeAspect="1"/>
            </p:cNvPicPr>
            <p:nvPr/>
          </p:nvPicPr>
          <p:blipFill>
            <a:blip r:embed="rId5"/>
            <a:srcRect t="25047" b="25047"/>
            <a:stretch>
              <a:fillRect/>
            </a:stretch>
          </p:blipFill>
          <p:spPr>
            <a:xfrm>
              <a:off x="0" y="0"/>
              <a:ext cx="10509432" cy="7798741"/>
            </a:xfrm>
            <a:prstGeom prst="rect">
              <a:avLst/>
            </a:prstGeom>
          </p:spPr>
        </p:pic>
      </p:gr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6"/>
          <a:srcRect t="6528" b="6528"/>
          <a:stretch>
            <a:fillRect/>
          </a:stretch>
        </p:blipFill>
        <p:spPr>
          <a:xfrm>
            <a:off x="359846" y="8216419"/>
            <a:ext cx="1831861" cy="1777598"/>
          </a:xfrm>
          <a:prstGeom prst="rect">
            <a:avLst/>
          </a:prstGeom>
        </p:spPr>
      </p:pic>
      <p:sp>
        <p:nvSpPr>
          <p:cNvPr id="10" name="TextBox 10"/>
          <p:cNvSpPr txBox="1"/>
          <p:nvPr/>
        </p:nvSpPr>
        <p:spPr>
          <a:xfrm>
            <a:off x="254118" y="314177"/>
            <a:ext cx="6191613" cy="2956781"/>
          </a:xfrm>
          <a:prstGeom prst="rect">
            <a:avLst/>
          </a:prstGeom>
        </p:spPr>
        <p:txBody>
          <a:bodyPr lIns="0" tIns="0" rIns="0" bIns="0" rtlCol="0" anchor="t">
            <a:spAutoFit/>
          </a:bodyPr>
          <a:lstStyle/>
          <a:p>
            <a:pPr>
              <a:lnSpc>
                <a:spcPts val="7658"/>
              </a:lnSpc>
              <a:spcBef>
                <a:spcPct val="0"/>
              </a:spcBef>
            </a:pPr>
            <a:r>
              <a:rPr lang="en-US" sz="7658">
                <a:solidFill>
                  <a:srgbClr val="19598D"/>
                </a:solidFill>
                <a:latin typeface="Montserrat Extra-Bold"/>
              </a:rPr>
              <a:t>Climbing Down the ladder</a:t>
            </a:r>
          </a:p>
        </p:txBody>
      </p:sp>
      <p:sp>
        <p:nvSpPr>
          <p:cNvPr id="11" name="TextBox 11"/>
          <p:cNvSpPr txBox="1"/>
          <p:nvPr/>
        </p:nvSpPr>
        <p:spPr>
          <a:xfrm>
            <a:off x="9056305" y="2332123"/>
            <a:ext cx="8295173" cy="7078861"/>
          </a:xfrm>
          <a:prstGeom prst="rect">
            <a:avLst/>
          </a:prstGeom>
        </p:spPr>
        <p:txBody>
          <a:bodyPr wrap="square" lIns="0" tIns="0" rIns="0" bIns="0" rtlCol="0" anchor="t">
            <a:spAutoFit/>
          </a:bodyPr>
          <a:lstStyle/>
          <a:p>
            <a:pPr marL="1001974" lvl="1" indent="-500987">
              <a:lnSpc>
                <a:spcPts val="4640"/>
              </a:lnSpc>
              <a:buFont typeface="Arial"/>
              <a:buChar char="•"/>
            </a:pPr>
            <a:r>
              <a:rPr lang="en-US" sz="4000" dirty="0">
                <a:solidFill>
                  <a:srgbClr val="000000"/>
                </a:solidFill>
                <a:latin typeface="Montserrat Bold"/>
              </a:rPr>
              <a:t>Make thinking visible to others</a:t>
            </a:r>
          </a:p>
          <a:p>
            <a:pPr marL="1001974" lvl="1" indent="-500987">
              <a:lnSpc>
                <a:spcPts val="4640"/>
              </a:lnSpc>
              <a:buFont typeface="Arial"/>
              <a:buChar char="•"/>
            </a:pPr>
            <a:r>
              <a:rPr lang="en-US" sz="4000" dirty="0">
                <a:solidFill>
                  <a:srgbClr val="000000"/>
                </a:solidFill>
                <a:latin typeface="Montserrat Bold"/>
              </a:rPr>
              <a:t>Invite others to test assumptions</a:t>
            </a:r>
          </a:p>
          <a:p>
            <a:pPr marL="1001974" lvl="1" indent="-500987">
              <a:lnSpc>
                <a:spcPts val="4640"/>
              </a:lnSpc>
              <a:buFont typeface="Arial"/>
              <a:buChar char="•"/>
            </a:pPr>
            <a:r>
              <a:rPr lang="en-US" sz="4000" dirty="0">
                <a:solidFill>
                  <a:srgbClr val="000000"/>
                </a:solidFill>
                <a:latin typeface="Montserrat Bold"/>
              </a:rPr>
              <a:t>Use respectful inquiry to help others</a:t>
            </a:r>
          </a:p>
          <a:p>
            <a:pPr marL="1001974" lvl="1" indent="-500987">
              <a:lnSpc>
                <a:spcPts val="4640"/>
              </a:lnSpc>
              <a:buFont typeface="Arial"/>
              <a:buChar char="•"/>
            </a:pPr>
            <a:r>
              <a:rPr lang="en-US" sz="4000" dirty="0">
                <a:solidFill>
                  <a:srgbClr val="000000"/>
                </a:solidFill>
                <a:latin typeface="Montserrat Bold"/>
              </a:rPr>
              <a:t>Explore impasses</a:t>
            </a:r>
          </a:p>
          <a:p>
            <a:pPr marL="1001974" lvl="1" indent="-500987">
              <a:lnSpc>
                <a:spcPts val="4640"/>
              </a:lnSpc>
              <a:buFont typeface="Arial"/>
              <a:buChar char="•"/>
            </a:pPr>
            <a:r>
              <a:rPr lang="en-US" sz="4000" dirty="0">
                <a:solidFill>
                  <a:srgbClr val="000000"/>
                </a:solidFill>
                <a:latin typeface="Montserrat Bold"/>
              </a:rPr>
              <a:t>Take note of triggers to emotional reactions</a:t>
            </a:r>
          </a:p>
          <a:p>
            <a:pPr marL="1001974" lvl="1" indent="-500987">
              <a:lnSpc>
                <a:spcPts val="4640"/>
              </a:lnSpc>
              <a:buFont typeface="Arial"/>
              <a:buChar char="•"/>
            </a:pPr>
            <a:r>
              <a:rPr lang="en-US" sz="4000" dirty="0">
                <a:solidFill>
                  <a:srgbClr val="000000"/>
                </a:solidFill>
                <a:latin typeface="Montserrat Bold"/>
              </a:rPr>
              <a:t>Be critically reflective and set aside pre-conceived notions</a:t>
            </a:r>
          </a:p>
        </p:txBody>
      </p:sp>
      <p:sp>
        <p:nvSpPr>
          <p:cNvPr id="12" name="TextBox 12"/>
          <p:cNvSpPr txBox="1"/>
          <p:nvPr/>
        </p:nvSpPr>
        <p:spPr>
          <a:xfrm>
            <a:off x="9321845" y="796252"/>
            <a:ext cx="7571929" cy="1025525"/>
          </a:xfrm>
          <a:prstGeom prst="rect">
            <a:avLst/>
          </a:prstGeom>
        </p:spPr>
        <p:txBody>
          <a:bodyPr lIns="0" tIns="0" rIns="0" bIns="0" rtlCol="0" anchor="t">
            <a:spAutoFit/>
          </a:bodyPr>
          <a:lstStyle/>
          <a:p>
            <a:pPr algn="ctr">
              <a:lnSpc>
                <a:spcPts val="3999"/>
              </a:lnSpc>
            </a:pPr>
            <a:r>
              <a:rPr lang="en-US" sz="3999">
                <a:solidFill>
                  <a:srgbClr val="FFFFFF"/>
                </a:solidFill>
                <a:latin typeface="Montserrat Extra-Bold"/>
              </a:rPr>
              <a:t>How do we climb down the </a:t>
            </a:r>
          </a:p>
          <a:p>
            <a:pPr algn="ctr">
              <a:lnSpc>
                <a:spcPts val="3999"/>
              </a:lnSpc>
              <a:spcBef>
                <a:spcPct val="0"/>
              </a:spcBef>
            </a:pPr>
            <a:r>
              <a:rPr lang="en-US" sz="3999">
                <a:solidFill>
                  <a:srgbClr val="FFFFFF"/>
                </a:solidFill>
                <a:latin typeface="Montserrat Extra-Bold"/>
              </a:rPr>
              <a:t>ladder?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44001" y="6270361"/>
            <a:ext cx="9144000" cy="2397208"/>
          </a:xfrm>
          <a:prstGeom prst="rect">
            <a:avLst/>
          </a:prstGeom>
          <a:solidFill>
            <a:srgbClr val="57C1D4"/>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pic>
        <p:nvPicPr>
          <p:cNvPr id="8" name="Picture 8"/>
          <p:cNvPicPr>
            <a:picLocks noChangeAspect="1"/>
          </p:cNvPicPr>
          <p:nvPr/>
        </p:nvPicPr>
        <p:blipFill>
          <a:blip r:embed="rId6"/>
          <a:srcRect t="6668" b="14288"/>
          <a:stretch>
            <a:fillRect/>
          </a:stretch>
        </p:blipFill>
        <p:spPr>
          <a:xfrm>
            <a:off x="1645745" y="620141"/>
            <a:ext cx="5816367" cy="7262901"/>
          </a:xfrm>
          <a:prstGeom prst="rect">
            <a:avLst/>
          </a:prstGeom>
        </p:spPr>
      </p:pic>
      <p:sp>
        <p:nvSpPr>
          <p:cNvPr id="9" name="TextBox 9"/>
          <p:cNvSpPr txBox="1"/>
          <p:nvPr/>
        </p:nvSpPr>
        <p:spPr>
          <a:xfrm>
            <a:off x="9144000" y="554755"/>
            <a:ext cx="7652302" cy="1064007"/>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I am Sam</a:t>
            </a:r>
          </a:p>
        </p:txBody>
      </p:sp>
      <p:sp>
        <p:nvSpPr>
          <p:cNvPr id="10" name="TextBox 10"/>
          <p:cNvSpPr txBox="1"/>
          <p:nvPr/>
        </p:nvSpPr>
        <p:spPr>
          <a:xfrm>
            <a:off x="9576356" y="1677936"/>
            <a:ext cx="6787591" cy="5080636"/>
          </a:xfrm>
          <a:prstGeom prst="rect">
            <a:avLst/>
          </a:prstGeom>
        </p:spPr>
        <p:txBody>
          <a:bodyPr lIns="0" tIns="0" rIns="0" bIns="0" rtlCol="0" anchor="t">
            <a:spAutoFit/>
          </a:bodyPr>
          <a:lstStyle/>
          <a:p>
            <a:pPr marL="777232" lvl="1" indent="-388616">
              <a:lnSpc>
                <a:spcPts val="5039"/>
              </a:lnSpc>
              <a:buFont typeface="Arial"/>
              <a:buChar char="•"/>
            </a:pPr>
            <a:r>
              <a:rPr lang="en-US" sz="3599" dirty="0">
                <a:solidFill>
                  <a:srgbClr val="000000"/>
                </a:solidFill>
                <a:latin typeface="Montserrat"/>
              </a:rPr>
              <a:t>Who would remove? Why?</a:t>
            </a:r>
          </a:p>
          <a:p>
            <a:pPr marL="777232" lvl="1" indent="-388616">
              <a:lnSpc>
                <a:spcPts val="5039"/>
              </a:lnSpc>
              <a:buFont typeface="Arial"/>
              <a:buChar char="•"/>
            </a:pPr>
            <a:r>
              <a:rPr lang="en-US" sz="3599" dirty="0">
                <a:solidFill>
                  <a:srgbClr val="000000"/>
                </a:solidFill>
                <a:latin typeface="Montserrat"/>
              </a:rPr>
              <a:t>Who would leave Lucy with Sam?  Why?</a:t>
            </a:r>
          </a:p>
          <a:p>
            <a:pPr marL="777232" lvl="1" indent="-388616">
              <a:lnSpc>
                <a:spcPts val="5039"/>
              </a:lnSpc>
              <a:buFont typeface="Arial"/>
              <a:buChar char="•"/>
            </a:pPr>
            <a:r>
              <a:rPr lang="en-US" sz="3599" dirty="0">
                <a:solidFill>
                  <a:srgbClr val="000000"/>
                </a:solidFill>
                <a:latin typeface="Montserrat"/>
              </a:rPr>
              <a:t>Who would need more information to make a decision?  Why?</a:t>
            </a:r>
          </a:p>
          <a:p>
            <a:pPr>
              <a:lnSpc>
                <a:spcPts val="5039"/>
              </a:lnSpc>
            </a:pPr>
            <a:endParaRPr lang="en-US" sz="3599" dirty="0">
              <a:solidFill>
                <a:srgbClr val="000000"/>
              </a:solidFill>
              <a:latin typeface="Montserrat"/>
            </a:endParaRPr>
          </a:p>
        </p:txBody>
      </p:sp>
      <p:sp>
        <p:nvSpPr>
          <p:cNvPr id="11" name="TextBox 11"/>
          <p:cNvSpPr txBox="1"/>
          <p:nvPr/>
        </p:nvSpPr>
        <p:spPr>
          <a:xfrm>
            <a:off x="9994803" y="6977792"/>
            <a:ext cx="6945511" cy="887095"/>
          </a:xfrm>
          <a:prstGeom prst="rect">
            <a:avLst/>
          </a:prstGeom>
        </p:spPr>
        <p:txBody>
          <a:bodyPr lIns="0" tIns="0" rIns="0" bIns="0" rtlCol="0" anchor="t">
            <a:spAutoFit/>
          </a:bodyPr>
          <a:lstStyle/>
          <a:p>
            <a:pPr algn="ctr">
              <a:lnSpc>
                <a:spcPts val="7279"/>
              </a:lnSpc>
            </a:pPr>
            <a:r>
              <a:rPr lang="en-US" sz="5199">
                <a:solidFill>
                  <a:srgbClr val="FFFFFF"/>
                </a:solidFill>
                <a:latin typeface="Canva Sans Bold"/>
              </a:rPr>
              <a:t>What are you feeling?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539" y="5143500"/>
            <a:ext cx="18316539" cy="5143499"/>
          </a:xfrm>
          <a:prstGeom prst="rect">
            <a:avLst/>
          </a:prstGeom>
          <a:solidFill>
            <a:srgbClr val="19598D"/>
          </a:solidFill>
        </p:spPr>
      </p:sp>
      <p:sp>
        <p:nvSpPr>
          <p:cNvPr id="3" name="AutoShape 3"/>
          <p:cNvSpPr/>
          <p:nvPr/>
        </p:nvSpPr>
        <p:spPr>
          <a:xfrm>
            <a:off x="7201642" y="4783745"/>
            <a:ext cx="3884717" cy="2206133"/>
          </a:xfrm>
          <a:prstGeom prst="rect">
            <a:avLst/>
          </a:prstGeom>
          <a:solidFill>
            <a:srgbClr val="FFFFFF"/>
          </a:solidFill>
        </p:spPr>
      </p:sp>
      <p:sp>
        <p:nvSpPr>
          <p:cNvPr id="4" name="AutoShape 4"/>
          <p:cNvSpPr/>
          <p:nvPr/>
        </p:nvSpPr>
        <p:spPr>
          <a:xfrm>
            <a:off x="12738679" y="4783745"/>
            <a:ext cx="3884717" cy="2206133"/>
          </a:xfrm>
          <a:prstGeom prst="rect">
            <a:avLst/>
          </a:prstGeom>
          <a:solidFill>
            <a:srgbClr val="FFFFFF"/>
          </a:solidFill>
        </p:spPr>
      </p:sp>
      <p:grpSp>
        <p:nvGrpSpPr>
          <p:cNvPr id="5" name="Group 5"/>
          <p:cNvGrpSpPr/>
          <p:nvPr/>
        </p:nvGrpSpPr>
        <p:grpSpPr>
          <a:xfrm>
            <a:off x="7422914" y="3327164"/>
            <a:ext cx="3442172" cy="3442172"/>
            <a:chOff x="0" y="0"/>
            <a:chExt cx="4589562" cy="4589562"/>
          </a:xfrm>
        </p:grpSpPr>
        <p:pic>
          <p:nvPicPr>
            <p:cNvPr id="6" name="Picture 6"/>
            <p:cNvPicPr>
              <a:picLocks noChangeAspect="1"/>
            </p:cNvPicPr>
            <p:nvPr/>
          </p:nvPicPr>
          <p:blipFill>
            <a:blip r:embed="rId3"/>
            <a:srcRect l="2299" r="2299"/>
            <a:stretch>
              <a:fillRect/>
            </a:stretch>
          </p:blipFill>
          <p:spPr>
            <a:xfrm>
              <a:off x="0" y="0"/>
              <a:ext cx="4589562" cy="4589562"/>
            </a:xfrm>
            <a:prstGeom prst="rect">
              <a:avLst/>
            </a:prstGeom>
          </p:spPr>
        </p:pic>
      </p:grpSp>
      <p:grpSp>
        <p:nvGrpSpPr>
          <p:cNvPr id="7" name="Group 7"/>
          <p:cNvGrpSpPr/>
          <p:nvPr/>
        </p:nvGrpSpPr>
        <p:grpSpPr>
          <a:xfrm>
            <a:off x="12958094" y="3327164"/>
            <a:ext cx="3442172" cy="3442172"/>
            <a:chOff x="0" y="0"/>
            <a:chExt cx="4589562" cy="4589562"/>
          </a:xfrm>
        </p:grpSpPr>
        <p:pic>
          <p:nvPicPr>
            <p:cNvPr id="8" name="Picture 8"/>
            <p:cNvPicPr>
              <a:picLocks noChangeAspect="1"/>
            </p:cNvPicPr>
            <p:nvPr/>
          </p:nvPicPr>
          <p:blipFill>
            <a:blip r:embed="rId4"/>
            <a:srcRect l="23357" r="23357"/>
            <a:stretch>
              <a:fillRect/>
            </a:stretch>
          </p:blipFill>
          <p:spPr>
            <a:xfrm>
              <a:off x="0" y="0"/>
              <a:ext cx="4589562" cy="4589562"/>
            </a:xfrm>
            <a:prstGeom prst="rect">
              <a:avLst/>
            </a:prstGeom>
          </p:spPr>
        </p:pic>
      </p:grpSp>
      <p:sp>
        <p:nvSpPr>
          <p:cNvPr id="9" name="AutoShape 9"/>
          <p:cNvSpPr/>
          <p:nvPr/>
        </p:nvSpPr>
        <p:spPr>
          <a:xfrm>
            <a:off x="1664605" y="4783745"/>
            <a:ext cx="3884717" cy="2206133"/>
          </a:xfrm>
          <a:prstGeom prst="rect">
            <a:avLst/>
          </a:prstGeom>
          <a:solidFill>
            <a:srgbClr val="FFFFFF"/>
          </a:solidFill>
        </p:spPr>
      </p:sp>
      <p:grpSp>
        <p:nvGrpSpPr>
          <p:cNvPr id="10" name="Group 10"/>
          <p:cNvGrpSpPr/>
          <p:nvPr/>
        </p:nvGrpSpPr>
        <p:grpSpPr>
          <a:xfrm>
            <a:off x="1885877" y="3327164"/>
            <a:ext cx="3442172" cy="3442172"/>
            <a:chOff x="0" y="0"/>
            <a:chExt cx="4589562" cy="4589562"/>
          </a:xfrm>
        </p:grpSpPr>
        <p:pic>
          <p:nvPicPr>
            <p:cNvPr id="11" name="Picture 11"/>
            <p:cNvPicPr>
              <a:picLocks noChangeAspect="1"/>
            </p:cNvPicPr>
            <p:nvPr/>
          </p:nvPicPr>
          <p:blipFill>
            <a:blip r:embed="rId5"/>
            <a:srcRect l="17826" r="17826"/>
            <a:stretch>
              <a:fillRect/>
            </a:stretch>
          </p:blipFill>
          <p:spPr>
            <a:xfrm>
              <a:off x="0" y="0"/>
              <a:ext cx="4589562" cy="4589562"/>
            </a:xfrm>
            <a:prstGeom prst="rect">
              <a:avLst/>
            </a:prstGeom>
          </p:spPr>
        </p:pic>
      </p:grpSp>
      <p:sp>
        <p:nvSpPr>
          <p:cNvPr id="12" name="AutoShape 1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3" name="Picture 13"/>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2593" y="1249973"/>
            <a:ext cx="844062" cy="211015"/>
          </a:xfrm>
          <a:prstGeom prst="rect">
            <a:avLst/>
          </a:prstGeom>
        </p:spPr>
      </p:pic>
      <p:pic>
        <p:nvPicPr>
          <p:cNvPr id="14" name="Picture 14"/>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7281345" y="1249973"/>
            <a:ext cx="844062" cy="211015"/>
          </a:xfrm>
          <a:prstGeom prst="rect">
            <a:avLst/>
          </a:prstGeom>
        </p:spPr>
      </p:pic>
      <p:sp>
        <p:nvSpPr>
          <p:cNvPr id="15" name="AutoShape 15"/>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16" name="AutoShape 16"/>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7" name="TextBox 17"/>
          <p:cNvSpPr txBox="1"/>
          <p:nvPr/>
        </p:nvSpPr>
        <p:spPr>
          <a:xfrm>
            <a:off x="1309461" y="7313719"/>
            <a:ext cx="4818614" cy="1414145"/>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are potential biases/assumptions that could be made about Sam and Lucy?</a:t>
            </a:r>
          </a:p>
        </p:txBody>
      </p:sp>
      <p:sp>
        <p:nvSpPr>
          <p:cNvPr id="18" name="TextBox 18"/>
          <p:cNvSpPr txBox="1"/>
          <p:nvPr/>
        </p:nvSpPr>
        <p:spPr>
          <a:xfrm>
            <a:off x="6734693" y="7313719"/>
            <a:ext cx="4818614" cy="1766570"/>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Why do we want to AVOID making decisions based off of initial instincts or first impressions?</a:t>
            </a:r>
          </a:p>
        </p:txBody>
      </p:sp>
      <p:sp>
        <p:nvSpPr>
          <p:cNvPr id="19" name="TextBox 19"/>
          <p:cNvSpPr txBox="1"/>
          <p:nvPr/>
        </p:nvSpPr>
        <p:spPr>
          <a:xfrm>
            <a:off x="12269872" y="7313719"/>
            <a:ext cx="4818614" cy="1766570"/>
          </a:xfrm>
          <a:prstGeom prst="rect">
            <a:avLst/>
          </a:prstGeom>
        </p:spPr>
        <p:txBody>
          <a:bodyPr lIns="0" tIns="0" rIns="0" bIns="0" rtlCol="0" anchor="t">
            <a:spAutoFit/>
          </a:bodyPr>
          <a:lstStyle/>
          <a:p>
            <a:pPr algn="ctr">
              <a:lnSpc>
                <a:spcPts val="2799"/>
              </a:lnSpc>
              <a:spcBef>
                <a:spcPct val="0"/>
              </a:spcBef>
            </a:pPr>
            <a:r>
              <a:rPr lang="en-US" sz="2799">
                <a:solidFill>
                  <a:srgbClr val="FFFFFF"/>
                </a:solidFill>
                <a:latin typeface="Montserrat Semi-Bold"/>
              </a:rPr>
              <a:t>What are consequences of basing decisions based on feelings, emotions, instincts for Sam and Lucy?</a:t>
            </a:r>
          </a:p>
        </p:txBody>
      </p:sp>
      <p:sp>
        <p:nvSpPr>
          <p:cNvPr id="20" name="TextBox 20"/>
          <p:cNvSpPr txBox="1"/>
          <p:nvPr/>
        </p:nvSpPr>
        <p:spPr>
          <a:xfrm>
            <a:off x="5328049" y="1181100"/>
            <a:ext cx="7884374" cy="1098314"/>
          </a:xfrm>
          <a:prstGeom prst="rect">
            <a:avLst/>
          </a:prstGeom>
        </p:spPr>
        <p:txBody>
          <a:bodyPr lIns="0" tIns="0" rIns="0" bIns="0" rtlCol="0" anchor="t">
            <a:spAutoFit/>
          </a:bodyPr>
          <a:lstStyle/>
          <a:p>
            <a:pPr algn="ctr">
              <a:lnSpc>
                <a:spcPts val="8249"/>
              </a:lnSpc>
              <a:spcBef>
                <a:spcPct val="0"/>
              </a:spcBef>
            </a:pPr>
            <a:r>
              <a:rPr lang="en-US" sz="8249">
                <a:solidFill>
                  <a:srgbClr val="000000"/>
                </a:solidFill>
                <a:latin typeface="Montserrat Extra-Bold"/>
              </a:rPr>
              <a:t>Sam and Lucy</a:t>
            </a:r>
          </a:p>
        </p:txBody>
      </p:sp>
      <p:pic>
        <p:nvPicPr>
          <p:cNvPr id="21" name="Picture 21"/>
          <p:cNvPicPr>
            <a:picLocks noChangeAspect="1"/>
          </p:cNvPicPr>
          <p:nvPr/>
        </p:nvPicPr>
        <p:blipFill>
          <a:blip r:embed="rId8"/>
          <a:srcRect t="6528" b="6528"/>
          <a:stretch>
            <a:fillRect/>
          </a:stretch>
        </p:blipFill>
        <p:spPr>
          <a:xfrm>
            <a:off x="359846" y="8513190"/>
            <a:ext cx="1526031" cy="148082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9601285" y="0"/>
            <a:ext cx="8686715" cy="10287000"/>
            <a:chOff x="0" y="0"/>
            <a:chExt cx="11582287" cy="13716000"/>
          </a:xfrm>
        </p:grpSpPr>
        <p:pic>
          <p:nvPicPr>
            <p:cNvPr id="4" name="Picture 4"/>
            <p:cNvPicPr>
              <a:picLocks noChangeAspect="1"/>
            </p:cNvPicPr>
            <p:nvPr/>
          </p:nvPicPr>
          <p:blipFill>
            <a:blip r:embed="rId3"/>
            <a:srcRect l="7778" r="7778"/>
            <a:stretch>
              <a:fillRect/>
            </a:stretch>
          </p:blipFill>
          <p:spPr>
            <a:xfrm>
              <a:off x="0" y="0"/>
              <a:ext cx="11582287" cy="13716000"/>
            </a:xfrm>
            <a:prstGeom prst="rect">
              <a:avLst/>
            </a:prstGeom>
          </p:spPr>
        </p:pic>
      </p:grpSp>
      <p:pic>
        <p:nvPicPr>
          <p:cNvPr id="5" name="Picture 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TextBox 7"/>
          <p:cNvSpPr txBox="1"/>
          <p:nvPr/>
        </p:nvSpPr>
        <p:spPr>
          <a:xfrm>
            <a:off x="1550938" y="1181100"/>
            <a:ext cx="6308824"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Critical Thinking</a:t>
            </a:r>
          </a:p>
        </p:txBody>
      </p:sp>
      <p:sp>
        <p:nvSpPr>
          <p:cNvPr id="8" name="TextBox 8"/>
          <p:cNvSpPr txBox="1"/>
          <p:nvPr/>
        </p:nvSpPr>
        <p:spPr>
          <a:xfrm>
            <a:off x="1550938" y="3630544"/>
            <a:ext cx="6308824" cy="3258821"/>
          </a:xfrm>
          <a:prstGeom prst="rect">
            <a:avLst/>
          </a:prstGeom>
        </p:spPr>
        <p:txBody>
          <a:bodyPr lIns="0" tIns="0" rIns="0" bIns="0" rtlCol="0" anchor="t">
            <a:spAutoFit/>
          </a:bodyPr>
          <a:lstStyle/>
          <a:p>
            <a:pPr>
              <a:lnSpc>
                <a:spcPts val="5179"/>
              </a:lnSpc>
            </a:pPr>
            <a:r>
              <a:rPr lang="en-US" sz="3699" dirty="0">
                <a:solidFill>
                  <a:srgbClr val="000000"/>
                </a:solidFill>
                <a:latin typeface="Montserrat"/>
              </a:rPr>
              <a:t>The objective analysis and evaluation of an issue to form a judgement.  Being able to assess our assumptions and biases.</a:t>
            </a:r>
          </a:p>
        </p:txBody>
      </p:sp>
      <p:pic>
        <p:nvPicPr>
          <p:cNvPr id="9" name="Picture 9"/>
          <p:cNvPicPr>
            <a:picLocks noChangeAspect="1"/>
          </p:cNvPicPr>
          <p:nvPr/>
        </p:nvPicPr>
        <p:blipFill>
          <a:blip r:embed="rId6"/>
          <a:srcRect t="6528" b="6528"/>
          <a:stretch>
            <a:fillRect/>
          </a:stretch>
        </p:blipFill>
        <p:spPr>
          <a:xfrm>
            <a:off x="359846" y="8216419"/>
            <a:ext cx="1831861" cy="1777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19598D">
                <a:alpha val="74902"/>
              </a:srgbClr>
            </a:solidFill>
            <a:prstDash val="solid"/>
            <a:headEnd type="none" w="sm" len="sm"/>
            <a:tailEnd type="none" w="sm" len="sm"/>
          </a:ln>
        </p:spPr>
      </p:sp>
      <p:sp>
        <p:nvSpPr>
          <p:cNvPr id="5" name="AutoShape 5"/>
          <p:cNvSpPr/>
          <p:nvPr/>
        </p:nvSpPr>
        <p:spPr>
          <a:xfrm>
            <a:off x="-130020" y="9439275"/>
            <a:ext cx="18852841" cy="0"/>
          </a:xfrm>
          <a:prstGeom prst="line">
            <a:avLst/>
          </a:prstGeom>
          <a:ln w="28575" cap="rnd">
            <a:solidFill>
              <a:srgbClr val="19598D"/>
            </a:solidFill>
            <a:prstDash val="solid"/>
            <a:headEnd type="none" w="sm" len="sm"/>
            <a:tailEnd type="none" w="sm" len="sm"/>
          </a:ln>
        </p:spPr>
      </p:sp>
      <p:grpSp>
        <p:nvGrpSpPr>
          <p:cNvPr id="6" name="Group 6"/>
          <p:cNvGrpSpPr/>
          <p:nvPr/>
        </p:nvGrpSpPr>
        <p:grpSpPr>
          <a:xfrm>
            <a:off x="1360438" y="5091236"/>
            <a:ext cx="16927562" cy="4071814"/>
            <a:chOff x="0" y="0"/>
            <a:chExt cx="4458288" cy="1072412"/>
          </a:xfrm>
        </p:grpSpPr>
        <p:sp>
          <p:nvSpPr>
            <p:cNvPr id="7" name="Freeform 7"/>
            <p:cNvSpPr/>
            <p:nvPr/>
          </p:nvSpPr>
          <p:spPr>
            <a:xfrm>
              <a:off x="0" y="0"/>
              <a:ext cx="4458288" cy="1072412"/>
            </a:xfrm>
            <a:custGeom>
              <a:avLst/>
              <a:gdLst/>
              <a:ahLst/>
              <a:cxnLst/>
              <a:rect l="l" t="t" r="r" b="b"/>
              <a:pathLst>
                <a:path w="4458288" h="1072412">
                  <a:moveTo>
                    <a:pt x="0" y="0"/>
                  </a:moveTo>
                  <a:lnTo>
                    <a:pt x="4458288" y="0"/>
                  </a:lnTo>
                  <a:lnTo>
                    <a:pt x="4458288" y="1072412"/>
                  </a:lnTo>
                  <a:lnTo>
                    <a:pt x="0" y="1072412"/>
                  </a:lnTo>
                  <a:close/>
                </a:path>
              </a:pathLst>
            </a:custGeom>
            <a:solidFill>
              <a:srgbClr val="3474A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1028700" y="1777512"/>
            <a:ext cx="17259300" cy="6966456"/>
            <a:chOff x="0" y="0"/>
            <a:chExt cx="4545659" cy="1834787"/>
          </a:xfrm>
        </p:grpSpPr>
        <p:sp>
          <p:nvSpPr>
            <p:cNvPr id="10" name="Freeform 10"/>
            <p:cNvSpPr/>
            <p:nvPr/>
          </p:nvSpPr>
          <p:spPr>
            <a:xfrm>
              <a:off x="0" y="0"/>
              <a:ext cx="4545659" cy="1834787"/>
            </a:xfrm>
            <a:custGeom>
              <a:avLst/>
              <a:gdLst/>
              <a:ahLst/>
              <a:cxnLst/>
              <a:rect l="l" t="t" r="r" b="b"/>
              <a:pathLst>
                <a:path w="4545659" h="1834787">
                  <a:moveTo>
                    <a:pt x="0" y="0"/>
                  </a:moveTo>
                  <a:lnTo>
                    <a:pt x="4545659" y="0"/>
                  </a:lnTo>
                  <a:lnTo>
                    <a:pt x="4545659" y="1834787"/>
                  </a:lnTo>
                  <a:lnTo>
                    <a:pt x="0" y="1834787"/>
                  </a:lnTo>
                  <a:close/>
                </a:path>
              </a:pathLst>
            </a:custGeom>
            <a:solidFill>
              <a:srgbClr val="77DFF1"/>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2" name="Picture 12"/>
          <p:cNvPicPr>
            <a:picLocks noChangeAspect="1"/>
          </p:cNvPicPr>
          <p:nvPr/>
        </p:nvPicPr>
        <p:blipFill>
          <a:blip r:embed="rId5"/>
          <a:srcRect t="6528" b="6528"/>
          <a:stretch>
            <a:fillRect/>
          </a:stretch>
        </p:blipFill>
        <p:spPr>
          <a:xfrm>
            <a:off x="15808806" y="8369501"/>
            <a:ext cx="1831861" cy="1777598"/>
          </a:xfrm>
          <a:prstGeom prst="rect">
            <a:avLst/>
          </a:prstGeom>
        </p:spPr>
      </p:pic>
      <p:sp>
        <p:nvSpPr>
          <p:cNvPr id="13" name="TextBox 13"/>
          <p:cNvSpPr txBox="1"/>
          <p:nvPr/>
        </p:nvSpPr>
        <p:spPr>
          <a:xfrm>
            <a:off x="1360438" y="688974"/>
            <a:ext cx="6308824" cy="1060451"/>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Values</a:t>
            </a:r>
          </a:p>
        </p:txBody>
      </p:sp>
      <p:sp>
        <p:nvSpPr>
          <p:cNvPr id="14" name="TextBox 14"/>
          <p:cNvSpPr txBox="1"/>
          <p:nvPr/>
        </p:nvSpPr>
        <p:spPr>
          <a:xfrm>
            <a:off x="1156286" y="2235261"/>
            <a:ext cx="16280229" cy="2436564"/>
          </a:xfrm>
          <a:prstGeom prst="rect">
            <a:avLst/>
          </a:prstGeom>
        </p:spPr>
        <p:txBody>
          <a:bodyPr lIns="0" tIns="0" rIns="0" bIns="0" rtlCol="0" anchor="t">
            <a:spAutoFit/>
          </a:bodyPr>
          <a:lstStyle/>
          <a:p>
            <a:pPr>
              <a:lnSpc>
                <a:spcPts val="3800"/>
              </a:lnSpc>
              <a:spcBef>
                <a:spcPct val="0"/>
              </a:spcBef>
            </a:pPr>
            <a:r>
              <a:rPr lang="en-US" sz="3800" dirty="0">
                <a:solidFill>
                  <a:srgbClr val="19598D"/>
                </a:solidFill>
                <a:latin typeface="Open Sauce Bold"/>
              </a:rPr>
              <a:t>•	Integrity: Ethical Conduct </a:t>
            </a:r>
          </a:p>
          <a:p>
            <a:pPr>
              <a:lnSpc>
                <a:spcPts val="3800"/>
              </a:lnSpc>
              <a:spcBef>
                <a:spcPct val="0"/>
              </a:spcBef>
            </a:pPr>
            <a:r>
              <a:rPr lang="en-US" sz="3800" dirty="0">
                <a:solidFill>
                  <a:srgbClr val="19598D"/>
                </a:solidFill>
                <a:latin typeface="Open Sauce Bold"/>
              </a:rPr>
              <a:t>•	Trauma Responsive: Realize, Recognize, Respond and Resist        		Re-Traumatization</a:t>
            </a:r>
          </a:p>
          <a:p>
            <a:pPr>
              <a:lnSpc>
                <a:spcPts val="3800"/>
              </a:lnSpc>
              <a:spcBef>
                <a:spcPct val="0"/>
              </a:spcBef>
            </a:pPr>
            <a:r>
              <a:rPr lang="en-US" sz="3800" dirty="0">
                <a:solidFill>
                  <a:srgbClr val="19598D"/>
                </a:solidFill>
                <a:latin typeface="Open Sauce Bold"/>
              </a:rPr>
              <a:t>•	Do Good: When Children Succeed, We Succeed</a:t>
            </a:r>
          </a:p>
          <a:p>
            <a:pPr>
              <a:lnSpc>
                <a:spcPts val="3800"/>
              </a:lnSpc>
              <a:spcBef>
                <a:spcPct val="0"/>
              </a:spcBef>
            </a:pPr>
            <a:r>
              <a:rPr lang="en-US" sz="3800" dirty="0">
                <a:solidFill>
                  <a:srgbClr val="19598D"/>
                </a:solidFill>
                <a:latin typeface="Open Sauce Bold"/>
              </a:rPr>
              <a:t>•	Partnership: Collaborating for Better Outcomes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5992208" y="5095875"/>
            <a:ext cx="12578212" cy="0"/>
          </a:xfrm>
          <a:prstGeom prst="line">
            <a:avLst/>
          </a:prstGeom>
          <a:ln w="47625" cap="rnd">
            <a:solidFill>
              <a:srgbClr val="19598D"/>
            </a:solidFill>
            <a:prstDash val="solid"/>
            <a:headEnd type="none" w="sm" len="sm"/>
            <a:tailEnd type="none" w="sm" len="sm"/>
          </a:ln>
        </p:spPr>
      </p:sp>
      <p:grpSp>
        <p:nvGrpSpPr>
          <p:cNvPr id="6" name="Group 6"/>
          <p:cNvGrpSpPr/>
          <p:nvPr/>
        </p:nvGrpSpPr>
        <p:grpSpPr>
          <a:xfrm>
            <a:off x="8278532" y="0"/>
            <a:ext cx="10009468" cy="4105425"/>
            <a:chOff x="0" y="0"/>
            <a:chExt cx="1117531" cy="458360"/>
          </a:xfrm>
        </p:grpSpPr>
        <p:sp>
          <p:nvSpPr>
            <p:cNvPr id="7" name="Freeform 7"/>
            <p:cNvSpPr/>
            <p:nvPr/>
          </p:nvSpPr>
          <p:spPr>
            <a:xfrm>
              <a:off x="0" y="0"/>
              <a:ext cx="1117531" cy="458360"/>
            </a:xfrm>
            <a:custGeom>
              <a:avLst/>
              <a:gdLst/>
              <a:ahLst/>
              <a:cxnLst/>
              <a:rect l="l" t="t" r="r" b="b"/>
              <a:pathLst>
                <a:path w="1117531" h="458360">
                  <a:moveTo>
                    <a:pt x="0" y="0"/>
                  </a:moveTo>
                  <a:lnTo>
                    <a:pt x="1117531" y="0"/>
                  </a:lnTo>
                  <a:lnTo>
                    <a:pt x="1117531" y="458360"/>
                  </a:lnTo>
                  <a:lnTo>
                    <a:pt x="0" y="458360"/>
                  </a:lnTo>
                  <a:close/>
                </a:path>
              </a:pathLst>
            </a:custGeom>
            <a:solidFill>
              <a:srgbClr val="19598D"/>
            </a:solidFill>
          </p:spPr>
        </p:sp>
      </p:grpSp>
      <p:sp>
        <p:nvSpPr>
          <p:cNvPr id="8" name="TextBox 8"/>
          <p:cNvSpPr txBox="1"/>
          <p:nvPr/>
        </p:nvSpPr>
        <p:spPr>
          <a:xfrm>
            <a:off x="1384676" y="1196406"/>
            <a:ext cx="5596141" cy="2100748"/>
          </a:xfrm>
          <a:prstGeom prst="rect">
            <a:avLst/>
          </a:prstGeom>
        </p:spPr>
        <p:txBody>
          <a:bodyPr lIns="0" tIns="0" rIns="0" bIns="0" rtlCol="0" anchor="t">
            <a:spAutoFit/>
          </a:bodyPr>
          <a:lstStyle/>
          <a:p>
            <a:pPr algn="ctr">
              <a:lnSpc>
                <a:spcPts val="5456"/>
              </a:lnSpc>
            </a:pPr>
            <a:r>
              <a:rPr lang="en-US" sz="5456">
                <a:solidFill>
                  <a:srgbClr val="19598D"/>
                </a:solidFill>
                <a:latin typeface="Montserrat Extra-Bold"/>
              </a:rPr>
              <a:t>Critical Thinking</a:t>
            </a:r>
          </a:p>
          <a:p>
            <a:pPr algn="ctr">
              <a:lnSpc>
                <a:spcPts val="5456"/>
              </a:lnSpc>
              <a:spcBef>
                <a:spcPct val="0"/>
              </a:spcBef>
            </a:pPr>
            <a:r>
              <a:rPr lang="en-US" sz="5456">
                <a:solidFill>
                  <a:srgbClr val="19598D"/>
                </a:solidFill>
                <a:latin typeface="Montserrat Extra-Bold"/>
              </a:rPr>
              <a:t>Characteristics</a:t>
            </a:r>
          </a:p>
        </p:txBody>
      </p:sp>
      <p:grpSp>
        <p:nvGrpSpPr>
          <p:cNvPr id="9" name="Group 9"/>
          <p:cNvGrpSpPr/>
          <p:nvPr/>
        </p:nvGrpSpPr>
        <p:grpSpPr>
          <a:xfrm>
            <a:off x="0" y="6134100"/>
            <a:ext cx="10009468" cy="4152900"/>
            <a:chOff x="0" y="0"/>
            <a:chExt cx="1117531" cy="463660"/>
          </a:xfrm>
        </p:grpSpPr>
        <p:sp>
          <p:nvSpPr>
            <p:cNvPr id="10" name="Freeform 10"/>
            <p:cNvSpPr/>
            <p:nvPr/>
          </p:nvSpPr>
          <p:spPr>
            <a:xfrm>
              <a:off x="0" y="0"/>
              <a:ext cx="1117531" cy="463660"/>
            </a:xfrm>
            <a:custGeom>
              <a:avLst/>
              <a:gdLst/>
              <a:ahLst/>
              <a:cxnLst/>
              <a:rect l="l" t="t" r="r" b="b"/>
              <a:pathLst>
                <a:path w="1117531" h="463660">
                  <a:moveTo>
                    <a:pt x="0" y="0"/>
                  </a:moveTo>
                  <a:lnTo>
                    <a:pt x="1117531" y="0"/>
                  </a:lnTo>
                  <a:lnTo>
                    <a:pt x="1117531" y="463660"/>
                  </a:lnTo>
                  <a:lnTo>
                    <a:pt x="0" y="463660"/>
                  </a:lnTo>
                  <a:close/>
                </a:path>
              </a:pathLst>
            </a:custGeom>
            <a:solidFill>
              <a:srgbClr val="19598D"/>
            </a:solidFill>
          </p:spPr>
        </p:sp>
      </p:grpSp>
      <p:sp>
        <p:nvSpPr>
          <p:cNvPr id="11" name="TextBox 11"/>
          <p:cNvSpPr txBox="1"/>
          <p:nvPr/>
        </p:nvSpPr>
        <p:spPr>
          <a:xfrm>
            <a:off x="742950" y="6399530"/>
            <a:ext cx="8038882" cy="3574415"/>
          </a:xfrm>
          <a:prstGeom prst="rect">
            <a:avLst/>
          </a:prstGeom>
        </p:spPr>
        <p:txBody>
          <a:bodyPr lIns="0" tIns="0" rIns="0" bIns="0" rtlCol="0" anchor="t">
            <a:spAutoFit/>
          </a:bodyPr>
          <a:lstStyle/>
          <a:p>
            <a:pPr algn="ctr">
              <a:lnSpc>
                <a:spcPts val="4059"/>
              </a:lnSpc>
            </a:pPr>
            <a:r>
              <a:rPr lang="en-US" sz="2899" dirty="0">
                <a:solidFill>
                  <a:srgbClr val="FFFFFF"/>
                </a:solidFill>
                <a:latin typeface="Montserrat Bold"/>
              </a:rPr>
              <a:t>Allows us to look at our beliefs and challenge them through a cognitive process.</a:t>
            </a:r>
          </a:p>
          <a:p>
            <a:pPr algn="ctr">
              <a:lnSpc>
                <a:spcPts val="4059"/>
              </a:lnSpc>
            </a:pPr>
            <a:endParaRPr lang="en-US" sz="2899" dirty="0">
              <a:solidFill>
                <a:srgbClr val="FFFFFF"/>
              </a:solidFill>
              <a:latin typeface="Montserrat Bold"/>
            </a:endParaRPr>
          </a:p>
          <a:p>
            <a:pPr algn="ctr">
              <a:lnSpc>
                <a:spcPts val="4059"/>
              </a:lnSpc>
            </a:pPr>
            <a:r>
              <a:rPr lang="en-US" sz="2899" dirty="0">
                <a:solidFill>
                  <a:srgbClr val="FFFFFF"/>
                </a:solidFill>
                <a:latin typeface="Montserrat Bold"/>
              </a:rPr>
              <a:t>Helps minimize impact of personal values, beliefs, and biases reducing the likelihood of mistakes.</a:t>
            </a:r>
          </a:p>
        </p:txBody>
      </p:sp>
      <p:sp>
        <p:nvSpPr>
          <p:cNvPr id="12" name="TextBox 12"/>
          <p:cNvSpPr txBox="1"/>
          <p:nvPr/>
        </p:nvSpPr>
        <p:spPr>
          <a:xfrm>
            <a:off x="9269099" y="498867"/>
            <a:ext cx="8028335" cy="3060065"/>
          </a:xfrm>
          <a:prstGeom prst="rect">
            <a:avLst/>
          </a:prstGeom>
        </p:spPr>
        <p:txBody>
          <a:bodyPr lIns="0" tIns="0" rIns="0" bIns="0" rtlCol="0" anchor="t">
            <a:spAutoFit/>
          </a:bodyPr>
          <a:lstStyle/>
          <a:p>
            <a:pPr algn="ctr">
              <a:lnSpc>
                <a:spcPts val="4059"/>
              </a:lnSpc>
            </a:pPr>
            <a:r>
              <a:rPr lang="en-US" sz="2899" dirty="0">
                <a:solidFill>
                  <a:srgbClr val="FFFFFF"/>
                </a:solidFill>
                <a:latin typeface="Montserrat Bold"/>
              </a:rPr>
              <a:t>Deliberate</a:t>
            </a:r>
          </a:p>
          <a:p>
            <a:pPr algn="ctr">
              <a:lnSpc>
                <a:spcPts val="4059"/>
              </a:lnSpc>
            </a:pPr>
            <a:r>
              <a:rPr lang="en-US" sz="2899" dirty="0">
                <a:solidFill>
                  <a:srgbClr val="FFFFFF"/>
                </a:solidFill>
                <a:latin typeface="Montserrat Bold"/>
              </a:rPr>
              <a:t>Curious</a:t>
            </a:r>
          </a:p>
          <a:p>
            <a:pPr algn="ctr">
              <a:lnSpc>
                <a:spcPts val="4059"/>
              </a:lnSpc>
            </a:pPr>
            <a:r>
              <a:rPr lang="en-US" sz="2899" dirty="0">
                <a:solidFill>
                  <a:srgbClr val="FFFFFF"/>
                </a:solidFill>
                <a:latin typeface="Montserrat Bold"/>
              </a:rPr>
              <a:t>Desire for truth</a:t>
            </a:r>
          </a:p>
          <a:p>
            <a:pPr algn="ctr">
              <a:lnSpc>
                <a:spcPts val="4059"/>
              </a:lnSpc>
            </a:pPr>
            <a:r>
              <a:rPr lang="en-US" sz="2899" dirty="0">
                <a:solidFill>
                  <a:srgbClr val="FFFFFF"/>
                </a:solidFill>
                <a:latin typeface="Montserrat Bold"/>
              </a:rPr>
              <a:t>Communicate clearly</a:t>
            </a:r>
          </a:p>
          <a:p>
            <a:pPr algn="ctr">
              <a:lnSpc>
                <a:spcPts val="4059"/>
              </a:lnSpc>
            </a:pPr>
            <a:r>
              <a:rPr lang="en-US" sz="2899" dirty="0">
                <a:solidFill>
                  <a:srgbClr val="FFFFFF"/>
                </a:solidFill>
                <a:latin typeface="Montserrat Bold"/>
              </a:rPr>
              <a:t>Fair Minded</a:t>
            </a:r>
          </a:p>
          <a:p>
            <a:pPr algn="ctr">
              <a:lnSpc>
                <a:spcPts val="4059"/>
              </a:lnSpc>
            </a:pPr>
            <a:r>
              <a:rPr lang="en-US" sz="2899" dirty="0">
                <a:solidFill>
                  <a:srgbClr val="FFFFFF"/>
                </a:solidFill>
                <a:latin typeface="Montserrat Bold"/>
              </a:rPr>
              <a:t>Demonstrate integrity</a:t>
            </a:r>
          </a:p>
        </p:txBody>
      </p:sp>
      <p:sp>
        <p:nvSpPr>
          <p:cNvPr id="13" name="TextBox 13"/>
          <p:cNvSpPr txBox="1"/>
          <p:nvPr/>
        </p:nvSpPr>
        <p:spPr>
          <a:xfrm>
            <a:off x="12080606" y="7550701"/>
            <a:ext cx="5596141" cy="1414948"/>
          </a:xfrm>
          <a:prstGeom prst="rect">
            <a:avLst/>
          </a:prstGeom>
        </p:spPr>
        <p:txBody>
          <a:bodyPr lIns="0" tIns="0" rIns="0" bIns="0" rtlCol="0" anchor="t">
            <a:spAutoFit/>
          </a:bodyPr>
          <a:lstStyle/>
          <a:p>
            <a:pPr algn="ctr">
              <a:lnSpc>
                <a:spcPts val="5456"/>
              </a:lnSpc>
              <a:spcBef>
                <a:spcPct val="0"/>
              </a:spcBef>
            </a:pPr>
            <a:r>
              <a:rPr lang="en-US" sz="5456">
                <a:solidFill>
                  <a:srgbClr val="19598D"/>
                </a:solidFill>
                <a:latin typeface="Montserrat Extra-Bold"/>
              </a:rPr>
              <a:t>Importance in Child Welfare</a:t>
            </a:r>
          </a:p>
        </p:txBody>
      </p:sp>
      <p:sp>
        <p:nvSpPr>
          <p:cNvPr id="14" name="AutoShape 14"/>
          <p:cNvSpPr/>
          <p:nvPr/>
        </p:nvSpPr>
        <p:spPr>
          <a:xfrm>
            <a:off x="5897880" y="5124450"/>
            <a:ext cx="6492240" cy="0"/>
          </a:xfrm>
          <a:prstGeom prst="line">
            <a:avLst/>
          </a:prstGeom>
          <a:ln w="38100" cap="flat">
            <a:solidFill>
              <a:srgbClr val="D9D9D9"/>
            </a:solidFill>
            <a:prstDash val="solid"/>
            <a:headEnd type="none" w="sm" len="sm"/>
            <a:tailEnd type="none" w="sm" len="sm"/>
          </a:ln>
        </p:spPr>
      </p:sp>
      <p:sp>
        <p:nvSpPr>
          <p:cNvPr id="15" name="AutoShape 15"/>
          <p:cNvSpPr/>
          <p:nvPr/>
        </p:nvSpPr>
        <p:spPr>
          <a:xfrm>
            <a:off x="10009468" y="8191500"/>
            <a:ext cx="2071138" cy="0"/>
          </a:xfrm>
          <a:prstGeom prst="line">
            <a:avLst/>
          </a:prstGeom>
          <a:ln w="38100" cap="flat">
            <a:solidFill>
              <a:srgbClr val="D9D9D9"/>
            </a:solidFill>
            <a:prstDash val="solid"/>
            <a:headEnd type="none" w="sm" len="sm"/>
            <a:tailEnd type="none" w="sm" len="sm"/>
          </a:ln>
        </p:spPr>
      </p:sp>
      <p:sp>
        <p:nvSpPr>
          <p:cNvPr id="16" name="AutoShape 16"/>
          <p:cNvSpPr/>
          <p:nvPr/>
        </p:nvSpPr>
        <p:spPr>
          <a:xfrm>
            <a:off x="6207394" y="2180105"/>
            <a:ext cx="2071138" cy="0"/>
          </a:xfrm>
          <a:prstGeom prst="line">
            <a:avLst/>
          </a:prstGeom>
          <a:ln w="38100" cap="flat">
            <a:solidFill>
              <a:srgbClr val="D9D9D9"/>
            </a:solidFill>
            <a:prstDash val="solid"/>
            <a:headEnd type="none" w="sm" len="sm"/>
            <a:tailEnd type="none" w="sm" len="sm"/>
          </a:ln>
        </p:spPr>
      </p:sp>
      <p:pic>
        <p:nvPicPr>
          <p:cNvPr id="17" name="Picture 17"/>
          <p:cNvPicPr>
            <a:picLocks noChangeAspect="1"/>
          </p:cNvPicPr>
          <p:nvPr/>
        </p:nvPicPr>
        <p:blipFill>
          <a:blip r:embed="rId5"/>
          <a:srcRect t="6528" b="6528"/>
          <a:stretch>
            <a:fillRect/>
          </a:stretch>
        </p:blipFill>
        <p:spPr>
          <a:xfrm>
            <a:off x="16654062" y="8965649"/>
            <a:ext cx="1286743" cy="1248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9046"/>
            <a:ext cx="18288001" cy="6857990"/>
          </a:xfrm>
          <a:prstGeom prst="rect">
            <a:avLst/>
          </a:prstGeom>
          <a:solidFill>
            <a:srgbClr val="19598D"/>
          </a:solidFill>
        </p:spPr>
      </p:sp>
      <p:sp>
        <p:nvSpPr>
          <p:cNvPr id="3" name="AutoShape 3"/>
          <p:cNvSpPr/>
          <p:nvPr/>
        </p:nvSpPr>
        <p:spPr>
          <a:xfrm>
            <a:off x="9640829" y="4185866"/>
            <a:ext cx="3569582" cy="4231220"/>
          </a:xfrm>
          <a:prstGeom prst="rect">
            <a:avLst/>
          </a:prstGeom>
          <a:solidFill>
            <a:srgbClr val="000000">
              <a:alpha val="33725"/>
            </a:srgbClr>
          </a:solidFill>
        </p:spPr>
      </p:sp>
      <p:sp>
        <p:nvSpPr>
          <p:cNvPr id="4" name="AutoShape 4"/>
          <p:cNvSpPr/>
          <p:nvPr/>
        </p:nvSpPr>
        <p:spPr>
          <a:xfrm>
            <a:off x="13861168" y="4185866"/>
            <a:ext cx="3569582" cy="4231220"/>
          </a:xfrm>
          <a:prstGeom prst="rect">
            <a:avLst/>
          </a:prstGeom>
          <a:solidFill>
            <a:srgbClr val="000000">
              <a:alpha val="33725"/>
            </a:srgbClr>
          </a:solidFill>
        </p:spPr>
      </p:sp>
      <p:sp>
        <p:nvSpPr>
          <p:cNvPr id="5" name="AutoShape 5"/>
          <p:cNvSpPr/>
          <p:nvPr/>
        </p:nvSpPr>
        <p:spPr>
          <a:xfrm>
            <a:off x="1200150" y="4185866"/>
            <a:ext cx="3569582" cy="4231220"/>
          </a:xfrm>
          <a:prstGeom prst="rect">
            <a:avLst/>
          </a:prstGeom>
          <a:solidFill>
            <a:srgbClr val="000000">
              <a:alpha val="33725"/>
            </a:srgbClr>
          </a:solidFill>
        </p:spPr>
      </p:sp>
      <p:sp>
        <p:nvSpPr>
          <p:cNvPr id="6" name="AutoShape 6"/>
          <p:cNvSpPr/>
          <p:nvPr/>
        </p:nvSpPr>
        <p:spPr>
          <a:xfrm>
            <a:off x="5420489" y="4185866"/>
            <a:ext cx="3569582" cy="4231220"/>
          </a:xfrm>
          <a:prstGeom prst="rect">
            <a:avLst/>
          </a:prstGeom>
          <a:solidFill>
            <a:srgbClr val="000000">
              <a:alpha val="33725"/>
            </a:srgbClr>
          </a:solidFill>
        </p:spPr>
      </p:sp>
      <p:sp>
        <p:nvSpPr>
          <p:cNvPr id="7" name="AutoShape 7"/>
          <p:cNvSpPr/>
          <p:nvPr/>
        </p:nvSpPr>
        <p:spPr>
          <a:xfrm>
            <a:off x="9469379" y="4023941"/>
            <a:ext cx="3569582" cy="4220278"/>
          </a:xfrm>
          <a:prstGeom prst="rect">
            <a:avLst/>
          </a:prstGeom>
          <a:solidFill>
            <a:srgbClr val="FFFFFF"/>
          </a:solidFill>
        </p:spPr>
      </p:sp>
      <p:sp>
        <p:nvSpPr>
          <p:cNvPr id="9" name="AutoShape 9"/>
          <p:cNvSpPr/>
          <p:nvPr/>
        </p:nvSpPr>
        <p:spPr>
          <a:xfrm>
            <a:off x="1028700" y="4023941"/>
            <a:ext cx="3569582" cy="4220278"/>
          </a:xfrm>
          <a:prstGeom prst="rect">
            <a:avLst/>
          </a:prstGeom>
          <a:solidFill>
            <a:srgbClr val="FFFFFF"/>
          </a:solidFill>
        </p:spPr>
      </p:sp>
      <p:sp>
        <p:nvSpPr>
          <p:cNvPr id="10" name="AutoShape 10"/>
          <p:cNvSpPr/>
          <p:nvPr/>
        </p:nvSpPr>
        <p:spPr>
          <a:xfrm>
            <a:off x="5249039" y="4023941"/>
            <a:ext cx="3569582" cy="4220278"/>
          </a:xfrm>
          <a:prstGeom prst="rect">
            <a:avLst/>
          </a:prstGeom>
          <a:solidFill>
            <a:srgbClr val="FFFFFF"/>
          </a:solidFill>
        </p:spPr>
      </p:sp>
      <p:sp>
        <p:nvSpPr>
          <p:cNvPr id="11" name="TextBox 11"/>
          <p:cNvSpPr txBox="1"/>
          <p:nvPr/>
        </p:nvSpPr>
        <p:spPr>
          <a:xfrm>
            <a:off x="5420489" y="4150968"/>
            <a:ext cx="3094794" cy="3443605"/>
          </a:xfrm>
          <a:prstGeom prst="rect">
            <a:avLst/>
          </a:prstGeom>
        </p:spPr>
        <p:txBody>
          <a:bodyPr lIns="0" tIns="0" rIns="0" bIns="0" rtlCol="0" anchor="t">
            <a:spAutoFit/>
          </a:bodyPr>
          <a:lstStyle/>
          <a:p>
            <a:pPr>
              <a:lnSpc>
                <a:spcPts val="3919"/>
              </a:lnSpc>
            </a:pPr>
            <a:r>
              <a:rPr lang="en-US" sz="2799">
                <a:solidFill>
                  <a:srgbClr val="000000"/>
                </a:solidFill>
                <a:latin typeface="Montserrat Bold"/>
              </a:rPr>
              <a:t>Better Communication</a:t>
            </a:r>
          </a:p>
          <a:p>
            <a:pPr>
              <a:lnSpc>
                <a:spcPts val="3919"/>
              </a:lnSpc>
            </a:pPr>
            <a:r>
              <a:rPr lang="en-US" sz="2799">
                <a:solidFill>
                  <a:srgbClr val="000000"/>
                </a:solidFill>
                <a:latin typeface="Montserrat Bold"/>
              </a:rPr>
              <a:t>Improved Relationships</a:t>
            </a:r>
          </a:p>
          <a:p>
            <a:pPr>
              <a:lnSpc>
                <a:spcPts val="3919"/>
              </a:lnSpc>
            </a:pPr>
            <a:endParaRPr lang="en-US" sz="2799">
              <a:solidFill>
                <a:srgbClr val="000000"/>
              </a:solidFill>
              <a:latin typeface="Montserrat Bold"/>
            </a:endParaRPr>
          </a:p>
          <a:p>
            <a:pPr>
              <a:lnSpc>
                <a:spcPts val="3919"/>
              </a:lnSpc>
            </a:pPr>
            <a:r>
              <a:rPr lang="en-US" sz="2799">
                <a:solidFill>
                  <a:srgbClr val="000000"/>
                </a:solidFill>
                <a:latin typeface="Montserrat Bold"/>
              </a:rPr>
              <a:t>Higher levels of happiness</a:t>
            </a:r>
          </a:p>
        </p:txBody>
      </p:sp>
      <p:sp>
        <p:nvSpPr>
          <p:cNvPr id="12" name="TextBox 12"/>
          <p:cNvSpPr txBox="1"/>
          <p:nvPr/>
        </p:nvSpPr>
        <p:spPr>
          <a:xfrm>
            <a:off x="9637771" y="4072836"/>
            <a:ext cx="3094794" cy="3789045"/>
          </a:xfrm>
          <a:prstGeom prst="rect">
            <a:avLst/>
          </a:prstGeom>
        </p:spPr>
        <p:txBody>
          <a:bodyPr lIns="0" tIns="0" rIns="0" bIns="0" rtlCol="0" anchor="t">
            <a:spAutoFit/>
          </a:bodyPr>
          <a:lstStyle/>
          <a:p>
            <a:pPr>
              <a:lnSpc>
                <a:spcPts val="3779"/>
              </a:lnSpc>
            </a:pPr>
            <a:r>
              <a:rPr lang="en-US" sz="2699">
                <a:solidFill>
                  <a:srgbClr val="000000"/>
                </a:solidFill>
                <a:latin typeface="Montserrat Bold"/>
              </a:rPr>
              <a:t>More confidence</a:t>
            </a:r>
          </a:p>
          <a:p>
            <a:pPr>
              <a:lnSpc>
                <a:spcPts val="3779"/>
              </a:lnSpc>
            </a:pPr>
            <a:r>
              <a:rPr lang="en-US" sz="2699">
                <a:solidFill>
                  <a:srgbClr val="000000"/>
                </a:solidFill>
                <a:latin typeface="Montserrat Bold"/>
              </a:rPr>
              <a:t>Better job satisfaction</a:t>
            </a:r>
          </a:p>
          <a:p>
            <a:pPr>
              <a:lnSpc>
                <a:spcPts val="3779"/>
              </a:lnSpc>
            </a:pPr>
            <a:endParaRPr lang="en-US" sz="2699">
              <a:solidFill>
                <a:srgbClr val="000000"/>
              </a:solidFill>
              <a:latin typeface="Montserrat Bold"/>
            </a:endParaRPr>
          </a:p>
          <a:p>
            <a:pPr>
              <a:lnSpc>
                <a:spcPts val="3779"/>
              </a:lnSpc>
            </a:pPr>
            <a:endParaRPr lang="en-US" sz="2699">
              <a:solidFill>
                <a:srgbClr val="000000"/>
              </a:solidFill>
              <a:latin typeface="Montserrat Bold"/>
            </a:endParaRPr>
          </a:p>
          <a:p>
            <a:pPr>
              <a:lnSpc>
                <a:spcPts val="3779"/>
              </a:lnSpc>
            </a:pPr>
            <a:r>
              <a:rPr lang="en-US" sz="2699">
                <a:solidFill>
                  <a:srgbClr val="000000"/>
                </a:solidFill>
                <a:latin typeface="Montserrat Bold"/>
              </a:rPr>
              <a:t>Improved leadership skills</a:t>
            </a:r>
          </a:p>
          <a:p>
            <a:pPr>
              <a:lnSpc>
                <a:spcPts val="3779"/>
              </a:lnSpc>
            </a:pPr>
            <a:endParaRPr lang="en-US" sz="2699">
              <a:solidFill>
                <a:srgbClr val="000000"/>
              </a:solidFill>
              <a:latin typeface="Montserrat Bold"/>
            </a:endParaRPr>
          </a:p>
        </p:txBody>
      </p:sp>
      <p:pic>
        <p:nvPicPr>
          <p:cNvPr id="13" name="Picture 1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5" name="AutoShape 1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6" name="AutoShape 1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7" name="AutoShape 17"/>
          <p:cNvSpPr/>
          <p:nvPr/>
        </p:nvSpPr>
        <p:spPr>
          <a:xfrm>
            <a:off x="-282420" y="9258300"/>
            <a:ext cx="18852841" cy="0"/>
          </a:xfrm>
          <a:prstGeom prst="line">
            <a:avLst/>
          </a:prstGeom>
          <a:ln w="28575" cap="rnd">
            <a:solidFill>
              <a:srgbClr val="D9D9D9"/>
            </a:solidFill>
            <a:prstDash val="solid"/>
            <a:headEnd type="none" w="sm" len="sm"/>
            <a:tailEnd type="none" w="sm" len="sm"/>
          </a:ln>
        </p:spPr>
      </p:sp>
      <p:sp>
        <p:nvSpPr>
          <p:cNvPr id="18" name="TextBox 18"/>
          <p:cNvSpPr txBox="1"/>
          <p:nvPr/>
        </p:nvSpPr>
        <p:spPr>
          <a:xfrm>
            <a:off x="1201746" y="4138241"/>
            <a:ext cx="3094794" cy="3789045"/>
          </a:xfrm>
          <a:prstGeom prst="rect">
            <a:avLst/>
          </a:prstGeom>
        </p:spPr>
        <p:txBody>
          <a:bodyPr lIns="0" tIns="0" rIns="0" bIns="0" rtlCol="0" anchor="t">
            <a:spAutoFit/>
          </a:bodyPr>
          <a:lstStyle/>
          <a:p>
            <a:pPr>
              <a:lnSpc>
                <a:spcPts val="3779"/>
              </a:lnSpc>
            </a:pPr>
            <a:r>
              <a:rPr lang="en-US" sz="2699">
                <a:solidFill>
                  <a:srgbClr val="000000"/>
                </a:solidFill>
                <a:latin typeface="Montserrat Bold"/>
              </a:rPr>
              <a:t>Better able to manage and regulate your emotions</a:t>
            </a:r>
          </a:p>
          <a:p>
            <a:pPr>
              <a:lnSpc>
                <a:spcPts val="3779"/>
              </a:lnSpc>
            </a:pPr>
            <a:endParaRPr lang="en-US" sz="2699">
              <a:solidFill>
                <a:srgbClr val="000000"/>
              </a:solidFill>
              <a:latin typeface="Montserrat Bold"/>
            </a:endParaRPr>
          </a:p>
          <a:p>
            <a:pPr>
              <a:lnSpc>
                <a:spcPts val="3779"/>
              </a:lnSpc>
            </a:pPr>
            <a:r>
              <a:rPr lang="en-US" sz="2699">
                <a:solidFill>
                  <a:srgbClr val="000000"/>
                </a:solidFill>
                <a:latin typeface="Montserrat Bold"/>
              </a:rPr>
              <a:t>Increased decision-making skills</a:t>
            </a:r>
          </a:p>
        </p:txBody>
      </p:sp>
      <p:sp>
        <p:nvSpPr>
          <p:cNvPr id="19" name="AutoShape 19"/>
          <p:cNvSpPr/>
          <p:nvPr/>
        </p:nvSpPr>
        <p:spPr>
          <a:xfrm>
            <a:off x="1028700" y="6115029"/>
            <a:ext cx="16230600" cy="0"/>
          </a:xfrm>
          <a:prstGeom prst="line">
            <a:avLst/>
          </a:prstGeom>
          <a:ln w="38100" cap="flat">
            <a:solidFill>
              <a:srgbClr val="FFFFFF"/>
            </a:solidFill>
            <a:prstDash val="solid"/>
            <a:headEnd type="none" w="sm" len="sm"/>
            <a:tailEnd type="none" w="sm" len="sm"/>
          </a:ln>
        </p:spPr>
      </p:sp>
      <p:pic>
        <p:nvPicPr>
          <p:cNvPr id="20" name="Picture 20"/>
          <p:cNvPicPr>
            <a:picLocks noChangeAspect="1"/>
          </p:cNvPicPr>
          <p:nvPr/>
        </p:nvPicPr>
        <p:blipFill>
          <a:blip r:embed="rId5"/>
          <a:srcRect t="6528" b="6528"/>
          <a:stretch>
            <a:fillRect/>
          </a:stretch>
        </p:blipFill>
        <p:spPr>
          <a:xfrm>
            <a:off x="385329" y="8662561"/>
            <a:ext cx="1286743" cy="1248627"/>
          </a:xfrm>
          <a:prstGeom prst="rect">
            <a:avLst/>
          </a:prstGeom>
        </p:spPr>
      </p:pic>
      <p:grpSp>
        <p:nvGrpSpPr>
          <p:cNvPr id="21" name="Group 21"/>
          <p:cNvGrpSpPr/>
          <p:nvPr/>
        </p:nvGrpSpPr>
        <p:grpSpPr>
          <a:xfrm>
            <a:off x="6794974" y="2719432"/>
            <a:ext cx="4390194" cy="1095785"/>
            <a:chOff x="0" y="0"/>
            <a:chExt cx="1156265" cy="288602"/>
          </a:xfrm>
        </p:grpSpPr>
        <p:sp>
          <p:nvSpPr>
            <p:cNvPr id="22" name="Freeform 22"/>
            <p:cNvSpPr/>
            <p:nvPr/>
          </p:nvSpPr>
          <p:spPr>
            <a:xfrm>
              <a:off x="0" y="0"/>
              <a:ext cx="1156265" cy="288602"/>
            </a:xfrm>
            <a:custGeom>
              <a:avLst/>
              <a:gdLst/>
              <a:ahLst/>
              <a:cxnLst/>
              <a:rect l="l" t="t" r="r" b="b"/>
              <a:pathLst>
                <a:path w="1156265" h="288602">
                  <a:moveTo>
                    <a:pt x="0" y="0"/>
                  </a:moveTo>
                  <a:lnTo>
                    <a:pt x="1156265" y="0"/>
                  </a:lnTo>
                  <a:lnTo>
                    <a:pt x="1156265" y="288602"/>
                  </a:lnTo>
                  <a:lnTo>
                    <a:pt x="0" y="288602"/>
                  </a:lnTo>
                  <a:close/>
                </a:path>
              </a:pathLst>
            </a:custGeom>
            <a:solidFill>
              <a:srgbClr val="77DFF1"/>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24" name="Group 24"/>
          <p:cNvGrpSpPr/>
          <p:nvPr/>
        </p:nvGrpSpPr>
        <p:grpSpPr>
          <a:xfrm>
            <a:off x="7191207" y="8581012"/>
            <a:ext cx="11082720" cy="1609364"/>
            <a:chOff x="-3477" y="-12016"/>
            <a:chExt cx="2738283" cy="423866"/>
          </a:xfrm>
        </p:grpSpPr>
        <p:sp>
          <p:nvSpPr>
            <p:cNvPr id="25" name="Freeform 25"/>
            <p:cNvSpPr/>
            <p:nvPr/>
          </p:nvSpPr>
          <p:spPr>
            <a:xfrm>
              <a:off x="-3477" y="25076"/>
              <a:ext cx="2738283" cy="379798"/>
            </a:xfrm>
            <a:custGeom>
              <a:avLst/>
              <a:gdLst/>
              <a:ahLst/>
              <a:cxnLst/>
              <a:rect l="l" t="t" r="r" b="b"/>
              <a:pathLst>
                <a:path w="2738283" h="379798">
                  <a:moveTo>
                    <a:pt x="0" y="0"/>
                  </a:moveTo>
                  <a:lnTo>
                    <a:pt x="2738283" y="0"/>
                  </a:lnTo>
                  <a:lnTo>
                    <a:pt x="2738283" y="379798"/>
                  </a:lnTo>
                  <a:lnTo>
                    <a:pt x="0" y="379798"/>
                  </a:lnTo>
                  <a:close/>
                </a:path>
              </a:pathLst>
            </a:custGeom>
            <a:solidFill>
              <a:srgbClr val="19598D"/>
            </a:solidFill>
          </p:spPr>
        </p:sp>
        <p:sp>
          <p:nvSpPr>
            <p:cNvPr id="26" name="TextBox 26"/>
            <p:cNvSpPr txBox="1"/>
            <p:nvPr/>
          </p:nvSpPr>
          <p:spPr>
            <a:xfrm>
              <a:off x="120158" y="-12016"/>
              <a:ext cx="2526476" cy="423866"/>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a:rPr>
                <a:t>"Too often we enjoy the comfort of opinion without the discomfort of thought."  ~John F. Kennedy</a:t>
              </a:r>
            </a:p>
          </p:txBody>
        </p:sp>
      </p:grpSp>
      <p:sp>
        <p:nvSpPr>
          <p:cNvPr id="27" name="TextBox 27"/>
          <p:cNvSpPr txBox="1"/>
          <p:nvPr/>
        </p:nvSpPr>
        <p:spPr>
          <a:xfrm>
            <a:off x="4972563" y="464765"/>
            <a:ext cx="8035017" cy="2070101"/>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Montserrat Extra-Bold"/>
              </a:rPr>
              <a:t>Self-Awareness</a:t>
            </a:r>
          </a:p>
        </p:txBody>
      </p:sp>
      <p:sp>
        <p:nvSpPr>
          <p:cNvPr id="28" name="TextBox 28"/>
          <p:cNvSpPr txBox="1"/>
          <p:nvPr/>
        </p:nvSpPr>
        <p:spPr>
          <a:xfrm>
            <a:off x="6656541" y="2822097"/>
            <a:ext cx="4667060" cy="811530"/>
          </a:xfrm>
          <a:prstGeom prst="rect">
            <a:avLst/>
          </a:prstGeom>
        </p:spPr>
        <p:txBody>
          <a:bodyPr lIns="0" tIns="0" rIns="0" bIns="0" rtlCol="0" anchor="t">
            <a:spAutoFit/>
          </a:bodyPr>
          <a:lstStyle/>
          <a:p>
            <a:pPr algn="ctr">
              <a:lnSpc>
                <a:spcPts val="6719"/>
              </a:lnSpc>
            </a:pPr>
            <a:r>
              <a:rPr lang="en-US" sz="4799" dirty="0">
                <a:solidFill>
                  <a:schemeClr val="tx2"/>
                </a:solidFill>
                <a:latin typeface="Montserrat Bold"/>
              </a:rPr>
              <a:t>Benefits</a:t>
            </a:r>
          </a:p>
        </p:txBody>
      </p:sp>
      <p:sp>
        <p:nvSpPr>
          <p:cNvPr id="8" name="AutoShape 8"/>
          <p:cNvSpPr/>
          <p:nvPr/>
        </p:nvSpPr>
        <p:spPr>
          <a:xfrm>
            <a:off x="13689718" y="4023941"/>
            <a:ext cx="3569582" cy="4220278"/>
          </a:xfrm>
          <a:prstGeom prst="rect">
            <a:avLst/>
          </a:prstGeom>
          <a:solidFill>
            <a:srgbClr val="77DFF1"/>
          </a:solidFill>
        </p:spPr>
      </p:sp>
      <p:sp>
        <p:nvSpPr>
          <p:cNvPr id="29" name="TextBox 29"/>
          <p:cNvSpPr txBox="1"/>
          <p:nvPr/>
        </p:nvSpPr>
        <p:spPr>
          <a:xfrm>
            <a:off x="13861168" y="4044261"/>
            <a:ext cx="3094794" cy="4884479"/>
          </a:xfrm>
          <a:prstGeom prst="rect">
            <a:avLst/>
          </a:prstGeom>
        </p:spPr>
        <p:txBody>
          <a:bodyPr lIns="0" tIns="0" rIns="0" bIns="0" rtlCol="0" anchor="t">
            <a:spAutoFit/>
          </a:bodyPr>
          <a:lstStyle/>
          <a:p>
            <a:pPr>
              <a:lnSpc>
                <a:spcPts val="5459"/>
              </a:lnSpc>
            </a:pPr>
            <a:r>
              <a:rPr lang="en-US" sz="3899" dirty="0">
                <a:solidFill>
                  <a:schemeClr val="tx2"/>
                </a:solidFill>
                <a:latin typeface="Montserrat Bold"/>
              </a:rPr>
              <a:t>How do these benefits help child and families we serve?</a:t>
            </a:r>
          </a:p>
          <a:p>
            <a:pPr>
              <a:lnSpc>
                <a:spcPts val="5459"/>
              </a:lnSpc>
            </a:pPr>
            <a:endParaRPr lang="en-US" sz="3899" dirty="0">
              <a:solidFill>
                <a:schemeClr val="tx2"/>
              </a:solidFill>
              <a:latin typeface="Montserrat Bold"/>
            </a:endParaRPr>
          </a:p>
        </p:txBody>
      </p:sp>
    </p:spTree>
    <p:extLst>
      <p:ext uri="{BB962C8B-B14F-4D97-AF65-F5344CB8AC3E}">
        <p14:creationId xmlns:p14="http://schemas.microsoft.com/office/powerpoint/2010/main" val="3657694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03143" y="391406"/>
            <a:ext cx="9384857" cy="1663555"/>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6611597" y="0"/>
            <a:ext cx="1459603" cy="6658776"/>
          </a:xfrm>
          <a:prstGeom prst="rect">
            <a:avLst/>
          </a:prstGeom>
          <a:solidFill>
            <a:srgbClr val="19598D"/>
          </a:solidFill>
        </p:spPr>
      </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TextBox 10"/>
          <p:cNvSpPr txBox="1"/>
          <p:nvPr/>
        </p:nvSpPr>
        <p:spPr>
          <a:xfrm>
            <a:off x="254118" y="314177"/>
            <a:ext cx="6357479" cy="1974900"/>
          </a:xfrm>
          <a:prstGeom prst="rect">
            <a:avLst/>
          </a:prstGeom>
        </p:spPr>
        <p:txBody>
          <a:bodyPr wrap="square" lIns="0" tIns="0" rIns="0" bIns="0" rtlCol="0" anchor="t">
            <a:spAutoFit/>
          </a:bodyPr>
          <a:lstStyle/>
          <a:p>
            <a:pPr>
              <a:lnSpc>
                <a:spcPts val="7658"/>
              </a:lnSpc>
              <a:spcBef>
                <a:spcPct val="0"/>
              </a:spcBef>
            </a:pPr>
            <a:r>
              <a:rPr lang="en-US" sz="7200" dirty="0">
                <a:solidFill>
                  <a:srgbClr val="19598D"/>
                </a:solidFill>
                <a:latin typeface="Montserrat Extra-Bold"/>
              </a:rPr>
              <a:t>Motivational Interviewing</a:t>
            </a:r>
          </a:p>
        </p:txBody>
      </p:sp>
      <p:sp>
        <p:nvSpPr>
          <p:cNvPr id="12" name="TextBox 12"/>
          <p:cNvSpPr txBox="1"/>
          <p:nvPr/>
        </p:nvSpPr>
        <p:spPr>
          <a:xfrm>
            <a:off x="9321845" y="796252"/>
            <a:ext cx="7571929" cy="1025922"/>
          </a:xfrm>
          <a:prstGeom prst="rect">
            <a:avLst/>
          </a:prstGeom>
        </p:spPr>
        <p:txBody>
          <a:bodyPr lIns="0" tIns="0" rIns="0" bIns="0" rtlCol="0" anchor="t">
            <a:spAutoFit/>
          </a:bodyPr>
          <a:lstStyle/>
          <a:p>
            <a:pPr algn="ctr">
              <a:lnSpc>
                <a:spcPts val="3999"/>
              </a:lnSpc>
            </a:pPr>
            <a:r>
              <a:rPr lang="en-US" sz="3999" dirty="0">
                <a:solidFill>
                  <a:srgbClr val="FFFFFF"/>
                </a:solidFill>
                <a:latin typeface="Montserrat Extra-Bold"/>
              </a:rPr>
              <a:t>What is Motivational Interviewing?</a:t>
            </a:r>
          </a:p>
        </p:txBody>
      </p:sp>
      <p:sp>
        <p:nvSpPr>
          <p:cNvPr id="13" name="Content Placeholder 2">
            <a:extLst>
              <a:ext uri="{FF2B5EF4-FFF2-40B4-BE49-F238E27FC236}">
                <a16:creationId xmlns:a16="http://schemas.microsoft.com/office/drawing/2014/main" id="{227D64E5-383C-E59D-2D66-87B3644EF40B}"/>
              </a:ext>
            </a:extLst>
          </p:cNvPr>
          <p:cNvSpPr txBox="1">
            <a:spLocks/>
          </p:cNvSpPr>
          <p:nvPr/>
        </p:nvSpPr>
        <p:spPr>
          <a:xfrm>
            <a:off x="8311910" y="2410226"/>
            <a:ext cx="8839200" cy="556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4000" dirty="0"/>
              <a:t>A collaborative goal-oriented style of communication for strengthening a person’s own motivation and commitment for change in an</a:t>
            </a:r>
          </a:p>
          <a:p>
            <a:pPr marL="0" indent="0" algn="r">
              <a:buFont typeface="Arial" pitchFamily="34" charset="0"/>
              <a:buNone/>
            </a:pPr>
            <a:r>
              <a:rPr lang="en-US" sz="4000" dirty="0"/>
              <a:t>atmosphere of compassion. </a:t>
            </a:r>
          </a:p>
        </p:txBody>
      </p:sp>
      <p:pic>
        <p:nvPicPr>
          <p:cNvPr id="14" name="Picture 4" descr="Cogwheels, Gears, Racks, Pinions, Gray">
            <a:extLst>
              <a:ext uri="{FF2B5EF4-FFF2-40B4-BE49-F238E27FC236}">
                <a16:creationId xmlns:a16="http://schemas.microsoft.com/office/drawing/2014/main" id="{16FE53DB-7583-6B35-0BC5-35568A9798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8" y="3073016"/>
            <a:ext cx="5818195" cy="381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042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565187E6-E757-2CDB-20EA-0EC208F4D16C}"/>
              </a:ext>
            </a:extLst>
          </p:cNvPr>
          <p:cNvSpPr/>
          <p:nvPr/>
        </p:nvSpPr>
        <p:spPr>
          <a:xfrm>
            <a:off x="4572000" y="6226207"/>
            <a:ext cx="13695927" cy="3402579"/>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304504" y="1230944"/>
            <a:ext cx="6308824" cy="2051844"/>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What is MI?</a:t>
            </a:r>
          </a:p>
        </p:txBody>
      </p:sp>
      <p:pic>
        <p:nvPicPr>
          <p:cNvPr id="7" name="Picture 7"/>
          <p:cNvPicPr>
            <a:picLocks noChangeAspect="1"/>
          </p:cNvPicPr>
          <p:nvPr/>
        </p:nvPicPr>
        <p:blipFill>
          <a:blip r:embed="rId5"/>
          <a:srcRect t="6528" b="6528"/>
          <a:stretch>
            <a:fillRect/>
          </a:stretch>
        </p:blipFill>
        <p:spPr>
          <a:xfrm>
            <a:off x="479116" y="8216419"/>
            <a:ext cx="1831861" cy="1777598"/>
          </a:xfrm>
          <a:prstGeom prst="rect">
            <a:avLst/>
          </a:prstGeom>
        </p:spPr>
      </p:pic>
      <p:pic>
        <p:nvPicPr>
          <p:cNvPr id="8" name="Picture 7">
            <a:hlinkClick r:id="rId6"/>
            <a:extLst>
              <a:ext uri="{FF2B5EF4-FFF2-40B4-BE49-F238E27FC236}">
                <a16:creationId xmlns:a16="http://schemas.microsoft.com/office/drawing/2014/main" id="{9BF52A40-E712-F9E7-CA57-CD87AE79930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91200" y="1919054"/>
            <a:ext cx="12160716" cy="5739046"/>
          </a:xfrm>
          <a:prstGeom prst="rect">
            <a:avLst/>
          </a:prstGeom>
        </p:spPr>
      </p:pic>
    </p:spTree>
    <p:extLst>
      <p:ext uri="{BB962C8B-B14F-4D97-AF65-F5344CB8AC3E}">
        <p14:creationId xmlns:p14="http://schemas.microsoft.com/office/powerpoint/2010/main" val="640861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FA36B1A1-A250-0E52-20A1-CE53A5B5BDF1}"/>
              </a:ext>
            </a:extLst>
          </p:cNvPr>
          <p:cNvSpPr/>
          <p:nvPr/>
        </p:nvSpPr>
        <p:spPr>
          <a:xfrm>
            <a:off x="9824824" y="0"/>
            <a:ext cx="8463176" cy="8216418"/>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pic>
        <p:nvPicPr>
          <p:cNvPr id="6" name="Picture 6"/>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 uri="{837473B0-CC2E-450A-ABE3-18F120FF3D39}">
                <a1611:picAttrSrcUrl xmlns:a1611="http://schemas.microsoft.com/office/drawing/2016/11/main" r:id="rId8"/>
              </a:ext>
            </a:extLst>
          </a:blip>
          <a:srcRect l="8972" r="11955"/>
          <a:stretch/>
        </p:blipFill>
        <p:spPr>
          <a:xfrm>
            <a:off x="9923189" y="339939"/>
            <a:ext cx="8380227" cy="7340801"/>
          </a:xfrm>
          <a:prstGeom prst="rect">
            <a:avLst/>
          </a:prstGeom>
        </p:spPr>
      </p:pic>
      <p:sp>
        <p:nvSpPr>
          <p:cNvPr id="7" name="TextBox 7"/>
          <p:cNvSpPr txBox="1"/>
          <p:nvPr/>
        </p:nvSpPr>
        <p:spPr>
          <a:xfrm>
            <a:off x="976381" y="569540"/>
            <a:ext cx="8697962" cy="2992422"/>
          </a:xfrm>
          <a:prstGeom prst="rect">
            <a:avLst/>
          </a:prstGeom>
        </p:spPr>
        <p:txBody>
          <a:bodyPr wrap="square" lIns="0" tIns="0" rIns="0" bIns="0" rtlCol="0" anchor="t">
            <a:spAutoFit/>
          </a:bodyPr>
          <a:lstStyle/>
          <a:p>
            <a:pPr>
              <a:lnSpc>
                <a:spcPts val="8000"/>
              </a:lnSpc>
              <a:spcBef>
                <a:spcPct val="0"/>
              </a:spcBef>
            </a:pPr>
            <a:r>
              <a:rPr lang="en-US" sz="5400" dirty="0">
                <a:solidFill>
                  <a:srgbClr val="19598D"/>
                </a:solidFill>
                <a:latin typeface="Montserrat Extra-Bold"/>
              </a:rPr>
              <a:t>How can Motivational Interviewing be used in child protection?</a:t>
            </a:r>
          </a:p>
        </p:txBody>
      </p:sp>
      <p:sp>
        <p:nvSpPr>
          <p:cNvPr id="8" name="TextBox 8"/>
          <p:cNvSpPr txBox="1"/>
          <p:nvPr/>
        </p:nvSpPr>
        <p:spPr>
          <a:xfrm>
            <a:off x="855605" y="3760296"/>
            <a:ext cx="7893449" cy="3907801"/>
          </a:xfrm>
          <a:prstGeom prst="rect">
            <a:avLst/>
          </a:prstGeom>
        </p:spPr>
        <p:txBody>
          <a:bodyPr lIns="0" tIns="0" rIns="0" bIns="0" rtlCol="0" anchor="t">
            <a:spAutoFit/>
          </a:bodyPr>
          <a:lstStyle/>
          <a:p>
            <a:pPr>
              <a:lnSpc>
                <a:spcPts val="4379"/>
              </a:lnSpc>
            </a:pPr>
            <a:r>
              <a:rPr lang="en-US" sz="3127" dirty="0">
                <a:solidFill>
                  <a:srgbClr val="000000"/>
                </a:solidFill>
                <a:latin typeface="Montserrat Bold"/>
              </a:rPr>
              <a:t>Parents who come to the attention of CPS experience tremendous stressors and a range of emotions that may include fear, hopelessness, and a reluctance to engage with a system that is threatening to remove—or has removed—their children.</a:t>
            </a:r>
          </a:p>
        </p:txBody>
      </p:sp>
    </p:spTree>
    <p:extLst>
      <p:ext uri="{BB962C8B-B14F-4D97-AF65-F5344CB8AC3E}">
        <p14:creationId xmlns:p14="http://schemas.microsoft.com/office/powerpoint/2010/main" val="2442197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TextBox 7"/>
          <p:cNvSpPr txBox="1"/>
          <p:nvPr/>
        </p:nvSpPr>
        <p:spPr>
          <a:xfrm>
            <a:off x="1550938" y="1181100"/>
            <a:ext cx="6308824" cy="1025922"/>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Benefits</a:t>
            </a:r>
          </a:p>
        </p:txBody>
      </p:sp>
      <p:sp>
        <p:nvSpPr>
          <p:cNvPr id="8" name="TextBox 8"/>
          <p:cNvSpPr txBox="1"/>
          <p:nvPr/>
        </p:nvSpPr>
        <p:spPr>
          <a:xfrm>
            <a:off x="1400660" y="2569074"/>
            <a:ext cx="7578774" cy="5285293"/>
          </a:xfrm>
          <a:prstGeom prst="rect">
            <a:avLst/>
          </a:prstGeom>
        </p:spPr>
        <p:txBody>
          <a:bodyPr wrap="square" lIns="0" tIns="0" rIns="0" bIns="0" rtlCol="0" anchor="t">
            <a:spAutoFit/>
          </a:bodyPr>
          <a:lstStyle/>
          <a:p>
            <a:pPr marL="571500" indent="-571500">
              <a:lnSpc>
                <a:spcPts val="5179"/>
              </a:lnSpc>
              <a:buFont typeface="Arial" panose="020B0604020202020204" pitchFamily="34" charset="0"/>
              <a:buChar char="•"/>
            </a:pPr>
            <a:r>
              <a:rPr lang="en-US" sz="3699" dirty="0">
                <a:solidFill>
                  <a:srgbClr val="000000"/>
                </a:solidFill>
                <a:latin typeface="Montserrat"/>
              </a:rPr>
              <a:t>Feel more understood</a:t>
            </a:r>
          </a:p>
          <a:p>
            <a:pPr marL="571500" indent="-571500">
              <a:lnSpc>
                <a:spcPts val="5179"/>
              </a:lnSpc>
              <a:buFont typeface="Arial" panose="020B0604020202020204" pitchFamily="34" charset="0"/>
              <a:buChar char="•"/>
            </a:pPr>
            <a:r>
              <a:rPr lang="en-US" sz="3699" dirty="0">
                <a:solidFill>
                  <a:srgbClr val="000000"/>
                </a:solidFill>
                <a:latin typeface="Montserrat"/>
              </a:rPr>
              <a:t>Increase confidence</a:t>
            </a:r>
          </a:p>
          <a:p>
            <a:pPr marL="571500" indent="-571500">
              <a:lnSpc>
                <a:spcPts val="5179"/>
              </a:lnSpc>
              <a:buFont typeface="Arial" panose="020B0604020202020204" pitchFamily="34" charset="0"/>
              <a:buChar char="•"/>
            </a:pPr>
            <a:r>
              <a:rPr lang="en-US" sz="3699" dirty="0">
                <a:solidFill>
                  <a:srgbClr val="000000"/>
                </a:solidFill>
                <a:latin typeface="Montserrat"/>
              </a:rPr>
              <a:t>Desire for behavior change</a:t>
            </a:r>
          </a:p>
          <a:p>
            <a:pPr marL="571500" indent="-571500">
              <a:lnSpc>
                <a:spcPts val="5179"/>
              </a:lnSpc>
              <a:buFont typeface="Arial" panose="020B0604020202020204" pitchFamily="34" charset="0"/>
              <a:buChar char="•"/>
            </a:pPr>
            <a:r>
              <a:rPr lang="en-US" sz="3699" dirty="0">
                <a:solidFill>
                  <a:srgbClr val="000000"/>
                </a:solidFill>
                <a:latin typeface="Montserrat"/>
              </a:rPr>
              <a:t>Empowered to express their own idea</a:t>
            </a:r>
          </a:p>
          <a:p>
            <a:pPr marL="571500" indent="-571500">
              <a:lnSpc>
                <a:spcPts val="5179"/>
              </a:lnSpc>
              <a:buFont typeface="Arial" panose="020B0604020202020204" pitchFamily="34" charset="0"/>
              <a:buChar char="•"/>
            </a:pPr>
            <a:r>
              <a:rPr lang="en-US" sz="3699" dirty="0">
                <a:solidFill>
                  <a:srgbClr val="000000"/>
                </a:solidFill>
                <a:latin typeface="Montserrat"/>
              </a:rPr>
              <a:t>Gain ownership over the change process</a:t>
            </a:r>
          </a:p>
          <a:p>
            <a:pPr marL="571500" indent="-571500">
              <a:lnSpc>
                <a:spcPts val="5179"/>
              </a:lnSpc>
              <a:buFont typeface="Arial" panose="020B0604020202020204" pitchFamily="34" charset="0"/>
              <a:buChar char="•"/>
            </a:pPr>
            <a:r>
              <a:rPr lang="en-US" sz="3699" dirty="0">
                <a:solidFill>
                  <a:srgbClr val="000000"/>
                </a:solidFill>
                <a:latin typeface="Montserrat"/>
              </a:rPr>
              <a:t>Increase likelihood of success</a:t>
            </a:r>
          </a:p>
        </p:txBody>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AutoShape 6">
            <a:extLst>
              <a:ext uri="{FF2B5EF4-FFF2-40B4-BE49-F238E27FC236}">
                <a16:creationId xmlns:a16="http://schemas.microsoft.com/office/drawing/2014/main" id="{0E0135DC-310C-A413-4767-189D4F1AAD7E}"/>
              </a:ext>
            </a:extLst>
          </p:cNvPr>
          <p:cNvSpPr/>
          <p:nvPr/>
        </p:nvSpPr>
        <p:spPr>
          <a:xfrm rot="-5376337" flipV="1">
            <a:off x="5539332" y="4545503"/>
            <a:ext cx="7367036" cy="108162"/>
          </a:xfrm>
          <a:prstGeom prst="line">
            <a:avLst/>
          </a:prstGeom>
          <a:ln w="28575" cap="rnd">
            <a:solidFill>
              <a:srgbClr val="D9D9D9">
                <a:alpha val="74902"/>
              </a:srgbClr>
            </a:solidFill>
            <a:prstDash val="solid"/>
            <a:headEnd type="none" w="sm" len="sm"/>
            <a:tailEnd type="none" w="sm" len="sm"/>
          </a:ln>
        </p:spPr>
      </p:sp>
      <p:sp>
        <p:nvSpPr>
          <p:cNvPr id="11" name="TextBox 7">
            <a:extLst>
              <a:ext uri="{FF2B5EF4-FFF2-40B4-BE49-F238E27FC236}">
                <a16:creationId xmlns:a16="http://schemas.microsoft.com/office/drawing/2014/main" id="{0D5AC432-3D84-C5A6-43B1-B78FE9F45C17}"/>
              </a:ext>
            </a:extLst>
          </p:cNvPr>
          <p:cNvSpPr txBox="1"/>
          <p:nvPr/>
        </p:nvSpPr>
        <p:spPr>
          <a:xfrm>
            <a:off x="11979176" y="8227853"/>
            <a:ext cx="6308824" cy="1025922"/>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Challenges</a:t>
            </a:r>
          </a:p>
        </p:txBody>
      </p:sp>
      <p:sp>
        <p:nvSpPr>
          <p:cNvPr id="12" name="TextBox 8">
            <a:extLst>
              <a:ext uri="{FF2B5EF4-FFF2-40B4-BE49-F238E27FC236}">
                <a16:creationId xmlns:a16="http://schemas.microsoft.com/office/drawing/2014/main" id="{49DE5832-5CAF-81A3-CBAB-7139577002FE}"/>
              </a:ext>
            </a:extLst>
          </p:cNvPr>
          <p:cNvSpPr txBox="1"/>
          <p:nvPr/>
        </p:nvSpPr>
        <p:spPr>
          <a:xfrm>
            <a:off x="9921645" y="641558"/>
            <a:ext cx="7416438" cy="7276351"/>
          </a:xfrm>
          <a:prstGeom prst="rect">
            <a:avLst/>
          </a:prstGeom>
        </p:spPr>
        <p:txBody>
          <a:bodyPr wrap="square" lIns="0" tIns="0" rIns="0" bIns="0" rtlCol="0" anchor="t">
            <a:spAutoFit/>
          </a:bodyPr>
          <a:lstStyle/>
          <a:p>
            <a:pPr marL="571500" indent="-571500">
              <a:lnSpc>
                <a:spcPts val="5179"/>
              </a:lnSpc>
              <a:buFont typeface="Arial" panose="020B0604020202020204" pitchFamily="34" charset="0"/>
              <a:buChar char="•"/>
            </a:pPr>
            <a:r>
              <a:rPr lang="en-US" sz="3400" dirty="0">
                <a:solidFill>
                  <a:srgbClr val="000000"/>
                </a:solidFill>
                <a:latin typeface="Montserrat"/>
              </a:rPr>
              <a:t>We are responsible for assessing risk and safety concerns.  Safety is always paramount.</a:t>
            </a:r>
          </a:p>
          <a:p>
            <a:pPr marL="571500" indent="-571500">
              <a:lnSpc>
                <a:spcPts val="5179"/>
              </a:lnSpc>
              <a:buFont typeface="Arial" panose="020B0604020202020204" pitchFamily="34" charset="0"/>
              <a:buChar char="•"/>
            </a:pPr>
            <a:r>
              <a:rPr lang="en-US" sz="3400" dirty="0">
                <a:solidFill>
                  <a:srgbClr val="000000"/>
                </a:solidFill>
                <a:latin typeface="Montserrat"/>
              </a:rPr>
              <a:t>Creating balance to ensure child safety while collaborating and engaging families.</a:t>
            </a:r>
          </a:p>
          <a:p>
            <a:pPr marL="571500" indent="-571500">
              <a:lnSpc>
                <a:spcPts val="5179"/>
              </a:lnSpc>
              <a:buFont typeface="Arial" panose="020B0604020202020204" pitchFamily="34" charset="0"/>
              <a:buChar char="•"/>
            </a:pPr>
            <a:r>
              <a:rPr lang="en-US" sz="3400" dirty="0">
                <a:solidFill>
                  <a:srgbClr val="000000"/>
                </a:solidFill>
                <a:latin typeface="Montserrat"/>
              </a:rPr>
              <a:t>DCS engages clients when we are uninvited.</a:t>
            </a:r>
          </a:p>
          <a:p>
            <a:pPr marL="571500" indent="-571500">
              <a:lnSpc>
                <a:spcPts val="5179"/>
              </a:lnSpc>
              <a:buFont typeface="Arial" panose="020B0604020202020204" pitchFamily="34" charset="0"/>
              <a:buChar char="•"/>
            </a:pPr>
            <a:r>
              <a:rPr lang="en-US" sz="3400" dirty="0">
                <a:solidFill>
                  <a:srgbClr val="000000"/>
                </a:solidFill>
                <a:latin typeface="Montserrat"/>
              </a:rPr>
              <a:t>All parties are held accountable.</a:t>
            </a:r>
          </a:p>
        </p:txBody>
      </p:sp>
    </p:spTree>
    <p:extLst>
      <p:ext uri="{BB962C8B-B14F-4D97-AF65-F5344CB8AC3E}">
        <p14:creationId xmlns:p14="http://schemas.microsoft.com/office/powerpoint/2010/main" val="2207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70894" y="7689316"/>
            <a:ext cx="9144000" cy="1812773"/>
          </a:xfrm>
          <a:prstGeom prst="rect">
            <a:avLst/>
          </a:prstGeom>
          <a:solidFill>
            <a:srgbClr val="57C1D4"/>
          </a:solidFill>
        </p:spPr>
        <p:txBody>
          <a:bodyPr/>
          <a:lstStyle/>
          <a:p>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2077492"/>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Lifting the Burden in Motivational Interviewing</a:t>
            </a:r>
          </a:p>
        </p:txBody>
      </p:sp>
      <p:sp>
        <p:nvSpPr>
          <p:cNvPr id="10" name="TextBox 10"/>
          <p:cNvSpPr txBox="1"/>
          <p:nvPr/>
        </p:nvSpPr>
        <p:spPr>
          <a:xfrm>
            <a:off x="10050655" y="2641236"/>
            <a:ext cx="6787591" cy="5070683"/>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3200" dirty="0">
                <a:solidFill>
                  <a:srgbClr val="000000"/>
                </a:solidFill>
                <a:latin typeface="Montserrat"/>
              </a:rPr>
              <a:t>You are not the expert; you can’t make a person change.</a:t>
            </a:r>
          </a:p>
          <a:p>
            <a:pPr marL="960116" lvl="1" indent="-571500">
              <a:lnSpc>
                <a:spcPts val="5039"/>
              </a:lnSpc>
              <a:buFont typeface="Arial" panose="020B0604020202020204" pitchFamily="34" charset="0"/>
              <a:buChar char="•"/>
            </a:pPr>
            <a:r>
              <a:rPr lang="en-US" sz="3200" dirty="0">
                <a:solidFill>
                  <a:srgbClr val="000000"/>
                </a:solidFill>
                <a:latin typeface="Montserrat"/>
              </a:rPr>
              <a:t>The person across from you may have better ideas.</a:t>
            </a:r>
          </a:p>
          <a:p>
            <a:pPr marL="960116" lvl="1" indent="-571500">
              <a:lnSpc>
                <a:spcPts val="5039"/>
              </a:lnSpc>
              <a:buFont typeface="Arial" panose="020B0604020202020204" pitchFamily="34" charset="0"/>
              <a:buChar char="•"/>
            </a:pPr>
            <a:r>
              <a:rPr lang="en-US" sz="3200" dirty="0">
                <a:solidFill>
                  <a:srgbClr val="000000"/>
                </a:solidFill>
                <a:latin typeface="Montserrat"/>
              </a:rPr>
              <a:t>MI is not a directive approach.  It is guiding and involves good listening.</a:t>
            </a:r>
          </a:p>
        </p:txBody>
      </p:sp>
      <p:pic>
        <p:nvPicPr>
          <p:cNvPr id="13" name="Picture 12">
            <a:hlinkClick r:id="rId6"/>
            <a:extLst>
              <a:ext uri="{FF2B5EF4-FFF2-40B4-BE49-F238E27FC236}">
                <a16:creationId xmlns:a16="http://schemas.microsoft.com/office/drawing/2014/main" id="{AEB80A4B-C213-9A1B-74E7-4F7F14EAAF93}"/>
              </a:ext>
            </a:extLst>
          </p:cNvPr>
          <p:cNvPicPr>
            <a:picLocks noChangeAspect="1"/>
          </p:cNvPicPr>
          <p:nvPr/>
        </p:nvPicPr>
        <p:blipFill rotWithShape="1">
          <a:blip r:embed="rId7"/>
          <a:srcRect l="3148" t="23529" r="35067" b="29132"/>
          <a:stretch/>
        </p:blipFill>
        <p:spPr>
          <a:xfrm>
            <a:off x="327362" y="3402579"/>
            <a:ext cx="8694887" cy="428673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BF6EADAC-8807-5C61-DE65-F8F00D293973}"/>
              </a:ext>
            </a:extLst>
          </p:cNvPr>
          <p:cNvSpPr txBox="1"/>
          <p:nvPr/>
        </p:nvSpPr>
        <p:spPr>
          <a:xfrm>
            <a:off x="9860874" y="8134037"/>
            <a:ext cx="7733092" cy="923330"/>
          </a:xfrm>
          <a:prstGeom prst="rect">
            <a:avLst/>
          </a:prstGeom>
          <a:noFill/>
        </p:spPr>
        <p:txBody>
          <a:bodyPr wrap="square" rtlCol="0">
            <a:spAutoFit/>
          </a:bodyPr>
          <a:lstStyle/>
          <a:p>
            <a:pPr algn="ctr"/>
            <a:r>
              <a:rPr lang="en-US" sz="5400" dirty="0">
                <a:solidFill>
                  <a:schemeClr val="bg1"/>
                </a:solidFill>
                <a:latin typeface="Montserrat ExtraBold" panose="020B0604020202020204" pitchFamily="2" charset="0"/>
                <a:cs typeface="Arabic Typesetting" panose="020B0604020202020204" pitchFamily="66" charset="-78"/>
              </a:rPr>
              <a:t>Main Points</a:t>
            </a:r>
          </a:p>
        </p:txBody>
      </p:sp>
    </p:spTree>
    <p:extLst>
      <p:ext uri="{BB962C8B-B14F-4D97-AF65-F5344CB8AC3E}">
        <p14:creationId xmlns:p14="http://schemas.microsoft.com/office/powerpoint/2010/main" val="377006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7" name="TextBox 7"/>
          <p:cNvSpPr txBox="1"/>
          <p:nvPr/>
        </p:nvSpPr>
        <p:spPr>
          <a:xfrm>
            <a:off x="1386081" y="547777"/>
            <a:ext cx="7126912" cy="2051844"/>
          </a:xfrm>
          <a:prstGeom prst="rect">
            <a:avLst/>
          </a:prstGeom>
        </p:spPr>
        <p:txBody>
          <a:bodyPr wrap="square" lIns="0" tIns="0" rIns="0" bIns="0" rtlCol="0" anchor="t">
            <a:spAutoFit/>
          </a:bodyPr>
          <a:lstStyle/>
          <a:p>
            <a:pPr>
              <a:lnSpc>
                <a:spcPts val="8000"/>
              </a:lnSpc>
              <a:spcBef>
                <a:spcPct val="0"/>
              </a:spcBef>
            </a:pPr>
            <a:r>
              <a:rPr lang="en-US" sz="8000" dirty="0">
                <a:solidFill>
                  <a:srgbClr val="19598D"/>
                </a:solidFill>
                <a:latin typeface="Montserrat Extra-Bold"/>
              </a:rPr>
              <a:t>What is Guiding?</a:t>
            </a:r>
          </a:p>
        </p:txBody>
      </p:sp>
      <p:sp>
        <p:nvSpPr>
          <p:cNvPr id="8" name="TextBox 8"/>
          <p:cNvSpPr txBox="1"/>
          <p:nvPr/>
        </p:nvSpPr>
        <p:spPr>
          <a:xfrm>
            <a:off x="1386081" y="2793115"/>
            <a:ext cx="5886793" cy="5036315"/>
          </a:xfrm>
          <a:prstGeom prst="rect">
            <a:avLst/>
          </a:prstGeom>
        </p:spPr>
        <p:txBody>
          <a:bodyPr wrap="square" lIns="0" tIns="0" rIns="0" bIns="0" rtlCol="0" anchor="t">
            <a:spAutoFit/>
          </a:bodyPr>
          <a:lstStyle/>
          <a:p>
            <a:pPr marL="457200" indent="-457200">
              <a:lnSpc>
                <a:spcPts val="4379"/>
              </a:lnSpc>
              <a:buFont typeface="Arial" panose="020B0604020202020204" pitchFamily="34" charset="0"/>
              <a:buChar char="•"/>
            </a:pPr>
            <a:r>
              <a:rPr lang="en-US" sz="3127" dirty="0">
                <a:solidFill>
                  <a:srgbClr val="000000"/>
                </a:solidFill>
                <a:latin typeface="Montserrat Bold"/>
              </a:rPr>
              <a:t>Getting family’s input</a:t>
            </a:r>
          </a:p>
          <a:p>
            <a:pPr marL="457200" indent="-457200">
              <a:lnSpc>
                <a:spcPts val="4379"/>
              </a:lnSpc>
              <a:buFont typeface="Arial" panose="020B0604020202020204" pitchFamily="34" charset="0"/>
              <a:buChar char="•"/>
            </a:pPr>
            <a:r>
              <a:rPr lang="en-US" sz="3127" dirty="0">
                <a:solidFill>
                  <a:srgbClr val="000000"/>
                </a:solidFill>
                <a:latin typeface="Montserrat Bold"/>
              </a:rPr>
              <a:t>Actively listening</a:t>
            </a:r>
          </a:p>
          <a:p>
            <a:pPr marL="457200" indent="-457200">
              <a:lnSpc>
                <a:spcPts val="4379"/>
              </a:lnSpc>
              <a:buFont typeface="Arial" panose="020B0604020202020204" pitchFamily="34" charset="0"/>
              <a:buChar char="•"/>
            </a:pPr>
            <a:r>
              <a:rPr lang="en-US" sz="3127" dirty="0">
                <a:solidFill>
                  <a:srgbClr val="000000"/>
                </a:solidFill>
                <a:latin typeface="Montserrat Bold"/>
              </a:rPr>
              <a:t>Offering suggestions/resources</a:t>
            </a:r>
          </a:p>
          <a:p>
            <a:pPr marL="457200" indent="-457200">
              <a:lnSpc>
                <a:spcPts val="4379"/>
              </a:lnSpc>
              <a:buFont typeface="Arial" panose="020B0604020202020204" pitchFamily="34" charset="0"/>
              <a:buChar char="•"/>
            </a:pPr>
            <a:r>
              <a:rPr lang="en-US" sz="3127" dirty="0">
                <a:solidFill>
                  <a:srgbClr val="000000"/>
                </a:solidFill>
                <a:latin typeface="Montserrat Bold"/>
              </a:rPr>
              <a:t>Answering questions</a:t>
            </a:r>
          </a:p>
          <a:p>
            <a:pPr marL="457200" indent="-457200">
              <a:lnSpc>
                <a:spcPts val="4379"/>
              </a:lnSpc>
              <a:buFont typeface="Arial" panose="020B0604020202020204" pitchFamily="34" charset="0"/>
              <a:buChar char="•"/>
            </a:pPr>
            <a:r>
              <a:rPr lang="en-US" sz="3127" dirty="0">
                <a:solidFill>
                  <a:srgbClr val="000000"/>
                </a:solidFill>
                <a:latin typeface="Montserrat Bold"/>
              </a:rPr>
              <a:t>Assessing interest and priorities</a:t>
            </a:r>
          </a:p>
          <a:p>
            <a:pPr marL="457200" indent="-457200">
              <a:lnSpc>
                <a:spcPts val="4379"/>
              </a:lnSpc>
              <a:buFont typeface="Arial" panose="020B0604020202020204" pitchFamily="34" charset="0"/>
              <a:buChar char="•"/>
            </a:pPr>
            <a:r>
              <a:rPr lang="en-US" sz="3127" dirty="0">
                <a:solidFill>
                  <a:srgbClr val="000000"/>
                </a:solidFill>
                <a:latin typeface="Montserrat Bold"/>
              </a:rPr>
              <a:t>Assessing strengths and abilities</a:t>
            </a:r>
          </a:p>
        </p:txBody>
      </p:sp>
      <p:pic>
        <p:nvPicPr>
          <p:cNvPr id="9" name="Content Placeholder 8" descr="Diagram&#10;&#10;Description automatically generated">
            <a:extLst>
              <a:ext uri="{FF2B5EF4-FFF2-40B4-BE49-F238E27FC236}">
                <a16:creationId xmlns:a16="http://schemas.microsoft.com/office/drawing/2014/main" id="{7BE849BE-D287-44EF-3C4F-7F472C331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874" y="1009065"/>
            <a:ext cx="10603239" cy="7207343"/>
          </a:xfrm>
          <a:prstGeom prst="rect">
            <a:avLst/>
          </a:prstGeom>
          <a:ln>
            <a:noFill/>
          </a:ln>
          <a:effectLst>
            <a:outerShdw blurRad="292100" dist="139700" dir="2700000" algn="tl" rotWithShape="0">
              <a:srgbClr val="333333">
                <a:alpha val="65000"/>
              </a:srgbClr>
            </a:outerShdw>
          </a:effectLst>
        </p:spPr>
      </p:pic>
      <p:sp>
        <p:nvSpPr>
          <p:cNvPr id="10" name="TextBox 7">
            <a:extLst>
              <a:ext uri="{FF2B5EF4-FFF2-40B4-BE49-F238E27FC236}">
                <a16:creationId xmlns:a16="http://schemas.microsoft.com/office/drawing/2014/main" id="{E220C322-7494-F314-E076-4F8077255FF9}"/>
              </a:ext>
            </a:extLst>
          </p:cNvPr>
          <p:cNvSpPr txBox="1"/>
          <p:nvPr/>
        </p:nvSpPr>
        <p:spPr>
          <a:xfrm>
            <a:off x="9011037" y="3009900"/>
            <a:ext cx="7126912" cy="959558"/>
          </a:xfrm>
          <a:prstGeom prst="rect">
            <a:avLst/>
          </a:prstGeom>
        </p:spPr>
        <p:txBody>
          <a:bodyPr wrap="square" lIns="0" tIns="0" rIns="0" bIns="0" rtlCol="0" anchor="t">
            <a:spAutoFit/>
          </a:bodyPr>
          <a:lstStyle/>
          <a:p>
            <a:pPr algn="ctr">
              <a:lnSpc>
                <a:spcPts val="8000"/>
              </a:lnSpc>
              <a:spcBef>
                <a:spcPct val="0"/>
              </a:spcBef>
            </a:pPr>
            <a:r>
              <a:rPr lang="en-US" sz="6000" dirty="0">
                <a:latin typeface="Montserrat Extra-Bold"/>
              </a:rPr>
              <a:t> Guiding</a:t>
            </a:r>
          </a:p>
        </p:txBody>
      </p:sp>
    </p:spTree>
    <p:extLst>
      <p:ext uri="{BB962C8B-B14F-4D97-AF65-F5344CB8AC3E}">
        <p14:creationId xmlns:p14="http://schemas.microsoft.com/office/powerpoint/2010/main" val="8618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287" y="5104333"/>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242621" y="8731024"/>
            <a:ext cx="1301547" cy="1262993"/>
          </a:xfrm>
          <a:prstGeom prst="rect">
            <a:avLst/>
          </a:prstGeom>
        </p:spPr>
      </p:pic>
      <p:sp>
        <p:nvSpPr>
          <p:cNvPr id="10" name="TextBox 14">
            <a:extLst>
              <a:ext uri="{FF2B5EF4-FFF2-40B4-BE49-F238E27FC236}">
                <a16:creationId xmlns:a16="http://schemas.microsoft.com/office/drawing/2014/main" id="{9CBC5F99-FD45-C0C5-FCC1-13EF668F8D68}"/>
              </a:ext>
            </a:extLst>
          </p:cNvPr>
          <p:cNvSpPr txBox="1"/>
          <p:nvPr/>
        </p:nvSpPr>
        <p:spPr>
          <a:xfrm>
            <a:off x="1039012" y="530054"/>
            <a:ext cx="16077412" cy="2051844"/>
          </a:xfrm>
          <a:prstGeom prst="rect">
            <a:avLst/>
          </a:prstGeom>
        </p:spPr>
        <p:txBody>
          <a:bodyPr wrap="square" lIns="0" tIns="0" rIns="0" bIns="0" rtlCol="0" anchor="t">
            <a:spAutoFit/>
          </a:bodyPr>
          <a:lstStyle/>
          <a:p>
            <a:pPr algn="ctr">
              <a:lnSpc>
                <a:spcPts val="8000"/>
              </a:lnSpc>
              <a:spcBef>
                <a:spcPct val="0"/>
              </a:spcBef>
            </a:pPr>
            <a:r>
              <a:rPr lang="en-US" sz="7200" dirty="0">
                <a:solidFill>
                  <a:srgbClr val="19598D"/>
                </a:solidFill>
                <a:latin typeface="Montserrat Extra-Bold"/>
              </a:rPr>
              <a:t>Spirit of Motivational Interviewing</a:t>
            </a:r>
          </a:p>
        </p:txBody>
      </p:sp>
      <p:graphicFrame>
        <p:nvGraphicFramePr>
          <p:cNvPr id="12" name="Diagram 11">
            <a:extLst>
              <a:ext uri="{FF2B5EF4-FFF2-40B4-BE49-F238E27FC236}">
                <a16:creationId xmlns:a16="http://schemas.microsoft.com/office/drawing/2014/main" id="{DAC602E4-05E3-F8CC-5928-5A964AE8007F}"/>
              </a:ext>
            </a:extLst>
          </p:cNvPr>
          <p:cNvGraphicFramePr/>
          <p:nvPr>
            <p:extLst>
              <p:ext uri="{D42A27DB-BD31-4B8C-83A1-F6EECF244321}">
                <p14:modId xmlns:p14="http://schemas.microsoft.com/office/powerpoint/2010/main" val="536756364"/>
              </p:ext>
            </p:extLst>
          </p:nvPr>
        </p:nvGraphicFramePr>
        <p:xfrm>
          <a:off x="3200400" y="2741995"/>
          <a:ext cx="12558978" cy="63334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4729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CC5ECB0B-F259-32CC-13D0-103F91BDCD9D}"/>
              </a:ext>
            </a:extLst>
          </p:cNvPr>
          <p:cNvSpPr/>
          <p:nvPr/>
        </p:nvSpPr>
        <p:spPr>
          <a:xfrm>
            <a:off x="9338904" y="5103657"/>
            <a:ext cx="8949096" cy="1947698"/>
          </a:xfrm>
          <a:prstGeom prst="rect">
            <a:avLst/>
          </a:prstGeom>
          <a:solidFill>
            <a:srgbClr val="19598D"/>
          </a:solidFill>
        </p:spPr>
      </p:sp>
      <p:sp>
        <p:nvSpPr>
          <p:cNvPr id="2" name="TextBox 14">
            <a:extLst>
              <a:ext uri="{FF2B5EF4-FFF2-40B4-BE49-F238E27FC236}">
                <a16:creationId xmlns:a16="http://schemas.microsoft.com/office/drawing/2014/main" id="{5070589C-8B12-44A9-52C8-E69732CB9C92}"/>
              </a:ext>
            </a:extLst>
          </p:cNvPr>
          <p:cNvSpPr txBox="1"/>
          <p:nvPr/>
        </p:nvSpPr>
        <p:spPr>
          <a:xfrm>
            <a:off x="1377117" y="420488"/>
            <a:ext cx="9552788" cy="1025922"/>
          </a:xfrm>
          <a:prstGeom prst="rect">
            <a:avLst/>
          </a:prstGeom>
        </p:spPr>
        <p:txBody>
          <a:bodyPr wrap="square" lIns="0" tIns="0" rIns="0" bIns="0" rtlCol="0" anchor="t">
            <a:spAutoFit/>
          </a:bodyPr>
          <a:lstStyle/>
          <a:p>
            <a:pPr>
              <a:lnSpc>
                <a:spcPts val="8000"/>
              </a:lnSpc>
              <a:spcBef>
                <a:spcPct val="0"/>
              </a:spcBef>
            </a:pPr>
            <a:r>
              <a:rPr lang="en-US" sz="7200" dirty="0">
                <a:solidFill>
                  <a:srgbClr val="19598D"/>
                </a:solidFill>
                <a:latin typeface="Montserrat Extra-Bold"/>
              </a:rPr>
              <a:t>Collaboration</a:t>
            </a:r>
          </a:p>
        </p:txBody>
      </p:sp>
      <p:pic>
        <p:nvPicPr>
          <p:cNvPr id="4" name="Picture 3">
            <a:extLst>
              <a:ext uri="{FF2B5EF4-FFF2-40B4-BE49-F238E27FC236}">
                <a16:creationId xmlns:a16="http://schemas.microsoft.com/office/drawing/2014/main" id="{CE54575F-26EE-037D-BA77-3A6F93118998}"/>
              </a:ext>
            </a:extLst>
          </p:cNvPr>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5" name="AutoShape 4">
            <a:extLst>
              <a:ext uri="{FF2B5EF4-FFF2-40B4-BE49-F238E27FC236}">
                <a16:creationId xmlns:a16="http://schemas.microsoft.com/office/drawing/2014/main" id="{AB2F5FED-FEC3-6D88-D823-4C8A5E95F34D}"/>
              </a:ext>
            </a:extLst>
          </p:cNvPr>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6" name="AutoShape 2">
            <a:extLst>
              <a:ext uri="{FF2B5EF4-FFF2-40B4-BE49-F238E27FC236}">
                <a16:creationId xmlns:a16="http://schemas.microsoft.com/office/drawing/2014/main" id="{FB31806D-2367-5751-F1B6-A4DAE0AB79FB}"/>
              </a:ext>
            </a:extLst>
          </p:cNvPr>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7" name="Picture 5">
            <a:extLst>
              <a:ext uri="{FF2B5EF4-FFF2-40B4-BE49-F238E27FC236}">
                <a16:creationId xmlns:a16="http://schemas.microsoft.com/office/drawing/2014/main" id="{9858DB16-681D-87C1-049C-2D03004559C3}"/>
              </a:ext>
            </a:extLst>
          </p:cNvPr>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8" name="TextBox 8">
            <a:extLst>
              <a:ext uri="{FF2B5EF4-FFF2-40B4-BE49-F238E27FC236}">
                <a16:creationId xmlns:a16="http://schemas.microsoft.com/office/drawing/2014/main" id="{CD6E61E6-8FDB-B6DF-48F3-DF12FB92D6CC}"/>
              </a:ext>
            </a:extLst>
          </p:cNvPr>
          <p:cNvSpPr txBox="1"/>
          <p:nvPr/>
        </p:nvSpPr>
        <p:spPr>
          <a:xfrm>
            <a:off x="1341258" y="1866898"/>
            <a:ext cx="7543012" cy="6217856"/>
          </a:xfrm>
          <a:prstGeom prst="rect">
            <a:avLst/>
          </a:prstGeom>
        </p:spPr>
        <p:txBody>
          <a:bodyPr wrap="square" lIns="0" tIns="0" rIns="0" bIns="0" rtlCol="0" anchor="t">
            <a:spAutoFit/>
          </a:bodyPr>
          <a:lstStyle/>
          <a:p>
            <a:pPr marL="457200" indent="-457200">
              <a:lnSpc>
                <a:spcPts val="4379"/>
              </a:lnSpc>
              <a:buFont typeface="Arial" panose="020B0604020202020204" pitchFamily="34" charset="0"/>
              <a:buChar char="•"/>
            </a:pPr>
            <a:r>
              <a:rPr lang="en-US" sz="4800" dirty="0">
                <a:solidFill>
                  <a:srgbClr val="000000"/>
                </a:solidFill>
                <a:latin typeface="Montserrat" panose="00000500000000000000" pitchFamily="2" charset="0"/>
              </a:rPr>
              <a:t>Involves partnership that honors the client’s experience and views.</a:t>
            </a:r>
          </a:p>
          <a:p>
            <a:pPr marL="457200" indent="-457200">
              <a:lnSpc>
                <a:spcPts val="4379"/>
              </a:lnSpc>
              <a:buFont typeface="Arial" panose="020B0604020202020204" pitchFamily="34" charset="0"/>
              <a:buChar char="•"/>
            </a:pPr>
            <a:r>
              <a:rPr lang="en-US" sz="4800" dirty="0">
                <a:solidFill>
                  <a:srgbClr val="000000"/>
                </a:solidFill>
                <a:latin typeface="Montserrat" panose="00000500000000000000" pitchFamily="2" charset="0"/>
              </a:rPr>
              <a:t>Emphasis is on creating an environment that is conducive to change.</a:t>
            </a:r>
          </a:p>
          <a:p>
            <a:pPr marL="457200" indent="-457200">
              <a:lnSpc>
                <a:spcPts val="4379"/>
              </a:lnSpc>
              <a:buFont typeface="Arial" panose="020B0604020202020204" pitchFamily="34" charset="0"/>
              <a:buChar char="•"/>
            </a:pPr>
            <a:r>
              <a:rPr lang="en-US" sz="4800" dirty="0">
                <a:solidFill>
                  <a:srgbClr val="000000"/>
                </a:solidFill>
                <a:latin typeface="Montserrat" panose="00000500000000000000" pitchFamily="2" charset="0"/>
              </a:rPr>
              <a:t>Highlights the family is the expert in their lives, and we want to hear their stories.</a:t>
            </a:r>
          </a:p>
        </p:txBody>
      </p:sp>
      <p:pic>
        <p:nvPicPr>
          <p:cNvPr id="10" name="Picture 9" descr="A picture containing person&#10;&#10;Description automatically generated">
            <a:extLst>
              <a:ext uri="{FF2B5EF4-FFF2-40B4-BE49-F238E27FC236}">
                <a16:creationId xmlns:a16="http://schemas.microsoft.com/office/drawing/2014/main" id="{5CEF425E-F40A-EE20-37BF-8937CB99EEF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904643" y="806518"/>
            <a:ext cx="8383357" cy="5270988"/>
          </a:xfrm>
          <a:prstGeom prst="rect">
            <a:avLst/>
          </a:prstGeom>
        </p:spPr>
      </p:pic>
    </p:spTree>
    <p:extLst>
      <p:ext uri="{BB962C8B-B14F-4D97-AF65-F5344CB8AC3E}">
        <p14:creationId xmlns:p14="http://schemas.microsoft.com/office/powerpoint/2010/main" val="24309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58088" y="0"/>
            <a:ext cx="10277367" cy="2739331"/>
          </a:xfrm>
          <a:prstGeom prst="rect">
            <a:avLst/>
          </a:prstGeom>
          <a:solidFill>
            <a:srgbClr val="19598D"/>
          </a:solidFill>
        </p:spPr>
      </p:sp>
      <p:sp>
        <p:nvSpPr>
          <p:cNvPr id="3" name="AutoShape 3"/>
          <p:cNvSpPr/>
          <p:nvPr/>
        </p:nvSpPr>
        <p:spPr>
          <a:xfrm>
            <a:off x="8376311" y="0"/>
            <a:ext cx="3973783" cy="5292673"/>
          </a:xfrm>
          <a:prstGeom prst="rect">
            <a:avLst/>
          </a:prstGeom>
          <a:solidFill>
            <a:srgbClr val="000000">
              <a:alpha val="21961"/>
            </a:srgbClr>
          </a:solidFill>
        </p:spPr>
      </p:sp>
      <p:sp>
        <p:nvSpPr>
          <p:cNvPr id="4" name="AutoShape 4"/>
          <p:cNvSpPr/>
          <p:nvPr/>
        </p:nvSpPr>
        <p:spPr>
          <a:xfrm>
            <a:off x="12806259" y="0"/>
            <a:ext cx="4688171" cy="8127958"/>
          </a:xfrm>
          <a:prstGeom prst="rect">
            <a:avLst/>
          </a:prstGeom>
          <a:solidFill>
            <a:srgbClr val="000000">
              <a:alpha val="21961"/>
            </a:srgbClr>
          </a:solidFill>
        </p:spPr>
      </p:sp>
      <p:grpSp>
        <p:nvGrpSpPr>
          <p:cNvPr id="5" name="Group 5"/>
          <p:cNvGrpSpPr/>
          <p:nvPr/>
        </p:nvGrpSpPr>
        <p:grpSpPr>
          <a:xfrm>
            <a:off x="13239987" y="0"/>
            <a:ext cx="5048013" cy="7757535"/>
            <a:chOff x="0" y="0"/>
            <a:chExt cx="8431833" cy="10646778"/>
          </a:xfrm>
        </p:grpSpPr>
        <p:pic>
          <p:nvPicPr>
            <p:cNvPr id="6" name="Picture 6"/>
            <p:cNvPicPr>
              <a:picLocks noChangeAspect="1"/>
            </p:cNvPicPr>
            <p:nvPr/>
          </p:nvPicPr>
          <p:blipFill>
            <a:blip r:embed="rId3"/>
            <a:srcRect l="23601" r="23601"/>
            <a:stretch>
              <a:fillRect/>
            </a:stretch>
          </p:blipFill>
          <p:spPr>
            <a:xfrm>
              <a:off x="0" y="0"/>
              <a:ext cx="8431833" cy="10646778"/>
            </a:xfrm>
            <a:prstGeom prst="rect">
              <a:avLst/>
            </a:prstGeom>
          </p:spPr>
        </p:pic>
      </p:grpSp>
      <p:grpSp>
        <p:nvGrpSpPr>
          <p:cNvPr id="7" name="Group 7"/>
          <p:cNvGrpSpPr/>
          <p:nvPr/>
        </p:nvGrpSpPr>
        <p:grpSpPr>
          <a:xfrm>
            <a:off x="8670551" y="0"/>
            <a:ext cx="3973783" cy="4931830"/>
            <a:chOff x="0" y="0"/>
            <a:chExt cx="5298377" cy="6575773"/>
          </a:xfrm>
        </p:grpSpPr>
        <p:pic>
          <p:nvPicPr>
            <p:cNvPr id="8" name="Picture 8"/>
            <p:cNvPicPr>
              <a:picLocks noChangeAspect="1"/>
            </p:cNvPicPr>
            <p:nvPr/>
          </p:nvPicPr>
          <p:blipFill>
            <a:blip r:embed="rId4"/>
            <a:srcRect l="23108" r="23108"/>
            <a:stretch>
              <a:fillRect/>
            </a:stretch>
          </p:blipFill>
          <p:spPr>
            <a:xfrm>
              <a:off x="0" y="0"/>
              <a:ext cx="5298377" cy="6575773"/>
            </a:xfrm>
            <a:prstGeom prst="rect">
              <a:avLst/>
            </a:prstGeom>
          </p:spPr>
        </p:pic>
      </p:gr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120665" y="479425"/>
            <a:ext cx="7097448" cy="2070101"/>
          </a:xfrm>
          <a:prstGeom prst="rect">
            <a:avLst/>
          </a:prstGeom>
        </p:spPr>
        <p:txBody>
          <a:bodyPr lIns="0" tIns="0" rIns="0" bIns="0" rtlCol="0" anchor="t">
            <a:spAutoFit/>
          </a:bodyPr>
          <a:lstStyle/>
          <a:p>
            <a:pPr>
              <a:lnSpc>
                <a:spcPts val="8000"/>
              </a:lnSpc>
              <a:spcBef>
                <a:spcPct val="0"/>
              </a:spcBef>
            </a:pPr>
            <a:r>
              <a:rPr lang="en-US" sz="8000">
                <a:solidFill>
                  <a:srgbClr val="19598D"/>
                </a:solidFill>
                <a:latin typeface="Montserrat Extra-Bold"/>
              </a:rPr>
              <a:t>Personal Values</a:t>
            </a:r>
          </a:p>
        </p:txBody>
      </p:sp>
      <p:sp>
        <p:nvSpPr>
          <p:cNvPr id="13" name="TextBox 13"/>
          <p:cNvSpPr txBox="1"/>
          <p:nvPr/>
        </p:nvSpPr>
        <p:spPr>
          <a:xfrm>
            <a:off x="938826" y="3077199"/>
            <a:ext cx="6508967" cy="3786506"/>
          </a:xfrm>
          <a:prstGeom prst="rect">
            <a:avLst/>
          </a:prstGeom>
        </p:spPr>
        <p:txBody>
          <a:bodyPr lIns="0" tIns="0" rIns="0" bIns="0" rtlCol="0" anchor="t">
            <a:spAutoFit/>
          </a:bodyPr>
          <a:lstStyle/>
          <a:p>
            <a:pPr>
              <a:lnSpc>
                <a:spcPts val="6019"/>
              </a:lnSpc>
            </a:pPr>
            <a:r>
              <a:rPr lang="en-US" sz="4299" dirty="0">
                <a:solidFill>
                  <a:srgbClr val="000000"/>
                </a:solidFill>
                <a:latin typeface="Montserrat Bold"/>
              </a:rPr>
              <a:t>A person's principles or standards of behavior; one's judgment of what is important in life.</a:t>
            </a:r>
          </a:p>
        </p:txBody>
      </p:sp>
      <p:sp>
        <p:nvSpPr>
          <p:cNvPr id="14" name="TextBox 14"/>
          <p:cNvSpPr txBox="1"/>
          <p:nvPr/>
        </p:nvSpPr>
        <p:spPr>
          <a:xfrm>
            <a:off x="616011" y="7490142"/>
            <a:ext cx="12715772" cy="1811020"/>
          </a:xfrm>
          <a:prstGeom prst="rect">
            <a:avLst/>
          </a:prstGeom>
        </p:spPr>
        <p:txBody>
          <a:bodyPr lIns="0" tIns="0" rIns="0" bIns="0" rtlCol="0" anchor="t">
            <a:spAutoFit/>
          </a:bodyPr>
          <a:lstStyle/>
          <a:p>
            <a:pPr>
              <a:lnSpc>
                <a:spcPts val="7279"/>
              </a:lnSpc>
            </a:pPr>
            <a:r>
              <a:rPr lang="en-US" sz="5199">
                <a:solidFill>
                  <a:srgbClr val="000000"/>
                </a:solidFill>
                <a:latin typeface="Canva Sans Bold"/>
              </a:rPr>
              <a:t>What  personal values brought you to work in Child Welfare?</a:t>
            </a:r>
          </a:p>
        </p:txBody>
      </p:sp>
      <p:pic>
        <p:nvPicPr>
          <p:cNvPr id="15" name="Picture 15"/>
          <p:cNvPicPr>
            <a:picLocks noChangeAspect="1"/>
          </p:cNvPicPr>
          <p:nvPr/>
        </p:nvPicPr>
        <p:blipFill>
          <a:blip r:embed="rId7"/>
          <a:srcRect t="6528" b="6528"/>
          <a:stretch>
            <a:fillRect/>
          </a:stretch>
        </p:blipFill>
        <p:spPr>
          <a:xfrm>
            <a:off x="15808806" y="8369501"/>
            <a:ext cx="1831861" cy="1777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FB3080D-9B48-EBCF-FFF9-433D3EBCD1B1}"/>
              </a:ext>
            </a:extLst>
          </p:cNvPr>
          <p:cNvSpPr/>
          <p:nvPr/>
        </p:nvSpPr>
        <p:spPr>
          <a:xfrm>
            <a:off x="7391400" y="4000500"/>
            <a:ext cx="3410864" cy="181138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9489699" y="1028700"/>
            <a:ext cx="8229600" cy="82296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grpSp>
        <p:nvGrpSpPr>
          <p:cNvPr id="6" name="Group 6"/>
          <p:cNvGrpSpPr/>
          <p:nvPr/>
        </p:nvGrpSpPr>
        <p:grpSpPr>
          <a:xfrm>
            <a:off x="451641" y="1028700"/>
            <a:ext cx="8229600" cy="82296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49804"/>
              </a:srgbClr>
            </a:solidFill>
          </p:spPr>
        </p:sp>
      </p:grpSp>
      <p:pic>
        <p:nvPicPr>
          <p:cNvPr id="11" name="Picture 11"/>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9610" y="1345223"/>
            <a:ext cx="844062" cy="211015"/>
          </a:xfrm>
          <a:prstGeom prst="rect">
            <a:avLst/>
          </a:prstGeom>
        </p:spPr>
      </p:pic>
      <p:sp>
        <p:nvSpPr>
          <p:cNvPr id="12" name="AutoShape 12"/>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3" name="AutoShape 13"/>
          <p:cNvSpPr/>
          <p:nvPr/>
        </p:nvSpPr>
        <p:spPr>
          <a:xfrm rot="-5376337">
            <a:off x="-607673" y="3241875"/>
            <a:ext cx="2075766" cy="0"/>
          </a:xfrm>
          <a:prstGeom prst="line">
            <a:avLst/>
          </a:prstGeom>
          <a:ln w="28575" cap="rnd">
            <a:solidFill>
              <a:srgbClr val="D9D9D9">
                <a:alpha val="74902"/>
              </a:srgbClr>
            </a:solidFill>
            <a:prstDash val="solid"/>
            <a:headEnd type="none" w="sm" len="sm"/>
            <a:tailEnd type="none" w="sm" len="sm"/>
          </a:ln>
        </p:spPr>
      </p:sp>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345223"/>
            <a:ext cx="844062" cy="211015"/>
          </a:xfrm>
          <a:prstGeom prst="rect">
            <a:avLst/>
          </a:prstGeom>
        </p:spPr>
      </p:pic>
      <p:sp>
        <p:nvSpPr>
          <p:cNvPr id="15" name="AutoShape 15"/>
          <p:cNvSpPr/>
          <p:nvPr/>
        </p:nvSpPr>
        <p:spPr>
          <a:xfrm flipV="1">
            <a:off x="1" y="9258300"/>
            <a:ext cx="18288000" cy="40297"/>
          </a:xfrm>
          <a:prstGeom prst="line">
            <a:avLst/>
          </a:prstGeom>
          <a:ln w="28575" cap="rnd">
            <a:solidFill>
              <a:srgbClr val="D9D9D9"/>
            </a:solidFill>
            <a:prstDash val="solid"/>
            <a:headEnd type="none" w="sm" len="sm"/>
            <a:tailEnd type="none" w="sm" len="sm"/>
          </a:ln>
        </p:spPr>
      </p:sp>
      <p:pic>
        <p:nvPicPr>
          <p:cNvPr id="16" name="Picture 16"/>
          <p:cNvPicPr>
            <a:picLocks noChangeAspect="1"/>
          </p:cNvPicPr>
          <p:nvPr/>
        </p:nvPicPr>
        <p:blipFill>
          <a:blip r:embed="rId5"/>
          <a:srcRect t="6528" b="6528"/>
          <a:stretch>
            <a:fillRect/>
          </a:stretch>
        </p:blipFill>
        <p:spPr>
          <a:xfrm>
            <a:off x="393743" y="8320418"/>
            <a:ext cx="1831861" cy="1777598"/>
          </a:xfrm>
          <a:prstGeom prst="rect">
            <a:avLst/>
          </a:prstGeom>
        </p:spPr>
      </p:pic>
      <p:sp>
        <p:nvSpPr>
          <p:cNvPr id="22" name="AutoShape 11">
            <a:extLst>
              <a:ext uri="{FF2B5EF4-FFF2-40B4-BE49-F238E27FC236}">
                <a16:creationId xmlns:a16="http://schemas.microsoft.com/office/drawing/2014/main" id="{6393736C-81C8-88C5-C1FA-C006628F5693}"/>
              </a:ext>
            </a:extLst>
          </p:cNvPr>
          <p:cNvSpPr/>
          <p:nvPr/>
        </p:nvSpPr>
        <p:spPr>
          <a:xfrm>
            <a:off x="1075644" y="2046261"/>
            <a:ext cx="7604618" cy="2649358"/>
          </a:xfrm>
          <a:prstGeom prst="rect">
            <a:avLst/>
          </a:prstGeom>
          <a:solidFill>
            <a:srgbClr val="19598D"/>
          </a:solidFill>
        </p:spPr>
        <p:txBody>
          <a:bodyPr/>
          <a:lstStyle/>
          <a:p>
            <a:endParaRPr lang="en-US" dirty="0"/>
          </a:p>
        </p:txBody>
      </p:sp>
      <p:sp>
        <p:nvSpPr>
          <p:cNvPr id="23" name="TextBox 5">
            <a:extLst>
              <a:ext uri="{FF2B5EF4-FFF2-40B4-BE49-F238E27FC236}">
                <a16:creationId xmlns:a16="http://schemas.microsoft.com/office/drawing/2014/main" id="{129578D6-7E1F-090C-86A4-C9AED52CF322}"/>
              </a:ext>
            </a:extLst>
          </p:cNvPr>
          <p:cNvSpPr txBox="1"/>
          <p:nvPr/>
        </p:nvSpPr>
        <p:spPr>
          <a:xfrm>
            <a:off x="3124200" y="415679"/>
            <a:ext cx="11658599" cy="1025922"/>
          </a:xfrm>
          <a:prstGeom prst="rect">
            <a:avLst/>
          </a:prstGeom>
        </p:spPr>
        <p:txBody>
          <a:bodyPr wrap="square" lIns="0" tIns="0" rIns="0" bIns="0" rtlCol="0" anchor="t">
            <a:spAutoFit/>
          </a:bodyPr>
          <a:lstStyle/>
          <a:p>
            <a:pPr algn="ctr">
              <a:lnSpc>
                <a:spcPts val="8000"/>
              </a:lnSpc>
              <a:spcBef>
                <a:spcPct val="0"/>
              </a:spcBef>
            </a:pPr>
            <a:r>
              <a:rPr lang="en-US" sz="8000" dirty="0">
                <a:solidFill>
                  <a:srgbClr val="19598D"/>
                </a:solidFill>
                <a:latin typeface="Montserrat Extra-Bold"/>
              </a:rPr>
              <a:t>“Expert” Behaviors</a:t>
            </a:r>
          </a:p>
        </p:txBody>
      </p:sp>
      <p:sp>
        <p:nvSpPr>
          <p:cNvPr id="24" name="AutoShape 11">
            <a:extLst>
              <a:ext uri="{FF2B5EF4-FFF2-40B4-BE49-F238E27FC236}">
                <a16:creationId xmlns:a16="http://schemas.microsoft.com/office/drawing/2014/main" id="{ABAB1992-5553-5260-5F94-B30C2C8D73F0}"/>
              </a:ext>
            </a:extLst>
          </p:cNvPr>
          <p:cNvSpPr/>
          <p:nvPr/>
        </p:nvSpPr>
        <p:spPr>
          <a:xfrm>
            <a:off x="9508059" y="2018881"/>
            <a:ext cx="7604618" cy="2649358"/>
          </a:xfrm>
          <a:prstGeom prst="rect">
            <a:avLst/>
          </a:prstGeom>
          <a:solidFill>
            <a:srgbClr val="19598D"/>
          </a:solidFill>
        </p:spPr>
      </p:sp>
      <p:sp>
        <p:nvSpPr>
          <p:cNvPr id="25" name="AutoShape 11">
            <a:extLst>
              <a:ext uri="{FF2B5EF4-FFF2-40B4-BE49-F238E27FC236}">
                <a16:creationId xmlns:a16="http://schemas.microsoft.com/office/drawing/2014/main" id="{C5120B2F-4E5C-66EB-4BE4-F9EB62AEEB4F}"/>
              </a:ext>
            </a:extLst>
          </p:cNvPr>
          <p:cNvSpPr/>
          <p:nvPr/>
        </p:nvSpPr>
        <p:spPr>
          <a:xfrm>
            <a:off x="1058261" y="5039848"/>
            <a:ext cx="7604618" cy="2649358"/>
          </a:xfrm>
          <a:prstGeom prst="rect">
            <a:avLst/>
          </a:prstGeom>
          <a:solidFill>
            <a:srgbClr val="19598D"/>
          </a:solidFill>
        </p:spPr>
      </p:sp>
      <p:sp>
        <p:nvSpPr>
          <p:cNvPr id="26" name="AutoShape 11">
            <a:extLst>
              <a:ext uri="{FF2B5EF4-FFF2-40B4-BE49-F238E27FC236}">
                <a16:creationId xmlns:a16="http://schemas.microsoft.com/office/drawing/2014/main" id="{E36EB309-11EE-758B-D6D6-AB5B0C19A15D}"/>
              </a:ext>
            </a:extLst>
          </p:cNvPr>
          <p:cNvSpPr/>
          <p:nvPr/>
        </p:nvSpPr>
        <p:spPr>
          <a:xfrm>
            <a:off x="9508059" y="5039848"/>
            <a:ext cx="7604618" cy="2649358"/>
          </a:xfrm>
          <a:prstGeom prst="rect">
            <a:avLst/>
          </a:prstGeom>
          <a:solidFill>
            <a:srgbClr val="19598D"/>
          </a:solidFill>
        </p:spPr>
      </p:sp>
      <p:sp>
        <p:nvSpPr>
          <p:cNvPr id="27" name="TextBox 16">
            <a:extLst>
              <a:ext uri="{FF2B5EF4-FFF2-40B4-BE49-F238E27FC236}">
                <a16:creationId xmlns:a16="http://schemas.microsoft.com/office/drawing/2014/main" id="{DF2E9E40-DF4C-3CF5-81E0-A594AFF2DFA0}"/>
              </a:ext>
            </a:extLst>
          </p:cNvPr>
          <p:cNvSpPr txBox="1"/>
          <p:nvPr/>
        </p:nvSpPr>
        <p:spPr>
          <a:xfrm>
            <a:off x="1769221" y="2558849"/>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Asking closed-ended questions</a:t>
            </a:r>
          </a:p>
        </p:txBody>
      </p:sp>
      <p:sp>
        <p:nvSpPr>
          <p:cNvPr id="28" name="TextBox 16">
            <a:extLst>
              <a:ext uri="{FF2B5EF4-FFF2-40B4-BE49-F238E27FC236}">
                <a16:creationId xmlns:a16="http://schemas.microsoft.com/office/drawing/2014/main" id="{C4CA8B17-635A-97B2-5F32-25C77114D252}"/>
              </a:ext>
            </a:extLst>
          </p:cNvPr>
          <p:cNvSpPr txBox="1"/>
          <p:nvPr/>
        </p:nvSpPr>
        <p:spPr>
          <a:xfrm>
            <a:off x="10245996" y="2333859"/>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Asking questions that confirm biases</a:t>
            </a:r>
          </a:p>
        </p:txBody>
      </p:sp>
      <p:sp>
        <p:nvSpPr>
          <p:cNvPr id="29" name="TextBox 16">
            <a:extLst>
              <a:ext uri="{FF2B5EF4-FFF2-40B4-BE49-F238E27FC236}">
                <a16:creationId xmlns:a16="http://schemas.microsoft.com/office/drawing/2014/main" id="{43E99BDB-FC91-41CE-DC96-701ED0F0839C}"/>
              </a:ext>
            </a:extLst>
          </p:cNvPr>
          <p:cNvSpPr txBox="1"/>
          <p:nvPr/>
        </p:nvSpPr>
        <p:spPr>
          <a:xfrm>
            <a:off x="10097921" y="5374677"/>
            <a:ext cx="6217463" cy="1556452"/>
          </a:xfrm>
          <a:prstGeom prst="rect">
            <a:avLst/>
          </a:prstGeom>
        </p:spPr>
        <p:txBody>
          <a:bodyPr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Use of confrontation versus inquiry</a:t>
            </a:r>
          </a:p>
        </p:txBody>
      </p:sp>
      <p:sp>
        <p:nvSpPr>
          <p:cNvPr id="30" name="TextBox 16">
            <a:extLst>
              <a:ext uri="{FF2B5EF4-FFF2-40B4-BE49-F238E27FC236}">
                <a16:creationId xmlns:a16="http://schemas.microsoft.com/office/drawing/2014/main" id="{D95C3523-8962-B7E2-C186-3DF0A7ECE254}"/>
              </a:ext>
            </a:extLst>
          </p:cNvPr>
          <p:cNvSpPr txBox="1"/>
          <p:nvPr/>
        </p:nvSpPr>
        <p:spPr>
          <a:xfrm>
            <a:off x="1013984" y="5156491"/>
            <a:ext cx="7500482" cy="2364365"/>
          </a:xfrm>
          <a:prstGeom prst="rect">
            <a:avLst/>
          </a:prstGeom>
        </p:spPr>
        <p:txBody>
          <a:bodyPr wrap="square" lIns="0" tIns="0" rIns="0" bIns="0" rtlCol="0" anchor="t">
            <a:spAutoFit/>
          </a:bodyPr>
          <a:lstStyle/>
          <a:p>
            <a:pPr marL="0" lvl="0" indent="0" algn="ctr">
              <a:lnSpc>
                <a:spcPts val="6299"/>
              </a:lnSpc>
              <a:spcBef>
                <a:spcPct val="0"/>
              </a:spcBef>
            </a:pPr>
            <a:r>
              <a:rPr lang="en-US" sz="4500" dirty="0">
                <a:solidFill>
                  <a:srgbClr val="FFFFFF"/>
                </a:solidFill>
                <a:latin typeface="Montserrat Semi-Bold"/>
              </a:rPr>
              <a:t>Using statements such as:  “Don’t you think…/ You should…”</a:t>
            </a:r>
          </a:p>
        </p:txBody>
      </p:sp>
      <p:sp>
        <p:nvSpPr>
          <p:cNvPr id="32" name="AutoShape 4">
            <a:extLst>
              <a:ext uri="{FF2B5EF4-FFF2-40B4-BE49-F238E27FC236}">
                <a16:creationId xmlns:a16="http://schemas.microsoft.com/office/drawing/2014/main" id="{DB92A620-34A6-3FA6-C7CF-D62E7F588786}"/>
              </a:ext>
            </a:extLst>
          </p:cNvPr>
          <p:cNvSpPr/>
          <p:nvPr/>
        </p:nvSpPr>
        <p:spPr>
          <a:xfrm>
            <a:off x="8514466" y="8593355"/>
            <a:ext cx="9773533" cy="1329889"/>
          </a:xfrm>
          <a:prstGeom prst="rect">
            <a:avLst/>
          </a:prstGeom>
          <a:solidFill>
            <a:srgbClr val="57C1D4"/>
          </a:solidFill>
        </p:spPr>
      </p:sp>
      <p:sp>
        <p:nvSpPr>
          <p:cNvPr id="33" name="TextBox 16">
            <a:extLst>
              <a:ext uri="{FF2B5EF4-FFF2-40B4-BE49-F238E27FC236}">
                <a16:creationId xmlns:a16="http://schemas.microsoft.com/office/drawing/2014/main" id="{1204995A-AA9F-8AC6-2139-CCC2E6354A28}"/>
              </a:ext>
            </a:extLst>
          </p:cNvPr>
          <p:cNvSpPr txBox="1"/>
          <p:nvPr/>
        </p:nvSpPr>
        <p:spPr>
          <a:xfrm>
            <a:off x="8307432" y="8813733"/>
            <a:ext cx="10221129" cy="748538"/>
          </a:xfrm>
          <a:prstGeom prst="rect">
            <a:avLst/>
          </a:prstGeom>
        </p:spPr>
        <p:txBody>
          <a:bodyPr wrap="square" lIns="0" tIns="0" rIns="0" bIns="0" rtlCol="0" anchor="t">
            <a:spAutoFit/>
          </a:bodyPr>
          <a:lstStyle/>
          <a:p>
            <a:pPr marL="0" lvl="0" indent="0" algn="ctr">
              <a:lnSpc>
                <a:spcPts val="6299"/>
              </a:lnSpc>
              <a:spcBef>
                <a:spcPct val="0"/>
              </a:spcBef>
            </a:pPr>
            <a:r>
              <a:rPr lang="en-US" sz="3600" dirty="0">
                <a:latin typeface="Montserrat Semi-Bold"/>
              </a:rPr>
              <a:t>Behaviors we display in the “expert role”</a:t>
            </a:r>
          </a:p>
        </p:txBody>
      </p:sp>
    </p:spTree>
    <p:extLst>
      <p:ext uri="{BB962C8B-B14F-4D97-AF65-F5344CB8AC3E}">
        <p14:creationId xmlns:p14="http://schemas.microsoft.com/office/powerpoint/2010/main" val="2479227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21845" y="391406"/>
            <a:ext cx="8966155" cy="2528088"/>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TextBox 10"/>
          <p:cNvSpPr txBox="1"/>
          <p:nvPr/>
        </p:nvSpPr>
        <p:spPr>
          <a:xfrm>
            <a:off x="254118" y="432051"/>
            <a:ext cx="8317620" cy="2962349"/>
          </a:xfrm>
          <a:prstGeom prst="rect">
            <a:avLst/>
          </a:prstGeom>
        </p:spPr>
        <p:txBody>
          <a:bodyPr wrap="square" lIns="0" tIns="0" rIns="0" bIns="0" rtlCol="0" anchor="t">
            <a:spAutoFit/>
          </a:bodyPr>
          <a:lstStyle/>
          <a:p>
            <a:pPr>
              <a:lnSpc>
                <a:spcPts val="7658"/>
              </a:lnSpc>
              <a:spcBef>
                <a:spcPct val="0"/>
              </a:spcBef>
            </a:pPr>
            <a:r>
              <a:rPr lang="en-US" sz="7200" dirty="0">
                <a:solidFill>
                  <a:srgbClr val="19598D"/>
                </a:solidFill>
                <a:latin typeface="Montserrat Extra-Bold"/>
              </a:rPr>
              <a:t>Circumstances that cannot be changed</a:t>
            </a:r>
          </a:p>
        </p:txBody>
      </p:sp>
      <p:sp>
        <p:nvSpPr>
          <p:cNvPr id="12" name="TextBox 12"/>
          <p:cNvSpPr txBox="1"/>
          <p:nvPr/>
        </p:nvSpPr>
        <p:spPr>
          <a:xfrm>
            <a:off x="9833931" y="606666"/>
            <a:ext cx="7571929" cy="2051844"/>
          </a:xfrm>
          <a:prstGeom prst="rect">
            <a:avLst/>
          </a:prstGeom>
        </p:spPr>
        <p:txBody>
          <a:bodyPr lIns="0" tIns="0" rIns="0" bIns="0" rtlCol="0" anchor="t">
            <a:spAutoFit/>
          </a:bodyPr>
          <a:lstStyle/>
          <a:p>
            <a:pPr algn="ctr">
              <a:lnSpc>
                <a:spcPts val="3999"/>
              </a:lnSpc>
            </a:pPr>
            <a:r>
              <a:rPr lang="en-US" sz="3200" dirty="0">
                <a:solidFill>
                  <a:srgbClr val="FFFFFF"/>
                </a:solidFill>
                <a:latin typeface="Montserrat Extra-Bold"/>
              </a:rPr>
              <a:t>How do we collaborate with clients when there are circumstances that cannot be changed?</a:t>
            </a:r>
          </a:p>
        </p:txBody>
      </p:sp>
      <p:sp>
        <p:nvSpPr>
          <p:cNvPr id="13" name="Content Placeholder 2">
            <a:extLst>
              <a:ext uri="{FF2B5EF4-FFF2-40B4-BE49-F238E27FC236}">
                <a16:creationId xmlns:a16="http://schemas.microsoft.com/office/drawing/2014/main" id="{227D64E5-383C-E59D-2D66-87B3644EF40B}"/>
              </a:ext>
            </a:extLst>
          </p:cNvPr>
          <p:cNvSpPr txBox="1">
            <a:spLocks/>
          </p:cNvSpPr>
          <p:nvPr/>
        </p:nvSpPr>
        <p:spPr>
          <a:xfrm>
            <a:off x="9808491" y="3394400"/>
            <a:ext cx="8839200" cy="556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Offer choices around services</a:t>
            </a:r>
          </a:p>
          <a:p>
            <a:r>
              <a:rPr lang="en-US" sz="4000" dirty="0"/>
              <a:t>Give families a voice</a:t>
            </a:r>
          </a:p>
          <a:p>
            <a:r>
              <a:rPr lang="en-US" sz="4000" dirty="0"/>
              <a:t>Allow/Invite room for questions/discussion</a:t>
            </a:r>
          </a:p>
          <a:p>
            <a:r>
              <a:rPr lang="en-US" sz="4000" dirty="0"/>
              <a:t>Involve the family in planning</a:t>
            </a:r>
          </a:p>
          <a:p>
            <a:r>
              <a:rPr lang="en-US" sz="4000" dirty="0"/>
              <a:t>Listen to their story</a:t>
            </a:r>
          </a:p>
          <a:p>
            <a:r>
              <a:rPr lang="en-US" sz="4000" dirty="0"/>
              <a:t>Brainstorm barriers and solutions</a:t>
            </a:r>
          </a:p>
        </p:txBody>
      </p:sp>
      <p:sp>
        <p:nvSpPr>
          <p:cNvPr id="5" name="AutoShape 5"/>
          <p:cNvSpPr/>
          <p:nvPr/>
        </p:nvSpPr>
        <p:spPr>
          <a:xfrm>
            <a:off x="7223431" y="3652877"/>
            <a:ext cx="1459603" cy="6658776"/>
          </a:xfrm>
          <a:prstGeom prst="rect">
            <a:avLst/>
          </a:prstGeom>
          <a:solidFill>
            <a:srgbClr val="19598D"/>
          </a:solidFill>
        </p:spPr>
        <p:txBody>
          <a:bodyPr/>
          <a:lstStyle/>
          <a:p>
            <a:endParaRPr lang="en-US" dirty="0"/>
          </a:p>
        </p:txBody>
      </p:sp>
      <p:sp>
        <p:nvSpPr>
          <p:cNvPr id="6" name="Content Placeholder 2">
            <a:extLst>
              <a:ext uri="{FF2B5EF4-FFF2-40B4-BE49-F238E27FC236}">
                <a16:creationId xmlns:a16="http://schemas.microsoft.com/office/drawing/2014/main" id="{22515F43-875F-8202-0C06-1020CBE77F95}"/>
              </a:ext>
            </a:extLst>
          </p:cNvPr>
          <p:cNvSpPr txBox="1">
            <a:spLocks/>
          </p:cNvSpPr>
          <p:nvPr/>
        </p:nvSpPr>
        <p:spPr>
          <a:xfrm>
            <a:off x="403868" y="3652877"/>
            <a:ext cx="7004660" cy="5562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Court Orders</a:t>
            </a:r>
          </a:p>
          <a:p>
            <a:r>
              <a:rPr lang="en-US" sz="4000" dirty="0"/>
              <a:t>Safety of the Child</a:t>
            </a:r>
          </a:p>
          <a:p>
            <a:r>
              <a:rPr lang="en-US" sz="4000" dirty="0"/>
              <a:t>Court Ordered Services</a:t>
            </a:r>
          </a:p>
          <a:p>
            <a:r>
              <a:rPr lang="en-US" sz="4000" dirty="0"/>
              <a:t>Restraining/No Contact Orders</a:t>
            </a:r>
          </a:p>
          <a:p>
            <a:r>
              <a:rPr lang="en-US" sz="4000" dirty="0"/>
              <a:t>Immediate Protection Agreements</a:t>
            </a:r>
          </a:p>
        </p:txBody>
      </p:sp>
    </p:spTree>
    <p:extLst>
      <p:ext uri="{BB962C8B-B14F-4D97-AF65-F5344CB8AC3E}">
        <p14:creationId xmlns:p14="http://schemas.microsoft.com/office/powerpoint/2010/main" val="383746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8" name="Group 8"/>
          <p:cNvGrpSpPr/>
          <p:nvPr/>
        </p:nvGrpSpPr>
        <p:grpSpPr>
          <a:xfrm>
            <a:off x="10443602" y="439780"/>
            <a:ext cx="6164150" cy="8483094"/>
            <a:chOff x="0" y="0"/>
            <a:chExt cx="1623480" cy="2234230"/>
          </a:xfrm>
        </p:grpSpPr>
        <p:sp>
          <p:nvSpPr>
            <p:cNvPr id="9" name="Freeform 9"/>
            <p:cNvSpPr/>
            <p:nvPr/>
          </p:nvSpPr>
          <p:spPr>
            <a:xfrm>
              <a:off x="0" y="0"/>
              <a:ext cx="1623480" cy="2234230"/>
            </a:xfrm>
            <a:custGeom>
              <a:avLst/>
              <a:gdLst/>
              <a:ahLst/>
              <a:cxnLst/>
              <a:rect l="l" t="t" r="r" b="b"/>
              <a:pathLst>
                <a:path w="1623480" h="2234230">
                  <a:moveTo>
                    <a:pt x="64054" y="0"/>
                  </a:moveTo>
                  <a:lnTo>
                    <a:pt x="1559426" y="0"/>
                  </a:lnTo>
                  <a:cubicBezTo>
                    <a:pt x="1576414" y="0"/>
                    <a:pt x="1592706" y="6749"/>
                    <a:pt x="1604719" y="18761"/>
                  </a:cubicBezTo>
                  <a:cubicBezTo>
                    <a:pt x="1616731" y="30773"/>
                    <a:pt x="1623480" y="47066"/>
                    <a:pt x="1623480" y="64054"/>
                  </a:cubicBezTo>
                  <a:lnTo>
                    <a:pt x="1623480" y="2170177"/>
                  </a:lnTo>
                  <a:cubicBezTo>
                    <a:pt x="1623480" y="2205553"/>
                    <a:pt x="1594802" y="2234230"/>
                    <a:pt x="1559426" y="2234230"/>
                  </a:cubicBezTo>
                  <a:lnTo>
                    <a:pt x="64054" y="2234230"/>
                  </a:lnTo>
                  <a:cubicBezTo>
                    <a:pt x="28678" y="2234230"/>
                    <a:pt x="0" y="2205553"/>
                    <a:pt x="0" y="2170177"/>
                  </a:cubicBezTo>
                  <a:lnTo>
                    <a:pt x="0" y="64054"/>
                  </a:lnTo>
                  <a:cubicBezTo>
                    <a:pt x="0" y="28678"/>
                    <a:pt x="28678" y="0"/>
                    <a:pt x="64054" y="0"/>
                  </a:cubicBezTo>
                  <a:close/>
                </a:path>
              </a:pathLst>
            </a:custGeom>
            <a:solidFill>
              <a:srgbClr val="D9D9D9"/>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pic>
        <p:nvPicPr>
          <p:cNvPr id="11" name="Picture 11"/>
          <p:cNvPicPr>
            <a:picLocks noChangeAspect="1"/>
          </p:cNvPicPr>
          <p:nvPr/>
        </p:nvPicPr>
        <p:blipFill>
          <a:blip r:embed="rId5"/>
          <a:srcRect t="6528" b="6528"/>
          <a:stretch>
            <a:fillRect/>
          </a:stretch>
        </p:blipFill>
        <p:spPr>
          <a:xfrm>
            <a:off x="15903599" y="8201777"/>
            <a:ext cx="1831861" cy="1777598"/>
          </a:xfrm>
          <a:prstGeom prst="rect">
            <a:avLst/>
          </a:prstGeom>
        </p:spPr>
      </p:pic>
      <p:sp>
        <p:nvSpPr>
          <p:cNvPr id="12" name="TextBox 12"/>
          <p:cNvSpPr txBox="1"/>
          <p:nvPr/>
        </p:nvSpPr>
        <p:spPr>
          <a:xfrm>
            <a:off x="603779" y="566000"/>
            <a:ext cx="6164150" cy="1045992"/>
          </a:xfrm>
          <a:prstGeom prst="rect">
            <a:avLst/>
          </a:prstGeom>
        </p:spPr>
        <p:txBody>
          <a:bodyPr lIns="0" tIns="0" rIns="0" bIns="0" rtlCol="0" anchor="t">
            <a:spAutoFit/>
          </a:bodyPr>
          <a:lstStyle/>
          <a:p>
            <a:pPr algn="ctr">
              <a:lnSpc>
                <a:spcPts val="8819"/>
              </a:lnSpc>
            </a:pPr>
            <a:r>
              <a:rPr lang="en-US" sz="6299" dirty="0">
                <a:solidFill>
                  <a:srgbClr val="19598D"/>
                </a:solidFill>
                <a:latin typeface="Montserrat Extra-Bold"/>
              </a:rPr>
              <a:t>Acceptance</a:t>
            </a:r>
          </a:p>
        </p:txBody>
      </p:sp>
      <p:sp>
        <p:nvSpPr>
          <p:cNvPr id="15" name="TextBox 15"/>
          <p:cNvSpPr txBox="1"/>
          <p:nvPr/>
        </p:nvSpPr>
        <p:spPr>
          <a:xfrm>
            <a:off x="10443602" y="1708523"/>
            <a:ext cx="6164150" cy="5800755"/>
          </a:xfrm>
          <a:prstGeom prst="rect">
            <a:avLst/>
          </a:prstGeom>
        </p:spPr>
        <p:txBody>
          <a:bodyPr lIns="0" tIns="0" rIns="0" bIns="0" rtlCol="0" anchor="t">
            <a:spAutoFit/>
          </a:bodyPr>
          <a:lstStyle/>
          <a:p>
            <a:pPr marL="571500" indent="-571500" algn="ctr">
              <a:lnSpc>
                <a:spcPts val="5740"/>
              </a:lnSpc>
              <a:buFont typeface="Arial" panose="020B0604020202020204" pitchFamily="34" charset="0"/>
              <a:buChar char="•"/>
            </a:pPr>
            <a:r>
              <a:rPr lang="en-US" sz="4100" dirty="0">
                <a:solidFill>
                  <a:srgbClr val="19598D"/>
                </a:solidFill>
                <a:latin typeface="Canva Sans Bold"/>
              </a:rPr>
              <a:t>Absolute Worth</a:t>
            </a:r>
          </a:p>
          <a:p>
            <a:pPr algn="ctr">
              <a:lnSpc>
                <a:spcPts val="5740"/>
              </a:lnSpc>
            </a:pPr>
            <a:endParaRPr lang="en-US" sz="4100" dirty="0">
              <a:solidFill>
                <a:srgbClr val="19598D"/>
              </a:solidFill>
              <a:latin typeface="Canva Sans Bold"/>
            </a:endParaRPr>
          </a:p>
          <a:p>
            <a:pPr marL="571500" indent="-571500" algn="ctr">
              <a:lnSpc>
                <a:spcPts val="5740"/>
              </a:lnSpc>
              <a:buFont typeface="Arial" panose="020B0604020202020204" pitchFamily="34" charset="0"/>
              <a:buChar char="•"/>
            </a:pPr>
            <a:r>
              <a:rPr lang="en-US" sz="4100" dirty="0">
                <a:solidFill>
                  <a:srgbClr val="19598D"/>
                </a:solidFill>
                <a:latin typeface="Canva Sans Bold"/>
              </a:rPr>
              <a:t>Accurate Empathy</a:t>
            </a:r>
          </a:p>
          <a:p>
            <a:pPr algn="ctr">
              <a:lnSpc>
                <a:spcPts val="5740"/>
              </a:lnSpc>
            </a:pPr>
            <a:endParaRPr lang="en-US" sz="4100" dirty="0">
              <a:solidFill>
                <a:srgbClr val="19598D"/>
              </a:solidFill>
              <a:latin typeface="Canva Sans Bold"/>
            </a:endParaRPr>
          </a:p>
          <a:p>
            <a:pPr marL="571500" indent="-571500" algn="ctr">
              <a:lnSpc>
                <a:spcPts val="5740"/>
              </a:lnSpc>
              <a:buFont typeface="Arial" panose="020B0604020202020204" pitchFamily="34" charset="0"/>
              <a:buChar char="•"/>
            </a:pPr>
            <a:r>
              <a:rPr lang="en-US" sz="4100" dirty="0">
                <a:solidFill>
                  <a:srgbClr val="19598D"/>
                </a:solidFill>
                <a:latin typeface="Canva Sans Bold"/>
              </a:rPr>
              <a:t>Autonomy Support</a:t>
            </a:r>
          </a:p>
          <a:p>
            <a:pPr algn="ctr">
              <a:lnSpc>
                <a:spcPts val="5740"/>
              </a:lnSpc>
            </a:pPr>
            <a:endParaRPr lang="en-US" sz="4100" dirty="0">
              <a:solidFill>
                <a:srgbClr val="19598D"/>
              </a:solidFill>
              <a:latin typeface="Canva Sans Bold"/>
            </a:endParaRPr>
          </a:p>
          <a:p>
            <a:pPr marL="571500" indent="-571500" algn="ctr">
              <a:lnSpc>
                <a:spcPts val="5740"/>
              </a:lnSpc>
              <a:buFont typeface="Arial" panose="020B0604020202020204" pitchFamily="34" charset="0"/>
              <a:buChar char="•"/>
            </a:pPr>
            <a:r>
              <a:rPr lang="en-US" sz="4100" dirty="0">
                <a:solidFill>
                  <a:srgbClr val="19598D"/>
                </a:solidFill>
                <a:latin typeface="Canva Sans Bold"/>
              </a:rPr>
              <a:t>Affirmation</a:t>
            </a:r>
          </a:p>
          <a:p>
            <a:pPr marL="571500" indent="-571500" algn="ctr">
              <a:lnSpc>
                <a:spcPts val="5740"/>
              </a:lnSpc>
              <a:buFont typeface="Arial" panose="020B0604020202020204" pitchFamily="34" charset="0"/>
              <a:buChar char="•"/>
            </a:pPr>
            <a:endParaRPr lang="en-US" sz="4100" dirty="0">
              <a:solidFill>
                <a:srgbClr val="19598D"/>
              </a:solidFill>
              <a:latin typeface="Canva Sans Bold"/>
            </a:endParaRPr>
          </a:p>
        </p:txBody>
      </p:sp>
      <p:sp>
        <p:nvSpPr>
          <p:cNvPr id="16" name="Rectangle 15">
            <a:extLst>
              <a:ext uri="{FF2B5EF4-FFF2-40B4-BE49-F238E27FC236}">
                <a16:creationId xmlns:a16="http://schemas.microsoft.com/office/drawing/2014/main" id="{B0A6B159-2264-580E-7E6D-E0C9FF33DA70}"/>
              </a:ext>
            </a:extLst>
          </p:cNvPr>
          <p:cNvSpPr/>
          <p:nvPr/>
        </p:nvSpPr>
        <p:spPr>
          <a:xfrm>
            <a:off x="-42422" y="6474198"/>
            <a:ext cx="6767929" cy="1727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cceptance and Commitment Therapy in Detroit, MI - ACT Therapist">
            <a:extLst>
              <a:ext uri="{FF2B5EF4-FFF2-40B4-BE49-F238E27FC236}">
                <a16:creationId xmlns:a16="http://schemas.microsoft.com/office/drawing/2014/main" id="{C2078C8A-81BC-780A-1751-E1B1AFAC36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22" y="2984416"/>
            <a:ext cx="6599111" cy="431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064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05601" y="707988"/>
            <a:ext cx="11582400" cy="3005406"/>
          </a:xfrm>
          <a:prstGeom prst="rect">
            <a:avLst/>
          </a:prstGeom>
          <a:solidFill>
            <a:srgbClr val="19598D"/>
          </a:solidFill>
        </p:spPr>
      </p:sp>
      <p:sp>
        <p:nvSpPr>
          <p:cNvPr id="3" name="AutoShape 3"/>
          <p:cNvSpPr/>
          <p:nvPr/>
        </p:nvSpPr>
        <p:spPr>
          <a:xfrm>
            <a:off x="7254562" y="1"/>
            <a:ext cx="5224648" cy="3314700"/>
          </a:xfrm>
          <a:prstGeom prst="rect">
            <a:avLst/>
          </a:prstGeom>
          <a:solidFill>
            <a:srgbClr val="000000">
              <a:alpha val="21961"/>
            </a:srgbClr>
          </a:solidFill>
        </p:spPr>
      </p:sp>
      <p:sp>
        <p:nvSpPr>
          <p:cNvPr id="4" name="AutoShape 4"/>
          <p:cNvSpPr/>
          <p:nvPr/>
        </p:nvSpPr>
        <p:spPr>
          <a:xfrm>
            <a:off x="13182736" y="0"/>
            <a:ext cx="4311694" cy="4610100"/>
          </a:xfrm>
          <a:prstGeom prst="rect">
            <a:avLst/>
          </a:prstGeom>
          <a:solidFill>
            <a:srgbClr val="000000">
              <a:alpha val="21961"/>
            </a:srgbClr>
          </a:solidFill>
        </p:spPr>
      </p:sp>
      <p:sp>
        <p:nvSpPr>
          <p:cNvPr id="9" name="AutoShape 9"/>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12" name="TextBox 12"/>
          <p:cNvSpPr txBox="1"/>
          <p:nvPr/>
        </p:nvSpPr>
        <p:spPr>
          <a:xfrm>
            <a:off x="1131743" y="348980"/>
            <a:ext cx="7097448" cy="2051844"/>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Righting Reflex</a:t>
            </a:r>
          </a:p>
        </p:txBody>
      </p:sp>
      <p:sp>
        <p:nvSpPr>
          <p:cNvPr id="13" name="TextBox 13"/>
          <p:cNvSpPr txBox="1"/>
          <p:nvPr/>
        </p:nvSpPr>
        <p:spPr>
          <a:xfrm>
            <a:off x="859934" y="2398922"/>
            <a:ext cx="5630319" cy="6859378"/>
          </a:xfrm>
          <a:prstGeom prst="rect">
            <a:avLst/>
          </a:prstGeom>
        </p:spPr>
        <p:txBody>
          <a:bodyPr wrap="square" lIns="0" tIns="0" rIns="0" bIns="0" rtlCol="0" anchor="t">
            <a:spAutoFit/>
          </a:bodyPr>
          <a:lstStyle/>
          <a:p>
            <a:pPr marL="571500" indent="-571500">
              <a:lnSpc>
                <a:spcPts val="6019"/>
              </a:lnSpc>
              <a:buFont typeface="Arial" panose="020B0604020202020204" pitchFamily="34" charset="0"/>
              <a:buChar char="•"/>
            </a:pPr>
            <a:r>
              <a:rPr lang="en-US" sz="4000" dirty="0">
                <a:solidFill>
                  <a:srgbClr val="000000"/>
                </a:solidFill>
                <a:latin typeface="Montserrat Bold"/>
              </a:rPr>
              <a:t>Stay curious</a:t>
            </a:r>
          </a:p>
          <a:p>
            <a:pPr marL="571500" indent="-571500">
              <a:lnSpc>
                <a:spcPts val="6019"/>
              </a:lnSpc>
              <a:buFont typeface="Arial" panose="020B0604020202020204" pitchFamily="34" charset="0"/>
              <a:buChar char="•"/>
            </a:pPr>
            <a:r>
              <a:rPr lang="en-US" sz="4000" dirty="0">
                <a:solidFill>
                  <a:srgbClr val="000000"/>
                </a:solidFill>
                <a:latin typeface="Montserrat Bold"/>
              </a:rPr>
              <a:t>Ask open ended questions</a:t>
            </a:r>
          </a:p>
          <a:p>
            <a:pPr marL="571500" indent="-571500">
              <a:lnSpc>
                <a:spcPts val="6019"/>
              </a:lnSpc>
              <a:buFont typeface="Arial" panose="020B0604020202020204" pitchFamily="34" charset="0"/>
              <a:buChar char="•"/>
            </a:pPr>
            <a:r>
              <a:rPr lang="en-US" sz="4000" dirty="0">
                <a:solidFill>
                  <a:srgbClr val="000000"/>
                </a:solidFill>
                <a:latin typeface="Montserrat Bold"/>
              </a:rPr>
              <a:t>Actively listen</a:t>
            </a:r>
          </a:p>
          <a:p>
            <a:pPr marL="571500" indent="-571500">
              <a:lnSpc>
                <a:spcPts val="6019"/>
              </a:lnSpc>
              <a:buFont typeface="Arial" panose="020B0604020202020204" pitchFamily="34" charset="0"/>
              <a:buChar char="•"/>
            </a:pPr>
            <a:r>
              <a:rPr lang="en-US" sz="4000" dirty="0">
                <a:solidFill>
                  <a:srgbClr val="000000"/>
                </a:solidFill>
                <a:latin typeface="Montserrat Bold"/>
              </a:rPr>
              <a:t>Explore internal motivation</a:t>
            </a:r>
          </a:p>
          <a:p>
            <a:pPr marL="571500" indent="-571500">
              <a:lnSpc>
                <a:spcPts val="6019"/>
              </a:lnSpc>
              <a:buFont typeface="Arial" panose="020B0604020202020204" pitchFamily="34" charset="0"/>
              <a:buChar char="•"/>
            </a:pPr>
            <a:r>
              <a:rPr lang="en-US" sz="4000" dirty="0">
                <a:solidFill>
                  <a:srgbClr val="000000"/>
                </a:solidFill>
                <a:latin typeface="Montserrat Bold"/>
              </a:rPr>
              <a:t>Assess the readiness </a:t>
            </a:r>
          </a:p>
          <a:p>
            <a:pPr>
              <a:lnSpc>
                <a:spcPts val="6019"/>
              </a:lnSpc>
            </a:pPr>
            <a:r>
              <a:rPr lang="en-US" sz="4000" dirty="0">
                <a:solidFill>
                  <a:srgbClr val="000000"/>
                </a:solidFill>
                <a:latin typeface="Montserrat Bold"/>
              </a:rPr>
              <a:t>    to change</a:t>
            </a:r>
          </a:p>
        </p:txBody>
      </p:sp>
      <p:sp>
        <p:nvSpPr>
          <p:cNvPr id="14" name="TextBox 14"/>
          <p:cNvSpPr txBox="1"/>
          <p:nvPr/>
        </p:nvSpPr>
        <p:spPr>
          <a:xfrm>
            <a:off x="7643354" y="5317339"/>
            <a:ext cx="10633561" cy="1810367"/>
          </a:xfrm>
          <a:prstGeom prst="rect">
            <a:avLst/>
          </a:prstGeom>
          <a:solidFill>
            <a:schemeClr val="tx2">
              <a:lumMod val="60000"/>
              <a:lumOff val="40000"/>
            </a:schemeClr>
          </a:solidFill>
        </p:spPr>
        <p:txBody>
          <a:bodyPr wrap="square" lIns="0" tIns="0" rIns="0" bIns="0" rtlCol="0" anchor="t">
            <a:spAutoFit/>
          </a:bodyPr>
          <a:lstStyle/>
          <a:p>
            <a:pPr>
              <a:lnSpc>
                <a:spcPts val="7279"/>
              </a:lnSpc>
            </a:pPr>
            <a:r>
              <a:rPr lang="en-US" sz="4400" dirty="0">
                <a:solidFill>
                  <a:srgbClr val="000000"/>
                </a:solidFill>
                <a:latin typeface="Canva Sans Bold"/>
              </a:rPr>
              <a:t>How do you avoid telling clients how</a:t>
            </a:r>
          </a:p>
          <a:p>
            <a:pPr>
              <a:lnSpc>
                <a:spcPts val="7279"/>
              </a:lnSpc>
            </a:pPr>
            <a:r>
              <a:rPr lang="en-US" sz="4400" dirty="0">
                <a:solidFill>
                  <a:srgbClr val="000000"/>
                </a:solidFill>
                <a:latin typeface="Canva Sans Bold"/>
              </a:rPr>
              <a:t>to “fix” the situation?</a:t>
            </a:r>
          </a:p>
        </p:txBody>
      </p:sp>
      <p:pic>
        <p:nvPicPr>
          <p:cNvPr id="15" name="Picture 15"/>
          <p:cNvPicPr>
            <a:picLocks noChangeAspect="1"/>
          </p:cNvPicPr>
          <p:nvPr/>
        </p:nvPicPr>
        <p:blipFill>
          <a:blip r:embed="rId5"/>
          <a:srcRect t="6528" b="6528"/>
          <a:stretch>
            <a:fillRect/>
          </a:stretch>
        </p:blipFill>
        <p:spPr>
          <a:xfrm>
            <a:off x="15808806" y="8369501"/>
            <a:ext cx="1831861" cy="1777598"/>
          </a:xfrm>
          <a:prstGeom prst="rect">
            <a:avLst/>
          </a:prstGeom>
        </p:spPr>
      </p:pic>
      <p:pic>
        <p:nvPicPr>
          <p:cNvPr id="2050" name="Picture 2" descr="Fix Stock Illustrations – 125,545 Fix Stock Illustrations, Vectors &amp;  Clipart - Dreamstime">
            <a:extLst>
              <a:ext uri="{FF2B5EF4-FFF2-40B4-BE49-F238E27FC236}">
                <a16:creationId xmlns:a16="http://schemas.microsoft.com/office/drawing/2014/main" id="{B22EC80E-A11E-1424-C401-87EE248BF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70059" y="0"/>
            <a:ext cx="4040028" cy="41553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ach Viru - Lengthy Post Alert: In the recent times my reading has moved  from training and nutrition to psychology/behavior change. There is a field  of counseling psychology called Motivational Interviewing(MI) which">
            <a:extLst>
              <a:ext uri="{FF2B5EF4-FFF2-40B4-BE49-F238E27FC236}">
                <a16:creationId xmlns:a16="http://schemas.microsoft.com/office/drawing/2014/main" id="{1CDE6FBC-71CA-5BDD-8653-23D8E5D7EB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3354" y="17337"/>
            <a:ext cx="4946041" cy="300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6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4" name="Group 4"/>
          <p:cNvGrpSpPr/>
          <p:nvPr/>
        </p:nvGrpSpPr>
        <p:grpSpPr>
          <a:xfrm>
            <a:off x="1372670" y="1957776"/>
            <a:ext cx="288903" cy="28890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6" name="Group 6"/>
          <p:cNvGrpSpPr/>
          <p:nvPr/>
        </p:nvGrpSpPr>
        <p:grpSpPr>
          <a:xfrm>
            <a:off x="8936396" y="7771"/>
            <a:ext cx="9352969" cy="10287000"/>
            <a:chOff x="0" y="0"/>
            <a:chExt cx="2463333" cy="2709333"/>
          </a:xfrm>
        </p:grpSpPr>
        <p:sp>
          <p:nvSpPr>
            <p:cNvPr id="7" name="Freeform 7"/>
            <p:cNvSpPr/>
            <p:nvPr/>
          </p:nvSpPr>
          <p:spPr>
            <a:xfrm>
              <a:off x="0" y="0"/>
              <a:ext cx="2463333" cy="2709333"/>
            </a:xfrm>
            <a:custGeom>
              <a:avLst/>
              <a:gdLst/>
              <a:ahLst/>
              <a:cxnLst/>
              <a:rect l="l" t="t" r="r" b="b"/>
              <a:pathLst>
                <a:path w="2463333" h="2709333">
                  <a:moveTo>
                    <a:pt x="0" y="0"/>
                  </a:moveTo>
                  <a:lnTo>
                    <a:pt x="2463333" y="0"/>
                  </a:lnTo>
                  <a:lnTo>
                    <a:pt x="2463333" y="2709333"/>
                  </a:lnTo>
                  <a:lnTo>
                    <a:pt x="0" y="2709333"/>
                  </a:lnTo>
                  <a:close/>
                </a:path>
              </a:pathLst>
            </a:custGeom>
            <a:solidFill>
              <a:srgbClr val="3474A8"/>
            </a:solidFill>
          </p:spPr>
        </p:sp>
        <p:sp>
          <p:nvSpPr>
            <p:cNvPr id="8" name="TextBox 8"/>
            <p:cNvSpPr txBox="1"/>
            <p:nvPr/>
          </p:nvSpPr>
          <p:spPr>
            <a:xfrm>
              <a:off x="0" y="28575"/>
              <a:ext cx="812800" cy="784225"/>
            </a:xfrm>
            <a:prstGeom prst="rect">
              <a:avLst/>
            </a:prstGeom>
          </p:spPr>
          <p:txBody>
            <a:bodyPr lIns="50800" tIns="50800" rIns="50800" bIns="50800" rtlCol="0" anchor="ctr"/>
            <a:lstStyle/>
            <a:p>
              <a:pPr algn="ctr">
                <a:lnSpc>
                  <a:spcPts val="1950"/>
                </a:lnSpc>
              </a:pPr>
              <a:endParaRPr/>
            </a:p>
          </p:txBody>
        </p:sp>
      </p:grpSp>
      <p:sp>
        <p:nvSpPr>
          <p:cNvPr id="9" name="AutoShape 9"/>
          <p:cNvSpPr/>
          <p:nvPr/>
        </p:nvSpPr>
        <p:spPr>
          <a:xfrm rot="-27330">
            <a:off x="-293" y="9170194"/>
            <a:ext cx="18571007" cy="0"/>
          </a:xfrm>
          <a:prstGeom prst="line">
            <a:avLst/>
          </a:prstGeom>
          <a:ln w="28575" cap="rnd">
            <a:solidFill>
              <a:srgbClr val="D9D9D9"/>
            </a:solidFill>
            <a:prstDash val="solid"/>
            <a:headEnd type="none" w="sm" len="sm"/>
            <a:tailEnd type="none" w="sm" len="sm"/>
          </a:ln>
        </p:spPr>
      </p:sp>
      <p:pic>
        <p:nvPicPr>
          <p:cNvPr id="10" name="Picture 10"/>
          <p:cNvPicPr>
            <a:picLocks noChangeAspect="1"/>
          </p:cNvPicPr>
          <p:nvPr/>
        </p:nvPicPr>
        <p:blipFill>
          <a:blip r:embed="rId5"/>
          <a:srcRect t="6528" b="6528"/>
          <a:stretch>
            <a:fillRect/>
          </a:stretch>
        </p:blipFill>
        <p:spPr>
          <a:xfrm>
            <a:off x="479116" y="8216419"/>
            <a:ext cx="1831861" cy="1777598"/>
          </a:xfrm>
          <a:prstGeom prst="rect">
            <a:avLst/>
          </a:prstGeom>
        </p:spPr>
      </p:pic>
      <p:grpSp>
        <p:nvGrpSpPr>
          <p:cNvPr id="13" name="Group 13"/>
          <p:cNvGrpSpPr/>
          <p:nvPr/>
        </p:nvGrpSpPr>
        <p:grpSpPr>
          <a:xfrm>
            <a:off x="1390188" y="3109226"/>
            <a:ext cx="288903" cy="28890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16" name="TextBox 16"/>
          <p:cNvSpPr txBox="1"/>
          <p:nvPr/>
        </p:nvSpPr>
        <p:spPr>
          <a:xfrm>
            <a:off x="1395047" y="513593"/>
            <a:ext cx="6308824" cy="910506"/>
          </a:xfrm>
          <a:prstGeom prst="rect">
            <a:avLst/>
          </a:prstGeom>
        </p:spPr>
        <p:txBody>
          <a:bodyPr lIns="0" tIns="0" rIns="0" bIns="0" rtlCol="0" anchor="t">
            <a:spAutoFit/>
          </a:bodyPr>
          <a:lstStyle/>
          <a:p>
            <a:pPr>
              <a:lnSpc>
                <a:spcPts val="7100"/>
              </a:lnSpc>
              <a:spcBef>
                <a:spcPct val="0"/>
              </a:spcBef>
            </a:pPr>
            <a:r>
              <a:rPr lang="en-US" sz="7100" dirty="0">
                <a:solidFill>
                  <a:srgbClr val="19598D"/>
                </a:solidFill>
                <a:latin typeface="Montserrat Extra-Bold"/>
              </a:rPr>
              <a:t>Evocation</a:t>
            </a:r>
          </a:p>
        </p:txBody>
      </p:sp>
      <p:sp>
        <p:nvSpPr>
          <p:cNvPr id="17" name="TextBox 17"/>
          <p:cNvSpPr txBox="1"/>
          <p:nvPr/>
        </p:nvSpPr>
        <p:spPr>
          <a:xfrm>
            <a:off x="1943994" y="1777512"/>
            <a:ext cx="5210929" cy="938334"/>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Families have what they need to change</a:t>
            </a:r>
          </a:p>
        </p:txBody>
      </p:sp>
      <p:sp>
        <p:nvSpPr>
          <p:cNvPr id="18" name="TextBox 18"/>
          <p:cNvSpPr txBox="1"/>
          <p:nvPr/>
        </p:nvSpPr>
        <p:spPr>
          <a:xfrm>
            <a:off x="1943994" y="2949579"/>
            <a:ext cx="5210929" cy="938334"/>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Elicit the goals and values of the family</a:t>
            </a:r>
          </a:p>
        </p:txBody>
      </p:sp>
      <p:sp>
        <p:nvSpPr>
          <p:cNvPr id="19" name="TextBox 19"/>
          <p:cNvSpPr txBox="1"/>
          <p:nvPr/>
        </p:nvSpPr>
        <p:spPr>
          <a:xfrm>
            <a:off x="1943994" y="4077229"/>
            <a:ext cx="5210929" cy="1425647"/>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The family has the potential motivation and resources from within</a:t>
            </a:r>
          </a:p>
        </p:txBody>
      </p:sp>
      <p:sp>
        <p:nvSpPr>
          <p:cNvPr id="20" name="TextBox 20"/>
          <p:cNvSpPr txBox="1"/>
          <p:nvPr/>
        </p:nvSpPr>
        <p:spPr>
          <a:xfrm>
            <a:off x="9285210" y="535939"/>
            <a:ext cx="8798421" cy="5868722"/>
          </a:xfrm>
          <a:prstGeom prst="rect">
            <a:avLst/>
          </a:prstGeom>
        </p:spPr>
        <p:txBody>
          <a:bodyPr lIns="0" tIns="0" rIns="0" bIns="0" rtlCol="0" anchor="t">
            <a:spAutoFit/>
          </a:bodyPr>
          <a:lstStyle/>
          <a:p>
            <a:pPr algn="ctr">
              <a:lnSpc>
                <a:spcPts val="6580"/>
              </a:lnSpc>
            </a:pPr>
            <a:r>
              <a:rPr lang="en-US" sz="4700" dirty="0">
                <a:solidFill>
                  <a:srgbClr val="FFFFFF"/>
                </a:solidFill>
                <a:latin typeface="Canva Sans"/>
              </a:rPr>
              <a:t>Our role is to learn about the family in order to maximize their protective capacity and build strengths to facilitate change.</a:t>
            </a:r>
          </a:p>
          <a:p>
            <a:pPr algn="ctr">
              <a:lnSpc>
                <a:spcPts val="6580"/>
              </a:lnSpc>
            </a:pPr>
            <a:endParaRPr lang="en-US" sz="4700" dirty="0">
              <a:solidFill>
                <a:srgbClr val="FFFFFF"/>
              </a:solidFill>
              <a:latin typeface="Canva Sans"/>
            </a:endParaRPr>
          </a:p>
          <a:p>
            <a:pPr algn="ctr">
              <a:lnSpc>
                <a:spcPts val="6580"/>
              </a:lnSpc>
            </a:pPr>
            <a:endParaRPr lang="en-US" sz="4700" dirty="0">
              <a:solidFill>
                <a:srgbClr val="FFFFFF"/>
              </a:solidFill>
              <a:latin typeface="Canva Sans"/>
            </a:endParaRPr>
          </a:p>
        </p:txBody>
      </p:sp>
      <p:grpSp>
        <p:nvGrpSpPr>
          <p:cNvPr id="21" name="Group 13">
            <a:extLst>
              <a:ext uri="{FF2B5EF4-FFF2-40B4-BE49-F238E27FC236}">
                <a16:creationId xmlns:a16="http://schemas.microsoft.com/office/drawing/2014/main" id="{465E836C-75EB-532A-7D64-61A9DCB74BE6}"/>
              </a:ext>
            </a:extLst>
          </p:cNvPr>
          <p:cNvGrpSpPr/>
          <p:nvPr/>
        </p:nvGrpSpPr>
        <p:grpSpPr>
          <a:xfrm>
            <a:off x="1410576" y="4253733"/>
            <a:ext cx="288903" cy="288903"/>
            <a:chOff x="0" y="0"/>
            <a:chExt cx="6350000" cy="6350000"/>
          </a:xfrm>
        </p:grpSpPr>
        <p:sp>
          <p:nvSpPr>
            <p:cNvPr id="22" name="Freeform 14">
              <a:extLst>
                <a:ext uri="{FF2B5EF4-FFF2-40B4-BE49-F238E27FC236}">
                  <a16:creationId xmlns:a16="http://schemas.microsoft.com/office/drawing/2014/main" id="{879DDBF7-CCB8-F09C-E101-26B6C70FCC1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grpSp>
        <p:nvGrpSpPr>
          <p:cNvPr id="23" name="Group 13">
            <a:extLst>
              <a:ext uri="{FF2B5EF4-FFF2-40B4-BE49-F238E27FC236}">
                <a16:creationId xmlns:a16="http://schemas.microsoft.com/office/drawing/2014/main" id="{C349830C-4139-F7D5-0CAE-B93064E221AC}"/>
              </a:ext>
            </a:extLst>
          </p:cNvPr>
          <p:cNvGrpSpPr/>
          <p:nvPr/>
        </p:nvGrpSpPr>
        <p:grpSpPr>
          <a:xfrm>
            <a:off x="1390833" y="5873885"/>
            <a:ext cx="288903" cy="288903"/>
            <a:chOff x="0" y="0"/>
            <a:chExt cx="6350000" cy="6350000"/>
          </a:xfrm>
        </p:grpSpPr>
        <p:sp>
          <p:nvSpPr>
            <p:cNvPr id="24" name="Freeform 14">
              <a:extLst>
                <a:ext uri="{FF2B5EF4-FFF2-40B4-BE49-F238E27FC236}">
                  <a16:creationId xmlns:a16="http://schemas.microsoft.com/office/drawing/2014/main" id="{7618ABDC-EC87-CC00-2BCA-880FFE86DB6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25" name="TextBox 19">
            <a:extLst>
              <a:ext uri="{FF2B5EF4-FFF2-40B4-BE49-F238E27FC236}">
                <a16:creationId xmlns:a16="http://schemas.microsoft.com/office/drawing/2014/main" id="{235CF0A1-45B0-FC4F-D727-61FC7B23AAE0}"/>
              </a:ext>
            </a:extLst>
          </p:cNvPr>
          <p:cNvSpPr txBox="1"/>
          <p:nvPr/>
        </p:nvSpPr>
        <p:spPr>
          <a:xfrm>
            <a:off x="1939512" y="5747785"/>
            <a:ext cx="5210929" cy="1425647"/>
          </a:xfrm>
          <a:prstGeom prst="rect">
            <a:avLst/>
          </a:prstGeom>
        </p:spPr>
        <p:txBody>
          <a:bodyPr lIns="0" tIns="0" rIns="0" bIns="0" rtlCol="0" anchor="t">
            <a:spAutoFit/>
          </a:bodyPr>
          <a:lstStyle/>
          <a:p>
            <a:pPr>
              <a:lnSpc>
                <a:spcPts val="3779"/>
              </a:lnSpc>
            </a:pPr>
            <a:r>
              <a:rPr lang="en-US" sz="2699" dirty="0">
                <a:solidFill>
                  <a:srgbClr val="000000"/>
                </a:solidFill>
                <a:latin typeface="Montserrat Bold"/>
              </a:rPr>
              <a:t>Incorporate expressions of change motivation in service planning</a:t>
            </a:r>
          </a:p>
        </p:txBody>
      </p:sp>
      <p:pic>
        <p:nvPicPr>
          <p:cNvPr id="1026" name="Picture 2" descr="Motivational Interviewing: Talking Their Way to Health - IDEA Health &amp;  Fitness Association">
            <a:extLst>
              <a:ext uri="{FF2B5EF4-FFF2-40B4-BE49-F238E27FC236}">
                <a16:creationId xmlns:a16="http://schemas.microsoft.com/office/drawing/2014/main" id="{EAC74C3E-3F1E-5BAF-C78A-06DB5F634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914" y="4828252"/>
            <a:ext cx="9356086" cy="546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23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9950824"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1038746"/>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Compassion</a:t>
            </a:r>
          </a:p>
        </p:txBody>
      </p:sp>
      <p:sp>
        <p:nvSpPr>
          <p:cNvPr id="10" name="TextBox 10"/>
          <p:cNvSpPr txBox="1"/>
          <p:nvPr/>
        </p:nvSpPr>
        <p:spPr>
          <a:xfrm>
            <a:off x="9892250" y="364916"/>
            <a:ext cx="6787591" cy="8264057"/>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2800" dirty="0">
                <a:solidFill>
                  <a:srgbClr val="000000"/>
                </a:solidFill>
                <a:latin typeface="Montserrat"/>
              </a:rPr>
              <a:t>Seeking the well-being and interest of families through active engagement and teaming</a:t>
            </a:r>
          </a:p>
          <a:p>
            <a:pPr marL="960116" lvl="1" indent="-571500">
              <a:lnSpc>
                <a:spcPts val="5039"/>
              </a:lnSpc>
              <a:buFont typeface="Arial" panose="020B0604020202020204" pitchFamily="34" charset="0"/>
              <a:buChar char="•"/>
            </a:pPr>
            <a:r>
              <a:rPr lang="en-US" sz="2800" dirty="0">
                <a:solidFill>
                  <a:srgbClr val="000000"/>
                </a:solidFill>
                <a:latin typeface="Montserrat"/>
              </a:rPr>
              <a:t>Supporting the family through teaming and inclusive planning</a:t>
            </a:r>
          </a:p>
          <a:p>
            <a:pPr marL="960116" lvl="1" indent="-571500">
              <a:lnSpc>
                <a:spcPts val="5039"/>
              </a:lnSpc>
              <a:buFont typeface="Arial" panose="020B0604020202020204" pitchFamily="34" charset="0"/>
              <a:buChar char="•"/>
            </a:pPr>
            <a:r>
              <a:rPr lang="en-US" sz="2800" dirty="0">
                <a:solidFill>
                  <a:srgbClr val="000000"/>
                </a:solidFill>
                <a:latin typeface="Montserrat"/>
              </a:rPr>
              <a:t>MI is not a directive approach.  It is guiding and involves good listening.</a:t>
            </a:r>
          </a:p>
          <a:p>
            <a:pPr marL="960116" lvl="1" indent="-571500">
              <a:lnSpc>
                <a:spcPts val="5039"/>
              </a:lnSpc>
              <a:buFont typeface="Arial" panose="020B0604020202020204" pitchFamily="34" charset="0"/>
              <a:buChar char="•"/>
            </a:pPr>
            <a:r>
              <a:rPr lang="en-US" sz="2800" dirty="0">
                <a:solidFill>
                  <a:srgbClr val="000000"/>
                </a:solidFill>
                <a:latin typeface="Montserrat"/>
              </a:rPr>
              <a:t>Intentions are centered around helping and empowering</a:t>
            </a:r>
          </a:p>
          <a:p>
            <a:pPr marL="960116" lvl="1" indent="-571500">
              <a:lnSpc>
                <a:spcPts val="5039"/>
              </a:lnSpc>
              <a:buFont typeface="Arial" panose="020B0604020202020204" pitchFamily="34" charset="0"/>
              <a:buChar char="•"/>
            </a:pPr>
            <a:r>
              <a:rPr lang="en-US" sz="2800" dirty="0">
                <a:solidFill>
                  <a:srgbClr val="000000"/>
                </a:solidFill>
                <a:latin typeface="Montserrat"/>
              </a:rPr>
              <a:t>Communicating concerns and risks in a collaborative way</a:t>
            </a:r>
          </a:p>
        </p:txBody>
      </p:sp>
      <p:pic>
        <p:nvPicPr>
          <p:cNvPr id="2050" name="Picture 2" descr="Kids and kindness: Can you teach compassion? - Today's Parent">
            <a:extLst>
              <a:ext uri="{FF2B5EF4-FFF2-40B4-BE49-F238E27FC236}">
                <a16:creationId xmlns:a16="http://schemas.microsoft.com/office/drawing/2014/main" id="{213DC6F3-3AD0-ABB1-EFE5-529B8DCF7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810" y="2655437"/>
            <a:ext cx="8327395" cy="466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10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03143" y="391406"/>
            <a:ext cx="9384857" cy="1663555"/>
          </a:xfrm>
          <a:prstGeom prst="rect">
            <a:avLst/>
          </a:prstGeom>
          <a:solidFill>
            <a:srgbClr val="3474A8"/>
          </a:solidFill>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6611597" y="0"/>
            <a:ext cx="1459603" cy="6658776"/>
          </a:xfrm>
          <a:prstGeom prst="rect">
            <a:avLst/>
          </a:prstGeom>
          <a:solidFill>
            <a:srgbClr val="19598D"/>
          </a:solidFill>
        </p:spPr>
      </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359846" y="8216419"/>
            <a:ext cx="1831861" cy="1777598"/>
          </a:xfrm>
          <a:prstGeom prst="rect">
            <a:avLst/>
          </a:prstGeom>
        </p:spPr>
      </p:pic>
      <p:sp>
        <p:nvSpPr>
          <p:cNvPr id="10" name="TextBox 10"/>
          <p:cNvSpPr txBox="1"/>
          <p:nvPr/>
        </p:nvSpPr>
        <p:spPr>
          <a:xfrm>
            <a:off x="254118" y="314177"/>
            <a:ext cx="6191613" cy="1974900"/>
          </a:xfrm>
          <a:prstGeom prst="rect">
            <a:avLst/>
          </a:prstGeom>
        </p:spPr>
        <p:txBody>
          <a:bodyPr lIns="0" tIns="0" rIns="0" bIns="0" rtlCol="0" anchor="t">
            <a:spAutoFit/>
          </a:bodyPr>
          <a:lstStyle/>
          <a:p>
            <a:pPr>
              <a:lnSpc>
                <a:spcPts val="7658"/>
              </a:lnSpc>
              <a:spcBef>
                <a:spcPct val="0"/>
              </a:spcBef>
            </a:pPr>
            <a:r>
              <a:rPr lang="en-US" sz="7658" dirty="0">
                <a:solidFill>
                  <a:srgbClr val="19598D"/>
                </a:solidFill>
                <a:latin typeface="Montserrat Extra-Bold"/>
              </a:rPr>
              <a:t>Human Dignity</a:t>
            </a:r>
          </a:p>
        </p:txBody>
      </p:sp>
      <p:sp>
        <p:nvSpPr>
          <p:cNvPr id="11" name="TextBox 11"/>
          <p:cNvSpPr txBox="1"/>
          <p:nvPr/>
        </p:nvSpPr>
        <p:spPr>
          <a:xfrm>
            <a:off x="9056305" y="2332123"/>
            <a:ext cx="8295173" cy="1769715"/>
          </a:xfrm>
          <a:prstGeom prst="rect">
            <a:avLst/>
          </a:prstGeom>
        </p:spPr>
        <p:txBody>
          <a:bodyPr wrap="square" lIns="0" tIns="0" rIns="0" bIns="0" rtlCol="0" anchor="t">
            <a:spAutoFit/>
          </a:bodyPr>
          <a:lstStyle/>
          <a:p>
            <a:pPr marL="1001974" lvl="1" indent="-500987">
              <a:lnSpc>
                <a:spcPts val="4640"/>
              </a:lnSpc>
              <a:buFont typeface="Arial"/>
              <a:buChar char="•"/>
            </a:pPr>
            <a:r>
              <a:rPr lang="en-US" sz="4000" dirty="0">
                <a:solidFill>
                  <a:srgbClr val="000000"/>
                </a:solidFill>
                <a:latin typeface="Montserrat Bold"/>
              </a:rPr>
              <a:t>Self-worth</a:t>
            </a:r>
          </a:p>
          <a:p>
            <a:pPr marL="1001974" lvl="1" indent="-500987">
              <a:lnSpc>
                <a:spcPts val="4640"/>
              </a:lnSpc>
              <a:buFont typeface="Arial"/>
              <a:buChar char="•"/>
            </a:pPr>
            <a:r>
              <a:rPr lang="en-US" sz="4000" dirty="0">
                <a:solidFill>
                  <a:srgbClr val="000000"/>
                </a:solidFill>
                <a:latin typeface="Montserrat Bold"/>
              </a:rPr>
              <a:t>Self-respect</a:t>
            </a:r>
          </a:p>
          <a:p>
            <a:pPr marL="1001974" lvl="1" indent="-500987">
              <a:lnSpc>
                <a:spcPts val="4640"/>
              </a:lnSpc>
              <a:buFont typeface="Arial"/>
              <a:buChar char="•"/>
            </a:pPr>
            <a:r>
              <a:rPr lang="en-US" sz="4000" dirty="0">
                <a:solidFill>
                  <a:srgbClr val="000000"/>
                </a:solidFill>
                <a:latin typeface="Montserrat Bold"/>
              </a:rPr>
              <a:t>Autonomy</a:t>
            </a:r>
          </a:p>
        </p:txBody>
      </p:sp>
      <p:sp>
        <p:nvSpPr>
          <p:cNvPr id="12" name="TextBox 12"/>
          <p:cNvSpPr txBox="1"/>
          <p:nvPr/>
        </p:nvSpPr>
        <p:spPr>
          <a:xfrm>
            <a:off x="9321845" y="796252"/>
            <a:ext cx="7571929" cy="1025922"/>
          </a:xfrm>
          <a:prstGeom prst="rect">
            <a:avLst/>
          </a:prstGeom>
        </p:spPr>
        <p:txBody>
          <a:bodyPr lIns="0" tIns="0" rIns="0" bIns="0" rtlCol="0" anchor="t">
            <a:spAutoFit/>
          </a:bodyPr>
          <a:lstStyle/>
          <a:p>
            <a:pPr algn="ctr">
              <a:lnSpc>
                <a:spcPts val="3999"/>
              </a:lnSpc>
            </a:pPr>
            <a:r>
              <a:rPr lang="en-US" sz="3999" dirty="0">
                <a:solidFill>
                  <a:srgbClr val="FFFFFF"/>
                </a:solidFill>
                <a:latin typeface="Montserrat Extra-Bold"/>
              </a:rPr>
              <a:t>What is meant by human dignity?</a:t>
            </a:r>
          </a:p>
        </p:txBody>
      </p:sp>
      <p:sp>
        <p:nvSpPr>
          <p:cNvPr id="13" name="AutoShape 2">
            <a:extLst>
              <a:ext uri="{FF2B5EF4-FFF2-40B4-BE49-F238E27FC236}">
                <a16:creationId xmlns:a16="http://schemas.microsoft.com/office/drawing/2014/main" id="{9E56E120-3F7C-AE7C-F562-AC6145FAF9FE}"/>
              </a:ext>
            </a:extLst>
          </p:cNvPr>
          <p:cNvSpPr/>
          <p:nvPr/>
        </p:nvSpPr>
        <p:spPr>
          <a:xfrm>
            <a:off x="8903142" y="4517135"/>
            <a:ext cx="9384857" cy="1663555"/>
          </a:xfrm>
          <a:prstGeom prst="rect">
            <a:avLst/>
          </a:prstGeom>
          <a:solidFill>
            <a:srgbClr val="3474A8"/>
          </a:solidFill>
        </p:spPr>
        <p:txBody>
          <a:bodyPr/>
          <a:lstStyle/>
          <a:p>
            <a:endParaRPr lang="en-US" dirty="0"/>
          </a:p>
        </p:txBody>
      </p:sp>
      <p:sp>
        <p:nvSpPr>
          <p:cNvPr id="14" name="TextBox 12">
            <a:extLst>
              <a:ext uri="{FF2B5EF4-FFF2-40B4-BE49-F238E27FC236}">
                <a16:creationId xmlns:a16="http://schemas.microsoft.com/office/drawing/2014/main" id="{B321227D-0F96-16CF-C81F-3235D69F2A82}"/>
              </a:ext>
            </a:extLst>
          </p:cNvPr>
          <p:cNvSpPr txBox="1"/>
          <p:nvPr/>
        </p:nvSpPr>
        <p:spPr>
          <a:xfrm>
            <a:off x="9417926" y="4928359"/>
            <a:ext cx="7571929" cy="1025922"/>
          </a:xfrm>
          <a:prstGeom prst="rect">
            <a:avLst/>
          </a:prstGeom>
        </p:spPr>
        <p:txBody>
          <a:bodyPr lIns="0" tIns="0" rIns="0" bIns="0" rtlCol="0" anchor="t">
            <a:spAutoFit/>
          </a:bodyPr>
          <a:lstStyle/>
          <a:p>
            <a:pPr algn="ctr">
              <a:lnSpc>
                <a:spcPts val="3999"/>
              </a:lnSpc>
            </a:pPr>
            <a:r>
              <a:rPr lang="en-US" sz="3999" dirty="0">
                <a:solidFill>
                  <a:srgbClr val="FFFFFF"/>
                </a:solidFill>
                <a:latin typeface="Montserrat Extra-Bold"/>
              </a:rPr>
              <a:t>What can you do to preserve human dignity?</a:t>
            </a:r>
          </a:p>
        </p:txBody>
      </p:sp>
      <p:sp>
        <p:nvSpPr>
          <p:cNvPr id="15" name="TextBox 11">
            <a:extLst>
              <a:ext uri="{FF2B5EF4-FFF2-40B4-BE49-F238E27FC236}">
                <a16:creationId xmlns:a16="http://schemas.microsoft.com/office/drawing/2014/main" id="{D315B1DD-9B38-1A3B-7D8D-B08E4834BBF4}"/>
              </a:ext>
            </a:extLst>
          </p:cNvPr>
          <p:cNvSpPr txBox="1"/>
          <p:nvPr/>
        </p:nvSpPr>
        <p:spPr>
          <a:xfrm>
            <a:off x="9128489" y="6282378"/>
            <a:ext cx="8295173" cy="2949525"/>
          </a:xfrm>
          <a:prstGeom prst="rect">
            <a:avLst/>
          </a:prstGeom>
        </p:spPr>
        <p:txBody>
          <a:bodyPr wrap="square" lIns="0" tIns="0" rIns="0" bIns="0" rtlCol="0" anchor="t">
            <a:spAutoFit/>
          </a:bodyPr>
          <a:lstStyle/>
          <a:p>
            <a:pPr marL="1001974" lvl="1" indent="-500987">
              <a:lnSpc>
                <a:spcPts val="4640"/>
              </a:lnSpc>
              <a:buFont typeface="Arial"/>
              <a:buChar char="•"/>
            </a:pPr>
            <a:r>
              <a:rPr lang="en-US" sz="3600" dirty="0">
                <a:solidFill>
                  <a:srgbClr val="000000"/>
                </a:solidFill>
                <a:latin typeface="Montserrat Bold"/>
              </a:rPr>
              <a:t>Active Listening</a:t>
            </a:r>
          </a:p>
          <a:p>
            <a:pPr marL="1001974" lvl="1" indent="-500987">
              <a:lnSpc>
                <a:spcPts val="4640"/>
              </a:lnSpc>
              <a:buFont typeface="Arial"/>
              <a:buChar char="•"/>
            </a:pPr>
            <a:r>
              <a:rPr lang="en-US" sz="3600" dirty="0">
                <a:solidFill>
                  <a:srgbClr val="000000"/>
                </a:solidFill>
                <a:latin typeface="Montserrat Bold"/>
              </a:rPr>
              <a:t>Asking questions</a:t>
            </a:r>
          </a:p>
          <a:p>
            <a:pPr marL="1001974" lvl="1" indent="-500987">
              <a:lnSpc>
                <a:spcPts val="4640"/>
              </a:lnSpc>
              <a:buFont typeface="Arial"/>
              <a:buChar char="•"/>
            </a:pPr>
            <a:r>
              <a:rPr lang="en-US" sz="3600" dirty="0">
                <a:solidFill>
                  <a:srgbClr val="000000"/>
                </a:solidFill>
                <a:latin typeface="Montserrat Bold"/>
              </a:rPr>
              <a:t>Acknowledging strengths</a:t>
            </a:r>
          </a:p>
          <a:p>
            <a:pPr marL="1001974" lvl="1" indent="-500987">
              <a:lnSpc>
                <a:spcPts val="4640"/>
              </a:lnSpc>
              <a:buFont typeface="Arial"/>
              <a:buChar char="•"/>
            </a:pPr>
            <a:r>
              <a:rPr lang="en-US" sz="3600" dirty="0">
                <a:solidFill>
                  <a:srgbClr val="000000"/>
                </a:solidFill>
                <a:latin typeface="Montserrat Bold"/>
              </a:rPr>
              <a:t>Inviting dialogue</a:t>
            </a:r>
          </a:p>
          <a:p>
            <a:pPr marL="1001974" lvl="1" indent="-500987">
              <a:lnSpc>
                <a:spcPts val="4640"/>
              </a:lnSpc>
              <a:buFont typeface="Arial"/>
              <a:buChar char="•"/>
            </a:pPr>
            <a:r>
              <a:rPr lang="en-US" sz="3600" dirty="0">
                <a:solidFill>
                  <a:srgbClr val="000000"/>
                </a:solidFill>
                <a:latin typeface="Montserrat Bold"/>
              </a:rPr>
              <a:t>Acknowledge emotions</a:t>
            </a:r>
          </a:p>
        </p:txBody>
      </p:sp>
      <p:pic>
        <p:nvPicPr>
          <p:cNvPr id="16" name="Content Placeholder 4" descr="Shape&#10;&#10;Description automatically generated">
            <a:extLst>
              <a:ext uri="{FF2B5EF4-FFF2-40B4-BE49-F238E27FC236}">
                <a16:creationId xmlns:a16="http://schemas.microsoft.com/office/drawing/2014/main" id="{9D2D2EB9-AEB3-427B-7440-CA57B4AF6A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185" y="3425754"/>
            <a:ext cx="4954469" cy="4946605"/>
          </a:xfrm>
          <a:prstGeom prst="rect">
            <a:avLst/>
          </a:prstGeom>
        </p:spPr>
      </p:pic>
    </p:spTree>
    <p:extLst>
      <p:ext uri="{BB962C8B-B14F-4D97-AF65-F5344CB8AC3E}">
        <p14:creationId xmlns:p14="http://schemas.microsoft.com/office/powerpoint/2010/main" val="53942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FA36B1A1-A250-0E52-20A1-CE53A5B5BDF1}"/>
              </a:ext>
            </a:extLst>
          </p:cNvPr>
          <p:cNvSpPr/>
          <p:nvPr/>
        </p:nvSpPr>
        <p:spPr>
          <a:xfrm>
            <a:off x="9882449" y="-1"/>
            <a:ext cx="8463176" cy="8216418"/>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7" name="TextBox 7"/>
          <p:cNvSpPr txBox="1"/>
          <p:nvPr/>
        </p:nvSpPr>
        <p:spPr>
          <a:xfrm>
            <a:off x="976381" y="569540"/>
            <a:ext cx="8697962" cy="940579"/>
          </a:xfrm>
          <a:prstGeom prst="rect">
            <a:avLst/>
          </a:prstGeom>
        </p:spPr>
        <p:txBody>
          <a:bodyPr wrap="square" lIns="0" tIns="0" rIns="0" bIns="0" rtlCol="0" anchor="t">
            <a:spAutoFit/>
          </a:bodyPr>
          <a:lstStyle/>
          <a:p>
            <a:pPr>
              <a:lnSpc>
                <a:spcPts val="8000"/>
              </a:lnSpc>
              <a:spcBef>
                <a:spcPct val="0"/>
              </a:spcBef>
            </a:pPr>
            <a:r>
              <a:rPr lang="en-US" sz="5400" dirty="0">
                <a:solidFill>
                  <a:srgbClr val="19598D"/>
                </a:solidFill>
                <a:latin typeface="Montserrat Extra-Bold"/>
              </a:rPr>
              <a:t>Guiding Principles</a:t>
            </a:r>
          </a:p>
        </p:txBody>
      </p:sp>
      <p:sp>
        <p:nvSpPr>
          <p:cNvPr id="8" name="TextBox 8"/>
          <p:cNvSpPr txBox="1"/>
          <p:nvPr/>
        </p:nvSpPr>
        <p:spPr>
          <a:xfrm>
            <a:off x="976381" y="2580575"/>
            <a:ext cx="7893449" cy="4514056"/>
          </a:xfrm>
          <a:prstGeom prst="rect">
            <a:avLst/>
          </a:prstGeom>
        </p:spPr>
        <p:txBody>
          <a:bodyPr lIns="0" tIns="0" rIns="0" bIns="0" rtlCol="0" anchor="t">
            <a:spAutoFit/>
          </a:bodyPr>
          <a:lstStyle/>
          <a:p>
            <a:pPr>
              <a:lnSpc>
                <a:spcPts val="4379"/>
              </a:lnSpc>
            </a:pPr>
            <a:r>
              <a:rPr lang="en-US" sz="4400" dirty="0">
                <a:solidFill>
                  <a:srgbClr val="000000"/>
                </a:solidFill>
                <a:latin typeface="Montserrat Bold"/>
              </a:rPr>
              <a:t>Expressing Empathy</a:t>
            </a:r>
          </a:p>
          <a:p>
            <a:pPr>
              <a:lnSpc>
                <a:spcPts val="4379"/>
              </a:lnSpc>
            </a:pPr>
            <a:endParaRPr lang="en-US" sz="4400" dirty="0">
              <a:solidFill>
                <a:srgbClr val="000000"/>
              </a:solidFill>
              <a:latin typeface="Montserrat Bold"/>
            </a:endParaRPr>
          </a:p>
          <a:p>
            <a:pPr>
              <a:lnSpc>
                <a:spcPts val="4379"/>
              </a:lnSpc>
            </a:pPr>
            <a:r>
              <a:rPr lang="en-US" sz="4400" dirty="0">
                <a:solidFill>
                  <a:srgbClr val="000000"/>
                </a:solidFill>
                <a:latin typeface="Montserrat Bold"/>
              </a:rPr>
              <a:t>Rolling with Resistance</a:t>
            </a:r>
          </a:p>
          <a:p>
            <a:pPr>
              <a:lnSpc>
                <a:spcPts val="4379"/>
              </a:lnSpc>
            </a:pPr>
            <a:endParaRPr lang="en-US" sz="4400" dirty="0">
              <a:solidFill>
                <a:srgbClr val="000000"/>
              </a:solidFill>
              <a:latin typeface="Montserrat Bold"/>
            </a:endParaRPr>
          </a:p>
          <a:p>
            <a:pPr>
              <a:lnSpc>
                <a:spcPts val="4379"/>
              </a:lnSpc>
            </a:pPr>
            <a:r>
              <a:rPr lang="en-US" sz="4400" dirty="0">
                <a:solidFill>
                  <a:srgbClr val="000000"/>
                </a:solidFill>
                <a:latin typeface="Montserrat Bold"/>
              </a:rPr>
              <a:t>Developing Discrepancy</a:t>
            </a:r>
          </a:p>
          <a:p>
            <a:pPr>
              <a:lnSpc>
                <a:spcPts val="4379"/>
              </a:lnSpc>
            </a:pPr>
            <a:endParaRPr lang="en-US" sz="4400" dirty="0">
              <a:solidFill>
                <a:srgbClr val="000000"/>
              </a:solidFill>
              <a:latin typeface="Montserrat Bold"/>
            </a:endParaRPr>
          </a:p>
          <a:p>
            <a:pPr>
              <a:lnSpc>
                <a:spcPts val="4379"/>
              </a:lnSpc>
            </a:pPr>
            <a:r>
              <a:rPr lang="en-US" sz="4400" dirty="0">
                <a:solidFill>
                  <a:srgbClr val="000000"/>
                </a:solidFill>
                <a:latin typeface="Montserrat Bold"/>
              </a:rPr>
              <a:t>Supporting Self-Efficacy</a:t>
            </a:r>
          </a:p>
          <a:p>
            <a:pPr>
              <a:lnSpc>
                <a:spcPts val="4379"/>
              </a:lnSpc>
            </a:pPr>
            <a:endParaRPr lang="en-US" sz="4400" dirty="0">
              <a:solidFill>
                <a:srgbClr val="000000"/>
              </a:solidFill>
              <a:latin typeface="Montserrat Bold"/>
            </a:endParaRPr>
          </a:p>
        </p:txBody>
      </p:sp>
      <p:pic>
        <p:nvPicPr>
          <p:cNvPr id="4098" name="Picture 2" descr="Guiding Principles for Leadership | Marta Wilson | ForbesBooks">
            <a:extLst>
              <a:ext uri="{FF2B5EF4-FFF2-40B4-BE49-F238E27FC236}">
                <a16:creationId xmlns:a16="http://schemas.microsoft.com/office/drawing/2014/main" id="{406D78B5-E931-2F2A-6194-000486C299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0590" y="1039565"/>
            <a:ext cx="9154959" cy="64293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A37060D-DB93-93C9-600F-F6742766609D}"/>
              </a:ext>
            </a:extLst>
          </p:cNvPr>
          <p:cNvSpPr/>
          <p:nvPr/>
        </p:nvSpPr>
        <p:spPr>
          <a:xfrm rot="1190722">
            <a:off x="13817457" y="1414109"/>
            <a:ext cx="277992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GUIDING</a:t>
            </a:r>
          </a:p>
        </p:txBody>
      </p:sp>
    </p:spTree>
    <p:extLst>
      <p:ext uri="{BB962C8B-B14F-4D97-AF65-F5344CB8AC3E}">
        <p14:creationId xmlns:p14="http://schemas.microsoft.com/office/powerpoint/2010/main" val="15194307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5"/>
          <a:srcRect t="6528" b="6528"/>
          <a:stretch>
            <a:fillRect/>
          </a:stretch>
        </p:blipFill>
        <p:spPr>
          <a:xfrm>
            <a:off x="479116" y="8216419"/>
            <a:ext cx="1831861" cy="1777598"/>
          </a:xfrm>
          <a:prstGeom prst="rect">
            <a:avLst/>
          </a:prstGeom>
        </p:spPr>
      </p:pic>
      <p:sp>
        <p:nvSpPr>
          <p:cNvPr id="7" name="TextBox 7"/>
          <p:cNvSpPr txBox="1"/>
          <p:nvPr/>
        </p:nvSpPr>
        <p:spPr>
          <a:xfrm>
            <a:off x="1024132" y="450148"/>
            <a:ext cx="6308824" cy="2051844"/>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Expressing Empathy</a:t>
            </a:r>
          </a:p>
        </p:txBody>
      </p:sp>
      <p:sp>
        <p:nvSpPr>
          <p:cNvPr id="8" name="TextBox 8"/>
          <p:cNvSpPr txBox="1"/>
          <p:nvPr/>
        </p:nvSpPr>
        <p:spPr>
          <a:xfrm>
            <a:off x="983620" y="2613027"/>
            <a:ext cx="7893449" cy="4472058"/>
          </a:xfrm>
          <a:prstGeom prst="rect">
            <a:avLst/>
          </a:prstGeom>
        </p:spPr>
        <p:txBody>
          <a:bodyPr lIns="0" tIns="0" rIns="0" bIns="0" rtlCol="0" anchor="t">
            <a:spAutoFit/>
          </a:bodyPr>
          <a:lstStyle/>
          <a:p>
            <a:pPr>
              <a:lnSpc>
                <a:spcPts val="4379"/>
              </a:lnSpc>
            </a:pPr>
            <a:r>
              <a:rPr lang="en-US" sz="3127" dirty="0">
                <a:solidFill>
                  <a:srgbClr val="000000"/>
                </a:solidFill>
                <a:latin typeface="Montserrat Bold"/>
              </a:rPr>
              <a:t>Goals:</a:t>
            </a:r>
          </a:p>
          <a:p>
            <a:pPr marL="457200" indent="-457200">
              <a:lnSpc>
                <a:spcPts val="4379"/>
              </a:lnSpc>
              <a:buFont typeface="Wingdings" panose="05000000000000000000" pitchFamily="2" charset="2"/>
              <a:buChar char="q"/>
            </a:pPr>
            <a:r>
              <a:rPr lang="en-US" sz="3127" dirty="0">
                <a:solidFill>
                  <a:srgbClr val="000000"/>
                </a:solidFill>
                <a:latin typeface="Montserrat Bold"/>
              </a:rPr>
              <a:t>To see the world as others see it</a:t>
            </a:r>
          </a:p>
          <a:p>
            <a:pPr marL="457200" indent="-457200">
              <a:lnSpc>
                <a:spcPts val="4379"/>
              </a:lnSpc>
              <a:buFont typeface="Wingdings" panose="05000000000000000000" pitchFamily="2" charset="2"/>
              <a:buChar char="q"/>
            </a:pPr>
            <a:r>
              <a:rPr lang="en-US" sz="3127" dirty="0">
                <a:solidFill>
                  <a:srgbClr val="000000"/>
                </a:solidFill>
                <a:latin typeface="Montserrat Bold"/>
              </a:rPr>
              <a:t>To be non-judgmental</a:t>
            </a:r>
          </a:p>
          <a:p>
            <a:pPr marL="457200" indent="-457200">
              <a:lnSpc>
                <a:spcPts val="4379"/>
              </a:lnSpc>
              <a:buFont typeface="Wingdings" panose="05000000000000000000" pitchFamily="2" charset="2"/>
              <a:buChar char="q"/>
            </a:pPr>
            <a:r>
              <a:rPr lang="en-US" sz="3127" dirty="0">
                <a:solidFill>
                  <a:srgbClr val="000000"/>
                </a:solidFill>
                <a:latin typeface="Montserrat Bold"/>
              </a:rPr>
              <a:t>To understand the other person’s feelings.</a:t>
            </a:r>
          </a:p>
          <a:p>
            <a:pPr marL="457200" indent="-457200">
              <a:lnSpc>
                <a:spcPts val="4379"/>
              </a:lnSpc>
              <a:buFont typeface="Wingdings" panose="05000000000000000000" pitchFamily="2" charset="2"/>
              <a:buChar char="q"/>
            </a:pPr>
            <a:r>
              <a:rPr lang="en-US" sz="3127" dirty="0">
                <a:solidFill>
                  <a:srgbClr val="000000"/>
                </a:solidFill>
                <a:latin typeface="Montserrat Bold"/>
              </a:rPr>
              <a:t>Be able to communicate your understanding of the other person’s feelings.</a:t>
            </a:r>
          </a:p>
        </p:txBody>
      </p:sp>
      <p:pic>
        <p:nvPicPr>
          <p:cNvPr id="6146" name="Picture 2" descr="Beth Frates MD on Twitter: &quot;Expressing empathy can be powerful medicine.  Listening deeply is one of the most essential elements of expressing empathy.  Start with your ears and always use your heart.">
            <a:extLst>
              <a:ext uri="{FF2B5EF4-FFF2-40B4-BE49-F238E27FC236}">
                <a16:creationId xmlns:a16="http://schemas.microsoft.com/office/drawing/2014/main" id="{D62EBD42-6942-CE33-2886-5E25F4B92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1905886"/>
            <a:ext cx="9669907" cy="444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96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10616593"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4" name="AutoShape 4"/>
          <p:cNvSpPr/>
          <p:nvPr/>
        </p:nvSpPr>
        <p:spPr>
          <a:xfrm>
            <a:off x="9170893" y="8273411"/>
            <a:ext cx="9144000" cy="1187984"/>
          </a:xfrm>
          <a:prstGeom prst="rect">
            <a:avLst/>
          </a:prstGeom>
          <a:solidFill>
            <a:srgbClr val="57C1D4"/>
          </a:solidFill>
        </p:spPr>
        <p:txBody>
          <a:bodyPr/>
          <a:lstStyle/>
          <a:p>
            <a:pPr algn="ctr"/>
            <a:r>
              <a:rPr lang="en-US" sz="5400" dirty="0">
                <a:solidFill>
                  <a:schemeClr val="bg1"/>
                </a:solidFill>
              </a:rPr>
              <a:t>Goal is to better understand</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1038746"/>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Empathy vs. Sympathy </a:t>
            </a:r>
          </a:p>
        </p:txBody>
      </p:sp>
      <p:sp>
        <p:nvSpPr>
          <p:cNvPr id="10" name="TextBox 10"/>
          <p:cNvSpPr txBox="1"/>
          <p:nvPr/>
        </p:nvSpPr>
        <p:spPr>
          <a:xfrm>
            <a:off x="10349098" y="2244670"/>
            <a:ext cx="6787591" cy="5070683"/>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3200" dirty="0">
                <a:solidFill>
                  <a:srgbClr val="000000"/>
                </a:solidFill>
                <a:latin typeface="Montserrat"/>
              </a:rPr>
              <a:t>Sympathy involves understanding from your own perspective.</a:t>
            </a:r>
          </a:p>
          <a:p>
            <a:pPr marL="960116" lvl="1" indent="-571500">
              <a:lnSpc>
                <a:spcPts val="5039"/>
              </a:lnSpc>
              <a:buFont typeface="Arial" panose="020B0604020202020204" pitchFamily="34" charset="0"/>
              <a:buChar char="•"/>
            </a:pPr>
            <a:r>
              <a:rPr lang="en-US" sz="3200" dirty="0">
                <a:solidFill>
                  <a:srgbClr val="000000"/>
                </a:solidFill>
                <a:latin typeface="Montserrat"/>
              </a:rPr>
              <a:t>Empathy involves putting yourself in the other person’s shoes and understanding why they may have these feelings.</a:t>
            </a:r>
          </a:p>
        </p:txBody>
      </p:sp>
      <p:pic>
        <p:nvPicPr>
          <p:cNvPr id="15" name="Picture 14" descr="A picture containing text&#10;&#10;Description automatically generated">
            <a:hlinkClick r:id="rId6"/>
            <a:extLst>
              <a:ext uri="{FF2B5EF4-FFF2-40B4-BE49-F238E27FC236}">
                <a16:creationId xmlns:a16="http://schemas.microsoft.com/office/drawing/2014/main" id="{76304E17-B504-F3D4-FF9F-69335B4514A6}"/>
              </a:ext>
            </a:extLst>
          </p:cNvPr>
          <p:cNvPicPr>
            <a:picLocks noChangeAspect="1"/>
          </p:cNvPicPr>
          <p:nvPr/>
        </p:nvPicPr>
        <p:blipFill rotWithShape="1">
          <a:blip r:embed="rId7">
            <a:extLst>
              <a:ext uri="{28A0092B-C50C-407E-A947-70E740481C1C}">
                <a14:useLocalDpi xmlns:a14="http://schemas.microsoft.com/office/drawing/2010/main" val="0"/>
              </a:ext>
            </a:extLst>
          </a:blip>
          <a:srcRect l="4798"/>
          <a:stretch/>
        </p:blipFill>
        <p:spPr>
          <a:xfrm>
            <a:off x="264650" y="1986913"/>
            <a:ext cx="10087291" cy="5532107"/>
          </a:xfrm>
          <a:prstGeom prst="rect">
            <a:avLst/>
          </a:prstGeom>
        </p:spPr>
      </p:pic>
    </p:spTree>
    <p:extLst>
      <p:ext uri="{BB962C8B-B14F-4D97-AF65-F5344CB8AC3E}">
        <p14:creationId xmlns:p14="http://schemas.microsoft.com/office/powerpoint/2010/main" val="58380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368504" y="2414902"/>
            <a:ext cx="3388048" cy="4359851"/>
            <a:chOff x="0" y="0"/>
            <a:chExt cx="3133810" cy="4032689"/>
          </a:xfrm>
        </p:grpSpPr>
        <p:sp>
          <p:nvSpPr>
            <p:cNvPr id="3" name="Freeform 3"/>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4" name="TextBox 4"/>
          <p:cNvSpPr txBox="1"/>
          <p:nvPr/>
        </p:nvSpPr>
        <p:spPr>
          <a:xfrm>
            <a:off x="733711" y="2764758"/>
            <a:ext cx="2657633" cy="364109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Montserrat Bold"/>
              </a:rPr>
              <a:t>We believe all children deserve a safe, stable and nurturing environment to grow and develop.</a:t>
            </a:r>
          </a:p>
        </p:txBody>
      </p:sp>
      <p:sp>
        <p:nvSpPr>
          <p:cNvPr id="5" name="AutoShape 5"/>
          <p:cNvSpPr/>
          <p:nvPr/>
        </p:nvSpPr>
        <p:spPr>
          <a:xfrm>
            <a:off x="-282420" y="9644864"/>
            <a:ext cx="18852841" cy="0"/>
          </a:xfrm>
          <a:prstGeom prst="line">
            <a:avLst/>
          </a:prstGeom>
          <a:ln w="28575" cap="rnd">
            <a:solidFill>
              <a:srgbClr val="D9D9D9"/>
            </a:solidFill>
            <a:prstDash val="solid"/>
            <a:headEnd type="none" w="sm" len="sm"/>
            <a:tailEnd type="none" w="sm" len="sm"/>
          </a:ln>
        </p:spPr>
      </p:sp>
      <p:grpSp>
        <p:nvGrpSpPr>
          <p:cNvPr id="6" name="Group 6"/>
          <p:cNvGrpSpPr/>
          <p:nvPr/>
        </p:nvGrpSpPr>
        <p:grpSpPr>
          <a:xfrm>
            <a:off x="3057559" y="5594199"/>
            <a:ext cx="3388048" cy="4359851"/>
            <a:chOff x="0" y="0"/>
            <a:chExt cx="3133810" cy="4032689"/>
          </a:xfrm>
        </p:grpSpPr>
        <p:sp>
          <p:nvSpPr>
            <p:cNvPr id="7" name="Freeform 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8" name="TextBox 8"/>
          <p:cNvSpPr txBox="1"/>
          <p:nvPr/>
        </p:nvSpPr>
        <p:spPr>
          <a:xfrm>
            <a:off x="3463527" y="5715454"/>
            <a:ext cx="2657633" cy="40982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strive to differentiate between the person and the behavior.</a:t>
            </a:r>
          </a:p>
          <a:p>
            <a:pPr marL="0" lvl="0" indent="0">
              <a:lnSpc>
                <a:spcPts val="3639"/>
              </a:lnSpc>
              <a:spcBef>
                <a:spcPct val="0"/>
              </a:spcBef>
            </a:pPr>
            <a:r>
              <a:rPr lang="en-US" sz="2799">
                <a:solidFill>
                  <a:srgbClr val="000000"/>
                </a:solidFill>
                <a:latin typeface="Montserrat Bold"/>
              </a:rPr>
              <a:t>We believe all children have a right to safety.</a:t>
            </a:r>
          </a:p>
        </p:txBody>
      </p:sp>
      <p:grpSp>
        <p:nvGrpSpPr>
          <p:cNvPr id="9" name="Group 9"/>
          <p:cNvGrpSpPr/>
          <p:nvPr/>
        </p:nvGrpSpPr>
        <p:grpSpPr>
          <a:xfrm>
            <a:off x="5755952" y="2414902"/>
            <a:ext cx="3388048" cy="4359851"/>
            <a:chOff x="0" y="0"/>
            <a:chExt cx="3133810" cy="4032689"/>
          </a:xfrm>
        </p:grpSpPr>
        <p:sp>
          <p:nvSpPr>
            <p:cNvPr id="10" name="Freeform 10"/>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11" name="TextBox 11"/>
          <p:cNvSpPr txBox="1"/>
          <p:nvPr/>
        </p:nvSpPr>
        <p:spPr>
          <a:xfrm>
            <a:off x="6121160" y="2727204"/>
            <a:ext cx="2657633" cy="364109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Montserrat Bold"/>
              </a:rPr>
              <a:t>We approach people with acceptance, openness, and transparency to help them achieve change.</a:t>
            </a:r>
          </a:p>
        </p:txBody>
      </p:sp>
      <p:grpSp>
        <p:nvGrpSpPr>
          <p:cNvPr id="12" name="Group 12"/>
          <p:cNvGrpSpPr/>
          <p:nvPr/>
        </p:nvGrpSpPr>
        <p:grpSpPr>
          <a:xfrm>
            <a:off x="8438182" y="5594199"/>
            <a:ext cx="3388048" cy="4359851"/>
            <a:chOff x="0" y="0"/>
            <a:chExt cx="3133810" cy="4032689"/>
          </a:xfrm>
        </p:grpSpPr>
        <p:sp>
          <p:nvSpPr>
            <p:cNvPr id="13" name="Freeform 13"/>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14" name="TextBox 14"/>
          <p:cNvSpPr txBox="1"/>
          <p:nvPr/>
        </p:nvSpPr>
        <p:spPr>
          <a:xfrm>
            <a:off x="4977384" y="472670"/>
            <a:ext cx="14094227" cy="1219200"/>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Montserrat Extra-Bold"/>
              </a:rPr>
              <a:t>Child Welfare Values</a:t>
            </a:r>
          </a:p>
        </p:txBody>
      </p:sp>
      <p:sp>
        <p:nvSpPr>
          <p:cNvPr id="15" name="TextBox 15"/>
          <p:cNvSpPr txBox="1"/>
          <p:nvPr/>
        </p:nvSpPr>
        <p:spPr>
          <a:xfrm>
            <a:off x="13818805" y="5575149"/>
            <a:ext cx="2836538" cy="40982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strive to differentiate between the person and the behavior.</a:t>
            </a:r>
          </a:p>
          <a:p>
            <a:pPr marL="0" lvl="0" indent="0" algn="l">
              <a:lnSpc>
                <a:spcPts val="3639"/>
              </a:lnSpc>
              <a:spcBef>
                <a:spcPct val="0"/>
              </a:spcBef>
            </a:pPr>
            <a:r>
              <a:rPr lang="en-US" sz="2799">
                <a:solidFill>
                  <a:srgbClr val="000000"/>
                </a:solidFill>
                <a:latin typeface="Montserrat Bold"/>
              </a:rPr>
              <a:t>We believe families are the experts of their own lives.</a:t>
            </a:r>
          </a:p>
        </p:txBody>
      </p:sp>
      <p:grpSp>
        <p:nvGrpSpPr>
          <p:cNvPr id="16" name="Group 16"/>
          <p:cNvGrpSpPr/>
          <p:nvPr/>
        </p:nvGrpSpPr>
        <p:grpSpPr>
          <a:xfrm>
            <a:off x="11144250" y="2414902"/>
            <a:ext cx="3388048" cy="4359851"/>
            <a:chOff x="0" y="0"/>
            <a:chExt cx="3133810" cy="4032689"/>
          </a:xfrm>
        </p:grpSpPr>
        <p:sp>
          <p:nvSpPr>
            <p:cNvPr id="17" name="Freeform 1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18" name="TextBox 18"/>
          <p:cNvSpPr txBox="1"/>
          <p:nvPr/>
        </p:nvSpPr>
        <p:spPr>
          <a:xfrm>
            <a:off x="11509458" y="2764758"/>
            <a:ext cx="2657633" cy="27266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Every family has the right to be treated with dignity and respect.</a:t>
            </a:r>
          </a:p>
          <a:p>
            <a:pPr marL="0" lvl="0" indent="0" algn="l">
              <a:lnSpc>
                <a:spcPts val="3639"/>
              </a:lnSpc>
              <a:spcBef>
                <a:spcPct val="0"/>
              </a:spcBef>
            </a:pPr>
            <a:endParaRPr lang="en-US" sz="2799">
              <a:solidFill>
                <a:srgbClr val="000000"/>
              </a:solidFill>
              <a:latin typeface="Montserrat Bold"/>
            </a:endParaRPr>
          </a:p>
        </p:txBody>
      </p:sp>
      <p:grpSp>
        <p:nvGrpSpPr>
          <p:cNvPr id="19" name="Group 19"/>
          <p:cNvGrpSpPr/>
          <p:nvPr/>
        </p:nvGrpSpPr>
        <p:grpSpPr>
          <a:xfrm>
            <a:off x="13543050" y="5453894"/>
            <a:ext cx="3388048" cy="4359851"/>
            <a:chOff x="0" y="0"/>
            <a:chExt cx="3133810" cy="4032689"/>
          </a:xfrm>
        </p:grpSpPr>
        <p:sp>
          <p:nvSpPr>
            <p:cNvPr id="20" name="Freeform 20"/>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FF"/>
            </a:solidFill>
          </p:spPr>
        </p:sp>
      </p:grpSp>
      <p:sp>
        <p:nvSpPr>
          <p:cNvPr id="21" name="TextBox 21"/>
          <p:cNvSpPr txBox="1"/>
          <p:nvPr/>
        </p:nvSpPr>
        <p:spPr>
          <a:xfrm>
            <a:off x="8803390" y="5855760"/>
            <a:ext cx="2657633" cy="27266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believe families are the experts of their own lives.</a:t>
            </a:r>
          </a:p>
          <a:p>
            <a:pPr marL="0" lvl="0" indent="0">
              <a:lnSpc>
                <a:spcPts val="3639"/>
              </a:lnSpc>
              <a:spcBef>
                <a:spcPct val="0"/>
              </a:spcBef>
            </a:pPr>
            <a:endParaRPr lang="en-US" sz="2799">
              <a:solidFill>
                <a:srgbClr val="000000"/>
              </a:solidFill>
              <a:latin typeface="Montserrat Bold"/>
            </a:endParaRPr>
          </a:p>
        </p:txBody>
      </p:sp>
      <p:sp>
        <p:nvSpPr>
          <p:cNvPr id="22" name="TextBox 22"/>
          <p:cNvSpPr txBox="1"/>
          <p:nvPr/>
        </p:nvSpPr>
        <p:spPr>
          <a:xfrm>
            <a:off x="13908257" y="5855760"/>
            <a:ext cx="2657633" cy="4098290"/>
          </a:xfrm>
          <a:prstGeom prst="rect">
            <a:avLst/>
          </a:prstGeom>
        </p:spPr>
        <p:txBody>
          <a:bodyPr lIns="0" tIns="0" rIns="0" bIns="0" rtlCol="0" anchor="t">
            <a:spAutoFit/>
          </a:bodyPr>
          <a:lstStyle/>
          <a:p>
            <a:pPr>
              <a:lnSpc>
                <a:spcPts val="3639"/>
              </a:lnSpc>
            </a:pPr>
            <a:r>
              <a:rPr lang="en-US" sz="2799">
                <a:solidFill>
                  <a:srgbClr val="000000"/>
                </a:solidFill>
                <a:latin typeface="Montserrat Bold"/>
              </a:rPr>
              <a:t>We always work towards family preservation.</a:t>
            </a:r>
          </a:p>
          <a:p>
            <a:pPr>
              <a:lnSpc>
                <a:spcPts val="3639"/>
              </a:lnSpc>
            </a:pPr>
            <a:r>
              <a:rPr lang="en-US" sz="2799">
                <a:solidFill>
                  <a:srgbClr val="000000"/>
                </a:solidFill>
                <a:latin typeface="Montserrat Bold"/>
              </a:rPr>
              <a:t>We believe in Family-Centered Practice.</a:t>
            </a:r>
          </a:p>
          <a:p>
            <a:pPr marL="0" lvl="0" indent="0">
              <a:lnSpc>
                <a:spcPts val="3639"/>
              </a:lnSpc>
              <a:spcBef>
                <a:spcPct val="0"/>
              </a:spcBef>
            </a:pPr>
            <a:endParaRPr lang="en-US" sz="2799">
              <a:solidFill>
                <a:srgbClr val="000000"/>
              </a:solidFill>
              <a:latin typeface="Montserrat Bold"/>
            </a:endParaRPr>
          </a:p>
        </p:txBody>
      </p:sp>
      <p:pic>
        <p:nvPicPr>
          <p:cNvPr id="23" name="Picture 23"/>
          <p:cNvPicPr>
            <a:picLocks noChangeAspect="1"/>
          </p:cNvPicPr>
          <p:nvPr/>
        </p:nvPicPr>
        <p:blipFill>
          <a:blip r:embed="rId3"/>
          <a:srcRect t="6528" b="6528"/>
          <a:stretch>
            <a:fillRect/>
          </a:stretch>
        </p:blipFill>
        <p:spPr>
          <a:xfrm>
            <a:off x="368504" y="8176452"/>
            <a:ext cx="1831861" cy="1777598"/>
          </a:xfrm>
          <a:prstGeom prst="rect">
            <a:avLst/>
          </a:prstGeom>
        </p:spPr>
      </p:pic>
      <p:sp>
        <p:nvSpPr>
          <p:cNvPr id="24" name="AutoShape 24"/>
          <p:cNvSpPr/>
          <p:nvPr/>
        </p:nvSpPr>
        <p:spPr>
          <a:xfrm rot="-10781681">
            <a:off x="2297160" y="1060841"/>
            <a:ext cx="2680243" cy="0"/>
          </a:xfrm>
          <a:prstGeom prst="line">
            <a:avLst/>
          </a:prstGeom>
          <a:ln w="28575" cap="rnd">
            <a:solidFill>
              <a:srgbClr val="FFFFFF">
                <a:alpha val="74902"/>
              </a:srgbClr>
            </a:solidFill>
            <a:prstDash val="solid"/>
            <a:headEnd type="none" w="sm" len="sm"/>
            <a:tailEnd type="none" w="sm" len="sm"/>
          </a:ln>
        </p:spPr>
      </p:sp>
      <p:pic>
        <p:nvPicPr>
          <p:cNvPr id="25" name="Picture 25"/>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862403" y="923192"/>
            <a:ext cx="844062" cy="21101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C9A1A509-2691-C932-A5CB-11172BD1B8CC}"/>
              </a:ext>
            </a:extLst>
          </p:cNvPr>
          <p:cNvSpPr/>
          <p:nvPr/>
        </p:nvSpPr>
        <p:spPr>
          <a:xfrm>
            <a:off x="31699" y="6150965"/>
            <a:ext cx="9112301" cy="4113222"/>
          </a:xfrm>
          <a:prstGeom prst="rect">
            <a:avLst/>
          </a:prstGeom>
          <a:solidFill>
            <a:srgbClr val="19598D"/>
          </a:solidFill>
        </p:spPr>
        <p:txBody>
          <a:bodyPr/>
          <a:lstStyle/>
          <a:p>
            <a:endParaRPr lang="en-US" dirty="0"/>
          </a:p>
        </p:txBody>
      </p:sp>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9" name="TextBox 9"/>
          <p:cNvSpPr txBox="1"/>
          <p:nvPr/>
        </p:nvSpPr>
        <p:spPr>
          <a:xfrm>
            <a:off x="1584271" y="609795"/>
            <a:ext cx="6816774" cy="2051844"/>
          </a:xfrm>
          <a:prstGeom prst="rect">
            <a:avLst/>
          </a:prstGeom>
        </p:spPr>
        <p:txBody>
          <a:bodyPr wrap="square" lIns="0" tIns="0" rIns="0" bIns="0" rtlCol="0" anchor="t">
            <a:spAutoFit/>
          </a:bodyPr>
          <a:lstStyle/>
          <a:p>
            <a:pPr>
              <a:lnSpc>
                <a:spcPts val="8000"/>
              </a:lnSpc>
            </a:pPr>
            <a:r>
              <a:rPr lang="en-US" sz="8000" dirty="0">
                <a:solidFill>
                  <a:srgbClr val="19598D"/>
                </a:solidFill>
                <a:latin typeface="Montserrat Extra-Bold"/>
              </a:rPr>
              <a:t>Rolling with Resistance</a:t>
            </a:r>
          </a:p>
        </p:txBody>
      </p:sp>
      <p:sp>
        <p:nvSpPr>
          <p:cNvPr id="10" name="TextBox 10"/>
          <p:cNvSpPr txBox="1"/>
          <p:nvPr/>
        </p:nvSpPr>
        <p:spPr>
          <a:xfrm>
            <a:off x="1548412" y="2661639"/>
            <a:ext cx="6816773" cy="2746329"/>
          </a:xfrm>
          <a:prstGeom prst="rect">
            <a:avLst/>
          </a:prstGeom>
        </p:spPr>
        <p:txBody>
          <a:bodyPr wrap="square" lIns="0" tIns="0" rIns="0" bIns="0" rtlCol="0" anchor="t">
            <a:spAutoFit/>
          </a:bodyPr>
          <a:lstStyle/>
          <a:p>
            <a:pPr>
              <a:lnSpc>
                <a:spcPts val="5511"/>
              </a:lnSpc>
            </a:pPr>
            <a:r>
              <a:rPr lang="en-US" sz="3200" dirty="0">
                <a:solidFill>
                  <a:srgbClr val="000000"/>
                </a:solidFill>
                <a:latin typeface="Montserrat"/>
              </a:rPr>
              <a:t>A concept that gives us direction on how to engage the barriers the family has put up as they are confronting child welfare.</a:t>
            </a:r>
          </a:p>
        </p:txBody>
      </p:sp>
      <p:pic>
        <p:nvPicPr>
          <p:cNvPr id="11" name="Picture 9">
            <a:extLst>
              <a:ext uri="{FF2B5EF4-FFF2-40B4-BE49-F238E27FC236}">
                <a16:creationId xmlns:a16="http://schemas.microsoft.com/office/drawing/2014/main" id="{168CC8D4-EE81-A209-76BB-B2465D041BE4}"/>
              </a:ext>
            </a:extLst>
          </p:cNvPr>
          <p:cNvPicPr>
            <a:picLocks noChangeAspect="1"/>
          </p:cNvPicPr>
          <p:nvPr/>
        </p:nvPicPr>
        <p:blipFill>
          <a:blip r:embed="rId5"/>
          <a:srcRect t="6528" b="6528"/>
          <a:stretch>
            <a:fillRect/>
          </a:stretch>
        </p:blipFill>
        <p:spPr>
          <a:xfrm>
            <a:off x="16235772" y="8207576"/>
            <a:ext cx="1831861" cy="1777598"/>
          </a:xfrm>
          <a:prstGeom prst="rect">
            <a:avLst/>
          </a:prstGeom>
        </p:spPr>
      </p:pic>
      <p:pic>
        <p:nvPicPr>
          <p:cNvPr id="8194" name="Picture 2" descr="Living with Ambivalence | Hurley Counseling, LLC">
            <a:extLst>
              <a:ext uri="{FF2B5EF4-FFF2-40B4-BE49-F238E27FC236}">
                <a16:creationId xmlns:a16="http://schemas.microsoft.com/office/drawing/2014/main" id="{4FDFA5B5-725F-1F5F-B8B1-FD8EC2B62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35" y="5599378"/>
            <a:ext cx="8024436" cy="4452096"/>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4">
            <a:extLst>
              <a:ext uri="{FF2B5EF4-FFF2-40B4-BE49-F238E27FC236}">
                <a16:creationId xmlns:a16="http://schemas.microsoft.com/office/drawing/2014/main" id="{FAE564A3-B2DF-0E82-DC5E-1D460DD8D352}"/>
              </a:ext>
            </a:extLst>
          </p:cNvPr>
          <p:cNvSpPr/>
          <p:nvPr/>
        </p:nvSpPr>
        <p:spPr>
          <a:xfrm>
            <a:off x="9644236" y="4755212"/>
            <a:ext cx="8647881" cy="2202944"/>
          </a:xfrm>
          <a:prstGeom prst="rect">
            <a:avLst/>
          </a:prstGeom>
          <a:solidFill>
            <a:srgbClr val="57C1D4"/>
          </a:solidFill>
        </p:spPr>
        <p:txBody>
          <a:bodyPr/>
          <a:lstStyle/>
          <a:p>
            <a:endParaRPr lang="en-US" dirty="0"/>
          </a:p>
        </p:txBody>
      </p:sp>
      <p:sp>
        <p:nvSpPr>
          <p:cNvPr id="16" name="TextBox 15">
            <a:extLst>
              <a:ext uri="{FF2B5EF4-FFF2-40B4-BE49-F238E27FC236}">
                <a16:creationId xmlns:a16="http://schemas.microsoft.com/office/drawing/2014/main" id="{EA7B1CF5-637B-F113-11C8-863D3DC85169}"/>
              </a:ext>
            </a:extLst>
          </p:cNvPr>
          <p:cNvSpPr txBox="1"/>
          <p:nvPr/>
        </p:nvSpPr>
        <p:spPr>
          <a:xfrm>
            <a:off x="10271976" y="5153683"/>
            <a:ext cx="7536601" cy="1446550"/>
          </a:xfrm>
          <a:prstGeom prst="rect">
            <a:avLst/>
          </a:prstGeom>
          <a:noFill/>
        </p:spPr>
        <p:txBody>
          <a:bodyPr wrap="square" rtlCol="0">
            <a:spAutoFit/>
          </a:bodyPr>
          <a:lstStyle/>
          <a:p>
            <a:pPr algn="ctr"/>
            <a:r>
              <a:rPr lang="en-US" sz="4400" dirty="0">
                <a:solidFill>
                  <a:schemeClr val="bg1"/>
                </a:solidFill>
              </a:rPr>
              <a:t>Walk with instead of resisting against </a:t>
            </a:r>
          </a:p>
        </p:txBody>
      </p:sp>
      <p:grpSp>
        <p:nvGrpSpPr>
          <p:cNvPr id="7" name="Group 7"/>
          <p:cNvGrpSpPr/>
          <p:nvPr/>
        </p:nvGrpSpPr>
        <p:grpSpPr>
          <a:xfrm>
            <a:off x="9292885" y="5407968"/>
            <a:ext cx="981281" cy="93798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9598D"/>
            </a:solidFill>
          </p:spPr>
        </p:sp>
      </p:grpSp>
      <p:sp>
        <p:nvSpPr>
          <p:cNvPr id="17" name="TextBox 16">
            <a:extLst>
              <a:ext uri="{FF2B5EF4-FFF2-40B4-BE49-F238E27FC236}">
                <a16:creationId xmlns:a16="http://schemas.microsoft.com/office/drawing/2014/main" id="{857AA6CC-4D44-C39C-642C-AFB23E99497B}"/>
              </a:ext>
            </a:extLst>
          </p:cNvPr>
          <p:cNvSpPr txBox="1"/>
          <p:nvPr/>
        </p:nvSpPr>
        <p:spPr>
          <a:xfrm>
            <a:off x="9644236" y="609795"/>
            <a:ext cx="8111829"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Avoid a direct head-on argument with the person</a:t>
            </a:r>
          </a:p>
          <a:p>
            <a:pPr marL="285750" indent="-285750">
              <a:buFont typeface="Arial" panose="020B0604020202020204" pitchFamily="34" charset="0"/>
              <a:buChar char="•"/>
            </a:pPr>
            <a:r>
              <a:rPr lang="en-US" sz="3600" dirty="0"/>
              <a:t>Show you have hear what they have said.  Reflect and summarize.</a:t>
            </a:r>
          </a:p>
          <a:p>
            <a:pPr marL="285750" indent="-285750">
              <a:buFont typeface="Arial" panose="020B0604020202020204" pitchFamily="34" charset="0"/>
              <a:buChar char="•"/>
            </a:pPr>
            <a:r>
              <a:rPr lang="en-US" sz="3600" dirty="0"/>
              <a:t>Encourage the other person to come up with solutions or alternative behaviors versus explaining or forcing suggestions</a:t>
            </a:r>
          </a:p>
        </p:txBody>
      </p:sp>
      <p:sp>
        <p:nvSpPr>
          <p:cNvPr id="3" name="TextBox 2">
            <a:extLst>
              <a:ext uri="{FF2B5EF4-FFF2-40B4-BE49-F238E27FC236}">
                <a16:creationId xmlns:a16="http://schemas.microsoft.com/office/drawing/2014/main" id="{FD97AF7C-CC03-A315-E534-0C879F3B4A3A}"/>
              </a:ext>
            </a:extLst>
          </p:cNvPr>
          <p:cNvSpPr txBox="1"/>
          <p:nvPr/>
        </p:nvSpPr>
        <p:spPr>
          <a:xfrm>
            <a:off x="10789294" y="7280493"/>
            <a:ext cx="6357764" cy="1815882"/>
          </a:xfrm>
          <a:prstGeom prst="rect">
            <a:avLst/>
          </a:prstGeom>
          <a:noFill/>
        </p:spPr>
        <p:txBody>
          <a:bodyPr wrap="square" rtlCol="0">
            <a:spAutoFit/>
          </a:bodyPr>
          <a:lstStyle/>
          <a:p>
            <a:pPr marL="285750" indent="-285750" algn="ctr">
              <a:buFont typeface="Wingdings" panose="05000000000000000000" pitchFamily="2" charset="2"/>
              <a:buChar char="q"/>
            </a:pPr>
            <a:r>
              <a:rPr lang="en-US" sz="2800" dirty="0"/>
              <a:t>Lean into reflections</a:t>
            </a:r>
          </a:p>
          <a:p>
            <a:pPr marL="285750" indent="-285750" algn="ctr">
              <a:buFont typeface="Wingdings" panose="05000000000000000000" pitchFamily="2" charset="2"/>
              <a:buChar char="q"/>
            </a:pPr>
            <a:r>
              <a:rPr lang="en-US" sz="2800" dirty="0"/>
              <a:t>Apologize</a:t>
            </a:r>
          </a:p>
          <a:p>
            <a:pPr marL="285750" indent="-285750" algn="ctr">
              <a:buFont typeface="Wingdings" panose="05000000000000000000" pitchFamily="2" charset="2"/>
              <a:buChar char="q"/>
            </a:pPr>
            <a:r>
              <a:rPr lang="en-US" sz="2800" dirty="0"/>
              <a:t>Affirm</a:t>
            </a:r>
          </a:p>
          <a:p>
            <a:pPr marL="285750" indent="-285750" algn="ctr">
              <a:buFont typeface="Wingdings" panose="05000000000000000000" pitchFamily="2" charset="2"/>
              <a:buChar char="q"/>
            </a:pPr>
            <a:r>
              <a:rPr lang="en-US" sz="2800" dirty="0"/>
              <a:t>Shift focus</a:t>
            </a:r>
          </a:p>
        </p:txBody>
      </p:sp>
    </p:spTree>
    <p:extLst>
      <p:ext uri="{BB962C8B-B14F-4D97-AF65-F5344CB8AC3E}">
        <p14:creationId xmlns:p14="http://schemas.microsoft.com/office/powerpoint/2010/main" val="474909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565187E6-E757-2CDB-20EA-0EC208F4D16C}"/>
              </a:ext>
            </a:extLst>
          </p:cNvPr>
          <p:cNvSpPr/>
          <p:nvPr/>
        </p:nvSpPr>
        <p:spPr>
          <a:xfrm>
            <a:off x="6781801" y="6226207"/>
            <a:ext cx="11486126" cy="3402579"/>
          </a:xfrm>
          <a:prstGeom prst="rect">
            <a:avLst/>
          </a:prstGeom>
          <a:solidFill>
            <a:srgbClr val="19598D"/>
          </a:solidFill>
        </p:spPr>
      </p:sp>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304504" y="1230944"/>
            <a:ext cx="6308824" cy="3077766"/>
          </a:xfrm>
          <a:prstGeom prst="rect">
            <a:avLst/>
          </a:prstGeom>
        </p:spPr>
        <p:txBody>
          <a:bodyPr lIns="0" tIns="0" rIns="0" bIns="0" rtlCol="0" anchor="t">
            <a:spAutoFit/>
          </a:bodyPr>
          <a:lstStyle/>
          <a:p>
            <a:pPr>
              <a:lnSpc>
                <a:spcPts val="8000"/>
              </a:lnSpc>
              <a:spcBef>
                <a:spcPct val="0"/>
              </a:spcBef>
            </a:pPr>
            <a:r>
              <a:rPr lang="en-US" sz="8000" dirty="0">
                <a:solidFill>
                  <a:srgbClr val="19598D"/>
                </a:solidFill>
                <a:latin typeface="Montserrat Extra-Bold"/>
              </a:rPr>
              <a:t>It’s Not About the Nail</a:t>
            </a:r>
          </a:p>
        </p:txBody>
      </p:sp>
      <p:pic>
        <p:nvPicPr>
          <p:cNvPr id="7" name="Picture 7"/>
          <p:cNvPicPr>
            <a:picLocks noChangeAspect="1"/>
          </p:cNvPicPr>
          <p:nvPr/>
        </p:nvPicPr>
        <p:blipFill>
          <a:blip r:embed="rId5"/>
          <a:srcRect t="6528" b="6528"/>
          <a:stretch>
            <a:fillRect/>
          </a:stretch>
        </p:blipFill>
        <p:spPr>
          <a:xfrm>
            <a:off x="479116" y="8216419"/>
            <a:ext cx="1831861" cy="1777598"/>
          </a:xfrm>
          <a:prstGeom prst="rect">
            <a:avLst/>
          </a:prstGeom>
        </p:spPr>
      </p:pic>
      <p:pic>
        <p:nvPicPr>
          <p:cNvPr id="9" name="Picture 8" descr="A close up of a person&#10;&#10;Description automatically generated with medium confidence">
            <a:hlinkClick r:id="rId6"/>
            <a:extLst>
              <a:ext uri="{FF2B5EF4-FFF2-40B4-BE49-F238E27FC236}">
                <a16:creationId xmlns:a16="http://schemas.microsoft.com/office/drawing/2014/main" id="{AA6FD913-4480-4F4F-C72C-5E03128662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777512"/>
            <a:ext cx="10700720" cy="59567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
            <a:extLst>
              <a:ext uri="{FF2B5EF4-FFF2-40B4-BE49-F238E27FC236}">
                <a16:creationId xmlns:a16="http://schemas.microsoft.com/office/drawing/2014/main" id="{0AE90C60-49BB-0504-6174-B7F70ECA2D9D}"/>
              </a:ext>
            </a:extLst>
          </p:cNvPr>
          <p:cNvSpPr/>
          <p:nvPr/>
        </p:nvSpPr>
        <p:spPr>
          <a:xfrm>
            <a:off x="9654923" y="6708761"/>
            <a:ext cx="7951303" cy="2239469"/>
          </a:xfrm>
          <a:prstGeom prst="rect">
            <a:avLst/>
          </a:prstGeom>
          <a:solidFill>
            <a:srgbClr val="000000">
              <a:alpha val="33725"/>
            </a:srgbClr>
          </a:solidFill>
        </p:spPr>
        <p:txBody>
          <a:bodyPr/>
          <a:lstStyle/>
          <a:p>
            <a:endParaRPr lang="en-US" dirty="0"/>
          </a:p>
        </p:txBody>
      </p:sp>
      <p:sp>
        <p:nvSpPr>
          <p:cNvPr id="2" name="AutoShape 2"/>
          <p:cNvSpPr/>
          <p:nvPr/>
        </p:nvSpPr>
        <p:spPr>
          <a:xfrm>
            <a:off x="-16923" y="-6286"/>
            <a:ext cx="18288001" cy="6857990"/>
          </a:xfrm>
          <a:prstGeom prst="rect">
            <a:avLst/>
          </a:prstGeom>
          <a:solidFill>
            <a:srgbClr val="19598D"/>
          </a:solidFill>
        </p:spPr>
      </p:sp>
      <p:sp>
        <p:nvSpPr>
          <p:cNvPr id="3" name="AutoShape 3"/>
          <p:cNvSpPr/>
          <p:nvPr/>
        </p:nvSpPr>
        <p:spPr>
          <a:xfrm>
            <a:off x="9640828" y="4185866"/>
            <a:ext cx="7951303" cy="2239469"/>
          </a:xfrm>
          <a:prstGeom prst="rect">
            <a:avLst/>
          </a:prstGeom>
          <a:solidFill>
            <a:srgbClr val="000000">
              <a:alpha val="33725"/>
            </a:srgbClr>
          </a:solidFill>
        </p:spPr>
      </p:sp>
      <p:sp>
        <p:nvSpPr>
          <p:cNvPr id="5" name="AutoShape 5"/>
          <p:cNvSpPr/>
          <p:nvPr/>
        </p:nvSpPr>
        <p:spPr>
          <a:xfrm>
            <a:off x="1200150" y="4185866"/>
            <a:ext cx="3569582" cy="4231220"/>
          </a:xfrm>
          <a:prstGeom prst="rect">
            <a:avLst/>
          </a:prstGeom>
          <a:solidFill>
            <a:srgbClr val="000000">
              <a:alpha val="33725"/>
            </a:srgbClr>
          </a:solidFill>
        </p:spPr>
      </p:sp>
      <p:sp>
        <p:nvSpPr>
          <p:cNvPr id="6" name="AutoShape 6"/>
          <p:cNvSpPr/>
          <p:nvPr/>
        </p:nvSpPr>
        <p:spPr>
          <a:xfrm>
            <a:off x="5420489" y="4185866"/>
            <a:ext cx="3569582" cy="4231220"/>
          </a:xfrm>
          <a:prstGeom prst="rect">
            <a:avLst/>
          </a:prstGeom>
          <a:solidFill>
            <a:srgbClr val="000000">
              <a:alpha val="33725"/>
            </a:srgbClr>
          </a:solidFill>
        </p:spPr>
      </p:sp>
      <p:sp>
        <p:nvSpPr>
          <p:cNvPr id="7" name="AutoShape 7"/>
          <p:cNvSpPr/>
          <p:nvPr/>
        </p:nvSpPr>
        <p:spPr>
          <a:xfrm>
            <a:off x="9469379" y="4023941"/>
            <a:ext cx="7954362" cy="2064601"/>
          </a:xfrm>
          <a:prstGeom prst="rect">
            <a:avLst/>
          </a:prstGeom>
          <a:solidFill>
            <a:srgbClr val="FFFFFF"/>
          </a:solidFill>
        </p:spPr>
        <p:txBody>
          <a:bodyPr/>
          <a:lstStyle/>
          <a:p>
            <a:endParaRPr lang="en-US" dirty="0"/>
          </a:p>
        </p:txBody>
      </p:sp>
      <p:sp>
        <p:nvSpPr>
          <p:cNvPr id="9" name="AutoShape 9"/>
          <p:cNvSpPr/>
          <p:nvPr/>
        </p:nvSpPr>
        <p:spPr>
          <a:xfrm>
            <a:off x="1028700" y="4023941"/>
            <a:ext cx="3569582" cy="4220278"/>
          </a:xfrm>
          <a:prstGeom prst="rect">
            <a:avLst/>
          </a:prstGeom>
          <a:solidFill>
            <a:srgbClr val="FFFFFF"/>
          </a:solidFill>
        </p:spPr>
        <p:txBody>
          <a:bodyPr/>
          <a:lstStyle/>
          <a:p>
            <a:endParaRPr lang="en-US" dirty="0"/>
          </a:p>
        </p:txBody>
      </p:sp>
      <p:sp>
        <p:nvSpPr>
          <p:cNvPr id="10" name="AutoShape 10"/>
          <p:cNvSpPr/>
          <p:nvPr/>
        </p:nvSpPr>
        <p:spPr>
          <a:xfrm>
            <a:off x="5249039" y="4023941"/>
            <a:ext cx="3569582" cy="4220278"/>
          </a:xfrm>
          <a:prstGeom prst="rect">
            <a:avLst/>
          </a:prstGeom>
          <a:solidFill>
            <a:srgbClr val="FFFFFF"/>
          </a:solidFill>
        </p:spPr>
      </p:sp>
      <p:sp>
        <p:nvSpPr>
          <p:cNvPr id="11" name="TextBox 11"/>
          <p:cNvSpPr txBox="1"/>
          <p:nvPr/>
        </p:nvSpPr>
        <p:spPr>
          <a:xfrm>
            <a:off x="5420489" y="4150968"/>
            <a:ext cx="3094794" cy="2964466"/>
          </a:xfrm>
          <a:prstGeom prst="rect">
            <a:avLst/>
          </a:prstGeom>
        </p:spPr>
        <p:txBody>
          <a:bodyPr lIns="0" tIns="0" rIns="0" bIns="0" rtlCol="0" anchor="t">
            <a:spAutoFit/>
          </a:bodyPr>
          <a:lstStyle/>
          <a:p>
            <a:pPr>
              <a:lnSpc>
                <a:spcPts val="3919"/>
              </a:lnSpc>
            </a:pPr>
            <a:r>
              <a:rPr lang="en-US" sz="2799" dirty="0">
                <a:solidFill>
                  <a:srgbClr val="000000"/>
                </a:solidFill>
                <a:latin typeface="Montserrat Bold"/>
              </a:rPr>
              <a:t>Look for mismatches between where they are and where they want to be.</a:t>
            </a:r>
          </a:p>
        </p:txBody>
      </p:sp>
      <p:sp>
        <p:nvSpPr>
          <p:cNvPr id="12" name="TextBox 12"/>
          <p:cNvSpPr txBox="1"/>
          <p:nvPr/>
        </p:nvSpPr>
        <p:spPr>
          <a:xfrm>
            <a:off x="9637770" y="4072836"/>
            <a:ext cx="7792980" cy="2400272"/>
          </a:xfrm>
          <a:prstGeom prst="rect">
            <a:avLst/>
          </a:prstGeom>
        </p:spPr>
        <p:txBody>
          <a:bodyPr wrap="square" lIns="0" tIns="0" rIns="0" bIns="0" rtlCol="0" anchor="t">
            <a:spAutoFit/>
          </a:bodyPr>
          <a:lstStyle/>
          <a:p>
            <a:pPr>
              <a:lnSpc>
                <a:spcPts val="3779"/>
              </a:lnSpc>
            </a:pPr>
            <a:r>
              <a:rPr lang="en-US" sz="2699" dirty="0">
                <a:solidFill>
                  <a:srgbClr val="000000"/>
                </a:solidFill>
                <a:latin typeface="Montserrat Bold"/>
              </a:rPr>
              <a:t>Goal is for individuals to recognize their current behaviors place them in conflict with their values or interfere with accomplishment of goals.</a:t>
            </a:r>
          </a:p>
          <a:p>
            <a:pPr>
              <a:lnSpc>
                <a:spcPts val="3779"/>
              </a:lnSpc>
            </a:pPr>
            <a:endParaRPr lang="en-US" sz="2699" dirty="0">
              <a:solidFill>
                <a:srgbClr val="000000"/>
              </a:solidFill>
              <a:latin typeface="Montserrat Bold"/>
            </a:endParaRPr>
          </a:p>
        </p:txBody>
      </p:sp>
      <p:pic>
        <p:nvPicPr>
          <p:cNvPr id="13" name="Picture 1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77677" y="923192"/>
            <a:ext cx="844062" cy="211015"/>
          </a:xfrm>
          <a:prstGeom prst="rect">
            <a:avLst/>
          </a:prstGeom>
        </p:spPr>
      </p:pic>
      <p:pic>
        <p:nvPicPr>
          <p:cNvPr id="14" name="Picture 1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028700" y="923192"/>
            <a:ext cx="844062" cy="211015"/>
          </a:xfrm>
          <a:prstGeom prst="rect">
            <a:avLst/>
          </a:prstGeom>
        </p:spPr>
      </p:pic>
      <p:sp>
        <p:nvSpPr>
          <p:cNvPr id="15" name="AutoShape 1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16" name="AutoShape 1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17" name="AutoShape 17"/>
          <p:cNvSpPr/>
          <p:nvPr/>
        </p:nvSpPr>
        <p:spPr>
          <a:xfrm>
            <a:off x="-282420" y="9258300"/>
            <a:ext cx="18852841" cy="0"/>
          </a:xfrm>
          <a:prstGeom prst="line">
            <a:avLst/>
          </a:prstGeom>
          <a:ln w="28575" cap="rnd">
            <a:solidFill>
              <a:srgbClr val="D9D9D9"/>
            </a:solidFill>
            <a:prstDash val="solid"/>
            <a:headEnd type="none" w="sm" len="sm"/>
            <a:tailEnd type="none" w="sm" len="sm"/>
          </a:ln>
        </p:spPr>
      </p:sp>
      <p:pic>
        <p:nvPicPr>
          <p:cNvPr id="20" name="Picture 20"/>
          <p:cNvPicPr>
            <a:picLocks noChangeAspect="1"/>
          </p:cNvPicPr>
          <p:nvPr/>
        </p:nvPicPr>
        <p:blipFill>
          <a:blip r:embed="rId5"/>
          <a:srcRect t="6528" b="6528"/>
          <a:stretch>
            <a:fillRect/>
          </a:stretch>
        </p:blipFill>
        <p:spPr>
          <a:xfrm>
            <a:off x="385329" y="8662561"/>
            <a:ext cx="1286743" cy="1248627"/>
          </a:xfrm>
          <a:prstGeom prst="rect">
            <a:avLst/>
          </a:prstGeom>
        </p:spPr>
      </p:pic>
      <p:sp>
        <p:nvSpPr>
          <p:cNvPr id="26" name="TextBox 26"/>
          <p:cNvSpPr txBox="1"/>
          <p:nvPr/>
        </p:nvSpPr>
        <p:spPr>
          <a:xfrm>
            <a:off x="7691598" y="8581012"/>
            <a:ext cx="10225468" cy="1609364"/>
          </a:xfrm>
          <a:prstGeom prst="rect">
            <a:avLst/>
          </a:prstGeom>
        </p:spPr>
        <p:txBody>
          <a:bodyPr lIns="50800" tIns="50800" rIns="50800" bIns="50800" rtlCol="0" anchor="ctr"/>
          <a:lstStyle/>
          <a:p>
            <a:pPr algn="ctr">
              <a:lnSpc>
                <a:spcPts val="3499"/>
              </a:lnSpc>
            </a:pPr>
            <a:r>
              <a:rPr lang="en-US" sz="2499" dirty="0">
                <a:solidFill>
                  <a:srgbClr val="FFFFFF"/>
                </a:solidFill>
                <a:latin typeface="Montserrat"/>
              </a:rPr>
              <a:t>"Too often we enjoy the comfort of opinion without the discomfort of thought."  ~John F. Kennedy</a:t>
            </a:r>
          </a:p>
        </p:txBody>
      </p:sp>
      <p:sp>
        <p:nvSpPr>
          <p:cNvPr id="27" name="TextBox 27"/>
          <p:cNvSpPr txBox="1"/>
          <p:nvPr/>
        </p:nvSpPr>
        <p:spPr>
          <a:xfrm>
            <a:off x="4972563" y="464765"/>
            <a:ext cx="8035017" cy="2051844"/>
          </a:xfrm>
          <a:prstGeom prst="rect">
            <a:avLst/>
          </a:prstGeom>
        </p:spPr>
        <p:txBody>
          <a:bodyPr lIns="0" tIns="0" rIns="0" bIns="0" rtlCol="0" anchor="t">
            <a:spAutoFit/>
          </a:bodyPr>
          <a:lstStyle/>
          <a:p>
            <a:pPr algn="ctr">
              <a:lnSpc>
                <a:spcPts val="8000"/>
              </a:lnSpc>
              <a:spcBef>
                <a:spcPct val="0"/>
              </a:spcBef>
            </a:pPr>
            <a:r>
              <a:rPr lang="en-US" sz="8000" dirty="0">
                <a:solidFill>
                  <a:srgbClr val="FFFFFF"/>
                </a:solidFill>
                <a:latin typeface="Montserrat Extra-Bold"/>
              </a:rPr>
              <a:t>Developing Discrepancy</a:t>
            </a:r>
          </a:p>
        </p:txBody>
      </p:sp>
      <p:sp>
        <p:nvSpPr>
          <p:cNvPr id="28" name="TextBox 28"/>
          <p:cNvSpPr txBox="1"/>
          <p:nvPr/>
        </p:nvSpPr>
        <p:spPr>
          <a:xfrm>
            <a:off x="1164291" y="2304718"/>
            <a:ext cx="15887700" cy="1655710"/>
          </a:xfrm>
          <a:prstGeom prst="rect">
            <a:avLst/>
          </a:prstGeom>
        </p:spPr>
        <p:txBody>
          <a:bodyPr wrap="square" lIns="0" tIns="0" rIns="0" bIns="0" rtlCol="0" anchor="t">
            <a:spAutoFit/>
          </a:bodyPr>
          <a:lstStyle/>
          <a:p>
            <a:pPr algn="ctr">
              <a:lnSpc>
                <a:spcPts val="6719"/>
              </a:lnSpc>
            </a:pPr>
            <a:r>
              <a:rPr lang="en-US" sz="3600" dirty="0">
                <a:solidFill>
                  <a:schemeClr val="bg1"/>
                </a:solidFill>
                <a:latin typeface="Montserrat Bold"/>
              </a:rPr>
              <a:t>Asking us to look for statements or interactions where they are verbalizing they feel stuck.</a:t>
            </a:r>
          </a:p>
        </p:txBody>
      </p:sp>
      <p:sp>
        <p:nvSpPr>
          <p:cNvPr id="30" name="TextBox 11">
            <a:extLst>
              <a:ext uri="{FF2B5EF4-FFF2-40B4-BE49-F238E27FC236}">
                <a16:creationId xmlns:a16="http://schemas.microsoft.com/office/drawing/2014/main" id="{C823C7E5-A4AF-63AE-E1F2-7CB029497489}"/>
              </a:ext>
            </a:extLst>
          </p:cNvPr>
          <p:cNvSpPr txBox="1"/>
          <p:nvPr/>
        </p:nvSpPr>
        <p:spPr>
          <a:xfrm>
            <a:off x="1364591" y="4122353"/>
            <a:ext cx="3094794" cy="3464603"/>
          </a:xfrm>
          <a:prstGeom prst="rect">
            <a:avLst/>
          </a:prstGeom>
        </p:spPr>
        <p:txBody>
          <a:bodyPr lIns="0" tIns="0" rIns="0" bIns="0" rtlCol="0" anchor="t">
            <a:spAutoFit/>
          </a:bodyPr>
          <a:lstStyle/>
          <a:p>
            <a:pPr>
              <a:lnSpc>
                <a:spcPts val="3919"/>
              </a:lnSpc>
            </a:pPr>
            <a:r>
              <a:rPr lang="en-US" sz="2799" dirty="0">
                <a:solidFill>
                  <a:srgbClr val="000000"/>
                </a:solidFill>
                <a:latin typeface="Montserrat Bold"/>
              </a:rPr>
              <a:t>Shift Focus to evoke difference between the status-quo and the way they wants things to be.</a:t>
            </a:r>
          </a:p>
        </p:txBody>
      </p:sp>
      <p:sp>
        <p:nvSpPr>
          <p:cNvPr id="31" name="AutoShape 7">
            <a:extLst>
              <a:ext uri="{FF2B5EF4-FFF2-40B4-BE49-F238E27FC236}">
                <a16:creationId xmlns:a16="http://schemas.microsoft.com/office/drawing/2014/main" id="{8EE14DC2-788B-FB87-CF93-D49D4C7B45E4}"/>
              </a:ext>
            </a:extLst>
          </p:cNvPr>
          <p:cNvSpPr/>
          <p:nvPr/>
        </p:nvSpPr>
        <p:spPr>
          <a:xfrm>
            <a:off x="9508837" y="6595731"/>
            <a:ext cx="7954362" cy="2064601"/>
          </a:xfrm>
          <a:prstGeom prst="rect">
            <a:avLst/>
          </a:prstGeom>
          <a:solidFill>
            <a:srgbClr val="FFFFFF"/>
          </a:solidFill>
        </p:spPr>
        <p:txBody>
          <a:bodyPr/>
          <a:lstStyle/>
          <a:p>
            <a:endParaRPr lang="en-US" dirty="0"/>
          </a:p>
        </p:txBody>
      </p:sp>
      <p:sp>
        <p:nvSpPr>
          <p:cNvPr id="33" name="TextBox 12">
            <a:extLst>
              <a:ext uri="{FF2B5EF4-FFF2-40B4-BE49-F238E27FC236}">
                <a16:creationId xmlns:a16="http://schemas.microsoft.com/office/drawing/2014/main" id="{E1D5529F-9D9A-FFEC-3896-86A7097BE0C6}"/>
              </a:ext>
            </a:extLst>
          </p:cNvPr>
          <p:cNvSpPr txBox="1"/>
          <p:nvPr/>
        </p:nvSpPr>
        <p:spPr>
          <a:xfrm>
            <a:off x="9716485" y="6980094"/>
            <a:ext cx="7460149" cy="1425647"/>
          </a:xfrm>
          <a:prstGeom prst="rect">
            <a:avLst/>
          </a:prstGeom>
        </p:spPr>
        <p:txBody>
          <a:bodyPr wrap="square" lIns="0" tIns="0" rIns="0" bIns="0" rtlCol="0" anchor="t">
            <a:spAutoFit/>
          </a:bodyPr>
          <a:lstStyle/>
          <a:p>
            <a:pPr>
              <a:lnSpc>
                <a:spcPts val="3779"/>
              </a:lnSpc>
            </a:pPr>
            <a:r>
              <a:rPr lang="en-US" sz="2699" dirty="0">
                <a:solidFill>
                  <a:srgbClr val="000000"/>
                </a:solidFill>
                <a:latin typeface="Montserrat Bold"/>
              </a:rPr>
              <a:t>Helps a person become more aware of those places of being stuck.</a:t>
            </a:r>
          </a:p>
          <a:p>
            <a:pPr>
              <a:lnSpc>
                <a:spcPts val="3779"/>
              </a:lnSpc>
            </a:pPr>
            <a:endParaRPr lang="en-US" sz="2699" dirty="0">
              <a:solidFill>
                <a:srgbClr val="000000"/>
              </a:solidFill>
              <a:latin typeface="Montserrat Bold"/>
            </a:endParaRPr>
          </a:p>
        </p:txBody>
      </p:sp>
    </p:spTree>
    <p:extLst>
      <p:ext uri="{BB962C8B-B14F-4D97-AF65-F5344CB8AC3E}">
        <p14:creationId xmlns:p14="http://schemas.microsoft.com/office/powerpoint/2010/main" val="2701453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412" y="5159188"/>
            <a:ext cx="18288000" cy="5143500"/>
          </a:xfrm>
          <a:prstGeom prst="rect">
            <a:avLst/>
          </a:prstGeom>
          <a:solidFill>
            <a:srgbClr val="19598D"/>
          </a:solidFill>
        </p:spPr>
      </p:sp>
      <p:sp>
        <p:nvSpPr>
          <p:cNvPr id="3" name="AutoShape 3"/>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5" name="Picture 5"/>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6" name="AutoShape 6"/>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pic>
        <p:nvPicPr>
          <p:cNvPr id="9" name="Picture 9"/>
          <p:cNvPicPr>
            <a:picLocks noChangeAspect="1"/>
          </p:cNvPicPr>
          <p:nvPr/>
        </p:nvPicPr>
        <p:blipFill>
          <a:blip r:embed="rId5"/>
          <a:srcRect t="6528" b="6528"/>
          <a:stretch>
            <a:fillRect/>
          </a:stretch>
        </p:blipFill>
        <p:spPr>
          <a:xfrm>
            <a:off x="242621" y="8731024"/>
            <a:ext cx="1301547" cy="1262993"/>
          </a:xfrm>
          <a:prstGeom prst="rect">
            <a:avLst/>
          </a:prstGeom>
        </p:spPr>
      </p:pic>
      <p:sp>
        <p:nvSpPr>
          <p:cNvPr id="10" name="TextBox 14">
            <a:extLst>
              <a:ext uri="{FF2B5EF4-FFF2-40B4-BE49-F238E27FC236}">
                <a16:creationId xmlns:a16="http://schemas.microsoft.com/office/drawing/2014/main" id="{9CBC5F99-FD45-C0C5-FCC1-13EF668F8D68}"/>
              </a:ext>
            </a:extLst>
          </p:cNvPr>
          <p:cNvSpPr txBox="1"/>
          <p:nvPr/>
        </p:nvSpPr>
        <p:spPr>
          <a:xfrm>
            <a:off x="1039012" y="530054"/>
            <a:ext cx="16077412" cy="1025922"/>
          </a:xfrm>
          <a:prstGeom prst="rect">
            <a:avLst/>
          </a:prstGeom>
        </p:spPr>
        <p:txBody>
          <a:bodyPr wrap="square" lIns="0" tIns="0" rIns="0" bIns="0" rtlCol="0" anchor="t">
            <a:spAutoFit/>
          </a:bodyPr>
          <a:lstStyle/>
          <a:p>
            <a:pPr algn="ctr">
              <a:lnSpc>
                <a:spcPts val="8000"/>
              </a:lnSpc>
              <a:spcBef>
                <a:spcPct val="0"/>
              </a:spcBef>
            </a:pPr>
            <a:r>
              <a:rPr lang="en-US" sz="7200" dirty="0">
                <a:solidFill>
                  <a:srgbClr val="19598D"/>
                </a:solidFill>
                <a:latin typeface="Montserrat Extra-Bold"/>
              </a:rPr>
              <a:t>Example</a:t>
            </a:r>
          </a:p>
        </p:txBody>
      </p:sp>
      <p:sp>
        <p:nvSpPr>
          <p:cNvPr id="8" name="TextBox 7">
            <a:extLst>
              <a:ext uri="{FF2B5EF4-FFF2-40B4-BE49-F238E27FC236}">
                <a16:creationId xmlns:a16="http://schemas.microsoft.com/office/drawing/2014/main" id="{847ADAB0-450E-CF99-B6AF-7A77292ADC0A}"/>
              </a:ext>
            </a:extLst>
          </p:cNvPr>
          <p:cNvSpPr txBox="1"/>
          <p:nvPr/>
        </p:nvSpPr>
        <p:spPr>
          <a:xfrm>
            <a:off x="2391756" y="1891266"/>
            <a:ext cx="13549312" cy="2800767"/>
          </a:xfrm>
          <a:prstGeom prst="rect">
            <a:avLst/>
          </a:prstGeom>
          <a:noFill/>
        </p:spPr>
        <p:txBody>
          <a:bodyPr wrap="square" rtlCol="0">
            <a:spAutoFit/>
          </a:bodyPr>
          <a:lstStyle/>
          <a:p>
            <a:r>
              <a:rPr lang="en-US" sz="4400" dirty="0">
                <a:latin typeface="Montserrat" panose="00000500000000000000" pitchFamily="2" charset="0"/>
              </a:rPr>
              <a:t>CM:  “You’ve said you are working your plan to get the kids home and still taking Oxy on the weekends.  How do those two things go together?</a:t>
            </a:r>
          </a:p>
        </p:txBody>
      </p:sp>
      <p:sp>
        <p:nvSpPr>
          <p:cNvPr id="11" name="TextBox 10">
            <a:extLst>
              <a:ext uri="{FF2B5EF4-FFF2-40B4-BE49-F238E27FC236}">
                <a16:creationId xmlns:a16="http://schemas.microsoft.com/office/drawing/2014/main" id="{CAE195B1-F9BB-9417-E7E8-284D1EF529B7}"/>
              </a:ext>
            </a:extLst>
          </p:cNvPr>
          <p:cNvSpPr txBox="1"/>
          <p:nvPr/>
        </p:nvSpPr>
        <p:spPr>
          <a:xfrm>
            <a:off x="2303062" y="6068870"/>
            <a:ext cx="13549312" cy="769441"/>
          </a:xfrm>
          <a:prstGeom prst="rect">
            <a:avLst/>
          </a:prstGeom>
          <a:noFill/>
        </p:spPr>
        <p:txBody>
          <a:bodyPr wrap="square" rtlCol="0">
            <a:spAutoFit/>
          </a:bodyPr>
          <a:lstStyle/>
          <a:p>
            <a:r>
              <a:rPr lang="en-US" sz="4400" dirty="0">
                <a:solidFill>
                  <a:schemeClr val="bg1"/>
                </a:solidFill>
                <a:latin typeface="Montserrat" panose="00000500000000000000" pitchFamily="2" charset="0"/>
              </a:rPr>
              <a:t>Family:  “Well…I suppose they don’t.”</a:t>
            </a:r>
          </a:p>
        </p:txBody>
      </p:sp>
    </p:spTree>
    <p:extLst>
      <p:ext uri="{BB962C8B-B14F-4D97-AF65-F5344CB8AC3E}">
        <p14:creationId xmlns:p14="http://schemas.microsoft.com/office/powerpoint/2010/main" val="88395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884421"/>
            <a:ext cx="9950824" cy="3402579"/>
          </a:xfrm>
          <a:prstGeom prst="rect">
            <a:avLst/>
          </a:prstGeom>
          <a:solidFill>
            <a:srgbClr val="19598D"/>
          </a:solidFill>
        </p:spPr>
      </p:sp>
      <p:sp>
        <p:nvSpPr>
          <p:cNvPr id="3" name="AutoShape 3"/>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31762" y="1410919"/>
            <a:ext cx="844062" cy="211015"/>
          </a:xfrm>
          <a:prstGeom prst="rect">
            <a:avLst/>
          </a:prstGeom>
        </p:spPr>
      </p:pic>
      <p:sp>
        <p:nvSpPr>
          <p:cNvPr id="6" name="AutoShape 6"/>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5"/>
          <a:srcRect t="6528" b="6528"/>
          <a:stretch>
            <a:fillRect/>
          </a:stretch>
        </p:blipFill>
        <p:spPr>
          <a:xfrm>
            <a:off x="327362" y="8015988"/>
            <a:ext cx="1831861" cy="1777598"/>
          </a:xfrm>
          <a:prstGeom prst="rect">
            <a:avLst/>
          </a:prstGeom>
        </p:spPr>
      </p:pic>
      <p:sp>
        <p:nvSpPr>
          <p:cNvPr id="9" name="TextBox 9"/>
          <p:cNvSpPr txBox="1"/>
          <p:nvPr/>
        </p:nvSpPr>
        <p:spPr>
          <a:xfrm>
            <a:off x="327362" y="529580"/>
            <a:ext cx="16468940" cy="1038746"/>
          </a:xfrm>
          <a:prstGeom prst="rect">
            <a:avLst/>
          </a:prstGeom>
        </p:spPr>
        <p:txBody>
          <a:bodyPr wrap="square" lIns="0" tIns="0" rIns="0" bIns="0" rtlCol="0" anchor="t">
            <a:spAutoFit/>
          </a:bodyPr>
          <a:lstStyle/>
          <a:p>
            <a:pPr>
              <a:lnSpc>
                <a:spcPts val="8057"/>
              </a:lnSpc>
              <a:spcBef>
                <a:spcPct val="0"/>
              </a:spcBef>
            </a:pPr>
            <a:r>
              <a:rPr lang="en-US" sz="8057" dirty="0">
                <a:solidFill>
                  <a:srgbClr val="19598D"/>
                </a:solidFill>
                <a:latin typeface="Montserrat Extra-Bold"/>
              </a:rPr>
              <a:t>Self-Efficacy</a:t>
            </a:r>
          </a:p>
        </p:txBody>
      </p:sp>
      <p:sp>
        <p:nvSpPr>
          <p:cNvPr id="10" name="TextBox 10"/>
          <p:cNvSpPr txBox="1"/>
          <p:nvPr/>
        </p:nvSpPr>
        <p:spPr>
          <a:xfrm>
            <a:off x="9671609" y="683298"/>
            <a:ext cx="6787591" cy="8276689"/>
          </a:xfrm>
          <a:prstGeom prst="rect">
            <a:avLst/>
          </a:prstGeom>
        </p:spPr>
        <p:txBody>
          <a:bodyPr lIns="0" tIns="0" rIns="0" bIns="0" rtlCol="0" anchor="t">
            <a:spAutoFit/>
          </a:bodyPr>
          <a:lstStyle/>
          <a:p>
            <a:pPr marL="960116" lvl="1" indent="-571500">
              <a:lnSpc>
                <a:spcPts val="5039"/>
              </a:lnSpc>
              <a:buFont typeface="Arial" panose="020B0604020202020204" pitchFamily="34" charset="0"/>
              <a:buChar char="•"/>
            </a:pPr>
            <a:r>
              <a:rPr lang="en-US" sz="3200" dirty="0">
                <a:solidFill>
                  <a:srgbClr val="000000"/>
                </a:solidFill>
                <a:latin typeface="Montserrat"/>
              </a:rPr>
              <a:t>Focus on previous successes and highlight skills and strengths they already possess.</a:t>
            </a:r>
          </a:p>
          <a:p>
            <a:pPr marL="960116" lvl="1" indent="-571500">
              <a:lnSpc>
                <a:spcPts val="5039"/>
              </a:lnSpc>
              <a:buFont typeface="Arial" panose="020B0604020202020204" pitchFamily="34" charset="0"/>
              <a:buChar char="•"/>
            </a:pPr>
            <a:r>
              <a:rPr lang="en-US" sz="3200" dirty="0">
                <a:solidFill>
                  <a:srgbClr val="000000"/>
                </a:solidFill>
                <a:latin typeface="Montserrat"/>
              </a:rPr>
              <a:t> They have an internal locus of control</a:t>
            </a:r>
          </a:p>
          <a:p>
            <a:pPr marL="1417316" lvl="2" indent="-571500">
              <a:lnSpc>
                <a:spcPts val="5039"/>
              </a:lnSpc>
              <a:buFont typeface="Arial" panose="020B0604020202020204" pitchFamily="34" charset="0"/>
              <a:buChar char="•"/>
            </a:pPr>
            <a:r>
              <a:rPr lang="en-US" sz="3200" dirty="0">
                <a:solidFill>
                  <a:srgbClr val="000000"/>
                </a:solidFill>
                <a:latin typeface="Montserrat"/>
              </a:rPr>
              <a:t>Refers to where you believe the power to alter your life events resides within you (internal locus of control) or outside of you (external locus of control).</a:t>
            </a:r>
          </a:p>
        </p:txBody>
      </p:sp>
      <p:pic>
        <p:nvPicPr>
          <p:cNvPr id="9218" name="Picture 2" descr="How believing that you can, makes a huge difference - The Hindu">
            <a:extLst>
              <a:ext uri="{FF2B5EF4-FFF2-40B4-BE49-F238E27FC236}">
                <a16:creationId xmlns:a16="http://schemas.microsoft.com/office/drawing/2014/main" id="{8C9C576E-8E15-B9D0-03C1-6790AC8D3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126755"/>
            <a:ext cx="5943866" cy="5389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513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C1D4"/>
        </a:solidFill>
        <a:effectLst/>
      </p:bgPr>
    </p:bg>
    <p:spTree>
      <p:nvGrpSpPr>
        <p:cNvPr id="1" name=""/>
        <p:cNvGrpSpPr/>
        <p:nvPr/>
      </p:nvGrpSpPr>
      <p:grpSpPr>
        <a:xfrm>
          <a:off x="0" y="0"/>
          <a:ext cx="0" cy="0"/>
          <a:chOff x="0" y="0"/>
          <a:chExt cx="0" cy="0"/>
        </a:xfrm>
      </p:grpSpPr>
      <p:grpSp>
        <p:nvGrpSpPr>
          <p:cNvPr id="2" name="Group 2"/>
          <p:cNvGrpSpPr/>
          <p:nvPr/>
        </p:nvGrpSpPr>
        <p:grpSpPr>
          <a:xfrm>
            <a:off x="0" y="4787690"/>
            <a:ext cx="14555183" cy="2996647"/>
            <a:chOff x="0" y="0"/>
            <a:chExt cx="3833464" cy="789240"/>
          </a:xfrm>
        </p:grpSpPr>
        <p:sp>
          <p:nvSpPr>
            <p:cNvPr id="3" name="Freeform 3"/>
            <p:cNvSpPr/>
            <p:nvPr/>
          </p:nvSpPr>
          <p:spPr>
            <a:xfrm>
              <a:off x="0" y="0"/>
              <a:ext cx="3833464" cy="789240"/>
            </a:xfrm>
            <a:custGeom>
              <a:avLst/>
              <a:gdLst/>
              <a:ahLst/>
              <a:cxnLst/>
              <a:rect l="l" t="t" r="r" b="b"/>
              <a:pathLst>
                <a:path w="3833464" h="789240">
                  <a:moveTo>
                    <a:pt x="0" y="0"/>
                  </a:moveTo>
                  <a:lnTo>
                    <a:pt x="3833464" y="0"/>
                  </a:lnTo>
                  <a:lnTo>
                    <a:pt x="3833464" y="789240"/>
                  </a:lnTo>
                  <a:lnTo>
                    <a:pt x="0" y="789240"/>
                  </a:lnTo>
                  <a:close/>
                </a:path>
              </a:pathLst>
            </a:custGeom>
            <a:solidFill>
              <a:srgbClr val="D9D9D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5" name="Group 5"/>
          <p:cNvGrpSpPr/>
          <p:nvPr/>
        </p:nvGrpSpPr>
        <p:grpSpPr>
          <a:xfrm>
            <a:off x="0" y="1917989"/>
            <a:ext cx="14921156" cy="5454367"/>
            <a:chOff x="0" y="0"/>
            <a:chExt cx="3964096" cy="1436541"/>
          </a:xfrm>
        </p:grpSpPr>
        <p:sp>
          <p:nvSpPr>
            <p:cNvPr id="6" name="Freeform 6"/>
            <p:cNvSpPr/>
            <p:nvPr/>
          </p:nvSpPr>
          <p:spPr>
            <a:xfrm>
              <a:off x="0" y="0"/>
              <a:ext cx="3964096" cy="1436541"/>
            </a:xfrm>
            <a:custGeom>
              <a:avLst/>
              <a:gdLst/>
              <a:ahLst/>
              <a:cxnLst/>
              <a:rect l="l" t="t" r="r" b="b"/>
              <a:pathLst>
                <a:path w="3964096" h="1436541">
                  <a:moveTo>
                    <a:pt x="0" y="0"/>
                  </a:moveTo>
                  <a:lnTo>
                    <a:pt x="3964096" y="0"/>
                  </a:lnTo>
                  <a:lnTo>
                    <a:pt x="3964096" y="1436541"/>
                  </a:lnTo>
                  <a:lnTo>
                    <a:pt x="0" y="1436541"/>
                  </a:lnTo>
                  <a:close/>
                </a:path>
              </a:pathLst>
            </a:custGeom>
            <a:solidFill>
              <a:schemeClr val="tx2">
                <a:lumMod val="75000"/>
              </a:schemeClr>
            </a:solidFill>
          </p:spPr>
          <p:txBody>
            <a:bodyPr/>
            <a:lstStyle/>
            <a:p>
              <a:endParaRPr lang="en-US" dirty="0">
                <a:solidFill>
                  <a:schemeClr val="tx2">
                    <a:lumMod val="75000"/>
                  </a:schemeClr>
                </a:solidFill>
              </a:endParaRPr>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940"/>
                </a:lnSpc>
              </a:pPr>
              <a:endParaRPr>
                <a:solidFill>
                  <a:schemeClr val="tx2">
                    <a:lumMod val="75000"/>
                  </a:schemeClr>
                </a:solidFill>
              </a:endParaRPr>
            </a:p>
          </p:txBody>
        </p:sp>
      </p:grpSp>
      <p:grpSp>
        <p:nvGrpSpPr>
          <p:cNvPr id="8" name="Group 8"/>
          <p:cNvGrpSpPr/>
          <p:nvPr/>
        </p:nvGrpSpPr>
        <p:grpSpPr>
          <a:xfrm>
            <a:off x="1012468" y="2219273"/>
            <a:ext cx="771999" cy="77199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0" name="Group 10"/>
          <p:cNvGrpSpPr/>
          <p:nvPr/>
        </p:nvGrpSpPr>
        <p:grpSpPr>
          <a:xfrm>
            <a:off x="1012468" y="3501341"/>
            <a:ext cx="771999" cy="77199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a:off x="1028700" y="4685563"/>
            <a:ext cx="771999" cy="77199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4" name="Group 14"/>
          <p:cNvGrpSpPr/>
          <p:nvPr/>
        </p:nvGrpSpPr>
        <p:grpSpPr>
          <a:xfrm>
            <a:off x="1028700" y="6049888"/>
            <a:ext cx="771999" cy="771999"/>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6" name="AutoShape 16"/>
          <p:cNvSpPr/>
          <p:nvPr/>
        </p:nvSpPr>
        <p:spPr>
          <a:xfrm flipV="1">
            <a:off x="-130019" y="9424987"/>
            <a:ext cx="18418020" cy="14288"/>
          </a:xfrm>
          <a:prstGeom prst="line">
            <a:avLst/>
          </a:prstGeom>
          <a:ln w="28575" cap="rnd">
            <a:solidFill>
              <a:srgbClr val="19598D"/>
            </a:solidFill>
            <a:prstDash val="solid"/>
            <a:headEnd type="none" w="sm" len="sm"/>
            <a:tailEnd type="none" w="sm" len="sm"/>
          </a:ln>
        </p:spPr>
      </p:sp>
      <p:pic>
        <p:nvPicPr>
          <p:cNvPr id="17" name="Picture 17"/>
          <p:cNvPicPr>
            <a:picLocks noChangeAspect="1"/>
          </p:cNvPicPr>
          <p:nvPr/>
        </p:nvPicPr>
        <p:blipFill>
          <a:blip r:embed="rId3"/>
          <a:srcRect t="6528" b="6528"/>
          <a:stretch>
            <a:fillRect/>
          </a:stretch>
        </p:blipFill>
        <p:spPr>
          <a:xfrm>
            <a:off x="482537" y="8369501"/>
            <a:ext cx="1831861" cy="1777598"/>
          </a:xfrm>
          <a:prstGeom prst="rect">
            <a:avLst/>
          </a:prstGeom>
        </p:spPr>
      </p:pic>
      <p:pic>
        <p:nvPicPr>
          <p:cNvPr id="18" name="Picture 18"/>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520075" y="1028700"/>
            <a:ext cx="844062" cy="211015"/>
          </a:xfrm>
          <a:prstGeom prst="rect">
            <a:avLst/>
          </a:prstGeom>
        </p:spPr>
      </p:pic>
      <p:sp>
        <p:nvSpPr>
          <p:cNvPr id="19" name="AutoShape 19"/>
          <p:cNvSpPr/>
          <p:nvPr/>
        </p:nvSpPr>
        <p:spPr>
          <a:xfrm rot="-10776337">
            <a:off x="13191180" y="1098489"/>
            <a:ext cx="2075766" cy="0"/>
          </a:xfrm>
          <a:prstGeom prst="line">
            <a:avLst/>
          </a:prstGeom>
          <a:ln w="28575" cap="rnd">
            <a:solidFill>
              <a:srgbClr val="19598D">
                <a:alpha val="74902"/>
              </a:srgbClr>
            </a:solidFill>
            <a:prstDash val="solid"/>
            <a:headEnd type="none" w="sm" len="sm"/>
            <a:tailEnd type="none" w="sm" len="sm"/>
          </a:ln>
        </p:spPr>
      </p:sp>
      <p:sp>
        <p:nvSpPr>
          <p:cNvPr id="20" name="TextBox 20"/>
          <p:cNvSpPr txBox="1"/>
          <p:nvPr/>
        </p:nvSpPr>
        <p:spPr>
          <a:xfrm>
            <a:off x="2314398" y="1961383"/>
            <a:ext cx="7322748" cy="963930"/>
          </a:xfrm>
          <a:prstGeom prst="rect">
            <a:avLst/>
          </a:prstGeom>
        </p:spPr>
        <p:txBody>
          <a:bodyPr lIns="0" tIns="0" rIns="0" bIns="0" rtlCol="0" anchor="t">
            <a:spAutoFit/>
          </a:bodyPr>
          <a:lstStyle/>
          <a:p>
            <a:pPr algn="l">
              <a:lnSpc>
                <a:spcPts val="8400"/>
              </a:lnSpc>
            </a:pPr>
            <a:r>
              <a:rPr lang="en-US" sz="4200" dirty="0">
                <a:solidFill>
                  <a:schemeClr val="bg1"/>
                </a:solidFill>
                <a:latin typeface="Open Sans"/>
              </a:rPr>
              <a:t>Children do best at home.</a:t>
            </a:r>
          </a:p>
        </p:txBody>
      </p:sp>
      <p:sp>
        <p:nvSpPr>
          <p:cNvPr id="21" name="TextBox 21"/>
          <p:cNvSpPr txBox="1"/>
          <p:nvPr/>
        </p:nvSpPr>
        <p:spPr>
          <a:xfrm>
            <a:off x="2314398" y="3243451"/>
            <a:ext cx="11914665"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FFFFFF"/>
                </a:solidFill>
                <a:latin typeface="Open Sans"/>
              </a:rPr>
              <a:t>Families can be strengthened and successful.</a:t>
            </a:r>
          </a:p>
        </p:txBody>
      </p:sp>
      <p:sp>
        <p:nvSpPr>
          <p:cNvPr id="22" name="TextBox 22"/>
          <p:cNvSpPr txBox="1"/>
          <p:nvPr/>
        </p:nvSpPr>
        <p:spPr>
          <a:xfrm>
            <a:off x="2314398" y="5726038"/>
            <a:ext cx="7322748" cy="963930"/>
          </a:xfrm>
          <a:prstGeom prst="rect">
            <a:avLst/>
          </a:prstGeom>
        </p:spPr>
        <p:txBody>
          <a:bodyPr lIns="0" tIns="0" rIns="0" bIns="0" rtlCol="0" anchor="t">
            <a:spAutoFit/>
          </a:bodyPr>
          <a:lstStyle/>
          <a:p>
            <a:pPr marL="0" lvl="1" indent="0" algn="l">
              <a:lnSpc>
                <a:spcPts val="8400"/>
              </a:lnSpc>
              <a:spcBef>
                <a:spcPct val="0"/>
              </a:spcBef>
            </a:pPr>
            <a:r>
              <a:rPr lang="en-US" sz="4200" dirty="0">
                <a:solidFill>
                  <a:srgbClr val="FFFFFF"/>
                </a:solidFill>
                <a:latin typeface="Open Sans"/>
              </a:rPr>
              <a:t>Well-Being matters.</a:t>
            </a:r>
          </a:p>
        </p:txBody>
      </p:sp>
      <p:sp>
        <p:nvSpPr>
          <p:cNvPr id="23" name="TextBox 23"/>
          <p:cNvSpPr txBox="1"/>
          <p:nvPr/>
        </p:nvSpPr>
        <p:spPr>
          <a:xfrm>
            <a:off x="2314398" y="4493632"/>
            <a:ext cx="11228859"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FFFFFF"/>
                </a:solidFill>
                <a:latin typeface="Open Sans"/>
              </a:rPr>
              <a:t>Children deserve a forever family.</a:t>
            </a:r>
          </a:p>
        </p:txBody>
      </p:sp>
      <p:sp>
        <p:nvSpPr>
          <p:cNvPr id="24" name="TextBox 24"/>
          <p:cNvSpPr txBox="1"/>
          <p:nvPr/>
        </p:nvSpPr>
        <p:spPr>
          <a:xfrm>
            <a:off x="482537" y="412046"/>
            <a:ext cx="9416040" cy="1219200"/>
          </a:xfrm>
          <a:prstGeom prst="rect">
            <a:avLst/>
          </a:prstGeom>
        </p:spPr>
        <p:txBody>
          <a:bodyPr lIns="0" tIns="0" rIns="0" bIns="0" rtlCol="0" anchor="t">
            <a:spAutoFit/>
          </a:bodyPr>
          <a:lstStyle/>
          <a:p>
            <a:pPr marL="0" lvl="0" indent="0" algn="l">
              <a:lnSpc>
                <a:spcPts val="9600"/>
              </a:lnSpc>
              <a:spcBef>
                <a:spcPct val="0"/>
              </a:spcBef>
            </a:pPr>
            <a:r>
              <a:rPr lang="en-US" sz="8000">
                <a:solidFill>
                  <a:srgbClr val="FFFFFF"/>
                </a:solidFill>
                <a:latin typeface="Montserrat Extra-Bold"/>
              </a:rPr>
              <a:t>DCS believes...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1992610" y="2619375"/>
            <a:ext cx="15902606" cy="4571168"/>
            <a:chOff x="0" y="0"/>
            <a:chExt cx="4188341" cy="1203929"/>
          </a:xfrm>
        </p:grpSpPr>
        <p:sp>
          <p:nvSpPr>
            <p:cNvPr id="3" name="Freeform 3"/>
            <p:cNvSpPr/>
            <p:nvPr/>
          </p:nvSpPr>
          <p:spPr>
            <a:xfrm>
              <a:off x="0" y="0"/>
              <a:ext cx="4188340" cy="1203929"/>
            </a:xfrm>
            <a:custGeom>
              <a:avLst/>
              <a:gdLst/>
              <a:ahLst/>
              <a:cxnLst/>
              <a:rect l="l" t="t" r="r" b="b"/>
              <a:pathLst>
                <a:path w="4188340" h="1203929">
                  <a:moveTo>
                    <a:pt x="0" y="0"/>
                  </a:moveTo>
                  <a:lnTo>
                    <a:pt x="4188340" y="0"/>
                  </a:lnTo>
                  <a:lnTo>
                    <a:pt x="4188340" y="1203929"/>
                  </a:lnTo>
                  <a:lnTo>
                    <a:pt x="0" y="1203929"/>
                  </a:lnTo>
                  <a:close/>
                </a:path>
              </a:pathLst>
            </a:custGeom>
            <a:solidFill>
              <a:srgbClr val="D9D9D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sp>
        <p:nvSpPr>
          <p:cNvPr id="5" name="AutoShape 5"/>
          <p:cNvSpPr/>
          <p:nvPr/>
        </p:nvSpPr>
        <p:spPr>
          <a:xfrm>
            <a:off x="1356694" y="2363206"/>
            <a:ext cx="16230600" cy="4476742"/>
          </a:xfrm>
          <a:prstGeom prst="rect">
            <a:avLst/>
          </a:prstGeom>
          <a:solidFill>
            <a:srgbClr val="FFFFFF"/>
          </a:solidFill>
        </p:spPr>
      </p:sp>
      <p:grpSp>
        <p:nvGrpSpPr>
          <p:cNvPr id="6" name="Group 6"/>
          <p:cNvGrpSpPr/>
          <p:nvPr/>
        </p:nvGrpSpPr>
        <p:grpSpPr>
          <a:xfrm>
            <a:off x="8331908" y="3600450"/>
            <a:ext cx="1543050" cy="154305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7C1D4"/>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3712371" y="419100"/>
            <a:ext cx="10863257" cy="1219200"/>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Montserrat Extra-Bold"/>
              </a:rPr>
              <a:t>Values Review</a:t>
            </a:r>
          </a:p>
        </p:txBody>
      </p:sp>
      <p:sp>
        <p:nvSpPr>
          <p:cNvPr id="10" name="TextBox 10"/>
          <p:cNvSpPr txBox="1"/>
          <p:nvPr/>
        </p:nvSpPr>
        <p:spPr>
          <a:xfrm>
            <a:off x="1992610" y="2961372"/>
            <a:ext cx="6339299" cy="3337560"/>
          </a:xfrm>
          <a:prstGeom prst="rect">
            <a:avLst/>
          </a:prstGeom>
        </p:spPr>
        <p:txBody>
          <a:bodyPr lIns="0" tIns="0" rIns="0" bIns="0" rtlCol="0" anchor="t">
            <a:spAutoFit/>
          </a:bodyPr>
          <a:lstStyle/>
          <a:p>
            <a:pPr algn="ctr">
              <a:lnSpc>
                <a:spcPts val="5280"/>
              </a:lnSpc>
            </a:pPr>
            <a:r>
              <a:rPr lang="en-US" sz="4800" spc="-96">
                <a:solidFill>
                  <a:srgbClr val="000000"/>
                </a:solidFill>
                <a:latin typeface="Open Sans Bold"/>
              </a:rPr>
              <a:t>How may your personal values impact your work with children and families?</a:t>
            </a:r>
          </a:p>
        </p:txBody>
      </p:sp>
      <p:sp>
        <p:nvSpPr>
          <p:cNvPr id="11" name="TextBox 11"/>
          <p:cNvSpPr txBox="1"/>
          <p:nvPr/>
        </p:nvSpPr>
        <p:spPr>
          <a:xfrm>
            <a:off x="10491724" y="2888982"/>
            <a:ext cx="6070940" cy="3398366"/>
          </a:xfrm>
          <a:prstGeom prst="rect">
            <a:avLst/>
          </a:prstGeom>
        </p:spPr>
        <p:txBody>
          <a:bodyPr lIns="0" tIns="0" rIns="0" bIns="0" rtlCol="0" anchor="t">
            <a:spAutoFit/>
          </a:bodyPr>
          <a:lstStyle/>
          <a:p>
            <a:pPr marL="0" lvl="0" indent="0" algn="ctr">
              <a:lnSpc>
                <a:spcPts val="5280"/>
              </a:lnSpc>
              <a:spcBef>
                <a:spcPct val="0"/>
              </a:spcBef>
            </a:pPr>
            <a:r>
              <a:rPr lang="en-US" sz="4800" spc="-96" dirty="0">
                <a:solidFill>
                  <a:srgbClr val="000000"/>
                </a:solidFill>
                <a:latin typeface="Open Sans Bold"/>
              </a:rPr>
              <a:t>Why is it important to follow DCS values even if they do not coincide with our own.</a:t>
            </a:r>
          </a:p>
        </p:txBody>
      </p:sp>
      <p:pic>
        <p:nvPicPr>
          <p:cNvPr id="12" name="Picture 1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412" y="1249973"/>
            <a:ext cx="844062" cy="211015"/>
          </a:xfrm>
          <a:prstGeom prst="rect">
            <a:avLst/>
          </a:prstGeom>
        </p:spPr>
      </p:pic>
      <p:sp>
        <p:nvSpPr>
          <p:cNvPr id="13" name="AutoShape 13"/>
          <p:cNvSpPr/>
          <p:nvPr/>
        </p:nvSpPr>
        <p:spPr>
          <a:xfrm rot="-5376337">
            <a:off x="-400441" y="3319731"/>
            <a:ext cx="2075766" cy="0"/>
          </a:xfrm>
          <a:prstGeom prst="line">
            <a:avLst/>
          </a:prstGeom>
          <a:ln w="28575" cap="rnd">
            <a:solidFill>
              <a:srgbClr val="D9D9D9">
                <a:alpha val="74902"/>
              </a:srgbClr>
            </a:solidFill>
            <a:prstDash val="solid"/>
            <a:headEnd type="none" w="sm" len="sm"/>
            <a:tailEnd type="none" w="sm" len="sm"/>
          </a:ln>
        </p:spPr>
      </p:sp>
      <p:sp>
        <p:nvSpPr>
          <p:cNvPr id="14" name="AutoShape 14"/>
          <p:cNvSpPr/>
          <p:nvPr/>
        </p:nvSpPr>
        <p:spPr>
          <a:xfrm>
            <a:off x="-282420" y="9229725"/>
            <a:ext cx="18852841" cy="0"/>
          </a:xfrm>
          <a:prstGeom prst="line">
            <a:avLst/>
          </a:prstGeom>
          <a:ln w="28575" cap="rnd">
            <a:solidFill>
              <a:srgbClr val="D9D9D9"/>
            </a:solidFill>
            <a:prstDash val="solid"/>
            <a:headEnd type="none" w="sm" len="sm"/>
            <a:tailEnd type="none" w="sm" len="sm"/>
          </a:ln>
        </p:spPr>
      </p:sp>
      <p:pic>
        <p:nvPicPr>
          <p:cNvPr id="15" name="Picture 15"/>
          <p:cNvPicPr>
            <a:picLocks noChangeAspect="1"/>
          </p:cNvPicPr>
          <p:nvPr/>
        </p:nvPicPr>
        <p:blipFill>
          <a:blip r:embed="rId5"/>
          <a:srcRect t="6528" b="6528"/>
          <a:stretch>
            <a:fillRect/>
          </a:stretch>
        </p:blipFill>
        <p:spPr>
          <a:xfrm>
            <a:off x="368504" y="8176452"/>
            <a:ext cx="1831861" cy="17775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sp>
        <p:nvSpPr>
          <p:cNvPr id="5" name="AutoShape 5"/>
          <p:cNvSpPr/>
          <p:nvPr/>
        </p:nvSpPr>
        <p:spPr>
          <a:xfrm>
            <a:off x="7684397" y="0"/>
            <a:ext cx="2145217" cy="6658776"/>
          </a:xfrm>
          <a:prstGeom prst="rect">
            <a:avLst/>
          </a:prstGeom>
          <a:solidFill>
            <a:srgbClr val="19598D"/>
          </a:solidFill>
        </p:spPr>
      </p:sp>
      <p:grpSp>
        <p:nvGrpSpPr>
          <p:cNvPr id="6" name="Group 6"/>
          <p:cNvGrpSpPr/>
          <p:nvPr/>
        </p:nvGrpSpPr>
        <p:grpSpPr>
          <a:xfrm>
            <a:off x="0" y="4294119"/>
            <a:ext cx="8757006" cy="5992881"/>
            <a:chOff x="0" y="0"/>
            <a:chExt cx="12052568" cy="7990508"/>
          </a:xfrm>
        </p:grpSpPr>
        <p:pic>
          <p:nvPicPr>
            <p:cNvPr id="7" name="Picture 7"/>
            <p:cNvPicPr>
              <a:picLocks noChangeAspect="1"/>
            </p:cNvPicPr>
            <p:nvPr/>
          </p:nvPicPr>
          <p:blipFill>
            <a:blip r:embed="rId5"/>
            <a:srcRect t="277" b="277"/>
            <a:stretch>
              <a:fillRect/>
            </a:stretch>
          </p:blipFill>
          <p:spPr>
            <a:xfrm>
              <a:off x="0" y="0"/>
              <a:ext cx="12052568" cy="7990508"/>
            </a:xfrm>
            <a:prstGeom prst="rect">
              <a:avLst/>
            </a:prstGeom>
          </p:spPr>
        </p:pic>
      </p:grpSp>
      <p:grpSp>
        <p:nvGrpSpPr>
          <p:cNvPr id="8" name="Group 8"/>
          <p:cNvGrpSpPr/>
          <p:nvPr/>
        </p:nvGrpSpPr>
        <p:grpSpPr>
          <a:xfrm>
            <a:off x="10443602" y="439780"/>
            <a:ext cx="6164150" cy="8483094"/>
            <a:chOff x="0" y="0"/>
            <a:chExt cx="1623480" cy="2234230"/>
          </a:xfrm>
        </p:grpSpPr>
        <p:sp>
          <p:nvSpPr>
            <p:cNvPr id="9" name="Freeform 9"/>
            <p:cNvSpPr/>
            <p:nvPr/>
          </p:nvSpPr>
          <p:spPr>
            <a:xfrm>
              <a:off x="0" y="0"/>
              <a:ext cx="1623480" cy="2234230"/>
            </a:xfrm>
            <a:custGeom>
              <a:avLst/>
              <a:gdLst/>
              <a:ahLst/>
              <a:cxnLst/>
              <a:rect l="l" t="t" r="r" b="b"/>
              <a:pathLst>
                <a:path w="1623480" h="2234230">
                  <a:moveTo>
                    <a:pt x="64054" y="0"/>
                  </a:moveTo>
                  <a:lnTo>
                    <a:pt x="1559426" y="0"/>
                  </a:lnTo>
                  <a:cubicBezTo>
                    <a:pt x="1576414" y="0"/>
                    <a:pt x="1592706" y="6749"/>
                    <a:pt x="1604719" y="18761"/>
                  </a:cubicBezTo>
                  <a:cubicBezTo>
                    <a:pt x="1616731" y="30773"/>
                    <a:pt x="1623480" y="47066"/>
                    <a:pt x="1623480" y="64054"/>
                  </a:cubicBezTo>
                  <a:lnTo>
                    <a:pt x="1623480" y="2170177"/>
                  </a:lnTo>
                  <a:cubicBezTo>
                    <a:pt x="1623480" y="2205553"/>
                    <a:pt x="1594802" y="2234230"/>
                    <a:pt x="1559426" y="2234230"/>
                  </a:cubicBezTo>
                  <a:lnTo>
                    <a:pt x="64054" y="2234230"/>
                  </a:lnTo>
                  <a:cubicBezTo>
                    <a:pt x="28678" y="2234230"/>
                    <a:pt x="0" y="2205553"/>
                    <a:pt x="0" y="2170177"/>
                  </a:cubicBezTo>
                  <a:lnTo>
                    <a:pt x="0" y="64054"/>
                  </a:lnTo>
                  <a:cubicBezTo>
                    <a:pt x="0" y="28678"/>
                    <a:pt x="28678" y="0"/>
                    <a:pt x="64054" y="0"/>
                  </a:cubicBezTo>
                  <a:close/>
                </a:path>
              </a:pathLst>
            </a:custGeom>
            <a:solidFill>
              <a:srgbClr val="D9D9D9"/>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292666" y="7506121"/>
            <a:ext cx="466022" cy="1857334"/>
          </a:xfrm>
          <a:prstGeom prst="rect">
            <a:avLst/>
          </a:prstGeom>
        </p:spPr>
      </p:pic>
      <p:sp>
        <p:nvSpPr>
          <p:cNvPr id="12" name="TextBox 12"/>
          <p:cNvSpPr txBox="1"/>
          <p:nvPr/>
        </p:nvSpPr>
        <p:spPr>
          <a:xfrm>
            <a:off x="1318856" y="1099252"/>
            <a:ext cx="6191613" cy="2418881"/>
          </a:xfrm>
          <a:prstGeom prst="rect">
            <a:avLst/>
          </a:prstGeom>
        </p:spPr>
        <p:txBody>
          <a:bodyPr lIns="0" tIns="0" rIns="0" bIns="0" rtlCol="0" anchor="t">
            <a:spAutoFit/>
          </a:bodyPr>
          <a:lstStyle/>
          <a:p>
            <a:pPr>
              <a:lnSpc>
                <a:spcPts val="9358"/>
              </a:lnSpc>
              <a:spcBef>
                <a:spcPct val="0"/>
              </a:spcBef>
            </a:pPr>
            <a:r>
              <a:rPr lang="en-US" sz="9358">
                <a:solidFill>
                  <a:srgbClr val="19598D"/>
                </a:solidFill>
                <a:latin typeface="Montserrat Extra-Bold"/>
              </a:rPr>
              <a:t>DCS Themes</a:t>
            </a:r>
          </a:p>
        </p:txBody>
      </p:sp>
      <p:sp>
        <p:nvSpPr>
          <p:cNvPr id="13" name="TextBox 13"/>
          <p:cNvSpPr txBox="1"/>
          <p:nvPr/>
        </p:nvSpPr>
        <p:spPr>
          <a:xfrm>
            <a:off x="10443602" y="1331110"/>
            <a:ext cx="6164150" cy="887095"/>
          </a:xfrm>
          <a:prstGeom prst="rect">
            <a:avLst/>
          </a:prstGeom>
        </p:spPr>
        <p:txBody>
          <a:bodyPr lIns="0" tIns="0" rIns="0" bIns="0" rtlCol="0" anchor="t">
            <a:spAutoFit/>
          </a:bodyPr>
          <a:lstStyle/>
          <a:p>
            <a:pPr algn="ctr">
              <a:lnSpc>
                <a:spcPts val="7279"/>
              </a:lnSpc>
            </a:pPr>
            <a:r>
              <a:rPr lang="en-US" sz="5199">
                <a:solidFill>
                  <a:srgbClr val="19598D"/>
                </a:solidFill>
                <a:latin typeface="Canva Sans Bold"/>
              </a:rPr>
              <a:t>Strengths-Based</a:t>
            </a:r>
          </a:p>
        </p:txBody>
      </p:sp>
      <p:sp>
        <p:nvSpPr>
          <p:cNvPr id="14" name="TextBox 14"/>
          <p:cNvSpPr txBox="1"/>
          <p:nvPr/>
        </p:nvSpPr>
        <p:spPr>
          <a:xfrm>
            <a:off x="10485640" y="3655861"/>
            <a:ext cx="6164150" cy="887095"/>
          </a:xfrm>
          <a:prstGeom prst="rect">
            <a:avLst/>
          </a:prstGeom>
        </p:spPr>
        <p:txBody>
          <a:bodyPr lIns="0" tIns="0" rIns="0" bIns="0" rtlCol="0" anchor="t">
            <a:spAutoFit/>
          </a:bodyPr>
          <a:lstStyle/>
          <a:p>
            <a:pPr algn="ctr">
              <a:lnSpc>
                <a:spcPts val="7279"/>
              </a:lnSpc>
            </a:pPr>
            <a:r>
              <a:rPr lang="en-US" sz="5199">
                <a:solidFill>
                  <a:srgbClr val="19598D"/>
                </a:solidFill>
                <a:latin typeface="Canva Sans Bold"/>
              </a:rPr>
              <a:t>Family-Centered</a:t>
            </a:r>
          </a:p>
        </p:txBody>
      </p:sp>
      <p:sp>
        <p:nvSpPr>
          <p:cNvPr id="15" name="TextBox 15"/>
          <p:cNvSpPr txBox="1"/>
          <p:nvPr/>
        </p:nvSpPr>
        <p:spPr>
          <a:xfrm>
            <a:off x="10655379" y="5771681"/>
            <a:ext cx="6164150" cy="1811020"/>
          </a:xfrm>
          <a:prstGeom prst="rect">
            <a:avLst/>
          </a:prstGeom>
        </p:spPr>
        <p:txBody>
          <a:bodyPr lIns="0" tIns="0" rIns="0" bIns="0" rtlCol="0" anchor="t">
            <a:spAutoFit/>
          </a:bodyPr>
          <a:lstStyle/>
          <a:p>
            <a:pPr algn="ctr">
              <a:lnSpc>
                <a:spcPts val="7279"/>
              </a:lnSpc>
            </a:pPr>
            <a:r>
              <a:rPr lang="en-US" sz="5199">
                <a:solidFill>
                  <a:srgbClr val="19598D"/>
                </a:solidFill>
                <a:latin typeface="Canva Sans Bold"/>
              </a:rPr>
              <a:t>Culturally Responsive</a:t>
            </a:r>
          </a:p>
        </p:txBody>
      </p:sp>
      <p:pic>
        <p:nvPicPr>
          <p:cNvPr id="16" name="Picture 16"/>
          <p:cNvPicPr>
            <a:picLocks noChangeAspect="1"/>
          </p:cNvPicPr>
          <p:nvPr/>
        </p:nvPicPr>
        <p:blipFill>
          <a:blip r:embed="rId8"/>
          <a:srcRect t="6528" b="6528"/>
          <a:stretch>
            <a:fillRect/>
          </a:stretch>
        </p:blipFill>
        <p:spPr>
          <a:xfrm>
            <a:off x="15903599" y="8201777"/>
            <a:ext cx="1831861" cy="17775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1588</TotalTime>
  <Words>12561</Words>
  <Application>Microsoft Office PowerPoint</Application>
  <PresentationFormat>Custom</PresentationFormat>
  <Paragraphs>959</Paragraphs>
  <Slides>64</Slides>
  <Notes>64</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64</vt:i4>
      </vt:variant>
    </vt:vector>
  </HeadingPairs>
  <TitlesOfParts>
    <vt:vector size="83" baseType="lpstr">
      <vt:lpstr>Garamond</vt:lpstr>
      <vt:lpstr>Symbol</vt:lpstr>
      <vt:lpstr>Calibri</vt:lpstr>
      <vt:lpstr>Montserrat ExtraBold</vt:lpstr>
      <vt:lpstr>Canva Sans</vt:lpstr>
      <vt:lpstr>Wingdings</vt:lpstr>
      <vt:lpstr>Montserrat Extra-Bold</vt:lpstr>
      <vt:lpstr>Arial</vt:lpstr>
      <vt:lpstr>Montserrat Bold</vt:lpstr>
      <vt:lpstr>Open Sans Bold</vt:lpstr>
      <vt:lpstr>Montserrat Semi-Bold</vt:lpstr>
      <vt:lpstr>Courier New</vt:lpstr>
      <vt:lpstr>Times New Roman</vt:lpstr>
      <vt:lpstr>Montserrat Semi-Bold Bold</vt:lpstr>
      <vt:lpstr>Montserrat</vt:lpstr>
      <vt:lpstr>Open Sans</vt:lpstr>
      <vt:lpstr>Canva Sans Bold</vt:lpstr>
      <vt:lpstr>Open Sauce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DCS</dc:title>
  <dc:creator>Misty D. Fraunfelter</dc:creator>
  <cp:lastModifiedBy>Angela H. Ryan</cp:lastModifiedBy>
  <cp:revision>30</cp:revision>
  <dcterms:created xsi:type="dcterms:W3CDTF">2006-08-16T00:00:00Z</dcterms:created>
  <dcterms:modified xsi:type="dcterms:W3CDTF">2023-08-30T18:44:26Z</dcterms:modified>
  <dc:identifier>DAFZ_mI-p8U</dc:identifier>
</cp:coreProperties>
</file>