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8"/>
  </p:notesMasterIdLst>
  <p:sldIdLst>
    <p:sldId id="256" r:id="rId2"/>
    <p:sldId id="257" r:id="rId3"/>
    <p:sldId id="297" r:id="rId4"/>
    <p:sldId id="260" r:id="rId5"/>
    <p:sldId id="261" r:id="rId6"/>
    <p:sldId id="262" r:id="rId7"/>
    <p:sldId id="263" r:id="rId8"/>
    <p:sldId id="264" r:id="rId9"/>
    <p:sldId id="298" r:id="rId10"/>
    <p:sldId id="268"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99" r:id="rId29"/>
    <p:sldId id="289" r:id="rId30"/>
    <p:sldId id="292" r:id="rId31"/>
    <p:sldId id="293" r:id="rId32"/>
    <p:sldId id="294" r:id="rId33"/>
    <p:sldId id="290" r:id="rId34"/>
    <p:sldId id="291" r:id="rId35"/>
    <p:sldId id="295" r:id="rId36"/>
    <p:sldId id="296"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pen Sans Light" panose="020B0306030504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5" autoAdjust="0"/>
    <p:restoredTop sz="50649" autoAdjust="0"/>
  </p:normalViewPr>
  <p:slideViewPr>
    <p:cSldViewPr snapToGrid="0">
      <p:cViewPr varScale="1">
        <p:scale>
          <a:sx n="48" d="100"/>
          <a:sy n="48" d="100"/>
        </p:scale>
        <p:origin x="1830"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teamtn.gov/dcs/divisions/training/t/cai/dcstrainingevaluation.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FrV9oO0BOtk&amp;t=1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IMjpCQBH8z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0c283e539f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0c283e539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aeed75f1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0aeed75f1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600"/>
              </a:spcBef>
              <a:spcAft>
                <a:spcPts val="0"/>
              </a:spcAft>
              <a:buClr>
                <a:srgbClr val="000000"/>
              </a:buClr>
              <a:buSzPts val="1100"/>
              <a:tabLst/>
              <a:defRPr/>
            </a:pPr>
            <a:r>
              <a:rPr lang="en-US" sz="1800" b="1" dirty="0">
                <a:effectLst/>
                <a:latin typeface="Open Sans" panose="020B0606030504020204" pitchFamily="34" charset="0"/>
                <a:ea typeface="Calibri" panose="020F0502020204030204" pitchFamily="34" charset="0"/>
              </a:rPr>
              <a:t>EXPLAIN </a:t>
            </a:r>
            <a:r>
              <a:rPr lang="en-US" sz="1800" dirty="0">
                <a:solidFill>
                  <a:srgbClr val="000000"/>
                </a:solidFill>
                <a:effectLst/>
                <a:latin typeface="Open Sans" panose="020B0606030504020204" pitchFamily="34" charset="0"/>
                <a:ea typeface="Calibri" panose="020F0502020204030204" pitchFamily="34" charset="0"/>
              </a:rPr>
              <a:t>the </a:t>
            </a:r>
            <a:r>
              <a:rPr lang="en-US" sz="1800" b="1" u="sng" dirty="0">
                <a:solidFill>
                  <a:srgbClr val="000000"/>
                </a:solidFill>
                <a:effectLst/>
                <a:latin typeface="Open Sans" panose="020B0606030504020204" pitchFamily="34" charset="0"/>
                <a:ea typeface="Calibri" panose="020F0502020204030204" pitchFamily="34" charset="0"/>
              </a:rPr>
              <a:t>Optimal Arousal Zone</a:t>
            </a:r>
            <a:r>
              <a:rPr lang="en-US" sz="1800" dirty="0">
                <a:solidFill>
                  <a:srgbClr val="000000"/>
                </a:solidFill>
                <a:effectLst/>
                <a:latin typeface="Open Sans" panose="020B0606030504020204" pitchFamily="34" charset="0"/>
                <a:ea typeface="Calibri" panose="020F0502020204030204" pitchFamily="34" charset="0"/>
              </a:rPr>
              <a:t> is where we are able to effectively regulate our emotions and travel the full path from stimulus to behavior. When we are more emotionally regulated, we are more likely to stay curious, asking questions and being open to cultivating dialogue during conflict. In the optimal zone or window of tolerance, one is more likely to listen deeply and question their own thoughts/perceptions and behavior/reactions. Being the optimal arousal zone allows for increase self-awareness understanding, and how my thoughts and feelings impact my behaviors hence leading to more balanced responses for optimal outcomes during conflict.</a:t>
            </a:r>
            <a:endParaRPr lang="en-US" sz="1800" dirty="0">
              <a:effectLst/>
              <a:latin typeface="Open Sans" panose="020B0606030504020204" pitchFamily="34" charset="0"/>
              <a:ea typeface="Calibri" panose="020F0502020204030204" pitchFamily="34" charset="0"/>
            </a:endParaRPr>
          </a:p>
          <a:p>
            <a:pPr marL="0" lvl="0" indent="0" algn="l" rtl="0">
              <a:spcBef>
                <a:spcPts val="60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0aeed75f1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0aeed75f1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120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Calibri" panose="020F0502020204030204" pitchFamily="34" charset="0"/>
              </a:rPr>
              <a:t>EXPLAIN</a:t>
            </a:r>
            <a:r>
              <a:rPr lang="en-US" sz="1200" dirty="0">
                <a:solidFill>
                  <a:srgbClr val="000000"/>
                </a:solidFill>
                <a:effectLst/>
                <a:latin typeface="Open Sans" panose="020B0606030504020204" pitchFamily="34" charset="0"/>
                <a:ea typeface="Calibri" panose="020F0502020204030204" pitchFamily="34" charset="0"/>
              </a:rPr>
              <a:t> that once the Sympathetic Nervous System is engaged, we become </a:t>
            </a:r>
            <a:r>
              <a:rPr lang="en-US" sz="1200" b="1" u="sng" dirty="0">
                <a:solidFill>
                  <a:srgbClr val="000000"/>
                </a:solidFill>
                <a:effectLst/>
                <a:latin typeface="Open Sans" panose="020B0606030504020204" pitchFamily="34" charset="0"/>
                <a:ea typeface="Calibri" panose="020F0502020204030204" pitchFamily="34" charset="0"/>
              </a:rPr>
              <a:t>Hyper Arousal Zone </a:t>
            </a:r>
            <a:r>
              <a:rPr lang="en-US" sz="1200" dirty="0">
                <a:solidFill>
                  <a:srgbClr val="000000"/>
                </a:solidFill>
                <a:effectLst/>
                <a:latin typeface="Open Sans" panose="020B0606030504020204" pitchFamily="34" charset="0"/>
                <a:ea typeface="Calibri" panose="020F0502020204030204" pitchFamily="34" charset="0"/>
              </a:rPr>
              <a:t>and go into Flight, Fight mode. </a:t>
            </a:r>
            <a:r>
              <a:rPr lang="en-US" sz="1200" b="1" dirty="0">
                <a:solidFill>
                  <a:srgbClr val="000000"/>
                </a:solidFill>
                <a:effectLst/>
                <a:latin typeface="Open Sans" panose="020B0606030504020204" pitchFamily="34" charset="0"/>
                <a:ea typeface="Calibri" panose="020F0502020204030204" pitchFamily="34" charset="0"/>
              </a:rPr>
              <a:t>REITERATE</a:t>
            </a:r>
            <a:r>
              <a:rPr lang="en-US" sz="1200" dirty="0">
                <a:solidFill>
                  <a:srgbClr val="000000"/>
                </a:solidFill>
                <a:effectLst/>
                <a:latin typeface="Open Sans" panose="020B0606030504020204" pitchFamily="34" charset="0"/>
                <a:ea typeface="Calibri" panose="020F0502020204030204" pitchFamily="34" charset="0"/>
              </a:rPr>
              <a:t> that the Fight, Flight, Freeze response is automatic, activated by the alarm of threat, and vital to our survival. Unfortunately, it can malfunction due to misinterpretation of stimuli that can falsely trigger the alarm. </a:t>
            </a:r>
            <a:endParaRPr lang="en-US" sz="1200" dirty="0">
              <a:effectLst/>
              <a:latin typeface="Open Sans" panose="020B0606030504020204" pitchFamily="34" charset="0"/>
              <a:ea typeface="Calibri" panose="020F0502020204030204" pitchFamily="34" charset="0"/>
            </a:endParaRPr>
          </a:p>
          <a:p>
            <a:pPr marL="742950" marR="0" lvl="1" indent="-285750">
              <a:lnSpc>
                <a:spcPct val="115000"/>
              </a:lnSpc>
              <a:spcBef>
                <a:spcPts val="0"/>
              </a:spcBef>
              <a:spcAft>
                <a:spcPts val="600"/>
              </a:spcAft>
              <a:buFont typeface="Courier New" panose="02070309020205020404" pitchFamily="49" charset="0"/>
              <a:buChar char="o"/>
            </a:pPr>
            <a:r>
              <a:rPr lang="en-US" sz="1200" b="1" i="1" u="sng" dirty="0">
                <a:solidFill>
                  <a:srgbClr val="000000"/>
                </a:solidFill>
                <a:effectLst/>
                <a:latin typeface="Open Sans" panose="020B0606030504020204" pitchFamily="34" charset="0"/>
                <a:ea typeface="Calibri" panose="020F0502020204030204" pitchFamily="34" charset="0"/>
              </a:rPr>
              <a:t>Fight</a:t>
            </a:r>
            <a:r>
              <a:rPr lang="en-US" sz="1200" dirty="0">
                <a:solidFill>
                  <a:srgbClr val="000000"/>
                </a:solidFill>
                <a:effectLst/>
                <a:latin typeface="Open Sans" panose="020B0606030504020204" pitchFamily="34" charset="0"/>
                <a:ea typeface="Calibri" panose="020F0502020204030204" pitchFamily="34" charset="0"/>
              </a:rPr>
              <a:t>: When faced with a threat or stressor that our brain feels it can defeat, our body (through the ANS) releases hormones which prepare it for battle. Our muscles tense, we sweat, our heartrate increases, and we act impulsively to preserve and defend our safety. </a:t>
            </a:r>
            <a:endParaRPr lang="en-US" sz="1200" dirty="0">
              <a:effectLst/>
              <a:latin typeface="Open Sans" panose="020B0606030504020204" pitchFamily="34" charset="0"/>
              <a:ea typeface="Calibri" panose="020F0502020204030204" pitchFamily="34" charset="0"/>
            </a:endParaRPr>
          </a:p>
          <a:p>
            <a:pPr marL="742950" marR="0" lvl="1" indent="-285750">
              <a:lnSpc>
                <a:spcPct val="115000"/>
              </a:lnSpc>
              <a:spcBef>
                <a:spcPts val="0"/>
              </a:spcBef>
              <a:spcAft>
                <a:spcPts val="600"/>
              </a:spcAft>
              <a:buFont typeface="Courier New" panose="02070309020205020404" pitchFamily="49" charset="0"/>
              <a:buChar char="o"/>
            </a:pPr>
            <a:r>
              <a:rPr lang="en-US" sz="1200" b="1" i="1" u="sng" dirty="0">
                <a:solidFill>
                  <a:srgbClr val="000000"/>
                </a:solidFill>
                <a:effectLst/>
                <a:latin typeface="Open Sans" panose="020B0606030504020204" pitchFamily="34" charset="0"/>
                <a:ea typeface="Calibri" panose="020F0502020204030204" pitchFamily="34" charset="0"/>
              </a:rPr>
              <a:t>Flight</a:t>
            </a:r>
            <a:r>
              <a:rPr lang="en-US" sz="1200" dirty="0">
                <a:solidFill>
                  <a:srgbClr val="000000"/>
                </a:solidFill>
                <a:effectLst/>
                <a:latin typeface="Open Sans" panose="020B0606030504020204" pitchFamily="34" charset="0"/>
                <a:ea typeface="Calibri" panose="020F0502020204030204" pitchFamily="34" charset="0"/>
              </a:rPr>
              <a:t>: Flight is our reaction to a threat or a stressor our brain perceives as overwhelming and the best chance for safety (physical or psychological) is to flee the situation. The body responds by increasing blood pressure, blood sugar levels, and adrenaline. Physically fleeing a situation means running from danger, hiding, or seeking cover. Psychologically fleeing includes shutting down during an argument, walking away, or protective body language such as crossing our arms in front of us to cover our body (and thereby hide our vulnerabilities).</a:t>
            </a:r>
            <a:endParaRPr lang="en-US" sz="1200" dirty="0">
              <a:effectLst/>
              <a:latin typeface="Open Sans" panose="020B0606030504020204" pitchFamily="34" charset="0"/>
              <a:ea typeface="Calibri" panose="020F0502020204030204" pitchFamily="34" charset="0"/>
            </a:endParaRPr>
          </a:p>
          <a:p>
            <a:pPr marL="0" lvl="0" indent="0" algn="l" rtl="0">
              <a:spcBef>
                <a:spcPts val="60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0aeed75f1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0aeed75f1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120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Calibri" panose="020F0502020204030204" pitchFamily="34" charset="0"/>
              </a:rPr>
              <a:t>EXPLAIN </a:t>
            </a:r>
            <a:r>
              <a:rPr lang="en-US" sz="1200" dirty="0">
                <a:solidFill>
                  <a:srgbClr val="000000"/>
                </a:solidFill>
                <a:effectLst/>
                <a:latin typeface="Open Sans" panose="020B0606030504020204" pitchFamily="34" charset="0"/>
                <a:ea typeface="Calibri" panose="020F0502020204030204" pitchFamily="34" charset="0"/>
              </a:rPr>
              <a:t>that the </a:t>
            </a:r>
            <a:r>
              <a:rPr lang="en-US" sz="1200" b="1" u="sng" dirty="0">
                <a:solidFill>
                  <a:srgbClr val="000000"/>
                </a:solidFill>
                <a:effectLst/>
                <a:latin typeface="Open Sans" panose="020B0606030504020204" pitchFamily="34" charset="0"/>
                <a:ea typeface="Calibri" panose="020F0502020204030204" pitchFamily="34" charset="0"/>
              </a:rPr>
              <a:t>Hypo Arousal</a:t>
            </a:r>
            <a:r>
              <a:rPr lang="en-US" sz="1200" dirty="0">
                <a:solidFill>
                  <a:srgbClr val="000000"/>
                </a:solidFill>
                <a:effectLst/>
                <a:latin typeface="Open Sans" panose="020B0606030504020204" pitchFamily="34" charset="0"/>
                <a:ea typeface="Calibri" panose="020F0502020204030204" pitchFamily="34" charset="0"/>
              </a:rPr>
              <a:t> </a:t>
            </a:r>
            <a:r>
              <a:rPr lang="en-US" sz="1200" b="1" u="sng" dirty="0">
                <a:solidFill>
                  <a:srgbClr val="000000"/>
                </a:solidFill>
                <a:effectLst/>
                <a:latin typeface="Open Sans" panose="020B0606030504020204" pitchFamily="34" charset="0"/>
                <a:ea typeface="Calibri" panose="020F0502020204030204" pitchFamily="34" charset="0"/>
              </a:rPr>
              <a:t>Zone </a:t>
            </a:r>
            <a:r>
              <a:rPr lang="en-US" sz="1200" dirty="0">
                <a:solidFill>
                  <a:srgbClr val="000000"/>
                </a:solidFill>
                <a:effectLst/>
                <a:latin typeface="Open Sans" panose="020B0606030504020204" pitchFamily="34" charset="0"/>
                <a:ea typeface="Calibri" panose="020F0502020204030204" pitchFamily="34" charset="0"/>
              </a:rPr>
              <a:t>is the Freeze response of doing nothing out of hopelessness.  </a:t>
            </a:r>
            <a:endParaRPr lang="en-US" sz="1200" dirty="0">
              <a:effectLst/>
              <a:latin typeface="Open Sans" panose="020B0606030504020204" pitchFamily="34" charset="0"/>
              <a:ea typeface="Calibri" panose="020F0502020204030204" pitchFamily="34" charset="0"/>
            </a:endParaRPr>
          </a:p>
          <a:p>
            <a:pPr marL="742950" marR="0" lvl="1" indent="-285750">
              <a:lnSpc>
                <a:spcPct val="115000"/>
              </a:lnSpc>
              <a:spcBef>
                <a:spcPts val="0"/>
              </a:spcBef>
              <a:spcAft>
                <a:spcPts val="600"/>
              </a:spcAft>
              <a:buFont typeface="Courier New" panose="02070309020205020404" pitchFamily="49" charset="0"/>
              <a:buChar char="o"/>
            </a:pPr>
            <a:r>
              <a:rPr lang="en-US" sz="1200" b="1" i="1" u="sng" dirty="0">
                <a:solidFill>
                  <a:srgbClr val="000000"/>
                </a:solidFill>
                <a:effectLst/>
                <a:latin typeface="Open Sans" panose="020B0606030504020204" pitchFamily="34" charset="0"/>
                <a:ea typeface="Calibri" panose="020F0502020204030204" pitchFamily="34" charset="0"/>
              </a:rPr>
              <a:t>Freeze</a:t>
            </a:r>
            <a:r>
              <a:rPr lang="en-US" sz="1200" dirty="0">
                <a:solidFill>
                  <a:srgbClr val="000000"/>
                </a:solidFill>
                <a:effectLst/>
                <a:latin typeface="Open Sans" panose="020B0606030504020204" pitchFamily="34" charset="0"/>
                <a:ea typeface="Calibri" panose="020F0502020204030204" pitchFamily="34" charset="0"/>
              </a:rPr>
              <a:t>: Freezing is a very common human reaction and a primitive response to fear. While in our mind we may be picturing fighting or fleeing, we react by doing nothing. Freezing is a primal, desperate attempt to stop the predator from seeing us. Because the body has responded by diverting blood from the brain, thinking becomes incredibly difficult.   </a:t>
            </a:r>
            <a:endParaRPr lang="en-US" sz="1200" dirty="0">
              <a:effectLst/>
              <a:latin typeface="Open Sans" panose="020B0606030504020204" pitchFamily="34" charset="0"/>
              <a:ea typeface="Calibri" panose="020F0502020204030204" pitchFamily="34" charset="0"/>
            </a:endParaRPr>
          </a:p>
          <a:p>
            <a:pPr marL="228600" lvl="0" indent="0" algn="l" rtl="0">
              <a:lnSpc>
                <a:spcPct val="115000"/>
              </a:lnSpc>
              <a:spcBef>
                <a:spcPts val="120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0aeed75f1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0aeed75f1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None/>
            </a:pPr>
            <a:r>
              <a:rPr lang="en" b="1" dirty="0">
                <a:solidFill>
                  <a:schemeClr val="dk1"/>
                </a:solidFill>
              </a:rPr>
              <a:t>STATE</a:t>
            </a:r>
            <a:r>
              <a:rPr lang="en" dirty="0">
                <a:solidFill>
                  <a:schemeClr val="dk1"/>
                </a:solidFill>
              </a:rPr>
              <a:t> self-awareness is essential as we continue to explore our window of tolerance and its effect on the conflict cycle.  We have to be aware of when our “red ball” is raised so we can respond more effectively.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lang="en" b="1" dirty="0">
              <a:solidFill>
                <a:schemeClr val="dk1"/>
              </a:solidFill>
            </a:endParaRPr>
          </a:p>
          <a:p>
            <a:pPr marL="171450" lvl="0" indent="-171450" algn="l" rtl="0">
              <a:lnSpc>
                <a:spcPct val="115000"/>
              </a:lnSpc>
              <a:spcBef>
                <a:spcPts val="1200"/>
              </a:spcBef>
              <a:spcAft>
                <a:spcPts val="0"/>
              </a:spcAft>
              <a:buClr>
                <a:schemeClr val="dk1"/>
              </a:buClr>
              <a:buSzPts val="1100"/>
            </a:pPr>
            <a:r>
              <a:rPr lang="en" b="1" dirty="0">
                <a:solidFill>
                  <a:schemeClr val="dk1"/>
                </a:solidFill>
              </a:rPr>
              <a:t>SHARE </a:t>
            </a:r>
            <a:r>
              <a:rPr lang="en" dirty="0">
                <a:solidFill>
                  <a:schemeClr val="dk1"/>
                </a:solidFill>
              </a:rPr>
              <a:t>a whiteboard entitled “what situations or factors tend to shrink our window of tolerance?”  Possible Responses include:</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o</a:t>
            </a:r>
            <a:r>
              <a:rPr lang="en" sz="700" dirty="0">
                <a:solidFill>
                  <a:schemeClr val="dk1"/>
                </a:solidFill>
                <a:latin typeface="Times New Roman"/>
                <a:ea typeface="Times New Roman"/>
                <a:cs typeface="Times New Roman"/>
                <a:sym typeface="Times New Roman"/>
              </a:rPr>
              <a:t>   </a:t>
            </a:r>
            <a:r>
              <a:rPr lang="en" dirty="0">
                <a:solidFill>
                  <a:schemeClr val="dk1"/>
                </a:solidFill>
              </a:rPr>
              <a:t>Finances</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o</a:t>
            </a:r>
            <a:r>
              <a:rPr lang="en" sz="700" dirty="0">
                <a:solidFill>
                  <a:schemeClr val="dk1"/>
                </a:solidFill>
                <a:latin typeface="Times New Roman"/>
                <a:ea typeface="Times New Roman"/>
                <a:cs typeface="Times New Roman"/>
                <a:sym typeface="Times New Roman"/>
              </a:rPr>
              <a:t>   </a:t>
            </a:r>
            <a:r>
              <a:rPr lang="en" dirty="0">
                <a:solidFill>
                  <a:schemeClr val="dk1"/>
                </a:solidFill>
              </a:rPr>
              <a:t>Illness/ Pain</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o</a:t>
            </a:r>
            <a:r>
              <a:rPr lang="en" sz="700" dirty="0">
                <a:solidFill>
                  <a:schemeClr val="dk1"/>
                </a:solidFill>
                <a:latin typeface="Times New Roman"/>
                <a:ea typeface="Times New Roman"/>
                <a:cs typeface="Times New Roman"/>
                <a:sym typeface="Times New Roman"/>
              </a:rPr>
              <a:t>   </a:t>
            </a:r>
            <a:r>
              <a:rPr lang="en" dirty="0">
                <a:solidFill>
                  <a:schemeClr val="dk1"/>
                </a:solidFill>
              </a:rPr>
              <a:t>Hunger</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o</a:t>
            </a:r>
            <a:r>
              <a:rPr lang="en" sz="700" dirty="0">
                <a:solidFill>
                  <a:schemeClr val="dk1"/>
                </a:solidFill>
                <a:latin typeface="Times New Roman"/>
                <a:ea typeface="Times New Roman"/>
                <a:cs typeface="Times New Roman"/>
                <a:sym typeface="Times New Roman"/>
              </a:rPr>
              <a:t>   </a:t>
            </a:r>
            <a:r>
              <a:rPr lang="en" dirty="0">
                <a:solidFill>
                  <a:schemeClr val="dk1"/>
                </a:solidFill>
              </a:rPr>
              <a:t>History of abuse</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o</a:t>
            </a:r>
            <a:r>
              <a:rPr lang="en" sz="700" dirty="0">
                <a:solidFill>
                  <a:schemeClr val="dk1"/>
                </a:solidFill>
                <a:latin typeface="Times New Roman"/>
                <a:ea typeface="Times New Roman"/>
                <a:cs typeface="Times New Roman"/>
                <a:sym typeface="Times New Roman"/>
              </a:rPr>
              <a:t>   </a:t>
            </a:r>
            <a:r>
              <a:rPr lang="en" dirty="0">
                <a:solidFill>
                  <a:schemeClr val="dk1"/>
                </a:solidFill>
              </a:rPr>
              <a:t>Tired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lang="en" b="1" dirty="0">
              <a:solidFill>
                <a:schemeClr val="dk1"/>
              </a:solidFill>
            </a:endParaRPr>
          </a:p>
          <a:p>
            <a:pPr marL="171450" lvl="0" indent="-171450" algn="l" rtl="0">
              <a:lnSpc>
                <a:spcPct val="115000"/>
              </a:lnSpc>
              <a:spcBef>
                <a:spcPts val="1200"/>
              </a:spcBef>
              <a:spcAft>
                <a:spcPts val="0"/>
              </a:spcAft>
              <a:buClr>
                <a:schemeClr val="dk1"/>
              </a:buClr>
              <a:buSzPts val="1100"/>
            </a:pPr>
            <a:r>
              <a:rPr lang="en" b="1" dirty="0">
                <a:solidFill>
                  <a:schemeClr val="dk1"/>
                </a:solidFill>
              </a:rPr>
              <a:t>EXPLAIN</a:t>
            </a:r>
            <a:r>
              <a:rPr lang="en" dirty="0">
                <a:solidFill>
                  <a:schemeClr val="dk1"/>
                </a:solidFill>
              </a:rPr>
              <a:t> that the most effective way to remain in the Window of Tolerance during times of conflict is by slowing the cycle down, being aware of our own emotions, and how our reaction contributes to situations with those around us. There are practices that can adapt to help expand our window of tolerance during conflict.</a:t>
            </a:r>
            <a:endParaRPr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0aeed75f1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0aeed75f1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latin typeface="Times New Roman"/>
                <a:ea typeface="Times New Roman"/>
                <a:cs typeface="Times New Roman"/>
                <a:sym typeface="Times New Roman"/>
              </a:rPr>
              <a:t>         </a:t>
            </a:r>
            <a:r>
              <a:rPr lang="en" b="1" dirty="0">
                <a:solidFill>
                  <a:schemeClr val="dk1"/>
                </a:solidFill>
              </a:rPr>
              <a:t>ASK </a:t>
            </a:r>
            <a:r>
              <a:rPr lang="en" dirty="0">
                <a:solidFill>
                  <a:schemeClr val="dk1"/>
                </a:solidFill>
              </a:rPr>
              <a:t>the group how they think prior trauma affects a person’s window of tolerance.</a:t>
            </a:r>
            <a:endParaRPr dirty="0">
              <a:solidFill>
                <a:schemeClr val="dk1"/>
              </a:solidFill>
            </a:endParaRPr>
          </a:p>
          <a:p>
            <a:pPr marL="22860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latin typeface="Times New Roman"/>
                <a:ea typeface="Times New Roman"/>
                <a:cs typeface="Times New Roman"/>
                <a:sym typeface="Times New Roman"/>
              </a:rPr>
              <a:t>         </a:t>
            </a:r>
            <a:r>
              <a:rPr lang="en" b="1" dirty="0">
                <a:solidFill>
                  <a:schemeClr val="dk1"/>
                </a:solidFill>
              </a:rPr>
              <a:t>INFORM </a:t>
            </a:r>
            <a:r>
              <a:rPr lang="en" dirty="0">
                <a:solidFill>
                  <a:schemeClr val="dk1"/>
                </a:solidFill>
              </a:rPr>
              <a:t>participants that previous experiences and trauma histories can cause us to experience “false alarms” where our bodies begin to respond to stressors that are not actual present thus causing our window of tolerance to decrease. An intended hug….</a:t>
            </a:r>
            <a:endParaRPr dirty="0">
              <a:solidFill>
                <a:schemeClr val="dk1"/>
              </a:solidFill>
            </a:endParaRPr>
          </a:p>
          <a:p>
            <a:pPr marL="22860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latin typeface="Times New Roman"/>
                <a:ea typeface="Times New Roman"/>
                <a:cs typeface="Times New Roman"/>
                <a:sym typeface="Times New Roman"/>
              </a:rPr>
              <a:t>         </a:t>
            </a:r>
            <a:r>
              <a:rPr lang="en" b="1" dirty="0">
                <a:solidFill>
                  <a:schemeClr val="dk1"/>
                </a:solidFill>
              </a:rPr>
              <a:t>SHARE </a:t>
            </a:r>
            <a:r>
              <a:rPr lang="en" dirty="0">
                <a:solidFill>
                  <a:schemeClr val="dk1"/>
                </a:solidFill>
              </a:rPr>
              <a:t>a whiteboard entitled “What practices/ activities can increase your window of tolerance?”  Possible responses include:</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Courier New" panose="02070309020205020404" pitchFamily="49" charset="0"/>
              <a:buNone/>
            </a:pPr>
            <a:r>
              <a:rPr lang="en" dirty="0">
                <a:solidFill>
                  <a:schemeClr val="dk1"/>
                </a:solidFill>
                <a:latin typeface="Courier New"/>
                <a:ea typeface="Courier New"/>
                <a:cs typeface="Courier New"/>
                <a:sym typeface="Courier New"/>
              </a:rPr>
              <a:t>	o</a:t>
            </a:r>
            <a:r>
              <a:rPr lang="en" sz="700" dirty="0">
                <a:solidFill>
                  <a:schemeClr val="dk1"/>
                </a:solidFill>
                <a:latin typeface="Times New Roman"/>
                <a:ea typeface="Times New Roman"/>
                <a:cs typeface="Times New Roman"/>
                <a:sym typeface="Times New Roman"/>
              </a:rPr>
              <a:t>   </a:t>
            </a:r>
            <a:r>
              <a:rPr lang="en" dirty="0">
                <a:solidFill>
                  <a:schemeClr val="dk1"/>
                </a:solidFill>
              </a:rPr>
              <a:t>Taking a break</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	o</a:t>
            </a:r>
            <a:r>
              <a:rPr lang="en" sz="700" dirty="0">
                <a:solidFill>
                  <a:schemeClr val="dk1"/>
                </a:solidFill>
                <a:latin typeface="Times New Roman"/>
                <a:ea typeface="Times New Roman"/>
                <a:cs typeface="Times New Roman"/>
                <a:sym typeface="Times New Roman"/>
              </a:rPr>
              <a:t>   </a:t>
            </a:r>
            <a:r>
              <a:rPr lang="en" dirty="0">
                <a:solidFill>
                  <a:schemeClr val="dk1"/>
                </a:solidFill>
              </a:rPr>
              <a:t>Mindfulness breathing (4- Squared breathing)</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	o</a:t>
            </a:r>
            <a:r>
              <a:rPr lang="en" sz="700" dirty="0">
                <a:solidFill>
                  <a:schemeClr val="dk1"/>
                </a:solidFill>
                <a:latin typeface="Times New Roman"/>
                <a:ea typeface="Times New Roman"/>
                <a:cs typeface="Times New Roman"/>
                <a:sym typeface="Times New Roman"/>
              </a:rPr>
              <a:t>   </a:t>
            </a:r>
            <a:r>
              <a:rPr lang="en" dirty="0">
                <a:solidFill>
                  <a:schemeClr val="dk1"/>
                </a:solidFill>
              </a:rPr>
              <a:t>Eating a snack or meal</a:t>
            </a:r>
            <a:endParaRPr dirty="0">
              <a:solidFill>
                <a:schemeClr val="dk1"/>
              </a:solidFill>
            </a:endParaRPr>
          </a:p>
          <a:p>
            <a:pPr marL="22860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latin typeface="Times New Roman"/>
                <a:ea typeface="Times New Roman"/>
                <a:cs typeface="Times New Roman"/>
                <a:sym typeface="Times New Roman"/>
              </a:rPr>
              <a:t>         </a:t>
            </a:r>
            <a:r>
              <a:rPr lang="en" b="1" dirty="0">
                <a:solidFill>
                  <a:schemeClr val="dk1"/>
                </a:solidFill>
              </a:rPr>
              <a:t>TRANSITION </a:t>
            </a:r>
            <a:r>
              <a:rPr lang="en" dirty="0">
                <a:solidFill>
                  <a:schemeClr val="dk1"/>
                </a:solidFill>
              </a:rPr>
              <a:t>by sharing while using these emotional regulation techniques are effective, there are times when we are unable to regulate our own emotions and must seek help from others to help regulate. </a:t>
            </a:r>
          </a:p>
          <a:p>
            <a:pPr marL="22860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0" lvl="0" indent="0" algn="l" rtl="0">
              <a:spcBef>
                <a:spcPts val="1200"/>
              </a:spcBef>
              <a:spcAft>
                <a:spcPts val="0"/>
              </a:spcAft>
              <a:buNone/>
            </a:pPr>
            <a:r>
              <a:rPr lang="en-US" b="1" dirty="0"/>
              <a:t>Next:  Unit 2.2 Emotional Co-Regulation</a:t>
            </a:r>
            <a:endParaRPr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aeed75f1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aeed75f1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participants for examples of situations where it is challenging to self-regulate their emotions?  Possible responses include:</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Heated CFTMs</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Arguments with significant others</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Times of loss</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STATE</a:t>
            </a:r>
            <a:r>
              <a:rPr lang="en-US" sz="1200" dirty="0">
                <a:effectLst/>
                <a:latin typeface="Open Sans" panose="020B0606030504020204" pitchFamily="34" charset="0"/>
                <a:ea typeface="Calibri" panose="020F0502020204030204" pitchFamily="34" charset="0"/>
              </a:rPr>
              <a:t> during these times of high stress or conflict (hyperarousal) we may have difficulty putting our learned emotion regulation skills to practice and require someone else’s assistance to get back to the window of tolerance.  This is called co-regulation.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 </a:t>
            </a:r>
            <a:r>
              <a:rPr lang="en-US" sz="1200" dirty="0">
                <a:effectLst/>
                <a:latin typeface="Open Sans" panose="020B0606030504020204" pitchFamily="34" charset="0"/>
                <a:ea typeface="Calibri" panose="020F0502020204030204" pitchFamily="34" charset="0"/>
              </a:rPr>
              <a:t>participants to recall an instance when they became upset and had difficulty self-regulating until someone else helped them co-regulate by processing the upsetting situation/ trigger.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 </a:t>
            </a:r>
            <a:r>
              <a:rPr lang="en-US" sz="1200" dirty="0">
                <a:effectLst/>
                <a:latin typeface="Open Sans" panose="020B0606030504020204" pitchFamily="34" charset="0"/>
                <a:ea typeface="Calibri" panose="020F0502020204030204" pitchFamily="34" charset="0"/>
              </a:rPr>
              <a:t>for examples of what that person did to assist them to regain focus?  Possible responses include:</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Rubbing their back</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Reassuring them of a positive outcome</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Putting the situation into perspective</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POINT OUT</a:t>
            </a:r>
            <a:r>
              <a:rPr lang="en-US" sz="1200" dirty="0">
                <a:effectLst/>
                <a:latin typeface="Open Sans" panose="020B0606030504020204" pitchFamily="34" charset="0"/>
                <a:ea typeface="Calibri" panose="020F0502020204030204" pitchFamily="34" charset="0"/>
              </a:rPr>
              <a:t> that as child welfare workers, we frequently participate in this process during CFTMs, removals, after court hearings, and in many other situations. During those times we are trying to help the other person restore emotional balance, so they are able to react appropriately within the situation.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participants if they have ever found themselves seeking validation or a reason to stay in conflict.  </a:t>
            </a:r>
            <a:r>
              <a:rPr lang="en-US" sz="1200" b="1" dirty="0">
                <a:effectLst/>
                <a:latin typeface="Open Sans" panose="020B0606030504020204" pitchFamily="34" charset="0"/>
                <a:ea typeface="Calibri" panose="020F0502020204030204" pitchFamily="34" charset="0"/>
              </a:rPr>
              <a:t>STATE</a:t>
            </a:r>
            <a:r>
              <a:rPr lang="en-US" sz="1200" dirty="0">
                <a:effectLst/>
                <a:latin typeface="Open Sans" panose="020B0606030504020204" pitchFamily="34" charset="0"/>
                <a:ea typeface="Calibri" panose="020F0502020204030204" pitchFamily="34" charset="0"/>
              </a:rPr>
              <a:t> at times  we can be prone to seek individuals who are more validating to our emotional imbalances and “fuel the fire” when it comes to the conflict.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STATE, </a:t>
            </a:r>
            <a:r>
              <a:rPr lang="en-US" sz="1200" dirty="0">
                <a:effectLst/>
                <a:latin typeface="Open Sans" panose="020B0606030504020204" pitchFamily="34" charset="0"/>
                <a:ea typeface="Calibri" panose="020F0502020204030204" pitchFamily="34" charset="0"/>
              </a:rPr>
              <a:t>therefore, who we choose to rely on for co-regulation is crucial. It is important to seek out those individuals in our support system that will have a calming, reasoning effect on us.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participants, to think about people they tend to turn to for emotional co-regulation and identify who assist them in regaining emotional regulation verses who tends to validate you being dis-regulated?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INFORM </a:t>
            </a:r>
            <a:r>
              <a:rPr lang="en-US" sz="1200" dirty="0">
                <a:effectLst/>
                <a:latin typeface="Open Sans" panose="020B0606030504020204" pitchFamily="34" charset="0"/>
                <a:ea typeface="Calibri" panose="020F0502020204030204" pitchFamily="34" charset="0"/>
              </a:rPr>
              <a:t>participants the same person can respond differently depending on the topic/ situation.  In some situations, they might provide emotional regulation while in others they might validate dis-regulation.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TRANSITION </a:t>
            </a:r>
            <a:r>
              <a:rPr lang="en-US" sz="1200" b="0" dirty="0">
                <a:effectLst/>
                <a:latin typeface="Open Sans" panose="020B0606030504020204" pitchFamily="34" charset="0"/>
                <a:ea typeface="Calibri" panose="020F0502020204030204" pitchFamily="34" charset="0"/>
              </a:rPr>
              <a:t>to Unit 3 </a:t>
            </a:r>
            <a:r>
              <a:rPr lang="en-US" sz="1200" dirty="0">
                <a:effectLst/>
                <a:latin typeface="Open Sans" panose="020B0606030504020204" pitchFamily="34" charset="0"/>
                <a:ea typeface="Calibri" panose="020F0502020204030204" pitchFamily="34" charset="0"/>
              </a:rPr>
              <a:t>by stating now that we have explored factors that impacts our perceptions/thoughts/feelings in the conflict cycle, we are going to continue exploring the cycle by looking at our responses. </a:t>
            </a:r>
          </a:p>
          <a:p>
            <a:pPr marL="0" lvl="0" indent="0" algn="l" rtl="0">
              <a:spcBef>
                <a:spcPts val="12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aeed75f13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0aeed75f13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0aeed75f13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0aeed75f1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lnSpc>
                <a:spcPct val="115000"/>
              </a:lnSpc>
              <a:spcBef>
                <a:spcPts val="1200"/>
              </a:spcBef>
              <a:spcAft>
                <a:spcPts val="0"/>
              </a:spcAft>
              <a:buClr>
                <a:schemeClr val="dk1"/>
              </a:buClr>
              <a:buSzPts val="1100"/>
              <a:buFont typeface="Arial"/>
              <a:buNone/>
            </a:pPr>
            <a:r>
              <a:rPr lang="en" sz="700" dirty="0">
                <a:solidFill>
                  <a:schemeClr val="dk1"/>
                </a:solidFill>
                <a:latin typeface="Times New Roman"/>
                <a:ea typeface="Times New Roman"/>
                <a:cs typeface="Times New Roman"/>
                <a:sym typeface="Times New Roman"/>
              </a:rPr>
              <a:t>         </a:t>
            </a:r>
            <a:r>
              <a:rPr lang="en" dirty="0">
                <a:solidFill>
                  <a:schemeClr val="dk1"/>
                </a:solidFill>
              </a:rPr>
              <a:t> </a:t>
            </a:r>
            <a:endParaRPr dirty="0">
              <a:solidFill>
                <a:schemeClr val="dk1"/>
              </a:solidFill>
            </a:endParaRPr>
          </a:p>
          <a:p>
            <a:pPr marL="342900" marR="0" lvl="0" indent="-342900">
              <a:lnSpc>
                <a:spcPct val="115000"/>
              </a:lnSpc>
              <a:spcBef>
                <a:spcPts val="120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INFORM</a:t>
            </a:r>
            <a:r>
              <a:rPr lang="en-US" sz="1800" dirty="0">
                <a:solidFill>
                  <a:srgbClr val="000000"/>
                </a:solidFill>
                <a:effectLst/>
                <a:latin typeface="Open Sans" panose="020B0606030504020204" pitchFamily="34" charset="0"/>
                <a:ea typeface="Calibri" panose="020F0502020204030204" pitchFamily="34" charset="0"/>
              </a:rPr>
              <a:t> participants that in this unit we will explore different types of responses to conflict and work toward gaining a deeper understanding of feelings/emotions and perceptions that drive each one. </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120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ASK</a:t>
            </a:r>
            <a:r>
              <a:rPr lang="en-US" sz="1800" dirty="0">
                <a:solidFill>
                  <a:srgbClr val="000000"/>
                </a:solidFill>
                <a:effectLst/>
                <a:latin typeface="Open Sans" panose="020B0606030504020204" pitchFamily="34" charset="0"/>
                <a:ea typeface="Calibri" panose="020F0502020204030204" pitchFamily="34" charset="0"/>
              </a:rPr>
              <a:t> the participants to share their definition of “ambivalence”.</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120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STATE</a:t>
            </a:r>
            <a:r>
              <a:rPr lang="en-US" sz="1800" dirty="0">
                <a:solidFill>
                  <a:srgbClr val="000000"/>
                </a:solidFill>
                <a:effectLst/>
                <a:latin typeface="Open Sans" panose="020B0606030504020204" pitchFamily="34" charset="0"/>
                <a:ea typeface="Calibri" panose="020F0502020204030204" pitchFamily="34" charset="0"/>
              </a:rPr>
              <a:t> ambivalence is defined as simultaneously having positive and negative feelings regarding a situation. Recognizing ambivalence as an integral part of the change process is a key component of Motivational Interviewing. </a:t>
            </a:r>
            <a:endParaRPr lang="en-US" sz="1800" dirty="0">
              <a:effectLst/>
              <a:latin typeface="Open Sans" panose="020B0606030504020204" pitchFamily="34" charset="0"/>
              <a:ea typeface="Calibri" panose="020F0502020204030204" pitchFamily="34" charset="0"/>
            </a:endParaRPr>
          </a:p>
          <a:p>
            <a:pPr marL="0" lvl="0" indent="0" algn="l" rtl="0">
              <a:spcBef>
                <a:spcPts val="60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d97eedf8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0d97eedf8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120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SHARE</a:t>
            </a:r>
            <a:r>
              <a:rPr lang="en-US" sz="1800" dirty="0">
                <a:effectLst/>
                <a:latin typeface="Open Sans" panose="020B0606030504020204" pitchFamily="34" charset="0"/>
                <a:ea typeface="Calibri" panose="020F0502020204030204" pitchFamily="34" charset="0"/>
              </a:rPr>
              <a:t> in the context of client families, caregivers may have an unsafe parenting style that they learned from their own parents or a lengthy history of active addiction.  These long-term, challenging behavior patterns are not easily reversed. These clients know they need to change, maybe even want to change, but that is often easier said than done.</a:t>
            </a:r>
          </a:p>
          <a:p>
            <a:pPr marL="342900" marR="0" lvl="0" indent="-342900">
              <a:lnSpc>
                <a:spcPct val="115000"/>
              </a:lnSpc>
              <a:spcBef>
                <a:spcPts val="120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EXPLAIN</a:t>
            </a:r>
            <a:r>
              <a:rPr lang="en-US" sz="1800" dirty="0">
                <a:solidFill>
                  <a:srgbClr val="000000"/>
                </a:solidFill>
                <a:effectLst/>
                <a:latin typeface="Open Sans" panose="020B0606030504020204" pitchFamily="34" charset="0"/>
                <a:ea typeface="Calibri" panose="020F0502020204030204" pitchFamily="34" charset="0"/>
              </a:rPr>
              <a:t> that it is imperative to understand that an individual’s behavior during a conflict situation (the Relational Re-enactment) is driven by ambivalence. </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120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REMIND</a:t>
            </a:r>
            <a:r>
              <a:rPr lang="en-US" sz="1800" dirty="0">
                <a:solidFill>
                  <a:srgbClr val="000000"/>
                </a:solidFill>
                <a:effectLst/>
                <a:latin typeface="Open Sans" panose="020B0606030504020204" pitchFamily="34" charset="0"/>
                <a:ea typeface="Calibri" panose="020F0502020204030204" pitchFamily="34" charset="0"/>
              </a:rPr>
              <a:t> the group of the Relational Re-enactment concept and the fact that these re-enactment patterns are subconscious and stem from past experiences, especially early childhood experiences and traumatic events. When we become </a:t>
            </a:r>
            <a:r>
              <a:rPr lang="en-US" sz="1800" dirty="0" err="1">
                <a:solidFill>
                  <a:srgbClr val="000000"/>
                </a:solidFill>
                <a:effectLst/>
                <a:latin typeface="Open Sans" panose="020B0606030504020204" pitchFamily="34" charset="0"/>
                <a:ea typeface="Calibri" panose="020F0502020204030204" pitchFamily="34" charset="0"/>
              </a:rPr>
              <a:t>hyperaroused</a:t>
            </a:r>
            <a:r>
              <a:rPr lang="en-US" sz="1800" dirty="0">
                <a:solidFill>
                  <a:srgbClr val="000000"/>
                </a:solidFill>
                <a:effectLst/>
                <a:latin typeface="Open Sans" panose="020B0606030504020204" pitchFamily="34" charset="0"/>
                <a:ea typeface="Calibri" panose="020F0502020204030204" pitchFamily="34" charset="0"/>
              </a:rPr>
              <a:t> during conflict, we often default to ingrained response patterns (like Josh pushing people away through negative behaviors).</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1200"/>
              </a:spcBef>
              <a:spcAft>
                <a:spcPts val="600"/>
              </a:spcAft>
              <a:buFont typeface="Symbol" panose="05050102010706020507" pitchFamily="18" charset="2"/>
              <a:buChar char=""/>
            </a:pPr>
            <a:r>
              <a:rPr lang="en-US" sz="1800" dirty="0">
                <a:solidFill>
                  <a:srgbClr val="000000"/>
                </a:solidFill>
                <a:effectLst/>
                <a:latin typeface="Open Sans" panose="020B0606030504020204" pitchFamily="34" charset="0"/>
                <a:ea typeface="Calibri" panose="020F0502020204030204" pitchFamily="34" charset="0"/>
              </a:rPr>
              <a:t>Josh was ambivalent about developing a close relationship with his foster parents:  on the one hand he wanted a close, loving relationship with his caregivers but on the other hand he was afraid that he would be hurt or rejected by them if he allowed himself to become vulnerable. Josh talks about giving youth the time and space to resolve their own ambivalence regarding change by allowing them to “sit” in their positive or negative choice without jumping in to emotionally rescue them.</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120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REINFORCE </a:t>
            </a:r>
            <a:r>
              <a:rPr lang="en-US" sz="1800" dirty="0">
                <a:effectLst/>
                <a:latin typeface="Open Sans" panose="020B0606030504020204" pitchFamily="34" charset="0"/>
                <a:ea typeface="Calibri" panose="020F0502020204030204" pitchFamily="34" charset="0"/>
              </a:rPr>
              <a:t>that ambivalence (internal conflicts) can externally present as challenging behaviors, much like Josh Shipp’s behaviors from the video. We all struggle with ambivalence regarding change. We recognize that change needs to occur given the circumstances, but we also are comfortable with the way things are.  </a:t>
            </a:r>
          </a:p>
          <a:p>
            <a:pPr marL="342900" marR="0" lvl="0" indent="-342900">
              <a:lnSpc>
                <a:spcPct val="115000"/>
              </a:lnSpc>
              <a:spcBef>
                <a:spcPts val="120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rPr>
              <a:t>Within our work as child welfare professionals, we often struggle as we try to balance the desire to be helpful and patient while feeling pressured to meet demands, deadlines, policy requirements, and to achieve permanency in a timely manner. </a:t>
            </a:r>
          </a:p>
          <a:p>
            <a:pPr marL="342900" marR="0" lvl="0" indent="-342900">
              <a:lnSpc>
                <a:spcPct val="115000"/>
              </a:lnSpc>
              <a:spcBef>
                <a:spcPts val="120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STATE</a:t>
            </a:r>
            <a:r>
              <a:rPr lang="en-US" sz="1800" dirty="0">
                <a:effectLst/>
                <a:latin typeface="Open Sans" panose="020B0606030504020204" pitchFamily="34" charset="0"/>
                <a:ea typeface="Calibri" panose="020F0502020204030204" pitchFamily="34" charset="0"/>
              </a:rPr>
              <a:t> it can often be challenging to provide a balanced response.</a:t>
            </a:r>
          </a:p>
          <a:p>
            <a:pPr marL="0" lvl="0" indent="0" algn="l" rtl="0">
              <a:spcBef>
                <a:spcPts val="600"/>
              </a:spcBef>
              <a:spcAft>
                <a:spcPts val="0"/>
              </a:spcAft>
              <a:buNone/>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f0d13f4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0f0d13f4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Calibri" panose="020F0502020204030204" pitchFamily="34" charset="0"/>
              </a:rPr>
              <a:t>ASK </a:t>
            </a:r>
            <a:r>
              <a:rPr lang="en-US" sz="1200" dirty="0">
                <a:solidFill>
                  <a:srgbClr val="000000"/>
                </a:solidFill>
                <a:effectLst/>
                <a:latin typeface="Open Sans" panose="020B0606030504020204" pitchFamily="34" charset="0"/>
                <a:ea typeface="Calibri" panose="020F0502020204030204" pitchFamily="34" charset="0"/>
              </a:rPr>
              <a:t>participants if they have been involved in a conflict situation in their personal or professional lives and “lost it” (reacted in an overly harsh. Aggressive manner)?  </a:t>
            </a:r>
            <a:endParaRPr lang="en-US" sz="12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Calibri" panose="020F0502020204030204" pitchFamily="34" charset="0"/>
              </a:rPr>
              <a:t>STATE </a:t>
            </a:r>
            <a:r>
              <a:rPr lang="en-US" sz="1200" dirty="0">
                <a:solidFill>
                  <a:srgbClr val="000000"/>
                </a:solidFill>
                <a:effectLst/>
                <a:latin typeface="Open Sans" panose="020B0606030504020204" pitchFamily="34" charset="0"/>
                <a:ea typeface="Calibri" panose="020F0502020204030204" pitchFamily="34" charset="0"/>
              </a:rPr>
              <a:t>often during a conflict the easiest feeling to express is anger That is because anger is one of the safest feelings to express because it limits vulnerability; however, we need to be mindful of what is driving the anger by looking below the surface at what could be motivation the response.</a:t>
            </a:r>
            <a:endParaRPr lang="en-US" sz="12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Calibri" panose="020F0502020204030204" pitchFamily="34" charset="0"/>
              </a:rPr>
              <a:t>ASK </a:t>
            </a:r>
            <a:r>
              <a:rPr lang="en-US" sz="1200" dirty="0">
                <a:solidFill>
                  <a:srgbClr val="000000"/>
                </a:solidFill>
                <a:effectLst/>
                <a:latin typeface="Open Sans" panose="020B0606030504020204" pitchFamily="34" charset="0"/>
                <a:ea typeface="Calibri" panose="020F0502020204030204" pitchFamily="34" charset="0"/>
              </a:rPr>
              <a:t>participants if there was a time when they “gave in” (were overly lenient/ accommodating)?</a:t>
            </a:r>
            <a:endParaRPr lang="en-US" sz="12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Calibri" panose="020F0502020204030204" pitchFamily="34" charset="0"/>
              </a:rPr>
              <a:t>EXPLORE </a:t>
            </a:r>
            <a:r>
              <a:rPr lang="en-US" sz="1200" dirty="0">
                <a:solidFill>
                  <a:srgbClr val="000000"/>
                </a:solidFill>
                <a:effectLst/>
                <a:latin typeface="Open Sans" panose="020B0606030504020204" pitchFamily="34" charset="0"/>
                <a:ea typeface="Calibri" panose="020F0502020204030204" pitchFamily="34" charset="0"/>
              </a:rPr>
              <a:t>what motivated the responses.  Possible responses include:</a:t>
            </a:r>
            <a:endParaRPr lang="en-US" sz="1200" dirty="0">
              <a:effectLst/>
              <a:latin typeface="Open Sans" panose="020B0606030504020204" pitchFamily="34" charset="0"/>
              <a:ea typeface="Calibri" panose="020F0502020204030204" pitchFamily="34" charset="0"/>
            </a:endParaRPr>
          </a:p>
          <a:p>
            <a:pPr marL="742950" marR="0" lvl="1" indent="-285750">
              <a:lnSpc>
                <a:spcPct val="115000"/>
              </a:lnSpc>
              <a:spcBef>
                <a:spcPts val="0"/>
              </a:spcBef>
              <a:spcAft>
                <a:spcPts val="6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rPr>
              <a:t>Fear or frustration</a:t>
            </a:r>
            <a:endParaRPr lang="en-US" sz="1200" dirty="0">
              <a:effectLst/>
              <a:latin typeface="Open Sans" panose="020B0606030504020204" pitchFamily="34" charset="0"/>
              <a:ea typeface="Calibri" panose="020F0502020204030204" pitchFamily="34" charset="0"/>
            </a:endParaRPr>
          </a:p>
          <a:p>
            <a:pPr marL="742950" marR="0" lvl="1" indent="-285750">
              <a:lnSpc>
                <a:spcPct val="115000"/>
              </a:lnSpc>
              <a:spcBef>
                <a:spcPts val="0"/>
              </a:spcBef>
              <a:spcAft>
                <a:spcPts val="6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rPr>
              <a:t>Effort to de-escalate a tense/ explosive situation</a:t>
            </a:r>
            <a:endParaRPr lang="en-US" sz="1200" dirty="0">
              <a:effectLst/>
              <a:latin typeface="Open Sans" panose="020B0606030504020204" pitchFamily="34" charset="0"/>
              <a:ea typeface="Calibri" panose="020F0502020204030204" pitchFamily="34" charset="0"/>
            </a:endParaRPr>
          </a:p>
          <a:p>
            <a:pPr marL="742950" marR="0" lvl="1" indent="-285750">
              <a:lnSpc>
                <a:spcPct val="115000"/>
              </a:lnSpc>
              <a:spcBef>
                <a:spcPts val="0"/>
              </a:spcBef>
              <a:spcAft>
                <a:spcPts val="6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rPr>
              <a:t>Desire to be the “good guy”</a:t>
            </a:r>
            <a:endParaRPr lang="en-US" sz="1200" dirty="0">
              <a:effectLst/>
              <a:latin typeface="Open Sans" panose="020B0606030504020204" pitchFamily="34" charset="0"/>
              <a:ea typeface="Calibri" panose="020F0502020204030204" pitchFamily="34" charset="0"/>
            </a:endParaRPr>
          </a:p>
          <a:p>
            <a:pPr marL="742950" marR="0" lvl="1" indent="-285750">
              <a:lnSpc>
                <a:spcPct val="115000"/>
              </a:lnSpc>
              <a:spcBef>
                <a:spcPts val="0"/>
              </a:spcBef>
              <a:spcAft>
                <a:spcPts val="6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rPr>
              <a:t>Attempt to end unproductive conflict</a:t>
            </a:r>
            <a:endParaRPr lang="en-US" sz="12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Calibri" panose="020F0502020204030204" pitchFamily="34" charset="0"/>
              </a:rPr>
              <a:t>EXPLAIN </a:t>
            </a:r>
            <a:r>
              <a:rPr lang="en-US" sz="1200" dirty="0">
                <a:solidFill>
                  <a:srgbClr val="000000"/>
                </a:solidFill>
                <a:effectLst/>
                <a:latin typeface="Open Sans" panose="020B0606030504020204" pitchFamily="34" charset="0"/>
                <a:ea typeface="Calibri" panose="020F0502020204030204" pitchFamily="34" charset="0"/>
              </a:rPr>
              <a:t>we are now going to look at the possible ways we can respond during a conflict which is referred to as our counter response.  </a:t>
            </a:r>
            <a:endParaRPr lang="en-US" sz="1200" dirty="0">
              <a:effectLst/>
              <a:latin typeface="Open Sans" panose="020B0606030504020204" pitchFamily="34" charset="0"/>
              <a:ea typeface="Calibri" panose="020F0502020204030204" pitchFamily="34" charset="0"/>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600"/>
              </a:spcAft>
              <a:tabLst>
                <a:tab pos="228600" algn="l"/>
                <a:tab pos="457200" algn="l"/>
              </a:tabLst>
            </a:pPr>
            <a:r>
              <a:rPr lang="en-US" sz="1100" b="1" dirty="0">
                <a:effectLst/>
                <a:latin typeface="Open Sans" panose="020B0606030504020204" pitchFamily="34" charset="0"/>
                <a:ea typeface="Calibri" panose="020F0502020204030204" pitchFamily="34" charset="0"/>
              </a:rPr>
              <a:t>Lesson 1.1: Welcome and Introductions</a:t>
            </a:r>
            <a:endParaRPr lang="en-US" sz="1100" dirty="0">
              <a:effectLst/>
              <a:latin typeface="Open Sans" panose="020B0606030504020204" pitchFamily="34" charset="0"/>
              <a:ea typeface="Calibri" panose="020F0502020204030204" pitchFamily="34" charset="0"/>
            </a:endParaRPr>
          </a:p>
          <a:p>
            <a:pPr marL="0" marR="0" indent="0">
              <a:lnSpc>
                <a:spcPct val="115000"/>
              </a:lnSpc>
              <a:spcBef>
                <a:spcPts val="0"/>
              </a:spcBef>
              <a:spcAft>
                <a:spcPts val="600"/>
              </a:spcAft>
              <a:tabLst>
                <a:tab pos="228600" algn="l"/>
                <a:tab pos="457200" algn="l"/>
              </a:tabLst>
            </a:pPr>
            <a:r>
              <a:rPr lang="en-US" sz="1100" b="1" dirty="0">
                <a:effectLst/>
                <a:latin typeface="Open Sans" panose="020B0606030504020204" pitchFamily="34" charset="0"/>
                <a:ea typeface="Calibri" panose="020F0502020204030204" pitchFamily="34" charset="0"/>
              </a:rPr>
              <a:t>Lesson Time:  45 minutes</a:t>
            </a:r>
            <a:endParaRPr lang="en-US" sz="1100" dirty="0">
              <a:effectLst/>
              <a:latin typeface="Open Sans" panose="020B0606030504020204" pitchFamily="34" charset="0"/>
              <a:ea typeface="Calibri" panose="020F0502020204030204" pitchFamily="34" charset="0"/>
            </a:endParaRPr>
          </a:p>
          <a:p>
            <a:pPr marL="0" marR="0" indent="0">
              <a:lnSpc>
                <a:spcPct val="115000"/>
              </a:lnSpc>
              <a:spcBef>
                <a:spcPts val="0"/>
              </a:spcBef>
              <a:spcAft>
                <a:spcPts val="600"/>
              </a:spcAft>
              <a:tabLst>
                <a:tab pos="228600" algn="l"/>
                <a:tab pos="457200" algn="l"/>
              </a:tabLst>
            </a:pPr>
            <a:r>
              <a:rPr lang="en-US" sz="1100" b="1" dirty="0">
                <a:effectLst/>
                <a:latin typeface="Open Sans" panose="020B0606030504020204" pitchFamily="34" charset="0"/>
                <a:ea typeface="Calibri" panose="020F0502020204030204" pitchFamily="34" charset="0"/>
              </a:rPr>
              <a:t>Key Teaching Points / Instructions</a:t>
            </a:r>
            <a:endParaRPr lang="en-US" sz="11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100" b="1" dirty="0">
                <a:effectLst/>
                <a:latin typeface="Open Sans" panose="020B0606030504020204" pitchFamily="34" charset="0"/>
                <a:ea typeface="Calibri" panose="020F0502020204030204" pitchFamily="34" charset="0"/>
              </a:rPr>
              <a:t>EXPLAIN</a:t>
            </a:r>
            <a:r>
              <a:rPr lang="en-US" sz="1100" dirty="0">
                <a:effectLst/>
                <a:latin typeface="Open Sans" panose="020B0606030504020204" pitchFamily="34" charset="0"/>
                <a:ea typeface="Calibri" panose="020F0502020204030204" pitchFamily="34" charset="0"/>
              </a:rPr>
              <a:t> conflict occurs in life regularly both personally and professionally.  During this course we will explore conflict and our response to it.  Since we have all experienced conflict at one time, or another this course is highly interactive and relies on participants sharing their experience with conflict.  </a:t>
            </a:r>
            <a:r>
              <a:rPr lang="en-US" sz="1100" b="1" dirty="0">
                <a:effectLst/>
                <a:latin typeface="Open Sans" panose="020B0606030504020204" pitchFamily="34" charset="0"/>
                <a:ea typeface="Calibri" panose="020F0502020204030204" pitchFamily="34" charset="0"/>
              </a:rPr>
              <a:t>STATE</a:t>
            </a:r>
            <a:r>
              <a:rPr lang="en-US" sz="1100" dirty="0">
                <a:effectLst/>
                <a:latin typeface="Open Sans" panose="020B0606030504020204" pitchFamily="34" charset="0"/>
                <a:ea typeface="Calibri" panose="020F0502020204030204" pitchFamily="34" charset="0"/>
              </a:rPr>
              <a:t> we will begin the session with an activity to help us think about what we hope to learn during our time together. </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0f0d13f47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0f0d13f47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latin typeface="Times New Roman"/>
                <a:ea typeface="Times New Roman"/>
                <a:cs typeface="Times New Roman"/>
                <a:sym typeface="Times New Roman"/>
              </a:rPr>
              <a:t>         </a:t>
            </a:r>
            <a:r>
              <a:rPr lang="en" b="1" dirty="0">
                <a:solidFill>
                  <a:schemeClr val="dk1"/>
                </a:solidFill>
              </a:rPr>
              <a:t>STATE </a:t>
            </a:r>
            <a:r>
              <a:rPr lang="en" dirty="0">
                <a:solidFill>
                  <a:schemeClr val="dk1"/>
                </a:solidFill>
              </a:rPr>
              <a:t>the term counter response refers to the response that you are giving back to the other person.  Think of it like a tennis match.  One person hits the ball to the other in order to keep the game going the other player must return the ball.  In communication, one person “serves” a behavior and then other person responds to the behavior “served”.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latin typeface="Times New Roman"/>
                <a:ea typeface="Times New Roman"/>
                <a:cs typeface="Times New Roman"/>
                <a:sym typeface="Times New Roman"/>
              </a:rPr>
              <a:t>         </a:t>
            </a:r>
            <a:r>
              <a:rPr lang="en" b="1" dirty="0">
                <a:solidFill>
                  <a:schemeClr val="dk1"/>
                </a:solidFill>
              </a:rPr>
              <a:t>EXPLAIN</a:t>
            </a:r>
            <a:r>
              <a:rPr lang="en" dirty="0">
                <a:solidFill>
                  <a:schemeClr val="dk1"/>
                </a:solidFill>
              </a:rPr>
              <a:t> behaviors such as “losing it” or “giving in” are what we refer to as imbalanced responses and they fall into three main categories:</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o</a:t>
            </a:r>
            <a:r>
              <a:rPr lang="en" sz="700" dirty="0">
                <a:solidFill>
                  <a:schemeClr val="dk1"/>
                </a:solidFill>
                <a:latin typeface="Times New Roman"/>
                <a:ea typeface="Times New Roman"/>
                <a:cs typeface="Times New Roman"/>
                <a:sym typeface="Times New Roman"/>
              </a:rPr>
              <a:t>   </a:t>
            </a:r>
            <a:r>
              <a:rPr lang="en" dirty="0">
                <a:solidFill>
                  <a:schemeClr val="dk1"/>
                </a:solidFill>
              </a:rPr>
              <a:t>Counter-Indulgent/ Understanding</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o</a:t>
            </a:r>
            <a:r>
              <a:rPr lang="en" sz="700" dirty="0">
                <a:solidFill>
                  <a:schemeClr val="dk1"/>
                </a:solidFill>
                <a:latin typeface="Times New Roman"/>
                <a:ea typeface="Times New Roman"/>
                <a:cs typeface="Times New Roman"/>
                <a:sym typeface="Times New Roman"/>
              </a:rPr>
              <a:t>   </a:t>
            </a:r>
            <a:r>
              <a:rPr lang="en" dirty="0">
                <a:solidFill>
                  <a:schemeClr val="dk1"/>
                </a:solidFill>
              </a:rPr>
              <a:t>Counter-Aggressive/ Expecting Change</a:t>
            </a:r>
            <a:endParaRPr dirty="0">
              <a:solidFill>
                <a:schemeClr val="dk1"/>
              </a:solidFill>
            </a:endParaRPr>
          </a:p>
          <a:p>
            <a:pPr marL="5715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Courier New"/>
                <a:ea typeface="Courier New"/>
                <a:cs typeface="Courier New"/>
                <a:sym typeface="Courier New"/>
              </a:rPr>
              <a:t>o</a:t>
            </a:r>
            <a:r>
              <a:rPr lang="en" sz="700" dirty="0">
                <a:solidFill>
                  <a:schemeClr val="dk1"/>
                </a:solidFill>
                <a:latin typeface="Times New Roman"/>
                <a:ea typeface="Times New Roman"/>
                <a:cs typeface="Times New Roman"/>
                <a:sym typeface="Times New Roman"/>
              </a:rPr>
              <a:t>   </a:t>
            </a:r>
            <a:r>
              <a:rPr lang="en" dirty="0">
                <a:solidFill>
                  <a:schemeClr val="dk1"/>
                </a:solidFill>
              </a:rPr>
              <a:t>Counter-Avoidant/ Avoidance</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latin typeface="Times New Roman"/>
                <a:ea typeface="Times New Roman"/>
                <a:cs typeface="Times New Roman"/>
                <a:sym typeface="Times New Roman"/>
              </a:rPr>
              <a:t>         </a:t>
            </a:r>
            <a:r>
              <a:rPr lang="en" b="1" dirty="0">
                <a:solidFill>
                  <a:schemeClr val="dk1"/>
                </a:solidFill>
              </a:rPr>
              <a:t>STATE</a:t>
            </a:r>
            <a:r>
              <a:rPr lang="en" dirty="0">
                <a:solidFill>
                  <a:schemeClr val="dk1"/>
                </a:solidFill>
              </a:rPr>
              <a:t> we will explore how to provide a balance response later in the class.  </a:t>
            </a:r>
            <a:endParaRPr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0f0d13f47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0f0d13f47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EXPLAIN</a:t>
            </a:r>
            <a:r>
              <a:rPr lang="en-US" sz="1200" dirty="0">
                <a:effectLst/>
                <a:latin typeface="Open Sans" panose="020B0606030504020204" pitchFamily="34" charset="0"/>
                <a:ea typeface="Calibri" panose="020F0502020204030204" pitchFamily="34" charset="0"/>
              </a:rPr>
              <a:t> counter-indulgence can be defined as understanding without expecting change, enabling, making excuses, making it acceptable to not change.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 </a:t>
            </a:r>
            <a:r>
              <a:rPr lang="en-US" sz="1200" dirty="0">
                <a:effectLst/>
                <a:latin typeface="Open Sans" panose="020B0606030504020204" pitchFamily="34" charset="0"/>
                <a:ea typeface="Calibri" panose="020F0502020204030204" pitchFamily="34" charset="0"/>
              </a:rPr>
              <a:t>participants to think back to Josh Shipp’s story and share an example of how Rodney could have responded to Josh in a counter-indulgent manner.  (Place the conflict cycle with notes on the screen).</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Rodney responds with empathy, understanding, and aligns with Josh’s position.  He does not hold Josh accountable for his inappropriate behavior and does not communicate any expectation of change.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Rodney recognizes that Josh has a significant trauma history and desires a stable relationship, so he immediately bails Josh out and takes him to a restaurant for a meal in order to soothe him from the ordeal of the arrest and incarceration.  He attributes his negative behavior to his past trauma and the need for love and does not communicate any expectation for Josh to take responsibility for his actions.  </a:t>
            </a:r>
          </a:p>
          <a:p>
            <a:pPr marL="0" lvl="0" indent="0" algn="l" rtl="0">
              <a:lnSpc>
                <a:spcPct val="115000"/>
              </a:lnSpc>
              <a:spcBef>
                <a:spcPts val="1200"/>
              </a:spcBef>
              <a:spcAft>
                <a:spcPts val="0"/>
              </a:spcAft>
              <a:buClr>
                <a:schemeClr val="dk1"/>
              </a:buClr>
              <a:buSzPts val="1100"/>
              <a:buFont typeface="Arial"/>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f0d13f47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0f0d13f47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EXPLAIN</a:t>
            </a:r>
            <a:r>
              <a:rPr lang="en-US" sz="1200" dirty="0">
                <a:effectLst/>
                <a:latin typeface="Open Sans" panose="020B0606030504020204" pitchFamily="34" charset="0"/>
                <a:ea typeface="Calibri" panose="020F0502020204030204" pitchFamily="34" charset="0"/>
              </a:rPr>
              <a:t> counter-aggression can be defined as pushing too hard for change without allowing the person to resolve their own internal ambivalence.  This response is often an attempt to gain control and maintain law and order in a conflict situation.  There is a demand for change in behavior without understanding what is driving it.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participants how might have Rodney responded to Josh in a counter-aggressive manner?</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Rodney is angry and frustrated and makes demands for Josh to change his inappropriate behavior without seeking to understand what is driving his actions.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Rodney experiences resentment due to his failed efforts to steer Josh in the right direction and is frustrated by his delinquent behavior.  When Josh asks Rodney to bail him out of jail, Rodney says, “What were you thinking? I am so frustrated with you!  You did this to yourself and have to suffer the consequences.  There is nothing I can do for you.”  Then without giving Josh the opportunity to respond, Rodney hangs up the phone.  </a:t>
            </a:r>
          </a:p>
          <a:p>
            <a:pPr marL="0" lvl="0" indent="0" algn="l" rtl="0">
              <a:lnSpc>
                <a:spcPct val="115000"/>
              </a:lnSpc>
              <a:spcBef>
                <a:spcPts val="1200"/>
              </a:spcBef>
              <a:spcAft>
                <a:spcPts val="0"/>
              </a:spcAft>
              <a:buClr>
                <a:schemeClr val="dk1"/>
              </a:buClr>
              <a:buSzPts val="1100"/>
              <a:buFont typeface="Arial"/>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0f0d13f47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0f0d13f47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EXPLAIN</a:t>
            </a:r>
            <a:r>
              <a:rPr lang="en-US" sz="1200" dirty="0">
                <a:effectLst/>
                <a:latin typeface="Open Sans" panose="020B0606030504020204" pitchFamily="34" charset="0"/>
                <a:ea typeface="Calibri" panose="020F0502020204030204" pitchFamily="34" charset="0"/>
              </a:rPr>
              <a:t> counter-avoidance can be defined as withdrawal, not dealing with the conflict, failing to address the lack of change. Counter-Avoidance may present as either a counter indulgent or counter aggressive response, depending on situation; the differentiation is in the feelings and thoughts behind the behavior. This response may take many forms including ignoring the situation altogether, shutting down, and pretending the conflict does not exist.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participants how might have Rodney responded to Josh in a counter-aggressive manner?</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Rodney is so tired of continually dealing with Josh’s behavior, so he decides to withdraw from the conflict.  He goes to the jail and picks Josh up but makes no mention of the situation.</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Rodney and his wife have been trying to make a difference in Josh’s life for years, yet they feel they are failing.  Since Josh has not returned in time for curfew, Rodney assumes he has gotten into trouble again and does not answer the phone that night, no matter how many times Josh tries to call him from jail.  </a:t>
            </a:r>
          </a:p>
          <a:p>
            <a:pPr marL="0" lvl="0" indent="0" algn="l" rtl="0">
              <a:spcBef>
                <a:spcPts val="120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0f15affd0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0f15affd0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 sz="700" dirty="0">
                <a:solidFill>
                  <a:schemeClr val="dk1"/>
                </a:solidFill>
                <a:latin typeface="Times New Roman"/>
                <a:ea typeface="Times New Roman"/>
                <a:cs typeface="Times New Roman"/>
                <a:sym typeface="Times New Roman"/>
              </a:rPr>
              <a:t>   </a:t>
            </a:r>
            <a:r>
              <a:rPr lang="en-US" sz="1200" b="1" dirty="0">
                <a:effectLst/>
                <a:latin typeface="Open Sans" panose="020B0606030504020204" pitchFamily="34" charset="0"/>
                <a:ea typeface="Calibri" panose="020F0502020204030204" pitchFamily="34" charset="0"/>
              </a:rPr>
              <a:t>STRESS </a:t>
            </a:r>
            <a:r>
              <a:rPr lang="en-US" sz="1200" dirty="0">
                <a:effectLst/>
                <a:latin typeface="Open Sans" panose="020B0606030504020204" pitchFamily="34" charset="0"/>
                <a:ea typeface="Calibri" panose="020F0502020204030204" pitchFamily="34" charset="0"/>
              </a:rPr>
              <a:t>to the group that the Counter-Indulgence (Understanding) is </a:t>
            </a:r>
            <a:r>
              <a:rPr lang="en-US" sz="1200" b="1" dirty="0">
                <a:effectLst/>
                <a:latin typeface="Open Sans" panose="020B0606030504020204" pitchFamily="34" charset="0"/>
                <a:ea typeface="Calibri" panose="020F0502020204030204" pitchFamily="34" charset="0"/>
              </a:rPr>
              <a:t>NOT THE SAME</a:t>
            </a:r>
            <a:r>
              <a:rPr lang="en-US" sz="1200" dirty="0">
                <a:effectLst/>
                <a:latin typeface="Open Sans" panose="020B0606030504020204" pitchFamily="34" charset="0"/>
                <a:ea typeface="Calibri" panose="020F0502020204030204" pitchFamily="34" charset="0"/>
              </a:rPr>
              <a:t> as social work best practice. Both Counter-Indulgent and Counter-Aggressive responses have negative consequences and perpetuate the Conflict Cycle as opposed to resolving the conflict.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 </a:t>
            </a:r>
            <a:r>
              <a:rPr lang="en-US" sz="1200" dirty="0">
                <a:effectLst/>
                <a:latin typeface="Open Sans" panose="020B0606030504020204" pitchFamily="34" charset="0"/>
                <a:ea typeface="Calibri" panose="020F0502020204030204" pitchFamily="34" charset="0"/>
              </a:rPr>
              <a:t>participants to share some possible consequences of each of the three types of imbalanced responses.  Possible responses include:</a:t>
            </a:r>
          </a:p>
          <a:p>
            <a:pPr marL="742950" marR="0" lvl="1" indent="-28575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Counter-indulgent:  </a:t>
            </a:r>
            <a:r>
              <a:rPr lang="en-US" sz="1200" dirty="0">
                <a:effectLst/>
                <a:latin typeface="Open Sans" panose="020B0606030504020204" pitchFamily="34" charset="0"/>
                <a:ea typeface="Calibri" panose="020F0502020204030204" pitchFamily="34" charset="0"/>
              </a:rPr>
              <a:t>continuing the negative behavior and blaming it on the underlying concerns and never taking accountability for the actions.  Continually making excuses and even acting out to get your way since you have not been held accountable for actions in the past.  </a:t>
            </a:r>
          </a:p>
          <a:p>
            <a:pPr marL="742950" marR="0" lvl="1" indent="-28575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Counter-Aggressive:  </a:t>
            </a:r>
            <a:r>
              <a:rPr lang="en-US" sz="1200" dirty="0">
                <a:effectLst/>
                <a:latin typeface="Open Sans" panose="020B0606030504020204" pitchFamily="34" charset="0"/>
                <a:ea typeface="Calibri" panose="020F0502020204030204" pitchFamily="34" charset="0"/>
              </a:rPr>
              <a:t>the “my way, or no way” response could create additional conflict and push back.  People don’t like to be told what to do and if they are not bought into the situation, they are more likely to express negative emotions and behaviors; thus, causing additional conflict. </a:t>
            </a:r>
          </a:p>
          <a:p>
            <a:pPr marL="742950" marR="0" lvl="1" indent="-28575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Counter-Avoidance:  </a:t>
            </a:r>
            <a:r>
              <a:rPr lang="en-US" sz="1200" dirty="0">
                <a:effectLst/>
                <a:latin typeface="Open Sans" panose="020B0606030504020204" pitchFamily="34" charset="0"/>
                <a:ea typeface="Calibri" panose="020F0502020204030204" pitchFamily="34" charset="0"/>
              </a:rPr>
              <a:t>The situation continues to build up causing resentment and discord.  No change occurs since the situation is being ignored.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REITERATE </a:t>
            </a:r>
            <a:r>
              <a:rPr lang="en-US" sz="1200" dirty="0">
                <a:effectLst/>
                <a:latin typeface="Open Sans" panose="020B0606030504020204" pitchFamily="34" charset="0"/>
                <a:ea typeface="Calibri" panose="020F0502020204030204" pitchFamily="34" charset="0"/>
              </a:rPr>
              <a:t>all three of these are imbalanced responses to conflict and ultimately lead to the conflict continuing, change not occurring, and not reaching a positive outcome.  In the moment, it may be easier to respond in one of these ways; however, the conflict is not being resolved in a positive manner.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TRANSITION </a:t>
            </a:r>
            <a:r>
              <a:rPr lang="en-US" sz="1200" dirty="0">
                <a:effectLst/>
                <a:latin typeface="Open Sans" panose="020B0606030504020204" pitchFamily="34" charset="0"/>
                <a:ea typeface="Calibri" panose="020F0502020204030204" pitchFamily="34" charset="0"/>
              </a:rPr>
              <a:t>to Lesson 3.2</a:t>
            </a:r>
            <a:r>
              <a:rPr lang="en-US" sz="1200" b="1" dirty="0">
                <a:effectLst/>
                <a:latin typeface="Open Sans" panose="020B0606030504020204" pitchFamily="34" charset="0"/>
                <a:ea typeface="Calibri" panose="020F0502020204030204" pitchFamily="34" charset="0"/>
              </a:rPr>
              <a:t> </a:t>
            </a:r>
            <a:r>
              <a:rPr lang="en-US" sz="1200" dirty="0">
                <a:effectLst/>
                <a:latin typeface="Open Sans" panose="020B0606030504020204" pitchFamily="34" charset="0"/>
                <a:ea typeface="Calibri" panose="020F0502020204030204" pitchFamily="34" charset="0"/>
              </a:rPr>
              <a:t>by stating now that have that we know that imbalanced responses look like and how it impacts the conflict cycle. Let’s look at imbalanced responses within ourselves.</a:t>
            </a:r>
            <a:r>
              <a:rPr lang="en-US" sz="1200" b="1" dirty="0">
                <a:effectLst/>
                <a:latin typeface="Open Sans" panose="020B0606030504020204" pitchFamily="34" charset="0"/>
                <a:ea typeface="Calibri" panose="020F0502020204030204" pitchFamily="34" charset="0"/>
              </a:rPr>
              <a:t> </a:t>
            </a:r>
            <a:endParaRPr lang="en-US" sz="1200" dirty="0">
              <a:effectLst/>
              <a:latin typeface="Open Sans" panose="020B0606030504020204" pitchFamily="34" charset="0"/>
              <a:ea typeface="Calibri" panose="020F0502020204030204" pitchFamily="34" charset="0"/>
            </a:endParaRPr>
          </a:p>
          <a:p>
            <a:pPr marL="0" lvl="0" indent="0" algn="l" rtl="0">
              <a:lnSpc>
                <a:spcPct val="115000"/>
              </a:lnSpc>
              <a:spcBef>
                <a:spcPts val="1200"/>
              </a:spcBef>
              <a:spcAft>
                <a:spcPts val="0"/>
              </a:spcAft>
              <a:buClr>
                <a:schemeClr val="dk1"/>
              </a:buClr>
              <a:buSzPts val="1100"/>
              <a:buFont typeface="Arial"/>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0f15affd0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0f15affd0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600"/>
              </a:spcAft>
            </a:pPr>
            <a:r>
              <a:rPr lang="en-US" sz="1800" b="1" dirty="0">
                <a:effectLst/>
                <a:latin typeface="Open Sans" panose="020B0606030504020204" pitchFamily="34" charset="0"/>
                <a:ea typeface="Times New Roman" panose="02020603050405020304" pitchFamily="18" charset="0"/>
              </a:rPr>
              <a:t>Lesson 3.2: The Balancing Act</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endParaRPr lang="en-US" sz="1800" b="1"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INFORM</a:t>
            </a:r>
            <a:r>
              <a:rPr lang="en-US" sz="1800" dirty="0">
                <a:effectLst/>
                <a:latin typeface="Open Sans" panose="020B0606030504020204" pitchFamily="34" charset="0"/>
                <a:ea typeface="Calibri" panose="020F0502020204030204" pitchFamily="34" charset="0"/>
              </a:rPr>
              <a:t> the participants that in this lesson we will explore skills we can use to react with a Balanced Response in conflict situations.</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BEGIN</a:t>
            </a:r>
            <a:r>
              <a:rPr lang="en-US" sz="1800" dirty="0">
                <a:effectLst/>
                <a:latin typeface="Open Sans" panose="020B0606030504020204" pitchFamily="34" charset="0"/>
                <a:ea typeface="Calibri" panose="020F0502020204030204" pitchFamily="34" charset="0"/>
              </a:rPr>
              <a:t> the discussion by asking the group what comes to mind when they hear the word “</a:t>
            </a:r>
            <a:r>
              <a:rPr lang="en-US" sz="1800" i="1" dirty="0">
                <a:effectLst/>
                <a:latin typeface="Open Sans" panose="020B0606030504020204" pitchFamily="34" charset="0"/>
                <a:ea typeface="Calibri" panose="020F0502020204030204" pitchFamily="34" charset="0"/>
              </a:rPr>
              <a:t>balance”</a:t>
            </a:r>
            <a:r>
              <a:rPr lang="en-US" sz="1800" dirty="0">
                <a:effectLst/>
                <a:latin typeface="Open Sans" panose="020B0606030504020204" pitchFamily="34" charset="0"/>
                <a:ea typeface="Calibri" panose="020F0502020204030204" pitchFamily="34" charset="0"/>
              </a:rPr>
              <a:t> in the context of responding within the Conflict Cycle.</a:t>
            </a:r>
          </a:p>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EXPLAIN</a:t>
            </a:r>
            <a:r>
              <a:rPr lang="en-US" sz="1800" dirty="0">
                <a:solidFill>
                  <a:srgbClr val="000000"/>
                </a:solidFill>
                <a:effectLst/>
                <a:latin typeface="Open Sans" panose="020B0606030504020204" pitchFamily="34" charset="0"/>
                <a:ea typeface="Calibri" panose="020F0502020204030204" pitchFamily="34" charset="0"/>
              </a:rPr>
              <a:t> that the best response during a conflict situation is one that acknowledges BOTH the understanding of the presence of ambiguity around change and the need for a resolution or change to occur.  This creates a balanced environment in which the individual is able to resolve their own ambivalence, therefore becomes genuinely and internally committed to the change.</a:t>
            </a:r>
            <a:endParaRPr lang="en-US" sz="1800" dirty="0">
              <a:effectLst/>
              <a:latin typeface="Open Sans" panose="020B0606030504020204" pitchFamily="34" charset="0"/>
              <a:ea typeface="Calibri" panose="020F0502020204030204" pitchFamily="34" charset="0"/>
            </a:endParaRPr>
          </a:p>
          <a:p>
            <a:pPr marL="0" lvl="0" indent="0" algn="l" rtl="0">
              <a:lnSpc>
                <a:spcPct val="115000"/>
              </a:lnSpc>
              <a:spcBef>
                <a:spcPts val="1200"/>
              </a:spcBef>
              <a:spcAft>
                <a:spcPts val="0"/>
              </a:spcAft>
              <a:buClr>
                <a:schemeClr val="dk1"/>
              </a:buClr>
              <a:buSzPts val="1100"/>
              <a:buFont typeface="Arial"/>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0f15affd0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0f15affd0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REFER </a:t>
            </a:r>
            <a:r>
              <a:rPr lang="en-US" sz="1800" dirty="0">
                <a:solidFill>
                  <a:srgbClr val="000000"/>
                </a:solidFill>
                <a:effectLst/>
                <a:latin typeface="Open Sans" panose="020B0606030504020204" pitchFamily="34" charset="0"/>
                <a:ea typeface="Calibri" panose="020F0502020204030204" pitchFamily="34" charset="0"/>
              </a:rPr>
              <a:t>to the conflict cycle and</a:t>
            </a:r>
            <a:r>
              <a:rPr lang="en-US" sz="1800" b="1" dirty="0">
                <a:solidFill>
                  <a:srgbClr val="000000"/>
                </a:solidFill>
                <a:effectLst/>
                <a:latin typeface="Open Sans" panose="020B0606030504020204" pitchFamily="34" charset="0"/>
                <a:ea typeface="Calibri" panose="020F0502020204030204" pitchFamily="34" charset="0"/>
              </a:rPr>
              <a:t> ASK </a:t>
            </a:r>
            <a:r>
              <a:rPr lang="en-US" sz="1800" dirty="0">
                <a:solidFill>
                  <a:srgbClr val="000000"/>
                </a:solidFill>
                <a:effectLst/>
                <a:latin typeface="Open Sans" panose="020B0606030504020204" pitchFamily="34" charset="0"/>
                <a:ea typeface="Calibri" panose="020F0502020204030204" pitchFamily="34" charset="0"/>
              </a:rPr>
              <a:t>participants which part of the cycle we have control over.  The answer is our response.</a:t>
            </a:r>
            <a:r>
              <a:rPr lang="en-US" sz="1800" b="1" dirty="0">
                <a:solidFill>
                  <a:srgbClr val="000000"/>
                </a:solidFill>
                <a:effectLst/>
                <a:latin typeface="Open Sans" panose="020B0606030504020204" pitchFamily="34" charset="0"/>
                <a:ea typeface="Calibri" panose="020F0502020204030204" pitchFamily="34" charset="0"/>
              </a:rPr>
              <a:t>  EMPHASIZE </a:t>
            </a:r>
            <a:r>
              <a:rPr lang="en-US" sz="1800" dirty="0">
                <a:solidFill>
                  <a:srgbClr val="000000"/>
                </a:solidFill>
                <a:effectLst/>
                <a:latin typeface="Open Sans" panose="020B0606030504020204" pitchFamily="34" charset="0"/>
                <a:ea typeface="Calibri" panose="020F0502020204030204" pitchFamily="34" charset="0"/>
              </a:rPr>
              <a:t>it is a normal human response to conflict to have negative thoughts and feelings during a conflictual situation.  What we must focus on, is how we choses to respond to the other person/ people in the situation to lead to a positive outcome.  We cannot let our initial thoughts and feeling control our behavior.</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STATE, </a:t>
            </a:r>
            <a:r>
              <a:rPr lang="en-US" sz="1800" dirty="0">
                <a:solidFill>
                  <a:srgbClr val="000000"/>
                </a:solidFill>
                <a:effectLst/>
                <a:latin typeface="Open Sans" panose="020B0606030504020204" pitchFamily="34" charset="0"/>
                <a:ea typeface="Calibri" panose="020F0502020204030204" pitchFamily="34" charset="0"/>
              </a:rPr>
              <a:t>at times, conflict is caused by misperceptions.  People tend to make assumptions about others intent and define meaning to their behaviors without seeking to fully understand them.  It is important for us to make generous assumptions about others when navigating the conflict cycle.  If we assume that people are doing the best they can in the situation, we are more likely to be empathetic with them.    </a:t>
            </a:r>
            <a:r>
              <a:rPr lang="en-US" sz="1800" b="1" dirty="0">
                <a:solidFill>
                  <a:srgbClr val="000000"/>
                </a:solidFill>
                <a:effectLst/>
                <a:latin typeface="Open Sans" panose="020B0606030504020204" pitchFamily="34" charset="0"/>
                <a:ea typeface="Calibri" panose="020F0502020204030204" pitchFamily="34" charset="0"/>
              </a:rPr>
              <a:t>  </a:t>
            </a:r>
            <a:endParaRPr lang="en-US" sz="1800" dirty="0">
              <a:effectLst/>
              <a:latin typeface="Open Sans" panose="020B0606030504020204" pitchFamily="34" charset="0"/>
              <a:ea typeface="Calibri" panose="020F0502020204030204" pitchFamily="34" charset="0"/>
            </a:endParaRPr>
          </a:p>
          <a:p>
            <a:pPr marL="228600" lvl="0" indent="0" algn="l" rtl="0">
              <a:lnSpc>
                <a:spcPct val="115000"/>
              </a:lnSpc>
              <a:spcBef>
                <a:spcPts val="600"/>
              </a:spcBef>
              <a:spcAft>
                <a:spcPts val="60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0f15affd0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0f15affd0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INFORM </a:t>
            </a:r>
            <a:r>
              <a:rPr lang="en-US" sz="1800" dirty="0">
                <a:effectLst/>
                <a:latin typeface="Open Sans" panose="020B0606030504020204" pitchFamily="34" charset="0"/>
                <a:ea typeface="Calibri" panose="020F0502020204030204" pitchFamily="34" charset="0"/>
              </a:rPr>
              <a:t>participant that some characteristics of balanced responses include:</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Human dignity is respected and preserved</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Adequate structure is provided through boundary-setting and accountability while focus remains on repair and resolution</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The unpleasant realities of making changes are recognized and understood while clear expectations for changes to occur are set </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Expectation of change does not occur without understanding the barriers and the ambiguity that change can foster.</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Conveys understanding and empathy while communicating and reinforcing personal/professional boundaries and limitations. </a:t>
            </a: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800" b="1" dirty="0">
                <a:effectLst/>
                <a:latin typeface="Open Sans" panose="020B0606030504020204" pitchFamily="34" charset="0"/>
                <a:ea typeface="Calibri" panose="020F0502020204030204" pitchFamily="34" charset="0"/>
              </a:rPr>
              <a:t>SHARE </a:t>
            </a:r>
            <a:r>
              <a:rPr lang="en-US" sz="1800" dirty="0">
                <a:effectLst/>
                <a:latin typeface="Open Sans" panose="020B0606030504020204" pitchFamily="34" charset="0"/>
                <a:ea typeface="Calibri" panose="020F0502020204030204" pitchFamily="34" charset="0"/>
              </a:rPr>
              <a:t>that in a balanced response we want to convey empathy, understanding the challenges that comes with change. Yet be sure to communicate personal and/or professional boundaries and limitations. Clear communication of personal boundaries are essential in healthy personal and work relationships.  </a:t>
            </a:r>
          </a:p>
          <a:p>
            <a:pPr marL="2286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1" dirty="0">
                <a:effectLst/>
                <a:latin typeface="Open Sans" panose="020B0606030504020204" pitchFamily="34" charset="0"/>
                <a:ea typeface="Calibri" panose="020F0502020204030204" pitchFamily="34" charset="0"/>
              </a:rPr>
              <a:t>REVISIT </a:t>
            </a:r>
            <a:r>
              <a:rPr lang="en-US" sz="1800" dirty="0">
                <a:effectLst/>
                <a:latin typeface="Open Sans" panose="020B0606030504020204" pitchFamily="34" charset="0"/>
                <a:ea typeface="Calibri" panose="020F0502020204030204" pitchFamily="34" charset="0"/>
              </a:rPr>
              <a:t>Josh Shipp’s situation.  </a:t>
            </a:r>
            <a:r>
              <a:rPr lang="en-US" sz="1800" b="1" dirty="0">
                <a:effectLst/>
                <a:latin typeface="Open Sans" panose="020B0606030504020204" pitchFamily="34" charset="0"/>
                <a:ea typeface="Calibri" panose="020F0502020204030204" pitchFamily="34" charset="0"/>
              </a:rPr>
              <a:t>ASK</a:t>
            </a:r>
            <a:r>
              <a:rPr lang="en-US" sz="1800" dirty="0">
                <a:effectLst/>
                <a:latin typeface="Open Sans" panose="020B0606030504020204" pitchFamily="34" charset="0"/>
                <a:ea typeface="Calibri" panose="020F0502020204030204" pitchFamily="34" charset="0"/>
              </a:rPr>
              <a:t> participants for examples of how Rodney respond to Josh in a balanced way when he called from jail.   </a:t>
            </a:r>
            <a:r>
              <a:rPr lang="en-US" sz="1800" kern="1200" dirty="0">
                <a:solidFill>
                  <a:srgbClr val="000000"/>
                </a:solidFill>
                <a:effectLst/>
                <a:latin typeface="Open Sans" panose="020B0606030504020204" pitchFamily="34" charset="0"/>
                <a:ea typeface="Times New Roman" panose="02020603050405020304" pitchFamily="18" charset="0"/>
              </a:rPr>
              <a:t>Possible Responses:  He waited until the next day to allow himself to have a time to cool down and gain control of his emotions.  He understood why Josh was afraid of developing a relationship with him while holding him responsible for his actions.    </a:t>
            </a:r>
            <a:r>
              <a:rPr lang="en-US" sz="1800" dirty="0">
                <a:effectLst/>
                <a:latin typeface="Open Sans" panose="020B0606030504020204" pitchFamily="34" charset="0"/>
                <a:ea typeface="Calibri" panose="020F0502020204030204" pitchFamily="34" charset="0"/>
              </a:rPr>
              <a:t> </a:t>
            </a:r>
          </a:p>
          <a:p>
            <a:endParaRPr lang="en-US" dirty="0"/>
          </a:p>
        </p:txBody>
      </p:sp>
    </p:spTree>
    <p:extLst>
      <p:ext uri="{BB962C8B-B14F-4D97-AF65-F5344CB8AC3E}">
        <p14:creationId xmlns:p14="http://schemas.microsoft.com/office/powerpoint/2010/main" val="641326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0f15affd0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0f15affd0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EXPLAIN </a:t>
            </a:r>
            <a:r>
              <a:rPr lang="en-US" sz="1800" dirty="0">
                <a:solidFill>
                  <a:srgbClr val="000000"/>
                </a:solidFill>
                <a:effectLst/>
                <a:latin typeface="Open Sans" panose="020B0606030504020204" pitchFamily="34" charset="0"/>
                <a:ea typeface="Calibri" panose="020F0502020204030204" pitchFamily="34" charset="0"/>
              </a:rPr>
              <a:t>the concept of a balanced response is simple, but the challenge is applying the skills during heated interactions and not allowing our emotions to take over. </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EMPHASIZE</a:t>
            </a:r>
            <a:r>
              <a:rPr lang="en-US" sz="1800" dirty="0">
                <a:effectLst/>
                <a:latin typeface="Open Sans" panose="020B0606030504020204" pitchFamily="34" charset="0"/>
                <a:ea typeface="Calibri" panose="020F0502020204030204" pitchFamily="34" charset="0"/>
              </a:rPr>
              <a:t> to the group that we are human and do not always navigate conflict in the best manner.  However, we can consistently learn from our prior experiences, even our mistakes.  This leads to the opportunity for repair.</a:t>
            </a:r>
            <a:r>
              <a:rPr lang="en-US" sz="1800" dirty="0">
                <a:solidFill>
                  <a:srgbClr val="FF0000"/>
                </a:solidFill>
                <a:effectLst/>
                <a:latin typeface="Open Sans" panose="020B0606030504020204" pitchFamily="34" charset="0"/>
                <a:ea typeface="Calibri" panose="020F0502020204030204" pitchFamily="34" charset="0"/>
              </a:rPr>
              <a:t> </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SHARE </a:t>
            </a:r>
            <a:r>
              <a:rPr lang="en-US" sz="1800" dirty="0">
                <a:effectLst/>
                <a:latin typeface="Open Sans" panose="020B0606030504020204" pitchFamily="34" charset="0"/>
                <a:ea typeface="Calibri" panose="020F0502020204030204" pitchFamily="34" charset="0"/>
              </a:rPr>
              <a:t>we are consistently modeling behavior for others (our children, significant others, children and families we serve).  When times arise that we make mistakes, it is important for us to admit the mistake and ask for forgiveness.  This shows that we are all human and it is acceptable to make mistakes and take responsibility for our actions.  These times tend to build and strengthen the relationship so you can have more meaningful interactions in the future.   </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STATE </a:t>
            </a:r>
            <a:r>
              <a:rPr lang="en-US" sz="1800" dirty="0">
                <a:effectLst/>
                <a:latin typeface="Open Sans" panose="020B0606030504020204" pitchFamily="34" charset="0"/>
                <a:ea typeface="Calibri" panose="020F0502020204030204" pitchFamily="34" charset="0"/>
              </a:rPr>
              <a:t>it is not always possible for us to repair the relationship depending on the circumstances.  For example, you may not even know the person you were in the conflict with since they were just at a restaurant or store, but we can continue to learn from our interactions and grow.</a:t>
            </a:r>
            <a:r>
              <a:rPr lang="en-US" sz="1800" b="1" dirty="0">
                <a:effectLst/>
                <a:latin typeface="Open Sans" panose="020B0606030504020204" pitchFamily="34" charset="0"/>
                <a:ea typeface="Calibri" panose="020F0502020204030204" pitchFamily="34" charset="0"/>
              </a:rPr>
              <a:t>  </a:t>
            </a:r>
            <a:endParaRPr lang="en-US" sz="1800" dirty="0">
              <a:effectLst/>
              <a:latin typeface="Open Sans" panose="020B0606030504020204" pitchFamily="34" charset="0"/>
              <a:ea typeface="Calibri" panose="020F0502020204030204" pitchFamily="34" charset="0"/>
            </a:endParaRPr>
          </a:p>
          <a:p>
            <a:pPr marL="342900" marR="0" lvl="0" indent="-342900" algn="l" defTabSz="914400" rtl="0" eaLnBrk="1" fontAlgn="auto" latinLnBrk="0" hangingPunct="1">
              <a:lnSpc>
                <a:spcPct val="115000"/>
              </a:lnSpc>
              <a:spcBef>
                <a:spcPts val="0"/>
              </a:spcBef>
              <a:spcAft>
                <a:spcPts val="600"/>
              </a:spcAft>
              <a:buClr>
                <a:srgbClr val="000000"/>
              </a:buClr>
              <a:buSzPts val="1100"/>
              <a:buFont typeface="Symbol" panose="05050102010706020507" pitchFamily="18" charset="2"/>
              <a:buChar char=""/>
              <a:tabLst/>
              <a:defRPr/>
            </a:pPr>
            <a:r>
              <a:rPr lang="en-US" sz="1800" b="1" dirty="0">
                <a:effectLst/>
                <a:latin typeface="Open Sans" panose="020B0606030504020204" pitchFamily="34" charset="0"/>
                <a:ea typeface="Calibri" panose="020F0502020204030204" pitchFamily="34" charset="0"/>
              </a:rPr>
              <a:t>SHARE</a:t>
            </a:r>
            <a:r>
              <a:rPr lang="en-US" sz="1800" dirty="0">
                <a:effectLst/>
                <a:latin typeface="Open Sans" panose="020B0606030504020204" pitchFamily="34" charset="0"/>
                <a:ea typeface="Calibri" panose="020F0502020204030204" pitchFamily="34" charset="0"/>
              </a:rPr>
              <a:t> internal repair refers to self-compassion and forgiving ourselves for times when we have not responded to conflict in a productive way. We can often be our own worst critic; therefore, it is important to understand what contributed to our reaction and strive for improved outcomes in the future. </a:t>
            </a:r>
            <a:r>
              <a:rPr lang="en-US" sz="1800" b="1" dirty="0">
                <a:effectLst/>
                <a:latin typeface="Open Sans" panose="020B0606030504020204" pitchFamily="34" charset="0"/>
                <a:ea typeface="Calibri" panose="020F0502020204030204" pitchFamily="34" charset="0"/>
              </a:rPr>
              <a:t>TRANSITION</a:t>
            </a:r>
            <a:r>
              <a:rPr lang="en-US" sz="1800" dirty="0">
                <a:effectLst/>
                <a:latin typeface="Open Sans" panose="020B0606030504020204" pitchFamily="34" charset="0"/>
                <a:ea typeface="Calibri" panose="020F0502020204030204" pitchFamily="34" charset="0"/>
              </a:rPr>
              <a:t> to Unit 4 Increasing Self-Awareness.</a:t>
            </a:r>
          </a:p>
          <a:p>
            <a:pPr marL="342900" marR="0" lvl="0" indent="-342900">
              <a:lnSpc>
                <a:spcPct val="115000"/>
              </a:lnSpc>
              <a:spcBef>
                <a:spcPts val="0"/>
              </a:spcBef>
              <a:spcAft>
                <a:spcPts val="600"/>
              </a:spcAft>
              <a:buFont typeface="Symbol" panose="05050102010706020507" pitchFamily="18" charset="2"/>
              <a:buChar char=""/>
            </a:pPr>
            <a:endParaRPr lang="en-US" sz="1800" dirty="0">
              <a:effectLst/>
              <a:latin typeface="Open Sans" panose="020B0606030504020204" pitchFamily="34" charset="0"/>
              <a:ea typeface="Calibri" panose="020F0502020204030204" pitchFamily="34" charset="0"/>
            </a:endParaRPr>
          </a:p>
          <a:p>
            <a:pPr marL="0" lvl="0" indent="0" algn="l" rtl="0">
              <a:spcBef>
                <a:spcPts val="120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800" b="1" dirty="0">
                <a:effectLst/>
                <a:latin typeface="Open Sans" panose="020B0606030504020204" pitchFamily="34" charset="0"/>
                <a:ea typeface="Calibri" panose="020F0502020204030204" pitchFamily="34" charset="0"/>
              </a:rPr>
              <a:t>SHARE </a:t>
            </a:r>
            <a:r>
              <a:rPr lang="en-US" sz="1800" dirty="0">
                <a:effectLst/>
                <a:latin typeface="Open Sans" panose="020B0606030504020204" pitchFamily="34" charset="0"/>
                <a:ea typeface="Calibri" panose="020F0502020204030204" pitchFamily="34" charset="0"/>
              </a:rPr>
              <a:t>the slide “When it comes to conflict…” </a:t>
            </a:r>
          </a:p>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ASK</a:t>
            </a:r>
            <a:r>
              <a:rPr lang="en-US" sz="1800" dirty="0">
                <a:solidFill>
                  <a:srgbClr val="000000"/>
                </a:solidFill>
                <a:effectLst/>
                <a:latin typeface="Open Sans" panose="020B0606030504020204" pitchFamily="34" charset="0"/>
                <a:ea typeface="Calibri" panose="020F0502020204030204" pitchFamily="34" charset="0"/>
              </a:rPr>
              <a:t> participants to share what they already know about conflict and what they hope to learn. </a:t>
            </a:r>
            <a:r>
              <a:rPr lang="en-US" sz="1800" b="1" dirty="0">
                <a:solidFill>
                  <a:srgbClr val="000000"/>
                </a:solidFill>
                <a:effectLst/>
                <a:latin typeface="Open Sans" panose="020B0606030504020204" pitchFamily="34" charset="0"/>
                <a:ea typeface="Calibri" panose="020F0502020204030204" pitchFamily="34" charset="0"/>
              </a:rPr>
              <a:t>RECORD</a:t>
            </a:r>
            <a:r>
              <a:rPr lang="en-US" sz="1800" dirty="0">
                <a:solidFill>
                  <a:srgbClr val="000000"/>
                </a:solidFill>
                <a:effectLst/>
                <a:latin typeface="Open Sans" panose="020B0606030504020204" pitchFamily="34" charset="0"/>
                <a:ea typeface="Calibri" panose="020F0502020204030204" pitchFamily="34" charset="0"/>
              </a:rPr>
              <a:t> the responses on the slide or invite participants to annotate on the slide (ensure annotation </a:t>
            </a:r>
            <a:r>
              <a:rPr lang="en-US" sz="1800" dirty="0" err="1">
                <a:solidFill>
                  <a:srgbClr val="000000"/>
                </a:solidFill>
                <a:effectLst/>
                <a:latin typeface="Open Sans" panose="020B0606030504020204" pitchFamily="34" charset="0"/>
                <a:ea typeface="Calibri" panose="020F0502020204030204" pitchFamily="34" charset="0"/>
              </a:rPr>
              <a:t>priviledges</a:t>
            </a:r>
            <a:r>
              <a:rPr lang="en-US" sz="1800" dirty="0">
                <a:solidFill>
                  <a:srgbClr val="000000"/>
                </a:solidFill>
                <a:effectLst/>
                <a:latin typeface="Open Sans" panose="020B0606030504020204" pitchFamily="34" charset="0"/>
                <a:ea typeface="Calibri" panose="020F0502020204030204" pitchFamily="34" charset="0"/>
              </a:rPr>
              <a:t> are given).  </a:t>
            </a:r>
            <a:r>
              <a:rPr lang="en-US" sz="1800" b="1" dirty="0">
                <a:solidFill>
                  <a:srgbClr val="000000"/>
                </a:solidFill>
                <a:effectLst/>
                <a:latin typeface="Open Sans" panose="020B0606030504020204" pitchFamily="34" charset="0"/>
                <a:ea typeface="Calibri" panose="020F0502020204030204" pitchFamily="34" charset="0"/>
              </a:rPr>
              <a:t>EMPHASIZE</a:t>
            </a:r>
            <a:r>
              <a:rPr lang="en-US" sz="1800" dirty="0">
                <a:solidFill>
                  <a:srgbClr val="000000"/>
                </a:solidFill>
                <a:effectLst/>
                <a:latin typeface="Open Sans" panose="020B0606030504020204" pitchFamily="34" charset="0"/>
                <a:ea typeface="Calibri" panose="020F0502020204030204" pitchFamily="34" charset="0"/>
              </a:rPr>
              <a:t> they can share as much or as little as they are comfortable with; do not place any parameters on whether this is regarding conflict at work or in their personal lives.  </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ENSURE</a:t>
            </a:r>
            <a:r>
              <a:rPr lang="en-US" sz="1800" dirty="0">
                <a:solidFill>
                  <a:srgbClr val="000000"/>
                </a:solidFill>
                <a:effectLst/>
                <a:latin typeface="Open Sans" panose="020B0606030504020204" pitchFamily="34" charset="0"/>
                <a:ea typeface="Calibri" panose="020F0502020204030204" pitchFamily="34" charset="0"/>
              </a:rPr>
              <a:t> that each participant shares at least one item for each column. The facilitators should also contribute one item for each column. </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CREATE </a:t>
            </a:r>
            <a:r>
              <a:rPr lang="en-US" sz="1800" dirty="0">
                <a:solidFill>
                  <a:srgbClr val="000000"/>
                </a:solidFill>
                <a:effectLst/>
                <a:latin typeface="Open Sans" panose="020B0606030504020204" pitchFamily="34" charset="0"/>
                <a:ea typeface="Calibri" panose="020F0502020204030204" pitchFamily="34" charset="0"/>
              </a:rPr>
              <a:t>a positive learning environment by affirming responses and relating responses to the curriculum if possible.</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EXPLAIN </a:t>
            </a:r>
            <a:r>
              <a:rPr lang="en-US" sz="1800" dirty="0">
                <a:solidFill>
                  <a:srgbClr val="000000"/>
                </a:solidFill>
                <a:effectLst/>
                <a:latin typeface="Open Sans" panose="020B0606030504020204" pitchFamily="34" charset="0"/>
                <a:ea typeface="Calibri" panose="020F0502020204030204" pitchFamily="34" charset="0"/>
              </a:rPr>
              <a:t>the last column will be filled out at the end of the training day, but participants are encouraged to make notes for themselves as they learn and master new concepts throughout the training. </a:t>
            </a:r>
            <a:endParaRPr lang="en-US" sz="1800" dirty="0">
              <a:effectLst/>
              <a:latin typeface="Open Sans" panose="020B0606030504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603251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0f15affd0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0f15affd0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0f15affd0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0f15affd0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800" b="1" dirty="0">
                <a:effectLst/>
                <a:latin typeface="Open Sans" panose="020B0606030504020204" pitchFamily="34" charset="0"/>
                <a:ea typeface="Calibri" panose="020F0502020204030204" pitchFamily="34" charset="0"/>
              </a:rPr>
              <a:t>EXPLAIN </a:t>
            </a:r>
            <a:r>
              <a:rPr lang="en-US" sz="1800" dirty="0">
                <a:effectLst/>
                <a:latin typeface="Open Sans" panose="020B0606030504020204" pitchFamily="34" charset="0"/>
                <a:ea typeface="Calibri" panose="020F0502020204030204" pitchFamily="34" charset="0"/>
              </a:rPr>
              <a:t>providing a balanced response begins with self-awareness and understanding.  We must be aware of our own imbalanced response tendencies and identify our triggers and intentions in these reactions.  </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STATE</a:t>
            </a:r>
            <a:r>
              <a:rPr lang="en-US" sz="1800" dirty="0">
                <a:effectLst/>
                <a:latin typeface="Open Sans" panose="020B0606030504020204" pitchFamily="34" charset="0"/>
                <a:ea typeface="Calibri" panose="020F0502020204030204" pitchFamily="34" charset="0"/>
              </a:rPr>
              <a:t> the unpleasant realities of working in child welfare can often push us into a trap of Imbalanced Responses. </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ASK </a:t>
            </a:r>
            <a:r>
              <a:rPr lang="en-US" sz="1800" dirty="0">
                <a:effectLst/>
                <a:latin typeface="Open Sans" panose="020B0606030504020204" pitchFamily="34" charset="0"/>
                <a:ea typeface="Calibri" panose="020F0502020204030204" pitchFamily="34" charset="0"/>
              </a:rPr>
              <a:t>participants for some examples of situations they might experience that would increase the likelihood of them providing an imbalanced response.  Possible responses include:</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heightened concern regarding imminent risk to a child</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staff that are burned out or feeling compassion fatigue</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Court or policy dictating that if change does not occur, alternate action should be taken within certain timeframes</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families that continue to display the same unsafe or unhealthy behaviors despite expressing commitment to change</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a cooperative/compliant client backslides</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a previously obstinate client starts crying or expressing remorse</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a client with a history of violence gets upset or angry</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clients that are persistently argumentative or difficult to work with</a:t>
            </a:r>
          </a:p>
          <a:p>
            <a:pPr marL="228600" lvl="0" indent="0" algn="l" rtl="0">
              <a:lnSpc>
                <a:spcPct val="115000"/>
              </a:lnSpc>
              <a:spcBef>
                <a:spcPts val="1200"/>
              </a:spcBef>
              <a:spcAft>
                <a:spcPts val="0"/>
              </a:spcAft>
              <a:buClr>
                <a:schemeClr val="dk1"/>
              </a:buClr>
              <a:buSzPts val="1100"/>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0f15affd0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0f15affd0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a:t>
            </a:r>
            <a:r>
              <a:rPr lang="en"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 b="1" dirty="0">
                <a:solidFill>
                  <a:schemeClr val="dk1"/>
                </a:solidFill>
                <a:latin typeface="Open Sans" panose="020B0606030504020204" pitchFamily="34" charset="0"/>
                <a:ea typeface="Open Sans" panose="020B0606030504020204" pitchFamily="34" charset="0"/>
                <a:cs typeface="Open Sans" panose="020B0606030504020204" pitchFamily="34" charset="0"/>
              </a:rPr>
              <a:t>ACTIVITY:  Avoiding the Trap Worksheet Pg. 7</a:t>
            </a:r>
            <a:endParaRPr b="1"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371600" lvl="0" indent="0" algn="l" rtl="0">
              <a:lnSpc>
                <a:spcPct val="115000"/>
              </a:lnSpc>
              <a:spcBef>
                <a:spcPts val="120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ourier New"/>
              </a:rPr>
              <a:t>o</a:t>
            </a:r>
            <a:r>
              <a:rPr lang="en"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 b="1" dirty="0">
                <a:solidFill>
                  <a:schemeClr val="dk1"/>
                </a:solidFill>
                <a:latin typeface="Open Sans" panose="020B0606030504020204" pitchFamily="34" charset="0"/>
                <a:ea typeface="Open Sans" panose="020B0606030504020204" pitchFamily="34" charset="0"/>
                <a:cs typeface="Open Sans" panose="020B0606030504020204" pitchFamily="34" charset="0"/>
              </a:rPr>
              <a:t>REFER </a:t>
            </a: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participants to the worksheet entitled Avoiding the Trap</a:t>
            </a:r>
          </a:p>
          <a:p>
            <a:pPr marL="1543050" lvl="0" indent="-171450" algn="l" rtl="0">
              <a:lnSpc>
                <a:spcPct val="115000"/>
              </a:lnSpc>
              <a:spcBef>
                <a:spcPts val="1200"/>
              </a:spcBef>
              <a:spcAft>
                <a:spcPts val="0"/>
              </a:spcAft>
              <a:buFont typeface="Courier New" panose="02070309020205020404" pitchFamily="49" charset="0"/>
              <a:buChar char="o"/>
            </a:pPr>
            <a:r>
              <a:rPr lang="en-US"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rPr>
              <a:t>I am likely to response in an imbalanced way when….</a:t>
            </a:r>
          </a:p>
          <a:p>
            <a:pPr marL="1543050" lvl="0" indent="-171450" algn="l" rtl="0">
              <a:lnSpc>
                <a:spcPct val="115000"/>
              </a:lnSpc>
              <a:spcBef>
                <a:spcPts val="1200"/>
              </a:spcBef>
              <a:spcAft>
                <a:spcPts val="0"/>
              </a:spcAft>
              <a:buFont typeface="Courier New" panose="02070309020205020404" pitchFamily="49" charset="0"/>
              <a:buChar char="o"/>
            </a:pPr>
            <a:r>
              <a:rPr lang="en-US"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rPr>
              <a:t>When my response is imbalanced, I often…</a:t>
            </a:r>
          </a:p>
          <a:p>
            <a:pPr marL="1543050" lvl="0" indent="-171450" algn="l" rtl="0">
              <a:lnSpc>
                <a:spcPct val="115000"/>
              </a:lnSpc>
              <a:spcBef>
                <a:spcPts val="1200"/>
              </a:spcBef>
              <a:spcAft>
                <a:spcPts val="0"/>
              </a:spcAft>
              <a:buFont typeface="Courier New" panose="02070309020205020404" pitchFamily="49" charset="0"/>
              <a:buChar char="o"/>
            </a:pPr>
            <a:r>
              <a:rPr lang="en-US"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rPr>
              <a:t>I am most likely to respond with imbalance again when…</a:t>
            </a:r>
          </a:p>
          <a:p>
            <a:pPr marL="1543050" lvl="0" indent="-171450" algn="l" rtl="0">
              <a:lnSpc>
                <a:spcPct val="115000"/>
              </a:lnSpc>
              <a:spcBef>
                <a:spcPts val="1200"/>
              </a:spcBef>
              <a:spcAft>
                <a:spcPts val="0"/>
              </a:spcAft>
              <a:buFont typeface="Courier New" panose="02070309020205020404" pitchFamily="49" charset="0"/>
              <a:buChar char="o"/>
            </a:pPr>
            <a:r>
              <a:rPr lang="en-US"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rPr>
              <a:t>The next time I find myself falling into the trap of imbalance I can. . .  </a:t>
            </a:r>
          </a:p>
          <a:p>
            <a:pPr marL="1543050" lvl="0" indent="-171450" algn="l" rtl="0">
              <a:lnSpc>
                <a:spcPct val="115000"/>
              </a:lnSpc>
              <a:spcBef>
                <a:spcPts val="1200"/>
              </a:spcBef>
              <a:spcAft>
                <a:spcPts val="0"/>
              </a:spcAft>
              <a:buFont typeface="Courier New" panose="02070309020205020404" pitchFamily="49" charset="0"/>
              <a:buChar char="o"/>
            </a:pPr>
            <a:endParaRPr lang="en-US" b="1"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371600" lvl="0" indent="0" algn="l" rtl="0">
              <a:lnSpc>
                <a:spcPct val="115000"/>
              </a:lnSpc>
              <a:spcBef>
                <a:spcPts val="1200"/>
              </a:spcBef>
              <a:spcAft>
                <a:spcPts val="0"/>
              </a:spcAft>
              <a:buFont typeface="Courier New" panose="02070309020205020404" pitchFamily="49" charset="0"/>
              <a:buNone/>
            </a:pPr>
            <a:r>
              <a:rPr lang="en" b="1" dirty="0">
                <a:solidFill>
                  <a:schemeClr val="dk1"/>
                </a:solidFill>
                <a:latin typeface="Open Sans" panose="020B0606030504020204" pitchFamily="34" charset="0"/>
                <a:ea typeface="Open Sans" panose="020B0606030504020204" pitchFamily="34" charset="0"/>
                <a:cs typeface="Open Sans" panose="020B0606030504020204" pitchFamily="34" charset="0"/>
              </a:rPr>
              <a:t>ALLOW </a:t>
            </a: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participants 5 minutes to respond to the questions.</a:t>
            </a:r>
            <a:r>
              <a:rPr lang="en" b="1" dirty="0">
                <a:solidFill>
                  <a:schemeClr val="dk1"/>
                </a:solidFill>
                <a:latin typeface="Open Sans" panose="020B0606030504020204" pitchFamily="34" charset="0"/>
                <a:ea typeface="Open Sans" panose="020B0606030504020204" pitchFamily="34" charset="0"/>
                <a:cs typeface="Open Sans" panose="020B0606030504020204" pitchFamily="34" charset="0"/>
              </a:rPr>
              <a:t> Draw </a:t>
            </a:r>
            <a:r>
              <a:rPr lang="en" b="0" dirty="0">
                <a:solidFill>
                  <a:schemeClr val="dk1"/>
                </a:solidFill>
                <a:latin typeface="Open Sans" panose="020B0606030504020204" pitchFamily="34" charset="0"/>
                <a:ea typeface="Open Sans" panose="020B0606030504020204" pitchFamily="34" charset="0"/>
                <a:cs typeface="Open Sans" panose="020B0606030504020204" pitchFamily="34" charset="0"/>
              </a:rPr>
              <a:t>participant’s attention to the last journal question. </a:t>
            </a:r>
          </a:p>
          <a:p>
            <a:pPr marL="1371600" lvl="0" indent="0" algn="l" rtl="0">
              <a:lnSpc>
                <a:spcPct val="115000"/>
              </a:lnSpc>
              <a:spcBef>
                <a:spcPts val="1200"/>
              </a:spcBef>
              <a:spcAft>
                <a:spcPts val="0"/>
              </a:spcAft>
              <a:buFont typeface="Courier New" panose="02070309020205020404" pitchFamily="49" charset="0"/>
              <a:buNone/>
            </a:pPr>
            <a:endParaRPr b="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15000"/>
              </a:lnSpc>
              <a:spcBef>
                <a:spcPts val="120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a:t>
            </a:r>
            <a:r>
              <a:rPr lang="en"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 b="1" dirty="0">
                <a:solidFill>
                  <a:schemeClr val="dk1"/>
                </a:solidFill>
                <a:latin typeface="Open Sans" panose="020B0606030504020204" pitchFamily="34" charset="0"/>
                <a:ea typeface="Open Sans" panose="020B0606030504020204" pitchFamily="34" charset="0"/>
                <a:cs typeface="Open Sans" panose="020B0606030504020204" pitchFamily="34" charset="0"/>
              </a:rPr>
              <a:t>DEBRIEF</a:t>
            </a: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 the activity by asking why it is important that we become more aware of when we tend to respond in an imbalanced way</a:t>
            </a:r>
            <a:r>
              <a:rPr lang="en">
                <a:solidFill>
                  <a:schemeClr val="dk1"/>
                </a:solidFill>
                <a:latin typeface="Open Sans" panose="020B0606030504020204" pitchFamily="34" charset="0"/>
                <a:ea typeface="Open Sans" panose="020B0606030504020204" pitchFamily="34" charset="0"/>
                <a:cs typeface="Open Sans" panose="020B0606030504020204" pitchFamily="34" charset="0"/>
              </a:rPr>
              <a:t>.  </a:t>
            </a:r>
          </a:p>
          <a:p>
            <a:pPr marL="0" lvl="0" indent="0" algn="l" rtl="0">
              <a:lnSpc>
                <a:spcPct val="115000"/>
              </a:lnSpc>
              <a:spcBef>
                <a:spcPts val="1200"/>
              </a:spcBef>
              <a:spcAft>
                <a:spcPts val="0"/>
              </a:spcAft>
              <a:buNone/>
            </a:pPr>
            <a:endParaRPr lang="en"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15000"/>
              </a:lnSpc>
              <a:spcBef>
                <a:spcPts val="1200"/>
              </a:spcBef>
              <a:spcAft>
                <a:spcPts val="0"/>
              </a:spcAft>
              <a:buNone/>
            </a:pPr>
            <a:r>
              <a:rPr lang="en" b="1" dirty="0">
                <a:solidFill>
                  <a:schemeClr val="dk1"/>
                </a:solidFill>
                <a:latin typeface="Open Sans" panose="020B0606030504020204" pitchFamily="34" charset="0"/>
                <a:ea typeface="Open Sans" panose="020B0606030504020204" pitchFamily="34" charset="0"/>
                <a:cs typeface="Open Sans" panose="020B0606030504020204" pitchFamily="34" charset="0"/>
              </a:rPr>
              <a:t>        ASK</a:t>
            </a: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 what strategies participants plan to use to be more balanced in their responses?  Responses may include:</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571500" lvl="0" indent="0" algn="l" rtl="0">
              <a:lnSpc>
                <a:spcPct val="115000"/>
              </a:lnSpc>
              <a:spcBef>
                <a:spcPts val="120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ourier New"/>
              </a:rPr>
              <a:t>o</a:t>
            </a:r>
            <a:r>
              <a:rPr lang="en"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Prepare for meetings/ encounters by planning for difficult conversations</a:t>
            </a:r>
          </a:p>
          <a:p>
            <a:pPr marL="742950" lvl="0" indent="-171450" algn="l" rtl="0">
              <a:lnSpc>
                <a:spcPct val="115000"/>
              </a:lnSpc>
              <a:spcBef>
                <a:spcPts val="1200"/>
              </a:spcBef>
              <a:spcAft>
                <a:spcPts val="0"/>
              </a:spcAft>
              <a:buFont typeface="Courier New" panose="02070309020205020404" pitchFamily="49" charset="0"/>
              <a:buChar char="o"/>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Slowing down being aware of your thoughts and feelings </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571500" lvl="0" indent="0" algn="l" rtl="0">
              <a:lnSpc>
                <a:spcPct val="115000"/>
              </a:lnSpc>
              <a:spcBef>
                <a:spcPts val="120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ourier New"/>
              </a:rPr>
              <a:t>o</a:t>
            </a:r>
            <a:r>
              <a:rPr lang="en"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Consult with a supervisor, coworker, or friend (depending on the situation) regarding personal feelings prior to further interactions to ensure neutrality; seek supervision.</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571500" lvl="0" indent="0" algn="l" rtl="0">
              <a:lnSpc>
                <a:spcPct val="115000"/>
              </a:lnSpc>
              <a:spcBef>
                <a:spcPts val="120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ourier New"/>
              </a:rPr>
              <a:t>o</a:t>
            </a:r>
            <a:r>
              <a:rPr lang="en"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Explore the ambivalence underlying the conflict</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571500" lvl="0" indent="0" algn="l" rtl="0">
              <a:lnSpc>
                <a:spcPct val="115000"/>
              </a:lnSpc>
              <a:spcBef>
                <a:spcPts val="120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ourier New"/>
              </a:rPr>
              <a:t>o</a:t>
            </a:r>
            <a:r>
              <a:rPr lang="en" sz="7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imes New Roman"/>
              </a:rPr>
              <a:t>   </a:t>
            </a: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Recognize and praise progress</a:t>
            </a:r>
          </a:p>
          <a:p>
            <a:pPr marL="742950" lvl="0" indent="-171450" algn="l" rtl="0">
              <a:lnSpc>
                <a:spcPct val="115000"/>
              </a:lnSpc>
              <a:spcBef>
                <a:spcPts val="1200"/>
              </a:spcBef>
              <a:spcAft>
                <a:spcPts val="0"/>
              </a:spcAft>
              <a:buFont typeface="Courier New" panose="02070309020205020404" pitchFamily="49" charset="0"/>
              <a:buChar char="o"/>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rPr>
              <a:t>Engage in practices and actvities that expand my window of tolerance </a:t>
            </a:r>
          </a:p>
          <a:p>
            <a:pPr marL="571500" lvl="0" indent="0" algn="l" rtl="0">
              <a:lnSpc>
                <a:spcPct val="115000"/>
              </a:lnSpc>
              <a:spcBef>
                <a:spcPts val="1200"/>
              </a:spcBef>
              <a:spcAft>
                <a:spcPts val="0"/>
              </a:spcAft>
              <a:buNone/>
            </a:pP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15000"/>
              </a:lnSpc>
              <a:spcBef>
                <a:spcPts val="1200"/>
              </a:spcBef>
              <a:spcAft>
                <a:spcPts val="1200"/>
              </a:spcAft>
              <a:buClr>
                <a:srgbClr val="000000"/>
              </a:buClr>
              <a:buSzPts val="1100"/>
              <a:buFont typeface="Arial"/>
              <a:buNone/>
              <a:tabLst/>
              <a:defRPr/>
            </a:pPr>
            <a:r>
              <a:rPr lang="en-US" sz="1800" b="1" dirty="0">
                <a:effectLst/>
                <a:latin typeface="Open Sans" panose="020B0606030504020204" pitchFamily="34" charset="0"/>
                <a:ea typeface="Open Sans" panose="020B0606030504020204" pitchFamily="34" charset="0"/>
                <a:cs typeface="Open Sans" panose="020B0606030504020204" pitchFamily="34" charset="0"/>
              </a:rPr>
              <a:t>TRANSITION</a:t>
            </a:r>
            <a:r>
              <a:rPr lang="en-US" sz="1800" dirty="0">
                <a:effectLst/>
                <a:latin typeface="Open Sans" panose="020B0606030504020204" pitchFamily="34" charset="0"/>
                <a:ea typeface="Open Sans" panose="020B0606030504020204" pitchFamily="34" charset="0"/>
                <a:cs typeface="Open Sans" panose="020B0606030504020204" pitchFamily="34" charset="0"/>
              </a:rPr>
              <a:t> to Lesson 4.2 Putting it All Together</a:t>
            </a:r>
          </a:p>
          <a:p>
            <a:pPr marL="0" lvl="0" indent="0" algn="l" rtl="0">
              <a:lnSpc>
                <a:spcPct val="115000"/>
              </a:lnSpc>
              <a:spcBef>
                <a:spcPts val="1200"/>
              </a:spcBef>
              <a:spcAft>
                <a:spcPts val="1200"/>
              </a:spcAft>
              <a:buNone/>
            </a:pPr>
            <a:endParaRPr dirty="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0f15affd0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0f15affd0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DISPLAY </a:t>
            </a:r>
            <a:r>
              <a:rPr lang="en-US" sz="1200" dirty="0">
                <a:effectLst/>
                <a:latin typeface="Open Sans" panose="020B0606030504020204" pitchFamily="34" charset="0"/>
                <a:ea typeface="Calibri" panose="020F0502020204030204" pitchFamily="34" charset="0"/>
              </a:rPr>
              <a:t>the conflict cycle on a slide and</a:t>
            </a:r>
            <a:r>
              <a:rPr lang="en-US" sz="1200" b="1" dirty="0">
                <a:effectLst/>
                <a:latin typeface="Open Sans" panose="020B0606030504020204" pitchFamily="34" charset="0"/>
                <a:ea typeface="Calibri" panose="020F0502020204030204" pitchFamily="34" charset="0"/>
              </a:rPr>
              <a:t> FACILITATE </a:t>
            </a:r>
            <a:r>
              <a:rPr lang="en-US" sz="1200" dirty="0">
                <a:effectLst/>
                <a:latin typeface="Open Sans" panose="020B0606030504020204" pitchFamily="34" charset="0"/>
                <a:ea typeface="Calibri" panose="020F0502020204030204" pitchFamily="34" charset="0"/>
              </a:rPr>
              <a:t>a discussion applying the following scenario to the conflict cycle and identifying possible responses the case manage may give help reinforce understanding of imbalanced responses. </a:t>
            </a: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rPr>
              <a:t>Even though his family of origin always used explicit language to express intense emotions, John is expected to use appropriate language when communicating with his team. During a CFTM, John is triggered by news that he will not be going on a home pass for the weekend. His emotional state quickly escalates which leads to a loud outburst of profane language to express that he is feeling unheard and disappointed. None of the adults present intervene to help John regulate his emotions which leaves the youth feeling hopelessness and without any control over the situation. This leads to John becoming increasingly aggressive toward team members at the meeting.</a:t>
            </a:r>
          </a:p>
          <a:p>
            <a:pPr marL="0" lvl="0" indent="0" algn="l" rtl="0">
              <a:spcBef>
                <a:spcPts val="120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f15affd0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f15affd0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ASK </a:t>
            </a:r>
            <a:r>
              <a:rPr lang="en-US" sz="1200" dirty="0">
                <a:effectLst/>
                <a:latin typeface="Open Sans" panose="020B0606030504020204" pitchFamily="34" charset="0"/>
                <a:ea typeface="Calibri" panose="020F0502020204030204" pitchFamily="34" charset="0"/>
              </a:rPr>
              <a:t>participants to</a:t>
            </a:r>
            <a:r>
              <a:rPr lang="en-US" sz="1200" b="1" dirty="0">
                <a:effectLst/>
                <a:latin typeface="Open Sans" panose="020B0606030504020204" pitchFamily="34" charset="0"/>
                <a:ea typeface="Calibri" panose="020F0502020204030204" pitchFamily="34" charset="0"/>
              </a:rPr>
              <a:t> APPLY </a:t>
            </a:r>
            <a:r>
              <a:rPr lang="en-US" sz="1200" dirty="0">
                <a:effectLst/>
                <a:latin typeface="Open Sans" panose="020B0606030504020204" pitchFamily="34" charset="0"/>
                <a:ea typeface="Calibri" panose="020F0502020204030204" pitchFamily="34" charset="0"/>
              </a:rPr>
              <a:t>this scenario to the conflict cycle while annotating participants responses on the slide.  Responses may include:</a:t>
            </a:r>
          </a:p>
          <a:p>
            <a:pPr marL="742950" marR="0" lvl="1" indent="-28575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Trigger: </a:t>
            </a:r>
            <a:r>
              <a:rPr lang="en-US" sz="1200" dirty="0">
                <a:effectLst/>
                <a:latin typeface="Open Sans" panose="020B0606030504020204" pitchFamily="34" charset="0"/>
                <a:ea typeface="Calibri" panose="020F0502020204030204" pitchFamily="34" charset="0"/>
              </a:rPr>
              <a:t>not receiving a home pass</a:t>
            </a:r>
          </a:p>
          <a:p>
            <a:pPr marL="742950" marR="0" lvl="1" indent="-28575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John’s Perception:</a:t>
            </a:r>
            <a:r>
              <a:rPr lang="en-US" sz="1200" dirty="0">
                <a:effectLst/>
                <a:latin typeface="Open Sans" panose="020B0606030504020204" pitchFamily="34" charset="0"/>
                <a:ea typeface="Calibri" panose="020F0502020204030204" pitchFamily="34" charset="0"/>
              </a:rPr>
              <a:t> Upset, disappointed, unheard</a:t>
            </a:r>
          </a:p>
          <a:p>
            <a:pPr marL="742950" marR="0" lvl="1" indent="-28575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John’s Response:</a:t>
            </a:r>
            <a:r>
              <a:rPr lang="en-US" sz="1200" dirty="0">
                <a:effectLst/>
                <a:latin typeface="Open Sans" panose="020B0606030504020204" pitchFamily="34" charset="0"/>
                <a:ea typeface="Calibri" panose="020F0502020204030204" pitchFamily="34" charset="0"/>
              </a:rPr>
              <a:t>  Outburst of profane language and aggression</a:t>
            </a:r>
          </a:p>
          <a:p>
            <a:pPr marL="742950" marR="0" lvl="1" indent="-28575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My perception:</a:t>
            </a:r>
            <a:r>
              <a:rPr lang="en-US" sz="1200" dirty="0">
                <a:effectLst/>
                <a:latin typeface="Open Sans" panose="020B0606030504020204" pitchFamily="34" charset="0"/>
                <a:ea typeface="Calibri" panose="020F0502020204030204" pitchFamily="34" charset="0"/>
              </a:rPr>
              <a:t> (Ask participants their thoughts and feelings if they were on John’s team):  Disappointment for him not getting a home pass, frustration that he is behaving this way, tired, stressed</a:t>
            </a:r>
          </a:p>
          <a:p>
            <a:pPr marL="742950" marR="0" lvl="1" indent="-28575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My Response:  </a:t>
            </a:r>
            <a:r>
              <a:rPr lang="en-US" sz="1200" dirty="0">
                <a:effectLst/>
                <a:latin typeface="Open Sans" panose="020B0606030504020204" pitchFamily="34" charset="0"/>
                <a:ea typeface="Calibri" panose="020F0502020204030204" pitchFamily="34" charset="0"/>
              </a:rPr>
              <a:t>ASK participants examples of each imbalanced response.</a:t>
            </a:r>
          </a:p>
          <a:p>
            <a:pPr marL="1143000" marR="0" lvl="2" indent="-228600">
              <a:lnSpc>
                <a:spcPct val="115000"/>
              </a:lnSpc>
              <a:spcBef>
                <a:spcPts val="0"/>
              </a:spcBef>
              <a:spcAft>
                <a:spcPts val="600"/>
              </a:spcAft>
              <a:buFont typeface="Wingdings" panose="05000000000000000000" pitchFamily="2" charset="2"/>
              <a:buChar char=""/>
            </a:pPr>
            <a:r>
              <a:rPr lang="en-US" sz="1200" b="1" dirty="0">
                <a:effectLst/>
                <a:latin typeface="Open Sans" panose="020B0606030504020204" pitchFamily="34" charset="0"/>
                <a:ea typeface="Calibri" panose="020F0502020204030204" pitchFamily="34" charset="0"/>
              </a:rPr>
              <a:t>Counter-Indulgent: </a:t>
            </a:r>
            <a:r>
              <a:rPr lang="en-US" sz="1200" dirty="0">
                <a:effectLst/>
                <a:latin typeface="Open Sans" panose="020B0606030504020204" pitchFamily="34" charset="0"/>
                <a:ea typeface="Calibri" panose="020F0502020204030204" pitchFamily="34" charset="0"/>
              </a:rPr>
              <a:t>State that John’s reaction is understandable.  He has been working hard on getting a home pass and has every right to be angry.  It is okay that he used bad language, his parents talk way worse than that to me.  </a:t>
            </a:r>
          </a:p>
          <a:p>
            <a:pPr marL="1143000" marR="0" lvl="2" indent="-228600">
              <a:lnSpc>
                <a:spcPct val="115000"/>
              </a:lnSpc>
              <a:spcBef>
                <a:spcPts val="0"/>
              </a:spcBef>
              <a:spcAft>
                <a:spcPts val="600"/>
              </a:spcAft>
              <a:buFont typeface="Wingdings" panose="05000000000000000000" pitchFamily="2" charset="2"/>
              <a:buChar char=""/>
            </a:pPr>
            <a:r>
              <a:rPr lang="en-US" sz="1200" b="1" dirty="0">
                <a:effectLst/>
                <a:latin typeface="Open Sans" panose="020B0606030504020204" pitchFamily="34" charset="0"/>
                <a:ea typeface="Calibri" panose="020F0502020204030204" pitchFamily="34" charset="0"/>
              </a:rPr>
              <a:t>Counter-Aggressive:</a:t>
            </a:r>
            <a:r>
              <a:rPr lang="en-US" sz="1200" dirty="0">
                <a:effectLst/>
                <a:latin typeface="Open Sans" panose="020B0606030504020204" pitchFamily="34" charset="0"/>
                <a:ea typeface="Calibri" panose="020F0502020204030204" pitchFamily="34" charset="0"/>
              </a:rPr>
              <a:t> Informing John that he will stop using that language immediately or he will be asked to leave the meeting, or you will be forced to call law enforcement. Expecting him to sit down and be quite without acknowledging why he is upset about this situation. </a:t>
            </a:r>
          </a:p>
          <a:p>
            <a:pPr marL="1143000" marR="0" lvl="2" indent="-228600">
              <a:lnSpc>
                <a:spcPct val="115000"/>
              </a:lnSpc>
              <a:spcBef>
                <a:spcPts val="0"/>
              </a:spcBef>
              <a:spcAft>
                <a:spcPts val="600"/>
              </a:spcAft>
              <a:buFont typeface="Wingdings" panose="05000000000000000000" pitchFamily="2" charset="2"/>
              <a:buChar char=""/>
            </a:pPr>
            <a:r>
              <a:rPr lang="en-US" sz="1200" b="1" dirty="0">
                <a:effectLst/>
                <a:latin typeface="Open Sans" panose="020B0606030504020204" pitchFamily="34" charset="0"/>
                <a:ea typeface="Calibri" panose="020F0502020204030204" pitchFamily="34" charset="0"/>
              </a:rPr>
              <a:t>Counter-Avoidance:</a:t>
            </a:r>
            <a:r>
              <a:rPr lang="en-US" sz="1200" dirty="0">
                <a:effectLst/>
                <a:latin typeface="Open Sans" panose="020B0606030504020204" pitchFamily="34" charset="0"/>
                <a:ea typeface="Calibri" panose="020F0502020204030204" pitchFamily="34" charset="0"/>
              </a:rPr>
              <a:t>  change the subject of the meeting and keep moving forward without acknowledging John’s outburst.  Asking John to sit in the lobby for the rest of the meeting so you don’t have to deal with him.  </a:t>
            </a:r>
          </a:p>
          <a:p>
            <a:pPr marL="1143000" marR="0" lvl="2" indent="-228600">
              <a:lnSpc>
                <a:spcPct val="115000"/>
              </a:lnSpc>
              <a:spcBef>
                <a:spcPts val="0"/>
              </a:spcBef>
              <a:spcAft>
                <a:spcPts val="600"/>
              </a:spcAft>
              <a:buFont typeface="Wingdings" panose="05000000000000000000" pitchFamily="2" charset="2"/>
              <a:buChar char=""/>
            </a:pPr>
            <a:r>
              <a:rPr lang="en-US" sz="1200" b="1" dirty="0">
                <a:effectLst/>
                <a:latin typeface="Open Sans" panose="020B0606030504020204" pitchFamily="34" charset="0"/>
                <a:ea typeface="Calibri" panose="020F0502020204030204" pitchFamily="34" charset="0"/>
              </a:rPr>
              <a:t>Balanced Response:</a:t>
            </a:r>
            <a:r>
              <a:rPr lang="en-US" sz="1200" dirty="0">
                <a:effectLst/>
                <a:latin typeface="Open Sans" panose="020B0606030504020204" pitchFamily="34" charset="0"/>
                <a:ea typeface="Calibri" panose="020F0502020204030204" pitchFamily="34" charset="0"/>
              </a:rPr>
              <a:t>  Allow John to vent for a few minutes, tell him it is understandable that he is frustrated about not getting a home pass.  Ask his understanding of why he might not have gotten the home pass and explore how he could obtain one in the future.  Explore ways for him to express his frustrations without yelling and using profanity.  </a:t>
            </a:r>
          </a:p>
          <a:p>
            <a:r>
              <a:rPr lang="en-US" sz="1200" b="1" dirty="0">
                <a:effectLst/>
                <a:latin typeface="Open Sans" panose="020B0606030504020204" pitchFamily="34" charset="0"/>
                <a:ea typeface="Calibri" panose="020F0502020204030204" pitchFamily="34" charset="0"/>
              </a:rPr>
              <a:t>THANK </a:t>
            </a:r>
            <a:r>
              <a:rPr lang="en-US" sz="1200" dirty="0">
                <a:effectLst/>
                <a:latin typeface="Open Sans" panose="020B0606030504020204" pitchFamily="34" charset="0"/>
                <a:ea typeface="Calibri" panose="020F0502020204030204" pitchFamily="34" charset="0"/>
              </a:rPr>
              <a:t>participants for their responses and ask if there are any questions.  </a:t>
            </a:r>
            <a:r>
              <a:rPr lang="en-US" sz="1200" b="1" dirty="0">
                <a:effectLst/>
                <a:latin typeface="Open Sans" panose="020B0606030504020204" pitchFamily="34" charset="0"/>
                <a:ea typeface="Calibri" panose="020F0502020204030204" pitchFamily="34" charset="0"/>
              </a:rPr>
              <a:t>TRANSITION</a:t>
            </a:r>
            <a:r>
              <a:rPr lang="en-US" sz="1200" dirty="0">
                <a:effectLst/>
                <a:latin typeface="Open Sans" panose="020B0606030504020204" pitchFamily="34" charset="0"/>
                <a:ea typeface="Calibri" panose="020F0502020204030204" pitchFamily="34" charset="0"/>
              </a:rPr>
              <a:t> into Unit 5 Wrap-Up.</a:t>
            </a:r>
            <a:endParaRPr dirty="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0f15affd0e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f15affd0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a:t>
            </a:r>
            <a:r>
              <a:rPr lang="en" sz="700" dirty="0">
                <a:solidFill>
                  <a:schemeClr val="dk1"/>
                </a:solidFill>
                <a:latin typeface="Times New Roman"/>
                <a:ea typeface="Times New Roman"/>
                <a:cs typeface="Times New Roman"/>
                <a:sym typeface="Times New Roman"/>
              </a:rPr>
              <a:t>         </a:t>
            </a:r>
            <a:r>
              <a:rPr lang="en" b="1" dirty="0">
                <a:solidFill>
                  <a:schemeClr val="dk1"/>
                </a:solidFill>
              </a:rPr>
              <a:t>REVISIT </a:t>
            </a:r>
            <a:r>
              <a:rPr lang="en" dirty="0">
                <a:solidFill>
                  <a:schemeClr val="dk1"/>
                </a:solidFill>
              </a:rPr>
              <a:t>the K/W/L document and ASK participants to share what they have learned about conflict and what is one thing that they commit to doing moving forward as a result of this training.  </a:t>
            </a:r>
            <a:endParaRPr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0f15affd0e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0f15affd0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700" dirty="0">
                <a:solidFill>
                  <a:schemeClr val="dk1"/>
                </a:solidFill>
                <a:latin typeface="Times New Roman"/>
                <a:ea typeface="Times New Roman"/>
                <a:cs typeface="Times New Roman"/>
                <a:sym typeface="Times New Roman"/>
              </a:rPr>
              <a:t>        </a:t>
            </a:r>
            <a:r>
              <a:rPr lang="en" b="1" dirty="0">
                <a:solidFill>
                  <a:schemeClr val="dk1"/>
                </a:solidFill>
              </a:rPr>
              <a:t>THANK </a:t>
            </a:r>
            <a:r>
              <a:rPr lang="en" dirty="0">
                <a:solidFill>
                  <a:schemeClr val="dk1"/>
                </a:solidFill>
              </a:rPr>
              <a:t>participants for their time and their commitment to gain knowledge and understanding around reaction awareness and how to navigate conflict in a meaningful way.</a:t>
            </a:r>
            <a:endParaRPr dirty="0">
              <a:solidFill>
                <a:schemeClr val="dk1"/>
              </a:solidFill>
            </a:endParaRPr>
          </a:p>
          <a:p>
            <a:pPr marL="0" lvl="0" indent="0" algn="l" rtl="0">
              <a:spcBef>
                <a:spcPts val="1200"/>
              </a:spcBef>
              <a:spcAft>
                <a:spcPts val="0"/>
              </a:spcAft>
              <a:buNone/>
            </a:pPr>
            <a:r>
              <a:rPr lang="en" sz="1200" b="1" dirty="0">
                <a:solidFill>
                  <a:schemeClr val="dk1"/>
                </a:solidFill>
                <a:latin typeface="Open Sans"/>
                <a:ea typeface="Open Sans"/>
                <a:cs typeface="Open Sans"/>
                <a:sym typeface="Open Sans"/>
              </a:rPr>
              <a:t>REQUEST</a:t>
            </a:r>
            <a:r>
              <a:rPr lang="en" sz="1200" dirty="0">
                <a:solidFill>
                  <a:schemeClr val="dk1"/>
                </a:solidFill>
                <a:latin typeface="Open Sans"/>
                <a:ea typeface="Open Sans"/>
                <a:cs typeface="Open Sans"/>
                <a:sym typeface="Open Sans"/>
              </a:rPr>
              <a:t> participants to complete the course reaction survey at:</a:t>
            </a:r>
            <a:r>
              <a:rPr lang="en" sz="1200" dirty="0">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 </a:t>
            </a:r>
            <a:r>
              <a:rPr lang="en" sz="1200" u="sng" dirty="0">
                <a:solidFill>
                  <a:schemeClr val="hlink"/>
                </a:solidFill>
                <a:latin typeface="Open Sans"/>
                <a:ea typeface="Open Sans"/>
                <a:cs typeface="Open Sans"/>
                <a:sym typeface="Open Sans"/>
                <a:hlinkClick r:id="rId3"/>
              </a:rPr>
              <a:t>https://www.teamtn.gov/dcs/divisions/training/t/cai/dcstrainingevaluation.html</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0c283e539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0c283e539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tabLst>
                <a:tab pos="228600" algn="l"/>
              </a:tabLst>
            </a:pPr>
            <a:r>
              <a:rPr lang="en-US" sz="1800" b="1" dirty="0">
                <a:solidFill>
                  <a:srgbClr val="000000"/>
                </a:solidFill>
                <a:effectLst/>
                <a:latin typeface="Open Sans" panose="020B0606030504020204" pitchFamily="34" charset="0"/>
                <a:ea typeface="Calibri" panose="020F0502020204030204" pitchFamily="34" charset="0"/>
              </a:rPr>
              <a:t>SHARE</a:t>
            </a:r>
            <a:r>
              <a:rPr lang="en-US" sz="1800" dirty="0">
                <a:solidFill>
                  <a:srgbClr val="000000"/>
                </a:solidFill>
                <a:effectLst/>
                <a:latin typeface="Open Sans" panose="020B0606030504020204" pitchFamily="34" charset="0"/>
                <a:ea typeface="Calibri" panose="020F0502020204030204" pitchFamily="34" charset="0"/>
              </a:rPr>
              <a:t> that this training is based on the Counter Response training developed by Vanderbilt, and the concepts of the </a:t>
            </a:r>
            <a:r>
              <a:rPr lang="en-US" sz="1800" dirty="0" err="1">
                <a:solidFill>
                  <a:srgbClr val="000000"/>
                </a:solidFill>
                <a:effectLst/>
                <a:latin typeface="Open Sans" panose="020B0606030504020204" pitchFamily="34" charset="0"/>
                <a:ea typeface="Calibri" panose="020F0502020204030204" pitchFamily="34" charset="0"/>
              </a:rPr>
              <a:t>REStArt</a:t>
            </a:r>
            <a:r>
              <a:rPr lang="en-US" sz="1800" dirty="0">
                <a:solidFill>
                  <a:srgbClr val="000000"/>
                </a:solidFill>
                <a:effectLst/>
                <a:latin typeface="Open Sans" panose="020B0606030504020204" pitchFamily="34" charset="0"/>
                <a:ea typeface="Calibri" panose="020F0502020204030204" pitchFamily="34" charset="0"/>
              </a:rPr>
              <a:t> approach.</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800" b="1" dirty="0">
                <a:effectLst/>
                <a:latin typeface="Open Sans" panose="020B0606030504020204" pitchFamily="34" charset="0"/>
                <a:ea typeface="Calibri" panose="020F0502020204030204" pitchFamily="34" charset="0"/>
              </a:rPr>
              <a:t>REVIEW</a:t>
            </a:r>
            <a:r>
              <a:rPr lang="en-US" sz="1800" dirty="0">
                <a:effectLst/>
                <a:latin typeface="Open Sans" panose="020B0606030504020204" pitchFamily="34" charset="0"/>
                <a:ea typeface="Calibri" panose="020F0502020204030204" pitchFamily="34" charset="0"/>
              </a:rPr>
              <a:t> the Learning Objectives Slide: </a:t>
            </a:r>
          </a:p>
          <a:p>
            <a:pPr marL="342900" marR="0" lvl="0" indent="-342900">
              <a:lnSpc>
                <a:spcPct val="115000"/>
              </a:lnSpc>
              <a:spcBef>
                <a:spcPts val="0"/>
              </a:spcBef>
              <a:spcAft>
                <a:spcPts val="600"/>
              </a:spcAft>
              <a:buFont typeface="Courier New" panose="02070309020205020404" pitchFamily="49" charset="0"/>
              <a:buChar char="o"/>
            </a:pPr>
            <a:r>
              <a:rPr lang="en-US" sz="1800" dirty="0">
                <a:solidFill>
                  <a:srgbClr val="000000"/>
                </a:solidFill>
                <a:effectLst/>
                <a:latin typeface="Open Sans" panose="020B0606030504020204" pitchFamily="34" charset="0"/>
                <a:ea typeface="Calibri" panose="020F0502020204030204" pitchFamily="34" charset="0"/>
              </a:rPr>
              <a:t>Participants will understand the process of the Conflict Cycle</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Courier New" panose="02070309020205020404" pitchFamily="49" charset="0"/>
              <a:buChar char="o"/>
              <a:tabLst>
                <a:tab pos="228600" algn="l"/>
                <a:tab pos="457200" algn="l"/>
              </a:tabLst>
            </a:pPr>
            <a:r>
              <a:rPr lang="en-US" sz="1800" dirty="0">
                <a:effectLst/>
                <a:latin typeface="Open Sans" panose="020B0606030504020204" pitchFamily="34" charset="0"/>
                <a:ea typeface="Calibri" panose="020F0502020204030204" pitchFamily="34" charset="0"/>
              </a:rPr>
              <a:t>Participants will understand how our own emotions and behavior contribute to the Conflict Cycle</a:t>
            </a:r>
          </a:p>
          <a:p>
            <a:pPr marL="342900" marR="0" lvl="0" indent="-342900">
              <a:lnSpc>
                <a:spcPct val="115000"/>
              </a:lnSpc>
              <a:spcBef>
                <a:spcPts val="0"/>
              </a:spcBef>
              <a:spcAft>
                <a:spcPts val="600"/>
              </a:spcAft>
              <a:buFont typeface="Courier New" panose="02070309020205020404" pitchFamily="49" charset="0"/>
              <a:buChar char="o"/>
              <a:tabLst>
                <a:tab pos="228600" algn="l"/>
                <a:tab pos="457200" algn="l"/>
              </a:tabLst>
            </a:pPr>
            <a:r>
              <a:rPr lang="en-US" sz="1800" dirty="0">
                <a:effectLst/>
                <a:latin typeface="Open Sans" panose="020B0606030504020204" pitchFamily="34" charset="0"/>
                <a:ea typeface="Calibri" panose="020F0502020204030204" pitchFamily="34" charset="0"/>
              </a:rPr>
              <a:t>Participants will develop an understanding of the role of Understanding, Expecting Change, and Avoidance during conflict</a:t>
            </a:r>
          </a:p>
          <a:p>
            <a:pPr marL="342900" marR="0" lvl="0" indent="-342900">
              <a:lnSpc>
                <a:spcPct val="115000"/>
              </a:lnSpc>
              <a:spcBef>
                <a:spcPts val="0"/>
              </a:spcBef>
              <a:spcAft>
                <a:spcPts val="600"/>
              </a:spcAft>
              <a:buFont typeface="Courier New" panose="02070309020205020404" pitchFamily="49" charset="0"/>
              <a:buChar char="o"/>
              <a:tabLst>
                <a:tab pos="228600" algn="l"/>
                <a:tab pos="457200" algn="l"/>
              </a:tabLst>
            </a:pPr>
            <a:r>
              <a:rPr lang="en-US" sz="1800" dirty="0">
                <a:effectLst/>
                <a:latin typeface="Open Sans" panose="020B0606030504020204" pitchFamily="34" charset="0"/>
                <a:ea typeface="Calibri" panose="020F0502020204030204" pitchFamily="34" charset="0"/>
              </a:rPr>
              <a:t>Participants will understand how to form a Balanced Response to achieve improved outcomes to conflict situations</a:t>
            </a:r>
          </a:p>
          <a:p>
            <a:pPr marL="342900" marR="0" lvl="0" indent="-342900">
              <a:lnSpc>
                <a:spcPct val="115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Participants will understand the importance of self-awareness in providing balanced responses</a:t>
            </a:r>
          </a:p>
          <a:p>
            <a:pPr marL="0" marR="0" indent="0">
              <a:lnSpc>
                <a:spcPct val="115000"/>
              </a:lnSpc>
              <a:spcBef>
                <a:spcPts val="0"/>
              </a:spcBef>
              <a:spcAft>
                <a:spcPts val="600"/>
              </a:spcAft>
              <a:buNone/>
            </a:pPr>
            <a:endParaRPr lang="en-US" sz="1800" dirty="0">
              <a:effectLst/>
              <a:latin typeface="Open Sans" panose="020B0606030504020204" pitchFamily="34" charset="0"/>
              <a:ea typeface="Calibri" panose="020F0502020204030204" pitchFamily="34" charset="0"/>
            </a:endParaRPr>
          </a:p>
          <a:p>
            <a:pPr marL="279400" lvl="0" indent="0" algn="l" rtl="0">
              <a:lnSpc>
                <a:spcPct val="115000"/>
              </a:lnSpc>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f15affd0e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f15affd0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spcBef>
                <a:spcPts val="0"/>
              </a:spcBef>
              <a:spcAft>
                <a:spcPts val="600"/>
              </a:spcAft>
              <a:buFont typeface="Symbol" panose="05050102010706020507" pitchFamily="18" charset="2"/>
              <a:buNone/>
            </a:pPr>
            <a:r>
              <a:rPr lang="en-US" sz="1800" b="1" dirty="0">
                <a:solidFill>
                  <a:srgbClr val="000000"/>
                </a:solidFill>
                <a:effectLst/>
                <a:latin typeface="Open Sans" panose="020B0606030504020204" pitchFamily="34" charset="0"/>
                <a:ea typeface="Calibri" panose="020F0502020204030204" pitchFamily="34" charset="0"/>
              </a:rPr>
              <a:t>INTRODUCE</a:t>
            </a:r>
            <a:r>
              <a:rPr lang="en-US" sz="1800" dirty="0">
                <a:solidFill>
                  <a:srgbClr val="000000"/>
                </a:solidFill>
                <a:effectLst/>
                <a:latin typeface="Open Sans" panose="020B0606030504020204" pitchFamily="34" charset="0"/>
                <a:ea typeface="Calibri" panose="020F0502020204030204" pitchFamily="34" charset="0"/>
              </a:rPr>
              <a:t> the course journal that has been provided and explain it will be used throughout the training.  </a:t>
            </a:r>
            <a:r>
              <a:rPr lang="en-US" sz="1800" b="1" dirty="0">
                <a:solidFill>
                  <a:srgbClr val="000000"/>
                </a:solidFill>
                <a:effectLst/>
                <a:latin typeface="Open Sans" panose="020B0606030504020204" pitchFamily="34" charset="0"/>
                <a:ea typeface="Calibri" panose="020F0502020204030204" pitchFamily="34" charset="0"/>
              </a:rPr>
              <a:t>SHARE</a:t>
            </a:r>
            <a:r>
              <a:rPr lang="en-US" sz="1800" dirty="0">
                <a:solidFill>
                  <a:srgbClr val="000000"/>
                </a:solidFill>
                <a:effectLst/>
                <a:latin typeface="Open Sans" panose="020B0606030504020204" pitchFamily="34" charset="0"/>
                <a:ea typeface="Calibri" panose="020F0502020204030204" pitchFamily="34" charset="0"/>
              </a:rPr>
              <a:t> participants are encouraged to continue using the journals after the class to capture their progress with Counter Response skills. </a:t>
            </a:r>
            <a:endParaRPr lang="en-US" sz="1800" dirty="0">
              <a:effectLst/>
              <a:latin typeface="Open Sans" panose="020B0606030504020204" pitchFamily="34" charset="0"/>
              <a:ea typeface="Calibri" panose="020F0502020204030204" pitchFamily="34" charset="0"/>
            </a:endParaRPr>
          </a:p>
          <a:p>
            <a:pPr marL="0" lvl="0" indent="0" algn="l" rtl="0">
              <a:lnSpc>
                <a:spcPct val="115000"/>
              </a:lnSpc>
              <a:spcBef>
                <a:spcPts val="1200"/>
              </a:spcBef>
              <a:spcAft>
                <a:spcPts val="1200"/>
              </a:spcAft>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0c283e539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0c283e539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STATE </a:t>
            </a:r>
            <a:r>
              <a:rPr lang="en-US" sz="1800" dirty="0">
                <a:solidFill>
                  <a:srgbClr val="000000"/>
                </a:solidFill>
                <a:effectLst/>
                <a:latin typeface="Open Sans" panose="020B0606030504020204" pitchFamily="34" charset="0"/>
                <a:ea typeface="Calibri" panose="020F0502020204030204" pitchFamily="34" charset="0"/>
              </a:rPr>
              <a:t>we will start the training by watching a video of Josh Shipp, a former foster care youth, whose life was changed by caring adults who helped him break out of his destructive Conflict Cycle. </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SHOW</a:t>
            </a:r>
            <a:r>
              <a:rPr lang="en-US" sz="1800" dirty="0">
                <a:solidFill>
                  <a:srgbClr val="000000"/>
                </a:solidFill>
                <a:effectLst/>
                <a:latin typeface="Open Sans" panose="020B0606030504020204" pitchFamily="34" charset="0"/>
                <a:ea typeface="Calibri" panose="020F0502020204030204" pitchFamily="34" charset="0"/>
              </a:rPr>
              <a:t> (or drop the video link into the chat box) the Josh Shipp video “Be the Difference” (5:36): </a:t>
            </a:r>
            <a:r>
              <a:rPr lang="en-US" sz="1800" u="sng" dirty="0">
                <a:solidFill>
                  <a:srgbClr val="D26900"/>
                </a:solidFill>
                <a:effectLst/>
                <a:latin typeface="Open Sans" panose="020B0606030504020204" pitchFamily="34" charset="0"/>
                <a:ea typeface="Calibri" panose="020F0502020204030204" pitchFamily="34" charset="0"/>
                <a:hlinkClick r:id="rId3"/>
              </a:rPr>
              <a:t>https://www.youtube.com/watch?v=FrV9oO0BOtk&amp;t=1s</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DEBRIEF </a:t>
            </a:r>
            <a:r>
              <a:rPr lang="en-US" sz="1800" dirty="0">
                <a:solidFill>
                  <a:srgbClr val="000000"/>
                </a:solidFill>
                <a:effectLst/>
                <a:latin typeface="Open Sans" panose="020B0606030504020204" pitchFamily="34" charset="0"/>
                <a:ea typeface="Calibri" panose="020F0502020204030204" pitchFamily="34" charset="0"/>
              </a:rPr>
              <a:t>the video by asking participants to share their reactions to Josh’s story. </a:t>
            </a:r>
            <a:r>
              <a:rPr lang="en-US" sz="1800" b="1" dirty="0">
                <a:solidFill>
                  <a:srgbClr val="000000"/>
                </a:solidFill>
                <a:effectLst/>
                <a:latin typeface="Open Sans" panose="020B0606030504020204" pitchFamily="34" charset="0"/>
                <a:ea typeface="Calibri" panose="020F0502020204030204" pitchFamily="34" charset="0"/>
              </a:rPr>
              <a:t>EXPLAIN</a:t>
            </a:r>
            <a:r>
              <a:rPr lang="en-US" sz="1800" dirty="0">
                <a:solidFill>
                  <a:srgbClr val="000000"/>
                </a:solidFill>
                <a:effectLst/>
                <a:latin typeface="Open Sans" panose="020B0606030504020204" pitchFamily="34" charset="0"/>
                <a:ea typeface="Calibri" panose="020F0502020204030204" pitchFamily="34" charset="0"/>
              </a:rPr>
              <a:t> this training is designed to teach staff how to work with individuals who have experienced trauma, are ambivalent about change, and how </a:t>
            </a:r>
            <a:r>
              <a:rPr lang="en-US" sz="1800" dirty="0">
                <a:effectLst/>
                <a:latin typeface="Open Sans" panose="020B0606030504020204" pitchFamily="34" charset="0"/>
                <a:ea typeface="Calibri" panose="020F0502020204030204" pitchFamily="34" charset="0"/>
              </a:rPr>
              <a:t>to capitalize on the opportunities present within conflict situations. The training provides participants with unique opportunities to examine how traumatic experiences and ambivalence regarding change affect their own reactions when responding to conflict situations in their professional and personal lives.</a:t>
            </a:r>
          </a:p>
          <a:p>
            <a:pPr marL="0" lvl="0" indent="0" algn="l" rtl="0">
              <a:spcBef>
                <a:spcPts val="60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c283e539f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0c283e539f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nSpc>
                <a:spcPct val="115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BRIEFLY</a:t>
            </a:r>
            <a:r>
              <a:rPr lang="en-US" sz="1800" dirty="0">
                <a:effectLst/>
                <a:latin typeface="Open Sans" panose="020B0606030504020204" pitchFamily="34" charset="0"/>
                <a:ea typeface="Calibri" panose="020F0502020204030204" pitchFamily="34" charset="0"/>
              </a:rPr>
              <a:t> introduce the Conflict Cycle and inform participants the diagram can be found in their journal.  </a:t>
            </a:r>
          </a:p>
          <a:p>
            <a:pPr marL="0" marR="0">
              <a:lnSpc>
                <a:spcPct val="115000"/>
              </a:lnSpc>
              <a:spcBef>
                <a:spcPts val="0"/>
              </a:spcBef>
              <a:spcAft>
                <a:spcPts val="600"/>
              </a:spcAft>
            </a:pPr>
            <a:r>
              <a:rPr lang="en-US" sz="1800" b="1" i="1" dirty="0">
                <a:solidFill>
                  <a:srgbClr val="000000"/>
                </a:solidFill>
                <a:effectLst/>
                <a:latin typeface="Open Sans" panose="020B0606030504020204" pitchFamily="34" charset="0"/>
                <a:ea typeface="Calibri" panose="020F0502020204030204" pitchFamily="34" charset="0"/>
              </a:rPr>
              <a:t>Trainer Note:  </a:t>
            </a:r>
            <a:r>
              <a:rPr lang="en-US" sz="1800" i="1" dirty="0">
                <a:solidFill>
                  <a:srgbClr val="000000"/>
                </a:solidFill>
                <a:effectLst/>
                <a:latin typeface="Open Sans" panose="020B0606030504020204" pitchFamily="34" charset="0"/>
                <a:ea typeface="Calibri" panose="020F0502020204030204" pitchFamily="34" charset="0"/>
              </a:rPr>
              <a:t>Upload a copy of the Conflict Cycle on a separate tab in WebEx for easy reference throughout the training.  </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800" b="1" dirty="0">
                <a:effectLst/>
                <a:latin typeface="Open Sans" panose="020B0606030504020204" pitchFamily="34" charset="0"/>
                <a:ea typeface="Calibri" panose="020F0502020204030204" pitchFamily="34" charset="0"/>
              </a:rPr>
              <a:t>EXPLAIN </a:t>
            </a:r>
            <a:r>
              <a:rPr lang="en-US" sz="1800" dirty="0">
                <a:effectLst/>
                <a:latin typeface="Open Sans" panose="020B0606030504020204" pitchFamily="34" charset="0"/>
                <a:ea typeface="Calibri" panose="020F0502020204030204" pitchFamily="34" charset="0"/>
              </a:rPr>
              <a:t>within the Conflict Cycle, events trigger feelings based on perception (both conscious and unconscious). In turn, these feelings manifest in behaviors which then trigger our own feelings based on our perception. A history of complex trauma, past unresolved conflicts, and ambivalence to change may all contribute to our reactions during this process. </a:t>
            </a: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800" b="1" dirty="0">
                <a:effectLst/>
                <a:latin typeface="Open Sans" panose="020B0606030504020204" pitchFamily="34" charset="0"/>
                <a:ea typeface="Calibri" panose="020F0502020204030204" pitchFamily="34" charset="0"/>
              </a:rPr>
              <a:t>SHARE </a:t>
            </a:r>
            <a:r>
              <a:rPr lang="en-US" sz="1800" dirty="0">
                <a:effectLst/>
                <a:latin typeface="Open Sans" panose="020B0606030504020204" pitchFamily="34" charset="0"/>
                <a:ea typeface="Calibri" panose="020F0502020204030204" pitchFamily="34" charset="0"/>
              </a:rPr>
              <a:t>our feelings are then expressed through our behavioral response to the others involved in the conflict, further feeding, and perpetuating the cycle.</a:t>
            </a: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800" b="1" dirty="0">
                <a:effectLst/>
                <a:latin typeface="Open Sans" panose="020B0606030504020204" pitchFamily="34" charset="0"/>
                <a:ea typeface="Calibri" panose="020F0502020204030204" pitchFamily="34" charset="0"/>
              </a:rPr>
              <a:t>STATE</a:t>
            </a:r>
            <a:r>
              <a:rPr lang="en-US" sz="1800" dirty="0">
                <a:effectLst/>
                <a:latin typeface="Open Sans" panose="020B0606030504020204" pitchFamily="34" charset="0"/>
                <a:ea typeface="Calibri" panose="020F0502020204030204" pitchFamily="34" charset="0"/>
              </a:rPr>
              <a:t> through self-awareness and better understanding of conflict patterns, we can use various tools and techniques to respond more effectively during these situations and therefore break the unproductive cycle. Breaking the cycle increases the chance of successful resolution and creates more opportunities for repair, leading to better outcomes.   </a:t>
            </a: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200" b="1" dirty="0">
                <a:effectLst/>
                <a:latin typeface="Open Sans" panose="020B0606030504020204" pitchFamily="34" charset="0"/>
                <a:ea typeface="Calibri" panose="020F0502020204030204" pitchFamily="34" charset="0"/>
              </a:rPr>
              <a:t>ACTIVITY</a:t>
            </a:r>
            <a:r>
              <a:rPr lang="en-US" sz="1200" dirty="0">
                <a:effectLst/>
                <a:latin typeface="Open Sans" panose="020B0606030504020204" pitchFamily="34" charset="0"/>
                <a:ea typeface="Calibri" panose="020F0502020204030204" pitchFamily="34" charset="0"/>
              </a:rPr>
              <a:t>:  Applying the Conflict Cycle to Josh Shipp’s story.</a:t>
            </a:r>
          </a:p>
          <a:p>
            <a:pPr marL="342900" marR="0" lvl="0" indent="-34290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SHARE </a:t>
            </a:r>
            <a:r>
              <a:rPr lang="en-US" sz="1200" dirty="0">
                <a:effectLst/>
                <a:latin typeface="Open Sans" panose="020B0606030504020204" pitchFamily="34" charset="0"/>
                <a:ea typeface="Calibri" panose="020F0502020204030204" pitchFamily="34" charset="0"/>
              </a:rPr>
              <a:t>with participants we will now apply the conflict cycle to Josh Shipp’s story.  The facilitator/co-facilitator will annotate participant responses on the Conflict Cycle slide on a </a:t>
            </a:r>
            <a:r>
              <a:rPr lang="en-US" sz="1200" b="1" dirty="0">
                <a:effectLst/>
                <a:latin typeface="Open Sans" panose="020B0606030504020204" pitchFamily="34" charset="0"/>
                <a:ea typeface="Calibri" panose="020F0502020204030204" pitchFamily="34" charset="0"/>
              </a:rPr>
              <a:t>separate WebEx tab</a:t>
            </a:r>
            <a:r>
              <a:rPr lang="en-US" sz="1200" dirty="0">
                <a:effectLst/>
                <a:latin typeface="Open Sans" panose="020B0606030504020204" pitchFamily="34" charset="0"/>
                <a:ea typeface="Calibri" panose="020F0502020204030204" pitchFamily="34" charset="0"/>
              </a:rPr>
              <a:t> for easy reference.  </a:t>
            </a:r>
          </a:p>
          <a:p>
            <a:pPr marL="342900" marR="0" lvl="0" indent="-34290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BEGIN</a:t>
            </a:r>
            <a:r>
              <a:rPr lang="en-US" sz="1200" dirty="0">
                <a:effectLst/>
                <a:latin typeface="Open Sans" panose="020B0606030504020204" pitchFamily="34" charset="0"/>
                <a:ea typeface="Calibri" panose="020F0502020204030204" pitchFamily="34" charset="0"/>
              </a:rPr>
              <a:t> the activity by sharing the conflict the group will be focusing on is the </a:t>
            </a:r>
            <a:r>
              <a:rPr lang="en-US" sz="1200" b="1" i="1" dirty="0">
                <a:effectLst/>
                <a:latin typeface="Open Sans" panose="020B0606030504020204" pitchFamily="34" charset="0"/>
                <a:ea typeface="Calibri" panose="020F0502020204030204" pitchFamily="34" charset="0"/>
              </a:rPr>
              <a:t>Trigger</a:t>
            </a:r>
            <a:r>
              <a:rPr lang="en-US" sz="1200" dirty="0">
                <a:effectLst/>
                <a:latin typeface="Open Sans" panose="020B0606030504020204" pitchFamily="34" charset="0"/>
                <a:ea typeface="Calibri" panose="020F0502020204030204" pitchFamily="34" charset="0"/>
              </a:rPr>
              <a:t>:  Josh getting arrested and calling Rodney for help.</a:t>
            </a:r>
          </a:p>
          <a:p>
            <a:pPr marL="742950" marR="0" lvl="1" indent="-285750">
              <a:lnSpc>
                <a:spcPct val="115000"/>
              </a:lnSpc>
              <a:spcBef>
                <a:spcPts val="0"/>
              </a:spcBef>
              <a:spcAft>
                <a:spcPts val="600"/>
              </a:spcAft>
              <a:buFont typeface="Courier New" panose="02070309020205020404" pitchFamily="49" charset="0"/>
              <a:buChar char="o"/>
            </a:pPr>
            <a:r>
              <a:rPr lang="en-US" sz="1200" b="1" i="1" dirty="0">
                <a:effectLst/>
                <a:latin typeface="Open Sans" panose="020B0606030504020204" pitchFamily="34" charset="0"/>
                <a:ea typeface="Calibri" panose="020F0502020204030204" pitchFamily="34" charset="0"/>
              </a:rPr>
              <a:t>Their Perception</a:t>
            </a:r>
            <a:r>
              <a:rPr lang="en-US" sz="1200" dirty="0">
                <a:effectLst/>
                <a:latin typeface="Open Sans" panose="020B0606030504020204" pitchFamily="34" charset="0"/>
                <a:ea typeface="Calibri" panose="020F0502020204030204" pitchFamily="34" charset="0"/>
              </a:rPr>
              <a:t>: </a:t>
            </a: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participants what do you think Josh was thinking and feeling when he called Rodney?  Possible responses: Scared, he is going to have me moved, this is it.</a:t>
            </a:r>
          </a:p>
          <a:p>
            <a:pPr marL="742950" marR="0" lvl="1" indent="-285750">
              <a:lnSpc>
                <a:spcPct val="115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participants how to do you think Josh’s trauma history impacted his thoughts and feelings and in turn his behavior?  Possible response: He wanted to have a relationship with the foster parents, but he also wanted to push them away before they pushed him away. </a:t>
            </a:r>
          </a:p>
          <a:p>
            <a:pPr marL="742950" marR="0" lvl="1" indent="-285750">
              <a:lnSpc>
                <a:spcPct val="115000"/>
              </a:lnSpc>
              <a:spcBef>
                <a:spcPts val="0"/>
              </a:spcBef>
              <a:spcAft>
                <a:spcPts val="600"/>
              </a:spcAft>
              <a:buFont typeface="Courier New" panose="02070309020205020404" pitchFamily="49" charset="0"/>
              <a:buChar char="o"/>
            </a:pPr>
            <a:r>
              <a:rPr lang="en-US" sz="1200" b="1" i="1" dirty="0">
                <a:effectLst/>
                <a:latin typeface="Open Sans" panose="020B0606030504020204" pitchFamily="34" charset="0"/>
                <a:ea typeface="Calibri" panose="020F0502020204030204" pitchFamily="34" charset="0"/>
              </a:rPr>
              <a:t>Their Response</a:t>
            </a:r>
            <a:r>
              <a:rPr lang="en-US" sz="1200" dirty="0">
                <a:effectLst/>
                <a:latin typeface="Open Sans" panose="020B0606030504020204" pitchFamily="34" charset="0"/>
                <a:ea typeface="Calibri" panose="020F0502020204030204" pitchFamily="34" charset="0"/>
              </a:rPr>
              <a:t>: </a:t>
            </a: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participants how do you think Josh responded when he called Rodney? Possible response:  He knew Rodney was the only person he could call, but he was also hesitant to ask for help. </a:t>
            </a:r>
          </a:p>
          <a:p>
            <a:pPr marL="742950" marR="0" lvl="1" indent="-285750">
              <a:lnSpc>
                <a:spcPct val="115000"/>
              </a:lnSpc>
              <a:spcBef>
                <a:spcPts val="0"/>
              </a:spcBef>
              <a:spcAft>
                <a:spcPts val="600"/>
              </a:spcAft>
              <a:buFont typeface="Courier New" panose="02070309020205020404" pitchFamily="49" charset="0"/>
              <a:buChar char="o"/>
            </a:pPr>
            <a:r>
              <a:rPr lang="en-US" sz="1200" b="1" i="1" dirty="0">
                <a:effectLst/>
                <a:latin typeface="Open Sans" panose="020B0606030504020204" pitchFamily="34" charset="0"/>
                <a:ea typeface="Calibri" panose="020F0502020204030204" pitchFamily="34" charset="0"/>
              </a:rPr>
              <a:t>My Perception:</a:t>
            </a:r>
            <a:r>
              <a:rPr lang="en-US" sz="1200" dirty="0">
                <a:effectLst/>
                <a:latin typeface="Open Sans" panose="020B0606030504020204" pitchFamily="34" charset="0"/>
                <a:ea typeface="Calibri" panose="020F0502020204030204" pitchFamily="34" charset="0"/>
              </a:rPr>
              <a:t> </a:t>
            </a:r>
            <a:r>
              <a:rPr lang="en-US" sz="1200" b="1" dirty="0">
                <a:effectLst/>
                <a:latin typeface="Open Sans" panose="020B0606030504020204" pitchFamily="34" charset="0"/>
                <a:ea typeface="Calibri" panose="020F0502020204030204" pitchFamily="34" charset="0"/>
              </a:rPr>
              <a:t>ASK</a:t>
            </a:r>
            <a:r>
              <a:rPr lang="en-US" sz="1200" dirty="0">
                <a:effectLst/>
                <a:latin typeface="Open Sans" panose="020B0606030504020204" pitchFamily="34" charset="0"/>
                <a:ea typeface="Calibri" panose="020F0502020204030204" pitchFamily="34" charset="0"/>
              </a:rPr>
              <a:t> participants what do you think Rodney’s thoughts and feelings were when Josh called him? Possible responses: Hope he is okay. Not this again, I can’t believe he messed up.  Worry, irritation, frustration, helpless.</a:t>
            </a:r>
          </a:p>
          <a:p>
            <a:pPr marL="742950" marR="0" lvl="1" indent="-285750">
              <a:lnSpc>
                <a:spcPct val="115000"/>
              </a:lnSpc>
              <a:spcBef>
                <a:spcPts val="0"/>
              </a:spcBef>
              <a:spcAft>
                <a:spcPts val="600"/>
              </a:spcAft>
              <a:buFont typeface="Courier New" panose="02070309020205020404" pitchFamily="49" charset="0"/>
              <a:buChar char="o"/>
            </a:pPr>
            <a:r>
              <a:rPr lang="en-US" sz="1200" b="1" i="1" dirty="0">
                <a:effectLst/>
                <a:latin typeface="Open Sans" panose="020B0606030504020204" pitchFamily="34" charset="0"/>
                <a:ea typeface="Calibri" panose="020F0502020204030204" pitchFamily="34" charset="0"/>
              </a:rPr>
              <a:t>My Response:</a:t>
            </a:r>
            <a:r>
              <a:rPr lang="en-US" sz="1200" dirty="0">
                <a:effectLst/>
                <a:latin typeface="Open Sans" panose="020B0606030504020204" pitchFamily="34" charset="0"/>
                <a:ea typeface="Calibri" panose="020F0502020204030204" pitchFamily="34" charset="0"/>
              </a:rPr>
              <a:t>  </a:t>
            </a:r>
            <a:r>
              <a:rPr lang="en-US" sz="1200" b="1" dirty="0">
                <a:effectLst/>
                <a:latin typeface="Open Sans" panose="020B0606030504020204" pitchFamily="34" charset="0"/>
                <a:ea typeface="Calibri" panose="020F0502020204030204" pitchFamily="34" charset="0"/>
              </a:rPr>
              <a:t>SHARE </a:t>
            </a:r>
            <a:r>
              <a:rPr lang="en-US" sz="1200" dirty="0">
                <a:effectLst/>
                <a:latin typeface="Open Sans" panose="020B0606030504020204" pitchFamily="34" charset="0"/>
                <a:ea typeface="Calibri" panose="020F0502020204030204" pitchFamily="34" charset="0"/>
              </a:rPr>
              <a:t>we will explore Rodney’s responses as we move throughout the training. </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rPr>
              <a:t>TRANSITION </a:t>
            </a:r>
            <a:r>
              <a:rPr lang="en-US" sz="1200" dirty="0">
                <a:effectLst/>
                <a:latin typeface="Open Sans" panose="020B0606030504020204" pitchFamily="34" charset="0"/>
                <a:ea typeface="Calibri" panose="020F0502020204030204" pitchFamily="34" charset="0"/>
              </a:rPr>
              <a:t>to Unit 2 by </a:t>
            </a:r>
            <a:r>
              <a:rPr lang="en-US" sz="1200" b="1" dirty="0">
                <a:effectLst/>
                <a:latin typeface="Open Sans" panose="020B0606030504020204" pitchFamily="34" charset="0"/>
                <a:ea typeface="Calibri" panose="020F0502020204030204" pitchFamily="34" charset="0"/>
              </a:rPr>
              <a:t>SHARING</a:t>
            </a:r>
            <a:r>
              <a:rPr lang="en-US" sz="1200" dirty="0">
                <a:effectLst/>
                <a:latin typeface="Open Sans" panose="020B0606030504020204" pitchFamily="34" charset="0"/>
                <a:ea typeface="Calibri" panose="020F0502020204030204" pitchFamily="34" charset="0"/>
              </a:rPr>
              <a:t> we will not explore the foundation of how we relate to others and what drives our behavioral responses. </a:t>
            </a: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endParaRPr lang="en-US" sz="1800" dirty="0">
              <a:effectLst/>
              <a:latin typeface="Open Sans" panose="020B0606030504020204" pitchFamily="34" charset="0"/>
              <a:ea typeface="Calibri" panose="020F0502020204030204" pitchFamily="34" charset="0"/>
            </a:endParaRPr>
          </a:p>
          <a:p>
            <a:pPr marL="228600" lvl="0" indent="0" algn="l" rtl="0">
              <a:lnSpc>
                <a:spcPct val="115000"/>
              </a:lnSpc>
              <a:spcBef>
                <a:spcPts val="0"/>
              </a:spcBef>
              <a:spcAft>
                <a:spcPts val="0"/>
              </a:spcAft>
              <a:buClr>
                <a:schemeClr val="dk1"/>
              </a:buClr>
              <a:buSzPts val="1100"/>
              <a:buFont typeface="Arial"/>
              <a:buNone/>
            </a:pPr>
            <a:endParaRPr sz="7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c2cfed7d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c2cfed7d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lets look at the perceptions (Ours and theirs) and  their role in the conflict cycle.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15000"/>
              </a:lnSpc>
              <a:spcBef>
                <a:spcPts val="120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INFORM </a:t>
            </a:r>
            <a:r>
              <a:rPr lang="en-US" sz="1800" dirty="0">
                <a:solidFill>
                  <a:srgbClr val="000000"/>
                </a:solidFill>
                <a:effectLst/>
                <a:latin typeface="Open Sans" panose="020B0606030504020204" pitchFamily="34" charset="0"/>
                <a:ea typeface="Calibri" panose="020F0502020204030204" pitchFamily="34" charset="0"/>
              </a:rPr>
              <a:t>the participants we will begin our discussion around emotion regulation by watching a</a:t>
            </a:r>
            <a:r>
              <a:rPr lang="en-US" sz="1800" b="1" dirty="0">
                <a:solidFill>
                  <a:srgbClr val="000000"/>
                </a:solidFill>
                <a:effectLst/>
                <a:latin typeface="Open Sans" panose="020B0606030504020204" pitchFamily="34" charset="0"/>
                <a:ea typeface="Calibri" panose="020F0502020204030204" pitchFamily="34" charset="0"/>
              </a:rPr>
              <a:t> </a:t>
            </a:r>
            <a:r>
              <a:rPr lang="en-US" sz="1800" dirty="0">
                <a:solidFill>
                  <a:srgbClr val="000000"/>
                </a:solidFill>
                <a:effectLst/>
                <a:latin typeface="Open Sans" panose="020B0606030504020204" pitchFamily="34" charset="0"/>
                <a:ea typeface="Calibri" panose="020F0502020204030204" pitchFamily="34" charset="0"/>
              </a:rPr>
              <a:t>brief video from an expert. In this video the “Little Expert” (Tiana) is talking to her divorced parents about a fight they just had. </a:t>
            </a:r>
            <a:endParaRPr lang="en-US" sz="1800" dirty="0">
              <a:effectLst/>
              <a:latin typeface="Open Sans" panose="020B0606030504020204" pitchFamily="34" charset="0"/>
              <a:ea typeface="Calibri" panose="020F0502020204030204" pitchFamily="34" charset="0"/>
            </a:endParaRPr>
          </a:p>
          <a:p>
            <a:pPr marL="342900" marR="0" lvl="0" indent="-342900">
              <a:lnSpc>
                <a:spcPct val="115000"/>
              </a:lnSpc>
              <a:spcBef>
                <a:spcPts val="120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SHOW</a:t>
            </a:r>
            <a:r>
              <a:rPr lang="en-US" sz="1800" dirty="0">
                <a:solidFill>
                  <a:srgbClr val="000000"/>
                </a:solidFill>
                <a:effectLst/>
                <a:latin typeface="Open Sans" panose="020B0606030504020204" pitchFamily="34" charset="0"/>
                <a:ea typeface="Calibri" panose="020F0502020204030204" pitchFamily="34" charset="0"/>
              </a:rPr>
              <a:t> or drop link in chat box for the “Little Expert” video: </a:t>
            </a:r>
            <a:r>
              <a:rPr lang="en-US" sz="1800" dirty="0">
                <a:solidFill>
                  <a:srgbClr val="0000FF"/>
                </a:solidFill>
                <a:effectLst/>
                <a:latin typeface="Open Sans" panose="020B0606030504020204" pitchFamily="34" charset="0"/>
                <a:ea typeface="Calibri" panose="020F0502020204030204" pitchFamily="34" charset="0"/>
                <a:hlinkClick r:id="rId3"/>
              </a:rPr>
              <a:t>https://www.youtube.com/watch?v=IMjpCQBH8zU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rPr>
              <a:t>and stop the clip at 2:43.</a:t>
            </a:r>
          </a:p>
          <a:p>
            <a:pPr marL="342900" marR="0" lvl="0" indent="-342900">
              <a:lnSpc>
                <a:spcPct val="115000"/>
              </a:lnSpc>
              <a:spcBef>
                <a:spcPts val="1200"/>
              </a:spcBef>
              <a:spcAft>
                <a:spcPts val="6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rPr>
              <a:t>DEBRIEF</a:t>
            </a:r>
            <a:r>
              <a:rPr lang="en-US" sz="1800" dirty="0">
                <a:solidFill>
                  <a:srgbClr val="000000"/>
                </a:solidFill>
                <a:effectLst/>
                <a:latin typeface="Open Sans" panose="020B0606030504020204" pitchFamily="34" charset="0"/>
                <a:ea typeface="Calibri" panose="020F0502020204030204" pitchFamily="34" charset="0"/>
              </a:rPr>
              <a:t> the video using the terms used by the Little Expert including “mean heights” and “be steady”. </a:t>
            </a:r>
            <a:r>
              <a:rPr lang="en-US" sz="1800" b="1" dirty="0">
                <a:solidFill>
                  <a:srgbClr val="000000"/>
                </a:solidFill>
                <a:effectLst/>
                <a:latin typeface="Open Sans" panose="020B0606030504020204" pitchFamily="34" charset="0"/>
                <a:ea typeface="Calibri" panose="020F0502020204030204" pitchFamily="34" charset="0"/>
              </a:rPr>
              <a:t>RELATE</a:t>
            </a:r>
            <a:r>
              <a:rPr lang="en-US" sz="1800" dirty="0">
                <a:solidFill>
                  <a:srgbClr val="000000"/>
                </a:solidFill>
                <a:effectLst/>
                <a:latin typeface="Open Sans" panose="020B0606030504020204" pitchFamily="34" charset="0"/>
                <a:ea typeface="Calibri" panose="020F0502020204030204" pitchFamily="34" charset="0"/>
              </a:rPr>
              <a:t> the Little Expert’s terms to the Window of Tolerance on the next slide.</a:t>
            </a:r>
            <a:endParaRPr lang="en-US" sz="1800" dirty="0">
              <a:effectLst/>
              <a:latin typeface="Open Sans" panose="020B0606030504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982995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1"/>
            <a:ext cx="6858000" cy="5143500"/>
          </a:xfrm>
          <a:prstGeom prst="rect">
            <a:avLst/>
          </a:prstGeom>
          <a:noFill/>
          <a:ln>
            <a:noFill/>
          </a:ln>
        </p:spPr>
      </p:pic>
      <p:cxnSp>
        <p:nvCxnSpPr>
          <p:cNvPr id="13" name="Google Shape;13;p2"/>
          <p:cNvCxnSpPr/>
          <p:nvPr/>
        </p:nvCxnSpPr>
        <p:spPr>
          <a:xfrm>
            <a:off x="3657600" y="2343150"/>
            <a:ext cx="0" cy="592800"/>
          </a:xfrm>
          <a:prstGeom prst="straightConnector1">
            <a:avLst/>
          </a:prstGeom>
          <a:noFill/>
          <a:ln w="9525" cap="flat" cmpd="sng">
            <a:solidFill>
              <a:srgbClr val="7E7E82"/>
            </a:solidFill>
            <a:prstDash val="solid"/>
            <a:round/>
            <a:headEnd type="none" w="sm" len="sm"/>
            <a:tailEnd type="none" w="sm" len="sm"/>
          </a:ln>
        </p:spPr>
      </p:cxnSp>
      <p:sp>
        <p:nvSpPr>
          <p:cNvPr id="14" name="Google Shape;14;p2"/>
          <p:cNvSpPr txBox="1">
            <a:spLocks noGrp="1"/>
          </p:cNvSpPr>
          <p:nvPr>
            <p:ph type="body" idx="1"/>
          </p:nvPr>
        </p:nvSpPr>
        <p:spPr>
          <a:xfrm>
            <a:off x="3810000" y="2686049"/>
            <a:ext cx="2133600" cy="314400"/>
          </a:xfrm>
          <a:prstGeom prst="rect">
            <a:avLst/>
          </a:prstGeom>
          <a:noFill/>
          <a:ln>
            <a:noFill/>
          </a:ln>
        </p:spPr>
        <p:txBody>
          <a:bodyPr spcFirstLastPara="1" wrap="square" lIns="91425" tIns="45700" rIns="91425" bIns="45700" anchor="ctr" anchorCtr="0">
            <a:normAutofit/>
          </a:bodyPr>
          <a:lstStyle>
            <a:lvl1pPr marL="457200" lvl="0" indent="-228600" algn="l">
              <a:spcBef>
                <a:spcPts val="320"/>
              </a:spcBef>
              <a:spcAft>
                <a:spcPts val="0"/>
              </a:spcAft>
              <a:buSzPts val="1600"/>
              <a:buNone/>
              <a:defRPr sz="1600">
                <a:solidFill>
                  <a:schemeClr val="accent5"/>
                </a:solidFill>
                <a:latin typeface="Open Sans"/>
                <a:ea typeface="Open Sans"/>
                <a:cs typeface="Open Sans"/>
                <a:sym typeface="Open Sans"/>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5" name="Google Shape;15;p2"/>
          <p:cNvSpPr txBox="1">
            <a:spLocks noGrp="1"/>
          </p:cNvSpPr>
          <p:nvPr>
            <p:ph type="title"/>
          </p:nvPr>
        </p:nvSpPr>
        <p:spPr>
          <a:xfrm>
            <a:off x="3810000" y="2286000"/>
            <a:ext cx="5181600" cy="399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2000"/>
              <a:buFont typeface="Arial"/>
              <a:buNone/>
              <a:defRPr sz="200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body" idx="2"/>
          </p:nvPr>
        </p:nvSpPr>
        <p:spPr>
          <a:xfrm>
            <a:off x="6477000" y="4572000"/>
            <a:ext cx="2133600" cy="342900"/>
          </a:xfrm>
          <a:prstGeom prst="rect">
            <a:avLst/>
          </a:prstGeom>
          <a:noFill/>
          <a:ln>
            <a:noFill/>
          </a:ln>
        </p:spPr>
        <p:txBody>
          <a:bodyPr spcFirstLastPara="1" wrap="square" lIns="91425" tIns="45700" rIns="91425" bIns="45700" anchor="b" anchorCtr="0">
            <a:normAutofit/>
          </a:bodyPr>
          <a:lstStyle>
            <a:lvl1pPr marL="457200" lvl="0" indent="-228600" algn="r">
              <a:spcBef>
                <a:spcPts val="320"/>
              </a:spcBef>
              <a:spcAft>
                <a:spcPts val="0"/>
              </a:spcAft>
              <a:buSzPts val="1600"/>
              <a:buNone/>
              <a:defRPr sz="1600">
                <a:solidFill>
                  <a:schemeClr val="accent5"/>
                </a:solidFill>
                <a:latin typeface="Open Sans"/>
                <a:ea typeface="Open Sans"/>
                <a:cs typeface="Open Sans"/>
                <a:sym typeface="Open Sans"/>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pic>
        <p:nvPicPr>
          <p:cNvPr id="17" name="Google Shape;17;p2"/>
          <p:cNvPicPr preferRelativeResize="0"/>
          <p:nvPr/>
        </p:nvPicPr>
        <p:blipFill rotWithShape="1">
          <a:blip r:embed="rId3">
            <a:alphaModFix/>
          </a:blip>
          <a:srcRect/>
          <a:stretch/>
        </p:blipFill>
        <p:spPr>
          <a:xfrm>
            <a:off x="420624" y="2167128"/>
            <a:ext cx="2427733" cy="80924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body" idx="1"/>
          </p:nvPr>
        </p:nvSpPr>
        <p:spPr>
          <a:xfrm>
            <a:off x="457200" y="1276354"/>
            <a:ext cx="8229600" cy="3124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370888" y="4767263"/>
            <a:ext cx="2133600" cy="205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3048000" y="4767263"/>
            <a:ext cx="3352800" cy="205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234680" y="4766310"/>
            <a:ext cx="582900" cy="205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3" name="Google Shape;23;p3"/>
          <p:cNvSpPr txBox="1">
            <a:spLocks noGrp="1"/>
          </p:cNvSpPr>
          <p:nvPr>
            <p:ph type="title"/>
          </p:nvPr>
        </p:nvSpPr>
        <p:spPr>
          <a:xfrm>
            <a:off x="457200" y="228600"/>
            <a:ext cx="8229600" cy="8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dy Slide">
  <p:cSld name="Body Slide">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57200" y="228600"/>
            <a:ext cx="8229600" cy="8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32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457200" y="1276354"/>
            <a:ext cx="8229600" cy="3124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Font typeface="Arial"/>
              <a:buChar char="•"/>
              <a:defRPr>
                <a:solidFill>
                  <a:schemeClr val="accent5"/>
                </a:solidFill>
              </a:defRPr>
            </a:lvl1pPr>
            <a:lvl2pPr marL="914400" lvl="1" indent="-330200" algn="l">
              <a:spcBef>
                <a:spcPts val="320"/>
              </a:spcBef>
              <a:spcAft>
                <a:spcPts val="0"/>
              </a:spcAft>
              <a:buSzPts val="1600"/>
              <a:buFont typeface="Calibri"/>
              <a:buChar char="▫"/>
              <a:defRPr>
                <a:solidFill>
                  <a:schemeClr val="accent5"/>
                </a:solidFill>
              </a:defRPr>
            </a:lvl2pPr>
            <a:lvl3pPr marL="1371600" lvl="2" indent="-317500" algn="l">
              <a:spcBef>
                <a:spcPts val="280"/>
              </a:spcBef>
              <a:spcAft>
                <a:spcPts val="0"/>
              </a:spcAft>
              <a:buSzPts val="1400"/>
              <a:buChar char="–"/>
              <a:defRPr>
                <a:solidFill>
                  <a:schemeClr val="accent5"/>
                </a:solidFill>
              </a:defRPr>
            </a:lvl3pPr>
            <a:lvl4pPr marL="1828800" lvl="3" indent="-304800" algn="l">
              <a:spcBef>
                <a:spcPts val="240"/>
              </a:spcBef>
              <a:spcAft>
                <a:spcPts val="0"/>
              </a:spcAft>
              <a:buSzPts val="1200"/>
              <a:buChar char="▪"/>
              <a:defRPr>
                <a:solidFill>
                  <a:schemeClr val="accent5"/>
                </a:solidFill>
              </a:defRPr>
            </a:lvl4pPr>
            <a:lvl5pPr marL="2286000" lvl="4" indent="-304800" algn="l">
              <a:spcBef>
                <a:spcPts val="240"/>
              </a:spcBef>
              <a:spcAft>
                <a:spcPts val="0"/>
              </a:spcAft>
              <a:buSzPts val="1200"/>
              <a:buChar char="»"/>
              <a:defRPr>
                <a:solidFill>
                  <a:schemeClr val="accent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5181600" y="1257300"/>
            <a:ext cx="2514600" cy="14061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2"/>
              </a:buClr>
              <a:buSzPts val="2000"/>
              <a:buFont typeface="Arial"/>
              <a:buNone/>
              <a:defRPr sz="2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04800" y="1257300"/>
            <a:ext cx="4700100" cy="2628900"/>
          </a:xfrm>
          <a:prstGeom prst="rect">
            <a:avLst/>
          </a:prstGeom>
          <a:noFill/>
          <a:ln>
            <a:noFill/>
          </a:ln>
        </p:spPr>
        <p:txBody>
          <a:bodyPr spcFirstLastPara="1" wrap="square" lIns="91425" tIns="45700" rIns="91425" bIns="45700" anchor="t" anchorCtr="0">
            <a:normAutofit/>
          </a:bodyPr>
          <a:lstStyle>
            <a:lvl1pPr marL="457200" lvl="0" indent="-304800" algn="l">
              <a:spcBef>
                <a:spcPts val="240"/>
              </a:spcBef>
              <a:spcAft>
                <a:spcPts val="0"/>
              </a:spcAft>
              <a:buSzPts val="1200"/>
              <a:buChar char="•"/>
              <a:defRPr sz="1200"/>
            </a:lvl1pPr>
            <a:lvl2pPr marL="914400" lvl="1" indent="-304800" algn="l">
              <a:spcBef>
                <a:spcPts val="240"/>
              </a:spcBef>
              <a:spcAft>
                <a:spcPts val="0"/>
              </a:spcAft>
              <a:buSzPts val="1200"/>
              <a:buChar char="▫"/>
              <a:defRPr sz="1200"/>
            </a:lvl2pPr>
            <a:lvl3pPr marL="1371600" lvl="2" indent="-304800" algn="l">
              <a:spcBef>
                <a:spcPts val="240"/>
              </a:spcBef>
              <a:spcAft>
                <a:spcPts val="0"/>
              </a:spcAft>
              <a:buSzPts val="1200"/>
              <a:buChar char="–"/>
              <a:defRPr sz="120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30" name="Google Shape;30;p5"/>
          <p:cNvSpPr txBox="1">
            <a:spLocks noGrp="1"/>
          </p:cNvSpPr>
          <p:nvPr>
            <p:ph type="body" idx="2"/>
          </p:nvPr>
        </p:nvSpPr>
        <p:spPr>
          <a:xfrm>
            <a:off x="5486400" y="2664279"/>
            <a:ext cx="2209800" cy="1221900"/>
          </a:xfrm>
          <a:prstGeom prst="rect">
            <a:avLst/>
          </a:prstGeom>
          <a:noFill/>
          <a:ln>
            <a:noFill/>
          </a:ln>
        </p:spPr>
        <p:txBody>
          <a:bodyPr spcFirstLastPara="1" wrap="square" lIns="91425" tIns="45700" rIns="91425" bIns="45700" anchor="t" anchorCtr="0">
            <a:normAutofit/>
          </a:bodyPr>
          <a:lstStyle>
            <a:lvl1pPr marL="457200" lvl="0" indent="-228600" algn="r">
              <a:spcBef>
                <a:spcPts val="240"/>
              </a:spcBef>
              <a:spcAft>
                <a:spcPts val="0"/>
              </a:spcAft>
              <a:buSzPts val="1200"/>
              <a:buNone/>
              <a:defRPr sz="1200">
                <a:solidFill>
                  <a:schemeClr val="dk2"/>
                </a:solidFill>
              </a:defRPr>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1" name="Google Shape;31;p5"/>
          <p:cNvSpPr txBox="1">
            <a:spLocks noGrp="1"/>
          </p:cNvSpPr>
          <p:nvPr>
            <p:ph type="dt" idx="10"/>
          </p:nvPr>
        </p:nvSpPr>
        <p:spPr>
          <a:xfrm>
            <a:off x="4876801" y="4819651"/>
            <a:ext cx="2819400" cy="9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sldNum" idx="12"/>
          </p:nvPr>
        </p:nvSpPr>
        <p:spPr>
          <a:xfrm>
            <a:off x="7772400" y="4800600"/>
            <a:ext cx="533400" cy="114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3" name="Google Shape;33;p5"/>
          <p:cNvSpPr txBox="1">
            <a:spLocks noGrp="1"/>
          </p:cNvSpPr>
          <p:nvPr>
            <p:ph type="ftr" idx="11"/>
          </p:nvPr>
        </p:nvSpPr>
        <p:spPr>
          <a:xfrm>
            <a:off x="4875213" y="4722186"/>
            <a:ext cx="2820900" cy="1143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6"/>
          <p:cNvSpPr txBox="1">
            <a:spLocks noGrp="1"/>
          </p:cNvSpPr>
          <p:nvPr>
            <p:ph type="dt" idx="10"/>
          </p:nvPr>
        </p:nvSpPr>
        <p:spPr>
          <a:xfrm>
            <a:off x="6363347" y="4767264"/>
            <a:ext cx="20859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ftr" idx="11"/>
          </p:nvPr>
        </p:nvSpPr>
        <p:spPr>
          <a:xfrm>
            <a:off x="659165" y="4767264"/>
            <a:ext cx="28479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sldNum" idx="12"/>
          </p:nvPr>
        </p:nvSpPr>
        <p:spPr>
          <a:xfrm>
            <a:off x="8543279" y="4767264"/>
            <a:ext cx="5619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38"/>
        <p:cNvGrpSpPr/>
        <p:nvPr/>
      </p:nvGrpSpPr>
      <p:grpSpPr>
        <a:xfrm>
          <a:off x="0" y="0"/>
          <a:ext cx="0" cy="0"/>
          <a:chOff x="0" y="0"/>
          <a:chExt cx="0" cy="0"/>
        </a:xfrm>
      </p:grpSpPr>
      <p:pic>
        <p:nvPicPr>
          <p:cNvPr id="39" name="Google Shape;39;p7"/>
          <p:cNvPicPr preferRelativeResize="0"/>
          <p:nvPr/>
        </p:nvPicPr>
        <p:blipFill rotWithShape="1">
          <a:blip r:embed="rId2">
            <a:alphaModFix/>
          </a:blip>
          <a:srcRect/>
          <a:stretch/>
        </p:blipFill>
        <p:spPr>
          <a:xfrm>
            <a:off x="0" y="1"/>
            <a:ext cx="6858000" cy="5143500"/>
          </a:xfrm>
          <a:prstGeom prst="rect">
            <a:avLst/>
          </a:prstGeom>
          <a:noFill/>
          <a:ln>
            <a:noFill/>
          </a:ln>
        </p:spPr>
      </p:pic>
      <p:cxnSp>
        <p:nvCxnSpPr>
          <p:cNvPr id="40" name="Google Shape;40;p7"/>
          <p:cNvCxnSpPr/>
          <p:nvPr/>
        </p:nvCxnSpPr>
        <p:spPr>
          <a:xfrm>
            <a:off x="4572000" y="2343150"/>
            <a:ext cx="0" cy="592800"/>
          </a:xfrm>
          <a:prstGeom prst="straightConnector1">
            <a:avLst/>
          </a:prstGeom>
          <a:noFill/>
          <a:ln w="9525" cap="flat" cmpd="sng">
            <a:solidFill>
              <a:srgbClr val="7E7E82"/>
            </a:solidFill>
            <a:prstDash val="solid"/>
            <a:round/>
            <a:headEnd type="none" w="sm" len="sm"/>
            <a:tailEnd type="none" w="sm" len="sm"/>
          </a:ln>
        </p:spPr>
      </p:cxnSp>
      <p:sp>
        <p:nvSpPr>
          <p:cNvPr id="41" name="Google Shape;41;p7"/>
          <p:cNvSpPr txBox="1">
            <a:spLocks noGrp="1"/>
          </p:cNvSpPr>
          <p:nvPr>
            <p:ph type="title"/>
          </p:nvPr>
        </p:nvSpPr>
        <p:spPr>
          <a:xfrm>
            <a:off x="4800600" y="2457450"/>
            <a:ext cx="3581400" cy="3429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2400"/>
              <a:buFont typeface="Arial"/>
              <a:buNone/>
              <a:defRPr sz="240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2" name="Google Shape;42;p7"/>
          <p:cNvPicPr preferRelativeResize="0"/>
          <p:nvPr/>
        </p:nvPicPr>
        <p:blipFill rotWithShape="1">
          <a:blip r:embed="rId3">
            <a:alphaModFix/>
          </a:blip>
          <a:srcRect/>
          <a:stretch/>
        </p:blipFill>
        <p:spPr>
          <a:xfrm>
            <a:off x="1295400" y="2167128"/>
            <a:ext cx="2427733" cy="8092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Column Body Slide">
  <p:cSld name="Two-Column Body Slide">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457200" y="228600"/>
            <a:ext cx="8229600" cy="8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
          <p:cNvSpPr txBox="1">
            <a:spLocks noGrp="1"/>
          </p:cNvSpPr>
          <p:nvPr>
            <p:ph type="body" idx="1"/>
          </p:nvPr>
        </p:nvSpPr>
        <p:spPr>
          <a:xfrm>
            <a:off x="457200" y="1257300"/>
            <a:ext cx="4038600" cy="3143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solidFill>
                  <a:schemeClr val="accent5"/>
                </a:solidFill>
              </a:defRPr>
            </a:lvl1pPr>
            <a:lvl2pPr marL="914400" lvl="1" indent="-330200" algn="l">
              <a:spcBef>
                <a:spcPts val="320"/>
              </a:spcBef>
              <a:spcAft>
                <a:spcPts val="0"/>
              </a:spcAft>
              <a:buSzPts val="1600"/>
              <a:buChar char="▫"/>
              <a:defRPr>
                <a:solidFill>
                  <a:schemeClr val="accent5"/>
                </a:solidFill>
              </a:defRPr>
            </a:lvl2pPr>
            <a:lvl3pPr marL="1371600" lvl="2" indent="-317500" algn="l">
              <a:spcBef>
                <a:spcPts val="280"/>
              </a:spcBef>
              <a:spcAft>
                <a:spcPts val="0"/>
              </a:spcAft>
              <a:buSzPts val="1400"/>
              <a:buChar char="–"/>
              <a:defRPr>
                <a:solidFill>
                  <a:schemeClr val="accent5"/>
                </a:solidFill>
              </a:defRPr>
            </a:lvl3pPr>
            <a:lvl4pPr marL="1828800" lvl="3" indent="-304800" algn="l">
              <a:spcBef>
                <a:spcPts val="240"/>
              </a:spcBef>
              <a:spcAft>
                <a:spcPts val="0"/>
              </a:spcAft>
              <a:buSzPts val="1200"/>
              <a:buChar char="▪"/>
              <a:defRPr>
                <a:solidFill>
                  <a:schemeClr val="accent5"/>
                </a:solidFill>
              </a:defRPr>
            </a:lvl4pPr>
            <a:lvl5pPr marL="2286000" lvl="4" indent="-304800" algn="l">
              <a:spcBef>
                <a:spcPts val="240"/>
              </a:spcBef>
              <a:spcAft>
                <a:spcPts val="0"/>
              </a:spcAft>
              <a:buSzPts val="1200"/>
              <a:buChar char="»"/>
              <a:defRPr>
                <a:solidFill>
                  <a:schemeClr val="accent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8"/>
          <p:cNvSpPr txBox="1">
            <a:spLocks noGrp="1"/>
          </p:cNvSpPr>
          <p:nvPr>
            <p:ph type="body" idx="2"/>
          </p:nvPr>
        </p:nvSpPr>
        <p:spPr>
          <a:xfrm>
            <a:off x="4648200" y="1257300"/>
            <a:ext cx="4038600" cy="3143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solidFill>
                  <a:schemeClr val="accent5"/>
                </a:solidFill>
              </a:defRPr>
            </a:lvl1pPr>
            <a:lvl2pPr marL="914400" lvl="1" indent="-330200" algn="l">
              <a:spcBef>
                <a:spcPts val="320"/>
              </a:spcBef>
              <a:spcAft>
                <a:spcPts val="0"/>
              </a:spcAft>
              <a:buSzPts val="1600"/>
              <a:buChar char="▫"/>
              <a:defRPr>
                <a:solidFill>
                  <a:schemeClr val="accent5"/>
                </a:solidFill>
              </a:defRPr>
            </a:lvl2pPr>
            <a:lvl3pPr marL="1371600" lvl="2" indent="-317500" algn="l">
              <a:spcBef>
                <a:spcPts val="280"/>
              </a:spcBef>
              <a:spcAft>
                <a:spcPts val="0"/>
              </a:spcAft>
              <a:buSzPts val="1400"/>
              <a:buChar char="–"/>
              <a:defRPr>
                <a:solidFill>
                  <a:schemeClr val="accent5"/>
                </a:solidFill>
              </a:defRPr>
            </a:lvl3pPr>
            <a:lvl4pPr marL="1828800" lvl="3" indent="-304800" algn="l">
              <a:spcBef>
                <a:spcPts val="240"/>
              </a:spcBef>
              <a:spcAft>
                <a:spcPts val="0"/>
              </a:spcAft>
              <a:buSzPts val="1200"/>
              <a:buChar char="▪"/>
              <a:defRPr>
                <a:solidFill>
                  <a:schemeClr val="accent5"/>
                </a:solidFill>
              </a:defRPr>
            </a:lvl4pPr>
            <a:lvl5pPr marL="2286000" lvl="4" indent="-304800" algn="l">
              <a:spcBef>
                <a:spcPts val="240"/>
              </a:spcBef>
              <a:spcAft>
                <a:spcPts val="0"/>
              </a:spcAft>
              <a:buSzPts val="1200"/>
              <a:buChar char="»"/>
              <a:defRPr>
                <a:solidFill>
                  <a:schemeClr val="accent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10"/>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rmAutofit/>
          </a:bodyPr>
          <a:lstStyle>
            <a:lvl1pPr marL="457200" lvl="0" indent="-342900" rtl="0">
              <a:spcBef>
                <a:spcPts val="360"/>
              </a:spcBef>
              <a:spcAft>
                <a:spcPts val="0"/>
              </a:spcAft>
              <a:buSzPts val="1800"/>
              <a:buChar char="•"/>
              <a:defRPr/>
            </a:lvl1pPr>
            <a:lvl2pPr marL="914400" lvl="1" indent="-330200" rtl="0">
              <a:spcBef>
                <a:spcPts val="320"/>
              </a:spcBef>
              <a:spcAft>
                <a:spcPts val="0"/>
              </a:spcAft>
              <a:buSzPts val="1600"/>
              <a:buChar char="▫"/>
              <a:defRPr/>
            </a:lvl2pPr>
            <a:lvl3pPr marL="1371600" lvl="2" indent="-317500" rtl="0">
              <a:spcBef>
                <a:spcPts val="280"/>
              </a:spcBef>
              <a:spcAft>
                <a:spcPts val="0"/>
              </a:spcAft>
              <a:buSzPts val="1400"/>
              <a:buChar char="–"/>
              <a:defRPr/>
            </a:lvl3pPr>
            <a:lvl4pPr marL="1828800" lvl="3" indent="-304800" rtl="0">
              <a:spcBef>
                <a:spcPts val="240"/>
              </a:spcBef>
              <a:spcAft>
                <a:spcPts val="0"/>
              </a:spcAft>
              <a:buSzPts val="1200"/>
              <a:buChar char="▪"/>
              <a:defRPr/>
            </a:lvl4pPr>
            <a:lvl5pPr marL="2286000" lvl="4" indent="-304800" rtl="0">
              <a:spcBef>
                <a:spcPts val="240"/>
              </a:spcBef>
              <a:spcAft>
                <a:spcPts val="0"/>
              </a:spcAft>
              <a:buSzPts val="12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3" name="Google Shape;5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kkk.jpg"/>
          <p:cNvPicPr preferRelativeResize="0"/>
          <p:nvPr/>
        </p:nvPicPr>
        <p:blipFill rotWithShape="1">
          <a:blip r:embed="rId11">
            <a:alphaModFix/>
          </a:blip>
          <a:src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457200" y="228600"/>
            <a:ext cx="8229600" cy="8574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3200"/>
              <a:buFont typeface="Arial"/>
              <a:buNone/>
              <a:defRPr sz="32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457200" y="1276354"/>
            <a:ext cx="8229600" cy="3124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360"/>
              </a:spcBef>
              <a:spcAft>
                <a:spcPts val="0"/>
              </a:spcAft>
              <a:buClr>
                <a:srgbClr val="E71B1B"/>
              </a:buClr>
              <a:buSzPts val="1800"/>
              <a:buFont typeface="Arial"/>
              <a:buChar char="•"/>
              <a:defRPr sz="1800" b="0" i="0" u="none" strike="noStrike" cap="none">
                <a:solidFill>
                  <a:srgbClr val="7E7E82"/>
                </a:solidFill>
                <a:latin typeface="Open Sans"/>
                <a:ea typeface="Open Sans"/>
                <a:cs typeface="Open Sans"/>
                <a:sym typeface="Open Sans"/>
              </a:defRPr>
            </a:lvl1pPr>
            <a:lvl2pPr marL="914400" marR="0" lvl="1" indent="-330200" algn="l" rtl="0">
              <a:spcBef>
                <a:spcPts val="320"/>
              </a:spcBef>
              <a:spcAft>
                <a:spcPts val="0"/>
              </a:spcAft>
              <a:buClr>
                <a:srgbClr val="E71B1B"/>
              </a:buClr>
              <a:buSzPts val="1600"/>
              <a:buFont typeface="Calibri"/>
              <a:buChar char="▫"/>
              <a:defRPr sz="1600" b="0" i="0" u="none" strike="noStrike" cap="none">
                <a:solidFill>
                  <a:srgbClr val="7E7E82"/>
                </a:solidFill>
                <a:latin typeface="Open Sans"/>
                <a:ea typeface="Open Sans"/>
                <a:cs typeface="Open Sans"/>
                <a:sym typeface="Open Sans"/>
              </a:defRPr>
            </a:lvl2pPr>
            <a:lvl3pPr marL="1371600" marR="0" lvl="2" indent="-317500" algn="l" rtl="0">
              <a:spcBef>
                <a:spcPts val="280"/>
              </a:spcBef>
              <a:spcAft>
                <a:spcPts val="0"/>
              </a:spcAft>
              <a:buClr>
                <a:srgbClr val="E71B1B"/>
              </a:buClr>
              <a:buSzPts val="1400"/>
              <a:buFont typeface="Calibri"/>
              <a:buChar char="–"/>
              <a:defRPr sz="1400" b="0" i="0" u="none" strike="noStrike" cap="none">
                <a:solidFill>
                  <a:srgbClr val="7E7E82"/>
                </a:solidFill>
                <a:latin typeface="Open Sans"/>
                <a:ea typeface="Open Sans"/>
                <a:cs typeface="Open Sans"/>
                <a:sym typeface="Open Sans"/>
              </a:defRPr>
            </a:lvl3pPr>
            <a:lvl4pPr marL="1828800" marR="0" lvl="3" indent="-304800" algn="l" rtl="0">
              <a:spcBef>
                <a:spcPts val="240"/>
              </a:spcBef>
              <a:spcAft>
                <a:spcPts val="0"/>
              </a:spcAft>
              <a:buClr>
                <a:srgbClr val="E71B1B"/>
              </a:buClr>
              <a:buSzPts val="1200"/>
              <a:buFont typeface="Noto Sans Symbols"/>
              <a:buChar char="▪"/>
              <a:defRPr sz="1200" b="0" i="0" u="none" strike="noStrike" cap="none">
                <a:solidFill>
                  <a:srgbClr val="7E7E82"/>
                </a:solidFill>
                <a:latin typeface="Open Sans"/>
                <a:ea typeface="Open Sans"/>
                <a:cs typeface="Open Sans"/>
                <a:sym typeface="Open Sans"/>
              </a:defRPr>
            </a:lvl4pPr>
            <a:lvl5pPr marL="2286000" marR="0" lvl="4" indent="-304800" algn="l" rtl="0">
              <a:spcBef>
                <a:spcPts val="240"/>
              </a:spcBef>
              <a:spcAft>
                <a:spcPts val="0"/>
              </a:spcAft>
              <a:buClr>
                <a:srgbClr val="E71B1B"/>
              </a:buClr>
              <a:buSzPts val="1200"/>
              <a:buFont typeface="Arial"/>
              <a:buChar char="»"/>
              <a:defRPr sz="1200" b="0" i="0" u="none" strike="noStrike" cap="none">
                <a:solidFill>
                  <a:srgbClr val="7E7E8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p:nvPr/>
        </p:nvSpPr>
        <p:spPr>
          <a:xfrm>
            <a:off x="8229600" y="4686300"/>
            <a:ext cx="457200" cy="285900"/>
          </a:xfrm>
          <a:prstGeom prst="rect">
            <a:avLst/>
          </a:prstGeom>
          <a:noFill/>
          <a:ln>
            <a:noFill/>
          </a:ln>
        </p:spPr>
        <p:txBody>
          <a:bodyPr spcFirstLastPara="1" wrap="square" lIns="91425" tIns="45700" rIns="91425" bIns="45700" anchor="ctr" anchorCtr="1">
            <a:noAutofit/>
          </a:bodyPr>
          <a:lstStyle/>
          <a:p>
            <a:pPr marL="0" marR="0" lvl="0" indent="0" algn="l" rtl="0">
              <a:spcBef>
                <a:spcPts val="0"/>
              </a:spcBef>
              <a:spcAft>
                <a:spcPts val="0"/>
              </a:spcAft>
              <a:buNone/>
            </a:pPr>
            <a:fld id="{00000000-1234-1234-1234-123412341234}" type="slidenum">
              <a:rPr lang="en" sz="1200" b="0" i="0" u="none" strike="noStrike" cap="none">
                <a:solidFill>
                  <a:schemeClr val="accent5"/>
                </a:solidFill>
                <a:latin typeface="Open Sans Light"/>
                <a:ea typeface="Open Sans Light"/>
                <a:cs typeface="Open Sans Light"/>
                <a:sym typeface="Open Sans Light"/>
              </a:rPr>
              <a:t>‹#›</a:t>
            </a:fld>
            <a:endParaRPr sz="1200" b="0" i="0" u="none" strike="noStrike" cap="none">
              <a:solidFill>
                <a:schemeClr val="accent5"/>
              </a:solidFill>
              <a:latin typeface="Open Sans"/>
              <a:ea typeface="Open Sans"/>
              <a:cs typeface="Open Sans"/>
              <a:sym typeface="Open Sans"/>
            </a:endParaRPr>
          </a:p>
        </p:txBody>
      </p:sp>
      <p:pic>
        <p:nvPicPr>
          <p:cNvPr id="10" name="Google Shape;10;p1"/>
          <p:cNvPicPr preferRelativeResize="0"/>
          <p:nvPr/>
        </p:nvPicPr>
        <p:blipFill rotWithShape="1">
          <a:blip r:embed="rId12">
            <a:alphaModFix/>
          </a:blip>
          <a:srcRect/>
          <a:stretch/>
        </p:blipFill>
        <p:spPr>
          <a:xfrm>
            <a:off x="314324" y="4457700"/>
            <a:ext cx="564356" cy="56435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s://internationaljournalofresearch.com/2020/07/20/balance-life-with-balan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423250" y="1795950"/>
            <a:ext cx="8520600" cy="11289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p>
            <a:pPr marL="0" lvl="0" indent="0" algn="l" rtl="0">
              <a:spcBef>
                <a:spcPts val="0"/>
              </a:spcBef>
              <a:spcAft>
                <a:spcPts val="0"/>
              </a:spcAft>
              <a:buNone/>
            </a:pPr>
            <a:r>
              <a:rPr lang="en" dirty="0"/>
              <a:t>Reaction Awareness:  How to Show Up During Conflict</a:t>
            </a:r>
            <a:endParaRPr dirty="0"/>
          </a:p>
        </p:txBody>
      </p:sp>
      <p:cxnSp>
        <p:nvCxnSpPr>
          <p:cNvPr id="59" name="Google Shape;59;p11"/>
          <p:cNvCxnSpPr/>
          <p:nvPr/>
        </p:nvCxnSpPr>
        <p:spPr>
          <a:xfrm>
            <a:off x="24800" y="1425300"/>
            <a:ext cx="9122100" cy="12300"/>
          </a:xfrm>
          <a:prstGeom prst="straightConnector1">
            <a:avLst/>
          </a:prstGeom>
          <a:noFill/>
          <a:ln w="9525" cap="flat" cmpd="sng">
            <a:solidFill>
              <a:schemeClr val="dk2"/>
            </a:solidFill>
            <a:prstDash val="solid"/>
            <a:round/>
            <a:headEnd type="none" w="med" len="med"/>
            <a:tailEnd type="none" w="med" len="med"/>
          </a:ln>
        </p:spPr>
      </p:cxnSp>
      <p:cxnSp>
        <p:nvCxnSpPr>
          <p:cNvPr id="60" name="Google Shape;60;p11"/>
          <p:cNvCxnSpPr/>
          <p:nvPr/>
        </p:nvCxnSpPr>
        <p:spPr>
          <a:xfrm>
            <a:off x="24800" y="3350025"/>
            <a:ext cx="9122100" cy="12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8" name="Google Shape;148;p23"/>
          <p:cNvPicPr preferRelativeResize="0"/>
          <p:nvPr/>
        </p:nvPicPr>
        <p:blipFill>
          <a:blip r:embed="rId3">
            <a:alphaModFix/>
          </a:blip>
          <a:stretch>
            <a:fillRect/>
          </a:stretch>
        </p:blipFill>
        <p:spPr>
          <a:xfrm>
            <a:off x="620973" y="95534"/>
            <a:ext cx="8053999" cy="4421875"/>
          </a:xfrm>
          <a:prstGeom prst="rect">
            <a:avLst/>
          </a:prstGeom>
          <a:noFill/>
          <a:ln w="9525" cap="flat" cmpd="sng">
            <a:solidFill>
              <a:schemeClr val="dk2"/>
            </a:solidFill>
            <a:prstDash val="solid"/>
            <a:round/>
            <a:headEnd type="none" w="sm" len="sm"/>
            <a:tailEnd type="none" w="sm" len="sm"/>
          </a:ln>
          <a:effectLst>
            <a:glow rad="101600">
              <a:schemeClr val="accent5">
                <a:satMod val="175000"/>
                <a:alpha val="40000"/>
              </a:schemeClr>
            </a:glow>
          </a:effectLst>
        </p:spPr>
      </p:pic>
      <p:sp>
        <p:nvSpPr>
          <p:cNvPr id="147" name="Google Shape;147;p23"/>
          <p:cNvSpPr txBox="1"/>
          <p:nvPr/>
        </p:nvSpPr>
        <p:spPr>
          <a:xfrm>
            <a:off x="2589299" y="4517409"/>
            <a:ext cx="39654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dirty="0">
                <a:solidFill>
                  <a:schemeClr val="dk2"/>
                </a:solidFill>
              </a:rPr>
              <a:t>Window of Tolerance</a:t>
            </a:r>
            <a:endParaRPr sz="2900" b="1" dirty="0">
              <a:solidFill>
                <a:schemeClr val="dk2"/>
              </a:solidFill>
            </a:endParaRPr>
          </a:p>
        </p:txBody>
      </p:sp>
      <p:sp>
        <p:nvSpPr>
          <p:cNvPr id="4" name="Google Shape;154;p24">
            <a:extLst>
              <a:ext uri="{FF2B5EF4-FFF2-40B4-BE49-F238E27FC236}">
                <a16:creationId xmlns:a16="http://schemas.microsoft.com/office/drawing/2014/main" id="{859BB74C-E86D-48C1-9BF1-0E8B5F1A3DB9}"/>
              </a:ext>
            </a:extLst>
          </p:cNvPr>
          <p:cNvSpPr/>
          <p:nvPr/>
        </p:nvSpPr>
        <p:spPr>
          <a:xfrm>
            <a:off x="2129051" y="2571750"/>
            <a:ext cx="1241946" cy="869561"/>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t>Optimal Arousal</a:t>
            </a:r>
            <a:endParaRPr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Hyper Arousal Zone</a:t>
            </a:r>
            <a:endParaRPr/>
          </a:p>
        </p:txBody>
      </p:sp>
      <p:pic>
        <p:nvPicPr>
          <p:cNvPr id="160" name="Google Shape;160;p25"/>
          <p:cNvPicPr preferRelativeResize="0"/>
          <p:nvPr/>
        </p:nvPicPr>
        <p:blipFill rotWithShape="1">
          <a:blip r:embed="rId3">
            <a:alphaModFix/>
          </a:blip>
          <a:srcRect l="4642" t="12568" r="3799" b="66656"/>
          <a:stretch/>
        </p:blipFill>
        <p:spPr>
          <a:xfrm>
            <a:off x="862000" y="1244900"/>
            <a:ext cx="7858950" cy="1272075"/>
          </a:xfrm>
          <a:prstGeom prst="rect">
            <a:avLst/>
          </a:prstGeom>
          <a:noFill/>
          <a:ln>
            <a:noFill/>
          </a:ln>
        </p:spPr>
      </p:pic>
      <p:sp>
        <p:nvSpPr>
          <p:cNvPr id="161" name="Google Shape;161;p25"/>
          <p:cNvSpPr/>
          <p:nvPr/>
        </p:nvSpPr>
        <p:spPr>
          <a:xfrm>
            <a:off x="581663" y="2744150"/>
            <a:ext cx="8447700" cy="1752900"/>
          </a:xfrm>
          <a:prstGeom prst="roundRect">
            <a:avLst>
              <a:gd name="adj" fmla="val 16667"/>
            </a:avLst>
          </a:prstGeom>
          <a:gradFill>
            <a:gsLst>
              <a:gs pos="0">
                <a:srgbClr val="DFE9FB"/>
              </a:gs>
              <a:gs pos="100000">
                <a:srgbClr val="6E9BE7"/>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i="1" u="sng"/>
              <a:t>Fight:</a:t>
            </a:r>
            <a:r>
              <a:rPr lang="en" sz="1700" b="1" u="sng"/>
              <a:t> </a:t>
            </a:r>
            <a:r>
              <a:rPr lang="en" sz="1700" b="1"/>
              <a:t> When faced with a threat or stressor that our brain feels it can defeat, out body release hormones to prepare it for battle.</a:t>
            </a:r>
            <a:endParaRPr sz="1700" b="1"/>
          </a:p>
          <a:p>
            <a:pPr marL="0" lvl="0" indent="0" algn="l" rtl="0">
              <a:spcBef>
                <a:spcPts val="0"/>
              </a:spcBef>
              <a:spcAft>
                <a:spcPts val="0"/>
              </a:spcAft>
              <a:buNone/>
            </a:pPr>
            <a:endParaRPr sz="1700" b="1"/>
          </a:p>
          <a:p>
            <a:pPr marL="0" lvl="0" indent="0" algn="l" rtl="0">
              <a:spcBef>
                <a:spcPts val="0"/>
              </a:spcBef>
              <a:spcAft>
                <a:spcPts val="0"/>
              </a:spcAft>
              <a:buNone/>
            </a:pPr>
            <a:r>
              <a:rPr lang="en" sz="1900" b="1" i="1" u="sng"/>
              <a:t>Flight:</a:t>
            </a:r>
            <a:r>
              <a:rPr lang="en" sz="1700" b="1"/>
              <a:t>  Our reaction to a threat or a stressor our brain perceives as overwhelming and the best chance for safety (physical or psychological) is to flee the situation.</a:t>
            </a:r>
            <a:endParaRPr sz="17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Hypo Arousal Zone</a:t>
            </a:r>
            <a:endParaRPr/>
          </a:p>
        </p:txBody>
      </p:sp>
      <p:pic>
        <p:nvPicPr>
          <p:cNvPr id="167" name="Google Shape;167;p26"/>
          <p:cNvPicPr preferRelativeResize="0"/>
          <p:nvPr/>
        </p:nvPicPr>
        <p:blipFill rotWithShape="1">
          <a:blip r:embed="rId3">
            <a:alphaModFix/>
          </a:blip>
          <a:srcRect l="4350" t="78420" r="4433" b="1900"/>
          <a:stretch/>
        </p:blipFill>
        <p:spPr>
          <a:xfrm>
            <a:off x="747887" y="1132675"/>
            <a:ext cx="8115276" cy="1300752"/>
          </a:xfrm>
          <a:prstGeom prst="rect">
            <a:avLst/>
          </a:prstGeom>
          <a:noFill/>
          <a:ln>
            <a:noFill/>
          </a:ln>
        </p:spPr>
      </p:pic>
      <p:sp>
        <p:nvSpPr>
          <p:cNvPr id="168" name="Google Shape;168;p26"/>
          <p:cNvSpPr/>
          <p:nvPr/>
        </p:nvSpPr>
        <p:spPr>
          <a:xfrm>
            <a:off x="581663" y="2643575"/>
            <a:ext cx="8447700" cy="1752900"/>
          </a:xfrm>
          <a:prstGeom prst="roundRect">
            <a:avLst>
              <a:gd name="adj" fmla="val 16667"/>
            </a:avLst>
          </a:prstGeom>
          <a:gradFill>
            <a:gsLst>
              <a:gs pos="0">
                <a:srgbClr val="F5D0D0"/>
              </a:gs>
              <a:gs pos="100000">
                <a:srgbClr val="D96868"/>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i="1" u="sng" dirty="0"/>
              <a:t>Freeze:</a:t>
            </a:r>
            <a:r>
              <a:rPr lang="en" sz="1900" dirty="0"/>
              <a:t>  </a:t>
            </a:r>
            <a:r>
              <a:rPr lang="en" sz="1700" b="1" dirty="0"/>
              <a:t>A common human reaction and primitive response to fear.  While in our mind we may picture fighting or fleeing, we react by doing nothing.  It is a primal, deperate attempt to stop the predator from seeing us. </a:t>
            </a:r>
            <a:r>
              <a:rPr lang="en" b="1" dirty="0"/>
              <a:t> </a:t>
            </a:r>
            <a:endParaRPr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7"/>
          <p:cNvPicPr preferRelativeResize="0"/>
          <p:nvPr/>
        </p:nvPicPr>
        <p:blipFill>
          <a:blip r:embed="rId3">
            <a:alphaModFix/>
          </a:blip>
          <a:stretch>
            <a:fillRect/>
          </a:stretch>
        </p:blipFill>
        <p:spPr>
          <a:xfrm>
            <a:off x="0" y="750200"/>
            <a:ext cx="3907901" cy="4100325"/>
          </a:xfrm>
          <a:prstGeom prst="rect">
            <a:avLst/>
          </a:prstGeom>
          <a:noFill/>
          <a:ln>
            <a:noFill/>
          </a:ln>
        </p:spPr>
      </p:pic>
      <p:sp>
        <p:nvSpPr>
          <p:cNvPr id="174" name="Google Shape;174;p27"/>
          <p:cNvSpPr/>
          <p:nvPr/>
        </p:nvSpPr>
        <p:spPr>
          <a:xfrm>
            <a:off x="3663675" y="272975"/>
            <a:ext cx="5258400" cy="4439400"/>
          </a:xfrm>
          <a:prstGeom prst="roundRect">
            <a:avLst>
              <a:gd name="adj" fmla="val 16667"/>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p:cNvSpPr txBox="1"/>
          <p:nvPr/>
        </p:nvSpPr>
        <p:spPr>
          <a:xfrm>
            <a:off x="4195250" y="545950"/>
            <a:ext cx="4281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latin typeface="Open Sans"/>
                <a:ea typeface="Open Sans"/>
                <a:cs typeface="Open Sans"/>
                <a:sym typeface="Open Sans"/>
              </a:rPr>
              <a:t>What situations or factors tend to shrink our window of tolerance?</a:t>
            </a:r>
            <a:endParaRPr sz="1800" dirty="0">
              <a:latin typeface="Open Sans"/>
              <a:ea typeface="Open Sans"/>
              <a:cs typeface="Open Sans"/>
              <a:sym typeface="Open Sans"/>
            </a:endParaRPr>
          </a:p>
        </p:txBody>
      </p:sp>
      <p:sp>
        <p:nvSpPr>
          <p:cNvPr id="176" name="Google Shape;176;p27"/>
          <p:cNvSpPr/>
          <p:nvPr/>
        </p:nvSpPr>
        <p:spPr>
          <a:xfrm>
            <a:off x="3476900" y="545950"/>
            <a:ext cx="546000" cy="4008600"/>
          </a:xfrm>
          <a:prstGeom prst="downArrow">
            <a:avLst>
              <a:gd name="adj1" fmla="val 50000"/>
              <a:gd name="adj2" fmla="val 50000"/>
            </a:avLst>
          </a:prstGeom>
          <a:gradFill>
            <a:gsLst>
              <a:gs pos="0">
                <a:srgbClr val="8C8C8C"/>
              </a:gs>
              <a:gs pos="100000">
                <a:srgbClr val="404040"/>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8"/>
          <p:cNvPicPr preferRelativeResize="0"/>
          <p:nvPr/>
        </p:nvPicPr>
        <p:blipFill>
          <a:blip r:embed="rId3">
            <a:alphaModFix amt="58000"/>
          </a:blip>
          <a:stretch>
            <a:fillRect/>
          </a:stretch>
        </p:blipFill>
        <p:spPr>
          <a:xfrm>
            <a:off x="152400" y="0"/>
            <a:ext cx="8991600" cy="5143501"/>
          </a:xfrm>
          <a:prstGeom prst="rect">
            <a:avLst/>
          </a:prstGeom>
          <a:noFill/>
          <a:ln>
            <a:noFill/>
          </a:ln>
        </p:spPr>
      </p:pic>
      <p:sp>
        <p:nvSpPr>
          <p:cNvPr id="182" name="Google Shape;182;p28"/>
          <p:cNvSpPr txBox="1">
            <a:spLocks noGrp="1"/>
          </p:cNvSpPr>
          <p:nvPr>
            <p:ph type="title"/>
          </p:nvPr>
        </p:nvSpPr>
        <p:spPr>
          <a:xfrm>
            <a:off x="958250" y="3835725"/>
            <a:ext cx="7676400" cy="7905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 dirty="0"/>
              <a:t>What practices/activities can increase your window of tolerance?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86"/>
        <p:cNvGrpSpPr/>
        <p:nvPr/>
      </p:nvGrpSpPr>
      <p:grpSpPr>
        <a:xfrm>
          <a:off x="0" y="0"/>
          <a:ext cx="0" cy="0"/>
          <a:chOff x="0" y="0"/>
          <a:chExt cx="0" cy="0"/>
        </a:xfrm>
      </p:grpSpPr>
      <p:pic>
        <p:nvPicPr>
          <p:cNvPr id="187" name="Google Shape;187;p29"/>
          <p:cNvPicPr preferRelativeResize="0"/>
          <p:nvPr/>
        </p:nvPicPr>
        <p:blipFill>
          <a:blip r:embed="rId3">
            <a:alphaModFix amt="52999"/>
          </a:blip>
          <a:stretch>
            <a:fillRect/>
          </a:stretch>
        </p:blipFill>
        <p:spPr>
          <a:xfrm>
            <a:off x="143675" y="373550"/>
            <a:ext cx="8922101" cy="4617550"/>
          </a:xfrm>
          <a:prstGeom prst="rect">
            <a:avLst/>
          </a:prstGeom>
          <a:noFill/>
          <a:ln>
            <a:noFill/>
          </a:ln>
        </p:spPr>
      </p:pic>
      <p:sp>
        <p:nvSpPr>
          <p:cNvPr id="188" name="Google Shape;188;p29"/>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Emotional Co-Regulation</a:t>
            </a:r>
            <a:endParaRPr/>
          </a:p>
        </p:txBody>
      </p:sp>
      <p:sp>
        <p:nvSpPr>
          <p:cNvPr id="189" name="Google Shape;189;p29"/>
          <p:cNvSpPr txBox="1"/>
          <p:nvPr/>
        </p:nvSpPr>
        <p:spPr>
          <a:xfrm>
            <a:off x="6019875" y="1017725"/>
            <a:ext cx="3045900" cy="35094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i="1" u="sng">
                <a:latin typeface="Open Sans"/>
                <a:ea typeface="Open Sans"/>
                <a:cs typeface="Open Sans"/>
                <a:sym typeface="Open Sans"/>
              </a:rPr>
              <a:t>Co-Regulation:  </a:t>
            </a:r>
            <a:r>
              <a:rPr lang="en" sz="2400" b="1">
                <a:latin typeface="Open Sans"/>
                <a:ea typeface="Open Sans"/>
                <a:cs typeface="Open Sans"/>
                <a:sym typeface="Open Sans"/>
              </a:rPr>
              <a:t>Needing someone’s assistance to get back to the window of tolerance in times of high stress or conflict.</a:t>
            </a:r>
            <a:endParaRPr sz="2400" b="1">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pic>
        <p:nvPicPr>
          <p:cNvPr id="194" name="Google Shape;194;p30"/>
          <p:cNvPicPr preferRelativeResize="0"/>
          <p:nvPr/>
        </p:nvPicPr>
        <p:blipFill>
          <a:blip r:embed="rId4">
            <a:alphaModFix amt="66000"/>
          </a:blip>
          <a:stretch>
            <a:fillRect/>
          </a:stretch>
        </p:blipFill>
        <p:spPr>
          <a:xfrm>
            <a:off x="0" y="0"/>
            <a:ext cx="5129125" cy="5143500"/>
          </a:xfrm>
          <a:prstGeom prst="rect">
            <a:avLst/>
          </a:prstGeom>
          <a:noFill/>
          <a:ln>
            <a:noFill/>
          </a:ln>
        </p:spPr>
      </p:pic>
      <p:sp>
        <p:nvSpPr>
          <p:cNvPr id="195" name="Google Shape;195;p30"/>
          <p:cNvSpPr txBox="1">
            <a:spLocks noGrp="1"/>
          </p:cNvSpPr>
          <p:nvPr>
            <p:ph type="title"/>
          </p:nvPr>
        </p:nvSpPr>
        <p:spPr>
          <a:xfrm>
            <a:off x="5366600" y="0"/>
            <a:ext cx="3701100" cy="514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Unit Three</a:t>
            </a:r>
            <a:endParaRPr/>
          </a:p>
          <a:p>
            <a:pPr marL="0" lvl="0" indent="0" algn="l" rtl="0">
              <a:spcBef>
                <a:spcPts val="0"/>
              </a:spcBef>
              <a:spcAft>
                <a:spcPts val="0"/>
              </a:spcAft>
              <a:buNone/>
            </a:pPr>
            <a:r>
              <a:rPr lang="en"/>
              <a:t>Exploring Responses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What is Ambivalence?</a:t>
            </a:r>
            <a:endParaRPr/>
          </a:p>
        </p:txBody>
      </p:sp>
      <p:pic>
        <p:nvPicPr>
          <p:cNvPr id="201" name="Google Shape;201;p31"/>
          <p:cNvPicPr preferRelativeResize="0"/>
          <p:nvPr/>
        </p:nvPicPr>
        <p:blipFill rotWithShape="1">
          <a:blip r:embed="rId3">
            <a:alphaModFix/>
          </a:blip>
          <a:srcRect b="6068"/>
          <a:stretch/>
        </p:blipFill>
        <p:spPr>
          <a:xfrm>
            <a:off x="1069550" y="1189825"/>
            <a:ext cx="7209625" cy="35694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2"/>
          <p:cNvPicPr preferRelativeResize="0"/>
          <p:nvPr/>
        </p:nvPicPr>
        <p:blipFill>
          <a:blip r:embed="rId3">
            <a:alphaModFix amt="54000"/>
          </a:blip>
          <a:stretch>
            <a:fillRect/>
          </a:stretch>
        </p:blipFill>
        <p:spPr>
          <a:xfrm>
            <a:off x="0" y="0"/>
            <a:ext cx="9144000" cy="4991100"/>
          </a:xfrm>
          <a:prstGeom prst="rect">
            <a:avLst/>
          </a:prstGeom>
          <a:noFill/>
          <a:ln>
            <a:noFill/>
          </a:ln>
        </p:spPr>
      </p:pic>
      <p:sp>
        <p:nvSpPr>
          <p:cNvPr id="207" name="Google Shape;207;p32"/>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Relational Re-enactment</a:t>
            </a:r>
            <a:endParaRPr/>
          </a:p>
        </p:txBody>
      </p:sp>
      <p:sp>
        <p:nvSpPr>
          <p:cNvPr id="208" name="Google Shape;208;p32"/>
          <p:cNvSpPr txBox="1"/>
          <p:nvPr/>
        </p:nvSpPr>
        <p:spPr>
          <a:xfrm>
            <a:off x="979100" y="1338525"/>
            <a:ext cx="6754800" cy="23397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Open Sans"/>
              <a:buChar char="●"/>
            </a:pPr>
            <a:r>
              <a:rPr lang="en" sz="2000">
                <a:latin typeface="Open Sans"/>
                <a:ea typeface="Open Sans"/>
                <a:cs typeface="Open Sans"/>
                <a:sym typeface="Open Sans"/>
              </a:rPr>
              <a:t>An individual’s behavior during conflict is driven by ambivalence.</a:t>
            </a:r>
            <a:endParaRPr sz="2000">
              <a:latin typeface="Open Sans"/>
              <a:ea typeface="Open Sans"/>
              <a:cs typeface="Open Sans"/>
              <a:sym typeface="Open Sans"/>
            </a:endParaRPr>
          </a:p>
          <a:p>
            <a:pPr marL="457200" lvl="0" indent="-355600" algn="l" rtl="0">
              <a:spcBef>
                <a:spcPts val="0"/>
              </a:spcBef>
              <a:spcAft>
                <a:spcPts val="0"/>
              </a:spcAft>
              <a:buSzPts val="2000"/>
              <a:buFont typeface="Open Sans"/>
              <a:buChar char="●"/>
            </a:pPr>
            <a:r>
              <a:rPr lang="en" sz="2000">
                <a:latin typeface="Open Sans"/>
                <a:ea typeface="Open Sans"/>
                <a:cs typeface="Open Sans"/>
                <a:sym typeface="Open Sans"/>
              </a:rPr>
              <a:t>Re-enactment  patterns are past experiences, especially early childhood experiences and traumatic events.  </a:t>
            </a:r>
            <a:endParaRPr sz="2000">
              <a:latin typeface="Open Sans"/>
              <a:ea typeface="Open Sans"/>
              <a:cs typeface="Open Sans"/>
              <a:sym typeface="Open Sans"/>
            </a:endParaRPr>
          </a:p>
          <a:p>
            <a:pPr marL="457200" lvl="0" indent="-355600" algn="l" rtl="0">
              <a:spcBef>
                <a:spcPts val="0"/>
              </a:spcBef>
              <a:spcAft>
                <a:spcPts val="0"/>
              </a:spcAft>
              <a:buSzPts val="2000"/>
              <a:buFont typeface="Open Sans"/>
              <a:buChar char="●"/>
            </a:pPr>
            <a:r>
              <a:rPr lang="en" sz="2000">
                <a:latin typeface="Open Sans"/>
                <a:ea typeface="Open Sans"/>
                <a:cs typeface="Open Sans"/>
                <a:sym typeface="Open Sans"/>
              </a:rPr>
              <a:t>When we become hyper aroused, we often default to ingrained response patterns</a:t>
            </a:r>
            <a:endParaRPr sz="2000">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3"/>
          <p:cNvPicPr preferRelativeResize="0"/>
          <p:nvPr/>
        </p:nvPicPr>
        <p:blipFill>
          <a:blip r:embed="rId3">
            <a:alphaModFix/>
          </a:blip>
          <a:stretch>
            <a:fillRect/>
          </a:stretch>
        </p:blipFill>
        <p:spPr>
          <a:xfrm>
            <a:off x="0" y="1"/>
            <a:ext cx="9144000" cy="45401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5366600" y="0"/>
            <a:ext cx="3701100" cy="514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Unit One</a:t>
            </a:r>
            <a:endParaRPr/>
          </a:p>
          <a:p>
            <a:pPr marL="0" lvl="0" indent="0" algn="l" rtl="0">
              <a:spcBef>
                <a:spcPts val="0"/>
              </a:spcBef>
              <a:spcAft>
                <a:spcPts val="0"/>
              </a:spcAft>
              <a:buNone/>
            </a:pPr>
            <a:r>
              <a:rPr lang="en"/>
              <a:t>The Foundation</a:t>
            </a:r>
            <a:endParaRPr/>
          </a:p>
        </p:txBody>
      </p:sp>
      <p:pic>
        <p:nvPicPr>
          <p:cNvPr id="66" name="Google Shape;66;p12"/>
          <p:cNvPicPr preferRelativeResize="0"/>
          <p:nvPr/>
        </p:nvPicPr>
        <p:blipFill>
          <a:blip r:embed="rId4">
            <a:alphaModFix amt="52000"/>
          </a:blip>
          <a:stretch>
            <a:fillRect/>
          </a:stretch>
        </p:blipFill>
        <p:spPr>
          <a:xfrm>
            <a:off x="0" y="0"/>
            <a:ext cx="52142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4"/>
          <p:cNvPicPr preferRelativeResize="0"/>
          <p:nvPr/>
        </p:nvPicPr>
        <p:blipFill>
          <a:blip r:embed="rId3">
            <a:alphaModFix amt="36000"/>
          </a:blip>
          <a:stretch>
            <a:fillRect/>
          </a:stretch>
        </p:blipFill>
        <p:spPr>
          <a:xfrm>
            <a:off x="0" y="1"/>
            <a:ext cx="9144004" cy="4991100"/>
          </a:xfrm>
          <a:prstGeom prst="rect">
            <a:avLst/>
          </a:prstGeom>
          <a:noFill/>
          <a:ln>
            <a:noFill/>
          </a:ln>
        </p:spPr>
      </p:pic>
      <p:sp>
        <p:nvSpPr>
          <p:cNvPr id="219" name="Google Shape;219;p34"/>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Counter Response</a:t>
            </a:r>
            <a:endParaRPr/>
          </a:p>
        </p:txBody>
      </p:sp>
      <p:sp>
        <p:nvSpPr>
          <p:cNvPr id="220" name="Google Shape;220;p34"/>
          <p:cNvSpPr txBox="1"/>
          <p:nvPr/>
        </p:nvSpPr>
        <p:spPr>
          <a:xfrm>
            <a:off x="773250" y="1017725"/>
            <a:ext cx="7597500" cy="969600"/>
          </a:xfrm>
          <a:prstGeom prst="rect">
            <a:avLst/>
          </a:prstGeom>
          <a:gradFill>
            <a:gsLst>
              <a:gs pos="0">
                <a:srgbClr val="DFE9FB"/>
              </a:gs>
              <a:gs pos="100000">
                <a:srgbClr val="6E9BE7"/>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a:latin typeface="Open Sans"/>
                <a:ea typeface="Open Sans"/>
                <a:cs typeface="Open Sans"/>
                <a:sym typeface="Open Sans"/>
              </a:rPr>
              <a:t>The response you are giving back to the other person.  In communication one person “serves” a behavior and then the other person responds to the behavior that was “served.”</a:t>
            </a:r>
            <a:endParaRPr sz="1900" b="1">
              <a:latin typeface="Open Sans"/>
              <a:ea typeface="Open Sans"/>
              <a:cs typeface="Open Sans"/>
              <a:sym typeface="Open Sans"/>
            </a:endParaRPr>
          </a:p>
        </p:txBody>
      </p:sp>
      <p:sp>
        <p:nvSpPr>
          <p:cNvPr id="221" name="Google Shape;221;p34"/>
          <p:cNvSpPr txBox="1"/>
          <p:nvPr/>
        </p:nvSpPr>
        <p:spPr>
          <a:xfrm>
            <a:off x="2570400" y="2158800"/>
            <a:ext cx="40032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i="1">
                <a:latin typeface="Open Sans"/>
                <a:ea typeface="Open Sans"/>
                <a:cs typeface="Open Sans"/>
                <a:sym typeface="Open Sans"/>
              </a:rPr>
              <a:t>   Imbalanced Responses</a:t>
            </a:r>
            <a:endParaRPr sz="2300" b="1" i="1">
              <a:latin typeface="Open Sans"/>
              <a:ea typeface="Open Sans"/>
              <a:cs typeface="Open Sans"/>
              <a:sym typeface="Open Sans"/>
            </a:endParaRPr>
          </a:p>
          <a:p>
            <a:pPr marL="457200" lvl="0" indent="0" algn="ctr" rtl="0">
              <a:spcBef>
                <a:spcPts val="0"/>
              </a:spcBef>
              <a:spcAft>
                <a:spcPts val="0"/>
              </a:spcAft>
              <a:buNone/>
            </a:pPr>
            <a:endParaRPr sz="2100" b="1">
              <a:solidFill>
                <a:schemeClr val="dk1"/>
              </a:solidFill>
              <a:latin typeface="Open Sans"/>
              <a:ea typeface="Open Sans"/>
              <a:cs typeface="Open Sans"/>
              <a:sym typeface="Open Sans"/>
            </a:endParaRPr>
          </a:p>
          <a:p>
            <a:pPr marL="457200" lvl="0" indent="0" algn="ctr" rtl="0">
              <a:spcBef>
                <a:spcPts val="0"/>
              </a:spcBef>
              <a:spcAft>
                <a:spcPts val="0"/>
              </a:spcAft>
              <a:buNone/>
            </a:pPr>
            <a:r>
              <a:rPr lang="en" sz="2100" b="1">
                <a:solidFill>
                  <a:schemeClr val="dk1"/>
                </a:solidFill>
                <a:latin typeface="Open Sans"/>
                <a:ea typeface="Open Sans"/>
                <a:cs typeface="Open Sans"/>
                <a:sym typeface="Open Sans"/>
              </a:rPr>
              <a:t>Counter-Indulgent</a:t>
            </a:r>
            <a:r>
              <a:rPr lang="en" sz="2300" b="1">
                <a:solidFill>
                  <a:schemeClr val="dk1"/>
                </a:solidFill>
                <a:latin typeface="Open Sans"/>
                <a:ea typeface="Open Sans"/>
                <a:cs typeface="Open Sans"/>
                <a:sym typeface="Open Sans"/>
              </a:rPr>
              <a:t> </a:t>
            </a:r>
            <a:r>
              <a:rPr lang="en" sz="2100" i="1">
                <a:solidFill>
                  <a:schemeClr val="dk1"/>
                </a:solidFill>
                <a:latin typeface="Open Sans"/>
                <a:ea typeface="Open Sans"/>
                <a:cs typeface="Open Sans"/>
                <a:sym typeface="Open Sans"/>
              </a:rPr>
              <a:t>(Understanding)</a:t>
            </a:r>
            <a:endParaRPr sz="2100" i="1">
              <a:solidFill>
                <a:schemeClr val="dk1"/>
              </a:solidFill>
              <a:latin typeface="Open Sans"/>
              <a:ea typeface="Open Sans"/>
              <a:cs typeface="Open Sans"/>
              <a:sym typeface="Open Sans"/>
            </a:endParaRPr>
          </a:p>
          <a:p>
            <a:pPr marL="457200" lvl="0" indent="0" algn="ctr" rtl="0">
              <a:spcBef>
                <a:spcPts val="0"/>
              </a:spcBef>
              <a:spcAft>
                <a:spcPts val="0"/>
              </a:spcAft>
              <a:buNone/>
            </a:pPr>
            <a:r>
              <a:rPr lang="en" sz="2100" b="1">
                <a:solidFill>
                  <a:schemeClr val="dk1"/>
                </a:solidFill>
                <a:latin typeface="Open Sans"/>
                <a:ea typeface="Open Sans"/>
                <a:cs typeface="Open Sans"/>
                <a:sym typeface="Open Sans"/>
              </a:rPr>
              <a:t>Counter-Aggression</a:t>
            </a:r>
            <a:endParaRPr sz="2100" b="1">
              <a:solidFill>
                <a:schemeClr val="dk1"/>
              </a:solidFill>
              <a:latin typeface="Open Sans"/>
              <a:ea typeface="Open Sans"/>
              <a:cs typeface="Open Sans"/>
              <a:sym typeface="Open Sans"/>
            </a:endParaRPr>
          </a:p>
          <a:p>
            <a:pPr marL="457200" lvl="0" indent="0" algn="ctr" rtl="0">
              <a:spcBef>
                <a:spcPts val="0"/>
              </a:spcBef>
              <a:spcAft>
                <a:spcPts val="0"/>
              </a:spcAft>
              <a:buNone/>
            </a:pPr>
            <a:r>
              <a:rPr lang="en" sz="1900">
                <a:solidFill>
                  <a:schemeClr val="dk1"/>
                </a:solidFill>
                <a:latin typeface="Open Sans"/>
                <a:ea typeface="Open Sans"/>
                <a:cs typeface="Open Sans"/>
                <a:sym typeface="Open Sans"/>
              </a:rPr>
              <a:t> </a:t>
            </a:r>
            <a:r>
              <a:rPr lang="en" sz="2100" i="1">
                <a:solidFill>
                  <a:schemeClr val="dk1"/>
                </a:solidFill>
                <a:latin typeface="Open Sans"/>
                <a:ea typeface="Open Sans"/>
                <a:cs typeface="Open Sans"/>
                <a:sym typeface="Open Sans"/>
              </a:rPr>
              <a:t>(Expecting Change)</a:t>
            </a:r>
            <a:endParaRPr sz="2100" i="1">
              <a:solidFill>
                <a:schemeClr val="dk1"/>
              </a:solidFill>
              <a:latin typeface="Open Sans"/>
              <a:ea typeface="Open Sans"/>
              <a:cs typeface="Open Sans"/>
              <a:sym typeface="Open Sans"/>
            </a:endParaRPr>
          </a:p>
          <a:p>
            <a:pPr marL="457200" lvl="0" indent="0" algn="ctr" rtl="0">
              <a:spcBef>
                <a:spcPts val="0"/>
              </a:spcBef>
              <a:spcAft>
                <a:spcPts val="0"/>
              </a:spcAft>
              <a:buNone/>
            </a:pPr>
            <a:r>
              <a:rPr lang="en" sz="2100" b="1">
                <a:solidFill>
                  <a:schemeClr val="dk1"/>
                </a:solidFill>
                <a:latin typeface="Open Sans"/>
                <a:ea typeface="Open Sans"/>
                <a:cs typeface="Open Sans"/>
                <a:sym typeface="Open Sans"/>
              </a:rPr>
              <a:t>Counter-Avoidant</a:t>
            </a:r>
            <a:r>
              <a:rPr lang="en" sz="2100">
                <a:solidFill>
                  <a:schemeClr val="dk1"/>
                </a:solidFill>
                <a:latin typeface="Open Sans"/>
                <a:ea typeface="Open Sans"/>
                <a:cs typeface="Open Sans"/>
                <a:sym typeface="Open Sans"/>
              </a:rPr>
              <a:t> </a:t>
            </a:r>
            <a:endParaRPr sz="2100">
              <a:solidFill>
                <a:schemeClr val="dk1"/>
              </a:solidFill>
              <a:latin typeface="Open Sans"/>
              <a:ea typeface="Open Sans"/>
              <a:cs typeface="Open Sans"/>
              <a:sym typeface="Open Sans"/>
            </a:endParaRPr>
          </a:p>
          <a:p>
            <a:pPr marL="457200" lvl="0" indent="0" algn="ctr" rtl="0">
              <a:spcBef>
                <a:spcPts val="0"/>
              </a:spcBef>
              <a:spcAft>
                <a:spcPts val="0"/>
              </a:spcAft>
              <a:buNone/>
            </a:pPr>
            <a:r>
              <a:rPr lang="en" sz="2100" i="1">
                <a:solidFill>
                  <a:schemeClr val="dk1"/>
                </a:solidFill>
                <a:latin typeface="Open Sans"/>
                <a:ea typeface="Open Sans"/>
                <a:cs typeface="Open Sans"/>
                <a:sym typeface="Open Sans"/>
              </a:rPr>
              <a:t>(Avoidance)</a:t>
            </a:r>
            <a:endParaRPr sz="2100" i="1">
              <a:solidFill>
                <a:schemeClr val="dk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pic>
        <p:nvPicPr>
          <p:cNvPr id="226" name="Google Shape;226;p35"/>
          <p:cNvPicPr preferRelativeResize="0"/>
          <p:nvPr/>
        </p:nvPicPr>
        <p:blipFill>
          <a:blip r:embed="rId4">
            <a:alphaModFix amt="38000"/>
          </a:blip>
          <a:stretch>
            <a:fillRect/>
          </a:stretch>
        </p:blipFill>
        <p:spPr>
          <a:xfrm>
            <a:off x="0" y="0"/>
            <a:ext cx="9144000" cy="5143501"/>
          </a:xfrm>
          <a:prstGeom prst="rect">
            <a:avLst/>
          </a:prstGeom>
          <a:noFill/>
          <a:ln>
            <a:noFill/>
          </a:ln>
        </p:spPr>
      </p:pic>
      <p:sp>
        <p:nvSpPr>
          <p:cNvPr id="227" name="Google Shape;227;p35"/>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Counter-Indulgence</a:t>
            </a:r>
            <a:endParaRPr/>
          </a:p>
        </p:txBody>
      </p:sp>
      <p:sp>
        <p:nvSpPr>
          <p:cNvPr id="228" name="Google Shape;228;p35"/>
          <p:cNvSpPr txBox="1"/>
          <p:nvPr/>
        </p:nvSpPr>
        <p:spPr>
          <a:xfrm>
            <a:off x="711300" y="1603825"/>
            <a:ext cx="7721400" cy="15393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Understanding without expecting change</a:t>
            </a:r>
            <a:endParaRPr sz="2200">
              <a:latin typeface="Open Sans"/>
              <a:ea typeface="Open Sans"/>
              <a:cs typeface="Open Sans"/>
              <a:sym typeface="Open Sans"/>
            </a:endParaRPr>
          </a:p>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Enabling</a:t>
            </a:r>
            <a:endParaRPr sz="2200">
              <a:latin typeface="Open Sans"/>
              <a:ea typeface="Open Sans"/>
              <a:cs typeface="Open Sans"/>
              <a:sym typeface="Open Sans"/>
            </a:endParaRPr>
          </a:p>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Making Excuses</a:t>
            </a:r>
            <a:endParaRPr sz="2200">
              <a:latin typeface="Open Sans"/>
              <a:ea typeface="Open Sans"/>
              <a:cs typeface="Open Sans"/>
              <a:sym typeface="Open Sans"/>
            </a:endParaRPr>
          </a:p>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Making it acceptable to not change</a:t>
            </a:r>
            <a:endParaRPr sz="2200">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6"/>
          <p:cNvPicPr preferRelativeResize="0"/>
          <p:nvPr/>
        </p:nvPicPr>
        <p:blipFill>
          <a:blip r:embed="rId3">
            <a:alphaModFix/>
          </a:blip>
          <a:stretch>
            <a:fillRect/>
          </a:stretch>
        </p:blipFill>
        <p:spPr>
          <a:xfrm>
            <a:off x="186362" y="139825"/>
            <a:ext cx="8771275" cy="4863849"/>
          </a:xfrm>
          <a:prstGeom prst="rect">
            <a:avLst/>
          </a:prstGeom>
          <a:noFill/>
          <a:ln>
            <a:noFill/>
          </a:ln>
        </p:spPr>
      </p:pic>
      <p:sp>
        <p:nvSpPr>
          <p:cNvPr id="234" name="Google Shape;234;p36"/>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Counter-Aggression</a:t>
            </a:r>
            <a:endParaRPr/>
          </a:p>
        </p:txBody>
      </p:sp>
      <p:sp>
        <p:nvSpPr>
          <p:cNvPr id="235" name="Google Shape;235;p36"/>
          <p:cNvSpPr txBox="1"/>
          <p:nvPr/>
        </p:nvSpPr>
        <p:spPr>
          <a:xfrm>
            <a:off x="711300" y="1644768"/>
            <a:ext cx="7721400" cy="1538853"/>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Open Sans"/>
              <a:buChar char="★"/>
            </a:pPr>
            <a:r>
              <a:rPr lang="en" sz="2200" dirty="0">
                <a:latin typeface="Open Sans"/>
                <a:ea typeface="Open Sans"/>
                <a:cs typeface="Open Sans"/>
                <a:sym typeface="Open Sans"/>
              </a:rPr>
              <a:t>Pushing too hard for change</a:t>
            </a:r>
          </a:p>
          <a:p>
            <a:pPr marL="457200" lvl="0" indent="-368300" algn="l" rtl="0">
              <a:spcBef>
                <a:spcPts val="0"/>
              </a:spcBef>
              <a:spcAft>
                <a:spcPts val="0"/>
              </a:spcAft>
              <a:buSzPts val="2200"/>
              <a:buFont typeface="Open Sans"/>
              <a:buChar char="★"/>
            </a:pPr>
            <a:r>
              <a:rPr lang="en" sz="2200" dirty="0">
                <a:latin typeface="Open Sans"/>
                <a:ea typeface="Open Sans"/>
                <a:cs typeface="Open Sans"/>
                <a:sym typeface="Open Sans"/>
              </a:rPr>
              <a:t>Attempt to gain control/maintain order</a:t>
            </a:r>
          </a:p>
          <a:p>
            <a:pPr marL="457200" lvl="0" indent="-368300" algn="l" rtl="0">
              <a:spcBef>
                <a:spcPts val="0"/>
              </a:spcBef>
              <a:spcAft>
                <a:spcPts val="0"/>
              </a:spcAft>
              <a:buSzPts val="2200"/>
              <a:buFont typeface="Open Sans"/>
              <a:buChar char="★"/>
            </a:pPr>
            <a:r>
              <a:rPr lang="en" sz="2200" dirty="0">
                <a:latin typeface="Open Sans"/>
                <a:ea typeface="Open Sans"/>
                <a:cs typeface="Open Sans"/>
                <a:sym typeface="Open Sans"/>
              </a:rPr>
              <a:t>Demand for change in behavior without understanding what is driving it</a:t>
            </a:r>
            <a:endParaRPr sz="2200" dirty="0">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7"/>
          <p:cNvPicPr preferRelativeResize="0"/>
          <p:nvPr/>
        </p:nvPicPr>
        <p:blipFill>
          <a:blip r:embed="rId3">
            <a:alphaModFix amt="57000"/>
          </a:blip>
          <a:stretch>
            <a:fillRect/>
          </a:stretch>
        </p:blipFill>
        <p:spPr>
          <a:xfrm>
            <a:off x="152400" y="148725"/>
            <a:ext cx="8870425" cy="4842374"/>
          </a:xfrm>
          <a:prstGeom prst="rect">
            <a:avLst/>
          </a:prstGeom>
          <a:noFill/>
          <a:ln>
            <a:noFill/>
          </a:ln>
        </p:spPr>
      </p:pic>
      <p:sp>
        <p:nvSpPr>
          <p:cNvPr id="241" name="Google Shape;241;p37"/>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Counter-Avoidance</a:t>
            </a:r>
            <a:endParaRPr/>
          </a:p>
        </p:txBody>
      </p:sp>
      <p:sp>
        <p:nvSpPr>
          <p:cNvPr id="242" name="Google Shape;242;p37"/>
          <p:cNvSpPr txBox="1"/>
          <p:nvPr/>
        </p:nvSpPr>
        <p:spPr>
          <a:xfrm>
            <a:off x="711300" y="1603825"/>
            <a:ext cx="7721400" cy="22164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Withdrawal</a:t>
            </a:r>
            <a:endParaRPr sz="2200">
              <a:latin typeface="Open Sans"/>
              <a:ea typeface="Open Sans"/>
              <a:cs typeface="Open Sans"/>
              <a:sym typeface="Open Sans"/>
            </a:endParaRPr>
          </a:p>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Not dealing with conflict</a:t>
            </a:r>
            <a:endParaRPr sz="2200">
              <a:latin typeface="Open Sans"/>
              <a:ea typeface="Open Sans"/>
              <a:cs typeface="Open Sans"/>
              <a:sym typeface="Open Sans"/>
            </a:endParaRPr>
          </a:p>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Failing to address lack of change</a:t>
            </a:r>
            <a:endParaRPr sz="2200">
              <a:latin typeface="Open Sans"/>
              <a:ea typeface="Open Sans"/>
              <a:cs typeface="Open Sans"/>
              <a:sym typeface="Open Sans"/>
            </a:endParaRPr>
          </a:p>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May present as either counter-indulgent or counter-aggressive; differentiation is thoughts and feelings behind the behavior</a:t>
            </a:r>
            <a:endParaRPr sz="2200">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8"/>
          <p:cNvPicPr preferRelativeResize="0"/>
          <p:nvPr/>
        </p:nvPicPr>
        <p:blipFill>
          <a:blip r:embed="rId3">
            <a:alphaModFix amt="41000"/>
          </a:blip>
          <a:stretch>
            <a:fillRect/>
          </a:stretch>
        </p:blipFill>
        <p:spPr>
          <a:xfrm>
            <a:off x="249300" y="170575"/>
            <a:ext cx="8778075" cy="4894200"/>
          </a:xfrm>
          <a:prstGeom prst="rect">
            <a:avLst/>
          </a:prstGeom>
          <a:noFill/>
          <a:ln>
            <a:noFill/>
          </a:ln>
        </p:spPr>
      </p:pic>
      <p:sp>
        <p:nvSpPr>
          <p:cNvPr id="248" name="Google Shape;248;p38"/>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Consequences</a:t>
            </a:r>
            <a:endParaRPr/>
          </a:p>
        </p:txBody>
      </p:sp>
      <p:sp>
        <p:nvSpPr>
          <p:cNvPr id="249" name="Google Shape;249;p38"/>
          <p:cNvSpPr txBox="1"/>
          <p:nvPr/>
        </p:nvSpPr>
        <p:spPr>
          <a:xfrm>
            <a:off x="1968175" y="2171275"/>
            <a:ext cx="5788200" cy="892800"/>
          </a:xfrm>
          <a:prstGeom prst="rect">
            <a:avLst/>
          </a:prstGeom>
          <a:solidFill>
            <a:srgbClr val="93C47D"/>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300">
                <a:latin typeface="Open Sans"/>
                <a:ea typeface="Open Sans"/>
                <a:cs typeface="Open Sans"/>
                <a:sym typeface="Open Sans"/>
              </a:rPr>
              <a:t>What are possible consequences of an imbalanced response?</a:t>
            </a:r>
            <a:endParaRPr sz="2300">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9"/>
          <p:cNvPicPr preferRelativeResize="0"/>
          <p:nvPr/>
        </p:nvPicPr>
        <p:blipFill>
          <a:blip r:embed="rId3">
            <a:alphaModFix amt="65000"/>
            <a:extLst>
              <a:ext uri="{837473B0-CC2E-450A-ABE3-18F120FF3D39}">
                <a1611:picAttrSrcUrl xmlns:a1611="http://schemas.microsoft.com/office/drawing/2016/11/main" r:id="rId4"/>
              </a:ext>
            </a:extLst>
          </a:blip>
          <a:srcRect/>
          <a:stretch/>
        </p:blipFill>
        <p:spPr>
          <a:xfrm>
            <a:off x="0" y="0"/>
            <a:ext cx="9144000" cy="4476466"/>
          </a:xfrm>
          <a:prstGeom prst="rect">
            <a:avLst/>
          </a:prstGeom>
          <a:noFill/>
          <a:ln>
            <a:noFill/>
          </a:ln>
        </p:spPr>
      </p:pic>
      <p:sp>
        <p:nvSpPr>
          <p:cNvPr id="255" name="Google Shape;255;p39"/>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dirty="0">
                <a:solidFill>
                  <a:schemeClr val="bg2">
                    <a:lumMod val="50000"/>
                  </a:schemeClr>
                </a:solidFill>
              </a:rPr>
              <a:t>Balanced Response</a:t>
            </a:r>
            <a:endParaRPr dirty="0">
              <a:solidFill>
                <a:schemeClr val="bg2">
                  <a:lumMod val="50000"/>
                </a:schemeClr>
              </a:solidFill>
            </a:endParaRPr>
          </a:p>
        </p:txBody>
      </p:sp>
      <p:sp>
        <p:nvSpPr>
          <p:cNvPr id="256" name="Google Shape;256;p39"/>
          <p:cNvSpPr txBox="1"/>
          <p:nvPr/>
        </p:nvSpPr>
        <p:spPr>
          <a:xfrm>
            <a:off x="311700" y="1301850"/>
            <a:ext cx="40281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dirty="0">
                <a:solidFill>
                  <a:schemeClr val="bg2">
                    <a:lumMod val="50000"/>
                  </a:schemeClr>
                </a:solidFill>
                <a:latin typeface="Open Sans"/>
                <a:ea typeface="Open Sans"/>
                <a:cs typeface="Open Sans"/>
                <a:sym typeface="Open Sans"/>
              </a:rPr>
              <a:t>Must acknowledge BOTH:</a:t>
            </a:r>
            <a:endParaRPr sz="1700" dirty="0">
              <a:solidFill>
                <a:schemeClr val="bg2">
                  <a:lumMod val="50000"/>
                </a:schemeClr>
              </a:solidFill>
              <a:latin typeface="Open Sans"/>
              <a:ea typeface="Open Sans"/>
              <a:cs typeface="Open Sans"/>
              <a:sym typeface="Open Sans"/>
            </a:endParaRPr>
          </a:p>
          <a:p>
            <a:pPr marL="0" lvl="0" indent="0" algn="l" rtl="0">
              <a:spcBef>
                <a:spcPts val="0"/>
              </a:spcBef>
              <a:spcAft>
                <a:spcPts val="0"/>
              </a:spcAft>
              <a:buNone/>
            </a:pPr>
            <a:endParaRPr sz="1700" dirty="0">
              <a:solidFill>
                <a:schemeClr val="bg2">
                  <a:lumMod val="50000"/>
                </a:schemeClr>
              </a:solidFill>
              <a:latin typeface="Open Sans"/>
              <a:ea typeface="Open Sans"/>
              <a:cs typeface="Open Sans"/>
              <a:sym typeface="Open Sans"/>
            </a:endParaRPr>
          </a:p>
          <a:p>
            <a:pPr marL="457200" lvl="0" indent="-336550" algn="l" rtl="0">
              <a:spcBef>
                <a:spcPts val="0"/>
              </a:spcBef>
              <a:spcAft>
                <a:spcPts val="0"/>
              </a:spcAft>
              <a:buClr>
                <a:schemeClr val="lt1"/>
              </a:buClr>
              <a:buSzPts val="1700"/>
              <a:buFont typeface="Open Sans"/>
              <a:buChar char="●"/>
            </a:pPr>
            <a:r>
              <a:rPr lang="en" sz="1700" dirty="0">
                <a:solidFill>
                  <a:schemeClr val="bg2">
                    <a:lumMod val="50000"/>
                  </a:schemeClr>
                </a:solidFill>
                <a:latin typeface="Open Sans"/>
                <a:ea typeface="Open Sans"/>
                <a:cs typeface="Open Sans"/>
                <a:sym typeface="Open Sans"/>
              </a:rPr>
              <a:t>Understanding of ambivalence around change</a:t>
            </a:r>
            <a:endParaRPr sz="1700" dirty="0">
              <a:solidFill>
                <a:schemeClr val="bg2">
                  <a:lumMod val="50000"/>
                </a:schemeClr>
              </a:solidFill>
              <a:latin typeface="Open Sans"/>
              <a:ea typeface="Open Sans"/>
              <a:cs typeface="Open Sans"/>
              <a:sym typeface="Open Sans"/>
            </a:endParaRPr>
          </a:p>
          <a:p>
            <a:pPr marL="0" lvl="0" indent="0" algn="l" rtl="0">
              <a:spcBef>
                <a:spcPts val="0"/>
              </a:spcBef>
              <a:spcAft>
                <a:spcPts val="0"/>
              </a:spcAft>
              <a:buNone/>
            </a:pPr>
            <a:endParaRPr sz="1700" dirty="0">
              <a:solidFill>
                <a:schemeClr val="bg2">
                  <a:lumMod val="50000"/>
                </a:schemeClr>
              </a:solidFill>
              <a:latin typeface="Open Sans"/>
              <a:ea typeface="Open Sans"/>
              <a:cs typeface="Open Sans"/>
              <a:sym typeface="Open Sans"/>
            </a:endParaRPr>
          </a:p>
          <a:p>
            <a:pPr marL="0" lvl="0" indent="0" algn="ctr" rtl="0">
              <a:spcBef>
                <a:spcPts val="0"/>
              </a:spcBef>
              <a:spcAft>
                <a:spcPts val="0"/>
              </a:spcAft>
              <a:buNone/>
            </a:pPr>
            <a:r>
              <a:rPr lang="en" sz="1700" b="1" u="sng" dirty="0">
                <a:solidFill>
                  <a:schemeClr val="bg2">
                    <a:lumMod val="50000"/>
                  </a:schemeClr>
                </a:solidFill>
                <a:latin typeface="Open Sans"/>
                <a:ea typeface="Open Sans"/>
                <a:cs typeface="Open Sans"/>
                <a:sym typeface="Open Sans"/>
              </a:rPr>
              <a:t>AND</a:t>
            </a:r>
            <a:endParaRPr sz="1700" b="1" u="sng" dirty="0">
              <a:solidFill>
                <a:schemeClr val="bg2">
                  <a:lumMod val="50000"/>
                </a:schemeClr>
              </a:solidFill>
              <a:latin typeface="Open Sans"/>
              <a:ea typeface="Open Sans"/>
              <a:cs typeface="Open Sans"/>
              <a:sym typeface="Open Sans"/>
            </a:endParaRPr>
          </a:p>
          <a:p>
            <a:pPr marL="0" lvl="0" indent="0" algn="l" rtl="0">
              <a:spcBef>
                <a:spcPts val="0"/>
              </a:spcBef>
              <a:spcAft>
                <a:spcPts val="0"/>
              </a:spcAft>
              <a:buNone/>
            </a:pPr>
            <a:endParaRPr sz="1700" dirty="0">
              <a:solidFill>
                <a:schemeClr val="bg2">
                  <a:lumMod val="50000"/>
                </a:schemeClr>
              </a:solidFill>
              <a:latin typeface="Open Sans"/>
              <a:ea typeface="Open Sans"/>
              <a:cs typeface="Open Sans"/>
              <a:sym typeface="Open Sans"/>
            </a:endParaRPr>
          </a:p>
          <a:p>
            <a:pPr marL="457200" lvl="0" indent="-336550" algn="l" rtl="0">
              <a:spcBef>
                <a:spcPts val="0"/>
              </a:spcBef>
              <a:spcAft>
                <a:spcPts val="0"/>
              </a:spcAft>
              <a:buClr>
                <a:schemeClr val="lt1"/>
              </a:buClr>
              <a:buSzPts val="1700"/>
              <a:buFont typeface="Open Sans"/>
              <a:buChar char="●"/>
            </a:pPr>
            <a:r>
              <a:rPr lang="en" sz="1700" dirty="0">
                <a:solidFill>
                  <a:schemeClr val="bg2">
                    <a:lumMod val="50000"/>
                  </a:schemeClr>
                </a:solidFill>
                <a:latin typeface="Open Sans"/>
                <a:ea typeface="Open Sans"/>
                <a:cs typeface="Open Sans"/>
                <a:sym typeface="Open Sans"/>
              </a:rPr>
              <a:t>Need for resolution or change to occur</a:t>
            </a:r>
            <a:endParaRPr sz="1700" dirty="0">
              <a:solidFill>
                <a:schemeClr val="bg2">
                  <a:lumMod val="50000"/>
                </a:schemeClr>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0"/>
          <p:cNvPicPr preferRelativeResize="0"/>
          <p:nvPr/>
        </p:nvPicPr>
        <p:blipFill>
          <a:blip r:embed="rId3">
            <a:alphaModFix/>
          </a:blip>
          <a:stretch>
            <a:fillRect/>
          </a:stretch>
        </p:blipFill>
        <p:spPr>
          <a:xfrm>
            <a:off x="106325" y="132900"/>
            <a:ext cx="9037676" cy="4944150"/>
          </a:xfrm>
          <a:prstGeom prst="rect">
            <a:avLst/>
          </a:prstGeom>
          <a:noFill/>
          <a:ln>
            <a:noFill/>
          </a:ln>
        </p:spPr>
      </p:pic>
      <p:sp>
        <p:nvSpPr>
          <p:cNvPr id="262" name="Google Shape;262;p40"/>
          <p:cNvSpPr txBox="1">
            <a:spLocks noGrp="1"/>
          </p:cNvSpPr>
          <p:nvPr>
            <p:ph type="title"/>
          </p:nvPr>
        </p:nvSpPr>
        <p:spPr>
          <a:xfrm>
            <a:off x="106325" y="132900"/>
            <a:ext cx="68652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SzPts val="990"/>
              <a:buNone/>
            </a:pPr>
            <a:r>
              <a:rPr lang="en" sz="2280"/>
              <a:t>The Conflict Cycle</a:t>
            </a:r>
            <a:endParaRPr sz="2280"/>
          </a:p>
        </p:txBody>
      </p:sp>
      <p:sp>
        <p:nvSpPr>
          <p:cNvPr id="2" name="TextBox 1">
            <a:extLst>
              <a:ext uri="{FF2B5EF4-FFF2-40B4-BE49-F238E27FC236}">
                <a16:creationId xmlns:a16="http://schemas.microsoft.com/office/drawing/2014/main" id="{FF0618AC-F5F2-493F-A214-864BA89169EE}"/>
              </a:ext>
            </a:extLst>
          </p:cNvPr>
          <p:cNvSpPr txBox="1"/>
          <p:nvPr/>
        </p:nvSpPr>
        <p:spPr>
          <a:xfrm rot="20195466">
            <a:off x="1119116" y="2238233"/>
            <a:ext cx="1009935" cy="523220"/>
          </a:xfrm>
          <a:prstGeom prst="rect">
            <a:avLst/>
          </a:prstGeom>
          <a:solidFill>
            <a:schemeClr val="bg1"/>
          </a:solidFill>
        </p:spPr>
        <p:txBody>
          <a:bodyPr wrap="square" rtlCol="0">
            <a:spAutoFit/>
          </a:bodyPr>
          <a:lstStyle/>
          <a:p>
            <a:r>
              <a:rPr lang="en-US" dirty="0">
                <a:solidFill>
                  <a:schemeClr val="bg2">
                    <a:lumMod val="60000"/>
                    <a:lumOff val="40000"/>
                  </a:schemeClr>
                </a:solidFill>
              </a:rPr>
              <a:t>Balanced Response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1"/>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dirty="0"/>
              <a:t>Characteristic of Balanced Response</a:t>
            </a:r>
            <a:endParaRPr dirty="0"/>
          </a:p>
        </p:txBody>
      </p:sp>
      <p:sp>
        <p:nvSpPr>
          <p:cNvPr id="268" name="Google Shape;268;p41"/>
          <p:cNvSpPr txBox="1">
            <a:spLocks noGrp="1"/>
          </p:cNvSpPr>
          <p:nvPr>
            <p:ph type="body" idx="1"/>
          </p:nvPr>
        </p:nvSpPr>
        <p:spPr>
          <a:xfrm>
            <a:off x="364200" y="1073750"/>
            <a:ext cx="8520600" cy="3348000"/>
          </a:xfrm>
          <a:prstGeom prst="rect">
            <a:avLst/>
          </a:prstGeom>
          <a:gradFill>
            <a:gsLst>
              <a:gs pos="0">
                <a:srgbClr val="F3E9CB"/>
              </a:gs>
              <a:gs pos="100000">
                <a:srgbClr val="D4BA67"/>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5000"/>
              </a:lnSpc>
              <a:spcBef>
                <a:spcPts val="1200"/>
              </a:spcBef>
              <a:spcAft>
                <a:spcPts val="0"/>
              </a:spcAft>
              <a:buNone/>
            </a:pPr>
            <a:r>
              <a:rPr lang="en">
                <a:solidFill>
                  <a:schemeClr val="dk1"/>
                </a:solidFill>
                <a:latin typeface="Courier New"/>
                <a:ea typeface="Courier New"/>
                <a:cs typeface="Courier New"/>
                <a:sym typeface="Courier New"/>
              </a:rPr>
              <a:t>o</a:t>
            </a:r>
            <a:r>
              <a:rPr lang="en" sz="1400">
                <a:solidFill>
                  <a:schemeClr val="dk1"/>
                </a:solidFill>
                <a:latin typeface="Times New Roman"/>
                <a:ea typeface="Times New Roman"/>
                <a:cs typeface="Times New Roman"/>
                <a:sym typeface="Times New Roman"/>
              </a:rPr>
              <a:t>   </a:t>
            </a:r>
            <a:r>
              <a:rPr lang="en">
                <a:solidFill>
                  <a:schemeClr val="dk1"/>
                </a:solidFill>
                <a:latin typeface="Arial"/>
                <a:ea typeface="Arial"/>
                <a:cs typeface="Arial"/>
                <a:sym typeface="Arial"/>
              </a:rPr>
              <a:t>Human dignity is respected and preserved</a:t>
            </a:r>
            <a:endParaRPr>
              <a:solidFill>
                <a:schemeClr val="dk1"/>
              </a:solidFill>
              <a:latin typeface="Arial"/>
              <a:ea typeface="Arial"/>
              <a:cs typeface="Arial"/>
              <a:sym typeface="Arial"/>
            </a:endParaRPr>
          </a:p>
          <a:p>
            <a:pPr marL="0" lvl="0" indent="0" algn="l" rtl="0">
              <a:lnSpc>
                <a:spcPct val="10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1400">
                <a:solidFill>
                  <a:schemeClr val="dk1"/>
                </a:solidFill>
                <a:latin typeface="Times New Roman"/>
                <a:ea typeface="Times New Roman"/>
                <a:cs typeface="Times New Roman"/>
                <a:sym typeface="Times New Roman"/>
              </a:rPr>
              <a:t>   </a:t>
            </a:r>
            <a:r>
              <a:rPr lang="en">
                <a:solidFill>
                  <a:schemeClr val="dk1"/>
                </a:solidFill>
                <a:latin typeface="Arial"/>
                <a:ea typeface="Arial"/>
                <a:cs typeface="Arial"/>
                <a:sym typeface="Arial"/>
              </a:rPr>
              <a:t>Adequate structure is provided through boundary-setting and accountability while focus remains on repair and resolution</a:t>
            </a:r>
            <a:endParaRPr>
              <a:solidFill>
                <a:schemeClr val="dk1"/>
              </a:solidFill>
              <a:latin typeface="Arial"/>
              <a:ea typeface="Arial"/>
              <a:cs typeface="Arial"/>
              <a:sym typeface="Arial"/>
            </a:endParaRPr>
          </a:p>
          <a:p>
            <a:pPr marL="0" lvl="0" indent="0" algn="l" rtl="0">
              <a:lnSpc>
                <a:spcPct val="10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1400">
                <a:solidFill>
                  <a:schemeClr val="dk1"/>
                </a:solidFill>
                <a:latin typeface="Times New Roman"/>
                <a:ea typeface="Times New Roman"/>
                <a:cs typeface="Times New Roman"/>
                <a:sym typeface="Times New Roman"/>
              </a:rPr>
              <a:t>   </a:t>
            </a:r>
            <a:r>
              <a:rPr lang="en">
                <a:solidFill>
                  <a:schemeClr val="dk1"/>
                </a:solidFill>
                <a:latin typeface="Arial"/>
                <a:ea typeface="Arial"/>
                <a:cs typeface="Arial"/>
                <a:sym typeface="Arial"/>
              </a:rPr>
              <a:t>The unpleasant realities of making changes are recognized and understood while clear expectations for changes to occur are set</a:t>
            </a:r>
            <a:endParaRPr>
              <a:solidFill>
                <a:schemeClr val="dk1"/>
              </a:solidFill>
              <a:latin typeface="Arial"/>
              <a:ea typeface="Arial"/>
              <a:cs typeface="Arial"/>
              <a:sym typeface="Arial"/>
            </a:endParaRPr>
          </a:p>
          <a:p>
            <a:pPr marL="0" lvl="0" indent="0" algn="l" rtl="0">
              <a:lnSpc>
                <a:spcPct val="10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1400">
                <a:solidFill>
                  <a:schemeClr val="dk1"/>
                </a:solidFill>
                <a:latin typeface="Times New Roman"/>
                <a:ea typeface="Times New Roman"/>
                <a:cs typeface="Times New Roman"/>
                <a:sym typeface="Times New Roman"/>
              </a:rPr>
              <a:t>   </a:t>
            </a:r>
            <a:r>
              <a:rPr lang="en">
                <a:solidFill>
                  <a:schemeClr val="dk1"/>
                </a:solidFill>
                <a:latin typeface="Arial"/>
                <a:ea typeface="Arial"/>
                <a:cs typeface="Arial"/>
                <a:sym typeface="Arial"/>
              </a:rPr>
              <a:t>Expectation of change does not occur without understanding the barriers and the ambiguity that change can foster.</a:t>
            </a:r>
            <a:endParaRPr>
              <a:solidFill>
                <a:schemeClr val="dk1"/>
              </a:solidFill>
              <a:latin typeface="Arial"/>
              <a:ea typeface="Arial"/>
              <a:cs typeface="Arial"/>
              <a:sym typeface="Arial"/>
            </a:endParaRPr>
          </a:p>
          <a:p>
            <a:pPr marL="0" lvl="0" indent="0" algn="l" rtl="0">
              <a:lnSpc>
                <a:spcPct val="10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1400">
                <a:solidFill>
                  <a:schemeClr val="dk1"/>
                </a:solidFill>
                <a:latin typeface="Times New Roman"/>
                <a:ea typeface="Times New Roman"/>
                <a:cs typeface="Times New Roman"/>
                <a:sym typeface="Times New Roman"/>
              </a:rPr>
              <a:t>   </a:t>
            </a:r>
            <a:r>
              <a:rPr lang="en">
                <a:solidFill>
                  <a:schemeClr val="dk1"/>
                </a:solidFill>
                <a:latin typeface="Arial"/>
                <a:ea typeface="Arial"/>
                <a:cs typeface="Arial"/>
                <a:sym typeface="Arial"/>
              </a:rPr>
              <a:t>Conveys understanding and empathy while communicating and reinforcing personal/professional boundaries and limitations. </a:t>
            </a:r>
            <a:endParaRPr>
              <a:solidFill>
                <a:schemeClr val="dk1"/>
              </a:solidFill>
              <a:latin typeface="Arial"/>
              <a:ea typeface="Arial"/>
              <a:cs typeface="Arial"/>
              <a:sym typeface="Arial"/>
            </a:endParaRPr>
          </a:p>
          <a:p>
            <a:pPr marL="0" lvl="0" indent="0" algn="l" rtl="0">
              <a:lnSpc>
                <a:spcPct val="90000"/>
              </a:lnSpc>
              <a:spcBef>
                <a:spcPts val="600"/>
              </a:spcBef>
              <a:spcAft>
                <a:spcPts val="0"/>
              </a:spcAft>
              <a:buNone/>
            </a:pPr>
            <a:endParaRPr sz="25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3;p17">
            <a:extLst>
              <a:ext uri="{FF2B5EF4-FFF2-40B4-BE49-F238E27FC236}">
                <a16:creationId xmlns:a16="http://schemas.microsoft.com/office/drawing/2014/main" id="{00F7295C-24BC-473F-AAF3-8DD2A09C0E8C}"/>
              </a:ext>
            </a:extLst>
          </p:cNvPr>
          <p:cNvPicPr preferRelativeResize="0"/>
          <p:nvPr/>
        </p:nvPicPr>
        <p:blipFill rotWithShape="1">
          <a:blip r:embed="rId3">
            <a:alphaModFix amt="24000"/>
          </a:blip>
          <a:srcRect l="11252" t="34423" r="36530" b="13749"/>
          <a:stretch/>
        </p:blipFill>
        <p:spPr>
          <a:xfrm>
            <a:off x="0" y="0"/>
            <a:ext cx="9050976" cy="5143500"/>
          </a:xfrm>
          <a:prstGeom prst="rect">
            <a:avLst/>
          </a:prstGeom>
          <a:noFill/>
          <a:ln>
            <a:noFill/>
          </a:ln>
        </p:spPr>
      </p:pic>
      <p:pic>
        <p:nvPicPr>
          <p:cNvPr id="5" name="Google Shape;109;p18">
            <a:extLst>
              <a:ext uri="{FF2B5EF4-FFF2-40B4-BE49-F238E27FC236}">
                <a16:creationId xmlns:a16="http://schemas.microsoft.com/office/drawing/2014/main" id="{555D3314-3FA2-4817-9700-B996A60B40E9}"/>
              </a:ext>
            </a:extLst>
          </p:cNvPr>
          <p:cNvPicPr preferRelativeResize="0"/>
          <p:nvPr/>
        </p:nvPicPr>
        <p:blipFill>
          <a:blip r:embed="rId4">
            <a:alphaModFix/>
          </a:blip>
          <a:stretch>
            <a:fillRect/>
          </a:stretch>
        </p:blipFill>
        <p:spPr>
          <a:xfrm>
            <a:off x="3425589" y="136477"/>
            <a:ext cx="5445458" cy="3370998"/>
          </a:xfrm>
          <a:prstGeom prst="rect">
            <a:avLst/>
          </a:prstGeom>
          <a:noFill/>
          <a:ln>
            <a:noFill/>
          </a:ln>
        </p:spPr>
      </p:pic>
    </p:spTree>
    <p:extLst>
      <p:ext uri="{BB962C8B-B14F-4D97-AF65-F5344CB8AC3E}">
        <p14:creationId xmlns:p14="http://schemas.microsoft.com/office/powerpoint/2010/main" val="1891473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4"/>
          <p:cNvPicPr preferRelativeResize="0"/>
          <p:nvPr/>
        </p:nvPicPr>
        <p:blipFill>
          <a:blip r:embed="rId3">
            <a:alphaModFix amt="74000"/>
          </a:blip>
          <a:stretch>
            <a:fillRect/>
          </a:stretch>
        </p:blipFill>
        <p:spPr>
          <a:xfrm>
            <a:off x="152400" y="170575"/>
            <a:ext cx="8835600" cy="4860750"/>
          </a:xfrm>
          <a:prstGeom prst="rect">
            <a:avLst/>
          </a:prstGeom>
          <a:noFill/>
          <a:ln>
            <a:noFill/>
          </a:ln>
        </p:spPr>
      </p:pic>
      <p:sp>
        <p:nvSpPr>
          <p:cNvPr id="289" name="Google Shape;289;p44"/>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
                <a:solidFill>
                  <a:schemeClr val="lt1"/>
                </a:solidFill>
              </a:rPr>
              <a:t>Opportunity for Repair</a:t>
            </a:r>
            <a:endParaRPr>
              <a:solidFill>
                <a:schemeClr val="lt1"/>
              </a:solidFill>
            </a:endParaRPr>
          </a:p>
        </p:txBody>
      </p:sp>
      <p:sp>
        <p:nvSpPr>
          <p:cNvPr id="290" name="Google Shape;290;p44"/>
          <p:cNvSpPr txBox="1"/>
          <p:nvPr/>
        </p:nvSpPr>
        <p:spPr>
          <a:xfrm>
            <a:off x="311700" y="1220275"/>
            <a:ext cx="3267300" cy="2339072"/>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Font typeface="Open Sans"/>
              <a:buChar char="➢"/>
            </a:pPr>
            <a:r>
              <a:rPr lang="en" sz="2000" dirty="0">
                <a:solidFill>
                  <a:schemeClr val="lt1"/>
                </a:solidFill>
                <a:latin typeface="Open Sans"/>
                <a:ea typeface="Open Sans"/>
                <a:cs typeface="Open Sans"/>
                <a:sym typeface="Open Sans"/>
              </a:rPr>
              <a:t>Admit mistake, ask for forgiveness</a:t>
            </a:r>
            <a:endParaRPr sz="2000" dirty="0">
              <a:solidFill>
                <a:schemeClr val="lt1"/>
              </a:solidFill>
              <a:latin typeface="Open Sans"/>
              <a:ea typeface="Open Sans"/>
              <a:cs typeface="Open Sans"/>
              <a:sym typeface="Open Sans"/>
            </a:endParaRPr>
          </a:p>
          <a:p>
            <a:pPr marL="457200" lvl="0" indent="-355600" algn="l" rtl="0">
              <a:spcBef>
                <a:spcPts val="0"/>
              </a:spcBef>
              <a:spcAft>
                <a:spcPts val="0"/>
              </a:spcAft>
              <a:buClr>
                <a:schemeClr val="lt1"/>
              </a:buClr>
              <a:buSzPts val="2000"/>
              <a:buFont typeface="Open Sans"/>
              <a:buChar char="➢"/>
            </a:pPr>
            <a:r>
              <a:rPr lang="en" sz="2000" dirty="0">
                <a:solidFill>
                  <a:schemeClr val="lt1"/>
                </a:solidFill>
                <a:latin typeface="Open Sans"/>
                <a:ea typeface="Open Sans"/>
                <a:cs typeface="Open Sans"/>
                <a:sym typeface="Open Sans"/>
              </a:rPr>
              <a:t>Have self-compassion</a:t>
            </a:r>
            <a:endParaRPr sz="2000" dirty="0">
              <a:solidFill>
                <a:schemeClr val="lt1"/>
              </a:solidFill>
              <a:latin typeface="Open Sans"/>
              <a:ea typeface="Open Sans"/>
              <a:cs typeface="Open Sans"/>
              <a:sym typeface="Open Sans"/>
            </a:endParaRPr>
          </a:p>
          <a:p>
            <a:pPr marL="457200" lvl="0" indent="-355600" algn="l" rtl="0">
              <a:spcBef>
                <a:spcPts val="0"/>
              </a:spcBef>
              <a:spcAft>
                <a:spcPts val="0"/>
              </a:spcAft>
              <a:buClr>
                <a:schemeClr val="lt1"/>
              </a:buClr>
              <a:buSzPts val="2000"/>
              <a:buFont typeface="Open Sans"/>
              <a:buChar char="➢"/>
            </a:pPr>
            <a:r>
              <a:rPr lang="en" sz="2000" dirty="0">
                <a:solidFill>
                  <a:schemeClr val="lt1"/>
                </a:solidFill>
                <a:latin typeface="Open Sans"/>
                <a:ea typeface="Open Sans"/>
                <a:cs typeface="Open Sans"/>
                <a:sym typeface="Open Sans"/>
              </a:rPr>
              <a:t>Forgive yourself</a:t>
            </a:r>
          </a:p>
          <a:p>
            <a:pPr marL="457200" lvl="0" indent="-355600" algn="l" rtl="0">
              <a:spcBef>
                <a:spcPts val="0"/>
              </a:spcBef>
              <a:spcAft>
                <a:spcPts val="0"/>
              </a:spcAft>
              <a:buClr>
                <a:schemeClr val="lt1"/>
              </a:buClr>
              <a:buSzPts val="2000"/>
              <a:buFont typeface="Open Sans"/>
              <a:buChar char="➢"/>
            </a:pPr>
            <a:r>
              <a:rPr lang="en" sz="2000" dirty="0">
                <a:solidFill>
                  <a:schemeClr val="lt1"/>
                </a:solidFill>
                <a:latin typeface="Open Sans"/>
                <a:ea typeface="Open Sans"/>
                <a:cs typeface="Open Sans"/>
                <a:sym typeface="Open Sans"/>
              </a:rPr>
              <a:t>Be open to learning and growing</a:t>
            </a:r>
          </a:p>
          <a:p>
            <a:pPr marL="457200" lvl="0" indent="-355600" algn="l" rtl="0">
              <a:spcBef>
                <a:spcPts val="0"/>
              </a:spcBef>
              <a:spcAft>
                <a:spcPts val="0"/>
              </a:spcAft>
              <a:buClr>
                <a:schemeClr val="lt1"/>
              </a:buClr>
              <a:buSzPts val="2000"/>
              <a:buFont typeface="Open Sans"/>
              <a:buChar char="➢"/>
            </a:pPr>
            <a:endParaRPr sz="2000" dirty="0">
              <a:solidFill>
                <a:schemeClr val="lt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Google Shape;73;p13">
            <a:extLst>
              <a:ext uri="{FF2B5EF4-FFF2-40B4-BE49-F238E27FC236}">
                <a16:creationId xmlns:a16="http://schemas.microsoft.com/office/drawing/2014/main" id="{054C14AB-B502-4222-83C5-76E8DAF6CF9F}"/>
              </a:ext>
            </a:extLst>
          </p:cNvPr>
          <p:cNvSpPr txBox="1">
            <a:spLocks noGrp="1"/>
          </p:cNvSpPr>
          <p:nvPr>
            <p:ph type="title"/>
          </p:nvPr>
        </p:nvSpPr>
        <p:spPr>
          <a:xfrm>
            <a:off x="145728" y="284908"/>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dirty="0"/>
              <a:t>When it comes to conflict activity</a:t>
            </a:r>
            <a:r>
              <a:rPr lang="en" dirty="0">
                <a:solidFill>
                  <a:schemeClr val="tx2"/>
                </a:solidFill>
              </a:rPr>
              <a:t>…..</a:t>
            </a:r>
            <a:endParaRPr dirty="0">
              <a:solidFill>
                <a:schemeClr val="tx2"/>
              </a:solidFill>
            </a:endParaRPr>
          </a:p>
        </p:txBody>
      </p:sp>
      <p:graphicFrame>
        <p:nvGraphicFramePr>
          <p:cNvPr id="6" name="Table 6">
            <a:extLst>
              <a:ext uri="{FF2B5EF4-FFF2-40B4-BE49-F238E27FC236}">
                <a16:creationId xmlns:a16="http://schemas.microsoft.com/office/drawing/2014/main" id="{145592AD-3BA1-4639-94BA-D7B791A773A1}"/>
              </a:ext>
            </a:extLst>
          </p:cNvPr>
          <p:cNvGraphicFramePr>
            <a:graphicFrameLocks noGrp="1"/>
          </p:cNvGraphicFramePr>
          <p:nvPr>
            <p:extLst>
              <p:ext uri="{D42A27DB-BD31-4B8C-83A1-F6EECF244321}">
                <p14:modId xmlns:p14="http://schemas.microsoft.com/office/powerpoint/2010/main" val="1042901064"/>
              </p:ext>
            </p:extLst>
          </p:nvPr>
        </p:nvGraphicFramePr>
        <p:xfrm>
          <a:off x="311700" y="857608"/>
          <a:ext cx="8520600" cy="3566160"/>
        </p:xfrm>
        <a:graphic>
          <a:graphicData uri="http://schemas.openxmlformats.org/drawingml/2006/table">
            <a:tbl>
              <a:tblPr firstRow="1" bandRow="1">
                <a:tableStyleId>{69CF1AB2-1976-4502-BF36-3FF5EA218861}</a:tableStyleId>
              </a:tblPr>
              <a:tblGrid>
                <a:gridCol w="2840200">
                  <a:extLst>
                    <a:ext uri="{9D8B030D-6E8A-4147-A177-3AD203B41FA5}">
                      <a16:colId xmlns:a16="http://schemas.microsoft.com/office/drawing/2014/main" val="845020922"/>
                    </a:ext>
                  </a:extLst>
                </a:gridCol>
                <a:gridCol w="2840200">
                  <a:extLst>
                    <a:ext uri="{9D8B030D-6E8A-4147-A177-3AD203B41FA5}">
                      <a16:colId xmlns:a16="http://schemas.microsoft.com/office/drawing/2014/main" val="3049633353"/>
                    </a:ext>
                  </a:extLst>
                </a:gridCol>
                <a:gridCol w="2840200">
                  <a:extLst>
                    <a:ext uri="{9D8B030D-6E8A-4147-A177-3AD203B41FA5}">
                      <a16:colId xmlns:a16="http://schemas.microsoft.com/office/drawing/2014/main" val="3974941083"/>
                    </a:ext>
                  </a:extLst>
                </a:gridCol>
              </a:tblGrid>
              <a:tr h="4329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bg2">
                              <a:lumMod val="75000"/>
                            </a:schemeClr>
                          </a:solidFill>
                        </a:rPr>
                        <a:t>What I Know…</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bg2">
                              <a:lumMod val="75000"/>
                            </a:schemeClr>
                          </a:solidFill>
                        </a:rPr>
                        <a:t>What I Hope to Learn…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bg2">
                              <a:lumMod val="75000"/>
                            </a:schemeClr>
                          </a:solidFill>
                        </a:rPr>
                        <a:t>What I have Learned…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693779"/>
                  </a:ext>
                </a:extLst>
              </a:tr>
            </a:tbl>
          </a:graphicData>
        </a:graphic>
      </p:graphicFrame>
    </p:spTree>
    <p:extLst>
      <p:ext uri="{BB962C8B-B14F-4D97-AF65-F5344CB8AC3E}">
        <p14:creationId xmlns:p14="http://schemas.microsoft.com/office/powerpoint/2010/main" val="3717535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pic>
        <p:nvPicPr>
          <p:cNvPr id="307" name="Google Shape;307;p47"/>
          <p:cNvPicPr preferRelativeResize="0"/>
          <p:nvPr/>
        </p:nvPicPr>
        <p:blipFill>
          <a:blip r:embed="rId4">
            <a:alphaModFix amt="56000"/>
          </a:blip>
          <a:stretch>
            <a:fillRect/>
          </a:stretch>
        </p:blipFill>
        <p:spPr>
          <a:xfrm>
            <a:off x="0" y="0"/>
            <a:ext cx="5077900" cy="5143500"/>
          </a:xfrm>
          <a:prstGeom prst="rect">
            <a:avLst/>
          </a:prstGeom>
          <a:noFill/>
          <a:ln>
            <a:noFill/>
          </a:ln>
        </p:spPr>
      </p:pic>
      <p:sp>
        <p:nvSpPr>
          <p:cNvPr id="308" name="Google Shape;308;p47"/>
          <p:cNvSpPr txBox="1">
            <a:spLocks noGrp="1"/>
          </p:cNvSpPr>
          <p:nvPr>
            <p:ph type="title"/>
          </p:nvPr>
        </p:nvSpPr>
        <p:spPr>
          <a:xfrm>
            <a:off x="5366600" y="0"/>
            <a:ext cx="3701100" cy="514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Unit Four</a:t>
            </a:r>
            <a:endParaRPr/>
          </a:p>
          <a:p>
            <a:pPr marL="0" lvl="0" indent="0" algn="l" rtl="0">
              <a:spcBef>
                <a:spcPts val="0"/>
              </a:spcBef>
              <a:spcAft>
                <a:spcPts val="0"/>
              </a:spcAft>
              <a:buNone/>
            </a:pPr>
            <a:r>
              <a:rPr lang="en"/>
              <a:t>Increasing Self-Awareness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8"/>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Trap of Imbalance</a:t>
            </a:r>
            <a:endParaRPr/>
          </a:p>
        </p:txBody>
      </p:sp>
      <p:sp>
        <p:nvSpPr>
          <p:cNvPr id="314" name="Google Shape;314;p48"/>
          <p:cNvSpPr txBox="1"/>
          <p:nvPr/>
        </p:nvSpPr>
        <p:spPr>
          <a:xfrm>
            <a:off x="367400" y="1017725"/>
            <a:ext cx="8384400" cy="3294000"/>
          </a:xfrm>
          <a:prstGeom prst="rect">
            <a:avLst/>
          </a:prstGeom>
          <a:gradFill>
            <a:gsLst>
              <a:gs pos="0">
                <a:srgbClr val="DDDDDD"/>
              </a:gs>
              <a:gs pos="100000">
                <a:srgbClr val="919191"/>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latin typeface="Open Sans"/>
                <a:ea typeface="Open Sans"/>
                <a:cs typeface="Open Sans"/>
                <a:sym typeface="Open Sans"/>
              </a:rPr>
              <a:t>What are examples of situations that might increase the likelihood of an imbalanced response?</a:t>
            </a:r>
            <a:endParaRPr sz="1700" b="1">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49"/>
          <p:cNvPicPr preferRelativeResize="0"/>
          <p:nvPr/>
        </p:nvPicPr>
        <p:blipFill>
          <a:blip r:embed="rId3">
            <a:alphaModFix amt="54000"/>
          </a:blip>
          <a:stretch>
            <a:fillRect/>
          </a:stretch>
        </p:blipFill>
        <p:spPr>
          <a:xfrm>
            <a:off x="152400" y="131200"/>
            <a:ext cx="8848725" cy="4859899"/>
          </a:xfrm>
          <a:prstGeom prst="rect">
            <a:avLst/>
          </a:prstGeom>
          <a:noFill/>
          <a:ln>
            <a:noFill/>
          </a:ln>
        </p:spPr>
      </p:pic>
      <p:sp>
        <p:nvSpPr>
          <p:cNvPr id="320" name="Google Shape;320;p49"/>
          <p:cNvSpPr txBox="1">
            <a:spLocks noGrp="1"/>
          </p:cNvSpPr>
          <p:nvPr>
            <p:ph type="title"/>
          </p:nvPr>
        </p:nvSpPr>
        <p:spPr>
          <a:xfrm>
            <a:off x="311700" y="236175"/>
            <a:ext cx="8520600" cy="916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dirty="0"/>
              <a:t>Worksheet:  Avoiding the Trap</a:t>
            </a:r>
            <a:endParaRPr dirty="0"/>
          </a:p>
        </p:txBody>
      </p:sp>
      <p:sp>
        <p:nvSpPr>
          <p:cNvPr id="321" name="Google Shape;321;p49"/>
          <p:cNvSpPr txBox="1"/>
          <p:nvPr/>
        </p:nvSpPr>
        <p:spPr>
          <a:xfrm rot="-822901">
            <a:off x="3266829" y="2145633"/>
            <a:ext cx="2375019" cy="84666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300" b="1">
                <a:solidFill>
                  <a:schemeClr val="lt2"/>
                </a:solidFill>
                <a:latin typeface="Open Sans"/>
                <a:ea typeface="Open Sans"/>
                <a:cs typeface="Open Sans"/>
                <a:sym typeface="Open Sans"/>
              </a:rPr>
              <a:t>Journal</a:t>
            </a:r>
            <a:endParaRPr sz="4300" b="1">
              <a:solidFill>
                <a:schemeClr val="lt2"/>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294"/>
        <p:cNvGrpSpPr/>
        <p:nvPr/>
      </p:nvGrpSpPr>
      <p:grpSpPr>
        <a:xfrm>
          <a:off x="0" y="0"/>
          <a:ext cx="0" cy="0"/>
          <a:chOff x="0" y="0"/>
          <a:chExt cx="0" cy="0"/>
        </a:xfrm>
      </p:grpSpPr>
      <p:sp>
        <p:nvSpPr>
          <p:cNvPr id="295" name="Google Shape;295;p45"/>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dirty="0"/>
              <a:t>John</a:t>
            </a:r>
            <a:endParaRPr dirty="0"/>
          </a:p>
        </p:txBody>
      </p:sp>
      <p:sp>
        <p:nvSpPr>
          <p:cNvPr id="296" name="Google Shape;296;p45"/>
          <p:cNvSpPr txBox="1">
            <a:spLocks noGrp="1"/>
          </p:cNvSpPr>
          <p:nvPr>
            <p:ph type="body" idx="1"/>
          </p:nvPr>
        </p:nvSpPr>
        <p:spPr>
          <a:xfrm>
            <a:off x="311700" y="1152475"/>
            <a:ext cx="8520600" cy="3228139"/>
          </a:xfrm>
          <a:prstGeom prst="rect">
            <a:avLst/>
          </a:prstGeom>
          <a:ln w="9525" cap="flat" cmpd="sng">
            <a:solidFill>
              <a:schemeClr val="dk2"/>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360"/>
              </a:spcBef>
              <a:spcAft>
                <a:spcPts val="0"/>
              </a:spcAft>
              <a:buNone/>
            </a:pPr>
            <a:r>
              <a:rPr lang="en" dirty="0">
                <a:solidFill>
                  <a:schemeClr val="dk1"/>
                </a:solidFill>
              </a:rPr>
              <a:t>Even though his family of origin always used explicit language to express intense emotions, John is expected to use appropriate language when communicating with his team.</a:t>
            </a:r>
            <a:endParaRPr dirty="0">
              <a:solidFill>
                <a:schemeClr val="dk1"/>
              </a:solidFill>
            </a:endParaRPr>
          </a:p>
          <a:p>
            <a:pPr marL="0" lvl="0" indent="0" algn="l" rtl="0">
              <a:spcBef>
                <a:spcPts val="360"/>
              </a:spcBef>
              <a:spcAft>
                <a:spcPts val="0"/>
              </a:spcAft>
              <a:buNone/>
            </a:pPr>
            <a:r>
              <a:rPr lang="en" dirty="0">
                <a:solidFill>
                  <a:schemeClr val="dk1"/>
                </a:solidFill>
              </a:rPr>
              <a:t>During a CFTM, John is triggered by news that he will not be going on a home pass for the weekend.  His emotional state quickly escalates which leads to a loud outburst of profane language to express that he is feeling unheard and disappointed.  None of the adults present intervene to help John regulate his emotions which leaves the youth feeling hopelessness and without any control over the situation.  This leads to John becoming increasingly aggressive toward team members at the meeting.</a:t>
            </a:r>
            <a:endParaRPr dirty="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pic>
        <p:nvPicPr>
          <p:cNvPr id="301" name="Google Shape;301;p46"/>
          <p:cNvPicPr preferRelativeResize="0"/>
          <p:nvPr/>
        </p:nvPicPr>
        <p:blipFill>
          <a:blip r:embed="rId3">
            <a:alphaModFix/>
          </a:blip>
          <a:stretch>
            <a:fillRect/>
          </a:stretch>
        </p:blipFill>
        <p:spPr>
          <a:xfrm>
            <a:off x="106325" y="132900"/>
            <a:ext cx="9037676" cy="4944150"/>
          </a:xfrm>
          <a:prstGeom prst="rect">
            <a:avLst/>
          </a:prstGeom>
          <a:noFill/>
          <a:ln>
            <a:noFill/>
          </a:ln>
        </p:spPr>
      </p:pic>
      <p:sp>
        <p:nvSpPr>
          <p:cNvPr id="302" name="Google Shape;302;p46"/>
          <p:cNvSpPr txBox="1">
            <a:spLocks noGrp="1"/>
          </p:cNvSpPr>
          <p:nvPr>
            <p:ph type="title"/>
          </p:nvPr>
        </p:nvSpPr>
        <p:spPr>
          <a:xfrm>
            <a:off x="106325" y="132900"/>
            <a:ext cx="68652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SzPts val="990"/>
              <a:buNone/>
            </a:pPr>
            <a:r>
              <a:rPr lang="en" sz="2280"/>
              <a:t>The Conflict Cycle</a:t>
            </a:r>
            <a:endParaRPr sz="2280"/>
          </a:p>
        </p:txBody>
      </p:sp>
      <p:sp>
        <p:nvSpPr>
          <p:cNvPr id="2" name="TextBox 1">
            <a:extLst>
              <a:ext uri="{FF2B5EF4-FFF2-40B4-BE49-F238E27FC236}">
                <a16:creationId xmlns:a16="http://schemas.microsoft.com/office/drawing/2014/main" id="{C3B7670C-F83A-4E1D-A181-E30E66DF911A}"/>
              </a:ext>
            </a:extLst>
          </p:cNvPr>
          <p:cNvSpPr txBox="1"/>
          <p:nvPr/>
        </p:nvSpPr>
        <p:spPr>
          <a:xfrm rot="19998030">
            <a:off x="1173707" y="2238233"/>
            <a:ext cx="1037230" cy="523220"/>
          </a:xfrm>
          <a:prstGeom prst="rect">
            <a:avLst/>
          </a:prstGeom>
          <a:solidFill>
            <a:schemeClr val="bg1"/>
          </a:solidFill>
        </p:spPr>
        <p:txBody>
          <a:bodyPr wrap="square" rtlCol="0">
            <a:spAutoFit/>
          </a:bodyPr>
          <a:lstStyle/>
          <a:p>
            <a:r>
              <a:rPr lang="en-US" dirty="0">
                <a:solidFill>
                  <a:schemeClr val="bg2">
                    <a:lumMod val="60000"/>
                    <a:lumOff val="40000"/>
                  </a:schemeClr>
                </a:solidFill>
              </a:rPr>
              <a:t>Balanced Response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325"/>
        <p:cNvGrpSpPr/>
        <p:nvPr/>
      </p:nvGrpSpPr>
      <p:grpSpPr>
        <a:xfrm>
          <a:off x="0" y="0"/>
          <a:ext cx="0" cy="0"/>
          <a:chOff x="0" y="0"/>
          <a:chExt cx="0" cy="0"/>
        </a:xfrm>
      </p:grpSpPr>
      <p:pic>
        <p:nvPicPr>
          <p:cNvPr id="326" name="Google Shape;326;p50"/>
          <p:cNvPicPr preferRelativeResize="0"/>
          <p:nvPr/>
        </p:nvPicPr>
        <p:blipFill rotWithShape="1">
          <a:blip r:embed="rId4">
            <a:alphaModFix amt="64000"/>
          </a:blip>
          <a:srcRect l="5993" r="5993"/>
          <a:stretch/>
        </p:blipFill>
        <p:spPr>
          <a:xfrm>
            <a:off x="0" y="0"/>
            <a:ext cx="5077901" cy="5143500"/>
          </a:xfrm>
          <a:prstGeom prst="rect">
            <a:avLst/>
          </a:prstGeom>
          <a:noFill/>
          <a:ln>
            <a:noFill/>
          </a:ln>
        </p:spPr>
      </p:pic>
      <p:sp>
        <p:nvSpPr>
          <p:cNvPr id="327" name="Google Shape;327;p50"/>
          <p:cNvSpPr txBox="1">
            <a:spLocks noGrp="1"/>
          </p:cNvSpPr>
          <p:nvPr>
            <p:ph type="title"/>
          </p:nvPr>
        </p:nvSpPr>
        <p:spPr>
          <a:xfrm>
            <a:off x="5366600" y="0"/>
            <a:ext cx="3701100" cy="514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Unit Five</a:t>
            </a:r>
            <a:endParaRPr/>
          </a:p>
          <a:p>
            <a:pPr marL="0" lvl="0" indent="0" algn="l" rtl="0">
              <a:spcBef>
                <a:spcPts val="0"/>
              </a:spcBef>
              <a:spcAft>
                <a:spcPts val="0"/>
              </a:spcAft>
              <a:buNone/>
            </a:pPr>
            <a:r>
              <a:rPr lang="en"/>
              <a:t>Wrap-Up</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51"/>
          <p:cNvPicPr preferRelativeResize="0"/>
          <p:nvPr/>
        </p:nvPicPr>
        <p:blipFill>
          <a:blip r:embed="rId3">
            <a:alphaModFix/>
          </a:blip>
          <a:stretch>
            <a:fillRect/>
          </a:stretch>
        </p:blipFill>
        <p:spPr>
          <a:xfrm>
            <a:off x="0" y="71627"/>
            <a:ext cx="9144000" cy="5071872"/>
          </a:xfrm>
          <a:prstGeom prst="rect">
            <a:avLst/>
          </a:prstGeom>
          <a:noFill/>
          <a:ln>
            <a:noFill/>
          </a:ln>
        </p:spPr>
      </p:pic>
      <p:sp>
        <p:nvSpPr>
          <p:cNvPr id="333" name="Google Shape;333;p51"/>
          <p:cNvSpPr txBox="1">
            <a:spLocks noGrp="1"/>
          </p:cNvSpPr>
          <p:nvPr>
            <p:ph type="title"/>
          </p:nvPr>
        </p:nvSpPr>
        <p:spPr>
          <a:xfrm>
            <a:off x="311700" y="353175"/>
            <a:ext cx="8520600" cy="5727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Learning Objectives</a:t>
            </a:r>
            <a:endParaRPr/>
          </a:p>
        </p:txBody>
      </p:sp>
      <p:pic>
        <p:nvPicPr>
          <p:cNvPr id="90" name="Google Shape;90;p15"/>
          <p:cNvPicPr preferRelativeResize="0"/>
          <p:nvPr/>
        </p:nvPicPr>
        <p:blipFill>
          <a:blip r:embed="rId3">
            <a:alphaModFix amt="27000"/>
          </a:blip>
          <a:stretch>
            <a:fillRect/>
          </a:stretch>
        </p:blipFill>
        <p:spPr>
          <a:xfrm>
            <a:off x="0" y="1017725"/>
            <a:ext cx="9144000" cy="4125776"/>
          </a:xfrm>
          <a:prstGeom prst="rect">
            <a:avLst/>
          </a:prstGeom>
          <a:noFill/>
          <a:ln>
            <a:noFill/>
          </a:ln>
          <a:effectLst>
            <a:reflection stA="0" endPos="30000" dist="38100" dir="5400000" fadeDir="5400012" sy="-100000" algn="bl" rotWithShape="0"/>
          </a:effectLst>
        </p:spPr>
      </p:pic>
      <p:sp>
        <p:nvSpPr>
          <p:cNvPr id="91" name="Google Shape;91;p15"/>
          <p:cNvSpPr txBox="1"/>
          <p:nvPr/>
        </p:nvSpPr>
        <p:spPr>
          <a:xfrm>
            <a:off x="341850" y="1448675"/>
            <a:ext cx="8460300" cy="34326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Font typeface="Open Sans"/>
              <a:buChar char="★"/>
            </a:pPr>
            <a:r>
              <a:rPr lang="en" sz="2100">
                <a:latin typeface="Open Sans"/>
                <a:ea typeface="Open Sans"/>
                <a:cs typeface="Open Sans"/>
                <a:sym typeface="Open Sans"/>
              </a:rPr>
              <a:t>Understand the process of the Conflict Cycle</a:t>
            </a:r>
            <a:endParaRPr sz="2100">
              <a:latin typeface="Open Sans"/>
              <a:ea typeface="Open Sans"/>
              <a:cs typeface="Open Sans"/>
              <a:sym typeface="Open Sans"/>
            </a:endParaRPr>
          </a:p>
          <a:p>
            <a:pPr marL="457200" lvl="0" indent="-361950" algn="l" rtl="0">
              <a:spcBef>
                <a:spcPts val="0"/>
              </a:spcBef>
              <a:spcAft>
                <a:spcPts val="0"/>
              </a:spcAft>
              <a:buSzPts val="2100"/>
              <a:buFont typeface="Open Sans"/>
              <a:buChar char="★"/>
            </a:pPr>
            <a:r>
              <a:rPr lang="en" sz="2100">
                <a:latin typeface="Open Sans"/>
                <a:ea typeface="Open Sans"/>
                <a:cs typeface="Open Sans"/>
                <a:sym typeface="Open Sans"/>
              </a:rPr>
              <a:t>Understand how our own emotions and behavior contribute to the Conflict Cycle</a:t>
            </a:r>
            <a:endParaRPr sz="2100">
              <a:latin typeface="Open Sans"/>
              <a:ea typeface="Open Sans"/>
              <a:cs typeface="Open Sans"/>
              <a:sym typeface="Open Sans"/>
            </a:endParaRPr>
          </a:p>
          <a:p>
            <a:pPr marL="457200" lvl="0" indent="-361950" algn="l" rtl="0">
              <a:spcBef>
                <a:spcPts val="0"/>
              </a:spcBef>
              <a:spcAft>
                <a:spcPts val="0"/>
              </a:spcAft>
              <a:buSzPts val="2100"/>
              <a:buFont typeface="Open Sans"/>
              <a:buChar char="★"/>
            </a:pPr>
            <a:r>
              <a:rPr lang="en" sz="2100">
                <a:latin typeface="Open Sans"/>
                <a:ea typeface="Open Sans"/>
                <a:cs typeface="Open Sans"/>
                <a:sym typeface="Open Sans"/>
              </a:rPr>
              <a:t>Understand the role of Understanding, Expecting Change, and Avoidance during conflict</a:t>
            </a:r>
            <a:endParaRPr sz="2100">
              <a:latin typeface="Open Sans"/>
              <a:ea typeface="Open Sans"/>
              <a:cs typeface="Open Sans"/>
              <a:sym typeface="Open Sans"/>
            </a:endParaRPr>
          </a:p>
          <a:p>
            <a:pPr marL="457200" lvl="0" indent="-361950" algn="l" rtl="0">
              <a:spcBef>
                <a:spcPts val="0"/>
              </a:spcBef>
              <a:spcAft>
                <a:spcPts val="0"/>
              </a:spcAft>
              <a:buSzPts val="2100"/>
              <a:buFont typeface="Open Sans"/>
              <a:buChar char="★"/>
            </a:pPr>
            <a:r>
              <a:rPr lang="en" sz="2100">
                <a:latin typeface="Open Sans"/>
                <a:ea typeface="Open Sans"/>
                <a:cs typeface="Open Sans"/>
                <a:sym typeface="Open Sans"/>
              </a:rPr>
              <a:t>Understand how to form a Balanced Response to achieve improve outcomes to conflict situations</a:t>
            </a:r>
            <a:endParaRPr sz="2100">
              <a:latin typeface="Open Sans"/>
              <a:ea typeface="Open Sans"/>
              <a:cs typeface="Open Sans"/>
              <a:sym typeface="Open Sans"/>
            </a:endParaRPr>
          </a:p>
          <a:p>
            <a:pPr marL="457200" lvl="0" indent="-361950" algn="l" rtl="0">
              <a:spcBef>
                <a:spcPts val="0"/>
              </a:spcBef>
              <a:spcAft>
                <a:spcPts val="0"/>
              </a:spcAft>
              <a:buSzPts val="2100"/>
              <a:buFont typeface="Open Sans"/>
              <a:buChar char="★"/>
            </a:pPr>
            <a:r>
              <a:rPr lang="en" sz="2100">
                <a:latin typeface="Open Sans"/>
                <a:ea typeface="Open Sans"/>
                <a:cs typeface="Open Sans"/>
                <a:sym typeface="Open Sans"/>
              </a:rPr>
              <a:t>Understand the importance of self-awareness in providing balanced responses</a:t>
            </a:r>
            <a:endParaRPr sz="2100">
              <a:latin typeface="Open Sans"/>
              <a:ea typeface="Open Sans"/>
              <a:cs typeface="Open Sans"/>
              <a:sym typeface="Open Sans"/>
            </a:endParaRPr>
          </a:p>
          <a:p>
            <a:pPr marL="457200" lvl="0" indent="0" algn="l" rtl="0">
              <a:spcBef>
                <a:spcPts val="0"/>
              </a:spcBef>
              <a:spcAft>
                <a:spcPts val="0"/>
              </a:spcAft>
              <a:buNone/>
            </a:pPr>
            <a:endParaRPr sz="2200">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6"/>
          <p:cNvPicPr preferRelativeResize="0"/>
          <p:nvPr/>
        </p:nvPicPr>
        <p:blipFill>
          <a:blip r:embed="rId3">
            <a:alphaModFix amt="54000"/>
          </a:blip>
          <a:stretch>
            <a:fillRect/>
          </a:stretch>
        </p:blipFill>
        <p:spPr>
          <a:xfrm>
            <a:off x="152401" y="131201"/>
            <a:ext cx="8848725" cy="4859899"/>
          </a:xfrm>
          <a:prstGeom prst="rect">
            <a:avLst/>
          </a:prstGeom>
          <a:noFill/>
          <a:ln>
            <a:noFill/>
          </a:ln>
        </p:spPr>
      </p:pic>
      <p:sp>
        <p:nvSpPr>
          <p:cNvPr id="97" name="Google Shape;97;p16"/>
          <p:cNvSpPr txBox="1">
            <a:spLocks noGrp="1"/>
          </p:cNvSpPr>
          <p:nvPr>
            <p:ph type="title"/>
          </p:nvPr>
        </p:nvSpPr>
        <p:spPr>
          <a:xfrm>
            <a:off x="311700" y="236175"/>
            <a:ext cx="8520600" cy="916200"/>
          </a:xfrm>
          <a:prstGeom prst="rect">
            <a:avLst/>
          </a:prstGeom>
        </p:spPr>
        <p:txBody>
          <a:bodyPr spcFirstLastPara="1" vert="horz" wrap="square" lIns="91425" tIns="45700" rIns="91425" bIns="45700" rtlCol="0" anchor="ctr" anchorCtr="0">
            <a:normAutofit/>
          </a:bodyPr>
          <a:lstStyle/>
          <a:p>
            <a:r>
              <a:rPr lang="en" dirty="0"/>
              <a:t>Course Journal</a:t>
            </a:r>
            <a:endParaRPr dirty="0"/>
          </a:p>
        </p:txBody>
      </p:sp>
      <p:sp>
        <p:nvSpPr>
          <p:cNvPr id="98" name="Google Shape;98;p16"/>
          <p:cNvSpPr txBox="1"/>
          <p:nvPr/>
        </p:nvSpPr>
        <p:spPr>
          <a:xfrm rot="-822901">
            <a:off x="3266830" y="2145789"/>
            <a:ext cx="2375019" cy="846355"/>
          </a:xfrm>
          <a:prstGeom prst="rect">
            <a:avLst/>
          </a:prstGeom>
          <a:noFill/>
          <a:ln>
            <a:noFill/>
          </a:ln>
        </p:spPr>
        <p:txBody>
          <a:bodyPr spcFirstLastPara="1" wrap="square" lIns="91425" tIns="91425" rIns="91425" bIns="91425" anchor="t" anchorCtr="0">
            <a:spAutoFit/>
          </a:bodyPr>
          <a:lstStyle/>
          <a:p>
            <a:pPr algn="ctr"/>
            <a:r>
              <a:rPr lang="en" sz="4300" b="1">
                <a:solidFill>
                  <a:schemeClr val="lt2"/>
                </a:solidFill>
                <a:latin typeface="Open Sans"/>
                <a:ea typeface="Open Sans"/>
                <a:cs typeface="Open Sans"/>
                <a:sym typeface="Open Sans"/>
              </a:rPr>
              <a:t>Journal</a:t>
            </a:r>
            <a:endParaRPr sz="4300" b="1">
              <a:solidFill>
                <a:schemeClr val="lt2"/>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7"/>
          <p:cNvPicPr preferRelativeResize="0"/>
          <p:nvPr/>
        </p:nvPicPr>
        <p:blipFill rotWithShape="1">
          <a:blip r:embed="rId3">
            <a:alphaModFix amt="24000"/>
          </a:blip>
          <a:srcRect l="11252" t="34423" r="36530" b="13749"/>
          <a:stretch/>
        </p:blipFill>
        <p:spPr>
          <a:xfrm>
            <a:off x="0" y="0"/>
            <a:ext cx="9050976" cy="5143500"/>
          </a:xfrm>
          <a:prstGeom prst="rect">
            <a:avLst/>
          </a:prstGeom>
          <a:noFill/>
          <a:ln>
            <a:noFill/>
          </a:ln>
        </p:spPr>
      </p:pic>
      <p:sp>
        <p:nvSpPr>
          <p:cNvPr id="104" name="Google Shape;104;p17"/>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“Be the Difference”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106325" y="132900"/>
            <a:ext cx="9037676" cy="4944150"/>
          </a:xfrm>
          <a:prstGeom prst="rect">
            <a:avLst/>
          </a:prstGeom>
          <a:noFill/>
          <a:ln>
            <a:noFill/>
          </a:ln>
        </p:spPr>
      </p:pic>
      <p:sp>
        <p:nvSpPr>
          <p:cNvPr id="110" name="Google Shape;110;p18"/>
          <p:cNvSpPr txBox="1">
            <a:spLocks noGrp="1"/>
          </p:cNvSpPr>
          <p:nvPr>
            <p:ph type="title"/>
          </p:nvPr>
        </p:nvSpPr>
        <p:spPr>
          <a:xfrm>
            <a:off x="106325" y="132900"/>
            <a:ext cx="6865200" cy="5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SzPts val="990"/>
              <a:buNone/>
            </a:pPr>
            <a:r>
              <a:rPr lang="en" sz="2280" dirty="0"/>
              <a:t>The Conflict Cycle</a:t>
            </a:r>
            <a:endParaRPr sz="2280" dirty="0"/>
          </a:p>
        </p:txBody>
      </p:sp>
      <p:sp>
        <p:nvSpPr>
          <p:cNvPr id="2" name="TextBox 1">
            <a:extLst>
              <a:ext uri="{FF2B5EF4-FFF2-40B4-BE49-F238E27FC236}">
                <a16:creationId xmlns:a16="http://schemas.microsoft.com/office/drawing/2014/main" id="{9F8325A4-FD1E-4F17-BC53-D3B3CA0C95D7}"/>
              </a:ext>
            </a:extLst>
          </p:cNvPr>
          <p:cNvSpPr txBox="1"/>
          <p:nvPr/>
        </p:nvSpPr>
        <p:spPr>
          <a:xfrm rot="19705926">
            <a:off x="1196250" y="2315546"/>
            <a:ext cx="1010236" cy="523220"/>
          </a:xfrm>
          <a:prstGeom prst="rect">
            <a:avLst/>
          </a:prstGeom>
          <a:solidFill>
            <a:schemeClr val="bg1"/>
          </a:solidFill>
        </p:spPr>
        <p:txBody>
          <a:bodyPr wrap="square" rtlCol="0">
            <a:spAutoFit/>
          </a:bodyPr>
          <a:lstStyle/>
          <a:p>
            <a:r>
              <a:rPr lang="en-US" dirty="0">
                <a:solidFill>
                  <a:schemeClr val="bg2">
                    <a:lumMod val="60000"/>
                    <a:lumOff val="40000"/>
                  </a:schemeClr>
                </a:solidFill>
              </a:rPr>
              <a:t>Balanced Response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5366600" y="0"/>
            <a:ext cx="3701100" cy="514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dirty="0"/>
              <a:t>Unit Two</a:t>
            </a:r>
            <a:endParaRPr dirty="0"/>
          </a:p>
          <a:p>
            <a:pPr marL="0" lvl="0" indent="0" algn="l" rtl="0">
              <a:spcBef>
                <a:spcPts val="0"/>
              </a:spcBef>
              <a:spcAft>
                <a:spcPts val="0"/>
              </a:spcAft>
              <a:buNone/>
            </a:pPr>
            <a:r>
              <a:rPr lang="en" dirty="0"/>
              <a:t>The Driving Forces</a:t>
            </a:r>
            <a:endParaRPr dirty="0"/>
          </a:p>
        </p:txBody>
      </p:sp>
      <p:pic>
        <p:nvPicPr>
          <p:cNvPr id="116" name="Google Shape;116;p19"/>
          <p:cNvPicPr preferRelativeResize="0"/>
          <p:nvPr/>
        </p:nvPicPr>
        <p:blipFill>
          <a:blip r:embed="rId4">
            <a:alphaModFix amt="64000"/>
          </a:blip>
          <a:stretch>
            <a:fillRect/>
          </a:stretch>
        </p:blipFill>
        <p:spPr>
          <a:xfrm>
            <a:off x="0" y="0"/>
            <a:ext cx="5214199"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7F47D-C38C-4F06-B026-3F6A54B0139C}"/>
              </a:ext>
            </a:extLst>
          </p:cNvPr>
          <p:cNvPicPr>
            <a:picLocks noChangeAspect="1"/>
          </p:cNvPicPr>
          <p:nvPr/>
        </p:nvPicPr>
        <p:blipFill rotWithShape="1">
          <a:blip r:embed="rId3">
            <a:alphaModFix amt="74000"/>
            <a:extLst>
              <a:ext uri="{BEBA8EAE-BF5A-486C-A8C5-ECC9F3942E4B}">
                <a14:imgProps xmlns:a14="http://schemas.microsoft.com/office/drawing/2010/main">
                  <a14:imgLayer r:embed="rId4">
                    <a14:imgEffect>
                      <a14:colorTemperature colorTemp="8388"/>
                    </a14:imgEffect>
                    <a14:imgEffect>
                      <a14:saturation sat="261000"/>
                    </a14:imgEffect>
                  </a14:imgLayer>
                </a14:imgProps>
              </a:ext>
            </a:extLst>
          </a:blip>
          <a:srcRect l="23731" t="19772" r="55970" b="25959"/>
          <a:stretch/>
        </p:blipFill>
        <p:spPr>
          <a:xfrm>
            <a:off x="3548418" y="62"/>
            <a:ext cx="4462818" cy="5143438"/>
          </a:xfrm>
          <a:prstGeom prst="rect">
            <a:avLst/>
          </a:prstGeom>
        </p:spPr>
      </p:pic>
      <p:sp>
        <p:nvSpPr>
          <p:cNvPr id="2" name="Title 1">
            <a:extLst>
              <a:ext uri="{FF2B5EF4-FFF2-40B4-BE49-F238E27FC236}">
                <a16:creationId xmlns:a16="http://schemas.microsoft.com/office/drawing/2014/main" id="{B405ECBD-DA9E-477F-A7DD-37E27418DBD8}"/>
              </a:ext>
            </a:extLst>
          </p:cNvPr>
          <p:cNvSpPr>
            <a:spLocks noGrp="1"/>
          </p:cNvSpPr>
          <p:nvPr>
            <p:ph type="title"/>
          </p:nvPr>
        </p:nvSpPr>
        <p:spPr>
          <a:xfrm>
            <a:off x="3922632" y="4148920"/>
            <a:ext cx="3714390" cy="703826"/>
          </a:xfrm>
        </p:spPr>
        <p:txBody>
          <a:bodyPr>
            <a:normAutofit/>
          </a:bodyPr>
          <a:lstStyle/>
          <a:p>
            <a:pPr algn="ctr"/>
            <a:r>
              <a:rPr lang="en-US" sz="2000" dirty="0">
                <a:solidFill>
                  <a:schemeClr val="bg1"/>
                </a:solidFill>
              </a:rPr>
              <a:t>“The Little Expert, Tiana”</a:t>
            </a:r>
          </a:p>
        </p:txBody>
      </p:sp>
      <p:sp>
        <p:nvSpPr>
          <p:cNvPr id="8" name="Google Shape;136;p22">
            <a:extLst>
              <a:ext uri="{FF2B5EF4-FFF2-40B4-BE49-F238E27FC236}">
                <a16:creationId xmlns:a16="http://schemas.microsoft.com/office/drawing/2014/main" id="{B6A66E39-B859-4425-B4C8-5B09146CD71A}"/>
              </a:ext>
            </a:extLst>
          </p:cNvPr>
          <p:cNvSpPr txBox="1">
            <a:spLocks/>
          </p:cNvSpPr>
          <p:nvPr/>
        </p:nvSpPr>
        <p:spPr>
          <a:xfrm>
            <a:off x="134281" y="518615"/>
            <a:ext cx="3141184" cy="2647665"/>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Arial"/>
              <a:buNone/>
              <a:defRPr sz="3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Children Need Parents to Get Along</a:t>
            </a:r>
          </a:p>
        </p:txBody>
      </p:sp>
    </p:spTree>
    <p:extLst>
      <p:ext uri="{BB962C8B-B14F-4D97-AF65-F5344CB8AC3E}">
        <p14:creationId xmlns:p14="http://schemas.microsoft.com/office/powerpoint/2010/main" val="3521105281"/>
      </p:ext>
    </p:extLst>
  </p:cSld>
  <p:clrMapOvr>
    <a:masterClrMapping/>
  </p:clrMapOvr>
</p:sld>
</file>

<file path=ppt/theme/theme1.xml><?xml version="1.0" encoding="utf-8"?>
<a:theme xmlns:a="http://schemas.openxmlformats.org/drawingml/2006/main" name="PowerPoint A">
  <a:themeElements>
    <a:clrScheme name="Brand Colors">
      <a:dk1>
        <a:srgbClr val="000000"/>
      </a:dk1>
      <a:lt1>
        <a:srgbClr val="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3632</TotalTime>
  <Words>6178</Words>
  <Application>Microsoft Office PowerPoint</Application>
  <PresentationFormat>On-screen Show (16:9)</PresentationFormat>
  <Paragraphs>317</Paragraphs>
  <Slides>36</Slides>
  <Notes>36</Notes>
  <HiddenSlides>6</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Open Sans</vt:lpstr>
      <vt:lpstr>Symbol</vt:lpstr>
      <vt:lpstr>Wingdings</vt:lpstr>
      <vt:lpstr>Calibri</vt:lpstr>
      <vt:lpstr>Arial</vt:lpstr>
      <vt:lpstr>Open Sans Light</vt:lpstr>
      <vt:lpstr>Courier New</vt:lpstr>
      <vt:lpstr>Noto Sans Symbols</vt:lpstr>
      <vt:lpstr>Times New Roman</vt:lpstr>
      <vt:lpstr>PowerPoint A</vt:lpstr>
      <vt:lpstr>Reaction Awareness:  How to Show Up During Conflict</vt:lpstr>
      <vt:lpstr>Unit One The Foundation</vt:lpstr>
      <vt:lpstr>When it comes to conflict activity…..</vt:lpstr>
      <vt:lpstr>Learning Objectives</vt:lpstr>
      <vt:lpstr>Course Journal</vt:lpstr>
      <vt:lpstr>“Be the Difference”</vt:lpstr>
      <vt:lpstr>The Conflict Cycle</vt:lpstr>
      <vt:lpstr>Unit Two The Driving Forces</vt:lpstr>
      <vt:lpstr>“The Little Expert, Tiana”</vt:lpstr>
      <vt:lpstr>PowerPoint Presentation</vt:lpstr>
      <vt:lpstr>Hyper Arousal Zone</vt:lpstr>
      <vt:lpstr>Hypo Arousal Zone</vt:lpstr>
      <vt:lpstr>PowerPoint Presentation</vt:lpstr>
      <vt:lpstr>What practices/activities can increase your window of tolerance?</vt:lpstr>
      <vt:lpstr>Emotional Co-Regulation</vt:lpstr>
      <vt:lpstr>Unit Three Exploring Responses</vt:lpstr>
      <vt:lpstr>What is Ambivalence?</vt:lpstr>
      <vt:lpstr>Relational Re-enactment</vt:lpstr>
      <vt:lpstr>PowerPoint Presentation</vt:lpstr>
      <vt:lpstr>Counter Response</vt:lpstr>
      <vt:lpstr>Counter-Indulgence</vt:lpstr>
      <vt:lpstr>Counter-Aggression</vt:lpstr>
      <vt:lpstr>Counter-Avoidance</vt:lpstr>
      <vt:lpstr>Consequences</vt:lpstr>
      <vt:lpstr>Balanced Response</vt:lpstr>
      <vt:lpstr>The Conflict Cycle</vt:lpstr>
      <vt:lpstr>Characteristic of Balanced Response</vt:lpstr>
      <vt:lpstr>PowerPoint Presentation</vt:lpstr>
      <vt:lpstr>Opportunity for Repair</vt:lpstr>
      <vt:lpstr>Unit Four Increasing Self-Awareness</vt:lpstr>
      <vt:lpstr>Trap of Imbalance</vt:lpstr>
      <vt:lpstr>Worksheet:  Avoiding the Trap</vt:lpstr>
      <vt:lpstr>John</vt:lpstr>
      <vt:lpstr>The Conflict Cycle</vt:lpstr>
      <vt:lpstr>Unit Five Wrap-Up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Reaction Awareness:  How to Show Up During Conflict</dc:title>
  <dc:creator>Misty D. Fraunfelter</dc:creator>
  <cp:lastModifiedBy>Bethany Farmer</cp:lastModifiedBy>
  <cp:revision>41</cp:revision>
  <dcterms:modified xsi:type="dcterms:W3CDTF">2023-04-05T14:30:12Z</dcterms:modified>
</cp:coreProperties>
</file>