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98" r:id="rId4"/>
    <p:sldId id="266" r:id="rId5"/>
    <p:sldId id="272" r:id="rId6"/>
    <p:sldId id="270" r:id="rId7"/>
    <p:sldId id="297" r:id="rId8"/>
    <p:sldId id="273" r:id="rId9"/>
    <p:sldId id="271" r:id="rId10"/>
    <p:sldId id="268" r:id="rId11"/>
    <p:sldId id="274" r:id="rId12"/>
    <p:sldId id="299" r:id="rId13"/>
    <p:sldId id="301" r:id="rId14"/>
    <p:sldId id="275" r:id="rId15"/>
    <p:sldId id="278" r:id="rId16"/>
    <p:sldId id="276" r:id="rId17"/>
    <p:sldId id="277" r:id="rId18"/>
    <p:sldId id="279" r:id="rId19"/>
    <p:sldId id="281" r:id="rId20"/>
    <p:sldId id="284" r:id="rId21"/>
    <p:sldId id="290" r:id="rId22"/>
    <p:sldId id="285" r:id="rId23"/>
    <p:sldId id="300" r:id="rId24"/>
    <p:sldId id="293"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77" autoAdjust="0"/>
  </p:normalViewPr>
  <p:slideViewPr>
    <p:cSldViewPr>
      <p:cViewPr varScale="1">
        <p:scale>
          <a:sx n="44" d="100"/>
          <a:sy n="44" d="100"/>
        </p:scale>
        <p:origin x="213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8D39B-7C12-4356-8219-74BCEB85E427}" type="datetimeFigureOut">
              <a:rPr lang="en-US" smtClean="0"/>
              <a:t>2/17/2023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3525BF-3104-47CB-9797-450C66BB9568}" type="slidenum">
              <a:rPr lang="en-US" smtClean="0"/>
              <a:t>‹#›</a:t>
            </a:fld>
            <a:endParaRPr lang="en-US"/>
          </a:p>
        </p:txBody>
      </p:sp>
    </p:spTree>
    <p:extLst>
      <p:ext uri="{BB962C8B-B14F-4D97-AF65-F5344CB8AC3E}">
        <p14:creationId xmlns:p14="http://schemas.microsoft.com/office/powerpoint/2010/main" val="423651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fesleep.tn.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althychildren.org/English/ages-stages/baby/Pages/Movement-4-to-7-Months.aspx"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healthychildren.org/English/ages-stages/baby/diapers-clothing/Pages/Swaddling-Is-it-Safe.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Introduce</a:t>
            </a:r>
            <a:r>
              <a:rPr lang="en-US" baseline="0" dirty="0"/>
              <a:t> yourself and your co-trainer and w</a:t>
            </a:r>
            <a:r>
              <a:rPr lang="en-US" dirty="0"/>
              <a:t>elcome</a:t>
            </a:r>
            <a:r>
              <a:rPr lang="en-US" baseline="0" dirty="0"/>
              <a:t> participants.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Post the Tips for participating in WebEx and overview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Inform participants that they can utilize the chat box if they have questions during the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1</a:t>
            </a:fld>
            <a:endParaRPr lang="en-US"/>
          </a:p>
        </p:txBody>
      </p:sp>
    </p:spTree>
    <p:extLst>
      <p:ext uri="{BB962C8B-B14F-4D97-AF65-F5344CB8AC3E}">
        <p14:creationId xmlns:p14="http://schemas.microsoft.com/office/powerpoint/2010/main" val="107790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STATE: </a:t>
            </a:r>
            <a:r>
              <a:rPr lang="en-US"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Other recommendations made by the AAP that can contribute to Safe Sleep for infants include:</a:t>
            </a:r>
            <a:r>
              <a:rPr lang="en-US" sz="12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US"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en-US" sz="1200" b="1"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Avoid letting your baby overheat during the night.</a:t>
            </a:r>
            <a:r>
              <a:rPr lang="en-US" sz="1200" b="0"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 A baby should be dressed lightly for sleep. Set the room temperature in a range that is comfortable for a lightly clothed adult.</a:t>
            </a:r>
          </a:p>
          <a:p>
            <a:pPr marL="171450" indent="-171450" algn="l">
              <a:buFont typeface="Arial" panose="020B0604020202020204" pitchFamily="34" charset="0"/>
              <a:buChar char="•"/>
            </a:pPr>
            <a:r>
              <a:rPr lang="en-US" sz="1200" b="1"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Do not use crib bumpers.</a:t>
            </a:r>
            <a:r>
              <a:rPr lang="en-US" sz="1200" b="0"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 These do not reduce injuries and can cause suffocation.</a:t>
            </a:r>
          </a:p>
          <a:p>
            <a:pPr marL="171450" indent="-171450">
              <a:buFont typeface="Arial" panose="020B0604020202020204" pitchFamily="34" charset="0"/>
              <a:buChar char="•"/>
            </a:pPr>
            <a:r>
              <a:rPr lang="en-US" sz="1200" b="1"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Avoid smoking.</a:t>
            </a:r>
            <a:r>
              <a:rPr lang="en-US" sz="1200" b="0"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 Both maternal smoking during pregnancy and secondhand smoke after birth should be avoided.</a:t>
            </a:r>
            <a:r>
              <a:rPr lang="en-US" sz="12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There are chemicals that can increase the risk of SIDS found in cigarette smoke. It is best not to smoke around the child at all and definitely not in the home or car where an infant lives or is transported. If a caregiver smokes outside the home, recommend they wear a shirt that is removed prior to coming back into the house. </a:t>
            </a:r>
            <a:r>
              <a:rPr lang="en-US" sz="12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RECOMMEND</a:t>
            </a:r>
            <a:r>
              <a:rPr lang="en-US"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they also wash their hands thoroughly before touching the infant.</a:t>
            </a:r>
          </a:p>
          <a:p>
            <a:pPr marL="171450" indent="-171450" algn="l">
              <a:buFont typeface="Arial" panose="020B0604020202020204" pitchFamily="34" charset="0"/>
              <a:buChar char="•"/>
            </a:pPr>
            <a:endParaRPr lang="en-US" sz="1200" b="0"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endParaRPr>
          </a:p>
          <a:p>
            <a:pPr marL="171450" indent="-171450" algn="l">
              <a:buFont typeface="Arial" panose="020B0604020202020204" pitchFamily="34" charset="0"/>
              <a:buChar char="•"/>
            </a:pPr>
            <a:r>
              <a:rPr lang="en-US" sz="1200" b="1"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Breastfeeding is recommended for at least the first six months of life.</a:t>
            </a:r>
            <a:r>
              <a:rPr lang="en-US" sz="1200" b="0"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 Breastfeeding is associated with a reduced risk of SIDS.</a:t>
            </a:r>
          </a:p>
          <a:p>
            <a:pPr marL="171450" lvl="0" indent="-171450">
              <a:buFont typeface="Arial" panose="020B0604020202020204" pitchFamily="34" charset="0"/>
              <a:buChar char="•"/>
            </a:pPr>
            <a:r>
              <a:rPr lang="en-US" sz="12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Room-sharing without bed-sharing</a:t>
            </a:r>
          </a:p>
          <a:p>
            <a:pPr marL="171450" lvl="0" indent="-171450">
              <a:buFont typeface="Arial" panose="020B0604020202020204" pitchFamily="34" charset="0"/>
              <a:buChar char="•"/>
            </a:pPr>
            <a:r>
              <a:rPr lang="en-US" sz="12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Routine immunizations</a:t>
            </a:r>
          </a:p>
          <a:p>
            <a:pPr marL="171450" lvl="0" indent="-171450">
              <a:buFont typeface="Arial" panose="020B0604020202020204" pitchFamily="34" charset="0"/>
              <a:buChar char="•"/>
            </a:pPr>
            <a:r>
              <a:rPr lang="en-US" sz="12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Consideration of a pacifier</a:t>
            </a:r>
            <a:r>
              <a:rPr lang="en-US"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as it prevents the baby from sleeping too deeply.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 </a:t>
            </a:r>
            <a:endParaRPr lang="en-US" dirty="0"/>
          </a:p>
          <a:p>
            <a:pPr algn="l">
              <a:buFont typeface="Arial" panose="020B0604020202020204" pitchFamily="34" charset="0"/>
              <a:buChar char="•"/>
            </a:pPr>
            <a:endParaRPr lang="en-US" b="0" i="0" dirty="0">
              <a:solidFill>
                <a:srgbClr val="131E29"/>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7E3525BF-3104-47CB-9797-450C66BB9568}" type="slidenum">
              <a:rPr lang="en-US" smtClean="0"/>
              <a:t>12</a:t>
            </a:fld>
            <a:endParaRPr lang="en-US"/>
          </a:p>
        </p:txBody>
      </p:sp>
    </p:spTree>
    <p:extLst>
      <p:ext uri="{BB962C8B-B14F-4D97-AF65-F5344CB8AC3E}">
        <p14:creationId xmlns:p14="http://schemas.microsoft.com/office/powerpoint/2010/main" val="3440105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 </a:t>
            </a:r>
            <a:r>
              <a:rPr lang="en-US" sz="1200" kern="1200" dirty="0">
                <a:solidFill>
                  <a:schemeClr val="tx1"/>
                </a:solidFill>
                <a:effectLst/>
                <a:latin typeface="+mn-lt"/>
                <a:ea typeface="+mn-ea"/>
                <a:cs typeface="+mn-cs"/>
              </a:rPr>
              <a:t>participants to the Power Point slide Which position shows safe infant sleep?</a:t>
            </a: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Based on the information we have discussed so far,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position is the correct position for safe infant sleep?  Invite responses in the chat box and review participant’s answers. </a:t>
            </a: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The answer is the baby on the left.  </a:t>
            </a: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14</a:t>
            </a:fld>
            <a:endParaRPr lang="en-US"/>
          </a:p>
        </p:txBody>
      </p:sp>
    </p:spTree>
    <p:extLst>
      <p:ext uri="{BB962C8B-B14F-4D97-AF65-F5344CB8AC3E}">
        <p14:creationId xmlns:p14="http://schemas.microsoft.com/office/powerpoint/2010/main" val="1365846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EMPHASIZE</a:t>
            </a:r>
            <a:r>
              <a:rPr lang="en-US" sz="1200" kern="1200" dirty="0">
                <a:solidFill>
                  <a:schemeClr val="tx1"/>
                </a:solidFill>
                <a:effectLst/>
                <a:latin typeface="+mn-lt"/>
                <a:ea typeface="+mn-ea"/>
                <a:cs typeface="+mn-cs"/>
              </a:rPr>
              <a:t> the baby on its back and the position of the Esophagus and Trachea. Point out that if the baby vomits or spits up while on its back, gravity might keep food from going into the windpipe (trachea), making it less likely for the baby to aspirate or choke.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Once an infant can roll over on its own and move its head, they may sleep in the position that is most comfortable for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15</a:t>
            </a:fld>
            <a:endParaRPr lang="en-US"/>
          </a:p>
        </p:txBody>
      </p:sp>
    </p:spTree>
    <p:extLst>
      <p:ext uri="{BB962C8B-B14F-4D97-AF65-F5344CB8AC3E}">
        <p14:creationId xmlns:p14="http://schemas.microsoft.com/office/powerpoint/2010/main" val="309358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SHOW  </a:t>
            </a:r>
            <a:r>
              <a:rPr lang="en-US" sz="1200" kern="1200" dirty="0">
                <a:solidFill>
                  <a:schemeClr val="tx1"/>
                </a:solidFill>
                <a:effectLst/>
                <a:latin typeface="+mn-lt"/>
                <a:ea typeface="+mn-ea"/>
                <a:cs typeface="+mn-cs"/>
              </a:rPr>
              <a:t>Video: Safe Sleep Practices: Why babies don't choke on their backs</a:t>
            </a:r>
          </a:p>
          <a:p>
            <a:r>
              <a:rPr lang="en-US" dirty="0"/>
              <a:t>https://www.youtube.com/watch?v=ETouQosHO4I</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REVIEW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ABC’s of Safe Sleep</a:t>
            </a:r>
            <a:r>
              <a:rPr lang="en-US" sz="1200" kern="1200" dirty="0">
                <a:solidFill>
                  <a:schemeClr val="tx1"/>
                </a:solidFill>
                <a:effectLst/>
                <a:latin typeface="+mn-lt"/>
                <a:ea typeface="+mn-ea"/>
                <a:cs typeface="+mn-cs"/>
              </a:rPr>
              <a:t> once again with participants: Babies should sleep </a:t>
            </a:r>
            <a:r>
              <a:rPr lang="en-US" sz="1200" b="1" u="sng"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lone, on their </a:t>
            </a:r>
            <a:r>
              <a:rPr lang="en-US" sz="1200" b="1" u="sng"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ack, in a </a:t>
            </a:r>
            <a:r>
              <a:rPr lang="en-US" sz="1200" b="1" u="sng"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rib!</a:t>
            </a:r>
          </a:p>
          <a:p>
            <a:endParaRPr lang="en-US" dirty="0"/>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16</a:t>
            </a:fld>
            <a:endParaRPr lang="en-US"/>
          </a:p>
        </p:txBody>
      </p:sp>
    </p:spTree>
    <p:extLst>
      <p:ext uri="{BB962C8B-B14F-4D97-AF65-F5344CB8AC3E}">
        <p14:creationId xmlns:p14="http://schemas.microsoft.com/office/powerpoint/2010/main" val="39435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 </a:t>
            </a:r>
            <a:r>
              <a:rPr lang="en-US" sz="1200" kern="1200" dirty="0">
                <a:solidFill>
                  <a:schemeClr val="tx1"/>
                </a:solidFill>
                <a:effectLst/>
                <a:latin typeface="+mn-lt"/>
                <a:ea typeface="+mn-ea"/>
                <a:cs typeface="+mn-cs"/>
              </a:rPr>
              <a:t>Unsafe Places for Babies to Sleep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Couches, chairs, recliners, waterbeds, infant chairs, car seats are not safe environments for a baby to sleep in (AAP recommendations, 2011).</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a:t>
            </a:r>
            <a:r>
              <a:rPr lang="en-US" sz="1200" kern="1200" dirty="0">
                <a:solidFill>
                  <a:schemeClr val="tx1"/>
                </a:solidFill>
                <a:effectLst/>
                <a:latin typeface="+mn-lt"/>
                <a:ea typeface="+mn-ea"/>
                <a:cs typeface="+mn-cs"/>
              </a:rPr>
              <a:t> This is one of the most shocking parts of educating caregivers because infants will often fall asleep in a car seat or baby swing. It is tempting to just let baby sleep in these locations; however infant deaths have occurred when infants were left alone on these surfaces and not moved to a safe sleep surface.  Deaths from these devices were caused from strangulation from straps or suffocation from padding.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a baby is in a device such as a car seat, swing or baby seat, never leave them unstrapped or partially strapped. </a:t>
            </a: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17</a:t>
            </a:fld>
            <a:endParaRPr lang="en-US"/>
          </a:p>
        </p:txBody>
      </p:sp>
    </p:spTree>
    <p:extLst>
      <p:ext uri="{BB962C8B-B14F-4D97-AF65-F5344CB8AC3E}">
        <p14:creationId xmlns:p14="http://schemas.microsoft.com/office/powerpoint/2010/main" val="54802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 </a:t>
            </a:r>
            <a:r>
              <a:rPr lang="en-US" sz="1200" kern="1200" dirty="0">
                <a:solidFill>
                  <a:schemeClr val="tx1"/>
                </a:solidFill>
                <a:effectLst/>
                <a:latin typeface="+mn-lt"/>
                <a:ea typeface="+mn-ea"/>
                <a:cs typeface="+mn-cs"/>
              </a:rPr>
              <a:t>Safe Places for Baby to Sleep Power Point slide</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Firm crib mattresses are the safest places for babies to sleep. Bassinets and pack n’ plays are also safe options for babies to sleep.</a:t>
            </a:r>
          </a:p>
          <a:p>
            <a:pPr lvl="0"/>
            <a:r>
              <a:rPr lang="en-US" sz="1200" kern="1200" dirty="0">
                <a:solidFill>
                  <a:schemeClr val="tx1"/>
                </a:solidFill>
                <a:effectLst/>
                <a:latin typeface="+mn-lt"/>
                <a:ea typeface="+mn-ea"/>
                <a:cs typeface="+mn-cs"/>
              </a:rPr>
              <a:t>Make sure that the crib mattress is firm and fits snuggly with no space between the mattress and the side of the crib, where the baby could become trapped.</a:t>
            </a:r>
          </a:p>
          <a:p>
            <a:pPr lvl="0"/>
            <a:r>
              <a:rPr lang="en-US" sz="1200" kern="1200" dirty="0">
                <a:solidFill>
                  <a:schemeClr val="tx1"/>
                </a:solidFill>
                <a:effectLst/>
                <a:latin typeface="+mn-lt"/>
                <a:ea typeface="+mn-ea"/>
                <a:cs typeface="+mn-cs"/>
              </a:rPr>
              <a:t>Keep loose objects, soft toys, and bedding out of the baby's sleep area. Do not use pillows and blankets in a baby's sleeping area. A baby should sleep in a crib with only a tight-fitting sheet.</a:t>
            </a: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18</a:t>
            </a:fld>
            <a:endParaRPr lang="en-US"/>
          </a:p>
        </p:txBody>
      </p:sp>
    </p:spTree>
    <p:extLst>
      <p:ext uri="{BB962C8B-B14F-4D97-AF65-F5344CB8AC3E}">
        <p14:creationId xmlns:p14="http://schemas.microsoft.com/office/powerpoint/2010/main" val="1622890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REVIEW </a:t>
            </a:r>
            <a:r>
              <a:rPr lang="en-US"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Protocol for Safe Sleep Education and Delivery of Safe Sleep Furniture</a:t>
            </a:r>
            <a:r>
              <a:rPr lang="en-US" sz="1200"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on the DCS Policy page.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Located in Chapter 14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SHARE</a:t>
            </a:r>
            <a:r>
              <a:rPr lang="en-US" sz="1200"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the protocol on the screen and review the key points including:</a:t>
            </a:r>
          </a:p>
          <a:p>
            <a:r>
              <a:rPr lang="en-US" sz="1200" dirty="0">
                <a:latin typeface="Open Sans" panose="020B0606030504020204" pitchFamily="34" charset="0"/>
                <a:ea typeface="Open Sans" panose="020B0606030504020204" pitchFamily="34" charset="0"/>
                <a:cs typeface="Open Sans" panose="020B0606030504020204" pitchFamily="34" charset="0"/>
              </a:rPr>
              <a:t>Safe Sleep furniture is available </a:t>
            </a:r>
            <a:r>
              <a:rPr lang="en-US" sz="1200" b="1" u="sng" dirty="0">
                <a:latin typeface="Open Sans" panose="020B0606030504020204" pitchFamily="34" charset="0"/>
                <a:ea typeface="Open Sans" panose="020B0606030504020204" pitchFamily="34" charset="0"/>
                <a:cs typeface="Open Sans" panose="020B0606030504020204" pitchFamily="34" charset="0"/>
              </a:rPr>
              <a:t>24/7</a:t>
            </a:r>
            <a:r>
              <a:rPr lang="en-US" sz="1200" dirty="0">
                <a:latin typeface="Open Sans" panose="020B0606030504020204" pitchFamily="34" charset="0"/>
                <a:ea typeface="Open Sans" panose="020B0606030504020204" pitchFamily="34" charset="0"/>
                <a:cs typeface="Open Sans" panose="020B0606030504020204" pitchFamily="34" charset="0"/>
              </a:rPr>
              <a:t> to all families served by the Department</a:t>
            </a:r>
          </a:p>
          <a:p>
            <a:r>
              <a:rPr lang="en-US" sz="1200" dirty="0">
                <a:latin typeface="Open Sans" panose="020B0606030504020204" pitchFamily="34" charset="0"/>
                <a:ea typeface="Open Sans" panose="020B0606030504020204" pitchFamily="34" charset="0"/>
                <a:cs typeface="Open Sans" panose="020B0606030504020204" pitchFamily="34" charset="0"/>
              </a:rPr>
              <a:t>Safe sleep furniture is promptly provided to the family.  This happens as soon as possible, but always within </a:t>
            </a:r>
            <a:r>
              <a:rPr lang="en-US" sz="1200" b="1" dirty="0">
                <a:latin typeface="Open Sans" panose="020B0606030504020204" pitchFamily="34" charset="0"/>
                <a:ea typeface="Open Sans" panose="020B0606030504020204" pitchFamily="34" charset="0"/>
                <a:cs typeface="Open Sans" panose="020B0606030504020204" pitchFamily="34" charset="0"/>
              </a:rPr>
              <a:t>8 hours </a:t>
            </a:r>
            <a:r>
              <a:rPr lang="en-US" sz="1200" dirty="0">
                <a:latin typeface="Open Sans" panose="020B0606030504020204" pitchFamily="34" charset="0"/>
                <a:ea typeface="Open Sans" panose="020B0606030504020204" pitchFamily="34" charset="0"/>
                <a:cs typeface="Open Sans" panose="020B0606030504020204" pitchFamily="34" charset="0"/>
              </a:rPr>
              <a:t>of the need being identified.</a:t>
            </a:r>
          </a:p>
          <a:p>
            <a:r>
              <a:rPr lang="en-US" sz="1200" dirty="0">
                <a:latin typeface="Open Sans" panose="020B0606030504020204" pitchFamily="34" charset="0"/>
                <a:ea typeface="Open Sans" panose="020B0606030504020204" pitchFamily="34" charset="0"/>
                <a:cs typeface="Open Sans" panose="020B0606030504020204" pitchFamily="34" charset="0"/>
              </a:rPr>
              <a:t>the child’s name is written in large letters on the </a:t>
            </a:r>
            <a:r>
              <a:rPr lang="en-US" sz="1200" b="1" u="sng" dirty="0">
                <a:latin typeface="Open Sans" panose="020B0606030504020204" pitchFamily="34" charset="0"/>
                <a:ea typeface="Open Sans" panose="020B0606030504020204" pitchFamily="34" charset="0"/>
                <a:cs typeface="Open Sans" panose="020B0606030504020204" pitchFamily="34" charset="0"/>
              </a:rPr>
              <a:t>bottom of the pack-n-play</a:t>
            </a:r>
            <a:r>
              <a:rPr lang="en-US" sz="1200" dirty="0">
                <a:latin typeface="Open Sans" panose="020B0606030504020204" pitchFamily="34" charset="0"/>
                <a:ea typeface="Open Sans" panose="020B0606030504020204" pitchFamily="34" charset="0"/>
                <a:cs typeface="Open Sans" panose="020B0606030504020204" pitchFamily="34" charset="0"/>
              </a:rPr>
              <a:t>. </a:t>
            </a:r>
          </a:p>
          <a:p>
            <a:r>
              <a:rPr lang="en-US" sz="1200" dirty="0">
                <a:latin typeface="Open Sans" panose="020B0606030504020204" pitchFamily="34" charset="0"/>
                <a:ea typeface="Open Sans" panose="020B0606030504020204" pitchFamily="34" charset="0"/>
                <a:cs typeface="Open Sans" panose="020B0606030504020204" pitchFamily="34" charset="0"/>
              </a:rPr>
              <a:t>any safe sleep furniture belonging to the child be </a:t>
            </a:r>
            <a:r>
              <a:rPr lang="en-US" sz="1200" b="1" u="sng" dirty="0">
                <a:latin typeface="Open Sans" panose="020B0606030504020204" pitchFamily="34" charset="0"/>
                <a:ea typeface="Open Sans" panose="020B0606030504020204" pitchFamily="34" charset="0"/>
                <a:cs typeface="Open Sans" panose="020B0606030504020204" pitchFamily="34" charset="0"/>
              </a:rPr>
              <a:t>taken with the child to the new placement.</a:t>
            </a:r>
          </a:p>
          <a:p>
            <a:r>
              <a:rPr lang="en-US" sz="1200" dirty="0">
                <a:latin typeface="Open Sans" panose="020B0606030504020204" pitchFamily="34" charset="0"/>
                <a:ea typeface="Open Sans" panose="020B0606030504020204" pitchFamily="34" charset="0"/>
                <a:cs typeface="Open Sans" panose="020B0606030504020204" pitchFamily="34" charset="0"/>
              </a:rPr>
              <a:t>CMs submit a Case Service Request (CSR) in TFACTS in the name of the infant for whom the safe sleep furniture was delivered. This CSR should be entered into TFACTS within </a:t>
            </a:r>
            <a:r>
              <a:rPr lang="en-US" sz="1200" b="1" dirty="0">
                <a:latin typeface="Open Sans" panose="020B0606030504020204" pitchFamily="34" charset="0"/>
                <a:ea typeface="Open Sans" panose="020B0606030504020204" pitchFamily="34" charset="0"/>
                <a:cs typeface="Open Sans" panose="020B0606030504020204" pitchFamily="34" charset="0"/>
              </a:rPr>
              <a:t>two (2) business days </a:t>
            </a:r>
            <a:r>
              <a:rPr lang="en-US" sz="1200" dirty="0">
                <a:latin typeface="Open Sans" panose="020B0606030504020204" pitchFamily="34" charset="0"/>
                <a:ea typeface="Open Sans" panose="020B0606030504020204" pitchFamily="34" charset="0"/>
                <a:cs typeface="Open Sans" panose="020B0606030504020204" pitchFamily="34" charset="0"/>
              </a:rPr>
              <a:t>to ensure an appropriate supply of safe sleep furniture is maintained in the region.</a:t>
            </a:r>
          </a:p>
          <a:p>
            <a:r>
              <a:rPr lang="en-US" sz="1200" dirty="0">
                <a:latin typeface="Open Sans" panose="020B0606030504020204" pitchFamily="34" charset="0"/>
                <a:ea typeface="Open Sans" panose="020B0606030504020204" pitchFamily="34" charset="0"/>
                <a:cs typeface="Open Sans" panose="020B0606030504020204" pitchFamily="34" charset="0"/>
              </a:rPr>
              <a:t>CM must </a:t>
            </a:r>
            <a:r>
              <a:rPr lang="en-US" sz="1200" b="1" u="sng" dirty="0">
                <a:latin typeface="Open Sans" panose="020B0606030504020204" pitchFamily="34" charset="0"/>
                <a:ea typeface="Open Sans" panose="020B0606030504020204" pitchFamily="34" charset="0"/>
                <a:cs typeface="Open Sans" panose="020B0606030504020204" pitchFamily="34" charset="0"/>
              </a:rPr>
              <a:t>visually</a:t>
            </a:r>
            <a:r>
              <a:rPr lang="en-US" sz="1200" dirty="0">
                <a:latin typeface="Open Sans" panose="020B0606030504020204" pitchFamily="34" charset="0"/>
                <a:ea typeface="Open Sans" panose="020B0606030504020204" pitchFamily="34" charset="0"/>
                <a:cs typeface="Open Sans" panose="020B0606030504020204" pitchFamily="34" charset="0"/>
              </a:rPr>
              <a:t> verify the presence of fully set-up safe sleep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3525BF-3104-47CB-9797-450C66BB9568}" type="slidenum">
              <a:rPr lang="en-US" smtClean="0"/>
              <a:t>19</a:t>
            </a:fld>
            <a:endParaRPr lang="en-US"/>
          </a:p>
        </p:txBody>
      </p:sp>
    </p:spTree>
    <p:extLst>
      <p:ext uri="{BB962C8B-B14F-4D97-AF65-F5344CB8AC3E}">
        <p14:creationId xmlns:p14="http://schemas.microsoft.com/office/powerpoint/2010/main" val="2733141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Safe Sleep resource packets will be available at each DCS office for staff to provide to families with children one year old and younger.  </a:t>
            </a: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20</a:t>
            </a:fld>
            <a:endParaRPr lang="en-US"/>
          </a:p>
        </p:txBody>
      </p:sp>
    </p:spTree>
    <p:extLst>
      <p:ext uri="{BB962C8B-B14F-4D97-AF65-F5344CB8AC3E}">
        <p14:creationId xmlns:p14="http://schemas.microsoft.com/office/powerpoint/2010/main" val="4112360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REFER </a:t>
            </a:r>
            <a:r>
              <a:rPr lang="en-US" sz="1200" kern="1200" dirty="0">
                <a:solidFill>
                  <a:schemeClr val="tx1"/>
                </a:solidFill>
                <a:effectLst/>
                <a:latin typeface="+mn-lt"/>
                <a:ea typeface="+mn-ea"/>
                <a:cs typeface="+mn-cs"/>
              </a:rPr>
              <a:t>participants to the Safe Sleep website </a:t>
            </a:r>
            <a:r>
              <a:rPr lang="en-US" sz="1200" b="1" u="sng" kern="1200" dirty="0">
                <a:solidFill>
                  <a:schemeClr val="tx1"/>
                </a:solidFill>
                <a:effectLst/>
                <a:latin typeface="+mn-lt"/>
                <a:ea typeface="+mn-ea"/>
                <a:cs typeface="+mn-cs"/>
                <a:hlinkClick r:id="rId3"/>
              </a:rPr>
              <a:t>http://safesleep.tn.gov</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additional information and for resources to share with families. </a:t>
            </a: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21</a:t>
            </a:fld>
            <a:endParaRPr lang="en-US"/>
          </a:p>
        </p:txBody>
      </p:sp>
    </p:spTree>
    <p:extLst>
      <p:ext uri="{BB962C8B-B14F-4D97-AF65-F5344CB8AC3E}">
        <p14:creationId xmlns:p14="http://schemas.microsoft.com/office/powerpoint/2010/main" val="3822678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Show</a:t>
            </a:r>
            <a:r>
              <a:rPr lang="en-US" sz="1200" kern="1200" dirty="0">
                <a:solidFill>
                  <a:schemeClr val="tx1"/>
                </a:solidFill>
                <a:effectLst/>
                <a:latin typeface="+mn-lt"/>
                <a:ea typeface="+mn-ea"/>
                <a:cs typeface="+mn-cs"/>
              </a:rPr>
              <a:t> the Pack ‘N Play video (1:35 minutes) </a:t>
            </a:r>
            <a:r>
              <a:rPr lang="en-US" sz="1200" b="1" kern="1200" dirty="0">
                <a:solidFill>
                  <a:schemeClr val="tx1"/>
                </a:solidFill>
                <a:effectLst/>
                <a:latin typeface="+mn-lt"/>
                <a:ea typeface="+mn-ea"/>
                <a:cs typeface="+mn-cs"/>
              </a:rPr>
              <a:t>https://www.youtube.com/watch?v=liBWGHIUKNw&amp;t=1s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INFORM</a:t>
            </a:r>
            <a:r>
              <a:rPr lang="en-US" sz="1200" kern="1200" dirty="0">
                <a:solidFill>
                  <a:schemeClr val="tx1"/>
                </a:solidFill>
                <a:effectLst/>
                <a:latin typeface="+mn-lt"/>
                <a:ea typeface="+mn-ea"/>
                <a:cs typeface="+mn-cs"/>
              </a:rPr>
              <a:t> participants they will have an opportunity to practice assembling a Pack ‘n’ Play if they wish</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when they compete the Child Passenger Safety Car Seat installation training.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22</a:t>
            </a:fld>
            <a:endParaRPr lang="en-US"/>
          </a:p>
        </p:txBody>
      </p:sp>
    </p:spTree>
    <p:extLst>
      <p:ext uri="{BB962C8B-B14F-4D97-AF65-F5344CB8AC3E}">
        <p14:creationId xmlns:p14="http://schemas.microsoft.com/office/powerpoint/2010/main" val="6293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Learning Objectives</a:t>
            </a:r>
          </a:p>
          <a:p>
            <a:r>
              <a:rPr lang="en-US" b="1" dirty="0"/>
              <a:t>Ask</a:t>
            </a:r>
            <a:r>
              <a:rPr lang="en-US" baseline="0" dirty="0"/>
              <a:t> participants to use the chat box to discuss what they know about safe sleep for infants.</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2</a:t>
            </a:fld>
            <a:endParaRPr lang="en-US"/>
          </a:p>
        </p:txBody>
      </p:sp>
    </p:spTree>
    <p:extLst>
      <p:ext uri="{BB962C8B-B14F-4D97-AF65-F5344CB8AC3E}">
        <p14:creationId xmlns:p14="http://schemas.microsoft.com/office/powerpoint/2010/main" val="55049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participants to answer the following questions using the checkmark or pointer on the slide. </a:t>
            </a:r>
            <a:r>
              <a:rPr lang="en-US" sz="1200" b="1" kern="1200" dirty="0">
                <a:solidFill>
                  <a:schemeClr val="tx1"/>
                </a:solidFill>
                <a:effectLst/>
                <a:latin typeface="+mn-lt"/>
                <a:ea typeface="+mn-ea"/>
                <a:cs typeface="+mn-cs"/>
              </a:rPr>
              <a:t>REVIEW</a:t>
            </a:r>
            <a:r>
              <a:rPr lang="en-US" sz="1200" kern="1200" dirty="0">
                <a:solidFill>
                  <a:schemeClr val="tx1"/>
                </a:solidFill>
                <a:effectLst/>
                <a:latin typeface="+mn-lt"/>
                <a:ea typeface="+mn-ea"/>
                <a:cs typeface="+mn-cs"/>
              </a:rPr>
              <a:t> their answers and thank them for their contributions.</a:t>
            </a:r>
          </a:p>
          <a:p>
            <a:pPr lvl="0"/>
            <a:r>
              <a:rPr lang="en-US" sz="1200" kern="1200" dirty="0">
                <a:solidFill>
                  <a:schemeClr val="tx1"/>
                </a:solidFill>
                <a:effectLst/>
                <a:latin typeface="+mn-lt"/>
                <a:ea typeface="+mn-ea"/>
                <a:cs typeface="+mn-cs"/>
              </a:rPr>
              <a:t>On a scale of 1 to 10; 1 being not confident at all and 10 being very confident how would you rate your confidence at putting together a Pack ‘N Play?  Why would you rate yourself there? Is there anything that would help you rate yourself higher? </a:t>
            </a:r>
          </a:p>
          <a:p>
            <a:pPr lvl="0"/>
            <a:r>
              <a:rPr lang="en-US" sz="1200" kern="1200" dirty="0">
                <a:solidFill>
                  <a:schemeClr val="tx1"/>
                </a:solidFill>
                <a:effectLst/>
                <a:latin typeface="+mn-lt"/>
                <a:ea typeface="+mn-ea"/>
                <a:cs typeface="+mn-cs"/>
              </a:rPr>
              <a:t>On a scale of 1 to 10; 1 being not confident at all and 10 being very confident how would you rate your confidence at teaching a birth parent and/or caregiver how to put a Pack ‘N Play together? Why would you rate yourself there? Is there anything that would help you rate yourself higher?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if they have any additional questions or concerns.</a:t>
            </a:r>
          </a:p>
          <a:p>
            <a:endParaRPr lang="en-US" dirty="0"/>
          </a:p>
        </p:txBody>
      </p:sp>
      <p:sp>
        <p:nvSpPr>
          <p:cNvPr id="4" name="Slide Number Placeholder 3"/>
          <p:cNvSpPr>
            <a:spLocks noGrp="1"/>
          </p:cNvSpPr>
          <p:nvPr>
            <p:ph type="sldNum" sz="quarter" idx="5"/>
          </p:nvPr>
        </p:nvSpPr>
        <p:spPr/>
        <p:txBody>
          <a:bodyPr/>
          <a:lstStyle/>
          <a:p>
            <a:fld id="{7E3525BF-3104-47CB-9797-450C66BB9568}" type="slidenum">
              <a:rPr lang="en-US" smtClean="0"/>
              <a:t>23</a:t>
            </a:fld>
            <a:endParaRPr lang="en-US"/>
          </a:p>
        </p:txBody>
      </p:sp>
    </p:spTree>
    <p:extLst>
      <p:ext uri="{BB962C8B-B14F-4D97-AF65-F5344CB8AC3E}">
        <p14:creationId xmlns:p14="http://schemas.microsoft.com/office/powerpoint/2010/main" val="3717463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if there are any questions regarding the Protocol for Safe Sleep Education and Delivery of Safe Sleep Furniture.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REMIND </a:t>
            </a:r>
            <a:r>
              <a:rPr lang="en-US" sz="1200" kern="1200" dirty="0">
                <a:solidFill>
                  <a:schemeClr val="tx1"/>
                </a:solidFill>
                <a:effectLst/>
                <a:latin typeface="+mn-lt"/>
                <a:ea typeface="+mn-ea"/>
                <a:cs typeface="+mn-cs"/>
              </a:rPr>
              <a:t>participants of the importance of having a safe sleep surface for all sleeps.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 </a:t>
            </a:r>
            <a:r>
              <a:rPr lang="en-US" sz="1200" kern="1200" dirty="0">
                <a:solidFill>
                  <a:schemeClr val="tx1"/>
                </a:solidFill>
                <a:effectLst/>
                <a:latin typeface="+mn-lt"/>
                <a:ea typeface="+mn-ea"/>
                <a:cs typeface="+mn-cs"/>
              </a:rPr>
              <a:t>“Don’t let just this one time turn into baby's last time.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REMIND </a:t>
            </a:r>
            <a:r>
              <a:rPr lang="en-US" sz="1200" kern="1200" dirty="0">
                <a:solidFill>
                  <a:schemeClr val="tx1"/>
                </a:solidFill>
                <a:effectLst/>
                <a:latin typeface="+mn-lt"/>
                <a:ea typeface="+mn-ea"/>
                <a:cs typeface="+mn-cs"/>
              </a:rPr>
              <a:t>participants that they play a vital role in providing safe sleep education</a:t>
            </a:r>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24</a:t>
            </a:fld>
            <a:endParaRPr lang="en-US"/>
          </a:p>
        </p:txBody>
      </p:sp>
    </p:spTree>
    <p:extLst>
      <p:ext uri="{BB962C8B-B14F-4D97-AF65-F5344CB8AC3E}">
        <p14:creationId xmlns:p14="http://schemas.microsoft.com/office/powerpoint/2010/main" val="2656438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CONCLUDE </a:t>
            </a:r>
            <a:r>
              <a:rPr lang="en-US" sz="1200" kern="1200" dirty="0">
                <a:solidFill>
                  <a:schemeClr val="tx1"/>
                </a:solidFill>
                <a:effectLst/>
                <a:latin typeface="+mn-lt"/>
                <a:ea typeface="+mn-ea"/>
                <a:cs typeface="+mn-cs"/>
              </a:rPr>
              <a:t>the training by asking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participants if they have any questions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concerns about using the information received in the training in their work with children and families.</a:t>
            </a:r>
          </a:p>
          <a:p>
            <a:r>
              <a:rPr lang="en-US" sz="1200" b="1" kern="1200" dirty="0">
                <a:solidFill>
                  <a:schemeClr val="tx1"/>
                </a:solidFill>
                <a:effectLst/>
                <a:latin typeface="+mn-lt"/>
                <a:ea typeface="+mn-ea"/>
                <a:cs typeface="+mn-cs"/>
              </a:rPr>
              <a:t>THANK </a:t>
            </a:r>
            <a:r>
              <a:rPr lang="en-US" sz="1200" kern="1200" dirty="0">
                <a:solidFill>
                  <a:schemeClr val="tx1"/>
                </a:solidFill>
                <a:effectLst/>
                <a:latin typeface="+mn-lt"/>
                <a:ea typeface="+mn-ea"/>
                <a:cs typeface="+mn-cs"/>
              </a:rPr>
              <a:t>participants for their participation and</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explain how they can complete the training evaluation.</a:t>
            </a: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25</a:t>
            </a:fld>
            <a:endParaRPr lang="en-US"/>
          </a:p>
        </p:txBody>
      </p:sp>
    </p:spTree>
    <p:extLst>
      <p:ext uri="{BB962C8B-B14F-4D97-AF65-F5344CB8AC3E}">
        <p14:creationId xmlns:p14="http://schemas.microsoft.com/office/powerpoint/2010/main" val="138351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a:t>
            </a:r>
            <a:r>
              <a:rPr lang="en-US" sz="1200" kern="1200" dirty="0">
                <a:solidFill>
                  <a:schemeClr val="tx1"/>
                </a:solidFill>
                <a:effectLst/>
                <a:latin typeface="+mn-lt"/>
                <a:ea typeface="+mn-ea"/>
                <a:cs typeface="+mn-cs"/>
              </a:rPr>
              <a:t> the Infant Mortality Trends from 2016-2020 using the PowerPoint graphs from the Tennessee Department of Health.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EMPHASIZE </a:t>
            </a:r>
            <a:r>
              <a:rPr lang="en-US" sz="1200" kern="1200" dirty="0">
                <a:solidFill>
                  <a:schemeClr val="tx1"/>
                </a:solidFill>
                <a:effectLst/>
                <a:latin typeface="+mn-lt"/>
                <a:ea typeface="+mn-ea"/>
                <a:cs typeface="+mn-cs"/>
              </a:rPr>
              <a:t>these key points:</a:t>
            </a:r>
          </a:p>
          <a:p>
            <a:r>
              <a:rPr lang="en-US" b="0" i="0" dirty="0">
                <a:solidFill>
                  <a:srgbClr val="131E29"/>
                </a:solidFill>
                <a:effectLst/>
                <a:latin typeface="Open Sans" panose="020B0606030504020204" pitchFamily="34" charset="0"/>
              </a:rPr>
              <a:t>"Infant mortality" refers to the death of a baby before it reaches its first birthday. </a:t>
            </a:r>
            <a:br>
              <a:rPr lang="en-US" dirty="0"/>
            </a:br>
            <a:br>
              <a:rPr lang="en-US" dirty="0"/>
            </a:br>
            <a:r>
              <a:rPr lang="en-US" b="0" i="0" dirty="0">
                <a:solidFill>
                  <a:srgbClr val="131E29"/>
                </a:solidFill>
                <a:effectLst/>
                <a:latin typeface="Open Sans" panose="020B0606030504020204" pitchFamily="34" charset="0"/>
              </a:rPr>
              <a:t>The "infant mortality rate" is the number of infant deaths per 1,000 live births.  The infant mortality rate in Tennessee (shown in blue) is still higher than the national infant mortality rate (shown in red).</a:t>
            </a:r>
            <a:endParaRPr lang="en-US" sz="1200" kern="1200" dirty="0">
              <a:solidFill>
                <a:schemeClr val="tx1"/>
              </a:solidFill>
              <a:effectLst/>
              <a:latin typeface="+mn-lt"/>
              <a:ea typeface="+mn-ea"/>
              <a:cs typeface="+mn-cs"/>
            </a:endParaRPr>
          </a:p>
          <a:p>
            <a:endParaRPr lang="en-US" dirty="0"/>
          </a:p>
          <a:p>
            <a:r>
              <a:rPr lang="en-US" dirty="0"/>
              <a:t>Information on the following slides can be found here: https://www.tn.gov/health/health-program-areas/fhw/vipp/safe-sleep/safe-sleep-statistics.html</a:t>
            </a: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4</a:t>
            </a:fld>
            <a:endParaRPr lang="en-US"/>
          </a:p>
        </p:txBody>
      </p:sp>
    </p:spTree>
    <p:extLst>
      <p:ext uri="{BB962C8B-B14F-4D97-AF65-F5344CB8AC3E}">
        <p14:creationId xmlns:p14="http://schemas.microsoft.com/office/powerpoint/2010/main" val="119489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 </a:t>
            </a:r>
            <a:r>
              <a:rPr lang="en-US" sz="1200" kern="1200" dirty="0">
                <a:solidFill>
                  <a:schemeClr val="tx1"/>
                </a:solidFill>
                <a:effectLst/>
                <a:latin typeface="+mn-lt"/>
                <a:ea typeface="+mn-ea"/>
                <a:cs typeface="+mn-cs"/>
              </a:rPr>
              <a:t>Tennessee Sleep Related Deaths 2016-2020</a:t>
            </a:r>
          </a:p>
          <a:p>
            <a:pPr marL="171450" lvl="0" indent="-171450">
              <a:buFont typeface="Arial" panose="020B0604020202020204" pitchFamily="34" charset="0"/>
              <a:buChar char="•"/>
            </a:pPr>
            <a:r>
              <a:rPr lang="en-US" b="0" i="0" dirty="0">
                <a:solidFill>
                  <a:srgbClr val="131E29"/>
                </a:solidFill>
                <a:effectLst/>
                <a:latin typeface="Open Sans" panose="020B0606030504020204" pitchFamily="34" charset="0"/>
              </a:rPr>
              <a:t>Even though the overall infant mortality rate and number of infant deaths has been declining over the past few years, sleep-related deaths consistent account for 1 in 4 infant fatalities. In 2020 there 115 infant sleep-related deaths.  </a:t>
            </a:r>
            <a:r>
              <a:rPr lang="en-US" b="1" i="1" dirty="0">
                <a:solidFill>
                  <a:srgbClr val="131E29"/>
                </a:solidFill>
                <a:effectLst/>
                <a:latin typeface="Open Sans" panose="020B0606030504020204" pitchFamily="34" charset="0"/>
              </a:rPr>
              <a:t>That means that 25% of all infant deaths were due to sleep-related causes! </a:t>
            </a:r>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5</a:t>
            </a:fld>
            <a:endParaRPr lang="en-US"/>
          </a:p>
        </p:txBody>
      </p:sp>
    </p:spTree>
    <p:extLst>
      <p:ext uri="{BB962C8B-B14F-4D97-AF65-F5344CB8AC3E}">
        <p14:creationId xmlns:p14="http://schemas.microsoft.com/office/powerpoint/2010/main" val="363530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a:t>
            </a:r>
            <a:r>
              <a:rPr lang="en-US" sz="1200" kern="1200" dirty="0">
                <a:solidFill>
                  <a:schemeClr val="tx1"/>
                </a:solidFill>
                <a:effectLst/>
                <a:latin typeface="+mn-lt"/>
                <a:ea typeface="+mn-ea"/>
                <a:cs typeface="+mn-cs"/>
              </a:rPr>
              <a:t> The Impact of Eliminating Sleep Related Deaths Slide and share the following information:</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majority of sleep related deaths are preventable. There are steps we can take to reduce the risk of a sleep related death. </a:t>
            </a:r>
          </a:p>
          <a:p>
            <a:pPr marL="171450" lvl="0" indent="-171450">
              <a:buFont typeface="Arial" panose="020B0604020202020204" pitchFamily="34" charset="0"/>
              <a:buChar char="•"/>
            </a:pPr>
            <a:r>
              <a:rPr lang="en-US" b="0" i="0" dirty="0">
                <a:solidFill>
                  <a:srgbClr val="131E29"/>
                </a:solidFill>
                <a:effectLst/>
                <a:latin typeface="Open Sans" panose="020B0606030504020204" pitchFamily="34" charset="0"/>
              </a:rPr>
              <a:t>In 2020 in Tennessee, 495 babies died before reaching their first birthday. </a:t>
            </a:r>
            <a:r>
              <a:rPr lang="en-US" b="0" i="1" dirty="0">
                <a:solidFill>
                  <a:srgbClr val="131E29"/>
                </a:solidFill>
                <a:effectLst/>
                <a:latin typeface="Open Sans" panose="020B0606030504020204" pitchFamily="34" charset="0"/>
              </a:rPr>
              <a:t>That's the equivalent of nearly 25 kindergarten classrooms!</a:t>
            </a:r>
          </a:p>
          <a:p>
            <a:pPr marL="171450" lvl="0" indent="-171450">
              <a:buFont typeface="Arial" panose="020B0604020202020204" pitchFamily="34" charset="0"/>
              <a:buChar char="•"/>
            </a:pPr>
            <a:r>
              <a:rPr lang="en-US" sz="1200" b="0" i="1" kern="1200" dirty="0">
                <a:solidFill>
                  <a:srgbClr val="131E29"/>
                </a:solidFill>
                <a:effectLst/>
                <a:latin typeface="Open Sans" panose="020B0606030504020204" pitchFamily="34" charset="0"/>
                <a:ea typeface="+mn-ea"/>
                <a:cs typeface="+mn-cs"/>
              </a:rPr>
              <a:t>Of those deaths, 115 were sleep related, which is equivalent to nearly 6 Kindergarten Classrooms. </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6</a:t>
            </a:fld>
            <a:endParaRPr lang="en-US"/>
          </a:p>
        </p:txBody>
      </p:sp>
    </p:spTree>
    <p:extLst>
      <p:ext uri="{BB962C8B-B14F-4D97-AF65-F5344CB8AC3E}">
        <p14:creationId xmlns:p14="http://schemas.microsoft.com/office/powerpoint/2010/main" val="316025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participants “What are some factors that you believe contribute to sleep related infant deaths?”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them to give responses in the chat box. Review the answers given on the screen and acknowledge participants for their contributions.</a:t>
            </a:r>
          </a:p>
          <a:p>
            <a:endParaRPr lang="en-US" sz="1200" b="0" i="0" kern="1200" dirty="0">
              <a:solidFill>
                <a:schemeClr val="tx1"/>
              </a:solidFill>
              <a:effectLst/>
              <a:latin typeface="+mn-lt"/>
              <a:ea typeface="+mn-ea"/>
              <a:cs typeface="+mn-cs"/>
            </a:endParaRPr>
          </a:p>
          <a:p>
            <a:r>
              <a:rPr lang="en-US" b="0" i="0" dirty="0">
                <a:solidFill>
                  <a:srgbClr val="131E29"/>
                </a:solidFill>
                <a:effectLst/>
                <a:latin typeface="Open Sans" panose="020B0606030504020204" pitchFamily="34" charset="0"/>
              </a:rPr>
              <a:t>Some people may think that these sleep-related deaths only occur when parents are obese, or when parents are under the influence of alcohol or drugs. </a:t>
            </a:r>
          </a:p>
          <a:p>
            <a:endParaRPr lang="en-US" b="0" i="0" dirty="0">
              <a:solidFill>
                <a:srgbClr val="131E29"/>
              </a:solidFill>
              <a:effectLst/>
              <a:latin typeface="Open Sans" panose="020B0606030504020204" pitchFamily="34" charset="0"/>
            </a:endParaRPr>
          </a:p>
          <a:p>
            <a:r>
              <a:rPr lang="en-US" b="0" i="0" dirty="0">
                <a:solidFill>
                  <a:srgbClr val="131E29"/>
                </a:solidFill>
                <a:effectLst/>
                <a:latin typeface="Open Sans" panose="020B0606030504020204" pitchFamily="34" charset="0"/>
              </a:rPr>
              <a:t>Data from Tennessee's Child Fatality Review process shows otherwise. The main contributors to sleep-related deaths in Tennessee are:  Unsafe bedding or toys in the sleeping area (86% of deaths), Infant not sleeping in a crib or bassinette (69% of deaths), infant sleeping with other people (58% of deaths), and infant not sleeping on back (56%). These data show why it is important to follow the ABC's of safe sleep—babies should sleep </a:t>
            </a:r>
            <a:r>
              <a:rPr lang="en-US" b="1" i="0" u="sng" dirty="0">
                <a:solidFill>
                  <a:srgbClr val="131E29"/>
                </a:solidFill>
                <a:effectLst/>
                <a:latin typeface="Open Sans" panose="020B0606030504020204" pitchFamily="34" charset="0"/>
              </a:rPr>
              <a:t>A</a:t>
            </a:r>
            <a:r>
              <a:rPr lang="en-US" b="0" i="0" dirty="0">
                <a:solidFill>
                  <a:srgbClr val="131E29"/>
                </a:solidFill>
                <a:effectLst/>
                <a:latin typeface="Open Sans" panose="020B0606030504020204" pitchFamily="34" charset="0"/>
              </a:rPr>
              <a:t>lone, on their </a:t>
            </a:r>
            <a:r>
              <a:rPr lang="en-US" b="1" i="0" u="sng" dirty="0">
                <a:solidFill>
                  <a:srgbClr val="131E29"/>
                </a:solidFill>
                <a:effectLst/>
                <a:latin typeface="Open Sans" panose="020B0606030504020204" pitchFamily="34" charset="0"/>
              </a:rPr>
              <a:t>B</a:t>
            </a:r>
            <a:r>
              <a:rPr lang="en-US" b="0" i="0" dirty="0">
                <a:solidFill>
                  <a:srgbClr val="131E29"/>
                </a:solidFill>
                <a:effectLst/>
                <a:latin typeface="Open Sans" panose="020B0606030504020204" pitchFamily="34" charset="0"/>
              </a:rPr>
              <a:t>ack, and in a </a:t>
            </a:r>
            <a:r>
              <a:rPr lang="en-US" b="1" i="0" u="sng" dirty="0">
                <a:solidFill>
                  <a:srgbClr val="131E29"/>
                </a:solidFill>
                <a:effectLst/>
                <a:latin typeface="Open Sans" panose="020B0606030504020204" pitchFamily="34" charset="0"/>
              </a:rPr>
              <a:t>C</a:t>
            </a:r>
            <a:r>
              <a:rPr lang="en-US" b="0" i="0" dirty="0">
                <a:solidFill>
                  <a:srgbClr val="131E29"/>
                </a:solidFill>
                <a:effectLst/>
                <a:latin typeface="Open Sans" panose="020B0606030504020204" pitchFamily="34" charset="0"/>
              </a:rPr>
              <a:t>rib.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3525BF-3104-47CB-9797-450C66BB9568}" type="slidenum">
              <a:rPr lang="en-US" smtClean="0"/>
              <a:t>8</a:t>
            </a:fld>
            <a:endParaRPr lang="en-US"/>
          </a:p>
        </p:txBody>
      </p:sp>
    </p:spTree>
    <p:extLst>
      <p:ext uri="{BB962C8B-B14F-4D97-AF65-F5344CB8AC3E}">
        <p14:creationId xmlns:p14="http://schemas.microsoft.com/office/powerpoint/2010/main" val="3612050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a:t>
            </a:r>
            <a:r>
              <a:rPr lang="en-US" b="1" baseline="0" dirty="0"/>
              <a:t> </a:t>
            </a:r>
            <a:r>
              <a:rPr lang="en-US" b="0" baseline="0" dirty="0"/>
              <a:t>Other Sleep Practices regarding why caregivers might promote room sharing and bed sharing.  </a:t>
            </a:r>
          </a:p>
          <a:p>
            <a:r>
              <a:rPr lang="en-US" sz="1200" b="1" i="0" kern="1200" dirty="0">
                <a:solidFill>
                  <a:schemeClr val="tx1"/>
                </a:solidFill>
                <a:effectLst/>
                <a:latin typeface="+mn-lt"/>
                <a:ea typeface="+mn-ea"/>
                <a:cs typeface="+mn-cs"/>
              </a:rPr>
              <a:t>Room share—keep baby's sleep area in the same room where you sleep for the first 6 months or, ideally, for the first year</a:t>
            </a:r>
            <a:r>
              <a:rPr lang="en-US" sz="1200" b="0" i="0" kern="1200" dirty="0">
                <a:solidFill>
                  <a:schemeClr val="tx1"/>
                </a:solidFill>
                <a:effectLst/>
                <a:latin typeface="+mn-lt"/>
                <a:ea typeface="+mn-ea"/>
                <a:cs typeface="+mn-cs"/>
              </a:rPr>
              <a:t>. Place your baby's crib, bassinet, portable crib, or play yard in your bedroom, close to your bed. The AAP recommends room sharing because it can decrease the risk of SIDS by as much as 50% and is much safer than bed sharing. In addition, room sharing will make it easier for you to feed, comfort, and watch your baby.</a:t>
            </a:r>
          </a:p>
        </p:txBody>
      </p:sp>
      <p:sp>
        <p:nvSpPr>
          <p:cNvPr id="4" name="Slide Number Placeholder 3"/>
          <p:cNvSpPr>
            <a:spLocks noGrp="1"/>
          </p:cNvSpPr>
          <p:nvPr>
            <p:ph type="sldNum" sz="quarter" idx="10"/>
          </p:nvPr>
        </p:nvSpPr>
        <p:spPr/>
        <p:txBody>
          <a:bodyPr/>
          <a:lstStyle/>
          <a:p>
            <a:fld id="{7E3525BF-3104-47CB-9797-450C66BB9568}" type="slidenum">
              <a:rPr lang="en-US" smtClean="0"/>
              <a:t>9</a:t>
            </a:fld>
            <a:endParaRPr lang="en-US"/>
          </a:p>
        </p:txBody>
      </p:sp>
    </p:spTree>
    <p:extLst>
      <p:ext uri="{BB962C8B-B14F-4D97-AF65-F5344CB8AC3E}">
        <p14:creationId xmlns:p14="http://schemas.microsoft.com/office/powerpoint/2010/main" val="81767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b="1" baseline="0" dirty="0"/>
              <a:t> </a:t>
            </a:r>
            <a:r>
              <a:rPr lang="en-US" sz="1200" kern="1200" dirty="0">
                <a:solidFill>
                  <a:schemeClr val="tx1"/>
                </a:solidFill>
                <a:effectLst/>
                <a:latin typeface="+mn-lt"/>
                <a:ea typeface="+mn-ea"/>
                <a:cs typeface="+mn-cs"/>
              </a:rPr>
              <a:t>participants “What are some barriers you think could get in the way of a caregiver implementing safe sleep practices?”  </a:t>
            </a:r>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them to give responses in the chat box. Review the answers given on the screen and acknowledge participants for their contributions.</a:t>
            </a:r>
          </a:p>
          <a:p>
            <a:r>
              <a:rPr lang="en-US" b="1" dirty="0"/>
              <a:t> </a:t>
            </a:r>
          </a:p>
          <a:p>
            <a:r>
              <a:rPr lang="en-US" b="1" dirty="0"/>
              <a:t>REVIEW</a:t>
            </a:r>
            <a:r>
              <a:rPr lang="en-US" b="1" baseline="0" dirty="0"/>
              <a:t> </a:t>
            </a:r>
            <a:r>
              <a:rPr lang="en-US" b="0" baseline="0" dirty="0"/>
              <a:t>key points from the slide.  Include a discussion about how culture and how the parents or caregivers were raised can impact their view of safe sleep practices.   </a:t>
            </a:r>
            <a:endParaRPr lang="en-US" b="1" dirty="0"/>
          </a:p>
        </p:txBody>
      </p:sp>
      <p:sp>
        <p:nvSpPr>
          <p:cNvPr id="4" name="Slide Number Placeholder 3"/>
          <p:cNvSpPr>
            <a:spLocks noGrp="1"/>
          </p:cNvSpPr>
          <p:nvPr>
            <p:ph type="sldNum" sz="quarter" idx="10"/>
          </p:nvPr>
        </p:nvSpPr>
        <p:spPr/>
        <p:txBody>
          <a:bodyPr/>
          <a:lstStyle/>
          <a:p>
            <a:fld id="{7E3525BF-3104-47CB-9797-450C66BB9568}" type="slidenum">
              <a:rPr lang="en-US" smtClean="0"/>
              <a:t>10</a:t>
            </a:fld>
            <a:endParaRPr lang="en-US"/>
          </a:p>
        </p:txBody>
      </p:sp>
    </p:spTree>
    <p:extLst>
      <p:ext uri="{BB962C8B-B14F-4D97-AF65-F5344CB8AC3E}">
        <p14:creationId xmlns:p14="http://schemas.microsoft.com/office/powerpoint/2010/main" val="190006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a:t>
            </a:r>
            <a:r>
              <a:rPr lang="en-US" sz="1200" kern="1200" dirty="0">
                <a:solidFill>
                  <a:schemeClr val="tx1"/>
                </a:solidFill>
                <a:effectLst/>
                <a:latin typeface="+mn-lt"/>
                <a:ea typeface="+mn-ea"/>
                <a:cs typeface="+mn-cs"/>
              </a:rPr>
              <a:t> to the Power Point slide ABCs of Safe Sleep and </a:t>
            </a:r>
            <a:r>
              <a:rPr lang="en-US" sz="1200" b="1" kern="1200" dirty="0">
                <a:solidFill>
                  <a:schemeClr val="tx1"/>
                </a:solidFill>
                <a:effectLst/>
                <a:latin typeface="+mn-lt"/>
                <a:ea typeface="+mn-ea"/>
                <a:cs typeface="+mn-cs"/>
              </a:rPr>
              <a:t>STATE</a:t>
            </a:r>
            <a:r>
              <a:rPr lang="en-US" sz="1200" kern="1200" dirty="0">
                <a:solidFill>
                  <a:schemeClr val="tx1"/>
                </a:solidFill>
                <a:effectLst/>
                <a:latin typeface="+mn-lt"/>
                <a:ea typeface="+mn-ea"/>
                <a:cs typeface="+mn-cs"/>
              </a:rPr>
              <a:t> “Let’s look at the ABC’s of Safe Sleep”:</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important to ensure that infants sleep </a:t>
            </a:r>
            <a:r>
              <a:rPr lang="en-US" sz="1200" b="1" kern="1200" dirty="0">
                <a:solidFill>
                  <a:schemeClr val="tx1"/>
                </a:solidFill>
                <a:effectLst/>
                <a:latin typeface="+mn-lt"/>
                <a:ea typeface="+mn-ea"/>
                <a:cs typeface="+mn-cs"/>
              </a:rPr>
              <a:t>ALONE</a:t>
            </a:r>
            <a:r>
              <a:rPr lang="en-US" sz="1200" kern="1200" dirty="0">
                <a:solidFill>
                  <a:schemeClr val="tx1"/>
                </a:solidFill>
                <a:effectLst/>
                <a:latin typeface="+mn-lt"/>
                <a:ea typeface="+mn-ea"/>
                <a:cs typeface="+mn-cs"/>
              </a:rPr>
              <a:t>. They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room share, but not bed-share</a:t>
            </a:r>
          </a:p>
          <a:p>
            <a:pPr lvl="0"/>
            <a:r>
              <a:rPr lang="en-US" sz="1200" kern="1200" dirty="0">
                <a:solidFill>
                  <a:schemeClr val="tx1"/>
                </a:solidFill>
                <a:effectLst/>
                <a:latin typeface="+mn-lt"/>
                <a:ea typeface="+mn-ea"/>
                <a:cs typeface="+mn-cs"/>
              </a:rPr>
              <a:t>It is equally important to ensure that nothing is in the infants sleep area. </a:t>
            </a:r>
          </a:p>
          <a:p>
            <a:pPr lvl="0"/>
            <a:r>
              <a:rPr lang="en-US" sz="1200" kern="1200" dirty="0">
                <a:solidFill>
                  <a:schemeClr val="tx1"/>
                </a:solidFill>
                <a:effectLst/>
                <a:latin typeface="+mn-lt"/>
                <a:ea typeface="+mn-ea"/>
                <a:cs typeface="+mn-cs"/>
              </a:rPr>
              <a:t>Cribs should be free of pillows, bumpers, stuffed toys, extra blankets or anything that could accidentally cover the infants face and suffocate them. Even younger babies, who can’t roll on purpose, can manage to roll closer to stuffed animals, etc. And while older babies have the muscle strength, they may be in a deep sleep and not awaken.</a:t>
            </a:r>
          </a:p>
          <a:p>
            <a:pPr marL="171450" lvl="0" indent="-171450">
              <a:buFont typeface="Arial" panose="020B0604020202020204" pitchFamily="34" charset="0"/>
              <a:buChar char="•"/>
            </a:pPr>
            <a:r>
              <a:rPr lang="en-US" b="1" i="0" dirty="0">
                <a:solidFill>
                  <a:srgbClr val="131E29"/>
                </a:solidFill>
                <a:effectLst/>
                <a:latin typeface="Open Sans" panose="020B0606030504020204" pitchFamily="34" charset="0"/>
              </a:rPr>
              <a:t>Keep loose objects, soft toys, and bedding out of the baby's sleep area.</a:t>
            </a:r>
            <a:r>
              <a:rPr lang="en-US" b="0" i="0" dirty="0">
                <a:solidFill>
                  <a:srgbClr val="131E29"/>
                </a:solidFill>
                <a:effectLst/>
                <a:latin typeface="Open Sans" panose="020B0606030504020204" pitchFamily="34" charset="0"/>
              </a:rPr>
              <a:t> Do not use pillows and blankets in a baby's sleeping area.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Always place babies on their </a:t>
            </a:r>
            <a:r>
              <a:rPr lang="en-US" sz="1200" b="1" kern="1200" dirty="0">
                <a:solidFill>
                  <a:schemeClr val="tx1"/>
                </a:solidFill>
                <a:effectLst/>
                <a:latin typeface="+mn-lt"/>
                <a:ea typeface="+mn-ea"/>
                <a:cs typeface="+mn-cs"/>
              </a:rPr>
              <a:t>BACKS </a:t>
            </a:r>
            <a:r>
              <a:rPr lang="en-US" sz="1200" kern="1200" dirty="0">
                <a:solidFill>
                  <a:schemeClr val="tx1"/>
                </a:solidFill>
                <a:effectLst/>
                <a:latin typeface="+mn-lt"/>
                <a:ea typeface="+mn-ea"/>
                <a:cs typeface="+mn-cs"/>
              </a:rPr>
              <a:t>to sleep at night and at nap time. Until their first birthday, babies should sleep on their backs for all sleep times.</a:t>
            </a:r>
          </a:p>
          <a:p>
            <a:pPr lvl="0"/>
            <a:r>
              <a:rPr lang="en-US" sz="1200" kern="1200" dirty="0">
                <a:solidFill>
                  <a:schemeClr val="tx1"/>
                </a:solidFill>
                <a:effectLst/>
                <a:latin typeface="+mn-lt"/>
                <a:ea typeface="+mn-ea"/>
                <a:cs typeface="+mn-cs"/>
              </a:rPr>
              <a:t>We know babies who sleep on their backs are much less likely to die of Sudden Infant Death Syndrome (SIDS) than babies who sleep on their stomachs or sides. The problem with the side position is that the baby can roll more easily onto the stomach.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a:t>
            </a:r>
            <a:r>
              <a:rPr lang="en-US" b="1" i="0" dirty="0">
                <a:solidFill>
                  <a:srgbClr val="564D39"/>
                </a:solidFill>
                <a:effectLst/>
                <a:latin typeface="Arvo"/>
              </a:rPr>
              <a:t>Some babies will </a:t>
            </a:r>
            <a:r>
              <a:rPr lang="en-US" b="1" i="0" u="none" strike="noStrike" dirty="0">
                <a:solidFill>
                  <a:srgbClr val="DE5D2D"/>
                </a:solidFill>
                <a:effectLst/>
                <a:latin typeface="Arvo"/>
                <a:hlinkClick r:id="rId3"/>
              </a:rPr>
              <a:t>roll</a:t>
            </a:r>
            <a:r>
              <a:rPr lang="en-US" b="1" i="0" dirty="0">
                <a:solidFill>
                  <a:srgbClr val="564D39"/>
                </a:solidFill>
                <a:effectLst/>
                <a:latin typeface="Arvo"/>
              </a:rPr>
              <a:t> onto their stomachs. </a:t>
            </a:r>
            <a:r>
              <a:rPr lang="en-US" b="0" i="0" dirty="0">
                <a:solidFill>
                  <a:srgbClr val="564D39"/>
                </a:solidFill>
                <a:effectLst/>
                <a:latin typeface="Arvo"/>
              </a:rPr>
              <a:t>You should always place your baby to sleep on their back, but if they're comfortable rolling both ways (back to tummy, tummy to back), then you don't need to keep turning your baby to their back again. Be sure that there are no blankets, pillows, stuffed toys or bumper pads in your baby's bed, though. Your baby could roll into any of these items, which could block their airflow.</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Babies should always sleep in a </a:t>
            </a:r>
            <a:r>
              <a:rPr lang="en-US" sz="1200" b="1" kern="1200" dirty="0">
                <a:solidFill>
                  <a:schemeClr val="tx1"/>
                </a:solidFill>
                <a:effectLst/>
                <a:latin typeface="+mn-lt"/>
                <a:ea typeface="+mn-ea"/>
                <a:cs typeface="+mn-cs"/>
              </a:rPr>
              <a:t>CRIB</a:t>
            </a:r>
            <a:r>
              <a:rPr lang="en-US" sz="1200" kern="1200" dirty="0">
                <a:solidFill>
                  <a:schemeClr val="tx1"/>
                </a:solidFill>
                <a:effectLst/>
                <a:latin typeface="+mn-lt"/>
                <a:ea typeface="+mn-ea"/>
                <a:cs typeface="+mn-cs"/>
              </a:rPr>
              <a:t>. The safest place for a baby is in the same room as the parents but alone in a separate sleep area. Use a crib or bassinet for naps and at night. Do not place babies to sleep in or on adult beds, couches, chairs, car seats, swings, and infant carriers for naps or at night.</a:t>
            </a:r>
          </a:p>
          <a:p>
            <a:pPr lvl="1" algn="l">
              <a:buFont typeface="Arial" panose="020B0604020202020204" pitchFamily="34" charset="0"/>
              <a:buChar char="•"/>
            </a:pPr>
            <a:r>
              <a:rPr lang="en-US" b="0" i="0" dirty="0">
                <a:solidFill>
                  <a:srgbClr val="131E29"/>
                </a:solidFill>
                <a:effectLst/>
                <a:latin typeface="Open Sans" panose="020B0606030504020204" pitchFamily="34" charset="0"/>
              </a:rPr>
              <a:t>A baby should sleep in a crib with only a tight-fitting 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It is fine to swaddle your baby</a:t>
            </a:r>
            <a:r>
              <a:rPr lang="en-US" sz="1200" b="0" i="0" kern="1200" dirty="0">
                <a:solidFill>
                  <a:schemeClr val="tx1"/>
                </a:solidFill>
                <a:effectLst/>
                <a:latin typeface="+mn-lt"/>
                <a:ea typeface="+mn-ea"/>
                <a:cs typeface="+mn-cs"/>
              </a:rPr>
              <a:t>. However, make sure that the baby is always on his or her back when </a:t>
            </a:r>
            <a:r>
              <a:rPr lang="en-US" sz="1200" b="0" i="0" u="none" strike="noStrike" kern="1200" dirty="0">
                <a:solidFill>
                  <a:schemeClr val="tx1"/>
                </a:solidFill>
                <a:effectLst/>
                <a:latin typeface="+mn-lt"/>
                <a:ea typeface="+mn-ea"/>
                <a:cs typeface="+mn-cs"/>
                <a:hlinkClick r:id="rId4"/>
              </a:rPr>
              <a:t>swaddled</a:t>
            </a:r>
            <a:r>
              <a:rPr lang="en-US" sz="1200" b="0" i="0" kern="1200" dirty="0">
                <a:solidFill>
                  <a:schemeClr val="tx1"/>
                </a:solidFill>
                <a:effectLst/>
                <a:latin typeface="+mn-lt"/>
                <a:ea typeface="+mn-ea"/>
                <a:cs typeface="+mn-cs"/>
              </a:rPr>
              <a:t>. The swaddle should not be too tight or make it hard for the baby to breathe or move his or her hips. When your baby looks like he or she is trying to roll over, you should stop swaddling.</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3525BF-3104-47CB-9797-450C66BB9568}" type="slidenum">
              <a:rPr lang="en-US" smtClean="0"/>
              <a:t>11</a:t>
            </a:fld>
            <a:endParaRPr lang="en-US"/>
          </a:p>
        </p:txBody>
      </p:sp>
    </p:spTree>
    <p:extLst>
      <p:ext uri="{BB962C8B-B14F-4D97-AF65-F5344CB8AC3E}">
        <p14:creationId xmlns:p14="http://schemas.microsoft.com/office/powerpoint/2010/main" val="1995550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Office of Training and Professional Development|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143000"/>
            <a:ext cx="82296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1"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78388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Office of Training and Professional Development</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04800"/>
            <a:ext cx="384048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874770"/>
            <a:ext cx="63246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30803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6858000" y="6350003"/>
            <a:ext cx="2133600" cy="365125"/>
          </a:xfrm>
          <a:prstGeom prst="rect">
            <a:avLst/>
          </a:prstGeom>
        </p:spPr>
        <p:txBody>
          <a:bodyPr/>
          <a:lstStyle>
            <a:lvl1pPr algn="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9" r:id="rId5"/>
    <p:sldLayoutId id="2147483668" r:id="rId6"/>
    <p:sldLayoutId id="2147483665" r:id="rId7"/>
    <p:sldLayoutId id="2147483672" r:id="rId8"/>
    <p:sldLayoutId id="2147483673" r:id="rId9"/>
    <p:sldLayoutId id="2147483674" r:id="rId10"/>
    <p:sldLayoutId id="2147483671"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safesleep.tn.gov/"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Safe Sleep for Infants</a:t>
            </a:r>
          </a:p>
        </p:txBody>
      </p:sp>
      <p:sp>
        <p:nvSpPr>
          <p:cNvPr id="3" name="Text Placeholder 2"/>
          <p:cNvSpPr>
            <a:spLocks noGrp="1"/>
          </p:cNvSpPr>
          <p:nvPr>
            <p:ph type="body" sz="quarter" idx="12"/>
          </p:nvPr>
        </p:nvSpPr>
        <p:spPr/>
        <p:txBody>
          <a:bodyPr/>
          <a:lstStyle/>
          <a:p>
            <a:endParaRPr lang="en-US" dirty="0"/>
          </a:p>
        </p:txBody>
      </p:sp>
      <p:sp>
        <p:nvSpPr>
          <p:cNvPr id="4" name="Text Placeholder 3"/>
          <p:cNvSpPr>
            <a:spLocks noGrp="1"/>
          </p:cNvSpPr>
          <p:nvPr>
            <p:ph type="body" sz="quarter" idx="11"/>
          </p:nvPr>
        </p:nvSpPr>
        <p:spPr/>
        <p:txBody>
          <a:bodyPr/>
          <a:lstStyle/>
          <a:p>
            <a:r>
              <a:rPr lang="en-US" dirty="0"/>
              <a:t>Office of Training and Professional Development</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Safe Sleep</a:t>
            </a:r>
          </a:p>
        </p:txBody>
      </p:sp>
      <p:sp>
        <p:nvSpPr>
          <p:cNvPr id="3" name="Content Placeholder 2"/>
          <p:cNvSpPr>
            <a:spLocks noGrp="1"/>
          </p:cNvSpPr>
          <p:nvPr>
            <p:ph idx="1"/>
          </p:nvPr>
        </p:nvSpPr>
        <p:spPr/>
        <p:txBody>
          <a:bodyPr>
            <a:normAutofit fontScale="92500"/>
          </a:bodyPr>
          <a:lstStyle/>
          <a:p>
            <a:r>
              <a:rPr lang="en-US" sz="2800" dirty="0"/>
              <a:t>Parental beliefs about infant sleep</a:t>
            </a:r>
          </a:p>
          <a:p>
            <a:endParaRPr lang="en-US" sz="2800" dirty="0"/>
          </a:p>
          <a:p>
            <a:r>
              <a:rPr lang="en-US" sz="2800" dirty="0"/>
              <a:t>Lack of plausibility between SIDS and sleep position</a:t>
            </a:r>
          </a:p>
          <a:p>
            <a:endParaRPr lang="en-US" sz="2800" dirty="0"/>
          </a:p>
          <a:p>
            <a:r>
              <a:rPr lang="en-US" sz="2800" dirty="0"/>
              <a:t>Perceived inconsistency in recommendations</a:t>
            </a:r>
          </a:p>
          <a:p>
            <a:endParaRPr lang="en-US" sz="2800" dirty="0"/>
          </a:p>
          <a:p>
            <a:r>
              <a:rPr lang="en-US" sz="2800" dirty="0"/>
              <a:t>Non-back sleeping positions based on infant preference, comfort, and fear of choking</a:t>
            </a:r>
          </a:p>
          <a:p>
            <a:endParaRPr lang="en-US" sz="2800" dirty="0"/>
          </a:p>
          <a:p>
            <a:r>
              <a:rPr lang="en-US" sz="2800" dirty="0"/>
              <a:t>Lack of Safe Sleep furniture</a:t>
            </a:r>
          </a:p>
          <a:p>
            <a:endParaRPr lang="en-US" dirty="0"/>
          </a:p>
        </p:txBody>
      </p:sp>
    </p:spTree>
    <p:extLst>
      <p:ext uri="{BB962C8B-B14F-4D97-AF65-F5344CB8AC3E}">
        <p14:creationId xmlns:p14="http://schemas.microsoft.com/office/powerpoint/2010/main" val="232189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ABC’s of Safe Sleep</a:t>
            </a:r>
          </a:p>
        </p:txBody>
      </p:sp>
      <p:sp>
        <p:nvSpPr>
          <p:cNvPr id="3" name="Content Placeholder 2"/>
          <p:cNvSpPr>
            <a:spLocks noGrp="1"/>
          </p:cNvSpPr>
          <p:nvPr>
            <p:ph idx="1"/>
          </p:nvPr>
        </p:nvSpPr>
        <p:spPr/>
        <p:txBody>
          <a:bodyPr>
            <a:normAutofit/>
          </a:bodyPr>
          <a:lstStyle/>
          <a:p>
            <a:pPr marL="0" indent="0" fontAlgn="auto">
              <a:spcBef>
                <a:spcPts val="0"/>
              </a:spcBef>
              <a:spcAft>
                <a:spcPts val="0"/>
              </a:spcAft>
              <a:buNone/>
              <a:defRPr/>
            </a:pPr>
            <a:r>
              <a:rPr lang="en-US" sz="2000" b="1" dirty="0"/>
              <a:t>Babies should sleep…</a:t>
            </a:r>
          </a:p>
          <a:p>
            <a:pPr fontAlgn="auto">
              <a:spcBef>
                <a:spcPts val="0"/>
              </a:spcBef>
              <a:spcAft>
                <a:spcPts val="0"/>
              </a:spcAft>
              <a:defRPr/>
            </a:pPr>
            <a:endParaRPr lang="en-US" sz="2000" b="1" u="sng" dirty="0">
              <a:solidFill>
                <a:srgbClr val="FF0000"/>
              </a:solidFill>
            </a:endParaRPr>
          </a:p>
          <a:p>
            <a:pPr marL="0" indent="0" fontAlgn="auto">
              <a:spcBef>
                <a:spcPts val="0"/>
              </a:spcBef>
              <a:spcAft>
                <a:spcPts val="0"/>
              </a:spcAft>
              <a:buNone/>
              <a:defRPr/>
            </a:pPr>
            <a:r>
              <a:rPr lang="en-US" sz="2000" b="1" u="sng" dirty="0">
                <a:solidFill>
                  <a:srgbClr val="FF0000"/>
                </a:solidFill>
              </a:rPr>
              <a:t>A</a:t>
            </a:r>
            <a:r>
              <a:rPr lang="en-US" sz="2000" dirty="0">
                <a:solidFill>
                  <a:srgbClr val="FF0000"/>
                </a:solidFill>
              </a:rPr>
              <a:t>lone</a:t>
            </a:r>
          </a:p>
          <a:p>
            <a:pPr>
              <a:spcBef>
                <a:spcPts val="0"/>
              </a:spcBef>
              <a:buClrTx/>
              <a:defRPr/>
            </a:pPr>
            <a:r>
              <a:rPr lang="en-US" sz="2000" dirty="0"/>
              <a:t>Not with an adult, another child, or pets</a:t>
            </a:r>
          </a:p>
          <a:p>
            <a:pPr>
              <a:spcBef>
                <a:spcPts val="0"/>
              </a:spcBef>
              <a:buClrTx/>
              <a:defRPr/>
            </a:pPr>
            <a:r>
              <a:rPr lang="en-US" sz="2000" dirty="0"/>
              <a:t>Not with pillows or  stuffed toys</a:t>
            </a:r>
          </a:p>
          <a:p>
            <a:pPr>
              <a:spcBef>
                <a:spcPts val="0"/>
              </a:spcBef>
              <a:buClrTx/>
              <a:defRPr/>
            </a:pPr>
            <a:r>
              <a:rPr lang="en-US" sz="2000" dirty="0"/>
              <a:t>Not with crib bumpers</a:t>
            </a:r>
          </a:p>
          <a:p>
            <a:pPr marL="173038" indent="-173038">
              <a:spcBef>
                <a:spcPts val="0"/>
              </a:spcBef>
              <a:defRPr/>
            </a:pPr>
            <a:endParaRPr lang="en-US" sz="2000" dirty="0"/>
          </a:p>
          <a:p>
            <a:pPr marL="0" indent="0" fontAlgn="auto">
              <a:spcBef>
                <a:spcPts val="0"/>
              </a:spcBef>
              <a:spcAft>
                <a:spcPts val="0"/>
              </a:spcAft>
              <a:buNone/>
              <a:defRPr/>
            </a:pPr>
            <a:r>
              <a:rPr lang="en-US" sz="2000" dirty="0">
                <a:solidFill>
                  <a:srgbClr val="00B050"/>
                </a:solidFill>
              </a:rPr>
              <a:t>On their </a:t>
            </a:r>
            <a:r>
              <a:rPr lang="en-US" sz="2000" b="1" u="sng" dirty="0">
                <a:solidFill>
                  <a:srgbClr val="00B050"/>
                </a:solidFill>
              </a:rPr>
              <a:t>B</a:t>
            </a:r>
            <a:r>
              <a:rPr lang="en-US" sz="2000" dirty="0">
                <a:solidFill>
                  <a:srgbClr val="00B050"/>
                </a:solidFill>
              </a:rPr>
              <a:t>ack</a:t>
            </a:r>
          </a:p>
          <a:p>
            <a:pPr>
              <a:spcBef>
                <a:spcPts val="0"/>
              </a:spcBef>
              <a:buClrTx/>
              <a:defRPr/>
            </a:pPr>
            <a:r>
              <a:rPr lang="en-US" sz="2000" dirty="0"/>
              <a:t>Not on their side</a:t>
            </a:r>
          </a:p>
          <a:p>
            <a:pPr>
              <a:spcBef>
                <a:spcPts val="0"/>
              </a:spcBef>
              <a:buClrTx/>
              <a:defRPr/>
            </a:pPr>
            <a:r>
              <a:rPr lang="en-US" sz="2000" dirty="0"/>
              <a:t>Not on their stomach</a:t>
            </a:r>
          </a:p>
          <a:p>
            <a:pPr marL="173038" indent="-173038">
              <a:spcBef>
                <a:spcPts val="0"/>
              </a:spcBef>
              <a:defRPr/>
            </a:pPr>
            <a:endParaRPr lang="en-US" sz="2000" dirty="0"/>
          </a:p>
          <a:p>
            <a:pPr marL="0" indent="0" fontAlgn="auto">
              <a:spcBef>
                <a:spcPts val="0"/>
              </a:spcBef>
              <a:spcAft>
                <a:spcPts val="0"/>
              </a:spcAft>
              <a:buNone/>
              <a:defRPr/>
            </a:pPr>
            <a:r>
              <a:rPr lang="en-US" sz="2000" dirty="0">
                <a:solidFill>
                  <a:srgbClr val="0070C0"/>
                </a:solidFill>
              </a:rPr>
              <a:t>In a </a:t>
            </a:r>
            <a:r>
              <a:rPr lang="en-US" sz="2000" b="1" u="sng" dirty="0">
                <a:solidFill>
                  <a:srgbClr val="0070C0"/>
                </a:solidFill>
              </a:rPr>
              <a:t>C</a:t>
            </a:r>
            <a:r>
              <a:rPr lang="en-US" sz="2000" dirty="0">
                <a:solidFill>
                  <a:srgbClr val="0070C0"/>
                </a:solidFill>
              </a:rPr>
              <a:t>rib</a:t>
            </a:r>
          </a:p>
          <a:p>
            <a:pPr>
              <a:spcBef>
                <a:spcPts val="0"/>
              </a:spcBef>
              <a:buClrTx/>
              <a:defRPr/>
            </a:pPr>
            <a:r>
              <a:rPr lang="en-US" sz="2000" dirty="0"/>
              <a:t>Not in an adult bed</a:t>
            </a:r>
          </a:p>
          <a:p>
            <a:pPr>
              <a:spcBef>
                <a:spcPts val="0"/>
              </a:spcBef>
              <a:buClrTx/>
              <a:defRPr/>
            </a:pPr>
            <a:r>
              <a:rPr lang="en-US" sz="2000" dirty="0"/>
              <a:t>Not on a couch or sofa</a:t>
            </a:r>
          </a:p>
          <a:p>
            <a:pPr>
              <a:spcBef>
                <a:spcPts val="0"/>
              </a:spcBef>
              <a:buClrTx/>
              <a:defRPr/>
            </a:pPr>
            <a:r>
              <a:rPr lang="en-US" sz="2000" dirty="0"/>
              <a:t>Not in a chair</a:t>
            </a:r>
          </a:p>
          <a:p>
            <a:pPr marL="173038" indent="-173038">
              <a:spcBef>
                <a:spcPts val="0"/>
              </a:spcBef>
              <a:defRPr/>
            </a:pPr>
            <a:endParaRPr lang="en-US" sz="2000" dirty="0"/>
          </a:p>
          <a:p>
            <a:pPr marL="173038" indent="-173038">
              <a:spcBef>
                <a:spcPts val="0"/>
              </a:spcBef>
              <a:defRPr/>
            </a:pPr>
            <a:endParaRPr lang="en-US" sz="2000" dirty="0"/>
          </a:p>
          <a:p>
            <a:endParaRPr lang="en-US" sz="2000" dirty="0"/>
          </a:p>
        </p:txBody>
      </p:sp>
      <p:sp>
        <p:nvSpPr>
          <p:cNvPr id="4" name="Cube 3"/>
          <p:cNvSpPr/>
          <p:nvPr/>
        </p:nvSpPr>
        <p:spPr>
          <a:xfrm>
            <a:off x="7086600" y="105995"/>
            <a:ext cx="762000" cy="762000"/>
          </a:xfrm>
          <a:prstGeom prst="cub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2"/>
                </a:solidFill>
                <a:latin typeface="Arial" pitchFamily="34" charset="0"/>
                <a:cs typeface="Arial" pitchFamily="34" charset="0"/>
              </a:rPr>
              <a:t>A</a:t>
            </a:r>
          </a:p>
        </p:txBody>
      </p:sp>
      <p:sp>
        <p:nvSpPr>
          <p:cNvPr id="5" name="Cube 4"/>
          <p:cNvSpPr/>
          <p:nvPr/>
        </p:nvSpPr>
        <p:spPr>
          <a:xfrm>
            <a:off x="7543800" y="604759"/>
            <a:ext cx="762000" cy="762000"/>
          </a:xfrm>
          <a:prstGeom prst="cub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00B050"/>
                </a:solidFill>
                <a:latin typeface="Arial" pitchFamily="34" charset="0"/>
                <a:cs typeface="Arial" pitchFamily="34" charset="0"/>
              </a:rPr>
              <a:t>B</a:t>
            </a:r>
          </a:p>
        </p:txBody>
      </p:sp>
      <p:sp>
        <p:nvSpPr>
          <p:cNvPr id="8" name="Cube 7"/>
          <p:cNvSpPr/>
          <p:nvPr/>
        </p:nvSpPr>
        <p:spPr>
          <a:xfrm>
            <a:off x="8077200" y="1127273"/>
            <a:ext cx="762000" cy="762000"/>
          </a:xfrm>
          <a:prstGeom prst="cub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rgbClr val="0070C0"/>
                </a:solidFill>
                <a:latin typeface="Arial" pitchFamily="34" charset="0"/>
                <a:cs typeface="Arial" pitchFamily="34" charset="0"/>
              </a:rPr>
              <a:t>C</a:t>
            </a:r>
          </a:p>
        </p:txBody>
      </p:sp>
      <p:pic>
        <p:nvPicPr>
          <p:cNvPr id="7" name="Picture 6" descr="A baby in a crib&#10;&#10;Description automatically generated">
            <a:extLst>
              <a:ext uri="{FF2B5EF4-FFF2-40B4-BE49-F238E27FC236}">
                <a16:creationId xmlns:a16="http://schemas.microsoft.com/office/drawing/2014/main" id="{CDC745E2-6BFD-4CE6-8397-12D080A76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928" y="2819400"/>
            <a:ext cx="3783592" cy="2911327"/>
          </a:xfrm>
          <a:prstGeom prst="rect">
            <a:avLst/>
          </a:prstGeom>
        </p:spPr>
      </p:pic>
    </p:spTree>
    <p:extLst>
      <p:ext uri="{BB962C8B-B14F-4D97-AF65-F5344CB8AC3E}">
        <p14:creationId xmlns:p14="http://schemas.microsoft.com/office/powerpoint/2010/main" val="93020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E21D-7F30-4857-BF60-E74D2E2E705A}"/>
              </a:ext>
            </a:extLst>
          </p:cNvPr>
          <p:cNvSpPr>
            <a:spLocks noGrp="1"/>
          </p:cNvSpPr>
          <p:nvPr>
            <p:ph type="title"/>
          </p:nvPr>
        </p:nvSpPr>
        <p:spPr/>
        <p:txBody>
          <a:bodyPr/>
          <a:lstStyle/>
          <a:p>
            <a:r>
              <a:rPr lang="en-US" dirty="0"/>
              <a:t>American Academy of Pediatrics Recommendations</a:t>
            </a:r>
          </a:p>
        </p:txBody>
      </p:sp>
      <p:sp>
        <p:nvSpPr>
          <p:cNvPr id="3" name="Content Placeholder 2">
            <a:extLst>
              <a:ext uri="{FF2B5EF4-FFF2-40B4-BE49-F238E27FC236}">
                <a16:creationId xmlns:a16="http://schemas.microsoft.com/office/drawing/2014/main" id="{AEB263CC-4935-409A-BAAD-B1CC9119A635}"/>
              </a:ext>
            </a:extLst>
          </p:cNvPr>
          <p:cNvSpPr>
            <a:spLocks noGrp="1"/>
          </p:cNvSpPr>
          <p:nvPr>
            <p:ph idx="1"/>
          </p:nvPr>
        </p:nvSpPr>
        <p:spPr>
          <a:xfrm>
            <a:off x="228600" y="1193800"/>
            <a:ext cx="2743200" cy="4958465"/>
          </a:xfrm>
        </p:spPr>
        <p:txBody>
          <a:bodyPr/>
          <a:lstStyle/>
          <a:p>
            <a:r>
              <a:rPr lang="en-US" dirty="0"/>
              <a:t>Avoid overheating</a:t>
            </a:r>
          </a:p>
          <a:p>
            <a:r>
              <a:rPr lang="en-US" dirty="0"/>
              <a:t>No crib bumpers</a:t>
            </a:r>
          </a:p>
          <a:p>
            <a:r>
              <a:rPr lang="en-US" dirty="0"/>
              <a:t>Avoid smoking</a:t>
            </a:r>
          </a:p>
          <a:p>
            <a:r>
              <a:rPr lang="en-US" dirty="0"/>
              <a:t>Breastfeeding</a:t>
            </a:r>
          </a:p>
          <a:p>
            <a:r>
              <a:rPr lang="en-US" dirty="0"/>
              <a:t>Routine immunizations </a:t>
            </a:r>
          </a:p>
          <a:p>
            <a:r>
              <a:rPr lang="en-US" dirty="0"/>
              <a:t>Use a pacifier</a:t>
            </a:r>
          </a:p>
        </p:txBody>
      </p:sp>
      <p:pic>
        <p:nvPicPr>
          <p:cNvPr id="5" name="Picture 4">
            <a:extLst>
              <a:ext uri="{FF2B5EF4-FFF2-40B4-BE49-F238E27FC236}">
                <a16:creationId xmlns:a16="http://schemas.microsoft.com/office/drawing/2014/main" id="{CCACD26F-5843-4F6D-9543-12E7A465E5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44520" y="1178560"/>
            <a:ext cx="5770880" cy="4571820"/>
          </a:xfrm>
          <a:prstGeom prst="rect">
            <a:avLst/>
          </a:prstGeom>
        </p:spPr>
      </p:pic>
    </p:spTree>
    <p:extLst>
      <p:ext uri="{BB962C8B-B14F-4D97-AF65-F5344CB8AC3E}">
        <p14:creationId xmlns:p14="http://schemas.microsoft.com/office/powerpoint/2010/main" val="92376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9689-9698-45D0-9D59-C2838C163798}"/>
              </a:ext>
            </a:extLst>
          </p:cNvPr>
          <p:cNvSpPr>
            <a:spLocks noGrp="1"/>
          </p:cNvSpPr>
          <p:nvPr>
            <p:ph type="title"/>
          </p:nvPr>
        </p:nvSpPr>
        <p:spPr/>
        <p:txBody>
          <a:bodyPr/>
          <a:lstStyle/>
          <a:p>
            <a:r>
              <a:rPr lang="en-US" dirty="0"/>
              <a:t>Safe Sleep for Babies Act of 2021</a:t>
            </a:r>
          </a:p>
        </p:txBody>
      </p:sp>
      <p:sp>
        <p:nvSpPr>
          <p:cNvPr id="3" name="Content Placeholder 2">
            <a:extLst>
              <a:ext uri="{FF2B5EF4-FFF2-40B4-BE49-F238E27FC236}">
                <a16:creationId xmlns:a16="http://schemas.microsoft.com/office/drawing/2014/main" id="{6210DD7B-C457-4FAF-92D9-DA9526ED8143}"/>
              </a:ext>
            </a:extLst>
          </p:cNvPr>
          <p:cNvSpPr>
            <a:spLocks noGrp="1"/>
          </p:cNvSpPr>
          <p:nvPr>
            <p:ph idx="1"/>
          </p:nvPr>
        </p:nvSpPr>
        <p:spPr/>
        <p:txBody>
          <a:bodyPr>
            <a:normAutofit/>
          </a:bodyPr>
          <a:lstStyle/>
          <a:p>
            <a:pPr marL="0" indent="0">
              <a:buNone/>
            </a:pPr>
            <a:r>
              <a:rPr lang="en-US" sz="2800" b="0" i="0" dirty="0">
                <a:solidFill>
                  <a:srgbClr val="333333"/>
                </a:solidFill>
                <a:effectLst/>
              </a:rPr>
              <a:t>This bill makes it unlawful to manufacture, sell, or distribute crib bumpers or inclined sleepers for infants. Specifically, inclined sleepers for infants are those designed for an infant up to one year old and have an inclined sleep surface of greater than 10 degrees. Crib bumpers generally are padded materials inserted around the inside of a crib and intended to prevent the crib occupant from becoming trapped in any part of the crib's openings; they do not include unpadded, mesh crib liners.</a:t>
            </a:r>
            <a:endParaRPr lang="en-US" sz="2800" dirty="0"/>
          </a:p>
        </p:txBody>
      </p:sp>
    </p:spTree>
    <p:extLst>
      <p:ext uri="{BB962C8B-B14F-4D97-AF65-F5344CB8AC3E}">
        <p14:creationId xmlns:p14="http://schemas.microsoft.com/office/powerpoint/2010/main" val="174383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Sleep Position</a:t>
            </a:r>
          </a:p>
        </p:txBody>
      </p:sp>
      <p:sp>
        <p:nvSpPr>
          <p:cNvPr id="3" name="Content Placeholder 2"/>
          <p:cNvSpPr>
            <a:spLocks noGrp="1"/>
          </p:cNvSpPr>
          <p:nvPr>
            <p:ph idx="1"/>
          </p:nvPr>
        </p:nvSpPr>
        <p:spPr/>
        <p:txBody>
          <a:bodyPr/>
          <a:lstStyle/>
          <a:p>
            <a:pPr marL="0" indent="0">
              <a:buNone/>
            </a:pPr>
            <a:r>
              <a:rPr lang="en-US" b="1" dirty="0"/>
              <a:t>Which baby is in a Safe Sleep position?</a:t>
            </a:r>
          </a:p>
          <a:p>
            <a:pPr marL="0" indent="0">
              <a:buNone/>
            </a:pPr>
            <a:endParaRPr lang="en-US" dirty="0"/>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331720" y="2530032"/>
            <a:ext cx="4480560" cy="2286000"/>
          </a:xfrm>
          <a:prstGeom prst="rect">
            <a:avLst/>
          </a:prstGeom>
          <a:noFill/>
          <a:ln>
            <a:noFill/>
          </a:ln>
        </p:spPr>
      </p:pic>
    </p:spTree>
    <p:extLst>
      <p:ext uri="{BB962C8B-B14F-4D97-AF65-F5344CB8AC3E}">
        <p14:creationId xmlns:p14="http://schemas.microsoft.com/office/powerpoint/2010/main" val="140106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Sleep Position</a:t>
            </a:r>
          </a:p>
        </p:txBody>
      </p:sp>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Content Placeholder 3"/>
          <p:cNvSpPr>
            <a:spLocks noGrp="1"/>
          </p:cNvSpPr>
          <p:nvPr>
            <p:ph idx="13"/>
          </p:nvPr>
        </p:nvSpPr>
        <p:spPr/>
        <p:txBody>
          <a:bodyPr/>
          <a:lstStyle/>
          <a:p>
            <a:endParaRPr lang="en-US" dirty="0"/>
          </a:p>
          <a:p>
            <a:endParaRPr lang="en-US" dirty="0"/>
          </a:p>
          <a:p>
            <a:endParaRPr lang="en-US" dirty="0"/>
          </a:p>
        </p:txBody>
      </p:sp>
      <p:pic>
        <p:nvPicPr>
          <p:cNvPr id="5" name="Picture 4" descr="stomach sleep position anatomy labeled med res.jpg"/>
          <p:cNvPicPr/>
          <p:nvPr/>
        </p:nvPicPr>
        <p:blipFill>
          <a:blip r:embed="rId3">
            <a:extLst>
              <a:ext uri="{28A0092B-C50C-407E-A947-70E740481C1C}">
                <a14:useLocalDpi xmlns:a14="http://schemas.microsoft.com/office/drawing/2010/main" val="0"/>
              </a:ext>
            </a:extLst>
          </a:blip>
          <a:srcRect/>
          <a:stretch>
            <a:fillRect/>
          </a:stretch>
        </p:blipFill>
        <p:spPr bwMode="auto">
          <a:xfrm>
            <a:off x="5104130" y="1625282"/>
            <a:ext cx="2524125" cy="2524125"/>
          </a:xfrm>
          <a:prstGeom prst="rect">
            <a:avLst/>
          </a:prstGeom>
          <a:noFill/>
          <a:ln>
            <a:noFill/>
          </a:ln>
        </p:spPr>
      </p:pic>
      <p:sp>
        <p:nvSpPr>
          <p:cNvPr id="7" name="TextBox 6"/>
          <p:cNvSpPr txBox="1"/>
          <p:nvPr/>
        </p:nvSpPr>
        <p:spPr>
          <a:xfrm>
            <a:off x="4572000" y="4791813"/>
            <a:ext cx="3429000" cy="707886"/>
          </a:xfrm>
          <a:prstGeom prst="rect">
            <a:avLst/>
          </a:prstGeom>
          <a:noFill/>
        </p:spPr>
        <p:txBody>
          <a:bodyPr wrap="square" rtlCol="0">
            <a:spAutoFit/>
          </a:bodyPr>
          <a:lstStyle/>
          <a:p>
            <a:pPr algn="ctr"/>
            <a:r>
              <a:rPr lang="en-US" sz="2000" b="1" dirty="0">
                <a:solidFill>
                  <a:schemeClr val="bg2"/>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Open Sans" panose="020B0606030504020204" pitchFamily="34" charset="0"/>
              </a:rPr>
              <a:t>Baby on Stomach</a:t>
            </a:r>
            <a:br>
              <a:rPr lang="en-US" sz="2000" b="1" dirty="0">
                <a:solidFill>
                  <a:schemeClr val="bg2"/>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2"/>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Open Sans" panose="020B0606030504020204" pitchFamily="34" charset="0"/>
              </a:rPr>
              <a:t>INCORRECT</a:t>
            </a:r>
            <a:endParaRPr 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back sleep position anatomy labeled med res.jpg"/>
          <p:cNvPicPr/>
          <p:nvPr/>
        </p:nvPicPr>
        <p:blipFill rotWithShape="1">
          <a:blip r:embed="rId4" cstate="print">
            <a:extLst>
              <a:ext uri="{28A0092B-C50C-407E-A947-70E740481C1C}">
                <a14:useLocalDpi xmlns:a14="http://schemas.microsoft.com/office/drawing/2010/main" val="0"/>
              </a:ext>
            </a:extLst>
          </a:blip>
          <a:srcRect t="12214"/>
          <a:stretch/>
        </p:blipFill>
        <p:spPr bwMode="auto">
          <a:xfrm>
            <a:off x="1216660" y="1869757"/>
            <a:ext cx="2821940" cy="2269490"/>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1216660" y="4791813"/>
            <a:ext cx="2821940" cy="707886"/>
          </a:xfrm>
          <a:prstGeom prst="rect">
            <a:avLst/>
          </a:prstGeom>
          <a:noFill/>
        </p:spPr>
        <p:txBody>
          <a:bodyPr wrap="square" rtlCol="0">
            <a:spAutoFit/>
          </a:bodyPr>
          <a:lstStyle/>
          <a:p>
            <a:pPr algn="ctr"/>
            <a:r>
              <a:rPr lang="en-US" sz="2000" b="1" dirty="0">
                <a:solidFill>
                  <a:srgbClr val="00B05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Open Sans" panose="020B0606030504020204" pitchFamily="34" charset="0"/>
              </a:rPr>
              <a:t>Baby on Back</a:t>
            </a:r>
            <a:br>
              <a:rPr lang="en-US" sz="2000" b="1" dirty="0">
                <a:solidFill>
                  <a:srgbClr val="00B05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Open Sans" panose="020B0606030504020204" pitchFamily="34" charset="0"/>
              </a:rPr>
            </a:br>
            <a:r>
              <a:rPr lang="en-US" sz="2000" b="1" dirty="0">
                <a:solidFill>
                  <a:srgbClr val="00B05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Open Sans" panose="020B0606030504020204" pitchFamily="34" charset="0"/>
              </a:rPr>
              <a:t>CORRECT</a:t>
            </a:r>
            <a:endParaRPr lang="en-US" sz="200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144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Sleep Position</a:t>
            </a:r>
          </a:p>
        </p:txBody>
      </p:sp>
      <p:pic>
        <p:nvPicPr>
          <p:cNvPr id="6" name="Content Placeholder 5" descr="A picture containing bathtub&#10;&#10;Description automatically generated">
            <a:extLst>
              <a:ext uri="{FF2B5EF4-FFF2-40B4-BE49-F238E27FC236}">
                <a16:creationId xmlns:a16="http://schemas.microsoft.com/office/drawing/2014/main" id="{782887E6-648A-44FF-9D06-49D4EC10F5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3827" y="1494913"/>
            <a:ext cx="7736345" cy="3868173"/>
          </a:xfrm>
        </p:spPr>
      </p:pic>
    </p:spTree>
    <p:extLst>
      <p:ext uri="{BB962C8B-B14F-4D97-AF65-F5344CB8AC3E}">
        <p14:creationId xmlns:p14="http://schemas.microsoft.com/office/powerpoint/2010/main" val="144378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Sleep Environment</a:t>
            </a:r>
          </a:p>
        </p:txBody>
      </p:sp>
      <p:sp>
        <p:nvSpPr>
          <p:cNvPr id="3" name="Content Placeholder 2"/>
          <p:cNvSpPr>
            <a:spLocks noGrp="1"/>
          </p:cNvSpPr>
          <p:nvPr>
            <p:ph idx="1"/>
          </p:nvPr>
        </p:nvSpPr>
        <p:spPr/>
        <p:txBody>
          <a:bodyPr/>
          <a:lstStyle/>
          <a:p>
            <a:pPr marL="0" indent="0">
              <a:buNone/>
            </a:pPr>
            <a:r>
              <a:rPr lang="en-US" b="1" dirty="0"/>
              <a:t>Unsafe places for a baby to Sleep</a:t>
            </a:r>
          </a:p>
          <a:p>
            <a:endParaRPr lang="en-US" dirty="0"/>
          </a:p>
          <a:p>
            <a:endParaRPr lang="en-US"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717" y="2105607"/>
            <a:ext cx="2438401" cy="211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2110079"/>
            <a:ext cx="1976395"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688" y="2033204"/>
            <a:ext cx="2238937" cy="211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www.aymag.com/Mar_Tobi_couch(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2873" y="4214241"/>
            <a:ext cx="2682346" cy="19417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2667" y="4186348"/>
            <a:ext cx="1913939" cy="191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830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Sleep Environment</a:t>
            </a:r>
          </a:p>
        </p:txBody>
      </p:sp>
      <p:sp>
        <p:nvSpPr>
          <p:cNvPr id="3" name="Content Placeholder 2"/>
          <p:cNvSpPr>
            <a:spLocks noGrp="1"/>
          </p:cNvSpPr>
          <p:nvPr>
            <p:ph idx="1"/>
          </p:nvPr>
        </p:nvSpPr>
        <p:spPr/>
        <p:txBody>
          <a:bodyPr/>
          <a:lstStyle/>
          <a:p>
            <a:pPr marL="0" indent="0">
              <a:buNone/>
            </a:pPr>
            <a:r>
              <a:rPr lang="en-US" b="1" dirty="0"/>
              <a:t>Safe places for a baby to sleep</a:t>
            </a:r>
          </a:p>
          <a:p>
            <a:pPr marL="0" indent="0">
              <a:buNone/>
            </a:pPr>
            <a:endParaRPr lang="en-US" b="1" dirty="0"/>
          </a:p>
          <a:p>
            <a:pPr marL="0" indent="0">
              <a:buNone/>
            </a:pPr>
            <a:endParaRPr lang="en-US" b="1" dirty="0"/>
          </a:p>
        </p:txBody>
      </p:sp>
      <p:pic>
        <p:nvPicPr>
          <p:cNvPr id="4" name="Picture 2"/>
          <p:cNvPicPr>
            <a:picLocks noChangeAspect="1" noChangeArrowheads="1"/>
          </p:cNvPicPr>
          <p:nvPr/>
        </p:nvPicPr>
        <p:blipFill>
          <a:blip r:embed="rId3" cstate="print"/>
          <a:srcRect r="10000"/>
          <a:stretch>
            <a:fillRect/>
          </a:stretch>
        </p:blipFill>
        <p:spPr bwMode="auto">
          <a:xfrm>
            <a:off x="12452" y="2133599"/>
            <a:ext cx="2959348" cy="2466123"/>
          </a:xfrm>
          <a:prstGeom prst="rect">
            <a:avLst/>
          </a:prstGeom>
          <a:noFill/>
          <a:ln w="9525">
            <a:noFill/>
            <a:miter lim="800000"/>
            <a:headEnd/>
            <a:tailEnd/>
          </a:ln>
          <a:effectLst/>
        </p:spPr>
      </p:pic>
      <p:pic>
        <p:nvPicPr>
          <p:cNvPr id="5" name="Picture 4" descr="http://i.walmartimages.com/i/p/00/04/74/06/11/0004740611155_500X500.jpg"/>
          <p:cNvPicPr>
            <a:picLocks noChangeAspect="1" noChangeArrowheads="1"/>
          </p:cNvPicPr>
          <p:nvPr/>
        </p:nvPicPr>
        <p:blipFill>
          <a:blip r:embed="rId4" cstate="print"/>
          <a:srcRect/>
          <a:stretch>
            <a:fillRect/>
          </a:stretch>
        </p:blipFill>
        <p:spPr bwMode="auto">
          <a:xfrm>
            <a:off x="6172200" y="1371600"/>
            <a:ext cx="2743200" cy="2743200"/>
          </a:xfrm>
          <a:prstGeom prst="rect">
            <a:avLst/>
          </a:prstGeom>
          <a:noFill/>
        </p:spPr>
      </p:pic>
      <p:pic>
        <p:nvPicPr>
          <p:cNvPr id="6" name="Picture 5"/>
          <p:cNvPicPr>
            <a:picLocks noChangeAspect="1" noChangeArrowheads="1"/>
          </p:cNvPicPr>
          <p:nvPr/>
        </p:nvPicPr>
        <p:blipFill>
          <a:blip r:embed="rId5" cstate="print"/>
          <a:srcRect/>
          <a:stretch>
            <a:fillRect/>
          </a:stretch>
        </p:blipFill>
        <p:spPr bwMode="auto">
          <a:xfrm>
            <a:off x="2667000" y="2849447"/>
            <a:ext cx="3352800" cy="3246553"/>
          </a:xfrm>
          <a:prstGeom prst="rect">
            <a:avLst/>
          </a:prstGeom>
          <a:noFill/>
          <a:ln w="9525">
            <a:noFill/>
            <a:miter lim="800000"/>
            <a:headEnd/>
            <a:tailEnd/>
          </a:ln>
          <a:effectLst/>
        </p:spPr>
      </p:pic>
    </p:spTree>
    <p:extLst>
      <p:ext uri="{BB962C8B-B14F-4D97-AF65-F5344CB8AC3E}">
        <p14:creationId xmlns:p14="http://schemas.microsoft.com/office/powerpoint/2010/main" val="986977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ffectLst/>
              </a:rPr>
              <a:t>Protocol for Safe Sleep Education and Delivery of Safe Sleep Furniture</a:t>
            </a:r>
            <a:endParaRPr lang="en-US" sz="2800" dirty="0"/>
          </a:p>
        </p:txBody>
      </p:sp>
      <p:sp>
        <p:nvSpPr>
          <p:cNvPr id="3" name="Content Placeholder 2"/>
          <p:cNvSpPr>
            <a:spLocks noGrp="1"/>
          </p:cNvSpPr>
          <p:nvPr>
            <p:ph idx="1"/>
          </p:nvPr>
        </p:nvSpPr>
        <p:spPr>
          <a:solidFill>
            <a:schemeClr val="bg1"/>
          </a:solidFill>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595312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01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3" name="Rectangle 2"/>
          <p:cNvSpPr/>
          <p:nvPr/>
        </p:nvSpPr>
        <p:spPr>
          <a:xfrm>
            <a:off x="228600" y="1447800"/>
            <a:ext cx="8686800" cy="3477875"/>
          </a:xfrm>
          <a:prstGeom prst="rect">
            <a:avLst/>
          </a:prstGeom>
        </p:spPr>
        <p:txBody>
          <a:bodyPr wrap="square">
            <a:spAutoFit/>
          </a:bodyPr>
          <a:lstStyle/>
          <a:p>
            <a:pPr marL="342900" lvl="0" indent="-342900">
              <a:buClr>
                <a:schemeClr val="accent1">
                  <a:lumMod val="40000"/>
                  <a:lumOff val="60000"/>
                </a:schemeClr>
              </a:buClr>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Participants will understand the importance of Safe Sleep practices</a:t>
            </a:r>
          </a:p>
          <a:p>
            <a:pPr lv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Clr>
                <a:schemeClr val="accent1">
                  <a:lumMod val="40000"/>
                  <a:lumOff val="60000"/>
                </a:schemeClr>
              </a:buClr>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Participants will recognize the ABC’s of Safe Sleep</a:t>
            </a:r>
          </a:p>
          <a:p>
            <a:pPr lv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Clr>
                <a:schemeClr val="accent1">
                  <a:lumMod val="40000"/>
                  <a:lumOff val="60000"/>
                </a:schemeClr>
              </a:buClr>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Participants will differentiate between unsafe sleep positions and environments and Safe Sleep positions and environments</a:t>
            </a:r>
          </a:p>
          <a:p>
            <a:pPr lv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Clr>
                <a:schemeClr val="accent1">
                  <a:lumMod val="40000"/>
                  <a:lumOff val="60000"/>
                </a:schemeClr>
              </a:buClr>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Participants will be familiar with the Protocol for Safe Sleep Education and Delivery of Safe Sleep Furniture</a:t>
            </a:r>
          </a:p>
          <a:p>
            <a:pPr lvl="0"/>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buClr>
                <a:schemeClr val="accent1">
                  <a:lumMod val="40000"/>
                  <a:lumOff val="60000"/>
                </a:schemeClr>
              </a:buClr>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Participants will be able to assemble Pack ‘n’ Play Safe Sleep furniture</a:t>
            </a:r>
          </a:p>
        </p:txBody>
      </p:sp>
    </p:spTree>
    <p:extLst>
      <p:ext uri="{BB962C8B-B14F-4D97-AF65-F5344CB8AC3E}">
        <p14:creationId xmlns:p14="http://schemas.microsoft.com/office/powerpoint/2010/main" val="45327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Sleep Resources</a:t>
            </a:r>
          </a:p>
        </p:txBody>
      </p:sp>
      <p:sp>
        <p:nvSpPr>
          <p:cNvPr id="3" name="Content Placeholder 2"/>
          <p:cNvSpPr>
            <a:spLocks noGrp="1"/>
          </p:cNvSpPr>
          <p:nvPr>
            <p:ph idx="1"/>
          </p:nvPr>
        </p:nvSpPr>
        <p:spPr/>
        <p:txBody>
          <a:bodyPr/>
          <a:lstStyle/>
          <a:p>
            <a:pPr marL="0" indent="0">
              <a:spcBef>
                <a:spcPct val="0"/>
              </a:spcBef>
              <a:buNone/>
            </a:pPr>
            <a:r>
              <a:rPr lang="en-US" dirty="0"/>
              <a:t>Safe sleep packets will</a:t>
            </a:r>
          </a:p>
          <a:p>
            <a:pPr marL="0" indent="0">
              <a:spcBef>
                <a:spcPct val="0"/>
              </a:spcBef>
              <a:buNone/>
            </a:pPr>
            <a:r>
              <a:rPr lang="en-US" dirty="0"/>
              <a:t>be available in a central</a:t>
            </a:r>
          </a:p>
          <a:p>
            <a:pPr marL="0" indent="0">
              <a:spcBef>
                <a:spcPct val="0"/>
              </a:spcBef>
              <a:buNone/>
            </a:pPr>
            <a:r>
              <a:rPr lang="en-US" dirty="0"/>
              <a:t>location within each DCS </a:t>
            </a:r>
          </a:p>
          <a:p>
            <a:pPr marL="0" indent="0">
              <a:spcBef>
                <a:spcPct val="0"/>
              </a:spcBef>
              <a:buNone/>
            </a:pPr>
            <a:r>
              <a:rPr lang="en-US" dirty="0"/>
              <a:t>office.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743200"/>
            <a:ext cx="2240080" cy="224008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15115">
            <a:off x="6798619" y="2944681"/>
            <a:ext cx="1745659" cy="267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23355">
            <a:off x="4054539" y="2130363"/>
            <a:ext cx="1334311" cy="170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600000">
            <a:off x="5870881" y="1198965"/>
            <a:ext cx="868821"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600000">
            <a:off x="7268052" y="1535551"/>
            <a:ext cx="1339043" cy="86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800" y="4140508"/>
            <a:ext cx="3209544" cy="1837944"/>
          </a:xfrm>
          <a:prstGeom prst="rect">
            <a:avLst/>
          </a:prstGeom>
        </p:spPr>
      </p:pic>
    </p:spTree>
    <p:extLst>
      <p:ext uri="{BB962C8B-B14F-4D97-AF65-F5344CB8AC3E}">
        <p14:creationId xmlns:p14="http://schemas.microsoft.com/office/powerpoint/2010/main" val="4055905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Sleep Resources</a:t>
            </a:r>
          </a:p>
        </p:txBody>
      </p:sp>
      <p:sp>
        <p:nvSpPr>
          <p:cNvPr id="3" name="Content Placeholder 2"/>
          <p:cNvSpPr>
            <a:spLocks noGrp="1"/>
          </p:cNvSpPr>
          <p:nvPr>
            <p:ph idx="1"/>
          </p:nvPr>
        </p:nvSpPr>
        <p:spPr/>
        <p:txBody>
          <a:bodyPr/>
          <a:lstStyle/>
          <a:p>
            <a:pPr marL="0" indent="0">
              <a:buNone/>
            </a:pPr>
            <a:r>
              <a:rPr lang="en-US" dirty="0"/>
              <a:t>Website:  </a:t>
            </a:r>
            <a:r>
              <a:rPr lang="en-US" dirty="0">
                <a:hlinkClick r:id="rId3"/>
              </a:rPr>
              <a:t>http://safesleep.tn.gov</a:t>
            </a:r>
            <a:r>
              <a:rPr lang="en-US" dirty="0"/>
              <a:t> </a:t>
            </a:r>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76400"/>
            <a:ext cx="6705600" cy="442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3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 ‘n’ Play Challenge</a:t>
            </a:r>
          </a:p>
        </p:txBody>
      </p:sp>
      <p:pic>
        <p:nvPicPr>
          <p:cNvPr id="7" name="Content Placeholder 6" descr="Logo, company name&#10;&#10;Description automatically generated">
            <a:extLst>
              <a:ext uri="{FF2B5EF4-FFF2-40B4-BE49-F238E27FC236}">
                <a16:creationId xmlns:a16="http://schemas.microsoft.com/office/drawing/2014/main" id="{5578A0E5-3874-4589-B3F2-487B4FE239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568661"/>
            <a:ext cx="4568702" cy="2730078"/>
          </a:xfrm>
        </p:spPr>
      </p:pic>
      <p:pic>
        <p:nvPicPr>
          <p:cNvPr id="9" name="Picture 8" descr="A black shopping cart&#10;&#10;Description automatically generated with low confidence">
            <a:extLst>
              <a:ext uri="{FF2B5EF4-FFF2-40B4-BE49-F238E27FC236}">
                <a16:creationId xmlns:a16="http://schemas.microsoft.com/office/drawing/2014/main" id="{F079DDE9-7BC8-4A77-B945-665144BAD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489" y="2933700"/>
            <a:ext cx="3976791" cy="2958678"/>
          </a:xfrm>
          <a:prstGeom prst="rect">
            <a:avLst/>
          </a:prstGeom>
        </p:spPr>
      </p:pic>
    </p:spTree>
    <p:extLst>
      <p:ext uri="{BB962C8B-B14F-4D97-AF65-F5344CB8AC3E}">
        <p14:creationId xmlns:p14="http://schemas.microsoft.com/office/powerpoint/2010/main" val="1682347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36A1-1143-4745-8594-EE11F067D60B}"/>
              </a:ext>
            </a:extLst>
          </p:cNvPr>
          <p:cNvSpPr>
            <a:spLocks noGrp="1"/>
          </p:cNvSpPr>
          <p:nvPr>
            <p:ph type="title"/>
          </p:nvPr>
        </p:nvSpPr>
        <p:spPr/>
        <p:txBody>
          <a:bodyPr/>
          <a:lstStyle/>
          <a:p>
            <a:r>
              <a:rPr lang="en-US" dirty="0"/>
              <a:t>Scaling!</a:t>
            </a:r>
          </a:p>
        </p:txBody>
      </p:sp>
      <p:pic>
        <p:nvPicPr>
          <p:cNvPr id="11" name="Content Placeholder 10">
            <a:extLst>
              <a:ext uri="{FF2B5EF4-FFF2-40B4-BE49-F238E27FC236}">
                <a16:creationId xmlns:a16="http://schemas.microsoft.com/office/drawing/2014/main" id="{6D026B2B-1817-438A-B367-3C154979BC4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52400" y="2322178"/>
            <a:ext cx="8839200" cy="22136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5" name="TextBox 14">
            <a:extLst>
              <a:ext uri="{FF2B5EF4-FFF2-40B4-BE49-F238E27FC236}">
                <a16:creationId xmlns:a16="http://schemas.microsoft.com/office/drawing/2014/main" id="{A52D6BCE-C5AE-4164-9D79-EF42AC170E30}"/>
              </a:ext>
            </a:extLst>
          </p:cNvPr>
          <p:cNvSpPr txBox="1"/>
          <p:nvPr/>
        </p:nvSpPr>
        <p:spPr>
          <a:xfrm flipH="1">
            <a:off x="838200" y="2347119"/>
            <a:ext cx="1889762" cy="369332"/>
          </a:xfrm>
          <a:prstGeom prst="rect">
            <a:avLst/>
          </a:prstGeom>
          <a:noFill/>
        </p:spPr>
        <p:txBody>
          <a:bodyPr wrap="square" rtlCol="0">
            <a:spAutoFit/>
          </a:bodyPr>
          <a:lstStyle/>
          <a:p>
            <a:r>
              <a:rPr lang="en-US" dirty="0"/>
              <a:t>Not Confident</a:t>
            </a:r>
          </a:p>
        </p:txBody>
      </p:sp>
      <p:sp>
        <p:nvSpPr>
          <p:cNvPr id="16" name="TextBox 15">
            <a:extLst>
              <a:ext uri="{FF2B5EF4-FFF2-40B4-BE49-F238E27FC236}">
                <a16:creationId xmlns:a16="http://schemas.microsoft.com/office/drawing/2014/main" id="{4B8ACB40-95E7-42BF-9A34-33F3EFC963C5}"/>
              </a:ext>
            </a:extLst>
          </p:cNvPr>
          <p:cNvSpPr txBox="1"/>
          <p:nvPr/>
        </p:nvSpPr>
        <p:spPr>
          <a:xfrm>
            <a:off x="6705600" y="2345254"/>
            <a:ext cx="1889762" cy="369332"/>
          </a:xfrm>
          <a:prstGeom prst="rect">
            <a:avLst/>
          </a:prstGeom>
          <a:noFill/>
        </p:spPr>
        <p:txBody>
          <a:bodyPr wrap="square" rtlCol="0">
            <a:spAutoFit/>
          </a:bodyPr>
          <a:lstStyle/>
          <a:p>
            <a:r>
              <a:rPr lang="en-US" dirty="0"/>
              <a:t>Very Confident</a:t>
            </a:r>
          </a:p>
        </p:txBody>
      </p:sp>
    </p:spTree>
    <p:extLst>
      <p:ext uri="{BB962C8B-B14F-4D97-AF65-F5344CB8AC3E}">
        <p14:creationId xmlns:p14="http://schemas.microsoft.com/office/powerpoint/2010/main" val="144218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Every Sleep Counts</a:t>
            </a:r>
            <a:endParaRPr lang="en-US" dirty="0"/>
          </a:p>
        </p:txBody>
      </p:sp>
      <p:sp>
        <p:nvSpPr>
          <p:cNvPr id="3" name="Content Placeholder 2"/>
          <p:cNvSpPr>
            <a:spLocks noGrp="1"/>
          </p:cNvSpPr>
          <p:nvPr>
            <p:ph idx="1"/>
          </p:nvPr>
        </p:nvSpPr>
        <p:spPr>
          <a:xfrm>
            <a:off x="228600" y="1003304"/>
            <a:ext cx="6604000" cy="5148962"/>
          </a:xfrm>
        </p:spPr>
        <p:txBody>
          <a:bodyPr>
            <a:normAutofit/>
          </a:bodyPr>
          <a:lstStyle/>
          <a:p>
            <a:r>
              <a:rPr lang="en-US" sz="3200" dirty="0"/>
              <a:t>Have a safe sleep surface </a:t>
            </a:r>
          </a:p>
          <a:p>
            <a:pPr marL="0" indent="0">
              <a:buNone/>
            </a:pPr>
            <a:r>
              <a:rPr lang="en-US" sz="3200" dirty="0"/>
              <a:t>   for ALL sleeps</a:t>
            </a:r>
          </a:p>
          <a:p>
            <a:r>
              <a:rPr lang="en-US" sz="3200" dirty="0"/>
              <a:t>Don’t let “just this one time” turn into baby’s last time!</a:t>
            </a:r>
          </a:p>
          <a:p>
            <a:r>
              <a:rPr lang="en-US" sz="3200" dirty="0"/>
              <a:t>Your role is vital in educating families to help more babies live to see their first birthday. </a:t>
            </a:r>
          </a:p>
          <a:p>
            <a:endParaRPr lang="en-US" dirty="0"/>
          </a:p>
        </p:txBody>
      </p:sp>
      <p:pic>
        <p:nvPicPr>
          <p:cNvPr id="4" name="Picture 2" descr="https://sp.yimg.com/ib/th?id=JN.CVaVN1M9riKmB%2bVxKDk%2fxg&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133600"/>
            <a:ext cx="20574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61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algn="l"/>
            <a:r>
              <a:rPr lang="en-US" sz="2800" dirty="0"/>
              <a:t>Thank you for your participation</a:t>
            </a:r>
          </a:p>
        </p:txBody>
      </p:sp>
    </p:spTree>
    <p:extLst>
      <p:ext uri="{BB962C8B-B14F-4D97-AF65-F5344CB8AC3E}">
        <p14:creationId xmlns:p14="http://schemas.microsoft.com/office/powerpoint/2010/main" val="72684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59A2-E9A6-4211-8AB8-8B721499F356}"/>
              </a:ext>
            </a:extLst>
          </p:cNvPr>
          <p:cNvSpPr>
            <a:spLocks noGrp="1"/>
          </p:cNvSpPr>
          <p:nvPr>
            <p:ph type="title"/>
          </p:nvPr>
        </p:nvSpPr>
        <p:spPr/>
        <p:txBody>
          <a:bodyPr/>
          <a:lstStyle/>
          <a:p>
            <a:r>
              <a:rPr lang="en-US" dirty="0"/>
              <a:t>Reduce Risk 	</a:t>
            </a:r>
          </a:p>
        </p:txBody>
      </p:sp>
      <p:sp>
        <p:nvSpPr>
          <p:cNvPr id="3" name="Content Placeholder 2">
            <a:extLst>
              <a:ext uri="{FF2B5EF4-FFF2-40B4-BE49-F238E27FC236}">
                <a16:creationId xmlns:a16="http://schemas.microsoft.com/office/drawing/2014/main" id="{6A65E1E3-BFC0-401E-A957-E11127409C98}"/>
              </a:ext>
            </a:extLst>
          </p:cNvPr>
          <p:cNvSpPr>
            <a:spLocks noGrp="1"/>
          </p:cNvSpPr>
          <p:nvPr>
            <p:ph idx="1"/>
          </p:nvPr>
        </p:nvSpPr>
        <p:spPr/>
        <p:txBody>
          <a:bodyPr/>
          <a:lstStyle/>
          <a:p>
            <a:r>
              <a:rPr lang="en-US" b="0" i="0" dirty="0">
                <a:solidFill>
                  <a:srgbClr val="000000"/>
                </a:solidFill>
                <a:effectLst/>
                <a:latin typeface="Open Sans" panose="020B0606030504020204" pitchFamily="34" charset="0"/>
              </a:rPr>
              <a:t>“Sleep-related causes of infant death” are those linked to how or where a baby sleeps or slept. These deaths are due to accidental causes, such as suffocation, entrapment, or strangulation. </a:t>
            </a:r>
          </a:p>
          <a:p>
            <a:pPr lvl="1"/>
            <a:r>
              <a:rPr lang="en-US" b="0" i="0" dirty="0">
                <a:solidFill>
                  <a:srgbClr val="000000"/>
                </a:solidFill>
                <a:effectLst/>
                <a:latin typeface="Open Sans" panose="020B0606030504020204" pitchFamily="34" charset="0"/>
              </a:rPr>
              <a:t>Entrapment is when the baby gets trapped between two objects, such as a mattress and a wall, and can’t breathe. </a:t>
            </a:r>
          </a:p>
          <a:p>
            <a:pPr lvl="1"/>
            <a:r>
              <a:rPr lang="en-US" b="0" i="0" dirty="0">
                <a:solidFill>
                  <a:srgbClr val="000000"/>
                </a:solidFill>
                <a:effectLst/>
                <a:latin typeface="Open Sans" panose="020B0606030504020204" pitchFamily="34" charset="0"/>
              </a:rPr>
              <a:t>Strangulation is when something presses on or wraps around the baby’s neck, blocking the baby’s airway. </a:t>
            </a:r>
          </a:p>
          <a:p>
            <a:pPr lvl="1"/>
            <a:r>
              <a:rPr lang="en-US" b="0" i="0" dirty="0">
                <a:solidFill>
                  <a:srgbClr val="000000"/>
                </a:solidFill>
                <a:effectLst/>
                <a:latin typeface="Open Sans" panose="020B0606030504020204" pitchFamily="34" charset="0"/>
              </a:rPr>
              <a:t>These deaths are not SIDS.</a:t>
            </a:r>
          </a:p>
          <a:p>
            <a:r>
              <a:rPr lang="en-US" dirty="0"/>
              <a:t>Sleep related deaths are preventable.  </a:t>
            </a:r>
          </a:p>
          <a:p>
            <a:r>
              <a:rPr lang="en-US" dirty="0"/>
              <a:t>Education is a key to reducing risk.  </a:t>
            </a:r>
          </a:p>
          <a:p>
            <a:pPr marL="0" indent="0">
              <a:buNone/>
            </a:pPr>
            <a:endParaRPr lang="en-US" dirty="0"/>
          </a:p>
        </p:txBody>
      </p:sp>
    </p:spTree>
    <p:extLst>
      <p:ext uri="{BB962C8B-B14F-4D97-AF65-F5344CB8AC3E}">
        <p14:creationId xmlns:p14="http://schemas.microsoft.com/office/powerpoint/2010/main" val="412170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cs typeface="Arial" pitchFamily="34" charset="0"/>
              </a:rPr>
            </a:br>
            <a:r>
              <a:rPr lang="en-US" dirty="0">
                <a:cs typeface="Arial" pitchFamily="34" charset="0"/>
              </a:rPr>
              <a:t>Infant Mortality Trends 2016-2020</a:t>
            </a:r>
            <a:br>
              <a:rPr lang="en-US" dirty="0">
                <a:cs typeface="Arial" pitchFamily="34" charset="0"/>
              </a:rPr>
            </a:b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762000" y="1219200"/>
            <a:ext cx="7619999" cy="4955538"/>
          </a:xfrm>
          <a:prstGeom prst="rect">
            <a:avLst/>
          </a:prstGeom>
        </p:spPr>
      </p:pic>
    </p:spTree>
    <p:extLst>
      <p:ext uri="{BB962C8B-B14F-4D97-AF65-F5344CB8AC3E}">
        <p14:creationId xmlns:p14="http://schemas.microsoft.com/office/powerpoint/2010/main" val="53467675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itchFamily="34" charset="0"/>
              </a:rPr>
              <a:t>Tennessee Sleep-Related Deaths 2016-2020</a:t>
            </a:r>
            <a:endParaRPr lang="en-US" dirty="0"/>
          </a:p>
        </p:txBody>
      </p:sp>
      <p:pic>
        <p:nvPicPr>
          <p:cNvPr id="5" name="Content Placeholder 4">
            <a:extLst>
              <a:ext uri="{FF2B5EF4-FFF2-40B4-BE49-F238E27FC236}">
                <a16:creationId xmlns:a16="http://schemas.microsoft.com/office/drawing/2014/main" id="{803A9ABA-D369-47D1-AE18-439E5AEC756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63556" y="1371600"/>
            <a:ext cx="8628044" cy="4590560"/>
          </a:xfrm>
        </p:spPr>
      </p:pic>
    </p:spTree>
    <p:extLst>
      <p:ext uri="{BB962C8B-B14F-4D97-AF65-F5344CB8AC3E}">
        <p14:creationId xmlns:p14="http://schemas.microsoft.com/office/powerpoint/2010/main" val="272394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cs typeface="Arial" pitchFamily="34" charset="0"/>
              </a:rPr>
              <a:t>Impact of Eliminating Sleep-Related Deaths</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a:p>
            <a:pPr marL="0" indent="0">
              <a:buNone/>
            </a:pPr>
            <a:endParaRPr lang="en-US" dirty="0"/>
          </a:p>
        </p:txBody>
      </p:sp>
      <p:pic>
        <p:nvPicPr>
          <p:cNvPr id="5" name="Picture 4" descr="Diagram&#10;&#10;Description automatically generated with low confidence">
            <a:extLst>
              <a:ext uri="{FF2B5EF4-FFF2-40B4-BE49-F238E27FC236}">
                <a16:creationId xmlns:a16="http://schemas.microsoft.com/office/drawing/2014/main" id="{7B584585-5ACC-463E-94BD-DFFEBE717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943401"/>
            <a:ext cx="7010400" cy="3730959"/>
          </a:xfrm>
          <a:prstGeom prst="rect">
            <a:avLst/>
          </a:prstGeom>
        </p:spPr>
      </p:pic>
      <p:sp>
        <p:nvSpPr>
          <p:cNvPr id="6" name="TextBox 5">
            <a:extLst>
              <a:ext uri="{FF2B5EF4-FFF2-40B4-BE49-F238E27FC236}">
                <a16:creationId xmlns:a16="http://schemas.microsoft.com/office/drawing/2014/main" id="{0ECBB761-370E-43B1-8240-5796050CF7BC}"/>
              </a:ext>
            </a:extLst>
          </p:cNvPr>
          <p:cNvSpPr txBox="1"/>
          <p:nvPr/>
        </p:nvSpPr>
        <p:spPr>
          <a:xfrm>
            <a:off x="152400" y="1183640"/>
            <a:ext cx="8458200" cy="523220"/>
          </a:xfrm>
          <a:prstGeom prst="rect">
            <a:avLst/>
          </a:prstGeom>
          <a:noFill/>
        </p:spPr>
        <p:txBody>
          <a:bodyPr wrap="square" rtlCol="0">
            <a:spAutoFit/>
          </a:bodyPr>
          <a:lstStyle/>
          <a:p>
            <a:pPr algn="ctr"/>
            <a:r>
              <a:rPr lang="en-US" sz="2800" dirty="0">
                <a:latin typeface="Open Sans" panose="020B0606030504020204" pitchFamily="34" charset="0"/>
                <a:ea typeface="Open Sans" panose="020B0606030504020204" pitchFamily="34" charset="0"/>
                <a:cs typeface="Open Sans" panose="020B0606030504020204" pitchFamily="34" charset="0"/>
              </a:rPr>
              <a:t>115 children= nearly 6 Kindergarten classrooms</a:t>
            </a:r>
          </a:p>
        </p:txBody>
      </p:sp>
      <p:sp>
        <p:nvSpPr>
          <p:cNvPr id="8" name="Rectangle 7">
            <a:extLst>
              <a:ext uri="{FF2B5EF4-FFF2-40B4-BE49-F238E27FC236}">
                <a16:creationId xmlns:a16="http://schemas.microsoft.com/office/drawing/2014/main" id="{161FE250-6F2A-48B9-A7AD-DEA73A987BB9}"/>
              </a:ext>
            </a:extLst>
          </p:cNvPr>
          <p:cNvSpPr/>
          <p:nvPr/>
        </p:nvSpPr>
        <p:spPr>
          <a:xfrm>
            <a:off x="6629400" y="5151140"/>
            <a:ext cx="685800" cy="48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20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4D32-4528-4057-B8F3-7B888C02663C}"/>
              </a:ext>
            </a:extLst>
          </p:cNvPr>
          <p:cNvSpPr>
            <a:spLocks noGrp="1"/>
          </p:cNvSpPr>
          <p:nvPr>
            <p:ph type="title"/>
          </p:nvPr>
        </p:nvSpPr>
        <p:spPr/>
        <p:txBody>
          <a:bodyPr/>
          <a:lstStyle/>
          <a:p>
            <a:r>
              <a:rPr lang="en-US" dirty="0"/>
              <a:t>DCS Near Death/ Death Cases </a:t>
            </a:r>
          </a:p>
        </p:txBody>
      </p:sp>
      <p:sp>
        <p:nvSpPr>
          <p:cNvPr id="4" name="Content Placeholder 3">
            <a:extLst>
              <a:ext uri="{FF2B5EF4-FFF2-40B4-BE49-F238E27FC236}">
                <a16:creationId xmlns:a16="http://schemas.microsoft.com/office/drawing/2014/main" id="{7BFBA1FC-6B19-46E2-87C9-09DBBA77F11C}"/>
              </a:ext>
            </a:extLst>
          </p:cNvPr>
          <p:cNvSpPr>
            <a:spLocks noGrp="1"/>
          </p:cNvSpPr>
          <p:nvPr>
            <p:ph idx="1"/>
          </p:nvPr>
        </p:nvSpPr>
        <p:spPr>
          <a:xfrm>
            <a:off x="152400" y="1828800"/>
            <a:ext cx="4038600" cy="4323466"/>
          </a:xfrm>
        </p:spPr>
        <p:txBody>
          <a:bodyPr>
            <a:normAutofit/>
          </a:bodyPr>
          <a:lstStyle/>
          <a:p>
            <a:pPr marL="0" marR="0" indent="0">
              <a:spcBef>
                <a:spcPts val="0"/>
              </a:spcBef>
              <a:spcAft>
                <a:spcPts val="0"/>
              </a:spcAft>
              <a:buNone/>
            </a:pPr>
            <a:r>
              <a:rPr lang="en-US" sz="2800" dirty="0">
                <a:effectLst/>
              </a:rPr>
              <a:t>January 2021- April 2022. </a:t>
            </a:r>
          </a:p>
          <a:p>
            <a:pPr>
              <a:spcBef>
                <a:spcPts val="0"/>
              </a:spcBef>
            </a:pPr>
            <a:r>
              <a:rPr lang="en-US" sz="2800" dirty="0">
                <a:effectLst/>
              </a:rPr>
              <a:t>167 Total children     reviewed </a:t>
            </a:r>
          </a:p>
          <a:p>
            <a:pPr marL="400050" lvl="1">
              <a:spcBef>
                <a:spcPts val="0"/>
              </a:spcBef>
            </a:pPr>
            <a:r>
              <a:rPr lang="en-US" sz="2400" dirty="0">
                <a:effectLst/>
              </a:rPr>
              <a:t>74 were age 0-1 year. </a:t>
            </a:r>
          </a:p>
          <a:p>
            <a:pPr marL="400050" lvl="1">
              <a:spcBef>
                <a:spcPts val="0"/>
              </a:spcBef>
            </a:pPr>
            <a:r>
              <a:rPr lang="en-US" sz="2400" dirty="0">
                <a:effectLst/>
              </a:rPr>
              <a:t>34 incidents involved unsafe sleep (46%)</a:t>
            </a:r>
          </a:p>
        </p:txBody>
      </p:sp>
      <p:pic>
        <p:nvPicPr>
          <p:cNvPr id="7" name="Content Placeholder 6" descr="A person and a baby sleeping&#10;&#10;Description automatically generated with medium confidence">
            <a:extLst>
              <a:ext uri="{FF2B5EF4-FFF2-40B4-BE49-F238E27FC236}">
                <a16:creationId xmlns:a16="http://schemas.microsoft.com/office/drawing/2014/main" id="{9E761432-EF43-4CC1-96C7-81998DD75370}"/>
              </a:ext>
            </a:extLst>
          </p:cNvPr>
          <p:cNvPicPr>
            <a:picLocks noGrp="1" noChangeAspect="1"/>
          </p:cNvPicPr>
          <p:nvPr>
            <p:ph idx="13"/>
          </p:nvPr>
        </p:nvPicPr>
        <p:blipFill>
          <a:blip r:embed="rId2" cstate="print">
            <a:extLst>
              <a:ext uri="{28A0092B-C50C-407E-A947-70E740481C1C}">
                <a14:useLocalDpi xmlns:a14="http://schemas.microsoft.com/office/drawing/2010/main" val="0"/>
              </a:ext>
            </a:extLst>
          </a:blip>
          <a:stretch>
            <a:fillRect/>
          </a:stretch>
        </p:blipFill>
        <p:spPr>
          <a:xfrm>
            <a:off x="3787378" y="1828800"/>
            <a:ext cx="5128022" cy="3418681"/>
          </a:xfrm>
        </p:spPr>
      </p:pic>
    </p:spTree>
    <p:extLst>
      <p:ext uri="{BB962C8B-B14F-4D97-AF65-F5344CB8AC3E}">
        <p14:creationId xmlns:p14="http://schemas.microsoft.com/office/powerpoint/2010/main" val="98865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DCB860C-045E-4105-A341-8EDD76612E8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a:stretch/>
        </p:blipFill>
        <p:spPr>
          <a:xfrm>
            <a:off x="67033" y="685800"/>
            <a:ext cx="9076967" cy="5565775"/>
          </a:xfrm>
        </p:spPr>
      </p:pic>
    </p:spTree>
    <p:extLst>
      <p:ext uri="{BB962C8B-B14F-4D97-AF65-F5344CB8AC3E}">
        <p14:creationId xmlns:p14="http://schemas.microsoft.com/office/powerpoint/2010/main" val="261480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Sleep Practices</a:t>
            </a:r>
          </a:p>
        </p:txBody>
      </p:sp>
      <p:sp>
        <p:nvSpPr>
          <p:cNvPr id="3" name="Content Placeholder 2"/>
          <p:cNvSpPr>
            <a:spLocks noGrp="1"/>
          </p:cNvSpPr>
          <p:nvPr>
            <p:ph idx="1"/>
          </p:nvPr>
        </p:nvSpPr>
        <p:spPr/>
        <p:txBody>
          <a:bodyPr>
            <a:normAutofit lnSpcReduction="10000"/>
          </a:bodyPr>
          <a:lstStyle/>
          <a:p>
            <a:pPr marL="0" indent="0">
              <a:buClr>
                <a:srgbClr val="00B0F0"/>
              </a:buClr>
              <a:buNone/>
            </a:pPr>
            <a:endParaRPr lang="en-US" dirty="0"/>
          </a:p>
          <a:p>
            <a:pPr marL="0" indent="0">
              <a:buClr>
                <a:srgbClr val="00B0F0"/>
              </a:buClr>
              <a:buNone/>
            </a:pPr>
            <a:r>
              <a:rPr lang="en-US" b="1" dirty="0"/>
              <a:t>Bed Sharing</a:t>
            </a:r>
          </a:p>
          <a:p>
            <a:pPr marL="0" indent="0">
              <a:buClr>
                <a:srgbClr val="00B0F0"/>
              </a:buClr>
              <a:buNone/>
            </a:pPr>
            <a:endParaRPr lang="en-US" sz="1600" b="1" dirty="0"/>
          </a:p>
          <a:p>
            <a:pPr marL="0" indent="0">
              <a:buClr>
                <a:srgbClr val="00B0F0"/>
              </a:buClr>
              <a:buNone/>
            </a:pPr>
            <a:r>
              <a:rPr lang="en-US" sz="1600" dirty="0"/>
              <a:t>Can be seen by parents as</a:t>
            </a:r>
          </a:p>
          <a:p>
            <a:pPr>
              <a:buClr>
                <a:srgbClr val="00B0F0"/>
              </a:buClr>
            </a:pPr>
            <a:endParaRPr lang="en-US" sz="1600" dirty="0"/>
          </a:p>
          <a:p>
            <a:pPr>
              <a:buClr>
                <a:srgbClr val="00B0F0"/>
              </a:buClr>
            </a:pPr>
            <a:r>
              <a:rPr lang="en-US" sz="1600" dirty="0"/>
              <a:t>Soothing for a fussy infant</a:t>
            </a:r>
          </a:p>
          <a:p>
            <a:pPr>
              <a:buClr>
                <a:srgbClr val="00B0F0"/>
              </a:buClr>
            </a:pPr>
            <a:r>
              <a:rPr lang="en-US" sz="1600" dirty="0"/>
              <a:t>Facilitates breastfeeding</a:t>
            </a:r>
          </a:p>
          <a:p>
            <a:pPr>
              <a:buClr>
                <a:srgbClr val="00B0F0"/>
              </a:buClr>
            </a:pPr>
            <a:r>
              <a:rPr lang="en-US" sz="1600" dirty="0"/>
              <a:t>Increases supervision</a:t>
            </a:r>
          </a:p>
          <a:p>
            <a:pPr>
              <a:buClr>
                <a:srgbClr val="00B0F0"/>
              </a:buClr>
            </a:pPr>
            <a:r>
              <a:rPr lang="en-US" sz="1600" dirty="0"/>
              <a:t>Minimizes environmental dangers</a:t>
            </a:r>
          </a:p>
          <a:p>
            <a:pPr marL="0" indent="0">
              <a:buClr>
                <a:srgbClr val="00B0F0"/>
              </a:buClr>
              <a:buNone/>
            </a:pPr>
            <a:r>
              <a:rPr lang="en-US" b="1" dirty="0"/>
              <a:t>Room Sharing</a:t>
            </a:r>
          </a:p>
          <a:p>
            <a:pPr marL="0" indent="0">
              <a:buClr>
                <a:srgbClr val="00B0F0"/>
              </a:buClr>
              <a:buNone/>
            </a:pPr>
            <a:endParaRPr lang="en-US" sz="1600" dirty="0"/>
          </a:p>
          <a:p>
            <a:pPr marL="0" indent="0">
              <a:buClr>
                <a:srgbClr val="00B0F0"/>
              </a:buClr>
              <a:buNone/>
            </a:pPr>
            <a:r>
              <a:rPr lang="en-US" sz="1600" dirty="0"/>
              <a:t>Can be seen by parents as</a:t>
            </a:r>
          </a:p>
          <a:p>
            <a:pPr>
              <a:buClr>
                <a:srgbClr val="00B0F0"/>
              </a:buClr>
            </a:pPr>
            <a:endParaRPr lang="en-US" sz="1600" dirty="0"/>
          </a:p>
          <a:p>
            <a:pPr>
              <a:buClr>
                <a:srgbClr val="00B0F0"/>
              </a:buClr>
            </a:pPr>
            <a:r>
              <a:rPr lang="en-US" sz="1600" dirty="0"/>
              <a:t>Safer</a:t>
            </a:r>
          </a:p>
          <a:p>
            <a:pPr>
              <a:buClr>
                <a:srgbClr val="00B0F0"/>
              </a:buClr>
            </a:pPr>
            <a:r>
              <a:rPr lang="en-US" sz="1600" dirty="0"/>
              <a:t>Convenient </a:t>
            </a:r>
          </a:p>
          <a:p>
            <a:pPr>
              <a:buClr>
                <a:srgbClr val="00B0F0"/>
              </a:buClr>
            </a:pPr>
            <a:r>
              <a:rPr lang="en-US" sz="1600" dirty="0"/>
              <a:t>Space saving</a:t>
            </a:r>
          </a:p>
          <a:p>
            <a:pPr>
              <a:buClr>
                <a:srgbClr val="00B0F0"/>
              </a:buClr>
            </a:pPr>
            <a:endParaRPr lang="en-US" sz="1600" dirty="0"/>
          </a:p>
        </p:txBody>
      </p:sp>
      <p:pic>
        <p:nvPicPr>
          <p:cNvPr id="5" name="Picture 3"/>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p:blipFill>
        <p:spPr bwMode="auto">
          <a:xfrm>
            <a:off x="4217416" y="1905000"/>
            <a:ext cx="4697984" cy="3523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1878966"/>
      </p:ext>
    </p:extLst>
  </p:cSld>
  <p:clrMapOvr>
    <a:masterClrMapping/>
  </p:clrMapOvr>
</p:sld>
</file>

<file path=ppt/theme/theme1.xml><?xml version="1.0" encoding="utf-8"?>
<a:theme xmlns:a="http://schemas.openxmlformats.org/drawingml/2006/main" name="Draft Safe Sleep Power Point">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themeOverride>
</file>

<file path=docProps/app.xml><?xml version="1.0" encoding="utf-8"?>
<Properties xmlns="http://schemas.openxmlformats.org/officeDocument/2006/extended-properties" xmlns:vt="http://schemas.openxmlformats.org/officeDocument/2006/docPropsVTypes">
  <Template/>
  <TotalTime>10505</TotalTime>
  <Words>2990</Words>
  <Application>Microsoft Office PowerPoint</Application>
  <PresentationFormat>On-screen Show (4:3)</PresentationFormat>
  <Paragraphs>248</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Arvo</vt:lpstr>
      <vt:lpstr>Calibri</vt:lpstr>
      <vt:lpstr>Open Sans</vt:lpstr>
      <vt:lpstr>PermianSlabSerifTypeface</vt:lpstr>
      <vt:lpstr>Draft Safe Sleep Power Point</vt:lpstr>
      <vt:lpstr>Safe Sleep for Infants</vt:lpstr>
      <vt:lpstr>Objectives</vt:lpstr>
      <vt:lpstr>Reduce Risk  </vt:lpstr>
      <vt:lpstr> Infant Mortality Trends 2016-2020 </vt:lpstr>
      <vt:lpstr>Tennessee Sleep-Related Deaths 2016-2020</vt:lpstr>
      <vt:lpstr>Impact of Eliminating Sleep-Related Deaths</vt:lpstr>
      <vt:lpstr>DCS Near Death/ Death Cases </vt:lpstr>
      <vt:lpstr>PowerPoint Presentation</vt:lpstr>
      <vt:lpstr>Other Sleep Practices</vt:lpstr>
      <vt:lpstr>Barriers to Safe Sleep</vt:lpstr>
      <vt:lpstr>The ABC’s of Safe Sleep</vt:lpstr>
      <vt:lpstr>American Academy of Pediatrics Recommendations</vt:lpstr>
      <vt:lpstr>Safe Sleep for Babies Act of 2021</vt:lpstr>
      <vt:lpstr>Safe Sleep Position</vt:lpstr>
      <vt:lpstr>Safe Sleep Position</vt:lpstr>
      <vt:lpstr>Safe Sleep Position</vt:lpstr>
      <vt:lpstr>Safe Sleep Environment</vt:lpstr>
      <vt:lpstr>Safe Sleep Environment</vt:lpstr>
      <vt:lpstr>Protocol for Safe Sleep Education and Delivery of Safe Sleep Furniture</vt:lpstr>
      <vt:lpstr>Safe Sleep Resources</vt:lpstr>
      <vt:lpstr>Safe Sleep Resources</vt:lpstr>
      <vt:lpstr>Pack ‘n’ Play Challenge</vt:lpstr>
      <vt:lpstr>Scaling!</vt:lpstr>
      <vt:lpstr>Every Sleep Counts</vt:lpstr>
      <vt:lpstr>Thank you for your participation</vt:lpstr>
    </vt:vector>
  </TitlesOfParts>
  <Company>Tennessee Department Of Children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Sleep for Infants</dc:title>
  <dc:creator>Jordan Constantine</dc:creator>
  <cp:lastModifiedBy>Cindy Hensley</cp:lastModifiedBy>
  <cp:revision>58</cp:revision>
  <dcterms:created xsi:type="dcterms:W3CDTF">2017-08-10T17:36:20Z</dcterms:created>
  <dcterms:modified xsi:type="dcterms:W3CDTF">2023-02-17T18:23:36Z</dcterms:modified>
</cp:coreProperties>
</file>