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9" r:id="rId3"/>
    <p:sldMasterId id="2147483745" r:id="rId4"/>
  </p:sldMasterIdLst>
  <p:notesMasterIdLst>
    <p:notesMasterId r:id="rId63"/>
  </p:notesMasterIdLst>
  <p:sldIdLst>
    <p:sldId id="257" r:id="rId5"/>
    <p:sldId id="258" r:id="rId6"/>
    <p:sldId id="285" r:id="rId7"/>
    <p:sldId id="286" r:id="rId8"/>
    <p:sldId id="299" r:id="rId9"/>
    <p:sldId id="334" r:id="rId10"/>
    <p:sldId id="335" r:id="rId11"/>
    <p:sldId id="316" r:id="rId12"/>
    <p:sldId id="342" r:id="rId13"/>
    <p:sldId id="289" r:id="rId14"/>
    <p:sldId id="343" r:id="rId15"/>
    <p:sldId id="290" r:id="rId16"/>
    <p:sldId id="344" r:id="rId17"/>
    <p:sldId id="291" r:id="rId18"/>
    <p:sldId id="345" r:id="rId19"/>
    <p:sldId id="292" r:id="rId20"/>
    <p:sldId id="346" r:id="rId21"/>
    <p:sldId id="293" r:id="rId22"/>
    <p:sldId id="294" r:id="rId23"/>
    <p:sldId id="295" r:id="rId24"/>
    <p:sldId id="296" r:id="rId25"/>
    <p:sldId id="297" r:id="rId26"/>
    <p:sldId id="298" r:id="rId27"/>
    <p:sldId id="310" r:id="rId28"/>
    <p:sldId id="306" r:id="rId29"/>
    <p:sldId id="307" r:id="rId30"/>
    <p:sldId id="326" r:id="rId31"/>
    <p:sldId id="314" r:id="rId32"/>
    <p:sldId id="308" r:id="rId33"/>
    <p:sldId id="302" r:id="rId34"/>
    <p:sldId id="347" r:id="rId35"/>
    <p:sldId id="304" r:id="rId36"/>
    <p:sldId id="305" r:id="rId37"/>
    <p:sldId id="300" r:id="rId38"/>
    <p:sldId id="328" r:id="rId39"/>
    <p:sldId id="348" r:id="rId40"/>
    <p:sldId id="273" r:id="rId41"/>
    <p:sldId id="301" r:id="rId42"/>
    <p:sldId id="276" r:id="rId43"/>
    <p:sldId id="277" r:id="rId44"/>
    <p:sldId id="279" r:id="rId45"/>
    <p:sldId id="281" r:id="rId46"/>
    <p:sldId id="268" r:id="rId47"/>
    <p:sldId id="284" r:id="rId48"/>
    <p:sldId id="349" r:id="rId49"/>
    <p:sldId id="350" r:id="rId50"/>
    <p:sldId id="318" r:id="rId51"/>
    <p:sldId id="332" r:id="rId52"/>
    <p:sldId id="331" r:id="rId53"/>
    <p:sldId id="341" r:id="rId54"/>
    <p:sldId id="315" r:id="rId55"/>
    <p:sldId id="336" r:id="rId56"/>
    <p:sldId id="337" r:id="rId57"/>
    <p:sldId id="333" r:id="rId58"/>
    <p:sldId id="340" r:id="rId59"/>
    <p:sldId id="339" r:id="rId60"/>
    <p:sldId id="327" r:id="rId61"/>
    <p:sldId id="311"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68" autoAdjust="0"/>
  </p:normalViewPr>
  <p:slideViewPr>
    <p:cSldViewPr>
      <p:cViewPr varScale="1">
        <p:scale>
          <a:sx n="55" d="100"/>
          <a:sy n="55" d="100"/>
        </p:scale>
        <p:origin x="183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D5CC23-DB53-44D3-8E3A-886B10DF996F}" type="datetimeFigureOut">
              <a:rPr lang="en-US" smtClean="0"/>
              <a:t>6/7/2023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01B5E5-7FDF-4114-9ADD-FA92AEFE2E6D}" type="slidenum">
              <a:rPr lang="en-US" smtClean="0"/>
              <a:t>‹#›</a:t>
            </a:fld>
            <a:endParaRPr lang="en-US"/>
          </a:p>
        </p:txBody>
      </p:sp>
    </p:spTree>
    <p:extLst>
      <p:ext uri="{BB962C8B-B14F-4D97-AF65-F5344CB8AC3E}">
        <p14:creationId xmlns:p14="http://schemas.microsoft.com/office/powerpoint/2010/main" val="2568133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EU3uWocz-TQ"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healthychildren.org/English/ages-stages/baby/Pages/Movement-4-to-7-Months.aspx"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healthychildren.org/English/ages-stages/baby/diapers-clothing/Pages/Swaddling-Is-it-Safe.aspx"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afesleep.tn.gov/"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participants</a:t>
            </a:r>
            <a:r>
              <a:rPr lang="en-US" baseline="0" dirty="0"/>
              <a:t> to the class and explain that the class was created in order to help caseworkers gain some knowledge about how care for babies and children on their case loads if they do not have a lot of experience with young children since they are frequently asked to transport and sit with children. Explain that the class will not go into great depth about any of the topics but the class is meant to provide working knowledge of various guidelines when it comes to caring for young children. </a:t>
            </a:r>
          </a:p>
          <a:p>
            <a:r>
              <a:rPr lang="en-US" baseline="0" dirty="0"/>
              <a:t>Share that several paper resources will also be provided for participants to refer back too.</a:t>
            </a:r>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a:t>
            </a:fld>
            <a:endParaRPr lang="en-US" dirty="0"/>
          </a:p>
        </p:txBody>
      </p:sp>
    </p:spTree>
    <p:extLst>
      <p:ext uri="{BB962C8B-B14F-4D97-AF65-F5344CB8AC3E}">
        <p14:creationId xmlns:p14="http://schemas.microsoft.com/office/powerpoint/2010/main" val="3283039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6-month group reports out, play the following video and briefly discuss: https://youtu.be/PqkS9Fg5LC0</a:t>
            </a:r>
          </a:p>
        </p:txBody>
      </p:sp>
      <p:sp>
        <p:nvSpPr>
          <p:cNvPr id="4" name="Slide Number Placeholder 3"/>
          <p:cNvSpPr>
            <a:spLocks noGrp="1"/>
          </p:cNvSpPr>
          <p:nvPr>
            <p:ph type="sldNum" sz="quarter" idx="10"/>
          </p:nvPr>
        </p:nvSpPr>
        <p:spPr/>
        <p:txBody>
          <a:bodyPr/>
          <a:lstStyle/>
          <a:p>
            <a:fld id="{CA01B5E5-7FDF-4114-9ADD-FA92AEFE2E6D}" type="slidenum">
              <a:rPr lang="en-US" smtClean="0"/>
              <a:t>14</a:t>
            </a:fld>
            <a:endParaRPr lang="en-US" dirty="0"/>
          </a:p>
        </p:txBody>
      </p:sp>
    </p:spTree>
    <p:extLst>
      <p:ext uri="{BB962C8B-B14F-4D97-AF65-F5344CB8AC3E}">
        <p14:creationId xmlns:p14="http://schemas.microsoft.com/office/powerpoint/2010/main" val="142337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9-month group reports out, play the following video and briefly discuss: https://youtu.be/kynBaPiiqo0</a:t>
            </a:r>
          </a:p>
        </p:txBody>
      </p:sp>
      <p:sp>
        <p:nvSpPr>
          <p:cNvPr id="4" name="Slide Number Placeholder 3"/>
          <p:cNvSpPr>
            <a:spLocks noGrp="1"/>
          </p:cNvSpPr>
          <p:nvPr>
            <p:ph type="sldNum" sz="quarter" idx="10"/>
          </p:nvPr>
        </p:nvSpPr>
        <p:spPr/>
        <p:txBody>
          <a:bodyPr/>
          <a:lstStyle/>
          <a:p>
            <a:fld id="{CA01B5E5-7FDF-4114-9ADD-FA92AEFE2E6D}" type="slidenum">
              <a:rPr lang="en-US" smtClean="0"/>
              <a:t>16</a:t>
            </a:fld>
            <a:endParaRPr lang="en-US"/>
          </a:p>
        </p:txBody>
      </p:sp>
    </p:spTree>
    <p:extLst>
      <p:ext uri="{BB962C8B-B14F-4D97-AF65-F5344CB8AC3E}">
        <p14:creationId xmlns:p14="http://schemas.microsoft.com/office/powerpoint/2010/main" val="31733780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the 12-month group reports out, play the following video and briefly discuss: https://www.youtube.com/watch?v=- ymRgo_hKaM&amp;feature=youtu.be https://youtu.be/ymRgo_hKaM</a:t>
            </a:r>
          </a:p>
        </p:txBody>
      </p:sp>
      <p:sp>
        <p:nvSpPr>
          <p:cNvPr id="4" name="Slide Number Placeholder 3"/>
          <p:cNvSpPr>
            <a:spLocks noGrp="1"/>
          </p:cNvSpPr>
          <p:nvPr>
            <p:ph type="sldNum" sz="quarter" idx="10"/>
          </p:nvPr>
        </p:nvSpPr>
        <p:spPr/>
        <p:txBody>
          <a:bodyPr/>
          <a:lstStyle/>
          <a:p>
            <a:fld id="{CA01B5E5-7FDF-4114-9ADD-FA92AEFE2E6D}" type="slidenum">
              <a:rPr lang="en-US" smtClean="0"/>
              <a:t>18</a:t>
            </a:fld>
            <a:endParaRPr lang="en-US"/>
          </a:p>
        </p:txBody>
      </p:sp>
    </p:spTree>
    <p:extLst>
      <p:ext uri="{BB962C8B-B14F-4D97-AF65-F5344CB8AC3E}">
        <p14:creationId xmlns:p14="http://schemas.microsoft.com/office/powerpoint/2010/main" val="456426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facilitated discussion around children who are 18 months, 2 years, 3 years, 4 years, and 5 years by asking the group what developmental milestones should be observed for each age category and what parenting interactions are important to support development. ENCOURAGE participants to share case examples. </a:t>
            </a:r>
          </a:p>
          <a:p>
            <a:endParaRPr lang="en-US" dirty="0"/>
          </a:p>
          <a:p>
            <a:r>
              <a:rPr lang="en-US" dirty="0"/>
              <a:t>After discussing children who are 18 months, play following video and briefly discuss: https://youtu.be/Jc4umXQ4A_c</a:t>
            </a:r>
          </a:p>
        </p:txBody>
      </p:sp>
      <p:sp>
        <p:nvSpPr>
          <p:cNvPr id="4" name="Slide Number Placeholder 3"/>
          <p:cNvSpPr>
            <a:spLocks noGrp="1"/>
          </p:cNvSpPr>
          <p:nvPr>
            <p:ph type="sldNum" sz="quarter" idx="10"/>
          </p:nvPr>
        </p:nvSpPr>
        <p:spPr/>
        <p:txBody>
          <a:bodyPr/>
          <a:lstStyle/>
          <a:p>
            <a:fld id="{CA01B5E5-7FDF-4114-9ADD-FA92AEFE2E6D}" type="slidenum">
              <a:rPr lang="en-US" smtClean="0"/>
              <a:t>19</a:t>
            </a:fld>
            <a:endParaRPr lang="en-US"/>
          </a:p>
        </p:txBody>
      </p:sp>
    </p:spTree>
    <p:extLst>
      <p:ext uri="{BB962C8B-B14F-4D97-AF65-F5344CB8AC3E}">
        <p14:creationId xmlns:p14="http://schemas.microsoft.com/office/powerpoint/2010/main" val="2999815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a:t>
            </a:r>
            <a:r>
              <a:rPr lang="en-US" baseline="0" dirty="0"/>
              <a:t> these highlights from the 2 year pages of the milestone handout.</a:t>
            </a:r>
            <a:endParaRPr lang="en-US" dirty="0"/>
          </a:p>
          <a:p>
            <a:r>
              <a:rPr lang="en-US" dirty="0"/>
              <a:t>After discussing children who are 2 years, play the following video and briefly discuss: https://youtu.be/QVTaSjAkR6Q</a:t>
            </a:r>
          </a:p>
        </p:txBody>
      </p:sp>
      <p:sp>
        <p:nvSpPr>
          <p:cNvPr id="4" name="Slide Number Placeholder 3"/>
          <p:cNvSpPr>
            <a:spLocks noGrp="1"/>
          </p:cNvSpPr>
          <p:nvPr>
            <p:ph type="sldNum" sz="quarter" idx="10"/>
          </p:nvPr>
        </p:nvSpPr>
        <p:spPr/>
        <p:txBody>
          <a:bodyPr/>
          <a:lstStyle/>
          <a:p>
            <a:fld id="{CA01B5E5-7FDF-4114-9ADD-FA92AEFE2E6D}" type="slidenum">
              <a:rPr lang="en-US" smtClean="0"/>
              <a:t>20</a:t>
            </a:fld>
            <a:endParaRPr lang="en-US"/>
          </a:p>
        </p:txBody>
      </p:sp>
    </p:spTree>
    <p:extLst>
      <p:ext uri="{BB962C8B-B14F-4D97-AF65-F5344CB8AC3E}">
        <p14:creationId xmlns:p14="http://schemas.microsoft.com/office/powerpoint/2010/main" val="3032105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discussing children who are 3 years, play the following video and briefly discuss: https://youtu.be/ZawAkzTkGCQ</a:t>
            </a:r>
          </a:p>
        </p:txBody>
      </p:sp>
      <p:sp>
        <p:nvSpPr>
          <p:cNvPr id="4" name="Slide Number Placeholder 3"/>
          <p:cNvSpPr>
            <a:spLocks noGrp="1"/>
          </p:cNvSpPr>
          <p:nvPr>
            <p:ph type="sldNum" sz="quarter" idx="10"/>
          </p:nvPr>
        </p:nvSpPr>
        <p:spPr/>
        <p:txBody>
          <a:bodyPr/>
          <a:lstStyle/>
          <a:p>
            <a:fld id="{CA01B5E5-7FDF-4114-9ADD-FA92AEFE2E6D}" type="slidenum">
              <a:rPr lang="en-US" smtClean="0"/>
              <a:t>21</a:t>
            </a:fld>
            <a:endParaRPr lang="en-US"/>
          </a:p>
        </p:txBody>
      </p:sp>
    </p:spTree>
    <p:extLst>
      <p:ext uri="{BB962C8B-B14F-4D97-AF65-F5344CB8AC3E}">
        <p14:creationId xmlns:p14="http://schemas.microsoft.com/office/powerpoint/2010/main" val="3833434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a:t>
            </a:r>
            <a:r>
              <a:rPr lang="en-US" baseline="0" dirty="0"/>
              <a:t> these highlights from the 4 year pages of the milestone handout.</a:t>
            </a:r>
            <a:endParaRPr lang="en-US" dirty="0"/>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22</a:t>
            </a:fld>
            <a:endParaRPr lang="en-US"/>
          </a:p>
        </p:txBody>
      </p:sp>
    </p:spTree>
    <p:extLst>
      <p:ext uri="{BB962C8B-B14F-4D97-AF65-F5344CB8AC3E}">
        <p14:creationId xmlns:p14="http://schemas.microsoft.com/office/powerpoint/2010/main" val="429275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a:t>
            </a:r>
            <a:r>
              <a:rPr lang="en-US" baseline="0" dirty="0"/>
              <a:t> these highlights from the 5 year pages of the milestone handout.</a:t>
            </a:r>
            <a:endParaRPr lang="en-US" dirty="0"/>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23</a:t>
            </a:fld>
            <a:endParaRPr lang="en-US"/>
          </a:p>
        </p:txBody>
      </p:sp>
    </p:spTree>
    <p:extLst>
      <p:ext uri="{BB962C8B-B14F-4D97-AF65-F5344CB8AC3E}">
        <p14:creationId xmlns:p14="http://schemas.microsoft.com/office/powerpoint/2010/main" val="1224040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FACILITATE an open discussion around the role culture plays in parenting practices. Refer to talking points for additional information. • Parents and caregivers, typically, want what is best for their children. Parenting techniques or styles vary across cultures and we cannot allow this bias or difference to hinder permanency or reunification. If there are concerns that the parenting style poses a danger to the child, these should be addressed as a team in a CFTM. • General guidelines for taking care of infants and children have been provided throughout this training. It is important to remember that parenting or taking care of a young child is not concrete in many situations. According to Dr. Michael </a:t>
            </a:r>
            <a:r>
              <a:rPr lang="en-US" dirty="0" err="1"/>
              <a:t>Damron</a:t>
            </a:r>
            <a:r>
              <a:rPr lang="en-US" dirty="0"/>
              <a:t> of Summit Medical Group, pediatricians will, typically, try to listen to a parent’s questions, carefully, and then counsel or educate them on risks involved. As long as a child’s immediate safety is not at risk, then considering the parent’s cultural preferences is appropriate. As Caseworkers, we may need to suggest to birth parents talking with a pediatrician is best. • STATE we are going to first discuss some basics for feeding an infant and the recommendations around introducing solid foods. </a:t>
            </a:r>
            <a:endParaRPr lang="en-US" baseline="0" dirty="0"/>
          </a:p>
        </p:txBody>
      </p:sp>
      <p:sp>
        <p:nvSpPr>
          <p:cNvPr id="4" name="Slide Number Placeholder 3"/>
          <p:cNvSpPr>
            <a:spLocks noGrp="1"/>
          </p:cNvSpPr>
          <p:nvPr>
            <p:ph type="sldNum" sz="quarter" idx="10"/>
          </p:nvPr>
        </p:nvSpPr>
        <p:spPr/>
        <p:txBody>
          <a:bodyPr/>
          <a:lstStyle/>
          <a:p>
            <a:fld id="{CA01B5E5-7FDF-4114-9ADD-FA92AEFE2E6D}" type="slidenum">
              <a:rPr lang="en-US" smtClean="0"/>
              <a:t>24</a:t>
            </a:fld>
            <a:endParaRPr lang="en-US"/>
          </a:p>
        </p:txBody>
      </p:sp>
    </p:spTree>
    <p:extLst>
      <p:ext uri="{BB962C8B-B14F-4D97-AF65-F5344CB8AC3E}">
        <p14:creationId xmlns:p14="http://schemas.microsoft.com/office/powerpoint/2010/main" val="372127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slide Appropriate Liquids and ASK participants to share what information they know about feeding an infant? • Ensure the following talking points are covered. o Babies, ages 0-1, only need formula or breastmilk to drink. These foods are complete and gives them all of the water they need daily. o When babies turn 6 months old, it is acceptable to give them 2-3oz. of water if you are outside and it is hot, or you do not have any formula or breastmilk available. o When feeding an infant, it is best to have them in a reclined, sitting position to help them digest their food better. o Propping a bottle for a baby in their carrier or crib is not recommended as it is linked to ear infections and choking. If their teeth have started coming in, it can lead to tooth decay. • If there are concerns about dehydration, babies can be given Pedialyte in some situations, but always consult a pediatrician if the baby has significant vomiting. • Babies do not need juice, soda, tea, Kool-Aid, or other drinks as sugary drinks can lead to dental decay and poor nutrition. • It is important to discuss any feeding concerns with the infant’s pediatrician since all babies are different and their stomachs can be sensitive. • We discussed culture earlier and feeding infants and children is an area where cultural bias can occur, so it is important to ask questions to gain an understanding of the family’s culture around feeding and assess the safety risk the actions may propose. </a:t>
            </a:r>
            <a:endParaRPr lang="en-US" baseline="0" dirty="0"/>
          </a:p>
        </p:txBody>
      </p:sp>
      <p:sp>
        <p:nvSpPr>
          <p:cNvPr id="4" name="Slide Number Placeholder 3"/>
          <p:cNvSpPr>
            <a:spLocks noGrp="1"/>
          </p:cNvSpPr>
          <p:nvPr>
            <p:ph type="sldNum" sz="quarter" idx="10"/>
          </p:nvPr>
        </p:nvSpPr>
        <p:spPr/>
        <p:txBody>
          <a:bodyPr/>
          <a:lstStyle/>
          <a:p>
            <a:fld id="{CA01B5E5-7FDF-4114-9ADD-FA92AEFE2E6D}" type="slidenum">
              <a:rPr lang="en-US" smtClean="0"/>
              <a:t>25</a:t>
            </a:fld>
            <a:endParaRPr lang="en-US"/>
          </a:p>
        </p:txBody>
      </p:sp>
    </p:spTree>
    <p:extLst>
      <p:ext uri="{BB962C8B-B14F-4D97-AF65-F5344CB8AC3E}">
        <p14:creationId xmlns:p14="http://schemas.microsoft.com/office/powerpoint/2010/main" val="255266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Learning Objectives Slide: o Participants will be knowledgeable of childhood developmental milestones. o Participants will learn and demonstrate basic child care practices. o Participants will be knowledgeable of basic medical needs and when to seek treatment. o Participants will understand the role caregivers play in strengthening child development. Child Care Basics Facilitator Guide CHDE3055 TN Dept. of </a:t>
            </a:r>
            <a:r>
              <a:rPr lang="en-US" dirty="0" err="1"/>
              <a:t>Childen's</a:t>
            </a:r>
            <a:r>
              <a:rPr lang="en-US" dirty="0"/>
              <a:t> Services Ver. 20.3 6 o Participants will review strategies and discuss building resiliency in children. </a:t>
            </a:r>
          </a:p>
        </p:txBody>
      </p:sp>
      <p:sp>
        <p:nvSpPr>
          <p:cNvPr id="4" name="Slide Number Placeholder 3"/>
          <p:cNvSpPr>
            <a:spLocks noGrp="1"/>
          </p:cNvSpPr>
          <p:nvPr>
            <p:ph type="sldNum" sz="quarter" idx="10"/>
          </p:nvPr>
        </p:nvSpPr>
        <p:spPr/>
        <p:txBody>
          <a:bodyPr/>
          <a:lstStyle/>
          <a:p>
            <a:fld id="{CA01B5E5-7FDF-4114-9ADD-FA92AEFE2E6D}" type="slidenum">
              <a:rPr lang="en-US" smtClean="0"/>
              <a:t>3</a:t>
            </a:fld>
            <a:endParaRPr lang="en-US" dirty="0"/>
          </a:p>
        </p:txBody>
      </p:sp>
    </p:spTree>
    <p:extLst>
      <p:ext uri="{BB962C8B-B14F-4D97-AF65-F5344CB8AC3E}">
        <p14:creationId xmlns:p14="http://schemas.microsoft.com/office/powerpoint/2010/main" val="692552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Feeding Infants Slide and state newborns, typically, start out needing 8-12 feedings a day as they may eat every 2-4 hours. This will decrease as they get older but varies by child. o As babies get older, they take in more formula or breastmilk in less time at each feeding. o Cow’s milk should not be added to the diet of a baby under the age of 1 because it does not provide the right nutrients for babies. Caregivers should avoid giving honey of any and all kinds for children under the age of 1 as it can cause a type of botulism. Trainer’s note: Botulism is a serious illness caused by a botulinum toxin that causes paralysis. The paralysis starts in the face and moves to the limbs and if it reaches the breathing muscles it can cause respiratory failure. o Babies who are breastfed may differ in how often they eat from babies who are formula fed.</a:t>
            </a:r>
          </a:p>
        </p:txBody>
      </p:sp>
      <p:sp>
        <p:nvSpPr>
          <p:cNvPr id="4" name="Slide Number Placeholder 3"/>
          <p:cNvSpPr>
            <a:spLocks noGrp="1"/>
          </p:cNvSpPr>
          <p:nvPr>
            <p:ph type="sldNum" sz="quarter" idx="10"/>
          </p:nvPr>
        </p:nvSpPr>
        <p:spPr/>
        <p:txBody>
          <a:bodyPr/>
          <a:lstStyle/>
          <a:p>
            <a:fld id="{CA01B5E5-7FDF-4114-9ADD-FA92AEFE2E6D}" type="slidenum">
              <a:rPr lang="en-US" smtClean="0"/>
              <a:t>26</a:t>
            </a:fld>
            <a:endParaRPr lang="en-US"/>
          </a:p>
        </p:txBody>
      </p:sp>
    </p:spTree>
    <p:extLst>
      <p:ext uri="{BB962C8B-B14F-4D97-AF65-F5344CB8AC3E}">
        <p14:creationId xmlns:p14="http://schemas.microsoft.com/office/powerpoint/2010/main" val="632635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how do you know when a baby is hungry? Once participants respond, share the following if not discussed: Babies may bring their hands to mouth, suck on their fists or fingers, or smack their lips to show they are hungry. Fussing or crying can follow. • PLAY the “How to prepare a bottle video” (54 seconds) • ASK participants if they have any questions about how to prepare a bottle with formula. </a:t>
            </a:r>
          </a:p>
          <a:p>
            <a:r>
              <a:rPr lang="en-US" dirty="0">
                <a:hlinkClick r:id="rId3"/>
              </a:rPr>
              <a:t>https://www.youtube.com/watch?v=EU3uWocz-TQ</a:t>
            </a:r>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27</a:t>
            </a:fld>
            <a:endParaRPr lang="en-US"/>
          </a:p>
        </p:txBody>
      </p:sp>
    </p:spTree>
    <p:extLst>
      <p:ext uri="{BB962C8B-B14F-4D97-AF65-F5344CB8AC3E}">
        <p14:creationId xmlns:p14="http://schemas.microsoft.com/office/powerpoint/2010/main" val="1819314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Introducing solids slide and provide an overview of the chart on the slide. Explain these are general guidelines. • REMIND participants to consult a doctor for individual feeding plans based on their child’s needs and developments. • It is important for toddlers and young children to have balanced and nutritious meals and snacks. o Toddlers will, typically, need 2-3 cups of milk daily, as well.</a:t>
            </a:r>
          </a:p>
        </p:txBody>
      </p:sp>
      <p:sp>
        <p:nvSpPr>
          <p:cNvPr id="4" name="Slide Number Placeholder 3"/>
          <p:cNvSpPr>
            <a:spLocks noGrp="1"/>
          </p:cNvSpPr>
          <p:nvPr>
            <p:ph type="sldNum" sz="quarter" idx="10"/>
          </p:nvPr>
        </p:nvSpPr>
        <p:spPr/>
        <p:txBody>
          <a:bodyPr/>
          <a:lstStyle/>
          <a:p>
            <a:fld id="{CA01B5E5-7FDF-4114-9ADD-FA92AEFE2E6D}" type="slidenum">
              <a:rPr lang="en-US" smtClean="0"/>
              <a:t>28</a:t>
            </a:fld>
            <a:endParaRPr lang="en-US" dirty="0"/>
          </a:p>
        </p:txBody>
      </p:sp>
    </p:spTree>
    <p:extLst>
      <p:ext uri="{BB962C8B-B14F-4D97-AF65-F5344CB8AC3E}">
        <p14:creationId xmlns:p14="http://schemas.microsoft.com/office/powerpoint/2010/main" val="692552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a:t>
            </a:r>
            <a:r>
              <a:rPr lang="en-US" baseline="0" dirty="0"/>
              <a:t> that encouraging young children to always clean their plates is not always a good method to follow as this can encourage children to eat the food in front of them just  because it is there and not because they are hungry. This can lead to poor nutrition habits.</a:t>
            </a:r>
          </a:p>
          <a:p>
            <a:r>
              <a:rPr lang="en-US" baseline="0" dirty="0"/>
              <a:t>Share that if a child cannot speak yet, they will show they are full by pushing the bottle or spoon away or turning their heads away.</a:t>
            </a:r>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29</a:t>
            </a:fld>
            <a:endParaRPr lang="en-US"/>
          </a:p>
        </p:txBody>
      </p:sp>
    </p:spTree>
    <p:extLst>
      <p:ext uri="{BB962C8B-B14F-4D97-AF65-F5344CB8AC3E}">
        <p14:creationId xmlns:p14="http://schemas.microsoft.com/office/powerpoint/2010/main" val="1425417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for some suggestions for healthy snacks or foods for toddlers and young children. Possible ideas include: o Fruits such as apples or peaches o Vegetable sticks o Creative salads o Sandwiches using a variety of bread types o Graham crackers and milk o Individual pizzas made with English muffins topped with tomato sauce and shredded cheese o Cheese cubes and pretzel sticks • ASK participants what foods to avoid or be cautious about due to potential choking hazards. Possible suggestions include: o Grapes o Hotdogs o Popcorn o Chips o Hard Candy Child Care Basics Facilitator Guide CHDE3055 TN Dept. of </a:t>
            </a:r>
            <a:r>
              <a:rPr lang="en-US" dirty="0" err="1"/>
              <a:t>Childen's</a:t>
            </a:r>
            <a:r>
              <a:rPr lang="en-US" dirty="0"/>
              <a:t> Services Ver. 20.3 15 • TRANSITION into a discussion around diapering. ASK participants who rated themselves as fairly comfortable with changing a diaper? ASK the participant to share what strategies they utilize when changing a diaper. </a:t>
            </a:r>
          </a:p>
          <a:p>
            <a:r>
              <a:rPr lang="en-US" dirty="0"/>
              <a:t>SHOW video about how to change a diaper and answer any questions participants may have from the video. Do not assume that everyone knows how to change a diaper appropriately. VIDEO -Parenting and Infant Care | How to Change a Baby's Diaper | Woman's Hospital | Baton Rouge, La. - YouTube (2 minutes, 20 seconds)</a:t>
            </a:r>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30</a:t>
            </a:fld>
            <a:endParaRPr lang="en-US"/>
          </a:p>
        </p:txBody>
      </p:sp>
    </p:spTree>
    <p:extLst>
      <p:ext uri="{BB962C8B-B14F-4D97-AF65-F5344CB8AC3E}">
        <p14:creationId xmlns:p14="http://schemas.microsoft.com/office/powerpoint/2010/main" val="3756506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Steps to change a diaper include: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Collect all needed items to change the diaper prior to laying the infant on the changing table or surface used to change the diaper.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Lay your baby on his/her back. Remove any clothing that inhibits access to the diaper.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Remove the soiled diaper. For disposable diapers, pull up the sticky tabs.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Lift your baby up gently by both legs so you can scoot the diaper out from under his/ her bottom.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Use wipes to clean your baby's diaper region. Always wipe from front to back to avoid infection, especially for girls.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If the area is red or inflamed, soothe it with diaper rash ointment.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Wait for your baby's skin to dry before putting on a fresh diaper.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Take a fresh diaper and place it under your baby. Bring the front part up on your baby's stomach and fasten the tabs to secure the diaper on his/ her waist.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Replace any clothing over the new diaper.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SHARE that some diaper brands have a yellow line on the front of the diaper that will turn blue when the diaper is wet. This can help parents and caregivers know when to change the diaper.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SHARE that changing boys can, sometimes, be a challenge and laying a wipe on top of their penis can be helpful.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ACTIVITY - Diapering practice. Provide the participant with a doll, diaper, and wipes and have them practice changing the baby’s diaper. Provide additional instructions and feedback as needed. </a:t>
            </a:r>
          </a:p>
          <a:p>
            <a:endParaRPr lang="en-US" dirty="0"/>
          </a:p>
        </p:txBody>
      </p:sp>
      <p:sp>
        <p:nvSpPr>
          <p:cNvPr id="4" name="Slide Number Placeholder 3"/>
          <p:cNvSpPr>
            <a:spLocks noGrp="1"/>
          </p:cNvSpPr>
          <p:nvPr>
            <p:ph type="sldNum" sz="quarter" idx="5"/>
          </p:nvPr>
        </p:nvSpPr>
        <p:spPr/>
        <p:txBody>
          <a:bodyPr/>
          <a:lstStyle/>
          <a:p>
            <a:fld id="{CA01B5E5-7FDF-4114-9ADD-FA92AEFE2E6D}" type="slidenum">
              <a:rPr lang="en-US" smtClean="0"/>
              <a:t>31</a:t>
            </a:fld>
            <a:endParaRPr lang="en-US"/>
          </a:p>
        </p:txBody>
      </p:sp>
    </p:spTree>
    <p:extLst>
      <p:ext uri="{BB962C8B-B14F-4D97-AF65-F5344CB8AC3E}">
        <p14:creationId xmlns:p14="http://schemas.microsoft.com/office/powerpoint/2010/main" val="22586017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there are things that caretakers can do to prevent an infant from developing a diaper rash. o Check your infant's diaper often (every two hours) and change it promptly. o Clean your infant's diaper region thoroughly during changes. o Do not use scented wipes or soaps on your infant's diaper region. o Pat, do not scrub, a baby's bottom when drying your infant after a bath. o Avoid plastic pants and look out for skin marks, which, indicates the diaper is too tight.</a:t>
            </a:r>
          </a:p>
        </p:txBody>
      </p:sp>
      <p:sp>
        <p:nvSpPr>
          <p:cNvPr id="4" name="Slide Number Placeholder 3"/>
          <p:cNvSpPr>
            <a:spLocks noGrp="1"/>
          </p:cNvSpPr>
          <p:nvPr>
            <p:ph type="sldNum" sz="quarter" idx="10"/>
          </p:nvPr>
        </p:nvSpPr>
        <p:spPr/>
        <p:txBody>
          <a:bodyPr/>
          <a:lstStyle/>
          <a:p>
            <a:fld id="{CA01B5E5-7FDF-4114-9ADD-FA92AEFE2E6D}" type="slidenum">
              <a:rPr lang="en-US" smtClean="0"/>
              <a:t>32</a:t>
            </a:fld>
            <a:endParaRPr lang="en-US"/>
          </a:p>
        </p:txBody>
      </p:sp>
    </p:spTree>
    <p:extLst>
      <p:ext uri="{BB962C8B-B14F-4D97-AF65-F5344CB8AC3E}">
        <p14:creationId xmlns:p14="http://schemas.microsoft.com/office/powerpoint/2010/main" val="2550215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your pediatrician for rashes that don’t seem to improve in a couple of days with over the counter ointments and diaper changes. Yeast diaper rashes are common in infants and tend to be bumpier and raised. These types of rashes tend to require antifungal medications. • SHARE that diaper rashes are very uncomfortable for little ones which is why appropriate diaper care is crucial. • Infants only need to be bathed three to four times per week, as long as caregivers are cleaning their diaper region during changes. More frequent baths may result in dry skin. • CONDUCT a brief discussion on the age children typically potty train and what assistance they might need when going to the bathroom. o Children are often ready to begin learning the concepts and skills of potty training around 18 months of age. Child Care Basics Facilitator Guide o Almost all children can be made ready for toilet training between 2-3 years of age. • Refer participants to the Child Abuse Prevention Standard of Practice located in their participant guide. If children need assistance when using the toilet DCS staff should ensure that the door remains open while they are assisting the child.</a:t>
            </a:r>
          </a:p>
        </p:txBody>
      </p:sp>
      <p:sp>
        <p:nvSpPr>
          <p:cNvPr id="4" name="Slide Number Placeholder 3"/>
          <p:cNvSpPr>
            <a:spLocks noGrp="1"/>
          </p:cNvSpPr>
          <p:nvPr>
            <p:ph type="sldNum" sz="quarter" idx="10"/>
          </p:nvPr>
        </p:nvSpPr>
        <p:spPr/>
        <p:txBody>
          <a:bodyPr/>
          <a:lstStyle/>
          <a:p>
            <a:fld id="{CA01B5E5-7FDF-4114-9ADD-FA92AEFE2E6D}" type="slidenum">
              <a:rPr lang="en-US" smtClean="0"/>
              <a:t>33</a:t>
            </a:fld>
            <a:endParaRPr lang="en-US"/>
          </a:p>
        </p:txBody>
      </p:sp>
    </p:spTree>
    <p:extLst>
      <p:ext uri="{BB962C8B-B14F-4D97-AF65-F5344CB8AC3E}">
        <p14:creationId xmlns:p14="http://schemas.microsoft.com/office/powerpoint/2010/main" val="4113351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to the topic of tummy time by asking participants why tummy time for an infant is important. Tummy time is important for babies to develop the muscles in their upper chest, arms, and neck. o For newborns, you can do tummy time 2-3 times a day for 1-2 minutes at a time. o As babies get older and bigger, they typically can spend more time on their bellies. You may want to let them add a minute or so longer each week, up to about 20 minutes an episode by the time they are 4-5 months old. This is when they typically start rolling over. o Try not to do this after a feeding, as there may be more spitting up. </a:t>
            </a:r>
          </a:p>
        </p:txBody>
      </p:sp>
      <p:sp>
        <p:nvSpPr>
          <p:cNvPr id="4" name="Slide Number Placeholder 3"/>
          <p:cNvSpPr>
            <a:spLocks noGrp="1"/>
          </p:cNvSpPr>
          <p:nvPr>
            <p:ph type="sldNum" sz="quarter" idx="10"/>
          </p:nvPr>
        </p:nvSpPr>
        <p:spPr/>
        <p:txBody>
          <a:bodyPr/>
          <a:lstStyle/>
          <a:p>
            <a:fld id="{CA01B5E5-7FDF-4114-9ADD-FA92AEFE2E6D}" type="slidenum">
              <a:rPr lang="en-US" smtClean="0"/>
              <a:t>34</a:t>
            </a:fld>
            <a:endParaRPr lang="en-US"/>
          </a:p>
        </p:txBody>
      </p:sp>
    </p:spTree>
    <p:extLst>
      <p:ext uri="{BB962C8B-B14F-4D97-AF65-F5344CB8AC3E}">
        <p14:creationId xmlns:p14="http://schemas.microsoft.com/office/powerpoint/2010/main" val="331047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 by stating babies do not have regular sleep cycles until about 6 months of age. While newborns sleep about 16 to 17 hours per day, they may only sleep 1 or 2 hours at a time. As babies get older, they need less sleep. However, different babies have different sleep needs. It is normal for a 6- month-old to wake up during the night but go back to sleep after a few minutes. </a:t>
            </a:r>
            <a:endParaRPr lang="en-US" sz="1200" kern="120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REFER</a:t>
            </a:r>
            <a:r>
              <a:rPr lang="en-US" sz="1200" kern="1200" dirty="0">
                <a:solidFill>
                  <a:schemeClr val="tx1"/>
                </a:solidFill>
                <a:effectLst/>
                <a:latin typeface="+mn-lt"/>
                <a:ea typeface="+mn-ea"/>
                <a:cs typeface="+mn-cs"/>
              </a:rPr>
              <a:t> to the Power Point slide ABCs of Safe Sleep and </a:t>
            </a:r>
            <a:r>
              <a:rPr lang="en-US" sz="1200" b="1" kern="1200" dirty="0">
                <a:solidFill>
                  <a:schemeClr val="tx1"/>
                </a:solidFill>
                <a:effectLst/>
                <a:latin typeface="+mn-lt"/>
                <a:ea typeface="+mn-ea"/>
                <a:cs typeface="+mn-cs"/>
              </a:rPr>
              <a:t>STATE</a:t>
            </a:r>
            <a:r>
              <a:rPr lang="en-US" sz="1200" kern="1200" dirty="0">
                <a:solidFill>
                  <a:schemeClr val="tx1"/>
                </a:solidFill>
                <a:effectLst/>
                <a:latin typeface="+mn-lt"/>
                <a:ea typeface="+mn-ea"/>
                <a:cs typeface="+mn-cs"/>
              </a:rPr>
              <a:t> “Let’s look at the ABC’s of Safe Sleep”:</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is important to ensure that infants sleep </a:t>
            </a:r>
            <a:r>
              <a:rPr lang="en-US" sz="1200" b="1" kern="1200" dirty="0">
                <a:solidFill>
                  <a:schemeClr val="tx1"/>
                </a:solidFill>
                <a:effectLst/>
                <a:latin typeface="+mn-lt"/>
                <a:ea typeface="+mn-ea"/>
                <a:cs typeface="+mn-cs"/>
              </a:rPr>
              <a:t>ALONE</a:t>
            </a:r>
            <a:r>
              <a:rPr lang="en-US" sz="1200" kern="1200" dirty="0">
                <a:solidFill>
                  <a:schemeClr val="tx1"/>
                </a:solidFill>
                <a:effectLst/>
                <a:latin typeface="+mn-lt"/>
                <a:ea typeface="+mn-ea"/>
                <a:cs typeface="+mn-cs"/>
              </a:rPr>
              <a:t>. They</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can room share, but not bed-share</a:t>
            </a:r>
          </a:p>
          <a:p>
            <a:pPr lvl="0"/>
            <a:r>
              <a:rPr lang="en-US" sz="1200" kern="1200" dirty="0">
                <a:solidFill>
                  <a:schemeClr val="tx1"/>
                </a:solidFill>
                <a:effectLst/>
                <a:latin typeface="+mn-lt"/>
                <a:ea typeface="+mn-ea"/>
                <a:cs typeface="+mn-cs"/>
              </a:rPr>
              <a:t>It is equally important to ensure that nothing is in the infants sleep area. </a:t>
            </a:r>
          </a:p>
          <a:p>
            <a:pPr lvl="0"/>
            <a:r>
              <a:rPr lang="en-US" sz="1200" kern="1200" dirty="0">
                <a:solidFill>
                  <a:schemeClr val="tx1"/>
                </a:solidFill>
                <a:effectLst/>
                <a:latin typeface="+mn-lt"/>
                <a:ea typeface="+mn-ea"/>
                <a:cs typeface="+mn-cs"/>
              </a:rPr>
              <a:t>Cribs should be free of pillows, bumpers, stuffed toys, extra blankets or anything that could accidentally cover the infants face and suffocate them. Even younger babies, who can’t roll on purpose, can manage to roll closer to stuffed animals, etc. And while older babies have the muscle strength, they may be in a deep sleep and not awaken.</a:t>
            </a:r>
          </a:p>
          <a:p>
            <a:pPr marL="171450" lvl="0" indent="-171450">
              <a:buFont typeface="Arial" panose="020B0604020202020204" pitchFamily="34" charset="0"/>
              <a:buChar char="•"/>
            </a:pPr>
            <a:r>
              <a:rPr lang="en-US" b="1" i="0" dirty="0">
                <a:solidFill>
                  <a:srgbClr val="131E29"/>
                </a:solidFill>
                <a:effectLst/>
                <a:latin typeface="Open Sans" panose="020B0606030504020204" pitchFamily="34" charset="0"/>
              </a:rPr>
              <a:t>Keep loose objects, soft toys, and bedding out of the baby's sleep area.</a:t>
            </a:r>
            <a:r>
              <a:rPr lang="en-US" b="0" i="0" dirty="0">
                <a:solidFill>
                  <a:srgbClr val="131E29"/>
                </a:solidFill>
                <a:effectLst/>
                <a:latin typeface="Open Sans" panose="020B0606030504020204" pitchFamily="34" charset="0"/>
              </a:rPr>
              <a:t> Do not use pillows and blankets in a baby's sleeping area.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Always place babies on their </a:t>
            </a:r>
            <a:r>
              <a:rPr lang="en-US" sz="1200" b="1" kern="1200" dirty="0">
                <a:solidFill>
                  <a:schemeClr val="tx1"/>
                </a:solidFill>
                <a:effectLst/>
                <a:latin typeface="+mn-lt"/>
                <a:ea typeface="+mn-ea"/>
                <a:cs typeface="+mn-cs"/>
              </a:rPr>
              <a:t>BACKS </a:t>
            </a:r>
            <a:r>
              <a:rPr lang="en-US" sz="1200" kern="1200" dirty="0">
                <a:solidFill>
                  <a:schemeClr val="tx1"/>
                </a:solidFill>
                <a:effectLst/>
                <a:latin typeface="+mn-lt"/>
                <a:ea typeface="+mn-ea"/>
                <a:cs typeface="+mn-cs"/>
              </a:rPr>
              <a:t>to sleep at night and at nap time. Until their first birthday, babies should sleep on their backs for all sleep times.</a:t>
            </a:r>
          </a:p>
          <a:p>
            <a:pPr lvl="0"/>
            <a:r>
              <a:rPr lang="en-US" sz="1200" kern="1200" dirty="0">
                <a:solidFill>
                  <a:schemeClr val="tx1"/>
                </a:solidFill>
                <a:effectLst/>
                <a:latin typeface="+mn-lt"/>
                <a:ea typeface="+mn-ea"/>
                <a:cs typeface="+mn-cs"/>
              </a:rPr>
              <a:t>We know babies who sleep on their backs are much less likely to die of Sudden Infant Death Syndrome (SIDS) than babies who sleep on their stomachs or sides. The problem with the side position is that the baby can roll more easily onto the stomach.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Note:  </a:t>
            </a:r>
            <a:r>
              <a:rPr lang="en-US" b="1" i="0" dirty="0">
                <a:solidFill>
                  <a:srgbClr val="564D39"/>
                </a:solidFill>
                <a:effectLst/>
                <a:latin typeface="Arvo"/>
              </a:rPr>
              <a:t>Some babies will </a:t>
            </a:r>
            <a:r>
              <a:rPr lang="en-US" b="1" i="0" u="none" strike="noStrike" dirty="0">
                <a:solidFill>
                  <a:srgbClr val="DE5D2D"/>
                </a:solidFill>
                <a:effectLst/>
                <a:latin typeface="Arvo"/>
                <a:hlinkClick r:id="rId3"/>
              </a:rPr>
              <a:t>roll</a:t>
            </a:r>
            <a:r>
              <a:rPr lang="en-US" b="1" i="0" dirty="0">
                <a:solidFill>
                  <a:srgbClr val="564D39"/>
                </a:solidFill>
                <a:effectLst/>
                <a:latin typeface="Arvo"/>
              </a:rPr>
              <a:t> onto their stomachs. </a:t>
            </a:r>
            <a:r>
              <a:rPr lang="en-US" b="0" i="0" dirty="0">
                <a:solidFill>
                  <a:srgbClr val="564D39"/>
                </a:solidFill>
                <a:effectLst/>
                <a:latin typeface="Arvo"/>
              </a:rPr>
              <a:t>You should always place your baby to sleep on their back, but if they're comfortable rolling both ways (back to tummy, tummy to back), then you don't need to keep turning your baby to their back again. Be sure that there are no blankets, pillows, stuffed toys or bumper pads in your baby's bed, though. Your baby could roll into any of these items, which could block their airflow.</a:t>
            </a: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Babies should always sleep in a </a:t>
            </a:r>
            <a:r>
              <a:rPr lang="en-US" sz="1200" b="1" kern="1200" dirty="0">
                <a:solidFill>
                  <a:schemeClr val="tx1"/>
                </a:solidFill>
                <a:effectLst/>
                <a:latin typeface="+mn-lt"/>
                <a:ea typeface="+mn-ea"/>
                <a:cs typeface="+mn-cs"/>
              </a:rPr>
              <a:t>CRIB</a:t>
            </a:r>
            <a:r>
              <a:rPr lang="en-US" sz="1200" kern="1200" dirty="0">
                <a:solidFill>
                  <a:schemeClr val="tx1"/>
                </a:solidFill>
                <a:effectLst/>
                <a:latin typeface="+mn-lt"/>
                <a:ea typeface="+mn-ea"/>
                <a:cs typeface="+mn-cs"/>
              </a:rPr>
              <a:t>. The safest place for a baby is in the same room as the parents but alone in a separate sleep area. Use a crib or bassinet for naps and at night. Do not place babies to sleep in or on adult beds, couches, chairs, car seats, swings, and infant carriers for naps or at night.</a:t>
            </a:r>
          </a:p>
          <a:p>
            <a:pPr lvl="1" algn="l">
              <a:buFont typeface="Arial" panose="020B0604020202020204" pitchFamily="34" charset="0"/>
              <a:buChar char="•"/>
            </a:pPr>
            <a:r>
              <a:rPr lang="en-US" b="0" i="0" dirty="0">
                <a:solidFill>
                  <a:srgbClr val="131E29"/>
                </a:solidFill>
                <a:effectLst/>
                <a:latin typeface="Open Sans" panose="020B0606030504020204" pitchFamily="34" charset="0"/>
              </a:rPr>
              <a:t>A baby should sleep in a crib with only a tight-fitting sheet.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It is fine to swaddle your baby</a:t>
            </a:r>
            <a:r>
              <a:rPr lang="en-US" sz="1200" b="0" i="0" kern="1200" dirty="0">
                <a:solidFill>
                  <a:schemeClr val="tx1"/>
                </a:solidFill>
                <a:effectLst/>
                <a:latin typeface="+mn-lt"/>
                <a:ea typeface="+mn-ea"/>
                <a:cs typeface="+mn-cs"/>
              </a:rPr>
              <a:t>. However, make sure that the baby is always on his or her back when </a:t>
            </a:r>
            <a:r>
              <a:rPr lang="en-US" sz="1200" b="0" i="0" u="none" strike="noStrike" kern="1200" dirty="0">
                <a:solidFill>
                  <a:schemeClr val="tx1"/>
                </a:solidFill>
                <a:effectLst/>
                <a:latin typeface="+mn-lt"/>
                <a:ea typeface="+mn-ea"/>
                <a:cs typeface="+mn-cs"/>
                <a:hlinkClick r:id="rId4"/>
              </a:rPr>
              <a:t>swaddled</a:t>
            </a:r>
            <a:r>
              <a:rPr lang="en-US" sz="1200" b="0" i="0" kern="1200" dirty="0">
                <a:solidFill>
                  <a:schemeClr val="tx1"/>
                </a:solidFill>
                <a:effectLst/>
                <a:latin typeface="+mn-lt"/>
                <a:ea typeface="+mn-ea"/>
                <a:cs typeface="+mn-cs"/>
              </a:rPr>
              <a:t>. The swaddle should not be too tight or make it hard for the baby to breathe or move his or her hips. When your baby looks like he or she is trying to roll over, you should stop swaddling.</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35</a:t>
            </a:fld>
            <a:endParaRPr lang="en-US"/>
          </a:p>
        </p:txBody>
      </p:sp>
    </p:spTree>
    <p:extLst>
      <p:ext uri="{BB962C8B-B14F-4D97-AF65-F5344CB8AC3E}">
        <p14:creationId xmlns:p14="http://schemas.microsoft.com/office/powerpoint/2010/main" val="1995550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activity, use</a:t>
            </a:r>
            <a:r>
              <a:rPr lang="en-US" baseline="0" dirty="0"/>
              <a:t> tape or bungee cords to create the circles on the floor. If you have a large class you can be creative with how they will show their comfort levels, ex: standing up, sitting down, touching the wall.</a:t>
            </a:r>
          </a:p>
          <a:p>
            <a:r>
              <a:rPr lang="en-US" baseline="0" dirty="0"/>
              <a:t>Questions…</a:t>
            </a:r>
          </a:p>
          <a:p>
            <a:pPr marL="228600" indent="-228600">
              <a:buAutoNum type="arabicPeriod"/>
            </a:pPr>
            <a:r>
              <a:rPr lang="en-US" baseline="0" dirty="0"/>
              <a:t>How comfortable are you changing a baby/child’s diaper?</a:t>
            </a:r>
          </a:p>
          <a:p>
            <a:pPr marL="228600" indent="-228600">
              <a:buAutoNum type="arabicPeriod"/>
            </a:pPr>
            <a:r>
              <a:rPr lang="en-US" baseline="0" dirty="0"/>
              <a:t>How comfortable are you feeding a baby a bottle or baby food?</a:t>
            </a:r>
          </a:p>
          <a:p>
            <a:pPr marL="228600" indent="-228600">
              <a:buAutoNum type="arabicPeriod"/>
            </a:pPr>
            <a:r>
              <a:rPr lang="en-US" baseline="0" dirty="0"/>
              <a:t>How comfortable are you knowing what nutritious food and snacks are ok to give a toddler?</a:t>
            </a:r>
          </a:p>
          <a:p>
            <a:pPr marL="228600" indent="-228600">
              <a:buAutoNum type="arabicPeriod"/>
            </a:pPr>
            <a:r>
              <a:rPr lang="en-US" baseline="0" dirty="0"/>
              <a:t>How comfortable are you helping a child in the bathroom?</a:t>
            </a:r>
          </a:p>
          <a:p>
            <a:pPr marL="228600" indent="-228600">
              <a:buAutoNum type="arabicPeriod"/>
            </a:pPr>
            <a:r>
              <a:rPr lang="en-US" baseline="0" dirty="0"/>
              <a:t>How comfortable are you giving recommendations to birth parents?</a:t>
            </a:r>
          </a:p>
          <a:p>
            <a:pPr marL="228600" indent="-228600">
              <a:buAutoNum type="arabicPeriod"/>
            </a:pPr>
            <a:r>
              <a:rPr lang="en-US" baseline="0" dirty="0"/>
              <a:t>How comfortable are you assessing attachment?</a:t>
            </a:r>
          </a:p>
        </p:txBody>
      </p:sp>
      <p:sp>
        <p:nvSpPr>
          <p:cNvPr id="4" name="Slide Number Placeholder 3"/>
          <p:cNvSpPr>
            <a:spLocks noGrp="1"/>
          </p:cNvSpPr>
          <p:nvPr>
            <p:ph type="sldNum" sz="quarter" idx="10"/>
          </p:nvPr>
        </p:nvSpPr>
        <p:spPr/>
        <p:txBody>
          <a:bodyPr/>
          <a:lstStyle/>
          <a:p>
            <a:fld id="{CA01B5E5-7FDF-4114-9ADD-FA92AEFE2E6D}" type="slidenum">
              <a:rPr lang="en-US" smtClean="0"/>
              <a:t>4</a:t>
            </a:fld>
            <a:endParaRPr lang="en-US" dirty="0"/>
          </a:p>
        </p:txBody>
      </p:sp>
    </p:spTree>
    <p:extLst>
      <p:ext uri="{BB962C8B-B14F-4D97-AF65-F5344CB8AC3E}">
        <p14:creationId xmlns:p14="http://schemas.microsoft.com/office/powerpoint/2010/main" val="2854441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STATE: </a:t>
            </a:r>
            <a:r>
              <a:rPr lang="en-US" sz="12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Other recommendations made by the AAP that can contribute to Safe Sleep for infants include:</a:t>
            </a:r>
            <a:r>
              <a:rPr lang="en-US" sz="12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endParaRPr lang="en-US" sz="12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p>
            <a:pPr marL="171450" indent="-171450" algn="l">
              <a:buFont typeface="Arial" panose="020B0604020202020204" pitchFamily="34" charset="0"/>
              <a:buChar char="•"/>
            </a:pPr>
            <a:r>
              <a:rPr lang="en-US" sz="1200" b="1"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rPr>
              <a:t>Avoid letting your baby overheat during the night.</a:t>
            </a:r>
            <a:r>
              <a:rPr lang="en-US" sz="1200" b="0"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rPr>
              <a:t> A baby should be dressed lightly for sleep. Set the room temperature in a range that is comfortable for a lightly clothed adult.</a:t>
            </a:r>
          </a:p>
          <a:p>
            <a:pPr marL="171450" indent="-171450" algn="l">
              <a:buFont typeface="Arial" panose="020B0604020202020204" pitchFamily="34" charset="0"/>
              <a:buChar char="•"/>
            </a:pPr>
            <a:r>
              <a:rPr lang="en-US" sz="1200" b="1"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rPr>
              <a:t>Do not use crib bumpers.</a:t>
            </a:r>
            <a:r>
              <a:rPr lang="en-US" sz="1200" b="0"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rPr>
              <a:t> These do not reduce injuries and can cause suffocation.</a:t>
            </a:r>
          </a:p>
          <a:p>
            <a:pPr marL="171450" indent="-171450">
              <a:buFont typeface="Arial" panose="020B0604020202020204" pitchFamily="34" charset="0"/>
              <a:buChar char="•"/>
            </a:pPr>
            <a:r>
              <a:rPr lang="en-US" sz="1200" b="1"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rPr>
              <a:t>Avoid smoking.</a:t>
            </a:r>
            <a:r>
              <a:rPr lang="en-US" sz="1200" b="0"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rPr>
              <a:t> Both maternal smoking during pregnancy and secondhand smoke after birth should be avoided.</a:t>
            </a:r>
            <a:r>
              <a:rPr lang="en-US" sz="12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There are chemicals that can increase the risk of SIDS found in cigarette smoke. It is best not to smoke around the child at all and definitely not in the home or car where an infant lives or is transported. If a caregiver smokes outside the home, recommend they wear a shirt that is removed prior to coming back into the house. </a:t>
            </a:r>
            <a:r>
              <a:rPr lang="en-US" sz="12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RECOMMEND</a:t>
            </a:r>
            <a:r>
              <a:rPr lang="en-US" sz="12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they also wash their hands thoroughly before touching the infant.</a:t>
            </a:r>
          </a:p>
          <a:p>
            <a:pPr marL="171450" indent="-171450" algn="l">
              <a:buFont typeface="Arial" panose="020B0604020202020204" pitchFamily="34" charset="0"/>
              <a:buChar char="•"/>
            </a:pPr>
            <a:endParaRPr lang="en-US" sz="1200" b="0"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endParaRPr>
          </a:p>
          <a:p>
            <a:pPr marL="171450" indent="-171450" algn="l">
              <a:buFont typeface="Arial" panose="020B0604020202020204" pitchFamily="34" charset="0"/>
              <a:buChar char="•"/>
            </a:pPr>
            <a:r>
              <a:rPr lang="en-US" sz="1200" b="1"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rPr>
              <a:t>Breastfeeding is recommended for at least the first six months of life.</a:t>
            </a:r>
            <a:r>
              <a:rPr lang="en-US" sz="1200" b="0" i="0" dirty="0">
                <a:solidFill>
                  <a:srgbClr val="131E29"/>
                </a:solidFill>
                <a:effectLst/>
                <a:latin typeface="Open Sans" panose="020B0606030504020204" pitchFamily="34" charset="0"/>
                <a:ea typeface="Open Sans" panose="020B0606030504020204" pitchFamily="34" charset="0"/>
                <a:cs typeface="Open Sans" panose="020B0606030504020204" pitchFamily="34" charset="0"/>
              </a:rPr>
              <a:t> Breastfeeding is associated with a reduced risk of SIDS.</a:t>
            </a:r>
          </a:p>
          <a:p>
            <a:pPr marL="171450" lvl="0" indent="-171450">
              <a:buFont typeface="Arial" panose="020B0604020202020204" pitchFamily="34" charset="0"/>
              <a:buChar char="•"/>
            </a:pPr>
            <a:r>
              <a:rPr lang="en-US" sz="12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Room-sharing without bed-sharing</a:t>
            </a:r>
          </a:p>
          <a:p>
            <a:pPr marL="171450" lvl="0" indent="-171450">
              <a:buFont typeface="Arial" panose="020B0604020202020204" pitchFamily="34" charset="0"/>
              <a:buChar char="•"/>
            </a:pPr>
            <a:r>
              <a:rPr lang="en-US" sz="12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Routine immunizations</a:t>
            </a:r>
          </a:p>
          <a:p>
            <a:pPr marL="171450" lvl="0" indent="-171450">
              <a:buFont typeface="Arial" panose="020B0604020202020204" pitchFamily="34" charset="0"/>
              <a:buChar char="•"/>
            </a:pPr>
            <a:r>
              <a:rPr lang="en-US" sz="12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Consideration of a pacifier</a:t>
            </a:r>
            <a:r>
              <a:rPr lang="en-US" sz="12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as it prevents the baby from sleeping too deeply.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 </a:t>
            </a:r>
            <a:endParaRPr lang="en-US" dirty="0"/>
          </a:p>
          <a:p>
            <a:pPr algn="l">
              <a:buFont typeface="Arial" panose="020B0604020202020204" pitchFamily="34" charset="0"/>
              <a:buChar char="•"/>
            </a:pPr>
            <a:endParaRPr lang="en-US" b="0" i="0" dirty="0">
              <a:solidFill>
                <a:srgbClr val="131E29"/>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7E3525BF-3104-47CB-9797-450C66BB9568}" type="slidenum">
              <a:rPr lang="en-US" smtClean="0"/>
              <a:t>36</a:t>
            </a:fld>
            <a:endParaRPr lang="en-US"/>
          </a:p>
        </p:txBody>
      </p:sp>
    </p:spTree>
    <p:extLst>
      <p:ext uri="{BB962C8B-B14F-4D97-AF65-F5344CB8AC3E}">
        <p14:creationId xmlns:p14="http://schemas.microsoft.com/office/powerpoint/2010/main" val="3440105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a:t>
            </a:r>
            <a:r>
              <a:rPr lang="en-US" sz="1200" kern="1200" dirty="0">
                <a:solidFill>
                  <a:schemeClr val="tx1"/>
                </a:solidFill>
                <a:effectLst/>
                <a:latin typeface="+mn-lt"/>
                <a:ea typeface="+mn-ea"/>
                <a:cs typeface="+mn-cs"/>
              </a:rPr>
              <a:t> participants “What are some factors that you believe contribute to sleep related infant deaths?”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 </a:t>
            </a:r>
            <a:r>
              <a:rPr lang="en-US" sz="1200" kern="1200" dirty="0">
                <a:solidFill>
                  <a:schemeClr val="tx1"/>
                </a:solidFill>
                <a:effectLst/>
                <a:latin typeface="+mn-lt"/>
                <a:ea typeface="+mn-ea"/>
                <a:cs typeface="+mn-cs"/>
              </a:rPr>
              <a:t>them to give responses in the chat box. Review the answers given on the screen and acknowledge participants for their contributions.</a:t>
            </a:r>
          </a:p>
          <a:p>
            <a:endParaRPr lang="en-US" sz="1200" b="0" i="0" kern="1200" dirty="0">
              <a:solidFill>
                <a:schemeClr val="tx1"/>
              </a:solidFill>
              <a:effectLst/>
              <a:latin typeface="+mn-lt"/>
              <a:ea typeface="+mn-ea"/>
              <a:cs typeface="+mn-cs"/>
            </a:endParaRPr>
          </a:p>
          <a:p>
            <a:r>
              <a:rPr lang="en-US" b="0" i="0" dirty="0">
                <a:solidFill>
                  <a:srgbClr val="131E29"/>
                </a:solidFill>
                <a:effectLst/>
                <a:latin typeface="Open Sans" panose="020B0606030504020204" pitchFamily="34" charset="0"/>
              </a:rPr>
              <a:t>Some people may think that these sleep-related deaths only occur when parents are obese, or when parents are under the influence of alcohol or drugs. </a:t>
            </a:r>
          </a:p>
          <a:p>
            <a:endParaRPr lang="en-US" b="0" i="0" dirty="0">
              <a:solidFill>
                <a:srgbClr val="131E29"/>
              </a:solidFill>
              <a:effectLst/>
              <a:latin typeface="Open Sans" panose="020B0606030504020204" pitchFamily="34" charset="0"/>
            </a:endParaRPr>
          </a:p>
          <a:p>
            <a:r>
              <a:rPr lang="en-US" b="0" i="0" dirty="0">
                <a:solidFill>
                  <a:srgbClr val="131E29"/>
                </a:solidFill>
                <a:effectLst/>
                <a:latin typeface="Open Sans" panose="020B0606030504020204" pitchFamily="34" charset="0"/>
              </a:rPr>
              <a:t>Data from Tennessee's Child Fatality Review process shows otherwise. The main contributors to sleep-related deaths in Tennessee are:  Unsafe bedding or toys in the sleeping area (86% of deaths), Infant not sleeping in a crib or bassinette (69% of deaths), infant sleeping with other people (58% of deaths), and infant not sleeping on back (56%). These data show why it is important to follow the ABC's of safe sleep—babies should sleep </a:t>
            </a:r>
            <a:r>
              <a:rPr lang="en-US" b="1" i="0" u="sng" dirty="0">
                <a:solidFill>
                  <a:srgbClr val="131E29"/>
                </a:solidFill>
                <a:effectLst/>
                <a:latin typeface="Open Sans" panose="020B0606030504020204" pitchFamily="34" charset="0"/>
              </a:rPr>
              <a:t>A</a:t>
            </a:r>
            <a:r>
              <a:rPr lang="en-US" b="0" i="0" dirty="0">
                <a:solidFill>
                  <a:srgbClr val="131E29"/>
                </a:solidFill>
                <a:effectLst/>
                <a:latin typeface="Open Sans" panose="020B0606030504020204" pitchFamily="34" charset="0"/>
              </a:rPr>
              <a:t>lone, on their </a:t>
            </a:r>
            <a:r>
              <a:rPr lang="en-US" b="1" i="0" u="sng" dirty="0">
                <a:solidFill>
                  <a:srgbClr val="131E29"/>
                </a:solidFill>
                <a:effectLst/>
                <a:latin typeface="Open Sans" panose="020B0606030504020204" pitchFamily="34" charset="0"/>
              </a:rPr>
              <a:t>B</a:t>
            </a:r>
            <a:r>
              <a:rPr lang="en-US" b="0" i="0" dirty="0">
                <a:solidFill>
                  <a:srgbClr val="131E29"/>
                </a:solidFill>
                <a:effectLst/>
                <a:latin typeface="Open Sans" panose="020B0606030504020204" pitchFamily="34" charset="0"/>
              </a:rPr>
              <a:t>ack, and in a </a:t>
            </a:r>
            <a:r>
              <a:rPr lang="en-US" b="1" i="0" u="sng" dirty="0">
                <a:solidFill>
                  <a:srgbClr val="131E29"/>
                </a:solidFill>
                <a:effectLst/>
                <a:latin typeface="Open Sans" panose="020B0606030504020204" pitchFamily="34" charset="0"/>
              </a:rPr>
              <a:t>C</a:t>
            </a:r>
            <a:r>
              <a:rPr lang="en-US" b="0" i="0" dirty="0">
                <a:solidFill>
                  <a:srgbClr val="131E29"/>
                </a:solidFill>
                <a:effectLst/>
                <a:latin typeface="Open Sans" panose="020B0606030504020204" pitchFamily="34" charset="0"/>
              </a:rPr>
              <a:t>rib.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37</a:t>
            </a:fld>
            <a:endParaRPr lang="en-US"/>
          </a:p>
        </p:txBody>
      </p:sp>
    </p:spTree>
    <p:extLst>
      <p:ext uri="{BB962C8B-B14F-4D97-AF65-F5344CB8AC3E}">
        <p14:creationId xmlns:p14="http://schemas.microsoft.com/office/powerpoint/2010/main" val="3612050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SHOW  </a:t>
            </a:r>
            <a:r>
              <a:rPr lang="en-US" sz="1200" kern="1200" dirty="0">
                <a:solidFill>
                  <a:schemeClr val="tx1"/>
                </a:solidFill>
                <a:effectLst/>
                <a:latin typeface="+mn-lt"/>
                <a:ea typeface="+mn-ea"/>
                <a:cs typeface="+mn-cs"/>
              </a:rPr>
              <a:t>Video: Safe Sleep Practices: Why babies don't choke on their backs</a:t>
            </a:r>
          </a:p>
          <a:p>
            <a:r>
              <a:rPr lang="en-US" dirty="0"/>
              <a:t>https://www.youtube.com/watch?v=ETouQosHO4I</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REVIEW </a:t>
            </a:r>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ABC’s of Safe Sleep</a:t>
            </a:r>
            <a:r>
              <a:rPr lang="en-US" sz="1200" kern="1200" dirty="0">
                <a:solidFill>
                  <a:schemeClr val="tx1"/>
                </a:solidFill>
                <a:effectLst/>
                <a:latin typeface="+mn-lt"/>
                <a:ea typeface="+mn-ea"/>
                <a:cs typeface="+mn-cs"/>
              </a:rPr>
              <a:t> once again with participants: Babies should sleep </a:t>
            </a:r>
            <a:r>
              <a:rPr lang="en-US" sz="1200" b="1" u="sng"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lone, on their </a:t>
            </a:r>
            <a:r>
              <a:rPr lang="en-US" sz="1200" b="1" u="sng" kern="1200" dirty="0">
                <a:solidFill>
                  <a:schemeClr val="tx1"/>
                </a:solidFill>
                <a:effectLst/>
                <a:latin typeface="+mn-lt"/>
                <a:ea typeface="+mn-ea"/>
                <a:cs typeface="+mn-cs"/>
              </a:rPr>
              <a:t>B</a:t>
            </a:r>
            <a:r>
              <a:rPr lang="en-US" sz="1200" kern="1200" dirty="0">
                <a:solidFill>
                  <a:schemeClr val="tx1"/>
                </a:solidFill>
                <a:effectLst/>
                <a:latin typeface="+mn-lt"/>
                <a:ea typeface="+mn-ea"/>
                <a:cs typeface="+mn-cs"/>
              </a:rPr>
              <a:t>ack, in a </a:t>
            </a:r>
            <a:r>
              <a:rPr lang="en-US" sz="1200" b="1" u="sng"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rib!</a:t>
            </a:r>
          </a:p>
          <a:p>
            <a:endParaRPr lang="en-US" dirty="0"/>
          </a:p>
          <a:p>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39</a:t>
            </a:fld>
            <a:endParaRPr lang="en-US"/>
          </a:p>
        </p:txBody>
      </p:sp>
    </p:spTree>
    <p:extLst>
      <p:ext uri="{BB962C8B-B14F-4D97-AF65-F5344CB8AC3E}">
        <p14:creationId xmlns:p14="http://schemas.microsoft.com/office/powerpoint/2010/main" val="394351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a:t>
            </a:r>
            <a:r>
              <a:rPr lang="en-US" sz="1200" kern="1200" dirty="0">
                <a:solidFill>
                  <a:schemeClr val="tx1"/>
                </a:solidFill>
                <a:effectLst/>
                <a:latin typeface="+mn-lt"/>
                <a:ea typeface="+mn-ea"/>
                <a:cs typeface="+mn-cs"/>
              </a:rPr>
              <a:t>Unsafe Places for Babies to Sleep Slide</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STATE </a:t>
            </a:r>
            <a:r>
              <a:rPr lang="en-US" sz="1200" kern="1200" dirty="0">
                <a:solidFill>
                  <a:schemeClr val="tx1"/>
                </a:solidFill>
                <a:effectLst/>
                <a:latin typeface="+mn-lt"/>
                <a:ea typeface="+mn-ea"/>
                <a:cs typeface="+mn-cs"/>
              </a:rPr>
              <a:t>Couches, chairs, recliners, waterbeds, infant chairs, car seats are not safe environments for a baby to sleep in (AAP recommendations, 2011).</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STATE</a:t>
            </a:r>
            <a:r>
              <a:rPr lang="en-US" sz="1200" kern="1200" dirty="0">
                <a:solidFill>
                  <a:schemeClr val="tx1"/>
                </a:solidFill>
                <a:effectLst/>
                <a:latin typeface="+mn-lt"/>
                <a:ea typeface="+mn-ea"/>
                <a:cs typeface="+mn-cs"/>
              </a:rPr>
              <a:t> This is one of the most shocking parts of educating caregivers because infants will often fall asleep in a car seat or baby swing. It is tempting to just let baby sleep in these locations; however infant deaths have occurred when infants were left alone on these surfaces and not moved to a safe sleep surface.  Deaths from these devices were caused from strangulation from straps or suffocation from padding.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If a baby is in a device such as a car seat, swing or baby seat, never leave them unstrapped or partially strapped. </a:t>
            </a:r>
          </a:p>
          <a:p>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40</a:t>
            </a:fld>
            <a:endParaRPr lang="en-US"/>
          </a:p>
        </p:txBody>
      </p:sp>
    </p:spTree>
    <p:extLst>
      <p:ext uri="{BB962C8B-B14F-4D97-AF65-F5344CB8AC3E}">
        <p14:creationId xmlns:p14="http://schemas.microsoft.com/office/powerpoint/2010/main" val="548021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a:t>
            </a:r>
            <a:r>
              <a:rPr lang="en-US" sz="1200" kern="1200" dirty="0">
                <a:solidFill>
                  <a:schemeClr val="tx1"/>
                </a:solidFill>
                <a:effectLst/>
                <a:latin typeface="+mn-lt"/>
                <a:ea typeface="+mn-ea"/>
                <a:cs typeface="+mn-cs"/>
              </a:rPr>
              <a:t>Safe Places for Baby to Sleep Power Point slide</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Firm crib mattresses are the safest places for babies to sleep. Bassinets and pack n’ plays are also safe options for babies to sleep.</a:t>
            </a:r>
          </a:p>
          <a:p>
            <a:pPr lvl="0"/>
            <a:r>
              <a:rPr lang="en-US" sz="1200" kern="1200" dirty="0">
                <a:solidFill>
                  <a:schemeClr val="tx1"/>
                </a:solidFill>
                <a:effectLst/>
                <a:latin typeface="+mn-lt"/>
                <a:ea typeface="+mn-ea"/>
                <a:cs typeface="+mn-cs"/>
              </a:rPr>
              <a:t>Make sure that the crib mattress is firm and fits snuggly with no space between the mattress and the side of the crib, where the baby could become trapped.</a:t>
            </a:r>
          </a:p>
          <a:p>
            <a:pPr lvl="0"/>
            <a:r>
              <a:rPr lang="en-US" sz="1200" kern="1200" dirty="0">
                <a:solidFill>
                  <a:schemeClr val="tx1"/>
                </a:solidFill>
                <a:effectLst/>
                <a:latin typeface="+mn-lt"/>
                <a:ea typeface="+mn-ea"/>
                <a:cs typeface="+mn-cs"/>
              </a:rPr>
              <a:t>Keep loose objects, soft toys, and bedding out of the baby's sleep area. Do not use pillows and blankets in a baby's sleeping area. A baby should sleep in a crib with only a tight-fitting sheet.</a:t>
            </a:r>
          </a:p>
          <a:p>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41</a:t>
            </a:fld>
            <a:endParaRPr lang="en-US"/>
          </a:p>
        </p:txBody>
      </p:sp>
    </p:spTree>
    <p:extLst>
      <p:ext uri="{BB962C8B-B14F-4D97-AF65-F5344CB8AC3E}">
        <p14:creationId xmlns:p14="http://schemas.microsoft.com/office/powerpoint/2010/main" val="1622890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REVIEW </a:t>
            </a:r>
            <a:r>
              <a:rPr lang="en-US" sz="12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Protocol for Safe Sleep Education and Delivery of Safe Sleep Furniture</a:t>
            </a:r>
            <a:r>
              <a:rPr lang="en-US" sz="120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on the DCS Policy page.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Located in Chapter 14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SHARE</a:t>
            </a:r>
            <a:r>
              <a:rPr lang="en-US" sz="120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the protocol on the screen and review the key points including:</a:t>
            </a:r>
          </a:p>
          <a:p>
            <a:r>
              <a:rPr lang="en-US" sz="1200" dirty="0">
                <a:latin typeface="Open Sans" panose="020B0606030504020204" pitchFamily="34" charset="0"/>
                <a:ea typeface="Open Sans" panose="020B0606030504020204" pitchFamily="34" charset="0"/>
                <a:cs typeface="Open Sans" panose="020B0606030504020204" pitchFamily="34" charset="0"/>
              </a:rPr>
              <a:t>Safe Sleep furniture is available </a:t>
            </a:r>
            <a:r>
              <a:rPr lang="en-US" sz="1200" b="1" u="sng" dirty="0">
                <a:latin typeface="Open Sans" panose="020B0606030504020204" pitchFamily="34" charset="0"/>
                <a:ea typeface="Open Sans" panose="020B0606030504020204" pitchFamily="34" charset="0"/>
                <a:cs typeface="Open Sans" panose="020B0606030504020204" pitchFamily="34" charset="0"/>
              </a:rPr>
              <a:t>24/7</a:t>
            </a:r>
            <a:r>
              <a:rPr lang="en-US" sz="1200" dirty="0">
                <a:latin typeface="Open Sans" panose="020B0606030504020204" pitchFamily="34" charset="0"/>
                <a:ea typeface="Open Sans" panose="020B0606030504020204" pitchFamily="34" charset="0"/>
                <a:cs typeface="Open Sans" panose="020B0606030504020204" pitchFamily="34" charset="0"/>
              </a:rPr>
              <a:t> to all families served by the Department</a:t>
            </a:r>
          </a:p>
          <a:p>
            <a:r>
              <a:rPr lang="en-US" sz="1200" dirty="0">
                <a:latin typeface="Open Sans" panose="020B0606030504020204" pitchFamily="34" charset="0"/>
                <a:ea typeface="Open Sans" panose="020B0606030504020204" pitchFamily="34" charset="0"/>
                <a:cs typeface="Open Sans" panose="020B0606030504020204" pitchFamily="34" charset="0"/>
              </a:rPr>
              <a:t>Safe sleep furniture is promptly provided to the family.  This happens as soon as possible, but always within </a:t>
            </a:r>
            <a:r>
              <a:rPr lang="en-US" sz="1200" b="1" dirty="0">
                <a:latin typeface="Open Sans" panose="020B0606030504020204" pitchFamily="34" charset="0"/>
                <a:ea typeface="Open Sans" panose="020B0606030504020204" pitchFamily="34" charset="0"/>
                <a:cs typeface="Open Sans" panose="020B0606030504020204" pitchFamily="34" charset="0"/>
              </a:rPr>
              <a:t>8 hours </a:t>
            </a:r>
            <a:r>
              <a:rPr lang="en-US" sz="1200" dirty="0">
                <a:latin typeface="Open Sans" panose="020B0606030504020204" pitchFamily="34" charset="0"/>
                <a:ea typeface="Open Sans" panose="020B0606030504020204" pitchFamily="34" charset="0"/>
                <a:cs typeface="Open Sans" panose="020B0606030504020204" pitchFamily="34" charset="0"/>
              </a:rPr>
              <a:t>of the need being identified.</a:t>
            </a:r>
          </a:p>
          <a:p>
            <a:r>
              <a:rPr lang="en-US" sz="1200" dirty="0">
                <a:latin typeface="Open Sans" panose="020B0606030504020204" pitchFamily="34" charset="0"/>
                <a:ea typeface="Open Sans" panose="020B0606030504020204" pitchFamily="34" charset="0"/>
                <a:cs typeface="Open Sans" panose="020B0606030504020204" pitchFamily="34" charset="0"/>
              </a:rPr>
              <a:t>the child’s name is written in large letters on the </a:t>
            </a:r>
            <a:r>
              <a:rPr lang="en-US" sz="1200" b="1" u="sng" dirty="0">
                <a:latin typeface="Open Sans" panose="020B0606030504020204" pitchFamily="34" charset="0"/>
                <a:ea typeface="Open Sans" panose="020B0606030504020204" pitchFamily="34" charset="0"/>
                <a:cs typeface="Open Sans" panose="020B0606030504020204" pitchFamily="34" charset="0"/>
              </a:rPr>
              <a:t>bottom of the pack-n-play</a:t>
            </a:r>
            <a:r>
              <a:rPr lang="en-US" sz="1200" dirty="0">
                <a:latin typeface="Open Sans" panose="020B0606030504020204" pitchFamily="34" charset="0"/>
                <a:ea typeface="Open Sans" panose="020B0606030504020204" pitchFamily="34" charset="0"/>
                <a:cs typeface="Open Sans" panose="020B0606030504020204" pitchFamily="34" charset="0"/>
              </a:rPr>
              <a:t>. </a:t>
            </a:r>
          </a:p>
          <a:p>
            <a:r>
              <a:rPr lang="en-US" sz="1200" dirty="0">
                <a:latin typeface="Open Sans" panose="020B0606030504020204" pitchFamily="34" charset="0"/>
                <a:ea typeface="Open Sans" panose="020B0606030504020204" pitchFamily="34" charset="0"/>
                <a:cs typeface="Open Sans" panose="020B0606030504020204" pitchFamily="34" charset="0"/>
              </a:rPr>
              <a:t>any safe sleep furniture belonging to the child be </a:t>
            </a:r>
            <a:r>
              <a:rPr lang="en-US" sz="1200" b="1" u="sng" dirty="0">
                <a:latin typeface="Open Sans" panose="020B0606030504020204" pitchFamily="34" charset="0"/>
                <a:ea typeface="Open Sans" panose="020B0606030504020204" pitchFamily="34" charset="0"/>
                <a:cs typeface="Open Sans" panose="020B0606030504020204" pitchFamily="34" charset="0"/>
              </a:rPr>
              <a:t>taken with the child to the new placement.</a:t>
            </a:r>
          </a:p>
          <a:p>
            <a:r>
              <a:rPr lang="en-US" sz="1200" dirty="0">
                <a:latin typeface="Open Sans" panose="020B0606030504020204" pitchFamily="34" charset="0"/>
                <a:ea typeface="Open Sans" panose="020B0606030504020204" pitchFamily="34" charset="0"/>
                <a:cs typeface="Open Sans" panose="020B0606030504020204" pitchFamily="34" charset="0"/>
              </a:rPr>
              <a:t>CMs submit a Case Service Request (CSR) in TFACTS in the name of the infant for whom the safe sleep furniture was delivered. This CSR should be entered into TFACTS within </a:t>
            </a:r>
            <a:r>
              <a:rPr lang="en-US" sz="1200" b="1" dirty="0">
                <a:latin typeface="Open Sans" panose="020B0606030504020204" pitchFamily="34" charset="0"/>
                <a:ea typeface="Open Sans" panose="020B0606030504020204" pitchFamily="34" charset="0"/>
                <a:cs typeface="Open Sans" panose="020B0606030504020204" pitchFamily="34" charset="0"/>
              </a:rPr>
              <a:t>two (2) business days </a:t>
            </a:r>
            <a:r>
              <a:rPr lang="en-US" sz="1200" dirty="0">
                <a:latin typeface="Open Sans" panose="020B0606030504020204" pitchFamily="34" charset="0"/>
                <a:ea typeface="Open Sans" panose="020B0606030504020204" pitchFamily="34" charset="0"/>
                <a:cs typeface="Open Sans" panose="020B0606030504020204" pitchFamily="34" charset="0"/>
              </a:rPr>
              <a:t>to ensure an appropriate supply of safe sleep furniture is maintained in the region.</a:t>
            </a:r>
          </a:p>
          <a:p>
            <a:r>
              <a:rPr lang="en-US" sz="1200" dirty="0">
                <a:latin typeface="Open Sans" panose="020B0606030504020204" pitchFamily="34" charset="0"/>
                <a:ea typeface="Open Sans" panose="020B0606030504020204" pitchFamily="34" charset="0"/>
                <a:cs typeface="Open Sans" panose="020B0606030504020204" pitchFamily="34" charset="0"/>
              </a:rPr>
              <a:t>CM must </a:t>
            </a:r>
            <a:r>
              <a:rPr lang="en-US" sz="1200" b="1" u="sng" dirty="0">
                <a:latin typeface="Open Sans" panose="020B0606030504020204" pitchFamily="34" charset="0"/>
                <a:ea typeface="Open Sans" panose="020B0606030504020204" pitchFamily="34" charset="0"/>
                <a:cs typeface="Open Sans" panose="020B0606030504020204" pitchFamily="34" charset="0"/>
              </a:rPr>
              <a:t>visually</a:t>
            </a:r>
            <a:r>
              <a:rPr lang="en-US" sz="1200" dirty="0">
                <a:latin typeface="Open Sans" panose="020B0606030504020204" pitchFamily="34" charset="0"/>
                <a:ea typeface="Open Sans" panose="020B0606030504020204" pitchFamily="34" charset="0"/>
                <a:cs typeface="Open Sans" panose="020B0606030504020204" pitchFamily="34" charset="0"/>
              </a:rPr>
              <a:t> verify the presence of fully set-up safe sleep environment.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E3525BF-3104-47CB-9797-450C66BB9568}" type="slidenum">
              <a:rPr lang="en-US" smtClean="0"/>
              <a:t>42</a:t>
            </a:fld>
            <a:endParaRPr lang="en-US"/>
          </a:p>
        </p:txBody>
      </p:sp>
    </p:spTree>
    <p:extLst>
      <p:ext uri="{BB962C8B-B14F-4D97-AF65-F5344CB8AC3E}">
        <p14:creationId xmlns:p14="http://schemas.microsoft.com/office/powerpoint/2010/main" val="2733141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ASK</a:t>
            </a:r>
            <a:r>
              <a:rPr lang="en-US" b="1" baseline="0" dirty="0"/>
              <a:t> </a:t>
            </a:r>
            <a:r>
              <a:rPr lang="en-US" sz="1200" kern="1200" dirty="0">
                <a:solidFill>
                  <a:schemeClr val="tx1"/>
                </a:solidFill>
                <a:effectLst/>
                <a:latin typeface="+mn-lt"/>
                <a:ea typeface="+mn-ea"/>
                <a:cs typeface="+mn-cs"/>
              </a:rPr>
              <a:t>participants “What are some barriers you think could get in the way of a caregiver implementing safe sleep practices?”</a:t>
            </a:r>
          </a:p>
          <a:p>
            <a:r>
              <a:rPr lang="en-US" b="1" dirty="0"/>
              <a:t> </a:t>
            </a:r>
          </a:p>
          <a:p>
            <a:r>
              <a:rPr lang="en-US" b="1" dirty="0"/>
              <a:t>REVIEW</a:t>
            </a:r>
            <a:r>
              <a:rPr lang="en-US" b="1" baseline="0" dirty="0"/>
              <a:t> </a:t>
            </a:r>
            <a:r>
              <a:rPr lang="en-US" b="0" baseline="0" dirty="0"/>
              <a:t>key points from the slide.  Include a discussion about how culture and how the parents or caregivers were raised can impact their view of safe sleep practices.   </a:t>
            </a:r>
            <a:endParaRPr lang="en-US" b="1" dirty="0"/>
          </a:p>
        </p:txBody>
      </p:sp>
      <p:sp>
        <p:nvSpPr>
          <p:cNvPr id="4" name="Slide Number Placeholder 3"/>
          <p:cNvSpPr>
            <a:spLocks noGrp="1"/>
          </p:cNvSpPr>
          <p:nvPr>
            <p:ph type="sldNum" sz="quarter" idx="10"/>
          </p:nvPr>
        </p:nvSpPr>
        <p:spPr/>
        <p:txBody>
          <a:bodyPr/>
          <a:lstStyle/>
          <a:p>
            <a:fld id="{7E3525BF-3104-47CB-9797-450C66BB9568}" type="slidenum">
              <a:rPr lang="en-US" smtClean="0"/>
              <a:t>43</a:t>
            </a:fld>
            <a:endParaRPr lang="en-US"/>
          </a:p>
        </p:txBody>
      </p:sp>
    </p:spTree>
    <p:extLst>
      <p:ext uri="{BB962C8B-B14F-4D97-AF65-F5344CB8AC3E}">
        <p14:creationId xmlns:p14="http://schemas.microsoft.com/office/powerpoint/2010/main" val="19000695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STATE </a:t>
            </a:r>
            <a:r>
              <a:rPr lang="en-US" sz="1200" kern="1200" dirty="0">
                <a:solidFill>
                  <a:schemeClr val="tx1"/>
                </a:solidFill>
                <a:effectLst/>
                <a:latin typeface="+mn-lt"/>
                <a:ea typeface="+mn-ea"/>
                <a:cs typeface="+mn-cs"/>
              </a:rPr>
              <a:t>Safe Sleep resource packets will be available at each DCS office for staff to provide to families with children one year old and younger.  </a:t>
            </a:r>
          </a:p>
          <a:p>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44</a:t>
            </a:fld>
            <a:endParaRPr lang="en-US"/>
          </a:p>
        </p:txBody>
      </p:sp>
    </p:spTree>
    <p:extLst>
      <p:ext uri="{BB962C8B-B14F-4D97-AF65-F5344CB8AC3E}">
        <p14:creationId xmlns:p14="http://schemas.microsoft.com/office/powerpoint/2010/main" val="4112360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REFER </a:t>
            </a:r>
            <a:r>
              <a:rPr lang="en-US" sz="1200" kern="1200" dirty="0">
                <a:solidFill>
                  <a:schemeClr val="tx1"/>
                </a:solidFill>
                <a:effectLst/>
                <a:latin typeface="+mn-lt"/>
                <a:ea typeface="+mn-ea"/>
                <a:cs typeface="+mn-cs"/>
              </a:rPr>
              <a:t>participants to the Safe Sleep website </a:t>
            </a:r>
            <a:r>
              <a:rPr lang="en-US" sz="1200" b="1" u="sng" kern="1200" dirty="0">
                <a:solidFill>
                  <a:schemeClr val="tx1"/>
                </a:solidFill>
                <a:effectLst/>
                <a:latin typeface="+mn-lt"/>
                <a:ea typeface="+mn-ea"/>
                <a:cs typeface="+mn-cs"/>
                <a:hlinkClick r:id="rId3"/>
              </a:rPr>
              <a:t>http://safesleep.tn.gov</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for additional information and for resources to share with families. </a:t>
            </a:r>
          </a:p>
          <a:p>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45</a:t>
            </a:fld>
            <a:endParaRPr lang="en-US"/>
          </a:p>
        </p:txBody>
      </p:sp>
    </p:spTree>
    <p:extLst>
      <p:ext uri="{BB962C8B-B14F-4D97-AF65-F5344CB8AC3E}">
        <p14:creationId xmlns:p14="http://schemas.microsoft.com/office/powerpoint/2010/main" val="3822678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Show</a:t>
            </a:r>
            <a:r>
              <a:rPr lang="en-US" sz="1200" kern="1200" dirty="0">
                <a:solidFill>
                  <a:schemeClr val="tx1"/>
                </a:solidFill>
                <a:effectLst/>
                <a:latin typeface="+mn-lt"/>
                <a:ea typeface="+mn-ea"/>
                <a:cs typeface="+mn-cs"/>
              </a:rPr>
              <a:t> the Pack ‘N Play video (1:35 minutes) </a:t>
            </a:r>
            <a:r>
              <a:rPr lang="en-US" sz="1200" b="1" kern="1200" dirty="0">
                <a:solidFill>
                  <a:schemeClr val="tx1"/>
                </a:solidFill>
                <a:effectLst/>
                <a:latin typeface="+mn-lt"/>
                <a:ea typeface="+mn-ea"/>
                <a:cs typeface="+mn-cs"/>
              </a:rPr>
              <a:t>https://www.youtube.com/watch?v=liBWGHIUKNw&amp;t=1s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INFORM</a:t>
            </a:r>
            <a:r>
              <a:rPr lang="en-US" sz="1200" kern="1200" dirty="0">
                <a:solidFill>
                  <a:schemeClr val="tx1"/>
                </a:solidFill>
                <a:effectLst/>
                <a:latin typeface="+mn-lt"/>
                <a:ea typeface="+mn-ea"/>
                <a:cs typeface="+mn-cs"/>
              </a:rPr>
              <a:t> participants they will have an opportunity to practice assembling a Pack ‘n’ Play if they wish</a:t>
            </a: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when they compete the Child Passenger Safety Car Seat installation training.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E3525BF-3104-47CB-9797-450C66BB9568}" type="slidenum">
              <a:rPr lang="en-US" smtClean="0"/>
              <a:t>46</a:t>
            </a:fld>
            <a:endParaRPr lang="en-US"/>
          </a:p>
        </p:txBody>
      </p:sp>
    </p:spTree>
    <p:extLst>
      <p:ext uri="{BB962C8B-B14F-4D97-AF65-F5344CB8AC3E}">
        <p14:creationId xmlns:p14="http://schemas.microsoft.com/office/powerpoint/2010/main" val="6293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are developmental milestones? o Developmental milestones are things most children can do by a certain age. o Skills such as taking a first step, smiling for the first time, and waving “bye-bye” are called developmental milestones. Children reach milestones in how they play, learn, speak, act, and move. You see children reach milestones every day. Though all children develop at their own pace, most children reach developmental milestones at or about the same age. • EXPLAIN that milestones are not concrete, and many babies may hit certain milestones ahead of time while others reach milestones behind other children their age. </a:t>
            </a:r>
          </a:p>
        </p:txBody>
      </p:sp>
      <p:sp>
        <p:nvSpPr>
          <p:cNvPr id="4" name="Slide Number Placeholder 3"/>
          <p:cNvSpPr>
            <a:spLocks noGrp="1"/>
          </p:cNvSpPr>
          <p:nvPr>
            <p:ph type="sldNum" sz="quarter" idx="10"/>
          </p:nvPr>
        </p:nvSpPr>
        <p:spPr/>
        <p:txBody>
          <a:bodyPr/>
          <a:lstStyle/>
          <a:p>
            <a:fld id="{913E41A3-A3C6-45BB-B382-6D158EC209A2}"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700000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20.7 https://files.dcs.tn.gov/policies/chap20/20.7.pdf</a:t>
            </a:r>
          </a:p>
          <a:p>
            <a:r>
              <a:rPr lang="en-US" dirty="0"/>
              <a:t>SHARE DCS Policy 20.7 and the attached protocol outline the schedule in which children/youth in DCS custody must been seen at the Health Department for their early periodic screening diagnosis and treatment (EPSD &amp; T). • SHOW participants where to access this policy and protocol and highlight Section C of the policy. • REVIEW slide that outlines the EPSD &amp; T schedule for young children. </a:t>
            </a:r>
          </a:p>
        </p:txBody>
      </p:sp>
      <p:sp>
        <p:nvSpPr>
          <p:cNvPr id="4" name="Slide Number Placeholder 3"/>
          <p:cNvSpPr>
            <a:spLocks noGrp="1"/>
          </p:cNvSpPr>
          <p:nvPr>
            <p:ph type="sldNum" sz="quarter" idx="10"/>
          </p:nvPr>
        </p:nvSpPr>
        <p:spPr/>
        <p:txBody>
          <a:bodyPr/>
          <a:lstStyle/>
          <a:p>
            <a:fld id="{CA01B5E5-7FDF-4114-9ADD-FA92AEFE2E6D}" type="slidenum">
              <a:rPr lang="en-US" smtClean="0"/>
              <a:t>47</a:t>
            </a:fld>
            <a:endParaRPr lang="en-US"/>
          </a:p>
        </p:txBody>
      </p:sp>
    </p:spTree>
    <p:extLst>
      <p:ext uri="{BB962C8B-B14F-4D97-AF65-F5344CB8AC3E}">
        <p14:creationId xmlns:p14="http://schemas.microsoft.com/office/powerpoint/2010/main" val="1241516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the benefits of well-child visits and display slide. o Prevention. Your child gets scheduled immunizations to prevent illness. You also can ask your pediatrician about nutrition and safety in the home and at school. o Tracking growth and development. See how much your child has grown in the time since your last visit, and talk with your doctor about your child's development. You can discuss your child's milestones, social behaviors and learning. o Raising concerns. Make a list of topics you want to talk about with your child's pediatrician such as development, behavior, sleep, eating or getting along with other family members. Bring your top three to five questions or concerns with you to talk with your pediatrician at the start of the visit. o Team approach. Regular visits create strong, trustworthy relationships among pediatrician, parent and child. The AAP recommends well-child visits as a way for pediatricians and parents to serve the needs of children. This team approach helps develop optimal physical, mental and social health of a child. • You can call the doctor whenever you have a question about your child that you are unsure of the answer too. • Most pediatrician offices have answering services after hours that can assist you when you have questions. During office hours, you can also ask to speak to a nurse to ask questions. The DCS health nurse is also a resource for health information. • If you suspect a newborn may be sick, you can look for signs such as fever, poor feeding, vomiting, irritability, and difficulty breathing. • Reasons you may take an older child straight to the hospital would be difficulty breathing, persistent vomiting, signs of dehydration, severe abdominal pain, or a high fever</a:t>
            </a:r>
          </a:p>
        </p:txBody>
      </p:sp>
      <p:sp>
        <p:nvSpPr>
          <p:cNvPr id="4" name="Slide Number Placeholder 3"/>
          <p:cNvSpPr>
            <a:spLocks noGrp="1"/>
          </p:cNvSpPr>
          <p:nvPr>
            <p:ph type="sldNum" sz="quarter" idx="5"/>
          </p:nvPr>
        </p:nvSpPr>
        <p:spPr/>
        <p:txBody>
          <a:bodyPr/>
          <a:lstStyle/>
          <a:p>
            <a:fld id="{CA01B5E5-7FDF-4114-9ADD-FA92AEFE2E6D}" type="slidenum">
              <a:rPr lang="en-US" smtClean="0"/>
              <a:t>48</a:t>
            </a:fld>
            <a:endParaRPr lang="en-US"/>
          </a:p>
        </p:txBody>
      </p:sp>
    </p:spTree>
    <p:extLst>
      <p:ext uri="{BB962C8B-B14F-4D97-AF65-F5344CB8AC3E}">
        <p14:creationId xmlns:p14="http://schemas.microsoft.com/office/powerpoint/2010/main" val="3398762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20.12 https://files.dcs.tn.gov/policies/chap20/20.12.pdf</a:t>
            </a:r>
          </a:p>
          <a:p>
            <a:r>
              <a:rPr lang="en-US" dirty="0"/>
              <a:t>SHARE DCS Policy 20.12 outlines dental services for children in custody. According to the policy, children over the age of 12 months should be seen by a dentist every six months. o Teething usually starts between four to seven months and most babies will develop their first tooth between ages 6 months to 12 months. o Parents/caregivers can help ease teething pain by massaging their baby's gums with clean fingers, offering solid, not liquid-filled, teething rings, or a clean frozen or wet washcloth. If you offer a teething biscuit, make sure to watch your baby while he or she is eating it. o Stay away from teething tablets that contain the plant poison belladonna and gels with benzocaine. Both are marketed to numb your child's pain, but the FDA has issued warnings against both due to potential side effects. o In addition, amber teething necklaces are not recommended. Necklaces placed around an infant's neck can pose a strangulation risk or be a potential choking hazard. There is also no research to support the necklace’s effectiveness. o Caregivers should brush the child’s teeth with a smear of fluoride toothpaste, the size of a grain of rice, once their first tooth appears. o Teething is another area that cultural considerations should be taken into consideration. When in doubt, discuss your concerns with your supervisor</a:t>
            </a:r>
          </a:p>
        </p:txBody>
      </p:sp>
      <p:sp>
        <p:nvSpPr>
          <p:cNvPr id="4" name="Slide Number Placeholder 3"/>
          <p:cNvSpPr>
            <a:spLocks noGrp="1"/>
          </p:cNvSpPr>
          <p:nvPr>
            <p:ph type="sldNum" sz="quarter" idx="5"/>
          </p:nvPr>
        </p:nvSpPr>
        <p:spPr/>
        <p:txBody>
          <a:bodyPr/>
          <a:lstStyle/>
          <a:p>
            <a:fld id="{CA01B5E5-7FDF-4114-9ADD-FA92AEFE2E6D}" type="slidenum">
              <a:rPr lang="en-US" smtClean="0"/>
              <a:t>49</a:t>
            </a:fld>
            <a:endParaRPr lang="en-US"/>
          </a:p>
        </p:txBody>
      </p:sp>
    </p:spTree>
    <p:extLst>
      <p:ext uri="{BB962C8B-B14F-4D97-AF65-F5344CB8AC3E}">
        <p14:creationId xmlns:p14="http://schemas.microsoft.com/office/powerpoint/2010/main" val="1899337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Discipline Policy for Custodial Children (Form CS-0553) https://files.dcs.tn.gov/forms/0553.docx</a:t>
            </a:r>
          </a:p>
          <a:p>
            <a:r>
              <a:rPr lang="en-US" dirty="0"/>
              <a:t>SHARE the DCS Discipline Policy for custodial children (form CS-0553). This policy must be followed by all foster parents and by all individuals caring for a custodial child. While this policy is geared toward custodial children, the concepts discussed in the policy about discipline can be implemented by all caregivers and should be encouraged by DCS Staff. • EXPLAIN that discipline is a teaching process that is initiated by a trauma informed caregiver who is able to identify the underlying need of a child. It is through this process that a child develops the self-control, self-reliance, resiliency, and appropriate life skills necessary to assume responsibilities, make daily living decisions, and live according to accepted levels of social behavior. • Discipline should: o tell children they are worthy, even when their behavior is not appropriate o help children feel closer to parents, not be afraid of them o give consistent, fair, kind limits so children can feel secure • The following forms of punishment must not be used for ANY custodial child: o Corporal Punishment such as slapping, spanking, or hitting with any object, o Excessive exercising (particularly of a military nature), running laps, repetitive sit-ups, etc. o Cruel and unusual punishment, o Assignment of excessive or inappropriate work, o Denial of meals and daily needs, o Verbal abuse, ridicule or humiliation, o Permitting a child to punish another child, o Chemical or mechanical restraints ex; use of psychotropic medications as a restraint, o Denial of planned visits, telephone calls, or mail contact with birth family, attorney, siblings, Family Service Worker, pre-adoptive family, or attorney, o Seclusion as a punishment, o Threat of removal from the foster home, or o Any discipline that occurs more than 24 hours after the incident. • An appropriate form of discipline that is effective for children ages 2-12 is time out. Have the child sit down in a boring, safe place and set a timer for 1 minute for each year of the child’s life. Do not give your child attention during the time-out period.</a:t>
            </a:r>
          </a:p>
        </p:txBody>
      </p:sp>
      <p:sp>
        <p:nvSpPr>
          <p:cNvPr id="4" name="Slide Number Placeholder 3"/>
          <p:cNvSpPr>
            <a:spLocks noGrp="1"/>
          </p:cNvSpPr>
          <p:nvPr>
            <p:ph type="sldNum" sz="quarter" idx="5"/>
          </p:nvPr>
        </p:nvSpPr>
        <p:spPr/>
        <p:txBody>
          <a:bodyPr/>
          <a:lstStyle/>
          <a:p>
            <a:fld id="{CA01B5E5-7FDF-4114-9ADD-FA92AEFE2E6D}" type="slidenum">
              <a:rPr lang="en-US" smtClean="0"/>
              <a:t>50</a:t>
            </a:fld>
            <a:endParaRPr lang="en-US"/>
          </a:p>
        </p:txBody>
      </p:sp>
    </p:spTree>
    <p:extLst>
      <p:ext uri="{BB962C8B-B14F-4D97-AF65-F5344CB8AC3E}">
        <p14:creationId xmlns:p14="http://schemas.microsoft.com/office/powerpoint/2010/main" val="2212948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Infants develop through the “Serve and Return” process. Here is a video that explains how the brain develops with these interactions. It also demonstrates how a child may have difficulty with attachment if they have missed these milestone interactions. • PLAY Serve and return video https://www.youtube.com/watch?v=m_5u8- QSh6A (1 minute, 42 seconds) • DEBRIEF the video by asking participants their thoughts on how the caregiver’s interactions can impact child development.</a:t>
            </a:r>
          </a:p>
        </p:txBody>
      </p:sp>
      <p:sp>
        <p:nvSpPr>
          <p:cNvPr id="4" name="Slide Number Placeholder 3"/>
          <p:cNvSpPr>
            <a:spLocks noGrp="1"/>
          </p:cNvSpPr>
          <p:nvPr>
            <p:ph type="sldNum" sz="quarter" idx="10"/>
          </p:nvPr>
        </p:nvSpPr>
        <p:spPr/>
        <p:txBody>
          <a:bodyPr/>
          <a:lstStyle/>
          <a:p>
            <a:fld id="{CA01B5E5-7FDF-4114-9ADD-FA92AEFE2E6D}" type="slidenum">
              <a:rPr lang="en-US" smtClean="0"/>
              <a:t>51</a:t>
            </a:fld>
            <a:endParaRPr lang="en-US"/>
          </a:p>
        </p:txBody>
      </p:sp>
    </p:spTree>
    <p:extLst>
      <p:ext uri="{BB962C8B-B14F-4D97-AF65-F5344CB8AC3E}">
        <p14:creationId xmlns:p14="http://schemas.microsoft.com/office/powerpoint/2010/main" val="25445210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impact trauma (abuse or neglect) have on child development? Thinking about serve and return, what impact would the caregiver using substances have on this process? </a:t>
            </a:r>
          </a:p>
        </p:txBody>
      </p:sp>
      <p:sp>
        <p:nvSpPr>
          <p:cNvPr id="4" name="Slide Number Placeholder 3"/>
          <p:cNvSpPr>
            <a:spLocks noGrp="1"/>
          </p:cNvSpPr>
          <p:nvPr>
            <p:ph type="sldNum" sz="quarter" idx="5"/>
          </p:nvPr>
        </p:nvSpPr>
        <p:spPr/>
        <p:txBody>
          <a:bodyPr/>
          <a:lstStyle/>
          <a:p>
            <a:fld id="{CA01B5E5-7FDF-4114-9ADD-FA92AEFE2E6D}" type="slidenum">
              <a:rPr lang="en-US" smtClean="0"/>
              <a:t>52</a:t>
            </a:fld>
            <a:endParaRPr lang="en-US"/>
          </a:p>
        </p:txBody>
      </p:sp>
    </p:spTree>
    <p:extLst>
      <p:ext uri="{BB962C8B-B14F-4D97-AF65-F5344CB8AC3E}">
        <p14:creationId xmlns:p14="http://schemas.microsoft.com/office/powerpoint/2010/main" val="1772596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support for growth and development comes from caregivers. Although the capacity for development is biological, children need the support, protection, and involvement of the adults in their lives in order to reach that capacity. The most important source of support for growth comes from the child’s caregivers. Mastering a new developmental stage is not a complete, all at-once transformation, and there are frustrations and regressions to previous behaviors at every transition stage. o An example of this is “potty training.” A child may appeared to be “potty trained,” then get sick, go visit grandma, or go on a long trip and regress back to soiling and wetting. Once the family is back home in familiar surroundings and the child is back in his or her typical routine, the child is once again toileting herself or himself. Behaviors that occur when a child transitions from one stage to another are not very pleasant for the adult caregiver. It is important that the child’s caregiver and other adults in the child’s life understand these behaviors as normal and temporary and understand how to support the child in growth to the next stage.</a:t>
            </a:r>
          </a:p>
        </p:txBody>
      </p:sp>
      <p:sp>
        <p:nvSpPr>
          <p:cNvPr id="4" name="Slide Number Placeholder 3"/>
          <p:cNvSpPr>
            <a:spLocks noGrp="1"/>
          </p:cNvSpPr>
          <p:nvPr>
            <p:ph type="sldNum" sz="quarter" idx="5"/>
          </p:nvPr>
        </p:nvSpPr>
        <p:spPr/>
        <p:txBody>
          <a:bodyPr/>
          <a:lstStyle/>
          <a:p>
            <a:fld id="{CA01B5E5-7FDF-4114-9ADD-FA92AEFE2E6D}" type="slidenum">
              <a:rPr lang="en-US" smtClean="0"/>
              <a:t>53</a:t>
            </a:fld>
            <a:endParaRPr lang="en-US"/>
          </a:p>
        </p:txBody>
      </p:sp>
    </p:spTree>
    <p:extLst>
      <p:ext uri="{BB962C8B-B14F-4D97-AF65-F5344CB8AC3E}">
        <p14:creationId xmlns:p14="http://schemas.microsoft.com/office/powerpoint/2010/main" val="33159903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 children we work with in the child welfare system have experienced trauma. Despite the negative experiences they have had and the delays in their development that may occur, we know that the brain and other biological systems are most adaptable early in life. Recovery and resiliency are possible. • The single most common factor for children who develop resilience is at least one stable and committed relationship with a supportive parent, caregiver, or other adult. o These relationships provide the child with the responsiveness and protection they need to recover from any disruptions in their development. • Research indicates that supportive, responsive relationships with caring adults as early in life as possible can prevent or reverse the damaging effects of trauma. • Children aren’t born with the skills to be resilient and cope with adversity— they are born with the potential to develop them. If children do not get what they need from their relationships with adults and the conditions in their environments—or (worse) if those influences are sources of toxic stress—, their skill development can be seriously delayed or impaired. • The support that children need to build these skills is one of our most important responsibilities. Growth-promoting environments provide children with “scaffolding” that helps them practice necessary skills before they must perform them alone. </a:t>
            </a:r>
          </a:p>
        </p:txBody>
      </p:sp>
      <p:sp>
        <p:nvSpPr>
          <p:cNvPr id="4" name="Slide Number Placeholder 3"/>
          <p:cNvSpPr>
            <a:spLocks noGrp="1"/>
          </p:cNvSpPr>
          <p:nvPr>
            <p:ph type="sldNum" sz="quarter" idx="10"/>
          </p:nvPr>
        </p:nvSpPr>
        <p:spPr/>
        <p:txBody>
          <a:bodyPr/>
          <a:lstStyle/>
          <a:p>
            <a:fld id="{CA01B5E5-7FDF-4114-9ADD-FA92AEFE2E6D}" type="slidenum">
              <a:rPr lang="en-US" smtClean="0"/>
              <a:t>54</a:t>
            </a:fld>
            <a:endParaRPr lang="en-US"/>
          </a:p>
        </p:txBody>
      </p:sp>
    </p:spTree>
    <p:extLst>
      <p:ext uri="{BB962C8B-B14F-4D97-AF65-F5344CB8AC3E}">
        <p14:creationId xmlns:p14="http://schemas.microsoft.com/office/powerpoint/2010/main" val="1365331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Caregivers can facilitate the development of a child’s skills by establishing routines, modeling social behavior, and creating and maintaining supportive, reliable relationships. • When we support adults to have healthy relationships with children, we have the opportunity to change children’s trajectories by stacking the scale and creating resilience. • We can assist in this process by making sure vulnerable children have access to stable, supportive relationships with adults—as early and as consistently as possible. We can also make sure those caring for children are given the support and services to ensure their own development as parents. • Children are more resilient when they have multiple healthy connections or attachments, and that RESILIENCY is the key to surviving trauma. • Arranging consistent and frequent visitation between caregivers and children who are placed out of home, maintains and supports the parent-child relationship necessary for successful reunifications and also has life-long significance for the child. • When used effectively, visitation can minimize some of the effects of trauma that a child experiences, as a result of being removed from their family. • EXPLAIN that we as Caseworkers should regularly be discussing healthy development of children with caregivers. This is especially important when we are observing parent child interactions during visitation. • Sharing milestones with parents can also help them have realistic exceptions and better understand their child’s behavior. If parents do not know when a child should have a certain skill, they may worry unnecessarily or have higher expectations of the child. Children who have experienced trauma may be developmentally behind their chronological age and caregivers may have to alter their interaction to meet that child’s developmental need. o For example, a 1-year old child that was not talked to as an infant may need cooing and babbling from a caregiver similar to what a 6-month infant might need. The primary purpose of visits is to meet the child’s developmental need for maintaining and enhancing relationships with family members and to reduce their sense of loss due to removal. • The secondary purposes of visits are for Caseworkers to: o Teach parenting skills o Evaluate the parent’s ability to safely parent in order to determine the service and visiting plans and the final permanency plan</a:t>
            </a:r>
          </a:p>
        </p:txBody>
      </p:sp>
      <p:sp>
        <p:nvSpPr>
          <p:cNvPr id="4" name="Slide Number Placeholder 3"/>
          <p:cNvSpPr>
            <a:spLocks noGrp="1"/>
          </p:cNvSpPr>
          <p:nvPr>
            <p:ph type="sldNum" sz="quarter" idx="5"/>
          </p:nvPr>
        </p:nvSpPr>
        <p:spPr/>
        <p:txBody>
          <a:bodyPr/>
          <a:lstStyle/>
          <a:p>
            <a:fld id="{CA01B5E5-7FDF-4114-9ADD-FA92AEFE2E6D}" type="slidenum">
              <a:rPr lang="en-US" smtClean="0"/>
              <a:t>55</a:t>
            </a:fld>
            <a:endParaRPr lang="en-US"/>
          </a:p>
        </p:txBody>
      </p:sp>
    </p:spTree>
    <p:extLst>
      <p:ext uri="{BB962C8B-B14F-4D97-AF65-F5344CB8AC3E}">
        <p14:creationId xmlns:p14="http://schemas.microsoft.com/office/powerpoint/2010/main" val="2107164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Included in your participant guide are some resources to assist you when you are observing visitation and observing children with their caretakers. o Have participants look at the Milestones Checklist created by the CDC. This resource summarizes some of the social/emotional, language, cognitive and physical development milestones that occur at each age and outlines some activities caretakers can do with their infants/children to assist in development. o This is information that Caseworkers can share with parents/caregivers in preparation for visitation so parents/caregivers can engage their children in developmentally appropriate activities during visitation. o This information can also assist Caseworkers during home visits when observing children to determine if they are developmentally on track or if they may be experiencing delays. o Have participants look at the Tips for Talking with Parents about Developmental Concerns resource created by the CDC. When observing parents/caregivers interact with children sometimes we notice that the parent might not be engaging the child in a developmentally appropriate way and could be jeopardizing the safety of the child. It’s important that we as Caseworkers address these concerns with the parent and help them understand their child’s developmental level. o The next training in this series, Meaningful Parent/ Child Visitation, goes into more detail about thoughtfully planning visitation between children and parents and giving feedback to parents about visitation. </a:t>
            </a:r>
          </a:p>
        </p:txBody>
      </p:sp>
      <p:sp>
        <p:nvSpPr>
          <p:cNvPr id="4" name="Slide Number Placeholder 3"/>
          <p:cNvSpPr>
            <a:spLocks noGrp="1"/>
          </p:cNvSpPr>
          <p:nvPr>
            <p:ph type="sldNum" sz="quarter" idx="5"/>
          </p:nvPr>
        </p:nvSpPr>
        <p:spPr/>
        <p:txBody>
          <a:bodyPr/>
          <a:lstStyle/>
          <a:p>
            <a:fld id="{CA01B5E5-7FDF-4114-9ADD-FA92AEFE2E6D}" type="slidenum">
              <a:rPr lang="en-US" smtClean="0"/>
              <a:t>56</a:t>
            </a:fld>
            <a:endParaRPr lang="en-US"/>
          </a:p>
        </p:txBody>
      </p:sp>
    </p:spTree>
    <p:extLst>
      <p:ext uri="{BB962C8B-B14F-4D97-AF65-F5344CB8AC3E}">
        <p14:creationId xmlns:p14="http://schemas.microsoft.com/office/powerpoint/2010/main" val="583896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these are some things we know about child development: o Children grow in stages. During each stage of development, children display a particular set of physical, psychological, and emotional characteristics and develop a particular set of skills and abilities. Developmental tasks follow a predictable sequence. All children must accomplish the same tasks, and the tasks follow a relatively predictable sequence. Each set of developmental tasks is more complex than the previous one and is based on the learning of the previous state, so stages cannot be skipped, but the range of task achievement varies from minimal to mastery. o The capacity to accomplish a task is biologically based. Children cannot be pushed to move faster than their biological capabilities allow. For example, accomplishing the task of toilet training is dependent upon certain physiological capabilities that aren’t present until a certain age. o What is considered “normal” for each age varies widely. A child approaches each developmental task with her or his own unique personality, set of circumstances, and physical attributes. Therefore, what is considered “normal” behavior for each stage may vary widely. For example, some children walk at 8 months while others don’t walk until 15 months. A child who has not begun to walk by 3 years of age may have developmental delays.</a:t>
            </a:r>
          </a:p>
          <a:p>
            <a:endParaRPr lang="en-US" dirty="0"/>
          </a:p>
          <a:p>
            <a:r>
              <a:rPr lang="en-US" dirty="0"/>
              <a:t>EXPLAIN there are many milestone resource guides out there and the </a:t>
            </a:r>
            <a:r>
              <a:rPr lang="en-US" b="1" dirty="0"/>
              <a:t>Milestone Checklists resource from the Centers for Disease Control and Prevention is included in your participant guide</a:t>
            </a:r>
            <a:r>
              <a:rPr lang="en-US" dirty="0"/>
              <a:t>. Have participants take a few minutes to look over Milestone Checklists in their participant guide. Share that we will be referring to this guide throughout the training today. </a:t>
            </a:r>
          </a:p>
        </p:txBody>
      </p:sp>
      <p:sp>
        <p:nvSpPr>
          <p:cNvPr id="4" name="Slide Number Placeholder 3"/>
          <p:cNvSpPr>
            <a:spLocks noGrp="1"/>
          </p:cNvSpPr>
          <p:nvPr>
            <p:ph type="sldNum" sz="quarter" idx="5"/>
          </p:nvPr>
        </p:nvSpPr>
        <p:spPr/>
        <p:txBody>
          <a:bodyPr/>
          <a:lstStyle/>
          <a:p>
            <a:fld id="{CA01B5E5-7FDF-4114-9ADD-FA92AEFE2E6D}" type="slidenum">
              <a:rPr lang="en-US" smtClean="0"/>
              <a:t>6</a:t>
            </a:fld>
            <a:endParaRPr lang="en-US"/>
          </a:p>
        </p:txBody>
      </p:sp>
    </p:spTree>
    <p:extLst>
      <p:ext uri="{BB962C8B-B14F-4D97-AF65-F5344CB8AC3E}">
        <p14:creationId xmlns:p14="http://schemas.microsoft.com/office/powerpoint/2010/main" val="5567996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 Visitation Scenarios</a:t>
            </a:r>
          </a:p>
          <a:p>
            <a:r>
              <a:rPr lang="en-US" dirty="0"/>
              <a:t>EXPLAIN to participants that we will now be practicing how we can talk to parents/caregivers and intervene by providing feedback during visitation when we notice concerns. o DIVIDE participants into small groups of 2-3 people. Assign them one of the scenarios in the participant guide and have them answer the questions. Give them about 5 minutes to work on this. • DEBRIEF as a large group by asking each group to share how they would provide feedback and/or model/coach the parent/caregiver when observing visits between parents and their children. • Lastly, between now and when you participate in the next training in this series regarding thoughtful visitation and providing feedback, we ask that you utilize the Milestones Checklist when you are observing children and their interaction with caregivers. We also ask that you utilize the Interaction Observations by age range resource to assist you in assessing parental knowledge regarding child developmental and how to best provide feedback and modeling for the parent/caregiver. We will be utilizing this information during the next training. </a:t>
            </a:r>
          </a:p>
        </p:txBody>
      </p:sp>
      <p:sp>
        <p:nvSpPr>
          <p:cNvPr id="4" name="Slide Number Placeholder 3"/>
          <p:cNvSpPr>
            <a:spLocks noGrp="1"/>
          </p:cNvSpPr>
          <p:nvPr>
            <p:ph type="sldNum" sz="quarter" idx="5"/>
          </p:nvPr>
        </p:nvSpPr>
        <p:spPr/>
        <p:txBody>
          <a:bodyPr/>
          <a:lstStyle/>
          <a:p>
            <a:fld id="{CA01B5E5-7FDF-4114-9ADD-FA92AEFE2E6D}" type="slidenum">
              <a:rPr lang="en-US" smtClean="0"/>
              <a:t>57</a:t>
            </a:fld>
            <a:endParaRPr lang="en-US"/>
          </a:p>
        </p:txBody>
      </p:sp>
    </p:spTree>
    <p:extLst>
      <p:ext uri="{BB962C8B-B14F-4D97-AF65-F5344CB8AC3E}">
        <p14:creationId xmlns:p14="http://schemas.microsoft.com/office/powerpoint/2010/main" val="2749579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share one thing they are going to implement in the field as a result of this training. </a:t>
            </a:r>
          </a:p>
        </p:txBody>
      </p:sp>
      <p:sp>
        <p:nvSpPr>
          <p:cNvPr id="4" name="Slide Number Placeholder 3"/>
          <p:cNvSpPr>
            <a:spLocks noGrp="1"/>
          </p:cNvSpPr>
          <p:nvPr>
            <p:ph type="sldNum" sz="quarter" idx="10"/>
          </p:nvPr>
        </p:nvSpPr>
        <p:spPr/>
        <p:txBody>
          <a:bodyPr/>
          <a:lstStyle/>
          <a:p>
            <a:fld id="{CA01B5E5-7FDF-4114-9ADD-FA92AEFE2E6D}" type="slidenum">
              <a:rPr lang="en-US" smtClean="0"/>
              <a:t>58</a:t>
            </a:fld>
            <a:endParaRPr lang="en-US"/>
          </a:p>
        </p:txBody>
      </p:sp>
    </p:spTree>
    <p:extLst>
      <p:ext uri="{BB962C8B-B14F-4D97-AF65-F5344CB8AC3E}">
        <p14:creationId xmlns:p14="http://schemas.microsoft.com/office/powerpoint/2010/main" val="361546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 about spotting milestones like dumping and sorting https://youtu.be/GgBvMnPhahQ</a:t>
            </a:r>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7</a:t>
            </a:fld>
            <a:endParaRPr lang="en-US"/>
          </a:p>
        </p:txBody>
      </p:sp>
    </p:spTree>
    <p:extLst>
      <p:ext uri="{BB962C8B-B14F-4D97-AF65-F5344CB8AC3E}">
        <p14:creationId xmlns:p14="http://schemas.microsoft.com/office/powerpoint/2010/main" val="2693571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Developmental Milestones o Divide participants into 5 groups. Assign each group an age category (2 months, 4 months, 6 months, 9 months and 1 year). o Prior to the training, create flipcharts with the age categories on them and a T-chart with “developmental milestones” on one side and “parent interactions” on the other. o Utilizing the Milestone Checklists resource in their Participant Guide have the small groups summarize the key developmental milestone for their age group and list parenting practices that support child development on the created flipchart.</a:t>
            </a:r>
          </a:p>
          <a:p>
            <a:endParaRPr lang="en-US" dirty="0"/>
          </a:p>
          <a:p>
            <a:r>
              <a:rPr lang="en-US" dirty="0"/>
              <a:t>For Small classes complete activity as a large group by utilizing the following slides.</a:t>
            </a:r>
          </a:p>
        </p:txBody>
      </p:sp>
      <p:sp>
        <p:nvSpPr>
          <p:cNvPr id="4" name="Slide Number Placeholder 3"/>
          <p:cNvSpPr>
            <a:spLocks noGrp="1"/>
          </p:cNvSpPr>
          <p:nvPr>
            <p:ph type="sldNum" sz="quarter" idx="5"/>
          </p:nvPr>
        </p:nvSpPr>
        <p:spPr/>
        <p:txBody>
          <a:bodyPr/>
          <a:lstStyle/>
          <a:p>
            <a:fld id="{CA01B5E5-7FDF-4114-9ADD-FA92AEFE2E6D}" type="slidenum">
              <a:rPr lang="en-US" smtClean="0"/>
              <a:t>8</a:t>
            </a:fld>
            <a:endParaRPr lang="en-US"/>
          </a:p>
        </p:txBody>
      </p:sp>
    </p:spTree>
    <p:extLst>
      <p:ext uri="{BB962C8B-B14F-4D97-AF65-F5344CB8AC3E}">
        <p14:creationId xmlns:p14="http://schemas.microsoft.com/office/powerpoint/2010/main" val="261030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a:t>
            </a:r>
            <a:r>
              <a:rPr lang="en-US" baseline="0" dirty="0"/>
              <a:t> these highlights from the 2 month pages of the milestone handout.</a:t>
            </a:r>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10</a:t>
            </a:fld>
            <a:endParaRPr lang="en-US" dirty="0"/>
          </a:p>
        </p:txBody>
      </p:sp>
    </p:spTree>
    <p:extLst>
      <p:ext uri="{BB962C8B-B14F-4D97-AF65-F5344CB8AC3E}">
        <p14:creationId xmlns:p14="http://schemas.microsoft.com/office/powerpoint/2010/main" val="1515433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Discuss</a:t>
            </a:r>
            <a:r>
              <a:rPr lang="en-US" baseline="0" dirty="0"/>
              <a:t> these highlights from the 4 month pages of the milestone handout.</a:t>
            </a:r>
            <a:endParaRPr lang="en-US" dirty="0"/>
          </a:p>
          <a:p>
            <a:endParaRPr lang="en-US" dirty="0"/>
          </a:p>
        </p:txBody>
      </p:sp>
      <p:sp>
        <p:nvSpPr>
          <p:cNvPr id="4" name="Slide Number Placeholder 3"/>
          <p:cNvSpPr>
            <a:spLocks noGrp="1"/>
          </p:cNvSpPr>
          <p:nvPr>
            <p:ph type="sldNum" sz="quarter" idx="10"/>
          </p:nvPr>
        </p:nvSpPr>
        <p:spPr/>
        <p:txBody>
          <a:bodyPr/>
          <a:lstStyle/>
          <a:p>
            <a:fld id="{CA01B5E5-7FDF-4114-9ADD-FA92AEFE2E6D}" type="slidenum">
              <a:rPr lang="en-US" smtClean="0"/>
              <a:t>12</a:t>
            </a:fld>
            <a:endParaRPr lang="en-US" dirty="0"/>
          </a:p>
        </p:txBody>
      </p:sp>
    </p:spTree>
    <p:extLst>
      <p:ext uri="{BB962C8B-B14F-4D97-AF65-F5344CB8AC3E}">
        <p14:creationId xmlns:p14="http://schemas.microsoft.com/office/powerpoint/2010/main" val="2184276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62ACFE-5F4D-4E14-8C13-74D88A66D59C}"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1081505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2ACFE-5F4D-4E14-8C13-74D88A66D59C}"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4036055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2ACFE-5F4D-4E14-8C13-74D88A66D59C}"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4212248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 Standard">
    <p:spTree>
      <p:nvGrpSpPr>
        <p:cNvPr id="1" name=""/>
        <p:cNvGrpSpPr/>
        <p:nvPr/>
      </p:nvGrpSpPr>
      <p:grpSpPr>
        <a:xfrm>
          <a:off x="0" y="0"/>
          <a:ext cx="0" cy="0"/>
          <a:chOff x="0" y="0"/>
          <a:chExt cx="0" cy="0"/>
        </a:xfrm>
      </p:grpSpPr>
      <p:sp>
        <p:nvSpPr>
          <p:cNvPr id="3" name="Rectangle 2"/>
          <p:cNvSpPr/>
          <p:nvPr/>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
        <p:nvSpPr>
          <p:cNvPr id="9" name="Rectangle 8"/>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514547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 Standard">
    <p:spTree>
      <p:nvGrpSpPr>
        <p:cNvPr id="1" name=""/>
        <p:cNvGrpSpPr/>
        <p:nvPr/>
      </p:nvGrpSpPr>
      <p:grpSpPr>
        <a:xfrm>
          <a:off x="0" y="0"/>
          <a:ext cx="0" cy="0"/>
          <a:chOff x="0" y="0"/>
          <a:chExt cx="0" cy="0"/>
        </a:xfrm>
      </p:grpSpPr>
      <p:sp>
        <p:nvSpPr>
          <p:cNvPr id="3" name="Rectangle 2"/>
          <p:cNvSpPr/>
          <p:nvPr/>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
        <p:nvSpPr>
          <p:cNvPr id="9" name="Rectangle 8"/>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1749728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711418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4" name="Rectangle 3"/>
          <p:cNvSpPr/>
          <p:nvPr/>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
        <p:nvSpPr>
          <p:cNvPr id="5" name="Rectangle 4"/>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466422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
        <p:nvSpPr>
          <p:cNvPr id="6" name="Rectangle 5"/>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85876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156218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52009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ody - Orange">
    <p:spTree>
      <p:nvGrpSpPr>
        <p:cNvPr id="1" name=""/>
        <p:cNvGrpSpPr/>
        <p:nvPr/>
      </p:nvGrpSpPr>
      <p:grpSpPr>
        <a:xfrm>
          <a:off x="0" y="0"/>
          <a:ext cx="0" cy="0"/>
          <a:chOff x="0" y="0"/>
          <a:chExt cx="0" cy="0"/>
        </a:xfrm>
      </p:grpSpPr>
      <p:sp>
        <p:nvSpPr>
          <p:cNvPr id="12" name="Rectangle 11"/>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5" name="Rectangle 14"/>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70368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2ACFE-5F4D-4E14-8C13-74D88A66D59C}"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8233399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031560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418409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8365968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1312054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Double-Column 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8" name="Rectangle 7"/>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1504214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70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215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98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447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575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62ACFE-5F4D-4E14-8C13-74D88A66D59C}" type="datetimeFigureOut">
              <a:rPr lang="en-US" smtClean="0"/>
              <a:t>6/7/2023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3431639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8933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307724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39717800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9602168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96903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 Standard">
    <p:spTree>
      <p:nvGrpSpPr>
        <p:cNvPr id="1" name=""/>
        <p:cNvGrpSpPr/>
        <p:nvPr/>
      </p:nvGrpSpPr>
      <p:grpSpPr>
        <a:xfrm>
          <a:off x="0" y="0"/>
          <a:ext cx="0" cy="0"/>
          <a:chOff x="0" y="0"/>
          <a:chExt cx="0" cy="0"/>
        </a:xfrm>
      </p:grpSpPr>
      <p:sp>
        <p:nvSpPr>
          <p:cNvPr id="3" name="Rectangle 2"/>
          <p:cNvSpPr/>
          <p:nvPr/>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
        <p:nvSpPr>
          <p:cNvPr id="9" name="Rectangle 8"/>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261073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1045021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4" name="Rectangle 3"/>
          <p:cNvSpPr/>
          <p:nvPr/>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
        <p:nvSpPr>
          <p:cNvPr id="5" name="Rectangle 4"/>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3233014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
        <p:nvSpPr>
          <p:cNvPr id="6" name="Rectangle 5"/>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3600726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01838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2ACFE-5F4D-4E14-8C13-74D88A66D59C}"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688628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100959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ody - Orange">
    <p:spTree>
      <p:nvGrpSpPr>
        <p:cNvPr id="1" name=""/>
        <p:cNvGrpSpPr/>
        <p:nvPr/>
      </p:nvGrpSpPr>
      <p:grpSpPr>
        <a:xfrm>
          <a:off x="0" y="0"/>
          <a:ext cx="0" cy="0"/>
          <a:chOff x="0" y="0"/>
          <a:chExt cx="0" cy="0"/>
        </a:xfrm>
      </p:grpSpPr>
      <p:sp>
        <p:nvSpPr>
          <p:cNvPr id="12" name="Rectangle 11"/>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5" name="Rectangle 14"/>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458050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225578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492613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047519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0820093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ouble-Column 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8" name="Rectangle 7"/>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5898811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641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358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638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2ACFE-5F4D-4E14-8C13-74D88A66D59C}" type="datetimeFigureOut">
              <a:rPr lang="en-US" smtClean="0"/>
              <a:t>6/7/2023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245442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3058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6660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914784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2865782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1818715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6267967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2382917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 Standard">
    <p:spTree>
      <p:nvGrpSpPr>
        <p:cNvPr id="1" name=""/>
        <p:cNvGrpSpPr/>
        <p:nvPr/>
      </p:nvGrpSpPr>
      <p:grpSpPr>
        <a:xfrm>
          <a:off x="0" y="0"/>
          <a:ext cx="0" cy="0"/>
          <a:chOff x="0" y="0"/>
          <a:chExt cx="0" cy="0"/>
        </a:xfrm>
      </p:grpSpPr>
      <p:sp>
        <p:nvSpPr>
          <p:cNvPr id="3" name="Rectangle 2"/>
          <p:cNvSpPr/>
          <p:nvPr/>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
        <p:nvSpPr>
          <p:cNvPr id="9" name="Rectangle 8"/>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1675893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3076561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Sub-Title">
    <p:spTree>
      <p:nvGrpSpPr>
        <p:cNvPr id="1" name=""/>
        <p:cNvGrpSpPr/>
        <p:nvPr/>
      </p:nvGrpSpPr>
      <p:grpSpPr>
        <a:xfrm>
          <a:off x="0" y="0"/>
          <a:ext cx="0" cy="0"/>
          <a:chOff x="0" y="0"/>
          <a:chExt cx="0" cy="0"/>
        </a:xfrm>
      </p:grpSpPr>
      <p:sp>
        <p:nvSpPr>
          <p:cNvPr id="4" name="Rectangle 3"/>
          <p:cNvSpPr/>
          <p:nvPr/>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
        <p:nvSpPr>
          <p:cNvPr id="5" name="Rectangle 4"/>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1055805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2ACFE-5F4D-4E14-8C13-74D88A66D59C}" type="datetimeFigureOut">
              <a:rPr lang="en-US" smtClean="0"/>
              <a:t>6/7/2023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8753956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Body - TN Mark">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152400" y="1143000"/>
            <a:ext cx="8839200" cy="5562600"/>
          </a:xfrm>
        </p:spPr>
        <p:txBody>
          <a:bodyPr>
            <a:normAutofit/>
          </a:bodyPr>
          <a:lstStyle>
            <a:lvl1pPr>
              <a:buClr>
                <a:schemeClr val="bg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bg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bg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bg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
        <p:nvSpPr>
          <p:cNvPr id="6" name="Rectangle 5"/>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05800" y="6019800"/>
            <a:ext cx="866774" cy="866774"/>
          </a:xfrm>
          <a:prstGeom prst="rect">
            <a:avLst/>
          </a:prstGeom>
        </p:spPr>
      </p:pic>
    </p:spTree>
    <p:extLst>
      <p:ext uri="{BB962C8B-B14F-4D97-AF65-F5344CB8AC3E}">
        <p14:creationId xmlns:p14="http://schemas.microsoft.com/office/powerpoint/2010/main" val="8520318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5839211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Body - Red">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rgbClr val="FF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491414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ody - Orange">
    <p:spTree>
      <p:nvGrpSpPr>
        <p:cNvPr id="1" name=""/>
        <p:cNvGrpSpPr/>
        <p:nvPr/>
      </p:nvGrpSpPr>
      <p:grpSpPr>
        <a:xfrm>
          <a:off x="0" y="0"/>
          <a:ext cx="0" cy="0"/>
          <a:chOff x="0" y="0"/>
          <a:chExt cx="0" cy="0"/>
        </a:xfrm>
      </p:grpSpPr>
      <p:sp>
        <p:nvSpPr>
          <p:cNvPr id="12" name="Rectangle 11"/>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5" name="Rectangle 14"/>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4117773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Body - Blue">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1"/>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1"/>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1"/>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1"/>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3151450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ody - YellowGree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2"/>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2"/>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2"/>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2"/>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7083963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Body - Tan">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0"/>
            <a:ext cx="8763000" cy="4958465"/>
          </a:xfrm>
        </p:spPr>
        <p:txBody>
          <a:bodyPr>
            <a:normAutofit/>
          </a:bodyPr>
          <a:lstStyle>
            <a:lvl1pPr>
              <a:buClr>
                <a:schemeClr val="accent6"/>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6"/>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6"/>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6"/>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2"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3" name="Rectangle 12"/>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990602"/>
            <a:ext cx="9144000" cy="889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42275130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Body - Gra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8763000" cy="4958462"/>
          </a:xfrm>
        </p:spPr>
        <p:txBody>
          <a:bodyPr>
            <a:normAutofit/>
          </a:bodyPr>
          <a:lstStyle>
            <a:lvl1pPr>
              <a:buClr>
                <a:schemeClr val="accent5">
                  <a:lumMod val="60000"/>
                  <a:lumOff val="40000"/>
                </a:schemeClr>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5">
                  <a:lumMod val="60000"/>
                  <a:lumOff val="40000"/>
                </a:schemeClr>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5">
                  <a:lumMod val="60000"/>
                  <a:lumOff val="40000"/>
                </a:schemeClr>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5">
                  <a:lumMod val="60000"/>
                  <a:lumOff val="40000"/>
                </a:schemeClr>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1"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4"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0" y="990602"/>
            <a:ext cx="9144000" cy="889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28315446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ouble-Column Body">
    <p:spTree>
      <p:nvGrpSpPr>
        <p:cNvPr id="1" name=""/>
        <p:cNvGrpSpPr/>
        <p:nvPr/>
      </p:nvGrpSpPr>
      <p:grpSpPr>
        <a:xfrm>
          <a:off x="0" y="0"/>
          <a:ext cx="0" cy="0"/>
          <a:chOff x="0" y="0"/>
          <a:chExt cx="0" cy="0"/>
        </a:xfrm>
      </p:grpSpPr>
      <p:sp>
        <p:nvSpPr>
          <p:cNvPr id="7" name="Rectangle 6"/>
          <p:cNvSpPr/>
          <p:nvPr/>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8" name="Rectangle 7"/>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18604646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496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2ACFE-5F4D-4E14-8C13-74D88A66D59C}" type="datetimeFigureOut">
              <a:rPr lang="en-US" smtClean="0"/>
              <a:t>6/7/2023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251839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 Blu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49008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 Orange">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9149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Blank - YellowGreen">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6868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 Gray">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9419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sp>
        <p:nvSpPr>
          <p:cNvPr id="3" name="Rectangle 2"/>
          <p:cNvSpPr/>
          <p:nvPr userDrawn="1"/>
        </p:nvSpPr>
        <p:spPr>
          <a:xfrm>
            <a:off x="0" y="3886200"/>
            <a:ext cx="9144000" cy="2514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 y="4038603"/>
            <a:ext cx="8839200" cy="1422399"/>
          </a:xfrm>
        </p:spPr>
        <p:txBody>
          <a:bodyPr>
            <a:normAutofit/>
          </a:bodyPr>
          <a:lstStyle>
            <a:lvl1pPr algn="ctr">
              <a:defRPr sz="40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7" name="Text Placeholder 13"/>
          <p:cNvSpPr>
            <a:spLocks noGrp="1"/>
          </p:cNvSpPr>
          <p:nvPr>
            <p:ph type="body" sz="quarter" idx="12" hasCustomPrompt="1"/>
          </p:nvPr>
        </p:nvSpPr>
        <p:spPr>
          <a:xfrm>
            <a:off x="152400" y="5461001"/>
            <a:ext cx="8839200" cy="812800"/>
          </a:xfrm>
        </p:spPr>
        <p:txBody>
          <a:bodyPr anchor="ctr">
            <a:normAutofit/>
          </a:bodyPr>
          <a:lstStyle>
            <a:lvl1pPr marL="0" indent="0" algn="ctr">
              <a:buNone/>
              <a:defRPr sz="2800">
                <a:solidFill>
                  <a:schemeClr val="bg1"/>
                </a:solidFill>
                <a:effectLst>
                  <a:outerShdw blurRad="38100" dist="38100" dir="2700000" algn="tl">
                    <a:srgbClr val="000000">
                      <a:alpha val="43137"/>
                    </a:srgbClr>
                  </a:outerShdw>
                </a:effectLst>
                <a:latin typeface="PermianSlabSerifTypeface" pitchFamily="50" charset="0"/>
              </a:defRPr>
            </a:lvl1pPr>
          </a:lstStyle>
          <a:p>
            <a:pPr lvl="0"/>
            <a:r>
              <a:rPr lang="en-US" dirty="0"/>
              <a:t>Sub-Title</a:t>
            </a:r>
          </a:p>
        </p:txBody>
      </p:sp>
      <p:sp>
        <p:nvSpPr>
          <p:cNvPr id="8" name="Text Placeholder 11"/>
          <p:cNvSpPr>
            <a:spLocks noGrp="1"/>
          </p:cNvSpPr>
          <p:nvPr>
            <p:ph type="body" sz="quarter" idx="11" hasCustomPrompt="1"/>
          </p:nvPr>
        </p:nvSpPr>
        <p:spPr>
          <a:xfrm>
            <a:off x="0" y="6400800"/>
            <a:ext cx="9144000" cy="457200"/>
          </a:xfrm>
        </p:spPr>
        <p:txBody>
          <a:bodyPr anchor="ctr">
            <a:normAutofit/>
          </a:bodyPr>
          <a:lstStyle>
            <a:lvl1pPr marL="0" indent="0" algn="ctr">
              <a:buNone/>
              <a:defRPr sz="1100" baseline="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 |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1143000"/>
            <a:ext cx="8229600" cy="2743200"/>
          </a:xfrm>
          <a:prstGeom prst="rect">
            <a:avLst/>
          </a:prstGeom>
        </p:spPr>
      </p:pic>
    </p:spTree>
    <p:extLst>
      <p:ext uri="{BB962C8B-B14F-4D97-AF65-F5344CB8AC3E}">
        <p14:creationId xmlns:p14="http://schemas.microsoft.com/office/powerpoint/2010/main" val="36505175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 Photo">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572000" y="0"/>
            <a:ext cx="4572000" cy="6858000"/>
          </a:xfrm>
        </p:spPr>
        <p:txBody>
          <a:bodyPr/>
          <a:lstStyle>
            <a:lvl1pPr marL="0" indent="0">
              <a:buNone/>
              <a:defRPr/>
            </a:lvl1pPr>
          </a:lstStyle>
          <a:p>
            <a:r>
              <a:rPr lang="en-US"/>
              <a:t>Click icon to add picture</a:t>
            </a:r>
            <a:endParaRPr lang="en-US" dirty="0"/>
          </a:p>
        </p:txBody>
      </p:sp>
      <p:sp>
        <p:nvSpPr>
          <p:cNvPr id="10" name="Title 9"/>
          <p:cNvSpPr>
            <a:spLocks noGrp="1"/>
          </p:cNvSpPr>
          <p:nvPr>
            <p:ph type="title"/>
          </p:nvPr>
        </p:nvSpPr>
        <p:spPr>
          <a:xfrm>
            <a:off x="381000" y="2209801"/>
            <a:ext cx="3962400" cy="2235200"/>
          </a:xfrm>
        </p:spPr>
        <p:txBody>
          <a:bodyPr>
            <a:noAutofit/>
          </a:bodyPr>
          <a:lstStyle>
            <a:lvl1pPr marL="0" indent="0" algn="l">
              <a:defRPr sz="3600">
                <a:effectLst/>
                <a:latin typeface="PermianSlabSerifTypeface" pitchFamily="50" charset="0"/>
              </a:defRPr>
            </a:lvl1pPr>
          </a:lstStyle>
          <a:p>
            <a:r>
              <a:rPr lang="en-US"/>
              <a:t>Click to edit Master title style</a:t>
            </a:r>
            <a:endParaRPr lang="en-US" dirty="0"/>
          </a:p>
        </p:txBody>
      </p:sp>
      <p:sp>
        <p:nvSpPr>
          <p:cNvPr id="12" name="Text Placeholder 11"/>
          <p:cNvSpPr>
            <a:spLocks noGrp="1"/>
          </p:cNvSpPr>
          <p:nvPr>
            <p:ph type="body" sz="quarter" idx="11" hasCustomPrompt="1"/>
          </p:nvPr>
        </p:nvSpPr>
        <p:spPr>
          <a:xfrm>
            <a:off x="381000" y="5562600"/>
            <a:ext cx="4038600" cy="1117600"/>
          </a:xfrm>
        </p:spPr>
        <p:txBody>
          <a:bodyPr anchor="b">
            <a:normAutofit/>
          </a:bodyPr>
          <a:lstStyle>
            <a:lvl1pPr marL="0" indent="0">
              <a:buNone/>
              <a:defRPr sz="11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Name, Position</a:t>
            </a:r>
          </a:p>
          <a:p>
            <a:pPr lvl="0"/>
            <a:r>
              <a:rPr lang="en-US" dirty="0"/>
              <a:t>Date</a:t>
            </a:r>
          </a:p>
        </p:txBody>
      </p:sp>
      <p:sp>
        <p:nvSpPr>
          <p:cNvPr id="14" name="Text Placeholder 13"/>
          <p:cNvSpPr>
            <a:spLocks noGrp="1"/>
          </p:cNvSpPr>
          <p:nvPr>
            <p:ph type="body" sz="quarter" idx="12" hasCustomPrompt="1"/>
          </p:nvPr>
        </p:nvSpPr>
        <p:spPr>
          <a:xfrm>
            <a:off x="381000" y="4445001"/>
            <a:ext cx="3962400" cy="812800"/>
          </a:xfrm>
        </p:spPr>
        <p:txBody>
          <a:bodyPr>
            <a:normAutofit/>
          </a:bodyPr>
          <a:lstStyle>
            <a:lvl1pPr marL="0" indent="0">
              <a:buNone/>
              <a:defRPr sz="2800">
                <a:solidFill>
                  <a:schemeClr val="accent5"/>
                </a:solidFill>
                <a:latin typeface="PermianSlabSerifTypeface" pitchFamily="50" charset="0"/>
              </a:defRPr>
            </a:lvl1pPr>
          </a:lstStyle>
          <a:p>
            <a:pPr lvl="0"/>
            <a:r>
              <a:rPr lang="en-US" dirty="0"/>
              <a:t>Sub-Title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 y="304800"/>
            <a:ext cx="3840480" cy="1280160"/>
          </a:xfrm>
          <a:prstGeom prst="rect">
            <a:avLst/>
          </a:prstGeom>
        </p:spPr>
      </p:pic>
    </p:spTree>
    <p:extLst>
      <p:ext uri="{BB962C8B-B14F-4D97-AF65-F5344CB8AC3E}">
        <p14:creationId xmlns:p14="http://schemas.microsoft.com/office/powerpoint/2010/main" val="13447891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ub-Title">
    <p:spTree>
      <p:nvGrpSpPr>
        <p:cNvPr id="1" name=""/>
        <p:cNvGrpSpPr/>
        <p:nvPr/>
      </p:nvGrpSpPr>
      <p:grpSpPr>
        <a:xfrm>
          <a:off x="0" y="0"/>
          <a:ext cx="0" cy="0"/>
          <a:chOff x="0" y="0"/>
          <a:chExt cx="0" cy="0"/>
        </a:xfrm>
      </p:grpSpPr>
      <p:sp>
        <p:nvSpPr>
          <p:cNvPr id="4" name="Rectangle 3"/>
          <p:cNvSpPr/>
          <p:nvPr userDrawn="1"/>
        </p:nvSpPr>
        <p:spPr>
          <a:xfrm>
            <a:off x="2590800" y="3874770"/>
            <a:ext cx="6553200" cy="22402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667000" y="3874770"/>
            <a:ext cx="6324600" cy="2240280"/>
          </a:xfrm>
        </p:spPr>
        <p:txBody>
          <a:bodyPr/>
          <a:lstStyle>
            <a:lvl1pPr algn="r">
              <a:defRPr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5509" t="13397" r="9549" b="13397"/>
          <a:stretch/>
        </p:blipFill>
        <p:spPr>
          <a:xfrm>
            <a:off x="152400" y="3766736"/>
            <a:ext cx="2514600" cy="2456348"/>
          </a:xfrm>
          <a:prstGeom prst="rect">
            <a:avLst/>
          </a:prstGeom>
          <a:noFill/>
          <a:ln>
            <a:noFill/>
          </a:ln>
        </p:spPr>
      </p:pic>
    </p:spTree>
    <p:extLst>
      <p:ext uri="{BB962C8B-B14F-4D97-AF65-F5344CB8AC3E}">
        <p14:creationId xmlns:p14="http://schemas.microsoft.com/office/powerpoint/2010/main" val="15579635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Body - Orange">
    <p:spTree>
      <p:nvGrpSpPr>
        <p:cNvPr id="1" name=""/>
        <p:cNvGrpSpPr/>
        <p:nvPr/>
      </p:nvGrpSpPr>
      <p:grpSpPr>
        <a:xfrm>
          <a:off x="0" y="0"/>
          <a:ext cx="0" cy="0"/>
          <a:chOff x="0" y="0"/>
          <a:chExt cx="0" cy="0"/>
        </a:xfrm>
      </p:grpSpPr>
      <p:sp>
        <p:nvSpPr>
          <p:cNvPr id="12" name="Rectangle 11"/>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14" name="Content Placeholder 2"/>
          <p:cNvSpPr>
            <a:spLocks noGrp="1"/>
          </p:cNvSpPr>
          <p:nvPr>
            <p:ph idx="1"/>
          </p:nvPr>
        </p:nvSpPr>
        <p:spPr>
          <a:xfrm>
            <a:off x="228600" y="1193800"/>
            <a:ext cx="8763000" cy="4958465"/>
          </a:xfrm>
        </p:spPr>
        <p:txBody>
          <a:bodyPr>
            <a:normAutofit/>
          </a:bodyPr>
          <a:lstStyle>
            <a:lvl1pPr>
              <a:buClr>
                <a:schemeClr val="accent3"/>
              </a:buClr>
              <a:defRPr sz="2400">
                <a:latin typeface="Open Sans" panose="020B0606030504020204" pitchFamily="34" charset="0"/>
                <a:ea typeface="Open Sans" panose="020B0606030504020204" pitchFamily="34" charset="0"/>
                <a:cs typeface="Open Sans" panose="020B0606030504020204" pitchFamily="34" charset="0"/>
              </a:defRPr>
            </a:lvl1pPr>
            <a:lvl2pPr>
              <a:buClr>
                <a:schemeClr val="accent3"/>
              </a:buClr>
              <a:defRPr sz="2000">
                <a:latin typeface="Open Sans" panose="020B0606030504020204" pitchFamily="34" charset="0"/>
                <a:ea typeface="Open Sans" panose="020B0606030504020204" pitchFamily="34" charset="0"/>
                <a:cs typeface="Open Sans" panose="020B0606030504020204" pitchFamily="34" charset="0"/>
              </a:defRPr>
            </a:lvl2pPr>
            <a:lvl3pPr>
              <a:buClr>
                <a:schemeClr val="accent3"/>
              </a:buClr>
              <a:defRPr sz="1800">
                <a:latin typeface="Open Sans" panose="020B0606030504020204" pitchFamily="34" charset="0"/>
                <a:ea typeface="Open Sans" panose="020B0606030504020204" pitchFamily="34" charset="0"/>
                <a:cs typeface="Open Sans" panose="020B0606030504020204" pitchFamily="34" charset="0"/>
              </a:defRPr>
            </a:lvl3pPr>
            <a:lvl4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4pPr>
            <a:lvl5pPr>
              <a:buClr>
                <a:schemeClr val="accent3"/>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Rectangle 16"/>
          <p:cNvSpPr/>
          <p:nvPr userDrawn="1"/>
        </p:nvSpPr>
        <p:spPr>
          <a:xfrm>
            <a:off x="0" y="990602"/>
            <a:ext cx="9144000" cy="88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
        <p:nvSpPr>
          <p:cNvPr id="10" name="Footer Placeholder 4"/>
          <p:cNvSpPr>
            <a:spLocks noGrp="1"/>
          </p:cNvSpPr>
          <p:nvPr>
            <p:ph type="ftr" sz="quarter" idx="11"/>
          </p:nvPr>
        </p:nvSpPr>
        <p:spPr>
          <a:xfrm>
            <a:off x="3124200" y="6416675"/>
            <a:ext cx="2895600" cy="365125"/>
          </a:xfrm>
        </p:spPr>
        <p:txBody>
          <a:bodyPr anchor="b"/>
          <a:lstStyle>
            <a:lvl1pPr>
              <a:defRPr sz="1000" i="1">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endParaRPr lang="en-US" dirty="0">
              <a:solidFill>
                <a:srgbClr val="666666"/>
              </a:solidFill>
            </a:endParaRPr>
          </a:p>
        </p:txBody>
      </p:sp>
      <p:sp>
        <p:nvSpPr>
          <p:cNvPr id="18" name="Slide Number Placeholder 5"/>
          <p:cNvSpPr>
            <a:spLocks noGrp="1"/>
          </p:cNvSpPr>
          <p:nvPr>
            <p:ph type="sldNum" sz="quarter" idx="12"/>
          </p:nvPr>
        </p:nvSpPr>
        <p:spPr>
          <a:xfrm>
            <a:off x="6934200" y="6416675"/>
            <a:ext cx="2133600" cy="365125"/>
          </a:xfrm>
          <a:prstGeom prst="rect">
            <a:avLst/>
          </a:prstGeom>
        </p:spPr>
        <p:txBody>
          <a:bodyPr anchor="b"/>
          <a:lstStyle>
            <a:lvl1pPr>
              <a:defRPr sz="1000">
                <a:solidFill>
                  <a:schemeClr val="accent5"/>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666666"/>
                </a:solidFill>
              </a:rPr>
              <a:pPr/>
              <a:t>‹#›</a:t>
            </a:fld>
            <a:endParaRPr lang="en-US" dirty="0">
              <a:solidFill>
                <a:srgbClr val="666666"/>
              </a:solidFill>
            </a:endParaRPr>
          </a:p>
        </p:txBody>
      </p:sp>
    </p:spTree>
    <p:extLst>
      <p:ext uri="{BB962C8B-B14F-4D97-AF65-F5344CB8AC3E}">
        <p14:creationId xmlns:p14="http://schemas.microsoft.com/office/powerpoint/2010/main" val="26676850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Double-Column Body">
    <p:spTree>
      <p:nvGrpSpPr>
        <p:cNvPr id="1" name=""/>
        <p:cNvGrpSpPr/>
        <p:nvPr/>
      </p:nvGrpSpPr>
      <p:grpSpPr>
        <a:xfrm>
          <a:off x="0" y="0"/>
          <a:ext cx="0" cy="0"/>
          <a:chOff x="0" y="0"/>
          <a:chExt cx="0" cy="0"/>
        </a:xfrm>
      </p:grpSpPr>
      <p:sp>
        <p:nvSpPr>
          <p:cNvPr id="7" name="Rectangle 6"/>
          <p:cNvSpPr/>
          <p:nvPr userDrawn="1"/>
        </p:nvSpPr>
        <p:spPr>
          <a:xfrm>
            <a:off x="0" y="177801"/>
            <a:ext cx="9144000" cy="812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52400" y="177803"/>
            <a:ext cx="8839200" cy="825500"/>
          </a:xfrm>
        </p:spPr>
        <p:txBody>
          <a:bodyPr>
            <a:noAutofit/>
          </a:bodyPr>
          <a:lstStyle>
            <a:lvl1pPr algn="l">
              <a:defRPr sz="3200" b="1">
                <a:solidFill>
                  <a:schemeClr val="bg1"/>
                </a:solidFill>
                <a:effectLst>
                  <a:outerShdw blurRad="38100" dist="38100" dir="2700000" algn="tl">
                    <a:srgbClr val="000000">
                      <a:alpha val="43137"/>
                    </a:srgbClr>
                  </a:outerShdw>
                </a:effectLst>
                <a:latin typeface="PermianSlabSerifTypeface" pitchFamily="50" charset="0"/>
              </a:defRPr>
            </a:lvl1pPr>
          </a:lstStyle>
          <a:p>
            <a:r>
              <a:rPr lang="en-US"/>
              <a:t>Click to edit Master title style</a:t>
            </a:r>
            <a:endParaRPr lang="en-US" dirty="0"/>
          </a:p>
        </p:txBody>
      </p:sp>
      <p:sp>
        <p:nvSpPr>
          <p:cNvPr id="3" name="Content Placeholder 2"/>
          <p:cNvSpPr>
            <a:spLocks noGrp="1"/>
          </p:cNvSpPr>
          <p:nvPr>
            <p:ph idx="1"/>
          </p:nvPr>
        </p:nvSpPr>
        <p:spPr>
          <a:xfrm>
            <a:off x="228600" y="1193804"/>
            <a:ext cx="4191000" cy="4958462"/>
          </a:xfrm>
        </p:spPr>
        <p:txBody>
          <a:bodyPr>
            <a:normAutofit/>
          </a:bodyPr>
          <a:lstStyle>
            <a:lvl1pPr>
              <a:buClr>
                <a:srgbClr val="FF0F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F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F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F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idx="13"/>
          </p:nvPr>
        </p:nvSpPr>
        <p:spPr>
          <a:xfrm>
            <a:off x="4724400" y="1193804"/>
            <a:ext cx="4191000" cy="4958462"/>
          </a:xfrm>
        </p:spPr>
        <p:txBody>
          <a:bodyPr>
            <a:normAutofit/>
          </a:bodyPr>
          <a:lstStyle>
            <a:lvl1pPr>
              <a:buClr>
                <a:srgbClr val="FF0000"/>
              </a:buClr>
              <a:defRPr sz="2400">
                <a:latin typeface="Open Sans" panose="020B0606030504020204" pitchFamily="34" charset="0"/>
                <a:ea typeface="Open Sans" panose="020B0606030504020204" pitchFamily="34" charset="0"/>
                <a:cs typeface="Open Sans" panose="020B0606030504020204" pitchFamily="34" charset="0"/>
              </a:defRPr>
            </a:lvl1pPr>
            <a:lvl2pPr>
              <a:buClr>
                <a:srgbClr val="FF0000"/>
              </a:buClr>
              <a:defRPr sz="2000">
                <a:latin typeface="Open Sans" panose="020B0606030504020204" pitchFamily="34" charset="0"/>
                <a:ea typeface="Open Sans" panose="020B0606030504020204" pitchFamily="34" charset="0"/>
                <a:cs typeface="Open Sans" panose="020B0606030504020204" pitchFamily="34" charset="0"/>
              </a:defRPr>
            </a:lvl2pPr>
            <a:lvl3pPr>
              <a:buClr>
                <a:srgbClr val="FF0000"/>
              </a:buClr>
              <a:defRPr sz="1800">
                <a:latin typeface="Open Sans" panose="020B0606030504020204" pitchFamily="34" charset="0"/>
                <a:ea typeface="Open Sans" panose="020B0606030504020204" pitchFamily="34" charset="0"/>
                <a:cs typeface="Open Sans" panose="020B0606030504020204" pitchFamily="34" charset="0"/>
              </a:defRPr>
            </a:lvl3pPr>
            <a:lvl4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4pPr>
            <a:lvl5pPr>
              <a:buClr>
                <a:srgbClr val="FF0000"/>
              </a:buClr>
              <a:defRPr sz="16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p:cNvSpPr/>
          <p:nvPr userDrawn="1"/>
        </p:nvSpPr>
        <p:spPr>
          <a:xfrm>
            <a:off x="0" y="6152266"/>
            <a:ext cx="9144000" cy="7057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2266"/>
            <a:ext cx="2194560" cy="731520"/>
          </a:xfrm>
          <a:prstGeom prst="rect">
            <a:avLst/>
          </a:prstGeom>
        </p:spPr>
      </p:pic>
    </p:spTree>
    <p:extLst>
      <p:ext uri="{BB962C8B-B14F-4D97-AF65-F5344CB8AC3E}">
        <p14:creationId xmlns:p14="http://schemas.microsoft.com/office/powerpoint/2010/main" val="3457867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62ACFE-5F4D-4E14-8C13-74D88A66D59C}"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3430444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62ACFE-5F4D-4E14-8C13-74D88A66D59C}" type="datetimeFigureOut">
              <a:rPr lang="en-US" smtClean="0"/>
              <a:t>6/7/2023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736B22-70C6-4A28-8049-F28B7BA3B0D1}" type="slidenum">
              <a:rPr lang="en-US" smtClean="0"/>
              <a:t>‹#›</a:t>
            </a:fld>
            <a:endParaRPr lang="en-US"/>
          </a:p>
        </p:txBody>
      </p:sp>
    </p:spTree>
    <p:extLst>
      <p:ext uri="{BB962C8B-B14F-4D97-AF65-F5344CB8AC3E}">
        <p14:creationId xmlns:p14="http://schemas.microsoft.com/office/powerpoint/2010/main" val="2537207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theme" Target="../theme/theme3.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2ACFE-5F4D-4E14-8C13-74D88A66D59C}" type="datetimeFigureOut">
              <a:rPr lang="en-US" smtClean="0"/>
              <a:t>6/7/2023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736B22-70C6-4A28-8049-F28B7BA3B0D1}" type="slidenum">
              <a:rPr lang="en-US" smtClean="0"/>
              <a:t>‹#›</a:t>
            </a:fld>
            <a:endParaRPr lang="en-US"/>
          </a:p>
        </p:txBody>
      </p:sp>
    </p:spTree>
    <p:extLst>
      <p:ext uri="{BB962C8B-B14F-4D97-AF65-F5344CB8AC3E}">
        <p14:creationId xmlns:p14="http://schemas.microsoft.com/office/powerpoint/2010/main" val="67216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Tree>
    <p:extLst>
      <p:ext uri="{BB962C8B-B14F-4D97-AF65-F5344CB8AC3E}">
        <p14:creationId xmlns:p14="http://schemas.microsoft.com/office/powerpoint/2010/main" val="82720877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Tree>
    <p:extLst>
      <p:ext uri="{BB962C8B-B14F-4D97-AF65-F5344CB8AC3E}">
        <p14:creationId xmlns:p14="http://schemas.microsoft.com/office/powerpoint/2010/main" val="36783641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5"/>
          <p:cNvSpPr>
            <a:spLocks noGrp="1"/>
          </p:cNvSpPr>
          <p:nvPr>
            <p:ph type="sldNum" sz="quarter" idx="4"/>
          </p:nvPr>
        </p:nvSpPr>
        <p:spPr>
          <a:xfrm>
            <a:off x="6858000" y="6350003"/>
            <a:ext cx="2133600" cy="365125"/>
          </a:xfrm>
          <a:prstGeom prst="rect">
            <a:avLst/>
          </a:prstGeom>
        </p:spPr>
        <p:txBody>
          <a:bodyPr/>
          <a:lstStyle>
            <a:lvl1pPr algn="r">
              <a:defRPr sz="10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stStyle>
          <a:p>
            <a:fld id="{5C76A076-0EB6-4ACF-BC93-AE169B35ECF5}" type="slidenum">
              <a:rPr lang="en-US" smtClean="0">
                <a:solidFill>
                  <a:srgbClr val="1B365D"/>
                </a:solidFill>
              </a:rPr>
              <a:pPr/>
              <a:t>‹#›</a:t>
            </a:fld>
            <a:endParaRPr lang="en-US" dirty="0">
              <a:solidFill>
                <a:srgbClr val="1B365D"/>
              </a:solidFill>
            </a:endParaRPr>
          </a:p>
        </p:txBody>
      </p:sp>
    </p:spTree>
    <p:extLst>
      <p:ext uri="{BB962C8B-B14F-4D97-AF65-F5344CB8AC3E}">
        <p14:creationId xmlns:p14="http://schemas.microsoft.com/office/powerpoint/2010/main" val="331076917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EU3uWocz-TQ" TargetMode="External"/><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M9wxgqD6Vbs"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0.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hyperlink" Target="http://safesleep.tn.gov/" TargetMode="External"/><Relationship Id="rId2" Type="http://schemas.openxmlformats.org/officeDocument/2006/relationships/notesSlide" Target="../notesSlides/notesSlide38.xml"/><Relationship Id="rId1" Type="http://schemas.openxmlformats.org/officeDocument/2006/relationships/slideLayout" Target="../slideLayouts/slideLayout20.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4.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6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7.xml"/><Relationship Id="rId1" Type="http://schemas.openxmlformats.org/officeDocument/2006/relationships/slideLayout" Target="../slideLayouts/slideLayout62.xml"/><Relationship Id="rId5" Type="http://schemas.openxmlformats.org/officeDocument/2006/relationships/image" Target="../media/image58.jpe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62.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4038603"/>
            <a:ext cx="8839200" cy="1828797"/>
          </a:xfrm>
        </p:spPr>
        <p:txBody>
          <a:bodyPr>
            <a:normAutofit/>
          </a:bodyPr>
          <a:lstStyle/>
          <a:p>
            <a:r>
              <a:rPr lang="en-US" sz="3600" dirty="0"/>
              <a:t>Child Care Basics</a:t>
            </a:r>
          </a:p>
        </p:txBody>
      </p:sp>
      <p:sp>
        <p:nvSpPr>
          <p:cNvPr id="3" name="Text Placeholder 2"/>
          <p:cNvSpPr>
            <a:spLocks noGrp="1"/>
          </p:cNvSpPr>
          <p:nvPr>
            <p:ph type="body" sz="quarter" idx="12"/>
          </p:nvPr>
        </p:nvSpPr>
        <p:spPr/>
        <p:txBody>
          <a:bodyPr/>
          <a:lstStyle/>
          <a:p>
            <a:r>
              <a:rPr lang="en-US" dirty="0"/>
              <a:t>Pre-Service</a:t>
            </a:r>
          </a:p>
        </p:txBody>
      </p:sp>
      <p:sp>
        <p:nvSpPr>
          <p:cNvPr id="4" name="Text Placeholder 3"/>
          <p:cNvSpPr>
            <a:spLocks noGrp="1"/>
          </p:cNvSpPr>
          <p:nvPr>
            <p:ph type="body" sz="quarter" idx="11"/>
          </p:nvPr>
        </p:nvSpPr>
        <p:spPr/>
        <p:txBody>
          <a:bodyPr/>
          <a:lstStyle/>
          <a:p>
            <a:r>
              <a:rPr lang="en-US" dirty="0"/>
              <a:t>Ver. 20.3</a:t>
            </a:r>
          </a:p>
        </p:txBody>
      </p:sp>
    </p:spTree>
    <p:extLst>
      <p:ext uri="{BB962C8B-B14F-4D97-AF65-F5344CB8AC3E}">
        <p14:creationId xmlns:p14="http://schemas.microsoft.com/office/powerpoint/2010/main" val="20623637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Months</a:t>
            </a:r>
          </a:p>
        </p:txBody>
      </p:sp>
      <p:sp>
        <p:nvSpPr>
          <p:cNvPr id="3" name="Content Placeholder 2"/>
          <p:cNvSpPr>
            <a:spLocks noGrp="1"/>
          </p:cNvSpPr>
          <p:nvPr>
            <p:ph idx="1"/>
          </p:nvPr>
        </p:nvSpPr>
        <p:spPr/>
        <p:txBody>
          <a:bodyPr>
            <a:normAutofit/>
          </a:bodyPr>
          <a:lstStyle/>
          <a:p>
            <a:r>
              <a:rPr lang="en-US" dirty="0"/>
              <a:t>Begins to smile at people</a:t>
            </a:r>
          </a:p>
          <a:p>
            <a:pPr lvl="1"/>
            <a:r>
              <a:rPr lang="en-US" dirty="0"/>
              <a:t>Cuddle and talk with baby</a:t>
            </a:r>
          </a:p>
          <a:p>
            <a:pPr marL="0" indent="0">
              <a:buNone/>
            </a:pPr>
            <a:endParaRPr lang="en-US" dirty="0"/>
          </a:p>
          <a:p>
            <a:r>
              <a:rPr lang="en-US" dirty="0"/>
              <a:t>Turns head towards sounds</a:t>
            </a:r>
          </a:p>
          <a:p>
            <a:pPr lvl="1"/>
            <a:r>
              <a:rPr lang="en-US" dirty="0"/>
              <a:t>Copy baby’s sounds</a:t>
            </a:r>
          </a:p>
          <a:p>
            <a:pPr marL="457200" lvl="1" indent="0">
              <a:buNone/>
            </a:pPr>
            <a:endParaRPr lang="en-US" dirty="0"/>
          </a:p>
          <a:p>
            <a:r>
              <a:rPr lang="en-US" dirty="0"/>
              <a:t>Pays attention to faces</a:t>
            </a:r>
          </a:p>
          <a:p>
            <a:pPr lvl="1"/>
            <a:r>
              <a:rPr lang="en-US" dirty="0"/>
              <a:t>Help baby get into a routine</a:t>
            </a:r>
          </a:p>
          <a:p>
            <a:endParaRPr lang="en-US" dirty="0"/>
          </a:p>
          <a:p>
            <a:r>
              <a:rPr lang="en-US" dirty="0"/>
              <a:t>Holds up head; pushes up while on tummy</a:t>
            </a:r>
          </a:p>
          <a:p>
            <a:pPr lvl="1"/>
            <a:r>
              <a:rPr lang="en-US" dirty="0"/>
              <a:t>Hold toys at eye level in front of them</a:t>
            </a:r>
          </a:p>
          <a:p>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828800"/>
            <a:ext cx="3352800" cy="223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7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4 Months</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1760757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Months</a:t>
            </a:r>
          </a:p>
        </p:txBody>
      </p:sp>
      <p:sp>
        <p:nvSpPr>
          <p:cNvPr id="3" name="Content Placeholder 2"/>
          <p:cNvSpPr>
            <a:spLocks noGrp="1"/>
          </p:cNvSpPr>
          <p:nvPr>
            <p:ph idx="1"/>
          </p:nvPr>
        </p:nvSpPr>
        <p:spPr/>
        <p:txBody>
          <a:bodyPr>
            <a:normAutofit/>
          </a:bodyPr>
          <a:lstStyle/>
          <a:p>
            <a:r>
              <a:rPr lang="en-US" dirty="0"/>
              <a:t>Smiles spontaneously</a:t>
            </a:r>
          </a:p>
          <a:p>
            <a:pPr lvl="1"/>
            <a:r>
              <a:rPr lang="en-US" dirty="0"/>
              <a:t>Play peek-a-boo</a:t>
            </a:r>
          </a:p>
          <a:p>
            <a:pPr lvl="1"/>
            <a:endParaRPr lang="en-US" dirty="0"/>
          </a:p>
          <a:p>
            <a:r>
              <a:rPr lang="en-US" dirty="0"/>
              <a:t>Babbles</a:t>
            </a:r>
          </a:p>
          <a:p>
            <a:pPr lvl="1"/>
            <a:r>
              <a:rPr lang="en-US" dirty="0"/>
              <a:t>Set sleeping and eating routines</a:t>
            </a:r>
          </a:p>
          <a:p>
            <a:pPr lvl="1"/>
            <a:endParaRPr lang="en-US" dirty="0"/>
          </a:p>
          <a:p>
            <a:r>
              <a:rPr lang="en-US" dirty="0"/>
              <a:t>Uses hands and eyes together </a:t>
            </a:r>
          </a:p>
          <a:p>
            <a:pPr lvl="1"/>
            <a:r>
              <a:rPr lang="en-US" dirty="0"/>
              <a:t>Encourage use of toys/rattles</a:t>
            </a:r>
          </a:p>
          <a:p>
            <a:pPr marL="457200" lvl="1" indent="0">
              <a:buNone/>
            </a:pPr>
            <a:endParaRPr lang="en-US" dirty="0"/>
          </a:p>
          <a:p>
            <a:r>
              <a:rPr lang="en-US" dirty="0"/>
              <a:t>Brings hands to mouth and can hold head  unsupported</a:t>
            </a:r>
          </a:p>
          <a:p>
            <a:pPr lvl="1"/>
            <a:r>
              <a:rPr lang="en-US" dirty="0"/>
              <a:t>Encourage baby to reach for toys and explore surroundings</a:t>
            </a:r>
          </a:p>
          <a:p>
            <a:pPr marL="0" indent="0">
              <a:buNone/>
            </a:pP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447800"/>
            <a:ext cx="35433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75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1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6 Months</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4070112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Months</a:t>
            </a:r>
          </a:p>
        </p:txBody>
      </p:sp>
      <p:sp>
        <p:nvSpPr>
          <p:cNvPr id="3" name="Content Placeholder 2"/>
          <p:cNvSpPr>
            <a:spLocks noGrp="1"/>
          </p:cNvSpPr>
          <p:nvPr>
            <p:ph idx="1"/>
          </p:nvPr>
        </p:nvSpPr>
        <p:spPr/>
        <p:txBody>
          <a:bodyPr>
            <a:normAutofit/>
          </a:bodyPr>
          <a:lstStyle/>
          <a:p>
            <a:r>
              <a:rPr lang="en-US" dirty="0"/>
              <a:t>Responds to other people’s emotions</a:t>
            </a:r>
          </a:p>
          <a:p>
            <a:pPr lvl="1"/>
            <a:r>
              <a:rPr lang="en-US" dirty="0"/>
              <a:t>Engage in reciprocal play</a:t>
            </a:r>
          </a:p>
          <a:p>
            <a:pPr marL="457200" lvl="1" indent="0">
              <a:buNone/>
            </a:pPr>
            <a:endParaRPr lang="en-US" dirty="0"/>
          </a:p>
          <a:p>
            <a:r>
              <a:rPr lang="en-US" dirty="0"/>
              <a:t>Begins stringing vowels together </a:t>
            </a:r>
          </a:p>
          <a:p>
            <a:pPr lvl="1"/>
            <a:r>
              <a:rPr lang="en-US" dirty="0"/>
              <a:t>Read books to baby</a:t>
            </a:r>
          </a:p>
          <a:p>
            <a:pPr lvl="1"/>
            <a:endParaRPr lang="en-US" dirty="0"/>
          </a:p>
          <a:p>
            <a:r>
              <a:rPr lang="en-US" dirty="0"/>
              <a:t>Brings things to mouth</a:t>
            </a:r>
          </a:p>
          <a:p>
            <a:pPr lvl="1"/>
            <a:r>
              <a:rPr lang="en-US" dirty="0"/>
              <a:t>When baby drops a toy on the floor, </a:t>
            </a:r>
          </a:p>
          <a:p>
            <a:pPr marL="457200" lvl="1" indent="0">
              <a:buNone/>
            </a:pPr>
            <a:r>
              <a:rPr lang="en-US" dirty="0"/>
              <a:t>     pick it up and give it back</a:t>
            </a:r>
          </a:p>
          <a:p>
            <a:pPr marL="457200" lvl="1" indent="0">
              <a:buNone/>
            </a:pPr>
            <a:endParaRPr lang="en-US" dirty="0"/>
          </a:p>
          <a:p>
            <a:r>
              <a:rPr lang="en-US" dirty="0"/>
              <a:t>Begins sitting without support and may roll </a:t>
            </a:r>
          </a:p>
          <a:p>
            <a:pPr lvl="1"/>
            <a:r>
              <a:rPr lang="en-US" dirty="0"/>
              <a:t>Point and name things</a:t>
            </a:r>
          </a:p>
          <a:p>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2743200"/>
            <a:ext cx="30861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9 Months</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1666485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Months</a:t>
            </a:r>
          </a:p>
        </p:txBody>
      </p:sp>
      <p:sp>
        <p:nvSpPr>
          <p:cNvPr id="3" name="Content Placeholder 2"/>
          <p:cNvSpPr>
            <a:spLocks noGrp="1"/>
          </p:cNvSpPr>
          <p:nvPr>
            <p:ph idx="1"/>
          </p:nvPr>
        </p:nvSpPr>
        <p:spPr/>
        <p:txBody>
          <a:bodyPr>
            <a:normAutofit lnSpcReduction="10000"/>
          </a:bodyPr>
          <a:lstStyle/>
          <a:p>
            <a:r>
              <a:rPr lang="en-US" dirty="0"/>
              <a:t>May be clingy </a:t>
            </a:r>
          </a:p>
          <a:p>
            <a:pPr lvl="1"/>
            <a:r>
              <a:rPr lang="en-US" dirty="0"/>
              <a:t>Ask for behaviors you want from baby</a:t>
            </a:r>
          </a:p>
          <a:p>
            <a:pPr lvl="1"/>
            <a:endParaRPr lang="en-US" dirty="0"/>
          </a:p>
          <a:p>
            <a:r>
              <a:rPr lang="en-US" dirty="0"/>
              <a:t>Makes a lot of different sounds like “</a:t>
            </a:r>
            <a:r>
              <a:rPr lang="en-US" dirty="0" err="1"/>
              <a:t>bababababa</a:t>
            </a:r>
            <a:r>
              <a:rPr lang="en-US" dirty="0"/>
              <a:t>”</a:t>
            </a:r>
          </a:p>
          <a:p>
            <a:pPr lvl="1"/>
            <a:r>
              <a:rPr lang="en-US" dirty="0"/>
              <a:t>Continue with routines</a:t>
            </a:r>
          </a:p>
          <a:p>
            <a:pPr lvl="1"/>
            <a:endParaRPr lang="en-US" dirty="0"/>
          </a:p>
          <a:p>
            <a:r>
              <a:rPr lang="en-US" dirty="0"/>
              <a:t>Looks for things baby sees you hide</a:t>
            </a:r>
          </a:p>
          <a:p>
            <a:pPr lvl="1"/>
            <a:r>
              <a:rPr lang="en-US" dirty="0"/>
              <a:t>Talk about what baby wants when they </a:t>
            </a:r>
          </a:p>
          <a:p>
            <a:pPr marL="457200" lvl="1" indent="0">
              <a:buNone/>
            </a:pPr>
            <a:r>
              <a:rPr lang="en-US" dirty="0"/>
              <a:t>     point at something</a:t>
            </a:r>
          </a:p>
          <a:p>
            <a:pPr lvl="1"/>
            <a:endParaRPr lang="en-US" dirty="0"/>
          </a:p>
          <a:p>
            <a:r>
              <a:rPr lang="en-US" dirty="0"/>
              <a:t>May crawl</a:t>
            </a:r>
          </a:p>
          <a:p>
            <a:pPr lvl="1"/>
            <a:r>
              <a:rPr lang="en-US" dirty="0"/>
              <a:t>As baby moves around more, stay close </a:t>
            </a:r>
          </a:p>
          <a:p>
            <a:pPr marL="457200" lvl="1" indent="0">
              <a:buNone/>
            </a:pPr>
            <a:r>
              <a:rPr lang="en-US" dirty="0"/>
              <a:t>    </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962400"/>
            <a:ext cx="297180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10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One Year</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2241134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971800"/>
            <a:ext cx="2133600" cy="3234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1 Year</a:t>
            </a:r>
          </a:p>
        </p:txBody>
      </p:sp>
      <p:sp>
        <p:nvSpPr>
          <p:cNvPr id="3" name="Content Placeholder 2"/>
          <p:cNvSpPr>
            <a:spLocks noGrp="1"/>
          </p:cNvSpPr>
          <p:nvPr>
            <p:ph idx="1"/>
          </p:nvPr>
        </p:nvSpPr>
        <p:spPr>
          <a:xfrm>
            <a:off x="228600" y="1193800"/>
            <a:ext cx="8763000" cy="5012089"/>
          </a:xfrm>
        </p:spPr>
        <p:txBody>
          <a:bodyPr>
            <a:normAutofit fontScale="92500" lnSpcReduction="20000"/>
          </a:bodyPr>
          <a:lstStyle/>
          <a:p>
            <a:r>
              <a:rPr lang="en-US" sz="2600" dirty="0"/>
              <a:t>Has favorite things and people</a:t>
            </a:r>
          </a:p>
          <a:p>
            <a:pPr lvl="1"/>
            <a:r>
              <a:rPr lang="en-US" sz="2400" dirty="0"/>
              <a:t>Give child lots of affection and praise</a:t>
            </a:r>
          </a:p>
          <a:p>
            <a:pPr lvl="1"/>
            <a:endParaRPr lang="en-US" sz="2900" dirty="0"/>
          </a:p>
          <a:p>
            <a:r>
              <a:rPr lang="en-US" sz="2600" dirty="0"/>
              <a:t>Can use simple gestures like shaking head or waving “bye-bye”</a:t>
            </a:r>
          </a:p>
          <a:p>
            <a:pPr lvl="1"/>
            <a:r>
              <a:rPr lang="en-US" sz="2400" dirty="0"/>
              <a:t>Talk to your child about what he points to</a:t>
            </a:r>
          </a:p>
          <a:p>
            <a:pPr marL="457200" lvl="1" indent="0">
              <a:buNone/>
            </a:pPr>
            <a:endParaRPr lang="en-US" dirty="0"/>
          </a:p>
          <a:p>
            <a:r>
              <a:rPr lang="en-US" sz="2600" dirty="0"/>
              <a:t>Takes things out of containers and puts things </a:t>
            </a:r>
          </a:p>
          <a:p>
            <a:pPr marL="0" indent="0">
              <a:buNone/>
            </a:pPr>
            <a:r>
              <a:rPr lang="en-US" sz="2600" dirty="0"/>
              <a:t>     back </a:t>
            </a:r>
          </a:p>
          <a:p>
            <a:pPr marL="0" indent="0">
              <a:buNone/>
            </a:pPr>
            <a:r>
              <a:rPr lang="en-US" sz="2900" dirty="0"/>
              <a:t>            </a:t>
            </a:r>
            <a:r>
              <a:rPr lang="en-US" dirty="0"/>
              <a:t>-</a:t>
            </a:r>
            <a:r>
              <a:rPr lang="en-US" sz="2200" dirty="0"/>
              <a:t>Play with blocks or shape sorters</a:t>
            </a:r>
          </a:p>
          <a:p>
            <a:pPr marL="0" indent="0">
              <a:buNone/>
            </a:pPr>
            <a:endParaRPr lang="en-US" dirty="0"/>
          </a:p>
          <a:p>
            <a:r>
              <a:rPr lang="en-US" sz="2600" dirty="0"/>
              <a:t>May stand alone or take a few steps </a:t>
            </a:r>
          </a:p>
          <a:p>
            <a:pPr lvl="1"/>
            <a:r>
              <a:rPr lang="en-US" sz="2200" dirty="0"/>
              <a:t>Ask child to label things they see</a:t>
            </a:r>
          </a:p>
        </p:txBody>
      </p:sp>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8536" y="3352800"/>
            <a:ext cx="3537319" cy="26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18 Months</a:t>
            </a:r>
          </a:p>
        </p:txBody>
      </p:sp>
      <p:sp>
        <p:nvSpPr>
          <p:cNvPr id="3" name="Content Placeholder 2"/>
          <p:cNvSpPr>
            <a:spLocks noGrp="1"/>
          </p:cNvSpPr>
          <p:nvPr>
            <p:ph idx="1"/>
          </p:nvPr>
        </p:nvSpPr>
        <p:spPr/>
        <p:txBody>
          <a:bodyPr>
            <a:normAutofit lnSpcReduction="10000"/>
          </a:bodyPr>
          <a:lstStyle/>
          <a:p>
            <a:r>
              <a:rPr lang="en-US" dirty="0"/>
              <a:t>Likes to hand things to others or may play pretend </a:t>
            </a:r>
          </a:p>
          <a:p>
            <a:pPr lvl="1"/>
            <a:r>
              <a:rPr lang="en-US" dirty="0"/>
              <a:t>Encourage pretend play.</a:t>
            </a:r>
          </a:p>
          <a:p>
            <a:pPr lvl="1"/>
            <a:endParaRPr lang="en-US" dirty="0"/>
          </a:p>
          <a:p>
            <a:r>
              <a:rPr lang="en-US" dirty="0"/>
              <a:t>Says several single words or short sentences</a:t>
            </a:r>
          </a:p>
          <a:p>
            <a:pPr lvl="1"/>
            <a:r>
              <a:rPr lang="en-US" dirty="0"/>
              <a:t>Use words that describe feelings.</a:t>
            </a:r>
          </a:p>
          <a:p>
            <a:pPr lvl="1"/>
            <a:endParaRPr lang="en-US" dirty="0"/>
          </a:p>
          <a:p>
            <a:r>
              <a:rPr lang="en-US" dirty="0"/>
              <a:t>Can point to body parts</a:t>
            </a:r>
          </a:p>
          <a:p>
            <a:pPr lvl="1"/>
            <a:r>
              <a:rPr lang="en-US" dirty="0"/>
              <a:t>Provide a safe, loving, consistent environment.</a:t>
            </a:r>
          </a:p>
          <a:p>
            <a:pPr lvl="1"/>
            <a:endParaRPr lang="en-US" dirty="0"/>
          </a:p>
          <a:p>
            <a:r>
              <a:rPr lang="en-US" dirty="0"/>
              <a:t>Walks alone and can help </a:t>
            </a:r>
          </a:p>
          <a:p>
            <a:pPr marL="0" indent="0">
              <a:buNone/>
            </a:pPr>
            <a:r>
              <a:rPr lang="en-US" dirty="0"/>
              <a:t>     undress himself/ herself</a:t>
            </a:r>
          </a:p>
          <a:p>
            <a:pPr lvl="1"/>
            <a:r>
              <a:rPr lang="en-US" dirty="0"/>
              <a:t>Encourage child to drink from a cup </a:t>
            </a:r>
          </a:p>
          <a:p>
            <a:pPr marL="457200" lvl="1" indent="0">
              <a:buNone/>
            </a:pPr>
            <a:r>
              <a:rPr lang="en-US" dirty="0"/>
              <a:t>     and use a spoon.</a:t>
            </a:r>
          </a:p>
        </p:txBody>
      </p:sp>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1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10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10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10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Welcome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 y="1600199"/>
            <a:ext cx="8858250" cy="3937000"/>
          </a:xfrm>
          <a:prstGeom prst="rect">
            <a:avLst/>
          </a:prstGeom>
        </p:spPr>
      </p:pic>
    </p:spTree>
    <p:extLst>
      <p:ext uri="{BB962C8B-B14F-4D97-AF65-F5344CB8AC3E}">
        <p14:creationId xmlns:p14="http://schemas.microsoft.com/office/powerpoint/2010/main" val="41872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57400"/>
            <a:ext cx="2286000" cy="3141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2 Years</a:t>
            </a:r>
          </a:p>
        </p:txBody>
      </p:sp>
      <p:sp>
        <p:nvSpPr>
          <p:cNvPr id="3" name="Content Placeholder 2"/>
          <p:cNvSpPr>
            <a:spLocks noGrp="1"/>
          </p:cNvSpPr>
          <p:nvPr>
            <p:ph idx="1"/>
          </p:nvPr>
        </p:nvSpPr>
        <p:spPr/>
        <p:txBody>
          <a:bodyPr>
            <a:normAutofit lnSpcReduction="10000"/>
          </a:bodyPr>
          <a:lstStyle/>
          <a:p>
            <a:r>
              <a:rPr lang="en-US" dirty="0"/>
              <a:t>Gets excited with other children</a:t>
            </a:r>
          </a:p>
          <a:p>
            <a:pPr lvl="1"/>
            <a:r>
              <a:rPr lang="en-US" dirty="0"/>
              <a:t>Do art projects with child and hang it up.</a:t>
            </a:r>
          </a:p>
          <a:p>
            <a:pPr lvl="1"/>
            <a:endParaRPr lang="en-US" dirty="0"/>
          </a:p>
          <a:p>
            <a:r>
              <a:rPr lang="en-US" dirty="0"/>
              <a:t>Repeats words</a:t>
            </a:r>
          </a:p>
          <a:p>
            <a:pPr lvl="1"/>
            <a:r>
              <a:rPr lang="en-US" dirty="0"/>
              <a:t>Encourage child to say the word instead of just </a:t>
            </a:r>
          </a:p>
          <a:p>
            <a:pPr marL="457200" lvl="1" indent="0">
              <a:buNone/>
            </a:pPr>
            <a:r>
              <a:rPr lang="en-US" dirty="0"/>
              <a:t>     pointing.</a:t>
            </a:r>
          </a:p>
          <a:p>
            <a:pPr marL="457200" lvl="1" indent="0">
              <a:buNone/>
            </a:pPr>
            <a:endParaRPr lang="en-US" dirty="0"/>
          </a:p>
          <a:p>
            <a:r>
              <a:rPr lang="en-US" dirty="0"/>
              <a:t>Completes sentences and rhymes in familiar </a:t>
            </a:r>
          </a:p>
          <a:p>
            <a:pPr marL="0" indent="0">
              <a:buNone/>
            </a:pPr>
            <a:r>
              <a:rPr lang="en-US" dirty="0"/>
              <a:t>     books</a:t>
            </a:r>
          </a:p>
          <a:p>
            <a:pPr lvl="1"/>
            <a:r>
              <a:rPr lang="en-US" dirty="0"/>
              <a:t>Teach your child to identify and say common things.</a:t>
            </a:r>
          </a:p>
          <a:p>
            <a:pPr lvl="1"/>
            <a:endParaRPr lang="en-US" dirty="0"/>
          </a:p>
          <a:p>
            <a:r>
              <a:rPr lang="en-US" dirty="0"/>
              <a:t>Climbs onto furniture without help</a:t>
            </a:r>
          </a:p>
          <a:p>
            <a:pPr lvl="1"/>
            <a:r>
              <a:rPr lang="en-US" dirty="0"/>
              <a:t>Take child to the park to run and climb.</a:t>
            </a:r>
          </a:p>
        </p:txBody>
      </p:sp>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10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Years</a:t>
            </a:r>
          </a:p>
        </p:txBody>
      </p:sp>
      <p:sp>
        <p:nvSpPr>
          <p:cNvPr id="3" name="Content Placeholder 2"/>
          <p:cNvSpPr>
            <a:spLocks noGrp="1"/>
          </p:cNvSpPr>
          <p:nvPr>
            <p:ph idx="1"/>
          </p:nvPr>
        </p:nvSpPr>
        <p:spPr/>
        <p:txBody>
          <a:bodyPr>
            <a:normAutofit/>
          </a:bodyPr>
          <a:lstStyle/>
          <a:p>
            <a:r>
              <a:rPr lang="en-US" dirty="0"/>
              <a:t>Takes turns in games</a:t>
            </a:r>
          </a:p>
          <a:p>
            <a:pPr lvl="1"/>
            <a:r>
              <a:rPr lang="en-US" dirty="0"/>
              <a:t>Encourage your child to play with other children.</a:t>
            </a:r>
          </a:p>
          <a:p>
            <a:pPr lvl="1"/>
            <a:endParaRPr lang="en-US" dirty="0"/>
          </a:p>
          <a:p>
            <a:r>
              <a:rPr lang="en-US" dirty="0"/>
              <a:t>Can name most familiar things</a:t>
            </a:r>
          </a:p>
          <a:p>
            <a:pPr lvl="1"/>
            <a:r>
              <a:rPr lang="en-US" dirty="0"/>
              <a:t>Work with child to solve problems when they are upset.</a:t>
            </a:r>
          </a:p>
          <a:p>
            <a:pPr lvl="1"/>
            <a:endParaRPr lang="en-US" dirty="0"/>
          </a:p>
          <a:p>
            <a:r>
              <a:rPr lang="en-US" dirty="0"/>
              <a:t>Can build towers with more than 6 blocks</a:t>
            </a:r>
          </a:p>
          <a:p>
            <a:pPr lvl="1"/>
            <a:r>
              <a:rPr lang="en-US" dirty="0"/>
              <a:t>Play matching and counting games.</a:t>
            </a:r>
          </a:p>
          <a:p>
            <a:pPr lvl="1"/>
            <a:endParaRPr lang="en-US" dirty="0"/>
          </a:p>
          <a:p>
            <a:r>
              <a:rPr lang="en-US" dirty="0"/>
              <a:t>Can run and climb easily</a:t>
            </a:r>
          </a:p>
          <a:p>
            <a:pPr lvl="1"/>
            <a:r>
              <a:rPr lang="en-US" dirty="0"/>
              <a:t>Set rules and limits for your child.</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4550" y="4114800"/>
            <a:ext cx="2740339" cy="1824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Years</a:t>
            </a:r>
          </a:p>
        </p:txBody>
      </p:sp>
      <p:sp>
        <p:nvSpPr>
          <p:cNvPr id="3" name="Content Placeholder 2"/>
          <p:cNvSpPr>
            <a:spLocks noGrp="1"/>
          </p:cNvSpPr>
          <p:nvPr>
            <p:ph idx="1"/>
          </p:nvPr>
        </p:nvSpPr>
        <p:spPr/>
        <p:txBody>
          <a:bodyPr>
            <a:normAutofit/>
          </a:bodyPr>
          <a:lstStyle/>
          <a:p>
            <a:r>
              <a:rPr lang="en-US" dirty="0"/>
              <a:t>Can be more creative with pretend play</a:t>
            </a:r>
          </a:p>
          <a:p>
            <a:pPr lvl="1"/>
            <a:r>
              <a:rPr lang="en-US" dirty="0"/>
              <a:t>Teach child how to play outdoor games</a:t>
            </a:r>
          </a:p>
          <a:p>
            <a:pPr marL="457200" lvl="1" indent="0">
              <a:buNone/>
            </a:pPr>
            <a:endParaRPr lang="en-US" dirty="0"/>
          </a:p>
          <a:p>
            <a:r>
              <a:rPr lang="en-US" dirty="0"/>
              <a:t>Can sing songs or poems from memory</a:t>
            </a:r>
          </a:p>
          <a:p>
            <a:pPr lvl="1"/>
            <a:r>
              <a:rPr lang="en-US" dirty="0"/>
              <a:t>Use good grammar when speaking to child</a:t>
            </a:r>
          </a:p>
          <a:p>
            <a:pPr lvl="1"/>
            <a:endParaRPr lang="en-US" dirty="0"/>
          </a:p>
          <a:p>
            <a:r>
              <a:rPr lang="en-US" dirty="0"/>
              <a:t>Can tell you what he thinks will happen next in a book</a:t>
            </a:r>
          </a:p>
          <a:p>
            <a:pPr lvl="1"/>
            <a:r>
              <a:rPr lang="en-US" dirty="0"/>
              <a:t>Take time to answer “why” questions.</a:t>
            </a:r>
          </a:p>
          <a:p>
            <a:pPr lvl="1"/>
            <a:endParaRPr lang="en-US" dirty="0"/>
          </a:p>
          <a:p>
            <a:r>
              <a:rPr lang="en-US" dirty="0"/>
              <a:t>Can catch bouncing balls</a:t>
            </a:r>
          </a:p>
          <a:p>
            <a:pPr lvl="1"/>
            <a:r>
              <a:rPr lang="en-US" dirty="0"/>
              <a:t>Give child simple 2-3 choices </a:t>
            </a:r>
          </a:p>
          <a:p>
            <a:pPr marL="457200" lvl="1" indent="0">
              <a:buNone/>
            </a:pPr>
            <a:r>
              <a:rPr lang="en-US" dirty="0"/>
              <a:t>    </a:t>
            </a: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038600"/>
            <a:ext cx="3124200" cy="208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Years</a:t>
            </a:r>
          </a:p>
        </p:txBody>
      </p:sp>
      <p:sp>
        <p:nvSpPr>
          <p:cNvPr id="3" name="Content Placeholder 2"/>
          <p:cNvSpPr>
            <a:spLocks noGrp="1"/>
          </p:cNvSpPr>
          <p:nvPr>
            <p:ph idx="1"/>
          </p:nvPr>
        </p:nvSpPr>
        <p:spPr/>
        <p:txBody>
          <a:bodyPr>
            <a:normAutofit/>
          </a:bodyPr>
          <a:lstStyle/>
          <a:p>
            <a:r>
              <a:rPr lang="en-US" dirty="0"/>
              <a:t>Wants to be like friends</a:t>
            </a:r>
          </a:p>
          <a:p>
            <a:pPr lvl="1"/>
            <a:r>
              <a:rPr lang="en-US" dirty="0"/>
              <a:t>Talk to child about safe and unsafe touches.</a:t>
            </a:r>
          </a:p>
          <a:p>
            <a:pPr lvl="1"/>
            <a:endParaRPr lang="en-US" dirty="0"/>
          </a:p>
          <a:p>
            <a:r>
              <a:rPr lang="en-US" dirty="0"/>
              <a:t>Can speak clearly</a:t>
            </a:r>
          </a:p>
          <a:p>
            <a:pPr lvl="1"/>
            <a:r>
              <a:rPr lang="en-US" dirty="0"/>
              <a:t>Teach child time concepts.</a:t>
            </a:r>
          </a:p>
          <a:p>
            <a:pPr lvl="1"/>
            <a:endParaRPr lang="en-US" dirty="0"/>
          </a:p>
          <a:p>
            <a:r>
              <a:rPr lang="en-US" dirty="0"/>
              <a:t>Can copy geometric shapes</a:t>
            </a:r>
          </a:p>
          <a:p>
            <a:pPr lvl="1"/>
            <a:r>
              <a:rPr lang="en-US" dirty="0"/>
              <a:t>Play with toys that encourage child </a:t>
            </a:r>
          </a:p>
          <a:p>
            <a:pPr marL="457200" lvl="1" indent="0">
              <a:buNone/>
            </a:pPr>
            <a:r>
              <a:rPr lang="en-US" dirty="0"/>
              <a:t>     to put things together.</a:t>
            </a:r>
          </a:p>
          <a:p>
            <a:pPr lvl="1"/>
            <a:endParaRPr lang="en-US" dirty="0"/>
          </a:p>
          <a:p>
            <a:r>
              <a:rPr lang="en-US" dirty="0"/>
              <a:t>Can use utensils on their own</a:t>
            </a:r>
          </a:p>
          <a:p>
            <a:pPr lvl="1"/>
            <a:r>
              <a:rPr lang="en-US" dirty="0"/>
              <a:t>Explore child’s interests within the community,</a:t>
            </a: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276" y="2589276"/>
            <a:ext cx="3783724"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38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10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1000"/>
                                        <p:tgtEl>
                                          <p:spTgt spid="3">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Cultural Differences</a:t>
            </a:r>
          </a:p>
        </p:txBody>
      </p:sp>
      <p:sp>
        <p:nvSpPr>
          <p:cNvPr id="3" name="Content Placeholder 2"/>
          <p:cNvSpPr>
            <a:spLocks noGrp="1"/>
          </p:cNvSpPr>
          <p:nvPr>
            <p:ph idx="1"/>
          </p:nvPr>
        </p:nvSpPr>
        <p:spPr/>
        <p:txBody>
          <a:bodyPr>
            <a:normAutofit/>
          </a:bodyPr>
          <a:lstStyle/>
          <a:p>
            <a:pPr marL="0" indent="0" algn="ctr">
              <a:buNone/>
            </a:pPr>
            <a:endParaRPr lang="en-US"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143001"/>
            <a:ext cx="8686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867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Appropriate Liquids for Infants</a:t>
            </a:r>
          </a:p>
        </p:txBody>
      </p:sp>
      <p:sp>
        <p:nvSpPr>
          <p:cNvPr id="3" name="Content Placeholder 2"/>
          <p:cNvSpPr>
            <a:spLocks noGrp="1"/>
          </p:cNvSpPr>
          <p:nvPr>
            <p:ph idx="1"/>
          </p:nvPr>
        </p:nvSpPr>
        <p:spPr/>
        <p:txBody>
          <a:bodyPr>
            <a:normAutofit/>
          </a:bodyPr>
          <a:lstStyle/>
          <a:p>
            <a:r>
              <a:rPr lang="en-US" dirty="0"/>
              <a:t>Formula or breastmilk</a:t>
            </a:r>
          </a:p>
          <a:p>
            <a:r>
              <a:rPr lang="en-US" dirty="0"/>
              <a:t>At about 6 months old, babies can have 2-3oz. of water</a:t>
            </a:r>
          </a:p>
        </p:txBody>
      </p:sp>
      <p:pic>
        <p:nvPicPr>
          <p:cNvPr id="512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2285998"/>
            <a:ext cx="5521468" cy="3686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029200" y="6258512"/>
            <a:ext cx="4038600" cy="523220"/>
          </a:xfrm>
          <a:prstGeom prst="rect">
            <a:avLst/>
          </a:prstGeom>
        </p:spPr>
        <p:txBody>
          <a:bodyPr wrap="square">
            <a:spAutoFit/>
          </a:bodyPr>
          <a:lstStyle/>
          <a:p>
            <a:pPr lvl="0" algn="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Information provided by Dr. Michael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Damron</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of Summit Medical Group of Maryville, TN</a:t>
            </a:r>
          </a:p>
        </p:txBody>
      </p:sp>
    </p:spTree>
    <p:extLst>
      <p:ext uri="{BB962C8B-B14F-4D97-AF65-F5344CB8AC3E}">
        <p14:creationId xmlns:p14="http://schemas.microsoft.com/office/powerpoint/2010/main" val="340834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Infants</a:t>
            </a:r>
          </a:p>
        </p:txBody>
      </p:sp>
      <p:sp>
        <p:nvSpPr>
          <p:cNvPr id="3" name="Content Placeholder 2"/>
          <p:cNvSpPr>
            <a:spLocks noGrp="1"/>
          </p:cNvSpPr>
          <p:nvPr>
            <p:ph idx="1"/>
          </p:nvPr>
        </p:nvSpPr>
        <p:spPr/>
        <p:txBody>
          <a:bodyPr>
            <a:normAutofit/>
          </a:bodyPr>
          <a:lstStyle/>
          <a:p>
            <a:r>
              <a:rPr lang="en-US" dirty="0"/>
              <a:t>Newborns = 8-12 feedings of breastmilk or formula (about every 2-4 hours)</a:t>
            </a:r>
          </a:p>
          <a:p>
            <a:pPr marL="0" indent="0">
              <a:buNone/>
            </a:pPr>
            <a:endParaRPr lang="en-US" dirty="0"/>
          </a:p>
          <a:p>
            <a:r>
              <a:rPr lang="en-US" dirty="0"/>
              <a:t>Signs they are hungry:</a:t>
            </a:r>
          </a:p>
          <a:p>
            <a:pPr lvl="1"/>
            <a:r>
              <a:rPr lang="en-US" dirty="0"/>
              <a:t>Hands in mouth</a:t>
            </a:r>
          </a:p>
          <a:p>
            <a:pPr lvl="1"/>
            <a:r>
              <a:rPr lang="en-US" dirty="0"/>
              <a:t>Sucking on fist/fingers</a:t>
            </a:r>
          </a:p>
          <a:p>
            <a:pPr lvl="1"/>
            <a:r>
              <a:rPr lang="en-US" dirty="0"/>
              <a:t>Smacking lips</a:t>
            </a:r>
          </a:p>
          <a:p>
            <a:pPr lvl="1"/>
            <a:r>
              <a:rPr lang="en-US" dirty="0"/>
              <a:t>Fussiness/crying</a:t>
            </a:r>
          </a:p>
        </p:txBody>
      </p:sp>
      <p:sp>
        <p:nvSpPr>
          <p:cNvPr id="4" name="Content Placeholder 3"/>
          <p:cNvSpPr>
            <a:spLocks noGrp="1"/>
          </p:cNvSpPr>
          <p:nvPr>
            <p:ph idx="13"/>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86000"/>
            <a:ext cx="4419600" cy="2934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11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prepare a bottle (video)</a:t>
            </a:r>
          </a:p>
        </p:txBody>
      </p:sp>
      <p:pic>
        <p:nvPicPr>
          <p:cNvPr id="1026"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7700" y="1567656"/>
            <a:ext cx="792480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8321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Introducing solids</a:t>
            </a:r>
          </a:p>
        </p:txBody>
      </p:sp>
      <p:sp>
        <p:nvSpPr>
          <p:cNvPr id="3" name="Content Placeholder 2"/>
          <p:cNvSpPr>
            <a:spLocks noGrp="1"/>
          </p:cNvSpPr>
          <p:nvPr>
            <p:ph idx="1"/>
          </p:nvPr>
        </p:nvSpPr>
        <p:spPr/>
        <p:txBody>
          <a:bodyPr/>
          <a:lstStyle/>
          <a:p>
            <a:pPr lvl="0"/>
            <a:endParaRPr lang="en-US" dirty="0"/>
          </a:p>
          <a:p>
            <a:pPr lvl="0"/>
            <a:endParaRPr lang="en-US" dirty="0"/>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676400"/>
            <a:ext cx="2387600" cy="3581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See the source image"/>
          <p:cNvPicPr>
            <a:picLocks noChangeAspect="1" noChangeArrowheads="1"/>
          </p:cNvPicPr>
          <p:nvPr/>
        </p:nvPicPr>
        <p:blipFill rotWithShape="1">
          <a:blip r:embed="rId4">
            <a:extLst>
              <a:ext uri="{28A0092B-C50C-407E-A947-70E740481C1C}">
                <a14:useLocalDpi xmlns:a14="http://schemas.microsoft.com/office/drawing/2010/main" val="0"/>
              </a:ext>
            </a:extLst>
          </a:blip>
          <a:srcRect t="29599" b="-19876"/>
          <a:stretch/>
        </p:blipFill>
        <p:spPr bwMode="auto">
          <a:xfrm>
            <a:off x="2819400" y="1143000"/>
            <a:ext cx="6019800"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995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Feeding Toddlers or Young Children</a:t>
            </a:r>
          </a:p>
        </p:txBody>
      </p:sp>
      <p:sp>
        <p:nvSpPr>
          <p:cNvPr id="3" name="Content Placeholder 2"/>
          <p:cNvSpPr>
            <a:spLocks noGrp="1"/>
          </p:cNvSpPr>
          <p:nvPr>
            <p:ph idx="1"/>
          </p:nvPr>
        </p:nvSpPr>
        <p:spPr/>
        <p:txBody>
          <a:bodyPr/>
          <a:lstStyle/>
          <a:p>
            <a:r>
              <a:rPr lang="en-US" dirty="0"/>
              <a:t>Balanced and nutritious meals and snacks</a:t>
            </a:r>
          </a:p>
          <a:p>
            <a:pPr lvl="1"/>
            <a:r>
              <a:rPr lang="en-US" dirty="0"/>
              <a:t>need 2-3 cups of milk daily</a:t>
            </a:r>
          </a:p>
          <a:p>
            <a:pPr marL="457200" lvl="1" indent="0">
              <a:buNone/>
            </a:pPr>
            <a:endParaRPr lang="en-US" dirty="0"/>
          </a:p>
          <a:p>
            <a:pPr marL="347663" lvl="1" indent="-347663">
              <a:buFont typeface="Arial" panose="020B0604020202020204" pitchFamily="34" charset="0"/>
              <a:buChar char="•"/>
            </a:pPr>
            <a:r>
              <a:rPr lang="en-US" sz="2400" dirty="0"/>
              <a:t>Suggestions for healthy snacks or foods:</a:t>
            </a:r>
          </a:p>
          <a:p>
            <a:pPr marL="800100" lvl="1"/>
            <a:r>
              <a:rPr lang="en-US" dirty="0"/>
              <a:t>Fruits </a:t>
            </a:r>
          </a:p>
          <a:p>
            <a:pPr marL="800100" lvl="1"/>
            <a:r>
              <a:rPr lang="en-US" dirty="0"/>
              <a:t>Vegetable sticks</a:t>
            </a:r>
          </a:p>
          <a:p>
            <a:pPr marL="800100" lvl="1"/>
            <a:r>
              <a:rPr lang="en-US" dirty="0"/>
              <a:t>Salads</a:t>
            </a:r>
          </a:p>
          <a:p>
            <a:pPr marL="800100" lvl="1"/>
            <a:r>
              <a:rPr lang="en-US" dirty="0"/>
              <a:t>Sandwiches </a:t>
            </a:r>
          </a:p>
          <a:p>
            <a:pPr marL="800100" lvl="1"/>
            <a:r>
              <a:rPr lang="en-US" dirty="0"/>
              <a:t>Graham crackers and milk</a:t>
            </a:r>
          </a:p>
          <a:p>
            <a:pPr marL="800100" lvl="1"/>
            <a:r>
              <a:rPr lang="en-US" dirty="0"/>
              <a:t>Cheese cubes and pretzel sticks</a:t>
            </a:r>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2943225"/>
            <a:ext cx="18288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229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 calcmode="lin" valueType="num">
                                      <p:cBhvr>
                                        <p:cTn id="1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4" end="4"/>
                                            </p:txEl>
                                          </p:spTgt>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 calcmode="lin" valueType="num">
                                      <p:cBhvr>
                                        <p:cTn id="24"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5" end="5"/>
                                            </p:txEl>
                                          </p:spTgt>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6" end="6"/>
                                            </p:txEl>
                                          </p:spTgt>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 calcmode="lin" valueType="num">
                                      <p:cBhvr>
                                        <p:cTn id="36"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7" end="7"/>
                                            </p:txEl>
                                          </p:spTgt>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p:cTn id="42"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8" end="8"/>
                                            </p:txEl>
                                          </p:spTgt>
                                        </p:tgtEl>
                                      </p:cBhvr>
                                    </p:animEffect>
                                  </p:childTnLst>
                                </p:cTn>
                              </p:par>
                              <p:par>
                                <p:cTn id="46" presetID="31" presetClass="entr" presetSubtype="0" fill="hold" grpId="0"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 calcmode="lin" valueType="num">
                                      <p:cBhvr>
                                        <p:cTn id="48"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9"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50"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51"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pPr lvl="0"/>
            <a:r>
              <a:rPr lang="en-US" dirty="0"/>
              <a:t>Participants will be knowledgeable of childhood developmental milestones.</a:t>
            </a:r>
          </a:p>
          <a:p>
            <a:pPr lvl="0"/>
            <a:r>
              <a:rPr lang="en-US" dirty="0"/>
              <a:t>Participants will learn and demonstrate basic childcare practices.</a:t>
            </a:r>
          </a:p>
          <a:p>
            <a:pPr lvl="0"/>
            <a:r>
              <a:rPr lang="en-US" dirty="0"/>
              <a:t>Participants will be knowledgeable of basic medical needs and when to seek treatment. </a:t>
            </a:r>
          </a:p>
          <a:p>
            <a:pPr lvl="0"/>
            <a:r>
              <a:rPr lang="en-US" dirty="0"/>
              <a:t>Participants will understand the role caregivers play in strengthening child development.</a:t>
            </a:r>
          </a:p>
          <a:p>
            <a:pPr lvl="0"/>
            <a:r>
              <a:rPr lang="en-US" dirty="0"/>
              <a:t>Participants will review strategies and discuss building resiliency in children. </a:t>
            </a:r>
          </a:p>
          <a:p>
            <a:pPr marL="0" lvl="0" indent="0">
              <a:buNone/>
            </a:pPr>
            <a:endParaRPr lang="en-US" dirty="0"/>
          </a:p>
          <a:p>
            <a:pPr lvl="0"/>
            <a:endParaRPr lang="en-US" dirty="0"/>
          </a:p>
          <a:p>
            <a:pPr lvl="0"/>
            <a:endParaRPr lang="en-US" dirty="0"/>
          </a:p>
          <a:p>
            <a:pPr marL="0" indent="0">
              <a:buNone/>
            </a:pPr>
            <a:endParaRPr lang="en-US" dirty="0"/>
          </a:p>
        </p:txBody>
      </p:sp>
    </p:spTree>
    <p:extLst>
      <p:ext uri="{BB962C8B-B14F-4D97-AF65-F5344CB8AC3E}">
        <p14:creationId xmlns:p14="http://schemas.microsoft.com/office/powerpoint/2010/main" val="2461471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Diaper Changing</a:t>
            </a:r>
          </a:p>
        </p:txBody>
      </p:sp>
      <p:pic>
        <p:nvPicPr>
          <p:cNvPr id="2050" name="Picture 2">
            <a:hlinkClick r:id="rId3"/>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47810" y="1828800"/>
            <a:ext cx="8428504"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102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55516-2B95-48E7-A832-381F48E06117}"/>
              </a:ext>
            </a:extLst>
          </p:cNvPr>
          <p:cNvSpPr>
            <a:spLocks noGrp="1"/>
          </p:cNvSpPr>
          <p:nvPr>
            <p:ph type="title"/>
          </p:nvPr>
        </p:nvSpPr>
        <p:spPr/>
        <p:txBody>
          <a:bodyPr/>
          <a:lstStyle/>
          <a:p>
            <a:r>
              <a:rPr lang="en-US" dirty="0"/>
              <a:t>Steps to Changing a Diaper</a:t>
            </a:r>
          </a:p>
        </p:txBody>
      </p:sp>
      <p:sp>
        <p:nvSpPr>
          <p:cNvPr id="4" name="TextBox 3">
            <a:extLst>
              <a:ext uri="{FF2B5EF4-FFF2-40B4-BE49-F238E27FC236}">
                <a16:creationId xmlns:a16="http://schemas.microsoft.com/office/drawing/2014/main" id="{AF1C91F3-30A0-44F7-B860-75D9A84DE8F1}"/>
              </a:ext>
            </a:extLst>
          </p:cNvPr>
          <p:cNvSpPr txBox="1"/>
          <p:nvPr/>
        </p:nvSpPr>
        <p:spPr>
          <a:xfrm>
            <a:off x="152400" y="1295400"/>
            <a:ext cx="8839200" cy="4093428"/>
          </a:xfrm>
          <a:prstGeom prst="rect">
            <a:avLst/>
          </a:prstGeom>
          <a:noFill/>
        </p:spPr>
        <p:txBody>
          <a:bodyPr wrap="square" rtlCol="0">
            <a:spAutoFit/>
          </a:bodyPr>
          <a:lstStyle/>
          <a:p>
            <a:pPr marL="342900" indent="-342900">
              <a:buAutoNum type="arabicPeriod"/>
            </a:pPr>
            <a:r>
              <a:rPr lang="en-US" sz="2000" dirty="0"/>
              <a:t>Collect all needed items prior to laying the infant on the changing table</a:t>
            </a:r>
          </a:p>
          <a:p>
            <a:pPr marL="342900" indent="-342900">
              <a:buAutoNum type="arabicPeriod"/>
            </a:pPr>
            <a:r>
              <a:rPr lang="en-US" sz="2000" dirty="0"/>
              <a:t>Lay the baby on his/her back.  Remove any clothing that inhibits access to the diaper.</a:t>
            </a:r>
          </a:p>
          <a:p>
            <a:pPr marL="342900" indent="-342900">
              <a:buAutoNum type="arabicPeriod"/>
            </a:pPr>
            <a:r>
              <a:rPr lang="en-US" sz="2000" dirty="0"/>
              <a:t>Removed the soiled diaper.  For disposable diapers, pull up the sticky tabs.</a:t>
            </a:r>
          </a:p>
          <a:p>
            <a:pPr marL="342900" indent="-342900">
              <a:buAutoNum type="arabicPeriod"/>
            </a:pPr>
            <a:r>
              <a:rPr lang="en-US" sz="2000" dirty="0"/>
              <a:t>Lift your baby up gently by both legs so you can scoot the diaper out from under his/her bottom.</a:t>
            </a:r>
          </a:p>
          <a:p>
            <a:pPr marL="342900" indent="-342900">
              <a:buAutoNum type="arabicPeriod"/>
            </a:pPr>
            <a:r>
              <a:rPr lang="en-US" sz="2000" dirty="0"/>
              <a:t>Use wipes to clean the baby’s diaper region.  Always wipe from front to back to avoid infection, especially for girls.</a:t>
            </a:r>
          </a:p>
          <a:p>
            <a:pPr marL="342900" indent="-342900">
              <a:buAutoNum type="arabicPeriod"/>
            </a:pPr>
            <a:r>
              <a:rPr lang="en-US" sz="2000" dirty="0"/>
              <a:t>If the area is red or inflamed, sooth it with diaper rash ointment.</a:t>
            </a:r>
          </a:p>
          <a:p>
            <a:pPr marL="342900" indent="-342900">
              <a:buAutoNum type="arabicPeriod"/>
            </a:pPr>
            <a:r>
              <a:rPr lang="en-US" sz="2000" dirty="0"/>
              <a:t>Wait for the baby’s skin to dry before putting on a fresh diaper.</a:t>
            </a:r>
          </a:p>
          <a:p>
            <a:pPr marL="342900" indent="-342900">
              <a:buAutoNum type="arabicPeriod"/>
            </a:pPr>
            <a:r>
              <a:rPr lang="en-US" sz="2000" dirty="0"/>
              <a:t>Take a fresh diaper and place it under the baby.  Bring the front part up on the baby’s stomach and fasten the tabs to secure the diaper on his/her waist.</a:t>
            </a:r>
          </a:p>
          <a:p>
            <a:pPr marL="342900" indent="-342900">
              <a:buAutoNum type="arabicPeriod"/>
            </a:pPr>
            <a:r>
              <a:rPr lang="en-US" sz="2000" dirty="0"/>
              <a:t>Replace any clothing over the new diaper.</a:t>
            </a:r>
          </a:p>
        </p:txBody>
      </p:sp>
    </p:spTree>
    <p:extLst>
      <p:ext uri="{BB962C8B-B14F-4D97-AF65-F5344CB8AC3E}">
        <p14:creationId xmlns:p14="http://schemas.microsoft.com/office/powerpoint/2010/main" val="16272658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Prevent Diaper Rash</a:t>
            </a:r>
          </a:p>
        </p:txBody>
      </p:sp>
      <p:sp>
        <p:nvSpPr>
          <p:cNvPr id="3" name="Content Placeholder 2"/>
          <p:cNvSpPr>
            <a:spLocks noGrp="1"/>
          </p:cNvSpPr>
          <p:nvPr>
            <p:ph idx="1"/>
          </p:nvPr>
        </p:nvSpPr>
        <p:spPr/>
        <p:txBody>
          <a:bodyPr/>
          <a:lstStyle/>
          <a:p>
            <a:pPr lvl="0"/>
            <a:r>
              <a:rPr lang="en-US" dirty="0"/>
              <a:t>Check your infant's diaper often (every two hours) and change it promptly.</a:t>
            </a:r>
          </a:p>
          <a:p>
            <a:pPr lvl="0"/>
            <a:r>
              <a:rPr lang="en-US" dirty="0"/>
              <a:t>Clean your infant's diaper region thoroughly during changes.</a:t>
            </a:r>
          </a:p>
          <a:p>
            <a:pPr lvl="0"/>
            <a:r>
              <a:rPr lang="en-US" dirty="0"/>
              <a:t>Do not use scented wipes or soaps on your infant's diaper region.</a:t>
            </a:r>
          </a:p>
          <a:p>
            <a:pPr lvl="0"/>
            <a:r>
              <a:rPr lang="en-US" dirty="0"/>
              <a:t>Pat, do not scrub, a baby's bottom when drying your infant after a bath.</a:t>
            </a:r>
          </a:p>
          <a:p>
            <a:pPr lvl="0"/>
            <a:r>
              <a:rPr lang="en-US" dirty="0"/>
              <a:t>Avoid plastic pants and look out for skin marks, which, indicates the diaper is too tight.</a:t>
            </a:r>
          </a:p>
          <a:p>
            <a:endParaRPr lang="en-US" dirty="0"/>
          </a:p>
        </p:txBody>
      </p:sp>
    </p:spTree>
    <p:extLst>
      <p:ext uri="{BB962C8B-B14F-4D97-AF65-F5344CB8AC3E}">
        <p14:creationId xmlns:p14="http://schemas.microsoft.com/office/powerpoint/2010/main" val="39737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Prevent a Diaper Rash Continued…</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r>
              <a:rPr lang="en-US" sz="3200" dirty="0"/>
              <a:t>Call your pediatrician for rashes that don’t seem to improve in a couple of days with OTC ointments and diaper changes. </a:t>
            </a:r>
          </a:p>
        </p:txBody>
      </p:sp>
      <p:sp>
        <p:nvSpPr>
          <p:cNvPr id="4" name="Rectangle 3"/>
          <p:cNvSpPr/>
          <p:nvPr/>
        </p:nvSpPr>
        <p:spPr>
          <a:xfrm>
            <a:off x="5029200" y="6258512"/>
            <a:ext cx="4038600" cy="523220"/>
          </a:xfrm>
          <a:prstGeom prst="rect">
            <a:avLst/>
          </a:prstGeom>
        </p:spPr>
        <p:txBody>
          <a:bodyPr wrap="square">
            <a:spAutoFit/>
          </a:bodyPr>
          <a:lstStyle/>
          <a:p>
            <a:pPr lvl="0" algn="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Information provided by Dr. Michael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Damron</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of Summit Medical Group of Maryville, TN</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429000"/>
            <a:ext cx="3902075" cy="26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8881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Tummy Time</a:t>
            </a:r>
          </a:p>
        </p:txBody>
      </p:sp>
      <p:sp>
        <p:nvSpPr>
          <p:cNvPr id="3" name="Content Placeholder 2"/>
          <p:cNvSpPr>
            <a:spLocks noGrp="1"/>
          </p:cNvSpPr>
          <p:nvPr>
            <p:ph idx="1"/>
          </p:nvPr>
        </p:nvSpPr>
        <p:spPr/>
        <p:txBody>
          <a:bodyPr/>
          <a:lstStyle/>
          <a:p>
            <a:r>
              <a:rPr lang="en-US" dirty="0"/>
              <a:t>Develops chest, arm, and neck muscles</a:t>
            </a:r>
          </a:p>
          <a:p>
            <a:r>
              <a:rPr lang="en-US" dirty="0"/>
              <a:t>Newborns = 2-3 times a day for 1-2 minutes at a time. </a:t>
            </a:r>
          </a:p>
          <a:p>
            <a:r>
              <a:rPr lang="en-US" dirty="0"/>
              <a:t>Add a minute or so each week up to 20 minutes an episode by the time they are 4-5 months old.</a:t>
            </a:r>
          </a:p>
          <a:p>
            <a:pPr lvl="1"/>
            <a:r>
              <a:rPr lang="en-US" dirty="0"/>
              <a:t>This is when they typically start rolling over. </a:t>
            </a:r>
          </a:p>
          <a:p>
            <a:r>
              <a:rPr lang="en-US" dirty="0"/>
              <a:t>Try not to do after a feeding, as there may be spitting up.  </a:t>
            </a:r>
          </a:p>
          <a:p>
            <a:endParaRPr lang="en-US" dirty="0"/>
          </a:p>
        </p:txBody>
      </p:sp>
      <p:sp>
        <p:nvSpPr>
          <p:cNvPr id="4" name="Rectangle 3"/>
          <p:cNvSpPr/>
          <p:nvPr/>
        </p:nvSpPr>
        <p:spPr>
          <a:xfrm>
            <a:off x="5029200" y="6258512"/>
            <a:ext cx="4038600" cy="523220"/>
          </a:xfrm>
          <a:prstGeom prst="rect">
            <a:avLst/>
          </a:prstGeom>
        </p:spPr>
        <p:txBody>
          <a:bodyPr wrap="square">
            <a:spAutoFit/>
          </a:bodyPr>
          <a:lstStyle/>
          <a:p>
            <a:pPr lvl="0" algn="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Information provided by Dr. Michael </a:t>
            </a:r>
            <a:r>
              <a:rPr lang="en-US" sz="140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Damron</a:t>
            </a:r>
            <a:r>
              <a:rPr lang="en-US"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 of Summit Medical Group of Maryville, TN</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2552" y="3884109"/>
            <a:ext cx="3432048" cy="2287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58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ABC’s of Safe Sleep</a:t>
            </a:r>
          </a:p>
        </p:txBody>
      </p:sp>
      <p:sp>
        <p:nvSpPr>
          <p:cNvPr id="3" name="Content Placeholder 2"/>
          <p:cNvSpPr>
            <a:spLocks noGrp="1"/>
          </p:cNvSpPr>
          <p:nvPr>
            <p:ph idx="1"/>
          </p:nvPr>
        </p:nvSpPr>
        <p:spPr/>
        <p:txBody>
          <a:bodyPr>
            <a:normAutofit/>
          </a:bodyPr>
          <a:lstStyle/>
          <a:p>
            <a:pPr marL="0" indent="0" fontAlgn="auto">
              <a:spcBef>
                <a:spcPts val="0"/>
              </a:spcBef>
              <a:spcAft>
                <a:spcPts val="0"/>
              </a:spcAft>
              <a:buNone/>
              <a:defRPr/>
            </a:pPr>
            <a:r>
              <a:rPr lang="en-US" sz="2000" b="1" dirty="0"/>
              <a:t>Babies should sleep…</a:t>
            </a:r>
          </a:p>
          <a:p>
            <a:pPr fontAlgn="auto">
              <a:spcBef>
                <a:spcPts val="0"/>
              </a:spcBef>
              <a:spcAft>
                <a:spcPts val="0"/>
              </a:spcAft>
              <a:defRPr/>
            </a:pPr>
            <a:endParaRPr lang="en-US" sz="2000" b="1" u="sng" dirty="0">
              <a:solidFill>
                <a:srgbClr val="FF0000"/>
              </a:solidFill>
            </a:endParaRPr>
          </a:p>
          <a:p>
            <a:pPr marL="0" indent="0" fontAlgn="auto">
              <a:spcBef>
                <a:spcPts val="0"/>
              </a:spcBef>
              <a:spcAft>
                <a:spcPts val="0"/>
              </a:spcAft>
              <a:buNone/>
              <a:defRPr/>
            </a:pPr>
            <a:r>
              <a:rPr lang="en-US" sz="2000" b="1" u="sng" dirty="0">
                <a:solidFill>
                  <a:srgbClr val="FF0000"/>
                </a:solidFill>
              </a:rPr>
              <a:t>A</a:t>
            </a:r>
            <a:r>
              <a:rPr lang="en-US" sz="2000" dirty="0">
                <a:solidFill>
                  <a:srgbClr val="FF0000"/>
                </a:solidFill>
              </a:rPr>
              <a:t>lone</a:t>
            </a:r>
          </a:p>
          <a:p>
            <a:pPr>
              <a:spcBef>
                <a:spcPts val="0"/>
              </a:spcBef>
              <a:buClrTx/>
              <a:defRPr/>
            </a:pPr>
            <a:r>
              <a:rPr lang="en-US" sz="2000" dirty="0"/>
              <a:t>Not with an adult, another child, or pets</a:t>
            </a:r>
          </a:p>
          <a:p>
            <a:pPr>
              <a:spcBef>
                <a:spcPts val="0"/>
              </a:spcBef>
              <a:buClrTx/>
              <a:defRPr/>
            </a:pPr>
            <a:r>
              <a:rPr lang="en-US" sz="2000" dirty="0"/>
              <a:t>Not with pillows or  stuffed toys</a:t>
            </a:r>
          </a:p>
          <a:p>
            <a:pPr>
              <a:spcBef>
                <a:spcPts val="0"/>
              </a:spcBef>
              <a:buClrTx/>
              <a:defRPr/>
            </a:pPr>
            <a:r>
              <a:rPr lang="en-US" sz="2000" dirty="0"/>
              <a:t>Not with crib bumpers</a:t>
            </a:r>
          </a:p>
          <a:p>
            <a:pPr marL="173038" indent="-173038">
              <a:spcBef>
                <a:spcPts val="0"/>
              </a:spcBef>
              <a:defRPr/>
            </a:pPr>
            <a:endParaRPr lang="en-US" sz="2000" dirty="0"/>
          </a:p>
          <a:p>
            <a:pPr marL="0" indent="0" fontAlgn="auto">
              <a:spcBef>
                <a:spcPts val="0"/>
              </a:spcBef>
              <a:spcAft>
                <a:spcPts val="0"/>
              </a:spcAft>
              <a:buNone/>
              <a:defRPr/>
            </a:pPr>
            <a:r>
              <a:rPr lang="en-US" sz="2000" dirty="0">
                <a:solidFill>
                  <a:srgbClr val="00B050"/>
                </a:solidFill>
              </a:rPr>
              <a:t>On their </a:t>
            </a:r>
            <a:r>
              <a:rPr lang="en-US" sz="2000" b="1" u="sng" dirty="0">
                <a:solidFill>
                  <a:srgbClr val="00B050"/>
                </a:solidFill>
              </a:rPr>
              <a:t>B</a:t>
            </a:r>
            <a:r>
              <a:rPr lang="en-US" sz="2000" dirty="0">
                <a:solidFill>
                  <a:srgbClr val="00B050"/>
                </a:solidFill>
              </a:rPr>
              <a:t>ack</a:t>
            </a:r>
          </a:p>
          <a:p>
            <a:pPr>
              <a:spcBef>
                <a:spcPts val="0"/>
              </a:spcBef>
              <a:buClrTx/>
              <a:defRPr/>
            </a:pPr>
            <a:r>
              <a:rPr lang="en-US" sz="2000" dirty="0"/>
              <a:t>Not on their side</a:t>
            </a:r>
          </a:p>
          <a:p>
            <a:pPr>
              <a:spcBef>
                <a:spcPts val="0"/>
              </a:spcBef>
              <a:buClrTx/>
              <a:defRPr/>
            </a:pPr>
            <a:r>
              <a:rPr lang="en-US" sz="2000" dirty="0"/>
              <a:t>Not on their stomach</a:t>
            </a:r>
          </a:p>
          <a:p>
            <a:pPr marL="173038" indent="-173038">
              <a:spcBef>
                <a:spcPts val="0"/>
              </a:spcBef>
              <a:defRPr/>
            </a:pPr>
            <a:endParaRPr lang="en-US" sz="2000" dirty="0"/>
          </a:p>
          <a:p>
            <a:pPr marL="0" indent="0" fontAlgn="auto">
              <a:spcBef>
                <a:spcPts val="0"/>
              </a:spcBef>
              <a:spcAft>
                <a:spcPts val="0"/>
              </a:spcAft>
              <a:buNone/>
              <a:defRPr/>
            </a:pPr>
            <a:r>
              <a:rPr lang="en-US" sz="2000" dirty="0">
                <a:solidFill>
                  <a:srgbClr val="0070C0"/>
                </a:solidFill>
              </a:rPr>
              <a:t>In a </a:t>
            </a:r>
            <a:r>
              <a:rPr lang="en-US" sz="2000" b="1" u="sng" dirty="0">
                <a:solidFill>
                  <a:srgbClr val="0070C0"/>
                </a:solidFill>
              </a:rPr>
              <a:t>C</a:t>
            </a:r>
            <a:r>
              <a:rPr lang="en-US" sz="2000" dirty="0">
                <a:solidFill>
                  <a:srgbClr val="0070C0"/>
                </a:solidFill>
              </a:rPr>
              <a:t>rib</a:t>
            </a:r>
          </a:p>
          <a:p>
            <a:pPr>
              <a:spcBef>
                <a:spcPts val="0"/>
              </a:spcBef>
              <a:buClrTx/>
              <a:defRPr/>
            </a:pPr>
            <a:r>
              <a:rPr lang="en-US" sz="2000" dirty="0"/>
              <a:t>Not in an adult bed</a:t>
            </a:r>
          </a:p>
          <a:p>
            <a:pPr>
              <a:spcBef>
                <a:spcPts val="0"/>
              </a:spcBef>
              <a:buClrTx/>
              <a:defRPr/>
            </a:pPr>
            <a:r>
              <a:rPr lang="en-US" sz="2000" dirty="0"/>
              <a:t>Not on a couch or sofa</a:t>
            </a:r>
          </a:p>
          <a:p>
            <a:pPr>
              <a:spcBef>
                <a:spcPts val="0"/>
              </a:spcBef>
              <a:buClrTx/>
              <a:defRPr/>
            </a:pPr>
            <a:r>
              <a:rPr lang="en-US" sz="2000" dirty="0"/>
              <a:t>Not in a chair</a:t>
            </a:r>
          </a:p>
          <a:p>
            <a:pPr marL="173038" indent="-173038">
              <a:spcBef>
                <a:spcPts val="0"/>
              </a:spcBef>
              <a:defRPr/>
            </a:pPr>
            <a:endParaRPr lang="en-US" sz="2000" dirty="0"/>
          </a:p>
          <a:p>
            <a:pPr marL="173038" indent="-173038">
              <a:spcBef>
                <a:spcPts val="0"/>
              </a:spcBef>
              <a:defRPr/>
            </a:pPr>
            <a:endParaRPr lang="en-US" sz="2000" dirty="0"/>
          </a:p>
          <a:p>
            <a:endParaRPr lang="en-US" sz="2000" dirty="0"/>
          </a:p>
        </p:txBody>
      </p:sp>
      <p:sp>
        <p:nvSpPr>
          <p:cNvPr id="4" name="Cube 3"/>
          <p:cNvSpPr/>
          <p:nvPr/>
        </p:nvSpPr>
        <p:spPr>
          <a:xfrm>
            <a:off x="7086600" y="105995"/>
            <a:ext cx="762000" cy="762000"/>
          </a:xfrm>
          <a:prstGeom prst="cub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chemeClr val="bg2"/>
                </a:solidFill>
                <a:latin typeface="Arial" pitchFamily="34" charset="0"/>
                <a:cs typeface="Arial" pitchFamily="34" charset="0"/>
              </a:rPr>
              <a:t>A</a:t>
            </a:r>
          </a:p>
        </p:txBody>
      </p:sp>
      <p:sp>
        <p:nvSpPr>
          <p:cNvPr id="5" name="Cube 4"/>
          <p:cNvSpPr/>
          <p:nvPr/>
        </p:nvSpPr>
        <p:spPr>
          <a:xfrm>
            <a:off x="7543800" y="604759"/>
            <a:ext cx="762000" cy="762000"/>
          </a:xfrm>
          <a:prstGeom prst="cub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rgbClr val="00B050"/>
                </a:solidFill>
                <a:latin typeface="Arial" pitchFamily="34" charset="0"/>
                <a:cs typeface="Arial" pitchFamily="34" charset="0"/>
              </a:rPr>
              <a:t>B</a:t>
            </a:r>
          </a:p>
        </p:txBody>
      </p:sp>
      <p:sp>
        <p:nvSpPr>
          <p:cNvPr id="8" name="Cube 7"/>
          <p:cNvSpPr/>
          <p:nvPr/>
        </p:nvSpPr>
        <p:spPr>
          <a:xfrm>
            <a:off x="8077200" y="1127273"/>
            <a:ext cx="762000" cy="762000"/>
          </a:xfrm>
          <a:prstGeom prst="cub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rgbClr val="0070C0"/>
                </a:solidFill>
                <a:latin typeface="Arial" pitchFamily="34" charset="0"/>
                <a:cs typeface="Arial" pitchFamily="34" charset="0"/>
              </a:rPr>
              <a:t>C</a:t>
            </a:r>
          </a:p>
        </p:txBody>
      </p:sp>
      <p:pic>
        <p:nvPicPr>
          <p:cNvPr id="7" name="Picture 6">
            <a:extLst>
              <a:ext uri="{FF2B5EF4-FFF2-40B4-BE49-F238E27FC236}">
                <a16:creationId xmlns:a16="http://schemas.microsoft.com/office/drawing/2014/main" id="{53FE4287-C087-42C4-AAC5-D5C9EA26B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6766" y="1975189"/>
            <a:ext cx="2743849" cy="4114606"/>
          </a:xfrm>
          <a:prstGeom prst="rect">
            <a:avLst/>
          </a:prstGeom>
        </p:spPr>
      </p:pic>
    </p:spTree>
    <p:extLst>
      <p:ext uri="{BB962C8B-B14F-4D97-AF65-F5344CB8AC3E}">
        <p14:creationId xmlns:p14="http://schemas.microsoft.com/office/powerpoint/2010/main" val="317210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8E21D-7F30-4857-BF60-E74D2E2E705A}"/>
              </a:ext>
            </a:extLst>
          </p:cNvPr>
          <p:cNvSpPr>
            <a:spLocks noGrp="1"/>
          </p:cNvSpPr>
          <p:nvPr>
            <p:ph type="title"/>
          </p:nvPr>
        </p:nvSpPr>
        <p:spPr/>
        <p:txBody>
          <a:bodyPr/>
          <a:lstStyle/>
          <a:p>
            <a:r>
              <a:rPr lang="en-US" dirty="0"/>
              <a:t>American Academy of Pediatrics Recommendations</a:t>
            </a:r>
          </a:p>
        </p:txBody>
      </p:sp>
      <p:sp>
        <p:nvSpPr>
          <p:cNvPr id="3" name="Content Placeholder 2">
            <a:extLst>
              <a:ext uri="{FF2B5EF4-FFF2-40B4-BE49-F238E27FC236}">
                <a16:creationId xmlns:a16="http://schemas.microsoft.com/office/drawing/2014/main" id="{AEB263CC-4935-409A-BAAD-B1CC9119A635}"/>
              </a:ext>
            </a:extLst>
          </p:cNvPr>
          <p:cNvSpPr>
            <a:spLocks noGrp="1"/>
          </p:cNvSpPr>
          <p:nvPr>
            <p:ph idx="1"/>
          </p:nvPr>
        </p:nvSpPr>
        <p:spPr>
          <a:xfrm>
            <a:off x="228600" y="1193800"/>
            <a:ext cx="2743200" cy="4958465"/>
          </a:xfrm>
        </p:spPr>
        <p:txBody>
          <a:bodyPr/>
          <a:lstStyle/>
          <a:p>
            <a:r>
              <a:rPr lang="en-US" dirty="0"/>
              <a:t>Avoid overheating</a:t>
            </a:r>
          </a:p>
          <a:p>
            <a:r>
              <a:rPr lang="en-US" dirty="0"/>
              <a:t>No crib bumpers</a:t>
            </a:r>
          </a:p>
          <a:p>
            <a:r>
              <a:rPr lang="en-US" dirty="0"/>
              <a:t>Avoid smoking</a:t>
            </a:r>
          </a:p>
          <a:p>
            <a:r>
              <a:rPr lang="en-US" dirty="0"/>
              <a:t>Breastfeeding</a:t>
            </a:r>
          </a:p>
          <a:p>
            <a:r>
              <a:rPr lang="en-US" dirty="0"/>
              <a:t>Routine immunizations </a:t>
            </a:r>
          </a:p>
          <a:p>
            <a:r>
              <a:rPr lang="en-US" dirty="0"/>
              <a:t>Use a pacifier</a:t>
            </a:r>
          </a:p>
        </p:txBody>
      </p:sp>
      <p:pic>
        <p:nvPicPr>
          <p:cNvPr id="5" name="Picture 4">
            <a:extLst>
              <a:ext uri="{FF2B5EF4-FFF2-40B4-BE49-F238E27FC236}">
                <a16:creationId xmlns:a16="http://schemas.microsoft.com/office/drawing/2014/main" id="{CCACD26F-5843-4F6D-9543-12E7A465E5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44520" y="1178560"/>
            <a:ext cx="5770880" cy="4571820"/>
          </a:xfrm>
          <a:prstGeom prst="rect">
            <a:avLst/>
          </a:prstGeom>
        </p:spPr>
      </p:pic>
    </p:spTree>
    <p:extLst>
      <p:ext uri="{BB962C8B-B14F-4D97-AF65-F5344CB8AC3E}">
        <p14:creationId xmlns:p14="http://schemas.microsoft.com/office/powerpoint/2010/main" val="923763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DCB860C-045E-4105-A341-8EDD76612E8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67033" y="685800"/>
            <a:ext cx="9076967" cy="5565775"/>
          </a:xfrm>
        </p:spPr>
      </p:pic>
    </p:spTree>
    <p:extLst>
      <p:ext uri="{BB962C8B-B14F-4D97-AF65-F5344CB8AC3E}">
        <p14:creationId xmlns:p14="http://schemas.microsoft.com/office/powerpoint/2010/main" val="2614808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A9689-9698-45D0-9D59-C2838C163798}"/>
              </a:ext>
            </a:extLst>
          </p:cNvPr>
          <p:cNvSpPr>
            <a:spLocks noGrp="1"/>
          </p:cNvSpPr>
          <p:nvPr>
            <p:ph type="title"/>
          </p:nvPr>
        </p:nvSpPr>
        <p:spPr/>
        <p:txBody>
          <a:bodyPr/>
          <a:lstStyle/>
          <a:p>
            <a:r>
              <a:rPr lang="en-US" dirty="0"/>
              <a:t>Safe Sleep for Babies Act of 2021</a:t>
            </a:r>
          </a:p>
        </p:txBody>
      </p:sp>
      <p:sp>
        <p:nvSpPr>
          <p:cNvPr id="3" name="Content Placeholder 2">
            <a:extLst>
              <a:ext uri="{FF2B5EF4-FFF2-40B4-BE49-F238E27FC236}">
                <a16:creationId xmlns:a16="http://schemas.microsoft.com/office/drawing/2014/main" id="{6210DD7B-C457-4FAF-92D9-DA9526ED8143}"/>
              </a:ext>
            </a:extLst>
          </p:cNvPr>
          <p:cNvSpPr>
            <a:spLocks noGrp="1"/>
          </p:cNvSpPr>
          <p:nvPr>
            <p:ph idx="1"/>
          </p:nvPr>
        </p:nvSpPr>
        <p:spPr/>
        <p:txBody>
          <a:bodyPr>
            <a:normAutofit/>
          </a:bodyPr>
          <a:lstStyle/>
          <a:p>
            <a:pPr marL="0" indent="0">
              <a:buNone/>
            </a:pPr>
            <a:r>
              <a:rPr lang="en-US" sz="2800" b="0" i="0" dirty="0">
                <a:solidFill>
                  <a:srgbClr val="333333"/>
                </a:solidFill>
                <a:effectLst/>
              </a:rPr>
              <a:t>This bill makes it unlawful to manufacture, sell, or distribute crib bumpers or inclined sleepers for infants. Specifically, inclined sleepers for infants are those designed for an infant up to one year old and have an inclined sleep surface of greater than 10 degrees. Crib bumpers generally are padded materials inserted around the inside of a crib and intended to prevent the crib occupant from becoming trapped in any part of the crib's openings; they do not include unpadded, mesh crib liners.</a:t>
            </a:r>
            <a:endParaRPr lang="en-US" sz="2800" dirty="0"/>
          </a:p>
        </p:txBody>
      </p:sp>
    </p:spTree>
    <p:extLst>
      <p:ext uri="{BB962C8B-B14F-4D97-AF65-F5344CB8AC3E}">
        <p14:creationId xmlns:p14="http://schemas.microsoft.com/office/powerpoint/2010/main" val="1743835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Sleep Position</a:t>
            </a:r>
          </a:p>
        </p:txBody>
      </p:sp>
      <p:pic>
        <p:nvPicPr>
          <p:cNvPr id="6" name="Content Placeholder 5" descr="A picture containing bathtub&#10;&#10;Description automatically generated">
            <a:extLst>
              <a:ext uri="{FF2B5EF4-FFF2-40B4-BE49-F238E27FC236}">
                <a16:creationId xmlns:a16="http://schemas.microsoft.com/office/drawing/2014/main" id="{782887E6-648A-44FF-9D06-49D4EC10F59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3827" y="1494913"/>
            <a:ext cx="7736345" cy="3868173"/>
          </a:xfrm>
        </p:spPr>
      </p:pic>
    </p:spTree>
    <p:extLst>
      <p:ext uri="{BB962C8B-B14F-4D97-AF65-F5344CB8AC3E}">
        <p14:creationId xmlns:p14="http://schemas.microsoft.com/office/powerpoint/2010/main" val="1443785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Breaker- How Comfortable Are YOU? </a:t>
            </a:r>
          </a:p>
        </p:txBody>
      </p:sp>
      <p:sp>
        <p:nvSpPr>
          <p:cNvPr id="6" name="Content Placeholder 5"/>
          <p:cNvSpPr>
            <a:spLocks noGrp="1"/>
          </p:cNvSpPr>
          <p:nvPr>
            <p:ph idx="13"/>
          </p:nvPr>
        </p:nvSpPr>
        <p:spPr>
          <a:xfrm>
            <a:off x="304800" y="1193804"/>
            <a:ext cx="8610600" cy="4958462"/>
          </a:xfrm>
        </p:spPr>
        <p:txBody>
          <a:bodyPr>
            <a:normAutofit/>
          </a:bodyPr>
          <a:lstStyle/>
          <a:p>
            <a:pPr>
              <a:lnSpc>
                <a:spcPct val="110000"/>
              </a:lnSpc>
              <a:spcAft>
                <a:spcPts val="600"/>
              </a:spcAft>
            </a:pPr>
            <a:endParaRPr lang="en-US" dirty="0"/>
          </a:p>
          <a:p>
            <a:pPr>
              <a:lnSpc>
                <a:spcPct val="110000"/>
              </a:lnSpc>
              <a:spcAft>
                <a:spcPts val="600"/>
              </a:spcAft>
            </a:pPr>
            <a:r>
              <a:rPr lang="en-US" dirty="0"/>
              <a:t>Listen to the questions and determine how comfortable you are with it on a scale of 1-10 </a:t>
            </a:r>
          </a:p>
          <a:p>
            <a:pPr lvl="1">
              <a:lnSpc>
                <a:spcPct val="110000"/>
              </a:lnSpc>
              <a:spcAft>
                <a:spcPts val="600"/>
              </a:spcAft>
            </a:pPr>
            <a:r>
              <a:rPr lang="en-US" dirty="0"/>
              <a:t>(1 being least comfortable and 10 being most comfortable)</a:t>
            </a:r>
          </a:p>
          <a:p>
            <a:pPr>
              <a:lnSpc>
                <a:spcPct val="110000"/>
              </a:lnSpc>
              <a:spcAft>
                <a:spcPts val="600"/>
              </a:spcAft>
            </a:pPr>
            <a:endParaRPr lang="en-US" dirty="0"/>
          </a:p>
          <a:p>
            <a:pPr>
              <a:lnSpc>
                <a:spcPct val="110000"/>
              </a:lnSpc>
              <a:spcAft>
                <a:spcPts val="600"/>
              </a:spcAft>
            </a:pPr>
            <a:r>
              <a:rPr lang="en-US" dirty="0"/>
              <a:t>Move to the number corresponding to your comfort level</a:t>
            </a:r>
            <a:endParaRPr lang="en-US" b="1" dirty="0"/>
          </a:p>
        </p:txBody>
      </p:sp>
    </p:spTree>
    <p:extLst>
      <p:ext uri="{BB962C8B-B14F-4D97-AF65-F5344CB8AC3E}">
        <p14:creationId xmlns:p14="http://schemas.microsoft.com/office/powerpoint/2010/main" val="293773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Sleep Environment</a:t>
            </a:r>
          </a:p>
        </p:txBody>
      </p:sp>
      <p:sp>
        <p:nvSpPr>
          <p:cNvPr id="3" name="Content Placeholder 2"/>
          <p:cNvSpPr>
            <a:spLocks noGrp="1"/>
          </p:cNvSpPr>
          <p:nvPr>
            <p:ph idx="1"/>
          </p:nvPr>
        </p:nvSpPr>
        <p:spPr/>
        <p:txBody>
          <a:bodyPr/>
          <a:lstStyle/>
          <a:p>
            <a:pPr marL="0" indent="0">
              <a:buNone/>
            </a:pPr>
            <a:r>
              <a:rPr lang="en-US" b="1" dirty="0"/>
              <a:t>Unsafe places for a baby to Sleep</a:t>
            </a:r>
          </a:p>
          <a:p>
            <a:endParaRPr lang="en-US" dirty="0"/>
          </a:p>
          <a:p>
            <a:endParaRPr lang="en-US" dirty="0"/>
          </a:p>
        </p:txBody>
      </p:sp>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717" y="2105607"/>
            <a:ext cx="2438401" cy="2118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2110079"/>
            <a:ext cx="1976395" cy="205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8688" y="2033204"/>
            <a:ext cx="2238937" cy="211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aymag.com/Mar_Tobi_couch(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2873" y="4214241"/>
            <a:ext cx="2682346" cy="19417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62667" y="4186348"/>
            <a:ext cx="1913939" cy="191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830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Sleep Environment</a:t>
            </a:r>
          </a:p>
        </p:txBody>
      </p:sp>
      <p:sp>
        <p:nvSpPr>
          <p:cNvPr id="3" name="Content Placeholder 2"/>
          <p:cNvSpPr>
            <a:spLocks noGrp="1"/>
          </p:cNvSpPr>
          <p:nvPr>
            <p:ph idx="1"/>
          </p:nvPr>
        </p:nvSpPr>
        <p:spPr/>
        <p:txBody>
          <a:bodyPr/>
          <a:lstStyle/>
          <a:p>
            <a:pPr marL="0" indent="0">
              <a:buNone/>
            </a:pPr>
            <a:r>
              <a:rPr lang="en-US" b="1" dirty="0"/>
              <a:t>Safe places for a baby to sleep</a:t>
            </a:r>
          </a:p>
          <a:p>
            <a:pPr marL="0" indent="0">
              <a:buNone/>
            </a:pPr>
            <a:endParaRPr lang="en-US" b="1" dirty="0"/>
          </a:p>
          <a:p>
            <a:pPr marL="0" indent="0">
              <a:buNone/>
            </a:pPr>
            <a:endParaRPr lang="en-US" b="1" dirty="0"/>
          </a:p>
        </p:txBody>
      </p:sp>
      <p:pic>
        <p:nvPicPr>
          <p:cNvPr id="4" name="Picture 2"/>
          <p:cNvPicPr>
            <a:picLocks noChangeAspect="1" noChangeArrowheads="1"/>
          </p:cNvPicPr>
          <p:nvPr/>
        </p:nvPicPr>
        <p:blipFill>
          <a:blip r:embed="rId3" cstate="print"/>
          <a:srcRect r="10000"/>
          <a:stretch>
            <a:fillRect/>
          </a:stretch>
        </p:blipFill>
        <p:spPr bwMode="auto">
          <a:xfrm>
            <a:off x="12452" y="2133599"/>
            <a:ext cx="2959348" cy="2466123"/>
          </a:xfrm>
          <a:prstGeom prst="rect">
            <a:avLst/>
          </a:prstGeom>
          <a:noFill/>
          <a:ln w="9525">
            <a:noFill/>
            <a:miter lim="800000"/>
            <a:headEnd/>
            <a:tailEnd/>
          </a:ln>
          <a:effectLst/>
        </p:spPr>
      </p:pic>
      <p:pic>
        <p:nvPicPr>
          <p:cNvPr id="5" name="Picture 4" descr="http://i.walmartimages.com/i/p/00/04/74/06/11/0004740611155_500X500.jpg"/>
          <p:cNvPicPr>
            <a:picLocks noChangeAspect="1" noChangeArrowheads="1"/>
          </p:cNvPicPr>
          <p:nvPr/>
        </p:nvPicPr>
        <p:blipFill>
          <a:blip r:embed="rId4" cstate="print"/>
          <a:srcRect/>
          <a:stretch>
            <a:fillRect/>
          </a:stretch>
        </p:blipFill>
        <p:spPr bwMode="auto">
          <a:xfrm>
            <a:off x="6172200" y="1371600"/>
            <a:ext cx="2743200" cy="2743200"/>
          </a:xfrm>
          <a:prstGeom prst="rect">
            <a:avLst/>
          </a:prstGeom>
          <a:noFill/>
        </p:spPr>
      </p:pic>
      <p:pic>
        <p:nvPicPr>
          <p:cNvPr id="6" name="Picture 5"/>
          <p:cNvPicPr>
            <a:picLocks noChangeAspect="1" noChangeArrowheads="1"/>
          </p:cNvPicPr>
          <p:nvPr/>
        </p:nvPicPr>
        <p:blipFill>
          <a:blip r:embed="rId5" cstate="print"/>
          <a:srcRect/>
          <a:stretch>
            <a:fillRect/>
          </a:stretch>
        </p:blipFill>
        <p:spPr bwMode="auto">
          <a:xfrm>
            <a:off x="2667000" y="2849447"/>
            <a:ext cx="3352800" cy="3246553"/>
          </a:xfrm>
          <a:prstGeom prst="rect">
            <a:avLst/>
          </a:prstGeom>
          <a:noFill/>
          <a:ln w="9525">
            <a:noFill/>
            <a:miter lim="800000"/>
            <a:headEnd/>
            <a:tailEnd/>
          </a:ln>
          <a:effectLst/>
        </p:spPr>
      </p:pic>
    </p:spTree>
    <p:extLst>
      <p:ext uri="{BB962C8B-B14F-4D97-AF65-F5344CB8AC3E}">
        <p14:creationId xmlns:p14="http://schemas.microsoft.com/office/powerpoint/2010/main" val="986977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effectLst/>
              </a:rPr>
              <a:t>Protocol for Safe Sleep Education and Delivery of Safe Sleep Furniture</a:t>
            </a:r>
            <a:endParaRPr lang="en-US" sz="2800" dirty="0"/>
          </a:p>
        </p:txBody>
      </p:sp>
      <p:sp>
        <p:nvSpPr>
          <p:cNvPr id="3" name="Content Placeholder 2"/>
          <p:cNvSpPr>
            <a:spLocks noGrp="1"/>
          </p:cNvSpPr>
          <p:nvPr>
            <p:ph idx="1"/>
          </p:nvPr>
        </p:nvSpPr>
        <p:spPr>
          <a:solidFill>
            <a:schemeClr val="bg1"/>
          </a:solidFill>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59531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1014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Barriers to Safe Sleep</a:t>
            </a:r>
          </a:p>
        </p:txBody>
      </p:sp>
      <p:sp>
        <p:nvSpPr>
          <p:cNvPr id="3" name="Content Placeholder 2"/>
          <p:cNvSpPr>
            <a:spLocks noGrp="1"/>
          </p:cNvSpPr>
          <p:nvPr>
            <p:ph idx="1"/>
          </p:nvPr>
        </p:nvSpPr>
        <p:spPr/>
        <p:txBody>
          <a:bodyPr>
            <a:normAutofit fontScale="92500"/>
          </a:bodyPr>
          <a:lstStyle/>
          <a:p>
            <a:r>
              <a:rPr lang="en-US" sz="2800" dirty="0"/>
              <a:t>Parental beliefs about infant sleep</a:t>
            </a:r>
          </a:p>
          <a:p>
            <a:endParaRPr lang="en-US" sz="2800" dirty="0"/>
          </a:p>
          <a:p>
            <a:r>
              <a:rPr lang="en-US" sz="2800" dirty="0"/>
              <a:t>Lack of plausibility between SIDS and sleep position</a:t>
            </a:r>
          </a:p>
          <a:p>
            <a:endParaRPr lang="en-US" sz="2800" dirty="0"/>
          </a:p>
          <a:p>
            <a:r>
              <a:rPr lang="en-US" sz="2800" dirty="0"/>
              <a:t>Perceived inconsistency in recommendations</a:t>
            </a:r>
          </a:p>
          <a:p>
            <a:endParaRPr lang="en-US" sz="2800" dirty="0"/>
          </a:p>
          <a:p>
            <a:r>
              <a:rPr lang="en-US" sz="2800" dirty="0"/>
              <a:t>Non-back sleeping positions based on infant preference, comfort, and fear of choking</a:t>
            </a:r>
          </a:p>
          <a:p>
            <a:endParaRPr lang="en-US" sz="2800" dirty="0"/>
          </a:p>
          <a:p>
            <a:r>
              <a:rPr lang="en-US" sz="2800" dirty="0"/>
              <a:t>Lack of Safe Sleep furniture</a:t>
            </a:r>
          </a:p>
          <a:p>
            <a:endParaRPr lang="en-US" dirty="0"/>
          </a:p>
        </p:txBody>
      </p:sp>
    </p:spTree>
    <p:extLst>
      <p:ext uri="{BB962C8B-B14F-4D97-AF65-F5344CB8AC3E}">
        <p14:creationId xmlns:p14="http://schemas.microsoft.com/office/powerpoint/2010/main" val="2321895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Sleep Resources</a:t>
            </a:r>
          </a:p>
        </p:txBody>
      </p:sp>
      <p:sp>
        <p:nvSpPr>
          <p:cNvPr id="3" name="Content Placeholder 2"/>
          <p:cNvSpPr>
            <a:spLocks noGrp="1"/>
          </p:cNvSpPr>
          <p:nvPr>
            <p:ph idx="1"/>
          </p:nvPr>
        </p:nvSpPr>
        <p:spPr/>
        <p:txBody>
          <a:bodyPr/>
          <a:lstStyle/>
          <a:p>
            <a:pPr marL="0" indent="0">
              <a:spcBef>
                <a:spcPct val="0"/>
              </a:spcBef>
              <a:buNone/>
            </a:pPr>
            <a:r>
              <a:rPr lang="en-US" dirty="0"/>
              <a:t>Safe sleep packets will</a:t>
            </a:r>
          </a:p>
          <a:p>
            <a:pPr marL="0" indent="0">
              <a:spcBef>
                <a:spcPct val="0"/>
              </a:spcBef>
              <a:buNone/>
            </a:pPr>
            <a:r>
              <a:rPr lang="en-US" dirty="0"/>
              <a:t>be available in a central</a:t>
            </a:r>
          </a:p>
          <a:p>
            <a:pPr marL="0" indent="0">
              <a:spcBef>
                <a:spcPct val="0"/>
              </a:spcBef>
              <a:buNone/>
            </a:pPr>
            <a:r>
              <a:rPr lang="en-US" dirty="0"/>
              <a:t>location within each DCS </a:t>
            </a:r>
          </a:p>
          <a:p>
            <a:pPr marL="0" indent="0">
              <a:spcBef>
                <a:spcPct val="0"/>
              </a:spcBef>
              <a:buNone/>
            </a:pPr>
            <a:r>
              <a:rPr lang="en-US" dirty="0"/>
              <a:t>office.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43200"/>
            <a:ext cx="2240080" cy="2240080"/>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15115">
            <a:off x="6798619" y="2944681"/>
            <a:ext cx="1745659" cy="267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23355">
            <a:off x="4054539" y="2130363"/>
            <a:ext cx="1334311" cy="1706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600000">
            <a:off x="5870881" y="1198965"/>
            <a:ext cx="868821" cy="2011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600000">
            <a:off x="7268052" y="1535551"/>
            <a:ext cx="1339043" cy="86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1800" y="4140508"/>
            <a:ext cx="3209544" cy="1837944"/>
          </a:xfrm>
          <a:prstGeom prst="rect">
            <a:avLst/>
          </a:prstGeom>
        </p:spPr>
      </p:pic>
    </p:spTree>
    <p:extLst>
      <p:ext uri="{BB962C8B-B14F-4D97-AF65-F5344CB8AC3E}">
        <p14:creationId xmlns:p14="http://schemas.microsoft.com/office/powerpoint/2010/main" val="40559054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 Sleep Resources</a:t>
            </a:r>
          </a:p>
        </p:txBody>
      </p:sp>
      <p:sp>
        <p:nvSpPr>
          <p:cNvPr id="3" name="Content Placeholder 2"/>
          <p:cNvSpPr>
            <a:spLocks noGrp="1"/>
          </p:cNvSpPr>
          <p:nvPr>
            <p:ph idx="1"/>
          </p:nvPr>
        </p:nvSpPr>
        <p:spPr/>
        <p:txBody>
          <a:bodyPr/>
          <a:lstStyle/>
          <a:p>
            <a:pPr marL="0" indent="0">
              <a:buNone/>
            </a:pPr>
            <a:r>
              <a:rPr lang="en-US" dirty="0"/>
              <a:t>Website:  </a:t>
            </a:r>
            <a:r>
              <a:rPr lang="en-US" dirty="0">
                <a:hlinkClick r:id="rId3"/>
              </a:rPr>
              <a:t>http://safesleep.tn.gov</a:t>
            </a:r>
            <a:r>
              <a:rPr lang="en-US" dirty="0"/>
              <a:t> </a:t>
            </a:r>
          </a:p>
          <a:p>
            <a:pPr marL="0" indent="0">
              <a:buNone/>
            </a:pPr>
            <a:endParaRPr lang="en-US" dirty="0"/>
          </a:p>
          <a:p>
            <a:pPr marL="0" indent="0">
              <a:buNone/>
            </a:pPr>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676400"/>
            <a:ext cx="6705600" cy="442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39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 ‘n’ Play Challenge</a:t>
            </a:r>
          </a:p>
        </p:txBody>
      </p:sp>
      <p:pic>
        <p:nvPicPr>
          <p:cNvPr id="7" name="Content Placeholder 6" descr="Logo, company name&#10;&#10;Description automatically generated">
            <a:extLst>
              <a:ext uri="{FF2B5EF4-FFF2-40B4-BE49-F238E27FC236}">
                <a16:creationId xmlns:a16="http://schemas.microsoft.com/office/drawing/2014/main" id="{5578A0E5-3874-4589-B3F2-487B4FE239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68661"/>
            <a:ext cx="4568702" cy="2730078"/>
          </a:xfrm>
        </p:spPr>
      </p:pic>
      <p:pic>
        <p:nvPicPr>
          <p:cNvPr id="9" name="Picture 8" descr="A black shopping cart&#10;&#10;Description automatically generated with low confidence">
            <a:extLst>
              <a:ext uri="{FF2B5EF4-FFF2-40B4-BE49-F238E27FC236}">
                <a16:creationId xmlns:a16="http://schemas.microsoft.com/office/drawing/2014/main" id="{F079DDE9-7BC8-4A77-B945-665144BAD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4489" y="2933700"/>
            <a:ext cx="3976791" cy="2958678"/>
          </a:xfrm>
          <a:prstGeom prst="rect">
            <a:avLst/>
          </a:prstGeom>
        </p:spPr>
      </p:pic>
    </p:spTree>
    <p:extLst>
      <p:ext uri="{BB962C8B-B14F-4D97-AF65-F5344CB8AC3E}">
        <p14:creationId xmlns:p14="http://schemas.microsoft.com/office/powerpoint/2010/main" val="16823477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EPSD&amp;T Schedule</a:t>
            </a:r>
          </a:p>
        </p:txBody>
      </p:sp>
      <p:sp>
        <p:nvSpPr>
          <p:cNvPr id="3" name="Content Placeholder 2"/>
          <p:cNvSpPr>
            <a:spLocks noGrp="1"/>
          </p:cNvSpPr>
          <p:nvPr>
            <p:ph idx="1"/>
          </p:nvPr>
        </p:nvSpPr>
        <p:spPr/>
        <p:txBody>
          <a:bodyPr>
            <a:normAutofit/>
          </a:bodyPr>
          <a:lstStyle/>
          <a:p>
            <a:r>
              <a:rPr lang="en-US" dirty="0"/>
              <a:t>Children under 3 years of age will be seen on a more frequent basis: </a:t>
            </a:r>
          </a:p>
          <a:p>
            <a:pPr marL="0" indent="0">
              <a:buNone/>
            </a:pPr>
            <a:r>
              <a:rPr lang="en-US" dirty="0"/>
              <a:t>	At birth 	4 months 	15 months </a:t>
            </a:r>
          </a:p>
          <a:p>
            <a:pPr marL="0" indent="0">
              <a:buNone/>
            </a:pPr>
            <a:r>
              <a:rPr lang="en-US" dirty="0"/>
              <a:t>	2-4 days 	6 months 	18 months </a:t>
            </a:r>
          </a:p>
          <a:p>
            <a:pPr marL="0" indent="0">
              <a:buNone/>
            </a:pPr>
            <a:r>
              <a:rPr lang="en-US" dirty="0"/>
              <a:t>	1 month 	9 months 	24 months </a:t>
            </a:r>
          </a:p>
          <a:p>
            <a:pPr marL="0" indent="0">
              <a:buNone/>
            </a:pPr>
            <a:r>
              <a:rPr lang="en-US" dirty="0"/>
              <a:t>	2 months 	12 months 	30 months </a:t>
            </a:r>
          </a:p>
          <a:p>
            <a:endParaRPr lang="en-US" dirty="0"/>
          </a:p>
        </p:txBody>
      </p:sp>
      <p:pic>
        <p:nvPicPr>
          <p:cNvPr id="4" name="Picture 3" descr="https://www.healthychildren.org/SiteCollectionImagesArticleImages/well_child_visit_high_five.jpg"/>
          <p:cNvPicPr/>
          <p:nvPr/>
        </p:nvPicPr>
        <p:blipFill>
          <a:blip r:embed="rId3">
            <a:extLst>
              <a:ext uri="{28A0092B-C50C-407E-A947-70E740481C1C}">
                <a14:useLocalDpi xmlns:a14="http://schemas.microsoft.com/office/drawing/2010/main" val="0"/>
              </a:ext>
            </a:extLst>
          </a:blip>
          <a:srcRect/>
          <a:stretch>
            <a:fillRect/>
          </a:stretch>
        </p:blipFill>
        <p:spPr bwMode="auto">
          <a:xfrm>
            <a:off x="4204525" y="3886200"/>
            <a:ext cx="4410075" cy="2324100"/>
          </a:xfrm>
          <a:prstGeom prst="rect">
            <a:avLst/>
          </a:prstGeom>
          <a:noFill/>
          <a:ln>
            <a:noFill/>
          </a:ln>
        </p:spPr>
      </p:pic>
    </p:spTree>
    <p:extLst>
      <p:ext uri="{BB962C8B-B14F-4D97-AF65-F5344CB8AC3E}">
        <p14:creationId xmlns:p14="http://schemas.microsoft.com/office/powerpoint/2010/main" val="21217212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Well-Child Visits</a:t>
            </a:r>
          </a:p>
        </p:txBody>
      </p:sp>
      <p:sp>
        <p:nvSpPr>
          <p:cNvPr id="3" name="Content Placeholder 2"/>
          <p:cNvSpPr>
            <a:spLocks noGrp="1"/>
          </p:cNvSpPr>
          <p:nvPr>
            <p:ph idx="1"/>
          </p:nvPr>
        </p:nvSpPr>
        <p:spPr/>
        <p:txBody>
          <a:bodyPr/>
          <a:lstStyle/>
          <a:p>
            <a:r>
              <a:rPr lang="en-US" dirty="0"/>
              <a:t>Prevention</a:t>
            </a:r>
          </a:p>
          <a:p>
            <a:r>
              <a:rPr lang="en-US" dirty="0"/>
              <a:t>Tracking growth and development</a:t>
            </a:r>
          </a:p>
          <a:p>
            <a:r>
              <a:rPr lang="en-US" dirty="0"/>
              <a:t>Raising concerns</a:t>
            </a:r>
          </a:p>
          <a:p>
            <a:r>
              <a:rPr lang="en-US" dirty="0"/>
              <a:t>Team approach</a:t>
            </a:r>
          </a:p>
          <a:p>
            <a:endParaRPr lang="en-US" dirty="0"/>
          </a:p>
        </p:txBody>
      </p:sp>
    </p:spTree>
    <p:extLst>
      <p:ext uri="{BB962C8B-B14F-4D97-AF65-F5344CB8AC3E}">
        <p14:creationId xmlns:p14="http://schemas.microsoft.com/office/powerpoint/2010/main" val="302994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Dental Services	</a:t>
            </a:r>
          </a:p>
        </p:txBody>
      </p:sp>
      <p:pic>
        <p:nvPicPr>
          <p:cNvPr id="4" name="Content Placeholder 3" descr="C:\Users\ei11013\Pictures\baby_tooth_green_back.jpg"/>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bwMode="auto">
          <a:xfrm>
            <a:off x="4495800" y="1981200"/>
            <a:ext cx="4419600" cy="3124200"/>
          </a:xfrm>
          <a:prstGeom prst="rect">
            <a:avLst/>
          </a:prstGeom>
          <a:noFill/>
          <a:ln>
            <a:noFill/>
          </a:ln>
        </p:spPr>
      </p:pic>
      <p:sp>
        <p:nvSpPr>
          <p:cNvPr id="5" name="Content Placeholder 4"/>
          <p:cNvSpPr>
            <a:spLocks noGrp="1"/>
          </p:cNvSpPr>
          <p:nvPr>
            <p:ph idx="13"/>
          </p:nvPr>
        </p:nvSpPr>
        <p:spPr>
          <a:xfrm>
            <a:off x="152400" y="1143000"/>
            <a:ext cx="4191000" cy="4958462"/>
          </a:xfrm>
        </p:spPr>
        <p:txBody>
          <a:bodyPr/>
          <a:lstStyle/>
          <a:p>
            <a:r>
              <a:rPr lang="en-US" dirty="0"/>
              <a:t>Teething between 4 and 7 months</a:t>
            </a:r>
          </a:p>
          <a:p>
            <a:r>
              <a:rPr lang="en-US" dirty="0"/>
              <a:t>First tooth between 6 and 12 months</a:t>
            </a:r>
          </a:p>
          <a:p>
            <a:r>
              <a:rPr lang="en-US" dirty="0"/>
              <a:t>Brush teeth twice a day</a:t>
            </a:r>
          </a:p>
          <a:p>
            <a:r>
              <a:rPr lang="en-US" dirty="0"/>
              <a:t>Massage gums or provide teething ring</a:t>
            </a:r>
          </a:p>
          <a:p>
            <a:r>
              <a:rPr lang="en-US" dirty="0"/>
              <a:t>Teething tablets and amber necklaces are not recommended</a:t>
            </a:r>
          </a:p>
        </p:txBody>
      </p:sp>
    </p:spTree>
    <p:extLst>
      <p:ext uri="{BB962C8B-B14F-4D97-AF65-F5344CB8AC3E}">
        <p14:creationId xmlns:p14="http://schemas.microsoft.com/office/powerpoint/2010/main" val="106258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Milestones…</a:t>
            </a:r>
          </a:p>
        </p:txBody>
      </p:sp>
      <p:sp>
        <p:nvSpPr>
          <p:cNvPr id="3" name="Content Placeholder 2"/>
          <p:cNvSpPr>
            <a:spLocks noGrp="1"/>
          </p:cNvSpPr>
          <p:nvPr>
            <p:ph idx="1"/>
          </p:nvPr>
        </p:nvSpPr>
        <p:spPr/>
        <p:txBody>
          <a:bodyPr>
            <a:normAutofit/>
          </a:bodyPr>
          <a:lstStyle/>
          <a:p>
            <a:pPr marL="0" lvl="0" indent="0" algn="ctr">
              <a:buNone/>
            </a:pPr>
            <a:endParaRPr lang="en-US" sz="800" dirty="0"/>
          </a:p>
          <a:p>
            <a:pPr marL="0" lvl="0" indent="0" algn="ctr">
              <a:buNone/>
            </a:pPr>
            <a:r>
              <a:rPr lang="en-US" sz="3200" dirty="0"/>
              <a:t>“Milestones matter! How a child plays, learns, speaks, acts, and moves offers important clues about his or her development.”</a:t>
            </a:r>
          </a:p>
          <a:p>
            <a:endParaRPr lang="en-US" sz="3600" dirty="0"/>
          </a:p>
        </p:txBody>
      </p:sp>
      <p:pic>
        <p:nvPicPr>
          <p:cNvPr id="1026" name="Picture 2" descr="Girl, Child, Children, Toddler, Youth, Summer,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29000"/>
            <a:ext cx="40386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sic, Kids, Children, Play, Xylophone, Tambour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54399"/>
            <a:ext cx="4000500" cy="266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6643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alphaModFix amt="48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a:stretch>
            <a:fillRect/>
          </a:stretch>
        </p:blipFill>
        <p:spPr bwMode="auto">
          <a:xfrm>
            <a:off x="1447800" y="3502168"/>
            <a:ext cx="6281928" cy="2529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Discipline</a:t>
            </a:r>
          </a:p>
        </p:txBody>
      </p:sp>
      <p:sp>
        <p:nvSpPr>
          <p:cNvPr id="3" name="Content Placeholder 2"/>
          <p:cNvSpPr>
            <a:spLocks noGrp="1"/>
          </p:cNvSpPr>
          <p:nvPr>
            <p:ph idx="1"/>
          </p:nvPr>
        </p:nvSpPr>
        <p:spPr>
          <a:xfrm>
            <a:off x="152400" y="1066800"/>
            <a:ext cx="8686800" cy="4958462"/>
          </a:xfrm>
        </p:spPr>
        <p:txBody>
          <a:bodyPr>
            <a:normAutofit/>
          </a:bodyPr>
          <a:lstStyle/>
          <a:p>
            <a:pPr lvl="0"/>
            <a:r>
              <a:rPr lang="en-US" b="1" dirty="0"/>
              <a:t>Discipline should tell children they are worthy, even when their behavior is not appropriate.</a:t>
            </a:r>
          </a:p>
          <a:p>
            <a:pPr lvl="0"/>
            <a:r>
              <a:rPr lang="en-US" b="1" dirty="0"/>
              <a:t>Discipline should help children feel closer to parents, not be afraid of them.</a:t>
            </a:r>
          </a:p>
          <a:p>
            <a:pPr lvl="0"/>
            <a:r>
              <a:rPr lang="en-US" b="1" dirty="0"/>
              <a:t>Discipline should give consistent, fair, kind limits so children can feel secure.</a:t>
            </a:r>
          </a:p>
          <a:p>
            <a:pPr marL="0" lvl="0" indent="0" algn="ctr">
              <a:buNone/>
            </a:pPr>
            <a:endParaRPr lang="en-US" b="1" dirty="0"/>
          </a:p>
          <a:p>
            <a:pPr marL="0" indent="0">
              <a:buNone/>
            </a:pPr>
            <a:endParaRPr lang="en-US" b="1" dirty="0"/>
          </a:p>
        </p:txBody>
      </p:sp>
      <p:sp>
        <p:nvSpPr>
          <p:cNvPr id="4" name="TextBox 3">
            <a:extLst>
              <a:ext uri="{FF2B5EF4-FFF2-40B4-BE49-F238E27FC236}">
                <a16:creationId xmlns:a16="http://schemas.microsoft.com/office/drawing/2014/main" id="{5BB9EEEB-6FC2-4BBB-BA86-0133BF48A064}"/>
              </a:ext>
            </a:extLst>
          </p:cNvPr>
          <p:cNvSpPr txBox="1"/>
          <p:nvPr/>
        </p:nvSpPr>
        <p:spPr>
          <a:xfrm>
            <a:off x="2569466" y="3581200"/>
            <a:ext cx="3809999" cy="923330"/>
          </a:xfrm>
          <a:prstGeom prst="rect">
            <a:avLst/>
          </a:prstGeom>
          <a:noFill/>
        </p:spPr>
        <p:txBody>
          <a:bodyPr wrap="square" rtlCol="0">
            <a:spAutoFit/>
          </a:bodyPr>
          <a:lstStyle/>
          <a:p>
            <a:pPr marL="0" lvl="0" indent="0" algn="ctr">
              <a:buNone/>
            </a:pPr>
            <a:r>
              <a:rPr lang="en-US" b="1"/>
              <a:t>DCS Discipline Policy for custodial children </a:t>
            </a:r>
          </a:p>
          <a:p>
            <a:pPr lvl="0" algn="ctr"/>
            <a:r>
              <a:rPr lang="en-US" b="1"/>
              <a:t>(form CS-0553)</a:t>
            </a:r>
            <a:endParaRPr lang="en-US" b="1" dirty="0"/>
          </a:p>
        </p:txBody>
      </p:sp>
    </p:spTree>
    <p:extLst>
      <p:ext uri="{BB962C8B-B14F-4D97-AF65-F5344CB8AC3E}">
        <p14:creationId xmlns:p14="http://schemas.microsoft.com/office/powerpoint/2010/main" val="31944839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sz="2400" dirty="0"/>
              <a:t>Serve and Return Video</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47800" y="1371600"/>
            <a:ext cx="6652022" cy="443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8192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Debrief </a:t>
            </a:r>
          </a:p>
        </p:txBody>
      </p:sp>
      <p:sp>
        <p:nvSpPr>
          <p:cNvPr id="3" name="Content Placeholder 2"/>
          <p:cNvSpPr>
            <a:spLocks noGrp="1"/>
          </p:cNvSpPr>
          <p:nvPr>
            <p:ph idx="1"/>
          </p:nvPr>
        </p:nvSpPr>
        <p:spPr/>
        <p:txBody>
          <a:bodyPr/>
          <a:lstStyle/>
          <a:p>
            <a:pPr lvl="0"/>
            <a:endParaRPr lang="en-US" dirty="0"/>
          </a:p>
          <a:p>
            <a:pPr lvl="0"/>
            <a:r>
              <a:rPr lang="en-US" sz="2800" dirty="0"/>
              <a:t>What are your thoughts on how the caregiver’s interactions can impact child development?</a:t>
            </a:r>
          </a:p>
          <a:p>
            <a:pPr lvl="0"/>
            <a:endParaRPr lang="en-US" sz="2800" dirty="0"/>
          </a:p>
          <a:p>
            <a:pPr lvl="0"/>
            <a:r>
              <a:rPr lang="en-US" sz="2800" dirty="0"/>
              <a:t>What impact trauma (abuse or neglect) have on child development?  </a:t>
            </a:r>
          </a:p>
          <a:p>
            <a:pPr marL="0" lvl="0" indent="0">
              <a:buNone/>
            </a:pPr>
            <a:endParaRPr lang="en-US" sz="2800" dirty="0"/>
          </a:p>
          <a:p>
            <a:pPr lvl="0"/>
            <a:r>
              <a:rPr lang="en-US" sz="2800" dirty="0"/>
              <a:t>Thinking about serve and return, what impact would the caregiver using substances have on this process?  </a:t>
            </a:r>
          </a:p>
        </p:txBody>
      </p:sp>
    </p:spTree>
    <p:extLst>
      <p:ext uri="{BB962C8B-B14F-4D97-AF65-F5344CB8AC3E}">
        <p14:creationId xmlns:p14="http://schemas.microsoft.com/office/powerpoint/2010/main" val="4293747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a:t>Support  for growth and development comes from caregivers </a:t>
            </a:r>
          </a:p>
        </p:txBody>
      </p:sp>
      <p:sp>
        <p:nvSpPr>
          <p:cNvPr id="4" name="TextBox 3"/>
          <p:cNvSpPr txBox="1"/>
          <p:nvPr/>
        </p:nvSpPr>
        <p:spPr>
          <a:xfrm>
            <a:off x="195072" y="1524000"/>
            <a:ext cx="4986528" cy="3539430"/>
          </a:xfrm>
          <a:prstGeom prst="rect">
            <a:avLst/>
          </a:prstGeom>
          <a:noFill/>
        </p:spPr>
        <p:txBody>
          <a:bodyPr wrap="square" rtlCol="0">
            <a:spAutoFit/>
          </a:bodyPr>
          <a:lstStyle/>
          <a:p>
            <a:pPr marL="285750" indent="-285750">
              <a:buFont typeface="Arial" panose="020B0604020202020204" pitchFamily="34" charset="0"/>
              <a:buChar char="•"/>
            </a:pPr>
            <a:r>
              <a:rPr lang="en-US" sz="2800" b="1" dirty="0"/>
              <a:t>Children need the support, protection, and involvement of caregivers to reach their developmental capacity</a:t>
            </a:r>
          </a:p>
          <a:p>
            <a:endParaRPr lang="en-US" sz="2800" b="1" dirty="0"/>
          </a:p>
          <a:p>
            <a:pPr marL="285750" indent="-285750">
              <a:buFont typeface="Arial" panose="020B0604020202020204" pitchFamily="34" charset="0"/>
              <a:buChar char="•"/>
            </a:pPr>
            <a:r>
              <a:rPr lang="en-US" sz="2800" b="1" dirty="0"/>
              <a:t>Regressions occur; they can be frustrating but are normal and temporary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295400"/>
            <a:ext cx="3309937"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204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Resiliency	</a:t>
            </a:r>
          </a:p>
        </p:txBody>
      </p:sp>
      <p:pic>
        <p:nvPicPr>
          <p:cNvPr id="6" name="Picture 3" descr="L:\Executive\Training\Training &amp; Professional Development\Other Folders\Branding\Pictures and Logos\Stock Photos\People\bigstock-portrait-of-happy-young-family-708182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4199" y="1143000"/>
            <a:ext cx="3252787" cy="4876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67559">
            <a:off x="269842" y="3452000"/>
            <a:ext cx="3332908" cy="22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descr="Family, Baby, Crawling, Mother, Smiling, Happy"/>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rot="2050981">
            <a:off x="364240" y="1758135"/>
            <a:ext cx="2674440" cy="1576428"/>
          </a:xfrm>
          <a:prstGeom prst="rect">
            <a:avLst/>
          </a:prstGeom>
          <a:noFill/>
          <a:ln>
            <a:noFill/>
          </a:ln>
        </p:spPr>
      </p:pic>
      <p:sp>
        <p:nvSpPr>
          <p:cNvPr id="3" name="TextBox 2">
            <a:extLst>
              <a:ext uri="{FF2B5EF4-FFF2-40B4-BE49-F238E27FC236}">
                <a16:creationId xmlns:a16="http://schemas.microsoft.com/office/drawing/2014/main" id="{712BAF58-20F9-49C7-A58A-F9A06DF316EA}"/>
              </a:ext>
            </a:extLst>
          </p:cNvPr>
          <p:cNvSpPr txBox="1"/>
          <p:nvPr/>
        </p:nvSpPr>
        <p:spPr>
          <a:xfrm>
            <a:off x="5791200" y="1295400"/>
            <a:ext cx="320040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single most common factor for children who develop resilience is </a:t>
            </a:r>
            <a:r>
              <a:rPr lang="en-US" sz="2000" b="1" dirty="0"/>
              <a:t>at</a:t>
            </a:r>
            <a:r>
              <a:rPr lang="en-US" sz="2000" dirty="0"/>
              <a:t> </a:t>
            </a:r>
            <a:r>
              <a:rPr lang="en-US" sz="2000" b="1" dirty="0"/>
              <a:t>least one stable and committed relationship </a:t>
            </a:r>
            <a:r>
              <a:rPr lang="en-US" sz="2000" dirty="0"/>
              <a:t>with a supportive parent, caregiver, or other adult.</a:t>
            </a:r>
          </a:p>
          <a:p>
            <a:endParaRPr lang="en-US" sz="2000" dirty="0"/>
          </a:p>
          <a:p>
            <a:pPr marL="285750" indent="-285750">
              <a:buFont typeface="Arial" panose="020B0604020202020204" pitchFamily="34" charset="0"/>
              <a:buChar char="•"/>
            </a:pPr>
            <a:r>
              <a:rPr lang="en-US" sz="2000" dirty="0"/>
              <a:t>These relationships provide the child with the responsiveness and protection they need to recover from any disruptions in their development.</a:t>
            </a:r>
          </a:p>
        </p:txBody>
      </p:sp>
    </p:spTree>
    <p:extLst>
      <p:ext uri="{BB962C8B-B14F-4D97-AF65-F5344CB8AC3E}">
        <p14:creationId xmlns:p14="http://schemas.microsoft.com/office/powerpoint/2010/main" val="3986803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Role in Building Child Resiliency	</a:t>
            </a:r>
          </a:p>
        </p:txBody>
      </p:sp>
      <p:sp>
        <p:nvSpPr>
          <p:cNvPr id="3" name="Content Placeholder 2"/>
          <p:cNvSpPr>
            <a:spLocks noGrp="1"/>
          </p:cNvSpPr>
          <p:nvPr>
            <p:ph idx="1"/>
          </p:nvPr>
        </p:nvSpPr>
        <p:spPr/>
        <p:txBody>
          <a:bodyPr>
            <a:noAutofit/>
          </a:bodyPr>
          <a:lstStyle/>
          <a:p>
            <a:r>
              <a:rPr lang="en-US" sz="2800" dirty="0"/>
              <a:t>Support adults to have healthy relationships with children</a:t>
            </a:r>
          </a:p>
          <a:p>
            <a:r>
              <a:rPr lang="en-US" sz="2800" dirty="0"/>
              <a:t>Make sure children have access to stable, supportive relationships with adults</a:t>
            </a:r>
          </a:p>
          <a:p>
            <a:pPr lvl="1"/>
            <a:r>
              <a:rPr lang="en-US" sz="2400" b="1" dirty="0"/>
              <a:t>NOT</a:t>
            </a:r>
            <a:r>
              <a:rPr lang="en-US" sz="2400" dirty="0"/>
              <a:t> just one, but </a:t>
            </a:r>
            <a:r>
              <a:rPr lang="en-US" sz="2400" b="1" dirty="0"/>
              <a:t>MULTIPLE</a:t>
            </a:r>
            <a:r>
              <a:rPr lang="en-US" sz="2400" dirty="0"/>
              <a:t> healthy connections</a:t>
            </a:r>
          </a:p>
          <a:p>
            <a:r>
              <a:rPr lang="en-US" sz="2800" dirty="0"/>
              <a:t>Arrange consistent and frequent visitation</a:t>
            </a:r>
          </a:p>
          <a:p>
            <a:pPr lvl="1"/>
            <a:r>
              <a:rPr lang="en-US" sz="2400" dirty="0"/>
              <a:t>Discuss child development with caregivers</a:t>
            </a:r>
          </a:p>
          <a:p>
            <a:pPr lvl="1"/>
            <a:r>
              <a:rPr lang="en-US" sz="2400" dirty="0"/>
              <a:t>Share realistic developmental milestones with caregivers and how to respond/interact with children</a:t>
            </a:r>
          </a:p>
          <a:p>
            <a:pPr lvl="1"/>
            <a:r>
              <a:rPr lang="en-US" sz="2400" dirty="0"/>
              <a:t>Model parenting skills</a:t>
            </a:r>
          </a:p>
          <a:p>
            <a:pPr lvl="1"/>
            <a:r>
              <a:rPr lang="en-US" sz="2400" dirty="0"/>
              <a:t>Evaluate parent's ability to safely parent</a:t>
            </a:r>
          </a:p>
        </p:txBody>
      </p:sp>
    </p:spTree>
    <p:extLst>
      <p:ext uri="{BB962C8B-B14F-4D97-AF65-F5344CB8AC3E}">
        <p14:creationId xmlns:p14="http://schemas.microsoft.com/office/powerpoint/2010/main" val="1263866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Milestone Checklist</a:t>
            </a:r>
          </a:p>
        </p:txBody>
      </p:sp>
      <p:pic>
        <p:nvPicPr>
          <p:cNvPr id="4" name="Content Placeholder 3"/>
          <p:cNvPicPr>
            <a:picLocks noGrp="1"/>
          </p:cNvPicPr>
          <p:nvPr>
            <p:ph idx="1"/>
          </p:nvPr>
        </p:nvPicPr>
        <p:blipFill rotWithShape="1">
          <a:blip r:embed="rId3"/>
          <a:srcRect l="25494" t="10473" r="23836" b="5130"/>
          <a:stretch/>
        </p:blipFill>
        <p:spPr bwMode="auto">
          <a:xfrm>
            <a:off x="1963007" y="1193800"/>
            <a:ext cx="5294185" cy="49577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56754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I do if…?”	</a:t>
            </a:r>
          </a:p>
        </p:txBody>
      </p:sp>
      <p:sp>
        <p:nvSpPr>
          <p:cNvPr id="3" name="Content Placeholder 2"/>
          <p:cNvSpPr>
            <a:spLocks noGrp="1"/>
          </p:cNvSpPr>
          <p:nvPr>
            <p:ph idx="1"/>
          </p:nvPr>
        </p:nvSpPr>
        <p:spPr/>
        <p:txBody>
          <a:bodyPr/>
          <a:lstStyle/>
          <a:p>
            <a:r>
              <a:rPr lang="en-US" sz="2800" dirty="0"/>
              <a:t>In pairs or small groups discuss your assigned scenario and how you would respond to the parent/caretaker.</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5300" y="2249424"/>
            <a:ext cx="2209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146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62100"/>
            <a:ext cx="7848600" cy="3924300"/>
          </a:xfrm>
          <a:prstGeom prst="rect">
            <a:avLst/>
          </a:prstGeom>
          <a:solidFill>
            <a:schemeClr val="bg1"/>
          </a:solidFill>
          <a:ln>
            <a:noFill/>
          </a:ln>
          <a:scene3d>
            <a:camera prst="orthographicFront"/>
            <a:lightRig rig="threePt" dir="t"/>
          </a:scene3d>
          <a:sp3d contourW="12700">
            <a:contourClr>
              <a:schemeClr val="bg1"/>
            </a:contourClr>
          </a:sp3d>
        </p:spPr>
      </p:pic>
    </p:spTree>
    <p:extLst>
      <p:ext uri="{BB962C8B-B14F-4D97-AF65-F5344CB8AC3E}">
        <p14:creationId xmlns:p14="http://schemas.microsoft.com/office/powerpoint/2010/main" val="450451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 know about Child Development	</a:t>
            </a:r>
          </a:p>
        </p:txBody>
      </p:sp>
      <p:sp>
        <p:nvSpPr>
          <p:cNvPr id="3" name="Content Placeholder 2"/>
          <p:cNvSpPr>
            <a:spLocks noGrp="1"/>
          </p:cNvSpPr>
          <p:nvPr>
            <p:ph idx="1"/>
          </p:nvPr>
        </p:nvSpPr>
        <p:spPr/>
        <p:txBody>
          <a:bodyPr/>
          <a:lstStyle/>
          <a:p>
            <a:pPr marL="0" indent="0">
              <a:buNone/>
            </a:pPr>
            <a:endParaRPr lang="en-US" dirty="0"/>
          </a:p>
          <a:p>
            <a:r>
              <a:rPr lang="en-US" sz="2800" b="1" dirty="0"/>
              <a:t>1. Children grow in stages.</a:t>
            </a:r>
          </a:p>
          <a:p>
            <a:endParaRPr lang="en-US" sz="2800" b="1" dirty="0"/>
          </a:p>
          <a:p>
            <a:r>
              <a:rPr lang="en-US" sz="2800" b="1" dirty="0"/>
              <a:t>2. The capacity to accomplish a task is biologically based.</a:t>
            </a:r>
          </a:p>
          <a:p>
            <a:pPr marL="0" indent="0">
              <a:buNone/>
            </a:pPr>
            <a:endParaRPr lang="en-US" sz="2800" b="1" dirty="0"/>
          </a:p>
          <a:p>
            <a:r>
              <a:rPr lang="en-US" sz="2800" b="1" dirty="0"/>
              <a:t>3. What is considered “normal” for each age varies widely.</a:t>
            </a:r>
          </a:p>
        </p:txBody>
      </p:sp>
    </p:spTree>
    <p:extLst>
      <p:ext uri="{BB962C8B-B14F-4D97-AF65-F5344CB8AC3E}">
        <p14:creationId xmlns:p14="http://schemas.microsoft.com/office/powerpoint/2010/main" val="322155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Dumping and Sorting</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600200"/>
            <a:ext cx="7955284"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423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Milestone Activity</a:t>
            </a:r>
          </a:p>
        </p:txBody>
      </p:sp>
      <p:sp>
        <p:nvSpPr>
          <p:cNvPr id="3" name="Content Placeholder 2"/>
          <p:cNvSpPr>
            <a:spLocks noGrp="1"/>
          </p:cNvSpPr>
          <p:nvPr>
            <p:ph idx="1"/>
          </p:nvPr>
        </p:nvSpPr>
        <p:spPr/>
        <p:txBody>
          <a:bodyPr/>
          <a:lstStyle/>
          <a:p>
            <a:r>
              <a:rPr lang="en-US" sz="2600" dirty="0"/>
              <a:t>In your groups, using the milestone checklists handout:</a:t>
            </a:r>
          </a:p>
          <a:p>
            <a:endParaRPr lang="en-US" sz="2600" dirty="0"/>
          </a:p>
          <a:p>
            <a:pPr lvl="1"/>
            <a:r>
              <a:rPr lang="en-US" sz="2400" dirty="0"/>
              <a:t>Summarize the key developmental milestone for your assigned age group and </a:t>
            </a:r>
          </a:p>
          <a:p>
            <a:pPr lvl="1"/>
            <a:endParaRPr lang="en-US" sz="2400" dirty="0"/>
          </a:p>
          <a:p>
            <a:pPr lvl="1"/>
            <a:r>
              <a:rPr lang="en-US" sz="2400" dirty="0"/>
              <a:t>List parenting practices that support child development</a:t>
            </a:r>
          </a:p>
          <a:p>
            <a:pPr lvl="1"/>
            <a:endParaRPr lang="en-US" sz="2400" dirty="0"/>
          </a:p>
          <a:p>
            <a:pPr lvl="1"/>
            <a:r>
              <a:rPr lang="en-US" sz="2400" dirty="0"/>
              <a:t>Record this information on your flip chart </a:t>
            </a:r>
          </a:p>
        </p:txBody>
      </p:sp>
    </p:spTree>
    <p:extLst>
      <p:ext uri="{BB962C8B-B14F-4D97-AF65-F5344CB8AC3E}">
        <p14:creationId xmlns:p14="http://schemas.microsoft.com/office/powerpoint/2010/main" val="143626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08AED-D5CD-4049-B107-7F9EDCF9DDDB}"/>
              </a:ext>
            </a:extLst>
          </p:cNvPr>
          <p:cNvSpPr>
            <a:spLocks noGrp="1"/>
          </p:cNvSpPr>
          <p:nvPr>
            <p:ph type="title"/>
          </p:nvPr>
        </p:nvSpPr>
        <p:spPr/>
        <p:txBody>
          <a:bodyPr/>
          <a:lstStyle/>
          <a:p>
            <a:r>
              <a:rPr lang="en-US" dirty="0"/>
              <a:t>2 Months</a:t>
            </a:r>
          </a:p>
        </p:txBody>
      </p:sp>
      <p:sp>
        <p:nvSpPr>
          <p:cNvPr id="4" name="TextBox 3">
            <a:extLst>
              <a:ext uri="{FF2B5EF4-FFF2-40B4-BE49-F238E27FC236}">
                <a16:creationId xmlns:a16="http://schemas.microsoft.com/office/drawing/2014/main" id="{3D4C3DF8-3AE1-4F75-B027-32D592C99690}"/>
              </a:ext>
            </a:extLst>
          </p:cNvPr>
          <p:cNvSpPr txBox="1"/>
          <p:nvPr/>
        </p:nvSpPr>
        <p:spPr>
          <a:xfrm>
            <a:off x="152400" y="1295400"/>
            <a:ext cx="8686800" cy="472440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endParaRPr lang="en-US" dirty="0"/>
          </a:p>
        </p:txBody>
      </p:sp>
      <p:cxnSp>
        <p:nvCxnSpPr>
          <p:cNvPr id="6" name="Straight Connector 5">
            <a:extLst>
              <a:ext uri="{FF2B5EF4-FFF2-40B4-BE49-F238E27FC236}">
                <a16:creationId xmlns:a16="http://schemas.microsoft.com/office/drawing/2014/main" id="{EA2FD9F3-2E15-4F99-905A-DEB2C386DE68}"/>
              </a:ext>
            </a:extLst>
          </p:cNvPr>
          <p:cNvCxnSpPr>
            <a:stCxn id="4" idx="0"/>
            <a:endCxn id="4" idx="2"/>
          </p:cNvCxnSpPr>
          <p:nvPr/>
        </p:nvCxnSpPr>
        <p:spPr>
          <a:xfrm>
            <a:off x="4495800" y="1295400"/>
            <a:ext cx="0" cy="4724400"/>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31FDFB02-0084-462B-9F50-E47E17005ABB}"/>
              </a:ext>
            </a:extLst>
          </p:cNvPr>
          <p:cNvSpPr txBox="1"/>
          <p:nvPr/>
        </p:nvSpPr>
        <p:spPr>
          <a:xfrm>
            <a:off x="533400" y="1295400"/>
            <a:ext cx="3505200" cy="369332"/>
          </a:xfrm>
          <a:prstGeom prst="rect">
            <a:avLst/>
          </a:prstGeom>
          <a:noFill/>
        </p:spPr>
        <p:txBody>
          <a:bodyPr wrap="square" rtlCol="0">
            <a:spAutoFit/>
          </a:bodyPr>
          <a:lstStyle/>
          <a:p>
            <a:pPr algn="ctr"/>
            <a:r>
              <a:rPr lang="en-US" dirty="0"/>
              <a:t>Developmental Milestones</a:t>
            </a:r>
          </a:p>
        </p:txBody>
      </p:sp>
      <p:sp>
        <p:nvSpPr>
          <p:cNvPr id="8" name="TextBox 7">
            <a:extLst>
              <a:ext uri="{FF2B5EF4-FFF2-40B4-BE49-F238E27FC236}">
                <a16:creationId xmlns:a16="http://schemas.microsoft.com/office/drawing/2014/main" id="{D07411AA-588D-4859-BA41-D35ECACD7054}"/>
              </a:ext>
            </a:extLst>
          </p:cNvPr>
          <p:cNvSpPr txBox="1"/>
          <p:nvPr/>
        </p:nvSpPr>
        <p:spPr>
          <a:xfrm>
            <a:off x="4800601" y="1295400"/>
            <a:ext cx="3505200" cy="369332"/>
          </a:xfrm>
          <a:prstGeom prst="rect">
            <a:avLst/>
          </a:prstGeom>
          <a:noFill/>
        </p:spPr>
        <p:txBody>
          <a:bodyPr wrap="square" rtlCol="0">
            <a:spAutoFit/>
          </a:bodyPr>
          <a:lstStyle/>
          <a:p>
            <a:pPr algn="ctr"/>
            <a:r>
              <a:rPr lang="en-US" dirty="0"/>
              <a:t>Parent Interactions</a:t>
            </a:r>
          </a:p>
        </p:txBody>
      </p:sp>
    </p:spTree>
    <p:extLst>
      <p:ext uri="{BB962C8B-B14F-4D97-AF65-F5344CB8AC3E}">
        <p14:creationId xmlns:p14="http://schemas.microsoft.com/office/powerpoint/2010/main" val="1795159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CS template">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DCS template">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3_DCS template">
  <a:themeElements>
    <a:clrScheme name="Brand Colors">
      <a:dk1>
        <a:sysClr val="windowText" lastClr="000000"/>
      </a:dk1>
      <a:lt1>
        <a:sysClr val="window" lastClr="FFFFFF"/>
      </a:lt1>
      <a:dk2>
        <a:srgbClr val="1B365D"/>
      </a:dk2>
      <a:lt2>
        <a:srgbClr val="FF0F00"/>
      </a:lt2>
      <a:accent1>
        <a:srgbClr val="2DCCD3"/>
      </a:accent1>
      <a:accent2>
        <a:srgbClr val="D2D755"/>
      </a:accent2>
      <a:accent3>
        <a:srgbClr val="E87722"/>
      </a:accent3>
      <a:accent4>
        <a:srgbClr val="7C2529"/>
      </a:accent4>
      <a:accent5>
        <a:srgbClr val="666666"/>
      </a:accent5>
      <a:accent6>
        <a:srgbClr val="E6D395"/>
      </a:accent6>
      <a:hlink>
        <a:srgbClr val="131E29"/>
      </a:hlink>
      <a:folHlink>
        <a:srgbClr val="CBC4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3971</TotalTime>
  <Words>9149</Words>
  <Application>Microsoft Office PowerPoint</Application>
  <PresentationFormat>On-screen Show (4:3)</PresentationFormat>
  <Paragraphs>540</Paragraphs>
  <Slides>58</Slides>
  <Notes>51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58</vt:i4>
      </vt:variant>
    </vt:vector>
  </HeadingPairs>
  <TitlesOfParts>
    <vt:vector size="67" baseType="lpstr">
      <vt:lpstr>Arial</vt:lpstr>
      <vt:lpstr>Arvo</vt:lpstr>
      <vt:lpstr>Calibri</vt:lpstr>
      <vt:lpstr>Open Sans</vt:lpstr>
      <vt:lpstr>PermianSlabSerifTypeface</vt:lpstr>
      <vt:lpstr>Office Theme</vt:lpstr>
      <vt:lpstr>DCS template</vt:lpstr>
      <vt:lpstr>1_DCS template</vt:lpstr>
      <vt:lpstr>3_DCS template</vt:lpstr>
      <vt:lpstr>Child Care Basics</vt:lpstr>
      <vt:lpstr>Welcome</vt:lpstr>
      <vt:lpstr>Objectives</vt:lpstr>
      <vt:lpstr>Ice Breaker- How Comfortable Are YOU? </vt:lpstr>
      <vt:lpstr>Milestones…</vt:lpstr>
      <vt:lpstr>What we know about Child Development </vt:lpstr>
      <vt:lpstr>Dumping and Sorting</vt:lpstr>
      <vt:lpstr>Milestone Activity</vt:lpstr>
      <vt:lpstr>2 Months</vt:lpstr>
      <vt:lpstr>2 Months</vt:lpstr>
      <vt:lpstr>4 Months</vt:lpstr>
      <vt:lpstr>4 Months</vt:lpstr>
      <vt:lpstr>6 Months</vt:lpstr>
      <vt:lpstr>6 Months</vt:lpstr>
      <vt:lpstr>9 Months</vt:lpstr>
      <vt:lpstr>9 Months</vt:lpstr>
      <vt:lpstr>One Year</vt:lpstr>
      <vt:lpstr>1 Year</vt:lpstr>
      <vt:lpstr>18 Months</vt:lpstr>
      <vt:lpstr>2 Years</vt:lpstr>
      <vt:lpstr>3 Years</vt:lpstr>
      <vt:lpstr>4 Years</vt:lpstr>
      <vt:lpstr>5 Years</vt:lpstr>
      <vt:lpstr>Addressing Cultural Differences</vt:lpstr>
      <vt:lpstr>Appropriate Liquids for Infants</vt:lpstr>
      <vt:lpstr>Feeding Infants</vt:lpstr>
      <vt:lpstr>How to prepare a bottle (video)</vt:lpstr>
      <vt:lpstr>Introducing solids</vt:lpstr>
      <vt:lpstr>Feeding Toddlers or Young Children</vt:lpstr>
      <vt:lpstr>Diaper Changing</vt:lpstr>
      <vt:lpstr>Steps to Changing a Diaper</vt:lpstr>
      <vt:lpstr>How to Prevent Diaper Rash</vt:lpstr>
      <vt:lpstr>How to Prevent a Diaper Rash Continued…</vt:lpstr>
      <vt:lpstr>Tummy Time</vt:lpstr>
      <vt:lpstr>The ABC’s of Safe Sleep</vt:lpstr>
      <vt:lpstr>American Academy of Pediatrics Recommendations</vt:lpstr>
      <vt:lpstr>PowerPoint Presentation</vt:lpstr>
      <vt:lpstr>Safe Sleep for Babies Act of 2021</vt:lpstr>
      <vt:lpstr>Safe Sleep Position</vt:lpstr>
      <vt:lpstr>Safe Sleep Environment</vt:lpstr>
      <vt:lpstr>Safe Sleep Environment</vt:lpstr>
      <vt:lpstr>Protocol for Safe Sleep Education and Delivery of Safe Sleep Furniture</vt:lpstr>
      <vt:lpstr>Barriers to Safe Sleep</vt:lpstr>
      <vt:lpstr>Safe Sleep Resources</vt:lpstr>
      <vt:lpstr>Safe Sleep Resources</vt:lpstr>
      <vt:lpstr>Pack ‘n’ Play Challenge</vt:lpstr>
      <vt:lpstr>EPSD&amp;T Schedule</vt:lpstr>
      <vt:lpstr>Benefits of Well-Child Visits</vt:lpstr>
      <vt:lpstr>Dental Services </vt:lpstr>
      <vt:lpstr>Discipline</vt:lpstr>
      <vt:lpstr>Serve and Return Video</vt:lpstr>
      <vt:lpstr>Debrief </vt:lpstr>
      <vt:lpstr>Support  for growth and development comes from caregivers </vt:lpstr>
      <vt:lpstr>Resiliency </vt:lpstr>
      <vt:lpstr>Our Role in Building Child Resiliency </vt:lpstr>
      <vt:lpstr>Milestone Checklist</vt:lpstr>
      <vt:lpstr>“What do I do if…?” </vt:lpstr>
      <vt:lpstr>PowerPoint Presentation</vt:lpstr>
    </vt:vector>
  </TitlesOfParts>
  <Company>Tennessee Department Of Children's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 Development and Special Considerations for Children in Care</dc:title>
  <dc:creator>Angela Hanson</dc:creator>
  <cp:lastModifiedBy>Bethany Farmer</cp:lastModifiedBy>
  <cp:revision>176</cp:revision>
  <dcterms:created xsi:type="dcterms:W3CDTF">2019-09-23T16:02:39Z</dcterms:created>
  <dcterms:modified xsi:type="dcterms:W3CDTF">2023-06-07T14:37:07Z</dcterms:modified>
</cp:coreProperties>
</file>