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414" r:id="rId3"/>
    <p:sldId id="265" r:id="rId4"/>
    <p:sldId id="409" r:id="rId5"/>
    <p:sldId id="366" r:id="rId6"/>
    <p:sldId id="407" r:id="rId7"/>
    <p:sldId id="408" r:id="rId8"/>
    <p:sldId id="269" r:id="rId9"/>
    <p:sldId id="270" r:id="rId10"/>
    <p:sldId id="272" r:id="rId11"/>
    <p:sldId id="271" r:id="rId12"/>
    <p:sldId id="274" r:id="rId13"/>
    <p:sldId id="364" r:id="rId14"/>
    <p:sldId id="285" r:id="rId15"/>
    <p:sldId id="421" r:id="rId16"/>
    <p:sldId id="292" r:id="rId17"/>
    <p:sldId id="422" r:id="rId18"/>
    <p:sldId id="294" r:id="rId19"/>
    <p:sldId id="295" r:id="rId20"/>
    <p:sldId id="413" r:id="rId21"/>
    <p:sldId id="296" r:id="rId22"/>
    <p:sldId id="437" r:id="rId23"/>
    <p:sldId id="298" r:id="rId24"/>
    <p:sldId id="404" r:id="rId25"/>
    <p:sldId id="299" r:id="rId26"/>
    <p:sldId id="297" r:id="rId27"/>
    <p:sldId id="300" r:id="rId28"/>
    <p:sldId id="423" r:id="rId29"/>
    <p:sldId id="301" r:id="rId30"/>
    <p:sldId id="359" r:id="rId31"/>
    <p:sldId id="305" r:id="rId32"/>
    <p:sldId id="306" r:id="rId33"/>
    <p:sldId id="307" r:id="rId34"/>
    <p:sldId id="426" r:id="rId35"/>
    <p:sldId id="308" r:id="rId36"/>
    <p:sldId id="309" r:id="rId37"/>
    <p:sldId id="338" r:id="rId38"/>
    <p:sldId id="310" r:id="rId39"/>
    <p:sldId id="311" r:id="rId40"/>
    <p:sldId id="312" r:id="rId41"/>
    <p:sldId id="313" r:id="rId42"/>
    <p:sldId id="314" r:id="rId43"/>
    <p:sldId id="427" r:id="rId44"/>
    <p:sldId id="424" r:id="rId45"/>
    <p:sldId id="425" r:id="rId46"/>
    <p:sldId id="431" r:id="rId47"/>
    <p:sldId id="432" r:id="rId48"/>
    <p:sldId id="433" r:id="rId49"/>
    <p:sldId id="434" r:id="rId50"/>
    <p:sldId id="428" r:id="rId51"/>
    <p:sldId id="325" r:id="rId52"/>
    <p:sldId id="327" r:id="rId53"/>
    <p:sldId id="328" r:id="rId54"/>
    <p:sldId id="350" r:id="rId55"/>
    <p:sldId id="429" r:id="rId56"/>
    <p:sldId id="351" r:id="rId57"/>
    <p:sldId id="352" r:id="rId58"/>
    <p:sldId id="435" r:id="rId59"/>
    <p:sldId id="337" r:id="rId60"/>
    <p:sldId id="430" r:id="rId61"/>
    <p:sldId id="436"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F00"/>
    <a:srgbClr val="4870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8" autoAdjust="0"/>
    <p:restoredTop sz="56772" autoAdjust="0"/>
  </p:normalViewPr>
  <p:slideViewPr>
    <p:cSldViewPr>
      <p:cViewPr varScale="1">
        <p:scale>
          <a:sx n="35" d="100"/>
          <a:sy n="35" d="100"/>
        </p:scale>
        <p:origin x="1008"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4124C5-3A7E-4185-9320-2196BEFD755C}" type="doc">
      <dgm:prSet loTypeId="urn:microsoft.com/office/officeart/2005/8/layout/chevron1" loCatId="process" qsTypeId="urn:microsoft.com/office/officeart/2005/8/quickstyle/simple1" qsCatId="simple" csTypeId="urn:microsoft.com/office/officeart/2005/8/colors/colorful3" csCatId="colorful" phldr="1"/>
      <dgm:spPr/>
    </dgm:pt>
    <dgm:pt modelId="{5FCDEFA0-39CA-4E58-92CE-3AE8AC0C41AF}">
      <dgm:prSet phldrT="[Text]"/>
      <dgm:spPr>
        <a:ln>
          <a:solidFill>
            <a:schemeClr val="tx1"/>
          </a:solidFill>
        </a:ln>
        <a:effectLst>
          <a:outerShdw blurRad="50800" dist="38100" dir="5400000" algn="t" rotWithShape="0">
            <a:prstClr val="black">
              <a:alpha val="40000"/>
            </a:prstClr>
          </a:outerShdw>
        </a:effectLst>
      </dgm:spPr>
      <dgm:t>
        <a:bodyPr/>
        <a:lstStyle/>
        <a:p>
          <a:r>
            <a:rPr lang="en-US" dirty="0"/>
            <a:t>How do these terms impact how children and youth are seen and treated?  </a:t>
          </a:r>
        </a:p>
      </dgm:t>
    </dgm:pt>
    <dgm:pt modelId="{89732938-C2B6-45FB-ACB1-627FA2C73BB7}" type="parTrans" cxnId="{10CD5F31-8198-42C5-B40A-13A86BA61924}">
      <dgm:prSet/>
      <dgm:spPr/>
      <dgm:t>
        <a:bodyPr/>
        <a:lstStyle/>
        <a:p>
          <a:endParaRPr lang="en-US"/>
        </a:p>
      </dgm:t>
    </dgm:pt>
    <dgm:pt modelId="{5C894B80-8124-44C7-A172-B9BB15F0F874}" type="sibTrans" cxnId="{10CD5F31-8198-42C5-B40A-13A86BA61924}">
      <dgm:prSet/>
      <dgm:spPr/>
      <dgm:t>
        <a:bodyPr/>
        <a:lstStyle/>
        <a:p>
          <a:endParaRPr lang="en-US"/>
        </a:p>
      </dgm:t>
    </dgm:pt>
    <dgm:pt modelId="{F92ADC7D-4F57-47E6-8BA3-98427F8B53D6}">
      <dgm:prSet phldrT="[Text]"/>
      <dgm:spPr>
        <a:ln>
          <a:solidFill>
            <a:schemeClr val="tx1"/>
          </a:solidFill>
        </a:ln>
        <a:effectLst>
          <a:outerShdw blurRad="50800" dist="38100" dir="5400000" algn="t" rotWithShape="0">
            <a:prstClr val="black">
              <a:alpha val="40000"/>
            </a:prstClr>
          </a:outerShdw>
        </a:effectLst>
      </dgm:spPr>
      <dgm:t>
        <a:bodyPr/>
        <a:lstStyle/>
        <a:p>
          <a:r>
            <a:rPr lang="en-US" dirty="0"/>
            <a:t>How do these terms impact the way the issue of child sex trafficking is addressed? </a:t>
          </a:r>
        </a:p>
      </dgm:t>
    </dgm:pt>
    <dgm:pt modelId="{BC49C1C3-10EA-4967-B8C3-5E34F94DA0D7}" type="parTrans" cxnId="{047C6AEA-F408-4D0D-9236-EFEB92219A73}">
      <dgm:prSet/>
      <dgm:spPr/>
      <dgm:t>
        <a:bodyPr/>
        <a:lstStyle/>
        <a:p>
          <a:endParaRPr lang="en-US"/>
        </a:p>
      </dgm:t>
    </dgm:pt>
    <dgm:pt modelId="{0A90123B-B991-4E64-9929-544D6E407C39}" type="sibTrans" cxnId="{047C6AEA-F408-4D0D-9236-EFEB92219A73}">
      <dgm:prSet/>
      <dgm:spPr/>
      <dgm:t>
        <a:bodyPr/>
        <a:lstStyle/>
        <a:p>
          <a:endParaRPr lang="en-US"/>
        </a:p>
      </dgm:t>
    </dgm:pt>
    <dgm:pt modelId="{7E326906-08C1-4DC9-8328-F49FCA76F5CD}" type="pres">
      <dgm:prSet presAssocID="{954124C5-3A7E-4185-9320-2196BEFD755C}" presName="Name0" presStyleCnt="0">
        <dgm:presLayoutVars>
          <dgm:dir/>
          <dgm:animLvl val="lvl"/>
          <dgm:resizeHandles val="exact"/>
        </dgm:presLayoutVars>
      </dgm:prSet>
      <dgm:spPr/>
    </dgm:pt>
    <dgm:pt modelId="{642BDC44-18DD-49CD-AFE1-2184936E242B}" type="pres">
      <dgm:prSet presAssocID="{5FCDEFA0-39CA-4E58-92CE-3AE8AC0C41AF}" presName="parTxOnly" presStyleLbl="node1" presStyleIdx="0" presStyleCnt="2" custScaleY="139027">
        <dgm:presLayoutVars>
          <dgm:chMax val="0"/>
          <dgm:chPref val="0"/>
          <dgm:bulletEnabled val="1"/>
        </dgm:presLayoutVars>
      </dgm:prSet>
      <dgm:spPr/>
    </dgm:pt>
    <dgm:pt modelId="{24C29460-485C-4186-8DC9-1C5365061DA6}" type="pres">
      <dgm:prSet presAssocID="{5C894B80-8124-44C7-A172-B9BB15F0F874}" presName="parTxOnlySpace" presStyleCnt="0"/>
      <dgm:spPr/>
    </dgm:pt>
    <dgm:pt modelId="{3D62F481-123B-4356-B55F-EFF1D1AB741C}" type="pres">
      <dgm:prSet presAssocID="{F92ADC7D-4F57-47E6-8BA3-98427F8B53D6}" presName="parTxOnly" presStyleLbl="node1" presStyleIdx="1" presStyleCnt="2" custScaleY="139027">
        <dgm:presLayoutVars>
          <dgm:chMax val="0"/>
          <dgm:chPref val="0"/>
          <dgm:bulletEnabled val="1"/>
        </dgm:presLayoutVars>
      </dgm:prSet>
      <dgm:spPr/>
    </dgm:pt>
  </dgm:ptLst>
  <dgm:cxnLst>
    <dgm:cxn modelId="{11E7FF21-2E17-45F2-B50E-93351BBD2C9E}" type="presOf" srcId="{F92ADC7D-4F57-47E6-8BA3-98427F8B53D6}" destId="{3D62F481-123B-4356-B55F-EFF1D1AB741C}" srcOrd="0" destOrd="0" presId="urn:microsoft.com/office/officeart/2005/8/layout/chevron1"/>
    <dgm:cxn modelId="{10CD5F31-8198-42C5-B40A-13A86BA61924}" srcId="{954124C5-3A7E-4185-9320-2196BEFD755C}" destId="{5FCDEFA0-39CA-4E58-92CE-3AE8AC0C41AF}" srcOrd="0" destOrd="0" parTransId="{89732938-C2B6-45FB-ACB1-627FA2C73BB7}" sibTransId="{5C894B80-8124-44C7-A172-B9BB15F0F874}"/>
    <dgm:cxn modelId="{84832179-6D4A-4530-9BF9-8E22BB18DE30}" type="presOf" srcId="{5FCDEFA0-39CA-4E58-92CE-3AE8AC0C41AF}" destId="{642BDC44-18DD-49CD-AFE1-2184936E242B}" srcOrd="0" destOrd="0" presId="urn:microsoft.com/office/officeart/2005/8/layout/chevron1"/>
    <dgm:cxn modelId="{B02572B8-52C2-4400-8D11-C11CFA42B02A}" type="presOf" srcId="{954124C5-3A7E-4185-9320-2196BEFD755C}" destId="{7E326906-08C1-4DC9-8328-F49FCA76F5CD}" srcOrd="0" destOrd="0" presId="urn:microsoft.com/office/officeart/2005/8/layout/chevron1"/>
    <dgm:cxn modelId="{047C6AEA-F408-4D0D-9236-EFEB92219A73}" srcId="{954124C5-3A7E-4185-9320-2196BEFD755C}" destId="{F92ADC7D-4F57-47E6-8BA3-98427F8B53D6}" srcOrd="1" destOrd="0" parTransId="{BC49C1C3-10EA-4967-B8C3-5E34F94DA0D7}" sibTransId="{0A90123B-B991-4E64-9929-544D6E407C39}"/>
    <dgm:cxn modelId="{1A1F05BA-1FEF-4D9E-A8D6-C37772B0DEF4}" type="presParOf" srcId="{7E326906-08C1-4DC9-8328-F49FCA76F5CD}" destId="{642BDC44-18DD-49CD-AFE1-2184936E242B}" srcOrd="0" destOrd="0" presId="urn:microsoft.com/office/officeart/2005/8/layout/chevron1"/>
    <dgm:cxn modelId="{6A968D23-D899-449D-BAF2-9AA57A1C1F4F}" type="presParOf" srcId="{7E326906-08C1-4DC9-8328-F49FCA76F5CD}" destId="{24C29460-485C-4186-8DC9-1C5365061DA6}" srcOrd="1" destOrd="0" presId="urn:microsoft.com/office/officeart/2005/8/layout/chevron1"/>
    <dgm:cxn modelId="{A8F55C3A-56E6-4C70-823D-11760EC5BAA1}" type="presParOf" srcId="{7E326906-08C1-4DC9-8328-F49FCA76F5CD}" destId="{3D62F481-123B-4356-B55F-EFF1D1AB741C}"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EE1525D-4FA5-487E-B40B-959EC13CFA99}" type="doc">
      <dgm:prSet loTypeId="urn:microsoft.com/office/officeart/2005/8/layout/matrix1" loCatId="matrix" qsTypeId="urn:microsoft.com/office/officeart/2005/8/quickstyle/simple1" qsCatId="simple" csTypeId="urn:microsoft.com/office/officeart/2005/8/colors/colorful3" csCatId="colorful" phldr="1"/>
      <dgm:spPr/>
      <dgm:t>
        <a:bodyPr/>
        <a:lstStyle/>
        <a:p>
          <a:endParaRPr lang="en-US"/>
        </a:p>
      </dgm:t>
    </dgm:pt>
    <dgm:pt modelId="{559D417E-D690-4305-99D2-5AC06CEAA207}">
      <dgm:prSet phldrT="[Text]"/>
      <dgm:spPr/>
      <dgm:t>
        <a:bodyPr/>
        <a:lstStyle/>
        <a:p>
          <a:r>
            <a:rPr lang="en-US" dirty="0"/>
            <a:t>A Victim</a:t>
          </a:r>
        </a:p>
      </dgm:t>
    </dgm:pt>
    <dgm:pt modelId="{1E8D666F-25F0-4FE6-AEA2-52A76EBEA074}" type="parTrans" cxnId="{7739F355-C9CB-42B5-A5CD-1619594BCFF8}">
      <dgm:prSet/>
      <dgm:spPr/>
      <dgm:t>
        <a:bodyPr/>
        <a:lstStyle/>
        <a:p>
          <a:endParaRPr lang="en-US"/>
        </a:p>
      </dgm:t>
    </dgm:pt>
    <dgm:pt modelId="{F72BBF3C-8C4B-48FF-BC28-918EDCA2779C}" type="sibTrans" cxnId="{7739F355-C9CB-42B5-A5CD-1619594BCFF8}">
      <dgm:prSet/>
      <dgm:spPr/>
      <dgm:t>
        <a:bodyPr/>
        <a:lstStyle/>
        <a:p>
          <a:endParaRPr lang="en-US"/>
        </a:p>
      </dgm:t>
    </dgm:pt>
    <dgm:pt modelId="{95D262BD-1D60-44E2-B94B-48212C787C2A}">
      <dgm:prSet phldrT="[Text]"/>
      <dgm:spPr/>
      <dgm:t>
        <a:bodyPr/>
        <a:lstStyle/>
        <a:p>
          <a:r>
            <a:rPr lang="en-US" dirty="0"/>
            <a:t>Is intensely grateful for any small kindness from the abuser</a:t>
          </a:r>
        </a:p>
      </dgm:t>
    </dgm:pt>
    <dgm:pt modelId="{44052EAF-3B86-4728-8D02-2EC5D296149E}" type="parTrans" cxnId="{5D92F245-62BC-4941-AA6A-9FF90BFB3064}">
      <dgm:prSet/>
      <dgm:spPr/>
      <dgm:t>
        <a:bodyPr/>
        <a:lstStyle/>
        <a:p>
          <a:endParaRPr lang="en-US"/>
        </a:p>
      </dgm:t>
    </dgm:pt>
    <dgm:pt modelId="{B2D3806F-C852-4FE1-8492-F0813D4EB341}" type="sibTrans" cxnId="{5D92F245-62BC-4941-AA6A-9FF90BFB3064}">
      <dgm:prSet/>
      <dgm:spPr/>
      <dgm:t>
        <a:bodyPr/>
        <a:lstStyle/>
        <a:p>
          <a:endParaRPr lang="en-US"/>
        </a:p>
      </dgm:t>
    </dgm:pt>
    <dgm:pt modelId="{B3FF04CD-5F0E-49E7-B10E-4FC91A1175C1}">
      <dgm:prSet phldrT="[Text]"/>
      <dgm:spPr/>
      <dgm:t>
        <a:bodyPr/>
        <a:lstStyle/>
        <a:p>
          <a:r>
            <a:rPr lang="en-US" dirty="0"/>
            <a:t>Denies or rationalizes violence and injury from the abuser</a:t>
          </a:r>
        </a:p>
      </dgm:t>
    </dgm:pt>
    <dgm:pt modelId="{0BA9AB51-F33E-43BA-B2D2-3EF979D1F887}" type="parTrans" cxnId="{5344731C-CB97-4801-B513-936B3A12CB77}">
      <dgm:prSet/>
      <dgm:spPr/>
      <dgm:t>
        <a:bodyPr/>
        <a:lstStyle/>
        <a:p>
          <a:endParaRPr lang="en-US"/>
        </a:p>
      </dgm:t>
    </dgm:pt>
    <dgm:pt modelId="{03405193-9863-49F8-8C18-2E31C03ABA20}" type="sibTrans" cxnId="{5344731C-CB97-4801-B513-936B3A12CB77}">
      <dgm:prSet/>
      <dgm:spPr/>
      <dgm:t>
        <a:bodyPr/>
        <a:lstStyle/>
        <a:p>
          <a:endParaRPr lang="en-US"/>
        </a:p>
      </dgm:t>
    </dgm:pt>
    <dgm:pt modelId="{997DADFF-83DD-4702-B8C4-DD52399F718F}">
      <dgm:prSet phldrT="[Text]"/>
      <dgm:spPr/>
      <dgm:t>
        <a:bodyPr/>
        <a:lstStyle/>
        <a:p>
          <a:r>
            <a:rPr lang="en-US" dirty="0"/>
            <a:t>Believes that he or she has some control over the abuse</a:t>
          </a:r>
        </a:p>
      </dgm:t>
    </dgm:pt>
    <dgm:pt modelId="{0F6D0B46-71E2-45A5-9B7A-4A12B168EFD2}" type="parTrans" cxnId="{762B968F-9D5C-4131-9D7E-0165EBEEF131}">
      <dgm:prSet/>
      <dgm:spPr/>
      <dgm:t>
        <a:bodyPr/>
        <a:lstStyle/>
        <a:p>
          <a:endParaRPr lang="en-US"/>
        </a:p>
      </dgm:t>
    </dgm:pt>
    <dgm:pt modelId="{1BE14B24-F5D5-4444-97EA-4C895A161DC8}" type="sibTrans" cxnId="{762B968F-9D5C-4131-9D7E-0165EBEEF131}">
      <dgm:prSet/>
      <dgm:spPr/>
      <dgm:t>
        <a:bodyPr/>
        <a:lstStyle/>
        <a:p>
          <a:endParaRPr lang="en-US"/>
        </a:p>
      </dgm:t>
    </dgm:pt>
    <dgm:pt modelId="{61BBD532-7B9F-4CAC-BAD2-F302BB91DEBD}">
      <dgm:prSet phldrT="[Text]"/>
      <dgm:spPr/>
      <dgm:t>
        <a:bodyPr/>
        <a:lstStyle/>
        <a:p>
          <a:r>
            <a:rPr lang="en-US" dirty="0"/>
            <a:t>Blames self for situation and abuse</a:t>
          </a:r>
        </a:p>
      </dgm:t>
    </dgm:pt>
    <dgm:pt modelId="{5495EB9A-3E26-4590-BF46-A5A8C99A8572}" type="parTrans" cxnId="{8E89A3E0-64F6-475B-9773-B64232D0F53E}">
      <dgm:prSet/>
      <dgm:spPr/>
      <dgm:t>
        <a:bodyPr/>
        <a:lstStyle/>
        <a:p>
          <a:endParaRPr lang="en-US"/>
        </a:p>
      </dgm:t>
    </dgm:pt>
    <dgm:pt modelId="{6E1220CE-0525-49F0-B808-C6E75E8E27AD}" type="sibTrans" cxnId="{8E89A3E0-64F6-475B-9773-B64232D0F53E}">
      <dgm:prSet/>
      <dgm:spPr/>
      <dgm:t>
        <a:bodyPr/>
        <a:lstStyle/>
        <a:p>
          <a:endParaRPr lang="en-US"/>
        </a:p>
      </dgm:t>
    </dgm:pt>
    <dgm:pt modelId="{8E18E4CD-2BA7-4339-AD61-40FB25A0F0A3}" type="pres">
      <dgm:prSet presAssocID="{DEE1525D-4FA5-487E-B40B-959EC13CFA99}" presName="diagram" presStyleCnt="0">
        <dgm:presLayoutVars>
          <dgm:chMax val="1"/>
          <dgm:dir/>
          <dgm:animLvl val="ctr"/>
          <dgm:resizeHandles val="exact"/>
        </dgm:presLayoutVars>
      </dgm:prSet>
      <dgm:spPr/>
    </dgm:pt>
    <dgm:pt modelId="{03C24636-DB52-424F-8C0E-32AF5F5D7C20}" type="pres">
      <dgm:prSet presAssocID="{DEE1525D-4FA5-487E-B40B-959EC13CFA99}" presName="matrix" presStyleCnt="0"/>
      <dgm:spPr/>
    </dgm:pt>
    <dgm:pt modelId="{C31F178E-3D34-48DA-BC95-BC42C2A1CCBF}" type="pres">
      <dgm:prSet presAssocID="{DEE1525D-4FA5-487E-B40B-959EC13CFA99}" presName="tile1" presStyleLbl="node1" presStyleIdx="0" presStyleCnt="4"/>
      <dgm:spPr/>
    </dgm:pt>
    <dgm:pt modelId="{547D685F-2F02-43B9-A7DF-EEFBA4EAABF6}" type="pres">
      <dgm:prSet presAssocID="{DEE1525D-4FA5-487E-B40B-959EC13CFA99}" presName="tile1text" presStyleLbl="node1" presStyleIdx="0" presStyleCnt="4">
        <dgm:presLayoutVars>
          <dgm:chMax val="0"/>
          <dgm:chPref val="0"/>
          <dgm:bulletEnabled val="1"/>
        </dgm:presLayoutVars>
      </dgm:prSet>
      <dgm:spPr/>
    </dgm:pt>
    <dgm:pt modelId="{E1127A41-6EFA-4E2E-B048-5C7EC1350F62}" type="pres">
      <dgm:prSet presAssocID="{DEE1525D-4FA5-487E-B40B-959EC13CFA99}" presName="tile2" presStyleLbl="node1" presStyleIdx="1" presStyleCnt="4"/>
      <dgm:spPr/>
    </dgm:pt>
    <dgm:pt modelId="{D6E66168-BE6F-4C55-A839-D064EB72BDAA}" type="pres">
      <dgm:prSet presAssocID="{DEE1525D-4FA5-487E-B40B-959EC13CFA99}" presName="tile2text" presStyleLbl="node1" presStyleIdx="1" presStyleCnt="4">
        <dgm:presLayoutVars>
          <dgm:chMax val="0"/>
          <dgm:chPref val="0"/>
          <dgm:bulletEnabled val="1"/>
        </dgm:presLayoutVars>
      </dgm:prSet>
      <dgm:spPr/>
    </dgm:pt>
    <dgm:pt modelId="{A4474108-2E48-4C25-9F42-F773A15F4051}" type="pres">
      <dgm:prSet presAssocID="{DEE1525D-4FA5-487E-B40B-959EC13CFA99}" presName="tile3" presStyleLbl="node1" presStyleIdx="2" presStyleCnt="4"/>
      <dgm:spPr/>
    </dgm:pt>
    <dgm:pt modelId="{3CA55D59-EE1D-4864-B376-B2E1A35D1201}" type="pres">
      <dgm:prSet presAssocID="{DEE1525D-4FA5-487E-B40B-959EC13CFA99}" presName="tile3text" presStyleLbl="node1" presStyleIdx="2" presStyleCnt="4">
        <dgm:presLayoutVars>
          <dgm:chMax val="0"/>
          <dgm:chPref val="0"/>
          <dgm:bulletEnabled val="1"/>
        </dgm:presLayoutVars>
      </dgm:prSet>
      <dgm:spPr/>
    </dgm:pt>
    <dgm:pt modelId="{49BA2176-D123-4A40-92D4-33477F3114D8}" type="pres">
      <dgm:prSet presAssocID="{DEE1525D-4FA5-487E-B40B-959EC13CFA99}" presName="tile4" presStyleLbl="node1" presStyleIdx="3" presStyleCnt="4"/>
      <dgm:spPr/>
    </dgm:pt>
    <dgm:pt modelId="{21EF5E4C-EA71-4E4C-9849-449ED94F2353}" type="pres">
      <dgm:prSet presAssocID="{DEE1525D-4FA5-487E-B40B-959EC13CFA99}" presName="tile4text" presStyleLbl="node1" presStyleIdx="3" presStyleCnt="4">
        <dgm:presLayoutVars>
          <dgm:chMax val="0"/>
          <dgm:chPref val="0"/>
          <dgm:bulletEnabled val="1"/>
        </dgm:presLayoutVars>
      </dgm:prSet>
      <dgm:spPr/>
    </dgm:pt>
    <dgm:pt modelId="{537DDE54-C56C-452D-94AA-89EA170A1B70}" type="pres">
      <dgm:prSet presAssocID="{DEE1525D-4FA5-487E-B40B-959EC13CFA99}" presName="centerTile" presStyleLbl="fgShp" presStyleIdx="0" presStyleCnt="1">
        <dgm:presLayoutVars>
          <dgm:chMax val="0"/>
          <dgm:chPref val="0"/>
        </dgm:presLayoutVars>
      </dgm:prSet>
      <dgm:spPr/>
    </dgm:pt>
  </dgm:ptLst>
  <dgm:cxnLst>
    <dgm:cxn modelId="{FFE5F305-A80C-45D1-B3DB-00D3E0081055}" type="presOf" srcId="{61BBD532-7B9F-4CAC-BAD2-F302BB91DEBD}" destId="{49BA2176-D123-4A40-92D4-33477F3114D8}" srcOrd="0" destOrd="0" presId="urn:microsoft.com/office/officeart/2005/8/layout/matrix1"/>
    <dgm:cxn modelId="{EBEC520C-AF55-4B86-8E84-DE0EFE6CC7B6}" type="presOf" srcId="{95D262BD-1D60-44E2-B94B-48212C787C2A}" destId="{547D685F-2F02-43B9-A7DF-EEFBA4EAABF6}" srcOrd="1" destOrd="0" presId="urn:microsoft.com/office/officeart/2005/8/layout/matrix1"/>
    <dgm:cxn modelId="{5344731C-CB97-4801-B513-936B3A12CB77}" srcId="{559D417E-D690-4305-99D2-5AC06CEAA207}" destId="{B3FF04CD-5F0E-49E7-B10E-4FC91A1175C1}" srcOrd="1" destOrd="0" parTransId="{0BA9AB51-F33E-43BA-B2D2-3EF979D1F887}" sibTransId="{03405193-9863-49F8-8C18-2E31C03ABA20}"/>
    <dgm:cxn modelId="{909FA934-B06B-4634-A5C1-6A8E5181E1C9}" type="presOf" srcId="{B3FF04CD-5F0E-49E7-B10E-4FC91A1175C1}" destId="{D6E66168-BE6F-4C55-A839-D064EB72BDAA}" srcOrd="1" destOrd="0" presId="urn:microsoft.com/office/officeart/2005/8/layout/matrix1"/>
    <dgm:cxn modelId="{0E8C393D-BC33-46F7-B9BE-5063A693BB42}" type="presOf" srcId="{559D417E-D690-4305-99D2-5AC06CEAA207}" destId="{537DDE54-C56C-452D-94AA-89EA170A1B70}" srcOrd="0" destOrd="0" presId="urn:microsoft.com/office/officeart/2005/8/layout/matrix1"/>
    <dgm:cxn modelId="{C8F1AE5D-7AD3-42ED-80F4-6A89AC490C44}" type="presOf" srcId="{61BBD532-7B9F-4CAC-BAD2-F302BB91DEBD}" destId="{21EF5E4C-EA71-4E4C-9849-449ED94F2353}" srcOrd="1" destOrd="0" presId="urn:microsoft.com/office/officeart/2005/8/layout/matrix1"/>
    <dgm:cxn modelId="{FF98B95E-E081-4A19-88C5-D84F88E274E7}" type="presOf" srcId="{DEE1525D-4FA5-487E-B40B-959EC13CFA99}" destId="{8E18E4CD-2BA7-4339-AD61-40FB25A0F0A3}" srcOrd="0" destOrd="0" presId="urn:microsoft.com/office/officeart/2005/8/layout/matrix1"/>
    <dgm:cxn modelId="{5D92F245-62BC-4941-AA6A-9FF90BFB3064}" srcId="{559D417E-D690-4305-99D2-5AC06CEAA207}" destId="{95D262BD-1D60-44E2-B94B-48212C787C2A}" srcOrd="0" destOrd="0" parTransId="{44052EAF-3B86-4728-8D02-2EC5D296149E}" sibTransId="{B2D3806F-C852-4FE1-8492-F0813D4EB341}"/>
    <dgm:cxn modelId="{7739F355-C9CB-42B5-A5CD-1619594BCFF8}" srcId="{DEE1525D-4FA5-487E-B40B-959EC13CFA99}" destId="{559D417E-D690-4305-99D2-5AC06CEAA207}" srcOrd="0" destOrd="0" parTransId="{1E8D666F-25F0-4FE6-AEA2-52A76EBEA074}" sibTransId="{F72BBF3C-8C4B-48FF-BC28-918EDCA2779C}"/>
    <dgm:cxn modelId="{762B968F-9D5C-4131-9D7E-0165EBEEF131}" srcId="{559D417E-D690-4305-99D2-5AC06CEAA207}" destId="{997DADFF-83DD-4702-B8C4-DD52399F718F}" srcOrd="2" destOrd="0" parTransId="{0F6D0B46-71E2-45A5-9B7A-4A12B168EFD2}" sibTransId="{1BE14B24-F5D5-4444-97EA-4C895A161DC8}"/>
    <dgm:cxn modelId="{341EDC93-C26B-4EC5-BA72-694A2CDB196B}" type="presOf" srcId="{95D262BD-1D60-44E2-B94B-48212C787C2A}" destId="{C31F178E-3D34-48DA-BC95-BC42C2A1CCBF}" srcOrd="0" destOrd="0" presId="urn:microsoft.com/office/officeart/2005/8/layout/matrix1"/>
    <dgm:cxn modelId="{9C127295-05D7-4073-8E94-FDE0774B74DA}" type="presOf" srcId="{997DADFF-83DD-4702-B8C4-DD52399F718F}" destId="{3CA55D59-EE1D-4864-B376-B2E1A35D1201}" srcOrd="1" destOrd="0" presId="urn:microsoft.com/office/officeart/2005/8/layout/matrix1"/>
    <dgm:cxn modelId="{55F8CB96-FA62-44E5-8309-2629FB72A98C}" type="presOf" srcId="{B3FF04CD-5F0E-49E7-B10E-4FC91A1175C1}" destId="{E1127A41-6EFA-4E2E-B048-5C7EC1350F62}" srcOrd="0" destOrd="0" presId="urn:microsoft.com/office/officeart/2005/8/layout/matrix1"/>
    <dgm:cxn modelId="{1C41DEBB-AAD8-473D-9D20-671C0E517EB8}" type="presOf" srcId="{997DADFF-83DD-4702-B8C4-DD52399F718F}" destId="{A4474108-2E48-4C25-9F42-F773A15F4051}" srcOrd="0" destOrd="0" presId="urn:microsoft.com/office/officeart/2005/8/layout/matrix1"/>
    <dgm:cxn modelId="{8E89A3E0-64F6-475B-9773-B64232D0F53E}" srcId="{559D417E-D690-4305-99D2-5AC06CEAA207}" destId="{61BBD532-7B9F-4CAC-BAD2-F302BB91DEBD}" srcOrd="3" destOrd="0" parTransId="{5495EB9A-3E26-4590-BF46-A5A8C99A8572}" sibTransId="{6E1220CE-0525-49F0-B808-C6E75E8E27AD}"/>
    <dgm:cxn modelId="{7294FF78-FDA3-43E7-A575-C02C1845153D}" type="presParOf" srcId="{8E18E4CD-2BA7-4339-AD61-40FB25A0F0A3}" destId="{03C24636-DB52-424F-8C0E-32AF5F5D7C20}" srcOrd="0" destOrd="0" presId="urn:microsoft.com/office/officeart/2005/8/layout/matrix1"/>
    <dgm:cxn modelId="{775469A8-A246-46E6-AB5F-A9712F42C6A4}" type="presParOf" srcId="{03C24636-DB52-424F-8C0E-32AF5F5D7C20}" destId="{C31F178E-3D34-48DA-BC95-BC42C2A1CCBF}" srcOrd="0" destOrd="0" presId="urn:microsoft.com/office/officeart/2005/8/layout/matrix1"/>
    <dgm:cxn modelId="{45EE8F94-F02B-4D79-96E9-C59CDB8C38EC}" type="presParOf" srcId="{03C24636-DB52-424F-8C0E-32AF5F5D7C20}" destId="{547D685F-2F02-43B9-A7DF-EEFBA4EAABF6}" srcOrd="1" destOrd="0" presId="urn:microsoft.com/office/officeart/2005/8/layout/matrix1"/>
    <dgm:cxn modelId="{5CD22317-BE9D-4233-8C12-046881C1B72A}" type="presParOf" srcId="{03C24636-DB52-424F-8C0E-32AF5F5D7C20}" destId="{E1127A41-6EFA-4E2E-B048-5C7EC1350F62}" srcOrd="2" destOrd="0" presId="urn:microsoft.com/office/officeart/2005/8/layout/matrix1"/>
    <dgm:cxn modelId="{CA97BEC5-CA9B-4DF4-958D-537FA41B9011}" type="presParOf" srcId="{03C24636-DB52-424F-8C0E-32AF5F5D7C20}" destId="{D6E66168-BE6F-4C55-A839-D064EB72BDAA}" srcOrd="3" destOrd="0" presId="urn:microsoft.com/office/officeart/2005/8/layout/matrix1"/>
    <dgm:cxn modelId="{CEBE3CCF-1CC3-448B-8D17-C9E740F9E973}" type="presParOf" srcId="{03C24636-DB52-424F-8C0E-32AF5F5D7C20}" destId="{A4474108-2E48-4C25-9F42-F773A15F4051}" srcOrd="4" destOrd="0" presId="urn:microsoft.com/office/officeart/2005/8/layout/matrix1"/>
    <dgm:cxn modelId="{96BF576A-9A44-4598-8895-3E0BB87ED1D3}" type="presParOf" srcId="{03C24636-DB52-424F-8C0E-32AF5F5D7C20}" destId="{3CA55D59-EE1D-4864-B376-B2E1A35D1201}" srcOrd="5" destOrd="0" presId="urn:microsoft.com/office/officeart/2005/8/layout/matrix1"/>
    <dgm:cxn modelId="{967D8F85-4A6E-4DC0-9C4E-5F986D83F85B}" type="presParOf" srcId="{03C24636-DB52-424F-8C0E-32AF5F5D7C20}" destId="{49BA2176-D123-4A40-92D4-33477F3114D8}" srcOrd="6" destOrd="0" presId="urn:microsoft.com/office/officeart/2005/8/layout/matrix1"/>
    <dgm:cxn modelId="{24488FD7-1A32-4CD8-B105-38CA92E72302}" type="presParOf" srcId="{03C24636-DB52-424F-8C0E-32AF5F5D7C20}" destId="{21EF5E4C-EA71-4E4C-9849-449ED94F2353}" srcOrd="7" destOrd="0" presId="urn:microsoft.com/office/officeart/2005/8/layout/matrix1"/>
    <dgm:cxn modelId="{0EF86AB7-E5F6-4AB1-9EF4-45F1D8E86F5B}" type="presParOf" srcId="{8E18E4CD-2BA7-4339-AD61-40FB25A0F0A3}" destId="{537DDE54-C56C-452D-94AA-89EA170A1B70}"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9D0D3CE-45C4-47C3-B7C6-1AA759416386}" type="doc">
      <dgm:prSet loTypeId="urn:microsoft.com/office/officeart/2005/8/layout/cycle8" loCatId="cycle" qsTypeId="urn:microsoft.com/office/officeart/2005/8/quickstyle/simple4" qsCatId="simple" csTypeId="urn:microsoft.com/office/officeart/2005/8/colors/colorful3" csCatId="colorful" phldr="1"/>
      <dgm:spPr/>
      <dgm:t>
        <a:bodyPr/>
        <a:lstStyle/>
        <a:p>
          <a:endParaRPr lang="en-US"/>
        </a:p>
      </dgm:t>
    </dgm:pt>
    <dgm:pt modelId="{0BAEE88D-8430-4137-8B74-446F63DACBFA}">
      <dgm:prSet phldrT="[Text]" custT="1"/>
      <dgm:spPr/>
      <dgm:t>
        <a:bodyPr/>
        <a:lstStyle/>
        <a:p>
          <a:r>
            <a:rPr lang="en-US" sz="1400" b="1" dirty="0">
              <a:latin typeface="Open Sans" panose="020B0606030504020204" pitchFamily="34" charset="0"/>
              <a:ea typeface="Open Sans" panose="020B0606030504020204" pitchFamily="34" charset="0"/>
              <a:cs typeface="Open Sans" panose="020B0606030504020204" pitchFamily="34" charset="0"/>
            </a:rPr>
            <a:t>Psychological/Emotional Impact</a:t>
          </a:r>
        </a:p>
      </dgm:t>
    </dgm:pt>
    <dgm:pt modelId="{247DF3A3-16DF-4241-8F3F-812825F3AF71}" type="parTrans" cxnId="{75E0CF49-B04F-47CB-A853-B2CF1A48EB02}">
      <dgm:prSet/>
      <dgm:spPr/>
      <dgm:t>
        <a:bodyPr/>
        <a:lstStyle/>
        <a:p>
          <a:endParaRPr lang="en-US"/>
        </a:p>
      </dgm:t>
    </dgm:pt>
    <dgm:pt modelId="{92F8F61B-5359-411D-A5AB-7EDA070C4A5C}" type="sibTrans" cxnId="{75E0CF49-B04F-47CB-A853-B2CF1A48EB02}">
      <dgm:prSet/>
      <dgm:spPr/>
      <dgm:t>
        <a:bodyPr/>
        <a:lstStyle/>
        <a:p>
          <a:endParaRPr lang="en-US"/>
        </a:p>
      </dgm:t>
    </dgm:pt>
    <dgm:pt modelId="{3D4BF808-A1D2-4FF1-8E87-A10BBDB91181}">
      <dgm:prSet phldrT="[Text]" custT="1"/>
      <dgm:spPr/>
      <dgm:t>
        <a:bodyPr/>
        <a:lstStyle/>
        <a:p>
          <a:r>
            <a:rPr lang="en-US" sz="1600" b="1" dirty="0">
              <a:latin typeface="Open Sans" panose="020B0606030504020204" pitchFamily="34" charset="0"/>
              <a:ea typeface="Open Sans" panose="020B0606030504020204" pitchFamily="34" charset="0"/>
              <a:cs typeface="Open Sans" panose="020B0606030504020204" pitchFamily="34" charset="0"/>
            </a:rPr>
            <a:t>Spiritual Impact</a:t>
          </a:r>
        </a:p>
      </dgm:t>
    </dgm:pt>
    <dgm:pt modelId="{7EB05DB9-024B-4328-98AF-48B8D589981D}" type="parTrans" cxnId="{66DD186F-F07E-4594-9CBB-A82583C519B7}">
      <dgm:prSet/>
      <dgm:spPr/>
      <dgm:t>
        <a:bodyPr/>
        <a:lstStyle/>
        <a:p>
          <a:endParaRPr lang="en-US"/>
        </a:p>
      </dgm:t>
    </dgm:pt>
    <dgm:pt modelId="{D46C9364-7A62-4B5C-8C4E-4C4BB9F79704}" type="sibTrans" cxnId="{66DD186F-F07E-4594-9CBB-A82583C519B7}">
      <dgm:prSet/>
      <dgm:spPr/>
      <dgm:t>
        <a:bodyPr/>
        <a:lstStyle/>
        <a:p>
          <a:endParaRPr lang="en-US"/>
        </a:p>
      </dgm:t>
    </dgm:pt>
    <dgm:pt modelId="{6504E0E9-F684-4E00-939F-4A9A1BB8B3C3}">
      <dgm:prSet phldrT="[Text]" custT="1"/>
      <dgm:spPr/>
      <dgm:t>
        <a:bodyPr/>
        <a:lstStyle/>
        <a:p>
          <a:r>
            <a:rPr lang="en-US" sz="1600" b="1" dirty="0">
              <a:latin typeface="Open Sans" panose="020B0606030504020204" pitchFamily="34" charset="0"/>
              <a:ea typeface="Open Sans" panose="020B0606030504020204" pitchFamily="34" charset="0"/>
              <a:cs typeface="Open Sans" panose="020B0606030504020204" pitchFamily="34" charset="0"/>
            </a:rPr>
            <a:t>Physical Impact</a:t>
          </a:r>
        </a:p>
      </dgm:t>
    </dgm:pt>
    <dgm:pt modelId="{8F165804-1CDD-48E1-8DC5-C8E6C0DC3EBE}" type="parTrans" cxnId="{9DEC24A0-EC85-44D3-B3EB-3C4687F587BC}">
      <dgm:prSet/>
      <dgm:spPr/>
      <dgm:t>
        <a:bodyPr/>
        <a:lstStyle/>
        <a:p>
          <a:endParaRPr lang="en-US"/>
        </a:p>
      </dgm:t>
    </dgm:pt>
    <dgm:pt modelId="{8D3FF206-4790-47CD-98E7-B4E084F19D8B}" type="sibTrans" cxnId="{9DEC24A0-EC85-44D3-B3EB-3C4687F587BC}">
      <dgm:prSet/>
      <dgm:spPr/>
      <dgm:t>
        <a:bodyPr/>
        <a:lstStyle/>
        <a:p>
          <a:endParaRPr lang="en-US"/>
        </a:p>
      </dgm:t>
    </dgm:pt>
    <dgm:pt modelId="{D454B9EE-8070-4E5E-BE3E-29166F0EF013}">
      <dgm:prSet phldrT="[Text]" custT="1"/>
      <dgm:spPr/>
      <dgm:t>
        <a:bodyPr/>
        <a:lstStyle/>
        <a:p>
          <a:r>
            <a:rPr lang="en-US" sz="1600" b="1" dirty="0">
              <a:latin typeface="Open Sans" panose="020B0606030504020204" pitchFamily="34" charset="0"/>
              <a:ea typeface="Open Sans" panose="020B0606030504020204" pitchFamily="34" charset="0"/>
              <a:cs typeface="Open Sans" panose="020B0606030504020204" pitchFamily="34" charset="0"/>
            </a:rPr>
            <a:t>Social Impact</a:t>
          </a:r>
        </a:p>
      </dgm:t>
    </dgm:pt>
    <dgm:pt modelId="{DFC1A1CB-10FB-4A3B-A348-7B7A5AA6293E}" type="parTrans" cxnId="{383B78ED-75C6-4813-9519-1BA2B4816482}">
      <dgm:prSet/>
      <dgm:spPr/>
      <dgm:t>
        <a:bodyPr/>
        <a:lstStyle/>
        <a:p>
          <a:endParaRPr lang="en-US"/>
        </a:p>
      </dgm:t>
    </dgm:pt>
    <dgm:pt modelId="{C1DB49F9-B760-4F75-A1AF-2890E00D46E4}" type="sibTrans" cxnId="{383B78ED-75C6-4813-9519-1BA2B4816482}">
      <dgm:prSet/>
      <dgm:spPr/>
      <dgm:t>
        <a:bodyPr/>
        <a:lstStyle/>
        <a:p>
          <a:endParaRPr lang="en-US"/>
        </a:p>
      </dgm:t>
    </dgm:pt>
    <dgm:pt modelId="{69172E38-A81F-491D-AF4C-BAE8E2A6FCE3}">
      <dgm:prSet phldrT="[Text]" custT="1"/>
      <dgm:spPr/>
      <dgm:t>
        <a:bodyPr/>
        <a:lstStyle/>
        <a:p>
          <a:r>
            <a:rPr lang="en-US" sz="1800" b="1" dirty="0">
              <a:latin typeface="Open Sans" panose="020B0606030504020204" pitchFamily="34" charset="0"/>
              <a:ea typeface="Open Sans" panose="020B0606030504020204" pitchFamily="34" charset="0"/>
              <a:cs typeface="Open Sans" panose="020B0606030504020204" pitchFamily="34" charset="0"/>
            </a:rPr>
            <a:t>Emotional </a:t>
          </a:r>
          <a:r>
            <a:rPr lang="en-US" sz="1600" b="1" dirty="0">
              <a:latin typeface="Open Sans" panose="020B0606030504020204" pitchFamily="34" charset="0"/>
              <a:ea typeface="Open Sans" panose="020B0606030504020204" pitchFamily="34" charset="0"/>
              <a:cs typeface="Open Sans" panose="020B0606030504020204" pitchFamily="34" charset="0"/>
            </a:rPr>
            <a:t>Impact</a:t>
          </a:r>
        </a:p>
      </dgm:t>
    </dgm:pt>
    <dgm:pt modelId="{004B0642-116C-4215-8F89-65A91EF7548D}" type="parTrans" cxnId="{CCECEF6C-89E0-45F2-B28B-AEC36785B8F5}">
      <dgm:prSet/>
      <dgm:spPr/>
      <dgm:t>
        <a:bodyPr/>
        <a:lstStyle/>
        <a:p>
          <a:endParaRPr lang="en-US"/>
        </a:p>
      </dgm:t>
    </dgm:pt>
    <dgm:pt modelId="{E4E3AE65-8AD4-4D27-AB97-6EDB5C1239C1}" type="sibTrans" cxnId="{CCECEF6C-89E0-45F2-B28B-AEC36785B8F5}">
      <dgm:prSet/>
      <dgm:spPr/>
      <dgm:t>
        <a:bodyPr/>
        <a:lstStyle/>
        <a:p>
          <a:endParaRPr lang="en-US"/>
        </a:p>
      </dgm:t>
    </dgm:pt>
    <dgm:pt modelId="{8412C2DB-1D7B-4B76-A2EB-65EA63C0345A}" type="pres">
      <dgm:prSet presAssocID="{59D0D3CE-45C4-47C3-B7C6-1AA759416386}" presName="compositeShape" presStyleCnt="0">
        <dgm:presLayoutVars>
          <dgm:chMax val="7"/>
          <dgm:dir/>
          <dgm:resizeHandles val="exact"/>
        </dgm:presLayoutVars>
      </dgm:prSet>
      <dgm:spPr/>
    </dgm:pt>
    <dgm:pt modelId="{1666C3FA-B886-4EBD-BBDA-A15D96EA0B8B}" type="pres">
      <dgm:prSet presAssocID="{59D0D3CE-45C4-47C3-B7C6-1AA759416386}" presName="wedge1" presStyleLbl="node1" presStyleIdx="0" presStyleCnt="5"/>
      <dgm:spPr/>
    </dgm:pt>
    <dgm:pt modelId="{DDC2AB14-9D29-4D23-819D-2F91CBA5B164}" type="pres">
      <dgm:prSet presAssocID="{59D0D3CE-45C4-47C3-B7C6-1AA759416386}" presName="dummy1a" presStyleCnt="0"/>
      <dgm:spPr/>
    </dgm:pt>
    <dgm:pt modelId="{2BDB53B1-5C47-4C27-8B58-E9983988CACB}" type="pres">
      <dgm:prSet presAssocID="{59D0D3CE-45C4-47C3-B7C6-1AA759416386}" presName="dummy1b" presStyleCnt="0"/>
      <dgm:spPr/>
    </dgm:pt>
    <dgm:pt modelId="{E62A5D41-0778-478A-AA63-97787C7FB37C}" type="pres">
      <dgm:prSet presAssocID="{59D0D3CE-45C4-47C3-B7C6-1AA759416386}" presName="wedge1Tx" presStyleLbl="node1" presStyleIdx="0" presStyleCnt="5">
        <dgm:presLayoutVars>
          <dgm:chMax val="0"/>
          <dgm:chPref val="0"/>
          <dgm:bulletEnabled val="1"/>
        </dgm:presLayoutVars>
      </dgm:prSet>
      <dgm:spPr/>
    </dgm:pt>
    <dgm:pt modelId="{3BB53E32-DA9F-47AF-BB8C-386A144EA8BA}" type="pres">
      <dgm:prSet presAssocID="{59D0D3CE-45C4-47C3-B7C6-1AA759416386}" presName="wedge2" presStyleLbl="node1" presStyleIdx="1" presStyleCnt="5"/>
      <dgm:spPr/>
    </dgm:pt>
    <dgm:pt modelId="{4E3112B2-C948-4C04-B9B8-7195A86D075F}" type="pres">
      <dgm:prSet presAssocID="{59D0D3CE-45C4-47C3-B7C6-1AA759416386}" presName="dummy2a" presStyleCnt="0"/>
      <dgm:spPr/>
    </dgm:pt>
    <dgm:pt modelId="{B0295BA7-4AEF-4ED1-BC62-AE908BD73FAA}" type="pres">
      <dgm:prSet presAssocID="{59D0D3CE-45C4-47C3-B7C6-1AA759416386}" presName="dummy2b" presStyleCnt="0"/>
      <dgm:spPr/>
    </dgm:pt>
    <dgm:pt modelId="{BA1EA198-D0F7-46BE-A01D-3E78514681EC}" type="pres">
      <dgm:prSet presAssocID="{59D0D3CE-45C4-47C3-B7C6-1AA759416386}" presName="wedge2Tx" presStyleLbl="node1" presStyleIdx="1" presStyleCnt="5">
        <dgm:presLayoutVars>
          <dgm:chMax val="0"/>
          <dgm:chPref val="0"/>
          <dgm:bulletEnabled val="1"/>
        </dgm:presLayoutVars>
      </dgm:prSet>
      <dgm:spPr/>
    </dgm:pt>
    <dgm:pt modelId="{D23A3123-456D-43A8-9175-54E78F61720E}" type="pres">
      <dgm:prSet presAssocID="{59D0D3CE-45C4-47C3-B7C6-1AA759416386}" presName="wedge3" presStyleLbl="node1" presStyleIdx="2" presStyleCnt="5"/>
      <dgm:spPr/>
    </dgm:pt>
    <dgm:pt modelId="{2E9C5F59-1FD8-4B9E-A37A-BE1C4653BF2B}" type="pres">
      <dgm:prSet presAssocID="{59D0D3CE-45C4-47C3-B7C6-1AA759416386}" presName="dummy3a" presStyleCnt="0"/>
      <dgm:spPr/>
    </dgm:pt>
    <dgm:pt modelId="{405C5DB9-DA8E-4947-8A0D-CB17A4F47DA9}" type="pres">
      <dgm:prSet presAssocID="{59D0D3CE-45C4-47C3-B7C6-1AA759416386}" presName="dummy3b" presStyleCnt="0"/>
      <dgm:spPr/>
    </dgm:pt>
    <dgm:pt modelId="{E689B1CB-19F5-4F63-B652-7A9ABD5403DC}" type="pres">
      <dgm:prSet presAssocID="{59D0D3CE-45C4-47C3-B7C6-1AA759416386}" presName="wedge3Tx" presStyleLbl="node1" presStyleIdx="2" presStyleCnt="5">
        <dgm:presLayoutVars>
          <dgm:chMax val="0"/>
          <dgm:chPref val="0"/>
          <dgm:bulletEnabled val="1"/>
        </dgm:presLayoutVars>
      </dgm:prSet>
      <dgm:spPr/>
    </dgm:pt>
    <dgm:pt modelId="{6F4FDB75-0CD0-45BB-915B-6FE62CB8CA2C}" type="pres">
      <dgm:prSet presAssocID="{59D0D3CE-45C4-47C3-B7C6-1AA759416386}" presName="wedge4" presStyleLbl="node1" presStyleIdx="3" presStyleCnt="5"/>
      <dgm:spPr/>
    </dgm:pt>
    <dgm:pt modelId="{0D8D7C82-5800-4436-9B6B-9431AAA77EDF}" type="pres">
      <dgm:prSet presAssocID="{59D0D3CE-45C4-47C3-B7C6-1AA759416386}" presName="dummy4a" presStyleCnt="0"/>
      <dgm:spPr/>
    </dgm:pt>
    <dgm:pt modelId="{597ED0C5-9DEF-49D8-8B5D-AA46ADB8DCB8}" type="pres">
      <dgm:prSet presAssocID="{59D0D3CE-45C4-47C3-B7C6-1AA759416386}" presName="dummy4b" presStyleCnt="0"/>
      <dgm:spPr/>
    </dgm:pt>
    <dgm:pt modelId="{22CC881D-F029-4D53-997B-1A259EB90CC5}" type="pres">
      <dgm:prSet presAssocID="{59D0D3CE-45C4-47C3-B7C6-1AA759416386}" presName="wedge4Tx" presStyleLbl="node1" presStyleIdx="3" presStyleCnt="5">
        <dgm:presLayoutVars>
          <dgm:chMax val="0"/>
          <dgm:chPref val="0"/>
          <dgm:bulletEnabled val="1"/>
        </dgm:presLayoutVars>
      </dgm:prSet>
      <dgm:spPr/>
    </dgm:pt>
    <dgm:pt modelId="{4EFE338F-79AC-4860-9FE7-E78B72AF26F1}" type="pres">
      <dgm:prSet presAssocID="{59D0D3CE-45C4-47C3-B7C6-1AA759416386}" presName="wedge5" presStyleLbl="node1" presStyleIdx="4" presStyleCnt="5"/>
      <dgm:spPr/>
    </dgm:pt>
    <dgm:pt modelId="{31B7C4ED-738B-46E8-BB65-C04C5B0ABACC}" type="pres">
      <dgm:prSet presAssocID="{59D0D3CE-45C4-47C3-B7C6-1AA759416386}" presName="dummy5a" presStyleCnt="0"/>
      <dgm:spPr/>
    </dgm:pt>
    <dgm:pt modelId="{8C8FD6AA-9033-4251-B40E-1E40B6779C8B}" type="pres">
      <dgm:prSet presAssocID="{59D0D3CE-45C4-47C3-B7C6-1AA759416386}" presName="dummy5b" presStyleCnt="0"/>
      <dgm:spPr/>
    </dgm:pt>
    <dgm:pt modelId="{11E24E23-BBDA-4021-BE53-EEFD4A39D615}" type="pres">
      <dgm:prSet presAssocID="{59D0D3CE-45C4-47C3-B7C6-1AA759416386}" presName="wedge5Tx" presStyleLbl="node1" presStyleIdx="4" presStyleCnt="5">
        <dgm:presLayoutVars>
          <dgm:chMax val="0"/>
          <dgm:chPref val="0"/>
          <dgm:bulletEnabled val="1"/>
        </dgm:presLayoutVars>
      </dgm:prSet>
      <dgm:spPr/>
    </dgm:pt>
    <dgm:pt modelId="{A488639A-E781-44E7-BFB4-8D6CE138342C}" type="pres">
      <dgm:prSet presAssocID="{92F8F61B-5359-411D-A5AB-7EDA070C4A5C}" presName="arrowWedge1" presStyleLbl="fgSibTrans2D1" presStyleIdx="0" presStyleCnt="5"/>
      <dgm:spPr/>
    </dgm:pt>
    <dgm:pt modelId="{16E15655-52D6-4E61-B596-8F9846869D8F}" type="pres">
      <dgm:prSet presAssocID="{D46C9364-7A62-4B5C-8C4E-4C4BB9F79704}" presName="arrowWedge2" presStyleLbl="fgSibTrans2D1" presStyleIdx="1" presStyleCnt="5"/>
      <dgm:spPr/>
    </dgm:pt>
    <dgm:pt modelId="{295DA2FC-4A81-436C-85C5-ABCF402F14EB}" type="pres">
      <dgm:prSet presAssocID="{8D3FF206-4790-47CD-98E7-B4E084F19D8B}" presName="arrowWedge3" presStyleLbl="fgSibTrans2D1" presStyleIdx="2" presStyleCnt="5"/>
      <dgm:spPr/>
    </dgm:pt>
    <dgm:pt modelId="{E2C3FCBD-16BC-4880-B373-199A35E0E17A}" type="pres">
      <dgm:prSet presAssocID="{C1DB49F9-B760-4F75-A1AF-2890E00D46E4}" presName="arrowWedge4" presStyleLbl="fgSibTrans2D1" presStyleIdx="3" presStyleCnt="5"/>
      <dgm:spPr/>
    </dgm:pt>
    <dgm:pt modelId="{B22D3D89-DEFD-46B7-83B8-CC8D364AA408}" type="pres">
      <dgm:prSet presAssocID="{E4E3AE65-8AD4-4D27-AB97-6EDB5C1239C1}" presName="arrowWedge5" presStyleLbl="fgSibTrans2D1" presStyleIdx="4" presStyleCnt="5"/>
      <dgm:spPr/>
    </dgm:pt>
  </dgm:ptLst>
  <dgm:cxnLst>
    <dgm:cxn modelId="{A23B880A-843C-49EF-849C-B76E3CA756F7}" type="presOf" srcId="{0BAEE88D-8430-4137-8B74-446F63DACBFA}" destId="{E62A5D41-0778-478A-AA63-97787C7FB37C}" srcOrd="1" destOrd="0" presId="urn:microsoft.com/office/officeart/2005/8/layout/cycle8"/>
    <dgm:cxn modelId="{13CA1F39-9795-4E1A-B488-31D4B0E2D846}" type="presOf" srcId="{3D4BF808-A1D2-4FF1-8E87-A10BBDB91181}" destId="{3BB53E32-DA9F-47AF-BB8C-386A144EA8BA}" srcOrd="0" destOrd="0" presId="urn:microsoft.com/office/officeart/2005/8/layout/cycle8"/>
    <dgm:cxn modelId="{9A80FB5F-F27D-44F3-8DD3-090097F444A6}" type="presOf" srcId="{0BAEE88D-8430-4137-8B74-446F63DACBFA}" destId="{1666C3FA-B886-4EBD-BBDA-A15D96EA0B8B}" srcOrd="0" destOrd="0" presId="urn:microsoft.com/office/officeart/2005/8/layout/cycle8"/>
    <dgm:cxn modelId="{16ED3649-D403-47CB-9B03-31A37C855FA9}" type="presOf" srcId="{6504E0E9-F684-4E00-939F-4A9A1BB8B3C3}" destId="{E689B1CB-19F5-4F63-B652-7A9ABD5403DC}" srcOrd="1" destOrd="0" presId="urn:microsoft.com/office/officeart/2005/8/layout/cycle8"/>
    <dgm:cxn modelId="{75E0CF49-B04F-47CB-A853-B2CF1A48EB02}" srcId="{59D0D3CE-45C4-47C3-B7C6-1AA759416386}" destId="{0BAEE88D-8430-4137-8B74-446F63DACBFA}" srcOrd="0" destOrd="0" parTransId="{247DF3A3-16DF-4241-8F3F-812825F3AF71}" sibTransId="{92F8F61B-5359-411D-A5AB-7EDA070C4A5C}"/>
    <dgm:cxn modelId="{CCECEF6C-89E0-45F2-B28B-AEC36785B8F5}" srcId="{59D0D3CE-45C4-47C3-B7C6-1AA759416386}" destId="{69172E38-A81F-491D-AF4C-BAE8E2A6FCE3}" srcOrd="4" destOrd="0" parTransId="{004B0642-116C-4215-8F89-65A91EF7548D}" sibTransId="{E4E3AE65-8AD4-4D27-AB97-6EDB5C1239C1}"/>
    <dgm:cxn modelId="{2ABF354D-E0F6-4959-BD41-0192557FFB6D}" type="presOf" srcId="{3D4BF808-A1D2-4FF1-8E87-A10BBDB91181}" destId="{BA1EA198-D0F7-46BE-A01D-3E78514681EC}" srcOrd="1" destOrd="0" presId="urn:microsoft.com/office/officeart/2005/8/layout/cycle8"/>
    <dgm:cxn modelId="{66DD186F-F07E-4594-9CBB-A82583C519B7}" srcId="{59D0D3CE-45C4-47C3-B7C6-1AA759416386}" destId="{3D4BF808-A1D2-4FF1-8E87-A10BBDB91181}" srcOrd="1" destOrd="0" parTransId="{7EB05DB9-024B-4328-98AF-48B8D589981D}" sibTransId="{D46C9364-7A62-4B5C-8C4E-4C4BB9F79704}"/>
    <dgm:cxn modelId="{B43E4C50-0F5D-447B-ABC1-50ED81F78B07}" type="presOf" srcId="{69172E38-A81F-491D-AF4C-BAE8E2A6FCE3}" destId="{11E24E23-BBDA-4021-BE53-EEFD4A39D615}" srcOrd="1" destOrd="0" presId="urn:microsoft.com/office/officeart/2005/8/layout/cycle8"/>
    <dgm:cxn modelId="{99D78575-1E37-4DFB-BABC-66A7FD9EA8C3}" type="presOf" srcId="{D454B9EE-8070-4E5E-BE3E-29166F0EF013}" destId="{6F4FDB75-0CD0-45BB-915B-6FE62CB8CA2C}" srcOrd="0" destOrd="0" presId="urn:microsoft.com/office/officeart/2005/8/layout/cycle8"/>
    <dgm:cxn modelId="{32F3F79D-1198-43A9-840A-8EF3FA56A3FC}" type="presOf" srcId="{69172E38-A81F-491D-AF4C-BAE8E2A6FCE3}" destId="{4EFE338F-79AC-4860-9FE7-E78B72AF26F1}" srcOrd="0" destOrd="0" presId="urn:microsoft.com/office/officeart/2005/8/layout/cycle8"/>
    <dgm:cxn modelId="{93BB009E-0F83-45CB-9BFB-814547275E64}" type="presOf" srcId="{D454B9EE-8070-4E5E-BE3E-29166F0EF013}" destId="{22CC881D-F029-4D53-997B-1A259EB90CC5}" srcOrd="1" destOrd="0" presId="urn:microsoft.com/office/officeart/2005/8/layout/cycle8"/>
    <dgm:cxn modelId="{9DEC24A0-EC85-44D3-B3EB-3C4687F587BC}" srcId="{59D0D3CE-45C4-47C3-B7C6-1AA759416386}" destId="{6504E0E9-F684-4E00-939F-4A9A1BB8B3C3}" srcOrd="2" destOrd="0" parTransId="{8F165804-1CDD-48E1-8DC5-C8E6C0DC3EBE}" sibTransId="{8D3FF206-4790-47CD-98E7-B4E084F19D8B}"/>
    <dgm:cxn modelId="{383B78ED-75C6-4813-9519-1BA2B4816482}" srcId="{59D0D3CE-45C4-47C3-B7C6-1AA759416386}" destId="{D454B9EE-8070-4E5E-BE3E-29166F0EF013}" srcOrd="3" destOrd="0" parTransId="{DFC1A1CB-10FB-4A3B-A348-7B7A5AA6293E}" sibTransId="{C1DB49F9-B760-4F75-A1AF-2890E00D46E4}"/>
    <dgm:cxn modelId="{09E014F0-19AB-4B85-BF40-45989015650D}" type="presOf" srcId="{6504E0E9-F684-4E00-939F-4A9A1BB8B3C3}" destId="{D23A3123-456D-43A8-9175-54E78F61720E}" srcOrd="0" destOrd="0" presId="urn:microsoft.com/office/officeart/2005/8/layout/cycle8"/>
    <dgm:cxn modelId="{BFF805F2-801C-4BCA-8E6F-8C0F0EC924D1}" type="presOf" srcId="{59D0D3CE-45C4-47C3-B7C6-1AA759416386}" destId="{8412C2DB-1D7B-4B76-A2EB-65EA63C0345A}" srcOrd="0" destOrd="0" presId="urn:microsoft.com/office/officeart/2005/8/layout/cycle8"/>
    <dgm:cxn modelId="{4EB379B5-7000-4A45-995A-07A170167A8C}" type="presParOf" srcId="{8412C2DB-1D7B-4B76-A2EB-65EA63C0345A}" destId="{1666C3FA-B886-4EBD-BBDA-A15D96EA0B8B}" srcOrd="0" destOrd="0" presId="urn:microsoft.com/office/officeart/2005/8/layout/cycle8"/>
    <dgm:cxn modelId="{823122F9-52E0-4921-9AB9-585481B228B6}" type="presParOf" srcId="{8412C2DB-1D7B-4B76-A2EB-65EA63C0345A}" destId="{DDC2AB14-9D29-4D23-819D-2F91CBA5B164}" srcOrd="1" destOrd="0" presId="urn:microsoft.com/office/officeart/2005/8/layout/cycle8"/>
    <dgm:cxn modelId="{1B0211B9-1792-4680-B5CF-CE2105A1136E}" type="presParOf" srcId="{8412C2DB-1D7B-4B76-A2EB-65EA63C0345A}" destId="{2BDB53B1-5C47-4C27-8B58-E9983988CACB}" srcOrd="2" destOrd="0" presId="urn:microsoft.com/office/officeart/2005/8/layout/cycle8"/>
    <dgm:cxn modelId="{D0D088E9-9BAF-419D-9F22-4AEC706D98C9}" type="presParOf" srcId="{8412C2DB-1D7B-4B76-A2EB-65EA63C0345A}" destId="{E62A5D41-0778-478A-AA63-97787C7FB37C}" srcOrd="3" destOrd="0" presId="urn:microsoft.com/office/officeart/2005/8/layout/cycle8"/>
    <dgm:cxn modelId="{B295A153-262B-482A-8445-FBA113A88265}" type="presParOf" srcId="{8412C2DB-1D7B-4B76-A2EB-65EA63C0345A}" destId="{3BB53E32-DA9F-47AF-BB8C-386A144EA8BA}" srcOrd="4" destOrd="0" presId="urn:microsoft.com/office/officeart/2005/8/layout/cycle8"/>
    <dgm:cxn modelId="{332323A3-8235-492B-8817-4DDE6FAFE90E}" type="presParOf" srcId="{8412C2DB-1D7B-4B76-A2EB-65EA63C0345A}" destId="{4E3112B2-C948-4C04-B9B8-7195A86D075F}" srcOrd="5" destOrd="0" presId="urn:microsoft.com/office/officeart/2005/8/layout/cycle8"/>
    <dgm:cxn modelId="{FAC58783-4C7E-419F-A3F5-E123FA1411B9}" type="presParOf" srcId="{8412C2DB-1D7B-4B76-A2EB-65EA63C0345A}" destId="{B0295BA7-4AEF-4ED1-BC62-AE908BD73FAA}" srcOrd="6" destOrd="0" presId="urn:microsoft.com/office/officeart/2005/8/layout/cycle8"/>
    <dgm:cxn modelId="{DAFFB338-F047-4847-8813-087EA780AD35}" type="presParOf" srcId="{8412C2DB-1D7B-4B76-A2EB-65EA63C0345A}" destId="{BA1EA198-D0F7-46BE-A01D-3E78514681EC}" srcOrd="7" destOrd="0" presId="urn:microsoft.com/office/officeart/2005/8/layout/cycle8"/>
    <dgm:cxn modelId="{05BDD73F-45BC-4353-B0E9-A951669914A1}" type="presParOf" srcId="{8412C2DB-1D7B-4B76-A2EB-65EA63C0345A}" destId="{D23A3123-456D-43A8-9175-54E78F61720E}" srcOrd="8" destOrd="0" presId="urn:microsoft.com/office/officeart/2005/8/layout/cycle8"/>
    <dgm:cxn modelId="{618EBD1F-BA95-4FE1-807F-56E2E4892580}" type="presParOf" srcId="{8412C2DB-1D7B-4B76-A2EB-65EA63C0345A}" destId="{2E9C5F59-1FD8-4B9E-A37A-BE1C4653BF2B}" srcOrd="9" destOrd="0" presId="urn:microsoft.com/office/officeart/2005/8/layout/cycle8"/>
    <dgm:cxn modelId="{37C1EACF-10CD-4851-9A2F-1E62DFADA517}" type="presParOf" srcId="{8412C2DB-1D7B-4B76-A2EB-65EA63C0345A}" destId="{405C5DB9-DA8E-4947-8A0D-CB17A4F47DA9}" srcOrd="10" destOrd="0" presId="urn:microsoft.com/office/officeart/2005/8/layout/cycle8"/>
    <dgm:cxn modelId="{A9CE731C-4DB7-4394-99AE-9768FB756C5B}" type="presParOf" srcId="{8412C2DB-1D7B-4B76-A2EB-65EA63C0345A}" destId="{E689B1CB-19F5-4F63-B652-7A9ABD5403DC}" srcOrd="11" destOrd="0" presId="urn:microsoft.com/office/officeart/2005/8/layout/cycle8"/>
    <dgm:cxn modelId="{360CF7A6-CD54-4606-BE26-57F9BCBBB241}" type="presParOf" srcId="{8412C2DB-1D7B-4B76-A2EB-65EA63C0345A}" destId="{6F4FDB75-0CD0-45BB-915B-6FE62CB8CA2C}" srcOrd="12" destOrd="0" presId="urn:microsoft.com/office/officeart/2005/8/layout/cycle8"/>
    <dgm:cxn modelId="{5CA3C223-DFD3-4058-9FD8-DF6FEAECB82B}" type="presParOf" srcId="{8412C2DB-1D7B-4B76-A2EB-65EA63C0345A}" destId="{0D8D7C82-5800-4436-9B6B-9431AAA77EDF}" srcOrd="13" destOrd="0" presId="urn:microsoft.com/office/officeart/2005/8/layout/cycle8"/>
    <dgm:cxn modelId="{18FC2C1F-514B-4452-A5D9-21A529091F75}" type="presParOf" srcId="{8412C2DB-1D7B-4B76-A2EB-65EA63C0345A}" destId="{597ED0C5-9DEF-49D8-8B5D-AA46ADB8DCB8}" srcOrd="14" destOrd="0" presId="urn:microsoft.com/office/officeart/2005/8/layout/cycle8"/>
    <dgm:cxn modelId="{2F5E8DCE-FF3B-45DF-8A1A-0761236077E6}" type="presParOf" srcId="{8412C2DB-1D7B-4B76-A2EB-65EA63C0345A}" destId="{22CC881D-F029-4D53-997B-1A259EB90CC5}" srcOrd="15" destOrd="0" presId="urn:microsoft.com/office/officeart/2005/8/layout/cycle8"/>
    <dgm:cxn modelId="{79E841F9-3BBE-4D77-86E4-F83C2D7ABED6}" type="presParOf" srcId="{8412C2DB-1D7B-4B76-A2EB-65EA63C0345A}" destId="{4EFE338F-79AC-4860-9FE7-E78B72AF26F1}" srcOrd="16" destOrd="0" presId="urn:microsoft.com/office/officeart/2005/8/layout/cycle8"/>
    <dgm:cxn modelId="{BEFCE395-742D-4AAE-B6F1-FC40E7855C50}" type="presParOf" srcId="{8412C2DB-1D7B-4B76-A2EB-65EA63C0345A}" destId="{31B7C4ED-738B-46E8-BB65-C04C5B0ABACC}" srcOrd="17" destOrd="0" presId="urn:microsoft.com/office/officeart/2005/8/layout/cycle8"/>
    <dgm:cxn modelId="{2374B15D-6359-47C0-BF92-36B7A13E2082}" type="presParOf" srcId="{8412C2DB-1D7B-4B76-A2EB-65EA63C0345A}" destId="{8C8FD6AA-9033-4251-B40E-1E40B6779C8B}" srcOrd="18" destOrd="0" presId="urn:microsoft.com/office/officeart/2005/8/layout/cycle8"/>
    <dgm:cxn modelId="{3DF04A9C-9217-4E8F-942C-FB98564F8B62}" type="presParOf" srcId="{8412C2DB-1D7B-4B76-A2EB-65EA63C0345A}" destId="{11E24E23-BBDA-4021-BE53-EEFD4A39D615}" srcOrd="19" destOrd="0" presId="urn:microsoft.com/office/officeart/2005/8/layout/cycle8"/>
    <dgm:cxn modelId="{9EEDC683-69C1-43F5-8F77-A62D5A5212CC}" type="presParOf" srcId="{8412C2DB-1D7B-4B76-A2EB-65EA63C0345A}" destId="{A488639A-E781-44E7-BFB4-8D6CE138342C}" srcOrd="20" destOrd="0" presId="urn:microsoft.com/office/officeart/2005/8/layout/cycle8"/>
    <dgm:cxn modelId="{37949317-F53E-40BC-8B75-3BBF07F67CDA}" type="presParOf" srcId="{8412C2DB-1D7B-4B76-A2EB-65EA63C0345A}" destId="{16E15655-52D6-4E61-B596-8F9846869D8F}" srcOrd="21" destOrd="0" presId="urn:microsoft.com/office/officeart/2005/8/layout/cycle8"/>
    <dgm:cxn modelId="{8CDE2E99-F9FA-4575-92C8-4401665FC44D}" type="presParOf" srcId="{8412C2DB-1D7B-4B76-A2EB-65EA63C0345A}" destId="{295DA2FC-4A81-436C-85C5-ABCF402F14EB}" srcOrd="22" destOrd="0" presId="urn:microsoft.com/office/officeart/2005/8/layout/cycle8"/>
    <dgm:cxn modelId="{46D2444F-1F97-4A0E-856B-A70D39CB2E54}" type="presParOf" srcId="{8412C2DB-1D7B-4B76-A2EB-65EA63C0345A}" destId="{E2C3FCBD-16BC-4880-B373-199A35E0E17A}" srcOrd="23" destOrd="0" presId="urn:microsoft.com/office/officeart/2005/8/layout/cycle8"/>
    <dgm:cxn modelId="{5CA70B88-C0F2-487D-896A-D171F1711428}" type="presParOf" srcId="{8412C2DB-1D7B-4B76-A2EB-65EA63C0345A}" destId="{B22D3D89-DEFD-46B7-83B8-CC8D364AA408}"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AEF2F3-35AD-4CF3-81E5-95300878F483}" type="doc">
      <dgm:prSet loTypeId="urn:microsoft.com/office/officeart/2005/8/layout/hierarchy4" loCatId="relationship" qsTypeId="urn:microsoft.com/office/officeart/2005/8/quickstyle/3d1" qsCatId="3D" csTypeId="urn:microsoft.com/office/officeart/2005/8/colors/colorful2" csCatId="colorful" phldr="1"/>
      <dgm:spPr/>
      <dgm:t>
        <a:bodyPr/>
        <a:lstStyle/>
        <a:p>
          <a:endParaRPr lang="en-US"/>
        </a:p>
      </dgm:t>
    </dgm:pt>
    <dgm:pt modelId="{5DC619C6-35A6-4118-AE15-5F7AB2FB4ECF}">
      <dgm:prSet phldrT="[Text]"/>
      <dgm:spPr/>
      <dgm:t>
        <a:bodyPr/>
        <a:lstStyle/>
        <a:p>
          <a:r>
            <a:rPr lang="en-US" dirty="0"/>
            <a:t>There are many terms used to describe the act of child or youth sex trafficking.</a:t>
          </a:r>
        </a:p>
      </dgm:t>
    </dgm:pt>
    <dgm:pt modelId="{733AC2B2-BF1A-4AB7-987F-3A8D695233CD}" type="parTrans" cxnId="{6E6FB8BA-7CAF-4EEF-995E-E3180B4A0471}">
      <dgm:prSet/>
      <dgm:spPr/>
      <dgm:t>
        <a:bodyPr/>
        <a:lstStyle/>
        <a:p>
          <a:endParaRPr lang="en-US"/>
        </a:p>
      </dgm:t>
    </dgm:pt>
    <dgm:pt modelId="{2BFCAC9C-D984-41E5-8536-36D37B467C8E}" type="sibTrans" cxnId="{6E6FB8BA-7CAF-4EEF-995E-E3180B4A0471}">
      <dgm:prSet/>
      <dgm:spPr/>
      <dgm:t>
        <a:bodyPr/>
        <a:lstStyle/>
        <a:p>
          <a:endParaRPr lang="en-US"/>
        </a:p>
      </dgm:t>
    </dgm:pt>
    <dgm:pt modelId="{794D5FAA-7E7E-41D5-AEA9-2A249A18DF2D}">
      <dgm:prSet phldrT="[Text]"/>
      <dgm:spPr/>
      <dgm:t>
        <a:bodyPr/>
        <a:lstStyle/>
        <a:p>
          <a:r>
            <a:rPr lang="en-US" dirty="0"/>
            <a:t>In Tennessee and in DCS Policy, the term CSEM is used. </a:t>
          </a:r>
        </a:p>
      </dgm:t>
    </dgm:pt>
    <dgm:pt modelId="{E981606C-C0FA-4608-94DC-51BBB01EACD0}" type="parTrans" cxnId="{C5CB622D-AC16-4FDD-BA0A-529D9EAD29DD}">
      <dgm:prSet/>
      <dgm:spPr/>
      <dgm:t>
        <a:bodyPr/>
        <a:lstStyle/>
        <a:p>
          <a:endParaRPr lang="en-US"/>
        </a:p>
      </dgm:t>
    </dgm:pt>
    <dgm:pt modelId="{8A124226-35DE-4454-AD3C-200F4EF4B813}" type="sibTrans" cxnId="{C5CB622D-AC16-4FDD-BA0A-529D9EAD29DD}">
      <dgm:prSet/>
      <dgm:spPr/>
      <dgm:t>
        <a:bodyPr/>
        <a:lstStyle/>
        <a:p>
          <a:endParaRPr lang="en-US"/>
        </a:p>
      </dgm:t>
    </dgm:pt>
    <dgm:pt modelId="{70CEF2A7-CA1A-4422-A07F-2B40591EF426}" type="pres">
      <dgm:prSet presAssocID="{47AEF2F3-35AD-4CF3-81E5-95300878F483}" presName="Name0" presStyleCnt="0">
        <dgm:presLayoutVars>
          <dgm:chPref val="1"/>
          <dgm:dir/>
          <dgm:animOne val="branch"/>
          <dgm:animLvl val="lvl"/>
          <dgm:resizeHandles/>
        </dgm:presLayoutVars>
      </dgm:prSet>
      <dgm:spPr/>
    </dgm:pt>
    <dgm:pt modelId="{2B6384DD-BCFB-44FE-BE75-F108C0486486}" type="pres">
      <dgm:prSet presAssocID="{5DC619C6-35A6-4118-AE15-5F7AB2FB4ECF}" presName="vertOne" presStyleCnt="0"/>
      <dgm:spPr/>
    </dgm:pt>
    <dgm:pt modelId="{F2AB7B8E-5900-4650-A200-670FFC430399}" type="pres">
      <dgm:prSet presAssocID="{5DC619C6-35A6-4118-AE15-5F7AB2FB4ECF}" presName="txOne" presStyleLbl="node0" presStyleIdx="0" presStyleCnt="1">
        <dgm:presLayoutVars>
          <dgm:chPref val="3"/>
        </dgm:presLayoutVars>
      </dgm:prSet>
      <dgm:spPr/>
    </dgm:pt>
    <dgm:pt modelId="{A14E6260-A0FA-42BC-A23B-F7FB9206454A}" type="pres">
      <dgm:prSet presAssocID="{5DC619C6-35A6-4118-AE15-5F7AB2FB4ECF}" presName="parTransOne" presStyleCnt="0"/>
      <dgm:spPr/>
    </dgm:pt>
    <dgm:pt modelId="{5C9521C9-4A3C-4609-983F-C3FED2234871}" type="pres">
      <dgm:prSet presAssocID="{5DC619C6-35A6-4118-AE15-5F7AB2FB4ECF}" presName="horzOne" presStyleCnt="0"/>
      <dgm:spPr/>
    </dgm:pt>
    <dgm:pt modelId="{CDEE9E63-4E6A-4F9F-A2AA-FC8410F12D32}" type="pres">
      <dgm:prSet presAssocID="{794D5FAA-7E7E-41D5-AEA9-2A249A18DF2D}" presName="vertTwo" presStyleCnt="0"/>
      <dgm:spPr/>
    </dgm:pt>
    <dgm:pt modelId="{69887382-D669-411B-85D2-0C5683C1B343}" type="pres">
      <dgm:prSet presAssocID="{794D5FAA-7E7E-41D5-AEA9-2A249A18DF2D}" presName="txTwo" presStyleLbl="node2" presStyleIdx="0" presStyleCnt="1">
        <dgm:presLayoutVars>
          <dgm:chPref val="3"/>
        </dgm:presLayoutVars>
      </dgm:prSet>
      <dgm:spPr/>
    </dgm:pt>
    <dgm:pt modelId="{4E174B45-1DED-4273-9FD4-2EFBFCED81F1}" type="pres">
      <dgm:prSet presAssocID="{794D5FAA-7E7E-41D5-AEA9-2A249A18DF2D}" presName="horzTwo" presStyleCnt="0"/>
      <dgm:spPr/>
    </dgm:pt>
  </dgm:ptLst>
  <dgm:cxnLst>
    <dgm:cxn modelId="{C5CB622D-AC16-4FDD-BA0A-529D9EAD29DD}" srcId="{5DC619C6-35A6-4118-AE15-5F7AB2FB4ECF}" destId="{794D5FAA-7E7E-41D5-AEA9-2A249A18DF2D}" srcOrd="0" destOrd="0" parTransId="{E981606C-C0FA-4608-94DC-51BBB01EACD0}" sibTransId="{8A124226-35DE-4454-AD3C-200F4EF4B813}"/>
    <dgm:cxn modelId="{6C7EEF3E-2108-4521-A51D-8525BD4E28B3}" type="presOf" srcId="{794D5FAA-7E7E-41D5-AEA9-2A249A18DF2D}" destId="{69887382-D669-411B-85D2-0C5683C1B343}" srcOrd="0" destOrd="0" presId="urn:microsoft.com/office/officeart/2005/8/layout/hierarchy4"/>
    <dgm:cxn modelId="{73DD9851-80C6-4195-BA8B-462A04BFBF36}" type="presOf" srcId="{5DC619C6-35A6-4118-AE15-5F7AB2FB4ECF}" destId="{F2AB7B8E-5900-4650-A200-670FFC430399}" srcOrd="0" destOrd="0" presId="urn:microsoft.com/office/officeart/2005/8/layout/hierarchy4"/>
    <dgm:cxn modelId="{6E6FB8BA-7CAF-4EEF-995E-E3180B4A0471}" srcId="{47AEF2F3-35AD-4CF3-81E5-95300878F483}" destId="{5DC619C6-35A6-4118-AE15-5F7AB2FB4ECF}" srcOrd="0" destOrd="0" parTransId="{733AC2B2-BF1A-4AB7-987F-3A8D695233CD}" sibTransId="{2BFCAC9C-D984-41E5-8536-36D37B467C8E}"/>
    <dgm:cxn modelId="{295366D2-8FD1-4DF8-BEFD-906080343F47}" type="presOf" srcId="{47AEF2F3-35AD-4CF3-81E5-95300878F483}" destId="{70CEF2A7-CA1A-4422-A07F-2B40591EF426}" srcOrd="0" destOrd="0" presId="urn:microsoft.com/office/officeart/2005/8/layout/hierarchy4"/>
    <dgm:cxn modelId="{DEA58493-4951-4919-8137-6ED586F90BE8}" type="presParOf" srcId="{70CEF2A7-CA1A-4422-A07F-2B40591EF426}" destId="{2B6384DD-BCFB-44FE-BE75-F108C0486486}" srcOrd="0" destOrd="0" presId="urn:microsoft.com/office/officeart/2005/8/layout/hierarchy4"/>
    <dgm:cxn modelId="{A1CD6606-2591-4F26-80A4-DE8E2497FA9A}" type="presParOf" srcId="{2B6384DD-BCFB-44FE-BE75-F108C0486486}" destId="{F2AB7B8E-5900-4650-A200-670FFC430399}" srcOrd="0" destOrd="0" presId="urn:microsoft.com/office/officeart/2005/8/layout/hierarchy4"/>
    <dgm:cxn modelId="{3BDCD5D9-6941-44B2-A4A8-BBD900E4EF46}" type="presParOf" srcId="{2B6384DD-BCFB-44FE-BE75-F108C0486486}" destId="{A14E6260-A0FA-42BC-A23B-F7FB9206454A}" srcOrd="1" destOrd="0" presId="urn:microsoft.com/office/officeart/2005/8/layout/hierarchy4"/>
    <dgm:cxn modelId="{A4715458-77A4-4C08-A615-6EC49550B930}" type="presParOf" srcId="{2B6384DD-BCFB-44FE-BE75-F108C0486486}" destId="{5C9521C9-4A3C-4609-983F-C3FED2234871}" srcOrd="2" destOrd="0" presId="urn:microsoft.com/office/officeart/2005/8/layout/hierarchy4"/>
    <dgm:cxn modelId="{428A07B0-30AA-48D0-9081-967BA213D9EB}" type="presParOf" srcId="{5C9521C9-4A3C-4609-983F-C3FED2234871}" destId="{CDEE9E63-4E6A-4F9F-A2AA-FC8410F12D32}" srcOrd="0" destOrd="0" presId="urn:microsoft.com/office/officeart/2005/8/layout/hierarchy4"/>
    <dgm:cxn modelId="{E4CA71BF-FB93-4100-A39F-90322AF8D234}" type="presParOf" srcId="{CDEE9E63-4E6A-4F9F-A2AA-FC8410F12D32}" destId="{69887382-D669-411B-85D2-0C5683C1B343}" srcOrd="0" destOrd="0" presId="urn:microsoft.com/office/officeart/2005/8/layout/hierarchy4"/>
    <dgm:cxn modelId="{173E00FC-C06B-4BE7-AE4C-9531838E0111}" type="presParOf" srcId="{CDEE9E63-4E6A-4F9F-A2AA-FC8410F12D32}" destId="{4E174B45-1DED-4273-9FD4-2EFBFCED81F1}"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2E9239-2AF9-41B1-942D-1AAC0B48CA32}"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FC9FFAC7-AEE3-44C2-A208-00B3F8E314DD}">
      <dgm:prSet phldrT="[Text]" custT="1"/>
      <dgm:spPr/>
      <dgm:t>
        <a:bodyPr/>
        <a:lstStyle/>
        <a:p>
          <a:r>
            <a:rPr lang="en-US" sz="1600" dirty="0"/>
            <a:t>Found at a truck stop, service station, hotel or motel</a:t>
          </a:r>
        </a:p>
      </dgm:t>
    </dgm:pt>
    <dgm:pt modelId="{5541A7B2-3716-45DE-B7FE-A24908DA805E}" type="parTrans" cxnId="{3735E252-16E9-4DC1-803E-304B97A0946B}">
      <dgm:prSet/>
      <dgm:spPr/>
      <dgm:t>
        <a:bodyPr/>
        <a:lstStyle/>
        <a:p>
          <a:endParaRPr lang="en-US"/>
        </a:p>
      </dgm:t>
    </dgm:pt>
    <dgm:pt modelId="{CF0D056D-45E6-4A43-8AC8-E1169A8BEB4E}" type="sibTrans" cxnId="{3735E252-16E9-4DC1-803E-304B97A0946B}">
      <dgm:prSet/>
      <dgm:spPr/>
      <dgm:t>
        <a:bodyPr/>
        <a:lstStyle/>
        <a:p>
          <a:endParaRPr lang="en-US"/>
        </a:p>
      </dgm:t>
    </dgm:pt>
    <dgm:pt modelId="{5544DF50-ED7E-47D5-8EDD-28D1CE67E804}">
      <dgm:prSet phldrT="[Text]" custT="1"/>
      <dgm:spPr/>
      <dgm:t>
        <a:bodyPr/>
        <a:lstStyle/>
        <a:p>
          <a:r>
            <a:rPr lang="en-US" sz="1600" dirty="0"/>
            <a:t>Have items or receive services which are expensive or inappropriate for age</a:t>
          </a:r>
        </a:p>
      </dgm:t>
    </dgm:pt>
    <dgm:pt modelId="{DFEFEA6D-9A22-4906-9FDA-FBA18114A3ED}" type="parTrans" cxnId="{35C13FA5-4347-4C58-B493-0A1603D2C83B}">
      <dgm:prSet/>
      <dgm:spPr/>
      <dgm:t>
        <a:bodyPr/>
        <a:lstStyle/>
        <a:p>
          <a:endParaRPr lang="en-US"/>
        </a:p>
      </dgm:t>
    </dgm:pt>
    <dgm:pt modelId="{4204EAE9-CA3C-4D06-B1F9-782F850C9C71}" type="sibTrans" cxnId="{35C13FA5-4347-4C58-B493-0A1603D2C83B}">
      <dgm:prSet/>
      <dgm:spPr/>
      <dgm:t>
        <a:bodyPr/>
        <a:lstStyle/>
        <a:p>
          <a:endParaRPr lang="en-US"/>
        </a:p>
      </dgm:t>
    </dgm:pt>
    <dgm:pt modelId="{3EABED09-5953-4563-A8D7-56F355C5B906}">
      <dgm:prSet phldrT="[Text]" custT="1"/>
      <dgm:spPr/>
      <dgm:t>
        <a:bodyPr/>
        <a:lstStyle/>
        <a:p>
          <a:r>
            <a:rPr lang="en-US" sz="1600" dirty="0"/>
            <a:t>Frequent history or runaway</a:t>
          </a:r>
        </a:p>
      </dgm:t>
    </dgm:pt>
    <dgm:pt modelId="{ACDEC778-744E-4ECA-A4EA-55A8F7EE1E5E}" type="parTrans" cxnId="{2AF62BC5-E909-4C54-BA13-FBE2A635CF6E}">
      <dgm:prSet/>
      <dgm:spPr/>
      <dgm:t>
        <a:bodyPr/>
        <a:lstStyle/>
        <a:p>
          <a:endParaRPr lang="en-US"/>
        </a:p>
      </dgm:t>
    </dgm:pt>
    <dgm:pt modelId="{FFC0B3FD-06C2-409A-B378-2BA59F5CEE81}" type="sibTrans" cxnId="{2AF62BC5-E909-4C54-BA13-FBE2A635CF6E}">
      <dgm:prSet/>
      <dgm:spPr/>
      <dgm:t>
        <a:bodyPr/>
        <a:lstStyle/>
        <a:p>
          <a:endParaRPr lang="en-US"/>
        </a:p>
      </dgm:t>
    </dgm:pt>
    <dgm:pt modelId="{3392E2EB-2630-42DB-A827-FA758218CFA8}">
      <dgm:prSet custT="1"/>
      <dgm:spPr/>
      <dgm:t>
        <a:bodyPr/>
        <a:lstStyle/>
        <a:p>
          <a:r>
            <a:rPr lang="en-US" sz="1600" dirty="0"/>
            <a:t>Hang around truck stops, service stations, hotels or motels</a:t>
          </a:r>
        </a:p>
      </dgm:t>
    </dgm:pt>
    <dgm:pt modelId="{F2771E15-0D8D-4C8E-81F7-513812958F07}" type="parTrans" cxnId="{48E68E1C-65B6-4C43-A525-495C12DE4757}">
      <dgm:prSet/>
      <dgm:spPr/>
      <dgm:t>
        <a:bodyPr/>
        <a:lstStyle/>
        <a:p>
          <a:endParaRPr lang="en-US"/>
        </a:p>
      </dgm:t>
    </dgm:pt>
    <dgm:pt modelId="{ACF481C0-BE56-4D70-8696-D0EAB11E3B11}" type="sibTrans" cxnId="{48E68E1C-65B6-4C43-A525-495C12DE4757}">
      <dgm:prSet/>
      <dgm:spPr/>
      <dgm:t>
        <a:bodyPr/>
        <a:lstStyle/>
        <a:p>
          <a:endParaRPr lang="en-US"/>
        </a:p>
      </dgm:t>
    </dgm:pt>
    <dgm:pt modelId="{8C8DC412-5398-4DBF-89BD-7E4A0D217B95}">
      <dgm:prSet custT="1"/>
      <dgm:spPr/>
      <dgm:t>
        <a:bodyPr/>
        <a:lstStyle/>
        <a:p>
          <a:r>
            <a:rPr lang="en-US" sz="1600" dirty="0"/>
            <a:t>History of having older boyfriends/girlfriends</a:t>
          </a:r>
        </a:p>
      </dgm:t>
    </dgm:pt>
    <dgm:pt modelId="{DC92977D-D4AD-4220-8E7D-5A138449A910}" type="parTrans" cxnId="{93442ED0-45F7-4DEC-B36C-2D9AB7D91D35}">
      <dgm:prSet/>
      <dgm:spPr/>
      <dgm:t>
        <a:bodyPr/>
        <a:lstStyle/>
        <a:p>
          <a:endParaRPr lang="en-US"/>
        </a:p>
      </dgm:t>
    </dgm:pt>
    <dgm:pt modelId="{40EDC2F1-471F-4190-A608-210DB4B6A39E}" type="sibTrans" cxnId="{93442ED0-45F7-4DEC-B36C-2D9AB7D91D35}">
      <dgm:prSet/>
      <dgm:spPr/>
      <dgm:t>
        <a:bodyPr/>
        <a:lstStyle/>
        <a:p>
          <a:endParaRPr lang="en-US"/>
        </a:p>
      </dgm:t>
    </dgm:pt>
    <dgm:pt modelId="{0C096A14-48EC-4202-A893-5C309075E2C6}">
      <dgm:prSet custT="1"/>
      <dgm:spPr/>
      <dgm:t>
        <a:bodyPr/>
        <a:lstStyle/>
        <a:p>
          <a:r>
            <a:rPr lang="en-US" sz="1600" dirty="0"/>
            <a:t>Alone or always accompanied by a boyfriend/girlfriend</a:t>
          </a:r>
        </a:p>
      </dgm:t>
    </dgm:pt>
    <dgm:pt modelId="{128D2742-BA4C-45D6-AAC9-D3DF3670E596}" type="parTrans" cxnId="{EC73200B-AB32-4BBD-B609-49567EA0D9D9}">
      <dgm:prSet/>
      <dgm:spPr/>
      <dgm:t>
        <a:bodyPr/>
        <a:lstStyle/>
        <a:p>
          <a:endParaRPr lang="en-US"/>
        </a:p>
      </dgm:t>
    </dgm:pt>
    <dgm:pt modelId="{B57D645E-D0BB-4448-B7D3-F8896DF4886C}" type="sibTrans" cxnId="{EC73200B-AB32-4BBD-B609-49567EA0D9D9}">
      <dgm:prSet/>
      <dgm:spPr/>
      <dgm:t>
        <a:bodyPr/>
        <a:lstStyle/>
        <a:p>
          <a:endParaRPr lang="en-US"/>
        </a:p>
      </dgm:t>
    </dgm:pt>
    <dgm:pt modelId="{DD6F2421-D72C-435A-80E7-1431EAEDD439}">
      <dgm:prSet custT="1"/>
      <dgm:spPr/>
      <dgm:t>
        <a:bodyPr/>
        <a:lstStyle/>
        <a:p>
          <a:r>
            <a:rPr lang="en-US" sz="1600" dirty="0"/>
            <a:t>Recent tattoos or branding</a:t>
          </a:r>
        </a:p>
      </dgm:t>
    </dgm:pt>
    <dgm:pt modelId="{DDEA897C-094D-4B48-8AB8-77CA12D88A65}" type="parTrans" cxnId="{24F9AA74-F57D-4BC7-9E40-03695FC6B24B}">
      <dgm:prSet/>
      <dgm:spPr/>
      <dgm:t>
        <a:bodyPr/>
        <a:lstStyle/>
        <a:p>
          <a:endParaRPr lang="en-US"/>
        </a:p>
      </dgm:t>
    </dgm:pt>
    <dgm:pt modelId="{D876A067-D850-40CF-94A8-0CB6118531E6}" type="sibTrans" cxnId="{24F9AA74-F57D-4BC7-9E40-03695FC6B24B}">
      <dgm:prSet/>
      <dgm:spPr/>
      <dgm:t>
        <a:bodyPr/>
        <a:lstStyle/>
        <a:p>
          <a:endParaRPr lang="en-US"/>
        </a:p>
      </dgm:t>
    </dgm:pt>
    <dgm:pt modelId="{FED78822-9448-4083-ACC9-1ABF1D49E563}" type="pres">
      <dgm:prSet presAssocID="{C42E9239-2AF9-41B1-942D-1AAC0B48CA32}" presName="linear" presStyleCnt="0">
        <dgm:presLayoutVars>
          <dgm:dir/>
          <dgm:animLvl val="lvl"/>
          <dgm:resizeHandles val="exact"/>
        </dgm:presLayoutVars>
      </dgm:prSet>
      <dgm:spPr/>
    </dgm:pt>
    <dgm:pt modelId="{2D9FEA3E-1DD5-4C78-838A-04D75FAC7DA4}" type="pres">
      <dgm:prSet presAssocID="{FC9FFAC7-AEE3-44C2-A208-00B3F8E314DD}" presName="parentLin" presStyleCnt="0"/>
      <dgm:spPr/>
    </dgm:pt>
    <dgm:pt modelId="{6D6F2BAE-35BC-4236-B729-AC4D6F481496}" type="pres">
      <dgm:prSet presAssocID="{FC9FFAC7-AEE3-44C2-A208-00B3F8E314DD}" presName="parentLeftMargin" presStyleLbl="node1" presStyleIdx="0" presStyleCnt="7"/>
      <dgm:spPr/>
    </dgm:pt>
    <dgm:pt modelId="{E14AAC82-A26F-46DB-85BC-E47D0D1F4E09}" type="pres">
      <dgm:prSet presAssocID="{FC9FFAC7-AEE3-44C2-A208-00B3F8E314DD}" presName="parentText" presStyleLbl="node1" presStyleIdx="0" presStyleCnt="7">
        <dgm:presLayoutVars>
          <dgm:chMax val="0"/>
          <dgm:bulletEnabled val="1"/>
        </dgm:presLayoutVars>
      </dgm:prSet>
      <dgm:spPr/>
    </dgm:pt>
    <dgm:pt modelId="{9B66F8F7-DDF2-4C25-87CC-672F371E37E4}" type="pres">
      <dgm:prSet presAssocID="{FC9FFAC7-AEE3-44C2-A208-00B3F8E314DD}" presName="negativeSpace" presStyleCnt="0"/>
      <dgm:spPr/>
    </dgm:pt>
    <dgm:pt modelId="{C073B672-062D-4A8C-8DE6-012330470BC6}" type="pres">
      <dgm:prSet presAssocID="{FC9FFAC7-AEE3-44C2-A208-00B3F8E314DD}" presName="childText" presStyleLbl="conFgAcc1" presStyleIdx="0" presStyleCnt="7">
        <dgm:presLayoutVars>
          <dgm:bulletEnabled val="1"/>
        </dgm:presLayoutVars>
      </dgm:prSet>
      <dgm:spPr/>
    </dgm:pt>
    <dgm:pt modelId="{BFAE5AA7-4DA2-4C2E-9A1B-204EB864F956}" type="pres">
      <dgm:prSet presAssocID="{CF0D056D-45E6-4A43-8AC8-E1169A8BEB4E}" presName="spaceBetweenRectangles" presStyleCnt="0"/>
      <dgm:spPr/>
    </dgm:pt>
    <dgm:pt modelId="{53CC12E8-E409-4099-90B8-27A8FDEB0765}" type="pres">
      <dgm:prSet presAssocID="{3392E2EB-2630-42DB-A827-FA758218CFA8}" presName="parentLin" presStyleCnt="0"/>
      <dgm:spPr/>
    </dgm:pt>
    <dgm:pt modelId="{8AD5E343-F09C-4F52-868F-9F86DACD5A47}" type="pres">
      <dgm:prSet presAssocID="{3392E2EB-2630-42DB-A827-FA758218CFA8}" presName="parentLeftMargin" presStyleLbl="node1" presStyleIdx="0" presStyleCnt="7"/>
      <dgm:spPr/>
    </dgm:pt>
    <dgm:pt modelId="{A4A99291-4316-4B94-9408-EBC3F0EF304B}" type="pres">
      <dgm:prSet presAssocID="{3392E2EB-2630-42DB-A827-FA758218CFA8}" presName="parentText" presStyleLbl="node1" presStyleIdx="1" presStyleCnt="7">
        <dgm:presLayoutVars>
          <dgm:chMax val="0"/>
          <dgm:bulletEnabled val="1"/>
        </dgm:presLayoutVars>
      </dgm:prSet>
      <dgm:spPr/>
    </dgm:pt>
    <dgm:pt modelId="{4A2ECD71-D7A1-4717-81C7-5BD4E4856874}" type="pres">
      <dgm:prSet presAssocID="{3392E2EB-2630-42DB-A827-FA758218CFA8}" presName="negativeSpace" presStyleCnt="0"/>
      <dgm:spPr/>
    </dgm:pt>
    <dgm:pt modelId="{3E749C03-1839-473E-91B0-18F7CB130B61}" type="pres">
      <dgm:prSet presAssocID="{3392E2EB-2630-42DB-A827-FA758218CFA8}" presName="childText" presStyleLbl="conFgAcc1" presStyleIdx="1" presStyleCnt="7">
        <dgm:presLayoutVars>
          <dgm:bulletEnabled val="1"/>
        </dgm:presLayoutVars>
      </dgm:prSet>
      <dgm:spPr/>
    </dgm:pt>
    <dgm:pt modelId="{CC8B814E-5B5A-40B4-A189-FB4D90589336}" type="pres">
      <dgm:prSet presAssocID="{ACF481C0-BE56-4D70-8696-D0EAB11E3B11}" presName="spaceBetweenRectangles" presStyleCnt="0"/>
      <dgm:spPr/>
    </dgm:pt>
    <dgm:pt modelId="{421E56A1-1CA0-4313-8397-5CAFFB2CDC8E}" type="pres">
      <dgm:prSet presAssocID="{8C8DC412-5398-4DBF-89BD-7E4A0D217B95}" presName="parentLin" presStyleCnt="0"/>
      <dgm:spPr/>
    </dgm:pt>
    <dgm:pt modelId="{5DF02D7E-FDEF-4B03-8BE9-133EF4CE676F}" type="pres">
      <dgm:prSet presAssocID="{8C8DC412-5398-4DBF-89BD-7E4A0D217B95}" presName="parentLeftMargin" presStyleLbl="node1" presStyleIdx="1" presStyleCnt="7"/>
      <dgm:spPr/>
    </dgm:pt>
    <dgm:pt modelId="{635A3B3A-AA9F-4340-92EF-0B59CE7979D2}" type="pres">
      <dgm:prSet presAssocID="{8C8DC412-5398-4DBF-89BD-7E4A0D217B95}" presName="parentText" presStyleLbl="node1" presStyleIdx="2" presStyleCnt="7">
        <dgm:presLayoutVars>
          <dgm:chMax val="0"/>
          <dgm:bulletEnabled val="1"/>
        </dgm:presLayoutVars>
      </dgm:prSet>
      <dgm:spPr/>
    </dgm:pt>
    <dgm:pt modelId="{41B6A5C3-68C6-4827-8341-770B5786B0EF}" type="pres">
      <dgm:prSet presAssocID="{8C8DC412-5398-4DBF-89BD-7E4A0D217B95}" presName="negativeSpace" presStyleCnt="0"/>
      <dgm:spPr/>
    </dgm:pt>
    <dgm:pt modelId="{0C592BFE-B432-48C5-AF4E-012D7CE26395}" type="pres">
      <dgm:prSet presAssocID="{8C8DC412-5398-4DBF-89BD-7E4A0D217B95}" presName="childText" presStyleLbl="conFgAcc1" presStyleIdx="2" presStyleCnt="7">
        <dgm:presLayoutVars>
          <dgm:bulletEnabled val="1"/>
        </dgm:presLayoutVars>
      </dgm:prSet>
      <dgm:spPr/>
    </dgm:pt>
    <dgm:pt modelId="{A87FAD9F-22B7-4DBD-8B79-9A2CDEF8F2BF}" type="pres">
      <dgm:prSet presAssocID="{40EDC2F1-471F-4190-A608-210DB4B6A39E}" presName="spaceBetweenRectangles" presStyleCnt="0"/>
      <dgm:spPr/>
    </dgm:pt>
    <dgm:pt modelId="{1BC9C9D6-EC95-48A6-AD67-FC4FC32248E9}" type="pres">
      <dgm:prSet presAssocID="{0C096A14-48EC-4202-A893-5C309075E2C6}" presName="parentLin" presStyleCnt="0"/>
      <dgm:spPr/>
    </dgm:pt>
    <dgm:pt modelId="{77DA5B8C-4A24-4492-9F07-9E0E4C21D3B9}" type="pres">
      <dgm:prSet presAssocID="{0C096A14-48EC-4202-A893-5C309075E2C6}" presName="parentLeftMargin" presStyleLbl="node1" presStyleIdx="2" presStyleCnt="7"/>
      <dgm:spPr/>
    </dgm:pt>
    <dgm:pt modelId="{6D04BDD9-4893-4754-811F-8016CA866459}" type="pres">
      <dgm:prSet presAssocID="{0C096A14-48EC-4202-A893-5C309075E2C6}" presName="parentText" presStyleLbl="node1" presStyleIdx="3" presStyleCnt="7">
        <dgm:presLayoutVars>
          <dgm:chMax val="0"/>
          <dgm:bulletEnabled val="1"/>
        </dgm:presLayoutVars>
      </dgm:prSet>
      <dgm:spPr/>
    </dgm:pt>
    <dgm:pt modelId="{4D2D97DF-154F-49B1-8D98-C5604E110DED}" type="pres">
      <dgm:prSet presAssocID="{0C096A14-48EC-4202-A893-5C309075E2C6}" presName="negativeSpace" presStyleCnt="0"/>
      <dgm:spPr/>
    </dgm:pt>
    <dgm:pt modelId="{DDC3CECE-9BA8-4DB6-BD21-519724EE0EF5}" type="pres">
      <dgm:prSet presAssocID="{0C096A14-48EC-4202-A893-5C309075E2C6}" presName="childText" presStyleLbl="conFgAcc1" presStyleIdx="3" presStyleCnt="7">
        <dgm:presLayoutVars>
          <dgm:bulletEnabled val="1"/>
        </dgm:presLayoutVars>
      </dgm:prSet>
      <dgm:spPr/>
    </dgm:pt>
    <dgm:pt modelId="{0D4914E9-2EA6-4B4E-90E8-B994C7143C79}" type="pres">
      <dgm:prSet presAssocID="{B57D645E-D0BB-4448-B7D3-F8896DF4886C}" presName="spaceBetweenRectangles" presStyleCnt="0"/>
      <dgm:spPr/>
    </dgm:pt>
    <dgm:pt modelId="{A4672255-7A70-4019-BAAF-B648DD352267}" type="pres">
      <dgm:prSet presAssocID="{DD6F2421-D72C-435A-80E7-1431EAEDD439}" presName="parentLin" presStyleCnt="0"/>
      <dgm:spPr/>
    </dgm:pt>
    <dgm:pt modelId="{DD4C0A86-182D-4A8E-894E-1C613A798F39}" type="pres">
      <dgm:prSet presAssocID="{DD6F2421-D72C-435A-80E7-1431EAEDD439}" presName="parentLeftMargin" presStyleLbl="node1" presStyleIdx="3" presStyleCnt="7"/>
      <dgm:spPr/>
    </dgm:pt>
    <dgm:pt modelId="{E7776B44-6754-4BFB-ABD1-426B7A9FA1A3}" type="pres">
      <dgm:prSet presAssocID="{DD6F2421-D72C-435A-80E7-1431EAEDD439}" presName="parentText" presStyleLbl="node1" presStyleIdx="4" presStyleCnt="7">
        <dgm:presLayoutVars>
          <dgm:chMax val="0"/>
          <dgm:bulletEnabled val="1"/>
        </dgm:presLayoutVars>
      </dgm:prSet>
      <dgm:spPr/>
    </dgm:pt>
    <dgm:pt modelId="{7A5D632B-15CA-4816-A46D-7B5D8956C984}" type="pres">
      <dgm:prSet presAssocID="{DD6F2421-D72C-435A-80E7-1431EAEDD439}" presName="negativeSpace" presStyleCnt="0"/>
      <dgm:spPr/>
    </dgm:pt>
    <dgm:pt modelId="{7E42CCF0-B3D8-44BE-B94D-864BDBD46D18}" type="pres">
      <dgm:prSet presAssocID="{DD6F2421-D72C-435A-80E7-1431EAEDD439}" presName="childText" presStyleLbl="conFgAcc1" presStyleIdx="4" presStyleCnt="7">
        <dgm:presLayoutVars>
          <dgm:bulletEnabled val="1"/>
        </dgm:presLayoutVars>
      </dgm:prSet>
      <dgm:spPr/>
    </dgm:pt>
    <dgm:pt modelId="{ABEB65C8-35B7-4B35-BFD8-7D4892CA6438}" type="pres">
      <dgm:prSet presAssocID="{D876A067-D850-40CF-94A8-0CB6118531E6}" presName="spaceBetweenRectangles" presStyleCnt="0"/>
      <dgm:spPr/>
    </dgm:pt>
    <dgm:pt modelId="{5E4B618D-8F1A-4BE4-93FF-9593E5EFBB26}" type="pres">
      <dgm:prSet presAssocID="{5544DF50-ED7E-47D5-8EDD-28D1CE67E804}" presName="parentLin" presStyleCnt="0"/>
      <dgm:spPr/>
    </dgm:pt>
    <dgm:pt modelId="{28BD5271-66B9-42A6-8C36-8CE413BCCE9E}" type="pres">
      <dgm:prSet presAssocID="{5544DF50-ED7E-47D5-8EDD-28D1CE67E804}" presName="parentLeftMargin" presStyleLbl="node1" presStyleIdx="4" presStyleCnt="7"/>
      <dgm:spPr/>
    </dgm:pt>
    <dgm:pt modelId="{8B7FB25A-CC76-4B99-9885-552602B8105A}" type="pres">
      <dgm:prSet presAssocID="{5544DF50-ED7E-47D5-8EDD-28D1CE67E804}" presName="parentText" presStyleLbl="node1" presStyleIdx="5" presStyleCnt="7">
        <dgm:presLayoutVars>
          <dgm:chMax val="0"/>
          <dgm:bulletEnabled val="1"/>
        </dgm:presLayoutVars>
      </dgm:prSet>
      <dgm:spPr/>
    </dgm:pt>
    <dgm:pt modelId="{FC9F003F-BF93-4ADD-98A6-18A602B196DD}" type="pres">
      <dgm:prSet presAssocID="{5544DF50-ED7E-47D5-8EDD-28D1CE67E804}" presName="negativeSpace" presStyleCnt="0"/>
      <dgm:spPr/>
    </dgm:pt>
    <dgm:pt modelId="{60DD40D2-48DB-4D91-9ECA-AFA648CD9428}" type="pres">
      <dgm:prSet presAssocID="{5544DF50-ED7E-47D5-8EDD-28D1CE67E804}" presName="childText" presStyleLbl="conFgAcc1" presStyleIdx="5" presStyleCnt="7">
        <dgm:presLayoutVars>
          <dgm:bulletEnabled val="1"/>
        </dgm:presLayoutVars>
      </dgm:prSet>
      <dgm:spPr/>
    </dgm:pt>
    <dgm:pt modelId="{86DD9A30-25E3-4FD2-B6CC-D2C930DDBB38}" type="pres">
      <dgm:prSet presAssocID="{4204EAE9-CA3C-4D06-B1F9-782F850C9C71}" presName="spaceBetweenRectangles" presStyleCnt="0"/>
      <dgm:spPr/>
    </dgm:pt>
    <dgm:pt modelId="{04FE9BC0-A7E1-4D46-95F3-8D747DC94BDD}" type="pres">
      <dgm:prSet presAssocID="{3EABED09-5953-4563-A8D7-56F355C5B906}" presName="parentLin" presStyleCnt="0"/>
      <dgm:spPr/>
    </dgm:pt>
    <dgm:pt modelId="{FF405297-67C3-4751-9BA4-C48BF8E54C9C}" type="pres">
      <dgm:prSet presAssocID="{3EABED09-5953-4563-A8D7-56F355C5B906}" presName="parentLeftMargin" presStyleLbl="node1" presStyleIdx="5" presStyleCnt="7"/>
      <dgm:spPr/>
    </dgm:pt>
    <dgm:pt modelId="{6C11E653-0F81-4223-9B37-3CE12DC3A68B}" type="pres">
      <dgm:prSet presAssocID="{3EABED09-5953-4563-A8D7-56F355C5B906}" presName="parentText" presStyleLbl="node1" presStyleIdx="6" presStyleCnt="7">
        <dgm:presLayoutVars>
          <dgm:chMax val="0"/>
          <dgm:bulletEnabled val="1"/>
        </dgm:presLayoutVars>
      </dgm:prSet>
      <dgm:spPr/>
    </dgm:pt>
    <dgm:pt modelId="{72C0C239-BD13-4825-88F7-7076C06C5FB9}" type="pres">
      <dgm:prSet presAssocID="{3EABED09-5953-4563-A8D7-56F355C5B906}" presName="negativeSpace" presStyleCnt="0"/>
      <dgm:spPr/>
    </dgm:pt>
    <dgm:pt modelId="{74F57134-5DD4-43E4-96F3-ECBD16795B0F}" type="pres">
      <dgm:prSet presAssocID="{3EABED09-5953-4563-A8D7-56F355C5B906}" presName="childText" presStyleLbl="conFgAcc1" presStyleIdx="6" presStyleCnt="7">
        <dgm:presLayoutVars>
          <dgm:bulletEnabled val="1"/>
        </dgm:presLayoutVars>
      </dgm:prSet>
      <dgm:spPr/>
    </dgm:pt>
  </dgm:ptLst>
  <dgm:cxnLst>
    <dgm:cxn modelId="{EC73200B-AB32-4BBD-B609-49567EA0D9D9}" srcId="{C42E9239-2AF9-41B1-942D-1AAC0B48CA32}" destId="{0C096A14-48EC-4202-A893-5C309075E2C6}" srcOrd="3" destOrd="0" parTransId="{128D2742-BA4C-45D6-AAC9-D3DF3670E596}" sibTransId="{B57D645E-D0BB-4448-B7D3-F8896DF4886C}"/>
    <dgm:cxn modelId="{48E68E1C-65B6-4C43-A525-495C12DE4757}" srcId="{C42E9239-2AF9-41B1-942D-1AAC0B48CA32}" destId="{3392E2EB-2630-42DB-A827-FA758218CFA8}" srcOrd="1" destOrd="0" parTransId="{F2771E15-0D8D-4C8E-81F7-513812958F07}" sibTransId="{ACF481C0-BE56-4D70-8696-D0EAB11E3B11}"/>
    <dgm:cxn modelId="{5E2A5D20-E274-467C-B617-1AF5B93C6078}" type="presOf" srcId="{FC9FFAC7-AEE3-44C2-A208-00B3F8E314DD}" destId="{E14AAC82-A26F-46DB-85BC-E47D0D1F4E09}" srcOrd="1" destOrd="0" presId="urn:microsoft.com/office/officeart/2005/8/layout/list1"/>
    <dgm:cxn modelId="{0E0FF52D-CA67-4C7B-A8C1-33C12D962E40}" type="presOf" srcId="{C42E9239-2AF9-41B1-942D-1AAC0B48CA32}" destId="{FED78822-9448-4083-ACC9-1ABF1D49E563}" srcOrd="0" destOrd="0" presId="urn:microsoft.com/office/officeart/2005/8/layout/list1"/>
    <dgm:cxn modelId="{55E19230-1123-4C3A-844F-97B088C9CD97}" type="presOf" srcId="{5544DF50-ED7E-47D5-8EDD-28D1CE67E804}" destId="{8B7FB25A-CC76-4B99-9885-552602B8105A}" srcOrd="1" destOrd="0" presId="urn:microsoft.com/office/officeart/2005/8/layout/list1"/>
    <dgm:cxn modelId="{23EB7533-1506-4B08-9612-0B9CB8B37A20}" type="presOf" srcId="{8C8DC412-5398-4DBF-89BD-7E4A0D217B95}" destId="{5DF02D7E-FDEF-4B03-8BE9-133EF4CE676F}" srcOrd="0" destOrd="0" presId="urn:microsoft.com/office/officeart/2005/8/layout/list1"/>
    <dgm:cxn modelId="{C3C97639-A5E5-42D7-A260-31777D1D91E2}" type="presOf" srcId="{DD6F2421-D72C-435A-80E7-1431EAEDD439}" destId="{DD4C0A86-182D-4A8E-894E-1C613A798F39}" srcOrd="0" destOrd="0" presId="urn:microsoft.com/office/officeart/2005/8/layout/list1"/>
    <dgm:cxn modelId="{C8744563-1826-4EE6-9722-4B9A4EE603AF}" type="presOf" srcId="{3EABED09-5953-4563-A8D7-56F355C5B906}" destId="{FF405297-67C3-4751-9BA4-C48BF8E54C9C}" srcOrd="0" destOrd="0" presId="urn:microsoft.com/office/officeart/2005/8/layout/list1"/>
    <dgm:cxn modelId="{6D45DA4E-88EF-4B4D-9670-89EE94D5E911}" type="presOf" srcId="{3392E2EB-2630-42DB-A827-FA758218CFA8}" destId="{8AD5E343-F09C-4F52-868F-9F86DACD5A47}" srcOrd="0" destOrd="0" presId="urn:microsoft.com/office/officeart/2005/8/layout/list1"/>
    <dgm:cxn modelId="{3735E252-16E9-4DC1-803E-304B97A0946B}" srcId="{C42E9239-2AF9-41B1-942D-1AAC0B48CA32}" destId="{FC9FFAC7-AEE3-44C2-A208-00B3F8E314DD}" srcOrd="0" destOrd="0" parTransId="{5541A7B2-3716-45DE-B7FE-A24908DA805E}" sibTransId="{CF0D056D-45E6-4A43-8AC8-E1169A8BEB4E}"/>
    <dgm:cxn modelId="{24F9AA74-F57D-4BC7-9E40-03695FC6B24B}" srcId="{C42E9239-2AF9-41B1-942D-1AAC0B48CA32}" destId="{DD6F2421-D72C-435A-80E7-1431EAEDD439}" srcOrd="4" destOrd="0" parTransId="{DDEA897C-094D-4B48-8AB8-77CA12D88A65}" sibTransId="{D876A067-D850-40CF-94A8-0CB6118531E6}"/>
    <dgm:cxn modelId="{14CC3E7E-262D-40D5-8F49-9E1B2F011D43}" type="presOf" srcId="{DD6F2421-D72C-435A-80E7-1431EAEDD439}" destId="{E7776B44-6754-4BFB-ABD1-426B7A9FA1A3}" srcOrd="1" destOrd="0" presId="urn:microsoft.com/office/officeart/2005/8/layout/list1"/>
    <dgm:cxn modelId="{78D3E19A-010C-474D-9238-AC54043B8124}" type="presOf" srcId="{FC9FFAC7-AEE3-44C2-A208-00B3F8E314DD}" destId="{6D6F2BAE-35BC-4236-B729-AC4D6F481496}" srcOrd="0" destOrd="0" presId="urn:microsoft.com/office/officeart/2005/8/layout/list1"/>
    <dgm:cxn modelId="{F4471D9F-44B7-49E1-8212-F76F4109583A}" type="presOf" srcId="{3EABED09-5953-4563-A8D7-56F355C5B906}" destId="{6C11E653-0F81-4223-9B37-3CE12DC3A68B}" srcOrd="1" destOrd="0" presId="urn:microsoft.com/office/officeart/2005/8/layout/list1"/>
    <dgm:cxn modelId="{35C13FA5-4347-4C58-B493-0A1603D2C83B}" srcId="{C42E9239-2AF9-41B1-942D-1AAC0B48CA32}" destId="{5544DF50-ED7E-47D5-8EDD-28D1CE67E804}" srcOrd="5" destOrd="0" parTransId="{DFEFEA6D-9A22-4906-9FDA-FBA18114A3ED}" sibTransId="{4204EAE9-CA3C-4D06-B1F9-782F850C9C71}"/>
    <dgm:cxn modelId="{08C9D2C1-AB04-4318-B5FC-7556F0F7063C}" type="presOf" srcId="{0C096A14-48EC-4202-A893-5C309075E2C6}" destId="{6D04BDD9-4893-4754-811F-8016CA866459}" srcOrd="1" destOrd="0" presId="urn:microsoft.com/office/officeart/2005/8/layout/list1"/>
    <dgm:cxn modelId="{CB84FFC4-E1F8-4F10-B5AA-AE43B72D3043}" type="presOf" srcId="{8C8DC412-5398-4DBF-89BD-7E4A0D217B95}" destId="{635A3B3A-AA9F-4340-92EF-0B59CE7979D2}" srcOrd="1" destOrd="0" presId="urn:microsoft.com/office/officeart/2005/8/layout/list1"/>
    <dgm:cxn modelId="{2AF62BC5-E909-4C54-BA13-FBE2A635CF6E}" srcId="{C42E9239-2AF9-41B1-942D-1AAC0B48CA32}" destId="{3EABED09-5953-4563-A8D7-56F355C5B906}" srcOrd="6" destOrd="0" parTransId="{ACDEC778-744E-4ECA-A4EA-55A8F7EE1E5E}" sibTransId="{FFC0B3FD-06C2-409A-B378-2BA59F5CEE81}"/>
    <dgm:cxn modelId="{93442ED0-45F7-4DEC-B36C-2D9AB7D91D35}" srcId="{C42E9239-2AF9-41B1-942D-1AAC0B48CA32}" destId="{8C8DC412-5398-4DBF-89BD-7E4A0D217B95}" srcOrd="2" destOrd="0" parTransId="{DC92977D-D4AD-4220-8E7D-5A138449A910}" sibTransId="{40EDC2F1-471F-4190-A608-210DB4B6A39E}"/>
    <dgm:cxn modelId="{AD76C1E9-B611-4D24-8864-7F3DBEC0BC5A}" type="presOf" srcId="{0C096A14-48EC-4202-A893-5C309075E2C6}" destId="{77DA5B8C-4A24-4492-9F07-9E0E4C21D3B9}" srcOrd="0" destOrd="0" presId="urn:microsoft.com/office/officeart/2005/8/layout/list1"/>
    <dgm:cxn modelId="{384308EF-D36B-419A-B223-A01F347D89DF}" type="presOf" srcId="{5544DF50-ED7E-47D5-8EDD-28D1CE67E804}" destId="{28BD5271-66B9-42A6-8C36-8CE413BCCE9E}" srcOrd="0" destOrd="0" presId="urn:microsoft.com/office/officeart/2005/8/layout/list1"/>
    <dgm:cxn modelId="{8086F1F1-3FF1-460B-B343-50A25E8B3285}" type="presOf" srcId="{3392E2EB-2630-42DB-A827-FA758218CFA8}" destId="{A4A99291-4316-4B94-9408-EBC3F0EF304B}" srcOrd="1" destOrd="0" presId="urn:microsoft.com/office/officeart/2005/8/layout/list1"/>
    <dgm:cxn modelId="{18BE71D6-68C3-4CCC-B0B0-E9B47792861F}" type="presParOf" srcId="{FED78822-9448-4083-ACC9-1ABF1D49E563}" destId="{2D9FEA3E-1DD5-4C78-838A-04D75FAC7DA4}" srcOrd="0" destOrd="0" presId="urn:microsoft.com/office/officeart/2005/8/layout/list1"/>
    <dgm:cxn modelId="{15C264C0-5EBB-4EE2-8F38-74926C887799}" type="presParOf" srcId="{2D9FEA3E-1DD5-4C78-838A-04D75FAC7DA4}" destId="{6D6F2BAE-35BC-4236-B729-AC4D6F481496}" srcOrd="0" destOrd="0" presId="urn:microsoft.com/office/officeart/2005/8/layout/list1"/>
    <dgm:cxn modelId="{C28779A0-7729-4CE9-96E8-47E0861C525C}" type="presParOf" srcId="{2D9FEA3E-1DD5-4C78-838A-04D75FAC7DA4}" destId="{E14AAC82-A26F-46DB-85BC-E47D0D1F4E09}" srcOrd="1" destOrd="0" presId="urn:microsoft.com/office/officeart/2005/8/layout/list1"/>
    <dgm:cxn modelId="{CBAFE03C-5774-4429-B103-63506EA8F1BF}" type="presParOf" srcId="{FED78822-9448-4083-ACC9-1ABF1D49E563}" destId="{9B66F8F7-DDF2-4C25-87CC-672F371E37E4}" srcOrd="1" destOrd="0" presId="urn:microsoft.com/office/officeart/2005/8/layout/list1"/>
    <dgm:cxn modelId="{92107BDE-6E10-45DF-92D6-228D76716352}" type="presParOf" srcId="{FED78822-9448-4083-ACC9-1ABF1D49E563}" destId="{C073B672-062D-4A8C-8DE6-012330470BC6}" srcOrd="2" destOrd="0" presId="urn:microsoft.com/office/officeart/2005/8/layout/list1"/>
    <dgm:cxn modelId="{5EA006E9-2482-4711-A6B9-C2B10C017BBA}" type="presParOf" srcId="{FED78822-9448-4083-ACC9-1ABF1D49E563}" destId="{BFAE5AA7-4DA2-4C2E-9A1B-204EB864F956}" srcOrd="3" destOrd="0" presId="urn:microsoft.com/office/officeart/2005/8/layout/list1"/>
    <dgm:cxn modelId="{3E832965-0C91-40C8-BF7B-C7B5FA317338}" type="presParOf" srcId="{FED78822-9448-4083-ACC9-1ABF1D49E563}" destId="{53CC12E8-E409-4099-90B8-27A8FDEB0765}" srcOrd="4" destOrd="0" presId="urn:microsoft.com/office/officeart/2005/8/layout/list1"/>
    <dgm:cxn modelId="{72EBCAD8-2976-4038-A995-5863365674E7}" type="presParOf" srcId="{53CC12E8-E409-4099-90B8-27A8FDEB0765}" destId="{8AD5E343-F09C-4F52-868F-9F86DACD5A47}" srcOrd="0" destOrd="0" presId="urn:microsoft.com/office/officeart/2005/8/layout/list1"/>
    <dgm:cxn modelId="{4A11FD4F-17B0-4FB7-B847-9AECE9E7233E}" type="presParOf" srcId="{53CC12E8-E409-4099-90B8-27A8FDEB0765}" destId="{A4A99291-4316-4B94-9408-EBC3F0EF304B}" srcOrd="1" destOrd="0" presId="urn:microsoft.com/office/officeart/2005/8/layout/list1"/>
    <dgm:cxn modelId="{FFD148EB-B2C9-4163-A13C-1A8B843F9AA3}" type="presParOf" srcId="{FED78822-9448-4083-ACC9-1ABF1D49E563}" destId="{4A2ECD71-D7A1-4717-81C7-5BD4E4856874}" srcOrd="5" destOrd="0" presId="urn:microsoft.com/office/officeart/2005/8/layout/list1"/>
    <dgm:cxn modelId="{0CE058AA-E319-49D3-BC4B-6457823C4D00}" type="presParOf" srcId="{FED78822-9448-4083-ACC9-1ABF1D49E563}" destId="{3E749C03-1839-473E-91B0-18F7CB130B61}" srcOrd="6" destOrd="0" presId="urn:microsoft.com/office/officeart/2005/8/layout/list1"/>
    <dgm:cxn modelId="{66FAAAFE-45BF-4E6F-B0DD-863F44F60AB1}" type="presParOf" srcId="{FED78822-9448-4083-ACC9-1ABF1D49E563}" destId="{CC8B814E-5B5A-40B4-A189-FB4D90589336}" srcOrd="7" destOrd="0" presId="urn:microsoft.com/office/officeart/2005/8/layout/list1"/>
    <dgm:cxn modelId="{255215B2-5A2A-4B0A-8F90-3E0BCB69BC50}" type="presParOf" srcId="{FED78822-9448-4083-ACC9-1ABF1D49E563}" destId="{421E56A1-1CA0-4313-8397-5CAFFB2CDC8E}" srcOrd="8" destOrd="0" presId="urn:microsoft.com/office/officeart/2005/8/layout/list1"/>
    <dgm:cxn modelId="{62DC0FDC-64A3-44F8-A4D9-7745D7EE75DB}" type="presParOf" srcId="{421E56A1-1CA0-4313-8397-5CAFFB2CDC8E}" destId="{5DF02D7E-FDEF-4B03-8BE9-133EF4CE676F}" srcOrd="0" destOrd="0" presId="urn:microsoft.com/office/officeart/2005/8/layout/list1"/>
    <dgm:cxn modelId="{A9514344-082A-4DDD-ABE8-D76DF84243C7}" type="presParOf" srcId="{421E56A1-1CA0-4313-8397-5CAFFB2CDC8E}" destId="{635A3B3A-AA9F-4340-92EF-0B59CE7979D2}" srcOrd="1" destOrd="0" presId="urn:microsoft.com/office/officeart/2005/8/layout/list1"/>
    <dgm:cxn modelId="{88CF0158-01C6-4E98-BE92-D8688E211715}" type="presParOf" srcId="{FED78822-9448-4083-ACC9-1ABF1D49E563}" destId="{41B6A5C3-68C6-4827-8341-770B5786B0EF}" srcOrd="9" destOrd="0" presId="urn:microsoft.com/office/officeart/2005/8/layout/list1"/>
    <dgm:cxn modelId="{12D114E8-BD8B-4419-B292-DE0EBE093429}" type="presParOf" srcId="{FED78822-9448-4083-ACC9-1ABF1D49E563}" destId="{0C592BFE-B432-48C5-AF4E-012D7CE26395}" srcOrd="10" destOrd="0" presId="urn:microsoft.com/office/officeart/2005/8/layout/list1"/>
    <dgm:cxn modelId="{79E9138F-0BCA-476B-9644-2CAF9585C739}" type="presParOf" srcId="{FED78822-9448-4083-ACC9-1ABF1D49E563}" destId="{A87FAD9F-22B7-4DBD-8B79-9A2CDEF8F2BF}" srcOrd="11" destOrd="0" presId="urn:microsoft.com/office/officeart/2005/8/layout/list1"/>
    <dgm:cxn modelId="{8DFF6038-2944-47AF-8852-B9C98D6E341A}" type="presParOf" srcId="{FED78822-9448-4083-ACC9-1ABF1D49E563}" destId="{1BC9C9D6-EC95-48A6-AD67-FC4FC32248E9}" srcOrd="12" destOrd="0" presId="urn:microsoft.com/office/officeart/2005/8/layout/list1"/>
    <dgm:cxn modelId="{D86D9133-AB6B-463E-A5A1-B1F8460F8ADB}" type="presParOf" srcId="{1BC9C9D6-EC95-48A6-AD67-FC4FC32248E9}" destId="{77DA5B8C-4A24-4492-9F07-9E0E4C21D3B9}" srcOrd="0" destOrd="0" presId="urn:microsoft.com/office/officeart/2005/8/layout/list1"/>
    <dgm:cxn modelId="{BBBF92B0-2C62-4BF2-9A45-B176990DF920}" type="presParOf" srcId="{1BC9C9D6-EC95-48A6-AD67-FC4FC32248E9}" destId="{6D04BDD9-4893-4754-811F-8016CA866459}" srcOrd="1" destOrd="0" presId="urn:microsoft.com/office/officeart/2005/8/layout/list1"/>
    <dgm:cxn modelId="{76EE124F-6355-45D7-B0E5-B5506B93B997}" type="presParOf" srcId="{FED78822-9448-4083-ACC9-1ABF1D49E563}" destId="{4D2D97DF-154F-49B1-8D98-C5604E110DED}" srcOrd="13" destOrd="0" presId="urn:microsoft.com/office/officeart/2005/8/layout/list1"/>
    <dgm:cxn modelId="{F84AA023-FC7D-49C9-9415-3527E9141808}" type="presParOf" srcId="{FED78822-9448-4083-ACC9-1ABF1D49E563}" destId="{DDC3CECE-9BA8-4DB6-BD21-519724EE0EF5}" srcOrd="14" destOrd="0" presId="urn:microsoft.com/office/officeart/2005/8/layout/list1"/>
    <dgm:cxn modelId="{A7F1D0E1-EEBF-43B8-BDFE-8A333AAA4659}" type="presParOf" srcId="{FED78822-9448-4083-ACC9-1ABF1D49E563}" destId="{0D4914E9-2EA6-4B4E-90E8-B994C7143C79}" srcOrd="15" destOrd="0" presId="urn:microsoft.com/office/officeart/2005/8/layout/list1"/>
    <dgm:cxn modelId="{29E28F07-EB31-4A37-8132-6683AC556385}" type="presParOf" srcId="{FED78822-9448-4083-ACC9-1ABF1D49E563}" destId="{A4672255-7A70-4019-BAAF-B648DD352267}" srcOrd="16" destOrd="0" presId="urn:microsoft.com/office/officeart/2005/8/layout/list1"/>
    <dgm:cxn modelId="{A69189F8-9B42-4C50-B650-7F6DFE55EDBF}" type="presParOf" srcId="{A4672255-7A70-4019-BAAF-B648DD352267}" destId="{DD4C0A86-182D-4A8E-894E-1C613A798F39}" srcOrd="0" destOrd="0" presId="urn:microsoft.com/office/officeart/2005/8/layout/list1"/>
    <dgm:cxn modelId="{2F07C3F1-247B-4E43-8C1F-79C02594D4FA}" type="presParOf" srcId="{A4672255-7A70-4019-BAAF-B648DD352267}" destId="{E7776B44-6754-4BFB-ABD1-426B7A9FA1A3}" srcOrd="1" destOrd="0" presId="urn:microsoft.com/office/officeart/2005/8/layout/list1"/>
    <dgm:cxn modelId="{AB62110A-A744-45CB-B189-3CAF9DDA0435}" type="presParOf" srcId="{FED78822-9448-4083-ACC9-1ABF1D49E563}" destId="{7A5D632B-15CA-4816-A46D-7B5D8956C984}" srcOrd="17" destOrd="0" presId="urn:microsoft.com/office/officeart/2005/8/layout/list1"/>
    <dgm:cxn modelId="{5D183B3C-1CFC-48D2-BE99-57B71E2052C3}" type="presParOf" srcId="{FED78822-9448-4083-ACC9-1ABF1D49E563}" destId="{7E42CCF0-B3D8-44BE-B94D-864BDBD46D18}" srcOrd="18" destOrd="0" presId="urn:microsoft.com/office/officeart/2005/8/layout/list1"/>
    <dgm:cxn modelId="{CF618E19-37AA-41B2-A3EA-BA4F0191D9E2}" type="presParOf" srcId="{FED78822-9448-4083-ACC9-1ABF1D49E563}" destId="{ABEB65C8-35B7-4B35-BFD8-7D4892CA6438}" srcOrd="19" destOrd="0" presId="urn:microsoft.com/office/officeart/2005/8/layout/list1"/>
    <dgm:cxn modelId="{3D0D1025-9F96-4C44-8C87-5275F596FEA0}" type="presParOf" srcId="{FED78822-9448-4083-ACC9-1ABF1D49E563}" destId="{5E4B618D-8F1A-4BE4-93FF-9593E5EFBB26}" srcOrd="20" destOrd="0" presId="urn:microsoft.com/office/officeart/2005/8/layout/list1"/>
    <dgm:cxn modelId="{A55BA9BB-4DCC-4A9F-A4E1-14E467DB5423}" type="presParOf" srcId="{5E4B618D-8F1A-4BE4-93FF-9593E5EFBB26}" destId="{28BD5271-66B9-42A6-8C36-8CE413BCCE9E}" srcOrd="0" destOrd="0" presId="urn:microsoft.com/office/officeart/2005/8/layout/list1"/>
    <dgm:cxn modelId="{8A64BCA2-F527-4A97-8994-C5501674F1F7}" type="presParOf" srcId="{5E4B618D-8F1A-4BE4-93FF-9593E5EFBB26}" destId="{8B7FB25A-CC76-4B99-9885-552602B8105A}" srcOrd="1" destOrd="0" presId="urn:microsoft.com/office/officeart/2005/8/layout/list1"/>
    <dgm:cxn modelId="{74EA5C64-492C-45D0-812A-64AE719DE51D}" type="presParOf" srcId="{FED78822-9448-4083-ACC9-1ABF1D49E563}" destId="{FC9F003F-BF93-4ADD-98A6-18A602B196DD}" srcOrd="21" destOrd="0" presId="urn:microsoft.com/office/officeart/2005/8/layout/list1"/>
    <dgm:cxn modelId="{305D146C-514B-49D0-8974-FBE73FF5A154}" type="presParOf" srcId="{FED78822-9448-4083-ACC9-1ABF1D49E563}" destId="{60DD40D2-48DB-4D91-9ECA-AFA648CD9428}" srcOrd="22" destOrd="0" presId="urn:microsoft.com/office/officeart/2005/8/layout/list1"/>
    <dgm:cxn modelId="{F8B00178-D08B-49AD-BB28-B83352877443}" type="presParOf" srcId="{FED78822-9448-4083-ACC9-1ABF1D49E563}" destId="{86DD9A30-25E3-4FD2-B6CC-D2C930DDBB38}" srcOrd="23" destOrd="0" presId="urn:microsoft.com/office/officeart/2005/8/layout/list1"/>
    <dgm:cxn modelId="{9DA69E10-81B1-4F9A-89D9-272B6F7DD1D2}" type="presParOf" srcId="{FED78822-9448-4083-ACC9-1ABF1D49E563}" destId="{04FE9BC0-A7E1-4D46-95F3-8D747DC94BDD}" srcOrd="24" destOrd="0" presId="urn:microsoft.com/office/officeart/2005/8/layout/list1"/>
    <dgm:cxn modelId="{277D4C9B-474D-4265-AD86-8FAD7EBC78C8}" type="presParOf" srcId="{04FE9BC0-A7E1-4D46-95F3-8D747DC94BDD}" destId="{FF405297-67C3-4751-9BA4-C48BF8E54C9C}" srcOrd="0" destOrd="0" presId="urn:microsoft.com/office/officeart/2005/8/layout/list1"/>
    <dgm:cxn modelId="{D59F9EF2-B68F-4748-913E-9BFBC41E9FF1}" type="presParOf" srcId="{04FE9BC0-A7E1-4D46-95F3-8D747DC94BDD}" destId="{6C11E653-0F81-4223-9B37-3CE12DC3A68B}" srcOrd="1" destOrd="0" presId="urn:microsoft.com/office/officeart/2005/8/layout/list1"/>
    <dgm:cxn modelId="{4EB15714-3DB3-4D2C-A43E-6D3ED9508B16}" type="presParOf" srcId="{FED78822-9448-4083-ACC9-1ABF1D49E563}" destId="{72C0C239-BD13-4825-88F7-7076C06C5FB9}" srcOrd="25" destOrd="0" presId="urn:microsoft.com/office/officeart/2005/8/layout/list1"/>
    <dgm:cxn modelId="{5F5AF83C-25F1-456B-AED4-603A977B593E}" type="presParOf" srcId="{FED78822-9448-4083-ACC9-1ABF1D49E563}" destId="{74F57134-5DD4-43E4-96F3-ECBD16795B0F}"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C2F7E7-0938-4487-BCA9-4C8C81044957}" type="doc">
      <dgm:prSet loTypeId="urn:microsoft.com/office/officeart/2011/layout/HexagonRadial" loCatId="officeonline" qsTypeId="urn:microsoft.com/office/officeart/2005/8/quickstyle/simple4" qsCatId="simple" csTypeId="urn:microsoft.com/office/officeart/2005/8/colors/colorful3" csCatId="colorful" phldr="1"/>
      <dgm:spPr/>
      <dgm:t>
        <a:bodyPr/>
        <a:lstStyle/>
        <a:p>
          <a:endParaRPr lang="en-US"/>
        </a:p>
      </dgm:t>
    </dgm:pt>
    <dgm:pt modelId="{20C47A32-F197-48C3-B969-E1FC96786C8B}">
      <dgm:prSet phldrT="[Text]" custT="1"/>
      <dgm:spPr/>
      <dgm: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Every Race &amp; Socio-economic Class</a:t>
          </a:r>
        </a:p>
      </dgm:t>
    </dgm:pt>
    <dgm:pt modelId="{2F1AADBB-AFDA-473A-8E1C-FBD02C3B2DE0}" type="parTrans" cxnId="{53F15E82-9083-4F3F-ABBF-54F9BCD7FD62}">
      <dgm:prSet/>
      <dgm:spPr/>
      <dgm:t>
        <a:bodyPr/>
        <a:lstStyle/>
        <a:p>
          <a:endParaRPr lang="en-US"/>
        </a:p>
      </dgm:t>
    </dgm:pt>
    <dgm:pt modelId="{48D1B030-03BC-4D9B-B040-738C0ACC2A9B}" type="sibTrans" cxnId="{53F15E82-9083-4F3F-ABBF-54F9BCD7FD62}">
      <dgm:prSet/>
      <dgm:spPr/>
      <dgm:t>
        <a:bodyPr/>
        <a:lstStyle/>
        <a:p>
          <a:endParaRPr lang="en-US"/>
        </a:p>
      </dgm:t>
    </dgm:pt>
    <dgm:pt modelId="{51C80A05-2288-4DE8-8911-8DD0837103E9}">
      <dgm:prSet phldrT="[Text]" custT="1"/>
      <dgm:spPr/>
      <dgm:t>
        <a:bodyPr/>
        <a:lstStyle/>
        <a:p>
          <a:r>
            <a:rPr lang="en-US" sz="1050" b="1" dirty="0">
              <a:latin typeface="Open Sans" panose="020B0606030504020204" pitchFamily="34" charset="0"/>
              <a:ea typeface="Open Sans" panose="020B0606030504020204" pitchFamily="34" charset="0"/>
              <a:cs typeface="Open Sans" panose="020B0606030504020204" pitchFamily="34" charset="0"/>
            </a:rPr>
            <a:t>Refugees &amp; Unaccompanied minors</a:t>
          </a:r>
        </a:p>
      </dgm:t>
    </dgm:pt>
    <dgm:pt modelId="{87956208-7442-4A00-A451-DC6BF961CBA5}" type="parTrans" cxnId="{919E601A-305F-45DE-9367-A96FE643C644}">
      <dgm:prSet/>
      <dgm:spPr/>
      <dgm:t>
        <a:bodyPr/>
        <a:lstStyle/>
        <a:p>
          <a:endParaRPr lang="en-US"/>
        </a:p>
      </dgm:t>
    </dgm:pt>
    <dgm:pt modelId="{6321BCA8-4BDD-44DD-B523-74DA69D845AB}" type="sibTrans" cxnId="{919E601A-305F-45DE-9367-A96FE643C644}">
      <dgm:prSet/>
      <dgm:spPr/>
      <dgm:t>
        <a:bodyPr/>
        <a:lstStyle/>
        <a:p>
          <a:endParaRPr lang="en-US"/>
        </a:p>
      </dgm:t>
    </dgm:pt>
    <dgm:pt modelId="{901BE449-B120-43AA-B003-09228B51D56E}">
      <dgm:prSet phldrT="[Text]" custT="1"/>
      <dgm:spPr/>
      <dgm: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Homeless Children &amp; Youth</a:t>
          </a:r>
        </a:p>
      </dgm:t>
    </dgm:pt>
    <dgm:pt modelId="{43BB08E4-7201-4905-8B52-7647B4E1E0CC}" type="parTrans" cxnId="{841AEC38-58B0-4BA6-AF62-90E4D339CA5C}">
      <dgm:prSet/>
      <dgm:spPr/>
      <dgm:t>
        <a:bodyPr/>
        <a:lstStyle/>
        <a:p>
          <a:endParaRPr lang="en-US"/>
        </a:p>
      </dgm:t>
    </dgm:pt>
    <dgm:pt modelId="{EF5A1CFF-FAC9-41B0-8BC7-1DAB3EF60394}" type="sibTrans" cxnId="{841AEC38-58B0-4BA6-AF62-90E4D339CA5C}">
      <dgm:prSet/>
      <dgm:spPr/>
      <dgm:t>
        <a:bodyPr/>
        <a:lstStyle/>
        <a:p>
          <a:endParaRPr lang="en-US"/>
        </a:p>
      </dgm:t>
    </dgm:pt>
    <dgm:pt modelId="{1F46AD3D-C6E5-4C40-8AB4-0C38B5DF66CA}">
      <dgm:prSet phldrT="[Text]" custT="1"/>
      <dgm:spPr/>
      <dgm: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Children &amp; Youth in Foster Care</a:t>
          </a:r>
        </a:p>
      </dgm:t>
    </dgm:pt>
    <dgm:pt modelId="{1BFFF3A8-88E2-44FE-96E3-97162E737C46}" type="parTrans" cxnId="{27488E5C-486B-42A5-9358-902F968742BD}">
      <dgm:prSet/>
      <dgm:spPr/>
      <dgm:t>
        <a:bodyPr/>
        <a:lstStyle/>
        <a:p>
          <a:endParaRPr lang="en-US"/>
        </a:p>
      </dgm:t>
    </dgm:pt>
    <dgm:pt modelId="{6302CD02-A925-4295-9006-FA3A7341223C}" type="sibTrans" cxnId="{27488E5C-486B-42A5-9358-902F968742BD}">
      <dgm:prSet/>
      <dgm:spPr/>
      <dgm:t>
        <a:bodyPr/>
        <a:lstStyle/>
        <a:p>
          <a:endParaRPr lang="en-US"/>
        </a:p>
      </dgm:t>
    </dgm:pt>
    <dgm:pt modelId="{31F8C091-1738-421C-A5D0-CF18FB238919}">
      <dgm:prSet phldrT="[Text]" custT="1"/>
      <dgm:spPr/>
      <dgm: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Children &amp; Youth in Urban &amp; Rural Settings</a:t>
          </a:r>
        </a:p>
      </dgm:t>
    </dgm:pt>
    <dgm:pt modelId="{D99931D7-8E3B-41B7-A4FD-B4F01AED107B}" type="parTrans" cxnId="{80309138-1546-4743-946D-20D25152B337}">
      <dgm:prSet/>
      <dgm:spPr/>
      <dgm:t>
        <a:bodyPr/>
        <a:lstStyle/>
        <a:p>
          <a:endParaRPr lang="en-US"/>
        </a:p>
      </dgm:t>
    </dgm:pt>
    <dgm:pt modelId="{107E3DE0-1F3C-47F8-9E93-5C4B2387B457}" type="sibTrans" cxnId="{80309138-1546-4743-946D-20D25152B337}">
      <dgm:prSet/>
      <dgm:spPr/>
      <dgm:t>
        <a:bodyPr/>
        <a:lstStyle/>
        <a:p>
          <a:endParaRPr lang="en-US"/>
        </a:p>
      </dgm:t>
    </dgm:pt>
    <dgm:pt modelId="{ECAEF2DE-339B-4E0D-B571-08C26530EAB2}">
      <dgm:prSet phldrT="[Text]" custT="1"/>
      <dgm:spPr/>
      <dgm: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LGBTQ Youth</a:t>
          </a:r>
        </a:p>
      </dgm:t>
    </dgm:pt>
    <dgm:pt modelId="{C3C55F89-E07B-48D7-84A4-D6F3A0B0ABBC}" type="parTrans" cxnId="{34220FAE-9897-45A6-A42C-DFB7152A401A}">
      <dgm:prSet/>
      <dgm:spPr/>
      <dgm:t>
        <a:bodyPr/>
        <a:lstStyle/>
        <a:p>
          <a:endParaRPr lang="en-US"/>
        </a:p>
      </dgm:t>
    </dgm:pt>
    <dgm:pt modelId="{4EB3F148-B98C-4E72-B22C-F9B737CF476B}" type="sibTrans" cxnId="{34220FAE-9897-45A6-A42C-DFB7152A401A}">
      <dgm:prSet/>
      <dgm:spPr/>
      <dgm:t>
        <a:bodyPr/>
        <a:lstStyle/>
        <a:p>
          <a:endParaRPr lang="en-US"/>
        </a:p>
      </dgm:t>
    </dgm:pt>
    <dgm:pt modelId="{6356585D-E6CE-42B7-8923-2FC1E5DACA44}">
      <dgm:prSet phldrT="[Text]" custT="1"/>
      <dgm:spPr/>
      <dgm: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Males &amp; Females</a:t>
          </a:r>
        </a:p>
      </dgm:t>
    </dgm:pt>
    <dgm:pt modelId="{9DDA119D-547A-4B45-8DB0-8A33D6C66113}" type="parTrans" cxnId="{16C9ED1A-8B91-4D75-A6E3-C635590889AC}">
      <dgm:prSet/>
      <dgm:spPr/>
      <dgm:t>
        <a:bodyPr/>
        <a:lstStyle/>
        <a:p>
          <a:endParaRPr lang="en-US"/>
        </a:p>
      </dgm:t>
    </dgm:pt>
    <dgm:pt modelId="{F1B13534-702D-4C91-B44B-70C7A4983A2C}" type="sibTrans" cxnId="{16C9ED1A-8B91-4D75-A6E3-C635590889AC}">
      <dgm:prSet/>
      <dgm:spPr/>
      <dgm:t>
        <a:bodyPr/>
        <a:lstStyle/>
        <a:p>
          <a:endParaRPr lang="en-US"/>
        </a:p>
      </dgm:t>
    </dgm:pt>
    <dgm:pt modelId="{EE5750E3-EE09-4ADF-BD86-7DB21ED73055}" type="pres">
      <dgm:prSet presAssocID="{12C2F7E7-0938-4487-BCA9-4C8C81044957}" presName="Name0" presStyleCnt="0">
        <dgm:presLayoutVars>
          <dgm:chMax val="1"/>
          <dgm:chPref val="1"/>
          <dgm:dir/>
          <dgm:animOne val="branch"/>
          <dgm:animLvl val="lvl"/>
        </dgm:presLayoutVars>
      </dgm:prSet>
      <dgm:spPr/>
    </dgm:pt>
    <dgm:pt modelId="{6631F840-58A0-427A-9FCB-5F4523B9C7DB}" type="pres">
      <dgm:prSet presAssocID="{20C47A32-F197-48C3-B969-E1FC96786C8B}" presName="Parent" presStyleLbl="node0" presStyleIdx="0" presStyleCnt="1">
        <dgm:presLayoutVars>
          <dgm:chMax val="6"/>
          <dgm:chPref val="6"/>
        </dgm:presLayoutVars>
      </dgm:prSet>
      <dgm:spPr/>
    </dgm:pt>
    <dgm:pt modelId="{8241851F-B0F6-40B3-A13E-A2AC90869B94}" type="pres">
      <dgm:prSet presAssocID="{51C80A05-2288-4DE8-8911-8DD0837103E9}" presName="Accent1" presStyleCnt="0"/>
      <dgm:spPr/>
    </dgm:pt>
    <dgm:pt modelId="{0AB98038-D1E7-450B-955A-D2A0111CF2E0}" type="pres">
      <dgm:prSet presAssocID="{51C80A05-2288-4DE8-8911-8DD0837103E9}" presName="Accent" presStyleLbl="bgShp" presStyleIdx="0" presStyleCnt="6"/>
      <dgm:spPr/>
    </dgm:pt>
    <dgm:pt modelId="{1C74EED1-D34D-40AD-8DCB-EB15A86E1762}" type="pres">
      <dgm:prSet presAssocID="{51C80A05-2288-4DE8-8911-8DD0837103E9}" presName="Child1" presStyleLbl="node1" presStyleIdx="0" presStyleCnt="6">
        <dgm:presLayoutVars>
          <dgm:chMax val="0"/>
          <dgm:chPref val="0"/>
          <dgm:bulletEnabled val="1"/>
        </dgm:presLayoutVars>
      </dgm:prSet>
      <dgm:spPr/>
    </dgm:pt>
    <dgm:pt modelId="{B7A070BB-E5E1-4EBA-AD01-F2864E799942}" type="pres">
      <dgm:prSet presAssocID="{901BE449-B120-43AA-B003-09228B51D56E}" presName="Accent2" presStyleCnt="0"/>
      <dgm:spPr/>
    </dgm:pt>
    <dgm:pt modelId="{A0D588B0-A0CD-4F6C-AD44-48DF0695418F}" type="pres">
      <dgm:prSet presAssocID="{901BE449-B120-43AA-B003-09228B51D56E}" presName="Accent" presStyleLbl="bgShp" presStyleIdx="1" presStyleCnt="6"/>
      <dgm:spPr/>
    </dgm:pt>
    <dgm:pt modelId="{19A1F5CB-54CC-4B17-9958-147CCC201E1E}" type="pres">
      <dgm:prSet presAssocID="{901BE449-B120-43AA-B003-09228B51D56E}" presName="Child2" presStyleLbl="node1" presStyleIdx="1" presStyleCnt="6">
        <dgm:presLayoutVars>
          <dgm:chMax val="0"/>
          <dgm:chPref val="0"/>
          <dgm:bulletEnabled val="1"/>
        </dgm:presLayoutVars>
      </dgm:prSet>
      <dgm:spPr/>
    </dgm:pt>
    <dgm:pt modelId="{1B574957-67AF-463A-BB3F-7A1337B77018}" type="pres">
      <dgm:prSet presAssocID="{1F46AD3D-C6E5-4C40-8AB4-0C38B5DF66CA}" presName="Accent3" presStyleCnt="0"/>
      <dgm:spPr/>
    </dgm:pt>
    <dgm:pt modelId="{8C21F000-F5A0-4A0E-8AA5-24BECF034069}" type="pres">
      <dgm:prSet presAssocID="{1F46AD3D-C6E5-4C40-8AB4-0C38B5DF66CA}" presName="Accent" presStyleLbl="bgShp" presStyleIdx="2" presStyleCnt="6"/>
      <dgm:spPr/>
    </dgm:pt>
    <dgm:pt modelId="{B2D8906B-3F19-4E25-B930-3F6DDF68170A}" type="pres">
      <dgm:prSet presAssocID="{1F46AD3D-C6E5-4C40-8AB4-0C38B5DF66CA}" presName="Child3" presStyleLbl="node1" presStyleIdx="2" presStyleCnt="6">
        <dgm:presLayoutVars>
          <dgm:chMax val="0"/>
          <dgm:chPref val="0"/>
          <dgm:bulletEnabled val="1"/>
        </dgm:presLayoutVars>
      </dgm:prSet>
      <dgm:spPr/>
    </dgm:pt>
    <dgm:pt modelId="{86197C9F-0390-48D9-B49C-ED35843140FB}" type="pres">
      <dgm:prSet presAssocID="{31F8C091-1738-421C-A5D0-CF18FB238919}" presName="Accent4" presStyleCnt="0"/>
      <dgm:spPr/>
    </dgm:pt>
    <dgm:pt modelId="{ABCA7791-BF19-4ACB-9C2E-2448E387FEEF}" type="pres">
      <dgm:prSet presAssocID="{31F8C091-1738-421C-A5D0-CF18FB238919}" presName="Accent" presStyleLbl="bgShp" presStyleIdx="3" presStyleCnt="6"/>
      <dgm:spPr/>
    </dgm:pt>
    <dgm:pt modelId="{56703E22-E042-4040-A8E8-C03A60868904}" type="pres">
      <dgm:prSet presAssocID="{31F8C091-1738-421C-A5D0-CF18FB238919}" presName="Child4" presStyleLbl="node1" presStyleIdx="3" presStyleCnt="6">
        <dgm:presLayoutVars>
          <dgm:chMax val="0"/>
          <dgm:chPref val="0"/>
          <dgm:bulletEnabled val="1"/>
        </dgm:presLayoutVars>
      </dgm:prSet>
      <dgm:spPr/>
    </dgm:pt>
    <dgm:pt modelId="{F7E5A630-9B7A-4712-A9AD-CB54A2AEEFFA}" type="pres">
      <dgm:prSet presAssocID="{ECAEF2DE-339B-4E0D-B571-08C26530EAB2}" presName="Accent5" presStyleCnt="0"/>
      <dgm:spPr/>
    </dgm:pt>
    <dgm:pt modelId="{EF61F32E-F0B3-4E5A-8F43-E54099A333D2}" type="pres">
      <dgm:prSet presAssocID="{ECAEF2DE-339B-4E0D-B571-08C26530EAB2}" presName="Accent" presStyleLbl="bgShp" presStyleIdx="4" presStyleCnt="6"/>
      <dgm:spPr/>
    </dgm:pt>
    <dgm:pt modelId="{F179AB36-2B9D-4007-A887-CF6571FBFA10}" type="pres">
      <dgm:prSet presAssocID="{ECAEF2DE-339B-4E0D-B571-08C26530EAB2}" presName="Child5" presStyleLbl="node1" presStyleIdx="4" presStyleCnt="6">
        <dgm:presLayoutVars>
          <dgm:chMax val="0"/>
          <dgm:chPref val="0"/>
          <dgm:bulletEnabled val="1"/>
        </dgm:presLayoutVars>
      </dgm:prSet>
      <dgm:spPr/>
    </dgm:pt>
    <dgm:pt modelId="{5E0F7F67-D7DB-4570-9EE9-60B798FD0C72}" type="pres">
      <dgm:prSet presAssocID="{6356585D-E6CE-42B7-8923-2FC1E5DACA44}" presName="Accent6" presStyleCnt="0"/>
      <dgm:spPr/>
    </dgm:pt>
    <dgm:pt modelId="{4CA52FB3-009B-437E-B735-2A2D6CB4D3D2}" type="pres">
      <dgm:prSet presAssocID="{6356585D-E6CE-42B7-8923-2FC1E5DACA44}" presName="Accent" presStyleLbl="bgShp" presStyleIdx="5" presStyleCnt="6"/>
      <dgm:spPr/>
    </dgm:pt>
    <dgm:pt modelId="{A4AA3183-9A1D-436E-9CCF-36DF45A4086E}" type="pres">
      <dgm:prSet presAssocID="{6356585D-E6CE-42B7-8923-2FC1E5DACA44}" presName="Child6" presStyleLbl="node1" presStyleIdx="5" presStyleCnt="6">
        <dgm:presLayoutVars>
          <dgm:chMax val="0"/>
          <dgm:chPref val="0"/>
          <dgm:bulletEnabled val="1"/>
        </dgm:presLayoutVars>
      </dgm:prSet>
      <dgm:spPr/>
    </dgm:pt>
  </dgm:ptLst>
  <dgm:cxnLst>
    <dgm:cxn modelId="{919E601A-305F-45DE-9367-A96FE643C644}" srcId="{20C47A32-F197-48C3-B969-E1FC96786C8B}" destId="{51C80A05-2288-4DE8-8911-8DD0837103E9}" srcOrd="0" destOrd="0" parTransId="{87956208-7442-4A00-A451-DC6BF961CBA5}" sibTransId="{6321BCA8-4BDD-44DD-B523-74DA69D845AB}"/>
    <dgm:cxn modelId="{16C9ED1A-8B91-4D75-A6E3-C635590889AC}" srcId="{20C47A32-F197-48C3-B969-E1FC96786C8B}" destId="{6356585D-E6CE-42B7-8923-2FC1E5DACA44}" srcOrd="5" destOrd="0" parTransId="{9DDA119D-547A-4B45-8DB0-8A33D6C66113}" sibTransId="{F1B13534-702D-4C91-B44B-70C7A4983A2C}"/>
    <dgm:cxn modelId="{86538829-D1FC-4C54-8FD8-F8FD6FC8D380}" type="presOf" srcId="{901BE449-B120-43AA-B003-09228B51D56E}" destId="{19A1F5CB-54CC-4B17-9958-147CCC201E1E}" srcOrd="0" destOrd="0" presId="urn:microsoft.com/office/officeart/2011/layout/HexagonRadial"/>
    <dgm:cxn modelId="{B1166433-B28C-41AC-BFC6-D56E2C44FA83}" type="presOf" srcId="{51C80A05-2288-4DE8-8911-8DD0837103E9}" destId="{1C74EED1-D34D-40AD-8DCB-EB15A86E1762}" srcOrd="0" destOrd="0" presId="urn:microsoft.com/office/officeart/2011/layout/HexagonRadial"/>
    <dgm:cxn modelId="{80309138-1546-4743-946D-20D25152B337}" srcId="{20C47A32-F197-48C3-B969-E1FC96786C8B}" destId="{31F8C091-1738-421C-A5D0-CF18FB238919}" srcOrd="3" destOrd="0" parTransId="{D99931D7-8E3B-41B7-A4FD-B4F01AED107B}" sibTransId="{107E3DE0-1F3C-47F8-9E93-5C4B2387B457}"/>
    <dgm:cxn modelId="{841AEC38-58B0-4BA6-AF62-90E4D339CA5C}" srcId="{20C47A32-F197-48C3-B969-E1FC96786C8B}" destId="{901BE449-B120-43AA-B003-09228B51D56E}" srcOrd="1" destOrd="0" parTransId="{43BB08E4-7201-4905-8B52-7647B4E1E0CC}" sibTransId="{EF5A1CFF-FAC9-41B0-8BC7-1DAB3EF60394}"/>
    <dgm:cxn modelId="{27488E5C-486B-42A5-9358-902F968742BD}" srcId="{20C47A32-F197-48C3-B969-E1FC96786C8B}" destId="{1F46AD3D-C6E5-4C40-8AB4-0C38B5DF66CA}" srcOrd="2" destOrd="0" parTransId="{1BFFF3A8-88E2-44FE-96E3-97162E737C46}" sibTransId="{6302CD02-A925-4295-9006-FA3A7341223C}"/>
    <dgm:cxn modelId="{316B2571-E7B4-4005-889D-30522F008E0A}" type="presOf" srcId="{12C2F7E7-0938-4487-BCA9-4C8C81044957}" destId="{EE5750E3-EE09-4ADF-BD86-7DB21ED73055}" srcOrd="0" destOrd="0" presId="urn:microsoft.com/office/officeart/2011/layout/HexagonRadial"/>
    <dgm:cxn modelId="{53F15E82-9083-4F3F-ABBF-54F9BCD7FD62}" srcId="{12C2F7E7-0938-4487-BCA9-4C8C81044957}" destId="{20C47A32-F197-48C3-B969-E1FC96786C8B}" srcOrd="0" destOrd="0" parTransId="{2F1AADBB-AFDA-473A-8E1C-FBD02C3B2DE0}" sibTransId="{48D1B030-03BC-4D9B-B040-738C0ACC2A9B}"/>
    <dgm:cxn modelId="{D3AAC584-42C1-4C2D-8698-124DA1BE5ABE}" type="presOf" srcId="{6356585D-E6CE-42B7-8923-2FC1E5DACA44}" destId="{A4AA3183-9A1D-436E-9CCF-36DF45A4086E}" srcOrd="0" destOrd="0" presId="urn:microsoft.com/office/officeart/2011/layout/HexagonRadial"/>
    <dgm:cxn modelId="{73C41FAC-16DD-434C-A8B3-60BB0ED606E4}" type="presOf" srcId="{31F8C091-1738-421C-A5D0-CF18FB238919}" destId="{56703E22-E042-4040-A8E8-C03A60868904}" srcOrd="0" destOrd="0" presId="urn:microsoft.com/office/officeart/2011/layout/HexagonRadial"/>
    <dgm:cxn modelId="{34220FAE-9897-45A6-A42C-DFB7152A401A}" srcId="{20C47A32-F197-48C3-B969-E1FC96786C8B}" destId="{ECAEF2DE-339B-4E0D-B571-08C26530EAB2}" srcOrd="4" destOrd="0" parTransId="{C3C55F89-E07B-48D7-84A4-D6F3A0B0ABBC}" sibTransId="{4EB3F148-B98C-4E72-B22C-F9B737CF476B}"/>
    <dgm:cxn modelId="{F994DEBB-1A7D-43EE-8547-EC964A7E04BA}" type="presOf" srcId="{1F46AD3D-C6E5-4C40-8AB4-0C38B5DF66CA}" destId="{B2D8906B-3F19-4E25-B930-3F6DDF68170A}" srcOrd="0" destOrd="0" presId="urn:microsoft.com/office/officeart/2011/layout/HexagonRadial"/>
    <dgm:cxn modelId="{DD46E0C3-0462-4B82-A7DB-F493AB1AE015}" type="presOf" srcId="{20C47A32-F197-48C3-B969-E1FC96786C8B}" destId="{6631F840-58A0-427A-9FCB-5F4523B9C7DB}" srcOrd="0" destOrd="0" presId="urn:microsoft.com/office/officeart/2011/layout/HexagonRadial"/>
    <dgm:cxn modelId="{ED1829F7-7BD6-49EF-B025-665E3A4D9104}" type="presOf" srcId="{ECAEF2DE-339B-4E0D-B571-08C26530EAB2}" destId="{F179AB36-2B9D-4007-A887-CF6571FBFA10}" srcOrd="0" destOrd="0" presId="urn:microsoft.com/office/officeart/2011/layout/HexagonRadial"/>
    <dgm:cxn modelId="{C5029123-6BCC-4ED5-A3DC-C4494C62BDA7}" type="presParOf" srcId="{EE5750E3-EE09-4ADF-BD86-7DB21ED73055}" destId="{6631F840-58A0-427A-9FCB-5F4523B9C7DB}" srcOrd="0" destOrd="0" presId="urn:microsoft.com/office/officeart/2011/layout/HexagonRadial"/>
    <dgm:cxn modelId="{4787122C-E715-48B5-BA51-3D79DAF1CA5F}" type="presParOf" srcId="{EE5750E3-EE09-4ADF-BD86-7DB21ED73055}" destId="{8241851F-B0F6-40B3-A13E-A2AC90869B94}" srcOrd="1" destOrd="0" presId="urn:microsoft.com/office/officeart/2011/layout/HexagonRadial"/>
    <dgm:cxn modelId="{95C51EA6-9F5B-47F9-BDED-4CE4D53A81FF}" type="presParOf" srcId="{8241851F-B0F6-40B3-A13E-A2AC90869B94}" destId="{0AB98038-D1E7-450B-955A-D2A0111CF2E0}" srcOrd="0" destOrd="0" presId="urn:microsoft.com/office/officeart/2011/layout/HexagonRadial"/>
    <dgm:cxn modelId="{D7EC7DD8-C0CD-445D-ACDB-5E7B9291856F}" type="presParOf" srcId="{EE5750E3-EE09-4ADF-BD86-7DB21ED73055}" destId="{1C74EED1-D34D-40AD-8DCB-EB15A86E1762}" srcOrd="2" destOrd="0" presId="urn:microsoft.com/office/officeart/2011/layout/HexagonRadial"/>
    <dgm:cxn modelId="{4CD4FA25-ADF2-44B3-AD96-C1EF91473105}" type="presParOf" srcId="{EE5750E3-EE09-4ADF-BD86-7DB21ED73055}" destId="{B7A070BB-E5E1-4EBA-AD01-F2864E799942}" srcOrd="3" destOrd="0" presId="urn:microsoft.com/office/officeart/2011/layout/HexagonRadial"/>
    <dgm:cxn modelId="{FB3DC7B7-E5C0-4977-A8E8-67A1DE94FDEB}" type="presParOf" srcId="{B7A070BB-E5E1-4EBA-AD01-F2864E799942}" destId="{A0D588B0-A0CD-4F6C-AD44-48DF0695418F}" srcOrd="0" destOrd="0" presId="urn:microsoft.com/office/officeart/2011/layout/HexagonRadial"/>
    <dgm:cxn modelId="{6E8D7628-F945-482B-8DF2-F96B2A954241}" type="presParOf" srcId="{EE5750E3-EE09-4ADF-BD86-7DB21ED73055}" destId="{19A1F5CB-54CC-4B17-9958-147CCC201E1E}" srcOrd="4" destOrd="0" presId="urn:microsoft.com/office/officeart/2011/layout/HexagonRadial"/>
    <dgm:cxn modelId="{21C7D84F-79A0-4DD7-B6C4-5EC855FB7F48}" type="presParOf" srcId="{EE5750E3-EE09-4ADF-BD86-7DB21ED73055}" destId="{1B574957-67AF-463A-BB3F-7A1337B77018}" srcOrd="5" destOrd="0" presId="urn:microsoft.com/office/officeart/2011/layout/HexagonRadial"/>
    <dgm:cxn modelId="{85F4CC5A-AE49-46FE-B7C9-81B65FBC98AB}" type="presParOf" srcId="{1B574957-67AF-463A-BB3F-7A1337B77018}" destId="{8C21F000-F5A0-4A0E-8AA5-24BECF034069}" srcOrd="0" destOrd="0" presId="urn:microsoft.com/office/officeart/2011/layout/HexagonRadial"/>
    <dgm:cxn modelId="{235B6DB0-ADFF-4908-B1B1-9A701695B2DE}" type="presParOf" srcId="{EE5750E3-EE09-4ADF-BD86-7DB21ED73055}" destId="{B2D8906B-3F19-4E25-B930-3F6DDF68170A}" srcOrd="6" destOrd="0" presId="urn:microsoft.com/office/officeart/2011/layout/HexagonRadial"/>
    <dgm:cxn modelId="{2F6B270B-7426-4EB4-BAA2-CD92D86B6643}" type="presParOf" srcId="{EE5750E3-EE09-4ADF-BD86-7DB21ED73055}" destId="{86197C9F-0390-48D9-B49C-ED35843140FB}" srcOrd="7" destOrd="0" presId="urn:microsoft.com/office/officeart/2011/layout/HexagonRadial"/>
    <dgm:cxn modelId="{3CF3AF07-07EF-477E-B5AE-E1559EC9C38B}" type="presParOf" srcId="{86197C9F-0390-48D9-B49C-ED35843140FB}" destId="{ABCA7791-BF19-4ACB-9C2E-2448E387FEEF}" srcOrd="0" destOrd="0" presId="urn:microsoft.com/office/officeart/2011/layout/HexagonRadial"/>
    <dgm:cxn modelId="{6CCEDB35-2584-4B27-ABE6-BCD1C4F61DCC}" type="presParOf" srcId="{EE5750E3-EE09-4ADF-BD86-7DB21ED73055}" destId="{56703E22-E042-4040-A8E8-C03A60868904}" srcOrd="8" destOrd="0" presId="urn:microsoft.com/office/officeart/2011/layout/HexagonRadial"/>
    <dgm:cxn modelId="{30724CE9-D13A-4DDB-8EDE-B9104C51F2F4}" type="presParOf" srcId="{EE5750E3-EE09-4ADF-BD86-7DB21ED73055}" destId="{F7E5A630-9B7A-4712-A9AD-CB54A2AEEFFA}" srcOrd="9" destOrd="0" presId="urn:microsoft.com/office/officeart/2011/layout/HexagonRadial"/>
    <dgm:cxn modelId="{FE4B6200-B387-4829-BC59-6732B0E41066}" type="presParOf" srcId="{F7E5A630-9B7A-4712-A9AD-CB54A2AEEFFA}" destId="{EF61F32E-F0B3-4E5A-8F43-E54099A333D2}" srcOrd="0" destOrd="0" presId="urn:microsoft.com/office/officeart/2011/layout/HexagonRadial"/>
    <dgm:cxn modelId="{F1E1F846-5B4A-47F6-99B5-1E805E028673}" type="presParOf" srcId="{EE5750E3-EE09-4ADF-BD86-7DB21ED73055}" destId="{F179AB36-2B9D-4007-A887-CF6571FBFA10}" srcOrd="10" destOrd="0" presId="urn:microsoft.com/office/officeart/2011/layout/HexagonRadial"/>
    <dgm:cxn modelId="{1D54B9EE-27C7-4AC3-8DD1-BEF9453ADD40}" type="presParOf" srcId="{EE5750E3-EE09-4ADF-BD86-7DB21ED73055}" destId="{5E0F7F67-D7DB-4570-9EE9-60B798FD0C72}" srcOrd="11" destOrd="0" presId="urn:microsoft.com/office/officeart/2011/layout/HexagonRadial"/>
    <dgm:cxn modelId="{C7E750C5-44EB-4B24-B683-876218CDCA3E}" type="presParOf" srcId="{5E0F7F67-D7DB-4570-9EE9-60B798FD0C72}" destId="{4CA52FB3-009B-437E-B735-2A2D6CB4D3D2}" srcOrd="0" destOrd="0" presId="urn:microsoft.com/office/officeart/2011/layout/HexagonRadial"/>
    <dgm:cxn modelId="{70A2257D-7391-4F6F-954B-EF0A9B868874}" type="presParOf" srcId="{EE5750E3-EE09-4ADF-BD86-7DB21ED73055}" destId="{A4AA3183-9A1D-436E-9CCF-36DF45A4086E}"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F57EE4-389D-459C-A2C3-A1288FFC4AC3}" type="doc">
      <dgm:prSet loTypeId="urn:microsoft.com/office/officeart/2008/layout/VerticalAccentList" loCatId="list" qsTypeId="urn:microsoft.com/office/officeart/2005/8/quickstyle/3d1" qsCatId="3D" csTypeId="urn:microsoft.com/office/officeart/2005/8/colors/colorful3" csCatId="colorful" phldr="1"/>
      <dgm:spPr/>
      <dgm:t>
        <a:bodyPr/>
        <a:lstStyle/>
        <a:p>
          <a:endParaRPr lang="en-US"/>
        </a:p>
      </dgm:t>
    </dgm:pt>
    <dgm:pt modelId="{62E4B439-BA42-4CB3-A4BE-F18E16B80263}">
      <dgm:prSet phldrT="[Text]" custT="1"/>
      <dgm:spPr/>
      <dgm:t>
        <a:bodyPr/>
        <a:lstStyle/>
        <a:p>
          <a:pPr>
            <a:buClr>
              <a:srgbClr val="00B0F0"/>
            </a:buClr>
            <a:buFont typeface="Wingdings" panose="05000000000000000000" pitchFamily="2" charset="2"/>
            <a:buChar char="ü"/>
          </a:pPr>
          <a:r>
            <a:rPr lang="en-US" sz="2400" spc="-5" dirty="0"/>
            <a:t>Come from similar backgrounds as female victims.</a:t>
          </a:r>
          <a:endParaRPr lang="en-US" sz="2400" dirty="0"/>
        </a:p>
      </dgm:t>
    </dgm:pt>
    <dgm:pt modelId="{CD9D90ED-B399-4BE0-A767-DEA0777F92FF}" type="parTrans" cxnId="{0471144D-7E67-4DAD-920C-BD5D5B5790F7}">
      <dgm:prSet/>
      <dgm:spPr/>
      <dgm:t>
        <a:bodyPr/>
        <a:lstStyle/>
        <a:p>
          <a:endParaRPr lang="en-US" sz="2400"/>
        </a:p>
      </dgm:t>
    </dgm:pt>
    <dgm:pt modelId="{1D9A9E1A-C48B-4ADE-842A-7A635A1C543E}" type="sibTrans" cxnId="{0471144D-7E67-4DAD-920C-BD5D5B5790F7}">
      <dgm:prSet/>
      <dgm:spPr/>
      <dgm:t>
        <a:bodyPr/>
        <a:lstStyle/>
        <a:p>
          <a:endParaRPr lang="en-US" sz="2400"/>
        </a:p>
      </dgm:t>
    </dgm:pt>
    <dgm:pt modelId="{30C9BF1B-EE4A-47F1-BABA-30DCAD8706AE}">
      <dgm:prSet phldrT="[Text]" custT="1"/>
      <dgm:spPr/>
      <dgm:t>
        <a:bodyPr/>
        <a:lstStyle/>
        <a:p>
          <a:pPr>
            <a:buClr>
              <a:srgbClr val="00B0F0"/>
            </a:buClr>
            <a:buFont typeface="Wingdings" panose="05000000000000000000" pitchFamily="2" charset="2"/>
            <a:buChar char="ü"/>
          </a:pPr>
          <a:r>
            <a:rPr lang="en-US" sz="2400" spc="-5" dirty="0"/>
            <a:t>Rarely does the public hear these cases and due to feelings of shame or humiliation, victims are unlikely to report the crime. </a:t>
          </a:r>
          <a:endParaRPr lang="en-US" sz="2400" dirty="0"/>
        </a:p>
      </dgm:t>
    </dgm:pt>
    <dgm:pt modelId="{1C064511-8EEF-4FB9-A445-A54D3C77BF79}" type="parTrans" cxnId="{26449E42-D1F3-4862-B1C1-77B8BFD0CE3A}">
      <dgm:prSet/>
      <dgm:spPr/>
      <dgm:t>
        <a:bodyPr/>
        <a:lstStyle/>
        <a:p>
          <a:endParaRPr lang="en-US" sz="2400"/>
        </a:p>
      </dgm:t>
    </dgm:pt>
    <dgm:pt modelId="{D54954FE-C709-445E-8460-10BBE46D1893}" type="sibTrans" cxnId="{26449E42-D1F3-4862-B1C1-77B8BFD0CE3A}">
      <dgm:prSet/>
      <dgm:spPr/>
      <dgm:t>
        <a:bodyPr/>
        <a:lstStyle/>
        <a:p>
          <a:endParaRPr lang="en-US" sz="2400"/>
        </a:p>
      </dgm:t>
    </dgm:pt>
    <dgm:pt modelId="{1B697653-FC3C-4046-A6F6-A5E8E4EC5D4E}">
      <dgm:prSet phldrT="[Text]" custT="1"/>
      <dgm:spPr/>
      <dgm:t>
        <a:bodyPr/>
        <a:lstStyle/>
        <a:p>
          <a:pPr>
            <a:buClr>
              <a:srgbClr val="00B0F0"/>
            </a:buClr>
            <a:buFont typeface="Wingdings" panose="05000000000000000000" pitchFamily="2" charset="2"/>
            <a:buChar char="ü"/>
          </a:pPr>
          <a:r>
            <a:rPr lang="en-US" sz="2400" spc="-5" dirty="0"/>
            <a:t>Less likely to receive support services than female victims. Also, fewer resources for males.</a:t>
          </a:r>
          <a:endParaRPr lang="en-US" sz="2400" dirty="0"/>
        </a:p>
      </dgm:t>
    </dgm:pt>
    <dgm:pt modelId="{F82CBBE3-C4CE-4EF3-9852-FD8A70822DF3}" type="parTrans" cxnId="{0B2CA6E6-A09A-4A7D-BE37-045ACE106D4A}">
      <dgm:prSet/>
      <dgm:spPr/>
      <dgm:t>
        <a:bodyPr/>
        <a:lstStyle/>
        <a:p>
          <a:endParaRPr lang="en-US" sz="2400"/>
        </a:p>
      </dgm:t>
    </dgm:pt>
    <dgm:pt modelId="{324ED8D4-89EE-4B5C-8C44-D912B04287CD}" type="sibTrans" cxnId="{0B2CA6E6-A09A-4A7D-BE37-045ACE106D4A}">
      <dgm:prSet/>
      <dgm:spPr/>
      <dgm:t>
        <a:bodyPr/>
        <a:lstStyle/>
        <a:p>
          <a:endParaRPr lang="en-US" sz="2400"/>
        </a:p>
      </dgm:t>
    </dgm:pt>
    <dgm:pt modelId="{11C55C5D-F05E-401B-A31B-B1E81BB4C713}">
      <dgm:prSet custT="1"/>
      <dgm:spPr/>
      <dgm:t>
        <a:bodyPr/>
        <a:lstStyle/>
        <a:p>
          <a:pPr>
            <a:buClr>
              <a:srgbClr val="00B0F0"/>
            </a:buClr>
            <a:buFont typeface="Wingdings" panose="05000000000000000000" pitchFamily="2" charset="2"/>
            <a:buChar char="ü"/>
          </a:pPr>
          <a:r>
            <a:rPr lang="en-US" sz="2400" spc="-5" dirty="0"/>
            <a:t>LGBTQ youth, may comprise about one-thirds of this population, according to the John Jay study.</a:t>
          </a:r>
          <a:endParaRPr lang="en-US" sz="2400" dirty="0"/>
        </a:p>
      </dgm:t>
    </dgm:pt>
    <dgm:pt modelId="{4772E3EF-0AA3-488C-A367-445F1223C6AA}" type="parTrans" cxnId="{BCE2ADBD-D085-4A2B-9341-63C730322041}">
      <dgm:prSet/>
      <dgm:spPr/>
      <dgm:t>
        <a:bodyPr/>
        <a:lstStyle/>
        <a:p>
          <a:endParaRPr lang="en-US" sz="2400"/>
        </a:p>
      </dgm:t>
    </dgm:pt>
    <dgm:pt modelId="{9084365A-7CE2-490A-A4FE-B087022C7EF0}" type="sibTrans" cxnId="{BCE2ADBD-D085-4A2B-9341-63C730322041}">
      <dgm:prSet/>
      <dgm:spPr/>
      <dgm:t>
        <a:bodyPr/>
        <a:lstStyle/>
        <a:p>
          <a:endParaRPr lang="en-US" sz="2400"/>
        </a:p>
      </dgm:t>
    </dgm:pt>
    <dgm:pt modelId="{054192C7-DA53-4E99-8135-9B7E6E409D58}" type="pres">
      <dgm:prSet presAssocID="{24F57EE4-389D-459C-A2C3-A1288FFC4AC3}" presName="Name0" presStyleCnt="0">
        <dgm:presLayoutVars>
          <dgm:chMax/>
          <dgm:chPref/>
          <dgm:dir/>
        </dgm:presLayoutVars>
      </dgm:prSet>
      <dgm:spPr/>
    </dgm:pt>
    <dgm:pt modelId="{F4542D4F-0C4C-4411-A858-13BAF6B572D4}" type="pres">
      <dgm:prSet presAssocID="{62E4B439-BA42-4CB3-A4BE-F18E16B80263}" presName="parenttextcomposite" presStyleCnt="0"/>
      <dgm:spPr/>
    </dgm:pt>
    <dgm:pt modelId="{2F47EBE1-535B-437B-BD12-CFC309061C77}" type="pres">
      <dgm:prSet presAssocID="{62E4B439-BA42-4CB3-A4BE-F18E16B80263}" presName="parenttext" presStyleLbl="revTx" presStyleIdx="0" presStyleCnt="4">
        <dgm:presLayoutVars>
          <dgm:chMax/>
          <dgm:chPref val="2"/>
          <dgm:bulletEnabled val="1"/>
        </dgm:presLayoutVars>
      </dgm:prSet>
      <dgm:spPr/>
    </dgm:pt>
    <dgm:pt modelId="{D8F26B4B-42FC-472A-850A-6CBF22FC8550}" type="pres">
      <dgm:prSet presAssocID="{62E4B439-BA42-4CB3-A4BE-F18E16B80263}" presName="parallelogramComposite" presStyleCnt="0"/>
      <dgm:spPr/>
    </dgm:pt>
    <dgm:pt modelId="{CB3392B8-6634-4303-83AA-358ADB041BAB}" type="pres">
      <dgm:prSet presAssocID="{62E4B439-BA42-4CB3-A4BE-F18E16B80263}" presName="parallelogram1" presStyleLbl="alignNode1" presStyleIdx="0" presStyleCnt="28"/>
      <dgm:spPr/>
    </dgm:pt>
    <dgm:pt modelId="{5B1DC766-5E87-4BFF-B269-725858254B89}" type="pres">
      <dgm:prSet presAssocID="{62E4B439-BA42-4CB3-A4BE-F18E16B80263}" presName="parallelogram2" presStyleLbl="alignNode1" presStyleIdx="1" presStyleCnt="28"/>
      <dgm:spPr/>
    </dgm:pt>
    <dgm:pt modelId="{201B2E75-550C-49C4-BEE6-F04936207E2D}" type="pres">
      <dgm:prSet presAssocID="{62E4B439-BA42-4CB3-A4BE-F18E16B80263}" presName="parallelogram3" presStyleLbl="alignNode1" presStyleIdx="2" presStyleCnt="28"/>
      <dgm:spPr/>
    </dgm:pt>
    <dgm:pt modelId="{859C59A7-5B78-4562-95E8-A386A8FDB550}" type="pres">
      <dgm:prSet presAssocID="{62E4B439-BA42-4CB3-A4BE-F18E16B80263}" presName="parallelogram4" presStyleLbl="alignNode1" presStyleIdx="3" presStyleCnt="28"/>
      <dgm:spPr/>
    </dgm:pt>
    <dgm:pt modelId="{174E37A4-5CC6-4D8D-83F1-66B239281FF2}" type="pres">
      <dgm:prSet presAssocID="{62E4B439-BA42-4CB3-A4BE-F18E16B80263}" presName="parallelogram5" presStyleLbl="alignNode1" presStyleIdx="4" presStyleCnt="28"/>
      <dgm:spPr/>
    </dgm:pt>
    <dgm:pt modelId="{254C1098-F218-48A0-90C9-2E7A76531414}" type="pres">
      <dgm:prSet presAssocID="{62E4B439-BA42-4CB3-A4BE-F18E16B80263}" presName="parallelogram6" presStyleLbl="alignNode1" presStyleIdx="5" presStyleCnt="28"/>
      <dgm:spPr/>
    </dgm:pt>
    <dgm:pt modelId="{8F42C8D8-05DB-49B5-B89F-156577101D11}" type="pres">
      <dgm:prSet presAssocID="{62E4B439-BA42-4CB3-A4BE-F18E16B80263}" presName="parallelogram7" presStyleLbl="alignNode1" presStyleIdx="6" presStyleCnt="28"/>
      <dgm:spPr/>
    </dgm:pt>
    <dgm:pt modelId="{351EBA59-7506-460E-BA3A-B8C8E36ECA8B}" type="pres">
      <dgm:prSet presAssocID="{1D9A9E1A-C48B-4ADE-842A-7A635A1C543E}" presName="sibTrans" presStyleCnt="0"/>
      <dgm:spPr/>
    </dgm:pt>
    <dgm:pt modelId="{8EAF3214-34BF-4957-B106-B42E779DA1DF}" type="pres">
      <dgm:prSet presAssocID="{30C9BF1B-EE4A-47F1-BABA-30DCAD8706AE}" presName="parenttextcomposite" presStyleCnt="0"/>
      <dgm:spPr/>
    </dgm:pt>
    <dgm:pt modelId="{E9F2FD53-4F64-4263-8051-AB94AAA18D18}" type="pres">
      <dgm:prSet presAssocID="{30C9BF1B-EE4A-47F1-BABA-30DCAD8706AE}" presName="parenttext" presStyleLbl="revTx" presStyleIdx="1" presStyleCnt="4">
        <dgm:presLayoutVars>
          <dgm:chMax/>
          <dgm:chPref val="2"/>
          <dgm:bulletEnabled val="1"/>
        </dgm:presLayoutVars>
      </dgm:prSet>
      <dgm:spPr/>
    </dgm:pt>
    <dgm:pt modelId="{FDF5207E-F8E5-4ED3-8918-D6DBB3CFD9FC}" type="pres">
      <dgm:prSet presAssocID="{30C9BF1B-EE4A-47F1-BABA-30DCAD8706AE}" presName="parallelogramComposite" presStyleCnt="0"/>
      <dgm:spPr/>
    </dgm:pt>
    <dgm:pt modelId="{FAE6609B-E057-493A-8AF7-225E3AD191B1}" type="pres">
      <dgm:prSet presAssocID="{30C9BF1B-EE4A-47F1-BABA-30DCAD8706AE}" presName="parallelogram1" presStyleLbl="alignNode1" presStyleIdx="7" presStyleCnt="28"/>
      <dgm:spPr/>
    </dgm:pt>
    <dgm:pt modelId="{73AF0C70-E920-4D00-A9F0-0D0356DE7051}" type="pres">
      <dgm:prSet presAssocID="{30C9BF1B-EE4A-47F1-BABA-30DCAD8706AE}" presName="parallelogram2" presStyleLbl="alignNode1" presStyleIdx="8" presStyleCnt="28"/>
      <dgm:spPr/>
    </dgm:pt>
    <dgm:pt modelId="{54E3E7CD-2847-4358-81F4-ABCA5671291A}" type="pres">
      <dgm:prSet presAssocID="{30C9BF1B-EE4A-47F1-BABA-30DCAD8706AE}" presName="parallelogram3" presStyleLbl="alignNode1" presStyleIdx="9" presStyleCnt="28"/>
      <dgm:spPr/>
    </dgm:pt>
    <dgm:pt modelId="{CCCA2B04-2D07-4A4A-B3F1-3D2F62F4EAF0}" type="pres">
      <dgm:prSet presAssocID="{30C9BF1B-EE4A-47F1-BABA-30DCAD8706AE}" presName="parallelogram4" presStyleLbl="alignNode1" presStyleIdx="10" presStyleCnt="28"/>
      <dgm:spPr/>
    </dgm:pt>
    <dgm:pt modelId="{68F46830-E4E3-457E-A850-857DB67991E0}" type="pres">
      <dgm:prSet presAssocID="{30C9BF1B-EE4A-47F1-BABA-30DCAD8706AE}" presName="parallelogram5" presStyleLbl="alignNode1" presStyleIdx="11" presStyleCnt="28"/>
      <dgm:spPr/>
    </dgm:pt>
    <dgm:pt modelId="{4F1C3094-5669-4CDA-A62B-06F3E37AF269}" type="pres">
      <dgm:prSet presAssocID="{30C9BF1B-EE4A-47F1-BABA-30DCAD8706AE}" presName="parallelogram6" presStyleLbl="alignNode1" presStyleIdx="12" presStyleCnt="28"/>
      <dgm:spPr/>
    </dgm:pt>
    <dgm:pt modelId="{6DCDCE89-7F69-42B9-9ACD-50FEAA71B6B1}" type="pres">
      <dgm:prSet presAssocID="{30C9BF1B-EE4A-47F1-BABA-30DCAD8706AE}" presName="parallelogram7" presStyleLbl="alignNode1" presStyleIdx="13" presStyleCnt="28"/>
      <dgm:spPr/>
    </dgm:pt>
    <dgm:pt modelId="{1B30F596-E921-46D8-AF34-FAADAAD09376}" type="pres">
      <dgm:prSet presAssocID="{D54954FE-C709-445E-8460-10BBE46D1893}" presName="sibTrans" presStyleCnt="0"/>
      <dgm:spPr/>
    </dgm:pt>
    <dgm:pt modelId="{FDB873BF-B01B-483D-9427-8DAAE2509F3A}" type="pres">
      <dgm:prSet presAssocID="{1B697653-FC3C-4046-A6F6-A5E8E4EC5D4E}" presName="parenttextcomposite" presStyleCnt="0"/>
      <dgm:spPr/>
    </dgm:pt>
    <dgm:pt modelId="{501D0472-B147-4BBA-88C9-8A35B364B731}" type="pres">
      <dgm:prSet presAssocID="{1B697653-FC3C-4046-A6F6-A5E8E4EC5D4E}" presName="parenttext" presStyleLbl="revTx" presStyleIdx="2" presStyleCnt="4">
        <dgm:presLayoutVars>
          <dgm:chMax/>
          <dgm:chPref val="2"/>
          <dgm:bulletEnabled val="1"/>
        </dgm:presLayoutVars>
      </dgm:prSet>
      <dgm:spPr/>
    </dgm:pt>
    <dgm:pt modelId="{B2D7029A-7DC2-45FF-ADC5-AFC01D01780E}" type="pres">
      <dgm:prSet presAssocID="{1B697653-FC3C-4046-A6F6-A5E8E4EC5D4E}" presName="parallelogramComposite" presStyleCnt="0"/>
      <dgm:spPr/>
    </dgm:pt>
    <dgm:pt modelId="{23434D71-2115-499E-B29F-F669AC4C0995}" type="pres">
      <dgm:prSet presAssocID="{1B697653-FC3C-4046-A6F6-A5E8E4EC5D4E}" presName="parallelogram1" presStyleLbl="alignNode1" presStyleIdx="14" presStyleCnt="28"/>
      <dgm:spPr/>
    </dgm:pt>
    <dgm:pt modelId="{8E31DCC9-BA3C-4892-AA27-FD406CDC156B}" type="pres">
      <dgm:prSet presAssocID="{1B697653-FC3C-4046-A6F6-A5E8E4EC5D4E}" presName="parallelogram2" presStyleLbl="alignNode1" presStyleIdx="15" presStyleCnt="28"/>
      <dgm:spPr/>
    </dgm:pt>
    <dgm:pt modelId="{04EE1181-DEDD-4FC4-8BF5-0316FC54081E}" type="pres">
      <dgm:prSet presAssocID="{1B697653-FC3C-4046-A6F6-A5E8E4EC5D4E}" presName="parallelogram3" presStyleLbl="alignNode1" presStyleIdx="16" presStyleCnt="28"/>
      <dgm:spPr/>
    </dgm:pt>
    <dgm:pt modelId="{E4B6DB64-40F7-4434-9597-37A08C316927}" type="pres">
      <dgm:prSet presAssocID="{1B697653-FC3C-4046-A6F6-A5E8E4EC5D4E}" presName="parallelogram4" presStyleLbl="alignNode1" presStyleIdx="17" presStyleCnt="28"/>
      <dgm:spPr/>
    </dgm:pt>
    <dgm:pt modelId="{66C61B00-2B7B-407D-ABCB-AAF112D7ACB0}" type="pres">
      <dgm:prSet presAssocID="{1B697653-FC3C-4046-A6F6-A5E8E4EC5D4E}" presName="parallelogram5" presStyleLbl="alignNode1" presStyleIdx="18" presStyleCnt="28"/>
      <dgm:spPr/>
    </dgm:pt>
    <dgm:pt modelId="{68EB618A-8B51-4743-9BD6-4B9227C2D6A9}" type="pres">
      <dgm:prSet presAssocID="{1B697653-FC3C-4046-A6F6-A5E8E4EC5D4E}" presName="parallelogram6" presStyleLbl="alignNode1" presStyleIdx="19" presStyleCnt="28"/>
      <dgm:spPr/>
    </dgm:pt>
    <dgm:pt modelId="{AB5E9FE7-3789-4105-B9C9-460315B8B8B1}" type="pres">
      <dgm:prSet presAssocID="{1B697653-FC3C-4046-A6F6-A5E8E4EC5D4E}" presName="parallelogram7" presStyleLbl="alignNode1" presStyleIdx="20" presStyleCnt="28"/>
      <dgm:spPr/>
    </dgm:pt>
    <dgm:pt modelId="{1B4E9598-4AD7-4EDB-8A50-5BCAB2ED6A5E}" type="pres">
      <dgm:prSet presAssocID="{324ED8D4-89EE-4B5C-8C44-D912B04287CD}" presName="sibTrans" presStyleCnt="0"/>
      <dgm:spPr/>
    </dgm:pt>
    <dgm:pt modelId="{4B6A65D3-62C8-4178-8FCA-5DCB0CE078B5}" type="pres">
      <dgm:prSet presAssocID="{11C55C5D-F05E-401B-A31B-B1E81BB4C713}" presName="parenttextcomposite" presStyleCnt="0"/>
      <dgm:spPr/>
    </dgm:pt>
    <dgm:pt modelId="{D08293E8-9368-4F44-9B76-606B4403AE67}" type="pres">
      <dgm:prSet presAssocID="{11C55C5D-F05E-401B-A31B-B1E81BB4C713}" presName="parenttext" presStyleLbl="revTx" presStyleIdx="3" presStyleCnt="4">
        <dgm:presLayoutVars>
          <dgm:chMax/>
          <dgm:chPref val="2"/>
          <dgm:bulletEnabled val="1"/>
        </dgm:presLayoutVars>
      </dgm:prSet>
      <dgm:spPr/>
    </dgm:pt>
    <dgm:pt modelId="{E92F0C33-B238-43EA-981A-CA71C790A2C0}" type="pres">
      <dgm:prSet presAssocID="{11C55C5D-F05E-401B-A31B-B1E81BB4C713}" presName="parallelogramComposite" presStyleCnt="0"/>
      <dgm:spPr/>
    </dgm:pt>
    <dgm:pt modelId="{155A5908-3A9E-4FDC-8CDB-9756A0AFF605}" type="pres">
      <dgm:prSet presAssocID="{11C55C5D-F05E-401B-A31B-B1E81BB4C713}" presName="parallelogram1" presStyleLbl="alignNode1" presStyleIdx="21" presStyleCnt="28"/>
      <dgm:spPr/>
    </dgm:pt>
    <dgm:pt modelId="{01F84621-CDBC-42E3-8A7F-5C362AA04765}" type="pres">
      <dgm:prSet presAssocID="{11C55C5D-F05E-401B-A31B-B1E81BB4C713}" presName="parallelogram2" presStyleLbl="alignNode1" presStyleIdx="22" presStyleCnt="28"/>
      <dgm:spPr/>
    </dgm:pt>
    <dgm:pt modelId="{17EEE86D-5D74-4B8A-848C-CEFCF1F61BD0}" type="pres">
      <dgm:prSet presAssocID="{11C55C5D-F05E-401B-A31B-B1E81BB4C713}" presName="parallelogram3" presStyleLbl="alignNode1" presStyleIdx="23" presStyleCnt="28"/>
      <dgm:spPr/>
    </dgm:pt>
    <dgm:pt modelId="{C0B09084-F26D-455A-B5F3-A045FC15BA24}" type="pres">
      <dgm:prSet presAssocID="{11C55C5D-F05E-401B-A31B-B1E81BB4C713}" presName="parallelogram4" presStyleLbl="alignNode1" presStyleIdx="24" presStyleCnt="28"/>
      <dgm:spPr/>
    </dgm:pt>
    <dgm:pt modelId="{7757ED86-9BA3-48AE-981E-B6CF7FD63EE3}" type="pres">
      <dgm:prSet presAssocID="{11C55C5D-F05E-401B-A31B-B1E81BB4C713}" presName="parallelogram5" presStyleLbl="alignNode1" presStyleIdx="25" presStyleCnt="28"/>
      <dgm:spPr/>
    </dgm:pt>
    <dgm:pt modelId="{367950C2-29D1-4075-A0B7-E5DD7AC6DE5F}" type="pres">
      <dgm:prSet presAssocID="{11C55C5D-F05E-401B-A31B-B1E81BB4C713}" presName="parallelogram6" presStyleLbl="alignNode1" presStyleIdx="26" presStyleCnt="28"/>
      <dgm:spPr/>
    </dgm:pt>
    <dgm:pt modelId="{0003B19E-6F07-4142-B748-7491497B2F0B}" type="pres">
      <dgm:prSet presAssocID="{11C55C5D-F05E-401B-A31B-B1E81BB4C713}" presName="parallelogram7" presStyleLbl="alignNode1" presStyleIdx="27" presStyleCnt="28"/>
      <dgm:spPr/>
    </dgm:pt>
  </dgm:ptLst>
  <dgm:cxnLst>
    <dgm:cxn modelId="{99F4BE35-AACB-421D-83C1-84280338AD93}" type="presOf" srcId="{30C9BF1B-EE4A-47F1-BABA-30DCAD8706AE}" destId="{E9F2FD53-4F64-4263-8051-AB94AAA18D18}" srcOrd="0" destOrd="0" presId="urn:microsoft.com/office/officeart/2008/layout/VerticalAccentList"/>
    <dgm:cxn modelId="{62B6BD3C-3719-4B16-A13E-A4B0976DB573}" type="presOf" srcId="{11C55C5D-F05E-401B-A31B-B1E81BB4C713}" destId="{D08293E8-9368-4F44-9B76-606B4403AE67}" srcOrd="0" destOrd="0" presId="urn:microsoft.com/office/officeart/2008/layout/VerticalAccentList"/>
    <dgm:cxn modelId="{26449E42-D1F3-4862-B1C1-77B8BFD0CE3A}" srcId="{24F57EE4-389D-459C-A2C3-A1288FFC4AC3}" destId="{30C9BF1B-EE4A-47F1-BABA-30DCAD8706AE}" srcOrd="1" destOrd="0" parTransId="{1C064511-8EEF-4FB9-A445-A54D3C77BF79}" sibTransId="{D54954FE-C709-445E-8460-10BBE46D1893}"/>
    <dgm:cxn modelId="{0471144D-7E67-4DAD-920C-BD5D5B5790F7}" srcId="{24F57EE4-389D-459C-A2C3-A1288FFC4AC3}" destId="{62E4B439-BA42-4CB3-A4BE-F18E16B80263}" srcOrd="0" destOrd="0" parTransId="{CD9D90ED-B399-4BE0-A767-DEA0777F92FF}" sibTransId="{1D9A9E1A-C48B-4ADE-842A-7A635A1C543E}"/>
    <dgm:cxn modelId="{7B67FB75-483C-415E-AED8-63DFFB4F5EEB}" type="presOf" srcId="{1B697653-FC3C-4046-A6F6-A5E8E4EC5D4E}" destId="{501D0472-B147-4BBA-88C9-8A35B364B731}" srcOrd="0" destOrd="0" presId="urn:microsoft.com/office/officeart/2008/layout/VerticalAccentList"/>
    <dgm:cxn modelId="{1119EF7F-ECD1-499B-9AB4-F9921FE0858A}" type="presOf" srcId="{24F57EE4-389D-459C-A2C3-A1288FFC4AC3}" destId="{054192C7-DA53-4E99-8135-9B7E6E409D58}" srcOrd="0" destOrd="0" presId="urn:microsoft.com/office/officeart/2008/layout/VerticalAccentList"/>
    <dgm:cxn modelId="{9BA23A80-DEC1-4872-87F2-DFDFF74B765B}" type="presOf" srcId="{62E4B439-BA42-4CB3-A4BE-F18E16B80263}" destId="{2F47EBE1-535B-437B-BD12-CFC309061C77}" srcOrd="0" destOrd="0" presId="urn:microsoft.com/office/officeart/2008/layout/VerticalAccentList"/>
    <dgm:cxn modelId="{BCE2ADBD-D085-4A2B-9341-63C730322041}" srcId="{24F57EE4-389D-459C-A2C3-A1288FFC4AC3}" destId="{11C55C5D-F05E-401B-A31B-B1E81BB4C713}" srcOrd="3" destOrd="0" parTransId="{4772E3EF-0AA3-488C-A367-445F1223C6AA}" sibTransId="{9084365A-7CE2-490A-A4FE-B087022C7EF0}"/>
    <dgm:cxn modelId="{0B2CA6E6-A09A-4A7D-BE37-045ACE106D4A}" srcId="{24F57EE4-389D-459C-A2C3-A1288FFC4AC3}" destId="{1B697653-FC3C-4046-A6F6-A5E8E4EC5D4E}" srcOrd="2" destOrd="0" parTransId="{F82CBBE3-C4CE-4EF3-9852-FD8A70822DF3}" sibTransId="{324ED8D4-89EE-4B5C-8C44-D912B04287CD}"/>
    <dgm:cxn modelId="{8CEA3DB7-B011-4A8F-BF68-D926F23DD056}" type="presParOf" srcId="{054192C7-DA53-4E99-8135-9B7E6E409D58}" destId="{F4542D4F-0C4C-4411-A858-13BAF6B572D4}" srcOrd="0" destOrd="0" presId="urn:microsoft.com/office/officeart/2008/layout/VerticalAccentList"/>
    <dgm:cxn modelId="{98243358-917A-47F1-BC7B-3C4C5E50E2AD}" type="presParOf" srcId="{F4542D4F-0C4C-4411-A858-13BAF6B572D4}" destId="{2F47EBE1-535B-437B-BD12-CFC309061C77}" srcOrd="0" destOrd="0" presId="urn:microsoft.com/office/officeart/2008/layout/VerticalAccentList"/>
    <dgm:cxn modelId="{847F05AA-2065-4593-ACFE-5ED92C4A8DBD}" type="presParOf" srcId="{054192C7-DA53-4E99-8135-9B7E6E409D58}" destId="{D8F26B4B-42FC-472A-850A-6CBF22FC8550}" srcOrd="1" destOrd="0" presId="urn:microsoft.com/office/officeart/2008/layout/VerticalAccentList"/>
    <dgm:cxn modelId="{E61AE4D1-188A-432C-8700-5D7E2AA77F80}" type="presParOf" srcId="{D8F26B4B-42FC-472A-850A-6CBF22FC8550}" destId="{CB3392B8-6634-4303-83AA-358ADB041BAB}" srcOrd="0" destOrd="0" presId="urn:microsoft.com/office/officeart/2008/layout/VerticalAccentList"/>
    <dgm:cxn modelId="{12D99BAC-0756-4E5C-867F-A549F5819C95}" type="presParOf" srcId="{D8F26B4B-42FC-472A-850A-6CBF22FC8550}" destId="{5B1DC766-5E87-4BFF-B269-725858254B89}" srcOrd="1" destOrd="0" presId="urn:microsoft.com/office/officeart/2008/layout/VerticalAccentList"/>
    <dgm:cxn modelId="{1C0D1D95-1156-4220-9A93-978CCE4786B9}" type="presParOf" srcId="{D8F26B4B-42FC-472A-850A-6CBF22FC8550}" destId="{201B2E75-550C-49C4-BEE6-F04936207E2D}" srcOrd="2" destOrd="0" presId="urn:microsoft.com/office/officeart/2008/layout/VerticalAccentList"/>
    <dgm:cxn modelId="{B036F83B-7454-4CB4-99C3-A74FB11D4522}" type="presParOf" srcId="{D8F26B4B-42FC-472A-850A-6CBF22FC8550}" destId="{859C59A7-5B78-4562-95E8-A386A8FDB550}" srcOrd="3" destOrd="0" presId="urn:microsoft.com/office/officeart/2008/layout/VerticalAccentList"/>
    <dgm:cxn modelId="{6A3BE7F5-3219-4970-8A3C-A8E02C49AC88}" type="presParOf" srcId="{D8F26B4B-42FC-472A-850A-6CBF22FC8550}" destId="{174E37A4-5CC6-4D8D-83F1-66B239281FF2}" srcOrd="4" destOrd="0" presId="urn:microsoft.com/office/officeart/2008/layout/VerticalAccentList"/>
    <dgm:cxn modelId="{B6939D84-FFDD-4840-8105-BFC076EFCB6F}" type="presParOf" srcId="{D8F26B4B-42FC-472A-850A-6CBF22FC8550}" destId="{254C1098-F218-48A0-90C9-2E7A76531414}" srcOrd="5" destOrd="0" presId="urn:microsoft.com/office/officeart/2008/layout/VerticalAccentList"/>
    <dgm:cxn modelId="{F667AE2D-F329-41AE-80FD-A184B0AF7F66}" type="presParOf" srcId="{D8F26B4B-42FC-472A-850A-6CBF22FC8550}" destId="{8F42C8D8-05DB-49B5-B89F-156577101D11}" srcOrd="6" destOrd="0" presId="urn:microsoft.com/office/officeart/2008/layout/VerticalAccentList"/>
    <dgm:cxn modelId="{91C1EF68-372B-4702-BCD2-5305F39A0E32}" type="presParOf" srcId="{054192C7-DA53-4E99-8135-9B7E6E409D58}" destId="{351EBA59-7506-460E-BA3A-B8C8E36ECA8B}" srcOrd="2" destOrd="0" presId="urn:microsoft.com/office/officeart/2008/layout/VerticalAccentList"/>
    <dgm:cxn modelId="{4641C20B-2B6C-45CD-8C7B-6912649147C6}" type="presParOf" srcId="{054192C7-DA53-4E99-8135-9B7E6E409D58}" destId="{8EAF3214-34BF-4957-B106-B42E779DA1DF}" srcOrd="3" destOrd="0" presId="urn:microsoft.com/office/officeart/2008/layout/VerticalAccentList"/>
    <dgm:cxn modelId="{9335BABD-E8E5-451A-8CF7-A9599562A6CD}" type="presParOf" srcId="{8EAF3214-34BF-4957-B106-B42E779DA1DF}" destId="{E9F2FD53-4F64-4263-8051-AB94AAA18D18}" srcOrd="0" destOrd="0" presId="urn:microsoft.com/office/officeart/2008/layout/VerticalAccentList"/>
    <dgm:cxn modelId="{98A1A7FA-9D45-47E5-81EB-D1EDB6E161B9}" type="presParOf" srcId="{054192C7-DA53-4E99-8135-9B7E6E409D58}" destId="{FDF5207E-F8E5-4ED3-8918-D6DBB3CFD9FC}" srcOrd="4" destOrd="0" presId="urn:microsoft.com/office/officeart/2008/layout/VerticalAccentList"/>
    <dgm:cxn modelId="{2AAFB33F-3BAA-4C7E-A435-E5BDA0302E2E}" type="presParOf" srcId="{FDF5207E-F8E5-4ED3-8918-D6DBB3CFD9FC}" destId="{FAE6609B-E057-493A-8AF7-225E3AD191B1}" srcOrd="0" destOrd="0" presId="urn:microsoft.com/office/officeart/2008/layout/VerticalAccentList"/>
    <dgm:cxn modelId="{4F2D4FE7-FFD0-4496-885D-8C9A1A54F629}" type="presParOf" srcId="{FDF5207E-F8E5-4ED3-8918-D6DBB3CFD9FC}" destId="{73AF0C70-E920-4D00-A9F0-0D0356DE7051}" srcOrd="1" destOrd="0" presId="urn:microsoft.com/office/officeart/2008/layout/VerticalAccentList"/>
    <dgm:cxn modelId="{74B6370C-4B76-46BF-A2B4-266810FE298E}" type="presParOf" srcId="{FDF5207E-F8E5-4ED3-8918-D6DBB3CFD9FC}" destId="{54E3E7CD-2847-4358-81F4-ABCA5671291A}" srcOrd="2" destOrd="0" presId="urn:microsoft.com/office/officeart/2008/layout/VerticalAccentList"/>
    <dgm:cxn modelId="{B3CD279F-90AE-4968-BD12-3E82394B2F32}" type="presParOf" srcId="{FDF5207E-F8E5-4ED3-8918-D6DBB3CFD9FC}" destId="{CCCA2B04-2D07-4A4A-B3F1-3D2F62F4EAF0}" srcOrd="3" destOrd="0" presId="urn:microsoft.com/office/officeart/2008/layout/VerticalAccentList"/>
    <dgm:cxn modelId="{160B4B7C-AEE9-4562-9D4C-855355E05D21}" type="presParOf" srcId="{FDF5207E-F8E5-4ED3-8918-D6DBB3CFD9FC}" destId="{68F46830-E4E3-457E-A850-857DB67991E0}" srcOrd="4" destOrd="0" presId="urn:microsoft.com/office/officeart/2008/layout/VerticalAccentList"/>
    <dgm:cxn modelId="{F3B8F3E0-3A40-423E-910A-0BBCC162289A}" type="presParOf" srcId="{FDF5207E-F8E5-4ED3-8918-D6DBB3CFD9FC}" destId="{4F1C3094-5669-4CDA-A62B-06F3E37AF269}" srcOrd="5" destOrd="0" presId="urn:microsoft.com/office/officeart/2008/layout/VerticalAccentList"/>
    <dgm:cxn modelId="{5CEBDDE9-9A00-44B0-B68B-044C71B28297}" type="presParOf" srcId="{FDF5207E-F8E5-4ED3-8918-D6DBB3CFD9FC}" destId="{6DCDCE89-7F69-42B9-9ACD-50FEAA71B6B1}" srcOrd="6" destOrd="0" presId="urn:microsoft.com/office/officeart/2008/layout/VerticalAccentList"/>
    <dgm:cxn modelId="{23FED750-CB9B-4FBA-B2A6-B47F59CF4257}" type="presParOf" srcId="{054192C7-DA53-4E99-8135-9B7E6E409D58}" destId="{1B30F596-E921-46D8-AF34-FAADAAD09376}" srcOrd="5" destOrd="0" presId="urn:microsoft.com/office/officeart/2008/layout/VerticalAccentList"/>
    <dgm:cxn modelId="{5FA12350-A976-4F9B-8CB0-E1B735C67A58}" type="presParOf" srcId="{054192C7-DA53-4E99-8135-9B7E6E409D58}" destId="{FDB873BF-B01B-483D-9427-8DAAE2509F3A}" srcOrd="6" destOrd="0" presId="urn:microsoft.com/office/officeart/2008/layout/VerticalAccentList"/>
    <dgm:cxn modelId="{C605A17F-195A-4E72-81D8-49165EFD0092}" type="presParOf" srcId="{FDB873BF-B01B-483D-9427-8DAAE2509F3A}" destId="{501D0472-B147-4BBA-88C9-8A35B364B731}" srcOrd="0" destOrd="0" presId="urn:microsoft.com/office/officeart/2008/layout/VerticalAccentList"/>
    <dgm:cxn modelId="{795EC94B-6992-4991-B307-D78386BF7740}" type="presParOf" srcId="{054192C7-DA53-4E99-8135-9B7E6E409D58}" destId="{B2D7029A-7DC2-45FF-ADC5-AFC01D01780E}" srcOrd="7" destOrd="0" presId="urn:microsoft.com/office/officeart/2008/layout/VerticalAccentList"/>
    <dgm:cxn modelId="{B069FF14-3987-42B6-AE2E-7A8D661B1463}" type="presParOf" srcId="{B2D7029A-7DC2-45FF-ADC5-AFC01D01780E}" destId="{23434D71-2115-499E-B29F-F669AC4C0995}" srcOrd="0" destOrd="0" presId="urn:microsoft.com/office/officeart/2008/layout/VerticalAccentList"/>
    <dgm:cxn modelId="{F0FA62C5-A1A1-41A0-9C91-3D5A673B0DC5}" type="presParOf" srcId="{B2D7029A-7DC2-45FF-ADC5-AFC01D01780E}" destId="{8E31DCC9-BA3C-4892-AA27-FD406CDC156B}" srcOrd="1" destOrd="0" presId="urn:microsoft.com/office/officeart/2008/layout/VerticalAccentList"/>
    <dgm:cxn modelId="{614F6309-1A5A-4E19-8DBB-D31A8007227B}" type="presParOf" srcId="{B2D7029A-7DC2-45FF-ADC5-AFC01D01780E}" destId="{04EE1181-DEDD-4FC4-8BF5-0316FC54081E}" srcOrd="2" destOrd="0" presId="urn:microsoft.com/office/officeart/2008/layout/VerticalAccentList"/>
    <dgm:cxn modelId="{44F8A070-F40E-4D1B-BE09-D371E4C4A42C}" type="presParOf" srcId="{B2D7029A-7DC2-45FF-ADC5-AFC01D01780E}" destId="{E4B6DB64-40F7-4434-9597-37A08C316927}" srcOrd="3" destOrd="0" presId="urn:microsoft.com/office/officeart/2008/layout/VerticalAccentList"/>
    <dgm:cxn modelId="{E93090CB-552E-4E94-A10B-C4E6638D001C}" type="presParOf" srcId="{B2D7029A-7DC2-45FF-ADC5-AFC01D01780E}" destId="{66C61B00-2B7B-407D-ABCB-AAF112D7ACB0}" srcOrd="4" destOrd="0" presId="urn:microsoft.com/office/officeart/2008/layout/VerticalAccentList"/>
    <dgm:cxn modelId="{8444007C-6A53-427F-B406-5344F4CB7477}" type="presParOf" srcId="{B2D7029A-7DC2-45FF-ADC5-AFC01D01780E}" destId="{68EB618A-8B51-4743-9BD6-4B9227C2D6A9}" srcOrd="5" destOrd="0" presId="urn:microsoft.com/office/officeart/2008/layout/VerticalAccentList"/>
    <dgm:cxn modelId="{07CBF7FD-CED6-4FDA-A11D-84FA092AF51A}" type="presParOf" srcId="{B2D7029A-7DC2-45FF-ADC5-AFC01D01780E}" destId="{AB5E9FE7-3789-4105-B9C9-460315B8B8B1}" srcOrd="6" destOrd="0" presId="urn:microsoft.com/office/officeart/2008/layout/VerticalAccentList"/>
    <dgm:cxn modelId="{77201341-A892-482D-86EF-B6C4449ED20D}" type="presParOf" srcId="{054192C7-DA53-4E99-8135-9B7E6E409D58}" destId="{1B4E9598-4AD7-4EDB-8A50-5BCAB2ED6A5E}" srcOrd="8" destOrd="0" presId="urn:microsoft.com/office/officeart/2008/layout/VerticalAccentList"/>
    <dgm:cxn modelId="{D8625CD5-93EE-4E2E-ABC9-D32BC53A2729}" type="presParOf" srcId="{054192C7-DA53-4E99-8135-9B7E6E409D58}" destId="{4B6A65D3-62C8-4178-8FCA-5DCB0CE078B5}" srcOrd="9" destOrd="0" presId="urn:microsoft.com/office/officeart/2008/layout/VerticalAccentList"/>
    <dgm:cxn modelId="{5DC62992-832B-4402-A725-7584ACE36065}" type="presParOf" srcId="{4B6A65D3-62C8-4178-8FCA-5DCB0CE078B5}" destId="{D08293E8-9368-4F44-9B76-606B4403AE67}" srcOrd="0" destOrd="0" presId="urn:microsoft.com/office/officeart/2008/layout/VerticalAccentList"/>
    <dgm:cxn modelId="{D8DE3C98-F98A-472A-BDF4-95827E4AC980}" type="presParOf" srcId="{054192C7-DA53-4E99-8135-9B7E6E409D58}" destId="{E92F0C33-B238-43EA-981A-CA71C790A2C0}" srcOrd="10" destOrd="0" presId="urn:microsoft.com/office/officeart/2008/layout/VerticalAccentList"/>
    <dgm:cxn modelId="{83D99118-395A-41E3-BD1E-8527D822D15B}" type="presParOf" srcId="{E92F0C33-B238-43EA-981A-CA71C790A2C0}" destId="{155A5908-3A9E-4FDC-8CDB-9756A0AFF605}" srcOrd="0" destOrd="0" presId="urn:microsoft.com/office/officeart/2008/layout/VerticalAccentList"/>
    <dgm:cxn modelId="{86F3A8CD-1C8D-455F-95C9-4DB6BA87ACAF}" type="presParOf" srcId="{E92F0C33-B238-43EA-981A-CA71C790A2C0}" destId="{01F84621-CDBC-42E3-8A7F-5C362AA04765}" srcOrd="1" destOrd="0" presId="urn:microsoft.com/office/officeart/2008/layout/VerticalAccentList"/>
    <dgm:cxn modelId="{C69B1EA3-E8FC-49D4-BA84-0F1399F23E16}" type="presParOf" srcId="{E92F0C33-B238-43EA-981A-CA71C790A2C0}" destId="{17EEE86D-5D74-4B8A-848C-CEFCF1F61BD0}" srcOrd="2" destOrd="0" presId="urn:microsoft.com/office/officeart/2008/layout/VerticalAccentList"/>
    <dgm:cxn modelId="{7B37D889-1EC6-4D30-B483-5F6E07476F25}" type="presParOf" srcId="{E92F0C33-B238-43EA-981A-CA71C790A2C0}" destId="{C0B09084-F26D-455A-B5F3-A045FC15BA24}" srcOrd="3" destOrd="0" presId="urn:microsoft.com/office/officeart/2008/layout/VerticalAccentList"/>
    <dgm:cxn modelId="{C75B33F2-D9DA-4BAD-8A04-D26558102B63}" type="presParOf" srcId="{E92F0C33-B238-43EA-981A-CA71C790A2C0}" destId="{7757ED86-9BA3-48AE-981E-B6CF7FD63EE3}" srcOrd="4" destOrd="0" presId="urn:microsoft.com/office/officeart/2008/layout/VerticalAccentList"/>
    <dgm:cxn modelId="{884FE92C-824A-4173-8478-6A158E2A702B}" type="presParOf" srcId="{E92F0C33-B238-43EA-981A-CA71C790A2C0}" destId="{367950C2-29D1-4075-A0B7-E5DD7AC6DE5F}" srcOrd="5" destOrd="0" presId="urn:microsoft.com/office/officeart/2008/layout/VerticalAccentList"/>
    <dgm:cxn modelId="{7CAFC538-AF0E-4E12-BDDB-182032A38E0F}" type="presParOf" srcId="{E92F0C33-B238-43EA-981A-CA71C790A2C0}" destId="{0003B19E-6F07-4142-B748-7491497B2F0B}"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392A0AB-A55D-44C2-ABC5-BF5967EBBD30}" type="doc">
      <dgm:prSet loTypeId="urn:microsoft.com/office/officeart/2005/8/layout/architecture" loCatId="list" qsTypeId="urn:microsoft.com/office/officeart/2005/8/quickstyle/3d3" qsCatId="3D" csTypeId="urn:microsoft.com/office/officeart/2005/8/colors/colorful2" csCatId="colorful" phldr="1"/>
      <dgm:spPr/>
      <dgm:t>
        <a:bodyPr/>
        <a:lstStyle/>
        <a:p>
          <a:endParaRPr lang="en-US"/>
        </a:p>
      </dgm:t>
    </dgm:pt>
    <dgm:pt modelId="{D9F201A8-6730-44BB-A9E1-AEA393EE4768}">
      <dgm:prSet phldrT="[Text]"/>
      <dgm:spPr/>
      <dgm:t>
        <a:bodyPr/>
        <a:lstStyle/>
        <a:p>
          <a:r>
            <a:rPr lang="en-US" dirty="0"/>
            <a:t>Targeted by non-Native American men who may offer them financial resources and gifts</a:t>
          </a:r>
        </a:p>
      </dgm:t>
    </dgm:pt>
    <dgm:pt modelId="{338352CB-AED5-43A6-AC05-D56B20C3379C}" type="parTrans" cxnId="{BA0397AE-68CD-46B4-8FAA-E647ADC495D5}">
      <dgm:prSet/>
      <dgm:spPr/>
      <dgm:t>
        <a:bodyPr/>
        <a:lstStyle/>
        <a:p>
          <a:endParaRPr lang="en-US"/>
        </a:p>
      </dgm:t>
    </dgm:pt>
    <dgm:pt modelId="{01255CFC-DFF9-47DE-BC60-959E6035AA1D}" type="sibTrans" cxnId="{BA0397AE-68CD-46B4-8FAA-E647ADC495D5}">
      <dgm:prSet/>
      <dgm:spPr/>
      <dgm:t>
        <a:bodyPr/>
        <a:lstStyle/>
        <a:p>
          <a:endParaRPr lang="en-US"/>
        </a:p>
      </dgm:t>
    </dgm:pt>
    <dgm:pt modelId="{4D2A9F10-3536-42F2-9D58-F838F4AB1655}">
      <dgm:prSet phldrT="[Text]"/>
      <dgm:spPr/>
      <dgm:t>
        <a:bodyPr/>
        <a:lstStyle/>
        <a:p>
          <a:r>
            <a:rPr lang="en-US" dirty="0"/>
            <a:t>Extreme Poverty</a:t>
          </a:r>
        </a:p>
      </dgm:t>
    </dgm:pt>
    <dgm:pt modelId="{999CBAE5-199C-4610-95F1-FD9EDC1F2D5E}" type="parTrans" cxnId="{36DA2FF0-D8F9-4DD9-822B-04B0EC06D38A}">
      <dgm:prSet/>
      <dgm:spPr/>
      <dgm:t>
        <a:bodyPr/>
        <a:lstStyle/>
        <a:p>
          <a:endParaRPr lang="en-US"/>
        </a:p>
      </dgm:t>
    </dgm:pt>
    <dgm:pt modelId="{1C06E8AE-7284-444A-9205-B73C0450C00B}" type="sibTrans" cxnId="{36DA2FF0-D8F9-4DD9-822B-04B0EC06D38A}">
      <dgm:prSet/>
      <dgm:spPr/>
      <dgm:t>
        <a:bodyPr/>
        <a:lstStyle/>
        <a:p>
          <a:endParaRPr lang="en-US"/>
        </a:p>
      </dgm:t>
    </dgm:pt>
    <dgm:pt modelId="{0D787145-71BC-49DF-8C6C-D4B87427C89F}">
      <dgm:prSet phldrT="[Text]"/>
      <dgm:spPr/>
      <dgm:t>
        <a:bodyPr/>
        <a:lstStyle/>
        <a:p>
          <a:r>
            <a:rPr lang="en-US" dirty="0"/>
            <a:t>Casinos</a:t>
          </a:r>
        </a:p>
      </dgm:t>
    </dgm:pt>
    <dgm:pt modelId="{439C1D0F-800D-4DF5-BA1C-0B33C9ADC57D}" type="parTrans" cxnId="{AFF57B59-43DB-4EE2-B263-39CA2D1A60FF}">
      <dgm:prSet/>
      <dgm:spPr/>
      <dgm:t>
        <a:bodyPr/>
        <a:lstStyle/>
        <a:p>
          <a:endParaRPr lang="en-US"/>
        </a:p>
      </dgm:t>
    </dgm:pt>
    <dgm:pt modelId="{421B1596-1FFA-4117-87ED-21EFD48487B6}" type="sibTrans" cxnId="{AFF57B59-43DB-4EE2-B263-39CA2D1A60FF}">
      <dgm:prSet/>
      <dgm:spPr/>
      <dgm:t>
        <a:bodyPr/>
        <a:lstStyle/>
        <a:p>
          <a:endParaRPr lang="en-US"/>
        </a:p>
      </dgm:t>
    </dgm:pt>
    <dgm:pt modelId="{F11F82F7-65A8-47D3-BC87-71C1218171DC}">
      <dgm:prSet phldrT="[Text]"/>
      <dgm:spPr/>
      <dgm:t>
        <a:bodyPr/>
        <a:lstStyle/>
        <a:p>
          <a:r>
            <a:rPr lang="en-US" dirty="0"/>
            <a:t>Fracking</a:t>
          </a:r>
        </a:p>
      </dgm:t>
    </dgm:pt>
    <dgm:pt modelId="{72B3AFA0-00DE-45D4-81D3-C94A0C7F41C1}" type="parTrans" cxnId="{B26E339E-F9AA-4CFF-84B4-119930AC43A2}">
      <dgm:prSet/>
      <dgm:spPr/>
      <dgm:t>
        <a:bodyPr/>
        <a:lstStyle/>
        <a:p>
          <a:endParaRPr lang="en-US"/>
        </a:p>
      </dgm:t>
    </dgm:pt>
    <dgm:pt modelId="{F166E5D1-BDA9-4AEF-9671-B44F8198EF12}" type="sibTrans" cxnId="{B26E339E-F9AA-4CFF-84B4-119930AC43A2}">
      <dgm:prSet/>
      <dgm:spPr/>
      <dgm:t>
        <a:bodyPr/>
        <a:lstStyle/>
        <a:p>
          <a:endParaRPr lang="en-US"/>
        </a:p>
      </dgm:t>
    </dgm:pt>
    <dgm:pt modelId="{8FD94E56-282C-4EC1-A85F-EC47C1805BCB}">
      <dgm:prSet phldrT="[Text]"/>
      <dgm:spPr/>
      <dgm:t>
        <a:bodyPr/>
        <a:lstStyle/>
        <a:p>
          <a:r>
            <a:rPr lang="en-US" dirty="0"/>
            <a:t>Often exclude young people who have left which can make it harder for native American youth to return </a:t>
          </a:r>
        </a:p>
      </dgm:t>
    </dgm:pt>
    <dgm:pt modelId="{D46F9530-EB8F-4C64-BA63-E7DFD8EBA599}" type="sibTrans" cxnId="{0C8758FA-0867-4319-AEE2-E97F5BEBC023}">
      <dgm:prSet/>
      <dgm:spPr/>
      <dgm:t>
        <a:bodyPr/>
        <a:lstStyle/>
        <a:p>
          <a:endParaRPr lang="en-US"/>
        </a:p>
      </dgm:t>
    </dgm:pt>
    <dgm:pt modelId="{FA943C33-EB8D-439D-A5FC-B4B2BF01795C}" type="parTrans" cxnId="{0C8758FA-0867-4319-AEE2-E97F5BEBC023}">
      <dgm:prSet/>
      <dgm:spPr/>
      <dgm:t>
        <a:bodyPr/>
        <a:lstStyle/>
        <a:p>
          <a:endParaRPr lang="en-US"/>
        </a:p>
      </dgm:t>
    </dgm:pt>
    <dgm:pt modelId="{405798D9-8CA1-4FAD-8959-C3BAD3E88312}" type="pres">
      <dgm:prSet presAssocID="{6392A0AB-A55D-44C2-ABC5-BF5967EBBD30}" presName="Name0" presStyleCnt="0">
        <dgm:presLayoutVars>
          <dgm:chPref val="1"/>
          <dgm:dir/>
          <dgm:animOne val="branch"/>
          <dgm:animLvl val="lvl"/>
          <dgm:resizeHandles/>
        </dgm:presLayoutVars>
      </dgm:prSet>
      <dgm:spPr/>
    </dgm:pt>
    <dgm:pt modelId="{FB1E942C-8B88-43C8-929E-A9D5A7336E18}" type="pres">
      <dgm:prSet presAssocID="{8FD94E56-282C-4EC1-A85F-EC47C1805BCB}" presName="vertOne" presStyleCnt="0"/>
      <dgm:spPr/>
    </dgm:pt>
    <dgm:pt modelId="{FC65233A-1554-4EBE-8608-7162E2C52429}" type="pres">
      <dgm:prSet presAssocID="{8FD94E56-282C-4EC1-A85F-EC47C1805BCB}" presName="txOne" presStyleLbl="node0" presStyleIdx="0" presStyleCnt="1">
        <dgm:presLayoutVars>
          <dgm:chPref val="3"/>
        </dgm:presLayoutVars>
      </dgm:prSet>
      <dgm:spPr/>
    </dgm:pt>
    <dgm:pt modelId="{EB9C979E-E3B1-4566-B3A0-682AE61DB493}" type="pres">
      <dgm:prSet presAssocID="{8FD94E56-282C-4EC1-A85F-EC47C1805BCB}" presName="parTransOne" presStyleCnt="0"/>
      <dgm:spPr/>
    </dgm:pt>
    <dgm:pt modelId="{46E44E52-82D9-4101-945D-07F2BB6E7980}" type="pres">
      <dgm:prSet presAssocID="{8FD94E56-282C-4EC1-A85F-EC47C1805BCB}" presName="horzOne" presStyleCnt="0"/>
      <dgm:spPr/>
    </dgm:pt>
    <dgm:pt modelId="{0B2F4581-54B7-4566-A0A8-4718CE6A8229}" type="pres">
      <dgm:prSet presAssocID="{D9F201A8-6730-44BB-A9E1-AEA393EE4768}" presName="vertTwo" presStyleCnt="0"/>
      <dgm:spPr/>
    </dgm:pt>
    <dgm:pt modelId="{E0CD8AF0-8821-4562-8015-BB3F4D5AFC22}" type="pres">
      <dgm:prSet presAssocID="{D9F201A8-6730-44BB-A9E1-AEA393EE4768}" presName="txTwo" presStyleLbl="node2" presStyleIdx="0" presStyleCnt="2">
        <dgm:presLayoutVars>
          <dgm:chPref val="3"/>
        </dgm:presLayoutVars>
      </dgm:prSet>
      <dgm:spPr/>
    </dgm:pt>
    <dgm:pt modelId="{BCEC9FCA-843E-410E-A290-90F0059F4117}" type="pres">
      <dgm:prSet presAssocID="{D9F201A8-6730-44BB-A9E1-AEA393EE4768}" presName="parTransTwo" presStyleCnt="0"/>
      <dgm:spPr/>
    </dgm:pt>
    <dgm:pt modelId="{2B713C7F-FE37-40FF-B518-7CF1A61A74D2}" type="pres">
      <dgm:prSet presAssocID="{D9F201A8-6730-44BB-A9E1-AEA393EE4768}" presName="horzTwo" presStyleCnt="0"/>
      <dgm:spPr/>
    </dgm:pt>
    <dgm:pt modelId="{64119403-7B47-4D1A-B1EE-DD8A3600C80A}" type="pres">
      <dgm:prSet presAssocID="{4D2A9F10-3536-42F2-9D58-F838F4AB1655}" presName="vertThree" presStyleCnt="0"/>
      <dgm:spPr/>
    </dgm:pt>
    <dgm:pt modelId="{A5C2593C-ABD4-408C-A007-7E7590802459}" type="pres">
      <dgm:prSet presAssocID="{4D2A9F10-3536-42F2-9D58-F838F4AB1655}" presName="txThree" presStyleLbl="node3" presStyleIdx="0" presStyleCnt="2" custLinFactNeighborX="40747" custLinFactNeighborY="1538">
        <dgm:presLayoutVars>
          <dgm:chPref val="3"/>
        </dgm:presLayoutVars>
      </dgm:prSet>
      <dgm:spPr/>
    </dgm:pt>
    <dgm:pt modelId="{76921806-F5BF-4383-A9AF-21CF606F265E}" type="pres">
      <dgm:prSet presAssocID="{4D2A9F10-3536-42F2-9D58-F838F4AB1655}" presName="horzThree" presStyleCnt="0"/>
      <dgm:spPr/>
    </dgm:pt>
    <dgm:pt modelId="{F8554F41-B532-458A-BEA6-54A16AEFB6D3}" type="pres">
      <dgm:prSet presAssocID="{1C06E8AE-7284-444A-9205-B73C0450C00B}" presName="sibSpaceThree" presStyleCnt="0"/>
      <dgm:spPr/>
    </dgm:pt>
    <dgm:pt modelId="{8621AD7A-1199-4D0E-A75B-C85847889827}" type="pres">
      <dgm:prSet presAssocID="{0D787145-71BC-49DF-8C6C-D4B87427C89F}" presName="vertThree" presStyleCnt="0"/>
      <dgm:spPr/>
    </dgm:pt>
    <dgm:pt modelId="{51FEE818-1558-4B89-96A7-000D53D771C9}" type="pres">
      <dgm:prSet presAssocID="{0D787145-71BC-49DF-8C6C-D4B87427C89F}" presName="txThree" presStyleLbl="node3" presStyleIdx="1" presStyleCnt="2" custLinFactNeighborX="75211" custLinFactNeighborY="-3381">
        <dgm:presLayoutVars>
          <dgm:chPref val="3"/>
        </dgm:presLayoutVars>
      </dgm:prSet>
      <dgm:spPr/>
    </dgm:pt>
    <dgm:pt modelId="{ACE00D84-EE0C-4032-8D76-84D1AF005AD3}" type="pres">
      <dgm:prSet presAssocID="{0D787145-71BC-49DF-8C6C-D4B87427C89F}" presName="horzThree" presStyleCnt="0"/>
      <dgm:spPr/>
    </dgm:pt>
    <dgm:pt modelId="{AE492DE0-CC52-45DB-8501-BA410460C443}" type="pres">
      <dgm:prSet presAssocID="{01255CFC-DFF9-47DE-BC60-959E6035AA1D}" presName="sibSpaceTwo" presStyleCnt="0"/>
      <dgm:spPr/>
    </dgm:pt>
    <dgm:pt modelId="{BE46B761-68AB-4519-854F-6EC1F6654A15}" type="pres">
      <dgm:prSet presAssocID="{F11F82F7-65A8-47D3-BC87-71C1218171DC}" presName="vertTwo" presStyleCnt="0"/>
      <dgm:spPr/>
    </dgm:pt>
    <dgm:pt modelId="{D909517C-7E06-4C67-AF00-23B471607F42}" type="pres">
      <dgm:prSet presAssocID="{F11F82F7-65A8-47D3-BC87-71C1218171DC}" presName="txTwo" presStyleLbl="node2" presStyleIdx="1" presStyleCnt="2">
        <dgm:presLayoutVars>
          <dgm:chPref val="3"/>
        </dgm:presLayoutVars>
      </dgm:prSet>
      <dgm:spPr/>
    </dgm:pt>
    <dgm:pt modelId="{629B91B6-BCE4-4C04-BCC5-263C6230CE76}" type="pres">
      <dgm:prSet presAssocID="{F11F82F7-65A8-47D3-BC87-71C1218171DC}" presName="horzTwo" presStyleCnt="0"/>
      <dgm:spPr/>
    </dgm:pt>
  </dgm:ptLst>
  <dgm:cxnLst>
    <dgm:cxn modelId="{EA325B2A-13B6-4A7B-9C09-29F5117CF89C}" type="presOf" srcId="{0D787145-71BC-49DF-8C6C-D4B87427C89F}" destId="{51FEE818-1558-4B89-96A7-000D53D771C9}" srcOrd="0" destOrd="0" presId="urn:microsoft.com/office/officeart/2005/8/layout/architecture"/>
    <dgm:cxn modelId="{10B1B531-B2DC-4CC9-B067-66600CB5267F}" type="presOf" srcId="{6392A0AB-A55D-44C2-ABC5-BF5967EBBD30}" destId="{405798D9-8CA1-4FAD-8959-C3BAD3E88312}" srcOrd="0" destOrd="0" presId="urn:microsoft.com/office/officeart/2005/8/layout/architecture"/>
    <dgm:cxn modelId="{55E6C241-5265-442D-B50B-9791A05527F7}" type="presOf" srcId="{D9F201A8-6730-44BB-A9E1-AEA393EE4768}" destId="{E0CD8AF0-8821-4562-8015-BB3F4D5AFC22}" srcOrd="0" destOrd="0" presId="urn:microsoft.com/office/officeart/2005/8/layout/architecture"/>
    <dgm:cxn modelId="{AFF57B59-43DB-4EE2-B263-39CA2D1A60FF}" srcId="{D9F201A8-6730-44BB-A9E1-AEA393EE4768}" destId="{0D787145-71BC-49DF-8C6C-D4B87427C89F}" srcOrd="1" destOrd="0" parTransId="{439C1D0F-800D-4DF5-BA1C-0B33C9ADC57D}" sibTransId="{421B1596-1FFA-4117-87ED-21EFD48487B6}"/>
    <dgm:cxn modelId="{FABF7B93-FCE2-4156-9207-F092BC367140}" type="presOf" srcId="{4D2A9F10-3536-42F2-9D58-F838F4AB1655}" destId="{A5C2593C-ABD4-408C-A007-7E7590802459}" srcOrd="0" destOrd="0" presId="urn:microsoft.com/office/officeart/2005/8/layout/architecture"/>
    <dgm:cxn modelId="{B26E339E-F9AA-4CFF-84B4-119930AC43A2}" srcId="{8FD94E56-282C-4EC1-A85F-EC47C1805BCB}" destId="{F11F82F7-65A8-47D3-BC87-71C1218171DC}" srcOrd="1" destOrd="0" parTransId="{72B3AFA0-00DE-45D4-81D3-C94A0C7F41C1}" sibTransId="{F166E5D1-BDA9-4AEF-9671-B44F8198EF12}"/>
    <dgm:cxn modelId="{BA0397AE-68CD-46B4-8FAA-E647ADC495D5}" srcId="{8FD94E56-282C-4EC1-A85F-EC47C1805BCB}" destId="{D9F201A8-6730-44BB-A9E1-AEA393EE4768}" srcOrd="0" destOrd="0" parTransId="{338352CB-AED5-43A6-AC05-D56B20C3379C}" sibTransId="{01255CFC-DFF9-47DE-BC60-959E6035AA1D}"/>
    <dgm:cxn modelId="{92AA4ABD-99BB-4640-BD06-01D4092E1875}" type="presOf" srcId="{F11F82F7-65A8-47D3-BC87-71C1218171DC}" destId="{D909517C-7E06-4C67-AF00-23B471607F42}" srcOrd="0" destOrd="0" presId="urn:microsoft.com/office/officeart/2005/8/layout/architecture"/>
    <dgm:cxn modelId="{36DA2FF0-D8F9-4DD9-822B-04B0EC06D38A}" srcId="{D9F201A8-6730-44BB-A9E1-AEA393EE4768}" destId="{4D2A9F10-3536-42F2-9D58-F838F4AB1655}" srcOrd="0" destOrd="0" parTransId="{999CBAE5-199C-4610-95F1-FD9EDC1F2D5E}" sibTransId="{1C06E8AE-7284-444A-9205-B73C0450C00B}"/>
    <dgm:cxn modelId="{5E2B1BF6-BDB9-4C67-BC3C-AAE008524897}" type="presOf" srcId="{8FD94E56-282C-4EC1-A85F-EC47C1805BCB}" destId="{FC65233A-1554-4EBE-8608-7162E2C52429}" srcOrd="0" destOrd="0" presId="urn:microsoft.com/office/officeart/2005/8/layout/architecture"/>
    <dgm:cxn modelId="{0C8758FA-0867-4319-AEE2-E97F5BEBC023}" srcId="{6392A0AB-A55D-44C2-ABC5-BF5967EBBD30}" destId="{8FD94E56-282C-4EC1-A85F-EC47C1805BCB}" srcOrd="0" destOrd="0" parTransId="{FA943C33-EB8D-439D-A5FC-B4B2BF01795C}" sibTransId="{D46F9530-EB8F-4C64-BA63-E7DFD8EBA599}"/>
    <dgm:cxn modelId="{DD0B1BBE-C24C-4E5D-8257-752B904A360A}" type="presParOf" srcId="{405798D9-8CA1-4FAD-8959-C3BAD3E88312}" destId="{FB1E942C-8B88-43C8-929E-A9D5A7336E18}" srcOrd="0" destOrd="0" presId="urn:microsoft.com/office/officeart/2005/8/layout/architecture"/>
    <dgm:cxn modelId="{F5AA3625-1977-4E0C-8112-8CE40ADB475B}" type="presParOf" srcId="{FB1E942C-8B88-43C8-929E-A9D5A7336E18}" destId="{FC65233A-1554-4EBE-8608-7162E2C52429}" srcOrd="0" destOrd="0" presId="urn:microsoft.com/office/officeart/2005/8/layout/architecture"/>
    <dgm:cxn modelId="{DE7B1FCA-6DB6-45B3-B665-CDC4DF16AB28}" type="presParOf" srcId="{FB1E942C-8B88-43C8-929E-A9D5A7336E18}" destId="{EB9C979E-E3B1-4566-B3A0-682AE61DB493}" srcOrd="1" destOrd="0" presId="urn:microsoft.com/office/officeart/2005/8/layout/architecture"/>
    <dgm:cxn modelId="{BD495896-53B6-4FC0-9199-62D196099344}" type="presParOf" srcId="{FB1E942C-8B88-43C8-929E-A9D5A7336E18}" destId="{46E44E52-82D9-4101-945D-07F2BB6E7980}" srcOrd="2" destOrd="0" presId="urn:microsoft.com/office/officeart/2005/8/layout/architecture"/>
    <dgm:cxn modelId="{A1CA50D8-D04D-4C4B-90D2-2074304AB8EA}" type="presParOf" srcId="{46E44E52-82D9-4101-945D-07F2BB6E7980}" destId="{0B2F4581-54B7-4566-A0A8-4718CE6A8229}" srcOrd="0" destOrd="0" presId="urn:microsoft.com/office/officeart/2005/8/layout/architecture"/>
    <dgm:cxn modelId="{B49ED779-8E7F-4A09-95E5-59D796545AE5}" type="presParOf" srcId="{0B2F4581-54B7-4566-A0A8-4718CE6A8229}" destId="{E0CD8AF0-8821-4562-8015-BB3F4D5AFC22}" srcOrd="0" destOrd="0" presId="urn:microsoft.com/office/officeart/2005/8/layout/architecture"/>
    <dgm:cxn modelId="{F07BA22A-6C01-4686-944D-D40749976435}" type="presParOf" srcId="{0B2F4581-54B7-4566-A0A8-4718CE6A8229}" destId="{BCEC9FCA-843E-410E-A290-90F0059F4117}" srcOrd="1" destOrd="0" presId="urn:microsoft.com/office/officeart/2005/8/layout/architecture"/>
    <dgm:cxn modelId="{91683D8D-F7E4-4E3B-B04F-DE9A753E0405}" type="presParOf" srcId="{0B2F4581-54B7-4566-A0A8-4718CE6A8229}" destId="{2B713C7F-FE37-40FF-B518-7CF1A61A74D2}" srcOrd="2" destOrd="0" presId="urn:microsoft.com/office/officeart/2005/8/layout/architecture"/>
    <dgm:cxn modelId="{7F9A7FFE-DEB4-4ABF-8847-1AF627AC94E6}" type="presParOf" srcId="{2B713C7F-FE37-40FF-B518-7CF1A61A74D2}" destId="{64119403-7B47-4D1A-B1EE-DD8A3600C80A}" srcOrd="0" destOrd="0" presId="urn:microsoft.com/office/officeart/2005/8/layout/architecture"/>
    <dgm:cxn modelId="{4AA966B1-BA80-4525-B24C-B728ECE5E2A4}" type="presParOf" srcId="{64119403-7B47-4D1A-B1EE-DD8A3600C80A}" destId="{A5C2593C-ABD4-408C-A007-7E7590802459}" srcOrd="0" destOrd="0" presId="urn:microsoft.com/office/officeart/2005/8/layout/architecture"/>
    <dgm:cxn modelId="{87E16E0D-AE5F-47AD-9D9E-571193FD4495}" type="presParOf" srcId="{64119403-7B47-4D1A-B1EE-DD8A3600C80A}" destId="{76921806-F5BF-4383-A9AF-21CF606F265E}" srcOrd="1" destOrd="0" presId="urn:microsoft.com/office/officeart/2005/8/layout/architecture"/>
    <dgm:cxn modelId="{9C568CB8-9369-4ACF-A9B6-EC5431FD6C6B}" type="presParOf" srcId="{2B713C7F-FE37-40FF-B518-7CF1A61A74D2}" destId="{F8554F41-B532-458A-BEA6-54A16AEFB6D3}" srcOrd="1" destOrd="0" presId="urn:microsoft.com/office/officeart/2005/8/layout/architecture"/>
    <dgm:cxn modelId="{75077307-29F8-4119-B4C8-53FD57049376}" type="presParOf" srcId="{2B713C7F-FE37-40FF-B518-7CF1A61A74D2}" destId="{8621AD7A-1199-4D0E-A75B-C85847889827}" srcOrd="2" destOrd="0" presId="urn:microsoft.com/office/officeart/2005/8/layout/architecture"/>
    <dgm:cxn modelId="{BB4EF80E-1770-4656-A9E8-F9DEFFD9B1D8}" type="presParOf" srcId="{8621AD7A-1199-4D0E-A75B-C85847889827}" destId="{51FEE818-1558-4B89-96A7-000D53D771C9}" srcOrd="0" destOrd="0" presId="urn:microsoft.com/office/officeart/2005/8/layout/architecture"/>
    <dgm:cxn modelId="{5B8C7E46-42A2-4DF5-85A6-DA81EE8C1F8F}" type="presParOf" srcId="{8621AD7A-1199-4D0E-A75B-C85847889827}" destId="{ACE00D84-EE0C-4032-8D76-84D1AF005AD3}" srcOrd="1" destOrd="0" presId="urn:microsoft.com/office/officeart/2005/8/layout/architecture"/>
    <dgm:cxn modelId="{3E315916-CFCB-495C-AC11-FD850C9CDA44}" type="presParOf" srcId="{46E44E52-82D9-4101-945D-07F2BB6E7980}" destId="{AE492DE0-CC52-45DB-8501-BA410460C443}" srcOrd="1" destOrd="0" presId="urn:microsoft.com/office/officeart/2005/8/layout/architecture"/>
    <dgm:cxn modelId="{4B89F01D-A869-4225-A0E4-E8E6C94751B0}" type="presParOf" srcId="{46E44E52-82D9-4101-945D-07F2BB6E7980}" destId="{BE46B761-68AB-4519-854F-6EC1F6654A15}" srcOrd="2" destOrd="0" presId="urn:microsoft.com/office/officeart/2005/8/layout/architecture"/>
    <dgm:cxn modelId="{DEC41F7F-8985-447F-8F7C-2B4A6DA0C2CC}" type="presParOf" srcId="{BE46B761-68AB-4519-854F-6EC1F6654A15}" destId="{D909517C-7E06-4C67-AF00-23B471607F42}" srcOrd="0" destOrd="0" presId="urn:microsoft.com/office/officeart/2005/8/layout/architecture"/>
    <dgm:cxn modelId="{3968FA69-4B45-4C9F-B281-93A282BB165D}" type="presParOf" srcId="{BE46B761-68AB-4519-854F-6EC1F6654A15}" destId="{629B91B6-BCE4-4C04-BCC5-263C6230CE76}"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7F5ED61-8233-4EFD-8209-0F860FD297E7}" type="doc">
      <dgm:prSet loTypeId="urn:microsoft.com/office/officeart/2005/8/layout/chevron2" loCatId="process" qsTypeId="urn:microsoft.com/office/officeart/2005/8/quickstyle/simple1" qsCatId="simple" csTypeId="urn:microsoft.com/office/officeart/2005/8/colors/colorful3" csCatId="colorful" phldr="1"/>
      <dgm:spPr/>
      <dgm:t>
        <a:bodyPr/>
        <a:lstStyle/>
        <a:p>
          <a:endParaRPr lang="en-US"/>
        </a:p>
      </dgm:t>
    </dgm:pt>
    <dgm:pt modelId="{F276DFFE-93F3-4C8A-8825-2515904B6A6F}">
      <dgm:prSet phldrT="[Text]"/>
      <dgm:spPr/>
      <dgm:t>
        <a:bodyPr/>
        <a:lstStyle/>
        <a:p>
          <a:r>
            <a:rPr lang="en-US" b="1" dirty="0">
              <a:latin typeface="Open Sans" panose="020B0606030504020204" pitchFamily="34" charset="0"/>
              <a:ea typeface="Open Sans" panose="020B0606030504020204" pitchFamily="34" charset="0"/>
              <a:cs typeface="Open Sans" panose="020B0606030504020204" pitchFamily="34" charset="0"/>
            </a:rPr>
            <a:t>Recruitment</a:t>
          </a:r>
        </a:p>
      </dgm:t>
    </dgm:pt>
    <dgm:pt modelId="{F510AE72-5EE5-4E3C-BE82-AA5D87050D33}" type="parTrans" cxnId="{CE884D4A-5CE9-4941-AC0F-29E7165F00C1}">
      <dgm:prSet/>
      <dgm:spPr/>
      <dgm:t>
        <a:bodyPr/>
        <a:lstStyle/>
        <a:p>
          <a:endParaRPr lang="en-US"/>
        </a:p>
      </dgm:t>
    </dgm:pt>
    <dgm:pt modelId="{EA9DB448-F350-494F-BAB9-94FC5C2555A4}" type="sibTrans" cxnId="{CE884D4A-5CE9-4941-AC0F-29E7165F00C1}">
      <dgm:prSet/>
      <dgm:spPr/>
      <dgm:t>
        <a:bodyPr/>
        <a:lstStyle/>
        <a:p>
          <a:endParaRPr lang="en-US"/>
        </a:p>
      </dgm:t>
    </dgm:pt>
    <dgm:pt modelId="{90755E99-1633-4ACD-8CF9-7B5BC6B5EC0D}">
      <dgm:prSet phldrT="[Text]"/>
      <dgm:spPr/>
      <dgm:t>
        <a:bodyPr/>
        <a:lstStyle/>
        <a:p>
          <a:r>
            <a:rPr lang="en-US" spc="-120">
              <a:latin typeface="Open Sans" panose="020B0606030504020204" pitchFamily="34" charset="0"/>
              <a:ea typeface="Open Sans" panose="020B0606030504020204" pitchFamily="34" charset="0"/>
              <a:cs typeface="Open Sans" panose="020B0606030504020204" pitchFamily="34" charset="0"/>
            </a:rPr>
            <a:t>Y</a:t>
          </a:r>
          <a:r>
            <a:rPr lang="en-US">
              <a:latin typeface="Open Sans" panose="020B0606030504020204" pitchFamily="34" charset="0"/>
              <a:ea typeface="Open Sans" panose="020B0606030504020204" pitchFamily="34" charset="0"/>
              <a:cs typeface="Open Sans" panose="020B0606030504020204" pitchFamily="34" charset="0"/>
            </a:rPr>
            <a:t>outh</a:t>
          </a:r>
          <a:r>
            <a:rPr lang="en-US" spc="-20">
              <a:latin typeface="Open Sans" panose="020B0606030504020204" pitchFamily="34" charset="0"/>
              <a:ea typeface="Open Sans" panose="020B0606030504020204" pitchFamily="34" charset="0"/>
              <a:cs typeface="Open Sans" panose="020B0606030504020204" pitchFamily="34" charset="0"/>
            </a:rPr>
            <a:t> </a:t>
          </a:r>
          <a:r>
            <a:rPr lang="en-US" spc="-5">
              <a:latin typeface="Open Sans" panose="020B0606030504020204" pitchFamily="34" charset="0"/>
              <a:ea typeface="Open Sans" panose="020B0606030504020204" pitchFamily="34" charset="0"/>
              <a:cs typeface="Open Sans" panose="020B0606030504020204" pitchFamily="34" charset="0"/>
            </a:rPr>
            <a:t>r</a:t>
          </a:r>
          <a:r>
            <a:rPr lang="en-US">
              <a:latin typeface="Open Sans" panose="020B0606030504020204" pitchFamily="34" charset="0"/>
              <a:ea typeface="Open Sans" panose="020B0606030504020204" pitchFamily="34" charset="0"/>
              <a:cs typeface="Open Sans" panose="020B0606030504020204" pitchFamily="34" charset="0"/>
            </a:rPr>
            <a:t>ec</a:t>
          </a:r>
          <a:r>
            <a:rPr lang="en-US" spc="-5">
              <a:latin typeface="Open Sans" panose="020B0606030504020204" pitchFamily="34" charset="0"/>
              <a:ea typeface="Open Sans" panose="020B0606030504020204" pitchFamily="34" charset="0"/>
              <a:cs typeface="Open Sans" panose="020B0606030504020204" pitchFamily="34" charset="0"/>
            </a:rPr>
            <a:t>r</a:t>
          </a:r>
          <a:r>
            <a:rPr lang="en-US">
              <a:latin typeface="Open Sans" panose="020B0606030504020204" pitchFamily="34" charset="0"/>
              <a:ea typeface="Open Sans" panose="020B0606030504020204" pitchFamily="34" charset="0"/>
              <a:cs typeface="Open Sans" panose="020B0606030504020204" pitchFamily="34" charset="0"/>
            </a:rPr>
            <a:t>u</a:t>
          </a:r>
          <a:r>
            <a:rPr lang="en-US" spc="-5">
              <a:latin typeface="Open Sans" panose="020B0606030504020204" pitchFamily="34" charset="0"/>
              <a:ea typeface="Open Sans" panose="020B0606030504020204" pitchFamily="34" charset="0"/>
              <a:cs typeface="Open Sans" panose="020B0606030504020204" pitchFamily="34" charset="0"/>
            </a:rPr>
            <a:t>i</a:t>
          </a:r>
          <a:r>
            <a:rPr lang="en-US">
              <a:latin typeface="Open Sans" panose="020B0606030504020204" pitchFamily="34" charset="0"/>
              <a:ea typeface="Open Sans" panose="020B0606030504020204" pitchFamily="34" charset="0"/>
              <a:cs typeface="Open Sans" panose="020B0606030504020204" pitchFamily="34" charset="0"/>
            </a:rPr>
            <a:t>ted</a:t>
          </a:r>
          <a:r>
            <a:rPr lang="en-US" spc="-20">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th</a:t>
          </a:r>
          <a:r>
            <a:rPr lang="en-US" spc="-5">
              <a:latin typeface="Open Sans" panose="020B0606030504020204" pitchFamily="34" charset="0"/>
              <a:ea typeface="Open Sans" panose="020B0606030504020204" pitchFamily="34" charset="0"/>
              <a:cs typeface="Open Sans" panose="020B0606030504020204" pitchFamily="34" charset="0"/>
            </a:rPr>
            <a:t>r</a:t>
          </a:r>
          <a:r>
            <a:rPr lang="en-US">
              <a:latin typeface="Open Sans" panose="020B0606030504020204" pitchFamily="34" charset="0"/>
              <a:ea typeface="Open Sans" panose="020B0606030504020204" pitchFamily="34" charset="0"/>
              <a:cs typeface="Open Sans" panose="020B0606030504020204" pitchFamily="34" charset="0"/>
            </a:rPr>
            <a:t>ou</a:t>
          </a:r>
          <a:r>
            <a:rPr lang="en-US" spc="-10">
              <a:latin typeface="Open Sans" panose="020B0606030504020204" pitchFamily="34" charset="0"/>
              <a:ea typeface="Open Sans" panose="020B0606030504020204" pitchFamily="34" charset="0"/>
              <a:cs typeface="Open Sans" panose="020B0606030504020204" pitchFamily="34" charset="0"/>
            </a:rPr>
            <a:t>g</a:t>
          </a:r>
          <a:r>
            <a:rPr lang="en-US">
              <a:latin typeface="Open Sans" panose="020B0606030504020204" pitchFamily="34" charset="0"/>
              <a:ea typeface="Open Sans" panose="020B0606030504020204" pitchFamily="34" charset="0"/>
              <a:cs typeface="Open Sans" panose="020B0606030504020204" pitchFamily="34" charset="0"/>
            </a:rPr>
            <a:t>h</a:t>
          </a:r>
          <a:r>
            <a:rPr lang="en-US" spc="-20">
              <a:latin typeface="Open Sans" panose="020B0606030504020204" pitchFamily="34" charset="0"/>
              <a:ea typeface="Open Sans" panose="020B0606030504020204" pitchFamily="34" charset="0"/>
              <a:cs typeface="Open Sans" panose="020B0606030504020204" pitchFamily="34" charset="0"/>
            </a:rPr>
            <a:t> </a:t>
          </a:r>
          <a:r>
            <a:rPr lang="en-US" spc="-5">
              <a:latin typeface="Open Sans" panose="020B0606030504020204" pitchFamily="34" charset="0"/>
              <a:ea typeface="Open Sans" panose="020B0606030504020204" pitchFamily="34" charset="0"/>
              <a:cs typeface="Open Sans" panose="020B0606030504020204" pitchFamily="34" charset="0"/>
            </a:rPr>
            <a:t>l</a:t>
          </a:r>
          <a:r>
            <a:rPr lang="en-US">
              <a:latin typeface="Open Sans" panose="020B0606030504020204" pitchFamily="34" charset="0"/>
              <a:ea typeface="Open Sans" panose="020B0606030504020204" pitchFamily="34" charset="0"/>
              <a:cs typeface="Open Sans" panose="020B0606030504020204" pitchFamily="34" charset="0"/>
            </a:rPr>
            <a:t>u</a:t>
          </a:r>
          <a:r>
            <a:rPr lang="en-US" spc="-5">
              <a:latin typeface="Open Sans" panose="020B0606030504020204" pitchFamily="34" charset="0"/>
              <a:ea typeface="Open Sans" panose="020B0606030504020204" pitchFamily="34" charset="0"/>
              <a:cs typeface="Open Sans" panose="020B0606030504020204" pitchFamily="34" charset="0"/>
            </a:rPr>
            <a:t>r</a:t>
          </a:r>
          <a:r>
            <a:rPr lang="en-US">
              <a:latin typeface="Open Sans" panose="020B0606030504020204" pitchFamily="34" charset="0"/>
              <a:ea typeface="Open Sans" panose="020B0606030504020204" pitchFamily="34" charset="0"/>
              <a:cs typeface="Open Sans" panose="020B0606030504020204" pitchFamily="34" charset="0"/>
            </a:rPr>
            <a:t>es</a:t>
          </a:r>
          <a:r>
            <a:rPr lang="en-US" spc="-25">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of </a:t>
          </a:r>
          <a:r>
            <a:rPr lang="en-US" spc="-5">
              <a:latin typeface="Open Sans" panose="020B0606030504020204" pitchFamily="34" charset="0"/>
              <a:ea typeface="Open Sans" panose="020B0606030504020204" pitchFamily="34" charset="0"/>
              <a:cs typeface="Open Sans" panose="020B0606030504020204" pitchFamily="34" charset="0"/>
            </a:rPr>
            <a:t>l</a:t>
          </a:r>
          <a:r>
            <a:rPr lang="en-US">
              <a:latin typeface="Open Sans" panose="020B0606030504020204" pitchFamily="34" charset="0"/>
              <a:ea typeface="Open Sans" panose="020B0606030504020204" pitchFamily="34" charset="0"/>
              <a:cs typeface="Open Sans" panose="020B0606030504020204" pitchFamily="34" charset="0"/>
            </a:rPr>
            <a:t>o</a:t>
          </a:r>
          <a:r>
            <a:rPr lang="en-US" spc="-15">
              <a:latin typeface="Open Sans" panose="020B0606030504020204" pitchFamily="34" charset="0"/>
              <a:ea typeface="Open Sans" panose="020B0606030504020204" pitchFamily="34" charset="0"/>
              <a:cs typeface="Open Sans" panose="020B0606030504020204" pitchFamily="34" charset="0"/>
            </a:rPr>
            <a:t>v</a:t>
          </a:r>
          <a:r>
            <a:rPr lang="en-US">
              <a:latin typeface="Open Sans" panose="020B0606030504020204" pitchFamily="34" charset="0"/>
              <a:ea typeface="Open Sans" panose="020B0606030504020204" pitchFamily="34" charset="0"/>
              <a:cs typeface="Open Sans" panose="020B0606030504020204" pitchFamily="34" charset="0"/>
            </a:rPr>
            <a:t>e,</a:t>
          </a:r>
          <a:r>
            <a:rPr lang="en-US" spc="-10">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a</a:t>
          </a:r>
          <a:r>
            <a:rPr lang="en-US" spc="-10">
              <a:latin typeface="Open Sans" panose="020B0606030504020204" pitchFamily="34" charset="0"/>
              <a:ea typeface="Open Sans" panose="020B0606030504020204" pitchFamily="34" charset="0"/>
              <a:cs typeface="Open Sans" panose="020B0606030504020204" pitchFamily="34" charset="0"/>
            </a:rPr>
            <a:t>f</a:t>
          </a:r>
          <a:r>
            <a:rPr lang="en-US" spc="10">
              <a:latin typeface="Open Sans" panose="020B0606030504020204" pitchFamily="34" charset="0"/>
              <a:ea typeface="Open Sans" panose="020B0606030504020204" pitchFamily="34" charset="0"/>
              <a:cs typeface="Open Sans" panose="020B0606030504020204" pitchFamily="34" charset="0"/>
            </a:rPr>
            <a:t>f</a:t>
          </a:r>
          <a:r>
            <a:rPr lang="en-US">
              <a:latin typeface="Open Sans" panose="020B0606030504020204" pitchFamily="34" charset="0"/>
              <a:ea typeface="Open Sans" panose="020B0606030504020204" pitchFamily="34" charset="0"/>
              <a:cs typeface="Open Sans" panose="020B0606030504020204" pitchFamily="34" charset="0"/>
            </a:rPr>
            <a:t>ect</a:t>
          </a:r>
          <a:r>
            <a:rPr lang="en-US" spc="-5">
              <a:latin typeface="Open Sans" panose="020B0606030504020204" pitchFamily="34" charset="0"/>
              <a:ea typeface="Open Sans" panose="020B0606030504020204" pitchFamily="34" charset="0"/>
              <a:cs typeface="Open Sans" panose="020B0606030504020204" pitchFamily="34" charset="0"/>
            </a:rPr>
            <a:t>i</a:t>
          </a:r>
          <a:r>
            <a:rPr lang="en-US" spc="-10">
              <a:latin typeface="Open Sans" panose="020B0606030504020204" pitchFamily="34" charset="0"/>
              <a:ea typeface="Open Sans" panose="020B0606030504020204" pitchFamily="34" charset="0"/>
              <a:cs typeface="Open Sans" panose="020B0606030504020204" pitchFamily="34" charset="0"/>
            </a:rPr>
            <a:t>o</a:t>
          </a:r>
          <a:r>
            <a:rPr lang="en-US">
              <a:latin typeface="Open Sans" panose="020B0606030504020204" pitchFamily="34" charset="0"/>
              <a:ea typeface="Open Sans" panose="020B0606030504020204" pitchFamily="34" charset="0"/>
              <a:cs typeface="Open Sans" panose="020B0606030504020204" pitchFamily="34" charset="0"/>
            </a:rPr>
            <a:t>n,</a:t>
          </a:r>
          <a:r>
            <a:rPr lang="en-US" spc="-35">
              <a:latin typeface="Open Sans" panose="020B0606030504020204" pitchFamily="34" charset="0"/>
              <a:ea typeface="Open Sans" panose="020B0606030504020204" pitchFamily="34" charset="0"/>
              <a:cs typeface="Open Sans" panose="020B0606030504020204" pitchFamily="34" charset="0"/>
            </a:rPr>
            <a:t> </a:t>
          </a:r>
          <a:r>
            <a:rPr lang="en-US" spc="5">
              <a:latin typeface="Open Sans" panose="020B0606030504020204" pitchFamily="34" charset="0"/>
              <a:ea typeface="Open Sans" panose="020B0606030504020204" pitchFamily="34" charset="0"/>
              <a:cs typeface="Open Sans" panose="020B0606030504020204" pitchFamily="34" charset="0"/>
            </a:rPr>
            <a:t>m</a:t>
          </a:r>
          <a:r>
            <a:rPr lang="en-US">
              <a:latin typeface="Open Sans" panose="020B0606030504020204" pitchFamily="34" charset="0"/>
              <a:ea typeface="Open Sans" panose="020B0606030504020204" pitchFamily="34" charset="0"/>
              <a:cs typeface="Open Sans" panose="020B0606030504020204" pitchFamily="34" charset="0"/>
            </a:rPr>
            <a:t>one</a:t>
          </a:r>
          <a:r>
            <a:rPr lang="en-US" spc="-100">
              <a:latin typeface="Open Sans" panose="020B0606030504020204" pitchFamily="34" charset="0"/>
              <a:ea typeface="Open Sans" panose="020B0606030504020204" pitchFamily="34" charset="0"/>
              <a:cs typeface="Open Sans" panose="020B0606030504020204" pitchFamily="34" charset="0"/>
            </a:rPr>
            <a:t>y</a:t>
          </a:r>
          <a:r>
            <a:rPr lang="en-US">
              <a:latin typeface="Open Sans" panose="020B0606030504020204" pitchFamily="34" charset="0"/>
              <a:ea typeface="Open Sans" panose="020B0606030504020204" pitchFamily="34" charset="0"/>
              <a:cs typeface="Open Sans" panose="020B0606030504020204" pitchFamily="34" charset="0"/>
            </a:rPr>
            <a:t>,</a:t>
          </a:r>
          <a:r>
            <a:rPr lang="en-US" spc="-20">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sa</a:t>
          </a:r>
          <a:r>
            <a:rPr lang="en-US" spc="10">
              <a:latin typeface="Open Sans" panose="020B0606030504020204" pitchFamily="34" charset="0"/>
              <a:ea typeface="Open Sans" panose="020B0606030504020204" pitchFamily="34" charset="0"/>
              <a:cs typeface="Open Sans" panose="020B0606030504020204" pitchFamily="34" charset="0"/>
            </a:rPr>
            <a:t>f</a:t>
          </a:r>
          <a:r>
            <a:rPr lang="en-US">
              <a:latin typeface="Open Sans" panose="020B0606030504020204" pitchFamily="34" charset="0"/>
              <a:ea typeface="Open Sans" panose="020B0606030504020204" pitchFamily="34" charset="0"/>
              <a:cs typeface="Open Sans" panose="020B0606030504020204" pitchFamily="34" charset="0"/>
            </a:rPr>
            <a:t>et</a:t>
          </a:r>
          <a:r>
            <a:rPr lang="en-US" spc="-100">
              <a:latin typeface="Open Sans" panose="020B0606030504020204" pitchFamily="34" charset="0"/>
              <a:ea typeface="Open Sans" panose="020B0606030504020204" pitchFamily="34" charset="0"/>
              <a:cs typeface="Open Sans" panose="020B0606030504020204" pitchFamily="34" charset="0"/>
            </a:rPr>
            <a:t>y</a:t>
          </a:r>
          <a:r>
            <a:rPr lang="en-US">
              <a:latin typeface="Open Sans" panose="020B0606030504020204" pitchFamily="34" charset="0"/>
              <a:ea typeface="Open Sans" panose="020B0606030504020204" pitchFamily="34" charset="0"/>
              <a:cs typeface="Open Sans" panose="020B0606030504020204" pitchFamily="34" charset="0"/>
            </a:rPr>
            <a:t>,</a:t>
          </a:r>
          <a:r>
            <a:rPr lang="en-US" spc="-20">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and</a:t>
          </a:r>
          <a:r>
            <a:rPr lang="en-US" spc="-20">
              <a:latin typeface="Open Sans" panose="020B0606030504020204" pitchFamily="34" charset="0"/>
              <a:ea typeface="Open Sans" panose="020B0606030504020204" pitchFamily="34" charset="0"/>
              <a:cs typeface="Open Sans" panose="020B0606030504020204" pitchFamily="34" charset="0"/>
            </a:rPr>
            <a:t> </a:t>
          </a:r>
          <a:r>
            <a:rPr lang="en-US" spc="10">
              <a:latin typeface="Open Sans" panose="020B0606030504020204" pitchFamily="34" charset="0"/>
              <a:ea typeface="Open Sans" panose="020B0606030504020204" pitchFamily="34" charset="0"/>
              <a:cs typeface="Open Sans" panose="020B0606030504020204" pitchFamily="34" charset="0"/>
            </a:rPr>
            <a:t>f</a:t>
          </a:r>
          <a:r>
            <a:rPr lang="en-US">
              <a:latin typeface="Open Sans" panose="020B0606030504020204" pitchFamily="34" charset="0"/>
              <a:ea typeface="Open Sans" panose="020B0606030504020204" pitchFamily="34" charset="0"/>
              <a:cs typeface="Open Sans" panose="020B0606030504020204" pitchFamily="34" charset="0"/>
            </a:rPr>
            <a:t>a</a:t>
          </a:r>
          <a:r>
            <a:rPr lang="en-US" spc="5">
              <a:latin typeface="Open Sans" panose="020B0606030504020204" pitchFamily="34" charset="0"/>
              <a:ea typeface="Open Sans" panose="020B0606030504020204" pitchFamily="34" charset="0"/>
              <a:cs typeface="Open Sans" panose="020B0606030504020204" pitchFamily="34" charset="0"/>
            </a:rPr>
            <a:t>m</a:t>
          </a:r>
          <a:r>
            <a:rPr lang="en-US" spc="-5">
              <a:latin typeface="Open Sans" panose="020B0606030504020204" pitchFamily="34" charset="0"/>
              <a:ea typeface="Open Sans" panose="020B0606030504020204" pitchFamily="34" charset="0"/>
              <a:cs typeface="Open Sans" panose="020B0606030504020204" pitchFamily="34" charset="0"/>
            </a:rPr>
            <a:t>il</a:t>
          </a:r>
          <a:r>
            <a:rPr lang="en-US">
              <a:latin typeface="Open Sans" panose="020B0606030504020204" pitchFamily="34" charset="0"/>
              <a:ea typeface="Open Sans" panose="020B0606030504020204" pitchFamily="34" charset="0"/>
              <a:cs typeface="Open Sans" panose="020B0606030504020204" pitchFamily="34" charset="0"/>
            </a:rPr>
            <a:t>y</a:t>
          </a:r>
          <a:endParaRPr lang="en-US" dirty="0">
            <a:latin typeface="Open Sans" panose="020B0606030504020204" pitchFamily="34" charset="0"/>
            <a:ea typeface="Open Sans" panose="020B0606030504020204" pitchFamily="34" charset="0"/>
            <a:cs typeface="Open Sans" panose="020B0606030504020204" pitchFamily="34" charset="0"/>
          </a:endParaRPr>
        </a:p>
      </dgm:t>
    </dgm:pt>
    <dgm:pt modelId="{F2DED925-73D4-441C-A3B5-FC1C3D244B77}" type="parTrans" cxnId="{FD8C2B30-433F-49DA-AEB5-198556EB5F3D}">
      <dgm:prSet/>
      <dgm:spPr/>
      <dgm:t>
        <a:bodyPr/>
        <a:lstStyle/>
        <a:p>
          <a:endParaRPr lang="en-US"/>
        </a:p>
      </dgm:t>
    </dgm:pt>
    <dgm:pt modelId="{56D072A6-2A5A-4840-8260-9771AAFA5905}" type="sibTrans" cxnId="{FD8C2B30-433F-49DA-AEB5-198556EB5F3D}">
      <dgm:prSet/>
      <dgm:spPr/>
      <dgm:t>
        <a:bodyPr/>
        <a:lstStyle/>
        <a:p>
          <a:endParaRPr lang="en-US"/>
        </a:p>
      </dgm:t>
    </dgm:pt>
    <dgm:pt modelId="{9DF2F338-C7B8-4865-91A6-9FBC2F47EE96}">
      <dgm:prSet phldrT="[Text]"/>
      <dgm:spPr/>
      <dgm:t>
        <a:bodyPr/>
        <a:lstStyle/>
        <a:p>
          <a:r>
            <a:rPr lang="en-US" spc="-5">
              <a:latin typeface="Open Sans" panose="020B0606030504020204" pitchFamily="34" charset="0"/>
              <a:ea typeface="Open Sans" panose="020B0606030504020204" pitchFamily="34" charset="0"/>
              <a:cs typeface="Open Sans" panose="020B0606030504020204" pitchFamily="34" charset="0"/>
            </a:rPr>
            <a:t>C</a:t>
          </a:r>
          <a:r>
            <a:rPr lang="en-US">
              <a:latin typeface="Open Sans" panose="020B0606030504020204" pitchFamily="34" charset="0"/>
              <a:ea typeface="Open Sans" panose="020B0606030504020204" pitchFamily="34" charset="0"/>
              <a:cs typeface="Open Sans" panose="020B0606030504020204" pitchFamily="34" charset="0"/>
            </a:rPr>
            <a:t>an</a:t>
          </a:r>
          <a:r>
            <a:rPr lang="en-US" spc="-20">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occur</a:t>
          </a:r>
          <a:r>
            <a:rPr lang="en-US" spc="-15">
              <a:latin typeface="Open Sans" panose="020B0606030504020204" pitchFamily="34" charset="0"/>
              <a:ea typeface="Open Sans" panose="020B0606030504020204" pitchFamily="34" charset="0"/>
              <a:cs typeface="Open Sans" panose="020B0606030504020204" pitchFamily="34" charset="0"/>
            </a:rPr>
            <a:t> </a:t>
          </a:r>
          <a:r>
            <a:rPr lang="en-US" spc="-5">
              <a:latin typeface="Open Sans" panose="020B0606030504020204" pitchFamily="34" charset="0"/>
              <a:ea typeface="Open Sans" panose="020B0606030504020204" pitchFamily="34" charset="0"/>
              <a:cs typeface="Open Sans" panose="020B0606030504020204" pitchFamily="34" charset="0"/>
            </a:rPr>
            <a:t>i</a:t>
          </a:r>
          <a:r>
            <a:rPr lang="en-US">
              <a:latin typeface="Open Sans" panose="020B0606030504020204" pitchFamily="34" charset="0"/>
              <a:ea typeface="Open Sans" panose="020B0606030504020204" pitchFamily="34" charset="0"/>
              <a:cs typeface="Open Sans" panose="020B0606030504020204" pitchFamily="34" charset="0"/>
            </a:rPr>
            <a:t>n</a:t>
          </a:r>
          <a:r>
            <a:rPr lang="en-US" spc="-5">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pe</a:t>
          </a:r>
          <a:r>
            <a:rPr lang="en-US" spc="-5">
              <a:latin typeface="Open Sans" panose="020B0606030504020204" pitchFamily="34" charset="0"/>
              <a:ea typeface="Open Sans" panose="020B0606030504020204" pitchFamily="34" charset="0"/>
              <a:cs typeface="Open Sans" panose="020B0606030504020204" pitchFamily="34" charset="0"/>
            </a:rPr>
            <a:t>r</a:t>
          </a:r>
          <a:r>
            <a:rPr lang="en-US">
              <a:latin typeface="Open Sans" panose="020B0606030504020204" pitchFamily="34" charset="0"/>
              <a:ea typeface="Open Sans" panose="020B0606030504020204" pitchFamily="34" charset="0"/>
              <a:cs typeface="Open Sans" panose="020B0606030504020204" pitchFamily="34" charset="0"/>
            </a:rPr>
            <a:t>son</a:t>
          </a:r>
          <a:r>
            <a:rPr lang="en-US" spc="-20">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or</a:t>
          </a:r>
          <a:r>
            <a:rPr lang="en-US" spc="-15">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on</a:t>
          </a:r>
          <a:r>
            <a:rPr lang="en-US" spc="-5">
              <a:latin typeface="Open Sans" panose="020B0606030504020204" pitchFamily="34" charset="0"/>
              <a:ea typeface="Open Sans" panose="020B0606030504020204" pitchFamily="34" charset="0"/>
              <a:cs typeface="Open Sans" panose="020B0606030504020204" pitchFamily="34" charset="0"/>
            </a:rPr>
            <a:t>li</a:t>
          </a:r>
          <a:r>
            <a:rPr lang="en-US">
              <a:latin typeface="Open Sans" panose="020B0606030504020204" pitchFamily="34" charset="0"/>
              <a:ea typeface="Open Sans" panose="020B0606030504020204" pitchFamily="34" charset="0"/>
              <a:cs typeface="Open Sans" panose="020B0606030504020204" pitchFamily="34" charset="0"/>
            </a:rPr>
            <a:t>ne/s</a:t>
          </a:r>
          <a:r>
            <a:rPr lang="en-US" spc="-10">
              <a:latin typeface="Open Sans" panose="020B0606030504020204" pitchFamily="34" charset="0"/>
              <a:ea typeface="Open Sans" panose="020B0606030504020204" pitchFamily="34" charset="0"/>
              <a:cs typeface="Open Sans" panose="020B0606030504020204" pitchFamily="34" charset="0"/>
            </a:rPr>
            <a:t>o</a:t>
          </a:r>
          <a:r>
            <a:rPr lang="en-US">
              <a:latin typeface="Open Sans" panose="020B0606030504020204" pitchFamily="34" charset="0"/>
              <a:ea typeface="Open Sans" panose="020B0606030504020204" pitchFamily="34" charset="0"/>
              <a:cs typeface="Open Sans" panose="020B0606030504020204" pitchFamily="34" charset="0"/>
            </a:rPr>
            <a:t>c</a:t>
          </a:r>
          <a:r>
            <a:rPr lang="en-US" spc="-5">
              <a:latin typeface="Open Sans" panose="020B0606030504020204" pitchFamily="34" charset="0"/>
              <a:ea typeface="Open Sans" panose="020B0606030504020204" pitchFamily="34" charset="0"/>
              <a:cs typeface="Open Sans" panose="020B0606030504020204" pitchFamily="34" charset="0"/>
            </a:rPr>
            <a:t>i</a:t>
          </a:r>
          <a:r>
            <a:rPr lang="en-US" spc="-10">
              <a:latin typeface="Open Sans" panose="020B0606030504020204" pitchFamily="34" charset="0"/>
              <a:ea typeface="Open Sans" panose="020B0606030504020204" pitchFamily="34" charset="0"/>
              <a:cs typeface="Open Sans" panose="020B0606030504020204" pitchFamily="34" charset="0"/>
            </a:rPr>
            <a:t>a</a:t>
          </a:r>
          <a:r>
            <a:rPr lang="en-US">
              <a:latin typeface="Open Sans" panose="020B0606030504020204" pitchFamily="34" charset="0"/>
              <a:ea typeface="Open Sans" panose="020B0606030504020204" pitchFamily="34" charset="0"/>
              <a:cs typeface="Open Sans" panose="020B0606030504020204" pitchFamily="34" charset="0"/>
            </a:rPr>
            <a:t>l</a:t>
          </a:r>
          <a:r>
            <a:rPr lang="en-US" spc="-40">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net</a:t>
          </a:r>
          <a:r>
            <a:rPr lang="en-US" spc="-15">
              <a:latin typeface="Open Sans" panose="020B0606030504020204" pitchFamily="34" charset="0"/>
              <a:ea typeface="Open Sans" panose="020B0606030504020204" pitchFamily="34" charset="0"/>
              <a:cs typeface="Open Sans" panose="020B0606030504020204" pitchFamily="34" charset="0"/>
            </a:rPr>
            <a:t>w</a:t>
          </a:r>
          <a:r>
            <a:rPr lang="en-US">
              <a:latin typeface="Open Sans" panose="020B0606030504020204" pitchFamily="34" charset="0"/>
              <a:ea typeface="Open Sans" panose="020B0606030504020204" pitchFamily="34" charset="0"/>
              <a:cs typeface="Open Sans" panose="020B0606030504020204" pitchFamily="34" charset="0"/>
            </a:rPr>
            <a:t>o</a:t>
          </a:r>
          <a:r>
            <a:rPr lang="en-US" spc="-5">
              <a:latin typeface="Open Sans" panose="020B0606030504020204" pitchFamily="34" charset="0"/>
              <a:ea typeface="Open Sans" panose="020B0606030504020204" pitchFamily="34" charset="0"/>
              <a:cs typeface="Open Sans" panose="020B0606030504020204" pitchFamily="34" charset="0"/>
            </a:rPr>
            <a:t>r</a:t>
          </a:r>
          <a:r>
            <a:rPr lang="en-US">
              <a:latin typeface="Open Sans" panose="020B0606030504020204" pitchFamily="34" charset="0"/>
              <a:ea typeface="Open Sans" panose="020B0606030504020204" pitchFamily="34" charset="0"/>
              <a:cs typeface="Open Sans" panose="020B0606030504020204" pitchFamily="34" charset="0"/>
            </a:rPr>
            <a:t>k</a:t>
          </a:r>
          <a:r>
            <a:rPr lang="en-US" spc="-5">
              <a:latin typeface="Open Sans" panose="020B0606030504020204" pitchFamily="34" charset="0"/>
              <a:ea typeface="Open Sans" panose="020B0606030504020204" pitchFamily="34" charset="0"/>
              <a:cs typeface="Open Sans" panose="020B0606030504020204" pitchFamily="34" charset="0"/>
            </a:rPr>
            <a:t>i</a:t>
          </a:r>
          <a:r>
            <a:rPr lang="en-US">
              <a:latin typeface="Open Sans" panose="020B0606030504020204" pitchFamily="34" charset="0"/>
              <a:ea typeface="Open Sans" panose="020B0606030504020204" pitchFamily="34" charset="0"/>
              <a:cs typeface="Open Sans" panose="020B0606030504020204" pitchFamily="34" charset="0"/>
            </a:rPr>
            <a:t>ng</a:t>
          </a:r>
          <a:endParaRPr lang="en-US" dirty="0">
            <a:latin typeface="Open Sans" panose="020B0606030504020204" pitchFamily="34" charset="0"/>
            <a:ea typeface="Open Sans" panose="020B0606030504020204" pitchFamily="34" charset="0"/>
            <a:cs typeface="Open Sans" panose="020B0606030504020204" pitchFamily="34" charset="0"/>
          </a:endParaRPr>
        </a:p>
      </dgm:t>
    </dgm:pt>
    <dgm:pt modelId="{37F5175C-C204-4788-B1F8-59E366990854}" type="parTrans" cxnId="{63729964-60AE-4719-AC36-4C2515C3E22C}">
      <dgm:prSet/>
      <dgm:spPr/>
      <dgm:t>
        <a:bodyPr/>
        <a:lstStyle/>
        <a:p>
          <a:endParaRPr lang="en-US"/>
        </a:p>
      </dgm:t>
    </dgm:pt>
    <dgm:pt modelId="{CF3BEDCB-C8ED-4D57-9E24-A682B64EBB71}" type="sibTrans" cxnId="{63729964-60AE-4719-AC36-4C2515C3E22C}">
      <dgm:prSet/>
      <dgm:spPr/>
      <dgm:t>
        <a:bodyPr/>
        <a:lstStyle/>
        <a:p>
          <a:endParaRPr lang="en-US"/>
        </a:p>
      </dgm:t>
    </dgm:pt>
    <dgm:pt modelId="{C9A572C9-12EA-4DE2-A249-408217AFC808}">
      <dgm:prSet phldrT="[Text]"/>
      <dgm:spPr/>
      <dgm:t>
        <a:bodyPr/>
        <a:lstStyle/>
        <a:p>
          <a:r>
            <a:rPr lang="en-US" b="1" dirty="0">
              <a:latin typeface="Open Sans" panose="020B0606030504020204" pitchFamily="34" charset="0"/>
              <a:ea typeface="Open Sans" panose="020B0606030504020204" pitchFamily="34" charset="0"/>
              <a:cs typeface="Open Sans" panose="020B0606030504020204" pitchFamily="34" charset="0"/>
            </a:rPr>
            <a:t>Grooming</a:t>
          </a:r>
        </a:p>
      </dgm:t>
    </dgm:pt>
    <dgm:pt modelId="{1E5B598B-03D2-45C2-8190-7A564911E29F}" type="parTrans" cxnId="{E1B8DBC2-DEB8-4394-A70B-E766D42C1E68}">
      <dgm:prSet/>
      <dgm:spPr/>
      <dgm:t>
        <a:bodyPr/>
        <a:lstStyle/>
        <a:p>
          <a:endParaRPr lang="en-US"/>
        </a:p>
      </dgm:t>
    </dgm:pt>
    <dgm:pt modelId="{9FA63A9A-AC6E-402E-99CE-D01D15E484C0}" type="sibTrans" cxnId="{E1B8DBC2-DEB8-4394-A70B-E766D42C1E68}">
      <dgm:prSet/>
      <dgm:spPr/>
      <dgm:t>
        <a:bodyPr/>
        <a:lstStyle/>
        <a:p>
          <a:endParaRPr lang="en-US"/>
        </a:p>
      </dgm:t>
    </dgm:pt>
    <dgm:pt modelId="{6E251AE6-AA59-4F48-80CC-5FF0E6B97889}">
      <dgm:prSet phldrT="[Text]"/>
      <dgm:spPr/>
      <dgm:t>
        <a:bodyPr/>
        <a:lstStyle/>
        <a:p>
          <a:r>
            <a:rPr lang="en-US">
              <a:latin typeface="Open Sans" panose="020B0606030504020204" pitchFamily="34" charset="0"/>
              <a:ea typeface="Open Sans" panose="020B0606030504020204" pitchFamily="34" charset="0"/>
              <a:cs typeface="Open Sans" panose="020B0606030504020204" pitchFamily="34" charset="0"/>
            </a:rPr>
            <a:t>In</a:t>
          </a:r>
          <a:r>
            <a:rPr lang="en-US" spc="-15">
              <a:latin typeface="Open Sans" panose="020B0606030504020204" pitchFamily="34" charset="0"/>
              <a:ea typeface="Open Sans" panose="020B0606030504020204" pitchFamily="34" charset="0"/>
              <a:cs typeface="Open Sans" panose="020B0606030504020204" pitchFamily="34" charset="0"/>
            </a:rPr>
            <a:t>v</a:t>
          </a:r>
          <a:r>
            <a:rPr lang="en-US">
              <a:latin typeface="Open Sans" panose="020B0606030504020204" pitchFamily="34" charset="0"/>
              <a:ea typeface="Open Sans" panose="020B0606030504020204" pitchFamily="34" charset="0"/>
              <a:cs typeface="Open Sans" panose="020B0606030504020204" pitchFamily="34" charset="0"/>
            </a:rPr>
            <a:t>est</a:t>
          </a:r>
          <a:r>
            <a:rPr lang="en-US" spc="5">
              <a:latin typeface="Open Sans" panose="020B0606030504020204" pitchFamily="34" charset="0"/>
              <a:ea typeface="Open Sans" panose="020B0606030504020204" pitchFamily="34" charset="0"/>
              <a:cs typeface="Open Sans" panose="020B0606030504020204" pitchFamily="34" charset="0"/>
            </a:rPr>
            <a:t>m</a:t>
          </a:r>
          <a:r>
            <a:rPr lang="en-US">
              <a:latin typeface="Open Sans" panose="020B0606030504020204" pitchFamily="34" charset="0"/>
              <a:ea typeface="Open Sans" panose="020B0606030504020204" pitchFamily="34" charset="0"/>
              <a:cs typeface="Open Sans" panose="020B0606030504020204" pitchFamily="34" charset="0"/>
            </a:rPr>
            <a:t>ent</a:t>
          </a:r>
          <a:r>
            <a:rPr lang="en-US" spc="-20">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of</a:t>
          </a:r>
          <a:r>
            <a:rPr lang="en-US" spc="-10">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t</a:t>
          </a:r>
          <a:r>
            <a:rPr lang="en-US" spc="-5">
              <a:latin typeface="Open Sans" panose="020B0606030504020204" pitchFamily="34" charset="0"/>
              <a:ea typeface="Open Sans" panose="020B0606030504020204" pitchFamily="34" charset="0"/>
              <a:cs typeface="Open Sans" panose="020B0606030504020204" pitchFamily="34" charset="0"/>
            </a:rPr>
            <a:t>i</a:t>
          </a:r>
          <a:r>
            <a:rPr lang="en-US" spc="5">
              <a:latin typeface="Open Sans" panose="020B0606030504020204" pitchFamily="34" charset="0"/>
              <a:ea typeface="Open Sans" panose="020B0606030504020204" pitchFamily="34" charset="0"/>
              <a:cs typeface="Open Sans" panose="020B0606030504020204" pitchFamily="34" charset="0"/>
            </a:rPr>
            <a:t>m</a:t>
          </a:r>
          <a:r>
            <a:rPr lang="en-US">
              <a:latin typeface="Open Sans" panose="020B0606030504020204" pitchFamily="34" charset="0"/>
              <a:ea typeface="Open Sans" panose="020B0606030504020204" pitchFamily="34" charset="0"/>
              <a:cs typeface="Open Sans" panose="020B0606030504020204" pitchFamily="34" charset="0"/>
            </a:rPr>
            <a:t>e,</a:t>
          </a:r>
          <a:r>
            <a:rPr lang="en-US" spc="-10">
              <a:latin typeface="Open Sans" panose="020B0606030504020204" pitchFamily="34" charset="0"/>
              <a:ea typeface="Open Sans" panose="020B0606030504020204" pitchFamily="34" charset="0"/>
              <a:cs typeface="Open Sans" panose="020B0606030504020204" pitchFamily="34" charset="0"/>
            </a:rPr>
            <a:t> g</a:t>
          </a:r>
          <a:r>
            <a:rPr lang="en-US" spc="-5">
              <a:latin typeface="Open Sans" panose="020B0606030504020204" pitchFamily="34" charset="0"/>
              <a:ea typeface="Open Sans" panose="020B0606030504020204" pitchFamily="34" charset="0"/>
              <a:cs typeface="Open Sans" panose="020B0606030504020204" pitchFamily="34" charset="0"/>
            </a:rPr>
            <a:t>i</a:t>
          </a:r>
          <a:r>
            <a:rPr lang="en-US" spc="10">
              <a:latin typeface="Open Sans" panose="020B0606030504020204" pitchFamily="34" charset="0"/>
              <a:ea typeface="Open Sans" panose="020B0606030504020204" pitchFamily="34" charset="0"/>
              <a:cs typeface="Open Sans" panose="020B0606030504020204" pitchFamily="34" charset="0"/>
            </a:rPr>
            <a:t>f</a:t>
          </a:r>
          <a:r>
            <a:rPr lang="en-US">
              <a:latin typeface="Open Sans" panose="020B0606030504020204" pitchFamily="34" charset="0"/>
              <a:ea typeface="Open Sans" panose="020B0606030504020204" pitchFamily="34" charset="0"/>
              <a:cs typeface="Open Sans" panose="020B0606030504020204" pitchFamily="34" charset="0"/>
            </a:rPr>
            <a:t>ts, bu</a:t>
          </a:r>
          <a:r>
            <a:rPr lang="en-US" spc="-5">
              <a:latin typeface="Open Sans" panose="020B0606030504020204" pitchFamily="34" charset="0"/>
              <a:ea typeface="Open Sans" panose="020B0606030504020204" pitchFamily="34" charset="0"/>
              <a:cs typeface="Open Sans" panose="020B0606030504020204" pitchFamily="34" charset="0"/>
            </a:rPr>
            <a:t>il</a:t>
          </a:r>
          <a:r>
            <a:rPr lang="en-US">
              <a:latin typeface="Open Sans" panose="020B0606030504020204" pitchFamily="34" charset="0"/>
              <a:ea typeface="Open Sans" panose="020B0606030504020204" pitchFamily="34" charset="0"/>
              <a:cs typeface="Open Sans" panose="020B0606030504020204" pitchFamily="34" charset="0"/>
            </a:rPr>
            <a:t>d</a:t>
          </a:r>
          <a:r>
            <a:rPr lang="en-US" spc="-5">
              <a:latin typeface="Open Sans" panose="020B0606030504020204" pitchFamily="34" charset="0"/>
              <a:ea typeface="Open Sans" panose="020B0606030504020204" pitchFamily="34" charset="0"/>
              <a:cs typeface="Open Sans" panose="020B0606030504020204" pitchFamily="34" charset="0"/>
            </a:rPr>
            <a:t>i</a:t>
          </a:r>
          <a:r>
            <a:rPr lang="en-US" spc="-10">
              <a:latin typeface="Open Sans" panose="020B0606030504020204" pitchFamily="34" charset="0"/>
              <a:ea typeface="Open Sans" panose="020B0606030504020204" pitchFamily="34" charset="0"/>
              <a:cs typeface="Open Sans" panose="020B0606030504020204" pitchFamily="34" charset="0"/>
            </a:rPr>
            <a:t>n</a:t>
          </a:r>
          <a:r>
            <a:rPr lang="en-US">
              <a:latin typeface="Open Sans" panose="020B0606030504020204" pitchFamily="34" charset="0"/>
              <a:ea typeface="Open Sans" panose="020B0606030504020204" pitchFamily="34" charset="0"/>
              <a:cs typeface="Open Sans" panose="020B0606030504020204" pitchFamily="34" charset="0"/>
            </a:rPr>
            <a:t>g</a:t>
          </a:r>
          <a:r>
            <a:rPr lang="en-US" spc="-30">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of</a:t>
          </a:r>
          <a:r>
            <a:rPr lang="en-US" spc="-10">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t</a:t>
          </a:r>
          <a:r>
            <a:rPr lang="en-US" spc="-5">
              <a:latin typeface="Open Sans" panose="020B0606030504020204" pitchFamily="34" charset="0"/>
              <a:ea typeface="Open Sans" panose="020B0606030504020204" pitchFamily="34" charset="0"/>
              <a:cs typeface="Open Sans" panose="020B0606030504020204" pitchFamily="34" charset="0"/>
            </a:rPr>
            <a:t>r</a:t>
          </a:r>
          <a:r>
            <a:rPr lang="en-US">
              <a:latin typeface="Open Sans" panose="020B0606030504020204" pitchFamily="34" charset="0"/>
              <a:ea typeface="Open Sans" panose="020B0606030504020204" pitchFamily="34" charset="0"/>
              <a:cs typeface="Open Sans" panose="020B0606030504020204" pitchFamily="34" charset="0"/>
            </a:rPr>
            <a:t>ust, and</a:t>
          </a:r>
          <a:r>
            <a:rPr lang="en-US" spc="-20">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sense</a:t>
          </a:r>
          <a:r>
            <a:rPr lang="en-US" spc="-20">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of</a:t>
          </a:r>
          <a:r>
            <a:rPr lang="en-US" spc="-10">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be</a:t>
          </a:r>
          <a:r>
            <a:rPr lang="en-US" spc="-5">
              <a:latin typeface="Open Sans" panose="020B0606030504020204" pitchFamily="34" charset="0"/>
              <a:ea typeface="Open Sans" panose="020B0606030504020204" pitchFamily="34" charset="0"/>
              <a:cs typeface="Open Sans" panose="020B0606030504020204" pitchFamily="34" charset="0"/>
            </a:rPr>
            <a:t>l</a:t>
          </a:r>
          <a:r>
            <a:rPr lang="en-US">
              <a:latin typeface="Open Sans" panose="020B0606030504020204" pitchFamily="34" charset="0"/>
              <a:ea typeface="Open Sans" panose="020B0606030504020204" pitchFamily="34" charset="0"/>
              <a:cs typeface="Open Sans" panose="020B0606030504020204" pitchFamily="34" charset="0"/>
            </a:rPr>
            <a:t>on</a:t>
          </a:r>
          <a:r>
            <a:rPr lang="en-US" spc="-10">
              <a:latin typeface="Open Sans" panose="020B0606030504020204" pitchFamily="34" charset="0"/>
              <a:ea typeface="Open Sans" panose="020B0606030504020204" pitchFamily="34" charset="0"/>
              <a:cs typeface="Open Sans" panose="020B0606030504020204" pitchFamily="34" charset="0"/>
            </a:rPr>
            <a:t>g</a:t>
          </a:r>
          <a:r>
            <a:rPr lang="en-US" spc="-5">
              <a:latin typeface="Open Sans" panose="020B0606030504020204" pitchFamily="34" charset="0"/>
              <a:ea typeface="Open Sans" panose="020B0606030504020204" pitchFamily="34" charset="0"/>
              <a:cs typeface="Open Sans" panose="020B0606030504020204" pitchFamily="34" charset="0"/>
            </a:rPr>
            <a:t>i</a:t>
          </a:r>
          <a:r>
            <a:rPr lang="en-US" spc="-10">
              <a:latin typeface="Open Sans" panose="020B0606030504020204" pitchFamily="34" charset="0"/>
              <a:ea typeface="Open Sans" panose="020B0606030504020204" pitchFamily="34" charset="0"/>
              <a:cs typeface="Open Sans" panose="020B0606030504020204" pitchFamily="34" charset="0"/>
            </a:rPr>
            <a:t>n</a:t>
          </a:r>
          <a:r>
            <a:rPr lang="en-US">
              <a:latin typeface="Open Sans" panose="020B0606030504020204" pitchFamily="34" charset="0"/>
              <a:ea typeface="Open Sans" panose="020B0606030504020204" pitchFamily="34" charset="0"/>
              <a:cs typeface="Open Sans" panose="020B0606030504020204" pitchFamily="34" charset="0"/>
            </a:rPr>
            <a:t>g</a:t>
          </a:r>
          <a:endParaRPr lang="en-US" dirty="0">
            <a:latin typeface="Open Sans" panose="020B0606030504020204" pitchFamily="34" charset="0"/>
            <a:ea typeface="Open Sans" panose="020B0606030504020204" pitchFamily="34" charset="0"/>
            <a:cs typeface="Open Sans" panose="020B0606030504020204" pitchFamily="34" charset="0"/>
          </a:endParaRPr>
        </a:p>
      </dgm:t>
    </dgm:pt>
    <dgm:pt modelId="{42ED6971-B25F-4612-B963-17D8DACFC0D1}" type="parTrans" cxnId="{A9059AB0-5363-4E8F-A3A7-099B6AC213C3}">
      <dgm:prSet/>
      <dgm:spPr/>
      <dgm:t>
        <a:bodyPr/>
        <a:lstStyle/>
        <a:p>
          <a:endParaRPr lang="en-US"/>
        </a:p>
      </dgm:t>
    </dgm:pt>
    <dgm:pt modelId="{4ACDB709-FCF7-42C6-9BA4-FF1A5349A2D6}" type="sibTrans" cxnId="{A9059AB0-5363-4E8F-A3A7-099B6AC213C3}">
      <dgm:prSet/>
      <dgm:spPr/>
      <dgm:t>
        <a:bodyPr/>
        <a:lstStyle/>
        <a:p>
          <a:endParaRPr lang="en-US"/>
        </a:p>
      </dgm:t>
    </dgm:pt>
    <dgm:pt modelId="{1DF62C3F-F3A0-472D-8352-685A687E5C41}">
      <dgm:prSet phldrT="[Text]"/>
      <dgm:spPr/>
      <dgm:t>
        <a:bodyPr/>
        <a:lstStyle/>
        <a:p>
          <a:r>
            <a:rPr lang="en-US">
              <a:latin typeface="Open Sans" panose="020B0606030504020204" pitchFamily="34" charset="0"/>
              <a:ea typeface="Open Sans" panose="020B0606030504020204" pitchFamily="34" charset="0"/>
              <a:cs typeface="Open Sans" panose="020B0606030504020204" pitchFamily="34" charset="0"/>
            </a:rPr>
            <a:t>Inc</a:t>
          </a:r>
          <a:r>
            <a:rPr lang="en-US" spc="-5">
              <a:latin typeface="Open Sans" panose="020B0606030504020204" pitchFamily="34" charset="0"/>
              <a:ea typeface="Open Sans" panose="020B0606030504020204" pitchFamily="34" charset="0"/>
              <a:cs typeface="Open Sans" panose="020B0606030504020204" pitchFamily="34" charset="0"/>
            </a:rPr>
            <a:t>r</a:t>
          </a:r>
          <a:r>
            <a:rPr lang="en-US">
              <a:latin typeface="Open Sans" panose="020B0606030504020204" pitchFamily="34" charset="0"/>
              <a:ea typeface="Open Sans" panose="020B0606030504020204" pitchFamily="34" charset="0"/>
              <a:cs typeface="Open Sans" panose="020B0606030504020204" pitchFamily="34" charset="0"/>
            </a:rPr>
            <a:t>eased</a:t>
          </a:r>
          <a:r>
            <a:rPr lang="en-US" spc="-30">
              <a:latin typeface="Open Sans" panose="020B0606030504020204" pitchFamily="34" charset="0"/>
              <a:ea typeface="Open Sans" panose="020B0606030504020204" pitchFamily="34" charset="0"/>
              <a:cs typeface="Open Sans" panose="020B0606030504020204" pitchFamily="34" charset="0"/>
            </a:rPr>
            <a:t> </a:t>
          </a:r>
          <a:r>
            <a:rPr lang="en-US" spc="-5">
              <a:latin typeface="Open Sans" panose="020B0606030504020204" pitchFamily="34" charset="0"/>
              <a:ea typeface="Open Sans" panose="020B0606030504020204" pitchFamily="34" charset="0"/>
              <a:cs typeface="Open Sans" panose="020B0606030504020204" pitchFamily="34" charset="0"/>
            </a:rPr>
            <a:t>i</a:t>
          </a:r>
          <a:r>
            <a:rPr lang="en-US">
              <a:latin typeface="Open Sans" panose="020B0606030504020204" pitchFamily="34" charset="0"/>
              <a:ea typeface="Open Sans" panose="020B0606030504020204" pitchFamily="34" charset="0"/>
              <a:cs typeface="Open Sans" panose="020B0606030504020204" pitchFamily="34" charset="0"/>
            </a:rPr>
            <a:t>so</a:t>
          </a:r>
          <a:r>
            <a:rPr lang="en-US" spc="-5">
              <a:latin typeface="Open Sans" panose="020B0606030504020204" pitchFamily="34" charset="0"/>
              <a:ea typeface="Open Sans" panose="020B0606030504020204" pitchFamily="34" charset="0"/>
              <a:cs typeface="Open Sans" panose="020B0606030504020204" pitchFamily="34" charset="0"/>
            </a:rPr>
            <a:t>l</a:t>
          </a:r>
          <a:r>
            <a:rPr lang="en-US">
              <a:latin typeface="Open Sans" panose="020B0606030504020204" pitchFamily="34" charset="0"/>
              <a:ea typeface="Open Sans" panose="020B0606030504020204" pitchFamily="34" charset="0"/>
              <a:cs typeface="Open Sans" panose="020B0606030504020204" pitchFamily="34" charset="0"/>
            </a:rPr>
            <a:t>at</a:t>
          </a:r>
          <a:r>
            <a:rPr lang="en-US" spc="-5">
              <a:latin typeface="Open Sans" panose="020B0606030504020204" pitchFamily="34" charset="0"/>
              <a:ea typeface="Open Sans" panose="020B0606030504020204" pitchFamily="34" charset="0"/>
              <a:cs typeface="Open Sans" panose="020B0606030504020204" pitchFamily="34" charset="0"/>
            </a:rPr>
            <a:t>i</a:t>
          </a:r>
          <a:r>
            <a:rPr lang="en-US">
              <a:latin typeface="Open Sans" panose="020B0606030504020204" pitchFamily="34" charset="0"/>
              <a:ea typeface="Open Sans" panose="020B0606030504020204" pitchFamily="34" charset="0"/>
              <a:cs typeface="Open Sans" panose="020B0606030504020204" pitchFamily="34" charset="0"/>
            </a:rPr>
            <a:t>o</a:t>
          </a:r>
          <a:r>
            <a:rPr lang="en-US" spc="-10">
              <a:latin typeface="Open Sans" panose="020B0606030504020204" pitchFamily="34" charset="0"/>
              <a:ea typeface="Open Sans" panose="020B0606030504020204" pitchFamily="34" charset="0"/>
              <a:cs typeface="Open Sans" panose="020B0606030504020204" pitchFamily="34" charset="0"/>
            </a:rPr>
            <a:t>n</a:t>
          </a:r>
          <a:r>
            <a:rPr lang="en-US">
              <a:latin typeface="Open Sans" panose="020B0606030504020204" pitchFamily="34" charset="0"/>
              <a:ea typeface="Open Sans" panose="020B0606030504020204" pitchFamily="34" charset="0"/>
              <a:cs typeface="Open Sans" panose="020B0606030504020204" pitchFamily="34" charset="0"/>
            </a:rPr>
            <a:t>,</a:t>
          </a:r>
          <a:r>
            <a:rPr lang="en-US" spc="-20">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cont</a:t>
          </a:r>
          <a:r>
            <a:rPr lang="en-US" spc="-5">
              <a:latin typeface="Open Sans" panose="020B0606030504020204" pitchFamily="34" charset="0"/>
              <a:ea typeface="Open Sans" panose="020B0606030504020204" pitchFamily="34" charset="0"/>
              <a:cs typeface="Open Sans" panose="020B0606030504020204" pitchFamily="34" charset="0"/>
            </a:rPr>
            <a:t>r</a:t>
          </a:r>
          <a:r>
            <a:rPr lang="en-US">
              <a:latin typeface="Open Sans" panose="020B0606030504020204" pitchFamily="34" charset="0"/>
              <a:ea typeface="Open Sans" panose="020B0606030504020204" pitchFamily="34" charset="0"/>
              <a:cs typeface="Open Sans" panose="020B0606030504020204" pitchFamily="34" charset="0"/>
            </a:rPr>
            <a:t>o</a:t>
          </a:r>
          <a:r>
            <a:rPr lang="en-US" spc="-5">
              <a:latin typeface="Open Sans" panose="020B0606030504020204" pitchFamily="34" charset="0"/>
              <a:ea typeface="Open Sans" panose="020B0606030504020204" pitchFamily="34" charset="0"/>
              <a:cs typeface="Open Sans" panose="020B0606030504020204" pitchFamily="34" charset="0"/>
            </a:rPr>
            <a:t>l</a:t>
          </a:r>
          <a:r>
            <a:rPr lang="en-US">
              <a:latin typeface="Open Sans" panose="020B0606030504020204" pitchFamily="34" charset="0"/>
              <a:ea typeface="Open Sans" panose="020B0606030504020204" pitchFamily="34" charset="0"/>
              <a:cs typeface="Open Sans" panose="020B0606030504020204" pitchFamily="34" charset="0"/>
            </a:rPr>
            <a:t>,</a:t>
          </a:r>
          <a:r>
            <a:rPr lang="en-US" spc="-20">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and</a:t>
          </a:r>
          <a:r>
            <a:rPr lang="en-US" spc="-20">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b</a:t>
          </a:r>
          <a:r>
            <a:rPr lang="en-US" spc="-5">
              <a:latin typeface="Open Sans" panose="020B0606030504020204" pitchFamily="34" charset="0"/>
              <a:ea typeface="Open Sans" panose="020B0606030504020204" pitchFamily="34" charset="0"/>
              <a:cs typeface="Open Sans" panose="020B0606030504020204" pitchFamily="34" charset="0"/>
            </a:rPr>
            <a:t>r</a:t>
          </a:r>
          <a:r>
            <a:rPr lang="en-US">
              <a:latin typeface="Open Sans" panose="020B0606030504020204" pitchFamily="34" charset="0"/>
              <a:ea typeface="Open Sans" panose="020B0606030504020204" pitchFamily="34" charset="0"/>
              <a:cs typeface="Open Sans" panose="020B0606030504020204" pitchFamily="34" charset="0"/>
            </a:rPr>
            <a:t>eak</a:t>
          </a:r>
          <a:r>
            <a:rPr lang="en-US" spc="-5">
              <a:latin typeface="Open Sans" panose="020B0606030504020204" pitchFamily="34" charset="0"/>
              <a:ea typeface="Open Sans" panose="020B0606030504020204" pitchFamily="34" charset="0"/>
              <a:cs typeface="Open Sans" panose="020B0606030504020204" pitchFamily="34" charset="0"/>
            </a:rPr>
            <a:t>i</a:t>
          </a:r>
          <a:r>
            <a:rPr lang="en-US">
              <a:latin typeface="Open Sans" panose="020B0606030504020204" pitchFamily="34" charset="0"/>
              <a:ea typeface="Open Sans" panose="020B0606030504020204" pitchFamily="34" charset="0"/>
              <a:cs typeface="Open Sans" panose="020B0606030504020204" pitchFamily="34" charset="0"/>
            </a:rPr>
            <a:t>ng</a:t>
          </a:r>
          <a:r>
            <a:rPr lang="en-US" spc="-45">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do</a:t>
          </a:r>
          <a:r>
            <a:rPr lang="en-US" spc="-15">
              <a:latin typeface="Open Sans" panose="020B0606030504020204" pitchFamily="34" charset="0"/>
              <a:ea typeface="Open Sans" panose="020B0606030504020204" pitchFamily="34" charset="0"/>
              <a:cs typeface="Open Sans" panose="020B0606030504020204" pitchFamily="34" charset="0"/>
            </a:rPr>
            <a:t>w</a:t>
          </a:r>
          <a:r>
            <a:rPr lang="en-US">
              <a:latin typeface="Open Sans" panose="020B0606030504020204" pitchFamily="34" charset="0"/>
              <a:ea typeface="Open Sans" panose="020B0606030504020204" pitchFamily="34" charset="0"/>
              <a:cs typeface="Open Sans" panose="020B0606030504020204" pitchFamily="34" charset="0"/>
            </a:rPr>
            <a:t>n</a:t>
          </a:r>
          <a:r>
            <a:rPr lang="en-US" spc="-5">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and</a:t>
          </a:r>
          <a:r>
            <a:rPr lang="en-US" spc="-30">
              <a:latin typeface="Open Sans" panose="020B0606030504020204" pitchFamily="34" charset="0"/>
              <a:ea typeface="Open Sans" panose="020B0606030504020204" pitchFamily="34" charset="0"/>
              <a:cs typeface="Open Sans" panose="020B0606030504020204" pitchFamily="34" charset="0"/>
            </a:rPr>
            <a:t> </a:t>
          </a:r>
          <a:r>
            <a:rPr lang="en-US" spc="-5">
              <a:latin typeface="Open Sans" panose="020B0606030504020204" pitchFamily="34" charset="0"/>
              <a:ea typeface="Open Sans" panose="020B0606030504020204" pitchFamily="34" charset="0"/>
              <a:cs typeface="Open Sans" panose="020B0606030504020204" pitchFamily="34" charset="0"/>
            </a:rPr>
            <a:t>r</a:t>
          </a:r>
          <a:r>
            <a:rPr lang="en-US">
              <a:latin typeface="Open Sans" panose="020B0606030504020204" pitchFamily="34" charset="0"/>
              <a:ea typeface="Open Sans" panose="020B0606030504020204" pitchFamily="34" charset="0"/>
              <a:cs typeface="Open Sans" panose="020B0606030504020204" pitchFamily="34" charset="0"/>
            </a:rPr>
            <a:t>ebu</a:t>
          </a:r>
          <a:r>
            <a:rPr lang="en-US" spc="-5">
              <a:latin typeface="Open Sans" panose="020B0606030504020204" pitchFamily="34" charset="0"/>
              <a:ea typeface="Open Sans" panose="020B0606030504020204" pitchFamily="34" charset="0"/>
              <a:cs typeface="Open Sans" panose="020B0606030504020204" pitchFamily="34" charset="0"/>
            </a:rPr>
            <a:t>il</a:t>
          </a:r>
          <a:r>
            <a:rPr lang="en-US">
              <a:latin typeface="Open Sans" panose="020B0606030504020204" pitchFamily="34" charset="0"/>
              <a:ea typeface="Open Sans" panose="020B0606030504020204" pitchFamily="34" charset="0"/>
              <a:cs typeface="Open Sans" panose="020B0606030504020204" pitchFamily="34" charset="0"/>
            </a:rPr>
            <a:t>d</a:t>
          </a:r>
          <a:r>
            <a:rPr lang="en-US" spc="-5">
              <a:latin typeface="Open Sans" panose="020B0606030504020204" pitchFamily="34" charset="0"/>
              <a:ea typeface="Open Sans" panose="020B0606030504020204" pitchFamily="34" charset="0"/>
              <a:cs typeface="Open Sans" panose="020B0606030504020204" pitchFamily="34" charset="0"/>
            </a:rPr>
            <a:t>i</a:t>
          </a:r>
          <a:r>
            <a:rPr lang="en-US" spc="-10">
              <a:latin typeface="Open Sans" panose="020B0606030504020204" pitchFamily="34" charset="0"/>
              <a:ea typeface="Open Sans" panose="020B0606030504020204" pitchFamily="34" charset="0"/>
              <a:cs typeface="Open Sans" panose="020B0606030504020204" pitchFamily="34" charset="0"/>
            </a:rPr>
            <a:t>n</a:t>
          </a:r>
          <a:r>
            <a:rPr lang="en-US">
              <a:latin typeface="Open Sans" panose="020B0606030504020204" pitchFamily="34" charset="0"/>
              <a:ea typeface="Open Sans" panose="020B0606030504020204" pitchFamily="34" charset="0"/>
              <a:cs typeface="Open Sans" panose="020B0606030504020204" pitchFamily="34" charset="0"/>
            </a:rPr>
            <a:t>g</a:t>
          </a:r>
          <a:r>
            <a:rPr lang="en-US" spc="-30">
              <a:latin typeface="Open Sans" panose="020B0606030504020204" pitchFamily="34" charset="0"/>
              <a:ea typeface="Open Sans" panose="020B0606030504020204" pitchFamily="34" charset="0"/>
              <a:cs typeface="Open Sans" panose="020B0606030504020204" pitchFamily="34" charset="0"/>
            </a:rPr>
            <a:t> </a:t>
          </a:r>
          <a:r>
            <a:rPr lang="en-US" spc="-5">
              <a:latin typeface="Open Sans" panose="020B0606030504020204" pitchFamily="34" charset="0"/>
              <a:ea typeface="Open Sans" panose="020B0606030504020204" pitchFamily="34" charset="0"/>
              <a:cs typeface="Open Sans" panose="020B0606030504020204" pitchFamily="34" charset="0"/>
            </a:rPr>
            <a:t>i</a:t>
          </a:r>
          <a:r>
            <a:rPr lang="en-US">
              <a:latin typeface="Open Sans" panose="020B0606030504020204" pitchFamily="34" charset="0"/>
              <a:ea typeface="Open Sans" panose="020B0606030504020204" pitchFamily="34" charset="0"/>
              <a:cs typeface="Open Sans" panose="020B0606030504020204" pitchFamily="34" charset="0"/>
            </a:rPr>
            <a:t>dent</a:t>
          </a:r>
          <a:r>
            <a:rPr lang="en-US" spc="-5">
              <a:latin typeface="Open Sans" panose="020B0606030504020204" pitchFamily="34" charset="0"/>
              <a:ea typeface="Open Sans" panose="020B0606030504020204" pitchFamily="34" charset="0"/>
              <a:cs typeface="Open Sans" panose="020B0606030504020204" pitchFamily="34" charset="0"/>
            </a:rPr>
            <a:t>i</a:t>
          </a:r>
          <a:r>
            <a:rPr lang="en-US">
              <a:latin typeface="Open Sans" panose="020B0606030504020204" pitchFamily="34" charset="0"/>
              <a:ea typeface="Open Sans" panose="020B0606030504020204" pitchFamily="34" charset="0"/>
              <a:cs typeface="Open Sans" panose="020B0606030504020204" pitchFamily="34" charset="0"/>
            </a:rPr>
            <a:t>ty</a:t>
          </a:r>
          <a:endParaRPr lang="en-US" dirty="0">
            <a:latin typeface="Open Sans" panose="020B0606030504020204" pitchFamily="34" charset="0"/>
            <a:ea typeface="Open Sans" panose="020B0606030504020204" pitchFamily="34" charset="0"/>
            <a:cs typeface="Open Sans" panose="020B0606030504020204" pitchFamily="34" charset="0"/>
          </a:endParaRPr>
        </a:p>
      </dgm:t>
    </dgm:pt>
    <dgm:pt modelId="{9C60CBCD-DB92-4396-A27C-6509D476B68A}" type="parTrans" cxnId="{EF6676B5-D2C1-4C68-9A50-77C95C737AF5}">
      <dgm:prSet/>
      <dgm:spPr/>
      <dgm:t>
        <a:bodyPr/>
        <a:lstStyle/>
        <a:p>
          <a:endParaRPr lang="en-US"/>
        </a:p>
      </dgm:t>
    </dgm:pt>
    <dgm:pt modelId="{C381858F-E289-49CA-ABE4-344D08C8DE69}" type="sibTrans" cxnId="{EF6676B5-D2C1-4C68-9A50-77C95C737AF5}">
      <dgm:prSet/>
      <dgm:spPr/>
      <dgm:t>
        <a:bodyPr/>
        <a:lstStyle/>
        <a:p>
          <a:endParaRPr lang="en-US"/>
        </a:p>
      </dgm:t>
    </dgm:pt>
    <dgm:pt modelId="{4C4147F3-13D6-4484-AE74-00D601915DD4}">
      <dgm:prSet phldrT="[Text]"/>
      <dgm:spPr/>
      <dgm:t>
        <a:bodyPr/>
        <a:lstStyle/>
        <a:p>
          <a:r>
            <a:rPr lang="en-US" b="1" dirty="0">
              <a:latin typeface="Open Sans" panose="020B0606030504020204" pitchFamily="34" charset="0"/>
              <a:ea typeface="Open Sans" panose="020B0606030504020204" pitchFamily="34" charset="0"/>
              <a:cs typeface="Open Sans" panose="020B0606030504020204" pitchFamily="34" charset="0"/>
            </a:rPr>
            <a:t>“Turning Out”</a:t>
          </a:r>
        </a:p>
      </dgm:t>
    </dgm:pt>
    <dgm:pt modelId="{420CE7E2-025A-4BA6-B0DB-B2FB0E4AD6B4}" type="parTrans" cxnId="{EFEAC437-71F8-4918-9784-F60214181A0A}">
      <dgm:prSet/>
      <dgm:spPr/>
      <dgm:t>
        <a:bodyPr/>
        <a:lstStyle/>
        <a:p>
          <a:endParaRPr lang="en-US"/>
        </a:p>
      </dgm:t>
    </dgm:pt>
    <dgm:pt modelId="{D9FD58D0-74B8-450C-AACA-550EB7194752}" type="sibTrans" cxnId="{EFEAC437-71F8-4918-9784-F60214181A0A}">
      <dgm:prSet/>
      <dgm:spPr/>
      <dgm:t>
        <a:bodyPr/>
        <a:lstStyle/>
        <a:p>
          <a:endParaRPr lang="en-US"/>
        </a:p>
      </dgm:t>
    </dgm:pt>
    <dgm:pt modelId="{2990631A-9C52-4036-BC2F-1E726B5DB8B2}">
      <dgm:prSet phldrT="[Text]"/>
      <dgm:spPr/>
      <dgm:t>
        <a:bodyPr/>
        <a:lstStyle/>
        <a:p>
          <a:r>
            <a:rPr lang="en-US">
              <a:latin typeface="Open Sans" panose="020B0606030504020204" pitchFamily="34" charset="0"/>
              <a:ea typeface="Open Sans" panose="020B0606030504020204" pitchFamily="34" charset="0"/>
              <a:cs typeface="Open Sans" panose="020B0606030504020204" pitchFamily="34" charset="0"/>
            </a:rPr>
            <a:t>Po</a:t>
          </a:r>
          <a:r>
            <a:rPr lang="en-US" spc="-5">
              <a:latin typeface="Open Sans" panose="020B0606030504020204" pitchFamily="34" charset="0"/>
              <a:ea typeface="Open Sans" panose="020B0606030504020204" pitchFamily="34" charset="0"/>
              <a:cs typeface="Open Sans" panose="020B0606030504020204" pitchFamily="34" charset="0"/>
            </a:rPr>
            <a:t>i</a:t>
          </a:r>
          <a:r>
            <a:rPr lang="en-US">
              <a:latin typeface="Open Sans" panose="020B0606030504020204" pitchFamily="34" charset="0"/>
              <a:ea typeface="Open Sans" panose="020B0606030504020204" pitchFamily="34" charset="0"/>
              <a:cs typeface="Open Sans" panose="020B0606030504020204" pitchFamily="34" charset="0"/>
            </a:rPr>
            <a:t>nt</a:t>
          </a:r>
          <a:r>
            <a:rPr lang="en-US" spc="-20">
              <a:latin typeface="Open Sans" panose="020B0606030504020204" pitchFamily="34" charset="0"/>
              <a:ea typeface="Open Sans" panose="020B0606030504020204" pitchFamily="34" charset="0"/>
              <a:cs typeface="Open Sans" panose="020B0606030504020204" pitchFamily="34" charset="0"/>
            </a:rPr>
            <a:t> </a:t>
          </a:r>
          <a:r>
            <a:rPr lang="en-US" spc="-15">
              <a:latin typeface="Open Sans" panose="020B0606030504020204" pitchFamily="34" charset="0"/>
              <a:ea typeface="Open Sans" panose="020B0606030504020204" pitchFamily="34" charset="0"/>
              <a:cs typeface="Open Sans" panose="020B0606030504020204" pitchFamily="34" charset="0"/>
            </a:rPr>
            <a:t>w</a:t>
          </a:r>
          <a:r>
            <a:rPr lang="en-US">
              <a:latin typeface="Open Sans" panose="020B0606030504020204" pitchFamily="34" charset="0"/>
              <a:ea typeface="Open Sans" panose="020B0606030504020204" pitchFamily="34" charset="0"/>
              <a:cs typeface="Open Sans" panose="020B0606030504020204" pitchFamily="34" charset="0"/>
            </a:rPr>
            <a:t>hen</a:t>
          </a:r>
          <a:r>
            <a:rPr lang="en-US" spc="-5">
              <a:latin typeface="Open Sans" panose="020B0606030504020204" pitchFamily="34" charset="0"/>
              <a:ea typeface="Open Sans" panose="020B0606030504020204" pitchFamily="34" charset="0"/>
              <a:cs typeface="Open Sans" panose="020B0606030504020204" pitchFamily="34" charset="0"/>
            </a:rPr>
            <a:t> r</a:t>
          </a:r>
          <a:r>
            <a:rPr lang="en-US">
              <a:latin typeface="Open Sans" panose="020B0606030504020204" pitchFamily="34" charset="0"/>
              <a:ea typeface="Open Sans" panose="020B0606030504020204" pitchFamily="34" charset="0"/>
              <a:cs typeface="Open Sans" panose="020B0606030504020204" pitchFamily="34" charset="0"/>
            </a:rPr>
            <a:t>e</a:t>
          </a:r>
          <a:r>
            <a:rPr lang="en-US" spc="-5">
              <a:latin typeface="Open Sans" panose="020B0606030504020204" pitchFamily="34" charset="0"/>
              <a:ea typeface="Open Sans" panose="020B0606030504020204" pitchFamily="34" charset="0"/>
              <a:cs typeface="Open Sans" panose="020B0606030504020204" pitchFamily="34" charset="0"/>
            </a:rPr>
            <a:t>l</a:t>
          </a:r>
          <a:r>
            <a:rPr lang="en-US">
              <a:latin typeface="Open Sans" panose="020B0606030504020204" pitchFamily="34" charset="0"/>
              <a:ea typeface="Open Sans" panose="020B0606030504020204" pitchFamily="34" charset="0"/>
              <a:cs typeface="Open Sans" panose="020B0606030504020204" pitchFamily="34" charset="0"/>
            </a:rPr>
            <a:t>at</a:t>
          </a:r>
          <a:r>
            <a:rPr lang="en-US" spc="-5">
              <a:latin typeface="Open Sans" panose="020B0606030504020204" pitchFamily="34" charset="0"/>
              <a:ea typeface="Open Sans" panose="020B0606030504020204" pitchFamily="34" charset="0"/>
              <a:cs typeface="Open Sans" panose="020B0606030504020204" pitchFamily="34" charset="0"/>
            </a:rPr>
            <a:t>i</a:t>
          </a:r>
          <a:r>
            <a:rPr lang="en-US">
              <a:latin typeface="Open Sans" panose="020B0606030504020204" pitchFamily="34" charset="0"/>
              <a:ea typeface="Open Sans" panose="020B0606030504020204" pitchFamily="34" charset="0"/>
              <a:cs typeface="Open Sans" panose="020B0606030504020204" pitchFamily="34" charset="0"/>
            </a:rPr>
            <a:t>ons</a:t>
          </a:r>
          <a:r>
            <a:rPr lang="en-US" spc="-10">
              <a:latin typeface="Open Sans" panose="020B0606030504020204" pitchFamily="34" charset="0"/>
              <a:ea typeface="Open Sans" panose="020B0606030504020204" pitchFamily="34" charset="0"/>
              <a:cs typeface="Open Sans" panose="020B0606030504020204" pitchFamily="34" charset="0"/>
            </a:rPr>
            <a:t>h</a:t>
          </a:r>
          <a:r>
            <a:rPr lang="en-US" spc="-5">
              <a:latin typeface="Open Sans" panose="020B0606030504020204" pitchFamily="34" charset="0"/>
              <a:ea typeface="Open Sans" panose="020B0606030504020204" pitchFamily="34" charset="0"/>
              <a:cs typeface="Open Sans" panose="020B0606030504020204" pitchFamily="34" charset="0"/>
            </a:rPr>
            <a:t>i</a:t>
          </a:r>
          <a:r>
            <a:rPr lang="en-US">
              <a:latin typeface="Open Sans" panose="020B0606030504020204" pitchFamily="34" charset="0"/>
              <a:ea typeface="Open Sans" panose="020B0606030504020204" pitchFamily="34" charset="0"/>
              <a:cs typeface="Open Sans" panose="020B0606030504020204" pitchFamily="34" charset="0"/>
            </a:rPr>
            <a:t>p</a:t>
          </a:r>
          <a:r>
            <a:rPr lang="en-US" spc="-45">
              <a:latin typeface="Open Sans" panose="020B0606030504020204" pitchFamily="34" charset="0"/>
              <a:ea typeface="Open Sans" panose="020B0606030504020204" pitchFamily="34" charset="0"/>
              <a:cs typeface="Open Sans" panose="020B0606030504020204" pitchFamily="34" charset="0"/>
            </a:rPr>
            <a:t> </a:t>
          </a:r>
          <a:r>
            <a:rPr lang="en-US" spc="10">
              <a:latin typeface="Open Sans" panose="020B0606030504020204" pitchFamily="34" charset="0"/>
              <a:ea typeface="Open Sans" panose="020B0606030504020204" pitchFamily="34" charset="0"/>
              <a:cs typeface="Open Sans" panose="020B0606030504020204" pitchFamily="34" charset="0"/>
            </a:rPr>
            <a:t>f</a:t>
          </a:r>
          <a:r>
            <a:rPr lang="en-US">
              <a:latin typeface="Open Sans" panose="020B0606030504020204" pitchFamily="34" charset="0"/>
              <a:ea typeface="Open Sans" panose="020B0606030504020204" pitchFamily="34" charset="0"/>
              <a:cs typeface="Open Sans" panose="020B0606030504020204" pitchFamily="34" charset="0"/>
            </a:rPr>
            <a:t>u</a:t>
          </a:r>
          <a:r>
            <a:rPr lang="en-US" spc="-5">
              <a:latin typeface="Open Sans" panose="020B0606030504020204" pitchFamily="34" charset="0"/>
              <a:ea typeface="Open Sans" panose="020B0606030504020204" pitchFamily="34" charset="0"/>
              <a:cs typeface="Open Sans" panose="020B0606030504020204" pitchFamily="34" charset="0"/>
            </a:rPr>
            <a:t>ll</a:t>
          </a:r>
          <a:r>
            <a:rPr lang="en-US">
              <a:latin typeface="Open Sans" panose="020B0606030504020204" pitchFamily="34" charset="0"/>
              <a:ea typeface="Open Sans" panose="020B0606030504020204" pitchFamily="34" charset="0"/>
              <a:cs typeface="Open Sans" panose="020B0606030504020204" pitchFamily="34" charset="0"/>
            </a:rPr>
            <a:t>y</a:t>
          </a:r>
          <a:r>
            <a:rPr lang="en-US" spc="-10">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sh</a:t>
          </a:r>
          <a:r>
            <a:rPr lang="en-US" spc="-5">
              <a:latin typeface="Open Sans" panose="020B0606030504020204" pitchFamily="34" charset="0"/>
              <a:ea typeface="Open Sans" panose="020B0606030504020204" pitchFamily="34" charset="0"/>
              <a:cs typeface="Open Sans" panose="020B0606030504020204" pitchFamily="34" charset="0"/>
            </a:rPr>
            <a:t>i</a:t>
          </a:r>
          <a:r>
            <a:rPr lang="en-US" spc="10">
              <a:latin typeface="Open Sans" panose="020B0606030504020204" pitchFamily="34" charset="0"/>
              <a:ea typeface="Open Sans" panose="020B0606030504020204" pitchFamily="34" charset="0"/>
              <a:cs typeface="Open Sans" panose="020B0606030504020204" pitchFamily="34" charset="0"/>
            </a:rPr>
            <a:t>f</a:t>
          </a:r>
          <a:r>
            <a:rPr lang="en-US">
              <a:latin typeface="Open Sans" panose="020B0606030504020204" pitchFamily="34" charset="0"/>
              <a:ea typeface="Open Sans" panose="020B0606030504020204" pitchFamily="34" charset="0"/>
              <a:cs typeface="Open Sans" panose="020B0606030504020204" pitchFamily="34" charset="0"/>
            </a:rPr>
            <a:t>ts,</a:t>
          </a:r>
          <a:r>
            <a:rPr lang="en-US" spc="-20">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and</a:t>
          </a:r>
          <a:r>
            <a:rPr lang="en-US" spc="-20">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ch</a:t>
          </a:r>
          <a:r>
            <a:rPr lang="en-US" spc="-5">
              <a:latin typeface="Open Sans" panose="020B0606030504020204" pitchFamily="34" charset="0"/>
              <a:ea typeface="Open Sans" panose="020B0606030504020204" pitchFamily="34" charset="0"/>
              <a:cs typeface="Open Sans" panose="020B0606030504020204" pitchFamily="34" charset="0"/>
            </a:rPr>
            <a:t>il</a:t>
          </a:r>
          <a:r>
            <a:rPr lang="en-US">
              <a:latin typeface="Open Sans" panose="020B0606030504020204" pitchFamily="34" charset="0"/>
              <a:ea typeface="Open Sans" panose="020B0606030504020204" pitchFamily="34" charset="0"/>
              <a:cs typeface="Open Sans" panose="020B0606030504020204" pitchFamily="34" charset="0"/>
            </a:rPr>
            <a:t>d</a:t>
          </a:r>
          <a:r>
            <a:rPr lang="en-US" spc="-20">
              <a:latin typeface="Open Sans" panose="020B0606030504020204" pitchFamily="34" charset="0"/>
              <a:ea typeface="Open Sans" panose="020B0606030504020204" pitchFamily="34" charset="0"/>
              <a:cs typeface="Open Sans" panose="020B0606030504020204" pitchFamily="34" charset="0"/>
            </a:rPr>
            <a:t> </a:t>
          </a:r>
          <a:r>
            <a:rPr lang="en-US" spc="-5">
              <a:latin typeface="Open Sans" panose="020B0606030504020204" pitchFamily="34" charset="0"/>
              <a:ea typeface="Open Sans" panose="020B0606030504020204" pitchFamily="34" charset="0"/>
              <a:cs typeface="Open Sans" panose="020B0606030504020204" pitchFamily="34" charset="0"/>
            </a:rPr>
            <a:t>i</a:t>
          </a:r>
          <a:r>
            <a:rPr lang="en-US">
              <a:latin typeface="Open Sans" panose="020B0606030504020204" pitchFamily="34" charset="0"/>
              <a:ea typeface="Open Sans" panose="020B0606030504020204" pitchFamily="34" charset="0"/>
              <a:cs typeface="Open Sans" panose="020B0606030504020204" pitchFamily="34" charset="0"/>
            </a:rPr>
            <a:t>s e</a:t>
          </a:r>
          <a:r>
            <a:rPr lang="en-US" spc="-15">
              <a:latin typeface="Open Sans" panose="020B0606030504020204" pitchFamily="34" charset="0"/>
              <a:ea typeface="Open Sans" panose="020B0606030504020204" pitchFamily="34" charset="0"/>
              <a:cs typeface="Open Sans" panose="020B0606030504020204" pitchFamily="34" charset="0"/>
            </a:rPr>
            <a:t>x</a:t>
          </a:r>
          <a:r>
            <a:rPr lang="en-US">
              <a:latin typeface="Open Sans" panose="020B0606030504020204" pitchFamily="34" charset="0"/>
              <a:ea typeface="Open Sans" panose="020B0606030504020204" pitchFamily="34" charset="0"/>
              <a:cs typeface="Open Sans" panose="020B0606030504020204" pitchFamily="34" charset="0"/>
            </a:rPr>
            <a:t>p</a:t>
          </a:r>
          <a:r>
            <a:rPr lang="en-US" spc="-5">
              <a:latin typeface="Open Sans" panose="020B0606030504020204" pitchFamily="34" charset="0"/>
              <a:ea typeface="Open Sans" panose="020B0606030504020204" pitchFamily="34" charset="0"/>
              <a:cs typeface="Open Sans" panose="020B0606030504020204" pitchFamily="34" charset="0"/>
            </a:rPr>
            <a:t>l</a:t>
          </a:r>
          <a:r>
            <a:rPr lang="en-US">
              <a:latin typeface="Open Sans" panose="020B0606030504020204" pitchFamily="34" charset="0"/>
              <a:ea typeface="Open Sans" panose="020B0606030504020204" pitchFamily="34" charset="0"/>
              <a:cs typeface="Open Sans" panose="020B0606030504020204" pitchFamily="34" charset="0"/>
            </a:rPr>
            <a:t>o</a:t>
          </a:r>
          <a:r>
            <a:rPr lang="en-US" spc="-5">
              <a:latin typeface="Open Sans" panose="020B0606030504020204" pitchFamily="34" charset="0"/>
              <a:ea typeface="Open Sans" panose="020B0606030504020204" pitchFamily="34" charset="0"/>
              <a:cs typeface="Open Sans" panose="020B0606030504020204" pitchFamily="34" charset="0"/>
            </a:rPr>
            <a:t>i</a:t>
          </a:r>
          <a:r>
            <a:rPr lang="en-US">
              <a:latin typeface="Open Sans" panose="020B0606030504020204" pitchFamily="34" charset="0"/>
              <a:ea typeface="Open Sans" panose="020B0606030504020204" pitchFamily="34" charset="0"/>
              <a:cs typeface="Open Sans" panose="020B0606030504020204" pitchFamily="34" charset="0"/>
            </a:rPr>
            <a:t>ted</a:t>
          </a:r>
          <a:r>
            <a:rPr lang="en-US" spc="-30">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th</a:t>
          </a:r>
          <a:r>
            <a:rPr lang="en-US" spc="-5">
              <a:latin typeface="Open Sans" panose="020B0606030504020204" pitchFamily="34" charset="0"/>
              <a:ea typeface="Open Sans" panose="020B0606030504020204" pitchFamily="34" charset="0"/>
              <a:cs typeface="Open Sans" panose="020B0606030504020204" pitchFamily="34" charset="0"/>
            </a:rPr>
            <a:t>r</a:t>
          </a:r>
          <a:r>
            <a:rPr lang="en-US">
              <a:latin typeface="Open Sans" panose="020B0606030504020204" pitchFamily="34" charset="0"/>
              <a:ea typeface="Open Sans" panose="020B0606030504020204" pitchFamily="34" charset="0"/>
              <a:cs typeface="Open Sans" panose="020B0606030504020204" pitchFamily="34" charset="0"/>
            </a:rPr>
            <a:t>ou</a:t>
          </a:r>
          <a:r>
            <a:rPr lang="en-US" spc="-10">
              <a:latin typeface="Open Sans" panose="020B0606030504020204" pitchFamily="34" charset="0"/>
              <a:ea typeface="Open Sans" panose="020B0606030504020204" pitchFamily="34" charset="0"/>
              <a:cs typeface="Open Sans" panose="020B0606030504020204" pitchFamily="34" charset="0"/>
            </a:rPr>
            <a:t>g</a:t>
          </a:r>
          <a:r>
            <a:rPr lang="en-US">
              <a:latin typeface="Open Sans" panose="020B0606030504020204" pitchFamily="34" charset="0"/>
              <a:ea typeface="Open Sans" panose="020B0606030504020204" pitchFamily="34" charset="0"/>
              <a:cs typeface="Open Sans" panose="020B0606030504020204" pitchFamily="34" charset="0"/>
            </a:rPr>
            <a:t>h co</a:t>
          </a:r>
          <a:r>
            <a:rPr lang="en-US" spc="5">
              <a:latin typeface="Open Sans" panose="020B0606030504020204" pitchFamily="34" charset="0"/>
              <a:ea typeface="Open Sans" panose="020B0606030504020204" pitchFamily="34" charset="0"/>
              <a:cs typeface="Open Sans" panose="020B0606030504020204" pitchFamily="34" charset="0"/>
            </a:rPr>
            <a:t>mm</a:t>
          </a:r>
          <a:r>
            <a:rPr lang="en-US">
              <a:latin typeface="Open Sans" panose="020B0606030504020204" pitchFamily="34" charset="0"/>
              <a:ea typeface="Open Sans" panose="020B0606030504020204" pitchFamily="34" charset="0"/>
              <a:cs typeface="Open Sans" panose="020B0606030504020204" pitchFamily="34" charset="0"/>
            </a:rPr>
            <a:t>e</a:t>
          </a:r>
          <a:r>
            <a:rPr lang="en-US" spc="-5">
              <a:latin typeface="Open Sans" panose="020B0606030504020204" pitchFamily="34" charset="0"/>
              <a:ea typeface="Open Sans" panose="020B0606030504020204" pitchFamily="34" charset="0"/>
              <a:cs typeface="Open Sans" panose="020B0606030504020204" pitchFamily="34" charset="0"/>
            </a:rPr>
            <a:t>r</a:t>
          </a:r>
          <a:r>
            <a:rPr lang="en-US">
              <a:latin typeface="Open Sans" panose="020B0606030504020204" pitchFamily="34" charset="0"/>
              <a:ea typeface="Open Sans" panose="020B0606030504020204" pitchFamily="34" charset="0"/>
              <a:cs typeface="Open Sans" panose="020B0606030504020204" pitchFamily="34" charset="0"/>
            </a:rPr>
            <a:t>c</a:t>
          </a:r>
          <a:r>
            <a:rPr lang="en-US" spc="-5">
              <a:latin typeface="Open Sans" panose="020B0606030504020204" pitchFamily="34" charset="0"/>
              <a:ea typeface="Open Sans" panose="020B0606030504020204" pitchFamily="34" charset="0"/>
              <a:cs typeface="Open Sans" panose="020B0606030504020204" pitchFamily="34" charset="0"/>
            </a:rPr>
            <a:t>i</a:t>
          </a:r>
          <a:r>
            <a:rPr lang="en-US" spc="-10">
              <a:latin typeface="Open Sans" panose="020B0606030504020204" pitchFamily="34" charset="0"/>
              <a:ea typeface="Open Sans" panose="020B0606030504020204" pitchFamily="34" charset="0"/>
              <a:cs typeface="Open Sans" panose="020B0606030504020204" pitchFamily="34" charset="0"/>
            </a:rPr>
            <a:t>a</a:t>
          </a:r>
          <a:r>
            <a:rPr lang="en-US">
              <a:latin typeface="Open Sans" panose="020B0606030504020204" pitchFamily="34" charset="0"/>
              <a:ea typeface="Open Sans" panose="020B0606030504020204" pitchFamily="34" charset="0"/>
              <a:cs typeface="Open Sans" panose="020B0606030504020204" pitchFamily="34" charset="0"/>
            </a:rPr>
            <a:t>l</a:t>
          </a:r>
          <a:r>
            <a:rPr lang="en-US" spc="-40">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se</a:t>
          </a:r>
          <a:r>
            <a:rPr lang="en-US" spc="-15">
              <a:latin typeface="Open Sans" panose="020B0606030504020204" pitchFamily="34" charset="0"/>
              <a:ea typeface="Open Sans" panose="020B0606030504020204" pitchFamily="34" charset="0"/>
              <a:cs typeface="Open Sans" panose="020B0606030504020204" pitchFamily="34" charset="0"/>
            </a:rPr>
            <a:t>x</a:t>
          </a:r>
          <a:r>
            <a:rPr lang="en-US">
              <a:latin typeface="Open Sans" panose="020B0606030504020204" pitchFamily="34" charset="0"/>
              <a:ea typeface="Open Sans" panose="020B0606030504020204" pitchFamily="34" charset="0"/>
              <a:cs typeface="Open Sans" panose="020B0606030504020204" pitchFamily="34" charset="0"/>
            </a:rPr>
            <a:t>.</a:t>
          </a:r>
          <a:endParaRPr lang="en-US" dirty="0">
            <a:latin typeface="Open Sans" panose="020B0606030504020204" pitchFamily="34" charset="0"/>
            <a:ea typeface="Open Sans" panose="020B0606030504020204" pitchFamily="34" charset="0"/>
            <a:cs typeface="Open Sans" panose="020B0606030504020204" pitchFamily="34" charset="0"/>
          </a:endParaRPr>
        </a:p>
      </dgm:t>
    </dgm:pt>
    <dgm:pt modelId="{C752FBA1-305D-4D51-8A05-ECCB23319758}" type="parTrans" cxnId="{0B9E167F-61A4-4CA8-98AB-4F465A310571}">
      <dgm:prSet/>
      <dgm:spPr/>
      <dgm:t>
        <a:bodyPr/>
        <a:lstStyle/>
        <a:p>
          <a:endParaRPr lang="en-US"/>
        </a:p>
      </dgm:t>
    </dgm:pt>
    <dgm:pt modelId="{25AD2BA0-0E63-4522-9590-D8A01A858142}" type="sibTrans" cxnId="{0B9E167F-61A4-4CA8-98AB-4F465A310571}">
      <dgm:prSet/>
      <dgm:spPr/>
      <dgm:t>
        <a:bodyPr/>
        <a:lstStyle/>
        <a:p>
          <a:endParaRPr lang="en-US"/>
        </a:p>
      </dgm:t>
    </dgm:pt>
    <dgm:pt modelId="{F7E12A7E-BADE-4085-83AD-FD10320FC20B}">
      <dgm:prSet phldrT="[Text]"/>
      <dgm:spPr/>
      <dgm:t>
        <a:bodyPr/>
        <a:lstStyle/>
        <a:p>
          <a:r>
            <a:rPr lang="en-US" spc="-5">
              <a:latin typeface="Open Sans" panose="020B0606030504020204" pitchFamily="34" charset="0"/>
              <a:ea typeface="Open Sans" panose="020B0606030504020204" pitchFamily="34" charset="0"/>
              <a:cs typeface="Open Sans" panose="020B0606030504020204" pitchFamily="34" charset="0"/>
            </a:rPr>
            <a:t>C</a:t>
          </a:r>
          <a:r>
            <a:rPr lang="en-US">
              <a:latin typeface="Open Sans" panose="020B0606030504020204" pitchFamily="34" charset="0"/>
              <a:ea typeface="Open Sans" panose="020B0606030504020204" pitchFamily="34" charset="0"/>
              <a:cs typeface="Open Sans" panose="020B0606030504020204" pitchFamily="34" charset="0"/>
            </a:rPr>
            <a:t>an</a:t>
          </a:r>
          <a:r>
            <a:rPr lang="en-US" spc="-20">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be</a:t>
          </a:r>
          <a:r>
            <a:rPr lang="en-US" spc="-5">
              <a:latin typeface="Open Sans" panose="020B0606030504020204" pitchFamily="34" charset="0"/>
              <a:ea typeface="Open Sans" panose="020B0606030504020204" pitchFamily="34" charset="0"/>
              <a:cs typeface="Open Sans" panose="020B0606030504020204" pitchFamily="34" charset="0"/>
            </a:rPr>
            <a:t> </a:t>
          </a:r>
          <a:r>
            <a:rPr lang="en-US" spc="-10">
              <a:latin typeface="Open Sans" panose="020B0606030504020204" pitchFamily="34" charset="0"/>
              <a:ea typeface="Open Sans" panose="020B0606030504020204" pitchFamily="34" charset="0"/>
              <a:cs typeface="Open Sans" panose="020B0606030504020204" pitchFamily="34" charset="0"/>
            </a:rPr>
            <a:t>g</a:t>
          </a:r>
          <a:r>
            <a:rPr lang="en-US" spc="-5">
              <a:latin typeface="Open Sans" panose="020B0606030504020204" pitchFamily="34" charset="0"/>
              <a:ea typeface="Open Sans" panose="020B0606030504020204" pitchFamily="34" charset="0"/>
              <a:cs typeface="Open Sans" panose="020B0606030504020204" pitchFamily="34" charset="0"/>
            </a:rPr>
            <a:t>r</a:t>
          </a:r>
          <a:r>
            <a:rPr lang="en-US">
              <a:latin typeface="Open Sans" panose="020B0606030504020204" pitchFamily="34" charset="0"/>
              <a:ea typeface="Open Sans" panose="020B0606030504020204" pitchFamily="34" charset="0"/>
              <a:cs typeface="Open Sans" panose="020B0606030504020204" pitchFamily="34" charset="0"/>
            </a:rPr>
            <a:t>adua</a:t>
          </a:r>
          <a:r>
            <a:rPr lang="en-US" spc="-5">
              <a:latin typeface="Open Sans" panose="020B0606030504020204" pitchFamily="34" charset="0"/>
              <a:ea typeface="Open Sans" panose="020B0606030504020204" pitchFamily="34" charset="0"/>
              <a:cs typeface="Open Sans" panose="020B0606030504020204" pitchFamily="34" charset="0"/>
            </a:rPr>
            <a:t>l</a:t>
          </a:r>
          <a:r>
            <a:rPr lang="en-US">
              <a:latin typeface="Open Sans" panose="020B0606030504020204" pitchFamily="34" charset="0"/>
              <a:ea typeface="Open Sans" panose="020B0606030504020204" pitchFamily="34" charset="0"/>
              <a:cs typeface="Open Sans" panose="020B0606030504020204" pitchFamily="34" charset="0"/>
            </a:rPr>
            <a:t>,</a:t>
          </a:r>
          <a:r>
            <a:rPr lang="en-US" spc="-35">
              <a:latin typeface="Open Sans" panose="020B0606030504020204" pitchFamily="34" charset="0"/>
              <a:ea typeface="Open Sans" panose="020B0606030504020204" pitchFamily="34" charset="0"/>
              <a:cs typeface="Open Sans" panose="020B0606030504020204" pitchFamily="34" charset="0"/>
            </a:rPr>
            <a:t> </a:t>
          </a:r>
          <a:r>
            <a:rPr lang="en-US" spc="-15">
              <a:latin typeface="Open Sans" panose="020B0606030504020204" pitchFamily="34" charset="0"/>
              <a:ea typeface="Open Sans" panose="020B0606030504020204" pitchFamily="34" charset="0"/>
              <a:cs typeface="Open Sans" panose="020B0606030504020204" pitchFamily="34" charset="0"/>
            </a:rPr>
            <a:t>w</a:t>
          </a:r>
          <a:r>
            <a:rPr lang="en-US">
              <a:latin typeface="Open Sans" panose="020B0606030504020204" pitchFamily="34" charset="0"/>
              <a:ea typeface="Open Sans" panose="020B0606030504020204" pitchFamily="34" charset="0"/>
              <a:cs typeface="Open Sans" panose="020B0606030504020204" pitchFamily="34" charset="0"/>
            </a:rPr>
            <a:t>he</a:t>
          </a:r>
          <a:r>
            <a:rPr lang="en-US" spc="-5">
              <a:latin typeface="Open Sans" panose="020B0606030504020204" pitchFamily="34" charset="0"/>
              <a:ea typeface="Open Sans" panose="020B0606030504020204" pitchFamily="34" charset="0"/>
              <a:cs typeface="Open Sans" panose="020B0606030504020204" pitchFamily="34" charset="0"/>
            </a:rPr>
            <a:t>r</a:t>
          </a:r>
          <a:r>
            <a:rPr lang="en-US">
              <a:latin typeface="Open Sans" panose="020B0606030504020204" pitchFamily="34" charset="0"/>
              <a:ea typeface="Open Sans" panose="020B0606030504020204" pitchFamily="34" charset="0"/>
              <a:cs typeface="Open Sans" panose="020B0606030504020204" pitchFamily="34" charset="0"/>
            </a:rPr>
            <a:t>e</a:t>
          </a:r>
          <a:r>
            <a:rPr lang="en-US" spc="-5">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t</a:t>
          </a:r>
          <a:r>
            <a:rPr lang="en-US" spc="-5">
              <a:latin typeface="Open Sans" panose="020B0606030504020204" pitchFamily="34" charset="0"/>
              <a:ea typeface="Open Sans" panose="020B0606030504020204" pitchFamily="34" charset="0"/>
              <a:cs typeface="Open Sans" panose="020B0606030504020204" pitchFamily="34" charset="0"/>
            </a:rPr>
            <a:t>r</a:t>
          </a:r>
          <a:r>
            <a:rPr lang="en-US">
              <a:latin typeface="Open Sans" panose="020B0606030504020204" pitchFamily="34" charset="0"/>
              <a:ea typeface="Open Sans" panose="020B0606030504020204" pitchFamily="34" charset="0"/>
              <a:cs typeface="Open Sans" panose="020B0606030504020204" pitchFamily="34" charset="0"/>
            </a:rPr>
            <a:t>a</a:t>
          </a:r>
          <a:r>
            <a:rPr lang="en-US" spc="-10">
              <a:latin typeface="Open Sans" panose="020B0606030504020204" pitchFamily="34" charset="0"/>
              <a:ea typeface="Open Sans" panose="020B0606030504020204" pitchFamily="34" charset="0"/>
              <a:cs typeface="Open Sans" panose="020B0606030504020204" pitchFamily="34" charset="0"/>
            </a:rPr>
            <a:t>f</a:t>
          </a:r>
          <a:r>
            <a:rPr lang="en-US" spc="10">
              <a:latin typeface="Open Sans" panose="020B0606030504020204" pitchFamily="34" charset="0"/>
              <a:ea typeface="Open Sans" panose="020B0606030504020204" pitchFamily="34" charset="0"/>
              <a:cs typeface="Open Sans" panose="020B0606030504020204" pitchFamily="34" charset="0"/>
            </a:rPr>
            <a:t>f</a:t>
          </a:r>
          <a:r>
            <a:rPr lang="en-US" spc="-5">
              <a:latin typeface="Open Sans" panose="020B0606030504020204" pitchFamily="34" charset="0"/>
              <a:ea typeface="Open Sans" panose="020B0606030504020204" pitchFamily="34" charset="0"/>
              <a:cs typeface="Open Sans" panose="020B0606030504020204" pitchFamily="34" charset="0"/>
            </a:rPr>
            <a:t>i</a:t>
          </a:r>
          <a:r>
            <a:rPr lang="en-US">
              <a:latin typeface="Open Sans" panose="020B0606030504020204" pitchFamily="34" charset="0"/>
              <a:ea typeface="Open Sans" panose="020B0606030504020204" pitchFamily="34" charset="0"/>
              <a:cs typeface="Open Sans" panose="020B0606030504020204" pitchFamily="34" charset="0"/>
            </a:rPr>
            <a:t>cker</a:t>
          </a:r>
          <a:r>
            <a:rPr lang="en-US" spc="-30">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p</a:t>
          </a:r>
          <a:r>
            <a:rPr lang="en-US" spc="-5">
              <a:latin typeface="Open Sans" panose="020B0606030504020204" pitchFamily="34" charset="0"/>
              <a:ea typeface="Open Sans" panose="020B0606030504020204" pitchFamily="34" charset="0"/>
              <a:cs typeface="Open Sans" panose="020B0606030504020204" pitchFamily="34" charset="0"/>
            </a:rPr>
            <a:t>r</a:t>
          </a:r>
          <a:r>
            <a:rPr lang="en-US">
              <a:latin typeface="Open Sans" panose="020B0606030504020204" pitchFamily="34" charset="0"/>
              <a:ea typeface="Open Sans" panose="020B0606030504020204" pitchFamily="34" charset="0"/>
              <a:cs typeface="Open Sans" panose="020B0606030504020204" pitchFamily="34" charset="0"/>
            </a:rPr>
            <a:t>o</a:t>
          </a:r>
          <a:r>
            <a:rPr lang="en-US" spc="5">
              <a:latin typeface="Open Sans" panose="020B0606030504020204" pitchFamily="34" charset="0"/>
              <a:ea typeface="Open Sans" panose="020B0606030504020204" pitchFamily="34" charset="0"/>
              <a:cs typeface="Open Sans" panose="020B0606030504020204" pitchFamily="34" charset="0"/>
            </a:rPr>
            <a:t>m</a:t>
          </a:r>
          <a:r>
            <a:rPr lang="en-US" spc="-5">
              <a:latin typeface="Open Sans" panose="020B0606030504020204" pitchFamily="34" charset="0"/>
              <a:ea typeface="Open Sans" panose="020B0606030504020204" pitchFamily="34" charset="0"/>
              <a:cs typeface="Open Sans" panose="020B0606030504020204" pitchFamily="34" charset="0"/>
            </a:rPr>
            <a:t>i</a:t>
          </a:r>
          <a:r>
            <a:rPr lang="en-US">
              <a:latin typeface="Open Sans" panose="020B0606030504020204" pitchFamily="34" charset="0"/>
              <a:ea typeface="Open Sans" panose="020B0606030504020204" pitchFamily="34" charset="0"/>
              <a:cs typeface="Open Sans" panose="020B0606030504020204" pitchFamily="34" charset="0"/>
            </a:rPr>
            <a:t>ses</a:t>
          </a:r>
          <a:r>
            <a:rPr lang="en-US" spc="-35">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e</a:t>
          </a:r>
          <a:r>
            <a:rPr lang="en-US" spc="-15">
              <a:latin typeface="Open Sans" panose="020B0606030504020204" pitchFamily="34" charset="0"/>
              <a:ea typeface="Open Sans" panose="020B0606030504020204" pitchFamily="34" charset="0"/>
              <a:cs typeface="Open Sans" panose="020B0606030504020204" pitchFamily="34" charset="0"/>
            </a:rPr>
            <a:t>x</a:t>
          </a:r>
          <a:r>
            <a:rPr lang="en-US">
              <a:latin typeface="Open Sans" panose="020B0606030504020204" pitchFamily="34" charset="0"/>
              <a:ea typeface="Open Sans" panose="020B0606030504020204" pitchFamily="34" charset="0"/>
              <a:cs typeface="Open Sans" panose="020B0606030504020204" pitchFamily="34" charset="0"/>
            </a:rPr>
            <a:t>p</a:t>
          </a:r>
          <a:r>
            <a:rPr lang="en-US" spc="-5">
              <a:latin typeface="Open Sans" panose="020B0606030504020204" pitchFamily="34" charset="0"/>
              <a:ea typeface="Open Sans" panose="020B0606030504020204" pitchFamily="34" charset="0"/>
              <a:cs typeface="Open Sans" panose="020B0606030504020204" pitchFamily="34" charset="0"/>
            </a:rPr>
            <a:t>l</a:t>
          </a:r>
          <a:r>
            <a:rPr lang="en-US">
              <a:latin typeface="Open Sans" panose="020B0606030504020204" pitchFamily="34" charset="0"/>
              <a:ea typeface="Open Sans" panose="020B0606030504020204" pitchFamily="34" charset="0"/>
              <a:cs typeface="Open Sans" panose="020B0606030504020204" pitchFamily="34" charset="0"/>
            </a:rPr>
            <a:t>o</a:t>
          </a:r>
          <a:r>
            <a:rPr lang="en-US" spc="-5">
              <a:latin typeface="Open Sans" panose="020B0606030504020204" pitchFamily="34" charset="0"/>
              <a:ea typeface="Open Sans" panose="020B0606030504020204" pitchFamily="34" charset="0"/>
              <a:cs typeface="Open Sans" panose="020B0606030504020204" pitchFamily="34" charset="0"/>
            </a:rPr>
            <a:t>i</a:t>
          </a:r>
          <a:r>
            <a:rPr lang="en-US">
              <a:latin typeface="Open Sans" panose="020B0606030504020204" pitchFamily="34" charset="0"/>
              <a:ea typeface="Open Sans" panose="020B0606030504020204" pitchFamily="34" charset="0"/>
              <a:cs typeface="Open Sans" panose="020B0606030504020204" pitchFamily="34" charset="0"/>
            </a:rPr>
            <a:t>tat</a:t>
          </a:r>
          <a:r>
            <a:rPr lang="en-US" spc="-5">
              <a:latin typeface="Open Sans" panose="020B0606030504020204" pitchFamily="34" charset="0"/>
              <a:ea typeface="Open Sans" panose="020B0606030504020204" pitchFamily="34" charset="0"/>
              <a:cs typeface="Open Sans" panose="020B0606030504020204" pitchFamily="34" charset="0"/>
            </a:rPr>
            <a:t>i</a:t>
          </a:r>
          <a:r>
            <a:rPr lang="en-US">
              <a:latin typeface="Open Sans" panose="020B0606030504020204" pitchFamily="34" charset="0"/>
              <a:ea typeface="Open Sans" panose="020B0606030504020204" pitchFamily="34" charset="0"/>
              <a:cs typeface="Open Sans" panose="020B0606030504020204" pitchFamily="34" charset="0"/>
            </a:rPr>
            <a:t>on</a:t>
          </a:r>
          <a:r>
            <a:rPr lang="en-US" spc="-30">
              <a:latin typeface="Open Sans" panose="020B0606030504020204" pitchFamily="34" charset="0"/>
              <a:ea typeface="Open Sans" panose="020B0606030504020204" pitchFamily="34" charset="0"/>
              <a:cs typeface="Open Sans" panose="020B0606030504020204" pitchFamily="34" charset="0"/>
            </a:rPr>
            <a:t> </a:t>
          </a:r>
          <a:r>
            <a:rPr lang="en-US" spc="-15">
              <a:latin typeface="Open Sans" panose="020B0606030504020204" pitchFamily="34" charset="0"/>
              <a:ea typeface="Open Sans" panose="020B0606030504020204" pitchFamily="34" charset="0"/>
              <a:cs typeface="Open Sans" panose="020B0606030504020204" pitchFamily="34" charset="0"/>
            </a:rPr>
            <a:t>w</a:t>
          </a:r>
          <a:r>
            <a:rPr lang="en-US" spc="-5">
              <a:latin typeface="Open Sans" panose="020B0606030504020204" pitchFamily="34" charset="0"/>
              <a:ea typeface="Open Sans" panose="020B0606030504020204" pitchFamily="34" charset="0"/>
              <a:cs typeface="Open Sans" panose="020B0606030504020204" pitchFamily="34" charset="0"/>
            </a:rPr>
            <a:t>il</a:t>
          </a:r>
          <a:r>
            <a:rPr lang="en-US">
              <a:latin typeface="Open Sans" panose="020B0606030504020204" pitchFamily="34" charset="0"/>
              <a:ea typeface="Open Sans" panose="020B0606030504020204" pitchFamily="34" charset="0"/>
              <a:cs typeface="Open Sans" panose="020B0606030504020204" pitchFamily="34" charset="0"/>
            </a:rPr>
            <a:t>l happ</a:t>
          </a:r>
          <a:r>
            <a:rPr lang="en-US" spc="-10">
              <a:latin typeface="Open Sans" panose="020B0606030504020204" pitchFamily="34" charset="0"/>
              <a:ea typeface="Open Sans" panose="020B0606030504020204" pitchFamily="34" charset="0"/>
              <a:cs typeface="Open Sans" panose="020B0606030504020204" pitchFamily="34" charset="0"/>
            </a:rPr>
            <a:t>e</a:t>
          </a:r>
          <a:r>
            <a:rPr lang="en-US">
              <a:latin typeface="Open Sans" panose="020B0606030504020204" pitchFamily="34" charset="0"/>
              <a:ea typeface="Open Sans" panose="020B0606030504020204" pitchFamily="34" charset="0"/>
              <a:cs typeface="Open Sans" panose="020B0606030504020204" pitchFamily="34" charset="0"/>
            </a:rPr>
            <a:t>n</a:t>
          </a:r>
          <a:r>
            <a:rPr lang="en-US" spc="-30">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on</a:t>
          </a:r>
          <a:r>
            <a:rPr lang="en-US" spc="-5">
              <a:latin typeface="Open Sans" panose="020B0606030504020204" pitchFamily="34" charset="0"/>
              <a:ea typeface="Open Sans" panose="020B0606030504020204" pitchFamily="34" charset="0"/>
              <a:cs typeface="Open Sans" panose="020B0606030504020204" pitchFamily="34" charset="0"/>
            </a:rPr>
            <a:t>l</a:t>
          </a:r>
          <a:r>
            <a:rPr lang="en-US">
              <a:latin typeface="Open Sans" panose="020B0606030504020204" pitchFamily="34" charset="0"/>
              <a:ea typeface="Open Sans" panose="020B0606030504020204" pitchFamily="34" charset="0"/>
              <a:cs typeface="Open Sans" panose="020B0606030504020204" pitchFamily="34" charset="0"/>
            </a:rPr>
            <a:t>y </a:t>
          </a:r>
          <a:r>
            <a:rPr lang="en-US" spc="10">
              <a:latin typeface="Open Sans" panose="020B0606030504020204" pitchFamily="34" charset="0"/>
              <a:ea typeface="Open Sans" panose="020B0606030504020204" pitchFamily="34" charset="0"/>
              <a:cs typeface="Open Sans" panose="020B0606030504020204" pitchFamily="34" charset="0"/>
            </a:rPr>
            <a:t>f</a:t>
          </a:r>
          <a:r>
            <a:rPr lang="en-US">
              <a:latin typeface="Open Sans" panose="020B0606030504020204" pitchFamily="34" charset="0"/>
              <a:ea typeface="Open Sans" panose="020B0606030504020204" pitchFamily="34" charset="0"/>
              <a:cs typeface="Open Sans" panose="020B0606030504020204" pitchFamily="34" charset="0"/>
            </a:rPr>
            <a:t>or</a:t>
          </a:r>
          <a:r>
            <a:rPr lang="en-US" spc="-15">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a</a:t>
          </a:r>
          <a:r>
            <a:rPr lang="en-US" spc="-5">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sho</a:t>
          </a:r>
          <a:r>
            <a:rPr lang="en-US" spc="-5">
              <a:latin typeface="Open Sans" panose="020B0606030504020204" pitchFamily="34" charset="0"/>
              <a:ea typeface="Open Sans" panose="020B0606030504020204" pitchFamily="34" charset="0"/>
              <a:cs typeface="Open Sans" panose="020B0606030504020204" pitchFamily="34" charset="0"/>
            </a:rPr>
            <a:t>r</a:t>
          </a:r>
          <a:r>
            <a:rPr lang="en-US">
              <a:latin typeface="Open Sans" panose="020B0606030504020204" pitchFamily="34" charset="0"/>
              <a:ea typeface="Open Sans" panose="020B0606030504020204" pitchFamily="34" charset="0"/>
              <a:cs typeface="Open Sans" panose="020B0606030504020204" pitchFamily="34" charset="0"/>
            </a:rPr>
            <a:t>t</a:t>
          </a:r>
          <a:r>
            <a:rPr lang="en-US" spc="-10">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t</a:t>
          </a:r>
          <a:r>
            <a:rPr lang="en-US" spc="-5">
              <a:latin typeface="Open Sans" panose="020B0606030504020204" pitchFamily="34" charset="0"/>
              <a:ea typeface="Open Sans" panose="020B0606030504020204" pitchFamily="34" charset="0"/>
              <a:cs typeface="Open Sans" panose="020B0606030504020204" pitchFamily="34" charset="0"/>
            </a:rPr>
            <a:t>i</a:t>
          </a:r>
          <a:r>
            <a:rPr lang="en-US" spc="5">
              <a:latin typeface="Open Sans" panose="020B0606030504020204" pitchFamily="34" charset="0"/>
              <a:ea typeface="Open Sans" panose="020B0606030504020204" pitchFamily="34" charset="0"/>
              <a:cs typeface="Open Sans" panose="020B0606030504020204" pitchFamily="34" charset="0"/>
            </a:rPr>
            <a:t>m</a:t>
          </a:r>
          <a:r>
            <a:rPr lang="en-US">
              <a:latin typeface="Open Sans" panose="020B0606030504020204" pitchFamily="34" charset="0"/>
              <a:ea typeface="Open Sans" panose="020B0606030504020204" pitchFamily="34" charset="0"/>
              <a:cs typeface="Open Sans" panose="020B0606030504020204" pitchFamily="34" charset="0"/>
            </a:rPr>
            <a:t>e,</a:t>
          </a:r>
          <a:r>
            <a:rPr lang="en-US" spc="-10">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or</a:t>
          </a:r>
          <a:r>
            <a:rPr lang="en-US" spc="-5">
              <a:latin typeface="Open Sans" panose="020B0606030504020204" pitchFamily="34" charset="0"/>
              <a:ea typeface="Open Sans" panose="020B0606030504020204" pitchFamily="34" charset="0"/>
              <a:cs typeface="Open Sans" panose="020B0606030504020204" pitchFamily="34" charset="0"/>
            </a:rPr>
            <a:t> </a:t>
          </a:r>
          <a:r>
            <a:rPr lang="en-US" spc="-15">
              <a:latin typeface="Open Sans" panose="020B0606030504020204" pitchFamily="34" charset="0"/>
              <a:ea typeface="Open Sans" panose="020B0606030504020204" pitchFamily="34" charset="0"/>
              <a:cs typeface="Open Sans" panose="020B0606030504020204" pitchFamily="34" charset="0"/>
            </a:rPr>
            <a:t>y</a:t>
          </a:r>
          <a:r>
            <a:rPr lang="en-US">
              <a:latin typeface="Open Sans" panose="020B0606030504020204" pitchFamily="34" charset="0"/>
              <a:ea typeface="Open Sans" panose="020B0606030504020204" pitchFamily="34" charset="0"/>
              <a:cs typeface="Open Sans" panose="020B0606030504020204" pitchFamily="34" charset="0"/>
            </a:rPr>
            <a:t>outh</a:t>
          </a:r>
          <a:r>
            <a:rPr lang="en-US" spc="-20">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can</a:t>
          </a:r>
          <a:r>
            <a:rPr lang="en-US" spc="-5">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be</a:t>
          </a:r>
          <a:r>
            <a:rPr lang="en-US" spc="-5">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posted</a:t>
          </a:r>
          <a:r>
            <a:rPr lang="en-US" spc="-30">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on</a:t>
          </a:r>
          <a:r>
            <a:rPr lang="en-US" spc="-5">
              <a:latin typeface="Open Sans" panose="020B0606030504020204" pitchFamily="34" charset="0"/>
              <a:ea typeface="Open Sans" panose="020B0606030504020204" pitchFamily="34" charset="0"/>
              <a:cs typeface="Open Sans" panose="020B0606030504020204" pitchFamily="34" charset="0"/>
            </a:rPr>
            <a:t>li</a:t>
          </a:r>
          <a:r>
            <a:rPr lang="en-US">
              <a:latin typeface="Open Sans" panose="020B0606030504020204" pitchFamily="34" charset="0"/>
              <a:ea typeface="Open Sans" panose="020B0606030504020204" pitchFamily="34" charset="0"/>
              <a:cs typeface="Open Sans" panose="020B0606030504020204" pitchFamily="34" charset="0"/>
            </a:rPr>
            <a:t>ne</a:t>
          </a:r>
          <a:r>
            <a:rPr lang="en-US" spc="-45">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or</a:t>
          </a:r>
          <a:r>
            <a:rPr lang="en-US" spc="-5">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put</a:t>
          </a:r>
          <a:r>
            <a:rPr lang="en-US" spc="-10">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on</a:t>
          </a:r>
          <a:r>
            <a:rPr lang="en-US" spc="-20">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the</a:t>
          </a:r>
          <a:r>
            <a:rPr lang="en-US" spc="-5">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st</a:t>
          </a:r>
          <a:r>
            <a:rPr lang="en-US" spc="-5">
              <a:latin typeface="Open Sans" panose="020B0606030504020204" pitchFamily="34" charset="0"/>
              <a:ea typeface="Open Sans" panose="020B0606030504020204" pitchFamily="34" charset="0"/>
              <a:cs typeface="Open Sans" panose="020B0606030504020204" pitchFamily="34" charset="0"/>
            </a:rPr>
            <a:t>r</a:t>
          </a:r>
          <a:r>
            <a:rPr lang="en-US">
              <a:latin typeface="Open Sans" panose="020B0606030504020204" pitchFamily="34" charset="0"/>
              <a:ea typeface="Open Sans" panose="020B0606030504020204" pitchFamily="34" charset="0"/>
              <a:cs typeface="Open Sans" panose="020B0606030504020204" pitchFamily="34" charset="0"/>
            </a:rPr>
            <a:t>eet</a:t>
          </a:r>
          <a:r>
            <a:rPr lang="en-US" spc="-10">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and </a:t>
          </a:r>
          <a:r>
            <a:rPr lang="en-US" spc="-10">
              <a:latin typeface="Open Sans" panose="020B0606030504020204" pitchFamily="34" charset="0"/>
              <a:ea typeface="Open Sans" panose="020B0606030504020204" pitchFamily="34" charset="0"/>
              <a:cs typeface="Open Sans" panose="020B0606030504020204" pitchFamily="34" charset="0"/>
            </a:rPr>
            <a:t>g</a:t>
          </a:r>
          <a:r>
            <a:rPr lang="en-US" spc="-5">
              <a:latin typeface="Open Sans" panose="020B0606030504020204" pitchFamily="34" charset="0"/>
              <a:ea typeface="Open Sans" panose="020B0606030504020204" pitchFamily="34" charset="0"/>
              <a:cs typeface="Open Sans" panose="020B0606030504020204" pitchFamily="34" charset="0"/>
            </a:rPr>
            <a:t>i</a:t>
          </a:r>
          <a:r>
            <a:rPr lang="en-US" spc="-15">
              <a:latin typeface="Open Sans" panose="020B0606030504020204" pitchFamily="34" charset="0"/>
              <a:ea typeface="Open Sans" panose="020B0606030504020204" pitchFamily="34" charset="0"/>
              <a:cs typeface="Open Sans" panose="020B0606030504020204" pitchFamily="34" charset="0"/>
            </a:rPr>
            <a:t>v</a:t>
          </a:r>
          <a:r>
            <a:rPr lang="en-US">
              <a:latin typeface="Open Sans" panose="020B0606030504020204" pitchFamily="34" charset="0"/>
              <a:ea typeface="Open Sans" panose="020B0606030504020204" pitchFamily="34" charset="0"/>
              <a:cs typeface="Open Sans" panose="020B0606030504020204" pitchFamily="34" charset="0"/>
            </a:rPr>
            <a:t>en</a:t>
          </a:r>
          <a:r>
            <a:rPr lang="en-US" spc="5">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a</a:t>
          </a:r>
          <a:r>
            <a:rPr lang="en-US" spc="-5">
              <a:latin typeface="Open Sans" panose="020B0606030504020204" pitchFamily="34" charset="0"/>
              <a:ea typeface="Open Sans" panose="020B0606030504020204" pitchFamily="34" charset="0"/>
              <a:cs typeface="Open Sans" panose="020B0606030504020204" pitchFamily="34" charset="0"/>
            </a:rPr>
            <a:t> </a:t>
          </a:r>
          <a:r>
            <a:rPr lang="en-US" spc="-10">
              <a:latin typeface="Open Sans" panose="020B0606030504020204" pitchFamily="34" charset="0"/>
              <a:ea typeface="Open Sans" panose="020B0606030504020204" pitchFamily="34" charset="0"/>
              <a:cs typeface="Open Sans" panose="020B0606030504020204" pitchFamily="34" charset="0"/>
            </a:rPr>
            <a:t>q</a:t>
          </a:r>
          <a:r>
            <a:rPr lang="en-US">
              <a:latin typeface="Open Sans" panose="020B0606030504020204" pitchFamily="34" charset="0"/>
              <a:ea typeface="Open Sans" panose="020B0606030504020204" pitchFamily="34" charset="0"/>
              <a:cs typeface="Open Sans" panose="020B0606030504020204" pitchFamily="34" charset="0"/>
            </a:rPr>
            <a:t>uota</a:t>
          </a:r>
          <a:endParaRPr lang="en-US" dirty="0">
            <a:latin typeface="Open Sans" panose="020B0606030504020204" pitchFamily="34" charset="0"/>
            <a:ea typeface="Open Sans" panose="020B0606030504020204" pitchFamily="34" charset="0"/>
            <a:cs typeface="Open Sans" panose="020B0606030504020204" pitchFamily="34" charset="0"/>
          </a:endParaRPr>
        </a:p>
      </dgm:t>
    </dgm:pt>
    <dgm:pt modelId="{CFFA3EFE-010F-4EC8-9316-BCE038201FCF}" type="parTrans" cxnId="{3AA0903C-27D2-4270-93B6-299F76BECAF9}">
      <dgm:prSet/>
      <dgm:spPr/>
      <dgm:t>
        <a:bodyPr/>
        <a:lstStyle/>
        <a:p>
          <a:endParaRPr lang="en-US"/>
        </a:p>
      </dgm:t>
    </dgm:pt>
    <dgm:pt modelId="{887D0D5D-FC5C-4650-820A-BCC3FEED62EA}" type="sibTrans" cxnId="{3AA0903C-27D2-4270-93B6-299F76BECAF9}">
      <dgm:prSet/>
      <dgm:spPr/>
      <dgm:t>
        <a:bodyPr/>
        <a:lstStyle/>
        <a:p>
          <a:endParaRPr lang="en-US"/>
        </a:p>
      </dgm:t>
    </dgm:pt>
    <dgm:pt modelId="{E7E2FB90-C22A-4B68-85E1-5085D2088873}">
      <dgm:prSet phldrT="[Text]"/>
      <dgm:spPr/>
      <dgm:t>
        <a:bodyPr/>
        <a:lstStyle/>
        <a:p>
          <a:endParaRPr lang="en-US" dirty="0"/>
        </a:p>
      </dgm:t>
    </dgm:pt>
    <dgm:pt modelId="{BF5CD77F-2146-473D-8F7D-9BAAB95055EE}" type="parTrans" cxnId="{8F98C2BF-7F11-49B6-AB5C-5A7ED9F80B33}">
      <dgm:prSet/>
      <dgm:spPr/>
      <dgm:t>
        <a:bodyPr/>
        <a:lstStyle/>
        <a:p>
          <a:endParaRPr lang="en-US"/>
        </a:p>
      </dgm:t>
    </dgm:pt>
    <dgm:pt modelId="{70B84B74-73C3-4C38-8DB4-509C9D83CF40}" type="sibTrans" cxnId="{8F98C2BF-7F11-49B6-AB5C-5A7ED9F80B33}">
      <dgm:prSet/>
      <dgm:spPr/>
      <dgm:t>
        <a:bodyPr/>
        <a:lstStyle/>
        <a:p>
          <a:endParaRPr lang="en-US"/>
        </a:p>
      </dgm:t>
    </dgm:pt>
    <dgm:pt modelId="{08A08C1C-298E-4FD6-B273-A37D7B7FB022}">
      <dgm:prSet phldrT="[Text]"/>
      <dgm:spPr/>
      <dgm:t>
        <a:bodyPr/>
        <a:lstStyle/>
        <a:p>
          <a:r>
            <a:rPr lang="en-US" spc="-5">
              <a:latin typeface="Open Sans" panose="020B0606030504020204" pitchFamily="34" charset="0"/>
              <a:ea typeface="Open Sans" panose="020B0606030504020204" pitchFamily="34" charset="0"/>
              <a:cs typeface="Open Sans" panose="020B0606030504020204" pitchFamily="34" charset="0"/>
            </a:rPr>
            <a:t>C</a:t>
          </a:r>
          <a:r>
            <a:rPr lang="en-US">
              <a:latin typeface="Open Sans" panose="020B0606030504020204" pitchFamily="34" charset="0"/>
              <a:ea typeface="Open Sans" panose="020B0606030504020204" pitchFamily="34" charset="0"/>
              <a:cs typeface="Open Sans" panose="020B0606030504020204" pitchFamily="34" charset="0"/>
            </a:rPr>
            <a:t>an</a:t>
          </a:r>
          <a:r>
            <a:rPr lang="en-US" spc="-20">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occur</a:t>
          </a:r>
          <a:r>
            <a:rPr lang="en-US" spc="-15">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d</a:t>
          </a:r>
          <a:r>
            <a:rPr lang="en-US" spc="-5">
              <a:latin typeface="Open Sans" panose="020B0606030504020204" pitchFamily="34" charset="0"/>
              <a:ea typeface="Open Sans" panose="020B0606030504020204" pitchFamily="34" charset="0"/>
              <a:cs typeface="Open Sans" panose="020B0606030504020204" pitchFamily="34" charset="0"/>
            </a:rPr>
            <a:t>ir</a:t>
          </a:r>
          <a:r>
            <a:rPr lang="en-US">
              <a:latin typeface="Open Sans" panose="020B0606030504020204" pitchFamily="34" charset="0"/>
              <a:ea typeface="Open Sans" panose="020B0606030504020204" pitchFamily="34" charset="0"/>
              <a:cs typeface="Open Sans" panose="020B0606030504020204" pitchFamily="34" charset="0"/>
            </a:rPr>
            <a:t>ect</a:t>
          </a:r>
          <a:r>
            <a:rPr lang="en-US" spc="-5">
              <a:latin typeface="Open Sans" panose="020B0606030504020204" pitchFamily="34" charset="0"/>
              <a:ea typeface="Open Sans" panose="020B0606030504020204" pitchFamily="34" charset="0"/>
              <a:cs typeface="Open Sans" panose="020B0606030504020204" pitchFamily="34" charset="0"/>
            </a:rPr>
            <a:t>l</a:t>
          </a:r>
          <a:r>
            <a:rPr lang="en-US">
              <a:latin typeface="Open Sans" panose="020B0606030504020204" pitchFamily="34" charset="0"/>
              <a:ea typeface="Open Sans" panose="020B0606030504020204" pitchFamily="34" charset="0"/>
              <a:cs typeface="Open Sans" panose="020B0606030504020204" pitchFamily="34" charset="0"/>
            </a:rPr>
            <a:t>y</a:t>
          </a:r>
          <a:r>
            <a:rPr lang="en-US" spc="-10">
              <a:latin typeface="Open Sans" panose="020B0606030504020204" pitchFamily="34" charset="0"/>
              <a:ea typeface="Open Sans" panose="020B0606030504020204" pitchFamily="34" charset="0"/>
              <a:cs typeface="Open Sans" panose="020B0606030504020204" pitchFamily="34" charset="0"/>
            </a:rPr>
            <a:t> </a:t>
          </a:r>
          <a:r>
            <a:rPr lang="en-US" spc="-15">
              <a:latin typeface="Open Sans" panose="020B0606030504020204" pitchFamily="34" charset="0"/>
              <a:ea typeface="Open Sans" panose="020B0606030504020204" pitchFamily="34" charset="0"/>
              <a:cs typeface="Open Sans" panose="020B0606030504020204" pitchFamily="34" charset="0"/>
            </a:rPr>
            <a:t>w</a:t>
          </a:r>
          <a:r>
            <a:rPr lang="en-US" spc="-5">
              <a:latin typeface="Open Sans" panose="020B0606030504020204" pitchFamily="34" charset="0"/>
              <a:ea typeface="Open Sans" panose="020B0606030504020204" pitchFamily="34" charset="0"/>
              <a:cs typeface="Open Sans" panose="020B0606030504020204" pitchFamily="34" charset="0"/>
            </a:rPr>
            <a:t>i</a:t>
          </a:r>
          <a:r>
            <a:rPr lang="en-US">
              <a:latin typeface="Open Sans" panose="020B0606030504020204" pitchFamily="34" charset="0"/>
              <a:ea typeface="Open Sans" panose="020B0606030504020204" pitchFamily="34" charset="0"/>
              <a:cs typeface="Open Sans" panose="020B0606030504020204" pitchFamily="34" charset="0"/>
            </a:rPr>
            <a:t>th</a:t>
          </a:r>
          <a:r>
            <a:rPr lang="en-US" spc="5">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the</a:t>
          </a:r>
          <a:r>
            <a:rPr lang="en-US" spc="-5">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p</a:t>
          </a:r>
          <a:r>
            <a:rPr lang="en-US" spc="-5">
              <a:latin typeface="Open Sans" panose="020B0606030504020204" pitchFamily="34" charset="0"/>
              <a:ea typeface="Open Sans" panose="020B0606030504020204" pitchFamily="34" charset="0"/>
              <a:cs typeface="Open Sans" panose="020B0606030504020204" pitchFamily="34" charset="0"/>
            </a:rPr>
            <a:t>i</a:t>
          </a:r>
          <a:r>
            <a:rPr lang="en-US" spc="5">
              <a:latin typeface="Open Sans" panose="020B0606030504020204" pitchFamily="34" charset="0"/>
              <a:ea typeface="Open Sans" panose="020B0606030504020204" pitchFamily="34" charset="0"/>
              <a:cs typeface="Open Sans" panose="020B0606030504020204" pitchFamily="34" charset="0"/>
            </a:rPr>
            <a:t>m</a:t>
          </a:r>
          <a:r>
            <a:rPr lang="en-US">
              <a:latin typeface="Open Sans" panose="020B0606030504020204" pitchFamily="34" charset="0"/>
              <a:ea typeface="Open Sans" panose="020B0606030504020204" pitchFamily="34" charset="0"/>
              <a:cs typeface="Open Sans" panose="020B0606030504020204" pitchFamily="34" charset="0"/>
            </a:rPr>
            <a:t>p,</a:t>
          </a:r>
          <a:r>
            <a:rPr lang="en-US" spc="-20">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bottom</a:t>
          </a:r>
          <a:r>
            <a:rPr lang="en-US" spc="-30">
              <a:latin typeface="Open Sans" panose="020B0606030504020204" pitchFamily="34" charset="0"/>
              <a:ea typeface="Open Sans" panose="020B0606030504020204" pitchFamily="34" charset="0"/>
              <a:cs typeface="Open Sans" panose="020B0606030504020204" pitchFamily="34" charset="0"/>
            </a:rPr>
            <a:t> </a:t>
          </a:r>
          <a:r>
            <a:rPr lang="en-US" spc="-10">
              <a:latin typeface="Open Sans" panose="020B0606030504020204" pitchFamily="34" charset="0"/>
              <a:ea typeface="Open Sans" panose="020B0606030504020204" pitchFamily="34" charset="0"/>
              <a:cs typeface="Open Sans" panose="020B0606030504020204" pitchFamily="34" charset="0"/>
            </a:rPr>
            <a:t>g</a:t>
          </a:r>
          <a:r>
            <a:rPr lang="en-US" spc="-5">
              <a:latin typeface="Open Sans" panose="020B0606030504020204" pitchFamily="34" charset="0"/>
              <a:ea typeface="Open Sans" panose="020B0606030504020204" pitchFamily="34" charset="0"/>
              <a:cs typeface="Open Sans" panose="020B0606030504020204" pitchFamily="34" charset="0"/>
            </a:rPr>
            <a:t>irl</a:t>
          </a:r>
          <a:r>
            <a:rPr lang="en-US">
              <a:latin typeface="Open Sans" panose="020B0606030504020204" pitchFamily="34" charset="0"/>
              <a:ea typeface="Open Sans" panose="020B0606030504020204" pitchFamily="34" charset="0"/>
              <a:cs typeface="Open Sans" panose="020B0606030504020204" pitchFamily="34" charset="0"/>
            </a:rPr>
            <a:t>,</a:t>
          </a:r>
          <a:r>
            <a:rPr lang="en-US" spc="15">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or</a:t>
          </a:r>
          <a:r>
            <a:rPr lang="en-US" spc="-15">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other</a:t>
          </a:r>
          <a:r>
            <a:rPr lang="en-US" spc="-15">
              <a:latin typeface="Open Sans" panose="020B0606030504020204" pitchFamily="34" charset="0"/>
              <a:ea typeface="Open Sans" panose="020B0606030504020204" pitchFamily="34" charset="0"/>
              <a:cs typeface="Open Sans" panose="020B0606030504020204" pitchFamily="34" charset="0"/>
            </a:rPr>
            <a:t> v</a:t>
          </a:r>
          <a:r>
            <a:rPr lang="en-US" spc="-5">
              <a:latin typeface="Open Sans" panose="020B0606030504020204" pitchFamily="34" charset="0"/>
              <a:ea typeface="Open Sans" panose="020B0606030504020204" pitchFamily="34" charset="0"/>
              <a:cs typeface="Open Sans" panose="020B0606030504020204" pitchFamily="34" charset="0"/>
            </a:rPr>
            <a:t>i</a:t>
          </a:r>
          <a:r>
            <a:rPr lang="en-US">
              <a:latin typeface="Open Sans" panose="020B0606030504020204" pitchFamily="34" charset="0"/>
              <a:ea typeface="Open Sans" panose="020B0606030504020204" pitchFamily="34" charset="0"/>
              <a:cs typeface="Open Sans" panose="020B0606030504020204" pitchFamily="34" charset="0"/>
            </a:rPr>
            <a:t>ct</a:t>
          </a:r>
          <a:r>
            <a:rPr lang="en-US" spc="-5">
              <a:latin typeface="Open Sans" panose="020B0606030504020204" pitchFamily="34" charset="0"/>
              <a:ea typeface="Open Sans" panose="020B0606030504020204" pitchFamily="34" charset="0"/>
              <a:cs typeface="Open Sans" panose="020B0606030504020204" pitchFamily="34" charset="0"/>
            </a:rPr>
            <a:t>i</a:t>
          </a:r>
          <a:r>
            <a:rPr lang="en-US" spc="5">
              <a:latin typeface="Open Sans" panose="020B0606030504020204" pitchFamily="34" charset="0"/>
              <a:ea typeface="Open Sans" panose="020B0606030504020204" pitchFamily="34" charset="0"/>
              <a:cs typeface="Open Sans" panose="020B0606030504020204" pitchFamily="34" charset="0"/>
            </a:rPr>
            <a:t>m</a:t>
          </a:r>
          <a:r>
            <a:rPr lang="en-US">
              <a:latin typeface="Open Sans" panose="020B0606030504020204" pitchFamily="34" charset="0"/>
              <a:ea typeface="Open Sans" panose="020B0606030504020204" pitchFamily="34" charset="0"/>
              <a:cs typeface="Open Sans" panose="020B0606030504020204" pitchFamily="34" charset="0"/>
            </a:rPr>
            <a:t>s</a:t>
          </a:r>
          <a:endParaRPr lang="en-US" dirty="0">
            <a:latin typeface="Open Sans" panose="020B0606030504020204" pitchFamily="34" charset="0"/>
            <a:ea typeface="Open Sans" panose="020B0606030504020204" pitchFamily="34" charset="0"/>
            <a:cs typeface="Open Sans" panose="020B0606030504020204" pitchFamily="34" charset="0"/>
          </a:endParaRPr>
        </a:p>
      </dgm:t>
    </dgm:pt>
    <dgm:pt modelId="{9518FC4C-742B-4C0C-8ABA-64B545232C90}" type="parTrans" cxnId="{84A5DC59-BAF6-40DD-A0E1-77B125B3428A}">
      <dgm:prSet/>
      <dgm:spPr/>
      <dgm:t>
        <a:bodyPr/>
        <a:lstStyle/>
        <a:p>
          <a:endParaRPr lang="en-US"/>
        </a:p>
      </dgm:t>
    </dgm:pt>
    <dgm:pt modelId="{F041D05D-AA87-41D1-BECC-45E5C52D6F14}" type="sibTrans" cxnId="{84A5DC59-BAF6-40DD-A0E1-77B125B3428A}">
      <dgm:prSet/>
      <dgm:spPr/>
      <dgm:t>
        <a:bodyPr/>
        <a:lstStyle/>
        <a:p>
          <a:endParaRPr lang="en-US"/>
        </a:p>
      </dgm:t>
    </dgm:pt>
    <dgm:pt modelId="{0CAFC703-67A2-4746-B63C-282A92746DCF}">
      <dgm:prSet phldrT="[Text]"/>
      <dgm:spPr/>
      <dgm:t>
        <a:bodyPr/>
        <a:lstStyle/>
        <a:p>
          <a:r>
            <a:rPr lang="en-US">
              <a:latin typeface="Open Sans" panose="020B0606030504020204" pitchFamily="34" charset="0"/>
              <a:ea typeface="Open Sans" panose="020B0606030504020204" pitchFamily="34" charset="0"/>
              <a:cs typeface="Open Sans" panose="020B0606030504020204" pitchFamily="34" charset="0"/>
            </a:rPr>
            <a:t>Inc</a:t>
          </a:r>
          <a:r>
            <a:rPr lang="en-US" spc="-5">
              <a:latin typeface="Open Sans" panose="020B0606030504020204" pitchFamily="34" charset="0"/>
              <a:ea typeface="Open Sans" panose="020B0606030504020204" pitchFamily="34" charset="0"/>
              <a:cs typeface="Open Sans" panose="020B0606030504020204" pitchFamily="34" charset="0"/>
            </a:rPr>
            <a:t>r</a:t>
          </a:r>
          <a:r>
            <a:rPr lang="en-US">
              <a:latin typeface="Open Sans" panose="020B0606030504020204" pitchFamily="34" charset="0"/>
              <a:ea typeface="Open Sans" panose="020B0606030504020204" pitchFamily="34" charset="0"/>
              <a:cs typeface="Open Sans" panose="020B0606030504020204" pitchFamily="34" charset="0"/>
            </a:rPr>
            <a:t>eased</a:t>
          </a:r>
          <a:r>
            <a:rPr lang="en-US" spc="-30">
              <a:latin typeface="Open Sans" panose="020B0606030504020204" pitchFamily="34" charset="0"/>
              <a:ea typeface="Open Sans" panose="020B0606030504020204" pitchFamily="34" charset="0"/>
              <a:cs typeface="Open Sans" panose="020B0606030504020204" pitchFamily="34" charset="0"/>
            </a:rPr>
            <a:t> </a:t>
          </a:r>
          <a:r>
            <a:rPr lang="en-US" spc="5">
              <a:latin typeface="Open Sans" panose="020B0606030504020204" pitchFamily="34" charset="0"/>
              <a:ea typeface="Open Sans" panose="020B0606030504020204" pitchFamily="34" charset="0"/>
              <a:cs typeface="Open Sans" panose="020B0606030504020204" pitchFamily="34" charset="0"/>
            </a:rPr>
            <a:t>m</a:t>
          </a:r>
          <a:r>
            <a:rPr lang="en-US">
              <a:latin typeface="Open Sans" panose="020B0606030504020204" pitchFamily="34" charset="0"/>
              <a:ea typeface="Open Sans" panose="020B0606030504020204" pitchFamily="34" charset="0"/>
              <a:cs typeface="Open Sans" panose="020B0606030504020204" pitchFamily="34" charset="0"/>
            </a:rPr>
            <a:t>an</a:t>
          </a:r>
          <a:r>
            <a:rPr lang="en-US" spc="-5">
              <a:latin typeface="Open Sans" panose="020B0606030504020204" pitchFamily="34" charset="0"/>
              <a:ea typeface="Open Sans" panose="020B0606030504020204" pitchFamily="34" charset="0"/>
              <a:cs typeface="Open Sans" panose="020B0606030504020204" pitchFamily="34" charset="0"/>
            </a:rPr>
            <a:t>i</a:t>
          </a:r>
          <a:r>
            <a:rPr lang="en-US">
              <a:latin typeface="Open Sans" panose="020B0606030504020204" pitchFamily="34" charset="0"/>
              <a:ea typeface="Open Sans" panose="020B0606030504020204" pitchFamily="34" charset="0"/>
              <a:cs typeface="Open Sans" panose="020B0606030504020204" pitchFamily="34" charset="0"/>
            </a:rPr>
            <a:t>p</a:t>
          </a:r>
          <a:r>
            <a:rPr lang="en-US" spc="-10">
              <a:latin typeface="Open Sans" panose="020B0606030504020204" pitchFamily="34" charset="0"/>
              <a:ea typeface="Open Sans" panose="020B0606030504020204" pitchFamily="34" charset="0"/>
              <a:cs typeface="Open Sans" panose="020B0606030504020204" pitchFamily="34" charset="0"/>
            </a:rPr>
            <a:t>u</a:t>
          </a:r>
          <a:r>
            <a:rPr lang="en-US" spc="-5">
              <a:latin typeface="Open Sans" panose="020B0606030504020204" pitchFamily="34" charset="0"/>
              <a:ea typeface="Open Sans" panose="020B0606030504020204" pitchFamily="34" charset="0"/>
              <a:cs typeface="Open Sans" panose="020B0606030504020204" pitchFamily="34" charset="0"/>
            </a:rPr>
            <a:t>l</a:t>
          </a:r>
          <a:r>
            <a:rPr lang="en-US" spc="-10">
              <a:latin typeface="Open Sans" panose="020B0606030504020204" pitchFamily="34" charset="0"/>
              <a:ea typeface="Open Sans" panose="020B0606030504020204" pitchFamily="34" charset="0"/>
              <a:cs typeface="Open Sans" panose="020B0606030504020204" pitchFamily="34" charset="0"/>
            </a:rPr>
            <a:t>a</a:t>
          </a:r>
          <a:r>
            <a:rPr lang="en-US">
              <a:latin typeface="Open Sans" panose="020B0606030504020204" pitchFamily="34" charset="0"/>
              <a:ea typeface="Open Sans" panose="020B0606030504020204" pitchFamily="34" charset="0"/>
              <a:cs typeface="Open Sans" panose="020B0606030504020204" pitchFamily="34" charset="0"/>
            </a:rPr>
            <a:t>t</a:t>
          </a:r>
          <a:r>
            <a:rPr lang="en-US" spc="-5">
              <a:latin typeface="Open Sans" panose="020B0606030504020204" pitchFamily="34" charset="0"/>
              <a:ea typeface="Open Sans" panose="020B0606030504020204" pitchFamily="34" charset="0"/>
              <a:cs typeface="Open Sans" panose="020B0606030504020204" pitchFamily="34" charset="0"/>
            </a:rPr>
            <a:t>i</a:t>
          </a:r>
          <a:r>
            <a:rPr lang="en-US" spc="-10">
              <a:latin typeface="Open Sans" panose="020B0606030504020204" pitchFamily="34" charset="0"/>
              <a:ea typeface="Open Sans" panose="020B0606030504020204" pitchFamily="34" charset="0"/>
              <a:cs typeface="Open Sans" panose="020B0606030504020204" pitchFamily="34" charset="0"/>
            </a:rPr>
            <a:t>o</a:t>
          </a:r>
          <a:r>
            <a:rPr lang="en-US">
              <a:latin typeface="Open Sans" panose="020B0606030504020204" pitchFamily="34" charset="0"/>
              <a:ea typeface="Open Sans" panose="020B0606030504020204" pitchFamily="34" charset="0"/>
              <a:cs typeface="Open Sans" panose="020B0606030504020204" pitchFamily="34" charset="0"/>
            </a:rPr>
            <a:t>n</a:t>
          </a:r>
          <a:r>
            <a:rPr lang="en-US" spc="-5">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a</a:t>
          </a:r>
          <a:r>
            <a:rPr lang="en-US" spc="-10">
              <a:latin typeface="Open Sans" panose="020B0606030504020204" pitchFamily="34" charset="0"/>
              <a:ea typeface="Open Sans" panose="020B0606030504020204" pitchFamily="34" charset="0"/>
              <a:cs typeface="Open Sans" panose="020B0606030504020204" pitchFamily="34" charset="0"/>
            </a:rPr>
            <a:t>n</a:t>
          </a:r>
          <a:r>
            <a:rPr lang="en-US">
              <a:latin typeface="Open Sans" panose="020B0606030504020204" pitchFamily="34" charset="0"/>
              <a:ea typeface="Open Sans" panose="020B0606030504020204" pitchFamily="34" charset="0"/>
              <a:cs typeface="Open Sans" panose="020B0606030504020204" pitchFamily="34" charset="0"/>
            </a:rPr>
            <a:t>d</a:t>
          </a:r>
          <a:r>
            <a:rPr lang="en-US" spc="-45">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test</a:t>
          </a:r>
          <a:r>
            <a:rPr lang="en-US" spc="-5">
              <a:latin typeface="Open Sans" panose="020B0606030504020204" pitchFamily="34" charset="0"/>
              <a:ea typeface="Open Sans" panose="020B0606030504020204" pitchFamily="34" charset="0"/>
              <a:cs typeface="Open Sans" panose="020B0606030504020204" pitchFamily="34" charset="0"/>
            </a:rPr>
            <a:t>i</a:t>
          </a:r>
          <a:r>
            <a:rPr lang="en-US">
              <a:latin typeface="Open Sans" panose="020B0606030504020204" pitchFamily="34" charset="0"/>
              <a:ea typeface="Open Sans" panose="020B0606030504020204" pitchFamily="34" charset="0"/>
              <a:cs typeface="Open Sans" panose="020B0606030504020204" pitchFamily="34" charset="0"/>
            </a:rPr>
            <a:t>ng</a:t>
          </a:r>
          <a:r>
            <a:rPr lang="en-US" spc="-20">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of se</a:t>
          </a:r>
          <a:r>
            <a:rPr lang="en-US" spc="-15">
              <a:latin typeface="Open Sans" panose="020B0606030504020204" pitchFamily="34" charset="0"/>
              <a:ea typeface="Open Sans" panose="020B0606030504020204" pitchFamily="34" charset="0"/>
              <a:cs typeface="Open Sans" panose="020B0606030504020204" pitchFamily="34" charset="0"/>
            </a:rPr>
            <a:t>x</a:t>
          </a:r>
          <a:r>
            <a:rPr lang="en-US">
              <a:latin typeface="Open Sans" panose="020B0606030504020204" pitchFamily="34" charset="0"/>
              <a:ea typeface="Open Sans" panose="020B0606030504020204" pitchFamily="34" charset="0"/>
              <a:cs typeface="Open Sans" panose="020B0606030504020204" pitchFamily="34" charset="0"/>
            </a:rPr>
            <a:t>ual</a:t>
          </a:r>
          <a:r>
            <a:rPr lang="en-US" spc="-25">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boun</a:t>
          </a:r>
          <a:r>
            <a:rPr lang="en-US" spc="-10">
              <a:latin typeface="Open Sans" panose="020B0606030504020204" pitchFamily="34" charset="0"/>
              <a:ea typeface="Open Sans" panose="020B0606030504020204" pitchFamily="34" charset="0"/>
              <a:cs typeface="Open Sans" panose="020B0606030504020204" pitchFamily="34" charset="0"/>
            </a:rPr>
            <a:t>d</a:t>
          </a:r>
          <a:r>
            <a:rPr lang="en-US">
              <a:latin typeface="Open Sans" panose="020B0606030504020204" pitchFamily="34" charset="0"/>
              <a:ea typeface="Open Sans" panose="020B0606030504020204" pitchFamily="34" charset="0"/>
              <a:cs typeface="Open Sans" panose="020B0606030504020204" pitchFamily="34" charset="0"/>
            </a:rPr>
            <a:t>a</a:t>
          </a:r>
          <a:r>
            <a:rPr lang="en-US" spc="-5">
              <a:latin typeface="Open Sans" panose="020B0606030504020204" pitchFamily="34" charset="0"/>
              <a:ea typeface="Open Sans" panose="020B0606030504020204" pitchFamily="34" charset="0"/>
              <a:cs typeface="Open Sans" panose="020B0606030504020204" pitchFamily="34" charset="0"/>
            </a:rPr>
            <a:t>ri</a:t>
          </a:r>
          <a:r>
            <a:rPr lang="en-US" spc="-10">
              <a:latin typeface="Open Sans" panose="020B0606030504020204" pitchFamily="34" charset="0"/>
              <a:ea typeface="Open Sans" panose="020B0606030504020204" pitchFamily="34" charset="0"/>
              <a:cs typeface="Open Sans" panose="020B0606030504020204" pitchFamily="34" charset="0"/>
            </a:rPr>
            <a:t>e</a:t>
          </a:r>
          <a:r>
            <a:rPr lang="en-US">
              <a:latin typeface="Open Sans" panose="020B0606030504020204" pitchFamily="34" charset="0"/>
              <a:ea typeface="Open Sans" panose="020B0606030504020204" pitchFamily="34" charset="0"/>
              <a:cs typeface="Open Sans" panose="020B0606030504020204" pitchFamily="34" charset="0"/>
            </a:rPr>
            <a:t>s</a:t>
          </a:r>
          <a:endParaRPr lang="en-US" dirty="0">
            <a:latin typeface="Open Sans" panose="020B0606030504020204" pitchFamily="34" charset="0"/>
            <a:ea typeface="Open Sans" panose="020B0606030504020204" pitchFamily="34" charset="0"/>
            <a:cs typeface="Open Sans" panose="020B0606030504020204" pitchFamily="34" charset="0"/>
          </a:endParaRPr>
        </a:p>
      </dgm:t>
    </dgm:pt>
    <dgm:pt modelId="{0E05F2CA-B794-4AFF-904E-CF08B92AEBE0}" type="parTrans" cxnId="{49C76D68-37F0-4E74-87D1-574D3930FBAB}">
      <dgm:prSet/>
      <dgm:spPr/>
      <dgm:t>
        <a:bodyPr/>
        <a:lstStyle/>
        <a:p>
          <a:endParaRPr lang="en-US"/>
        </a:p>
      </dgm:t>
    </dgm:pt>
    <dgm:pt modelId="{167966FA-17D0-4822-84F5-B5EA862B1A75}" type="sibTrans" cxnId="{49C76D68-37F0-4E74-87D1-574D3930FBAB}">
      <dgm:prSet/>
      <dgm:spPr/>
      <dgm:t>
        <a:bodyPr/>
        <a:lstStyle/>
        <a:p>
          <a:endParaRPr lang="en-US"/>
        </a:p>
      </dgm:t>
    </dgm:pt>
    <dgm:pt modelId="{787273AB-C7A8-4CBB-8472-81D093853E42}" type="pres">
      <dgm:prSet presAssocID="{37F5ED61-8233-4EFD-8209-0F860FD297E7}" presName="linearFlow" presStyleCnt="0">
        <dgm:presLayoutVars>
          <dgm:dir/>
          <dgm:animLvl val="lvl"/>
          <dgm:resizeHandles val="exact"/>
        </dgm:presLayoutVars>
      </dgm:prSet>
      <dgm:spPr/>
    </dgm:pt>
    <dgm:pt modelId="{55FBF838-16F7-4D18-BEA6-ADB20AF27F71}" type="pres">
      <dgm:prSet presAssocID="{F276DFFE-93F3-4C8A-8825-2515904B6A6F}" presName="composite" presStyleCnt="0"/>
      <dgm:spPr/>
    </dgm:pt>
    <dgm:pt modelId="{F6B12FB8-69E2-4D3D-9186-EFDAA8ECA3C9}" type="pres">
      <dgm:prSet presAssocID="{F276DFFE-93F3-4C8A-8825-2515904B6A6F}" presName="parentText" presStyleLbl="alignNode1" presStyleIdx="0" presStyleCnt="3">
        <dgm:presLayoutVars>
          <dgm:chMax val="1"/>
          <dgm:bulletEnabled val="1"/>
        </dgm:presLayoutVars>
      </dgm:prSet>
      <dgm:spPr/>
    </dgm:pt>
    <dgm:pt modelId="{49E879EA-0AF5-4488-8FA0-72134986926B}" type="pres">
      <dgm:prSet presAssocID="{F276DFFE-93F3-4C8A-8825-2515904B6A6F}" presName="descendantText" presStyleLbl="alignAcc1" presStyleIdx="0" presStyleCnt="3">
        <dgm:presLayoutVars>
          <dgm:bulletEnabled val="1"/>
        </dgm:presLayoutVars>
      </dgm:prSet>
      <dgm:spPr/>
    </dgm:pt>
    <dgm:pt modelId="{8F617D7F-34D6-49FF-B5F1-20E2AA139686}" type="pres">
      <dgm:prSet presAssocID="{EA9DB448-F350-494F-BAB9-94FC5C2555A4}" presName="sp" presStyleCnt="0"/>
      <dgm:spPr/>
    </dgm:pt>
    <dgm:pt modelId="{D2B5F6A5-853F-4B54-BF20-B2E374BCA7C3}" type="pres">
      <dgm:prSet presAssocID="{C9A572C9-12EA-4DE2-A249-408217AFC808}" presName="composite" presStyleCnt="0"/>
      <dgm:spPr/>
    </dgm:pt>
    <dgm:pt modelId="{49234C5A-F899-4A1A-96A6-46D6D1B3DC35}" type="pres">
      <dgm:prSet presAssocID="{C9A572C9-12EA-4DE2-A249-408217AFC808}" presName="parentText" presStyleLbl="alignNode1" presStyleIdx="1" presStyleCnt="3">
        <dgm:presLayoutVars>
          <dgm:chMax val="1"/>
          <dgm:bulletEnabled val="1"/>
        </dgm:presLayoutVars>
      </dgm:prSet>
      <dgm:spPr/>
    </dgm:pt>
    <dgm:pt modelId="{A22910E7-4CFB-4DE9-9339-770F08EDE9F6}" type="pres">
      <dgm:prSet presAssocID="{C9A572C9-12EA-4DE2-A249-408217AFC808}" presName="descendantText" presStyleLbl="alignAcc1" presStyleIdx="1" presStyleCnt="3">
        <dgm:presLayoutVars>
          <dgm:bulletEnabled val="1"/>
        </dgm:presLayoutVars>
      </dgm:prSet>
      <dgm:spPr/>
    </dgm:pt>
    <dgm:pt modelId="{B4C24362-2CA1-41C4-86F2-D5BA75E4FBCE}" type="pres">
      <dgm:prSet presAssocID="{9FA63A9A-AC6E-402E-99CE-D01D15E484C0}" presName="sp" presStyleCnt="0"/>
      <dgm:spPr/>
    </dgm:pt>
    <dgm:pt modelId="{A1DA6824-8A06-489E-AA80-DE69DFE1FB0C}" type="pres">
      <dgm:prSet presAssocID="{4C4147F3-13D6-4484-AE74-00D601915DD4}" presName="composite" presStyleCnt="0"/>
      <dgm:spPr/>
    </dgm:pt>
    <dgm:pt modelId="{754903EC-85CF-45A6-83FE-36734905AD1E}" type="pres">
      <dgm:prSet presAssocID="{4C4147F3-13D6-4484-AE74-00D601915DD4}" presName="parentText" presStyleLbl="alignNode1" presStyleIdx="2" presStyleCnt="3">
        <dgm:presLayoutVars>
          <dgm:chMax val="1"/>
          <dgm:bulletEnabled val="1"/>
        </dgm:presLayoutVars>
      </dgm:prSet>
      <dgm:spPr/>
    </dgm:pt>
    <dgm:pt modelId="{A0CACAC8-649C-4235-B1FF-710E6A91A8F3}" type="pres">
      <dgm:prSet presAssocID="{4C4147F3-13D6-4484-AE74-00D601915DD4}" presName="descendantText" presStyleLbl="alignAcc1" presStyleIdx="2" presStyleCnt="3">
        <dgm:presLayoutVars>
          <dgm:bulletEnabled val="1"/>
        </dgm:presLayoutVars>
      </dgm:prSet>
      <dgm:spPr/>
    </dgm:pt>
  </dgm:ptLst>
  <dgm:cxnLst>
    <dgm:cxn modelId="{1D139827-F749-427E-BB22-29F493A035DB}" type="presOf" srcId="{E7E2FB90-C22A-4B68-85E1-5085D2088873}" destId="{49E879EA-0AF5-4488-8FA0-72134986926B}" srcOrd="0" destOrd="3" presId="urn:microsoft.com/office/officeart/2005/8/layout/chevron2"/>
    <dgm:cxn modelId="{FD8C2B30-433F-49DA-AEB5-198556EB5F3D}" srcId="{F276DFFE-93F3-4C8A-8825-2515904B6A6F}" destId="{90755E99-1633-4ACD-8CF9-7B5BC6B5EC0D}" srcOrd="0" destOrd="0" parTransId="{F2DED925-73D4-441C-A3B5-FC1C3D244B77}" sibTransId="{56D072A6-2A5A-4840-8260-9771AAFA5905}"/>
    <dgm:cxn modelId="{EFEAC437-71F8-4918-9784-F60214181A0A}" srcId="{37F5ED61-8233-4EFD-8209-0F860FD297E7}" destId="{4C4147F3-13D6-4484-AE74-00D601915DD4}" srcOrd="2" destOrd="0" parTransId="{420CE7E2-025A-4BA6-B0DB-B2FB0E4AD6B4}" sibTransId="{D9FD58D0-74B8-450C-AACA-550EB7194752}"/>
    <dgm:cxn modelId="{5446093C-F42C-4FFD-A87D-691F1FDEB8BC}" type="presOf" srcId="{F7E12A7E-BADE-4085-83AD-FD10320FC20B}" destId="{A0CACAC8-649C-4235-B1FF-710E6A91A8F3}" srcOrd="0" destOrd="1" presId="urn:microsoft.com/office/officeart/2005/8/layout/chevron2"/>
    <dgm:cxn modelId="{3AA0903C-27D2-4270-93B6-299F76BECAF9}" srcId="{4C4147F3-13D6-4484-AE74-00D601915DD4}" destId="{F7E12A7E-BADE-4085-83AD-FD10320FC20B}" srcOrd="1" destOrd="0" parTransId="{CFFA3EFE-010F-4EC8-9316-BCE038201FCF}" sibTransId="{887D0D5D-FC5C-4650-820A-BCC3FEED62EA}"/>
    <dgm:cxn modelId="{63729964-60AE-4719-AC36-4C2515C3E22C}" srcId="{F276DFFE-93F3-4C8A-8825-2515904B6A6F}" destId="{9DF2F338-C7B8-4865-91A6-9FBC2F47EE96}" srcOrd="1" destOrd="0" parTransId="{37F5175C-C204-4788-B1F8-59E366990854}" sibTransId="{CF3BEDCB-C8ED-4D57-9E24-A682B64EBB71}"/>
    <dgm:cxn modelId="{49C76D68-37F0-4E74-87D1-574D3930FBAB}" srcId="{C9A572C9-12EA-4DE2-A249-408217AFC808}" destId="{0CAFC703-67A2-4746-B63C-282A92746DCF}" srcOrd="2" destOrd="0" parTransId="{0E05F2CA-B794-4AFF-904E-CF08B92AEBE0}" sibTransId="{167966FA-17D0-4822-84F5-B5EA862B1A75}"/>
    <dgm:cxn modelId="{CE884D4A-5CE9-4941-AC0F-29E7165F00C1}" srcId="{37F5ED61-8233-4EFD-8209-0F860FD297E7}" destId="{F276DFFE-93F3-4C8A-8825-2515904B6A6F}" srcOrd="0" destOrd="0" parTransId="{F510AE72-5EE5-4E3C-BE82-AA5D87050D33}" sibTransId="{EA9DB448-F350-494F-BAB9-94FC5C2555A4}"/>
    <dgm:cxn modelId="{8DD5AF4C-0BF4-4F3D-8270-24BA44326BB8}" type="presOf" srcId="{6E251AE6-AA59-4F48-80CC-5FF0E6B97889}" destId="{A22910E7-4CFB-4DE9-9339-770F08EDE9F6}" srcOrd="0" destOrd="0" presId="urn:microsoft.com/office/officeart/2005/8/layout/chevron2"/>
    <dgm:cxn modelId="{EC09A26F-6B6C-4BB2-A550-3CFD3E3CAA6F}" type="presOf" srcId="{08A08C1C-298E-4FD6-B273-A37D7B7FB022}" destId="{49E879EA-0AF5-4488-8FA0-72134986926B}" srcOrd="0" destOrd="2" presId="urn:microsoft.com/office/officeart/2005/8/layout/chevron2"/>
    <dgm:cxn modelId="{252C9970-BE24-432F-A19C-819867FE7C1E}" type="presOf" srcId="{C9A572C9-12EA-4DE2-A249-408217AFC808}" destId="{49234C5A-F899-4A1A-96A6-46D6D1B3DC35}" srcOrd="0" destOrd="0" presId="urn:microsoft.com/office/officeart/2005/8/layout/chevron2"/>
    <dgm:cxn modelId="{B026E376-98E4-49B9-BC49-11510B2D3A33}" type="presOf" srcId="{90755E99-1633-4ACD-8CF9-7B5BC6B5EC0D}" destId="{49E879EA-0AF5-4488-8FA0-72134986926B}" srcOrd="0" destOrd="0" presId="urn:microsoft.com/office/officeart/2005/8/layout/chevron2"/>
    <dgm:cxn modelId="{84A5DC59-BAF6-40DD-A0E1-77B125B3428A}" srcId="{F276DFFE-93F3-4C8A-8825-2515904B6A6F}" destId="{08A08C1C-298E-4FD6-B273-A37D7B7FB022}" srcOrd="2" destOrd="0" parTransId="{9518FC4C-742B-4C0C-8ABA-64B545232C90}" sibTransId="{F041D05D-AA87-41D1-BECC-45E5C52D6F14}"/>
    <dgm:cxn modelId="{0B9E167F-61A4-4CA8-98AB-4F465A310571}" srcId="{4C4147F3-13D6-4484-AE74-00D601915DD4}" destId="{2990631A-9C52-4036-BC2F-1E726B5DB8B2}" srcOrd="0" destOrd="0" parTransId="{C752FBA1-305D-4D51-8A05-ECCB23319758}" sibTransId="{25AD2BA0-0E63-4522-9590-D8A01A858142}"/>
    <dgm:cxn modelId="{AAD40E81-CD7B-473F-A527-C6230F2FE332}" type="presOf" srcId="{1DF62C3F-F3A0-472D-8352-685A687E5C41}" destId="{A22910E7-4CFB-4DE9-9339-770F08EDE9F6}" srcOrd="0" destOrd="1" presId="urn:microsoft.com/office/officeart/2005/8/layout/chevron2"/>
    <dgm:cxn modelId="{93D4B583-0D09-4C22-954D-361BC3550866}" type="presOf" srcId="{F276DFFE-93F3-4C8A-8825-2515904B6A6F}" destId="{F6B12FB8-69E2-4D3D-9186-EFDAA8ECA3C9}" srcOrd="0" destOrd="0" presId="urn:microsoft.com/office/officeart/2005/8/layout/chevron2"/>
    <dgm:cxn modelId="{9B470A85-2D27-468C-AA53-3A430DBB93E6}" type="presOf" srcId="{2990631A-9C52-4036-BC2F-1E726B5DB8B2}" destId="{A0CACAC8-649C-4235-B1FF-710E6A91A8F3}" srcOrd="0" destOrd="0" presId="urn:microsoft.com/office/officeart/2005/8/layout/chevron2"/>
    <dgm:cxn modelId="{A9059AB0-5363-4E8F-A3A7-099B6AC213C3}" srcId="{C9A572C9-12EA-4DE2-A249-408217AFC808}" destId="{6E251AE6-AA59-4F48-80CC-5FF0E6B97889}" srcOrd="0" destOrd="0" parTransId="{42ED6971-B25F-4612-B963-17D8DACFC0D1}" sibTransId="{4ACDB709-FCF7-42C6-9BA4-FF1A5349A2D6}"/>
    <dgm:cxn modelId="{EF6676B5-D2C1-4C68-9A50-77C95C737AF5}" srcId="{C9A572C9-12EA-4DE2-A249-408217AFC808}" destId="{1DF62C3F-F3A0-472D-8352-685A687E5C41}" srcOrd="1" destOrd="0" parTransId="{9C60CBCD-DB92-4396-A27C-6509D476B68A}" sibTransId="{C381858F-E289-49CA-ABE4-344D08C8DE69}"/>
    <dgm:cxn modelId="{7B08F6BE-EEA7-4469-A8BD-820CA4CAAB0D}" type="presOf" srcId="{4C4147F3-13D6-4484-AE74-00D601915DD4}" destId="{754903EC-85CF-45A6-83FE-36734905AD1E}" srcOrd="0" destOrd="0" presId="urn:microsoft.com/office/officeart/2005/8/layout/chevron2"/>
    <dgm:cxn modelId="{8F98C2BF-7F11-49B6-AB5C-5A7ED9F80B33}" srcId="{F276DFFE-93F3-4C8A-8825-2515904B6A6F}" destId="{E7E2FB90-C22A-4B68-85E1-5085D2088873}" srcOrd="3" destOrd="0" parTransId="{BF5CD77F-2146-473D-8F7D-9BAAB95055EE}" sibTransId="{70B84B74-73C3-4C38-8DB4-509C9D83CF40}"/>
    <dgm:cxn modelId="{E1B8DBC2-DEB8-4394-A70B-E766D42C1E68}" srcId="{37F5ED61-8233-4EFD-8209-0F860FD297E7}" destId="{C9A572C9-12EA-4DE2-A249-408217AFC808}" srcOrd="1" destOrd="0" parTransId="{1E5B598B-03D2-45C2-8190-7A564911E29F}" sibTransId="{9FA63A9A-AC6E-402E-99CE-D01D15E484C0}"/>
    <dgm:cxn modelId="{2BECACCB-E699-4631-A5E8-68C4DCC1D0B1}" type="presOf" srcId="{9DF2F338-C7B8-4865-91A6-9FBC2F47EE96}" destId="{49E879EA-0AF5-4488-8FA0-72134986926B}" srcOrd="0" destOrd="1" presId="urn:microsoft.com/office/officeart/2005/8/layout/chevron2"/>
    <dgm:cxn modelId="{005901D2-41A3-4707-9202-E4970E482845}" type="presOf" srcId="{0CAFC703-67A2-4746-B63C-282A92746DCF}" destId="{A22910E7-4CFB-4DE9-9339-770F08EDE9F6}" srcOrd="0" destOrd="2" presId="urn:microsoft.com/office/officeart/2005/8/layout/chevron2"/>
    <dgm:cxn modelId="{4D7777E6-F04E-4407-BDC5-93BC6979A1FE}" type="presOf" srcId="{37F5ED61-8233-4EFD-8209-0F860FD297E7}" destId="{787273AB-C7A8-4CBB-8472-81D093853E42}" srcOrd="0" destOrd="0" presId="urn:microsoft.com/office/officeart/2005/8/layout/chevron2"/>
    <dgm:cxn modelId="{C0078AFF-7016-407D-8022-43B1E594912C}" type="presParOf" srcId="{787273AB-C7A8-4CBB-8472-81D093853E42}" destId="{55FBF838-16F7-4D18-BEA6-ADB20AF27F71}" srcOrd="0" destOrd="0" presId="urn:microsoft.com/office/officeart/2005/8/layout/chevron2"/>
    <dgm:cxn modelId="{87076AFF-C468-47DB-8C68-B0EC31CB61DF}" type="presParOf" srcId="{55FBF838-16F7-4D18-BEA6-ADB20AF27F71}" destId="{F6B12FB8-69E2-4D3D-9186-EFDAA8ECA3C9}" srcOrd="0" destOrd="0" presId="urn:microsoft.com/office/officeart/2005/8/layout/chevron2"/>
    <dgm:cxn modelId="{5030ED0F-9BA7-4C69-8CBC-5FBBA26B2C0A}" type="presParOf" srcId="{55FBF838-16F7-4D18-BEA6-ADB20AF27F71}" destId="{49E879EA-0AF5-4488-8FA0-72134986926B}" srcOrd="1" destOrd="0" presId="urn:microsoft.com/office/officeart/2005/8/layout/chevron2"/>
    <dgm:cxn modelId="{F750542A-6A0A-45F0-B496-2E842A74C636}" type="presParOf" srcId="{787273AB-C7A8-4CBB-8472-81D093853E42}" destId="{8F617D7F-34D6-49FF-B5F1-20E2AA139686}" srcOrd="1" destOrd="0" presId="urn:microsoft.com/office/officeart/2005/8/layout/chevron2"/>
    <dgm:cxn modelId="{ED1FE43A-0DC7-412A-9438-B05C70609126}" type="presParOf" srcId="{787273AB-C7A8-4CBB-8472-81D093853E42}" destId="{D2B5F6A5-853F-4B54-BF20-B2E374BCA7C3}" srcOrd="2" destOrd="0" presId="urn:microsoft.com/office/officeart/2005/8/layout/chevron2"/>
    <dgm:cxn modelId="{403F4A9C-5D2A-441C-8992-E9BFB4C52972}" type="presParOf" srcId="{D2B5F6A5-853F-4B54-BF20-B2E374BCA7C3}" destId="{49234C5A-F899-4A1A-96A6-46D6D1B3DC35}" srcOrd="0" destOrd="0" presId="urn:microsoft.com/office/officeart/2005/8/layout/chevron2"/>
    <dgm:cxn modelId="{DB64DCD8-577A-48BD-845C-6CD9D34BE75D}" type="presParOf" srcId="{D2B5F6A5-853F-4B54-BF20-B2E374BCA7C3}" destId="{A22910E7-4CFB-4DE9-9339-770F08EDE9F6}" srcOrd="1" destOrd="0" presId="urn:microsoft.com/office/officeart/2005/8/layout/chevron2"/>
    <dgm:cxn modelId="{B5BBFD2A-0FAA-4D91-9CAC-A29B76BBB7F5}" type="presParOf" srcId="{787273AB-C7A8-4CBB-8472-81D093853E42}" destId="{B4C24362-2CA1-41C4-86F2-D5BA75E4FBCE}" srcOrd="3" destOrd="0" presId="urn:microsoft.com/office/officeart/2005/8/layout/chevron2"/>
    <dgm:cxn modelId="{CE58CF92-485A-4EF5-A7FA-C9D13A1036A7}" type="presParOf" srcId="{787273AB-C7A8-4CBB-8472-81D093853E42}" destId="{A1DA6824-8A06-489E-AA80-DE69DFE1FB0C}" srcOrd="4" destOrd="0" presId="urn:microsoft.com/office/officeart/2005/8/layout/chevron2"/>
    <dgm:cxn modelId="{EE27848C-239E-45E8-9237-C12FA54E78B4}" type="presParOf" srcId="{A1DA6824-8A06-489E-AA80-DE69DFE1FB0C}" destId="{754903EC-85CF-45A6-83FE-36734905AD1E}" srcOrd="0" destOrd="0" presId="urn:microsoft.com/office/officeart/2005/8/layout/chevron2"/>
    <dgm:cxn modelId="{7C3C57BF-5E55-4A50-939B-B55891F1E546}" type="presParOf" srcId="{A1DA6824-8A06-489E-AA80-DE69DFE1FB0C}" destId="{A0CACAC8-649C-4235-B1FF-710E6A91A8F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4CADD1D-5312-4AD5-B837-63C3C9C32491}"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US"/>
        </a:p>
      </dgm:t>
    </dgm:pt>
    <dgm:pt modelId="{53A977CE-7AAE-450B-8DEC-9CABC2D1828B}">
      <dgm:prSet phldrT="[Text]" custT="1"/>
      <dgm:spPr/>
      <dgm: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Force</a:t>
          </a:r>
        </a:p>
      </dgm:t>
    </dgm:pt>
    <dgm:pt modelId="{59882DCA-9877-4BBD-B290-98EA6212A59E}" type="parTrans" cxnId="{25FD50EE-90E0-4BE2-B8BE-D93760CACE4A}">
      <dgm:prSet/>
      <dgm:spPr/>
      <dgm:t>
        <a:bodyPr/>
        <a:lstStyle/>
        <a:p>
          <a:endParaRPr lang="en-US"/>
        </a:p>
      </dgm:t>
    </dgm:pt>
    <dgm:pt modelId="{E7C8A2E6-21EA-4B1A-AC29-2654CE86539E}" type="sibTrans" cxnId="{25FD50EE-90E0-4BE2-B8BE-D93760CACE4A}">
      <dgm:prSet/>
      <dgm:spPr/>
      <dgm:t>
        <a:bodyPr/>
        <a:lstStyle/>
        <a:p>
          <a:endParaRPr lang="en-US"/>
        </a:p>
      </dgm:t>
    </dgm:pt>
    <dgm:pt modelId="{B19FA845-76CD-4E70-A430-D4F536C0A0D1}">
      <dgm:prSet phldrT="[Text]" custT="1"/>
      <dgm:spPr/>
      <dgm: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Physical Assault</a:t>
          </a:r>
        </a:p>
      </dgm:t>
    </dgm:pt>
    <dgm:pt modelId="{D612B743-DDFA-4DB6-8290-2C052DE0ED20}" type="parTrans" cxnId="{3304F30A-DBA4-419C-89BF-3090C373ECF4}">
      <dgm:prSet/>
      <dgm:spPr/>
      <dgm:t>
        <a:bodyPr/>
        <a:lstStyle/>
        <a:p>
          <a:endParaRPr lang="en-US"/>
        </a:p>
      </dgm:t>
    </dgm:pt>
    <dgm:pt modelId="{CA28CE35-03EC-4F82-A882-016F8A2CF80D}" type="sibTrans" cxnId="{3304F30A-DBA4-419C-89BF-3090C373ECF4}">
      <dgm:prSet/>
      <dgm:spPr/>
      <dgm:t>
        <a:bodyPr/>
        <a:lstStyle/>
        <a:p>
          <a:endParaRPr lang="en-US"/>
        </a:p>
      </dgm:t>
    </dgm:pt>
    <dgm:pt modelId="{C4F4C666-4A52-4F97-9247-36D67BE41C62}">
      <dgm:prSet phldrT="[Text]" custT="1"/>
      <dgm:spPr/>
      <dgm: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Coercion</a:t>
          </a:r>
        </a:p>
      </dgm:t>
    </dgm:pt>
    <dgm:pt modelId="{AC17782F-3439-4B2E-953B-A80F13F8556E}" type="parTrans" cxnId="{4A33B8ED-30A1-4839-B5A2-C6726A081228}">
      <dgm:prSet/>
      <dgm:spPr/>
      <dgm:t>
        <a:bodyPr/>
        <a:lstStyle/>
        <a:p>
          <a:endParaRPr lang="en-US"/>
        </a:p>
      </dgm:t>
    </dgm:pt>
    <dgm:pt modelId="{584559D9-CF7E-49DC-AE9F-3CA47929C386}" type="sibTrans" cxnId="{4A33B8ED-30A1-4839-B5A2-C6726A081228}">
      <dgm:prSet/>
      <dgm:spPr/>
      <dgm:t>
        <a:bodyPr/>
        <a:lstStyle/>
        <a:p>
          <a:endParaRPr lang="en-US"/>
        </a:p>
      </dgm:t>
    </dgm:pt>
    <dgm:pt modelId="{4C6A430C-B939-406F-A764-F0AF954F96A0}">
      <dgm:prSet phldrT="[Tex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Psychological Manipulation</a:t>
          </a:r>
        </a:p>
      </dgm:t>
    </dgm:pt>
    <dgm:pt modelId="{73E6939E-EF04-49A3-A9CC-A114ECB7380E}" type="parTrans" cxnId="{BFC14107-13AA-4883-8734-53335990AFD6}">
      <dgm:prSet/>
      <dgm:spPr/>
      <dgm:t>
        <a:bodyPr/>
        <a:lstStyle/>
        <a:p>
          <a:endParaRPr lang="en-US"/>
        </a:p>
      </dgm:t>
    </dgm:pt>
    <dgm:pt modelId="{754FFB83-100F-40AE-9F71-B3D45D352C96}" type="sibTrans" cxnId="{BFC14107-13AA-4883-8734-53335990AFD6}">
      <dgm:prSet/>
      <dgm:spPr/>
      <dgm:t>
        <a:bodyPr/>
        <a:lstStyle/>
        <a:p>
          <a:endParaRPr lang="en-US"/>
        </a:p>
      </dgm:t>
    </dgm:pt>
    <dgm:pt modelId="{784C5EB6-35A8-4D19-88E8-DF6413AAECC5}">
      <dgm:prSet phldrT="[Text]" custT="1"/>
      <dgm:spPr/>
      <dgm: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Fraud</a:t>
          </a:r>
        </a:p>
      </dgm:t>
    </dgm:pt>
    <dgm:pt modelId="{5A1567C2-B8B6-4902-8A45-B4011E7D8FD5}" type="parTrans" cxnId="{75744E94-9ED4-4A29-AE97-4DABBB9DF3E0}">
      <dgm:prSet/>
      <dgm:spPr/>
      <dgm:t>
        <a:bodyPr/>
        <a:lstStyle/>
        <a:p>
          <a:endParaRPr lang="en-US"/>
        </a:p>
      </dgm:t>
    </dgm:pt>
    <dgm:pt modelId="{932D01FF-A262-4734-ABD6-DFBA7BB9744D}" type="sibTrans" cxnId="{75744E94-9ED4-4A29-AE97-4DABBB9DF3E0}">
      <dgm:prSet/>
      <dgm:spPr/>
      <dgm:t>
        <a:bodyPr/>
        <a:lstStyle/>
        <a:p>
          <a:endParaRPr lang="en-US"/>
        </a:p>
      </dgm:t>
    </dgm:pt>
    <dgm:pt modelId="{3F4BC902-D066-437E-9763-3466AE732631}">
      <dgm:prSet phldrT="[Text]" custT="1"/>
      <dgm:spPr/>
      <dgm: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Fraudulent Employment Offers</a:t>
          </a:r>
        </a:p>
      </dgm:t>
    </dgm:pt>
    <dgm:pt modelId="{7FBFC53E-3DB7-48CF-BEAB-73D3D2A0D36E}" type="parTrans" cxnId="{9F60A4F7-93C8-4624-AF9C-AB4D9671B7CD}">
      <dgm:prSet/>
      <dgm:spPr/>
      <dgm:t>
        <a:bodyPr/>
        <a:lstStyle/>
        <a:p>
          <a:endParaRPr lang="en-US"/>
        </a:p>
      </dgm:t>
    </dgm:pt>
    <dgm:pt modelId="{45B8A083-0C12-4EBF-8F1F-9CE26A28BCF5}" type="sibTrans" cxnId="{9F60A4F7-93C8-4624-AF9C-AB4D9671B7CD}">
      <dgm:prSet/>
      <dgm:spPr/>
      <dgm:t>
        <a:bodyPr/>
        <a:lstStyle/>
        <a:p>
          <a:endParaRPr lang="en-US"/>
        </a:p>
      </dgm:t>
    </dgm:pt>
    <dgm:pt modelId="{8B1082C0-94B0-412E-B7FC-A01C4EFF1CD3}">
      <dgm:prSet phldrT="[Text]" custT="1"/>
      <dgm:spPr/>
      <dgm: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Sexual Assault</a:t>
          </a:r>
        </a:p>
      </dgm:t>
    </dgm:pt>
    <dgm:pt modelId="{AEAE431F-7409-4D96-966B-6AECB0ADF7E3}" type="parTrans" cxnId="{A2F1F4D4-71D4-4E1F-9DA8-9C193D2FF3A2}">
      <dgm:prSet/>
      <dgm:spPr/>
      <dgm:t>
        <a:bodyPr/>
        <a:lstStyle/>
        <a:p>
          <a:endParaRPr lang="en-US"/>
        </a:p>
      </dgm:t>
    </dgm:pt>
    <dgm:pt modelId="{85EB1D99-2F7E-432A-8C85-912EFBBF5C31}" type="sibTrans" cxnId="{A2F1F4D4-71D4-4E1F-9DA8-9C193D2FF3A2}">
      <dgm:prSet/>
      <dgm:spPr/>
      <dgm:t>
        <a:bodyPr/>
        <a:lstStyle/>
        <a:p>
          <a:endParaRPr lang="en-US"/>
        </a:p>
      </dgm:t>
    </dgm:pt>
    <dgm:pt modelId="{635442BF-815D-4C2D-924A-844D30815684}">
      <dgm:prSet phldrT="[Text]" custT="1"/>
      <dgm:spPr/>
      <dgm: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Physical Confinement</a:t>
          </a:r>
        </a:p>
      </dgm:t>
    </dgm:pt>
    <dgm:pt modelId="{630A2505-4B62-44DB-A3D7-57EDB1B382F8}" type="parTrans" cxnId="{29CB03C9-BD11-4495-AF11-14CFDDA45A23}">
      <dgm:prSet/>
      <dgm:spPr/>
      <dgm:t>
        <a:bodyPr/>
        <a:lstStyle/>
        <a:p>
          <a:endParaRPr lang="en-US"/>
        </a:p>
      </dgm:t>
    </dgm:pt>
    <dgm:pt modelId="{DDF44E11-4785-48A1-9249-C57E118A94FC}" type="sibTrans" cxnId="{29CB03C9-BD11-4495-AF11-14CFDDA45A23}">
      <dgm:prSet/>
      <dgm:spPr/>
      <dgm:t>
        <a:bodyPr/>
        <a:lstStyle/>
        <a:p>
          <a:endParaRPr lang="en-US"/>
        </a:p>
      </dgm:t>
    </dgm:pt>
    <dgm:pt modelId="{9E02855F-A3B0-452F-A55F-0A5C410F00BA}">
      <dgm:prSet phldrT="[Text]" custT="1"/>
      <dgm:spPr/>
      <dgm: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Withholding Medical Care</a:t>
          </a:r>
        </a:p>
      </dgm:t>
    </dgm:pt>
    <dgm:pt modelId="{C46D9DFC-2322-47B2-8D14-08B5C75D793A}" type="parTrans" cxnId="{50128C66-DF31-4068-9252-6DBD265FE265}">
      <dgm:prSet/>
      <dgm:spPr/>
      <dgm:t>
        <a:bodyPr/>
        <a:lstStyle/>
        <a:p>
          <a:endParaRPr lang="en-US"/>
        </a:p>
      </dgm:t>
    </dgm:pt>
    <dgm:pt modelId="{AE39FCC9-284C-497A-BC15-CC3CA0D78A93}" type="sibTrans" cxnId="{50128C66-DF31-4068-9252-6DBD265FE265}">
      <dgm:prSet/>
      <dgm:spPr/>
      <dgm:t>
        <a:bodyPr/>
        <a:lstStyle/>
        <a:p>
          <a:endParaRPr lang="en-US"/>
        </a:p>
      </dgm:t>
    </dgm:pt>
    <dgm:pt modelId="{862C2E27-5F67-45E5-8414-85B27ECDAE98}">
      <dgm:prSet phldrT="[Tex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Verbal or Emotional Abuse</a:t>
          </a:r>
        </a:p>
      </dgm:t>
    </dgm:pt>
    <dgm:pt modelId="{D86D0AC1-0A31-4631-95F8-438D7C537270}" type="parTrans" cxnId="{A4EB373B-BB0E-4842-A559-EB04093808CD}">
      <dgm:prSet/>
      <dgm:spPr/>
      <dgm:t>
        <a:bodyPr/>
        <a:lstStyle/>
        <a:p>
          <a:endParaRPr lang="en-US"/>
        </a:p>
      </dgm:t>
    </dgm:pt>
    <dgm:pt modelId="{C2D2F722-F780-47B4-A84E-74E15064C0C7}" type="sibTrans" cxnId="{A4EB373B-BB0E-4842-A559-EB04093808CD}">
      <dgm:prSet/>
      <dgm:spPr/>
      <dgm:t>
        <a:bodyPr/>
        <a:lstStyle/>
        <a:p>
          <a:endParaRPr lang="en-US"/>
        </a:p>
      </dgm:t>
    </dgm:pt>
    <dgm:pt modelId="{C6A1FE35-D003-425A-A8B5-B6194C800C4D}">
      <dgm:prSet phldrT="[Tex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Debt Bondage</a:t>
          </a:r>
        </a:p>
      </dgm:t>
    </dgm:pt>
    <dgm:pt modelId="{989195E7-5DD0-47B8-ACC2-578AC0FEA667}" type="parTrans" cxnId="{6F244BE0-4096-42BE-A44B-8A62D474F247}">
      <dgm:prSet/>
      <dgm:spPr/>
      <dgm:t>
        <a:bodyPr/>
        <a:lstStyle/>
        <a:p>
          <a:endParaRPr lang="en-US"/>
        </a:p>
      </dgm:t>
    </dgm:pt>
    <dgm:pt modelId="{8331ABED-19C5-477F-BE7B-235EDFC864C3}" type="sibTrans" cxnId="{6F244BE0-4096-42BE-A44B-8A62D474F247}">
      <dgm:prSet/>
      <dgm:spPr/>
      <dgm:t>
        <a:bodyPr/>
        <a:lstStyle/>
        <a:p>
          <a:endParaRPr lang="en-US"/>
        </a:p>
      </dgm:t>
    </dgm:pt>
    <dgm:pt modelId="{1449AFF9-FDED-47B8-8725-9D27D7B80F6E}">
      <dgm:prSet phldrT="[Tex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Systems of Reward &amp; Punishment</a:t>
          </a:r>
        </a:p>
      </dgm:t>
    </dgm:pt>
    <dgm:pt modelId="{8A402532-C819-4EFA-9BE7-941E6105A889}" type="parTrans" cxnId="{FD9853C9-AFB2-4790-962F-A551C0517D67}">
      <dgm:prSet/>
      <dgm:spPr/>
      <dgm:t>
        <a:bodyPr/>
        <a:lstStyle/>
        <a:p>
          <a:endParaRPr lang="en-US"/>
        </a:p>
      </dgm:t>
    </dgm:pt>
    <dgm:pt modelId="{94205A10-7975-4FDD-A9A6-F5AFC2229A63}" type="sibTrans" cxnId="{FD9853C9-AFB2-4790-962F-A551C0517D67}">
      <dgm:prSet/>
      <dgm:spPr/>
      <dgm:t>
        <a:bodyPr/>
        <a:lstStyle/>
        <a:p>
          <a:endParaRPr lang="en-US"/>
        </a:p>
      </dgm:t>
    </dgm:pt>
    <dgm:pt modelId="{3D3210EF-1E83-42FD-97B4-C0F2C2BB9DC2}">
      <dgm:prSet phldrT="[Tex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Withholding Legal Documents</a:t>
          </a:r>
        </a:p>
      </dgm:t>
    </dgm:pt>
    <dgm:pt modelId="{AC4C1E0F-5B4B-4332-9612-D8F87F9F132E}" type="parTrans" cxnId="{92086BCE-0186-4590-B86A-4C701E457010}">
      <dgm:prSet/>
      <dgm:spPr/>
      <dgm:t>
        <a:bodyPr/>
        <a:lstStyle/>
        <a:p>
          <a:endParaRPr lang="en-US"/>
        </a:p>
      </dgm:t>
    </dgm:pt>
    <dgm:pt modelId="{CEAC743B-8C6C-4B01-A57C-4D3CB0D669EC}" type="sibTrans" cxnId="{92086BCE-0186-4590-B86A-4C701E457010}">
      <dgm:prSet/>
      <dgm:spPr/>
      <dgm:t>
        <a:bodyPr/>
        <a:lstStyle/>
        <a:p>
          <a:endParaRPr lang="en-US"/>
        </a:p>
      </dgm:t>
    </dgm:pt>
    <dgm:pt modelId="{5AF3505F-E3B0-4155-A597-3016AA09D5BD}">
      <dgm:prSet phldrT="[Tex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Threats of Harm or Arrest</a:t>
          </a:r>
        </a:p>
      </dgm:t>
    </dgm:pt>
    <dgm:pt modelId="{6B20AB83-F3CD-4846-AEFF-E38B2852ED19}" type="parTrans" cxnId="{109F773A-3298-4C39-9904-AE41B3E132E2}">
      <dgm:prSet/>
      <dgm:spPr/>
      <dgm:t>
        <a:bodyPr/>
        <a:lstStyle/>
        <a:p>
          <a:endParaRPr lang="en-US"/>
        </a:p>
      </dgm:t>
    </dgm:pt>
    <dgm:pt modelId="{D6D48D5D-B64D-4316-A04E-B90F8592E7F1}" type="sibTrans" cxnId="{109F773A-3298-4C39-9904-AE41B3E132E2}">
      <dgm:prSet/>
      <dgm:spPr/>
      <dgm:t>
        <a:bodyPr/>
        <a:lstStyle/>
        <a:p>
          <a:endParaRPr lang="en-US"/>
        </a:p>
      </dgm:t>
    </dgm:pt>
    <dgm:pt modelId="{FB63F3AE-C285-4EC5-97D6-59B81E1019B2}">
      <dgm:prSet phldrT="[Tex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Using children as leverage to keep her in line</a:t>
          </a:r>
        </a:p>
      </dgm:t>
    </dgm:pt>
    <dgm:pt modelId="{D1957718-E07B-4CFD-8E2B-BD0A4687E5F5}" type="parTrans" cxnId="{62F5487C-455D-4E35-8E5C-356C951FD34F}">
      <dgm:prSet/>
      <dgm:spPr/>
      <dgm:t>
        <a:bodyPr/>
        <a:lstStyle/>
        <a:p>
          <a:endParaRPr lang="en-US"/>
        </a:p>
      </dgm:t>
    </dgm:pt>
    <dgm:pt modelId="{C0F4690A-7FE3-4485-8E32-4A3A10FEB61F}" type="sibTrans" cxnId="{62F5487C-455D-4E35-8E5C-356C951FD34F}">
      <dgm:prSet/>
      <dgm:spPr/>
      <dgm:t>
        <a:bodyPr/>
        <a:lstStyle/>
        <a:p>
          <a:endParaRPr lang="en-US"/>
        </a:p>
      </dgm:t>
    </dgm:pt>
    <dgm:pt modelId="{525AF6E8-0871-48E8-87BB-226A8AADD076}">
      <dgm:prSet phldrT="[Text]" custT="1"/>
      <dgm:spPr/>
      <dgm: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False Promises</a:t>
          </a:r>
        </a:p>
      </dgm:t>
    </dgm:pt>
    <dgm:pt modelId="{5EBEC245-109E-44DE-9C48-5797D15689C8}" type="parTrans" cxnId="{9F6C0A14-2461-41B9-B183-27EAF1082BA7}">
      <dgm:prSet/>
      <dgm:spPr/>
      <dgm:t>
        <a:bodyPr/>
        <a:lstStyle/>
        <a:p>
          <a:endParaRPr lang="en-US"/>
        </a:p>
      </dgm:t>
    </dgm:pt>
    <dgm:pt modelId="{7739DCD9-079D-4813-8483-7ECA084BE63B}" type="sibTrans" cxnId="{9F6C0A14-2461-41B9-B183-27EAF1082BA7}">
      <dgm:prSet/>
      <dgm:spPr/>
      <dgm:t>
        <a:bodyPr/>
        <a:lstStyle/>
        <a:p>
          <a:endParaRPr lang="en-US"/>
        </a:p>
      </dgm:t>
    </dgm:pt>
    <dgm:pt modelId="{125261F5-89C0-4B87-813B-B469A3767530}">
      <dgm:prSet phldrT="[Text]" custT="1"/>
      <dgm:spPr/>
      <dgm: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Withholding Wages</a:t>
          </a:r>
        </a:p>
      </dgm:t>
    </dgm:pt>
    <dgm:pt modelId="{84401A0D-8D58-4C1F-B0E8-F7D5B2E86A79}" type="parTrans" cxnId="{77FC9C31-D6A5-424D-B315-9415EB1DDA4A}">
      <dgm:prSet/>
      <dgm:spPr/>
      <dgm:t>
        <a:bodyPr/>
        <a:lstStyle/>
        <a:p>
          <a:endParaRPr lang="en-US"/>
        </a:p>
      </dgm:t>
    </dgm:pt>
    <dgm:pt modelId="{3BB9A391-FC27-4913-827A-2D30312CECEF}" type="sibTrans" cxnId="{77FC9C31-D6A5-424D-B315-9415EB1DDA4A}">
      <dgm:prSet/>
      <dgm:spPr/>
      <dgm:t>
        <a:bodyPr/>
        <a:lstStyle/>
        <a:p>
          <a:endParaRPr lang="en-US"/>
        </a:p>
      </dgm:t>
    </dgm:pt>
    <dgm:pt modelId="{8A0D5D28-1A77-495E-9ABA-4C8EC0277234}" type="pres">
      <dgm:prSet presAssocID="{04CADD1D-5312-4AD5-B837-63C3C9C32491}" presName="Name0" presStyleCnt="0">
        <dgm:presLayoutVars>
          <dgm:dir/>
          <dgm:animLvl val="lvl"/>
          <dgm:resizeHandles val="exact"/>
        </dgm:presLayoutVars>
      </dgm:prSet>
      <dgm:spPr/>
    </dgm:pt>
    <dgm:pt modelId="{81C66C66-D99E-42F0-8658-770BFA25C576}" type="pres">
      <dgm:prSet presAssocID="{53A977CE-7AAE-450B-8DEC-9CABC2D1828B}" presName="composite" presStyleCnt="0"/>
      <dgm:spPr/>
    </dgm:pt>
    <dgm:pt modelId="{61E797DD-1BB2-476D-A1F4-201A111A0D74}" type="pres">
      <dgm:prSet presAssocID="{53A977CE-7AAE-450B-8DEC-9CABC2D1828B}" presName="parTx" presStyleLbl="alignNode1" presStyleIdx="0" presStyleCnt="3">
        <dgm:presLayoutVars>
          <dgm:chMax val="0"/>
          <dgm:chPref val="0"/>
          <dgm:bulletEnabled val="1"/>
        </dgm:presLayoutVars>
      </dgm:prSet>
      <dgm:spPr/>
    </dgm:pt>
    <dgm:pt modelId="{009BD137-B878-44DD-8BA7-CDB7D15A4C30}" type="pres">
      <dgm:prSet presAssocID="{53A977CE-7AAE-450B-8DEC-9CABC2D1828B}" presName="desTx" presStyleLbl="alignAccFollowNode1" presStyleIdx="0" presStyleCnt="3">
        <dgm:presLayoutVars>
          <dgm:bulletEnabled val="1"/>
        </dgm:presLayoutVars>
      </dgm:prSet>
      <dgm:spPr/>
    </dgm:pt>
    <dgm:pt modelId="{B73C887D-3FD8-4CB4-AB1B-E106B46469A3}" type="pres">
      <dgm:prSet presAssocID="{E7C8A2E6-21EA-4B1A-AC29-2654CE86539E}" presName="space" presStyleCnt="0"/>
      <dgm:spPr/>
    </dgm:pt>
    <dgm:pt modelId="{495EB474-0529-4FFA-A199-0882D30CF160}" type="pres">
      <dgm:prSet presAssocID="{C4F4C666-4A52-4F97-9247-36D67BE41C62}" presName="composite" presStyleCnt="0"/>
      <dgm:spPr/>
    </dgm:pt>
    <dgm:pt modelId="{932F9215-2880-4A61-BA00-41D9209CAE37}" type="pres">
      <dgm:prSet presAssocID="{C4F4C666-4A52-4F97-9247-36D67BE41C62}" presName="parTx" presStyleLbl="alignNode1" presStyleIdx="1" presStyleCnt="3">
        <dgm:presLayoutVars>
          <dgm:chMax val="0"/>
          <dgm:chPref val="0"/>
          <dgm:bulletEnabled val="1"/>
        </dgm:presLayoutVars>
      </dgm:prSet>
      <dgm:spPr/>
    </dgm:pt>
    <dgm:pt modelId="{5052E043-C27A-42AC-BAE3-9DF9E1E1E107}" type="pres">
      <dgm:prSet presAssocID="{C4F4C666-4A52-4F97-9247-36D67BE41C62}" presName="desTx" presStyleLbl="alignAccFollowNode1" presStyleIdx="1" presStyleCnt="3">
        <dgm:presLayoutVars>
          <dgm:bulletEnabled val="1"/>
        </dgm:presLayoutVars>
      </dgm:prSet>
      <dgm:spPr/>
    </dgm:pt>
    <dgm:pt modelId="{14D426B6-5636-4723-9CE3-E60D4DE6CBB1}" type="pres">
      <dgm:prSet presAssocID="{584559D9-CF7E-49DC-AE9F-3CA47929C386}" presName="space" presStyleCnt="0"/>
      <dgm:spPr/>
    </dgm:pt>
    <dgm:pt modelId="{17AF72CB-DC6F-4AFA-80F4-2DE76CB5D57B}" type="pres">
      <dgm:prSet presAssocID="{784C5EB6-35A8-4D19-88E8-DF6413AAECC5}" presName="composite" presStyleCnt="0"/>
      <dgm:spPr/>
    </dgm:pt>
    <dgm:pt modelId="{48AB770F-055F-4CF8-BCDB-0F4AAAD081E7}" type="pres">
      <dgm:prSet presAssocID="{784C5EB6-35A8-4D19-88E8-DF6413AAECC5}" presName="parTx" presStyleLbl="alignNode1" presStyleIdx="2" presStyleCnt="3">
        <dgm:presLayoutVars>
          <dgm:chMax val="0"/>
          <dgm:chPref val="0"/>
          <dgm:bulletEnabled val="1"/>
        </dgm:presLayoutVars>
      </dgm:prSet>
      <dgm:spPr/>
    </dgm:pt>
    <dgm:pt modelId="{1F62466B-92E2-4A59-BA3B-A471F19C5FA6}" type="pres">
      <dgm:prSet presAssocID="{784C5EB6-35A8-4D19-88E8-DF6413AAECC5}" presName="desTx" presStyleLbl="alignAccFollowNode1" presStyleIdx="2" presStyleCnt="3">
        <dgm:presLayoutVars>
          <dgm:bulletEnabled val="1"/>
        </dgm:presLayoutVars>
      </dgm:prSet>
      <dgm:spPr/>
    </dgm:pt>
  </dgm:ptLst>
  <dgm:cxnLst>
    <dgm:cxn modelId="{BFC14107-13AA-4883-8734-53335990AFD6}" srcId="{C4F4C666-4A52-4F97-9247-36D67BE41C62}" destId="{4C6A430C-B939-406F-A764-F0AF954F96A0}" srcOrd="0" destOrd="0" parTransId="{73E6939E-EF04-49A3-A9CC-A114ECB7380E}" sibTransId="{754FFB83-100F-40AE-9F71-B3D45D352C96}"/>
    <dgm:cxn modelId="{3304F30A-DBA4-419C-89BF-3090C373ECF4}" srcId="{53A977CE-7AAE-450B-8DEC-9CABC2D1828B}" destId="{B19FA845-76CD-4E70-A430-D4F536C0A0D1}" srcOrd="0" destOrd="0" parTransId="{D612B743-DDFA-4DB6-8290-2C052DE0ED20}" sibTransId="{CA28CE35-03EC-4F82-A882-016F8A2CF80D}"/>
    <dgm:cxn modelId="{9F6C0A14-2461-41B9-B183-27EAF1082BA7}" srcId="{784C5EB6-35A8-4D19-88E8-DF6413AAECC5}" destId="{525AF6E8-0871-48E8-87BB-226A8AADD076}" srcOrd="1" destOrd="0" parTransId="{5EBEC245-109E-44DE-9C48-5797D15689C8}" sibTransId="{7739DCD9-079D-4813-8483-7ECA084BE63B}"/>
    <dgm:cxn modelId="{E6C2A218-C7DA-4379-AD80-C3FED2656353}" type="presOf" srcId="{784C5EB6-35A8-4D19-88E8-DF6413AAECC5}" destId="{48AB770F-055F-4CF8-BCDB-0F4AAAD081E7}" srcOrd="0" destOrd="0" presId="urn:microsoft.com/office/officeart/2005/8/layout/hList1"/>
    <dgm:cxn modelId="{6C16402B-D356-4E1A-AE87-C1866A703E3E}" type="presOf" srcId="{525AF6E8-0871-48E8-87BB-226A8AADD076}" destId="{1F62466B-92E2-4A59-BA3B-A471F19C5FA6}" srcOrd="0" destOrd="1" presId="urn:microsoft.com/office/officeart/2005/8/layout/hList1"/>
    <dgm:cxn modelId="{C402B52C-283E-4EC5-BCA2-82D1BDFAA89E}" type="presOf" srcId="{125261F5-89C0-4B87-813B-B469A3767530}" destId="{1F62466B-92E2-4A59-BA3B-A471F19C5FA6}" srcOrd="0" destOrd="2" presId="urn:microsoft.com/office/officeart/2005/8/layout/hList1"/>
    <dgm:cxn modelId="{09B76130-3E79-408E-AF8F-3E94AFF5179F}" type="presOf" srcId="{4C6A430C-B939-406F-A764-F0AF954F96A0}" destId="{5052E043-C27A-42AC-BAE3-9DF9E1E1E107}" srcOrd="0" destOrd="0" presId="urn:microsoft.com/office/officeart/2005/8/layout/hList1"/>
    <dgm:cxn modelId="{77FC9C31-D6A5-424D-B315-9415EB1DDA4A}" srcId="{784C5EB6-35A8-4D19-88E8-DF6413AAECC5}" destId="{125261F5-89C0-4B87-813B-B469A3767530}" srcOrd="2" destOrd="0" parTransId="{84401A0D-8D58-4C1F-B0E8-F7D5B2E86A79}" sibTransId="{3BB9A391-FC27-4913-827A-2D30312CECEF}"/>
    <dgm:cxn modelId="{109F773A-3298-4C39-9904-AE41B3E132E2}" srcId="{C4F4C666-4A52-4F97-9247-36D67BE41C62}" destId="{5AF3505F-E3B0-4155-A597-3016AA09D5BD}" srcOrd="5" destOrd="0" parTransId="{6B20AB83-F3CD-4846-AEFF-E38B2852ED19}" sibTransId="{D6D48D5D-B64D-4316-A04E-B90F8592E7F1}"/>
    <dgm:cxn modelId="{A4EB373B-BB0E-4842-A559-EB04093808CD}" srcId="{C4F4C666-4A52-4F97-9247-36D67BE41C62}" destId="{862C2E27-5F67-45E5-8414-85B27ECDAE98}" srcOrd="1" destOrd="0" parTransId="{D86D0AC1-0A31-4631-95F8-438D7C537270}" sibTransId="{C2D2F722-F780-47B4-A84E-74E15064C0C7}"/>
    <dgm:cxn modelId="{83072A5B-BA37-498A-93B7-686873AF358A}" type="presOf" srcId="{3D3210EF-1E83-42FD-97B4-C0F2C2BB9DC2}" destId="{5052E043-C27A-42AC-BAE3-9DF9E1E1E107}" srcOrd="0" destOrd="4" presId="urn:microsoft.com/office/officeart/2005/8/layout/hList1"/>
    <dgm:cxn modelId="{9FF0E061-D2AE-40B3-B271-59E1D1CDBB3B}" type="presOf" srcId="{53A977CE-7AAE-450B-8DEC-9CABC2D1828B}" destId="{61E797DD-1BB2-476D-A1F4-201A111A0D74}" srcOrd="0" destOrd="0" presId="urn:microsoft.com/office/officeart/2005/8/layout/hList1"/>
    <dgm:cxn modelId="{50128C66-DF31-4068-9252-6DBD265FE265}" srcId="{53A977CE-7AAE-450B-8DEC-9CABC2D1828B}" destId="{9E02855F-A3B0-452F-A55F-0A5C410F00BA}" srcOrd="3" destOrd="0" parTransId="{C46D9DFC-2322-47B2-8D14-08B5C75D793A}" sibTransId="{AE39FCC9-284C-497A-BC15-CC3CA0D78A93}"/>
    <dgm:cxn modelId="{FA517E68-74D5-4236-A7D5-CF2417066EFC}" type="presOf" srcId="{635442BF-815D-4C2D-924A-844D30815684}" destId="{009BD137-B878-44DD-8BA7-CDB7D15A4C30}" srcOrd="0" destOrd="2" presId="urn:microsoft.com/office/officeart/2005/8/layout/hList1"/>
    <dgm:cxn modelId="{62F5487C-455D-4E35-8E5C-356C951FD34F}" srcId="{C4F4C666-4A52-4F97-9247-36D67BE41C62}" destId="{FB63F3AE-C285-4EC5-97D6-59B81E1019B2}" srcOrd="6" destOrd="0" parTransId="{D1957718-E07B-4CFD-8E2B-BD0A4687E5F5}" sibTransId="{C0F4690A-7FE3-4485-8E32-4A3A10FEB61F}"/>
    <dgm:cxn modelId="{F8B59B7E-2821-4D58-A163-D88C16F4A9E0}" type="presOf" srcId="{862C2E27-5F67-45E5-8414-85B27ECDAE98}" destId="{5052E043-C27A-42AC-BAE3-9DF9E1E1E107}" srcOrd="0" destOrd="1" presId="urn:microsoft.com/office/officeart/2005/8/layout/hList1"/>
    <dgm:cxn modelId="{F355CD7E-B41B-4C8D-83F4-D8A6E02A669C}" type="presOf" srcId="{C4F4C666-4A52-4F97-9247-36D67BE41C62}" destId="{932F9215-2880-4A61-BA00-41D9209CAE37}" srcOrd="0" destOrd="0" presId="urn:microsoft.com/office/officeart/2005/8/layout/hList1"/>
    <dgm:cxn modelId="{8E9F887F-4765-4D28-9193-FA65AFA60F45}" type="presOf" srcId="{8B1082C0-94B0-412E-B7FC-A01C4EFF1CD3}" destId="{009BD137-B878-44DD-8BA7-CDB7D15A4C30}" srcOrd="0" destOrd="1" presId="urn:microsoft.com/office/officeart/2005/8/layout/hList1"/>
    <dgm:cxn modelId="{75744E94-9ED4-4A29-AE97-4DABBB9DF3E0}" srcId="{04CADD1D-5312-4AD5-B837-63C3C9C32491}" destId="{784C5EB6-35A8-4D19-88E8-DF6413AAECC5}" srcOrd="2" destOrd="0" parTransId="{5A1567C2-B8B6-4902-8A45-B4011E7D8FD5}" sibTransId="{932D01FF-A262-4734-ABD6-DFBA7BB9744D}"/>
    <dgm:cxn modelId="{D6B57A99-8E09-4A9D-84B5-B2BB5C78DD4C}" type="presOf" srcId="{1449AFF9-FDED-47B8-8725-9D27D7B80F6E}" destId="{5052E043-C27A-42AC-BAE3-9DF9E1E1E107}" srcOrd="0" destOrd="3" presId="urn:microsoft.com/office/officeart/2005/8/layout/hList1"/>
    <dgm:cxn modelId="{5E62CEBA-E624-427D-BEF3-4AC11DDB2A1A}" type="presOf" srcId="{B19FA845-76CD-4E70-A430-D4F536C0A0D1}" destId="{009BD137-B878-44DD-8BA7-CDB7D15A4C30}" srcOrd="0" destOrd="0" presId="urn:microsoft.com/office/officeart/2005/8/layout/hList1"/>
    <dgm:cxn modelId="{29CB03C9-BD11-4495-AF11-14CFDDA45A23}" srcId="{53A977CE-7AAE-450B-8DEC-9CABC2D1828B}" destId="{635442BF-815D-4C2D-924A-844D30815684}" srcOrd="2" destOrd="0" parTransId="{630A2505-4B62-44DB-A3D7-57EDB1B382F8}" sibTransId="{DDF44E11-4785-48A1-9249-C57E118A94FC}"/>
    <dgm:cxn modelId="{FD9853C9-AFB2-4790-962F-A551C0517D67}" srcId="{C4F4C666-4A52-4F97-9247-36D67BE41C62}" destId="{1449AFF9-FDED-47B8-8725-9D27D7B80F6E}" srcOrd="3" destOrd="0" parTransId="{8A402532-C819-4EFA-9BE7-941E6105A889}" sibTransId="{94205A10-7975-4FDD-A9A6-F5AFC2229A63}"/>
    <dgm:cxn modelId="{92086BCE-0186-4590-B86A-4C701E457010}" srcId="{C4F4C666-4A52-4F97-9247-36D67BE41C62}" destId="{3D3210EF-1E83-42FD-97B4-C0F2C2BB9DC2}" srcOrd="4" destOrd="0" parTransId="{AC4C1E0F-5B4B-4332-9612-D8F87F9F132E}" sibTransId="{CEAC743B-8C6C-4B01-A57C-4D3CB0D669EC}"/>
    <dgm:cxn modelId="{A2F1F4D4-71D4-4E1F-9DA8-9C193D2FF3A2}" srcId="{53A977CE-7AAE-450B-8DEC-9CABC2D1828B}" destId="{8B1082C0-94B0-412E-B7FC-A01C4EFF1CD3}" srcOrd="1" destOrd="0" parTransId="{AEAE431F-7409-4D96-966B-6AECB0ADF7E3}" sibTransId="{85EB1D99-2F7E-432A-8C85-912EFBBF5C31}"/>
    <dgm:cxn modelId="{532D13DF-6634-4458-B6CE-2976DEE0B423}" type="presOf" srcId="{C6A1FE35-D003-425A-A8B5-B6194C800C4D}" destId="{5052E043-C27A-42AC-BAE3-9DF9E1E1E107}" srcOrd="0" destOrd="2" presId="urn:microsoft.com/office/officeart/2005/8/layout/hList1"/>
    <dgm:cxn modelId="{6F244BE0-4096-42BE-A44B-8A62D474F247}" srcId="{C4F4C666-4A52-4F97-9247-36D67BE41C62}" destId="{C6A1FE35-D003-425A-A8B5-B6194C800C4D}" srcOrd="2" destOrd="0" parTransId="{989195E7-5DD0-47B8-ACC2-578AC0FEA667}" sibTransId="{8331ABED-19C5-477F-BE7B-235EDFC864C3}"/>
    <dgm:cxn modelId="{17A02DE5-53B4-4705-8451-A86F9C30ED22}" type="presOf" srcId="{5AF3505F-E3B0-4155-A597-3016AA09D5BD}" destId="{5052E043-C27A-42AC-BAE3-9DF9E1E1E107}" srcOrd="0" destOrd="5" presId="urn:microsoft.com/office/officeart/2005/8/layout/hList1"/>
    <dgm:cxn modelId="{85229DE8-3E6C-4748-9324-2A557BA50C07}" type="presOf" srcId="{FB63F3AE-C285-4EC5-97D6-59B81E1019B2}" destId="{5052E043-C27A-42AC-BAE3-9DF9E1E1E107}" srcOrd="0" destOrd="6" presId="urn:microsoft.com/office/officeart/2005/8/layout/hList1"/>
    <dgm:cxn modelId="{84DC83EA-D233-4D82-9A94-DF3D2F53A287}" type="presOf" srcId="{3F4BC902-D066-437E-9763-3466AE732631}" destId="{1F62466B-92E2-4A59-BA3B-A471F19C5FA6}" srcOrd="0" destOrd="0" presId="urn:microsoft.com/office/officeart/2005/8/layout/hList1"/>
    <dgm:cxn modelId="{4A33B8ED-30A1-4839-B5A2-C6726A081228}" srcId="{04CADD1D-5312-4AD5-B837-63C3C9C32491}" destId="{C4F4C666-4A52-4F97-9247-36D67BE41C62}" srcOrd="1" destOrd="0" parTransId="{AC17782F-3439-4B2E-953B-A80F13F8556E}" sibTransId="{584559D9-CF7E-49DC-AE9F-3CA47929C386}"/>
    <dgm:cxn modelId="{25FD50EE-90E0-4BE2-B8BE-D93760CACE4A}" srcId="{04CADD1D-5312-4AD5-B837-63C3C9C32491}" destId="{53A977CE-7AAE-450B-8DEC-9CABC2D1828B}" srcOrd="0" destOrd="0" parTransId="{59882DCA-9877-4BBD-B290-98EA6212A59E}" sibTransId="{E7C8A2E6-21EA-4B1A-AC29-2654CE86539E}"/>
    <dgm:cxn modelId="{22B158F6-42BB-4397-A3F3-0C1F02314990}" type="presOf" srcId="{04CADD1D-5312-4AD5-B837-63C3C9C32491}" destId="{8A0D5D28-1A77-495E-9ABA-4C8EC0277234}" srcOrd="0" destOrd="0" presId="urn:microsoft.com/office/officeart/2005/8/layout/hList1"/>
    <dgm:cxn modelId="{9F60A4F7-93C8-4624-AF9C-AB4D9671B7CD}" srcId="{784C5EB6-35A8-4D19-88E8-DF6413AAECC5}" destId="{3F4BC902-D066-437E-9763-3466AE732631}" srcOrd="0" destOrd="0" parTransId="{7FBFC53E-3DB7-48CF-BEAB-73D3D2A0D36E}" sibTransId="{45B8A083-0C12-4EBF-8F1F-9CE26A28BCF5}"/>
    <dgm:cxn modelId="{DDC585FC-2930-4B36-B645-20424F0BF0D5}" type="presOf" srcId="{9E02855F-A3B0-452F-A55F-0A5C410F00BA}" destId="{009BD137-B878-44DD-8BA7-CDB7D15A4C30}" srcOrd="0" destOrd="3" presId="urn:microsoft.com/office/officeart/2005/8/layout/hList1"/>
    <dgm:cxn modelId="{862B475F-20E5-45B0-93EA-2745582D0F61}" type="presParOf" srcId="{8A0D5D28-1A77-495E-9ABA-4C8EC0277234}" destId="{81C66C66-D99E-42F0-8658-770BFA25C576}" srcOrd="0" destOrd="0" presId="urn:microsoft.com/office/officeart/2005/8/layout/hList1"/>
    <dgm:cxn modelId="{550C2211-F8B7-4EEF-8021-C132092C3C60}" type="presParOf" srcId="{81C66C66-D99E-42F0-8658-770BFA25C576}" destId="{61E797DD-1BB2-476D-A1F4-201A111A0D74}" srcOrd="0" destOrd="0" presId="urn:microsoft.com/office/officeart/2005/8/layout/hList1"/>
    <dgm:cxn modelId="{FD016A76-2B80-46FD-BA12-45649E45D309}" type="presParOf" srcId="{81C66C66-D99E-42F0-8658-770BFA25C576}" destId="{009BD137-B878-44DD-8BA7-CDB7D15A4C30}" srcOrd="1" destOrd="0" presId="urn:microsoft.com/office/officeart/2005/8/layout/hList1"/>
    <dgm:cxn modelId="{0C3672DC-C56C-4ACB-8727-B1AA514CCAB6}" type="presParOf" srcId="{8A0D5D28-1A77-495E-9ABA-4C8EC0277234}" destId="{B73C887D-3FD8-4CB4-AB1B-E106B46469A3}" srcOrd="1" destOrd="0" presId="urn:microsoft.com/office/officeart/2005/8/layout/hList1"/>
    <dgm:cxn modelId="{C33971D8-B73B-430C-BBAB-E8D96B121954}" type="presParOf" srcId="{8A0D5D28-1A77-495E-9ABA-4C8EC0277234}" destId="{495EB474-0529-4FFA-A199-0882D30CF160}" srcOrd="2" destOrd="0" presId="urn:microsoft.com/office/officeart/2005/8/layout/hList1"/>
    <dgm:cxn modelId="{0F5413E5-4C73-449A-819A-DC10212DBF76}" type="presParOf" srcId="{495EB474-0529-4FFA-A199-0882D30CF160}" destId="{932F9215-2880-4A61-BA00-41D9209CAE37}" srcOrd="0" destOrd="0" presId="urn:microsoft.com/office/officeart/2005/8/layout/hList1"/>
    <dgm:cxn modelId="{EA2EEF9F-0D58-485A-B83C-1388C321CF91}" type="presParOf" srcId="{495EB474-0529-4FFA-A199-0882D30CF160}" destId="{5052E043-C27A-42AC-BAE3-9DF9E1E1E107}" srcOrd="1" destOrd="0" presId="urn:microsoft.com/office/officeart/2005/8/layout/hList1"/>
    <dgm:cxn modelId="{69D446BF-C6B2-45F4-8F9D-93C43A7E519F}" type="presParOf" srcId="{8A0D5D28-1A77-495E-9ABA-4C8EC0277234}" destId="{14D426B6-5636-4723-9CE3-E60D4DE6CBB1}" srcOrd="3" destOrd="0" presId="urn:microsoft.com/office/officeart/2005/8/layout/hList1"/>
    <dgm:cxn modelId="{57E84A7E-614F-4778-A23E-24E60C2764BA}" type="presParOf" srcId="{8A0D5D28-1A77-495E-9ABA-4C8EC0277234}" destId="{17AF72CB-DC6F-4AFA-80F4-2DE76CB5D57B}" srcOrd="4" destOrd="0" presId="urn:microsoft.com/office/officeart/2005/8/layout/hList1"/>
    <dgm:cxn modelId="{B3649FB6-A008-4862-8395-C7D404A0B7DF}" type="presParOf" srcId="{17AF72CB-DC6F-4AFA-80F4-2DE76CB5D57B}" destId="{48AB770F-055F-4CF8-BCDB-0F4AAAD081E7}" srcOrd="0" destOrd="0" presId="urn:microsoft.com/office/officeart/2005/8/layout/hList1"/>
    <dgm:cxn modelId="{7687CACE-884D-4243-BAE2-51AB57F54716}" type="presParOf" srcId="{17AF72CB-DC6F-4AFA-80F4-2DE76CB5D57B}" destId="{1F62466B-92E2-4A59-BA3B-A471F19C5FA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B903FF0-C234-4EF2-9074-C7C8BD97E440}" type="doc">
      <dgm:prSet loTypeId="urn:microsoft.com/office/officeart/2005/8/layout/arrow5" loCatId="process" qsTypeId="urn:microsoft.com/office/officeart/2005/8/quickstyle/3d3" qsCatId="3D" csTypeId="urn:microsoft.com/office/officeart/2005/8/colors/colorful3" csCatId="colorful" phldr="1"/>
      <dgm:spPr/>
      <dgm:t>
        <a:bodyPr/>
        <a:lstStyle/>
        <a:p>
          <a:endParaRPr lang="en-US"/>
        </a:p>
      </dgm:t>
    </dgm:pt>
    <dgm:pt modelId="{CCE6B500-8A0B-48A7-B182-42765788475C}">
      <dgm:prSet phldrT="[Tex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An Imbalance of Power</a:t>
          </a:r>
        </a:p>
      </dgm:t>
    </dgm:pt>
    <dgm:pt modelId="{CC94BBBA-28FB-4854-A9E9-757F0EDCC3B3}" type="parTrans" cxnId="{BEA3FE63-4502-4FFE-927D-E30626C85365}">
      <dgm:prSet/>
      <dgm:spPr/>
      <dgm:t>
        <a:bodyPr/>
        <a:lstStyle/>
        <a:p>
          <a:endParaRPr lang="en-US"/>
        </a:p>
      </dgm:t>
    </dgm:pt>
    <dgm:pt modelId="{68FAF709-F804-4894-8B7D-5FFDAB981075}" type="sibTrans" cxnId="{BEA3FE63-4502-4FFE-927D-E30626C85365}">
      <dgm:prSet/>
      <dgm:spPr/>
      <dgm:t>
        <a:bodyPr/>
        <a:lstStyle/>
        <a:p>
          <a:endParaRPr lang="en-US"/>
        </a:p>
      </dgm:t>
    </dgm:pt>
    <dgm:pt modelId="{3A396CFD-3701-4401-9862-965E791BC369}">
      <dgm:prSet phldrT="[Tex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Intermittent and Unpredictable Abuse</a:t>
          </a:r>
        </a:p>
      </dgm:t>
    </dgm:pt>
    <dgm:pt modelId="{D85FB3C9-CFC4-4798-8AD2-C3DF7FD953BA}" type="parTrans" cxnId="{4844340E-E389-41FA-8C48-D394962D0AD1}">
      <dgm:prSet/>
      <dgm:spPr/>
      <dgm:t>
        <a:bodyPr/>
        <a:lstStyle/>
        <a:p>
          <a:endParaRPr lang="en-US"/>
        </a:p>
      </dgm:t>
    </dgm:pt>
    <dgm:pt modelId="{47DFEC82-FA95-43C8-BB4B-F339BAB74D4B}" type="sibTrans" cxnId="{4844340E-E389-41FA-8C48-D394962D0AD1}">
      <dgm:prSet/>
      <dgm:spPr/>
      <dgm:t>
        <a:bodyPr/>
        <a:lstStyle/>
        <a:p>
          <a:endParaRPr lang="en-US"/>
        </a:p>
      </dgm:t>
    </dgm:pt>
    <dgm:pt modelId="{80B3678E-6F14-4179-B70C-3F8AC243661D}" type="pres">
      <dgm:prSet presAssocID="{5B903FF0-C234-4EF2-9074-C7C8BD97E440}" presName="diagram" presStyleCnt="0">
        <dgm:presLayoutVars>
          <dgm:dir/>
          <dgm:resizeHandles val="exact"/>
        </dgm:presLayoutVars>
      </dgm:prSet>
      <dgm:spPr/>
    </dgm:pt>
    <dgm:pt modelId="{25A66B94-34B8-4C0C-B0D1-EC164F6AC8D1}" type="pres">
      <dgm:prSet presAssocID="{CCE6B500-8A0B-48A7-B182-42765788475C}" presName="arrow" presStyleLbl="node1" presStyleIdx="0" presStyleCnt="2" custRadScaleRad="99036" custRadScaleInc="-10028">
        <dgm:presLayoutVars>
          <dgm:bulletEnabled val="1"/>
        </dgm:presLayoutVars>
      </dgm:prSet>
      <dgm:spPr/>
    </dgm:pt>
    <dgm:pt modelId="{2C2DF567-472A-4A8A-9D15-6A4CC5259F1F}" type="pres">
      <dgm:prSet presAssocID="{3A396CFD-3701-4401-9862-965E791BC369}" presName="arrow" presStyleLbl="node1" presStyleIdx="1" presStyleCnt="2" custRadScaleRad="100855" custRadScaleInc="9841">
        <dgm:presLayoutVars>
          <dgm:bulletEnabled val="1"/>
        </dgm:presLayoutVars>
      </dgm:prSet>
      <dgm:spPr/>
    </dgm:pt>
  </dgm:ptLst>
  <dgm:cxnLst>
    <dgm:cxn modelId="{4844340E-E389-41FA-8C48-D394962D0AD1}" srcId="{5B903FF0-C234-4EF2-9074-C7C8BD97E440}" destId="{3A396CFD-3701-4401-9862-965E791BC369}" srcOrd="1" destOrd="0" parTransId="{D85FB3C9-CFC4-4798-8AD2-C3DF7FD953BA}" sibTransId="{47DFEC82-FA95-43C8-BB4B-F339BAB74D4B}"/>
    <dgm:cxn modelId="{BEA3FE63-4502-4FFE-927D-E30626C85365}" srcId="{5B903FF0-C234-4EF2-9074-C7C8BD97E440}" destId="{CCE6B500-8A0B-48A7-B182-42765788475C}" srcOrd="0" destOrd="0" parTransId="{CC94BBBA-28FB-4854-A9E9-757F0EDCC3B3}" sibTransId="{68FAF709-F804-4894-8B7D-5FFDAB981075}"/>
    <dgm:cxn modelId="{286A2F64-45B9-4766-9192-A5B96D95EBCA}" type="presOf" srcId="{CCE6B500-8A0B-48A7-B182-42765788475C}" destId="{25A66B94-34B8-4C0C-B0D1-EC164F6AC8D1}" srcOrd="0" destOrd="0" presId="urn:microsoft.com/office/officeart/2005/8/layout/arrow5"/>
    <dgm:cxn modelId="{E8C91BEF-85B0-49AF-A6FA-2EA9A965062F}" type="presOf" srcId="{3A396CFD-3701-4401-9862-965E791BC369}" destId="{2C2DF567-472A-4A8A-9D15-6A4CC5259F1F}" srcOrd="0" destOrd="0" presId="urn:microsoft.com/office/officeart/2005/8/layout/arrow5"/>
    <dgm:cxn modelId="{E17747FD-113B-45C7-95A1-0EF70CF2F151}" type="presOf" srcId="{5B903FF0-C234-4EF2-9074-C7C8BD97E440}" destId="{80B3678E-6F14-4179-B70C-3F8AC243661D}" srcOrd="0" destOrd="0" presId="urn:microsoft.com/office/officeart/2005/8/layout/arrow5"/>
    <dgm:cxn modelId="{A624EBAF-0E68-4E7D-87B0-373BEE5DD561}" type="presParOf" srcId="{80B3678E-6F14-4179-B70C-3F8AC243661D}" destId="{25A66B94-34B8-4C0C-B0D1-EC164F6AC8D1}" srcOrd="0" destOrd="0" presId="urn:microsoft.com/office/officeart/2005/8/layout/arrow5"/>
    <dgm:cxn modelId="{E38E6ACE-C1DD-4DC2-B5B0-EB40AF1C9957}" type="presParOf" srcId="{80B3678E-6F14-4179-B70C-3F8AC243661D}" destId="{2C2DF567-472A-4A8A-9D15-6A4CC5259F1F}"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BDC44-18DD-49CD-AFE1-2184936E242B}">
      <dsp:nvSpPr>
        <dsp:cNvPr id="0" name=""/>
        <dsp:cNvSpPr/>
      </dsp:nvSpPr>
      <dsp:spPr>
        <a:xfrm>
          <a:off x="7701" y="1198721"/>
          <a:ext cx="4603998" cy="2560320"/>
        </a:xfrm>
        <a:prstGeom prst="chevron">
          <a:avLst/>
        </a:prstGeom>
        <a:solidFill>
          <a:schemeClr val="accent3">
            <a:hueOff val="0"/>
            <a:satOff val="0"/>
            <a:lumOff val="0"/>
            <a:alphaOff val="0"/>
          </a:schemeClr>
        </a:solidFill>
        <a:ln w="25400" cap="flat" cmpd="sng" algn="ctr">
          <a:solidFill>
            <a:schemeClr val="tx1"/>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kern="1200" dirty="0"/>
            <a:t>How do these terms impact how children and youth are seen and treated?  </a:t>
          </a:r>
        </a:p>
      </dsp:txBody>
      <dsp:txXfrm>
        <a:off x="1287861" y="1198721"/>
        <a:ext cx="2043678" cy="2560320"/>
      </dsp:txXfrm>
    </dsp:sp>
    <dsp:sp modelId="{3D62F481-123B-4356-B55F-EFF1D1AB741C}">
      <dsp:nvSpPr>
        <dsp:cNvPr id="0" name=""/>
        <dsp:cNvSpPr/>
      </dsp:nvSpPr>
      <dsp:spPr>
        <a:xfrm>
          <a:off x="4151300" y="1198721"/>
          <a:ext cx="4603998" cy="2560320"/>
        </a:xfrm>
        <a:prstGeom prst="chevron">
          <a:avLst/>
        </a:prstGeom>
        <a:solidFill>
          <a:schemeClr val="accent3">
            <a:hueOff val="19889260"/>
            <a:satOff val="-27109"/>
            <a:lumOff val="-20589"/>
            <a:alphaOff val="0"/>
          </a:schemeClr>
        </a:solidFill>
        <a:ln w="25400" cap="flat" cmpd="sng" algn="ctr">
          <a:solidFill>
            <a:schemeClr val="tx1"/>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kern="1200" dirty="0"/>
            <a:t>How do these terms impact the way the issue of child sex trafficking is addressed? </a:t>
          </a:r>
        </a:p>
      </dsp:txBody>
      <dsp:txXfrm>
        <a:off x="5431460" y="1198721"/>
        <a:ext cx="2043678" cy="25603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F178E-3D34-48DA-BC95-BC42C2A1CCBF}">
      <dsp:nvSpPr>
        <dsp:cNvPr id="0" name=""/>
        <dsp:cNvSpPr/>
      </dsp:nvSpPr>
      <dsp:spPr>
        <a:xfrm rot="16200000">
          <a:off x="951309" y="-951309"/>
          <a:ext cx="2478881" cy="4381500"/>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Is intensely grateful for any small kindness from the abuser</a:t>
          </a:r>
        </a:p>
      </dsp:txBody>
      <dsp:txXfrm rot="5400000">
        <a:off x="0" y="0"/>
        <a:ext cx="4381500" cy="1859161"/>
      </dsp:txXfrm>
    </dsp:sp>
    <dsp:sp modelId="{E1127A41-6EFA-4E2E-B048-5C7EC1350F62}">
      <dsp:nvSpPr>
        <dsp:cNvPr id="0" name=""/>
        <dsp:cNvSpPr/>
      </dsp:nvSpPr>
      <dsp:spPr>
        <a:xfrm>
          <a:off x="4381500" y="0"/>
          <a:ext cx="4381500" cy="2478881"/>
        </a:xfrm>
        <a:prstGeom prst="round1Rect">
          <a:avLst/>
        </a:prstGeom>
        <a:solidFill>
          <a:schemeClr val="accent3">
            <a:hueOff val="6629754"/>
            <a:satOff val="-9036"/>
            <a:lumOff val="-6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Denies or rationalizes violence and injury from the abuser</a:t>
          </a:r>
        </a:p>
      </dsp:txBody>
      <dsp:txXfrm>
        <a:off x="4381500" y="0"/>
        <a:ext cx="4381500" cy="1859161"/>
      </dsp:txXfrm>
    </dsp:sp>
    <dsp:sp modelId="{A4474108-2E48-4C25-9F42-F773A15F4051}">
      <dsp:nvSpPr>
        <dsp:cNvPr id="0" name=""/>
        <dsp:cNvSpPr/>
      </dsp:nvSpPr>
      <dsp:spPr>
        <a:xfrm rot="10800000">
          <a:off x="0" y="2478881"/>
          <a:ext cx="4381500" cy="2478881"/>
        </a:xfrm>
        <a:prstGeom prst="round1Rect">
          <a:avLst/>
        </a:prstGeom>
        <a:solidFill>
          <a:schemeClr val="accent3">
            <a:hueOff val="13259507"/>
            <a:satOff val="-18073"/>
            <a:lumOff val="-1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Believes that he or she has some control over the abuse</a:t>
          </a:r>
        </a:p>
      </dsp:txBody>
      <dsp:txXfrm rot="10800000">
        <a:off x="0" y="3098601"/>
        <a:ext cx="4381500" cy="1859161"/>
      </dsp:txXfrm>
    </dsp:sp>
    <dsp:sp modelId="{49BA2176-D123-4A40-92D4-33477F3114D8}">
      <dsp:nvSpPr>
        <dsp:cNvPr id="0" name=""/>
        <dsp:cNvSpPr/>
      </dsp:nvSpPr>
      <dsp:spPr>
        <a:xfrm rot="5400000">
          <a:off x="5332809" y="1527572"/>
          <a:ext cx="2478881" cy="4381500"/>
        </a:xfrm>
        <a:prstGeom prst="round1Rect">
          <a:avLst/>
        </a:prstGeom>
        <a:solidFill>
          <a:schemeClr val="accent3">
            <a:hueOff val="19889260"/>
            <a:satOff val="-27109"/>
            <a:lumOff val="-20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Blames self for situation and abuse</a:t>
          </a:r>
        </a:p>
      </dsp:txBody>
      <dsp:txXfrm rot="-5400000">
        <a:off x="4381500" y="3098601"/>
        <a:ext cx="4381500" cy="1859161"/>
      </dsp:txXfrm>
    </dsp:sp>
    <dsp:sp modelId="{537DDE54-C56C-452D-94AA-89EA170A1B70}">
      <dsp:nvSpPr>
        <dsp:cNvPr id="0" name=""/>
        <dsp:cNvSpPr/>
      </dsp:nvSpPr>
      <dsp:spPr>
        <a:xfrm>
          <a:off x="3067049" y="1859161"/>
          <a:ext cx="2628900" cy="1239440"/>
        </a:xfrm>
        <a:prstGeom prst="roundRect">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A Victim</a:t>
          </a:r>
        </a:p>
      </dsp:txBody>
      <dsp:txXfrm>
        <a:off x="3127553" y="1919665"/>
        <a:ext cx="2507892" cy="111843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6C3FA-B886-4EBD-BBDA-A15D96EA0B8B}">
      <dsp:nvSpPr>
        <dsp:cNvPr id="0" name=""/>
        <dsp:cNvSpPr/>
      </dsp:nvSpPr>
      <dsp:spPr>
        <a:xfrm>
          <a:off x="2357741" y="306885"/>
          <a:ext cx="4164520" cy="4164520"/>
        </a:xfrm>
        <a:prstGeom prst="pie">
          <a:avLst>
            <a:gd name="adj1" fmla="val 16200000"/>
            <a:gd name="adj2" fmla="val 2052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Open Sans" panose="020B0606030504020204" pitchFamily="34" charset="0"/>
              <a:ea typeface="Open Sans" panose="020B0606030504020204" pitchFamily="34" charset="0"/>
              <a:cs typeface="Open Sans" panose="020B0606030504020204" pitchFamily="34" charset="0"/>
            </a:rPr>
            <a:t>Psychological/Emotional Impact</a:t>
          </a:r>
        </a:p>
      </dsp:txBody>
      <dsp:txXfrm>
        <a:off x="4530232" y="1006921"/>
        <a:ext cx="1338596" cy="892397"/>
      </dsp:txXfrm>
    </dsp:sp>
    <dsp:sp modelId="{3BB53E32-DA9F-47AF-BB8C-386A144EA8BA}">
      <dsp:nvSpPr>
        <dsp:cNvPr id="0" name=""/>
        <dsp:cNvSpPr/>
      </dsp:nvSpPr>
      <dsp:spPr>
        <a:xfrm>
          <a:off x="2393437" y="417939"/>
          <a:ext cx="4164520" cy="4164520"/>
        </a:xfrm>
        <a:prstGeom prst="pie">
          <a:avLst>
            <a:gd name="adj1" fmla="val 20520000"/>
            <a:gd name="adj2" fmla="val 3240000"/>
          </a:avLst>
        </a:prstGeom>
        <a:gradFill rotWithShape="0">
          <a:gsLst>
            <a:gs pos="0">
              <a:schemeClr val="accent3">
                <a:hueOff val="4972315"/>
                <a:satOff val="-6777"/>
                <a:lumOff val="-5147"/>
                <a:alphaOff val="0"/>
                <a:shade val="51000"/>
                <a:satMod val="130000"/>
              </a:schemeClr>
            </a:gs>
            <a:gs pos="80000">
              <a:schemeClr val="accent3">
                <a:hueOff val="4972315"/>
                <a:satOff val="-6777"/>
                <a:lumOff val="-5147"/>
                <a:alphaOff val="0"/>
                <a:shade val="93000"/>
                <a:satMod val="130000"/>
              </a:schemeClr>
            </a:gs>
            <a:gs pos="100000">
              <a:schemeClr val="accent3">
                <a:hueOff val="4972315"/>
                <a:satOff val="-6777"/>
                <a:lumOff val="-514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Open Sans" panose="020B0606030504020204" pitchFamily="34" charset="0"/>
              <a:ea typeface="Open Sans" panose="020B0606030504020204" pitchFamily="34" charset="0"/>
              <a:cs typeface="Open Sans" panose="020B0606030504020204" pitchFamily="34" charset="0"/>
            </a:rPr>
            <a:t>Spiritual Impact</a:t>
          </a:r>
        </a:p>
      </dsp:txBody>
      <dsp:txXfrm>
        <a:off x="5075586" y="2320728"/>
        <a:ext cx="1239440" cy="991552"/>
      </dsp:txXfrm>
    </dsp:sp>
    <dsp:sp modelId="{D23A3123-456D-43A8-9175-54E78F61720E}">
      <dsp:nvSpPr>
        <dsp:cNvPr id="0" name=""/>
        <dsp:cNvSpPr/>
      </dsp:nvSpPr>
      <dsp:spPr>
        <a:xfrm>
          <a:off x="2299239" y="486356"/>
          <a:ext cx="4164520" cy="4164520"/>
        </a:xfrm>
        <a:prstGeom prst="pie">
          <a:avLst>
            <a:gd name="adj1" fmla="val 3240000"/>
            <a:gd name="adj2" fmla="val 7560000"/>
          </a:avLst>
        </a:prstGeom>
        <a:gradFill rotWithShape="0">
          <a:gsLst>
            <a:gs pos="0">
              <a:schemeClr val="accent3">
                <a:hueOff val="9944630"/>
                <a:satOff val="-13554"/>
                <a:lumOff val="-10294"/>
                <a:alphaOff val="0"/>
                <a:shade val="51000"/>
                <a:satMod val="130000"/>
              </a:schemeClr>
            </a:gs>
            <a:gs pos="80000">
              <a:schemeClr val="accent3">
                <a:hueOff val="9944630"/>
                <a:satOff val="-13554"/>
                <a:lumOff val="-10294"/>
                <a:alphaOff val="0"/>
                <a:shade val="93000"/>
                <a:satMod val="130000"/>
              </a:schemeClr>
            </a:gs>
            <a:gs pos="100000">
              <a:schemeClr val="accent3">
                <a:hueOff val="9944630"/>
                <a:satOff val="-13554"/>
                <a:lumOff val="-1029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Open Sans" panose="020B0606030504020204" pitchFamily="34" charset="0"/>
              <a:ea typeface="Open Sans" panose="020B0606030504020204" pitchFamily="34" charset="0"/>
              <a:cs typeface="Open Sans" panose="020B0606030504020204" pitchFamily="34" charset="0"/>
            </a:rPr>
            <a:t>Physical Impact</a:t>
          </a:r>
        </a:p>
      </dsp:txBody>
      <dsp:txXfrm>
        <a:off x="3786568" y="3411436"/>
        <a:ext cx="1189863" cy="1090707"/>
      </dsp:txXfrm>
    </dsp:sp>
    <dsp:sp modelId="{6F4FDB75-0CD0-45BB-915B-6FE62CB8CA2C}">
      <dsp:nvSpPr>
        <dsp:cNvPr id="0" name=""/>
        <dsp:cNvSpPr/>
      </dsp:nvSpPr>
      <dsp:spPr>
        <a:xfrm>
          <a:off x="2205042" y="417939"/>
          <a:ext cx="4164520" cy="4164520"/>
        </a:xfrm>
        <a:prstGeom prst="pie">
          <a:avLst>
            <a:gd name="adj1" fmla="val 7560000"/>
            <a:gd name="adj2" fmla="val 11880000"/>
          </a:avLst>
        </a:prstGeom>
        <a:gradFill rotWithShape="0">
          <a:gsLst>
            <a:gs pos="0">
              <a:schemeClr val="accent3">
                <a:hueOff val="14916945"/>
                <a:satOff val="-20332"/>
                <a:lumOff val="-15442"/>
                <a:alphaOff val="0"/>
                <a:shade val="51000"/>
                <a:satMod val="130000"/>
              </a:schemeClr>
            </a:gs>
            <a:gs pos="80000">
              <a:schemeClr val="accent3">
                <a:hueOff val="14916945"/>
                <a:satOff val="-20332"/>
                <a:lumOff val="-15442"/>
                <a:alphaOff val="0"/>
                <a:shade val="93000"/>
                <a:satMod val="130000"/>
              </a:schemeClr>
            </a:gs>
            <a:gs pos="100000">
              <a:schemeClr val="accent3">
                <a:hueOff val="14916945"/>
                <a:satOff val="-20332"/>
                <a:lumOff val="-1544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Open Sans" panose="020B0606030504020204" pitchFamily="34" charset="0"/>
              <a:ea typeface="Open Sans" panose="020B0606030504020204" pitchFamily="34" charset="0"/>
              <a:cs typeface="Open Sans" panose="020B0606030504020204" pitchFamily="34" charset="0"/>
            </a:rPr>
            <a:t>Social Impact</a:t>
          </a:r>
        </a:p>
      </dsp:txBody>
      <dsp:txXfrm>
        <a:off x="2447972" y="2320728"/>
        <a:ext cx="1239440" cy="991552"/>
      </dsp:txXfrm>
    </dsp:sp>
    <dsp:sp modelId="{4EFE338F-79AC-4860-9FE7-E78B72AF26F1}">
      <dsp:nvSpPr>
        <dsp:cNvPr id="0" name=""/>
        <dsp:cNvSpPr/>
      </dsp:nvSpPr>
      <dsp:spPr>
        <a:xfrm>
          <a:off x="2240737" y="306885"/>
          <a:ext cx="4164520" cy="4164520"/>
        </a:xfrm>
        <a:prstGeom prst="pie">
          <a:avLst>
            <a:gd name="adj1" fmla="val 11880000"/>
            <a:gd name="adj2" fmla="val 16200000"/>
          </a:avLst>
        </a:prstGeom>
        <a:gradFill rotWithShape="0">
          <a:gsLst>
            <a:gs pos="0">
              <a:schemeClr val="accent3">
                <a:hueOff val="19889260"/>
                <a:satOff val="-27109"/>
                <a:lumOff val="-20589"/>
                <a:alphaOff val="0"/>
                <a:shade val="51000"/>
                <a:satMod val="130000"/>
              </a:schemeClr>
            </a:gs>
            <a:gs pos="80000">
              <a:schemeClr val="accent3">
                <a:hueOff val="19889260"/>
                <a:satOff val="-27109"/>
                <a:lumOff val="-20589"/>
                <a:alphaOff val="0"/>
                <a:shade val="93000"/>
                <a:satMod val="130000"/>
              </a:schemeClr>
            </a:gs>
            <a:gs pos="100000">
              <a:schemeClr val="accent3">
                <a:hueOff val="19889260"/>
                <a:satOff val="-27109"/>
                <a:lumOff val="-2058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Open Sans" panose="020B0606030504020204" pitchFamily="34" charset="0"/>
              <a:ea typeface="Open Sans" panose="020B0606030504020204" pitchFamily="34" charset="0"/>
              <a:cs typeface="Open Sans" panose="020B0606030504020204" pitchFamily="34" charset="0"/>
            </a:rPr>
            <a:t>Emotional </a:t>
          </a:r>
          <a:r>
            <a:rPr lang="en-US" sz="1600" b="1" kern="1200" dirty="0">
              <a:latin typeface="Open Sans" panose="020B0606030504020204" pitchFamily="34" charset="0"/>
              <a:ea typeface="Open Sans" panose="020B0606030504020204" pitchFamily="34" charset="0"/>
              <a:cs typeface="Open Sans" panose="020B0606030504020204" pitchFamily="34" charset="0"/>
            </a:rPr>
            <a:t>Impact</a:t>
          </a:r>
        </a:p>
      </dsp:txBody>
      <dsp:txXfrm>
        <a:off x="2894171" y="1006921"/>
        <a:ext cx="1338596" cy="892397"/>
      </dsp:txXfrm>
    </dsp:sp>
    <dsp:sp modelId="{A488639A-E781-44E7-BFB4-8D6CE138342C}">
      <dsp:nvSpPr>
        <dsp:cNvPr id="0" name=""/>
        <dsp:cNvSpPr/>
      </dsp:nvSpPr>
      <dsp:spPr>
        <a:xfrm>
          <a:off x="2099741" y="49081"/>
          <a:ext cx="4680128" cy="4680128"/>
        </a:xfrm>
        <a:prstGeom prst="circularArrow">
          <a:avLst>
            <a:gd name="adj1" fmla="val 5085"/>
            <a:gd name="adj2" fmla="val 327528"/>
            <a:gd name="adj3" fmla="val 20192361"/>
            <a:gd name="adj4" fmla="val 16200324"/>
            <a:gd name="adj5" fmla="val 5932"/>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6E15655-52D6-4E61-B596-8F9846869D8F}">
      <dsp:nvSpPr>
        <dsp:cNvPr id="0" name=""/>
        <dsp:cNvSpPr/>
      </dsp:nvSpPr>
      <dsp:spPr>
        <a:xfrm>
          <a:off x="2135921" y="160099"/>
          <a:ext cx="4680128" cy="4680128"/>
        </a:xfrm>
        <a:prstGeom prst="circularArrow">
          <a:avLst>
            <a:gd name="adj1" fmla="val 5085"/>
            <a:gd name="adj2" fmla="val 327528"/>
            <a:gd name="adj3" fmla="val 2912753"/>
            <a:gd name="adj4" fmla="val 20519953"/>
            <a:gd name="adj5" fmla="val 5932"/>
          </a:avLst>
        </a:prstGeom>
        <a:gradFill rotWithShape="0">
          <a:gsLst>
            <a:gs pos="0">
              <a:schemeClr val="accent3">
                <a:hueOff val="4972315"/>
                <a:satOff val="-6777"/>
                <a:lumOff val="-5147"/>
                <a:alphaOff val="0"/>
                <a:shade val="51000"/>
                <a:satMod val="130000"/>
              </a:schemeClr>
            </a:gs>
            <a:gs pos="80000">
              <a:schemeClr val="accent3">
                <a:hueOff val="4972315"/>
                <a:satOff val="-6777"/>
                <a:lumOff val="-5147"/>
                <a:alphaOff val="0"/>
                <a:shade val="93000"/>
                <a:satMod val="130000"/>
              </a:schemeClr>
            </a:gs>
            <a:gs pos="100000">
              <a:schemeClr val="accent3">
                <a:hueOff val="4972315"/>
                <a:satOff val="-6777"/>
                <a:lumOff val="-514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95DA2FC-4A81-436C-85C5-ABCF402F14EB}">
      <dsp:nvSpPr>
        <dsp:cNvPr id="0" name=""/>
        <dsp:cNvSpPr/>
      </dsp:nvSpPr>
      <dsp:spPr>
        <a:xfrm>
          <a:off x="2041435" y="228725"/>
          <a:ext cx="4680128" cy="4680128"/>
        </a:xfrm>
        <a:prstGeom prst="circularArrow">
          <a:avLst>
            <a:gd name="adj1" fmla="val 5085"/>
            <a:gd name="adj2" fmla="val 327528"/>
            <a:gd name="adj3" fmla="val 7232777"/>
            <a:gd name="adj4" fmla="val 3239695"/>
            <a:gd name="adj5" fmla="val 5932"/>
          </a:avLst>
        </a:prstGeom>
        <a:gradFill rotWithShape="0">
          <a:gsLst>
            <a:gs pos="0">
              <a:schemeClr val="accent3">
                <a:hueOff val="9944630"/>
                <a:satOff val="-13554"/>
                <a:lumOff val="-10294"/>
                <a:alphaOff val="0"/>
                <a:shade val="51000"/>
                <a:satMod val="130000"/>
              </a:schemeClr>
            </a:gs>
            <a:gs pos="80000">
              <a:schemeClr val="accent3">
                <a:hueOff val="9944630"/>
                <a:satOff val="-13554"/>
                <a:lumOff val="-10294"/>
                <a:alphaOff val="0"/>
                <a:shade val="93000"/>
                <a:satMod val="130000"/>
              </a:schemeClr>
            </a:gs>
            <a:gs pos="100000">
              <a:schemeClr val="accent3">
                <a:hueOff val="9944630"/>
                <a:satOff val="-13554"/>
                <a:lumOff val="-1029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2C3FCBD-16BC-4880-B373-199A35E0E17A}">
      <dsp:nvSpPr>
        <dsp:cNvPr id="0" name=""/>
        <dsp:cNvSpPr/>
      </dsp:nvSpPr>
      <dsp:spPr>
        <a:xfrm>
          <a:off x="1946950" y="160099"/>
          <a:ext cx="4680128" cy="4680128"/>
        </a:xfrm>
        <a:prstGeom prst="circularArrow">
          <a:avLst>
            <a:gd name="adj1" fmla="val 5085"/>
            <a:gd name="adj2" fmla="val 327528"/>
            <a:gd name="adj3" fmla="val 11552519"/>
            <a:gd name="adj4" fmla="val 7559718"/>
            <a:gd name="adj5" fmla="val 5932"/>
          </a:avLst>
        </a:prstGeom>
        <a:gradFill rotWithShape="0">
          <a:gsLst>
            <a:gs pos="0">
              <a:schemeClr val="accent3">
                <a:hueOff val="14916945"/>
                <a:satOff val="-20332"/>
                <a:lumOff val="-15442"/>
                <a:alphaOff val="0"/>
                <a:shade val="51000"/>
                <a:satMod val="130000"/>
              </a:schemeClr>
            </a:gs>
            <a:gs pos="80000">
              <a:schemeClr val="accent3">
                <a:hueOff val="14916945"/>
                <a:satOff val="-20332"/>
                <a:lumOff val="-15442"/>
                <a:alphaOff val="0"/>
                <a:shade val="93000"/>
                <a:satMod val="130000"/>
              </a:schemeClr>
            </a:gs>
            <a:gs pos="100000">
              <a:schemeClr val="accent3">
                <a:hueOff val="14916945"/>
                <a:satOff val="-20332"/>
                <a:lumOff val="-1544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22D3D89-DEFD-46B7-83B8-CC8D364AA408}">
      <dsp:nvSpPr>
        <dsp:cNvPr id="0" name=""/>
        <dsp:cNvSpPr/>
      </dsp:nvSpPr>
      <dsp:spPr>
        <a:xfrm>
          <a:off x="1983130" y="49081"/>
          <a:ext cx="4680128" cy="4680128"/>
        </a:xfrm>
        <a:prstGeom prst="circularArrow">
          <a:avLst>
            <a:gd name="adj1" fmla="val 5085"/>
            <a:gd name="adj2" fmla="val 327528"/>
            <a:gd name="adj3" fmla="val 15872148"/>
            <a:gd name="adj4" fmla="val 11880111"/>
            <a:gd name="adj5" fmla="val 5932"/>
          </a:avLst>
        </a:prstGeom>
        <a:gradFill rotWithShape="0">
          <a:gsLst>
            <a:gs pos="0">
              <a:schemeClr val="accent3">
                <a:hueOff val="19889260"/>
                <a:satOff val="-27109"/>
                <a:lumOff val="-20589"/>
                <a:alphaOff val="0"/>
                <a:shade val="51000"/>
                <a:satMod val="130000"/>
              </a:schemeClr>
            </a:gs>
            <a:gs pos="80000">
              <a:schemeClr val="accent3">
                <a:hueOff val="19889260"/>
                <a:satOff val="-27109"/>
                <a:lumOff val="-20589"/>
                <a:alphaOff val="0"/>
                <a:shade val="93000"/>
                <a:satMod val="130000"/>
              </a:schemeClr>
            </a:gs>
            <a:gs pos="100000">
              <a:schemeClr val="accent3">
                <a:hueOff val="19889260"/>
                <a:satOff val="-27109"/>
                <a:lumOff val="-2058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AB7B8E-5900-4650-A200-670FFC430399}">
      <dsp:nvSpPr>
        <dsp:cNvPr id="0" name=""/>
        <dsp:cNvSpPr/>
      </dsp:nvSpPr>
      <dsp:spPr>
        <a:xfrm>
          <a:off x="2976" y="1500"/>
          <a:ext cx="6090046" cy="194865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There are many terms used to describe the act of child or youth sex trafficking.</a:t>
          </a:r>
        </a:p>
      </dsp:txBody>
      <dsp:txXfrm>
        <a:off x="60050" y="58574"/>
        <a:ext cx="5975898" cy="1834508"/>
      </dsp:txXfrm>
    </dsp:sp>
    <dsp:sp modelId="{69887382-D669-411B-85D2-0C5683C1B343}">
      <dsp:nvSpPr>
        <dsp:cNvPr id="0" name=""/>
        <dsp:cNvSpPr/>
      </dsp:nvSpPr>
      <dsp:spPr>
        <a:xfrm>
          <a:off x="2976" y="2113843"/>
          <a:ext cx="6090046" cy="194865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In Tennessee and in DCS Policy, the term CSEM is used. </a:t>
          </a:r>
        </a:p>
      </dsp:txBody>
      <dsp:txXfrm>
        <a:off x="60050" y="2170917"/>
        <a:ext cx="5975898" cy="18345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73B672-062D-4A8C-8DE6-012330470BC6}">
      <dsp:nvSpPr>
        <dsp:cNvPr id="0" name=""/>
        <dsp:cNvSpPr/>
      </dsp:nvSpPr>
      <dsp:spPr>
        <a:xfrm>
          <a:off x="0" y="313331"/>
          <a:ext cx="9144000" cy="4032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4AAC82-A26F-46DB-85BC-E47D0D1F4E09}">
      <dsp:nvSpPr>
        <dsp:cNvPr id="0" name=""/>
        <dsp:cNvSpPr/>
      </dsp:nvSpPr>
      <dsp:spPr>
        <a:xfrm>
          <a:off x="457200" y="77171"/>
          <a:ext cx="6400800" cy="4723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marL="0" lvl="0" indent="0" algn="l" defTabSz="711200">
            <a:lnSpc>
              <a:spcPct val="90000"/>
            </a:lnSpc>
            <a:spcBef>
              <a:spcPct val="0"/>
            </a:spcBef>
            <a:spcAft>
              <a:spcPct val="35000"/>
            </a:spcAft>
            <a:buNone/>
          </a:pPr>
          <a:r>
            <a:rPr lang="en-US" sz="1600" kern="1200" dirty="0"/>
            <a:t>Found at a truck stop, service station, hotel or motel</a:t>
          </a:r>
        </a:p>
      </dsp:txBody>
      <dsp:txXfrm>
        <a:off x="480257" y="100228"/>
        <a:ext cx="6354686" cy="426206"/>
      </dsp:txXfrm>
    </dsp:sp>
    <dsp:sp modelId="{3E749C03-1839-473E-91B0-18F7CB130B61}">
      <dsp:nvSpPr>
        <dsp:cNvPr id="0" name=""/>
        <dsp:cNvSpPr/>
      </dsp:nvSpPr>
      <dsp:spPr>
        <a:xfrm>
          <a:off x="0" y="1039091"/>
          <a:ext cx="9144000" cy="403200"/>
        </a:xfrm>
        <a:prstGeom prst="rect">
          <a:avLst/>
        </a:prstGeom>
        <a:solidFill>
          <a:schemeClr val="lt1">
            <a:alpha val="90000"/>
            <a:hueOff val="0"/>
            <a:satOff val="0"/>
            <a:lumOff val="0"/>
            <a:alphaOff val="0"/>
          </a:schemeClr>
        </a:solidFill>
        <a:ln w="25400" cap="flat" cmpd="sng" algn="ctr">
          <a:solidFill>
            <a:schemeClr val="accent3">
              <a:hueOff val="3314877"/>
              <a:satOff val="-4518"/>
              <a:lumOff val="-3431"/>
              <a:alphaOff val="0"/>
            </a:schemeClr>
          </a:solidFill>
          <a:prstDash val="solid"/>
        </a:ln>
        <a:effectLst/>
      </dsp:spPr>
      <dsp:style>
        <a:lnRef idx="2">
          <a:scrgbClr r="0" g="0" b="0"/>
        </a:lnRef>
        <a:fillRef idx="1">
          <a:scrgbClr r="0" g="0" b="0"/>
        </a:fillRef>
        <a:effectRef idx="0">
          <a:scrgbClr r="0" g="0" b="0"/>
        </a:effectRef>
        <a:fontRef idx="minor"/>
      </dsp:style>
    </dsp:sp>
    <dsp:sp modelId="{A4A99291-4316-4B94-9408-EBC3F0EF304B}">
      <dsp:nvSpPr>
        <dsp:cNvPr id="0" name=""/>
        <dsp:cNvSpPr/>
      </dsp:nvSpPr>
      <dsp:spPr>
        <a:xfrm>
          <a:off x="457200" y="802931"/>
          <a:ext cx="6400800" cy="472320"/>
        </a:xfrm>
        <a:prstGeom prst="roundRect">
          <a:avLst/>
        </a:prstGeom>
        <a:solidFill>
          <a:schemeClr val="accent3">
            <a:hueOff val="3314877"/>
            <a:satOff val="-4518"/>
            <a:lumOff val="-3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marL="0" lvl="0" indent="0" algn="l" defTabSz="711200">
            <a:lnSpc>
              <a:spcPct val="90000"/>
            </a:lnSpc>
            <a:spcBef>
              <a:spcPct val="0"/>
            </a:spcBef>
            <a:spcAft>
              <a:spcPct val="35000"/>
            </a:spcAft>
            <a:buNone/>
          </a:pPr>
          <a:r>
            <a:rPr lang="en-US" sz="1600" kern="1200" dirty="0"/>
            <a:t>Hang around truck stops, service stations, hotels or motels</a:t>
          </a:r>
        </a:p>
      </dsp:txBody>
      <dsp:txXfrm>
        <a:off x="480257" y="825988"/>
        <a:ext cx="6354686" cy="426206"/>
      </dsp:txXfrm>
    </dsp:sp>
    <dsp:sp modelId="{0C592BFE-B432-48C5-AF4E-012D7CE26395}">
      <dsp:nvSpPr>
        <dsp:cNvPr id="0" name=""/>
        <dsp:cNvSpPr/>
      </dsp:nvSpPr>
      <dsp:spPr>
        <a:xfrm>
          <a:off x="0" y="1764851"/>
          <a:ext cx="9144000" cy="403200"/>
        </a:xfrm>
        <a:prstGeom prst="rect">
          <a:avLst/>
        </a:prstGeom>
        <a:solidFill>
          <a:schemeClr val="lt1">
            <a:alpha val="90000"/>
            <a:hueOff val="0"/>
            <a:satOff val="0"/>
            <a:lumOff val="0"/>
            <a:alphaOff val="0"/>
          </a:schemeClr>
        </a:solidFill>
        <a:ln w="25400" cap="flat" cmpd="sng" algn="ctr">
          <a:solidFill>
            <a:schemeClr val="accent3">
              <a:hueOff val="6629754"/>
              <a:satOff val="-9036"/>
              <a:lumOff val="-6863"/>
              <a:alphaOff val="0"/>
            </a:schemeClr>
          </a:solidFill>
          <a:prstDash val="solid"/>
        </a:ln>
        <a:effectLst/>
      </dsp:spPr>
      <dsp:style>
        <a:lnRef idx="2">
          <a:scrgbClr r="0" g="0" b="0"/>
        </a:lnRef>
        <a:fillRef idx="1">
          <a:scrgbClr r="0" g="0" b="0"/>
        </a:fillRef>
        <a:effectRef idx="0">
          <a:scrgbClr r="0" g="0" b="0"/>
        </a:effectRef>
        <a:fontRef idx="minor"/>
      </dsp:style>
    </dsp:sp>
    <dsp:sp modelId="{635A3B3A-AA9F-4340-92EF-0B59CE7979D2}">
      <dsp:nvSpPr>
        <dsp:cNvPr id="0" name=""/>
        <dsp:cNvSpPr/>
      </dsp:nvSpPr>
      <dsp:spPr>
        <a:xfrm>
          <a:off x="457200" y="1528691"/>
          <a:ext cx="6400800" cy="472320"/>
        </a:xfrm>
        <a:prstGeom prst="roundRect">
          <a:avLst/>
        </a:prstGeom>
        <a:solidFill>
          <a:schemeClr val="accent3">
            <a:hueOff val="6629754"/>
            <a:satOff val="-9036"/>
            <a:lumOff val="-6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marL="0" lvl="0" indent="0" algn="l" defTabSz="711200">
            <a:lnSpc>
              <a:spcPct val="90000"/>
            </a:lnSpc>
            <a:spcBef>
              <a:spcPct val="0"/>
            </a:spcBef>
            <a:spcAft>
              <a:spcPct val="35000"/>
            </a:spcAft>
            <a:buNone/>
          </a:pPr>
          <a:r>
            <a:rPr lang="en-US" sz="1600" kern="1200" dirty="0"/>
            <a:t>History of having older boyfriends/girlfriends</a:t>
          </a:r>
        </a:p>
      </dsp:txBody>
      <dsp:txXfrm>
        <a:off x="480257" y="1551748"/>
        <a:ext cx="6354686" cy="426206"/>
      </dsp:txXfrm>
    </dsp:sp>
    <dsp:sp modelId="{DDC3CECE-9BA8-4DB6-BD21-519724EE0EF5}">
      <dsp:nvSpPr>
        <dsp:cNvPr id="0" name=""/>
        <dsp:cNvSpPr/>
      </dsp:nvSpPr>
      <dsp:spPr>
        <a:xfrm>
          <a:off x="0" y="2490611"/>
          <a:ext cx="9144000" cy="403200"/>
        </a:xfrm>
        <a:prstGeom prst="rect">
          <a:avLst/>
        </a:prstGeom>
        <a:solidFill>
          <a:schemeClr val="lt1">
            <a:alpha val="90000"/>
            <a:hueOff val="0"/>
            <a:satOff val="0"/>
            <a:lumOff val="0"/>
            <a:alphaOff val="0"/>
          </a:schemeClr>
        </a:solidFill>
        <a:ln w="25400" cap="flat" cmpd="sng" algn="ctr">
          <a:solidFill>
            <a:schemeClr val="accent3">
              <a:hueOff val="9944630"/>
              <a:satOff val="-13554"/>
              <a:lumOff val="-10294"/>
              <a:alphaOff val="0"/>
            </a:schemeClr>
          </a:solidFill>
          <a:prstDash val="solid"/>
        </a:ln>
        <a:effectLst/>
      </dsp:spPr>
      <dsp:style>
        <a:lnRef idx="2">
          <a:scrgbClr r="0" g="0" b="0"/>
        </a:lnRef>
        <a:fillRef idx="1">
          <a:scrgbClr r="0" g="0" b="0"/>
        </a:fillRef>
        <a:effectRef idx="0">
          <a:scrgbClr r="0" g="0" b="0"/>
        </a:effectRef>
        <a:fontRef idx="minor"/>
      </dsp:style>
    </dsp:sp>
    <dsp:sp modelId="{6D04BDD9-4893-4754-811F-8016CA866459}">
      <dsp:nvSpPr>
        <dsp:cNvPr id="0" name=""/>
        <dsp:cNvSpPr/>
      </dsp:nvSpPr>
      <dsp:spPr>
        <a:xfrm>
          <a:off x="457200" y="2254451"/>
          <a:ext cx="6400800" cy="472320"/>
        </a:xfrm>
        <a:prstGeom prst="roundRect">
          <a:avLst/>
        </a:prstGeom>
        <a:solidFill>
          <a:schemeClr val="accent3">
            <a:hueOff val="9944630"/>
            <a:satOff val="-13554"/>
            <a:lumOff val="-10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marL="0" lvl="0" indent="0" algn="l" defTabSz="711200">
            <a:lnSpc>
              <a:spcPct val="90000"/>
            </a:lnSpc>
            <a:spcBef>
              <a:spcPct val="0"/>
            </a:spcBef>
            <a:spcAft>
              <a:spcPct val="35000"/>
            </a:spcAft>
            <a:buNone/>
          </a:pPr>
          <a:r>
            <a:rPr lang="en-US" sz="1600" kern="1200" dirty="0"/>
            <a:t>Alone or always accompanied by a boyfriend/girlfriend</a:t>
          </a:r>
        </a:p>
      </dsp:txBody>
      <dsp:txXfrm>
        <a:off x="480257" y="2277508"/>
        <a:ext cx="6354686" cy="426206"/>
      </dsp:txXfrm>
    </dsp:sp>
    <dsp:sp modelId="{7E42CCF0-B3D8-44BE-B94D-864BDBD46D18}">
      <dsp:nvSpPr>
        <dsp:cNvPr id="0" name=""/>
        <dsp:cNvSpPr/>
      </dsp:nvSpPr>
      <dsp:spPr>
        <a:xfrm>
          <a:off x="0" y="3216371"/>
          <a:ext cx="9144000" cy="403200"/>
        </a:xfrm>
        <a:prstGeom prst="rect">
          <a:avLst/>
        </a:prstGeom>
        <a:solidFill>
          <a:schemeClr val="lt1">
            <a:alpha val="90000"/>
            <a:hueOff val="0"/>
            <a:satOff val="0"/>
            <a:lumOff val="0"/>
            <a:alphaOff val="0"/>
          </a:schemeClr>
        </a:solidFill>
        <a:ln w="25400" cap="flat" cmpd="sng" algn="ctr">
          <a:solidFill>
            <a:schemeClr val="accent3">
              <a:hueOff val="13259507"/>
              <a:satOff val="-18073"/>
              <a:lumOff val="-13726"/>
              <a:alphaOff val="0"/>
            </a:schemeClr>
          </a:solidFill>
          <a:prstDash val="solid"/>
        </a:ln>
        <a:effectLst/>
      </dsp:spPr>
      <dsp:style>
        <a:lnRef idx="2">
          <a:scrgbClr r="0" g="0" b="0"/>
        </a:lnRef>
        <a:fillRef idx="1">
          <a:scrgbClr r="0" g="0" b="0"/>
        </a:fillRef>
        <a:effectRef idx="0">
          <a:scrgbClr r="0" g="0" b="0"/>
        </a:effectRef>
        <a:fontRef idx="minor"/>
      </dsp:style>
    </dsp:sp>
    <dsp:sp modelId="{E7776B44-6754-4BFB-ABD1-426B7A9FA1A3}">
      <dsp:nvSpPr>
        <dsp:cNvPr id="0" name=""/>
        <dsp:cNvSpPr/>
      </dsp:nvSpPr>
      <dsp:spPr>
        <a:xfrm>
          <a:off x="457200" y="2980211"/>
          <a:ext cx="6400800" cy="472320"/>
        </a:xfrm>
        <a:prstGeom prst="roundRect">
          <a:avLst/>
        </a:prstGeom>
        <a:solidFill>
          <a:schemeClr val="accent3">
            <a:hueOff val="13259507"/>
            <a:satOff val="-18073"/>
            <a:lumOff val="-1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marL="0" lvl="0" indent="0" algn="l" defTabSz="711200">
            <a:lnSpc>
              <a:spcPct val="90000"/>
            </a:lnSpc>
            <a:spcBef>
              <a:spcPct val="0"/>
            </a:spcBef>
            <a:spcAft>
              <a:spcPct val="35000"/>
            </a:spcAft>
            <a:buNone/>
          </a:pPr>
          <a:r>
            <a:rPr lang="en-US" sz="1600" kern="1200" dirty="0"/>
            <a:t>Recent tattoos or branding</a:t>
          </a:r>
        </a:p>
      </dsp:txBody>
      <dsp:txXfrm>
        <a:off x="480257" y="3003268"/>
        <a:ext cx="6354686" cy="426206"/>
      </dsp:txXfrm>
    </dsp:sp>
    <dsp:sp modelId="{60DD40D2-48DB-4D91-9ECA-AFA648CD9428}">
      <dsp:nvSpPr>
        <dsp:cNvPr id="0" name=""/>
        <dsp:cNvSpPr/>
      </dsp:nvSpPr>
      <dsp:spPr>
        <a:xfrm>
          <a:off x="0" y="3942131"/>
          <a:ext cx="9144000" cy="403200"/>
        </a:xfrm>
        <a:prstGeom prst="rect">
          <a:avLst/>
        </a:prstGeom>
        <a:solidFill>
          <a:schemeClr val="lt1">
            <a:alpha val="90000"/>
            <a:hueOff val="0"/>
            <a:satOff val="0"/>
            <a:lumOff val="0"/>
            <a:alphaOff val="0"/>
          </a:schemeClr>
        </a:solidFill>
        <a:ln w="25400" cap="flat" cmpd="sng" algn="ctr">
          <a:solidFill>
            <a:schemeClr val="accent3">
              <a:hueOff val="16574383"/>
              <a:satOff val="-22591"/>
              <a:lumOff val="-17157"/>
              <a:alphaOff val="0"/>
            </a:schemeClr>
          </a:solidFill>
          <a:prstDash val="solid"/>
        </a:ln>
        <a:effectLst/>
      </dsp:spPr>
      <dsp:style>
        <a:lnRef idx="2">
          <a:scrgbClr r="0" g="0" b="0"/>
        </a:lnRef>
        <a:fillRef idx="1">
          <a:scrgbClr r="0" g="0" b="0"/>
        </a:fillRef>
        <a:effectRef idx="0">
          <a:scrgbClr r="0" g="0" b="0"/>
        </a:effectRef>
        <a:fontRef idx="minor"/>
      </dsp:style>
    </dsp:sp>
    <dsp:sp modelId="{8B7FB25A-CC76-4B99-9885-552602B8105A}">
      <dsp:nvSpPr>
        <dsp:cNvPr id="0" name=""/>
        <dsp:cNvSpPr/>
      </dsp:nvSpPr>
      <dsp:spPr>
        <a:xfrm>
          <a:off x="457200" y="3705971"/>
          <a:ext cx="6400800" cy="472320"/>
        </a:xfrm>
        <a:prstGeom prst="roundRect">
          <a:avLst/>
        </a:prstGeom>
        <a:solidFill>
          <a:schemeClr val="accent3">
            <a:hueOff val="16574383"/>
            <a:satOff val="-22591"/>
            <a:lumOff val="-17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marL="0" lvl="0" indent="0" algn="l" defTabSz="711200">
            <a:lnSpc>
              <a:spcPct val="90000"/>
            </a:lnSpc>
            <a:spcBef>
              <a:spcPct val="0"/>
            </a:spcBef>
            <a:spcAft>
              <a:spcPct val="35000"/>
            </a:spcAft>
            <a:buNone/>
          </a:pPr>
          <a:r>
            <a:rPr lang="en-US" sz="1600" kern="1200" dirty="0"/>
            <a:t>Have items or receive services which are expensive or inappropriate for age</a:t>
          </a:r>
        </a:p>
      </dsp:txBody>
      <dsp:txXfrm>
        <a:off x="480257" y="3729028"/>
        <a:ext cx="6354686" cy="426206"/>
      </dsp:txXfrm>
    </dsp:sp>
    <dsp:sp modelId="{74F57134-5DD4-43E4-96F3-ECBD16795B0F}">
      <dsp:nvSpPr>
        <dsp:cNvPr id="0" name=""/>
        <dsp:cNvSpPr/>
      </dsp:nvSpPr>
      <dsp:spPr>
        <a:xfrm>
          <a:off x="0" y="4667891"/>
          <a:ext cx="9144000" cy="403200"/>
        </a:xfrm>
        <a:prstGeom prst="rect">
          <a:avLst/>
        </a:prstGeom>
        <a:solidFill>
          <a:schemeClr val="lt1">
            <a:alpha val="90000"/>
            <a:hueOff val="0"/>
            <a:satOff val="0"/>
            <a:lumOff val="0"/>
            <a:alphaOff val="0"/>
          </a:schemeClr>
        </a:solidFill>
        <a:ln w="25400" cap="flat" cmpd="sng" algn="ctr">
          <a:solidFill>
            <a:schemeClr val="accent3">
              <a:hueOff val="19889260"/>
              <a:satOff val="-27109"/>
              <a:lumOff val="-20589"/>
              <a:alphaOff val="0"/>
            </a:schemeClr>
          </a:solidFill>
          <a:prstDash val="solid"/>
        </a:ln>
        <a:effectLst/>
      </dsp:spPr>
      <dsp:style>
        <a:lnRef idx="2">
          <a:scrgbClr r="0" g="0" b="0"/>
        </a:lnRef>
        <a:fillRef idx="1">
          <a:scrgbClr r="0" g="0" b="0"/>
        </a:fillRef>
        <a:effectRef idx="0">
          <a:scrgbClr r="0" g="0" b="0"/>
        </a:effectRef>
        <a:fontRef idx="minor"/>
      </dsp:style>
    </dsp:sp>
    <dsp:sp modelId="{6C11E653-0F81-4223-9B37-3CE12DC3A68B}">
      <dsp:nvSpPr>
        <dsp:cNvPr id="0" name=""/>
        <dsp:cNvSpPr/>
      </dsp:nvSpPr>
      <dsp:spPr>
        <a:xfrm>
          <a:off x="457200" y="4431731"/>
          <a:ext cx="6400800" cy="472320"/>
        </a:xfrm>
        <a:prstGeom prst="roundRect">
          <a:avLst/>
        </a:prstGeom>
        <a:solidFill>
          <a:schemeClr val="accent3">
            <a:hueOff val="19889260"/>
            <a:satOff val="-27109"/>
            <a:lumOff val="-20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marL="0" lvl="0" indent="0" algn="l" defTabSz="711200">
            <a:lnSpc>
              <a:spcPct val="90000"/>
            </a:lnSpc>
            <a:spcBef>
              <a:spcPct val="0"/>
            </a:spcBef>
            <a:spcAft>
              <a:spcPct val="35000"/>
            </a:spcAft>
            <a:buNone/>
          </a:pPr>
          <a:r>
            <a:rPr lang="en-US" sz="1600" kern="1200" dirty="0"/>
            <a:t>Frequent history or runaway</a:t>
          </a:r>
        </a:p>
      </dsp:txBody>
      <dsp:txXfrm>
        <a:off x="480257" y="4454788"/>
        <a:ext cx="6354686" cy="4262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1F840-58A0-427A-9FCB-5F4523B9C7DB}">
      <dsp:nvSpPr>
        <dsp:cNvPr id="0" name=""/>
        <dsp:cNvSpPr/>
      </dsp:nvSpPr>
      <dsp:spPr>
        <a:xfrm>
          <a:off x="3364826" y="1599374"/>
          <a:ext cx="2032874" cy="1758518"/>
        </a:xfrm>
        <a:prstGeom prst="hexagon">
          <a:avLst>
            <a:gd name="adj" fmla="val 28570"/>
            <a:gd name="vf" fmla="val 1154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Open Sans" panose="020B0606030504020204" pitchFamily="34" charset="0"/>
              <a:ea typeface="Open Sans" panose="020B0606030504020204" pitchFamily="34" charset="0"/>
              <a:cs typeface="Open Sans" panose="020B0606030504020204" pitchFamily="34" charset="0"/>
            </a:rPr>
            <a:t>Every Race &amp; Socio-economic Class</a:t>
          </a:r>
        </a:p>
      </dsp:txBody>
      <dsp:txXfrm>
        <a:off x="3701702" y="1890785"/>
        <a:ext cx="1359122" cy="1175696"/>
      </dsp:txXfrm>
    </dsp:sp>
    <dsp:sp modelId="{A0D588B0-A0CD-4F6C-AD44-48DF0695418F}">
      <dsp:nvSpPr>
        <dsp:cNvPr id="0" name=""/>
        <dsp:cNvSpPr/>
      </dsp:nvSpPr>
      <dsp:spPr>
        <a:xfrm>
          <a:off x="4637796" y="758041"/>
          <a:ext cx="766997" cy="660869"/>
        </a:xfrm>
        <a:prstGeom prst="hexagon">
          <a:avLst>
            <a:gd name="adj" fmla="val 28900"/>
            <a:gd name="vf" fmla="val 115470"/>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C74EED1-D34D-40AD-8DCB-EB15A86E1762}">
      <dsp:nvSpPr>
        <dsp:cNvPr id="0" name=""/>
        <dsp:cNvSpPr/>
      </dsp:nvSpPr>
      <dsp:spPr>
        <a:xfrm>
          <a:off x="3552083" y="0"/>
          <a:ext cx="1665926" cy="1441221"/>
        </a:xfrm>
        <a:prstGeom prst="hexagon">
          <a:avLst>
            <a:gd name="adj" fmla="val 28570"/>
            <a:gd name="vf" fmla="val 11547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b="1" kern="1200" dirty="0">
              <a:latin typeface="Open Sans" panose="020B0606030504020204" pitchFamily="34" charset="0"/>
              <a:ea typeface="Open Sans" panose="020B0606030504020204" pitchFamily="34" charset="0"/>
              <a:cs typeface="Open Sans" panose="020B0606030504020204" pitchFamily="34" charset="0"/>
            </a:rPr>
            <a:t>Refugees &amp; Unaccompanied minors</a:t>
          </a:r>
        </a:p>
      </dsp:txBody>
      <dsp:txXfrm>
        <a:off x="3828162" y="238841"/>
        <a:ext cx="1113768" cy="963539"/>
      </dsp:txXfrm>
    </dsp:sp>
    <dsp:sp modelId="{8C21F000-F5A0-4A0E-8AA5-24BECF034069}">
      <dsp:nvSpPr>
        <dsp:cNvPr id="0" name=""/>
        <dsp:cNvSpPr/>
      </dsp:nvSpPr>
      <dsp:spPr>
        <a:xfrm>
          <a:off x="5532941" y="1993516"/>
          <a:ext cx="766997" cy="660869"/>
        </a:xfrm>
        <a:prstGeom prst="hexagon">
          <a:avLst>
            <a:gd name="adj" fmla="val 28900"/>
            <a:gd name="vf" fmla="val 115470"/>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9A1F5CB-54CC-4B17-9958-147CCC201E1E}">
      <dsp:nvSpPr>
        <dsp:cNvPr id="0" name=""/>
        <dsp:cNvSpPr/>
      </dsp:nvSpPr>
      <dsp:spPr>
        <a:xfrm>
          <a:off x="5079931" y="886448"/>
          <a:ext cx="1665926" cy="1441221"/>
        </a:xfrm>
        <a:prstGeom prst="hexagon">
          <a:avLst>
            <a:gd name="adj" fmla="val 28570"/>
            <a:gd name="vf" fmla="val 115470"/>
          </a:avLst>
        </a:prstGeom>
        <a:gradFill rotWithShape="0">
          <a:gsLst>
            <a:gs pos="0">
              <a:schemeClr val="accent3">
                <a:hueOff val="3977852"/>
                <a:satOff val="-5422"/>
                <a:lumOff val="-4118"/>
                <a:alphaOff val="0"/>
                <a:shade val="51000"/>
                <a:satMod val="130000"/>
              </a:schemeClr>
            </a:gs>
            <a:gs pos="80000">
              <a:schemeClr val="accent3">
                <a:hueOff val="3977852"/>
                <a:satOff val="-5422"/>
                <a:lumOff val="-4118"/>
                <a:alphaOff val="0"/>
                <a:shade val="93000"/>
                <a:satMod val="130000"/>
              </a:schemeClr>
            </a:gs>
            <a:gs pos="100000">
              <a:schemeClr val="accent3">
                <a:hueOff val="3977852"/>
                <a:satOff val="-5422"/>
                <a:lumOff val="-411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Open Sans" panose="020B0606030504020204" pitchFamily="34" charset="0"/>
              <a:ea typeface="Open Sans" panose="020B0606030504020204" pitchFamily="34" charset="0"/>
              <a:cs typeface="Open Sans" panose="020B0606030504020204" pitchFamily="34" charset="0"/>
            </a:rPr>
            <a:t>Homeless Children &amp; Youth</a:t>
          </a:r>
        </a:p>
      </dsp:txBody>
      <dsp:txXfrm>
        <a:off x="5356010" y="1125289"/>
        <a:ext cx="1113768" cy="963539"/>
      </dsp:txXfrm>
    </dsp:sp>
    <dsp:sp modelId="{ABCA7791-BF19-4ACB-9C2E-2448E387FEEF}">
      <dsp:nvSpPr>
        <dsp:cNvPr id="0" name=""/>
        <dsp:cNvSpPr/>
      </dsp:nvSpPr>
      <dsp:spPr>
        <a:xfrm>
          <a:off x="4911116" y="3388135"/>
          <a:ext cx="766997" cy="660869"/>
        </a:xfrm>
        <a:prstGeom prst="hexagon">
          <a:avLst>
            <a:gd name="adj" fmla="val 28900"/>
            <a:gd name="vf" fmla="val 115470"/>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2D8906B-3F19-4E25-B930-3F6DDF68170A}">
      <dsp:nvSpPr>
        <dsp:cNvPr id="0" name=""/>
        <dsp:cNvSpPr/>
      </dsp:nvSpPr>
      <dsp:spPr>
        <a:xfrm>
          <a:off x="5079931" y="2629101"/>
          <a:ext cx="1665926" cy="1441221"/>
        </a:xfrm>
        <a:prstGeom prst="hexagon">
          <a:avLst>
            <a:gd name="adj" fmla="val 28570"/>
            <a:gd name="vf" fmla="val 115470"/>
          </a:avLst>
        </a:prstGeom>
        <a:gradFill rotWithShape="0">
          <a:gsLst>
            <a:gs pos="0">
              <a:schemeClr val="accent3">
                <a:hueOff val="7955705"/>
                <a:satOff val="-10844"/>
                <a:lumOff val="-8236"/>
                <a:alphaOff val="0"/>
                <a:shade val="51000"/>
                <a:satMod val="130000"/>
              </a:schemeClr>
            </a:gs>
            <a:gs pos="80000">
              <a:schemeClr val="accent3">
                <a:hueOff val="7955705"/>
                <a:satOff val="-10844"/>
                <a:lumOff val="-8236"/>
                <a:alphaOff val="0"/>
                <a:shade val="93000"/>
                <a:satMod val="130000"/>
              </a:schemeClr>
            </a:gs>
            <a:gs pos="100000">
              <a:schemeClr val="accent3">
                <a:hueOff val="7955705"/>
                <a:satOff val="-10844"/>
                <a:lumOff val="-823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Open Sans" panose="020B0606030504020204" pitchFamily="34" charset="0"/>
              <a:ea typeface="Open Sans" panose="020B0606030504020204" pitchFamily="34" charset="0"/>
              <a:cs typeface="Open Sans" panose="020B0606030504020204" pitchFamily="34" charset="0"/>
            </a:rPr>
            <a:t>Children &amp; Youth in Foster Care</a:t>
          </a:r>
        </a:p>
      </dsp:txBody>
      <dsp:txXfrm>
        <a:off x="5356010" y="2867942"/>
        <a:ext cx="1113768" cy="963539"/>
      </dsp:txXfrm>
    </dsp:sp>
    <dsp:sp modelId="{EF61F32E-F0B3-4E5A-8F43-E54099A333D2}">
      <dsp:nvSpPr>
        <dsp:cNvPr id="0" name=""/>
        <dsp:cNvSpPr/>
      </dsp:nvSpPr>
      <dsp:spPr>
        <a:xfrm>
          <a:off x="3368609" y="3532901"/>
          <a:ext cx="766997" cy="660869"/>
        </a:xfrm>
        <a:prstGeom prst="hexagon">
          <a:avLst>
            <a:gd name="adj" fmla="val 28900"/>
            <a:gd name="vf" fmla="val 115470"/>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6703E22-E042-4040-A8E8-C03A60868904}">
      <dsp:nvSpPr>
        <dsp:cNvPr id="0" name=""/>
        <dsp:cNvSpPr/>
      </dsp:nvSpPr>
      <dsp:spPr>
        <a:xfrm>
          <a:off x="3552083" y="3516541"/>
          <a:ext cx="1665926" cy="1441221"/>
        </a:xfrm>
        <a:prstGeom prst="hexagon">
          <a:avLst>
            <a:gd name="adj" fmla="val 28570"/>
            <a:gd name="vf" fmla="val 115470"/>
          </a:avLst>
        </a:prstGeom>
        <a:gradFill rotWithShape="0">
          <a:gsLst>
            <a:gs pos="0">
              <a:schemeClr val="accent3">
                <a:hueOff val="11933557"/>
                <a:satOff val="-16265"/>
                <a:lumOff val="-12353"/>
                <a:alphaOff val="0"/>
                <a:shade val="51000"/>
                <a:satMod val="130000"/>
              </a:schemeClr>
            </a:gs>
            <a:gs pos="80000">
              <a:schemeClr val="accent3">
                <a:hueOff val="11933557"/>
                <a:satOff val="-16265"/>
                <a:lumOff val="-12353"/>
                <a:alphaOff val="0"/>
                <a:shade val="93000"/>
                <a:satMod val="130000"/>
              </a:schemeClr>
            </a:gs>
            <a:gs pos="100000">
              <a:schemeClr val="accent3">
                <a:hueOff val="11933557"/>
                <a:satOff val="-16265"/>
                <a:lumOff val="-1235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Open Sans" panose="020B0606030504020204" pitchFamily="34" charset="0"/>
              <a:ea typeface="Open Sans" panose="020B0606030504020204" pitchFamily="34" charset="0"/>
              <a:cs typeface="Open Sans" panose="020B0606030504020204" pitchFamily="34" charset="0"/>
            </a:rPr>
            <a:t>Children &amp; Youth in Urban &amp; Rural Settings</a:t>
          </a:r>
        </a:p>
      </dsp:txBody>
      <dsp:txXfrm>
        <a:off x="3828162" y="3755382"/>
        <a:ext cx="1113768" cy="963539"/>
      </dsp:txXfrm>
    </dsp:sp>
    <dsp:sp modelId="{4CA52FB3-009B-437E-B735-2A2D6CB4D3D2}">
      <dsp:nvSpPr>
        <dsp:cNvPr id="0" name=""/>
        <dsp:cNvSpPr/>
      </dsp:nvSpPr>
      <dsp:spPr>
        <a:xfrm>
          <a:off x="2458804" y="2297923"/>
          <a:ext cx="766997" cy="660869"/>
        </a:xfrm>
        <a:prstGeom prst="hexagon">
          <a:avLst>
            <a:gd name="adj" fmla="val 28900"/>
            <a:gd name="vf" fmla="val 115470"/>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179AB36-2B9D-4007-A887-CF6571FBFA10}">
      <dsp:nvSpPr>
        <dsp:cNvPr id="0" name=""/>
        <dsp:cNvSpPr/>
      </dsp:nvSpPr>
      <dsp:spPr>
        <a:xfrm>
          <a:off x="2017142" y="2630093"/>
          <a:ext cx="1665926" cy="1441221"/>
        </a:xfrm>
        <a:prstGeom prst="hexagon">
          <a:avLst>
            <a:gd name="adj" fmla="val 28570"/>
            <a:gd name="vf" fmla="val 115470"/>
          </a:avLst>
        </a:prstGeom>
        <a:gradFill rotWithShape="0">
          <a:gsLst>
            <a:gs pos="0">
              <a:schemeClr val="accent3">
                <a:hueOff val="15911409"/>
                <a:satOff val="-21687"/>
                <a:lumOff val="-16471"/>
                <a:alphaOff val="0"/>
                <a:shade val="51000"/>
                <a:satMod val="130000"/>
              </a:schemeClr>
            </a:gs>
            <a:gs pos="80000">
              <a:schemeClr val="accent3">
                <a:hueOff val="15911409"/>
                <a:satOff val="-21687"/>
                <a:lumOff val="-16471"/>
                <a:alphaOff val="0"/>
                <a:shade val="93000"/>
                <a:satMod val="130000"/>
              </a:schemeClr>
            </a:gs>
            <a:gs pos="100000">
              <a:schemeClr val="accent3">
                <a:hueOff val="15911409"/>
                <a:satOff val="-21687"/>
                <a:lumOff val="-1647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Open Sans" panose="020B0606030504020204" pitchFamily="34" charset="0"/>
              <a:ea typeface="Open Sans" panose="020B0606030504020204" pitchFamily="34" charset="0"/>
              <a:cs typeface="Open Sans" panose="020B0606030504020204" pitchFamily="34" charset="0"/>
            </a:rPr>
            <a:t>LGBTQ Youth</a:t>
          </a:r>
        </a:p>
      </dsp:txBody>
      <dsp:txXfrm>
        <a:off x="2293221" y="2868934"/>
        <a:ext cx="1113768" cy="963539"/>
      </dsp:txXfrm>
    </dsp:sp>
    <dsp:sp modelId="{A4AA3183-9A1D-436E-9CCF-36DF45A4086E}">
      <dsp:nvSpPr>
        <dsp:cNvPr id="0" name=""/>
        <dsp:cNvSpPr/>
      </dsp:nvSpPr>
      <dsp:spPr>
        <a:xfrm>
          <a:off x="2017142" y="884464"/>
          <a:ext cx="1665926" cy="1441221"/>
        </a:xfrm>
        <a:prstGeom prst="hexagon">
          <a:avLst>
            <a:gd name="adj" fmla="val 28570"/>
            <a:gd name="vf" fmla="val 115470"/>
          </a:avLst>
        </a:prstGeom>
        <a:gradFill rotWithShape="0">
          <a:gsLst>
            <a:gs pos="0">
              <a:schemeClr val="accent3">
                <a:hueOff val="19889260"/>
                <a:satOff val="-27109"/>
                <a:lumOff val="-20589"/>
                <a:alphaOff val="0"/>
                <a:shade val="51000"/>
                <a:satMod val="130000"/>
              </a:schemeClr>
            </a:gs>
            <a:gs pos="80000">
              <a:schemeClr val="accent3">
                <a:hueOff val="19889260"/>
                <a:satOff val="-27109"/>
                <a:lumOff val="-20589"/>
                <a:alphaOff val="0"/>
                <a:shade val="93000"/>
                <a:satMod val="130000"/>
              </a:schemeClr>
            </a:gs>
            <a:gs pos="100000">
              <a:schemeClr val="accent3">
                <a:hueOff val="19889260"/>
                <a:satOff val="-27109"/>
                <a:lumOff val="-2058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Open Sans" panose="020B0606030504020204" pitchFamily="34" charset="0"/>
              <a:ea typeface="Open Sans" panose="020B0606030504020204" pitchFamily="34" charset="0"/>
              <a:cs typeface="Open Sans" panose="020B0606030504020204" pitchFamily="34" charset="0"/>
            </a:rPr>
            <a:t>Males &amp; Females</a:t>
          </a:r>
        </a:p>
      </dsp:txBody>
      <dsp:txXfrm>
        <a:off x="2293221" y="1123305"/>
        <a:ext cx="1113768" cy="9635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47EBE1-535B-437B-BD12-CFC309061C77}">
      <dsp:nvSpPr>
        <dsp:cNvPr id="0" name=""/>
        <dsp:cNvSpPr/>
      </dsp:nvSpPr>
      <dsp:spPr>
        <a:xfrm>
          <a:off x="442000" y="857978"/>
          <a:ext cx="7878998" cy="716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Clr>
              <a:srgbClr val="00B0F0"/>
            </a:buClr>
            <a:buFont typeface="Wingdings" panose="05000000000000000000" pitchFamily="2" charset="2"/>
            <a:buNone/>
          </a:pPr>
          <a:r>
            <a:rPr lang="en-US" sz="2400" kern="1200" spc="-5" dirty="0"/>
            <a:t>Come from similar backgrounds as female victims.</a:t>
          </a:r>
          <a:endParaRPr lang="en-US" sz="2400" kern="1200" dirty="0"/>
        </a:p>
      </dsp:txBody>
      <dsp:txXfrm>
        <a:off x="442000" y="857978"/>
        <a:ext cx="7878998" cy="716272"/>
      </dsp:txXfrm>
    </dsp:sp>
    <dsp:sp modelId="{CB3392B8-6634-4303-83AA-358ADB041BAB}">
      <dsp:nvSpPr>
        <dsp:cNvPr id="0" name=""/>
        <dsp:cNvSpPr/>
      </dsp:nvSpPr>
      <dsp:spPr>
        <a:xfrm>
          <a:off x="442000" y="1574250"/>
          <a:ext cx="1050533" cy="175088"/>
        </a:xfrm>
        <a:prstGeom prst="parallelogram">
          <a:avLst>
            <a:gd name="adj" fmla="val 14084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B1DC766-5E87-4BFF-B269-725858254B89}">
      <dsp:nvSpPr>
        <dsp:cNvPr id="0" name=""/>
        <dsp:cNvSpPr/>
      </dsp:nvSpPr>
      <dsp:spPr>
        <a:xfrm>
          <a:off x="1553815" y="1574250"/>
          <a:ext cx="1050533" cy="175088"/>
        </a:xfrm>
        <a:prstGeom prst="parallelogram">
          <a:avLst>
            <a:gd name="adj" fmla="val 140840"/>
          </a:avLst>
        </a:prstGeom>
        <a:gradFill rotWithShape="0">
          <a:gsLst>
            <a:gs pos="0">
              <a:schemeClr val="accent3">
                <a:hueOff val="736639"/>
                <a:satOff val="-1004"/>
                <a:lumOff val="-763"/>
                <a:alphaOff val="0"/>
                <a:shade val="51000"/>
                <a:satMod val="130000"/>
              </a:schemeClr>
            </a:gs>
            <a:gs pos="80000">
              <a:schemeClr val="accent3">
                <a:hueOff val="736639"/>
                <a:satOff val="-1004"/>
                <a:lumOff val="-763"/>
                <a:alphaOff val="0"/>
                <a:shade val="93000"/>
                <a:satMod val="130000"/>
              </a:schemeClr>
            </a:gs>
            <a:gs pos="100000">
              <a:schemeClr val="accent3">
                <a:hueOff val="736639"/>
                <a:satOff val="-1004"/>
                <a:lumOff val="-763"/>
                <a:alphaOff val="0"/>
                <a:shade val="94000"/>
                <a:satMod val="135000"/>
              </a:schemeClr>
            </a:gs>
          </a:gsLst>
          <a:lin ang="16200000" scaled="0"/>
        </a:gradFill>
        <a:ln w="9525" cap="flat" cmpd="sng" algn="ctr">
          <a:solidFill>
            <a:schemeClr val="accent3">
              <a:hueOff val="736639"/>
              <a:satOff val="-1004"/>
              <a:lumOff val="-763"/>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01B2E75-550C-49C4-BEE6-F04936207E2D}">
      <dsp:nvSpPr>
        <dsp:cNvPr id="0" name=""/>
        <dsp:cNvSpPr/>
      </dsp:nvSpPr>
      <dsp:spPr>
        <a:xfrm>
          <a:off x="2665629" y="1574250"/>
          <a:ext cx="1050533" cy="175088"/>
        </a:xfrm>
        <a:prstGeom prst="parallelogram">
          <a:avLst>
            <a:gd name="adj" fmla="val 140840"/>
          </a:avLst>
        </a:prstGeom>
        <a:gradFill rotWithShape="0">
          <a:gsLst>
            <a:gs pos="0">
              <a:schemeClr val="accent3">
                <a:hueOff val="1473279"/>
                <a:satOff val="-2008"/>
                <a:lumOff val="-1525"/>
                <a:alphaOff val="0"/>
                <a:shade val="51000"/>
                <a:satMod val="130000"/>
              </a:schemeClr>
            </a:gs>
            <a:gs pos="80000">
              <a:schemeClr val="accent3">
                <a:hueOff val="1473279"/>
                <a:satOff val="-2008"/>
                <a:lumOff val="-1525"/>
                <a:alphaOff val="0"/>
                <a:shade val="93000"/>
                <a:satMod val="130000"/>
              </a:schemeClr>
            </a:gs>
            <a:gs pos="100000">
              <a:schemeClr val="accent3">
                <a:hueOff val="1473279"/>
                <a:satOff val="-2008"/>
                <a:lumOff val="-1525"/>
                <a:alphaOff val="0"/>
                <a:shade val="94000"/>
                <a:satMod val="135000"/>
              </a:schemeClr>
            </a:gs>
          </a:gsLst>
          <a:lin ang="16200000" scaled="0"/>
        </a:gradFill>
        <a:ln w="9525" cap="flat" cmpd="sng" algn="ctr">
          <a:solidFill>
            <a:schemeClr val="accent3">
              <a:hueOff val="1473279"/>
              <a:satOff val="-2008"/>
              <a:lumOff val="-1525"/>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59C59A7-5B78-4562-95E8-A386A8FDB550}">
      <dsp:nvSpPr>
        <dsp:cNvPr id="0" name=""/>
        <dsp:cNvSpPr/>
      </dsp:nvSpPr>
      <dsp:spPr>
        <a:xfrm>
          <a:off x="3777443" y="1574250"/>
          <a:ext cx="1050533" cy="175088"/>
        </a:xfrm>
        <a:prstGeom prst="parallelogram">
          <a:avLst>
            <a:gd name="adj" fmla="val 140840"/>
          </a:avLst>
        </a:prstGeom>
        <a:gradFill rotWithShape="0">
          <a:gsLst>
            <a:gs pos="0">
              <a:schemeClr val="accent3">
                <a:hueOff val="2209918"/>
                <a:satOff val="-3012"/>
                <a:lumOff val="-2288"/>
                <a:alphaOff val="0"/>
                <a:shade val="51000"/>
                <a:satMod val="130000"/>
              </a:schemeClr>
            </a:gs>
            <a:gs pos="80000">
              <a:schemeClr val="accent3">
                <a:hueOff val="2209918"/>
                <a:satOff val="-3012"/>
                <a:lumOff val="-2288"/>
                <a:alphaOff val="0"/>
                <a:shade val="93000"/>
                <a:satMod val="130000"/>
              </a:schemeClr>
            </a:gs>
            <a:gs pos="100000">
              <a:schemeClr val="accent3">
                <a:hueOff val="2209918"/>
                <a:satOff val="-3012"/>
                <a:lumOff val="-2288"/>
                <a:alphaOff val="0"/>
                <a:shade val="94000"/>
                <a:satMod val="135000"/>
              </a:schemeClr>
            </a:gs>
          </a:gsLst>
          <a:lin ang="16200000" scaled="0"/>
        </a:gradFill>
        <a:ln w="9525" cap="flat" cmpd="sng" algn="ctr">
          <a:solidFill>
            <a:schemeClr val="accent3">
              <a:hueOff val="2209918"/>
              <a:satOff val="-3012"/>
              <a:lumOff val="-2288"/>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74E37A4-5CC6-4D8D-83F1-66B239281FF2}">
      <dsp:nvSpPr>
        <dsp:cNvPr id="0" name=""/>
        <dsp:cNvSpPr/>
      </dsp:nvSpPr>
      <dsp:spPr>
        <a:xfrm>
          <a:off x="4889257" y="1574250"/>
          <a:ext cx="1050533" cy="175088"/>
        </a:xfrm>
        <a:prstGeom prst="parallelogram">
          <a:avLst>
            <a:gd name="adj" fmla="val 140840"/>
          </a:avLst>
        </a:prstGeom>
        <a:gradFill rotWithShape="0">
          <a:gsLst>
            <a:gs pos="0">
              <a:schemeClr val="accent3">
                <a:hueOff val="2946557"/>
                <a:satOff val="-4016"/>
                <a:lumOff val="-3050"/>
                <a:alphaOff val="0"/>
                <a:shade val="51000"/>
                <a:satMod val="130000"/>
              </a:schemeClr>
            </a:gs>
            <a:gs pos="80000">
              <a:schemeClr val="accent3">
                <a:hueOff val="2946557"/>
                <a:satOff val="-4016"/>
                <a:lumOff val="-3050"/>
                <a:alphaOff val="0"/>
                <a:shade val="93000"/>
                <a:satMod val="130000"/>
              </a:schemeClr>
            </a:gs>
            <a:gs pos="100000">
              <a:schemeClr val="accent3">
                <a:hueOff val="2946557"/>
                <a:satOff val="-4016"/>
                <a:lumOff val="-3050"/>
                <a:alphaOff val="0"/>
                <a:shade val="94000"/>
                <a:satMod val="135000"/>
              </a:schemeClr>
            </a:gs>
          </a:gsLst>
          <a:lin ang="16200000" scaled="0"/>
        </a:gradFill>
        <a:ln w="9525" cap="flat" cmpd="sng" algn="ctr">
          <a:solidFill>
            <a:schemeClr val="accent3">
              <a:hueOff val="2946557"/>
              <a:satOff val="-4016"/>
              <a:lumOff val="-305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54C1098-F218-48A0-90C9-2E7A76531414}">
      <dsp:nvSpPr>
        <dsp:cNvPr id="0" name=""/>
        <dsp:cNvSpPr/>
      </dsp:nvSpPr>
      <dsp:spPr>
        <a:xfrm>
          <a:off x="6001071" y="1574250"/>
          <a:ext cx="1050533" cy="175088"/>
        </a:xfrm>
        <a:prstGeom prst="parallelogram">
          <a:avLst>
            <a:gd name="adj" fmla="val 140840"/>
          </a:avLst>
        </a:prstGeom>
        <a:gradFill rotWithShape="0">
          <a:gsLst>
            <a:gs pos="0">
              <a:schemeClr val="accent3">
                <a:hueOff val="3683196"/>
                <a:satOff val="-5020"/>
                <a:lumOff val="-3813"/>
                <a:alphaOff val="0"/>
                <a:shade val="51000"/>
                <a:satMod val="130000"/>
              </a:schemeClr>
            </a:gs>
            <a:gs pos="80000">
              <a:schemeClr val="accent3">
                <a:hueOff val="3683196"/>
                <a:satOff val="-5020"/>
                <a:lumOff val="-3813"/>
                <a:alphaOff val="0"/>
                <a:shade val="93000"/>
                <a:satMod val="130000"/>
              </a:schemeClr>
            </a:gs>
            <a:gs pos="100000">
              <a:schemeClr val="accent3">
                <a:hueOff val="3683196"/>
                <a:satOff val="-5020"/>
                <a:lumOff val="-3813"/>
                <a:alphaOff val="0"/>
                <a:shade val="94000"/>
                <a:satMod val="135000"/>
              </a:schemeClr>
            </a:gs>
          </a:gsLst>
          <a:lin ang="16200000" scaled="0"/>
        </a:gradFill>
        <a:ln w="9525" cap="flat" cmpd="sng" algn="ctr">
          <a:solidFill>
            <a:schemeClr val="accent3">
              <a:hueOff val="3683196"/>
              <a:satOff val="-5020"/>
              <a:lumOff val="-3813"/>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F42C8D8-05DB-49B5-B89F-156577101D11}">
      <dsp:nvSpPr>
        <dsp:cNvPr id="0" name=""/>
        <dsp:cNvSpPr/>
      </dsp:nvSpPr>
      <dsp:spPr>
        <a:xfrm>
          <a:off x="7112886" y="1574250"/>
          <a:ext cx="1050533" cy="175088"/>
        </a:xfrm>
        <a:prstGeom prst="parallelogram">
          <a:avLst>
            <a:gd name="adj" fmla="val 140840"/>
          </a:avLst>
        </a:prstGeom>
        <a:gradFill rotWithShape="0">
          <a:gsLst>
            <a:gs pos="0">
              <a:schemeClr val="accent3">
                <a:hueOff val="4419836"/>
                <a:satOff val="-6024"/>
                <a:lumOff val="-4575"/>
                <a:alphaOff val="0"/>
                <a:shade val="51000"/>
                <a:satMod val="130000"/>
              </a:schemeClr>
            </a:gs>
            <a:gs pos="80000">
              <a:schemeClr val="accent3">
                <a:hueOff val="4419836"/>
                <a:satOff val="-6024"/>
                <a:lumOff val="-4575"/>
                <a:alphaOff val="0"/>
                <a:shade val="93000"/>
                <a:satMod val="130000"/>
              </a:schemeClr>
            </a:gs>
            <a:gs pos="100000">
              <a:schemeClr val="accent3">
                <a:hueOff val="4419836"/>
                <a:satOff val="-6024"/>
                <a:lumOff val="-4575"/>
                <a:alphaOff val="0"/>
                <a:shade val="94000"/>
                <a:satMod val="135000"/>
              </a:schemeClr>
            </a:gs>
          </a:gsLst>
          <a:lin ang="16200000" scaled="0"/>
        </a:gradFill>
        <a:ln w="9525" cap="flat" cmpd="sng" algn="ctr">
          <a:solidFill>
            <a:schemeClr val="accent3">
              <a:hueOff val="4419836"/>
              <a:satOff val="-6024"/>
              <a:lumOff val="-4575"/>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9F2FD53-4F64-4263-8051-AB94AAA18D18}">
      <dsp:nvSpPr>
        <dsp:cNvPr id="0" name=""/>
        <dsp:cNvSpPr/>
      </dsp:nvSpPr>
      <dsp:spPr>
        <a:xfrm>
          <a:off x="442000" y="1861593"/>
          <a:ext cx="7878998" cy="716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Clr>
              <a:srgbClr val="00B0F0"/>
            </a:buClr>
            <a:buFont typeface="Wingdings" panose="05000000000000000000" pitchFamily="2" charset="2"/>
            <a:buNone/>
          </a:pPr>
          <a:r>
            <a:rPr lang="en-US" sz="2400" kern="1200" spc="-5" dirty="0"/>
            <a:t>Rarely does the public hear these cases and due to feelings of shame or humiliation, victims are unlikely to report the crime. </a:t>
          </a:r>
          <a:endParaRPr lang="en-US" sz="2400" kern="1200" dirty="0"/>
        </a:p>
      </dsp:txBody>
      <dsp:txXfrm>
        <a:off x="442000" y="1861593"/>
        <a:ext cx="7878998" cy="716272"/>
      </dsp:txXfrm>
    </dsp:sp>
    <dsp:sp modelId="{FAE6609B-E057-493A-8AF7-225E3AD191B1}">
      <dsp:nvSpPr>
        <dsp:cNvPr id="0" name=""/>
        <dsp:cNvSpPr/>
      </dsp:nvSpPr>
      <dsp:spPr>
        <a:xfrm>
          <a:off x="442000" y="2577865"/>
          <a:ext cx="1050533" cy="175088"/>
        </a:xfrm>
        <a:prstGeom prst="parallelogram">
          <a:avLst>
            <a:gd name="adj" fmla="val 140840"/>
          </a:avLst>
        </a:prstGeom>
        <a:gradFill rotWithShape="0">
          <a:gsLst>
            <a:gs pos="0">
              <a:schemeClr val="accent3">
                <a:hueOff val="5156475"/>
                <a:satOff val="-7028"/>
                <a:lumOff val="-5338"/>
                <a:alphaOff val="0"/>
                <a:shade val="51000"/>
                <a:satMod val="130000"/>
              </a:schemeClr>
            </a:gs>
            <a:gs pos="80000">
              <a:schemeClr val="accent3">
                <a:hueOff val="5156475"/>
                <a:satOff val="-7028"/>
                <a:lumOff val="-5338"/>
                <a:alphaOff val="0"/>
                <a:shade val="93000"/>
                <a:satMod val="130000"/>
              </a:schemeClr>
            </a:gs>
            <a:gs pos="100000">
              <a:schemeClr val="accent3">
                <a:hueOff val="5156475"/>
                <a:satOff val="-7028"/>
                <a:lumOff val="-5338"/>
                <a:alphaOff val="0"/>
                <a:shade val="94000"/>
                <a:satMod val="135000"/>
              </a:schemeClr>
            </a:gs>
          </a:gsLst>
          <a:lin ang="16200000" scaled="0"/>
        </a:gradFill>
        <a:ln w="9525" cap="flat" cmpd="sng" algn="ctr">
          <a:solidFill>
            <a:schemeClr val="accent3">
              <a:hueOff val="5156475"/>
              <a:satOff val="-7028"/>
              <a:lumOff val="-5338"/>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3AF0C70-E920-4D00-A9F0-0D0356DE7051}">
      <dsp:nvSpPr>
        <dsp:cNvPr id="0" name=""/>
        <dsp:cNvSpPr/>
      </dsp:nvSpPr>
      <dsp:spPr>
        <a:xfrm>
          <a:off x="1553815" y="2577865"/>
          <a:ext cx="1050533" cy="175088"/>
        </a:xfrm>
        <a:prstGeom prst="parallelogram">
          <a:avLst>
            <a:gd name="adj" fmla="val 140840"/>
          </a:avLst>
        </a:prstGeom>
        <a:gradFill rotWithShape="0">
          <a:gsLst>
            <a:gs pos="0">
              <a:schemeClr val="accent3">
                <a:hueOff val="5893114"/>
                <a:satOff val="-8032"/>
                <a:lumOff val="-6100"/>
                <a:alphaOff val="0"/>
                <a:shade val="51000"/>
                <a:satMod val="130000"/>
              </a:schemeClr>
            </a:gs>
            <a:gs pos="80000">
              <a:schemeClr val="accent3">
                <a:hueOff val="5893114"/>
                <a:satOff val="-8032"/>
                <a:lumOff val="-6100"/>
                <a:alphaOff val="0"/>
                <a:shade val="93000"/>
                <a:satMod val="130000"/>
              </a:schemeClr>
            </a:gs>
            <a:gs pos="100000">
              <a:schemeClr val="accent3">
                <a:hueOff val="5893114"/>
                <a:satOff val="-8032"/>
                <a:lumOff val="-6100"/>
                <a:alphaOff val="0"/>
                <a:shade val="94000"/>
                <a:satMod val="135000"/>
              </a:schemeClr>
            </a:gs>
          </a:gsLst>
          <a:lin ang="16200000" scaled="0"/>
        </a:gradFill>
        <a:ln w="9525" cap="flat" cmpd="sng" algn="ctr">
          <a:solidFill>
            <a:schemeClr val="accent3">
              <a:hueOff val="5893114"/>
              <a:satOff val="-8032"/>
              <a:lumOff val="-610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4E3E7CD-2847-4358-81F4-ABCA5671291A}">
      <dsp:nvSpPr>
        <dsp:cNvPr id="0" name=""/>
        <dsp:cNvSpPr/>
      </dsp:nvSpPr>
      <dsp:spPr>
        <a:xfrm>
          <a:off x="2665629" y="2577865"/>
          <a:ext cx="1050533" cy="175088"/>
        </a:xfrm>
        <a:prstGeom prst="parallelogram">
          <a:avLst>
            <a:gd name="adj" fmla="val 140840"/>
          </a:avLst>
        </a:prstGeom>
        <a:gradFill rotWithShape="0">
          <a:gsLst>
            <a:gs pos="0">
              <a:schemeClr val="accent3">
                <a:hueOff val="6629754"/>
                <a:satOff val="-9036"/>
                <a:lumOff val="-6863"/>
                <a:alphaOff val="0"/>
                <a:shade val="51000"/>
                <a:satMod val="130000"/>
              </a:schemeClr>
            </a:gs>
            <a:gs pos="80000">
              <a:schemeClr val="accent3">
                <a:hueOff val="6629754"/>
                <a:satOff val="-9036"/>
                <a:lumOff val="-6863"/>
                <a:alphaOff val="0"/>
                <a:shade val="93000"/>
                <a:satMod val="130000"/>
              </a:schemeClr>
            </a:gs>
            <a:gs pos="100000">
              <a:schemeClr val="accent3">
                <a:hueOff val="6629754"/>
                <a:satOff val="-9036"/>
                <a:lumOff val="-6863"/>
                <a:alphaOff val="0"/>
                <a:shade val="94000"/>
                <a:satMod val="135000"/>
              </a:schemeClr>
            </a:gs>
          </a:gsLst>
          <a:lin ang="16200000" scaled="0"/>
        </a:gradFill>
        <a:ln w="9525" cap="flat" cmpd="sng" algn="ctr">
          <a:solidFill>
            <a:schemeClr val="accent3">
              <a:hueOff val="6629754"/>
              <a:satOff val="-9036"/>
              <a:lumOff val="-6863"/>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CCA2B04-2D07-4A4A-B3F1-3D2F62F4EAF0}">
      <dsp:nvSpPr>
        <dsp:cNvPr id="0" name=""/>
        <dsp:cNvSpPr/>
      </dsp:nvSpPr>
      <dsp:spPr>
        <a:xfrm>
          <a:off x="3777443" y="2577865"/>
          <a:ext cx="1050533" cy="175088"/>
        </a:xfrm>
        <a:prstGeom prst="parallelogram">
          <a:avLst>
            <a:gd name="adj" fmla="val 140840"/>
          </a:avLst>
        </a:prstGeom>
        <a:gradFill rotWithShape="0">
          <a:gsLst>
            <a:gs pos="0">
              <a:schemeClr val="accent3">
                <a:hueOff val="7366393"/>
                <a:satOff val="-10040"/>
                <a:lumOff val="-7626"/>
                <a:alphaOff val="0"/>
                <a:shade val="51000"/>
                <a:satMod val="130000"/>
              </a:schemeClr>
            </a:gs>
            <a:gs pos="80000">
              <a:schemeClr val="accent3">
                <a:hueOff val="7366393"/>
                <a:satOff val="-10040"/>
                <a:lumOff val="-7626"/>
                <a:alphaOff val="0"/>
                <a:shade val="93000"/>
                <a:satMod val="130000"/>
              </a:schemeClr>
            </a:gs>
            <a:gs pos="100000">
              <a:schemeClr val="accent3">
                <a:hueOff val="7366393"/>
                <a:satOff val="-10040"/>
                <a:lumOff val="-7626"/>
                <a:alphaOff val="0"/>
                <a:shade val="94000"/>
                <a:satMod val="135000"/>
              </a:schemeClr>
            </a:gs>
          </a:gsLst>
          <a:lin ang="16200000" scaled="0"/>
        </a:gradFill>
        <a:ln w="9525" cap="flat" cmpd="sng" algn="ctr">
          <a:solidFill>
            <a:schemeClr val="accent3">
              <a:hueOff val="7366393"/>
              <a:satOff val="-10040"/>
              <a:lumOff val="-7626"/>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8F46830-E4E3-457E-A850-857DB67991E0}">
      <dsp:nvSpPr>
        <dsp:cNvPr id="0" name=""/>
        <dsp:cNvSpPr/>
      </dsp:nvSpPr>
      <dsp:spPr>
        <a:xfrm>
          <a:off x="4889257" y="2577865"/>
          <a:ext cx="1050533" cy="175088"/>
        </a:xfrm>
        <a:prstGeom prst="parallelogram">
          <a:avLst>
            <a:gd name="adj" fmla="val 140840"/>
          </a:avLst>
        </a:prstGeom>
        <a:gradFill rotWithShape="0">
          <a:gsLst>
            <a:gs pos="0">
              <a:schemeClr val="accent3">
                <a:hueOff val="8103032"/>
                <a:satOff val="-11044"/>
                <a:lumOff val="-8388"/>
                <a:alphaOff val="0"/>
                <a:shade val="51000"/>
                <a:satMod val="130000"/>
              </a:schemeClr>
            </a:gs>
            <a:gs pos="80000">
              <a:schemeClr val="accent3">
                <a:hueOff val="8103032"/>
                <a:satOff val="-11044"/>
                <a:lumOff val="-8388"/>
                <a:alphaOff val="0"/>
                <a:shade val="93000"/>
                <a:satMod val="130000"/>
              </a:schemeClr>
            </a:gs>
            <a:gs pos="100000">
              <a:schemeClr val="accent3">
                <a:hueOff val="8103032"/>
                <a:satOff val="-11044"/>
                <a:lumOff val="-8388"/>
                <a:alphaOff val="0"/>
                <a:shade val="94000"/>
                <a:satMod val="135000"/>
              </a:schemeClr>
            </a:gs>
          </a:gsLst>
          <a:lin ang="16200000" scaled="0"/>
        </a:gradFill>
        <a:ln w="9525" cap="flat" cmpd="sng" algn="ctr">
          <a:solidFill>
            <a:schemeClr val="accent3">
              <a:hueOff val="8103032"/>
              <a:satOff val="-11044"/>
              <a:lumOff val="-8388"/>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F1C3094-5669-4CDA-A62B-06F3E37AF269}">
      <dsp:nvSpPr>
        <dsp:cNvPr id="0" name=""/>
        <dsp:cNvSpPr/>
      </dsp:nvSpPr>
      <dsp:spPr>
        <a:xfrm>
          <a:off x="6001071" y="2577865"/>
          <a:ext cx="1050533" cy="175088"/>
        </a:xfrm>
        <a:prstGeom prst="parallelogram">
          <a:avLst>
            <a:gd name="adj" fmla="val 140840"/>
          </a:avLst>
        </a:prstGeom>
        <a:gradFill rotWithShape="0">
          <a:gsLst>
            <a:gs pos="0">
              <a:schemeClr val="accent3">
                <a:hueOff val="8839671"/>
                <a:satOff val="-12048"/>
                <a:lumOff val="-9151"/>
                <a:alphaOff val="0"/>
                <a:shade val="51000"/>
                <a:satMod val="130000"/>
              </a:schemeClr>
            </a:gs>
            <a:gs pos="80000">
              <a:schemeClr val="accent3">
                <a:hueOff val="8839671"/>
                <a:satOff val="-12048"/>
                <a:lumOff val="-9151"/>
                <a:alphaOff val="0"/>
                <a:shade val="93000"/>
                <a:satMod val="130000"/>
              </a:schemeClr>
            </a:gs>
            <a:gs pos="100000">
              <a:schemeClr val="accent3">
                <a:hueOff val="8839671"/>
                <a:satOff val="-12048"/>
                <a:lumOff val="-9151"/>
                <a:alphaOff val="0"/>
                <a:shade val="94000"/>
                <a:satMod val="135000"/>
              </a:schemeClr>
            </a:gs>
          </a:gsLst>
          <a:lin ang="16200000" scaled="0"/>
        </a:gradFill>
        <a:ln w="9525" cap="flat" cmpd="sng" algn="ctr">
          <a:solidFill>
            <a:schemeClr val="accent3">
              <a:hueOff val="8839671"/>
              <a:satOff val="-12048"/>
              <a:lumOff val="-9151"/>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DCDCE89-7F69-42B9-9ACD-50FEAA71B6B1}">
      <dsp:nvSpPr>
        <dsp:cNvPr id="0" name=""/>
        <dsp:cNvSpPr/>
      </dsp:nvSpPr>
      <dsp:spPr>
        <a:xfrm>
          <a:off x="7112886" y="2577865"/>
          <a:ext cx="1050533" cy="175088"/>
        </a:xfrm>
        <a:prstGeom prst="parallelogram">
          <a:avLst>
            <a:gd name="adj" fmla="val 140840"/>
          </a:avLst>
        </a:prstGeom>
        <a:gradFill rotWithShape="0">
          <a:gsLst>
            <a:gs pos="0">
              <a:schemeClr val="accent3">
                <a:hueOff val="9576311"/>
                <a:satOff val="-13052"/>
                <a:lumOff val="-9913"/>
                <a:alphaOff val="0"/>
                <a:shade val="51000"/>
                <a:satMod val="130000"/>
              </a:schemeClr>
            </a:gs>
            <a:gs pos="80000">
              <a:schemeClr val="accent3">
                <a:hueOff val="9576311"/>
                <a:satOff val="-13052"/>
                <a:lumOff val="-9913"/>
                <a:alphaOff val="0"/>
                <a:shade val="93000"/>
                <a:satMod val="130000"/>
              </a:schemeClr>
            </a:gs>
            <a:gs pos="100000">
              <a:schemeClr val="accent3">
                <a:hueOff val="9576311"/>
                <a:satOff val="-13052"/>
                <a:lumOff val="-9913"/>
                <a:alphaOff val="0"/>
                <a:shade val="94000"/>
                <a:satMod val="135000"/>
              </a:schemeClr>
            </a:gs>
          </a:gsLst>
          <a:lin ang="16200000" scaled="0"/>
        </a:gradFill>
        <a:ln w="9525" cap="flat" cmpd="sng" algn="ctr">
          <a:solidFill>
            <a:schemeClr val="accent3">
              <a:hueOff val="9576311"/>
              <a:satOff val="-13052"/>
              <a:lumOff val="-9913"/>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01D0472-B147-4BBA-88C9-8A35B364B731}">
      <dsp:nvSpPr>
        <dsp:cNvPr id="0" name=""/>
        <dsp:cNvSpPr/>
      </dsp:nvSpPr>
      <dsp:spPr>
        <a:xfrm>
          <a:off x="442000" y="2865208"/>
          <a:ext cx="7878998" cy="716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Clr>
              <a:srgbClr val="00B0F0"/>
            </a:buClr>
            <a:buFont typeface="Wingdings" panose="05000000000000000000" pitchFamily="2" charset="2"/>
            <a:buNone/>
          </a:pPr>
          <a:r>
            <a:rPr lang="en-US" sz="2400" kern="1200" spc="-5" dirty="0"/>
            <a:t>Less likely to receive support services than female victims. Also, fewer resources for males.</a:t>
          </a:r>
          <a:endParaRPr lang="en-US" sz="2400" kern="1200" dirty="0"/>
        </a:p>
      </dsp:txBody>
      <dsp:txXfrm>
        <a:off x="442000" y="2865208"/>
        <a:ext cx="7878998" cy="716272"/>
      </dsp:txXfrm>
    </dsp:sp>
    <dsp:sp modelId="{23434D71-2115-499E-B29F-F669AC4C0995}">
      <dsp:nvSpPr>
        <dsp:cNvPr id="0" name=""/>
        <dsp:cNvSpPr/>
      </dsp:nvSpPr>
      <dsp:spPr>
        <a:xfrm>
          <a:off x="442000" y="3581480"/>
          <a:ext cx="1050533" cy="175088"/>
        </a:xfrm>
        <a:prstGeom prst="parallelogram">
          <a:avLst>
            <a:gd name="adj" fmla="val 140840"/>
          </a:avLst>
        </a:prstGeom>
        <a:gradFill rotWithShape="0">
          <a:gsLst>
            <a:gs pos="0">
              <a:schemeClr val="accent3">
                <a:hueOff val="10312950"/>
                <a:satOff val="-14057"/>
                <a:lumOff val="-10676"/>
                <a:alphaOff val="0"/>
                <a:shade val="51000"/>
                <a:satMod val="130000"/>
              </a:schemeClr>
            </a:gs>
            <a:gs pos="80000">
              <a:schemeClr val="accent3">
                <a:hueOff val="10312950"/>
                <a:satOff val="-14057"/>
                <a:lumOff val="-10676"/>
                <a:alphaOff val="0"/>
                <a:shade val="93000"/>
                <a:satMod val="130000"/>
              </a:schemeClr>
            </a:gs>
            <a:gs pos="100000">
              <a:schemeClr val="accent3">
                <a:hueOff val="10312950"/>
                <a:satOff val="-14057"/>
                <a:lumOff val="-10676"/>
                <a:alphaOff val="0"/>
                <a:shade val="94000"/>
                <a:satMod val="135000"/>
              </a:schemeClr>
            </a:gs>
          </a:gsLst>
          <a:lin ang="16200000" scaled="0"/>
        </a:gradFill>
        <a:ln w="9525" cap="flat" cmpd="sng" algn="ctr">
          <a:solidFill>
            <a:schemeClr val="accent3">
              <a:hueOff val="10312950"/>
              <a:satOff val="-14057"/>
              <a:lumOff val="-10676"/>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E31DCC9-BA3C-4892-AA27-FD406CDC156B}">
      <dsp:nvSpPr>
        <dsp:cNvPr id="0" name=""/>
        <dsp:cNvSpPr/>
      </dsp:nvSpPr>
      <dsp:spPr>
        <a:xfrm>
          <a:off x="1553815" y="3581480"/>
          <a:ext cx="1050533" cy="175088"/>
        </a:xfrm>
        <a:prstGeom prst="parallelogram">
          <a:avLst>
            <a:gd name="adj" fmla="val 140840"/>
          </a:avLst>
        </a:prstGeom>
        <a:gradFill rotWithShape="0">
          <a:gsLst>
            <a:gs pos="0">
              <a:schemeClr val="accent3">
                <a:hueOff val="11049589"/>
                <a:satOff val="-15061"/>
                <a:lumOff val="-11438"/>
                <a:alphaOff val="0"/>
                <a:shade val="51000"/>
                <a:satMod val="130000"/>
              </a:schemeClr>
            </a:gs>
            <a:gs pos="80000">
              <a:schemeClr val="accent3">
                <a:hueOff val="11049589"/>
                <a:satOff val="-15061"/>
                <a:lumOff val="-11438"/>
                <a:alphaOff val="0"/>
                <a:shade val="93000"/>
                <a:satMod val="130000"/>
              </a:schemeClr>
            </a:gs>
            <a:gs pos="100000">
              <a:schemeClr val="accent3">
                <a:hueOff val="11049589"/>
                <a:satOff val="-15061"/>
                <a:lumOff val="-11438"/>
                <a:alphaOff val="0"/>
                <a:shade val="94000"/>
                <a:satMod val="135000"/>
              </a:schemeClr>
            </a:gs>
          </a:gsLst>
          <a:lin ang="16200000" scaled="0"/>
        </a:gradFill>
        <a:ln w="9525" cap="flat" cmpd="sng" algn="ctr">
          <a:solidFill>
            <a:schemeClr val="accent3">
              <a:hueOff val="11049589"/>
              <a:satOff val="-15061"/>
              <a:lumOff val="-11438"/>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4EE1181-DEDD-4FC4-8BF5-0316FC54081E}">
      <dsp:nvSpPr>
        <dsp:cNvPr id="0" name=""/>
        <dsp:cNvSpPr/>
      </dsp:nvSpPr>
      <dsp:spPr>
        <a:xfrm>
          <a:off x="2665629" y="3581480"/>
          <a:ext cx="1050533" cy="175088"/>
        </a:xfrm>
        <a:prstGeom prst="parallelogram">
          <a:avLst>
            <a:gd name="adj" fmla="val 140840"/>
          </a:avLst>
        </a:prstGeom>
        <a:gradFill rotWithShape="0">
          <a:gsLst>
            <a:gs pos="0">
              <a:schemeClr val="accent3">
                <a:hueOff val="11786228"/>
                <a:satOff val="-16065"/>
                <a:lumOff val="-12201"/>
                <a:alphaOff val="0"/>
                <a:shade val="51000"/>
                <a:satMod val="130000"/>
              </a:schemeClr>
            </a:gs>
            <a:gs pos="80000">
              <a:schemeClr val="accent3">
                <a:hueOff val="11786228"/>
                <a:satOff val="-16065"/>
                <a:lumOff val="-12201"/>
                <a:alphaOff val="0"/>
                <a:shade val="93000"/>
                <a:satMod val="130000"/>
              </a:schemeClr>
            </a:gs>
            <a:gs pos="100000">
              <a:schemeClr val="accent3">
                <a:hueOff val="11786228"/>
                <a:satOff val="-16065"/>
                <a:lumOff val="-12201"/>
                <a:alphaOff val="0"/>
                <a:shade val="94000"/>
                <a:satMod val="135000"/>
              </a:schemeClr>
            </a:gs>
          </a:gsLst>
          <a:lin ang="16200000" scaled="0"/>
        </a:gradFill>
        <a:ln w="9525" cap="flat" cmpd="sng" algn="ctr">
          <a:solidFill>
            <a:schemeClr val="accent3">
              <a:hueOff val="11786228"/>
              <a:satOff val="-16065"/>
              <a:lumOff val="-12201"/>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4B6DB64-40F7-4434-9597-37A08C316927}">
      <dsp:nvSpPr>
        <dsp:cNvPr id="0" name=""/>
        <dsp:cNvSpPr/>
      </dsp:nvSpPr>
      <dsp:spPr>
        <a:xfrm>
          <a:off x="3777443" y="3581480"/>
          <a:ext cx="1050533" cy="175088"/>
        </a:xfrm>
        <a:prstGeom prst="parallelogram">
          <a:avLst>
            <a:gd name="adj" fmla="val 140840"/>
          </a:avLst>
        </a:prstGeom>
        <a:gradFill rotWithShape="0">
          <a:gsLst>
            <a:gs pos="0">
              <a:schemeClr val="accent3">
                <a:hueOff val="12522867"/>
                <a:satOff val="-17069"/>
                <a:lumOff val="-12963"/>
                <a:alphaOff val="0"/>
                <a:shade val="51000"/>
                <a:satMod val="130000"/>
              </a:schemeClr>
            </a:gs>
            <a:gs pos="80000">
              <a:schemeClr val="accent3">
                <a:hueOff val="12522867"/>
                <a:satOff val="-17069"/>
                <a:lumOff val="-12963"/>
                <a:alphaOff val="0"/>
                <a:shade val="93000"/>
                <a:satMod val="130000"/>
              </a:schemeClr>
            </a:gs>
            <a:gs pos="100000">
              <a:schemeClr val="accent3">
                <a:hueOff val="12522867"/>
                <a:satOff val="-17069"/>
                <a:lumOff val="-12963"/>
                <a:alphaOff val="0"/>
                <a:shade val="94000"/>
                <a:satMod val="135000"/>
              </a:schemeClr>
            </a:gs>
          </a:gsLst>
          <a:lin ang="16200000" scaled="0"/>
        </a:gradFill>
        <a:ln w="9525" cap="flat" cmpd="sng" algn="ctr">
          <a:solidFill>
            <a:schemeClr val="accent3">
              <a:hueOff val="12522867"/>
              <a:satOff val="-17069"/>
              <a:lumOff val="-12963"/>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6C61B00-2B7B-407D-ABCB-AAF112D7ACB0}">
      <dsp:nvSpPr>
        <dsp:cNvPr id="0" name=""/>
        <dsp:cNvSpPr/>
      </dsp:nvSpPr>
      <dsp:spPr>
        <a:xfrm>
          <a:off x="4889257" y="3581480"/>
          <a:ext cx="1050533" cy="175088"/>
        </a:xfrm>
        <a:prstGeom prst="parallelogram">
          <a:avLst>
            <a:gd name="adj" fmla="val 140840"/>
          </a:avLst>
        </a:prstGeom>
        <a:gradFill rotWithShape="0">
          <a:gsLst>
            <a:gs pos="0">
              <a:schemeClr val="accent3">
                <a:hueOff val="13259507"/>
                <a:satOff val="-18073"/>
                <a:lumOff val="-13726"/>
                <a:alphaOff val="0"/>
                <a:shade val="51000"/>
                <a:satMod val="130000"/>
              </a:schemeClr>
            </a:gs>
            <a:gs pos="80000">
              <a:schemeClr val="accent3">
                <a:hueOff val="13259507"/>
                <a:satOff val="-18073"/>
                <a:lumOff val="-13726"/>
                <a:alphaOff val="0"/>
                <a:shade val="93000"/>
                <a:satMod val="130000"/>
              </a:schemeClr>
            </a:gs>
            <a:gs pos="100000">
              <a:schemeClr val="accent3">
                <a:hueOff val="13259507"/>
                <a:satOff val="-18073"/>
                <a:lumOff val="-13726"/>
                <a:alphaOff val="0"/>
                <a:shade val="94000"/>
                <a:satMod val="135000"/>
              </a:schemeClr>
            </a:gs>
          </a:gsLst>
          <a:lin ang="16200000" scaled="0"/>
        </a:gradFill>
        <a:ln w="9525" cap="flat" cmpd="sng" algn="ctr">
          <a:solidFill>
            <a:schemeClr val="accent3">
              <a:hueOff val="13259507"/>
              <a:satOff val="-18073"/>
              <a:lumOff val="-13726"/>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8EB618A-8B51-4743-9BD6-4B9227C2D6A9}">
      <dsp:nvSpPr>
        <dsp:cNvPr id="0" name=""/>
        <dsp:cNvSpPr/>
      </dsp:nvSpPr>
      <dsp:spPr>
        <a:xfrm>
          <a:off x="6001071" y="3581480"/>
          <a:ext cx="1050533" cy="175088"/>
        </a:xfrm>
        <a:prstGeom prst="parallelogram">
          <a:avLst>
            <a:gd name="adj" fmla="val 140840"/>
          </a:avLst>
        </a:prstGeom>
        <a:gradFill rotWithShape="0">
          <a:gsLst>
            <a:gs pos="0">
              <a:schemeClr val="accent3">
                <a:hueOff val="13996146"/>
                <a:satOff val="-19077"/>
                <a:lumOff val="-14489"/>
                <a:alphaOff val="0"/>
                <a:shade val="51000"/>
                <a:satMod val="130000"/>
              </a:schemeClr>
            </a:gs>
            <a:gs pos="80000">
              <a:schemeClr val="accent3">
                <a:hueOff val="13996146"/>
                <a:satOff val="-19077"/>
                <a:lumOff val="-14489"/>
                <a:alphaOff val="0"/>
                <a:shade val="93000"/>
                <a:satMod val="130000"/>
              </a:schemeClr>
            </a:gs>
            <a:gs pos="100000">
              <a:schemeClr val="accent3">
                <a:hueOff val="13996146"/>
                <a:satOff val="-19077"/>
                <a:lumOff val="-14489"/>
                <a:alphaOff val="0"/>
                <a:shade val="94000"/>
                <a:satMod val="135000"/>
              </a:schemeClr>
            </a:gs>
          </a:gsLst>
          <a:lin ang="16200000" scaled="0"/>
        </a:gradFill>
        <a:ln w="9525" cap="flat" cmpd="sng" algn="ctr">
          <a:solidFill>
            <a:schemeClr val="accent3">
              <a:hueOff val="13996146"/>
              <a:satOff val="-19077"/>
              <a:lumOff val="-14489"/>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B5E9FE7-3789-4105-B9C9-460315B8B8B1}">
      <dsp:nvSpPr>
        <dsp:cNvPr id="0" name=""/>
        <dsp:cNvSpPr/>
      </dsp:nvSpPr>
      <dsp:spPr>
        <a:xfrm>
          <a:off x="7112886" y="3581480"/>
          <a:ext cx="1050533" cy="175088"/>
        </a:xfrm>
        <a:prstGeom prst="parallelogram">
          <a:avLst>
            <a:gd name="adj" fmla="val 140840"/>
          </a:avLst>
        </a:prstGeom>
        <a:gradFill rotWithShape="0">
          <a:gsLst>
            <a:gs pos="0">
              <a:schemeClr val="accent3">
                <a:hueOff val="14732785"/>
                <a:satOff val="-20081"/>
                <a:lumOff val="-15251"/>
                <a:alphaOff val="0"/>
                <a:shade val="51000"/>
                <a:satMod val="130000"/>
              </a:schemeClr>
            </a:gs>
            <a:gs pos="80000">
              <a:schemeClr val="accent3">
                <a:hueOff val="14732785"/>
                <a:satOff val="-20081"/>
                <a:lumOff val="-15251"/>
                <a:alphaOff val="0"/>
                <a:shade val="93000"/>
                <a:satMod val="130000"/>
              </a:schemeClr>
            </a:gs>
            <a:gs pos="100000">
              <a:schemeClr val="accent3">
                <a:hueOff val="14732785"/>
                <a:satOff val="-20081"/>
                <a:lumOff val="-15251"/>
                <a:alphaOff val="0"/>
                <a:shade val="94000"/>
                <a:satMod val="135000"/>
              </a:schemeClr>
            </a:gs>
          </a:gsLst>
          <a:lin ang="16200000" scaled="0"/>
        </a:gradFill>
        <a:ln w="9525" cap="flat" cmpd="sng" algn="ctr">
          <a:solidFill>
            <a:schemeClr val="accent3">
              <a:hueOff val="14732785"/>
              <a:satOff val="-20081"/>
              <a:lumOff val="-15251"/>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08293E8-9368-4F44-9B76-606B4403AE67}">
      <dsp:nvSpPr>
        <dsp:cNvPr id="0" name=""/>
        <dsp:cNvSpPr/>
      </dsp:nvSpPr>
      <dsp:spPr>
        <a:xfrm>
          <a:off x="442000" y="3868823"/>
          <a:ext cx="7878998" cy="716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Clr>
              <a:srgbClr val="00B0F0"/>
            </a:buClr>
            <a:buFont typeface="Wingdings" panose="05000000000000000000" pitchFamily="2" charset="2"/>
            <a:buNone/>
          </a:pPr>
          <a:r>
            <a:rPr lang="en-US" sz="2400" kern="1200" spc="-5" dirty="0"/>
            <a:t>LGBTQ youth, may comprise about one-thirds of this population, according to the John Jay study.</a:t>
          </a:r>
          <a:endParaRPr lang="en-US" sz="2400" kern="1200" dirty="0"/>
        </a:p>
      </dsp:txBody>
      <dsp:txXfrm>
        <a:off x="442000" y="3868823"/>
        <a:ext cx="7878998" cy="716272"/>
      </dsp:txXfrm>
    </dsp:sp>
    <dsp:sp modelId="{155A5908-3A9E-4FDC-8CDB-9756A0AFF605}">
      <dsp:nvSpPr>
        <dsp:cNvPr id="0" name=""/>
        <dsp:cNvSpPr/>
      </dsp:nvSpPr>
      <dsp:spPr>
        <a:xfrm>
          <a:off x="442000" y="4585095"/>
          <a:ext cx="1050533" cy="175088"/>
        </a:xfrm>
        <a:prstGeom prst="parallelogram">
          <a:avLst>
            <a:gd name="adj" fmla="val 140840"/>
          </a:avLst>
        </a:prstGeom>
        <a:gradFill rotWithShape="0">
          <a:gsLst>
            <a:gs pos="0">
              <a:schemeClr val="accent3">
                <a:hueOff val="15469426"/>
                <a:satOff val="-21085"/>
                <a:lumOff val="-16014"/>
                <a:alphaOff val="0"/>
                <a:shade val="51000"/>
                <a:satMod val="130000"/>
              </a:schemeClr>
            </a:gs>
            <a:gs pos="80000">
              <a:schemeClr val="accent3">
                <a:hueOff val="15469426"/>
                <a:satOff val="-21085"/>
                <a:lumOff val="-16014"/>
                <a:alphaOff val="0"/>
                <a:shade val="93000"/>
                <a:satMod val="130000"/>
              </a:schemeClr>
            </a:gs>
            <a:gs pos="100000">
              <a:schemeClr val="accent3">
                <a:hueOff val="15469426"/>
                <a:satOff val="-21085"/>
                <a:lumOff val="-16014"/>
                <a:alphaOff val="0"/>
                <a:shade val="94000"/>
                <a:satMod val="135000"/>
              </a:schemeClr>
            </a:gs>
          </a:gsLst>
          <a:lin ang="16200000" scaled="0"/>
        </a:gradFill>
        <a:ln w="9525" cap="flat" cmpd="sng" algn="ctr">
          <a:solidFill>
            <a:schemeClr val="accent3">
              <a:hueOff val="15469426"/>
              <a:satOff val="-21085"/>
              <a:lumOff val="-16014"/>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1F84621-CDBC-42E3-8A7F-5C362AA04765}">
      <dsp:nvSpPr>
        <dsp:cNvPr id="0" name=""/>
        <dsp:cNvSpPr/>
      </dsp:nvSpPr>
      <dsp:spPr>
        <a:xfrm>
          <a:off x="1553815" y="4585095"/>
          <a:ext cx="1050533" cy="175088"/>
        </a:xfrm>
        <a:prstGeom prst="parallelogram">
          <a:avLst>
            <a:gd name="adj" fmla="val 140840"/>
          </a:avLst>
        </a:prstGeom>
        <a:gradFill rotWithShape="0">
          <a:gsLst>
            <a:gs pos="0">
              <a:schemeClr val="accent3">
                <a:hueOff val="16206064"/>
                <a:satOff val="-22089"/>
                <a:lumOff val="-16776"/>
                <a:alphaOff val="0"/>
                <a:shade val="51000"/>
                <a:satMod val="130000"/>
              </a:schemeClr>
            </a:gs>
            <a:gs pos="80000">
              <a:schemeClr val="accent3">
                <a:hueOff val="16206064"/>
                <a:satOff val="-22089"/>
                <a:lumOff val="-16776"/>
                <a:alphaOff val="0"/>
                <a:shade val="93000"/>
                <a:satMod val="130000"/>
              </a:schemeClr>
            </a:gs>
            <a:gs pos="100000">
              <a:schemeClr val="accent3">
                <a:hueOff val="16206064"/>
                <a:satOff val="-22089"/>
                <a:lumOff val="-16776"/>
                <a:alphaOff val="0"/>
                <a:shade val="94000"/>
                <a:satMod val="135000"/>
              </a:schemeClr>
            </a:gs>
          </a:gsLst>
          <a:lin ang="16200000" scaled="0"/>
        </a:gradFill>
        <a:ln w="9525" cap="flat" cmpd="sng" algn="ctr">
          <a:solidFill>
            <a:schemeClr val="accent3">
              <a:hueOff val="16206064"/>
              <a:satOff val="-22089"/>
              <a:lumOff val="-16776"/>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7EEE86D-5D74-4B8A-848C-CEFCF1F61BD0}">
      <dsp:nvSpPr>
        <dsp:cNvPr id="0" name=""/>
        <dsp:cNvSpPr/>
      </dsp:nvSpPr>
      <dsp:spPr>
        <a:xfrm>
          <a:off x="2665629" y="4585095"/>
          <a:ext cx="1050533" cy="175088"/>
        </a:xfrm>
        <a:prstGeom prst="parallelogram">
          <a:avLst>
            <a:gd name="adj" fmla="val 140840"/>
          </a:avLst>
        </a:prstGeom>
        <a:gradFill rotWithShape="0">
          <a:gsLst>
            <a:gs pos="0">
              <a:schemeClr val="accent3">
                <a:hueOff val="16942703"/>
                <a:satOff val="-23093"/>
                <a:lumOff val="-17539"/>
                <a:alphaOff val="0"/>
                <a:shade val="51000"/>
                <a:satMod val="130000"/>
              </a:schemeClr>
            </a:gs>
            <a:gs pos="80000">
              <a:schemeClr val="accent3">
                <a:hueOff val="16942703"/>
                <a:satOff val="-23093"/>
                <a:lumOff val="-17539"/>
                <a:alphaOff val="0"/>
                <a:shade val="93000"/>
                <a:satMod val="130000"/>
              </a:schemeClr>
            </a:gs>
            <a:gs pos="100000">
              <a:schemeClr val="accent3">
                <a:hueOff val="16942703"/>
                <a:satOff val="-23093"/>
                <a:lumOff val="-17539"/>
                <a:alphaOff val="0"/>
                <a:shade val="94000"/>
                <a:satMod val="135000"/>
              </a:schemeClr>
            </a:gs>
          </a:gsLst>
          <a:lin ang="16200000" scaled="0"/>
        </a:gradFill>
        <a:ln w="9525" cap="flat" cmpd="sng" algn="ctr">
          <a:solidFill>
            <a:schemeClr val="accent3">
              <a:hueOff val="16942703"/>
              <a:satOff val="-23093"/>
              <a:lumOff val="-17539"/>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0B09084-F26D-455A-B5F3-A045FC15BA24}">
      <dsp:nvSpPr>
        <dsp:cNvPr id="0" name=""/>
        <dsp:cNvSpPr/>
      </dsp:nvSpPr>
      <dsp:spPr>
        <a:xfrm>
          <a:off x="3777443" y="4585095"/>
          <a:ext cx="1050533" cy="175088"/>
        </a:xfrm>
        <a:prstGeom prst="parallelogram">
          <a:avLst>
            <a:gd name="adj" fmla="val 140840"/>
          </a:avLst>
        </a:prstGeom>
        <a:gradFill rotWithShape="0">
          <a:gsLst>
            <a:gs pos="0">
              <a:schemeClr val="accent3">
                <a:hueOff val="17679342"/>
                <a:satOff val="-24097"/>
                <a:lumOff val="-18301"/>
                <a:alphaOff val="0"/>
                <a:shade val="51000"/>
                <a:satMod val="130000"/>
              </a:schemeClr>
            </a:gs>
            <a:gs pos="80000">
              <a:schemeClr val="accent3">
                <a:hueOff val="17679342"/>
                <a:satOff val="-24097"/>
                <a:lumOff val="-18301"/>
                <a:alphaOff val="0"/>
                <a:shade val="93000"/>
                <a:satMod val="130000"/>
              </a:schemeClr>
            </a:gs>
            <a:gs pos="100000">
              <a:schemeClr val="accent3">
                <a:hueOff val="17679342"/>
                <a:satOff val="-24097"/>
                <a:lumOff val="-18301"/>
                <a:alphaOff val="0"/>
                <a:shade val="94000"/>
                <a:satMod val="135000"/>
              </a:schemeClr>
            </a:gs>
          </a:gsLst>
          <a:lin ang="16200000" scaled="0"/>
        </a:gradFill>
        <a:ln w="9525" cap="flat" cmpd="sng" algn="ctr">
          <a:solidFill>
            <a:schemeClr val="accent3">
              <a:hueOff val="17679342"/>
              <a:satOff val="-24097"/>
              <a:lumOff val="-18301"/>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757ED86-9BA3-48AE-981E-B6CF7FD63EE3}">
      <dsp:nvSpPr>
        <dsp:cNvPr id="0" name=""/>
        <dsp:cNvSpPr/>
      </dsp:nvSpPr>
      <dsp:spPr>
        <a:xfrm>
          <a:off x="4889257" y="4585095"/>
          <a:ext cx="1050533" cy="175088"/>
        </a:xfrm>
        <a:prstGeom prst="parallelogram">
          <a:avLst>
            <a:gd name="adj" fmla="val 140840"/>
          </a:avLst>
        </a:prstGeom>
        <a:gradFill rotWithShape="0">
          <a:gsLst>
            <a:gs pos="0">
              <a:schemeClr val="accent3">
                <a:hueOff val="18415981"/>
                <a:satOff val="-25101"/>
                <a:lumOff val="-19064"/>
                <a:alphaOff val="0"/>
                <a:shade val="51000"/>
                <a:satMod val="130000"/>
              </a:schemeClr>
            </a:gs>
            <a:gs pos="80000">
              <a:schemeClr val="accent3">
                <a:hueOff val="18415981"/>
                <a:satOff val="-25101"/>
                <a:lumOff val="-19064"/>
                <a:alphaOff val="0"/>
                <a:shade val="93000"/>
                <a:satMod val="130000"/>
              </a:schemeClr>
            </a:gs>
            <a:gs pos="100000">
              <a:schemeClr val="accent3">
                <a:hueOff val="18415981"/>
                <a:satOff val="-25101"/>
                <a:lumOff val="-19064"/>
                <a:alphaOff val="0"/>
                <a:shade val="94000"/>
                <a:satMod val="135000"/>
              </a:schemeClr>
            </a:gs>
          </a:gsLst>
          <a:lin ang="16200000" scaled="0"/>
        </a:gradFill>
        <a:ln w="9525" cap="flat" cmpd="sng" algn="ctr">
          <a:solidFill>
            <a:schemeClr val="accent3">
              <a:hueOff val="18415981"/>
              <a:satOff val="-25101"/>
              <a:lumOff val="-19064"/>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67950C2-29D1-4075-A0B7-E5DD7AC6DE5F}">
      <dsp:nvSpPr>
        <dsp:cNvPr id="0" name=""/>
        <dsp:cNvSpPr/>
      </dsp:nvSpPr>
      <dsp:spPr>
        <a:xfrm>
          <a:off x="6001071" y="4585095"/>
          <a:ext cx="1050533" cy="175088"/>
        </a:xfrm>
        <a:prstGeom prst="parallelogram">
          <a:avLst>
            <a:gd name="adj" fmla="val 140840"/>
          </a:avLst>
        </a:prstGeom>
        <a:gradFill rotWithShape="0">
          <a:gsLst>
            <a:gs pos="0">
              <a:schemeClr val="accent3">
                <a:hueOff val="19152621"/>
                <a:satOff val="-26105"/>
                <a:lumOff val="-19826"/>
                <a:alphaOff val="0"/>
                <a:shade val="51000"/>
                <a:satMod val="130000"/>
              </a:schemeClr>
            </a:gs>
            <a:gs pos="80000">
              <a:schemeClr val="accent3">
                <a:hueOff val="19152621"/>
                <a:satOff val="-26105"/>
                <a:lumOff val="-19826"/>
                <a:alphaOff val="0"/>
                <a:shade val="93000"/>
                <a:satMod val="130000"/>
              </a:schemeClr>
            </a:gs>
            <a:gs pos="100000">
              <a:schemeClr val="accent3">
                <a:hueOff val="19152621"/>
                <a:satOff val="-26105"/>
                <a:lumOff val="-19826"/>
                <a:alphaOff val="0"/>
                <a:shade val="94000"/>
                <a:satMod val="135000"/>
              </a:schemeClr>
            </a:gs>
          </a:gsLst>
          <a:lin ang="16200000" scaled="0"/>
        </a:gradFill>
        <a:ln w="9525" cap="flat" cmpd="sng" algn="ctr">
          <a:solidFill>
            <a:schemeClr val="accent3">
              <a:hueOff val="19152621"/>
              <a:satOff val="-26105"/>
              <a:lumOff val="-19826"/>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003B19E-6F07-4142-B748-7491497B2F0B}">
      <dsp:nvSpPr>
        <dsp:cNvPr id="0" name=""/>
        <dsp:cNvSpPr/>
      </dsp:nvSpPr>
      <dsp:spPr>
        <a:xfrm>
          <a:off x="7112886" y="4585095"/>
          <a:ext cx="1050533" cy="175088"/>
        </a:xfrm>
        <a:prstGeom prst="parallelogram">
          <a:avLst>
            <a:gd name="adj" fmla="val 140840"/>
          </a:avLst>
        </a:prstGeom>
        <a:gradFill rotWithShape="0">
          <a:gsLst>
            <a:gs pos="0">
              <a:schemeClr val="accent3">
                <a:hueOff val="19889260"/>
                <a:satOff val="-27109"/>
                <a:lumOff val="-20589"/>
                <a:alphaOff val="0"/>
                <a:shade val="51000"/>
                <a:satMod val="130000"/>
              </a:schemeClr>
            </a:gs>
            <a:gs pos="80000">
              <a:schemeClr val="accent3">
                <a:hueOff val="19889260"/>
                <a:satOff val="-27109"/>
                <a:lumOff val="-20589"/>
                <a:alphaOff val="0"/>
                <a:shade val="93000"/>
                <a:satMod val="130000"/>
              </a:schemeClr>
            </a:gs>
            <a:gs pos="100000">
              <a:schemeClr val="accent3">
                <a:hueOff val="19889260"/>
                <a:satOff val="-27109"/>
                <a:lumOff val="-20589"/>
                <a:alphaOff val="0"/>
                <a:shade val="94000"/>
                <a:satMod val="135000"/>
              </a:schemeClr>
            </a:gs>
          </a:gsLst>
          <a:lin ang="16200000" scaled="0"/>
        </a:gradFill>
        <a:ln w="9525" cap="flat" cmpd="sng" algn="ctr">
          <a:solidFill>
            <a:schemeClr val="accent3">
              <a:hueOff val="19889260"/>
              <a:satOff val="-27109"/>
              <a:lumOff val="-20589"/>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5233A-1554-4EBE-8608-7162E2C52429}">
      <dsp:nvSpPr>
        <dsp:cNvPr id="0" name=""/>
        <dsp:cNvSpPr/>
      </dsp:nvSpPr>
      <dsp:spPr>
        <a:xfrm>
          <a:off x="1005" y="3406884"/>
          <a:ext cx="8760988" cy="1549300"/>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Often exclude young people who have left which can make it harder for native American youth to return </a:t>
          </a:r>
        </a:p>
      </dsp:txBody>
      <dsp:txXfrm>
        <a:off x="46382" y="3452261"/>
        <a:ext cx="8670234" cy="1458546"/>
      </dsp:txXfrm>
    </dsp:sp>
    <dsp:sp modelId="{E0CD8AF0-8821-4562-8015-BB3F4D5AFC22}">
      <dsp:nvSpPr>
        <dsp:cNvPr id="0" name=""/>
        <dsp:cNvSpPr/>
      </dsp:nvSpPr>
      <dsp:spPr>
        <a:xfrm>
          <a:off x="1005" y="1704231"/>
          <a:ext cx="5722949" cy="1549300"/>
        </a:xfrm>
        <a:prstGeom prst="roundRect">
          <a:avLst>
            <a:gd name="adj" fmla="val 1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Targeted by non-Native American men who may offer them financial resources and gifts</a:t>
          </a:r>
        </a:p>
      </dsp:txBody>
      <dsp:txXfrm>
        <a:off x="46382" y="1749608"/>
        <a:ext cx="5632195" cy="1458546"/>
      </dsp:txXfrm>
    </dsp:sp>
    <dsp:sp modelId="{A5C2593C-ABD4-408C-A007-7E7590802459}">
      <dsp:nvSpPr>
        <dsp:cNvPr id="0" name=""/>
        <dsp:cNvSpPr/>
      </dsp:nvSpPr>
      <dsp:spPr>
        <a:xfrm>
          <a:off x="1142988" y="25405"/>
          <a:ext cx="2802619" cy="1549300"/>
        </a:xfrm>
        <a:prstGeom prst="roundRect">
          <a:avLst>
            <a:gd name="adj" fmla="val 1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Extreme Poverty</a:t>
          </a:r>
        </a:p>
      </dsp:txBody>
      <dsp:txXfrm>
        <a:off x="1188365" y="70782"/>
        <a:ext cx="2711865" cy="1458546"/>
      </dsp:txXfrm>
    </dsp:sp>
    <dsp:sp modelId="{51FEE818-1558-4B89-96A7-000D53D771C9}">
      <dsp:nvSpPr>
        <dsp:cNvPr id="0" name=""/>
        <dsp:cNvSpPr/>
      </dsp:nvSpPr>
      <dsp:spPr>
        <a:xfrm>
          <a:off x="5029213" y="0"/>
          <a:ext cx="2802619" cy="1549300"/>
        </a:xfrm>
        <a:prstGeom prst="roundRect">
          <a:avLst>
            <a:gd name="adj" fmla="val 1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Casinos</a:t>
          </a:r>
        </a:p>
      </dsp:txBody>
      <dsp:txXfrm>
        <a:off x="5074590" y="45377"/>
        <a:ext cx="2711865" cy="1458546"/>
      </dsp:txXfrm>
    </dsp:sp>
    <dsp:sp modelId="{D909517C-7E06-4C67-AF00-23B471607F42}">
      <dsp:nvSpPr>
        <dsp:cNvPr id="0" name=""/>
        <dsp:cNvSpPr/>
      </dsp:nvSpPr>
      <dsp:spPr>
        <a:xfrm>
          <a:off x="5959374" y="1704231"/>
          <a:ext cx="2802619" cy="1549300"/>
        </a:xfrm>
        <a:prstGeom prst="roundRect">
          <a:avLst>
            <a:gd name="adj" fmla="val 1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Fracking</a:t>
          </a:r>
        </a:p>
      </dsp:txBody>
      <dsp:txXfrm>
        <a:off x="6004751" y="1749608"/>
        <a:ext cx="2711865" cy="14585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12FB8-69E2-4D3D-9186-EFDAA8ECA3C9}">
      <dsp:nvSpPr>
        <dsp:cNvPr id="0" name=""/>
        <dsp:cNvSpPr/>
      </dsp:nvSpPr>
      <dsp:spPr>
        <a:xfrm rot="5400000">
          <a:off x="-266891" y="269108"/>
          <a:ext cx="1779275" cy="1245492"/>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Open Sans" panose="020B0606030504020204" pitchFamily="34" charset="0"/>
              <a:ea typeface="Open Sans" panose="020B0606030504020204" pitchFamily="34" charset="0"/>
              <a:cs typeface="Open Sans" panose="020B0606030504020204" pitchFamily="34" charset="0"/>
            </a:rPr>
            <a:t>Recruitment</a:t>
          </a:r>
        </a:p>
      </dsp:txBody>
      <dsp:txXfrm rot="-5400000">
        <a:off x="1" y="624962"/>
        <a:ext cx="1245492" cy="533783"/>
      </dsp:txXfrm>
    </dsp:sp>
    <dsp:sp modelId="{49E879EA-0AF5-4488-8FA0-72134986926B}">
      <dsp:nvSpPr>
        <dsp:cNvPr id="0" name=""/>
        <dsp:cNvSpPr/>
      </dsp:nvSpPr>
      <dsp:spPr>
        <a:xfrm rot="5400000">
          <a:off x="4425981" y="-3178272"/>
          <a:ext cx="1156528" cy="7517507"/>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spc="-120">
              <a:latin typeface="Open Sans" panose="020B0606030504020204" pitchFamily="34" charset="0"/>
              <a:ea typeface="Open Sans" panose="020B0606030504020204" pitchFamily="34" charset="0"/>
              <a:cs typeface="Open Sans" panose="020B0606030504020204" pitchFamily="34" charset="0"/>
            </a:rPr>
            <a:t>Y</a:t>
          </a:r>
          <a:r>
            <a:rPr lang="en-US" sz="1400" kern="1200">
              <a:latin typeface="Open Sans" panose="020B0606030504020204" pitchFamily="34" charset="0"/>
              <a:ea typeface="Open Sans" panose="020B0606030504020204" pitchFamily="34" charset="0"/>
              <a:cs typeface="Open Sans" panose="020B0606030504020204" pitchFamily="34" charset="0"/>
            </a:rPr>
            <a:t>outh</a:t>
          </a:r>
          <a:r>
            <a:rPr lang="en-US" sz="1400" kern="1200" spc="-20">
              <a:latin typeface="Open Sans" panose="020B0606030504020204" pitchFamily="34" charset="0"/>
              <a:ea typeface="Open Sans" panose="020B0606030504020204" pitchFamily="34" charset="0"/>
              <a:cs typeface="Open Sans" panose="020B0606030504020204" pitchFamily="34" charset="0"/>
            </a:rPr>
            <a:t> </a:t>
          </a:r>
          <a:r>
            <a:rPr lang="en-US" sz="1400" kern="1200" spc="-5">
              <a:latin typeface="Open Sans" panose="020B0606030504020204" pitchFamily="34" charset="0"/>
              <a:ea typeface="Open Sans" panose="020B0606030504020204" pitchFamily="34" charset="0"/>
              <a:cs typeface="Open Sans" panose="020B0606030504020204" pitchFamily="34" charset="0"/>
            </a:rPr>
            <a:t>r</a:t>
          </a:r>
          <a:r>
            <a:rPr lang="en-US" sz="1400" kern="1200">
              <a:latin typeface="Open Sans" panose="020B0606030504020204" pitchFamily="34" charset="0"/>
              <a:ea typeface="Open Sans" panose="020B0606030504020204" pitchFamily="34" charset="0"/>
              <a:cs typeface="Open Sans" panose="020B0606030504020204" pitchFamily="34" charset="0"/>
            </a:rPr>
            <a:t>ec</a:t>
          </a:r>
          <a:r>
            <a:rPr lang="en-US" sz="1400" kern="1200" spc="-5">
              <a:latin typeface="Open Sans" panose="020B0606030504020204" pitchFamily="34" charset="0"/>
              <a:ea typeface="Open Sans" panose="020B0606030504020204" pitchFamily="34" charset="0"/>
              <a:cs typeface="Open Sans" panose="020B0606030504020204" pitchFamily="34" charset="0"/>
            </a:rPr>
            <a:t>r</a:t>
          </a:r>
          <a:r>
            <a:rPr lang="en-US" sz="1400" kern="1200">
              <a:latin typeface="Open Sans" panose="020B0606030504020204" pitchFamily="34" charset="0"/>
              <a:ea typeface="Open Sans" panose="020B0606030504020204" pitchFamily="34" charset="0"/>
              <a:cs typeface="Open Sans" panose="020B0606030504020204" pitchFamily="34" charset="0"/>
            </a:rPr>
            <a:t>u</a:t>
          </a:r>
          <a:r>
            <a:rPr lang="en-US" sz="1400" kern="1200" spc="-5">
              <a:latin typeface="Open Sans" panose="020B0606030504020204" pitchFamily="34" charset="0"/>
              <a:ea typeface="Open Sans" panose="020B0606030504020204" pitchFamily="34" charset="0"/>
              <a:cs typeface="Open Sans" panose="020B0606030504020204" pitchFamily="34" charset="0"/>
            </a:rPr>
            <a:t>i</a:t>
          </a:r>
          <a:r>
            <a:rPr lang="en-US" sz="1400" kern="1200">
              <a:latin typeface="Open Sans" panose="020B0606030504020204" pitchFamily="34" charset="0"/>
              <a:ea typeface="Open Sans" panose="020B0606030504020204" pitchFamily="34" charset="0"/>
              <a:cs typeface="Open Sans" panose="020B0606030504020204" pitchFamily="34" charset="0"/>
            </a:rPr>
            <a:t>ted</a:t>
          </a:r>
          <a:r>
            <a:rPr lang="en-US" sz="1400" kern="1200" spc="-20">
              <a:latin typeface="Open Sans" panose="020B0606030504020204" pitchFamily="34" charset="0"/>
              <a:ea typeface="Open Sans" panose="020B0606030504020204" pitchFamily="34" charset="0"/>
              <a:cs typeface="Open Sans" panose="020B0606030504020204" pitchFamily="34" charset="0"/>
            </a:rPr>
            <a:t> </a:t>
          </a:r>
          <a:r>
            <a:rPr lang="en-US" sz="1400" kern="1200">
              <a:latin typeface="Open Sans" panose="020B0606030504020204" pitchFamily="34" charset="0"/>
              <a:ea typeface="Open Sans" panose="020B0606030504020204" pitchFamily="34" charset="0"/>
              <a:cs typeface="Open Sans" panose="020B0606030504020204" pitchFamily="34" charset="0"/>
            </a:rPr>
            <a:t>th</a:t>
          </a:r>
          <a:r>
            <a:rPr lang="en-US" sz="1400" kern="1200" spc="-5">
              <a:latin typeface="Open Sans" panose="020B0606030504020204" pitchFamily="34" charset="0"/>
              <a:ea typeface="Open Sans" panose="020B0606030504020204" pitchFamily="34" charset="0"/>
              <a:cs typeface="Open Sans" panose="020B0606030504020204" pitchFamily="34" charset="0"/>
            </a:rPr>
            <a:t>r</a:t>
          </a:r>
          <a:r>
            <a:rPr lang="en-US" sz="1400" kern="1200">
              <a:latin typeface="Open Sans" panose="020B0606030504020204" pitchFamily="34" charset="0"/>
              <a:ea typeface="Open Sans" panose="020B0606030504020204" pitchFamily="34" charset="0"/>
              <a:cs typeface="Open Sans" panose="020B0606030504020204" pitchFamily="34" charset="0"/>
            </a:rPr>
            <a:t>ou</a:t>
          </a:r>
          <a:r>
            <a:rPr lang="en-US" sz="1400" kern="1200" spc="-10">
              <a:latin typeface="Open Sans" panose="020B0606030504020204" pitchFamily="34" charset="0"/>
              <a:ea typeface="Open Sans" panose="020B0606030504020204" pitchFamily="34" charset="0"/>
              <a:cs typeface="Open Sans" panose="020B0606030504020204" pitchFamily="34" charset="0"/>
            </a:rPr>
            <a:t>g</a:t>
          </a:r>
          <a:r>
            <a:rPr lang="en-US" sz="1400" kern="1200">
              <a:latin typeface="Open Sans" panose="020B0606030504020204" pitchFamily="34" charset="0"/>
              <a:ea typeface="Open Sans" panose="020B0606030504020204" pitchFamily="34" charset="0"/>
              <a:cs typeface="Open Sans" panose="020B0606030504020204" pitchFamily="34" charset="0"/>
            </a:rPr>
            <a:t>h</a:t>
          </a:r>
          <a:r>
            <a:rPr lang="en-US" sz="1400" kern="1200" spc="-20">
              <a:latin typeface="Open Sans" panose="020B0606030504020204" pitchFamily="34" charset="0"/>
              <a:ea typeface="Open Sans" panose="020B0606030504020204" pitchFamily="34" charset="0"/>
              <a:cs typeface="Open Sans" panose="020B0606030504020204" pitchFamily="34" charset="0"/>
            </a:rPr>
            <a:t> </a:t>
          </a:r>
          <a:r>
            <a:rPr lang="en-US" sz="1400" kern="1200" spc="-5">
              <a:latin typeface="Open Sans" panose="020B0606030504020204" pitchFamily="34" charset="0"/>
              <a:ea typeface="Open Sans" panose="020B0606030504020204" pitchFamily="34" charset="0"/>
              <a:cs typeface="Open Sans" panose="020B0606030504020204" pitchFamily="34" charset="0"/>
            </a:rPr>
            <a:t>l</a:t>
          </a:r>
          <a:r>
            <a:rPr lang="en-US" sz="1400" kern="1200">
              <a:latin typeface="Open Sans" panose="020B0606030504020204" pitchFamily="34" charset="0"/>
              <a:ea typeface="Open Sans" panose="020B0606030504020204" pitchFamily="34" charset="0"/>
              <a:cs typeface="Open Sans" panose="020B0606030504020204" pitchFamily="34" charset="0"/>
            </a:rPr>
            <a:t>u</a:t>
          </a:r>
          <a:r>
            <a:rPr lang="en-US" sz="1400" kern="1200" spc="-5">
              <a:latin typeface="Open Sans" panose="020B0606030504020204" pitchFamily="34" charset="0"/>
              <a:ea typeface="Open Sans" panose="020B0606030504020204" pitchFamily="34" charset="0"/>
              <a:cs typeface="Open Sans" panose="020B0606030504020204" pitchFamily="34" charset="0"/>
            </a:rPr>
            <a:t>r</a:t>
          </a:r>
          <a:r>
            <a:rPr lang="en-US" sz="1400" kern="1200">
              <a:latin typeface="Open Sans" panose="020B0606030504020204" pitchFamily="34" charset="0"/>
              <a:ea typeface="Open Sans" panose="020B0606030504020204" pitchFamily="34" charset="0"/>
              <a:cs typeface="Open Sans" panose="020B0606030504020204" pitchFamily="34" charset="0"/>
            </a:rPr>
            <a:t>es</a:t>
          </a:r>
          <a:r>
            <a:rPr lang="en-US" sz="1400" kern="1200" spc="-25">
              <a:latin typeface="Open Sans" panose="020B0606030504020204" pitchFamily="34" charset="0"/>
              <a:ea typeface="Open Sans" panose="020B0606030504020204" pitchFamily="34" charset="0"/>
              <a:cs typeface="Open Sans" panose="020B0606030504020204" pitchFamily="34" charset="0"/>
            </a:rPr>
            <a:t> </a:t>
          </a:r>
          <a:r>
            <a:rPr lang="en-US" sz="1400" kern="1200">
              <a:latin typeface="Open Sans" panose="020B0606030504020204" pitchFamily="34" charset="0"/>
              <a:ea typeface="Open Sans" panose="020B0606030504020204" pitchFamily="34" charset="0"/>
              <a:cs typeface="Open Sans" panose="020B0606030504020204" pitchFamily="34" charset="0"/>
            </a:rPr>
            <a:t>of </a:t>
          </a:r>
          <a:r>
            <a:rPr lang="en-US" sz="1400" kern="1200" spc="-5">
              <a:latin typeface="Open Sans" panose="020B0606030504020204" pitchFamily="34" charset="0"/>
              <a:ea typeface="Open Sans" panose="020B0606030504020204" pitchFamily="34" charset="0"/>
              <a:cs typeface="Open Sans" panose="020B0606030504020204" pitchFamily="34" charset="0"/>
            </a:rPr>
            <a:t>l</a:t>
          </a:r>
          <a:r>
            <a:rPr lang="en-US" sz="1400" kern="1200">
              <a:latin typeface="Open Sans" panose="020B0606030504020204" pitchFamily="34" charset="0"/>
              <a:ea typeface="Open Sans" panose="020B0606030504020204" pitchFamily="34" charset="0"/>
              <a:cs typeface="Open Sans" panose="020B0606030504020204" pitchFamily="34" charset="0"/>
            </a:rPr>
            <a:t>o</a:t>
          </a:r>
          <a:r>
            <a:rPr lang="en-US" sz="1400" kern="1200" spc="-15">
              <a:latin typeface="Open Sans" panose="020B0606030504020204" pitchFamily="34" charset="0"/>
              <a:ea typeface="Open Sans" panose="020B0606030504020204" pitchFamily="34" charset="0"/>
              <a:cs typeface="Open Sans" panose="020B0606030504020204" pitchFamily="34" charset="0"/>
            </a:rPr>
            <a:t>v</a:t>
          </a:r>
          <a:r>
            <a:rPr lang="en-US" sz="1400" kern="1200">
              <a:latin typeface="Open Sans" panose="020B0606030504020204" pitchFamily="34" charset="0"/>
              <a:ea typeface="Open Sans" panose="020B0606030504020204" pitchFamily="34" charset="0"/>
              <a:cs typeface="Open Sans" panose="020B0606030504020204" pitchFamily="34" charset="0"/>
            </a:rPr>
            <a:t>e,</a:t>
          </a:r>
          <a:r>
            <a:rPr lang="en-US" sz="1400" kern="1200" spc="-10">
              <a:latin typeface="Open Sans" panose="020B0606030504020204" pitchFamily="34" charset="0"/>
              <a:ea typeface="Open Sans" panose="020B0606030504020204" pitchFamily="34" charset="0"/>
              <a:cs typeface="Open Sans" panose="020B0606030504020204" pitchFamily="34" charset="0"/>
            </a:rPr>
            <a:t> </a:t>
          </a:r>
          <a:r>
            <a:rPr lang="en-US" sz="1400" kern="1200">
              <a:latin typeface="Open Sans" panose="020B0606030504020204" pitchFamily="34" charset="0"/>
              <a:ea typeface="Open Sans" panose="020B0606030504020204" pitchFamily="34" charset="0"/>
              <a:cs typeface="Open Sans" panose="020B0606030504020204" pitchFamily="34" charset="0"/>
            </a:rPr>
            <a:t>a</a:t>
          </a:r>
          <a:r>
            <a:rPr lang="en-US" sz="1400" kern="1200" spc="-10">
              <a:latin typeface="Open Sans" panose="020B0606030504020204" pitchFamily="34" charset="0"/>
              <a:ea typeface="Open Sans" panose="020B0606030504020204" pitchFamily="34" charset="0"/>
              <a:cs typeface="Open Sans" panose="020B0606030504020204" pitchFamily="34" charset="0"/>
            </a:rPr>
            <a:t>f</a:t>
          </a:r>
          <a:r>
            <a:rPr lang="en-US" sz="1400" kern="1200" spc="10">
              <a:latin typeface="Open Sans" panose="020B0606030504020204" pitchFamily="34" charset="0"/>
              <a:ea typeface="Open Sans" panose="020B0606030504020204" pitchFamily="34" charset="0"/>
              <a:cs typeface="Open Sans" panose="020B0606030504020204" pitchFamily="34" charset="0"/>
            </a:rPr>
            <a:t>f</a:t>
          </a:r>
          <a:r>
            <a:rPr lang="en-US" sz="1400" kern="1200">
              <a:latin typeface="Open Sans" panose="020B0606030504020204" pitchFamily="34" charset="0"/>
              <a:ea typeface="Open Sans" panose="020B0606030504020204" pitchFamily="34" charset="0"/>
              <a:cs typeface="Open Sans" panose="020B0606030504020204" pitchFamily="34" charset="0"/>
            </a:rPr>
            <a:t>ect</a:t>
          </a:r>
          <a:r>
            <a:rPr lang="en-US" sz="1400" kern="1200" spc="-5">
              <a:latin typeface="Open Sans" panose="020B0606030504020204" pitchFamily="34" charset="0"/>
              <a:ea typeface="Open Sans" panose="020B0606030504020204" pitchFamily="34" charset="0"/>
              <a:cs typeface="Open Sans" panose="020B0606030504020204" pitchFamily="34" charset="0"/>
            </a:rPr>
            <a:t>i</a:t>
          </a:r>
          <a:r>
            <a:rPr lang="en-US" sz="1400" kern="1200" spc="-10">
              <a:latin typeface="Open Sans" panose="020B0606030504020204" pitchFamily="34" charset="0"/>
              <a:ea typeface="Open Sans" panose="020B0606030504020204" pitchFamily="34" charset="0"/>
              <a:cs typeface="Open Sans" panose="020B0606030504020204" pitchFamily="34" charset="0"/>
            </a:rPr>
            <a:t>o</a:t>
          </a:r>
          <a:r>
            <a:rPr lang="en-US" sz="1400" kern="1200">
              <a:latin typeface="Open Sans" panose="020B0606030504020204" pitchFamily="34" charset="0"/>
              <a:ea typeface="Open Sans" panose="020B0606030504020204" pitchFamily="34" charset="0"/>
              <a:cs typeface="Open Sans" panose="020B0606030504020204" pitchFamily="34" charset="0"/>
            </a:rPr>
            <a:t>n,</a:t>
          </a:r>
          <a:r>
            <a:rPr lang="en-US" sz="1400" kern="1200" spc="-35">
              <a:latin typeface="Open Sans" panose="020B0606030504020204" pitchFamily="34" charset="0"/>
              <a:ea typeface="Open Sans" panose="020B0606030504020204" pitchFamily="34" charset="0"/>
              <a:cs typeface="Open Sans" panose="020B0606030504020204" pitchFamily="34" charset="0"/>
            </a:rPr>
            <a:t> </a:t>
          </a:r>
          <a:r>
            <a:rPr lang="en-US" sz="1400" kern="1200" spc="5">
              <a:latin typeface="Open Sans" panose="020B0606030504020204" pitchFamily="34" charset="0"/>
              <a:ea typeface="Open Sans" panose="020B0606030504020204" pitchFamily="34" charset="0"/>
              <a:cs typeface="Open Sans" panose="020B0606030504020204" pitchFamily="34" charset="0"/>
            </a:rPr>
            <a:t>m</a:t>
          </a:r>
          <a:r>
            <a:rPr lang="en-US" sz="1400" kern="1200">
              <a:latin typeface="Open Sans" panose="020B0606030504020204" pitchFamily="34" charset="0"/>
              <a:ea typeface="Open Sans" panose="020B0606030504020204" pitchFamily="34" charset="0"/>
              <a:cs typeface="Open Sans" panose="020B0606030504020204" pitchFamily="34" charset="0"/>
            </a:rPr>
            <a:t>one</a:t>
          </a:r>
          <a:r>
            <a:rPr lang="en-US" sz="1400" kern="1200" spc="-100">
              <a:latin typeface="Open Sans" panose="020B0606030504020204" pitchFamily="34" charset="0"/>
              <a:ea typeface="Open Sans" panose="020B0606030504020204" pitchFamily="34" charset="0"/>
              <a:cs typeface="Open Sans" panose="020B0606030504020204" pitchFamily="34" charset="0"/>
            </a:rPr>
            <a:t>y</a:t>
          </a:r>
          <a:r>
            <a:rPr lang="en-US" sz="1400" kern="1200">
              <a:latin typeface="Open Sans" panose="020B0606030504020204" pitchFamily="34" charset="0"/>
              <a:ea typeface="Open Sans" panose="020B0606030504020204" pitchFamily="34" charset="0"/>
              <a:cs typeface="Open Sans" panose="020B0606030504020204" pitchFamily="34" charset="0"/>
            </a:rPr>
            <a:t>,</a:t>
          </a:r>
          <a:r>
            <a:rPr lang="en-US" sz="1400" kern="1200" spc="-20">
              <a:latin typeface="Open Sans" panose="020B0606030504020204" pitchFamily="34" charset="0"/>
              <a:ea typeface="Open Sans" panose="020B0606030504020204" pitchFamily="34" charset="0"/>
              <a:cs typeface="Open Sans" panose="020B0606030504020204" pitchFamily="34" charset="0"/>
            </a:rPr>
            <a:t> </a:t>
          </a:r>
          <a:r>
            <a:rPr lang="en-US" sz="1400" kern="1200">
              <a:latin typeface="Open Sans" panose="020B0606030504020204" pitchFamily="34" charset="0"/>
              <a:ea typeface="Open Sans" panose="020B0606030504020204" pitchFamily="34" charset="0"/>
              <a:cs typeface="Open Sans" panose="020B0606030504020204" pitchFamily="34" charset="0"/>
            </a:rPr>
            <a:t>sa</a:t>
          </a:r>
          <a:r>
            <a:rPr lang="en-US" sz="1400" kern="1200" spc="10">
              <a:latin typeface="Open Sans" panose="020B0606030504020204" pitchFamily="34" charset="0"/>
              <a:ea typeface="Open Sans" panose="020B0606030504020204" pitchFamily="34" charset="0"/>
              <a:cs typeface="Open Sans" panose="020B0606030504020204" pitchFamily="34" charset="0"/>
            </a:rPr>
            <a:t>f</a:t>
          </a:r>
          <a:r>
            <a:rPr lang="en-US" sz="1400" kern="1200">
              <a:latin typeface="Open Sans" panose="020B0606030504020204" pitchFamily="34" charset="0"/>
              <a:ea typeface="Open Sans" panose="020B0606030504020204" pitchFamily="34" charset="0"/>
              <a:cs typeface="Open Sans" panose="020B0606030504020204" pitchFamily="34" charset="0"/>
            </a:rPr>
            <a:t>et</a:t>
          </a:r>
          <a:r>
            <a:rPr lang="en-US" sz="1400" kern="1200" spc="-100">
              <a:latin typeface="Open Sans" panose="020B0606030504020204" pitchFamily="34" charset="0"/>
              <a:ea typeface="Open Sans" panose="020B0606030504020204" pitchFamily="34" charset="0"/>
              <a:cs typeface="Open Sans" panose="020B0606030504020204" pitchFamily="34" charset="0"/>
            </a:rPr>
            <a:t>y</a:t>
          </a:r>
          <a:r>
            <a:rPr lang="en-US" sz="1400" kern="1200">
              <a:latin typeface="Open Sans" panose="020B0606030504020204" pitchFamily="34" charset="0"/>
              <a:ea typeface="Open Sans" panose="020B0606030504020204" pitchFamily="34" charset="0"/>
              <a:cs typeface="Open Sans" panose="020B0606030504020204" pitchFamily="34" charset="0"/>
            </a:rPr>
            <a:t>,</a:t>
          </a:r>
          <a:r>
            <a:rPr lang="en-US" sz="1400" kern="1200" spc="-20">
              <a:latin typeface="Open Sans" panose="020B0606030504020204" pitchFamily="34" charset="0"/>
              <a:ea typeface="Open Sans" panose="020B0606030504020204" pitchFamily="34" charset="0"/>
              <a:cs typeface="Open Sans" panose="020B0606030504020204" pitchFamily="34" charset="0"/>
            </a:rPr>
            <a:t> </a:t>
          </a:r>
          <a:r>
            <a:rPr lang="en-US" sz="1400" kern="1200">
              <a:latin typeface="Open Sans" panose="020B0606030504020204" pitchFamily="34" charset="0"/>
              <a:ea typeface="Open Sans" panose="020B0606030504020204" pitchFamily="34" charset="0"/>
              <a:cs typeface="Open Sans" panose="020B0606030504020204" pitchFamily="34" charset="0"/>
            </a:rPr>
            <a:t>and</a:t>
          </a:r>
          <a:r>
            <a:rPr lang="en-US" sz="1400" kern="1200" spc="-20">
              <a:latin typeface="Open Sans" panose="020B0606030504020204" pitchFamily="34" charset="0"/>
              <a:ea typeface="Open Sans" panose="020B0606030504020204" pitchFamily="34" charset="0"/>
              <a:cs typeface="Open Sans" panose="020B0606030504020204" pitchFamily="34" charset="0"/>
            </a:rPr>
            <a:t> </a:t>
          </a:r>
          <a:r>
            <a:rPr lang="en-US" sz="1400" kern="1200" spc="10">
              <a:latin typeface="Open Sans" panose="020B0606030504020204" pitchFamily="34" charset="0"/>
              <a:ea typeface="Open Sans" panose="020B0606030504020204" pitchFamily="34" charset="0"/>
              <a:cs typeface="Open Sans" panose="020B0606030504020204" pitchFamily="34" charset="0"/>
            </a:rPr>
            <a:t>f</a:t>
          </a:r>
          <a:r>
            <a:rPr lang="en-US" sz="1400" kern="1200">
              <a:latin typeface="Open Sans" panose="020B0606030504020204" pitchFamily="34" charset="0"/>
              <a:ea typeface="Open Sans" panose="020B0606030504020204" pitchFamily="34" charset="0"/>
              <a:cs typeface="Open Sans" panose="020B0606030504020204" pitchFamily="34" charset="0"/>
            </a:rPr>
            <a:t>a</a:t>
          </a:r>
          <a:r>
            <a:rPr lang="en-US" sz="1400" kern="1200" spc="5">
              <a:latin typeface="Open Sans" panose="020B0606030504020204" pitchFamily="34" charset="0"/>
              <a:ea typeface="Open Sans" panose="020B0606030504020204" pitchFamily="34" charset="0"/>
              <a:cs typeface="Open Sans" panose="020B0606030504020204" pitchFamily="34" charset="0"/>
            </a:rPr>
            <a:t>m</a:t>
          </a:r>
          <a:r>
            <a:rPr lang="en-US" sz="1400" kern="1200" spc="-5">
              <a:latin typeface="Open Sans" panose="020B0606030504020204" pitchFamily="34" charset="0"/>
              <a:ea typeface="Open Sans" panose="020B0606030504020204" pitchFamily="34" charset="0"/>
              <a:cs typeface="Open Sans" panose="020B0606030504020204" pitchFamily="34" charset="0"/>
            </a:rPr>
            <a:t>il</a:t>
          </a:r>
          <a:r>
            <a:rPr lang="en-US" sz="1400" kern="1200">
              <a:latin typeface="Open Sans" panose="020B0606030504020204" pitchFamily="34" charset="0"/>
              <a:ea typeface="Open Sans" panose="020B0606030504020204" pitchFamily="34" charset="0"/>
              <a:cs typeface="Open Sans" panose="020B0606030504020204" pitchFamily="34" charset="0"/>
            </a:rPr>
            <a:t>y</a:t>
          </a:r>
          <a:endParaRPr lang="en-US" sz="1400" kern="1200" dirty="0">
            <a:latin typeface="Open Sans" panose="020B0606030504020204" pitchFamily="34" charset="0"/>
            <a:ea typeface="Open Sans" panose="020B0606030504020204" pitchFamily="34" charset="0"/>
            <a:cs typeface="Open Sans" panose="020B0606030504020204" pitchFamily="34" charset="0"/>
          </a:endParaRPr>
        </a:p>
        <a:p>
          <a:pPr marL="114300" lvl="1" indent="-114300" algn="l" defTabSz="622300">
            <a:lnSpc>
              <a:spcPct val="90000"/>
            </a:lnSpc>
            <a:spcBef>
              <a:spcPct val="0"/>
            </a:spcBef>
            <a:spcAft>
              <a:spcPct val="15000"/>
            </a:spcAft>
            <a:buChar char="•"/>
          </a:pPr>
          <a:r>
            <a:rPr lang="en-US" sz="1400" kern="1200" spc="-5">
              <a:latin typeface="Open Sans" panose="020B0606030504020204" pitchFamily="34" charset="0"/>
              <a:ea typeface="Open Sans" panose="020B0606030504020204" pitchFamily="34" charset="0"/>
              <a:cs typeface="Open Sans" panose="020B0606030504020204" pitchFamily="34" charset="0"/>
            </a:rPr>
            <a:t>C</a:t>
          </a:r>
          <a:r>
            <a:rPr lang="en-US" sz="1400" kern="1200">
              <a:latin typeface="Open Sans" panose="020B0606030504020204" pitchFamily="34" charset="0"/>
              <a:ea typeface="Open Sans" panose="020B0606030504020204" pitchFamily="34" charset="0"/>
              <a:cs typeface="Open Sans" panose="020B0606030504020204" pitchFamily="34" charset="0"/>
            </a:rPr>
            <a:t>an</a:t>
          </a:r>
          <a:r>
            <a:rPr lang="en-US" sz="1400" kern="1200" spc="-20">
              <a:latin typeface="Open Sans" panose="020B0606030504020204" pitchFamily="34" charset="0"/>
              <a:ea typeface="Open Sans" panose="020B0606030504020204" pitchFamily="34" charset="0"/>
              <a:cs typeface="Open Sans" panose="020B0606030504020204" pitchFamily="34" charset="0"/>
            </a:rPr>
            <a:t> </a:t>
          </a:r>
          <a:r>
            <a:rPr lang="en-US" sz="1400" kern="1200">
              <a:latin typeface="Open Sans" panose="020B0606030504020204" pitchFamily="34" charset="0"/>
              <a:ea typeface="Open Sans" panose="020B0606030504020204" pitchFamily="34" charset="0"/>
              <a:cs typeface="Open Sans" panose="020B0606030504020204" pitchFamily="34" charset="0"/>
            </a:rPr>
            <a:t>occur</a:t>
          </a:r>
          <a:r>
            <a:rPr lang="en-US" sz="1400" kern="1200" spc="-15">
              <a:latin typeface="Open Sans" panose="020B0606030504020204" pitchFamily="34" charset="0"/>
              <a:ea typeface="Open Sans" panose="020B0606030504020204" pitchFamily="34" charset="0"/>
              <a:cs typeface="Open Sans" panose="020B0606030504020204" pitchFamily="34" charset="0"/>
            </a:rPr>
            <a:t> </a:t>
          </a:r>
          <a:r>
            <a:rPr lang="en-US" sz="1400" kern="1200" spc="-5">
              <a:latin typeface="Open Sans" panose="020B0606030504020204" pitchFamily="34" charset="0"/>
              <a:ea typeface="Open Sans" panose="020B0606030504020204" pitchFamily="34" charset="0"/>
              <a:cs typeface="Open Sans" panose="020B0606030504020204" pitchFamily="34" charset="0"/>
            </a:rPr>
            <a:t>i</a:t>
          </a:r>
          <a:r>
            <a:rPr lang="en-US" sz="1400" kern="1200">
              <a:latin typeface="Open Sans" panose="020B0606030504020204" pitchFamily="34" charset="0"/>
              <a:ea typeface="Open Sans" panose="020B0606030504020204" pitchFamily="34" charset="0"/>
              <a:cs typeface="Open Sans" panose="020B0606030504020204" pitchFamily="34" charset="0"/>
            </a:rPr>
            <a:t>n</a:t>
          </a:r>
          <a:r>
            <a:rPr lang="en-US" sz="1400" kern="1200" spc="-5">
              <a:latin typeface="Open Sans" panose="020B0606030504020204" pitchFamily="34" charset="0"/>
              <a:ea typeface="Open Sans" panose="020B0606030504020204" pitchFamily="34" charset="0"/>
              <a:cs typeface="Open Sans" panose="020B0606030504020204" pitchFamily="34" charset="0"/>
            </a:rPr>
            <a:t> </a:t>
          </a:r>
          <a:r>
            <a:rPr lang="en-US" sz="1400" kern="1200">
              <a:latin typeface="Open Sans" panose="020B0606030504020204" pitchFamily="34" charset="0"/>
              <a:ea typeface="Open Sans" panose="020B0606030504020204" pitchFamily="34" charset="0"/>
              <a:cs typeface="Open Sans" panose="020B0606030504020204" pitchFamily="34" charset="0"/>
            </a:rPr>
            <a:t>pe</a:t>
          </a:r>
          <a:r>
            <a:rPr lang="en-US" sz="1400" kern="1200" spc="-5">
              <a:latin typeface="Open Sans" panose="020B0606030504020204" pitchFamily="34" charset="0"/>
              <a:ea typeface="Open Sans" panose="020B0606030504020204" pitchFamily="34" charset="0"/>
              <a:cs typeface="Open Sans" panose="020B0606030504020204" pitchFamily="34" charset="0"/>
            </a:rPr>
            <a:t>r</a:t>
          </a:r>
          <a:r>
            <a:rPr lang="en-US" sz="1400" kern="1200">
              <a:latin typeface="Open Sans" panose="020B0606030504020204" pitchFamily="34" charset="0"/>
              <a:ea typeface="Open Sans" panose="020B0606030504020204" pitchFamily="34" charset="0"/>
              <a:cs typeface="Open Sans" panose="020B0606030504020204" pitchFamily="34" charset="0"/>
            </a:rPr>
            <a:t>son</a:t>
          </a:r>
          <a:r>
            <a:rPr lang="en-US" sz="1400" kern="1200" spc="-20">
              <a:latin typeface="Open Sans" panose="020B0606030504020204" pitchFamily="34" charset="0"/>
              <a:ea typeface="Open Sans" panose="020B0606030504020204" pitchFamily="34" charset="0"/>
              <a:cs typeface="Open Sans" panose="020B0606030504020204" pitchFamily="34" charset="0"/>
            </a:rPr>
            <a:t> </a:t>
          </a:r>
          <a:r>
            <a:rPr lang="en-US" sz="1400" kern="1200">
              <a:latin typeface="Open Sans" panose="020B0606030504020204" pitchFamily="34" charset="0"/>
              <a:ea typeface="Open Sans" panose="020B0606030504020204" pitchFamily="34" charset="0"/>
              <a:cs typeface="Open Sans" panose="020B0606030504020204" pitchFamily="34" charset="0"/>
            </a:rPr>
            <a:t>or</a:t>
          </a:r>
          <a:r>
            <a:rPr lang="en-US" sz="1400" kern="1200" spc="-15">
              <a:latin typeface="Open Sans" panose="020B0606030504020204" pitchFamily="34" charset="0"/>
              <a:ea typeface="Open Sans" panose="020B0606030504020204" pitchFamily="34" charset="0"/>
              <a:cs typeface="Open Sans" panose="020B0606030504020204" pitchFamily="34" charset="0"/>
            </a:rPr>
            <a:t> </a:t>
          </a:r>
          <a:r>
            <a:rPr lang="en-US" sz="1400" kern="1200">
              <a:latin typeface="Open Sans" panose="020B0606030504020204" pitchFamily="34" charset="0"/>
              <a:ea typeface="Open Sans" panose="020B0606030504020204" pitchFamily="34" charset="0"/>
              <a:cs typeface="Open Sans" panose="020B0606030504020204" pitchFamily="34" charset="0"/>
            </a:rPr>
            <a:t>on</a:t>
          </a:r>
          <a:r>
            <a:rPr lang="en-US" sz="1400" kern="1200" spc="-5">
              <a:latin typeface="Open Sans" panose="020B0606030504020204" pitchFamily="34" charset="0"/>
              <a:ea typeface="Open Sans" panose="020B0606030504020204" pitchFamily="34" charset="0"/>
              <a:cs typeface="Open Sans" panose="020B0606030504020204" pitchFamily="34" charset="0"/>
            </a:rPr>
            <a:t>li</a:t>
          </a:r>
          <a:r>
            <a:rPr lang="en-US" sz="1400" kern="1200">
              <a:latin typeface="Open Sans" panose="020B0606030504020204" pitchFamily="34" charset="0"/>
              <a:ea typeface="Open Sans" panose="020B0606030504020204" pitchFamily="34" charset="0"/>
              <a:cs typeface="Open Sans" panose="020B0606030504020204" pitchFamily="34" charset="0"/>
            </a:rPr>
            <a:t>ne/s</a:t>
          </a:r>
          <a:r>
            <a:rPr lang="en-US" sz="1400" kern="1200" spc="-10">
              <a:latin typeface="Open Sans" panose="020B0606030504020204" pitchFamily="34" charset="0"/>
              <a:ea typeface="Open Sans" panose="020B0606030504020204" pitchFamily="34" charset="0"/>
              <a:cs typeface="Open Sans" panose="020B0606030504020204" pitchFamily="34" charset="0"/>
            </a:rPr>
            <a:t>o</a:t>
          </a:r>
          <a:r>
            <a:rPr lang="en-US" sz="1400" kern="1200">
              <a:latin typeface="Open Sans" panose="020B0606030504020204" pitchFamily="34" charset="0"/>
              <a:ea typeface="Open Sans" panose="020B0606030504020204" pitchFamily="34" charset="0"/>
              <a:cs typeface="Open Sans" panose="020B0606030504020204" pitchFamily="34" charset="0"/>
            </a:rPr>
            <a:t>c</a:t>
          </a:r>
          <a:r>
            <a:rPr lang="en-US" sz="1400" kern="1200" spc="-5">
              <a:latin typeface="Open Sans" panose="020B0606030504020204" pitchFamily="34" charset="0"/>
              <a:ea typeface="Open Sans" panose="020B0606030504020204" pitchFamily="34" charset="0"/>
              <a:cs typeface="Open Sans" panose="020B0606030504020204" pitchFamily="34" charset="0"/>
            </a:rPr>
            <a:t>i</a:t>
          </a:r>
          <a:r>
            <a:rPr lang="en-US" sz="1400" kern="1200" spc="-10">
              <a:latin typeface="Open Sans" panose="020B0606030504020204" pitchFamily="34" charset="0"/>
              <a:ea typeface="Open Sans" panose="020B0606030504020204" pitchFamily="34" charset="0"/>
              <a:cs typeface="Open Sans" panose="020B0606030504020204" pitchFamily="34" charset="0"/>
            </a:rPr>
            <a:t>a</a:t>
          </a:r>
          <a:r>
            <a:rPr lang="en-US" sz="1400" kern="1200">
              <a:latin typeface="Open Sans" panose="020B0606030504020204" pitchFamily="34" charset="0"/>
              <a:ea typeface="Open Sans" panose="020B0606030504020204" pitchFamily="34" charset="0"/>
              <a:cs typeface="Open Sans" panose="020B0606030504020204" pitchFamily="34" charset="0"/>
            </a:rPr>
            <a:t>l</a:t>
          </a:r>
          <a:r>
            <a:rPr lang="en-US" sz="1400" kern="1200" spc="-40">
              <a:latin typeface="Open Sans" panose="020B0606030504020204" pitchFamily="34" charset="0"/>
              <a:ea typeface="Open Sans" panose="020B0606030504020204" pitchFamily="34" charset="0"/>
              <a:cs typeface="Open Sans" panose="020B0606030504020204" pitchFamily="34" charset="0"/>
            </a:rPr>
            <a:t> </a:t>
          </a:r>
          <a:r>
            <a:rPr lang="en-US" sz="1400" kern="1200">
              <a:latin typeface="Open Sans" panose="020B0606030504020204" pitchFamily="34" charset="0"/>
              <a:ea typeface="Open Sans" panose="020B0606030504020204" pitchFamily="34" charset="0"/>
              <a:cs typeface="Open Sans" panose="020B0606030504020204" pitchFamily="34" charset="0"/>
            </a:rPr>
            <a:t>net</a:t>
          </a:r>
          <a:r>
            <a:rPr lang="en-US" sz="1400" kern="1200" spc="-15">
              <a:latin typeface="Open Sans" panose="020B0606030504020204" pitchFamily="34" charset="0"/>
              <a:ea typeface="Open Sans" panose="020B0606030504020204" pitchFamily="34" charset="0"/>
              <a:cs typeface="Open Sans" panose="020B0606030504020204" pitchFamily="34" charset="0"/>
            </a:rPr>
            <a:t>w</a:t>
          </a:r>
          <a:r>
            <a:rPr lang="en-US" sz="1400" kern="1200">
              <a:latin typeface="Open Sans" panose="020B0606030504020204" pitchFamily="34" charset="0"/>
              <a:ea typeface="Open Sans" panose="020B0606030504020204" pitchFamily="34" charset="0"/>
              <a:cs typeface="Open Sans" panose="020B0606030504020204" pitchFamily="34" charset="0"/>
            </a:rPr>
            <a:t>o</a:t>
          </a:r>
          <a:r>
            <a:rPr lang="en-US" sz="1400" kern="1200" spc="-5">
              <a:latin typeface="Open Sans" panose="020B0606030504020204" pitchFamily="34" charset="0"/>
              <a:ea typeface="Open Sans" panose="020B0606030504020204" pitchFamily="34" charset="0"/>
              <a:cs typeface="Open Sans" panose="020B0606030504020204" pitchFamily="34" charset="0"/>
            </a:rPr>
            <a:t>r</a:t>
          </a:r>
          <a:r>
            <a:rPr lang="en-US" sz="1400" kern="1200">
              <a:latin typeface="Open Sans" panose="020B0606030504020204" pitchFamily="34" charset="0"/>
              <a:ea typeface="Open Sans" panose="020B0606030504020204" pitchFamily="34" charset="0"/>
              <a:cs typeface="Open Sans" panose="020B0606030504020204" pitchFamily="34" charset="0"/>
            </a:rPr>
            <a:t>k</a:t>
          </a:r>
          <a:r>
            <a:rPr lang="en-US" sz="1400" kern="1200" spc="-5">
              <a:latin typeface="Open Sans" panose="020B0606030504020204" pitchFamily="34" charset="0"/>
              <a:ea typeface="Open Sans" panose="020B0606030504020204" pitchFamily="34" charset="0"/>
              <a:cs typeface="Open Sans" panose="020B0606030504020204" pitchFamily="34" charset="0"/>
            </a:rPr>
            <a:t>i</a:t>
          </a:r>
          <a:r>
            <a:rPr lang="en-US" sz="1400" kern="1200">
              <a:latin typeface="Open Sans" panose="020B0606030504020204" pitchFamily="34" charset="0"/>
              <a:ea typeface="Open Sans" panose="020B0606030504020204" pitchFamily="34" charset="0"/>
              <a:cs typeface="Open Sans" panose="020B0606030504020204" pitchFamily="34" charset="0"/>
            </a:rPr>
            <a:t>ng</a:t>
          </a:r>
          <a:endParaRPr lang="en-US" sz="1400" kern="1200" dirty="0">
            <a:latin typeface="Open Sans" panose="020B0606030504020204" pitchFamily="34" charset="0"/>
            <a:ea typeface="Open Sans" panose="020B0606030504020204" pitchFamily="34" charset="0"/>
            <a:cs typeface="Open Sans" panose="020B0606030504020204" pitchFamily="34" charset="0"/>
          </a:endParaRPr>
        </a:p>
        <a:p>
          <a:pPr marL="114300" lvl="1" indent="-114300" algn="l" defTabSz="622300">
            <a:lnSpc>
              <a:spcPct val="90000"/>
            </a:lnSpc>
            <a:spcBef>
              <a:spcPct val="0"/>
            </a:spcBef>
            <a:spcAft>
              <a:spcPct val="15000"/>
            </a:spcAft>
            <a:buChar char="•"/>
          </a:pPr>
          <a:r>
            <a:rPr lang="en-US" sz="1400" kern="1200" spc="-5">
              <a:latin typeface="Open Sans" panose="020B0606030504020204" pitchFamily="34" charset="0"/>
              <a:ea typeface="Open Sans" panose="020B0606030504020204" pitchFamily="34" charset="0"/>
              <a:cs typeface="Open Sans" panose="020B0606030504020204" pitchFamily="34" charset="0"/>
            </a:rPr>
            <a:t>C</a:t>
          </a:r>
          <a:r>
            <a:rPr lang="en-US" sz="1400" kern="1200">
              <a:latin typeface="Open Sans" panose="020B0606030504020204" pitchFamily="34" charset="0"/>
              <a:ea typeface="Open Sans" panose="020B0606030504020204" pitchFamily="34" charset="0"/>
              <a:cs typeface="Open Sans" panose="020B0606030504020204" pitchFamily="34" charset="0"/>
            </a:rPr>
            <a:t>an</a:t>
          </a:r>
          <a:r>
            <a:rPr lang="en-US" sz="1400" kern="1200" spc="-20">
              <a:latin typeface="Open Sans" panose="020B0606030504020204" pitchFamily="34" charset="0"/>
              <a:ea typeface="Open Sans" panose="020B0606030504020204" pitchFamily="34" charset="0"/>
              <a:cs typeface="Open Sans" panose="020B0606030504020204" pitchFamily="34" charset="0"/>
            </a:rPr>
            <a:t> </a:t>
          </a:r>
          <a:r>
            <a:rPr lang="en-US" sz="1400" kern="1200">
              <a:latin typeface="Open Sans" panose="020B0606030504020204" pitchFamily="34" charset="0"/>
              <a:ea typeface="Open Sans" panose="020B0606030504020204" pitchFamily="34" charset="0"/>
              <a:cs typeface="Open Sans" panose="020B0606030504020204" pitchFamily="34" charset="0"/>
            </a:rPr>
            <a:t>occur</a:t>
          </a:r>
          <a:r>
            <a:rPr lang="en-US" sz="1400" kern="1200" spc="-15">
              <a:latin typeface="Open Sans" panose="020B0606030504020204" pitchFamily="34" charset="0"/>
              <a:ea typeface="Open Sans" panose="020B0606030504020204" pitchFamily="34" charset="0"/>
              <a:cs typeface="Open Sans" panose="020B0606030504020204" pitchFamily="34" charset="0"/>
            </a:rPr>
            <a:t> </a:t>
          </a:r>
          <a:r>
            <a:rPr lang="en-US" sz="1400" kern="1200">
              <a:latin typeface="Open Sans" panose="020B0606030504020204" pitchFamily="34" charset="0"/>
              <a:ea typeface="Open Sans" panose="020B0606030504020204" pitchFamily="34" charset="0"/>
              <a:cs typeface="Open Sans" panose="020B0606030504020204" pitchFamily="34" charset="0"/>
            </a:rPr>
            <a:t>d</a:t>
          </a:r>
          <a:r>
            <a:rPr lang="en-US" sz="1400" kern="1200" spc="-5">
              <a:latin typeface="Open Sans" panose="020B0606030504020204" pitchFamily="34" charset="0"/>
              <a:ea typeface="Open Sans" panose="020B0606030504020204" pitchFamily="34" charset="0"/>
              <a:cs typeface="Open Sans" panose="020B0606030504020204" pitchFamily="34" charset="0"/>
            </a:rPr>
            <a:t>ir</a:t>
          </a:r>
          <a:r>
            <a:rPr lang="en-US" sz="1400" kern="1200">
              <a:latin typeface="Open Sans" panose="020B0606030504020204" pitchFamily="34" charset="0"/>
              <a:ea typeface="Open Sans" panose="020B0606030504020204" pitchFamily="34" charset="0"/>
              <a:cs typeface="Open Sans" panose="020B0606030504020204" pitchFamily="34" charset="0"/>
            </a:rPr>
            <a:t>ect</a:t>
          </a:r>
          <a:r>
            <a:rPr lang="en-US" sz="1400" kern="1200" spc="-5">
              <a:latin typeface="Open Sans" panose="020B0606030504020204" pitchFamily="34" charset="0"/>
              <a:ea typeface="Open Sans" panose="020B0606030504020204" pitchFamily="34" charset="0"/>
              <a:cs typeface="Open Sans" panose="020B0606030504020204" pitchFamily="34" charset="0"/>
            </a:rPr>
            <a:t>l</a:t>
          </a:r>
          <a:r>
            <a:rPr lang="en-US" sz="1400" kern="1200">
              <a:latin typeface="Open Sans" panose="020B0606030504020204" pitchFamily="34" charset="0"/>
              <a:ea typeface="Open Sans" panose="020B0606030504020204" pitchFamily="34" charset="0"/>
              <a:cs typeface="Open Sans" panose="020B0606030504020204" pitchFamily="34" charset="0"/>
            </a:rPr>
            <a:t>y</a:t>
          </a:r>
          <a:r>
            <a:rPr lang="en-US" sz="1400" kern="1200" spc="-10">
              <a:latin typeface="Open Sans" panose="020B0606030504020204" pitchFamily="34" charset="0"/>
              <a:ea typeface="Open Sans" panose="020B0606030504020204" pitchFamily="34" charset="0"/>
              <a:cs typeface="Open Sans" panose="020B0606030504020204" pitchFamily="34" charset="0"/>
            </a:rPr>
            <a:t> </a:t>
          </a:r>
          <a:r>
            <a:rPr lang="en-US" sz="1400" kern="1200" spc="-15">
              <a:latin typeface="Open Sans" panose="020B0606030504020204" pitchFamily="34" charset="0"/>
              <a:ea typeface="Open Sans" panose="020B0606030504020204" pitchFamily="34" charset="0"/>
              <a:cs typeface="Open Sans" panose="020B0606030504020204" pitchFamily="34" charset="0"/>
            </a:rPr>
            <a:t>w</a:t>
          </a:r>
          <a:r>
            <a:rPr lang="en-US" sz="1400" kern="1200" spc="-5">
              <a:latin typeface="Open Sans" panose="020B0606030504020204" pitchFamily="34" charset="0"/>
              <a:ea typeface="Open Sans" panose="020B0606030504020204" pitchFamily="34" charset="0"/>
              <a:cs typeface="Open Sans" panose="020B0606030504020204" pitchFamily="34" charset="0"/>
            </a:rPr>
            <a:t>i</a:t>
          </a:r>
          <a:r>
            <a:rPr lang="en-US" sz="1400" kern="1200">
              <a:latin typeface="Open Sans" panose="020B0606030504020204" pitchFamily="34" charset="0"/>
              <a:ea typeface="Open Sans" panose="020B0606030504020204" pitchFamily="34" charset="0"/>
              <a:cs typeface="Open Sans" panose="020B0606030504020204" pitchFamily="34" charset="0"/>
            </a:rPr>
            <a:t>th</a:t>
          </a:r>
          <a:r>
            <a:rPr lang="en-US" sz="1400" kern="1200" spc="5">
              <a:latin typeface="Open Sans" panose="020B0606030504020204" pitchFamily="34" charset="0"/>
              <a:ea typeface="Open Sans" panose="020B0606030504020204" pitchFamily="34" charset="0"/>
              <a:cs typeface="Open Sans" panose="020B0606030504020204" pitchFamily="34" charset="0"/>
            </a:rPr>
            <a:t> </a:t>
          </a:r>
          <a:r>
            <a:rPr lang="en-US" sz="1400" kern="1200">
              <a:latin typeface="Open Sans" panose="020B0606030504020204" pitchFamily="34" charset="0"/>
              <a:ea typeface="Open Sans" panose="020B0606030504020204" pitchFamily="34" charset="0"/>
              <a:cs typeface="Open Sans" panose="020B0606030504020204" pitchFamily="34" charset="0"/>
            </a:rPr>
            <a:t>the</a:t>
          </a:r>
          <a:r>
            <a:rPr lang="en-US" sz="1400" kern="1200" spc="-5">
              <a:latin typeface="Open Sans" panose="020B0606030504020204" pitchFamily="34" charset="0"/>
              <a:ea typeface="Open Sans" panose="020B0606030504020204" pitchFamily="34" charset="0"/>
              <a:cs typeface="Open Sans" panose="020B0606030504020204" pitchFamily="34" charset="0"/>
            </a:rPr>
            <a:t> </a:t>
          </a:r>
          <a:r>
            <a:rPr lang="en-US" sz="1400" kern="1200">
              <a:latin typeface="Open Sans" panose="020B0606030504020204" pitchFamily="34" charset="0"/>
              <a:ea typeface="Open Sans" panose="020B0606030504020204" pitchFamily="34" charset="0"/>
              <a:cs typeface="Open Sans" panose="020B0606030504020204" pitchFamily="34" charset="0"/>
            </a:rPr>
            <a:t>p</a:t>
          </a:r>
          <a:r>
            <a:rPr lang="en-US" sz="1400" kern="1200" spc="-5">
              <a:latin typeface="Open Sans" panose="020B0606030504020204" pitchFamily="34" charset="0"/>
              <a:ea typeface="Open Sans" panose="020B0606030504020204" pitchFamily="34" charset="0"/>
              <a:cs typeface="Open Sans" panose="020B0606030504020204" pitchFamily="34" charset="0"/>
            </a:rPr>
            <a:t>i</a:t>
          </a:r>
          <a:r>
            <a:rPr lang="en-US" sz="1400" kern="1200" spc="5">
              <a:latin typeface="Open Sans" panose="020B0606030504020204" pitchFamily="34" charset="0"/>
              <a:ea typeface="Open Sans" panose="020B0606030504020204" pitchFamily="34" charset="0"/>
              <a:cs typeface="Open Sans" panose="020B0606030504020204" pitchFamily="34" charset="0"/>
            </a:rPr>
            <a:t>m</a:t>
          </a:r>
          <a:r>
            <a:rPr lang="en-US" sz="1400" kern="1200">
              <a:latin typeface="Open Sans" panose="020B0606030504020204" pitchFamily="34" charset="0"/>
              <a:ea typeface="Open Sans" panose="020B0606030504020204" pitchFamily="34" charset="0"/>
              <a:cs typeface="Open Sans" panose="020B0606030504020204" pitchFamily="34" charset="0"/>
            </a:rPr>
            <a:t>p,</a:t>
          </a:r>
          <a:r>
            <a:rPr lang="en-US" sz="1400" kern="1200" spc="-20">
              <a:latin typeface="Open Sans" panose="020B0606030504020204" pitchFamily="34" charset="0"/>
              <a:ea typeface="Open Sans" panose="020B0606030504020204" pitchFamily="34" charset="0"/>
              <a:cs typeface="Open Sans" panose="020B0606030504020204" pitchFamily="34" charset="0"/>
            </a:rPr>
            <a:t> </a:t>
          </a:r>
          <a:r>
            <a:rPr lang="en-US" sz="1400" kern="1200">
              <a:latin typeface="Open Sans" panose="020B0606030504020204" pitchFamily="34" charset="0"/>
              <a:ea typeface="Open Sans" panose="020B0606030504020204" pitchFamily="34" charset="0"/>
              <a:cs typeface="Open Sans" panose="020B0606030504020204" pitchFamily="34" charset="0"/>
            </a:rPr>
            <a:t>bottom</a:t>
          </a:r>
          <a:r>
            <a:rPr lang="en-US" sz="1400" kern="1200" spc="-30">
              <a:latin typeface="Open Sans" panose="020B0606030504020204" pitchFamily="34" charset="0"/>
              <a:ea typeface="Open Sans" panose="020B0606030504020204" pitchFamily="34" charset="0"/>
              <a:cs typeface="Open Sans" panose="020B0606030504020204" pitchFamily="34" charset="0"/>
            </a:rPr>
            <a:t> </a:t>
          </a:r>
          <a:r>
            <a:rPr lang="en-US" sz="1400" kern="1200" spc="-10">
              <a:latin typeface="Open Sans" panose="020B0606030504020204" pitchFamily="34" charset="0"/>
              <a:ea typeface="Open Sans" panose="020B0606030504020204" pitchFamily="34" charset="0"/>
              <a:cs typeface="Open Sans" panose="020B0606030504020204" pitchFamily="34" charset="0"/>
            </a:rPr>
            <a:t>g</a:t>
          </a:r>
          <a:r>
            <a:rPr lang="en-US" sz="1400" kern="1200" spc="-5">
              <a:latin typeface="Open Sans" panose="020B0606030504020204" pitchFamily="34" charset="0"/>
              <a:ea typeface="Open Sans" panose="020B0606030504020204" pitchFamily="34" charset="0"/>
              <a:cs typeface="Open Sans" panose="020B0606030504020204" pitchFamily="34" charset="0"/>
            </a:rPr>
            <a:t>irl</a:t>
          </a:r>
          <a:r>
            <a:rPr lang="en-US" sz="1400" kern="1200">
              <a:latin typeface="Open Sans" panose="020B0606030504020204" pitchFamily="34" charset="0"/>
              <a:ea typeface="Open Sans" panose="020B0606030504020204" pitchFamily="34" charset="0"/>
              <a:cs typeface="Open Sans" panose="020B0606030504020204" pitchFamily="34" charset="0"/>
            </a:rPr>
            <a:t>,</a:t>
          </a:r>
          <a:r>
            <a:rPr lang="en-US" sz="1400" kern="1200" spc="15">
              <a:latin typeface="Open Sans" panose="020B0606030504020204" pitchFamily="34" charset="0"/>
              <a:ea typeface="Open Sans" panose="020B0606030504020204" pitchFamily="34" charset="0"/>
              <a:cs typeface="Open Sans" panose="020B0606030504020204" pitchFamily="34" charset="0"/>
            </a:rPr>
            <a:t> </a:t>
          </a:r>
          <a:r>
            <a:rPr lang="en-US" sz="1400" kern="1200">
              <a:latin typeface="Open Sans" panose="020B0606030504020204" pitchFamily="34" charset="0"/>
              <a:ea typeface="Open Sans" panose="020B0606030504020204" pitchFamily="34" charset="0"/>
              <a:cs typeface="Open Sans" panose="020B0606030504020204" pitchFamily="34" charset="0"/>
            </a:rPr>
            <a:t>or</a:t>
          </a:r>
          <a:r>
            <a:rPr lang="en-US" sz="1400" kern="1200" spc="-15">
              <a:latin typeface="Open Sans" panose="020B0606030504020204" pitchFamily="34" charset="0"/>
              <a:ea typeface="Open Sans" panose="020B0606030504020204" pitchFamily="34" charset="0"/>
              <a:cs typeface="Open Sans" panose="020B0606030504020204" pitchFamily="34" charset="0"/>
            </a:rPr>
            <a:t> </a:t>
          </a:r>
          <a:r>
            <a:rPr lang="en-US" sz="1400" kern="1200">
              <a:latin typeface="Open Sans" panose="020B0606030504020204" pitchFamily="34" charset="0"/>
              <a:ea typeface="Open Sans" panose="020B0606030504020204" pitchFamily="34" charset="0"/>
              <a:cs typeface="Open Sans" panose="020B0606030504020204" pitchFamily="34" charset="0"/>
            </a:rPr>
            <a:t>other</a:t>
          </a:r>
          <a:r>
            <a:rPr lang="en-US" sz="1400" kern="1200" spc="-15">
              <a:latin typeface="Open Sans" panose="020B0606030504020204" pitchFamily="34" charset="0"/>
              <a:ea typeface="Open Sans" panose="020B0606030504020204" pitchFamily="34" charset="0"/>
              <a:cs typeface="Open Sans" panose="020B0606030504020204" pitchFamily="34" charset="0"/>
            </a:rPr>
            <a:t> v</a:t>
          </a:r>
          <a:r>
            <a:rPr lang="en-US" sz="1400" kern="1200" spc="-5">
              <a:latin typeface="Open Sans" panose="020B0606030504020204" pitchFamily="34" charset="0"/>
              <a:ea typeface="Open Sans" panose="020B0606030504020204" pitchFamily="34" charset="0"/>
              <a:cs typeface="Open Sans" panose="020B0606030504020204" pitchFamily="34" charset="0"/>
            </a:rPr>
            <a:t>i</a:t>
          </a:r>
          <a:r>
            <a:rPr lang="en-US" sz="1400" kern="1200">
              <a:latin typeface="Open Sans" panose="020B0606030504020204" pitchFamily="34" charset="0"/>
              <a:ea typeface="Open Sans" panose="020B0606030504020204" pitchFamily="34" charset="0"/>
              <a:cs typeface="Open Sans" panose="020B0606030504020204" pitchFamily="34" charset="0"/>
            </a:rPr>
            <a:t>ct</a:t>
          </a:r>
          <a:r>
            <a:rPr lang="en-US" sz="1400" kern="1200" spc="-5">
              <a:latin typeface="Open Sans" panose="020B0606030504020204" pitchFamily="34" charset="0"/>
              <a:ea typeface="Open Sans" panose="020B0606030504020204" pitchFamily="34" charset="0"/>
              <a:cs typeface="Open Sans" panose="020B0606030504020204" pitchFamily="34" charset="0"/>
            </a:rPr>
            <a:t>i</a:t>
          </a:r>
          <a:r>
            <a:rPr lang="en-US" sz="1400" kern="1200" spc="5">
              <a:latin typeface="Open Sans" panose="020B0606030504020204" pitchFamily="34" charset="0"/>
              <a:ea typeface="Open Sans" panose="020B0606030504020204" pitchFamily="34" charset="0"/>
              <a:cs typeface="Open Sans" panose="020B0606030504020204" pitchFamily="34" charset="0"/>
            </a:rPr>
            <a:t>m</a:t>
          </a:r>
          <a:r>
            <a:rPr lang="en-US" sz="1400" kern="1200">
              <a:latin typeface="Open Sans" panose="020B0606030504020204" pitchFamily="34" charset="0"/>
              <a:ea typeface="Open Sans" panose="020B0606030504020204" pitchFamily="34" charset="0"/>
              <a:cs typeface="Open Sans" panose="020B0606030504020204" pitchFamily="34" charset="0"/>
            </a:rPr>
            <a:t>s</a:t>
          </a:r>
          <a:endParaRPr lang="en-US" sz="1400" kern="1200" dirty="0">
            <a:latin typeface="Open Sans" panose="020B0606030504020204" pitchFamily="34" charset="0"/>
            <a:ea typeface="Open Sans" panose="020B0606030504020204" pitchFamily="34" charset="0"/>
            <a:cs typeface="Open Sans" panose="020B0606030504020204" pitchFamily="34" charset="0"/>
          </a:endParaRPr>
        </a:p>
        <a:p>
          <a:pPr marL="114300" lvl="1" indent="-114300" algn="l" defTabSz="622300">
            <a:lnSpc>
              <a:spcPct val="90000"/>
            </a:lnSpc>
            <a:spcBef>
              <a:spcPct val="0"/>
            </a:spcBef>
            <a:spcAft>
              <a:spcPct val="15000"/>
            </a:spcAft>
            <a:buChar char="•"/>
          </a:pPr>
          <a:endParaRPr lang="en-US" sz="1400" kern="1200" dirty="0"/>
        </a:p>
      </dsp:txBody>
      <dsp:txXfrm rot="-5400000">
        <a:off x="1245492" y="58674"/>
        <a:ext cx="7461050" cy="1043614"/>
      </dsp:txXfrm>
    </dsp:sp>
    <dsp:sp modelId="{49234C5A-F899-4A1A-96A6-46D6D1B3DC35}">
      <dsp:nvSpPr>
        <dsp:cNvPr id="0" name=""/>
        <dsp:cNvSpPr/>
      </dsp:nvSpPr>
      <dsp:spPr>
        <a:xfrm rot="5400000">
          <a:off x="-266891" y="1856135"/>
          <a:ext cx="1779275" cy="1245492"/>
        </a:xfrm>
        <a:prstGeom prst="chevron">
          <a:avLst/>
        </a:prstGeom>
        <a:solidFill>
          <a:schemeClr val="accent3">
            <a:hueOff val="9944630"/>
            <a:satOff val="-13554"/>
            <a:lumOff val="-10294"/>
            <a:alphaOff val="0"/>
          </a:schemeClr>
        </a:solidFill>
        <a:ln w="25400" cap="flat" cmpd="sng" algn="ctr">
          <a:solidFill>
            <a:schemeClr val="accent3">
              <a:hueOff val="9944630"/>
              <a:satOff val="-13554"/>
              <a:lumOff val="-1029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Open Sans" panose="020B0606030504020204" pitchFamily="34" charset="0"/>
              <a:ea typeface="Open Sans" panose="020B0606030504020204" pitchFamily="34" charset="0"/>
              <a:cs typeface="Open Sans" panose="020B0606030504020204" pitchFamily="34" charset="0"/>
            </a:rPr>
            <a:t>Grooming</a:t>
          </a:r>
        </a:p>
      </dsp:txBody>
      <dsp:txXfrm rot="-5400000">
        <a:off x="1" y="2211989"/>
        <a:ext cx="1245492" cy="533783"/>
      </dsp:txXfrm>
    </dsp:sp>
    <dsp:sp modelId="{A22910E7-4CFB-4DE9-9339-770F08EDE9F6}">
      <dsp:nvSpPr>
        <dsp:cNvPr id="0" name=""/>
        <dsp:cNvSpPr/>
      </dsp:nvSpPr>
      <dsp:spPr>
        <a:xfrm rot="5400000">
          <a:off x="4425981" y="-1591245"/>
          <a:ext cx="1156528" cy="7517507"/>
        </a:xfrm>
        <a:prstGeom prst="round2SameRect">
          <a:avLst/>
        </a:prstGeom>
        <a:solidFill>
          <a:schemeClr val="lt1">
            <a:alpha val="90000"/>
            <a:hueOff val="0"/>
            <a:satOff val="0"/>
            <a:lumOff val="0"/>
            <a:alphaOff val="0"/>
          </a:schemeClr>
        </a:solidFill>
        <a:ln w="25400" cap="flat" cmpd="sng" algn="ctr">
          <a:solidFill>
            <a:schemeClr val="accent3">
              <a:hueOff val="9944630"/>
              <a:satOff val="-13554"/>
              <a:lumOff val="-1029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a:latin typeface="Open Sans" panose="020B0606030504020204" pitchFamily="34" charset="0"/>
              <a:ea typeface="Open Sans" panose="020B0606030504020204" pitchFamily="34" charset="0"/>
              <a:cs typeface="Open Sans" panose="020B0606030504020204" pitchFamily="34" charset="0"/>
            </a:rPr>
            <a:t>In</a:t>
          </a:r>
          <a:r>
            <a:rPr lang="en-US" sz="1400" kern="1200" spc="-15">
              <a:latin typeface="Open Sans" panose="020B0606030504020204" pitchFamily="34" charset="0"/>
              <a:ea typeface="Open Sans" panose="020B0606030504020204" pitchFamily="34" charset="0"/>
              <a:cs typeface="Open Sans" panose="020B0606030504020204" pitchFamily="34" charset="0"/>
            </a:rPr>
            <a:t>v</a:t>
          </a:r>
          <a:r>
            <a:rPr lang="en-US" sz="1400" kern="1200">
              <a:latin typeface="Open Sans" panose="020B0606030504020204" pitchFamily="34" charset="0"/>
              <a:ea typeface="Open Sans" panose="020B0606030504020204" pitchFamily="34" charset="0"/>
              <a:cs typeface="Open Sans" panose="020B0606030504020204" pitchFamily="34" charset="0"/>
            </a:rPr>
            <a:t>est</a:t>
          </a:r>
          <a:r>
            <a:rPr lang="en-US" sz="1400" kern="1200" spc="5">
              <a:latin typeface="Open Sans" panose="020B0606030504020204" pitchFamily="34" charset="0"/>
              <a:ea typeface="Open Sans" panose="020B0606030504020204" pitchFamily="34" charset="0"/>
              <a:cs typeface="Open Sans" panose="020B0606030504020204" pitchFamily="34" charset="0"/>
            </a:rPr>
            <a:t>m</a:t>
          </a:r>
          <a:r>
            <a:rPr lang="en-US" sz="1400" kern="1200">
              <a:latin typeface="Open Sans" panose="020B0606030504020204" pitchFamily="34" charset="0"/>
              <a:ea typeface="Open Sans" panose="020B0606030504020204" pitchFamily="34" charset="0"/>
              <a:cs typeface="Open Sans" panose="020B0606030504020204" pitchFamily="34" charset="0"/>
            </a:rPr>
            <a:t>ent</a:t>
          </a:r>
          <a:r>
            <a:rPr lang="en-US" sz="1400" kern="1200" spc="-20">
              <a:latin typeface="Open Sans" panose="020B0606030504020204" pitchFamily="34" charset="0"/>
              <a:ea typeface="Open Sans" panose="020B0606030504020204" pitchFamily="34" charset="0"/>
              <a:cs typeface="Open Sans" panose="020B0606030504020204" pitchFamily="34" charset="0"/>
            </a:rPr>
            <a:t> </a:t>
          </a:r>
          <a:r>
            <a:rPr lang="en-US" sz="1400" kern="1200">
              <a:latin typeface="Open Sans" panose="020B0606030504020204" pitchFamily="34" charset="0"/>
              <a:ea typeface="Open Sans" panose="020B0606030504020204" pitchFamily="34" charset="0"/>
              <a:cs typeface="Open Sans" panose="020B0606030504020204" pitchFamily="34" charset="0"/>
            </a:rPr>
            <a:t>of</a:t>
          </a:r>
          <a:r>
            <a:rPr lang="en-US" sz="1400" kern="1200" spc="-10">
              <a:latin typeface="Open Sans" panose="020B0606030504020204" pitchFamily="34" charset="0"/>
              <a:ea typeface="Open Sans" panose="020B0606030504020204" pitchFamily="34" charset="0"/>
              <a:cs typeface="Open Sans" panose="020B0606030504020204" pitchFamily="34" charset="0"/>
            </a:rPr>
            <a:t> </a:t>
          </a:r>
          <a:r>
            <a:rPr lang="en-US" sz="1400" kern="1200">
              <a:latin typeface="Open Sans" panose="020B0606030504020204" pitchFamily="34" charset="0"/>
              <a:ea typeface="Open Sans" panose="020B0606030504020204" pitchFamily="34" charset="0"/>
              <a:cs typeface="Open Sans" panose="020B0606030504020204" pitchFamily="34" charset="0"/>
            </a:rPr>
            <a:t>t</a:t>
          </a:r>
          <a:r>
            <a:rPr lang="en-US" sz="1400" kern="1200" spc="-5">
              <a:latin typeface="Open Sans" panose="020B0606030504020204" pitchFamily="34" charset="0"/>
              <a:ea typeface="Open Sans" panose="020B0606030504020204" pitchFamily="34" charset="0"/>
              <a:cs typeface="Open Sans" panose="020B0606030504020204" pitchFamily="34" charset="0"/>
            </a:rPr>
            <a:t>i</a:t>
          </a:r>
          <a:r>
            <a:rPr lang="en-US" sz="1400" kern="1200" spc="5">
              <a:latin typeface="Open Sans" panose="020B0606030504020204" pitchFamily="34" charset="0"/>
              <a:ea typeface="Open Sans" panose="020B0606030504020204" pitchFamily="34" charset="0"/>
              <a:cs typeface="Open Sans" panose="020B0606030504020204" pitchFamily="34" charset="0"/>
            </a:rPr>
            <a:t>m</a:t>
          </a:r>
          <a:r>
            <a:rPr lang="en-US" sz="1400" kern="1200">
              <a:latin typeface="Open Sans" panose="020B0606030504020204" pitchFamily="34" charset="0"/>
              <a:ea typeface="Open Sans" panose="020B0606030504020204" pitchFamily="34" charset="0"/>
              <a:cs typeface="Open Sans" panose="020B0606030504020204" pitchFamily="34" charset="0"/>
            </a:rPr>
            <a:t>e,</a:t>
          </a:r>
          <a:r>
            <a:rPr lang="en-US" sz="1400" kern="1200" spc="-10">
              <a:latin typeface="Open Sans" panose="020B0606030504020204" pitchFamily="34" charset="0"/>
              <a:ea typeface="Open Sans" panose="020B0606030504020204" pitchFamily="34" charset="0"/>
              <a:cs typeface="Open Sans" panose="020B0606030504020204" pitchFamily="34" charset="0"/>
            </a:rPr>
            <a:t> g</a:t>
          </a:r>
          <a:r>
            <a:rPr lang="en-US" sz="1400" kern="1200" spc="-5">
              <a:latin typeface="Open Sans" panose="020B0606030504020204" pitchFamily="34" charset="0"/>
              <a:ea typeface="Open Sans" panose="020B0606030504020204" pitchFamily="34" charset="0"/>
              <a:cs typeface="Open Sans" panose="020B0606030504020204" pitchFamily="34" charset="0"/>
            </a:rPr>
            <a:t>i</a:t>
          </a:r>
          <a:r>
            <a:rPr lang="en-US" sz="1400" kern="1200" spc="10">
              <a:latin typeface="Open Sans" panose="020B0606030504020204" pitchFamily="34" charset="0"/>
              <a:ea typeface="Open Sans" panose="020B0606030504020204" pitchFamily="34" charset="0"/>
              <a:cs typeface="Open Sans" panose="020B0606030504020204" pitchFamily="34" charset="0"/>
            </a:rPr>
            <a:t>f</a:t>
          </a:r>
          <a:r>
            <a:rPr lang="en-US" sz="1400" kern="1200">
              <a:latin typeface="Open Sans" panose="020B0606030504020204" pitchFamily="34" charset="0"/>
              <a:ea typeface="Open Sans" panose="020B0606030504020204" pitchFamily="34" charset="0"/>
              <a:cs typeface="Open Sans" panose="020B0606030504020204" pitchFamily="34" charset="0"/>
            </a:rPr>
            <a:t>ts, bu</a:t>
          </a:r>
          <a:r>
            <a:rPr lang="en-US" sz="1400" kern="1200" spc="-5">
              <a:latin typeface="Open Sans" panose="020B0606030504020204" pitchFamily="34" charset="0"/>
              <a:ea typeface="Open Sans" panose="020B0606030504020204" pitchFamily="34" charset="0"/>
              <a:cs typeface="Open Sans" panose="020B0606030504020204" pitchFamily="34" charset="0"/>
            </a:rPr>
            <a:t>il</a:t>
          </a:r>
          <a:r>
            <a:rPr lang="en-US" sz="1400" kern="1200">
              <a:latin typeface="Open Sans" panose="020B0606030504020204" pitchFamily="34" charset="0"/>
              <a:ea typeface="Open Sans" panose="020B0606030504020204" pitchFamily="34" charset="0"/>
              <a:cs typeface="Open Sans" panose="020B0606030504020204" pitchFamily="34" charset="0"/>
            </a:rPr>
            <a:t>d</a:t>
          </a:r>
          <a:r>
            <a:rPr lang="en-US" sz="1400" kern="1200" spc="-5">
              <a:latin typeface="Open Sans" panose="020B0606030504020204" pitchFamily="34" charset="0"/>
              <a:ea typeface="Open Sans" panose="020B0606030504020204" pitchFamily="34" charset="0"/>
              <a:cs typeface="Open Sans" panose="020B0606030504020204" pitchFamily="34" charset="0"/>
            </a:rPr>
            <a:t>i</a:t>
          </a:r>
          <a:r>
            <a:rPr lang="en-US" sz="1400" kern="1200" spc="-10">
              <a:latin typeface="Open Sans" panose="020B0606030504020204" pitchFamily="34" charset="0"/>
              <a:ea typeface="Open Sans" panose="020B0606030504020204" pitchFamily="34" charset="0"/>
              <a:cs typeface="Open Sans" panose="020B0606030504020204" pitchFamily="34" charset="0"/>
            </a:rPr>
            <a:t>n</a:t>
          </a:r>
          <a:r>
            <a:rPr lang="en-US" sz="1400" kern="1200">
              <a:latin typeface="Open Sans" panose="020B0606030504020204" pitchFamily="34" charset="0"/>
              <a:ea typeface="Open Sans" panose="020B0606030504020204" pitchFamily="34" charset="0"/>
              <a:cs typeface="Open Sans" panose="020B0606030504020204" pitchFamily="34" charset="0"/>
            </a:rPr>
            <a:t>g</a:t>
          </a:r>
          <a:r>
            <a:rPr lang="en-US" sz="1400" kern="1200" spc="-30">
              <a:latin typeface="Open Sans" panose="020B0606030504020204" pitchFamily="34" charset="0"/>
              <a:ea typeface="Open Sans" panose="020B0606030504020204" pitchFamily="34" charset="0"/>
              <a:cs typeface="Open Sans" panose="020B0606030504020204" pitchFamily="34" charset="0"/>
            </a:rPr>
            <a:t> </a:t>
          </a:r>
          <a:r>
            <a:rPr lang="en-US" sz="1400" kern="1200">
              <a:latin typeface="Open Sans" panose="020B0606030504020204" pitchFamily="34" charset="0"/>
              <a:ea typeface="Open Sans" panose="020B0606030504020204" pitchFamily="34" charset="0"/>
              <a:cs typeface="Open Sans" panose="020B0606030504020204" pitchFamily="34" charset="0"/>
            </a:rPr>
            <a:t>of</a:t>
          </a:r>
          <a:r>
            <a:rPr lang="en-US" sz="1400" kern="1200" spc="-10">
              <a:latin typeface="Open Sans" panose="020B0606030504020204" pitchFamily="34" charset="0"/>
              <a:ea typeface="Open Sans" panose="020B0606030504020204" pitchFamily="34" charset="0"/>
              <a:cs typeface="Open Sans" panose="020B0606030504020204" pitchFamily="34" charset="0"/>
            </a:rPr>
            <a:t> </a:t>
          </a:r>
          <a:r>
            <a:rPr lang="en-US" sz="1400" kern="1200">
              <a:latin typeface="Open Sans" panose="020B0606030504020204" pitchFamily="34" charset="0"/>
              <a:ea typeface="Open Sans" panose="020B0606030504020204" pitchFamily="34" charset="0"/>
              <a:cs typeface="Open Sans" panose="020B0606030504020204" pitchFamily="34" charset="0"/>
            </a:rPr>
            <a:t>t</a:t>
          </a:r>
          <a:r>
            <a:rPr lang="en-US" sz="1400" kern="1200" spc="-5">
              <a:latin typeface="Open Sans" panose="020B0606030504020204" pitchFamily="34" charset="0"/>
              <a:ea typeface="Open Sans" panose="020B0606030504020204" pitchFamily="34" charset="0"/>
              <a:cs typeface="Open Sans" panose="020B0606030504020204" pitchFamily="34" charset="0"/>
            </a:rPr>
            <a:t>r</a:t>
          </a:r>
          <a:r>
            <a:rPr lang="en-US" sz="1400" kern="1200">
              <a:latin typeface="Open Sans" panose="020B0606030504020204" pitchFamily="34" charset="0"/>
              <a:ea typeface="Open Sans" panose="020B0606030504020204" pitchFamily="34" charset="0"/>
              <a:cs typeface="Open Sans" panose="020B0606030504020204" pitchFamily="34" charset="0"/>
            </a:rPr>
            <a:t>ust, and</a:t>
          </a:r>
          <a:r>
            <a:rPr lang="en-US" sz="1400" kern="1200" spc="-20">
              <a:latin typeface="Open Sans" panose="020B0606030504020204" pitchFamily="34" charset="0"/>
              <a:ea typeface="Open Sans" panose="020B0606030504020204" pitchFamily="34" charset="0"/>
              <a:cs typeface="Open Sans" panose="020B0606030504020204" pitchFamily="34" charset="0"/>
            </a:rPr>
            <a:t> </a:t>
          </a:r>
          <a:r>
            <a:rPr lang="en-US" sz="1400" kern="1200">
              <a:latin typeface="Open Sans" panose="020B0606030504020204" pitchFamily="34" charset="0"/>
              <a:ea typeface="Open Sans" panose="020B0606030504020204" pitchFamily="34" charset="0"/>
              <a:cs typeface="Open Sans" panose="020B0606030504020204" pitchFamily="34" charset="0"/>
            </a:rPr>
            <a:t>sense</a:t>
          </a:r>
          <a:r>
            <a:rPr lang="en-US" sz="1400" kern="1200" spc="-20">
              <a:latin typeface="Open Sans" panose="020B0606030504020204" pitchFamily="34" charset="0"/>
              <a:ea typeface="Open Sans" panose="020B0606030504020204" pitchFamily="34" charset="0"/>
              <a:cs typeface="Open Sans" panose="020B0606030504020204" pitchFamily="34" charset="0"/>
            </a:rPr>
            <a:t> </a:t>
          </a:r>
          <a:r>
            <a:rPr lang="en-US" sz="1400" kern="1200">
              <a:latin typeface="Open Sans" panose="020B0606030504020204" pitchFamily="34" charset="0"/>
              <a:ea typeface="Open Sans" panose="020B0606030504020204" pitchFamily="34" charset="0"/>
              <a:cs typeface="Open Sans" panose="020B0606030504020204" pitchFamily="34" charset="0"/>
            </a:rPr>
            <a:t>of</a:t>
          </a:r>
          <a:r>
            <a:rPr lang="en-US" sz="1400" kern="1200" spc="-10">
              <a:latin typeface="Open Sans" panose="020B0606030504020204" pitchFamily="34" charset="0"/>
              <a:ea typeface="Open Sans" panose="020B0606030504020204" pitchFamily="34" charset="0"/>
              <a:cs typeface="Open Sans" panose="020B0606030504020204" pitchFamily="34" charset="0"/>
            </a:rPr>
            <a:t> </a:t>
          </a:r>
          <a:r>
            <a:rPr lang="en-US" sz="1400" kern="1200">
              <a:latin typeface="Open Sans" panose="020B0606030504020204" pitchFamily="34" charset="0"/>
              <a:ea typeface="Open Sans" panose="020B0606030504020204" pitchFamily="34" charset="0"/>
              <a:cs typeface="Open Sans" panose="020B0606030504020204" pitchFamily="34" charset="0"/>
            </a:rPr>
            <a:t>be</a:t>
          </a:r>
          <a:r>
            <a:rPr lang="en-US" sz="1400" kern="1200" spc="-5">
              <a:latin typeface="Open Sans" panose="020B0606030504020204" pitchFamily="34" charset="0"/>
              <a:ea typeface="Open Sans" panose="020B0606030504020204" pitchFamily="34" charset="0"/>
              <a:cs typeface="Open Sans" panose="020B0606030504020204" pitchFamily="34" charset="0"/>
            </a:rPr>
            <a:t>l</a:t>
          </a:r>
          <a:r>
            <a:rPr lang="en-US" sz="1400" kern="1200">
              <a:latin typeface="Open Sans" panose="020B0606030504020204" pitchFamily="34" charset="0"/>
              <a:ea typeface="Open Sans" panose="020B0606030504020204" pitchFamily="34" charset="0"/>
              <a:cs typeface="Open Sans" panose="020B0606030504020204" pitchFamily="34" charset="0"/>
            </a:rPr>
            <a:t>on</a:t>
          </a:r>
          <a:r>
            <a:rPr lang="en-US" sz="1400" kern="1200" spc="-10">
              <a:latin typeface="Open Sans" panose="020B0606030504020204" pitchFamily="34" charset="0"/>
              <a:ea typeface="Open Sans" panose="020B0606030504020204" pitchFamily="34" charset="0"/>
              <a:cs typeface="Open Sans" panose="020B0606030504020204" pitchFamily="34" charset="0"/>
            </a:rPr>
            <a:t>g</a:t>
          </a:r>
          <a:r>
            <a:rPr lang="en-US" sz="1400" kern="1200" spc="-5">
              <a:latin typeface="Open Sans" panose="020B0606030504020204" pitchFamily="34" charset="0"/>
              <a:ea typeface="Open Sans" panose="020B0606030504020204" pitchFamily="34" charset="0"/>
              <a:cs typeface="Open Sans" panose="020B0606030504020204" pitchFamily="34" charset="0"/>
            </a:rPr>
            <a:t>i</a:t>
          </a:r>
          <a:r>
            <a:rPr lang="en-US" sz="1400" kern="1200" spc="-10">
              <a:latin typeface="Open Sans" panose="020B0606030504020204" pitchFamily="34" charset="0"/>
              <a:ea typeface="Open Sans" panose="020B0606030504020204" pitchFamily="34" charset="0"/>
              <a:cs typeface="Open Sans" panose="020B0606030504020204" pitchFamily="34" charset="0"/>
            </a:rPr>
            <a:t>n</a:t>
          </a:r>
          <a:r>
            <a:rPr lang="en-US" sz="1400" kern="1200">
              <a:latin typeface="Open Sans" panose="020B0606030504020204" pitchFamily="34" charset="0"/>
              <a:ea typeface="Open Sans" panose="020B0606030504020204" pitchFamily="34" charset="0"/>
              <a:cs typeface="Open Sans" panose="020B0606030504020204" pitchFamily="34" charset="0"/>
            </a:rPr>
            <a:t>g</a:t>
          </a:r>
          <a:endParaRPr lang="en-US" sz="1400" kern="1200" dirty="0">
            <a:latin typeface="Open Sans" panose="020B0606030504020204" pitchFamily="34" charset="0"/>
            <a:ea typeface="Open Sans" panose="020B0606030504020204" pitchFamily="34" charset="0"/>
            <a:cs typeface="Open Sans" panose="020B0606030504020204" pitchFamily="34" charset="0"/>
          </a:endParaRPr>
        </a:p>
        <a:p>
          <a:pPr marL="114300" lvl="1" indent="-114300" algn="l" defTabSz="622300">
            <a:lnSpc>
              <a:spcPct val="90000"/>
            </a:lnSpc>
            <a:spcBef>
              <a:spcPct val="0"/>
            </a:spcBef>
            <a:spcAft>
              <a:spcPct val="15000"/>
            </a:spcAft>
            <a:buChar char="•"/>
          </a:pPr>
          <a:r>
            <a:rPr lang="en-US" sz="1400" kern="1200">
              <a:latin typeface="Open Sans" panose="020B0606030504020204" pitchFamily="34" charset="0"/>
              <a:ea typeface="Open Sans" panose="020B0606030504020204" pitchFamily="34" charset="0"/>
              <a:cs typeface="Open Sans" panose="020B0606030504020204" pitchFamily="34" charset="0"/>
            </a:rPr>
            <a:t>Inc</a:t>
          </a:r>
          <a:r>
            <a:rPr lang="en-US" sz="1400" kern="1200" spc="-5">
              <a:latin typeface="Open Sans" panose="020B0606030504020204" pitchFamily="34" charset="0"/>
              <a:ea typeface="Open Sans" panose="020B0606030504020204" pitchFamily="34" charset="0"/>
              <a:cs typeface="Open Sans" panose="020B0606030504020204" pitchFamily="34" charset="0"/>
            </a:rPr>
            <a:t>r</a:t>
          </a:r>
          <a:r>
            <a:rPr lang="en-US" sz="1400" kern="1200">
              <a:latin typeface="Open Sans" panose="020B0606030504020204" pitchFamily="34" charset="0"/>
              <a:ea typeface="Open Sans" panose="020B0606030504020204" pitchFamily="34" charset="0"/>
              <a:cs typeface="Open Sans" panose="020B0606030504020204" pitchFamily="34" charset="0"/>
            </a:rPr>
            <a:t>eased</a:t>
          </a:r>
          <a:r>
            <a:rPr lang="en-US" sz="1400" kern="1200" spc="-30">
              <a:latin typeface="Open Sans" panose="020B0606030504020204" pitchFamily="34" charset="0"/>
              <a:ea typeface="Open Sans" panose="020B0606030504020204" pitchFamily="34" charset="0"/>
              <a:cs typeface="Open Sans" panose="020B0606030504020204" pitchFamily="34" charset="0"/>
            </a:rPr>
            <a:t> </a:t>
          </a:r>
          <a:r>
            <a:rPr lang="en-US" sz="1400" kern="1200" spc="-5">
              <a:latin typeface="Open Sans" panose="020B0606030504020204" pitchFamily="34" charset="0"/>
              <a:ea typeface="Open Sans" panose="020B0606030504020204" pitchFamily="34" charset="0"/>
              <a:cs typeface="Open Sans" panose="020B0606030504020204" pitchFamily="34" charset="0"/>
            </a:rPr>
            <a:t>i</a:t>
          </a:r>
          <a:r>
            <a:rPr lang="en-US" sz="1400" kern="1200">
              <a:latin typeface="Open Sans" panose="020B0606030504020204" pitchFamily="34" charset="0"/>
              <a:ea typeface="Open Sans" panose="020B0606030504020204" pitchFamily="34" charset="0"/>
              <a:cs typeface="Open Sans" panose="020B0606030504020204" pitchFamily="34" charset="0"/>
            </a:rPr>
            <a:t>so</a:t>
          </a:r>
          <a:r>
            <a:rPr lang="en-US" sz="1400" kern="1200" spc="-5">
              <a:latin typeface="Open Sans" panose="020B0606030504020204" pitchFamily="34" charset="0"/>
              <a:ea typeface="Open Sans" panose="020B0606030504020204" pitchFamily="34" charset="0"/>
              <a:cs typeface="Open Sans" panose="020B0606030504020204" pitchFamily="34" charset="0"/>
            </a:rPr>
            <a:t>l</a:t>
          </a:r>
          <a:r>
            <a:rPr lang="en-US" sz="1400" kern="1200">
              <a:latin typeface="Open Sans" panose="020B0606030504020204" pitchFamily="34" charset="0"/>
              <a:ea typeface="Open Sans" panose="020B0606030504020204" pitchFamily="34" charset="0"/>
              <a:cs typeface="Open Sans" panose="020B0606030504020204" pitchFamily="34" charset="0"/>
            </a:rPr>
            <a:t>at</a:t>
          </a:r>
          <a:r>
            <a:rPr lang="en-US" sz="1400" kern="1200" spc="-5">
              <a:latin typeface="Open Sans" panose="020B0606030504020204" pitchFamily="34" charset="0"/>
              <a:ea typeface="Open Sans" panose="020B0606030504020204" pitchFamily="34" charset="0"/>
              <a:cs typeface="Open Sans" panose="020B0606030504020204" pitchFamily="34" charset="0"/>
            </a:rPr>
            <a:t>i</a:t>
          </a:r>
          <a:r>
            <a:rPr lang="en-US" sz="1400" kern="1200">
              <a:latin typeface="Open Sans" panose="020B0606030504020204" pitchFamily="34" charset="0"/>
              <a:ea typeface="Open Sans" panose="020B0606030504020204" pitchFamily="34" charset="0"/>
              <a:cs typeface="Open Sans" panose="020B0606030504020204" pitchFamily="34" charset="0"/>
            </a:rPr>
            <a:t>o</a:t>
          </a:r>
          <a:r>
            <a:rPr lang="en-US" sz="1400" kern="1200" spc="-10">
              <a:latin typeface="Open Sans" panose="020B0606030504020204" pitchFamily="34" charset="0"/>
              <a:ea typeface="Open Sans" panose="020B0606030504020204" pitchFamily="34" charset="0"/>
              <a:cs typeface="Open Sans" panose="020B0606030504020204" pitchFamily="34" charset="0"/>
            </a:rPr>
            <a:t>n</a:t>
          </a:r>
          <a:r>
            <a:rPr lang="en-US" sz="1400" kern="1200">
              <a:latin typeface="Open Sans" panose="020B0606030504020204" pitchFamily="34" charset="0"/>
              <a:ea typeface="Open Sans" panose="020B0606030504020204" pitchFamily="34" charset="0"/>
              <a:cs typeface="Open Sans" panose="020B0606030504020204" pitchFamily="34" charset="0"/>
            </a:rPr>
            <a:t>,</a:t>
          </a:r>
          <a:r>
            <a:rPr lang="en-US" sz="1400" kern="1200" spc="-20">
              <a:latin typeface="Open Sans" panose="020B0606030504020204" pitchFamily="34" charset="0"/>
              <a:ea typeface="Open Sans" panose="020B0606030504020204" pitchFamily="34" charset="0"/>
              <a:cs typeface="Open Sans" panose="020B0606030504020204" pitchFamily="34" charset="0"/>
            </a:rPr>
            <a:t> </a:t>
          </a:r>
          <a:r>
            <a:rPr lang="en-US" sz="1400" kern="1200">
              <a:latin typeface="Open Sans" panose="020B0606030504020204" pitchFamily="34" charset="0"/>
              <a:ea typeface="Open Sans" panose="020B0606030504020204" pitchFamily="34" charset="0"/>
              <a:cs typeface="Open Sans" panose="020B0606030504020204" pitchFamily="34" charset="0"/>
            </a:rPr>
            <a:t>cont</a:t>
          </a:r>
          <a:r>
            <a:rPr lang="en-US" sz="1400" kern="1200" spc="-5">
              <a:latin typeface="Open Sans" panose="020B0606030504020204" pitchFamily="34" charset="0"/>
              <a:ea typeface="Open Sans" panose="020B0606030504020204" pitchFamily="34" charset="0"/>
              <a:cs typeface="Open Sans" panose="020B0606030504020204" pitchFamily="34" charset="0"/>
            </a:rPr>
            <a:t>r</a:t>
          </a:r>
          <a:r>
            <a:rPr lang="en-US" sz="1400" kern="1200">
              <a:latin typeface="Open Sans" panose="020B0606030504020204" pitchFamily="34" charset="0"/>
              <a:ea typeface="Open Sans" panose="020B0606030504020204" pitchFamily="34" charset="0"/>
              <a:cs typeface="Open Sans" panose="020B0606030504020204" pitchFamily="34" charset="0"/>
            </a:rPr>
            <a:t>o</a:t>
          </a:r>
          <a:r>
            <a:rPr lang="en-US" sz="1400" kern="1200" spc="-5">
              <a:latin typeface="Open Sans" panose="020B0606030504020204" pitchFamily="34" charset="0"/>
              <a:ea typeface="Open Sans" panose="020B0606030504020204" pitchFamily="34" charset="0"/>
              <a:cs typeface="Open Sans" panose="020B0606030504020204" pitchFamily="34" charset="0"/>
            </a:rPr>
            <a:t>l</a:t>
          </a:r>
          <a:r>
            <a:rPr lang="en-US" sz="1400" kern="1200">
              <a:latin typeface="Open Sans" panose="020B0606030504020204" pitchFamily="34" charset="0"/>
              <a:ea typeface="Open Sans" panose="020B0606030504020204" pitchFamily="34" charset="0"/>
              <a:cs typeface="Open Sans" panose="020B0606030504020204" pitchFamily="34" charset="0"/>
            </a:rPr>
            <a:t>,</a:t>
          </a:r>
          <a:r>
            <a:rPr lang="en-US" sz="1400" kern="1200" spc="-20">
              <a:latin typeface="Open Sans" panose="020B0606030504020204" pitchFamily="34" charset="0"/>
              <a:ea typeface="Open Sans" panose="020B0606030504020204" pitchFamily="34" charset="0"/>
              <a:cs typeface="Open Sans" panose="020B0606030504020204" pitchFamily="34" charset="0"/>
            </a:rPr>
            <a:t> </a:t>
          </a:r>
          <a:r>
            <a:rPr lang="en-US" sz="1400" kern="1200">
              <a:latin typeface="Open Sans" panose="020B0606030504020204" pitchFamily="34" charset="0"/>
              <a:ea typeface="Open Sans" panose="020B0606030504020204" pitchFamily="34" charset="0"/>
              <a:cs typeface="Open Sans" panose="020B0606030504020204" pitchFamily="34" charset="0"/>
            </a:rPr>
            <a:t>and</a:t>
          </a:r>
          <a:r>
            <a:rPr lang="en-US" sz="1400" kern="1200" spc="-20">
              <a:latin typeface="Open Sans" panose="020B0606030504020204" pitchFamily="34" charset="0"/>
              <a:ea typeface="Open Sans" panose="020B0606030504020204" pitchFamily="34" charset="0"/>
              <a:cs typeface="Open Sans" panose="020B0606030504020204" pitchFamily="34" charset="0"/>
            </a:rPr>
            <a:t> </a:t>
          </a:r>
          <a:r>
            <a:rPr lang="en-US" sz="1400" kern="1200">
              <a:latin typeface="Open Sans" panose="020B0606030504020204" pitchFamily="34" charset="0"/>
              <a:ea typeface="Open Sans" panose="020B0606030504020204" pitchFamily="34" charset="0"/>
              <a:cs typeface="Open Sans" panose="020B0606030504020204" pitchFamily="34" charset="0"/>
            </a:rPr>
            <a:t>b</a:t>
          </a:r>
          <a:r>
            <a:rPr lang="en-US" sz="1400" kern="1200" spc="-5">
              <a:latin typeface="Open Sans" panose="020B0606030504020204" pitchFamily="34" charset="0"/>
              <a:ea typeface="Open Sans" panose="020B0606030504020204" pitchFamily="34" charset="0"/>
              <a:cs typeface="Open Sans" panose="020B0606030504020204" pitchFamily="34" charset="0"/>
            </a:rPr>
            <a:t>r</a:t>
          </a:r>
          <a:r>
            <a:rPr lang="en-US" sz="1400" kern="1200">
              <a:latin typeface="Open Sans" panose="020B0606030504020204" pitchFamily="34" charset="0"/>
              <a:ea typeface="Open Sans" panose="020B0606030504020204" pitchFamily="34" charset="0"/>
              <a:cs typeface="Open Sans" panose="020B0606030504020204" pitchFamily="34" charset="0"/>
            </a:rPr>
            <a:t>eak</a:t>
          </a:r>
          <a:r>
            <a:rPr lang="en-US" sz="1400" kern="1200" spc="-5">
              <a:latin typeface="Open Sans" panose="020B0606030504020204" pitchFamily="34" charset="0"/>
              <a:ea typeface="Open Sans" panose="020B0606030504020204" pitchFamily="34" charset="0"/>
              <a:cs typeface="Open Sans" panose="020B0606030504020204" pitchFamily="34" charset="0"/>
            </a:rPr>
            <a:t>i</a:t>
          </a:r>
          <a:r>
            <a:rPr lang="en-US" sz="1400" kern="1200">
              <a:latin typeface="Open Sans" panose="020B0606030504020204" pitchFamily="34" charset="0"/>
              <a:ea typeface="Open Sans" panose="020B0606030504020204" pitchFamily="34" charset="0"/>
              <a:cs typeface="Open Sans" panose="020B0606030504020204" pitchFamily="34" charset="0"/>
            </a:rPr>
            <a:t>ng</a:t>
          </a:r>
          <a:r>
            <a:rPr lang="en-US" sz="1400" kern="1200" spc="-45">
              <a:latin typeface="Open Sans" panose="020B0606030504020204" pitchFamily="34" charset="0"/>
              <a:ea typeface="Open Sans" panose="020B0606030504020204" pitchFamily="34" charset="0"/>
              <a:cs typeface="Open Sans" panose="020B0606030504020204" pitchFamily="34" charset="0"/>
            </a:rPr>
            <a:t> </a:t>
          </a:r>
          <a:r>
            <a:rPr lang="en-US" sz="1400" kern="1200">
              <a:latin typeface="Open Sans" panose="020B0606030504020204" pitchFamily="34" charset="0"/>
              <a:ea typeface="Open Sans" panose="020B0606030504020204" pitchFamily="34" charset="0"/>
              <a:cs typeface="Open Sans" panose="020B0606030504020204" pitchFamily="34" charset="0"/>
            </a:rPr>
            <a:t>do</a:t>
          </a:r>
          <a:r>
            <a:rPr lang="en-US" sz="1400" kern="1200" spc="-15">
              <a:latin typeface="Open Sans" panose="020B0606030504020204" pitchFamily="34" charset="0"/>
              <a:ea typeface="Open Sans" panose="020B0606030504020204" pitchFamily="34" charset="0"/>
              <a:cs typeface="Open Sans" panose="020B0606030504020204" pitchFamily="34" charset="0"/>
            </a:rPr>
            <a:t>w</a:t>
          </a:r>
          <a:r>
            <a:rPr lang="en-US" sz="1400" kern="1200">
              <a:latin typeface="Open Sans" panose="020B0606030504020204" pitchFamily="34" charset="0"/>
              <a:ea typeface="Open Sans" panose="020B0606030504020204" pitchFamily="34" charset="0"/>
              <a:cs typeface="Open Sans" panose="020B0606030504020204" pitchFamily="34" charset="0"/>
            </a:rPr>
            <a:t>n</a:t>
          </a:r>
          <a:r>
            <a:rPr lang="en-US" sz="1400" kern="1200" spc="-5">
              <a:latin typeface="Open Sans" panose="020B0606030504020204" pitchFamily="34" charset="0"/>
              <a:ea typeface="Open Sans" panose="020B0606030504020204" pitchFamily="34" charset="0"/>
              <a:cs typeface="Open Sans" panose="020B0606030504020204" pitchFamily="34" charset="0"/>
            </a:rPr>
            <a:t> </a:t>
          </a:r>
          <a:r>
            <a:rPr lang="en-US" sz="1400" kern="1200">
              <a:latin typeface="Open Sans" panose="020B0606030504020204" pitchFamily="34" charset="0"/>
              <a:ea typeface="Open Sans" panose="020B0606030504020204" pitchFamily="34" charset="0"/>
              <a:cs typeface="Open Sans" panose="020B0606030504020204" pitchFamily="34" charset="0"/>
            </a:rPr>
            <a:t>and</a:t>
          </a:r>
          <a:r>
            <a:rPr lang="en-US" sz="1400" kern="1200" spc="-30">
              <a:latin typeface="Open Sans" panose="020B0606030504020204" pitchFamily="34" charset="0"/>
              <a:ea typeface="Open Sans" panose="020B0606030504020204" pitchFamily="34" charset="0"/>
              <a:cs typeface="Open Sans" panose="020B0606030504020204" pitchFamily="34" charset="0"/>
            </a:rPr>
            <a:t> </a:t>
          </a:r>
          <a:r>
            <a:rPr lang="en-US" sz="1400" kern="1200" spc="-5">
              <a:latin typeface="Open Sans" panose="020B0606030504020204" pitchFamily="34" charset="0"/>
              <a:ea typeface="Open Sans" panose="020B0606030504020204" pitchFamily="34" charset="0"/>
              <a:cs typeface="Open Sans" panose="020B0606030504020204" pitchFamily="34" charset="0"/>
            </a:rPr>
            <a:t>r</a:t>
          </a:r>
          <a:r>
            <a:rPr lang="en-US" sz="1400" kern="1200">
              <a:latin typeface="Open Sans" panose="020B0606030504020204" pitchFamily="34" charset="0"/>
              <a:ea typeface="Open Sans" panose="020B0606030504020204" pitchFamily="34" charset="0"/>
              <a:cs typeface="Open Sans" panose="020B0606030504020204" pitchFamily="34" charset="0"/>
            </a:rPr>
            <a:t>ebu</a:t>
          </a:r>
          <a:r>
            <a:rPr lang="en-US" sz="1400" kern="1200" spc="-5">
              <a:latin typeface="Open Sans" panose="020B0606030504020204" pitchFamily="34" charset="0"/>
              <a:ea typeface="Open Sans" panose="020B0606030504020204" pitchFamily="34" charset="0"/>
              <a:cs typeface="Open Sans" panose="020B0606030504020204" pitchFamily="34" charset="0"/>
            </a:rPr>
            <a:t>il</a:t>
          </a:r>
          <a:r>
            <a:rPr lang="en-US" sz="1400" kern="1200">
              <a:latin typeface="Open Sans" panose="020B0606030504020204" pitchFamily="34" charset="0"/>
              <a:ea typeface="Open Sans" panose="020B0606030504020204" pitchFamily="34" charset="0"/>
              <a:cs typeface="Open Sans" panose="020B0606030504020204" pitchFamily="34" charset="0"/>
            </a:rPr>
            <a:t>d</a:t>
          </a:r>
          <a:r>
            <a:rPr lang="en-US" sz="1400" kern="1200" spc="-5">
              <a:latin typeface="Open Sans" panose="020B0606030504020204" pitchFamily="34" charset="0"/>
              <a:ea typeface="Open Sans" panose="020B0606030504020204" pitchFamily="34" charset="0"/>
              <a:cs typeface="Open Sans" panose="020B0606030504020204" pitchFamily="34" charset="0"/>
            </a:rPr>
            <a:t>i</a:t>
          </a:r>
          <a:r>
            <a:rPr lang="en-US" sz="1400" kern="1200" spc="-10">
              <a:latin typeface="Open Sans" panose="020B0606030504020204" pitchFamily="34" charset="0"/>
              <a:ea typeface="Open Sans" panose="020B0606030504020204" pitchFamily="34" charset="0"/>
              <a:cs typeface="Open Sans" panose="020B0606030504020204" pitchFamily="34" charset="0"/>
            </a:rPr>
            <a:t>n</a:t>
          </a:r>
          <a:r>
            <a:rPr lang="en-US" sz="1400" kern="1200">
              <a:latin typeface="Open Sans" panose="020B0606030504020204" pitchFamily="34" charset="0"/>
              <a:ea typeface="Open Sans" panose="020B0606030504020204" pitchFamily="34" charset="0"/>
              <a:cs typeface="Open Sans" panose="020B0606030504020204" pitchFamily="34" charset="0"/>
            </a:rPr>
            <a:t>g</a:t>
          </a:r>
          <a:r>
            <a:rPr lang="en-US" sz="1400" kern="1200" spc="-30">
              <a:latin typeface="Open Sans" panose="020B0606030504020204" pitchFamily="34" charset="0"/>
              <a:ea typeface="Open Sans" panose="020B0606030504020204" pitchFamily="34" charset="0"/>
              <a:cs typeface="Open Sans" panose="020B0606030504020204" pitchFamily="34" charset="0"/>
            </a:rPr>
            <a:t> </a:t>
          </a:r>
          <a:r>
            <a:rPr lang="en-US" sz="1400" kern="1200" spc="-5">
              <a:latin typeface="Open Sans" panose="020B0606030504020204" pitchFamily="34" charset="0"/>
              <a:ea typeface="Open Sans" panose="020B0606030504020204" pitchFamily="34" charset="0"/>
              <a:cs typeface="Open Sans" panose="020B0606030504020204" pitchFamily="34" charset="0"/>
            </a:rPr>
            <a:t>i</a:t>
          </a:r>
          <a:r>
            <a:rPr lang="en-US" sz="1400" kern="1200">
              <a:latin typeface="Open Sans" panose="020B0606030504020204" pitchFamily="34" charset="0"/>
              <a:ea typeface="Open Sans" panose="020B0606030504020204" pitchFamily="34" charset="0"/>
              <a:cs typeface="Open Sans" panose="020B0606030504020204" pitchFamily="34" charset="0"/>
            </a:rPr>
            <a:t>dent</a:t>
          </a:r>
          <a:r>
            <a:rPr lang="en-US" sz="1400" kern="1200" spc="-5">
              <a:latin typeface="Open Sans" panose="020B0606030504020204" pitchFamily="34" charset="0"/>
              <a:ea typeface="Open Sans" panose="020B0606030504020204" pitchFamily="34" charset="0"/>
              <a:cs typeface="Open Sans" panose="020B0606030504020204" pitchFamily="34" charset="0"/>
            </a:rPr>
            <a:t>i</a:t>
          </a:r>
          <a:r>
            <a:rPr lang="en-US" sz="1400" kern="1200">
              <a:latin typeface="Open Sans" panose="020B0606030504020204" pitchFamily="34" charset="0"/>
              <a:ea typeface="Open Sans" panose="020B0606030504020204" pitchFamily="34" charset="0"/>
              <a:cs typeface="Open Sans" panose="020B0606030504020204" pitchFamily="34" charset="0"/>
            </a:rPr>
            <a:t>ty</a:t>
          </a:r>
          <a:endParaRPr lang="en-US" sz="1400" kern="1200" dirty="0">
            <a:latin typeface="Open Sans" panose="020B0606030504020204" pitchFamily="34" charset="0"/>
            <a:ea typeface="Open Sans" panose="020B0606030504020204" pitchFamily="34" charset="0"/>
            <a:cs typeface="Open Sans" panose="020B0606030504020204" pitchFamily="34" charset="0"/>
          </a:endParaRPr>
        </a:p>
        <a:p>
          <a:pPr marL="114300" lvl="1" indent="-114300" algn="l" defTabSz="622300">
            <a:lnSpc>
              <a:spcPct val="90000"/>
            </a:lnSpc>
            <a:spcBef>
              <a:spcPct val="0"/>
            </a:spcBef>
            <a:spcAft>
              <a:spcPct val="15000"/>
            </a:spcAft>
            <a:buChar char="•"/>
          </a:pPr>
          <a:r>
            <a:rPr lang="en-US" sz="1400" kern="1200">
              <a:latin typeface="Open Sans" panose="020B0606030504020204" pitchFamily="34" charset="0"/>
              <a:ea typeface="Open Sans" panose="020B0606030504020204" pitchFamily="34" charset="0"/>
              <a:cs typeface="Open Sans" panose="020B0606030504020204" pitchFamily="34" charset="0"/>
            </a:rPr>
            <a:t>Inc</a:t>
          </a:r>
          <a:r>
            <a:rPr lang="en-US" sz="1400" kern="1200" spc="-5">
              <a:latin typeface="Open Sans" panose="020B0606030504020204" pitchFamily="34" charset="0"/>
              <a:ea typeface="Open Sans" panose="020B0606030504020204" pitchFamily="34" charset="0"/>
              <a:cs typeface="Open Sans" panose="020B0606030504020204" pitchFamily="34" charset="0"/>
            </a:rPr>
            <a:t>r</a:t>
          </a:r>
          <a:r>
            <a:rPr lang="en-US" sz="1400" kern="1200">
              <a:latin typeface="Open Sans" panose="020B0606030504020204" pitchFamily="34" charset="0"/>
              <a:ea typeface="Open Sans" panose="020B0606030504020204" pitchFamily="34" charset="0"/>
              <a:cs typeface="Open Sans" panose="020B0606030504020204" pitchFamily="34" charset="0"/>
            </a:rPr>
            <a:t>eased</a:t>
          </a:r>
          <a:r>
            <a:rPr lang="en-US" sz="1400" kern="1200" spc="-30">
              <a:latin typeface="Open Sans" panose="020B0606030504020204" pitchFamily="34" charset="0"/>
              <a:ea typeface="Open Sans" panose="020B0606030504020204" pitchFamily="34" charset="0"/>
              <a:cs typeface="Open Sans" panose="020B0606030504020204" pitchFamily="34" charset="0"/>
            </a:rPr>
            <a:t> </a:t>
          </a:r>
          <a:r>
            <a:rPr lang="en-US" sz="1400" kern="1200" spc="5">
              <a:latin typeface="Open Sans" panose="020B0606030504020204" pitchFamily="34" charset="0"/>
              <a:ea typeface="Open Sans" panose="020B0606030504020204" pitchFamily="34" charset="0"/>
              <a:cs typeface="Open Sans" panose="020B0606030504020204" pitchFamily="34" charset="0"/>
            </a:rPr>
            <a:t>m</a:t>
          </a:r>
          <a:r>
            <a:rPr lang="en-US" sz="1400" kern="1200">
              <a:latin typeface="Open Sans" panose="020B0606030504020204" pitchFamily="34" charset="0"/>
              <a:ea typeface="Open Sans" panose="020B0606030504020204" pitchFamily="34" charset="0"/>
              <a:cs typeface="Open Sans" panose="020B0606030504020204" pitchFamily="34" charset="0"/>
            </a:rPr>
            <a:t>an</a:t>
          </a:r>
          <a:r>
            <a:rPr lang="en-US" sz="1400" kern="1200" spc="-5">
              <a:latin typeface="Open Sans" panose="020B0606030504020204" pitchFamily="34" charset="0"/>
              <a:ea typeface="Open Sans" panose="020B0606030504020204" pitchFamily="34" charset="0"/>
              <a:cs typeface="Open Sans" panose="020B0606030504020204" pitchFamily="34" charset="0"/>
            </a:rPr>
            <a:t>i</a:t>
          </a:r>
          <a:r>
            <a:rPr lang="en-US" sz="1400" kern="1200">
              <a:latin typeface="Open Sans" panose="020B0606030504020204" pitchFamily="34" charset="0"/>
              <a:ea typeface="Open Sans" panose="020B0606030504020204" pitchFamily="34" charset="0"/>
              <a:cs typeface="Open Sans" panose="020B0606030504020204" pitchFamily="34" charset="0"/>
            </a:rPr>
            <a:t>p</a:t>
          </a:r>
          <a:r>
            <a:rPr lang="en-US" sz="1400" kern="1200" spc="-10">
              <a:latin typeface="Open Sans" panose="020B0606030504020204" pitchFamily="34" charset="0"/>
              <a:ea typeface="Open Sans" panose="020B0606030504020204" pitchFamily="34" charset="0"/>
              <a:cs typeface="Open Sans" panose="020B0606030504020204" pitchFamily="34" charset="0"/>
            </a:rPr>
            <a:t>u</a:t>
          </a:r>
          <a:r>
            <a:rPr lang="en-US" sz="1400" kern="1200" spc="-5">
              <a:latin typeface="Open Sans" panose="020B0606030504020204" pitchFamily="34" charset="0"/>
              <a:ea typeface="Open Sans" panose="020B0606030504020204" pitchFamily="34" charset="0"/>
              <a:cs typeface="Open Sans" panose="020B0606030504020204" pitchFamily="34" charset="0"/>
            </a:rPr>
            <a:t>l</a:t>
          </a:r>
          <a:r>
            <a:rPr lang="en-US" sz="1400" kern="1200" spc="-10">
              <a:latin typeface="Open Sans" panose="020B0606030504020204" pitchFamily="34" charset="0"/>
              <a:ea typeface="Open Sans" panose="020B0606030504020204" pitchFamily="34" charset="0"/>
              <a:cs typeface="Open Sans" panose="020B0606030504020204" pitchFamily="34" charset="0"/>
            </a:rPr>
            <a:t>a</a:t>
          </a:r>
          <a:r>
            <a:rPr lang="en-US" sz="1400" kern="1200">
              <a:latin typeface="Open Sans" panose="020B0606030504020204" pitchFamily="34" charset="0"/>
              <a:ea typeface="Open Sans" panose="020B0606030504020204" pitchFamily="34" charset="0"/>
              <a:cs typeface="Open Sans" panose="020B0606030504020204" pitchFamily="34" charset="0"/>
            </a:rPr>
            <a:t>t</a:t>
          </a:r>
          <a:r>
            <a:rPr lang="en-US" sz="1400" kern="1200" spc="-5">
              <a:latin typeface="Open Sans" panose="020B0606030504020204" pitchFamily="34" charset="0"/>
              <a:ea typeface="Open Sans" panose="020B0606030504020204" pitchFamily="34" charset="0"/>
              <a:cs typeface="Open Sans" panose="020B0606030504020204" pitchFamily="34" charset="0"/>
            </a:rPr>
            <a:t>i</a:t>
          </a:r>
          <a:r>
            <a:rPr lang="en-US" sz="1400" kern="1200" spc="-10">
              <a:latin typeface="Open Sans" panose="020B0606030504020204" pitchFamily="34" charset="0"/>
              <a:ea typeface="Open Sans" panose="020B0606030504020204" pitchFamily="34" charset="0"/>
              <a:cs typeface="Open Sans" panose="020B0606030504020204" pitchFamily="34" charset="0"/>
            </a:rPr>
            <a:t>o</a:t>
          </a:r>
          <a:r>
            <a:rPr lang="en-US" sz="1400" kern="1200">
              <a:latin typeface="Open Sans" panose="020B0606030504020204" pitchFamily="34" charset="0"/>
              <a:ea typeface="Open Sans" panose="020B0606030504020204" pitchFamily="34" charset="0"/>
              <a:cs typeface="Open Sans" panose="020B0606030504020204" pitchFamily="34" charset="0"/>
            </a:rPr>
            <a:t>n</a:t>
          </a:r>
          <a:r>
            <a:rPr lang="en-US" sz="1400" kern="1200" spc="-5">
              <a:latin typeface="Open Sans" panose="020B0606030504020204" pitchFamily="34" charset="0"/>
              <a:ea typeface="Open Sans" panose="020B0606030504020204" pitchFamily="34" charset="0"/>
              <a:cs typeface="Open Sans" panose="020B0606030504020204" pitchFamily="34" charset="0"/>
            </a:rPr>
            <a:t> </a:t>
          </a:r>
          <a:r>
            <a:rPr lang="en-US" sz="1400" kern="1200">
              <a:latin typeface="Open Sans" panose="020B0606030504020204" pitchFamily="34" charset="0"/>
              <a:ea typeface="Open Sans" panose="020B0606030504020204" pitchFamily="34" charset="0"/>
              <a:cs typeface="Open Sans" panose="020B0606030504020204" pitchFamily="34" charset="0"/>
            </a:rPr>
            <a:t>a</a:t>
          </a:r>
          <a:r>
            <a:rPr lang="en-US" sz="1400" kern="1200" spc="-10">
              <a:latin typeface="Open Sans" panose="020B0606030504020204" pitchFamily="34" charset="0"/>
              <a:ea typeface="Open Sans" panose="020B0606030504020204" pitchFamily="34" charset="0"/>
              <a:cs typeface="Open Sans" panose="020B0606030504020204" pitchFamily="34" charset="0"/>
            </a:rPr>
            <a:t>n</a:t>
          </a:r>
          <a:r>
            <a:rPr lang="en-US" sz="1400" kern="1200">
              <a:latin typeface="Open Sans" panose="020B0606030504020204" pitchFamily="34" charset="0"/>
              <a:ea typeface="Open Sans" panose="020B0606030504020204" pitchFamily="34" charset="0"/>
              <a:cs typeface="Open Sans" panose="020B0606030504020204" pitchFamily="34" charset="0"/>
            </a:rPr>
            <a:t>d</a:t>
          </a:r>
          <a:r>
            <a:rPr lang="en-US" sz="1400" kern="1200" spc="-45">
              <a:latin typeface="Open Sans" panose="020B0606030504020204" pitchFamily="34" charset="0"/>
              <a:ea typeface="Open Sans" panose="020B0606030504020204" pitchFamily="34" charset="0"/>
              <a:cs typeface="Open Sans" panose="020B0606030504020204" pitchFamily="34" charset="0"/>
            </a:rPr>
            <a:t> </a:t>
          </a:r>
          <a:r>
            <a:rPr lang="en-US" sz="1400" kern="1200">
              <a:latin typeface="Open Sans" panose="020B0606030504020204" pitchFamily="34" charset="0"/>
              <a:ea typeface="Open Sans" panose="020B0606030504020204" pitchFamily="34" charset="0"/>
              <a:cs typeface="Open Sans" panose="020B0606030504020204" pitchFamily="34" charset="0"/>
            </a:rPr>
            <a:t>test</a:t>
          </a:r>
          <a:r>
            <a:rPr lang="en-US" sz="1400" kern="1200" spc="-5">
              <a:latin typeface="Open Sans" panose="020B0606030504020204" pitchFamily="34" charset="0"/>
              <a:ea typeface="Open Sans" panose="020B0606030504020204" pitchFamily="34" charset="0"/>
              <a:cs typeface="Open Sans" panose="020B0606030504020204" pitchFamily="34" charset="0"/>
            </a:rPr>
            <a:t>i</a:t>
          </a:r>
          <a:r>
            <a:rPr lang="en-US" sz="1400" kern="1200">
              <a:latin typeface="Open Sans" panose="020B0606030504020204" pitchFamily="34" charset="0"/>
              <a:ea typeface="Open Sans" panose="020B0606030504020204" pitchFamily="34" charset="0"/>
              <a:cs typeface="Open Sans" panose="020B0606030504020204" pitchFamily="34" charset="0"/>
            </a:rPr>
            <a:t>ng</a:t>
          </a:r>
          <a:r>
            <a:rPr lang="en-US" sz="1400" kern="1200" spc="-20">
              <a:latin typeface="Open Sans" panose="020B0606030504020204" pitchFamily="34" charset="0"/>
              <a:ea typeface="Open Sans" panose="020B0606030504020204" pitchFamily="34" charset="0"/>
              <a:cs typeface="Open Sans" panose="020B0606030504020204" pitchFamily="34" charset="0"/>
            </a:rPr>
            <a:t> </a:t>
          </a:r>
          <a:r>
            <a:rPr lang="en-US" sz="1400" kern="1200">
              <a:latin typeface="Open Sans" panose="020B0606030504020204" pitchFamily="34" charset="0"/>
              <a:ea typeface="Open Sans" panose="020B0606030504020204" pitchFamily="34" charset="0"/>
              <a:cs typeface="Open Sans" panose="020B0606030504020204" pitchFamily="34" charset="0"/>
            </a:rPr>
            <a:t>of se</a:t>
          </a:r>
          <a:r>
            <a:rPr lang="en-US" sz="1400" kern="1200" spc="-15">
              <a:latin typeface="Open Sans" panose="020B0606030504020204" pitchFamily="34" charset="0"/>
              <a:ea typeface="Open Sans" panose="020B0606030504020204" pitchFamily="34" charset="0"/>
              <a:cs typeface="Open Sans" panose="020B0606030504020204" pitchFamily="34" charset="0"/>
            </a:rPr>
            <a:t>x</a:t>
          </a:r>
          <a:r>
            <a:rPr lang="en-US" sz="1400" kern="1200">
              <a:latin typeface="Open Sans" panose="020B0606030504020204" pitchFamily="34" charset="0"/>
              <a:ea typeface="Open Sans" panose="020B0606030504020204" pitchFamily="34" charset="0"/>
              <a:cs typeface="Open Sans" panose="020B0606030504020204" pitchFamily="34" charset="0"/>
            </a:rPr>
            <a:t>ual</a:t>
          </a:r>
          <a:r>
            <a:rPr lang="en-US" sz="1400" kern="1200" spc="-25">
              <a:latin typeface="Open Sans" panose="020B0606030504020204" pitchFamily="34" charset="0"/>
              <a:ea typeface="Open Sans" panose="020B0606030504020204" pitchFamily="34" charset="0"/>
              <a:cs typeface="Open Sans" panose="020B0606030504020204" pitchFamily="34" charset="0"/>
            </a:rPr>
            <a:t> </a:t>
          </a:r>
          <a:r>
            <a:rPr lang="en-US" sz="1400" kern="1200">
              <a:latin typeface="Open Sans" panose="020B0606030504020204" pitchFamily="34" charset="0"/>
              <a:ea typeface="Open Sans" panose="020B0606030504020204" pitchFamily="34" charset="0"/>
              <a:cs typeface="Open Sans" panose="020B0606030504020204" pitchFamily="34" charset="0"/>
            </a:rPr>
            <a:t>boun</a:t>
          </a:r>
          <a:r>
            <a:rPr lang="en-US" sz="1400" kern="1200" spc="-10">
              <a:latin typeface="Open Sans" panose="020B0606030504020204" pitchFamily="34" charset="0"/>
              <a:ea typeface="Open Sans" panose="020B0606030504020204" pitchFamily="34" charset="0"/>
              <a:cs typeface="Open Sans" panose="020B0606030504020204" pitchFamily="34" charset="0"/>
            </a:rPr>
            <a:t>d</a:t>
          </a:r>
          <a:r>
            <a:rPr lang="en-US" sz="1400" kern="1200">
              <a:latin typeface="Open Sans" panose="020B0606030504020204" pitchFamily="34" charset="0"/>
              <a:ea typeface="Open Sans" panose="020B0606030504020204" pitchFamily="34" charset="0"/>
              <a:cs typeface="Open Sans" panose="020B0606030504020204" pitchFamily="34" charset="0"/>
            </a:rPr>
            <a:t>a</a:t>
          </a:r>
          <a:r>
            <a:rPr lang="en-US" sz="1400" kern="1200" spc="-5">
              <a:latin typeface="Open Sans" panose="020B0606030504020204" pitchFamily="34" charset="0"/>
              <a:ea typeface="Open Sans" panose="020B0606030504020204" pitchFamily="34" charset="0"/>
              <a:cs typeface="Open Sans" panose="020B0606030504020204" pitchFamily="34" charset="0"/>
            </a:rPr>
            <a:t>ri</a:t>
          </a:r>
          <a:r>
            <a:rPr lang="en-US" sz="1400" kern="1200" spc="-10">
              <a:latin typeface="Open Sans" panose="020B0606030504020204" pitchFamily="34" charset="0"/>
              <a:ea typeface="Open Sans" panose="020B0606030504020204" pitchFamily="34" charset="0"/>
              <a:cs typeface="Open Sans" panose="020B0606030504020204" pitchFamily="34" charset="0"/>
            </a:rPr>
            <a:t>e</a:t>
          </a:r>
          <a:r>
            <a:rPr lang="en-US" sz="1400" kern="1200">
              <a:latin typeface="Open Sans" panose="020B0606030504020204" pitchFamily="34" charset="0"/>
              <a:ea typeface="Open Sans" panose="020B0606030504020204" pitchFamily="34" charset="0"/>
              <a:cs typeface="Open Sans" panose="020B0606030504020204" pitchFamily="34" charset="0"/>
            </a:rPr>
            <a:t>s</a:t>
          </a:r>
          <a:endParaRPr lang="en-US" sz="1400" kern="1200" dirty="0">
            <a:latin typeface="Open Sans" panose="020B0606030504020204" pitchFamily="34" charset="0"/>
            <a:ea typeface="Open Sans" panose="020B0606030504020204" pitchFamily="34" charset="0"/>
            <a:cs typeface="Open Sans" panose="020B0606030504020204" pitchFamily="34" charset="0"/>
          </a:endParaRPr>
        </a:p>
      </dsp:txBody>
      <dsp:txXfrm rot="-5400000">
        <a:off x="1245492" y="1645701"/>
        <a:ext cx="7461050" cy="1043614"/>
      </dsp:txXfrm>
    </dsp:sp>
    <dsp:sp modelId="{754903EC-85CF-45A6-83FE-36734905AD1E}">
      <dsp:nvSpPr>
        <dsp:cNvPr id="0" name=""/>
        <dsp:cNvSpPr/>
      </dsp:nvSpPr>
      <dsp:spPr>
        <a:xfrm rot="5400000">
          <a:off x="-266891" y="3443162"/>
          <a:ext cx="1779275" cy="1245492"/>
        </a:xfrm>
        <a:prstGeom prst="chevron">
          <a:avLst/>
        </a:prstGeom>
        <a:solidFill>
          <a:schemeClr val="accent3">
            <a:hueOff val="19889260"/>
            <a:satOff val="-27109"/>
            <a:lumOff val="-20589"/>
            <a:alphaOff val="0"/>
          </a:schemeClr>
        </a:solidFill>
        <a:ln w="25400" cap="flat" cmpd="sng" algn="ctr">
          <a:solidFill>
            <a:schemeClr val="accent3">
              <a:hueOff val="19889260"/>
              <a:satOff val="-27109"/>
              <a:lumOff val="-2058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Open Sans" panose="020B0606030504020204" pitchFamily="34" charset="0"/>
              <a:ea typeface="Open Sans" panose="020B0606030504020204" pitchFamily="34" charset="0"/>
              <a:cs typeface="Open Sans" panose="020B0606030504020204" pitchFamily="34" charset="0"/>
            </a:rPr>
            <a:t>“Turning Out”</a:t>
          </a:r>
        </a:p>
      </dsp:txBody>
      <dsp:txXfrm rot="-5400000">
        <a:off x="1" y="3799016"/>
        <a:ext cx="1245492" cy="533783"/>
      </dsp:txXfrm>
    </dsp:sp>
    <dsp:sp modelId="{A0CACAC8-649C-4235-B1FF-710E6A91A8F3}">
      <dsp:nvSpPr>
        <dsp:cNvPr id="0" name=""/>
        <dsp:cNvSpPr/>
      </dsp:nvSpPr>
      <dsp:spPr>
        <a:xfrm rot="5400000">
          <a:off x="4425981" y="-4218"/>
          <a:ext cx="1156528" cy="7517507"/>
        </a:xfrm>
        <a:prstGeom prst="round2SameRect">
          <a:avLst/>
        </a:prstGeom>
        <a:solidFill>
          <a:schemeClr val="lt1">
            <a:alpha val="90000"/>
            <a:hueOff val="0"/>
            <a:satOff val="0"/>
            <a:lumOff val="0"/>
            <a:alphaOff val="0"/>
          </a:schemeClr>
        </a:solidFill>
        <a:ln w="25400" cap="flat" cmpd="sng" algn="ctr">
          <a:solidFill>
            <a:schemeClr val="accent3">
              <a:hueOff val="19889260"/>
              <a:satOff val="-27109"/>
              <a:lumOff val="-2058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a:latin typeface="Open Sans" panose="020B0606030504020204" pitchFamily="34" charset="0"/>
              <a:ea typeface="Open Sans" panose="020B0606030504020204" pitchFamily="34" charset="0"/>
              <a:cs typeface="Open Sans" panose="020B0606030504020204" pitchFamily="34" charset="0"/>
            </a:rPr>
            <a:t>Po</a:t>
          </a:r>
          <a:r>
            <a:rPr lang="en-US" sz="1400" kern="1200" spc="-5">
              <a:latin typeface="Open Sans" panose="020B0606030504020204" pitchFamily="34" charset="0"/>
              <a:ea typeface="Open Sans" panose="020B0606030504020204" pitchFamily="34" charset="0"/>
              <a:cs typeface="Open Sans" panose="020B0606030504020204" pitchFamily="34" charset="0"/>
            </a:rPr>
            <a:t>i</a:t>
          </a:r>
          <a:r>
            <a:rPr lang="en-US" sz="1400" kern="1200">
              <a:latin typeface="Open Sans" panose="020B0606030504020204" pitchFamily="34" charset="0"/>
              <a:ea typeface="Open Sans" panose="020B0606030504020204" pitchFamily="34" charset="0"/>
              <a:cs typeface="Open Sans" panose="020B0606030504020204" pitchFamily="34" charset="0"/>
            </a:rPr>
            <a:t>nt</a:t>
          </a:r>
          <a:r>
            <a:rPr lang="en-US" sz="1400" kern="1200" spc="-20">
              <a:latin typeface="Open Sans" panose="020B0606030504020204" pitchFamily="34" charset="0"/>
              <a:ea typeface="Open Sans" panose="020B0606030504020204" pitchFamily="34" charset="0"/>
              <a:cs typeface="Open Sans" panose="020B0606030504020204" pitchFamily="34" charset="0"/>
            </a:rPr>
            <a:t> </a:t>
          </a:r>
          <a:r>
            <a:rPr lang="en-US" sz="1400" kern="1200" spc="-15">
              <a:latin typeface="Open Sans" panose="020B0606030504020204" pitchFamily="34" charset="0"/>
              <a:ea typeface="Open Sans" panose="020B0606030504020204" pitchFamily="34" charset="0"/>
              <a:cs typeface="Open Sans" panose="020B0606030504020204" pitchFamily="34" charset="0"/>
            </a:rPr>
            <a:t>w</a:t>
          </a:r>
          <a:r>
            <a:rPr lang="en-US" sz="1400" kern="1200">
              <a:latin typeface="Open Sans" panose="020B0606030504020204" pitchFamily="34" charset="0"/>
              <a:ea typeface="Open Sans" panose="020B0606030504020204" pitchFamily="34" charset="0"/>
              <a:cs typeface="Open Sans" panose="020B0606030504020204" pitchFamily="34" charset="0"/>
            </a:rPr>
            <a:t>hen</a:t>
          </a:r>
          <a:r>
            <a:rPr lang="en-US" sz="1400" kern="1200" spc="-5">
              <a:latin typeface="Open Sans" panose="020B0606030504020204" pitchFamily="34" charset="0"/>
              <a:ea typeface="Open Sans" panose="020B0606030504020204" pitchFamily="34" charset="0"/>
              <a:cs typeface="Open Sans" panose="020B0606030504020204" pitchFamily="34" charset="0"/>
            </a:rPr>
            <a:t> r</a:t>
          </a:r>
          <a:r>
            <a:rPr lang="en-US" sz="1400" kern="1200">
              <a:latin typeface="Open Sans" panose="020B0606030504020204" pitchFamily="34" charset="0"/>
              <a:ea typeface="Open Sans" panose="020B0606030504020204" pitchFamily="34" charset="0"/>
              <a:cs typeface="Open Sans" panose="020B0606030504020204" pitchFamily="34" charset="0"/>
            </a:rPr>
            <a:t>e</a:t>
          </a:r>
          <a:r>
            <a:rPr lang="en-US" sz="1400" kern="1200" spc="-5">
              <a:latin typeface="Open Sans" panose="020B0606030504020204" pitchFamily="34" charset="0"/>
              <a:ea typeface="Open Sans" panose="020B0606030504020204" pitchFamily="34" charset="0"/>
              <a:cs typeface="Open Sans" panose="020B0606030504020204" pitchFamily="34" charset="0"/>
            </a:rPr>
            <a:t>l</a:t>
          </a:r>
          <a:r>
            <a:rPr lang="en-US" sz="1400" kern="1200">
              <a:latin typeface="Open Sans" panose="020B0606030504020204" pitchFamily="34" charset="0"/>
              <a:ea typeface="Open Sans" panose="020B0606030504020204" pitchFamily="34" charset="0"/>
              <a:cs typeface="Open Sans" panose="020B0606030504020204" pitchFamily="34" charset="0"/>
            </a:rPr>
            <a:t>at</a:t>
          </a:r>
          <a:r>
            <a:rPr lang="en-US" sz="1400" kern="1200" spc="-5">
              <a:latin typeface="Open Sans" panose="020B0606030504020204" pitchFamily="34" charset="0"/>
              <a:ea typeface="Open Sans" panose="020B0606030504020204" pitchFamily="34" charset="0"/>
              <a:cs typeface="Open Sans" panose="020B0606030504020204" pitchFamily="34" charset="0"/>
            </a:rPr>
            <a:t>i</a:t>
          </a:r>
          <a:r>
            <a:rPr lang="en-US" sz="1400" kern="1200">
              <a:latin typeface="Open Sans" panose="020B0606030504020204" pitchFamily="34" charset="0"/>
              <a:ea typeface="Open Sans" panose="020B0606030504020204" pitchFamily="34" charset="0"/>
              <a:cs typeface="Open Sans" panose="020B0606030504020204" pitchFamily="34" charset="0"/>
            </a:rPr>
            <a:t>ons</a:t>
          </a:r>
          <a:r>
            <a:rPr lang="en-US" sz="1400" kern="1200" spc="-10">
              <a:latin typeface="Open Sans" panose="020B0606030504020204" pitchFamily="34" charset="0"/>
              <a:ea typeface="Open Sans" panose="020B0606030504020204" pitchFamily="34" charset="0"/>
              <a:cs typeface="Open Sans" panose="020B0606030504020204" pitchFamily="34" charset="0"/>
            </a:rPr>
            <a:t>h</a:t>
          </a:r>
          <a:r>
            <a:rPr lang="en-US" sz="1400" kern="1200" spc="-5">
              <a:latin typeface="Open Sans" panose="020B0606030504020204" pitchFamily="34" charset="0"/>
              <a:ea typeface="Open Sans" panose="020B0606030504020204" pitchFamily="34" charset="0"/>
              <a:cs typeface="Open Sans" panose="020B0606030504020204" pitchFamily="34" charset="0"/>
            </a:rPr>
            <a:t>i</a:t>
          </a:r>
          <a:r>
            <a:rPr lang="en-US" sz="1400" kern="1200">
              <a:latin typeface="Open Sans" panose="020B0606030504020204" pitchFamily="34" charset="0"/>
              <a:ea typeface="Open Sans" panose="020B0606030504020204" pitchFamily="34" charset="0"/>
              <a:cs typeface="Open Sans" panose="020B0606030504020204" pitchFamily="34" charset="0"/>
            </a:rPr>
            <a:t>p</a:t>
          </a:r>
          <a:r>
            <a:rPr lang="en-US" sz="1400" kern="1200" spc="-45">
              <a:latin typeface="Open Sans" panose="020B0606030504020204" pitchFamily="34" charset="0"/>
              <a:ea typeface="Open Sans" panose="020B0606030504020204" pitchFamily="34" charset="0"/>
              <a:cs typeface="Open Sans" panose="020B0606030504020204" pitchFamily="34" charset="0"/>
            </a:rPr>
            <a:t> </a:t>
          </a:r>
          <a:r>
            <a:rPr lang="en-US" sz="1400" kern="1200" spc="10">
              <a:latin typeface="Open Sans" panose="020B0606030504020204" pitchFamily="34" charset="0"/>
              <a:ea typeface="Open Sans" panose="020B0606030504020204" pitchFamily="34" charset="0"/>
              <a:cs typeface="Open Sans" panose="020B0606030504020204" pitchFamily="34" charset="0"/>
            </a:rPr>
            <a:t>f</a:t>
          </a:r>
          <a:r>
            <a:rPr lang="en-US" sz="1400" kern="1200">
              <a:latin typeface="Open Sans" panose="020B0606030504020204" pitchFamily="34" charset="0"/>
              <a:ea typeface="Open Sans" panose="020B0606030504020204" pitchFamily="34" charset="0"/>
              <a:cs typeface="Open Sans" panose="020B0606030504020204" pitchFamily="34" charset="0"/>
            </a:rPr>
            <a:t>u</a:t>
          </a:r>
          <a:r>
            <a:rPr lang="en-US" sz="1400" kern="1200" spc="-5">
              <a:latin typeface="Open Sans" panose="020B0606030504020204" pitchFamily="34" charset="0"/>
              <a:ea typeface="Open Sans" panose="020B0606030504020204" pitchFamily="34" charset="0"/>
              <a:cs typeface="Open Sans" panose="020B0606030504020204" pitchFamily="34" charset="0"/>
            </a:rPr>
            <a:t>ll</a:t>
          </a:r>
          <a:r>
            <a:rPr lang="en-US" sz="1400" kern="1200">
              <a:latin typeface="Open Sans" panose="020B0606030504020204" pitchFamily="34" charset="0"/>
              <a:ea typeface="Open Sans" panose="020B0606030504020204" pitchFamily="34" charset="0"/>
              <a:cs typeface="Open Sans" panose="020B0606030504020204" pitchFamily="34" charset="0"/>
            </a:rPr>
            <a:t>y</a:t>
          </a:r>
          <a:r>
            <a:rPr lang="en-US" sz="1400" kern="1200" spc="-10">
              <a:latin typeface="Open Sans" panose="020B0606030504020204" pitchFamily="34" charset="0"/>
              <a:ea typeface="Open Sans" panose="020B0606030504020204" pitchFamily="34" charset="0"/>
              <a:cs typeface="Open Sans" panose="020B0606030504020204" pitchFamily="34" charset="0"/>
            </a:rPr>
            <a:t> </a:t>
          </a:r>
          <a:r>
            <a:rPr lang="en-US" sz="1400" kern="1200">
              <a:latin typeface="Open Sans" panose="020B0606030504020204" pitchFamily="34" charset="0"/>
              <a:ea typeface="Open Sans" panose="020B0606030504020204" pitchFamily="34" charset="0"/>
              <a:cs typeface="Open Sans" panose="020B0606030504020204" pitchFamily="34" charset="0"/>
            </a:rPr>
            <a:t>sh</a:t>
          </a:r>
          <a:r>
            <a:rPr lang="en-US" sz="1400" kern="1200" spc="-5">
              <a:latin typeface="Open Sans" panose="020B0606030504020204" pitchFamily="34" charset="0"/>
              <a:ea typeface="Open Sans" panose="020B0606030504020204" pitchFamily="34" charset="0"/>
              <a:cs typeface="Open Sans" panose="020B0606030504020204" pitchFamily="34" charset="0"/>
            </a:rPr>
            <a:t>i</a:t>
          </a:r>
          <a:r>
            <a:rPr lang="en-US" sz="1400" kern="1200" spc="10">
              <a:latin typeface="Open Sans" panose="020B0606030504020204" pitchFamily="34" charset="0"/>
              <a:ea typeface="Open Sans" panose="020B0606030504020204" pitchFamily="34" charset="0"/>
              <a:cs typeface="Open Sans" panose="020B0606030504020204" pitchFamily="34" charset="0"/>
            </a:rPr>
            <a:t>f</a:t>
          </a:r>
          <a:r>
            <a:rPr lang="en-US" sz="1400" kern="1200">
              <a:latin typeface="Open Sans" panose="020B0606030504020204" pitchFamily="34" charset="0"/>
              <a:ea typeface="Open Sans" panose="020B0606030504020204" pitchFamily="34" charset="0"/>
              <a:cs typeface="Open Sans" panose="020B0606030504020204" pitchFamily="34" charset="0"/>
            </a:rPr>
            <a:t>ts,</a:t>
          </a:r>
          <a:r>
            <a:rPr lang="en-US" sz="1400" kern="1200" spc="-20">
              <a:latin typeface="Open Sans" panose="020B0606030504020204" pitchFamily="34" charset="0"/>
              <a:ea typeface="Open Sans" panose="020B0606030504020204" pitchFamily="34" charset="0"/>
              <a:cs typeface="Open Sans" panose="020B0606030504020204" pitchFamily="34" charset="0"/>
            </a:rPr>
            <a:t> </a:t>
          </a:r>
          <a:r>
            <a:rPr lang="en-US" sz="1400" kern="1200">
              <a:latin typeface="Open Sans" panose="020B0606030504020204" pitchFamily="34" charset="0"/>
              <a:ea typeface="Open Sans" panose="020B0606030504020204" pitchFamily="34" charset="0"/>
              <a:cs typeface="Open Sans" panose="020B0606030504020204" pitchFamily="34" charset="0"/>
            </a:rPr>
            <a:t>and</a:t>
          </a:r>
          <a:r>
            <a:rPr lang="en-US" sz="1400" kern="1200" spc="-20">
              <a:latin typeface="Open Sans" panose="020B0606030504020204" pitchFamily="34" charset="0"/>
              <a:ea typeface="Open Sans" panose="020B0606030504020204" pitchFamily="34" charset="0"/>
              <a:cs typeface="Open Sans" panose="020B0606030504020204" pitchFamily="34" charset="0"/>
            </a:rPr>
            <a:t> </a:t>
          </a:r>
          <a:r>
            <a:rPr lang="en-US" sz="1400" kern="1200">
              <a:latin typeface="Open Sans" panose="020B0606030504020204" pitchFamily="34" charset="0"/>
              <a:ea typeface="Open Sans" panose="020B0606030504020204" pitchFamily="34" charset="0"/>
              <a:cs typeface="Open Sans" panose="020B0606030504020204" pitchFamily="34" charset="0"/>
            </a:rPr>
            <a:t>ch</a:t>
          </a:r>
          <a:r>
            <a:rPr lang="en-US" sz="1400" kern="1200" spc="-5">
              <a:latin typeface="Open Sans" panose="020B0606030504020204" pitchFamily="34" charset="0"/>
              <a:ea typeface="Open Sans" panose="020B0606030504020204" pitchFamily="34" charset="0"/>
              <a:cs typeface="Open Sans" panose="020B0606030504020204" pitchFamily="34" charset="0"/>
            </a:rPr>
            <a:t>il</a:t>
          </a:r>
          <a:r>
            <a:rPr lang="en-US" sz="1400" kern="1200">
              <a:latin typeface="Open Sans" panose="020B0606030504020204" pitchFamily="34" charset="0"/>
              <a:ea typeface="Open Sans" panose="020B0606030504020204" pitchFamily="34" charset="0"/>
              <a:cs typeface="Open Sans" panose="020B0606030504020204" pitchFamily="34" charset="0"/>
            </a:rPr>
            <a:t>d</a:t>
          </a:r>
          <a:r>
            <a:rPr lang="en-US" sz="1400" kern="1200" spc="-20">
              <a:latin typeface="Open Sans" panose="020B0606030504020204" pitchFamily="34" charset="0"/>
              <a:ea typeface="Open Sans" panose="020B0606030504020204" pitchFamily="34" charset="0"/>
              <a:cs typeface="Open Sans" panose="020B0606030504020204" pitchFamily="34" charset="0"/>
            </a:rPr>
            <a:t> </a:t>
          </a:r>
          <a:r>
            <a:rPr lang="en-US" sz="1400" kern="1200" spc="-5">
              <a:latin typeface="Open Sans" panose="020B0606030504020204" pitchFamily="34" charset="0"/>
              <a:ea typeface="Open Sans" panose="020B0606030504020204" pitchFamily="34" charset="0"/>
              <a:cs typeface="Open Sans" panose="020B0606030504020204" pitchFamily="34" charset="0"/>
            </a:rPr>
            <a:t>i</a:t>
          </a:r>
          <a:r>
            <a:rPr lang="en-US" sz="1400" kern="1200">
              <a:latin typeface="Open Sans" panose="020B0606030504020204" pitchFamily="34" charset="0"/>
              <a:ea typeface="Open Sans" panose="020B0606030504020204" pitchFamily="34" charset="0"/>
              <a:cs typeface="Open Sans" panose="020B0606030504020204" pitchFamily="34" charset="0"/>
            </a:rPr>
            <a:t>s e</a:t>
          </a:r>
          <a:r>
            <a:rPr lang="en-US" sz="1400" kern="1200" spc="-15">
              <a:latin typeface="Open Sans" panose="020B0606030504020204" pitchFamily="34" charset="0"/>
              <a:ea typeface="Open Sans" panose="020B0606030504020204" pitchFamily="34" charset="0"/>
              <a:cs typeface="Open Sans" panose="020B0606030504020204" pitchFamily="34" charset="0"/>
            </a:rPr>
            <a:t>x</a:t>
          </a:r>
          <a:r>
            <a:rPr lang="en-US" sz="1400" kern="1200">
              <a:latin typeface="Open Sans" panose="020B0606030504020204" pitchFamily="34" charset="0"/>
              <a:ea typeface="Open Sans" panose="020B0606030504020204" pitchFamily="34" charset="0"/>
              <a:cs typeface="Open Sans" panose="020B0606030504020204" pitchFamily="34" charset="0"/>
            </a:rPr>
            <a:t>p</a:t>
          </a:r>
          <a:r>
            <a:rPr lang="en-US" sz="1400" kern="1200" spc="-5">
              <a:latin typeface="Open Sans" panose="020B0606030504020204" pitchFamily="34" charset="0"/>
              <a:ea typeface="Open Sans" panose="020B0606030504020204" pitchFamily="34" charset="0"/>
              <a:cs typeface="Open Sans" panose="020B0606030504020204" pitchFamily="34" charset="0"/>
            </a:rPr>
            <a:t>l</a:t>
          </a:r>
          <a:r>
            <a:rPr lang="en-US" sz="1400" kern="1200">
              <a:latin typeface="Open Sans" panose="020B0606030504020204" pitchFamily="34" charset="0"/>
              <a:ea typeface="Open Sans" panose="020B0606030504020204" pitchFamily="34" charset="0"/>
              <a:cs typeface="Open Sans" panose="020B0606030504020204" pitchFamily="34" charset="0"/>
            </a:rPr>
            <a:t>o</a:t>
          </a:r>
          <a:r>
            <a:rPr lang="en-US" sz="1400" kern="1200" spc="-5">
              <a:latin typeface="Open Sans" panose="020B0606030504020204" pitchFamily="34" charset="0"/>
              <a:ea typeface="Open Sans" panose="020B0606030504020204" pitchFamily="34" charset="0"/>
              <a:cs typeface="Open Sans" panose="020B0606030504020204" pitchFamily="34" charset="0"/>
            </a:rPr>
            <a:t>i</a:t>
          </a:r>
          <a:r>
            <a:rPr lang="en-US" sz="1400" kern="1200">
              <a:latin typeface="Open Sans" panose="020B0606030504020204" pitchFamily="34" charset="0"/>
              <a:ea typeface="Open Sans" panose="020B0606030504020204" pitchFamily="34" charset="0"/>
              <a:cs typeface="Open Sans" panose="020B0606030504020204" pitchFamily="34" charset="0"/>
            </a:rPr>
            <a:t>ted</a:t>
          </a:r>
          <a:r>
            <a:rPr lang="en-US" sz="1400" kern="1200" spc="-30">
              <a:latin typeface="Open Sans" panose="020B0606030504020204" pitchFamily="34" charset="0"/>
              <a:ea typeface="Open Sans" panose="020B0606030504020204" pitchFamily="34" charset="0"/>
              <a:cs typeface="Open Sans" panose="020B0606030504020204" pitchFamily="34" charset="0"/>
            </a:rPr>
            <a:t> </a:t>
          </a:r>
          <a:r>
            <a:rPr lang="en-US" sz="1400" kern="1200">
              <a:latin typeface="Open Sans" panose="020B0606030504020204" pitchFamily="34" charset="0"/>
              <a:ea typeface="Open Sans" panose="020B0606030504020204" pitchFamily="34" charset="0"/>
              <a:cs typeface="Open Sans" panose="020B0606030504020204" pitchFamily="34" charset="0"/>
            </a:rPr>
            <a:t>th</a:t>
          </a:r>
          <a:r>
            <a:rPr lang="en-US" sz="1400" kern="1200" spc="-5">
              <a:latin typeface="Open Sans" panose="020B0606030504020204" pitchFamily="34" charset="0"/>
              <a:ea typeface="Open Sans" panose="020B0606030504020204" pitchFamily="34" charset="0"/>
              <a:cs typeface="Open Sans" panose="020B0606030504020204" pitchFamily="34" charset="0"/>
            </a:rPr>
            <a:t>r</a:t>
          </a:r>
          <a:r>
            <a:rPr lang="en-US" sz="1400" kern="1200">
              <a:latin typeface="Open Sans" panose="020B0606030504020204" pitchFamily="34" charset="0"/>
              <a:ea typeface="Open Sans" panose="020B0606030504020204" pitchFamily="34" charset="0"/>
              <a:cs typeface="Open Sans" panose="020B0606030504020204" pitchFamily="34" charset="0"/>
            </a:rPr>
            <a:t>ou</a:t>
          </a:r>
          <a:r>
            <a:rPr lang="en-US" sz="1400" kern="1200" spc="-10">
              <a:latin typeface="Open Sans" panose="020B0606030504020204" pitchFamily="34" charset="0"/>
              <a:ea typeface="Open Sans" panose="020B0606030504020204" pitchFamily="34" charset="0"/>
              <a:cs typeface="Open Sans" panose="020B0606030504020204" pitchFamily="34" charset="0"/>
            </a:rPr>
            <a:t>g</a:t>
          </a:r>
          <a:r>
            <a:rPr lang="en-US" sz="1400" kern="1200">
              <a:latin typeface="Open Sans" panose="020B0606030504020204" pitchFamily="34" charset="0"/>
              <a:ea typeface="Open Sans" panose="020B0606030504020204" pitchFamily="34" charset="0"/>
              <a:cs typeface="Open Sans" panose="020B0606030504020204" pitchFamily="34" charset="0"/>
            </a:rPr>
            <a:t>h co</a:t>
          </a:r>
          <a:r>
            <a:rPr lang="en-US" sz="1400" kern="1200" spc="5">
              <a:latin typeface="Open Sans" panose="020B0606030504020204" pitchFamily="34" charset="0"/>
              <a:ea typeface="Open Sans" panose="020B0606030504020204" pitchFamily="34" charset="0"/>
              <a:cs typeface="Open Sans" panose="020B0606030504020204" pitchFamily="34" charset="0"/>
            </a:rPr>
            <a:t>mm</a:t>
          </a:r>
          <a:r>
            <a:rPr lang="en-US" sz="1400" kern="1200">
              <a:latin typeface="Open Sans" panose="020B0606030504020204" pitchFamily="34" charset="0"/>
              <a:ea typeface="Open Sans" panose="020B0606030504020204" pitchFamily="34" charset="0"/>
              <a:cs typeface="Open Sans" panose="020B0606030504020204" pitchFamily="34" charset="0"/>
            </a:rPr>
            <a:t>e</a:t>
          </a:r>
          <a:r>
            <a:rPr lang="en-US" sz="1400" kern="1200" spc="-5">
              <a:latin typeface="Open Sans" panose="020B0606030504020204" pitchFamily="34" charset="0"/>
              <a:ea typeface="Open Sans" panose="020B0606030504020204" pitchFamily="34" charset="0"/>
              <a:cs typeface="Open Sans" panose="020B0606030504020204" pitchFamily="34" charset="0"/>
            </a:rPr>
            <a:t>r</a:t>
          </a:r>
          <a:r>
            <a:rPr lang="en-US" sz="1400" kern="1200">
              <a:latin typeface="Open Sans" panose="020B0606030504020204" pitchFamily="34" charset="0"/>
              <a:ea typeface="Open Sans" panose="020B0606030504020204" pitchFamily="34" charset="0"/>
              <a:cs typeface="Open Sans" panose="020B0606030504020204" pitchFamily="34" charset="0"/>
            </a:rPr>
            <a:t>c</a:t>
          </a:r>
          <a:r>
            <a:rPr lang="en-US" sz="1400" kern="1200" spc="-5">
              <a:latin typeface="Open Sans" panose="020B0606030504020204" pitchFamily="34" charset="0"/>
              <a:ea typeface="Open Sans" panose="020B0606030504020204" pitchFamily="34" charset="0"/>
              <a:cs typeface="Open Sans" panose="020B0606030504020204" pitchFamily="34" charset="0"/>
            </a:rPr>
            <a:t>i</a:t>
          </a:r>
          <a:r>
            <a:rPr lang="en-US" sz="1400" kern="1200" spc="-10">
              <a:latin typeface="Open Sans" panose="020B0606030504020204" pitchFamily="34" charset="0"/>
              <a:ea typeface="Open Sans" panose="020B0606030504020204" pitchFamily="34" charset="0"/>
              <a:cs typeface="Open Sans" panose="020B0606030504020204" pitchFamily="34" charset="0"/>
            </a:rPr>
            <a:t>a</a:t>
          </a:r>
          <a:r>
            <a:rPr lang="en-US" sz="1400" kern="1200">
              <a:latin typeface="Open Sans" panose="020B0606030504020204" pitchFamily="34" charset="0"/>
              <a:ea typeface="Open Sans" panose="020B0606030504020204" pitchFamily="34" charset="0"/>
              <a:cs typeface="Open Sans" panose="020B0606030504020204" pitchFamily="34" charset="0"/>
            </a:rPr>
            <a:t>l</a:t>
          </a:r>
          <a:r>
            <a:rPr lang="en-US" sz="1400" kern="1200" spc="-40">
              <a:latin typeface="Open Sans" panose="020B0606030504020204" pitchFamily="34" charset="0"/>
              <a:ea typeface="Open Sans" panose="020B0606030504020204" pitchFamily="34" charset="0"/>
              <a:cs typeface="Open Sans" panose="020B0606030504020204" pitchFamily="34" charset="0"/>
            </a:rPr>
            <a:t> </a:t>
          </a:r>
          <a:r>
            <a:rPr lang="en-US" sz="1400" kern="1200">
              <a:latin typeface="Open Sans" panose="020B0606030504020204" pitchFamily="34" charset="0"/>
              <a:ea typeface="Open Sans" panose="020B0606030504020204" pitchFamily="34" charset="0"/>
              <a:cs typeface="Open Sans" panose="020B0606030504020204" pitchFamily="34" charset="0"/>
            </a:rPr>
            <a:t>se</a:t>
          </a:r>
          <a:r>
            <a:rPr lang="en-US" sz="1400" kern="1200" spc="-15">
              <a:latin typeface="Open Sans" panose="020B0606030504020204" pitchFamily="34" charset="0"/>
              <a:ea typeface="Open Sans" panose="020B0606030504020204" pitchFamily="34" charset="0"/>
              <a:cs typeface="Open Sans" panose="020B0606030504020204" pitchFamily="34" charset="0"/>
            </a:rPr>
            <a:t>x</a:t>
          </a:r>
          <a:r>
            <a:rPr lang="en-US" sz="1400" kern="1200">
              <a:latin typeface="Open Sans" panose="020B0606030504020204" pitchFamily="34" charset="0"/>
              <a:ea typeface="Open Sans" panose="020B0606030504020204" pitchFamily="34" charset="0"/>
              <a:cs typeface="Open Sans" panose="020B0606030504020204" pitchFamily="34" charset="0"/>
            </a:rPr>
            <a:t>.</a:t>
          </a:r>
          <a:endParaRPr lang="en-US" sz="1400" kern="1200" dirty="0">
            <a:latin typeface="Open Sans" panose="020B0606030504020204" pitchFamily="34" charset="0"/>
            <a:ea typeface="Open Sans" panose="020B0606030504020204" pitchFamily="34" charset="0"/>
            <a:cs typeface="Open Sans" panose="020B0606030504020204" pitchFamily="34" charset="0"/>
          </a:endParaRPr>
        </a:p>
        <a:p>
          <a:pPr marL="114300" lvl="1" indent="-114300" algn="l" defTabSz="622300">
            <a:lnSpc>
              <a:spcPct val="90000"/>
            </a:lnSpc>
            <a:spcBef>
              <a:spcPct val="0"/>
            </a:spcBef>
            <a:spcAft>
              <a:spcPct val="15000"/>
            </a:spcAft>
            <a:buChar char="•"/>
          </a:pPr>
          <a:r>
            <a:rPr lang="en-US" sz="1400" kern="1200" spc="-5">
              <a:latin typeface="Open Sans" panose="020B0606030504020204" pitchFamily="34" charset="0"/>
              <a:ea typeface="Open Sans" panose="020B0606030504020204" pitchFamily="34" charset="0"/>
              <a:cs typeface="Open Sans" panose="020B0606030504020204" pitchFamily="34" charset="0"/>
            </a:rPr>
            <a:t>C</a:t>
          </a:r>
          <a:r>
            <a:rPr lang="en-US" sz="1400" kern="1200">
              <a:latin typeface="Open Sans" panose="020B0606030504020204" pitchFamily="34" charset="0"/>
              <a:ea typeface="Open Sans" panose="020B0606030504020204" pitchFamily="34" charset="0"/>
              <a:cs typeface="Open Sans" panose="020B0606030504020204" pitchFamily="34" charset="0"/>
            </a:rPr>
            <a:t>an</a:t>
          </a:r>
          <a:r>
            <a:rPr lang="en-US" sz="1400" kern="1200" spc="-20">
              <a:latin typeface="Open Sans" panose="020B0606030504020204" pitchFamily="34" charset="0"/>
              <a:ea typeface="Open Sans" panose="020B0606030504020204" pitchFamily="34" charset="0"/>
              <a:cs typeface="Open Sans" panose="020B0606030504020204" pitchFamily="34" charset="0"/>
            </a:rPr>
            <a:t> </a:t>
          </a:r>
          <a:r>
            <a:rPr lang="en-US" sz="1400" kern="1200">
              <a:latin typeface="Open Sans" panose="020B0606030504020204" pitchFamily="34" charset="0"/>
              <a:ea typeface="Open Sans" panose="020B0606030504020204" pitchFamily="34" charset="0"/>
              <a:cs typeface="Open Sans" panose="020B0606030504020204" pitchFamily="34" charset="0"/>
            </a:rPr>
            <a:t>be</a:t>
          </a:r>
          <a:r>
            <a:rPr lang="en-US" sz="1400" kern="1200" spc="-5">
              <a:latin typeface="Open Sans" panose="020B0606030504020204" pitchFamily="34" charset="0"/>
              <a:ea typeface="Open Sans" panose="020B0606030504020204" pitchFamily="34" charset="0"/>
              <a:cs typeface="Open Sans" panose="020B0606030504020204" pitchFamily="34" charset="0"/>
            </a:rPr>
            <a:t> </a:t>
          </a:r>
          <a:r>
            <a:rPr lang="en-US" sz="1400" kern="1200" spc="-10">
              <a:latin typeface="Open Sans" panose="020B0606030504020204" pitchFamily="34" charset="0"/>
              <a:ea typeface="Open Sans" panose="020B0606030504020204" pitchFamily="34" charset="0"/>
              <a:cs typeface="Open Sans" panose="020B0606030504020204" pitchFamily="34" charset="0"/>
            </a:rPr>
            <a:t>g</a:t>
          </a:r>
          <a:r>
            <a:rPr lang="en-US" sz="1400" kern="1200" spc="-5">
              <a:latin typeface="Open Sans" panose="020B0606030504020204" pitchFamily="34" charset="0"/>
              <a:ea typeface="Open Sans" panose="020B0606030504020204" pitchFamily="34" charset="0"/>
              <a:cs typeface="Open Sans" panose="020B0606030504020204" pitchFamily="34" charset="0"/>
            </a:rPr>
            <a:t>r</a:t>
          </a:r>
          <a:r>
            <a:rPr lang="en-US" sz="1400" kern="1200">
              <a:latin typeface="Open Sans" panose="020B0606030504020204" pitchFamily="34" charset="0"/>
              <a:ea typeface="Open Sans" panose="020B0606030504020204" pitchFamily="34" charset="0"/>
              <a:cs typeface="Open Sans" panose="020B0606030504020204" pitchFamily="34" charset="0"/>
            </a:rPr>
            <a:t>adua</a:t>
          </a:r>
          <a:r>
            <a:rPr lang="en-US" sz="1400" kern="1200" spc="-5">
              <a:latin typeface="Open Sans" panose="020B0606030504020204" pitchFamily="34" charset="0"/>
              <a:ea typeface="Open Sans" panose="020B0606030504020204" pitchFamily="34" charset="0"/>
              <a:cs typeface="Open Sans" panose="020B0606030504020204" pitchFamily="34" charset="0"/>
            </a:rPr>
            <a:t>l</a:t>
          </a:r>
          <a:r>
            <a:rPr lang="en-US" sz="1400" kern="1200">
              <a:latin typeface="Open Sans" panose="020B0606030504020204" pitchFamily="34" charset="0"/>
              <a:ea typeface="Open Sans" panose="020B0606030504020204" pitchFamily="34" charset="0"/>
              <a:cs typeface="Open Sans" panose="020B0606030504020204" pitchFamily="34" charset="0"/>
            </a:rPr>
            <a:t>,</a:t>
          </a:r>
          <a:r>
            <a:rPr lang="en-US" sz="1400" kern="1200" spc="-35">
              <a:latin typeface="Open Sans" panose="020B0606030504020204" pitchFamily="34" charset="0"/>
              <a:ea typeface="Open Sans" panose="020B0606030504020204" pitchFamily="34" charset="0"/>
              <a:cs typeface="Open Sans" panose="020B0606030504020204" pitchFamily="34" charset="0"/>
            </a:rPr>
            <a:t> </a:t>
          </a:r>
          <a:r>
            <a:rPr lang="en-US" sz="1400" kern="1200" spc="-15">
              <a:latin typeface="Open Sans" panose="020B0606030504020204" pitchFamily="34" charset="0"/>
              <a:ea typeface="Open Sans" panose="020B0606030504020204" pitchFamily="34" charset="0"/>
              <a:cs typeface="Open Sans" panose="020B0606030504020204" pitchFamily="34" charset="0"/>
            </a:rPr>
            <a:t>w</a:t>
          </a:r>
          <a:r>
            <a:rPr lang="en-US" sz="1400" kern="1200">
              <a:latin typeface="Open Sans" panose="020B0606030504020204" pitchFamily="34" charset="0"/>
              <a:ea typeface="Open Sans" panose="020B0606030504020204" pitchFamily="34" charset="0"/>
              <a:cs typeface="Open Sans" panose="020B0606030504020204" pitchFamily="34" charset="0"/>
            </a:rPr>
            <a:t>he</a:t>
          </a:r>
          <a:r>
            <a:rPr lang="en-US" sz="1400" kern="1200" spc="-5">
              <a:latin typeface="Open Sans" panose="020B0606030504020204" pitchFamily="34" charset="0"/>
              <a:ea typeface="Open Sans" panose="020B0606030504020204" pitchFamily="34" charset="0"/>
              <a:cs typeface="Open Sans" panose="020B0606030504020204" pitchFamily="34" charset="0"/>
            </a:rPr>
            <a:t>r</a:t>
          </a:r>
          <a:r>
            <a:rPr lang="en-US" sz="1400" kern="1200">
              <a:latin typeface="Open Sans" panose="020B0606030504020204" pitchFamily="34" charset="0"/>
              <a:ea typeface="Open Sans" panose="020B0606030504020204" pitchFamily="34" charset="0"/>
              <a:cs typeface="Open Sans" panose="020B0606030504020204" pitchFamily="34" charset="0"/>
            </a:rPr>
            <a:t>e</a:t>
          </a:r>
          <a:r>
            <a:rPr lang="en-US" sz="1400" kern="1200" spc="-5">
              <a:latin typeface="Open Sans" panose="020B0606030504020204" pitchFamily="34" charset="0"/>
              <a:ea typeface="Open Sans" panose="020B0606030504020204" pitchFamily="34" charset="0"/>
              <a:cs typeface="Open Sans" panose="020B0606030504020204" pitchFamily="34" charset="0"/>
            </a:rPr>
            <a:t> </a:t>
          </a:r>
          <a:r>
            <a:rPr lang="en-US" sz="1400" kern="1200">
              <a:latin typeface="Open Sans" panose="020B0606030504020204" pitchFamily="34" charset="0"/>
              <a:ea typeface="Open Sans" panose="020B0606030504020204" pitchFamily="34" charset="0"/>
              <a:cs typeface="Open Sans" panose="020B0606030504020204" pitchFamily="34" charset="0"/>
            </a:rPr>
            <a:t>t</a:t>
          </a:r>
          <a:r>
            <a:rPr lang="en-US" sz="1400" kern="1200" spc="-5">
              <a:latin typeface="Open Sans" panose="020B0606030504020204" pitchFamily="34" charset="0"/>
              <a:ea typeface="Open Sans" panose="020B0606030504020204" pitchFamily="34" charset="0"/>
              <a:cs typeface="Open Sans" panose="020B0606030504020204" pitchFamily="34" charset="0"/>
            </a:rPr>
            <a:t>r</a:t>
          </a:r>
          <a:r>
            <a:rPr lang="en-US" sz="1400" kern="1200">
              <a:latin typeface="Open Sans" panose="020B0606030504020204" pitchFamily="34" charset="0"/>
              <a:ea typeface="Open Sans" panose="020B0606030504020204" pitchFamily="34" charset="0"/>
              <a:cs typeface="Open Sans" panose="020B0606030504020204" pitchFamily="34" charset="0"/>
            </a:rPr>
            <a:t>a</a:t>
          </a:r>
          <a:r>
            <a:rPr lang="en-US" sz="1400" kern="1200" spc="-10">
              <a:latin typeface="Open Sans" panose="020B0606030504020204" pitchFamily="34" charset="0"/>
              <a:ea typeface="Open Sans" panose="020B0606030504020204" pitchFamily="34" charset="0"/>
              <a:cs typeface="Open Sans" panose="020B0606030504020204" pitchFamily="34" charset="0"/>
            </a:rPr>
            <a:t>f</a:t>
          </a:r>
          <a:r>
            <a:rPr lang="en-US" sz="1400" kern="1200" spc="10">
              <a:latin typeface="Open Sans" panose="020B0606030504020204" pitchFamily="34" charset="0"/>
              <a:ea typeface="Open Sans" panose="020B0606030504020204" pitchFamily="34" charset="0"/>
              <a:cs typeface="Open Sans" panose="020B0606030504020204" pitchFamily="34" charset="0"/>
            </a:rPr>
            <a:t>f</a:t>
          </a:r>
          <a:r>
            <a:rPr lang="en-US" sz="1400" kern="1200" spc="-5">
              <a:latin typeface="Open Sans" panose="020B0606030504020204" pitchFamily="34" charset="0"/>
              <a:ea typeface="Open Sans" panose="020B0606030504020204" pitchFamily="34" charset="0"/>
              <a:cs typeface="Open Sans" panose="020B0606030504020204" pitchFamily="34" charset="0"/>
            </a:rPr>
            <a:t>i</a:t>
          </a:r>
          <a:r>
            <a:rPr lang="en-US" sz="1400" kern="1200">
              <a:latin typeface="Open Sans" panose="020B0606030504020204" pitchFamily="34" charset="0"/>
              <a:ea typeface="Open Sans" panose="020B0606030504020204" pitchFamily="34" charset="0"/>
              <a:cs typeface="Open Sans" panose="020B0606030504020204" pitchFamily="34" charset="0"/>
            </a:rPr>
            <a:t>cker</a:t>
          </a:r>
          <a:r>
            <a:rPr lang="en-US" sz="1400" kern="1200" spc="-30">
              <a:latin typeface="Open Sans" panose="020B0606030504020204" pitchFamily="34" charset="0"/>
              <a:ea typeface="Open Sans" panose="020B0606030504020204" pitchFamily="34" charset="0"/>
              <a:cs typeface="Open Sans" panose="020B0606030504020204" pitchFamily="34" charset="0"/>
            </a:rPr>
            <a:t> </a:t>
          </a:r>
          <a:r>
            <a:rPr lang="en-US" sz="1400" kern="1200">
              <a:latin typeface="Open Sans" panose="020B0606030504020204" pitchFamily="34" charset="0"/>
              <a:ea typeface="Open Sans" panose="020B0606030504020204" pitchFamily="34" charset="0"/>
              <a:cs typeface="Open Sans" panose="020B0606030504020204" pitchFamily="34" charset="0"/>
            </a:rPr>
            <a:t>p</a:t>
          </a:r>
          <a:r>
            <a:rPr lang="en-US" sz="1400" kern="1200" spc="-5">
              <a:latin typeface="Open Sans" panose="020B0606030504020204" pitchFamily="34" charset="0"/>
              <a:ea typeface="Open Sans" panose="020B0606030504020204" pitchFamily="34" charset="0"/>
              <a:cs typeface="Open Sans" panose="020B0606030504020204" pitchFamily="34" charset="0"/>
            </a:rPr>
            <a:t>r</a:t>
          </a:r>
          <a:r>
            <a:rPr lang="en-US" sz="1400" kern="1200">
              <a:latin typeface="Open Sans" panose="020B0606030504020204" pitchFamily="34" charset="0"/>
              <a:ea typeface="Open Sans" panose="020B0606030504020204" pitchFamily="34" charset="0"/>
              <a:cs typeface="Open Sans" panose="020B0606030504020204" pitchFamily="34" charset="0"/>
            </a:rPr>
            <a:t>o</a:t>
          </a:r>
          <a:r>
            <a:rPr lang="en-US" sz="1400" kern="1200" spc="5">
              <a:latin typeface="Open Sans" panose="020B0606030504020204" pitchFamily="34" charset="0"/>
              <a:ea typeface="Open Sans" panose="020B0606030504020204" pitchFamily="34" charset="0"/>
              <a:cs typeface="Open Sans" panose="020B0606030504020204" pitchFamily="34" charset="0"/>
            </a:rPr>
            <a:t>m</a:t>
          </a:r>
          <a:r>
            <a:rPr lang="en-US" sz="1400" kern="1200" spc="-5">
              <a:latin typeface="Open Sans" panose="020B0606030504020204" pitchFamily="34" charset="0"/>
              <a:ea typeface="Open Sans" panose="020B0606030504020204" pitchFamily="34" charset="0"/>
              <a:cs typeface="Open Sans" panose="020B0606030504020204" pitchFamily="34" charset="0"/>
            </a:rPr>
            <a:t>i</a:t>
          </a:r>
          <a:r>
            <a:rPr lang="en-US" sz="1400" kern="1200">
              <a:latin typeface="Open Sans" panose="020B0606030504020204" pitchFamily="34" charset="0"/>
              <a:ea typeface="Open Sans" panose="020B0606030504020204" pitchFamily="34" charset="0"/>
              <a:cs typeface="Open Sans" panose="020B0606030504020204" pitchFamily="34" charset="0"/>
            </a:rPr>
            <a:t>ses</a:t>
          </a:r>
          <a:r>
            <a:rPr lang="en-US" sz="1400" kern="1200" spc="-35">
              <a:latin typeface="Open Sans" panose="020B0606030504020204" pitchFamily="34" charset="0"/>
              <a:ea typeface="Open Sans" panose="020B0606030504020204" pitchFamily="34" charset="0"/>
              <a:cs typeface="Open Sans" panose="020B0606030504020204" pitchFamily="34" charset="0"/>
            </a:rPr>
            <a:t> </a:t>
          </a:r>
          <a:r>
            <a:rPr lang="en-US" sz="1400" kern="1200">
              <a:latin typeface="Open Sans" panose="020B0606030504020204" pitchFamily="34" charset="0"/>
              <a:ea typeface="Open Sans" panose="020B0606030504020204" pitchFamily="34" charset="0"/>
              <a:cs typeface="Open Sans" panose="020B0606030504020204" pitchFamily="34" charset="0"/>
            </a:rPr>
            <a:t>e</a:t>
          </a:r>
          <a:r>
            <a:rPr lang="en-US" sz="1400" kern="1200" spc="-15">
              <a:latin typeface="Open Sans" panose="020B0606030504020204" pitchFamily="34" charset="0"/>
              <a:ea typeface="Open Sans" panose="020B0606030504020204" pitchFamily="34" charset="0"/>
              <a:cs typeface="Open Sans" panose="020B0606030504020204" pitchFamily="34" charset="0"/>
            </a:rPr>
            <a:t>x</a:t>
          </a:r>
          <a:r>
            <a:rPr lang="en-US" sz="1400" kern="1200">
              <a:latin typeface="Open Sans" panose="020B0606030504020204" pitchFamily="34" charset="0"/>
              <a:ea typeface="Open Sans" panose="020B0606030504020204" pitchFamily="34" charset="0"/>
              <a:cs typeface="Open Sans" panose="020B0606030504020204" pitchFamily="34" charset="0"/>
            </a:rPr>
            <a:t>p</a:t>
          </a:r>
          <a:r>
            <a:rPr lang="en-US" sz="1400" kern="1200" spc="-5">
              <a:latin typeface="Open Sans" panose="020B0606030504020204" pitchFamily="34" charset="0"/>
              <a:ea typeface="Open Sans" panose="020B0606030504020204" pitchFamily="34" charset="0"/>
              <a:cs typeface="Open Sans" panose="020B0606030504020204" pitchFamily="34" charset="0"/>
            </a:rPr>
            <a:t>l</a:t>
          </a:r>
          <a:r>
            <a:rPr lang="en-US" sz="1400" kern="1200">
              <a:latin typeface="Open Sans" panose="020B0606030504020204" pitchFamily="34" charset="0"/>
              <a:ea typeface="Open Sans" panose="020B0606030504020204" pitchFamily="34" charset="0"/>
              <a:cs typeface="Open Sans" panose="020B0606030504020204" pitchFamily="34" charset="0"/>
            </a:rPr>
            <a:t>o</a:t>
          </a:r>
          <a:r>
            <a:rPr lang="en-US" sz="1400" kern="1200" spc="-5">
              <a:latin typeface="Open Sans" panose="020B0606030504020204" pitchFamily="34" charset="0"/>
              <a:ea typeface="Open Sans" panose="020B0606030504020204" pitchFamily="34" charset="0"/>
              <a:cs typeface="Open Sans" panose="020B0606030504020204" pitchFamily="34" charset="0"/>
            </a:rPr>
            <a:t>i</a:t>
          </a:r>
          <a:r>
            <a:rPr lang="en-US" sz="1400" kern="1200">
              <a:latin typeface="Open Sans" panose="020B0606030504020204" pitchFamily="34" charset="0"/>
              <a:ea typeface="Open Sans" panose="020B0606030504020204" pitchFamily="34" charset="0"/>
              <a:cs typeface="Open Sans" panose="020B0606030504020204" pitchFamily="34" charset="0"/>
            </a:rPr>
            <a:t>tat</a:t>
          </a:r>
          <a:r>
            <a:rPr lang="en-US" sz="1400" kern="1200" spc="-5">
              <a:latin typeface="Open Sans" panose="020B0606030504020204" pitchFamily="34" charset="0"/>
              <a:ea typeface="Open Sans" panose="020B0606030504020204" pitchFamily="34" charset="0"/>
              <a:cs typeface="Open Sans" panose="020B0606030504020204" pitchFamily="34" charset="0"/>
            </a:rPr>
            <a:t>i</a:t>
          </a:r>
          <a:r>
            <a:rPr lang="en-US" sz="1400" kern="1200">
              <a:latin typeface="Open Sans" panose="020B0606030504020204" pitchFamily="34" charset="0"/>
              <a:ea typeface="Open Sans" panose="020B0606030504020204" pitchFamily="34" charset="0"/>
              <a:cs typeface="Open Sans" panose="020B0606030504020204" pitchFamily="34" charset="0"/>
            </a:rPr>
            <a:t>on</a:t>
          </a:r>
          <a:r>
            <a:rPr lang="en-US" sz="1400" kern="1200" spc="-30">
              <a:latin typeface="Open Sans" panose="020B0606030504020204" pitchFamily="34" charset="0"/>
              <a:ea typeface="Open Sans" panose="020B0606030504020204" pitchFamily="34" charset="0"/>
              <a:cs typeface="Open Sans" panose="020B0606030504020204" pitchFamily="34" charset="0"/>
            </a:rPr>
            <a:t> </a:t>
          </a:r>
          <a:r>
            <a:rPr lang="en-US" sz="1400" kern="1200" spc="-15">
              <a:latin typeface="Open Sans" panose="020B0606030504020204" pitchFamily="34" charset="0"/>
              <a:ea typeface="Open Sans" panose="020B0606030504020204" pitchFamily="34" charset="0"/>
              <a:cs typeface="Open Sans" panose="020B0606030504020204" pitchFamily="34" charset="0"/>
            </a:rPr>
            <a:t>w</a:t>
          </a:r>
          <a:r>
            <a:rPr lang="en-US" sz="1400" kern="1200" spc="-5">
              <a:latin typeface="Open Sans" panose="020B0606030504020204" pitchFamily="34" charset="0"/>
              <a:ea typeface="Open Sans" panose="020B0606030504020204" pitchFamily="34" charset="0"/>
              <a:cs typeface="Open Sans" panose="020B0606030504020204" pitchFamily="34" charset="0"/>
            </a:rPr>
            <a:t>il</a:t>
          </a:r>
          <a:r>
            <a:rPr lang="en-US" sz="1400" kern="1200">
              <a:latin typeface="Open Sans" panose="020B0606030504020204" pitchFamily="34" charset="0"/>
              <a:ea typeface="Open Sans" panose="020B0606030504020204" pitchFamily="34" charset="0"/>
              <a:cs typeface="Open Sans" panose="020B0606030504020204" pitchFamily="34" charset="0"/>
            </a:rPr>
            <a:t>l happ</a:t>
          </a:r>
          <a:r>
            <a:rPr lang="en-US" sz="1400" kern="1200" spc="-10">
              <a:latin typeface="Open Sans" panose="020B0606030504020204" pitchFamily="34" charset="0"/>
              <a:ea typeface="Open Sans" panose="020B0606030504020204" pitchFamily="34" charset="0"/>
              <a:cs typeface="Open Sans" panose="020B0606030504020204" pitchFamily="34" charset="0"/>
            </a:rPr>
            <a:t>e</a:t>
          </a:r>
          <a:r>
            <a:rPr lang="en-US" sz="1400" kern="1200">
              <a:latin typeface="Open Sans" panose="020B0606030504020204" pitchFamily="34" charset="0"/>
              <a:ea typeface="Open Sans" panose="020B0606030504020204" pitchFamily="34" charset="0"/>
              <a:cs typeface="Open Sans" panose="020B0606030504020204" pitchFamily="34" charset="0"/>
            </a:rPr>
            <a:t>n</a:t>
          </a:r>
          <a:r>
            <a:rPr lang="en-US" sz="1400" kern="1200" spc="-30">
              <a:latin typeface="Open Sans" panose="020B0606030504020204" pitchFamily="34" charset="0"/>
              <a:ea typeface="Open Sans" panose="020B0606030504020204" pitchFamily="34" charset="0"/>
              <a:cs typeface="Open Sans" panose="020B0606030504020204" pitchFamily="34" charset="0"/>
            </a:rPr>
            <a:t> </a:t>
          </a:r>
          <a:r>
            <a:rPr lang="en-US" sz="1400" kern="1200">
              <a:latin typeface="Open Sans" panose="020B0606030504020204" pitchFamily="34" charset="0"/>
              <a:ea typeface="Open Sans" panose="020B0606030504020204" pitchFamily="34" charset="0"/>
              <a:cs typeface="Open Sans" panose="020B0606030504020204" pitchFamily="34" charset="0"/>
            </a:rPr>
            <a:t>on</a:t>
          </a:r>
          <a:r>
            <a:rPr lang="en-US" sz="1400" kern="1200" spc="-5">
              <a:latin typeface="Open Sans" panose="020B0606030504020204" pitchFamily="34" charset="0"/>
              <a:ea typeface="Open Sans" panose="020B0606030504020204" pitchFamily="34" charset="0"/>
              <a:cs typeface="Open Sans" panose="020B0606030504020204" pitchFamily="34" charset="0"/>
            </a:rPr>
            <a:t>l</a:t>
          </a:r>
          <a:r>
            <a:rPr lang="en-US" sz="1400" kern="1200">
              <a:latin typeface="Open Sans" panose="020B0606030504020204" pitchFamily="34" charset="0"/>
              <a:ea typeface="Open Sans" panose="020B0606030504020204" pitchFamily="34" charset="0"/>
              <a:cs typeface="Open Sans" panose="020B0606030504020204" pitchFamily="34" charset="0"/>
            </a:rPr>
            <a:t>y </a:t>
          </a:r>
          <a:r>
            <a:rPr lang="en-US" sz="1400" kern="1200" spc="10">
              <a:latin typeface="Open Sans" panose="020B0606030504020204" pitchFamily="34" charset="0"/>
              <a:ea typeface="Open Sans" panose="020B0606030504020204" pitchFamily="34" charset="0"/>
              <a:cs typeface="Open Sans" panose="020B0606030504020204" pitchFamily="34" charset="0"/>
            </a:rPr>
            <a:t>f</a:t>
          </a:r>
          <a:r>
            <a:rPr lang="en-US" sz="1400" kern="1200">
              <a:latin typeface="Open Sans" panose="020B0606030504020204" pitchFamily="34" charset="0"/>
              <a:ea typeface="Open Sans" panose="020B0606030504020204" pitchFamily="34" charset="0"/>
              <a:cs typeface="Open Sans" panose="020B0606030504020204" pitchFamily="34" charset="0"/>
            </a:rPr>
            <a:t>or</a:t>
          </a:r>
          <a:r>
            <a:rPr lang="en-US" sz="1400" kern="1200" spc="-15">
              <a:latin typeface="Open Sans" panose="020B0606030504020204" pitchFamily="34" charset="0"/>
              <a:ea typeface="Open Sans" panose="020B0606030504020204" pitchFamily="34" charset="0"/>
              <a:cs typeface="Open Sans" panose="020B0606030504020204" pitchFamily="34" charset="0"/>
            </a:rPr>
            <a:t> </a:t>
          </a:r>
          <a:r>
            <a:rPr lang="en-US" sz="1400" kern="1200">
              <a:latin typeface="Open Sans" panose="020B0606030504020204" pitchFamily="34" charset="0"/>
              <a:ea typeface="Open Sans" panose="020B0606030504020204" pitchFamily="34" charset="0"/>
              <a:cs typeface="Open Sans" panose="020B0606030504020204" pitchFamily="34" charset="0"/>
            </a:rPr>
            <a:t>a</a:t>
          </a:r>
          <a:r>
            <a:rPr lang="en-US" sz="1400" kern="1200" spc="-5">
              <a:latin typeface="Open Sans" panose="020B0606030504020204" pitchFamily="34" charset="0"/>
              <a:ea typeface="Open Sans" panose="020B0606030504020204" pitchFamily="34" charset="0"/>
              <a:cs typeface="Open Sans" panose="020B0606030504020204" pitchFamily="34" charset="0"/>
            </a:rPr>
            <a:t> </a:t>
          </a:r>
          <a:r>
            <a:rPr lang="en-US" sz="1400" kern="1200">
              <a:latin typeface="Open Sans" panose="020B0606030504020204" pitchFamily="34" charset="0"/>
              <a:ea typeface="Open Sans" panose="020B0606030504020204" pitchFamily="34" charset="0"/>
              <a:cs typeface="Open Sans" panose="020B0606030504020204" pitchFamily="34" charset="0"/>
            </a:rPr>
            <a:t>sho</a:t>
          </a:r>
          <a:r>
            <a:rPr lang="en-US" sz="1400" kern="1200" spc="-5">
              <a:latin typeface="Open Sans" panose="020B0606030504020204" pitchFamily="34" charset="0"/>
              <a:ea typeface="Open Sans" panose="020B0606030504020204" pitchFamily="34" charset="0"/>
              <a:cs typeface="Open Sans" panose="020B0606030504020204" pitchFamily="34" charset="0"/>
            </a:rPr>
            <a:t>r</a:t>
          </a:r>
          <a:r>
            <a:rPr lang="en-US" sz="1400" kern="1200">
              <a:latin typeface="Open Sans" panose="020B0606030504020204" pitchFamily="34" charset="0"/>
              <a:ea typeface="Open Sans" panose="020B0606030504020204" pitchFamily="34" charset="0"/>
              <a:cs typeface="Open Sans" panose="020B0606030504020204" pitchFamily="34" charset="0"/>
            </a:rPr>
            <a:t>t</a:t>
          </a:r>
          <a:r>
            <a:rPr lang="en-US" sz="1400" kern="1200" spc="-10">
              <a:latin typeface="Open Sans" panose="020B0606030504020204" pitchFamily="34" charset="0"/>
              <a:ea typeface="Open Sans" panose="020B0606030504020204" pitchFamily="34" charset="0"/>
              <a:cs typeface="Open Sans" panose="020B0606030504020204" pitchFamily="34" charset="0"/>
            </a:rPr>
            <a:t> </a:t>
          </a:r>
          <a:r>
            <a:rPr lang="en-US" sz="1400" kern="1200">
              <a:latin typeface="Open Sans" panose="020B0606030504020204" pitchFamily="34" charset="0"/>
              <a:ea typeface="Open Sans" panose="020B0606030504020204" pitchFamily="34" charset="0"/>
              <a:cs typeface="Open Sans" panose="020B0606030504020204" pitchFamily="34" charset="0"/>
            </a:rPr>
            <a:t>t</a:t>
          </a:r>
          <a:r>
            <a:rPr lang="en-US" sz="1400" kern="1200" spc="-5">
              <a:latin typeface="Open Sans" panose="020B0606030504020204" pitchFamily="34" charset="0"/>
              <a:ea typeface="Open Sans" panose="020B0606030504020204" pitchFamily="34" charset="0"/>
              <a:cs typeface="Open Sans" panose="020B0606030504020204" pitchFamily="34" charset="0"/>
            </a:rPr>
            <a:t>i</a:t>
          </a:r>
          <a:r>
            <a:rPr lang="en-US" sz="1400" kern="1200" spc="5">
              <a:latin typeface="Open Sans" panose="020B0606030504020204" pitchFamily="34" charset="0"/>
              <a:ea typeface="Open Sans" panose="020B0606030504020204" pitchFamily="34" charset="0"/>
              <a:cs typeface="Open Sans" panose="020B0606030504020204" pitchFamily="34" charset="0"/>
            </a:rPr>
            <a:t>m</a:t>
          </a:r>
          <a:r>
            <a:rPr lang="en-US" sz="1400" kern="1200">
              <a:latin typeface="Open Sans" panose="020B0606030504020204" pitchFamily="34" charset="0"/>
              <a:ea typeface="Open Sans" panose="020B0606030504020204" pitchFamily="34" charset="0"/>
              <a:cs typeface="Open Sans" panose="020B0606030504020204" pitchFamily="34" charset="0"/>
            </a:rPr>
            <a:t>e,</a:t>
          </a:r>
          <a:r>
            <a:rPr lang="en-US" sz="1400" kern="1200" spc="-10">
              <a:latin typeface="Open Sans" panose="020B0606030504020204" pitchFamily="34" charset="0"/>
              <a:ea typeface="Open Sans" panose="020B0606030504020204" pitchFamily="34" charset="0"/>
              <a:cs typeface="Open Sans" panose="020B0606030504020204" pitchFamily="34" charset="0"/>
            </a:rPr>
            <a:t> </a:t>
          </a:r>
          <a:r>
            <a:rPr lang="en-US" sz="1400" kern="1200">
              <a:latin typeface="Open Sans" panose="020B0606030504020204" pitchFamily="34" charset="0"/>
              <a:ea typeface="Open Sans" panose="020B0606030504020204" pitchFamily="34" charset="0"/>
              <a:cs typeface="Open Sans" panose="020B0606030504020204" pitchFamily="34" charset="0"/>
            </a:rPr>
            <a:t>or</a:t>
          </a:r>
          <a:r>
            <a:rPr lang="en-US" sz="1400" kern="1200" spc="-5">
              <a:latin typeface="Open Sans" panose="020B0606030504020204" pitchFamily="34" charset="0"/>
              <a:ea typeface="Open Sans" panose="020B0606030504020204" pitchFamily="34" charset="0"/>
              <a:cs typeface="Open Sans" panose="020B0606030504020204" pitchFamily="34" charset="0"/>
            </a:rPr>
            <a:t> </a:t>
          </a:r>
          <a:r>
            <a:rPr lang="en-US" sz="1400" kern="1200" spc="-15">
              <a:latin typeface="Open Sans" panose="020B0606030504020204" pitchFamily="34" charset="0"/>
              <a:ea typeface="Open Sans" panose="020B0606030504020204" pitchFamily="34" charset="0"/>
              <a:cs typeface="Open Sans" panose="020B0606030504020204" pitchFamily="34" charset="0"/>
            </a:rPr>
            <a:t>y</a:t>
          </a:r>
          <a:r>
            <a:rPr lang="en-US" sz="1400" kern="1200">
              <a:latin typeface="Open Sans" panose="020B0606030504020204" pitchFamily="34" charset="0"/>
              <a:ea typeface="Open Sans" panose="020B0606030504020204" pitchFamily="34" charset="0"/>
              <a:cs typeface="Open Sans" panose="020B0606030504020204" pitchFamily="34" charset="0"/>
            </a:rPr>
            <a:t>outh</a:t>
          </a:r>
          <a:r>
            <a:rPr lang="en-US" sz="1400" kern="1200" spc="-20">
              <a:latin typeface="Open Sans" panose="020B0606030504020204" pitchFamily="34" charset="0"/>
              <a:ea typeface="Open Sans" panose="020B0606030504020204" pitchFamily="34" charset="0"/>
              <a:cs typeface="Open Sans" panose="020B0606030504020204" pitchFamily="34" charset="0"/>
            </a:rPr>
            <a:t> </a:t>
          </a:r>
          <a:r>
            <a:rPr lang="en-US" sz="1400" kern="1200">
              <a:latin typeface="Open Sans" panose="020B0606030504020204" pitchFamily="34" charset="0"/>
              <a:ea typeface="Open Sans" panose="020B0606030504020204" pitchFamily="34" charset="0"/>
              <a:cs typeface="Open Sans" panose="020B0606030504020204" pitchFamily="34" charset="0"/>
            </a:rPr>
            <a:t>can</a:t>
          </a:r>
          <a:r>
            <a:rPr lang="en-US" sz="1400" kern="1200" spc="-5">
              <a:latin typeface="Open Sans" panose="020B0606030504020204" pitchFamily="34" charset="0"/>
              <a:ea typeface="Open Sans" panose="020B0606030504020204" pitchFamily="34" charset="0"/>
              <a:cs typeface="Open Sans" panose="020B0606030504020204" pitchFamily="34" charset="0"/>
            </a:rPr>
            <a:t> </a:t>
          </a:r>
          <a:r>
            <a:rPr lang="en-US" sz="1400" kern="1200">
              <a:latin typeface="Open Sans" panose="020B0606030504020204" pitchFamily="34" charset="0"/>
              <a:ea typeface="Open Sans" panose="020B0606030504020204" pitchFamily="34" charset="0"/>
              <a:cs typeface="Open Sans" panose="020B0606030504020204" pitchFamily="34" charset="0"/>
            </a:rPr>
            <a:t>be</a:t>
          </a:r>
          <a:r>
            <a:rPr lang="en-US" sz="1400" kern="1200" spc="-5">
              <a:latin typeface="Open Sans" panose="020B0606030504020204" pitchFamily="34" charset="0"/>
              <a:ea typeface="Open Sans" panose="020B0606030504020204" pitchFamily="34" charset="0"/>
              <a:cs typeface="Open Sans" panose="020B0606030504020204" pitchFamily="34" charset="0"/>
            </a:rPr>
            <a:t> </a:t>
          </a:r>
          <a:r>
            <a:rPr lang="en-US" sz="1400" kern="1200">
              <a:latin typeface="Open Sans" panose="020B0606030504020204" pitchFamily="34" charset="0"/>
              <a:ea typeface="Open Sans" panose="020B0606030504020204" pitchFamily="34" charset="0"/>
              <a:cs typeface="Open Sans" panose="020B0606030504020204" pitchFamily="34" charset="0"/>
            </a:rPr>
            <a:t>posted</a:t>
          </a:r>
          <a:r>
            <a:rPr lang="en-US" sz="1400" kern="1200" spc="-30">
              <a:latin typeface="Open Sans" panose="020B0606030504020204" pitchFamily="34" charset="0"/>
              <a:ea typeface="Open Sans" panose="020B0606030504020204" pitchFamily="34" charset="0"/>
              <a:cs typeface="Open Sans" panose="020B0606030504020204" pitchFamily="34" charset="0"/>
            </a:rPr>
            <a:t> </a:t>
          </a:r>
          <a:r>
            <a:rPr lang="en-US" sz="1400" kern="1200">
              <a:latin typeface="Open Sans" panose="020B0606030504020204" pitchFamily="34" charset="0"/>
              <a:ea typeface="Open Sans" panose="020B0606030504020204" pitchFamily="34" charset="0"/>
              <a:cs typeface="Open Sans" panose="020B0606030504020204" pitchFamily="34" charset="0"/>
            </a:rPr>
            <a:t>on</a:t>
          </a:r>
          <a:r>
            <a:rPr lang="en-US" sz="1400" kern="1200" spc="-5">
              <a:latin typeface="Open Sans" panose="020B0606030504020204" pitchFamily="34" charset="0"/>
              <a:ea typeface="Open Sans" panose="020B0606030504020204" pitchFamily="34" charset="0"/>
              <a:cs typeface="Open Sans" panose="020B0606030504020204" pitchFamily="34" charset="0"/>
            </a:rPr>
            <a:t>li</a:t>
          </a:r>
          <a:r>
            <a:rPr lang="en-US" sz="1400" kern="1200">
              <a:latin typeface="Open Sans" panose="020B0606030504020204" pitchFamily="34" charset="0"/>
              <a:ea typeface="Open Sans" panose="020B0606030504020204" pitchFamily="34" charset="0"/>
              <a:cs typeface="Open Sans" panose="020B0606030504020204" pitchFamily="34" charset="0"/>
            </a:rPr>
            <a:t>ne</a:t>
          </a:r>
          <a:r>
            <a:rPr lang="en-US" sz="1400" kern="1200" spc="-45">
              <a:latin typeface="Open Sans" panose="020B0606030504020204" pitchFamily="34" charset="0"/>
              <a:ea typeface="Open Sans" panose="020B0606030504020204" pitchFamily="34" charset="0"/>
              <a:cs typeface="Open Sans" panose="020B0606030504020204" pitchFamily="34" charset="0"/>
            </a:rPr>
            <a:t> </a:t>
          </a:r>
          <a:r>
            <a:rPr lang="en-US" sz="1400" kern="1200">
              <a:latin typeface="Open Sans" panose="020B0606030504020204" pitchFamily="34" charset="0"/>
              <a:ea typeface="Open Sans" panose="020B0606030504020204" pitchFamily="34" charset="0"/>
              <a:cs typeface="Open Sans" panose="020B0606030504020204" pitchFamily="34" charset="0"/>
            </a:rPr>
            <a:t>or</a:t>
          </a:r>
          <a:r>
            <a:rPr lang="en-US" sz="1400" kern="1200" spc="-5">
              <a:latin typeface="Open Sans" panose="020B0606030504020204" pitchFamily="34" charset="0"/>
              <a:ea typeface="Open Sans" panose="020B0606030504020204" pitchFamily="34" charset="0"/>
              <a:cs typeface="Open Sans" panose="020B0606030504020204" pitchFamily="34" charset="0"/>
            </a:rPr>
            <a:t> </a:t>
          </a:r>
          <a:r>
            <a:rPr lang="en-US" sz="1400" kern="1200">
              <a:latin typeface="Open Sans" panose="020B0606030504020204" pitchFamily="34" charset="0"/>
              <a:ea typeface="Open Sans" panose="020B0606030504020204" pitchFamily="34" charset="0"/>
              <a:cs typeface="Open Sans" panose="020B0606030504020204" pitchFamily="34" charset="0"/>
            </a:rPr>
            <a:t>put</a:t>
          </a:r>
          <a:r>
            <a:rPr lang="en-US" sz="1400" kern="1200" spc="-10">
              <a:latin typeface="Open Sans" panose="020B0606030504020204" pitchFamily="34" charset="0"/>
              <a:ea typeface="Open Sans" panose="020B0606030504020204" pitchFamily="34" charset="0"/>
              <a:cs typeface="Open Sans" panose="020B0606030504020204" pitchFamily="34" charset="0"/>
            </a:rPr>
            <a:t> </a:t>
          </a:r>
          <a:r>
            <a:rPr lang="en-US" sz="1400" kern="1200">
              <a:latin typeface="Open Sans" panose="020B0606030504020204" pitchFamily="34" charset="0"/>
              <a:ea typeface="Open Sans" panose="020B0606030504020204" pitchFamily="34" charset="0"/>
              <a:cs typeface="Open Sans" panose="020B0606030504020204" pitchFamily="34" charset="0"/>
            </a:rPr>
            <a:t>on</a:t>
          </a:r>
          <a:r>
            <a:rPr lang="en-US" sz="1400" kern="1200" spc="-20">
              <a:latin typeface="Open Sans" panose="020B0606030504020204" pitchFamily="34" charset="0"/>
              <a:ea typeface="Open Sans" panose="020B0606030504020204" pitchFamily="34" charset="0"/>
              <a:cs typeface="Open Sans" panose="020B0606030504020204" pitchFamily="34" charset="0"/>
            </a:rPr>
            <a:t> </a:t>
          </a:r>
          <a:r>
            <a:rPr lang="en-US" sz="1400" kern="1200">
              <a:latin typeface="Open Sans" panose="020B0606030504020204" pitchFamily="34" charset="0"/>
              <a:ea typeface="Open Sans" panose="020B0606030504020204" pitchFamily="34" charset="0"/>
              <a:cs typeface="Open Sans" panose="020B0606030504020204" pitchFamily="34" charset="0"/>
            </a:rPr>
            <a:t>the</a:t>
          </a:r>
          <a:r>
            <a:rPr lang="en-US" sz="1400" kern="1200" spc="-5">
              <a:latin typeface="Open Sans" panose="020B0606030504020204" pitchFamily="34" charset="0"/>
              <a:ea typeface="Open Sans" panose="020B0606030504020204" pitchFamily="34" charset="0"/>
              <a:cs typeface="Open Sans" panose="020B0606030504020204" pitchFamily="34" charset="0"/>
            </a:rPr>
            <a:t> </a:t>
          </a:r>
          <a:r>
            <a:rPr lang="en-US" sz="1400" kern="1200">
              <a:latin typeface="Open Sans" panose="020B0606030504020204" pitchFamily="34" charset="0"/>
              <a:ea typeface="Open Sans" panose="020B0606030504020204" pitchFamily="34" charset="0"/>
              <a:cs typeface="Open Sans" panose="020B0606030504020204" pitchFamily="34" charset="0"/>
            </a:rPr>
            <a:t>st</a:t>
          </a:r>
          <a:r>
            <a:rPr lang="en-US" sz="1400" kern="1200" spc="-5">
              <a:latin typeface="Open Sans" panose="020B0606030504020204" pitchFamily="34" charset="0"/>
              <a:ea typeface="Open Sans" panose="020B0606030504020204" pitchFamily="34" charset="0"/>
              <a:cs typeface="Open Sans" panose="020B0606030504020204" pitchFamily="34" charset="0"/>
            </a:rPr>
            <a:t>r</a:t>
          </a:r>
          <a:r>
            <a:rPr lang="en-US" sz="1400" kern="1200">
              <a:latin typeface="Open Sans" panose="020B0606030504020204" pitchFamily="34" charset="0"/>
              <a:ea typeface="Open Sans" panose="020B0606030504020204" pitchFamily="34" charset="0"/>
              <a:cs typeface="Open Sans" panose="020B0606030504020204" pitchFamily="34" charset="0"/>
            </a:rPr>
            <a:t>eet</a:t>
          </a:r>
          <a:r>
            <a:rPr lang="en-US" sz="1400" kern="1200" spc="-10">
              <a:latin typeface="Open Sans" panose="020B0606030504020204" pitchFamily="34" charset="0"/>
              <a:ea typeface="Open Sans" panose="020B0606030504020204" pitchFamily="34" charset="0"/>
              <a:cs typeface="Open Sans" panose="020B0606030504020204" pitchFamily="34" charset="0"/>
            </a:rPr>
            <a:t> </a:t>
          </a:r>
          <a:r>
            <a:rPr lang="en-US" sz="1400" kern="1200">
              <a:latin typeface="Open Sans" panose="020B0606030504020204" pitchFamily="34" charset="0"/>
              <a:ea typeface="Open Sans" panose="020B0606030504020204" pitchFamily="34" charset="0"/>
              <a:cs typeface="Open Sans" panose="020B0606030504020204" pitchFamily="34" charset="0"/>
            </a:rPr>
            <a:t>and </a:t>
          </a:r>
          <a:r>
            <a:rPr lang="en-US" sz="1400" kern="1200" spc="-10">
              <a:latin typeface="Open Sans" panose="020B0606030504020204" pitchFamily="34" charset="0"/>
              <a:ea typeface="Open Sans" panose="020B0606030504020204" pitchFamily="34" charset="0"/>
              <a:cs typeface="Open Sans" panose="020B0606030504020204" pitchFamily="34" charset="0"/>
            </a:rPr>
            <a:t>g</a:t>
          </a:r>
          <a:r>
            <a:rPr lang="en-US" sz="1400" kern="1200" spc="-5">
              <a:latin typeface="Open Sans" panose="020B0606030504020204" pitchFamily="34" charset="0"/>
              <a:ea typeface="Open Sans" panose="020B0606030504020204" pitchFamily="34" charset="0"/>
              <a:cs typeface="Open Sans" panose="020B0606030504020204" pitchFamily="34" charset="0"/>
            </a:rPr>
            <a:t>i</a:t>
          </a:r>
          <a:r>
            <a:rPr lang="en-US" sz="1400" kern="1200" spc="-15">
              <a:latin typeface="Open Sans" panose="020B0606030504020204" pitchFamily="34" charset="0"/>
              <a:ea typeface="Open Sans" panose="020B0606030504020204" pitchFamily="34" charset="0"/>
              <a:cs typeface="Open Sans" panose="020B0606030504020204" pitchFamily="34" charset="0"/>
            </a:rPr>
            <a:t>v</a:t>
          </a:r>
          <a:r>
            <a:rPr lang="en-US" sz="1400" kern="1200">
              <a:latin typeface="Open Sans" panose="020B0606030504020204" pitchFamily="34" charset="0"/>
              <a:ea typeface="Open Sans" panose="020B0606030504020204" pitchFamily="34" charset="0"/>
              <a:cs typeface="Open Sans" panose="020B0606030504020204" pitchFamily="34" charset="0"/>
            </a:rPr>
            <a:t>en</a:t>
          </a:r>
          <a:r>
            <a:rPr lang="en-US" sz="1400" kern="1200" spc="5">
              <a:latin typeface="Open Sans" panose="020B0606030504020204" pitchFamily="34" charset="0"/>
              <a:ea typeface="Open Sans" panose="020B0606030504020204" pitchFamily="34" charset="0"/>
              <a:cs typeface="Open Sans" panose="020B0606030504020204" pitchFamily="34" charset="0"/>
            </a:rPr>
            <a:t> </a:t>
          </a:r>
          <a:r>
            <a:rPr lang="en-US" sz="1400" kern="1200">
              <a:latin typeface="Open Sans" panose="020B0606030504020204" pitchFamily="34" charset="0"/>
              <a:ea typeface="Open Sans" panose="020B0606030504020204" pitchFamily="34" charset="0"/>
              <a:cs typeface="Open Sans" panose="020B0606030504020204" pitchFamily="34" charset="0"/>
            </a:rPr>
            <a:t>a</a:t>
          </a:r>
          <a:r>
            <a:rPr lang="en-US" sz="1400" kern="1200" spc="-5">
              <a:latin typeface="Open Sans" panose="020B0606030504020204" pitchFamily="34" charset="0"/>
              <a:ea typeface="Open Sans" panose="020B0606030504020204" pitchFamily="34" charset="0"/>
              <a:cs typeface="Open Sans" panose="020B0606030504020204" pitchFamily="34" charset="0"/>
            </a:rPr>
            <a:t> </a:t>
          </a:r>
          <a:r>
            <a:rPr lang="en-US" sz="1400" kern="1200" spc="-10">
              <a:latin typeface="Open Sans" panose="020B0606030504020204" pitchFamily="34" charset="0"/>
              <a:ea typeface="Open Sans" panose="020B0606030504020204" pitchFamily="34" charset="0"/>
              <a:cs typeface="Open Sans" panose="020B0606030504020204" pitchFamily="34" charset="0"/>
            </a:rPr>
            <a:t>q</a:t>
          </a:r>
          <a:r>
            <a:rPr lang="en-US" sz="1400" kern="1200">
              <a:latin typeface="Open Sans" panose="020B0606030504020204" pitchFamily="34" charset="0"/>
              <a:ea typeface="Open Sans" panose="020B0606030504020204" pitchFamily="34" charset="0"/>
              <a:cs typeface="Open Sans" panose="020B0606030504020204" pitchFamily="34" charset="0"/>
            </a:rPr>
            <a:t>uota</a:t>
          </a:r>
          <a:endParaRPr lang="en-US" sz="1400" kern="1200" dirty="0">
            <a:latin typeface="Open Sans" panose="020B0606030504020204" pitchFamily="34" charset="0"/>
            <a:ea typeface="Open Sans" panose="020B0606030504020204" pitchFamily="34" charset="0"/>
            <a:cs typeface="Open Sans" panose="020B0606030504020204" pitchFamily="34" charset="0"/>
          </a:endParaRPr>
        </a:p>
      </dsp:txBody>
      <dsp:txXfrm rot="-5400000">
        <a:off x="1245492" y="3232729"/>
        <a:ext cx="7461050" cy="10436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E797DD-1BB2-476D-A1F4-201A111A0D74}">
      <dsp:nvSpPr>
        <dsp:cNvPr id="0" name=""/>
        <dsp:cNvSpPr/>
      </dsp:nvSpPr>
      <dsp:spPr>
        <a:xfrm>
          <a:off x="2738" y="102074"/>
          <a:ext cx="2669976" cy="4896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Open Sans" panose="020B0606030504020204" pitchFamily="34" charset="0"/>
              <a:ea typeface="Open Sans" panose="020B0606030504020204" pitchFamily="34" charset="0"/>
              <a:cs typeface="Open Sans" panose="020B0606030504020204" pitchFamily="34" charset="0"/>
            </a:rPr>
            <a:t>Force</a:t>
          </a:r>
        </a:p>
      </dsp:txBody>
      <dsp:txXfrm>
        <a:off x="2738" y="102074"/>
        <a:ext cx="2669976" cy="489600"/>
      </dsp:txXfrm>
    </dsp:sp>
    <dsp:sp modelId="{009BD137-B878-44DD-8BA7-CDB7D15A4C30}">
      <dsp:nvSpPr>
        <dsp:cNvPr id="0" name=""/>
        <dsp:cNvSpPr/>
      </dsp:nvSpPr>
      <dsp:spPr>
        <a:xfrm>
          <a:off x="2738" y="591674"/>
          <a:ext cx="2669976" cy="4264014"/>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Open Sans" panose="020B0606030504020204" pitchFamily="34" charset="0"/>
              <a:ea typeface="Open Sans" panose="020B0606030504020204" pitchFamily="34" charset="0"/>
              <a:cs typeface="Open Sans" panose="020B0606030504020204" pitchFamily="34" charset="0"/>
            </a:rPr>
            <a:t>Physical Assault</a:t>
          </a:r>
        </a:p>
        <a:p>
          <a:pPr marL="228600" lvl="1" indent="-228600" algn="l" defTabSz="1066800">
            <a:lnSpc>
              <a:spcPct val="90000"/>
            </a:lnSpc>
            <a:spcBef>
              <a:spcPct val="0"/>
            </a:spcBef>
            <a:spcAft>
              <a:spcPct val="15000"/>
            </a:spcAft>
            <a:buChar char="•"/>
          </a:pPr>
          <a:r>
            <a:rPr lang="en-US" sz="2400" kern="1200" dirty="0">
              <a:latin typeface="Open Sans" panose="020B0606030504020204" pitchFamily="34" charset="0"/>
              <a:ea typeface="Open Sans" panose="020B0606030504020204" pitchFamily="34" charset="0"/>
              <a:cs typeface="Open Sans" panose="020B0606030504020204" pitchFamily="34" charset="0"/>
            </a:rPr>
            <a:t>Sexual Assault</a:t>
          </a:r>
        </a:p>
        <a:p>
          <a:pPr marL="228600" lvl="1" indent="-228600" algn="l" defTabSz="1066800">
            <a:lnSpc>
              <a:spcPct val="90000"/>
            </a:lnSpc>
            <a:spcBef>
              <a:spcPct val="0"/>
            </a:spcBef>
            <a:spcAft>
              <a:spcPct val="15000"/>
            </a:spcAft>
            <a:buChar char="•"/>
          </a:pPr>
          <a:r>
            <a:rPr lang="en-US" sz="2400" kern="1200" dirty="0">
              <a:latin typeface="Open Sans" panose="020B0606030504020204" pitchFamily="34" charset="0"/>
              <a:ea typeface="Open Sans" panose="020B0606030504020204" pitchFamily="34" charset="0"/>
              <a:cs typeface="Open Sans" panose="020B0606030504020204" pitchFamily="34" charset="0"/>
            </a:rPr>
            <a:t>Physical Confinement</a:t>
          </a:r>
        </a:p>
        <a:p>
          <a:pPr marL="228600" lvl="1" indent="-228600" algn="l" defTabSz="1066800">
            <a:lnSpc>
              <a:spcPct val="90000"/>
            </a:lnSpc>
            <a:spcBef>
              <a:spcPct val="0"/>
            </a:spcBef>
            <a:spcAft>
              <a:spcPct val="15000"/>
            </a:spcAft>
            <a:buChar char="•"/>
          </a:pPr>
          <a:r>
            <a:rPr lang="en-US" sz="2400" kern="1200" dirty="0">
              <a:latin typeface="Open Sans" panose="020B0606030504020204" pitchFamily="34" charset="0"/>
              <a:ea typeface="Open Sans" panose="020B0606030504020204" pitchFamily="34" charset="0"/>
              <a:cs typeface="Open Sans" panose="020B0606030504020204" pitchFamily="34" charset="0"/>
            </a:rPr>
            <a:t>Withholding Medical Care</a:t>
          </a:r>
        </a:p>
      </dsp:txBody>
      <dsp:txXfrm>
        <a:off x="2738" y="591674"/>
        <a:ext cx="2669976" cy="4264014"/>
      </dsp:txXfrm>
    </dsp:sp>
    <dsp:sp modelId="{932F9215-2880-4A61-BA00-41D9209CAE37}">
      <dsp:nvSpPr>
        <dsp:cNvPr id="0" name=""/>
        <dsp:cNvSpPr/>
      </dsp:nvSpPr>
      <dsp:spPr>
        <a:xfrm>
          <a:off x="3046511" y="102074"/>
          <a:ext cx="2669976" cy="489600"/>
        </a:xfrm>
        <a:prstGeom prst="rect">
          <a:avLst/>
        </a:prstGeom>
        <a:solidFill>
          <a:schemeClr val="accent3">
            <a:hueOff val="9944630"/>
            <a:satOff val="-13554"/>
            <a:lumOff val="-10294"/>
            <a:alphaOff val="0"/>
          </a:schemeClr>
        </a:solidFill>
        <a:ln w="25400" cap="flat" cmpd="sng" algn="ctr">
          <a:solidFill>
            <a:schemeClr val="accent3">
              <a:hueOff val="9944630"/>
              <a:satOff val="-13554"/>
              <a:lumOff val="-1029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Open Sans" panose="020B0606030504020204" pitchFamily="34" charset="0"/>
              <a:ea typeface="Open Sans" panose="020B0606030504020204" pitchFamily="34" charset="0"/>
              <a:cs typeface="Open Sans" panose="020B0606030504020204" pitchFamily="34" charset="0"/>
            </a:rPr>
            <a:t>Coercion</a:t>
          </a:r>
        </a:p>
      </dsp:txBody>
      <dsp:txXfrm>
        <a:off x="3046511" y="102074"/>
        <a:ext cx="2669976" cy="489600"/>
      </dsp:txXfrm>
    </dsp:sp>
    <dsp:sp modelId="{5052E043-C27A-42AC-BAE3-9DF9E1E1E107}">
      <dsp:nvSpPr>
        <dsp:cNvPr id="0" name=""/>
        <dsp:cNvSpPr/>
      </dsp:nvSpPr>
      <dsp:spPr>
        <a:xfrm>
          <a:off x="3046511" y="591674"/>
          <a:ext cx="2669976" cy="4264014"/>
        </a:xfrm>
        <a:prstGeom prst="rect">
          <a:avLst/>
        </a:prstGeom>
        <a:solidFill>
          <a:schemeClr val="accent3">
            <a:tint val="40000"/>
            <a:alpha val="90000"/>
            <a:hueOff val="10340021"/>
            <a:satOff val="-29227"/>
            <a:lumOff val="-3023"/>
            <a:alphaOff val="0"/>
          </a:schemeClr>
        </a:solidFill>
        <a:ln w="25400" cap="flat" cmpd="sng" algn="ctr">
          <a:solidFill>
            <a:schemeClr val="accent3">
              <a:tint val="40000"/>
              <a:alpha val="90000"/>
              <a:hueOff val="10340021"/>
              <a:satOff val="-29227"/>
              <a:lumOff val="-30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latin typeface="Open Sans" panose="020B0606030504020204" pitchFamily="34" charset="0"/>
              <a:ea typeface="Open Sans" panose="020B0606030504020204" pitchFamily="34" charset="0"/>
              <a:cs typeface="Open Sans" panose="020B0606030504020204" pitchFamily="34" charset="0"/>
            </a:rPr>
            <a:t>Psychological Manipulation</a:t>
          </a:r>
        </a:p>
        <a:p>
          <a:pPr marL="171450" lvl="1" indent="-171450" algn="l" defTabSz="755650">
            <a:lnSpc>
              <a:spcPct val="90000"/>
            </a:lnSpc>
            <a:spcBef>
              <a:spcPct val="0"/>
            </a:spcBef>
            <a:spcAft>
              <a:spcPct val="15000"/>
            </a:spcAft>
            <a:buChar char="•"/>
          </a:pPr>
          <a:r>
            <a:rPr lang="en-US" sz="1700" kern="1200" dirty="0">
              <a:latin typeface="Open Sans" panose="020B0606030504020204" pitchFamily="34" charset="0"/>
              <a:ea typeface="Open Sans" panose="020B0606030504020204" pitchFamily="34" charset="0"/>
              <a:cs typeface="Open Sans" panose="020B0606030504020204" pitchFamily="34" charset="0"/>
            </a:rPr>
            <a:t>Verbal or Emotional Abuse</a:t>
          </a:r>
        </a:p>
        <a:p>
          <a:pPr marL="171450" lvl="1" indent="-171450" algn="l" defTabSz="755650">
            <a:lnSpc>
              <a:spcPct val="90000"/>
            </a:lnSpc>
            <a:spcBef>
              <a:spcPct val="0"/>
            </a:spcBef>
            <a:spcAft>
              <a:spcPct val="15000"/>
            </a:spcAft>
            <a:buChar char="•"/>
          </a:pPr>
          <a:r>
            <a:rPr lang="en-US" sz="1700" kern="1200" dirty="0">
              <a:latin typeface="Open Sans" panose="020B0606030504020204" pitchFamily="34" charset="0"/>
              <a:ea typeface="Open Sans" panose="020B0606030504020204" pitchFamily="34" charset="0"/>
              <a:cs typeface="Open Sans" panose="020B0606030504020204" pitchFamily="34" charset="0"/>
            </a:rPr>
            <a:t>Debt Bondage</a:t>
          </a:r>
        </a:p>
        <a:p>
          <a:pPr marL="171450" lvl="1" indent="-171450" algn="l" defTabSz="755650">
            <a:lnSpc>
              <a:spcPct val="90000"/>
            </a:lnSpc>
            <a:spcBef>
              <a:spcPct val="0"/>
            </a:spcBef>
            <a:spcAft>
              <a:spcPct val="15000"/>
            </a:spcAft>
            <a:buChar char="•"/>
          </a:pPr>
          <a:r>
            <a:rPr lang="en-US" sz="1700" kern="1200" dirty="0">
              <a:latin typeface="Open Sans" panose="020B0606030504020204" pitchFamily="34" charset="0"/>
              <a:ea typeface="Open Sans" panose="020B0606030504020204" pitchFamily="34" charset="0"/>
              <a:cs typeface="Open Sans" panose="020B0606030504020204" pitchFamily="34" charset="0"/>
            </a:rPr>
            <a:t>Systems of Reward &amp; Punishment</a:t>
          </a:r>
        </a:p>
        <a:p>
          <a:pPr marL="171450" lvl="1" indent="-171450" algn="l" defTabSz="755650">
            <a:lnSpc>
              <a:spcPct val="90000"/>
            </a:lnSpc>
            <a:spcBef>
              <a:spcPct val="0"/>
            </a:spcBef>
            <a:spcAft>
              <a:spcPct val="15000"/>
            </a:spcAft>
            <a:buChar char="•"/>
          </a:pPr>
          <a:r>
            <a:rPr lang="en-US" sz="1700" kern="1200" dirty="0">
              <a:latin typeface="Open Sans" panose="020B0606030504020204" pitchFamily="34" charset="0"/>
              <a:ea typeface="Open Sans" panose="020B0606030504020204" pitchFamily="34" charset="0"/>
              <a:cs typeface="Open Sans" panose="020B0606030504020204" pitchFamily="34" charset="0"/>
            </a:rPr>
            <a:t>Withholding Legal Documents</a:t>
          </a:r>
        </a:p>
        <a:p>
          <a:pPr marL="171450" lvl="1" indent="-171450" algn="l" defTabSz="755650">
            <a:lnSpc>
              <a:spcPct val="90000"/>
            </a:lnSpc>
            <a:spcBef>
              <a:spcPct val="0"/>
            </a:spcBef>
            <a:spcAft>
              <a:spcPct val="15000"/>
            </a:spcAft>
            <a:buChar char="•"/>
          </a:pPr>
          <a:r>
            <a:rPr lang="en-US" sz="1700" kern="1200" dirty="0">
              <a:latin typeface="Open Sans" panose="020B0606030504020204" pitchFamily="34" charset="0"/>
              <a:ea typeface="Open Sans" panose="020B0606030504020204" pitchFamily="34" charset="0"/>
              <a:cs typeface="Open Sans" panose="020B0606030504020204" pitchFamily="34" charset="0"/>
            </a:rPr>
            <a:t>Threats of Harm or Arrest</a:t>
          </a:r>
        </a:p>
        <a:p>
          <a:pPr marL="171450" lvl="1" indent="-171450" algn="l" defTabSz="755650">
            <a:lnSpc>
              <a:spcPct val="90000"/>
            </a:lnSpc>
            <a:spcBef>
              <a:spcPct val="0"/>
            </a:spcBef>
            <a:spcAft>
              <a:spcPct val="15000"/>
            </a:spcAft>
            <a:buChar char="•"/>
          </a:pPr>
          <a:r>
            <a:rPr lang="en-US" sz="1700" kern="1200" dirty="0">
              <a:latin typeface="Open Sans" panose="020B0606030504020204" pitchFamily="34" charset="0"/>
              <a:ea typeface="Open Sans" panose="020B0606030504020204" pitchFamily="34" charset="0"/>
              <a:cs typeface="Open Sans" panose="020B0606030504020204" pitchFamily="34" charset="0"/>
            </a:rPr>
            <a:t>Using children as leverage to keep her in line</a:t>
          </a:r>
        </a:p>
      </dsp:txBody>
      <dsp:txXfrm>
        <a:off x="3046511" y="591674"/>
        <a:ext cx="2669976" cy="4264014"/>
      </dsp:txXfrm>
    </dsp:sp>
    <dsp:sp modelId="{48AB770F-055F-4CF8-BCDB-0F4AAAD081E7}">
      <dsp:nvSpPr>
        <dsp:cNvPr id="0" name=""/>
        <dsp:cNvSpPr/>
      </dsp:nvSpPr>
      <dsp:spPr>
        <a:xfrm>
          <a:off x="6090284" y="102074"/>
          <a:ext cx="2669976" cy="489600"/>
        </a:xfrm>
        <a:prstGeom prst="rect">
          <a:avLst/>
        </a:prstGeom>
        <a:solidFill>
          <a:schemeClr val="accent3">
            <a:hueOff val="19889260"/>
            <a:satOff val="-27109"/>
            <a:lumOff val="-20589"/>
            <a:alphaOff val="0"/>
          </a:schemeClr>
        </a:solidFill>
        <a:ln w="25400" cap="flat" cmpd="sng" algn="ctr">
          <a:solidFill>
            <a:schemeClr val="accent3">
              <a:hueOff val="19889260"/>
              <a:satOff val="-27109"/>
              <a:lumOff val="-2058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Open Sans" panose="020B0606030504020204" pitchFamily="34" charset="0"/>
              <a:ea typeface="Open Sans" panose="020B0606030504020204" pitchFamily="34" charset="0"/>
              <a:cs typeface="Open Sans" panose="020B0606030504020204" pitchFamily="34" charset="0"/>
            </a:rPr>
            <a:t>Fraud</a:t>
          </a:r>
        </a:p>
      </dsp:txBody>
      <dsp:txXfrm>
        <a:off x="6090284" y="102074"/>
        <a:ext cx="2669976" cy="489600"/>
      </dsp:txXfrm>
    </dsp:sp>
    <dsp:sp modelId="{1F62466B-92E2-4A59-BA3B-A471F19C5FA6}">
      <dsp:nvSpPr>
        <dsp:cNvPr id="0" name=""/>
        <dsp:cNvSpPr/>
      </dsp:nvSpPr>
      <dsp:spPr>
        <a:xfrm>
          <a:off x="6090284" y="591674"/>
          <a:ext cx="2669976" cy="4264014"/>
        </a:xfrm>
        <a:prstGeom prst="rect">
          <a:avLst/>
        </a:prstGeom>
        <a:solidFill>
          <a:schemeClr val="accent3">
            <a:tint val="40000"/>
            <a:alpha val="90000"/>
            <a:hueOff val="20680042"/>
            <a:satOff val="-58454"/>
            <a:lumOff val="-6047"/>
            <a:alphaOff val="0"/>
          </a:schemeClr>
        </a:solidFill>
        <a:ln w="25400" cap="flat" cmpd="sng" algn="ctr">
          <a:solidFill>
            <a:schemeClr val="accent3">
              <a:tint val="40000"/>
              <a:alpha val="90000"/>
              <a:hueOff val="20680042"/>
              <a:satOff val="-58454"/>
              <a:lumOff val="-60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Open Sans" panose="020B0606030504020204" pitchFamily="34" charset="0"/>
              <a:ea typeface="Open Sans" panose="020B0606030504020204" pitchFamily="34" charset="0"/>
              <a:cs typeface="Open Sans" panose="020B0606030504020204" pitchFamily="34" charset="0"/>
            </a:rPr>
            <a:t>Fraudulent Employment Offers</a:t>
          </a:r>
        </a:p>
        <a:p>
          <a:pPr marL="228600" lvl="1" indent="-228600" algn="l" defTabSz="1066800">
            <a:lnSpc>
              <a:spcPct val="90000"/>
            </a:lnSpc>
            <a:spcBef>
              <a:spcPct val="0"/>
            </a:spcBef>
            <a:spcAft>
              <a:spcPct val="15000"/>
            </a:spcAft>
            <a:buChar char="•"/>
          </a:pPr>
          <a:r>
            <a:rPr lang="en-US" sz="2400" kern="1200" dirty="0">
              <a:latin typeface="Open Sans" panose="020B0606030504020204" pitchFamily="34" charset="0"/>
              <a:ea typeface="Open Sans" panose="020B0606030504020204" pitchFamily="34" charset="0"/>
              <a:cs typeface="Open Sans" panose="020B0606030504020204" pitchFamily="34" charset="0"/>
            </a:rPr>
            <a:t>False Promises</a:t>
          </a:r>
        </a:p>
        <a:p>
          <a:pPr marL="228600" lvl="1" indent="-228600" algn="l" defTabSz="1066800">
            <a:lnSpc>
              <a:spcPct val="90000"/>
            </a:lnSpc>
            <a:spcBef>
              <a:spcPct val="0"/>
            </a:spcBef>
            <a:spcAft>
              <a:spcPct val="15000"/>
            </a:spcAft>
            <a:buChar char="•"/>
          </a:pPr>
          <a:r>
            <a:rPr lang="en-US" sz="2400" kern="1200" dirty="0">
              <a:latin typeface="Open Sans" panose="020B0606030504020204" pitchFamily="34" charset="0"/>
              <a:ea typeface="Open Sans" panose="020B0606030504020204" pitchFamily="34" charset="0"/>
              <a:cs typeface="Open Sans" panose="020B0606030504020204" pitchFamily="34" charset="0"/>
            </a:rPr>
            <a:t>Withholding Wages</a:t>
          </a:r>
        </a:p>
      </dsp:txBody>
      <dsp:txXfrm>
        <a:off x="6090284" y="591674"/>
        <a:ext cx="2669976" cy="426401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A66B94-34B8-4C0C-B0D1-EC164F6AC8D1}">
      <dsp:nvSpPr>
        <dsp:cNvPr id="0" name=""/>
        <dsp:cNvSpPr/>
      </dsp:nvSpPr>
      <dsp:spPr>
        <a:xfrm rot="16200000">
          <a:off x="93172" y="1041388"/>
          <a:ext cx="2946796" cy="2946796"/>
        </a:xfrm>
        <a:prstGeom prst="downArrow">
          <a:avLst>
            <a:gd name="adj1" fmla="val 50000"/>
            <a:gd name="adj2" fmla="val 35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Open Sans" panose="020B0606030504020204" pitchFamily="34" charset="0"/>
              <a:ea typeface="Open Sans" panose="020B0606030504020204" pitchFamily="34" charset="0"/>
              <a:cs typeface="Open Sans" panose="020B0606030504020204" pitchFamily="34" charset="0"/>
            </a:rPr>
            <a:t>An Imbalance of Power</a:t>
          </a:r>
        </a:p>
      </dsp:txBody>
      <dsp:txXfrm rot="5400000">
        <a:off x="93173" y="1778087"/>
        <a:ext cx="2431107" cy="1473398"/>
      </dsp:txXfrm>
    </dsp:sp>
    <dsp:sp modelId="{2C2DF567-472A-4A8A-9D15-6A4CC5259F1F}">
      <dsp:nvSpPr>
        <dsp:cNvPr id="0" name=""/>
        <dsp:cNvSpPr/>
      </dsp:nvSpPr>
      <dsp:spPr>
        <a:xfrm rot="5400000">
          <a:off x="3086102" y="1041384"/>
          <a:ext cx="2946796" cy="2946796"/>
        </a:xfrm>
        <a:prstGeom prst="downArrow">
          <a:avLst>
            <a:gd name="adj1" fmla="val 50000"/>
            <a:gd name="adj2" fmla="val 35000"/>
          </a:avLst>
        </a:prstGeom>
        <a:solidFill>
          <a:schemeClr val="accent3">
            <a:hueOff val="19889260"/>
            <a:satOff val="-27109"/>
            <a:lumOff val="-2058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Open Sans" panose="020B0606030504020204" pitchFamily="34" charset="0"/>
              <a:ea typeface="Open Sans" panose="020B0606030504020204" pitchFamily="34" charset="0"/>
              <a:cs typeface="Open Sans" panose="020B0606030504020204" pitchFamily="34" charset="0"/>
            </a:rPr>
            <a:t>Intermittent and Unpredictable Abuse</a:t>
          </a:r>
        </a:p>
      </dsp:txBody>
      <dsp:txXfrm rot="-5400000">
        <a:off x="3601792" y="1778083"/>
        <a:ext cx="2431107" cy="147339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255239-53A4-433A-B2FB-9525943EFCB3}" type="datetimeFigureOut">
              <a:rPr lang="en-US" smtClean="0"/>
              <a:t>1/10/2023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0219BD-9CB4-4C28-8EE5-F00E7253FF0A}" type="slidenum">
              <a:rPr lang="en-US" smtClean="0"/>
              <a:t>‹#›</a:t>
            </a:fld>
            <a:endParaRPr lang="en-US"/>
          </a:p>
        </p:txBody>
      </p:sp>
    </p:spTree>
    <p:extLst>
      <p:ext uri="{BB962C8B-B14F-4D97-AF65-F5344CB8AC3E}">
        <p14:creationId xmlns:p14="http://schemas.microsoft.com/office/powerpoint/2010/main" val="3696714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mailto:EI_DCS.AbsconderUnit@tn.gov" TargetMode="External"/><Relationship Id="rId2" Type="http://schemas.openxmlformats.org/officeDocument/2006/relationships/slide" Target="../slides/slide47.xml"/><Relationship Id="rId1" Type="http://schemas.openxmlformats.org/officeDocument/2006/relationships/notesMaster" Target="../notesMasters/notesMaster1.xml"/><Relationship Id="rId4" Type="http://schemas.openxmlformats.org/officeDocument/2006/relationships/hyperlink" Target="https://files.dcs.tn.gov/policies/chap20/ProtocolMedEvalRunawayCSEM.pdf" TargetMode="Externa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0219BD-9CB4-4C28-8EE5-F00E7253FF0A}" type="slidenum">
              <a:rPr lang="en-US" smtClean="0"/>
              <a:t>1</a:t>
            </a:fld>
            <a:endParaRPr lang="en-US"/>
          </a:p>
        </p:txBody>
      </p:sp>
    </p:spTree>
    <p:extLst>
      <p:ext uri="{BB962C8B-B14F-4D97-AF65-F5344CB8AC3E}">
        <p14:creationId xmlns:p14="http://schemas.microsoft.com/office/powerpoint/2010/main" val="3926479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Open Sans" panose="020B0606030504020204" pitchFamily="34" charset="0"/>
                <a:ea typeface="Open Sans" panose="020B0606030504020204" pitchFamily="34" charset="0"/>
              </a:rPr>
              <a:t>DISPLAY </a:t>
            </a:r>
            <a:r>
              <a:rPr lang="en-US" sz="1800" dirty="0">
                <a:solidFill>
                  <a:srgbClr val="000000"/>
                </a:solidFill>
                <a:effectLst/>
                <a:latin typeface="Open Sans" panose="020B0606030504020204" pitchFamily="34" charset="0"/>
                <a:ea typeface="Open Sans" panose="020B0606030504020204" pitchFamily="34" charset="0"/>
              </a:rPr>
              <a:t>the slide “Trafficking Activity 2019”.  The statistics on these slides come from the National Human Trafficking Resource Center (NHTRC), a national anti-trafficking hotline and resource center serving victims and survivors of human trafficking and the anti-trafficking community in the United States, and from the National Center for Missing &amp; Exploited Children (NCMEC), the congressionally authorized national clearinghouse on missing and exploited children.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Open Sans" panose="020B0606030504020204" pitchFamily="34" charset="0"/>
              <a:ea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Open Sans" panose="020B0606030504020204" pitchFamily="34" charset="0"/>
                <a:ea typeface="Open Sans" panose="020B0606030504020204" pitchFamily="34" charset="0"/>
              </a:rPr>
              <a:t>ASK</a:t>
            </a:r>
            <a:r>
              <a:rPr lang="en-US" sz="1800" dirty="0">
                <a:solidFill>
                  <a:srgbClr val="000000"/>
                </a:solidFill>
                <a:effectLst/>
                <a:latin typeface="Open Sans" panose="020B0606030504020204" pitchFamily="34" charset="0"/>
                <a:ea typeface="Open Sans" panose="020B0606030504020204" pitchFamily="34" charset="0"/>
              </a:rPr>
              <a:t> participants their thoughts on the activity?  What sticks out noting the redder the color, the more activity?</a:t>
            </a:r>
          </a:p>
          <a:p>
            <a:endParaRPr lang="en-US" dirty="0"/>
          </a:p>
        </p:txBody>
      </p:sp>
      <p:sp>
        <p:nvSpPr>
          <p:cNvPr id="4" name="Slide Number Placeholder 3"/>
          <p:cNvSpPr>
            <a:spLocks noGrp="1"/>
          </p:cNvSpPr>
          <p:nvPr>
            <p:ph type="sldNum" sz="quarter" idx="5"/>
          </p:nvPr>
        </p:nvSpPr>
        <p:spPr/>
        <p:txBody>
          <a:bodyPr/>
          <a:lstStyle/>
          <a:p>
            <a:fld id="{700219BD-9CB4-4C28-8EE5-F00E7253FF0A}" type="slidenum">
              <a:rPr lang="en-US" smtClean="0"/>
              <a:t>10</a:t>
            </a:fld>
            <a:endParaRPr lang="en-US"/>
          </a:p>
        </p:txBody>
      </p:sp>
    </p:spTree>
    <p:extLst>
      <p:ext uri="{BB962C8B-B14F-4D97-AF65-F5344CB8AC3E}">
        <p14:creationId xmlns:p14="http://schemas.microsoft.com/office/powerpoint/2010/main" val="1359456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1200"/>
              </a:spcAft>
              <a:buFont typeface="Symbol" panose="05050102010706020507" pitchFamily="18" charset="2"/>
              <a:buNone/>
            </a:pPr>
            <a:r>
              <a:rPr lang="en-US" sz="1800" dirty="0">
                <a:solidFill>
                  <a:srgbClr val="000000"/>
                </a:solidFill>
                <a:effectLst/>
                <a:latin typeface="Open Sans" panose="020B0606030504020204" pitchFamily="34" charset="0"/>
                <a:ea typeface="Open Sans" panose="020B0606030504020204" pitchFamily="34" charset="0"/>
              </a:rPr>
              <a:t>NHTRC</a:t>
            </a:r>
            <a:r>
              <a:rPr lang="en-US" sz="1800" b="1" dirty="0">
                <a:solidFill>
                  <a:srgbClr val="000000"/>
                </a:solidFill>
                <a:effectLst/>
                <a:latin typeface="Open Sans" panose="020B0606030504020204" pitchFamily="34" charset="0"/>
                <a:ea typeface="Open Sans" panose="020B0606030504020204" pitchFamily="34" charset="0"/>
              </a:rPr>
              <a:t> </a:t>
            </a:r>
            <a:r>
              <a:rPr lang="en-US" sz="1800" dirty="0">
                <a:solidFill>
                  <a:srgbClr val="000000"/>
                </a:solidFill>
                <a:effectLst/>
                <a:latin typeface="Open Sans" panose="020B0606030504020204" pitchFamily="34" charset="0"/>
                <a:ea typeface="Open Sans" panose="020B0606030504020204" pitchFamily="34" charset="0"/>
              </a:rPr>
              <a:t>has received reports of CSEM in all 50 States. We know that numbers differ depending on where they came from and what constitutes CSEM in the statistics. For example, the 100,000 children sexually exploited in the US every year includes all forms of sexual exploitation. This slide shows the States where CSEM was reported in 2019 and only shows confirmed incidents </a:t>
            </a:r>
          </a:p>
          <a:p>
            <a:pPr marL="0" marR="0" lvl="0" indent="0">
              <a:lnSpc>
                <a:spcPct val="115000"/>
              </a:lnSpc>
              <a:spcBef>
                <a:spcPts val="0"/>
              </a:spcBef>
              <a:spcAft>
                <a:spcPts val="1200"/>
              </a:spcAft>
              <a:buFont typeface="Symbol" panose="05050102010706020507" pitchFamily="18" charset="2"/>
              <a:buNone/>
            </a:pPr>
            <a:endParaRPr lang="en-US" sz="1800" dirty="0">
              <a:solidFill>
                <a:srgbClr val="000000"/>
              </a:solidFill>
              <a:effectLst/>
              <a:latin typeface="Open Sans" panose="020B0606030504020204" pitchFamily="34" charset="0"/>
              <a:ea typeface="Open Sans" panose="020B0606030504020204" pitchFamily="34" charset="0"/>
            </a:endParaRPr>
          </a:p>
          <a:p>
            <a:pPr marL="0" marR="0" lvl="0" indent="0">
              <a:lnSpc>
                <a:spcPct val="115000"/>
              </a:lnSpc>
              <a:spcBef>
                <a:spcPts val="0"/>
              </a:spcBef>
              <a:spcAft>
                <a:spcPts val="1200"/>
              </a:spcAft>
              <a:buFont typeface="Symbol" panose="05050102010706020507" pitchFamily="18" charset="2"/>
              <a:buNone/>
            </a:pPr>
            <a:r>
              <a:rPr lang="en-US" sz="1800" dirty="0">
                <a:solidFill>
                  <a:srgbClr val="000000"/>
                </a:solidFill>
                <a:effectLst/>
                <a:latin typeface="Open Sans" panose="020B0606030504020204" pitchFamily="34" charset="0"/>
                <a:ea typeface="Open Sans" panose="020B0606030504020204" pitchFamily="34" charset="0"/>
              </a:rPr>
              <a:t>Reports of human trafficking are increasing each year which may also be related to increased awareness of the issue and available support for victims of trafficking.</a:t>
            </a:r>
          </a:p>
          <a:p>
            <a:pPr marL="0" marR="0" lvl="0" indent="0">
              <a:lnSpc>
                <a:spcPct val="115000"/>
              </a:lnSpc>
              <a:spcBef>
                <a:spcPts val="0"/>
              </a:spcBef>
              <a:spcAft>
                <a:spcPts val="1200"/>
              </a:spcAft>
              <a:buFont typeface="Symbol" panose="05050102010706020507" pitchFamily="18" charset="2"/>
              <a:buNone/>
            </a:pPr>
            <a:endParaRPr lang="en-US" sz="1800" dirty="0">
              <a:solidFill>
                <a:srgbClr val="000000"/>
              </a:solidFill>
              <a:effectLst/>
              <a:latin typeface="Open Sans" panose="020B0606030504020204" pitchFamily="34" charset="0"/>
              <a:ea typeface="Open Sans" panose="020B0606030504020204" pitchFamily="34" charset="0"/>
            </a:endParaRPr>
          </a:p>
          <a:p>
            <a:pPr marL="0" marR="0" lvl="0" indent="0" algn="l" defTabSz="914400" rtl="0" eaLnBrk="1" fontAlgn="auto" latinLnBrk="0" hangingPunct="1">
              <a:lnSpc>
                <a:spcPct val="115000"/>
              </a:lnSpc>
              <a:spcBef>
                <a:spcPts val="0"/>
              </a:spcBef>
              <a:spcAft>
                <a:spcPts val="1200"/>
              </a:spcAft>
              <a:buClrTx/>
              <a:buSzTx/>
              <a:buFont typeface="Symbol" panose="05050102010706020507" pitchFamily="18" charset="2"/>
              <a:buNone/>
              <a:tabLst/>
              <a:defRPr/>
            </a:pPr>
            <a:r>
              <a:rPr lang="en-US" sz="1800" dirty="0">
                <a:solidFill>
                  <a:srgbClr val="000000"/>
                </a:solidFill>
                <a:effectLst/>
                <a:latin typeface="Open Sans" panose="020B0606030504020204" pitchFamily="34" charset="0"/>
                <a:ea typeface="Open Sans" panose="020B0606030504020204" pitchFamily="34" charset="0"/>
              </a:rPr>
              <a:t>During 2019, National Human Trafficking Resource Center received 22,326 reports of potential sex trafficking. Minors accounted for 5,359 of the victim total (24%). According to NHTRC’s website, of the victims were female (68%, 13% were male, and 0.006% were gender minorities, including transgender and intersex (gender was not reported in all cases which was 18%).</a:t>
            </a:r>
          </a:p>
          <a:p>
            <a:pPr marL="0" marR="0" lvl="0" indent="0">
              <a:lnSpc>
                <a:spcPct val="115000"/>
              </a:lnSpc>
              <a:spcBef>
                <a:spcPts val="0"/>
              </a:spcBef>
              <a:spcAft>
                <a:spcPts val="1200"/>
              </a:spcAft>
              <a:buFont typeface="Symbol" panose="05050102010706020507" pitchFamily="18" charset="2"/>
              <a:buNone/>
            </a:pPr>
            <a:endParaRPr lang="en-US" sz="1800" dirty="0">
              <a:solidFill>
                <a:srgbClr val="000000"/>
              </a:solidFill>
              <a:effectLst/>
              <a:latin typeface="Open Sans" panose="020B0606030504020204" pitchFamily="34" charset="0"/>
              <a:ea typeface="Open Sans" panose="020B0606030504020204" pitchFamily="34" charset="0"/>
            </a:endParaRPr>
          </a:p>
          <a:p>
            <a:endParaRPr lang="en-US" dirty="0"/>
          </a:p>
        </p:txBody>
      </p:sp>
      <p:sp>
        <p:nvSpPr>
          <p:cNvPr id="4" name="Slide Number Placeholder 3"/>
          <p:cNvSpPr>
            <a:spLocks noGrp="1"/>
          </p:cNvSpPr>
          <p:nvPr>
            <p:ph type="sldNum" sz="quarter" idx="5"/>
          </p:nvPr>
        </p:nvSpPr>
        <p:spPr/>
        <p:txBody>
          <a:bodyPr/>
          <a:lstStyle/>
          <a:p>
            <a:fld id="{700219BD-9CB4-4C28-8EE5-F00E7253FF0A}" type="slidenum">
              <a:rPr lang="en-US" smtClean="0"/>
              <a:t>11</a:t>
            </a:fld>
            <a:endParaRPr lang="en-US"/>
          </a:p>
        </p:txBody>
      </p:sp>
    </p:spTree>
    <p:extLst>
      <p:ext uri="{BB962C8B-B14F-4D97-AF65-F5344CB8AC3E}">
        <p14:creationId xmlns:p14="http://schemas.microsoft.com/office/powerpoint/2010/main" val="3461043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1200"/>
              </a:spcAft>
              <a:buFont typeface="Wingdings" panose="05000000000000000000" pitchFamily="2" charset="2"/>
              <a:buNone/>
            </a:pPr>
            <a:r>
              <a:rPr lang="en-US" sz="1200" dirty="0">
                <a:solidFill>
                  <a:srgbClr val="000000"/>
                </a:solidFill>
                <a:effectLst/>
                <a:highlight>
                  <a:srgbClr val="FFFF00"/>
                </a:highlight>
                <a:latin typeface="Open Sans" panose="020B0606030504020204" pitchFamily="34" charset="0"/>
                <a:ea typeface="Open Sans" panose="020B0606030504020204" pitchFamily="34" charset="0"/>
              </a:rPr>
              <a:t>However, we know that boys and LGBTQ youth are vastly under-represented in these numbers. We return to this concern below.</a:t>
            </a:r>
            <a:endParaRPr lang="en-US" sz="1200" dirty="0">
              <a:solidFill>
                <a:srgbClr val="000000"/>
              </a:solidFill>
              <a:effectLst/>
              <a:latin typeface="Open Sans" panose="020B0606030504020204" pitchFamily="34" charset="0"/>
              <a:ea typeface="Open Sans" panose="020B0606030504020204" pitchFamily="34" charset="0"/>
            </a:endParaRPr>
          </a:p>
          <a:p>
            <a:pPr marL="0" marR="0" lvl="0" indent="0">
              <a:lnSpc>
                <a:spcPct val="115000"/>
              </a:lnSpc>
              <a:spcBef>
                <a:spcPts val="0"/>
              </a:spcBef>
              <a:spcAft>
                <a:spcPts val="1200"/>
              </a:spcAft>
              <a:buFont typeface="Wingdings" panose="05000000000000000000" pitchFamily="2" charset="2"/>
              <a:buNone/>
            </a:pPr>
            <a:endParaRPr lang="en-US" sz="1200" dirty="0">
              <a:solidFill>
                <a:srgbClr val="000000"/>
              </a:solidFill>
              <a:effectLst/>
              <a:highlight>
                <a:srgbClr val="FFFF00"/>
              </a:highlight>
              <a:latin typeface="Open Sans" panose="020B0606030504020204" pitchFamily="34" charset="0"/>
              <a:ea typeface="Open Sans" panose="020B0606030504020204" pitchFamily="34" charset="0"/>
            </a:endParaRPr>
          </a:p>
          <a:p>
            <a:pPr marL="0" marR="0" lvl="0" indent="0">
              <a:lnSpc>
                <a:spcPct val="115000"/>
              </a:lnSpc>
              <a:spcBef>
                <a:spcPts val="0"/>
              </a:spcBef>
              <a:spcAft>
                <a:spcPts val="1200"/>
              </a:spcAft>
              <a:buFont typeface="Wingdings" panose="05000000000000000000" pitchFamily="2" charset="2"/>
              <a:buNone/>
            </a:pPr>
            <a:r>
              <a:rPr lang="en-US" sz="1200" dirty="0">
                <a:solidFill>
                  <a:srgbClr val="000000"/>
                </a:solidFill>
                <a:effectLst/>
                <a:highlight>
                  <a:srgbClr val="FFFF00"/>
                </a:highlight>
                <a:latin typeface="Open Sans" panose="020B0606030504020204" pitchFamily="34" charset="0"/>
                <a:ea typeface="Open Sans" panose="020B0606030504020204" pitchFamily="34" charset="0"/>
              </a:rPr>
              <a:t>According to the U.S. Justice Department:</a:t>
            </a:r>
            <a:endParaRPr lang="en-US" sz="1200" dirty="0">
              <a:solidFill>
                <a:srgbClr val="000000"/>
              </a:solidFill>
              <a:effectLst/>
              <a:latin typeface="Open Sans" panose="020B0606030504020204" pitchFamily="34" charset="0"/>
              <a:ea typeface="Open Sans" panose="020B0606030504020204" pitchFamily="34" charset="0"/>
            </a:endParaRPr>
          </a:p>
          <a:p>
            <a:pPr marL="742950" marR="0" lvl="1" indent="-285750">
              <a:lnSpc>
                <a:spcPct val="115000"/>
              </a:lnSpc>
              <a:spcBef>
                <a:spcPts val="0"/>
              </a:spcBef>
              <a:spcAft>
                <a:spcPts val="1200"/>
              </a:spcAft>
              <a:buSzPts val="1200"/>
              <a:buFont typeface="Symbol" panose="05050102010706020507" pitchFamily="18" charset="2"/>
              <a:buChar char=""/>
            </a:pPr>
            <a:r>
              <a:rPr lang="en-US" sz="1200" dirty="0">
                <a:solidFill>
                  <a:srgbClr val="000000"/>
                </a:solidFill>
                <a:effectLst/>
                <a:highlight>
                  <a:srgbClr val="FFFF00"/>
                </a:highlight>
                <a:latin typeface="Open Sans" panose="020B0606030504020204" pitchFamily="34" charset="0"/>
                <a:ea typeface="Symbol" panose="05050102010706020507" pitchFamily="18" charset="2"/>
                <a:cs typeface="Symbol" panose="05050102010706020507" pitchFamily="18" charset="2"/>
              </a:rPr>
              <a:t>A child is bought or sold for sex in the US every two minutes</a:t>
            </a:r>
            <a:endParaRPr lang="en-US" sz="1200" dirty="0">
              <a:solidFill>
                <a:srgbClr val="000000"/>
              </a:solidFill>
              <a:effectLst/>
              <a:latin typeface="Open Sans" panose="020B0606030504020204" pitchFamily="34" charset="0"/>
              <a:ea typeface="Symbol" panose="05050102010706020507" pitchFamily="18" charset="2"/>
              <a:cs typeface="Symbol" panose="05050102010706020507" pitchFamily="18" charset="2"/>
            </a:endParaRPr>
          </a:p>
          <a:p>
            <a:pPr marL="742950" marR="0" lvl="1" indent="-285750">
              <a:lnSpc>
                <a:spcPct val="115000"/>
              </a:lnSpc>
              <a:spcBef>
                <a:spcPts val="0"/>
              </a:spcBef>
              <a:spcAft>
                <a:spcPts val="1200"/>
              </a:spcAft>
              <a:buSzPts val="1200"/>
              <a:buFont typeface="Symbol" panose="05050102010706020507" pitchFamily="18" charset="2"/>
              <a:buChar char=""/>
            </a:pPr>
            <a:r>
              <a:rPr lang="en-US" sz="1200" dirty="0">
                <a:solidFill>
                  <a:srgbClr val="000000"/>
                </a:solidFill>
                <a:effectLst/>
                <a:highlight>
                  <a:srgbClr val="FFFF00"/>
                </a:highlight>
                <a:latin typeface="Open Sans" panose="020B0606030504020204" pitchFamily="34" charset="0"/>
                <a:ea typeface="Symbol" panose="05050102010706020507" pitchFamily="18" charset="2"/>
                <a:cs typeface="Symbol" panose="05050102010706020507" pitchFamily="18" charset="2"/>
              </a:rPr>
              <a:t>The average age of a child sold for sex is 13</a:t>
            </a:r>
            <a:endParaRPr lang="en-US" sz="1200" dirty="0">
              <a:solidFill>
                <a:srgbClr val="000000"/>
              </a:solidFill>
              <a:effectLst/>
              <a:latin typeface="Open Sans" panose="020B0606030504020204" pitchFamily="34" charset="0"/>
              <a:ea typeface="Symbol" panose="05050102010706020507" pitchFamily="18" charset="2"/>
              <a:cs typeface="Symbol" panose="05050102010706020507" pitchFamily="18" charset="2"/>
            </a:endParaRPr>
          </a:p>
          <a:p>
            <a:pPr marL="742950" marR="0" lvl="1" indent="-285750">
              <a:lnSpc>
                <a:spcPct val="115000"/>
              </a:lnSpc>
              <a:spcBef>
                <a:spcPts val="0"/>
              </a:spcBef>
              <a:spcAft>
                <a:spcPts val="1200"/>
              </a:spcAft>
              <a:buSzPts val="1200"/>
              <a:buFont typeface="Symbol" panose="05050102010706020507" pitchFamily="18" charset="2"/>
              <a:buChar char=""/>
            </a:pPr>
            <a:r>
              <a:rPr lang="en-US" sz="1200" dirty="0">
                <a:solidFill>
                  <a:srgbClr val="000000"/>
                </a:solidFill>
                <a:effectLst/>
                <a:highlight>
                  <a:srgbClr val="FFFF00"/>
                </a:highlight>
                <a:latin typeface="Open Sans" panose="020B0606030504020204" pitchFamily="34" charset="0"/>
                <a:ea typeface="Symbol" panose="05050102010706020507" pitchFamily="18" charset="2"/>
                <a:cs typeface="Symbol" panose="05050102010706020507" pitchFamily="18" charset="2"/>
              </a:rPr>
              <a:t>Human Trafficking is the second-fastest growing criminal industry behind drug trafficking</a:t>
            </a:r>
            <a:endParaRPr lang="en-US" sz="1200" dirty="0">
              <a:solidFill>
                <a:srgbClr val="000000"/>
              </a:solidFill>
              <a:effectLst/>
              <a:latin typeface="Open Sans" panose="020B0606030504020204" pitchFamily="34" charset="0"/>
              <a:ea typeface="Symbol" panose="05050102010706020507" pitchFamily="18" charset="2"/>
              <a:cs typeface="Symbol" panose="05050102010706020507" pitchFamily="18" charset="2"/>
            </a:endParaRPr>
          </a:p>
          <a:p>
            <a:endParaRPr lang="en-US" dirty="0"/>
          </a:p>
        </p:txBody>
      </p:sp>
      <p:sp>
        <p:nvSpPr>
          <p:cNvPr id="4" name="Slide Number Placeholder 3"/>
          <p:cNvSpPr>
            <a:spLocks noGrp="1"/>
          </p:cNvSpPr>
          <p:nvPr>
            <p:ph type="sldNum" sz="quarter" idx="5"/>
          </p:nvPr>
        </p:nvSpPr>
        <p:spPr/>
        <p:txBody>
          <a:bodyPr/>
          <a:lstStyle/>
          <a:p>
            <a:fld id="{700219BD-9CB4-4C28-8EE5-F00E7253FF0A}" type="slidenum">
              <a:rPr lang="en-US" smtClean="0"/>
              <a:t>12</a:t>
            </a:fld>
            <a:endParaRPr lang="en-US"/>
          </a:p>
        </p:txBody>
      </p:sp>
    </p:spTree>
    <p:extLst>
      <p:ext uri="{BB962C8B-B14F-4D97-AF65-F5344CB8AC3E}">
        <p14:creationId xmlns:p14="http://schemas.microsoft.com/office/powerpoint/2010/main" val="894063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1200"/>
              </a:spcAft>
              <a:buFont typeface="Symbol" panose="05050102010706020507" pitchFamily="18" charset="2"/>
              <a:buNone/>
            </a:pPr>
            <a:r>
              <a:rPr lang="en-US" sz="1800" b="1" dirty="0">
                <a:solidFill>
                  <a:srgbClr val="000000"/>
                </a:solidFill>
                <a:effectLst/>
                <a:latin typeface="Open Sans" panose="020B0606030504020204" pitchFamily="34" charset="0"/>
                <a:ea typeface="Open Sans" panose="020B0606030504020204" pitchFamily="34" charset="0"/>
              </a:rPr>
              <a:t>DISPLAY</a:t>
            </a:r>
            <a:r>
              <a:rPr lang="en-US" sz="1800" dirty="0">
                <a:solidFill>
                  <a:srgbClr val="000000"/>
                </a:solidFill>
                <a:effectLst/>
                <a:latin typeface="Open Sans" panose="020B0606030504020204" pitchFamily="34" charset="0"/>
                <a:ea typeface="Open Sans" panose="020B0606030504020204" pitchFamily="34" charset="0"/>
              </a:rPr>
              <a:t> slide “Data from Tennessee”. In 2019, data from National Human Trafficking Resource Center revealed that Tennessee had 352 contacts, 180 human trafficking cases reported. Sex trafficking accounted for 131 of the 180 cases. In the 180 cases of sex trafficking, 53 of the cases involved victimization of minors. The two most notably venues/industries for sex trafficking were residential-based commercial sex and pornography. Online ads are frequently placed on Craigslist and in the deep web.</a:t>
            </a:r>
          </a:p>
          <a:p>
            <a:pPr marL="0" marR="0" lvl="0" indent="0">
              <a:lnSpc>
                <a:spcPct val="115000"/>
              </a:lnSpc>
              <a:spcBef>
                <a:spcPts val="0"/>
              </a:spcBef>
              <a:spcAft>
                <a:spcPts val="1200"/>
              </a:spcAft>
              <a:buFont typeface="Symbol" panose="05050102010706020507" pitchFamily="18" charset="2"/>
              <a:buNone/>
            </a:pPr>
            <a:endParaRPr lang="en-US" sz="1800" dirty="0">
              <a:solidFill>
                <a:srgbClr val="000000"/>
              </a:solidFill>
              <a:effectLst/>
              <a:latin typeface="Open Sans" panose="020B0606030504020204" pitchFamily="34" charset="0"/>
              <a:ea typeface="Open Sans" panose="020B0606030504020204" pitchFamily="34" charset="0"/>
            </a:endParaRPr>
          </a:p>
          <a:p>
            <a:pPr marL="0" marR="0" lvl="0" indent="0">
              <a:lnSpc>
                <a:spcPct val="115000"/>
              </a:lnSpc>
              <a:spcBef>
                <a:spcPts val="0"/>
              </a:spcBef>
              <a:spcAft>
                <a:spcPts val="1200"/>
              </a:spcAft>
              <a:buFont typeface="Symbol" panose="05050102010706020507" pitchFamily="18" charset="2"/>
              <a:buNone/>
            </a:pPr>
            <a:r>
              <a:rPr lang="en-US" sz="1800" dirty="0">
                <a:solidFill>
                  <a:srgbClr val="000000"/>
                </a:solidFill>
                <a:effectLst/>
                <a:latin typeface="Open Sans" panose="020B0606030504020204" pitchFamily="34" charset="0"/>
                <a:ea typeface="Open Sans" panose="020B0606030504020204" pitchFamily="34" charset="0"/>
              </a:rPr>
              <a:t>A</a:t>
            </a:r>
            <a:r>
              <a:rPr lang="en-US" sz="1800" b="1" dirty="0">
                <a:solidFill>
                  <a:srgbClr val="000000"/>
                </a:solidFill>
                <a:effectLst/>
                <a:latin typeface="Open Sans" panose="020B0606030504020204" pitchFamily="34" charset="0"/>
                <a:ea typeface="Open Sans" panose="020B0606030504020204" pitchFamily="34" charset="0"/>
              </a:rPr>
              <a:t> </a:t>
            </a:r>
            <a:r>
              <a:rPr lang="en-US" sz="1800" dirty="0">
                <a:solidFill>
                  <a:srgbClr val="000000"/>
                </a:solidFill>
                <a:effectLst/>
                <a:latin typeface="Open Sans" panose="020B0606030504020204" pitchFamily="34" charset="0"/>
                <a:ea typeface="Open Sans" panose="020B0606030504020204" pitchFamily="34" charset="0"/>
              </a:rPr>
              <a:t>popular misconception is that CSEM only happens in the urban counties of Tennessee. But the reality is that CSEM is as much a rural as an urban problem in our state. In 2011, the TBI conducted a survey of law enforcement across the state requesting information related to sex trafficking. Nearly 40% of respondents from rural counties were aware of sex trafficking cases in their jurisdiction.</a:t>
            </a:r>
          </a:p>
          <a:p>
            <a:pPr marL="0" marR="0" lvl="0" indent="0">
              <a:lnSpc>
                <a:spcPct val="115000"/>
              </a:lnSpc>
              <a:spcBef>
                <a:spcPts val="0"/>
              </a:spcBef>
              <a:spcAft>
                <a:spcPts val="1200"/>
              </a:spcAft>
              <a:buFont typeface="Symbol" panose="05050102010706020507" pitchFamily="18" charset="2"/>
              <a:buNone/>
            </a:pPr>
            <a:endParaRPr lang="en-US" sz="1800" b="1" dirty="0">
              <a:solidFill>
                <a:srgbClr val="000000"/>
              </a:solidFill>
              <a:effectLst/>
              <a:latin typeface="Open Sans" panose="020B0606030504020204" pitchFamily="34" charset="0"/>
              <a:ea typeface="Open Sans" panose="020B0606030504020204" pitchFamily="34" charset="0"/>
            </a:endParaRPr>
          </a:p>
          <a:p>
            <a:pPr marL="0" marR="0" lvl="0" indent="0">
              <a:lnSpc>
                <a:spcPct val="115000"/>
              </a:lnSpc>
              <a:spcBef>
                <a:spcPts val="0"/>
              </a:spcBef>
              <a:spcAft>
                <a:spcPts val="1200"/>
              </a:spcAft>
              <a:buFont typeface="Symbol" panose="05050102010706020507" pitchFamily="18" charset="2"/>
              <a:buNone/>
            </a:pPr>
            <a:r>
              <a:rPr lang="en-US" sz="1800" b="1" dirty="0">
                <a:solidFill>
                  <a:srgbClr val="000000"/>
                </a:solidFill>
                <a:effectLst/>
                <a:latin typeface="Open Sans" panose="020B0606030504020204" pitchFamily="34" charset="0"/>
                <a:ea typeface="Open Sans" panose="020B0606030504020204" pitchFamily="34" charset="0"/>
              </a:rPr>
              <a:t>INFORM</a:t>
            </a:r>
            <a:r>
              <a:rPr lang="en-US" sz="1800" dirty="0">
                <a:solidFill>
                  <a:srgbClr val="000000"/>
                </a:solidFill>
                <a:effectLst/>
                <a:latin typeface="Open Sans" panose="020B0606030504020204" pitchFamily="34" charset="0"/>
                <a:ea typeface="Open Sans" panose="020B0606030504020204" pitchFamily="34" charset="0"/>
              </a:rPr>
              <a:t> participants we are now going to briefly look at the law which was developed to combat trafficking. </a:t>
            </a:r>
          </a:p>
          <a:p>
            <a:endParaRPr lang="en-US" dirty="0"/>
          </a:p>
        </p:txBody>
      </p:sp>
      <p:sp>
        <p:nvSpPr>
          <p:cNvPr id="4" name="Slide Number Placeholder 3"/>
          <p:cNvSpPr>
            <a:spLocks noGrp="1"/>
          </p:cNvSpPr>
          <p:nvPr>
            <p:ph type="sldNum" sz="quarter" idx="5"/>
          </p:nvPr>
        </p:nvSpPr>
        <p:spPr/>
        <p:txBody>
          <a:bodyPr/>
          <a:lstStyle/>
          <a:p>
            <a:fld id="{700219BD-9CB4-4C28-8EE5-F00E7253FF0A}" type="slidenum">
              <a:rPr lang="en-US" smtClean="0"/>
              <a:t>13</a:t>
            </a:fld>
            <a:endParaRPr lang="en-US"/>
          </a:p>
        </p:txBody>
      </p:sp>
    </p:spTree>
    <p:extLst>
      <p:ext uri="{BB962C8B-B14F-4D97-AF65-F5344CB8AC3E}">
        <p14:creationId xmlns:p14="http://schemas.microsoft.com/office/powerpoint/2010/main" val="3545148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1200"/>
              </a:spcAft>
              <a:buSzPts val="1200"/>
              <a:buFont typeface="Symbol" panose="05050102010706020507" pitchFamily="18" charset="2"/>
              <a:buNone/>
            </a:pPr>
            <a:r>
              <a:rPr lang="en-US" sz="1800" b="1" dirty="0">
                <a:solidFill>
                  <a:srgbClr val="000000"/>
                </a:solidFill>
                <a:effectLst/>
                <a:latin typeface="Open Sans" panose="020B0606030504020204" pitchFamily="34" charset="0"/>
                <a:ea typeface="Open Sans" panose="020B0606030504020204" pitchFamily="34" charset="0"/>
              </a:rPr>
              <a:t>SHOW</a:t>
            </a:r>
            <a:r>
              <a:rPr lang="en-US" sz="1800" dirty="0">
                <a:solidFill>
                  <a:srgbClr val="000000"/>
                </a:solidFill>
                <a:effectLst/>
                <a:latin typeface="Open Sans" panose="020B0606030504020204" pitchFamily="34" charset="0"/>
                <a:ea typeface="Open Sans" panose="020B0606030504020204" pitchFamily="34" charset="0"/>
              </a:rPr>
              <a:t> the slide “Preventing Sex Trafficking and Strengthening Families Act”. States began to implement the requirements of this law in September 2016. </a:t>
            </a:r>
          </a:p>
          <a:p>
            <a:pPr marL="0" marR="0" lvl="0" indent="0">
              <a:lnSpc>
                <a:spcPct val="115000"/>
              </a:lnSpc>
              <a:spcBef>
                <a:spcPts val="0"/>
              </a:spcBef>
              <a:spcAft>
                <a:spcPts val="1200"/>
              </a:spcAft>
              <a:buSzPts val="1200"/>
              <a:buFont typeface="Symbol" panose="05050102010706020507" pitchFamily="18" charset="2"/>
              <a:buNone/>
            </a:pPr>
            <a:endParaRPr lang="en-US" sz="1800" dirty="0">
              <a:solidFill>
                <a:srgbClr val="000000"/>
              </a:solidFill>
              <a:effectLst/>
              <a:latin typeface="Open Sans" panose="020B0606030504020204" pitchFamily="34" charset="0"/>
              <a:ea typeface="Open Sans" panose="020B0606030504020204" pitchFamily="34" charset="0"/>
            </a:endParaRPr>
          </a:p>
          <a:p>
            <a:pPr marL="0" marR="0" lvl="0" indent="0">
              <a:lnSpc>
                <a:spcPct val="115000"/>
              </a:lnSpc>
              <a:spcBef>
                <a:spcPts val="0"/>
              </a:spcBef>
              <a:spcAft>
                <a:spcPts val="1200"/>
              </a:spcAft>
              <a:buSzPts val="1200"/>
              <a:buFont typeface="Symbol" panose="05050102010706020507" pitchFamily="18" charset="2"/>
              <a:buNone/>
            </a:pPr>
            <a:r>
              <a:rPr lang="en-US" sz="1800" dirty="0">
                <a:solidFill>
                  <a:srgbClr val="000000"/>
                </a:solidFill>
                <a:effectLst/>
                <a:latin typeface="Open Sans" panose="020B0606030504020204" pitchFamily="34" charset="0"/>
                <a:ea typeface="Open Sans" panose="020B0606030504020204" pitchFamily="34" charset="0"/>
              </a:rPr>
              <a:t>Only requirements of the law that are pertinent to child welfare practice will be explored in this training and we will cover DCS requirements more thoroughly as the training progresses.  For example, Section 103 regarding data was discussed in the previous slides.  </a:t>
            </a:r>
          </a:p>
          <a:p>
            <a:pPr marL="0" marR="0" lvl="0" indent="0">
              <a:lnSpc>
                <a:spcPct val="115000"/>
              </a:lnSpc>
              <a:spcBef>
                <a:spcPts val="0"/>
              </a:spcBef>
              <a:spcAft>
                <a:spcPts val="1200"/>
              </a:spcAft>
              <a:buSzPts val="1200"/>
              <a:buFont typeface="Symbol" panose="05050102010706020507" pitchFamily="18" charset="2"/>
              <a:buNone/>
            </a:pPr>
            <a:endParaRPr lang="en-US" sz="1800" b="1" dirty="0">
              <a:solidFill>
                <a:srgbClr val="000000"/>
              </a:solidFill>
              <a:effectLst/>
              <a:latin typeface="Open Sans" panose="020B0606030504020204" pitchFamily="34" charset="0"/>
              <a:ea typeface="Open Sans" panose="020B0606030504020204" pitchFamily="34" charset="0"/>
            </a:endParaRPr>
          </a:p>
          <a:p>
            <a:pPr marL="0" marR="0" lvl="0" indent="0">
              <a:lnSpc>
                <a:spcPct val="115000"/>
              </a:lnSpc>
              <a:spcBef>
                <a:spcPts val="0"/>
              </a:spcBef>
              <a:spcAft>
                <a:spcPts val="1200"/>
              </a:spcAft>
              <a:buSzPts val="1200"/>
              <a:buFont typeface="Symbol" panose="05050102010706020507" pitchFamily="18" charset="2"/>
              <a:buNone/>
            </a:pPr>
            <a:r>
              <a:rPr lang="en-US" sz="1800" b="1" dirty="0">
                <a:solidFill>
                  <a:srgbClr val="000000"/>
                </a:solidFill>
                <a:effectLst/>
                <a:latin typeface="Open Sans" panose="020B0606030504020204" pitchFamily="34" charset="0"/>
                <a:ea typeface="Open Sans" panose="020B0606030504020204" pitchFamily="34" charset="0"/>
              </a:rPr>
              <a:t>REFER </a:t>
            </a:r>
            <a:r>
              <a:rPr lang="en-US" sz="1800" dirty="0">
                <a:solidFill>
                  <a:srgbClr val="000000"/>
                </a:solidFill>
                <a:effectLst/>
                <a:latin typeface="Open Sans" panose="020B0606030504020204" pitchFamily="34" charset="0"/>
                <a:ea typeface="Open Sans" panose="020B0606030504020204" pitchFamily="34" charset="0"/>
              </a:rPr>
              <a:t>participants to (PG 7) “P.L. 113–183 Child Welfare Provisions Desk Reference” and ask if there are any questions. </a:t>
            </a:r>
          </a:p>
          <a:p>
            <a:endParaRPr lang="en-US" dirty="0"/>
          </a:p>
        </p:txBody>
      </p:sp>
      <p:sp>
        <p:nvSpPr>
          <p:cNvPr id="4" name="Slide Number Placeholder 3"/>
          <p:cNvSpPr>
            <a:spLocks noGrp="1"/>
          </p:cNvSpPr>
          <p:nvPr>
            <p:ph type="sldNum" sz="quarter" idx="5"/>
          </p:nvPr>
        </p:nvSpPr>
        <p:spPr/>
        <p:txBody>
          <a:bodyPr/>
          <a:lstStyle/>
          <a:p>
            <a:fld id="{700219BD-9CB4-4C28-8EE5-F00E7253FF0A}" type="slidenum">
              <a:rPr lang="en-US" smtClean="0"/>
              <a:t>14</a:t>
            </a:fld>
            <a:endParaRPr lang="en-US"/>
          </a:p>
        </p:txBody>
      </p:sp>
    </p:spTree>
    <p:extLst>
      <p:ext uri="{BB962C8B-B14F-4D97-AF65-F5344CB8AC3E}">
        <p14:creationId xmlns:p14="http://schemas.microsoft.com/office/powerpoint/2010/main" val="1620994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Open Sans" panose="020B0606030504020204" pitchFamily="34" charset="0"/>
                <a:ea typeface="Open Sans" panose="020B0606030504020204" pitchFamily="34" charset="0"/>
              </a:rPr>
              <a:t>STATE while there are many ways to refer to child sex trafficking, Tennessee and DCS</a:t>
            </a:r>
            <a:r>
              <a:rPr lang="en-US" sz="1800" spc="-170" dirty="0">
                <a:solidFill>
                  <a:srgbClr val="000000"/>
                </a:solidFill>
                <a:effectLst/>
                <a:latin typeface="Open Sans" panose="020B0606030504020204" pitchFamily="34" charset="0"/>
                <a:ea typeface="Open Sans" panose="020B0606030504020204" pitchFamily="34" charset="0"/>
              </a:rPr>
              <a:t> </a:t>
            </a:r>
            <a:r>
              <a:rPr lang="en-US" sz="1800" dirty="0">
                <a:solidFill>
                  <a:srgbClr val="000000"/>
                </a:solidFill>
                <a:effectLst/>
                <a:latin typeface="Open Sans" panose="020B0606030504020204" pitchFamily="34" charset="0"/>
                <a:ea typeface="Open Sans" panose="020B0606030504020204" pitchFamily="34" charset="0"/>
              </a:rPr>
              <a:t>will use the term Commercial Exploitation of Minors</a:t>
            </a:r>
            <a:r>
              <a:rPr lang="en-US" sz="1800" spc="-25" dirty="0">
                <a:solidFill>
                  <a:srgbClr val="000000"/>
                </a:solidFill>
                <a:effectLst/>
                <a:latin typeface="Open Sans" panose="020B0606030504020204" pitchFamily="34" charset="0"/>
                <a:ea typeface="Open Sans" panose="020B0606030504020204" pitchFamily="34" charset="0"/>
              </a:rPr>
              <a:t> </a:t>
            </a:r>
            <a:r>
              <a:rPr lang="en-US" sz="1800" dirty="0">
                <a:solidFill>
                  <a:srgbClr val="000000"/>
                </a:solidFill>
                <a:effectLst/>
                <a:latin typeface="Open Sans" panose="020B0606030504020204" pitchFamily="34" charset="0"/>
                <a:ea typeface="Open Sans" panose="020B0606030504020204" pitchFamily="34" charset="0"/>
              </a:rPr>
              <a:t>(CSEM).</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primary aim of the Preventing Sex Trafficking law is to identify and provide services to as many victims of CSEM as possible. The federal definition of child sex trafficking (which we will cover momentarily) is very broad and this presents some dilemmas for the typical criteria for CPS involvement. SHARE the three basic criteria for a CPS investigation includes: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Child</a:t>
            </a:r>
          </a:p>
          <a:p>
            <a:r>
              <a:rPr lang="en-US" sz="1200" b="0" i="0" u="none" strike="noStrike" kern="1200" baseline="0" dirty="0">
                <a:solidFill>
                  <a:schemeClr val="tx1"/>
                </a:solidFill>
                <a:latin typeface="+mn-lt"/>
                <a:ea typeface="+mn-ea"/>
                <a:cs typeface="+mn-cs"/>
              </a:rPr>
              <a:t>• Caregiver</a:t>
            </a:r>
          </a:p>
          <a:p>
            <a:r>
              <a:rPr lang="en-US" sz="1200" b="0" i="0" u="none" strike="noStrike" kern="1200" baseline="0" dirty="0">
                <a:solidFill>
                  <a:schemeClr val="tx1"/>
                </a:solidFill>
                <a:latin typeface="+mn-lt"/>
                <a:ea typeface="+mn-ea"/>
                <a:cs typeface="+mn-cs"/>
              </a:rPr>
              <a:t>• Allegation of Harm</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ASK which of these criteria is most likely to be unmet in allegations of CSEM (caregiver).</a:t>
            </a:r>
            <a:endParaRPr lang="en-US" dirty="0"/>
          </a:p>
        </p:txBody>
      </p:sp>
      <p:sp>
        <p:nvSpPr>
          <p:cNvPr id="4" name="Slide Number Placeholder 3"/>
          <p:cNvSpPr>
            <a:spLocks noGrp="1"/>
          </p:cNvSpPr>
          <p:nvPr>
            <p:ph type="sldNum" sz="quarter" idx="5"/>
          </p:nvPr>
        </p:nvSpPr>
        <p:spPr/>
        <p:txBody>
          <a:bodyPr/>
          <a:lstStyle/>
          <a:p>
            <a:fld id="{700219BD-9CB4-4C28-8EE5-F00E7253FF0A}" type="slidenum">
              <a:rPr lang="en-US" smtClean="0"/>
              <a:t>16</a:t>
            </a:fld>
            <a:endParaRPr lang="en-US"/>
          </a:p>
        </p:txBody>
      </p:sp>
    </p:spTree>
    <p:extLst>
      <p:ext uri="{BB962C8B-B14F-4D97-AF65-F5344CB8AC3E}">
        <p14:creationId xmlns:p14="http://schemas.microsoft.com/office/powerpoint/2010/main" val="1799375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order to allow DCS to provide services to victims of CSEM in cases where the caregiver criteria may not be met, the legislature has expanded the definition of caregiver to include a trafficker. Click the slide again to highlight the portion of the definition added: </a:t>
            </a:r>
            <a:r>
              <a:rPr lang="en-US" sz="1200" b="0" i="1" u="none" strike="noStrike" kern="1200" baseline="0" dirty="0">
                <a:solidFill>
                  <a:schemeClr val="tx1"/>
                </a:solidFill>
                <a:latin typeface="+mn-lt"/>
                <a:ea typeface="+mn-ea"/>
                <a:cs typeface="+mn-cs"/>
              </a:rPr>
              <a:t>A caregiver may also include a third party who has allegedly used the child for</a:t>
            </a:r>
          </a:p>
          <a:p>
            <a:r>
              <a:rPr lang="en-US" sz="1200" b="0" i="1" u="none" strike="noStrike" kern="1200" baseline="0" dirty="0">
                <a:solidFill>
                  <a:schemeClr val="tx1"/>
                </a:solidFill>
                <a:latin typeface="+mn-lt"/>
                <a:ea typeface="+mn-ea"/>
                <a:cs typeface="+mn-cs"/>
              </a:rPr>
              <a:t>the purpose of commercial sexual exploitation of a minor, such as a trafficker.</a:t>
            </a:r>
            <a:endParaRPr lang="en-US" dirty="0"/>
          </a:p>
          <a:p>
            <a:endParaRPr lang="en-US" dirty="0"/>
          </a:p>
        </p:txBody>
      </p:sp>
      <p:sp>
        <p:nvSpPr>
          <p:cNvPr id="4" name="Slide Number Placeholder 3"/>
          <p:cNvSpPr>
            <a:spLocks noGrp="1"/>
          </p:cNvSpPr>
          <p:nvPr>
            <p:ph type="sldNum" sz="quarter" idx="5"/>
          </p:nvPr>
        </p:nvSpPr>
        <p:spPr/>
        <p:txBody>
          <a:bodyPr/>
          <a:lstStyle/>
          <a:p>
            <a:fld id="{700219BD-9CB4-4C28-8EE5-F00E7253FF0A}" type="slidenum">
              <a:rPr lang="en-US" smtClean="0"/>
              <a:t>17</a:t>
            </a:fld>
            <a:endParaRPr lang="en-US"/>
          </a:p>
        </p:txBody>
      </p:sp>
    </p:spTree>
    <p:extLst>
      <p:ext uri="{BB962C8B-B14F-4D97-AF65-F5344CB8AC3E}">
        <p14:creationId xmlns:p14="http://schemas.microsoft.com/office/powerpoint/2010/main" val="3978887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Additionally, DCS wants to differentiate between cases of sexual abuse and sex trafficking. There are some instances which DCS would classify as sex abuse but would not classify as CSEM. In order to make this distinction, the DCS definition of CSEM required a third party (in addition to the minor victim and the person engaged in sex with the minor) who acts as a broker. The third party may be a parent or other caretaker. Click the slide again for the DCS Definition of CSEM. Refer participants to Work Aid 1, CPS Categories and Definitions of Abuse/Neglect, Section C, Sex Abuse, Number 3, where the definition is found (page 5). Note that Section C, items 1 &amp;2 refer to the criteria for an allegation of sexual abuse. The definition of CSEM has been added in item 3 has been added as below:</a:t>
            </a:r>
          </a:p>
          <a:p>
            <a:r>
              <a:rPr lang="en-US" sz="1200" b="0" i="0" u="none" strike="noStrike" kern="1200" baseline="0" dirty="0">
                <a:solidFill>
                  <a:schemeClr val="tx1"/>
                </a:solidFill>
                <a:latin typeface="+mn-lt"/>
                <a:ea typeface="+mn-ea"/>
                <a:cs typeface="+mn-cs"/>
              </a:rPr>
              <a:t>The use of any person under the age of eighteen (18) as defined in, numbers one (1) and two (2) of this section in exchange for anything of value either directly or indirectly. Force, threat or coercion is not a factor for Commercial Sexual Exploitation of a Minor (CSEM).</a:t>
            </a:r>
            <a:endParaRPr lang="en-US" dirty="0"/>
          </a:p>
        </p:txBody>
      </p:sp>
      <p:sp>
        <p:nvSpPr>
          <p:cNvPr id="4" name="Slide Number Placeholder 3"/>
          <p:cNvSpPr>
            <a:spLocks noGrp="1"/>
          </p:cNvSpPr>
          <p:nvPr>
            <p:ph type="sldNum" sz="quarter" idx="5"/>
          </p:nvPr>
        </p:nvSpPr>
        <p:spPr/>
        <p:txBody>
          <a:bodyPr/>
          <a:lstStyle/>
          <a:p>
            <a:fld id="{700219BD-9CB4-4C28-8EE5-F00E7253FF0A}" type="slidenum">
              <a:rPr lang="en-US" smtClean="0"/>
              <a:t>18</a:t>
            </a:fld>
            <a:endParaRPr lang="en-US"/>
          </a:p>
        </p:txBody>
      </p:sp>
    </p:spTree>
    <p:extLst>
      <p:ext uri="{BB962C8B-B14F-4D97-AF65-F5344CB8AC3E}">
        <p14:creationId xmlns:p14="http://schemas.microsoft.com/office/powerpoint/2010/main" val="2881225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DISPLAY slide and REFER participants to the Case Manager Decision Tree to Determining Commercial Sexual Exploitation of a Minor (PG page 15). To clarify our understanding of which cases meet the DCS criteria for CSEM, the Office of Child Safety has produced a decision tree. Briefly walk participants through the tree highlighting the four basic criteria noted on the slide.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The Victim is a Child or Youth under the age of 18</a:t>
            </a:r>
          </a:p>
          <a:p>
            <a:r>
              <a:rPr lang="en-US" sz="1200" b="0" i="0" u="none" strike="noStrike" kern="1200" baseline="0" dirty="0">
                <a:solidFill>
                  <a:schemeClr val="tx1"/>
                </a:solidFill>
                <a:latin typeface="+mn-lt"/>
                <a:ea typeface="+mn-ea"/>
                <a:cs typeface="+mn-cs"/>
              </a:rPr>
              <a:t>• There is an allegation of sexual abuse meeting the definition in CPS Work Aid 1, Section C, Sex Abuse.</a:t>
            </a:r>
          </a:p>
          <a:p>
            <a:r>
              <a:rPr lang="en-US" sz="1200" b="0" i="0" u="none" strike="noStrike" kern="1200" baseline="0" dirty="0">
                <a:solidFill>
                  <a:schemeClr val="tx1"/>
                </a:solidFill>
                <a:latin typeface="+mn-lt"/>
                <a:ea typeface="+mn-ea"/>
                <a:cs typeface="+mn-cs"/>
              </a:rPr>
              <a:t>• Something of value is exchanged</a:t>
            </a:r>
          </a:p>
          <a:p>
            <a:r>
              <a:rPr lang="en-US" sz="1200" b="0" i="0" u="none" strike="noStrike" kern="1200" baseline="0" dirty="0">
                <a:solidFill>
                  <a:schemeClr val="tx1"/>
                </a:solidFill>
                <a:latin typeface="+mn-lt"/>
                <a:ea typeface="+mn-ea"/>
                <a:cs typeface="+mn-cs"/>
              </a:rPr>
              <a:t>• There is a 3rd party acting as a broker</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700219BD-9CB4-4C28-8EE5-F00E7253FF0A}" type="slidenum">
              <a:rPr lang="en-US" smtClean="0"/>
              <a:t>19</a:t>
            </a:fld>
            <a:endParaRPr lang="en-US"/>
          </a:p>
        </p:txBody>
      </p:sp>
    </p:spTree>
    <p:extLst>
      <p:ext uri="{BB962C8B-B14F-4D97-AF65-F5344CB8AC3E}">
        <p14:creationId xmlns:p14="http://schemas.microsoft.com/office/powerpoint/2010/main" val="2731476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1200"/>
              </a:spcAft>
              <a:buSzPts val="1200"/>
              <a:buFont typeface="Symbol" panose="05050102010706020507" pitchFamily="18" charset="2"/>
              <a:buNone/>
            </a:pPr>
            <a:r>
              <a:rPr lang="en-US" sz="1200" b="1" dirty="0">
                <a:solidFill>
                  <a:srgbClr val="000000"/>
                </a:solidFill>
                <a:effectLst/>
                <a:latin typeface="Open Sans" panose="020B0606030504020204" pitchFamily="34" charset="0"/>
                <a:ea typeface="Open Sans" panose="020B0606030504020204" pitchFamily="34" charset="0"/>
              </a:rPr>
              <a:t>REFER</a:t>
            </a:r>
            <a:r>
              <a:rPr lang="en-US" sz="1200" dirty="0">
                <a:solidFill>
                  <a:srgbClr val="000000"/>
                </a:solidFill>
                <a:effectLst/>
                <a:latin typeface="Open Sans" panose="020B0606030504020204" pitchFamily="34" charset="0"/>
                <a:ea typeface="Open Sans" panose="020B0606030504020204" pitchFamily="34" charset="0"/>
              </a:rPr>
              <a:t> participants to the Child Abuse Hotline Cue Questions (PG 11). As calls are received by the Child Abuse Hotline and the allegation of harm includes</a:t>
            </a:r>
            <a:r>
              <a:rPr lang="en-US" sz="1200" spc="-170" dirty="0">
                <a:solidFill>
                  <a:srgbClr val="000000"/>
                </a:solidFill>
                <a:effectLst/>
                <a:latin typeface="Open Sans" panose="020B0606030504020204" pitchFamily="34" charset="0"/>
                <a:ea typeface="Open Sans" panose="020B0606030504020204" pitchFamily="34" charset="0"/>
              </a:rPr>
              <a:t> </a:t>
            </a:r>
            <a:r>
              <a:rPr lang="en-US" sz="1200" dirty="0">
                <a:solidFill>
                  <a:srgbClr val="000000"/>
                </a:solidFill>
                <a:effectLst/>
                <a:latin typeface="Open Sans" panose="020B0606030504020204" pitchFamily="34" charset="0"/>
                <a:ea typeface="Open Sans" panose="020B0606030504020204" pitchFamily="34" charset="0"/>
              </a:rPr>
              <a:t>sexual abuse or potential CSEM, Hotline staff will ask the following cue</a:t>
            </a:r>
            <a:r>
              <a:rPr lang="en-US" sz="1200" spc="-70" dirty="0">
                <a:solidFill>
                  <a:srgbClr val="000000"/>
                </a:solidFill>
                <a:effectLst/>
                <a:latin typeface="Open Sans" panose="020B0606030504020204" pitchFamily="34" charset="0"/>
                <a:ea typeface="Open Sans" panose="020B0606030504020204" pitchFamily="34" charset="0"/>
              </a:rPr>
              <a:t> </a:t>
            </a:r>
            <a:r>
              <a:rPr lang="en-US" sz="1200" dirty="0">
                <a:solidFill>
                  <a:srgbClr val="000000"/>
                </a:solidFill>
                <a:effectLst/>
                <a:latin typeface="Open Sans" panose="020B0606030504020204" pitchFamily="34" charset="0"/>
                <a:ea typeface="Open Sans" panose="020B0606030504020204" pitchFamily="34" charset="0"/>
              </a:rPr>
              <a:t>questions:</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Has the child been made available by the alleged perpetrator to others for purposes of sexual gratification or prostitution?</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Has the victim the caretaker or any third party (friend, relative, etc.) received money, items or services in exchange to access or sex with the victim?</a:t>
            </a:r>
          </a:p>
          <a:p>
            <a:pPr marL="0" marR="0" lvl="0" indent="0">
              <a:lnSpc>
                <a:spcPct val="115000"/>
              </a:lnSpc>
              <a:spcBef>
                <a:spcPts val="0"/>
              </a:spcBef>
              <a:spcAft>
                <a:spcPts val="1200"/>
              </a:spcAft>
              <a:buSzPts val="1200"/>
              <a:buFont typeface="Symbol" panose="05050102010706020507" pitchFamily="18" charset="2"/>
              <a:buNone/>
            </a:pPr>
            <a:endParaRPr lang="en-US" sz="1200" dirty="0">
              <a:solidFill>
                <a:srgbClr val="000000"/>
              </a:solidFill>
              <a:effectLst/>
              <a:latin typeface="Open Sans" panose="020B0606030504020204" pitchFamily="34" charset="0"/>
              <a:ea typeface="Open Sans" panose="020B0606030504020204" pitchFamily="34" charset="0"/>
            </a:endParaRPr>
          </a:p>
          <a:p>
            <a:pPr marL="0" marR="0" lvl="0" indent="0">
              <a:lnSpc>
                <a:spcPct val="115000"/>
              </a:lnSpc>
              <a:spcBef>
                <a:spcPts val="0"/>
              </a:spcBef>
              <a:spcAft>
                <a:spcPts val="1200"/>
              </a:spcAft>
              <a:buSzPts val="1200"/>
              <a:buFont typeface="Symbol" panose="05050102010706020507" pitchFamily="18" charset="2"/>
              <a:buNone/>
            </a:pPr>
            <a:r>
              <a:rPr lang="en-US" sz="1200" dirty="0">
                <a:solidFill>
                  <a:srgbClr val="000000"/>
                </a:solidFill>
                <a:effectLst/>
                <a:latin typeface="Open Sans" panose="020B0606030504020204" pitchFamily="34" charset="0"/>
                <a:ea typeface="Open Sans" panose="020B0606030504020204" pitchFamily="34" charset="0"/>
              </a:rPr>
              <a:t>If the answer to either question is YES or there are indications that it is happening, PROCEED TO CUE QUESTIONS for Commercial Exploitation of a Minor.</a:t>
            </a:r>
          </a:p>
          <a:p>
            <a:pPr marL="171450" indent="-171450">
              <a:buFont typeface="Courier New" panose="02070309020205020404" pitchFamily="49" charset="0"/>
              <a:buChar char="o"/>
            </a:pPr>
            <a:r>
              <a:rPr lang="en-US" dirty="0"/>
              <a:t>If the child is a runaway, was the child found at a truck stop, service station, hotel or motel?</a:t>
            </a:r>
            <a:endParaRPr lang="en-US" sz="1200" dirty="0"/>
          </a:p>
          <a:p>
            <a:pPr marL="171450" indent="-171450">
              <a:buFont typeface="Courier New" panose="02070309020205020404" pitchFamily="49" charset="0"/>
              <a:buChar char="o"/>
            </a:pPr>
            <a:r>
              <a:rPr lang="en-US" dirty="0"/>
              <a:t>Does the child hang around or spend time at truck stops, service stations, hotels or motels?</a:t>
            </a:r>
            <a:endParaRPr lang="en-US" sz="1200" dirty="0"/>
          </a:p>
          <a:p>
            <a:pPr marL="171450" indent="-171450">
              <a:buFont typeface="Courier New" panose="02070309020205020404" pitchFamily="49" charset="0"/>
              <a:buChar char="o"/>
            </a:pPr>
            <a:r>
              <a:rPr lang="en-US" dirty="0"/>
              <a:t>Does the child have a history of having older boyfriends?</a:t>
            </a:r>
            <a:endParaRPr lang="en-US" sz="1200" dirty="0"/>
          </a:p>
          <a:p>
            <a:pPr marL="171450" indent="-171450">
              <a:buFont typeface="Courier New" panose="02070309020205020404" pitchFamily="49" charset="0"/>
              <a:buChar char="o"/>
            </a:pPr>
            <a:r>
              <a:rPr lang="en-US" dirty="0"/>
              <a:t>Is the child ever alone or is he/she always accompanied by the boyfriend?</a:t>
            </a:r>
            <a:endParaRPr lang="en-US" sz="1200" dirty="0"/>
          </a:p>
          <a:p>
            <a:pPr marL="171450" indent="-171450">
              <a:buFont typeface="Courier New" panose="02070309020205020404" pitchFamily="49" charset="0"/>
              <a:buChar char="o"/>
            </a:pPr>
            <a:r>
              <a:rPr lang="en-US" dirty="0"/>
              <a:t>Does the child have recent tattoos or brandings? Bar codes and gang tattoos are the most common.</a:t>
            </a:r>
            <a:endParaRPr lang="en-US" sz="1200" dirty="0"/>
          </a:p>
          <a:p>
            <a:pPr marL="171450" indent="-171450">
              <a:buFont typeface="Courier New" panose="02070309020205020404" pitchFamily="49" charset="0"/>
              <a:buChar char="o"/>
            </a:pPr>
            <a:r>
              <a:rPr lang="en-US" dirty="0"/>
              <a:t>Does the child have items or receive services that are expensive or inappropriate for his/her age? (expensive hair styles, manicures/pedicures, provocative clothes, expensive jewelry, purses or clothing)</a:t>
            </a:r>
            <a:endParaRPr lang="en-US" sz="1200" dirty="0"/>
          </a:p>
          <a:p>
            <a:pPr marL="171450" indent="-171450">
              <a:buFont typeface="Courier New" panose="02070309020205020404" pitchFamily="49" charset="0"/>
              <a:buChar char="o"/>
            </a:pPr>
            <a:r>
              <a:rPr lang="en-US" dirty="0"/>
              <a:t>Does the child have a history of frequent runaway?</a:t>
            </a:r>
            <a:endParaRPr lang="en-US" sz="1200" dirty="0"/>
          </a:p>
          <a:p>
            <a:endParaRPr lang="en-US" dirty="0"/>
          </a:p>
        </p:txBody>
      </p:sp>
      <p:sp>
        <p:nvSpPr>
          <p:cNvPr id="4" name="Slide Number Placeholder 3"/>
          <p:cNvSpPr>
            <a:spLocks noGrp="1"/>
          </p:cNvSpPr>
          <p:nvPr>
            <p:ph type="sldNum" sz="quarter" idx="5"/>
          </p:nvPr>
        </p:nvSpPr>
        <p:spPr/>
        <p:txBody>
          <a:bodyPr/>
          <a:lstStyle/>
          <a:p>
            <a:fld id="{700219BD-9CB4-4C28-8EE5-F00E7253FF0A}" type="slidenum">
              <a:rPr lang="en-US" smtClean="0"/>
              <a:t>20</a:t>
            </a:fld>
            <a:endParaRPr lang="en-US"/>
          </a:p>
        </p:txBody>
      </p:sp>
    </p:spTree>
    <p:extLst>
      <p:ext uri="{BB962C8B-B14F-4D97-AF65-F5344CB8AC3E}">
        <p14:creationId xmlns:p14="http://schemas.microsoft.com/office/powerpoint/2010/main" val="153654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1200"/>
              </a:spcAft>
              <a:buSzPts val="1200"/>
              <a:buFont typeface="Symbol" panose="05050102010706020507" pitchFamily="18" charset="2"/>
              <a:buNone/>
            </a:pPr>
            <a:r>
              <a:rPr lang="en-US" sz="1800" b="1" dirty="0">
                <a:solidFill>
                  <a:srgbClr val="000000"/>
                </a:solidFill>
                <a:effectLst/>
                <a:latin typeface="Open Sans" panose="020B0606030504020204" pitchFamily="34" charset="0"/>
                <a:ea typeface="Open Sans" panose="020B0606030504020204" pitchFamily="34" charset="0"/>
              </a:rPr>
              <a:t>WELCOME</a:t>
            </a:r>
            <a:r>
              <a:rPr lang="en-US" sz="1800" dirty="0">
                <a:solidFill>
                  <a:srgbClr val="000000"/>
                </a:solidFill>
                <a:effectLst/>
                <a:latin typeface="Open Sans" panose="020B0606030504020204" pitchFamily="34" charset="0"/>
                <a:ea typeface="Open Sans" panose="020B0606030504020204" pitchFamily="34" charset="0"/>
              </a:rPr>
              <a:t> participants to training and conduct any necessary housekeeping activities.  </a:t>
            </a:r>
          </a:p>
          <a:p>
            <a:pPr marL="0" marR="0" lvl="0" indent="0">
              <a:lnSpc>
                <a:spcPct val="115000"/>
              </a:lnSpc>
              <a:spcBef>
                <a:spcPts val="0"/>
              </a:spcBef>
              <a:spcAft>
                <a:spcPts val="1200"/>
              </a:spcAft>
              <a:buSzPts val="1200"/>
              <a:buFont typeface="Symbol" panose="05050102010706020507" pitchFamily="18" charset="2"/>
              <a:buNone/>
            </a:pPr>
            <a:endParaRPr lang="en-US" sz="1800" dirty="0">
              <a:solidFill>
                <a:srgbClr val="000000"/>
              </a:solidFill>
              <a:effectLst/>
              <a:latin typeface="Open Sans" panose="020B0606030504020204" pitchFamily="34" charset="0"/>
              <a:ea typeface="Open Sans" panose="020B0606030504020204" pitchFamily="34" charset="0"/>
            </a:endParaRPr>
          </a:p>
          <a:p>
            <a:endParaRPr lang="en-US" dirty="0"/>
          </a:p>
        </p:txBody>
      </p:sp>
      <p:sp>
        <p:nvSpPr>
          <p:cNvPr id="4" name="Slide Number Placeholder 3"/>
          <p:cNvSpPr>
            <a:spLocks noGrp="1"/>
          </p:cNvSpPr>
          <p:nvPr>
            <p:ph type="sldNum" sz="quarter" idx="5"/>
          </p:nvPr>
        </p:nvSpPr>
        <p:spPr/>
        <p:txBody>
          <a:bodyPr/>
          <a:lstStyle/>
          <a:p>
            <a:fld id="{700219BD-9CB4-4C28-8EE5-F00E7253FF0A}" type="slidenum">
              <a:rPr lang="en-US" smtClean="0"/>
              <a:t>2</a:t>
            </a:fld>
            <a:endParaRPr lang="en-US"/>
          </a:p>
        </p:txBody>
      </p:sp>
    </p:spTree>
    <p:extLst>
      <p:ext uri="{BB962C8B-B14F-4D97-AF65-F5344CB8AC3E}">
        <p14:creationId xmlns:p14="http://schemas.microsoft.com/office/powerpoint/2010/main" val="33414777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1200"/>
              </a:spcAft>
              <a:buSzPts val="1200"/>
              <a:buFont typeface="Symbol" panose="05050102010706020507" pitchFamily="18" charset="2"/>
              <a:buNone/>
            </a:pPr>
            <a:r>
              <a:rPr lang="en-US" sz="1200" b="1" dirty="0">
                <a:solidFill>
                  <a:srgbClr val="000000"/>
                </a:solidFill>
                <a:effectLst/>
                <a:latin typeface="Open Sans" panose="020B0606030504020204" pitchFamily="34" charset="0"/>
                <a:ea typeface="Open Sans" panose="020B0606030504020204" pitchFamily="34" charset="0"/>
              </a:rPr>
              <a:t>INFORM</a:t>
            </a:r>
            <a:r>
              <a:rPr lang="en-US" sz="1200" dirty="0">
                <a:solidFill>
                  <a:srgbClr val="000000"/>
                </a:solidFill>
                <a:effectLst/>
                <a:latin typeface="Open Sans" panose="020B0606030504020204" pitchFamily="34" charset="0"/>
                <a:ea typeface="Open Sans" panose="020B0606030504020204" pitchFamily="34" charset="0"/>
              </a:rPr>
              <a:t> participants the federal definition of CSEM is broader than that used by DCS:</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The recruitment, harboring, transportation, provision, advertising, or obtaining of a person for the purposes of a commercial sex act in which the commercial sex act is induced by force, fraud or</a:t>
            </a:r>
            <a:r>
              <a:rPr lang="en-US" sz="1200" spc="-60" dirty="0">
                <a:solidFill>
                  <a:srgbClr val="000000"/>
                </a:solidFill>
                <a:effectLst/>
                <a:latin typeface="Open Sans" panose="020B0606030504020204" pitchFamily="34" charset="0"/>
                <a:ea typeface="Open Sans" panose="020B0606030504020204" pitchFamily="34" charset="0"/>
              </a:rPr>
              <a:t> </a:t>
            </a:r>
            <a:r>
              <a:rPr lang="en-US" sz="1200" dirty="0">
                <a:solidFill>
                  <a:srgbClr val="000000"/>
                </a:solidFill>
                <a:effectLst/>
                <a:latin typeface="Open Sans" panose="020B0606030504020204" pitchFamily="34" charset="0"/>
                <a:ea typeface="Open Sans" panose="020B0606030504020204" pitchFamily="34" charset="0"/>
              </a:rPr>
              <a:t>coercion, OR in which the person induced to perform such an act has not attained</a:t>
            </a:r>
            <a:r>
              <a:rPr lang="en-US" sz="1200" spc="-125" dirty="0">
                <a:solidFill>
                  <a:srgbClr val="000000"/>
                </a:solidFill>
                <a:effectLst/>
                <a:latin typeface="Open Sans" panose="020B0606030504020204" pitchFamily="34" charset="0"/>
                <a:ea typeface="Open Sans" panose="020B0606030504020204" pitchFamily="34" charset="0"/>
              </a:rPr>
              <a:t> </a:t>
            </a:r>
            <a:r>
              <a:rPr lang="en-US" sz="1200" dirty="0">
                <a:solidFill>
                  <a:srgbClr val="000000"/>
                </a:solidFill>
                <a:effectLst/>
                <a:latin typeface="Open Sans" panose="020B0606030504020204" pitchFamily="34" charset="0"/>
                <a:ea typeface="Open Sans" panose="020B0606030504020204" pitchFamily="34" charset="0"/>
              </a:rPr>
              <a:t>18 years of age. </a:t>
            </a:r>
          </a:p>
          <a:p>
            <a:pPr marL="0" marR="0" lvl="0" indent="0">
              <a:lnSpc>
                <a:spcPct val="115000"/>
              </a:lnSpc>
              <a:spcBef>
                <a:spcPts val="0"/>
              </a:spcBef>
              <a:spcAft>
                <a:spcPts val="1200"/>
              </a:spcAft>
              <a:buSzPts val="1200"/>
              <a:buFont typeface="Symbol" panose="05050102010706020507" pitchFamily="18" charset="2"/>
              <a:buNone/>
            </a:pPr>
            <a:endParaRPr lang="en-US" sz="1200" b="1" dirty="0">
              <a:solidFill>
                <a:srgbClr val="000000"/>
              </a:solidFill>
              <a:effectLst/>
              <a:latin typeface="Open Sans" panose="020B0606030504020204" pitchFamily="34" charset="0"/>
              <a:ea typeface="Open Sans" panose="020B0606030504020204" pitchFamily="34" charset="0"/>
            </a:endParaRPr>
          </a:p>
          <a:p>
            <a:pPr marL="0" marR="0" lvl="0" indent="0">
              <a:lnSpc>
                <a:spcPct val="115000"/>
              </a:lnSpc>
              <a:spcBef>
                <a:spcPts val="0"/>
              </a:spcBef>
              <a:spcAft>
                <a:spcPts val="1200"/>
              </a:spcAft>
              <a:buSzPts val="1200"/>
              <a:buFont typeface="Symbol" panose="05050102010706020507" pitchFamily="18" charset="2"/>
              <a:buNone/>
            </a:pPr>
            <a:r>
              <a:rPr lang="en-US" sz="1200" b="1" dirty="0">
                <a:solidFill>
                  <a:srgbClr val="000000"/>
                </a:solidFill>
                <a:effectLst/>
                <a:latin typeface="Open Sans" panose="020B0606030504020204" pitchFamily="34" charset="0"/>
                <a:ea typeface="Open Sans" panose="020B0606030504020204" pitchFamily="34" charset="0"/>
              </a:rPr>
              <a:t>HIGHLIGHT</a:t>
            </a:r>
            <a:r>
              <a:rPr lang="en-US" sz="1200" dirty="0">
                <a:solidFill>
                  <a:srgbClr val="000000"/>
                </a:solidFill>
                <a:effectLst/>
                <a:latin typeface="Open Sans" panose="020B0606030504020204" pitchFamily="34" charset="0"/>
                <a:ea typeface="Open Sans" panose="020B0606030504020204" pitchFamily="34" charset="0"/>
              </a:rPr>
              <a:t> the difference in the definition of trafficking for minors. For children under 18 years of age, the definition clearly states that ANY child exploited through commercial sex is a victim. The use of force, fraud, or coercion is not included in the definition of </a:t>
            </a:r>
            <a:r>
              <a:rPr lang="en-US" sz="1200" i="1" u="sng" dirty="0">
                <a:solidFill>
                  <a:srgbClr val="000000"/>
                </a:solidFill>
                <a:effectLst/>
                <a:latin typeface="Open Sans" panose="020B0606030504020204" pitchFamily="34" charset="0"/>
                <a:ea typeface="Open Sans" panose="020B0606030504020204" pitchFamily="34" charset="0"/>
              </a:rPr>
              <a:t>CHILD</a:t>
            </a:r>
            <a:r>
              <a:rPr lang="en-US" sz="1200" i="1" dirty="0">
                <a:solidFill>
                  <a:srgbClr val="000000"/>
                </a:solidFill>
                <a:effectLst/>
                <a:latin typeface="Open Sans" panose="020B0606030504020204" pitchFamily="34" charset="0"/>
                <a:ea typeface="Open Sans" panose="020B0606030504020204" pitchFamily="34" charset="0"/>
              </a:rPr>
              <a:t> </a:t>
            </a:r>
            <a:r>
              <a:rPr lang="en-US" sz="1200" dirty="0">
                <a:solidFill>
                  <a:srgbClr val="000000"/>
                </a:solidFill>
                <a:effectLst/>
                <a:latin typeface="Open Sans" panose="020B0606030504020204" pitchFamily="34" charset="0"/>
                <a:ea typeface="Open Sans" panose="020B0606030504020204" pitchFamily="34" charset="0"/>
              </a:rPr>
              <a:t>sex trafficking since minors are not able to give “consent” to be</a:t>
            </a:r>
            <a:r>
              <a:rPr lang="en-US" sz="1200" spc="-15" dirty="0">
                <a:solidFill>
                  <a:srgbClr val="000000"/>
                </a:solidFill>
                <a:effectLst/>
                <a:latin typeface="Open Sans" panose="020B0606030504020204" pitchFamily="34" charset="0"/>
                <a:ea typeface="Open Sans" panose="020B0606030504020204" pitchFamily="34" charset="0"/>
              </a:rPr>
              <a:t> </a:t>
            </a:r>
            <a:r>
              <a:rPr lang="en-US" sz="1200" dirty="0">
                <a:solidFill>
                  <a:srgbClr val="000000"/>
                </a:solidFill>
                <a:effectLst/>
                <a:latin typeface="Open Sans" panose="020B0606030504020204" pitchFamily="34" charset="0"/>
                <a:ea typeface="Open Sans" panose="020B0606030504020204" pitchFamily="34" charset="0"/>
              </a:rPr>
              <a:t>exploited.</a:t>
            </a:r>
          </a:p>
          <a:p>
            <a:pPr marL="0" marR="0" lvl="0" indent="0">
              <a:lnSpc>
                <a:spcPct val="115000"/>
              </a:lnSpc>
              <a:spcBef>
                <a:spcPts val="0"/>
              </a:spcBef>
              <a:spcAft>
                <a:spcPts val="1200"/>
              </a:spcAft>
              <a:buSzPts val="1200"/>
              <a:buFont typeface="Symbol" panose="05050102010706020507" pitchFamily="18" charset="2"/>
              <a:buNone/>
            </a:pPr>
            <a:endParaRPr lang="en-US" sz="1200" dirty="0">
              <a:solidFill>
                <a:srgbClr val="000000"/>
              </a:solidFill>
              <a:effectLst/>
              <a:latin typeface="Open Sans" panose="020B0606030504020204" pitchFamily="34" charset="0"/>
              <a:ea typeface="Open Sans" panose="020B0606030504020204" pitchFamily="34" charset="0"/>
            </a:endParaRPr>
          </a:p>
          <a:p>
            <a:pPr marL="0" marR="0" lvl="0" indent="0">
              <a:lnSpc>
                <a:spcPct val="115000"/>
              </a:lnSpc>
              <a:spcBef>
                <a:spcPts val="0"/>
              </a:spcBef>
              <a:spcAft>
                <a:spcPts val="1200"/>
              </a:spcAft>
              <a:buSzPts val="1200"/>
              <a:buFont typeface="Symbol" panose="05050102010706020507" pitchFamily="18" charset="2"/>
              <a:buNone/>
            </a:pPr>
            <a:r>
              <a:rPr lang="en-US" sz="1200" dirty="0">
                <a:solidFill>
                  <a:srgbClr val="000000"/>
                </a:solidFill>
                <a:effectLst/>
                <a:latin typeface="Open Sans" panose="020B0606030504020204" pitchFamily="34" charset="0"/>
                <a:ea typeface="Open Sans" panose="020B0606030504020204" pitchFamily="34" charset="0"/>
              </a:rPr>
              <a:t>A “Commercial sex act” means any sex act on account of which anything of value</a:t>
            </a:r>
            <a:r>
              <a:rPr lang="en-US" sz="1200" spc="-170" dirty="0">
                <a:solidFill>
                  <a:srgbClr val="000000"/>
                </a:solidFill>
                <a:effectLst/>
                <a:latin typeface="Open Sans" panose="020B0606030504020204" pitchFamily="34" charset="0"/>
                <a:ea typeface="Open Sans" panose="020B0606030504020204" pitchFamily="34" charset="0"/>
              </a:rPr>
              <a:t> </a:t>
            </a:r>
            <a:r>
              <a:rPr lang="en-US" sz="1200" dirty="0">
                <a:solidFill>
                  <a:srgbClr val="000000"/>
                </a:solidFill>
                <a:effectLst/>
                <a:latin typeface="Open Sans" panose="020B0606030504020204" pitchFamily="34" charset="0"/>
                <a:ea typeface="Open Sans" panose="020B0606030504020204" pitchFamily="34" charset="0"/>
              </a:rPr>
              <a:t>is given to or received by any</a:t>
            </a:r>
            <a:r>
              <a:rPr lang="en-US" sz="1200" spc="-20" dirty="0">
                <a:solidFill>
                  <a:srgbClr val="000000"/>
                </a:solidFill>
                <a:effectLst/>
                <a:latin typeface="Open Sans" panose="020B0606030504020204" pitchFamily="34" charset="0"/>
                <a:ea typeface="Open Sans" panose="020B0606030504020204" pitchFamily="34" charset="0"/>
              </a:rPr>
              <a:t> </a:t>
            </a:r>
            <a:r>
              <a:rPr lang="en-US" sz="1200" dirty="0">
                <a:solidFill>
                  <a:srgbClr val="000000"/>
                </a:solidFill>
                <a:effectLst/>
                <a:latin typeface="Open Sans" panose="020B0606030504020204" pitchFamily="34" charset="0"/>
                <a:ea typeface="Open Sans" panose="020B0606030504020204" pitchFamily="34" charset="0"/>
              </a:rPr>
              <a:t>person.</a:t>
            </a:r>
          </a:p>
          <a:p>
            <a:pPr marL="0" marR="0" lvl="0" indent="0">
              <a:lnSpc>
                <a:spcPct val="115000"/>
              </a:lnSpc>
              <a:spcBef>
                <a:spcPts val="0"/>
              </a:spcBef>
              <a:spcAft>
                <a:spcPts val="1200"/>
              </a:spcAft>
              <a:buSzPts val="1200"/>
              <a:buFont typeface="Symbol" panose="05050102010706020507" pitchFamily="18" charset="2"/>
              <a:buNone/>
            </a:pPr>
            <a:endParaRPr lang="en-US" sz="1200" dirty="0">
              <a:solidFill>
                <a:srgbClr val="000000"/>
              </a:solidFill>
              <a:effectLst/>
              <a:latin typeface="Open Sans" panose="020B0606030504020204" pitchFamily="34" charset="0"/>
              <a:ea typeface="Open Sans" panose="020B0606030504020204" pitchFamily="34" charset="0"/>
            </a:endParaRPr>
          </a:p>
          <a:p>
            <a:pPr marL="0" marR="0" lvl="0" indent="0">
              <a:lnSpc>
                <a:spcPct val="115000"/>
              </a:lnSpc>
              <a:spcBef>
                <a:spcPts val="0"/>
              </a:spcBef>
              <a:spcAft>
                <a:spcPts val="1200"/>
              </a:spcAft>
              <a:buSzPts val="1200"/>
              <a:buFont typeface="Symbol" panose="05050102010706020507" pitchFamily="18" charset="2"/>
              <a:buNone/>
            </a:pPr>
            <a:r>
              <a:rPr lang="en-US" sz="1200" dirty="0">
                <a:solidFill>
                  <a:srgbClr val="000000"/>
                </a:solidFill>
                <a:effectLst/>
                <a:latin typeface="Open Sans" panose="020B0606030504020204" pitchFamily="34" charset="0"/>
                <a:ea typeface="Open Sans" panose="020B0606030504020204" pitchFamily="34" charset="0"/>
              </a:rPr>
              <a:t>For adults 18 years of age or older, the law requires proof of force, fraud, or coercion. This can occur in a variety of ways, and the recognition of psychological coercion as a component of control and exploitation is</a:t>
            </a:r>
            <a:r>
              <a:rPr lang="en-US" sz="1200" spc="-50" dirty="0">
                <a:solidFill>
                  <a:srgbClr val="000000"/>
                </a:solidFill>
                <a:effectLst/>
                <a:latin typeface="Open Sans" panose="020B0606030504020204" pitchFamily="34" charset="0"/>
                <a:ea typeface="Open Sans" panose="020B0606030504020204" pitchFamily="34" charset="0"/>
              </a:rPr>
              <a:t> </a:t>
            </a:r>
            <a:r>
              <a:rPr lang="en-US" sz="1200" dirty="0">
                <a:solidFill>
                  <a:srgbClr val="000000"/>
                </a:solidFill>
                <a:effectLst/>
                <a:latin typeface="Open Sans" panose="020B0606030504020204" pitchFamily="34" charset="0"/>
                <a:ea typeface="Open Sans" panose="020B0606030504020204" pitchFamily="34" charset="0"/>
              </a:rPr>
              <a:t>significant.</a:t>
            </a:r>
          </a:p>
          <a:p>
            <a:pPr marL="0" marR="0" lvl="0" indent="0">
              <a:lnSpc>
                <a:spcPct val="115000"/>
              </a:lnSpc>
              <a:spcBef>
                <a:spcPts val="0"/>
              </a:spcBef>
              <a:spcAft>
                <a:spcPts val="1200"/>
              </a:spcAft>
              <a:buSzPts val="1200"/>
              <a:buFont typeface="Symbol" panose="05050102010706020507" pitchFamily="18" charset="2"/>
              <a:buNone/>
            </a:pPr>
            <a:endParaRPr lang="en-US" sz="1200" b="1" dirty="0">
              <a:solidFill>
                <a:srgbClr val="000000"/>
              </a:solidFill>
              <a:effectLst/>
              <a:latin typeface="Open Sans" panose="020B0606030504020204" pitchFamily="34" charset="0"/>
              <a:ea typeface="Open Sans" panose="020B0606030504020204" pitchFamily="34" charset="0"/>
            </a:endParaRPr>
          </a:p>
          <a:p>
            <a:pPr marL="0" marR="0" lvl="0" indent="0">
              <a:lnSpc>
                <a:spcPct val="115000"/>
              </a:lnSpc>
              <a:spcBef>
                <a:spcPts val="0"/>
              </a:spcBef>
              <a:spcAft>
                <a:spcPts val="1200"/>
              </a:spcAft>
              <a:buSzPts val="1200"/>
              <a:buFont typeface="Symbol" panose="05050102010706020507" pitchFamily="18" charset="2"/>
              <a:buNone/>
            </a:pPr>
            <a:endParaRPr lang="en-US" sz="1200" dirty="0">
              <a:solidFill>
                <a:srgbClr val="000000"/>
              </a:solidFill>
              <a:effectLst/>
              <a:latin typeface="Open Sans" panose="020B0606030504020204" pitchFamily="34" charset="0"/>
              <a:ea typeface="Open Sans" panose="020B0606030504020204" pitchFamily="34" charset="0"/>
            </a:endParaRPr>
          </a:p>
          <a:p>
            <a:pPr marL="0" indent="0">
              <a:lnSpc>
                <a:spcPct val="100000"/>
              </a:lnSpc>
              <a:buClr>
                <a:srgbClr val="00B0F0"/>
              </a:buClr>
              <a:buNone/>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700219BD-9CB4-4C28-8EE5-F00E7253FF0A}" type="slidenum">
              <a:rPr lang="en-US" smtClean="0"/>
              <a:t>21</a:t>
            </a:fld>
            <a:endParaRPr lang="en-US"/>
          </a:p>
        </p:txBody>
      </p:sp>
    </p:spTree>
    <p:extLst>
      <p:ext uri="{BB962C8B-B14F-4D97-AF65-F5344CB8AC3E}">
        <p14:creationId xmlns:p14="http://schemas.microsoft.com/office/powerpoint/2010/main" val="3480048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1200"/>
              </a:spcAft>
              <a:buSzPts val="1200"/>
              <a:buFont typeface="Symbol" panose="05050102010706020507" pitchFamily="18" charset="2"/>
              <a:buNone/>
            </a:pPr>
            <a:r>
              <a:rPr lang="en-US" sz="1000" b="1" dirty="0">
                <a:solidFill>
                  <a:srgbClr val="000000"/>
                </a:solidFill>
                <a:effectLst/>
                <a:latin typeface="Open Sans" panose="020B0606030504020204" pitchFamily="34" charset="0"/>
                <a:ea typeface="Open Sans" panose="020B0606030504020204" pitchFamily="34" charset="0"/>
              </a:rPr>
              <a:t>ASK</a:t>
            </a:r>
            <a:r>
              <a:rPr lang="en-US" sz="1000" dirty="0">
                <a:solidFill>
                  <a:srgbClr val="000000"/>
                </a:solidFill>
                <a:effectLst/>
                <a:latin typeface="Open Sans" panose="020B0606030504020204" pitchFamily="34" charset="0"/>
                <a:ea typeface="Open Sans" panose="020B0606030504020204" pitchFamily="34" charset="0"/>
              </a:rPr>
              <a:t> participants to brainstorm some examples of each: force, fraud, and coercion. HIGHLIGHT the fact that the exchange of something of value (could be an example of coercion or fraud) includes food, shelter, clothing, money, etc. According to the</a:t>
            </a:r>
            <a:r>
              <a:rPr lang="en-US" sz="1000" spc="-155" dirty="0">
                <a:solidFill>
                  <a:srgbClr val="000000"/>
                </a:solidFill>
                <a:effectLst/>
                <a:latin typeface="Open Sans" panose="020B0606030504020204" pitchFamily="34" charset="0"/>
                <a:ea typeface="Open Sans" panose="020B0606030504020204" pitchFamily="34" charset="0"/>
              </a:rPr>
              <a:t> </a:t>
            </a:r>
            <a:r>
              <a:rPr lang="en-US" sz="1000" dirty="0">
                <a:solidFill>
                  <a:srgbClr val="000000"/>
                </a:solidFill>
                <a:effectLst/>
                <a:latin typeface="Open Sans" panose="020B0606030504020204" pitchFamily="34" charset="0"/>
                <a:ea typeface="Open Sans" panose="020B0606030504020204" pitchFamily="34" charset="0"/>
              </a:rPr>
              <a:t>law, the exchange can be “given to or received by anyone”, including the</a:t>
            </a:r>
            <a:r>
              <a:rPr lang="en-US" sz="1000" spc="-85" dirty="0">
                <a:solidFill>
                  <a:srgbClr val="000000"/>
                </a:solidFill>
                <a:effectLst/>
                <a:latin typeface="Open Sans" panose="020B0606030504020204" pitchFamily="34" charset="0"/>
                <a:ea typeface="Open Sans" panose="020B0606030504020204" pitchFamily="34" charset="0"/>
              </a:rPr>
              <a:t> </a:t>
            </a:r>
            <a:r>
              <a:rPr lang="en-US" sz="1000" dirty="0">
                <a:solidFill>
                  <a:srgbClr val="000000"/>
                </a:solidFill>
                <a:effectLst/>
                <a:latin typeface="Open Sans" panose="020B0606030504020204" pitchFamily="34" charset="0"/>
                <a:ea typeface="Open Sans" panose="020B0606030504020204" pitchFamily="34" charset="0"/>
              </a:rPr>
              <a:t>youth.</a:t>
            </a:r>
          </a:p>
          <a:p>
            <a:pPr marL="0" marR="0" lvl="0" indent="0">
              <a:lnSpc>
                <a:spcPct val="115000"/>
              </a:lnSpc>
              <a:spcBef>
                <a:spcPts val="0"/>
              </a:spcBef>
              <a:spcAft>
                <a:spcPts val="1200"/>
              </a:spcAft>
              <a:buSzPts val="1200"/>
              <a:buFont typeface="Symbol" panose="05050102010706020507" pitchFamily="18" charset="2"/>
              <a:buNone/>
            </a:pPr>
            <a:endParaRPr lang="en-US" sz="1000" dirty="0">
              <a:solidFill>
                <a:srgbClr val="000000"/>
              </a:solidFill>
              <a:effectLst/>
              <a:latin typeface="Open Sans" panose="020B0606030504020204" pitchFamily="34" charset="0"/>
              <a:ea typeface="Open Sans" panose="020B0606030504020204" pitchFamily="34" charset="0"/>
            </a:endParaRPr>
          </a:p>
          <a:p>
            <a:pPr marL="0" marR="0" lvl="0" indent="0">
              <a:lnSpc>
                <a:spcPct val="115000"/>
              </a:lnSpc>
              <a:spcBef>
                <a:spcPts val="0"/>
              </a:spcBef>
              <a:spcAft>
                <a:spcPts val="1200"/>
              </a:spcAft>
              <a:buSzPts val="1200"/>
              <a:buFont typeface="Symbol" panose="05050102010706020507" pitchFamily="18" charset="2"/>
              <a:buNone/>
            </a:pPr>
            <a:r>
              <a:rPr lang="en-US" sz="1200" dirty="0">
                <a:solidFill>
                  <a:srgbClr val="000000"/>
                </a:solidFill>
                <a:effectLst/>
                <a:latin typeface="Open Sans" panose="020B0606030504020204" pitchFamily="34" charset="0"/>
                <a:ea typeface="Open Sans" panose="020B0606030504020204" pitchFamily="34" charset="0"/>
              </a:rPr>
              <a:t>It should also be noted some cases which meet the federal definition of CSEM, but not the DCS definition of CSEM may still become DCS cases on other</a:t>
            </a:r>
            <a:r>
              <a:rPr lang="en-US" sz="1200" spc="-165" dirty="0">
                <a:solidFill>
                  <a:srgbClr val="000000"/>
                </a:solidFill>
                <a:effectLst/>
                <a:latin typeface="Open Sans" panose="020B0606030504020204" pitchFamily="34" charset="0"/>
                <a:ea typeface="Open Sans" panose="020B0606030504020204" pitchFamily="34" charset="0"/>
              </a:rPr>
              <a:t> </a:t>
            </a:r>
            <a:r>
              <a:rPr lang="en-US" sz="1200" dirty="0">
                <a:solidFill>
                  <a:srgbClr val="000000"/>
                </a:solidFill>
                <a:effectLst/>
                <a:latin typeface="Open Sans" panose="020B0606030504020204" pitchFamily="34" charset="0"/>
                <a:ea typeface="Open Sans" panose="020B0606030504020204" pitchFamily="34" charset="0"/>
              </a:rPr>
              <a:t>allegations of harm. For example, a minor involved in survival sex may receive DCS services due to neglect or abuse.  </a:t>
            </a:r>
          </a:p>
          <a:p>
            <a:pPr marL="0" marR="0" lvl="0" indent="0">
              <a:lnSpc>
                <a:spcPct val="115000"/>
              </a:lnSpc>
              <a:spcBef>
                <a:spcPts val="0"/>
              </a:spcBef>
              <a:spcAft>
                <a:spcPts val="1200"/>
              </a:spcAft>
              <a:buSzPts val="1200"/>
              <a:buFont typeface="Symbol" panose="05050102010706020507" pitchFamily="18" charset="2"/>
              <a:buNone/>
            </a:pPr>
            <a:endParaRPr lang="en-US" sz="1200" dirty="0">
              <a:solidFill>
                <a:srgbClr val="000000"/>
              </a:solidFill>
              <a:effectLst/>
              <a:latin typeface="Open Sans" panose="020B0606030504020204" pitchFamily="34" charset="0"/>
              <a:ea typeface="Open Sans" panose="020B0606030504020204" pitchFamily="34" charset="0"/>
            </a:endParaRPr>
          </a:p>
          <a:p>
            <a:pPr marL="0" marR="0" lvl="0" indent="0">
              <a:lnSpc>
                <a:spcPct val="115000"/>
              </a:lnSpc>
              <a:spcBef>
                <a:spcPts val="0"/>
              </a:spcBef>
              <a:spcAft>
                <a:spcPts val="1200"/>
              </a:spcAft>
              <a:buSzPts val="1200"/>
              <a:buFont typeface="Symbol" panose="05050102010706020507" pitchFamily="18" charset="2"/>
              <a:buNone/>
            </a:pPr>
            <a:r>
              <a:rPr lang="en-US" sz="1200" dirty="0">
                <a:solidFill>
                  <a:srgbClr val="000000"/>
                </a:solidFill>
                <a:effectLst/>
                <a:latin typeface="Open Sans" panose="020B0606030504020204" pitchFamily="34" charset="0"/>
                <a:ea typeface="Open Sans" panose="020B0606030504020204" pitchFamily="34" charset="0"/>
              </a:rPr>
              <a:t>Law enforcement, including the TBI will use the federal definition as they</a:t>
            </a:r>
            <a:r>
              <a:rPr lang="en-US" sz="1200" spc="-145" dirty="0">
                <a:solidFill>
                  <a:srgbClr val="000000"/>
                </a:solidFill>
                <a:effectLst/>
                <a:latin typeface="Open Sans" panose="020B0606030504020204" pitchFamily="34" charset="0"/>
                <a:ea typeface="Open Sans" panose="020B0606030504020204" pitchFamily="34" charset="0"/>
              </a:rPr>
              <a:t> </a:t>
            </a:r>
            <a:r>
              <a:rPr lang="en-US" sz="1200" dirty="0">
                <a:solidFill>
                  <a:srgbClr val="000000"/>
                </a:solidFill>
                <a:effectLst/>
                <a:latin typeface="Open Sans" panose="020B0606030504020204" pitchFamily="34" charset="0"/>
                <a:ea typeface="Open Sans" panose="020B0606030504020204" pitchFamily="34" charset="0"/>
              </a:rPr>
              <a:t>have jurisdiction over a wider span of cases.</a:t>
            </a:r>
          </a:p>
          <a:p>
            <a:endParaRPr lang="en-US" dirty="0"/>
          </a:p>
        </p:txBody>
      </p:sp>
      <p:sp>
        <p:nvSpPr>
          <p:cNvPr id="4" name="Slide Number Placeholder 3"/>
          <p:cNvSpPr>
            <a:spLocks noGrp="1"/>
          </p:cNvSpPr>
          <p:nvPr>
            <p:ph type="sldNum" sz="quarter" idx="5"/>
          </p:nvPr>
        </p:nvSpPr>
        <p:spPr/>
        <p:txBody>
          <a:bodyPr/>
          <a:lstStyle/>
          <a:p>
            <a:fld id="{700219BD-9CB4-4C28-8EE5-F00E7253FF0A}" type="slidenum">
              <a:rPr lang="en-US" smtClean="0"/>
              <a:t>22</a:t>
            </a:fld>
            <a:endParaRPr lang="en-US"/>
          </a:p>
        </p:txBody>
      </p:sp>
    </p:spTree>
    <p:extLst>
      <p:ext uri="{BB962C8B-B14F-4D97-AF65-F5344CB8AC3E}">
        <p14:creationId xmlns:p14="http://schemas.microsoft.com/office/powerpoint/2010/main" val="2441243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Open Sans" panose="020B0606030504020204" pitchFamily="34" charset="0"/>
                <a:ea typeface="Open Sans" panose="020B0606030504020204" pitchFamily="34" charset="0"/>
              </a:rPr>
              <a:t>As noted in the Child Sex Trafficking CBT, there are six primary forms of sex trafficking. We will cover them</a:t>
            </a:r>
            <a:r>
              <a:rPr lang="en-US" sz="1800" spc="-115" dirty="0">
                <a:solidFill>
                  <a:srgbClr val="000000"/>
                </a:solidFill>
                <a:effectLst/>
                <a:latin typeface="Open Sans" panose="020B0606030504020204" pitchFamily="34" charset="0"/>
                <a:ea typeface="Open Sans" panose="020B0606030504020204" pitchFamily="34" charset="0"/>
              </a:rPr>
              <a:t> </a:t>
            </a:r>
            <a:r>
              <a:rPr lang="en-US" sz="1800" dirty="0">
                <a:solidFill>
                  <a:srgbClr val="000000"/>
                </a:solidFill>
                <a:effectLst/>
                <a:latin typeface="Open Sans" panose="020B0606030504020204" pitchFamily="34" charset="0"/>
                <a:ea typeface="Open Sans" panose="020B0606030504020204" pitchFamily="34" charset="0"/>
              </a:rPr>
              <a:t>briefly.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first form is </a:t>
            </a:r>
            <a:r>
              <a:rPr lang="en-US" sz="1200" b="1" i="0" u="none" strike="noStrike" kern="1200" baseline="0" dirty="0">
                <a:solidFill>
                  <a:schemeClr val="tx1"/>
                </a:solidFill>
                <a:latin typeface="+mn-lt"/>
                <a:ea typeface="+mn-ea"/>
                <a:cs typeface="+mn-cs"/>
              </a:rPr>
              <a:t>pimp/trafficker controlled </a:t>
            </a:r>
            <a:r>
              <a:rPr lang="en-US" sz="1200" b="0" i="0" u="none" strike="noStrike" kern="1200" baseline="0" dirty="0">
                <a:solidFill>
                  <a:schemeClr val="tx1"/>
                </a:solidFill>
                <a:latin typeface="+mn-lt"/>
                <a:ea typeface="+mn-ea"/>
                <a:cs typeface="+mn-cs"/>
              </a:rPr>
              <a:t>commercial sex. The terms pimp and trafficker are synonymous and can be used interchangeably. While “trafficker” is the legally correct term, “pimp” is a slang term that is more commonly heard in pop culture.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Sex trafficking also occurs within families (</a:t>
            </a:r>
            <a:r>
              <a:rPr lang="en-US" sz="1200" b="1" i="0" u="none" strike="noStrike" kern="1200" baseline="0" dirty="0">
                <a:solidFill>
                  <a:schemeClr val="tx1"/>
                </a:solidFill>
                <a:latin typeface="+mn-lt"/>
                <a:ea typeface="+mn-ea"/>
                <a:cs typeface="+mn-cs"/>
              </a:rPr>
              <a:t>familial trafficking</a:t>
            </a:r>
            <a:r>
              <a:rPr lang="en-US" sz="1200" b="0" i="0" u="none" strike="noStrike" kern="1200" baseline="0" dirty="0">
                <a:solidFill>
                  <a:schemeClr val="tx1"/>
                </a:solidFill>
                <a:latin typeface="+mn-lt"/>
                <a:ea typeface="+mn-ea"/>
                <a:cs typeface="+mn-cs"/>
              </a:rPr>
              <a:t>) where biological parents, family members, and foster or adoptive parents exploit youth and young adults through commercial sex. This is a recognizable trend noted by child welfare practitioners. Ask participants what they believe are some contributing factors that may influence a family’s decision to involve their child or youth in sex trafficking?</a:t>
            </a:r>
          </a:p>
          <a:p>
            <a:r>
              <a:rPr lang="en-US" sz="1200" b="0" i="0" u="none" strike="noStrike" kern="1200" baseline="0" dirty="0">
                <a:solidFill>
                  <a:schemeClr val="tx1"/>
                </a:solidFill>
                <a:latin typeface="+mn-lt"/>
                <a:ea typeface="+mn-ea"/>
                <a:cs typeface="+mn-cs"/>
              </a:rPr>
              <a:t>Possible responses include:</a:t>
            </a:r>
          </a:p>
          <a:p>
            <a:r>
              <a:rPr lang="en-US" sz="1200" b="0" i="0" u="none" strike="noStrike" kern="1200" baseline="0" dirty="0">
                <a:solidFill>
                  <a:schemeClr val="tx1"/>
                </a:solidFill>
                <a:latin typeface="+mn-lt"/>
                <a:ea typeface="+mn-ea"/>
                <a:cs typeface="+mn-cs"/>
              </a:rPr>
              <a:t>• extreme poverty,</a:t>
            </a:r>
          </a:p>
          <a:p>
            <a:r>
              <a:rPr lang="en-US" sz="1200" b="0" i="0" u="none" strike="noStrike" kern="1200" baseline="0" dirty="0">
                <a:solidFill>
                  <a:schemeClr val="tx1"/>
                </a:solidFill>
                <a:latin typeface="+mn-lt"/>
                <a:ea typeface="+mn-ea"/>
                <a:cs typeface="+mn-cs"/>
              </a:rPr>
              <a:t>• substance abuse/addiction</a:t>
            </a:r>
          </a:p>
          <a:p>
            <a:r>
              <a:rPr lang="en-US" sz="1200" b="0" i="0" u="none" strike="noStrike" kern="1200" baseline="0" dirty="0">
                <a:solidFill>
                  <a:schemeClr val="tx1"/>
                </a:solidFill>
                <a:latin typeface="+mn-lt"/>
                <a:ea typeface="+mn-ea"/>
                <a:cs typeface="+mn-cs"/>
              </a:rPr>
              <a:t>• gang involvement</a:t>
            </a:r>
          </a:p>
          <a:p>
            <a:r>
              <a:rPr lang="en-US" sz="1200" b="0" i="0" u="none" strike="noStrike" kern="1200" baseline="0" dirty="0">
                <a:solidFill>
                  <a:schemeClr val="tx1"/>
                </a:solidFill>
                <a:latin typeface="+mn-lt"/>
                <a:ea typeface="+mn-ea"/>
                <a:cs typeface="+mn-cs"/>
              </a:rPr>
              <a:t>• domestic violence</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Gangs </a:t>
            </a:r>
            <a:r>
              <a:rPr lang="en-US" sz="1200" b="0" i="0" u="none" strike="noStrike" kern="1200" baseline="0" dirty="0">
                <a:solidFill>
                  <a:schemeClr val="tx1"/>
                </a:solidFill>
                <a:latin typeface="+mn-lt"/>
                <a:ea typeface="+mn-ea"/>
                <a:cs typeface="+mn-cs"/>
              </a:rPr>
              <a:t>are quickly expanding their criminal activity to include sex trafficking. Sadly, gangs see sex trafficking as a way to significantly increase their profit, since a human being can be sold over and over again.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youth 17 years of age and younger, the federal definition of child sex trafficking does not require the presence of a third-party controller (i.e., a trafficker or pimp).</a:t>
            </a:r>
          </a:p>
          <a:p>
            <a:r>
              <a:rPr lang="en-US" sz="1200" b="0" i="0" u="none" strike="noStrike" kern="1200" baseline="0" dirty="0">
                <a:solidFill>
                  <a:schemeClr val="tx1"/>
                </a:solidFill>
                <a:latin typeface="+mn-lt"/>
                <a:ea typeface="+mn-ea"/>
                <a:cs typeface="+mn-cs"/>
              </a:rPr>
              <a:t>Any minor exploited/involved in commercial sex (“</a:t>
            </a:r>
            <a:r>
              <a:rPr lang="en-US" sz="1200" b="1" i="0" u="none" strike="noStrike" kern="1200" baseline="0" dirty="0">
                <a:solidFill>
                  <a:schemeClr val="tx1"/>
                </a:solidFill>
                <a:latin typeface="+mn-lt"/>
                <a:ea typeface="+mn-ea"/>
                <a:cs typeface="+mn-cs"/>
              </a:rPr>
              <a:t>buyer-perpetrated trafficking/survival sex</a:t>
            </a:r>
            <a:r>
              <a:rPr lang="en-US" sz="1200" b="0" i="0" u="none" strike="noStrike" kern="1200" baseline="0" dirty="0">
                <a:solidFill>
                  <a:schemeClr val="tx1"/>
                </a:solidFill>
                <a:latin typeface="+mn-lt"/>
                <a:ea typeface="+mn-ea"/>
                <a:cs typeface="+mn-cs"/>
              </a:rPr>
              <a:t>”) is a victim of sex trafficking. It is important for individuals to understand that youth and young people often transition in and out of different forms of CSEM. It is not unusual for a survivor to have experienced multiple forms of sex trafficking.</a:t>
            </a:r>
          </a:p>
          <a:p>
            <a:endParaRPr lang="en-US" sz="1200" b="0" i="0" u="none" strike="noStrike" kern="1200" baseline="0" dirty="0">
              <a:solidFill>
                <a:schemeClr val="tx1"/>
              </a:solidFill>
              <a:latin typeface="+mn-lt"/>
              <a:ea typeface="+mn-ea"/>
              <a:cs typeface="+mn-cs"/>
            </a:endParaRPr>
          </a:p>
          <a:p>
            <a:r>
              <a:rPr lang="en-US" sz="1200" b="1" i="0" kern="1200" dirty="0">
                <a:solidFill>
                  <a:schemeClr val="tx1"/>
                </a:solidFill>
                <a:effectLst/>
                <a:latin typeface="+mn-lt"/>
                <a:ea typeface="+mn-ea"/>
                <a:cs typeface="+mn-cs"/>
              </a:rPr>
              <a:t>******(Buyer-Perp Child is being trafficked but does not have an identified trafficker.  Instead, the buyer is directly exploiting the child’s vulnerabilities by offering money, food, and/or shelter in exchange for the sexual exploitation. )</a:t>
            </a:r>
            <a:endParaRPr lang="en-US" sz="1200" b="1"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example, a youth may run away from home, get introduced to commercial sex by a </a:t>
            </a:r>
            <a:r>
              <a:rPr lang="en-US" sz="1200" b="1" i="0" u="none" strike="noStrike" kern="1200" baseline="0" dirty="0">
                <a:solidFill>
                  <a:schemeClr val="tx1"/>
                </a:solidFill>
                <a:latin typeface="+mn-lt"/>
                <a:ea typeface="+mn-ea"/>
                <a:cs typeface="+mn-cs"/>
              </a:rPr>
              <a:t>peer</a:t>
            </a:r>
            <a:r>
              <a:rPr lang="en-US" sz="1200" b="0" i="0" u="none" strike="noStrike" kern="1200" baseline="0" dirty="0">
                <a:solidFill>
                  <a:schemeClr val="tx1"/>
                </a:solidFill>
                <a:latin typeface="+mn-lt"/>
                <a:ea typeface="+mn-ea"/>
                <a:cs typeface="+mn-cs"/>
              </a:rPr>
              <a:t>, and first start off in sex trafficking. However, traffickers often look for these opportunities to offer youth “protection” and to meet other basic needs in exchange for their money. Once under the control of a trafficker, a youth may escape or be recovered by law enforcement but may not get the services he/she needs.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youth may then end up back on the streets and back in commercial sex as a minor or an adult. This would be considered </a:t>
            </a:r>
            <a:r>
              <a:rPr lang="en-US" sz="1200" b="1" i="0" u="none" strike="noStrike" kern="1200" baseline="0" dirty="0">
                <a:solidFill>
                  <a:schemeClr val="tx1"/>
                </a:solidFill>
                <a:latin typeface="+mn-lt"/>
                <a:ea typeface="+mn-ea"/>
                <a:cs typeface="+mn-cs"/>
              </a:rPr>
              <a:t>independent/renegading</a:t>
            </a:r>
            <a:r>
              <a:rPr lang="en-US" sz="1200" b="0" i="0" u="none" strike="noStrike" kern="1200" baseline="0" dirty="0">
                <a:solidFill>
                  <a:schemeClr val="tx1"/>
                </a:solidFill>
                <a:latin typeface="+mn-lt"/>
                <a:ea typeface="+mn-ea"/>
                <a:cs typeface="+mn-cs"/>
              </a:rPr>
              <a:t>—when an individual adult or minor is involved in commercial sex without a trafficker/pimp.</a:t>
            </a:r>
            <a:endParaRPr lang="en-US" dirty="0"/>
          </a:p>
        </p:txBody>
      </p:sp>
      <p:sp>
        <p:nvSpPr>
          <p:cNvPr id="4" name="Slide Number Placeholder 3"/>
          <p:cNvSpPr>
            <a:spLocks noGrp="1"/>
          </p:cNvSpPr>
          <p:nvPr>
            <p:ph type="sldNum" sz="quarter" idx="5"/>
          </p:nvPr>
        </p:nvSpPr>
        <p:spPr/>
        <p:txBody>
          <a:bodyPr/>
          <a:lstStyle/>
          <a:p>
            <a:fld id="{700219BD-9CB4-4C28-8EE5-F00E7253FF0A}" type="slidenum">
              <a:rPr lang="en-US" smtClean="0"/>
              <a:t>23</a:t>
            </a:fld>
            <a:endParaRPr lang="en-US"/>
          </a:p>
        </p:txBody>
      </p:sp>
    </p:spTree>
    <p:extLst>
      <p:ext uri="{BB962C8B-B14F-4D97-AF65-F5344CB8AC3E}">
        <p14:creationId xmlns:p14="http://schemas.microsoft.com/office/powerpoint/2010/main" val="20542230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ASK</a:t>
            </a:r>
            <a:r>
              <a:rPr lang="en-US" dirty="0"/>
              <a:t> the participants where does sex trafficking occur and WRITE responses on the PowerPoint Slide.</a:t>
            </a:r>
          </a:p>
          <a:p>
            <a:endParaRPr lang="en-US" dirty="0"/>
          </a:p>
        </p:txBody>
      </p:sp>
      <p:sp>
        <p:nvSpPr>
          <p:cNvPr id="4" name="Slide Number Placeholder 3"/>
          <p:cNvSpPr>
            <a:spLocks noGrp="1"/>
          </p:cNvSpPr>
          <p:nvPr>
            <p:ph type="sldNum" sz="quarter" idx="5"/>
          </p:nvPr>
        </p:nvSpPr>
        <p:spPr/>
        <p:txBody>
          <a:bodyPr/>
          <a:lstStyle/>
          <a:p>
            <a:fld id="{700219BD-9CB4-4C28-8EE5-F00E7253FF0A}" type="slidenum">
              <a:rPr lang="en-US" smtClean="0"/>
              <a:t>24</a:t>
            </a:fld>
            <a:endParaRPr lang="en-US"/>
          </a:p>
        </p:txBody>
      </p:sp>
    </p:spTree>
    <p:extLst>
      <p:ext uri="{BB962C8B-B14F-4D97-AF65-F5344CB8AC3E}">
        <p14:creationId xmlns:p14="http://schemas.microsoft.com/office/powerpoint/2010/main" val="3193573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Trafficking can occur in a variety of locations and especially flourishes in or around sexually oriented businesses such as strip clubs, phone sex lines, and areas of town known for prostitution-related activity. However, CSEM is not limited to these areas. Sex trafficking activity has been identified in numerous higher-end hotels and suburban communities.</a:t>
            </a:r>
            <a:endParaRPr lang="en-US" dirty="0"/>
          </a:p>
        </p:txBody>
      </p:sp>
      <p:sp>
        <p:nvSpPr>
          <p:cNvPr id="4" name="Slide Number Placeholder 3"/>
          <p:cNvSpPr>
            <a:spLocks noGrp="1"/>
          </p:cNvSpPr>
          <p:nvPr>
            <p:ph type="sldNum" sz="quarter" idx="5"/>
          </p:nvPr>
        </p:nvSpPr>
        <p:spPr/>
        <p:txBody>
          <a:bodyPr/>
          <a:lstStyle/>
          <a:p>
            <a:fld id="{700219BD-9CB4-4C28-8EE5-F00E7253FF0A}" type="slidenum">
              <a:rPr lang="en-US" smtClean="0"/>
              <a:t>25</a:t>
            </a:fld>
            <a:endParaRPr lang="en-US"/>
          </a:p>
        </p:txBody>
      </p:sp>
    </p:spTree>
    <p:extLst>
      <p:ext uri="{BB962C8B-B14F-4D97-AF65-F5344CB8AC3E}">
        <p14:creationId xmlns:p14="http://schemas.microsoft.com/office/powerpoint/2010/main" val="33791769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https://www.youtube.com/watch?v=gSgTmcq-bBk </a:t>
            </a:r>
          </a:p>
          <a:p>
            <a:endParaRPr lang="en-US" dirty="0"/>
          </a:p>
          <a:p>
            <a:r>
              <a:rPr lang="en-US" sz="1200" b="0" i="0" u="none" strike="noStrike" kern="1200" baseline="0" dirty="0">
                <a:solidFill>
                  <a:schemeClr val="tx1"/>
                </a:solidFill>
                <a:latin typeface="+mn-lt"/>
                <a:ea typeface="+mn-ea"/>
                <a:cs typeface="+mn-cs"/>
              </a:rPr>
              <a:t>This clip is part of a documentary called “A Path Appears” where women and young girls share their stories of being trafficked. Note that some of the footage is filmed in Nashville highlighting that this is a local and National issue.</a:t>
            </a:r>
          </a:p>
          <a:p>
            <a:r>
              <a:rPr lang="en-US" sz="1200" b="0" i="0" u="none" strike="noStrike" kern="1200" baseline="0" dirty="0">
                <a:solidFill>
                  <a:schemeClr val="tx1"/>
                </a:solidFill>
                <a:latin typeface="+mn-lt"/>
                <a:ea typeface="+mn-ea"/>
                <a:cs typeface="+mn-cs"/>
              </a:rPr>
              <a:t>Show video “Hidden America: Chilling New Look at Sex Trafficking in the US” https://www.youtube.com/watch?v=gSgTmcq-bBk</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De-brief the video by asking the group for their thoughts and what stood out for them.</a:t>
            </a:r>
          </a:p>
          <a:p>
            <a:endParaRPr lang="en-US" dirty="0"/>
          </a:p>
        </p:txBody>
      </p:sp>
      <p:sp>
        <p:nvSpPr>
          <p:cNvPr id="4" name="Slide Number Placeholder 3"/>
          <p:cNvSpPr>
            <a:spLocks noGrp="1"/>
          </p:cNvSpPr>
          <p:nvPr>
            <p:ph type="sldNum" sz="quarter" idx="5"/>
          </p:nvPr>
        </p:nvSpPr>
        <p:spPr/>
        <p:txBody>
          <a:bodyPr/>
          <a:lstStyle/>
          <a:p>
            <a:fld id="{700219BD-9CB4-4C28-8EE5-F00E7253FF0A}" type="slidenum">
              <a:rPr lang="en-US" smtClean="0"/>
              <a:t>26</a:t>
            </a:fld>
            <a:endParaRPr lang="en-US"/>
          </a:p>
        </p:txBody>
      </p:sp>
    </p:spTree>
    <p:extLst>
      <p:ext uri="{BB962C8B-B14F-4D97-AF65-F5344CB8AC3E}">
        <p14:creationId xmlns:p14="http://schemas.microsoft.com/office/powerpoint/2010/main" val="19463219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DIVIDE</a:t>
            </a:r>
            <a:r>
              <a:rPr lang="en-US" dirty="0"/>
              <a:t> participants into 2-3 groups or complete as a large group. Each group should be given one or two scenarios to discuss, depending on class size and time. </a:t>
            </a:r>
          </a:p>
          <a:p>
            <a:r>
              <a:rPr lang="en-US" dirty="0"/>
              <a:t>Each group should read their assigned scenario and use the questions at the bottom of the scenario to guide a brief discussion about the scenario. Give 10 minutes for the activity. ( PG 15) </a:t>
            </a:r>
          </a:p>
          <a:p>
            <a:r>
              <a:rPr lang="en-US" b="1" dirty="0"/>
              <a:t>DEBRIEF</a:t>
            </a:r>
            <a:r>
              <a:rPr lang="en-US" dirty="0"/>
              <a:t> by having each group or a volunteer report out to large group. Read the scenario and have a volunteer summarize their group discussion, if applicable. Use the questions below to guide your discussion. </a:t>
            </a:r>
          </a:p>
          <a:p>
            <a:r>
              <a:rPr lang="en-US" dirty="0"/>
              <a:t>o Did you all agree on whether the scenario constituted CSEM? </a:t>
            </a:r>
          </a:p>
          <a:p>
            <a:r>
              <a:rPr lang="en-US" dirty="0"/>
              <a:t>o What information in the scenario helped you decide if it was or was not CSEM? </a:t>
            </a:r>
          </a:p>
          <a:p>
            <a:r>
              <a:rPr lang="en-US" dirty="0"/>
              <a:t>o What else did you discuss in your small group related to this scenario in particular or about CSEM in general? </a:t>
            </a:r>
          </a:p>
          <a:p>
            <a:r>
              <a:rPr lang="en-US" dirty="0"/>
              <a:t>o Did this scenario generate any questions for the group related to CSEM?</a:t>
            </a:r>
          </a:p>
          <a:p>
            <a:endParaRPr lang="en-US" dirty="0"/>
          </a:p>
          <a:p>
            <a:r>
              <a:rPr lang="en-US" dirty="0"/>
              <a:t>Scenarios:</a:t>
            </a:r>
          </a:p>
          <a:p>
            <a:pPr marL="0" marR="0" algn="ctr" eaLnBrk="0" hangingPunct="0">
              <a:spcBef>
                <a:spcPts val="290"/>
              </a:spcBef>
              <a:spcAft>
                <a:spcPts val="1200"/>
              </a:spcAft>
              <a:tabLst>
                <a:tab pos="5943600" algn="l"/>
              </a:tabLst>
            </a:pPr>
            <a:r>
              <a:rPr lang="en-US" sz="1800" b="1" dirty="0">
                <a:effectLst/>
                <a:latin typeface="Open Sans" panose="020B0606030504020204" pitchFamily="34" charset="0"/>
                <a:ea typeface="Times New Roman" panose="02020603050405020304" pitchFamily="18" charset="0"/>
              </a:rPr>
              <a:t>Trafficking or Not? Facilitator Version</a:t>
            </a:r>
          </a:p>
          <a:p>
            <a:pPr marL="0" marR="0">
              <a:lnSpc>
                <a:spcPct val="107000"/>
              </a:lnSpc>
              <a:spcBef>
                <a:spcPts val="600"/>
              </a:spcBef>
              <a:spcAft>
                <a:spcPts val="1200"/>
              </a:spcAft>
            </a:pPr>
            <a:r>
              <a:rPr lang="en-US" sz="1400" b="1" dirty="0">
                <a:effectLst/>
                <a:latin typeface="Open Sans" panose="020B0606030504020204" pitchFamily="34" charset="0"/>
                <a:ea typeface="Open Sans" panose="020B0606030504020204" pitchFamily="34" charset="0"/>
              </a:rPr>
              <a:t>Scenario 1</a:t>
            </a:r>
          </a:p>
          <a:p>
            <a:pPr marL="0" marR="647065">
              <a:lnSpc>
                <a:spcPct val="125000"/>
              </a:lnSpc>
              <a:spcBef>
                <a:spcPts val="0"/>
              </a:spcBef>
              <a:spcAft>
                <a:spcPts val="600"/>
              </a:spcAft>
            </a:pPr>
            <a:r>
              <a:rPr lang="en-US" sz="1200" dirty="0">
                <a:effectLst/>
                <a:latin typeface="Open Sans" panose="020B0606030504020204" pitchFamily="34" charset="0"/>
                <a:ea typeface="Open Sans" panose="020B0606030504020204" pitchFamily="34" charset="0"/>
                <a:cs typeface="Times New Roman" panose="02020603050405020304" pitchFamily="18" charset="0"/>
              </a:rPr>
              <a:t>Jamil is 14 years old and lives with his mother in an apartment. Even though she works </a:t>
            </a:r>
            <a:r>
              <a:rPr lang="en-US" sz="1200" spc="-10" dirty="0">
                <a:effectLst/>
                <a:latin typeface="Open Sans" panose="020B0606030504020204" pitchFamily="34" charset="0"/>
                <a:ea typeface="Open Sans" panose="020B0606030504020204" pitchFamily="34" charset="0"/>
                <a:cs typeface="Times New Roman" panose="02020603050405020304" pitchFamily="18" charset="0"/>
              </a:rPr>
              <a:t>two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jobs, his mother struggles to make ends meet. Jamil spends a lot of time home alone,</a:t>
            </a:r>
            <a:r>
              <a:rPr lang="en-US" sz="1200" spc="-4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and</a:t>
            </a:r>
            <a:r>
              <a:rPr lang="en-US" sz="1200" spc="-4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the</a:t>
            </a:r>
            <a:r>
              <a:rPr lang="en-US" sz="1200" spc="-4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landlord</a:t>
            </a:r>
            <a:r>
              <a:rPr lang="en-US" sz="1200" spc="-5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started</a:t>
            </a:r>
            <a:r>
              <a:rPr lang="en-US" sz="1200" spc="23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asking</a:t>
            </a:r>
            <a:r>
              <a:rPr lang="en-US" sz="1200" spc="-5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Jamil</a:t>
            </a:r>
            <a:r>
              <a:rPr lang="en-US" sz="1200" spc="-4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to</a:t>
            </a:r>
            <a:r>
              <a:rPr lang="en-US" sz="1200" spc="-4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help</a:t>
            </a:r>
            <a:r>
              <a:rPr lang="en-US" sz="1200" spc="-3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him</a:t>
            </a:r>
            <a:r>
              <a:rPr lang="en-US" sz="1200" spc="-2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with</a:t>
            </a:r>
            <a:r>
              <a:rPr lang="en-US" sz="1200" spc="-4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some</a:t>
            </a:r>
            <a:r>
              <a:rPr lang="en-US" sz="1200" spc="-4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projects</a:t>
            </a:r>
            <a:r>
              <a:rPr lang="en-US" sz="1200" spc="-5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around</a:t>
            </a:r>
            <a:r>
              <a:rPr lang="en-US" sz="1200" spc="-4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the building to keep him busy. For the last 3 months, while they are hanging out, the landlord</a:t>
            </a:r>
            <a:r>
              <a:rPr lang="en-US" sz="1200" spc="-5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makes</a:t>
            </a:r>
            <a:r>
              <a:rPr lang="en-US" sz="1200" spc="-4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Jamil</a:t>
            </a:r>
            <a:r>
              <a:rPr lang="en-US" sz="1200" spc="-5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perform</a:t>
            </a:r>
            <a:r>
              <a:rPr lang="en-US" sz="1200" spc="-4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oral</a:t>
            </a:r>
            <a:r>
              <a:rPr lang="en-US" sz="1200" spc="-6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sex</a:t>
            </a:r>
            <a:r>
              <a:rPr lang="en-US" sz="1200" spc="-6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and</a:t>
            </a:r>
            <a:r>
              <a:rPr lang="en-US" sz="1200" spc="-6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sometimes</a:t>
            </a:r>
            <a:r>
              <a:rPr lang="en-US" sz="1200" spc="-4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takes</a:t>
            </a:r>
            <a:r>
              <a:rPr lang="en-US" sz="1200" spc="-4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pictures</a:t>
            </a:r>
            <a:r>
              <a:rPr lang="en-US" sz="1200" spc="-4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of</a:t>
            </a:r>
            <a:r>
              <a:rPr lang="en-US" sz="1200" spc="27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him</a:t>
            </a:r>
            <a:r>
              <a:rPr lang="en-US" sz="1200" spc="-2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during</a:t>
            </a:r>
            <a:r>
              <a:rPr lang="en-US" sz="1200" spc="-4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the sex</a:t>
            </a:r>
            <a:r>
              <a:rPr lang="en-US" sz="1200" spc="-4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acts.</a:t>
            </a:r>
            <a:r>
              <a:rPr lang="en-US" sz="1200" spc="-3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The</a:t>
            </a:r>
            <a:r>
              <a:rPr lang="en-US" sz="1200" spc="-4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landlord</a:t>
            </a:r>
            <a:r>
              <a:rPr lang="en-US" sz="1200" spc="-5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told</a:t>
            </a:r>
            <a:r>
              <a:rPr lang="en-US" sz="1200" spc="-4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Jamil</a:t>
            </a:r>
            <a:r>
              <a:rPr lang="en-US" sz="1200" spc="-4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and</a:t>
            </a:r>
            <a:r>
              <a:rPr lang="en-US" sz="1200" spc="-3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his</a:t>
            </a:r>
            <a:r>
              <a:rPr lang="en-US" sz="1200" spc="-5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mother</a:t>
            </a:r>
            <a:r>
              <a:rPr lang="en-US" sz="1200" spc="-4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that</a:t>
            </a:r>
            <a:r>
              <a:rPr lang="en-US" sz="1200" spc="-3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he</a:t>
            </a:r>
            <a:r>
              <a:rPr lang="en-US" sz="1200" spc="-3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would</a:t>
            </a:r>
            <a:r>
              <a:rPr lang="en-US" sz="1200" spc="-3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not</a:t>
            </a:r>
            <a:r>
              <a:rPr lang="en-US" sz="1200" spc="-3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evict</a:t>
            </a:r>
            <a:r>
              <a:rPr lang="en-US" sz="1200" spc="-4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them</a:t>
            </a:r>
            <a:r>
              <a:rPr lang="en-US" sz="1200" spc="-3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as</a:t>
            </a:r>
            <a:r>
              <a:rPr lang="en-US" sz="1200" spc="-4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long</a:t>
            </a:r>
            <a:r>
              <a:rPr lang="en-US" sz="1200" spc="-5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as Jamil keeps hanging out with</a:t>
            </a:r>
            <a:r>
              <a:rPr lang="en-US" sz="1200" spc="-16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him.</a:t>
            </a:r>
          </a:p>
          <a:p>
            <a:pPr marL="0" marR="647065">
              <a:lnSpc>
                <a:spcPct val="125000"/>
              </a:lnSpc>
              <a:spcBef>
                <a:spcPts val="0"/>
              </a:spcBef>
              <a:spcAft>
                <a:spcPts val="600"/>
              </a:spcAft>
              <a:tabLst>
                <a:tab pos="3505200" algn="l"/>
              </a:tabLst>
            </a:pPr>
            <a:r>
              <a:rPr lang="en-US" sz="1200" dirty="0">
                <a:effectLst/>
                <a:latin typeface="Open Sans" panose="020B0606030504020204" pitchFamily="34" charset="0"/>
                <a:ea typeface="Open Sans" panose="020B0606030504020204" pitchFamily="34" charset="0"/>
                <a:cs typeface="Times New Roman" panose="02020603050405020304" pitchFamily="18" charset="0"/>
              </a:rPr>
              <a:t>Does this case fit the DCS definition of CSEM?	</a:t>
            </a:r>
          </a:p>
          <a:p>
            <a:pPr marL="342900" marR="647065" lvl="0" indent="-342900">
              <a:lnSpc>
                <a:spcPct val="125000"/>
              </a:lnSpc>
              <a:spcBef>
                <a:spcPts val="0"/>
              </a:spcBef>
              <a:spcAft>
                <a:spcPts val="600"/>
              </a:spcAft>
              <a:buFont typeface="Symbol" panose="05050102010706020507" pitchFamily="18" charset="2"/>
              <a:buChar char=""/>
            </a:pPr>
            <a:r>
              <a:rPr lang="en-US" sz="1200" dirty="0">
                <a:effectLst/>
                <a:latin typeface="Open Sans" panose="020B0606030504020204" pitchFamily="34" charset="0"/>
                <a:ea typeface="Open Sans" panose="020B0606030504020204" pitchFamily="34" charset="0"/>
                <a:cs typeface="Times New Roman" panose="02020603050405020304" pitchFamily="18" charset="0"/>
              </a:rPr>
              <a:t>It depends on whether or not it is determined that the mother is aware of the situation. Clearly, the mother is aware that she is receiving free rent, and the landlord has told her that the reason for the free rent is because Jamil is “hanging out” with him. However, it’s unclear whether she </a:t>
            </a:r>
            <a:r>
              <a:rPr lang="en-US" sz="1200" spc="-25" dirty="0">
                <a:effectLst/>
                <a:latin typeface="Open Sans" panose="020B0606030504020204" pitchFamily="34" charset="0"/>
                <a:ea typeface="Open Sans" panose="020B0606030504020204" pitchFamily="34" charset="0"/>
                <a:cs typeface="Times New Roman" panose="02020603050405020304" pitchFamily="18" charset="0"/>
              </a:rPr>
              <a:t>has </a:t>
            </a:r>
            <a:r>
              <a:rPr lang="en-US" sz="1200" spc="-30" dirty="0">
                <a:effectLst/>
                <a:latin typeface="Open Sans" panose="020B0606030504020204" pitchFamily="34" charset="0"/>
                <a:ea typeface="Open Sans" panose="020B0606030504020204" pitchFamily="34" charset="0"/>
                <a:cs typeface="Times New Roman" panose="02020603050405020304" pitchFamily="18" charset="0"/>
              </a:rPr>
              <a:t>direct knowledge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about</a:t>
            </a:r>
            <a:r>
              <a:rPr lang="en-US" sz="1200" spc="-4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the</a:t>
            </a:r>
            <a:r>
              <a:rPr lang="en-US" sz="1200" spc="-4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abuse.</a:t>
            </a:r>
            <a:r>
              <a:rPr lang="en-US" sz="1200" spc="-2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Strong</a:t>
            </a:r>
            <a:r>
              <a:rPr lang="en-US" sz="1200" spc="-5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cases</a:t>
            </a:r>
            <a:r>
              <a:rPr lang="en-US" sz="1200" spc="-4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can</a:t>
            </a:r>
            <a:r>
              <a:rPr lang="en-US" sz="1200" spc="-6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be</a:t>
            </a:r>
            <a:r>
              <a:rPr lang="en-US" sz="1200" spc="-5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made</a:t>
            </a:r>
            <a:r>
              <a:rPr lang="en-US" sz="1200" spc="21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on</a:t>
            </a:r>
            <a:r>
              <a:rPr lang="en-US" sz="1200" spc="-6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both</a:t>
            </a:r>
            <a:r>
              <a:rPr lang="en-US" sz="1200" spc="-6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sides,</a:t>
            </a:r>
            <a:r>
              <a:rPr lang="en-US" sz="1200" spc="-4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especially</a:t>
            </a:r>
            <a:r>
              <a:rPr lang="en-US" sz="1200" spc="-6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depending on how caseworkers, law enforcement, teachers, and others handle the situation</a:t>
            </a:r>
            <a:r>
              <a:rPr lang="en-US" sz="1200" spc="-4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if</a:t>
            </a:r>
            <a:r>
              <a:rPr lang="en-US" sz="1200" spc="-3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Jamil</a:t>
            </a:r>
            <a:r>
              <a:rPr lang="en-US" sz="1200" spc="-5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discloses</a:t>
            </a:r>
            <a:r>
              <a:rPr lang="en-US" sz="1200" spc="-4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or</a:t>
            </a:r>
            <a:r>
              <a:rPr lang="en-US" sz="1200" spc="-4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shows</a:t>
            </a:r>
            <a:r>
              <a:rPr lang="en-US" sz="1200" spc="-4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signs</a:t>
            </a:r>
            <a:r>
              <a:rPr lang="en-US" sz="1200" spc="-4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of</a:t>
            </a:r>
            <a:r>
              <a:rPr lang="en-US" sz="1200" spc="-4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the</a:t>
            </a:r>
            <a:r>
              <a:rPr lang="en-US" sz="1200" spc="-4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abuse.</a:t>
            </a:r>
            <a:r>
              <a:rPr lang="en-US" sz="1200" spc="-4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Another</a:t>
            </a:r>
            <a:r>
              <a:rPr lang="en-US" sz="1200" spc="-4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consideration</a:t>
            </a:r>
            <a:r>
              <a:rPr lang="en-US" sz="1200" spc="-3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is whether his mother</a:t>
            </a:r>
            <a:r>
              <a:rPr lang="en-US" sz="1200" spc="3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is directly or indirectly operating as a trafficker.</a:t>
            </a:r>
          </a:p>
          <a:p>
            <a:pPr marL="342900" marR="647065" lvl="0" indent="-342900">
              <a:lnSpc>
                <a:spcPct val="125000"/>
              </a:lnSpc>
              <a:spcBef>
                <a:spcPts val="0"/>
              </a:spcBef>
              <a:spcAft>
                <a:spcPts val="600"/>
              </a:spcAft>
              <a:buFont typeface="Symbol" panose="05050102010706020507" pitchFamily="18" charset="2"/>
              <a:buChar char=""/>
            </a:pPr>
            <a:r>
              <a:rPr lang="en-US" sz="1200" dirty="0">
                <a:effectLst/>
                <a:latin typeface="Open Sans" panose="020B0606030504020204" pitchFamily="34" charset="0"/>
                <a:ea typeface="Open Sans" panose="020B0606030504020204" pitchFamily="34" charset="0"/>
                <a:cs typeface="Times New Roman" panose="02020603050405020304" pitchFamily="18" charset="0"/>
              </a:rPr>
              <a:t>This case is clearly sex abuse and also fits the federal definition of sex trafficking and should be referred to law enforcement even if the DCS case is unfounded.</a:t>
            </a:r>
          </a:p>
          <a:p>
            <a:pPr marL="0" marR="831215">
              <a:lnSpc>
                <a:spcPct val="115000"/>
              </a:lnSpc>
              <a:spcBef>
                <a:spcPts val="1000"/>
              </a:spcBef>
              <a:spcAft>
                <a:spcPts val="0"/>
              </a:spcAft>
              <a:tabLst>
                <a:tab pos="697865" algn="l"/>
                <a:tab pos="698500" algn="l"/>
              </a:tabLst>
            </a:pPr>
            <a:r>
              <a:rPr lang="en-US" sz="1200" dirty="0">
                <a:effectLst/>
                <a:latin typeface="Open Sans" panose="020B0606030504020204" pitchFamily="34" charset="0"/>
                <a:ea typeface="Open Sans" panose="020B0606030504020204" pitchFamily="34" charset="0"/>
                <a:cs typeface="Times New Roman" panose="02020603050405020304" pitchFamily="18" charset="0"/>
              </a:rPr>
              <a:t>If yes, what components of the scenario align with the DCS definition? If no, what components are</a:t>
            </a:r>
            <a:r>
              <a:rPr lang="en-US" sz="1200" spc="-1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missing?</a:t>
            </a:r>
          </a:p>
          <a:p>
            <a:pPr marL="342900" marR="647065" lvl="0" indent="-342900">
              <a:lnSpc>
                <a:spcPct val="125000"/>
              </a:lnSpc>
              <a:spcBef>
                <a:spcPts val="0"/>
              </a:spcBef>
              <a:spcAft>
                <a:spcPts val="600"/>
              </a:spcAft>
              <a:buFont typeface="Symbol" panose="05050102010706020507" pitchFamily="18" charset="2"/>
              <a:buChar char=""/>
            </a:pPr>
            <a:r>
              <a:rPr lang="en-US" sz="1200" dirty="0">
                <a:effectLst/>
                <a:latin typeface="Open Sans" panose="020B0606030504020204" pitchFamily="34" charset="0"/>
                <a:ea typeface="Open Sans" panose="020B0606030504020204" pitchFamily="34" charset="0"/>
                <a:cs typeface="Times New Roman" panose="02020603050405020304" pitchFamily="18" charset="0"/>
              </a:rPr>
              <a:t>Jamil is a minor.</a:t>
            </a:r>
          </a:p>
          <a:p>
            <a:pPr marL="342900" marR="647065" lvl="0" indent="-342900">
              <a:lnSpc>
                <a:spcPct val="125000"/>
              </a:lnSpc>
              <a:spcBef>
                <a:spcPts val="0"/>
              </a:spcBef>
              <a:spcAft>
                <a:spcPts val="600"/>
              </a:spcAft>
              <a:buFont typeface="Symbol" panose="05050102010706020507" pitchFamily="18" charset="2"/>
              <a:buChar char=""/>
            </a:pPr>
            <a:r>
              <a:rPr lang="en-US" sz="1200" dirty="0">
                <a:effectLst/>
                <a:latin typeface="Open Sans" panose="020B0606030504020204" pitchFamily="34" charset="0"/>
                <a:ea typeface="Open Sans" panose="020B0606030504020204" pitchFamily="34" charset="0"/>
                <a:cs typeface="Times New Roman" panose="02020603050405020304" pitchFamily="18" charset="0"/>
              </a:rPr>
              <a:t>Something</a:t>
            </a:r>
            <a:r>
              <a:rPr lang="en-US" sz="1200" spc="-3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of</a:t>
            </a:r>
            <a:r>
              <a:rPr lang="en-US" sz="1200" spc="-2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value</a:t>
            </a:r>
            <a:r>
              <a:rPr lang="en-US" sz="1200" spc="-2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(a</a:t>
            </a:r>
            <a:r>
              <a:rPr lang="en-US" sz="1200" spc="-3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place</a:t>
            </a:r>
            <a:r>
              <a:rPr lang="en-US" sz="1200" spc="-4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to</a:t>
            </a:r>
            <a:r>
              <a:rPr lang="en-US" sz="1200" spc="-3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live)</a:t>
            </a:r>
            <a:r>
              <a:rPr lang="en-US" sz="1200" spc="-2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is</a:t>
            </a:r>
            <a:r>
              <a:rPr lang="en-US" sz="1200" spc="-3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being</a:t>
            </a:r>
            <a:r>
              <a:rPr lang="en-US" sz="1200" spc="-2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provided</a:t>
            </a:r>
            <a:r>
              <a:rPr lang="en-US" sz="1200" spc="-3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in</a:t>
            </a:r>
            <a:r>
              <a:rPr lang="en-US" sz="1200" spc="-4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exchange</a:t>
            </a:r>
            <a:r>
              <a:rPr lang="en-US" sz="1200" spc="-2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for</a:t>
            </a:r>
            <a:r>
              <a:rPr lang="en-US" sz="1200" spc="-3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a</a:t>
            </a:r>
            <a:r>
              <a:rPr lang="en-US" sz="1200" spc="-3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sex</a:t>
            </a:r>
            <a:r>
              <a:rPr lang="en-US" sz="1200" spc="-4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act (oral sex), but the third-party broker is</a:t>
            </a:r>
            <a:r>
              <a:rPr lang="en-US" sz="1200" spc="-5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unclear.</a:t>
            </a:r>
          </a:p>
          <a:p>
            <a:pPr marL="0" marR="695325" algn="just">
              <a:lnSpc>
                <a:spcPct val="115000"/>
              </a:lnSpc>
              <a:spcBef>
                <a:spcPts val="500"/>
              </a:spcBef>
              <a:spcAft>
                <a:spcPts val="0"/>
              </a:spcAft>
              <a:tabLst>
                <a:tab pos="698500" algn="l"/>
              </a:tabLst>
            </a:pPr>
            <a:r>
              <a:rPr lang="en-US" sz="1200" dirty="0">
                <a:effectLst/>
                <a:latin typeface="Open Sans" panose="020B0606030504020204" pitchFamily="34" charset="0"/>
                <a:ea typeface="Open Sans" panose="020B0606030504020204" pitchFamily="34" charset="0"/>
                <a:cs typeface="Times New Roman" panose="02020603050405020304" pitchFamily="18" charset="0"/>
              </a:rPr>
              <a:t>Facilitator question for trainees: In the context of whether this scenario meets the definition of sex trafficking, does the fact that</a:t>
            </a:r>
            <a:r>
              <a:rPr lang="en-US" sz="1200" spc="-1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the landlord is taking photos make a difference?</a:t>
            </a:r>
          </a:p>
          <a:p>
            <a:pPr marL="742950" marR="614680" lvl="1" indent="-285750">
              <a:lnSpc>
                <a:spcPct val="115000"/>
              </a:lnSpc>
              <a:spcBef>
                <a:spcPts val="1000"/>
              </a:spcBef>
              <a:spcAft>
                <a:spcPts val="0"/>
              </a:spcAft>
              <a:buSzPts val="1200"/>
              <a:buFont typeface="Symbol" panose="05050102010706020507" pitchFamily="18" charset="2"/>
              <a:buChar char=""/>
              <a:tabLst>
                <a:tab pos="756285" algn="l"/>
              </a:tabLst>
            </a:pPr>
            <a:r>
              <a:rPr lang="en-US" sz="1200" dirty="0">
                <a:effectLst/>
                <a:latin typeface="Open Sans" panose="020B0606030504020204" pitchFamily="34" charset="0"/>
                <a:ea typeface="Symbol" panose="05050102010706020507" pitchFamily="18" charset="2"/>
                <a:cs typeface="Symbol" panose="05050102010706020507" pitchFamily="18" charset="2"/>
              </a:rPr>
              <a:t>No.</a:t>
            </a:r>
            <a:r>
              <a:rPr lang="en-US" sz="1200" spc="-55"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While</a:t>
            </a:r>
            <a:r>
              <a:rPr lang="en-US" sz="1200" spc="-35"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the</a:t>
            </a:r>
            <a:r>
              <a:rPr lang="en-US" sz="1200" spc="-35"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photos</a:t>
            </a:r>
            <a:r>
              <a:rPr lang="en-US" sz="1200" spc="-20"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can</a:t>
            </a:r>
            <a:r>
              <a:rPr lang="en-US" sz="1200" spc="-40"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be</a:t>
            </a:r>
            <a:r>
              <a:rPr lang="en-US" sz="1200" spc="-50"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considered</a:t>
            </a:r>
            <a:r>
              <a:rPr lang="en-US" sz="1200" spc="-50"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child</a:t>
            </a:r>
            <a:r>
              <a:rPr lang="en-US" sz="1200" spc="-50"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pornography</a:t>
            </a:r>
            <a:r>
              <a:rPr lang="en-US" sz="1200" spc="-65"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and</a:t>
            </a:r>
            <a:r>
              <a:rPr lang="en-US" sz="1200" spc="-40"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used</a:t>
            </a:r>
            <a:r>
              <a:rPr lang="en-US" sz="1200" spc="-50"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as</a:t>
            </a:r>
            <a:r>
              <a:rPr lang="en-US" sz="1200" spc="-35"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possible evidence, the documentation of the sexual abuse is not required and does not impact whether this is considered child sex</a:t>
            </a:r>
            <a:r>
              <a:rPr lang="en-US" sz="1200" spc="-210"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trafficking.</a:t>
            </a:r>
          </a:p>
          <a:p>
            <a:pPr marL="0" marR="0">
              <a:lnSpc>
                <a:spcPct val="107000"/>
              </a:lnSpc>
              <a:spcBef>
                <a:spcPts val="600"/>
              </a:spcBef>
              <a:spcAft>
                <a:spcPts val="1200"/>
              </a:spcAft>
            </a:pPr>
            <a:r>
              <a:rPr lang="en-US" sz="1400" b="1" dirty="0">
                <a:effectLst/>
                <a:latin typeface="Open Sans" panose="020B0606030504020204" pitchFamily="34" charset="0"/>
                <a:ea typeface="Open Sans" panose="020B0606030504020204" pitchFamily="34" charset="0"/>
              </a:rPr>
              <a:t>Scenario 2</a:t>
            </a:r>
          </a:p>
          <a:p>
            <a:pPr marL="0" marR="619125">
              <a:lnSpc>
                <a:spcPct val="125000"/>
              </a:lnSpc>
              <a:spcBef>
                <a:spcPts val="0"/>
              </a:spcBef>
              <a:spcAft>
                <a:spcPts val="600"/>
              </a:spcAft>
            </a:pPr>
            <a:r>
              <a:rPr lang="en-US" sz="1200" dirty="0">
                <a:effectLst/>
                <a:latin typeface="Open Sans" panose="020B0606030504020204" pitchFamily="34" charset="0"/>
                <a:ea typeface="Open Sans" panose="020B0606030504020204" pitchFamily="34" charset="0"/>
                <a:cs typeface="Times New Roman" panose="02020603050405020304" pitchFamily="18" charset="0"/>
              </a:rPr>
              <a:t>Ashley is 15 years old. She lives with her 84-year-old grandmother, who also takes care of her four younger siblings. The week before her first day of school, Ashley realizes the family doesn’t have enough money to buy her school uniform and supplies. One of her friends suggests she go down to the local gas station and “stand on the corner” to make money. Within 15 minutes of standing on the corner, a man offers Ashley $50 for an oral sex act. Ashley agrees because $50 will pay for her school</a:t>
            </a:r>
            <a:r>
              <a:rPr lang="en-US" sz="1200" spc="-8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uniform.</a:t>
            </a:r>
          </a:p>
          <a:p>
            <a:pPr marL="0" marR="0">
              <a:lnSpc>
                <a:spcPct val="107000"/>
              </a:lnSpc>
              <a:spcBef>
                <a:spcPts val="1005"/>
              </a:spcBef>
              <a:spcAft>
                <a:spcPts val="0"/>
              </a:spcAft>
              <a:tabLst>
                <a:tab pos="697865" algn="l"/>
                <a:tab pos="698500" algn="l"/>
              </a:tabLst>
            </a:pPr>
            <a:r>
              <a:rPr lang="en-US" sz="1200" dirty="0">
                <a:effectLst/>
                <a:latin typeface="Open Sans" panose="020B0606030504020204" pitchFamily="34" charset="0"/>
                <a:ea typeface="Open Sans" panose="020B0606030504020204" pitchFamily="34" charset="0"/>
                <a:cs typeface="Times New Roman" panose="02020603050405020304" pitchFamily="18" charset="0"/>
              </a:rPr>
              <a:t>Does this case fit the DCS definition of</a:t>
            </a:r>
            <a:r>
              <a:rPr lang="en-US" sz="1200" spc="-1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CSEM?</a:t>
            </a:r>
          </a:p>
          <a:p>
            <a:pPr marL="342900" marR="0" lvl="0" indent="-342900">
              <a:lnSpc>
                <a:spcPct val="150000"/>
              </a:lnSpc>
              <a:spcBef>
                <a:spcPts val="1005"/>
              </a:spcBef>
              <a:spcAft>
                <a:spcPts val="0"/>
              </a:spcAft>
              <a:buFont typeface="Symbol" panose="05050102010706020507" pitchFamily="18" charset="2"/>
              <a:buChar char=""/>
              <a:tabLst>
                <a:tab pos="697865" algn="l"/>
                <a:tab pos="698500" algn="l"/>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No, because there is no third-party acting as a</a:t>
            </a:r>
            <a:r>
              <a:rPr lang="en-US" sz="1200" spc="-15" dirty="0">
                <a:effectLst/>
                <a:latin typeface="Open Sans" panose="020B0606030504020204" pitchFamily="34" charset="0"/>
                <a:ea typeface="Open Sans" panose="020B0606030504020204" pitchFamily="34" charset="0"/>
                <a:cs typeface="Open Sans" panose="020B0606030504020204" pitchFamily="34" charset="0"/>
              </a:rPr>
              <a:t> </a:t>
            </a:r>
            <a:r>
              <a:rPr lang="en-US" sz="1200" dirty="0">
                <a:effectLst/>
                <a:latin typeface="Open Sans" panose="020B0606030504020204" pitchFamily="34" charset="0"/>
                <a:ea typeface="Open Sans" panose="020B0606030504020204" pitchFamily="34" charset="0"/>
                <a:cs typeface="Open Sans" panose="020B0606030504020204" pitchFamily="34" charset="0"/>
              </a:rPr>
              <a:t>trafficker.</a:t>
            </a:r>
            <a:endParaRPr lang="en-US" sz="1200" dirty="0">
              <a:effectLst/>
              <a:latin typeface="Open Sans" panose="020B0606030504020204" pitchFamily="34" charset="0"/>
              <a:ea typeface="Open Sans" panose="020B0606030504020204" pitchFamily="34" charset="0"/>
              <a:cs typeface="Times New Roman" panose="02020603050405020304" pitchFamily="18" charset="0"/>
            </a:endParaRPr>
          </a:p>
          <a:p>
            <a:pPr marL="342900" marR="0" lvl="0" indent="-342900">
              <a:lnSpc>
                <a:spcPct val="115000"/>
              </a:lnSpc>
              <a:spcBef>
                <a:spcPts val="1005"/>
              </a:spcBef>
              <a:spcAft>
                <a:spcPts val="0"/>
              </a:spcAft>
              <a:buFont typeface="Symbol" panose="05050102010706020507" pitchFamily="18" charset="2"/>
              <a:buChar char=""/>
              <a:tabLst>
                <a:tab pos="697865" algn="l"/>
                <a:tab pos="698500" algn="l"/>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Again, this case fits the federal definition of trafficking and should be</a:t>
            </a:r>
            <a:r>
              <a:rPr lang="en-US" sz="1200" spc="-160" dirty="0">
                <a:effectLst/>
                <a:latin typeface="Open Sans" panose="020B0606030504020204" pitchFamily="34" charset="0"/>
                <a:ea typeface="Open Sans" panose="020B0606030504020204" pitchFamily="34" charset="0"/>
                <a:cs typeface="Open Sans" panose="020B0606030504020204" pitchFamily="34" charset="0"/>
              </a:rPr>
              <a:t> </a:t>
            </a:r>
            <a:r>
              <a:rPr lang="en-US" sz="1200" dirty="0">
                <a:effectLst/>
                <a:latin typeface="Open Sans" panose="020B0606030504020204" pitchFamily="34" charset="0"/>
                <a:ea typeface="Open Sans" panose="020B0606030504020204" pitchFamily="34" charset="0"/>
                <a:cs typeface="Open Sans" panose="020B0606030504020204" pitchFamily="34" charset="0"/>
              </a:rPr>
              <a:t>referred for other</a:t>
            </a:r>
            <a:r>
              <a:rPr lang="en-US" sz="1200" spc="-5" dirty="0">
                <a:effectLst/>
                <a:latin typeface="Open Sans" panose="020B0606030504020204" pitchFamily="34" charset="0"/>
                <a:ea typeface="Open Sans" panose="020B0606030504020204" pitchFamily="34" charset="0"/>
                <a:cs typeface="Open Sans" panose="020B0606030504020204" pitchFamily="34" charset="0"/>
              </a:rPr>
              <a:t> </a:t>
            </a:r>
            <a:r>
              <a:rPr lang="en-US" sz="1200" dirty="0">
                <a:effectLst/>
                <a:latin typeface="Open Sans" panose="020B0606030504020204" pitchFamily="34" charset="0"/>
                <a:ea typeface="Open Sans" panose="020B0606030504020204" pitchFamily="34" charset="0"/>
                <a:cs typeface="Open Sans" panose="020B0606030504020204" pitchFamily="34" charset="0"/>
              </a:rPr>
              <a:t>services.</a:t>
            </a:r>
            <a:endParaRPr lang="en-US" sz="1200" dirty="0">
              <a:effectLst/>
              <a:latin typeface="Open Sans" panose="020B0606030504020204" pitchFamily="34" charset="0"/>
              <a:ea typeface="Open Sans" panose="020B0606030504020204" pitchFamily="34" charset="0"/>
              <a:cs typeface="Times New Roman" panose="02020603050405020304" pitchFamily="18" charset="0"/>
            </a:endParaRPr>
          </a:p>
          <a:p>
            <a:pPr marL="0" marR="0">
              <a:lnSpc>
                <a:spcPct val="115000"/>
              </a:lnSpc>
              <a:spcBef>
                <a:spcPts val="1005"/>
              </a:spcBef>
              <a:spcAft>
                <a:spcPts val="0"/>
              </a:spcAft>
              <a:tabLst>
                <a:tab pos="697865" algn="l"/>
                <a:tab pos="698500" algn="l"/>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If yes,</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 what components of the scenario align with the DCS definition? If no, what components are</a:t>
            </a:r>
            <a:r>
              <a:rPr lang="en-US" sz="1200" spc="-1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missing?</a:t>
            </a:r>
          </a:p>
          <a:p>
            <a:pPr marL="342900" marR="0" lvl="0" indent="-342900">
              <a:lnSpc>
                <a:spcPct val="150000"/>
              </a:lnSpc>
              <a:spcBef>
                <a:spcPts val="1005"/>
              </a:spcBef>
              <a:spcAft>
                <a:spcPts val="0"/>
              </a:spcAft>
              <a:buFont typeface="Symbol" panose="05050102010706020507" pitchFamily="18" charset="2"/>
              <a:buChar char=""/>
              <a:tabLst>
                <a:tab pos="697865" algn="l"/>
                <a:tab pos="698500" algn="l"/>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Ashley is a minor.</a:t>
            </a:r>
            <a:endParaRPr lang="en-US" sz="1200" dirty="0">
              <a:effectLst/>
              <a:latin typeface="Open Sans" panose="020B0606030504020204" pitchFamily="34" charset="0"/>
              <a:ea typeface="Open Sans" panose="020B0606030504020204" pitchFamily="34" charset="0"/>
              <a:cs typeface="Times New Roman" panose="02020603050405020304" pitchFamily="18" charset="0"/>
            </a:endParaRPr>
          </a:p>
          <a:p>
            <a:pPr marL="342900" marR="0" lvl="0" indent="-342900">
              <a:lnSpc>
                <a:spcPct val="150000"/>
              </a:lnSpc>
              <a:spcBef>
                <a:spcPts val="1005"/>
              </a:spcBef>
              <a:spcAft>
                <a:spcPts val="0"/>
              </a:spcAft>
              <a:buFont typeface="Symbol" panose="05050102010706020507" pitchFamily="18" charset="2"/>
              <a:buChar char=""/>
              <a:tabLst>
                <a:tab pos="697865" algn="l"/>
                <a:tab pos="698500" algn="l"/>
              </a:tabLst>
            </a:pPr>
            <a:r>
              <a:rPr lang="en-US" sz="1200" dirty="0">
                <a:effectLst/>
                <a:latin typeface="Open Sans" panose="020B0606030504020204" pitchFamily="34" charset="0"/>
                <a:ea typeface="Open Sans" panose="020B0606030504020204" pitchFamily="34" charset="0"/>
                <a:cs typeface="Times New Roman" panose="02020603050405020304" pitchFamily="18" charset="0"/>
              </a:rPr>
              <a:t>Something</a:t>
            </a:r>
            <a:r>
              <a:rPr lang="en-US" sz="1200" spc="-3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of</a:t>
            </a:r>
            <a:r>
              <a:rPr lang="en-US" sz="1200" spc="-2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value</a:t>
            </a:r>
            <a:r>
              <a:rPr lang="en-US" sz="1200" spc="-2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($50)</a:t>
            </a:r>
            <a:r>
              <a:rPr lang="en-US" sz="1200" spc="-2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is</a:t>
            </a:r>
            <a:r>
              <a:rPr lang="en-US" sz="1200" spc="-1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being</a:t>
            </a:r>
            <a:r>
              <a:rPr lang="en-US" sz="1200" spc="-3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provided</a:t>
            </a:r>
            <a:r>
              <a:rPr lang="en-US" sz="1200" spc="-3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in</a:t>
            </a:r>
            <a:r>
              <a:rPr lang="en-US" sz="1200" spc="-5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exchange</a:t>
            </a:r>
            <a:r>
              <a:rPr lang="en-US" sz="1200" spc="-4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for</a:t>
            </a:r>
            <a:r>
              <a:rPr lang="en-US" sz="1200" spc="-3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a</a:t>
            </a:r>
            <a:r>
              <a:rPr lang="en-US" sz="1200" spc="-3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sex</a:t>
            </a:r>
            <a:r>
              <a:rPr lang="en-US" sz="1200" spc="-3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act</a:t>
            </a:r>
            <a:r>
              <a:rPr lang="en-US" sz="1200" spc="-5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(oral</a:t>
            </a:r>
            <a:r>
              <a:rPr lang="en-US" sz="1200" spc="-5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sex), but there is no third-party</a:t>
            </a:r>
            <a:r>
              <a:rPr lang="en-US" sz="1200" spc="-1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broker.</a:t>
            </a:r>
          </a:p>
          <a:p>
            <a:pPr marL="0" marR="0">
              <a:lnSpc>
                <a:spcPct val="107000"/>
              </a:lnSpc>
              <a:spcBef>
                <a:spcPts val="600"/>
              </a:spcBef>
              <a:spcAft>
                <a:spcPts val="1200"/>
              </a:spcAft>
            </a:pPr>
            <a:r>
              <a:rPr lang="en-US" sz="1400" b="1" dirty="0">
                <a:effectLst/>
                <a:latin typeface="Open Sans" panose="020B0606030504020204" pitchFamily="34" charset="0"/>
                <a:ea typeface="Open Sans" panose="020B0606030504020204" pitchFamily="34" charset="0"/>
              </a:rPr>
              <a:t>Scenario 3</a:t>
            </a:r>
          </a:p>
          <a:p>
            <a:pPr marL="0" marR="730250">
              <a:lnSpc>
                <a:spcPct val="125000"/>
              </a:lnSpc>
              <a:spcBef>
                <a:spcPts val="500"/>
              </a:spcBef>
              <a:spcAft>
                <a:spcPts val="600"/>
              </a:spcAft>
            </a:pPr>
            <a:r>
              <a:rPr lang="en-US" sz="1200" dirty="0">
                <a:effectLst/>
                <a:latin typeface="Open Sans" panose="020B0606030504020204" pitchFamily="34" charset="0"/>
                <a:ea typeface="Open Sans" panose="020B0606030504020204" pitchFamily="34" charset="0"/>
                <a:cs typeface="Times New Roman" panose="02020603050405020304" pitchFamily="18" charset="0"/>
              </a:rPr>
              <a:t>Vanessa just turned 15 years old and is on the run from her foster home when she meets an older girl who says she can get her a job as a stripper. The girl introduces Vanessa to her boyfriend, Ricky, who says he’ll operate as her manager. Vanessa gets a job at the club without even interviewing. She’s super excited, but at the end of her first night of dancing, Ricky tells her he needs all of her money to cover rent and her dance outfits. When she hands him $300, he says it’s not enough and tells her he needs her to work “overtime” in the back rooms. She feels like she does not have a choice if she wants a place to sleep that night, so she goes in the back and engages in sex acts to earn another $300 for Ricky.</a:t>
            </a:r>
          </a:p>
          <a:p>
            <a:pPr marL="0" marR="0">
              <a:lnSpc>
                <a:spcPct val="107000"/>
              </a:lnSpc>
              <a:spcBef>
                <a:spcPts val="995"/>
              </a:spcBef>
              <a:spcAft>
                <a:spcPts val="0"/>
              </a:spcAft>
              <a:tabLst>
                <a:tab pos="697865" algn="l"/>
                <a:tab pos="698500" algn="l"/>
              </a:tabLst>
            </a:pPr>
            <a:r>
              <a:rPr lang="en-US" sz="1200" dirty="0">
                <a:effectLst/>
                <a:latin typeface="Open Sans" panose="020B0606030504020204" pitchFamily="34" charset="0"/>
                <a:ea typeface="Open Sans" panose="020B0606030504020204" pitchFamily="34" charset="0"/>
                <a:cs typeface="Times New Roman" panose="02020603050405020304" pitchFamily="18" charset="0"/>
              </a:rPr>
              <a:t>Does this case fit the DCS definition of</a:t>
            </a:r>
            <a:r>
              <a:rPr lang="en-US" sz="1200" spc="-1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CSEM?</a:t>
            </a:r>
          </a:p>
          <a:p>
            <a:pPr marL="342900" marR="730250" lvl="0" indent="-342900">
              <a:lnSpc>
                <a:spcPct val="125000"/>
              </a:lnSpc>
              <a:spcBef>
                <a:spcPts val="500"/>
              </a:spcBef>
              <a:spcAft>
                <a:spcPts val="600"/>
              </a:spcAft>
              <a:buFont typeface="Symbol" panose="05050102010706020507" pitchFamily="18" charset="2"/>
              <a:buChar char=""/>
            </a:pPr>
            <a:r>
              <a:rPr lang="en-US" sz="1200" dirty="0">
                <a:effectLst/>
                <a:latin typeface="Open Sans" panose="020B0606030504020204" pitchFamily="34" charset="0"/>
                <a:ea typeface="Open Sans" panose="020B0606030504020204" pitchFamily="34" charset="0"/>
                <a:cs typeface="Times New Roman" panose="02020603050405020304" pitchFamily="18" charset="0"/>
              </a:rPr>
              <a:t>Yes, there is a third party involved as a</a:t>
            </a:r>
            <a:r>
              <a:rPr lang="en-US" sz="1200" spc="-3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trafficker.</a:t>
            </a:r>
          </a:p>
          <a:p>
            <a:pPr marL="0" marR="831215">
              <a:lnSpc>
                <a:spcPct val="115000"/>
              </a:lnSpc>
              <a:spcBef>
                <a:spcPts val="1245"/>
              </a:spcBef>
              <a:spcAft>
                <a:spcPts val="0"/>
              </a:spcAft>
              <a:tabLst>
                <a:tab pos="697865" algn="l"/>
                <a:tab pos="698500" algn="l"/>
              </a:tabLst>
            </a:pPr>
            <a:r>
              <a:rPr lang="en-US" sz="1200" dirty="0">
                <a:effectLst/>
                <a:latin typeface="Open Sans" panose="020B0606030504020204" pitchFamily="34" charset="0"/>
                <a:ea typeface="Open Sans" panose="020B0606030504020204" pitchFamily="34" charset="0"/>
                <a:cs typeface="Times New Roman" panose="02020603050405020304" pitchFamily="18" charset="0"/>
              </a:rPr>
              <a:t>If yes, what components of the scenario align with the DCS definition? If no, what components are</a:t>
            </a:r>
            <a:r>
              <a:rPr lang="en-US" sz="1200" spc="-1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missing?</a:t>
            </a:r>
          </a:p>
          <a:p>
            <a:pPr marL="342900" marR="730250" lvl="0" indent="-342900">
              <a:lnSpc>
                <a:spcPct val="125000"/>
              </a:lnSpc>
              <a:spcBef>
                <a:spcPts val="500"/>
              </a:spcBef>
              <a:spcAft>
                <a:spcPts val="600"/>
              </a:spcAft>
              <a:buFont typeface="Symbol" panose="05050102010706020507" pitchFamily="18" charset="2"/>
              <a:buChar char=""/>
            </a:pPr>
            <a:r>
              <a:rPr lang="en-US" sz="1200" dirty="0">
                <a:effectLst/>
                <a:latin typeface="Open Sans" panose="020B0606030504020204" pitchFamily="34" charset="0"/>
                <a:ea typeface="Open Sans" panose="020B0606030504020204" pitchFamily="34" charset="0"/>
                <a:cs typeface="Times New Roman" panose="02020603050405020304" pitchFamily="18" charset="0"/>
              </a:rPr>
              <a:t>Vanessa is a minor.</a:t>
            </a:r>
          </a:p>
          <a:p>
            <a:pPr marL="342900" marR="730250" lvl="0" indent="-342900">
              <a:lnSpc>
                <a:spcPct val="125000"/>
              </a:lnSpc>
              <a:spcBef>
                <a:spcPts val="500"/>
              </a:spcBef>
              <a:spcAft>
                <a:spcPts val="600"/>
              </a:spcAft>
              <a:buFont typeface="Symbol" panose="05050102010706020507" pitchFamily="18" charset="2"/>
              <a:buChar char=""/>
            </a:pPr>
            <a:r>
              <a:rPr lang="en-US" sz="1200" dirty="0">
                <a:effectLst/>
                <a:latin typeface="Open Sans" panose="020B0606030504020204" pitchFamily="34" charset="0"/>
                <a:ea typeface="Open Sans" panose="020B0606030504020204" pitchFamily="34" charset="0"/>
                <a:cs typeface="Times New Roman" panose="02020603050405020304" pitchFamily="18" charset="0"/>
              </a:rPr>
              <a:t>Something of value (money) is being provided in exchange for a sex act (stripping/sexually explicit performance and sex</a:t>
            </a:r>
            <a:r>
              <a:rPr lang="en-US" sz="1200" spc="-4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acts).</a:t>
            </a:r>
          </a:p>
          <a:p>
            <a:pPr marL="0" marR="0">
              <a:lnSpc>
                <a:spcPct val="107000"/>
              </a:lnSpc>
              <a:spcBef>
                <a:spcPts val="600"/>
              </a:spcBef>
              <a:spcAft>
                <a:spcPts val="1200"/>
              </a:spcAft>
            </a:pPr>
            <a:r>
              <a:rPr lang="en-US" sz="1400" b="1" dirty="0">
                <a:effectLst/>
                <a:latin typeface="Open Sans" panose="020B0606030504020204" pitchFamily="34" charset="0"/>
                <a:ea typeface="Open Sans" panose="020B0606030504020204" pitchFamily="34" charset="0"/>
              </a:rPr>
              <a:t>Scenario 4</a:t>
            </a:r>
          </a:p>
          <a:p>
            <a:pPr marL="0" marR="621030">
              <a:lnSpc>
                <a:spcPct val="125000"/>
              </a:lnSpc>
              <a:spcBef>
                <a:spcPts val="0"/>
              </a:spcBef>
              <a:spcAft>
                <a:spcPts val="600"/>
              </a:spcAft>
            </a:pPr>
            <a:r>
              <a:rPr lang="en-US" sz="1200" dirty="0">
                <a:effectLst/>
                <a:latin typeface="Open Sans" panose="020B0606030504020204" pitchFamily="34" charset="0"/>
                <a:ea typeface="Open Sans" panose="020B0606030504020204" pitchFamily="34" charset="0"/>
                <a:cs typeface="Times New Roman" panose="02020603050405020304" pitchFamily="18" charset="0"/>
              </a:rPr>
              <a:t>An officer in your local law enforcement Vice Unit has contacted you at 11 p.m., following a sting operation where they located a missing 15-year-old youth from another state. The officer found the youth after responding to an online classified ad posted on websites like Backpage.com and Myproviderguide.com. The child told the police officer that she met “Cream” outside of her group home about a month ago. She keeps referring to “Cream” as her boyfriend and says that they have been on the road, moving from hotel to hotel for about 3 weeks. She’s really worried about whether he is in trouble and keeps asking when she will get to see him. Law enforcement is asking for someone to come and take her to a placement for the evening.</a:t>
            </a:r>
          </a:p>
          <a:p>
            <a:pPr marL="0" marR="778510">
              <a:lnSpc>
                <a:spcPct val="115000"/>
              </a:lnSpc>
              <a:spcBef>
                <a:spcPts val="995"/>
              </a:spcBef>
              <a:spcAft>
                <a:spcPts val="0"/>
              </a:spcAft>
              <a:tabLst>
                <a:tab pos="697865" algn="l"/>
                <a:tab pos="698500" algn="l"/>
              </a:tabLst>
            </a:pPr>
            <a:r>
              <a:rPr lang="en-US" sz="1200" dirty="0">
                <a:effectLst/>
                <a:latin typeface="Open Sans" panose="020B0606030504020204" pitchFamily="34" charset="0"/>
                <a:ea typeface="Open Sans" panose="020B0606030504020204" pitchFamily="34" charset="0"/>
                <a:cs typeface="Times New Roman" panose="02020603050405020304" pitchFamily="18" charset="0"/>
              </a:rPr>
              <a:t>What are</a:t>
            </a:r>
            <a:r>
              <a:rPr lang="en-US" sz="1200" spc="-3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some</a:t>
            </a:r>
            <a:r>
              <a:rPr lang="en-US" sz="1200" spc="-4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of</a:t>
            </a:r>
            <a:r>
              <a:rPr lang="en-US" sz="1200" spc="-2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the</a:t>
            </a:r>
            <a:r>
              <a:rPr lang="en-US" sz="1200" spc="-2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risk</a:t>
            </a:r>
            <a:r>
              <a:rPr lang="en-US" sz="1200" spc="-2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factors</a:t>
            </a:r>
            <a:r>
              <a:rPr lang="en-US" sz="1200" spc="-2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and</a:t>
            </a:r>
            <a:r>
              <a:rPr lang="en-US" sz="1200" spc="-4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red</a:t>
            </a:r>
            <a:r>
              <a:rPr lang="en-US" sz="1200" spc="-4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flags</a:t>
            </a:r>
            <a:r>
              <a:rPr lang="en-US" sz="1200" spc="-1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in</a:t>
            </a:r>
            <a:r>
              <a:rPr lang="en-US" sz="1200" spc="-4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the</a:t>
            </a:r>
            <a:r>
              <a:rPr lang="en-US" sz="1200" spc="-2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scenario</a:t>
            </a:r>
            <a:r>
              <a:rPr lang="en-US" sz="1200" spc="-4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related</a:t>
            </a:r>
            <a:r>
              <a:rPr lang="en-US" sz="1200" spc="-4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to</a:t>
            </a:r>
            <a:r>
              <a:rPr lang="en-US" sz="1200" spc="-4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potential child sex</a:t>
            </a:r>
            <a:r>
              <a:rPr lang="en-US" sz="1200" spc="25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trafficking?</a:t>
            </a:r>
          </a:p>
          <a:p>
            <a:pPr marL="342900" marR="730250" lvl="0" indent="-342900">
              <a:lnSpc>
                <a:spcPct val="125000"/>
              </a:lnSpc>
              <a:spcBef>
                <a:spcPts val="500"/>
              </a:spcBef>
              <a:spcAft>
                <a:spcPts val="600"/>
              </a:spcAft>
              <a:buFont typeface="Symbol" panose="05050102010706020507" pitchFamily="18" charset="2"/>
              <a:buChar char=""/>
            </a:pPr>
            <a:r>
              <a:rPr lang="en-US" sz="1200" dirty="0">
                <a:effectLst/>
                <a:latin typeface="Open Sans" panose="020B0606030504020204" pitchFamily="34" charset="0"/>
                <a:ea typeface="Open Sans" panose="020B0606030504020204" pitchFamily="34" charset="0"/>
                <a:cs typeface="Times New Roman" panose="02020603050405020304" pitchFamily="18" charset="0"/>
              </a:rPr>
              <a:t>15-year-old youth from another</a:t>
            </a:r>
            <a:r>
              <a:rPr lang="en-US" sz="1200" spc="-14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State</a:t>
            </a:r>
          </a:p>
          <a:p>
            <a:pPr marL="342900" marR="730250" lvl="0" indent="-342900">
              <a:lnSpc>
                <a:spcPct val="125000"/>
              </a:lnSpc>
              <a:spcBef>
                <a:spcPts val="500"/>
              </a:spcBef>
              <a:spcAft>
                <a:spcPts val="600"/>
              </a:spcAft>
              <a:buFont typeface="Symbol" panose="05050102010706020507" pitchFamily="18" charset="2"/>
              <a:buChar char=""/>
            </a:pPr>
            <a:r>
              <a:rPr lang="en-US" sz="1200" dirty="0">
                <a:effectLst/>
                <a:latin typeface="Open Sans" panose="020B0606030504020204" pitchFamily="34" charset="0"/>
                <a:ea typeface="Open Sans" panose="020B0606030504020204" pitchFamily="34" charset="0"/>
                <a:cs typeface="Times New Roman" panose="02020603050405020304" pitchFamily="18" charset="0"/>
              </a:rPr>
              <a:t>Online classified</a:t>
            </a:r>
            <a:r>
              <a:rPr lang="en-US" sz="1200" spc="-5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advertisement</a:t>
            </a:r>
            <a:r>
              <a:rPr lang="en-US" sz="1200" spc="-4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on</a:t>
            </a:r>
            <a:r>
              <a:rPr lang="en-US" sz="1200" spc="-6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websites</a:t>
            </a:r>
            <a:r>
              <a:rPr lang="en-US" sz="1200" spc="-5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known</a:t>
            </a:r>
            <a:r>
              <a:rPr lang="en-US" sz="1200" spc="-6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for</a:t>
            </a:r>
            <a:r>
              <a:rPr lang="en-US" sz="1200" spc="-5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commercial</a:t>
            </a:r>
            <a:r>
              <a:rPr lang="en-US" sz="1200" spc="-5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sex</a:t>
            </a:r>
            <a:r>
              <a:rPr lang="en-US" sz="1200" spc="-6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and</a:t>
            </a:r>
            <a:r>
              <a:rPr lang="en-US" sz="1200" spc="-5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sex trafficking (Backpage.com and Myproviderguide.com)</a:t>
            </a:r>
          </a:p>
          <a:p>
            <a:pPr marL="342900" marR="730250" lvl="0" indent="-342900">
              <a:lnSpc>
                <a:spcPct val="125000"/>
              </a:lnSpc>
              <a:spcBef>
                <a:spcPts val="500"/>
              </a:spcBef>
              <a:spcAft>
                <a:spcPts val="600"/>
              </a:spcAft>
              <a:buFont typeface="Symbol" panose="05050102010706020507" pitchFamily="18" charset="2"/>
              <a:buChar char=""/>
            </a:pPr>
            <a:r>
              <a:rPr lang="en-US" sz="1200" dirty="0">
                <a:effectLst/>
                <a:latin typeface="Open Sans" panose="020B0606030504020204" pitchFamily="34" charset="0"/>
                <a:ea typeface="Open Sans" panose="020B0606030504020204" pitchFamily="34" charset="0"/>
                <a:cs typeface="Times New Roman" panose="02020603050405020304" pitchFamily="18" charset="0"/>
              </a:rPr>
              <a:t>Living in a group home/in State</a:t>
            </a:r>
            <a:r>
              <a:rPr lang="en-US" sz="1200" spc="-18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care</a:t>
            </a:r>
          </a:p>
          <a:p>
            <a:pPr marL="342900" marR="730250" lvl="0" indent="-342900">
              <a:lnSpc>
                <a:spcPct val="125000"/>
              </a:lnSpc>
              <a:spcBef>
                <a:spcPts val="500"/>
              </a:spcBef>
              <a:spcAft>
                <a:spcPts val="600"/>
              </a:spcAft>
              <a:buFont typeface="Symbol" panose="05050102010706020507" pitchFamily="18" charset="2"/>
              <a:buChar char=""/>
            </a:pPr>
            <a:r>
              <a:rPr lang="en-US" sz="1200" dirty="0">
                <a:effectLst/>
                <a:latin typeface="Open Sans" panose="020B0606030504020204" pitchFamily="34" charset="0"/>
                <a:ea typeface="Open Sans" panose="020B0606030504020204" pitchFamily="34" charset="0"/>
                <a:cs typeface="Times New Roman" panose="02020603050405020304" pitchFamily="18" charset="0"/>
              </a:rPr>
              <a:t>References to a “boyfriend” named Cream (bonus points for someone in the group who knows what CREAM stands for: Cash Rules Everything Around</a:t>
            </a:r>
            <a:r>
              <a:rPr lang="en-US" sz="1200" spc="-11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Me)</a:t>
            </a:r>
          </a:p>
          <a:p>
            <a:pPr marL="342900" marR="730250" lvl="0" indent="-342900">
              <a:lnSpc>
                <a:spcPct val="125000"/>
              </a:lnSpc>
              <a:spcBef>
                <a:spcPts val="500"/>
              </a:spcBef>
              <a:spcAft>
                <a:spcPts val="600"/>
              </a:spcAft>
              <a:buFont typeface="Symbol" panose="05050102010706020507" pitchFamily="18" charset="2"/>
              <a:buChar char=""/>
            </a:pPr>
            <a:r>
              <a:rPr lang="en-US" sz="1200" dirty="0">
                <a:effectLst/>
                <a:latin typeface="Open Sans" panose="020B0606030504020204" pitchFamily="34" charset="0"/>
                <a:ea typeface="Open Sans" panose="020B0606030504020204" pitchFamily="34" charset="0"/>
                <a:cs typeface="Times New Roman" panose="02020603050405020304" pitchFamily="18" charset="0"/>
              </a:rPr>
              <a:t>Living hotel to</a:t>
            </a:r>
            <a:r>
              <a:rPr lang="en-US" sz="1200" spc="-9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hotel</a:t>
            </a:r>
          </a:p>
          <a:p>
            <a:pPr marL="0" marR="0">
              <a:lnSpc>
                <a:spcPct val="107000"/>
              </a:lnSpc>
              <a:spcBef>
                <a:spcPts val="1245"/>
              </a:spcBef>
              <a:spcAft>
                <a:spcPts val="0"/>
              </a:spcAft>
              <a:tabLst>
                <a:tab pos="697865" algn="l"/>
                <a:tab pos="698500" algn="l"/>
              </a:tabLst>
            </a:pPr>
            <a:r>
              <a:rPr lang="en-US" sz="1200" dirty="0">
                <a:effectLst/>
                <a:latin typeface="Open Sans" panose="020B0606030504020204" pitchFamily="34" charset="0"/>
                <a:ea typeface="Open Sans" panose="020B0606030504020204" pitchFamily="34" charset="0"/>
                <a:cs typeface="Times New Roman" panose="02020603050405020304" pitchFamily="18" charset="0"/>
              </a:rPr>
              <a:t>Does this case fit the DCS definition of</a:t>
            </a:r>
            <a:r>
              <a:rPr lang="en-US" sz="1200" spc="-1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CSEM?</a:t>
            </a:r>
          </a:p>
          <a:p>
            <a:pPr marL="342900" marR="730250" lvl="0" indent="-342900">
              <a:lnSpc>
                <a:spcPct val="125000"/>
              </a:lnSpc>
              <a:spcBef>
                <a:spcPts val="500"/>
              </a:spcBef>
              <a:spcAft>
                <a:spcPts val="600"/>
              </a:spcAft>
              <a:buFont typeface="Symbol" panose="05050102010706020507" pitchFamily="18" charset="2"/>
              <a:buChar char=""/>
            </a:pPr>
            <a:r>
              <a:rPr lang="en-US" sz="1200" dirty="0">
                <a:effectLst/>
                <a:latin typeface="Open Sans" panose="020B0606030504020204" pitchFamily="34" charset="0"/>
                <a:ea typeface="Open Sans" panose="020B0606030504020204" pitchFamily="34" charset="0"/>
                <a:cs typeface="Times New Roman" panose="02020603050405020304" pitchFamily="18" charset="0"/>
              </a:rPr>
              <a:t>Unknown, but highly likely because of all the indicators present. Further investigation should seek to determine if sex is being exchanged for anything</a:t>
            </a:r>
            <a:r>
              <a:rPr lang="en-US" sz="1200" spc="-14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of value.</a:t>
            </a:r>
          </a:p>
          <a:p>
            <a:pPr marL="0" marR="831215">
              <a:lnSpc>
                <a:spcPct val="125000"/>
              </a:lnSpc>
              <a:spcBef>
                <a:spcPts val="1000"/>
              </a:spcBef>
              <a:spcAft>
                <a:spcPts val="0"/>
              </a:spcAft>
              <a:tabLst>
                <a:tab pos="697865" algn="l"/>
                <a:tab pos="698500" algn="l"/>
              </a:tabLst>
            </a:pPr>
            <a:r>
              <a:rPr lang="en-US" sz="1200" dirty="0">
                <a:effectLst/>
                <a:latin typeface="Open Sans" panose="020B0606030504020204" pitchFamily="34" charset="0"/>
                <a:ea typeface="Open Sans" panose="020B0606030504020204" pitchFamily="34" charset="0"/>
                <a:cs typeface="Times New Roman" panose="02020603050405020304" pitchFamily="18" charset="0"/>
              </a:rPr>
              <a:t>If yes, what components of the scenario align with the DCS definition? If no, what components are</a:t>
            </a:r>
            <a:r>
              <a:rPr lang="en-US" sz="1200" spc="-1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missing?</a:t>
            </a:r>
          </a:p>
          <a:p>
            <a:pPr marL="342900" marR="730250" lvl="0" indent="-342900">
              <a:lnSpc>
                <a:spcPct val="125000"/>
              </a:lnSpc>
              <a:spcBef>
                <a:spcPts val="500"/>
              </a:spcBef>
              <a:spcAft>
                <a:spcPts val="600"/>
              </a:spcAft>
              <a:buFont typeface="Symbol" panose="05050102010706020507" pitchFamily="18" charset="2"/>
              <a:buChar char=""/>
            </a:pPr>
            <a:r>
              <a:rPr lang="en-US" sz="1200" dirty="0">
                <a:effectLst/>
                <a:latin typeface="Open Sans" panose="020B0606030504020204" pitchFamily="34" charset="0"/>
                <a:ea typeface="Open Sans" panose="020B0606030504020204" pitchFamily="34" charset="0"/>
                <a:cs typeface="Times New Roman" panose="02020603050405020304" pitchFamily="18" charset="0"/>
              </a:rPr>
              <a:t>Same as above. </a:t>
            </a:r>
          </a:p>
          <a:p>
            <a:pPr marL="0" marR="0">
              <a:lnSpc>
                <a:spcPct val="107000"/>
              </a:lnSpc>
              <a:spcBef>
                <a:spcPts val="600"/>
              </a:spcBef>
              <a:spcAft>
                <a:spcPts val="1200"/>
              </a:spcAft>
            </a:pPr>
            <a:r>
              <a:rPr lang="en-US" sz="1400" b="1" dirty="0">
                <a:effectLst/>
                <a:latin typeface="Open Sans" panose="020B0606030504020204" pitchFamily="34" charset="0"/>
                <a:ea typeface="Open Sans" panose="020B0606030504020204" pitchFamily="34" charset="0"/>
              </a:rPr>
              <a:t>Scenario 5</a:t>
            </a:r>
          </a:p>
          <a:p>
            <a:pPr marL="0" marR="665480">
              <a:lnSpc>
                <a:spcPct val="125000"/>
              </a:lnSpc>
              <a:spcBef>
                <a:spcPts val="5"/>
              </a:spcBef>
              <a:spcAft>
                <a:spcPts val="600"/>
              </a:spcAft>
            </a:pPr>
            <a:r>
              <a:rPr lang="en-US" sz="1200" dirty="0">
                <a:effectLst/>
                <a:latin typeface="Open Sans" panose="020B0606030504020204" pitchFamily="34" charset="0"/>
                <a:ea typeface="Open Sans" panose="020B0606030504020204" pitchFamily="34" charset="0"/>
                <a:cs typeface="Times New Roman" panose="02020603050405020304" pitchFamily="18" charset="0"/>
              </a:rPr>
              <a:t>You receive a case from the court regarding 16-year-old Maria, whose mother has</a:t>
            </a:r>
            <a:r>
              <a:rPr lang="en-US" sz="1200" spc="-17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filed an unruly petition. The mom says she can’t control Maria. In the past month, Maria has run away three times, and when she does come home, it’s hardly ever before midnight. The mom says she received a call from the school counselor saying Maria is sleeping through most of her classes. The mom is suspicious that Maria might be getting into drug dealing because she returned from her last run with her nails done and had upgraded her phone, which she’s always using. When you sit down to talk with Maria, you notice that she has a notepad from the Red Roof Inn in her purse and several</a:t>
            </a:r>
            <a:r>
              <a:rPr lang="en-US" sz="1200" spc="-1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condoms.</a:t>
            </a:r>
          </a:p>
          <a:p>
            <a:pPr marL="0" marR="0">
              <a:lnSpc>
                <a:spcPct val="107000"/>
              </a:lnSpc>
              <a:spcBef>
                <a:spcPts val="995"/>
              </a:spcBef>
              <a:spcAft>
                <a:spcPts val="0"/>
              </a:spcAft>
              <a:tabLst>
                <a:tab pos="697865" algn="l"/>
                <a:tab pos="698500" algn="l"/>
              </a:tabLst>
            </a:pPr>
            <a:r>
              <a:rPr lang="en-US" sz="1200" dirty="0">
                <a:effectLst/>
                <a:latin typeface="Open Sans" panose="020B0606030504020204" pitchFamily="34" charset="0"/>
                <a:ea typeface="Open Sans" panose="020B0606030504020204" pitchFamily="34" charset="0"/>
                <a:cs typeface="Times New Roman" panose="02020603050405020304" pitchFamily="18" charset="0"/>
              </a:rPr>
              <a:t>Does this case fit the DCS definition of</a:t>
            </a:r>
            <a:r>
              <a:rPr lang="en-US" sz="1200" spc="-1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CSEM?</a:t>
            </a:r>
          </a:p>
          <a:p>
            <a:pPr marL="342900" marR="730250" lvl="0" indent="-342900">
              <a:lnSpc>
                <a:spcPct val="125000"/>
              </a:lnSpc>
              <a:spcBef>
                <a:spcPts val="500"/>
              </a:spcBef>
              <a:spcAft>
                <a:spcPts val="600"/>
              </a:spcAft>
              <a:buFont typeface="Symbol" panose="05050102010706020507" pitchFamily="18" charset="2"/>
              <a:buChar char=""/>
            </a:pPr>
            <a:r>
              <a:rPr lang="en-US" sz="1200" dirty="0">
                <a:effectLst/>
                <a:latin typeface="Open Sans" panose="020B0606030504020204" pitchFamily="34" charset="0"/>
                <a:ea typeface="Open Sans" panose="020B0606030504020204" pitchFamily="34" charset="0"/>
                <a:cs typeface="Times New Roman" panose="02020603050405020304" pitchFamily="18" charset="0"/>
              </a:rPr>
              <a:t>Unknown, but likely. If it is determined that trafficking is present, this case would fit the DCS definition.</a:t>
            </a:r>
          </a:p>
          <a:p>
            <a:pPr marL="0" marR="831215">
              <a:lnSpc>
                <a:spcPct val="125000"/>
              </a:lnSpc>
              <a:spcBef>
                <a:spcPts val="1005"/>
              </a:spcBef>
              <a:spcAft>
                <a:spcPts val="0"/>
              </a:spcAft>
              <a:tabLst>
                <a:tab pos="697865" algn="l"/>
                <a:tab pos="698500" algn="l"/>
              </a:tabLst>
            </a:pPr>
            <a:r>
              <a:rPr lang="en-US" sz="1200" dirty="0">
                <a:effectLst/>
                <a:latin typeface="Open Sans" panose="020B0606030504020204" pitchFamily="34" charset="0"/>
                <a:ea typeface="Open Sans" panose="020B0606030504020204" pitchFamily="34" charset="0"/>
                <a:cs typeface="Times New Roman" panose="02020603050405020304" pitchFamily="18" charset="0"/>
              </a:rPr>
              <a:t>If yes, what components of the scenario align with the DCS definition? If no, what components are</a:t>
            </a:r>
            <a:r>
              <a:rPr lang="en-US" sz="1200" spc="-1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missing?</a:t>
            </a:r>
          </a:p>
          <a:p>
            <a:pPr marL="342900" marR="730250" lvl="0" indent="-342900">
              <a:lnSpc>
                <a:spcPct val="125000"/>
              </a:lnSpc>
              <a:spcBef>
                <a:spcPts val="500"/>
              </a:spcBef>
              <a:spcAft>
                <a:spcPts val="600"/>
              </a:spcAft>
              <a:buFont typeface="Symbol" panose="05050102010706020507" pitchFamily="18" charset="2"/>
              <a:buChar char=""/>
            </a:pPr>
            <a:r>
              <a:rPr lang="en-US" sz="1200" dirty="0">
                <a:effectLst/>
                <a:latin typeface="Open Sans" panose="020B0606030504020204" pitchFamily="34" charset="0"/>
                <a:ea typeface="Open Sans" panose="020B0606030504020204" pitchFamily="34" charset="0"/>
                <a:cs typeface="Times New Roman" panose="02020603050405020304" pitchFamily="18" charset="0"/>
              </a:rPr>
              <a:t>Maria is a minor.</a:t>
            </a:r>
          </a:p>
          <a:p>
            <a:pPr marL="342900" marR="730250" lvl="0" indent="-342900">
              <a:lnSpc>
                <a:spcPct val="125000"/>
              </a:lnSpc>
              <a:spcBef>
                <a:spcPts val="500"/>
              </a:spcBef>
              <a:spcAft>
                <a:spcPts val="600"/>
              </a:spcAft>
              <a:buFont typeface="Symbol" panose="05050102010706020507" pitchFamily="18" charset="2"/>
              <a:buChar char=""/>
            </a:pPr>
            <a:r>
              <a:rPr lang="en-US" sz="1200" dirty="0">
                <a:effectLst/>
                <a:latin typeface="Open Sans" panose="020B0606030504020204" pitchFamily="34" charset="0"/>
                <a:ea typeface="Open Sans" panose="020B0606030504020204" pitchFamily="34" charset="0"/>
                <a:cs typeface="Times New Roman" panose="02020603050405020304" pitchFamily="18" charset="0"/>
              </a:rPr>
              <a:t>Indicators of</a:t>
            </a:r>
            <a:r>
              <a:rPr lang="en-US" sz="1200" spc="-3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grooming</a:t>
            </a:r>
            <a:r>
              <a:rPr lang="en-US" sz="1200" spc="-4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for</a:t>
            </a:r>
            <a:r>
              <a:rPr lang="en-US" sz="1200" spc="-4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child</a:t>
            </a:r>
            <a:r>
              <a:rPr lang="en-US" sz="1200" spc="-4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sex</a:t>
            </a:r>
            <a:r>
              <a:rPr lang="en-US" sz="1200" spc="-4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trafficking</a:t>
            </a:r>
            <a:r>
              <a:rPr lang="en-US" sz="1200" spc="-4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and</a:t>
            </a:r>
            <a:r>
              <a:rPr lang="en-US" sz="1200" spc="-5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of</a:t>
            </a:r>
            <a:r>
              <a:rPr lang="en-US" sz="1200" spc="-3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exploitation</a:t>
            </a:r>
            <a:r>
              <a:rPr lang="en-US" sz="1200" spc="-3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are</a:t>
            </a:r>
            <a:r>
              <a:rPr lang="en-US" sz="1200" spc="-5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present but</a:t>
            </a:r>
            <a:r>
              <a:rPr lang="en-US" sz="1200" spc="-3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unconfirmed.</a:t>
            </a:r>
          </a:p>
          <a:p>
            <a:pPr marL="0" marR="778510">
              <a:lnSpc>
                <a:spcPct val="115000"/>
              </a:lnSpc>
              <a:spcBef>
                <a:spcPts val="1005"/>
              </a:spcBef>
              <a:spcAft>
                <a:spcPts val="0"/>
              </a:spcAft>
              <a:tabLst>
                <a:tab pos="697865" algn="l"/>
                <a:tab pos="698500" algn="l"/>
              </a:tabLst>
            </a:pPr>
            <a:r>
              <a:rPr lang="en-US" sz="1200" dirty="0">
                <a:effectLst/>
                <a:latin typeface="Open Sans" panose="020B0606030504020204" pitchFamily="34" charset="0"/>
                <a:ea typeface="Open Sans" panose="020B0606030504020204" pitchFamily="34" charset="0"/>
                <a:cs typeface="Times New Roman" panose="02020603050405020304" pitchFamily="18" charset="0"/>
              </a:rPr>
              <a:t>What</a:t>
            </a:r>
            <a:r>
              <a:rPr lang="en-US" sz="1200" spc="-4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are</a:t>
            </a:r>
            <a:r>
              <a:rPr lang="en-US" sz="1200" spc="-3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some</a:t>
            </a:r>
            <a:r>
              <a:rPr lang="en-US" sz="1200" spc="-4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of</a:t>
            </a:r>
            <a:r>
              <a:rPr lang="en-US" sz="1200" spc="-2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the</a:t>
            </a:r>
            <a:r>
              <a:rPr lang="en-US" sz="1200" spc="-2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risk</a:t>
            </a:r>
            <a:r>
              <a:rPr lang="en-US" sz="1200" spc="-2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factors</a:t>
            </a:r>
            <a:r>
              <a:rPr lang="en-US" sz="1200" spc="-2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and</a:t>
            </a:r>
            <a:r>
              <a:rPr lang="en-US" sz="1200" spc="-4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red</a:t>
            </a:r>
            <a:r>
              <a:rPr lang="en-US" sz="1200" spc="-4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flags</a:t>
            </a:r>
            <a:r>
              <a:rPr lang="en-US" sz="1200" spc="-1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in</a:t>
            </a:r>
            <a:r>
              <a:rPr lang="en-US" sz="1200" spc="-4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the</a:t>
            </a:r>
            <a:r>
              <a:rPr lang="en-US" sz="1200" spc="-2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scenario</a:t>
            </a:r>
            <a:r>
              <a:rPr lang="en-US" sz="1200" spc="-4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related</a:t>
            </a:r>
            <a:r>
              <a:rPr lang="en-US" sz="1200" spc="-4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to</a:t>
            </a:r>
            <a:r>
              <a:rPr lang="en-US" sz="1200" spc="-4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potential child sex</a:t>
            </a:r>
            <a:r>
              <a:rPr lang="en-US" sz="1200" spc="25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trafficking?</a:t>
            </a:r>
          </a:p>
          <a:p>
            <a:pPr marL="342900" marR="730250" lvl="0" indent="-342900">
              <a:lnSpc>
                <a:spcPct val="125000"/>
              </a:lnSpc>
              <a:spcBef>
                <a:spcPts val="500"/>
              </a:spcBef>
              <a:spcAft>
                <a:spcPts val="600"/>
              </a:spcAft>
              <a:buFont typeface="Symbol" panose="05050102010706020507" pitchFamily="18" charset="2"/>
              <a:buChar char=""/>
            </a:pPr>
            <a:r>
              <a:rPr lang="en-US" sz="1200" dirty="0">
                <a:effectLst/>
                <a:latin typeface="Open Sans" panose="020B0606030504020204" pitchFamily="34" charset="0"/>
                <a:ea typeface="Open Sans" panose="020B0606030504020204" pitchFamily="34" charset="0"/>
                <a:cs typeface="Times New Roman" panose="02020603050405020304" pitchFamily="18" charset="0"/>
              </a:rPr>
              <a:t>Chronic Runaway</a:t>
            </a:r>
          </a:p>
          <a:p>
            <a:pPr marL="342900" marR="730250" lvl="0" indent="-342900">
              <a:lnSpc>
                <a:spcPct val="125000"/>
              </a:lnSpc>
              <a:spcBef>
                <a:spcPts val="500"/>
              </a:spcBef>
              <a:spcAft>
                <a:spcPts val="600"/>
              </a:spcAft>
              <a:buFont typeface="Symbol" panose="05050102010706020507" pitchFamily="18" charset="2"/>
              <a:buChar char=""/>
            </a:pPr>
            <a:r>
              <a:rPr lang="en-US" sz="1200" dirty="0">
                <a:effectLst/>
                <a:latin typeface="Open Sans" panose="020B0606030504020204" pitchFamily="34" charset="0"/>
                <a:ea typeface="Open Sans" panose="020B0606030504020204" pitchFamily="34" charset="0"/>
                <a:cs typeface="Times New Roman" panose="02020603050405020304" pitchFamily="18" charset="0"/>
              </a:rPr>
              <a:t>Sleeping during the day</a:t>
            </a:r>
          </a:p>
          <a:p>
            <a:pPr marL="342900" marR="730250" lvl="0" indent="-342900">
              <a:lnSpc>
                <a:spcPct val="125000"/>
              </a:lnSpc>
              <a:spcBef>
                <a:spcPts val="500"/>
              </a:spcBef>
              <a:spcAft>
                <a:spcPts val="600"/>
              </a:spcAft>
              <a:buFont typeface="Symbol" panose="05050102010706020507" pitchFamily="18" charset="2"/>
              <a:buChar char=""/>
            </a:pPr>
            <a:r>
              <a:rPr lang="en-US" sz="1200" dirty="0">
                <a:effectLst/>
                <a:latin typeface="Open Sans" panose="020B0606030504020204" pitchFamily="34" charset="0"/>
                <a:ea typeface="Open Sans" panose="020B0606030504020204" pitchFamily="34" charset="0"/>
                <a:cs typeface="Times New Roman" panose="02020603050405020304" pitchFamily="18" charset="0"/>
              </a:rPr>
              <a:t>Returning from running away with hair/nails done and upgraded</a:t>
            </a:r>
            <a:r>
              <a:rPr lang="en-US" sz="1200" spc="-3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phone</a:t>
            </a:r>
          </a:p>
          <a:p>
            <a:pPr marL="342900" marR="730250" lvl="0" indent="-342900">
              <a:lnSpc>
                <a:spcPct val="125000"/>
              </a:lnSpc>
              <a:spcBef>
                <a:spcPts val="500"/>
              </a:spcBef>
              <a:spcAft>
                <a:spcPts val="600"/>
              </a:spcAft>
              <a:buFont typeface="Symbol" panose="05050102010706020507" pitchFamily="18" charset="2"/>
              <a:buChar char=""/>
            </a:pPr>
            <a:r>
              <a:rPr lang="en-US" sz="1200" dirty="0">
                <a:effectLst/>
                <a:latin typeface="Open Sans" panose="020B0606030504020204" pitchFamily="34" charset="0"/>
                <a:ea typeface="Open Sans" panose="020B0606030504020204" pitchFamily="34" charset="0"/>
                <a:cs typeface="Times New Roman" panose="02020603050405020304" pitchFamily="18" charset="0"/>
              </a:rPr>
              <a:t>Hotel notepad and condoms in her</a:t>
            </a:r>
            <a:r>
              <a:rPr lang="en-US" sz="1200" spc="-1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purse</a:t>
            </a:r>
          </a:p>
          <a:p>
            <a:pPr marL="0" marR="0">
              <a:lnSpc>
                <a:spcPct val="107000"/>
              </a:lnSpc>
              <a:spcBef>
                <a:spcPts val="600"/>
              </a:spcBef>
              <a:spcAft>
                <a:spcPts val="1200"/>
              </a:spcAft>
            </a:pPr>
            <a:r>
              <a:rPr lang="en-US" sz="1400" b="1" dirty="0">
                <a:effectLst/>
                <a:latin typeface="Open Sans" panose="020B0606030504020204" pitchFamily="34" charset="0"/>
                <a:ea typeface="Open Sans" panose="020B0606030504020204" pitchFamily="34" charset="0"/>
              </a:rPr>
              <a:t>Scenario 6</a:t>
            </a:r>
          </a:p>
          <a:p>
            <a:pPr marL="0" marR="631190">
              <a:lnSpc>
                <a:spcPct val="125000"/>
              </a:lnSpc>
              <a:spcBef>
                <a:spcPts val="0"/>
              </a:spcBef>
              <a:spcAft>
                <a:spcPts val="600"/>
              </a:spcAft>
            </a:pPr>
            <a:r>
              <a:rPr lang="en-US" sz="1200" dirty="0">
                <a:effectLst/>
                <a:latin typeface="Open Sans" panose="020B0606030504020204" pitchFamily="34" charset="0"/>
                <a:ea typeface="Open Sans" panose="020B0606030504020204" pitchFamily="34" charset="0"/>
                <a:cs typeface="Times New Roman" panose="02020603050405020304" pitchFamily="18" charset="0"/>
              </a:rPr>
              <a:t>Liz, who is 17 years old, runs away from her foster home because she hates the other kids placed there. While sitting outside of a local mall she gets a message on a social networking app from Mike, a cute older “boy” (33 years old) who hit her up a few weeks ago and said he thought she was pretty. They’ve been communicating for weeks and he always contacts her when she’s having a rough day. He seems so sweet and asks her about her life and promises to help her achieve her hopes and dreams. Liz quickly falls for him, and when he hears she ran away, he says she can stay at his place. She thinks they are in love. After spending what she considers an amazing month together, he tells her that she is costing him too much money and must earn her keep. When she says she does not want to prostitute, Mike says, “Your uncle has been taking it for free for years, it’s about time you got something for it.” So Liz agrees because she wants to prove her love for him. Mike takes a couple photos and posts her escort ad online. Within minutes, the first text responses come in, asking to coordinate a location and time for a date, and within the hour, she’s already</a:t>
            </a:r>
            <a:r>
              <a:rPr lang="en-US" sz="1200" spc="-10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made $100 for Mike.</a:t>
            </a:r>
          </a:p>
          <a:p>
            <a:pPr marL="0" marR="0">
              <a:lnSpc>
                <a:spcPct val="107000"/>
              </a:lnSpc>
              <a:spcBef>
                <a:spcPts val="1405"/>
              </a:spcBef>
              <a:spcAft>
                <a:spcPts val="0"/>
              </a:spcAft>
              <a:tabLst>
                <a:tab pos="697865" algn="l"/>
                <a:tab pos="698500" algn="l"/>
              </a:tabLst>
            </a:pPr>
            <a:r>
              <a:rPr lang="en-US" sz="1200" dirty="0">
                <a:effectLst/>
                <a:latin typeface="Open Sans" panose="020B0606030504020204" pitchFamily="34" charset="0"/>
                <a:ea typeface="Open Sans" panose="020B0606030504020204" pitchFamily="34" charset="0"/>
                <a:cs typeface="Times New Roman" panose="02020603050405020304" pitchFamily="18" charset="0"/>
              </a:rPr>
              <a:t>Does this case fit the DCS definition of</a:t>
            </a:r>
            <a:r>
              <a:rPr lang="en-US" sz="1200" spc="-1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CSEM?</a:t>
            </a:r>
          </a:p>
          <a:p>
            <a:pPr marL="342900" marR="730250" lvl="0" indent="-342900">
              <a:lnSpc>
                <a:spcPct val="125000"/>
              </a:lnSpc>
              <a:spcBef>
                <a:spcPts val="500"/>
              </a:spcBef>
              <a:spcAft>
                <a:spcPts val="600"/>
              </a:spcAft>
              <a:buFont typeface="Symbol" panose="05050102010706020507" pitchFamily="18" charset="2"/>
              <a:buChar char=""/>
            </a:pPr>
            <a:r>
              <a:rPr lang="en-US" sz="1200" dirty="0">
                <a:effectLst/>
                <a:latin typeface="Open Sans" panose="020B0606030504020204" pitchFamily="34" charset="0"/>
                <a:ea typeface="Open Sans" panose="020B0606030504020204" pitchFamily="34" charset="0"/>
                <a:cs typeface="Times New Roman" panose="02020603050405020304" pitchFamily="18" charset="0"/>
              </a:rPr>
              <a:t>Yes.</a:t>
            </a:r>
          </a:p>
          <a:p>
            <a:pPr marL="0" marR="831215">
              <a:lnSpc>
                <a:spcPct val="125000"/>
              </a:lnSpc>
              <a:spcBef>
                <a:spcPts val="1245"/>
              </a:spcBef>
              <a:spcAft>
                <a:spcPts val="0"/>
              </a:spcAft>
              <a:tabLst>
                <a:tab pos="697865" algn="l"/>
                <a:tab pos="698500" algn="l"/>
              </a:tabLst>
            </a:pPr>
            <a:r>
              <a:rPr lang="en-US" sz="1200" dirty="0">
                <a:effectLst/>
                <a:latin typeface="Open Sans" panose="020B0606030504020204" pitchFamily="34" charset="0"/>
                <a:ea typeface="Open Sans" panose="020B0606030504020204" pitchFamily="34" charset="0"/>
                <a:cs typeface="Times New Roman" panose="02020603050405020304" pitchFamily="18" charset="0"/>
              </a:rPr>
              <a:t>If yes, what components of the scenario align with the DCS definition? If no, what components are</a:t>
            </a:r>
            <a:r>
              <a:rPr lang="en-US" sz="1200" spc="-1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missing?</a:t>
            </a:r>
          </a:p>
          <a:p>
            <a:pPr marL="342900" marR="730250" lvl="0" indent="-342900">
              <a:lnSpc>
                <a:spcPct val="125000"/>
              </a:lnSpc>
              <a:spcBef>
                <a:spcPts val="500"/>
              </a:spcBef>
              <a:spcAft>
                <a:spcPts val="600"/>
              </a:spcAft>
              <a:buFont typeface="Symbol" panose="05050102010706020507" pitchFamily="18" charset="2"/>
              <a:buChar char=""/>
            </a:pPr>
            <a:r>
              <a:rPr lang="en-US" sz="1200" dirty="0">
                <a:effectLst/>
                <a:latin typeface="Open Sans" panose="020B0606030504020204" pitchFamily="34" charset="0"/>
                <a:ea typeface="Open Sans" panose="020B0606030504020204" pitchFamily="34" charset="0"/>
                <a:cs typeface="Times New Roman" panose="02020603050405020304" pitchFamily="18" charset="0"/>
              </a:rPr>
              <a:t>Liz is a minor.</a:t>
            </a:r>
          </a:p>
          <a:p>
            <a:pPr marL="342900" marR="730250" lvl="0" indent="-342900">
              <a:lnSpc>
                <a:spcPct val="125000"/>
              </a:lnSpc>
              <a:spcBef>
                <a:spcPts val="500"/>
              </a:spcBef>
              <a:spcAft>
                <a:spcPts val="600"/>
              </a:spcAft>
              <a:buFont typeface="Symbol" panose="05050102010706020507" pitchFamily="18" charset="2"/>
              <a:buChar char=""/>
            </a:pPr>
            <a:r>
              <a:rPr lang="en-US" sz="1200" dirty="0">
                <a:effectLst/>
                <a:latin typeface="Open Sans" panose="020B0606030504020204" pitchFamily="34" charset="0"/>
                <a:ea typeface="Open Sans" panose="020B0606030504020204" pitchFamily="34" charset="0"/>
                <a:cs typeface="Times New Roman" panose="02020603050405020304" pitchFamily="18" charset="0"/>
              </a:rPr>
              <a:t>Mike is the trafficker/pimp</a:t>
            </a:r>
            <a:r>
              <a:rPr lang="en-US" sz="1200" spc="-6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and</a:t>
            </a:r>
            <a:r>
              <a:rPr lang="en-US" sz="1200" spc="-5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is</a:t>
            </a:r>
            <a:r>
              <a:rPr lang="en-US" sz="1200" spc="-2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advertising</a:t>
            </a:r>
            <a:r>
              <a:rPr lang="en-US" sz="1200" spc="-4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her</a:t>
            </a:r>
            <a:r>
              <a:rPr lang="en-US" sz="1200" spc="-4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on</a:t>
            </a:r>
            <a:r>
              <a:rPr lang="en-US" sz="1200" spc="-4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escort</a:t>
            </a:r>
            <a:r>
              <a:rPr lang="en-US" sz="1200" spc="-5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sites</a:t>
            </a:r>
            <a:r>
              <a:rPr lang="en-US" sz="1200" spc="-2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online</a:t>
            </a:r>
            <a:r>
              <a:rPr lang="en-US" sz="1200" spc="-30"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and taking the money. Something of value (money) is exchanged for sex</a:t>
            </a:r>
            <a:r>
              <a:rPr lang="en-US" sz="1200" spc="-22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acts.</a:t>
            </a:r>
          </a:p>
          <a:p>
            <a:pPr marL="0" marR="969010">
              <a:lnSpc>
                <a:spcPct val="115000"/>
              </a:lnSpc>
              <a:spcBef>
                <a:spcPts val="995"/>
              </a:spcBef>
              <a:spcAft>
                <a:spcPts val="0"/>
              </a:spcAft>
              <a:tabLst>
                <a:tab pos="697865" algn="l"/>
                <a:tab pos="698500" algn="l"/>
              </a:tabLst>
            </a:pPr>
            <a:r>
              <a:rPr lang="en-US" sz="1200" dirty="0">
                <a:effectLst/>
                <a:latin typeface="Open Sans" panose="020B0606030504020204" pitchFamily="34" charset="0"/>
                <a:ea typeface="Open Sans" panose="020B0606030504020204" pitchFamily="34" charset="0"/>
                <a:cs typeface="Times New Roman" panose="02020603050405020304" pitchFamily="18" charset="0"/>
              </a:rPr>
              <a:t>Facilitator question for trainees:</a:t>
            </a:r>
            <a:r>
              <a:rPr lang="en-US" sz="1200" spc="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How do you think Liz feels about the $100 she made in an</a:t>
            </a:r>
            <a:r>
              <a:rPr lang="en-US" sz="1200" spc="-65" dirty="0">
                <a:effectLst/>
                <a:latin typeface="Open Sans" panose="020B0606030504020204" pitchFamily="34" charset="0"/>
                <a:ea typeface="Open Sans" panose="020B0606030504020204" pitchFamily="34" charset="0"/>
                <a:cs typeface="Times New Roman" panose="02020603050405020304" pitchFamily="18" charset="0"/>
              </a:rPr>
              <a:t> </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hour?</a:t>
            </a:r>
          </a:p>
          <a:p>
            <a:pPr marL="342900" marR="730250" lvl="0" indent="-342900">
              <a:lnSpc>
                <a:spcPct val="125000"/>
              </a:lnSpc>
              <a:spcBef>
                <a:spcPts val="500"/>
              </a:spcBef>
              <a:spcAft>
                <a:spcPts val="600"/>
              </a:spcAft>
              <a:buFont typeface="Symbol" panose="05050102010706020507" pitchFamily="18" charset="2"/>
              <a:buChar char=""/>
            </a:pPr>
            <a:r>
              <a:rPr lang="en-US" sz="1200" dirty="0">
                <a:effectLst/>
                <a:latin typeface="Open Sans" panose="020B0606030504020204" pitchFamily="34" charset="0"/>
                <a:ea typeface="Open Sans" panose="020B0606030504020204" pitchFamily="34" charset="0"/>
                <a:cs typeface="Times New Roman" panose="02020603050405020304" pitchFamily="18" charset="0"/>
              </a:rPr>
              <a:t>Excited.  $100 is a lot of money and she earned it in an hour.  Proud of making Mike happy and helping them out financially.  Dirty and embarrassed. Confused.  If Mike loves her, how could he allow another guy to touch her?</a:t>
            </a:r>
          </a:p>
          <a:p>
            <a:endParaRPr lang="en-US" dirty="0"/>
          </a:p>
        </p:txBody>
      </p:sp>
      <p:sp>
        <p:nvSpPr>
          <p:cNvPr id="4" name="Slide Number Placeholder 3"/>
          <p:cNvSpPr>
            <a:spLocks noGrp="1"/>
          </p:cNvSpPr>
          <p:nvPr>
            <p:ph type="sldNum" sz="quarter" idx="5"/>
          </p:nvPr>
        </p:nvSpPr>
        <p:spPr/>
        <p:txBody>
          <a:bodyPr/>
          <a:lstStyle/>
          <a:p>
            <a:fld id="{700219BD-9CB4-4C28-8EE5-F00E7253FF0A}" type="slidenum">
              <a:rPr lang="en-US" smtClean="0"/>
              <a:t>27</a:t>
            </a:fld>
            <a:endParaRPr lang="en-US"/>
          </a:p>
        </p:txBody>
      </p:sp>
    </p:spTree>
    <p:extLst>
      <p:ext uri="{BB962C8B-B14F-4D97-AF65-F5344CB8AC3E}">
        <p14:creationId xmlns:p14="http://schemas.microsoft.com/office/powerpoint/2010/main" val="26642090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This section engages</a:t>
            </a:r>
            <a:r>
              <a:rPr lang="en-US" sz="1800" b="1"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 </a:t>
            </a:r>
            <a:r>
              <a:rPr lang="en-US" sz="1800" dirty="0">
                <a:effectLst/>
                <a:latin typeface="Open Sans" panose="020B0606030504020204" pitchFamily="34" charset="0"/>
                <a:ea typeface="Open Sans" panose="020B0606030504020204" pitchFamily="34" charset="0"/>
                <a:cs typeface="Times New Roman" panose="02020603050405020304" pitchFamily="18" charset="0"/>
              </a:rPr>
              <a:t>participants in the exploration of risk factors related to CSEM</a:t>
            </a:r>
            <a:endParaRPr lang="en-US" dirty="0"/>
          </a:p>
        </p:txBody>
      </p:sp>
      <p:sp>
        <p:nvSpPr>
          <p:cNvPr id="4" name="Slide Number Placeholder 3"/>
          <p:cNvSpPr>
            <a:spLocks noGrp="1"/>
          </p:cNvSpPr>
          <p:nvPr>
            <p:ph type="sldNum" sz="quarter" idx="5"/>
          </p:nvPr>
        </p:nvSpPr>
        <p:spPr/>
        <p:txBody>
          <a:bodyPr/>
          <a:lstStyle/>
          <a:p>
            <a:fld id="{700219BD-9CB4-4C28-8EE5-F00E7253FF0A}" type="slidenum">
              <a:rPr lang="en-US" smtClean="0"/>
              <a:t>28</a:t>
            </a:fld>
            <a:endParaRPr lang="en-US"/>
          </a:p>
        </p:txBody>
      </p:sp>
    </p:spTree>
    <p:extLst>
      <p:ext uri="{BB962C8B-B14F-4D97-AF65-F5344CB8AC3E}">
        <p14:creationId xmlns:p14="http://schemas.microsoft.com/office/powerpoint/2010/main" val="17510319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1200"/>
              </a:spcAft>
              <a:buSzPts val="1200"/>
              <a:buFont typeface="Symbol" panose="05050102010706020507" pitchFamily="18" charset="2"/>
              <a:buNone/>
            </a:pPr>
            <a:r>
              <a:rPr lang="en-US" sz="1800" b="1" dirty="0">
                <a:solidFill>
                  <a:srgbClr val="000000"/>
                </a:solidFill>
                <a:effectLst/>
                <a:latin typeface="Open Sans" panose="020B0606030504020204" pitchFamily="34" charset="0"/>
                <a:ea typeface="Open Sans" panose="020B0606030504020204" pitchFamily="34" charset="0"/>
              </a:rPr>
              <a:t>DISPLAY</a:t>
            </a:r>
            <a:r>
              <a:rPr lang="en-US" sz="1800" dirty="0">
                <a:solidFill>
                  <a:srgbClr val="000000"/>
                </a:solidFill>
                <a:effectLst/>
                <a:latin typeface="Open Sans" panose="020B0606030504020204" pitchFamily="34" charset="0"/>
                <a:ea typeface="Open Sans" panose="020B0606030504020204" pitchFamily="34" charset="0"/>
              </a:rPr>
              <a:t> Who Is Vulnerable to CSEM slide.  Ask participants who they think (what population) is most vulnerable to CSEM? There is no single profile for trafficking victims. The slide demonstrates that victims of trafficking have diverse socioeconomic backgrounds and varied levels of</a:t>
            </a:r>
            <a:r>
              <a:rPr lang="en-US" sz="1800" spc="-25" dirty="0">
                <a:solidFill>
                  <a:srgbClr val="000000"/>
                </a:solidFill>
                <a:effectLst/>
                <a:latin typeface="Open Sans" panose="020B0606030504020204" pitchFamily="34" charset="0"/>
                <a:ea typeface="Open Sans" panose="020B0606030504020204" pitchFamily="34" charset="0"/>
              </a:rPr>
              <a:t> </a:t>
            </a:r>
            <a:r>
              <a:rPr lang="en-US" sz="1800" dirty="0">
                <a:solidFill>
                  <a:srgbClr val="000000"/>
                </a:solidFill>
                <a:effectLst/>
                <a:latin typeface="Open Sans" panose="020B0606030504020204" pitchFamily="34" charset="0"/>
                <a:ea typeface="Open Sans" panose="020B0606030504020204" pitchFamily="34" charset="0"/>
              </a:rPr>
              <a:t>education.</a:t>
            </a:r>
          </a:p>
          <a:p>
            <a:pPr marL="0" marR="0" lvl="0" indent="0">
              <a:lnSpc>
                <a:spcPct val="115000"/>
              </a:lnSpc>
              <a:spcBef>
                <a:spcPts val="0"/>
              </a:spcBef>
              <a:spcAft>
                <a:spcPts val="1200"/>
              </a:spcAft>
              <a:buSzPts val="1200"/>
              <a:buFont typeface="Symbol" panose="05050102010706020507" pitchFamily="18" charset="2"/>
              <a:buNone/>
            </a:pPr>
            <a:endParaRPr lang="en-US" sz="1800" dirty="0">
              <a:solidFill>
                <a:srgbClr val="000000"/>
              </a:solidFill>
              <a:effectLst/>
              <a:latin typeface="Open Sans" panose="020B0606030504020204" pitchFamily="34" charset="0"/>
              <a:ea typeface="Open Sans" panose="020B0606030504020204" pitchFamily="34" charset="0"/>
            </a:endParaRPr>
          </a:p>
          <a:p>
            <a:pPr marL="0" marR="0" lvl="0" indent="0">
              <a:lnSpc>
                <a:spcPct val="115000"/>
              </a:lnSpc>
              <a:spcBef>
                <a:spcPts val="0"/>
              </a:spcBef>
              <a:spcAft>
                <a:spcPts val="1200"/>
              </a:spcAft>
              <a:buSzPts val="1200"/>
              <a:buFont typeface="Symbol" panose="05050102010706020507" pitchFamily="18" charset="2"/>
              <a:buNone/>
            </a:pPr>
            <a:r>
              <a:rPr lang="en-US" sz="1800" dirty="0">
                <a:solidFill>
                  <a:srgbClr val="000000"/>
                </a:solidFill>
                <a:effectLst/>
                <a:latin typeface="Open Sans" panose="020B0606030504020204" pitchFamily="34" charset="0"/>
                <a:ea typeface="Open Sans" panose="020B0606030504020204" pitchFamily="34" charset="0"/>
              </a:rPr>
              <a:t>Widespread</a:t>
            </a:r>
            <a:r>
              <a:rPr lang="en-US" sz="1800" b="1" dirty="0">
                <a:solidFill>
                  <a:srgbClr val="000000"/>
                </a:solidFill>
                <a:effectLst/>
                <a:latin typeface="Open Sans" panose="020B0606030504020204" pitchFamily="34" charset="0"/>
                <a:ea typeface="Open Sans" panose="020B0606030504020204" pitchFamily="34" charset="0"/>
              </a:rPr>
              <a:t> </a:t>
            </a:r>
            <a:r>
              <a:rPr lang="en-US" sz="1800" dirty="0">
                <a:solidFill>
                  <a:srgbClr val="000000"/>
                </a:solidFill>
                <a:effectLst/>
                <a:latin typeface="Open Sans" panose="020B0606030504020204" pitchFamily="34" charset="0"/>
                <a:ea typeface="Open Sans" panose="020B0606030504020204" pitchFamily="34" charset="0"/>
              </a:rPr>
              <a:t>lack of awareness and understanding of CSEM leads to low levels</a:t>
            </a:r>
            <a:r>
              <a:rPr lang="en-US" sz="1800" spc="-170" dirty="0">
                <a:solidFill>
                  <a:srgbClr val="000000"/>
                </a:solidFill>
                <a:effectLst/>
                <a:latin typeface="Open Sans" panose="020B0606030504020204" pitchFamily="34" charset="0"/>
                <a:ea typeface="Open Sans" panose="020B0606030504020204" pitchFamily="34" charset="0"/>
              </a:rPr>
              <a:t> </a:t>
            </a:r>
            <a:r>
              <a:rPr lang="en-US" sz="1800" dirty="0">
                <a:solidFill>
                  <a:srgbClr val="000000"/>
                </a:solidFill>
                <a:effectLst/>
                <a:latin typeface="Open Sans" panose="020B0606030504020204" pitchFamily="34" charset="0"/>
                <a:ea typeface="Open Sans" panose="020B0606030504020204" pitchFamily="34" charset="0"/>
              </a:rPr>
              <a:t>of victim identification by the people who most often encounter them.  Trafficking victims have been identified in urban, suburban, and rural areas in all 50 States and in Washington DC.  </a:t>
            </a:r>
          </a:p>
          <a:p>
            <a:pPr marL="0" marR="0" lvl="0" indent="0">
              <a:lnSpc>
                <a:spcPct val="115000"/>
              </a:lnSpc>
              <a:spcBef>
                <a:spcPts val="0"/>
              </a:spcBef>
              <a:spcAft>
                <a:spcPts val="1200"/>
              </a:spcAft>
              <a:buSzPts val="1200"/>
              <a:buFont typeface="Symbol" panose="05050102010706020507" pitchFamily="18" charset="2"/>
              <a:buNone/>
            </a:pPr>
            <a:endParaRPr lang="en-US" sz="1800" dirty="0">
              <a:solidFill>
                <a:srgbClr val="000000"/>
              </a:solidFill>
              <a:effectLst/>
              <a:latin typeface="Open Sans" panose="020B0606030504020204" pitchFamily="34" charset="0"/>
              <a:ea typeface="Open Sans" panose="020B0606030504020204" pitchFamily="34" charset="0"/>
            </a:endParaRPr>
          </a:p>
          <a:p>
            <a:pPr marL="0" marR="0" lvl="0" indent="0" algn="l" defTabSz="914400" rtl="0" eaLnBrk="1" fontAlgn="auto" latinLnBrk="0" hangingPunct="1">
              <a:lnSpc>
                <a:spcPct val="115000"/>
              </a:lnSpc>
              <a:spcBef>
                <a:spcPts val="0"/>
              </a:spcBef>
              <a:spcAft>
                <a:spcPts val="1200"/>
              </a:spcAft>
              <a:buClrTx/>
              <a:buSzPts val="1200"/>
              <a:buFont typeface="Symbol" panose="05050102010706020507" pitchFamily="18" charset="2"/>
              <a:buNone/>
              <a:tabLst/>
              <a:defRPr/>
            </a:pPr>
            <a:r>
              <a:rPr lang="en-US" sz="1800" dirty="0">
                <a:solidFill>
                  <a:srgbClr val="000000"/>
                </a:solidFill>
                <a:effectLst/>
                <a:latin typeface="Open Sans" panose="020B0606030504020204" pitchFamily="34" charset="0"/>
                <a:ea typeface="Open Sans" panose="020B0606030504020204" pitchFamily="34" charset="0"/>
              </a:rPr>
              <a:t>While trafficking crosses all demographics, several factors and circumstances increase the risk and </a:t>
            </a:r>
            <a:r>
              <a:rPr lang="en-US" sz="1800" spc="-195" dirty="0">
                <a:solidFill>
                  <a:srgbClr val="000000"/>
                </a:solidFill>
                <a:effectLst/>
                <a:latin typeface="Open Sans" panose="020B0606030504020204" pitchFamily="34" charset="0"/>
                <a:ea typeface="Open Sans" panose="020B0606030504020204" pitchFamily="34" charset="0"/>
              </a:rPr>
              <a:t> </a:t>
            </a:r>
            <a:r>
              <a:rPr lang="en-US" sz="1800" dirty="0">
                <a:solidFill>
                  <a:srgbClr val="000000"/>
                </a:solidFill>
                <a:effectLst/>
                <a:latin typeface="Open Sans" panose="020B0606030504020204" pitchFamily="34" charset="0"/>
                <a:ea typeface="Open Sans" panose="020B0606030504020204" pitchFamily="34" charset="0"/>
              </a:rPr>
              <a:t>vulnerability to victimization and trafficking. While not inclusive of all vulnerabilities, the slide highlights several populations at greater risk of CSEM.</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As discussed, runaway and homeless youth are vulnerable to trafficking. A study in Chicago found that 56% of prostituted women initially were runaway youth, and similar numbers have been identified for male populations. Runaway and homeless youth lack a strong supportive network and those who run away to unfamiliar environments particularly are at risk of trafficking. Traffickers often approach runaway youth at transportation hubs, shelters, or other public spaces. These traffickers pretend to be a boyfriend or significant other, using feigned affection and manipulation to elicit commercial sex or services from the victim.</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While no single profile for victims of CSEM exists, it is important to recognize that certain populations merit special consideration due to particular vulnerabilities.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As mentioned earlier in the training day, little effort has been made to collect comprehensive data on the scope of this issue, but it is clear that many minors who are trafficked interact with the child welfare system.</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Certain groups of children and youth are particularly vulnerable to CSEM. Traffickers prey on children and youth with low self-esteem and minimal social support. These traits are highly prevalent among children and youth experiencing homelessness and among those with histories of abuse, neglect, or other forms of trauma.</a:t>
            </a:r>
            <a:endParaRPr lang="en-US" dirty="0"/>
          </a:p>
          <a:p>
            <a:endParaRPr lang="en-US" dirty="0"/>
          </a:p>
        </p:txBody>
      </p:sp>
      <p:sp>
        <p:nvSpPr>
          <p:cNvPr id="4" name="Slide Number Placeholder 3"/>
          <p:cNvSpPr>
            <a:spLocks noGrp="1"/>
          </p:cNvSpPr>
          <p:nvPr>
            <p:ph type="sldNum" sz="quarter" idx="5"/>
          </p:nvPr>
        </p:nvSpPr>
        <p:spPr/>
        <p:txBody>
          <a:bodyPr/>
          <a:lstStyle/>
          <a:p>
            <a:fld id="{700219BD-9CB4-4C28-8EE5-F00E7253FF0A}" type="slidenum">
              <a:rPr lang="en-US" smtClean="0"/>
              <a:t>29</a:t>
            </a:fld>
            <a:endParaRPr lang="en-US"/>
          </a:p>
        </p:txBody>
      </p:sp>
    </p:spTree>
    <p:extLst>
      <p:ext uri="{BB962C8B-B14F-4D97-AF65-F5344CB8AC3E}">
        <p14:creationId xmlns:p14="http://schemas.microsoft.com/office/powerpoint/2010/main" val="11953514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1200"/>
              </a:spcAft>
              <a:buSzPts val="1200"/>
              <a:buFont typeface="Symbol" panose="05050102010706020507" pitchFamily="18" charset="2"/>
              <a:buNone/>
            </a:pPr>
            <a:r>
              <a:rPr lang="en-US" sz="1200" dirty="0">
                <a:solidFill>
                  <a:srgbClr val="000000"/>
                </a:solidFill>
                <a:effectLst/>
                <a:latin typeface="Open Sans" panose="020B0606030504020204" pitchFamily="34" charset="0"/>
                <a:ea typeface="Open Sans" panose="020B0606030504020204" pitchFamily="34" charset="0"/>
              </a:rPr>
              <a:t>Child Welfare agencies are in the forefront of the response to CSEM for a number of</a:t>
            </a:r>
            <a:r>
              <a:rPr lang="en-US" sz="1200" spc="-5" dirty="0">
                <a:solidFill>
                  <a:srgbClr val="000000"/>
                </a:solidFill>
                <a:effectLst/>
                <a:latin typeface="Open Sans" panose="020B0606030504020204" pitchFamily="34" charset="0"/>
                <a:ea typeface="Open Sans" panose="020B0606030504020204" pitchFamily="34" charset="0"/>
              </a:rPr>
              <a:t> </a:t>
            </a:r>
            <a:r>
              <a:rPr lang="en-US" sz="1200" dirty="0">
                <a:solidFill>
                  <a:srgbClr val="000000"/>
                </a:solidFill>
                <a:effectLst/>
                <a:latin typeface="Open Sans" panose="020B0606030504020204" pitchFamily="34" charset="0"/>
                <a:ea typeface="Open Sans" panose="020B0606030504020204" pitchFamily="34" charset="0"/>
              </a:rPr>
              <a:t>reasons:</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A significant number of CSEM cases will inherently come to the attention of CPS as a result of sex abuse investigations.</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Children and youth with a history of abuse and neglect are a greater risk for CSEM.</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Youth who run away from care are particularly vulnerable to CSEM.</a:t>
            </a:r>
          </a:p>
          <a:p>
            <a:pPr marL="0" marR="0" lvl="0" indent="0">
              <a:lnSpc>
                <a:spcPct val="115000"/>
              </a:lnSpc>
              <a:spcBef>
                <a:spcPts val="0"/>
              </a:spcBef>
              <a:spcAft>
                <a:spcPts val="1200"/>
              </a:spcAft>
              <a:buSzPts val="1200"/>
              <a:buFont typeface="Symbol" panose="05050102010706020507" pitchFamily="18" charset="2"/>
              <a:buNone/>
            </a:pPr>
            <a:endParaRPr lang="en-US" sz="1200" dirty="0">
              <a:solidFill>
                <a:srgbClr val="000000"/>
              </a:solidFill>
              <a:effectLst/>
              <a:latin typeface="Open Sans" panose="020B0606030504020204" pitchFamily="34" charset="0"/>
              <a:ea typeface="Open Sans" panose="020B0606030504020204" pitchFamily="34" charset="0"/>
            </a:endParaRPr>
          </a:p>
          <a:p>
            <a:pPr marL="0" marR="0" lvl="0" indent="0">
              <a:lnSpc>
                <a:spcPct val="115000"/>
              </a:lnSpc>
              <a:spcBef>
                <a:spcPts val="0"/>
              </a:spcBef>
              <a:spcAft>
                <a:spcPts val="1200"/>
              </a:spcAft>
              <a:buSzPts val="1200"/>
              <a:buFont typeface="Symbol" panose="05050102010706020507" pitchFamily="18" charset="2"/>
              <a:buNone/>
            </a:pPr>
            <a:r>
              <a:rPr lang="en-US" sz="1200" dirty="0">
                <a:solidFill>
                  <a:srgbClr val="000000"/>
                </a:solidFill>
                <a:effectLst/>
                <a:latin typeface="Open Sans" panose="020B0606030504020204" pitchFamily="34" charset="0"/>
                <a:ea typeface="Open Sans" panose="020B0606030504020204" pitchFamily="34" charset="0"/>
              </a:rPr>
              <a:t>As noted, runaway youth are at particular risk for CSEM.  According to NCMEC:</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1 in 6 of the more than 26,500 cases of children reported missing in 2020 who had run away were likely victims of child sex trafficking.</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17% of the children who ran from the care of social services and were reported missing to NCMEC in 2020, were likely victims of child sex trafficking</a:t>
            </a:r>
          </a:p>
          <a:p>
            <a:endParaRPr lang="en-US" dirty="0"/>
          </a:p>
        </p:txBody>
      </p:sp>
      <p:sp>
        <p:nvSpPr>
          <p:cNvPr id="4" name="Slide Number Placeholder 3"/>
          <p:cNvSpPr>
            <a:spLocks noGrp="1"/>
          </p:cNvSpPr>
          <p:nvPr>
            <p:ph type="sldNum" sz="quarter" idx="5"/>
          </p:nvPr>
        </p:nvSpPr>
        <p:spPr/>
        <p:txBody>
          <a:bodyPr/>
          <a:lstStyle/>
          <a:p>
            <a:fld id="{700219BD-9CB4-4C28-8EE5-F00E7253FF0A}" type="slidenum">
              <a:rPr lang="en-US" smtClean="0"/>
              <a:t>30</a:t>
            </a:fld>
            <a:endParaRPr lang="en-US"/>
          </a:p>
        </p:txBody>
      </p:sp>
    </p:spTree>
    <p:extLst>
      <p:ext uri="{BB962C8B-B14F-4D97-AF65-F5344CB8AC3E}">
        <p14:creationId xmlns:p14="http://schemas.microsoft.com/office/powerpoint/2010/main" val="3261744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1200"/>
              </a:spcAft>
              <a:buSzPts val="1200"/>
              <a:buFont typeface="Symbol" panose="05050102010706020507" pitchFamily="18" charset="2"/>
              <a:buNone/>
            </a:pPr>
            <a:r>
              <a:rPr lang="en-US" sz="1800" b="1" dirty="0">
                <a:solidFill>
                  <a:srgbClr val="000000"/>
                </a:solidFill>
                <a:effectLst/>
                <a:latin typeface="Open Sans" panose="020B0606030504020204" pitchFamily="34" charset="0"/>
                <a:ea typeface="Open Sans" panose="020B0606030504020204" pitchFamily="34" charset="0"/>
              </a:rPr>
              <a:t>REVIEW</a:t>
            </a:r>
            <a:r>
              <a:rPr lang="en-US" sz="1800" dirty="0">
                <a:solidFill>
                  <a:srgbClr val="000000"/>
                </a:solidFill>
                <a:effectLst/>
                <a:latin typeface="Open Sans" panose="020B0606030504020204" pitchFamily="34" charset="0"/>
                <a:ea typeface="Open Sans" panose="020B0606030504020204" pitchFamily="34" charset="0"/>
              </a:rPr>
              <a:t> the objectives for the day.</a:t>
            </a:r>
          </a:p>
          <a:p>
            <a:pPr marL="0" marR="0" lvl="0" indent="0">
              <a:lnSpc>
                <a:spcPct val="115000"/>
              </a:lnSpc>
              <a:spcBef>
                <a:spcPts val="0"/>
              </a:spcBef>
              <a:spcAft>
                <a:spcPts val="1200"/>
              </a:spcAft>
              <a:buSzPts val="1200"/>
              <a:buFont typeface="Symbol" panose="05050102010706020507" pitchFamily="18" charset="2"/>
              <a:buNone/>
            </a:pPr>
            <a:endParaRPr lang="en-US" sz="1800" dirty="0">
              <a:solidFill>
                <a:srgbClr val="000000"/>
              </a:solidFill>
              <a:effectLst/>
              <a:latin typeface="Open Sans" panose="020B0606030504020204" pitchFamily="34" charset="0"/>
              <a:ea typeface="Open Sans" panose="020B0606030504020204" pitchFamily="34" charset="0"/>
            </a:endParaRPr>
          </a:p>
          <a:p>
            <a:r>
              <a:rPr lang="en-US" sz="1800"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The overall goal of this training is for participants to understand and describe effective identification, documentation, reporting, and service delivery for children and youth under DCS care and supervision who are victims of, or at risk of sex trafficking.</a:t>
            </a: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accent1"/>
              </a:buClr>
              <a:buSzTx/>
              <a:buFontTx/>
              <a:buNone/>
              <a:tabLst/>
              <a:defRPr/>
            </a:pP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700219BD-9CB4-4C28-8EE5-F00E7253FF0A}" type="slidenum">
              <a:rPr lang="en-US" smtClean="0"/>
              <a:t>3</a:t>
            </a:fld>
            <a:endParaRPr lang="en-US"/>
          </a:p>
        </p:txBody>
      </p:sp>
    </p:spTree>
    <p:extLst>
      <p:ext uri="{BB962C8B-B14F-4D97-AF65-F5344CB8AC3E}">
        <p14:creationId xmlns:p14="http://schemas.microsoft.com/office/powerpoint/2010/main" val="1779071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More is known about the sex trafficking of young girls than about sex trafficking of boys. It is believed that boys are under-identified within this population. Refer participants to </a:t>
            </a:r>
            <a:r>
              <a:rPr lang="en-US" sz="1200" b="0" i="1" u="none" strike="noStrike" kern="1200" baseline="0" dirty="0">
                <a:solidFill>
                  <a:schemeClr val="tx1"/>
                </a:solidFill>
                <a:latin typeface="+mn-lt"/>
                <a:ea typeface="+mn-ea"/>
                <a:cs typeface="+mn-cs"/>
              </a:rPr>
              <a:t>Men &amp; Boys Sex Trafficking </a:t>
            </a:r>
            <a:r>
              <a:rPr lang="en-US" sz="1200" b="0" i="0" u="none" strike="noStrike" kern="1200" baseline="0" dirty="0">
                <a:solidFill>
                  <a:schemeClr val="tx1"/>
                </a:solidFill>
                <a:latin typeface="+mn-lt"/>
                <a:ea typeface="+mn-ea"/>
                <a:cs typeface="+mn-cs"/>
              </a:rPr>
              <a:t>(PG page 18) for more information.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Male victims may be under identified because they are less likely to be screened for CSEM and may be less likely to report CSEM if they are asked. There is often an assumption that male victims of CSEM are gay, but this is not necessarily the case.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As mentioned on the slide, LGBTQ youth are particularly vulnerable to being homeless due to rejection by their families. They are more than seven times more likely to experience acts of sexual violence than their heterosexual peers. And they are three to seven times more likely to engage in survival sex to meet basic needs. Refer participants to (PG page 19) for a Polaris fact sheet on Sex Trafficking and LGBTQ Youth.</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Also of note:</a:t>
            </a:r>
          </a:p>
          <a:p>
            <a:r>
              <a:rPr lang="en-US" dirty="0"/>
              <a:t>At least 1 in 6 men have been sexually abused or assaulted</a:t>
            </a:r>
          </a:p>
          <a:p>
            <a:r>
              <a:rPr lang="en-US" dirty="0"/>
              <a:t>Men sexually abused in childhood typically disclose on average 22 years after the assault –this is 10 years later than the average time it takes women to disclose childhood sexual abuse. </a:t>
            </a:r>
          </a:p>
          <a:p>
            <a:r>
              <a:rPr lang="en-US" dirty="0"/>
              <a:t>16% of males are sexually abused by the age of 18</a:t>
            </a:r>
          </a:p>
          <a:p>
            <a:r>
              <a:rPr lang="en-US" dirty="0"/>
              <a:t>26% of sexual assault victims under the age of 12 are boys.</a:t>
            </a:r>
          </a:p>
          <a:p>
            <a:r>
              <a:rPr lang="en-US" dirty="0"/>
              <a:t>Only 16% of men with documented histories of sexual abuse considered themselves to have been sexually abused, compared to 64% of women with documented histories in the same study.</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700219BD-9CB4-4C28-8EE5-F00E7253FF0A}" type="slidenum">
              <a:rPr lang="en-US" smtClean="0"/>
              <a:t>31</a:t>
            </a:fld>
            <a:endParaRPr lang="en-US"/>
          </a:p>
        </p:txBody>
      </p:sp>
    </p:spTree>
    <p:extLst>
      <p:ext uri="{BB962C8B-B14F-4D97-AF65-F5344CB8AC3E}">
        <p14:creationId xmlns:p14="http://schemas.microsoft.com/office/powerpoint/2010/main" val="37397289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Recent exploratory studies indicate that traffickers are targeting Native American children and youth who have trauma-related risk factors. While more data is needed to</a:t>
            </a:r>
          </a:p>
          <a:p>
            <a:r>
              <a:rPr lang="en-US" sz="1200" b="0" i="0" u="none" strike="noStrike" kern="1200" baseline="0" dirty="0">
                <a:solidFill>
                  <a:schemeClr val="tx1"/>
                </a:solidFill>
                <a:latin typeface="+mn-lt"/>
                <a:ea typeface="+mn-ea"/>
                <a:cs typeface="+mn-cs"/>
              </a:rPr>
              <a:t>understand the extent of Native youth’s vulnerability, these early studies indicate need for concern. The findings from these studies are in line with results from the National Survey of Adolescents, which indicated that Native youth are disproportionately victimized by some type of sexual assault (U.S. Department of Health and Human Services Administration on Children, Youth and Families, 2014). Some reasons for this could be the prevalence of extreme poverty in the Native American population living on reservations. Young people are often targeted by non-Native American men who may offer them financial resources and gifts. There are also casinos located on reservations which provide opportunities for trafficking. Native American communities will often exclude young people who have left which can make it harder for native American youth to return after being trafficked.</a:t>
            </a:r>
          </a:p>
          <a:p>
            <a:endParaRPr lang="en-US" sz="1200" b="0" i="0" u="none" strike="noStrike" kern="1200" baseline="0" dirty="0">
              <a:solidFill>
                <a:schemeClr val="tx1"/>
              </a:solidFill>
              <a:latin typeface="+mn-lt"/>
              <a:ea typeface="+mn-ea"/>
              <a:cs typeface="+mn-cs"/>
            </a:endParaRPr>
          </a:p>
          <a:p>
            <a:pPr marL="0" marR="0" lvl="0" indent="0">
              <a:lnSpc>
                <a:spcPct val="115000"/>
              </a:lnSpc>
              <a:spcBef>
                <a:spcPts val="0"/>
              </a:spcBef>
              <a:spcAft>
                <a:spcPts val="1200"/>
              </a:spcAft>
              <a:buSzPts val="1200"/>
              <a:buFont typeface="Symbol" panose="05050102010706020507" pitchFamily="18" charset="2"/>
              <a:buNone/>
            </a:pPr>
            <a:r>
              <a:rPr lang="en-US" sz="1800" dirty="0">
                <a:solidFill>
                  <a:srgbClr val="000000"/>
                </a:solidFill>
                <a:effectLst/>
                <a:latin typeface="Open Sans" panose="020B0606030504020204" pitchFamily="34" charset="0"/>
                <a:ea typeface="Open Sans" panose="020B0606030504020204" pitchFamily="34" charset="0"/>
              </a:rPr>
              <a:t>The proliferation of the Fracking (the drilling of oil/gas wells) industry also contributed to a rise in sex trafficking of Native girls and women as “man camps” were established in remote areas of Minnesota, North and South Dakota creating a high demand for sex in an environment where drugs and alcohol were prevalent.</a:t>
            </a:r>
          </a:p>
          <a:p>
            <a:pPr marL="0" marR="0" lvl="0" indent="0">
              <a:lnSpc>
                <a:spcPct val="115000"/>
              </a:lnSpc>
              <a:spcBef>
                <a:spcPts val="0"/>
              </a:spcBef>
              <a:spcAft>
                <a:spcPts val="1200"/>
              </a:spcAft>
              <a:buSzPts val="1200"/>
              <a:buFont typeface="Symbol" panose="05050102010706020507" pitchFamily="18" charset="2"/>
              <a:buNone/>
            </a:pPr>
            <a:endParaRPr lang="en-US" sz="1800" dirty="0">
              <a:solidFill>
                <a:srgbClr val="000000"/>
              </a:solidFill>
              <a:effectLst/>
              <a:latin typeface="Open Sans" panose="020B0606030504020204" pitchFamily="34" charset="0"/>
              <a:ea typeface="Open Sans" panose="020B0606030504020204" pitchFamily="34" charset="0"/>
            </a:endParaRPr>
          </a:p>
          <a:p>
            <a:pPr marL="0" marR="0" lvl="0" indent="0">
              <a:lnSpc>
                <a:spcPct val="115000"/>
              </a:lnSpc>
              <a:spcBef>
                <a:spcPts val="0"/>
              </a:spcBef>
              <a:spcAft>
                <a:spcPts val="1200"/>
              </a:spcAft>
              <a:buSzPts val="1200"/>
              <a:buFont typeface="Symbol" panose="05050102010706020507" pitchFamily="18" charset="2"/>
              <a:buNone/>
            </a:pPr>
            <a:r>
              <a:rPr lang="en-US" sz="1800" dirty="0">
                <a:solidFill>
                  <a:srgbClr val="000000"/>
                </a:solidFill>
                <a:effectLst/>
                <a:latin typeface="Open Sans" panose="020B0606030504020204" pitchFamily="34" charset="0"/>
                <a:ea typeface="Open Sans" panose="020B0606030504020204" pitchFamily="34" charset="0"/>
              </a:rPr>
              <a:t>Tribal Nations have begun implementing anti-trafficking laws, raising awareness in their communities and training initiatives. The US government has increased funding, collaborated with Tribal Nations on training programs and increased efforts to identify victims. Human Trafficking training will be conducted at all National Indian Gaming Conventions and increased resources, and technical assistance will be offered by the Department of Health and Human Services.</a:t>
            </a:r>
          </a:p>
          <a:p>
            <a:endParaRPr lang="en-US" dirty="0"/>
          </a:p>
        </p:txBody>
      </p:sp>
      <p:sp>
        <p:nvSpPr>
          <p:cNvPr id="4" name="Slide Number Placeholder 3"/>
          <p:cNvSpPr>
            <a:spLocks noGrp="1"/>
          </p:cNvSpPr>
          <p:nvPr>
            <p:ph type="sldNum" sz="quarter" idx="5"/>
          </p:nvPr>
        </p:nvSpPr>
        <p:spPr/>
        <p:txBody>
          <a:bodyPr/>
          <a:lstStyle/>
          <a:p>
            <a:fld id="{700219BD-9CB4-4C28-8EE5-F00E7253FF0A}" type="slidenum">
              <a:rPr lang="en-US" smtClean="0"/>
              <a:t>32</a:t>
            </a:fld>
            <a:endParaRPr lang="en-US"/>
          </a:p>
        </p:txBody>
      </p:sp>
    </p:spTree>
    <p:extLst>
      <p:ext uri="{BB962C8B-B14F-4D97-AF65-F5344CB8AC3E}">
        <p14:creationId xmlns:p14="http://schemas.microsoft.com/office/powerpoint/2010/main" val="27993338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addition to having histories of abuse and trauma, trafficked children and youth often form emotional bonds with their trafficker. This dynamic makes it very difficult to</a:t>
            </a:r>
          </a:p>
          <a:p>
            <a:r>
              <a:rPr lang="en-US" sz="1200" b="0" i="0" u="none" strike="noStrike" kern="1200" baseline="0" dirty="0">
                <a:solidFill>
                  <a:schemeClr val="tx1"/>
                </a:solidFill>
                <a:latin typeface="+mn-lt"/>
                <a:ea typeface="+mn-ea"/>
                <a:cs typeface="+mn-cs"/>
              </a:rPr>
              <a:t>realize that they are being exploited. When children that have developed positive feelings toward their trafficker/abuser (Stockholm Syndrome), this behavior is seen as a coping mechanism for those who are unable to process the trauma they have experienced.</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Children and youth who experience abuse, neglect, and/or trauma may develop feelings of betrayal, powerlessness, stigmatization, and may exhibit sexualized behavior. These feelings often lead to more significant mental health issues including depression, anxiety, and dissociation. Sometimes, trafficked children and youth come from broken families and are desperate to get their basic needs met. Traffickers prey on their vulnerabilities by offering affection, a connection to someone/something, and by promising to help meet their daily needs. The vulnerabilities that existed in a child’s life prior to victimization through sex trafficking, coupled with strategic grooming, manipulation, and exploitation through sex trafficking, is powerful and confusing to the youth. As a result, youth are often reluctant or unable to self-identify as victims.</a:t>
            </a:r>
          </a:p>
          <a:p>
            <a:r>
              <a:rPr lang="en-US" sz="1200" b="0" i="0" u="none" strike="noStrike" kern="1200" baseline="0" dirty="0">
                <a:solidFill>
                  <a:schemeClr val="tx1"/>
                </a:solidFill>
                <a:latin typeface="+mn-lt"/>
                <a:ea typeface="+mn-ea"/>
                <a:cs typeface="+mn-cs"/>
              </a:rPr>
              <a:t>This resistance or inability to see themselves as victims or view their abuser as an exploiter can become a barrier for connecting or engaging youth in services.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Sex trafficking is said to be a crime that “happens in plain sight”. Children and youth rarely disclose that they have been sexually exploited. Trafficked youth and children often suffer from depression, hostility, stress, anxiety, posttraumatic stress disorder (PTSD), fear of authority, and fear of those who are exploiting them. Outward signs may simply appear as difficult behavior or resistance to assistance but could also take on more extreme characteristics.</a:t>
            </a:r>
          </a:p>
          <a:p>
            <a:endParaRPr lang="en-US" dirty="0"/>
          </a:p>
        </p:txBody>
      </p:sp>
      <p:sp>
        <p:nvSpPr>
          <p:cNvPr id="4" name="Slide Number Placeholder 3"/>
          <p:cNvSpPr>
            <a:spLocks noGrp="1"/>
          </p:cNvSpPr>
          <p:nvPr>
            <p:ph type="sldNum" sz="quarter" idx="5"/>
          </p:nvPr>
        </p:nvSpPr>
        <p:spPr/>
        <p:txBody>
          <a:bodyPr/>
          <a:lstStyle/>
          <a:p>
            <a:fld id="{700219BD-9CB4-4C28-8EE5-F00E7253FF0A}" type="slidenum">
              <a:rPr lang="en-US" smtClean="0"/>
              <a:t>33</a:t>
            </a:fld>
            <a:endParaRPr lang="en-US"/>
          </a:p>
        </p:txBody>
      </p:sp>
    </p:spTree>
    <p:extLst>
      <p:ext uri="{BB962C8B-B14F-4D97-AF65-F5344CB8AC3E}">
        <p14:creationId xmlns:p14="http://schemas.microsoft.com/office/powerpoint/2010/main" val="20752359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Open Sans" panose="020B0606030504020204" pitchFamily="34" charset="0"/>
                <a:ea typeface="Open Sans" panose="020B0606030504020204" pitchFamily="34" charset="0"/>
              </a:rPr>
              <a:t>ASK</a:t>
            </a:r>
            <a:r>
              <a:rPr lang="en-US" sz="1800" dirty="0">
                <a:solidFill>
                  <a:srgbClr val="000000"/>
                </a:solidFill>
                <a:effectLst/>
                <a:latin typeface="Open Sans" panose="020B0606030504020204" pitchFamily="34" charset="0"/>
                <a:ea typeface="Open Sans" panose="020B0606030504020204" pitchFamily="34" charset="0"/>
              </a:rPr>
              <a:t> participants to SHARE some indicators of sex trafficking and NOTE responses on the slide.</a:t>
            </a:r>
          </a:p>
          <a:p>
            <a:endParaRPr lang="en-US" dirty="0"/>
          </a:p>
        </p:txBody>
      </p:sp>
      <p:sp>
        <p:nvSpPr>
          <p:cNvPr id="4" name="Slide Number Placeholder 3"/>
          <p:cNvSpPr>
            <a:spLocks noGrp="1"/>
          </p:cNvSpPr>
          <p:nvPr>
            <p:ph type="sldNum" sz="quarter" idx="5"/>
          </p:nvPr>
        </p:nvSpPr>
        <p:spPr/>
        <p:txBody>
          <a:bodyPr/>
          <a:lstStyle/>
          <a:p>
            <a:fld id="{700219BD-9CB4-4C28-8EE5-F00E7253FF0A}" type="slidenum">
              <a:rPr lang="en-US" smtClean="0"/>
              <a:t>34</a:t>
            </a:fld>
            <a:endParaRPr lang="en-US"/>
          </a:p>
        </p:txBody>
      </p:sp>
    </p:spTree>
    <p:extLst>
      <p:ext uri="{BB962C8B-B14F-4D97-AF65-F5344CB8AC3E}">
        <p14:creationId xmlns:p14="http://schemas.microsoft.com/office/powerpoint/2010/main" val="39609099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Open Sans" panose="020B0606030504020204" pitchFamily="34" charset="0"/>
                <a:ea typeface="Open Sans" panose="020B0606030504020204" pitchFamily="34" charset="0"/>
              </a:rPr>
              <a:t>After allowing time for responses, show slide Key Indicators of Sex Trafficking and cover any indicators missed in the previous list.</a:t>
            </a:r>
          </a:p>
          <a:p>
            <a:endParaRPr lang="en-US" dirty="0"/>
          </a:p>
        </p:txBody>
      </p:sp>
      <p:sp>
        <p:nvSpPr>
          <p:cNvPr id="4" name="Slide Number Placeholder 3"/>
          <p:cNvSpPr>
            <a:spLocks noGrp="1"/>
          </p:cNvSpPr>
          <p:nvPr>
            <p:ph type="sldNum" sz="quarter" idx="5"/>
          </p:nvPr>
        </p:nvSpPr>
        <p:spPr/>
        <p:txBody>
          <a:bodyPr/>
          <a:lstStyle/>
          <a:p>
            <a:fld id="{700219BD-9CB4-4C28-8EE5-F00E7253FF0A}" type="slidenum">
              <a:rPr lang="en-US" smtClean="0"/>
              <a:t>35</a:t>
            </a:fld>
            <a:endParaRPr lang="en-US"/>
          </a:p>
        </p:txBody>
      </p:sp>
    </p:spTree>
    <p:extLst>
      <p:ext uri="{BB962C8B-B14F-4D97-AF65-F5344CB8AC3E}">
        <p14:creationId xmlns:p14="http://schemas.microsoft.com/office/powerpoint/2010/main" val="5730405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It is important for caseworkers to be prepared for the numerous challenges and barriers that they will likely face when attempting to screen for CSEM. Being aware of the</a:t>
            </a:r>
          </a:p>
          <a:p>
            <a:r>
              <a:rPr lang="en-US" sz="1200" b="0" i="0" u="none" strike="noStrike" kern="1200" baseline="0" dirty="0">
                <a:solidFill>
                  <a:schemeClr val="tx1"/>
                </a:solidFill>
                <a:latin typeface="+mn-lt"/>
                <a:ea typeface="+mn-ea"/>
                <a:cs typeface="+mn-cs"/>
              </a:rPr>
              <a:t>various reasons why youth are reluctant to disclose can help us be more sensitive and patient with youth during this process. Ask participants why victims of CSEM might be reluctant to disclose this information.</a:t>
            </a:r>
            <a:endParaRPr lang="en-US" dirty="0"/>
          </a:p>
        </p:txBody>
      </p:sp>
      <p:sp>
        <p:nvSpPr>
          <p:cNvPr id="4" name="Slide Number Placeholder 3"/>
          <p:cNvSpPr>
            <a:spLocks noGrp="1"/>
          </p:cNvSpPr>
          <p:nvPr>
            <p:ph type="sldNum" sz="quarter" idx="5"/>
          </p:nvPr>
        </p:nvSpPr>
        <p:spPr/>
        <p:txBody>
          <a:bodyPr/>
          <a:lstStyle/>
          <a:p>
            <a:fld id="{700219BD-9CB4-4C28-8EE5-F00E7253FF0A}" type="slidenum">
              <a:rPr lang="en-US" smtClean="0"/>
              <a:t>36</a:t>
            </a:fld>
            <a:endParaRPr lang="en-US"/>
          </a:p>
        </p:txBody>
      </p:sp>
    </p:spTree>
    <p:extLst>
      <p:ext uri="{BB962C8B-B14F-4D97-AF65-F5344CB8AC3E}">
        <p14:creationId xmlns:p14="http://schemas.microsoft.com/office/powerpoint/2010/main" val="23645110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1200"/>
              </a:spcAft>
              <a:buSzPts val="1200"/>
              <a:buFont typeface="Symbol" panose="05050102010706020507" pitchFamily="18" charset="2"/>
              <a:buNone/>
            </a:pPr>
            <a:r>
              <a:rPr lang="en-US" sz="1800" b="1" dirty="0">
                <a:solidFill>
                  <a:srgbClr val="000000"/>
                </a:solidFill>
                <a:effectLst/>
                <a:latin typeface="Open Sans" panose="020B0606030504020204" pitchFamily="34" charset="0"/>
                <a:ea typeface="Open Sans" panose="020B0606030504020204" pitchFamily="34" charset="0"/>
              </a:rPr>
              <a:t>REVIEW</a:t>
            </a:r>
            <a:r>
              <a:rPr lang="en-US" sz="1800" dirty="0">
                <a:solidFill>
                  <a:srgbClr val="000000"/>
                </a:solidFill>
                <a:effectLst/>
                <a:latin typeface="Open Sans" panose="020B0606030504020204" pitchFamily="34" charset="0"/>
                <a:ea typeface="Open Sans" panose="020B0606030504020204" pitchFamily="34" charset="0"/>
              </a:rPr>
              <a:t> Vulnerabilities –Risks – Signs slide. Remind participants that the resource section of the participant guide contains a number of valuable references that they may find helpful as they work with CSEM. Draw participant’s attention to</a:t>
            </a:r>
            <a:r>
              <a:rPr lang="en-US" sz="1800" spc="-125" dirty="0">
                <a:solidFill>
                  <a:srgbClr val="000000"/>
                </a:solidFill>
                <a:effectLst/>
                <a:latin typeface="Open Sans" panose="020B0606030504020204" pitchFamily="34" charset="0"/>
                <a:ea typeface="Open Sans" panose="020B0606030504020204" pitchFamily="34" charset="0"/>
              </a:rPr>
              <a:t> </a:t>
            </a:r>
            <a:r>
              <a:rPr lang="en-US" sz="1800" dirty="0">
                <a:solidFill>
                  <a:srgbClr val="000000"/>
                </a:solidFill>
                <a:effectLst/>
                <a:latin typeface="Open Sans" panose="020B0606030504020204" pitchFamily="34" charset="0"/>
                <a:ea typeface="Open Sans" panose="020B0606030504020204" pitchFamily="34" charset="0"/>
              </a:rPr>
              <a:t>the </a:t>
            </a:r>
            <a:r>
              <a:rPr lang="en-US" sz="1800" i="1" dirty="0">
                <a:solidFill>
                  <a:srgbClr val="000000"/>
                </a:solidFill>
                <a:effectLst/>
                <a:latin typeface="Open Sans" panose="020B0606030504020204" pitchFamily="34" charset="0"/>
                <a:ea typeface="Open Sans" panose="020B0606030504020204" pitchFamily="34" charset="0"/>
              </a:rPr>
              <a:t>Human Trafficking: A Guide for Caseworkers </a:t>
            </a:r>
            <a:r>
              <a:rPr lang="en-US" sz="1800" dirty="0">
                <a:solidFill>
                  <a:srgbClr val="000000"/>
                </a:solidFill>
                <a:effectLst/>
                <a:latin typeface="Open Sans" panose="020B0606030504020204" pitchFamily="34" charset="0"/>
                <a:ea typeface="Open Sans" panose="020B0606030504020204" pitchFamily="34" charset="0"/>
              </a:rPr>
              <a:t>handout in the Participant Guide (page 26) which summarizes many of the key points from this training. </a:t>
            </a:r>
          </a:p>
        </p:txBody>
      </p:sp>
      <p:sp>
        <p:nvSpPr>
          <p:cNvPr id="4" name="Slide Number Placeholder 3"/>
          <p:cNvSpPr>
            <a:spLocks noGrp="1"/>
          </p:cNvSpPr>
          <p:nvPr>
            <p:ph type="sldNum" sz="quarter" idx="5"/>
          </p:nvPr>
        </p:nvSpPr>
        <p:spPr/>
        <p:txBody>
          <a:bodyPr/>
          <a:lstStyle/>
          <a:p>
            <a:fld id="{700219BD-9CB4-4C28-8EE5-F00E7253FF0A}" type="slidenum">
              <a:rPr lang="en-US" smtClean="0"/>
              <a:t>37</a:t>
            </a:fld>
            <a:endParaRPr lang="en-US"/>
          </a:p>
        </p:txBody>
      </p:sp>
    </p:spTree>
    <p:extLst>
      <p:ext uri="{BB962C8B-B14F-4D97-AF65-F5344CB8AC3E}">
        <p14:creationId xmlns:p14="http://schemas.microsoft.com/office/powerpoint/2010/main" val="22466837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Traffickers may be family members or friends, or they may have been strangers to the trafficked child/youth. Reports indicate that traffickers recruit children and youth near group homes, malls, bus stops, truck stops, and other public places where young people congregate.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Additionally, access to technology has significantly changed the way traffickers target and recruit youth. Through their cell phones, tablets, gaming devices, and other internet-accessible devices, youth are available to individuals on nearly a 24/7 basis.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Youth put a lot of personal information in online social media accounts, and traffickers can use this information to their advantage as they look for vulnerabilities and opportunities to build trust through shared likes and activities.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Rather than increasing their risk through visibility, traffickers can remain anonymous as they communicate with multiple youth while remaining hidden. As</a:t>
            </a:r>
          </a:p>
          <a:p>
            <a:r>
              <a:rPr lang="en-US" sz="1200" b="0" i="0" u="none" strike="noStrike" kern="1200" baseline="0" dirty="0">
                <a:solidFill>
                  <a:schemeClr val="tx1"/>
                </a:solidFill>
                <a:latin typeface="+mn-lt"/>
                <a:ea typeface="+mn-ea"/>
                <a:cs typeface="+mn-cs"/>
              </a:rPr>
              <a:t>we’ve discussed, traffickers seek to take advantage of a child/youth’s low self-esteem and vulnerabilities, and work hard to make trafficking seem appealing.</a:t>
            </a:r>
            <a:endParaRPr lang="en-US" dirty="0"/>
          </a:p>
        </p:txBody>
      </p:sp>
      <p:sp>
        <p:nvSpPr>
          <p:cNvPr id="4" name="Slide Number Placeholder 3"/>
          <p:cNvSpPr>
            <a:spLocks noGrp="1"/>
          </p:cNvSpPr>
          <p:nvPr>
            <p:ph type="sldNum" sz="quarter" idx="5"/>
          </p:nvPr>
        </p:nvSpPr>
        <p:spPr/>
        <p:txBody>
          <a:bodyPr/>
          <a:lstStyle/>
          <a:p>
            <a:fld id="{700219BD-9CB4-4C28-8EE5-F00E7253FF0A}" type="slidenum">
              <a:rPr lang="en-US" smtClean="0"/>
              <a:t>38</a:t>
            </a:fld>
            <a:endParaRPr lang="en-US"/>
          </a:p>
        </p:txBody>
      </p:sp>
    </p:spTree>
    <p:extLst>
      <p:ext uri="{BB962C8B-B14F-4D97-AF65-F5344CB8AC3E}">
        <p14:creationId xmlns:p14="http://schemas.microsoft.com/office/powerpoint/2010/main" val="41167121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Inform participants that they are going to watch a short video called “</a:t>
            </a:r>
            <a:r>
              <a:rPr lang="en-US" sz="1200" b="0" i="0" kern="1200" dirty="0">
                <a:solidFill>
                  <a:schemeClr val="tx1"/>
                </a:solidFill>
                <a:effectLst/>
                <a:latin typeface="+mn-lt"/>
                <a:ea typeface="+mn-ea"/>
                <a:cs typeface="+mn-cs"/>
              </a:rPr>
              <a:t>Human Trafficking Victim Rachel Lloyd Helps Other Survivors”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https://www.youtube.com/watch?v=cGJoi3h2rvs (13 minutes)</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kern="1200" dirty="0">
                <a:solidFill>
                  <a:schemeClr val="tx1"/>
                </a:solidFill>
                <a:effectLst/>
                <a:latin typeface="+mn-lt"/>
                <a:ea typeface="+mn-ea"/>
                <a:cs typeface="+mn-cs"/>
              </a:rPr>
              <a:t>Human trafficking survivor Rachel Lloyd was once exploited on the streets of Germany as a teenager. A past victim herself, Rachel Lloyd is fighting the commercial sexual exploitation of children by empowering young women to play a role in order to end the trafficking of girls in the US. Using a survivor-led model as a new force and a new face for combating sexual exploitation, her Girls Education and Mentoring Service (GEMS) provides intensive support services, promotes the voices and experiences of commercial sexual exploitation victims, and challenges the social stereotypes that make possible the widespread exploitation of American children and youth.</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At the conclusion of the video, elicit responses from the participants. As time allows, ask participants to share their experiences with similar cases.</a:t>
            </a:r>
            <a:endParaRPr lang="en-US" dirty="0"/>
          </a:p>
          <a:p>
            <a:endParaRPr lang="en-US" dirty="0"/>
          </a:p>
        </p:txBody>
      </p:sp>
      <p:sp>
        <p:nvSpPr>
          <p:cNvPr id="4" name="Slide Number Placeholder 3"/>
          <p:cNvSpPr>
            <a:spLocks noGrp="1"/>
          </p:cNvSpPr>
          <p:nvPr>
            <p:ph type="sldNum" sz="quarter" idx="5"/>
          </p:nvPr>
        </p:nvSpPr>
        <p:spPr/>
        <p:txBody>
          <a:bodyPr/>
          <a:lstStyle/>
          <a:p>
            <a:fld id="{700219BD-9CB4-4C28-8EE5-F00E7253FF0A}" type="slidenum">
              <a:rPr lang="en-US" smtClean="0"/>
              <a:t>39</a:t>
            </a:fld>
            <a:endParaRPr lang="en-US"/>
          </a:p>
        </p:txBody>
      </p:sp>
    </p:spTree>
    <p:extLst>
      <p:ext uri="{BB962C8B-B14F-4D97-AF65-F5344CB8AC3E}">
        <p14:creationId xmlns:p14="http://schemas.microsoft.com/office/powerpoint/2010/main" val="25468703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Process of Pimp Control” and refer participants to (PG page 40). Ask participants to note any parallels that they saw in the GEMS video to this slide.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process that traffickers/pimps use to target, recruit, groom, and exploit is extremely intentional and strategic. Sadly, numerous books written by known pimps/traffickers, explain how to use a mix of manipulation, coercion, and violence to bind a victim to loyalty and silence.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Recruitment can occur in a variety of ways and does not always include the pimp directly recruiting. All individuals under the control of a trafficker/pimp are required to recruit.</a:t>
            </a:r>
          </a:p>
          <a:p>
            <a:r>
              <a:rPr lang="en-US" sz="1200" b="0" i="0" u="none" strike="noStrike" kern="1200" baseline="0" dirty="0">
                <a:solidFill>
                  <a:schemeClr val="tx1"/>
                </a:solidFill>
                <a:latin typeface="+mn-lt"/>
                <a:ea typeface="+mn-ea"/>
                <a:cs typeface="+mn-cs"/>
              </a:rPr>
              <a:t>The grooming phase is rife with investments of time, care, gifts, and the building of a seemingly caring relationship. This is also why survivors often will identify the trafficker/pimp as a “boyfriend” instead of an exploiter. There are pimps called “gorilla pimps” who immediately resort to threats and violence and do not use these less coercive types of grooming tactics.</a:t>
            </a:r>
          </a:p>
          <a:p>
            <a:r>
              <a:rPr lang="en-US" sz="1200" b="0" i="0" u="none" strike="noStrike" kern="1200" baseline="0" dirty="0">
                <a:solidFill>
                  <a:schemeClr val="tx1"/>
                </a:solidFill>
                <a:latin typeface="+mn-lt"/>
                <a:ea typeface="+mn-ea"/>
                <a:cs typeface="+mn-cs"/>
              </a:rPr>
              <a:t>The “Turning Out” step occurs when the youth is required to first engage in commercial sex. In the GEMS video, this step occurred when she was first coerced to strip.</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00219BD-9CB4-4C28-8EE5-F00E7253FF0A}" type="slidenum">
              <a:rPr lang="en-US" smtClean="0"/>
              <a:t>40</a:t>
            </a:fld>
            <a:endParaRPr lang="en-US"/>
          </a:p>
        </p:txBody>
      </p:sp>
    </p:spTree>
    <p:extLst>
      <p:ext uri="{BB962C8B-B14F-4D97-AF65-F5344CB8AC3E}">
        <p14:creationId xmlns:p14="http://schemas.microsoft.com/office/powerpoint/2010/main" val="1553051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Open Sans" panose="020B0606030504020204" pitchFamily="34" charset="0"/>
                <a:ea typeface="Open Sans" panose="020B0606030504020204" pitchFamily="34" charset="0"/>
              </a:rPr>
              <a:t>EXPLAIN</a:t>
            </a:r>
            <a:r>
              <a:rPr lang="en-US" sz="1800" dirty="0">
                <a:solidFill>
                  <a:srgbClr val="000000"/>
                </a:solidFill>
                <a:effectLst/>
                <a:latin typeface="Open Sans" panose="020B0606030504020204" pitchFamily="34" charset="0"/>
                <a:ea typeface="Open Sans" panose="020B0606030504020204" pitchFamily="34" charset="0"/>
              </a:rPr>
              <a:t> that language and the words we use are essential to framing an issue. They communicate how we feel about, value, or interpret a concept, idea, or issue.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Open Sans" panose="020B0606030504020204" pitchFamily="34" charset="0"/>
                <a:ea typeface="Open Sans" panose="020B0606030504020204" pitchFamily="34" charset="0"/>
              </a:rPr>
              <a:t>ASK</a:t>
            </a:r>
            <a:r>
              <a:rPr lang="en-US" sz="1800" dirty="0">
                <a:solidFill>
                  <a:srgbClr val="000000"/>
                </a:solidFill>
                <a:effectLst/>
                <a:latin typeface="Open Sans" panose="020B0606030504020204" pitchFamily="34" charset="0"/>
                <a:ea typeface="Open Sans" panose="020B0606030504020204" pitchFamily="34" charset="0"/>
              </a:rPr>
              <a:t> the participants to generate as many words, terms, or phrases that they can think of when they see the term at the top of the page. They should list any words that come to mind, even if they seem “politically incorrect” or are not words that participants would say themselves. They should think about what images come to mind, such as how the person is dressed, how they are acting, etc.</a:t>
            </a:r>
          </a:p>
          <a:p>
            <a:endParaRPr lang="en-US" dirty="0"/>
          </a:p>
          <a:p>
            <a:endParaRPr lang="en-US" dirty="0"/>
          </a:p>
        </p:txBody>
      </p:sp>
      <p:sp>
        <p:nvSpPr>
          <p:cNvPr id="4" name="Slide Number Placeholder 3"/>
          <p:cNvSpPr>
            <a:spLocks noGrp="1"/>
          </p:cNvSpPr>
          <p:nvPr>
            <p:ph type="sldNum" sz="quarter" idx="5"/>
          </p:nvPr>
        </p:nvSpPr>
        <p:spPr/>
        <p:txBody>
          <a:bodyPr/>
          <a:lstStyle/>
          <a:p>
            <a:fld id="{700219BD-9CB4-4C28-8EE5-F00E7253FF0A}" type="slidenum">
              <a:rPr lang="en-US" smtClean="0"/>
              <a:t>4</a:t>
            </a:fld>
            <a:endParaRPr lang="en-US"/>
          </a:p>
        </p:txBody>
      </p:sp>
    </p:spTree>
    <p:extLst>
      <p:ext uri="{BB962C8B-B14F-4D97-AF65-F5344CB8AC3E}">
        <p14:creationId xmlns:p14="http://schemas.microsoft.com/office/powerpoint/2010/main" val="5463047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for a volunteer to read</a:t>
            </a:r>
          </a:p>
          <a:p>
            <a:endParaRPr lang="en-US" dirty="0"/>
          </a:p>
          <a:p>
            <a:r>
              <a:rPr lang="en-US" sz="1200" b="0" i="0" u="none" strike="noStrike" kern="1200" baseline="0" dirty="0">
                <a:solidFill>
                  <a:schemeClr val="tx1"/>
                </a:solidFill>
                <a:latin typeface="+mn-lt"/>
                <a:ea typeface="+mn-ea"/>
                <a:cs typeface="+mn-cs"/>
              </a:rPr>
              <a:t>Explain that this is a quote from the book, </a:t>
            </a:r>
            <a:r>
              <a:rPr lang="en-US" sz="1200" b="0" i="1" u="none" strike="noStrike" kern="1200" baseline="0" dirty="0">
                <a:solidFill>
                  <a:schemeClr val="tx1"/>
                </a:solidFill>
                <a:latin typeface="+mn-lt"/>
                <a:ea typeface="+mn-ea"/>
                <a:cs typeface="+mn-cs"/>
              </a:rPr>
              <a:t>The Pimp Game: An Instruction Manual</a:t>
            </a:r>
            <a:r>
              <a:rPr lang="en-US" sz="1200" b="0" i="0" u="none" strike="noStrike" kern="1200" baseline="0" dirty="0">
                <a:solidFill>
                  <a:schemeClr val="tx1"/>
                </a:solidFill>
                <a:latin typeface="+mn-lt"/>
                <a:ea typeface="+mn-ea"/>
                <a:cs typeface="+mn-cs"/>
              </a:rPr>
              <a:t>, written by Mickey Royal. The quote highlights the very strategic steps a trafficker/pimp takes in breaking down the victim to develop him/her into a product for sale. Invite participants to share their reactions to this quote. Allow a moment or two for discussion.</a:t>
            </a:r>
            <a:endParaRPr lang="en-US" dirty="0"/>
          </a:p>
        </p:txBody>
      </p:sp>
      <p:sp>
        <p:nvSpPr>
          <p:cNvPr id="4" name="Slide Number Placeholder 3"/>
          <p:cNvSpPr>
            <a:spLocks noGrp="1"/>
          </p:cNvSpPr>
          <p:nvPr>
            <p:ph type="sldNum" sz="quarter" idx="5"/>
          </p:nvPr>
        </p:nvSpPr>
        <p:spPr/>
        <p:txBody>
          <a:bodyPr/>
          <a:lstStyle/>
          <a:p>
            <a:fld id="{700219BD-9CB4-4C28-8EE5-F00E7253FF0A}" type="slidenum">
              <a:rPr lang="en-US" smtClean="0"/>
              <a:t>41</a:t>
            </a:fld>
            <a:endParaRPr lang="en-US"/>
          </a:p>
        </p:txBody>
      </p:sp>
    </p:spTree>
    <p:extLst>
      <p:ext uri="{BB962C8B-B14F-4D97-AF65-F5344CB8AC3E}">
        <p14:creationId xmlns:p14="http://schemas.microsoft.com/office/powerpoint/2010/main" val="33800165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Open Sans" panose="020B0606030504020204" pitchFamily="34" charset="0"/>
                <a:ea typeface="Open Sans" panose="020B0606030504020204" pitchFamily="34" charset="0"/>
              </a:rPr>
              <a:t>DISPLAY</a:t>
            </a:r>
            <a:r>
              <a:rPr lang="en-US" sz="1800" dirty="0">
                <a:solidFill>
                  <a:srgbClr val="000000"/>
                </a:solidFill>
                <a:effectLst/>
                <a:latin typeface="Open Sans" panose="020B0606030504020204" pitchFamily="34" charset="0"/>
                <a:ea typeface="Open Sans" panose="020B0606030504020204" pitchFamily="34" charset="0"/>
              </a:rPr>
              <a:t> slide “Victim-Trafficker Relationship”. </a:t>
            </a:r>
            <a:r>
              <a:rPr lang="en-US" sz="1800" b="1" dirty="0">
                <a:solidFill>
                  <a:srgbClr val="000000"/>
                </a:solidFill>
                <a:effectLst/>
                <a:latin typeface="Open Sans" panose="020B0606030504020204" pitchFamily="34" charset="0"/>
                <a:ea typeface="Open Sans" panose="020B0606030504020204" pitchFamily="34" charset="0"/>
              </a:rPr>
              <a:t>Note that while force, coercion, and fraud are not </a:t>
            </a:r>
            <a:r>
              <a:rPr lang="en-US" sz="1800" b="1" i="1" u="sng" dirty="0">
                <a:solidFill>
                  <a:srgbClr val="000000"/>
                </a:solidFill>
                <a:effectLst/>
                <a:latin typeface="Open Sans" panose="020B0606030504020204" pitchFamily="34" charset="0"/>
                <a:ea typeface="Open Sans" panose="020B0606030504020204" pitchFamily="34" charset="0"/>
              </a:rPr>
              <a:t>necessary</a:t>
            </a:r>
            <a:r>
              <a:rPr lang="en-US" sz="1800" b="1" i="1" dirty="0">
                <a:solidFill>
                  <a:srgbClr val="000000"/>
                </a:solidFill>
                <a:effectLst/>
                <a:latin typeface="Open Sans" panose="020B0606030504020204" pitchFamily="34" charset="0"/>
                <a:ea typeface="Open Sans" panose="020B0606030504020204" pitchFamily="34" charset="0"/>
              </a:rPr>
              <a:t> </a:t>
            </a:r>
            <a:r>
              <a:rPr lang="en-US" sz="1800" b="1" dirty="0">
                <a:solidFill>
                  <a:srgbClr val="000000"/>
                </a:solidFill>
                <a:effectLst/>
                <a:latin typeface="Open Sans" panose="020B0606030504020204" pitchFamily="34" charset="0"/>
                <a:ea typeface="Open Sans" panose="020B0606030504020204" pitchFamily="34" charset="0"/>
              </a:rPr>
              <a:t>to the definition of CSEM, they are frequently present</a:t>
            </a:r>
            <a:r>
              <a:rPr lang="en-US" sz="1800" dirty="0">
                <a:solidFill>
                  <a:srgbClr val="000000"/>
                </a:solidFill>
                <a:effectLst/>
                <a:latin typeface="Open Sans" panose="020B0606030504020204" pitchFamily="34" charset="0"/>
                <a:ea typeface="Open Sans" panose="020B0606030504020204" pitchFamily="34" charset="0"/>
              </a:rPr>
              <a:t>. Cover the points in the slide related to forms of force, coercion and fraud.  Participants may wish to add additional points.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Refer participants to “Human Trafficking Power and Control Wheel” (PG page 41). Many participants will recognize the Power and Control Wheel often used in discussion of domestic violence. Sex trafficking is one form of human trafficking and many consider it to be “modern-day slavery.” The dynamics of trafficking, regardless of the form/type, are the same and traffickers subject their victims to the same types of behaviors. Traffickers will use a number of different tactics to keep their victims under control.</a:t>
            </a:r>
          </a:p>
          <a:p>
            <a:r>
              <a:rPr lang="en-US" sz="1200" b="0" i="0" u="none" strike="noStrike" kern="1200" baseline="0" dirty="0">
                <a:solidFill>
                  <a:schemeClr val="tx1"/>
                </a:solidFill>
                <a:latin typeface="+mn-lt"/>
                <a:ea typeface="+mn-ea"/>
                <a:cs typeface="+mn-cs"/>
              </a:rPr>
              <a:t>Give participants a few minutes to review the wheel and ask if anything stands out to them. Provide an example of your own, if necessary. Allow a few minutes to process. Ask participants how they might use this tool in their casework. (e.g., share it with potential victims and discuss the implications)</a:t>
            </a:r>
            <a:endParaRPr lang="en-US" dirty="0"/>
          </a:p>
        </p:txBody>
      </p:sp>
      <p:sp>
        <p:nvSpPr>
          <p:cNvPr id="4" name="Slide Number Placeholder 3"/>
          <p:cNvSpPr>
            <a:spLocks noGrp="1"/>
          </p:cNvSpPr>
          <p:nvPr>
            <p:ph type="sldNum" sz="quarter" idx="5"/>
          </p:nvPr>
        </p:nvSpPr>
        <p:spPr/>
        <p:txBody>
          <a:bodyPr/>
          <a:lstStyle/>
          <a:p>
            <a:fld id="{700219BD-9CB4-4C28-8EE5-F00E7253FF0A}" type="slidenum">
              <a:rPr lang="en-US" smtClean="0"/>
              <a:t>42</a:t>
            </a:fld>
            <a:endParaRPr lang="en-US"/>
          </a:p>
        </p:txBody>
      </p:sp>
    </p:spTree>
    <p:extLst>
      <p:ext uri="{BB962C8B-B14F-4D97-AF65-F5344CB8AC3E}">
        <p14:creationId xmlns:p14="http://schemas.microsoft.com/office/powerpoint/2010/main" val="10020557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1200"/>
              </a:spcAft>
              <a:buSzPts val="1200"/>
              <a:buFont typeface="Symbol" panose="05050102010706020507" pitchFamily="18" charset="2"/>
              <a:buNone/>
            </a:pPr>
            <a:r>
              <a:rPr lang="en-US" sz="1800" dirty="0">
                <a:solidFill>
                  <a:srgbClr val="000000"/>
                </a:solidFill>
                <a:effectLst/>
                <a:latin typeface="Open Sans" panose="020B0606030504020204" pitchFamily="34" charset="0"/>
                <a:ea typeface="Open Sans" panose="020B0606030504020204" pitchFamily="34" charset="0"/>
              </a:rPr>
              <a:t>This section will provide participants with best practices for identiﬁcation, screening, and assessment of CSEM victims and introduce trauma informed, culturally appropriate engagement strategies when interviewing children and youth who are victims of CSEM. These strategies will be explored in more</a:t>
            </a:r>
            <a:r>
              <a:rPr lang="en-US" sz="1800" spc="-155" dirty="0">
                <a:solidFill>
                  <a:srgbClr val="000000"/>
                </a:solidFill>
                <a:effectLst/>
                <a:latin typeface="Open Sans" panose="020B0606030504020204" pitchFamily="34" charset="0"/>
                <a:ea typeface="Open Sans" panose="020B0606030504020204" pitchFamily="34" charset="0"/>
              </a:rPr>
              <a:t> </a:t>
            </a:r>
            <a:r>
              <a:rPr lang="en-US" sz="1800" dirty="0">
                <a:solidFill>
                  <a:srgbClr val="000000"/>
                </a:solidFill>
                <a:effectLst/>
                <a:latin typeface="Open Sans" panose="020B0606030504020204" pitchFamily="34" charset="0"/>
                <a:ea typeface="Open Sans" panose="020B0606030504020204" pitchFamily="34" charset="0"/>
              </a:rPr>
              <a:t>detail later in the training. </a:t>
            </a:r>
          </a:p>
          <a:p>
            <a:pPr marL="0" marR="0" lvl="0" indent="0">
              <a:lnSpc>
                <a:spcPct val="115000"/>
              </a:lnSpc>
              <a:spcBef>
                <a:spcPts val="0"/>
              </a:spcBef>
              <a:spcAft>
                <a:spcPts val="1200"/>
              </a:spcAft>
              <a:buSzPts val="1200"/>
              <a:buFont typeface="Symbol" panose="05050102010706020507" pitchFamily="18" charset="2"/>
              <a:buNone/>
            </a:pPr>
            <a:endParaRPr lang="en-US" sz="1800" dirty="0">
              <a:solidFill>
                <a:srgbClr val="000000"/>
              </a:solidFill>
              <a:effectLst/>
              <a:latin typeface="Open Sans" panose="020B0606030504020204" pitchFamily="34" charset="0"/>
              <a:ea typeface="Open Sans" panose="020B0606030504020204" pitchFamily="34" charset="0"/>
            </a:endParaRPr>
          </a:p>
          <a:p>
            <a:pPr marL="0" marR="0" lvl="0" indent="0">
              <a:lnSpc>
                <a:spcPct val="115000"/>
              </a:lnSpc>
              <a:spcBef>
                <a:spcPts val="0"/>
              </a:spcBef>
              <a:spcAft>
                <a:spcPts val="1200"/>
              </a:spcAft>
              <a:buSzPts val="1200"/>
              <a:buFont typeface="Symbol" panose="05050102010706020507" pitchFamily="18" charset="2"/>
              <a:buNone/>
            </a:pPr>
            <a:r>
              <a:rPr lang="en-US" sz="1800" dirty="0">
                <a:solidFill>
                  <a:srgbClr val="000000"/>
                </a:solidFill>
                <a:effectLst/>
                <a:latin typeface="Open Sans" panose="020B0606030504020204" pitchFamily="34" charset="0"/>
                <a:ea typeface="Open Sans" panose="020B0606030504020204" pitchFamily="34" charset="0"/>
              </a:rPr>
              <a:t>As we discussed earlier today, there are many benefits of including identification of CSEM in our procedures in the child welfare field.</a:t>
            </a:r>
          </a:p>
          <a:p>
            <a:pPr marL="0" marR="0" lvl="0" indent="0">
              <a:lnSpc>
                <a:spcPct val="115000"/>
              </a:lnSpc>
              <a:spcBef>
                <a:spcPts val="0"/>
              </a:spcBef>
              <a:spcAft>
                <a:spcPts val="1200"/>
              </a:spcAft>
              <a:buSzPts val="1200"/>
              <a:buFont typeface="Symbol" panose="05050102010706020507" pitchFamily="18" charset="2"/>
              <a:buNone/>
            </a:pPr>
            <a:endParaRPr lang="en-US" sz="1800" dirty="0">
              <a:solidFill>
                <a:srgbClr val="000000"/>
              </a:solidFill>
              <a:effectLst/>
              <a:latin typeface="Open Sans" panose="020B0606030504020204" pitchFamily="34" charset="0"/>
              <a:ea typeface="Open Sans" panose="020B0606030504020204" pitchFamily="34" charset="0"/>
            </a:endParaRPr>
          </a:p>
          <a:p>
            <a:pPr marL="0" marR="0" lvl="0" indent="0">
              <a:lnSpc>
                <a:spcPct val="115000"/>
              </a:lnSpc>
              <a:spcBef>
                <a:spcPts val="0"/>
              </a:spcBef>
              <a:spcAft>
                <a:spcPts val="1200"/>
              </a:spcAft>
              <a:buSzPts val="1200"/>
              <a:buFont typeface="Symbol" panose="05050102010706020507" pitchFamily="18" charset="2"/>
              <a:buNone/>
            </a:pPr>
            <a:r>
              <a:rPr lang="en-US" sz="1800" dirty="0">
                <a:solidFill>
                  <a:srgbClr val="000000"/>
                </a:solidFill>
                <a:effectLst/>
                <a:latin typeface="Open Sans" panose="020B0606030504020204" pitchFamily="34" charset="0"/>
                <a:ea typeface="Open Sans" panose="020B0606030504020204" pitchFamily="34" charset="0"/>
              </a:rPr>
              <a:t>Several different factors lead to children and youth becoming victims of CSEM. We talked a bit about the characteristics of the victims and so we know that victims may have difficulty articulating their experiences due to fear and anxiety related to the exploitation they have endured. Youth may also not identify themselves as victims of CSEM. Because of this, screening and assessment</a:t>
            </a:r>
            <a:r>
              <a:rPr lang="en-US" sz="1800" spc="-185" dirty="0">
                <a:solidFill>
                  <a:srgbClr val="000000"/>
                </a:solidFill>
                <a:effectLst/>
                <a:latin typeface="Open Sans" panose="020B0606030504020204" pitchFamily="34" charset="0"/>
                <a:ea typeface="Open Sans" panose="020B0606030504020204" pitchFamily="34" charset="0"/>
              </a:rPr>
              <a:t> </a:t>
            </a:r>
            <a:r>
              <a:rPr lang="en-US" sz="1800" dirty="0">
                <a:solidFill>
                  <a:srgbClr val="000000"/>
                </a:solidFill>
                <a:effectLst/>
                <a:latin typeface="Open Sans" panose="020B0606030504020204" pitchFamily="34" charset="0"/>
                <a:ea typeface="Open Sans" panose="020B0606030504020204" pitchFamily="34" charset="0"/>
              </a:rPr>
              <a:t>must be conducted in a way that is mindful and respectful of the trauma they have experienced and sensitive to how they view their experience.</a:t>
            </a:r>
          </a:p>
          <a:p>
            <a:pPr marL="0" marR="0" lvl="0" indent="0">
              <a:lnSpc>
                <a:spcPct val="115000"/>
              </a:lnSpc>
              <a:spcBef>
                <a:spcPts val="0"/>
              </a:spcBef>
              <a:spcAft>
                <a:spcPts val="1200"/>
              </a:spcAft>
              <a:buSzPts val="1200"/>
              <a:buFont typeface="Symbol" panose="05050102010706020507" pitchFamily="18" charset="2"/>
              <a:buNone/>
            </a:pPr>
            <a:endParaRPr lang="en-US" sz="1800" dirty="0">
              <a:solidFill>
                <a:srgbClr val="000000"/>
              </a:solidFill>
              <a:effectLst/>
              <a:latin typeface="Open Sans" panose="020B0606030504020204" pitchFamily="34" charset="0"/>
              <a:ea typeface="Open Sans" panose="020B0606030504020204" pitchFamily="34" charset="0"/>
            </a:endParaRPr>
          </a:p>
          <a:p>
            <a:pPr marL="0" marR="0" lvl="0" indent="0">
              <a:lnSpc>
                <a:spcPct val="115000"/>
              </a:lnSpc>
              <a:spcBef>
                <a:spcPts val="0"/>
              </a:spcBef>
              <a:spcAft>
                <a:spcPts val="1200"/>
              </a:spcAft>
              <a:buSzPts val="1200"/>
              <a:buFont typeface="Symbol" panose="05050102010706020507" pitchFamily="18" charset="2"/>
              <a:buNone/>
            </a:pPr>
            <a:r>
              <a:rPr lang="en-US" sz="1800" dirty="0">
                <a:solidFill>
                  <a:srgbClr val="000000"/>
                </a:solidFill>
                <a:effectLst/>
                <a:latin typeface="Open Sans" panose="020B0606030504020204" pitchFamily="34" charset="0"/>
                <a:ea typeface="Open Sans" panose="020B0606030504020204" pitchFamily="34" charset="0"/>
              </a:rPr>
              <a:t>Establishing rapport with the child/youth is important and may take time. This is fundamental to engaging victims of CSEM because they had their trust violated by others. Being able to establish rapport will help ensure a successful interview.</a:t>
            </a:r>
          </a:p>
          <a:p>
            <a:pPr marL="0" marR="0" lvl="0" indent="0">
              <a:lnSpc>
                <a:spcPct val="115000"/>
              </a:lnSpc>
              <a:spcBef>
                <a:spcPts val="0"/>
              </a:spcBef>
              <a:spcAft>
                <a:spcPts val="1200"/>
              </a:spcAft>
              <a:buSzPts val="1200"/>
              <a:buFont typeface="Symbol" panose="05050102010706020507" pitchFamily="18" charset="2"/>
              <a:buNone/>
            </a:pPr>
            <a:endParaRPr lang="en-US" sz="1800" dirty="0">
              <a:solidFill>
                <a:srgbClr val="000000"/>
              </a:solidFill>
              <a:effectLst/>
              <a:latin typeface="Open Sans" panose="020B0606030504020204" pitchFamily="34" charset="0"/>
              <a:ea typeface="Open Sans" panose="020B0606030504020204" pitchFamily="34" charset="0"/>
            </a:endParaRPr>
          </a:p>
          <a:p>
            <a:pPr marL="0" marR="0" lvl="0" indent="0">
              <a:lnSpc>
                <a:spcPct val="115000"/>
              </a:lnSpc>
              <a:spcBef>
                <a:spcPts val="0"/>
              </a:spcBef>
              <a:spcAft>
                <a:spcPts val="1200"/>
              </a:spcAft>
              <a:buSzPts val="1200"/>
              <a:buFont typeface="Symbol" panose="05050102010706020507" pitchFamily="18" charset="2"/>
              <a:buNone/>
            </a:pPr>
            <a:r>
              <a:rPr lang="en-US" sz="1800" dirty="0">
                <a:solidFill>
                  <a:srgbClr val="000000"/>
                </a:solidFill>
                <a:effectLst/>
                <a:latin typeface="Open Sans" panose="020B0606030504020204" pitchFamily="34" charset="0"/>
                <a:ea typeface="Open Sans" panose="020B0606030504020204" pitchFamily="34" charset="0"/>
              </a:rPr>
              <a:t>Aside from identifying CSEM at the Hotline, the two primary ways that</a:t>
            </a:r>
            <a:r>
              <a:rPr lang="en-US" sz="1800" spc="-125" dirty="0">
                <a:solidFill>
                  <a:srgbClr val="000000"/>
                </a:solidFill>
                <a:effectLst/>
                <a:latin typeface="Open Sans" panose="020B0606030504020204" pitchFamily="34" charset="0"/>
                <a:ea typeface="Open Sans" panose="020B0606030504020204" pitchFamily="34" charset="0"/>
              </a:rPr>
              <a:t> </a:t>
            </a:r>
            <a:r>
              <a:rPr lang="en-US" sz="1800" dirty="0">
                <a:solidFill>
                  <a:srgbClr val="000000"/>
                </a:solidFill>
                <a:effectLst/>
                <a:latin typeface="Open Sans" panose="020B0606030504020204" pitchFamily="34" charset="0"/>
                <a:ea typeface="Open Sans" panose="020B0606030504020204" pitchFamily="34" charset="0"/>
              </a:rPr>
              <a:t>the Preventing Sex Trafficking Act will impact case managers is through CPS Investigations into CSEM and in responding to incidents of runaways.</a:t>
            </a:r>
          </a:p>
          <a:p>
            <a:pPr marL="0" marR="0" lvl="0" indent="0">
              <a:lnSpc>
                <a:spcPct val="115000"/>
              </a:lnSpc>
              <a:spcBef>
                <a:spcPts val="0"/>
              </a:spcBef>
              <a:spcAft>
                <a:spcPts val="1200"/>
              </a:spcAft>
              <a:buSzPts val="1200"/>
              <a:buFont typeface="Symbol" panose="05050102010706020507" pitchFamily="18" charset="2"/>
              <a:buNone/>
            </a:pPr>
            <a:endParaRPr lang="en-US" sz="1800" dirty="0">
              <a:solidFill>
                <a:srgbClr val="000000"/>
              </a:solidFill>
              <a:effectLst/>
              <a:latin typeface="Open Sans" panose="020B0606030504020204" pitchFamily="34" charset="0"/>
              <a:ea typeface="Open Sans" panose="020B0606030504020204" pitchFamily="34" charset="0"/>
            </a:endParaRPr>
          </a:p>
          <a:p>
            <a:pPr marL="0" marR="0" lvl="0" indent="0">
              <a:lnSpc>
                <a:spcPct val="115000"/>
              </a:lnSpc>
              <a:spcBef>
                <a:spcPts val="0"/>
              </a:spcBef>
              <a:spcAft>
                <a:spcPts val="1200"/>
              </a:spcAft>
              <a:buSzPts val="1200"/>
              <a:buFont typeface="Symbol" panose="05050102010706020507" pitchFamily="18" charset="2"/>
              <a:buNone/>
            </a:pPr>
            <a:r>
              <a:rPr lang="en-US" sz="1800" dirty="0">
                <a:solidFill>
                  <a:srgbClr val="000000"/>
                </a:solidFill>
                <a:effectLst/>
                <a:latin typeface="Open Sans" panose="020B0606030504020204" pitchFamily="34" charset="0"/>
                <a:ea typeface="Open Sans" panose="020B0606030504020204" pitchFamily="34" charset="0"/>
              </a:rPr>
              <a:t>When there is an assessment for CSEM, as with all sex abuse situations, a forensic interview will be necessary. Therefore, caution should be used in interviewing the victim, especially in the initial phases of the allegation, to</a:t>
            </a:r>
            <a:r>
              <a:rPr lang="en-US" sz="1800" spc="-175" dirty="0">
                <a:solidFill>
                  <a:srgbClr val="000000"/>
                </a:solidFill>
                <a:effectLst/>
                <a:latin typeface="Open Sans" panose="020B0606030504020204" pitchFamily="34" charset="0"/>
                <a:ea typeface="Open Sans" panose="020B0606030504020204" pitchFamily="34" charset="0"/>
              </a:rPr>
              <a:t> </a:t>
            </a:r>
            <a:r>
              <a:rPr lang="en-US" sz="1800" dirty="0">
                <a:solidFill>
                  <a:srgbClr val="000000"/>
                </a:solidFill>
                <a:effectLst/>
                <a:latin typeface="Open Sans" panose="020B0606030504020204" pitchFamily="34" charset="0"/>
                <a:ea typeface="Open Sans" panose="020B0606030504020204" pitchFamily="34" charset="0"/>
              </a:rPr>
              <a:t>gather only minimal facts and to let the forensic interviewer conduct the CSEM assessment. </a:t>
            </a:r>
          </a:p>
          <a:p>
            <a:endParaRPr lang="en-US" dirty="0"/>
          </a:p>
        </p:txBody>
      </p:sp>
      <p:sp>
        <p:nvSpPr>
          <p:cNvPr id="4" name="Slide Number Placeholder 3"/>
          <p:cNvSpPr>
            <a:spLocks noGrp="1"/>
          </p:cNvSpPr>
          <p:nvPr>
            <p:ph type="sldNum" sz="quarter" idx="5"/>
          </p:nvPr>
        </p:nvSpPr>
        <p:spPr/>
        <p:txBody>
          <a:bodyPr/>
          <a:lstStyle/>
          <a:p>
            <a:fld id="{700219BD-9CB4-4C28-8EE5-F00E7253FF0A}" type="slidenum">
              <a:rPr lang="en-US" smtClean="0"/>
              <a:t>43</a:t>
            </a:fld>
            <a:endParaRPr lang="en-US"/>
          </a:p>
        </p:txBody>
      </p:sp>
    </p:spTree>
    <p:extLst>
      <p:ext uri="{BB962C8B-B14F-4D97-AF65-F5344CB8AC3E}">
        <p14:creationId xmlns:p14="http://schemas.microsoft.com/office/powerpoint/2010/main" val="5981382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Open Sans" panose="020B0606030504020204" pitchFamily="34" charset="0"/>
                <a:ea typeface="Open Sans" panose="020B0606030504020204" pitchFamily="34" charset="0"/>
              </a:rPr>
              <a:t>REVIEW</a:t>
            </a:r>
            <a:r>
              <a:rPr lang="en-US" sz="1800" dirty="0">
                <a:solidFill>
                  <a:srgbClr val="000000"/>
                </a:solidFill>
                <a:effectLst/>
                <a:latin typeface="Open Sans" panose="020B0606030504020204" pitchFamily="34" charset="0"/>
                <a:ea typeface="Open Sans" panose="020B0606030504020204" pitchFamily="34" charset="0"/>
              </a:rPr>
              <a:t> policies related to CSEM. </a:t>
            </a:r>
            <a:r>
              <a:rPr lang="en-US" sz="1800" b="1" dirty="0">
                <a:solidFill>
                  <a:srgbClr val="000000"/>
                </a:solidFill>
                <a:effectLst/>
                <a:latin typeface="Open Sans" panose="020B0606030504020204" pitchFamily="34" charset="0"/>
                <a:ea typeface="Open Sans" panose="020B0606030504020204" pitchFamily="34" charset="0"/>
              </a:rPr>
              <a:t>REMIND</a:t>
            </a:r>
            <a:r>
              <a:rPr lang="en-US" sz="1800" dirty="0">
                <a:solidFill>
                  <a:srgbClr val="000000"/>
                </a:solidFill>
                <a:effectLst/>
                <a:latin typeface="Open Sans" panose="020B0606030504020204" pitchFamily="34" charset="0"/>
                <a:ea typeface="Open Sans" panose="020B0606030504020204" pitchFamily="34" charset="0"/>
              </a:rPr>
              <a:t> participants policies are always being updated and to ensure they are reviewing the most recently updated CSEM policy.   (PG 42)</a:t>
            </a:r>
          </a:p>
          <a:p>
            <a:endParaRPr lang="en-US" dirty="0"/>
          </a:p>
          <a:p>
            <a:endParaRPr lang="en-US" dirty="0"/>
          </a:p>
          <a:p>
            <a:pPr marL="228600" marR="0" indent="0">
              <a:lnSpc>
                <a:spcPct val="115000"/>
              </a:lnSpc>
              <a:spcBef>
                <a:spcPts val="0"/>
              </a:spcBef>
              <a:spcAft>
                <a:spcPts val="1200"/>
              </a:spcAft>
            </a:pPr>
            <a:r>
              <a:rPr lang="en-US" sz="1200" b="1" dirty="0">
                <a:solidFill>
                  <a:srgbClr val="000000"/>
                </a:solidFill>
                <a:effectLst/>
                <a:latin typeface="Open Sans" panose="020B0606030504020204" pitchFamily="34" charset="0"/>
                <a:ea typeface="Open Sans" panose="020B0606030504020204" pitchFamily="34" charset="0"/>
              </a:rPr>
              <a:t>Policy 14.1</a:t>
            </a:r>
            <a:endParaRPr lang="en-US" sz="1200" dirty="0">
              <a:solidFill>
                <a:srgbClr val="000000"/>
              </a:solidFill>
              <a:effectLst/>
              <a:latin typeface="Open Sans" panose="020B0606030504020204" pitchFamily="34" charset="0"/>
              <a:ea typeface="Open Sans" panose="020B0606030504020204" pitchFamily="34" charset="0"/>
            </a:endParaRP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CSEM is included as a criterion for investigation in Policy</a:t>
            </a:r>
            <a:r>
              <a:rPr lang="en-US" sz="1200" spc="-35" dirty="0">
                <a:solidFill>
                  <a:srgbClr val="000000"/>
                </a:solidFill>
                <a:effectLst/>
                <a:latin typeface="Open Sans" panose="020B0606030504020204" pitchFamily="34" charset="0"/>
                <a:ea typeface="Open Sans" panose="020B0606030504020204" pitchFamily="34" charset="0"/>
              </a:rPr>
              <a:t> </a:t>
            </a:r>
            <a:r>
              <a:rPr lang="en-US" sz="1200" dirty="0">
                <a:solidFill>
                  <a:srgbClr val="000000"/>
                </a:solidFill>
                <a:effectLst/>
                <a:latin typeface="Open Sans" panose="020B0606030504020204" pitchFamily="34" charset="0"/>
                <a:ea typeface="Open Sans" panose="020B0606030504020204" pitchFamily="34" charset="0"/>
              </a:rPr>
              <a:t>14.1 https://files.dcs.tn.gov/policies/chap14/14.1.pdf </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Item 3b to section E, Criteria for CPS Involvement, notes TFACTS</a:t>
            </a:r>
            <a:r>
              <a:rPr lang="en-US" sz="1200" spc="-50" dirty="0">
                <a:solidFill>
                  <a:srgbClr val="000000"/>
                </a:solidFill>
                <a:effectLst/>
                <a:latin typeface="Open Sans" panose="020B0606030504020204" pitchFamily="34" charset="0"/>
                <a:ea typeface="Open Sans" panose="020B0606030504020204" pitchFamily="34" charset="0"/>
              </a:rPr>
              <a:t> </a:t>
            </a:r>
            <a:r>
              <a:rPr lang="en-US" sz="1200" dirty="0">
                <a:solidFill>
                  <a:srgbClr val="000000"/>
                </a:solidFill>
                <a:effectLst/>
                <a:latin typeface="Open Sans" panose="020B0606030504020204" pitchFamily="34" charset="0"/>
                <a:ea typeface="Open Sans" panose="020B0606030504020204" pitchFamily="34" charset="0"/>
              </a:rPr>
              <a:t>indicator</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Definition of caregiver now includes a</a:t>
            </a:r>
            <a:r>
              <a:rPr lang="en-US" sz="1200" spc="-5" dirty="0">
                <a:solidFill>
                  <a:srgbClr val="000000"/>
                </a:solidFill>
                <a:effectLst/>
                <a:latin typeface="Open Sans" panose="020B0606030504020204" pitchFamily="34" charset="0"/>
                <a:ea typeface="Open Sans" panose="020B0606030504020204" pitchFamily="34" charset="0"/>
              </a:rPr>
              <a:t> </a:t>
            </a:r>
            <a:r>
              <a:rPr lang="en-US" sz="1200" dirty="0">
                <a:solidFill>
                  <a:srgbClr val="000000"/>
                </a:solidFill>
                <a:effectLst/>
                <a:latin typeface="Open Sans" panose="020B0606030504020204" pitchFamily="34" charset="0"/>
                <a:ea typeface="Open Sans" panose="020B0606030504020204" pitchFamily="34" charset="0"/>
              </a:rPr>
              <a:t>traﬃcker</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Definition of CSEM given</a:t>
            </a:r>
          </a:p>
          <a:p>
            <a:endParaRPr lang="en-US" dirty="0"/>
          </a:p>
        </p:txBody>
      </p:sp>
      <p:sp>
        <p:nvSpPr>
          <p:cNvPr id="4" name="Slide Number Placeholder 3"/>
          <p:cNvSpPr>
            <a:spLocks noGrp="1"/>
          </p:cNvSpPr>
          <p:nvPr>
            <p:ph type="sldNum" sz="quarter" idx="5"/>
          </p:nvPr>
        </p:nvSpPr>
        <p:spPr/>
        <p:txBody>
          <a:bodyPr/>
          <a:lstStyle/>
          <a:p>
            <a:fld id="{700219BD-9CB4-4C28-8EE5-F00E7253FF0A}" type="slidenum">
              <a:rPr lang="en-US" smtClean="0"/>
              <a:t>44</a:t>
            </a:fld>
            <a:endParaRPr lang="en-US"/>
          </a:p>
        </p:txBody>
      </p:sp>
    </p:spTree>
    <p:extLst>
      <p:ext uri="{BB962C8B-B14F-4D97-AF65-F5344CB8AC3E}">
        <p14:creationId xmlns:p14="http://schemas.microsoft.com/office/powerpoint/2010/main" val="41469970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nSpc>
                <a:spcPct val="115000"/>
              </a:lnSpc>
              <a:spcBef>
                <a:spcPts val="0"/>
              </a:spcBef>
              <a:spcAft>
                <a:spcPts val="1200"/>
              </a:spcAft>
            </a:pPr>
            <a:r>
              <a:rPr lang="en-US" sz="1200" b="1" dirty="0">
                <a:solidFill>
                  <a:srgbClr val="000000"/>
                </a:solidFill>
                <a:effectLst/>
                <a:latin typeface="Open Sans" panose="020B0606030504020204" pitchFamily="34" charset="0"/>
                <a:ea typeface="Open Sans" panose="020B0606030504020204" pitchFamily="34" charset="0"/>
              </a:rPr>
              <a:t>Policy 14.7 https://files.dcs.tn.gov/policies/chap14/14.7.pdf </a:t>
            </a:r>
            <a:endParaRPr lang="en-US" sz="1200" dirty="0">
              <a:solidFill>
                <a:srgbClr val="000000"/>
              </a:solidFill>
              <a:effectLst/>
              <a:latin typeface="Open Sans" panose="020B0606030504020204" pitchFamily="34" charset="0"/>
              <a:ea typeface="Open Sans" panose="020B0606030504020204" pitchFamily="34" charset="0"/>
            </a:endParaRP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Gives additional investigative tasks</a:t>
            </a:r>
          </a:p>
          <a:p>
            <a:pPr marL="1143000" marR="0" lvl="2" indent="-228600">
              <a:lnSpc>
                <a:spcPct val="115000"/>
              </a:lnSpc>
              <a:spcBef>
                <a:spcPts val="600"/>
              </a:spcBef>
              <a:spcAft>
                <a:spcPts val="600"/>
              </a:spcAft>
              <a:buFont typeface="Wingdings" panose="05000000000000000000" pitchFamily="2" charset="2"/>
              <a:buChar char=""/>
            </a:pPr>
            <a:r>
              <a:rPr lang="en-US" sz="1200" dirty="0">
                <a:solidFill>
                  <a:srgbClr val="000000"/>
                </a:solidFill>
                <a:effectLst/>
                <a:latin typeface="Open Sans" panose="020B0606030504020204" pitchFamily="34" charset="0"/>
                <a:ea typeface="Open Sans" panose="020B0606030504020204" pitchFamily="34" charset="0"/>
              </a:rPr>
              <a:t>Immediately notify supervisor</a:t>
            </a:r>
          </a:p>
          <a:p>
            <a:pPr marL="1143000" marR="0" lvl="2" indent="-228600">
              <a:lnSpc>
                <a:spcPct val="115000"/>
              </a:lnSpc>
              <a:spcBef>
                <a:spcPts val="600"/>
              </a:spcBef>
              <a:spcAft>
                <a:spcPts val="600"/>
              </a:spcAft>
              <a:buFont typeface="Wingdings" panose="05000000000000000000" pitchFamily="2" charset="2"/>
              <a:buChar char=""/>
            </a:pPr>
            <a:r>
              <a:rPr lang="en-US" sz="1200" dirty="0">
                <a:solidFill>
                  <a:srgbClr val="000000"/>
                </a:solidFill>
                <a:effectLst/>
                <a:latin typeface="Open Sans" panose="020B0606030504020204" pitchFamily="34" charset="0"/>
                <a:ea typeface="Open Sans" panose="020B0606030504020204" pitchFamily="34" charset="0"/>
              </a:rPr>
              <a:t>Reports to TBI within 24 hours</a:t>
            </a:r>
          </a:p>
          <a:p>
            <a:pPr marL="1143000" marR="0" lvl="2" indent="-228600">
              <a:lnSpc>
                <a:spcPct val="115000"/>
              </a:lnSpc>
              <a:spcBef>
                <a:spcPts val="600"/>
              </a:spcBef>
              <a:spcAft>
                <a:spcPts val="600"/>
              </a:spcAft>
              <a:buFont typeface="Wingdings" panose="05000000000000000000" pitchFamily="2" charset="2"/>
              <a:buChar char=""/>
            </a:pPr>
            <a:r>
              <a:rPr lang="en-US" sz="1200" dirty="0">
                <a:solidFill>
                  <a:srgbClr val="000000"/>
                </a:solidFill>
                <a:effectLst/>
                <a:latin typeface="Open Sans" panose="020B0606030504020204" pitchFamily="34" charset="0"/>
                <a:ea typeface="Open Sans" panose="020B0606030504020204" pitchFamily="34" charset="0"/>
              </a:rPr>
              <a:t>Contacts NGO within 24 hours</a:t>
            </a:r>
          </a:p>
          <a:p>
            <a:pPr marL="1143000" marR="0" lvl="2" indent="-228600">
              <a:lnSpc>
                <a:spcPct val="115000"/>
              </a:lnSpc>
              <a:spcBef>
                <a:spcPts val="600"/>
              </a:spcBef>
              <a:spcAft>
                <a:spcPts val="600"/>
              </a:spcAft>
              <a:buFont typeface="Wingdings" panose="05000000000000000000" pitchFamily="2" charset="2"/>
              <a:buChar char=""/>
            </a:pPr>
            <a:r>
              <a:rPr lang="en-US" sz="1200" dirty="0">
                <a:solidFill>
                  <a:srgbClr val="000000"/>
                </a:solidFill>
                <a:effectLst/>
                <a:latin typeface="Open Sans" panose="020B0606030504020204" pitchFamily="34" charset="0"/>
                <a:ea typeface="Open Sans" panose="020B0606030504020204" pitchFamily="34" charset="0"/>
              </a:rPr>
              <a:t>Notifies CPIT</a:t>
            </a:r>
          </a:p>
          <a:p>
            <a:pPr marL="1600200" marR="0" lvl="3" indent="-228600">
              <a:lnSpc>
                <a:spcPct val="115000"/>
              </a:lnSpc>
              <a:spcBef>
                <a:spcPts val="600"/>
              </a:spcBef>
              <a:spcAft>
                <a:spcPts val="600"/>
              </a:spcAft>
              <a:buFont typeface="Symbol" panose="05050102010706020507" pitchFamily="18" charset="2"/>
              <a:buChar char=""/>
            </a:pPr>
            <a:r>
              <a:rPr lang="en-US" sz="1200" dirty="0">
                <a:solidFill>
                  <a:srgbClr val="000000"/>
                </a:solidFill>
                <a:effectLst/>
                <a:latin typeface="Open Sans" panose="020B0606030504020204" pitchFamily="34" charset="0"/>
                <a:ea typeface="Open Sans" panose="020B0606030504020204" pitchFamily="34" charset="0"/>
              </a:rPr>
              <a:t>Determine lead investigator</a:t>
            </a:r>
          </a:p>
          <a:p>
            <a:pPr marL="1600200" marR="0" lvl="3" indent="-228600">
              <a:lnSpc>
                <a:spcPct val="115000"/>
              </a:lnSpc>
              <a:spcBef>
                <a:spcPts val="600"/>
              </a:spcBef>
              <a:spcAft>
                <a:spcPts val="600"/>
              </a:spcAft>
              <a:buFont typeface="Symbol" panose="05050102010706020507" pitchFamily="18" charset="2"/>
              <a:buChar char=""/>
            </a:pPr>
            <a:r>
              <a:rPr lang="en-US" sz="1200" dirty="0">
                <a:solidFill>
                  <a:srgbClr val="000000"/>
                </a:solidFill>
                <a:effectLst/>
                <a:latin typeface="Open Sans" panose="020B0606030504020204" pitchFamily="34" charset="0"/>
                <a:ea typeface="Open Sans" panose="020B0606030504020204" pitchFamily="34" charset="0"/>
              </a:rPr>
              <a:t>Determine need for medical examine </a:t>
            </a:r>
          </a:p>
          <a:p>
            <a:pPr marL="1600200" marR="0" lvl="3" indent="-228600">
              <a:lnSpc>
                <a:spcPct val="115000"/>
              </a:lnSpc>
              <a:spcBef>
                <a:spcPts val="600"/>
              </a:spcBef>
              <a:spcAft>
                <a:spcPts val="600"/>
              </a:spcAft>
              <a:buFont typeface="Symbol" panose="05050102010706020507" pitchFamily="18" charset="2"/>
              <a:buChar char=""/>
            </a:pPr>
            <a:r>
              <a:rPr lang="en-US" sz="1200" dirty="0">
                <a:solidFill>
                  <a:srgbClr val="000000"/>
                </a:solidFill>
                <a:effectLst/>
                <a:latin typeface="Open Sans" panose="020B0606030504020204" pitchFamily="34" charset="0"/>
                <a:ea typeface="Open Sans" panose="020B0606030504020204" pitchFamily="34" charset="0"/>
              </a:rPr>
              <a:t>Determine need for victim interview</a:t>
            </a:r>
          </a:p>
          <a:p>
            <a:pPr marL="1143000" marR="0" lvl="2" indent="-228600">
              <a:lnSpc>
                <a:spcPct val="115000"/>
              </a:lnSpc>
              <a:spcBef>
                <a:spcPts val="600"/>
              </a:spcBef>
              <a:spcAft>
                <a:spcPts val="600"/>
              </a:spcAft>
              <a:buFont typeface="Wingdings" panose="05000000000000000000" pitchFamily="2" charset="2"/>
              <a:buChar char=""/>
            </a:pPr>
            <a:r>
              <a:rPr lang="en-US" sz="1200" dirty="0">
                <a:solidFill>
                  <a:srgbClr val="000000"/>
                </a:solidFill>
                <a:effectLst/>
                <a:latin typeface="Open Sans" panose="020B0606030504020204" pitchFamily="34" charset="0"/>
                <a:ea typeface="Open Sans" panose="020B0606030504020204" pitchFamily="34" charset="0"/>
              </a:rPr>
              <a:t>Adds CSEM indicator in TFACTS to open cases when</a:t>
            </a:r>
            <a:r>
              <a:rPr lang="en-US" sz="1200" spc="-50" dirty="0">
                <a:solidFill>
                  <a:srgbClr val="000000"/>
                </a:solidFill>
                <a:effectLst/>
                <a:latin typeface="Open Sans" panose="020B0606030504020204" pitchFamily="34" charset="0"/>
                <a:ea typeface="Open Sans" panose="020B0606030504020204" pitchFamily="34" charset="0"/>
              </a:rPr>
              <a:t> </a:t>
            </a:r>
            <a:r>
              <a:rPr lang="en-US" sz="1200" dirty="0">
                <a:solidFill>
                  <a:srgbClr val="000000"/>
                </a:solidFill>
                <a:effectLst/>
                <a:latin typeface="Open Sans" panose="020B0606030504020204" pitchFamily="34" charset="0"/>
                <a:ea typeface="Open Sans" panose="020B0606030504020204" pitchFamily="34" charset="0"/>
              </a:rPr>
              <a:t>warranted</a:t>
            </a:r>
          </a:p>
          <a:p>
            <a:pPr marL="1143000" marR="0" lvl="2" indent="-228600">
              <a:lnSpc>
                <a:spcPct val="115000"/>
              </a:lnSpc>
              <a:spcBef>
                <a:spcPts val="600"/>
              </a:spcBef>
              <a:spcAft>
                <a:spcPts val="600"/>
              </a:spcAft>
              <a:buFont typeface="Wingdings" panose="05000000000000000000" pitchFamily="2" charset="2"/>
              <a:buChar char=""/>
            </a:pPr>
            <a:r>
              <a:rPr lang="en-US" sz="1200" dirty="0">
                <a:solidFill>
                  <a:srgbClr val="000000"/>
                </a:solidFill>
                <a:effectLst/>
                <a:latin typeface="Open Sans" panose="020B0606030504020204" pitchFamily="34" charset="0"/>
                <a:ea typeface="Open Sans" panose="020B0606030504020204" pitchFamily="34" charset="0"/>
              </a:rPr>
              <a:t>Always treated as severe abuse and works in conjunction with a child sex abuse</a:t>
            </a:r>
            <a:r>
              <a:rPr lang="en-US" sz="1200" spc="-20" dirty="0">
                <a:solidFill>
                  <a:srgbClr val="000000"/>
                </a:solidFill>
                <a:effectLst/>
                <a:latin typeface="Open Sans" panose="020B0606030504020204" pitchFamily="34" charset="0"/>
                <a:ea typeface="Open Sans" panose="020B0606030504020204" pitchFamily="34" charset="0"/>
              </a:rPr>
              <a:t> </a:t>
            </a:r>
            <a:r>
              <a:rPr lang="en-US" sz="1200" dirty="0">
                <a:solidFill>
                  <a:srgbClr val="000000"/>
                </a:solidFill>
                <a:effectLst/>
                <a:latin typeface="Open Sans" panose="020B0606030504020204" pitchFamily="34" charset="0"/>
                <a:ea typeface="Open Sans" panose="020B0606030504020204" pitchFamily="34" charset="0"/>
              </a:rPr>
              <a:t>allegation.</a:t>
            </a:r>
          </a:p>
          <a:p>
            <a:pPr marL="1143000" marR="0" lvl="2" indent="-228600">
              <a:lnSpc>
                <a:spcPct val="115000"/>
              </a:lnSpc>
              <a:spcBef>
                <a:spcPts val="600"/>
              </a:spcBef>
              <a:spcAft>
                <a:spcPts val="600"/>
              </a:spcAft>
              <a:buFont typeface="Wingdings" panose="05000000000000000000" pitchFamily="2" charset="2"/>
              <a:buChar char=""/>
            </a:pPr>
            <a:r>
              <a:rPr lang="en-US" sz="1200" dirty="0">
                <a:solidFill>
                  <a:srgbClr val="000000"/>
                </a:solidFill>
                <a:effectLst/>
                <a:latin typeface="Open Sans" panose="020B0606030504020204" pitchFamily="34" charset="0"/>
                <a:ea typeface="Open Sans" panose="020B0606030504020204" pitchFamily="34" charset="0"/>
              </a:rPr>
              <a:t>Refers to Safety Notice: Creating Safe Environments for</a:t>
            </a:r>
            <a:r>
              <a:rPr lang="en-US" sz="1200" spc="-120" dirty="0">
                <a:solidFill>
                  <a:srgbClr val="000000"/>
                </a:solidFill>
                <a:effectLst/>
                <a:latin typeface="Open Sans" panose="020B0606030504020204" pitchFamily="34" charset="0"/>
                <a:ea typeface="Open Sans" panose="020B0606030504020204" pitchFamily="34" charset="0"/>
              </a:rPr>
              <a:t> </a:t>
            </a:r>
            <a:r>
              <a:rPr lang="en-US" sz="1200" dirty="0">
                <a:solidFill>
                  <a:srgbClr val="000000"/>
                </a:solidFill>
                <a:effectLst/>
                <a:latin typeface="Open Sans" panose="020B0606030504020204" pitchFamily="34" charset="0"/>
                <a:ea typeface="Open Sans" panose="020B0606030504020204" pitchFamily="34" charset="0"/>
              </a:rPr>
              <a:t>Youth Survivors of Exploitation.</a:t>
            </a:r>
          </a:p>
          <a:p>
            <a:endParaRPr lang="en-US" dirty="0"/>
          </a:p>
        </p:txBody>
      </p:sp>
      <p:sp>
        <p:nvSpPr>
          <p:cNvPr id="4" name="Slide Number Placeholder 3"/>
          <p:cNvSpPr>
            <a:spLocks noGrp="1"/>
          </p:cNvSpPr>
          <p:nvPr>
            <p:ph type="sldNum" sz="quarter" idx="5"/>
          </p:nvPr>
        </p:nvSpPr>
        <p:spPr/>
        <p:txBody>
          <a:bodyPr/>
          <a:lstStyle/>
          <a:p>
            <a:fld id="{700219BD-9CB4-4C28-8EE5-F00E7253FF0A}" type="slidenum">
              <a:rPr lang="en-US" smtClean="0"/>
              <a:t>45</a:t>
            </a:fld>
            <a:endParaRPr lang="en-US"/>
          </a:p>
        </p:txBody>
      </p:sp>
    </p:spTree>
    <p:extLst>
      <p:ext uri="{BB962C8B-B14F-4D97-AF65-F5344CB8AC3E}">
        <p14:creationId xmlns:p14="http://schemas.microsoft.com/office/powerpoint/2010/main" val="2318407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nSpc>
                <a:spcPct val="115000"/>
              </a:lnSpc>
              <a:spcBef>
                <a:spcPts val="0"/>
              </a:spcBef>
              <a:spcAft>
                <a:spcPts val="1200"/>
              </a:spcAft>
            </a:pPr>
            <a:r>
              <a:rPr lang="en-US" sz="1200" b="1" dirty="0">
                <a:solidFill>
                  <a:srgbClr val="000000"/>
                </a:solidFill>
                <a:effectLst/>
                <a:latin typeface="Open Sans" panose="020B0606030504020204" pitchFamily="34" charset="0"/>
                <a:ea typeface="Open Sans" panose="020B0606030504020204" pitchFamily="34" charset="0"/>
              </a:rPr>
              <a:t>Work Aid 1 https://files.dcs.tn.gov/policies/chap14/WA1.pdf</a:t>
            </a:r>
            <a:endParaRPr lang="en-US" sz="1200" dirty="0">
              <a:solidFill>
                <a:srgbClr val="000000"/>
              </a:solidFill>
              <a:effectLst/>
              <a:latin typeface="Open Sans" panose="020B0606030504020204" pitchFamily="34" charset="0"/>
              <a:ea typeface="Open Sans" panose="020B0606030504020204" pitchFamily="34" charset="0"/>
            </a:endParaRP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Adds 3 to section D. Sexual Abuse Category—defines</a:t>
            </a:r>
            <a:r>
              <a:rPr lang="en-US" sz="1200" spc="-45" dirty="0">
                <a:solidFill>
                  <a:srgbClr val="000000"/>
                </a:solidFill>
                <a:effectLst/>
                <a:latin typeface="Open Sans" panose="020B0606030504020204" pitchFamily="34" charset="0"/>
                <a:ea typeface="Open Sans" panose="020B0606030504020204" pitchFamily="34" charset="0"/>
              </a:rPr>
              <a:t> </a:t>
            </a:r>
            <a:r>
              <a:rPr lang="en-US" sz="1200" dirty="0">
                <a:solidFill>
                  <a:srgbClr val="000000"/>
                </a:solidFill>
                <a:effectLst/>
                <a:latin typeface="Open Sans" panose="020B0606030504020204" pitchFamily="34" charset="0"/>
                <a:ea typeface="Open Sans" panose="020B0606030504020204" pitchFamily="34" charset="0"/>
              </a:rPr>
              <a:t>CSEM</a:t>
            </a:r>
          </a:p>
          <a:p>
            <a:pPr marL="457200" marR="0" indent="-228600">
              <a:lnSpc>
                <a:spcPct val="115000"/>
              </a:lnSpc>
              <a:spcBef>
                <a:spcPts val="0"/>
              </a:spcBef>
              <a:spcAft>
                <a:spcPts val="1200"/>
              </a:spcAft>
            </a:pPr>
            <a:r>
              <a:rPr lang="en-US" sz="1200" b="1" dirty="0">
                <a:solidFill>
                  <a:srgbClr val="000000"/>
                </a:solidFill>
                <a:effectLst/>
                <a:latin typeface="Open Sans" panose="020B0606030504020204" pitchFamily="34" charset="0"/>
                <a:ea typeface="Open Sans" panose="020B0606030504020204" pitchFamily="34" charset="0"/>
              </a:rPr>
              <a:t>Work Aid 9  https://files.dcs.tn.gov/policies/chap14/WA9.pdf</a:t>
            </a:r>
            <a:endParaRPr lang="en-US" sz="1200" dirty="0">
              <a:solidFill>
                <a:srgbClr val="000000"/>
              </a:solidFill>
              <a:effectLst/>
              <a:latin typeface="Open Sans" panose="020B0606030504020204" pitchFamily="34" charset="0"/>
              <a:ea typeface="Open Sans" panose="020B0606030504020204" pitchFamily="34" charset="0"/>
            </a:endParaRP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Work Aid: Conducting Investigations on</a:t>
            </a:r>
            <a:r>
              <a:rPr lang="en-US" sz="1200" spc="-5" dirty="0">
                <a:solidFill>
                  <a:srgbClr val="000000"/>
                </a:solidFill>
                <a:effectLst/>
                <a:latin typeface="Open Sans" panose="020B0606030504020204" pitchFamily="34" charset="0"/>
                <a:ea typeface="Open Sans" panose="020B0606030504020204" pitchFamily="34" charset="0"/>
              </a:rPr>
              <a:t> </a:t>
            </a:r>
            <a:r>
              <a:rPr lang="en-US" sz="1200" dirty="0">
                <a:solidFill>
                  <a:srgbClr val="000000"/>
                </a:solidFill>
                <a:effectLst/>
                <a:latin typeface="Open Sans" panose="020B0606030504020204" pitchFamily="34" charset="0"/>
                <a:ea typeface="Open Sans" panose="020B0606030504020204" pitchFamily="34" charset="0"/>
              </a:rPr>
              <a:t>CSEM</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Refers to Safety Notice: Creating Safe Environments for Youth Survivors of Exploitation </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endParaRPr lang="en-US" sz="1200" b="1" dirty="0">
              <a:solidFill>
                <a:srgbClr val="000000"/>
              </a:solidFill>
              <a:effectLst/>
              <a:latin typeface="Open Sans" panose="020B0606030504020204" pitchFamily="34" charset="0"/>
              <a:ea typeface="Open Sans" panose="020B0606030504020204" pitchFamily="34" charset="0"/>
            </a:endParaRP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endParaRPr lang="en-US" sz="1200" b="1" dirty="0">
              <a:solidFill>
                <a:srgbClr val="000000"/>
              </a:solidFill>
              <a:effectLst/>
              <a:latin typeface="Open Sans" panose="020B0606030504020204" pitchFamily="34" charset="0"/>
              <a:ea typeface="Open Sans" panose="020B0606030504020204" pitchFamily="34" charset="0"/>
            </a:endParaRPr>
          </a:p>
          <a:p>
            <a:pPr marL="457200" marR="0" lvl="1" indent="0">
              <a:lnSpc>
                <a:spcPct val="115000"/>
              </a:lnSpc>
              <a:spcBef>
                <a:spcPts val="0"/>
              </a:spcBef>
              <a:spcAft>
                <a:spcPts val="600"/>
              </a:spcAft>
              <a:buFont typeface="Courier New" panose="02070309020205020404" pitchFamily="49" charset="0"/>
              <a:buNone/>
              <a:tabLst>
                <a:tab pos="228600" algn="l"/>
                <a:tab pos="457200" algn="l"/>
              </a:tabLst>
            </a:pPr>
            <a:r>
              <a:rPr lang="en-US" sz="1200" b="1" dirty="0">
                <a:solidFill>
                  <a:srgbClr val="000000"/>
                </a:solidFill>
                <a:effectLst/>
                <a:latin typeface="Open Sans" panose="020B0606030504020204" pitchFamily="34" charset="0"/>
                <a:ea typeface="Open Sans" panose="020B0606030504020204" pitchFamily="34" charset="0"/>
              </a:rPr>
              <a:t>SHARE </a:t>
            </a:r>
            <a:r>
              <a:rPr lang="en-US" sz="1200" dirty="0">
                <a:solidFill>
                  <a:srgbClr val="000000"/>
                </a:solidFill>
                <a:effectLst/>
                <a:latin typeface="Open Sans" panose="020B0606030504020204" pitchFamily="34" charset="0"/>
                <a:ea typeface="Open Sans" panose="020B0606030504020204" pitchFamily="34" charset="0"/>
              </a:rPr>
              <a:t>the following information with participants:</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These policies were developed to ensure that CPS cases are properly</a:t>
            </a:r>
            <a:r>
              <a:rPr lang="en-US" sz="1200" spc="-165" dirty="0">
                <a:solidFill>
                  <a:srgbClr val="000000"/>
                </a:solidFill>
                <a:effectLst/>
                <a:latin typeface="Open Sans" panose="020B0606030504020204" pitchFamily="34" charset="0"/>
                <a:ea typeface="Open Sans" panose="020B0606030504020204" pitchFamily="34" charset="0"/>
              </a:rPr>
              <a:t> </a:t>
            </a:r>
            <a:r>
              <a:rPr lang="en-US" sz="1200" dirty="0">
                <a:solidFill>
                  <a:srgbClr val="000000"/>
                </a:solidFill>
                <a:effectLst/>
                <a:latin typeface="Open Sans" panose="020B0606030504020204" pitchFamily="34" charset="0"/>
                <a:ea typeface="Open Sans" panose="020B0606030504020204" pitchFamily="34" charset="0"/>
              </a:rPr>
              <a:t>classified. It regulates the use of empirical processes and classification criteria to influence fair and consistent decisions for referred</a:t>
            </a:r>
            <a:r>
              <a:rPr lang="en-US" sz="1200" spc="-40" dirty="0">
                <a:solidFill>
                  <a:srgbClr val="000000"/>
                </a:solidFill>
                <a:effectLst/>
                <a:latin typeface="Open Sans" panose="020B0606030504020204" pitchFamily="34" charset="0"/>
                <a:ea typeface="Open Sans" panose="020B0606030504020204" pitchFamily="34" charset="0"/>
              </a:rPr>
              <a:t> </a:t>
            </a:r>
            <a:r>
              <a:rPr lang="en-US" sz="1200" dirty="0">
                <a:solidFill>
                  <a:srgbClr val="000000"/>
                </a:solidFill>
                <a:effectLst/>
                <a:latin typeface="Open Sans" panose="020B0606030504020204" pitchFamily="34" charset="0"/>
                <a:ea typeface="Open Sans" panose="020B0606030504020204" pitchFamily="34" charset="0"/>
              </a:rPr>
              <a:t>cases.</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Section H, along with Work Aid 9 (Cases Involving Commercial Sexual Exploitation of a Minor) of the policy gives additional investigative tasks associated with child sexual abuse allegations. </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The Safety Notice highlights the need for prompt medical care, safety planning, support and</a:t>
            </a:r>
            <a:r>
              <a:rPr lang="en-US" sz="1200" spc="-10" dirty="0">
                <a:solidFill>
                  <a:srgbClr val="000000"/>
                </a:solidFill>
                <a:effectLst/>
                <a:latin typeface="Open Sans" panose="020B0606030504020204" pitchFamily="34" charset="0"/>
                <a:ea typeface="Open Sans" panose="020B0606030504020204" pitchFamily="34" charset="0"/>
              </a:rPr>
              <a:t> </a:t>
            </a:r>
            <a:r>
              <a:rPr lang="en-US" sz="1200" dirty="0">
                <a:solidFill>
                  <a:srgbClr val="000000"/>
                </a:solidFill>
                <a:effectLst/>
                <a:latin typeface="Open Sans" panose="020B0606030504020204" pitchFamily="34" charset="0"/>
                <a:ea typeface="Open Sans" panose="020B0606030504020204" pitchFamily="34" charset="0"/>
              </a:rPr>
              <a:t>services.</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endParaRPr lang="en-US" sz="1200" dirty="0">
              <a:solidFill>
                <a:srgbClr val="000000"/>
              </a:solidFill>
              <a:effectLst/>
              <a:latin typeface="Open Sans" panose="020B0606030504020204" pitchFamily="34" charset="0"/>
              <a:ea typeface="Open Sans" panose="020B0606030504020204" pitchFamily="34" charset="0"/>
            </a:endParaRPr>
          </a:p>
          <a:p>
            <a:pPr marL="0" marR="0" lvl="0" indent="0">
              <a:lnSpc>
                <a:spcPct val="115000"/>
              </a:lnSpc>
              <a:spcBef>
                <a:spcPts val="0"/>
              </a:spcBef>
              <a:spcAft>
                <a:spcPts val="1200"/>
              </a:spcAft>
              <a:buSzPts val="1200"/>
              <a:buFont typeface="Symbol" panose="05050102010706020507" pitchFamily="18" charset="2"/>
              <a:buNone/>
            </a:pPr>
            <a:r>
              <a:rPr lang="en-US" sz="1200" b="1" dirty="0">
                <a:solidFill>
                  <a:srgbClr val="000000"/>
                </a:solidFill>
                <a:effectLst/>
                <a:latin typeface="Open Sans" panose="020B0606030504020204" pitchFamily="34" charset="0"/>
                <a:ea typeface="Open Sans" panose="020B0606030504020204" pitchFamily="34" charset="0"/>
              </a:rPr>
              <a:t>ENSURE</a:t>
            </a:r>
            <a:r>
              <a:rPr lang="en-US" sz="1200" dirty="0">
                <a:solidFill>
                  <a:srgbClr val="000000"/>
                </a:solidFill>
                <a:effectLst/>
                <a:latin typeface="Open Sans" panose="020B0606030504020204" pitchFamily="34" charset="0"/>
                <a:ea typeface="Open Sans" panose="020B0606030504020204" pitchFamily="34" charset="0"/>
              </a:rPr>
              <a:t> that CPS participants understand their notification responsibilities. Highlight the circumstances when immediate notification of TBI or NGOs might be warranted and ensure they understand the role of the CPIT in CSEM.</a:t>
            </a:r>
          </a:p>
          <a:p>
            <a:endParaRPr lang="en-US" dirty="0"/>
          </a:p>
        </p:txBody>
      </p:sp>
      <p:sp>
        <p:nvSpPr>
          <p:cNvPr id="4" name="Slide Number Placeholder 3"/>
          <p:cNvSpPr>
            <a:spLocks noGrp="1"/>
          </p:cNvSpPr>
          <p:nvPr>
            <p:ph type="sldNum" sz="quarter" idx="5"/>
          </p:nvPr>
        </p:nvSpPr>
        <p:spPr/>
        <p:txBody>
          <a:bodyPr/>
          <a:lstStyle/>
          <a:p>
            <a:fld id="{700219BD-9CB4-4C28-8EE5-F00E7253FF0A}" type="slidenum">
              <a:rPr lang="en-US" smtClean="0"/>
              <a:t>46</a:t>
            </a:fld>
            <a:endParaRPr lang="en-US"/>
          </a:p>
        </p:txBody>
      </p:sp>
    </p:spTree>
    <p:extLst>
      <p:ext uri="{BB962C8B-B14F-4D97-AF65-F5344CB8AC3E}">
        <p14:creationId xmlns:p14="http://schemas.microsoft.com/office/powerpoint/2010/main" val="14994304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nSpc>
                <a:spcPct val="115000"/>
              </a:lnSpc>
              <a:spcBef>
                <a:spcPts val="0"/>
              </a:spcBef>
              <a:spcAft>
                <a:spcPts val="1200"/>
              </a:spcAft>
            </a:pPr>
            <a:r>
              <a:rPr lang="en-US" sz="1200" b="1" dirty="0">
                <a:solidFill>
                  <a:srgbClr val="000000"/>
                </a:solidFill>
                <a:effectLst/>
                <a:latin typeface="Open Sans" panose="020B0606030504020204" pitchFamily="34" charset="0"/>
                <a:ea typeface="Open Sans" panose="020B0606030504020204" pitchFamily="34" charset="0"/>
              </a:rPr>
              <a:t>Policy 31.2  https://files.dcs.tn.gov/policies/chap31/31.2.pdf</a:t>
            </a:r>
            <a:endParaRPr lang="en-US" sz="1200" dirty="0">
              <a:solidFill>
                <a:srgbClr val="000000"/>
              </a:solidFill>
              <a:effectLst/>
              <a:latin typeface="Open Sans" panose="020B0606030504020204" pitchFamily="34" charset="0"/>
              <a:ea typeface="Open Sans" panose="020B0606030504020204" pitchFamily="34" charset="0"/>
            </a:endParaRPr>
          </a:p>
          <a:p>
            <a:pPr marL="742950" marR="0" lvl="1" indent="-285750">
              <a:lnSpc>
                <a:spcPct val="115000"/>
              </a:lnSpc>
              <a:spcBef>
                <a:spcPts val="0"/>
              </a:spcBef>
              <a:spcAft>
                <a:spcPts val="600"/>
              </a:spcAft>
              <a:buSzPts val="1200"/>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Courier New" panose="02070309020205020404" pitchFamily="49" charset="0"/>
              </a:rPr>
              <a:t>CFT works to locate child/youth</a:t>
            </a:r>
          </a:p>
          <a:p>
            <a:pPr marL="742950" marR="0" lvl="1" indent="-285750">
              <a:lnSpc>
                <a:spcPct val="115000"/>
              </a:lnSpc>
              <a:spcBef>
                <a:spcPts val="0"/>
              </a:spcBef>
              <a:spcAft>
                <a:spcPts val="600"/>
              </a:spcAft>
              <a:buSzPts val="1200"/>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Courier New" panose="02070309020205020404" pitchFamily="49" charset="0"/>
              </a:rPr>
              <a:t>CFT determines primary factors contributing to running away</a:t>
            </a:r>
          </a:p>
          <a:p>
            <a:pPr marL="742950" marR="0" lvl="1" indent="-285750">
              <a:lnSpc>
                <a:spcPct val="115000"/>
              </a:lnSpc>
              <a:spcBef>
                <a:spcPts val="0"/>
              </a:spcBef>
              <a:spcAft>
                <a:spcPts val="600"/>
              </a:spcAft>
              <a:buSzPts val="1200"/>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Courier New" panose="02070309020205020404" pitchFamily="49" charset="0"/>
              </a:rPr>
              <a:t>Determine youth’s experience while gone</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Prevents runaway incidents through communication &amp; appropriate supervision practices</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Recognizes the vulnerability of youth who are on runaway</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Immediate notification of local law enforcement</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Immediate report to NCMEC</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Serious Incident Report</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Email the Absconder Unit at </a:t>
            </a:r>
            <a:r>
              <a:rPr lang="en-US" sz="1200" u="sng" kern="12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hlinkClick r:id="rId3"/>
              </a:rPr>
              <a:t>EI_DCS.AbsconderUnit@tn.gov</a:t>
            </a:r>
            <a:r>
              <a:rPr lang="en-US" sz="1200" u="sng" kern="1200" dirty="0">
                <a:solidFill>
                  <a:srgbClr val="0000FF"/>
                </a:solidFill>
                <a:effectLst/>
                <a:latin typeface="Open Sans" panose="020B0606030504020204" pitchFamily="34" charset="0"/>
                <a:ea typeface="Times New Roman" panose="02020603050405020304" pitchFamily="18" charset="0"/>
                <a:cs typeface="Times New Roman" panose="02020603050405020304" pitchFamily="18" charset="0"/>
              </a:rPr>
              <a:t> to report the youth has run away within 24 hours.  </a:t>
            </a:r>
            <a:endParaRPr lang="en-US" sz="1200" dirty="0">
              <a:solidFill>
                <a:srgbClr val="000000"/>
              </a:solidFill>
              <a:effectLst/>
              <a:latin typeface="Open Sans" panose="020B0606030504020204" pitchFamily="34" charset="0"/>
              <a:ea typeface="Open Sans" panose="020B0606030504020204" pitchFamily="34" charset="0"/>
            </a:endParaRP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Send </a:t>
            </a:r>
            <a:r>
              <a:rPr lang="en-US" sz="1200" b="1" kern="1200" dirty="0">
                <a:solidFill>
                  <a:srgbClr val="000000"/>
                </a:solidFill>
                <a:effectLst/>
                <a:latin typeface="Open Sans" panose="020B0606030504020204" pitchFamily="34" charset="0"/>
                <a:ea typeface="Times New Roman" panose="02020603050405020304" pitchFamily="18" charset="0"/>
              </a:rPr>
              <a:t>Form CS-0705, Notification Checklist for Absconders/Runaways/Escapees – Part  A</a:t>
            </a:r>
            <a:r>
              <a:rPr lang="en-US" sz="1200" kern="1200" dirty="0">
                <a:solidFill>
                  <a:srgbClr val="000000"/>
                </a:solidFill>
                <a:effectLst/>
                <a:latin typeface="Open Sans" panose="020B0606030504020204" pitchFamily="34" charset="0"/>
                <a:ea typeface="Times New Roman" panose="02020603050405020304" pitchFamily="18" charset="0"/>
              </a:rPr>
              <a:t> including social media usernames; A current photograph of the youth, a color photo is preferred and Proof of LE notification by providing the NCIC number.</a:t>
            </a:r>
            <a:endParaRPr lang="en-US" sz="1200" dirty="0">
              <a:solidFill>
                <a:srgbClr val="000000"/>
              </a:solidFill>
              <a:effectLst/>
              <a:latin typeface="Open Sans" panose="020B0606030504020204" pitchFamily="34" charset="0"/>
              <a:ea typeface="Open Sans" panose="020B0606030504020204" pitchFamily="34" charset="0"/>
            </a:endParaRP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Upon return from runaway, FSW coordinates with CFT, LE, placement &amp; service providers to determine needs &amp; needed services</a:t>
            </a:r>
          </a:p>
          <a:p>
            <a:pPr marL="342900" marR="0" lvl="0" indent="-342900">
              <a:lnSpc>
                <a:spcPct val="115000"/>
              </a:lnSpc>
              <a:spcBef>
                <a:spcPts val="0"/>
              </a:spcBef>
              <a:spcAft>
                <a:spcPts val="0"/>
              </a:spcAft>
              <a:buFont typeface="Wingdings" panose="05000000000000000000" pitchFamily="2" charset="2"/>
              <a:buChar char=""/>
            </a:pPr>
            <a:r>
              <a:rPr lang="en-US" sz="1200" dirty="0">
                <a:effectLst/>
                <a:latin typeface="Open Sans" panose="020B0606030504020204" pitchFamily="34" charset="0"/>
                <a:ea typeface="Open Sans" panose="020B0606030504020204" pitchFamily="34" charset="0"/>
                <a:cs typeface="Open Sans" panose="020B0606030504020204" pitchFamily="34" charset="0"/>
              </a:rPr>
              <a:t>Immediate safe placement</a:t>
            </a:r>
            <a:endParaRPr lang="en-US" sz="1200" dirty="0">
              <a:effectLst/>
              <a:latin typeface="Open Sans" panose="020B0606030504020204" pitchFamily="34" charset="0"/>
              <a:ea typeface="Open Sans" panose="020B060603050402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200" dirty="0">
                <a:effectLst/>
                <a:latin typeface="Open Sans" panose="020B0606030504020204" pitchFamily="34" charset="0"/>
                <a:ea typeface="Open Sans" panose="020B0606030504020204" pitchFamily="34" charset="0"/>
                <a:cs typeface="Open Sans" panose="020B0606030504020204" pitchFamily="34" charset="0"/>
              </a:rPr>
              <a:t>Primary factors contributing to runaway</a:t>
            </a:r>
            <a:endParaRPr lang="en-US" sz="1200" dirty="0">
              <a:effectLst/>
              <a:latin typeface="Open Sans" panose="020B0606030504020204" pitchFamily="34" charset="0"/>
              <a:ea typeface="Open Sans" panose="020B060603050402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200" dirty="0">
                <a:effectLst/>
                <a:latin typeface="Open Sans" panose="020B0606030504020204" pitchFamily="34" charset="0"/>
                <a:ea typeface="Open Sans" panose="020B0606030504020204" pitchFamily="34" charset="0"/>
                <a:cs typeface="Open Sans" panose="020B0606030504020204" pitchFamily="34" charset="0"/>
              </a:rPr>
              <a:t>Immediate medical evaluation and trauma informed care if CSEM if indicated</a:t>
            </a:r>
            <a:endParaRPr lang="en-US" sz="1200" dirty="0">
              <a:effectLst/>
              <a:latin typeface="Open Sans" panose="020B0606030504020204" pitchFamily="34" charset="0"/>
              <a:ea typeface="Open Sans" panose="020B060603050402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200" dirty="0">
                <a:effectLst/>
                <a:latin typeface="Open Sans" panose="020B0606030504020204" pitchFamily="34" charset="0"/>
                <a:ea typeface="Open Sans" panose="020B0606030504020204" pitchFamily="34" charset="0"/>
                <a:cs typeface="Open Sans" panose="020B0606030504020204" pitchFamily="34" charset="0"/>
              </a:rPr>
              <a:t>Notification of regional health rep</a:t>
            </a:r>
            <a:endParaRPr lang="en-US" sz="1200" dirty="0">
              <a:effectLst/>
              <a:latin typeface="Open Sans" panose="020B0606030504020204" pitchFamily="34" charset="0"/>
              <a:ea typeface="Open Sans" panose="020B060603050402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200" dirty="0">
                <a:effectLst/>
                <a:latin typeface="Open Sans" panose="020B0606030504020204" pitchFamily="34" charset="0"/>
                <a:ea typeface="Open Sans" panose="020B0606030504020204" pitchFamily="34" charset="0"/>
                <a:cs typeface="Open Sans" panose="020B0606030504020204" pitchFamily="34" charset="0"/>
              </a:rPr>
              <a:t>Notification the regional Absconder Recovery Program Representative –</a:t>
            </a:r>
            <a:r>
              <a:rPr lang="en-US" sz="1200" b="1" dirty="0">
                <a:effectLst/>
                <a:latin typeface="Open Sans" panose="020B0606030504020204" pitchFamily="34" charset="0"/>
                <a:ea typeface="Open Sans" panose="020B0606030504020204" pitchFamily="34" charset="0"/>
                <a:cs typeface="Open Sans" panose="020B0606030504020204" pitchFamily="34" charset="0"/>
              </a:rPr>
              <a:t>Complete </a:t>
            </a:r>
            <a:r>
              <a:rPr lang="en-US" sz="1200" b="1" kern="1200"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DCS Form CS-0705, Notification Checklist for Absconders/Runaways/Escapees – Part B</a:t>
            </a:r>
            <a:r>
              <a:rPr lang="en-US" sz="1200" b="1" dirty="0">
                <a:effectLst/>
                <a:latin typeface="Open Sans" panose="020B0606030504020204" pitchFamily="34" charset="0"/>
                <a:ea typeface="Open Sans" panose="020B0606030504020204" pitchFamily="34" charset="0"/>
                <a:cs typeface="Open Sans" panose="020B0606030504020204" pitchFamily="34" charset="0"/>
              </a:rPr>
              <a:t>.</a:t>
            </a:r>
            <a:endParaRPr lang="en-US" sz="1200" dirty="0">
              <a:effectLst/>
              <a:latin typeface="Open Sans" panose="020B0606030504020204" pitchFamily="34" charset="0"/>
              <a:ea typeface="Open Sans" panose="020B060603050402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200" dirty="0">
                <a:effectLst/>
                <a:latin typeface="Open Sans" panose="020B0606030504020204" pitchFamily="34" charset="0"/>
                <a:ea typeface="Open Sans" panose="020B0606030504020204" pitchFamily="34" charset="0"/>
                <a:cs typeface="Open Sans" panose="020B0606030504020204" pitchFamily="34" charset="0"/>
              </a:rPr>
              <a:t>An Inter periodic EPSDT if gone more than 24 hours if there are no suspected injury or sexual assault.  The youth will need to be taken to an emergency medical care center/hospital ER or Sexual Assault Center if sexual assault or injury occurred or suspected to have occurred during absconder episode. Protocol Medical Evaluations for Runaways and/or Commercial Sexual Exploitation of a Minor </a:t>
            </a:r>
            <a:r>
              <a:rPr lang="en-US" sz="1200" u="sng" dirty="0">
                <a:solidFill>
                  <a:srgbClr val="0000FF"/>
                </a:solidFill>
                <a:effectLst/>
                <a:latin typeface="Open Sans" panose="020B0606030504020204" pitchFamily="34" charset="0"/>
                <a:ea typeface="Open Sans" panose="020B0606030504020204" pitchFamily="34" charset="0"/>
                <a:cs typeface="Open Sans" panose="020B0606030504020204" pitchFamily="34" charset="0"/>
                <a:hlinkClick r:id="rId4"/>
              </a:rPr>
              <a:t>https://files.dcs.tn.gov/policies/chap20/ProtocolMedEvalRunawayCSEM.pdf</a:t>
            </a:r>
            <a:endParaRPr lang="en-US" sz="1200" dirty="0">
              <a:effectLst/>
              <a:latin typeface="Open Sans" panose="020B0606030504020204" pitchFamily="34" charset="0"/>
              <a:ea typeface="Open Sans" panose="020B060603050402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200" dirty="0">
                <a:effectLst/>
                <a:latin typeface="Open Sans" panose="020B0606030504020204" pitchFamily="34" charset="0"/>
                <a:ea typeface="Open Sans" panose="020B0606030504020204" pitchFamily="34" charset="0"/>
                <a:cs typeface="Open Sans" panose="020B0606030504020204" pitchFamily="34" charset="0"/>
              </a:rPr>
              <a:t>Ensure participants are aware that youth on runaway status are a much greater risk of CSEM and that policy changes reflect this awareness.</a:t>
            </a:r>
            <a:endParaRPr lang="en-US" sz="1200" dirty="0">
              <a:effectLst/>
              <a:latin typeface="Open Sans" panose="020B0606030504020204" pitchFamily="34" charset="0"/>
              <a:ea typeface="Open Sans" panose="020B0606030504020204" pitchFamily="34" charset="0"/>
              <a:cs typeface="Times New Roman" panose="02020603050405020304" pitchFamily="18" charset="0"/>
            </a:endParaRPr>
          </a:p>
          <a:p>
            <a:pPr marL="1047750" marR="0">
              <a:lnSpc>
                <a:spcPct val="115000"/>
              </a:lnSpc>
              <a:spcBef>
                <a:spcPts val="0"/>
              </a:spcBef>
              <a:spcAft>
                <a:spcPts val="0"/>
              </a:spcAf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US" sz="1200" dirty="0">
              <a:effectLst/>
              <a:latin typeface="Open Sans" panose="020B0606030504020204" pitchFamily="34" charset="0"/>
              <a:ea typeface="Open Sans" panose="020B0606030504020204" pitchFamily="34" charset="0"/>
              <a:cs typeface="Times New Roman" panose="02020603050405020304" pitchFamily="18" charset="0"/>
            </a:endParaRPr>
          </a:p>
          <a:p>
            <a:pPr marL="0" marR="0" lvl="0" indent="0">
              <a:lnSpc>
                <a:spcPct val="115000"/>
              </a:lnSpc>
              <a:spcBef>
                <a:spcPts val="0"/>
              </a:spcBef>
              <a:spcAft>
                <a:spcPts val="0"/>
              </a:spcAft>
              <a:buClr>
                <a:srgbClr val="2A2A2A"/>
              </a:buClr>
              <a:buSzPts val="1200"/>
              <a:buFont typeface="Courier New" panose="02070309020205020404" pitchFamily="49" charset="0"/>
              <a:buNone/>
            </a:pPr>
            <a:r>
              <a:rPr lang="en-US" sz="1200" dirty="0">
                <a:effectLst/>
                <a:latin typeface="Open Sans" panose="020B0606030504020204" pitchFamily="34" charset="0"/>
                <a:ea typeface="Courier New" panose="02070309020205020404" pitchFamily="49" charset="0"/>
                <a:cs typeface="Open Sans" panose="020B0606030504020204" pitchFamily="34" charset="0"/>
              </a:rPr>
              <a:t>The purpose of DCS Policy 31.2 is to encourage preventative case management practices for children/youth that may be at risk of running away and to provide procedures for when a youth does leave care and when a youth returns from a runaway episode.</a:t>
            </a:r>
            <a:endParaRPr lang="en-US" sz="1200" dirty="0">
              <a:effectLst/>
              <a:latin typeface="Open Sans" panose="020B0606030504020204" pitchFamily="34" charset="0"/>
              <a:ea typeface="Courier New" panose="02070309020205020404" pitchFamily="49" charset="0"/>
              <a:cs typeface="Times New Roman" panose="02020603050405020304" pitchFamily="18" charset="0"/>
            </a:endParaRPr>
          </a:p>
          <a:p>
            <a:pPr marL="0" marR="0" lvl="0" indent="0">
              <a:lnSpc>
                <a:spcPct val="115000"/>
              </a:lnSpc>
              <a:spcBef>
                <a:spcPts val="0"/>
              </a:spcBef>
              <a:spcAft>
                <a:spcPts val="0"/>
              </a:spcAft>
              <a:buClr>
                <a:srgbClr val="2A2A2A"/>
              </a:buClr>
              <a:buSzPts val="1200"/>
              <a:buFont typeface="Courier New" panose="02070309020205020404" pitchFamily="49" charset="0"/>
              <a:buNone/>
            </a:pPr>
            <a:endParaRPr lang="en-US" sz="1200" dirty="0">
              <a:effectLst/>
              <a:latin typeface="Open Sans" panose="020B0606030504020204" pitchFamily="34" charset="0"/>
              <a:ea typeface="Courier New" panose="02070309020205020404" pitchFamily="49" charset="0"/>
              <a:cs typeface="Open Sans" panose="020B0606030504020204" pitchFamily="34" charset="0"/>
            </a:endParaRPr>
          </a:p>
          <a:p>
            <a:pPr marL="0" marR="0" lvl="0" indent="0">
              <a:lnSpc>
                <a:spcPct val="115000"/>
              </a:lnSpc>
              <a:spcBef>
                <a:spcPts val="0"/>
              </a:spcBef>
              <a:spcAft>
                <a:spcPts val="0"/>
              </a:spcAft>
              <a:buClr>
                <a:srgbClr val="2A2A2A"/>
              </a:buClr>
              <a:buSzPts val="1200"/>
              <a:buFont typeface="Courier New" panose="02070309020205020404" pitchFamily="49" charset="0"/>
              <a:buNone/>
            </a:pPr>
            <a:r>
              <a:rPr lang="en-US" sz="1200" dirty="0">
                <a:effectLst/>
                <a:latin typeface="Open Sans" panose="020B0606030504020204" pitchFamily="34" charset="0"/>
                <a:ea typeface="Courier New" panose="02070309020205020404" pitchFamily="49" charset="0"/>
                <a:cs typeface="Open Sans" panose="020B0606030504020204" pitchFamily="34" charset="0"/>
              </a:rPr>
              <a:t>Case Managers are expected to use developmentally appropriate practices in case planning to identify services and provide a supportive environment to prevent the youth from running away through the Child and Family Team process.</a:t>
            </a:r>
            <a:endParaRPr lang="en-US" sz="1200" dirty="0">
              <a:effectLst/>
              <a:latin typeface="Open Sans" panose="020B0606030504020204" pitchFamily="34" charset="0"/>
              <a:ea typeface="Courier New" panose="02070309020205020404" pitchFamily="49"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00219BD-9CB4-4C28-8EE5-F00E7253FF0A}" type="slidenum">
              <a:rPr lang="en-US" smtClean="0"/>
              <a:t>47</a:t>
            </a:fld>
            <a:endParaRPr lang="en-US"/>
          </a:p>
        </p:txBody>
      </p:sp>
    </p:spTree>
    <p:extLst>
      <p:ext uri="{BB962C8B-B14F-4D97-AF65-F5344CB8AC3E}">
        <p14:creationId xmlns:p14="http://schemas.microsoft.com/office/powerpoint/2010/main" val="40042753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Open Sans" panose="020B0606030504020204" pitchFamily="34" charset="0"/>
                <a:ea typeface="Times New Roman" panose="02020603050405020304" pitchFamily="18" charset="0"/>
              </a:rPr>
              <a:t>Policy 31.10:  https://files.dcs.tn.gov/policies/chap31/31.10.pdf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Open Sans" panose="020B0606030504020204" pitchFamily="34" charset="0"/>
                <a:ea typeface="Times New Roman" panose="02020603050405020304" pitchFamily="18" charset="0"/>
              </a:rPr>
              <a:t>This policy was created in response to human trafficking of children (CSEM) in Tennessee. This form of abuse is considered a heightened form of child abuse and requires specialized services. Each division of the Department has a responsibility for these cases. The staff responsibilities and safety issues are addressed in this policy.</a:t>
            </a:r>
            <a:endParaRPr lang="en-US" sz="1800" dirty="0">
              <a:solidFill>
                <a:srgbClr val="000000"/>
              </a:solidFill>
              <a:effectLst/>
              <a:latin typeface="Open Sans" panose="020B0606030504020204" pitchFamily="34" charset="0"/>
              <a:ea typeface="Courier New" panose="02070309020205020404" pitchFamily="49" charset="0"/>
            </a:endParaRPr>
          </a:p>
          <a:p>
            <a:endParaRPr lang="en-US" dirty="0"/>
          </a:p>
        </p:txBody>
      </p:sp>
      <p:sp>
        <p:nvSpPr>
          <p:cNvPr id="4" name="Slide Number Placeholder 3"/>
          <p:cNvSpPr>
            <a:spLocks noGrp="1"/>
          </p:cNvSpPr>
          <p:nvPr>
            <p:ph type="sldNum" sz="quarter" idx="5"/>
          </p:nvPr>
        </p:nvSpPr>
        <p:spPr/>
        <p:txBody>
          <a:bodyPr/>
          <a:lstStyle/>
          <a:p>
            <a:fld id="{700219BD-9CB4-4C28-8EE5-F00E7253FF0A}" type="slidenum">
              <a:rPr lang="en-US" smtClean="0"/>
              <a:t>48</a:t>
            </a:fld>
            <a:endParaRPr lang="en-US"/>
          </a:p>
        </p:txBody>
      </p:sp>
    </p:spTree>
    <p:extLst>
      <p:ext uri="{BB962C8B-B14F-4D97-AF65-F5344CB8AC3E}">
        <p14:creationId xmlns:p14="http://schemas.microsoft.com/office/powerpoint/2010/main" val="15061288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dirty="0">
                <a:effectLst/>
                <a:latin typeface="Open Sans" panose="020B0606030504020204" pitchFamily="34" charset="0"/>
                <a:ea typeface="Open Sans" panose="020B0606030504020204" pitchFamily="34" charset="0"/>
                <a:cs typeface="Open Sans" panose="020B0606030504020204" pitchFamily="34" charset="0"/>
              </a:rPr>
              <a:t>Policy 16.46 https://files.dcs.tn.gov/policies/chap16/16.46.pdf</a:t>
            </a:r>
            <a:endParaRPr lang="en-US" sz="1200" dirty="0">
              <a:effectLst/>
              <a:latin typeface="Open Sans" panose="020B0606030504020204" pitchFamily="34" charset="0"/>
              <a:ea typeface="Open Sans" panose="020B0606030504020204" pitchFamily="34" charset="0"/>
              <a:cs typeface="Times New Roman" panose="02020603050405020304" pitchFamily="18" charset="0"/>
            </a:endParaRPr>
          </a:p>
          <a:p>
            <a:pPr marL="342900" marR="1079500" lvl="0" indent="-342900">
              <a:lnSpc>
                <a:spcPct val="125000"/>
              </a:lnSpc>
              <a:spcBef>
                <a:spcPts val="1415"/>
              </a:spcBef>
              <a:spcAft>
                <a:spcPts val="0"/>
              </a:spcAft>
              <a:buClr>
                <a:srgbClr val="2A2A2A"/>
              </a:buClr>
              <a:buSzPts val="1200"/>
              <a:buFont typeface="Courier New" panose="02070309020205020404" pitchFamily="49" charset="0"/>
              <a:buChar char="o"/>
              <a:tabLst>
                <a:tab pos="926465" algn="l"/>
                <a:tab pos="927100" algn="l"/>
              </a:tabLst>
            </a:pPr>
            <a:r>
              <a:rPr lang="en-US" sz="1200" dirty="0">
                <a:effectLst/>
                <a:latin typeface="Open Sans" panose="020B0606030504020204" pitchFamily="34" charset="0"/>
                <a:ea typeface="Courier New" panose="02070309020205020404" pitchFamily="49" charset="0"/>
                <a:cs typeface="Times New Roman" panose="02020603050405020304" pitchFamily="18" charset="0"/>
              </a:rPr>
              <a:t>Refers to Safety Notice: Creating Safe Environments for Youth Survivors</a:t>
            </a:r>
            <a:r>
              <a:rPr lang="en-US" sz="1200" spc="-150" dirty="0">
                <a:effectLst/>
                <a:latin typeface="Open Sans" panose="020B0606030504020204" pitchFamily="34" charset="0"/>
                <a:ea typeface="Courier New" panose="02070309020205020404" pitchFamily="49" charset="0"/>
                <a:cs typeface="Times New Roman" panose="02020603050405020304" pitchFamily="18" charset="0"/>
              </a:rPr>
              <a:t> </a:t>
            </a:r>
            <a:r>
              <a:rPr lang="en-US" sz="1200" dirty="0">
                <a:effectLst/>
                <a:latin typeface="Open Sans" panose="020B0606030504020204" pitchFamily="34" charset="0"/>
                <a:ea typeface="Courier New" panose="02070309020205020404" pitchFamily="49" charset="0"/>
                <a:cs typeface="Times New Roman" panose="02020603050405020304" pitchFamily="18" charset="0"/>
              </a:rPr>
              <a:t>of Exploitation which</a:t>
            </a:r>
            <a:r>
              <a:rPr lang="en-US" sz="1200" spc="-15" dirty="0">
                <a:effectLst/>
                <a:latin typeface="Open Sans" panose="020B0606030504020204" pitchFamily="34" charset="0"/>
                <a:ea typeface="Courier New" panose="02070309020205020404" pitchFamily="49" charset="0"/>
                <a:cs typeface="Times New Roman" panose="02020603050405020304" pitchFamily="18" charset="0"/>
              </a:rPr>
              <a:t> </a:t>
            </a:r>
            <a:r>
              <a:rPr lang="en-US" sz="1200" dirty="0">
                <a:effectLst/>
                <a:latin typeface="Open Sans" panose="020B0606030504020204" pitchFamily="34" charset="0"/>
                <a:ea typeface="Courier New" panose="02070309020205020404" pitchFamily="49" charset="0"/>
                <a:cs typeface="Times New Roman" panose="02020603050405020304" pitchFamily="18" charset="0"/>
              </a:rPr>
              <a:t>requires:</a:t>
            </a:r>
          </a:p>
          <a:p>
            <a:pPr marL="742950" marR="760095" lvl="1" indent="-285750">
              <a:lnSpc>
                <a:spcPct val="125000"/>
              </a:lnSpc>
              <a:spcBef>
                <a:spcPts val="0"/>
              </a:spcBef>
              <a:spcAft>
                <a:spcPts val="0"/>
              </a:spcAft>
              <a:buSzPts val="1200"/>
              <a:buFont typeface="Symbol" panose="05050102010706020507" pitchFamily="18" charset="2"/>
              <a:buChar char=""/>
              <a:tabLst>
                <a:tab pos="926465" algn="l"/>
                <a:tab pos="927100" algn="l"/>
              </a:tabLst>
            </a:pPr>
            <a:r>
              <a:rPr lang="en-US" sz="1200" dirty="0">
                <a:effectLst/>
                <a:latin typeface="Open Sans" panose="020B0606030504020204" pitchFamily="34" charset="0"/>
                <a:ea typeface="Symbol" panose="05050102010706020507" pitchFamily="18" charset="2"/>
                <a:cs typeface="Symbol" panose="05050102010706020507" pitchFamily="18" charset="2"/>
              </a:rPr>
              <a:t>Avoiding placing custodial youth in areas where they have been exploited or</a:t>
            </a:r>
            <a:r>
              <a:rPr lang="en-US" sz="1200" spc="-140"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in the presence of their</a:t>
            </a:r>
            <a:r>
              <a:rPr lang="en-US" sz="1200" spc="-5"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trafficker.</a:t>
            </a:r>
          </a:p>
          <a:p>
            <a:pPr marL="742950" marR="0" lvl="1" indent="-285750">
              <a:lnSpc>
                <a:spcPct val="107000"/>
              </a:lnSpc>
              <a:spcBef>
                <a:spcPts val="0"/>
              </a:spcBef>
              <a:spcAft>
                <a:spcPts val="0"/>
              </a:spcAft>
              <a:buSzPts val="1200"/>
              <a:buFont typeface="Symbol" panose="05050102010706020507" pitchFamily="18" charset="2"/>
              <a:buChar char=""/>
              <a:tabLst>
                <a:tab pos="926465" algn="l"/>
                <a:tab pos="927100" algn="l"/>
              </a:tabLst>
            </a:pPr>
            <a:r>
              <a:rPr lang="en-US" sz="1200" dirty="0">
                <a:effectLst/>
                <a:latin typeface="Open Sans" panose="020B0606030504020204" pitchFamily="34" charset="0"/>
                <a:ea typeface="Symbol" panose="05050102010706020507" pitchFamily="18" charset="2"/>
                <a:cs typeface="Symbol" panose="05050102010706020507" pitchFamily="18" charset="2"/>
              </a:rPr>
              <a:t>Engaging foster parents in Safety</a:t>
            </a:r>
            <a:r>
              <a:rPr lang="en-US" sz="1200" spc="-15"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Planning</a:t>
            </a:r>
          </a:p>
          <a:p>
            <a:pPr marL="742950" marR="0" lvl="1" indent="-285750">
              <a:lnSpc>
                <a:spcPct val="107000"/>
              </a:lnSpc>
              <a:spcBef>
                <a:spcPts val="405"/>
              </a:spcBef>
              <a:spcAft>
                <a:spcPts val="0"/>
              </a:spcAft>
              <a:buSzPts val="1200"/>
              <a:buFont typeface="Symbol" panose="05050102010706020507" pitchFamily="18" charset="2"/>
              <a:buChar char=""/>
              <a:tabLst>
                <a:tab pos="926465" algn="l"/>
                <a:tab pos="927100" algn="l"/>
              </a:tabLst>
            </a:pPr>
            <a:r>
              <a:rPr lang="en-US" sz="1200" dirty="0">
                <a:effectLst/>
                <a:latin typeface="Open Sans" panose="020B0606030504020204" pitchFamily="34" charset="0"/>
                <a:ea typeface="Symbol" panose="05050102010706020507" pitchFamily="18" charset="2"/>
                <a:cs typeface="Symbol" panose="05050102010706020507" pitchFamily="18" charset="2"/>
              </a:rPr>
              <a:t>Planning ahead for the possibility of sexually reactive</a:t>
            </a:r>
            <a:r>
              <a:rPr lang="en-US" sz="1200" spc="-35"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behaviors</a:t>
            </a:r>
          </a:p>
          <a:p>
            <a:pPr marL="742950" marR="0" lvl="1" indent="-285750">
              <a:lnSpc>
                <a:spcPct val="107000"/>
              </a:lnSpc>
              <a:spcBef>
                <a:spcPts val="405"/>
              </a:spcBef>
              <a:spcAft>
                <a:spcPts val="0"/>
              </a:spcAft>
              <a:buSzPts val="1200"/>
              <a:buFont typeface="Symbol" panose="05050102010706020507" pitchFamily="18" charset="2"/>
              <a:buChar char=""/>
              <a:tabLst>
                <a:tab pos="926465" algn="l"/>
                <a:tab pos="927100" algn="l"/>
              </a:tabLst>
            </a:pPr>
            <a:r>
              <a:rPr lang="en-US" sz="1200" dirty="0">
                <a:effectLst/>
                <a:latin typeface="Open Sans" panose="020B0606030504020204" pitchFamily="34" charset="0"/>
                <a:ea typeface="Symbol" panose="05050102010706020507" pitchFamily="18" charset="2"/>
                <a:cs typeface="Symbol" panose="05050102010706020507" pitchFamily="18" charset="2"/>
              </a:rPr>
              <a:t>Being certain of a person’s identity before giving information about the</a:t>
            </a:r>
            <a:r>
              <a:rPr lang="en-US" sz="1200" spc="-60"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youth</a:t>
            </a:r>
          </a:p>
          <a:p>
            <a:pPr marL="0" marR="0">
              <a:lnSpc>
                <a:spcPct val="107000"/>
              </a:lnSpc>
              <a:spcBef>
                <a:spcPts val="405"/>
              </a:spcBef>
              <a:spcAft>
                <a:spcPts val="0"/>
              </a:spcAft>
              <a:tabLst>
                <a:tab pos="926465" algn="l"/>
                <a:tab pos="927100" algn="l"/>
              </a:tabLst>
            </a:pPr>
            <a:r>
              <a:rPr lang="en-US" sz="1200" b="1" dirty="0">
                <a:effectLst/>
                <a:latin typeface="Open Sans" panose="020B0606030504020204" pitchFamily="34" charset="0"/>
                <a:ea typeface="Open Sans" panose="020B0606030504020204" pitchFamily="34" charset="0"/>
                <a:cs typeface="Open Sans" panose="020B0606030504020204" pitchFamily="34" charset="0"/>
              </a:rPr>
              <a:t>Policy 16.8  https://files.dcs.tn.gov/policies/chap16/16.8.pdf</a:t>
            </a:r>
            <a:endParaRPr lang="en-US" sz="1200" dirty="0">
              <a:effectLst/>
              <a:latin typeface="Open Sans" panose="020B0606030504020204" pitchFamily="34" charset="0"/>
              <a:ea typeface="Open Sans" panose="020B0606030504020204" pitchFamily="34" charset="0"/>
              <a:cs typeface="Times New Roman" panose="02020603050405020304" pitchFamily="18" charset="0"/>
            </a:endParaRPr>
          </a:p>
          <a:p>
            <a:pPr marL="342900" marR="1079500" lvl="0" indent="-342900">
              <a:lnSpc>
                <a:spcPct val="125000"/>
              </a:lnSpc>
              <a:spcBef>
                <a:spcPts val="1405"/>
              </a:spcBef>
              <a:spcAft>
                <a:spcPts val="0"/>
              </a:spcAft>
              <a:buClr>
                <a:srgbClr val="2A2A2A"/>
              </a:buClr>
              <a:buSzPts val="1200"/>
              <a:buFont typeface="Courier New" panose="02070309020205020404" pitchFamily="49" charset="0"/>
              <a:buChar char="o"/>
              <a:tabLst>
                <a:tab pos="926465" algn="l"/>
                <a:tab pos="927100" algn="l"/>
              </a:tabLst>
            </a:pPr>
            <a:r>
              <a:rPr lang="en-US" sz="1200" dirty="0">
                <a:effectLst/>
                <a:latin typeface="Open Sans" panose="020B0606030504020204" pitchFamily="34" charset="0"/>
                <a:ea typeface="Courier New" panose="02070309020205020404" pitchFamily="49" charset="0"/>
                <a:cs typeface="Times New Roman" panose="02020603050405020304" pitchFamily="18" charset="0"/>
              </a:rPr>
              <a:t>Refers to Safety Notice: Creating Safe Environments for Youth Survivors</a:t>
            </a:r>
            <a:r>
              <a:rPr lang="en-US" sz="1200" spc="-150" dirty="0">
                <a:effectLst/>
                <a:latin typeface="Open Sans" panose="020B0606030504020204" pitchFamily="34" charset="0"/>
                <a:ea typeface="Courier New" panose="02070309020205020404" pitchFamily="49" charset="0"/>
                <a:cs typeface="Times New Roman" panose="02020603050405020304" pitchFamily="18" charset="0"/>
              </a:rPr>
              <a:t> </a:t>
            </a:r>
            <a:r>
              <a:rPr lang="en-US" sz="1200" dirty="0">
                <a:effectLst/>
                <a:latin typeface="Open Sans" panose="020B0606030504020204" pitchFamily="34" charset="0"/>
                <a:ea typeface="Courier New" panose="02070309020205020404" pitchFamily="49" charset="0"/>
                <a:cs typeface="Times New Roman" panose="02020603050405020304" pitchFamily="18" charset="0"/>
              </a:rPr>
              <a:t>of Exploitation which</a:t>
            </a:r>
            <a:r>
              <a:rPr lang="en-US" sz="1200" spc="-15" dirty="0">
                <a:effectLst/>
                <a:latin typeface="Open Sans" panose="020B0606030504020204" pitchFamily="34" charset="0"/>
                <a:ea typeface="Courier New" panose="02070309020205020404" pitchFamily="49" charset="0"/>
                <a:cs typeface="Times New Roman" panose="02020603050405020304" pitchFamily="18" charset="0"/>
              </a:rPr>
              <a:t> </a:t>
            </a:r>
            <a:r>
              <a:rPr lang="en-US" sz="1200" dirty="0">
                <a:effectLst/>
                <a:latin typeface="Open Sans" panose="020B0606030504020204" pitchFamily="34" charset="0"/>
                <a:ea typeface="Courier New" panose="02070309020205020404" pitchFamily="49" charset="0"/>
                <a:cs typeface="Times New Roman" panose="02020603050405020304" pitchFamily="18" charset="0"/>
              </a:rPr>
              <a:t>requires:</a:t>
            </a:r>
          </a:p>
          <a:p>
            <a:pPr marL="342900" marR="845185" lvl="0" indent="-342900">
              <a:lnSpc>
                <a:spcPct val="125000"/>
              </a:lnSpc>
              <a:spcBef>
                <a:spcPts val="0"/>
              </a:spcBef>
              <a:spcAft>
                <a:spcPts val="0"/>
              </a:spcAft>
              <a:buClr>
                <a:srgbClr val="2A2A2A"/>
              </a:buClr>
              <a:buSzPts val="1200"/>
              <a:buFont typeface="Courier New" panose="02070309020205020404" pitchFamily="49" charset="0"/>
              <a:buChar char="o"/>
              <a:tabLst>
                <a:tab pos="926465" algn="l"/>
                <a:tab pos="927100" algn="l"/>
              </a:tabLst>
            </a:pPr>
            <a:r>
              <a:rPr lang="en-US" sz="1200" dirty="0">
                <a:effectLst/>
                <a:latin typeface="Open Sans" panose="020B0606030504020204" pitchFamily="34" charset="0"/>
                <a:ea typeface="Courier New" panose="02070309020205020404" pitchFamily="49" charset="0"/>
                <a:cs typeface="Times New Roman" panose="02020603050405020304" pitchFamily="18" charset="0"/>
              </a:rPr>
              <a:t>Foster parents to be mindful of the unique needs of children/youth who</a:t>
            </a:r>
            <a:r>
              <a:rPr lang="en-US" sz="1200" spc="-130" dirty="0">
                <a:effectLst/>
                <a:latin typeface="Open Sans" panose="020B0606030504020204" pitchFamily="34" charset="0"/>
                <a:ea typeface="Courier New" panose="02070309020205020404" pitchFamily="49" charset="0"/>
                <a:cs typeface="Times New Roman" panose="02020603050405020304" pitchFamily="18" charset="0"/>
              </a:rPr>
              <a:t> </a:t>
            </a:r>
            <a:r>
              <a:rPr lang="en-US" sz="1200" dirty="0">
                <a:effectLst/>
                <a:latin typeface="Open Sans" panose="020B0606030504020204" pitchFamily="34" charset="0"/>
                <a:ea typeface="Courier New" panose="02070309020205020404" pitchFamily="49" charset="0"/>
                <a:cs typeface="Times New Roman" panose="02020603050405020304" pitchFamily="18" charset="0"/>
              </a:rPr>
              <a:t>have experienced severe trauma, such as child</a:t>
            </a:r>
            <a:r>
              <a:rPr lang="en-US" sz="1200" spc="-40" dirty="0">
                <a:effectLst/>
                <a:latin typeface="Open Sans" panose="020B0606030504020204" pitchFamily="34" charset="0"/>
                <a:ea typeface="Courier New" panose="02070309020205020404" pitchFamily="49" charset="0"/>
                <a:cs typeface="Times New Roman" panose="02020603050405020304" pitchFamily="18" charset="0"/>
              </a:rPr>
              <a:t> </a:t>
            </a:r>
            <a:r>
              <a:rPr lang="en-US" sz="1200" dirty="0">
                <a:effectLst/>
                <a:latin typeface="Open Sans" panose="020B0606030504020204" pitchFamily="34" charset="0"/>
                <a:ea typeface="Courier New" panose="02070309020205020404" pitchFamily="49" charset="0"/>
                <a:cs typeface="Times New Roman" panose="02020603050405020304" pitchFamily="18" charset="0"/>
              </a:rPr>
              <a:t>exploitation.</a:t>
            </a:r>
          </a:p>
          <a:p>
            <a:pPr marL="927100" marR="845185">
              <a:lnSpc>
                <a:spcPct val="125000"/>
              </a:lnSpc>
              <a:spcBef>
                <a:spcPts val="0"/>
              </a:spcBef>
              <a:spcAft>
                <a:spcPts val="0"/>
              </a:spcAft>
              <a:tabLst>
                <a:tab pos="926465" algn="l"/>
                <a:tab pos="927100" algn="l"/>
              </a:tabLst>
            </a:pPr>
            <a:r>
              <a:rPr lang="en-US" sz="1200" dirty="0">
                <a:effectLst/>
                <a:latin typeface="Symbol" panose="05050102010706020507" pitchFamily="18" charset="2"/>
                <a:ea typeface="Open Sans" panose="020B0606030504020204" pitchFamily="34" charset="0"/>
                <a:cs typeface="Times New Roman" panose="02020603050405020304" pitchFamily="18" charset="0"/>
              </a:rPr>
              <a:t> </a:t>
            </a:r>
            <a:endParaRPr lang="en-US" sz="1200" dirty="0">
              <a:effectLst/>
              <a:latin typeface="Open Sans" panose="020B0606030504020204" pitchFamily="34" charset="0"/>
              <a:ea typeface="Open Sans" panose="020B0606030504020204" pitchFamily="34" charset="0"/>
              <a:cs typeface="Times New Roman" panose="02020603050405020304" pitchFamily="18" charset="0"/>
            </a:endParaRPr>
          </a:p>
          <a:p>
            <a:pPr marL="0" marR="0" lvl="0" indent="0">
              <a:lnSpc>
                <a:spcPct val="115000"/>
              </a:lnSpc>
              <a:spcBef>
                <a:spcPts val="0"/>
              </a:spcBef>
              <a:spcAft>
                <a:spcPts val="1200"/>
              </a:spcAft>
              <a:buSzPts val="1200"/>
              <a:buFont typeface="Symbol" panose="05050102010706020507" pitchFamily="18" charset="2"/>
              <a:buNone/>
            </a:pPr>
            <a:r>
              <a:rPr lang="en-US" sz="1200" b="1" dirty="0">
                <a:solidFill>
                  <a:srgbClr val="000000"/>
                </a:solidFill>
                <a:effectLst/>
                <a:latin typeface="Open Sans" panose="020B0606030504020204" pitchFamily="34" charset="0"/>
                <a:ea typeface="Open Sans" panose="020B0606030504020204" pitchFamily="34" charset="0"/>
              </a:rPr>
              <a:t>INFORM </a:t>
            </a:r>
            <a:r>
              <a:rPr lang="en-US" sz="1200" dirty="0">
                <a:solidFill>
                  <a:srgbClr val="000000"/>
                </a:solidFill>
                <a:effectLst/>
                <a:latin typeface="Open Sans" panose="020B0606030504020204" pitchFamily="34" charset="0"/>
                <a:ea typeface="Open Sans" panose="020B0606030504020204" pitchFamily="34" charset="0"/>
              </a:rPr>
              <a:t>participants that when planning and completing casework activities they should incorporate good practice associated with quality contacts</a:t>
            </a:r>
            <a:r>
              <a:rPr lang="en-US" sz="1200" spc="-60" dirty="0">
                <a:solidFill>
                  <a:srgbClr val="000000"/>
                </a:solidFill>
                <a:effectLst/>
                <a:latin typeface="Open Sans" panose="020B0606030504020204" pitchFamily="34" charset="0"/>
                <a:ea typeface="Open Sans" panose="020B0606030504020204" pitchFamily="34" charset="0"/>
              </a:rPr>
              <a:t> </a:t>
            </a:r>
            <a:r>
              <a:rPr lang="en-US" sz="1200" dirty="0">
                <a:solidFill>
                  <a:srgbClr val="000000"/>
                </a:solidFill>
                <a:effectLst/>
                <a:latin typeface="Open Sans" panose="020B0606030504020204" pitchFamily="34" charset="0"/>
                <a:ea typeface="Open Sans" panose="020B0606030504020204" pitchFamily="34" charset="0"/>
              </a:rPr>
              <a:t>and documentation. This will include planning for visits and engagement with the child and family, formal and informal assessment of safety, need and progress towards case goals and comprehensive, quality documentation. The checklists should be used as a reference for casework tasks that need to be completed. The associated casework activities and contacts should be documented as face to face contacts or as part of the monthly summary and should reflect concerted efforts made to engage with the child and family, progress the case goals and ensure safety.</a:t>
            </a:r>
          </a:p>
          <a:p>
            <a:endParaRPr lang="en-US" dirty="0"/>
          </a:p>
        </p:txBody>
      </p:sp>
      <p:sp>
        <p:nvSpPr>
          <p:cNvPr id="4" name="Slide Number Placeholder 3"/>
          <p:cNvSpPr>
            <a:spLocks noGrp="1"/>
          </p:cNvSpPr>
          <p:nvPr>
            <p:ph type="sldNum" sz="quarter" idx="5"/>
          </p:nvPr>
        </p:nvSpPr>
        <p:spPr/>
        <p:txBody>
          <a:bodyPr/>
          <a:lstStyle/>
          <a:p>
            <a:fld id="{700219BD-9CB4-4C28-8EE5-F00E7253FF0A}" type="slidenum">
              <a:rPr lang="en-US" smtClean="0"/>
              <a:t>49</a:t>
            </a:fld>
            <a:endParaRPr lang="en-US"/>
          </a:p>
        </p:txBody>
      </p:sp>
    </p:spTree>
    <p:extLst>
      <p:ext uri="{BB962C8B-B14F-4D97-AF65-F5344CB8AC3E}">
        <p14:creationId xmlns:p14="http://schemas.microsoft.com/office/powerpoint/2010/main" val="2766600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Display slide “Complex Trauma” and refer participants to “Complex Trauma” (PG page 44). Explore the continuum of trauma experienced by survivors of CSEM and how their life experience often fits the criteria for complex trauma.</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Complex trauma occurs when individuals experience multiple traumatic events. Events that have an early onset, are chronic, and / or are interpersonal are more traumatic. For example, in general, a single incident typically produces a less severe and shorter-term reaction than repeated trauma that occurs at the hands of a caregiver. Ongoing and chronic trauma such as poverty and racism are more likely to produce complex trauma than single “act of God” occurrences such as a tornado or a fire.</a:t>
            </a:r>
          </a:p>
          <a:p>
            <a:endParaRPr lang="en-US" sz="1200" b="0" i="0" u="none" strike="noStrike" kern="1200" baseline="0" dirty="0">
              <a:solidFill>
                <a:schemeClr val="tx1"/>
              </a:solidFill>
              <a:latin typeface="+mn-lt"/>
              <a:ea typeface="+mn-ea"/>
              <a:cs typeface="+mn-cs"/>
            </a:endParaRPr>
          </a:p>
          <a:p>
            <a:pPr marL="0" marR="0" lvl="0" indent="0">
              <a:lnSpc>
                <a:spcPct val="115000"/>
              </a:lnSpc>
              <a:spcBef>
                <a:spcPts val="0"/>
              </a:spcBef>
              <a:spcAft>
                <a:spcPts val="1200"/>
              </a:spcAft>
              <a:buSzPts val="1200"/>
              <a:buFont typeface="Symbol" panose="05050102010706020507" pitchFamily="18" charset="2"/>
              <a:buNone/>
            </a:pPr>
            <a:r>
              <a:rPr lang="en-US" sz="1800" dirty="0">
                <a:solidFill>
                  <a:srgbClr val="000000"/>
                </a:solidFill>
                <a:effectLst/>
                <a:latin typeface="Open Sans" panose="020B0606030504020204" pitchFamily="34" charset="0"/>
                <a:ea typeface="Open Sans" panose="020B0606030504020204" pitchFamily="34" charset="0"/>
              </a:rPr>
              <a:t>Depending on their age, children respond to</a:t>
            </a:r>
            <a:r>
              <a:rPr lang="en-US" sz="1800" spc="-100" dirty="0">
                <a:solidFill>
                  <a:srgbClr val="000000"/>
                </a:solidFill>
                <a:effectLst/>
                <a:latin typeface="Open Sans" panose="020B0606030504020204" pitchFamily="34" charset="0"/>
                <a:ea typeface="Open Sans" panose="020B0606030504020204" pitchFamily="34" charset="0"/>
              </a:rPr>
              <a:t> </a:t>
            </a:r>
            <a:r>
              <a:rPr lang="en-US" sz="1800" dirty="0">
                <a:solidFill>
                  <a:srgbClr val="000000"/>
                </a:solidFill>
                <a:effectLst/>
                <a:latin typeface="Open Sans" panose="020B0606030504020204" pitchFamily="34" charset="0"/>
                <a:ea typeface="Open Sans" panose="020B0606030504020204" pitchFamily="34" charset="0"/>
              </a:rPr>
              <a:t>traumatic stress in different ways. Many children show signs of intense distress—disturbed sleep, difficulty paying attention and concentrating, anger and irritability, withdrawal, repeated and intrusive thoughts, and extreme distress—when confronted by anything that reminds them of their traumatic experiences. Some children develop psychiatric conditions, such as PTSD, depression, anxiety, and a variety of behavioral disorders (National Child Traumatic Stress Network, 2015).</a:t>
            </a:r>
          </a:p>
          <a:p>
            <a:pPr marL="0" marR="0" lvl="0" indent="0">
              <a:lnSpc>
                <a:spcPct val="115000"/>
              </a:lnSpc>
              <a:spcBef>
                <a:spcPts val="0"/>
              </a:spcBef>
              <a:spcAft>
                <a:spcPts val="1200"/>
              </a:spcAft>
              <a:buSzPts val="1200"/>
              <a:buFont typeface="Symbol" panose="05050102010706020507" pitchFamily="18" charset="2"/>
              <a:buNone/>
            </a:pPr>
            <a:endParaRPr lang="en-US" sz="1800" dirty="0">
              <a:solidFill>
                <a:srgbClr val="000000"/>
              </a:solidFill>
              <a:effectLst/>
              <a:latin typeface="Open Sans" panose="020B0606030504020204" pitchFamily="34" charset="0"/>
              <a:ea typeface="Open Sans" panose="020B0606030504020204" pitchFamily="34" charset="0"/>
            </a:endParaRPr>
          </a:p>
          <a:p>
            <a:pPr marL="0" marR="0" lvl="0" indent="0">
              <a:lnSpc>
                <a:spcPct val="115000"/>
              </a:lnSpc>
              <a:spcBef>
                <a:spcPts val="0"/>
              </a:spcBef>
              <a:spcAft>
                <a:spcPts val="1200"/>
              </a:spcAft>
              <a:buSzPts val="1200"/>
              <a:buFont typeface="Symbol" panose="05050102010706020507" pitchFamily="18" charset="2"/>
              <a:buNone/>
            </a:pPr>
            <a:r>
              <a:rPr lang="en-US" sz="1800" dirty="0">
                <a:solidFill>
                  <a:srgbClr val="000000"/>
                </a:solidFill>
                <a:effectLst/>
                <a:latin typeface="Open Sans" panose="020B0606030504020204" pitchFamily="34" charset="0"/>
                <a:ea typeface="Open Sans" panose="020B0606030504020204" pitchFamily="34" charset="0"/>
              </a:rPr>
              <a:t>While some children "bounce back" after adversity, traumatic experiences can result in a significant disruption of child or adolescent development and can have profound long-term consequences. Repeated exposure to traumatic events can affect the child's brain and nervous system and increase the risk of low academic performance, engagement in high-risk behaviors, and</a:t>
            </a:r>
            <a:r>
              <a:rPr lang="en-US" sz="1800" spc="-165" dirty="0">
                <a:solidFill>
                  <a:srgbClr val="000000"/>
                </a:solidFill>
                <a:effectLst/>
                <a:latin typeface="Open Sans" panose="020B0606030504020204" pitchFamily="34" charset="0"/>
                <a:ea typeface="Open Sans" panose="020B0606030504020204" pitchFamily="34" charset="0"/>
              </a:rPr>
              <a:t> </a:t>
            </a:r>
            <a:r>
              <a:rPr lang="en-US" sz="1800" dirty="0">
                <a:solidFill>
                  <a:srgbClr val="000000"/>
                </a:solidFill>
                <a:effectLst/>
                <a:latin typeface="Open Sans" panose="020B0606030504020204" pitchFamily="34" charset="0"/>
                <a:ea typeface="Open Sans" panose="020B0606030504020204" pitchFamily="34" charset="0"/>
              </a:rPr>
              <a:t>difficulties in peer and family relationships. Traumatic stress can cause increased use of health and mental health services and increased involvement with the child welfare and juvenile justice systems.</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700219BD-9CB4-4C28-8EE5-F00E7253FF0A}" type="slidenum">
              <a:rPr lang="en-US" smtClean="0"/>
              <a:t>51</a:t>
            </a:fld>
            <a:endParaRPr lang="en-US"/>
          </a:p>
        </p:txBody>
      </p:sp>
    </p:spTree>
    <p:extLst>
      <p:ext uri="{BB962C8B-B14F-4D97-AF65-F5344CB8AC3E}">
        <p14:creationId xmlns:p14="http://schemas.microsoft.com/office/powerpoint/2010/main" val="298937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1200"/>
              </a:spcAft>
              <a:buSzPts val="1200"/>
              <a:buFont typeface="Symbol" panose="05050102010706020507" pitchFamily="18" charset="2"/>
              <a:buNone/>
            </a:pPr>
            <a:r>
              <a:rPr lang="en-US" sz="1800" b="1" dirty="0">
                <a:solidFill>
                  <a:srgbClr val="000000"/>
                </a:solidFill>
                <a:effectLst/>
                <a:latin typeface="Open Sans" panose="020B0606030504020204" pitchFamily="34" charset="0"/>
                <a:ea typeface="Open Sans" panose="020B0606030504020204" pitchFamily="34" charset="0"/>
              </a:rPr>
              <a:t>ASK</a:t>
            </a:r>
            <a:r>
              <a:rPr lang="en-US" sz="1800" dirty="0">
                <a:solidFill>
                  <a:srgbClr val="000000"/>
                </a:solidFill>
                <a:effectLst/>
                <a:latin typeface="Open Sans" panose="020B0606030504020204" pitchFamily="34" charset="0"/>
                <a:ea typeface="Open Sans" panose="020B0606030504020204" pitchFamily="34" charset="0"/>
              </a:rPr>
              <a:t> the participants to generate as many terms as they can for the term “Prostitute” by writing those down on post it notes.  ASK participants to bring the post-it notes to the </a:t>
            </a:r>
            <a:r>
              <a:rPr lang="en-US" sz="1800" dirty="0" err="1">
                <a:solidFill>
                  <a:srgbClr val="000000"/>
                </a:solidFill>
                <a:effectLst/>
                <a:latin typeface="Open Sans" panose="020B0606030504020204" pitchFamily="34" charset="0"/>
                <a:ea typeface="Open Sans" panose="020B0606030504020204" pitchFamily="34" charset="0"/>
              </a:rPr>
              <a:t>Powerpoint</a:t>
            </a:r>
            <a:r>
              <a:rPr lang="en-US" sz="1800" dirty="0">
                <a:solidFill>
                  <a:srgbClr val="000000"/>
                </a:solidFill>
                <a:effectLst/>
                <a:latin typeface="Open Sans" panose="020B0606030504020204" pitchFamily="34" charset="0"/>
                <a:ea typeface="Open Sans" panose="020B0606030504020204" pitchFamily="34" charset="0"/>
              </a:rPr>
              <a:t> being shown to stick them under the term.  If the participants seem to be stuck, it may be helpful to provide a couple of terms to get them started, such as “cheap,” “hooker”, etc., prompt the large group to give you some.  </a:t>
            </a:r>
            <a:r>
              <a:rPr lang="en-US" sz="1200" dirty="0">
                <a:solidFill>
                  <a:srgbClr val="000000"/>
                </a:solidFill>
                <a:effectLst/>
                <a:latin typeface="Open Sans" panose="020B0606030504020204" pitchFamily="34" charset="0"/>
                <a:ea typeface="Open Sans" panose="020B0606030504020204" pitchFamily="34" charset="0"/>
              </a:rPr>
              <a:t>Once this has been done, ask the following questions:</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What ideas, images, or concepts do these terms communicate?</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How is this person dressed? How is he/she acting?</a:t>
            </a:r>
          </a:p>
          <a:p>
            <a:pPr marL="0" marR="0" lvl="0" indent="0">
              <a:lnSpc>
                <a:spcPct val="115000"/>
              </a:lnSpc>
              <a:spcBef>
                <a:spcPts val="0"/>
              </a:spcBef>
              <a:spcAft>
                <a:spcPts val="1200"/>
              </a:spcAft>
              <a:buSzPts val="1200"/>
              <a:buFont typeface="Symbol" panose="05050102010706020507" pitchFamily="18" charset="2"/>
              <a:buNone/>
            </a:pPr>
            <a:r>
              <a:rPr lang="en-US" sz="1800"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After 2-3 minutes move on to the next term.  NOTE:  Remove the post-it notes from the screen.</a:t>
            </a:r>
          </a:p>
          <a:p>
            <a:pPr marL="0" marR="0" lvl="0" indent="0">
              <a:lnSpc>
                <a:spcPct val="115000"/>
              </a:lnSpc>
              <a:spcBef>
                <a:spcPts val="0"/>
              </a:spcBef>
              <a:spcAft>
                <a:spcPts val="1200"/>
              </a:spcAft>
              <a:buSzPts val="1200"/>
              <a:buFont typeface="Symbol" panose="05050102010706020507" pitchFamily="18" charset="2"/>
              <a:buNone/>
            </a:pPr>
            <a:endParaRPr lang="en-US" sz="1800" dirty="0">
              <a:solidFill>
                <a:srgbClr val="000000"/>
              </a:solidFill>
              <a:effectLst/>
              <a:latin typeface="Open Sans" panose="020B0606030504020204" pitchFamily="34" charset="0"/>
              <a:ea typeface="Open Sans" panose="020B0606030504020204" pitchFamily="34" charset="0"/>
            </a:endParaRPr>
          </a:p>
        </p:txBody>
      </p:sp>
      <p:sp>
        <p:nvSpPr>
          <p:cNvPr id="4" name="Slide Number Placeholder 3"/>
          <p:cNvSpPr>
            <a:spLocks noGrp="1"/>
          </p:cNvSpPr>
          <p:nvPr>
            <p:ph type="sldNum" sz="quarter" idx="5"/>
          </p:nvPr>
        </p:nvSpPr>
        <p:spPr/>
        <p:txBody>
          <a:bodyPr/>
          <a:lstStyle/>
          <a:p>
            <a:fld id="{700219BD-9CB4-4C28-8EE5-F00E7253FF0A}" type="slidenum">
              <a:rPr lang="en-US" smtClean="0"/>
              <a:t>5</a:t>
            </a:fld>
            <a:endParaRPr lang="en-US"/>
          </a:p>
        </p:txBody>
      </p:sp>
    </p:spTree>
    <p:extLst>
      <p:ext uri="{BB962C8B-B14F-4D97-AF65-F5344CB8AC3E}">
        <p14:creationId xmlns:p14="http://schemas.microsoft.com/office/powerpoint/2010/main" val="37064635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Begin by asking participants what a trauma bond is and allow a few moments for responses. In general, the term “trauma bond” is used to describe strong, emotional connections that develop between a victim and the perpetrator during an abusive relationship due to the following factors:</a:t>
            </a:r>
          </a:p>
          <a:p>
            <a:pPr lvl="1"/>
            <a:r>
              <a:rPr lang="en-US" sz="1200" b="0" i="0" u="none" strike="noStrike" kern="1200" baseline="0" dirty="0">
                <a:solidFill>
                  <a:schemeClr val="tx1"/>
                </a:solidFill>
                <a:latin typeface="+mn-lt"/>
                <a:ea typeface="+mn-ea"/>
                <a:cs typeface="+mn-cs"/>
              </a:rPr>
              <a:t>o An imbalance of power in which the victims lose confidence in themselves or their ability to care for themselves, leading them to become more reliant on the perpetrator</a:t>
            </a:r>
          </a:p>
          <a:p>
            <a:pPr lvl="1"/>
            <a:r>
              <a:rPr lang="en-US" sz="1200" b="0" i="0" u="none" strike="noStrike" kern="1200" baseline="0" dirty="0">
                <a:solidFill>
                  <a:schemeClr val="tx1"/>
                </a:solidFill>
                <a:latin typeface="+mn-lt"/>
                <a:ea typeface="+mn-ea"/>
                <a:cs typeface="+mn-cs"/>
              </a:rPr>
              <a:t>o Intermittent and unpredictable abuse, which is combined with equally intermittent or unpredictable reward or positive affirmation</a:t>
            </a:r>
            <a:endParaRPr lang="en-US" dirty="0"/>
          </a:p>
        </p:txBody>
      </p:sp>
      <p:sp>
        <p:nvSpPr>
          <p:cNvPr id="4" name="Slide Number Placeholder 3"/>
          <p:cNvSpPr>
            <a:spLocks noGrp="1"/>
          </p:cNvSpPr>
          <p:nvPr>
            <p:ph type="sldNum" sz="quarter" idx="5"/>
          </p:nvPr>
        </p:nvSpPr>
        <p:spPr/>
        <p:txBody>
          <a:bodyPr/>
          <a:lstStyle/>
          <a:p>
            <a:fld id="{700219BD-9CB4-4C28-8EE5-F00E7253FF0A}" type="slidenum">
              <a:rPr lang="en-US" smtClean="0"/>
              <a:t>52</a:t>
            </a:fld>
            <a:endParaRPr lang="en-US"/>
          </a:p>
        </p:txBody>
      </p:sp>
    </p:spTree>
    <p:extLst>
      <p:ext uri="{BB962C8B-B14F-4D97-AF65-F5344CB8AC3E}">
        <p14:creationId xmlns:p14="http://schemas.microsoft.com/office/powerpoint/2010/main" val="35922392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Display slide “Indicators of Trauma Bonding”. During this training we’ve discussed the level of exploitation, manipulation, and violence survivors of CSEM have experienced. Recognizing this level of exploitation as a complete violation of human dignity, it seems reasonable to expect that once survivors escape, are recovered by law enforcement, or interact with individuals who can help them get out or stay out of this situation, they would embrace this assistance.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Unfortunately, this is often not the case, and preparing expectations is important so that workers do not become easily frustrated or discouraged by survivors who respond differently.</a:t>
            </a:r>
          </a:p>
          <a:p>
            <a:endParaRPr lang="en-US" sz="1200" b="0" i="0" u="none" strike="noStrike" kern="1200" baseline="0" dirty="0">
              <a:solidFill>
                <a:schemeClr val="tx1"/>
              </a:solidFill>
              <a:latin typeface="+mn-lt"/>
              <a:ea typeface="+mn-ea"/>
              <a:cs typeface="+mn-cs"/>
            </a:endParaRPr>
          </a:p>
          <a:p>
            <a:pPr marL="0" marR="0" lvl="0" indent="0">
              <a:lnSpc>
                <a:spcPct val="115000"/>
              </a:lnSpc>
              <a:spcBef>
                <a:spcPts val="0"/>
              </a:spcBef>
              <a:spcAft>
                <a:spcPts val="1200"/>
              </a:spcAft>
              <a:buSzPts val="1200"/>
              <a:buFont typeface="Symbol" panose="05050102010706020507" pitchFamily="18" charset="2"/>
              <a:buNone/>
            </a:pPr>
            <a:r>
              <a:rPr lang="en-US" sz="1800" b="1" dirty="0">
                <a:solidFill>
                  <a:srgbClr val="000000"/>
                </a:solidFill>
                <a:effectLst/>
                <a:latin typeface="Open Sans" panose="020B0606030504020204" pitchFamily="34" charset="0"/>
                <a:ea typeface="Open Sans" panose="020B0606030504020204" pitchFamily="34" charset="0"/>
              </a:rPr>
              <a:t>REFER</a:t>
            </a:r>
            <a:r>
              <a:rPr lang="en-US" sz="1800" dirty="0">
                <a:solidFill>
                  <a:srgbClr val="000000"/>
                </a:solidFill>
                <a:effectLst/>
                <a:latin typeface="Open Sans" panose="020B0606030504020204" pitchFamily="34" charset="0"/>
                <a:ea typeface="Open Sans" panose="020B0606030504020204" pitchFamily="34" charset="0"/>
              </a:rPr>
              <a:t> participants to the </a:t>
            </a:r>
            <a:r>
              <a:rPr lang="en-US" sz="1800" i="1" dirty="0">
                <a:solidFill>
                  <a:srgbClr val="000000"/>
                </a:solidFill>
                <a:effectLst/>
                <a:latin typeface="Open Sans" panose="020B0606030504020204" pitchFamily="34" charset="0"/>
                <a:ea typeface="Open Sans" panose="020B0606030504020204" pitchFamily="34" charset="0"/>
              </a:rPr>
              <a:t>Understanding Victim Mindsets </a:t>
            </a:r>
            <a:r>
              <a:rPr lang="en-US" sz="1800" dirty="0">
                <a:solidFill>
                  <a:srgbClr val="000000"/>
                </a:solidFill>
                <a:effectLst/>
                <a:latin typeface="Open Sans" panose="020B0606030504020204" pitchFamily="34" charset="0"/>
                <a:ea typeface="Open Sans" panose="020B0606030504020204" pitchFamily="34" charset="0"/>
              </a:rPr>
              <a:t>handout in their participant guide (page 40-42) which outlines some common barriers as to why trafficked persons cannot or will not leave a trafficking situation.</a:t>
            </a:r>
          </a:p>
          <a:p>
            <a:pPr marL="0" marR="0" lvl="0" indent="0">
              <a:lnSpc>
                <a:spcPct val="115000"/>
              </a:lnSpc>
              <a:spcBef>
                <a:spcPts val="0"/>
              </a:spcBef>
              <a:spcAft>
                <a:spcPts val="1200"/>
              </a:spcAft>
              <a:buSzPts val="1200"/>
              <a:buFont typeface="Symbol" panose="05050102010706020507" pitchFamily="18" charset="2"/>
              <a:buNone/>
            </a:pPr>
            <a:endParaRPr lang="en-US" sz="1800" dirty="0">
              <a:solidFill>
                <a:srgbClr val="000000"/>
              </a:solidFill>
              <a:effectLst/>
              <a:latin typeface="Open Sans" panose="020B0606030504020204" pitchFamily="34" charset="0"/>
              <a:ea typeface="Open Sans" panose="020B0606030504020204" pitchFamily="34" charset="0"/>
            </a:endParaRPr>
          </a:p>
          <a:p>
            <a:pPr marL="0" marR="0" lvl="0" indent="0">
              <a:lnSpc>
                <a:spcPct val="115000"/>
              </a:lnSpc>
              <a:spcBef>
                <a:spcPts val="0"/>
              </a:spcBef>
              <a:spcAft>
                <a:spcPts val="1200"/>
              </a:spcAft>
              <a:buSzPts val="1200"/>
              <a:buFont typeface="Symbol" panose="05050102010706020507" pitchFamily="18" charset="2"/>
              <a:buNone/>
            </a:pPr>
            <a:r>
              <a:rPr lang="en-US" sz="1800" dirty="0">
                <a:solidFill>
                  <a:srgbClr val="000000"/>
                </a:solidFill>
                <a:effectLst/>
                <a:latin typeface="Open Sans" panose="020B0606030504020204" pitchFamily="34" charset="0"/>
                <a:ea typeface="Open Sans" panose="020B0606030504020204" pitchFamily="34" charset="0"/>
              </a:rPr>
              <a:t>DCS is diligently working to ensure our practices are trauma informed. As case workers, viewing and responding to survivors from a trauma informed perspective is crucial to engaging the young person</a:t>
            </a:r>
            <a:r>
              <a:rPr lang="en-US" sz="1800" spc="-115" dirty="0">
                <a:solidFill>
                  <a:srgbClr val="000000"/>
                </a:solidFill>
                <a:effectLst/>
                <a:latin typeface="Open Sans" panose="020B0606030504020204" pitchFamily="34" charset="0"/>
                <a:ea typeface="Open Sans" panose="020B0606030504020204" pitchFamily="34" charset="0"/>
              </a:rPr>
              <a:t> </a:t>
            </a:r>
            <a:r>
              <a:rPr lang="en-US" sz="1800" dirty="0">
                <a:solidFill>
                  <a:srgbClr val="000000"/>
                </a:solidFill>
                <a:effectLst/>
                <a:latin typeface="Open Sans" panose="020B0606030504020204" pitchFamily="34" charset="0"/>
                <a:ea typeface="Open Sans" panose="020B0606030504020204" pitchFamily="34" charset="0"/>
              </a:rPr>
              <a:t>and empowering them to make informed decisions in their lives. Review the key elements of Trauma Informed Practice. </a:t>
            </a:r>
          </a:p>
          <a:p>
            <a:endParaRPr lang="en-US" dirty="0"/>
          </a:p>
        </p:txBody>
      </p:sp>
      <p:sp>
        <p:nvSpPr>
          <p:cNvPr id="4" name="Slide Number Placeholder 3"/>
          <p:cNvSpPr>
            <a:spLocks noGrp="1"/>
          </p:cNvSpPr>
          <p:nvPr>
            <p:ph type="sldNum" sz="quarter" idx="5"/>
          </p:nvPr>
        </p:nvSpPr>
        <p:spPr/>
        <p:txBody>
          <a:bodyPr/>
          <a:lstStyle/>
          <a:p>
            <a:fld id="{700219BD-9CB4-4C28-8EE5-F00E7253FF0A}" type="slidenum">
              <a:rPr lang="en-US" smtClean="0"/>
              <a:t>53</a:t>
            </a:fld>
            <a:endParaRPr lang="en-US"/>
          </a:p>
        </p:txBody>
      </p:sp>
    </p:spTree>
    <p:extLst>
      <p:ext uri="{BB962C8B-B14F-4D97-AF65-F5344CB8AC3E}">
        <p14:creationId xmlns:p14="http://schemas.microsoft.com/office/powerpoint/2010/main" val="30196250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1200"/>
              </a:spcAft>
              <a:buSzPts val="1200"/>
              <a:buFont typeface="Symbol" panose="05050102010706020507" pitchFamily="18" charset="2"/>
              <a:buNone/>
            </a:pPr>
            <a:r>
              <a:rPr lang="en-US" sz="1800" dirty="0">
                <a:solidFill>
                  <a:srgbClr val="000000"/>
                </a:solidFill>
                <a:effectLst/>
                <a:latin typeface="Open Sans" panose="020B0606030504020204" pitchFamily="34" charset="0"/>
                <a:ea typeface="Open Sans" panose="020B0606030504020204" pitchFamily="34" charset="0"/>
              </a:rPr>
              <a:t>The effectiveness of our engagement with trafficked youth can affect their ability to recognize the trauma they have experienced and access support and services to meet their needs and increase their safety.</a:t>
            </a:r>
          </a:p>
          <a:p>
            <a:pPr marL="0" marR="0" lvl="0" indent="0">
              <a:lnSpc>
                <a:spcPct val="115000"/>
              </a:lnSpc>
              <a:spcBef>
                <a:spcPts val="0"/>
              </a:spcBef>
              <a:spcAft>
                <a:spcPts val="1200"/>
              </a:spcAft>
              <a:buSzPts val="1200"/>
              <a:buFont typeface="Symbol" panose="05050102010706020507" pitchFamily="18" charset="2"/>
              <a:buNone/>
            </a:pPr>
            <a:endParaRPr lang="en-US" sz="1800" dirty="0">
              <a:solidFill>
                <a:srgbClr val="000000"/>
              </a:solidFill>
              <a:effectLst/>
              <a:latin typeface="Open Sans" panose="020B0606030504020204" pitchFamily="34" charset="0"/>
              <a:ea typeface="Open Sans" panose="020B0606030504020204" pitchFamily="34" charset="0"/>
            </a:endParaRPr>
          </a:p>
          <a:p>
            <a:pPr marL="0" marR="0" lvl="0" indent="0">
              <a:lnSpc>
                <a:spcPct val="115000"/>
              </a:lnSpc>
              <a:spcBef>
                <a:spcPts val="0"/>
              </a:spcBef>
              <a:spcAft>
                <a:spcPts val="1200"/>
              </a:spcAft>
              <a:buSzPts val="1200"/>
              <a:buFont typeface="Symbol" panose="05050102010706020507" pitchFamily="18" charset="2"/>
              <a:buNone/>
            </a:pPr>
            <a:r>
              <a:rPr lang="en-US" sz="1800" dirty="0">
                <a:solidFill>
                  <a:srgbClr val="000000"/>
                </a:solidFill>
                <a:effectLst/>
                <a:latin typeface="Open Sans" panose="020B0606030504020204" pitchFamily="34" charset="0"/>
                <a:ea typeface="Open Sans" panose="020B0606030504020204" pitchFamily="34" charset="0"/>
              </a:rPr>
              <a:t>Understanding the unique ways individuals respond to events in their lives will inform how we work with them. We need to ensure that our approach engages and does not traumatize or further isolate the individual we are working with. </a:t>
            </a:r>
          </a:p>
          <a:p>
            <a:pPr marL="0" marR="0" lvl="0" indent="0">
              <a:lnSpc>
                <a:spcPct val="115000"/>
              </a:lnSpc>
              <a:spcBef>
                <a:spcPts val="0"/>
              </a:spcBef>
              <a:spcAft>
                <a:spcPts val="1200"/>
              </a:spcAft>
              <a:buSzPts val="1200"/>
              <a:buFont typeface="Symbol" panose="05050102010706020507" pitchFamily="18" charset="2"/>
              <a:buNone/>
            </a:pPr>
            <a:endParaRPr lang="en-US" sz="1800" b="1" dirty="0">
              <a:solidFill>
                <a:srgbClr val="000000"/>
              </a:solidFill>
              <a:effectLst/>
              <a:latin typeface="Open Sans" panose="020B0606030504020204" pitchFamily="34" charset="0"/>
              <a:ea typeface="Open Sans" panose="020B0606030504020204" pitchFamily="34" charset="0"/>
            </a:endParaRPr>
          </a:p>
          <a:p>
            <a:pPr marL="0" marR="0" lvl="0" indent="0">
              <a:lnSpc>
                <a:spcPct val="115000"/>
              </a:lnSpc>
              <a:spcBef>
                <a:spcPts val="0"/>
              </a:spcBef>
              <a:spcAft>
                <a:spcPts val="1200"/>
              </a:spcAft>
              <a:buSzPts val="1200"/>
              <a:buFont typeface="Symbol" panose="05050102010706020507" pitchFamily="18" charset="2"/>
              <a:buNone/>
            </a:pPr>
            <a:r>
              <a:rPr lang="en-US" sz="1800" b="1" dirty="0">
                <a:solidFill>
                  <a:srgbClr val="000000"/>
                </a:solidFill>
                <a:effectLst/>
                <a:latin typeface="Open Sans" panose="020B0606030504020204" pitchFamily="34" charset="0"/>
                <a:ea typeface="Open Sans" panose="020B0606030504020204" pitchFamily="34" charset="0"/>
              </a:rPr>
              <a:t>REVIEW</a:t>
            </a:r>
            <a:r>
              <a:rPr lang="en-US" sz="1800" dirty="0">
                <a:solidFill>
                  <a:srgbClr val="000000"/>
                </a:solidFill>
                <a:effectLst/>
                <a:latin typeface="Open Sans" panose="020B0606030504020204" pitchFamily="34" charset="0"/>
                <a:ea typeface="Open Sans" panose="020B0606030504020204" pitchFamily="34" charset="0"/>
              </a:rPr>
              <a:t> the Things You Can do to Engage Survivors slide.  </a:t>
            </a:r>
          </a:p>
          <a:p>
            <a:pPr marL="0" marR="0" lvl="0" indent="0">
              <a:lnSpc>
                <a:spcPct val="115000"/>
              </a:lnSpc>
              <a:spcBef>
                <a:spcPts val="0"/>
              </a:spcBef>
              <a:spcAft>
                <a:spcPts val="1200"/>
              </a:spcAft>
              <a:buSzPts val="1200"/>
              <a:buFont typeface="Symbol" panose="05050102010706020507" pitchFamily="18" charset="2"/>
              <a:buNone/>
            </a:pPr>
            <a:endParaRPr lang="en-US" sz="1800" dirty="0">
              <a:solidFill>
                <a:srgbClr val="000000"/>
              </a:solidFill>
              <a:effectLst/>
              <a:latin typeface="Open Sans" panose="020B0606030504020204" pitchFamily="34" charset="0"/>
              <a:ea typeface="Open Sans" panose="020B0606030504020204" pitchFamily="34" charset="0"/>
            </a:endParaRPr>
          </a:p>
          <a:p>
            <a:pPr marL="0" marR="0" lvl="0" indent="0">
              <a:lnSpc>
                <a:spcPct val="115000"/>
              </a:lnSpc>
              <a:spcBef>
                <a:spcPts val="0"/>
              </a:spcBef>
              <a:spcAft>
                <a:spcPts val="1200"/>
              </a:spcAft>
              <a:buSzPts val="1200"/>
              <a:buFont typeface="Symbol" panose="05050102010706020507" pitchFamily="18" charset="2"/>
              <a:buNone/>
            </a:pPr>
            <a:r>
              <a:rPr lang="en-US" sz="1800" dirty="0">
                <a:solidFill>
                  <a:srgbClr val="000000"/>
                </a:solidFill>
                <a:effectLst/>
                <a:latin typeface="Open Sans" panose="020B0606030504020204" pitchFamily="34" charset="0"/>
                <a:ea typeface="Open Sans" panose="020B0606030504020204" pitchFamily="34" charset="0"/>
              </a:rPr>
              <a:t>Creating a trusting relationship with the young person is central to effective engagement. Relationships are built</a:t>
            </a:r>
            <a:r>
              <a:rPr lang="en-US" sz="1800" spc="-130" dirty="0">
                <a:solidFill>
                  <a:srgbClr val="000000"/>
                </a:solidFill>
                <a:effectLst/>
                <a:latin typeface="Open Sans" panose="020B0606030504020204" pitchFamily="34" charset="0"/>
                <a:ea typeface="Open Sans" panose="020B0606030504020204" pitchFamily="34" charset="0"/>
              </a:rPr>
              <a:t> </a:t>
            </a:r>
            <a:r>
              <a:rPr lang="en-US" sz="1800" dirty="0">
                <a:solidFill>
                  <a:srgbClr val="000000"/>
                </a:solidFill>
                <a:effectLst/>
                <a:latin typeface="Open Sans" panose="020B0606030504020204" pitchFamily="34" charset="0"/>
                <a:ea typeface="Open Sans" panose="020B0606030504020204" pitchFamily="34" charset="0"/>
              </a:rPr>
              <a:t>over time and can only occur if trust is present. </a:t>
            </a:r>
          </a:p>
          <a:p>
            <a:pPr marL="0" marR="0" lvl="0" indent="0">
              <a:lnSpc>
                <a:spcPct val="115000"/>
              </a:lnSpc>
              <a:spcBef>
                <a:spcPts val="0"/>
              </a:spcBef>
              <a:spcAft>
                <a:spcPts val="1200"/>
              </a:spcAft>
              <a:buSzPts val="1200"/>
              <a:buFont typeface="Symbol" panose="05050102010706020507" pitchFamily="18" charset="2"/>
              <a:buNone/>
            </a:pPr>
            <a:endParaRPr lang="en-US" sz="1800" dirty="0">
              <a:solidFill>
                <a:srgbClr val="000000"/>
              </a:solidFill>
              <a:effectLst/>
              <a:latin typeface="Open Sans" panose="020B0606030504020204" pitchFamily="34" charset="0"/>
              <a:ea typeface="Open Sans" panose="020B0606030504020204" pitchFamily="34" charset="0"/>
            </a:endParaRPr>
          </a:p>
          <a:p>
            <a:pPr marL="0" marR="0" lvl="0" indent="0">
              <a:lnSpc>
                <a:spcPct val="115000"/>
              </a:lnSpc>
              <a:spcBef>
                <a:spcPts val="0"/>
              </a:spcBef>
              <a:spcAft>
                <a:spcPts val="1200"/>
              </a:spcAft>
              <a:buSzPts val="1200"/>
              <a:buFont typeface="Symbol" panose="05050102010706020507" pitchFamily="18" charset="2"/>
              <a:buNone/>
            </a:pPr>
            <a:r>
              <a:rPr lang="en-US" sz="1800" dirty="0">
                <a:solidFill>
                  <a:srgbClr val="000000"/>
                </a:solidFill>
                <a:effectLst/>
                <a:latin typeface="Open Sans" panose="020B0606030504020204" pitchFamily="34" charset="0"/>
                <a:ea typeface="Open Sans" panose="020B0606030504020204" pitchFamily="34" charset="0"/>
              </a:rPr>
              <a:t>Utilizing the Principles of Engagement, we reviewed earlier will enable us to begin the process of building trust and take the first steps towards creating a meaningful relationship with the young person. </a:t>
            </a:r>
          </a:p>
          <a:p>
            <a:pPr marL="0" marR="0" lvl="0" indent="0">
              <a:lnSpc>
                <a:spcPct val="115000"/>
              </a:lnSpc>
              <a:spcBef>
                <a:spcPts val="0"/>
              </a:spcBef>
              <a:spcAft>
                <a:spcPts val="1200"/>
              </a:spcAft>
              <a:buSzPts val="1200"/>
              <a:buFont typeface="Symbol" panose="05050102010706020507" pitchFamily="18" charset="2"/>
              <a:buNone/>
            </a:pPr>
            <a:endParaRPr lang="en-US" sz="1800" b="1" dirty="0">
              <a:solidFill>
                <a:srgbClr val="000000"/>
              </a:solidFill>
              <a:effectLst/>
              <a:latin typeface="Open Sans" panose="020B0606030504020204" pitchFamily="34" charset="0"/>
              <a:ea typeface="Open Sans" panose="020B0606030504020204" pitchFamily="34" charset="0"/>
            </a:endParaRPr>
          </a:p>
          <a:p>
            <a:pPr marL="0" marR="0" lvl="0" indent="0">
              <a:lnSpc>
                <a:spcPct val="115000"/>
              </a:lnSpc>
              <a:spcBef>
                <a:spcPts val="0"/>
              </a:spcBef>
              <a:spcAft>
                <a:spcPts val="1200"/>
              </a:spcAft>
              <a:buSzPts val="1200"/>
              <a:buFont typeface="Symbol" panose="05050102010706020507" pitchFamily="18" charset="2"/>
              <a:buNone/>
            </a:pPr>
            <a:r>
              <a:rPr lang="en-US" sz="1800" b="1" dirty="0">
                <a:solidFill>
                  <a:srgbClr val="000000"/>
                </a:solidFill>
                <a:effectLst/>
                <a:latin typeface="Open Sans" panose="020B0606030504020204" pitchFamily="34" charset="0"/>
                <a:ea typeface="Open Sans" panose="020B0606030504020204" pitchFamily="34" charset="0"/>
              </a:rPr>
              <a:t>REMIND</a:t>
            </a:r>
            <a:r>
              <a:rPr lang="en-US" sz="1800" dirty="0">
                <a:solidFill>
                  <a:srgbClr val="000000"/>
                </a:solidFill>
                <a:effectLst/>
                <a:latin typeface="Open Sans" panose="020B0606030504020204" pitchFamily="34" charset="0"/>
                <a:ea typeface="Open Sans" panose="020B0606030504020204" pitchFamily="34" charset="0"/>
              </a:rPr>
              <a:t> participants that this may be a slow process but one that can create lasting, long term change. The slide illustrates that relationship</a:t>
            </a:r>
            <a:r>
              <a:rPr lang="en-US" sz="1800" spc="-180" dirty="0">
                <a:solidFill>
                  <a:srgbClr val="000000"/>
                </a:solidFill>
                <a:effectLst/>
                <a:latin typeface="Open Sans" panose="020B0606030504020204" pitchFamily="34" charset="0"/>
                <a:ea typeface="Open Sans" panose="020B0606030504020204" pitchFamily="34" charset="0"/>
              </a:rPr>
              <a:t> </a:t>
            </a:r>
            <a:r>
              <a:rPr lang="en-US" sz="1800" dirty="0">
                <a:solidFill>
                  <a:srgbClr val="000000"/>
                </a:solidFill>
                <a:effectLst/>
                <a:latin typeface="Open Sans" panose="020B0606030504020204" pitchFamily="34" charset="0"/>
                <a:ea typeface="Open Sans" panose="020B0606030504020204" pitchFamily="34" charset="0"/>
              </a:rPr>
              <a:t>building is on a continuum. Rapport building is the first stage, progressing to trust building, relationship building and support system building. This process will take time and will look different with each young person. As Leslie Briner, MSW states in Responding to Sexual Exploitation and Trafficking of Youth, “Relationship is the intervention”.</a:t>
            </a:r>
          </a:p>
          <a:p>
            <a:pPr marL="0" marR="0" lvl="0" indent="0">
              <a:lnSpc>
                <a:spcPct val="115000"/>
              </a:lnSpc>
              <a:spcBef>
                <a:spcPts val="0"/>
              </a:spcBef>
              <a:spcAft>
                <a:spcPts val="1200"/>
              </a:spcAft>
              <a:buSzPts val="1200"/>
              <a:buFont typeface="Symbol" panose="05050102010706020507" pitchFamily="18" charset="2"/>
              <a:buNone/>
            </a:pPr>
            <a:endParaRPr lang="en-US" sz="1800" b="1" dirty="0">
              <a:solidFill>
                <a:srgbClr val="000000"/>
              </a:solidFill>
              <a:effectLst/>
              <a:latin typeface="Open Sans" panose="020B0606030504020204" pitchFamily="34" charset="0"/>
              <a:ea typeface="Open Sans" panose="020B0606030504020204" pitchFamily="34" charset="0"/>
            </a:endParaRPr>
          </a:p>
          <a:p>
            <a:pPr marL="0" marR="0" lvl="0" indent="0">
              <a:lnSpc>
                <a:spcPct val="115000"/>
              </a:lnSpc>
              <a:spcBef>
                <a:spcPts val="0"/>
              </a:spcBef>
              <a:spcAft>
                <a:spcPts val="1200"/>
              </a:spcAft>
              <a:buSzPts val="1200"/>
              <a:buFont typeface="Symbol" panose="05050102010706020507" pitchFamily="18" charset="2"/>
              <a:buNone/>
            </a:pPr>
            <a:r>
              <a:rPr lang="en-US" sz="1800" b="1" dirty="0">
                <a:solidFill>
                  <a:srgbClr val="000000"/>
                </a:solidFill>
                <a:effectLst/>
                <a:latin typeface="Open Sans" panose="020B0606030504020204" pitchFamily="34" charset="0"/>
                <a:ea typeface="Open Sans" panose="020B0606030504020204" pitchFamily="34" charset="0"/>
              </a:rPr>
              <a:t>REFER </a:t>
            </a:r>
            <a:r>
              <a:rPr lang="en-US" sz="1800" dirty="0">
                <a:solidFill>
                  <a:srgbClr val="000000"/>
                </a:solidFill>
                <a:effectLst/>
                <a:latin typeface="Open Sans" panose="020B0606030504020204" pitchFamily="34" charset="0"/>
                <a:ea typeface="Open Sans" panose="020B0606030504020204" pitchFamily="34" charset="0"/>
              </a:rPr>
              <a:t>participants to the </a:t>
            </a:r>
            <a:r>
              <a:rPr lang="en-US" sz="1800" i="1" dirty="0">
                <a:solidFill>
                  <a:srgbClr val="000000"/>
                </a:solidFill>
                <a:effectLst/>
                <a:latin typeface="Open Sans" panose="020B0606030504020204" pitchFamily="34" charset="0"/>
                <a:ea typeface="Open Sans" panose="020B0606030504020204" pitchFamily="34" charset="0"/>
              </a:rPr>
              <a:t>Things You Can Do to Engage Survivors </a:t>
            </a:r>
            <a:r>
              <a:rPr lang="en-US" sz="1800" dirty="0">
                <a:solidFill>
                  <a:srgbClr val="000000"/>
                </a:solidFill>
                <a:effectLst/>
                <a:latin typeface="Open Sans" panose="020B0606030504020204" pitchFamily="34" charset="0"/>
                <a:ea typeface="Open Sans" panose="020B0606030504020204" pitchFamily="34" charset="0"/>
              </a:rPr>
              <a:t>handout on page 47 of the participant guide and review the Power Point slide. </a:t>
            </a:r>
            <a:r>
              <a:rPr lang="en-US" sz="1800" b="1" dirty="0">
                <a:solidFill>
                  <a:srgbClr val="000000"/>
                </a:solidFill>
                <a:effectLst/>
                <a:latin typeface="Open Sans" panose="020B0606030504020204" pitchFamily="34" charset="0"/>
                <a:ea typeface="Open Sans" panose="020B0606030504020204" pitchFamily="34" charset="0"/>
              </a:rPr>
              <a:t>BRIEFLY</a:t>
            </a:r>
            <a:r>
              <a:rPr lang="en-US" sz="1800" dirty="0">
                <a:solidFill>
                  <a:srgbClr val="000000"/>
                </a:solidFill>
                <a:effectLst/>
                <a:latin typeface="Open Sans" panose="020B0606030504020204" pitchFamily="34" charset="0"/>
                <a:ea typeface="Open Sans" panose="020B0606030504020204" pitchFamily="34" charset="0"/>
              </a:rPr>
              <a:t> review each</a:t>
            </a:r>
            <a:r>
              <a:rPr lang="en-US" sz="1800" spc="-150" dirty="0">
                <a:solidFill>
                  <a:srgbClr val="000000"/>
                </a:solidFill>
                <a:effectLst/>
                <a:latin typeface="Open Sans" panose="020B0606030504020204" pitchFamily="34" charset="0"/>
                <a:ea typeface="Open Sans" panose="020B0606030504020204" pitchFamily="34" charset="0"/>
              </a:rPr>
              <a:t> </a:t>
            </a:r>
            <a:r>
              <a:rPr lang="en-US" sz="1800" dirty="0">
                <a:solidFill>
                  <a:srgbClr val="000000"/>
                </a:solidFill>
                <a:effectLst/>
                <a:latin typeface="Open Sans" panose="020B0606030504020204" pitchFamily="34" charset="0"/>
                <a:ea typeface="Open Sans" panose="020B0606030504020204" pitchFamily="34" charset="0"/>
              </a:rPr>
              <a:t>of the points on the handout and draw participant’s attention to the specific suggestions for engaging LGBTQ and Native American youth. </a:t>
            </a:r>
          </a:p>
          <a:p>
            <a:pPr marL="0" marR="0" lvl="0" indent="0">
              <a:lnSpc>
                <a:spcPct val="115000"/>
              </a:lnSpc>
              <a:spcBef>
                <a:spcPts val="0"/>
              </a:spcBef>
              <a:spcAft>
                <a:spcPts val="1200"/>
              </a:spcAft>
              <a:buSzPts val="1200"/>
              <a:buFont typeface="Symbol" panose="05050102010706020507" pitchFamily="18" charset="2"/>
              <a:buNone/>
            </a:pPr>
            <a:endParaRPr lang="en-US" sz="1800" b="1" dirty="0">
              <a:solidFill>
                <a:srgbClr val="000000"/>
              </a:solidFill>
              <a:effectLst/>
              <a:latin typeface="Open Sans" panose="020B0606030504020204" pitchFamily="34" charset="0"/>
              <a:ea typeface="Open Sans" panose="020B0606030504020204" pitchFamily="34" charset="0"/>
            </a:endParaRPr>
          </a:p>
          <a:p>
            <a:pPr marL="0" marR="0" lvl="0" indent="0">
              <a:lnSpc>
                <a:spcPct val="115000"/>
              </a:lnSpc>
              <a:spcBef>
                <a:spcPts val="0"/>
              </a:spcBef>
              <a:spcAft>
                <a:spcPts val="1200"/>
              </a:spcAft>
              <a:buSzPts val="1200"/>
              <a:buFont typeface="Symbol" panose="05050102010706020507" pitchFamily="18" charset="2"/>
              <a:buNone/>
            </a:pPr>
            <a:r>
              <a:rPr lang="en-US" sz="1800" b="1" dirty="0">
                <a:solidFill>
                  <a:srgbClr val="000000"/>
                </a:solidFill>
                <a:effectLst/>
                <a:latin typeface="Open Sans" panose="020B0606030504020204" pitchFamily="34" charset="0"/>
                <a:ea typeface="Open Sans" panose="020B0606030504020204" pitchFamily="34" charset="0"/>
              </a:rPr>
              <a:t>ASK </a:t>
            </a:r>
            <a:r>
              <a:rPr lang="en-US" sz="1800" dirty="0">
                <a:solidFill>
                  <a:srgbClr val="000000"/>
                </a:solidFill>
                <a:effectLst/>
                <a:latin typeface="Open Sans" panose="020B0606030504020204" pitchFamily="34" charset="0"/>
                <a:ea typeface="Open Sans" panose="020B0606030504020204" pitchFamily="34" charset="0"/>
              </a:rPr>
              <a:t>if there are any questions about engaging survivors of CSEM.  </a:t>
            </a:r>
            <a:r>
              <a:rPr lang="en-US" sz="1800" b="1" dirty="0">
                <a:solidFill>
                  <a:srgbClr val="000000"/>
                </a:solidFill>
                <a:effectLst/>
                <a:latin typeface="Open Sans" panose="020B0606030504020204" pitchFamily="34" charset="0"/>
                <a:ea typeface="Open Sans" panose="020B0606030504020204" pitchFamily="34" charset="0"/>
              </a:rPr>
              <a:t>STATE </a:t>
            </a:r>
            <a:r>
              <a:rPr lang="en-US" sz="1800" dirty="0">
                <a:solidFill>
                  <a:srgbClr val="000000"/>
                </a:solidFill>
                <a:effectLst/>
                <a:latin typeface="Open Sans" panose="020B0606030504020204" pitchFamily="34" charset="0"/>
                <a:ea typeface="Open Sans" panose="020B0606030504020204" pitchFamily="34" charset="0"/>
              </a:rPr>
              <a:t>we will now move into talking about the impact of CSEM and the needs of survivors. </a:t>
            </a:r>
          </a:p>
          <a:p>
            <a:endParaRPr lang="en-US" dirty="0"/>
          </a:p>
        </p:txBody>
      </p:sp>
      <p:sp>
        <p:nvSpPr>
          <p:cNvPr id="4" name="Slide Number Placeholder 3"/>
          <p:cNvSpPr>
            <a:spLocks noGrp="1"/>
          </p:cNvSpPr>
          <p:nvPr>
            <p:ph type="sldNum" sz="quarter" idx="5"/>
          </p:nvPr>
        </p:nvSpPr>
        <p:spPr/>
        <p:txBody>
          <a:bodyPr/>
          <a:lstStyle/>
          <a:p>
            <a:fld id="{700219BD-9CB4-4C28-8EE5-F00E7253FF0A}" type="slidenum">
              <a:rPr lang="en-US" smtClean="0"/>
              <a:t>54</a:t>
            </a:fld>
            <a:endParaRPr lang="en-US"/>
          </a:p>
        </p:txBody>
      </p:sp>
    </p:spTree>
    <p:extLst>
      <p:ext uri="{BB962C8B-B14F-4D97-AF65-F5344CB8AC3E}">
        <p14:creationId xmlns:p14="http://schemas.microsoft.com/office/powerpoint/2010/main" val="7148598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1200"/>
              </a:spcAft>
              <a:buSzPts val="1200"/>
              <a:buFont typeface="Symbol" panose="05050102010706020507" pitchFamily="18" charset="2"/>
              <a:buNone/>
            </a:pPr>
            <a:r>
              <a:rPr lang="en-US" sz="1200" b="1" dirty="0">
                <a:solidFill>
                  <a:srgbClr val="000000"/>
                </a:solidFill>
                <a:effectLst/>
                <a:latin typeface="Open Sans" panose="020B0606030504020204" pitchFamily="34" charset="0"/>
                <a:ea typeface="Open Sans" panose="020B0606030504020204" pitchFamily="34" charset="0"/>
              </a:rPr>
              <a:t>DISPLAY </a:t>
            </a:r>
            <a:r>
              <a:rPr lang="en-US" sz="1200" dirty="0">
                <a:solidFill>
                  <a:srgbClr val="000000"/>
                </a:solidFill>
                <a:effectLst/>
                <a:latin typeface="Open Sans" panose="020B0606030504020204" pitchFamily="34" charset="0"/>
                <a:ea typeface="Open Sans" panose="020B0606030504020204" pitchFamily="34" charset="0"/>
              </a:rPr>
              <a:t>slide “Understanding the Impact” and refer participants to “Understanding the Impacts of Child Sex Trafficking”. (PG 52)</a:t>
            </a:r>
          </a:p>
          <a:p>
            <a:pPr marL="0" marR="0" lvl="0" indent="0">
              <a:lnSpc>
                <a:spcPct val="115000"/>
              </a:lnSpc>
              <a:spcBef>
                <a:spcPts val="0"/>
              </a:spcBef>
              <a:spcAft>
                <a:spcPts val="1200"/>
              </a:spcAft>
              <a:buSzPts val="1200"/>
              <a:buFont typeface="Symbol" panose="05050102010706020507" pitchFamily="18" charset="2"/>
              <a:buNone/>
            </a:pPr>
            <a:endParaRPr lang="en-US" sz="1200" dirty="0">
              <a:solidFill>
                <a:srgbClr val="000000"/>
              </a:solidFill>
              <a:effectLst/>
              <a:latin typeface="Open Sans" panose="020B0606030504020204" pitchFamily="34" charset="0"/>
              <a:ea typeface="Open Sans" panose="020B0606030504020204" pitchFamily="34" charset="0"/>
            </a:endParaRPr>
          </a:p>
          <a:p>
            <a:pPr marL="0" marR="0" lvl="0" indent="0">
              <a:lnSpc>
                <a:spcPct val="115000"/>
              </a:lnSpc>
              <a:spcBef>
                <a:spcPts val="0"/>
              </a:spcBef>
              <a:spcAft>
                <a:spcPts val="1200"/>
              </a:spcAft>
              <a:buSzPts val="1200"/>
              <a:buFont typeface="Symbol" panose="05050102010706020507" pitchFamily="18" charset="2"/>
              <a:buNone/>
            </a:pPr>
            <a:r>
              <a:rPr lang="en-US" sz="1200" dirty="0">
                <a:solidFill>
                  <a:srgbClr val="000000"/>
                </a:solidFill>
                <a:effectLst/>
                <a:latin typeface="Open Sans" panose="020B0606030504020204" pitchFamily="34" charset="0"/>
                <a:ea typeface="Open Sans" panose="020B0606030504020204" pitchFamily="34" charset="0"/>
              </a:rPr>
              <a:t>Regardless of whether a survivor has been victimized for 24 hours or 2 years he/she will have experienced significant psychological, emotional, social, spiritual, and physical impact as a result of exploitation. Each survivor will process and deal with exploitation differently, and it’s important that the treatment plan, approach, and engagement be individualized. Additionally, as survivors begin to experience increased safety, stability, and support, they will also recognize different levels of impact throughout the healing process.</a:t>
            </a:r>
          </a:p>
          <a:p>
            <a:pPr marL="0" marR="0" lvl="0" indent="0">
              <a:lnSpc>
                <a:spcPct val="115000"/>
              </a:lnSpc>
              <a:spcBef>
                <a:spcPts val="0"/>
              </a:spcBef>
              <a:spcAft>
                <a:spcPts val="1200"/>
              </a:spcAft>
              <a:buSzPts val="1200"/>
              <a:buFont typeface="Symbol" panose="05050102010706020507" pitchFamily="18" charset="2"/>
              <a:buNone/>
            </a:pPr>
            <a:endParaRPr lang="en-US" sz="1200" b="1" dirty="0">
              <a:solidFill>
                <a:srgbClr val="000000"/>
              </a:solidFill>
              <a:effectLst/>
              <a:latin typeface="Open Sans" panose="020B0606030504020204" pitchFamily="34" charset="0"/>
              <a:ea typeface="Open Sans" panose="020B0606030504020204" pitchFamily="34" charset="0"/>
            </a:endParaRPr>
          </a:p>
          <a:p>
            <a:pPr marL="0" marR="0" lvl="0" indent="0">
              <a:lnSpc>
                <a:spcPct val="115000"/>
              </a:lnSpc>
              <a:spcBef>
                <a:spcPts val="0"/>
              </a:spcBef>
              <a:spcAft>
                <a:spcPts val="1200"/>
              </a:spcAft>
              <a:buSzPts val="1200"/>
              <a:buFont typeface="Symbol" panose="05050102010706020507" pitchFamily="18" charset="2"/>
              <a:buNone/>
            </a:pPr>
            <a:r>
              <a:rPr lang="en-US" sz="1200" b="1" dirty="0">
                <a:solidFill>
                  <a:srgbClr val="000000"/>
                </a:solidFill>
                <a:effectLst/>
                <a:latin typeface="Open Sans" panose="020B0606030504020204" pitchFamily="34" charset="0"/>
                <a:ea typeface="Open Sans" panose="020B0606030504020204" pitchFamily="34" charset="0"/>
              </a:rPr>
              <a:t>REVIEW</a:t>
            </a:r>
            <a:r>
              <a:rPr lang="en-US" sz="1200" dirty="0">
                <a:solidFill>
                  <a:srgbClr val="000000"/>
                </a:solidFill>
                <a:effectLst/>
                <a:latin typeface="Open Sans" panose="020B0606030504020204" pitchFamily="34" charset="0"/>
                <a:ea typeface="Open Sans" panose="020B0606030504020204" pitchFamily="34" charset="0"/>
              </a:rPr>
              <a:t> the physical and mental impacts trafficking can have on a survivor:</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Physical </a:t>
            </a:r>
          </a:p>
          <a:p>
            <a:pPr marL="1143000" marR="0" lvl="2" indent="-228600">
              <a:lnSpc>
                <a:spcPct val="115000"/>
              </a:lnSpc>
              <a:spcBef>
                <a:spcPts val="600"/>
              </a:spcBef>
              <a:spcAft>
                <a:spcPts val="600"/>
              </a:spcAft>
              <a:buFont typeface="Wingdings" panose="05000000000000000000" pitchFamily="2" charset="2"/>
              <a:buChar char=""/>
            </a:pPr>
            <a:r>
              <a:rPr lang="en-US" sz="1200" dirty="0">
                <a:solidFill>
                  <a:srgbClr val="000000"/>
                </a:solidFill>
                <a:effectLst/>
                <a:latin typeface="Open Sans" panose="020B0606030504020204" pitchFamily="34" charset="0"/>
                <a:ea typeface="Open Sans" panose="020B0606030504020204" pitchFamily="34" charset="0"/>
              </a:rPr>
              <a:t>Lack of care for physical and mental health, vision and dental needs</a:t>
            </a:r>
          </a:p>
          <a:p>
            <a:pPr marL="1143000" marR="0" lvl="2" indent="-228600">
              <a:lnSpc>
                <a:spcPct val="115000"/>
              </a:lnSpc>
              <a:spcBef>
                <a:spcPts val="600"/>
              </a:spcBef>
              <a:spcAft>
                <a:spcPts val="600"/>
              </a:spcAft>
              <a:buFont typeface="Wingdings" panose="05000000000000000000" pitchFamily="2" charset="2"/>
              <a:buChar char=""/>
            </a:pPr>
            <a:r>
              <a:rPr lang="en-US" sz="1200" dirty="0">
                <a:solidFill>
                  <a:srgbClr val="000000"/>
                </a:solidFill>
                <a:effectLst/>
                <a:latin typeface="Open Sans" panose="020B0606030504020204" pitchFamily="34" charset="0"/>
                <a:ea typeface="Open Sans" panose="020B0606030504020204" pitchFamily="34" charset="0"/>
              </a:rPr>
              <a:t>Pregnancy</a:t>
            </a:r>
          </a:p>
          <a:p>
            <a:pPr marL="1143000" marR="0" lvl="2" indent="-228600">
              <a:lnSpc>
                <a:spcPct val="115000"/>
              </a:lnSpc>
              <a:spcBef>
                <a:spcPts val="600"/>
              </a:spcBef>
              <a:spcAft>
                <a:spcPts val="600"/>
              </a:spcAft>
              <a:buFont typeface="Wingdings" panose="05000000000000000000" pitchFamily="2" charset="2"/>
              <a:buChar char=""/>
            </a:pPr>
            <a:r>
              <a:rPr lang="en-US" sz="1200" dirty="0">
                <a:solidFill>
                  <a:srgbClr val="000000"/>
                </a:solidFill>
                <a:effectLst/>
                <a:latin typeface="Open Sans" panose="020B0606030504020204" pitchFamily="34" charset="0"/>
                <a:ea typeface="Open Sans" panose="020B0606030504020204" pitchFamily="34" charset="0"/>
              </a:rPr>
              <a:t>Sexually Transmitted Infections (STI’s)</a:t>
            </a:r>
          </a:p>
          <a:p>
            <a:pPr marL="1143000" marR="0" lvl="2" indent="-228600">
              <a:lnSpc>
                <a:spcPct val="115000"/>
              </a:lnSpc>
              <a:spcBef>
                <a:spcPts val="600"/>
              </a:spcBef>
              <a:spcAft>
                <a:spcPts val="600"/>
              </a:spcAft>
              <a:buFont typeface="Wingdings" panose="05000000000000000000" pitchFamily="2" charset="2"/>
              <a:buChar char=""/>
            </a:pPr>
            <a:r>
              <a:rPr lang="en-US" sz="1200" dirty="0">
                <a:solidFill>
                  <a:srgbClr val="000000"/>
                </a:solidFill>
                <a:effectLst/>
                <a:latin typeface="Open Sans" panose="020B0606030504020204" pitchFamily="34" charset="0"/>
                <a:ea typeface="Open Sans" panose="020B0606030504020204" pitchFamily="34" charset="0"/>
              </a:rPr>
              <a:t>Chronic reproductive health issues</a:t>
            </a:r>
          </a:p>
          <a:p>
            <a:pPr marL="1143000" marR="0" lvl="2" indent="-228600">
              <a:lnSpc>
                <a:spcPct val="115000"/>
              </a:lnSpc>
              <a:spcBef>
                <a:spcPts val="600"/>
              </a:spcBef>
              <a:spcAft>
                <a:spcPts val="600"/>
              </a:spcAft>
              <a:buFont typeface="Wingdings" panose="05000000000000000000" pitchFamily="2" charset="2"/>
              <a:buChar char=""/>
            </a:pPr>
            <a:r>
              <a:rPr lang="en-US" sz="1200" dirty="0">
                <a:solidFill>
                  <a:srgbClr val="000000"/>
                </a:solidFill>
                <a:effectLst/>
                <a:latin typeface="Open Sans" panose="020B0606030504020204" pitchFamily="34" charset="0"/>
                <a:ea typeface="Open Sans" panose="020B0606030504020204" pitchFamily="34" charset="0"/>
              </a:rPr>
              <a:t>Malnutrition</a:t>
            </a:r>
          </a:p>
          <a:p>
            <a:pPr marL="1143000" marR="0" lvl="2" indent="-228600">
              <a:lnSpc>
                <a:spcPct val="115000"/>
              </a:lnSpc>
              <a:spcBef>
                <a:spcPts val="600"/>
              </a:spcBef>
              <a:spcAft>
                <a:spcPts val="600"/>
              </a:spcAft>
              <a:buFont typeface="Wingdings" panose="05000000000000000000" pitchFamily="2" charset="2"/>
              <a:buChar char=""/>
            </a:pPr>
            <a:r>
              <a:rPr lang="en-US" sz="1200" dirty="0">
                <a:solidFill>
                  <a:srgbClr val="000000"/>
                </a:solidFill>
                <a:effectLst/>
                <a:latin typeface="Open Sans" panose="020B0606030504020204" pitchFamily="34" charset="0"/>
                <a:ea typeface="Open Sans" panose="020B0606030504020204" pitchFamily="34" charset="0"/>
              </a:rPr>
              <a:t>Current or historic physical injuries, often left untreated</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Mental Health</a:t>
            </a:r>
          </a:p>
          <a:p>
            <a:pPr marL="1143000" marR="0" lvl="2" indent="-228600">
              <a:lnSpc>
                <a:spcPct val="115000"/>
              </a:lnSpc>
              <a:spcBef>
                <a:spcPts val="600"/>
              </a:spcBef>
              <a:spcAft>
                <a:spcPts val="600"/>
              </a:spcAft>
              <a:buFont typeface="Wingdings" panose="05000000000000000000" pitchFamily="2" charset="2"/>
              <a:buChar char=""/>
            </a:pPr>
            <a:r>
              <a:rPr lang="en-US" sz="1200" dirty="0">
                <a:solidFill>
                  <a:srgbClr val="000000"/>
                </a:solidFill>
                <a:effectLst/>
                <a:latin typeface="Open Sans" panose="020B0606030504020204" pitchFamily="34" charset="0"/>
                <a:ea typeface="Open Sans" panose="020B0606030504020204" pitchFamily="34" charset="0"/>
              </a:rPr>
              <a:t>Post-Traumatic Stress Disorder (PTSD)</a:t>
            </a:r>
          </a:p>
          <a:p>
            <a:pPr marL="1143000" marR="0" lvl="2" indent="-228600">
              <a:lnSpc>
                <a:spcPct val="115000"/>
              </a:lnSpc>
              <a:spcBef>
                <a:spcPts val="600"/>
              </a:spcBef>
              <a:spcAft>
                <a:spcPts val="600"/>
              </a:spcAft>
              <a:buFont typeface="Wingdings" panose="05000000000000000000" pitchFamily="2" charset="2"/>
              <a:buChar char=""/>
            </a:pPr>
            <a:r>
              <a:rPr lang="en-US" sz="1200" dirty="0">
                <a:solidFill>
                  <a:srgbClr val="000000"/>
                </a:solidFill>
                <a:effectLst/>
                <a:latin typeface="Open Sans" panose="020B0606030504020204" pitchFamily="34" charset="0"/>
                <a:ea typeface="Open Sans" panose="020B0606030504020204" pitchFamily="34" charset="0"/>
              </a:rPr>
              <a:t>Disturbances of self or identity</a:t>
            </a:r>
          </a:p>
          <a:p>
            <a:pPr marL="1143000" marR="0" lvl="2" indent="-228600">
              <a:lnSpc>
                <a:spcPct val="115000"/>
              </a:lnSpc>
              <a:spcBef>
                <a:spcPts val="600"/>
              </a:spcBef>
              <a:spcAft>
                <a:spcPts val="600"/>
              </a:spcAft>
              <a:buFont typeface="Wingdings" panose="05000000000000000000" pitchFamily="2" charset="2"/>
              <a:buChar char=""/>
            </a:pPr>
            <a:r>
              <a:rPr lang="en-US" sz="1200" dirty="0">
                <a:solidFill>
                  <a:srgbClr val="000000"/>
                </a:solidFill>
                <a:effectLst/>
                <a:latin typeface="Open Sans" panose="020B0606030504020204" pitchFamily="34" charset="0"/>
                <a:ea typeface="Open Sans" panose="020B0606030504020204" pitchFamily="34" charset="0"/>
              </a:rPr>
              <a:t>Decreased self-esteem and self-efficacy</a:t>
            </a:r>
          </a:p>
          <a:p>
            <a:pPr marL="1143000" marR="0" lvl="2" indent="-228600">
              <a:lnSpc>
                <a:spcPct val="115000"/>
              </a:lnSpc>
              <a:spcBef>
                <a:spcPts val="600"/>
              </a:spcBef>
              <a:spcAft>
                <a:spcPts val="600"/>
              </a:spcAft>
              <a:buFont typeface="Wingdings" panose="05000000000000000000" pitchFamily="2" charset="2"/>
              <a:buChar char=""/>
            </a:pPr>
            <a:r>
              <a:rPr lang="en-US" sz="1200" dirty="0">
                <a:solidFill>
                  <a:srgbClr val="000000"/>
                </a:solidFill>
                <a:effectLst/>
                <a:latin typeface="Open Sans" panose="020B0606030504020204" pitchFamily="34" charset="0"/>
                <a:ea typeface="Open Sans" panose="020B0606030504020204" pitchFamily="34" charset="0"/>
              </a:rPr>
              <a:t>Shame, guilt and isolation</a:t>
            </a:r>
          </a:p>
          <a:p>
            <a:pPr marL="1143000" marR="0" lvl="2" indent="-228600">
              <a:lnSpc>
                <a:spcPct val="115000"/>
              </a:lnSpc>
              <a:spcBef>
                <a:spcPts val="600"/>
              </a:spcBef>
              <a:spcAft>
                <a:spcPts val="600"/>
              </a:spcAft>
              <a:buFont typeface="Wingdings" panose="05000000000000000000" pitchFamily="2" charset="2"/>
              <a:buChar char=""/>
            </a:pPr>
            <a:r>
              <a:rPr lang="en-US" sz="1200" dirty="0">
                <a:solidFill>
                  <a:srgbClr val="000000"/>
                </a:solidFill>
                <a:effectLst/>
                <a:latin typeface="Open Sans" panose="020B0606030504020204" pitchFamily="34" charset="0"/>
                <a:ea typeface="Open Sans" panose="020B0606030504020204" pitchFamily="34" charset="0"/>
              </a:rPr>
              <a:t>Aggression and anti-social behaviors</a:t>
            </a:r>
          </a:p>
          <a:p>
            <a:pPr marL="1143000" marR="0" lvl="2" indent="-228600">
              <a:lnSpc>
                <a:spcPct val="115000"/>
              </a:lnSpc>
              <a:spcBef>
                <a:spcPts val="600"/>
              </a:spcBef>
              <a:spcAft>
                <a:spcPts val="600"/>
              </a:spcAft>
              <a:buFont typeface="Wingdings" panose="05000000000000000000" pitchFamily="2" charset="2"/>
              <a:buChar char=""/>
            </a:pPr>
            <a:r>
              <a:rPr lang="en-US" sz="1200" dirty="0">
                <a:solidFill>
                  <a:srgbClr val="000000"/>
                </a:solidFill>
                <a:effectLst/>
                <a:latin typeface="Open Sans" panose="020B0606030504020204" pitchFamily="34" charset="0"/>
                <a:ea typeface="Open Sans" panose="020B0606030504020204" pitchFamily="34" charset="0"/>
              </a:rPr>
              <a:t>High risk sexual behaviors</a:t>
            </a:r>
          </a:p>
          <a:p>
            <a:pPr marL="0" marR="0" lvl="0" indent="0">
              <a:lnSpc>
                <a:spcPct val="115000"/>
              </a:lnSpc>
              <a:spcBef>
                <a:spcPts val="0"/>
              </a:spcBef>
              <a:spcAft>
                <a:spcPts val="1200"/>
              </a:spcAft>
              <a:buSzPts val="1200"/>
              <a:buFont typeface="Symbol" panose="05050102010706020507" pitchFamily="18" charset="2"/>
              <a:buNone/>
            </a:pPr>
            <a:endParaRPr lang="en-US" sz="1200" dirty="0">
              <a:solidFill>
                <a:srgbClr val="000000"/>
              </a:solidFill>
              <a:effectLst/>
              <a:latin typeface="Open Sans" panose="020B0606030504020204" pitchFamily="34" charset="0"/>
              <a:ea typeface="Open Sans" panose="020B0606030504020204" pitchFamily="34" charset="0"/>
            </a:endParaRPr>
          </a:p>
          <a:p>
            <a:pPr marL="0" marR="0" lvl="0" indent="0">
              <a:lnSpc>
                <a:spcPct val="115000"/>
              </a:lnSpc>
              <a:spcBef>
                <a:spcPts val="0"/>
              </a:spcBef>
              <a:spcAft>
                <a:spcPts val="1200"/>
              </a:spcAft>
              <a:buSzPts val="1200"/>
              <a:buFont typeface="Symbol" panose="05050102010706020507" pitchFamily="18" charset="2"/>
              <a:buNone/>
            </a:pPr>
            <a:r>
              <a:rPr lang="en-US" sz="1200" dirty="0">
                <a:solidFill>
                  <a:srgbClr val="000000"/>
                </a:solidFill>
                <a:effectLst/>
                <a:latin typeface="Open Sans" panose="020B0606030504020204" pitchFamily="34" charset="0"/>
                <a:ea typeface="Open Sans" panose="020B0606030504020204" pitchFamily="34" charset="0"/>
              </a:rPr>
              <a:t>While basic needs (especially shelter) are often the priority,</a:t>
            </a:r>
            <a:r>
              <a:rPr lang="en-US" sz="1200" spc="-125" dirty="0">
                <a:solidFill>
                  <a:srgbClr val="000000"/>
                </a:solidFill>
                <a:effectLst/>
                <a:latin typeface="Open Sans" panose="020B0606030504020204" pitchFamily="34" charset="0"/>
                <a:ea typeface="Open Sans" panose="020B0606030504020204" pitchFamily="34" charset="0"/>
              </a:rPr>
              <a:t> </a:t>
            </a:r>
            <a:r>
              <a:rPr lang="en-US" sz="1200" dirty="0">
                <a:solidFill>
                  <a:srgbClr val="000000"/>
                </a:solidFill>
                <a:effectLst/>
                <a:latin typeface="Open Sans" panose="020B0606030504020204" pitchFamily="34" charset="0"/>
                <a:ea typeface="Open Sans" panose="020B0606030504020204" pitchFamily="34" charset="0"/>
              </a:rPr>
              <a:t>it’s important for those responsible for developing the youth’s continuum of care to also consider how to address the risk factors that created the vulnerability and to establish opportunities for support.</a:t>
            </a:r>
          </a:p>
          <a:p>
            <a:pPr marL="0" marR="0" lvl="0" indent="0">
              <a:lnSpc>
                <a:spcPct val="115000"/>
              </a:lnSpc>
              <a:spcBef>
                <a:spcPts val="0"/>
              </a:spcBef>
              <a:spcAft>
                <a:spcPts val="1200"/>
              </a:spcAft>
              <a:buSzPts val="1200"/>
              <a:buFont typeface="Symbol" panose="05050102010706020507" pitchFamily="18" charset="2"/>
              <a:buNone/>
            </a:pPr>
            <a:endParaRPr lang="en-US" sz="1200" dirty="0">
              <a:solidFill>
                <a:srgbClr val="000000"/>
              </a:solidFill>
              <a:effectLst/>
              <a:latin typeface="Open Sans" panose="020B0606030504020204" pitchFamily="34" charset="0"/>
              <a:ea typeface="Open Sans" panose="020B0606030504020204" pitchFamily="34" charset="0"/>
            </a:endParaRPr>
          </a:p>
          <a:p>
            <a:endParaRPr lang="en-US" dirty="0"/>
          </a:p>
        </p:txBody>
      </p:sp>
      <p:sp>
        <p:nvSpPr>
          <p:cNvPr id="4" name="Slide Number Placeholder 3"/>
          <p:cNvSpPr>
            <a:spLocks noGrp="1"/>
          </p:cNvSpPr>
          <p:nvPr>
            <p:ph type="sldNum" sz="quarter" idx="5"/>
          </p:nvPr>
        </p:nvSpPr>
        <p:spPr/>
        <p:txBody>
          <a:bodyPr/>
          <a:lstStyle/>
          <a:p>
            <a:fld id="{700219BD-9CB4-4C28-8EE5-F00E7253FF0A}" type="slidenum">
              <a:rPr lang="en-US" smtClean="0"/>
              <a:t>56</a:t>
            </a:fld>
            <a:endParaRPr lang="en-US"/>
          </a:p>
        </p:txBody>
      </p:sp>
    </p:spTree>
    <p:extLst>
      <p:ext uri="{BB962C8B-B14F-4D97-AF65-F5344CB8AC3E}">
        <p14:creationId xmlns:p14="http://schemas.microsoft.com/office/powerpoint/2010/main" val="33357596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1200"/>
              </a:spcAft>
              <a:buSzPts val="1200"/>
              <a:buFont typeface="Symbol" panose="05050102010706020507" pitchFamily="18" charset="2"/>
              <a:buNone/>
            </a:pPr>
            <a:r>
              <a:rPr lang="en-US" sz="1800" dirty="0">
                <a:solidFill>
                  <a:srgbClr val="000000"/>
                </a:solidFill>
                <a:effectLst/>
                <a:latin typeface="Open Sans" panose="020B0606030504020204" pitchFamily="34" charset="0"/>
                <a:ea typeface="Open Sans" panose="020B0606030504020204" pitchFamily="34" charset="0"/>
              </a:rPr>
              <a:t>Meeting the needs for CSEMS victims require cross-systems partnerships.  To</a:t>
            </a:r>
            <a:r>
              <a:rPr lang="en-US" sz="1800" spc="-175" dirty="0">
                <a:solidFill>
                  <a:srgbClr val="000000"/>
                </a:solidFill>
                <a:effectLst/>
                <a:latin typeface="Open Sans" panose="020B0606030504020204" pitchFamily="34" charset="0"/>
                <a:ea typeface="Open Sans" panose="020B0606030504020204" pitchFamily="34" charset="0"/>
              </a:rPr>
              <a:t> </a:t>
            </a:r>
            <a:r>
              <a:rPr lang="en-US" sz="1800" dirty="0">
                <a:solidFill>
                  <a:srgbClr val="000000"/>
                </a:solidFill>
                <a:effectLst/>
                <a:latin typeface="Open Sans" panose="020B0606030504020204" pitchFamily="34" charset="0"/>
                <a:ea typeface="Open Sans" panose="020B0606030504020204" pitchFamily="34" charset="0"/>
              </a:rPr>
              <a:t>be effective, interventions and services must be trauma-informed, survivor- centered, strengths-based, and culturally sensitive. To reach positive outcomes for survivors, we must work collaboratively with other systems and service providers.</a:t>
            </a:r>
          </a:p>
          <a:p>
            <a:pPr marL="0" marR="0" lvl="0" indent="0">
              <a:lnSpc>
                <a:spcPct val="115000"/>
              </a:lnSpc>
              <a:spcBef>
                <a:spcPts val="0"/>
              </a:spcBef>
              <a:spcAft>
                <a:spcPts val="1200"/>
              </a:spcAft>
              <a:buSzPts val="1200"/>
              <a:buFont typeface="Symbol" panose="05050102010706020507" pitchFamily="18" charset="2"/>
              <a:buNone/>
            </a:pPr>
            <a:endParaRPr lang="en-US" sz="1800" b="1" dirty="0">
              <a:solidFill>
                <a:srgbClr val="000000"/>
              </a:solidFill>
              <a:effectLst/>
              <a:latin typeface="Open Sans" panose="020B0606030504020204" pitchFamily="34" charset="0"/>
              <a:ea typeface="Open Sans" panose="020B0606030504020204" pitchFamily="34" charset="0"/>
            </a:endParaRPr>
          </a:p>
          <a:p>
            <a:pPr marL="0" marR="0" lvl="0" indent="0">
              <a:lnSpc>
                <a:spcPct val="115000"/>
              </a:lnSpc>
              <a:spcBef>
                <a:spcPts val="0"/>
              </a:spcBef>
              <a:spcAft>
                <a:spcPts val="1200"/>
              </a:spcAft>
              <a:buSzPts val="1200"/>
              <a:buFont typeface="Symbol" panose="05050102010706020507" pitchFamily="18" charset="2"/>
              <a:buNone/>
            </a:pPr>
            <a:r>
              <a:rPr lang="en-US" sz="1800" b="1" dirty="0">
                <a:solidFill>
                  <a:srgbClr val="000000"/>
                </a:solidFill>
                <a:effectLst/>
                <a:latin typeface="Open Sans" panose="020B0606030504020204" pitchFamily="34" charset="0"/>
                <a:ea typeface="Open Sans" panose="020B0606030504020204" pitchFamily="34" charset="0"/>
              </a:rPr>
              <a:t>RECALL </a:t>
            </a:r>
            <a:r>
              <a:rPr lang="en-US" sz="1800" dirty="0">
                <a:solidFill>
                  <a:srgbClr val="000000"/>
                </a:solidFill>
                <a:effectLst/>
                <a:latin typeface="Open Sans" panose="020B0606030504020204" pitchFamily="34" charset="0"/>
                <a:ea typeface="Open Sans" panose="020B0606030504020204" pitchFamily="34" charset="0"/>
              </a:rPr>
              <a:t>from earlier in the day, one of the recommendations of the Preventing Sex Trafficking Act was the use of Multi-Disciplinary Teams. Due to the complex nature of child abuse/neglect investigations and family assessments, MDTs are often used to enhance and improve investigations and responses for children</a:t>
            </a:r>
            <a:r>
              <a:rPr lang="en-US" sz="1800" spc="-100" dirty="0">
                <a:solidFill>
                  <a:srgbClr val="000000"/>
                </a:solidFill>
                <a:effectLst/>
                <a:latin typeface="Open Sans" panose="020B0606030504020204" pitchFamily="34" charset="0"/>
                <a:ea typeface="Open Sans" panose="020B0606030504020204" pitchFamily="34" charset="0"/>
              </a:rPr>
              <a:t> </a:t>
            </a:r>
            <a:r>
              <a:rPr lang="en-US" sz="1800" dirty="0">
                <a:solidFill>
                  <a:srgbClr val="000000"/>
                </a:solidFill>
                <a:effectLst/>
                <a:latin typeface="Open Sans" panose="020B0606030504020204" pitchFamily="34" charset="0"/>
                <a:ea typeface="Open Sans" panose="020B0606030504020204" pitchFamily="34" charset="0"/>
              </a:rPr>
              <a:t>and families. MDTs represent a variety of disciplines that interact and coordinate their efforts to diagnose, treat, and plan for children and families receiving child welfare services. </a:t>
            </a:r>
          </a:p>
          <a:p>
            <a:pPr marL="0" marR="0" lvl="0" indent="0">
              <a:lnSpc>
                <a:spcPct val="115000"/>
              </a:lnSpc>
              <a:spcBef>
                <a:spcPts val="0"/>
              </a:spcBef>
              <a:spcAft>
                <a:spcPts val="1200"/>
              </a:spcAft>
              <a:buSzPts val="1200"/>
              <a:buFont typeface="Symbol" panose="05050102010706020507" pitchFamily="18" charset="2"/>
              <a:buNone/>
            </a:pPr>
            <a:endParaRPr lang="en-US" sz="1800" dirty="0">
              <a:solidFill>
                <a:srgbClr val="000000"/>
              </a:solidFill>
              <a:effectLst/>
              <a:latin typeface="Open Sans" panose="020B0606030504020204" pitchFamily="34" charset="0"/>
              <a:ea typeface="Open Sans" panose="020B0606030504020204" pitchFamily="34" charset="0"/>
            </a:endParaRPr>
          </a:p>
          <a:p>
            <a:pPr marL="0" marR="0" lvl="0" indent="0">
              <a:lnSpc>
                <a:spcPct val="115000"/>
              </a:lnSpc>
              <a:spcBef>
                <a:spcPts val="0"/>
              </a:spcBef>
              <a:spcAft>
                <a:spcPts val="1200"/>
              </a:spcAft>
              <a:buSzPts val="1200"/>
              <a:buFont typeface="Symbol" panose="05050102010706020507" pitchFamily="18" charset="2"/>
              <a:buNone/>
            </a:pPr>
            <a:r>
              <a:rPr lang="en-US" sz="1800" dirty="0">
                <a:solidFill>
                  <a:srgbClr val="000000"/>
                </a:solidFill>
                <a:effectLst/>
                <a:latin typeface="Open Sans" panose="020B0606030504020204" pitchFamily="34" charset="0"/>
                <a:ea typeface="Open Sans" panose="020B0606030504020204" pitchFamily="34" charset="0"/>
              </a:rPr>
              <a:t>An essential part of the MDT is health service providers. Their effectiveness</a:t>
            </a:r>
            <a:r>
              <a:rPr lang="en-US" sz="1800" spc="-180" dirty="0">
                <a:solidFill>
                  <a:srgbClr val="000000"/>
                </a:solidFill>
                <a:effectLst/>
                <a:latin typeface="Open Sans" panose="020B0606030504020204" pitchFamily="34" charset="0"/>
                <a:ea typeface="Open Sans" panose="020B0606030504020204" pitchFamily="34" charset="0"/>
              </a:rPr>
              <a:t> </a:t>
            </a:r>
            <a:r>
              <a:rPr lang="en-US" sz="1800" dirty="0">
                <a:solidFill>
                  <a:srgbClr val="000000"/>
                </a:solidFill>
                <a:effectLst/>
                <a:latin typeface="Open Sans" panose="020B0606030504020204" pitchFamily="34" charset="0"/>
                <a:ea typeface="Open Sans" panose="020B0606030504020204" pitchFamily="34" charset="0"/>
              </a:rPr>
              <a:t>in providing strength-based, trauma-informed, and culturally sensitive interventions is essential to the victims’ immediate-long-term healing and success.</a:t>
            </a:r>
          </a:p>
          <a:p>
            <a:endParaRPr lang="en-US" dirty="0"/>
          </a:p>
        </p:txBody>
      </p:sp>
      <p:sp>
        <p:nvSpPr>
          <p:cNvPr id="4" name="Slide Number Placeholder 3"/>
          <p:cNvSpPr>
            <a:spLocks noGrp="1"/>
          </p:cNvSpPr>
          <p:nvPr>
            <p:ph type="sldNum" sz="quarter" idx="5"/>
          </p:nvPr>
        </p:nvSpPr>
        <p:spPr/>
        <p:txBody>
          <a:bodyPr/>
          <a:lstStyle/>
          <a:p>
            <a:fld id="{700219BD-9CB4-4C28-8EE5-F00E7253FF0A}" type="slidenum">
              <a:rPr lang="en-US" smtClean="0"/>
              <a:t>57</a:t>
            </a:fld>
            <a:endParaRPr lang="en-US"/>
          </a:p>
        </p:txBody>
      </p:sp>
    </p:spTree>
    <p:extLst>
      <p:ext uri="{BB962C8B-B14F-4D97-AF65-F5344CB8AC3E}">
        <p14:creationId xmlns:p14="http://schemas.microsoft.com/office/powerpoint/2010/main" val="37422252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1200"/>
              </a:spcAft>
              <a:buSzPts val="1200"/>
              <a:buFont typeface="Symbol" panose="05050102010706020507" pitchFamily="18" charset="2"/>
              <a:buNone/>
            </a:pPr>
            <a:r>
              <a:rPr lang="en-US" sz="1200" b="1" dirty="0">
                <a:solidFill>
                  <a:srgbClr val="000000"/>
                </a:solidFill>
                <a:effectLst/>
                <a:latin typeface="Open Sans" panose="020B0606030504020204" pitchFamily="34" charset="0"/>
                <a:ea typeface="Open Sans" panose="020B0606030504020204" pitchFamily="34" charset="0"/>
              </a:rPr>
              <a:t>ACTIVITY</a:t>
            </a:r>
            <a:r>
              <a:rPr lang="en-US" sz="1200" dirty="0">
                <a:solidFill>
                  <a:srgbClr val="000000"/>
                </a:solidFill>
                <a:effectLst/>
                <a:latin typeface="Open Sans" panose="020B0606030504020204" pitchFamily="34" charset="0"/>
                <a:ea typeface="Open Sans" panose="020B0606030504020204" pitchFamily="34" charset="0"/>
              </a:rPr>
              <a:t>: Health needs and risks of CSEM victims. </a:t>
            </a:r>
            <a:r>
              <a:rPr lang="en-US" sz="1200" b="1" dirty="0">
                <a:solidFill>
                  <a:srgbClr val="000000"/>
                </a:solidFill>
                <a:effectLst/>
                <a:latin typeface="Open Sans" panose="020B0606030504020204" pitchFamily="34" charset="0"/>
                <a:ea typeface="Open Sans" panose="020B0606030504020204" pitchFamily="34" charset="0"/>
              </a:rPr>
              <a:t>REFER </a:t>
            </a:r>
            <a:r>
              <a:rPr lang="en-US" sz="1200" dirty="0">
                <a:solidFill>
                  <a:srgbClr val="000000"/>
                </a:solidFill>
                <a:effectLst/>
                <a:latin typeface="Open Sans" panose="020B0606030504020204" pitchFamily="34" charset="0"/>
                <a:ea typeface="Open Sans" panose="020B0606030504020204" pitchFamily="34" charset="0"/>
              </a:rPr>
              <a:t>participants to</a:t>
            </a:r>
            <a:r>
              <a:rPr lang="en-US" sz="1200" spc="-160" dirty="0">
                <a:solidFill>
                  <a:srgbClr val="000000"/>
                </a:solidFill>
                <a:effectLst/>
                <a:latin typeface="Open Sans" panose="020B0606030504020204" pitchFamily="34" charset="0"/>
                <a:ea typeface="Open Sans" panose="020B0606030504020204" pitchFamily="34" charset="0"/>
              </a:rPr>
              <a:t> </a:t>
            </a:r>
            <a:r>
              <a:rPr lang="en-US" sz="1200" dirty="0">
                <a:solidFill>
                  <a:srgbClr val="000000"/>
                </a:solidFill>
                <a:effectLst/>
                <a:latin typeface="Open Sans" panose="020B0606030504020204" pitchFamily="34" charset="0"/>
                <a:ea typeface="Open Sans" panose="020B0606030504020204" pitchFamily="34" charset="0"/>
              </a:rPr>
              <a:t>the case studies in their participant guides (PG 54). Select a scenario and review it as a whole group. Using the whiteboard/slide, ask the group to brainstorm and develop a list of health</a:t>
            </a:r>
            <a:r>
              <a:rPr lang="en-US" sz="1200" spc="-120" dirty="0">
                <a:solidFill>
                  <a:srgbClr val="000000"/>
                </a:solidFill>
                <a:effectLst/>
                <a:latin typeface="Open Sans" panose="020B0606030504020204" pitchFamily="34" charset="0"/>
                <a:ea typeface="Open Sans" panose="020B0606030504020204" pitchFamily="34" charset="0"/>
              </a:rPr>
              <a:t> </a:t>
            </a:r>
            <a:r>
              <a:rPr lang="en-US" sz="1200" dirty="0">
                <a:solidFill>
                  <a:srgbClr val="000000"/>
                </a:solidFill>
                <a:effectLst/>
                <a:latin typeface="Open Sans" panose="020B0606030504020204" pitchFamily="34" charset="0"/>
                <a:ea typeface="Open Sans" panose="020B0606030504020204" pitchFamily="34" charset="0"/>
              </a:rPr>
              <a:t>conditions, injuries, and disorders that the identified victim in their scenarios may have experienced or may be at risk. </a:t>
            </a:r>
          </a:p>
          <a:p>
            <a:pPr marL="342900" marR="0" lvl="0" indent="-342900">
              <a:lnSpc>
                <a:spcPct val="115000"/>
              </a:lnSpc>
              <a:spcBef>
                <a:spcPts val="0"/>
              </a:spcBef>
              <a:spcAft>
                <a:spcPts val="1200"/>
              </a:spcAft>
              <a:buSzPts val="1200"/>
              <a:buFont typeface="Symbol" panose="05050102010706020507" pitchFamily="18" charset="2"/>
              <a:buChar char=""/>
            </a:pPr>
            <a:r>
              <a:rPr lang="en-US" sz="1200" dirty="0">
                <a:solidFill>
                  <a:srgbClr val="000000"/>
                </a:solidFill>
                <a:effectLst/>
                <a:latin typeface="Open Sans" panose="020B0606030504020204" pitchFamily="34" charset="0"/>
                <a:ea typeface="Open Sans" panose="020B0606030504020204" pitchFamily="34" charset="0"/>
              </a:rPr>
              <a:t>Possible answers may</a:t>
            </a:r>
            <a:r>
              <a:rPr lang="en-US" sz="1200" spc="-15" dirty="0">
                <a:solidFill>
                  <a:srgbClr val="000000"/>
                </a:solidFill>
                <a:effectLst/>
                <a:latin typeface="Open Sans" panose="020B0606030504020204" pitchFamily="34" charset="0"/>
                <a:ea typeface="Open Sans" panose="020B0606030504020204" pitchFamily="34" charset="0"/>
              </a:rPr>
              <a:t> </a:t>
            </a:r>
            <a:r>
              <a:rPr lang="en-US" sz="1200" dirty="0">
                <a:solidFill>
                  <a:srgbClr val="000000"/>
                </a:solidFill>
                <a:effectLst/>
                <a:latin typeface="Open Sans" panose="020B0606030504020204" pitchFamily="34" charset="0"/>
                <a:ea typeface="Open Sans" panose="020B0606030504020204" pitchFamily="34" charset="0"/>
              </a:rPr>
              <a:t>include:</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Exposure to STDs</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Unwanted pregnancies</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Exposure to unsafe abortions</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Blood borne pathogens</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Self-injurious behavior</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Physical problems associated with beatings</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Untreated medical conditions</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Mental health issues</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Somatic complaints</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Malnutrition</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Lack of dental care and cosmetic dental issues</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Substance abuse</a:t>
            </a:r>
          </a:p>
          <a:p>
            <a:pPr marL="0" marR="0" lvl="0" indent="0">
              <a:lnSpc>
                <a:spcPct val="115000"/>
              </a:lnSpc>
              <a:spcBef>
                <a:spcPts val="0"/>
              </a:spcBef>
              <a:spcAft>
                <a:spcPts val="1200"/>
              </a:spcAft>
              <a:buSzPts val="1200"/>
              <a:buFont typeface="Symbol" panose="05050102010706020507" pitchFamily="18" charset="2"/>
              <a:buNone/>
            </a:pPr>
            <a:r>
              <a:rPr lang="en-US" sz="1200" b="1" dirty="0">
                <a:solidFill>
                  <a:srgbClr val="000000"/>
                </a:solidFill>
                <a:effectLst/>
                <a:latin typeface="Open Sans" panose="020B0606030504020204" pitchFamily="34" charset="0"/>
                <a:ea typeface="Open Sans" panose="020B0606030504020204" pitchFamily="34" charset="0"/>
              </a:rPr>
              <a:t>REVIEW</a:t>
            </a:r>
            <a:r>
              <a:rPr lang="en-US" sz="1200" dirty="0">
                <a:solidFill>
                  <a:srgbClr val="000000"/>
                </a:solidFill>
                <a:effectLst/>
                <a:latin typeface="Open Sans" panose="020B0606030504020204" pitchFamily="34" charset="0"/>
                <a:ea typeface="Open Sans" panose="020B0606030504020204" pitchFamily="34" charset="0"/>
              </a:rPr>
              <a:t> information on slides and highlight any points not covered in the</a:t>
            </a:r>
            <a:r>
              <a:rPr lang="en-US" sz="1200" spc="-80" dirty="0">
                <a:solidFill>
                  <a:srgbClr val="000000"/>
                </a:solidFill>
                <a:effectLst/>
                <a:latin typeface="Open Sans" panose="020B0606030504020204" pitchFamily="34" charset="0"/>
                <a:ea typeface="Open Sans" panose="020B0606030504020204" pitchFamily="34" charset="0"/>
              </a:rPr>
              <a:t> </a:t>
            </a:r>
            <a:r>
              <a:rPr lang="en-US" sz="1200" dirty="0">
                <a:solidFill>
                  <a:srgbClr val="000000"/>
                </a:solidFill>
                <a:effectLst/>
                <a:latin typeface="Open Sans" panose="020B0606030504020204" pitchFamily="34" charset="0"/>
                <a:ea typeface="Open Sans" panose="020B0606030504020204" pitchFamily="34" charset="0"/>
              </a:rPr>
              <a:t>activity.</a:t>
            </a:r>
          </a:p>
          <a:p>
            <a:pPr marL="0" marR="0" lvl="0" indent="0">
              <a:lnSpc>
                <a:spcPct val="115000"/>
              </a:lnSpc>
              <a:spcBef>
                <a:spcPts val="0"/>
              </a:spcBef>
              <a:spcAft>
                <a:spcPts val="1200"/>
              </a:spcAft>
              <a:buSzPts val="1200"/>
              <a:buFont typeface="Symbol" panose="05050102010706020507" pitchFamily="18" charset="2"/>
              <a:buNone/>
            </a:pPr>
            <a:endParaRPr lang="en-US" sz="1200" b="1" dirty="0">
              <a:solidFill>
                <a:srgbClr val="000000"/>
              </a:solidFill>
              <a:effectLst/>
              <a:latin typeface="Open Sans" panose="020B0606030504020204" pitchFamily="34" charset="0"/>
              <a:ea typeface="Open Sans" panose="020B0606030504020204" pitchFamily="34" charset="0"/>
            </a:endParaRPr>
          </a:p>
          <a:p>
            <a:pPr marL="0" marR="0" lvl="0" indent="0">
              <a:lnSpc>
                <a:spcPct val="115000"/>
              </a:lnSpc>
              <a:spcBef>
                <a:spcPts val="0"/>
              </a:spcBef>
              <a:spcAft>
                <a:spcPts val="1200"/>
              </a:spcAft>
              <a:buSzPts val="1200"/>
              <a:buFont typeface="Symbol" panose="05050102010706020507" pitchFamily="18" charset="2"/>
              <a:buNone/>
            </a:pPr>
            <a:r>
              <a:rPr lang="en-US" sz="1200" b="1" dirty="0">
                <a:solidFill>
                  <a:srgbClr val="000000"/>
                </a:solidFill>
                <a:effectLst/>
                <a:latin typeface="Open Sans" panose="020B0606030504020204" pitchFamily="34" charset="0"/>
                <a:ea typeface="Open Sans" panose="020B0606030504020204" pitchFamily="34" charset="0"/>
              </a:rPr>
              <a:t>ASK</a:t>
            </a:r>
            <a:r>
              <a:rPr lang="en-US" sz="1200" dirty="0">
                <a:solidFill>
                  <a:srgbClr val="000000"/>
                </a:solidFill>
                <a:effectLst/>
                <a:latin typeface="Open Sans" panose="020B0606030504020204" pitchFamily="34" charset="0"/>
                <a:ea typeface="Open Sans" panose="020B0606030504020204" pitchFamily="34" charset="0"/>
              </a:rPr>
              <a:t> the groups to now complete the Health Services column by developing a list of health services that are essential to meeting the victim’s immediate and long-term health needs. </a:t>
            </a:r>
          </a:p>
          <a:p>
            <a:pPr marL="0" marR="0" lvl="0" indent="0">
              <a:lnSpc>
                <a:spcPct val="115000"/>
              </a:lnSpc>
              <a:spcBef>
                <a:spcPts val="0"/>
              </a:spcBef>
              <a:spcAft>
                <a:spcPts val="1200"/>
              </a:spcAft>
              <a:buSzPts val="1200"/>
              <a:buFont typeface="Symbol" panose="05050102010706020507" pitchFamily="18" charset="2"/>
              <a:buNone/>
            </a:pPr>
            <a:endParaRPr lang="en-US" sz="1200" b="1" dirty="0">
              <a:solidFill>
                <a:srgbClr val="000000"/>
              </a:solidFill>
              <a:effectLst/>
              <a:latin typeface="Open Sans" panose="020B0606030504020204" pitchFamily="34" charset="0"/>
              <a:ea typeface="Open Sans" panose="020B0606030504020204" pitchFamily="34" charset="0"/>
            </a:endParaRPr>
          </a:p>
          <a:p>
            <a:pPr marL="0" marR="0" lvl="0" indent="0">
              <a:lnSpc>
                <a:spcPct val="115000"/>
              </a:lnSpc>
              <a:spcBef>
                <a:spcPts val="0"/>
              </a:spcBef>
              <a:spcAft>
                <a:spcPts val="1200"/>
              </a:spcAft>
              <a:buSzPts val="1200"/>
              <a:buFont typeface="Symbol" panose="05050102010706020507" pitchFamily="18" charset="2"/>
              <a:buNone/>
            </a:pPr>
            <a:r>
              <a:rPr lang="en-US" sz="1200" b="1" dirty="0">
                <a:solidFill>
                  <a:srgbClr val="000000"/>
                </a:solidFill>
                <a:effectLst/>
                <a:latin typeface="Open Sans" panose="020B0606030504020204" pitchFamily="34" charset="0"/>
                <a:ea typeface="Open Sans" panose="020B0606030504020204" pitchFamily="34" charset="0"/>
              </a:rPr>
              <a:t>ASK </a:t>
            </a:r>
            <a:r>
              <a:rPr lang="en-US" sz="1200" dirty="0">
                <a:solidFill>
                  <a:srgbClr val="000000"/>
                </a:solidFill>
                <a:effectLst/>
                <a:latin typeface="Open Sans" panose="020B0606030504020204" pitchFamily="34" charset="0"/>
                <a:ea typeface="Open Sans" panose="020B0606030504020204" pitchFamily="34" charset="0"/>
              </a:rPr>
              <a:t>the groups to share their responses and facilitate a brief</a:t>
            </a:r>
            <a:r>
              <a:rPr lang="en-US" sz="1200" spc="-155" dirty="0">
                <a:solidFill>
                  <a:srgbClr val="000000"/>
                </a:solidFill>
                <a:effectLst/>
                <a:latin typeface="Open Sans" panose="020B0606030504020204" pitchFamily="34" charset="0"/>
                <a:ea typeface="Open Sans" panose="020B0606030504020204" pitchFamily="34" charset="0"/>
              </a:rPr>
              <a:t> </a:t>
            </a:r>
            <a:r>
              <a:rPr lang="en-US" sz="1200" dirty="0">
                <a:solidFill>
                  <a:srgbClr val="000000"/>
                </a:solidFill>
                <a:effectLst/>
                <a:latin typeface="Open Sans" panose="020B0606030504020204" pitchFamily="34" charset="0"/>
                <a:ea typeface="Open Sans" panose="020B0606030504020204" pitchFamily="34" charset="0"/>
              </a:rPr>
              <a:t>discussion.</a:t>
            </a:r>
          </a:p>
          <a:p>
            <a:pPr marL="342900" marR="0" lvl="0" indent="-342900">
              <a:lnSpc>
                <a:spcPct val="115000"/>
              </a:lnSpc>
              <a:spcBef>
                <a:spcPts val="0"/>
              </a:spcBef>
              <a:spcAft>
                <a:spcPts val="1200"/>
              </a:spcAft>
              <a:buSzPts val="1200"/>
              <a:buFont typeface="Symbol" panose="05050102010706020507" pitchFamily="18" charset="2"/>
              <a:buChar char=""/>
            </a:pPr>
            <a:r>
              <a:rPr lang="en-US" sz="1200" dirty="0">
                <a:solidFill>
                  <a:srgbClr val="000000"/>
                </a:solidFill>
                <a:effectLst/>
                <a:latin typeface="Open Sans" panose="020B0606030504020204" pitchFamily="34" charset="0"/>
                <a:ea typeface="Open Sans" panose="020B0606030504020204" pitchFamily="34" charset="0"/>
              </a:rPr>
              <a:t>Possible answers could include:</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Sex and reproductive (assessment, education, and treatment)</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Physical trauma (treatment for physical injuries)</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Dental (assessment, treatment, cosmetic procedures)</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Mental (Assessments, treatment planning, substance abuse treatment, group therapy, etc.)</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Urgent medical care and evaluation</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STD testing</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Prophylactic treatment for STDs and HIV</a:t>
            </a:r>
          </a:p>
          <a:p>
            <a:pPr marL="0" marR="0" lvl="0" indent="0">
              <a:lnSpc>
                <a:spcPct val="115000"/>
              </a:lnSpc>
              <a:spcBef>
                <a:spcPts val="0"/>
              </a:spcBef>
              <a:spcAft>
                <a:spcPts val="1200"/>
              </a:spcAft>
              <a:buSzPts val="1200"/>
              <a:buFont typeface="Symbol" panose="05050102010706020507" pitchFamily="18" charset="2"/>
              <a:buNone/>
            </a:pPr>
            <a:endParaRPr lang="en-US" sz="1200" b="1" dirty="0">
              <a:solidFill>
                <a:srgbClr val="000000"/>
              </a:solidFill>
              <a:effectLst/>
              <a:latin typeface="Open Sans" panose="020B0606030504020204" pitchFamily="34" charset="0"/>
              <a:ea typeface="Open Sans" panose="020B0606030504020204" pitchFamily="34" charset="0"/>
            </a:endParaRPr>
          </a:p>
          <a:p>
            <a:pPr marL="0" marR="0" lvl="0" indent="0">
              <a:lnSpc>
                <a:spcPct val="115000"/>
              </a:lnSpc>
              <a:spcBef>
                <a:spcPts val="0"/>
              </a:spcBef>
              <a:spcAft>
                <a:spcPts val="1200"/>
              </a:spcAft>
              <a:buSzPts val="1200"/>
              <a:buFont typeface="Symbol" panose="05050102010706020507" pitchFamily="18" charset="2"/>
              <a:buNone/>
            </a:pPr>
            <a:r>
              <a:rPr lang="en-US" sz="1200" b="1" dirty="0">
                <a:solidFill>
                  <a:srgbClr val="000000"/>
                </a:solidFill>
                <a:effectLst/>
                <a:latin typeface="Open Sans" panose="020B0606030504020204" pitchFamily="34" charset="0"/>
                <a:ea typeface="Open Sans" panose="020B0606030504020204" pitchFamily="34" charset="0"/>
              </a:rPr>
              <a:t>DEBRIEF</a:t>
            </a:r>
            <a:r>
              <a:rPr lang="en-US" sz="1200" dirty="0">
                <a:solidFill>
                  <a:srgbClr val="000000"/>
                </a:solidFill>
                <a:effectLst/>
                <a:latin typeface="Open Sans" panose="020B0606030504020204" pitchFamily="34" charset="0"/>
                <a:ea typeface="Open Sans" panose="020B0606030504020204" pitchFamily="34" charset="0"/>
              </a:rPr>
              <a:t> the activity by reviewing the lists developed and highlighting the range of health needs trafficked youth may have with participants that children and youth who have been intravenous drug users may also have health needs in relation to treatment for STDs and birth control and prophylactic treatment would be an appropriate in this situation. </a:t>
            </a:r>
          </a:p>
          <a:p>
            <a:pPr marL="0" marR="0" lvl="0" indent="0">
              <a:lnSpc>
                <a:spcPct val="115000"/>
              </a:lnSpc>
              <a:spcBef>
                <a:spcPts val="0"/>
              </a:spcBef>
              <a:spcAft>
                <a:spcPts val="1200"/>
              </a:spcAft>
              <a:buSzPts val="1200"/>
              <a:buFont typeface="Symbol" panose="05050102010706020507" pitchFamily="18" charset="2"/>
              <a:buNone/>
            </a:pPr>
            <a:endParaRPr lang="en-US" sz="1200" b="1" dirty="0">
              <a:solidFill>
                <a:srgbClr val="000000"/>
              </a:solidFill>
              <a:effectLst/>
              <a:latin typeface="Open Sans" panose="020B0606030504020204" pitchFamily="34" charset="0"/>
              <a:ea typeface="Open Sans" panose="020B0606030504020204" pitchFamily="34" charset="0"/>
            </a:endParaRPr>
          </a:p>
          <a:p>
            <a:pPr marL="0" marR="0" lvl="0" indent="0">
              <a:lnSpc>
                <a:spcPct val="115000"/>
              </a:lnSpc>
              <a:spcBef>
                <a:spcPts val="0"/>
              </a:spcBef>
              <a:spcAft>
                <a:spcPts val="1200"/>
              </a:spcAft>
              <a:buSzPts val="1200"/>
              <a:buFont typeface="Symbol" panose="05050102010706020507" pitchFamily="18" charset="2"/>
              <a:buNone/>
            </a:pPr>
            <a:r>
              <a:rPr lang="en-US" sz="1200" b="1" dirty="0">
                <a:solidFill>
                  <a:srgbClr val="000000"/>
                </a:solidFill>
                <a:effectLst/>
                <a:latin typeface="Open Sans" panose="020B0606030504020204" pitchFamily="34" charset="0"/>
                <a:ea typeface="Open Sans" panose="020B0606030504020204" pitchFamily="34" charset="0"/>
              </a:rPr>
              <a:t>DIRECT </a:t>
            </a:r>
            <a:r>
              <a:rPr lang="en-US" sz="1200" dirty="0">
                <a:solidFill>
                  <a:srgbClr val="000000"/>
                </a:solidFill>
                <a:effectLst/>
                <a:latin typeface="Open Sans" panose="020B0606030504020204" pitchFamily="34" charset="0"/>
                <a:ea typeface="Open Sans" panose="020B0606030504020204" pitchFamily="34" charset="0"/>
              </a:rPr>
              <a:t>participants to the </a:t>
            </a:r>
            <a:r>
              <a:rPr lang="en-US" sz="1200" i="1" dirty="0">
                <a:solidFill>
                  <a:srgbClr val="000000"/>
                </a:solidFill>
                <a:effectLst/>
                <a:latin typeface="Open Sans" panose="020B0606030504020204" pitchFamily="34" charset="0"/>
                <a:ea typeface="Open Sans" panose="020B0606030504020204" pitchFamily="34" charset="0"/>
              </a:rPr>
              <a:t>Health Services for Trafficked Youth </a:t>
            </a:r>
            <a:r>
              <a:rPr lang="en-US" sz="1200" dirty="0">
                <a:solidFill>
                  <a:srgbClr val="000000"/>
                </a:solidFill>
                <a:effectLst/>
                <a:latin typeface="Open Sans" panose="020B0606030504020204" pitchFamily="34" charset="0"/>
                <a:ea typeface="Open Sans" panose="020B0606030504020204" pitchFamily="34" charset="0"/>
              </a:rPr>
              <a:t>handout in their participant guide (page 58). Share with them that this handout was created by Patricia Slade MSN MBA RN, Director of Nursing, DCS to increase awareness of the range of health needs CSEM survivors may have and the treatment options. This document was created in response to the unmet health needs identified in the case studies during the Safety Analysis.  </a:t>
            </a:r>
          </a:p>
          <a:p>
            <a:pPr marL="0" marR="0" lvl="0" indent="0">
              <a:lnSpc>
                <a:spcPct val="115000"/>
              </a:lnSpc>
              <a:spcBef>
                <a:spcPts val="0"/>
              </a:spcBef>
              <a:spcAft>
                <a:spcPts val="1200"/>
              </a:spcAft>
              <a:buSzPts val="1200"/>
              <a:buFont typeface="Symbol" panose="05050102010706020507" pitchFamily="18" charset="2"/>
              <a:buNone/>
            </a:pPr>
            <a:endParaRPr lang="en-US" sz="1200" b="1" dirty="0">
              <a:solidFill>
                <a:srgbClr val="000000"/>
              </a:solidFill>
              <a:effectLst/>
              <a:latin typeface="Open Sans" panose="020B0606030504020204" pitchFamily="34" charset="0"/>
              <a:ea typeface="Open Sans" panose="020B0606030504020204" pitchFamily="34" charset="0"/>
            </a:endParaRPr>
          </a:p>
          <a:p>
            <a:pPr marL="0" marR="0" lvl="0" indent="0">
              <a:lnSpc>
                <a:spcPct val="115000"/>
              </a:lnSpc>
              <a:spcBef>
                <a:spcPts val="0"/>
              </a:spcBef>
              <a:spcAft>
                <a:spcPts val="1200"/>
              </a:spcAft>
              <a:buSzPts val="1200"/>
              <a:buFont typeface="Symbol" panose="05050102010706020507" pitchFamily="18" charset="2"/>
              <a:buNone/>
            </a:pPr>
            <a:r>
              <a:rPr lang="en-US" sz="1200" b="1" dirty="0">
                <a:solidFill>
                  <a:srgbClr val="000000"/>
                </a:solidFill>
                <a:effectLst/>
                <a:latin typeface="Open Sans" panose="020B0606030504020204" pitchFamily="34" charset="0"/>
                <a:ea typeface="Open Sans" panose="020B0606030504020204" pitchFamily="34" charset="0"/>
              </a:rPr>
              <a:t>TRANSITION </a:t>
            </a:r>
            <a:r>
              <a:rPr lang="en-US" sz="1200" dirty="0">
                <a:solidFill>
                  <a:srgbClr val="000000"/>
                </a:solidFill>
                <a:effectLst/>
                <a:latin typeface="Open Sans" panose="020B0606030504020204" pitchFamily="34" charset="0"/>
                <a:ea typeface="Open Sans" panose="020B0606030504020204" pitchFamily="34" charset="0"/>
              </a:rPr>
              <a:t>by stating that we are now going to look at health services and resources for CSEMs victims. </a:t>
            </a:r>
          </a:p>
          <a:p>
            <a:endParaRPr lang="en-US" dirty="0"/>
          </a:p>
        </p:txBody>
      </p:sp>
      <p:sp>
        <p:nvSpPr>
          <p:cNvPr id="4" name="Slide Number Placeholder 3"/>
          <p:cNvSpPr>
            <a:spLocks noGrp="1"/>
          </p:cNvSpPr>
          <p:nvPr>
            <p:ph type="sldNum" sz="quarter" idx="5"/>
          </p:nvPr>
        </p:nvSpPr>
        <p:spPr/>
        <p:txBody>
          <a:bodyPr/>
          <a:lstStyle/>
          <a:p>
            <a:fld id="{700219BD-9CB4-4C28-8EE5-F00E7253FF0A}" type="slidenum">
              <a:rPr lang="en-US" smtClean="0"/>
              <a:t>58</a:t>
            </a:fld>
            <a:endParaRPr lang="en-US"/>
          </a:p>
        </p:txBody>
      </p:sp>
    </p:spTree>
    <p:extLst>
      <p:ext uri="{BB962C8B-B14F-4D97-AF65-F5344CB8AC3E}">
        <p14:creationId xmlns:p14="http://schemas.microsoft.com/office/powerpoint/2010/main" val="28259191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1200"/>
              </a:spcAft>
              <a:buSzPts val="1200"/>
              <a:buFont typeface="Symbol" panose="05050102010706020507" pitchFamily="18" charset="2"/>
              <a:buNone/>
            </a:pPr>
            <a:r>
              <a:rPr lang="en-US" sz="1200" b="1" dirty="0">
                <a:solidFill>
                  <a:srgbClr val="000000"/>
                </a:solidFill>
                <a:effectLst/>
                <a:latin typeface="Open Sans" panose="020B0606030504020204" pitchFamily="34" charset="0"/>
                <a:ea typeface="Open Sans" panose="020B0606030504020204" pitchFamily="34" charset="0"/>
              </a:rPr>
              <a:t>ASK </a:t>
            </a:r>
            <a:r>
              <a:rPr lang="en-US" sz="1200" dirty="0">
                <a:solidFill>
                  <a:srgbClr val="000000"/>
                </a:solidFill>
                <a:effectLst/>
                <a:latin typeface="Open Sans" panose="020B0606030504020204" pitchFamily="34" charset="0"/>
                <a:ea typeface="Open Sans" panose="020B0606030504020204" pitchFamily="34" charset="0"/>
              </a:rPr>
              <a:t>participants, what factors should be considered when managing or</a:t>
            </a:r>
            <a:r>
              <a:rPr lang="en-US" sz="1200" spc="-145" dirty="0">
                <a:solidFill>
                  <a:srgbClr val="000000"/>
                </a:solidFill>
                <a:effectLst/>
                <a:latin typeface="Open Sans" panose="020B0606030504020204" pitchFamily="34" charset="0"/>
                <a:ea typeface="Open Sans" panose="020B0606030504020204" pitchFamily="34" charset="0"/>
              </a:rPr>
              <a:t> </a:t>
            </a:r>
            <a:r>
              <a:rPr lang="en-US" sz="1200" dirty="0">
                <a:solidFill>
                  <a:srgbClr val="000000"/>
                </a:solidFill>
                <a:effectLst/>
                <a:latin typeface="Open Sans" panose="020B0606030504020204" pitchFamily="34" charset="0"/>
                <a:ea typeface="Open Sans" panose="020B0606030504020204" pitchFamily="34" charset="0"/>
              </a:rPr>
              <a:t>choosing health service providers for CSEMs victims.</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Possible responses: Insurance and procurement processes, travel and transportation, availability for appointments, the providers</a:t>
            </a:r>
            <a:r>
              <a:rPr lang="en-US" sz="1200" spc="-140" dirty="0">
                <a:solidFill>
                  <a:srgbClr val="000000"/>
                </a:solidFill>
                <a:effectLst/>
                <a:latin typeface="Open Sans" panose="020B0606030504020204" pitchFamily="34" charset="0"/>
                <a:ea typeface="Open Sans" panose="020B0606030504020204" pitchFamily="34" charset="0"/>
              </a:rPr>
              <a:t> </a:t>
            </a:r>
            <a:r>
              <a:rPr lang="en-US" sz="1200" dirty="0">
                <a:solidFill>
                  <a:srgbClr val="000000"/>
                </a:solidFill>
                <a:effectLst/>
                <a:latin typeface="Open Sans" panose="020B0606030504020204" pitchFamily="34" charset="0"/>
                <a:ea typeface="Open Sans" panose="020B0606030504020204" pitchFamily="34" charset="0"/>
              </a:rPr>
              <a:t>understanding of the victim, the victim’s comfort with the service provider (Ex: gender preferences).</a:t>
            </a:r>
          </a:p>
          <a:p>
            <a:pPr marL="0" marR="0" lvl="0" indent="0">
              <a:lnSpc>
                <a:spcPct val="115000"/>
              </a:lnSpc>
              <a:spcBef>
                <a:spcPts val="0"/>
              </a:spcBef>
              <a:spcAft>
                <a:spcPts val="1200"/>
              </a:spcAft>
              <a:buSzPts val="1200"/>
              <a:buFont typeface="Symbol" panose="05050102010706020507" pitchFamily="18" charset="2"/>
              <a:buNone/>
            </a:pPr>
            <a:endParaRPr lang="en-US" sz="1200" b="1" dirty="0">
              <a:solidFill>
                <a:srgbClr val="000000"/>
              </a:solidFill>
              <a:effectLst/>
              <a:latin typeface="Open Sans" panose="020B0606030504020204" pitchFamily="34" charset="0"/>
              <a:ea typeface="Open Sans" panose="020B0606030504020204" pitchFamily="34" charset="0"/>
            </a:endParaRPr>
          </a:p>
          <a:p>
            <a:pPr marL="0" marR="0" lvl="0" indent="0">
              <a:lnSpc>
                <a:spcPct val="115000"/>
              </a:lnSpc>
              <a:spcBef>
                <a:spcPts val="0"/>
              </a:spcBef>
              <a:spcAft>
                <a:spcPts val="1200"/>
              </a:spcAft>
              <a:buSzPts val="1200"/>
              <a:buFont typeface="Symbol" panose="05050102010706020507" pitchFamily="18" charset="2"/>
              <a:buNone/>
            </a:pPr>
            <a:r>
              <a:rPr lang="en-US" sz="1200" b="1" dirty="0">
                <a:solidFill>
                  <a:srgbClr val="000000"/>
                </a:solidFill>
                <a:effectLst/>
                <a:latin typeface="Open Sans" panose="020B0606030504020204" pitchFamily="34" charset="0"/>
                <a:ea typeface="Open Sans" panose="020B0606030504020204" pitchFamily="34" charset="0"/>
              </a:rPr>
              <a:t>INFORM</a:t>
            </a:r>
            <a:r>
              <a:rPr lang="en-US" sz="1200" dirty="0">
                <a:solidFill>
                  <a:srgbClr val="000000"/>
                </a:solidFill>
                <a:effectLst/>
                <a:latin typeface="Open Sans" panose="020B0606030504020204" pitchFamily="34" charset="0"/>
                <a:ea typeface="Open Sans" panose="020B0606030504020204" pitchFamily="34" charset="0"/>
              </a:rPr>
              <a:t> participants that case managers are required to engage victims into Non- Government Organizations (NGOs) who specifically provide services to victims</a:t>
            </a:r>
            <a:r>
              <a:rPr lang="en-US" sz="1200" spc="-160" dirty="0">
                <a:solidFill>
                  <a:srgbClr val="000000"/>
                </a:solidFill>
                <a:effectLst/>
                <a:latin typeface="Open Sans" panose="020B0606030504020204" pitchFamily="34" charset="0"/>
                <a:ea typeface="Open Sans" panose="020B0606030504020204" pitchFamily="34" charset="0"/>
              </a:rPr>
              <a:t> </a:t>
            </a:r>
            <a:r>
              <a:rPr lang="en-US" sz="1200" dirty="0">
                <a:solidFill>
                  <a:srgbClr val="000000"/>
                </a:solidFill>
                <a:effectLst/>
                <a:latin typeface="Open Sans" panose="020B0606030504020204" pitchFamily="34" charset="0"/>
                <a:ea typeface="Open Sans" panose="020B0606030504020204" pitchFamily="34" charset="0"/>
              </a:rPr>
              <a:t>of sex trafficking. Refer participants to “Non-Governmental Organizations for CSEM” with contact information for each of these agencies in the PG. </a:t>
            </a:r>
          </a:p>
          <a:p>
            <a:pPr marL="0" marR="0" lvl="0" indent="0">
              <a:lnSpc>
                <a:spcPct val="115000"/>
              </a:lnSpc>
              <a:spcBef>
                <a:spcPts val="0"/>
              </a:spcBef>
              <a:spcAft>
                <a:spcPts val="1200"/>
              </a:spcAft>
              <a:buSzPts val="1200"/>
              <a:buFont typeface="Symbol" panose="05050102010706020507" pitchFamily="18" charset="2"/>
              <a:buNone/>
            </a:pPr>
            <a:endParaRPr lang="en-US" sz="1200" b="1" dirty="0">
              <a:solidFill>
                <a:srgbClr val="000000"/>
              </a:solidFill>
              <a:effectLst/>
              <a:latin typeface="Open Sans" panose="020B0606030504020204" pitchFamily="34" charset="0"/>
              <a:ea typeface="Open Sans" panose="020B0606030504020204" pitchFamily="34" charset="0"/>
            </a:endParaRPr>
          </a:p>
          <a:p>
            <a:pPr marL="0" marR="0" lvl="0" indent="0">
              <a:lnSpc>
                <a:spcPct val="115000"/>
              </a:lnSpc>
              <a:spcBef>
                <a:spcPts val="0"/>
              </a:spcBef>
              <a:spcAft>
                <a:spcPts val="1200"/>
              </a:spcAft>
              <a:buSzPts val="1200"/>
              <a:buFont typeface="Symbol" panose="05050102010706020507" pitchFamily="18" charset="2"/>
              <a:buNone/>
            </a:pPr>
            <a:r>
              <a:rPr lang="en-US" sz="1200" b="1" dirty="0">
                <a:solidFill>
                  <a:srgbClr val="000000"/>
                </a:solidFill>
                <a:effectLst/>
                <a:latin typeface="Open Sans" panose="020B0606030504020204" pitchFamily="34" charset="0"/>
                <a:ea typeface="Open Sans" panose="020B0606030504020204" pitchFamily="34" charset="0"/>
              </a:rPr>
              <a:t>EXPLAIN</a:t>
            </a:r>
            <a:r>
              <a:rPr lang="en-US" sz="1200" dirty="0">
                <a:solidFill>
                  <a:srgbClr val="000000"/>
                </a:solidFill>
                <a:effectLst/>
                <a:latin typeface="Open Sans" panose="020B0606030504020204" pitchFamily="34" charset="0"/>
                <a:ea typeface="Open Sans" panose="020B0606030504020204" pitchFamily="34" charset="0"/>
              </a:rPr>
              <a:t> that the NGOs mentioned provide a wide range of services and partner with many community agencies for the purpose of prevention and awareness of sex trafficking, meeting the needs of survivors, and assisting in survivors immediate and long-term healing.</a:t>
            </a:r>
          </a:p>
          <a:p>
            <a:pPr marL="0" marR="0" lvl="0" indent="0">
              <a:lnSpc>
                <a:spcPct val="115000"/>
              </a:lnSpc>
              <a:spcBef>
                <a:spcPts val="0"/>
              </a:spcBef>
              <a:spcAft>
                <a:spcPts val="1200"/>
              </a:spcAft>
              <a:buSzPts val="1200"/>
              <a:buFont typeface="Symbol" panose="05050102010706020507" pitchFamily="18" charset="2"/>
              <a:buNone/>
            </a:pPr>
            <a:endParaRPr lang="en-US" sz="1200" b="1" dirty="0">
              <a:solidFill>
                <a:srgbClr val="000000"/>
              </a:solidFill>
              <a:effectLst/>
              <a:latin typeface="Open Sans" panose="020B0606030504020204" pitchFamily="34" charset="0"/>
              <a:ea typeface="Open Sans" panose="020B0606030504020204" pitchFamily="34" charset="0"/>
            </a:endParaRPr>
          </a:p>
          <a:p>
            <a:pPr marL="0" marR="0" lvl="0" indent="0">
              <a:lnSpc>
                <a:spcPct val="115000"/>
              </a:lnSpc>
              <a:spcBef>
                <a:spcPts val="0"/>
              </a:spcBef>
              <a:spcAft>
                <a:spcPts val="1200"/>
              </a:spcAft>
              <a:buSzPts val="1200"/>
              <a:buFont typeface="Symbol" panose="05050102010706020507" pitchFamily="18" charset="2"/>
              <a:buNone/>
            </a:pPr>
            <a:r>
              <a:rPr lang="en-US" sz="1200" b="1" dirty="0">
                <a:solidFill>
                  <a:srgbClr val="000000"/>
                </a:solidFill>
                <a:effectLst/>
                <a:latin typeface="Open Sans" panose="020B0606030504020204" pitchFamily="34" charset="0"/>
                <a:ea typeface="Open Sans" panose="020B0606030504020204" pitchFamily="34" charset="0"/>
              </a:rPr>
              <a:t>INFORM</a:t>
            </a:r>
            <a:r>
              <a:rPr lang="en-US" sz="1200" dirty="0">
                <a:solidFill>
                  <a:srgbClr val="000000"/>
                </a:solidFill>
                <a:effectLst/>
                <a:latin typeface="Open Sans" panose="020B0606030504020204" pitchFamily="34" charset="0"/>
                <a:ea typeface="Open Sans" panose="020B0606030504020204" pitchFamily="34" charset="0"/>
              </a:rPr>
              <a:t> participants that some of the services the listed</a:t>
            </a:r>
            <a:r>
              <a:rPr lang="en-US" sz="1200" spc="-115" dirty="0">
                <a:solidFill>
                  <a:srgbClr val="000000"/>
                </a:solidFill>
                <a:effectLst/>
                <a:latin typeface="Open Sans" panose="020B0606030504020204" pitchFamily="34" charset="0"/>
                <a:ea typeface="Open Sans" panose="020B0606030504020204" pitchFamily="34" charset="0"/>
              </a:rPr>
              <a:t> </a:t>
            </a:r>
            <a:r>
              <a:rPr lang="en-US" sz="1200" dirty="0">
                <a:solidFill>
                  <a:srgbClr val="000000"/>
                </a:solidFill>
                <a:effectLst/>
                <a:latin typeface="Open Sans" panose="020B0606030504020204" pitchFamily="34" charset="0"/>
                <a:ea typeface="Open Sans" panose="020B0606030504020204" pitchFamily="34" charset="0"/>
              </a:rPr>
              <a:t>NGOs includes but are not limited to:</a:t>
            </a:r>
          </a:p>
          <a:p>
            <a:r>
              <a:rPr lang="en-US" sz="1200" b="0" i="0" u="none" strike="noStrike" kern="1200" baseline="0" dirty="0">
                <a:solidFill>
                  <a:schemeClr val="tx1"/>
                </a:solidFill>
                <a:latin typeface="+mn-lt"/>
                <a:ea typeface="+mn-ea"/>
                <a:cs typeface="+mn-cs"/>
              </a:rPr>
              <a:t>o Housing,</a:t>
            </a:r>
          </a:p>
          <a:p>
            <a:r>
              <a:rPr lang="en-US" sz="1200" b="0" i="0" u="none" strike="noStrike" kern="1200" baseline="0" dirty="0">
                <a:solidFill>
                  <a:schemeClr val="tx1"/>
                </a:solidFill>
                <a:latin typeface="+mn-lt"/>
                <a:ea typeface="+mn-ea"/>
                <a:cs typeface="+mn-cs"/>
              </a:rPr>
              <a:t>o Trauma-Informed Counseling Services,</a:t>
            </a:r>
          </a:p>
          <a:p>
            <a:r>
              <a:rPr lang="en-US" sz="1200" b="0" i="0" u="none" strike="noStrike" kern="1200" baseline="0" dirty="0">
                <a:solidFill>
                  <a:schemeClr val="tx1"/>
                </a:solidFill>
                <a:latin typeface="+mn-lt"/>
                <a:ea typeface="+mn-ea"/>
                <a:cs typeface="+mn-cs"/>
              </a:rPr>
              <a:t>o Immediate and Long-term safety planning for victims</a:t>
            </a:r>
          </a:p>
          <a:p>
            <a:r>
              <a:rPr lang="en-US" sz="1200" b="0" i="0" u="none" strike="noStrike" kern="1200" baseline="0" dirty="0">
                <a:solidFill>
                  <a:schemeClr val="tx1"/>
                </a:solidFill>
                <a:latin typeface="+mn-lt"/>
                <a:ea typeface="+mn-ea"/>
                <a:cs typeface="+mn-cs"/>
              </a:rPr>
              <a:t>and survivors,</a:t>
            </a:r>
          </a:p>
          <a:p>
            <a:r>
              <a:rPr lang="en-US" sz="1200" b="0" i="0" u="none" strike="noStrike" kern="1200" baseline="0" dirty="0">
                <a:solidFill>
                  <a:schemeClr val="tx1"/>
                </a:solidFill>
                <a:latin typeface="+mn-lt"/>
                <a:ea typeface="+mn-ea"/>
                <a:cs typeface="+mn-cs"/>
              </a:rPr>
              <a:t>o Group Support Services (Long-term),</a:t>
            </a:r>
          </a:p>
          <a:p>
            <a:r>
              <a:rPr lang="en-US" sz="1200" b="0" i="0" u="none" strike="noStrike" kern="1200" baseline="0" dirty="0">
                <a:solidFill>
                  <a:schemeClr val="tx1"/>
                </a:solidFill>
                <a:latin typeface="+mn-lt"/>
                <a:ea typeface="+mn-ea"/>
                <a:cs typeface="+mn-cs"/>
              </a:rPr>
              <a:t>o Drug and Alcohol Treatment,</a:t>
            </a:r>
          </a:p>
          <a:p>
            <a:r>
              <a:rPr lang="en-US" sz="1200" b="0" i="0" u="none" strike="noStrike" kern="1200" baseline="0" dirty="0">
                <a:solidFill>
                  <a:schemeClr val="tx1"/>
                </a:solidFill>
                <a:latin typeface="+mn-lt"/>
                <a:ea typeface="+mn-ea"/>
                <a:cs typeface="+mn-cs"/>
              </a:rPr>
              <a:t>o Medical/Reproductive/Dental health care,</a:t>
            </a:r>
          </a:p>
          <a:p>
            <a:r>
              <a:rPr lang="en-US" sz="1200" b="0" i="0" u="none" strike="noStrike" kern="1200" baseline="0" dirty="0">
                <a:solidFill>
                  <a:schemeClr val="tx1"/>
                </a:solidFill>
                <a:latin typeface="+mn-lt"/>
                <a:ea typeface="+mn-ea"/>
                <a:cs typeface="+mn-cs"/>
              </a:rPr>
              <a:t>o Legal aid (criminal, child custody, immigration legal aid),</a:t>
            </a:r>
          </a:p>
          <a:p>
            <a:r>
              <a:rPr lang="en-US" sz="1200" b="0" i="0" u="none" strike="noStrike" kern="1200" baseline="0" dirty="0">
                <a:solidFill>
                  <a:schemeClr val="tx1"/>
                </a:solidFill>
                <a:latin typeface="+mn-lt"/>
                <a:ea typeface="+mn-ea"/>
                <a:cs typeface="+mn-cs"/>
              </a:rPr>
              <a:t>o Social Support Services (education, job search assistance, community advocacy, etc.)</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Open Sans" panose="020B0606030504020204" pitchFamily="34" charset="0"/>
                <a:ea typeface="Open Sans" panose="020B0606030504020204" pitchFamily="34" charset="0"/>
              </a:rPr>
              <a:t>ASK</a:t>
            </a:r>
            <a:r>
              <a:rPr lang="en-US" sz="1800" dirty="0">
                <a:solidFill>
                  <a:srgbClr val="000000"/>
                </a:solidFill>
                <a:effectLst/>
                <a:latin typeface="Open Sans" panose="020B0606030504020204" pitchFamily="34" charset="0"/>
                <a:ea typeface="Open Sans" panose="020B0606030504020204" pitchFamily="34" charset="0"/>
              </a:rPr>
              <a:t> if there are any questions about the health services and needs for survivors of trafficking before moving into the last unit. </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700219BD-9CB4-4C28-8EE5-F00E7253FF0A}" type="slidenum">
              <a:rPr lang="en-US" smtClean="0"/>
              <a:t>59</a:t>
            </a:fld>
            <a:endParaRPr lang="en-US"/>
          </a:p>
        </p:txBody>
      </p:sp>
    </p:spTree>
    <p:extLst>
      <p:ext uri="{BB962C8B-B14F-4D97-AF65-F5344CB8AC3E}">
        <p14:creationId xmlns:p14="http://schemas.microsoft.com/office/powerpoint/2010/main" val="23387310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Open Sans" panose="020B0606030504020204" pitchFamily="34" charset="0"/>
                <a:ea typeface="Open Sans" panose="020B0606030504020204" pitchFamily="34" charset="0"/>
              </a:rPr>
              <a:t>CONCLUDE </a:t>
            </a:r>
            <a:r>
              <a:rPr lang="en-US" sz="1800" dirty="0">
                <a:solidFill>
                  <a:srgbClr val="000000"/>
                </a:solidFill>
                <a:effectLst/>
                <a:latin typeface="Open Sans" panose="020B0606030504020204" pitchFamily="34" charset="0"/>
                <a:ea typeface="Open Sans" panose="020B0606030504020204" pitchFamily="34" charset="0"/>
              </a:rPr>
              <a:t>by asking participants to name one new thing they will implement in their practice as a result of what they</a:t>
            </a:r>
            <a:r>
              <a:rPr lang="en-US" sz="1800" spc="-120" dirty="0">
                <a:solidFill>
                  <a:srgbClr val="000000"/>
                </a:solidFill>
                <a:effectLst/>
                <a:latin typeface="Open Sans" panose="020B0606030504020204" pitchFamily="34" charset="0"/>
                <a:ea typeface="Open Sans" panose="020B0606030504020204" pitchFamily="34" charset="0"/>
              </a:rPr>
              <a:t> </a:t>
            </a:r>
            <a:r>
              <a:rPr lang="en-US" sz="1800" dirty="0">
                <a:solidFill>
                  <a:srgbClr val="000000"/>
                </a:solidFill>
                <a:effectLst/>
                <a:latin typeface="Open Sans" panose="020B0606030504020204" pitchFamily="34" charset="0"/>
                <a:ea typeface="Open Sans" panose="020B0606030504020204" pitchFamily="34" charset="0"/>
              </a:rPr>
              <a:t>have learned about CSEM.</a:t>
            </a:r>
          </a:p>
          <a:p>
            <a:endParaRPr lang="en-US" dirty="0"/>
          </a:p>
        </p:txBody>
      </p:sp>
      <p:sp>
        <p:nvSpPr>
          <p:cNvPr id="4" name="Slide Number Placeholder 3"/>
          <p:cNvSpPr>
            <a:spLocks noGrp="1"/>
          </p:cNvSpPr>
          <p:nvPr>
            <p:ph type="sldNum" sz="quarter" idx="5"/>
          </p:nvPr>
        </p:nvSpPr>
        <p:spPr/>
        <p:txBody>
          <a:bodyPr/>
          <a:lstStyle/>
          <a:p>
            <a:fld id="{700219BD-9CB4-4C28-8EE5-F00E7253FF0A}" type="slidenum">
              <a:rPr lang="en-US" smtClean="0"/>
              <a:t>61</a:t>
            </a:fld>
            <a:endParaRPr lang="en-US"/>
          </a:p>
        </p:txBody>
      </p:sp>
    </p:spTree>
    <p:extLst>
      <p:ext uri="{BB962C8B-B14F-4D97-AF65-F5344CB8AC3E}">
        <p14:creationId xmlns:p14="http://schemas.microsoft.com/office/powerpoint/2010/main" val="3570755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1200"/>
              </a:spcAft>
              <a:buSzPts val="1200"/>
              <a:buFont typeface="Symbol" panose="05050102010706020507" pitchFamily="18" charset="2"/>
              <a:buNone/>
            </a:pPr>
            <a:r>
              <a:rPr lang="en-US" sz="1800"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Do the same process for “Victim of Sex Trafficking.” </a:t>
            </a:r>
            <a:r>
              <a:rPr lang="en-US" sz="1200" dirty="0">
                <a:solidFill>
                  <a:srgbClr val="000000"/>
                </a:solidFill>
                <a:effectLst/>
                <a:latin typeface="Open Sans" panose="020B0606030504020204" pitchFamily="34" charset="0"/>
                <a:ea typeface="Open Sans" panose="020B0606030504020204" pitchFamily="34" charset="0"/>
              </a:rPr>
              <a:t>Once this has been done, ask the following questions:</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What ideas, images, or concepts do these terms communicate?</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How is this person dressed? How is he/she acting?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effectLst/>
                <a:latin typeface="Open Sans" panose="020B0606030504020204" pitchFamily="34" charset="0"/>
                <a:ea typeface="Open Sans" panose="020B0606030504020204" pitchFamily="34" charset="0"/>
              </a:rPr>
              <a:t>TRANSITION</a:t>
            </a:r>
            <a:r>
              <a:rPr lang="en-US" sz="1200" dirty="0">
                <a:solidFill>
                  <a:srgbClr val="000000"/>
                </a:solidFill>
                <a:effectLst/>
                <a:latin typeface="Open Sans" panose="020B0606030504020204" pitchFamily="34" charset="0"/>
                <a:ea typeface="Open Sans" panose="020B0606030504020204" pitchFamily="34" charset="0"/>
              </a:rPr>
              <a:t> the discussion to “Child/Teen Prostitutes” vs. “Victim of Child Sex Trafficking” and briefly discuss with the group whether they believe that adding minors to the terms makes a difference in how we view them. Coach the group to recognize that if we indeed view “teen prostitutes” differently, this has been a recent change in attitude.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00219BD-9CB4-4C28-8EE5-F00E7253FF0A}" type="slidenum">
              <a:rPr lang="en-US" smtClean="0"/>
              <a:t>6</a:t>
            </a:fld>
            <a:endParaRPr lang="en-US"/>
          </a:p>
        </p:txBody>
      </p:sp>
    </p:spTree>
    <p:extLst>
      <p:ext uri="{BB962C8B-B14F-4D97-AF65-F5344CB8AC3E}">
        <p14:creationId xmlns:p14="http://schemas.microsoft.com/office/powerpoint/2010/main" val="2450095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1200"/>
              </a:spcAft>
              <a:buSzPts val="1200"/>
              <a:buFont typeface="Symbol" panose="05050102010706020507" pitchFamily="18" charset="2"/>
              <a:buNone/>
            </a:pPr>
            <a:r>
              <a:rPr lang="en-US" sz="1200" b="1" dirty="0">
                <a:solidFill>
                  <a:srgbClr val="000000"/>
                </a:solidFill>
                <a:effectLst/>
                <a:latin typeface="Open Sans" panose="020B0606030504020204" pitchFamily="34" charset="0"/>
                <a:ea typeface="Open Sans" panose="020B0606030504020204" pitchFamily="34" charset="0"/>
              </a:rPr>
              <a:t>ASK</a:t>
            </a:r>
            <a:r>
              <a:rPr lang="en-US" sz="1200" dirty="0">
                <a:solidFill>
                  <a:srgbClr val="000000"/>
                </a:solidFill>
                <a:effectLst/>
                <a:latin typeface="Open Sans" panose="020B0606030504020204" pitchFamily="34" charset="0"/>
                <a:ea typeface="Open Sans" panose="020B0606030504020204" pitchFamily="34" charset="0"/>
              </a:rPr>
              <a:t> the following questions:</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How do these terms impact how children/youth are seen and treated?</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How do these terms impact the way the issue of CSEM is addressed?</a:t>
            </a:r>
          </a:p>
          <a:p>
            <a:pPr marL="0" marR="0" lvl="0" indent="0">
              <a:lnSpc>
                <a:spcPct val="115000"/>
              </a:lnSpc>
              <a:spcBef>
                <a:spcPts val="0"/>
              </a:spcBef>
              <a:spcAft>
                <a:spcPts val="1200"/>
              </a:spcAft>
              <a:buSzPts val="1200"/>
              <a:buFont typeface="Symbol" panose="05050102010706020507" pitchFamily="18" charset="2"/>
              <a:buNone/>
            </a:pPr>
            <a:endParaRPr lang="en-US" sz="1200" b="1" dirty="0">
              <a:solidFill>
                <a:srgbClr val="000000"/>
              </a:solidFill>
              <a:effectLst/>
              <a:latin typeface="Open Sans" panose="020B0606030504020204" pitchFamily="34" charset="0"/>
              <a:ea typeface="Open Sans" panose="020B0606030504020204" pitchFamily="34" charset="0"/>
            </a:endParaRPr>
          </a:p>
          <a:p>
            <a:pPr marL="0" marR="0" lvl="0" indent="0">
              <a:lnSpc>
                <a:spcPct val="115000"/>
              </a:lnSpc>
              <a:spcBef>
                <a:spcPts val="0"/>
              </a:spcBef>
              <a:spcAft>
                <a:spcPts val="1200"/>
              </a:spcAft>
              <a:buSzPts val="1200"/>
              <a:buFont typeface="Symbol" panose="05050102010706020507" pitchFamily="18" charset="2"/>
              <a:buNone/>
            </a:pPr>
            <a:r>
              <a:rPr lang="en-US" sz="1200" b="1" dirty="0">
                <a:solidFill>
                  <a:srgbClr val="000000"/>
                </a:solidFill>
                <a:effectLst/>
                <a:latin typeface="Open Sans" panose="020B0606030504020204" pitchFamily="34" charset="0"/>
                <a:ea typeface="Open Sans" panose="020B0606030504020204" pitchFamily="34" charset="0"/>
              </a:rPr>
              <a:t>COACH</a:t>
            </a:r>
            <a:r>
              <a:rPr lang="en-US" sz="1200" dirty="0">
                <a:solidFill>
                  <a:srgbClr val="000000"/>
                </a:solidFill>
                <a:effectLst/>
                <a:latin typeface="Open Sans" panose="020B0606030504020204" pitchFamily="34" charset="0"/>
                <a:ea typeface="Open Sans" panose="020B0606030504020204" pitchFamily="34" charset="0"/>
              </a:rPr>
              <a:t> participants to point out the distinctions. You may use the next two slides as a guide, if needed, for each after participants give their own ideas.</a:t>
            </a:r>
          </a:p>
          <a:p>
            <a:endParaRPr lang="en-US" dirty="0"/>
          </a:p>
        </p:txBody>
      </p:sp>
      <p:sp>
        <p:nvSpPr>
          <p:cNvPr id="4" name="Slide Number Placeholder 3"/>
          <p:cNvSpPr>
            <a:spLocks noGrp="1"/>
          </p:cNvSpPr>
          <p:nvPr>
            <p:ph type="sldNum" sz="quarter" idx="5"/>
          </p:nvPr>
        </p:nvSpPr>
        <p:spPr/>
        <p:txBody>
          <a:bodyPr/>
          <a:lstStyle/>
          <a:p>
            <a:fld id="{700219BD-9CB4-4C28-8EE5-F00E7253FF0A}" type="slidenum">
              <a:rPr lang="en-US" smtClean="0"/>
              <a:t>7</a:t>
            </a:fld>
            <a:endParaRPr lang="en-US"/>
          </a:p>
        </p:txBody>
      </p:sp>
    </p:spTree>
    <p:extLst>
      <p:ext uri="{BB962C8B-B14F-4D97-AF65-F5344CB8AC3E}">
        <p14:creationId xmlns:p14="http://schemas.microsoft.com/office/powerpoint/2010/main" val="2983400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trauma insensitive term “Teen/Child Prostitute:”</a:t>
            </a:r>
            <a:endParaRPr lang="en-US" dirty="0"/>
          </a:p>
        </p:txBody>
      </p:sp>
      <p:sp>
        <p:nvSpPr>
          <p:cNvPr id="4" name="Slide Number Placeholder 3"/>
          <p:cNvSpPr>
            <a:spLocks noGrp="1"/>
          </p:cNvSpPr>
          <p:nvPr>
            <p:ph type="sldNum" sz="quarter" idx="5"/>
          </p:nvPr>
        </p:nvSpPr>
        <p:spPr/>
        <p:txBody>
          <a:bodyPr/>
          <a:lstStyle/>
          <a:p>
            <a:fld id="{700219BD-9CB4-4C28-8EE5-F00E7253FF0A}" type="slidenum">
              <a:rPr lang="en-US" smtClean="0"/>
              <a:t>8</a:t>
            </a:fld>
            <a:endParaRPr lang="en-US"/>
          </a:p>
        </p:txBody>
      </p:sp>
    </p:spTree>
    <p:extLst>
      <p:ext uri="{BB962C8B-B14F-4D97-AF65-F5344CB8AC3E}">
        <p14:creationId xmlns:p14="http://schemas.microsoft.com/office/powerpoint/2010/main" val="1322130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Open Sans" panose="020B0606030504020204" pitchFamily="34" charset="0"/>
                <a:ea typeface="Open Sans" panose="020B0606030504020204" pitchFamily="34" charset="0"/>
                <a:cs typeface="Times New Roman" panose="02020603050405020304" pitchFamily="18" charset="0"/>
              </a:rPr>
              <a:t>DISPLAY</a:t>
            </a:r>
            <a:r>
              <a:rPr lang="en-US" sz="1800" dirty="0">
                <a:effectLst/>
                <a:latin typeface="Open Sans" panose="020B0606030504020204" pitchFamily="34" charset="0"/>
                <a:ea typeface="Open Sans" panose="020B0606030504020204" pitchFamily="34" charset="0"/>
                <a:cs typeface="Times New Roman" panose="02020603050405020304" pitchFamily="18" charset="0"/>
              </a:rPr>
              <a:t> the </a:t>
            </a:r>
            <a:r>
              <a:rPr lang="en-US" sz="1800"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trauma sensitive term ”Child Sex Trafficking Victim” slide.</a:t>
            </a:r>
          </a:p>
          <a:p>
            <a:pPr marL="0" marR="0" lvl="0" indent="0">
              <a:lnSpc>
                <a:spcPct val="115000"/>
              </a:lnSpc>
              <a:spcBef>
                <a:spcPts val="0"/>
              </a:spcBef>
              <a:spcAft>
                <a:spcPts val="1200"/>
              </a:spcAft>
              <a:buSzPts val="1200"/>
              <a:buFont typeface="Symbol" panose="05050102010706020507" pitchFamily="18" charset="2"/>
              <a:buNone/>
            </a:pPr>
            <a:endParaRPr lang="en-US" sz="1800" b="0"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endParaRPr>
          </a:p>
          <a:p>
            <a:pPr marL="0" marR="0" lvl="0" indent="0">
              <a:lnSpc>
                <a:spcPct val="115000"/>
              </a:lnSpc>
              <a:spcBef>
                <a:spcPts val="0"/>
              </a:spcBef>
              <a:spcAft>
                <a:spcPts val="1200"/>
              </a:spcAft>
              <a:buSzPts val="1200"/>
              <a:buFont typeface="Symbol" panose="05050102010706020507" pitchFamily="18" charset="2"/>
              <a:buNone/>
            </a:pPr>
            <a:r>
              <a:rPr lang="en-US" sz="1800" b="1" dirty="0">
                <a:solidFill>
                  <a:srgbClr val="000000"/>
                </a:solidFill>
                <a:effectLst/>
                <a:latin typeface="Open Sans" panose="020B0606030504020204" pitchFamily="34" charset="0"/>
                <a:ea typeface="Open Sans" panose="020B0606030504020204" pitchFamily="34" charset="0"/>
              </a:rPr>
              <a:t>CLOSE</a:t>
            </a:r>
            <a:r>
              <a:rPr lang="en-US" sz="1800" dirty="0">
                <a:solidFill>
                  <a:srgbClr val="000000"/>
                </a:solidFill>
                <a:effectLst/>
                <a:latin typeface="Open Sans" panose="020B0606030504020204" pitchFamily="34" charset="0"/>
                <a:ea typeface="Open Sans" panose="020B0606030504020204" pitchFamily="34" charset="0"/>
              </a:rPr>
              <a:t> the activity by highlighting how the use of inappropriate versus appropriate terms makes a difference in how we view, identify, and respond to the issue of child sex trafficking.</a:t>
            </a:r>
          </a:p>
          <a:p>
            <a:pPr marL="0" marR="0" lvl="0" indent="0">
              <a:lnSpc>
                <a:spcPct val="115000"/>
              </a:lnSpc>
              <a:spcBef>
                <a:spcPts val="0"/>
              </a:spcBef>
              <a:spcAft>
                <a:spcPts val="1200"/>
              </a:spcAft>
              <a:buSzPts val="1200"/>
              <a:buFont typeface="Symbol" panose="05050102010706020507" pitchFamily="18" charset="2"/>
              <a:buNone/>
            </a:pPr>
            <a:endParaRPr lang="en-US" sz="1800" dirty="0">
              <a:solidFill>
                <a:srgbClr val="000000"/>
              </a:solidFill>
              <a:effectLst/>
              <a:latin typeface="Open Sans" panose="020B0606030504020204" pitchFamily="34" charset="0"/>
              <a:ea typeface="Open Sans" panose="020B0606030504020204" pitchFamily="34" charset="0"/>
            </a:endParaRPr>
          </a:p>
          <a:p>
            <a:pPr marL="0" marR="0" lvl="0" indent="0">
              <a:lnSpc>
                <a:spcPct val="115000"/>
              </a:lnSpc>
              <a:spcBef>
                <a:spcPts val="0"/>
              </a:spcBef>
              <a:spcAft>
                <a:spcPts val="1200"/>
              </a:spcAft>
              <a:buSzPts val="1200"/>
              <a:buFont typeface="Symbol" panose="05050102010706020507" pitchFamily="18" charset="2"/>
              <a:buNone/>
            </a:pPr>
            <a:r>
              <a:rPr lang="en-US" sz="1800" dirty="0">
                <a:solidFill>
                  <a:srgbClr val="000000"/>
                </a:solidFill>
                <a:effectLst/>
                <a:latin typeface="Open Sans" panose="020B0606030504020204" pitchFamily="34" charset="0"/>
                <a:ea typeface="Open Sans" panose="020B0606030504020204" pitchFamily="34" charset="0"/>
              </a:rPr>
              <a:t>It has only been in the past few years that we have stopped viewing teenage prostitution as criminal behavior.</a:t>
            </a:r>
          </a:p>
          <a:p>
            <a:pPr marL="0" marR="0" lvl="0" indent="0">
              <a:lnSpc>
                <a:spcPct val="115000"/>
              </a:lnSpc>
              <a:spcBef>
                <a:spcPts val="0"/>
              </a:spcBef>
              <a:spcAft>
                <a:spcPts val="1200"/>
              </a:spcAft>
              <a:buSzPts val="1200"/>
              <a:buFont typeface="Symbol" panose="05050102010706020507" pitchFamily="18" charset="2"/>
              <a:buNone/>
            </a:pPr>
            <a:endParaRPr lang="en-US" sz="1800" dirty="0">
              <a:solidFill>
                <a:srgbClr val="000000"/>
              </a:solidFill>
              <a:effectLst/>
              <a:latin typeface="Open Sans" panose="020B0606030504020204" pitchFamily="34" charset="0"/>
              <a:ea typeface="Open Sans" panose="020B0606030504020204" pitchFamily="34" charset="0"/>
            </a:endParaRPr>
          </a:p>
          <a:p>
            <a:pPr marL="0" marR="0" lvl="0" indent="0">
              <a:lnSpc>
                <a:spcPct val="115000"/>
              </a:lnSpc>
              <a:spcBef>
                <a:spcPts val="0"/>
              </a:spcBef>
              <a:spcAft>
                <a:spcPts val="1200"/>
              </a:spcAft>
              <a:buSzPts val="1200"/>
              <a:buFont typeface="Symbol" panose="05050102010706020507" pitchFamily="18" charset="2"/>
              <a:buNone/>
            </a:pPr>
            <a:r>
              <a:rPr lang="en-US" sz="1800" dirty="0">
                <a:solidFill>
                  <a:srgbClr val="000000"/>
                </a:solidFill>
                <a:effectLst/>
                <a:latin typeface="Open Sans" panose="020B0606030504020204" pitchFamily="34" charset="0"/>
                <a:ea typeface="Open Sans" panose="020B0606030504020204" pitchFamily="34" charset="0"/>
              </a:rPr>
              <a:t>During the debrief, </a:t>
            </a:r>
            <a:r>
              <a:rPr lang="en-US" sz="1800" b="1" dirty="0">
                <a:solidFill>
                  <a:srgbClr val="000000"/>
                </a:solidFill>
                <a:effectLst/>
                <a:latin typeface="Open Sans" panose="020B0606030504020204" pitchFamily="34" charset="0"/>
                <a:ea typeface="Open Sans" panose="020B0606030504020204" pitchFamily="34" charset="0"/>
              </a:rPr>
              <a:t>NOTE</a:t>
            </a:r>
            <a:r>
              <a:rPr lang="en-US" sz="1800" dirty="0">
                <a:solidFill>
                  <a:srgbClr val="000000"/>
                </a:solidFill>
                <a:effectLst/>
                <a:latin typeface="Open Sans" panose="020B0606030504020204" pitchFamily="34" charset="0"/>
                <a:ea typeface="Open Sans" panose="020B0606030504020204" pitchFamily="34" charset="0"/>
              </a:rPr>
              <a:t> that Tennessee law now stipulates that a minor cannot be considered a “prostitute.”</a:t>
            </a:r>
          </a:p>
          <a:p>
            <a:pPr marL="0" marR="0" lvl="0" indent="0">
              <a:lnSpc>
                <a:spcPct val="115000"/>
              </a:lnSpc>
              <a:spcBef>
                <a:spcPts val="0"/>
              </a:spcBef>
              <a:spcAft>
                <a:spcPts val="1200"/>
              </a:spcAft>
              <a:buSzPts val="1200"/>
              <a:buFont typeface="Symbol" panose="05050102010706020507" pitchFamily="18" charset="2"/>
              <a:buNone/>
            </a:pPr>
            <a:endParaRPr lang="en-US" sz="1800" dirty="0">
              <a:solidFill>
                <a:srgbClr val="000000"/>
              </a:solidFill>
              <a:effectLst/>
              <a:latin typeface="Open Sans" panose="020B0606030504020204" pitchFamily="34" charset="0"/>
              <a:ea typeface="Open Sans" panose="020B0606030504020204" pitchFamily="34" charset="0"/>
            </a:endParaRPr>
          </a:p>
          <a:p>
            <a:pPr marL="0" marR="0" lvl="0" indent="0">
              <a:lnSpc>
                <a:spcPct val="115000"/>
              </a:lnSpc>
              <a:spcBef>
                <a:spcPts val="0"/>
              </a:spcBef>
              <a:spcAft>
                <a:spcPts val="1200"/>
              </a:spcAft>
              <a:buSzPts val="1200"/>
              <a:buFont typeface="Symbol" panose="05050102010706020507" pitchFamily="18" charset="2"/>
              <a:buNone/>
            </a:pPr>
            <a:r>
              <a:rPr lang="en-US" sz="1800" b="1" dirty="0">
                <a:solidFill>
                  <a:srgbClr val="000000"/>
                </a:solidFill>
                <a:effectLst/>
                <a:latin typeface="Open Sans" panose="020B0606030504020204" pitchFamily="34" charset="0"/>
                <a:ea typeface="Open Sans" panose="020B0606030504020204" pitchFamily="34" charset="0"/>
              </a:rPr>
              <a:t>REFER</a:t>
            </a:r>
            <a:r>
              <a:rPr lang="en-US" sz="1800" dirty="0">
                <a:solidFill>
                  <a:srgbClr val="000000"/>
                </a:solidFill>
                <a:effectLst/>
                <a:latin typeface="Open Sans" panose="020B0606030504020204" pitchFamily="34" charset="0"/>
                <a:ea typeface="Open Sans" panose="020B0606030504020204" pitchFamily="34" charset="0"/>
              </a:rPr>
              <a:t> participants to (PG page 5) “Language as an Indicator”. This page provides a list of basic terms that are often taught to youth while they are under the control of a trafficker.</a:t>
            </a:r>
          </a:p>
          <a:p>
            <a:pPr marL="0" marR="0" lvl="0" indent="0">
              <a:lnSpc>
                <a:spcPct val="115000"/>
              </a:lnSpc>
              <a:spcBef>
                <a:spcPts val="0"/>
              </a:spcBef>
              <a:spcAft>
                <a:spcPts val="1200"/>
              </a:spcAft>
              <a:buSzPts val="1200"/>
              <a:buFont typeface="Symbol" panose="05050102010706020507" pitchFamily="18" charset="2"/>
              <a:buNone/>
            </a:pPr>
            <a:endParaRPr lang="en-US" sz="1800" dirty="0">
              <a:solidFill>
                <a:srgbClr val="000000"/>
              </a:solidFill>
              <a:effectLst/>
              <a:latin typeface="Open Sans" panose="020B0606030504020204" pitchFamily="34" charset="0"/>
              <a:ea typeface="Open Sans" panose="020B0606030504020204" pitchFamily="34" charset="0"/>
            </a:endParaRPr>
          </a:p>
          <a:p>
            <a:pPr marL="0" marR="0" lvl="0" indent="0">
              <a:lnSpc>
                <a:spcPct val="115000"/>
              </a:lnSpc>
              <a:spcBef>
                <a:spcPts val="0"/>
              </a:spcBef>
              <a:spcAft>
                <a:spcPts val="1200"/>
              </a:spcAft>
              <a:buSzPts val="1200"/>
              <a:buFont typeface="Symbol" panose="05050102010706020507" pitchFamily="18" charset="2"/>
              <a:buNone/>
            </a:pPr>
            <a:r>
              <a:rPr lang="en-US" sz="1800" dirty="0">
                <a:solidFill>
                  <a:srgbClr val="000000"/>
                </a:solidFill>
                <a:effectLst/>
                <a:latin typeface="Open Sans" panose="020B0606030504020204" pitchFamily="34" charset="0"/>
                <a:ea typeface="Open Sans" panose="020B0606030504020204" pitchFamily="34" charset="0"/>
              </a:rPr>
              <a:t>Because we are talking about language, it is important to familiarize ourselves with pimping/prostitution terminology which may be helpful as we work with CSEM survivors.</a:t>
            </a:r>
          </a:p>
          <a:p>
            <a:pPr marL="0" marR="0" lvl="0" indent="0">
              <a:lnSpc>
                <a:spcPct val="115000"/>
              </a:lnSpc>
              <a:spcBef>
                <a:spcPts val="0"/>
              </a:spcBef>
              <a:spcAft>
                <a:spcPts val="1200"/>
              </a:spcAft>
              <a:buSzPts val="1200"/>
              <a:buFont typeface="Symbol" panose="05050102010706020507" pitchFamily="18" charset="2"/>
              <a:buNone/>
            </a:pPr>
            <a:endParaRPr lang="en-US" sz="1800" dirty="0">
              <a:solidFill>
                <a:srgbClr val="000000"/>
              </a:solidFill>
              <a:effectLst/>
              <a:latin typeface="Open Sans" panose="020B0606030504020204" pitchFamily="34" charset="0"/>
              <a:ea typeface="Open Sans" panose="020B0606030504020204" pitchFamily="34" charset="0"/>
            </a:endParaRPr>
          </a:p>
          <a:p>
            <a:pPr marL="0" marR="0" lvl="0" indent="0">
              <a:lnSpc>
                <a:spcPct val="115000"/>
              </a:lnSpc>
              <a:spcBef>
                <a:spcPts val="0"/>
              </a:spcBef>
              <a:spcAft>
                <a:spcPts val="1200"/>
              </a:spcAft>
              <a:buSzPts val="1200"/>
              <a:buFont typeface="Symbol" panose="05050102010706020507" pitchFamily="18" charset="2"/>
              <a:buNone/>
            </a:pPr>
            <a:r>
              <a:rPr lang="en-US" sz="1800" dirty="0">
                <a:solidFill>
                  <a:srgbClr val="000000"/>
                </a:solidFill>
                <a:effectLst/>
                <a:latin typeface="Open Sans" panose="020B0606030504020204" pitchFamily="34" charset="0"/>
                <a:ea typeface="Open Sans" panose="020B0606030504020204" pitchFamily="34" charset="0"/>
              </a:rPr>
              <a:t>Give participants a moment to look at the list and ask if there are any terms that particularly stand out to them or that they have heard / seen before.</a:t>
            </a:r>
          </a:p>
          <a:p>
            <a:endParaRPr lang="en-US" dirty="0"/>
          </a:p>
        </p:txBody>
      </p:sp>
      <p:sp>
        <p:nvSpPr>
          <p:cNvPr id="4" name="Slide Number Placeholder 3"/>
          <p:cNvSpPr>
            <a:spLocks noGrp="1"/>
          </p:cNvSpPr>
          <p:nvPr>
            <p:ph type="sldNum" sz="quarter" idx="5"/>
          </p:nvPr>
        </p:nvSpPr>
        <p:spPr/>
        <p:txBody>
          <a:bodyPr/>
          <a:lstStyle/>
          <a:p>
            <a:fld id="{700219BD-9CB4-4C28-8EE5-F00E7253FF0A}" type="slidenum">
              <a:rPr lang="en-US" smtClean="0"/>
              <a:t>9</a:t>
            </a:fld>
            <a:endParaRPr lang="en-US"/>
          </a:p>
        </p:txBody>
      </p:sp>
    </p:spTree>
    <p:extLst>
      <p:ext uri="{BB962C8B-B14F-4D97-AF65-F5344CB8AC3E}">
        <p14:creationId xmlns:p14="http://schemas.microsoft.com/office/powerpoint/2010/main" val="40707108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a:t>Sub-Title</a:t>
            </a:r>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Office of Training and Professional Development|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1143000"/>
            <a:ext cx="8229600" cy="2743200"/>
          </a:xfrm>
          <a:prstGeom prst="rect">
            <a:avLst/>
          </a:prstGeom>
        </p:spPr>
      </p:pic>
    </p:spTree>
    <p:extLst>
      <p:ext uri="{BB962C8B-B14F-4D97-AF65-F5344CB8AC3E}">
        <p14:creationId xmlns:p14="http://schemas.microsoft.com/office/powerpoint/2010/main" val="335742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52266"/>
            <a:ext cx="2194560" cy="731520"/>
          </a:xfrm>
          <a:prstGeom prst="rect">
            <a:avLst/>
          </a:prstGeom>
        </p:spPr>
      </p:pic>
      <p:sp>
        <p:nvSpPr>
          <p:cNvPr id="10"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2"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2448185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52266"/>
            <a:ext cx="2194560" cy="731520"/>
          </a:xfrm>
          <a:prstGeom prst="rect">
            <a:avLst/>
          </a:prstGeom>
        </p:spPr>
      </p:pic>
      <p:sp>
        <p:nvSpPr>
          <p:cNvPr id="11"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783884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4191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4724400" y="1193804"/>
            <a:ext cx="4191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52266"/>
            <a:ext cx="2194560" cy="731520"/>
          </a:xfrm>
          <a:prstGeom prst="rect">
            <a:avLst/>
          </a:prstGeom>
        </p:spPr>
      </p:pic>
    </p:spTree>
    <p:extLst>
      <p:ext uri="{BB962C8B-B14F-4D97-AF65-F5344CB8AC3E}">
        <p14:creationId xmlns:p14="http://schemas.microsoft.com/office/powerpoint/2010/main" val="2764569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45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78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a:t>Click icon to add picture</a:t>
            </a:r>
            <a:endParaRPr lang="en-US" dirty="0"/>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a:t>Click to edit Master title style</a:t>
            </a:r>
            <a:endParaRPr lang="en-US" dirty="0"/>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Office of Training and Professional Development</a:t>
            </a:r>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a:t>Sub-Title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320" y="304800"/>
            <a:ext cx="3840480" cy="1280160"/>
          </a:xfrm>
          <a:prstGeom prst="rect">
            <a:avLst/>
          </a:prstGeom>
        </p:spPr>
      </p:pic>
    </p:spTree>
    <p:extLst>
      <p:ext uri="{BB962C8B-B14F-4D97-AF65-F5344CB8AC3E}">
        <p14:creationId xmlns:p14="http://schemas.microsoft.com/office/powerpoint/2010/main" val="225597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4" name="Rectangle 3"/>
          <p:cNvSpPr/>
          <p:nvPr userDrawn="1"/>
        </p:nvSpPr>
        <p:spPr>
          <a:xfrm>
            <a:off x="2590800" y="3874770"/>
            <a:ext cx="65532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667000" y="3874770"/>
            <a:ext cx="6324600" cy="224028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5509" t="13397" r="9549" b="13397"/>
          <a:stretch/>
        </p:blipFill>
        <p:spPr>
          <a:xfrm>
            <a:off x="152400" y="3766736"/>
            <a:ext cx="2514600" cy="2456348"/>
          </a:xfrm>
          <a:prstGeom prst="rect">
            <a:avLst/>
          </a:prstGeom>
          <a:noFill/>
          <a:ln>
            <a:noFill/>
          </a:ln>
        </p:spPr>
      </p:pic>
    </p:spTree>
    <p:extLst>
      <p:ext uri="{BB962C8B-B14F-4D97-AF65-F5344CB8AC3E}">
        <p14:creationId xmlns:p14="http://schemas.microsoft.com/office/powerpoint/2010/main" val="285489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5800" y="6019800"/>
            <a:ext cx="866774" cy="866774"/>
          </a:xfrm>
          <a:prstGeom prst="rect">
            <a:avLst/>
          </a:prstGeom>
        </p:spPr>
      </p:pic>
    </p:spTree>
    <p:extLst>
      <p:ext uri="{BB962C8B-B14F-4D97-AF65-F5344CB8AC3E}">
        <p14:creationId xmlns:p14="http://schemas.microsoft.com/office/powerpoint/2010/main" val="189997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52266"/>
            <a:ext cx="2194560" cy="731520"/>
          </a:xfrm>
          <a:prstGeom prst="rect">
            <a:avLst/>
          </a:prstGeom>
        </p:spPr>
      </p:pic>
      <p:sp>
        <p:nvSpPr>
          <p:cNvPr id="10"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2"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1308037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52266"/>
            <a:ext cx="2194560" cy="731520"/>
          </a:xfrm>
          <a:prstGeom prst="rect">
            <a:avLst/>
          </a:prstGeom>
        </p:spPr>
      </p:pic>
      <p:sp>
        <p:nvSpPr>
          <p:cNvPr id="10"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2"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277065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14" name="Content Placeholder 2"/>
          <p:cNvSpPr>
            <a:spLocks noGrp="1"/>
          </p:cNvSpPr>
          <p:nvPr>
            <p:ph idx="1"/>
          </p:nvPr>
        </p:nvSpPr>
        <p:spPr>
          <a:xfrm>
            <a:off x="228600" y="1193800"/>
            <a:ext cx="8763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52266"/>
            <a:ext cx="2194560" cy="731520"/>
          </a:xfrm>
          <a:prstGeom prst="rect">
            <a:avLst/>
          </a:prstGeom>
        </p:spPr>
      </p:pic>
      <p:sp>
        <p:nvSpPr>
          <p:cNvPr id="10"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8"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256339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52266"/>
            <a:ext cx="2194560" cy="731520"/>
          </a:xfrm>
          <a:prstGeom prst="rect">
            <a:avLst/>
          </a:prstGeom>
        </p:spPr>
      </p:pic>
      <p:sp>
        <p:nvSpPr>
          <p:cNvPr id="10"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2"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233510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52266"/>
            <a:ext cx="2194560" cy="731520"/>
          </a:xfrm>
          <a:prstGeom prst="rect">
            <a:avLst/>
          </a:prstGeom>
        </p:spPr>
      </p:pic>
      <p:sp>
        <p:nvSpPr>
          <p:cNvPr id="10"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2"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288326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Slide Number Placeholder 5"/>
          <p:cNvSpPr>
            <a:spLocks noGrp="1"/>
          </p:cNvSpPr>
          <p:nvPr>
            <p:ph type="sldNum" sz="quarter" idx="4"/>
          </p:nvPr>
        </p:nvSpPr>
        <p:spPr>
          <a:xfrm>
            <a:off x="6858000" y="6350003"/>
            <a:ext cx="2133600" cy="365125"/>
          </a:xfrm>
          <a:prstGeom prst="rect">
            <a:avLst/>
          </a:prstGeom>
        </p:spPr>
        <p:txBody>
          <a:bodyPr/>
          <a:lstStyle>
            <a:lvl1pPr algn="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1143005989"/>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49" r:id="rId3"/>
    <p:sldLayoutId id="2147483680" r:id="rId4"/>
    <p:sldLayoutId id="2147483679" r:id="rId5"/>
    <p:sldLayoutId id="2147483668" r:id="rId6"/>
    <p:sldLayoutId id="2147483665" r:id="rId7"/>
    <p:sldLayoutId id="2147483672" r:id="rId8"/>
    <p:sldLayoutId id="2147483673" r:id="rId9"/>
    <p:sldLayoutId id="2147483674" r:id="rId10"/>
    <p:sldLayoutId id="2147483671" r:id="rId11"/>
    <p:sldLayoutId id="2147483662" r:id="rId12"/>
    <p:sldLayoutId id="2147483663" r:id="rId13"/>
    <p:sldLayoutId id="2147483676" r:id="rId14"/>
    <p:sldLayoutId id="2147483677" r:id="rId15"/>
    <p:sldLayoutId id="2147483675" r:id="rId16"/>
    <p:sldLayoutId id="2147483678"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gSgTmcq-bBk"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10.jpg"/><Relationship Id="rId4" Type="http://schemas.openxmlformats.org/officeDocument/2006/relationships/hyperlink" Target="https://youtu.be/gSgTmcq-bBk"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cGJoi3h2rvs" TargetMode="External"/><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1.xml"/><Relationship Id="rId1" Type="http://schemas.openxmlformats.org/officeDocument/2006/relationships/slideLayout" Target="../slideLayouts/slideLayout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0.xml"/><Relationship Id="rId1" Type="http://schemas.openxmlformats.org/officeDocument/2006/relationships/slideLayout" Target="../slideLayouts/slideLayout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1.xml"/><Relationship Id="rId1" Type="http://schemas.openxmlformats.org/officeDocument/2006/relationships/slideLayout" Target="../slideLayouts/slideLayout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3.xml"/><Relationship Id="rId1" Type="http://schemas.openxmlformats.org/officeDocument/2006/relationships/slideLayout" Target="../slideLayouts/slideLayout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6.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Commercial Sexual Exploitation of </a:t>
            </a:r>
            <a:r>
              <a:rPr lang="en-US"/>
              <a:t>Minors </a:t>
            </a:r>
            <a:endParaRPr lang="en-US" dirty="0"/>
          </a:p>
        </p:txBody>
      </p:sp>
      <p:sp>
        <p:nvSpPr>
          <p:cNvPr id="3" name="Text Placeholder 2"/>
          <p:cNvSpPr>
            <a:spLocks noGrp="1"/>
          </p:cNvSpPr>
          <p:nvPr>
            <p:ph type="body" sz="quarter" idx="12"/>
          </p:nvPr>
        </p:nvSpPr>
        <p:spPr/>
        <p:txBody>
          <a:bodyPr>
            <a:normAutofit/>
          </a:bodyPr>
          <a:lstStyle/>
          <a:p>
            <a:r>
              <a:rPr lang="en-US" sz="2000" dirty="0"/>
              <a:t>Version 1.9.2023</a:t>
            </a:r>
          </a:p>
        </p:txBody>
      </p:sp>
      <p:sp>
        <p:nvSpPr>
          <p:cNvPr id="4" name="Text Placeholder 3"/>
          <p:cNvSpPr>
            <a:spLocks noGrp="1"/>
          </p:cNvSpPr>
          <p:nvPr>
            <p:ph type="body" sz="quarter" idx="11"/>
          </p:nvPr>
        </p:nvSpPr>
        <p:spPr/>
        <p:txBody>
          <a:bodyPr/>
          <a:lstStyle/>
          <a:p>
            <a:r>
              <a:rPr lang="en-US" dirty="0"/>
              <a:t>Office of Training and Professional Development</a:t>
            </a:r>
          </a:p>
        </p:txBody>
      </p:sp>
    </p:spTree>
    <p:extLst>
      <p:ext uri="{BB962C8B-B14F-4D97-AF65-F5344CB8AC3E}">
        <p14:creationId xmlns:p14="http://schemas.microsoft.com/office/powerpoint/2010/main" val="479260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Trafficking Activity 2019</a:t>
            </a:r>
          </a:p>
        </p:txBody>
      </p:sp>
      <p:sp>
        <p:nvSpPr>
          <p:cNvPr id="5" name="Rectangle 4"/>
          <p:cNvSpPr/>
          <p:nvPr/>
        </p:nvSpPr>
        <p:spPr>
          <a:xfrm>
            <a:off x="2286000" y="3105835"/>
            <a:ext cx="4572000" cy="369332"/>
          </a:xfrm>
          <a:prstGeom prst="rect">
            <a:avLst/>
          </a:prstGeom>
        </p:spPr>
        <p:txBody>
          <a:bodyPr>
            <a:spAutoFit/>
          </a:bodyPr>
          <a:lstStyle/>
          <a:p>
            <a:endParaRPr lang="en-US" dirty="0"/>
          </a:p>
        </p:txBody>
      </p:sp>
      <p:sp>
        <p:nvSpPr>
          <p:cNvPr id="6" name="Rectangle 5"/>
          <p:cNvSpPr/>
          <p:nvPr/>
        </p:nvSpPr>
        <p:spPr>
          <a:xfrm>
            <a:off x="1847850" y="6112524"/>
            <a:ext cx="5448300" cy="253916"/>
          </a:xfrm>
          <a:prstGeom prst="rect">
            <a:avLst/>
          </a:prstGeom>
        </p:spPr>
        <p:txBody>
          <a:bodyPr wrap="square">
            <a:spAutoFit/>
          </a:bodyPr>
          <a:lstStyle/>
          <a:p>
            <a:r>
              <a:rPr lang="en-US" sz="1050" dirty="0">
                <a:latin typeface="Open Sans" panose="020B0606030504020204" pitchFamily="34" charset="0"/>
                <a:ea typeface="Open Sans" panose="020B0606030504020204" pitchFamily="34" charset="0"/>
                <a:cs typeface="Open Sans" panose="020B0606030504020204" pitchFamily="34" charset="0"/>
              </a:rPr>
              <a:t>Includes cases reported to the National Human Trafficking Resource Center Hotline </a:t>
            </a:r>
          </a:p>
        </p:txBody>
      </p:sp>
      <p:pic>
        <p:nvPicPr>
          <p:cNvPr id="1026" name="Picture 2">
            <a:extLst>
              <a:ext uri="{FF2B5EF4-FFF2-40B4-BE49-F238E27FC236}">
                <a16:creationId xmlns:a16="http://schemas.microsoft.com/office/drawing/2014/main" id="{91DE4AE4-B75C-4B77-880C-1FEB6816AB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47725"/>
            <a:ext cx="9144000" cy="5264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304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825500"/>
          </a:xfrm>
        </p:spPr>
        <p:txBody>
          <a:bodyPr/>
          <a:lstStyle/>
          <a:p>
            <a:r>
              <a:rPr lang="en-US" dirty="0"/>
              <a:t>National Snapshot </a:t>
            </a:r>
            <a:endParaRPr lang="en-US" dirty="0">
              <a:highlight>
                <a:srgbClr val="FFFF00"/>
              </a:highlight>
            </a:endParaRPr>
          </a:p>
        </p:txBody>
      </p:sp>
      <p:sp>
        <p:nvSpPr>
          <p:cNvPr id="4" name="object 3"/>
          <p:cNvSpPr>
            <a:spLocks noGrp="1"/>
          </p:cNvSpPr>
          <p:nvPr>
            <p:ph idx="1"/>
          </p:nvPr>
        </p:nvSpPr>
        <p:spPr>
          <a:xfrm>
            <a:off x="838200" y="1295400"/>
            <a:ext cx="8153400" cy="4933065"/>
          </a:xfrm>
          <a:prstGeom prst="rect">
            <a:avLst/>
          </a:prstGeom>
          <a:blipFill>
            <a:blip r:embed="rId3" cstate="print"/>
            <a:stretch>
              <a:fillRect/>
            </a:stretch>
          </a:blipFill>
        </p:spPr>
        <p:txBody>
          <a:bodyPr wrap="square" lIns="0" tIns="0" rIns="0" bIns="0" rtlCol="0">
            <a:normAutofit/>
          </a:bodyPr>
          <a:lstStyle/>
          <a:p>
            <a:pPr marL="298450" indent="-285750">
              <a:lnSpc>
                <a:spcPct val="100000"/>
              </a:lnSpc>
              <a:buClr>
                <a:schemeClr val="accent1">
                  <a:lumMod val="75000"/>
                </a:schemeClr>
              </a:buClr>
              <a:buFont typeface="Wingdings" panose="05000000000000000000" pitchFamily="2" charset="2"/>
              <a:buChar char="ü"/>
            </a:pPr>
            <a:endParaRPr lang="en-US" sz="1900" spc="-5" dirty="0"/>
          </a:p>
          <a:p>
            <a:pPr marL="298450" indent="-285750">
              <a:lnSpc>
                <a:spcPct val="100000"/>
              </a:lnSpc>
              <a:buClr>
                <a:schemeClr val="accent1">
                  <a:lumMod val="75000"/>
                </a:schemeClr>
              </a:buClr>
              <a:buFont typeface="Wingdings" panose="05000000000000000000" pitchFamily="2" charset="2"/>
              <a:buChar char="ü"/>
            </a:pPr>
            <a:r>
              <a:rPr lang="en-US" sz="1900" spc="-5" dirty="0"/>
              <a:t>Se</a:t>
            </a:r>
            <a:r>
              <a:rPr lang="en-US" sz="1900" dirty="0"/>
              <a:t>x tr</a:t>
            </a:r>
            <a:r>
              <a:rPr lang="en-US" sz="1900" spc="-10" dirty="0"/>
              <a:t>a</a:t>
            </a:r>
            <a:r>
              <a:rPr lang="en-US" sz="1900" spc="-35" dirty="0"/>
              <a:t>f</a:t>
            </a:r>
            <a:r>
              <a:rPr lang="en-US" sz="1900" dirty="0"/>
              <a:t>f</a:t>
            </a:r>
            <a:r>
              <a:rPr lang="en-US" sz="1900" spc="-5" dirty="0"/>
              <a:t>i</a:t>
            </a:r>
            <a:r>
              <a:rPr lang="en-US" sz="1900" dirty="0"/>
              <a:t>ck</a:t>
            </a:r>
            <a:r>
              <a:rPr lang="en-US" sz="1900" spc="-5" dirty="0"/>
              <a:t>i</a:t>
            </a:r>
            <a:r>
              <a:rPr lang="en-US" sz="1900" spc="-10" dirty="0"/>
              <a:t>n</a:t>
            </a:r>
            <a:r>
              <a:rPr lang="en-US" sz="1900" dirty="0"/>
              <a:t>g</a:t>
            </a:r>
            <a:r>
              <a:rPr lang="en-US" sz="1900" spc="10" dirty="0"/>
              <a:t> has been </a:t>
            </a:r>
            <a:r>
              <a:rPr lang="en-US" sz="1900" dirty="0"/>
              <a:t>r</a:t>
            </a:r>
            <a:r>
              <a:rPr lang="en-US" sz="1900" spc="-10" dirty="0"/>
              <a:t>epo</a:t>
            </a:r>
            <a:r>
              <a:rPr lang="en-US" sz="1900" dirty="0"/>
              <a:t>rt</a:t>
            </a:r>
            <a:r>
              <a:rPr lang="en-US" sz="1900" spc="-10" dirty="0"/>
              <a:t>e</a:t>
            </a:r>
            <a:r>
              <a:rPr lang="en-US" sz="1900" dirty="0"/>
              <a:t>d</a:t>
            </a:r>
            <a:r>
              <a:rPr lang="en-US" sz="1900" spc="10" dirty="0"/>
              <a:t> </a:t>
            </a:r>
            <a:r>
              <a:rPr lang="en-US" sz="1900" spc="-5" dirty="0"/>
              <a:t>i</a:t>
            </a:r>
            <a:r>
              <a:rPr lang="en-US" sz="1900" dirty="0"/>
              <a:t>n</a:t>
            </a:r>
            <a:r>
              <a:rPr lang="en-US" sz="1900" spc="-5" dirty="0"/>
              <a:t> </a:t>
            </a:r>
            <a:r>
              <a:rPr lang="en-US" sz="1900" spc="-10" dirty="0"/>
              <a:t>a</a:t>
            </a:r>
            <a:r>
              <a:rPr lang="en-US" sz="1900" spc="-5" dirty="0"/>
              <a:t>l</a:t>
            </a:r>
            <a:r>
              <a:rPr lang="en-US" sz="1900" dirty="0"/>
              <a:t>l</a:t>
            </a:r>
            <a:r>
              <a:rPr lang="en-US" sz="1900" spc="10" dirty="0"/>
              <a:t> </a:t>
            </a:r>
            <a:r>
              <a:rPr lang="en-US" sz="1900" spc="-10" dirty="0"/>
              <a:t>5</a:t>
            </a:r>
            <a:r>
              <a:rPr lang="en-US" sz="1900" dirty="0"/>
              <a:t>0</a:t>
            </a:r>
            <a:r>
              <a:rPr lang="en-US" sz="1900" spc="-5" dirty="0"/>
              <a:t> S</a:t>
            </a:r>
            <a:r>
              <a:rPr lang="en-US" sz="1900" dirty="0"/>
              <a:t>t</a:t>
            </a:r>
            <a:r>
              <a:rPr lang="en-US" sz="1900" spc="-10" dirty="0"/>
              <a:t>a</a:t>
            </a:r>
            <a:r>
              <a:rPr lang="en-US" sz="1900" dirty="0"/>
              <a:t>t</a:t>
            </a:r>
            <a:r>
              <a:rPr lang="en-US" sz="1900" spc="-10" dirty="0"/>
              <a:t>es</a:t>
            </a:r>
            <a:endParaRPr lang="en-US" sz="1900" dirty="0"/>
          </a:p>
          <a:p>
            <a:pPr marL="298450" marR="779780" indent="-285750">
              <a:lnSpc>
                <a:spcPct val="100000"/>
              </a:lnSpc>
              <a:spcBef>
                <a:spcPts val="1200"/>
              </a:spcBef>
              <a:buClr>
                <a:schemeClr val="accent1">
                  <a:lumMod val="75000"/>
                </a:schemeClr>
              </a:buClr>
              <a:buFont typeface="Wingdings" panose="05000000000000000000" pitchFamily="2" charset="2"/>
              <a:buChar char="ü"/>
            </a:pPr>
            <a:r>
              <a:rPr lang="en-US" sz="1900" spc="-5" dirty="0"/>
              <a:t>An e</a:t>
            </a:r>
            <a:r>
              <a:rPr lang="en-US" sz="1900" dirty="0"/>
              <a:t>st</a:t>
            </a:r>
            <a:r>
              <a:rPr lang="en-US" sz="1900" spc="-5" dirty="0"/>
              <a:t>i</a:t>
            </a:r>
            <a:r>
              <a:rPr lang="en-US" sz="1900" dirty="0"/>
              <a:t>m</a:t>
            </a:r>
            <a:r>
              <a:rPr lang="en-US" sz="1900" spc="-10" dirty="0"/>
              <a:t>a</a:t>
            </a:r>
            <a:r>
              <a:rPr lang="en-US" sz="1900" dirty="0"/>
              <a:t>t</a:t>
            </a:r>
            <a:r>
              <a:rPr lang="en-US" sz="1900" spc="-10" dirty="0"/>
              <a:t>e</a:t>
            </a:r>
            <a:r>
              <a:rPr lang="en-US" sz="1900" dirty="0"/>
              <a:t>d </a:t>
            </a:r>
            <a:r>
              <a:rPr lang="en-US" sz="1900" spc="-10" dirty="0"/>
              <a:t>100</a:t>
            </a:r>
            <a:r>
              <a:rPr lang="en-US" sz="1900" dirty="0"/>
              <a:t>,</a:t>
            </a:r>
            <a:r>
              <a:rPr lang="en-US" sz="1900" spc="-10" dirty="0"/>
              <a:t>00</a:t>
            </a:r>
            <a:r>
              <a:rPr lang="en-US" sz="1900" dirty="0"/>
              <a:t>0</a:t>
            </a:r>
            <a:r>
              <a:rPr lang="en-US" sz="1900" spc="20" dirty="0"/>
              <a:t> </a:t>
            </a:r>
            <a:r>
              <a:rPr lang="en-US" sz="1900" dirty="0"/>
              <a:t>c</a:t>
            </a:r>
            <a:r>
              <a:rPr lang="en-US" sz="1900" spc="-10" dirty="0"/>
              <a:t>h</a:t>
            </a:r>
            <a:r>
              <a:rPr lang="en-US" sz="1900" spc="-5" dirty="0"/>
              <a:t>il</a:t>
            </a:r>
            <a:r>
              <a:rPr lang="en-US" sz="1900" spc="-10" dirty="0"/>
              <a:t>d</a:t>
            </a:r>
            <a:r>
              <a:rPr lang="en-US" sz="1900" dirty="0"/>
              <a:t>r</a:t>
            </a:r>
            <a:r>
              <a:rPr lang="en-US" sz="1900" spc="-10" dirty="0"/>
              <a:t>en</a:t>
            </a:r>
            <a:r>
              <a:rPr lang="en-US" sz="1900" dirty="0"/>
              <a:t>/</a:t>
            </a:r>
            <a:r>
              <a:rPr lang="en-US" sz="1900" spc="-25" dirty="0"/>
              <a:t>y</a:t>
            </a:r>
            <a:r>
              <a:rPr lang="en-US" sz="1900" spc="-10" dirty="0"/>
              <a:t>ou</a:t>
            </a:r>
            <a:r>
              <a:rPr lang="en-US" sz="1900" dirty="0"/>
              <a:t>th</a:t>
            </a:r>
            <a:r>
              <a:rPr lang="en-US" sz="1900" spc="45" dirty="0"/>
              <a:t> are </a:t>
            </a:r>
            <a:r>
              <a:rPr lang="en-US" sz="1900" dirty="0"/>
              <a:t>s</a:t>
            </a:r>
            <a:r>
              <a:rPr lang="en-US" sz="1900" spc="-10" dirty="0"/>
              <a:t>e</a:t>
            </a:r>
            <a:r>
              <a:rPr lang="en-US" sz="1900" spc="-15" dirty="0"/>
              <a:t>x</a:t>
            </a:r>
            <a:r>
              <a:rPr lang="en-US" sz="1900" spc="-10" dirty="0"/>
              <a:t>ua</a:t>
            </a:r>
            <a:r>
              <a:rPr lang="en-US" sz="1900" spc="-5" dirty="0"/>
              <a:t>ll</a:t>
            </a:r>
            <a:r>
              <a:rPr lang="en-US" sz="1900" dirty="0"/>
              <a:t>y</a:t>
            </a:r>
            <a:r>
              <a:rPr lang="en-US" sz="1900" spc="25" dirty="0"/>
              <a:t> </a:t>
            </a:r>
            <a:r>
              <a:rPr lang="en-US" sz="1900" spc="-10" dirty="0"/>
              <a:t>e</a:t>
            </a:r>
            <a:r>
              <a:rPr lang="en-US" sz="1900" spc="-15" dirty="0"/>
              <a:t>x</a:t>
            </a:r>
            <a:r>
              <a:rPr lang="en-US" sz="1900" spc="-10" dirty="0"/>
              <a:t>p</a:t>
            </a:r>
            <a:r>
              <a:rPr lang="en-US" sz="1900" spc="-5" dirty="0"/>
              <a:t>l</a:t>
            </a:r>
            <a:r>
              <a:rPr lang="en-US" sz="1900" spc="-10" dirty="0"/>
              <a:t>o</a:t>
            </a:r>
            <a:r>
              <a:rPr lang="en-US" sz="1900" spc="-5" dirty="0"/>
              <a:t>i</a:t>
            </a:r>
            <a:r>
              <a:rPr lang="en-US" sz="1900" dirty="0"/>
              <a:t>t</a:t>
            </a:r>
            <a:r>
              <a:rPr lang="en-US" sz="1900" spc="-10" dirty="0"/>
              <a:t>e</a:t>
            </a:r>
            <a:r>
              <a:rPr lang="en-US" sz="1900" dirty="0"/>
              <a:t>d</a:t>
            </a:r>
            <a:r>
              <a:rPr lang="en-US" sz="1900" spc="30" dirty="0"/>
              <a:t> </a:t>
            </a:r>
            <a:r>
              <a:rPr lang="en-US" sz="1900" spc="-5" dirty="0"/>
              <a:t>i</a:t>
            </a:r>
            <a:r>
              <a:rPr lang="en-US" sz="1900" dirty="0"/>
              <a:t>n</a:t>
            </a:r>
            <a:r>
              <a:rPr lang="en-US" sz="1900" spc="-5" dirty="0"/>
              <a:t> </a:t>
            </a:r>
            <a:r>
              <a:rPr lang="en-US" sz="1900" dirty="0"/>
              <a:t>t</a:t>
            </a:r>
            <a:r>
              <a:rPr lang="en-US" sz="1900" spc="-10" dirty="0"/>
              <a:t>h</a:t>
            </a:r>
            <a:r>
              <a:rPr lang="en-US" sz="1900" dirty="0"/>
              <a:t>e</a:t>
            </a:r>
            <a:r>
              <a:rPr lang="en-US" sz="1900" spc="10" dirty="0"/>
              <a:t> </a:t>
            </a:r>
            <a:r>
              <a:rPr lang="en-US" sz="1900" spc="-5" dirty="0"/>
              <a:t>U</a:t>
            </a:r>
            <a:r>
              <a:rPr lang="en-US" sz="1900" spc="-10" dirty="0"/>
              <a:t>n</a:t>
            </a:r>
            <a:r>
              <a:rPr lang="en-US" sz="1900" spc="-5" dirty="0"/>
              <a:t>i</a:t>
            </a:r>
            <a:r>
              <a:rPr lang="en-US" sz="1900" dirty="0"/>
              <a:t>t</a:t>
            </a:r>
            <a:r>
              <a:rPr lang="en-US" sz="1900" spc="-10" dirty="0"/>
              <a:t>e</a:t>
            </a:r>
            <a:r>
              <a:rPr lang="en-US" sz="1900" dirty="0"/>
              <a:t>d</a:t>
            </a:r>
            <a:r>
              <a:rPr lang="en-US" sz="1900" spc="10" dirty="0"/>
              <a:t> </a:t>
            </a:r>
            <a:r>
              <a:rPr lang="en-US" sz="1900" spc="-5" dirty="0"/>
              <a:t>S</a:t>
            </a:r>
            <a:r>
              <a:rPr lang="en-US" sz="1900" dirty="0"/>
              <a:t>t</a:t>
            </a:r>
            <a:r>
              <a:rPr lang="en-US" sz="1900" spc="-10" dirty="0"/>
              <a:t>a</a:t>
            </a:r>
            <a:r>
              <a:rPr lang="en-US" sz="1900" dirty="0"/>
              <a:t>t</a:t>
            </a:r>
            <a:r>
              <a:rPr lang="en-US" sz="1900" spc="-10" dirty="0"/>
              <a:t>es </a:t>
            </a:r>
            <a:r>
              <a:rPr lang="en-US" sz="1900" dirty="0"/>
              <a:t>(</a:t>
            </a:r>
            <a:r>
              <a:rPr lang="en-US" sz="1900" spc="-5" dirty="0"/>
              <a:t>i</a:t>
            </a:r>
            <a:r>
              <a:rPr lang="en-US" sz="1900" spc="-10" dirty="0"/>
              <a:t>n</a:t>
            </a:r>
            <a:r>
              <a:rPr lang="en-US" sz="1900" dirty="0"/>
              <a:t>c</a:t>
            </a:r>
            <a:r>
              <a:rPr lang="en-US" sz="1900" spc="-5" dirty="0"/>
              <a:t>l</a:t>
            </a:r>
            <a:r>
              <a:rPr lang="en-US" sz="1900" spc="-10" dirty="0"/>
              <a:t>ud</a:t>
            </a:r>
            <a:r>
              <a:rPr lang="en-US" sz="1900" spc="-5" dirty="0"/>
              <a:t>i</a:t>
            </a:r>
            <a:r>
              <a:rPr lang="en-US" sz="1900" spc="-10" dirty="0"/>
              <a:t>n</a:t>
            </a:r>
            <a:r>
              <a:rPr lang="en-US" sz="1900" dirty="0"/>
              <a:t>g</a:t>
            </a:r>
            <a:r>
              <a:rPr lang="en-US" sz="1900" spc="20" dirty="0"/>
              <a:t> </a:t>
            </a:r>
            <a:r>
              <a:rPr lang="en-US" sz="1900" dirty="0"/>
              <a:t>t</a:t>
            </a:r>
            <a:r>
              <a:rPr lang="en-US" sz="1900" spc="-10" dirty="0"/>
              <a:t>e</a:t>
            </a:r>
            <a:r>
              <a:rPr lang="en-US" sz="1900" dirty="0"/>
              <a:t>rr</a:t>
            </a:r>
            <a:r>
              <a:rPr lang="en-US" sz="1900" spc="-5" dirty="0"/>
              <a:t>i</a:t>
            </a:r>
            <a:r>
              <a:rPr lang="en-US" sz="1900" dirty="0"/>
              <a:t>t</a:t>
            </a:r>
            <a:r>
              <a:rPr lang="en-US" sz="1900" spc="-10" dirty="0"/>
              <a:t>o</a:t>
            </a:r>
            <a:r>
              <a:rPr lang="en-US" sz="1900" dirty="0"/>
              <a:t>r</a:t>
            </a:r>
            <a:r>
              <a:rPr lang="en-US" sz="1900" spc="-5" dirty="0"/>
              <a:t>i</a:t>
            </a:r>
            <a:r>
              <a:rPr lang="en-US" sz="1900" spc="-10" dirty="0"/>
              <a:t>e</a:t>
            </a:r>
            <a:r>
              <a:rPr lang="en-US" sz="1900" dirty="0"/>
              <a:t>s)</a:t>
            </a:r>
            <a:r>
              <a:rPr lang="en-US" sz="1900" spc="20" dirty="0"/>
              <a:t> </a:t>
            </a:r>
            <a:r>
              <a:rPr lang="en-US" sz="1900" spc="-10" dirty="0"/>
              <a:t>e</a:t>
            </a:r>
            <a:r>
              <a:rPr lang="en-US" sz="1900" dirty="0"/>
              <a:t>v</a:t>
            </a:r>
            <a:r>
              <a:rPr lang="en-US" sz="1900" spc="-10" dirty="0"/>
              <a:t>e</a:t>
            </a:r>
            <a:r>
              <a:rPr lang="en-US" sz="1900" dirty="0"/>
              <a:t>ry</a:t>
            </a:r>
            <a:r>
              <a:rPr lang="en-US" sz="1900" spc="5" dirty="0"/>
              <a:t> </a:t>
            </a:r>
            <a:r>
              <a:rPr lang="en-US" sz="1900" spc="-25" dirty="0"/>
              <a:t>y</a:t>
            </a:r>
            <a:r>
              <a:rPr lang="en-US" sz="1900" spc="-10" dirty="0"/>
              <a:t>ear</a:t>
            </a:r>
            <a:endParaRPr lang="en-US" sz="1900" dirty="0"/>
          </a:p>
          <a:p>
            <a:pPr marL="298450" marR="1250950" indent="-285750">
              <a:lnSpc>
                <a:spcPct val="155600"/>
              </a:lnSpc>
              <a:buClr>
                <a:schemeClr val="accent1">
                  <a:lumMod val="75000"/>
                </a:schemeClr>
              </a:buClr>
              <a:buFont typeface="Wingdings" panose="05000000000000000000" pitchFamily="2" charset="2"/>
              <a:buChar char="ü"/>
            </a:pPr>
            <a:r>
              <a:rPr lang="en-US" sz="1900" spc="-10" dirty="0"/>
              <a:t>2019</a:t>
            </a:r>
            <a:r>
              <a:rPr lang="en-US" sz="1900" spc="10" dirty="0"/>
              <a:t> </a:t>
            </a:r>
            <a:r>
              <a:rPr lang="en-US" sz="1900" spc="-10" dirty="0"/>
              <a:t>da</a:t>
            </a:r>
            <a:r>
              <a:rPr lang="en-US" sz="1900" dirty="0"/>
              <a:t>ta </a:t>
            </a:r>
            <a:r>
              <a:rPr lang="en-US" sz="1900" spc="-5" dirty="0"/>
              <a:t>i</a:t>
            </a:r>
            <a:r>
              <a:rPr lang="en-US" sz="1900" spc="-10" dirty="0"/>
              <a:t>den</a:t>
            </a:r>
            <a:r>
              <a:rPr lang="en-US" sz="1900" dirty="0"/>
              <a:t>t</a:t>
            </a:r>
            <a:r>
              <a:rPr lang="en-US" sz="1900" spc="-5" dirty="0"/>
              <a:t>i</a:t>
            </a:r>
            <a:r>
              <a:rPr lang="en-US" sz="1900" dirty="0"/>
              <a:t>f</a:t>
            </a:r>
            <a:r>
              <a:rPr lang="en-US" sz="1900" spc="-5" dirty="0"/>
              <a:t>i</a:t>
            </a:r>
            <a:r>
              <a:rPr lang="en-US" sz="1900" spc="-10" dirty="0"/>
              <a:t>e</a:t>
            </a:r>
            <a:r>
              <a:rPr lang="en-US" sz="1900" dirty="0"/>
              <a:t>d</a:t>
            </a:r>
            <a:r>
              <a:rPr lang="en-US" sz="1900" spc="20" dirty="0"/>
              <a:t> </a:t>
            </a:r>
            <a:r>
              <a:rPr lang="en-US" sz="1900" spc="-10" dirty="0"/>
              <a:t>22,326 </a:t>
            </a:r>
            <a:r>
              <a:rPr lang="en-US" sz="1900" dirty="0"/>
              <a:t>v</a:t>
            </a:r>
            <a:r>
              <a:rPr lang="en-US" sz="1900" spc="-5" dirty="0"/>
              <a:t>i</a:t>
            </a:r>
            <a:r>
              <a:rPr lang="en-US" sz="1900" dirty="0"/>
              <a:t>ct</a:t>
            </a:r>
            <a:r>
              <a:rPr lang="en-US" sz="1900" spc="-5" dirty="0"/>
              <a:t>i</a:t>
            </a:r>
            <a:r>
              <a:rPr lang="en-US" sz="1900" dirty="0"/>
              <a:t>ms and survivors:</a:t>
            </a:r>
          </a:p>
          <a:p>
            <a:pPr marL="756285" indent="-286385">
              <a:lnSpc>
                <a:spcPct val="100000"/>
              </a:lnSpc>
              <a:spcBef>
                <a:spcPts val="605"/>
              </a:spcBef>
              <a:buClr>
                <a:schemeClr val="accent1">
                  <a:lumMod val="75000"/>
                </a:schemeClr>
              </a:buClr>
              <a:buFont typeface="Wingdings" panose="05000000000000000000" pitchFamily="2" charset="2"/>
              <a:buChar char="ü"/>
              <a:tabLst>
                <a:tab pos="756920" algn="l"/>
              </a:tabLst>
            </a:pPr>
            <a:r>
              <a:rPr lang="en-US" sz="1900" spc="-10" dirty="0"/>
              <a:t>5,359 </a:t>
            </a:r>
            <a:r>
              <a:rPr lang="en-US" sz="1900" spc="-15" dirty="0"/>
              <a:t>m</a:t>
            </a:r>
            <a:r>
              <a:rPr lang="en-US" sz="1900" dirty="0"/>
              <a:t>i</a:t>
            </a:r>
            <a:r>
              <a:rPr lang="en-US" sz="1900" spc="-10" dirty="0"/>
              <a:t>no</a:t>
            </a:r>
            <a:r>
              <a:rPr lang="en-US" sz="1900" spc="-15" dirty="0"/>
              <a:t>r</a:t>
            </a:r>
            <a:r>
              <a:rPr lang="en-US" sz="1900" spc="-10" dirty="0"/>
              <a:t>s</a:t>
            </a:r>
            <a:endParaRPr lang="en-US" sz="1900" dirty="0"/>
          </a:p>
          <a:p>
            <a:pPr marL="756285" indent="-286385">
              <a:lnSpc>
                <a:spcPct val="100000"/>
              </a:lnSpc>
              <a:buClr>
                <a:schemeClr val="accent1">
                  <a:lumMod val="75000"/>
                </a:schemeClr>
              </a:buClr>
              <a:buFont typeface="Wingdings" panose="05000000000000000000" pitchFamily="2" charset="2"/>
              <a:buChar char="ü"/>
              <a:tabLst>
                <a:tab pos="756920" algn="l"/>
              </a:tabLst>
            </a:pPr>
            <a:r>
              <a:rPr lang="en-US" sz="1900" spc="-10" dirty="0"/>
              <a:t>84</a:t>
            </a:r>
            <a:r>
              <a:rPr lang="en-US" sz="1900" spc="-5" dirty="0"/>
              <a:t>%</a:t>
            </a:r>
            <a:r>
              <a:rPr lang="en-US" sz="1900" spc="25" dirty="0"/>
              <a:t>  </a:t>
            </a:r>
            <a:r>
              <a:rPr lang="en-US" sz="1900" spc="-10" dirty="0"/>
              <a:t>fema</a:t>
            </a:r>
            <a:r>
              <a:rPr lang="en-US" sz="1900" dirty="0"/>
              <a:t>l</a:t>
            </a:r>
            <a:r>
              <a:rPr lang="en-US" sz="1900" spc="-10" dirty="0"/>
              <a:t>e</a:t>
            </a:r>
            <a:endParaRPr lang="en-US" sz="1900" dirty="0"/>
          </a:p>
          <a:p>
            <a:pPr marL="756285" indent="-286385">
              <a:lnSpc>
                <a:spcPct val="100000"/>
              </a:lnSpc>
              <a:buClr>
                <a:schemeClr val="accent1">
                  <a:lumMod val="75000"/>
                </a:schemeClr>
              </a:buClr>
              <a:buFont typeface="Wingdings" panose="05000000000000000000" pitchFamily="2" charset="2"/>
              <a:buChar char="ü"/>
              <a:tabLst>
                <a:tab pos="756920" algn="l"/>
              </a:tabLst>
            </a:pPr>
            <a:r>
              <a:rPr lang="en-US" sz="1900" spc="-10" dirty="0"/>
              <a:t>13</a:t>
            </a:r>
            <a:r>
              <a:rPr lang="en-US" sz="1900" spc="-5" dirty="0"/>
              <a:t>% </a:t>
            </a:r>
            <a:r>
              <a:rPr lang="en-US" sz="1900" spc="25" dirty="0"/>
              <a:t> </a:t>
            </a:r>
            <a:r>
              <a:rPr lang="en-US" sz="1900" spc="-15" dirty="0"/>
              <a:t>ma</a:t>
            </a:r>
            <a:r>
              <a:rPr lang="en-US" sz="1900" dirty="0"/>
              <a:t>l</a:t>
            </a:r>
            <a:r>
              <a:rPr lang="en-US" sz="1900" spc="-10" dirty="0"/>
              <a:t>e</a:t>
            </a:r>
            <a:endParaRPr lang="en-US" sz="1900" dirty="0"/>
          </a:p>
          <a:p>
            <a:pPr marL="756920" indent="-287020">
              <a:lnSpc>
                <a:spcPct val="100000"/>
              </a:lnSpc>
              <a:buClr>
                <a:schemeClr val="accent1">
                  <a:lumMod val="75000"/>
                </a:schemeClr>
              </a:buClr>
              <a:buFont typeface="Wingdings" panose="05000000000000000000" pitchFamily="2" charset="2"/>
              <a:buChar char="ü"/>
              <a:tabLst>
                <a:tab pos="757555" algn="l"/>
              </a:tabLst>
            </a:pPr>
            <a:r>
              <a:rPr lang="en-US" sz="1900" spc="-10" dirty="0"/>
              <a:t>0.9%  </a:t>
            </a:r>
            <a:r>
              <a:rPr lang="en-US" sz="1900" spc="-5" dirty="0"/>
              <a:t>gender minorities (including transgender)</a:t>
            </a:r>
            <a:endParaRPr lang="en-US" sz="1900" dirty="0"/>
          </a:p>
          <a:p>
            <a:pPr marL="298450" indent="-285750">
              <a:lnSpc>
                <a:spcPct val="100000"/>
              </a:lnSpc>
              <a:spcBef>
                <a:spcPts val="590"/>
              </a:spcBef>
              <a:buClr>
                <a:schemeClr val="accent1">
                  <a:lumMod val="75000"/>
                </a:schemeClr>
              </a:buClr>
              <a:buFont typeface="Wingdings" panose="05000000000000000000" pitchFamily="2" charset="2"/>
              <a:buChar char="ü"/>
            </a:pPr>
            <a:endParaRPr lang="en-US" sz="1900" spc="-5" dirty="0"/>
          </a:p>
          <a:p>
            <a:pPr marL="298450" indent="-285750">
              <a:lnSpc>
                <a:spcPct val="100000"/>
              </a:lnSpc>
              <a:spcBef>
                <a:spcPts val="590"/>
              </a:spcBef>
              <a:buClr>
                <a:schemeClr val="accent1">
                  <a:lumMod val="75000"/>
                </a:schemeClr>
              </a:buClr>
              <a:buFont typeface="Wingdings" panose="05000000000000000000" pitchFamily="2" charset="2"/>
              <a:buChar char="ü"/>
            </a:pPr>
            <a:r>
              <a:rPr lang="en-US" sz="1900" spc="-5" dirty="0"/>
              <a:t>N</a:t>
            </a:r>
            <a:r>
              <a:rPr lang="en-US" sz="1900" spc="-10" dirty="0"/>
              <a:t>a</a:t>
            </a:r>
            <a:r>
              <a:rPr lang="en-US" sz="1900" dirty="0"/>
              <a:t>t</a:t>
            </a:r>
            <a:r>
              <a:rPr lang="en-US" sz="1900" spc="-5" dirty="0"/>
              <a:t>i</a:t>
            </a:r>
            <a:r>
              <a:rPr lang="en-US" sz="1900" dirty="0"/>
              <a:t>ve</a:t>
            </a:r>
            <a:r>
              <a:rPr lang="en-US" sz="1900" spc="10" dirty="0"/>
              <a:t> </a:t>
            </a:r>
            <a:r>
              <a:rPr lang="en-US" sz="1900" dirty="0"/>
              <a:t>c</a:t>
            </a:r>
            <a:r>
              <a:rPr lang="en-US" sz="1900" spc="-10" dirty="0"/>
              <a:t>h</a:t>
            </a:r>
            <a:r>
              <a:rPr lang="en-US" sz="1900" spc="-5" dirty="0"/>
              <a:t>il</a:t>
            </a:r>
            <a:r>
              <a:rPr lang="en-US" sz="1900" spc="-10" dirty="0"/>
              <a:t>d</a:t>
            </a:r>
            <a:r>
              <a:rPr lang="en-US" sz="1900" dirty="0"/>
              <a:t>r</a:t>
            </a:r>
            <a:r>
              <a:rPr lang="en-US" sz="1900" spc="-10" dirty="0"/>
              <a:t>en</a:t>
            </a:r>
            <a:r>
              <a:rPr lang="en-US" sz="1900" dirty="0"/>
              <a:t>/</a:t>
            </a:r>
            <a:r>
              <a:rPr lang="en-US" sz="1900" spc="-25" dirty="0"/>
              <a:t>y</a:t>
            </a:r>
            <a:r>
              <a:rPr lang="en-US" sz="1900" spc="-10" dirty="0"/>
              <a:t>ou</a:t>
            </a:r>
            <a:r>
              <a:rPr lang="en-US" sz="1900" dirty="0"/>
              <a:t>th</a:t>
            </a:r>
            <a:r>
              <a:rPr lang="en-US" sz="1900" spc="50" dirty="0"/>
              <a:t> </a:t>
            </a:r>
            <a:r>
              <a:rPr lang="en-US" sz="1900" spc="-10" dirty="0"/>
              <a:t>a</a:t>
            </a:r>
            <a:r>
              <a:rPr lang="en-US" sz="1900" dirty="0"/>
              <a:t>re</a:t>
            </a:r>
            <a:r>
              <a:rPr lang="en-US" sz="1900" spc="-5" dirty="0"/>
              <a:t> </a:t>
            </a:r>
            <a:r>
              <a:rPr lang="en-US" sz="1900" dirty="0"/>
              <a:t>f</a:t>
            </a:r>
            <a:r>
              <a:rPr lang="en-US" sz="1900" spc="-5" dirty="0"/>
              <a:t>i</a:t>
            </a:r>
            <a:r>
              <a:rPr lang="en-US" sz="1900" dirty="0"/>
              <a:t>ve</a:t>
            </a:r>
            <a:r>
              <a:rPr lang="en-US" sz="1900" spc="-5" dirty="0"/>
              <a:t> </a:t>
            </a:r>
            <a:r>
              <a:rPr lang="en-US" sz="1900" dirty="0"/>
              <a:t>t</a:t>
            </a:r>
            <a:r>
              <a:rPr lang="en-US" sz="1900" spc="-5" dirty="0"/>
              <a:t>i</a:t>
            </a:r>
            <a:r>
              <a:rPr lang="en-US" sz="1900" dirty="0"/>
              <a:t>m</a:t>
            </a:r>
            <a:r>
              <a:rPr lang="en-US" sz="1900" spc="-10" dirty="0"/>
              <a:t>e</a:t>
            </a:r>
            <a:r>
              <a:rPr lang="en-US" sz="1900" dirty="0"/>
              <a:t>s m</a:t>
            </a:r>
            <a:r>
              <a:rPr lang="en-US" sz="1900" spc="-10" dirty="0"/>
              <a:t>o</a:t>
            </a:r>
            <a:r>
              <a:rPr lang="en-US" sz="1900" dirty="0"/>
              <a:t>re</a:t>
            </a:r>
            <a:r>
              <a:rPr lang="en-US" sz="1900" spc="-5" dirty="0"/>
              <a:t> li</a:t>
            </a:r>
            <a:r>
              <a:rPr lang="en-US" sz="1900" dirty="0"/>
              <a:t>k</a:t>
            </a:r>
            <a:r>
              <a:rPr lang="en-US" sz="1900" spc="-10" dirty="0"/>
              <a:t>e</a:t>
            </a:r>
            <a:r>
              <a:rPr lang="en-US" sz="1900" spc="-5" dirty="0"/>
              <a:t>l</a:t>
            </a:r>
            <a:r>
              <a:rPr lang="en-US" sz="1900" dirty="0"/>
              <a:t>y</a:t>
            </a:r>
            <a:r>
              <a:rPr lang="en-US" sz="1900" spc="15" dirty="0"/>
              <a:t> </a:t>
            </a:r>
            <a:r>
              <a:rPr lang="en-US" sz="1900" dirty="0"/>
              <a:t>t</a:t>
            </a:r>
            <a:r>
              <a:rPr lang="en-US" sz="1900" spc="-10" dirty="0"/>
              <a:t>ha</a:t>
            </a:r>
            <a:r>
              <a:rPr lang="en-US" sz="1900" dirty="0"/>
              <a:t>n</a:t>
            </a:r>
            <a:r>
              <a:rPr lang="en-US" sz="1900" spc="10" dirty="0"/>
              <a:t> </a:t>
            </a:r>
            <a:r>
              <a:rPr lang="en-US" sz="1900" spc="-10" dirty="0"/>
              <a:t>pee</a:t>
            </a:r>
            <a:r>
              <a:rPr lang="en-US" sz="1900" dirty="0"/>
              <a:t>rs to</a:t>
            </a:r>
            <a:r>
              <a:rPr lang="en-US" sz="1900" spc="-5" dirty="0"/>
              <a:t> </a:t>
            </a:r>
            <a:r>
              <a:rPr lang="en-US" sz="1900" spc="-10" dirty="0"/>
              <a:t>b</a:t>
            </a:r>
            <a:r>
              <a:rPr lang="en-US" sz="1900" dirty="0"/>
              <a:t>e</a:t>
            </a:r>
            <a:r>
              <a:rPr lang="en-US" sz="1900" spc="-5" dirty="0"/>
              <a:t> </a:t>
            </a:r>
            <a:r>
              <a:rPr lang="en-US" sz="1900" dirty="0"/>
              <a:t>tr</a:t>
            </a:r>
            <a:r>
              <a:rPr lang="en-US" sz="1900" spc="-5" dirty="0"/>
              <a:t>a</a:t>
            </a:r>
            <a:r>
              <a:rPr lang="en-US" sz="1900" spc="-35" dirty="0"/>
              <a:t>f</a:t>
            </a:r>
            <a:r>
              <a:rPr lang="en-US" sz="1900" dirty="0"/>
              <a:t>f</a:t>
            </a:r>
            <a:r>
              <a:rPr lang="en-US" sz="1900" spc="-5" dirty="0"/>
              <a:t>i</a:t>
            </a:r>
            <a:r>
              <a:rPr lang="en-US" sz="1900" dirty="0"/>
              <a:t>ck</a:t>
            </a:r>
            <a:r>
              <a:rPr lang="en-US" sz="1900" spc="-5" dirty="0"/>
              <a:t>e</a:t>
            </a:r>
            <a:r>
              <a:rPr lang="en-US" sz="1900" dirty="0"/>
              <a:t>d</a:t>
            </a:r>
          </a:p>
          <a:p>
            <a:pPr marL="0" indent="0">
              <a:buNone/>
            </a:pPr>
            <a:endParaRPr lang="en-US" dirty="0"/>
          </a:p>
        </p:txBody>
      </p:sp>
      <p:sp>
        <p:nvSpPr>
          <p:cNvPr id="3" name="TextBox 2"/>
          <p:cNvSpPr txBox="1"/>
          <p:nvPr/>
        </p:nvSpPr>
        <p:spPr>
          <a:xfrm>
            <a:off x="3004457" y="5943600"/>
            <a:ext cx="6172200" cy="261610"/>
          </a:xfrm>
          <a:prstGeom prst="rect">
            <a:avLst/>
          </a:prstGeom>
          <a:noFill/>
        </p:spPr>
        <p:txBody>
          <a:bodyPr wrap="square" rtlCol="0">
            <a:spAutoFit/>
          </a:bodyPr>
          <a:lstStyle/>
          <a:p>
            <a:r>
              <a:rPr lang="en-US" sz="1100" dirty="0"/>
              <a:t>National Human Trafficking Resource Center (NHTRC)</a:t>
            </a:r>
          </a:p>
        </p:txBody>
      </p:sp>
    </p:spTree>
    <p:extLst>
      <p:ext uri="{BB962C8B-B14F-4D97-AF65-F5344CB8AC3E}">
        <p14:creationId xmlns:p14="http://schemas.microsoft.com/office/powerpoint/2010/main" val="494576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7803"/>
            <a:ext cx="9144000" cy="825500"/>
          </a:xfrm>
        </p:spPr>
        <p:txBody>
          <a:bodyPr/>
          <a:lstStyle/>
          <a:p>
            <a:r>
              <a:rPr lang="en-US" dirty="0"/>
              <a:t>According to the U.S. Dept. of Justice </a:t>
            </a:r>
            <a:endParaRPr lang="en-US" dirty="0">
              <a:highlight>
                <a:srgbClr val="FFFF00"/>
              </a:highlight>
            </a:endParaRPr>
          </a:p>
        </p:txBody>
      </p:sp>
      <p:sp>
        <p:nvSpPr>
          <p:cNvPr id="3" name="Content Placeholder 2"/>
          <p:cNvSpPr>
            <a:spLocks noGrp="1"/>
          </p:cNvSpPr>
          <p:nvPr>
            <p:ph idx="1"/>
          </p:nvPr>
        </p:nvSpPr>
        <p:spPr/>
        <p:txBody>
          <a:bodyPr/>
          <a:lstStyle/>
          <a:p>
            <a:pPr marL="457200" indent="-457200">
              <a:spcAft>
                <a:spcPts val="3000"/>
              </a:spcAft>
              <a:buClr>
                <a:schemeClr val="accent1">
                  <a:lumMod val="75000"/>
                </a:schemeClr>
              </a:buClr>
              <a:buFont typeface="Wingdings" panose="05000000000000000000" pitchFamily="2" charset="2"/>
              <a:buChar char="ü"/>
            </a:pPr>
            <a:endParaRPr lang="en-US" dirty="0"/>
          </a:p>
          <a:p>
            <a:pPr marL="457200" indent="-457200">
              <a:spcAft>
                <a:spcPts val="3000"/>
              </a:spcAft>
              <a:buClr>
                <a:schemeClr val="accent1">
                  <a:lumMod val="75000"/>
                </a:schemeClr>
              </a:buClr>
              <a:buFont typeface="Wingdings" panose="05000000000000000000" pitchFamily="2" charset="2"/>
              <a:buChar char="ü"/>
            </a:pPr>
            <a:r>
              <a:rPr lang="en-US" dirty="0"/>
              <a:t>A child is bought or sold for sex in the US every two minutes</a:t>
            </a:r>
          </a:p>
          <a:p>
            <a:pPr marL="457200" indent="-457200">
              <a:spcAft>
                <a:spcPts val="3000"/>
              </a:spcAft>
              <a:buClr>
                <a:schemeClr val="accent1">
                  <a:lumMod val="75000"/>
                </a:schemeClr>
              </a:buClr>
              <a:buFont typeface="Wingdings" panose="05000000000000000000" pitchFamily="2" charset="2"/>
              <a:buChar char="ü"/>
            </a:pPr>
            <a:r>
              <a:rPr lang="en-US" dirty="0"/>
              <a:t>The average age of a child sold for sex is 13</a:t>
            </a:r>
          </a:p>
          <a:p>
            <a:pPr marL="457200" indent="-457200">
              <a:spcAft>
                <a:spcPts val="3000"/>
              </a:spcAft>
              <a:buClr>
                <a:schemeClr val="accent1">
                  <a:lumMod val="75000"/>
                </a:schemeClr>
              </a:buClr>
              <a:buFont typeface="Wingdings" panose="05000000000000000000" pitchFamily="2" charset="2"/>
              <a:buChar char="ü"/>
            </a:pPr>
            <a:r>
              <a:rPr lang="en-US" dirty="0"/>
              <a:t>Human trafficking is the second-fastest growing criminal industry behind drug trafficking.</a:t>
            </a:r>
          </a:p>
          <a:p>
            <a:pPr marL="0" indent="0">
              <a:buNone/>
            </a:pPr>
            <a:endParaRPr lang="en-US" dirty="0"/>
          </a:p>
        </p:txBody>
      </p:sp>
    </p:spTree>
    <p:extLst>
      <p:ext uri="{BB962C8B-B14F-4D97-AF65-F5344CB8AC3E}">
        <p14:creationId xmlns:p14="http://schemas.microsoft.com/office/powerpoint/2010/main" val="3384330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825500"/>
          </a:xfrm>
        </p:spPr>
        <p:txBody>
          <a:bodyPr/>
          <a:lstStyle/>
          <a:p>
            <a:r>
              <a:rPr lang="en-US" dirty="0"/>
              <a:t>Data from Tennessee</a:t>
            </a: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24348" t="32463" r="25217" b="35073"/>
          <a:stretch/>
        </p:blipFill>
        <p:spPr>
          <a:xfrm>
            <a:off x="1219200" y="1828800"/>
            <a:ext cx="6578987" cy="3176073"/>
          </a:xfrm>
          <a:prstGeom prst="rect">
            <a:avLst/>
          </a:prstGeom>
        </p:spPr>
      </p:pic>
      <p:sp>
        <p:nvSpPr>
          <p:cNvPr id="5" name="Rectangle 4"/>
          <p:cNvSpPr/>
          <p:nvPr/>
        </p:nvSpPr>
        <p:spPr>
          <a:xfrm>
            <a:off x="714375" y="1524000"/>
            <a:ext cx="8001000" cy="3139321"/>
          </a:xfrm>
          <a:prstGeom prst="rect">
            <a:avLst/>
          </a:prstGeom>
        </p:spPr>
        <p:txBody>
          <a:bodyPr wrap="square">
            <a:spAutoFit/>
          </a:bodyPr>
          <a:lstStyle/>
          <a:p>
            <a:pPr marL="355600">
              <a:spcAft>
                <a:spcPts val="1200"/>
              </a:spcAft>
              <a:buClr>
                <a:schemeClr val="accent1">
                  <a:lumMod val="75000"/>
                </a:schemeClr>
              </a:buClr>
              <a:buFont typeface="Wingdings" panose="05000000000000000000" pitchFamily="2" charset="2"/>
              <a:buChar char="ü"/>
            </a:pPr>
            <a:r>
              <a:rPr lang="en-US" sz="2800" dirty="0">
                <a:latin typeface="Open Sans" panose="020B0606030504020204" pitchFamily="34" charset="0"/>
                <a:ea typeface="Open Sans" panose="020B0606030504020204" pitchFamily="34" charset="0"/>
                <a:cs typeface="Open Sans" panose="020B0606030504020204" pitchFamily="34" charset="0"/>
              </a:rPr>
              <a:t>In 2019 there were 352 calls of possible    human trafficking.  </a:t>
            </a:r>
          </a:p>
          <a:p>
            <a:pPr marL="812800" lvl="1" indent="-342900">
              <a:spcAft>
                <a:spcPts val="1200"/>
              </a:spcAft>
              <a:buClr>
                <a:schemeClr val="accent1">
                  <a:lumMod val="75000"/>
                </a:schemeClr>
              </a:buClr>
              <a:buFont typeface="Wingdings" panose="05000000000000000000" pitchFamily="2" charset="2"/>
              <a:buChar char="ü"/>
            </a:pPr>
            <a:r>
              <a:rPr lang="en-US" sz="2800" dirty="0">
                <a:latin typeface="Open Sans" panose="020B0606030504020204" pitchFamily="34" charset="0"/>
                <a:ea typeface="Open Sans" panose="020B0606030504020204" pitchFamily="34" charset="0"/>
                <a:cs typeface="Open Sans" panose="020B0606030504020204" pitchFamily="34" charset="0"/>
              </a:rPr>
              <a:t>180 were verified human trafficking cases</a:t>
            </a:r>
          </a:p>
          <a:p>
            <a:pPr marL="812800" lvl="1" indent="-342900">
              <a:spcAft>
                <a:spcPts val="1200"/>
              </a:spcAft>
              <a:buClr>
                <a:schemeClr val="accent1">
                  <a:lumMod val="75000"/>
                </a:schemeClr>
              </a:buClr>
              <a:buFont typeface="Wingdings" panose="05000000000000000000" pitchFamily="2" charset="2"/>
              <a:buChar char="ü"/>
            </a:pPr>
            <a:r>
              <a:rPr lang="en-US" sz="2800" dirty="0">
                <a:latin typeface="Open Sans" panose="020B0606030504020204" pitchFamily="34" charset="0"/>
                <a:ea typeface="Open Sans" panose="020B0606030504020204" pitchFamily="34" charset="0"/>
                <a:cs typeface="Open Sans" panose="020B0606030504020204" pitchFamily="34" charset="0"/>
              </a:rPr>
              <a:t>131 of 180 were related to sex trafficking.</a:t>
            </a:r>
          </a:p>
          <a:p>
            <a:pPr marL="812800" lvl="1" indent="-342900">
              <a:spcAft>
                <a:spcPts val="1200"/>
              </a:spcAft>
              <a:buClr>
                <a:schemeClr val="accent1">
                  <a:lumMod val="75000"/>
                </a:schemeClr>
              </a:buClr>
              <a:buFont typeface="Wingdings" panose="05000000000000000000" pitchFamily="2" charset="2"/>
              <a:buChar char="ü"/>
            </a:pPr>
            <a:r>
              <a:rPr lang="en-US" sz="2800" dirty="0">
                <a:latin typeface="Open Sans" panose="020B0606030504020204" pitchFamily="34" charset="0"/>
                <a:ea typeface="Open Sans" panose="020B0606030504020204" pitchFamily="34" charset="0"/>
                <a:cs typeface="Open Sans" panose="020B0606030504020204" pitchFamily="34" charset="0"/>
              </a:rPr>
              <a:t>53 of the 131 sex trafficking cases involved minor victims</a:t>
            </a:r>
          </a:p>
        </p:txBody>
      </p:sp>
    </p:spTree>
    <p:extLst>
      <p:ext uri="{BB962C8B-B14F-4D97-AF65-F5344CB8AC3E}">
        <p14:creationId xmlns:p14="http://schemas.microsoft.com/office/powerpoint/2010/main" val="4185544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FF4396D-C7FF-42CE-B81B-EF33E630B7C9}"/>
              </a:ext>
            </a:extLst>
          </p:cNvPr>
          <p:cNvSpPr/>
          <p:nvPr/>
        </p:nvSpPr>
        <p:spPr>
          <a:xfrm>
            <a:off x="152400" y="1219200"/>
            <a:ext cx="8839200" cy="4876800"/>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3000" spc="-25" dirty="0">
                <a:effectLst/>
                <a:cs typeface="Rockwell"/>
              </a:rPr>
              <a:t>P</a:t>
            </a:r>
            <a:r>
              <a:rPr lang="en-US" sz="3000" spc="-225" dirty="0">
                <a:effectLst/>
                <a:cs typeface="Rockwell"/>
              </a:rPr>
              <a:t>r</a:t>
            </a:r>
            <a:r>
              <a:rPr lang="en-US" sz="3000" spc="-170" dirty="0">
                <a:effectLst/>
                <a:cs typeface="Rockwell"/>
              </a:rPr>
              <a:t>e</a:t>
            </a:r>
            <a:r>
              <a:rPr lang="en-US" sz="3000" spc="-130" dirty="0">
                <a:effectLst/>
                <a:cs typeface="Rockwell"/>
              </a:rPr>
              <a:t>v</a:t>
            </a:r>
            <a:r>
              <a:rPr lang="en-US" sz="3000" spc="-25" dirty="0">
                <a:effectLst/>
                <a:cs typeface="Rockwell"/>
              </a:rPr>
              <a:t>e</a:t>
            </a:r>
            <a:r>
              <a:rPr lang="en-US" sz="3000" spc="-30" dirty="0">
                <a:effectLst/>
                <a:cs typeface="Rockwell"/>
              </a:rPr>
              <a:t>n</a:t>
            </a:r>
            <a:r>
              <a:rPr lang="en-US" sz="3000" spc="-25" dirty="0">
                <a:effectLst/>
                <a:cs typeface="Rockwell"/>
              </a:rPr>
              <a:t>t</a:t>
            </a:r>
            <a:r>
              <a:rPr lang="en-US" sz="3000" spc="-20" dirty="0">
                <a:effectLst/>
                <a:cs typeface="Rockwell"/>
              </a:rPr>
              <a:t>i</a:t>
            </a:r>
            <a:r>
              <a:rPr lang="en-US" sz="3000" spc="-25" dirty="0">
                <a:effectLst/>
                <a:cs typeface="Rockwell"/>
              </a:rPr>
              <a:t>ng</a:t>
            </a:r>
            <a:r>
              <a:rPr lang="en-US" sz="3000" spc="-5" dirty="0">
                <a:effectLst/>
                <a:cs typeface="Rockwell"/>
              </a:rPr>
              <a:t> </a:t>
            </a:r>
            <a:r>
              <a:rPr lang="en-US" sz="3000" spc="-25" dirty="0">
                <a:effectLst/>
                <a:cs typeface="Rockwell"/>
              </a:rPr>
              <a:t>S</a:t>
            </a:r>
            <a:r>
              <a:rPr lang="en-US" sz="3000" spc="-60" dirty="0">
                <a:effectLst/>
                <a:cs typeface="Rockwell"/>
              </a:rPr>
              <a:t>e</a:t>
            </a:r>
            <a:r>
              <a:rPr lang="en-US" sz="3000" spc="-25" dirty="0">
                <a:effectLst/>
                <a:cs typeface="Rockwell"/>
              </a:rPr>
              <a:t>x</a:t>
            </a:r>
            <a:r>
              <a:rPr lang="en-US" sz="3000" spc="-155" dirty="0">
                <a:effectLst/>
                <a:cs typeface="Rockwell"/>
              </a:rPr>
              <a:t> </a:t>
            </a:r>
            <a:r>
              <a:rPr lang="en-US" sz="3000" spc="-25" dirty="0">
                <a:effectLst/>
                <a:cs typeface="Rockwell"/>
              </a:rPr>
              <a:t>T</a:t>
            </a:r>
            <a:r>
              <a:rPr lang="en-US" sz="3000" spc="-114" dirty="0">
                <a:effectLst/>
                <a:cs typeface="Rockwell"/>
              </a:rPr>
              <a:t>r</a:t>
            </a:r>
            <a:r>
              <a:rPr lang="en-US" sz="3000" spc="-25" dirty="0">
                <a:effectLst/>
                <a:cs typeface="Rockwell"/>
              </a:rPr>
              <a:t>a</a:t>
            </a:r>
            <a:r>
              <a:rPr lang="en-US" sz="3000" spc="15" dirty="0">
                <a:effectLst/>
                <a:cs typeface="Rockwell"/>
              </a:rPr>
              <a:t>ff</a:t>
            </a:r>
            <a:r>
              <a:rPr lang="en-US" sz="3000" spc="-20" dirty="0">
                <a:effectLst/>
                <a:cs typeface="Rockwell"/>
              </a:rPr>
              <a:t>i</a:t>
            </a:r>
            <a:r>
              <a:rPr lang="en-US" sz="3000" spc="-35" dirty="0">
                <a:effectLst/>
                <a:cs typeface="Rockwell"/>
              </a:rPr>
              <a:t>c</a:t>
            </a:r>
            <a:r>
              <a:rPr lang="en-US" sz="3000" spc="-25" dirty="0">
                <a:effectLst/>
                <a:cs typeface="Rockwell"/>
              </a:rPr>
              <a:t>king</a:t>
            </a:r>
            <a:r>
              <a:rPr lang="en-US" sz="3000" spc="-5" dirty="0">
                <a:effectLst/>
                <a:cs typeface="Rockwell"/>
              </a:rPr>
              <a:t> </a:t>
            </a:r>
            <a:r>
              <a:rPr lang="en-US" sz="3000" spc="-25" dirty="0">
                <a:effectLst/>
                <a:cs typeface="Rockwell"/>
              </a:rPr>
              <a:t>a</a:t>
            </a:r>
            <a:r>
              <a:rPr lang="en-US" sz="3000" spc="-30" dirty="0">
                <a:effectLst/>
                <a:cs typeface="Rockwell"/>
              </a:rPr>
              <a:t>nd</a:t>
            </a:r>
            <a:r>
              <a:rPr lang="en-US" sz="3000" spc="-15" dirty="0">
                <a:effectLst/>
                <a:cs typeface="Rockwell"/>
              </a:rPr>
              <a:t> </a:t>
            </a:r>
            <a:r>
              <a:rPr lang="en-US" sz="3000" spc="-25" dirty="0">
                <a:effectLst/>
                <a:cs typeface="Rockwell"/>
              </a:rPr>
              <a:t>St</a:t>
            </a:r>
            <a:r>
              <a:rPr lang="en-US" sz="3000" spc="-225" dirty="0">
                <a:effectLst/>
                <a:cs typeface="Rockwell"/>
              </a:rPr>
              <a:t>r</a:t>
            </a:r>
            <a:r>
              <a:rPr lang="en-US" sz="3000" spc="-25" dirty="0">
                <a:effectLst/>
                <a:cs typeface="Rockwell"/>
              </a:rPr>
              <a:t>en</a:t>
            </a:r>
            <a:r>
              <a:rPr lang="en-US" sz="3000" spc="-30" dirty="0">
                <a:effectLst/>
                <a:cs typeface="Rockwell"/>
              </a:rPr>
              <a:t>g</a:t>
            </a:r>
            <a:r>
              <a:rPr lang="en-US" sz="3000" spc="-25" dirty="0">
                <a:effectLst/>
                <a:cs typeface="Rockwell"/>
              </a:rPr>
              <a:t>then</a:t>
            </a:r>
            <a:r>
              <a:rPr lang="en-US" sz="3000" spc="-20" dirty="0">
                <a:effectLst/>
                <a:cs typeface="Rockwell"/>
              </a:rPr>
              <a:t>i</a:t>
            </a:r>
            <a:r>
              <a:rPr lang="en-US" sz="3000" spc="-25" dirty="0">
                <a:effectLst/>
                <a:cs typeface="Rockwell"/>
              </a:rPr>
              <a:t>ng</a:t>
            </a:r>
            <a:r>
              <a:rPr lang="en-US" sz="3000" spc="5" dirty="0">
                <a:effectLst/>
                <a:cs typeface="Rockwell"/>
              </a:rPr>
              <a:t> </a:t>
            </a:r>
            <a:r>
              <a:rPr lang="en-US" sz="3000" spc="-350" dirty="0">
                <a:effectLst/>
                <a:cs typeface="Rockwell"/>
              </a:rPr>
              <a:t>F</a:t>
            </a:r>
            <a:r>
              <a:rPr lang="en-US" sz="3000" spc="-25" dirty="0">
                <a:effectLst/>
                <a:cs typeface="Rockwell"/>
              </a:rPr>
              <a:t>amilies</a:t>
            </a:r>
            <a:r>
              <a:rPr lang="en-US" sz="3000" spc="10" dirty="0">
                <a:effectLst/>
                <a:cs typeface="Rockwell"/>
              </a:rPr>
              <a:t> </a:t>
            </a:r>
            <a:r>
              <a:rPr lang="en-US" sz="3000" spc="-25" dirty="0">
                <a:effectLst/>
                <a:cs typeface="Rockwell"/>
              </a:rPr>
              <a:t>A</a:t>
            </a:r>
            <a:r>
              <a:rPr lang="en-US" sz="3000" spc="-35" dirty="0">
                <a:effectLst/>
                <a:cs typeface="Rockwell"/>
              </a:rPr>
              <a:t>c</a:t>
            </a:r>
            <a:r>
              <a:rPr lang="en-US" sz="3000" spc="-15" dirty="0">
                <a:effectLst/>
                <a:cs typeface="Rockwell"/>
              </a:rPr>
              <a:t>t</a:t>
            </a:r>
            <a:r>
              <a:rPr lang="en-US" sz="3000" dirty="0">
                <a:effectLst/>
                <a:cs typeface="Rockwell"/>
              </a:rPr>
              <a:t> </a:t>
            </a:r>
            <a:r>
              <a:rPr lang="en-US" sz="3000" spc="-15" dirty="0">
                <a:effectLst/>
                <a:cs typeface="Rockwell"/>
              </a:rPr>
              <a:t>(</a:t>
            </a:r>
            <a:r>
              <a:rPr lang="en-US" sz="3000" spc="-35" dirty="0">
                <a:effectLst/>
                <a:cs typeface="Rockwell"/>
              </a:rPr>
              <a:t>2</a:t>
            </a:r>
            <a:r>
              <a:rPr lang="en-US" sz="3000" spc="-30" dirty="0">
                <a:effectLst/>
                <a:cs typeface="Rockwell"/>
              </a:rPr>
              <a:t>0</a:t>
            </a:r>
            <a:r>
              <a:rPr lang="en-US" sz="3000" spc="-35" dirty="0">
                <a:effectLst/>
                <a:cs typeface="Rockwell"/>
              </a:rPr>
              <a:t>1</a:t>
            </a:r>
            <a:r>
              <a:rPr lang="en-US" sz="3000" spc="-30" dirty="0">
                <a:effectLst/>
                <a:cs typeface="Rockwell"/>
              </a:rPr>
              <a:t>4</a:t>
            </a:r>
            <a:r>
              <a:rPr lang="en-US" sz="3000" spc="-15" dirty="0">
                <a:effectLst/>
                <a:cs typeface="Rockwell"/>
              </a:rPr>
              <a:t>)</a:t>
            </a:r>
            <a:endParaRPr lang="en-US" sz="3000" dirty="0">
              <a:effectLst/>
            </a:endParaRPr>
          </a:p>
        </p:txBody>
      </p:sp>
      <p:sp>
        <p:nvSpPr>
          <p:cNvPr id="4" name="Rectangle: Folded Corner 3">
            <a:extLst>
              <a:ext uri="{FF2B5EF4-FFF2-40B4-BE49-F238E27FC236}">
                <a16:creationId xmlns:a16="http://schemas.microsoft.com/office/drawing/2014/main" id="{348F1EFD-F3DC-4E51-B30D-8247A96D4410}"/>
              </a:ext>
            </a:extLst>
          </p:cNvPr>
          <p:cNvSpPr/>
          <p:nvPr/>
        </p:nvSpPr>
        <p:spPr>
          <a:xfrm>
            <a:off x="762000" y="1570884"/>
            <a:ext cx="7696200" cy="4191000"/>
          </a:xfrm>
          <a:prstGeom prst="foldedCorne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D877C37-7B65-44DC-84FA-E578F969E5E7}"/>
              </a:ext>
            </a:extLst>
          </p:cNvPr>
          <p:cNvSpPr txBox="1"/>
          <p:nvPr/>
        </p:nvSpPr>
        <p:spPr>
          <a:xfrm>
            <a:off x="1028700" y="1557057"/>
            <a:ext cx="7086600" cy="4218655"/>
          </a:xfrm>
          <a:prstGeom prst="rect">
            <a:avLst/>
          </a:prstGeom>
          <a:noFill/>
        </p:spPr>
        <p:txBody>
          <a:bodyPr wrap="square" rtlCol="0">
            <a:spAutoFit/>
          </a:bodyPr>
          <a:lstStyle/>
          <a:p>
            <a:pPr marL="12700">
              <a:lnSpc>
                <a:spcPct val="100000"/>
              </a:lnSpc>
              <a:buClr>
                <a:srgbClr val="00B0F0"/>
              </a:buClr>
            </a:pPr>
            <a:r>
              <a:rPr lang="en-US" b="1" spc="-260" dirty="0">
                <a:solidFill>
                  <a:srgbClr val="013B82"/>
                </a:solidFill>
                <a:latin typeface="Open Sans" panose="020B0606030504020204" pitchFamily="34" charset="0"/>
                <a:ea typeface="Open Sans" panose="020B0606030504020204" pitchFamily="34" charset="0"/>
                <a:cs typeface="Open Sans" panose="020B0606030504020204" pitchFamily="34" charset="0"/>
              </a:rPr>
              <a:t>P. L. </a:t>
            </a:r>
            <a:r>
              <a:rPr lang="en-US" b="1" spc="-110" dirty="0">
                <a:solidFill>
                  <a:srgbClr val="013B82"/>
                </a:solidFill>
                <a:latin typeface="Open Sans" panose="020B0606030504020204" pitchFamily="34" charset="0"/>
                <a:ea typeface="Open Sans" panose="020B0606030504020204" pitchFamily="34" charset="0"/>
                <a:cs typeface="Open Sans" panose="020B0606030504020204" pitchFamily="34" charset="0"/>
              </a:rPr>
              <a:t>1</a:t>
            </a:r>
            <a:r>
              <a:rPr lang="en-US" b="1" dirty="0">
                <a:solidFill>
                  <a:srgbClr val="013B82"/>
                </a:solidFill>
                <a:latin typeface="Open Sans" panose="020B0606030504020204" pitchFamily="34" charset="0"/>
                <a:ea typeface="Open Sans" panose="020B0606030504020204" pitchFamily="34" charset="0"/>
                <a:cs typeface="Open Sans" panose="020B0606030504020204" pitchFamily="34" charset="0"/>
              </a:rPr>
              <a:t>13–183</a:t>
            </a:r>
            <a:endParaRPr lang="en-US" dirty="0">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1735"/>
              </a:spcBef>
              <a:buClr>
                <a:srgbClr val="00B0F0"/>
              </a:buClr>
            </a:pPr>
            <a:r>
              <a:rPr lang="en-US" sz="2000" b="1" spc="-5" dirty="0">
                <a:latin typeface="Open Sans" panose="020B0606030504020204" pitchFamily="34" charset="0"/>
                <a:ea typeface="Open Sans" panose="020B0606030504020204" pitchFamily="34" charset="0"/>
                <a:cs typeface="Open Sans" panose="020B0606030504020204" pitchFamily="34" charset="0"/>
              </a:rPr>
              <a:t>S</a:t>
            </a:r>
            <a:r>
              <a:rPr lang="en-US" sz="2000" b="1" spc="-10" dirty="0">
                <a:latin typeface="Open Sans" panose="020B0606030504020204" pitchFamily="34" charset="0"/>
                <a:ea typeface="Open Sans" panose="020B0606030504020204" pitchFamily="34" charset="0"/>
                <a:cs typeface="Open Sans" panose="020B0606030504020204" pitchFamily="34" charset="0"/>
              </a:rPr>
              <a:t>ec</a:t>
            </a:r>
            <a:r>
              <a:rPr lang="en-US" sz="2000" b="1" dirty="0">
                <a:latin typeface="Open Sans" panose="020B0606030504020204" pitchFamily="34" charset="0"/>
                <a:ea typeface="Open Sans" panose="020B0606030504020204" pitchFamily="34" charset="0"/>
                <a:cs typeface="Open Sans" panose="020B0606030504020204" pitchFamily="34" charset="0"/>
              </a:rPr>
              <a:t>tion</a:t>
            </a:r>
            <a:r>
              <a:rPr lang="en-US" sz="2000" b="1" spc="-5" dirty="0">
                <a:latin typeface="Open Sans" panose="020B0606030504020204" pitchFamily="34" charset="0"/>
                <a:ea typeface="Open Sans" panose="020B0606030504020204" pitchFamily="34" charset="0"/>
                <a:cs typeface="Open Sans" panose="020B0606030504020204" pitchFamily="34" charset="0"/>
              </a:rPr>
              <a:t> </a:t>
            </a:r>
            <a:r>
              <a:rPr lang="en-US" sz="2000" b="1" spc="-10" dirty="0">
                <a:latin typeface="Open Sans" panose="020B0606030504020204" pitchFamily="34" charset="0"/>
                <a:ea typeface="Open Sans" panose="020B0606030504020204" pitchFamily="34" charset="0"/>
                <a:cs typeface="Open Sans" panose="020B0606030504020204" pitchFamily="34" charset="0"/>
              </a:rPr>
              <a:t>101</a:t>
            </a:r>
            <a:r>
              <a:rPr lang="en-US" sz="2000" b="1" dirty="0">
                <a:latin typeface="Open Sans" panose="020B0606030504020204" pitchFamily="34" charset="0"/>
                <a:ea typeface="Open Sans" panose="020B0606030504020204" pitchFamily="34" charset="0"/>
                <a:cs typeface="Open Sans" panose="020B0606030504020204" pitchFamily="34" charset="0"/>
              </a:rPr>
              <a:t>:</a:t>
            </a:r>
            <a:r>
              <a:rPr lang="en-US" sz="2000" b="1" spc="15" dirty="0">
                <a:latin typeface="Open Sans" panose="020B0606030504020204" pitchFamily="34" charset="0"/>
                <a:ea typeface="Open Sans" panose="020B0606030504020204" pitchFamily="34" charset="0"/>
                <a:cs typeface="Open Sans" panose="020B0606030504020204" pitchFamily="34" charset="0"/>
              </a:rPr>
              <a:t>  </a:t>
            </a:r>
            <a:r>
              <a:rPr lang="en-US" sz="2000" dirty="0">
                <a:latin typeface="Open Sans" panose="020B0606030504020204" pitchFamily="34" charset="0"/>
                <a:ea typeface="Open Sans" panose="020B0606030504020204" pitchFamily="34" charset="0"/>
                <a:cs typeface="Open Sans" panose="020B0606030504020204" pitchFamily="34" charset="0"/>
              </a:rPr>
              <a:t>I</a:t>
            </a:r>
            <a:r>
              <a:rPr lang="en-US" sz="2000" spc="-10" dirty="0">
                <a:latin typeface="Open Sans" panose="020B0606030504020204" pitchFamily="34" charset="0"/>
                <a:ea typeface="Open Sans" panose="020B0606030504020204" pitchFamily="34" charset="0"/>
                <a:cs typeface="Open Sans" panose="020B0606030504020204" pitchFamily="34" charset="0"/>
              </a:rPr>
              <a:t>den</a:t>
            </a:r>
            <a:r>
              <a:rPr lang="en-US" sz="2000" dirty="0">
                <a:latin typeface="Open Sans" panose="020B0606030504020204" pitchFamily="34" charset="0"/>
                <a:ea typeface="Open Sans" panose="020B0606030504020204" pitchFamily="34" charset="0"/>
                <a:cs typeface="Open Sans" panose="020B0606030504020204" pitchFamily="34" charset="0"/>
              </a:rPr>
              <a:t>t</a:t>
            </a:r>
            <a:r>
              <a:rPr lang="en-US" sz="2000" spc="-5" dirty="0">
                <a:latin typeface="Open Sans" panose="020B0606030504020204" pitchFamily="34" charset="0"/>
                <a:ea typeface="Open Sans" panose="020B0606030504020204" pitchFamily="34" charset="0"/>
                <a:cs typeface="Open Sans" panose="020B0606030504020204" pitchFamily="34" charset="0"/>
              </a:rPr>
              <a:t>i</a:t>
            </a:r>
            <a:r>
              <a:rPr lang="en-US" sz="2000" dirty="0">
                <a:latin typeface="Open Sans" panose="020B0606030504020204" pitchFamily="34" charset="0"/>
                <a:ea typeface="Open Sans" panose="020B0606030504020204" pitchFamily="34" charset="0"/>
                <a:cs typeface="Open Sans" panose="020B0606030504020204" pitchFamily="34" charset="0"/>
              </a:rPr>
              <a:t>f</a:t>
            </a:r>
            <a:r>
              <a:rPr lang="en-US" sz="2000" spc="-25" dirty="0">
                <a:latin typeface="Open Sans" panose="020B0606030504020204" pitchFamily="34" charset="0"/>
                <a:ea typeface="Open Sans" panose="020B0606030504020204" pitchFamily="34" charset="0"/>
                <a:cs typeface="Open Sans" panose="020B0606030504020204" pitchFamily="34" charset="0"/>
              </a:rPr>
              <a:t>y</a:t>
            </a:r>
            <a:r>
              <a:rPr lang="en-US" sz="2000" spc="-5" dirty="0">
                <a:latin typeface="Open Sans" panose="020B0606030504020204" pitchFamily="34" charset="0"/>
                <a:ea typeface="Open Sans" panose="020B0606030504020204" pitchFamily="34" charset="0"/>
                <a:cs typeface="Open Sans" panose="020B0606030504020204" pitchFamily="34" charset="0"/>
              </a:rPr>
              <a:t>i</a:t>
            </a:r>
            <a:r>
              <a:rPr lang="en-US" sz="2000" spc="-10" dirty="0">
                <a:latin typeface="Open Sans" panose="020B0606030504020204" pitchFamily="34" charset="0"/>
                <a:ea typeface="Open Sans" panose="020B0606030504020204" pitchFamily="34" charset="0"/>
                <a:cs typeface="Open Sans" panose="020B0606030504020204" pitchFamily="34" charset="0"/>
              </a:rPr>
              <a:t>ng</a:t>
            </a:r>
            <a:r>
              <a:rPr lang="en-US" sz="2000" dirty="0">
                <a:latin typeface="Open Sans" panose="020B0606030504020204" pitchFamily="34" charset="0"/>
                <a:ea typeface="Open Sans" panose="020B0606030504020204" pitchFamily="34" charset="0"/>
                <a:cs typeface="Open Sans" panose="020B0606030504020204" pitchFamily="34" charset="0"/>
              </a:rPr>
              <a:t>,</a:t>
            </a:r>
            <a:r>
              <a:rPr lang="en-US" sz="2000" spc="40" dirty="0">
                <a:latin typeface="Open Sans" panose="020B0606030504020204" pitchFamily="34" charset="0"/>
                <a:ea typeface="Open Sans" panose="020B0606030504020204" pitchFamily="34" charset="0"/>
                <a:cs typeface="Open Sans" panose="020B0606030504020204" pitchFamily="34" charset="0"/>
              </a:rPr>
              <a:t> </a:t>
            </a:r>
            <a:r>
              <a:rPr lang="en-US" sz="2000" spc="-5" dirty="0">
                <a:latin typeface="Open Sans" panose="020B0606030504020204" pitchFamily="34" charset="0"/>
                <a:ea typeface="Open Sans" panose="020B0606030504020204" pitchFamily="34" charset="0"/>
                <a:cs typeface="Open Sans" panose="020B0606030504020204" pitchFamily="34" charset="0"/>
              </a:rPr>
              <a:t>D</a:t>
            </a:r>
            <a:r>
              <a:rPr lang="en-US" sz="2000" spc="-10" dirty="0">
                <a:latin typeface="Open Sans" panose="020B0606030504020204" pitchFamily="34" charset="0"/>
                <a:ea typeface="Open Sans" panose="020B0606030504020204" pitchFamily="34" charset="0"/>
                <a:cs typeface="Open Sans" panose="020B0606030504020204" pitchFamily="34" charset="0"/>
              </a:rPr>
              <a:t>o</a:t>
            </a:r>
            <a:r>
              <a:rPr lang="en-US" sz="2000" dirty="0">
                <a:latin typeface="Open Sans" panose="020B0606030504020204" pitchFamily="34" charset="0"/>
                <a:ea typeface="Open Sans" panose="020B0606030504020204" pitchFamily="34" charset="0"/>
                <a:cs typeface="Open Sans" panose="020B0606030504020204" pitchFamily="34" charset="0"/>
              </a:rPr>
              <a:t>c</a:t>
            </a:r>
            <a:r>
              <a:rPr lang="en-US" sz="2000" spc="-10" dirty="0">
                <a:latin typeface="Open Sans" panose="020B0606030504020204" pitchFamily="34" charset="0"/>
                <a:ea typeface="Open Sans" panose="020B0606030504020204" pitchFamily="34" charset="0"/>
                <a:cs typeface="Open Sans" panose="020B0606030504020204" pitchFamily="34" charset="0"/>
              </a:rPr>
              <a:t>u</a:t>
            </a:r>
            <a:r>
              <a:rPr lang="en-US" sz="2000" dirty="0">
                <a:latin typeface="Open Sans" panose="020B0606030504020204" pitchFamily="34" charset="0"/>
                <a:ea typeface="Open Sans" panose="020B0606030504020204" pitchFamily="34" charset="0"/>
                <a:cs typeface="Open Sans" panose="020B0606030504020204" pitchFamily="34" charset="0"/>
              </a:rPr>
              <a:t>m</a:t>
            </a:r>
            <a:r>
              <a:rPr lang="en-US" sz="2000" spc="-10" dirty="0">
                <a:latin typeface="Open Sans" panose="020B0606030504020204" pitchFamily="34" charset="0"/>
                <a:ea typeface="Open Sans" panose="020B0606030504020204" pitchFamily="34" charset="0"/>
                <a:cs typeface="Open Sans" panose="020B0606030504020204" pitchFamily="34" charset="0"/>
              </a:rPr>
              <a:t>en</a:t>
            </a:r>
            <a:r>
              <a:rPr lang="en-US" sz="2000" dirty="0">
                <a:latin typeface="Open Sans" panose="020B0606030504020204" pitchFamily="34" charset="0"/>
                <a:ea typeface="Open Sans" panose="020B0606030504020204" pitchFamily="34" charset="0"/>
                <a:cs typeface="Open Sans" panose="020B0606030504020204" pitchFamily="34" charset="0"/>
              </a:rPr>
              <a:t>t</a:t>
            </a:r>
            <a:r>
              <a:rPr lang="en-US" sz="2000" spc="-5" dirty="0">
                <a:latin typeface="Open Sans" panose="020B0606030504020204" pitchFamily="34" charset="0"/>
                <a:ea typeface="Open Sans" panose="020B0606030504020204" pitchFamily="34" charset="0"/>
                <a:cs typeface="Open Sans" panose="020B0606030504020204" pitchFamily="34" charset="0"/>
              </a:rPr>
              <a:t>i</a:t>
            </a:r>
            <a:r>
              <a:rPr lang="en-US" sz="2000" spc="-10" dirty="0">
                <a:latin typeface="Open Sans" panose="020B0606030504020204" pitchFamily="34" charset="0"/>
                <a:ea typeface="Open Sans" panose="020B0606030504020204" pitchFamily="34" charset="0"/>
                <a:cs typeface="Open Sans" panose="020B0606030504020204" pitchFamily="34" charset="0"/>
              </a:rPr>
              <a:t>ng</a:t>
            </a:r>
            <a:r>
              <a:rPr lang="en-US" sz="2000" dirty="0">
                <a:latin typeface="Open Sans" panose="020B0606030504020204" pitchFamily="34" charset="0"/>
                <a:ea typeface="Open Sans" panose="020B0606030504020204" pitchFamily="34" charset="0"/>
                <a:cs typeface="Open Sans" panose="020B0606030504020204" pitchFamily="34" charset="0"/>
              </a:rPr>
              <a:t>,</a:t>
            </a:r>
            <a:r>
              <a:rPr lang="en-US" sz="2000" spc="15" dirty="0">
                <a:latin typeface="Open Sans" panose="020B0606030504020204" pitchFamily="34" charset="0"/>
                <a:ea typeface="Open Sans" panose="020B0606030504020204" pitchFamily="34" charset="0"/>
                <a:cs typeface="Open Sans" panose="020B0606030504020204" pitchFamily="34" charset="0"/>
              </a:rPr>
              <a:t> </a:t>
            </a:r>
            <a:r>
              <a:rPr lang="en-US" sz="2000" spc="-10" dirty="0">
                <a:latin typeface="Open Sans" panose="020B0606030504020204" pitchFamily="34" charset="0"/>
                <a:ea typeface="Open Sans" panose="020B0606030504020204" pitchFamily="34" charset="0"/>
                <a:cs typeface="Open Sans" panose="020B0606030504020204" pitchFamily="34" charset="0"/>
              </a:rPr>
              <a:t>an</a:t>
            </a:r>
            <a:r>
              <a:rPr lang="en-US" sz="2000" dirty="0">
                <a:latin typeface="Open Sans" panose="020B0606030504020204" pitchFamily="34" charset="0"/>
                <a:ea typeface="Open Sans" panose="020B0606030504020204" pitchFamily="34" charset="0"/>
                <a:cs typeface="Open Sans" panose="020B0606030504020204" pitchFamily="34" charset="0"/>
              </a:rPr>
              <a:t>d</a:t>
            </a:r>
            <a:r>
              <a:rPr lang="en-US" sz="2000" spc="10" dirty="0">
                <a:latin typeface="Open Sans" panose="020B0606030504020204" pitchFamily="34" charset="0"/>
                <a:ea typeface="Open Sans" panose="020B0606030504020204" pitchFamily="34" charset="0"/>
                <a:cs typeface="Open Sans" panose="020B0606030504020204" pitchFamily="34" charset="0"/>
              </a:rPr>
              <a:t> </a:t>
            </a:r>
            <a:r>
              <a:rPr lang="en-US" sz="2000" spc="-5" dirty="0">
                <a:latin typeface="Open Sans" panose="020B0606030504020204" pitchFamily="34" charset="0"/>
                <a:ea typeface="Open Sans" panose="020B0606030504020204" pitchFamily="34" charset="0"/>
                <a:cs typeface="Open Sans" panose="020B0606030504020204" pitchFamily="34" charset="0"/>
              </a:rPr>
              <a:t>D</a:t>
            </a:r>
            <a:r>
              <a:rPr lang="en-US" sz="2000" spc="-10" dirty="0">
                <a:latin typeface="Open Sans" panose="020B0606030504020204" pitchFamily="34" charset="0"/>
                <a:ea typeface="Open Sans" panose="020B0606030504020204" pitchFamily="34" charset="0"/>
                <a:cs typeface="Open Sans" panose="020B0606030504020204" pitchFamily="34" charset="0"/>
              </a:rPr>
              <a:t>e</a:t>
            </a:r>
            <a:r>
              <a:rPr lang="en-US" sz="2000" dirty="0">
                <a:latin typeface="Open Sans" panose="020B0606030504020204" pitchFamily="34" charset="0"/>
                <a:ea typeface="Open Sans" panose="020B0606030504020204" pitchFamily="34" charset="0"/>
                <a:cs typeface="Open Sans" panose="020B0606030504020204" pitchFamily="34" charset="0"/>
              </a:rPr>
              <a:t>t</a:t>
            </a:r>
            <a:r>
              <a:rPr lang="en-US" sz="2000" spc="-10" dirty="0">
                <a:latin typeface="Open Sans" panose="020B0606030504020204" pitchFamily="34" charset="0"/>
                <a:ea typeface="Open Sans" panose="020B0606030504020204" pitchFamily="34" charset="0"/>
                <a:cs typeface="Open Sans" panose="020B0606030504020204" pitchFamily="34" charset="0"/>
              </a:rPr>
              <a:t>e</a:t>
            </a:r>
            <a:r>
              <a:rPr lang="en-US" sz="2000" dirty="0">
                <a:latin typeface="Open Sans" panose="020B0606030504020204" pitchFamily="34" charset="0"/>
                <a:ea typeface="Open Sans" panose="020B0606030504020204" pitchFamily="34" charset="0"/>
                <a:cs typeface="Open Sans" panose="020B0606030504020204" pitchFamily="34" charset="0"/>
              </a:rPr>
              <a:t>rm</a:t>
            </a:r>
            <a:r>
              <a:rPr lang="en-US" sz="2000" spc="-5" dirty="0">
                <a:latin typeface="Open Sans" panose="020B0606030504020204" pitchFamily="34" charset="0"/>
                <a:ea typeface="Open Sans" panose="020B0606030504020204" pitchFamily="34" charset="0"/>
                <a:cs typeface="Open Sans" panose="020B0606030504020204" pitchFamily="34" charset="0"/>
              </a:rPr>
              <a:t>i</a:t>
            </a:r>
            <a:r>
              <a:rPr lang="en-US" sz="2000" spc="-10" dirty="0">
                <a:latin typeface="Open Sans" panose="020B0606030504020204" pitchFamily="34" charset="0"/>
                <a:ea typeface="Open Sans" panose="020B0606030504020204" pitchFamily="34" charset="0"/>
                <a:cs typeface="Open Sans" panose="020B0606030504020204" pitchFamily="34" charset="0"/>
              </a:rPr>
              <a:t>n</a:t>
            </a:r>
            <a:r>
              <a:rPr lang="en-US" sz="2000" spc="-5" dirty="0">
                <a:latin typeface="Open Sans" panose="020B0606030504020204" pitchFamily="34" charset="0"/>
                <a:ea typeface="Open Sans" panose="020B0606030504020204" pitchFamily="34" charset="0"/>
                <a:cs typeface="Open Sans" panose="020B0606030504020204" pitchFamily="34" charset="0"/>
              </a:rPr>
              <a:t>i</a:t>
            </a:r>
            <a:r>
              <a:rPr lang="en-US" sz="2000" spc="-10" dirty="0">
                <a:latin typeface="Open Sans" panose="020B0606030504020204" pitchFamily="34" charset="0"/>
                <a:ea typeface="Open Sans" panose="020B0606030504020204" pitchFamily="34" charset="0"/>
                <a:cs typeface="Open Sans" panose="020B0606030504020204" pitchFamily="34" charset="0"/>
              </a:rPr>
              <a:t>n</a:t>
            </a:r>
            <a:r>
              <a:rPr lang="en-US" sz="2000" dirty="0">
                <a:latin typeface="Open Sans" panose="020B0606030504020204" pitchFamily="34" charset="0"/>
                <a:ea typeface="Open Sans" panose="020B0606030504020204" pitchFamily="34" charset="0"/>
                <a:cs typeface="Open Sans" panose="020B0606030504020204" pitchFamily="34" charset="0"/>
              </a:rPr>
              <a:t>g</a:t>
            </a:r>
            <a:r>
              <a:rPr lang="en-US" sz="2000" spc="20" dirty="0">
                <a:latin typeface="Open Sans" panose="020B0606030504020204" pitchFamily="34" charset="0"/>
                <a:ea typeface="Open Sans" panose="020B0606030504020204" pitchFamily="34" charset="0"/>
                <a:cs typeface="Open Sans" panose="020B0606030504020204" pitchFamily="34" charset="0"/>
              </a:rPr>
              <a:t>      </a:t>
            </a:r>
            <a:r>
              <a:rPr lang="en-US" sz="2000" spc="-5" dirty="0">
                <a:latin typeface="Open Sans" panose="020B0606030504020204" pitchFamily="34" charset="0"/>
                <a:ea typeface="Open Sans" panose="020B0606030504020204" pitchFamily="34" charset="0"/>
                <a:cs typeface="Open Sans" panose="020B0606030504020204" pitchFamily="34" charset="0"/>
              </a:rPr>
              <a:t>S</a:t>
            </a:r>
            <a:r>
              <a:rPr lang="en-US" sz="2000" spc="-10" dirty="0">
                <a:latin typeface="Open Sans" panose="020B0606030504020204" pitchFamily="34" charset="0"/>
                <a:ea typeface="Open Sans" panose="020B0606030504020204" pitchFamily="34" charset="0"/>
                <a:cs typeface="Open Sans" panose="020B0606030504020204" pitchFamily="34" charset="0"/>
              </a:rPr>
              <a:t>e</a:t>
            </a:r>
            <a:r>
              <a:rPr lang="en-US" sz="2000" dirty="0">
                <a:latin typeface="Open Sans" panose="020B0606030504020204" pitchFamily="34" charset="0"/>
                <a:ea typeface="Open Sans" panose="020B0606030504020204" pitchFamily="34" charset="0"/>
                <a:cs typeface="Open Sans" panose="020B0606030504020204" pitchFamily="34" charset="0"/>
              </a:rPr>
              <a:t>rv</a:t>
            </a:r>
            <a:r>
              <a:rPr lang="en-US" sz="2000" spc="-5" dirty="0">
                <a:latin typeface="Open Sans" panose="020B0606030504020204" pitchFamily="34" charset="0"/>
                <a:ea typeface="Open Sans" panose="020B0606030504020204" pitchFamily="34" charset="0"/>
                <a:cs typeface="Open Sans" panose="020B0606030504020204" pitchFamily="34" charset="0"/>
              </a:rPr>
              <a:t>i</a:t>
            </a:r>
            <a:r>
              <a:rPr lang="en-US" sz="2000" dirty="0">
                <a:latin typeface="Open Sans" panose="020B0606030504020204" pitchFamily="34" charset="0"/>
                <a:ea typeface="Open Sans" panose="020B0606030504020204" pitchFamily="34" charset="0"/>
                <a:cs typeface="Open Sans" panose="020B0606030504020204" pitchFamily="34" charset="0"/>
              </a:rPr>
              <a:t>c</a:t>
            </a:r>
            <a:r>
              <a:rPr lang="en-US" sz="2000" spc="-10" dirty="0">
                <a:latin typeface="Open Sans" panose="020B0606030504020204" pitchFamily="34" charset="0"/>
                <a:ea typeface="Open Sans" panose="020B0606030504020204" pitchFamily="34" charset="0"/>
                <a:cs typeface="Open Sans" panose="020B0606030504020204" pitchFamily="34" charset="0"/>
              </a:rPr>
              <a:t>es</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1735"/>
              </a:spcBef>
              <a:buClr>
                <a:srgbClr val="00B0F0"/>
              </a:buClr>
            </a:pPr>
            <a:r>
              <a:rPr lang="en-US" sz="2000" b="1" spc="-5" dirty="0">
                <a:latin typeface="Open Sans" panose="020B0606030504020204" pitchFamily="34" charset="0"/>
                <a:ea typeface="Open Sans" panose="020B0606030504020204" pitchFamily="34" charset="0"/>
                <a:cs typeface="Open Sans" panose="020B0606030504020204" pitchFamily="34" charset="0"/>
              </a:rPr>
              <a:t>S</a:t>
            </a:r>
            <a:r>
              <a:rPr lang="en-US" sz="2000" b="1" spc="-10" dirty="0">
                <a:latin typeface="Open Sans" panose="020B0606030504020204" pitchFamily="34" charset="0"/>
                <a:ea typeface="Open Sans" panose="020B0606030504020204" pitchFamily="34" charset="0"/>
                <a:cs typeface="Open Sans" panose="020B0606030504020204" pitchFamily="34" charset="0"/>
              </a:rPr>
              <a:t>ec</a:t>
            </a:r>
            <a:r>
              <a:rPr lang="en-US" sz="2000" b="1" dirty="0">
                <a:latin typeface="Open Sans" panose="020B0606030504020204" pitchFamily="34" charset="0"/>
                <a:ea typeface="Open Sans" panose="020B0606030504020204" pitchFamily="34" charset="0"/>
                <a:cs typeface="Open Sans" panose="020B0606030504020204" pitchFamily="34" charset="0"/>
              </a:rPr>
              <a:t>tion</a:t>
            </a:r>
            <a:r>
              <a:rPr lang="en-US" sz="2000" b="1" spc="-5" dirty="0">
                <a:latin typeface="Open Sans" panose="020B0606030504020204" pitchFamily="34" charset="0"/>
                <a:ea typeface="Open Sans" panose="020B0606030504020204" pitchFamily="34" charset="0"/>
                <a:cs typeface="Open Sans" panose="020B0606030504020204" pitchFamily="34" charset="0"/>
              </a:rPr>
              <a:t> </a:t>
            </a:r>
            <a:r>
              <a:rPr lang="en-US" sz="2000" b="1" spc="-10" dirty="0">
                <a:latin typeface="Open Sans" panose="020B0606030504020204" pitchFamily="34" charset="0"/>
                <a:ea typeface="Open Sans" panose="020B0606030504020204" pitchFamily="34" charset="0"/>
                <a:cs typeface="Open Sans" panose="020B0606030504020204" pitchFamily="34" charset="0"/>
              </a:rPr>
              <a:t>102</a:t>
            </a:r>
            <a:r>
              <a:rPr lang="en-US" sz="2000" b="1" dirty="0">
                <a:latin typeface="Open Sans" panose="020B0606030504020204" pitchFamily="34" charset="0"/>
                <a:ea typeface="Open Sans" panose="020B0606030504020204" pitchFamily="34" charset="0"/>
                <a:cs typeface="Open Sans" panose="020B0606030504020204" pitchFamily="34" charset="0"/>
              </a:rPr>
              <a:t>:  </a:t>
            </a:r>
            <a:r>
              <a:rPr lang="en-US" sz="2000" spc="-5" dirty="0">
                <a:latin typeface="Open Sans" panose="020B0606030504020204" pitchFamily="34" charset="0"/>
                <a:ea typeface="Open Sans" panose="020B0606030504020204" pitchFamily="34" charset="0"/>
                <a:cs typeface="Open Sans" panose="020B0606030504020204" pitchFamily="34" charset="0"/>
              </a:rPr>
              <a:t>R</a:t>
            </a:r>
            <a:r>
              <a:rPr lang="en-US" sz="2000" spc="-10" dirty="0">
                <a:latin typeface="Open Sans" panose="020B0606030504020204" pitchFamily="34" charset="0"/>
                <a:ea typeface="Open Sans" panose="020B0606030504020204" pitchFamily="34" charset="0"/>
                <a:cs typeface="Open Sans" panose="020B0606030504020204" pitchFamily="34" charset="0"/>
              </a:rPr>
              <a:t>epo</a:t>
            </a:r>
            <a:r>
              <a:rPr lang="en-US" sz="2000" dirty="0">
                <a:latin typeface="Open Sans" panose="020B0606030504020204" pitchFamily="34" charset="0"/>
                <a:ea typeface="Open Sans" panose="020B0606030504020204" pitchFamily="34" charset="0"/>
                <a:cs typeface="Open Sans" panose="020B0606030504020204" pitchFamily="34" charset="0"/>
              </a:rPr>
              <a:t>rt</a:t>
            </a:r>
            <a:r>
              <a:rPr lang="en-US" sz="2000" spc="-5" dirty="0">
                <a:latin typeface="Open Sans" panose="020B0606030504020204" pitchFamily="34" charset="0"/>
                <a:ea typeface="Open Sans" panose="020B0606030504020204" pitchFamily="34" charset="0"/>
                <a:cs typeface="Open Sans" panose="020B0606030504020204" pitchFamily="34" charset="0"/>
              </a:rPr>
              <a:t>i</a:t>
            </a:r>
            <a:r>
              <a:rPr lang="en-US" sz="2000" spc="-10" dirty="0">
                <a:latin typeface="Open Sans" panose="020B0606030504020204" pitchFamily="34" charset="0"/>
                <a:ea typeface="Open Sans" panose="020B0606030504020204" pitchFamily="34" charset="0"/>
                <a:cs typeface="Open Sans" panose="020B0606030504020204" pitchFamily="34" charset="0"/>
              </a:rPr>
              <a:t>n</a:t>
            </a:r>
            <a:r>
              <a:rPr lang="en-US" sz="2000" dirty="0">
                <a:latin typeface="Open Sans" panose="020B0606030504020204" pitchFamily="34" charset="0"/>
                <a:ea typeface="Open Sans" panose="020B0606030504020204" pitchFamily="34" charset="0"/>
                <a:cs typeface="Open Sans" panose="020B0606030504020204" pitchFamily="34" charset="0"/>
              </a:rPr>
              <a:t>g</a:t>
            </a:r>
            <a:r>
              <a:rPr lang="en-US" sz="2000" spc="10" dirty="0">
                <a:latin typeface="Open Sans" panose="020B0606030504020204" pitchFamily="34" charset="0"/>
                <a:ea typeface="Open Sans" panose="020B0606030504020204" pitchFamily="34" charset="0"/>
                <a:cs typeface="Open Sans" panose="020B0606030504020204" pitchFamily="34" charset="0"/>
              </a:rPr>
              <a:t> </a:t>
            </a:r>
            <a:r>
              <a:rPr lang="en-US" sz="2000" dirty="0">
                <a:latin typeface="Open Sans" panose="020B0606030504020204" pitchFamily="34" charset="0"/>
                <a:ea typeface="Open Sans" panose="020B0606030504020204" pitchFamily="34" charset="0"/>
                <a:cs typeface="Open Sans" panose="020B0606030504020204" pitchFamily="34" charset="0"/>
              </a:rPr>
              <a:t>I</a:t>
            </a:r>
            <a:r>
              <a:rPr lang="en-US" sz="2000" spc="-10" dirty="0">
                <a:latin typeface="Open Sans" panose="020B0606030504020204" pitchFamily="34" charset="0"/>
                <a:ea typeface="Open Sans" panose="020B0606030504020204" pitchFamily="34" charset="0"/>
                <a:cs typeface="Open Sans" panose="020B0606030504020204" pitchFamily="34" charset="0"/>
              </a:rPr>
              <a:t>n</a:t>
            </a:r>
            <a:r>
              <a:rPr lang="en-US" sz="2000" dirty="0">
                <a:latin typeface="Open Sans" panose="020B0606030504020204" pitchFamily="34" charset="0"/>
                <a:ea typeface="Open Sans" panose="020B0606030504020204" pitchFamily="34" charset="0"/>
                <a:cs typeface="Open Sans" panose="020B0606030504020204" pitchFamily="34" charset="0"/>
              </a:rPr>
              <a:t>st</a:t>
            </a:r>
            <a:r>
              <a:rPr lang="en-US" sz="2000" spc="-10" dirty="0">
                <a:latin typeface="Open Sans" panose="020B0606030504020204" pitchFamily="34" charset="0"/>
                <a:ea typeface="Open Sans" panose="020B0606030504020204" pitchFamily="34" charset="0"/>
                <a:cs typeface="Open Sans" panose="020B0606030504020204" pitchFamily="34" charset="0"/>
              </a:rPr>
              <a:t>an</a:t>
            </a:r>
            <a:r>
              <a:rPr lang="en-US" sz="2000" dirty="0">
                <a:latin typeface="Open Sans" panose="020B0606030504020204" pitchFamily="34" charset="0"/>
                <a:ea typeface="Open Sans" panose="020B0606030504020204" pitchFamily="34" charset="0"/>
                <a:cs typeface="Open Sans" panose="020B0606030504020204" pitchFamily="34" charset="0"/>
              </a:rPr>
              <a:t>c</a:t>
            </a:r>
            <a:r>
              <a:rPr lang="en-US" sz="2000" spc="-10" dirty="0">
                <a:latin typeface="Open Sans" panose="020B0606030504020204" pitchFamily="34" charset="0"/>
                <a:ea typeface="Open Sans" panose="020B0606030504020204" pitchFamily="34" charset="0"/>
                <a:cs typeface="Open Sans" panose="020B0606030504020204" pitchFamily="34" charset="0"/>
              </a:rPr>
              <a:t>e</a:t>
            </a:r>
            <a:r>
              <a:rPr lang="en-US" sz="2000" dirty="0">
                <a:latin typeface="Open Sans" panose="020B0606030504020204" pitchFamily="34" charset="0"/>
                <a:ea typeface="Open Sans" panose="020B0606030504020204" pitchFamily="34" charset="0"/>
                <a:cs typeface="Open Sans" panose="020B0606030504020204" pitchFamily="34" charset="0"/>
              </a:rPr>
              <a:t>s</a:t>
            </a:r>
            <a:r>
              <a:rPr lang="en-US" sz="2000" spc="15" dirty="0">
                <a:latin typeface="Open Sans" panose="020B0606030504020204" pitchFamily="34" charset="0"/>
                <a:ea typeface="Open Sans" panose="020B0606030504020204" pitchFamily="34" charset="0"/>
                <a:cs typeface="Open Sans" panose="020B0606030504020204" pitchFamily="34" charset="0"/>
              </a:rPr>
              <a:t> </a:t>
            </a:r>
            <a:r>
              <a:rPr lang="en-US" sz="2000" spc="-10" dirty="0">
                <a:latin typeface="Open Sans" panose="020B0606030504020204" pitchFamily="34" charset="0"/>
                <a:ea typeface="Open Sans" panose="020B0606030504020204" pitchFamily="34" charset="0"/>
                <a:cs typeface="Open Sans" panose="020B0606030504020204" pitchFamily="34" charset="0"/>
              </a:rPr>
              <a:t>o</a:t>
            </a:r>
            <a:r>
              <a:rPr lang="en-US" sz="2000" dirty="0">
                <a:latin typeface="Open Sans" panose="020B0606030504020204" pitchFamily="34" charset="0"/>
                <a:ea typeface="Open Sans" panose="020B0606030504020204" pitchFamily="34" charset="0"/>
                <a:cs typeface="Open Sans" panose="020B0606030504020204" pitchFamily="34" charset="0"/>
              </a:rPr>
              <a:t>f</a:t>
            </a:r>
            <a:r>
              <a:rPr lang="en-US" sz="2000" spc="-5" dirty="0">
                <a:latin typeface="Open Sans" panose="020B0606030504020204" pitchFamily="34" charset="0"/>
                <a:ea typeface="Open Sans" panose="020B0606030504020204" pitchFamily="34" charset="0"/>
                <a:cs typeface="Open Sans" panose="020B0606030504020204" pitchFamily="34" charset="0"/>
              </a:rPr>
              <a:t> </a:t>
            </a:r>
            <a:r>
              <a:rPr lang="en-US" sz="2000" dirty="0">
                <a:latin typeface="Open Sans" panose="020B0606030504020204" pitchFamily="34" charset="0"/>
                <a:ea typeface="Open Sans" panose="020B0606030504020204" pitchFamily="34" charset="0"/>
                <a:cs typeface="Open Sans" panose="020B0606030504020204" pitchFamily="34" charset="0"/>
              </a:rPr>
              <a:t>S</a:t>
            </a:r>
            <a:r>
              <a:rPr lang="en-US" sz="2000" spc="-5" dirty="0">
                <a:latin typeface="Open Sans" panose="020B0606030504020204" pitchFamily="34" charset="0"/>
                <a:ea typeface="Open Sans" panose="020B0606030504020204" pitchFamily="34" charset="0"/>
                <a:cs typeface="Open Sans" panose="020B0606030504020204" pitchFamily="34" charset="0"/>
              </a:rPr>
              <a:t>e</a:t>
            </a:r>
            <a:r>
              <a:rPr lang="en-US" sz="2000" dirty="0">
                <a:latin typeface="Open Sans" panose="020B0606030504020204" pitchFamily="34" charset="0"/>
                <a:ea typeface="Open Sans" panose="020B0606030504020204" pitchFamily="34" charset="0"/>
                <a:cs typeface="Open Sans" panose="020B0606030504020204" pitchFamily="34" charset="0"/>
              </a:rPr>
              <a:t>x</a:t>
            </a:r>
            <a:r>
              <a:rPr lang="en-US" sz="2000" spc="-25" dirty="0">
                <a:latin typeface="Open Sans" panose="020B0606030504020204" pitchFamily="34" charset="0"/>
                <a:ea typeface="Open Sans" panose="020B0606030504020204" pitchFamily="34" charset="0"/>
                <a:cs typeface="Open Sans" panose="020B0606030504020204" pitchFamily="34" charset="0"/>
              </a:rPr>
              <a:t> </a:t>
            </a:r>
            <a:r>
              <a:rPr lang="en-US" sz="2000" spc="-60" dirty="0">
                <a:latin typeface="Open Sans" panose="020B0606030504020204" pitchFamily="34" charset="0"/>
                <a:ea typeface="Open Sans" panose="020B0606030504020204" pitchFamily="34" charset="0"/>
                <a:cs typeface="Open Sans" panose="020B0606030504020204" pitchFamily="34" charset="0"/>
              </a:rPr>
              <a:t>T</a:t>
            </a:r>
            <a:r>
              <a:rPr lang="en-US" sz="2000" dirty="0">
                <a:latin typeface="Open Sans" panose="020B0606030504020204" pitchFamily="34" charset="0"/>
                <a:ea typeface="Open Sans" panose="020B0606030504020204" pitchFamily="34" charset="0"/>
                <a:cs typeface="Open Sans" panose="020B0606030504020204" pitchFamily="34" charset="0"/>
              </a:rPr>
              <a:t>r</a:t>
            </a:r>
            <a:r>
              <a:rPr lang="en-US" sz="2000" spc="-5" dirty="0">
                <a:latin typeface="Open Sans" panose="020B0606030504020204" pitchFamily="34" charset="0"/>
                <a:ea typeface="Open Sans" panose="020B0606030504020204" pitchFamily="34" charset="0"/>
                <a:cs typeface="Open Sans" panose="020B0606030504020204" pitchFamily="34" charset="0"/>
              </a:rPr>
              <a:t>a</a:t>
            </a:r>
            <a:r>
              <a:rPr lang="en-US" sz="2000" spc="-35" dirty="0">
                <a:latin typeface="Open Sans" panose="020B0606030504020204" pitchFamily="34" charset="0"/>
                <a:ea typeface="Open Sans" panose="020B0606030504020204" pitchFamily="34" charset="0"/>
                <a:cs typeface="Open Sans" panose="020B0606030504020204" pitchFamily="34" charset="0"/>
              </a:rPr>
              <a:t>f</a:t>
            </a:r>
            <a:r>
              <a:rPr lang="en-US" sz="2000" dirty="0">
                <a:latin typeface="Open Sans" panose="020B0606030504020204" pitchFamily="34" charset="0"/>
                <a:ea typeface="Open Sans" panose="020B0606030504020204" pitchFamily="34" charset="0"/>
                <a:cs typeface="Open Sans" panose="020B0606030504020204" pitchFamily="34" charset="0"/>
              </a:rPr>
              <a:t>f</a:t>
            </a:r>
            <a:r>
              <a:rPr lang="en-US" sz="2000" spc="-5" dirty="0">
                <a:latin typeface="Open Sans" panose="020B0606030504020204" pitchFamily="34" charset="0"/>
                <a:ea typeface="Open Sans" panose="020B0606030504020204" pitchFamily="34" charset="0"/>
                <a:cs typeface="Open Sans" panose="020B0606030504020204" pitchFamily="34" charset="0"/>
              </a:rPr>
              <a:t>i</a:t>
            </a:r>
            <a:r>
              <a:rPr lang="en-US" sz="2000" dirty="0">
                <a:latin typeface="Open Sans" panose="020B0606030504020204" pitchFamily="34" charset="0"/>
                <a:ea typeface="Open Sans" panose="020B0606030504020204" pitchFamily="34" charset="0"/>
                <a:cs typeface="Open Sans" panose="020B0606030504020204" pitchFamily="34" charset="0"/>
              </a:rPr>
              <a:t>ck</a:t>
            </a:r>
            <a:r>
              <a:rPr lang="en-US" sz="2000" spc="-5" dirty="0">
                <a:latin typeface="Open Sans" panose="020B0606030504020204" pitchFamily="34" charset="0"/>
                <a:ea typeface="Open Sans" panose="020B0606030504020204" pitchFamily="34" charset="0"/>
                <a:cs typeface="Open Sans" panose="020B0606030504020204" pitchFamily="34" charset="0"/>
              </a:rPr>
              <a:t>in</a:t>
            </a:r>
            <a:r>
              <a:rPr lang="en-US" sz="2000" dirty="0">
                <a:latin typeface="Open Sans" panose="020B0606030504020204" pitchFamily="34" charset="0"/>
                <a:ea typeface="Open Sans" panose="020B0606030504020204" pitchFamily="34" charset="0"/>
                <a:cs typeface="Open Sans" panose="020B0606030504020204" pitchFamily="34" charset="0"/>
              </a:rPr>
              <a:t>g</a:t>
            </a:r>
          </a:p>
          <a:p>
            <a:pPr marR="5080">
              <a:lnSpc>
                <a:spcPct val="150000"/>
              </a:lnSpc>
              <a:spcBef>
                <a:spcPts val="600"/>
              </a:spcBef>
              <a:buClr>
                <a:srgbClr val="00B0F0"/>
              </a:buClr>
              <a:tabLst>
                <a:tab pos="1669414" algn="l"/>
              </a:tabLst>
            </a:pPr>
            <a:r>
              <a:rPr lang="en-US" sz="2000" b="1" spc="-5" dirty="0">
                <a:latin typeface="Open Sans" panose="020B0606030504020204" pitchFamily="34" charset="0"/>
                <a:ea typeface="Open Sans" panose="020B0606030504020204" pitchFamily="34" charset="0"/>
                <a:cs typeface="Open Sans" panose="020B0606030504020204" pitchFamily="34" charset="0"/>
              </a:rPr>
              <a:t>S</a:t>
            </a:r>
            <a:r>
              <a:rPr lang="en-US" sz="2000" b="1" spc="-10" dirty="0">
                <a:latin typeface="Open Sans" panose="020B0606030504020204" pitchFamily="34" charset="0"/>
                <a:ea typeface="Open Sans" panose="020B0606030504020204" pitchFamily="34" charset="0"/>
                <a:cs typeface="Open Sans" panose="020B0606030504020204" pitchFamily="34" charset="0"/>
              </a:rPr>
              <a:t>ec</a:t>
            </a:r>
            <a:r>
              <a:rPr lang="en-US" sz="2000" b="1" dirty="0">
                <a:latin typeface="Open Sans" panose="020B0606030504020204" pitchFamily="34" charset="0"/>
                <a:ea typeface="Open Sans" panose="020B0606030504020204" pitchFamily="34" charset="0"/>
                <a:cs typeface="Open Sans" panose="020B0606030504020204" pitchFamily="34" charset="0"/>
              </a:rPr>
              <a:t>tion</a:t>
            </a:r>
            <a:r>
              <a:rPr lang="en-US" sz="2000" b="1" spc="-5" dirty="0">
                <a:latin typeface="Open Sans" panose="020B0606030504020204" pitchFamily="34" charset="0"/>
                <a:ea typeface="Open Sans" panose="020B0606030504020204" pitchFamily="34" charset="0"/>
                <a:cs typeface="Open Sans" panose="020B0606030504020204" pitchFamily="34" charset="0"/>
              </a:rPr>
              <a:t> </a:t>
            </a:r>
            <a:r>
              <a:rPr lang="en-US" sz="2000" b="1" spc="-10" dirty="0">
                <a:latin typeface="Open Sans" panose="020B0606030504020204" pitchFamily="34" charset="0"/>
                <a:ea typeface="Open Sans" panose="020B0606030504020204" pitchFamily="34" charset="0"/>
                <a:cs typeface="Open Sans" panose="020B0606030504020204" pitchFamily="34" charset="0"/>
              </a:rPr>
              <a:t>103</a:t>
            </a:r>
            <a:r>
              <a:rPr lang="en-US" sz="2000" b="1" dirty="0">
                <a:latin typeface="Open Sans" panose="020B0606030504020204" pitchFamily="34" charset="0"/>
                <a:ea typeface="Open Sans" panose="020B0606030504020204" pitchFamily="34" charset="0"/>
                <a:cs typeface="Open Sans" panose="020B0606030504020204" pitchFamily="34" charset="0"/>
              </a:rPr>
              <a:t>:  </a:t>
            </a:r>
            <a:r>
              <a:rPr lang="en-US" sz="2000" spc="-5" dirty="0">
                <a:latin typeface="Open Sans" panose="020B0606030504020204" pitchFamily="34" charset="0"/>
                <a:ea typeface="Open Sans" panose="020B0606030504020204" pitchFamily="34" charset="0"/>
                <a:cs typeface="Open Sans" panose="020B0606030504020204" pitchFamily="34" charset="0"/>
              </a:rPr>
              <a:t>Se</a:t>
            </a:r>
            <a:r>
              <a:rPr lang="en-US" sz="2000" dirty="0">
                <a:latin typeface="Open Sans" panose="020B0606030504020204" pitchFamily="34" charset="0"/>
                <a:ea typeface="Open Sans" panose="020B0606030504020204" pitchFamily="34" charset="0"/>
                <a:cs typeface="Open Sans" panose="020B0606030504020204" pitchFamily="34" charset="0"/>
              </a:rPr>
              <a:t>x</a:t>
            </a:r>
            <a:r>
              <a:rPr lang="en-US" sz="2000" spc="-35" dirty="0">
                <a:latin typeface="Open Sans" panose="020B0606030504020204" pitchFamily="34" charset="0"/>
                <a:ea typeface="Open Sans" panose="020B0606030504020204" pitchFamily="34" charset="0"/>
                <a:cs typeface="Open Sans" panose="020B0606030504020204" pitchFamily="34" charset="0"/>
              </a:rPr>
              <a:t> </a:t>
            </a:r>
            <a:r>
              <a:rPr lang="en-US" sz="2000" spc="-60" dirty="0">
                <a:latin typeface="Open Sans" panose="020B0606030504020204" pitchFamily="34" charset="0"/>
                <a:ea typeface="Open Sans" panose="020B0606030504020204" pitchFamily="34" charset="0"/>
                <a:cs typeface="Open Sans" panose="020B0606030504020204" pitchFamily="34" charset="0"/>
              </a:rPr>
              <a:t>T</a:t>
            </a:r>
            <a:r>
              <a:rPr lang="en-US" sz="2000" dirty="0">
                <a:latin typeface="Open Sans" panose="020B0606030504020204" pitchFamily="34" charset="0"/>
                <a:ea typeface="Open Sans" panose="020B0606030504020204" pitchFamily="34" charset="0"/>
                <a:cs typeface="Open Sans" panose="020B0606030504020204" pitchFamily="34" charset="0"/>
              </a:rPr>
              <a:t>r</a:t>
            </a:r>
            <a:r>
              <a:rPr lang="en-US" sz="2000" spc="-10" dirty="0">
                <a:latin typeface="Open Sans" panose="020B0606030504020204" pitchFamily="34" charset="0"/>
                <a:ea typeface="Open Sans" panose="020B0606030504020204" pitchFamily="34" charset="0"/>
                <a:cs typeface="Open Sans" panose="020B0606030504020204" pitchFamily="34" charset="0"/>
              </a:rPr>
              <a:t>a</a:t>
            </a:r>
            <a:r>
              <a:rPr lang="en-US" sz="2000" spc="-35" dirty="0">
                <a:latin typeface="Open Sans" panose="020B0606030504020204" pitchFamily="34" charset="0"/>
                <a:ea typeface="Open Sans" panose="020B0606030504020204" pitchFamily="34" charset="0"/>
                <a:cs typeface="Open Sans" panose="020B0606030504020204" pitchFamily="34" charset="0"/>
              </a:rPr>
              <a:t>f</a:t>
            </a:r>
            <a:r>
              <a:rPr lang="en-US" sz="2000" dirty="0">
                <a:latin typeface="Open Sans" panose="020B0606030504020204" pitchFamily="34" charset="0"/>
                <a:ea typeface="Open Sans" panose="020B0606030504020204" pitchFamily="34" charset="0"/>
                <a:cs typeface="Open Sans" panose="020B0606030504020204" pitchFamily="34" charset="0"/>
              </a:rPr>
              <a:t>f</a:t>
            </a:r>
            <a:r>
              <a:rPr lang="en-US" sz="2000" spc="-5" dirty="0">
                <a:latin typeface="Open Sans" panose="020B0606030504020204" pitchFamily="34" charset="0"/>
                <a:ea typeface="Open Sans" panose="020B0606030504020204" pitchFamily="34" charset="0"/>
                <a:cs typeface="Open Sans" panose="020B0606030504020204" pitchFamily="34" charset="0"/>
              </a:rPr>
              <a:t>i</a:t>
            </a:r>
            <a:r>
              <a:rPr lang="en-US" sz="2000" dirty="0">
                <a:latin typeface="Open Sans" panose="020B0606030504020204" pitchFamily="34" charset="0"/>
                <a:ea typeface="Open Sans" panose="020B0606030504020204" pitchFamily="34" charset="0"/>
                <a:cs typeface="Open Sans" panose="020B0606030504020204" pitchFamily="34" charset="0"/>
              </a:rPr>
              <a:t>ck</a:t>
            </a:r>
            <a:r>
              <a:rPr lang="en-US" sz="2000" spc="-5" dirty="0">
                <a:latin typeface="Open Sans" panose="020B0606030504020204" pitchFamily="34" charset="0"/>
                <a:ea typeface="Open Sans" panose="020B0606030504020204" pitchFamily="34" charset="0"/>
                <a:cs typeface="Open Sans" panose="020B0606030504020204" pitchFamily="34" charset="0"/>
              </a:rPr>
              <a:t>i</a:t>
            </a:r>
            <a:r>
              <a:rPr lang="en-US" sz="2000" spc="-10" dirty="0">
                <a:latin typeface="Open Sans" panose="020B0606030504020204" pitchFamily="34" charset="0"/>
                <a:ea typeface="Open Sans" panose="020B0606030504020204" pitchFamily="34" charset="0"/>
                <a:cs typeface="Open Sans" panose="020B0606030504020204" pitchFamily="34" charset="0"/>
              </a:rPr>
              <a:t>n</a:t>
            </a:r>
            <a:r>
              <a:rPr lang="en-US" sz="2000" dirty="0">
                <a:latin typeface="Open Sans" panose="020B0606030504020204" pitchFamily="34" charset="0"/>
                <a:ea typeface="Open Sans" panose="020B0606030504020204" pitchFamily="34" charset="0"/>
                <a:cs typeface="Open Sans" panose="020B0606030504020204" pitchFamily="34" charset="0"/>
              </a:rPr>
              <a:t>g</a:t>
            </a:r>
            <a:r>
              <a:rPr lang="en-US" sz="2000" spc="-5" dirty="0">
                <a:latin typeface="Open Sans" panose="020B0606030504020204" pitchFamily="34" charset="0"/>
                <a:ea typeface="Open Sans" panose="020B0606030504020204" pitchFamily="34" charset="0"/>
                <a:cs typeface="Open Sans" panose="020B0606030504020204" pitchFamily="34" charset="0"/>
              </a:rPr>
              <a:t> D</a:t>
            </a:r>
            <a:r>
              <a:rPr lang="en-US" sz="2000" spc="-10" dirty="0">
                <a:latin typeface="Open Sans" panose="020B0606030504020204" pitchFamily="34" charset="0"/>
                <a:ea typeface="Open Sans" panose="020B0606030504020204" pitchFamily="34" charset="0"/>
                <a:cs typeface="Open Sans" panose="020B0606030504020204" pitchFamily="34" charset="0"/>
              </a:rPr>
              <a:t>a</a:t>
            </a:r>
            <a:r>
              <a:rPr lang="en-US" sz="2000" dirty="0">
                <a:latin typeface="Open Sans" panose="020B0606030504020204" pitchFamily="34" charset="0"/>
                <a:ea typeface="Open Sans" panose="020B0606030504020204" pitchFamily="34" charset="0"/>
                <a:cs typeface="Open Sans" panose="020B0606030504020204" pitchFamily="34" charset="0"/>
              </a:rPr>
              <a:t>ta</a:t>
            </a:r>
            <a:r>
              <a:rPr lang="en-US" sz="2000" spc="-5" dirty="0">
                <a:latin typeface="Open Sans" panose="020B0606030504020204" pitchFamily="34" charset="0"/>
                <a:ea typeface="Open Sans" panose="020B0606030504020204" pitchFamily="34" charset="0"/>
                <a:cs typeface="Open Sans" panose="020B0606030504020204" pitchFamily="34" charset="0"/>
              </a:rPr>
              <a:t> i</a:t>
            </a:r>
            <a:r>
              <a:rPr lang="en-US" sz="2000" dirty="0">
                <a:latin typeface="Open Sans" panose="020B0606030504020204" pitchFamily="34" charset="0"/>
                <a:ea typeface="Open Sans" panose="020B0606030504020204" pitchFamily="34" charset="0"/>
                <a:cs typeface="Open Sans" panose="020B0606030504020204" pitchFamily="34" charset="0"/>
              </a:rPr>
              <a:t>n</a:t>
            </a:r>
            <a:r>
              <a:rPr lang="en-US" sz="2000" spc="10" dirty="0">
                <a:latin typeface="Open Sans" panose="020B0606030504020204" pitchFamily="34" charset="0"/>
                <a:ea typeface="Open Sans" panose="020B0606030504020204" pitchFamily="34" charset="0"/>
                <a:cs typeface="Open Sans" panose="020B0606030504020204" pitchFamily="34" charset="0"/>
              </a:rPr>
              <a:t> </a:t>
            </a:r>
            <a:r>
              <a:rPr lang="en-US" sz="2000" dirty="0">
                <a:latin typeface="Open Sans" panose="020B0606030504020204" pitchFamily="34" charset="0"/>
                <a:ea typeface="Open Sans" panose="020B0606030504020204" pitchFamily="34" charset="0"/>
                <a:cs typeface="Open Sans" panose="020B0606030504020204" pitchFamily="34" charset="0"/>
              </a:rPr>
              <a:t>t</a:t>
            </a:r>
            <a:r>
              <a:rPr lang="en-US" sz="2000" spc="-10" dirty="0">
                <a:latin typeface="Open Sans" panose="020B0606030504020204" pitchFamily="34" charset="0"/>
                <a:ea typeface="Open Sans" panose="020B0606030504020204" pitchFamily="34" charset="0"/>
                <a:cs typeface="Open Sans" panose="020B0606030504020204" pitchFamily="34" charset="0"/>
              </a:rPr>
              <a:t>h</a:t>
            </a:r>
            <a:r>
              <a:rPr lang="en-US" sz="2000" dirty="0">
                <a:latin typeface="Open Sans" panose="020B0606030504020204" pitchFamily="34" charset="0"/>
                <a:ea typeface="Open Sans" panose="020B0606030504020204" pitchFamily="34" charset="0"/>
                <a:cs typeface="Open Sans" panose="020B0606030504020204" pitchFamily="34" charset="0"/>
              </a:rPr>
              <a:t>e</a:t>
            </a:r>
            <a:r>
              <a:rPr lang="en-US" sz="2000" spc="-110" dirty="0">
                <a:latin typeface="Open Sans" panose="020B0606030504020204" pitchFamily="34" charset="0"/>
                <a:ea typeface="Open Sans" panose="020B0606030504020204" pitchFamily="34" charset="0"/>
                <a:cs typeface="Open Sans" panose="020B0606030504020204" pitchFamily="34" charset="0"/>
              </a:rPr>
              <a:t> </a:t>
            </a:r>
            <a:r>
              <a:rPr lang="en-US" sz="2000" spc="-5" dirty="0">
                <a:latin typeface="Open Sans" panose="020B0606030504020204" pitchFamily="34" charset="0"/>
                <a:ea typeface="Open Sans" panose="020B0606030504020204" pitchFamily="34" charset="0"/>
                <a:cs typeface="Open Sans" panose="020B0606030504020204" pitchFamily="34" charset="0"/>
              </a:rPr>
              <a:t>A</a:t>
            </a:r>
            <a:r>
              <a:rPr lang="en-US" sz="2000" spc="-10" dirty="0">
                <a:latin typeface="Open Sans" panose="020B0606030504020204" pitchFamily="34" charset="0"/>
                <a:ea typeface="Open Sans" panose="020B0606030504020204" pitchFamily="34" charset="0"/>
                <a:cs typeface="Open Sans" panose="020B0606030504020204" pitchFamily="34" charset="0"/>
              </a:rPr>
              <a:t>dop</a:t>
            </a:r>
            <a:r>
              <a:rPr lang="en-US" sz="2000" dirty="0">
                <a:latin typeface="Open Sans" panose="020B0606030504020204" pitchFamily="34" charset="0"/>
                <a:ea typeface="Open Sans" panose="020B0606030504020204" pitchFamily="34" charset="0"/>
                <a:cs typeface="Open Sans" panose="020B0606030504020204" pitchFamily="34" charset="0"/>
              </a:rPr>
              <a:t>t</a:t>
            </a:r>
            <a:r>
              <a:rPr lang="en-US" sz="2000" spc="-5" dirty="0">
                <a:latin typeface="Open Sans" panose="020B0606030504020204" pitchFamily="34" charset="0"/>
                <a:ea typeface="Open Sans" panose="020B0606030504020204" pitchFamily="34" charset="0"/>
                <a:cs typeface="Open Sans" panose="020B0606030504020204" pitchFamily="34" charset="0"/>
              </a:rPr>
              <a:t>i</a:t>
            </a:r>
            <a:r>
              <a:rPr lang="en-US" sz="2000" spc="-10" dirty="0">
                <a:latin typeface="Open Sans" panose="020B0606030504020204" pitchFamily="34" charset="0"/>
                <a:ea typeface="Open Sans" panose="020B0606030504020204" pitchFamily="34" charset="0"/>
                <a:cs typeface="Open Sans" panose="020B0606030504020204" pitchFamily="34" charset="0"/>
              </a:rPr>
              <a:t>o</a:t>
            </a:r>
            <a:r>
              <a:rPr lang="en-US" sz="2000" dirty="0">
                <a:latin typeface="Open Sans" panose="020B0606030504020204" pitchFamily="34" charset="0"/>
                <a:ea typeface="Open Sans" panose="020B0606030504020204" pitchFamily="34" charset="0"/>
                <a:cs typeface="Open Sans" panose="020B0606030504020204" pitchFamily="34" charset="0"/>
              </a:rPr>
              <a:t>n</a:t>
            </a:r>
            <a:r>
              <a:rPr lang="en-US" sz="2000" spc="20" dirty="0">
                <a:latin typeface="Open Sans" panose="020B0606030504020204" pitchFamily="34" charset="0"/>
                <a:ea typeface="Open Sans" panose="020B0606030504020204" pitchFamily="34" charset="0"/>
                <a:cs typeface="Open Sans" panose="020B0606030504020204" pitchFamily="34" charset="0"/>
              </a:rPr>
              <a:t> </a:t>
            </a:r>
            <a:r>
              <a:rPr lang="en-US" sz="2000" spc="-10" dirty="0">
                <a:latin typeface="Open Sans" panose="020B0606030504020204" pitchFamily="34" charset="0"/>
                <a:ea typeface="Open Sans" panose="020B0606030504020204" pitchFamily="34" charset="0"/>
                <a:cs typeface="Open Sans" panose="020B0606030504020204" pitchFamily="34" charset="0"/>
              </a:rPr>
              <a:t>an</a:t>
            </a:r>
            <a:r>
              <a:rPr lang="en-US" sz="2000" dirty="0">
                <a:latin typeface="Open Sans" panose="020B0606030504020204" pitchFamily="34" charset="0"/>
                <a:ea typeface="Open Sans" panose="020B0606030504020204" pitchFamily="34" charset="0"/>
                <a:cs typeface="Open Sans" panose="020B0606030504020204" pitchFamily="34" charset="0"/>
              </a:rPr>
              <a:t>d</a:t>
            </a:r>
            <a:r>
              <a:rPr lang="en-US" sz="2000" spc="-5" dirty="0">
                <a:latin typeface="Open Sans" panose="020B0606030504020204" pitchFamily="34" charset="0"/>
                <a:ea typeface="Open Sans" panose="020B0606030504020204" pitchFamily="34" charset="0"/>
                <a:cs typeface="Open Sans" panose="020B0606030504020204" pitchFamily="34" charset="0"/>
              </a:rPr>
              <a:t> </a:t>
            </a:r>
            <a:r>
              <a:rPr lang="en-US" sz="2000" dirty="0">
                <a:latin typeface="Open Sans" panose="020B0606030504020204" pitchFamily="34" charset="0"/>
                <a:ea typeface="Open Sans" panose="020B0606030504020204" pitchFamily="34" charset="0"/>
                <a:cs typeface="Open Sans" panose="020B0606030504020204" pitchFamily="34" charset="0"/>
              </a:rPr>
              <a:t>F</a:t>
            </a:r>
            <a:r>
              <a:rPr lang="en-US" sz="2000" spc="-10" dirty="0">
                <a:latin typeface="Open Sans" panose="020B0606030504020204" pitchFamily="34" charset="0"/>
                <a:ea typeface="Open Sans" panose="020B0606030504020204" pitchFamily="34" charset="0"/>
                <a:cs typeface="Open Sans" panose="020B0606030504020204" pitchFamily="34" charset="0"/>
              </a:rPr>
              <a:t>o</a:t>
            </a:r>
            <a:r>
              <a:rPr lang="en-US" sz="2000" dirty="0">
                <a:latin typeface="Open Sans" panose="020B0606030504020204" pitchFamily="34" charset="0"/>
                <a:ea typeface="Open Sans" panose="020B0606030504020204" pitchFamily="34" charset="0"/>
                <a:cs typeface="Open Sans" panose="020B0606030504020204" pitchFamily="34" charset="0"/>
              </a:rPr>
              <a:t>st</a:t>
            </a:r>
            <a:r>
              <a:rPr lang="en-US" sz="2000" spc="-10" dirty="0">
                <a:latin typeface="Open Sans" panose="020B0606030504020204" pitchFamily="34" charset="0"/>
                <a:ea typeface="Open Sans" panose="020B0606030504020204" pitchFamily="34" charset="0"/>
                <a:cs typeface="Open Sans" panose="020B0606030504020204" pitchFamily="34" charset="0"/>
              </a:rPr>
              <a:t>e</a:t>
            </a:r>
            <a:r>
              <a:rPr lang="en-US" sz="2000" dirty="0">
                <a:latin typeface="Open Sans" panose="020B0606030504020204" pitchFamily="34" charset="0"/>
                <a:ea typeface="Open Sans" panose="020B0606030504020204" pitchFamily="34" charset="0"/>
                <a:cs typeface="Open Sans" panose="020B0606030504020204" pitchFamily="34" charset="0"/>
              </a:rPr>
              <a:t>r </a:t>
            </a:r>
            <a:r>
              <a:rPr lang="en-US" sz="2000" spc="-5" dirty="0">
                <a:latin typeface="Open Sans" panose="020B0606030504020204" pitchFamily="34" charset="0"/>
                <a:ea typeface="Open Sans" panose="020B0606030504020204" pitchFamily="34" charset="0"/>
                <a:cs typeface="Open Sans" panose="020B0606030504020204" pitchFamily="34" charset="0"/>
              </a:rPr>
              <a:t>C</a:t>
            </a:r>
            <a:r>
              <a:rPr lang="en-US" sz="2000" spc="-10" dirty="0">
                <a:latin typeface="Open Sans" panose="020B0606030504020204" pitchFamily="34" charset="0"/>
                <a:ea typeface="Open Sans" panose="020B0606030504020204" pitchFamily="34" charset="0"/>
                <a:cs typeface="Open Sans" panose="020B0606030504020204" pitchFamily="34" charset="0"/>
              </a:rPr>
              <a:t>a</a:t>
            </a:r>
            <a:r>
              <a:rPr lang="en-US" sz="2000" dirty="0">
                <a:latin typeface="Open Sans" panose="020B0606030504020204" pitchFamily="34" charset="0"/>
                <a:ea typeface="Open Sans" panose="020B0606030504020204" pitchFamily="34" charset="0"/>
                <a:cs typeface="Open Sans" panose="020B0606030504020204" pitchFamily="34" charset="0"/>
              </a:rPr>
              <a:t>re A</a:t>
            </a:r>
            <a:r>
              <a:rPr lang="en-US" sz="2000" spc="-10" dirty="0">
                <a:latin typeface="Open Sans" panose="020B0606030504020204" pitchFamily="34" charset="0"/>
                <a:ea typeface="Open Sans" panose="020B0606030504020204" pitchFamily="34" charset="0"/>
                <a:cs typeface="Open Sans" panose="020B0606030504020204" pitchFamily="34" charset="0"/>
              </a:rPr>
              <a:t>na</a:t>
            </a:r>
            <a:r>
              <a:rPr lang="en-US" sz="2000" spc="-5" dirty="0">
                <a:latin typeface="Open Sans" panose="020B0606030504020204" pitchFamily="34" charset="0"/>
                <a:ea typeface="Open Sans" panose="020B0606030504020204" pitchFamily="34" charset="0"/>
                <a:cs typeface="Open Sans" panose="020B0606030504020204" pitchFamily="34" charset="0"/>
              </a:rPr>
              <a:t>l</a:t>
            </a:r>
            <a:r>
              <a:rPr lang="en-US" sz="2000" spc="-25" dirty="0">
                <a:latin typeface="Open Sans" panose="020B0606030504020204" pitchFamily="34" charset="0"/>
                <a:ea typeface="Open Sans" panose="020B0606030504020204" pitchFamily="34" charset="0"/>
                <a:cs typeface="Open Sans" panose="020B0606030504020204" pitchFamily="34" charset="0"/>
              </a:rPr>
              <a:t>y</a:t>
            </a:r>
            <a:r>
              <a:rPr lang="en-US" sz="2000" dirty="0">
                <a:latin typeface="Open Sans" panose="020B0606030504020204" pitchFamily="34" charset="0"/>
                <a:ea typeface="Open Sans" panose="020B0606030504020204" pitchFamily="34" charset="0"/>
                <a:cs typeface="Open Sans" panose="020B0606030504020204" pitchFamily="34" charset="0"/>
              </a:rPr>
              <a:t>s</a:t>
            </a:r>
            <a:r>
              <a:rPr lang="en-US" sz="2000" spc="-5" dirty="0">
                <a:latin typeface="Open Sans" panose="020B0606030504020204" pitchFamily="34" charset="0"/>
                <a:ea typeface="Open Sans" panose="020B0606030504020204" pitchFamily="34" charset="0"/>
                <a:cs typeface="Open Sans" panose="020B0606030504020204" pitchFamily="34" charset="0"/>
              </a:rPr>
              <a:t>i</a:t>
            </a:r>
            <a:r>
              <a:rPr lang="en-US" sz="2000" dirty="0">
                <a:latin typeface="Open Sans" panose="020B0606030504020204" pitchFamily="34" charset="0"/>
                <a:ea typeface="Open Sans" panose="020B0606030504020204" pitchFamily="34" charset="0"/>
                <a:cs typeface="Open Sans" panose="020B0606030504020204" pitchFamily="34" charset="0"/>
              </a:rPr>
              <a:t>s</a:t>
            </a:r>
            <a:r>
              <a:rPr lang="en-US" sz="2000" spc="35" dirty="0">
                <a:latin typeface="Open Sans" panose="020B0606030504020204" pitchFamily="34" charset="0"/>
                <a:ea typeface="Open Sans" panose="020B0606030504020204" pitchFamily="34" charset="0"/>
                <a:cs typeface="Open Sans" panose="020B0606030504020204" pitchFamily="34" charset="0"/>
              </a:rPr>
              <a:t> </a:t>
            </a:r>
            <a:r>
              <a:rPr lang="en-US" sz="2000" spc="-10" dirty="0">
                <a:latin typeface="Open Sans" panose="020B0606030504020204" pitchFamily="34" charset="0"/>
                <a:ea typeface="Open Sans" panose="020B0606030504020204" pitchFamily="34" charset="0"/>
                <a:cs typeface="Open Sans" panose="020B0606030504020204" pitchFamily="34" charset="0"/>
              </a:rPr>
              <a:t>an</a:t>
            </a:r>
            <a:r>
              <a:rPr lang="en-US" sz="2000" dirty="0">
                <a:latin typeface="Open Sans" panose="020B0606030504020204" pitchFamily="34" charset="0"/>
                <a:ea typeface="Open Sans" panose="020B0606030504020204" pitchFamily="34" charset="0"/>
                <a:cs typeface="Open Sans" panose="020B0606030504020204" pitchFamily="34" charset="0"/>
              </a:rPr>
              <a:t>d</a:t>
            </a:r>
            <a:r>
              <a:rPr lang="en-US" sz="2000" spc="10" dirty="0">
                <a:latin typeface="Open Sans" panose="020B0606030504020204" pitchFamily="34" charset="0"/>
                <a:ea typeface="Open Sans" panose="020B0606030504020204" pitchFamily="34" charset="0"/>
                <a:cs typeface="Open Sans" panose="020B0606030504020204" pitchFamily="34" charset="0"/>
              </a:rPr>
              <a:t> </a:t>
            </a:r>
            <a:r>
              <a:rPr lang="en-US" sz="2000" spc="-5" dirty="0">
                <a:latin typeface="Open Sans" panose="020B0606030504020204" pitchFamily="34" charset="0"/>
                <a:ea typeface="Open Sans" panose="020B0606030504020204" pitchFamily="34" charset="0"/>
                <a:cs typeface="Open Sans" panose="020B0606030504020204" pitchFamily="34" charset="0"/>
              </a:rPr>
              <a:t>R</a:t>
            </a:r>
            <a:r>
              <a:rPr lang="en-US" sz="2000" spc="-10" dirty="0">
                <a:latin typeface="Open Sans" panose="020B0606030504020204" pitchFamily="34" charset="0"/>
                <a:ea typeface="Open Sans" panose="020B0606030504020204" pitchFamily="34" charset="0"/>
                <a:cs typeface="Open Sans" panose="020B0606030504020204" pitchFamily="34" charset="0"/>
              </a:rPr>
              <a:t>epo</a:t>
            </a:r>
            <a:r>
              <a:rPr lang="en-US" sz="2000" dirty="0">
                <a:latin typeface="Open Sans" panose="020B0606030504020204" pitchFamily="34" charset="0"/>
                <a:ea typeface="Open Sans" panose="020B0606030504020204" pitchFamily="34" charset="0"/>
                <a:cs typeface="Open Sans" panose="020B0606030504020204" pitchFamily="34" charset="0"/>
              </a:rPr>
              <a:t>rt</a:t>
            </a:r>
            <a:r>
              <a:rPr lang="en-US" sz="2000" spc="-5" dirty="0">
                <a:latin typeface="Open Sans" panose="020B0606030504020204" pitchFamily="34" charset="0"/>
                <a:ea typeface="Open Sans" panose="020B0606030504020204" pitchFamily="34" charset="0"/>
                <a:cs typeface="Open Sans" panose="020B0606030504020204" pitchFamily="34" charset="0"/>
              </a:rPr>
              <a:t>i</a:t>
            </a:r>
            <a:r>
              <a:rPr lang="en-US" sz="2000" spc="-10" dirty="0">
                <a:latin typeface="Open Sans" panose="020B0606030504020204" pitchFamily="34" charset="0"/>
                <a:ea typeface="Open Sans" panose="020B0606030504020204" pitchFamily="34" charset="0"/>
                <a:cs typeface="Open Sans" panose="020B0606030504020204" pitchFamily="34" charset="0"/>
              </a:rPr>
              <a:t>n</a:t>
            </a:r>
            <a:r>
              <a:rPr lang="en-US" sz="2000" dirty="0">
                <a:latin typeface="Open Sans" panose="020B0606030504020204" pitchFamily="34" charset="0"/>
                <a:ea typeface="Open Sans" panose="020B0606030504020204" pitchFamily="34" charset="0"/>
                <a:cs typeface="Open Sans" panose="020B0606030504020204" pitchFamily="34" charset="0"/>
              </a:rPr>
              <a:t>g</a:t>
            </a:r>
            <a:r>
              <a:rPr lang="en-US" sz="2000" spc="10" dirty="0">
                <a:latin typeface="Open Sans" panose="020B0606030504020204" pitchFamily="34" charset="0"/>
                <a:ea typeface="Open Sans" panose="020B0606030504020204" pitchFamily="34" charset="0"/>
                <a:cs typeface="Open Sans" panose="020B0606030504020204" pitchFamily="34" charset="0"/>
              </a:rPr>
              <a:t> </a:t>
            </a:r>
            <a:r>
              <a:rPr lang="en-US" sz="2000" spc="-5" dirty="0">
                <a:latin typeface="Open Sans" panose="020B0606030504020204" pitchFamily="34" charset="0"/>
                <a:ea typeface="Open Sans" panose="020B0606030504020204" pitchFamily="34" charset="0"/>
                <a:cs typeface="Open Sans" panose="020B0606030504020204" pitchFamily="34" charset="0"/>
              </a:rPr>
              <a:t>S</a:t>
            </a:r>
            <a:r>
              <a:rPr lang="en-US" sz="2000" spc="-25" dirty="0">
                <a:latin typeface="Open Sans" panose="020B0606030504020204" pitchFamily="34" charset="0"/>
                <a:ea typeface="Open Sans" panose="020B0606030504020204" pitchFamily="34" charset="0"/>
                <a:cs typeface="Open Sans" panose="020B0606030504020204" pitchFamily="34" charset="0"/>
              </a:rPr>
              <a:t>y</a:t>
            </a:r>
            <a:r>
              <a:rPr lang="en-US" sz="2000" dirty="0">
                <a:latin typeface="Open Sans" panose="020B0606030504020204" pitchFamily="34" charset="0"/>
                <a:ea typeface="Open Sans" panose="020B0606030504020204" pitchFamily="34" charset="0"/>
                <a:cs typeface="Open Sans" panose="020B0606030504020204" pitchFamily="34" charset="0"/>
              </a:rPr>
              <a:t>st</a:t>
            </a:r>
            <a:r>
              <a:rPr lang="en-US" sz="2000" spc="-10" dirty="0">
                <a:latin typeface="Open Sans" panose="020B0606030504020204" pitchFamily="34" charset="0"/>
                <a:ea typeface="Open Sans" panose="020B0606030504020204" pitchFamily="34" charset="0"/>
                <a:cs typeface="Open Sans" panose="020B0606030504020204" pitchFamily="34" charset="0"/>
              </a:rPr>
              <a:t>e</a:t>
            </a:r>
            <a:r>
              <a:rPr lang="en-US" sz="2000" dirty="0">
                <a:latin typeface="Open Sans" panose="020B0606030504020204" pitchFamily="34" charset="0"/>
                <a:ea typeface="Open Sans" panose="020B0606030504020204" pitchFamily="34" charset="0"/>
                <a:cs typeface="Open Sans" panose="020B0606030504020204" pitchFamily="34" charset="0"/>
              </a:rPr>
              <a:t>m</a:t>
            </a:r>
            <a:r>
              <a:rPr lang="en-US" sz="2000" spc="25" dirty="0">
                <a:latin typeface="Open Sans" panose="020B0606030504020204" pitchFamily="34" charset="0"/>
                <a:ea typeface="Open Sans" panose="020B0606030504020204" pitchFamily="34" charset="0"/>
                <a:cs typeface="Open Sans" panose="020B0606030504020204" pitchFamily="34" charset="0"/>
              </a:rPr>
              <a:t> </a:t>
            </a:r>
            <a:r>
              <a:rPr lang="en-US" sz="2000" dirty="0">
                <a:latin typeface="Open Sans" panose="020B0606030504020204" pitchFamily="34" charset="0"/>
                <a:ea typeface="Open Sans" panose="020B0606030504020204" pitchFamily="34" charset="0"/>
                <a:cs typeface="Open Sans" panose="020B0606030504020204" pitchFamily="34" charset="0"/>
              </a:rPr>
              <a:t>(</a:t>
            </a:r>
            <a:r>
              <a:rPr lang="en-US" sz="2000" spc="-5" dirty="0">
                <a:latin typeface="Open Sans" panose="020B0606030504020204" pitchFamily="34" charset="0"/>
                <a:ea typeface="Open Sans" panose="020B0606030504020204" pitchFamily="34" charset="0"/>
                <a:cs typeface="Open Sans" panose="020B0606030504020204" pitchFamily="34" charset="0"/>
              </a:rPr>
              <a:t>A</a:t>
            </a:r>
            <a:r>
              <a:rPr lang="en-US" sz="2000" dirty="0">
                <a:latin typeface="Open Sans" panose="020B0606030504020204" pitchFamily="34" charset="0"/>
                <a:ea typeface="Open Sans" panose="020B0606030504020204" pitchFamily="34" charset="0"/>
                <a:cs typeface="Open Sans" panose="020B0606030504020204" pitchFamily="34" charset="0"/>
              </a:rPr>
              <a:t>F</a:t>
            </a:r>
            <a:r>
              <a:rPr lang="en-US" sz="2000" spc="-5" dirty="0">
                <a:latin typeface="Open Sans" panose="020B0606030504020204" pitchFamily="34" charset="0"/>
                <a:ea typeface="Open Sans" panose="020B0606030504020204" pitchFamily="34" charset="0"/>
                <a:cs typeface="Open Sans" panose="020B0606030504020204" pitchFamily="34" charset="0"/>
              </a:rPr>
              <a:t>CARS)</a:t>
            </a:r>
          </a:p>
          <a:p>
            <a:pPr marR="5080">
              <a:lnSpc>
                <a:spcPct val="150000"/>
              </a:lnSpc>
              <a:spcBef>
                <a:spcPts val="600"/>
              </a:spcBef>
              <a:buClr>
                <a:srgbClr val="00B0F0"/>
              </a:buClr>
              <a:tabLst>
                <a:tab pos="1669414" algn="l"/>
              </a:tabLst>
            </a:pPr>
            <a:r>
              <a:rPr lang="en-US" sz="2000" b="1" spc="-5" dirty="0">
                <a:latin typeface="Open Sans" panose="020B0606030504020204" pitchFamily="34" charset="0"/>
                <a:ea typeface="Open Sans" panose="020B0606030504020204" pitchFamily="34" charset="0"/>
                <a:cs typeface="Open Sans" panose="020B0606030504020204" pitchFamily="34" charset="0"/>
              </a:rPr>
              <a:t>S</a:t>
            </a:r>
            <a:r>
              <a:rPr lang="en-US" sz="2000" b="1" spc="-10" dirty="0">
                <a:latin typeface="Open Sans" panose="020B0606030504020204" pitchFamily="34" charset="0"/>
                <a:ea typeface="Open Sans" panose="020B0606030504020204" pitchFamily="34" charset="0"/>
                <a:cs typeface="Open Sans" panose="020B0606030504020204" pitchFamily="34" charset="0"/>
              </a:rPr>
              <a:t>ec</a:t>
            </a:r>
            <a:r>
              <a:rPr lang="en-US" sz="2000" b="1" dirty="0">
                <a:latin typeface="Open Sans" panose="020B0606030504020204" pitchFamily="34" charset="0"/>
                <a:ea typeface="Open Sans" panose="020B0606030504020204" pitchFamily="34" charset="0"/>
                <a:cs typeface="Open Sans" panose="020B0606030504020204" pitchFamily="34" charset="0"/>
              </a:rPr>
              <a:t>tion</a:t>
            </a:r>
            <a:r>
              <a:rPr lang="en-US" sz="2000" b="1" spc="-5" dirty="0">
                <a:latin typeface="Open Sans" panose="020B0606030504020204" pitchFamily="34" charset="0"/>
                <a:ea typeface="Open Sans" panose="020B0606030504020204" pitchFamily="34" charset="0"/>
                <a:cs typeface="Open Sans" panose="020B0606030504020204" pitchFamily="34" charset="0"/>
              </a:rPr>
              <a:t> </a:t>
            </a:r>
            <a:r>
              <a:rPr lang="en-US" sz="2000" b="1" spc="-10" dirty="0">
                <a:latin typeface="Open Sans" panose="020B0606030504020204" pitchFamily="34" charset="0"/>
                <a:ea typeface="Open Sans" panose="020B0606030504020204" pitchFamily="34" charset="0"/>
                <a:cs typeface="Open Sans" panose="020B0606030504020204" pitchFamily="34" charset="0"/>
              </a:rPr>
              <a:t>104</a:t>
            </a:r>
            <a:r>
              <a:rPr lang="en-US" sz="2000" b="1" dirty="0">
                <a:latin typeface="Open Sans" panose="020B0606030504020204" pitchFamily="34" charset="0"/>
                <a:ea typeface="Open Sans" panose="020B0606030504020204" pitchFamily="34" charset="0"/>
                <a:cs typeface="Open Sans" panose="020B0606030504020204" pitchFamily="34" charset="0"/>
              </a:rPr>
              <a:t>:  </a:t>
            </a:r>
            <a:r>
              <a:rPr lang="en-US" sz="2000" spc="-10" dirty="0">
                <a:latin typeface="Open Sans" panose="020B0606030504020204" pitchFamily="34" charset="0"/>
                <a:ea typeface="Open Sans" panose="020B0606030504020204" pitchFamily="34" charset="0"/>
                <a:cs typeface="Open Sans" panose="020B0606030504020204" pitchFamily="34" charset="0"/>
              </a:rPr>
              <a:t>Lo</a:t>
            </a:r>
            <a:r>
              <a:rPr lang="en-US" sz="2000" dirty="0">
                <a:latin typeface="Open Sans" panose="020B0606030504020204" pitchFamily="34" charset="0"/>
                <a:ea typeface="Open Sans" panose="020B0606030504020204" pitchFamily="34" charset="0"/>
                <a:cs typeface="Open Sans" panose="020B0606030504020204" pitchFamily="34" charset="0"/>
              </a:rPr>
              <a:t>c</a:t>
            </a:r>
            <a:r>
              <a:rPr lang="en-US" sz="2000" spc="-10" dirty="0">
                <a:latin typeface="Open Sans" panose="020B0606030504020204" pitchFamily="34" charset="0"/>
                <a:ea typeface="Open Sans" panose="020B0606030504020204" pitchFamily="34" charset="0"/>
                <a:cs typeface="Open Sans" panose="020B0606030504020204" pitchFamily="34" charset="0"/>
              </a:rPr>
              <a:t>a</a:t>
            </a:r>
            <a:r>
              <a:rPr lang="en-US" sz="2000" dirty="0">
                <a:latin typeface="Open Sans" panose="020B0606030504020204" pitchFamily="34" charset="0"/>
                <a:ea typeface="Open Sans" panose="020B0606030504020204" pitchFamily="34" charset="0"/>
                <a:cs typeface="Open Sans" panose="020B0606030504020204" pitchFamily="34" charset="0"/>
              </a:rPr>
              <a:t>t</a:t>
            </a:r>
            <a:r>
              <a:rPr lang="en-US" sz="2000" spc="-5" dirty="0">
                <a:latin typeface="Open Sans" panose="020B0606030504020204" pitchFamily="34" charset="0"/>
                <a:ea typeface="Open Sans" panose="020B0606030504020204" pitchFamily="34" charset="0"/>
                <a:cs typeface="Open Sans" panose="020B0606030504020204" pitchFamily="34" charset="0"/>
              </a:rPr>
              <a:t>i</a:t>
            </a:r>
            <a:r>
              <a:rPr lang="en-US" sz="2000" spc="-10" dirty="0">
                <a:latin typeface="Open Sans" panose="020B0606030504020204" pitchFamily="34" charset="0"/>
                <a:ea typeface="Open Sans" panose="020B0606030504020204" pitchFamily="34" charset="0"/>
                <a:cs typeface="Open Sans" panose="020B0606030504020204" pitchFamily="34" charset="0"/>
              </a:rPr>
              <a:t>n</a:t>
            </a:r>
            <a:r>
              <a:rPr lang="en-US" sz="2000" dirty="0">
                <a:latin typeface="Open Sans" panose="020B0606030504020204" pitchFamily="34" charset="0"/>
                <a:ea typeface="Open Sans" panose="020B0606030504020204" pitchFamily="34" charset="0"/>
                <a:cs typeface="Open Sans" panose="020B0606030504020204" pitchFamily="34" charset="0"/>
              </a:rPr>
              <a:t>g</a:t>
            </a:r>
            <a:r>
              <a:rPr lang="en-US" sz="2000" spc="10" dirty="0">
                <a:latin typeface="Open Sans" panose="020B0606030504020204" pitchFamily="34" charset="0"/>
                <a:ea typeface="Open Sans" panose="020B0606030504020204" pitchFamily="34" charset="0"/>
                <a:cs typeface="Open Sans" panose="020B0606030504020204" pitchFamily="34" charset="0"/>
              </a:rPr>
              <a:t> </a:t>
            </a:r>
            <a:r>
              <a:rPr lang="en-US" sz="2000" spc="-10" dirty="0">
                <a:latin typeface="Open Sans" panose="020B0606030504020204" pitchFamily="34" charset="0"/>
                <a:ea typeface="Open Sans" panose="020B0606030504020204" pitchFamily="34" charset="0"/>
                <a:cs typeface="Open Sans" panose="020B0606030504020204" pitchFamily="34" charset="0"/>
              </a:rPr>
              <a:t>an</a:t>
            </a:r>
            <a:r>
              <a:rPr lang="en-US" sz="2000" dirty="0">
                <a:latin typeface="Open Sans" panose="020B0606030504020204" pitchFamily="34" charset="0"/>
                <a:ea typeface="Open Sans" panose="020B0606030504020204" pitchFamily="34" charset="0"/>
                <a:cs typeface="Open Sans" panose="020B0606030504020204" pitchFamily="34" charset="0"/>
              </a:rPr>
              <a:t>d</a:t>
            </a:r>
            <a:r>
              <a:rPr lang="en-US" sz="2000" spc="10" dirty="0">
                <a:latin typeface="Open Sans" panose="020B0606030504020204" pitchFamily="34" charset="0"/>
                <a:ea typeface="Open Sans" panose="020B0606030504020204" pitchFamily="34" charset="0"/>
                <a:cs typeface="Open Sans" panose="020B0606030504020204" pitchFamily="34" charset="0"/>
              </a:rPr>
              <a:t> </a:t>
            </a:r>
            <a:r>
              <a:rPr lang="en-US" sz="2000" spc="-5" dirty="0">
                <a:latin typeface="Open Sans" panose="020B0606030504020204" pitchFamily="34" charset="0"/>
                <a:ea typeface="Open Sans" panose="020B0606030504020204" pitchFamily="34" charset="0"/>
                <a:cs typeface="Open Sans" panose="020B0606030504020204" pitchFamily="34" charset="0"/>
              </a:rPr>
              <a:t>R</a:t>
            </a:r>
            <a:r>
              <a:rPr lang="en-US" sz="2000" spc="-10" dirty="0">
                <a:latin typeface="Open Sans" panose="020B0606030504020204" pitchFamily="34" charset="0"/>
                <a:ea typeface="Open Sans" panose="020B0606030504020204" pitchFamily="34" charset="0"/>
                <a:cs typeface="Open Sans" panose="020B0606030504020204" pitchFamily="34" charset="0"/>
              </a:rPr>
              <a:t>e</a:t>
            </a:r>
            <a:r>
              <a:rPr lang="en-US" sz="2000" dirty="0">
                <a:latin typeface="Open Sans" panose="020B0606030504020204" pitchFamily="34" charset="0"/>
                <a:ea typeface="Open Sans" panose="020B0606030504020204" pitchFamily="34" charset="0"/>
                <a:cs typeface="Open Sans" panose="020B0606030504020204" pitchFamily="34" charset="0"/>
              </a:rPr>
              <a:t>s</a:t>
            </a:r>
            <a:r>
              <a:rPr lang="en-US" sz="2000" spc="-10" dirty="0">
                <a:latin typeface="Open Sans" panose="020B0606030504020204" pitchFamily="34" charset="0"/>
                <a:ea typeface="Open Sans" panose="020B0606030504020204" pitchFamily="34" charset="0"/>
                <a:cs typeface="Open Sans" panose="020B0606030504020204" pitchFamily="34" charset="0"/>
              </a:rPr>
              <a:t>pond</a:t>
            </a:r>
            <a:r>
              <a:rPr lang="en-US" sz="2000" spc="-5" dirty="0">
                <a:latin typeface="Open Sans" panose="020B0606030504020204" pitchFamily="34" charset="0"/>
                <a:ea typeface="Open Sans" panose="020B0606030504020204" pitchFamily="34" charset="0"/>
                <a:cs typeface="Open Sans" panose="020B0606030504020204" pitchFamily="34" charset="0"/>
              </a:rPr>
              <a:t>i</a:t>
            </a:r>
            <a:r>
              <a:rPr lang="en-US" sz="2000" spc="-10" dirty="0">
                <a:latin typeface="Open Sans" panose="020B0606030504020204" pitchFamily="34" charset="0"/>
                <a:ea typeface="Open Sans" panose="020B0606030504020204" pitchFamily="34" charset="0"/>
                <a:cs typeface="Open Sans" panose="020B0606030504020204" pitchFamily="34" charset="0"/>
              </a:rPr>
              <a:t>n</a:t>
            </a:r>
            <a:r>
              <a:rPr lang="en-US" sz="2000" dirty="0">
                <a:latin typeface="Open Sans" panose="020B0606030504020204" pitchFamily="34" charset="0"/>
                <a:ea typeface="Open Sans" panose="020B0606030504020204" pitchFamily="34" charset="0"/>
                <a:cs typeface="Open Sans" panose="020B0606030504020204" pitchFamily="34" charset="0"/>
              </a:rPr>
              <a:t>g</a:t>
            </a:r>
            <a:r>
              <a:rPr lang="en-US" sz="2000" spc="20" dirty="0">
                <a:latin typeface="Open Sans" panose="020B0606030504020204" pitchFamily="34" charset="0"/>
                <a:ea typeface="Open Sans" panose="020B0606030504020204" pitchFamily="34" charset="0"/>
                <a:cs typeface="Open Sans" panose="020B0606030504020204" pitchFamily="34" charset="0"/>
              </a:rPr>
              <a:t> </a:t>
            </a:r>
            <a:r>
              <a:rPr lang="en-US" sz="2000" dirty="0">
                <a:latin typeface="Open Sans" panose="020B0606030504020204" pitchFamily="34" charset="0"/>
                <a:ea typeface="Open Sans" panose="020B0606030504020204" pitchFamily="34" charset="0"/>
                <a:cs typeface="Open Sans" panose="020B0606030504020204" pitchFamily="34" charset="0"/>
              </a:rPr>
              <a:t>to</a:t>
            </a:r>
            <a:r>
              <a:rPr lang="en-US" sz="2000" spc="-5" dirty="0">
                <a:latin typeface="Open Sans" panose="020B0606030504020204" pitchFamily="34" charset="0"/>
                <a:ea typeface="Open Sans" panose="020B0606030504020204" pitchFamily="34" charset="0"/>
                <a:cs typeface="Open Sans" panose="020B0606030504020204" pitchFamily="34" charset="0"/>
              </a:rPr>
              <a:t> R</a:t>
            </a:r>
            <a:r>
              <a:rPr lang="en-US" sz="2000" spc="-10" dirty="0">
                <a:latin typeface="Open Sans" panose="020B0606030504020204" pitchFamily="34" charset="0"/>
                <a:ea typeface="Open Sans" panose="020B0606030504020204" pitchFamily="34" charset="0"/>
                <a:cs typeface="Open Sans" panose="020B0606030504020204" pitchFamily="34" charset="0"/>
              </a:rPr>
              <a:t>una</a:t>
            </a:r>
            <a:r>
              <a:rPr lang="en-US" sz="2000" spc="-40" dirty="0">
                <a:latin typeface="Open Sans" panose="020B0606030504020204" pitchFamily="34" charset="0"/>
                <a:ea typeface="Open Sans" panose="020B0606030504020204" pitchFamily="34" charset="0"/>
                <a:cs typeface="Open Sans" panose="020B0606030504020204" pitchFamily="34" charset="0"/>
              </a:rPr>
              <a:t>w</a:t>
            </a:r>
            <a:r>
              <a:rPr lang="en-US" sz="2000" spc="5" dirty="0">
                <a:latin typeface="Open Sans" panose="020B0606030504020204" pitchFamily="34" charset="0"/>
                <a:ea typeface="Open Sans" panose="020B0606030504020204" pitchFamily="34" charset="0"/>
                <a:cs typeface="Open Sans" panose="020B0606030504020204" pitchFamily="34" charset="0"/>
              </a:rPr>
              <a:t>a</a:t>
            </a:r>
            <a:r>
              <a:rPr lang="en-US" sz="2000" dirty="0">
                <a:latin typeface="Open Sans" panose="020B0606030504020204" pitchFamily="34" charset="0"/>
                <a:ea typeface="Open Sans" panose="020B0606030504020204" pitchFamily="34" charset="0"/>
                <a:cs typeface="Open Sans" panose="020B0606030504020204" pitchFamily="34" charset="0"/>
              </a:rPr>
              <a:t>y</a:t>
            </a:r>
            <a:r>
              <a:rPr lang="en-US" sz="2000" spc="50" dirty="0">
                <a:latin typeface="Open Sans" panose="020B0606030504020204" pitchFamily="34" charset="0"/>
                <a:ea typeface="Open Sans" panose="020B0606030504020204" pitchFamily="34" charset="0"/>
                <a:cs typeface="Open Sans" panose="020B0606030504020204" pitchFamily="34" charset="0"/>
              </a:rPr>
              <a:t> </a:t>
            </a:r>
            <a:r>
              <a:rPr lang="en-US" sz="2000" dirty="0">
                <a:latin typeface="Open Sans" panose="020B0606030504020204" pitchFamily="34" charset="0"/>
                <a:ea typeface="Open Sans" panose="020B0606030504020204" pitchFamily="34" charset="0"/>
                <a:cs typeface="Open Sans" panose="020B0606030504020204" pitchFamily="34" charset="0"/>
              </a:rPr>
              <a:t>F</a:t>
            </a:r>
            <a:r>
              <a:rPr lang="en-US" sz="2000" spc="-10" dirty="0">
                <a:latin typeface="Open Sans" panose="020B0606030504020204" pitchFamily="34" charset="0"/>
                <a:ea typeface="Open Sans" panose="020B0606030504020204" pitchFamily="34" charset="0"/>
                <a:cs typeface="Open Sans" panose="020B0606030504020204" pitchFamily="34" charset="0"/>
              </a:rPr>
              <a:t>o</a:t>
            </a:r>
            <a:r>
              <a:rPr lang="en-US" sz="2000" dirty="0">
                <a:latin typeface="Open Sans" panose="020B0606030504020204" pitchFamily="34" charset="0"/>
                <a:ea typeface="Open Sans" panose="020B0606030504020204" pitchFamily="34" charset="0"/>
                <a:cs typeface="Open Sans" panose="020B0606030504020204" pitchFamily="34" charset="0"/>
              </a:rPr>
              <a:t>st</a:t>
            </a:r>
            <a:r>
              <a:rPr lang="en-US" sz="2000" spc="-10" dirty="0">
                <a:latin typeface="Open Sans" panose="020B0606030504020204" pitchFamily="34" charset="0"/>
                <a:ea typeface="Open Sans" panose="020B0606030504020204" pitchFamily="34" charset="0"/>
                <a:cs typeface="Open Sans" panose="020B0606030504020204" pitchFamily="34" charset="0"/>
              </a:rPr>
              <a:t>e</a:t>
            </a:r>
            <a:r>
              <a:rPr lang="en-US" sz="2000" dirty="0">
                <a:latin typeface="Open Sans" panose="020B0606030504020204" pitchFamily="34" charset="0"/>
                <a:ea typeface="Open Sans" panose="020B0606030504020204" pitchFamily="34" charset="0"/>
                <a:cs typeface="Open Sans" panose="020B0606030504020204" pitchFamily="34" charset="0"/>
              </a:rPr>
              <a:t>r</a:t>
            </a:r>
            <a:r>
              <a:rPr lang="en-US" sz="2000" spc="-35" dirty="0">
                <a:latin typeface="Open Sans" panose="020B0606030504020204" pitchFamily="34" charset="0"/>
                <a:ea typeface="Open Sans" panose="020B0606030504020204" pitchFamily="34" charset="0"/>
                <a:cs typeface="Open Sans" panose="020B0606030504020204" pitchFamily="34" charset="0"/>
              </a:rPr>
              <a:t> </a:t>
            </a:r>
            <a:r>
              <a:rPr lang="en-US" sz="2000" spc="-170" dirty="0">
                <a:latin typeface="Open Sans" panose="020B0606030504020204" pitchFamily="34" charset="0"/>
                <a:ea typeface="Open Sans" panose="020B0606030504020204" pitchFamily="34" charset="0"/>
                <a:cs typeface="Open Sans" panose="020B0606030504020204" pitchFamily="34" charset="0"/>
              </a:rPr>
              <a:t>Y</a:t>
            </a:r>
            <a:r>
              <a:rPr lang="en-US" sz="2000" spc="-10" dirty="0">
                <a:latin typeface="Open Sans" panose="020B0606030504020204" pitchFamily="34" charset="0"/>
                <a:ea typeface="Open Sans" panose="020B0606030504020204" pitchFamily="34" charset="0"/>
                <a:cs typeface="Open Sans" panose="020B0606030504020204" pitchFamily="34" charset="0"/>
              </a:rPr>
              <a:t>ou</a:t>
            </a:r>
            <a:r>
              <a:rPr lang="en-US" sz="2000" dirty="0">
                <a:latin typeface="Open Sans" panose="020B0606030504020204" pitchFamily="34" charset="0"/>
                <a:ea typeface="Open Sans" panose="020B0606030504020204" pitchFamily="34" charset="0"/>
                <a:cs typeface="Open Sans" panose="020B0606030504020204" pitchFamily="34" charset="0"/>
              </a:rPr>
              <a:t>th</a:t>
            </a:r>
          </a:p>
          <a:p>
            <a:pPr marR="5080">
              <a:lnSpc>
                <a:spcPct val="150000"/>
              </a:lnSpc>
              <a:spcBef>
                <a:spcPts val="600"/>
              </a:spcBef>
              <a:buClr>
                <a:srgbClr val="00B0F0"/>
              </a:buClr>
              <a:tabLst>
                <a:tab pos="1669414" algn="l"/>
              </a:tabLst>
            </a:pPr>
            <a:r>
              <a:rPr lang="en-US" sz="2000" b="1" spc="-5" dirty="0">
                <a:latin typeface="Open Sans" panose="020B0606030504020204" pitchFamily="34" charset="0"/>
                <a:ea typeface="Open Sans" panose="020B0606030504020204" pitchFamily="34" charset="0"/>
                <a:cs typeface="Open Sans" panose="020B0606030504020204" pitchFamily="34" charset="0"/>
              </a:rPr>
              <a:t>S</a:t>
            </a:r>
            <a:r>
              <a:rPr lang="en-US" sz="2000" b="1" spc="-10" dirty="0">
                <a:latin typeface="Open Sans" panose="020B0606030504020204" pitchFamily="34" charset="0"/>
                <a:ea typeface="Open Sans" panose="020B0606030504020204" pitchFamily="34" charset="0"/>
                <a:cs typeface="Open Sans" panose="020B0606030504020204" pitchFamily="34" charset="0"/>
              </a:rPr>
              <a:t>ec</a:t>
            </a:r>
            <a:r>
              <a:rPr lang="en-US" sz="2000" b="1" dirty="0">
                <a:latin typeface="Open Sans" panose="020B0606030504020204" pitchFamily="34" charset="0"/>
                <a:ea typeface="Open Sans" panose="020B0606030504020204" pitchFamily="34" charset="0"/>
                <a:cs typeface="Open Sans" panose="020B0606030504020204" pitchFamily="34" charset="0"/>
              </a:rPr>
              <a:t>tion</a:t>
            </a:r>
            <a:r>
              <a:rPr lang="en-US" sz="2000" b="1" spc="-5" dirty="0">
                <a:latin typeface="Open Sans" panose="020B0606030504020204" pitchFamily="34" charset="0"/>
                <a:ea typeface="Open Sans" panose="020B0606030504020204" pitchFamily="34" charset="0"/>
                <a:cs typeface="Open Sans" panose="020B0606030504020204" pitchFamily="34" charset="0"/>
              </a:rPr>
              <a:t> </a:t>
            </a:r>
            <a:r>
              <a:rPr lang="en-US" sz="2000" b="1" spc="-105" dirty="0">
                <a:latin typeface="Open Sans" panose="020B0606030504020204" pitchFamily="34" charset="0"/>
                <a:ea typeface="Open Sans" panose="020B0606030504020204" pitchFamily="34" charset="0"/>
                <a:cs typeface="Open Sans" panose="020B0606030504020204" pitchFamily="34" charset="0"/>
              </a:rPr>
              <a:t>1</a:t>
            </a:r>
            <a:r>
              <a:rPr lang="en-US" sz="2000" b="1" spc="-10" dirty="0">
                <a:latin typeface="Open Sans" panose="020B0606030504020204" pitchFamily="34" charset="0"/>
                <a:ea typeface="Open Sans" panose="020B0606030504020204" pitchFamily="34" charset="0"/>
                <a:cs typeface="Open Sans" panose="020B0606030504020204" pitchFamily="34" charset="0"/>
              </a:rPr>
              <a:t>13</a:t>
            </a:r>
            <a:r>
              <a:rPr lang="en-US" sz="2000" b="1" dirty="0">
                <a:latin typeface="Open Sans" panose="020B0606030504020204" pitchFamily="34" charset="0"/>
                <a:ea typeface="Open Sans" panose="020B0606030504020204" pitchFamily="34" charset="0"/>
                <a:cs typeface="Open Sans" panose="020B0606030504020204" pitchFamily="34" charset="0"/>
              </a:rPr>
              <a:t>:  </a:t>
            </a:r>
            <a:r>
              <a:rPr lang="en-US" sz="2000" dirty="0">
                <a:latin typeface="Open Sans" panose="020B0606030504020204" pitchFamily="34" charset="0"/>
                <a:ea typeface="Open Sans" panose="020B0606030504020204" pitchFamily="34" charset="0"/>
                <a:cs typeface="Open Sans" panose="020B0606030504020204" pitchFamily="34" charset="0"/>
              </a:rPr>
              <a:t>I</a:t>
            </a:r>
            <a:r>
              <a:rPr lang="en-US" sz="2000" spc="-10" dirty="0">
                <a:latin typeface="Open Sans" panose="020B0606030504020204" pitchFamily="34" charset="0"/>
                <a:ea typeface="Open Sans" panose="020B0606030504020204" pitchFamily="34" charset="0"/>
                <a:cs typeface="Open Sans" panose="020B0606030504020204" pitchFamily="34" charset="0"/>
              </a:rPr>
              <a:t>n</a:t>
            </a:r>
            <a:r>
              <a:rPr lang="en-US" sz="2000" dirty="0">
                <a:latin typeface="Open Sans" panose="020B0606030504020204" pitchFamily="34" charset="0"/>
                <a:ea typeface="Open Sans" panose="020B0606030504020204" pitchFamily="34" charset="0"/>
                <a:cs typeface="Open Sans" panose="020B0606030504020204" pitchFamily="34" charset="0"/>
              </a:rPr>
              <a:t>v</a:t>
            </a:r>
            <a:r>
              <a:rPr lang="en-US" sz="2000" spc="-10" dirty="0">
                <a:latin typeface="Open Sans" panose="020B0606030504020204" pitchFamily="34" charset="0"/>
                <a:ea typeface="Open Sans" panose="020B0606030504020204" pitchFamily="34" charset="0"/>
                <a:cs typeface="Open Sans" panose="020B0606030504020204" pitchFamily="34" charset="0"/>
              </a:rPr>
              <a:t>o</a:t>
            </a:r>
            <a:r>
              <a:rPr lang="en-US" sz="2000" spc="-5" dirty="0">
                <a:latin typeface="Open Sans" panose="020B0606030504020204" pitchFamily="34" charset="0"/>
                <a:ea typeface="Open Sans" panose="020B0606030504020204" pitchFamily="34" charset="0"/>
                <a:cs typeface="Open Sans" panose="020B0606030504020204" pitchFamily="34" charset="0"/>
              </a:rPr>
              <a:t>l</a:t>
            </a:r>
            <a:r>
              <a:rPr lang="en-US" sz="2000" dirty="0">
                <a:latin typeface="Open Sans" panose="020B0606030504020204" pitchFamily="34" charset="0"/>
                <a:ea typeface="Open Sans" panose="020B0606030504020204" pitchFamily="34" charset="0"/>
                <a:cs typeface="Open Sans" panose="020B0606030504020204" pitchFamily="34" charset="0"/>
              </a:rPr>
              <a:t>v</a:t>
            </a:r>
            <a:r>
              <a:rPr lang="en-US" sz="2000" spc="-5" dirty="0">
                <a:latin typeface="Open Sans" panose="020B0606030504020204" pitchFamily="34" charset="0"/>
                <a:ea typeface="Open Sans" panose="020B0606030504020204" pitchFamily="34" charset="0"/>
                <a:cs typeface="Open Sans" panose="020B0606030504020204" pitchFamily="34" charset="0"/>
              </a:rPr>
              <a:t>i</a:t>
            </a:r>
            <a:r>
              <a:rPr lang="en-US" sz="2000" spc="-10" dirty="0">
                <a:latin typeface="Open Sans" panose="020B0606030504020204" pitchFamily="34" charset="0"/>
                <a:ea typeface="Open Sans" panose="020B0606030504020204" pitchFamily="34" charset="0"/>
                <a:cs typeface="Open Sans" panose="020B0606030504020204" pitchFamily="34" charset="0"/>
              </a:rPr>
              <a:t>n</a:t>
            </a:r>
            <a:r>
              <a:rPr lang="en-US" sz="2000" dirty="0">
                <a:latin typeface="Open Sans" panose="020B0606030504020204" pitchFamily="34" charset="0"/>
                <a:ea typeface="Open Sans" panose="020B0606030504020204" pitchFamily="34" charset="0"/>
                <a:cs typeface="Open Sans" panose="020B0606030504020204" pitchFamily="34" charset="0"/>
              </a:rPr>
              <a:t>g</a:t>
            </a:r>
            <a:r>
              <a:rPr lang="en-US" sz="2000" spc="25" dirty="0">
                <a:latin typeface="Open Sans" panose="020B0606030504020204" pitchFamily="34" charset="0"/>
                <a:ea typeface="Open Sans" panose="020B0606030504020204" pitchFamily="34" charset="0"/>
                <a:cs typeface="Open Sans" panose="020B0606030504020204" pitchFamily="34" charset="0"/>
              </a:rPr>
              <a:t> </a:t>
            </a:r>
            <a:r>
              <a:rPr lang="en-US" sz="2000" dirty="0">
                <a:latin typeface="Open Sans" panose="020B0606030504020204" pitchFamily="34" charset="0"/>
                <a:ea typeface="Open Sans" panose="020B0606030504020204" pitchFamily="34" charset="0"/>
                <a:cs typeface="Open Sans" panose="020B0606030504020204" pitchFamily="34" charset="0"/>
              </a:rPr>
              <a:t>F</a:t>
            </a:r>
            <a:r>
              <a:rPr lang="en-US" sz="2000" spc="-10" dirty="0">
                <a:latin typeface="Open Sans" panose="020B0606030504020204" pitchFamily="34" charset="0"/>
                <a:ea typeface="Open Sans" panose="020B0606030504020204" pitchFamily="34" charset="0"/>
                <a:cs typeface="Open Sans" panose="020B0606030504020204" pitchFamily="34" charset="0"/>
              </a:rPr>
              <a:t>o</a:t>
            </a:r>
            <a:r>
              <a:rPr lang="en-US" sz="2000" dirty="0">
                <a:latin typeface="Open Sans" panose="020B0606030504020204" pitchFamily="34" charset="0"/>
                <a:ea typeface="Open Sans" panose="020B0606030504020204" pitchFamily="34" charset="0"/>
                <a:cs typeface="Open Sans" panose="020B0606030504020204" pitchFamily="34" charset="0"/>
              </a:rPr>
              <a:t>st</a:t>
            </a:r>
            <a:r>
              <a:rPr lang="en-US" sz="2000" spc="-10" dirty="0">
                <a:latin typeface="Open Sans" panose="020B0606030504020204" pitchFamily="34" charset="0"/>
                <a:ea typeface="Open Sans" panose="020B0606030504020204" pitchFamily="34" charset="0"/>
                <a:cs typeface="Open Sans" panose="020B0606030504020204" pitchFamily="34" charset="0"/>
              </a:rPr>
              <a:t>e</a:t>
            </a:r>
            <a:r>
              <a:rPr lang="en-US" sz="2000" dirty="0">
                <a:latin typeface="Open Sans" panose="020B0606030504020204" pitchFamily="34" charset="0"/>
                <a:ea typeface="Open Sans" panose="020B0606030504020204" pitchFamily="34" charset="0"/>
                <a:cs typeface="Open Sans" panose="020B0606030504020204" pitchFamily="34" charset="0"/>
              </a:rPr>
              <a:t>r</a:t>
            </a:r>
            <a:r>
              <a:rPr lang="en-US" sz="2000" spc="-35" dirty="0">
                <a:latin typeface="Open Sans" panose="020B0606030504020204" pitchFamily="34" charset="0"/>
                <a:ea typeface="Open Sans" panose="020B0606030504020204" pitchFamily="34" charset="0"/>
                <a:cs typeface="Open Sans" panose="020B0606030504020204" pitchFamily="34" charset="0"/>
              </a:rPr>
              <a:t> </a:t>
            </a:r>
            <a:r>
              <a:rPr lang="en-US" sz="2000" spc="-170" dirty="0">
                <a:latin typeface="Open Sans" panose="020B0606030504020204" pitchFamily="34" charset="0"/>
                <a:ea typeface="Open Sans" panose="020B0606030504020204" pitchFamily="34" charset="0"/>
                <a:cs typeface="Open Sans" panose="020B0606030504020204" pitchFamily="34" charset="0"/>
              </a:rPr>
              <a:t>Y</a:t>
            </a:r>
            <a:r>
              <a:rPr lang="en-US" sz="2000" spc="-10" dirty="0">
                <a:latin typeface="Open Sans" panose="020B0606030504020204" pitchFamily="34" charset="0"/>
                <a:ea typeface="Open Sans" panose="020B0606030504020204" pitchFamily="34" charset="0"/>
                <a:cs typeface="Open Sans" panose="020B0606030504020204" pitchFamily="34" charset="0"/>
              </a:rPr>
              <a:t>ou</a:t>
            </a:r>
            <a:r>
              <a:rPr lang="en-US" sz="2000" dirty="0">
                <a:latin typeface="Open Sans" panose="020B0606030504020204" pitchFamily="34" charset="0"/>
                <a:ea typeface="Open Sans" panose="020B0606030504020204" pitchFamily="34" charset="0"/>
                <a:cs typeface="Open Sans" panose="020B0606030504020204" pitchFamily="34" charset="0"/>
              </a:rPr>
              <a:t>th</a:t>
            </a:r>
            <a:r>
              <a:rPr lang="en-US" sz="2000" spc="-5" dirty="0">
                <a:latin typeface="Open Sans" panose="020B0606030504020204" pitchFamily="34" charset="0"/>
                <a:ea typeface="Open Sans" panose="020B0606030504020204" pitchFamily="34" charset="0"/>
                <a:cs typeface="Open Sans" panose="020B0606030504020204" pitchFamily="34" charset="0"/>
              </a:rPr>
              <a:t> i</a:t>
            </a:r>
            <a:r>
              <a:rPr lang="en-US" sz="2000" dirty="0">
                <a:latin typeface="Open Sans" panose="020B0606030504020204" pitchFamily="34" charset="0"/>
                <a:ea typeface="Open Sans" panose="020B0606030504020204" pitchFamily="34" charset="0"/>
                <a:cs typeface="Open Sans" panose="020B0606030504020204" pitchFamily="34" charset="0"/>
              </a:rPr>
              <a:t>n</a:t>
            </a:r>
            <a:r>
              <a:rPr lang="en-US" sz="2000" spc="10" dirty="0">
                <a:latin typeface="Open Sans" panose="020B0606030504020204" pitchFamily="34" charset="0"/>
                <a:ea typeface="Open Sans" panose="020B0606030504020204" pitchFamily="34" charset="0"/>
                <a:cs typeface="Open Sans" panose="020B0606030504020204" pitchFamily="34" charset="0"/>
              </a:rPr>
              <a:t> </a:t>
            </a:r>
            <a:r>
              <a:rPr lang="en-US" sz="2000" spc="-5" dirty="0">
                <a:latin typeface="Open Sans" panose="020B0606030504020204" pitchFamily="34" charset="0"/>
                <a:ea typeface="Open Sans" panose="020B0606030504020204" pitchFamily="34" charset="0"/>
                <a:cs typeface="Open Sans" panose="020B0606030504020204" pitchFamily="34" charset="0"/>
              </a:rPr>
              <a:t>C</a:t>
            </a:r>
            <a:r>
              <a:rPr lang="en-US" sz="2000" spc="-10" dirty="0">
                <a:latin typeface="Open Sans" panose="020B0606030504020204" pitchFamily="34" charset="0"/>
                <a:ea typeface="Open Sans" panose="020B0606030504020204" pitchFamily="34" charset="0"/>
                <a:cs typeface="Open Sans" panose="020B0606030504020204" pitchFamily="34" charset="0"/>
              </a:rPr>
              <a:t>a</a:t>
            </a:r>
            <a:r>
              <a:rPr lang="en-US" sz="2000" dirty="0">
                <a:latin typeface="Open Sans" panose="020B0606030504020204" pitchFamily="34" charset="0"/>
                <a:ea typeface="Open Sans" panose="020B0606030504020204" pitchFamily="34" charset="0"/>
                <a:cs typeface="Open Sans" panose="020B0606030504020204" pitchFamily="34" charset="0"/>
              </a:rPr>
              <a:t>se</a:t>
            </a:r>
            <a:r>
              <a:rPr lang="en-US" sz="2000" spc="-5" dirty="0">
                <a:latin typeface="Open Sans" panose="020B0606030504020204" pitchFamily="34" charset="0"/>
                <a:ea typeface="Open Sans" panose="020B0606030504020204" pitchFamily="34" charset="0"/>
                <a:cs typeface="Open Sans" panose="020B0606030504020204" pitchFamily="34" charset="0"/>
              </a:rPr>
              <a:t> Pl</a:t>
            </a:r>
            <a:r>
              <a:rPr lang="en-US" sz="2000" spc="-10" dirty="0">
                <a:latin typeface="Open Sans" panose="020B0606030504020204" pitchFamily="34" charset="0"/>
                <a:ea typeface="Open Sans" panose="020B0606030504020204" pitchFamily="34" charset="0"/>
                <a:cs typeface="Open Sans" panose="020B0606030504020204" pitchFamily="34" charset="0"/>
              </a:rPr>
              <a:t>ann</a:t>
            </a:r>
            <a:r>
              <a:rPr lang="en-US" sz="2000" spc="-5" dirty="0">
                <a:latin typeface="Open Sans" panose="020B0606030504020204" pitchFamily="34" charset="0"/>
                <a:ea typeface="Open Sans" panose="020B0606030504020204" pitchFamily="34" charset="0"/>
                <a:cs typeface="Open Sans" panose="020B0606030504020204" pitchFamily="34" charset="0"/>
              </a:rPr>
              <a:t>i</a:t>
            </a:r>
            <a:r>
              <a:rPr lang="en-US" sz="2000" spc="-10" dirty="0">
                <a:latin typeface="Open Sans" panose="020B0606030504020204" pitchFamily="34" charset="0"/>
                <a:ea typeface="Open Sans" panose="020B0606030504020204" pitchFamily="34" charset="0"/>
                <a:cs typeface="Open Sans" panose="020B0606030504020204" pitchFamily="34" charset="0"/>
              </a:rPr>
              <a:t>ng</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23579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B8A78-1F74-4FA0-8709-675A732A4C49}"/>
              </a:ext>
            </a:extLst>
          </p:cNvPr>
          <p:cNvSpPr>
            <a:spLocks noGrp="1"/>
          </p:cNvSpPr>
          <p:nvPr>
            <p:ph type="title"/>
          </p:nvPr>
        </p:nvSpPr>
        <p:spPr/>
        <p:txBody>
          <a:bodyPr/>
          <a:lstStyle/>
          <a:p>
            <a:r>
              <a:rPr lang="en-US" dirty="0"/>
              <a:t>Unit 2</a:t>
            </a:r>
          </a:p>
        </p:txBody>
      </p:sp>
      <p:sp>
        <p:nvSpPr>
          <p:cNvPr id="3" name="Content Placeholder 2">
            <a:extLst>
              <a:ext uri="{FF2B5EF4-FFF2-40B4-BE49-F238E27FC236}">
                <a16:creationId xmlns:a16="http://schemas.microsoft.com/office/drawing/2014/main" id="{111CEF91-1634-4CA7-908C-9D0248B53339}"/>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pPr marL="0" indent="0" algn="ctr">
              <a:buNone/>
            </a:pPr>
            <a:endParaRPr lang="en-US" dirty="0"/>
          </a:p>
        </p:txBody>
      </p:sp>
      <p:sp>
        <p:nvSpPr>
          <p:cNvPr id="4" name="TextBox 3">
            <a:extLst>
              <a:ext uri="{FF2B5EF4-FFF2-40B4-BE49-F238E27FC236}">
                <a16:creationId xmlns:a16="http://schemas.microsoft.com/office/drawing/2014/main" id="{8C8D3F95-7C5C-4890-B7DF-1892BAC1CC29}"/>
              </a:ext>
            </a:extLst>
          </p:cNvPr>
          <p:cNvSpPr txBox="1"/>
          <p:nvPr/>
        </p:nvSpPr>
        <p:spPr>
          <a:xfrm>
            <a:off x="685800" y="2980944"/>
            <a:ext cx="7696200" cy="769441"/>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dirty="0">
                <a:ln w="9525">
                  <a:solidFill>
                    <a:schemeClr val="bg1"/>
                  </a:solidFill>
                  <a:prstDash val="solid"/>
                </a:ln>
                <a:effectLst>
                  <a:outerShdw blurRad="12700" dist="38100" dir="2700000" algn="tl" rotWithShape="0">
                    <a:schemeClr val="bg1">
                      <a:lumMod val="50000"/>
                    </a:schemeClr>
                  </a:outerShdw>
                </a:effectLst>
              </a:rPr>
              <a:t>Identifying CSEM</a:t>
            </a:r>
          </a:p>
        </p:txBody>
      </p:sp>
      <p:sp>
        <p:nvSpPr>
          <p:cNvPr id="6" name="Oval 5">
            <a:extLst>
              <a:ext uri="{FF2B5EF4-FFF2-40B4-BE49-F238E27FC236}">
                <a16:creationId xmlns:a16="http://schemas.microsoft.com/office/drawing/2014/main" id="{D46A8BDC-5F7D-40E7-BE9F-AA2C0C7687A6}"/>
              </a:ext>
            </a:extLst>
          </p:cNvPr>
          <p:cNvSpPr/>
          <p:nvPr/>
        </p:nvSpPr>
        <p:spPr>
          <a:xfrm>
            <a:off x="990600" y="1828800"/>
            <a:ext cx="1295400" cy="1152144"/>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CD37C13-D9F2-4345-9DD2-5E9E32284AB7}"/>
              </a:ext>
            </a:extLst>
          </p:cNvPr>
          <p:cNvSpPr/>
          <p:nvPr/>
        </p:nvSpPr>
        <p:spPr>
          <a:xfrm>
            <a:off x="5791200" y="1003300"/>
            <a:ext cx="914400" cy="8255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0EC2C22-3D43-4867-B1A6-7EF36D0F1DED}"/>
              </a:ext>
            </a:extLst>
          </p:cNvPr>
          <p:cNvSpPr/>
          <p:nvPr/>
        </p:nvSpPr>
        <p:spPr>
          <a:xfrm>
            <a:off x="6324600" y="4427494"/>
            <a:ext cx="990600" cy="98270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4097DC9-EFD2-43BC-B9F0-B6B0B685EDB0}"/>
              </a:ext>
            </a:extLst>
          </p:cNvPr>
          <p:cNvSpPr/>
          <p:nvPr/>
        </p:nvSpPr>
        <p:spPr>
          <a:xfrm>
            <a:off x="2286000" y="4617991"/>
            <a:ext cx="838200" cy="79220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7DC2EF7-158D-4DBF-929C-8A6C3F44D078}"/>
              </a:ext>
            </a:extLst>
          </p:cNvPr>
          <p:cNvSpPr/>
          <p:nvPr/>
        </p:nvSpPr>
        <p:spPr>
          <a:xfrm>
            <a:off x="4533900" y="1606807"/>
            <a:ext cx="1097280" cy="109728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344FF6F-5DEA-4FD7-B61A-9D73E691788F}"/>
              </a:ext>
            </a:extLst>
          </p:cNvPr>
          <p:cNvSpPr/>
          <p:nvPr/>
        </p:nvSpPr>
        <p:spPr>
          <a:xfrm>
            <a:off x="1066800" y="3886200"/>
            <a:ext cx="838200" cy="73179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8F492CA-DB8D-469C-A286-6B6D444036AD}"/>
              </a:ext>
            </a:extLst>
          </p:cNvPr>
          <p:cNvSpPr/>
          <p:nvPr/>
        </p:nvSpPr>
        <p:spPr>
          <a:xfrm>
            <a:off x="7162800" y="2630121"/>
            <a:ext cx="990600" cy="98270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690CCD-FA9C-4F3F-B8CD-7244A69F696C}"/>
              </a:ext>
            </a:extLst>
          </p:cNvPr>
          <p:cNvSpPr/>
          <p:nvPr/>
        </p:nvSpPr>
        <p:spPr>
          <a:xfrm>
            <a:off x="4152900" y="4040533"/>
            <a:ext cx="990600" cy="98270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4275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Commercial Sexual Exploitation of Minors</a:t>
            </a:r>
          </a:p>
        </p:txBody>
      </p:sp>
      <p:sp>
        <p:nvSpPr>
          <p:cNvPr id="3" name="Content Placeholder 2"/>
          <p:cNvSpPr>
            <a:spLocks noGrp="1"/>
          </p:cNvSpPr>
          <p:nvPr>
            <p:ph idx="1"/>
          </p:nvPr>
        </p:nvSpPr>
        <p:spPr/>
        <p:txBody>
          <a:bodyPr/>
          <a:lstStyle/>
          <a:p>
            <a:pPr>
              <a:spcAft>
                <a:spcPts val="3000"/>
              </a:spcAft>
              <a:buClr>
                <a:schemeClr val="accent1">
                  <a:lumMod val="75000"/>
                </a:schemeClr>
              </a:buClr>
              <a:buFont typeface="Wingdings" panose="05000000000000000000" pitchFamily="2" charset="2"/>
              <a:buChar char="ü"/>
            </a:pPr>
            <a:endParaRPr lang="en-US" dirty="0"/>
          </a:p>
          <a:p>
            <a:pPr marL="0" indent="0">
              <a:buNone/>
            </a:pPr>
            <a:endParaRPr lang="en-US" dirty="0"/>
          </a:p>
        </p:txBody>
      </p:sp>
      <p:graphicFrame>
        <p:nvGraphicFramePr>
          <p:cNvPr id="4" name="Diagram 3">
            <a:extLst>
              <a:ext uri="{FF2B5EF4-FFF2-40B4-BE49-F238E27FC236}">
                <a16:creationId xmlns:a16="http://schemas.microsoft.com/office/drawing/2014/main" id="{461D6592-BBB8-40FA-824B-46508D51F217}"/>
              </a:ext>
            </a:extLst>
          </p:cNvPr>
          <p:cNvGraphicFramePr/>
          <p:nvPr>
            <p:extLst>
              <p:ext uri="{D42A27DB-BD31-4B8C-83A1-F6EECF244321}">
                <p14:modId xmlns:p14="http://schemas.microsoft.com/office/powerpoint/2010/main" val="1222496802"/>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7492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DCS Caregiver Definition</a:t>
            </a:r>
          </a:p>
        </p:txBody>
      </p:sp>
      <p:sp>
        <p:nvSpPr>
          <p:cNvPr id="3" name="Content Placeholder 2"/>
          <p:cNvSpPr>
            <a:spLocks noGrp="1"/>
          </p:cNvSpPr>
          <p:nvPr>
            <p:ph idx="1"/>
          </p:nvPr>
        </p:nvSpPr>
        <p:spPr/>
        <p:txBody>
          <a:bodyPr>
            <a:normAutofit/>
          </a:bodyPr>
          <a:lstStyle/>
          <a:p>
            <a:endParaRPr lang="en-US" dirty="0"/>
          </a:p>
        </p:txBody>
      </p:sp>
      <p:sp>
        <p:nvSpPr>
          <p:cNvPr id="4" name="Flowchart: Document 3">
            <a:extLst>
              <a:ext uri="{FF2B5EF4-FFF2-40B4-BE49-F238E27FC236}">
                <a16:creationId xmlns:a16="http://schemas.microsoft.com/office/drawing/2014/main" id="{484C6507-AB0C-4C3B-9ABA-A2400D336773}"/>
              </a:ext>
            </a:extLst>
          </p:cNvPr>
          <p:cNvSpPr/>
          <p:nvPr/>
        </p:nvSpPr>
        <p:spPr>
          <a:xfrm>
            <a:off x="228600" y="1213735"/>
            <a:ext cx="8763000" cy="4958465"/>
          </a:xfrm>
          <a:prstGeom prst="flowChartDocumen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50FB8D8-A5C7-47BF-A0BF-A663AEAA0CE4}"/>
              </a:ext>
            </a:extLst>
          </p:cNvPr>
          <p:cNvSpPr txBox="1"/>
          <p:nvPr/>
        </p:nvSpPr>
        <p:spPr>
          <a:xfrm>
            <a:off x="381000" y="1447800"/>
            <a:ext cx="8534400" cy="4339650"/>
          </a:xfrm>
          <a:prstGeom prst="rect">
            <a:avLst/>
          </a:prstGeom>
          <a:noFill/>
        </p:spPr>
        <p:txBody>
          <a:bodyPr wrap="square" rtlCol="0">
            <a:spAutoFit/>
          </a:bodyPr>
          <a:lstStyle/>
          <a:p>
            <a:r>
              <a:rPr lang="en-US" sz="2800" dirty="0">
                <a:latin typeface="Open Sans" panose="020B0606030504020204" pitchFamily="34" charset="0"/>
                <a:ea typeface="Open Sans" panose="020B0606030504020204" pitchFamily="34" charset="0"/>
                <a:cs typeface="Open Sans" panose="020B0606030504020204" pitchFamily="34" charset="0"/>
              </a:rPr>
              <a:t>Any relative or any other person living, visiting or working in the child’s home or an employee or volunteer at an educational, recreational, medical, religious, therapeutic or other such setting where children are present, or any person in any caretaking role with children, such as a babysitter. </a:t>
            </a:r>
          </a:p>
          <a:p>
            <a:endParaRPr lang="en-US" sz="2800" dirty="0">
              <a:latin typeface="Open Sans" panose="020B0606030504020204" pitchFamily="34" charset="0"/>
              <a:ea typeface="Open Sans" panose="020B0606030504020204" pitchFamily="34" charset="0"/>
              <a:cs typeface="Open Sans" panose="020B0606030504020204" pitchFamily="34" charset="0"/>
            </a:endParaRPr>
          </a:p>
          <a:p>
            <a:r>
              <a:rPr lang="en-US" sz="2000" dirty="0">
                <a:solidFill>
                  <a:srgbClr val="C00000"/>
                </a:solidFill>
                <a:latin typeface="Open Sans" panose="020B0606030504020204" pitchFamily="34" charset="0"/>
                <a:ea typeface="Open Sans" panose="020B0606030504020204" pitchFamily="34" charset="0"/>
                <a:cs typeface="Open Sans" panose="020B0606030504020204" pitchFamily="34" charset="0"/>
              </a:rPr>
              <a:t>A caregiver may also include a third party who has allegedly used the child for the purpose of commercial sexual exploitation of a minor, such as a trafficker</a:t>
            </a:r>
            <a:r>
              <a:rPr lang="en-US" sz="2000" dirty="0">
                <a:latin typeface="Open Sans" panose="020B0606030504020204" pitchFamily="34" charset="0"/>
                <a:ea typeface="Open Sans" panose="020B0606030504020204" pitchFamily="34" charset="0"/>
                <a:cs typeface="Open Sans" panose="020B0606030504020204" pitchFamily="34" charset="0"/>
              </a:rPr>
              <a:t>.</a:t>
            </a:r>
            <a:r>
              <a:rPr lang="en-US" sz="2000" dirty="0">
                <a:solidFill>
                  <a:srgbClr val="C00000"/>
                </a:solidFill>
                <a:latin typeface="Open Sans" panose="020B0606030504020204" pitchFamily="34" charset="0"/>
                <a:ea typeface="Open Sans" panose="020B0606030504020204" pitchFamily="34" charset="0"/>
                <a:cs typeface="Open Sans" panose="020B0606030504020204" pitchFamily="34" charset="0"/>
              </a:rPr>
              <a:t> </a:t>
            </a:r>
          </a:p>
          <a:p>
            <a:r>
              <a:rPr lang="en-US" dirty="0">
                <a:latin typeface="Open Sans" panose="020B0606030504020204" pitchFamily="34" charset="0"/>
                <a:ea typeface="Open Sans" panose="020B0606030504020204" pitchFamily="34" charset="0"/>
                <a:cs typeface="Open Sans" panose="020B0606030504020204" pitchFamily="34" charset="0"/>
              </a:rPr>
              <a:t>Policy 14.1, Glossary</a:t>
            </a:r>
          </a:p>
        </p:txBody>
      </p:sp>
    </p:spTree>
    <p:extLst>
      <p:ext uri="{BB962C8B-B14F-4D97-AF65-F5344CB8AC3E}">
        <p14:creationId xmlns:p14="http://schemas.microsoft.com/office/powerpoint/2010/main" val="3531969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DCS Definition of CSEM</a:t>
            </a:r>
          </a:p>
        </p:txBody>
      </p:sp>
      <p:sp>
        <p:nvSpPr>
          <p:cNvPr id="3" name="Content Placeholder 2"/>
          <p:cNvSpPr>
            <a:spLocks noGrp="1"/>
          </p:cNvSpPr>
          <p:nvPr>
            <p:ph idx="1"/>
          </p:nvPr>
        </p:nvSpPr>
        <p:spPr/>
        <p:txBody>
          <a:bodyPr>
            <a:normAutofit/>
          </a:bodyPr>
          <a:lstStyle/>
          <a:p>
            <a:endParaRPr lang="en-US" dirty="0"/>
          </a:p>
        </p:txBody>
      </p:sp>
      <p:sp>
        <p:nvSpPr>
          <p:cNvPr id="4" name="Flowchart: Document 3">
            <a:extLst>
              <a:ext uri="{FF2B5EF4-FFF2-40B4-BE49-F238E27FC236}">
                <a16:creationId xmlns:a16="http://schemas.microsoft.com/office/drawing/2014/main" id="{484C6507-AB0C-4C3B-9ABA-A2400D336773}"/>
              </a:ext>
            </a:extLst>
          </p:cNvPr>
          <p:cNvSpPr/>
          <p:nvPr/>
        </p:nvSpPr>
        <p:spPr>
          <a:xfrm>
            <a:off x="228600" y="1213735"/>
            <a:ext cx="8763000" cy="4958465"/>
          </a:xfrm>
          <a:prstGeom prst="flowChartDocumen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50FB8D8-A5C7-47BF-A0BF-A663AEAA0CE4}"/>
              </a:ext>
            </a:extLst>
          </p:cNvPr>
          <p:cNvSpPr txBox="1"/>
          <p:nvPr/>
        </p:nvSpPr>
        <p:spPr>
          <a:xfrm>
            <a:off x="381000" y="1447800"/>
            <a:ext cx="8534400" cy="4216539"/>
          </a:xfrm>
          <a:prstGeom prst="rect">
            <a:avLst/>
          </a:prstGeom>
          <a:noFill/>
        </p:spPr>
        <p:txBody>
          <a:bodyPr wrap="square" rtlCol="0">
            <a:spAutoFit/>
          </a:bodyPr>
          <a:lstStyle/>
          <a:p>
            <a:pPr marL="285750" indent="-285750">
              <a:buFont typeface="Wingdings" panose="05000000000000000000" pitchFamily="2" charset="2"/>
              <a:buChar char="ü"/>
            </a:pPr>
            <a:r>
              <a:rPr lang="en-US" sz="2800" dirty="0">
                <a:latin typeface="Open Sans" panose="020B0606030504020204" pitchFamily="34" charset="0"/>
                <a:ea typeface="Open Sans" panose="020B0606030504020204" pitchFamily="34" charset="0"/>
                <a:cs typeface="Open Sans" panose="020B0606030504020204" pitchFamily="34" charset="0"/>
              </a:rPr>
              <a:t>Distinguish between sex abuse and CSEM</a:t>
            </a:r>
          </a:p>
          <a:p>
            <a:pPr marL="285750" indent="-285750">
              <a:buFont typeface="Wingdings" panose="05000000000000000000" pitchFamily="2" charset="2"/>
              <a:buChar char="ü"/>
            </a:pPr>
            <a:endParaRPr lang="en-US" sz="28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ü"/>
            </a:pPr>
            <a:r>
              <a:rPr lang="en-US" sz="2800" dirty="0">
                <a:latin typeface="Open Sans" panose="020B0606030504020204" pitchFamily="34" charset="0"/>
                <a:ea typeface="Open Sans" panose="020B0606030504020204" pitchFamily="34" charset="0"/>
                <a:cs typeface="Open Sans" panose="020B0606030504020204" pitchFamily="34" charset="0"/>
              </a:rPr>
              <a:t>Not all instances of potential trafficking fall under the jurisdiction of DCS even though they may be pursued by law enforcement</a:t>
            </a:r>
          </a:p>
          <a:p>
            <a:pPr marL="285750" indent="-285750">
              <a:buFont typeface="Wingdings" panose="05000000000000000000" pitchFamily="2" charset="2"/>
              <a:buChar char="ü"/>
            </a:pPr>
            <a:endParaRPr lang="en-US" sz="2800" dirty="0">
              <a:latin typeface="Open Sans" panose="020B0606030504020204" pitchFamily="34" charset="0"/>
              <a:ea typeface="Open Sans" panose="020B0606030504020204" pitchFamily="34" charset="0"/>
              <a:cs typeface="Open Sans" panose="020B0606030504020204" pitchFamily="34" charset="0"/>
            </a:endParaRPr>
          </a:p>
          <a:p>
            <a:r>
              <a:rPr lang="en-US" sz="2000" dirty="0">
                <a:latin typeface="Open Sans" panose="020B0606030504020204" pitchFamily="34" charset="0"/>
                <a:ea typeface="Open Sans" panose="020B0606030504020204" pitchFamily="34" charset="0"/>
                <a:cs typeface="Open Sans" panose="020B0606030504020204" pitchFamily="34" charset="0"/>
              </a:rPr>
              <a:t>The use of any person under the age of eighteen (18) as defined in, numbers one (1) and two (2) of this section in exchange for anything of value either directly or indirectly. Force, threat or coercion is not a factor for Commercial Sexual Exploitation of a Minor </a:t>
            </a:r>
          </a:p>
          <a:p>
            <a:r>
              <a:rPr lang="en-US" sz="2000" dirty="0">
                <a:latin typeface="Open Sans" panose="020B0606030504020204" pitchFamily="34" charset="0"/>
                <a:ea typeface="Open Sans" panose="020B0606030504020204" pitchFamily="34" charset="0"/>
                <a:cs typeface="Open Sans" panose="020B0606030504020204" pitchFamily="34" charset="0"/>
              </a:rPr>
              <a:t>Work Aid 1, Section C, Number 3</a:t>
            </a:r>
          </a:p>
        </p:txBody>
      </p:sp>
    </p:spTree>
    <p:extLst>
      <p:ext uri="{BB962C8B-B14F-4D97-AF65-F5344CB8AC3E}">
        <p14:creationId xmlns:p14="http://schemas.microsoft.com/office/powerpoint/2010/main" val="3137608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 Tree for DCS CSEM</a:t>
            </a:r>
            <a:endParaRPr lang="en-US" dirty="0">
              <a:highlight>
                <a:srgbClr val="FFFF00"/>
              </a:highlight>
            </a:endParaRPr>
          </a:p>
        </p:txBody>
      </p:sp>
      <p:sp>
        <p:nvSpPr>
          <p:cNvPr id="5" name="Flowchart: Process 4"/>
          <p:cNvSpPr/>
          <p:nvPr/>
        </p:nvSpPr>
        <p:spPr>
          <a:xfrm>
            <a:off x="2828925" y="1600200"/>
            <a:ext cx="3505200" cy="612648"/>
          </a:xfrm>
          <a:prstGeom prst="flowChartProcess">
            <a:avLst/>
          </a:prstGeom>
          <a:solidFill>
            <a:schemeClr val="accent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latin typeface="Open Sans" panose="020B0606030504020204" pitchFamily="34" charset="0"/>
                <a:ea typeface="Open Sans" panose="020B0606030504020204" pitchFamily="34" charset="0"/>
                <a:cs typeface="Open Sans" panose="020B0606030504020204" pitchFamily="34" charset="0"/>
              </a:rPr>
              <a:t>Victim is a Child</a:t>
            </a:r>
          </a:p>
        </p:txBody>
      </p:sp>
      <p:sp>
        <p:nvSpPr>
          <p:cNvPr id="6" name="Flowchart: Process 5"/>
          <p:cNvSpPr/>
          <p:nvPr/>
        </p:nvSpPr>
        <p:spPr>
          <a:xfrm>
            <a:off x="2819400" y="2700147"/>
            <a:ext cx="3505200" cy="612648"/>
          </a:xfrm>
          <a:prstGeom prst="flowChartProcess">
            <a:avLst/>
          </a:prstGeom>
          <a:solidFill>
            <a:schemeClr val="accent3"/>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latin typeface="Open Sans" panose="020B0606030504020204" pitchFamily="34" charset="0"/>
                <a:ea typeface="Open Sans" panose="020B0606030504020204" pitchFamily="34" charset="0"/>
                <a:cs typeface="Open Sans" panose="020B0606030504020204" pitchFamily="34" charset="0"/>
              </a:rPr>
              <a:t>Sexual Abuse</a:t>
            </a:r>
          </a:p>
        </p:txBody>
      </p:sp>
      <p:sp>
        <p:nvSpPr>
          <p:cNvPr id="7" name="Flowchart: Process 6"/>
          <p:cNvSpPr/>
          <p:nvPr/>
        </p:nvSpPr>
        <p:spPr>
          <a:xfrm>
            <a:off x="2819400" y="3851148"/>
            <a:ext cx="3505200" cy="612648"/>
          </a:xfrm>
          <a:prstGeom prst="flowChartProcess">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latin typeface="Open Sans" panose="020B0606030504020204" pitchFamily="34" charset="0"/>
                <a:ea typeface="Open Sans" panose="020B0606030504020204" pitchFamily="34" charset="0"/>
                <a:cs typeface="Open Sans" panose="020B0606030504020204" pitchFamily="34" charset="0"/>
              </a:rPr>
              <a:t>Something of Value is Exchanged</a:t>
            </a:r>
          </a:p>
        </p:txBody>
      </p:sp>
      <p:sp>
        <p:nvSpPr>
          <p:cNvPr id="8" name="Flowchart: Process 7"/>
          <p:cNvSpPr/>
          <p:nvPr/>
        </p:nvSpPr>
        <p:spPr>
          <a:xfrm>
            <a:off x="2819400" y="4953000"/>
            <a:ext cx="3505200" cy="612648"/>
          </a:xfrm>
          <a:prstGeom prst="flowChartProcess">
            <a:avLst/>
          </a:prstGeom>
          <a:solidFill>
            <a:schemeClr val="accent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latin typeface="Open Sans" panose="020B0606030504020204" pitchFamily="34" charset="0"/>
                <a:ea typeface="Open Sans" panose="020B0606030504020204" pitchFamily="34" charset="0"/>
                <a:cs typeface="Open Sans" panose="020B0606030504020204" pitchFamily="34" charset="0"/>
              </a:rPr>
              <a:t>3</a:t>
            </a:r>
            <a:r>
              <a:rPr lang="en-US" sz="2000" b="1" baseline="30000" dirty="0">
                <a:latin typeface="Open Sans" panose="020B0606030504020204" pitchFamily="34" charset="0"/>
                <a:ea typeface="Open Sans" panose="020B0606030504020204" pitchFamily="34" charset="0"/>
                <a:cs typeface="Open Sans" panose="020B0606030504020204" pitchFamily="34" charset="0"/>
              </a:rPr>
              <a:t>rd</a:t>
            </a:r>
            <a:r>
              <a:rPr lang="en-US" sz="2000" b="1" dirty="0">
                <a:latin typeface="Open Sans" panose="020B0606030504020204" pitchFamily="34" charset="0"/>
                <a:ea typeface="Open Sans" panose="020B0606030504020204" pitchFamily="34" charset="0"/>
                <a:cs typeface="Open Sans" panose="020B0606030504020204" pitchFamily="34" charset="0"/>
              </a:rPr>
              <a:t> Party Broker</a:t>
            </a:r>
          </a:p>
        </p:txBody>
      </p:sp>
      <p:sp>
        <p:nvSpPr>
          <p:cNvPr id="9" name="Down Arrow 8"/>
          <p:cNvSpPr/>
          <p:nvPr/>
        </p:nvSpPr>
        <p:spPr>
          <a:xfrm>
            <a:off x="4343400" y="2212848"/>
            <a:ext cx="457200" cy="487299"/>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own Arrow 9"/>
          <p:cNvSpPr/>
          <p:nvPr/>
        </p:nvSpPr>
        <p:spPr>
          <a:xfrm>
            <a:off x="4343400" y="3281172"/>
            <a:ext cx="457200" cy="569976"/>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own Arrow 10"/>
          <p:cNvSpPr/>
          <p:nvPr/>
        </p:nvSpPr>
        <p:spPr>
          <a:xfrm>
            <a:off x="4343400" y="4463796"/>
            <a:ext cx="457200" cy="489204"/>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36605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B8A78-1F74-4FA0-8709-675A732A4C49}"/>
              </a:ext>
            </a:extLst>
          </p:cNvPr>
          <p:cNvSpPr>
            <a:spLocks noGrp="1"/>
          </p:cNvSpPr>
          <p:nvPr>
            <p:ph type="title"/>
          </p:nvPr>
        </p:nvSpPr>
        <p:spPr/>
        <p:txBody>
          <a:bodyPr/>
          <a:lstStyle/>
          <a:p>
            <a:r>
              <a:rPr lang="en-US" dirty="0"/>
              <a:t>Unit 1</a:t>
            </a:r>
          </a:p>
        </p:txBody>
      </p:sp>
      <p:sp>
        <p:nvSpPr>
          <p:cNvPr id="3" name="Content Placeholder 2">
            <a:extLst>
              <a:ext uri="{FF2B5EF4-FFF2-40B4-BE49-F238E27FC236}">
                <a16:creationId xmlns:a16="http://schemas.microsoft.com/office/drawing/2014/main" id="{111CEF91-1634-4CA7-908C-9D0248B53339}"/>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pPr marL="0" indent="0" algn="ctr">
              <a:buNone/>
            </a:pPr>
            <a:endParaRPr lang="en-US" dirty="0"/>
          </a:p>
        </p:txBody>
      </p:sp>
      <p:sp>
        <p:nvSpPr>
          <p:cNvPr id="4" name="TextBox 3">
            <a:extLst>
              <a:ext uri="{FF2B5EF4-FFF2-40B4-BE49-F238E27FC236}">
                <a16:creationId xmlns:a16="http://schemas.microsoft.com/office/drawing/2014/main" id="{8C8D3F95-7C5C-4890-B7DF-1892BAC1CC29}"/>
              </a:ext>
            </a:extLst>
          </p:cNvPr>
          <p:cNvSpPr txBox="1"/>
          <p:nvPr/>
        </p:nvSpPr>
        <p:spPr>
          <a:xfrm>
            <a:off x="685800" y="2980944"/>
            <a:ext cx="7696200" cy="144655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dirty="0">
                <a:ln w="9525">
                  <a:solidFill>
                    <a:schemeClr val="bg1"/>
                  </a:solidFill>
                  <a:prstDash val="solid"/>
                </a:ln>
                <a:effectLst>
                  <a:outerShdw blurRad="12700" dist="38100" dir="2700000" algn="tl" rotWithShape="0">
                    <a:schemeClr val="bg1">
                      <a:lumMod val="50000"/>
                    </a:schemeClr>
                  </a:outerShdw>
                </a:effectLst>
              </a:rPr>
              <a:t>Commercial Sexual Exploitation of Minors</a:t>
            </a:r>
          </a:p>
        </p:txBody>
      </p:sp>
      <p:sp>
        <p:nvSpPr>
          <p:cNvPr id="6" name="Oval 5">
            <a:extLst>
              <a:ext uri="{FF2B5EF4-FFF2-40B4-BE49-F238E27FC236}">
                <a16:creationId xmlns:a16="http://schemas.microsoft.com/office/drawing/2014/main" id="{D46A8BDC-5F7D-40E7-BE9F-AA2C0C7687A6}"/>
              </a:ext>
            </a:extLst>
          </p:cNvPr>
          <p:cNvSpPr/>
          <p:nvPr/>
        </p:nvSpPr>
        <p:spPr>
          <a:xfrm>
            <a:off x="990600" y="1828800"/>
            <a:ext cx="1295400" cy="115214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CD37C13-D9F2-4345-9DD2-5E9E32284AB7}"/>
              </a:ext>
            </a:extLst>
          </p:cNvPr>
          <p:cNvSpPr/>
          <p:nvPr/>
        </p:nvSpPr>
        <p:spPr>
          <a:xfrm>
            <a:off x="5791200" y="1003300"/>
            <a:ext cx="914400" cy="8255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0EC2C22-3D43-4867-B1A6-7EF36D0F1DED}"/>
              </a:ext>
            </a:extLst>
          </p:cNvPr>
          <p:cNvSpPr/>
          <p:nvPr/>
        </p:nvSpPr>
        <p:spPr>
          <a:xfrm>
            <a:off x="6324600" y="4427494"/>
            <a:ext cx="990600" cy="982706"/>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4097DC9-EFD2-43BC-B9F0-B6B0B685EDB0}"/>
              </a:ext>
            </a:extLst>
          </p:cNvPr>
          <p:cNvSpPr/>
          <p:nvPr/>
        </p:nvSpPr>
        <p:spPr>
          <a:xfrm>
            <a:off x="2286000" y="4617991"/>
            <a:ext cx="838200" cy="79220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7DC2EF7-158D-4DBF-929C-8A6C3F44D078}"/>
              </a:ext>
            </a:extLst>
          </p:cNvPr>
          <p:cNvSpPr/>
          <p:nvPr/>
        </p:nvSpPr>
        <p:spPr>
          <a:xfrm>
            <a:off x="4419600" y="1612900"/>
            <a:ext cx="1097280" cy="10972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344FF6F-5DEA-4FD7-B61A-9D73E691788F}"/>
              </a:ext>
            </a:extLst>
          </p:cNvPr>
          <p:cNvSpPr/>
          <p:nvPr/>
        </p:nvSpPr>
        <p:spPr>
          <a:xfrm>
            <a:off x="1066800" y="3886200"/>
            <a:ext cx="838200" cy="731791"/>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A93EEA1-C1E9-4C85-A207-936EA4588761}"/>
              </a:ext>
            </a:extLst>
          </p:cNvPr>
          <p:cNvSpPr/>
          <p:nvPr/>
        </p:nvSpPr>
        <p:spPr>
          <a:xfrm>
            <a:off x="4312920" y="4686066"/>
            <a:ext cx="1295400" cy="115214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F9D030F-ECD8-484E-8C9F-A7BF46D10CB1}"/>
              </a:ext>
            </a:extLst>
          </p:cNvPr>
          <p:cNvSpPr/>
          <p:nvPr/>
        </p:nvSpPr>
        <p:spPr>
          <a:xfrm>
            <a:off x="8077200" y="1978389"/>
            <a:ext cx="838200" cy="731791"/>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4BF3F86-ABDC-4FD0-B3E8-AF15F4B7D80D}"/>
              </a:ext>
            </a:extLst>
          </p:cNvPr>
          <p:cNvSpPr/>
          <p:nvPr/>
        </p:nvSpPr>
        <p:spPr>
          <a:xfrm>
            <a:off x="73152" y="1423656"/>
            <a:ext cx="838200" cy="731791"/>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1049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750D8-E649-42D5-A92A-1D451A544AF0}"/>
              </a:ext>
            </a:extLst>
          </p:cNvPr>
          <p:cNvSpPr>
            <a:spLocks noGrp="1"/>
          </p:cNvSpPr>
          <p:nvPr>
            <p:ph type="title"/>
          </p:nvPr>
        </p:nvSpPr>
        <p:spPr/>
        <p:txBody>
          <a:bodyPr/>
          <a:lstStyle/>
          <a:p>
            <a:r>
              <a:rPr lang="en-US" dirty="0"/>
              <a:t>Cue Questions </a:t>
            </a:r>
            <a:endParaRPr lang="en-US" dirty="0">
              <a:highlight>
                <a:srgbClr val="FFFF00"/>
              </a:highlight>
            </a:endParaRPr>
          </a:p>
        </p:txBody>
      </p:sp>
      <p:graphicFrame>
        <p:nvGraphicFramePr>
          <p:cNvPr id="7" name="Content Placeholder 6">
            <a:extLst>
              <a:ext uri="{FF2B5EF4-FFF2-40B4-BE49-F238E27FC236}">
                <a16:creationId xmlns:a16="http://schemas.microsoft.com/office/drawing/2014/main" id="{8AF7578A-12AE-4200-9E85-A6D3DED97143}"/>
              </a:ext>
            </a:extLst>
          </p:cNvPr>
          <p:cNvGraphicFramePr>
            <a:graphicFrameLocks noGrp="1"/>
          </p:cNvGraphicFramePr>
          <p:nvPr>
            <p:ph idx="1"/>
            <p:extLst>
              <p:ext uri="{D42A27DB-BD31-4B8C-83A1-F6EECF244321}">
                <p14:modId xmlns:p14="http://schemas.microsoft.com/office/powerpoint/2010/main" val="1493689359"/>
              </p:ext>
            </p:extLst>
          </p:nvPr>
        </p:nvGraphicFramePr>
        <p:xfrm>
          <a:off x="0" y="1003300"/>
          <a:ext cx="9144000" cy="5148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7148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Definitions of Sex Trafficking</a:t>
            </a:r>
          </a:p>
        </p:txBody>
      </p:sp>
      <p:sp>
        <p:nvSpPr>
          <p:cNvPr id="3" name="Content Placeholder 2"/>
          <p:cNvSpPr>
            <a:spLocks noGrp="1"/>
          </p:cNvSpPr>
          <p:nvPr>
            <p:ph idx="1"/>
          </p:nvPr>
        </p:nvSpPr>
        <p:spPr/>
        <p:txBody>
          <a:bodyPr/>
          <a:lstStyle/>
          <a:p>
            <a:pPr marL="0" indent="0">
              <a:buNone/>
            </a:pPr>
            <a:endParaRPr lang="en-US" dirty="0"/>
          </a:p>
        </p:txBody>
      </p:sp>
      <p:sp>
        <p:nvSpPr>
          <p:cNvPr id="4" name="Flowchart: Document 3">
            <a:extLst>
              <a:ext uri="{FF2B5EF4-FFF2-40B4-BE49-F238E27FC236}">
                <a16:creationId xmlns:a16="http://schemas.microsoft.com/office/drawing/2014/main" id="{E7FE2D31-28F4-476A-B055-578A84EDE9E4}"/>
              </a:ext>
            </a:extLst>
          </p:cNvPr>
          <p:cNvSpPr/>
          <p:nvPr/>
        </p:nvSpPr>
        <p:spPr>
          <a:xfrm>
            <a:off x="201168" y="1163320"/>
            <a:ext cx="8763000" cy="4953000"/>
          </a:xfrm>
          <a:prstGeom prst="flowChartDocumen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2354A33-2085-4CB1-97E4-C2306694FF6B}"/>
              </a:ext>
            </a:extLst>
          </p:cNvPr>
          <p:cNvSpPr txBox="1"/>
          <p:nvPr/>
        </p:nvSpPr>
        <p:spPr>
          <a:xfrm>
            <a:off x="495300" y="1295400"/>
            <a:ext cx="8153400" cy="3924151"/>
          </a:xfrm>
          <a:prstGeom prst="rect">
            <a:avLst/>
          </a:prstGeom>
          <a:noFill/>
        </p:spPr>
        <p:txBody>
          <a:bodyPr wrap="square" rtlCol="0">
            <a:spAutoFit/>
          </a:bodyPr>
          <a:lstStyle/>
          <a:p>
            <a:pPr marL="0" indent="0">
              <a:lnSpc>
                <a:spcPct val="100000"/>
              </a:lnSpc>
              <a:buClr>
                <a:srgbClr val="00B0F0"/>
              </a:buClr>
              <a:buNone/>
            </a:pPr>
            <a:r>
              <a:rPr lang="en-US" sz="2400" b="1" spc="-110" dirty="0">
                <a:latin typeface="Open Sans" panose="020B0606030504020204" pitchFamily="34" charset="0"/>
                <a:ea typeface="Open Sans" panose="020B0606030504020204" pitchFamily="34" charset="0"/>
                <a:cs typeface="Open Sans" panose="020B0606030504020204" pitchFamily="34" charset="0"/>
              </a:rPr>
              <a:t>T</a:t>
            </a:r>
            <a:r>
              <a:rPr lang="en-US" sz="2400" b="1" dirty="0">
                <a:latin typeface="Open Sans" panose="020B0606030504020204" pitchFamily="34" charset="0"/>
                <a:ea typeface="Open Sans" panose="020B0606030504020204" pitchFamily="34" charset="0"/>
                <a:cs typeface="Open Sans" panose="020B0606030504020204" pitchFamily="34" charset="0"/>
              </a:rPr>
              <a:t>raff</a:t>
            </a:r>
            <a:r>
              <a:rPr lang="en-US" sz="2400" b="1" spc="-5" dirty="0">
                <a:latin typeface="Open Sans" panose="020B0606030504020204" pitchFamily="34" charset="0"/>
                <a:ea typeface="Open Sans" panose="020B0606030504020204" pitchFamily="34" charset="0"/>
                <a:cs typeface="Open Sans" panose="020B0606030504020204" pitchFamily="34" charset="0"/>
              </a:rPr>
              <a:t>i</a:t>
            </a:r>
            <a:r>
              <a:rPr lang="en-US" sz="2400" b="1" dirty="0">
                <a:latin typeface="Open Sans" panose="020B0606030504020204" pitchFamily="34" charset="0"/>
                <a:ea typeface="Open Sans" panose="020B0606030504020204" pitchFamily="34" charset="0"/>
                <a:cs typeface="Open Sans" panose="020B0606030504020204" pitchFamily="34" charset="0"/>
              </a:rPr>
              <a:t>ck</a:t>
            </a:r>
            <a:r>
              <a:rPr lang="en-US" sz="2400" b="1" spc="-10" dirty="0">
                <a:latin typeface="Open Sans" panose="020B0606030504020204" pitchFamily="34" charset="0"/>
                <a:ea typeface="Open Sans" panose="020B0606030504020204" pitchFamily="34" charset="0"/>
                <a:cs typeface="Open Sans" panose="020B0606030504020204" pitchFamily="34" charset="0"/>
              </a:rPr>
              <a:t>i</a:t>
            </a:r>
            <a:r>
              <a:rPr lang="en-US" sz="2400" b="1" dirty="0">
                <a:latin typeface="Open Sans" panose="020B0606030504020204" pitchFamily="34" charset="0"/>
                <a:ea typeface="Open Sans" panose="020B0606030504020204" pitchFamily="34" charset="0"/>
                <a:cs typeface="Open Sans" panose="020B0606030504020204" pitchFamily="34" charset="0"/>
              </a:rPr>
              <a:t>ng</a:t>
            </a:r>
            <a:r>
              <a:rPr lang="en-US" sz="2400" b="1" spc="-40" dirty="0">
                <a:latin typeface="Open Sans" panose="020B0606030504020204" pitchFamily="34" charset="0"/>
                <a:ea typeface="Open Sans" panose="020B0606030504020204" pitchFamily="34" charset="0"/>
                <a:cs typeface="Open Sans" panose="020B0606030504020204" pitchFamily="34" charset="0"/>
              </a:rPr>
              <a:t> </a:t>
            </a:r>
            <a:r>
              <a:rPr lang="en-US" sz="2400" b="1" spc="-45" dirty="0">
                <a:latin typeface="Open Sans" panose="020B0606030504020204" pitchFamily="34" charset="0"/>
                <a:ea typeface="Open Sans" panose="020B0606030504020204" pitchFamily="34" charset="0"/>
                <a:cs typeface="Open Sans" panose="020B0606030504020204" pitchFamily="34" charset="0"/>
              </a:rPr>
              <a:t>V</a:t>
            </a:r>
            <a:r>
              <a:rPr lang="en-US" sz="2400" b="1" spc="-10" dirty="0">
                <a:latin typeface="Open Sans" panose="020B0606030504020204" pitchFamily="34" charset="0"/>
                <a:ea typeface="Open Sans" panose="020B0606030504020204" pitchFamily="34" charset="0"/>
                <a:cs typeface="Open Sans" panose="020B0606030504020204" pitchFamily="34" charset="0"/>
              </a:rPr>
              <a:t>i</a:t>
            </a:r>
            <a:r>
              <a:rPr lang="en-US" sz="2400" b="1" dirty="0">
                <a:latin typeface="Open Sans" panose="020B0606030504020204" pitchFamily="34" charset="0"/>
                <a:ea typeface="Open Sans" panose="020B0606030504020204" pitchFamily="34" charset="0"/>
                <a:cs typeface="Open Sans" panose="020B0606030504020204" pitchFamily="34" charset="0"/>
              </a:rPr>
              <a:t>ct</a:t>
            </a:r>
            <a:r>
              <a:rPr lang="en-US" sz="2400" b="1" spc="-5" dirty="0">
                <a:latin typeface="Open Sans" panose="020B0606030504020204" pitchFamily="34" charset="0"/>
                <a:ea typeface="Open Sans" panose="020B0606030504020204" pitchFamily="34" charset="0"/>
                <a:cs typeface="Open Sans" panose="020B0606030504020204" pitchFamily="34" charset="0"/>
              </a:rPr>
              <a:t>i</a:t>
            </a:r>
            <a:r>
              <a:rPr lang="en-US" sz="2400" b="1" spc="-10" dirty="0">
                <a:latin typeface="Open Sans" panose="020B0606030504020204" pitchFamily="34" charset="0"/>
                <a:ea typeface="Open Sans" panose="020B0606030504020204" pitchFamily="34" charset="0"/>
                <a:cs typeface="Open Sans" panose="020B0606030504020204" pitchFamily="34" charset="0"/>
              </a:rPr>
              <a:t>m</a:t>
            </a:r>
            <a:r>
              <a:rPr lang="en-US" sz="2400" b="1" dirty="0">
                <a:latin typeface="Open Sans" panose="020B0606030504020204" pitchFamily="34" charset="0"/>
                <a:ea typeface="Open Sans" panose="020B0606030504020204" pitchFamily="34" charset="0"/>
                <a:cs typeface="Open Sans" panose="020B0606030504020204" pitchFamily="34" charset="0"/>
              </a:rPr>
              <a:t>s</a:t>
            </a:r>
            <a:r>
              <a:rPr lang="en-US" sz="2400" b="1" spc="-30" dirty="0">
                <a:latin typeface="Open Sans" panose="020B0606030504020204" pitchFamily="34" charset="0"/>
                <a:ea typeface="Open Sans" panose="020B0606030504020204" pitchFamily="34" charset="0"/>
                <a:cs typeface="Open Sans" panose="020B0606030504020204" pitchFamily="34" charset="0"/>
              </a:rPr>
              <a:t> </a:t>
            </a:r>
            <a:r>
              <a:rPr lang="en-US" sz="2400" b="1" spc="-5" dirty="0">
                <a:latin typeface="Open Sans" panose="020B0606030504020204" pitchFamily="34" charset="0"/>
                <a:ea typeface="Open Sans" panose="020B0606030504020204" pitchFamily="34" charset="0"/>
                <a:cs typeface="Open Sans" panose="020B0606030504020204" pitchFamily="34" charset="0"/>
              </a:rPr>
              <a:t>P</a:t>
            </a:r>
            <a:r>
              <a:rPr lang="en-US" sz="2400" b="1" dirty="0">
                <a:latin typeface="Open Sans" panose="020B0606030504020204" pitchFamily="34" charset="0"/>
                <a:ea typeface="Open Sans" panose="020B0606030504020204" pitchFamily="34" charset="0"/>
                <a:cs typeface="Open Sans" panose="020B0606030504020204" pitchFamily="34" charset="0"/>
              </a:rPr>
              <a:t>rotect</a:t>
            </a:r>
            <a:r>
              <a:rPr lang="en-US" sz="2400" b="1" spc="-10" dirty="0">
                <a:latin typeface="Open Sans" panose="020B0606030504020204" pitchFamily="34" charset="0"/>
                <a:ea typeface="Open Sans" panose="020B0606030504020204" pitchFamily="34" charset="0"/>
                <a:cs typeface="Open Sans" panose="020B0606030504020204" pitchFamily="34" charset="0"/>
              </a:rPr>
              <a:t>i</a:t>
            </a:r>
            <a:r>
              <a:rPr lang="en-US" sz="2400" b="1" dirty="0">
                <a:latin typeface="Open Sans" panose="020B0606030504020204" pitchFamily="34" charset="0"/>
                <a:ea typeface="Open Sans" panose="020B0606030504020204" pitchFamily="34" charset="0"/>
                <a:cs typeface="Open Sans" panose="020B0606030504020204" pitchFamily="34" charset="0"/>
              </a:rPr>
              <a:t>on</a:t>
            </a:r>
            <a:r>
              <a:rPr lang="en-US" sz="2400" b="1" spc="-100" dirty="0">
                <a:latin typeface="Open Sans" panose="020B0606030504020204" pitchFamily="34" charset="0"/>
                <a:ea typeface="Open Sans" panose="020B0606030504020204" pitchFamily="34" charset="0"/>
                <a:cs typeface="Open Sans" panose="020B0606030504020204" pitchFamily="34" charset="0"/>
              </a:rPr>
              <a:t> </a:t>
            </a:r>
            <a:r>
              <a:rPr lang="en-US" sz="2400" b="1" spc="5" dirty="0">
                <a:latin typeface="Open Sans" panose="020B0606030504020204" pitchFamily="34" charset="0"/>
                <a:ea typeface="Open Sans" panose="020B0606030504020204" pitchFamily="34" charset="0"/>
                <a:cs typeface="Open Sans" panose="020B0606030504020204" pitchFamily="34" charset="0"/>
              </a:rPr>
              <a:t>A</a:t>
            </a:r>
            <a:r>
              <a:rPr lang="en-US" sz="2400" b="1" dirty="0">
                <a:latin typeface="Open Sans" panose="020B0606030504020204" pitchFamily="34" charset="0"/>
                <a:ea typeface="Open Sans" panose="020B0606030504020204" pitchFamily="34" charset="0"/>
                <a:cs typeface="Open Sans" panose="020B0606030504020204" pitchFamily="34" charset="0"/>
              </a:rPr>
              <a:t>ct</a:t>
            </a:r>
            <a:r>
              <a:rPr lang="en-US" sz="2400" b="1" spc="-25" dirty="0">
                <a:latin typeface="Open Sans" panose="020B0606030504020204" pitchFamily="34" charset="0"/>
                <a:ea typeface="Open Sans" panose="020B0606030504020204" pitchFamily="34" charset="0"/>
                <a:cs typeface="Open Sans" panose="020B0606030504020204" pitchFamily="34" charset="0"/>
              </a:rPr>
              <a:t> </a:t>
            </a:r>
            <a:r>
              <a:rPr lang="en-US" sz="2400" b="1" dirty="0">
                <a:latin typeface="Open Sans" panose="020B0606030504020204" pitchFamily="34" charset="0"/>
                <a:ea typeface="Open Sans" panose="020B0606030504020204" pitchFamily="34" charset="0"/>
                <a:cs typeface="Open Sans" panose="020B0606030504020204" pitchFamily="34" charset="0"/>
              </a:rPr>
              <a:t>of</a:t>
            </a:r>
            <a:r>
              <a:rPr lang="en-US" sz="2400" b="1" spc="-5" dirty="0">
                <a:latin typeface="Open Sans" panose="020B0606030504020204" pitchFamily="34" charset="0"/>
                <a:ea typeface="Open Sans" panose="020B0606030504020204" pitchFamily="34" charset="0"/>
                <a:cs typeface="Open Sans" panose="020B0606030504020204" pitchFamily="34" charset="0"/>
              </a:rPr>
              <a:t> </a:t>
            </a:r>
            <a:r>
              <a:rPr lang="en-US" sz="2400" b="1" dirty="0">
                <a:latin typeface="Open Sans" panose="020B0606030504020204" pitchFamily="34" charset="0"/>
                <a:ea typeface="Open Sans" panose="020B0606030504020204" pitchFamily="34" charset="0"/>
                <a:cs typeface="Open Sans" panose="020B0606030504020204" pitchFamily="34" charset="0"/>
              </a:rPr>
              <a:t>2000:</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43"/>
              </a:spcBef>
            </a:pPr>
            <a:endParaRPr lang="en-US" sz="2050" dirty="0">
              <a:latin typeface="Open Sans" panose="020B0606030504020204" pitchFamily="34" charset="0"/>
              <a:ea typeface="Open Sans" panose="020B0606030504020204" pitchFamily="34" charset="0"/>
              <a:cs typeface="Open Sans" panose="020B0606030504020204" pitchFamily="34" charset="0"/>
            </a:endParaRPr>
          </a:p>
          <a:p>
            <a:pPr marL="0" marR="5080" indent="0">
              <a:buClr>
                <a:srgbClr val="00B0F0"/>
              </a:buClr>
              <a:buNone/>
            </a:pPr>
            <a:r>
              <a:rPr lang="en-US" sz="2400" spc="-5" dirty="0">
                <a:latin typeface="Open Sans" panose="020B0606030504020204" pitchFamily="34" charset="0"/>
                <a:ea typeface="Open Sans" panose="020B0606030504020204" pitchFamily="34" charset="0"/>
                <a:cs typeface="Open Sans" panose="020B0606030504020204" pitchFamily="34" charset="0"/>
              </a:rPr>
              <a:t>T</a:t>
            </a:r>
            <a:r>
              <a:rPr lang="en-US" sz="2400" dirty="0">
                <a:latin typeface="Open Sans" panose="020B0606030504020204" pitchFamily="34" charset="0"/>
                <a:ea typeface="Open Sans" panose="020B0606030504020204" pitchFamily="34" charset="0"/>
                <a:cs typeface="Open Sans" panose="020B0606030504020204" pitchFamily="34" charset="0"/>
              </a:rPr>
              <a:t>he</a:t>
            </a:r>
            <a:r>
              <a:rPr lang="en-US" sz="2400" spc="-15" dirty="0">
                <a:latin typeface="Open Sans" panose="020B0606030504020204" pitchFamily="34" charset="0"/>
                <a:ea typeface="Open Sans" panose="020B0606030504020204" pitchFamily="34" charset="0"/>
                <a:cs typeface="Open Sans" panose="020B0606030504020204" pitchFamily="34" charset="0"/>
              </a:rPr>
              <a:t> </a:t>
            </a:r>
            <a:r>
              <a:rPr lang="en-US" sz="2400" dirty="0">
                <a:latin typeface="Open Sans" panose="020B0606030504020204" pitchFamily="34" charset="0"/>
                <a:ea typeface="Open Sans" panose="020B0606030504020204" pitchFamily="34" charset="0"/>
                <a:cs typeface="Open Sans" panose="020B0606030504020204" pitchFamily="34" charset="0"/>
              </a:rPr>
              <a:t>re</a:t>
            </a:r>
            <a:r>
              <a:rPr lang="en-US" sz="2400" spc="5" dirty="0">
                <a:latin typeface="Open Sans" panose="020B0606030504020204" pitchFamily="34" charset="0"/>
                <a:ea typeface="Open Sans" panose="020B0606030504020204" pitchFamily="34" charset="0"/>
                <a:cs typeface="Open Sans" panose="020B0606030504020204" pitchFamily="34" charset="0"/>
              </a:rPr>
              <a:t>c</a:t>
            </a:r>
            <a:r>
              <a:rPr lang="en-US" sz="2400" dirty="0">
                <a:latin typeface="Open Sans" panose="020B0606030504020204" pitchFamily="34" charset="0"/>
                <a:ea typeface="Open Sans" panose="020B0606030504020204" pitchFamily="34" charset="0"/>
                <a:cs typeface="Open Sans" panose="020B0606030504020204" pitchFamily="34" charset="0"/>
              </a:rPr>
              <a:t>ru</a:t>
            </a:r>
            <a:r>
              <a:rPr lang="en-US" sz="2400" spc="-5" dirty="0">
                <a:latin typeface="Open Sans" panose="020B0606030504020204" pitchFamily="34" charset="0"/>
                <a:ea typeface="Open Sans" panose="020B0606030504020204" pitchFamily="34" charset="0"/>
                <a:cs typeface="Open Sans" panose="020B0606030504020204" pitchFamily="34" charset="0"/>
              </a:rPr>
              <a:t>itm</a:t>
            </a:r>
            <a:r>
              <a:rPr lang="en-US" sz="2400" spc="-15" dirty="0">
                <a:latin typeface="Open Sans" panose="020B0606030504020204" pitchFamily="34" charset="0"/>
                <a:ea typeface="Open Sans" panose="020B0606030504020204" pitchFamily="34" charset="0"/>
                <a:cs typeface="Open Sans" panose="020B0606030504020204" pitchFamily="34" charset="0"/>
              </a:rPr>
              <a:t>e</a:t>
            </a:r>
            <a:r>
              <a:rPr lang="en-US" sz="2400" dirty="0">
                <a:latin typeface="Open Sans" panose="020B0606030504020204" pitchFamily="34" charset="0"/>
                <a:ea typeface="Open Sans" panose="020B0606030504020204" pitchFamily="34" charset="0"/>
                <a:cs typeface="Open Sans" panose="020B0606030504020204" pitchFamily="34" charset="0"/>
              </a:rPr>
              <a:t>n</a:t>
            </a:r>
            <a:r>
              <a:rPr lang="en-US" sz="2400" spc="-10" dirty="0">
                <a:latin typeface="Open Sans" panose="020B0606030504020204" pitchFamily="34" charset="0"/>
                <a:ea typeface="Open Sans" panose="020B0606030504020204" pitchFamily="34" charset="0"/>
                <a:cs typeface="Open Sans" panose="020B0606030504020204" pitchFamily="34" charset="0"/>
              </a:rPr>
              <a:t>t</a:t>
            </a:r>
            <a:r>
              <a:rPr lang="en-US" sz="2400" dirty="0">
                <a:latin typeface="Open Sans" panose="020B0606030504020204" pitchFamily="34" charset="0"/>
                <a:ea typeface="Open Sans" panose="020B0606030504020204" pitchFamily="34" charset="0"/>
                <a:cs typeface="Open Sans" panose="020B0606030504020204" pitchFamily="34" charset="0"/>
              </a:rPr>
              <a:t>,</a:t>
            </a:r>
            <a:r>
              <a:rPr lang="en-US" sz="2400" spc="-45" dirty="0">
                <a:latin typeface="Open Sans" panose="020B0606030504020204" pitchFamily="34" charset="0"/>
                <a:ea typeface="Open Sans" panose="020B0606030504020204" pitchFamily="34" charset="0"/>
                <a:cs typeface="Open Sans" panose="020B0606030504020204" pitchFamily="34" charset="0"/>
              </a:rPr>
              <a:t> </a:t>
            </a:r>
            <a:r>
              <a:rPr lang="en-US" sz="2400" dirty="0">
                <a:latin typeface="Open Sans" panose="020B0606030504020204" pitchFamily="34" charset="0"/>
                <a:ea typeface="Open Sans" panose="020B0606030504020204" pitchFamily="34" charset="0"/>
                <a:cs typeface="Open Sans" panose="020B0606030504020204" pitchFamily="34" charset="0"/>
              </a:rPr>
              <a:t>harbor</a:t>
            </a:r>
            <a:r>
              <a:rPr lang="en-US" sz="2400" spc="-5" dirty="0">
                <a:latin typeface="Open Sans" panose="020B0606030504020204" pitchFamily="34" charset="0"/>
                <a:ea typeface="Open Sans" panose="020B0606030504020204" pitchFamily="34" charset="0"/>
                <a:cs typeface="Open Sans" panose="020B0606030504020204" pitchFamily="34" charset="0"/>
              </a:rPr>
              <a:t>i</a:t>
            </a:r>
            <a:r>
              <a:rPr lang="en-US" sz="2400" dirty="0">
                <a:latin typeface="Open Sans" panose="020B0606030504020204" pitchFamily="34" charset="0"/>
                <a:ea typeface="Open Sans" panose="020B0606030504020204" pitchFamily="34" charset="0"/>
                <a:cs typeface="Open Sans" panose="020B0606030504020204" pitchFamily="34" charset="0"/>
              </a:rPr>
              <a:t>ng,</a:t>
            </a:r>
            <a:r>
              <a:rPr lang="en-US" sz="2400" spc="-60" dirty="0">
                <a:latin typeface="Open Sans" panose="020B0606030504020204" pitchFamily="34" charset="0"/>
                <a:ea typeface="Open Sans" panose="020B0606030504020204" pitchFamily="34" charset="0"/>
                <a:cs typeface="Open Sans" panose="020B0606030504020204" pitchFamily="34" charset="0"/>
              </a:rPr>
              <a:t> </a:t>
            </a:r>
            <a:r>
              <a:rPr lang="en-US" sz="2400" spc="-10" dirty="0">
                <a:latin typeface="Open Sans" panose="020B0606030504020204" pitchFamily="34" charset="0"/>
                <a:ea typeface="Open Sans" panose="020B0606030504020204" pitchFamily="34" charset="0"/>
                <a:cs typeface="Open Sans" panose="020B0606030504020204" pitchFamily="34" charset="0"/>
              </a:rPr>
              <a:t>t</a:t>
            </a:r>
            <a:r>
              <a:rPr lang="en-US" sz="2400" dirty="0">
                <a:latin typeface="Open Sans" panose="020B0606030504020204" pitchFamily="34" charset="0"/>
                <a:ea typeface="Open Sans" panose="020B0606030504020204" pitchFamily="34" charset="0"/>
                <a:cs typeface="Open Sans" panose="020B0606030504020204" pitchFamily="34" charset="0"/>
              </a:rPr>
              <a:t>ran</a:t>
            </a:r>
            <a:r>
              <a:rPr lang="en-US" sz="2400" spc="5" dirty="0">
                <a:latin typeface="Open Sans" panose="020B0606030504020204" pitchFamily="34" charset="0"/>
                <a:ea typeface="Open Sans" panose="020B0606030504020204" pitchFamily="34" charset="0"/>
                <a:cs typeface="Open Sans" panose="020B0606030504020204" pitchFamily="34" charset="0"/>
              </a:rPr>
              <a:t>s</a:t>
            </a:r>
            <a:r>
              <a:rPr lang="en-US" sz="2400" dirty="0">
                <a:latin typeface="Open Sans" panose="020B0606030504020204" pitchFamily="34" charset="0"/>
                <a:ea typeface="Open Sans" panose="020B0606030504020204" pitchFamily="34" charset="0"/>
                <a:cs typeface="Open Sans" panose="020B0606030504020204" pitchFamily="34" charset="0"/>
              </a:rPr>
              <a:t>por</a:t>
            </a:r>
            <a:r>
              <a:rPr lang="en-US" sz="2400" spc="-10" dirty="0">
                <a:latin typeface="Open Sans" panose="020B0606030504020204" pitchFamily="34" charset="0"/>
                <a:ea typeface="Open Sans" panose="020B0606030504020204" pitchFamily="34" charset="0"/>
                <a:cs typeface="Open Sans" panose="020B0606030504020204" pitchFamily="34" charset="0"/>
              </a:rPr>
              <a:t>t</a:t>
            </a:r>
            <a:r>
              <a:rPr lang="en-US" sz="2400" spc="-15" dirty="0">
                <a:latin typeface="Open Sans" panose="020B0606030504020204" pitchFamily="34" charset="0"/>
                <a:ea typeface="Open Sans" panose="020B0606030504020204" pitchFamily="34" charset="0"/>
                <a:cs typeface="Open Sans" panose="020B0606030504020204" pitchFamily="34" charset="0"/>
              </a:rPr>
              <a:t>a</a:t>
            </a:r>
            <a:r>
              <a:rPr lang="en-US" sz="2400" spc="-5" dirty="0">
                <a:latin typeface="Open Sans" panose="020B0606030504020204" pitchFamily="34" charset="0"/>
                <a:ea typeface="Open Sans" panose="020B0606030504020204" pitchFamily="34" charset="0"/>
                <a:cs typeface="Open Sans" panose="020B0606030504020204" pitchFamily="34" charset="0"/>
              </a:rPr>
              <a:t>ti</a:t>
            </a:r>
            <a:r>
              <a:rPr lang="en-US" sz="2400" dirty="0">
                <a:latin typeface="Open Sans" panose="020B0606030504020204" pitchFamily="34" charset="0"/>
                <a:ea typeface="Open Sans" panose="020B0606030504020204" pitchFamily="34" charset="0"/>
                <a:cs typeface="Open Sans" panose="020B0606030504020204" pitchFamily="34" charset="0"/>
              </a:rPr>
              <a:t>on,</a:t>
            </a:r>
            <a:r>
              <a:rPr lang="en-US" sz="2400" spc="-45" dirty="0">
                <a:latin typeface="Open Sans" panose="020B0606030504020204" pitchFamily="34" charset="0"/>
                <a:ea typeface="Open Sans" panose="020B0606030504020204" pitchFamily="34" charset="0"/>
                <a:cs typeface="Open Sans" panose="020B0606030504020204" pitchFamily="34" charset="0"/>
              </a:rPr>
              <a:t> </a:t>
            </a:r>
            <a:r>
              <a:rPr lang="en-US" sz="2400" dirty="0">
                <a:latin typeface="Open Sans" panose="020B0606030504020204" pitchFamily="34" charset="0"/>
                <a:ea typeface="Open Sans" panose="020B0606030504020204" pitchFamily="34" charset="0"/>
                <a:cs typeface="Open Sans" panose="020B0606030504020204" pitchFamily="34" charset="0"/>
              </a:rPr>
              <a:t>pro</a:t>
            </a:r>
            <a:r>
              <a:rPr lang="en-US" sz="2400" spc="-10" dirty="0">
                <a:latin typeface="Open Sans" panose="020B0606030504020204" pitchFamily="34" charset="0"/>
                <a:ea typeface="Open Sans" panose="020B0606030504020204" pitchFamily="34" charset="0"/>
                <a:cs typeface="Open Sans" panose="020B0606030504020204" pitchFamily="34" charset="0"/>
              </a:rPr>
              <a:t>v</a:t>
            </a:r>
            <a:r>
              <a:rPr lang="en-US" sz="2400" spc="-5" dirty="0">
                <a:latin typeface="Open Sans" panose="020B0606030504020204" pitchFamily="34" charset="0"/>
                <a:ea typeface="Open Sans" panose="020B0606030504020204" pitchFamily="34" charset="0"/>
                <a:cs typeface="Open Sans" panose="020B0606030504020204" pitchFamily="34" charset="0"/>
              </a:rPr>
              <a:t>i</a:t>
            </a:r>
            <a:r>
              <a:rPr lang="en-US" sz="2400" spc="5" dirty="0">
                <a:latin typeface="Open Sans" panose="020B0606030504020204" pitchFamily="34" charset="0"/>
                <a:ea typeface="Open Sans" panose="020B0606030504020204" pitchFamily="34" charset="0"/>
                <a:cs typeface="Open Sans" panose="020B0606030504020204" pitchFamily="34" charset="0"/>
              </a:rPr>
              <a:t>s</a:t>
            </a:r>
            <a:r>
              <a:rPr lang="en-US" sz="2400" spc="-5" dirty="0">
                <a:latin typeface="Open Sans" panose="020B0606030504020204" pitchFamily="34" charset="0"/>
                <a:ea typeface="Open Sans" panose="020B0606030504020204" pitchFamily="34" charset="0"/>
                <a:cs typeface="Open Sans" panose="020B0606030504020204" pitchFamily="34" charset="0"/>
              </a:rPr>
              <a:t>i</a:t>
            </a:r>
            <a:r>
              <a:rPr lang="en-US" sz="2400" dirty="0">
                <a:latin typeface="Open Sans" panose="020B0606030504020204" pitchFamily="34" charset="0"/>
                <a:ea typeface="Open Sans" panose="020B0606030504020204" pitchFamily="34" charset="0"/>
                <a:cs typeface="Open Sans" panose="020B0606030504020204" pitchFamily="34" charset="0"/>
              </a:rPr>
              <a:t>on, ad</a:t>
            </a:r>
            <a:r>
              <a:rPr lang="en-US" sz="2400" spc="-10" dirty="0">
                <a:latin typeface="Open Sans" panose="020B0606030504020204" pitchFamily="34" charset="0"/>
                <a:ea typeface="Open Sans" panose="020B0606030504020204" pitchFamily="34" charset="0"/>
                <a:cs typeface="Open Sans" panose="020B0606030504020204" pitchFamily="34" charset="0"/>
              </a:rPr>
              <a:t>v</a:t>
            </a:r>
            <a:r>
              <a:rPr lang="en-US" sz="2400" dirty="0">
                <a:latin typeface="Open Sans" panose="020B0606030504020204" pitchFamily="34" charset="0"/>
                <a:ea typeface="Open Sans" panose="020B0606030504020204" pitchFamily="34" charset="0"/>
                <a:cs typeface="Open Sans" panose="020B0606030504020204" pitchFamily="34" charset="0"/>
              </a:rPr>
              <a:t>er</a:t>
            </a:r>
            <a:r>
              <a:rPr lang="en-US" sz="2400" spc="-5" dirty="0">
                <a:latin typeface="Open Sans" panose="020B0606030504020204" pitchFamily="34" charset="0"/>
                <a:ea typeface="Open Sans" panose="020B0606030504020204" pitchFamily="34" charset="0"/>
                <a:cs typeface="Open Sans" panose="020B0606030504020204" pitchFamily="34" charset="0"/>
              </a:rPr>
              <a:t>t</a:t>
            </a:r>
            <a:r>
              <a:rPr lang="en-US" sz="2400" dirty="0">
                <a:latin typeface="Open Sans" panose="020B0606030504020204" pitchFamily="34" charset="0"/>
                <a:ea typeface="Open Sans" panose="020B0606030504020204" pitchFamily="34" charset="0"/>
                <a:cs typeface="Open Sans" panose="020B0606030504020204" pitchFamily="34" charset="0"/>
              </a:rPr>
              <a:t>i</a:t>
            </a:r>
            <a:r>
              <a:rPr lang="en-US" sz="2400" spc="5" dirty="0">
                <a:latin typeface="Open Sans" panose="020B0606030504020204" pitchFamily="34" charset="0"/>
                <a:ea typeface="Open Sans" panose="020B0606030504020204" pitchFamily="34" charset="0"/>
                <a:cs typeface="Open Sans" panose="020B0606030504020204" pitchFamily="34" charset="0"/>
              </a:rPr>
              <a:t>s</a:t>
            </a:r>
            <a:r>
              <a:rPr lang="en-US" sz="2400" spc="-5" dirty="0">
                <a:latin typeface="Open Sans" panose="020B0606030504020204" pitchFamily="34" charset="0"/>
                <a:ea typeface="Open Sans" panose="020B0606030504020204" pitchFamily="34" charset="0"/>
                <a:cs typeface="Open Sans" panose="020B0606030504020204" pitchFamily="34" charset="0"/>
              </a:rPr>
              <a:t>i</a:t>
            </a:r>
            <a:r>
              <a:rPr lang="en-US" sz="2400" dirty="0">
                <a:latin typeface="Open Sans" panose="020B0606030504020204" pitchFamily="34" charset="0"/>
                <a:ea typeface="Open Sans" panose="020B0606030504020204" pitchFamily="34" charset="0"/>
                <a:cs typeface="Open Sans" panose="020B0606030504020204" pitchFamily="34" charset="0"/>
              </a:rPr>
              <a:t>ng,</a:t>
            </a:r>
            <a:r>
              <a:rPr lang="en-US" sz="2400" spc="-35" dirty="0">
                <a:latin typeface="Open Sans" panose="020B0606030504020204" pitchFamily="34" charset="0"/>
                <a:ea typeface="Open Sans" panose="020B0606030504020204" pitchFamily="34" charset="0"/>
                <a:cs typeface="Open Sans" panose="020B0606030504020204" pitchFamily="34" charset="0"/>
              </a:rPr>
              <a:t> </a:t>
            </a:r>
            <a:r>
              <a:rPr lang="en-US" sz="2400" dirty="0">
                <a:latin typeface="Open Sans" panose="020B0606030504020204" pitchFamily="34" charset="0"/>
                <a:ea typeface="Open Sans" panose="020B0606030504020204" pitchFamily="34" charset="0"/>
                <a:cs typeface="Open Sans" panose="020B0606030504020204" pitchFamily="34" charset="0"/>
              </a:rPr>
              <a:t>or</a:t>
            </a:r>
            <a:r>
              <a:rPr lang="en-US" sz="2400" spc="-15" dirty="0">
                <a:latin typeface="Open Sans" panose="020B0606030504020204" pitchFamily="34" charset="0"/>
                <a:ea typeface="Open Sans" panose="020B0606030504020204" pitchFamily="34" charset="0"/>
                <a:cs typeface="Open Sans" panose="020B0606030504020204" pitchFamily="34" charset="0"/>
              </a:rPr>
              <a:t> </a:t>
            </a:r>
            <a:r>
              <a:rPr lang="en-US" sz="2400" dirty="0">
                <a:latin typeface="Open Sans" panose="020B0606030504020204" pitchFamily="34" charset="0"/>
                <a:ea typeface="Open Sans" panose="020B0606030504020204" pitchFamily="34" charset="0"/>
                <a:cs typeface="Open Sans" panose="020B0606030504020204" pitchFamily="34" charset="0"/>
              </a:rPr>
              <a:t>ob</a:t>
            </a:r>
            <a:r>
              <a:rPr lang="en-US" sz="2400" spc="-10" dirty="0">
                <a:latin typeface="Open Sans" panose="020B0606030504020204" pitchFamily="34" charset="0"/>
                <a:ea typeface="Open Sans" panose="020B0606030504020204" pitchFamily="34" charset="0"/>
                <a:cs typeface="Open Sans" panose="020B0606030504020204" pitchFamily="34" charset="0"/>
              </a:rPr>
              <a:t>t</a:t>
            </a:r>
            <a:r>
              <a:rPr lang="en-US" sz="2400" dirty="0">
                <a:latin typeface="Open Sans" panose="020B0606030504020204" pitchFamily="34" charset="0"/>
                <a:ea typeface="Open Sans" panose="020B0606030504020204" pitchFamily="34" charset="0"/>
                <a:cs typeface="Open Sans" panose="020B0606030504020204" pitchFamily="34" charset="0"/>
              </a:rPr>
              <a:t>a</a:t>
            </a:r>
            <a:r>
              <a:rPr lang="en-US" sz="2400" spc="-5" dirty="0">
                <a:latin typeface="Open Sans" panose="020B0606030504020204" pitchFamily="34" charset="0"/>
                <a:ea typeface="Open Sans" panose="020B0606030504020204" pitchFamily="34" charset="0"/>
                <a:cs typeface="Open Sans" panose="020B0606030504020204" pitchFamily="34" charset="0"/>
              </a:rPr>
              <a:t>i</a:t>
            </a:r>
            <a:r>
              <a:rPr lang="en-US" sz="2400" dirty="0">
                <a:latin typeface="Open Sans" panose="020B0606030504020204" pitchFamily="34" charset="0"/>
                <a:ea typeface="Open Sans" panose="020B0606030504020204" pitchFamily="34" charset="0"/>
                <a:cs typeface="Open Sans" panose="020B0606030504020204" pitchFamily="34" charset="0"/>
              </a:rPr>
              <a:t>n</a:t>
            </a:r>
            <a:r>
              <a:rPr lang="en-US" sz="2400" spc="-5" dirty="0">
                <a:latin typeface="Open Sans" panose="020B0606030504020204" pitchFamily="34" charset="0"/>
                <a:ea typeface="Open Sans" panose="020B0606030504020204" pitchFamily="34" charset="0"/>
                <a:cs typeface="Open Sans" panose="020B0606030504020204" pitchFamily="34" charset="0"/>
              </a:rPr>
              <a:t>i</a:t>
            </a:r>
            <a:r>
              <a:rPr lang="en-US" sz="2400" dirty="0">
                <a:latin typeface="Open Sans" panose="020B0606030504020204" pitchFamily="34" charset="0"/>
                <a:ea typeface="Open Sans" panose="020B0606030504020204" pitchFamily="34" charset="0"/>
                <a:cs typeface="Open Sans" panose="020B0606030504020204" pitchFamily="34" charset="0"/>
              </a:rPr>
              <a:t>ng</a:t>
            </a:r>
            <a:r>
              <a:rPr lang="en-US" sz="2400" spc="-15" dirty="0">
                <a:latin typeface="Open Sans" panose="020B0606030504020204" pitchFamily="34" charset="0"/>
                <a:ea typeface="Open Sans" panose="020B0606030504020204" pitchFamily="34" charset="0"/>
                <a:cs typeface="Open Sans" panose="020B0606030504020204" pitchFamily="34" charset="0"/>
              </a:rPr>
              <a:t> </a:t>
            </a:r>
            <a:r>
              <a:rPr lang="en-US" sz="2400" dirty="0">
                <a:latin typeface="Open Sans" panose="020B0606030504020204" pitchFamily="34" charset="0"/>
                <a:ea typeface="Open Sans" panose="020B0606030504020204" pitchFamily="34" charset="0"/>
                <a:cs typeface="Open Sans" panose="020B0606030504020204" pitchFamily="34" charset="0"/>
              </a:rPr>
              <a:t>of</a:t>
            </a:r>
            <a:r>
              <a:rPr lang="en-US" sz="2400" spc="-25" dirty="0">
                <a:latin typeface="Open Sans" panose="020B0606030504020204" pitchFamily="34" charset="0"/>
                <a:ea typeface="Open Sans" panose="020B0606030504020204" pitchFamily="34" charset="0"/>
                <a:cs typeface="Open Sans" panose="020B0606030504020204" pitchFamily="34" charset="0"/>
              </a:rPr>
              <a:t> </a:t>
            </a:r>
            <a:r>
              <a:rPr lang="en-US" sz="2400" dirty="0">
                <a:latin typeface="Open Sans" panose="020B0606030504020204" pitchFamily="34" charset="0"/>
                <a:ea typeface="Open Sans" panose="020B0606030504020204" pitchFamily="34" charset="0"/>
                <a:cs typeface="Open Sans" panose="020B0606030504020204" pitchFamily="34" charset="0"/>
              </a:rPr>
              <a:t>a</a:t>
            </a:r>
            <a:r>
              <a:rPr lang="en-US" sz="2400" spc="-5" dirty="0">
                <a:latin typeface="Open Sans" panose="020B0606030504020204" pitchFamily="34" charset="0"/>
                <a:ea typeface="Open Sans" panose="020B0606030504020204" pitchFamily="34" charset="0"/>
                <a:cs typeface="Open Sans" panose="020B0606030504020204" pitchFamily="34" charset="0"/>
              </a:rPr>
              <a:t> </a:t>
            </a:r>
            <a:r>
              <a:rPr lang="en-US" sz="2400" dirty="0">
                <a:latin typeface="Open Sans" panose="020B0606030504020204" pitchFamily="34" charset="0"/>
                <a:ea typeface="Open Sans" panose="020B0606030504020204" pitchFamily="34" charset="0"/>
                <a:cs typeface="Open Sans" panose="020B0606030504020204" pitchFamily="34" charset="0"/>
              </a:rPr>
              <a:t>per</a:t>
            </a:r>
            <a:r>
              <a:rPr lang="en-US" sz="2400" spc="5" dirty="0">
                <a:latin typeface="Open Sans" panose="020B0606030504020204" pitchFamily="34" charset="0"/>
                <a:ea typeface="Open Sans" panose="020B0606030504020204" pitchFamily="34" charset="0"/>
                <a:cs typeface="Open Sans" panose="020B0606030504020204" pitchFamily="34" charset="0"/>
              </a:rPr>
              <a:t>s</a:t>
            </a:r>
            <a:r>
              <a:rPr lang="en-US" sz="2400" dirty="0">
                <a:latin typeface="Open Sans" panose="020B0606030504020204" pitchFamily="34" charset="0"/>
                <a:ea typeface="Open Sans" panose="020B0606030504020204" pitchFamily="34" charset="0"/>
                <a:cs typeface="Open Sans" panose="020B0606030504020204" pitchFamily="34" charset="0"/>
              </a:rPr>
              <a:t>on</a:t>
            </a:r>
            <a:r>
              <a:rPr lang="en-US" sz="2400" spc="-40" dirty="0">
                <a:latin typeface="Open Sans" panose="020B0606030504020204" pitchFamily="34" charset="0"/>
                <a:ea typeface="Open Sans" panose="020B0606030504020204" pitchFamily="34" charset="0"/>
                <a:cs typeface="Open Sans" panose="020B0606030504020204" pitchFamily="34" charset="0"/>
              </a:rPr>
              <a:t> </a:t>
            </a:r>
            <a:r>
              <a:rPr lang="en-US" sz="2400" spc="-10" dirty="0">
                <a:latin typeface="Open Sans" panose="020B0606030504020204" pitchFamily="34" charset="0"/>
                <a:ea typeface="Open Sans" panose="020B0606030504020204" pitchFamily="34" charset="0"/>
                <a:cs typeface="Open Sans" panose="020B0606030504020204" pitchFamily="34" charset="0"/>
              </a:rPr>
              <a:t>f</a:t>
            </a:r>
            <a:r>
              <a:rPr lang="en-US" sz="2400" dirty="0">
                <a:latin typeface="Open Sans" panose="020B0606030504020204" pitchFamily="34" charset="0"/>
                <a:ea typeface="Open Sans" panose="020B0606030504020204" pitchFamily="34" charset="0"/>
                <a:cs typeface="Open Sans" panose="020B0606030504020204" pitchFamily="34" charset="0"/>
              </a:rPr>
              <a:t>or</a:t>
            </a:r>
            <a:r>
              <a:rPr lang="en-US" sz="2400" spc="-25" dirty="0">
                <a:latin typeface="Open Sans" panose="020B0606030504020204" pitchFamily="34" charset="0"/>
                <a:ea typeface="Open Sans" panose="020B0606030504020204" pitchFamily="34" charset="0"/>
                <a:cs typeface="Open Sans" panose="020B0606030504020204" pitchFamily="34" charset="0"/>
              </a:rPr>
              <a:t> </a:t>
            </a:r>
            <a:r>
              <a:rPr lang="en-US" sz="2400" spc="-10" dirty="0">
                <a:latin typeface="Open Sans" panose="020B0606030504020204" pitchFamily="34" charset="0"/>
                <a:ea typeface="Open Sans" panose="020B0606030504020204" pitchFamily="34" charset="0"/>
                <a:cs typeface="Open Sans" panose="020B0606030504020204" pitchFamily="34" charset="0"/>
              </a:rPr>
              <a:t>t</a:t>
            </a:r>
            <a:r>
              <a:rPr lang="en-US" sz="2400" dirty="0">
                <a:latin typeface="Open Sans" panose="020B0606030504020204" pitchFamily="34" charset="0"/>
                <a:ea typeface="Open Sans" panose="020B0606030504020204" pitchFamily="34" charset="0"/>
                <a:cs typeface="Open Sans" panose="020B0606030504020204" pitchFamily="34" charset="0"/>
              </a:rPr>
              <a:t>he</a:t>
            </a:r>
            <a:r>
              <a:rPr lang="en-US" sz="2400" spc="-20" dirty="0">
                <a:latin typeface="Open Sans" panose="020B0606030504020204" pitchFamily="34" charset="0"/>
                <a:ea typeface="Open Sans" panose="020B0606030504020204" pitchFamily="34" charset="0"/>
                <a:cs typeface="Open Sans" panose="020B0606030504020204" pitchFamily="34" charset="0"/>
              </a:rPr>
              <a:t> </a:t>
            </a:r>
            <a:r>
              <a:rPr lang="en-US" sz="2400" dirty="0">
                <a:latin typeface="Open Sans" panose="020B0606030504020204" pitchFamily="34" charset="0"/>
                <a:ea typeface="Open Sans" panose="020B0606030504020204" pitchFamily="34" charset="0"/>
                <a:cs typeface="Open Sans" panose="020B0606030504020204" pitchFamily="34" charset="0"/>
              </a:rPr>
              <a:t>purpo</a:t>
            </a:r>
            <a:r>
              <a:rPr lang="en-US" sz="2400" spc="5" dirty="0">
                <a:latin typeface="Open Sans" panose="020B0606030504020204" pitchFamily="34" charset="0"/>
                <a:ea typeface="Open Sans" panose="020B0606030504020204" pitchFamily="34" charset="0"/>
                <a:cs typeface="Open Sans" panose="020B0606030504020204" pitchFamily="34" charset="0"/>
              </a:rPr>
              <a:t>s</a:t>
            </a:r>
            <a:r>
              <a:rPr lang="en-US" sz="2400" dirty="0">
                <a:latin typeface="Open Sans" panose="020B0606030504020204" pitchFamily="34" charset="0"/>
                <a:ea typeface="Open Sans" panose="020B0606030504020204" pitchFamily="34" charset="0"/>
                <a:cs typeface="Open Sans" panose="020B0606030504020204" pitchFamily="34" charset="0"/>
              </a:rPr>
              <a:t>es</a:t>
            </a:r>
            <a:r>
              <a:rPr lang="en-US" sz="2400" spc="-40" dirty="0">
                <a:latin typeface="Open Sans" panose="020B0606030504020204" pitchFamily="34" charset="0"/>
                <a:ea typeface="Open Sans" panose="020B0606030504020204" pitchFamily="34" charset="0"/>
                <a:cs typeface="Open Sans" panose="020B0606030504020204" pitchFamily="34" charset="0"/>
              </a:rPr>
              <a:t> </a:t>
            </a:r>
            <a:r>
              <a:rPr lang="en-US" sz="2400" dirty="0">
                <a:latin typeface="Open Sans" panose="020B0606030504020204" pitchFamily="34" charset="0"/>
                <a:ea typeface="Open Sans" panose="020B0606030504020204" pitchFamily="34" charset="0"/>
                <a:cs typeface="Open Sans" panose="020B0606030504020204" pitchFamily="34" charset="0"/>
              </a:rPr>
              <a:t>of a</a:t>
            </a:r>
            <a:r>
              <a:rPr lang="en-US" sz="2400" spc="-5" dirty="0">
                <a:latin typeface="Open Sans" panose="020B0606030504020204" pitchFamily="34" charset="0"/>
                <a:ea typeface="Open Sans" panose="020B0606030504020204" pitchFamily="34" charset="0"/>
                <a:cs typeface="Open Sans" panose="020B0606030504020204" pitchFamily="34" charset="0"/>
              </a:rPr>
              <a:t> </a:t>
            </a:r>
            <a:r>
              <a:rPr lang="en-US" sz="2400" spc="5" dirty="0">
                <a:latin typeface="Open Sans" panose="020B0606030504020204" pitchFamily="34" charset="0"/>
                <a:ea typeface="Open Sans" panose="020B0606030504020204" pitchFamily="34" charset="0"/>
                <a:cs typeface="Open Sans" panose="020B0606030504020204" pitchFamily="34" charset="0"/>
              </a:rPr>
              <a:t>c</a:t>
            </a:r>
            <a:r>
              <a:rPr lang="en-US" sz="2400" dirty="0">
                <a:latin typeface="Open Sans" panose="020B0606030504020204" pitchFamily="34" charset="0"/>
                <a:ea typeface="Open Sans" panose="020B0606030504020204" pitchFamily="34" charset="0"/>
                <a:cs typeface="Open Sans" panose="020B0606030504020204" pitchFamily="34" charset="0"/>
              </a:rPr>
              <a:t>o</a:t>
            </a:r>
            <a:r>
              <a:rPr lang="en-US" sz="2400" spc="-5" dirty="0">
                <a:latin typeface="Open Sans" panose="020B0606030504020204" pitchFamily="34" charset="0"/>
                <a:ea typeface="Open Sans" panose="020B0606030504020204" pitchFamily="34" charset="0"/>
                <a:cs typeface="Open Sans" panose="020B0606030504020204" pitchFamily="34" charset="0"/>
              </a:rPr>
              <a:t>mm</a:t>
            </a:r>
            <a:r>
              <a:rPr lang="en-US" sz="2400" dirty="0">
                <a:latin typeface="Open Sans" panose="020B0606030504020204" pitchFamily="34" charset="0"/>
                <a:ea typeface="Open Sans" panose="020B0606030504020204" pitchFamily="34" charset="0"/>
                <a:cs typeface="Open Sans" panose="020B0606030504020204" pitchFamily="34" charset="0"/>
              </a:rPr>
              <a:t>er</a:t>
            </a:r>
            <a:r>
              <a:rPr lang="en-US" sz="2400" spc="-10" dirty="0">
                <a:latin typeface="Open Sans" panose="020B0606030504020204" pitchFamily="34" charset="0"/>
                <a:ea typeface="Open Sans" panose="020B0606030504020204" pitchFamily="34" charset="0"/>
                <a:cs typeface="Open Sans" panose="020B0606030504020204" pitchFamily="34" charset="0"/>
              </a:rPr>
              <a:t>c</a:t>
            </a:r>
            <a:r>
              <a:rPr lang="en-US" sz="2400" spc="-5" dirty="0">
                <a:latin typeface="Open Sans" panose="020B0606030504020204" pitchFamily="34" charset="0"/>
                <a:ea typeface="Open Sans" panose="020B0606030504020204" pitchFamily="34" charset="0"/>
                <a:cs typeface="Open Sans" panose="020B0606030504020204" pitchFamily="34" charset="0"/>
              </a:rPr>
              <a:t>i</a:t>
            </a:r>
            <a:r>
              <a:rPr lang="en-US" sz="2400" dirty="0">
                <a:latin typeface="Open Sans" panose="020B0606030504020204" pitchFamily="34" charset="0"/>
                <a:ea typeface="Open Sans" panose="020B0606030504020204" pitchFamily="34" charset="0"/>
                <a:cs typeface="Open Sans" panose="020B0606030504020204" pitchFamily="34" charset="0"/>
              </a:rPr>
              <a:t>al</a:t>
            </a:r>
            <a:r>
              <a:rPr lang="en-US" sz="2400" spc="-45" dirty="0">
                <a:latin typeface="Open Sans" panose="020B0606030504020204" pitchFamily="34" charset="0"/>
                <a:ea typeface="Open Sans" panose="020B0606030504020204" pitchFamily="34" charset="0"/>
                <a:cs typeface="Open Sans" panose="020B0606030504020204" pitchFamily="34" charset="0"/>
              </a:rPr>
              <a:t> </a:t>
            </a:r>
            <a:r>
              <a:rPr lang="en-US" sz="2400" spc="5" dirty="0">
                <a:latin typeface="Open Sans" panose="020B0606030504020204" pitchFamily="34" charset="0"/>
                <a:ea typeface="Open Sans" panose="020B0606030504020204" pitchFamily="34" charset="0"/>
                <a:cs typeface="Open Sans" panose="020B0606030504020204" pitchFamily="34" charset="0"/>
              </a:rPr>
              <a:t>s</a:t>
            </a:r>
            <a:r>
              <a:rPr lang="en-US" sz="2400" dirty="0">
                <a:latin typeface="Open Sans" panose="020B0606030504020204" pitchFamily="34" charset="0"/>
                <a:ea typeface="Open Sans" panose="020B0606030504020204" pitchFamily="34" charset="0"/>
                <a:cs typeface="Open Sans" panose="020B0606030504020204" pitchFamily="34" charset="0"/>
              </a:rPr>
              <a:t>ex</a:t>
            </a:r>
            <a:r>
              <a:rPr lang="en-US" sz="2400" spc="-10" dirty="0">
                <a:latin typeface="Open Sans" panose="020B0606030504020204" pitchFamily="34" charset="0"/>
                <a:ea typeface="Open Sans" panose="020B0606030504020204" pitchFamily="34" charset="0"/>
                <a:cs typeface="Open Sans" panose="020B0606030504020204" pitchFamily="34" charset="0"/>
              </a:rPr>
              <a:t> </a:t>
            </a:r>
            <a:r>
              <a:rPr lang="en-US" sz="2400" dirty="0">
                <a:latin typeface="Open Sans" panose="020B0606030504020204" pitchFamily="34" charset="0"/>
                <a:ea typeface="Open Sans" panose="020B0606030504020204" pitchFamily="34" charset="0"/>
                <a:cs typeface="Open Sans" panose="020B0606030504020204" pitchFamily="34" charset="0"/>
              </a:rPr>
              <a:t>a</a:t>
            </a:r>
            <a:r>
              <a:rPr lang="en-US" sz="2400" spc="5" dirty="0">
                <a:latin typeface="Open Sans" panose="020B0606030504020204" pitchFamily="34" charset="0"/>
                <a:ea typeface="Open Sans" panose="020B0606030504020204" pitchFamily="34" charset="0"/>
                <a:cs typeface="Open Sans" panose="020B0606030504020204" pitchFamily="34" charset="0"/>
              </a:rPr>
              <a:t>c</a:t>
            </a:r>
            <a:r>
              <a:rPr lang="en-US" sz="2400" spc="-10" dirty="0">
                <a:latin typeface="Open Sans" panose="020B0606030504020204" pitchFamily="34" charset="0"/>
                <a:ea typeface="Open Sans" panose="020B0606030504020204" pitchFamily="34" charset="0"/>
                <a:cs typeface="Open Sans" panose="020B0606030504020204" pitchFamily="34" charset="0"/>
              </a:rPr>
              <a:t>t</a:t>
            </a:r>
            <a:r>
              <a:rPr lang="en-US" sz="2400" spc="-35" dirty="0">
                <a:latin typeface="Open Sans" panose="020B0606030504020204" pitchFamily="34" charset="0"/>
                <a:ea typeface="Open Sans" panose="020B0606030504020204" pitchFamily="34" charset="0"/>
                <a:cs typeface="Open Sans" panose="020B0606030504020204" pitchFamily="34" charset="0"/>
              </a:rPr>
              <a:t> </a:t>
            </a:r>
            <a:r>
              <a:rPr lang="en-US" sz="2400" spc="-5" dirty="0">
                <a:latin typeface="Open Sans" panose="020B0606030504020204" pitchFamily="34" charset="0"/>
                <a:ea typeface="Open Sans" panose="020B0606030504020204" pitchFamily="34" charset="0"/>
                <a:cs typeface="Open Sans" panose="020B0606030504020204" pitchFamily="34" charset="0"/>
              </a:rPr>
              <a:t>i</a:t>
            </a:r>
            <a:r>
              <a:rPr lang="en-US" sz="2400" dirty="0">
                <a:latin typeface="Open Sans" panose="020B0606030504020204" pitchFamily="34" charset="0"/>
                <a:ea typeface="Open Sans" panose="020B0606030504020204" pitchFamily="34" charset="0"/>
                <a:cs typeface="Open Sans" panose="020B0606030504020204" pitchFamily="34" charset="0"/>
              </a:rPr>
              <a:t>n</a:t>
            </a:r>
            <a:r>
              <a:rPr lang="en-US" sz="2400" spc="-5" dirty="0">
                <a:latin typeface="Open Sans" panose="020B0606030504020204" pitchFamily="34" charset="0"/>
                <a:ea typeface="Open Sans" panose="020B0606030504020204" pitchFamily="34" charset="0"/>
                <a:cs typeface="Open Sans" panose="020B0606030504020204" pitchFamily="34" charset="0"/>
              </a:rPr>
              <a:t> </a:t>
            </a:r>
            <a:r>
              <a:rPr lang="en-US" sz="2400" spc="5" dirty="0">
                <a:latin typeface="Open Sans" panose="020B0606030504020204" pitchFamily="34" charset="0"/>
                <a:ea typeface="Open Sans" panose="020B0606030504020204" pitchFamily="34" charset="0"/>
                <a:cs typeface="Open Sans" panose="020B0606030504020204" pitchFamily="34" charset="0"/>
              </a:rPr>
              <a:t>w</a:t>
            </a:r>
            <a:r>
              <a:rPr lang="en-US" sz="2400" dirty="0">
                <a:latin typeface="Open Sans" panose="020B0606030504020204" pitchFamily="34" charset="0"/>
                <a:ea typeface="Open Sans" panose="020B0606030504020204" pitchFamily="34" charset="0"/>
                <a:cs typeface="Open Sans" panose="020B0606030504020204" pitchFamily="34" charset="0"/>
              </a:rPr>
              <a:t>h</a:t>
            </a:r>
            <a:r>
              <a:rPr lang="en-US" sz="2400" spc="-5" dirty="0">
                <a:latin typeface="Open Sans" panose="020B0606030504020204" pitchFamily="34" charset="0"/>
                <a:ea typeface="Open Sans" panose="020B0606030504020204" pitchFamily="34" charset="0"/>
                <a:cs typeface="Open Sans" panose="020B0606030504020204" pitchFamily="34" charset="0"/>
              </a:rPr>
              <a:t>i</a:t>
            </a:r>
            <a:r>
              <a:rPr lang="en-US" sz="2400" spc="5" dirty="0">
                <a:latin typeface="Open Sans" panose="020B0606030504020204" pitchFamily="34" charset="0"/>
                <a:ea typeface="Open Sans" panose="020B0606030504020204" pitchFamily="34" charset="0"/>
                <a:cs typeface="Open Sans" panose="020B0606030504020204" pitchFamily="34" charset="0"/>
              </a:rPr>
              <a:t>c</a:t>
            </a:r>
            <a:r>
              <a:rPr lang="en-US" sz="2400" dirty="0">
                <a:latin typeface="Open Sans" panose="020B0606030504020204" pitchFamily="34" charset="0"/>
                <a:ea typeface="Open Sans" panose="020B0606030504020204" pitchFamily="34" charset="0"/>
                <a:cs typeface="Open Sans" panose="020B0606030504020204" pitchFamily="34" charset="0"/>
              </a:rPr>
              <a:t>h</a:t>
            </a:r>
            <a:r>
              <a:rPr lang="en-US" sz="2400" spc="-15" dirty="0">
                <a:latin typeface="Open Sans" panose="020B0606030504020204" pitchFamily="34" charset="0"/>
                <a:ea typeface="Open Sans" panose="020B0606030504020204" pitchFamily="34" charset="0"/>
                <a:cs typeface="Open Sans" panose="020B0606030504020204" pitchFamily="34" charset="0"/>
              </a:rPr>
              <a:t> </a:t>
            </a:r>
            <a:r>
              <a:rPr lang="en-US" sz="2400" spc="-10" dirty="0">
                <a:latin typeface="Open Sans" panose="020B0606030504020204" pitchFamily="34" charset="0"/>
                <a:ea typeface="Open Sans" panose="020B0606030504020204" pitchFamily="34" charset="0"/>
                <a:cs typeface="Open Sans" panose="020B0606030504020204" pitchFamily="34" charset="0"/>
              </a:rPr>
              <a:t>t</a:t>
            </a:r>
            <a:r>
              <a:rPr lang="en-US" sz="2400" dirty="0">
                <a:latin typeface="Open Sans" panose="020B0606030504020204" pitchFamily="34" charset="0"/>
                <a:ea typeface="Open Sans" panose="020B0606030504020204" pitchFamily="34" charset="0"/>
                <a:cs typeface="Open Sans" panose="020B0606030504020204" pitchFamily="34" charset="0"/>
              </a:rPr>
              <a:t>he</a:t>
            </a:r>
            <a:r>
              <a:rPr lang="en-US" sz="2400" spc="-15" dirty="0">
                <a:latin typeface="Open Sans" panose="020B0606030504020204" pitchFamily="34" charset="0"/>
                <a:ea typeface="Open Sans" panose="020B0606030504020204" pitchFamily="34" charset="0"/>
                <a:cs typeface="Open Sans" panose="020B0606030504020204" pitchFamily="34" charset="0"/>
              </a:rPr>
              <a:t> </a:t>
            </a:r>
            <a:r>
              <a:rPr lang="en-US" sz="2400" spc="5" dirty="0">
                <a:latin typeface="Open Sans" panose="020B0606030504020204" pitchFamily="34" charset="0"/>
                <a:ea typeface="Open Sans" panose="020B0606030504020204" pitchFamily="34" charset="0"/>
                <a:cs typeface="Open Sans" panose="020B0606030504020204" pitchFamily="34" charset="0"/>
              </a:rPr>
              <a:t>c</a:t>
            </a:r>
            <a:r>
              <a:rPr lang="en-US" sz="2400" dirty="0">
                <a:latin typeface="Open Sans" panose="020B0606030504020204" pitchFamily="34" charset="0"/>
                <a:ea typeface="Open Sans" panose="020B0606030504020204" pitchFamily="34" charset="0"/>
                <a:cs typeface="Open Sans" panose="020B0606030504020204" pitchFamily="34" charset="0"/>
              </a:rPr>
              <a:t>o</a:t>
            </a:r>
            <a:r>
              <a:rPr lang="en-US" sz="2400" spc="-5" dirty="0">
                <a:latin typeface="Open Sans" panose="020B0606030504020204" pitchFamily="34" charset="0"/>
                <a:ea typeface="Open Sans" panose="020B0606030504020204" pitchFamily="34" charset="0"/>
                <a:cs typeface="Open Sans" panose="020B0606030504020204" pitchFamily="34" charset="0"/>
              </a:rPr>
              <a:t>mm</a:t>
            </a:r>
            <a:r>
              <a:rPr lang="en-US" sz="2400" dirty="0">
                <a:latin typeface="Open Sans" panose="020B0606030504020204" pitchFamily="34" charset="0"/>
                <a:ea typeface="Open Sans" panose="020B0606030504020204" pitchFamily="34" charset="0"/>
                <a:cs typeface="Open Sans" panose="020B0606030504020204" pitchFamily="34" charset="0"/>
              </a:rPr>
              <a:t>er</a:t>
            </a:r>
            <a:r>
              <a:rPr lang="en-US" sz="2400" spc="5" dirty="0">
                <a:latin typeface="Open Sans" panose="020B0606030504020204" pitchFamily="34" charset="0"/>
                <a:ea typeface="Open Sans" panose="020B0606030504020204" pitchFamily="34" charset="0"/>
                <a:cs typeface="Open Sans" panose="020B0606030504020204" pitchFamily="34" charset="0"/>
              </a:rPr>
              <a:t>c</a:t>
            </a:r>
            <a:r>
              <a:rPr lang="en-US" sz="2400" spc="-5" dirty="0">
                <a:latin typeface="Open Sans" panose="020B0606030504020204" pitchFamily="34" charset="0"/>
                <a:ea typeface="Open Sans" panose="020B0606030504020204" pitchFamily="34" charset="0"/>
                <a:cs typeface="Open Sans" panose="020B0606030504020204" pitchFamily="34" charset="0"/>
              </a:rPr>
              <a:t>i</a:t>
            </a:r>
            <a:r>
              <a:rPr lang="en-US" sz="2400" dirty="0">
                <a:latin typeface="Open Sans" panose="020B0606030504020204" pitchFamily="34" charset="0"/>
                <a:ea typeface="Open Sans" panose="020B0606030504020204" pitchFamily="34" charset="0"/>
                <a:cs typeface="Open Sans" panose="020B0606030504020204" pitchFamily="34" charset="0"/>
              </a:rPr>
              <a:t>al</a:t>
            </a:r>
            <a:r>
              <a:rPr lang="en-US" sz="2400" spc="-45" dirty="0">
                <a:latin typeface="Open Sans" panose="020B0606030504020204" pitchFamily="34" charset="0"/>
                <a:ea typeface="Open Sans" panose="020B0606030504020204" pitchFamily="34" charset="0"/>
                <a:cs typeface="Open Sans" panose="020B0606030504020204" pitchFamily="34" charset="0"/>
              </a:rPr>
              <a:t> </a:t>
            </a:r>
            <a:r>
              <a:rPr lang="en-US" sz="2400" spc="5" dirty="0">
                <a:latin typeface="Open Sans" panose="020B0606030504020204" pitchFamily="34" charset="0"/>
                <a:ea typeface="Open Sans" panose="020B0606030504020204" pitchFamily="34" charset="0"/>
                <a:cs typeface="Open Sans" panose="020B0606030504020204" pitchFamily="34" charset="0"/>
              </a:rPr>
              <a:t>s</a:t>
            </a:r>
            <a:r>
              <a:rPr lang="en-US" sz="2400" dirty="0">
                <a:latin typeface="Open Sans" panose="020B0606030504020204" pitchFamily="34" charset="0"/>
                <a:ea typeface="Open Sans" panose="020B0606030504020204" pitchFamily="34" charset="0"/>
                <a:cs typeface="Open Sans" panose="020B0606030504020204" pitchFamily="34" charset="0"/>
              </a:rPr>
              <a:t>ex</a:t>
            </a:r>
            <a:r>
              <a:rPr lang="en-US" sz="2400" spc="-25" dirty="0">
                <a:latin typeface="Open Sans" panose="020B0606030504020204" pitchFamily="34" charset="0"/>
                <a:ea typeface="Open Sans" panose="020B0606030504020204" pitchFamily="34" charset="0"/>
                <a:cs typeface="Open Sans" panose="020B0606030504020204" pitchFamily="34" charset="0"/>
              </a:rPr>
              <a:t> </a:t>
            </a:r>
            <a:r>
              <a:rPr lang="en-US" sz="2400" dirty="0">
                <a:latin typeface="Open Sans" panose="020B0606030504020204" pitchFamily="34" charset="0"/>
                <a:ea typeface="Open Sans" panose="020B0606030504020204" pitchFamily="34" charset="0"/>
                <a:cs typeface="Open Sans" panose="020B0606030504020204" pitchFamily="34" charset="0"/>
              </a:rPr>
              <a:t>a</a:t>
            </a:r>
            <a:r>
              <a:rPr lang="en-US" sz="2400" spc="5" dirty="0">
                <a:latin typeface="Open Sans" panose="020B0606030504020204" pitchFamily="34" charset="0"/>
                <a:ea typeface="Open Sans" panose="020B0606030504020204" pitchFamily="34" charset="0"/>
                <a:cs typeface="Open Sans" panose="020B0606030504020204" pitchFamily="34" charset="0"/>
              </a:rPr>
              <a:t>c</a:t>
            </a:r>
            <a:r>
              <a:rPr lang="en-US" sz="2400" dirty="0">
                <a:latin typeface="Open Sans" panose="020B0606030504020204" pitchFamily="34" charset="0"/>
                <a:ea typeface="Open Sans" panose="020B0606030504020204" pitchFamily="34" charset="0"/>
                <a:cs typeface="Open Sans" panose="020B0606030504020204" pitchFamily="34" charset="0"/>
              </a:rPr>
              <a:t>t </a:t>
            </a:r>
            <a:r>
              <a:rPr lang="en-US" sz="2400" spc="-5" dirty="0">
                <a:latin typeface="Open Sans" panose="020B0606030504020204" pitchFamily="34" charset="0"/>
                <a:ea typeface="Open Sans" panose="020B0606030504020204" pitchFamily="34" charset="0"/>
                <a:cs typeface="Open Sans" panose="020B0606030504020204" pitchFamily="34" charset="0"/>
              </a:rPr>
              <a:t>i</a:t>
            </a:r>
            <a:r>
              <a:rPr lang="en-US" sz="2400" dirty="0">
                <a:latin typeface="Open Sans" panose="020B0606030504020204" pitchFamily="34" charset="0"/>
                <a:ea typeface="Open Sans" panose="020B0606030504020204" pitchFamily="34" charset="0"/>
                <a:cs typeface="Open Sans" panose="020B0606030504020204" pitchFamily="34" charset="0"/>
              </a:rPr>
              <a:t>s </a:t>
            </a:r>
            <a:r>
              <a:rPr lang="en-US" sz="2400" spc="-5" dirty="0">
                <a:latin typeface="Open Sans" panose="020B0606030504020204" pitchFamily="34" charset="0"/>
                <a:ea typeface="Open Sans" panose="020B0606030504020204" pitchFamily="34" charset="0"/>
                <a:cs typeface="Open Sans" panose="020B0606030504020204" pitchFamily="34" charset="0"/>
              </a:rPr>
              <a:t>i</a:t>
            </a:r>
            <a:r>
              <a:rPr lang="en-US" sz="2400" dirty="0">
                <a:latin typeface="Open Sans" panose="020B0606030504020204" pitchFamily="34" charset="0"/>
                <a:ea typeface="Open Sans" panose="020B0606030504020204" pitchFamily="34" charset="0"/>
                <a:cs typeface="Open Sans" panose="020B0606030504020204" pitchFamily="34" charset="0"/>
              </a:rPr>
              <a:t>ndu</a:t>
            </a:r>
            <a:r>
              <a:rPr lang="en-US" sz="2400" spc="5" dirty="0">
                <a:latin typeface="Open Sans" panose="020B0606030504020204" pitchFamily="34" charset="0"/>
                <a:ea typeface="Open Sans" panose="020B0606030504020204" pitchFamily="34" charset="0"/>
                <a:cs typeface="Open Sans" panose="020B0606030504020204" pitchFamily="34" charset="0"/>
              </a:rPr>
              <a:t>c</a:t>
            </a:r>
            <a:r>
              <a:rPr lang="en-US" sz="2400" dirty="0">
                <a:latin typeface="Open Sans" panose="020B0606030504020204" pitchFamily="34" charset="0"/>
                <a:ea typeface="Open Sans" panose="020B0606030504020204" pitchFamily="34" charset="0"/>
                <a:cs typeface="Open Sans" panose="020B0606030504020204" pitchFamily="34" charset="0"/>
              </a:rPr>
              <a:t>ed</a:t>
            </a:r>
            <a:r>
              <a:rPr lang="en-US" sz="2400" spc="-30" dirty="0">
                <a:latin typeface="Open Sans" panose="020B0606030504020204" pitchFamily="34" charset="0"/>
                <a:ea typeface="Open Sans" panose="020B0606030504020204" pitchFamily="34" charset="0"/>
                <a:cs typeface="Open Sans" panose="020B0606030504020204" pitchFamily="34" charset="0"/>
              </a:rPr>
              <a:t> </a:t>
            </a:r>
            <a:r>
              <a:rPr lang="en-US" sz="2400" dirty="0">
                <a:latin typeface="Open Sans" panose="020B0606030504020204" pitchFamily="34" charset="0"/>
                <a:ea typeface="Open Sans" panose="020B0606030504020204" pitchFamily="34" charset="0"/>
                <a:cs typeface="Open Sans" panose="020B0606030504020204" pitchFamily="34" charset="0"/>
              </a:rPr>
              <a:t>by</a:t>
            </a:r>
            <a:r>
              <a:rPr lang="en-US" sz="2400" spc="-10" dirty="0">
                <a:latin typeface="Open Sans" panose="020B0606030504020204" pitchFamily="34" charset="0"/>
                <a:ea typeface="Open Sans" panose="020B0606030504020204" pitchFamily="34" charset="0"/>
                <a:cs typeface="Open Sans" panose="020B0606030504020204" pitchFamily="34" charset="0"/>
              </a:rPr>
              <a:t> f</a:t>
            </a:r>
            <a:r>
              <a:rPr lang="en-US" sz="2400" dirty="0">
                <a:latin typeface="Open Sans" panose="020B0606030504020204" pitchFamily="34" charset="0"/>
                <a:ea typeface="Open Sans" panose="020B0606030504020204" pitchFamily="34" charset="0"/>
                <a:cs typeface="Open Sans" panose="020B0606030504020204" pitchFamily="34" charset="0"/>
              </a:rPr>
              <a:t>or</a:t>
            </a:r>
            <a:r>
              <a:rPr lang="en-US" sz="2400" spc="5" dirty="0">
                <a:latin typeface="Open Sans" panose="020B0606030504020204" pitchFamily="34" charset="0"/>
                <a:ea typeface="Open Sans" panose="020B0606030504020204" pitchFamily="34" charset="0"/>
                <a:cs typeface="Open Sans" panose="020B0606030504020204" pitchFamily="34" charset="0"/>
              </a:rPr>
              <a:t>c</a:t>
            </a:r>
            <a:r>
              <a:rPr lang="en-US" sz="2400" dirty="0">
                <a:latin typeface="Open Sans" panose="020B0606030504020204" pitchFamily="34" charset="0"/>
                <a:ea typeface="Open Sans" panose="020B0606030504020204" pitchFamily="34" charset="0"/>
                <a:cs typeface="Open Sans" panose="020B0606030504020204" pitchFamily="34" charset="0"/>
              </a:rPr>
              <a:t>e,</a:t>
            </a:r>
            <a:r>
              <a:rPr lang="en-US" sz="2400" spc="-50" dirty="0">
                <a:latin typeface="Open Sans" panose="020B0606030504020204" pitchFamily="34" charset="0"/>
                <a:ea typeface="Open Sans" panose="020B0606030504020204" pitchFamily="34" charset="0"/>
                <a:cs typeface="Open Sans" panose="020B0606030504020204" pitchFamily="34" charset="0"/>
              </a:rPr>
              <a:t> </a:t>
            </a:r>
            <a:r>
              <a:rPr lang="en-US" sz="2400" spc="-10" dirty="0">
                <a:latin typeface="Open Sans" panose="020B0606030504020204" pitchFamily="34" charset="0"/>
                <a:ea typeface="Open Sans" panose="020B0606030504020204" pitchFamily="34" charset="0"/>
                <a:cs typeface="Open Sans" panose="020B0606030504020204" pitchFamily="34" charset="0"/>
              </a:rPr>
              <a:t>f</a:t>
            </a:r>
            <a:r>
              <a:rPr lang="en-US" sz="2400" dirty="0">
                <a:latin typeface="Open Sans" panose="020B0606030504020204" pitchFamily="34" charset="0"/>
                <a:ea typeface="Open Sans" panose="020B0606030504020204" pitchFamily="34" charset="0"/>
                <a:cs typeface="Open Sans" panose="020B0606030504020204" pitchFamily="34" charset="0"/>
              </a:rPr>
              <a:t>raud</a:t>
            </a:r>
            <a:r>
              <a:rPr lang="en-US" sz="2400" spc="-30" dirty="0">
                <a:latin typeface="Open Sans" panose="020B0606030504020204" pitchFamily="34" charset="0"/>
                <a:ea typeface="Open Sans" panose="020B0606030504020204" pitchFamily="34" charset="0"/>
                <a:cs typeface="Open Sans" panose="020B0606030504020204" pitchFamily="34" charset="0"/>
              </a:rPr>
              <a:t> </a:t>
            </a:r>
            <a:r>
              <a:rPr lang="en-US" sz="2400" dirty="0">
                <a:latin typeface="Open Sans" panose="020B0606030504020204" pitchFamily="34" charset="0"/>
                <a:ea typeface="Open Sans" panose="020B0606030504020204" pitchFamily="34" charset="0"/>
                <a:cs typeface="Open Sans" panose="020B0606030504020204" pitchFamily="34" charset="0"/>
              </a:rPr>
              <a:t>or</a:t>
            </a:r>
            <a:r>
              <a:rPr lang="en-US" sz="2400" spc="-15" dirty="0">
                <a:latin typeface="Open Sans" panose="020B0606030504020204" pitchFamily="34" charset="0"/>
                <a:ea typeface="Open Sans" panose="020B0606030504020204" pitchFamily="34" charset="0"/>
                <a:cs typeface="Open Sans" panose="020B0606030504020204" pitchFamily="34" charset="0"/>
              </a:rPr>
              <a:t> </a:t>
            </a:r>
            <a:r>
              <a:rPr lang="en-US" sz="2400" spc="5" dirty="0">
                <a:latin typeface="Open Sans" panose="020B0606030504020204" pitchFamily="34" charset="0"/>
                <a:ea typeface="Open Sans" panose="020B0606030504020204" pitchFamily="34" charset="0"/>
                <a:cs typeface="Open Sans" panose="020B0606030504020204" pitchFamily="34" charset="0"/>
              </a:rPr>
              <a:t>c</a:t>
            </a:r>
            <a:r>
              <a:rPr lang="en-US" sz="2400" dirty="0">
                <a:latin typeface="Open Sans" panose="020B0606030504020204" pitchFamily="34" charset="0"/>
                <a:ea typeface="Open Sans" panose="020B0606030504020204" pitchFamily="34" charset="0"/>
                <a:cs typeface="Open Sans" panose="020B0606030504020204" pitchFamily="34" charset="0"/>
              </a:rPr>
              <a:t>oer</a:t>
            </a:r>
            <a:r>
              <a:rPr lang="en-US" sz="2400" spc="5" dirty="0">
                <a:latin typeface="Open Sans" panose="020B0606030504020204" pitchFamily="34" charset="0"/>
                <a:ea typeface="Open Sans" panose="020B0606030504020204" pitchFamily="34" charset="0"/>
                <a:cs typeface="Open Sans" panose="020B0606030504020204" pitchFamily="34" charset="0"/>
              </a:rPr>
              <a:t>c</a:t>
            </a:r>
            <a:r>
              <a:rPr lang="en-US" sz="2400" spc="-5" dirty="0">
                <a:latin typeface="Open Sans" panose="020B0606030504020204" pitchFamily="34" charset="0"/>
                <a:ea typeface="Open Sans" panose="020B0606030504020204" pitchFamily="34" charset="0"/>
                <a:cs typeface="Open Sans" panose="020B0606030504020204" pitchFamily="34" charset="0"/>
              </a:rPr>
              <a:t>i</a:t>
            </a:r>
            <a:r>
              <a:rPr lang="en-US" sz="2400" dirty="0">
                <a:latin typeface="Open Sans" panose="020B0606030504020204" pitchFamily="34" charset="0"/>
                <a:ea typeface="Open Sans" panose="020B0606030504020204" pitchFamily="34" charset="0"/>
                <a:cs typeface="Open Sans" panose="020B0606030504020204" pitchFamily="34" charset="0"/>
              </a:rPr>
              <a:t>on,</a:t>
            </a:r>
            <a:r>
              <a:rPr lang="en-US" sz="2400" spc="-45" dirty="0">
                <a:latin typeface="Open Sans" panose="020B0606030504020204" pitchFamily="34" charset="0"/>
                <a:ea typeface="Open Sans" panose="020B0606030504020204" pitchFamily="34" charset="0"/>
                <a:cs typeface="Open Sans" panose="020B0606030504020204" pitchFamily="34" charset="0"/>
              </a:rPr>
              <a:t> </a:t>
            </a:r>
            <a:r>
              <a:rPr lang="en-US" sz="2400" dirty="0">
                <a:latin typeface="Open Sans" panose="020B0606030504020204" pitchFamily="34" charset="0"/>
                <a:ea typeface="Open Sans" panose="020B0606030504020204" pitchFamily="34" charset="0"/>
                <a:cs typeface="Open Sans" panose="020B0606030504020204" pitchFamily="34" charset="0"/>
              </a:rPr>
              <a:t>OR</a:t>
            </a:r>
            <a:r>
              <a:rPr lang="en-US" sz="2400" spc="-15" dirty="0">
                <a:latin typeface="Open Sans" panose="020B0606030504020204" pitchFamily="34" charset="0"/>
                <a:ea typeface="Open Sans" panose="020B0606030504020204" pitchFamily="34" charset="0"/>
                <a:cs typeface="Open Sans" panose="020B0606030504020204" pitchFamily="34" charset="0"/>
              </a:rPr>
              <a:t> </a:t>
            </a:r>
            <a:r>
              <a:rPr lang="en-US" sz="2400" spc="-5" dirty="0">
                <a:latin typeface="Open Sans" panose="020B0606030504020204" pitchFamily="34" charset="0"/>
                <a:ea typeface="Open Sans" panose="020B0606030504020204" pitchFamily="34" charset="0"/>
                <a:cs typeface="Open Sans" panose="020B0606030504020204" pitchFamily="34" charset="0"/>
              </a:rPr>
              <a:t>i</a:t>
            </a:r>
            <a:r>
              <a:rPr lang="en-US" sz="2400" dirty="0">
                <a:latin typeface="Open Sans" panose="020B0606030504020204" pitchFamily="34" charset="0"/>
                <a:ea typeface="Open Sans" panose="020B0606030504020204" pitchFamily="34" charset="0"/>
                <a:cs typeface="Open Sans" panose="020B0606030504020204" pitchFamily="34" charset="0"/>
              </a:rPr>
              <a:t>n</a:t>
            </a:r>
            <a:r>
              <a:rPr lang="en-US" sz="2400" spc="-5" dirty="0">
                <a:latin typeface="Open Sans" panose="020B0606030504020204" pitchFamily="34" charset="0"/>
                <a:ea typeface="Open Sans" panose="020B0606030504020204" pitchFamily="34" charset="0"/>
                <a:cs typeface="Open Sans" panose="020B0606030504020204" pitchFamily="34" charset="0"/>
              </a:rPr>
              <a:t> </a:t>
            </a:r>
            <a:r>
              <a:rPr lang="en-US" sz="2400" spc="5" dirty="0">
                <a:latin typeface="Open Sans" panose="020B0606030504020204" pitchFamily="34" charset="0"/>
                <a:ea typeface="Open Sans" panose="020B0606030504020204" pitchFamily="34" charset="0"/>
                <a:cs typeface="Open Sans" panose="020B0606030504020204" pitchFamily="34" charset="0"/>
              </a:rPr>
              <a:t>w</a:t>
            </a:r>
            <a:r>
              <a:rPr lang="en-US" sz="2400" dirty="0">
                <a:latin typeface="Open Sans" panose="020B0606030504020204" pitchFamily="34" charset="0"/>
                <a:ea typeface="Open Sans" panose="020B0606030504020204" pitchFamily="34" charset="0"/>
                <a:cs typeface="Open Sans" panose="020B0606030504020204" pitchFamily="34" charset="0"/>
              </a:rPr>
              <a:t>h</a:t>
            </a:r>
            <a:r>
              <a:rPr lang="en-US" sz="2400" spc="-5" dirty="0">
                <a:latin typeface="Open Sans" panose="020B0606030504020204" pitchFamily="34" charset="0"/>
                <a:ea typeface="Open Sans" panose="020B0606030504020204" pitchFamily="34" charset="0"/>
                <a:cs typeface="Open Sans" panose="020B0606030504020204" pitchFamily="34" charset="0"/>
              </a:rPr>
              <a:t>i</a:t>
            </a:r>
            <a:r>
              <a:rPr lang="en-US" sz="2400" spc="5" dirty="0">
                <a:latin typeface="Open Sans" panose="020B0606030504020204" pitchFamily="34" charset="0"/>
                <a:ea typeface="Open Sans" panose="020B0606030504020204" pitchFamily="34" charset="0"/>
                <a:cs typeface="Open Sans" panose="020B0606030504020204" pitchFamily="34" charset="0"/>
              </a:rPr>
              <a:t>c</a:t>
            </a:r>
            <a:r>
              <a:rPr lang="en-US" sz="2400" dirty="0">
                <a:latin typeface="Open Sans" panose="020B0606030504020204" pitchFamily="34" charset="0"/>
                <a:ea typeface="Open Sans" panose="020B0606030504020204" pitchFamily="34" charset="0"/>
                <a:cs typeface="Open Sans" panose="020B0606030504020204" pitchFamily="34" charset="0"/>
              </a:rPr>
              <a:t>h</a:t>
            </a:r>
            <a:r>
              <a:rPr lang="en-US" sz="2400" spc="-15" dirty="0">
                <a:latin typeface="Open Sans" panose="020B0606030504020204" pitchFamily="34" charset="0"/>
                <a:ea typeface="Open Sans" panose="020B0606030504020204" pitchFamily="34" charset="0"/>
                <a:cs typeface="Open Sans" panose="020B0606030504020204" pitchFamily="34" charset="0"/>
              </a:rPr>
              <a:t> </a:t>
            </a:r>
            <a:r>
              <a:rPr lang="en-US" sz="2400" spc="-10" dirty="0">
                <a:latin typeface="Open Sans" panose="020B0606030504020204" pitchFamily="34" charset="0"/>
                <a:ea typeface="Open Sans" panose="020B0606030504020204" pitchFamily="34" charset="0"/>
                <a:cs typeface="Open Sans" panose="020B0606030504020204" pitchFamily="34" charset="0"/>
              </a:rPr>
              <a:t>t</a:t>
            </a:r>
            <a:r>
              <a:rPr lang="en-US" sz="2400" dirty="0">
                <a:latin typeface="Open Sans" panose="020B0606030504020204" pitchFamily="34" charset="0"/>
                <a:ea typeface="Open Sans" panose="020B0606030504020204" pitchFamily="34" charset="0"/>
                <a:cs typeface="Open Sans" panose="020B0606030504020204" pitchFamily="34" charset="0"/>
              </a:rPr>
              <a:t>he per</a:t>
            </a:r>
            <a:r>
              <a:rPr lang="en-US" sz="2400" spc="5" dirty="0">
                <a:latin typeface="Open Sans" panose="020B0606030504020204" pitchFamily="34" charset="0"/>
                <a:ea typeface="Open Sans" panose="020B0606030504020204" pitchFamily="34" charset="0"/>
                <a:cs typeface="Open Sans" panose="020B0606030504020204" pitchFamily="34" charset="0"/>
              </a:rPr>
              <a:t>s</a:t>
            </a:r>
            <a:r>
              <a:rPr lang="en-US" sz="2400" dirty="0">
                <a:latin typeface="Open Sans" panose="020B0606030504020204" pitchFamily="34" charset="0"/>
                <a:ea typeface="Open Sans" panose="020B0606030504020204" pitchFamily="34" charset="0"/>
                <a:cs typeface="Open Sans" panose="020B0606030504020204" pitchFamily="34" charset="0"/>
              </a:rPr>
              <a:t>on</a:t>
            </a:r>
            <a:r>
              <a:rPr lang="en-US" sz="2400" spc="-40" dirty="0">
                <a:latin typeface="Open Sans" panose="020B0606030504020204" pitchFamily="34" charset="0"/>
                <a:ea typeface="Open Sans" panose="020B0606030504020204" pitchFamily="34" charset="0"/>
                <a:cs typeface="Open Sans" panose="020B0606030504020204" pitchFamily="34" charset="0"/>
              </a:rPr>
              <a:t> </a:t>
            </a:r>
            <a:r>
              <a:rPr lang="en-US" sz="2400" spc="-5" dirty="0">
                <a:latin typeface="Open Sans" panose="020B0606030504020204" pitchFamily="34" charset="0"/>
                <a:ea typeface="Open Sans" panose="020B0606030504020204" pitchFamily="34" charset="0"/>
                <a:cs typeface="Open Sans" panose="020B0606030504020204" pitchFamily="34" charset="0"/>
              </a:rPr>
              <a:t>i</a:t>
            </a:r>
            <a:r>
              <a:rPr lang="en-US" sz="2400" dirty="0">
                <a:latin typeface="Open Sans" panose="020B0606030504020204" pitchFamily="34" charset="0"/>
                <a:ea typeface="Open Sans" panose="020B0606030504020204" pitchFamily="34" charset="0"/>
                <a:cs typeface="Open Sans" panose="020B0606030504020204" pitchFamily="34" charset="0"/>
              </a:rPr>
              <a:t>ndu</a:t>
            </a:r>
            <a:r>
              <a:rPr lang="en-US" sz="2400" spc="5" dirty="0">
                <a:latin typeface="Open Sans" panose="020B0606030504020204" pitchFamily="34" charset="0"/>
                <a:ea typeface="Open Sans" panose="020B0606030504020204" pitchFamily="34" charset="0"/>
                <a:cs typeface="Open Sans" panose="020B0606030504020204" pitchFamily="34" charset="0"/>
              </a:rPr>
              <a:t>c</a:t>
            </a:r>
            <a:r>
              <a:rPr lang="en-US" sz="2400" dirty="0">
                <a:latin typeface="Open Sans" panose="020B0606030504020204" pitchFamily="34" charset="0"/>
                <a:ea typeface="Open Sans" panose="020B0606030504020204" pitchFamily="34" charset="0"/>
                <a:cs typeface="Open Sans" panose="020B0606030504020204" pitchFamily="34" charset="0"/>
              </a:rPr>
              <a:t>ed</a:t>
            </a:r>
            <a:r>
              <a:rPr lang="en-US" sz="2400" spc="-30" dirty="0">
                <a:latin typeface="Open Sans" panose="020B0606030504020204" pitchFamily="34" charset="0"/>
                <a:ea typeface="Open Sans" panose="020B0606030504020204" pitchFamily="34" charset="0"/>
                <a:cs typeface="Open Sans" panose="020B0606030504020204" pitchFamily="34" charset="0"/>
              </a:rPr>
              <a:t> </a:t>
            </a:r>
            <a:r>
              <a:rPr lang="en-US" sz="2400" spc="-10" dirty="0">
                <a:latin typeface="Open Sans" panose="020B0606030504020204" pitchFamily="34" charset="0"/>
                <a:ea typeface="Open Sans" panose="020B0606030504020204" pitchFamily="34" charset="0"/>
                <a:cs typeface="Open Sans" panose="020B0606030504020204" pitchFamily="34" charset="0"/>
              </a:rPr>
              <a:t>t</a:t>
            </a:r>
            <a:r>
              <a:rPr lang="en-US" sz="2400" dirty="0">
                <a:latin typeface="Open Sans" panose="020B0606030504020204" pitchFamily="34" charset="0"/>
                <a:ea typeface="Open Sans" panose="020B0606030504020204" pitchFamily="34" charset="0"/>
                <a:cs typeface="Open Sans" panose="020B0606030504020204" pitchFamily="34" charset="0"/>
              </a:rPr>
              <a:t>o</a:t>
            </a:r>
            <a:r>
              <a:rPr lang="en-US" sz="2400" spc="-5" dirty="0">
                <a:latin typeface="Open Sans" panose="020B0606030504020204" pitchFamily="34" charset="0"/>
                <a:ea typeface="Open Sans" panose="020B0606030504020204" pitchFamily="34" charset="0"/>
                <a:cs typeface="Open Sans" panose="020B0606030504020204" pitchFamily="34" charset="0"/>
              </a:rPr>
              <a:t> </a:t>
            </a:r>
            <a:r>
              <a:rPr lang="en-US" sz="2400" dirty="0">
                <a:latin typeface="Open Sans" panose="020B0606030504020204" pitchFamily="34" charset="0"/>
                <a:ea typeface="Open Sans" panose="020B0606030504020204" pitchFamily="34" charset="0"/>
                <a:cs typeface="Open Sans" panose="020B0606030504020204" pitchFamily="34" charset="0"/>
              </a:rPr>
              <a:t>per</a:t>
            </a:r>
            <a:r>
              <a:rPr lang="en-US" sz="2400" spc="-5" dirty="0">
                <a:latin typeface="Open Sans" panose="020B0606030504020204" pitchFamily="34" charset="0"/>
                <a:ea typeface="Open Sans" panose="020B0606030504020204" pitchFamily="34" charset="0"/>
                <a:cs typeface="Open Sans" panose="020B0606030504020204" pitchFamily="34" charset="0"/>
              </a:rPr>
              <a:t>f</a:t>
            </a:r>
            <a:r>
              <a:rPr lang="en-US" sz="2400" dirty="0">
                <a:latin typeface="Open Sans" panose="020B0606030504020204" pitchFamily="34" charset="0"/>
                <a:ea typeface="Open Sans" panose="020B0606030504020204" pitchFamily="34" charset="0"/>
                <a:cs typeface="Open Sans" panose="020B0606030504020204" pitchFamily="34" charset="0"/>
              </a:rPr>
              <a:t>orm</a:t>
            </a:r>
            <a:r>
              <a:rPr lang="en-US" sz="2400" spc="-45" dirty="0">
                <a:latin typeface="Open Sans" panose="020B0606030504020204" pitchFamily="34" charset="0"/>
                <a:ea typeface="Open Sans" panose="020B0606030504020204" pitchFamily="34" charset="0"/>
                <a:cs typeface="Open Sans" panose="020B0606030504020204" pitchFamily="34" charset="0"/>
              </a:rPr>
              <a:t> </a:t>
            </a:r>
            <a:r>
              <a:rPr lang="en-US" sz="2400" spc="5" dirty="0">
                <a:latin typeface="Open Sans" panose="020B0606030504020204" pitchFamily="34" charset="0"/>
                <a:ea typeface="Open Sans" panose="020B0606030504020204" pitchFamily="34" charset="0"/>
                <a:cs typeface="Open Sans" panose="020B0606030504020204" pitchFamily="34" charset="0"/>
              </a:rPr>
              <a:t>s</a:t>
            </a:r>
            <a:r>
              <a:rPr lang="en-US" sz="2400" dirty="0">
                <a:latin typeface="Open Sans" panose="020B0606030504020204" pitchFamily="34" charset="0"/>
                <a:ea typeface="Open Sans" panose="020B0606030504020204" pitchFamily="34" charset="0"/>
                <a:cs typeface="Open Sans" panose="020B0606030504020204" pitchFamily="34" charset="0"/>
              </a:rPr>
              <a:t>u</a:t>
            </a:r>
            <a:r>
              <a:rPr lang="en-US" sz="2400" spc="5" dirty="0">
                <a:latin typeface="Open Sans" panose="020B0606030504020204" pitchFamily="34" charset="0"/>
                <a:ea typeface="Open Sans" panose="020B0606030504020204" pitchFamily="34" charset="0"/>
                <a:cs typeface="Open Sans" panose="020B0606030504020204" pitchFamily="34" charset="0"/>
              </a:rPr>
              <a:t>c</a:t>
            </a:r>
            <a:r>
              <a:rPr lang="en-US" sz="2400" dirty="0">
                <a:latin typeface="Open Sans" panose="020B0606030504020204" pitchFamily="34" charset="0"/>
                <a:ea typeface="Open Sans" panose="020B0606030504020204" pitchFamily="34" charset="0"/>
                <a:cs typeface="Open Sans" panose="020B0606030504020204" pitchFamily="34" charset="0"/>
              </a:rPr>
              <a:t>h</a:t>
            </a:r>
            <a:r>
              <a:rPr lang="en-US" sz="2400" spc="-40" dirty="0">
                <a:latin typeface="Open Sans" panose="020B0606030504020204" pitchFamily="34" charset="0"/>
                <a:ea typeface="Open Sans" panose="020B0606030504020204" pitchFamily="34" charset="0"/>
                <a:cs typeface="Open Sans" panose="020B0606030504020204" pitchFamily="34" charset="0"/>
              </a:rPr>
              <a:t> </a:t>
            </a:r>
            <a:r>
              <a:rPr lang="en-US" sz="2400" dirty="0">
                <a:latin typeface="Open Sans" panose="020B0606030504020204" pitchFamily="34" charset="0"/>
                <a:ea typeface="Open Sans" panose="020B0606030504020204" pitchFamily="34" charset="0"/>
                <a:cs typeface="Open Sans" panose="020B0606030504020204" pitchFamily="34" charset="0"/>
              </a:rPr>
              <a:t>an</a:t>
            </a:r>
            <a:r>
              <a:rPr lang="en-US" sz="2400" spc="-5" dirty="0">
                <a:latin typeface="Open Sans" panose="020B0606030504020204" pitchFamily="34" charset="0"/>
                <a:ea typeface="Open Sans" panose="020B0606030504020204" pitchFamily="34" charset="0"/>
                <a:cs typeface="Open Sans" panose="020B0606030504020204" pitchFamily="34" charset="0"/>
              </a:rPr>
              <a:t> </a:t>
            </a:r>
            <a:r>
              <a:rPr lang="en-US" sz="2400" dirty="0">
                <a:latin typeface="Open Sans" panose="020B0606030504020204" pitchFamily="34" charset="0"/>
                <a:ea typeface="Open Sans" panose="020B0606030504020204" pitchFamily="34" charset="0"/>
                <a:cs typeface="Open Sans" panose="020B0606030504020204" pitchFamily="34" charset="0"/>
              </a:rPr>
              <a:t>a</a:t>
            </a:r>
            <a:r>
              <a:rPr lang="en-US" sz="2400" spc="5" dirty="0">
                <a:latin typeface="Open Sans" panose="020B0606030504020204" pitchFamily="34" charset="0"/>
                <a:ea typeface="Open Sans" panose="020B0606030504020204" pitchFamily="34" charset="0"/>
                <a:cs typeface="Open Sans" panose="020B0606030504020204" pitchFamily="34" charset="0"/>
              </a:rPr>
              <a:t>c</a:t>
            </a:r>
            <a:r>
              <a:rPr lang="en-US" sz="2400" dirty="0">
                <a:latin typeface="Open Sans" panose="020B0606030504020204" pitchFamily="34" charset="0"/>
                <a:ea typeface="Open Sans" panose="020B0606030504020204" pitchFamily="34" charset="0"/>
                <a:cs typeface="Open Sans" panose="020B0606030504020204" pitchFamily="34" charset="0"/>
              </a:rPr>
              <a:t>t</a:t>
            </a:r>
            <a:r>
              <a:rPr lang="en-US" sz="2400" spc="-35" dirty="0">
                <a:latin typeface="Open Sans" panose="020B0606030504020204" pitchFamily="34" charset="0"/>
                <a:ea typeface="Open Sans" panose="020B0606030504020204" pitchFamily="34" charset="0"/>
                <a:cs typeface="Open Sans" panose="020B0606030504020204" pitchFamily="34" charset="0"/>
              </a:rPr>
              <a:t> </a:t>
            </a:r>
            <a:r>
              <a:rPr lang="en-US" sz="2400" dirty="0">
                <a:latin typeface="Open Sans" panose="020B0606030504020204" pitchFamily="34" charset="0"/>
                <a:ea typeface="Open Sans" panose="020B0606030504020204" pitchFamily="34" charset="0"/>
                <a:cs typeface="Open Sans" panose="020B0606030504020204" pitchFamily="34" charset="0"/>
              </a:rPr>
              <a:t>has</a:t>
            </a:r>
            <a:r>
              <a:rPr lang="en-US" sz="2400" spc="-10" dirty="0">
                <a:latin typeface="Open Sans" panose="020B0606030504020204" pitchFamily="34" charset="0"/>
                <a:ea typeface="Open Sans" panose="020B0606030504020204" pitchFamily="34" charset="0"/>
                <a:cs typeface="Open Sans" panose="020B0606030504020204" pitchFamily="34" charset="0"/>
              </a:rPr>
              <a:t> </a:t>
            </a:r>
            <a:r>
              <a:rPr lang="en-US" sz="2400" dirty="0">
                <a:latin typeface="Open Sans" panose="020B0606030504020204" pitchFamily="34" charset="0"/>
                <a:ea typeface="Open Sans" panose="020B0606030504020204" pitchFamily="34" charset="0"/>
                <a:cs typeface="Open Sans" panose="020B0606030504020204" pitchFamily="34" charset="0"/>
              </a:rPr>
              <a:t>not</a:t>
            </a:r>
            <a:r>
              <a:rPr lang="en-US" sz="2400" spc="-25" dirty="0">
                <a:latin typeface="Open Sans" panose="020B0606030504020204" pitchFamily="34" charset="0"/>
                <a:ea typeface="Open Sans" panose="020B0606030504020204" pitchFamily="34" charset="0"/>
                <a:cs typeface="Open Sans" panose="020B0606030504020204" pitchFamily="34" charset="0"/>
              </a:rPr>
              <a:t> </a:t>
            </a:r>
            <a:r>
              <a:rPr lang="en-US" sz="2400" dirty="0">
                <a:latin typeface="Open Sans" panose="020B0606030504020204" pitchFamily="34" charset="0"/>
                <a:ea typeface="Open Sans" panose="020B0606030504020204" pitchFamily="34" charset="0"/>
                <a:cs typeface="Open Sans" panose="020B0606030504020204" pitchFamily="34" charset="0"/>
              </a:rPr>
              <a:t>a</a:t>
            </a:r>
            <a:r>
              <a:rPr lang="en-US" sz="2400" spc="-10" dirty="0">
                <a:latin typeface="Open Sans" panose="020B0606030504020204" pitchFamily="34" charset="0"/>
                <a:ea typeface="Open Sans" panose="020B0606030504020204" pitchFamily="34" charset="0"/>
                <a:cs typeface="Open Sans" panose="020B0606030504020204" pitchFamily="34" charset="0"/>
              </a:rPr>
              <a:t>t</a:t>
            </a:r>
            <a:r>
              <a:rPr lang="en-US" sz="2400" spc="-5" dirty="0">
                <a:latin typeface="Open Sans" panose="020B0606030504020204" pitchFamily="34" charset="0"/>
                <a:ea typeface="Open Sans" panose="020B0606030504020204" pitchFamily="34" charset="0"/>
                <a:cs typeface="Open Sans" panose="020B0606030504020204" pitchFamily="34" charset="0"/>
              </a:rPr>
              <a:t>t</a:t>
            </a:r>
            <a:r>
              <a:rPr lang="en-US" sz="2400" dirty="0">
                <a:latin typeface="Open Sans" panose="020B0606030504020204" pitchFamily="34" charset="0"/>
                <a:ea typeface="Open Sans" panose="020B0606030504020204" pitchFamily="34" charset="0"/>
                <a:cs typeface="Open Sans" panose="020B0606030504020204" pitchFamily="34" charset="0"/>
              </a:rPr>
              <a:t>a</a:t>
            </a:r>
            <a:r>
              <a:rPr lang="en-US" sz="2400" spc="-5" dirty="0">
                <a:latin typeface="Open Sans" panose="020B0606030504020204" pitchFamily="34" charset="0"/>
                <a:ea typeface="Open Sans" panose="020B0606030504020204" pitchFamily="34" charset="0"/>
                <a:cs typeface="Open Sans" panose="020B0606030504020204" pitchFamily="34" charset="0"/>
              </a:rPr>
              <a:t>i</a:t>
            </a:r>
            <a:r>
              <a:rPr lang="en-US" sz="2400" dirty="0">
                <a:latin typeface="Open Sans" panose="020B0606030504020204" pitchFamily="34" charset="0"/>
                <a:ea typeface="Open Sans" panose="020B0606030504020204" pitchFamily="34" charset="0"/>
                <a:cs typeface="Open Sans" panose="020B0606030504020204" pitchFamily="34" charset="0"/>
              </a:rPr>
              <a:t>ned 18</a:t>
            </a:r>
            <a:r>
              <a:rPr lang="en-US" sz="2400" spc="-15" dirty="0">
                <a:latin typeface="Open Sans" panose="020B0606030504020204" pitchFamily="34" charset="0"/>
                <a:ea typeface="Open Sans" panose="020B0606030504020204" pitchFamily="34" charset="0"/>
                <a:cs typeface="Open Sans" panose="020B0606030504020204" pitchFamily="34" charset="0"/>
              </a:rPr>
              <a:t> </a:t>
            </a:r>
            <a:r>
              <a:rPr lang="en-US" sz="2400" spc="-10" dirty="0">
                <a:latin typeface="Open Sans" panose="020B0606030504020204" pitchFamily="34" charset="0"/>
                <a:ea typeface="Open Sans" panose="020B0606030504020204" pitchFamily="34" charset="0"/>
                <a:cs typeface="Open Sans" panose="020B0606030504020204" pitchFamily="34" charset="0"/>
              </a:rPr>
              <a:t>y</a:t>
            </a:r>
            <a:r>
              <a:rPr lang="en-US" sz="2400" dirty="0">
                <a:latin typeface="Open Sans" panose="020B0606030504020204" pitchFamily="34" charset="0"/>
                <a:ea typeface="Open Sans" panose="020B0606030504020204" pitchFamily="34" charset="0"/>
                <a:cs typeface="Open Sans" panose="020B0606030504020204" pitchFamily="34" charset="0"/>
              </a:rPr>
              <a:t>ears</a:t>
            </a:r>
            <a:r>
              <a:rPr lang="en-US" sz="2400" spc="-25" dirty="0">
                <a:latin typeface="Open Sans" panose="020B0606030504020204" pitchFamily="34" charset="0"/>
                <a:ea typeface="Open Sans" panose="020B0606030504020204" pitchFamily="34" charset="0"/>
                <a:cs typeface="Open Sans" panose="020B0606030504020204" pitchFamily="34" charset="0"/>
              </a:rPr>
              <a:t> </a:t>
            </a:r>
            <a:r>
              <a:rPr lang="en-US" sz="2400" dirty="0">
                <a:latin typeface="Open Sans" panose="020B0606030504020204" pitchFamily="34" charset="0"/>
                <a:ea typeface="Open Sans" panose="020B0606030504020204" pitchFamily="34" charset="0"/>
                <a:cs typeface="Open Sans" panose="020B0606030504020204" pitchFamily="34" charset="0"/>
              </a:rPr>
              <a:t>of</a:t>
            </a:r>
            <a:r>
              <a:rPr lang="en-US" sz="2400" spc="-10" dirty="0">
                <a:latin typeface="Open Sans" panose="020B0606030504020204" pitchFamily="34" charset="0"/>
                <a:ea typeface="Open Sans" panose="020B0606030504020204" pitchFamily="34" charset="0"/>
                <a:cs typeface="Open Sans" panose="020B0606030504020204" pitchFamily="34" charset="0"/>
              </a:rPr>
              <a:t> </a:t>
            </a:r>
            <a:r>
              <a:rPr lang="en-US" sz="2400" dirty="0">
                <a:latin typeface="Open Sans" panose="020B0606030504020204" pitchFamily="34" charset="0"/>
                <a:ea typeface="Open Sans" panose="020B0606030504020204" pitchFamily="34" charset="0"/>
                <a:cs typeface="Open Sans" panose="020B0606030504020204" pitchFamily="34" charset="0"/>
              </a:rPr>
              <a:t>age</a:t>
            </a:r>
            <a:r>
              <a:rPr lang="en-US" sz="2400" spc="-5" dirty="0">
                <a:latin typeface="Open Sans" panose="020B0606030504020204" pitchFamily="34" charset="0"/>
                <a:ea typeface="Open Sans" panose="020B0606030504020204" pitchFamily="34" charset="0"/>
                <a:cs typeface="Open Sans" panose="020B0606030504020204" pitchFamily="34" charset="0"/>
              </a:rPr>
              <a:t>.</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43"/>
              </a:spcBef>
              <a:buNone/>
            </a:pPr>
            <a:endParaRPr lang="en-US" sz="2050" dirty="0">
              <a:latin typeface="Open Sans" panose="020B0606030504020204" pitchFamily="34" charset="0"/>
              <a:ea typeface="Open Sans" panose="020B0606030504020204" pitchFamily="34" charset="0"/>
              <a:cs typeface="Open Sans" panose="020B0606030504020204" pitchFamily="34" charset="0"/>
            </a:endParaRPr>
          </a:p>
          <a:p>
            <a:pPr marL="0" marR="412750" lvl="1">
              <a:buClr>
                <a:srgbClr val="00B0F0"/>
              </a:buClr>
            </a:pPr>
            <a:r>
              <a:rPr lang="en-US" sz="2000" dirty="0">
                <a:latin typeface="Open Sans" panose="020B0606030504020204" pitchFamily="34" charset="0"/>
                <a:ea typeface="Open Sans" panose="020B0606030504020204" pitchFamily="34" charset="0"/>
                <a:cs typeface="Open Sans" panose="020B0606030504020204" pitchFamily="34" charset="0"/>
              </a:rPr>
              <a:t>“</a:t>
            </a:r>
            <a:r>
              <a:rPr lang="en-US" sz="2000" b="1" spc="5" dirty="0">
                <a:latin typeface="Open Sans" panose="020B0606030504020204" pitchFamily="34" charset="0"/>
                <a:ea typeface="Open Sans" panose="020B0606030504020204" pitchFamily="34" charset="0"/>
                <a:cs typeface="Open Sans" panose="020B0606030504020204" pitchFamily="34" charset="0"/>
              </a:rPr>
              <a:t>C</a:t>
            </a:r>
            <a:r>
              <a:rPr lang="en-US" sz="2000" b="1" dirty="0">
                <a:latin typeface="Open Sans" panose="020B0606030504020204" pitchFamily="34" charset="0"/>
                <a:ea typeface="Open Sans" panose="020B0606030504020204" pitchFamily="34" charset="0"/>
                <a:cs typeface="Open Sans" panose="020B0606030504020204" pitchFamily="34" charset="0"/>
              </a:rPr>
              <a:t>o</a:t>
            </a:r>
            <a:r>
              <a:rPr lang="en-US" sz="2000" b="1" spc="-5" dirty="0">
                <a:latin typeface="Open Sans" panose="020B0606030504020204" pitchFamily="34" charset="0"/>
                <a:ea typeface="Open Sans" panose="020B0606030504020204" pitchFamily="34" charset="0"/>
                <a:cs typeface="Open Sans" panose="020B0606030504020204" pitchFamily="34" charset="0"/>
              </a:rPr>
              <a:t>mm</a:t>
            </a:r>
            <a:r>
              <a:rPr lang="en-US" sz="2000" b="1" dirty="0">
                <a:latin typeface="Open Sans" panose="020B0606030504020204" pitchFamily="34" charset="0"/>
                <a:ea typeface="Open Sans" panose="020B0606030504020204" pitchFamily="34" charset="0"/>
                <a:cs typeface="Open Sans" panose="020B0606030504020204" pitchFamily="34" charset="0"/>
              </a:rPr>
              <a:t>er</a:t>
            </a:r>
            <a:r>
              <a:rPr lang="en-US" sz="2000" b="1" spc="-10" dirty="0">
                <a:latin typeface="Open Sans" panose="020B0606030504020204" pitchFamily="34" charset="0"/>
                <a:ea typeface="Open Sans" panose="020B0606030504020204" pitchFamily="34" charset="0"/>
                <a:cs typeface="Open Sans" panose="020B0606030504020204" pitchFamily="34" charset="0"/>
              </a:rPr>
              <a:t>c</a:t>
            </a:r>
            <a:r>
              <a:rPr lang="en-US" sz="2000" b="1" spc="-5" dirty="0">
                <a:latin typeface="Open Sans" panose="020B0606030504020204" pitchFamily="34" charset="0"/>
                <a:ea typeface="Open Sans" panose="020B0606030504020204" pitchFamily="34" charset="0"/>
                <a:cs typeface="Open Sans" panose="020B0606030504020204" pitchFamily="34" charset="0"/>
              </a:rPr>
              <a:t>i</a:t>
            </a:r>
            <a:r>
              <a:rPr lang="en-US" sz="2000" b="1" dirty="0">
                <a:latin typeface="Open Sans" panose="020B0606030504020204" pitchFamily="34" charset="0"/>
                <a:ea typeface="Open Sans" panose="020B0606030504020204" pitchFamily="34" charset="0"/>
                <a:cs typeface="Open Sans" panose="020B0606030504020204" pitchFamily="34" charset="0"/>
              </a:rPr>
              <a:t>al</a:t>
            </a:r>
            <a:r>
              <a:rPr lang="en-US" sz="2000" b="1" spc="-30" dirty="0">
                <a:latin typeface="Open Sans" panose="020B0606030504020204" pitchFamily="34" charset="0"/>
                <a:ea typeface="Open Sans" panose="020B0606030504020204" pitchFamily="34" charset="0"/>
                <a:cs typeface="Open Sans" panose="020B0606030504020204" pitchFamily="34" charset="0"/>
              </a:rPr>
              <a:t> </a:t>
            </a:r>
            <a:r>
              <a:rPr lang="en-US" sz="2000" b="1" spc="5" dirty="0">
                <a:latin typeface="Open Sans" panose="020B0606030504020204" pitchFamily="34" charset="0"/>
                <a:ea typeface="Open Sans" panose="020B0606030504020204" pitchFamily="34" charset="0"/>
                <a:cs typeface="Open Sans" panose="020B0606030504020204" pitchFamily="34" charset="0"/>
              </a:rPr>
              <a:t>s</a:t>
            </a:r>
            <a:r>
              <a:rPr lang="en-US" sz="2000" b="1" dirty="0">
                <a:latin typeface="Open Sans" panose="020B0606030504020204" pitchFamily="34" charset="0"/>
                <a:ea typeface="Open Sans" panose="020B0606030504020204" pitchFamily="34" charset="0"/>
                <a:cs typeface="Open Sans" panose="020B0606030504020204" pitchFamily="34" charset="0"/>
              </a:rPr>
              <a:t>ex</a:t>
            </a:r>
            <a:r>
              <a:rPr lang="en-US" sz="2000" b="1" spc="-25" dirty="0">
                <a:latin typeface="Open Sans" panose="020B0606030504020204" pitchFamily="34" charset="0"/>
                <a:ea typeface="Open Sans" panose="020B0606030504020204" pitchFamily="34" charset="0"/>
                <a:cs typeface="Open Sans" panose="020B0606030504020204" pitchFamily="34" charset="0"/>
              </a:rPr>
              <a:t> </a:t>
            </a:r>
            <a:r>
              <a:rPr lang="en-US" sz="2000" b="1" dirty="0">
                <a:latin typeface="Open Sans" panose="020B0606030504020204" pitchFamily="34" charset="0"/>
                <a:ea typeface="Open Sans" panose="020B0606030504020204" pitchFamily="34" charset="0"/>
                <a:cs typeface="Open Sans" panose="020B0606030504020204" pitchFamily="34" charset="0"/>
              </a:rPr>
              <a:t>a</a:t>
            </a:r>
            <a:r>
              <a:rPr lang="en-US" sz="2000" b="1" spc="5" dirty="0">
                <a:latin typeface="Open Sans" panose="020B0606030504020204" pitchFamily="34" charset="0"/>
                <a:ea typeface="Open Sans" panose="020B0606030504020204" pitchFamily="34" charset="0"/>
                <a:cs typeface="Open Sans" panose="020B0606030504020204" pitchFamily="34" charset="0"/>
              </a:rPr>
              <a:t>c</a:t>
            </a:r>
            <a:r>
              <a:rPr lang="en-US" sz="2000" b="1" spc="-10" dirty="0">
                <a:latin typeface="Open Sans" panose="020B0606030504020204" pitchFamily="34" charset="0"/>
                <a:ea typeface="Open Sans" panose="020B0606030504020204" pitchFamily="34" charset="0"/>
                <a:cs typeface="Open Sans" panose="020B0606030504020204" pitchFamily="34" charset="0"/>
              </a:rPr>
              <a:t>t</a:t>
            </a:r>
            <a:r>
              <a:rPr lang="en-US" sz="2000" dirty="0">
                <a:latin typeface="Open Sans" panose="020B0606030504020204" pitchFamily="34" charset="0"/>
                <a:ea typeface="Open Sans" panose="020B0606030504020204" pitchFamily="34" charset="0"/>
                <a:cs typeface="Open Sans" panose="020B0606030504020204" pitchFamily="34" charset="0"/>
              </a:rPr>
              <a:t>”</a:t>
            </a:r>
            <a:r>
              <a:rPr lang="en-US" sz="2000" spc="-25" dirty="0">
                <a:latin typeface="Open Sans" panose="020B0606030504020204" pitchFamily="34" charset="0"/>
                <a:ea typeface="Open Sans" panose="020B0606030504020204" pitchFamily="34" charset="0"/>
                <a:cs typeface="Open Sans" panose="020B0606030504020204" pitchFamily="34" charset="0"/>
              </a:rPr>
              <a:t> </a:t>
            </a:r>
            <a:r>
              <a:rPr lang="en-US" sz="2000" spc="-5" dirty="0">
                <a:latin typeface="Open Sans" panose="020B0606030504020204" pitchFamily="34" charset="0"/>
                <a:ea typeface="Open Sans" panose="020B0606030504020204" pitchFamily="34" charset="0"/>
                <a:cs typeface="Open Sans" panose="020B0606030504020204" pitchFamily="34" charset="0"/>
              </a:rPr>
              <a:t>m</a:t>
            </a:r>
            <a:r>
              <a:rPr lang="en-US" sz="2000" dirty="0">
                <a:latin typeface="Open Sans" panose="020B0606030504020204" pitchFamily="34" charset="0"/>
                <a:ea typeface="Open Sans" panose="020B0606030504020204" pitchFamily="34" charset="0"/>
                <a:cs typeface="Open Sans" panose="020B0606030504020204" pitchFamily="34" charset="0"/>
              </a:rPr>
              <a:t>eans</a:t>
            </a:r>
            <a:r>
              <a:rPr lang="en-US" sz="2000" spc="-25" dirty="0">
                <a:latin typeface="Open Sans" panose="020B0606030504020204" pitchFamily="34" charset="0"/>
                <a:ea typeface="Open Sans" panose="020B0606030504020204" pitchFamily="34" charset="0"/>
                <a:cs typeface="Open Sans" panose="020B0606030504020204" pitchFamily="34" charset="0"/>
              </a:rPr>
              <a:t> </a:t>
            </a:r>
            <a:r>
              <a:rPr lang="en-US" sz="2000" dirty="0">
                <a:latin typeface="Open Sans" panose="020B0606030504020204" pitchFamily="34" charset="0"/>
                <a:ea typeface="Open Sans" panose="020B0606030504020204" pitchFamily="34" charset="0"/>
                <a:cs typeface="Open Sans" panose="020B0606030504020204" pitchFamily="34" charset="0"/>
              </a:rPr>
              <a:t>any</a:t>
            </a:r>
            <a:r>
              <a:rPr lang="en-US" sz="2000" spc="-25" dirty="0">
                <a:latin typeface="Open Sans" panose="020B0606030504020204" pitchFamily="34" charset="0"/>
                <a:ea typeface="Open Sans" panose="020B0606030504020204" pitchFamily="34" charset="0"/>
                <a:cs typeface="Open Sans" panose="020B0606030504020204" pitchFamily="34" charset="0"/>
              </a:rPr>
              <a:t> </a:t>
            </a:r>
            <a:r>
              <a:rPr lang="en-US" sz="2000" spc="5" dirty="0">
                <a:latin typeface="Open Sans" panose="020B0606030504020204" pitchFamily="34" charset="0"/>
                <a:ea typeface="Open Sans" panose="020B0606030504020204" pitchFamily="34" charset="0"/>
                <a:cs typeface="Open Sans" panose="020B0606030504020204" pitchFamily="34" charset="0"/>
              </a:rPr>
              <a:t>s</a:t>
            </a:r>
            <a:r>
              <a:rPr lang="en-US" sz="2000" dirty="0">
                <a:latin typeface="Open Sans" panose="020B0606030504020204" pitchFamily="34" charset="0"/>
                <a:ea typeface="Open Sans" panose="020B0606030504020204" pitchFamily="34" charset="0"/>
                <a:cs typeface="Open Sans" panose="020B0606030504020204" pitchFamily="34" charset="0"/>
              </a:rPr>
              <a:t>ex</a:t>
            </a:r>
            <a:r>
              <a:rPr lang="en-US" sz="2000" spc="-25" dirty="0">
                <a:latin typeface="Open Sans" panose="020B0606030504020204" pitchFamily="34" charset="0"/>
                <a:ea typeface="Open Sans" panose="020B0606030504020204" pitchFamily="34" charset="0"/>
                <a:cs typeface="Open Sans" panose="020B0606030504020204" pitchFamily="34" charset="0"/>
              </a:rPr>
              <a:t> </a:t>
            </a:r>
            <a:r>
              <a:rPr lang="en-US" sz="2000" dirty="0">
                <a:latin typeface="Open Sans" panose="020B0606030504020204" pitchFamily="34" charset="0"/>
                <a:ea typeface="Open Sans" panose="020B0606030504020204" pitchFamily="34" charset="0"/>
                <a:cs typeface="Open Sans" panose="020B0606030504020204" pitchFamily="34" charset="0"/>
              </a:rPr>
              <a:t>a</a:t>
            </a:r>
            <a:r>
              <a:rPr lang="en-US" sz="2000" spc="5" dirty="0">
                <a:latin typeface="Open Sans" panose="020B0606030504020204" pitchFamily="34" charset="0"/>
                <a:ea typeface="Open Sans" panose="020B0606030504020204" pitchFamily="34" charset="0"/>
                <a:cs typeface="Open Sans" panose="020B0606030504020204" pitchFamily="34" charset="0"/>
              </a:rPr>
              <a:t>c</a:t>
            </a:r>
            <a:r>
              <a:rPr lang="en-US" sz="2000" dirty="0">
                <a:latin typeface="Open Sans" panose="020B0606030504020204" pitchFamily="34" charset="0"/>
                <a:ea typeface="Open Sans" panose="020B0606030504020204" pitchFamily="34" charset="0"/>
                <a:cs typeface="Open Sans" panose="020B0606030504020204" pitchFamily="34" charset="0"/>
              </a:rPr>
              <a:t>t</a:t>
            </a:r>
            <a:r>
              <a:rPr lang="en-US" sz="2000" spc="-25" dirty="0">
                <a:latin typeface="Open Sans" panose="020B0606030504020204" pitchFamily="34" charset="0"/>
                <a:ea typeface="Open Sans" panose="020B0606030504020204" pitchFamily="34" charset="0"/>
                <a:cs typeface="Open Sans" panose="020B0606030504020204" pitchFamily="34" charset="0"/>
              </a:rPr>
              <a:t> </a:t>
            </a:r>
            <a:r>
              <a:rPr lang="en-US" sz="2000" dirty="0">
                <a:latin typeface="Open Sans" panose="020B0606030504020204" pitchFamily="34" charset="0"/>
                <a:ea typeface="Open Sans" panose="020B0606030504020204" pitchFamily="34" charset="0"/>
                <a:cs typeface="Open Sans" panose="020B0606030504020204" pitchFamily="34" charset="0"/>
              </a:rPr>
              <a:t>on</a:t>
            </a:r>
            <a:r>
              <a:rPr lang="en-US" sz="2000" spc="-15" dirty="0">
                <a:latin typeface="Open Sans" panose="020B0606030504020204" pitchFamily="34" charset="0"/>
                <a:ea typeface="Open Sans" panose="020B0606030504020204" pitchFamily="34" charset="0"/>
                <a:cs typeface="Open Sans" panose="020B0606030504020204" pitchFamily="34" charset="0"/>
              </a:rPr>
              <a:t> </a:t>
            </a:r>
            <a:r>
              <a:rPr lang="en-US" sz="2000" dirty="0">
                <a:latin typeface="Open Sans" panose="020B0606030504020204" pitchFamily="34" charset="0"/>
                <a:ea typeface="Open Sans" panose="020B0606030504020204" pitchFamily="34" charset="0"/>
                <a:cs typeface="Open Sans" panose="020B0606030504020204" pitchFamily="34" charset="0"/>
              </a:rPr>
              <a:t>a</a:t>
            </a:r>
            <a:r>
              <a:rPr lang="en-US" sz="2000" spc="5" dirty="0">
                <a:latin typeface="Open Sans" panose="020B0606030504020204" pitchFamily="34" charset="0"/>
                <a:ea typeface="Open Sans" panose="020B0606030504020204" pitchFamily="34" charset="0"/>
                <a:cs typeface="Open Sans" panose="020B0606030504020204" pitchFamily="34" charset="0"/>
              </a:rPr>
              <a:t>cc</a:t>
            </a:r>
            <a:r>
              <a:rPr lang="en-US" sz="2000" dirty="0">
                <a:latin typeface="Open Sans" panose="020B0606030504020204" pitchFamily="34" charset="0"/>
                <a:ea typeface="Open Sans" panose="020B0606030504020204" pitchFamily="34" charset="0"/>
                <a:cs typeface="Open Sans" panose="020B0606030504020204" pitchFamily="34" charset="0"/>
              </a:rPr>
              <a:t>ount</a:t>
            </a:r>
            <a:r>
              <a:rPr lang="en-US" sz="2000" spc="-35" dirty="0">
                <a:latin typeface="Open Sans" panose="020B0606030504020204" pitchFamily="34" charset="0"/>
                <a:ea typeface="Open Sans" panose="020B0606030504020204" pitchFamily="34" charset="0"/>
                <a:cs typeface="Open Sans" panose="020B0606030504020204" pitchFamily="34" charset="0"/>
              </a:rPr>
              <a:t> </a:t>
            </a:r>
            <a:r>
              <a:rPr lang="en-US" sz="2000" dirty="0">
                <a:latin typeface="Open Sans" panose="020B0606030504020204" pitchFamily="34" charset="0"/>
                <a:ea typeface="Open Sans" panose="020B0606030504020204" pitchFamily="34" charset="0"/>
                <a:cs typeface="Open Sans" panose="020B0606030504020204" pitchFamily="34" charset="0"/>
              </a:rPr>
              <a:t>of </a:t>
            </a:r>
            <a:r>
              <a:rPr lang="en-US" sz="2000" spc="5" dirty="0">
                <a:latin typeface="Open Sans" panose="020B0606030504020204" pitchFamily="34" charset="0"/>
                <a:ea typeface="Open Sans" panose="020B0606030504020204" pitchFamily="34" charset="0"/>
                <a:cs typeface="Open Sans" panose="020B0606030504020204" pitchFamily="34" charset="0"/>
              </a:rPr>
              <a:t>w</a:t>
            </a:r>
            <a:r>
              <a:rPr lang="en-US" sz="2000" dirty="0">
                <a:latin typeface="Open Sans" panose="020B0606030504020204" pitchFamily="34" charset="0"/>
                <a:ea typeface="Open Sans" panose="020B0606030504020204" pitchFamily="34" charset="0"/>
                <a:cs typeface="Open Sans" panose="020B0606030504020204" pitchFamily="34" charset="0"/>
              </a:rPr>
              <a:t>hi</a:t>
            </a:r>
            <a:r>
              <a:rPr lang="en-US" sz="2000" spc="5" dirty="0">
                <a:latin typeface="Open Sans" panose="020B0606030504020204" pitchFamily="34" charset="0"/>
                <a:ea typeface="Open Sans" panose="020B0606030504020204" pitchFamily="34" charset="0"/>
                <a:cs typeface="Open Sans" panose="020B0606030504020204" pitchFamily="34" charset="0"/>
              </a:rPr>
              <a:t>c</a:t>
            </a:r>
            <a:r>
              <a:rPr lang="en-US" sz="2000" dirty="0">
                <a:latin typeface="Open Sans" panose="020B0606030504020204" pitchFamily="34" charset="0"/>
                <a:ea typeface="Open Sans" panose="020B0606030504020204" pitchFamily="34" charset="0"/>
                <a:cs typeface="Open Sans" panose="020B0606030504020204" pitchFamily="34" charset="0"/>
              </a:rPr>
              <a:t>h</a:t>
            </a:r>
            <a:r>
              <a:rPr lang="en-US" sz="2000" spc="-15" dirty="0">
                <a:latin typeface="Open Sans" panose="020B0606030504020204" pitchFamily="34" charset="0"/>
                <a:ea typeface="Open Sans" panose="020B0606030504020204" pitchFamily="34" charset="0"/>
                <a:cs typeface="Open Sans" panose="020B0606030504020204" pitchFamily="34" charset="0"/>
              </a:rPr>
              <a:t> </a:t>
            </a:r>
            <a:r>
              <a:rPr lang="en-US" sz="2000" dirty="0">
                <a:latin typeface="Open Sans" panose="020B0606030504020204" pitchFamily="34" charset="0"/>
                <a:ea typeface="Open Sans" panose="020B0606030504020204" pitchFamily="34" charset="0"/>
                <a:cs typeface="Open Sans" panose="020B0606030504020204" pitchFamily="34" charset="0"/>
              </a:rPr>
              <a:t>an</a:t>
            </a:r>
            <a:r>
              <a:rPr lang="en-US" sz="2000" spc="-10" dirty="0">
                <a:latin typeface="Open Sans" panose="020B0606030504020204" pitchFamily="34" charset="0"/>
                <a:ea typeface="Open Sans" panose="020B0606030504020204" pitchFamily="34" charset="0"/>
                <a:cs typeface="Open Sans" panose="020B0606030504020204" pitchFamily="34" charset="0"/>
              </a:rPr>
              <a:t>yt</a:t>
            </a:r>
            <a:r>
              <a:rPr lang="en-US" sz="2000" dirty="0">
                <a:latin typeface="Open Sans" panose="020B0606030504020204" pitchFamily="34" charset="0"/>
                <a:ea typeface="Open Sans" panose="020B0606030504020204" pitchFamily="34" charset="0"/>
                <a:cs typeface="Open Sans" panose="020B0606030504020204" pitchFamily="34" charset="0"/>
              </a:rPr>
              <a:t>h</a:t>
            </a:r>
            <a:r>
              <a:rPr lang="en-US" sz="2000" spc="-5" dirty="0">
                <a:latin typeface="Open Sans" panose="020B0606030504020204" pitchFamily="34" charset="0"/>
                <a:ea typeface="Open Sans" panose="020B0606030504020204" pitchFamily="34" charset="0"/>
                <a:cs typeface="Open Sans" panose="020B0606030504020204" pitchFamily="34" charset="0"/>
              </a:rPr>
              <a:t>i</a:t>
            </a:r>
            <a:r>
              <a:rPr lang="en-US" sz="2000" dirty="0">
                <a:latin typeface="Open Sans" panose="020B0606030504020204" pitchFamily="34" charset="0"/>
                <a:ea typeface="Open Sans" panose="020B0606030504020204" pitchFamily="34" charset="0"/>
                <a:cs typeface="Open Sans" panose="020B0606030504020204" pitchFamily="34" charset="0"/>
              </a:rPr>
              <a:t>ng</a:t>
            </a:r>
            <a:r>
              <a:rPr lang="en-US" sz="2000" spc="-15" dirty="0">
                <a:latin typeface="Open Sans" panose="020B0606030504020204" pitchFamily="34" charset="0"/>
                <a:ea typeface="Open Sans" panose="020B0606030504020204" pitchFamily="34" charset="0"/>
                <a:cs typeface="Open Sans" panose="020B0606030504020204" pitchFamily="34" charset="0"/>
              </a:rPr>
              <a:t> </a:t>
            </a:r>
            <a:r>
              <a:rPr lang="en-US" sz="2000" dirty="0">
                <a:latin typeface="Open Sans" panose="020B0606030504020204" pitchFamily="34" charset="0"/>
                <a:ea typeface="Open Sans" panose="020B0606030504020204" pitchFamily="34" charset="0"/>
                <a:cs typeface="Open Sans" panose="020B0606030504020204" pitchFamily="34" charset="0"/>
              </a:rPr>
              <a:t>of</a:t>
            </a:r>
            <a:r>
              <a:rPr lang="en-US" sz="2000" spc="-25" dirty="0">
                <a:latin typeface="Open Sans" panose="020B0606030504020204" pitchFamily="34" charset="0"/>
                <a:ea typeface="Open Sans" panose="020B0606030504020204" pitchFamily="34" charset="0"/>
                <a:cs typeface="Open Sans" panose="020B0606030504020204" pitchFamily="34" charset="0"/>
              </a:rPr>
              <a:t> </a:t>
            </a:r>
            <a:r>
              <a:rPr lang="en-US" sz="2000" spc="-10" dirty="0">
                <a:latin typeface="Open Sans" panose="020B0606030504020204" pitchFamily="34" charset="0"/>
                <a:ea typeface="Open Sans" panose="020B0606030504020204" pitchFamily="34" charset="0"/>
                <a:cs typeface="Open Sans" panose="020B0606030504020204" pitchFamily="34" charset="0"/>
              </a:rPr>
              <a:t>v</a:t>
            </a:r>
            <a:r>
              <a:rPr lang="en-US" sz="2000" dirty="0">
                <a:latin typeface="Open Sans" panose="020B0606030504020204" pitchFamily="34" charset="0"/>
                <a:ea typeface="Open Sans" panose="020B0606030504020204" pitchFamily="34" charset="0"/>
                <a:cs typeface="Open Sans" panose="020B0606030504020204" pitchFamily="34" charset="0"/>
              </a:rPr>
              <a:t>a</a:t>
            </a:r>
            <a:r>
              <a:rPr lang="en-US" sz="2000" spc="-5" dirty="0">
                <a:latin typeface="Open Sans" panose="020B0606030504020204" pitchFamily="34" charset="0"/>
                <a:ea typeface="Open Sans" panose="020B0606030504020204" pitchFamily="34" charset="0"/>
                <a:cs typeface="Open Sans" panose="020B0606030504020204" pitchFamily="34" charset="0"/>
              </a:rPr>
              <a:t>l</a:t>
            </a:r>
            <a:r>
              <a:rPr lang="en-US" sz="2000" dirty="0">
                <a:latin typeface="Open Sans" panose="020B0606030504020204" pitchFamily="34" charset="0"/>
                <a:ea typeface="Open Sans" panose="020B0606030504020204" pitchFamily="34" charset="0"/>
                <a:cs typeface="Open Sans" panose="020B0606030504020204" pitchFamily="34" charset="0"/>
              </a:rPr>
              <a:t>ue</a:t>
            </a:r>
            <a:r>
              <a:rPr lang="en-US" sz="2000" spc="-5" dirty="0">
                <a:latin typeface="Open Sans" panose="020B0606030504020204" pitchFamily="34" charset="0"/>
                <a:ea typeface="Open Sans" panose="020B0606030504020204" pitchFamily="34" charset="0"/>
                <a:cs typeface="Open Sans" panose="020B0606030504020204" pitchFamily="34" charset="0"/>
              </a:rPr>
              <a:t> i</a:t>
            </a:r>
            <a:r>
              <a:rPr lang="en-US" sz="2000" dirty="0">
                <a:latin typeface="Open Sans" panose="020B0606030504020204" pitchFamily="34" charset="0"/>
                <a:ea typeface="Open Sans" panose="020B0606030504020204" pitchFamily="34" charset="0"/>
                <a:cs typeface="Open Sans" panose="020B0606030504020204" pitchFamily="34" charset="0"/>
              </a:rPr>
              <a:t>s g</a:t>
            </a:r>
            <a:r>
              <a:rPr lang="en-US" sz="2000" spc="-5" dirty="0">
                <a:latin typeface="Open Sans" panose="020B0606030504020204" pitchFamily="34" charset="0"/>
                <a:ea typeface="Open Sans" panose="020B0606030504020204" pitchFamily="34" charset="0"/>
                <a:cs typeface="Open Sans" panose="020B0606030504020204" pitchFamily="34" charset="0"/>
              </a:rPr>
              <a:t>i</a:t>
            </a:r>
            <a:r>
              <a:rPr lang="en-US" sz="2000" spc="-10" dirty="0">
                <a:latin typeface="Open Sans" panose="020B0606030504020204" pitchFamily="34" charset="0"/>
                <a:ea typeface="Open Sans" panose="020B0606030504020204" pitchFamily="34" charset="0"/>
                <a:cs typeface="Open Sans" panose="020B0606030504020204" pitchFamily="34" charset="0"/>
              </a:rPr>
              <a:t>v</a:t>
            </a:r>
            <a:r>
              <a:rPr lang="en-US" sz="2000" dirty="0">
                <a:latin typeface="Open Sans" panose="020B0606030504020204" pitchFamily="34" charset="0"/>
                <a:ea typeface="Open Sans" panose="020B0606030504020204" pitchFamily="34" charset="0"/>
                <a:cs typeface="Open Sans" panose="020B0606030504020204" pitchFamily="34" charset="0"/>
              </a:rPr>
              <a:t>en</a:t>
            </a:r>
            <a:r>
              <a:rPr lang="en-US" sz="2000" spc="-5" dirty="0">
                <a:latin typeface="Open Sans" panose="020B0606030504020204" pitchFamily="34" charset="0"/>
                <a:ea typeface="Open Sans" panose="020B0606030504020204" pitchFamily="34" charset="0"/>
                <a:cs typeface="Open Sans" panose="020B0606030504020204" pitchFamily="34" charset="0"/>
              </a:rPr>
              <a:t> </a:t>
            </a:r>
            <a:r>
              <a:rPr lang="en-US" sz="2000" spc="-10" dirty="0">
                <a:latin typeface="Open Sans" panose="020B0606030504020204" pitchFamily="34" charset="0"/>
                <a:ea typeface="Open Sans" panose="020B0606030504020204" pitchFamily="34" charset="0"/>
                <a:cs typeface="Open Sans" panose="020B0606030504020204" pitchFamily="34" charset="0"/>
              </a:rPr>
              <a:t>t</a:t>
            </a:r>
            <a:r>
              <a:rPr lang="en-US" sz="2000" dirty="0">
                <a:latin typeface="Open Sans" panose="020B0606030504020204" pitchFamily="34" charset="0"/>
                <a:ea typeface="Open Sans" panose="020B0606030504020204" pitchFamily="34" charset="0"/>
                <a:cs typeface="Open Sans" panose="020B0606030504020204" pitchFamily="34" charset="0"/>
              </a:rPr>
              <a:t>o</a:t>
            </a:r>
            <a:r>
              <a:rPr lang="en-US" sz="2000" spc="-15" dirty="0">
                <a:latin typeface="Open Sans" panose="020B0606030504020204" pitchFamily="34" charset="0"/>
                <a:ea typeface="Open Sans" panose="020B0606030504020204" pitchFamily="34" charset="0"/>
                <a:cs typeface="Open Sans" panose="020B0606030504020204" pitchFamily="34" charset="0"/>
              </a:rPr>
              <a:t> </a:t>
            </a:r>
            <a:r>
              <a:rPr lang="en-US" sz="2000" dirty="0">
                <a:latin typeface="Open Sans" panose="020B0606030504020204" pitchFamily="34" charset="0"/>
                <a:ea typeface="Open Sans" panose="020B0606030504020204" pitchFamily="34" charset="0"/>
                <a:cs typeface="Open Sans" panose="020B0606030504020204" pitchFamily="34" charset="0"/>
              </a:rPr>
              <a:t>or</a:t>
            </a:r>
            <a:r>
              <a:rPr lang="en-US" sz="2000" spc="-15" dirty="0">
                <a:latin typeface="Open Sans" panose="020B0606030504020204" pitchFamily="34" charset="0"/>
                <a:ea typeface="Open Sans" panose="020B0606030504020204" pitchFamily="34" charset="0"/>
                <a:cs typeface="Open Sans" panose="020B0606030504020204" pitchFamily="34" charset="0"/>
              </a:rPr>
              <a:t> </a:t>
            </a:r>
            <a:r>
              <a:rPr lang="en-US" sz="2000" dirty="0">
                <a:latin typeface="Open Sans" panose="020B0606030504020204" pitchFamily="34" charset="0"/>
                <a:ea typeface="Open Sans" panose="020B0606030504020204" pitchFamily="34" charset="0"/>
                <a:cs typeface="Open Sans" panose="020B0606030504020204" pitchFamily="34" charset="0"/>
              </a:rPr>
              <a:t>re</a:t>
            </a:r>
            <a:r>
              <a:rPr lang="en-US" sz="2000" spc="5" dirty="0">
                <a:latin typeface="Open Sans" panose="020B0606030504020204" pitchFamily="34" charset="0"/>
                <a:ea typeface="Open Sans" panose="020B0606030504020204" pitchFamily="34" charset="0"/>
                <a:cs typeface="Open Sans" panose="020B0606030504020204" pitchFamily="34" charset="0"/>
              </a:rPr>
              <a:t>c</a:t>
            </a:r>
            <a:r>
              <a:rPr lang="en-US" sz="2000" dirty="0">
                <a:latin typeface="Open Sans" panose="020B0606030504020204" pitchFamily="34" charset="0"/>
                <a:ea typeface="Open Sans" panose="020B0606030504020204" pitchFamily="34" charset="0"/>
                <a:cs typeface="Open Sans" panose="020B0606030504020204" pitchFamily="34" charset="0"/>
              </a:rPr>
              <a:t>e</a:t>
            </a:r>
            <a:r>
              <a:rPr lang="en-US" sz="2000" spc="-5" dirty="0">
                <a:latin typeface="Open Sans" panose="020B0606030504020204" pitchFamily="34" charset="0"/>
                <a:ea typeface="Open Sans" panose="020B0606030504020204" pitchFamily="34" charset="0"/>
                <a:cs typeface="Open Sans" panose="020B0606030504020204" pitchFamily="34" charset="0"/>
              </a:rPr>
              <a:t>i</a:t>
            </a:r>
            <a:r>
              <a:rPr lang="en-US" sz="2000" spc="-10" dirty="0">
                <a:latin typeface="Open Sans" panose="020B0606030504020204" pitchFamily="34" charset="0"/>
                <a:ea typeface="Open Sans" panose="020B0606030504020204" pitchFamily="34" charset="0"/>
                <a:cs typeface="Open Sans" panose="020B0606030504020204" pitchFamily="34" charset="0"/>
              </a:rPr>
              <a:t>v</a:t>
            </a:r>
            <a:r>
              <a:rPr lang="en-US" sz="2000" dirty="0">
                <a:latin typeface="Open Sans" panose="020B0606030504020204" pitchFamily="34" charset="0"/>
                <a:ea typeface="Open Sans" panose="020B0606030504020204" pitchFamily="34" charset="0"/>
                <a:cs typeface="Open Sans" panose="020B0606030504020204" pitchFamily="34" charset="0"/>
              </a:rPr>
              <a:t>ed</a:t>
            </a:r>
            <a:r>
              <a:rPr lang="en-US" sz="2000" spc="-30" dirty="0">
                <a:latin typeface="Open Sans" panose="020B0606030504020204" pitchFamily="34" charset="0"/>
                <a:ea typeface="Open Sans" panose="020B0606030504020204" pitchFamily="34" charset="0"/>
                <a:cs typeface="Open Sans" panose="020B0606030504020204" pitchFamily="34" charset="0"/>
              </a:rPr>
              <a:t> </a:t>
            </a:r>
            <a:r>
              <a:rPr lang="en-US" sz="2000" dirty="0">
                <a:latin typeface="Open Sans" panose="020B0606030504020204" pitchFamily="34" charset="0"/>
                <a:ea typeface="Open Sans" panose="020B0606030504020204" pitchFamily="34" charset="0"/>
                <a:cs typeface="Open Sans" panose="020B0606030504020204" pitchFamily="34" charset="0"/>
              </a:rPr>
              <a:t>by</a:t>
            </a:r>
            <a:r>
              <a:rPr lang="en-US" sz="2000" spc="-10" dirty="0">
                <a:latin typeface="Open Sans" panose="020B0606030504020204" pitchFamily="34" charset="0"/>
                <a:ea typeface="Open Sans" panose="020B0606030504020204" pitchFamily="34" charset="0"/>
                <a:cs typeface="Open Sans" panose="020B0606030504020204" pitchFamily="34" charset="0"/>
              </a:rPr>
              <a:t> </a:t>
            </a:r>
            <a:r>
              <a:rPr lang="en-US" sz="2000" dirty="0">
                <a:latin typeface="Open Sans" panose="020B0606030504020204" pitchFamily="34" charset="0"/>
                <a:ea typeface="Open Sans" panose="020B0606030504020204" pitchFamily="34" charset="0"/>
                <a:cs typeface="Open Sans" panose="020B0606030504020204" pitchFamily="34" charset="0"/>
              </a:rPr>
              <a:t>any per</a:t>
            </a:r>
            <a:r>
              <a:rPr lang="en-US" sz="2000" spc="5" dirty="0">
                <a:latin typeface="Open Sans" panose="020B0606030504020204" pitchFamily="34" charset="0"/>
                <a:ea typeface="Open Sans" panose="020B0606030504020204" pitchFamily="34" charset="0"/>
                <a:cs typeface="Open Sans" panose="020B0606030504020204" pitchFamily="34" charset="0"/>
              </a:rPr>
              <a:t>s</a:t>
            </a:r>
            <a:r>
              <a:rPr lang="en-US" sz="2000" dirty="0">
                <a:latin typeface="Open Sans" panose="020B0606030504020204" pitchFamily="34" charset="0"/>
                <a:ea typeface="Open Sans" panose="020B0606030504020204" pitchFamily="34" charset="0"/>
                <a:cs typeface="Open Sans" panose="020B0606030504020204" pitchFamily="34" charset="0"/>
              </a:rPr>
              <a:t>on.</a:t>
            </a:r>
          </a:p>
        </p:txBody>
      </p:sp>
    </p:spTree>
    <p:extLst>
      <p:ext uri="{BB962C8B-B14F-4D97-AF65-F5344CB8AC3E}">
        <p14:creationId xmlns:p14="http://schemas.microsoft.com/office/powerpoint/2010/main" val="1182598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D4914-F438-45F7-9F86-D93A136CDC42}"/>
              </a:ext>
            </a:extLst>
          </p:cNvPr>
          <p:cNvSpPr>
            <a:spLocks noGrp="1"/>
          </p:cNvSpPr>
          <p:nvPr>
            <p:ph type="title"/>
          </p:nvPr>
        </p:nvSpPr>
        <p:spPr/>
        <p:txBody>
          <a:bodyPr/>
          <a:lstStyle/>
          <a:p>
            <a:r>
              <a:rPr lang="en-US" dirty="0"/>
              <a:t>Force, Fraud, Coercion</a:t>
            </a:r>
          </a:p>
        </p:txBody>
      </p:sp>
      <p:sp>
        <p:nvSpPr>
          <p:cNvPr id="4" name="Rectangle: Rounded Corners 3">
            <a:extLst>
              <a:ext uri="{FF2B5EF4-FFF2-40B4-BE49-F238E27FC236}">
                <a16:creationId xmlns:a16="http://schemas.microsoft.com/office/drawing/2014/main" id="{45BAA153-30CC-43A1-8D9C-8A2C4559E92B}"/>
              </a:ext>
            </a:extLst>
          </p:cNvPr>
          <p:cNvSpPr/>
          <p:nvPr/>
        </p:nvSpPr>
        <p:spPr>
          <a:xfrm>
            <a:off x="152400" y="1295400"/>
            <a:ext cx="2438400" cy="46482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9FFDB90B-F5C6-44D2-BACE-D921DF786326}"/>
              </a:ext>
            </a:extLst>
          </p:cNvPr>
          <p:cNvSpPr/>
          <p:nvPr/>
        </p:nvSpPr>
        <p:spPr>
          <a:xfrm>
            <a:off x="3162300" y="1295400"/>
            <a:ext cx="2438400" cy="46482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8A8AF201-4A75-4B4A-9A14-E5E97C73C7B9}"/>
              </a:ext>
            </a:extLst>
          </p:cNvPr>
          <p:cNvSpPr/>
          <p:nvPr/>
        </p:nvSpPr>
        <p:spPr>
          <a:xfrm>
            <a:off x="6172200" y="1265583"/>
            <a:ext cx="2438400" cy="4648200"/>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CBF6661-C1A5-45DB-98A6-38B98118AA37}"/>
              </a:ext>
            </a:extLst>
          </p:cNvPr>
          <p:cNvSpPr txBox="1"/>
          <p:nvPr/>
        </p:nvSpPr>
        <p:spPr>
          <a:xfrm>
            <a:off x="381000" y="1447800"/>
            <a:ext cx="2057400" cy="584775"/>
          </a:xfrm>
          <a:prstGeom prst="rect">
            <a:avLst/>
          </a:prstGeom>
          <a:noFill/>
        </p:spPr>
        <p:txBody>
          <a:bodyPr wrap="square" rtlCol="0">
            <a:spAutoFit/>
          </a:bodyPr>
          <a:lstStyle/>
          <a:p>
            <a:pPr algn="ctr"/>
            <a:r>
              <a:rPr lang="en-US" sz="3200" dirty="0"/>
              <a:t>Force</a:t>
            </a:r>
          </a:p>
        </p:txBody>
      </p:sp>
      <p:sp>
        <p:nvSpPr>
          <p:cNvPr id="8" name="TextBox 7">
            <a:extLst>
              <a:ext uri="{FF2B5EF4-FFF2-40B4-BE49-F238E27FC236}">
                <a16:creationId xmlns:a16="http://schemas.microsoft.com/office/drawing/2014/main" id="{568272E4-AFD2-44A7-B7A3-6C824DEDF660}"/>
              </a:ext>
            </a:extLst>
          </p:cNvPr>
          <p:cNvSpPr txBox="1"/>
          <p:nvPr/>
        </p:nvSpPr>
        <p:spPr>
          <a:xfrm>
            <a:off x="3352800" y="1457739"/>
            <a:ext cx="2057400" cy="584775"/>
          </a:xfrm>
          <a:prstGeom prst="rect">
            <a:avLst/>
          </a:prstGeom>
          <a:noFill/>
        </p:spPr>
        <p:txBody>
          <a:bodyPr wrap="square" rtlCol="0">
            <a:spAutoFit/>
          </a:bodyPr>
          <a:lstStyle/>
          <a:p>
            <a:pPr algn="ctr"/>
            <a:r>
              <a:rPr lang="en-US" sz="3200" dirty="0"/>
              <a:t>Fraud</a:t>
            </a:r>
          </a:p>
        </p:txBody>
      </p:sp>
      <p:sp>
        <p:nvSpPr>
          <p:cNvPr id="9" name="TextBox 8">
            <a:extLst>
              <a:ext uri="{FF2B5EF4-FFF2-40B4-BE49-F238E27FC236}">
                <a16:creationId xmlns:a16="http://schemas.microsoft.com/office/drawing/2014/main" id="{C180DC33-32A3-44B6-9DD2-A554C574F70A}"/>
              </a:ext>
            </a:extLst>
          </p:cNvPr>
          <p:cNvSpPr txBox="1"/>
          <p:nvPr/>
        </p:nvSpPr>
        <p:spPr>
          <a:xfrm>
            <a:off x="6362700" y="1447799"/>
            <a:ext cx="2057400" cy="584775"/>
          </a:xfrm>
          <a:prstGeom prst="rect">
            <a:avLst/>
          </a:prstGeom>
          <a:noFill/>
        </p:spPr>
        <p:txBody>
          <a:bodyPr wrap="square" rtlCol="0">
            <a:spAutoFit/>
          </a:bodyPr>
          <a:lstStyle/>
          <a:p>
            <a:pPr algn="ctr"/>
            <a:r>
              <a:rPr lang="en-US" sz="3200" dirty="0"/>
              <a:t>Force</a:t>
            </a:r>
          </a:p>
        </p:txBody>
      </p:sp>
    </p:spTree>
    <p:extLst>
      <p:ext uri="{BB962C8B-B14F-4D97-AF65-F5344CB8AC3E}">
        <p14:creationId xmlns:p14="http://schemas.microsoft.com/office/powerpoint/2010/main" val="1110527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Forms of Child Sex Trafficking</a:t>
            </a:r>
          </a:p>
        </p:txBody>
      </p:sp>
      <p:sp>
        <p:nvSpPr>
          <p:cNvPr id="3" name="Content Placeholder 2"/>
          <p:cNvSpPr>
            <a:spLocks noGrp="1"/>
          </p:cNvSpPr>
          <p:nvPr>
            <p:ph idx="1"/>
          </p:nvPr>
        </p:nvSpPr>
        <p:spPr>
          <a:xfrm>
            <a:off x="228600" y="1295400"/>
            <a:ext cx="3886200" cy="1854196"/>
          </a:xfrm>
        </p:spPr>
        <p:txBody>
          <a:bodyPr>
            <a:normAutofit lnSpcReduction="10000"/>
          </a:bodyPr>
          <a:lstStyle/>
          <a:p>
            <a:pPr marL="285750" marR="5080" indent="-285750">
              <a:lnSpc>
                <a:spcPct val="150000"/>
              </a:lnSpc>
              <a:buClr>
                <a:schemeClr val="accent1">
                  <a:lumMod val="75000"/>
                </a:schemeClr>
              </a:buClr>
              <a:buFont typeface="Wingdings" panose="05000000000000000000" pitchFamily="2" charset="2"/>
              <a:buChar char="ü"/>
            </a:pPr>
            <a:r>
              <a:rPr lang="en-US" spc="-5" dirty="0">
                <a:latin typeface="Arial"/>
                <a:cs typeface="Arial"/>
              </a:rPr>
              <a:t>Pim</a:t>
            </a:r>
            <a:r>
              <a:rPr lang="en-US" dirty="0">
                <a:latin typeface="Arial"/>
                <a:cs typeface="Arial"/>
              </a:rPr>
              <a:t>p</a:t>
            </a:r>
            <a:r>
              <a:rPr lang="en-US" spc="-5" dirty="0">
                <a:latin typeface="Arial"/>
                <a:cs typeface="Arial"/>
              </a:rPr>
              <a:t>/</a:t>
            </a:r>
            <a:r>
              <a:rPr lang="en-US" spc="-10" dirty="0">
                <a:latin typeface="Arial"/>
                <a:cs typeface="Arial"/>
              </a:rPr>
              <a:t>t</a:t>
            </a:r>
            <a:r>
              <a:rPr lang="en-US" dirty="0">
                <a:latin typeface="Arial"/>
                <a:cs typeface="Arial"/>
              </a:rPr>
              <a:t>ra</a:t>
            </a:r>
            <a:r>
              <a:rPr lang="en-US" spc="-45" dirty="0">
                <a:latin typeface="Arial"/>
                <a:cs typeface="Arial"/>
              </a:rPr>
              <a:t>f</a:t>
            </a:r>
            <a:r>
              <a:rPr lang="en-US" spc="-5" dirty="0">
                <a:latin typeface="Arial"/>
                <a:cs typeface="Arial"/>
              </a:rPr>
              <a:t>fi</a:t>
            </a:r>
            <a:r>
              <a:rPr lang="en-US" spc="5" dirty="0">
                <a:latin typeface="Arial"/>
                <a:cs typeface="Arial"/>
              </a:rPr>
              <a:t>ck</a:t>
            </a:r>
            <a:r>
              <a:rPr lang="en-US" dirty="0">
                <a:latin typeface="Arial"/>
                <a:cs typeface="Arial"/>
              </a:rPr>
              <a:t>e</a:t>
            </a:r>
            <a:r>
              <a:rPr lang="en-US" spc="-10" dirty="0">
                <a:latin typeface="Arial"/>
                <a:cs typeface="Arial"/>
              </a:rPr>
              <a:t>r</a:t>
            </a:r>
            <a:r>
              <a:rPr lang="en-US" dirty="0">
                <a:latin typeface="Arial"/>
                <a:cs typeface="Arial"/>
              </a:rPr>
              <a:t> controlled</a:t>
            </a:r>
          </a:p>
          <a:p>
            <a:pPr marL="285750" marR="5080" indent="-285750">
              <a:lnSpc>
                <a:spcPct val="150000"/>
              </a:lnSpc>
              <a:buClr>
                <a:schemeClr val="accent1">
                  <a:lumMod val="75000"/>
                </a:schemeClr>
              </a:buClr>
              <a:buFont typeface="Wingdings" panose="05000000000000000000" pitchFamily="2" charset="2"/>
              <a:buChar char="ü"/>
            </a:pPr>
            <a:r>
              <a:rPr lang="en-US" spc="-5" dirty="0">
                <a:latin typeface="Arial"/>
                <a:cs typeface="Arial"/>
              </a:rPr>
              <a:t>Familial Trafficking</a:t>
            </a:r>
          </a:p>
          <a:p>
            <a:pPr marL="285750" marR="5080" indent="-285750">
              <a:lnSpc>
                <a:spcPct val="150000"/>
              </a:lnSpc>
              <a:buClr>
                <a:schemeClr val="accent1">
                  <a:lumMod val="75000"/>
                </a:schemeClr>
              </a:buClr>
              <a:buFont typeface="Wingdings" panose="05000000000000000000" pitchFamily="2" charset="2"/>
              <a:buChar char="ü"/>
            </a:pPr>
            <a:r>
              <a:rPr lang="en-US" spc="-5" dirty="0">
                <a:latin typeface="Arial"/>
                <a:cs typeface="Arial"/>
              </a:rPr>
              <a:t>Gang controlled</a:t>
            </a:r>
          </a:p>
          <a:p>
            <a:endParaRPr lang="en-US" dirty="0"/>
          </a:p>
        </p:txBody>
      </p:sp>
      <p:sp>
        <p:nvSpPr>
          <p:cNvPr id="4" name="Content Placeholder 3"/>
          <p:cNvSpPr>
            <a:spLocks noGrp="1"/>
          </p:cNvSpPr>
          <p:nvPr>
            <p:ph idx="13"/>
          </p:nvPr>
        </p:nvSpPr>
        <p:spPr>
          <a:xfrm>
            <a:off x="4724400" y="1219200"/>
            <a:ext cx="4114800" cy="2463796"/>
          </a:xfrm>
        </p:spPr>
        <p:txBody>
          <a:bodyPr/>
          <a:lstStyle/>
          <a:p>
            <a:pPr marL="285750" marR="5080" indent="-285750">
              <a:lnSpc>
                <a:spcPct val="150000"/>
              </a:lnSpc>
              <a:buClr>
                <a:schemeClr val="accent1">
                  <a:lumMod val="75000"/>
                </a:schemeClr>
              </a:buClr>
              <a:buFont typeface="Wingdings" panose="05000000000000000000" pitchFamily="2" charset="2"/>
              <a:buChar char="ü"/>
            </a:pPr>
            <a:r>
              <a:rPr lang="en-US" spc="-5" dirty="0">
                <a:latin typeface="Arial"/>
                <a:cs typeface="Arial"/>
              </a:rPr>
              <a:t>Buyer-Perpetrated Trafficking “survival sex”</a:t>
            </a:r>
          </a:p>
          <a:p>
            <a:pPr marL="285750" marR="5080" indent="-285750">
              <a:lnSpc>
                <a:spcPct val="150000"/>
              </a:lnSpc>
              <a:buClr>
                <a:schemeClr val="accent1">
                  <a:lumMod val="75000"/>
                </a:schemeClr>
              </a:buClr>
              <a:buFont typeface="Wingdings" panose="05000000000000000000" pitchFamily="2" charset="2"/>
              <a:buChar char="ü"/>
            </a:pPr>
            <a:r>
              <a:rPr lang="en-US" spc="-5" dirty="0">
                <a:latin typeface="Arial"/>
                <a:cs typeface="Arial"/>
              </a:rPr>
              <a:t> Peer to peer</a:t>
            </a:r>
          </a:p>
          <a:p>
            <a:pPr marL="285750" marR="5080" indent="-285750">
              <a:lnSpc>
                <a:spcPct val="150000"/>
              </a:lnSpc>
              <a:buClr>
                <a:schemeClr val="accent1">
                  <a:lumMod val="75000"/>
                </a:schemeClr>
              </a:buClr>
              <a:buFont typeface="Wingdings" panose="05000000000000000000" pitchFamily="2" charset="2"/>
              <a:buChar char="ü"/>
            </a:pPr>
            <a:r>
              <a:rPr lang="en-US" spc="-5" dirty="0">
                <a:latin typeface="Arial"/>
                <a:cs typeface="Arial"/>
              </a:rPr>
              <a:t>Independent  (renegading)</a:t>
            </a:r>
          </a:p>
          <a:p>
            <a:pPr marL="0" indent="0">
              <a:buNone/>
            </a:pPr>
            <a:endParaRPr lang="en-US" dirty="0"/>
          </a:p>
        </p:txBody>
      </p:sp>
      <p:sp>
        <p:nvSpPr>
          <p:cNvPr id="5" name="object 6"/>
          <p:cNvSpPr/>
          <p:nvPr/>
        </p:nvSpPr>
        <p:spPr>
          <a:xfrm>
            <a:off x="609600" y="3886200"/>
            <a:ext cx="7933300" cy="2214535"/>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896067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5D048-AF22-4691-8F03-CF0B886FEB13}"/>
              </a:ext>
            </a:extLst>
          </p:cNvPr>
          <p:cNvSpPr>
            <a:spLocks noGrp="1"/>
          </p:cNvSpPr>
          <p:nvPr>
            <p:ph idx="1"/>
          </p:nvPr>
        </p:nvSpPr>
        <p:spPr>
          <a:xfrm>
            <a:off x="190500" y="1295400"/>
            <a:ext cx="8763000" cy="4958465"/>
          </a:xfrm>
        </p:spPr>
        <p:txBody>
          <a:bodyPr/>
          <a:lstStyle/>
          <a:p>
            <a:pPr marL="0" indent="0">
              <a:buNone/>
            </a:pPr>
            <a:endParaRPr lang="en-US" dirty="0"/>
          </a:p>
          <a:p>
            <a:pPr marL="0" indent="0">
              <a:buNone/>
            </a:pPr>
            <a:endParaRPr lang="en-US" dirty="0"/>
          </a:p>
          <a:p>
            <a:pPr marL="0" indent="0">
              <a:buNone/>
            </a:pPr>
            <a:endParaRPr lang="en-US" dirty="0"/>
          </a:p>
        </p:txBody>
      </p:sp>
      <p:sp>
        <p:nvSpPr>
          <p:cNvPr id="4" name="Rectangle 3">
            <a:extLst>
              <a:ext uri="{FF2B5EF4-FFF2-40B4-BE49-F238E27FC236}">
                <a16:creationId xmlns:a16="http://schemas.microsoft.com/office/drawing/2014/main" id="{BFF3E814-B39A-4762-B4CE-1DC442D9CEBB}"/>
              </a:ext>
            </a:extLst>
          </p:cNvPr>
          <p:cNvSpPr/>
          <p:nvPr/>
        </p:nvSpPr>
        <p:spPr>
          <a:xfrm>
            <a:off x="-304800" y="251635"/>
            <a:ext cx="9448800" cy="769441"/>
          </a:xfrm>
          <a:prstGeom prst="rect">
            <a:avLst/>
          </a:prstGeom>
        </p:spPr>
        <p:txBody>
          <a:bodyPr wrap="square">
            <a:spAutoFit/>
          </a:bodyPr>
          <a:lstStyle/>
          <a:p>
            <a:pPr algn="ctr"/>
            <a:r>
              <a:rPr lang="en-US" sz="4400" dirty="0">
                <a:solidFill>
                  <a:schemeClr val="bg1"/>
                </a:solidFill>
              </a:rPr>
              <a:t>Where Does Sex Trafficking Occur?</a:t>
            </a:r>
          </a:p>
        </p:txBody>
      </p:sp>
      <p:sp>
        <p:nvSpPr>
          <p:cNvPr id="6" name="Rectangle: Diagonal Corners Rounded 5">
            <a:extLst>
              <a:ext uri="{FF2B5EF4-FFF2-40B4-BE49-F238E27FC236}">
                <a16:creationId xmlns:a16="http://schemas.microsoft.com/office/drawing/2014/main" id="{A46C0EF8-50C9-4FB1-B903-54535F90CBF4}"/>
              </a:ext>
            </a:extLst>
          </p:cNvPr>
          <p:cNvSpPr/>
          <p:nvPr/>
        </p:nvSpPr>
        <p:spPr>
          <a:xfrm>
            <a:off x="152400" y="1094908"/>
            <a:ext cx="8839200" cy="4924892"/>
          </a:xfrm>
          <a:prstGeom prst="round2Diag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676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Locations</a:t>
            </a:r>
          </a:p>
        </p:txBody>
      </p:sp>
      <p:sp>
        <p:nvSpPr>
          <p:cNvPr id="3" name="Content Placeholder 2"/>
          <p:cNvSpPr>
            <a:spLocks noGrp="1"/>
          </p:cNvSpPr>
          <p:nvPr>
            <p:ph idx="1"/>
          </p:nvPr>
        </p:nvSpPr>
        <p:spPr/>
        <p:txBody>
          <a:bodyPr>
            <a:normAutofit/>
          </a:bodyPr>
          <a:lstStyle/>
          <a:p>
            <a:pPr marR="852805">
              <a:lnSpc>
                <a:spcPct val="114000"/>
              </a:lnSpc>
              <a:spcAft>
                <a:spcPts val="600"/>
              </a:spcAft>
              <a:buClr>
                <a:srgbClr val="00B0F0"/>
              </a:buClr>
              <a:buFont typeface="Wingdings" panose="05000000000000000000" pitchFamily="2" charset="2"/>
              <a:buChar char="ü"/>
            </a:pPr>
            <a:r>
              <a:rPr lang="en-US" spc="-5" dirty="0">
                <a:solidFill>
                  <a:srgbClr val="575050"/>
                </a:solidFill>
                <a:latin typeface="Arial"/>
                <a:cs typeface="Arial"/>
              </a:rPr>
              <a:t>Street prostitution </a:t>
            </a:r>
          </a:p>
          <a:p>
            <a:pPr marR="852805">
              <a:lnSpc>
                <a:spcPct val="114000"/>
              </a:lnSpc>
              <a:spcAft>
                <a:spcPts val="600"/>
              </a:spcAft>
              <a:buClr>
                <a:srgbClr val="00B0F0"/>
              </a:buClr>
              <a:buFont typeface="Wingdings" panose="05000000000000000000" pitchFamily="2" charset="2"/>
              <a:buChar char="ü"/>
            </a:pPr>
            <a:r>
              <a:rPr lang="en-US" spc="-5" dirty="0">
                <a:solidFill>
                  <a:srgbClr val="575050"/>
                </a:solidFill>
                <a:latin typeface="Arial"/>
                <a:cs typeface="Arial"/>
              </a:rPr>
              <a:t>Truck stops </a:t>
            </a:r>
          </a:p>
          <a:p>
            <a:pPr marR="852805">
              <a:lnSpc>
                <a:spcPct val="114000"/>
              </a:lnSpc>
              <a:spcAft>
                <a:spcPts val="600"/>
              </a:spcAft>
              <a:buClr>
                <a:srgbClr val="00B0F0"/>
              </a:buClr>
              <a:buFont typeface="Wingdings" panose="05000000000000000000" pitchFamily="2" charset="2"/>
              <a:buChar char="ü"/>
            </a:pPr>
            <a:r>
              <a:rPr lang="en-US" spc="-5" dirty="0">
                <a:solidFill>
                  <a:srgbClr val="575050"/>
                </a:solidFill>
                <a:latin typeface="Arial"/>
                <a:cs typeface="Arial"/>
              </a:rPr>
              <a:t>Brothels </a:t>
            </a:r>
          </a:p>
          <a:p>
            <a:pPr marR="852805">
              <a:lnSpc>
                <a:spcPct val="114000"/>
              </a:lnSpc>
              <a:spcAft>
                <a:spcPts val="600"/>
              </a:spcAft>
              <a:buClr>
                <a:srgbClr val="00B0F0"/>
              </a:buClr>
              <a:buFont typeface="Wingdings" panose="05000000000000000000" pitchFamily="2" charset="2"/>
              <a:buChar char="ü"/>
            </a:pPr>
            <a:r>
              <a:rPr lang="en-US" spc="-5" dirty="0">
                <a:solidFill>
                  <a:srgbClr val="575050"/>
                </a:solidFill>
                <a:latin typeface="Arial"/>
                <a:cs typeface="Arial"/>
              </a:rPr>
              <a:t>Residential homes</a:t>
            </a:r>
          </a:p>
          <a:p>
            <a:pPr marR="5080">
              <a:lnSpc>
                <a:spcPct val="114000"/>
              </a:lnSpc>
              <a:spcAft>
                <a:spcPts val="600"/>
              </a:spcAft>
              <a:buClr>
                <a:srgbClr val="00B0F0"/>
              </a:buClr>
              <a:buFont typeface="Wingdings" panose="05000000000000000000" pitchFamily="2" charset="2"/>
              <a:buChar char="ü"/>
            </a:pPr>
            <a:r>
              <a:rPr lang="en-US" spc="-5" dirty="0">
                <a:solidFill>
                  <a:srgbClr val="575050"/>
                </a:solidFill>
                <a:latin typeface="Arial"/>
                <a:cs typeface="Arial"/>
              </a:rPr>
              <a:t>P</a:t>
            </a:r>
            <a:r>
              <a:rPr lang="en-US" dirty="0">
                <a:solidFill>
                  <a:srgbClr val="575050"/>
                </a:solidFill>
                <a:latin typeface="Arial"/>
                <a:cs typeface="Arial"/>
              </a:rPr>
              <a:t>hone</a:t>
            </a:r>
            <a:r>
              <a:rPr lang="en-US" spc="-15" dirty="0">
                <a:solidFill>
                  <a:srgbClr val="575050"/>
                </a:solidFill>
                <a:latin typeface="Arial"/>
                <a:cs typeface="Arial"/>
              </a:rPr>
              <a:t> </a:t>
            </a:r>
            <a:r>
              <a:rPr lang="en-US" spc="5" dirty="0">
                <a:solidFill>
                  <a:srgbClr val="575050"/>
                </a:solidFill>
                <a:latin typeface="Arial"/>
                <a:cs typeface="Arial"/>
              </a:rPr>
              <a:t>s</a:t>
            </a:r>
            <a:r>
              <a:rPr lang="en-US" dirty="0">
                <a:solidFill>
                  <a:srgbClr val="575050"/>
                </a:solidFill>
                <a:latin typeface="Arial"/>
                <a:cs typeface="Arial"/>
              </a:rPr>
              <a:t>ex</a:t>
            </a:r>
            <a:r>
              <a:rPr lang="en-US" spc="-25" dirty="0">
                <a:solidFill>
                  <a:srgbClr val="575050"/>
                </a:solidFill>
                <a:latin typeface="Arial"/>
                <a:cs typeface="Arial"/>
              </a:rPr>
              <a:t> </a:t>
            </a:r>
            <a:r>
              <a:rPr lang="en-US" spc="-5" dirty="0">
                <a:solidFill>
                  <a:srgbClr val="575050"/>
                </a:solidFill>
                <a:latin typeface="Arial"/>
                <a:cs typeface="Arial"/>
              </a:rPr>
              <a:t>li</a:t>
            </a:r>
            <a:r>
              <a:rPr lang="en-US" dirty="0">
                <a:solidFill>
                  <a:srgbClr val="575050"/>
                </a:solidFill>
                <a:latin typeface="Arial"/>
                <a:cs typeface="Arial"/>
              </a:rPr>
              <a:t>ne</a:t>
            </a:r>
            <a:r>
              <a:rPr lang="en-US" spc="5" dirty="0">
                <a:solidFill>
                  <a:srgbClr val="575050"/>
                </a:solidFill>
                <a:latin typeface="Arial"/>
                <a:cs typeface="Arial"/>
              </a:rPr>
              <a:t>s</a:t>
            </a:r>
            <a:r>
              <a:rPr lang="en-US" spc="-5" dirty="0">
                <a:solidFill>
                  <a:srgbClr val="575050"/>
                </a:solidFill>
                <a:latin typeface="Arial"/>
                <a:cs typeface="Arial"/>
              </a:rPr>
              <a:t>/</a:t>
            </a:r>
            <a:r>
              <a:rPr lang="en-US" spc="5" dirty="0">
                <a:solidFill>
                  <a:srgbClr val="575050"/>
                </a:solidFill>
                <a:latin typeface="Arial"/>
                <a:cs typeface="Arial"/>
              </a:rPr>
              <a:t>w</a:t>
            </a:r>
            <a:r>
              <a:rPr lang="en-US" dirty="0">
                <a:solidFill>
                  <a:srgbClr val="575050"/>
                </a:solidFill>
                <a:latin typeface="Arial"/>
                <a:cs typeface="Arial"/>
              </a:rPr>
              <a:t>eb</a:t>
            </a:r>
            <a:r>
              <a:rPr lang="en-US" spc="5" dirty="0">
                <a:solidFill>
                  <a:srgbClr val="575050"/>
                </a:solidFill>
                <a:latin typeface="Arial"/>
                <a:cs typeface="Arial"/>
              </a:rPr>
              <a:t>c</a:t>
            </a:r>
            <a:r>
              <a:rPr lang="en-US" dirty="0">
                <a:solidFill>
                  <a:srgbClr val="575050"/>
                </a:solidFill>
                <a:latin typeface="Arial"/>
                <a:cs typeface="Arial"/>
              </a:rPr>
              <a:t>a</a:t>
            </a:r>
            <a:r>
              <a:rPr lang="en-US" spc="-5" dirty="0">
                <a:solidFill>
                  <a:srgbClr val="575050"/>
                </a:solidFill>
                <a:latin typeface="Arial"/>
                <a:cs typeface="Arial"/>
              </a:rPr>
              <a:t>m</a:t>
            </a:r>
            <a:r>
              <a:rPr lang="en-US" dirty="0">
                <a:solidFill>
                  <a:srgbClr val="575050"/>
                </a:solidFill>
                <a:latin typeface="Arial"/>
                <a:cs typeface="Arial"/>
              </a:rPr>
              <a:t>s </a:t>
            </a:r>
          </a:p>
          <a:p>
            <a:pPr marR="5080">
              <a:lnSpc>
                <a:spcPct val="114000"/>
              </a:lnSpc>
              <a:spcAft>
                <a:spcPts val="600"/>
              </a:spcAft>
              <a:buClr>
                <a:srgbClr val="00B0F0"/>
              </a:buClr>
              <a:buFont typeface="Wingdings" panose="05000000000000000000" pitchFamily="2" charset="2"/>
              <a:buChar char="ü"/>
            </a:pPr>
            <a:r>
              <a:rPr lang="en-US" spc="-5" dirty="0">
                <a:solidFill>
                  <a:srgbClr val="575050"/>
                </a:solidFill>
                <a:latin typeface="Arial"/>
                <a:cs typeface="Arial"/>
              </a:rPr>
              <a:t>S</a:t>
            </a:r>
            <a:r>
              <a:rPr lang="en-US" spc="-10" dirty="0">
                <a:solidFill>
                  <a:srgbClr val="575050"/>
                </a:solidFill>
                <a:latin typeface="Arial"/>
                <a:cs typeface="Arial"/>
              </a:rPr>
              <a:t>t</a:t>
            </a:r>
            <a:r>
              <a:rPr lang="en-US" dirty="0">
                <a:solidFill>
                  <a:srgbClr val="575050"/>
                </a:solidFill>
                <a:latin typeface="Arial"/>
                <a:cs typeface="Arial"/>
              </a:rPr>
              <a:t>r</a:t>
            </a:r>
            <a:r>
              <a:rPr lang="en-US" spc="-5" dirty="0">
                <a:solidFill>
                  <a:srgbClr val="575050"/>
                </a:solidFill>
                <a:latin typeface="Arial"/>
                <a:cs typeface="Arial"/>
              </a:rPr>
              <a:t>i</a:t>
            </a:r>
            <a:r>
              <a:rPr lang="en-US" dirty="0">
                <a:solidFill>
                  <a:srgbClr val="575050"/>
                </a:solidFill>
                <a:latin typeface="Arial"/>
                <a:cs typeface="Arial"/>
              </a:rPr>
              <a:t>p</a:t>
            </a:r>
            <a:r>
              <a:rPr lang="en-US" spc="-5" dirty="0">
                <a:solidFill>
                  <a:srgbClr val="575050"/>
                </a:solidFill>
                <a:latin typeface="Arial"/>
                <a:cs typeface="Arial"/>
              </a:rPr>
              <a:t> </a:t>
            </a:r>
            <a:r>
              <a:rPr lang="en-US" spc="5" dirty="0">
                <a:solidFill>
                  <a:srgbClr val="575050"/>
                </a:solidFill>
                <a:latin typeface="Arial"/>
                <a:cs typeface="Arial"/>
              </a:rPr>
              <a:t>c</a:t>
            </a:r>
            <a:r>
              <a:rPr lang="en-US" spc="-5" dirty="0">
                <a:solidFill>
                  <a:srgbClr val="575050"/>
                </a:solidFill>
                <a:latin typeface="Arial"/>
                <a:cs typeface="Arial"/>
              </a:rPr>
              <a:t>l</a:t>
            </a:r>
            <a:r>
              <a:rPr lang="en-US" dirty="0">
                <a:solidFill>
                  <a:srgbClr val="575050"/>
                </a:solidFill>
                <a:latin typeface="Arial"/>
                <a:cs typeface="Arial"/>
              </a:rPr>
              <a:t>ubs</a:t>
            </a:r>
            <a:endParaRPr lang="en-US" dirty="0">
              <a:latin typeface="Arial"/>
              <a:cs typeface="Arial"/>
            </a:endParaRPr>
          </a:p>
          <a:p>
            <a:pPr marR="1065530">
              <a:lnSpc>
                <a:spcPct val="114000"/>
              </a:lnSpc>
              <a:spcAft>
                <a:spcPts val="600"/>
              </a:spcAft>
              <a:buClr>
                <a:srgbClr val="00B0F0"/>
              </a:buClr>
              <a:buFont typeface="Wingdings" panose="05000000000000000000" pitchFamily="2" charset="2"/>
              <a:buChar char="ü"/>
            </a:pPr>
            <a:r>
              <a:rPr lang="en-US" spc="5" dirty="0">
                <a:solidFill>
                  <a:srgbClr val="575050"/>
                </a:solidFill>
                <a:latin typeface="Arial"/>
                <a:cs typeface="Arial"/>
              </a:rPr>
              <a:t>H</a:t>
            </a:r>
            <a:r>
              <a:rPr lang="en-US" dirty="0">
                <a:solidFill>
                  <a:srgbClr val="575050"/>
                </a:solidFill>
                <a:latin typeface="Arial"/>
                <a:cs typeface="Arial"/>
              </a:rPr>
              <a:t>o</a:t>
            </a:r>
            <a:r>
              <a:rPr lang="en-US" spc="-5" dirty="0">
                <a:solidFill>
                  <a:srgbClr val="575050"/>
                </a:solidFill>
                <a:latin typeface="Arial"/>
                <a:cs typeface="Arial"/>
              </a:rPr>
              <a:t>t</a:t>
            </a:r>
            <a:r>
              <a:rPr lang="en-US" dirty="0">
                <a:solidFill>
                  <a:srgbClr val="575050"/>
                </a:solidFill>
                <a:latin typeface="Arial"/>
                <a:cs typeface="Arial"/>
              </a:rPr>
              <a:t>e</a:t>
            </a:r>
            <a:r>
              <a:rPr lang="en-US" spc="-5" dirty="0">
                <a:solidFill>
                  <a:srgbClr val="575050"/>
                </a:solidFill>
                <a:latin typeface="Arial"/>
                <a:cs typeface="Arial"/>
              </a:rPr>
              <a:t>l</a:t>
            </a:r>
            <a:r>
              <a:rPr lang="en-US" spc="5" dirty="0">
                <a:solidFill>
                  <a:srgbClr val="575050"/>
                </a:solidFill>
                <a:latin typeface="Arial"/>
                <a:cs typeface="Arial"/>
              </a:rPr>
              <a:t>s</a:t>
            </a:r>
            <a:r>
              <a:rPr lang="en-US" spc="-10" dirty="0">
                <a:solidFill>
                  <a:srgbClr val="575050"/>
                </a:solidFill>
                <a:latin typeface="Arial"/>
                <a:cs typeface="Arial"/>
              </a:rPr>
              <a:t>/</a:t>
            </a:r>
            <a:r>
              <a:rPr lang="en-US" spc="-5" dirty="0">
                <a:solidFill>
                  <a:srgbClr val="575050"/>
                </a:solidFill>
                <a:latin typeface="Arial"/>
                <a:cs typeface="Arial"/>
              </a:rPr>
              <a:t>m</a:t>
            </a:r>
            <a:r>
              <a:rPr lang="en-US" dirty="0">
                <a:solidFill>
                  <a:srgbClr val="575050"/>
                </a:solidFill>
                <a:latin typeface="Arial"/>
                <a:cs typeface="Arial"/>
              </a:rPr>
              <a:t>o</a:t>
            </a:r>
            <a:r>
              <a:rPr lang="en-US" spc="-5" dirty="0">
                <a:solidFill>
                  <a:srgbClr val="575050"/>
                </a:solidFill>
                <a:latin typeface="Arial"/>
                <a:cs typeface="Arial"/>
              </a:rPr>
              <a:t>t</a:t>
            </a:r>
            <a:r>
              <a:rPr lang="en-US" dirty="0">
                <a:solidFill>
                  <a:srgbClr val="575050"/>
                </a:solidFill>
                <a:latin typeface="Arial"/>
                <a:cs typeface="Arial"/>
              </a:rPr>
              <a:t>e</a:t>
            </a:r>
            <a:r>
              <a:rPr lang="en-US" spc="-5" dirty="0">
                <a:solidFill>
                  <a:srgbClr val="575050"/>
                </a:solidFill>
                <a:latin typeface="Arial"/>
                <a:cs typeface="Arial"/>
              </a:rPr>
              <a:t>l</a:t>
            </a:r>
            <a:r>
              <a:rPr lang="en-US" dirty="0">
                <a:solidFill>
                  <a:srgbClr val="575050"/>
                </a:solidFill>
                <a:latin typeface="Arial"/>
                <a:cs typeface="Arial"/>
              </a:rPr>
              <a:t>s</a:t>
            </a:r>
          </a:p>
          <a:p>
            <a:pPr marR="1065530">
              <a:lnSpc>
                <a:spcPct val="114000"/>
              </a:lnSpc>
              <a:spcAft>
                <a:spcPts val="600"/>
              </a:spcAft>
              <a:buClr>
                <a:srgbClr val="00B0F0"/>
              </a:buClr>
              <a:buFont typeface="Wingdings" panose="05000000000000000000" pitchFamily="2" charset="2"/>
              <a:buChar char="ü"/>
            </a:pPr>
            <a:r>
              <a:rPr lang="en-US" spc="-5" dirty="0">
                <a:solidFill>
                  <a:srgbClr val="575050"/>
                </a:solidFill>
                <a:latin typeface="Arial"/>
                <a:cs typeface="Arial"/>
              </a:rPr>
              <a:t>M</a:t>
            </a:r>
            <a:r>
              <a:rPr lang="en-US" dirty="0">
                <a:solidFill>
                  <a:srgbClr val="575050"/>
                </a:solidFill>
                <a:latin typeface="Arial"/>
                <a:cs typeface="Arial"/>
              </a:rPr>
              <a:t>a</a:t>
            </a:r>
            <a:r>
              <a:rPr lang="en-US" spc="5" dirty="0">
                <a:solidFill>
                  <a:srgbClr val="575050"/>
                </a:solidFill>
                <a:latin typeface="Arial"/>
                <a:cs typeface="Arial"/>
              </a:rPr>
              <a:t>ss</a:t>
            </a:r>
            <a:r>
              <a:rPr lang="en-US" dirty="0">
                <a:solidFill>
                  <a:srgbClr val="575050"/>
                </a:solidFill>
                <a:latin typeface="Arial"/>
                <a:cs typeface="Arial"/>
              </a:rPr>
              <a:t>age</a:t>
            </a:r>
            <a:r>
              <a:rPr lang="en-US" spc="-40" dirty="0">
                <a:solidFill>
                  <a:srgbClr val="575050"/>
                </a:solidFill>
                <a:latin typeface="Arial"/>
                <a:cs typeface="Arial"/>
              </a:rPr>
              <a:t> </a:t>
            </a:r>
            <a:r>
              <a:rPr lang="en-US" dirty="0">
                <a:solidFill>
                  <a:srgbClr val="575050"/>
                </a:solidFill>
                <a:latin typeface="Arial"/>
                <a:cs typeface="Arial"/>
              </a:rPr>
              <a:t>par</a:t>
            </a:r>
            <a:r>
              <a:rPr lang="en-US" spc="-5" dirty="0">
                <a:solidFill>
                  <a:srgbClr val="575050"/>
                </a:solidFill>
                <a:latin typeface="Arial"/>
                <a:cs typeface="Arial"/>
              </a:rPr>
              <a:t>l</a:t>
            </a:r>
            <a:r>
              <a:rPr lang="en-US" dirty="0">
                <a:solidFill>
                  <a:srgbClr val="575050"/>
                </a:solidFill>
                <a:latin typeface="Arial"/>
                <a:cs typeface="Arial"/>
              </a:rPr>
              <a:t>ors</a:t>
            </a:r>
          </a:p>
        </p:txBody>
      </p:sp>
      <p:sp>
        <p:nvSpPr>
          <p:cNvPr id="5" name="object 5"/>
          <p:cNvSpPr>
            <a:spLocks noGrp="1"/>
          </p:cNvSpPr>
          <p:nvPr>
            <p:ph idx="13"/>
          </p:nvPr>
        </p:nvSpPr>
        <p:spPr>
          <a:xfrm>
            <a:off x="4735035" y="1676400"/>
            <a:ext cx="3581400" cy="3505200"/>
          </a:xfrm>
          <a:prstGeom prst="rect">
            <a:avLst/>
          </a:prstGeom>
          <a:blipFill>
            <a:blip r:embed="rId3" cstate="print"/>
            <a:stretch>
              <a:fillRect/>
            </a:stretch>
          </a:blipFill>
        </p:spPr>
        <p:txBody>
          <a:bodyPr wrap="square" lIns="0" tIns="0" rIns="0" bIns="0" rtlCol="0"/>
          <a:lstStyle/>
          <a:p>
            <a:pPr marL="0" indent="0">
              <a:buNone/>
            </a:pPr>
            <a:endParaRPr lang="en-US" dirty="0"/>
          </a:p>
        </p:txBody>
      </p:sp>
    </p:spTree>
    <p:extLst>
      <p:ext uri="{BB962C8B-B14F-4D97-AF65-F5344CB8AC3E}">
        <p14:creationId xmlns:p14="http://schemas.microsoft.com/office/powerpoint/2010/main" val="529017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Hidden America</a:t>
            </a:r>
          </a:p>
        </p:txBody>
      </p:sp>
      <p:sp>
        <p:nvSpPr>
          <p:cNvPr id="3" name="Content Placeholder 2"/>
          <p:cNvSpPr>
            <a:spLocks noGrp="1"/>
          </p:cNvSpPr>
          <p:nvPr>
            <p:ph idx="1"/>
          </p:nvPr>
        </p:nvSpPr>
        <p:spPr/>
        <p:txBody>
          <a:bodyPr/>
          <a:lstStyle/>
          <a:p>
            <a:pPr marL="0" lvl="0" indent="0">
              <a:buNone/>
            </a:pPr>
            <a:endParaRPr lang="en-US" u="sng" dirty="0">
              <a:hlinkClick r:id="rId3"/>
            </a:endParaRPr>
          </a:p>
          <a:p>
            <a:pPr marL="0" lvl="0" indent="0">
              <a:buNone/>
            </a:pPr>
            <a:endParaRPr lang="en-US" u="sng" dirty="0">
              <a:hlinkClick r:id="rId3"/>
            </a:endParaRPr>
          </a:p>
          <a:p>
            <a:pPr marL="0" lvl="0" indent="0">
              <a:buNone/>
            </a:pPr>
            <a:endParaRPr lang="en-US" u="sng" dirty="0">
              <a:hlinkClick r:id="rId3"/>
            </a:endParaRPr>
          </a:p>
        </p:txBody>
      </p:sp>
      <p:pic>
        <p:nvPicPr>
          <p:cNvPr id="4" name="Picture 3">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13556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Trafficking or Not?</a:t>
            </a:r>
          </a:p>
        </p:txBody>
      </p:sp>
      <p:sp>
        <p:nvSpPr>
          <p:cNvPr id="3" name="Content Placeholder 2"/>
          <p:cNvSpPr>
            <a:spLocks noGrp="1"/>
          </p:cNvSpPr>
          <p:nvPr>
            <p:ph idx="1"/>
          </p:nvPr>
        </p:nvSpPr>
        <p:spPr/>
        <p:txBody>
          <a:bodyPr>
            <a:normAutofit fontScale="92500" lnSpcReduction="10000"/>
          </a:bodyPr>
          <a:lstStyle/>
          <a:p>
            <a:pPr marL="412750" marR="59690">
              <a:buClr>
                <a:schemeClr val="accent1">
                  <a:lumMod val="75000"/>
                </a:schemeClr>
              </a:buClr>
              <a:buFont typeface="Wingdings" panose="05000000000000000000" pitchFamily="2" charset="2"/>
              <a:buChar char="ü"/>
            </a:pPr>
            <a:endParaRPr lang="en-US" spc="5" dirty="0">
              <a:latin typeface="Arial"/>
              <a:cs typeface="Arial"/>
            </a:endParaRPr>
          </a:p>
          <a:p>
            <a:pPr marL="69850" marR="59690" indent="0">
              <a:buClr>
                <a:schemeClr val="accent1">
                  <a:lumMod val="75000"/>
                </a:schemeClr>
              </a:buClr>
              <a:buNone/>
            </a:pPr>
            <a:r>
              <a:rPr lang="en-US" spc="5" dirty="0"/>
              <a:t>Activity</a:t>
            </a:r>
          </a:p>
          <a:p>
            <a:pPr marL="69850" marR="59690" indent="0">
              <a:buClr>
                <a:schemeClr val="accent1">
                  <a:lumMod val="75000"/>
                </a:schemeClr>
              </a:buClr>
              <a:buNone/>
            </a:pPr>
            <a:endParaRPr lang="en-US" spc="5" dirty="0"/>
          </a:p>
          <a:p>
            <a:pPr marL="412750" marR="59690">
              <a:buClr>
                <a:srgbClr val="00B0F0"/>
              </a:buClr>
              <a:buFont typeface="Wingdings" panose="05000000000000000000" pitchFamily="2" charset="2"/>
              <a:buChar char="ü"/>
            </a:pPr>
            <a:r>
              <a:rPr lang="en-US" sz="2000" spc="5" dirty="0"/>
              <a:t>D</a:t>
            </a:r>
            <a:r>
              <a:rPr lang="en-US" sz="2000" spc="-5" dirty="0"/>
              <a:t>i</a:t>
            </a:r>
            <a:r>
              <a:rPr lang="en-US" sz="2000" dirty="0"/>
              <a:t>d</a:t>
            </a:r>
            <a:r>
              <a:rPr lang="en-US" sz="2000" spc="-5" dirty="0"/>
              <a:t> </a:t>
            </a:r>
            <a:r>
              <a:rPr lang="en-US" sz="2000" spc="-10" dirty="0"/>
              <a:t>y</a:t>
            </a:r>
            <a:r>
              <a:rPr lang="en-US" sz="2000" dirty="0"/>
              <a:t>ou</a:t>
            </a:r>
            <a:r>
              <a:rPr lang="en-US" sz="2000" spc="-15" dirty="0"/>
              <a:t> </a:t>
            </a:r>
            <a:r>
              <a:rPr lang="en-US" sz="2000" dirty="0"/>
              <a:t>a</a:t>
            </a:r>
            <a:r>
              <a:rPr lang="en-US" sz="2000" spc="-5" dirty="0"/>
              <a:t>l</a:t>
            </a:r>
            <a:r>
              <a:rPr lang="en-US" sz="2000" dirty="0"/>
              <a:t>l</a:t>
            </a:r>
            <a:r>
              <a:rPr lang="en-US" sz="2000" spc="5" dirty="0"/>
              <a:t> </a:t>
            </a:r>
            <a:r>
              <a:rPr lang="en-US" sz="2000" dirty="0"/>
              <a:t>agree</a:t>
            </a:r>
            <a:r>
              <a:rPr lang="en-US" sz="2000" spc="-30" dirty="0"/>
              <a:t> </a:t>
            </a:r>
            <a:r>
              <a:rPr lang="en-US" sz="2000" spc="-5" dirty="0"/>
              <a:t>t</a:t>
            </a:r>
            <a:r>
              <a:rPr lang="en-US" sz="2000" dirty="0"/>
              <a:t>hat</a:t>
            </a:r>
            <a:r>
              <a:rPr lang="en-US" sz="2000" spc="-25" dirty="0"/>
              <a:t> </a:t>
            </a:r>
            <a:r>
              <a:rPr lang="en-US" sz="2000" spc="-5" dirty="0"/>
              <a:t>t</a:t>
            </a:r>
            <a:r>
              <a:rPr lang="en-US" sz="2000" dirty="0"/>
              <a:t>he</a:t>
            </a:r>
            <a:r>
              <a:rPr lang="en-US" sz="2000" spc="-15" dirty="0"/>
              <a:t> </a:t>
            </a:r>
            <a:r>
              <a:rPr lang="en-US" sz="2000" spc="5" dirty="0"/>
              <a:t>sc</a:t>
            </a:r>
            <a:r>
              <a:rPr lang="en-US" sz="2000" dirty="0"/>
              <a:t>enar</a:t>
            </a:r>
            <a:r>
              <a:rPr lang="en-US" sz="2000" spc="-5" dirty="0"/>
              <a:t>i</a:t>
            </a:r>
            <a:r>
              <a:rPr lang="en-US" sz="2000" dirty="0"/>
              <a:t>o</a:t>
            </a:r>
            <a:r>
              <a:rPr lang="en-US" sz="2000" spc="-40" dirty="0"/>
              <a:t> </a:t>
            </a:r>
            <a:r>
              <a:rPr lang="en-US" sz="2000" spc="-10" dirty="0"/>
              <a:t>y</a:t>
            </a:r>
            <a:r>
              <a:rPr lang="en-US" sz="2000" dirty="0"/>
              <a:t>ou</a:t>
            </a:r>
            <a:r>
              <a:rPr lang="en-US" sz="2000" spc="-5" dirty="0"/>
              <a:t> </a:t>
            </a:r>
            <a:r>
              <a:rPr lang="en-US" sz="2000" dirty="0"/>
              <a:t>read</a:t>
            </a:r>
            <a:r>
              <a:rPr lang="en-US" sz="2000" spc="-30" dirty="0"/>
              <a:t> </a:t>
            </a:r>
            <a:r>
              <a:rPr lang="en-US" sz="2000" spc="5" dirty="0"/>
              <a:t>w</a:t>
            </a:r>
            <a:r>
              <a:rPr lang="en-US" sz="2000" dirty="0"/>
              <a:t>as</a:t>
            </a:r>
            <a:r>
              <a:rPr lang="en-US" sz="2000" spc="-25" dirty="0"/>
              <a:t> </a:t>
            </a:r>
            <a:r>
              <a:rPr lang="en-US" sz="2000" spc="-5" dirty="0"/>
              <a:t>i</a:t>
            </a:r>
            <a:r>
              <a:rPr lang="en-US" sz="2000" dirty="0"/>
              <a:t>ndeed</a:t>
            </a:r>
            <a:r>
              <a:rPr lang="en-US" sz="2000" spc="-15" dirty="0"/>
              <a:t> </a:t>
            </a:r>
            <a:r>
              <a:rPr lang="en-US" sz="2000" spc="5" dirty="0"/>
              <a:t>s</a:t>
            </a:r>
            <a:r>
              <a:rPr lang="en-US" sz="2000" dirty="0"/>
              <a:t>ex </a:t>
            </a:r>
            <a:r>
              <a:rPr lang="en-US" sz="2000" spc="-10" dirty="0"/>
              <a:t>t</a:t>
            </a:r>
            <a:r>
              <a:rPr lang="en-US" sz="2000" dirty="0"/>
              <a:t>ra</a:t>
            </a:r>
            <a:r>
              <a:rPr lang="en-US" sz="2000" spc="-45" dirty="0"/>
              <a:t>f</a:t>
            </a:r>
            <a:r>
              <a:rPr lang="en-US" sz="2000" spc="-5" dirty="0"/>
              <a:t>fi</a:t>
            </a:r>
            <a:r>
              <a:rPr lang="en-US" sz="2000" spc="5" dirty="0"/>
              <a:t>ck</a:t>
            </a:r>
            <a:r>
              <a:rPr lang="en-US" sz="2000" spc="-5" dirty="0"/>
              <a:t>i</a:t>
            </a:r>
            <a:r>
              <a:rPr lang="en-US" sz="2000" dirty="0"/>
              <a:t>ng?</a:t>
            </a:r>
          </a:p>
          <a:p>
            <a:pPr marL="412750" marR="59690">
              <a:buClr>
                <a:srgbClr val="00B0F0"/>
              </a:buClr>
              <a:buFont typeface="Wingdings" panose="05000000000000000000" pitchFamily="2" charset="2"/>
              <a:buChar char="ü"/>
            </a:pPr>
            <a:endParaRPr lang="en-US" sz="2000" dirty="0"/>
          </a:p>
          <a:p>
            <a:pPr marL="413385" marR="5080">
              <a:spcBef>
                <a:spcPts val="1200"/>
              </a:spcBef>
              <a:buClr>
                <a:srgbClr val="00B0F0"/>
              </a:buClr>
              <a:buFont typeface="Wingdings" panose="05000000000000000000" pitchFamily="2" charset="2"/>
              <a:buChar char="ü"/>
            </a:pPr>
            <a:r>
              <a:rPr lang="en-US" sz="2000" dirty="0"/>
              <a:t>What</a:t>
            </a:r>
            <a:r>
              <a:rPr lang="en-US" sz="2000" spc="-35" dirty="0"/>
              <a:t> </a:t>
            </a:r>
            <a:r>
              <a:rPr lang="en-US" sz="2000" spc="-5" dirty="0"/>
              <a:t>i</a:t>
            </a:r>
            <a:r>
              <a:rPr lang="en-US" sz="2000" dirty="0"/>
              <a:t>n</a:t>
            </a:r>
            <a:r>
              <a:rPr lang="en-US" sz="2000" spc="-5" dirty="0"/>
              <a:t>f</a:t>
            </a:r>
            <a:r>
              <a:rPr lang="en-US" sz="2000" dirty="0"/>
              <a:t>or</a:t>
            </a:r>
            <a:r>
              <a:rPr lang="en-US" sz="2000" spc="-5" dirty="0"/>
              <a:t>m</a:t>
            </a:r>
            <a:r>
              <a:rPr lang="en-US" sz="2000" dirty="0"/>
              <a:t>a</a:t>
            </a:r>
            <a:r>
              <a:rPr lang="en-US" sz="2000" spc="-10" dirty="0"/>
              <a:t>t</a:t>
            </a:r>
            <a:r>
              <a:rPr lang="en-US" sz="2000" spc="-5" dirty="0"/>
              <a:t>i</a:t>
            </a:r>
            <a:r>
              <a:rPr lang="en-US" sz="2000" dirty="0"/>
              <a:t>on</a:t>
            </a:r>
            <a:r>
              <a:rPr lang="en-US" sz="2000" spc="-30" dirty="0"/>
              <a:t> </a:t>
            </a:r>
            <a:r>
              <a:rPr lang="en-US" sz="2000" spc="-5" dirty="0"/>
              <a:t>i</a:t>
            </a:r>
            <a:r>
              <a:rPr lang="en-US" sz="2000" dirty="0"/>
              <a:t>n</a:t>
            </a:r>
            <a:r>
              <a:rPr lang="en-US" sz="2000" spc="-5" dirty="0"/>
              <a:t> </a:t>
            </a:r>
            <a:r>
              <a:rPr lang="en-US" sz="2000" spc="-10" dirty="0"/>
              <a:t>t</a:t>
            </a:r>
            <a:r>
              <a:rPr lang="en-US" sz="2000" dirty="0"/>
              <a:t>he</a:t>
            </a:r>
            <a:r>
              <a:rPr lang="en-US" sz="2000" spc="-15" dirty="0"/>
              <a:t> </a:t>
            </a:r>
            <a:r>
              <a:rPr lang="en-US" sz="2000" spc="5" dirty="0"/>
              <a:t>sc</a:t>
            </a:r>
            <a:r>
              <a:rPr lang="en-US" sz="2000" dirty="0"/>
              <a:t>enar</a:t>
            </a:r>
            <a:r>
              <a:rPr lang="en-US" sz="2000" spc="-5" dirty="0"/>
              <a:t>i</a:t>
            </a:r>
            <a:r>
              <a:rPr lang="en-US" sz="2000" dirty="0"/>
              <a:t>o</a:t>
            </a:r>
            <a:r>
              <a:rPr lang="en-US" sz="2000" spc="-40" dirty="0"/>
              <a:t> </a:t>
            </a:r>
            <a:r>
              <a:rPr lang="en-US" sz="2000" dirty="0"/>
              <a:t>he</a:t>
            </a:r>
            <a:r>
              <a:rPr lang="en-US" sz="2000" spc="-5" dirty="0"/>
              <a:t>l</a:t>
            </a:r>
            <a:r>
              <a:rPr lang="en-US" sz="2000" dirty="0"/>
              <a:t>ped</a:t>
            </a:r>
            <a:r>
              <a:rPr lang="en-US" sz="2000" spc="-20" dirty="0"/>
              <a:t> </a:t>
            </a:r>
            <a:r>
              <a:rPr lang="en-US" sz="2000" spc="-10" dirty="0"/>
              <a:t>y</a:t>
            </a:r>
            <a:r>
              <a:rPr lang="en-US" sz="2000" dirty="0"/>
              <a:t>ou</a:t>
            </a:r>
            <a:r>
              <a:rPr lang="en-US" sz="2000" spc="-5" dirty="0"/>
              <a:t> </a:t>
            </a:r>
            <a:r>
              <a:rPr lang="en-US" sz="2000" dirty="0"/>
              <a:t>de</a:t>
            </a:r>
            <a:r>
              <a:rPr lang="en-US" sz="2000" spc="5" dirty="0"/>
              <a:t>c</a:t>
            </a:r>
            <a:r>
              <a:rPr lang="en-US" sz="2000" spc="-5" dirty="0"/>
              <a:t>i</a:t>
            </a:r>
            <a:r>
              <a:rPr lang="en-US" sz="2000" dirty="0"/>
              <a:t>de</a:t>
            </a:r>
            <a:r>
              <a:rPr lang="en-US" sz="2000" spc="-30" dirty="0"/>
              <a:t> </a:t>
            </a:r>
            <a:r>
              <a:rPr lang="en-US" sz="2000" spc="-5" dirty="0"/>
              <a:t>i</a:t>
            </a:r>
            <a:r>
              <a:rPr lang="en-US" sz="2000" dirty="0"/>
              <a:t>f</a:t>
            </a:r>
            <a:r>
              <a:rPr lang="en-US" sz="2000" spc="-10" dirty="0"/>
              <a:t> </a:t>
            </a:r>
            <a:r>
              <a:rPr lang="en-US" sz="2000" spc="5" dirty="0"/>
              <a:t>w</a:t>
            </a:r>
            <a:r>
              <a:rPr lang="en-US" sz="2000" dirty="0"/>
              <a:t>as</a:t>
            </a:r>
            <a:r>
              <a:rPr lang="en-US" sz="2000" spc="-10" dirty="0"/>
              <a:t> </a:t>
            </a:r>
            <a:r>
              <a:rPr lang="en-US" sz="2000" dirty="0"/>
              <a:t>or </a:t>
            </a:r>
            <a:r>
              <a:rPr lang="en-US" sz="2000" spc="5" dirty="0"/>
              <a:t>w</a:t>
            </a:r>
            <a:r>
              <a:rPr lang="en-US" sz="2000" dirty="0"/>
              <a:t>as</a:t>
            </a:r>
            <a:r>
              <a:rPr lang="en-US" sz="2000" spc="-10" dirty="0"/>
              <a:t> </a:t>
            </a:r>
            <a:r>
              <a:rPr lang="en-US" sz="2000" dirty="0"/>
              <a:t>not</a:t>
            </a:r>
            <a:r>
              <a:rPr lang="en-US" sz="2000" spc="-20" dirty="0"/>
              <a:t> </a:t>
            </a:r>
            <a:r>
              <a:rPr lang="en-US" sz="2000" spc="5" dirty="0"/>
              <a:t>s</a:t>
            </a:r>
            <a:r>
              <a:rPr lang="en-US" sz="2000" dirty="0"/>
              <a:t>ex</a:t>
            </a:r>
            <a:r>
              <a:rPr lang="en-US" sz="2000" spc="-25" dirty="0"/>
              <a:t> </a:t>
            </a:r>
            <a:r>
              <a:rPr lang="en-US" sz="2000" spc="-10" dirty="0"/>
              <a:t>t</a:t>
            </a:r>
            <a:r>
              <a:rPr lang="en-US" sz="2000" dirty="0"/>
              <a:t>ra</a:t>
            </a:r>
            <a:r>
              <a:rPr lang="en-US" sz="2000" spc="-45" dirty="0"/>
              <a:t>f</a:t>
            </a:r>
            <a:r>
              <a:rPr lang="en-US" sz="2000" spc="-5" dirty="0"/>
              <a:t>fi</a:t>
            </a:r>
            <a:r>
              <a:rPr lang="en-US" sz="2000" spc="5" dirty="0"/>
              <a:t>ck</a:t>
            </a:r>
            <a:r>
              <a:rPr lang="en-US" sz="2000" spc="-5" dirty="0"/>
              <a:t>i</a:t>
            </a:r>
            <a:r>
              <a:rPr lang="en-US" sz="2000" dirty="0"/>
              <a:t>ng?</a:t>
            </a:r>
          </a:p>
          <a:p>
            <a:pPr marL="413385" marR="5080">
              <a:spcBef>
                <a:spcPts val="1200"/>
              </a:spcBef>
              <a:buClr>
                <a:srgbClr val="00B0F0"/>
              </a:buClr>
              <a:buFont typeface="Wingdings" panose="05000000000000000000" pitchFamily="2" charset="2"/>
              <a:buChar char="ü"/>
            </a:pPr>
            <a:endParaRPr lang="en-US" sz="2000" dirty="0"/>
          </a:p>
          <a:p>
            <a:pPr marL="413385" marR="46990">
              <a:spcBef>
                <a:spcPts val="1200"/>
              </a:spcBef>
              <a:buClr>
                <a:srgbClr val="00B0F0"/>
              </a:buClr>
              <a:buFont typeface="Wingdings" panose="05000000000000000000" pitchFamily="2" charset="2"/>
              <a:buChar char="ü"/>
            </a:pPr>
            <a:r>
              <a:rPr lang="en-US" sz="2000" dirty="0"/>
              <a:t>What</a:t>
            </a:r>
            <a:r>
              <a:rPr lang="en-US" sz="2000" spc="-35" dirty="0"/>
              <a:t> </a:t>
            </a:r>
            <a:r>
              <a:rPr lang="en-US" sz="2000" dirty="0"/>
              <a:t>e</a:t>
            </a:r>
            <a:r>
              <a:rPr lang="en-US" sz="2000" spc="-5" dirty="0"/>
              <a:t>l</a:t>
            </a:r>
            <a:r>
              <a:rPr lang="en-US" sz="2000" spc="5" dirty="0"/>
              <a:t>s</a:t>
            </a:r>
            <a:r>
              <a:rPr lang="en-US" sz="2000" dirty="0"/>
              <a:t>e</a:t>
            </a:r>
            <a:r>
              <a:rPr lang="en-US" sz="2000" spc="-15" dirty="0"/>
              <a:t> </a:t>
            </a:r>
            <a:r>
              <a:rPr lang="en-US" sz="2000" dirty="0"/>
              <a:t>d</a:t>
            </a:r>
            <a:r>
              <a:rPr lang="en-US" sz="2000" spc="-5" dirty="0"/>
              <a:t>i</a:t>
            </a:r>
            <a:r>
              <a:rPr lang="en-US" sz="2000" dirty="0"/>
              <a:t>d</a:t>
            </a:r>
            <a:r>
              <a:rPr lang="en-US" sz="2000" spc="-5" dirty="0"/>
              <a:t> </a:t>
            </a:r>
            <a:r>
              <a:rPr lang="en-US" sz="2000" spc="-10" dirty="0"/>
              <a:t>y</a:t>
            </a:r>
            <a:r>
              <a:rPr lang="en-US" sz="2000" dirty="0"/>
              <a:t>ou</a:t>
            </a:r>
            <a:r>
              <a:rPr lang="en-US" sz="2000" spc="-5" dirty="0"/>
              <a:t> </a:t>
            </a:r>
            <a:r>
              <a:rPr lang="en-US" sz="2000" dirty="0"/>
              <a:t>d</a:t>
            </a:r>
            <a:r>
              <a:rPr lang="en-US" sz="2000" spc="-5" dirty="0"/>
              <a:t>i</a:t>
            </a:r>
            <a:r>
              <a:rPr lang="en-US" sz="2000" spc="5" dirty="0"/>
              <a:t>sc</a:t>
            </a:r>
            <a:r>
              <a:rPr lang="en-US" sz="2000" dirty="0"/>
              <a:t>u</a:t>
            </a:r>
            <a:r>
              <a:rPr lang="en-US" sz="2000" spc="5" dirty="0"/>
              <a:t>s</a:t>
            </a:r>
            <a:r>
              <a:rPr lang="en-US" sz="2000" dirty="0"/>
              <a:t>s</a:t>
            </a:r>
            <a:r>
              <a:rPr lang="en-US" sz="2000" spc="-35" dirty="0"/>
              <a:t> </a:t>
            </a:r>
            <a:r>
              <a:rPr lang="en-US" sz="2000" spc="-5" dirty="0"/>
              <a:t>i</a:t>
            </a:r>
            <a:r>
              <a:rPr lang="en-US" sz="2000" dirty="0"/>
              <a:t>n</a:t>
            </a:r>
            <a:r>
              <a:rPr lang="en-US" sz="2000" spc="-5" dirty="0"/>
              <a:t> </a:t>
            </a:r>
            <a:r>
              <a:rPr lang="en-US" sz="2000" spc="-10" dirty="0"/>
              <a:t>y</a:t>
            </a:r>
            <a:r>
              <a:rPr lang="en-US" sz="2000" dirty="0"/>
              <a:t>our</a:t>
            </a:r>
            <a:r>
              <a:rPr lang="en-US" sz="2000" spc="-15" dirty="0"/>
              <a:t> </a:t>
            </a:r>
            <a:r>
              <a:rPr lang="en-US" sz="2000" spc="5" dirty="0"/>
              <a:t>s</a:t>
            </a:r>
            <a:r>
              <a:rPr lang="en-US" sz="2000" spc="-5" dirty="0"/>
              <a:t>m</a:t>
            </a:r>
            <a:r>
              <a:rPr lang="en-US" sz="2000" dirty="0"/>
              <a:t>a</a:t>
            </a:r>
            <a:r>
              <a:rPr lang="en-US" sz="2000" spc="-5" dirty="0"/>
              <a:t>l</a:t>
            </a:r>
            <a:r>
              <a:rPr lang="en-US" sz="2000" dirty="0"/>
              <a:t>l</a:t>
            </a:r>
            <a:r>
              <a:rPr lang="en-US" sz="2000" spc="-20" dirty="0"/>
              <a:t> </a:t>
            </a:r>
            <a:r>
              <a:rPr lang="en-US" sz="2000" dirty="0"/>
              <a:t>group</a:t>
            </a:r>
            <a:r>
              <a:rPr lang="en-US" sz="2000" spc="-30" dirty="0"/>
              <a:t> </a:t>
            </a:r>
            <a:r>
              <a:rPr lang="en-US" sz="2000" dirty="0"/>
              <a:t>re</a:t>
            </a:r>
            <a:r>
              <a:rPr lang="en-US" sz="2000" spc="-5" dirty="0"/>
              <a:t>l</a:t>
            </a:r>
            <a:r>
              <a:rPr lang="en-US" sz="2000" dirty="0"/>
              <a:t>a</a:t>
            </a:r>
            <a:r>
              <a:rPr lang="en-US" sz="2000" spc="-10" dirty="0"/>
              <a:t>t</a:t>
            </a:r>
            <a:r>
              <a:rPr lang="en-US" sz="2000" dirty="0"/>
              <a:t>ed</a:t>
            </a:r>
            <a:r>
              <a:rPr lang="en-US" sz="2000" spc="-30" dirty="0"/>
              <a:t> </a:t>
            </a:r>
            <a:r>
              <a:rPr lang="en-US" sz="2000" spc="-10" dirty="0"/>
              <a:t>t</a:t>
            </a:r>
            <a:r>
              <a:rPr lang="en-US" sz="2000" dirty="0"/>
              <a:t>o</a:t>
            </a:r>
            <a:r>
              <a:rPr lang="en-US" sz="2000" spc="-5" dirty="0"/>
              <a:t> t</a:t>
            </a:r>
            <a:r>
              <a:rPr lang="en-US" sz="2000" dirty="0"/>
              <a:t>h</a:t>
            </a:r>
            <a:r>
              <a:rPr lang="en-US" sz="2000" spc="-5" dirty="0"/>
              <a:t>i</a:t>
            </a:r>
            <a:r>
              <a:rPr lang="en-US" sz="2000" dirty="0"/>
              <a:t>s s</a:t>
            </a:r>
            <a:r>
              <a:rPr lang="en-US" sz="2000" spc="5" dirty="0"/>
              <a:t>c</a:t>
            </a:r>
            <a:r>
              <a:rPr lang="en-US" sz="2000" dirty="0"/>
              <a:t>enario</a:t>
            </a:r>
            <a:r>
              <a:rPr lang="en-US" sz="2000" spc="-40" dirty="0"/>
              <a:t> </a:t>
            </a:r>
            <a:r>
              <a:rPr lang="en-US" sz="2000" spc="-5" dirty="0"/>
              <a:t>i</a:t>
            </a:r>
            <a:r>
              <a:rPr lang="en-US" sz="2000" dirty="0"/>
              <a:t>n</a:t>
            </a:r>
            <a:r>
              <a:rPr lang="en-US" sz="2000" spc="-5" dirty="0"/>
              <a:t> </a:t>
            </a:r>
            <a:r>
              <a:rPr lang="en-US" sz="2000" dirty="0"/>
              <a:t>par</a:t>
            </a:r>
            <a:r>
              <a:rPr lang="en-US" sz="2000" spc="-10" dirty="0"/>
              <a:t>t</a:t>
            </a:r>
            <a:r>
              <a:rPr lang="en-US" sz="2000" spc="-5" dirty="0"/>
              <a:t>i</a:t>
            </a:r>
            <a:r>
              <a:rPr lang="en-US" sz="2000" spc="5" dirty="0"/>
              <a:t>c</a:t>
            </a:r>
            <a:r>
              <a:rPr lang="en-US" sz="2000" dirty="0"/>
              <a:t>u</a:t>
            </a:r>
            <a:r>
              <a:rPr lang="en-US" sz="2000" spc="-5" dirty="0"/>
              <a:t>l</a:t>
            </a:r>
            <a:r>
              <a:rPr lang="en-US" sz="2000" dirty="0"/>
              <a:t>a</a:t>
            </a:r>
            <a:r>
              <a:rPr lang="en-US" sz="2000" spc="-105" dirty="0"/>
              <a:t>r</a:t>
            </a:r>
            <a:r>
              <a:rPr lang="en-US" sz="2000" dirty="0"/>
              <a:t>,</a:t>
            </a:r>
            <a:r>
              <a:rPr lang="en-US" sz="2000" spc="-50" dirty="0"/>
              <a:t> </a:t>
            </a:r>
            <a:r>
              <a:rPr lang="en-US" sz="2000" dirty="0"/>
              <a:t>or</a:t>
            </a:r>
            <a:r>
              <a:rPr lang="en-US" sz="2000" spc="-15" dirty="0"/>
              <a:t> </a:t>
            </a:r>
            <a:r>
              <a:rPr lang="en-US" sz="2000" dirty="0"/>
              <a:t>about</a:t>
            </a:r>
            <a:r>
              <a:rPr lang="en-US" sz="2000" spc="-35" dirty="0"/>
              <a:t> </a:t>
            </a:r>
            <a:r>
              <a:rPr lang="en-US" sz="2000" spc="5" dirty="0"/>
              <a:t>s</a:t>
            </a:r>
            <a:r>
              <a:rPr lang="en-US" sz="2000" dirty="0"/>
              <a:t>ex</a:t>
            </a:r>
            <a:r>
              <a:rPr lang="en-US" sz="2000" spc="-25" dirty="0"/>
              <a:t> </a:t>
            </a:r>
            <a:r>
              <a:rPr lang="en-US" sz="2000" spc="-10" dirty="0"/>
              <a:t>t</a:t>
            </a:r>
            <a:r>
              <a:rPr lang="en-US" sz="2000" dirty="0"/>
              <a:t>ra</a:t>
            </a:r>
            <a:r>
              <a:rPr lang="en-US" sz="2000" spc="-45" dirty="0"/>
              <a:t>f</a:t>
            </a:r>
            <a:r>
              <a:rPr lang="en-US" sz="2000" spc="-5" dirty="0"/>
              <a:t>fi</a:t>
            </a:r>
            <a:r>
              <a:rPr lang="en-US" sz="2000" spc="5" dirty="0"/>
              <a:t>ck</a:t>
            </a:r>
            <a:r>
              <a:rPr lang="en-US" sz="2000" spc="-5" dirty="0"/>
              <a:t>i</a:t>
            </a:r>
            <a:r>
              <a:rPr lang="en-US" sz="2000" dirty="0"/>
              <a:t>ng,</a:t>
            </a:r>
            <a:r>
              <a:rPr lang="en-US" sz="2000" spc="-35" dirty="0"/>
              <a:t> </a:t>
            </a:r>
            <a:r>
              <a:rPr lang="en-US" sz="2000" spc="-5" dirty="0"/>
              <a:t>i</a:t>
            </a:r>
            <a:r>
              <a:rPr lang="en-US" sz="2000" dirty="0"/>
              <a:t>n</a:t>
            </a:r>
            <a:r>
              <a:rPr lang="en-US" sz="2000" spc="-5" dirty="0"/>
              <a:t> </a:t>
            </a:r>
            <a:r>
              <a:rPr lang="en-US" sz="2000" dirty="0"/>
              <a:t>genera</a:t>
            </a:r>
            <a:r>
              <a:rPr lang="en-US" sz="2000" spc="-5" dirty="0"/>
              <a:t>l</a:t>
            </a:r>
            <a:r>
              <a:rPr lang="en-US" sz="2000" dirty="0"/>
              <a:t>?</a:t>
            </a:r>
          </a:p>
          <a:p>
            <a:pPr marL="413385" marR="46990">
              <a:spcBef>
                <a:spcPts val="1200"/>
              </a:spcBef>
              <a:buClr>
                <a:srgbClr val="00B0F0"/>
              </a:buClr>
              <a:buFont typeface="Wingdings" panose="05000000000000000000" pitchFamily="2" charset="2"/>
              <a:buChar char="ü"/>
            </a:pPr>
            <a:endParaRPr lang="en-US" sz="2000" dirty="0"/>
          </a:p>
          <a:p>
            <a:pPr marL="414020" marR="694690">
              <a:spcBef>
                <a:spcPts val="1200"/>
              </a:spcBef>
              <a:buClr>
                <a:srgbClr val="00B0F0"/>
              </a:buClr>
              <a:buFont typeface="Wingdings" panose="05000000000000000000" pitchFamily="2" charset="2"/>
              <a:buChar char="ü"/>
            </a:pPr>
            <a:r>
              <a:rPr lang="en-US" sz="2000" spc="5" dirty="0"/>
              <a:t>D</a:t>
            </a:r>
            <a:r>
              <a:rPr lang="en-US" sz="2000" spc="-5" dirty="0"/>
              <a:t>i</a:t>
            </a:r>
            <a:r>
              <a:rPr lang="en-US" sz="2000" dirty="0"/>
              <a:t>d</a:t>
            </a:r>
            <a:r>
              <a:rPr lang="en-US" sz="2000" spc="-5" dirty="0"/>
              <a:t> </a:t>
            </a:r>
            <a:r>
              <a:rPr lang="en-US" sz="2000" spc="-10" dirty="0"/>
              <a:t>t</a:t>
            </a:r>
            <a:r>
              <a:rPr lang="en-US" sz="2000" dirty="0"/>
              <a:t>h</a:t>
            </a:r>
            <a:r>
              <a:rPr lang="en-US" sz="2000" spc="-5" dirty="0"/>
              <a:t>i</a:t>
            </a:r>
            <a:r>
              <a:rPr lang="en-US" sz="2000" dirty="0"/>
              <a:t>s</a:t>
            </a:r>
            <a:r>
              <a:rPr lang="en-US" sz="2000" spc="-10" dirty="0"/>
              <a:t> </a:t>
            </a:r>
            <a:r>
              <a:rPr lang="en-US" sz="2000" spc="5" dirty="0"/>
              <a:t>sc</a:t>
            </a:r>
            <a:r>
              <a:rPr lang="en-US" sz="2000" dirty="0"/>
              <a:t>enar</a:t>
            </a:r>
            <a:r>
              <a:rPr lang="en-US" sz="2000" spc="-5" dirty="0"/>
              <a:t>i</a:t>
            </a:r>
            <a:r>
              <a:rPr lang="en-US" sz="2000" dirty="0"/>
              <a:t>o</a:t>
            </a:r>
            <a:r>
              <a:rPr lang="en-US" sz="2000" spc="-40" dirty="0"/>
              <a:t> </a:t>
            </a:r>
            <a:r>
              <a:rPr lang="en-US" sz="2000" dirty="0"/>
              <a:t>genera</a:t>
            </a:r>
            <a:r>
              <a:rPr lang="en-US" sz="2000" spc="-10" dirty="0"/>
              <a:t>t</a:t>
            </a:r>
            <a:r>
              <a:rPr lang="en-US" sz="2000" dirty="0"/>
              <a:t>e</a:t>
            </a:r>
            <a:r>
              <a:rPr lang="en-US" sz="2000" spc="-40" dirty="0"/>
              <a:t> </a:t>
            </a:r>
            <a:r>
              <a:rPr lang="en-US" sz="2000" dirty="0"/>
              <a:t>any</a:t>
            </a:r>
            <a:r>
              <a:rPr lang="en-US" sz="2000" spc="-10" dirty="0"/>
              <a:t> </a:t>
            </a:r>
            <a:r>
              <a:rPr lang="en-US" sz="2000" dirty="0"/>
              <a:t>que</a:t>
            </a:r>
            <a:r>
              <a:rPr lang="en-US" sz="2000" spc="5" dirty="0"/>
              <a:t>s</a:t>
            </a:r>
            <a:r>
              <a:rPr lang="en-US" sz="2000" spc="-10" dirty="0"/>
              <a:t>t</a:t>
            </a:r>
            <a:r>
              <a:rPr lang="en-US" sz="2000" spc="-5" dirty="0"/>
              <a:t>i</a:t>
            </a:r>
            <a:r>
              <a:rPr lang="en-US" sz="2000" dirty="0"/>
              <a:t>ons</a:t>
            </a:r>
            <a:r>
              <a:rPr lang="en-US" sz="2000" spc="-35" dirty="0"/>
              <a:t> </a:t>
            </a:r>
            <a:r>
              <a:rPr lang="en-US" sz="2000" spc="-10" dirty="0"/>
              <a:t>f</a:t>
            </a:r>
            <a:r>
              <a:rPr lang="en-US" sz="2000" dirty="0"/>
              <a:t>or</a:t>
            </a:r>
            <a:r>
              <a:rPr lang="en-US" sz="2000" spc="-15" dirty="0"/>
              <a:t> </a:t>
            </a:r>
            <a:r>
              <a:rPr lang="en-US" sz="2000" spc="-10" dirty="0"/>
              <a:t>t</a:t>
            </a:r>
            <a:r>
              <a:rPr lang="en-US" sz="2000" dirty="0"/>
              <a:t>he</a:t>
            </a:r>
            <a:r>
              <a:rPr lang="en-US" sz="2000" spc="-20" dirty="0"/>
              <a:t> </a:t>
            </a:r>
            <a:r>
              <a:rPr lang="en-US" sz="2000" dirty="0"/>
              <a:t>group rela</a:t>
            </a:r>
            <a:r>
              <a:rPr lang="en-US" sz="2000" spc="-5" dirty="0"/>
              <a:t>t</a:t>
            </a:r>
            <a:r>
              <a:rPr lang="en-US" sz="2000" dirty="0"/>
              <a:t>ed</a:t>
            </a:r>
            <a:r>
              <a:rPr lang="en-US" sz="2000" spc="-25" dirty="0"/>
              <a:t> </a:t>
            </a:r>
            <a:r>
              <a:rPr lang="en-US" sz="2000" spc="-10" dirty="0"/>
              <a:t>t</a:t>
            </a:r>
            <a:r>
              <a:rPr lang="en-US" sz="2000" dirty="0"/>
              <a:t>o</a:t>
            </a:r>
            <a:r>
              <a:rPr lang="en-US" sz="2000" spc="-5" dirty="0"/>
              <a:t> </a:t>
            </a:r>
            <a:r>
              <a:rPr lang="en-US" sz="2000" spc="5" dirty="0"/>
              <a:t>CSEM</a:t>
            </a:r>
            <a:r>
              <a:rPr lang="en-US" sz="2000" dirty="0"/>
              <a:t>?</a:t>
            </a:r>
          </a:p>
          <a:p>
            <a:pPr marL="0" indent="0">
              <a:buNone/>
            </a:pPr>
            <a:endParaRPr lang="en-US" dirty="0"/>
          </a:p>
        </p:txBody>
      </p:sp>
      <p:sp>
        <p:nvSpPr>
          <p:cNvPr id="5" name="object 4"/>
          <p:cNvSpPr/>
          <p:nvPr/>
        </p:nvSpPr>
        <p:spPr>
          <a:xfrm>
            <a:off x="5181600" y="1295400"/>
            <a:ext cx="3536245" cy="911497"/>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3040359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B8A78-1F74-4FA0-8709-675A732A4C49}"/>
              </a:ext>
            </a:extLst>
          </p:cNvPr>
          <p:cNvSpPr>
            <a:spLocks noGrp="1"/>
          </p:cNvSpPr>
          <p:nvPr>
            <p:ph type="title"/>
          </p:nvPr>
        </p:nvSpPr>
        <p:spPr/>
        <p:txBody>
          <a:bodyPr/>
          <a:lstStyle/>
          <a:p>
            <a:r>
              <a:rPr lang="en-US" dirty="0"/>
              <a:t>Unit 3</a:t>
            </a:r>
          </a:p>
        </p:txBody>
      </p:sp>
      <p:sp>
        <p:nvSpPr>
          <p:cNvPr id="3" name="Content Placeholder 2">
            <a:extLst>
              <a:ext uri="{FF2B5EF4-FFF2-40B4-BE49-F238E27FC236}">
                <a16:creationId xmlns:a16="http://schemas.microsoft.com/office/drawing/2014/main" id="{111CEF91-1634-4CA7-908C-9D0248B53339}"/>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pPr marL="0" indent="0" algn="ctr">
              <a:buNone/>
            </a:pPr>
            <a:endParaRPr lang="en-US" dirty="0"/>
          </a:p>
        </p:txBody>
      </p:sp>
      <p:sp>
        <p:nvSpPr>
          <p:cNvPr id="4" name="TextBox 3">
            <a:extLst>
              <a:ext uri="{FF2B5EF4-FFF2-40B4-BE49-F238E27FC236}">
                <a16:creationId xmlns:a16="http://schemas.microsoft.com/office/drawing/2014/main" id="{8C8D3F95-7C5C-4890-B7DF-1892BAC1CC29}"/>
              </a:ext>
            </a:extLst>
          </p:cNvPr>
          <p:cNvSpPr txBox="1"/>
          <p:nvPr/>
        </p:nvSpPr>
        <p:spPr>
          <a:xfrm>
            <a:off x="685800" y="2980944"/>
            <a:ext cx="7696200" cy="769441"/>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dirty="0">
                <a:ln w="9525">
                  <a:solidFill>
                    <a:schemeClr val="bg1"/>
                  </a:solidFill>
                  <a:prstDash val="solid"/>
                </a:ln>
                <a:effectLst>
                  <a:outerShdw blurRad="12700" dist="38100" dir="2700000" algn="tl" rotWithShape="0">
                    <a:schemeClr val="bg1">
                      <a:lumMod val="50000"/>
                    </a:schemeClr>
                  </a:outerShdw>
                </a:effectLst>
              </a:rPr>
              <a:t>Risk Factors and Characteristics</a:t>
            </a:r>
          </a:p>
        </p:txBody>
      </p:sp>
      <p:sp>
        <p:nvSpPr>
          <p:cNvPr id="6" name="Oval 5">
            <a:extLst>
              <a:ext uri="{FF2B5EF4-FFF2-40B4-BE49-F238E27FC236}">
                <a16:creationId xmlns:a16="http://schemas.microsoft.com/office/drawing/2014/main" id="{D46A8BDC-5F7D-40E7-BE9F-AA2C0C7687A6}"/>
              </a:ext>
            </a:extLst>
          </p:cNvPr>
          <p:cNvSpPr/>
          <p:nvPr/>
        </p:nvSpPr>
        <p:spPr>
          <a:xfrm>
            <a:off x="990600" y="1828800"/>
            <a:ext cx="1295400" cy="115214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CD37C13-D9F2-4345-9DD2-5E9E32284AB7}"/>
              </a:ext>
            </a:extLst>
          </p:cNvPr>
          <p:cNvSpPr/>
          <p:nvPr/>
        </p:nvSpPr>
        <p:spPr>
          <a:xfrm>
            <a:off x="5791200" y="1003300"/>
            <a:ext cx="914400" cy="8255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0EC2C22-3D43-4867-B1A6-7EF36D0F1DED}"/>
              </a:ext>
            </a:extLst>
          </p:cNvPr>
          <p:cNvSpPr/>
          <p:nvPr/>
        </p:nvSpPr>
        <p:spPr>
          <a:xfrm>
            <a:off x="6324600" y="4427494"/>
            <a:ext cx="990600" cy="98270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4097DC9-EFD2-43BC-B9F0-B6B0B685EDB0}"/>
              </a:ext>
            </a:extLst>
          </p:cNvPr>
          <p:cNvSpPr/>
          <p:nvPr/>
        </p:nvSpPr>
        <p:spPr>
          <a:xfrm>
            <a:off x="2286000" y="4617991"/>
            <a:ext cx="838200" cy="79220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7DC2EF7-158D-4DBF-929C-8A6C3F44D078}"/>
              </a:ext>
            </a:extLst>
          </p:cNvPr>
          <p:cNvSpPr/>
          <p:nvPr/>
        </p:nvSpPr>
        <p:spPr>
          <a:xfrm>
            <a:off x="4533900" y="1606807"/>
            <a:ext cx="1097280" cy="10972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344FF6F-5DEA-4FD7-B61A-9D73E691788F}"/>
              </a:ext>
            </a:extLst>
          </p:cNvPr>
          <p:cNvSpPr/>
          <p:nvPr/>
        </p:nvSpPr>
        <p:spPr>
          <a:xfrm>
            <a:off x="1066800" y="3886200"/>
            <a:ext cx="838200" cy="73179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8F492CA-DB8D-469C-A286-6B6D444036AD}"/>
              </a:ext>
            </a:extLst>
          </p:cNvPr>
          <p:cNvSpPr/>
          <p:nvPr/>
        </p:nvSpPr>
        <p:spPr>
          <a:xfrm>
            <a:off x="7162800" y="2081076"/>
            <a:ext cx="990600" cy="98270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690CCD-FA9C-4F3F-B8CD-7244A69F696C}"/>
              </a:ext>
            </a:extLst>
          </p:cNvPr>
          <p:cNvSpPr/>
          <p:nvPr/>
        </p:nvSpPr>
        <p:spPr>
          <a:xfrm>
            <a:off x="4152900" y="4040533"/>
            <a:ext cx="990600" cy="98270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6507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Vulnerable to CSEM?</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222606660"/>
              </p:ext>
            </p:extLst>
          </p:nvPr>
        </p:nvGraphicFramePr>
        <p:xfrm>
          <a:off x="228600" y="1193800"/>
          <a:ext cx="8763000" cy="4957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152400" y="1219200"/>
            <a:ext cx="2057400" cy="2708434"/>
          </a:xfrm>
          <a:prstGeom prst="rect">
            <a:avLst/>
          </a:prstGeom>
          <a:noFill/>
        </p:spPr>
        <p:txBody>
          <a:bodyPr wrap="square" rtlCol="0">
            <a:spAutoFit/>
          </a:bodyPr>
          <a:lstStyle/>
          <a:p>
            <a:r>
              <a:rPr lang="en-US" sz="1700" dirty="0">
                <a:solidFill>
                  <a:srgbClr val="575050"/>
                </a:solidFill>
                <a:latin typeface="Open Sans" panose="020B0606030504020204" pitchFamily="34" charset="0"/>
                <a:ea typeface="Open Sans" panose="020B0606030504020204" pitchFamily="34" charset="0"/>
                <a:cs typeface="Open Sans" panose="020B0606030504020204" pitchFamily="34" charset="0"/>
              </a:rPr>
              <a:t>Whi</a:t>
            </a:r>
            <a:r>
              <a:rPr lang="en-US" sz="1700" spc="-5" dirty="0">
                <a:solidFill>
                  <a:srgbClr val="575050"/>
                </a:solidFill>
                <a:latin typeface="Open Sans" panose="020B0606030504020204" pitchFamily="34" charset="0"/>
                <a:ea typeface="Open Sans" panose="020B0606030504020204" pitchFamily="34" charset="0"/>
                <a:cs typeface="Open Sans" panose="020B0606030504020204" pitchFamily="34" charset="0"/>
              </a:rPr>
              <a:t>l</a:t>
            </a:r>
            <a:r>
              <a:rPr lang="en-US" sz="1700" dirty="0">
                <a:solidFill>
                  <a:srgbClr val="575050"/>
                </a:solidFill>
                <a:latin typeface="Open Sans" panose="020B0606030504020204" pitchFamily="34" charset="0"/>
                <a:ea typeface="Open Sans" panose="020B0606030504020204" pitchFamily="34" charset="0"/>
                <a:cs typeface="Open Sans" panose="020B0606030504020204" pitchFamily="34" charset="0"/>
              </a:rPr>
              <a:t>e</a:t>
            </a:r>
            <a:r>
              <a:rPr lang="en-US" sz="1700" spc="-5" dirty="0">
                <a:solidFill>
                  <a:srgbClr val="575050"/>
                </a:solidFill>
                <a:latin typeface="Open Sans" panose="020B0606030504020204" pitchFamily="34" charset="0"/>
                <a:ea typeface="Open Sans" panose="020B0606030504020204" pitchFamily="34" charset="0"/>
                <a:cs typeface="Open Sans" panose="020B0606030504020204" pitchFamily="34" charset="0"/>
              </a:rPr>
              <a:t> </a:t>
            </a:r>
            <a:r>
              <a:rPr lang="en-US" sz="1700" dirty="0">
                <a:solidFill>
                  <a:srgbClr val="575050"/>
                </a:solidFill>
                <a:latin typeface="Open Sans" panose="020B0606030504020204" pitchFamily="34" charset="0"/>
                <a:ea typeface="Open Sans" panose="020B0606030504020204" pitchFamily="34" charset="0"/>
                <a:cs typeface="Open Sans" panose="020B0606030504020204" pitchFamily="34" charset="0"/>
              </a:rPr>
              <a:t>any</a:t>
            </a:r>
            <a:r>
              <a:rPr lang="en-US" sz="1700" spc="-25" dirty="0">
                <a:solidFill>
                  <a:srgbClr val="575050"/>
                </a:solidFill>
                <a:latin typeface="Open Sans" panose="020B0606030504020204" pitchFamily="34" charset="0"/>
                <a:ea typeface="Open Sans" panose="020B0606030504020204" pitchFamily="34" charset="0"/>
                <a:cs typeface="Open Sans" panose="020B0606030504020204" pitchFamily="34" charset="0"/>
              </a:rPr>
              <a:t> </a:t>
            </a:r>
            <a:r>
              <a:rPr lang="en-US" sz="1700" spc="5" dirty="0">
                <a:solidFill>
                  <a:srgbClr val="575050"/>
                </a:solidFill>
                <a:latin typeface="Open Sans" panose="020B0606030504020204" pitchFamily="34" charset="0"/>
                <a:ea typeface="Open Sans" panose="020B0606030504020204" pitchFamily="34" charset="0"/>
                <a:cs typeface="Open Sans" panose="020B0606030504020204" pitchFamily="34" charset="0"/>
              </a:rPr>
              <a:t>c</a:t>
            </a:r>
            <a:r>
              <a:rPr lang="en-US" sz="1700" dirty="0">
                <a:solidFill>
                  <a:srgbClr val="575050"/>
                </a:solidFill>
                <a:latin typeface="Open Sans" panose="020B0606030504020204" pitchFamily="34" charset="0"/>
                <a:ea typeface="Open Sans" panose="020B0606030504020204" pitchFamily="34" charset="0"/>
                <a:cs typeface="Open Sans" panose="020B0606030504020204" pitchFamily="34" charset="0"/>
              </a:rPr>
              <a:t>h</a:t>
            </a:r>
            <a:r>
              <a:rPr lang="en-US" sz="1700" spc="-5" dirty="0">
                <a:solidFill>
                  <a:srgbClr val="575050"/>
                </a:solidFill>
                <a:latin typeface="Open Sans" panose="020B0606030504020204" pitchFamily="34" charset="0"/>
                <a:ea typeface="Open Sans" panose="020B0606030504020204" pitchFamily="34" charset="0"/>
                <a:cs typeface="Open Sans" panose="020B0606030504020204" pitchFamily="34" charset="0"/>
              </a:rPr>
              <a:t>il</a:t>
            </a:r>
            <a:r>
              <a:rPr lang="en-US" sz="1700" dirty="0">
                <a:solidFill>
                  <a:srgbClr val="575050"/>
                </a:solidFill>
                <a:latin typeface="Open Sans" panose="020B0606030504020204" pitchFamily="34" charset="0"/>
                <a:ea typeface="Open Sans" panose="020B0606030504020204" pitchFamily="34" charset="0"/>
                <a:cs typeface="Open Sans" panose="020B0606030504020204" pitchFamily="34" charset="0"/>
              </a:rPr>
              <a:t>d</a:t>
            </a:r>
            <a:r>
              <a:rPr lang="en-US" sz="1700" spc="-5" dirty="0">
                <a:solidFill>
                  <a:srgbClr val="575050"/>
                </a:solidFill>
                <a:latin typeface="Open Sans" panose="020B0606030504020204" pitchFamily="34" charset="0"/>
                <a:ea typeface="Open Sans" panose="020B0606030504020204" pitchFamily="34" charset="0"/>
                <a:cs typeface="Open Sans" panose="020B0606030504020204" pitchFamily="34" charset="0"/>
              </a:rPr>
              <a:t> i</a:t>
            </a:r>
            <a:r>
              <a:rPr lang="en-US" sz="1700" dirty="0">
                <a:solidFill>
                  <a:srgbClr val="575050"/>
                </a:solidFill>
                <a:latin typeface="Open Sans" panose="020B0606030504020204" pitchFamily="34" charset="0"/>
                <a:ea typeface="Open Sans" panose="020B0606030504020204" pitchFamily="34" charset="0"/>
                <a:cs typeface="Open Sans" panose="020B0606030504020204" pitchFamily="34" charset="0"/>
              </a:rPr>
              <a:t>s</a:t>
            </a:r>
            <a:r>
              <a:rPr lang="en-US" sz="1700" spc="-10" dirty="0">
                <a:solidFill>
                  <a:srgbClr val="575050"/>
                </a:solidFill>
                <a:latin typeface="Open Sans" panose="020B0606030504020204" pitchFamily="34" charset="0"/>
                <a:ea typeface="Open Sans" panose="020B0606030504020204" pitchFamily="34" charset="0"/>
                <a:cs typeface="Open Sans" panose="020B0606030504020204" pitchFamily="34" charset="0"/>
              </a:rPr>
              <a:t> </a:t>
            </a:r>
            <a:r>
              <a:rPr lang="en-US" sz="1700" dirty="0">
                <a:solidFill>
                  <a:srgbClr val="575050"/>
                </a:solidFill>
                <a:latin typeface="Open Sans" panose="020B0606030504020204" pitchFamily="34" charset="0"/>
                <a:ea typeface="Open Sans" panose="020B0606030504020204" pitchFamily="34" charset="0"/>
                <a:cs typeface="Open Sans" panose="020B0606030504020204" pitchFamily="34" charset="0"/>
              </a:rPr>
              <a:t>at</a:t>
            </a:r>
            <a:r>
              <a:rPr lang="en-US" sz="1700" spc="-10" dirty="0">
                <a:solidFill>
                  <a:srgbClr val="575050"/>
                </a:solidFill>
                <a:latin typeface="Open Sans" panose="020B0606030504020204" pitchFamily="34" charset="0"/>
                <a:ea typeface="Open Sans" panose="020B0606030504020204" pitchFamily="34" charset="0"/>
                <a:cs typeface="Open Sans" panose="020B0606030504020204" pitchFamily="34" charset="0"/>
              </a:rPr>
              <a:t> </a:t>
            </a:r>
            <a:r>
              <a:rPr lang="en-US" sz="1700" dirty="0">
                <a:solidFill>
                  <a:srgbClr val="575050"/>
                </a:solidFill>
                <a:latin typeface="Open Sans" panose="020B0606030504020204" pitchFamily="34" charset="0"/>
                <a:ea typeface="Open Sans" panose="020B0606030504020204" pitchFamily="34" charset="0"/>
                <a:cs typeface="Open Sans" panose="020B0606030504020204" pitchFamily="34" charset="0"/>
              </a:rPr>
              <a:t>r</a:t>
            </a:r>
            <a:r>
              <a:rPr lang="en-US" sz="1700" spc="-5" dirty="0">
                <a:solidFill>
                  <a:srgbClr val="575050"/>
                </a:solidFill>
                <a:latin typeface="Open Sans" panose="020B0606030504020204" pitchFamily="34" charset="0"/>
                <a:ea typeface="Open Sans" panose="020B0606030504020204" pitchFamily="34" charset="0"/>
                <a:cs typeface="Open Sans" panose="020B0606030504020204" pitchFamily="34" charset="0"/>
              </a:rPr>
              <a:t>i</a:t>
            </a:r>
            <a:r>
              <a:rPr lang="en-US" sz="1700" spc="5" dirty="0">
                <a:solidFill>
                  <a:srgbClr val="575050"/>
                </a:solidFill>
                <a:latin typeface="Open Sans" panose="020B0606030504020204" pitchFamily="34" charset="0"/>
                <a:ea typeface="Open Sans" panose="020B0606030504020204" pitchFamily="34" charset="0"/>
                <a:cs typeface="Open Sans" panose="020B0606030504020204" pitchFamily="34" charset="0"/>
              </a:rPr>
              <a:t>sk</a:t>
            </a:r>
            <a:r>
              <a:rPr lang="en-US" sz="1700" dirty="0">
                <a:solidFill>
                  <a:srgbClr val="575050"/>
                </a:solidFill>
                <a:latin typeface="Open Sans" panose="020B0606030504020204" pitchFamily="34" charset="0"/>
                <a:ea typeface="Open Sans" panose="020B0606030504020204" pitchFamily="34" charset="0"/>
                <a:cs typeface="Open Sans" panose="020B0606030504020204" pitchFamily="34" charset="0"/>
              </a:rPr>
              <a:t>,</a:t>
            </a:r>
            <a:r>
              <a:rPr lang="en-US" sz="1700" spc="-35" dirty="0">
                <a:solidFill>
                  <a:srgbClr val="575050"/>
                </a:solidFill>
                <a:latin typeface="Open Sans" panose="020B0606030504020204" pitchFamily="34" charset="0"/>
                <a:ea typeface="Open Sans" panose="020B0606030504020204" pitchFamily="34" charset="0"/>
                <a:cs typeface="Open Sans" panose="020B0606030504020204" pitchFamily="34" charset="0"/>
              </a:rPr>
              <a:t> </a:t>
            </a:r>
            <a:r>
              <a:rPr lang="en-US" sz="1700" spc="5" dirty="0">
                <a:solidFill>
                  <a:srgbClr val="575050"/>
                </a:solidFill>
                <a:latin typeface="Open Sans" panose="020B0606030504020204" pitchFamily="34" charset="0"/>
                <a:ea typeface="Open Sans" panose="020B0606030504020204" pitchFamily="34" charset="0"/>
                <a:cs typeface="Open Sans" panose="020B0606030504020204" pitchFamily="34" charset="0"/>
              </a:rPr>
              <a:t>c</a:t>
            </a:r>
            <a:r>
              <a:rPr lang="en-US" sz="1700" dirty="0">
                <a:solidFill>
                  <a:srgbClr val="575050"/>
                </a:solidFill>
                <a:latin typeface="Open Sans" panose="020B0606030504020204" pitchFamily="34" charset="0"/>
                <a:ea typeface="Open Sans" panose="020B0606030504020204" pitchFamily="34" charset="0"/>
                <a:cs typeface="Open Sans" panose="020B0606030504020204" pitchFamily="34" charset="0"/>
              </a:rPr>
              <a:t>h</a:t>
            </a:r>
            <a:r>
              <a:rPr lang="en-US" sz="1700" spc="-5" dirty="0">
                <a:solidFill>
                  <a:srgbClr val="575050"/>
                </a:solidFill>
                <a:latin typeface="Open Sans" panose="020B0606030504020204" pitchFamily="34" charset="0"/>
                <a:ea typeface="Open Sans" panose="020B0606030504020204" pitchFamily="34" charset="0"/>
                <a:cs typeface="Open Sans" panose="020B0606030504020204" pitchFamily="34" charset="0"/>
              </a:rPr>
              <a:t>il</a:t>
            </a:r>
            <a:r>
              <a:rPr lang="en-US" sz="1700" dirty="0">
                <a:solidFill>
                  <a:srgbClr val="575050"/>
                </a:solidFill>
                <a:latin typeface="Open Sans" panose="020B0606030504020204" pitchFamily="34" charset="0"/>
                <a:ea typeface="Open Sans" panose="020B0606030504020204" pitchFamily="34" charset="0"/>
                <a:cs typeface="Open Sans" panose="020B0606030504020204" pitchFamily="34" charset="0"/>
              </a:rPr>
              <a:t>d</a:t>
            </a:r>
            <a:r>
              <a:rPr lang="en-US" sz="1700" spc="-15" dirty="0">
                <a:solidFill>
                  <a:srgbClr val="575050"/>
                </a:solidFill>
                <a:latin typeface="Open Sans" panose="020B0606030504020204" pitchFamily="34" charset="0"/>
                <a:ea typeface="Open Sans" panose="020B0606030504020204" pitchFamily="34" charset="0"/>
                <a:cs typeface="Open Sans" panose="020B0606030504020204" pitchFamily="34" charset="0"/>
              </a:rPr>
              <a:t> </a:t>
            </a:r>
            <a:r>
              <a:rPr lang="en-US" sz="1700" spc="5" dirty="0">
                <a:solidFill>
                  <a:srgbClr val="575050"/>
                </a:solidFill>
                <a:latin typeface="Open Sans" panose="020B0606030504020204" pitchFamily="34" charset="0"/>
                <a:ea typeface="Open Sans" panose="020B0606030504020204" pitchFamily="34" charset="0"/>
                <a:cs typeface="Open Sans" panose="020B0606030504020204" pitchFamily="34" charset="0"/>
              </a:rPr>
              <a:t>s</a:t>
            </a:r>
            <a:r>
              <a:rPr lang="en-US" sz="1700" dirty="0">
                <a:solidFill>
                  <a:srgbClr val="575050"/>
                </a:solidFill>
                <a:latin typeface="Open Sans" panose="020B0606030504020204" pitchFamily="34" charset="0"/>
                <a:ea typeface="Open Sans" panose="020B0606030504020204" pitchFamily="34" charset="0"/>
                <a:cs typeface="Open Sans" panose="020B0606030504020204" pitchFamily="34" charset="0"/>
              </a:rPr>
              <a:t>ex</a:t>
            </a:r>
            <a:r>
              <a:rPr lang="en-US" sz="1700" spc="-10" dirty="0">
                <a:solidFill>
                  <a:srgbClr val="575050"/>
                </a:solidFill>
                <a:latin typeface="Open Sans" panose="020B0606030504020204" pitchFamily="34" charset="0"/>
                <a:ea typeface="Open Sans" panose="020B0606030504020204" pitchFamily="34" charset="0"/>
                <a:cs typeface="Open Sans" panose="020B0606030504020204" pitchFamily="34" charset="0"/>
              </a:rPr>
              <a:t> </a:t>
            </a:r>
            <a:r>
              <a:rPr lang="en-US" sz="1700" spc="-5" dirty="0">
                <a:solidFill>
                  <a:srgbClr val="575050"/>
                </a:solidFill>
                <a:latin typeface="Open Sans" panose="020B0606030504020204" pitchFamily="34" charset="0"/>
                <a:ea typeface="Open Sans" panose="020B0606030504020204" pitchFamily="34" charset="0"/>
                <a:cs typeface="Open Sans" panose="020B0606030504020204" pitchFamily="34" charset="0"/>
              </a:rPr>
              <a:t>t</a:t>
            </a:r>
            <a:r>
              <a:rPr lang="en-US" sz="1700" dirty="0">
                <a:solidFill>
                  <a:srgbClr val="575050"/>
                </a:solidFill>
                <a:latin typeface="Open Sans" panose="020B0606030504020204" pitchFamily="34" charset="0"/>
                <a:ea typeface="Open Sans" panose="020B0606030504020204" pitchFamily="34" charset="0"/>
                <a:cs typeface="Open Sans" panose="020B0606030504020204" pitchFamily="34" charset="0"/>
              </a:rPr>
              <a:t>ra</a:t>
            </a:r>
            <a:r>
              <a:rPr lang="en-US" sz="1700" spc="-45" dirty="0">
                <a:solidFill>
                  <a:srgbClr val="575050"/>
                </a:solidFill>
                <a:latin typeface="Open Sans" panose="020B0606030504020204" pitchFamily="34" charset="0"/>
                <a:ea typeface="Open Sans" panose="020B0606030504020204" pitchFamily="34" charset="0"/>
                <a:cs typeface="Open Sans" panose="020B0606030504020204" pitchFamily="34" charset="0"/>
              </a:rPr>
              <a:t>f</a:t>
            </a:r>
            <a:r>
              <a:rPr lang="en-US" sz="1700" spc="-5" dirty="0">
                <a:solidFill>
                  <a:srgbClr val="575050"/>
                </a:solidFill>
                <a:latin typeface="Open Sans" panose="020B0606030504020204" pitchFamily="34" charset="0"/>
                <a:ea typeface="Open Sans" panose="020B0606030504020204" pitchFamily="34" charset="0"/>
                <a:cs typeface="Open Sans" panose="020B0606030504020204" pitchFamily="34" charset="0"/>
              </a:rPr>
              <a:t>fi</a:t>
            </a:r>
            <a:r>
              <a:rPr lang="en-US" sz="1700" spc="5" dirty="0">
                <a:solidFill>
                  <a:srgbClr val="575050"/>
                </a:solidFill>
                <a:latin typeface="Open Sans" panose="020B0606030504020204" pitchFamily="34" charset="0"/>
                <a:ea typeface="Open Sans" panose="020B0606030504020204" pitchFamily="34" charset="0"/>
                <a:cs typeface="Open Sans" panose="020B0606030504020204" pitchFamily="34" charset="0"/>
              </a:rPr>
              <a:t>ck</a:t>
            </a:r>
            <a:r>
              <a:rPr lang="en-US" sz="1700" spc="-5" dirty="0">
                <a:solidFill>
                  <a:srgbClr val="575050"/>
                </a:solidFill>
                <a:latin typeface="Open Sans" panose="020B0606030504020204" pitchFamily="34" charset="0"/>
                <a:ea typeface="Open Sans" panose="020B0606030504020204" pitchFamily="34" charset="0"/>
                <a:cs typeface="Open Sans" panose="020B0606030504020204" pitchFamily="34" charset="0"/>
              </a:rPr>
              <a:t>i</a:t>
            </a:r>
            <a:r>
              <a:rPr lang="en-US" sz="1700" dirty="0">
                <a:solidFill>
                  <a:srgbClr val="575050"/>
                </a:solidFill>
                <a:latin typeface="Open Sans" panose="020B0606030504020204" pitchFamily="34" charset="0"/>
                <a:ea typeface="Open Sans" panose="020B0606030504020204" pitchFamily="34" charset="0"/>
                <a:cs typeface="Open Sans" panose="020B0606030504020204" pitchFamily="34" charset="0"/>
              </a:rPr>
              <a:t>ng</a:t>
            </a:r>
            <a:r>
              <a:rPr lang="en-US" sz="1700" spc="-40" dirty="0">
                <a:solidFill>
                  <a:srgbClr val="575050"/>
                </a:solidFill>
                <a:latin typeface="Open Sans" panose="020B0606030504020204" pitchFamily="34" charset="0"/>
                <a:ea typeface="Open Sans" panose="020B0606030504020204" pitchFamily="34" charset="0"/>
                <a:cs typeface="Open Sans" panose="020B0606030504020204" pitchFamily="34" charset="0"/>
              </a:rPr>
              <a:t> </a:t>
            </a:r>
            <a:r>
              <a:rPr lang="en-US" sz="1700" dirty="0">
                <a:solidFill>
                  <a:srgbClr val="575050"/>
                </a:solidFill>
                <a:latin typeface="Open Sans" panose="020B0606030504020204" pitchFamily="34" charset="0"/>
                <a:ea typeface="Open Sans" panose="020B0606030504020204" pitchFamily="34" charset="0"/>
                <a:cs typeface="Open Sans" panose="020B0606030504020204" pitchFamily="34" charset="0"/>
              </a:rPr>
              <a:t>d</a:t>
            </a:r>
            <a:r>
              <a:rPr lang="en-US" sz="1700" spc="-5" dirty="0">
                <a:solidFill>
                  <a:srgbClr val="575050"/>
                </a:solidFill>
                <a:latin typeface="Open Sans" panose="020B0606030504020204" pitchFamily="34" charset="0"/>
                <a:ea typeface="Open Sans" panose="020B0606030504020204" pitchFamily="34" charset="0"/>
                <a:cs typeface="Open Sans" panose="020B0606030504020204" pitchFamily="34" charset="0"/>
              </a:rPr>
              <a:t>i</a:t>
            </a:r>
            <a:r>
              <a:rPr lang="en-US" sz="1700" spc="5" dirty="0">
                <a:solidFill>
                  <a:srgbClr val="575050"/>
                </a:solidFill>
                <a:latin typeface="Open Sans" panose="020B0606030504020204" pitchFamily="34" charset="0"/>
                <a:ea typeface="Open Sans" panose="020B0606030504020204" pitchFamily="34" charset="0"/>
                <a:cs typeface="Open Sans" panose="020B0606030504020204" pitchFamily="34" charset="0"/>
              </a:rPr>
              <a:t>s</a:t>
            </a:r>
            <a:r>
              <a:rPr lang="en-US" sz="1700" dirty="0">
                <a:solidFill>
                  <a:srgbClr val="575050"/>
                </a:solidFill>
                <a:latin typeface="Open Sans" panose="020B0606030504020204" pitchFamily="34" charset="0"/>
                <a:ea typeface="Open Sans" panose="020B0606030504020204" pitchFamily="34" charset="0"/>
                <a:cs typeface="Open Sans" panose="020B0606030504020204" pitchFamily="34" charset="0"/>
              </a:rPr>
              <a:t>propor</a:t>
            </a:r>
            <a:r>
              <a:rPr lang="en-US" sz="1700" spc="-10" dirty="0">
                <a:solidFill>
                  <a:srgbClr val="575050"/>
                </a:solidFill>
                <a:latin typeface="Open Sans" panose="020B0606030504020204" pitchFamily="34" charset="0"/>
                <a:ea typeface="Open Sans" panose="020B0606030504020204" pitchFamily="34" charset="0"/>
                <a:cs typeface="Open Sans" panose="020B0606030504020204" pitchFamily="34" charset="0"/>
              </a:rPr>
              <a:t>t</a:t>
            </a:r>
            <a:r>
              <a:rPr lang="en-US" sz="1700" spc="-5" dirty="0">
                <a:solidFill>
                  <a:srgbClr val="575050"/>
                </a:solidFill>
                <a:latin typeface="Open Sans" panose="020B0606030504020204" pitchFamily="34" charset="0"/>
                <a:ea typeface="Open Sans" panose="020B0606030504020204" pitchFamily="34" charset="0"/>
                <a:cs typeface="Open Sans" panose="020B0606030504020204" pitchFamily="34" charset="0"/>
              </a:rPr>
              <a:t>i</a:t>
            </a:r>
            <a:r>
              <a:rPr lang="en-US" sz="1700" dirty="0">
                <a:solidFill>
                  <a:srgbClr val="575050"/>
                </a:solidFill>
                <a:latin typeface="Open Sans" panose="020B0606030504020204" pitchFamily="34" charset="0"/>
                <a:ea typeface="Open Sans" panose="020B0606030504020204" pitchFamily="34" charset="0"/>
                <a:cs typeface="Open Sans" panose="020B0606030504020204" pitchFamily="34" charset="0"/>
              </a:rPr>
              <a:t>o</a:t>
            </a:r>
            <a:r>
              <a:rPr lang="en-US" sz="1700" spc="-15" dirty="0">
                <a:solidFill>
                  <a:srgbClr val="575050"/>
                </a:solidFill>
                <a:latin typeface="Open Sans" panose="020B0606030504020204" pitchFamily="34" charset="0"/>
                <a:ea typeface="Open Sans" panose="020B0606030504020204" pitchFamily="34" charset="0"/>
                <a:cs typeface="Open Sans" panose="020B0606030504020204" pitchFamily="34" charset="0"/>
              </a:rPr>
              <a:t>n</a:t>
            </a:r>
            <a:r>
              <a:rPr lang="en-US" sz="1700" dirty="0">
                <a:solidFill>
                  <a:srgbClr val="575050"/>
                </a:solidFill>
                <a:latin typeface="Open Sans" panose="020B0606030504020204" pitchFamily="34" charset="0"/>
                <a:ea typeface="Open Sans" panose="020B0606030504020204" pitchFamily="34" charset="0"/>
                <a:cs typeface="Open Sans" panose="020B0606030504020204" pitchFamily="34" charset="0"/>
              </a:rPr>
              <a:t>a</a:t>
            </a:r>
            <a:r>
              <a:rPr lang="en-US" sz="1700" spc="-5" dirty="0">
                <a:solidFill>
                  <a:srgbClr val="575050"/>
                </a:solidFill>
                <a:latin typeface="Open Sans" panose="020B0606030504020204" pitchFamily="34" charset="0"/>
                <a:ea typeface="Open Sans" panose="020B0606030504020204" pitchFamily="34" charset="0"/>
                <a:cs typeface="Open Sans" panose="020B0606030504020204" pitchFamily="34" charset="0"/>
              </a:rPr>
              <a:t>t</a:t>
            </a:r>
            <a:r>
              <a:rPr lang="en-US" sz="1700" dirty="0">
                <a:solidFill>
                  <a:srgbClr val="575050"/>
                </a:solidFill>
                <a:latin typeface="Open Sans" panose="020B0606030504020204" pitchFamily="34" charset="0"/>
                <a:ea typeface="Open Sans" panose="020B0606030504020204" pitchFamily="34" charset="0"/>
                <a:cs typeface="Open Sans" panose="020B0606030504020204" pitchFamily="34" charset="0"/>
              </a:rPr>
              <a:t>e</a:t>
            </a:r>
            <a:r>
              <a:rPr lang="en-US" sz="1700" spc="-5" dirty="0">
                <a:solidFill>
                  <a:srgbClr val="575050"/>
                </a:solidFill>
                <a:latin typeface="Open Sans" panose="020B0606030504020204" pitchFamily="34" charset="0"/>
                <a:ea typeface="Open Sans" panose="020B0606030504020204" pitchFamily="34" charset="0"/>
                <a:cs typeface="Open Sans" panose="020B0606030504020204" pitchFamily="34" charset="0"/>
              </a:rPr>
              <a:t>l</a:t>
            </a:r>
            <a:r>
              <a:rPr lang="en-US" sz="1700" dirty="0">
                <a:solidFill>
                  <a:srgbClr val="575050"/>
                </a:solidFill>
                <a:latin typeface="Open Sans" panose="020B0606030504020204" pitchFamily="34" charset="0"/>
                <a:ea typeface="Open Sans" panose="020B0606030504020204" pitchFamily="34" charset="0"/>
                <a:cs typeface="Open Sans" panose="020B0606030504020204" pitchFamily="34" charset="0"/>
              </a:rPr>
              <a:t>y</a:t>
            </a:r>
            <a:r>
              <a:rPr lang="en-US" sz="1700" spc="-50" dirty="0">
                <a:solidFill>
                  <a:srgbClr val="575050"/>
                </a:solidFill>
                <a:latin typeface="Open Sans" panose="020B0606030504020204" pitchFamily="34" charset="0"/>
                <a:ea typeface="Open Sans" panose="020B0606030504020204" pitchFamily="34" charset="0"/>
                <a:cs typeface="Open Sans" panose="020B0606030504020204" pitchFamily="34" charset="0"/>
              </a:rPr>
              <a:t> </a:t>
            </a:r>
            <a:r>
              <a:rPr lang="en-US" sz="1700" spc="-5" dirty="0">
                <a:solidFill>
                  <a:srgbClr val="575050"/>
                </a:solidFill>
                <a:latin typeface="Open Sans" panose="020B0606030504020204" pitchFamily="34" charset="0"/>
                <a:ea typeface="Open Sans" panose="020B0606030504020204" pitchFamily="34" charset="0"/>
                <a:cs typeface="Open Sans" panose="020B0606030504020204" pitchFamily="34" charset="0"/>
              </a:rPr>
              <a:t>im</a:t>
            </a:r>
            <a:r>
              <a:rPr lang="en-US" sz="1700" dirty="0">
                <a:solidFill>
                  <a:srgbClr val="575050"/>
                </a:solidFill>
                <a:latin typeface="Open Sans" panose="020B0606030504020204" pitchFamily="34" charset="0"/>
                <a:ea typeface="Open Sans" panose="020B0606030504020204" pitchFamily="34" charset="0"/>
                <a:cs typeface="Open Sans" panose="020B0606030504020204" pitchFamily="34" charset="0"/>
              </a:rPr>
              <a:t>pa</a:t>
            </a:r>
            <a:r>
              <a:rPr lang="en-US" sz="1700" spc="5" dirty="0">
                <a:solidFill>
                  <a:srgbClr val="575050"/>
                </a:solidFill>
                <a:latin typeface="Open Sans" panose="020B0606030504020204" pitchFamily="34" charset="0"/>
                <a:ea typeface="Open Sans" panose="020B0606030504020204" pitchFamily="34" charset="0"/>
                <a:cs typeface="Open Sans" panose="020B0606030504020204" pitchFamily="34" charset="0"/>
              </a:rPr>
              <a:t>c</a:t>
            </a:r>
            <a:r>
              <a:rPr lang="en-US" sz="1700" spc="-10" dirty="0">
                <a:solidFill>
                  <a:srgbClr val="575050"/>
                </a:solidFill>
                <a:latin typeface="Open Sans" panose="020B0606030504020204" pitchFamily="34" charset="0"/>
                <a:ea typeface="Open Sans" panose="020B0606030504020204" pitchFamily="34" charset="0"/>
                <a:cs typeface="Open Sans" panose="020B0606030504020204" pitchFamily="34" charset="0"/>
              </a:rPr>
              <a:t>t</a:t>
            </a:r>
            <a:r>
              <a:rPr lang="en-US" sz="1700" dirty="0">
                <a:solidFill>
                  <a:srgbClr val="575050"/>
                </a:solidFill>
                <a:latin typeface="Open Sans" panose="020B0606030504020204" pitchFamily="34" charset="0"/>
                <a:ea typeface="Open Sans" panose="020B0606030504020204" pitchFamily="34" charset="0"/>
                <a:cs typeface="Open Sans" panose="020B0606030504020204" pitchFamily="34" charset="0"/>
              </a:rPr>
              <a:t>s </a:t>
            </a:r>
            <a:r>
              <a:rPr lang="en-US" sz="1700" spc="5" dirty="0">
                <a:solidFill>
                  <a:srgbClr val="575050"/>
                </a:solidFill>
                <a:latin typeface="Open Sans" panose="020B0606030504020204" pitchFamily="34" charset="0"/>
                <a:ea typeface="Open Sans" panose="020B0606030504020204" pitchFamily="34" charset="0"/>
                <a:cs typeface="Open Sans" panose="020B0606030504020204" pitchFamily="34" charset="0"/>
              </a:rPr>
              <a:t>c</a:t>
            </a:r>
            <a:r>
              <a:rPr lang="en-US" sz="1700" dirty="0">
                <a:solidFill>
                  <a:srgbClr val="575050"/>
                </a:solidFill>
                <a:latin typeface="Open Sans" panose="020B0606030504020204" pitchFamily="34" charset="0"/>
                <a:ea typeface="Open Sans" panose="020B0606030504020204" pitchFamily="34" charset="0"/>
                <a:cs typeface="Open Sans" panose="020B0606030504020204" pitchFamily="34" charset="0"/>
              </a:rPr>
              <a:t>h</a:t>
            </a:r>
            <a:r>
              <a:rPr lang="en-US" sz="1700" spc="-5" dirty="0">
                <a:solidFill>
                  <a:srgbClr val="575050"/>
                </a:solidFill>
                <a:latin typeface="Open Sans" panose="020B0606030504020204" pitchFamily="34" charset="0"/>
                <a:ea typeface="Open Sans" panose="020B0606030504020204" pitchFamily="34" charset="0"/>
                <a:cs typeface="Open Sans" panose="020B0606030504020204" pitchFamily="34" charset="0"/>
              </a:rPr>
              <a:t>il</a:t>
            </a:r>
            <a:r>
              <a:rPr lang="en-US" sz="1700" dirty="0">
                <a:solidFill>
                  <a:srgbClr val="575050"/>
                </a:solidFill>
                <a:latin typeface="Open Sans" panose="020B0606030504020204" pitchFamily="34" charset="0"/>
                <a:ea typeface="Open Sans" panose="020B0606030504020204" pitchFamily="34" charset="0"/>
                <a:cs typeface="Open Sans" panose="020B0606030504020204" pitchFamily="34" charset="0"/>
              </a:rPr>
              <a:t>dren</a:t>
            </a:r>
            <a:r>
              <a:rPr lang="en-US" sz="1700" spc="-30" dirty="0">
                <a:solidFill>
                  <a:srgbClr val="575050"/>
                </a:solidFill>
                <a:latin typeface="Open Sans" panose="020B0606030504020204" pitchFamily="34" charset="0"/>
                <a:ea typeface="Open Sans" panose="020B0606030504020204" pitchFamily="34" charset="0"/>
                <a:cs typeface="Open Sans" panose="020B0606030504020204" pitchFamily="34" charset="0"/>
              </a:rPr>
              <a:t> </a:t>
            </a:r>
            <a:r>
              <a:rPr lang="en-US" sz="1700" spc="5" dirty="0">
                <a:solidFill>
                  <a:srgbClr val="575050"/>
                </a:solidFill>
                <a:latin typeface="Open Sans" panose="020B0606030504020204" pitchFamily="34" charset="0"/>
                <a:ea typeface="Open Sans" panose="020B0606030504020204" pitchFamily="34" charset="0"/>
                <a:cs typeface="Open Sans" panose="020B0606030504020204" pitchFamily="34" charset="0"/>
              </a:rPr>
              <a:t>w</a:t>
            </a:r>
            <a:r>
              <a:rPr lang="en-US" sz="1700" spc="-5" dirty="0">
                <a:solidFill>
                  <a:srgbClr val="575050"/>
                </a:solidFill>
                <a:latin typeface="Open Sans" panose="020B0606030504020204" pitchFamily="34" charset="0"/>
                <a:ea typeface="Open Sans" panose="020B0606030504020204" pitchFamily="34" charset="0"/>
                <a:cs typeface="Open Sans" panose="020B0606030504020204" pitchFamily="34" charset="0"/>
              </a:rPr>
              <a:t>i</a:t>
            </a:r>
            <a:r>
              <a:rPr lang="en-US" sz="1700" spc="-10" dirty="0">
                <a:solidFill>
                  <a:srgbClr val="575050"/>
                </a:solidFill>
                <a:latin typeface="Open Sans" panose="020B0606030504020204" pitchFamily="34" charset="0"/>
                <a:ea typeface="Open Sans" panose="020B0606030504020204" pitchFamily="34" charset="0"/>
                <a:cs typeface="Open Sans" panose="020B0606030504020204" pitchFamily="34" charset="0"/>
              </a:rPr>
              <a:t>t</a:t>
            </a:r>
            <a:r>
              <a:rPr lang="en-US" sz="1700" dirty="0">
                <a:solidFill>
                  <a:srgbClr val="575050"/>
                </a:solidFill>
                <a:latin typeface="Open Sans" panose="020B0606030504020204" pitchFamily="34" charset="0"/>
                <a:ea typeface="Open Sans" panose="020B0606030504020204" pitchFamily="34" charset="0"/>
                <a:cs typeface="Open Sans" panose="020B0606030504020204" pitchFamily="34" charset="0"/>
              </a:rPr>
              <a:t>h</a:t>
            </a:r>
            <a:r>
              <a:rPr lang="en-US" sz="1700" spc="-5" dirty="0">
                <a:solidFill>
                  <a:srgbClr val="575050"/>
                </a:solidFill>
                <a:latin typeface="Open Sans" panose="020B0606030504020204" pitchFamily="34" charset="0"/>
                <a:ea typeface="Open Sans" panose="020B0606030504020204" pitchFamily="34" charset="0"/>
                <a:cs typeface="Open Sans" panose="020B0606030504020204" pitchFamily="34" charset="0"/>
              </a:rPr>
              <a:t> </a:t>
            </a:r>
            <a:r>
              <a:rPr lang="en-US" sz="1700" dirty="0">
                <a:solidFill>
                  <a:srgbClr val="575050"/>
                </a:solidFill>
                <a:latin typeface="Open Sans" panose="020B0606030504020204" pitchFamily="34" charset="0"/>
                <a:ea typeface="Open Sans" panose="020B0606030504020204" pitchFamily="34" charset="0"/>
                <a:cs typeface="Open Sans" panose="020B0606030504020204" pitchFamily="34" charset="0"/>
              </a:rPr>
              <a:t>grea</a:t>
            </a:r>
            <a:r>
              <a:rPr lang="en-US" sz="1700" spc="-10" dirty="0">
                <a:solidFill>
                  <a:srgbClr val="575050"/>
                </a:solidFill>
                <a:latin typeface="Open Sans" panose="020B0606030504020204" pitchFamily="34" charset="0"/>
                <a:ea typeface="Open Sans" panose="020B0606030504020204" pitchFamily="34" charset="0"/>
                <a:cs typeface="Open Sans" panose="020B0606030504020204" pitchFamily="34" charset="0"/>
              </a:rPr>
              <a:t>t</a:t>
            </a:r>
            <a:r>
              <a:rPr lang="en-US" sz="1700" dirty="0">
                <a:solidFill>
                  <a:srgbClr val="575050"/>
                </a:solidFill>
                <a:latin typeface="Open Sans" panose="020B0606030504020204" pitchFamily="34" charset="0"/>
                <a:ea typeface="Open Sans" panose="020B0606030504020204" pitchFamily="34" charset="0"/>
                <a:cs typeface="Open Sans" panose="020B0606030504020204" pitchFamily="34" charset="0"/>
              </a:rPr>
              <a:t>er</a:t>
            </a:r>
            <a:r>
              <a:rPr lang="en-US" sz="1700" spc="-40" dirty="0">
                <a:solidFill>
                  <a:srgbClr val="575050"/>
                </a:solidFill>
                <a:latin typeface="Open Sans" panose="020B0606030504020204" pitchFamily="34" charset="0"/>
                <a:ea typeface="Open Sans" panose="020B0606030504020204" pitchFamily="34" charset="0"/>
                <a:cs typeface="Open Sans" panose="020B0606030504020204" pitchFamily="34" charset="0"/>
              </a:rPr>
              <a:t> </a:t>
            </a:r>
            <a:r>
              <a:rPr lang="en-US" sz="1700" spc="5" dirty="0">
                <a:solidFill>
                  <a:srgbClr val="575050"/>
                </a:solidFill>
                <a:latin typeface="Open Sans" panose="020B0606030504020204" pitchFamily="34" charset="0"/>
                <a:ea typeface="Open Sans" panose="020B0606030504020204" pitchFamily="34" charset="0"/>
                <a:cs typeface="Open Sans" panose="020B0606030504020204" pitchFamily="34" charset="0"/>
              </a:rPr>
              <a:t>s</a:t>
            </a:r>
            <a:r>
              <a:rPr lang="en-US" sz="1700" dirty="0">
                <a:solidFill>
                  <a:srgbClr val="575050"/>
                </a:solidFill>
                <a:latin typeface="Open Sans" panose="020B0606030504020204" pitchFamily="34" charset="0"/>
                <a:ea typeface="Open Sans" panose="020B0606030504020204" pitchFamily="34" charset="0"/>
                <a:cs typeface="Open Sans" panose="020B0606030504020204" pitchFamily="34" charset="0"/>
              </a:rPr>
              <a:t>o</a:t>
            </a:r>
            <a:r>
              <a:rPr lang="en-US" sz="1700" spc="5" dirty="0">
                <a:solidFill>
                  <a:srgbClr val="575050"/>
                </a:solidFill>
                <a:latin typeface="Open Sans" panose="020B0606030504020204" pitchFamily="34" charset="0"/>
                <a:ea typeface="Open Sans" panose="020B0606030504020204" pitchFamily="34" charset="0"/>
                <a:cs typeface="Open Sans" panose="020B0606030504020204" pitchFamily="34" charset="0"/>
              </a:rPr>
              <a:t>c</a:t>
            </a:r>
            <a:r>
              <a:rPr lang="en-US" sz="1700" spc="-5" dirty="0">
                <a:solidFill>
                  <a:srgbClr val="575050"/>
                </a:solidFill>
                <a:latin typeface="Open Sans" panose="020B0606030504020204" pitchFamily="34" charset="0"/>
                <a:ea typeface="Open Sans" panose="020B0606030504020204" pitchFamily="34" charset="0"/>
                <a:cs typeface="Open Sans" panose="020B0606030504020204" pitchFamily="34" charset="0"/>
              </a:rPr>
              <a:t>i</a:t>
            </a:r>
            <a:r>
              <a:rPr lang="en-US" sz="1700" dirty="0">
                <a:solidFill>
                  <a:srgbClr val="575050"/>
                </a:solidFill>
                <a:latin typeface="Open Sans" panose="020B0606030504020204" pitchFamily="34" charset="0"/>
                <a:ea typeface="Open Sans" panose="020B0606030504020204" pitchFamily="34" charset="0"/>
                <a:cs typeface="Open Sans" panose="020B0606030504020204" pitchFamily="34" charset="0"/>
              </a:rPr>
              <a:t>a</a:t>
            </a:r>
            <a:r>
              <a:rPr lang="en-US" sz="1700" spc="-5" dirty="0">
                <a:solidFill>
                  <a:srgbClr val="575050"/>
                </a:solidFill>
                <a:latin typeface="Open Sans" panose="020B0606030504020204" pitchFamily="34" charset="0"/>
                <a:ea typeface="Open Sans" panose="020B0606030504020204" pitchFamily="34" charset="0"/>
                <a:cs typeface="Open Sans" panose="020B0606030504020204" pitchFamily="34" charset="0"/>
              </a:rPr>
              <a:t>l</a:t>
            </a:r>
            <a:r>
              <a:rPr lang="en-US" sz="1700" dirty="0">
                <a:solidFill>
                  <a:srgbClr val="575050"/>
                </a:solidFill>
                <a:latin typeface="Open Sans" panose="020B0606030504020204" pitchFamily="34" charset="0"/>
                <a:ea typeface="Open Sans" panose="020B0606030504020204" pitchFamily="34" charset="0"/>
                <a:cs typeface="Open Sans" panose="020B0606030504020204" pitchFamily="34" charset="0"/>
              </a:rPr>
              <a:t>,</a:t>
            </a:r>
            <a:r>
              <a:rPr lang="en-US" sz="1700" spc="-25" dirty="0">
                <a:solidFill>
                  <a:srgbClr val="575050"/>
                </a:solidFill>
                <a:latin typeface="Open Sans" panose="020B0606030504020204" pitchFamily="34" charset="0"/>
                <a:ea typeface="Open Sans" panose="020B0606030504020204" pitchFamily="34" charset="0"/>
                <a:cs typeface="Open Sans" panose="020B0606030504020204" pitchFamily="34" charset="0"/>
              </a:rPr>
              <a:t> </a:t>
            </a:r>
            <a:r>
              <a:rPr lang="en-US" sz="1700" dirty="0">
                <a:solidFill>
                  <a:srgbClr val="575050"/>
                </a:solidFill>
                <a:latin typeface="Open Sans" panose="020B0606030504020204" pitchFamily="34" charset="0"/>
                <a:ea typeface="Open Sans" panose="020B0606030504020204" pitchFamily="34" charset="0"/>
                <a:cs typeface="Open Sans" panose="020B0606030504020204" pitchFamily="34" charset="0"/>
              </a:rPr>
              <a:t>e</a:t>
            </a:r>
            <a:r>
              <a:rPr lang="en-US" sz="1700" spc="5" dirty="0">
                <a:solidFill>
                  <a:srgbClr val="575050"/>
                </a:solidFill>
                <a:latin typeface="Open Sans" panose="020B0606030504020204" pitchFamily="34" charset="0"/>
                <a:ea typeface="Open Sans" panose="020B0606030504020204" pitchFamily="34" charset="0"/>
                <a:cs typeface="Open Sans" panose="020B0606030504020204" pitchFamily="34" charset="0"/>
              </a:rPr>
              <a:t>c</a:t>
            </a:r>
            <a:r>
              <a:rPr lang="en-US" sz="1700" dirty="0">
                <a:solidFill>
                  <a:srgbClr val="575050"/>
                </a:solidFill>
                <a:latin typeface="Open Sans" panose="020B0606030504020204" pitchFamily="34" charset="0"/>
                <a:ea typeface="Open Sans" panose="020B0606030504020204" pitchFamily="34" charset="0"/>
                <a:cs typeface="Open Sans" panose="020B0606030504020204" pitchFamily="34" charset="0"/>
              </a:rPr>
              <a:t>ono</a:t>
            </a:r>
            <a:r>
              <a:rPr lang="en-US" sz="1700" spc="-5" dirty="0">
                <a:solidFill>
                  <a:srgbClr val="575050"/>
                </a:solidFill>
                <a:latin typeface="Open Sans" panose="020B0606030504020204" pitchFamily="34" charset="0"/>
                <a:ea typeface="Open Sans" panose="020B0606030504020204" pitchFamily="34" charset="0"/>
                <a:cs typeface="Open Sans" panose="020B0606030504020204" pitchFamily="34" charset="0"/>
              </a:rPr>
              <a:t>mi</a:t>
            </a:r>
            <a:r>
              <a:rPr lang="en-US" sz="1700" spc="5" dirty="0">
                <a:solidFill>
                  <a:srgbClr val="575050"/>
                </a:solidFill>
                <a:latin typeface="Open Sans" panose="020B0606030504020204" pitchFamily="34" charset="0"/>
                <a:ea typeface="Open Sans" panose="020B0606030504020204" pitchFamily="34" charset="0"/>
                <a:cs typeface="Open Sans" panose="020B0606030504020204" pitchFamily="34" charset="0"/>
              </a:rPr>
              <a:t>c</a:t>
            </a:r>
            <a:r>
              <a:rPr lang="en-US" sz="1700" dirty="0">
                <a:solidFill>
                  <a:srgbClr val="575050"/>
                </a:solidFill>
                <a:latin typeface="Open Sans" panose="020B0606030504020204" pitchFamily="34" charset="0"/>
                <a:ea typeface="Open Sans" panose="020B0606030504020204" pitchFamily="34" charset="0"/>
                <a:cs typeface="Open Sans" panose="020B0606030504020204" pitchFamily="34" charset="0"/>
              </a:rPr>
              <a:t>,</a:t>
            </a:r>
            <a:r>
              <a:rPr lang="en-US" sz="1700" spc="-45" dirty="0">
                <a:solidFill>
                  <a:srgbClr val="575050"/>
                </a:solidFill>
                <a:latin typeface="Open Sans" panose="020B0606030504020204" pitchFamily="34" charset="0"/>
                <a:ea typeface="Open Sans" panose="020B0606030504020204" pitchFamily="34" charset="0"/>
                <a:cs typeface="Open Sans" panose="020B0606030504020204" pitchFamily="34" charset="0"/>
              </a:rPr>
              <a:t> </a:t>
            </a:r>
            <a:r>
              <a:rPr lang="en-US" sz="1700" dirty="0">
                <a:solidFill>
                  <a:srgbClr val="575050"/>
                </a:solidFill>
                <a:latin typeface="Open Sans" panose="020B0606030504020204" pitchFamily="34" charset="0"/>
                <a:ea typeface="Open Sans" panose="020B0606030504020204" pitchFamily="34" charset="0"/>
                <a:cs typeface="Open Sans" panose="020B0606030504020204" pitchFamily="34" charset="0"/>
              </a:rPr>
              <a:t>and</a:t>
            </a:r>
            <a:r>
              <a:rPr lang="en-US" sz="1700" spc="-15" dirty="0">
                <a:solidFill>
                  <a:srgbClr val="575050"/>
                </a:solidFill>
                <a:latin typeface="Open Sans" panose="020B0606030504020204" pitchFamily="34" charset="0"/>
                <a:ea typeface="Open Sans" panose="020B0606030504020204" pitchFamily="34" charset="0"/>
                <a:cs typeface="Open Sans" panose="020B0606030504020204" pitchFamily="34" charset="0"/>
              </a:rPr>
              <a:t> </a:t>
            </a:r>
            <a:r>
              <a:rPr lang="en-US" sz="1700" dirty="0">
                <a:solidFill>
                  <a:srgbClr val="575050"/>
                </a:solidFill>
                <a:latin typeface="Open Sans" panose="020B0606030504020204" pitchFamily="34" charset="0"/>
                <a:ea typeface="Open Sans" panose="020B0606030504020204" pitchFamily="34" charset="0"/>
                <a:cs typeface="Open Sans" panose="020B0606030504020204" pitchFamily="34" charset="0"/>
              </a:rPr>
              <a:t>en</a:t>
            </a:r>
            <a:r>
              <a:rPr lang="en-US" sz="1700" spc="-10" dirty="0">
                <a:solidFill>
                  <a:srgbClr val="575050"/>
                </a:solidFill>
                <a:latin typeface="Open Sans" panose="020B0606030504020204" pitchFamily="34" charset="0"/>
                <a:ea typeface="Open Sans" panose="020B0606030504020204" pitchFamily="34" charset="0"/>
                <a:cs typeface="Open Sans" panose="020B0606030504020204" pitchFamily="34" charset="0"/>
              </a:rPr>
              <a:t>v</a:t>
            </a:r>
            <a:r>
              <a:rPr lang="en-US" sz="1700" spc="-5" dirty="0">
                <a:solidFill>
                  <a:srgbClr val="575050"/>
                </a:solidFill>
                <a:latin typeface="Open Sans" panose="020B0606030504020204" pitchFamily="34" charset="0"/>
                <a:ea typeface="Open Sans" panose="020B0606030504020204" pitchFamily="34" charset="0"/>
                <a:cs typeface="Open Sans" panose="020B0606030504020204" pitchFamily="34" charset="0"/>
              </a:rPr>
              <a:t>i</a:t>
            </a:r>
            <a:r>
              <a:rPr lang="en-US" sz="1700" dirty="0">
                <a:solidFill>
                  <a:srgbClr val="575050"/>
                </a:solidFill>
                <a:latin typeface="Open Sans" panose="020B0606030504020204" pitchFamily="34" charset="0"/>
                <a:ea typeface="Open Sans" panose="020B0606030504020204" pitchFamily="34" charset="0"/>
                <a:cs typeface="Open Sans" panose="020B0606030504020204" pitchFamily="34" charset="0"/>
              </a:rPr>
              <a:t>ron</a:t>
            </a:r>
            <a:r>
              <a:rPr lang="en-US" sz="1700" spc="-5" dirty="0">
                <a:solidFill>
                  <a:srgbClr val="575050"/>
                </a:solidFill>
                <a:latin typeface="Open Sans" panose="020B0606030504020204" pitchFamily="34" charset="0"/>
                <a:ea typeface="Open Sans" panose="020B0606030504020204" pitchFamily="34" charset="0"/>
                <a:cs typeface="Open Sans" panose="020B0606030504020204" pitchFamily="34" charset="0"/>
              </a:rPr>
              <a:t>m</a:t>
            </a:r>
            <a:r>
              <a:rPr lang="en-US" sz="1700" dirty="0">
                <a:solidFill>
                  <a:srgbClr val="575050"/>
                </a:solidFill>
                <a:latin typeface="Open Sans" panose="020B0606030504020204" pitchFamily="34" charset="0"/>
                <a:ea typeface="Open Sans" panose="020B0606030504020204" pitchFamily="34" charset="0"/>
                <a:cs typeface="Open Sans" panose="020B0606030504020204" pitchFamily="34" charset="0"/>
              </a:rPr>
              <a:t>en</a:t>
            </a:r>
            <a:r>
              <a:rPr lang="en-US" sz="1700" spc="-5" dirty="0">
                <a:solidFill>
                  <a:srgbClr val="575050"/>
                </a:solidFill>
                <a:latin typeface="Open Sans" panose="020B0606030504020204" pitchFamily="34" charset="0"/>
                <a:ea typeface="Open Sans" panose="020B0606030504020204" pitchFamily="34" charset="0"/>
                <a:cs typeface="Open Sans" panose="020B0606030504020204" pitchFamily="34" charset="0"/>
              </a:rPr>
              <a:t>t</a:t>
            </a:r>
            <a:r>
              <a:rPr lang="en-US" sz="1700" dirty="0">
                <a:solidFill>
                  <a:srgbClr val="575050"/>
                </a:solidFill>
                <a:latin typeface="Open Sans" panose="020B0606030504020204" pitchFamily="34" charset="0"/>
                <a:ea typeface="Open Sans" panose="020B0606030504020204" pitchFamily="34" charset="0"/>
                <a:cs typeface="Open Sans" panose="020B0606030504020204" pitchFamily="34" charset="0"/>
              </a:rPr>
              <a:t>al</a:t>
            </a:r>
            <a:r>
              <a:rPr lang="en-US" sz="1700" spc="-45" dirty="0">
                <a:solidFill>
                  <a:srgbClr val="575050"/>
                </a:solidFill>
                <a:latin typeface="Open Sans" panose="020B0606030504020204" pitchFamily="34" charset="0"/>
                <a:ea typeface="Open Sans" panose="020B0606030504020204" pitchFamily="34" charset="0"/>
                <a:cs typeface="Open Sans" panose="020B0606030504020204" pitchFamily="34" charset="0"/>
              </a:rPr>
              <a:t> </a:t>
            </a:r>
            <a:r>
              <a:rPr lang="en-US" sz="1700" spc="-10" dirty="0">
                <a:solidFill>
                  <a:srgbClr val="575050"/>
                </a:solidFill>
                <a:latin typeface="Open Sans" panose="020B0606030504020204" pitchFamily="34" charset="0"/>
                <a:ea typeface="Open Sans" panose="020B0606030504020204" pitchFamily="34" charset="0"/>
                <a:cs typeface="Open Sans" panose="020B0606030504020204" pitchFamily="34" charset="0"/>
              </a:rPr>
              <a:t>v</a:t>
            </a:r>
            <a:r>
              <a:rPr lang="en-US" sz="1700" dirty="0">
                <a:solidFill>
                  <a:srgbClr val="575050"/>
                </a:solidFill>
                <a:latin typeface="Open Sans" panose="020B0606030504020204" pitchFamily="34" charset="0"/>
                <a:ea typeface="Open Sans" panose="020B0606030504020204" pitchFamily="34" charset="0"/>
                <a:cs typeface="Open Sans" panose="020B0606030504020204" pitchFamily="34" charset="0"/>
              </a:rPr>
              <a:t>u</a:t>
            </a:r>
            <a:r>
              <a:rPr lang="en-US" sz="1700" spc="-5" dirty="0">
                <a:solidFill>
                  <a:srgbClr val="575050"/>
                </a:solidFill>
                <a:latin typeface="Open Sans" panose="020B0606030504020204" pitchFamily="34" charset="0"/>
                <a:ea typeface="Open Sans" panose="020B0606030504020204" pitchFamily="34" charset="0"/>
                <a:cs typeface="Open Sans" panose="020B0606030504020204" pitchFamily="34" charset="0"/>
              </a:rPr>
              <a:t>l</a:t>
            </a:r>
            <a:r>
              <a:rPr lang="en-US" sz="1700" dirty="0">
                <a:solidFill>
                  <a:srgbClr val="575050"/>
                </a:solidFill>
                <a:latin typeface="Open Sans" panose="020B0606030504020204" pitchFamily="34" charset="0"/>
                <a:ea typeface="Open Sans" panose="020B0606030504020204" pitchFamily="34" charset="0"/>
                <a:cs typeface="Open Sans" panose="020B0606030504020204" pitchFamily="34" charset="0"/>
              </a:rPr>
              <a:t>nerab</a:t>
            </a:r>
            <a:r>
              <a:rPr lang="en-US" sz="1700" spc="-5" dirty="0">
                <a:solidFill>
                  <a:srgbClr val="575050"/>
                </a:solidFill>
                <a:latin typeface="Open Sans" panose="020B0606030504020204" pitchFamily="34" charset="0"/>
                <a:ea typeface="Open Sans" panose="020B0606030504020204" pitchFamily="34" charset="0"/>
                <a:cs typeface="Open Sans" panose="020B0606030504020204" pitchFamily="34" charset="0"/>
              </a:rPr>
              <a:t>ili</a:t>
            </a:r>
            <a:r>
              <a:rPr lang="en-US" sz="1700" spc="-10" dirty="0">
                <a:solidFill>
                  <a:srgbClr val="575050"/>
                </a:solidFill>
                <a:latin typeface="Open Sans" panose="020B0606030504020204" pitchFamily="34" charset="0"/>
                <a:ea typeface="Open Sans" panose="020B0606030504020204" pitchFamily="34" charset="0"/>
                <a:cs typeface="Open Sans" panose="020B0606030504020204" pitchFamily="34" charset="0"/>
              </a:rPr>
              <a:t>t</a:t>
            </a:r>
            <a:r>
              <a:rPr lang="en-US" sz="1700" spc="-5" dirty="0">
                <a:solidFill>
                  <a:srgbClr val="575050"/>
                </a:solidFill>
                <a:latin typeface="Open Sans" panose="020B0606030504020204" pitchFamily="34" charset="0"/>
                <a:ea typeface="Open Sans" panose="020B0606030504020204" pitchFamily="34" charset="0"/>
                <a:cs typeface="Open Sans" panose="020B0606030504020204" pitchFamily="34" charset="0"/>
              </a:rPr>
              <a:t>i</a:t>
            </a:r>
            <a:r>
              <a:rPr lang="en-US" sz="1700" dirty="0">
                <a:solidFill>
                  <a:srgbClr val="575050"/>
                </a:solidFill>
                <a:latin typeface="Open Sans" panose="020B0606030504020204" pitchFamily="34" charset="0"/>
                <a:ea typeface="Open Sans" panose="020B0606030504020204" pitchFamily="34" charset="0"/>
                <a:cs typeface="Open Sans" panose="020B0606030504020204" pitchFamily="34" charset="0"/>
              </a:rPr>
              <a:t>es</a:t>
            </a:r>
            <a:endParaRPr lang="en-US" sz="17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85188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endParaRPr lang="en-US" dirty="0">
              <a:highlight>
                <a:srgbClr val="FFFF00"/>
              </a:highlight>
            </a:endParaRPr>
          </a:p>
        </p:txBody>
      </p:sp>
      <p:sp>
        <p:nvSpPr>
          <p:cNvPr id="3" name="Content Placeholder 2">
            <a:extLst>
              <a:ext uri="{FF2B5EF4-FFF2-40B4-BE49-F238E27FC236}">
                <a16:creationId xmlns:a16="http://schemas.microsoft.com/office/drawing/2014/main" id="{BA391249-C1A9-4CDD-85C7-69AE4B9FFB7E}"/>
              </a:ext>
            </a:extLst>
          </p:cNvPr>
          <p:cNvSpPr>
            <a:spLocks noGrp="1"/>
          </p:cNvSpPr>
          <p:nvPr>
            <p:ph idx="1"/>
          </p:nvPr>
        </p:nvSpPr>
        <p:spPr/>
        <p:txBody>
          <a:bodyPr/>
          <a:lstStyle/>
          <a:p>
            <a:endParaRPr lang="en-US"/>
          </a:p>
        </p:txBody>
      </p:sp>
      <p:sp>
        <p:nvSpPr>
          <p:cNvPr id="5" name="Rectangle 4">
            <a:extLst>
              <a:ext uri="{FF2B5EF4-FFF2-40B4-BE49-F238E27FC236}">
                <a16:creationId xmlns:a16="http://schemas.microsoft.com/office/drawing/2014/main" id="{4A996E13-8C1E-49A9-A484-FF1FF1C28F52}"/>
              </a:ext>
            </a:extLst>
          </p:cNvPr>
          <p:cNvSpPr/>
          <p:nvPr/>
        </p:nvSpPr>
        <p:spPr>
          <a:xfrm>
            <a:off x="381000" y="1219200"/>
            <a:ext cx="8610600" cy="4953000"/>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00912D2-7A69-4BBE-B335-48A894E2430C}"/>
              </a:ext>
            </a:extLst>
          </p:cNvPr>
          <p:cNvSpPr txBox="1"/>
          <p:nvPr/>
        </p:nvSpPr>
        <p:spPr>
          <a:xfrm>
            <a:off x="533400" y="1230376"/>
            <a:ext cx="8229600" cy="5047536"/>
          </a:xfrm>
          <a:prstGeom prst="rect">
            <a:avLst/>
          </a:prstGeom>
          <a:noFill/>
        </p:spPr>
        <p:txBody>
          <a:bodyPr wrap="square" rtlCol="0">
            <a:spAutoFit/>
          </a:bodyPr>
          <a:lstStyle/>
          <a:p>
            <a:pPr marL="342900" lvl="0" indent="-342900" eaLnBrk="0" hangingPunct="0">
              <a:buFont typeface="Wingdings" panose="05000000000000000000" pitchFamily="2" charset="2"/>
              <a:buChar char="ü"/>
            </a:pPr>
            <a:r>
              <a:rPr lang="en-US" sz="2200" dirty="0"/>
              <a:t>Gain an understanding of the laws and policies related to protecting children and youth at risk of CSEM </a:t>
            </a:r>
            <a:endParaRPr lang="en-US" sz="2200" b="1" dirty="0"/>
          </a:p>
          <a:p>
            <a:pPr marL="342900" lvl="0" indent="-342900" eaLnBrk="0" hangingPunct="0">
              <a:buFont typeface="Wingdings" panose="05000000000000000000" pitchFamily="2" charset="2"/>
              <a:buChar char="ü"/>
            </a:pPr>
            <a:r>
              <a:rPr lang="en-US" sz="2200" dirty="0"/>
              <a:t>Demonstrate how to apply the definition of CSEM to determine if trafficking is occurring</a:t>
            </a:r>
            <a:endParaRPr lang="en-US" sz="2200" b="1" dirty="0"/>
          </a:p>
          <a:p>
            <a:pPr marL="342900" lvl="0" indent="-342900" eaLnBrk="0" hangingPunct="0">
              <a:buFont typeface="Wingdings" panose="05000000000000000000" pitchFamily="2" charset="2"/>
              <a:buChar char="ü"/>
            </a:pPr>
            <a:r>
              <a:rPr lang="en-US" sz="2200" dirty="0"/>
              <a:t>Recognize the indicators and risk factors of CSEM and the dynamics of sex trafficking relationships</a:t>
            </a:r>
            <a:endParaRPr lang="en-US" sz="2200" b="1" dirty="0"/>
          </a:p>
          <a:p>
            <a:pPr marL="342900" lvl="0" indent="-342900" eaLnBrk="0" hangingPunct="0">
              <a:buFont typeface="Wingdings" panose="05000000000000000000" pitchFamily="2" charset="2"/>
              <a:buChar char="ü"/>
            </a:pPr>
            <a:r>
              <a:rPr lang="en-US" sz="2200" dirty="0"/>
              <a:t>Understand DCS policy for identification, intervention, and reporting of CSEM and case manager tasks</a:t>
            </a:r>
            <a:endParaRPr lang="en-US" sz="2200" b="1" dirty="0"/>
          </a:p>
          <a:p>
            <a:pPr marL="342900" lvl="0" indent="-342900" eaLnBrk="0" hangingPunct="0">
              <a:buFont typeface="Wingdings" panose="05000000000000000000" pitchFamily="2" charset="2"/>
              <a:buChar char="ü"/>
            </a:pPr>
            <a:r>
              <a:rPr lang="en-US" sz="2200" dirty="0"/>
              <a:t>Understand the challenges of engaging with trafficked youth and how to use effective strategies </a:t>
            </a:r>
            <a:endParaRPr lang="en-US" sz="2200" b="1" dirty="0"/>
          </a:p>
          <a:p>
            <a:pPr marL="342900" lvl="0" indent="-342900" eaLnBrk="0" hangingPunct="0">
              <a:buFont typeface="Wingdings" panose="05000000000000000000" pitchFamily="2" charset="2"/>
              <a:buChar char="ü"/>
            </a:pPr>
            <a:r>
              <a:rPr lang="en-US" sz="2200" dirty="0"/>
              <a:t>Be aware of the impact of CSEM and needs of CSEM survivors</a:t>
            </a:r>
            <a:endParaRPr lang="en-US" sz="2200" b="1" dirty="0"/>
          </a:p>
          <a:p>
            <a:pPr marL="342900" lvl="0" indent="-342900" eaLnBrk="0" hangingPunct="0">
              <a:buFont typeface="Wingdings" panose="05000000000000000000" pitchFamily="2" charset="2"/>
              <a:buChar char="ü"/>
            </a:pPr>
            <a:r>
              <a:rPr lang="en-US" sz="2200" dirty="0"/>
              <a:t>Recognize the immediate and long-term health care needs of trafficked youth and be aware of local and statewide resources. </a:t>
            </a:r>
            <a:endParaRPr lang="en-US" sz="2200" b="1" dirty="0"/>
          </a:p>
          <a:p>
            <a:endParaRPr lang="en-US" dirty="0"/>
          </a:p>
          <a:p>
            <a:pPr lvl="0">
              <a:buClr>
                <a:schemeClr val="accent1"/>
              </a:buClr>
              <a:defRPr/>
            </a:pPr>
            <a:endParaRPr lang="en-US" dirty="0"/>
          </a:p>
        </p:txBody>
      </p:sp>
    </p:spTree>
    <p:extLst>
      <p:ext uri="{BB962C8B-B14F-4D97-AF65-F5344CB8AC3E}">
        <p14:creationId xmlns:p14="http://schemas.microsoft.com/office/powerpoint/2010/main" val="17890500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3760"/>
            <a:ext cx="8839200" cy="825500"/>
          </a:xfrm>
        </p:spPr>
        <p:txBody>
          <a:bodyPr/>
          <a:lstStyle/>
          <a:p>
            <a:r>
              <a:rPr lang="en-US" dirty="0"/>
              <a:t>The Data </a:t>
            </a:r>
            <a:endParaRPr lang="en-US" dirty="0">
              <a:highlight>
                <a:srgbClr val="FFFF00"/>
              </a:highlight>
            </a:endParaRPr>
          </a:p>
        </p:txBody>
      </p:sp>
      <p:sp>
        <p:nvSpPr>
          <p:cNvPr id="5" name="TextBox 4"/>
          <p:cNvSpPr txBox="1"/>
          <p:nvPr/>
        </p:nvSpPr>
        <p:spPr>
          <a:xfrm>
            <a:off x="2209800" y="5867400"/>
            <a:ext cx="5257800" cy="261610"/>
          </a:xfrm>
          <a:prstGeom prst="rect">
            <a:avLst/>
          </a:prstGeom>
          <a:noFill/>
        </p:spPr>
        <p:txBody>
          <a:bodyPr wrap="square" rtlCol="0">
            <a:spAutoFit/>
          </a:bodyPr>
          <a:lstStyle/>
          <a:p>
            <a:endParaRPr lang="en-US" sz="1100" dirty="0"/>
          </a:p>
        </p:txBody>
      </p:sp>
      <p:sp>
        <p:nvSpPr>
          <p:cNvPr id="4" name="Rectangle: Diagonal Corners Snipped 3">
            <a:extLst>
              <a:ext uri="{FF2B5EF4-FFF2-40B4-BE49-F238E27FC236}">
                <a16:creationId xmlns:a16="http://schemas.microsoft.com/office/drawing/2014/main" id="{A5F5B907-FE1D-4F51-ABA0-5C68B0210CAE}"/>
              </a:ext>
            </a:extLst>
          </p:cNvPr>
          <p:cNvSpPr/>
          <p:nvPr/>
        </p:nvSpPr>
        <p:spPr>
          <a:xfrm>
            <a:off x="228600" y="1193800"/>
            <a:ext cx="8686800" cy="2286000"/>
          </a:xfrm>
          <a:prstGeom prst="snip2Diag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B3D3CEC3-F762-492E-BBFF-8658264D15DF}"/>
              </a:ext>
            </a:extLst>
          </p:cNvPr>
          <p:cNvSpPr>
            <a:spLocks noGrp="1"/>
          </p:cNvSpPr>
          <p:nvPr>
            <p:ph idx="1"/>
          </p:nvPr>
        </p:nvSpPr>
        <p:spPr>
          <a:xfrm>
            <a:off x="237744" y="3664340"/>
            <a:ext cx="8686800" cy="2286000"/>
          </a:xfrm>
          <a:prstGeom prst="snip2Diag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dirty="0">
                <a:solidFill>
                  <a:schemeClr val="bg1"/>
                </a:solidFill>
                <a:effectLst/>
              </a:rPr>
              <a:t>17% of the children who ran from the care of social services and were reported missing to NCMEC in 2020, were likely victims of child sex trafficking</a:t>
            </a:r>
          </a:p>
          <a:p>
            <a:pPr marL="0" indent="0">
              <a:buNone/>
            </a:pPr>
            <a:endParaRPr lang="en-US" dirty="0"/>
          </a:p>
        </p:txBody>
      </p:sp>
      <p:sp>
        <p:nvSpPr>
          <p:cNvPr id="14" name="TextBox 13">
            <a:extLst>
              <a:ext uri="{FF2B5EF4-FFF2-40B4-BE49-F238E27FC236}">
                <a16:creationId xmlns:a16="http://schemas.microsoft.com/office/drawing/2014/main" id="{FD7CB542-2B37-47DC-859A-0BF47ADDD837}"/>
              </a:ext>
            </a:extLst>
          </p:cNvPr>
          <p:cNvSpPr txBox="1"/>
          <p:nvPr/>
        </p:nvSpPr>
        <p:spPr>
          <a:xfrm>
            <a:off x="838200" y="1600200"/>
            <a:ext cx="7467600" cy="1200329"/>
          </a:xfrm>
          <a:prstGeom prst="rect">
            <a:avLst/>
          </a:prstGeom>
          <a:noFill/>
        </p:spPr>
        <p:txBody>
          <a:bodyPr wrap="square" rtlCol="0">
            <a:spAutoFit/>
          </a:bodyPr>
          <a:lstStyle/>
          <a:p>
            <a:pPr algn="ctr"/>
            <a:r>
              <a:rPr lang="en-US" sz="2400" dirty="0">
                <a:solidFill>
                  <a:schemeClr val="bg1"/>
                </a:solidFill>
                <a:effectLst/>
                <a:latin typeface="Open Sans" panose="020B0606030504020204" pitchFamily="34" charset="0"/>
                <a:ea typeface="Open Sans" panose="020B0606030504020204" pitchFamily="34" charset="0"/>
                <a:cs typeface="Times New Roman" panose="02020603050405020304" pitchFamily="18" charset="0"/>
              </a:rPr>
              <a:t>1 in 6 of the more than 26,500 cases of children reported missing in 2020 who had run away were likely victims of child sex trafficking</a:t>
            </a:r>
            <a:endParaRPr lang="en-US" sz="2400" dirty="0">
              <a:solidFill>
                <a:schemeClr val="bg1"/>
              </a:solidFill>
            </a:endParaRPr>
          </a:p>
        </p:txBody>
      </p:sp>
    </p:spTree>
    <p:extLst>
      <p:ext uri="{BB962C8B-B14F-4D97-AF65-F5344CB8AC3E}">
        <p14:creationId xmlns:p14="http://schemas.microsoft.com/office/powerpoint/2010/main" val="2770171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77803"/>
            <a:ext cx="8991600" cy="825500"/>
          </a:xfrm>
        </p:spPr>
        <p:txBody>
          <a:bodyPr/>
          <a:lstStyle/>
          <a:p>
            <a:r>
              <a:rPr lang="en-US" dirty="0"/>
              <a:t>Men and Boys in Sex Trafficking Overlooked </a:t>
            </a:r>
            <a:endParaRPr lang="en-US" dirty="0">
              <a:highlight>
                <a:srgbClr val="FFFF00"/>
              </a:highlight>
            </a:endParaRPr>
          </a:p>
        </p:txBody>
      </p:sp>
      <p:graphicFrame>
        <p:nvGraphicFramePr>
          <p:cNvPr id="4" name="Content Placeholder 3">
            <a:extLst>
              <a:ext uri="{FF2B5EF4-FFF2-40B4-BE49-F238E27FC236}">
                <a16:creationId xmlns:a16="http://schemas.microsoft.com/office/drawing/2014/main" id="{BD43EBBB-A668-4652-B0CA-3C3A92E9C6C6}"/>
              </a:ext>
            </a:extLst>
          </p:cNvPr>
          <p:cNvGraphicFramePr>
            <a:graphicFrameLocks noGrp="1"/>
          </p:cNvGraphicFramePr>
          <p:nvPr>
            <p:ph idx="1"/>
            <p:extLst>
              <p:ext uri="{D42A27DB-BD31-4B8C-83A1-F6EECF244321}">
                <p14:modId xmlns:p14="http://schemas.microsoft.com/office/powerpoint/2010/main" val="3977002269"/>
              </p:ext>
            </p:extLst>
          </p:nvPr>
        </p:nvGraphicFramePr>
        <p:xfrm>
          <a:off x="228600" y="533400"/>
          <a:ext cx="8763000" cy="5618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59375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Factors for Native Youth </a:t>
            </a:r>
            <a:endParaRPr lang="en-US" dirty="0">
              <a:highlight>
                <a:srgbClr val="FFFF00"/>
              </a:highlight>
            </a:endParaRPr>
          </a:p>
        </p:txBody>
      </p:sp>
      <p:graphicFrame>
        <p:nvGraphicFramePr>
          <p:cNvPr id="6" name="Content Placeholder 5">
            <a:extLst>
              <a:ext uri="{FF2B5EF4-FFF2-40B4-BE49-F238E27FC236}">
                <a16:creationId xmlns:a16="http://schemas.microsoft.com/office/drawing/2014/main" id="{E8BFBE82-316B-41B6-8B05-489D3F50387D}"/>
              </a:ext>
            </a:extLst>
          </p:cNvPr>
          <p:cNvGraphicFramePr>
            <a:graphicFrameLocks noGrp="1"/>
          </p:cNvGraphicFramePr>
          <p:nvPr>
            <p:ph idx="1"/>
            <p:extLst>
              <p:ext uri="{D42A27DB-BD31-4B8C-83A1-F6EECF244321}">
                <p14:modId xmlns:p14="http://schemas.microsoft.com/office/powerpoint/2010/main" val="2255617109"/>
              </p:ext>
            </p:extLst>
          </p:nvPr>
        </p:nvGraphicFramePr>
        <p:xfrm>
          <a:off x="228600" y="1193800"/>
          <a:ext cx="8763000" cy="4957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05706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Child Youth Victims</a:t>
            </a:r>
          </a:p>
        </p:txBody>
      </p:sp>
      <p:sp>
        <p:nvSpPr>
          <p:cNvPr id="3" name="Content Placeholder 2"/>
          <p:cNvSpPr>
            <a:spLocks noGrp="1"/>
          </p:cNvSpPr>
          <p:nvPr>
            <p:ph idx="1"/>
          </p:nvPr>
        </p:nvSpPr>
        <p:spPr/>
        <p:txBody>
          <a:bodyPr/>
          <a:lstStyle/>
          <a:p>
            <a:pPr marR="681355">
              <a:spcAft>
                <a:spcPts val="600"/>
              </a:spcAft>
              <a:buClr>
                <a:srgbClr val="00B0F0"/>
              </a:buClr>
              <a:buFont typeface="Wingdings" panose="05000000000000000000" pitchFamily="2" charset="2"/>
              <a:buChar char="ü"/>
            </a:pPr>
            <a:r>
              <a:rPr lang="en-US" sz="2200" spc="-5" dirty="0">
                <a:latin typeface="Arial"/>
                <a:cs typeface="Arial"/>
              </a:rPr>
              <a:t>Often form emotional bonds with trafficker</a:t>
            </a:r>
          </a:p>
          <a:p>
            <a:pPr marL="1025525" marR="681355" lvl="1" indent="-342900">
              <a:spcBef>
                <a:spcPts val="605"/>
              </a:spcBef>
              <a:buClr>
                <a:srgbClr val="00B0F0"/>
              </a:buClr>
              <a:buFont typeface="Arial" panose="020B0604020202020204" pitchFamily="34" charset="0"/>
              <a:buChar char="•"/>
              <a:tabLst>
                <a:tab pos="699135" algn="l"/>
              </a:tabLst>
            </a:pPr>
            <a:r>
              <a:rPr lang="en-US" spc="-5" dirty="0">
                <a:latin typeface="Arial"/>
                <a:cs typeface="Arial"/>
              </a:rPr>
              <a:t>Stockholm Syndrome</a:t>
            </a:r>
          </a:p>
          <a:p>
            <a:pPr marL="1025525" marR="681355" lvl="1" indent="-342900">
              <a:buClr>
                <a:srgbClr val="00B0F0"/>
              </a:buClr>
              <a:buFont typeface="Arial" panose="020B0604020202020204" pitchFamily="34" charset="0"/>
              <a:buChar char="•"/>
              <a:tabLst>
                <a:tab pos="699135" algn="l"/>
              </a:tabLst>
            </a:pPr>
            <a:r>
              <a:rPr lang="en-US" spc="-5" dirty="0">
                <a:latin typeface="Arial"/>
                <a:cs typeface="Arial"/>
              </a:rPr>
              <a:t>Often express love and loyalty to the abuser/trafficker</a:t>
            </a:r>
          </a:p>
          <a:p>
            <a:pPr marL="1025525" marR="681355" lvl="1" indent="-342900">
              <a:spcAft>
                <a:spcPts val="1200"/>
              </a:spcAft>
              <a:buClr>
                <a:srgbClr val="00B0F0"/>
              </a:buClr>
              <a:buFont typeface="Arial" panose="020B0604020202020204" pitchFamily="34" charset="0"/>
              <a:buChar char="•"/>
              <a:tabLst>
                <a:tab pos="699135" algn="l"/>
              </a:tabLst>
            </a:pPr>
            <a:r>
              <a:rPr lang="en-US" spc="-5" dirty="0">
                <a:latin typeface="Arial"/>
                <a:cs typeface="Arial"/>
              </a:rPr>
              <a:t>May feel compelled to return to abuser/trafficker</a:t>
            </a:r>
          </a:p>
          <a:p>
            <a:pPr marR="681355">
              <a:spcAft>
                <a:spcPts val="1200"/>
              </a:spcAft>
              <a:buClr>
                <a:srgbClr val="00B0F0"/>
              </a:buClr>
              <a:buFont typeface="Wingdings" panose="05000000000000000000" pitchFamily="2" charset="2"/>
              <a:buChar char="ü"/>
            </a:pPr>
            <a:r>
              <a:rPr lang="en-US" sz="2200" spc="-5" dirty="0">
                <a:latin typeface="Arial"/>
                <a:cs typeface="Arial"/>
              </a:rPr>
              <a:t>May experience feelings of betrayal, powerlessness, stigmatization, and traumatic sexualization</a:t>
            </a:r>
          </a:p>
          <a:p>
            <a:pPr marR="681355">
              <a:spcAft>
                <a:spcPts val="1200"/>
              </a:spcAft>
              <a:buClr>
                <a:srgbClr val="00B0F0"/>
              </a:buClr>
              <a:buFont typeface="Wingdings" panose="05000000000000000000" pitchFamily="2" charset="2"/>
              <a:buChar char="ü"/>
            </a:pPr>
            <a:r>
              <a:rPr lang="en-US" sz="2200" spc="-5" dirty="0">
                <a:latin typeface="Arial"/>
                <a:cs typeface="Arial"/>
              </a:rPr>
              <a:t>Often express a lack of desire for help despite needing assistance with getting basic emotional, medical, and legal needs met</a:t>
            </a:r>
          </a:p>
          <a:p>
            <a:pPr marR="681355">
              <a:spcAft>
                <a:spcPts val="1200"/>
              </a:spcAft>
              <a:buClr>
                <a:schemeClr val="accent1">
                  <a:lumMod val="75000"/>
                </a:schemeClr>
              </a:buClr>
              <a:buFont typeface="Wingdings" panose="05000000000000000000" pitchFamily="2" charset="2"/>
              <a:buChar char="ü"/>
            </a:pPr>
            <a:r>
              <a:rPr lang="en-US" sz="2200" spc="-5" dirty="0">
                <a:latin typeface="Arial"/>
                <a:cs typeface="Arial"/>
              </a:rPr>
              <a:t>Often will not self-identify as victims and will minimize or be unable to recognize exploitation or victimization</a:t>
            </a:r>
          </a:p>
          <a:p>
            <a:endParaRPr lang="en-US" dirty="0"/>
          </a:p>
        </p:txBody>
      </p:sp>
    </p:spTree>
    <p:extLst>
      <p:ext uri="{BB962C8B-B14F-4D97-AF65-F5344CB8AC3E}">
        <p14:creationId xmlns:p14="http://schemas.microsoft.com/office/powerpoint/2010/main" val="35284442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3F623-97EB-466F-B4D8-2C1D6305929C}"/>
              </a:ext>
            </a:extLst>
          </p:cNvPr>
          <p:cNvSpPr>
            <a:spLocks noGrp="1"/>
          </p:cNvSpPr>
          <p:nvPr>
            <p:ph type="title"/>
          </p:nvPr>
        </p:nvSpPr>
        <p:spPr/>
        <p:txBody>
          <a:bodyPr/>
          <a:lstStyle/>
          <a:p>
            <a:r>
              <a:rPr lang="en-US" dirty="0"/>
              <a:t>Key Indicators of Sex Trafficking</a:t>
            </a:r>
          </a:p>
        </p:txBody>
      </p:sp>
      <p:sp>
        <p:nvSpPr>
          <p:cNvPr id="3" name="Content Placeholder 2">
            <a:extLst>
              <a:ext uri="{FF2B5EF4-FFF2-40B4-BE49-F238E27FC236}">
                <a16:creationId xmlns:a16="http://schemas.microsoft.com/office/drawing/2014/main" id="{4B8D7D37-9BDB-4612-B98D-427E904456A4}"/>
              </a:ext>
            </a:extLst>
          </p:cNvPr>
          <p:cNvSpPr>
            <a:spLocks noGrp="1"/>
          </p:cNvSpPr>
          <p:nvPr>
            <p:ph idx="1"/>
          </p:nvPr>
        </p:nvSpPr>
        <p:spPr/>
        <p:txBody>
          <a:bodyPr/>
          <a:lstStyle/>
          <a:p>
            <a:endParaRPr lang="en-US" dirty="0"/>
          </a:p>
        </p:txBody>
      </p:sp>
      <p:sp>
        <p:nvSpPr>
          <p:cNvPr id="4" name="Rectangle: Diagonal Corners Rounded 3">
            <a:extLst>
              <a:ext uri="{FF2B5EF4-FFF2-40B4-BE49-F238E27FC236}">
                <a16:creationId xmlns:a16="http://schemas.microsoft.com/office/drawing/2014/main" id="{C4A19152-F083-45D6-B44A-13A6BBFD97B2}"/>
              </a:ext>
            </a:extLst>
          </p:cNvPr>
          <p:cNvSpPr/>
          <p:nvPr/>
        </p:nvSpPr>
        <p:spPr>
          <a:xfrm>
            <a:off x="304800" y="1193799"/>
            <a:ext cx="8610600" cy="4958465"/>
          </a:xfrm>
          <a:prstGeom prst="round2Diag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87062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Indicators of Sex Trafficking</a:t>
            </a:r>
          </a:p>
        </p:txBody>
      </p:sp>
      <p:sp>
        <p:nvSpPr>
          <p:cNvPr id="3" name="Content Placeholder 2"/>
          <p:cNvSpPr>
            <a:spLocks noGrp="1"/>
          </p:cNvSpPr>
          <p:nvPr>
            <p:ph idx="1"/>
          </p:nvPr>
        </p:nvSpPr>
        <p:spPr/>
        <p:txBody>
          <a:bodyPr>
            <a:noAutofit/>
          </a:bodyPr>
          <a:lstStyle/>
          <a:p>
            <a:pPr marL="297180" marR="462915" indent="-284480">
              <a:lnSpc>
                <a:spcPct val="100000"/>
              </a:lnSpc>
              <a:buClr>
                <a:srgbClr val="00B0F0"/>
              </a:buClr>
              <a:buFont typeface="Wingdings"/>
              <a:buChar char=""/>
              <a:tabLst>
                <a:tab pos="297815" algn="l"/>
              </a:tabLst>
            </a:pPr>
            <a:r>
              <a:rPr lang="en-US" sz="1800" spc="5" dirty="0"/>
              <a:t>C</a:t>
            </a:r>
            <a:r>
              <a:rPr lang="en-US" sz="1800" dirty="0"/>
              <a:t>h</a:t>
            </a:r>
            <a:r>
              <a:rPr lang="en-US" sz="1800" spc="-5" dirty="0"/>
              <a:t>r</a:t>
            </a:r>
            <a:r>
              <a:rPr lang="en-US" sz="1800" dirty="0"/>
              <a:t>on</a:t>
            </a:r>
            <a:r>
              <a:rPr lang="en-US" sz="1800" spc="5" dirty="0"/>
              <a:t>i</a:t>
            </a:r>
            <a:r>
              <a:rPr lang="en-US" sz="1800" dirty="0"/>
              <a:t>c</a:t>
            </a:r>
            <a:r>
              <a:rPr lang="en-US" sz="1800" spc="-20" dirty="0"/>
              <a:t> </a:t>
            </a:r>
            <a:r>
              <a:rPr lang="en-US" sz="1800" spc="-5" dirty="0"/>
              <a:t>r</a:t>
            </a:r>
            <a:r>
              <a:rPr lang="en-US" sz="1800" dirty="0"/>
              <a:t>una</a:t>
            </a:r>
            <a:r>
              <a:rPr lang="en-US" sz="1800" spc="-20" dirty="0"/>
              <a:t>w</a:t>
            </a:r>
            <a:r>
              <a:rPr lang="en-US" sz="1800" dirty="0"/>
              <a:t>ay</a:t>
            </a:r>
            <a:r>
              <a:rPr lang="en-US" sz="1800" spc="15" dirty="0"/>
              <a:t> </a:t>
            </a:r>
            <a:r>
              <a:rPr lang="en-US" sz="1800" spc="-5" dirty="0"/>
              <a:t>(</a:t>
            </a:r>
            <a:r>
              <a:rPr lang="en-US" sz="1800" dirty="0"/>
              <a:t>espec</a:t>
            </a:r>
            <a:r>
              <a:rPr lang="en-US" sz="1800" spc="5" dirty="0"/>
              <a:t>i</a:t>
            </a:r>
            <a:r>
              <a:rPr lang="en-US" sz="1800" dirty="0"/>
              <a:t>a</a:t>
            </a:r>
            <a:r>
              <a:rPr lang="en-US" sz="1800" spc="5" dirty="0"/>
              <a:t>ll</a:t>
            </a:r>
            <a:r>
              <a:rPr lang="en-US" sz="1800" dirty="0"/>
              <a:t>y</a:t>
            </a:r>
            <a:r>
              <a:rPr lang="en-US" sz="1800" spc="-20" dirty="0"/>
              <a:t> w</a:t>
            </a:r>
            <a:r>
              <a:rPr lang="en-US" sz="1800" spc="5" dirty="0"/>
              <a:t>i</a:t>
            </a:r>
            <a:r>
              <a:rPr lang="en-US" sz="1800" spc="-10" dirty="0"/>
              <a:t>t</a:t>
            </a:r>
            <a:r>
              <a:rPr lang="en-US" sz="1800" dirty="0"/>
              <a:t>h </a:t>
            </a:r>
            <a:r>
              <a:rPr lang="en-US" sz="1800" spc="5" dirty="0"/>
              <a:t>i</a:t>
            </a:r>
            <a:r>
              <a:rPr lang="en-US" sz="1800" dirty="0"/>
              <a:t>nc</a:t>
            </a:r>
            <a:r>
              <a:rPr lang="en-US" sz="1800" spc="-5" dirty="0"/>
              <a:t>r</a:t>
            </a:r>
            <a:r>
              <a:rPr lang="en-US" sz="1800" dirty="0"/>
              <a:t>eased</a:t>
            </a:r>
            <a:r>
              <a:rPr lang="en-US" sz="1800" spc="-5" dirty="0"/>
              <a:t> </a:t>
            </a:r>
            <a:r>
              <a:rPr lang="en-US" sz="1800" spc="-10" dirty="0"/>
              <a:t>f</a:t>
            </a:r>
            <a:r>
              <a:rPr lang="en-US" sz="1800" spc="-5" dirty="0"/>
              <a:t>r</a:t>
            </a:r>
            <a:r>
              <a:rPr lang="en-US" sz="1800" dirty="0"/>
              <a:t>equency</a:t>
            </a:r>
            <a:r>
              <a:rPr lang="en-US" sz="1800" spc="15" dirty="0"/>
              <a:t> </a:t>
            </a:r>
            <a:r>
              <a:rPr lang="en-US" sz="1800" dirty="0"/>
              <a:t>or</a:t>
            </a:r>
            <a:r>
              <a:rPr lang="en-US" sz="1800" spc="-10" dirty="0"/>
              <a:t> </a:t>
            </a:r>
            <a:r>
              <a:rPr lang="en-US" sz="1800" dirty="0"/>
              <a:t>du</a:t>
            </a:r>
            <a:r>
              <a:rPr lang="en-US" sz="1800" spc="-5" dirty="0"/>
              <a:t>r</a:t>
            </a:r>
            <a:r>
              <a:rPr lang="en-US" sz="1800" dirty="0"/>
              <a:t>a</a:t>
            </a:r>
            <a:r>
              <a:rPr lang="en-US" sz="1800" spc="-10" dirty="0"/>
              <a:t>t</a:t>
            </a:r>
            <a:r>
              <a:rPr lang="en-US" sz="1800" spc="5" dirty="0"/>
              <a:t>i</a:t>
            </a:r>
            <a:r>
              <a:rPr lang="en-US" sz="1800" dirty="0"/>
              <a:t>on)</a:t>
            </a:r>
          </a:p>
          <a:p>
            <a:pPr marL="297180" indent="-284480">
              <a:lnSpc>
                <a:spcPct val="100000"/>
              </a:lnSpc>
              <a:spcBef>
                <a:spcPts val="1200"/>
              </a:spcBef>
              <a:buClr>
                <a:srgbClr val="00B0F0"/>
              </a:buClr>
              <a:buFont typeface="Wingdings"/>
              <a:buChar char=""/>
              <a:tabLst>
                <a:tab pos="297815" algn="l"/>
              </a:tabLst>
            </a:pPr>
            <a:r>
              <a:rPr lang="en-US" sz="1800" spc="-10" dirty="0"/>
              <a:t>I</a:t>
            </a:r>
            <a:r>
              <a:rPr lang="en-US" sz="1800" dirty="0"/>
              <a:t>nvo</a:t>
            </a:r>
            <a:r>
              <a:rPr lang="en-US" sz="1800" spc="5" dirty="0"/>
              <a:t>l</a:t>
            </a:r>
            <a:r>
              <a:rPr lang="en-US" sz="1800" dirty="0"/>
              <a:t>ve</a:t>
            </a:r>
            <a:r>
              <a:rPr lang="en-US" sz="1800" spc="-5" dirty="0"/>
              <a:t>m</a:t>
            </a:r>
            <a:r>
              <a:rPr lang="en-US" sz="1800" dirty="0"/>
              <a:t>ent </a:t>
            </a:r>
            <a:r>
              <a:rPr lang="en-US" sz="1800" spc="5" dirty="0"/>
              <a:t>i</a:t>
            </a:r>
            <a:r>
              <a:rPr lang="en-US" sz="1800" dirty="0"/>
              <a:t>n</a:t>
            </a:r>
            <a:r>
              <a:rPr lang="en-US" sz="1800" spc="-5" dirty="0"/>
              <a:t> </a:t>
            </a:r>
            <a:r>
              <a:rPr lang="en-US" sz="1800" spc="5" dirty="0"/>
              <a:t>j</a:t>
            </a:r>
            <a:r>
              <a:rPr lang="en-US" sz="1800" dirty="0"/>
              <a:t>uven</a:t>
            </a:r>
            <a:r>
              <a:rPr lang="en-US" sz="1800" spc="5" dirty="0"/>
              <a:t>il</a:t>
            </a:r>
            <a:r>
              <a:rPr lang="en-US" sz="1800" dirty="0"/>
              <a:t>e</a:t>
            </a:r>
            <a:r>
              <a:rPr lang="en-US" sz="1800" spc="-15" dirty="0"/>
              <a:t> </a:t>
            </a:r>
            <a:r>
              <a:rPr lang="en-US" sz="1800" spc="5" dirty="0"/>
              <a:t>j</a:t>
            </a:r>
            <a:r>
              <a:rPr lang="en-US" sz="1800" dirty="0"/>
              <a:t>us</a:t>
            </a:r>
            <a:r>
              <a:rPr lang="en-US" sz="1800" spc="-10" dirty="0"/>
              <a:t>t</a:t>
            </a:r>
            <a:r>
              <a:rPr lang="en-US" sz="1800" spc="5" dirty="0"/>
              <a:t>i</a:t>
            </a:r>
            <a:r>
              <a:rPr lang="en-US" sz="1800" dirty="0"/>
              <a:t>ce</a:t>
            </a:r>
            <a:r>
              <a:rPr lang="en-US" sz="1800" spc="-5" dirty="0"/>
              <a:t> </a:t>
            </a:r>
            <a:r>
              <a:rPr lang="en-US" sz="1800" dirty="0"/>
              <a:t>s</a:t>
            </a:r>
            <a:r>
              <a:rPr lang="en-US" sz="1800" spc="-25" dirty="0"/>
              <a:t>y</a:t>
            </a:r>
            <a:r>
              <a:rPr lang="en-US" sz="1800" dirty="0"/>
              <a:t>s</a:t>
            </a:r>
            <a:r>
              <a:rPr lang="en-US" sz="1800" spc="-5" dirty="0"/>
              <a:t>t</a:t>
            </a:r>
            <a:r>
              <a:rPr lang="en-US" sz="1800" dirty="0"/>
              <a:t>em</a:t>
            </a:r>
          </a:p>
          <a:p>
            <a:pPr marL="297180" marR="371475" indent="-284480">
              <a:lnSpc>
                <a:spcPct val="100000"/>
              </a:lnSpc>
              <a:spcBef>
                <a:spcPts val="1200"/>
              </a:spcBef>
              <a:buClr>
                <a:srgbClr val="00B0F0"/>
              </a:buClr>
              <a:buFont typeface="Wingdings"/>
              <a:buChar char=""/>
              <a:tabLst>
                <a:tab pos="297815" algn="l"/>
              </a:tabLst>
            </a:pPr>
            <a:r>
              <a:rPr lang="en-US" sz="1800" dirty="0"/>
              <a:t>La</a:t>
            </a:r>
            <a:r>
              <a:rPr lang="en-US" sz="1800" spc="-5" dirty="0"/>
              <a:t>r</a:t>
            </a:r>
            <a:r>
              <a:rPr lang="en-US" sz="1800" dirty="0"/>
              <a:t>ge</a:t>
            </a:r>
            <a:r>
              <a:rPr lang="en-US" sz="1800" spc="5" dirty="0"/>
              <a:t> </a:t>
            </a:r>
            <a:r>
              <a:rPr lang="en-US" sz="1800" dirty="0"/>
              <a:t>a</a:t>
            </a:r>
            <a:r>
              <a:rPr lang="en-US" sz="1800" spc="-5" dirty="0"/>
              <a:t>m</a:t>
            </a:r>
            <a:r>
              <a:rPr lang="en-US" sz="1800" dirty="0"/>
              <a:t>oun</a:t>
            </a:r>
            <a:r>
              <a:rPr lang="en-US" sz="1800" spc="-10" dirty="0"/>
              <a:t>t</a:t>
            </a:r>
            <a:r>
              <a:rPr lang="en-US" sz="1800" dirty="0"/>
              <a:t>s</a:t>
            </a:r>
            <a:r>
              <a:rPr lang="en-US" sz="1800" spc="5" dirty="0"/>
              <a:t> </a:t>
            </a:r>
            <a:r>
              <a:rPr lang="en-US" sz="1800" dirty="0"/>
              <a:t>of</a:t>
            </a:r>
            <a:r>
              <a:rPr lang="en-US" sz="1800" spc="15" dirty="0"/>
              <a:t> </a:t>
            </a:r>
            <a:r>
              <a:rPr lang="en-US" sz="1800" dirty="0"/>
              <a:t>cash</a:t>
            </a:r>
            <a:r>
              <a:rPr lang="en-US" sz="1800" spc="-5" dirty="0"/>
              <a:t> </a:t>
            </a:r>
            <a:r>
              <a:rPr lang="en-US" sz="1800" dirty="0"/>
              <a:t>or p</a:t>
            </a:r>
            <a:r>
              <a:rPr lang="en-US" sz="1800" spc="-5" dirty="0"/>
              <a:t>r</a:t>
            </a:r>
            <a:r>
              <a:rPr lang="en-US" sz="1800" dirty="0"/>
              <a:t>epa</a:t>
            </a:r>
            <a:r>
              <a:rPr lang="en-US" sz="1800" spc="5" dirty="0"/>
              <a:t>i</a:t>
            </a:r>
            <a:r>
              <a:rPr lang="en-US" sz="1800" dirty="0"/>
              <a:t>d c</a:t>
            </a:r>
            <a:r>
              <a:rPr lang="en-US" sz="1800" spc="-5" dirty="0"/>
              <a:t>r</a:t>
            </a:r>
            <a:r>
              <a:rPr lang="en-US" sz="1800" dirty="0"/>
              <a:t>ed</a:t>
            </a:r>
            <a:r>
              <a:rPr lang="en-US" sz="1800" spc="5" dirty="0"/>
              <a:t>i</a:t>
            </a:r>
            <a:r>
              <a:rPr lang="en-US" sz="1800" dirty="0"/>
              <a:t>t</a:t>
            </a:r>
            <a:r>
              <a:rPr lang="en-US" sz="1800" spc="-10" dirty="0"/>
              <a:t> </a:t>
            </a:r>
            <a:r>
              <a:rPr lang="en-US" sz="1800" dirty="0"/>
              <a:t>ca</a:t>
            </a:r>
            <a:r>
              <a:rPr lang="en-US" sz="1800" spc="-5" dirty="0"/>
              <a:t>r</a:t>
            </a:r>
            <a:r>
              <a:rPr lang="en-US" sz="1800" dirty="0"/>
              <a:t>ds</a:t>
            </a:r>
          </a:p>
          <a:p>
            <a:pPr marL="297180" indent="-284480">
              <a:lnSpc>
                <a:spcPct val="100000"/>
              </a:lnSpc>
              <a:spcBef>
                <a:spcPts val="1200"/>
              </a:spcBef>
              <a:buClr>
                <a:srgbClr val="00B0F0"/>
              </a:buClr>
              <a:buFont typeface="Wingdings"/>
              <a:buChar char=""/>
              <a:tabLst>
                <a:tab pos="297815" algn="l"/>
              </a:tabLst>
            </a:pPr>
            <a:r>
              <a:rPr lang="en-US" sz="1800" spc="5" dirty="0"/>
              <a:t>H</a:t>
            </a:r>
            <a:r>
              <a:rPr lang="en-US" sz="1800" dirty="0"/>
              <a:t>o</a:t>
            </a:r>
            <a:r>
              <a:rPr lang="en-US" sz="1800" spc="-10" dirty="0"/>
              <a:t>t</a:t>
            </a:r>
            <a:r>
              <a:rPr lang="en-US" sz="1800" dirty="0"/>
              <a:t>el ke</a:t>
            </a:r>
            <a:r>
              <a:rPr lang="en-US" sz="1800" spc="-25" dirty="0"/>
              <a:t>y</a:t>
            </a:r>
            <a:r>
              <a:rPr lang="en-US" sz="1800" dirty="0"/>
              <a:t>s,</a:t>
            </a:r>
            <a:r>
              <a:rPr lang="en-US" sz="1800" spc="25" dirty="0"/>
              <a:t> </a:t>
            </a:r>
            <a:r>
              <a:rPr lang="en-US" sz="1800" spc="-5" dirty="0"/>
              <a:t>r</a:t>
            </a:r>
            <a:r>
              <a:rPr lang="en-US" sz="1800" dirty="0"/>
              <a:t>ece</a:t>
            </a:r>
            <a:r>
              <a:rPr lang="en-US" sz="1800" spc="5" dirty="0"/>
              <a:t>i</a:t>
            </a:r>
            <a:r>
              <a:rPr lang="en-US" sz="1800" dirty="0"/>
              <a:t>p</a:t>
            </a:r>
            <a:r>
              <a:rPr lang="en-US" sz="1800" spc="-10" dirty="0"/>
              <a:t>t</a:t>
            </a:r>
            <a:r>
              <a:rPr lang="en-US" sz="1800" dirty="0"/>
              <a:t>s, or</a:t>
            </a:r>
            <a:r>
              <a:rPr lang="en-US" sz="1800" spc="-10" dirty="0"/>
              <a:t> </a:t>
            </a:r>
            <a:r>
              <a:rPr lang="en-US" sz="1800" spc="-5" dirty="0"/>
              <a:t>m</a:t>
            </a:r>
            <a:r>
              <a:rPr lang="en-US" sz="1800" dirty="0"/>
              <a:t>a</a:t>
            </a:r>
            <a:r>
              <a:rPr lang="en-US" sz="1800" spc="-10" dirty="0"/>
              <a:t>t</a:t>
            </a:r>
            <a:r>
              <a:rPr lang="en-US" sz="1800" dirty="0"/>
              <a:t>ches</a:t>
            </a:r>
          </a:p>
          <a:p>
            <a:pPr marL="297180" marR="144780" indent="-284480">
              <a:lnSpc>
                <a:spcPct val="100000"/>
              </a:lnSpc>
              <a:spcBef>
                <a:spcPts val="1200"/>
              </a:spcBef>
              <a:buClr>
                <a:srgbClr val="00B0F0"/>
              </a:buClr>
              <a:buFont typeface="Wingdings"/>
              <a:buChar char=""/>
              <a:tabLst>
                <a:tab pos="297815" algn="l"/>
              </a:tabLst>
            </a:pPr>
            <a:r>
              <a:rPr lang="en-US" sz="1800" dirty="0"/>
              <a:t>P</a:t>
            </a:r>
            <a:r>
              <a:rPr lang="en-US" sz="1800" spc="-5" dirty="0"/>
              <a:t>r</a:t>
            </a:r>
            <a:r>
              <a:rPr lang="en-US" sz="1800" dirty="0"/>
              <a:t>esence</a:t>
            </a:r>
            <a:r>
              <a:rPr lang="en-US" sz="1800" spc="5" dirty="0"/>
              <a:t> </a:t>
            </a:r>
            <a:r>
              <a:rPr lang="en-US" sz="1800" dirty="0"/>
              <a:t>of an</a:t>
            </a:r>
            <a:r>
              <a:rPr lang="en-US" sz="1800" spc="5" dirty="0"/>
              <a:t> </a:t>
            </a:r>
            <a:r>
              <a:rPr lang="en-US" sz="1800" dirty="0"/>
              <a:t>ove</a:t>
            </a:r>
            <a:r>
              <a:rPr lang="en-US" sz="1800" spc="-5" dirty="0"/>
              <a:t>r</a:t>
            </a:r>
            <a:r>
              <a:rPr lang="en-US" sz="1800" spc="5" dirty="0"/>
              <a:t>l</a:t>
            </a:r>
            <a:r>
              <a:rPr lang="en-US" sz="1800" dirty="0"/>
              <a:t>y</a:t>
            </a:r>
            <a:r>
              <a:rPr lang="en-US" sz="1800" spc="-5" dirty="0"/>
              <a:t> </a:t>
            </a:r>
            <a:r>
              <a:rPr lang="en-US" sz="1800" dirty="0"/>
              <a:t>con</a:t>
            </a:r>
            <a:r>
              <a:rPr lang="en-US" sz="1800" spc="-10" dirty="0"/>
              <a:t>t</a:t>
            </a:r>
            <a:r>
              <a:rPr lang="en-US" sz="1800" spc="-5" dirty="0"/>
              <a:t>r</a:t>
            </a:r>
            <a:r>
              <a:rPr lang="en-US" sz="1800" dirty="0"/>
              <a:t>o</a:t>
            </a:r>
            <a:r>
              <a:rPr lang="en-US" sz="1800" spc="5" dirty="0"/>
              <a:t>lli</a:t>
            </a:r>
            <a:r>
              <a:rPr lang="en-US" sz="1800" dirty="0"/>
              <a:t>ng</a:t>
            </a:r>
            <a:r>
              <a:rPr lang="en-US" sz="1800" spc="-20" dirty="0"/>
              <a:t> </a:t>
            </a:r>
            <a:r>
              <a:rPr lang="en-US" sz="1800" dirty="0"/>
              <a:t>or conce</a:t>
            </a:r>
            <a:r>
              <a:rPr lang="en-US" sz="1800" spc="-5" dirty="0"/>
              <a:t>r</a:t>
            </a:r>
            <a:r>
              <a:rPr lang="en-US" sz="1800" dirty="0"/>
              <a:t>ned</a:t>
            </a:r>
            <a:r>
              <a:rPr lang="en-US" sz="1800" spc="5" dirty="0"/>
              <a:t> </a:t>
            </a:r>
            <a:r>
              <a:rPr lang="en-US" sz="1800" dirty="0"/>
              <a:t>o</a:t>
            </a:r>
            <a:r>
              <a:rPr lang="en-US" sz="1800" spc="5" dirty="0"/>
              <a:t>l</a:t>
            </a:r>
            <a:r>
              <a:rPr lang="en-US" sz="1800" dirty="0"/>
              <a:t>der</a:t>
            </a:r>
            <a:r>
              <a:rPr lang="en-US" sz="1800" spc="-10" dirty="0"/>
              <a:t> </a:t>
            </a:r>
            <a:r>
              <a:rPr lang="en-US" sz="1800" dirty="0"/>
              <a:t>bo</a:t>
            </a:r>
            <a:r>
              <a:rPr lang="en-US" sz="1800" spc="-25" dirty="0"/>
              <a:t>y</a:t>
            </a:r>
            <a:r>
              <a:rPr lang="en-US" sz="1800" spc="-10" dirty="0"/>
              <a:t>f</a:t>
            </a:r>
            <a:r>
              <a:rPr lang="en-US" sz="1800" spc="-5" dirty="0"/>
              <a:t>r</a:t>
            </a:r>
            <a:r>
              <a:rPr lang="en-US" sz="1800" spc="5" dirty="0"/>
              <a:t>i</a:t>
            </a:r>
            <a:r>
              <a:rPr lang="en-US" sz="1800" dirty="0"/>
              <a:t>end</a:t>
            </a:r>
            <a:r>
              <a:rPr lang="en-US" sz="1800" spc="30" dirty="0"/>
              <a:t> </a:t>
            </a:r>
            <a:r>
              <a:rPr lang="en-US" sz="1800" dirty="0"/>
              <a:t>or </a:t>
            </a:r>
            <a:r>
              <a:rPr lang="en-US" sz="1800" spc="-10" dirty="0"/>
              <a:t>f</a:t>
            </a:r>
            <a:r>
              <a:rPr lang="en-US" sz="1800" dirty="0"/>
              <a:t>e</a:t>
            </a:r>
            <a:r>
              <a:rPr lang="en-US" sz="1800" spc="-5" dirty="0"/>
              <a:t>m</a:t>
            </a:r>
            <a:r>
              <a:rPr lang="en-US" sz="1800" dirty="0"/>
              <a:t>a</a:t>
            </a:r>
            <a:r>
              <a:rPr lang="en-US" sz="1800" spc="5" dirty="0"/>
              <a:t>l</a:t>
            </a:r>
            <a:r>
              <a:rPr lang="en-US" sz="1800" dirty="0"/>
              <a:t>e</a:t>
            </a:r>
          </a:p>
          <a:p>
            <a:pPr marL="297180" marR="184785" indent="-284480">
              <a:lnSpc>
                <a:spcPct val="100000"/>
              </a:lnSpc>
              <a:spcBef>
                <a:spcPts val="1200"/>
              </a:spcBef>
              <a:buClr>
                <a:srgbClr val="00B0F0"/>
              </a:buClr>
              <a:buFont typeface="Wingdings"/>
              <a:buChar char=""/>
              <a:tabLst>
                <a:tab pos="297815" algn="l"/>
              </a:tabLst>
            </a:pPr>
            <a:r>
              <a:rPr lang="en-US" sz="1800" spc="-165" dirty="0"/>
              <a:t>Y</a:t>
            </a:r>
            <a:r>
              <a:rPr lang="en-US" sz="1800" dirty="0"/>
              <a:t>ou</a:t>
            </a:r>
            <a:r>
              <a:rPr lang="en-US" sz="1800" spc="-10" dirty="0"/>
              <a:t>t</a:t>
            </a:r>
            <a:r>
              <a:rPr lang="en-US" sz="1800" dirty="0"/>
              <a:t>h</a:t>
            </a:r>
            <a:r>
              <a:rPr lang="en-US" sz="1800" spc="15" dirty="0"/>
              <a:t> </a:t>
            </a:r>
            <a:r>
              <a:rPr lang="en-US" sz="1800" spc="-20" dirty="0"/>
              <a:t>w</a:t>
            </a:r>
            <a:r>
              <a:rPr lang="en-US" sz="1800" dirty="0"/>
              <a:t>ho</a:t>
            </a:r>
            <a:r>
              <a:rPr lang="en-US" sz="1800" spc="15" dirty="0"/>
              <a:t> </a:t>
            </a:r>
            <a:r>
              <a:rPr lang="en-US" sz="1800" dirty="0"/>
              <a:t>have</a:t>
            </a:r>
            <a:r>
              <a:rPr lang="en-US" sz="1800" spc="5" dirty="0"/>
              <a:t> i</a:t>
            </a:r>
            <a:r>
              <a:rPr lang="en-US" sz="1800" spc="-10" dirty="0"/>
              <a:t>t</a:t>
            </a:r>
            <a:r>
              <a:rPr lang="en-US" sz="1800" dirty="0"/>
              <a:t>e</a:t>
            </a:r>
            <a:r>
              <a:rPr lang="en-US" sz="1800" spc="-5" dirty="0"/>
              <a:t>m</a:t>
            </a:r>
            <a:r>
              <a:rPr lang="en-US" sz="1800" dirty="0"/>
              <a:t>s</a:t>
            </a:r>
            <a:r>
              <a:rPr lang="en-US" sz="1800" spc="5" dirty="0"/>
              <a:t> </a:t>
            </a:r>
            <a:r>
              <a:rPr lang="en-US" sz="1800" spc="-10" dirty="0"/>
              <a:t>t</a:t>
            </a:r>
            <a:r>
              <a:rPr lang="en-US" sz="1800" dirty="0"/>
              <a:t>hat</a:t>
            </a:r>
            <a:r>
              <a:rPr lang="en-US" sz="1800" spc="10" dirty="0"/>
              <a:t> </a:t>
            </a:r>
            <a:r>
              <a:rPr lang="en-US" sz="1800" dirty="0"/>
              <a:t>do</a:t>
            </a:r>
            <a:r>
              <a:rPr lang="en-US" sz="1800" spc="5" dirty="0"/>
              <a:t> </a:t>
            </a:r>
            <a:r>
              <a:rPr lang="en-US" sz="1800" dirty="0"/>
              <a:t>not </a:t>
            </a:r>
            <a:r>
              <a:rPr lang="en-US" sz="1800" spc="-10" dirty="0"/>
              <a:t>f</a:t>
            </a:r>
            <a:r>
              <a:rPr lang="en-US" sz="1800" spc="5" dirty="0"/>
              <a:t>i</a:t>
            </a:r>
            <a:r>
              <a:rPr lang="en-US" sz="1800" dirty="0"/>
              <a:t>t </a:t>
            </a:r>
            <a:r>
              <a:rPr lang="en-US" sz="1800" spc="-10" dirty="0"/>
              <a:t>t</a:t>
            </a:r>
            <a:r>
              <a:rPr lang="en-US" sz="1800" dirty="0"/>
              <a:t>he</a:t>
            </a:r>
            <a:r>
              <a:rPr lang="en-US" sz="1800" spc="5" dirty="0"/>
              <a:t>i</a:t>
            </a:r>
            <a:r>
              <a:rPr lang="en-US" sz="1800" dirty="0"/>
              <a:t>r s</a:t>
            </a:r>
            <a:r>
              <a:rPr lang="en-US" sz="1800" spc="5" dirty="0"/>
              <a:t>i</a:t>
            </a:r>
            <a:r>
              <a:rPr lang="en-US" sz="1800" spc="-10" dirty="0"/>
              <a:t>t</a:t>
            </a:r>
            <a:r>
              <a:rPr lang="en-US" sz="1800" dirty="0"/>
              <a:t>ua</a:t>
            </a:r>
            <a:r>
              <a:rPr lang="en-US" sz="1800" spc="-10" dirty="0"/>
              <a:t>t</a:t>
            </a:r>
            <a:r>
              <a:rPr lang="en-US" sz="1800" spc="5" dirty="0"/>
              <a:t>i</a:t>
            </a:r>
            <a:r>
              <a:rPr lang="en-US" sz="1800" dirty="0"/>
              <a:t>on</a:t>
            </a:r>
            <a:r>
              <a:rPr lang="en-US" sz="1800" spc="-5" dirty="0"/>
              <a:t> (</a:t>
            </a:r>
            <a:r>
              <a:rPr lang="en-US" sz="1800" dirty="0"/>
              <a:t>a</a:t>
            </a:r>
            <a:r>
              <a:rPr lang="en-US" sz="1800" spc="5" dirty="0"/>
              <a:t> </a:t>
            </a:r>
            <a:r>
              <a:rPr lang="en-US" sz="1800" spc="-5" dirty="0"/>
              <a:t>r</a:t>
            </a:r>
            <a:r>
              <a:rPr lang="en-US" sz="1800" dirty="0"/>
              <a:t>una</a:t>
            </a:r>
            <a:r>
              <a:rPr lang="en-US" sz="1800" spc="-20" dirty="0"/>
              <a:t>w</a:t>
            </a:r>
            <a:r>
              <a:rPr lang="en-US" sz="1800" dirty="0"/>
              <a:t>ay</a:t>
            </a:r>
            <a:r>
              <a:rPr lang="en-US" sz="1800" spc="15" dirty="0"/>
              <a:t> </a:t>
            </a:r>
            <a:r>
              <a:rPr lang="en-US" sz="1800" spc="-20" dirty="0"/>
              <a:t>w</a:t>
            </a:r>
            <a:r>
              <a:rPr lang="en-US" sz="1800" spc="5" dirty="0"/>
              <a:t>i</a:t>
            </a:r>
            <a:r>
              <a:rPr lang="en-US" sz="1800" spc="-10" dirty="0"/>
              <a:t>t</a:t>
            </a:r>
            <a:r>
              <a:rPr lang="en-US" sz="1800" dirty="0"/>
              <a:t>h</a:t>
            </a:r>
            <a:r>
              <a:rPr lang="en-US" sz="1800" spc="15" dirty="0"/>
              <a:t> </a:t>
            </a:r>
            <a:r>
              <a:rPr lang="en-US" sz="1800" dirty="0"/>
              <a:t>new c</a:t>
            </a:r>
            <a:r>
              <a:rPr lang="en-US" sz="1800" spc="5" dirty="0"/>
              <a:t>l</a:t>
            </a:r>
            <a:r>
              <a:rPr lang="en-US" sz="1800" dirty="0"/>
              <a:t>o</a:t>
            </a:r>
            <a:r>
              <a:rPr lang="en-US" sz="1800" spc="-10" dirty="0"/>
              <a:t>t</a:t>
            </a:r>
            <a:r>
              <a:rPr lang="en-US" sz="1800" dirty="0"/>
              <a:t>hes</a:t>
            </a:r>
            <a:r>
              <a:rPr lang="en-US" sz="1800" spc="-10" dirty="0"/>
              <a:t>/</a:t>
            </a:r>
            <a:r>
              <a:rPr lang="en-US" sz="1800" dirty="0"/>
              <a:t>shoes,</a:t>
            </a:r>
            <a:r>
              <a:rPr lang="en-US" sz="1800" spc="10" dirty="0"/>
              <a:t> </a:t>
            </a:r>
            <a:r>
              <a:rPr lang="en-US" sz="1800" dirty="0"/>
              <a:t>ha</a:t>
            </a:r>
            <a:r>
              <a:rPr lang="en-US" sz="1800" spc="5" dirty="0"/>
              <a:t>i</a:t>
            </a:r>
            <a:r>
              <a:rPr lang="en-US" sz="1800" spc="-5" dirty="0"/>
              <a:t>r</a:t>
            </a:r>
            <a:r>
              <a:rPr lang="en-US" sz="1800" spc="-10" dirty="0"/>
              <a:t>/</a:t>
            </a:r>
            <a:r>
              <a:rPr lang="en-US" sz="1800" dirty="0"/>
              <a:t>na</a:t>
            </a:r>
            <a:r>
              <a:rPr lang="en-US" sz="1800" spc="5" dirty="0"/>
              <a:t>il</a:t>
            </a:r>
            <a:r>
              <a:rPr lang="en-US" sz="1800" dirty="0"/>
              <a:t>s</a:t>
            </a:r>
            <a:r>
              <a:rPr lang="en-US" sz="1800" spc="-20" dirty="0"/>
              <a:t> </a:t>
            </a:r>
            <a:r>
              <a:rPr lang="en-US" sz="1800" dirty="0"/>
              <a:t>done,</a:t>
            </a:r>
            <a:r>
              <a:rPr lang="en-US" sz="1800" spc="20" dirty="0"/>
              <a:t> </a:t>
            </a:r>
            <a:r>
              <a:rPr lang="en-US" sz="1800" dirty="0"/>
              <a:t>or e</a:t>
            </a:r>
            <a:r>
              <a:rPr lang="en-US" sz="1800" spc="5" dirty="0"/>
              <a:t>l</a:t>
            </a:r>
            <a:r>
              <a:rPr lang="en-US" sz="1800" dirty="0"/>
              <a:t>ec</a:t>
            </a:r>
            <a:r>
              <a:rPr lang="en-US" sz="1800" spc="-10" dirty="0"/>
              <a:t>t</a:t>
            </a:r>
            <a:r>
              <a:rPr lang="en-US" sz="1800" spc="-5" dirty="0"/>
              <a:t>r</a:t>
            </a:r>
            <a:r>
              <a:rPr lang="en-US" sz="1800" dirty="0"/>
              <a:t>on</a:t>
            </a:r>
            <a:r>
              <a:rPr lang="en-US" sz="1800" spc="5" dirty="0"/>
              <a:t>i</a:t>
            </a:r>
            <a:r>
              <a:rPr lang="en-US" sz="1800" dirty="0"/>
              <a:t>cs)</a:t>
            </a:r>
          </a:p>
          <a:p>
            <a:endParaRPr lang="en-US" sz="1800" dirty="0"/>
          </a:p>
        </p:txBody>
      </p:sp>
      <p:sp>
        <p:nvSpPr>
          <p:cNvPr id="4" name="Content Placeholder 3"/>
          <p:cNvSpPr>
            <a:spLocks noGrp="1"/>
          </p:cNvSpPr>
          <p:nvPr>
            <p:ph idx="13"/>
          </p:nvPr>
        </p:nvSpPr>
        <p:spPr/>
        <p:txBody>
          <a:bodyPr>
            <a:normAutofit fontScale="92500"/>
          </a:bodyPr>
          <a:lstStyle/>
          <a:p>
            <a:pPr marL="297180" marR="356870" indent="-284480">
              <a:lnSpc>
                <a:spcPct val="100000"/>
              </a:lnSpc>
              <a:buClr>
                <a:srgbClr val="00B0F0"/>
              </a:buClr>
              <a:buFont typeface="Wingdings"/>
              <a:buChar char=""/>
              <a:tabLst>
                <a:tab pos="297815" algn="l"/>
              </a:tabLst>
            </a:pPr>
            <a:r>
              <a:rPr lang="en-US" sz="2100" spc="-10" dirty="0"/>
              <a:t>I</a:t>
            </a:r>
            <a:r>
              <a:rPr lang="en-US" sz="2100" dirty="0"/>
              <a:t>nc</a:t>
            </a:r>
            <a:r>
              <a:rPr lang="en-US" sz="2100" spc="-5" dirty="0"/>
              <a:t>r</a:t>
            </a:r>
            <a:r>
              <a:rPr lang="en-US" sz="2100" dirty="0"/>
              <a:t>eas</a:t>
            </a:r>
            <a:r>
              <a:rPr lang="en-US" sz="2100" spc="5" dirty="0"/>
              <a:t>i</a:t>
            </a:r>
            <a:r>
              <a:rPr lang="en-US" sz="2100" dirty="0"/>
              <a:t>ng</a:t>
            </a:r>
            <a:r>
              <a:rPr lang="en-US" sz="2100" spc="5" dirty="0"/>
              <a:t>l</a:t>
            </a:r>
            <a:r>
              <a:rPr lang="en-US" sz="2100" dirty="0"/>
              <a:t>y</a:t>
            </a:r>
            <a:r>
              <a:rPr lang="en-US" sz="2100" spc="-5" dirty="0"/>
              <a:t> </a:t>
            </a:r>
            <a:r>
              <a:rPr lang="en-US" sz="2100" spc="-10" dirty="0"/>
              <a:t>t</a:t>
            </a:r>
            <a:r>
              <a:rPr lang="en-US" sz="2100" spc="-5" dirty="0"/>
              <a:t>r</a:t>
            </a:r>
            <a:r>
              <a:rPr lang="en-US" sz="2100" dirty="0"/>
              <a:t>uant</a:t>
            </a:r>
            <a:r>
              <a:rPr lang="en-US" sz="2100" spc="10" dirty="0"/>
              <a:t> </a:t>
            </a:r>
            <a:r>
              <a:rPr lang="en-US" sz="2100" dirty="0"/>
              <a:t>or absent </a:t>
            </a:r>
            <a:r>
              <a:rPr lang="en-US" sz="2100" spc="-10" dirty="0"/>
              <a:t>f</a:t>
            </a:r>
            <a:r>
              <a:rPr lang="en-US" sz="2100" spc="-5" dirty="0"/>
              <a:t>r</a:t>
            </a:r>
            <a:r>
              <a:rPr lang="en-US" sz="2100" dirty="0"/>
              <a:t>om school</a:t>
            </a:r>
          </a:p>
          <a:p>
            <a:pPr marL="297180" marR="5080" indent="-284480">
              <a:lnSpc>
                <a:spcPct val="100000"/>
              </a:lnSpc>
              <a:spcBef>
                <a:spcPts val="1200"/>
              </a:spcBef>
              <a:buClr>
                <a:srgbClr val="00B0F0"/>
              </a:buClr>
              <a:buFont typeface="Wingdings"/>
              <a:buChar char=""/>
              <a:tabLst>
                <a:tab pos="297815" algn="l"/>
              </a:tabLst>
            </a:pPr>
            <a:r>
              <a:rPr lang="en-US" sz="2100" dirty="0"/>
              <a:t>S</a:t>
            </a:r>
            <a:r>
              <a:rPr lang="en-US" sz="2100" spc="5" dirty="0"/>
              <a:t>i</a:t>
            </a:r>
            <a:r>
              <a:rPr lang="en-US" sz="2100" dirty="0"/>
              <a:t>gn</a:t>
            </a:r>
            <a:r>
              <a:rPr lang="en-US" sz="2100" spc="5" dirty="0"/>
              <a:t>i</a:t>
            </a:r>
            <a:r>
              <a:rPr lang="en-US" sz="2100" spc="-10" dirty="0"/>
              <a:t>f</a:t>
            </a:r>
            <a:r>
              <a:rPr lang="en-US" sz="2100" spc="5" dirty="0"/>
              <a:t>i</a:t>
            </a:r>
            <a:r>
              <a:rPr lang="en-US" sz="2100" dirty="0"/>
              <a:t>cant</a:t>
            </a:r>
            <a:r>
              <a:rPr lang="en-US" sz="2100" spc="-10" dirty="0"/>
              <a:t> </a:t>
            </a:r>
            <a:r>
              <a:rPr lang="en-US" sz="2100" dirty="0"/>
              <a:t>change</a:t>
            </a:r>
            <a:r>
              <a:rPr lang="en-US" sz="2100" spc="5" dirty="0"/>
              <a:t> i</a:t>
            </a:r>
            <a:r>
              <a:rPr lang="en-US" sz="2100" dirty="0"/>
              <a:t>n</a:t>
            </a:r>
            <a:r>
              <a:rPr lang="en-US" sz="2100" spc="-5" dirty="0"/>
              <a:t> </a:t>
            </a:r>
            <a:r>
              <a:rPr lang="en-US" sz="2100" dirty="0"/>
              <a:t>behav</a:t>
            </a:r>
            <a:r>
              <a:rPr lang="en-US" sz="2100" spc="5" dirty="0"/>
              <a:t>i</a:t>
            </a:r>
            <a:r>
              <a:rPr lang="en-US" sz="2100" dirty="0"/>
              <a:t>or— beco</a:t>
            </a:r>
            <a:r>
              <a:rPr lang="en-US" sz="2100" spc="-5" dirty="0"/>
              <a:t>m</a:t>
            </a:r>
            <a:r>
              <a:rPr lang="en-US" sz="2100" dirty="0"/>
              <a:t>es</a:t>
            </a:r>
            <a:r>
              <a:rPr lang="en-US" sz="2100" spc="5" dirty="0"/>
              <a:t> </a:t>
            </a:r>
            <a:r>
              <a:rPr lang="en-US" sz="2100" dirty="0"/>
              <a:t>de</a:t>
            </a:r>
            <a:r>
              <a:rPr lang="en-US" sz="2100" spc="-10" dirty="0"/>
              <a:t>t</a:t>
            </a:r>
            <a:r>
              <a:rPr lang="en-US" sz="2100" dirty="0"/>
              <a:t>ached,</a:t>
            </a:r>
            <a:r>
              <a:rPr lang="en-US" sz="2100" spc="15" dirty="0"/>
              <a:t> </a:t>
            </a:r>
            <a:r>
              <a:rPr lang="en-US" sz="2100" dirty="0"/>
              <a:t>s</a:t>
            </a:r>
            <a:r>
              <a:rPr lang="en-US" sz="2100" spc="-10" dirty="0"/>
              <a:t>t</a:t>
            </a:r>
            <a:r>
              <a:rPr lang="en-US" sz="2100" dirty="0"/>
              <a:t>a</a:t>
            </a:r>
            <a:r>
              <a:rPr lang="en-US" sz="2100" spc="-5" dirty="0"/>
              <a:t>r</a:t>
            </a:r>
            <a:r>
              <a:rPr lang="en-US" sz="2100" spc="-10" dirty="0"/>
              <a:t>t</a:t>
            </a:r>
            <a:r>
              <a:rPr lang="en-US" sz="2100" dirty="0"/>
              <a:t>s</a:t>
            </a:r>
            <a:r>
              <a:rPr lang="en-US" sz="2100" spc="15" dirty="0"/>
              <a:t> </a:t>
            </a:r>
            <a:r>
              <a:rPr lang="en-US" sz="2100" dirty="0"/>
              <a:t>s</a:t>
            </a:r>
            <a:r>
              <a:rPr lang="en-US" sz="2100" spc="5" dirty="0"/>
              <a:t>l</a:t>
            </a:r>
            <a:r>
              <a:rPr lang="en-US" sz="2100" dirty="0"/>
              <a:t>eep</a:t>
            </a:r>
            <a:r>
              <a:rPr lang="en-US" sz="2100" spc="5" dirty="0"/>
              <a:t>i</a:t>
            </a:r>
            <a:r>
              <a:rPr lang="en-US" sz="2100" dirty="0"/>
              <a:t>ng</a:t>
            </a:r>
            <a:r>
              <a:rPr lang="en-US" sz="2100" spc="-20" dirty="0"/>
              <a:t> </a:t>
            </a:r>
            <a:r>
              <a:rPr lang="en-US" sz="2100" spc="5" dirty="0"/>
              <a:t>i</a:t>
            </a:r>
            <a:r>
              <a:rPr lang="en-US" sz="2100" dirty="0"/>
              <a:t>n schoo</a:t>
            </a:r>
            <a:r>
              <a:rPr lang="en-US" sz="2100" spc="5" dirty="0"/>
              <a:t>l</a:t>
            </a:r>
            <a:r>
              <a:rPr lang="en-US" sz="2100" dirty="0"/>
              <a:t>—or</a:t>
            </a:r>
            <a:r>
              <a:rPr lang="en-US" sz="2100" spc="-10" dirty="0"/>
              <a:t> </a:t>
            </a:r>
            <a:r>
              <a:rPr lang="en-US" sz="2100" dirty="0"/>
              <a:t>behav</a:t>
            </a:r>
            <a:r>
              <a:rPr lang="en-US" sz="2100" spc="5" dirty="0"/>
              <a:t>i</a:t>
            </a:r>
            <a:r>
              <a:rPr lang="en-US" sz="2100" dirty="0"/>
              <a:t>or</a:t>
            </a:r>
            <a:r>
              <a:rPr lang="en-US" sz="2100" spc="-10" dirty="0"/>
              <a:t> </a:t>
            </a:r>
            <a:r>
              <a:rPr lang="en-US" sz="2100" spc="5" dirty="0"/>
              <a:t>i</a:t>
            </a:r>
            <a:r>
              <a:rPr lang="en-US" sz="2100" dirty="0"/>
              <a:t>n</a:t>
            </a:r>
            <a:r>
              <a:rPr lang="en-US" sz="2100" spc="-5" dirty="0"/>
              <a:t> </a:t>
            </a:r>
            <a:r>
              <a:rPr lang="en-US" sz="2100" dirty="0"/>
              <a:t>pe</a:t>
            </a:r>
            <a:r>
              <a:rPr lang="en-US" sz="2100" spc="-5" dirty="0"/>
              <a:t>r</a:t>
            </a:r>
            <a:r>
              <a:rPr lang="en-US" sz="2100" dirty="0"/>
              <a:t>son</a:t>
            </a:r>
            <a:r>
              <a:rPr lang="en-US" sz="2100" spc="10" dirty="0"/>
              <a:t> </a:t>
            </a:r>
            <a:r>
              <a:rPr lang="en-US" sz="2100" dirty="0"/>
              <a:t>or on</a:t>
            </a:r>
            <a:r>
              <a:rPr lang="en-US" sz="2100" spc="5" dirty="0"/>
              <a:t>li</a:t>
            </a:r>
            <a:r>
              <a:rPr lang="en-US" sz="2100" dirty="0"/>
              <a:t>ne</a:t>
            </a:r>
            <a:r>
              <a:rPr lang="en-US" sz="2100" spc="-5" dirty="0"/>
              <a:t> </a:t>
            </a:r>
            <a:r>
              <a:rPr lang="en-US" sz="2100" dirty="0"/>
              <a:t>beco</a:t>
            </a:r>
            <a:r>
              <a:rPr lang="en-US" sz="2100" spc="-5" dirty="0"/>
              <a:t>m</a:t>
            </a:r>
            <a:r>
              <a:rPr lang="en-US" sz="2100" dirty="0"/>
              <a:t>es</a:t>
            </a:r>
            <a:r>
              <a:rPr lang="en-US" sz="2100" spc="-5" dirty="0"/>
              <a:t> </a:t>
            </a:r>
            <a:r>
              <a:rPr lang="en-US" sz="2100" dirty="0"/>
              <a:t>ove</a:t>
            </a:r>
            <a:r>
              <a:rPr lang="en-US" sz="2100" spc="-5" dirty="0"/>
              <a:t>r</a:t>
            </a:r>
            <a:r>
              <a:rPr lang="en-US" sz="2100" spc="-10" dirty="0"/>
              <a:t>t</a:t>
            </a:r>
            <a:r>
              <a:rPr lang="en-US" sz="2100" spc="5" dirty="0"/>
              <a:t>l</a:t>
            </a:r>
            <a:r>
              <a:rPr lang="en-US" sz="2100" dirty="0"/>
              <a:t>y</a:t>
            </a:r>
            <a:r>
              <a:rPr lang="en-US" sz="2100" spc="5" dirty="0"/>
              <a:t> </a:t>
            </a:r>
            <a:r>
              <a:rPr lang="en-US" sz="2100" dirty="0"/>
              <a:t>se</a:t>
            </a:r>
            <a:r>
              <a:rPr lang="en-US" sz="2100" spc="-15" dirty="0"/>
              <a:t>x</a:t>
            </a:r>
            <a:r>
              <a:rPr lang="en-US" sz="2100" dirty="0"/>
              <a:t>ual</a:t>
            </a:r>
            <a:r>
              <a:rPr lang="en-US" sz="2100" spc="10" dirty="0"/>
              <a:t> </a:t>
            </a:r>
            <a:r>
              <a:rPr lang="en-US" sz="2100" dirty="0"/>
              <a:t>or p</a:t>
            </a:r>
            <a:r>
              <a:rPr lang="en-US" sz="2100" spc="-5" dirty="0"/>
              <a:t>r</a:t>
            </a:r>
            <a:r>
              <a:rPr lang="en-US" sz="2100" dirty="0"/>
              <a:t>eoccup</a:t>
            </a:r>
            <a:r>
              <a:rPr lang="en-US" sz="2100" spc="5" dirty="0"/>
              <a:t>i</a:t>
            </a:r>
            <a:r>
              <a:rPr lang="en-US" sz="2100" dirty="0"/>
              <a:t>ed</a:t>
            </a:r>
            <a:r>
              <a:rPr lang="en-US" sz="2100" spc="10" dirty="0"/>
              <a:t> </a:t>
            </a:r>
            <a:r>
              <a:rPr lang="en-US" sz="2100" spc="-20" dirty="0"/>
              <a:t>w</a:t>
            </a:r>
            <a:r>
              <a:rPr lang="en-US" sz="2100" spc="5" dirty="0"/>
              <a:t>i</a:t>
            </a:r>
            <a:r>
              <a:rPr lang="en-US" sz="2100" spc="-10" dirty="0"/>
              <a:t>t</a:t>
            </a:r>
            <a:r>
              <a:rPr lang="en-US" sz="2100" dirty="0"/>
              <a:t>h</a:t>
            </a:r>
            <a:r>
              <a:rPr lang="en-US" sz="2100" spc="5" dirty="0"/>
              <a:t> </a:t>
            </a:r>
            <a:r>
              <a:rPr lang="en-US" sz="2100" spc="-5" dirty="0"/>
              <a:t>m</a:t>
            </a:r>
            <a:r>
              <a:rPr lang="en-US" sz="2100" dirty="0"/>
              <a:t>oney</a:t>
            </a:r>
          </a:p>
          <a:p>
            <a:pPr marL="297180" indent="-284480">
              <a:lnSpc>
                <a:spcPct val="100000"/>
              </a:lnSpc>
              <a:spcBef>
                <a:spcPts val="1200"/>
              </a:spcBef>
              <a:buClr>
                <a:srgbClr val="00B0F0"/>
              </a:buClr>
              <a:buFont typeface="Wingdings"/>
              <a:buChar char=""/>
              <a:tabLst>
                <a:tab pos="297815" algn="l"/>
              </a:tabLst>
            </a:pPr>
            <a:r>
              <a:rPr lang="en-US" sz="2100" spc="5" dirty="0"/>
              <a:t>U</a:t>
            </a:r>
            <a:r>
              <a:rPr lang="en-US" sz="2100" dirty="0"/>
              <a:t>se</a:t>
            </a:r>
            <a:r>
              <a:rPr lang="en-US" sz="2100" spc="-5" dirty="0"/>
              <a:t> </a:t>
            </a:r>
            <a:r>
              <a:rPr lang="en-US" sz="2100" dirty="0"/>
              <a:t>of p</a:t>
            </a:r>
            <a:r>
              <a:rPr lang="en-US" sz="2100" spc="-5" dirty="0"/>
              <a:t>r</a:t>
            </a:r>
            <a:r>
              <a:rPr lang="en-US" sz="2100" dirty="0"/>
              <a:t>os</a:t>
            </a:r>
            <a:r>
              <a:rPr lang="en-US" sz="2100" spc="-10" dirty="0"/>
              <a:t>t</a:t>
            </a:r>
            <a:r>
              <a:rPr lang="en-US" sz="2100" spc="5" dirty="0"/>
              <a:t>i</a:t>
            </a:r>
            <a:r>
              <a:rPr lang="en-US" sz="2100" spc="-10" dirty="0"/>
              <a:t>t</a:t>
            </a:r>
            <a:r>
              <a:rPr lang="en-US" sz="2100" dirty="0"/>
              <a:t>u</a:t>
            </a:r>
            <a:r>
              <a:rPr lang="en-US" sz="2100" spc="-10" dirty="0"/>
              <a:t>t</a:t>
            </a:r>
            <a:r>
              <a:rPr lang="en-US" sz="2100" spc="5" dirty="0"/>
              <a:t>i</a:t>
            </a:r>
            <a:r>
              <a:rPr lang="en-US" sz="2100" dirty="0"/>
              <a:t>on</a:t>
            </a:r>
            <a:r>
              <a:rPr lang="en-US" sz="2100" spc="-5" dirty="0"/>
              <a:t>-r</a:t>
            </a:r>
            <a:r>
              <a:rPr lang="en-US" sz="2100" dirty="0"/>
              <a:t>e</a:t>
            </a:r>
            <a:r>
              <a:rPr lang="en-US" sz="2100" spc="5" dirty="0"/>
              <a:t>l</a:t>
            </a:r>
            <a:r>
              <a:rPr lang="en-US" sz="2100" dirty="0"/>
              <a:t>a</a:t>
            </a:r>
            <a:r>
              <a:rPr lang="en-US" sz="2100" spc="-10" dirty="0"/>
              <a:t>t</a:t>
            </a:r>
            <a:r>
              <a:rPr lang="en-US" sz="2100" dirty="0"/>
              <a:t>ed</a:t>
            </a:r>
            <a:r>
              <a:rPr lang="en-US" sz="2100" spc="20" dirty="0"/>
              <a:t> </a:t>
            </a:r>
            <a:r>
              <a:rPr lang="en-US" sz="2100" spc="-10" dirty="0"/>
              <a:t>t</a:t>
            </a:r>
            <a:r>
              <a:rPr lang="en-US" sz="2100" dirty="0"/>
              <a:t>e</a:t>
            </a:r>
            <a:r>
              <a:rPr lang="en-US" sz="2100" spc="-5" dirty="0"/>
              <a:t>rms</a:t>
            </a:r>
            <a:endParaRPr lang="en-US" sz="2100" dirty="0"/>
          </a:p>
          <a:p>
            <a:pPr marL="297180" indent="-284480">
              <a:lnSpc>
                <a:spcPct val="100000"/>
              </a:lnSpc>
              <a:spcBef>
                <a:spcPts val="1200"/>
              </a:spcBef>
              <a:buClr>
                <a:srgbClr val="00B0F0"/>
              </a:buClr>
              <a:buFont typeface="Wingdings"/>
              <a:buChar char=""/>
              <a:tabLst>
                <a:tab pos="297815" algn="l"/>
              </a:tabLst>
            </a:pPr>
            <a:r>
              <a:rPr lang="en-US" sz="2100" dirty="0"/>
              <a:t>Ev</a:t>
            </a:r>
            <a:r>
              <a:rPr lang="en-US" sz="2100" spc="5" dirty="0"/>
              <a:t>i</a:t>
            </a:r>
            <a:r>
              <a:rPr lang="en-US" sz="2100" dirty="0"/>
              <a:t>dence</a:t>
            </a:r>
            <a:r>
              <a:rPr lang="en-US" sz="2100" spc="-5" dirty="0"/>
              <a:t> </a:t>
            </a:r>
            <a:r>
              <a:rPr lang="en-US" sz="2100" dirty="0"/>
              <a:t>of une</a:t>
            </a:r>
            <a:r>
              <a:rPr lang="en-US" sz="2100" spc="-15" dirty="0"/>
              <a:t>x</a:t>
            </a:r>
            <a:r>
              <a:rPr lang="en-US" sz="2100" dirty="0"/>
              <a:t>p</a:t>
            </a:r>
            <a:r>
              <a:rPr lang="en-US" sz="2100" spc="5" dirty="0"/>
              <a:t>l</a:t>
            </a:r>
            <a:r>
              <a:rPr lang="en-US" sz="2100" dirty="0"/>
              <a:t>a</a:t>
            </a:r>
            <a:r>
              <a:rPr lang="en-US" sz="2100" spc="5" dirty="0"/>
              <a:t>i</a:t>
            </a:r>
            <a:r>
              <a:rPr lang="en-US" sz="2100" dirty="0"/>
              <a:t>ned</a:t>
            </a:r>
            <a:r>
              <a:rPr lang="en-US" sz="2100" spc="15" dirty="0"/>
              <a:t> </a:t>
            </a:r>
            <a:r>
              <a:rPr lang="en-US" sz="2100" spc="-10" dirty="0"/>
              <a:t>t</a:t>
            </a:r>
            <a:r>
              <a:rPr lang="en-US" sz="2100" spc="-5" dirty="0"/>
              <a:t>r</a:t>
            </a:r>
            <a:r>
              <a:rPr lang="en-US" sz="2100" dirty="0"/>
              <a:t>avel</a:t>
            </a:r>
          </a:p>
          <a:p>
            <a:pPr marL="297180" marR="10160" indent="-284480">
              <a:lnSpc>
                <a:spcPct val="100000"/>
              </a:lnSpc>
              <a:spcBef>
                <a:spcPts val="1200"/>
              </a:spcBef>
              <a:buClr>
                <a:srgbClr val="00B0F0"/>
              </a:buClr>
              <a:buFont typeface="Wingdings"/>
              <a:buChar char=""/>
              <a:tabLst>
                <a:tab pos="297815" algn="l"/>
              </a:tabLst>
            </a:pPr>
            <a:r>
              <a:rPr lang="en-US" sz="2100" spc="-5" dirty="0"/>
              <a:t>M</a:t>
            </a:r>
            <a:r>
              <a:rPr lang="en-US" sz="2100" dirty="0"/>
              <a:t>u</a:t>
            </a:r>
            <a:r>
              <a:rPr lang="en-US" sz="2100" spc="5" dirty="0"/>
              <a:t>l</a:t>
            </a:r>
            <a:r>
              <a:rPr lang="en-US" sz="2100" spc="-10" dirty="0"/>
              <a:t>t</a:t>
            </a:r>
            <a:r>
              <a:rPr lang="en-US" sz="2100" spc="5" dirty="0"/>
              <a:t>i</a:t>
            </a:r>
            <a:r>
              <a:rPr lang="en-US" sz="2100" dirty="0"/>
              <a:t>p</a:t>
            </a:r>
            <a:r>
              <a:rPr lang="en-US" sz="2100" spc="5" dirty="0"/>
              <a:t>l</a:t>
            </a:r>
            <a:r>
              <a:rPr lang="en-US" sz="2100" dirty="0"/>
              <a:t>e</a:t>
            </a:r>
            <a:r>
              <a:rPr lang="en-US" sz="2100" spc="-20" dirty="0"/>
              <a:t> </a:t>
            </a:r>
            <a:r>
              <a:rPr lang="en-US" sz="2100" dirty="0"/>
              <a:t>se</a:t>
            </a:r>
            <a:r>
              <a:rPr lang="en-US" sz="2100" spc="-15" dirty="0"/>
              <a:t>x</a:t>
            </a:r>
            <a:r>
              <a:rPr lang="en-US" sz="2100" dirty="0"/>
              <a:t>ua</a:t>
            </a:r>
            <a:r>
              <a:rPr lang="en-US" sz="2100" spc="5" dirty="0"/>
              <a:t>ll</a:t>
            </a:r>
            <a:r>
              <a:rPr lang="en-US" sz="2100" dirty="0"/>
              <a:t>y</a:t>
            </a:r>
            <a:r>
              <a:rPr lang="en-US" sz="2100" spc="-5" dirty="0"/>
              <a:t> </a:t>
            </a:r>
            <a:r>
              <a:rPr lang="en-US" sz="2100" spc="-10" dirty="0"/>
              <a:t>t</a:t>
            </a:r>
            <a:r>
              <a:rPr lang="en-US" sz="2100" spc="-5" dirty="0"/>
              <a:t>r</a:t>
            </a:r>
            <a:r>
              <a:rPr lang="en-US" sz="2100" dirty="0"/>
              <a:t>ans</a:t>
            </a:r>
            <a:r>
              <a:rPr lang="en-US" sz="2100" spc="-5" dirty="0"/>
              <a:t>m</a:t>
            </a:r>
            <a:r>
              <a:rPr lang="en-US" sz="2100" spc="5" dirty="0"/>
              <a:t>i</a:t>
            </a:r>
            <a:r>
              <a:rPr lang="en-US" sz="2100" spc="-10" dirty="0"/>
              <a:t>tt</a:t>
            </a:r>
            <a:r>
              <a:rPr lang="en-US" sz="2100" dirty="0"/>
              <a:t>ed </a:t>
            </a:r>
            <a:r>
              <a:rPr lang="en-US" sz="2100" spc="5" dirty="0"/>
              <a:t>i</a:t>
            </a:r>
            <a:r>
              <a:rPr lang="en-US" sz="2100" dirty="0"/>
              <a:t>n</a:t>
            </a:r>
            <a:r>
              <a:rPr lang="en-US" sz="2100" spc="-10" dirty="0"/>
              <a:t>f</a:t>
            </a:r>
            <a:r>
              <a:rPr lang="en-US" sz="2100" dirty="0"/>
              <a:t>ec</a:t>
            </a:r>
            <a:r>
              <a:rPr lang="en-US" sz="2100" spc="-10" dirty="0"/>
              <a:t>t</a:t>
            </a:r>
            <a:r>
              <a:rPr lang="en-US" sz="2100" spc="5" dirty="0"/>
              <a:t>i</a:t>
            </a:r>
            <a:r>
              <a:rPr lang="en-US" sz="2100" dirty="0"/>
              <a:t>ons, p</a:t>
            </a:r>
            <a:r>
              <a:rPr lang="en-US" sz="2100" spc="-5" dirty="0"/>
              <a:t>r</a:t>
            </a:r>
            <a:r>
              <a:rPr lang="en-US" sz="2100" dirty="0"/>
              <a:t>egnanc</a:t>
            </a:r>
            <a:r>
              <a:rPr lang="en-US" sz="2100" spc="-145" dirty="0"/>
              <a:t>y</a:t>
            </a:r>
            <a:r>
              <a:rPr lang="en-US" sz="2100" dirty="0"/>
              <a:t>,</a:t>
            </a:r>
            <a:r>
              <a:rPr lang="en-US" sz="2100" spc="25" dirty="0"/>
              <a:t> </a:t>
            </a:r>
            <a:r>
              <a:rPr lang="en-US" sz="2100" dirty="0"/>
              <a:t>or une</a:t>
            </a:r>
            <a:r>
              <a:rPr lang="en-US" sz="2100" spc="-15" dirty="0"/>
              <a:t>x</a:t>
            </a:r>
            <a:r>
              <a:rPr lang="en-US" sz="2100" dirty="0"/>
              <a:t>p</a:t>
            </a:r>
            <a:r>
              <a:rPr lang="en-US" sz="2100" spc="5" dirty="0"/>
              <a:t>l</a:t>
            </a:r>
            <a:r>
              <a:rPr lang="en-US" sz="2100" dirty="0"/>
              <a:t>a</a:t>
            </a:r>
            <a:r>
              <a:rPr lang="en-US" sz="2100" spc="5" dirty="0"/>
              <a:t>i</a:t>
            </a:r>
            <a:r>
              <a:rPr lang="en-US" sz="2100" dirty="0"/>
              <a:t>ned </a:t>
            </a:r>
            <a:r>
              <a:rPr lang="en-US" sz="2100" spc="5" dirty="0"/>
              <a:t>i</a:t>
            </a:r>
            <a:r>
              <a:rPr lang="en-US" sz="2100" dirty="0"/>
              <a:t>n</a:t>
            </a:r>
            <a:r>
              <a:rPr lang="en-US" sz="2100" spc="5" dirty="0"/>
              <a:t>j</a:t>
            </a:r>
            <a:r>
              <a:rPr lang="en-US" sz="2100" dirty="0"/>
              <a:t>u</a:t>
            </a:r>
            <a:r>
              <a:rPr lang="en-US" sz="2100" spc="-5" dirty="0"/>
              <a:t>r</a:t>
            </a:r>
            <a:r>
              <a:rPr lang="en-US" sz="2100" spc="5" dirty="0"/>
              <a:t>i</a:t>
            </a:r>
            <a:r>
              <a:rPr lang="en-US" sz="2100" dirty="0"/>
              <a:t>es</a:t>
            </a:r>
          </a:p>
          <a:p>
            <a:pPr marL="0" indent="0">
              <a:buNone/>
            </a:pPr>
            <a:endParaRPr lang="en-US" dirty="0"/>
          </a:p>
        </p:txBody>
      </p:sp>
    </p:spTree>
    <p:extLst>
      <p:ext uri="{BB962C8B-B14F-4D97-AF65-F5344CB8AC3E}">
        <p14:creationId xmlns:p14="http://schemas.microsoft.com/office/powerpoint/2010/main" val="31157125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8156"/>
            <a:ext cx="9144000" cy="825500"/>
          </a:xfrm>
        </p:spPr>
        <p:txBody>
          <a:bodyPr/>
          <a:lstStyle/>
          <a:p>
            <a:r>
              <a:rPr lang="en-US" dirty="0"/>
              <a:t>Barriers to Self-identification and Disclosures</a:t>
            </a:r>
          </a:p>
        </p:txBody>
      </p:sp>
      <p:sp>
        <p:nvSpPr>
          <p:cNvPr id="3" name="Content Placeholder 2"/>
          <p:cNvSpPr>
            <a:spLocks noGrp="1"/>
          </p:cNvSpPr>
          <p:nvPr>
            <p:ph idx="1"/>
          </p:nvPr>
        </p:nvSpPr>
        <p:spPr/>
        <p:txBody>
          <a:bodyPr/>
          <a:lstStyle/>
          <a:p>
            <a:pPr marL="297180" marR="371475" indent="-284480">
              <a:spcBef>
                <a:spcPts val="1200"/>
              </a:spcBef>
              <a:buClr>
                <a:srgbClr val="013B82"/>
              </a:buClr>
              <a:buFont typeface="Wingdings"/>
              <a:buChar char=""/>
              <a:tabLst>
                <a:tab pos="297815" algn="l"/>
              </a:tabLst>
            </a:pPr>
            <a:r>
              <a:rPr lang="en-US" dirty="0">
                <a:latin typeface="Arial"/>
                <a:cs typeface="Arial"/>
              </a:rPr>
              <a:t>Lack of trust</a:t>
            </a:r>
          </a:p>
          <a:p>
            <a:pPr marL="297180" marR="371475" indent="-284480">
              <a:spcBef>
                <a:spcPts val="1200"/>
              </a:spcBef>
              <a:buClr>
                <a:srgbClr val="013B82"/>
              </a:buClr>
              <a:buFont typeface="Wingdings"/>
              <a:buChar char=""/>
              <a:tabLst>
                <a:tab pos="297815" algn="l"/>
              </a:tabLst>
            </a:pPr>
            <a:r>
              <a:rPr lang="en-US" dirty="0">
                <a:latin typeface="Arial"/>
                <a:cs typeface="Arial"/>
              </a:rPr>
              <a:t>Due to trauma bonds and manipulation used by traffickers, victims often are unable or reluctant to self- identify</a:t>
            </a:r>
          </a:p>
          <a:p>
            <a:pPr marL="297180" marR="371475" indent="-284480">
              <a:spcBef>
                <a:spcPts val="1200"/>
              </a:spcBef>
              <a:buClr>
                <a:srgbClr val="013B82"/>
              </a:buClr>
              <a:buFont typeface="Wingdings"/>
              <a:buChar char=""/>
              <a:tabLst>
                <a:tab pos="297815" algn="l"/>
              </a:tabLst>
            </a:pPr>
            <a:r>
              <a:rPr lang="en-US" dirty="0">
                <a:latin typeface="Arial"/>
                <a:cs typeface="Arial"/>
              </a:rPr>
              <a:t>Victims are coached on what to say and what not to say to others</a:t>
            </a:r>
          </a:p>
          <a:p>
            <a:pPr marL="297180" marR="371475" indent="-284480">
              <a:spcBef>
                <a:spcPts val="1200"/>
              </a:spcBef>
              <a:buClr>
                <a:srgbClr val="013B82"/>
              </a:buClr>
              <a:buFont typeface="Wingdings"/>
              <a:buChar char=""/>
              <a:tabLst>
                <a:tab pos="297815" algn="l"/>
              </a:tabLst>
            </a:pPr>
            <a:r>
              <a:rPr lang="en-US" dirty="0">
                <a:latin typeface="Arial"/>
                <a:cs typeface="Arial"/>
              </a:rPr>
              <a:t>Shame &amp; guilt</a:t>
            </a:r>
          </a:p>
          <a:p>
            <a:pPr marL="297180" marR="371475" indent="-284480">
              <a:spcBef>
                <a:spcPts val="1200"/>
              </a:spcBef>
              <a:buClr>
                <a:srgbClr val="013B82"/>
              </a:buClr>
              <a:buFont typeface="Wingdings"/>
              <a:buChar char=""/>
              <a:tabLst>
                <a:tab pos="297815" algn="l"/>
              </a:tabLst>
            </a:pPr>
            <a:r>
              <a:rPr lang="en-US" dirty="0">
                <a:latin typeface="Arial"/>
                <a:cs typeface="Arial"/>
              </a:rPr>
              <a:t>Fear of the trafficker</a:t>
            </a:r>
          </a:p>
          <a:p>
            <a:endParaRPr lang="en-US" dirty="0"/>
          </a:p>
        </p:txBody>
      </p:sp>
      <p:sp>
        <p:nvSpPr>
          <p:cNvPr id="4" name="Content Placeholder 3"/>
          <p:cNvSpPr>
            <a:spLocks noGrp="1"/>
          </p:cNvSpPr>
          <p:nvPr>
            <p:ph idx="13"/>
          </p:nvPr>
        </p:nvSpPr>
        <p:spPr/>
        <p:txBody>
          <a:bodyPr/>
          <a:lstStyle/>
          <a:p>
            <a:pPr marL="297180" marR="371475" indent="-284480">
              <a:lnSpc>
                <a:spcPct val="100000"/>
              </a:lnSpc>
              <a:spcBef>
                <a:spcPts val="1200"/>
              </a:spcBef>
              <a:buClr>
                <a:srgbClr val="013B82"/>
              </a:buClr>
              <a:buFont typeface="Wingdings"/>
              <a:buChar char=""/>
              <a:tabLst>
                <a:tab pos="297815" algn="l"/>
              </a:tabLst>
            </a:pPr>
            <a:r>
              <a:rPr lang="en-US" dirty="0">
                <a:latin typeface="Arial"/>
                <a:cs typeface="Arial"/>
              </a:rPr>
              <a:t>Fear of negative consequences of disclosure</a:t>
            </a:r>
          </a:p>
          <a:p>
            <a:pPr marL="297180" marR="371475" indent="-284480">
              <a:lnSpc>
                <a:spcPct val="100000"/>
              </a:lnSpc>
              <a:spcBef>
                <a:spcPts val="1200"/>
              </a:spcBef>
              <a:buClr>
                <a:srgbClr val="013B82"/>
              </a:buClr>
              <a:buFont typeface="Wingdings"/>
              <a:buChar char=""/>
              <a:tabLst>
                <a:tab pos="297815" algn="l"/>
              </a:tabLst>
            </a:pPr>
            <a:r>
              <a:rPr lang="en-US" dirty="0">
                <a:latin typeface="Arial"/>
                <a:cs typeface="Arial"/>
              </a:rPr>
              <a:t>Fear and forgetfulness are symptoms of trauma</a:t>
            </a:r>
          </a:p>
          <a:p>
            <a:pPr marL="297180" marR="371475" indent="-284480">
              <a:lnSpc>
                <a:spcPct val="100000"/>
              </a:lnSpc>
              <a:spcBef>
                <a:spcPts val="1200"/>
              </a:spcBef>
              <a:buClr>
                <a:srgbClr val="013B82"/>
              </a:buClr>
              <a:buFont typeface="Wingdings"/>
              <a:buChar char=""/>
              <a:tabLst>
                <a:tab pos="297815" algn="l"/>
              </a:tabLst>
            </a:pPr>
            <a:r>
              <a:rPr lang="en-US" dirty="0">
                <a:latin typeface="Arial"/>
                <a:cs typeface="Arial"/>
              </a:rPr>
              <a:t>Screening is not a definitive tool</a:t>
            </a:r>
          </a:p>
          <a:p>
            <a:pPr marL="0" indent="0">
              <a:buNone/>
            </a:pPr>
            <a:endParaRPr lang="en-US" dirty="0"/>
          </a:p>
        </p:txBody>
      </p:sp>
      <p:sp>
        <p:nvSpPr>
          <p:cNvPr id="5" name="object 11"/>
          <p:cNvSpPr/>
          <p:nvPr/>
        </p:nvSpPr>
        <p:spPr>
          <a:xfrm>
            <a:off x="4648200" y="4191000"/>
            <a:ext cx="4290830" cy="1722321"/>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8907118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9426"/>
            <a:ext cx="8839200" cy="825500"/>
          </a:xfrm>
        </p:spPr>
        <p:txBody>
          <a:bodyPr/>
          <a:lstStyle/>
          <a:p>
            <a:r>
              <a:rPr lang="en-US" sz="2800" dirty="0"/>
              <a:t>Vulnerabilities-Risks-Signs</a:t>
            </a:r>
            <a:endParaRPr lang="en-US" sz="2800" dirty="0">
              <a:highlight>
                <a:srgbClr val="FFFF00"/>
              </a:highlight>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1193800"/>
            <a:ext cx="8382000" cy="4957763"/>
          </a:xfrm>
        </p:spPr>
      </p:pic>
    </p:spTree>
    <p:extLst>
      <p:ext uri="{BB962C8B-B14F-4D97-AF65-F5344CB8AC3E}">
        <p14:creationId xmlns:p14="http://schemas.microsoft.com/office/powerpoint/2010/main" val="29366707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Traffickers</a:t>
            </a:r>
          </a:p>
        </p:txBody>
      </p:sp>
      <p:sp>
        <p:nvSpPr>
          <p:cNvPr id="4" name="Content Placeholder 3"/>
          <p:cNvSpPr>
            <a:spLocks noGrp="1"/>
          </p:cNvSpPr>
          <p:nvPr>
            <p:ph idx="13"/>
          </p:nvPr>
        </p:nvSpPr>
        <p:spPr/>
        <p:txBody>
          <a:bodyPr>
            <a:normAutofit/>
          </a:bodyPr>
          <a:lstStyle/>
          <a:p>
            <a:pPr>
              <a:buClr>
                <a:srgbClr val="00B0F0"/>
              </a:buClr>
              <a:buFont typeface="Wingdings" panose="05000000000000000000" pitchFamily="2" charset="2"/>
              <a:buChar char="ü"/>
            </a:pPr>
            <a:r>
              <a:rPr lang="en-US" sz="1900" dirty="0"/>
              <a:t>May be family members, friends or strangers</a:t>
            </a:r>
          </a:p>
          <a:p>
            <a:pPr>
              <a:buClr>
                <a:srgbClr val="00B0F0"/>
              </a:buClr>
              <a:buFont typeface="Wingdings" panose="05000000000000000000" pitchFamily="2" charset="2"/>
              <a:buChar char="ü"/>
            </a:pPr>
            <a:r>
              <a:rPr lang="en-US" sz="1900" dirty="0"/>
              <a:t>Look for vulnerable individuals</a:t>
            </a:r>
          </a:p>
          <a:p>
            <a:pPr>
              <a:buClr>
                <a:srgbClr val="00B0F0"/>
              </a:buClr>
              <a:buFont typeface="Wingdings" panose="05000000000000000000" pitchFamily="2" charset="2"/>
              <a:buChar char="ü"/>
            </a:pPr>
            <a:r>
              <a:rPr lang="en-US" sz="1900" dirty="0"/>
              <a:t>Prey on children in the foster care system</a:t>
            </a:r>
          </a:p>
          <a:p>
            <a:pPr>
              <a:buClr>
                <a:srgbClr val="00B0F0"/>
              </a:buClr>
              <a:buFont typeface="Wingdings" panose="05000000000000000000" pitchFamily="2" charset="2"/>
              <a:buChar char="ü"/>
            </a:pPr>
            <a:r>
              <a:rPr lang="en-US" sz="1900" dirty="0"/>
              <a:t>Prey on children &amp; youth with low self esteem &amp; minimal social support</a:t>
            </a:r>
          </a:p>
          <a:p>
            <a:pPr>
              <a:buClr>
                <a:srgbClr val="00B0F0"/>
              </a:buClr>
              <a:buFont typeface="Wingdings" panose="05000000000000000000" pitchFamily="2" charset="2"/>
              <a:buChar char="ü"/>
            </a:pPr>
            <a:r>
              <a:rPr lang="en-US" sz="1900" dirty="0"/>
              <a:t>Recruit in public places (shopping malls, bus stops, outside schools &amp; group homes)</a:t>
            </a:r>
          </a:p>
          <a:p>
            <a:pPr>
              <a:buClr>
                <a:srgbClr val="00B0F0"/>
              </a:buClr>
              <a:buFont typeface="Wingdings" panose="05000000000000000000" pitchFamily="2" charset="2"/>
              <a:buChar char="ü"/>
            </a:pPr>
            <a:r>
              <a:rPr lang="en-US" sz="1900" dirty="0"/>
              <a:t>Increasing use of social networking apps &amp; sites for targeting &amp; recruiting children &amp; youth</a:t>
            </a:r>
          </a:p>
        </p:txBody>
      </p:sp>
      <p:sp>
        <p:nvSpPr>
          <p:cNvPr id="5" name="object 4"/>
          <p:cNvSpPr>
            <a:spLocks noGrp="1"/>
          </p:cNvSpPr>
          <p:nvPr>
            <p:ph idx="1"/>
          </p:nvPr>
        </p:nvSpPr>
        <p:spPr>
          <a:xfrm>
            <a:off x="990600" y="1905000"/>
            <a:ext cx="2743200" cy="3200400"/>
          </a:xfrm>
          <a:prstGeom prst="rect">
            <a:avLst/>
          </a:prstGeom>
          <a:blipFill>
            <a:blip r:embed="rId3" cstate="print"/>
            <a:stretch>
              <a:fillRect/>
            </a:stretch>
          </a:blipFill>
        </p:spPr>
        <p:txBody>
          <a:bodyPr wrap="square" lIns="0" tIns="0" rIns="0" bIns="0" rtlCol="0"/>
          <a:lstStyle/>
          <a:p>
            <a:pPr marL="0" indent="0">
              <a:buNone/>
            </a:pPr>
            <a:endParaRPr lang="en-US" dirty="0"/>
          </a:p>
        </p:txBody>
      </p:sp>
    </p:spTree>
    <p:extLst>
      <p:ext uri="{BB962C8B-B14F-4D97-AF65-F5344CB8AC3E}">
        <p14:creationId xmlns:p14="http://schemas.microsoft.com/office/powerpoint/2010/main" val="30813792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Video: </a:t>
            </a:r>
            <a:r>
              <a:rPr lang="en-US" b="0" dirty="0">
                <a:effectLst/>
              </a:rPr>
              <a:t>Human Trafficking Victim </a:t>
            </a:r>
            <a:br>
              <a:rPr lang="en-US" b="0" dirty="0">
                <a:solidFill>
                  <a:schemeClr val="tx1"/>
                </a:solidFill>
                <a:effectLst/>
              </a:rPr>
            </a:br>
            <a:endParaRPr lang="en-US" dirty="0"/>
          </a:p>
        </p:txBody>
      </p:sp>
      <p:pic>
        <p:nvPicPr>
          <p:cNvPr id="1028" name="Picture 4" descr="I thought working in the sex industry gave me control - I was wrong'">
            <a:hlinkClick r:id="rId3"/>
            <a:extLst>
              <a:ext uri="{FF2B5EF4-FFF2-40B4-BE49-F238E27FC236}">
                <a16:creationId xmlns:a16="http://schemas.microsoft.com/office/drawing/2014/main" id="{F094E192-A463-4758-AAA1-BC66D39355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149439"/>
            <a:ext cx="7315200" cy="4794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515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261AA-9C26-41B2-935C-6A20BA180850}"/>
              </a:ext>
            </a:extLst>
          </p:cNvPr>
          <p:cNvSpPr>
            <a:spLocks noGrp="1"/>
          </p:cNvSpPr>
          <p:nvPr>
            <p:ph type="title"/>
          </p:nvPr>
        </p:nvSpPr>
        <p:spPr>
          <a:xfrm>
            <a:off x="0" y="177803"/>
            <a:ext cx="9144000" cy="825500"/>
          </a:xfrm>
        </p:spPr>
        <p:txBody>
          <a:bodyPr/>
          <a:lstStyle/>
          <a:p>
            <a:r>
              <a:rPr lang="en-US" dirty="0"/>
              <a:t>Activity: Changing the Language</a:t>
            </a:r>
            <a:endParaRPr lang="en-US" dirty="0">
              <a:highlight>
                <a:srgbClr val="FFFF00"/>
              </a:highlight>
            </a:endParaRPr>
          </a:p>
        </p:txBody>
      </p:sp>
      <p:sp>
        <p:nvSpPr>
          <p:cNvPr id="3" name="Content Placeholder 2">
            <a:extLst>
              <a:ext uri="{FF2B5EF4-FFF2-40B4-BE49-F238E27FC236}">
                <a16:creationId xmlns:a16="http://schemas.microsoft.com/office/drawing/2014/main" id="{930B8040-280A-4C27-89E6-22E97CD3E009}"/>
              </a:ext>
            </a:extLst>
          </p:cNvPr>
          <p:cNvSpPr>
            <a:spLocks noGrp="1"/>
          </p:cNvSpPr>
          <p:nvPr>
            <p:ph idx="1"/>
          </p:nvPr>
        </p:nvSpPr>
        <p:spPr/>
        <p:txBody>
          <a:bodyPr/>
          <a:lstStyle/>
          <a:p>
            <a:endParaRPr lang="en-US" dirty="0"/>
          </a:p>
          <a:p>
            <a:endParaRPr lang="en-US" dirty="0"/>
          </a:p>
          <a:p>
            <a:endParaRPr lang="en-US" dirty="0"/>
          </a:p>
        </p:txBody>
      </p:sp>
      <p:sp>
        <p:nvSpPr>
          <p:cNvPr id="6" name="Rectangle: Beveled 5">
            <a:extLst>
              <a:ext uri="{FF2B5EF4-FFF2-40B4-BE49-F238E27FC236}">
                <a16:creationId xmlns:a16="http://schemas.microsoft.com/office/drawing/2014/main" id="{BCFA3F89-68A4-4BEA-93DA-6F300D72269C}"/>
              </a:ext>
            </a:extLst>
          </p:cNvPr>
          <p:cNvSpPr/>
          <p:nvPr/>
        </p:nvSpPr>
        <p:spPr>
          <a:xfrm>
            <a:off x="1600200" y="1676400"/>
            <a:ext cx="6324600" cy="3505200"/>
          </a:xfrm>
          <a:prstGeom prst="bevel">
            <a:avLst/>
          </a:prstGeom>
          <a:solidFill>
            <a:schemeClr val="accent1"/>
          </a:solidFill>
          <a:ln>
            <a:solidFill>
              <a:schemeClr val="tx1"/>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9AF61BA-C20E-4A96-9E32-234BE9456BE6}"/>
              </a:ext>
            </a:extLst>
          </p:cNvPr>
          <p:cNvSpPr txBox="1"/>
          <p:nvPr/>
        </p:nvSpPr>
        <p:spPr>
          <a:xfrm>
            <a:off x="2362200" y="2305615"/>
            <a:ext cx="4724400" cy="2246769"/>
          </a:xfrm>
          <a:prstGeom prst="rect">
            <a:avLst/>
          </a:prstGeom>
          <a:noFill/>
        </p:spPr>
        <p:txBody>
          <a:bodyPr wrap="square" rtlCol="0">
            <a:spAutoFit/>
          </a:bodyPr>
          <a:lstStyle/>
          <a:p>
            <a:pPr algn="ctr"/>
            <a:r>
              <a:rPr lang="en-US" sz="2800" dirty="0">
                <a:latin typeface="Open Sans" panose="020B0606030504020204" pitchFamily="34" charset="0"/>
                <a:ea typeface="Open Sans" panose="020B0606030504020204" pitchFamily="34" charset="0"/>
                <a:cs typeface="Open Sans" panose="020B0606030504020204" pitchFamily="34" charset="0"/>
              </a:rPr>
              <a:t>Generate as many words, terms, or phrases that they can think of when they see the term at the top of the page</a:t>
            </a:r>
          </a:p>
        </p:txBody>
      </p:sp>
    </p:spTree>
    <p:extLst>
      <p:ext uri="{BB962C8B-B14F-4D97-AF65-F5344CB8AC3E}">
        <p14:creationId xmlns:p14="http://schemas.microsoft.com/office/powerpoint/2010/main" val="5902414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Process of Pimp Control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85802814"/>
              </p:ext>
            </p:extLst>
          </p:nvPr>
        </p:nvGraphicFramePr>
        <p:xfrm>
          <a:off x="228600" y="1193800"/>
          <a:ext cx="8763000" cy="4957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94611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Inside the Mind of a Pimp</a:t>
            </a:r>
          </a:p>
        </p:txBody>
      </p:sp>
      <p:sp>
        <p:nvSpPr>
          <p:cNvPr id="3" name="Content Placeholder 2"/>
          <p:cNvSpPr>
            <a:spLocks noGrp="1"/>
          </p:cNvSpPr>
          <p:nvPr>
            <p:ph idx="1"/>
          </p:nvPr>
        </p:nvSpPr>
        <p:spPr/>
        <p:txBody>
          <a:bodyPr>
            <a:normAutofit/>
          </a:bodyPr>
          <a:lstStyle/>
          <a:p>
            <a:pPr marL="0" indent="0">
              <a:buNone/>
            </a:pPr>
            <a:r>
              <a:rPr lang="en-US" dirty="0"/>
              <a:t>“</a:t>
            </a:r>
            <a:r>
              <a:rPr lang="en-US" spc="-185" dirty="0"/>
              <a:t>Y</a:t>
            </a:r>
            <a:r>
              <a:rPr lang="en-US" dirty="0"/>
              <a:t>ou</a:t>
            </a:r>
            <a:r>
              <a:rPr lang="en-US" spc="-5" dirty="0"/>
              <a:t>’l</a:t>
            </a:r>
            <a:r>
              <a:rPr lang="en-US" dirty="0"/>
              <a:t>l</a:t>
            </a:r>
            <a:r>
              <a:rPr lang="en-US" spc="-5" dirty="0"/>
              <a:t> </a:t>
            </a:r>
            <a:r>
              <a:rPr lang="en-US" spc="5" dirty="0"/>
              <a:t>s</a:t>
            </a:r>
            <a:r>
              <a:rPr lang="en-US" spc="-10" dirty="0"/>
              <a:t>t</a:t>
            </a:r>
            <a:r>
              <a:rPr lang="en-US" dirty="0"/>
              <a:t>art</a:t>
            </a:r>
            <a:r>
              <a:rPr lang="en-US" spc="-35" dirty="0"/>
              <a:t> </a:t>
            </a:r>
            <a:r>
              <a:rPr lang="en-US" spc="-10" dirty="0"/>
              <a:t>t</a:t>
            </a:r>
            <a:r>
              <a:rPr lang="en-US" dirty="0"/>
              <a:t>o</a:t>
            </a:r>
            <a:r>
              <a:rPr lang="en-US" spc="-15" dirty="0"/>
              <a:t> </a:t>
            </a:r>
            <a:r>
              <a:rPr lang="en-US" dirty="0"/>
              <a:t>dre</a:t>
            </a:r>
            <a:r>
              <a:rPr lang="en-US" spc="5" dirty="0"/>
              <a:t>s</a:t>
            </a:r>
            <a:r>
              <a:rPr lang="en-US" dirty="0"/>
              <a:t>s</a:t>
            </a:r>
            <a:r>
              <a:rPr lang="en-US" spc="-35" dirty="0"/>
              <a:t> </a:t>
            </a:r>
            <a:r>
              <a:rPr lang="en-US" dirty="0"/>
              <a:t>he</a:t>
            </a:r>
            <a:r>
              <a:rPr lang="en-US" spc="-105" dirty="0"/>
              <a:t>r</a:t>
            </a:r>
            <a:r>
              <a:rPr lang="en-US" dirty="0"/>
              <a:t>,</a:t>
            </a:r>
            <a:r>
              <a:rPr lang="en-US" spc="-35" dirty="0"/>
              <a:t> </a:t>
            </a:r>
            <a:r>
              <a:rPr lang="en-US" spc="-10" dirty="0"/>
              <a:t>t</a:t>
            </a:r>
            <a:r>
              <a:rPr lang="en-US" dirty="0"/>
              <a:t>h</a:t>
            </a:r>
            <a:r>
              <a:rPr lang="en-US" spc="-5" dirty="0"/>
              <a:t>i</a:t>
            </a:r>
            <a:r>
              <a:rPr lang="en-US" dirty="0"/>
              <a:t>nk</a:t>
            </a:r>
            <a:r>
              <a:rPr lang="en-US" spc="-10" dirty="0"/>
              <a:t> f</a:t>
            </a:r>
            <a:r>
              <a:rPr lang="en-US" dirty="0"/>
              <a:t>or</a:t>
            </a:r>
            <a:r>
              <a:rPr lang="en-US" spc="-15" dirty="0"/>
              <a:t> </a:t>
            </a:r>
            <a:r>
              <a:rPr lang="en-US" dirty="0"/>
              <a:t>he</a:t>
            </a:r>
            <a:r>
              <a:rPr lang="en-US" spc="-105" dirty="0"/>
              <a:t>r</a:t>
            </a:r>
            <a:r>
              <a:rPr lang="en-US" dirty="0"/>
              <a:t>,</a:t>
            </a:r>
            <a:r>
              <a:rPr lang="en-US" spc="-35" dirty="0"/>
              <a:t> </a:t>
            </a:r>
            <a:r>
              <a:rPr lang="en-US" dirty="0"/>
              <a:t>o</a:t>
            </a:r>
            <a:r>
              <a:rPr lang="en-US" spc="5" dirty="0"/>
              <a:t>w</a:t>
            </a:r>
            <a:r>
              <a:rPr lang="en-US" dirty="0"/>
              <a:t>n</a:t>
            </a:r>
            <a:r>
              <a:rPr lang="en-US" spc="-15" dirty="0"/>
              <a:t> </a:t>
            </a:r>
            <a:r>
              <a:rPr lang="en-US" dirty="0"/>
              <a:t>he</a:t>
            </a:r>
            <a:r>
              <a:rPr lang="en-US" spc="-105" dirty="0"/>
              <a:t>r</a:t>
            </a:r>
            <a:r>
              <a:rPr lang="en-US" dirty="0"/>
              <a:t>.</a:t>
            </a:r>
            <a:r>
              <a:rPr lang="en-US" spc="-35" dirty="0"/>
              <a:t> </a:t>
            </a:r>
            <a:r>
              <a:rPr lang="en-US" spc="-5" dirty="0"/>
              <a:t>I</a:t>
            </a:r>
            <a:r>
              <a:rPr lang="en-US" dirty="0"/>
              <a:t>f</a:t>
            </a:r>
            <a:r>
              <a:rPr lang="en-US" spc="-10" dirty="0"/>
              <a:t> y</a:t>
            </a:r>
            <a:r>
              <a:rPr lang="en-US" dirty="0"/>
              <a:t>ou</a:t>
            </a:r>
            <a:r>
              <a:rPr lang="en-US" spc="-15" dirty="0"/>
              <a:t> </a:t>
            </a:r>
            <a:r>
              <a:rPr lang="en-US" dirty="0"/>
              <a:t>and</a:t>
            </a:r>
            <a:r>
              <a:rPr lang="en-US" spc="-15" dirty="0"/>
              <a:t> </a:t>
            </a:r>
            <a:r>
              <a:rPr lang="en-US" spc="-10" dirty="0"/>
              <a:t>y</a:t>
            </a:r>
            <a:r>
              <a:rPr lang="en-US" dirty="0"/>
              <a:t>our</a:t>
            </a:r>
            <a:r>
              <a:rPr lang="en-US" spc="-15" dirty="0"/>
              <a:t> </a:t>
            </a:r>
            <a:r>
              <a:rPr lang="en-US" spc="-10" dirty="0"/>
              <a:t>v</a:t>
            </a:r>
            <a:r>
              <a:rPr lang="en-US" spc="-5" dirty="0"/>
              <a:t>i</a:t>
            </a:r>
            <a:r>
              <a:rPr lang="en-US" spc="5" dirty="0"/>
              <a:t>c</a:t>
            </a:r>
            <a:r>
              <a:rPr lang="en-US" spc="-5" dirty="0"/>
              <a:t>ti</a:t>
            </a:r>
            <a:r>
              <a:rPr lang="en-US" dirty="0"/>
              <a:t>m are</a:t>
            </a:r>
            <a:r>
              <a:rPr lang="en-US" spc="-30" dirty="0"/>
              <a:t> </a:t>
            </a:r>
            <a:r>
              <a:rPr lang="en-US" spc="5" dirty="0"/>
              <a:t>s</a:t>
            </a:r>
            <a:r>
              <a:rPr lang="en-US" dirty="0"/>
              <a:t>e</a:t>
            </a:r>
            <a:r>
              <a:rPr lang="en-US" spc="-10" dirty="0"/>
              <a:t>x</a:t>
            </a:r>
            <a:r>
              <a:rPr lang="en-US" dirty="0"/>
              <a:t>ua</a:t>
            </a:r>
            <a:r>
              <a:rPr lang="en-US" spc="-5" dirty="0"/>
              <a:t>ll</a:t>
            </a:r>
            <a:r>
              <a:rPr lang="en-US" dirty="0"/>
              <a:t>y</a:t>
            </a:r>
            <a:r>
              <a:rPr lang="en-US" spc="-10" dirty="0"/>
              <a:t> </a:t>
            </a:r>
            <a:r>
              <a:rPr lang="en-US" dirty="0"/>
              <a:t>a</a:t>
            </a:r>
            <a:r>
              <a:rPr lang="en-US" spc="5" dirty="0"/>
              <a:t>c</a:t>
            </a:r>
            <a:r>
              <a:rPr lang="en-US" spc="-10" dirty="0"/>
              <a:t>t</a:t>
            </a:r>
            <a:r>
              <a:rPr lang="en-US" spc="-5" dirty="0"/>
              <a:t>i</a:t>
            </a:r>
            <a:r>
              <a:rPr lang="en-US" spc="-10" dirty="0"/>
              <a:t>v</a:t>
            </a:r>
            <a:r>
              <a:rPr lang="en-US" dirty="0"/>
              <a:t>e,</a:t>
            </a:r>
            <a:r>
              <a:rPr lang="en-US" spc="-10" dirty="0"/>
              <a:t> </a:t>
            </a:r>
            <a:r>
              <a:rPr lang="en-US" spc="5" dirty="0"/>
              <a:t>s</a:t>
            </a:r>
            <a:r>
              <a:rPr lang="en-US" spc="-5" dirty="0"/>
              <a:t>l</a:t>
            </a:r>
            <a:r>
              <a:rPr lang="en-US" dirty="0"/>
              <a:t>ow</a:t>
            </a:r>
            <a:r>
              <a:rPr lang="en-US" spc="-15" dirty="0"/>
              <a:t> </a:t>
            </a:r>
            <a:r>
              <a:rPr lang="en-US" spc="-5" dirty="0"/>
              <a:t>i</a:t>
            </a:r>
            <a:r>
              <a:rPr lang="en-US" dirty="0"/>
              <a:t>t</a:t>
            </a:r>
            <a:r>
              <a:rPr lang="en-US" spc="-10" dirty="0"/>
              <a:t> </a:t>
            </a:r>
            <a:r>
              <a:rPr lang="en-US" dirty="0"/>
              <a:t>do</a:t>
            </a:r>
            <a:r>
              <a:rPr lang="en-US" spc="5" dirty="0"/>
              <a:t>w</a:t>
            </a:r>
            <a:r>
              <a:rPr lang="en-US" dirty="0"/>
              <a:t>n.</a:t>
            </a:r>
            <a:r>
              <a:rPr lang="en-US" spc="-145" dirty="0"/>
              <a:t>  </a:t>
            </a:r>
            <a:r>
              <a:rPr lang="en-US" spc="-5" dirty="0"/>
              <a:t>Af</a:t>
            </a:r>
            <a:r>
              <a:rPr lang="en-US" spc="-10" dirty="0"/>
              <a:t>t</a:t>
            </a:r>
            <a:r>
              <a:rPr lang="en-US" dirty="0"/>
              <a:t>er</a:t>
            </a:r>
            <a:r>
              <a:rPr lang="en-US" spc="-15" dirty="0"/>
              <a:t> </a:t>
            </a:r>
            <a:r>
              <a:rPr lang="en-US" spc="5" dirty="0"/>
              <a:t>s</a:t>
            </a:r>
            <a:r>
              <a:rPr lang="en-US" dirty="0"/>
              <a:t>e</a:t>
            </a:r>
            <a:r>
              <a:rPr lang="en-US" spc="-10" dirty="0"/>
              <a:t>x</a:t>
            </a:r>
            <a:r>
              <a:rPr lang="en-US" dirty="0"/>
              <a:t>,</a:t>
            </a:r>
            <a:r>
              <a:rPr lang="en-US" spc="-25" dirty="0"/>
              <a:t> </a:t>
            </a:r>
            <a:r>
              <a:rPr lang="en-US" spc="-10" dirty="0"/>
              <a:t>t</a:t>
            </a:r>
            <a:r>
              <a:rPr lang="en-US" dirty="0"/>
              <a:t>a</a:t>
            </a:r>
            <a:r>
              <a:rPr lang="en-US" spc="5" dirty="0"/>
              <a:t>k</a:t>
            </a:r>
            <a:r>
              <a:rPr lang="en-US" dirty="0"/>
              <a:t>e</a:t>
            </a:r>
            <a:r>
              <a:rPr lang="en-US" spc="-15" dirty="0"/>
              <a:t> </a:t>
            </a:r>
            <a:r>
              <a:rPr lang="en-US" dirty="0"/>
              <a:t>her</a:t>
            </a:r>
            <a:r>
              <a:rPr lang="en-US" spc="-25" dirty="0"/>
              <a:t> </a:t>
            </a:r>
            <a:r>
              <a:rPr lang="en-US" spc="5" dirty="0"/>
              <a:t>s</a:t>
            </a:r>
            <a:r>
              <a:rPr lang="en-US" dirty="0"/>
              <a:t>hopp</a:t>
            </a:r>
            <a:r>
              <a:rPr lang="en-US" spc="-5" dirty="0"/>
              <a:t>i</a:t>
            </a:r>
            <a:r>
              <a:rPr lang="en-US" dirty="0"/>
              <a:t>ng</a:t>
            </a:r>
            <a:r>
              <a:rPr lang="en-US" spc="-30" dirty="0"/>
              <a:t> </a:t>
            </a:r>
            <a:r>
              <a:rPr lang="en-US" spc="-5" dirty="0"/>
              <a:t>f</a:t>
            </a:r>
            <a:r>
              <a:rPr lang="en-US" dirty="0"/>
              <a:t>or</a:t>
            </a:r>
            <a:r>
              <a:rPr lang="en-US" spc="-15" dirty="0"/>
              <a:t> </a:t>
            </a:r>
            <a:r>
              <a:rPr lang="en-US" dirty="0"/>
              <a:t>one </a:t>
            </a:r>
            <a:r>
              <a:rPr lang="en-US" spc="-5" dirty="0"/>
              <a:t>it</a:t>
            </a:r>
            <a:r>
              <a:rPr lang="en-US" dirty="0"/>
              <a:t>e</a:t>
            </a:r>
            <a:r>
              <a:rPr lang="en-US" spc="-5" dirty="0"/>
              <a:t>m</a:t>
            </a:r>
            <a:r>
              <a:rPr lang="en-US" dirty="0"/>
              <a:t>.</a:t>
            </a:r>
            <a:r>
              <a:rPr lang="en-US" spc="-25" dirty="0"/>
              <a:t> </a:t>
            </a:r>
            <a:r>
              <a:rPr lang="en-US" spc="5" dirty="0"/>
              <a:t>H</a:t>
            </a:r>
            <a:r>
              <a:rPr lang="en-US" dirty="0"/>
              <a:t>a</a:t>
            </a:r>
            <a:r>
              <a:rPr lang="en-US" spc="-5" dirty="0"/>
              <a:t>i</a:t>
            </a:r>
            <a:r>
              <a:rPr lang="en-US" dirty="0"/>
              <a:t>r</a:t>
            </a:r>
            <a:r>
              <a:rPr lang="en-US" spc="-15" dirty="0"/>
              <a:t> </a:t>
            </a:r>
            <a:r>
              <a:rPr lang="en-US" dirty="0"/>
              <a:t>and</a:t>
            </a:r>
            <a:r>
              <a:rPr lang="en-US" spc="-10" dirty="0"/>
              <a:t>/</a:t>
            </a:r>
            <a:r>
              <a:rPr lang="en-US" dirty="0"/>
              <a:t>or</a:t>
            </a:r>
            <a:r>
              <a:rPr lang="en-US" spc="-25" dirty="0"/>
              <a:t> </a:t>
            </a:r>
            <a:r>
              <a:rPr lang="en-US" dirty="0"/>
              <a:t>na</a:t>
            </a:r>
            <a:r>
              <a:rPr lang="en-US" spc="-5" dirty="0"/>
              <a:t>il</a:t>
            </a:r>
            <a:r>
              <a:rPr lang="en-US" dirty="0"/>
              <a:t>s </a:t>
            </a:r>
            <a:r>
              <a:rPr lang="en-US" spc="-5" dirty="0"/>
              <a:t>i</a:t>
            </a:r>
            <a:r>
              <a:rPr lang="en-US" dirty="0"/>
              <a:t>s</a:t>
            </a:r>
            <a:r>
              <a:rPr lang="en-US" spc="-10" dirty="0"/>
              <a:t> f</a:t>
            </a:r>
            <a:r>
              <a:rPr lang="en-US" spc="-5" dirty="0"/>
              <a:t>i</a:t>
            </a:r>
            <a:r>
              <a:rPr lang="en-US" dirty="0"/>
              <a:t>ne.</a:t>
            </a:r>
            <a:r>
              <a:rPr lang="en-US" spc="-10" dirty="0"/>
              <a:t> </a:t>
            </a:r>
            <a:r>
              <a:rPr lang="en-US" spc="-5" dirty="0"/>
              <a:t>S</a:t>
            </a:r>
            <a:r>
              <a:rPr lang="en-US" dirty="0"/>
              <a:t>he</a:t>
            </a:r>
            <a:r>
              <a:rPr lang="en-US" spc="-5" dirty="0"/>
              <a:t>’l</a:t>
            </a:r>
            <a:r>
              <a:rPr lang="en-US" dirty="0"/>
              <a:t>l</a:t>
            </a:r>
            <a:r>
              <a:rPr lang="en-US" spc="5" dirty="0"/>
              <a:t> </a:t>
            </a:r>
            <a:r>
              <a:rPr lang="en-US" dirty="0"/>
              <a:t>de</a:t>
            </a:r>
            <a:r>
              <a:rPr lang="en-US" spc="-10" dirty="0"/>
              <a:t>v</a:t>
            </a:r>
            <a:r>
              <a:rPr lang="en-US" dirty="0"/>
              <a:t>e</a:t>
            </a:r>
            <a:r>
              <a:rPr lang="en-US" spc="-5" dirty="0"/>
              <a:t>l</a:t>
            </a:r>
            <a:r>
              <a:rPr lang="en-US" dirty="0"/>
              <a:t>op</a:t>
            </a:r>
            <a:r>
              <a:rPr lang="en-US" spc="-15" dirty="0"/>
              <a:t> </a:t>
            </a:r>
            <a:r>
              <a:rPr lang="en-US" dirty="0"/>
              <a:t>a</a:t>
            </a:r>
            <a:r>
              <a:rPr lang="en-US" spc="-5" dirty="0"/>
              <a:t> f</a:t>
            </a:r>
            <a:r>
              <a:rPr lang="en-US" dirty="0"/>
              <a:t>ee</a:t>
            </a:r>
            <a:r>
              <a:rPr lang="en-US" spc="-5" dirty="0"/>
              <a:t>li</a:t>
            </a:r>
            <a:r>
              <a:rPr lang="en-US" dirty="0"/>
              <a:t>ng</a:t>
            </a:r>
            <a:r>
              <a:rPr lang="en-US" spc="-15" dirty="0"/>
              <a:t> </a:t>
            </a:r>
            <a:r>
              <a:rPr lang="en-US" dirty="0"/>
              <a:t>of a</a:t>
            </a:r>
            <a:r>
              <a:rPr lang="en-US" spc="5" dirty="0"/>
              <a:t>cc</a:t>
            </a:r>
            <a:r>
              <a:rPr lang="en-US" dirty="0"/>
              <a:t>o</a:t>
            </a:r>
            <a:r>
              <a:rPr lang="en-US" spc="-5" dirty="0"/>
              <a:t>m</a:t>
            </a:r>
            <a:r>
              <a:rPr lang="en-US" dirty="0"/>
              <a:t>p</a:t>
            </a:r>
            <a:r>
              <a:rPr lang="en-US" spc="-5" dirty="0"/>
              <a:t>li</a:t>
            </a:r>
            <a:r>
              <a:rPr lang="en-US" spc="5" dirty="0"/>
              <a:t>s</a:t>
            </a:r>
            <a:r>
              <a:rPr lang="en-US" dirty="0"/>
              <a:t>h</a:t>
            </a:r>
            <a:r>
              <a:rPr lang="en-US" spc="-5" dirty="0"/>
              <a:t>m</a:t>
            </a:r>
            <a:r>
              <a:rPr lang="en-US" dirty="0"/>
              <a:t>e</a:t>
            </a:r>
            <a:r>
              <a:rPr lang="en-US" spc="-15" dirty="0"/>
              <a:t>n</a:t>
            </a:r>
            <a:r>
              <a:rPr lang="en-US" spc="-5" dirty="0"/>
              <a:t>t</a:t>
            </a:r>
            <a:r>
              <a:rPr lang="en-US" dirty="0"/>
              <a:t>.</a:t>
            </a:r>
            <a:r>
              <a:rPr lang="en-US" spc="-85" dirty="0"/>
              <a:t> </a:t>
            </a:r>
            <a:r>
              <a:rPr lang="en-US" spc="-5" dirty="0"/>
              <a:t>T</a:t>
            </a:r>
            <a:r>
              <a:rPr lang="en-US" dirty="0"/>
              <a:t>he</a:t>
            </a:r>
            <a:r>
              <a:rPr lang="en-US" spc="-15" dirty="0"/>
              <a:t> </a:t>
            </a:r>
            <a:r>
              <a:rPr lang="en-US" spc="5" dirty="0"/>
              <a:t>s</a:t>
            </a:r>
            <a:r>
              <a:rPr lang="en-US" dirty="0"/>
              <a:t>hopp</a:t>
            </a:r>
            <a:r>
              <a:rPr lang="en-US" spc="-5" dirty="0"/>
              <a:t>i</a:t>
            </a:r>
            <a:r>
              <a:rPr lang="en-US" dirty="0"/>
              <a:t>ng</a:t>
            </a:r>
            <a:r>
              <a:rPr lang="en-US" spc="-30" dirty="0"/>
              <a:t> </a:t>
            </a:r>
            <a:r>
              <a:rPr lang="en-US" dirty="0"/>
              <a:t>a</a:t>
            </a:r>
            <a:r>
              <a:rPr lang="en-US" spc="-5" dirty="0"/>
              <a:t>f</a:t>
            </a:r>
            <a:r>
              <a:rPr lang="en-US" spc="-10" dirty="0"/>
              <a:t>t</a:t>
            </a:r>
            <a:r>
              <a:rPr lang="en-US" dirty="0"/>
              <a:t>er</a:t>
            </a:r>
            <a:r>
              <a:rPr lang="en-US" spc="-25" dirty="0"/>
              <a:t> </a:t>
            </a:r>
            <a:r>
              <a:rPr lang="en-US" dirty="0"/>
              <a:t>a</a:t>
            </a:r>
            <a:r>
              <a:rPr lang="en-US" spc="-5" dirty="0"/>
              <a:t> m</a:t>
            </a:r>
            <a:r>
              <a:rPr lang="en-US" dirty="0"/>
              <a:t>on</a:t>
            </a:r>
            <a:r>
              <a:rPr lang="en-US" spc="-10" dirty="0"/>
              <a:t>t</a:t>
            </a:r>
            <a:r>
              <a:rPr lang="en-US" dirty="0"/>
              <a:t>h</a:t>
            </a:r>
            <a:r>
              <a:rPr lang="en-US" spc="-30" dirty="0"/>
              <a:t> </a:t>
            </a:r>
            <a:r>
              <a:rPr lang="en-US" spc="5" dirty="0"/>
              <a:t>w</a:t>
            </a:r>
            <a:r>
              <a:rPr lang="en-US" spc="-5" dirty="0"/>
              <a:t>il</a:t>
            </a:r>
            <a:r>
              <a:rPr lang="en-US" dirty="0"/>
              <a:t>l</a:t>
            </a:r>
            <a:r>
              <a:rPr lang="en-US" spc="5" dirty="0"/>
              <a:t> </a:t>
            </a:r>
            <a:r>
              <a:rPr lang="en-US" dirty="0"/>
              <a:t>be</a:t>
            </a:r>
            <a:r>
              <a:rPr lang="en-US" spc="-5" dirty="0"/>
              <a:t> </a:t>
            </a:r>
            <a:r>
              <a:rPr lang="en-US" dirty="0"/>
              <a:t>rep</a:t>
            </a:r>
            <a:r>
              <a:rPr lang="en-US" spc="-5" dirty="0"/>
              <a:t>l</a:t>
            </a:r>
            <a:r>
              <a:rPr lang="en-US" dirty="0"/>
              <a:t>a</a:t>
            </a:r>
            <a:r>
              <a:rPr lang="en-US" spc="5" dirty="0"/>
              <a:t>c</a:t>
            </a:r>
            <a:r>
              <a:rPr lang="en-US" dirty="0"/>
              <a:t>ed</a:t>
            </a:r>
            <a:r>
              <a:rPr lang="en-US" spc="-40" dirty="0"/>
              <a:t> </a:t>
            </a:r>
            <a:r>
              <a:rPr lang="en-US" spc="5" dirty="0"/>
              <a:t>w</a:t>
            </a:r>
            <a:r>
              <a:rPr lang="en-US" spc="-5" dirty="0"/>
              <a:t>i</a:t>
            </a:r>
            <a:r>
              <a:rPr lang="en-US" spc="-10" dirty="0"/>
              <a:t>t</a:t>
            </a:r>
            <a:r>
              <a:rPr lang="en-US" dirty="0"/>
              <a:t>h </a:t>
            </a:r>
            <a:r>
              <a:rPr lang="en-US" spc="5" dirty="0"/>
              <a:t>c</a:t>
            </a:r>
            <a:r>
              <a:rPr lang="en-US" dirty="0"/>
              <a:t>a</a:t>
            </a:r>
            <a:r>
              <a:rPr lang="en-US" spc="5" dirty="0"/>
              <a:t>s</a:t>
            </a:r>
            <a:r>
              <a:rPr lang="en-US" dirty="0"/>
              <a:t>h.</a:t>
            </a:r>
            <a:r>
              <a:rPr lang="en-US" spc="-70" dirty="0"/>
              <a:t> </a:t>
            </a:r>
            <a:r>
              <a:rPr lang="en-US" spc="-5" dirty="0"/>
              <a:t>T</a:t>
            </a:r>
            <a:r>
              <a:rPr lang="en-US" dirty="0"/>
              <a:t>he</a:t>
            </a:r>
            <a:r>
              <a:rPr lang="en-US" spc="-15" dirty="0"/>
              <a:t> </a:t>
            </a:r>
            <a:r>
              <a:rPr lang="en-US" spc="-5" dirty="0"/>
              <a:t>l</a:t>
            </a:r>
            <a:r>
              <a:rPr lang="en-US" dirty="0"/>
              <a:t>o</a:t>
            </a:r>
            <a:r>
              <a:rPr lang="en-US" spc="-10" dirty="0"/>
              <a:t>v</a:t>
            </a:r>
            <a:r>
              <a:rPr lang="en-US" dirty="0"/>
              <a:t>e</a:t>
            </a:r>
            <a:r>
              <a:rPr lang="en-US" spc="-5" dirty="0"/>
              <a:t> m</a:t>
            </a:r>
            <a:r>
              <a:rPr lang="en-US" dirty="0"/>
              <a:t>a</a:t>
            </a:r>
            <a:r>
              <a:rPr lang="en-US" spc="5" dirty="0"/>
              <a:t>k</a:t>
            </a:r>
            <a:r>
              <a:rPr lang="en-US" spc="-5" dirty="0"/>
              <a:t>i</a:t>
            </a:r>
            <a:r>
              <a:rPr lang="en-US" dirty="0"/>
              <a:t>ng</a:t>
            </a:r>
            <a:r>
              <a:rPr lang="en-US" spc="-15" dirty="0"/>
              <a:t> </a:t>
            </a:r>
            <a:r>
              <a:rPr lang="en-US" spc="-10" dirty="0"/>
              <a:t>t</a:t>
            </a:r>
            <a:r>
              <a:rPr lang="en-US" dirty="0"/>
              <a:t>urns</a:t>
            </a:r>
            <a:r>
              <a:rPr lang="en-US" spc="-35" dirty="0"/>
              <a:t> </a:t>
            </a:r>
            <a:r>
              <a:rPr lang="en-US" spc="-10" dirty="0"/>
              <a:t>t</a:t>
            </a:r>
            <a:r>
              <a:rPr lang="en-US" dirty="0"/>
              <a:t>o</a:t>
            </a:r>
            <a:r>
              <a:rPr lang="en-US" spc="-5" dirty="0"/>
              <a:t> </a:t>
            </a:r>
            <a:r>
              <a:rPr lang="en-US" dirty="0"/>
              <a:t>raw</a:t>
            </a:r>
            <a:r>
              <a:rPr lang="en-US" spc="-25" dirty="0"/>
              <a:t> </a:t>
            </a:r>
            <a:r>
              <a:rPr lang="en-US" spc="5" dirty="0"/>
              <a:t>s</a:t>
            </a:r>
            <a:r>
              <a:rPr lang="en-US" dirty="0"/>
              <a:t>e</a:t>
            </a:r>
            <a:r>
              <a:rPr lang="en-US" spc="-10" dirty="0"/>
              <a:t>x</a:t>
            </a:r>
            <a:r>
              <a:rPr lang="en-US" dirty="0"/>
              <a:t>.</a:t>
            </a:r>
            <a:r>
              <a:rPr lang="en-US" spc="-25" dirty="0"/>
              <a:t> </a:t>
            </a:r>
            <a:r>
              <a:rPr lang="en-US" spc="-5" dirty="0"/>
              <a:t>S</a:t>
            </a:r>
            <a:r>
              <a:rPr lang="en-US" dirty="0"/>
              <a:t>he</a:t>
            </a:r>
            <a:r>
              <a:rPr lang="en-US" spc="-5" dirty="0"/>
              <a:t>’l</a:t>
            </a:r>
            <a:r>
              <a:rPr lang="en-US" dirty="0"/>
              <a:t>l</a:t>
            </a:r>
            <a:r>
              <a:rPr lang="en-US" spc="5" dirty="0"/>
              <a:t> s</a:t>
            </a:r>
            <a:r>
              <a:rPr lang="en-US" spc="-10" dirty="0"/>
              <a:t>t</a:t>
            </a:r>
            <a:r>
              <a:rPr lang="en-US" dirty="0"/>
              <a:t>art</a:t>
            </a:r>
            <a:r>
              <a:rPr lang="en-US" spc="-35" dirty="0"/>
              <a:t> </a:t>
            </a:r>
            <a:r>
              <a:rPr lang="en-US" spc="-5" dirty="0"/>
              <a:t>t</a:t>
            </a:r>
            <a:r>
              <a:rPr lang="en-US" dirty="0"/>
              <a:t>o</a:t>
            </a:r>
            <a:r>
              <a:rPr lang="en-US" spc="-15" dirty="0"/>
              <a:t> </a:t>
            </a:r>
            <a:r>
              <a:rPr lang="en-US" spc="5" dirty="0"/>
              <a:t>c</a:t>
            </a:r>
            <a:r>
              <a:rPr lang="en-US" dirty="0"/>
              <a:t>ra</a:t>
            </a:r>
            <a:r>
              <a:rPr lang="en-US" spc="-10" dirty="0"/>
              <a:t>v</a:t>
            </a:r>
            <a:r>
              <a:rPr lang="en-US" dirty="0"/>
              <a:t>e</a:t>
            </a:r>
            <a:r>
              <a:rPr lang="en-US" spc="-15" dirty="0"/>
              <a:t> </a:t>
            </a:r>
            <a:r>
              <a:rPr lang="en-US" spc="-5" dirty="0"/>
              <a:t>i</a:t>
            </a:r>
            <a:r>
              <a:rPr lang="en-US" dirty="0"/>
              <a:t>n</a:t>
            </a:r>
            <a:r>
              <a:rPr lang="en-US" spc="-10" dirty="0"/>
              <a:t>t</a:t>
            </a:r>
            <a:r>
              <a:rPr lang="en-US" spc="-5" dirty="0"/>
              <a:t>im</a:t>
            </a:r>
            <a:r>
              <a:rPr lang="en-US" dirty="0"/>
              <a:t>a</a:t>
            </a:r>
            <a:r>
              <a:rPr lang="en-US" spc="5" dirty="0"/>
              <a:t>c</a:t>
            </a:r>
            <a:r>
              <a:rPr lang="en-US" dirty="0"/>
              <a:t>y and</a:t>
            </a:r>
            <a:r>
              <a:rPr lang="en-US" spc="-15" dirty="0"/>
              <a:t> </a:t>
            </a:r>
            <a:r>
              <a:rPr lang="en-US" dirty="0"/>
              <a:t>be</a:t>
            </a:r>
            <a:r>
              <a:rPr lang="en-US" spc="-15" dirty="0"/>
              <a:t> </a:t>
            </a:r>
            <a:r>
              <a:rPr lang="en-US" spc="5" dirty="0"/>
              <a:t>w</a:t>
            </a:r>
            <a:r>
              <a:rPr lang="en-US" spc="-5" dirty="0"/>
              <a:t>illi</a:t>
            </a:r>
            <a:r>
              <a:rPr lang="en-US" dirty="0"/>
              <a:t>ng</a:t>
            </a:r>
            <a:r>
              <a:rPr lang="en-US" spc="10" dirty="0"/>
              <a:t> </a:t>
            </a:r>
            <a:r>
              <a:rPr lang="en-US" spc="-5" dirty="0"/>
              <a:t>t</a:t>
            </a:r>
            <a:r>
              <a:rPr lang="en-US" dirty="0"/>
              <a:t>o</a:t>
            </a:r>
            <a:r>
              <a:rPr lang="en-US" spc="-5" dirty="0"/>
              <a:t> </a:t>
            </a:r>
            <a:r>
              <a:rPr lang="en-US" dirty="0"/>
              <a:t>do</a:t>
            </a:r>
            <a:r>
              <a:rPr lang="en-US" spc="-15" dirty="0"/>
              <a:t> </a:t>
            </a:r>
            <a:r>
              <a:rPr lang="en-US" dirty="0"/>
              <a:t>an</a:t>
            </a:r>
            <a:r>
              <a:rPr lang="en-US" spc="-10" dirty="0"/>
              <a:t>yt</a:t>
            </a:r>
            <a:r>
              <a:rPr lang="en-US" dirty="0"/>
              <a:t>h</a:t>
            </a:r>
            <a:r>
              <a:rPr lang="en-US" spc="-5" dirty="0"/>
              <a:t>i</a:t>
            </a:r>
            <a:r>
              <a:rPr lang="en-US" dirty="0"/>
              <a:t>ng</a:t>
            </a:r>
            <a:r>
              <a:rPr lang="en-US" spc="-15" dirty="0"/>
              <a:t> </a:t>
            </a:r>
            <a:r>
              <a:rPr lang="en-US" spc="-10" dirty="0"/>
              <a:t>t</a:t>
            </a:r>
            <a:r>
              <a:rPr lang="en-US" dirty="0"/>
              <a:t>o</a:t>
            </a:r>
            <a:r>
              <a:rPr lang="en-US" spc="-15" dirty="0"/>
              <a:t> </a:t>
            </a:r>
            <a:r>
              <a:rPr lang="en-US" dirty="0"/>
              <a:t>get</a:t>
            </a:r>
            <a:r>
              <a:rPr lang="en-US" spc="-25" dirty="0"/>
              <a:t> </a:t>
            </a:r>
            <a:r>
              <a:rPr lang="en-US" dirty="0"/>
              <a:t>ba</a:t>
            </a:r>
            <a:r>
              <a:rPr lang="en-US" spc="5" dirty="0"/>
              <a:t>c</a:t>
            </a:r>
            <a:r>
              <a:rPr lang="en-US" dirty="0"/>
              <a:t>k</a:t>
            </a:r>
            <a:r>
              <a:rPr lang="en-US" spc="-25" dirty="0"/>
              <a:t> </a:t>
            </a:r>
            <a:r>
              <a:rPr lang="en-US" spc="-5" dirty="0"/>
              <a:t>i</a:t>
            </a:r>
            <a:r>
              <a:rPr lang="en-US" dirty="0"/>
              <a:t>n</a:t>
            </a:r>
            <a:r>
              <a:rPr lang="en-US" spc="-5" dirty="0"/>
              <a:t>t</a:t>
            </a:r>
            <a:r>
              <a:rPr lang="en-US" dirty="0"/>
              <a:t>o</a:t>
            </a:r>
            <a:r>
              <a:rPr lang="en-US" spc="-5" dirty="0"/>
              <a:t> </a:t>
            </a:r>
            <a:r>
              <a:rPr lang="en-US" spc="-10" dirty="0"/>
              <a:t>y</a:t>
            </a:r>
            <a:r>
              <a:rPr lang="en-US" dirty="0"/>
              <a:t>our</a:t>
            </a:r>
            <a:r>
              <a:rPr lang="en-US" spc="-15" dirty="0"/>
              <a:t> </a:t>
            </a:r>
            <a:r>
              <a:rPr lang="en-US" dirty="0"/>
              <a:t>good</a:t>
            </a:r>
            <a:r>
              <a:rPr lang="en-US" spc="-30" dirty="0"/>
              <a:t> </a:t>
            </a:r>
            <a:r>
              <a:rPr lang="en-US" dirty="0"/>
              <a:t>gra</a:t>
            </a:r>
            <a:r>
              <a:rPr lang="en-US" spc="5" dirty="0"/>
              <a:t>c</a:t>
            </a:r>
            <a:r>
              <a:rPr lang="en-US" dirty="0"/>
              <a:t>e</a:t>
            </a:r>
            <a:r>
              <a:rPr lang="en-US" spc="5" dirty="0"/>
              <a:t>s</a:t>
            </a:r>
            <a:r>
              <a:rPr lang="en-US" dirty="0"/>
              <a:t>.</a:t>
            </a:r>
            <a:r>
              <a:rPr lang="en-US" spc="-155" dirty="0"/>
              <a:t> </a:t>
            </a:r>
            <a:r>
              <a:rPr lang="en-US" spc="-5" dirty="0"/>
              <a:t>A</a:t>
            </a:r>
            <a:r>
              <a:rPr lang="en-US" spc="-10" dirty="0"/>
              <a:t>ft</a:t>
            </a:r>
            <a:r>
              <a:rPr lang="en-US" dirty="0"/>
              <a:t>er </a:t>
            </a:r>
            <a:r>
              <a:rPr lang="en-US" spc="-10" dirty="0"/>
              <a:t>y</a:t>
            </a:r>
            <a:r>
              <a:rPr lang="en-US" dirty="0"/>
              <a:t>ou</a:t>
            </a:r>
            <a:r>
              <a:rPr lang="en-US" spc="-5" dirty="0"/>
              <a:t> </a:t>
            </a:r>
            <a:r>
              <a:rPr lang="en-US" dirty="0"/>
              <a:t>ha</a:t>
            </a:r>
            <a:r>
              <a:rPr lang="en-US" spc="-10" dirty="0"/>
              <a:t>v</a:t>
            </a:r>
            <a:r>
              <a:rPr lang="en-US" dirty="0"/>
              <a:t>e</a:t>
            </a:r>
            <a:r>
              <a:rPr lang="en-US" spc="-15" dirty="0"/>
              <a:t> </a:t>
            </a:r>
            <a:r>
              <a:rPr lang="en-US" dirty="0"/>
              <a:t>bro</a:t>
            </a:r>
            <a:r>
              <a:rPr lang="en-US" spc="5" dirty="0"/>
              <a:t>k</a:t>
            </a:r>
            <a:r>
              <a:rPr lang="en-US" dirty="0"/>
              <a:t>en</a:t>
            </a:r>
            <a:r>
              <a:rPr lang="en-US" spc="-40" dirty="0"/>
              <a:t> </a:t>
            </a:r>
            <a:r>
              <a:rPr lang="en-US" dirty="0"/>
              <a:t>her</a:t>
            </a:r>
            <a:r>
              <a:rPr lang="en-US" spc="-15" dirty="0"/>
              <a:t> </a:t>
            </a:r>
            <a:r>
              <a:rPr lang="en-US" spc="5" dirty="0"/>
              <a:t>s</a:t>
            </a:r>
            <a:r>
              <a:rPr lang="en-US" dirty="0"/>
              <a:t>p</a:t>
            </a:r>
            <a:r>
              <a:rPr lang="en-US" spc="-5" dirty="0"/>
              <a:t>i</a:t>
            </a:r>
            <a:r>
              <a:rPr lang="en-US" dirty="0"/>
              <a:t>r</a:t>
            </a:r>
            <a:r>
              <a:rPr lang="en-US" spc="-5" dirty="0"/>
              <a:t>it</a:t>
            </a:r>
            <a:r>
              <a:rPr lang="en-US" dirty="0"/>
              <a:t>,</a:t>
            </a:r>
            <a:r>
              <a:rPr lang="en-US" spc="-35" dirty="0"/>
              <a:t> </a:t>
            </a:r>
            <a:r>
              <a:rPr lang="en-US" spc="5" dirty="0"/>
              <a:t>s</a:t>
            </a:r>
            <a:r>
              <a:rPr lang="en-US" dirty="0"/>
              <a:t>he</a:t>
            </a:r>
            <a:r>
              <a:rPr lang="en-US" spc="-15" dirty="0"/>
              <a:t> </a:t>
            </a:r>
            <a:r>
              <a:rPr lang="en-US" dirty="0"/>
              <a:t>has</a:t>
            </a:r>
            <a:r>
              <a:rPr lang="en-US" spc="-25" dirty="0"/>
              <a:t> </a:t>
            </a:r>
            <a:r>
              <a:rPr lang="en-US" dirty="0"/>
              <a:t>no</a:t>
            </a:r>
            <a:r>
              <a:rPr lang="en-US" spc="-5" dirty="0"/>
              <a:t> </a:t>
            </a:r>
            <a:r>
              <a:rPr lang="en-US" spc="5" dirty="0"/>
              <a:t>s</a:t>
            </a:r>
            <a:r>
              <a:rPr lang="en-US" dirty="0"/>
              <a:t>en</a:t>
            </a:r>
            <a:r>
              <a:rPr lang="en-US" spc="5" dirty="0"/>
              <a:t>s</a:t>
            </a:r>
            <a:r>
              <a:rPr lang="en-US" dirty="0"/>
              <a:t>e</a:t>
            </a:r>
            <a:r>
              <a:rPr lang="en-US" spc="-40" dirty="0"/>
              <a:t> </a:t>
            </a:r>
            <a:r>
              <a:rPr lang="en-US" dirty="0"/>
              <a:t>of</a:t>
            </a:r>
            <a:r>
              <a:rPr lang="en-US" spc="-10" dirty="0"/>
              <a:t> </a:t>
            </a:r>
            <a:r>
              <a:rPr lang="en-US" spc="5" dirty="0"/>
              <a:t>s</a:t>
            </a:r>
            <a:r>
              <a:rPr lang="en-US" dirty="0"/>
              <a:t>e</a:t>
            </a:r>
            <a:r>
              <a:rPr lang="en-US" spc="-5" dirty="0"/>
              <a:t>l</a:t>
            </a:r>
            <a:r>
              <a:rPr lang="en-US" dirty="0"/>
              <a:t>f</a:t>
            </a:r>
            <a:r>
              <a:rPr lang="en-US" spc="-25" dirty="0"/>
              <a:t> </a:t>
            </a:r>
            <a:r>
              <a:rPr lang="en-US" spc="-10" dirty="0"/>
              <a:t>v</a:t>
            </a:r>
            <a:r>
              <a:rPr lang="en-US" dirty="0"/>
              <a:t>a</a:t>
            </a:r>
            <a:r>
              <a:rPr lang="en-US" spc="-5" dirty="0"/>
              <a:t>l</a:t>
            </a:r>
            <a:r>
              <a:rPr lang="en-US" dirty="0"/>
              <a:t>ue.</a:t>
            </a:r>
            <a:r>
              <a:rPr lang="en-US" spc="-10" dirty="0"/>
              <a:t> </a:t>
            </a:r>
            <a:r>
              <a:rPr lang="en-US" spc="5" dirty="0"/>
              <a:t>N</a:t>
            </a:r>
            <a:r>
              <a:rPr lang="en-US" dirty="0"/>
              <a:t>ow</a:t>
            </a:r>
            <a:r>
              <a:rPr lang="en-US" spc="-15" dirty="0"/>
              <a:t> </a:t>
            </a:r>
            <a:r>
              <a:rPr lang="en-US" dirty="0"/>
              <a:t>p</a:t>
            </a:r>
            <a:r>
              <a:rPr lang="en-US" spc="-5" dirty="0"/>
              <a:t>im</a:t>
            </a:r>
            <a:r>
              <a:rPr lang="en-US" dirty="0"/>
              <a:t>p, put</a:t>
            </a:r>
            <a:r>
              <a:rPr lang="en-US" spc="-25" dirty="0"/>
              <a:t> </a:t>
            </a:r>
            <a:r>
              <a:rPr lang="en-US" dirty="0"/>
              <a:t>a</a:t>
            </a:r>
            <a:r>
              <a:rPr lang="en-US" spc="-5" dirty="0"/>
              <a:t> </a:t>
            </a:r>
            <a:r>
              <a:rPr lang="en-US" dirty="0"/>
              <a:t>pr</a:t>
            </a:r>
            <a:r>
              <a:rPr lang="en-US" spc="-5" dirty="0"/>
              <a:t>i</a:t>
            </a:r>
            <a:r>
              <a:rPr lang="en-US" spc="5" dirty="0"/>
              <a:t>c</a:t>
            </a:r>
            <a:r>
              <a:rPr lang="en-US" dirty="0"/>
              <a:t>e</a:t>
            </a:r>
            <a:r>
              <a:rPr lang="en-US" spc="-30" dirty="0"/>
              <a:t> </a:t>
            </a:r>
            <a:r>
              <a:rPr lang="en-US" spc="-10" dirty="0"/>
              <a:t>t</a:t>
            </a:r>
            <a:r>
              <a:rPr lang="en-US" dirty="0"/>
              <a:t>ag</a:t>
            </a:r>
            <a:r>
              <a:rPr lang="en-US" spc="-15" dirty="0"/>
              <a:t> </a:t>
            </a:r>
            <a:r>
              <a:rPr lang="en-US" dirty="0"/>
              <a:t>on</a:t>
            </a:r>
            <a:r>
              <a:rPr lang="en-US" spc="-15" dirty="0"/>
              <a:t> </a:t>
            </a:r>
            <a:r>
              <a:rPr lang="en-US" spc="-5" dirty="0"/>
              <a:t>t</a:t>
            </a:r>
            <a:r>
              <a:rPr lang="en-US" dirty="0"/>
              <a:t>he</a:t>
            </a:r>
            <a:r>
              <a:rPr lang="en-US" spc="-15" dirty="0"/>
              <a:t> </a:t>
            </a:r>
            <a:r>
              <a:rPr lang="en-US" spc="-5" dirty="0"/>
              <a:t>i</a:t>
            </a:r>
            <a:r>
              <a:rPr lang="en-US" spc="-10" dirty="0"/>
              <a:t>t</a:t>
            </a:r>
            <a:r>
              <a:rPr lang="en-US" dirty="0"/>
              <a:t>em</a:t>
            </a:r>
            <a:r>
              <a:rPr lang="en-US" spc="-10" dirty="0"/>
              <a:t> y</a:t>
            </a:r>
            <a:r>
              <a:rPr lang="en-US" dirty="0"/>
              <a:t>ou</a:t>
            </a:r>
            <a:r>
              <a:rPr lang="en-US" spc="-15" dirty="0"/>
              <a:t> </a:t>
            </a:r>
            <a:r>
              <a:rPr lang="en-US" dirty="0"/>
              <a:t>ha</a:t>
            </a:r>
            <a:r>
              <a:rPr lang="en-US" spc="-10" dirty="0"/>
              <a:t>v</a:t>
            </a:r>
            <a:r>
              <a:rPr lang="en-US" dirty="0"/>
              <a:t>e</a:t>
            </a:r>
            <a:r>
              <a:rPr lang="en-US" spc="-5" dirty="0"/>
              <a:t> m</a:t>
            </a:r>
            <a:r>
              <a:rPr lang="en-US" dirty="0"/>
              <a:t>anu</a:t>
            </a:r>
            <a:r>
              <a:rPr lang="en-US" spc="-10" dirty="0"/>
              <a:t>f</a:t>
            </a:r>
            <a:r>
              <a:rPr lang="en-US" dirty="0"/>
              <a:t>a</a:t>
            </a:r>
            <a:r>
              <a:rPr lang="en-US" spc="5" dirty="0"/>
              <a:t>c</a:t>
            </a:r>
            <a:r>
              <a:rPr lang="en-US" spc="-5" dirty="0"/>
              <a:t>t</a:t>
            </a:r>
            <a:r>
              <a:rPr lang="en-US" dirty="0"/>
              <a:t>u</a:t>
            </a:r>
            <a:r>
              <a:rPr lang="en-US" spc="-10" dirty="0"/>
              <a:t>r</a:t>
            </a:r>
            <a:r>
              <a:rPr lang="en-US" dirty="0"/>
              <a:t>e</a:t>
            </a:r>
            <a:r>
              <a:rPr lang="en-US" spc="-15" dirty="0"/>
              <a:t>d</a:t>
            </a:r>
            <a:r>
              <a:rPr lang="en-US" spc="-10" dirty="0"/>
              <a:t>.</a:t>
            </a:r>
            <a:r>
              <a:rPr lang="en-US" dirty="0"/>
              <a:t>”</a:t>
            </a:r>
            <a:r>
              <a:rPr lang="en-US" spc="-50" dirty="0"/>
              <a:t> </a:t>
            </a:r>
          </a:p>
          <a:p>
            <a:pPr marL="0" indent="0">
              <a:buNone/>
            </a:pPr>
            <a:endParaRPr lang="en-US" spc="-50" dirty="0"/>
          </a:p>
          <a:p>
            <a:pPr marL="0" indent="0">
              <a:buNone/>
            </a:pPr>
            <a:r>
              <a:rPr lang="en-US" dirty="0"/>
              <a:t>-</a:t>
            </a:r>
            <a:r>
              <a:rPr lang="en-US" i="1" spc="-5" dirty="0"/>
              <a:t>T</a:t>
            </a:r>
            <a:r>
              <a:rPr lang="en-US" i="1" dirty="0"/>
              <a:t>he</a:t>
            </a:r>
            <a:r>
              <a:rPr lang="en-US" i="1" spc="-15" dirty="0"/>
              <a:t> </a:t>
            </a:r>
            <a:r>
              <a:rPr lang="en-US" i="1" spc="-5" dirty="0"/>
              <a:t>Pi</a:t>
            </a:r>
            <a:r>
              <a:rPr lang="en-US" i="1" spc="-15" dirty="0"/>
              <a:t>m</a:t>
            </a:r>
            <a:r>
              <a:rPr lang="en-US" i="1" dirty="0"/>
              <a:t>p</a:t>
            </a:r>
            <a:r>
              <a:rPr lang="en-US" i="1" spc="10" dirty="0"/>
              <a:t> </a:t>
            </a:r>
            <a:r>
              <a:rPr lang="en-US" i="1" dirty="0"/>
              <a:t>Ga</a:t>
            </a:r>
            <a:r>
              <a:rPr lang="en-US" i="1" spc="-15" dirty="0"/>
              <a:t>m</a:t>
            </a:r>
            <a:r>
              <a:rPr lang="en-US" i="1" dirty="0"/>
              <a:t>e: </a:t>
            </a:r>
            <a:r>
              <a:rPr lang="en-US" i="1" spc="-5" dirty="0"/>
              <a:t>A</a:t>
            </a:r>
            <a:r>
              <a:rPr lang="en-US" i="1" dirty="0"/>
              <a:t>n</a:t>
            </a:r>
            <a:r>
              <a:rPr lang="en-US" i="1" spc="-5" dirty="0"/>
              <a:t> </a:t>
            </a:r>
            <a:r>
              <a:rPr lang="en-US" i="1" spc="-10" dirty="0"/>
              <a:t>I</a:t>
            </a:r>
            <a:r>
              <a:rPr lang="en-US" i="1" dirty="0"/>
              <a:t>n</a:t>
            </a:r>
            <a:r>
              <a:rPr lang="en-US" i="1" spc="5" dirty="0"/>
              <a:t>s</a:t>
            </a:r>
            <a:r>
              <a:rPr lang="en-US" i="1" spc="-10" dirty="0"/>
              <a:t>t</a:t>
            </a:r>
            <a:r>
              <a:rPr lang="en-US" i="1" dirty="0"/>
              <a:t>ru</a:t>
            </a:r>
            <a:r>
              <a:rPr lang="en-US" i="1" spc="5" dirty="0"/>
              <a:t>c</a:t>
            </a:r>
            <a:r>
              <a:rPr lang="en-US" i="1" spc="-5" dirty="0"/>
              <a:t>ti</a:t>
            </a:r>
            <a:r>
              <a:rPr lang="en-US" i="1" dirty="0"/>
              <a:t>on</a:t>
            </a:r>
            <a:r>
              <a:rPr lang="en-US" i="1" spc="-15" dirty="0"/>
              <a:t>a</a:t>
            </a:r>
            <a:r>
              <a:rPr lang="en-US" i="1" dirty="0"/>
              <a:t>l</a:t>
            </a:r>
            <a:r>
              <a:rPr lang="en-US" i="1" spc="-30" dirty="0"/>
              <a:t> </a:t>
            </a:r>
            <a:r>
              <a:rPr lang="en-US" i="1" spc="-5" dirty="0"/>
              <a:t>M</a:t>
            </a:r>
            <a:r>
              <a:rPr lang="en-US" i="1" dirty="0"/>
              <a:t>anual</a:t>
            </a:r>
            <a:r>
              <a:rPr lang="en-US" i="1" spc="-30" dirty="0"/>
              <a:t> </a:t>
            </a:r>
            <a:r>
              <a:rPr lang="en-US" dirty="0"/>
              <a:t>(</a:t>
            </a:r>
            <a:r>
              <a:rPr lang="en-US" spc="5" dirty="0"/>
              <a:t>R</a:t>
            </a:r>
            <a:r>
              <a:rPr lang="en-US" dirty="0"/>
              <a:t>o</a:t>
            </a:r>
            <a:r>
              <a:rPr lang="en-US" spc="-10" dirty="0"/>
              <a:t>y</a:t>
            </a:r>
            <a:r>
              <a:rPr lang="en-US" dirty="0"/>
              <a:t>a</a:t>
            </a:r>
            <a:r>
              <a:rPr lang="en-US" spc="-5" dirty="0"/>
              <a:t>l</a:t>
            </a:r>
            <a:r>
              <a:rPr lang="en-US" dirty="0"/>
              <a:t>,</a:t>
            </a:r>
            <a:r>
              <a:rPr lang="en-US" spc="-25" dirty="0"/>
              <a:t> </a:t>
            </a:r>
            <a:r>
              <a:rPr lang="en-US" dirty="0"/>
              <a:t>1998)</a:t>
            </a:r>
          </a:p>
          <a:p>
            <a:pPr marL="0" indent="0">
              <a:buNone/>
            </a:pPr>
            <a:endParaRPr lang="en-US" dirty="0"/>
          </a:p>
        </p:txBody>
      </p:sp>
    </p:spTree>
    <p:extLst>
      <p:ext uri="{BB962C8B-B14F-4D97-AF65-F5344CB8AC3E}">
        <p14:creationId xmlns:p14="http://schemas.microsoft.com/office/powerpoint/2010/main" val="42069583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Victim - Trafficker Relationship</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77748121"/>
              </p:ext>
            </p:extLst>
          </p:nvPr>
        </p:nvGraphicFramePr>
        <p:xfrm>
          <a:off x="228600" y="1193800"/>
          <a:ext cx="8763000" cy="4957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59415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B8A78-1F74-4FA0-8709-675A732A4C49}"/>
              </a:ext>
            </a:extLst>
          </p:cNvPr>
          <p:cNvSpPr>
            <a:spLocks noGrp="1"/>
          </p:cNvSpPr>
          <p:nvPr>
            <p:ph type="title"/>
          </p:nvPr>
        </p:nvSpPr>
        <p:spPr/>
        <p:txBody>
          <a:bodyPr/>
          <a:lstStyle/>
          <a:p>
            <a:r>
              <a:rPr lang="en-US" dirty="0"/>
              <a:t>Unit 4</a:t>
            </a:r>
          </a:p>
        </p:txBody>
      </p:sp>
      <p:sp>
        <p:nvSpPr>
          <p:cNvPr id="3" name="Content Placeholder 2">
            <a:extLst>
              <a:ext uri="{FF2B5EF4-FFF2-40B4-BE49-F238E27FC236}">
                <a16:creationId xmlns:a16="http://schemas.microsoft.com/office/drawing/2014/main" id="{111CEF91-1634-4CA7-908C-9D0248B53339}"/>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pPr marL="0" indent="0" algn="ctr">
              <a:buNone/>
            </a:pPr>
            <a:endParaRPr lang="en-US" dirty="0"/>
          </a:p>
        </p:txBody>
      </p:sp>
      <p:sp>
        <p:nvSpPr>
          <p:cNvPr id="4" name="TextBox 3">
            <a:extLst>
              <a:ext uri="{FF2B5EF4-FFF2-40B4-BE49-F238E27FC236}">
                <a16:creationId xmlns:a16="http://schemas.microsoft.com/office/drawing/2014/main" id="{8C8D3F95-7C5C-4890-B7DF-1892BAC1CC29}"/>
              </a:ext>
            </a:extLst>
          </p:cNvPr>
          <p:cNvSpPr txBox="1"/>
          <p:nvPr/>
        </p:nvSpPr>
        <p:spPr>
          <a:xfrm>
            <a:off x="685800" y="2980944"/>
            <a:ext cx="7696200" cy="144655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dirty="0">
                <a:ln w="9525">
                  <a:solidFill>
                    <a:schemeClr val="bg1"/>
                  </a:solidFill>
                  <a:prstDash val="solid"/>
                </a:ln>
                <a:effectLst>
                  <a:outerShdw blurRad="12700" dist="38100" dir="2700000" algn="tl" rotWithShape="0">
                    <a:schemeClr val="bg1">
                      <a:lumMod val="50000"/>
                    </a:schemeClr>
                  </a:outerShdw>
                </a:effectLst>
              </a:rPr>
              <a:t>CSEM Identification and Assessment</a:t>
            </a:r>
          </a:p>
        </p:txBody>
      </p:sp>
      <p:sp>
        <p:nvSpPr>
          <p:cNvPr id="6" name="Oval 5">
            <a:extLst>
              <a:ext uri="{FF2B5EF4-FFF2-40B4-BE49-F238E27FC236}">
                <a16:creationId xmlns:a16="http://schemas.microsoft.com/office/drawing/2014/main" id="{D46A8BDC-5F7D-40E7-BE9F-AA2C0C7687A6}"/>
              </a:ext>
            </a:extLst>
          </p:cNvPr>
          <p:cNvSpPr/>
          <p:nvPr/>
        </p:nvSpPr>
        <p:spPr>
          <a:xfrm>
            <a:off x="990600" y="1828800"/>
            <a:ext cx="1295400" cy="115214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CD37C13-D9F2-4345-9DD2-5E9E32284AB7}"/>
              </a:ext>
            </a:extLst>
          </p:cNvPr>
          <p:cNvSpPr/>
          <p:nvPr/>
        </p:nvSpPr>
        <p:spPr>
          <a:xfrm>
            <a:off x="5791200" y="1003300"/>
            <a:ext cx="914400" cy="825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0EC2C22-3D43-4867-B1A6-7EF36D0F1DED}"/>
              </a:ext>
            </a:extLst>
          </p:cNvPr>
          <p:cNvSpPr/>
          <p:nvPr/>
        </p:nvSpPr>
        <p:spPr>
          <a:xfrm>
            <a:off x="6324600" y="4427494"/>
            <a:ext cx="990600" cy="9827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4097DC9-EFD2-43BC-B9F0-B6B0B685EDB0}"/>
              </a:ext>
            </a:extLst>
          </p:cNvPr>
          <p:cNvSpPr/>
          <p:nvPr/>
        </p:nvSpPr>
        <p:spPr>
          <a:xfrm>
            <a:off x="2286000" y="4617991"/>
            <a:ext cx="838200" cy="7922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7DC2EF7-158D-4DBF-929C-8A6C3F44D078}"/>
              </a:ext>
            </a:extLst>
          </p:cNvPr>
          <p:cNvSpPr/>
          <p:nvPr/>
        </p:nvSpPr>
        <p:spPr>
          <a:xfrm>
            <a:off x="4533900" y="1606807"/>
            <a:ext cx="1097280" cy="10972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344FF6F-5DEA-4FD7-B61A-9D73E691788F}"/>
              </a:ext>
            </a:extLst>
          </p:cNvPr>
          <p:cNvSpPr/>
          <p:nvPr/>
        </p:nvSpPr>
        <p:spPr>
          <a:xfrm>
            <a:off x="1066800" y="3886200"/>
            <a:ext cx="838200" cy="73179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8F492CA-DB8D-469C-A286-6B6D444036AD}"/>
              </a:ext>
            </a:extLst>
          </p:cNvPr>
          <p:cNvSpPr/>
          <p:nvPr/>
        </p:nvSpPr>
        <p:spPr>
          <a:xfrm>
            <a:off x="7162800" y="2081076"/>
            <a:ext cx="990600" cy="9827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690CCD-FA9C-4F3F-B8CD-7244A69F696C}"/>
              </a:ext>
            </a:extLst>
          </p:cNvPr>
          <p:cNvSpPr/>
          <p:nvPr/>
        </p:nvSpPr>
        <p:spPr>
          <a:xfrm>
            <a:off x="4152900" y="4299207"/>
            <a:ext cx="990600" cy="9827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11766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effectLst/>
                <a:latin typeface="Open Sans" panose="020B0606030504020204" pitchFamily="34" charset="0"/>
                <a:ea typeface="Open Sans" panose="020B0606030504020204" pitchFamily="34" charset="0"/>
                <a:cs typeface="Open Sans" panose="020B0606030504020204" pitchFamily="34" charset="0"/>
              </a:rPr>
              <a:t>Policy 14.1</a:t>
            </a:r>
          </a:p>
        </p:txBody>
      </p:sp>
      <p:sp>
        <p:nvSpPr>
          <p:cNvPr id="3" name="Content Placeholder 2" descr="Concrete wall texture background"/>
          <p:cNvSpPr>
            <a:spLocks noGrp="1"/>
          </p:cNvSpPr>
          <p:nvPr>
            <p:ph idx="1"/>
          </p:nvPr>
        </p:nvSpPr>
        <p:spPr>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p>
            <a:pPr marL="0" indent="0">
              <a:buNone/>
            </a:pPr>
            <a:endParaRPr lang="en-US" dirty="0"/>
          </a:p>
        </p:txBody>
      </p:sp>
      <p:sp>
        <p:nvSpPr>
          <p:cNvPr id="4" name="Rectangle: Folded Corner 3">
            <a:extLst>
              <a:ext uri="{FF2B5EF4-FFF2-40B4-BE49-F238E27FC236}">
                <a16:creationId xmlns:a16="http://schemas.microsoft.com/office/drawing/2014/main" id="{348F1EFD-F3DC-4E51-B30D-8247A96D4410}"/>
              </a:ext>
            </a:extLst>
          </p:cNvPr>
          <p:cNvSpPr/>
          <p:nvPr/>
        </p:nvSpPr>
        <p:spPr>
          <a:xfrm>
            <a:off x="723900" y="1473200"/>
            <a:ext cx="7696200" cy="4191000"/>
          </a:xfrm>
          <a:prstGeom prst="foldedCorne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D877C37-7B65-44DC-84FA-E578F969E5E7}"/>
              </a:ext>
            </a:extLst>
          </p:cNvPr>
          <p:cNvSpPr txBox="1"/>
          <p:nvPr/>
        </p:nvSpPr>
        <p:spPr>
          <a:xfrm>
            <a:off x="1066800" y="1905000"/>
            <a:ext cx="6934200"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a:t>CSEM included as criterion for investigation</a:t>
            </a:r>
          </a:p>
          <a:p>
            <a:pPr marL="457200" indent="-457200">
              <a:buFont typeface="Arial" panose="020B0604020202020204" pitchFamily="34" charset="0"/>
              <a:buChar char="•"/>
            </a:pPr>
            <a:r>
              <a:rPr lang="en-US" sz="2800" dirty="0"/>
              <a:t>Definition of caregiver now includes a trafficker</a:t>
            </a:r>
          </a:p>
          <a:p>
            <a:pPr marL="457200" indent="-457200">
              <a:buFont typeface="Arial" panose="020B0604020202020204" pitchFamily="34" charset="0"/>
              <a:buChar char="•"/>
            </a:pPr>
            <a:r>
              <a:rPr lang="en-US" sz="2800" dirty="0"/>
              <a:t>Gives definition of CSEM</a:t>
            </a:r>
          </a:p>
        </p:txBody>
      </p:sp>
    </p:spTree>
    <p:extLst>
      <p:ext uri="{BB962C8B-B14F-4D97-AF65-F5344CB8AC3E}">
        <p14:creationId xmlns:p14="http://schemas.microsoft.com/office/powerpoint/2010/main" val="6270802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183F16E-71DF-421A-9788-10D59D21C542}"/>
              </a:ext>
            </a:extLst>
          </p:cNvPr>
          <p:cNvSpPr/>
          <p:nvPr/>
        </p:nvSpPr>
        <p:spPr>
          <a:xfrm>
            <a:off x="152400" y="1219200"/>
            <a:ext cx="8839200" cy="47244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a:t>DCS Policy 14.7 – Child Protective Services Investigation Track (Section H)</a:t>
            </a:r>
            <a:endParaRPr lang="en-US" b="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Folded Corner 3">
            <a:extLst>
              <a:ext uri="{FF2B5EF4-FFF2-40B4-BE49-F238E27FC236}">
                <a16:creationId xmlns:a16="http://schemas.microsoft.com/office/drawing/2014/main" id="{348F1EFD-F3DC-4E51-B30D-8247A96D4410}"/>
              </a:ext>
            </a:extLst>
          </p:cNvPr>
          <p:cNvSpPr/>
          <p:nvPr/>
        </p:nvSpPr>
        <p:spPr>
          <a:xfrm>
            <a:off x="723900" y="1473200"/>
            <a:ext cx="7696200" cy="4191000"/>
          </a:xfrm>
          <a:prstGeom prst="foldedCorne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D877C37-7B65-44DC-84FA-E578F969E5E7}"/>
              </a:ext>
            </a:extLst>
          </p:cNvPr>
          <p:cNvSpPr txBox="1"/>
          <p:nvPr/>
        </p:nvSpPr>
        <p:spPr>
          <a:xfrm>
            <a:off x="990600" y="1600200"/>
            <a:ext cx="7010400" cy="5001369"/>
          </a:xfrm>
          <a:prstGeom prst="rect">
            <a:avLst/>
          </a:prstGeom>
          <a:noFill/>
        </p:spPr>
        <p:txBody>
          <a:bodyPr wrap="square" rtlCol="0">
            <a:spAutoFit/>
          </a:bodyPr>
          <a:lstStyle/>
          <a:p>
            <a:r>
              <a:rPr lang="en-US" sz="2400" b="1" dirty="0"/>
              <a:t>Additional steps for cases involving Commercial Sexual Exploitation of a Minor (CSEM):</a:t>
            </a:r>
          </a:p>
          <a:p>
            <a:pPr marL="457200" indent="-457200">
              <a:spcAft>
                <a:spcPts val="600"/>
              </a:spcAft>
              <a:buClr>
                <a:srgbClr val="00B0F0"/>
              </a:buClr>
              <a:buAutoNum type="arabicPeriod"/>
            </a:pPr>
            <a:r>
              <a:rPr lang="en-US" dirty="0"/>
              <a:t>Notify CPS supervisor immediately</a:t>
            </a:r>
          </a:p>
          <a:p>
            <a:pPr marL="457200" indent="-457200">
              <a:spcAft>
                <a:spcPts val="600"/>
              </a:spcAft>
              <a:buClr>
                <a:srgbClr val="00B0F0"/>
              </a:buClr>
              <a:buAutoNum type="arabicPeriod"/>
            </a:pPr>
            <a:r>
              <a:rPr lang="en-US" dirty="0"/>
              <a:t>TBI Tennessee Human Trafficking Hotline</a:t>
            </a:r>
          </a:p>
          <a:p>
            <a:pPr marL="457200" indent="-457200">
              <a:spcAft>
                <a:spcPts val="600"/>
              </a:spcAft>
              <a:buClr>
                <a:srgbClr val="00B0F0"/>
              </a:buClr>
              <a:buAutoNum type="arabicPeriod"/>
            </a:pPr>
            <a:r>
              <a:rPr lang="en-US" dirty="0"/>
              <a:t>Local non-government organization specializing in commercial sexual exploitation</a:t>
            </a:r>
          </a:p>
          <a:p>
            <a:pPr marL="457200" indent="-457200">
              <a:spcAft>
                <a:spcPts val="600"/>
              </a:spcAft>
              <a:buClr>
                <a:srgbClr val="00B0F0"/>
              </a:buClr>
              <a:buAutoNum type="arabicPeriod"/>
            </a:pPr>
            <a:r>
              <a:rPr lang="en-US" dirty="0"/>
              <a:t>Medical exam (collaborate with CPIT for decision)</a:t>
            </a:r>
          </a:p>
          <a:p>
            <a:pPr marL="457200" indent="-457200">
              <a:spcAft>
                <a:spcPts val="600"/>
              </a:spcAft>
              <a:buClr>
                <a:srgbClr val="00B0F0"/>
              </a:buClr>
              <a:buAutoNum type="arabicPeriod"/>
            </a:pPr>
            <a:r>
              <a:rPr lang="en-US" dirty="0"/>
              <a:t>Victim interview (collaborate with CPIT for decision)</a:t>
            </a:r>
          </a:p>
          <a:p>
            <a:pPr marL="457200" indent="-457200">
              <a:spcAft>
                <a:spcPts val="600"/>
              </a:spcAft>
              <a:buClr>
                <a:srgbClr val="00B0F0"/>
              </a:buClr>
              <a:buAutoNum type="arabicPeriod"/>
            </a:pPr>
            <a:r>
              <a:rPr lang="en-US" dirty="0"/>
              <a:t>Decision on sexual abuse allegation &amp; CSEM indication in TFACTS</a:t>
            </a:r>
          </a:p>
          <a:p>
            <a:pPr marL="457200" indent="-457200">
              <a:spcAft>
                <a:spcPts val="600"/>
              </a:spcAft>
              <a:buClr>
                <a:srgbClr val="00B0F0"/>
              </a:buClr>
              <a:buAutoNum type="arabicPeriod"/>
            </a:pPr>
            <a:r>
              <a:rPr lang="en-US" dirty="0"/>
              <a:t>CSEM cases are </a:t>
            </a:r>
            <a:r>
              <a:rPr lang="en-US" b="1" dirty="0"/>
              <a:t>ALWAYS</a:t>
            </a:r>
            <a:r>
              <a:rPr lang="en-US" dirty="0"/>
              <a:t> treated as Severe Abuse &amp; worked in conjunction with child sexual abuse allegation. </a:t>
            </a:r>
          </a:p>
          <a:p>
            <a:endParaRPr lang="en-US" b="1" dirty="0"/>
          </a:p>
          <a:p>
            <a:endParaRPr lang="en-US" sz="2800" b="1" dirty="0"/>
          </a:p>
          <a:p>
            <a:endParaRPr lang="en-US" sz="2800" dirty="0"/>
          </a:p>
        </p:txBody>
      </p:sp>
    </p:spTree>
    <p:extLst>
      <p:ext uri="{BB962C8B-B14F-4D97-AF65-F5344CB8AC3E}">
        <p14:creationId xmlns:p14="http://schemas.microsoft.com/office/powerpoint/2010/main" val="6216154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effectLst/>
                <a:latin typeface="Open Sans" panose="020B0606030504020204" pitchFamily="34" charset="0"/>
                <a:ea typeface="Open Sans" panose="020B0606030504020204" pitchFamily="34" charset="0"/>
                <a:cs typeface="Open Sans" panose="020B0606030504020204" pitchFamily="34" charset="0"/>
              </a:rPr>
              <a:t>Work Aid 1 and Work Aid 9</a:t>
            </a:r>
          </a:p>
        </p:txBody>
      </p:sp>
      <p:sp>
        <p:nvSpPr>
          <p:cNvPr id="3" name="Content Placeholder 2" descr="Concrete wall texture background"/>
          <p:cNvSpPr>
            <a:spLocks noGrp="1"/>
          </p:cNvSpPr>
          <p:nvPr>
            <p:ph idx="1"/>
          </p:nvPr>
        </p:nvSpPr>
        <p:spPr>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p>
            <a:pPr marL="0" indent="0">
              <a:buNone/>
            </a:pPr>
            <a:endParaRPr lang="en-US" dirty="0"/>
          </a:p>
        </p:txBody>
      </p:sp>
      <p:sp>
        <p:nvSpPr>
          <p:cNvPr id="4" name="Rectangle: Folded Corner 3">
            <a:extLst>
              <a:ext uri="{FF2B5EF4-FFF2-40B4-BE49-F238E27FC236}">
                <a16:creationId xmlns:a16="http://schemas.microsoft.com/office/drawing/2014/main" id="{348F1EFD-F3DC-4E51-B30D-8247A96D4410}"/>
              </a:ext>
            </a:extLst>
          </p:cNvPr>
          <p:cNvSpPr/>
          <p:nvPr/>
        </p:nvSpPr>
        <p:spPr>
          <a:xfrm>
            <a:off x="723900" y="1473200"/>
            <a:ext cx="7696200" cy="4191000"/>
          </a:xfrm>
          <a:prstGeom prst="foldedCorne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D877C37-7B65-44DC-84FA-E578F969E5E7}"/>
              </a:ext>
            </a:extLst>
          </p:cNvPr>
          <p:cNvSpPr txBox="1"/>
          <p:nvPr/>
        </p:nvSpPr>
        <p:spPr>
          <a:xfrm>
            <a:off x="1066800" y="1905000"/>
            <a:ext cx="6934200" cy="3847207"/>
          </a:xfrm>
          <a:prstGeom prst="rect">
            <a:avLst/>
          </a:prstGeom>
          <a:noFill/>
        </p:spPr>
        <p:txBody>
          <a:bodyPr wrap="square" rtlCol="0">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Work Aid 1</a:t>
            </a:r>
          </a:p>
          <a:p>
            <a:pPr marL="457200" indent="-457200">
              <a:buFont typeface="Arial" panose="020B0604020202020204" pitchFamily="34" charset="0"/>
              <a:buChar char="•"/>
            </a:pPr>
            <a:r>
              <a:rPr lang="en-US" sz="24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Adds 3 to section D. Sexual Abuse Category—defines</a:t>
            </a:r>
            <a:r>
              <a:rPr lang="en-US" sz="2400" spc="-45"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US" sz="24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CSEM</a:t>
            </a:r>
          </a:p>
          <a:p>
            <a:pPr marL="457200" indent="-457200">
              <a:buFont typeface="Arial" panose="020B0604020202020204" pitchFamily="34" charset="0"/>
              <a:buChar char="•"/>
            </a:pPr>
            <a:endParaRPr lang="en-US" sz="2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r>
              <a:rPr lang="en-US" sz="2400" b="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Work Aid 9</a:t>
            </a:r>
          </a:p>
          <a:p>
            <a:pPr marL="342900" indent="-342900">
              <a:buFont typeface="Arial" panose="020B0604020202020204" pitchFamily="34" charset="0"/>
              <a:buChar char="•"/>
            </a:pPr>
            <a:r>
              <a:rPr lang="en-US" sz="2400" dirty="0">
                <a:solidFill>
                  <a:srgbClr val="000000"/>
                </a:solidFill>
                <a:effectLst/>
                <a:latin typeface="Open Sans" panose="020B0606030504020204" pitchFamily="34" charset="0"/>
                <a:ea typeface="Open Sans" panose="020B0606030504020204" pitchFamily="34" charset="0"/>
              </a:rPr>
              <a:t>Conducting Investigations on</a:t>
            </a:r>
            <a:r>
              <a:rPr lang="en-US" sz="2400" spc="-5" dirty="0">
                <a:solidFill>
                  <a:srgbClr val="000000"/>
                </a:solidFill>
                <a:effectLst/>
                <a:latin typeface="Open Sans" panose="020B0606030504020204" pitchFamily="34" charset="0"/>
                <a:ea typeface="Open Sans" panose="020B0606030504020204" pitchFamily="34" charset="0"/>
              </a:rPr>
              <a:t> </a:t>
            </a:r>
            <a:r>
              <a:rPr lang="en-US" sz="2400" dirty="0">
                <a:solidFill>
                  <a:srgbClr val="000000"/>
                </a:solidFill>
                <a:effectLst/>
                <a:latin typeface="Open Sans" panose="020B0606030504020204" pitchFamily="34" charset="0"/>
                <a:ea typeface="Open Sans" panose="020B0606030504020204" pitchFamily="34" charset="0"/>
              </a:rPr>
              <a:t>CSEM</a:t>
            </a:r>
          </a:p>
          <a:p>
            <a:pPr marL="342900" indent="-342900">
              <a:buFont typeface="Arial" panose="020B0604020202020204" pitchFamily="34" charset="0"/>
              <a:buChar char="•"/>
            </a:pPr>
            <a:r>
              <a:rPr lang="en-US" sz="2400" dirty="0">
                <a:solidFill>
                  <a:srgbClr val="000000"/>
                </a:solidFill>
                <a:effectLst/>
                <a:latin typeface="Open Sans" panose="020B0606030504020204" pitchFamily="34" charset="0"/>
                <a:ea typeface="Open Sans" panose="020B0606030504020204" pitchFamily="34" charset="0"/>
              </a:rPr>
              <a:t>Refers to Safety Notice: Creating Safe Environments for Youth Survivors of Exploitation </a:t>
            </a:r>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10634822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DCS Policy 31.2 – Responsibilities Regarding Runaways, Absconders, and Escapees</a:t>
            </a:r>
            <a:endParaRPr lang="en-US" sz="2800" b="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descr="Concrete wall texture background"/>
          <p:cNvSpPr>
            <a:spLocks noGrp="1"/>
          </p:cNvSpPr>
          <p:nvPr>
            <p:ph idx="1"/>
          </p:nvPr>
        </p:nvSpPr>
        <p:spPr>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p>
            <a:pPr marL="0" indent="0">
              <a:buNone/>
            </a:pPr>
            <a:endParaRPr lang="en-US" dirty="0"/>
          </a:p>
        </p:txBody>
      </p:sp>
      <p:sp>
        <p:nvSpPr>
          <p:cNvPr id="4" name="Rectangle: Folded Corner 3">
            <a:extLst>
              <a:ext uri="{FF2B5EF4-FFF2-40B4-BE49-F238E27FC236}">
                <a16:creationId xmlns:a16="http://schemas.microsoft.com/office/drawing/2014/main" id="{348F1EFD-F3DC-4E51-B30D-8247A96D4410}"/>
              </a:ext>
            </a:extLst>
          </p:cNvPr>
          <p:cNvSpPr/>
          <p:nvPr/>
        </p:nvSpPr>
        <p:spPr>
          <a:xfrm>
            <a:off x="723900" y="1473200"/>
            <a:ext cx="7696200" cy="4191000"/>
          </a:xfrm>
          <a:prstGeom prst="foldedCorne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D877C37-7B65-44DC-84FA-E578F969E5E7}"/>
              </a:ext>
            </a:extLst>
          </p:cNvPr>
          <p:cNvSpPr txBox="1"/>
          <p:nvPr/>
        </p:nvSpPr>
        <p:spPr>
          <a:xfrm>
            <a:off x="1066800" y="1905000"/>
            <a:ext cx="6934200" cy="4431983"/>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Encourages preventative case management practice for children/youth who may be at risk of running away </a:t>
            </a:r>
            <a:r>
              <a:rPr lang="en-US" sz="2200" dirty="0">
                <a:effectLst/>
                <a:latin typeface="Open Sans" panose="020B0606030504020204" pitchFamily="34" charset="0"/>
                <a:ea typeface="Open Sans" panose="020B0606030504020204" pitchFamily="34" charset="0"/>
                <a:cs typeface="Open Sans" panose="020B0606030504020204" pitchFamily="34" charset="0"/>
              </a:rPr>
              <a:t>and to provide procedures for when a youth does leave care and when a youth returns from a runaway episode.</a:t>
            </a:r>
          </a:p>
          <a:p>
            <a:pPr marL="285750" indent="-285750">
              <a:buFont typeface="Arial" panose="020B0604020202020204" pitchFamily="34" charset="0"/>
              <a:buChar char="•"/>
            </a:pPr>
            <a:r>
              <a:rPr lang="en-US" sz="2200" dirty="0">
                <a:effectLst/>
                <a:latin typeface="Open Sans" panose="020B0606030504020204" pitchFamily="34" charset="0"/>
                <a:ea typeface="Courier New" panose="02070309020205020404" pitchFamily="49" charset="0"/>
                <a:cs typeface="Open Sans" panose="020B0606030504020204" pitchFamily="34" charset="0"/>
              </a:rPr>
              <a:t>Case Managers are expected to use developmentally appropriate practices in case planning to identify services and provide a supportive environment to prevent the youth from running away through the Child and Family Team process.</a:t>
            </a:r>
            <a:endParaRPr lang="en-US" sz="2200" dirty="0">
              <a:effectLst/>
              <a:latin typeface="Open Sans" panose="020B0606030504020204" pitchFamily="34" charset="0"/>
              <a:ea typeface="Courier New" panose="02070309020205020404" pitchFamily="49" charset="0"/>
              <a:cs typeface="Times New Roman" panose="02020603050405020304" pitchFamily="18" charset="0"/>
            </a:endParaRPr>
          </a:p>
          <a:p>
            <a:endParaRPr lang="en-US" sz="2000" dirty="0">
              <a:effectLst/>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US" sz="20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016183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effectLst/>
                <a:latin typeface="Open Sans" panose="020B0606030504020204" pitchFamily="34" charset="0"/>
                <a:ea typeface="Open Sans" panose="020B0606030504020204" pitchFamily="34" charset="0"/>
                <a:cs typeface="Open Sans" panose="020B0606030504020204" pitchFamily="34" charset="0"/>
              </a:rPr>
              <a:t>Policy 31.10</a:t>
            </a:r>
          </a:p>
        </p:txBody>
      </p:sp>
      <p:sp>
        <p:nvSpPr>
          <p:cNvPr id="3" name="Content Placeholder 2" descr="Concrete wall texture background"/>
          <p:cNvSpPr>
            <a:spLocks noGrp="1"/>
          </p:cNvSpPr>
          <p:nvPr>
            <p:ph idx="1"/>
          </p:nvPr>
        </p:nvSpPr>
        <p:spPr>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p>
            <a:pPr marL="0" indent="0">
              <a:buNone/>
            </a:pPr>
            <a:endParaRPr lang="en-US" dirty="0"/>
          </a:p>
        </p:txBody>
      </p:sp>
      <p:sp>
        <p:nvSpPr>
          <p:cNvPr id="4" name="Rectangle: Folded Corner 3">
            <a:extLst>
              <a:ext uri="{FF2B5EF4-FFF2-40B4-BE49-F238E27FC236}">
                <a16:creationId xmlns:a16="http://schemas.microsoft.com/office/drawing/2014/main" id="{348F1EFD-F3DC-4E51-B30D-8247A96D4410}"/>
              </a:ext>
            </a:extLst>
          </p:cNvPr>
          <p:cNvSpPr/>
          <p:nvPr/>
        </p:nvSpPr>
        <p:spPr>
          <a:xfrm>
            <a:off x="723900" y="1473200"/>
            <a:ext cx="7696200" cy="4191000"/>
          </a:xfrm>
          <a:prstGeom prst="foldedCorne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D877C37-7B65-44DC-84FA-E578F969E5E7}"/>
              </a:ext>
            </a:extLst>
          </p:cNvPr>
          <p:cNvSpPr txBox="1"/>
          <p:nvPr/>
        </p:nvSpPr>
        <p:spPr>
          <a:xfrm>
            <a:off x="457200" y="1752600"/>
            <a:ext cx="6934200" cy="3463449"/>
          </a:xfrm>
          <a:prstGeom prst="rect">
            <a:avLst/>
          </a:prstGeom>
          <a:noFill/>
        </p:spPr>
        <p:txBody>
          <a:bodyPr wrap="square" rtlCol="0">
            <a:spAutoFit/>
          </a:bodyPr>
          <a:lstStyle/>
          <a:p>
            <a:pPr marL="800100" marR="0" lvl="1" indent="-342900">
              <a:lnSpc>
                <a:spcPct val="115000"/>
              </a:lnSpc>
              <a:spcBef>
                <a:spcPts val="0"/>
              </a:spcBef>
              <a:spcAft>
                <a:spcPts val="600"/>
              </a:spcAft>
              <a:buSzPts val="1200"/>
              <a:buFont typeface="Arial" panose="020B0604020202020204" pitchFamily="34" charset="0"/>
              <a:buChar char="•"/>
              <a:tabLst>
                <a:tab pos="228600" algn="l"/>
                <a:tab pos="457200" algn="l"/>
              </a:tabLst>
            </a:pPr>
            <a:r>
              <a:rPr lang="en-US" sz="2400" dirty="0">
                <a:solidFill>
                  <a:srgbClr val="000000"/>
                </a:solidFill>
                <a:latin typeface="Open Sans" panose="020B0606030504020204" pitchFamily="34" charset="0"/>
                <a:ea typeface="Times New Roman" panose="02020603050405020304" pitchFamily="18" charset="0"/>
              </a:rPr>
              <a:t>C</a:t>
            </a:r>
            <a:r>
              <a:rPr lang="en-US" sz="2400" dirty="0">
                <a:solidFill>
                  <a:srgbClr val="000000"/>
                </a:solidFill>
                <a:effectLst/>
                <a:latin typeface="Open Sans" panose="020B0606030504020204" pitchFamily="34" charset="0"/>
                <a:ea typeface="Times New Roman" panose="02020603050405020304" pitchFamily="18" charset="0"/>
              </a:rPr>
              <a:t>reated in response to human trafficking of children (CSEM) in Tennessee. This form of abuse is considered a heightened form of child abuse and requires specialized services. Each division of the Department has a responsibility for these cases. The staff responsibilities and safety issues are addressed in this policy.</a:t>
            </a:r>
            <a:endParaRPr lang="en-US" sz="2400" dirty="0">
              <a:solidFill>
                <a:srgbClr val="000000"/>
              </a:solidFill>
              <a:effectLst/>
              <a:latin typeface="Open Sans" panose="020B0606030504020204" pitchFamily="34" charset="0"/>
              <a:ea typeface="Courier New" panose="02070309020205020404" pitchFamily="49" charset="0"/>
            </a:endParaRPr>
          </a:p>
        </p:txBody>
      </p:sp>
    </p:spTree>
    <p:extLst>
      <p:ext uri="{BB962C8B-B14F-4D97-AF65-F5344CB8AC3E}">
        <p14:creationId xmlns:p14="http://schemas.microsoft.com/office/powerpoint/2010/main" val="27708899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effectLst/>
                <a:latin typeface="Open Sans" panose="020B0606030504020204" pitchFamily="34" charset="0"/>
                <a:ea typeface="Open Sans" panose="020B0606030504020204" pitchFamily="34" charset="0"/>
                <a:cs typeface="Open Sans" panose="020B0606030504020204" pitchFamily="34" charset="0"/>
              </a:rPr>
              <a:t>Policies 16.46 and 16.8</a:t>
            </a:r>
          </a:p>
        </p:txBody>
      </p:sp>
      <p:sp>
        <p:nvSpPr>
          <p:cNvPr id="3" name="Content Placeholder 2" descr="Concrete wall texture background"/>
          <p:cNvSpPr>
            <a:spLocks noGrp="1"/>
          </p:cNvSpPr>
          <p:nvPr>
            <p:ph idx="1"/>
          </p:nvPr>
        </p:nvSpPr>
        <p:spPr>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p>
            <a:pPr marL="0" indent="0">
              <a:buNone/>
            </a:pPr>
            <a:endParaRPr lang="en-US" dirty="0"/>
          </a:p>
        </p:txBody>
      </p:sp>
      <p:sp>
        <p:nvSpPr>
          <p:cNvPr id="4" name="Rectangle: Folded Corner 3">
            <a:extLst>
              <a:ext uri="{FF2B5EF4-FFF2-40B4-BE49-F238E27FC236}">
                <a16:creationId xmlns:a16="http://schemas.microsoft.com/office/drawing/2014/main" id="{348F1EFD-F3DC-4E51-B30D-8247A96D4410}"/>
              </a:ext>
            </a:extLst>
          </p:cNvPr>
          <p:cNvSpPr/>
          <p:nvPr/>
        </p:nvSpPr>
        <p:spPr>
          <a:xfrm>
            <a:off x="723900" y="1473200"/>
            <a:ext cx="7696200" cy="4191000"/>
          </a:xfrm>
          <a:prstGeom prst="foldedCorne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D877C37-7B65-44DC-84FA-E578F969E5E7}"/>
              </a:ext>
            </a:extLst>
          </p:cNvPr>
          <p:cNvSpPr txBox="1"/>
          <p:nvPr/>
        </p:nvSpPr>
        <p:spPr>
          <a:xfrm>
            <a:off x="1066800" y="1905000"/>
            <a:ext cx="6934200"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Refer to </a:t>
            </a:r>
            <a:r>
              <a:rPr lang="en-US" sz="2800" dirty="0">
                <a:effectLst/>
                <a:latin typeface="Open Sans" panose="020B0606030504020204" pitchFamily="34" charset="0"/>
                <a:ea typeface="Open Sans" panose="020B0606030504020204" pitchFamily="34" charset="0"/>
                <a:cs typeface="Open Sans" panose="020B0606030504020204" pitchFamily="34" charset="0"/>
              </a:rPr>
              <a:t>Safety Notice: Creating Safe Environments for Youth Survivors</a:t>
            </a:r>
            <a:r>
              <a:rPr lang="en-US" sz="2800" spc="-150" dirty="0">
                <a:effectLst/>
                <a:latin typeface="Open Sans" panose="020B0606030504020204" pitchFamily="34" charset="0"/>
                <a:ea typeface="Open Sans" panose="020B0606030504020204" pitchFamily="34" charset="0"/>
                <a:cs typeface="Open Sans" panose="020B0606030504020204" pitchFamily="34" charset="0"/>
              </a:rPr>
              <a:t> </a:t>
            </a:r>
            <a:r>
              <a:rPr lang="en-US" sz="2800" dirty="0">
                <a:effectLst/>
                <a:latin typeface="Open Sans" panose="020B0606030504020204" pitchFamily="34" charset="0"/>
                <a:ea typeface="Open Sans" panose="020B0606030504020204" pitchFamily="34" charset="0"/>
                <a:cs typeface="Open Sans" panose="020B0606030504020204" pitchFamily="34" charset="0"/>
              </a:rPr>
              <a:t>of Exploitation and guidelines around placement and foster parents</a:t>
            </a:r>
            <a:r>
              <a:rPr lang="en-US" sz="2800"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2931776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9C5AD-8F25-429F-A14E-EF9B99F9B3F0}"/>
              </a:ext>
            </a:extLst>
          </p:cNvPr>
          <p:cNvSpPr>
            <a:spLocks noGrp="1"/>
          </p:cNvSpPr>
          <p:nvPr>
            <p:ph type="title"/>
          </p:nvPr>
        </p:nvSpPr>
        <p:spPr/>
        <p:txBody>
          <a:bodyPr/>
          <a:lstStyle/>
          <a:p>
            <a:pPr algn="ctr"/>
            <a:r>
              <a:rPr lang="en-US" sz="4000" dirty="0"/>
              <a:t>Prostitute</a:t>
            </a:r>
          </a:p>
        </p:txBody>
      </p:sp>
      <p:sp>
        <p:nvSpPr>
          <p:cNvPr id="3" name="Content Placeholder 2">
            <a:extLst>
              <a:ext uri="{FF2B5EF4-FFF2-40B4-BE49-F238E27FC236}">
                <a16:creationId xmlns:a16="http://schemas.microsoft.com/office/drawing/2014/main" id="{EA78DE2F-2369-4ED8-85F5-1BF8C776711E}"/>
              </a:ext>
            </a:extLst>
          </p:cNvPr>
          <p:cNvSpPr>
            <a:spLocks noGrp="1"/>
          </p:cNvSpPr>
          <p:nvPr>
            <p:ph idx="1"/>
          </p:nvPr>
        </p:nvSpPr>
        <p:spPr/>
        <p:txBody>
          <a:bodyPr/>
          <a:lstStyle/>
          <a:p>
            <a:pPr marL="0" indent="0">
              <a:buNone/>
            </a:pPr>
            <a:r>
              <a:rPr lang="en-US" dirty="0"/>
              <a:t>                                  </a:t>
            </a:r>
            <a:r>
              <a:rPr lang="en-US" sz="2800" i="1" dirty="0"/>
              <a:t>What comes to mind?</a:t>
            </a:r>
            <a:endParaRPr lang="en-US" i="1" dirty="0"/>
          </a:p>
        </p:txBody>
      </p:sp>
      <p:sp>
        <p:nvSpPr>
          <p:cNvPr id="4" name="Rectangle: Diagonal Corners Rounded 3">
            <a:extLst>
              <a:ext uri="{FF2B5EF4-FFF2-40B4-BE49-F238E27FC236}">
                <a16:creationId xmlns:a16="http://schemas.microsoft.com/office/drawing/2014/main" id="{632CB1E7-3902-43BF-9D74-76B4DA4D634D}"/>
              </a:ext>
            </a:extLst>
          </p:cNvPr>
          <p:cNvSpPr/>
          <p:nvPr/>
        </p:nvSpPr>
        <p:spPr>
          <a:xfrm>
            <a:off x="152400" y="1752600"/>
            <a:ext cx="8839200" cy="4343400"/>
          </a:xfrm>
          <a:prstGeom prst="round2Diag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73075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B8A78-1F74-4FA0-8709-675A732A4C49}"/>
              </a:ext>
            </a:extLst>
          </p:cNvPr>
          <p:cNvSpPr>
            <a:spLocks noGrp="1"/>
          </p:cNvSpPr>
          <p:nvPr>
            <p:ph type="title"/>
          </p:nvPr>
        </p:nvSpPr>
        <p:spPr/>
        <p:txBody>
          <a:bodyPr/>
          <a:lstStyle/>
          <a:p>
            <a:r>
              <a:rPr lang="en-US" dirty="0"/>
              <a:t>Unit 5</a:t>
            </a:r>
          </a:p>
        </p:txBody>
      </p:sp>
      <p:sp>
        <p:nvSpPr>
          <p:cNvPr id="3" name="Content Placeholder 2">
            <a:extLst>
              <a:ext uri="{FF2B5EF4-FFF2-40B4-BE49-F238E27FC236}">
                <a16:creationId xmlns:a16="http://schemas.microsoft.com/office/drawing/2014/main" id="{111CEF91-1634-4CA7-908C-9D0248B53339}"/>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pPr marL="0" indent="0" algn="ctr">
              <a:buNone/>
            </a:pPr>
            <a:endParaRPr lang="en-US" dirty="0"/>
          </a:p>
        </p:txBody>
      </p:sp>
      <p:sp>
        <p:nvSpPr>
          <p:cNvPr id="4" name="TextBox 3">
            <a:extLst>
              <a:ext uri="{FF2B5EF4-FFF2-40B4-BE49-F238E27FC236}">
                <a16:creationId xmlns:a16="http://schemas.microsoft.com/office/drawing/2014/main" id="{8C8D3F95-7C5C-4890-B7DF-1892BAC1CC29}"/>
              </a:ext>
            </a:extLst>
          </p:cNvPr>
          <p:cNvSpPr txBox="1"/>
          <p:nvPr/>
        </p:nvSpPr>
        <p:spPr>
          <a:xfrm>
            <a:off x="685800" y="2980944"/>
            <a:ext cx="7696200" cy="144655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dirty="0">
                <a:ln w="9525">
                  <a:solidFill>
                    <a:schemeClr val="bg1"/>
                  </a:solidFill>
                  <a:prstDash val="solid"/>
                </a:ln>
                <a:effectLst>
                  <a:outerShdw blurRad="12700" dist="38100" dir="2700000" algn="tl" rotWithShape="0">
                    <a:schemeClr val="bg1">
                      <a:lumMod val="50000"/>
                    </a:schemeClr>
                  </a:outerShdw>
                </a:effectLst>
              </a:rPr>
              <a:t>Trauma Informed Practice and Engaging Trafficked Youth</a:t>
            </a:r>
          </a:p>
        </p:txBody>
      </p:sp>
      <p:sp>
        <p:nvSpPr>
          <p:cNvPr id="6" name="Oval 5">
            <a:extLst>
              <a:ext uri="{FF2B5EF4-FFF2-40B4-BE49-F238E27FC236}">
                <a16:creationId xmlns:a16="http://schemas.microsoft.com/office/drawing/2014/main" id="{D46A8BDC-5F7D-40E7-BE9F-AA2C0C7687A6}"/>
              </a:ext>
            </a:extLst>
          </p:cNvPr>
          <p:cNvSpPr/>
          <p:nvPr/>
        </p:nvSpPr>
        <p:spPr>
          <a:xfrm>
            <a:off x="990600" y="1828800"/>
            <a:ext cx="1295400" cy="115214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CD37C13-D9F2-4345-9DD2-5E9E32284AB7}"/>
              </a:ext>
            </a:extLst>
          </p:cNvPr>
          <p:cNvSpPr/>
          <p:nvPr/>
        </p:nvSpPr>
        <p:spPr>
          <a:xfrm>
            <a:off x="5067300" y="1647446"/>
            <a:ext cx="914400" cy="8255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0EC2C22-3D43-4867-B1A6-7EF36D0F1DED}"/>
              </a:ext>
            </a:extLst>
          </p:cNvPr>
          <p:cNvSpPr/>
          <p:nvPr/>
        </p:nvSpPr>
        <p:spPr>
          <a:xfrm>
            <a:off x="6324600" y="4427494"/>
            <a:ext cx="990600" cy="98270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4097DC9-EFD2-43BC-B9F0-B6B0B685EDB0}"/>
              </a:ext>
            </a:extLst>
          </p:cNvPr>
          <p:cNvSpPr/>
          <p:nvPr/>
        </p:nvSpPr>
        <p:spPr>
          <a:xfrm>
            <a:off x="2438400" y="4587760"/>
            <a:ext cx="838200" cy="79220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7DC2EF7-158D-4DBF-929C-8A6C3F44D078}"/>
              </a:ext>
            </a:extLst>
          </p:cNvPr>
          <p:cNvSpPr/>
          <p:nvPr/>
        </p:nvSpPr>
        <p:spPr>
          <a:xfrm>
            <a:off x="2961131" y="1033534"/>
            <a:ext cx="1097280" cy="109728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344FF6F-5DEA-4FD7-B61A-9D73E691788F}"/>
              </a:ext>
            </a:extLst>
          </p:cNvPr>
          <p:cNvSpPr/>
          <p:nvPr/>
        </p:nvSpPr>
        <p:spPr>
          <a:xfrm>
            <a:off x="3543300" y="4497200"/>
            <a:ext cx="838200" cy="73179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8F492CA-DB8D-469C-A286-6B6D444036AD}"/>
              </a:ext>
            </a:extLst>
          </p:cNvPr>
          <p:cNvSpPr/>
          <p:nvPr/>
        </p:nvSpPr>
        <p:spPr>
          <a:xfrm>
            <a:off x="7162800" y="2081076"/>
            <a:ext cx="990600" cy="98270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690CCD-FA9C-4F3F-B8CD-7244A69F696C}"/>
              </a:ext>
            </a:extLst>
          </p:cNvPr>
          <p:cNvSpPr/>
          <p:nvPr/>
        </p:nvSpPr>
        <p:spPr>
          <a:xfrm>
            <a:off x="4533900" y="5014718"/>
            <a:ext cx="990600" cy="98270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598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 Trauma</a:t>
            </a:r>
          </a:p>
        </p:txBody>
      </p:sp>
      <p:sp>
        <p:nvSpPr>
          <p:cNvPr id="3" name="Content Placeholder 2"/>
          <p:cNvSpPr>
            <a:spLocks noGrp="1"/>
          </p:cNvSpPr>
          <p:nvPr>
            <p:ph idx="1"/>
          </p:nvPr>
        </p:nvSpPr>
        <p:spPr/>
        <p:txBody>
          <a:bodyPr>
            <a:normAutofit fontScale="92500" lnSpcReduction="10000"/>
          </a:bodyPr>
          <a:lstStyle/>
          <a:p>
            <a:pPr marL="0" indent="0">
              <a:buNone/>
            </a:pPr>
            <a:endParaRPr lang="en-US" sz="1800" b="1" dirty="0">
              <a:solidFill>
                <a:schemeClr val="tx2"/>
              </a:solidFill>
            </a:endParaRPr>
          </a:p>
          <a:p>
            <a:pPr marL="0" indent="0">
              <a:buNone/>
            </a:pPr>
            <a:endParaRPr lang="en-US" sz="1800" b="1" dirty="0">
              <a:solidFill>
                <a:schemeClr val="tx2"/>
              </a:solidFill>
            </a:endParaRPr>
          </a:p>
          <a:p>
            <a:pPr marL="0" indent="0">
              <a:buNone/>
            </a:pPr>
            <a:endParaRPr lang="en-US" sz="1800" b="1" dirty="0">
              <a:solidFill>
                <a:schemeClr val="tx2"/>
              </a:solidFill>
            </a:endParaRPr>
          </a:p>
          <a:p>
            <a:pPr marL="0" indent="0">
              <a:buNone/>
            </a:pPr>
            <a:endParaRPr lang="en-US" sz="1800" b="1" dirty="0">
              <a:solidFill>
                <a:schemeClr val="tx2"/>
              </a:solidFill>
            </a:endParaRPr>
          </a:p>
          <a:p>
            <a:pPr marL="0" indent="0">
              <a:buNone/>
            </a:pPr>
            <a:endParaRPr lang="en-US" sz="1800" b="1" dirty="0">
              <a:solidFill>
                <a:schemeClr val="tx2"/>
              </a:solidFill>
            </a:endParaRPr>
          </a:p>
          <a:p>
            <a:pPr marL="0" indent="0">
              <a:buNone/>
            </a:pPr>
            <a:r>
              <a:rPr lang="en-US" sz="2200" b="1" dirty="0">
                <a:solidFill>
                  <a:schemeClr val="accent1">
                    <a:lumMod val="50000"/>
                  </a:schemeClr>
                </a:solidFill>
              </a:rPr>
              <a:t>Less Complex</a:t>
            </a:r>
            <a:r>
              <a:rPr lang="en-US" sz="1800" b="1" dirty="0">
                <a:solidFill>
                  <a:schemeClr val="tx2"/>
                </a:solidFill>
              </a:rPr>
              <a:t>				</a:t>
            </a:r>
            <a:r>
              <a:rPr lang="en-US" b="1" dirty="0">
                <a:solidFill>
                  <a:schemeClr val="tx2"/>
                </a:solidFill>
              </a:rPr>
              <a:t>		          </a:t>
            </a:r>
            <a:endParaRPr lang="en-US" sz="1200" dirty="0"/>
          </a:p>
          <a:p>
            <a:pPr marL="0" indent="0">
              <a:buNone/>
            </a:pPr>
            <a:r>
              <a:rPr lang="en-US" sz="1800" dirty="0"/>
              <a:t>Single Event			</a:t>
            </a:r>
          </a:p>
          <a:p>
            <a:pPr marL="0" indent="0">
              <a:buNone/>
            </a:pPr>
            <a:r>
              <a:rPr lang="en-US" sz="1800" dirty="0"/>
              <a:t>External   </a:t>
            </a:r>
          </a:p>
          <a:p>
            <a:pPr marL="0" indent="0">
              <a:buNone/>
            </a:pPr>
            <a:r>
              <a:rPr lang="en-US" sz="1800" dirty="0"/>
              <a:t>(a car accident)</a:t>
            </a:r>
          </a:p>
          <a:p>
            <a:pPr marL="0" indent="0">
              <a:buNone/>
            </a:pPr>
            <a:endParaRPr lang="en-US" sz="1200" dirty="0"/>
          </a:p>
          <a:p>
            <a:pPr marL="0" indent="0">
              <a:buNone/>
            </a:pPr>
            <a:endParaRPr lang="en-US" dirty="0"/>
          </a:p>
          <a:p>
            <a:pPr marL="0" indent="0">
              <a:buNone/>
            </a:pPr>
            <a:endParaRPr lang="en-US" dirty="0"/>
          </a:p>
          <a:p>
            <a:pPr marL="0" indent="0">
              <a:buNone/>
            </a:pPr>
            <a:r>
              <a:rPr lang="en-US" sz="2200" spc="-40" dirty="0">
                <a:latin typeface="Arial"/>
                <a:cs typeface="Arial"/>
              </a:rPr>
              <a:t>V</a:t>
            </a:r>
            <a:r>
              <a:rPr lang="en-US" sz="2200" spc="-5" dirty="0">
                <a:latin typeface="Arial"/>
                <a:cs typeface="Arial"/>
              </a:rPr>
              <a:t>i</a:t>
            </a:r>
            <a:r>
              <a:rPr lang="en-US" sz="2200" dirty="0">
                <a:latin typeface="Arial"/>
                <a:cs typeface="Arial"/>
              </a:rPr>
              <a:t>ct</a:t>
            </a:r>
            <a:r>
              <a:rPr lang="en-US" sz="2200" spc="-5" dirty="0">
                <a:latin typeface="Arial"/>
                <a:cs typeface="Arial"/>
              </a:rPr>
              <a:t>i</a:t>
            </a:r>
            <a:r>
              <a:rPr lang="en-US" sz="2200" dirty="0">
                <a:latin typeface="Arial"/>
                <a:cs typeface="Arial"/>
              </a:rPr>
              <a:t>ms </a:t>
            </a:r>
            <a:r>
              <a:rPr lang="en-US" sz="2200" spc="-10" dirty="0">
                <a:latin typeface="Arial"/>
                <a:cs typeface="Arial"/>
              </a:rPr>
              <a:t>o</a:t>
            </a:r>
            <a:r>
              <a:rPr lang="en-US" sz="2200" dirty="0">
                <a:latin typeface="Arial"/>
                <a:cs typeface="Arial"/>
              </a:rPr>
              <a:t>f</a:t>
            </a:r>
            <a:r>
              <a:rPr lang="en-US" sz="2200" spc="5" dirty="0">
                <a:latin typeface="Arial"/>
                <a:cs typeface="Arial"/>
              </a:rPr>
              <a:t> </a:t>
            </a:r>
            <a:r>
              <a:rPr lang="en-US" sz="2200" dirty="0">
                <a:latin typeface="Arial"/>
                <a:cs typeface="Arial"/>
              </a:rPr>
              <a:t>s</a:t>
            </a:r>
            <a:r>
              <a:rPr lang="en-US" sz="2200" spc="-10" dirty="0">
                <a:latin typeface="Arial"/>
                <a:cs typeface="Arial"/>
              </a:rPr>
              <a:t>e</a:t>
            </a:r>
            <a:r>
              <a:rPr lang="en-US" sz="2200" dirty="0">
                <a:latin typeface="Arial"/>
                <a:cs typeface="Arial"/>
              </a:rPr>
              <a:t>x tr</a:t>
            </a:r>
            <a:r>
              <a:rPr lang="en-US" sz="2200" spc="-10" dirty="0">
                <a:latin typeface="Arial"/>
                <a:cs typeface="Arial"/>
              </a:rPr>
              <a:t>a</a:t>
            </a:r>
            <a:r>
              <a:rPr lang="en-US" sz="2200" spc="-35" dirty="0">
                <a:latin typeface="Arial"/>
                <a:cs typeface="Arial"/>
              </a:rPr>
              <a:t>f</a:t>
            </a:r>
            <a:r>
              <a:rPr lang="en-US" sz="2200" dirty="0">
                <a:latin typeface="Arial"/>
                <a:cs typeface="Arial"/>
              </a:rPr>
              <a:t>f</a:t>
            </a:r>
            <a:r>
              <a:rPr lang="en-US" sz="2200" spc="-5" dirty="0">
                <a:latin typeface="Arial"/>
                <a:cs typeface="Arial"/>
              </a:rPr>
              <a:t>i</a:t>
            </a:r>
            <a:r>
              <a:rPr lang="en-US" sz="2200" dirty="0">
                <a:latin typeface="Arial"/>
                <a:cs typeface="Arial"/>
              </a:rPr>
              <a:t>ck</a:t>
            </a:r>
            <a:r>
              <a:rPr lang="en-US" sz="2200" spc="-5" dirty="0">
                <a:latin typeface="Arial"/>
                <a:cs typeface="Arial"/>
              </a:rPr>
              <a:t>i</a:t>
            </a:r>
            <a:r>
              <a:rPr lang="en-US" sz="2200" spc="-10" dirty="0">
                <a:latin typeface="Arial"/>
                <a:cs typeface="Arial"/>
              </a:rPr>
              <a:t>n</a:t>
            </a:r>
            <a:r>
              <a:rPr lang="en-US" sz="2200" dirty="0">
                <a:latin typeface="Arial"/>
                <a:cs typeface="Arial"/>
              </a:rPr>
              <a:t>g</a:t>
            </a:r>
            <a:r>
              <a:rPr lang="en-US" sz="2200" spc="10" dirty="0">
                <a:latin typeface="Arial"/>
                <a:cs typeface="Arial"/>
              </a:rPr>
              <a:t> </a:t>
            </a:r>
            <a:r>
              <a:rPr lang="en-US" sz="2200" spc="-10" dirty="0">
                <a:latin typeface="Arial"/>
                <a:cs typeface="Arial"/>
              </a:rPr>
              <a:t>o</a:t>
            </a:r>
            <a:r>
              <a:rPr lang="en-US" sz="2200" dirty="0">
                <a:latin typeface="Arial"/>
                <a:cs typeface="Arial"/>
              </a:rPr>
              <a:t>ft</a:t>
            </a:r>
            <a:r>
              <a:rPr lang="en-US" sz="2200" spc="-10" dirty="0">
                <a:latin typeface="Arial"/>
                <a:cs typeface="Arial"/>
              </a:rPr>
              <a:t>e</a:t>
            </a:r>
            <a:r>
              <a:rPr lang="en-US" sz="2200" dirty="0">
                <a:latin typeface="Arial"/>
                <a:cs typeface="Arial"/>
              </a:rPr>
              <a:t>n </a:t>
            </a:r>
            <a:r>
              <a:rPr lang="en-US" sz="2200" spc="-10" dirty="0">
                <a:latin typeface="Arial"/>
                <a:cs typeface="Arial"/>
              </a:rPr>
              <a:t>ha</a:t>
            </a:r>
            <a:r>
              <a:rPr lang="en-US" sz="2200" dirty="0">
                <a:latin typeface="Arial"/>
                <a:cs typeface="Arial"/>
              </a:rPr>
              <a:t>ve </a:t>
            </a:r>
            <a:r>
              <a:rPr lang="en-US" sz="2200" dirty="0">
                <a:solidFill>
                  <a:schemeClr val="accent1">
                    <a:lumMod val="50000"/>
                  </a:schemeClr>
                </a:solidFill>
                <a:latin typeface="Arial"/>
                <a:cs typeface="Arial"/>
              </a:rPr>
              <a:t>s</a:t>
            </a:r>
            <a:r>
              <a:rPr lang="en-US" sz="2200" spc="-5" dirty="0">
                <a:solidFill>
                  <a:schemeClr val="accent1">
                    <a:lumMod val="50000"/>
                  </a:schemeClr>
                </a:solidFill>
                <a:latin typeface="Arial"/>
                <a:cs typeface="Arial"/>
              </a:rPr>
              <a:t>u</a:t>
            </a:r>
            <a:r>
              <a:rPr lang="en-US" sz="2200" dirty="0">
                <a:solidFill>
                  <a:schemeClr val="accent1">
                    <a:lumMod val="50000"/>
                  </a:schemeClr>
                </a:solidFill>
                <a:latin typeface="Arial"/>
                <a:cs typeface="Arial"/>
              </a:rPr>
              <a:t>rv</a:t>
            </a:r>
            <a:r>
              <a:rPr lang="en-US" sz="2200" spc="-5" dirty="0">
                <a:solidFill>
                  <a:schemeClr val="accent1">
                    <a:lumMod val="50000"/>
                  </a:schemeClr>
                </a:solidFill>
                <a:latin typeface="Arial"/>
                <a:cs typeface="Arial"/>
              </a:rPr>
              <a:t>i</a:t>
            </a:r>
            <a:r>
              <a:rPr lang="en-US" sz="2200" dirty="0">
                <a:solidFill>
                  <a:schemeClr val="accent1">
                    <a:lumMod val="50000"/>
                  </a:schemeClr>
                </a:solidFill>
                <a:latin typeface="Arial"/>
                <a:cs typeface="Arial"/>
              </a:rPr>
              <a:t>v</a:t>
            </a:r>
            <a:r>
              <a:rPr lang="en-US" sz="2200" spc="-5" dirty="0">
                <a:solidFill>
                  <a:schemeClr val="accent1">
                    <a:lumMod val="50000"/>
                  </a:schemeClr>
                </a:solidFill>
                <a:latin typeface="Arial"/>
                <a:cs typeface="Arial"/>
              </a:rPr>
              <a:t>ed</a:t>
            </a:r>
            <a:r>
              <a:rPr lang="en-US" sz="2200" dirty="0">
                <a:solidFill>
                  <a:schemeClr val="accent1">
                    <a:lumMod val="50000"/>
                  </a:schemeClr>
                </a:solidFill>
                <a:latin typeface="Arial"/>
                <a:cs typeface="Arial"/>
              </a:rPr>
              <a:t> </a:t>
            </a:r>
            <a:r>
              <a:rPr lang="en-US" sz="2200" b="1" spc="-5" dirty="0">
                <a:solidFill>
                  <a:schemeClr val="accent1">
                    <a:lumMod val="50000"/>
                  </a:schemeClr>
                </a:solidFill>
                <a:latin typeface="Arial"/>
                <a:cs typeface="Arial"/>
              </a:rPr>
              <a:t>e</a:t>
            </a:r>
            <a:r>
              <a:rPr lang="en-US" sz="2200" b="1" dirty="0">
                <a:solidFill>
                  <a:schemeClr val="accent1">
                    <a:lumMod val="50000"/>
                  </a:schemeClr>
                </a:solidFill>
                <a:latin typeface="Arial"/>
                <a:cs typeface="Arial"/>
              </a:rPr>
              <a:t>ar</a:t>
            </a:r>
            <a:r>
              <a:rPr lang="en-US" sz="2200" b="1" spc="-10" dirty="0">
                <a:solidFill>
                  <a:schemeClr val="accent1">
                    <a:lumMod val="50000"/>
                  </a:schemeClr>
                </a:solidFill>
                <a:latin typeface="Arial"/>
                <a:cs typeface="Arial"/>
              </a:rPr>
              <a:t>l</a:t>
            </a:r>
            <a:r>
              <a:rPr lang="en-US" sz="2200" b="1" dirty="0">
                <a:solidFill>
                  <a:schemeClr val="accent1">
                    <a:lumMod val="50000"/>
                  </a:schemeClr>
                </a:solidFill>
                <a:latin typeface="Arial"/>
                <a:cs typeface="Arial"/>
              </a:rPr>
              <a:t>y</a:t>
            </a:r>
            <a:r>
              <a:rPr lang="en-US" sz="2200" b="1" spc="-15" dirty="0">
                <a:solidFill>
                  <a:schemeClr val="accent1">
                    <a:lumMod val="50000"/>
                  </a:schemeClr>
                </a:solidFill>
                <a:latin typeface="Arial"/>
                <a:cs typeface="Arial"/>
              </a:rPr>
              <a:t> </a:t>
            </a:r>
            <a:r>
              <a:rPr lang="en-US" sz="2200" b="1" dirty="0">
                <a:solidFill>
                  <a:schemeClr val="accent1">
                    <a:lumMod val="50000"/>
                  </a:schemeClr>
                </a:solidFill>
                <a:latin typeface="Arial"/>
                <a:cs typeface="Arial"/>
              </a:rPr>
              <a:t>onset,</a:t>
            </a:r>
            <a:r>
              <a:rPr lang="en-US" sz="2200" b="1" spc="-25" dirty="0">
                <a:solidFill>
                  <a:schemeClr val="accent1">
                    <a:lumMod val="50000"/>
                  </a:schemeClr>
                </a:solidFill>
                <a:latin typeface="Arial"/>
                <a:cs typeface="Arial"/>
              </a:rPr>
              <a:t> </a:t>
            </a:r>
            <a:r>
              <a:rPr lang="en-US" sz="2200" b="1" dirty="0">
                <a:solidFill>
                  <a:schemeClr val="accent1">
                    <a:lumMod val="50000"/>
                  </a:schemeClr>
                </a:solidFill>
                <a:latin typeface="Arial"/>
                <a:cs typeface="Arial"/>
              </a:rPr>
              <a:t>chron</a:t>
            </a:r>
            <a:r>
              <a:rPr lang="en-US" sz="2200" b="1" spc="-5" dirty="0">
                <a:solidFill>
                  <a:schemeClr val="accent1">
                    <a:lumMod val="50000"/>
                  </a:schemeClr>
                </a:solidFill>
                <a:latin typeface="Arial"/>
                <a:cs typeface="Arial"/>
              </a:rPr>
              <a:t>i</a:t>
            </a:r>
            <a:r>
              <a:rPr lang="en-US" sz="2200" b="1" dirty="0">
                <a:solidFill>
                  <a:schemeClr val="accent1">
                    <a:lumMod val="50000"/>
                  </a:schemeClr>
                </a:solidFill>
                <a:latin typeface="Arial"/>
                <a:cs typeface="Arial"/>
              </a:rPr>
              <a:t>c,</a:t>
            </a:r>
            <a:r>
              <a:rPr lang="en-US" sz="2200" b="1" spc="-35" dirty="0">
                <a:solidFill>
                  <a:schemeClr val="accent1">
                    <a:lumMod val="50000"/>
                  </a:schemeClr>
                </a:solidFill>
                <a:latin typeface="Arial"/>
                <a:cs typeface="Arial"/>
              </a:rPr>
              <a:t> </a:t>
            </a:r>
            <a:r>
              <a:rPr lang="en-US" sz="2200" b="1" dirty="0">
                <a:solidFill>
                  <a:schemeClr val="accent1">
                    <a:lumMod val="50000"/>
                  </a:schemeClr>
                </a:solidFill>
                <a:latin typeface="Arial"/>
                <a:cs typeface="Arial"/>
              </a:rPr>
              <a:t>and</a:t>
            </a:r>
            <a:r>
              <a:rPr lang="en-US" sz="2200" b="1" spc="-5" dirty="0">
                <a:solidFill>
                  <a:schemeClr val="accent1">
                    <a:lumMod val="50000"/>
                  </a:schemeClr>
                </a:solidFill>
                <a:latin typeface="Arial"/>
                <a:cs typeface="Arial"/>
              </a:rPr>
              <a:t> </a:t>
            </a:r>
            <a:r>
              <a:rPr lang="en-US" sz="2200" b="1" spc="-10" dirty="0">
                <a:solidFill>
                  <a:schemeClr val="accent1">
                    <a:lumMod val="50000"/>
                  </a:schemeClr>
                </a:solidFill>
                <a:latin typeface="Arial"/>
                <a:cs typeface="Arial"/>
              </a:rPr>
              <a:t>i</a:t>
            </a:r>
            <a:r>
              <a:rPr lang="en-US" sz="2200" b="1" dirty="0">
                <a:solidFill>
                  <a:schemeClr val="accent1">
                    <a:lumMod val="50000"/>
                  </a:schemeClr>
                </a:solidFill>
                <a:latin typeface="Arial"/>
                <a:cs typeface="Arial"/>
              </a:rPr>
              <a:t>nterpersonal</a:t>
            </a:r>
            <a:r>
              <a:rPr lang="en-US" sz="2200" b="1" spc="-50" dirty="0">
                <a:solidFill>
                  <a:schemeClr val="accent1">
                    <a:lumMod val="50000"/>
                  </a:schemeClr>
                </a:solidFill>
                <a:latin typeface="Arial"/>
                <a:cs typeface="Arial"/>
              </a:rPr>
              <a:t> </a:t>
            </a:r>
            <a:r>
              <a:rPr lang="en-US" sz="2200" b="1" dirty="0">
                <a:solidFill>
                  <a:schemeClr val="accent1">
                    <a:lumMod val="50000"/>
                  </a:schemeClr>
                </a:solidFill>
                <a:latin typeface="Arial"/>
                <a:cs typeface="Arial"/>
              </a:rPr>
              <a:t>trau</a:t>
            </a:r>
            <a:r>
              <a:rPr lang="en-US" sz="2200" b="1" spc="-10" dirty="0">
                <a:solidFill>
                  <a:schemeClr val="accent1">
                    <a:lumMod val="50000"/>
                  </a:schemeClr>
                </a:solidFill>
                <a:latin typeface="Arial"/>
                <a:cs typeface="Arial"/>
              </a:rPr>
              <a:t>m</a:t>
            </a:r>
            <a:r>
              <a:rPr lang="en-US" sz="2200" b="1" dirty="0">
                <a:solidFill>
                  <a:schemeClr val="accent1">
                    <a:lumMod val="50000"/>
                  </a:schemeClr>
                </a:solidFill>
                <a:latin typeface="Arial"/>
                <a:cs typeface="Arial"/>
              </a:rPr>
              <a:t>a</a:t>
            </a:r>
            <a:endParaRPr lang="en-US" sz="2200" dirty="0">
              <a:solidFill>
                <a:schemeClr val="accent1">
                  <a:lumMod val="50000"/>
                </a:schemeClr>
              </a:solidFill>
              <a:latin typeface="Arial"/>
              <a:cs typeface="Arial"/>
            </a:endParaRPr>
          </a:p>
          <a:p>
            <a:pPr marL="0" indent="0">
              <a:buNone/>
            </a:pPr>
            <a:endParaRPr lang="en-US" sz="1800" dirty="0">
              <a:latin typeface="Arial"/>
              <a:cs typeface="Arial"/>
            </a:endParaRPr>
          </a:p>
          <a:p>
            <a:pPr marL="0" indent="0">
              <a:buNone/>
            </a:pPr>
            <a:endParaRPr lang="en-US" dirty="0"/>
          </a:p>
        </p:txBody>
      </p:sp>
      <p:sp>
        <p:nvSpPr>
          <p:cNvPr id="4" name="Content Placeholder 3"/>
          <p:cNvSpPr>
            <a:spLocks noGrp="1"/>
          </p:cNvSpPr>
          <p:nvPr>
            <p:ph idx="13"/>
          </p:nvPr>
        </p:nvSpPr>
        <p:spPr/>
        <p:txBody>
          <a:bodyPr/>
          <a:lstStyle/>
          <a:p>
            <a:pPr marL="0" indent="0">
              <a:buNone/>
            </a:pPr>
            <a:r>
              <a:rPr lang="en-US" sz="1800" b="1" dirty="0">
                <a:solidFill>
                  <a:schemeClr val="tx2"/>
                </a:solidFill>
              </a:rPr>
              <a:t>                                       </a:t>
            </a:r>
          </a:p>
          <a:p>
            <a:pPr marL="0" indent="0">
              <a:buNone/>
            </a:pPr>
            <a:endParaRPr lang="en-US" sz="1800" b="1" dirty="0">
              <a:solidFill>
                <a:schemeClr val="tx2"/>
              </a:solidFill>
            </a:endParaRPr>
          </a:p>
          <a:p>
            <a:pPr marL="0" indent="0">
              <a:buNone/>
            </a:pPr>
            <a:endParaRPr lang="en-US" sz="1800" b="1" dirty="0">
              <a:solidFill>
                <a:schemeClr val="tx2"/>
              </a:solidFill>
            </a:endParaRPr>
          </a:p>
          <a:p>
            <a:pPr marL="0" indent="0">
              <a:buNone/>
            </a:pPr>
            <a:endParaRPr lang="en-US" sz="1800" b="1" dirty="0">
              <a:solidFill>
                <a:schemeClr val="tx2"/>
              </a:solidFill>
            </a:endParaRPr>
          </a:p>
          <a:p>
            <a:pPr marL="0" indent="0">
              <a:buNone/>
            </a:pPr>
            <a:r>
              <a:rPr lang="en-US" sz="1800" b="1" dirty="0">
                <a:solidFill>
                  <a:schemeClr val="tx2"/>
                </a:solidFill>
              </a:rPr>
              <a:t>                              </a:t>
            </a:r>
            <a:r>
              <a:rPr lang="en-US" sz="2000" b="1" dirty="0">
                <a:solidFill>
                  <a:schemeClr val="accent1">
                    <a:lumMod val="50000"/>
                  </a:schemeClr>
                </a:solidFill>
              </a:rPr>
              <a:t>More Complex</a:t>
            </a:r>
          </a:p>
          <a:p>
            <a:pPr marL="0" indent="0">
              <a:buNone/>
            </a:pPr>
            <a:endParaRPr lang="en-US" sz="900" dirty="0"/>
          </a:p>
          <a:p>
            <a:pPr marL="0" indent="0">
              <a:buNone/>
            </a:pPr>
            <a:r>
              <a:rPr lang="en-US" sz="1800" dirty="0"/>
              <a:t>                              Repeated Frequency</a:t>
            </a:r>
          </a:p>
          <a:p>
            <a:pPr marL="0" indent="0">
              <a:buNone/>
            </a:pPr>
            <a:r>
              <a:rPr lang="en-US" sz="1800" dirty="0"/>
              <a:t>                              of an </a:t>
            </a:r>
          </a:p>
          <a:p>
            <a:pPr marL="0" indent="0">
              <a:buNone/>
            </a:pPr>
            <a:r>
              <a:rPr lang="en-US" sz="1800" dirty="0"/>
              <a:t>                              interpersonal nature</a:t>
            </a:r>
          </a:p>
          <a:p>
            <a:pPr marL="0" indent="0">
              <a:buNone/>
            </a:pPr>
            <a:r>
              <a:rPr lang="en-US" sz="1800" dirty="0"/>
              <a:t>                              (Sex Trafficking)</a:t>
            </a:r>
            <a:r>
              <a:rPr lang="en-US" dirty="0"/>
              <a:t>		</a:t>
            </a:r>
          </a:p>
        </p:txBody>
      </p:sp>
      <p:sp>
        <p:nvSpPr>
          <p:cNvPr id="5" name="Left Arrow 4"/>
          <p:cNvSpPr/>
          <p:nvPr/>
        </p:nvSpPr>
        <p:spPr>
          <a:xfrm>
            <a:off x="2057400" y="3657601"/>
            <a:ext cx="2362200" cy="355281"/>
          </a:xfrm>
          <a:prstGeom prst="lef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4419600" y="3657601"/>
            <a:ext cx="2133600" cy="355282"/>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15488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Trauma Bond?</a:t>
            </a:r>
          </a:p>
        </p:txBody>
      </p:sp>
      <p:sp>
        <p:nvSpPr>
          <p:cNvPr id="3" name="Content Placeholder 2"/>
          <p:cNvSpPr>
            <a:spLocks noGrp="1"/>
          </p:cNvSpPr>
          <p:nvPr>
            <p:ph idx="1"/>
          </p:nvPr>
        </p:nvSpPr>
        <p:spPr/>
        <p:txBody>
          <a:bodyPr/>
          <a:lstStyle/>
          <a:p>
            <a:pPr marL="0" indent="0">
              <a:buNone/>
            </a:pPr>
            <a:r>
              <a:rPr lang="en-US" spc="-75" dirty="0"/>
              <a:t>T</a:t>
            </a:r>
            <a:r>
              <a:rPr lang="en-US" dirty="0"/>
              <a:t>ra</a:t>
            </a:r>
            <a:r>
              <a:rPr lang="en-US" spc="-15" dirty="0"/>
              <a:t>u</a:t>
            </a:r>
            <a:r>
              <a:rPr lang="en-US" spc="-5" dirty="0"/>
              <a:t>m</a:t>
            </a:r>
            <a:r>
              <a:rPr lang="en-US" dirty="0"/>
              <a:t>a</a:t>
            </a:r>
            <a:r>
              <a:rPr lang="en-US" spc="-5" dirty="0"/>
              <a:t>t</a:t>
            </a:r>
            <a:r>
              <a:rPr lang="en-US" spc="-15" dirty="0"/>
              <a:t>i</a:t>
            </a:r>
            <a:r>
              <a:rPr lang="en-US" dirty="0"/>
              <a:t>c </a:t>
            </a:r>
            <a:r>
              <a:rPr lang="en-US" spc="-5" dirty="0"/>
              <a:t> </a:t>
            </a:r>
            <a:r>
              <a:rPr lang="en-US" dirty="0"/>
              <a:t>b</a:t>
            </a:r>
            <a:r>
              <a:rPr lang="en-US" spc="-15" dirty="0"/>
              <a:t>o</a:t>
            </a:r>
            <a:r>
              <a:rPr lang="en-US" dirty="0"/>
              <a:t>nd</a:t>
            </a:r>
            <a:r>
              <a:rPr lang="en-US" spc="-5" dirty="0"/>
              <a:t>i</a:t>
            </a:r>
            <a:r>
              <a:rPr lang="en-US" dirty="0"/>
              <a:t>ng </a:t>
            </a:r>
            <a:r>
              <a:rPr lang="en-US" spc="-10" dirty="0"/>
              <a:t> </a:t>
            </a:r>
            <a:r>
              <a:rPr lang="en-US" spc="-5" dirty="0"/>
              <a:t>i</a:t>
            </a:r>
            <a:r>
              <a:rPr lang="en-US" dirty="0"/>
              <a:t>s </a:t>
            </a:r>
            <a:r>
              <a:rPr lang="en-US" spc="-5" dirty="0"/>
              <a:t> </a:t>
            </a:r>
            <a:r>
              <a:rPr lang="en-US" dirty="0"/>
              <a:t>a </a:t>
            </a:r>
            <a:r>
              <a:rPr lang="en-US" spc="-20" dirty="0"/>
              <a:t> </a:t>
            </a:r>
            <a:r>
              <a:rPr lang="en-US" spc="-10" dirty="0"/>
              <a:t>st</a:t>
            </a:r>
            <a:r>
              <a:rPr lang="en-US" dirty="0"/>
              <a:t>r</a:t>
            </a:r>
            <a:r>
              <a:rPr lang="en-US" spc="-15" dirty="0"/>
              <a:t>o</a:t>
            </a:r>
            <a:r>
              <a:rPr lang="en-US" dirty="0"/>
              <a:t>ng, </a:t>
            </a:r>
            <a:r>
              <a:rPr lang="en-US" spc="-15" dirty="0"/>
              <a:t> e</a:t>
            </a:r>
            <a:r>
              <a:rPr lang="en-US" spc="-5" dirty="0"/>
              <a:t>m</a:t>
            </a:r>
            <a:r>
              <a:rPr lang="en-US" dirty="0"/>
              <a:t>o</a:t>
            </a:r>
            <a:r>
              <a:rPr lang="en-US" spc="-10" dirty="0"/>
              <a:t>t</a:t>
            </a:r>
            <a:r>
              <a:rPr lang="en-US" spc="-5" dirty="0"/>
              <a:t>i</a:t>
            </a:r>
            <a:r>
              <a:rPr lang="en-US" spc="-15" dirty="0"/>
              <a:t>o</a:t>
            </a:r>
            <a:r>
              <a:rPr lang="en-US" dirty="0"/>
              <a:t>nal </a:t>
            </a:r>
            <a:r>
              <a:rPr lang="en-US" spc="-10" dirty="0"/>
              <a:t> </a:t>
            </a:r>
            <a:r>
              <a:rPr lang="en-US" spc="5" dirty="0"/>
              <a:t>c</a:t>
            </a:r>
            <a:r>
              <a:rPr lang="en-US" spc="-10" dirty="0"/>
              <a:t>o</a:t>
            </a:r>
            <a:r>
              <a:rPr lang="en-US" dirty="0"/>
              <a:t>nn</a:t>
            </a:r>
            <a:r>
              <a:rPr lang="en-US" spc="-10" dirty="0"/>
              <a:t>e</a:t>
            </a:r>
            <a:r>
              <a:rPr lang="en-US" spc="5" dirty="0"/>
              <a:t>c</a:t>
            </a:r>
            <a:r>
              <a:rPr lang="en-US" spc="-10" dirty="0"/>
              <a:t>t</a:t>
            </a:r>
            <a:r>
              <a:rPr lang="en-US" spc="-5" dirty="0"/>
              <a:t>i</a:t>
            </a:r>
            <a:r>
              <a:rPr lang="en-US" spc="-10" dirty="0"/>
              <a:t>on t</a:t>
            </a:r>
            <a:r>
              <a:rPr lang="en-US" dirty="0"/>
              <a:t>hat</a:t>
            </a:r>
            <a:r>
              <a:rPr lang="en-US" spc="25" dirty="0"/>
              <a:t> </a:t>
            </a:r>
            <a:r>
              <a:rPr lang="en-US" spc="-15" dirty="0"/>
              <a:t>d</a:t>
            </a:r>
            <a:r>
              <a:rPr lang="en-US" dirty="0"/>
              <a:t>e</a:t>
            </a:r>
            <a:r>
              <a:rPr lang="en-US" spc="-10" dirty="0"/>
              <a:t>v</a:t>
            </a:r>
            <a:r>
              <a:rPr lang="en-US" dirty="0"/>
              <a:t>e</a:t>
            </a:r>
            <a:r>
              <a:rPr lang="en-US" spc="-5" dirty="0"/>
              <a:t>l</a:t>
            </a:r>
            <a:r>
              <a:rPr lang="en-US" dirty="0"/>
              <a:t>ops</a:t>
            </a:r>
            <a:r>
              <a:rPr lang="en-US" spc="20" dirty="0"/>
              <a:t> </a:t>
            </a:r>
            <a:r>
              <a:rPr lang="en-US" dirty="0"/>
              <a:t>be</a:t>
            </a:r>
            <a:r>
              <a:rPr lang="en-US" spc="-10" dirty="0"/>
              <a:t>t</a:t>
            </a:r>
            <a:r>
              <a:rPr lang="en-US" spc="5" dirty="0"/>
              <a:t>w</a:t>
            </a:r>
            <a:r>
              <a:rPr lang="en-US" spc="-15" dirty="0"/>
              <a:t>e</a:t>
            </a:r>
            <a:r>
              <a:rPr lang="en-US" dirty="0"/>
              <a:t>en</a:t>
            </a:r>
            <a:r>
              <a:rPr lang="en-US" spc="30" dirty="0"/>
              <a:t> </a:t>
            </a:r>
            <a:r>
              <a:rPr lang="en-US" spc="-10" dirty="0"/>
              <a:t>th</a:t>
            </a:r>
            <a:r>
              <a:rPr lang="en-US" dirty="0"/>
              <a:t>e</a:t>
            </a:r>
            <a:r>
              <a:rPr lang="en-US" spc="20" dirty="0"/>
              <a:t> </a:t>
            </a:r>
            <a:r>
              <a:rPr lang="en-US" spc="-10" dirty="0"/>
              <a:t>v</a:t>
            </a:r>
            <a:r>
              <a:rPr lang="en-US" spc="-5" dirty="0"/>
              <a:t>i</a:t>
            </a:r>
            <a:r>
              <a:rPr lang="en-US" spc="5" dirty="0"/>
              <a:t>c</a:t>
            </a:r>
            <a:r>
              <a:rPr lang="en-US" spc="-10" dirty="0"/>
              <a:t>t</a:t>
            </a:r>
            <a:r>
              <a:rPr lang="en-US" spc="-5" dirty="0"/>
              <a:t>i</a:t>
            </a:r>
            <a:r>
              <a:rPr lang="en-US" dirty="0"/>
              <a:t>m</a:t>
            </a:r>
            <a:r>
              <a:rPr lang="en-US" spc="30" dirty="0"/>
              <a:t> </a:t>
            </a:r>
            <a:r>
              <a:rPr lang="en-US" dirty="0"/>
              <a:t>and</a:t>
            </a:r>
            <a:r>
              <a:rPr lang="en-US" spc="30" dirty="0"/>
              <a:t> </a:t>
            </a:r>
            <a:r>
              <a:rPr lang="en-US" spc="-10" dirty="0"/>
              <a:t>pe</a:t>
            </a:r>
            <a:r>
              <a:rPr lang="en-US" dirty="0"/>
              <a:t>rp</a:t>
            </a:r>
            <a:r>
              <a:rPr lang="en-US" spc="-10" dirty="0"/>
              <a:t>e</a:t>
            </a:r>
            <a:r>
              <a:rPr lang="en-US" spc="-5" dirty="0"/>
              <a:t>t</a:t>
            </a:r>
            <a:r>
              <a:rPr lang="en-US" spc="-10" dirty="0"/>
              <a:t>r</a:t>
            </a:r>
            <a:r>
              <a:rPr lang="en-US" dirty="0"/>
              <a:t>a</a:t>
            </a:r>
            <a:r>
              <a:rPr lang="en-US" spc="-5" dirty="0"/>
              <a:t>t</a:t>
            </a:r>
            <a:r>
              <a:rPr lang="en-US" spc="-10" dirty="0"/>
              <a:t>o</a:t>
            </a:r>
            <a:r>
              <a:rPr lang="en-US" dirty="0"/>
              <a:t>r</a:t>
            </a:r>
            <a:r>
              <a:rPr lang="en-US" spc="35" dirty="0"/>
              <a:t> </a:t>
            </a:r>
            <a:r>
              <a:rPr lang="en-US" spc="-15" dirty="0"/>
              <a:t>d</a:t>
            </a:r>
            <a:r>
              <a:rPr lang="en-US" dirty="0"/>
              <a:t>ur</a:t>
            </a:r>
            <a:r>
              <a:rPr lang="en-US" spc="-15" dirty="0"/>
              <a:t>i</a:t>
            </a:r>
            <a:r>
              <a:rPr lang="en-US" dirty="0"/>
              <a:t>ng an</a:t>
            </a:r>
            <a:r>
              <a:rPr lang="en-US" spc="-15" dirty="0"/>
              <a:t> </a:t>
            </a:r>
            <a:r>
              <a:rPr lang="en-US" dirty="0"/>
              <a:t>abu</a:t>
            </a:r>
            <a:r>
              <a:rPr lang="en-US" spc="5" dirty="0"/>
              <a:t>s</a:t>
            </a:r>
            <a:r>
              <a:rPr lang="en-US" spc="-5" dirty="0"/>
              <a:t>i</a:t>
            </a:r>
            <a:r>
              <a:rPr lang="en-US" spc="-10" dirty="0"/>
              <a:t>v</a:t>
            </a:r>
            <a:r>
              <a:rPr lang="en-US" dirty="0"/>
              <a:t>e</a:t>
            </a:r>
            <a:r>
              <a:rPr lang="en-US" spc="-15" dirty="0"/>
              <a:t> </a:t>
            </a:r>
            <a:r>
              <a:rPr lang="en-US" dirty="0"/>
              <a:t>re</a:t>
            </a:r>
            <a:r>
              <a:rPr lang="en-US" spc="-5" dirty="0"/>
              <a:t>l</a:t>
            </a:r>
            <a:r>
              <a:rPr lang="en-US" dirty="0"/>
              <a:t>a</a:t>
            </a:r>
            <a:r>
              <a:rPr lang="en-US" spc="-5" dirty="0"/>
              <a:t>ti</a:t>
            </a:r>
            <a:r>
              <a:rPr lang="en-US" dirty="0"/>
              <a:t>on</a:t>
            </a:r>
            <a:r>
              <a:rPr lang="en-US" spc="5" dirty="0"/>
              <a:t>s</a:t>
            </a:r>
            <a:r>
              <a:rPr lang="en-US" dirty="0"/>
              <a:t>h</a:t>
            </a:r>
            <a:r>
              <a:rPr lang="en-US" spc="-5" dirty="0"/>
              <a:t>i</a:t>
            </a:r>
            <a:r>
              <a:rPr lang="en-US" dirty="0"/>
              <a:t>p</a:t>
            </a:r>
            <a:r>
              <a:rPr lang="en-US" spc="-30" dirty="0"/>
              <a:t> </a:t>
            </a:r>
            <a:r>
              <a:rPr lang="en-US" dirty="0"/>
              <a:t>due</a:t>
            </a:r>
            <a:r>
              <a:rPr lang="en-US" spc="-15" dirty="0"/>
              <a:t> </a:t>
            </a:r>
            <a:r>
              <a:rPr lang="en-US" spc="-10" dirty="0"/>
              <a:t>t</a:t>
            </a:r>
            <a:r>
              <a:rPr lang="en-US" dirty="0"/>
              <a:t>o</a:t>
            </a:r>
            <a:r>
              <a:rPr lang="en-US" spc="-15" dirty="0"/>
              <a:t> </a:t>
            </a:r>
            <a:r>
              <a:rPr lang="en-US" spc="-10" dirty="0"/>
              <a:t>t</a:t>
            </a:r>
            <a:r>
              <a:rPr lang="en-US" dirty="0"/>
              <a:t>he</a:t>
            </a:r>
            <a:r>
              <a:rPr lang="en-US" spc="-15" dirty="0"/>
              <a:t> </a:t>
            </a:r>
            <a:r>
              <a:rPr lang="en-US" spc="-5" dirty="0"/>
              <a:t>f</a:t>
            </a:r>
            <a:r>
              <a:rPr lang="en-US" dirty="0"/>
              <a:t>o</a:t>
            </a:r>
            <a:r>
              <a:rPr lang="en-US" spc="-5" dirty="0"/>
              <a:t>ll</a:t>
            </a:r>
            <a:r>
              <a:rPr lang="en-US" dirty="0"/>
              <a:t>o</a:t>
            </a:r>
            <a:r>
              <a:rPr lang="en-US" spc="5" dirty="0"/>
              <a:t>w</a:t>
            </a:r>
            <a:r>
              <a:rPr lang="en-US" spc="-5" dirty="0"/>
              <a:t>i</a:t>
            </a:r>
            <a:r>
              <a:rPr lang="en-US" dirty="0"/>
              <a:t>ng</a:t>
            </a:r>
            <a:r>
              <a:rPr lang="en-US" spc="-5" dirty="0"/>
              <a:t> </a:t>
            </a:r>
            <a:r>
              <a:rPr lang="en-US" spc="-10" dirty="0"/>
              <a:t>f</a:t>
            </a:r>
            <a:r>
              <a:rPr lang="en-US" dirty="0"/>
              <a:t>a</a:t>
            </a:r>
            <a:r>
              <a:rPr lang="en-US" spc="5" dirty="0"/>
              <a:t>c</a:t>
            </a:r>
            <a:r>
              <a:rPr lang="en-US" spc="-5" dirty="0"/>
              <a:t>t</a:t>
            </a:r>
            <a:r>
              <a:rPr lang="en-US" dirty="0"/>
              <a:t>or</a:t>
            </a:r>
            <a:r>
              <a:rPr lang="en-US" spc="5" dirty="0"/>
              <a:t>s</a:t>
            </a:r>
            <a:r>
              <a:rPr lang="en-US" dirty="0"/>
              <a:t>:</a:t>
            </a:r>
          </a:p>
          <a:p>
            <a:pPr marL="0" indent="0">
              <a:buNone/>
            </a:pPr>
            <a:endParaRPr lang="en-US" dirty="0"/>
          </a:p>
        </p:txBody>
      </p:sp>
      <p:graphicFrame>
        <p:nvGraphicFramePr>
          <p:cNvPr id="5" name="Diagram 4"/>
          <p:cNvGraphicFramePr/>
          <p:nvPr>
            <p:extLst>
              <p:ext uri="{D42A27DB-BD31-4B8C-83A1-F6EECF244321}">
                <p14:modId xmlns:p14="http://schemas.microsoft.com/office/powerpoint/2010/main" val="4008607427"/>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428625" y="5734080"/>
            <a:ext cx="4572000" cy="400110"/>
          </a:xfrm>
          <a:prstGeom prst="rect">
            <a:avLst/>
          </a:prstGeom>
        </p:spPr>
        <p:txBody>
          <a:bodyPr>
            <a:spAutoFit/>
          </a:bodyPr>
          <a:lstStyle/>
          <a:p>
            <a:r>
              <a:rPr lang="en-US" sz="1000" spc="-10" dirty="0">
                <a:solidFill>
                  <a:srgbClr val="8A8A8A"/>
                </a:solidFill>
                <a:latin typeface="Open Sans" panose="020B0606030504020204" pitchFamily="34" charset="0"/>
                <a:ea typeface="Open Sans" panose="020B0606030504020204" pitchFamily="34" charset="0"/>
                <a:cs typeface="Open Sans" panose="020B0606030504020204" pitchFamily="34" charset="0"/>
              </a:rPr>
              <a:t>N</a:t>
            </a:r>
            <a:r>
              <a:rPr lang="en-US" sz="1000" spc="-15" dirty="0">
                <a:solidFill>
                  <a:srgbClr val="8A8A8A"/>
                </a:solidFill>
                <a:latin typeface="Open Sans" panose="020B0606030504020204" pitchFamily="34" charset="0"/>
                <a:ea typeface="Open Sans" panose="020B0606030504020204" pitchFamily="34" charset="0"/>
                <a:cs typeface="Open Sans" panose="020B0606030504020204" pitchFamily="34" charset="0"/>
              </a:rPr>
              <a:t>e</a:t>
            </a:r>
            <a:r>
              <a:rPr lang="en-US" sz="1000" spc="-10" dirty="0">
                <a:solidFill>
                  <a:srgbClr val="8A8A8A"/>
                </a:solidFill>
                <a:latin typeface="Open Sans" panose="020B0606030504020204" pitchFamily="34" charset="0"/>
                <a:ea typeface="Open Sans" panose="020B0606030504020204" pitchFamily="34" charset="0"/>
                <a:cs typeface="Open Sans" panose="020B0606030504020204" pitchFamily="34" charset="0"/>
              </a:rPr>
              <a:t>w</a:t>
            </a:r>
            <a:r>
              <a:rPr lang="en-US" sz="1000" spc="10" dirty="0">
                <a:solidFill>
                  <a:srgbClr val="8A8A8A"/>
                </a:solidFill>
                <a:latin typeface="Open Sans" panose="020B0606030504020204" pitchFamily="34" charset="0"/>
                <a:ea typeface="Open Sans" panose="020B0606030504020204" pitchFamily="34" charset="0"/>
                <a:cs typeface="Open Sans" panose="020B0606030504020204" pitchFamily="34" charset="0"/>
              </a:rPr>
              <a:t> </a:t>
            </a:r>
            <a:r>
              <a:rPr lang="en-US" sz="1000" dirty="0">
                <a:solidFill>
                  <a:srgbClr val="8A8A8A"/>
                </a:solidFill>
                <a:latin typeface="Open Sans" panose="020B0606030504020204" pitchFamily="34" charset="0"/>
                <a:ea typeface="Open Sans" panose="020B0606030504020204" pitchFamily="34" charset="0"/>
                <a:cs typeface="Open Sans" panose="020B0606030504020204" pitchFamily="34" charset="0"/>
              </a:rPr>
              <a:t>J</a:t>
            </a:r>
            <a:r>
              <a:rPr lang="en-US" sz="1000" spc="-15" dirty="0">
                <a:solidFill>
                  <a:srgbClr val="8A8A8A"/>
                </a:solidFill>
                <a:latin typeface="Open Sans" panose="020B0606030504020204" pitchFamily="34" charset="0"/>
                <a:ea typeface="Open Sans" panose="020B0606030504020204" pitchFamily="34" charset="0"/>
                <a:cs typeface="Open Sans" panose="020B0606030504020204" pitchFamily="34" charset="0"/>
              </a:rPr>
              <a:t>e</a:t>
            </a:r>
            <a:r>
              <a:rPr lang="en-US" sz="1000" spc="-5" dirty="0">
                <a:solidFill>
                  <a:srgbClr val="8A8A8A"/>
                </a:solidFill>
                <a:latin typeface="Open Sans" panose="020B0606030504020204" pitchFamily="34" charset="0"/>
                <a:ea typeface="Open Sans" panose="020B0606030504020204" pitchFamily="34" charset="0"/>
                <a:cs typeface="Open Sans" panose="020B0606030504020204" pitchFamily="34" charset="0"/>
              </a:rPr>
              <a:t>r</a:t>
            </a:r>
            <a:r>
              <a:rPr lang="en-US" sz="1000" dirty="0">
                <a:solidFill>
                  <a:srgbClr val="8A8A8A"/>
                </a:solidFill>
                <a:latin typeface="Open Sans" panose="020B0606030504020204" pitchFamily="34" charset="0"/>
                <a:ea typeface="Open Sans" panose="020B0606030504020204" pitchFamily="34" charset="0"/>
                <a:cs typeface="Open Sans" panose="020B0606030504020204" pitchFamily="34" charset="0"/>
              </a:rPr>
              <a:t>s</a:t>
            </a:r>
            <a:r>
              <a:rPr lang="en-US" sz="1000" spc="-15" dirty="0">
                <a:solidFill>
                  <a:srgbClr val="8A8A8A"/>
                </a:solidFill>
                <a:latin typeface="Open Sans" panose="020B0606030504020204" pitchFamily="34" charset="0"/>
                <a:ea typeface="Open Sans" panose="020B0606030504020204" pitchFamily="34" charset="0"/>
                <a:cs typeface="Open Sans" panose="020B0606030504020204" pitchFamily="34" charset="0"/>
              </a:rPr>
              <a:t>e</a:t>
            </a:r>
            <a:r>
              <a:rPr lang="en-US" sz="1000" spc="-5" dirty="0">
                <a:solidFill>
                  <a:srgbClr val="8A8A8A"/>
                </a:solidFill>
                <a:latin typeface="Open Sans" panose="020B0606030504020204" pitchFamily="34" charset="0"/>
                <a:ea typeface="Open Sans" panose="020B0606030504020204" pitchFamily="34" charset="0"/>
                <a:cs typeface="Open Sans" panose="020B0606030504020204" pitchFamily="34" charset="0"/>
              </a:rPr>
              <a:t>y</a:t>
            </a:r>
            <a:r>
              <a:rPr lang="en-US" sz="1000" spc="-20" dirty="0">
                <a:solidFill>
                  <a:srgbClr val="8A8A8A"/>
                </a:solidFill>
                <a:latin typeface="Open Sans" panose="020B0606030504020204" pitchFamily="34" charset="0"/>
                <a:ea typeface="Open Sans" panose="020B0606030504020204" pitchFamily="34" charset="0"/>
                <a:cs typeface="Open Sans" panose="020B0606030504020204" pitchFamily="34" charset="0"/>
              </a:rPr>
              <a:t> </a:t>
            </a:r>
            <a:r>
              <a:rPr lang="en-US" sz="1000" spc="-10" dirty="0">
                <a:solidFill>
                  <a:srgbClr val="8A8A8A"/>
                </a:solidFill>
                <a:latin typeface="Open Sans" panose="020B0606030504020204" pitchFamily="34" charset="0"/>
                <a:ea typeface="Open Sans" panose="020B0606030504020204" pitchFamily="34" charset="0"/>
                <a:cs typeface="Open Sans" panose="020B0606030504020204" pitchFamily="34" charset="0"/>
              </a:rPr>
              <a:t>Child</a:t>
            </a:r>
            <a:r>
              <a:rPr lang="en-US" sz="1000" spc="5" dirty="0">
                <a:solidFill>
                  <a:srgbClr val="8A8A8A"/>
                </a:solidFill>
                <a:latin typeface="Open Sans" panose="020B0606030504020204" pitchFamily="34" charset="0"/>
                <a:ea typeface="Open Sans" panose="020B0606030504020204" pitchFamily="34" charset="0"/>
                <a:cs typeface="Open Sans" panose="020B0606030504020204" pitchFamily="34" charset="0"/>
              </a:rPr>
              <a:t> </a:t>
            </a:r>
            <a:r>
              <a:rPr lang="en-US" sz="1000" spc="45" dirty="0">
                <a:solidFill>
                  <a:srgbClr val="8A8A8A"/>
                </a:solidFill>
                <a:latin typeface="Open Sans" panose="020B0606030504020204" pitchFamily="34" charset="0"/>
                <a:ea typeface="Open Sans" panose="020B0606030504020204" pitchFamily="34" charset="0"/>
                <a:cs typeface="Open Sans" panose="020B0606030504020204" pitchFamily="34" charset="0"/>
              </a:rPr>
              <a:t>W</a:t>
            </a:r>
            <a:r>
              <a:rPr lang="en-US" sz="1000" spc="-10" dirty="0">
                <a:solidFill>
                  <a:srgbClr val="8A8A8A"/>
                </a:solidFill>
                <a:latin typeface="Open Sans" panose="020B0606030504020204" pitchFamily="34" charset="0"/>
                <a:ea typeface="Open Sans" panose="020B0606030504020204" pitchFamily="34" charset="0"/>
                <a:cs typeface="Open Sans" panose="020B0606030504020204" pitchFamily="34" charset="0"/>
              </a:rPr>
              <a:t>elfa</a:t>
            </a:r>
            <a:r>
              <a:rPr lang="en-US" sz="1000" spc="-5" dirty="0">
                <a:solidFill>
                  <a:srgbClr val="8A8A8A"/>
                </a:solidFill>
                <a:latin typeface="Open Sans" panose="020B0606030504020204" pitchFamily="34" charset="0"/>
                <a:ea typeface="Open Sans" panose="020B0606030504020204" pitchFamily="34" charset="0"/>
                <a:cs typeface="Open Sans" panose="020B0606030504020204" pitchFamily="34" charset="0"/>
              </a:rPr>
              <a:t>re</a:t>
            </a:r>
            <a:r>
              <a:rPr lang="en-US" sz="1000" spc="-40" dirty="0">
                <a:solidFill>
                  <a:srgbClr val="8A8A8A"/>
                </a:solidFill>
                <a:latin typeface="Open Sans" panose="020B0606030504020204" pitchFamily="34" charset="0"/>
                <a:ea typeface="Open Sans" panose="020B0606030504020204" pitchFamily="34" charset="0"/>
                <a:cs typeface="Open Sans" panose="020B0606030504020204" pitchFamily="34" charset="0"/>
              </a:rPr>
              <a:t> </a:t>
            </a:r>
            <a:r>
              <a:rPr lang="en-US" sz="1000" dirty="0">
                <a:solidFill>
                  <a:srgbClr val="8A8A8A"/>
                </a:solidFill>
                <a:latin typeface="Open Sans" panose="020B0606030504020204" pitchFamily="34" charset="0"/>
                <a:ea typeface="Open Sans" panose="020B0606030504020204" pitchFamily="34" charset="0"/>
                <a:cs typeface="Open Sans" panose="020B0606030504020204" pitchFamily="34" charset="0"/>
              </a:rPr>
              <a:t>T</a:t>
            </a:r>
            <a:r>
              <a:rPr lang="en-US" sz="1000" spc="-5" dirty="0">
                <a:solidFill>
                  <a:srgbClr val="8A8A8A"/>
                </a:solidFill>
                <a:latin typeface="Open Sans" panose="020B0606030504020204" pitchFamily="34" charset="0"/>
                <a:ea typeface="Open Sans" panose="020B0606030504020204" pitchFamily="34" charset="0"/>
                <a:cs typeface="Open Sans" panose="020B0606030504020204" pitchFamily="34" charset="0"/>
              </a:rPr>
              <a:t>r</a:t>
            </a:r>
            <a:r>
              <a:rPr lang="en-US" sz="1000" spc="-10" dirty="0">
                <a:solidFill>
                  <a:srgbClr val="8A8A8A"/>
                </a:solidFill>
                <a:latin typeface="Open Sans" panose="020B0606030504020204" pitchFamily="34" charset="0"/>
                <a:ea typeface="Open Sans" panose="020B0606030504020204" pitchFamily="34" charset="0"/>
                <a:cs typeface="Open Sans" panose="020B0606030504020204" pitchFamily="34" charset="0"/>
              </a:rPr>
              <a:t>aining</a:t>
            </a:r>
            <a:r>
              <a:rPr lang="en-US" sz="1000" spc="-5" dirty="0">
                <a:solidFill>
                  <a:srgbClr val="8A8A8A"/>
                </a:solidFill>
                <a:latin typeface="Open Sans" panose="020B0606030504020204" pitchFamily="34" charset="0"/>
                <a:ea typeface="Open Sans" panose="020B0606030504020204" pitchFamily="34" charset="0"/>
                <a:cs typeface="Open Sans" panose="020B0606030504020204" pitchFamily="34" charset="0"/>
              </a:rPr>
              <a:t> </a:t>
            </a:r>
            <a:r>
              <a:rPr lang="en-US" sz="1000" spc="-15" dirty="0">
                <a:solidFill>
                  <a:srgbClr val="8A8A8A"/>
                </a:solidFill>
                <a:latin typeface="Open Sans" panose="020B0606030504020204" pitchFamily="34" charset="0"/>
                <a:ea typeface="Open Sans" panose="020B0606030504020204" pitchFamily="34" charset="0"/>
                <a:cs typeface="Open Sans" panose="020B0606030504020204" pitchFamily="34" charset="0"/>
              </a:rPr>
              <a:t>Pa</a:t>
            </a:r>
            <a:r>
              <a:rPr lang="en-US" sz="1000" spc="-5" dirty="0">
                <a:solidFill>
                  <a:srgbClr val="8A8A8A"/>
                </a:solidFill>
                <a:latin typeface="Open Sans" panose="020B0606030504020204" pitchFamily="34" charset="0"/>
                <a:ea typeface="Open Sans" panose="020B0606030504020204" pitchFamily="34" charset="0"/>
                <a:cs typeface="Open Sans" panose="020B0606030504020204" pitchFamily="34" charset="0"/>
              </a:rPr>
              <a:t>r</a:t>
            </a:r>
            <a:r>
              <a:rPr lang="en-US" sz="1000" spc="-10" dirty="0">
                <a:solidFill>
                  <a:srgbClr val="8A8A8A"/>
                </a:solidFill>
                <a:latin typeface="Open Sans" panose="020B0606030504020204" pitchFamily="34" charset="0"/>
                <a:ea typeface="Open Sans" panose="020B0606030504020204" pitchFamily="34" charset="0"/>
                <a:cs typeface="Open Sans" panose="020B0606030504020204" pitchFamily="34" charset="0"/>
              </a:rPr>
              <a:t>tne</a:t>
            </a:r>
            <a:r>
              <a:rPr lang="en-US" sz="1000" spc="-5" dirty="0">
                <a:solidFill>
                  <a:srgbClr val="8A8A8A"/>
                </a:solidFill>
                <a:latin typeface="Open Sans" panose="020B0606030504020204" pitchFamily="34" charset="0"/>
                <a:ea typeface="Open Sans" panose="020B0606030504020204" pitchFamily="34" charset="0"/>
                <a:cs typeface="Open Sans" panose="020B0606030504020204" pitchFamily="34" charset="0"/>
              </a:rPr>
              <a:t>r</a:t>
            </a:r>
            <a:r>
              <a:rPr lang="en-US" sz="1000" dirty="0">
                <a:solidFill>
                  <a:srgbClr val="8A8A8A"/>
                </a:solidFill>
                <a:latin typeface="Open Sans" panose="020B0606030504020204" pitchFamily="34" charset="0"/>
                <a:ea typeface="Open Sans" panose="020B0606030504020204" pitchFamily="34" charset="0"/>
                <a:cs typeface="Open Sans" panose="020B0606030504020204" pitchFamily="34" charset="0"/>
              </a:rPr>
              <a:t>s</a:t>
            </a:r>
            <a:r>
              <a:rPr lang="en-US" sz="1000" spc="-15" dirty="0">
                <a:solidFill>
                  <a:srgbClr val="8A8A8A"/>
                </a:solidFill>
                <a:latin typeface="Open Sans" panose="020B0606030504020204" pitchFamily="34" charset="0"/>
                <a:ea typeface="Open Sans" panose="020B0606030504020204" pitchFamily="34" charset="0"/>
                <a:cs typeface="Open Sans" panose="020B0606030504020204" pitchFamily="34" charset="0"/>
              </a:rPr>
              <a:t>hip</a:t>
            </a:r>
            <a:r>
              <a:rPr lang="en-US" sz="1000" spc="-5" dirty="0">
                <a:solidFill>
                  <a:srgbClr val="8A8A8A"/>
                </a:solidFill>
                <a:latin typeface="Open Sans" panose="020B0606030504020204" pitchFamily="34" charset="0"/>
                <a:ea typeface="Open Sans" panose="020B0606030504020204" pitchFamily="34" charset="0"/>
                <a:cs typeface="Open Sans" panose="020B0606030504020204" pitchFamily="34" charset="0"/>
              </a:rPr>
              <a:t>. (</a:t>
            </a:r>
            <a:r>
              <a:rPr lang="en-US" sz="1000" spc="-15" dirty="0">
                <a:solidFill>
                  <a:srgbClr val="8A8A8A"/>
                </a:solidFill>
                <a:latin typeface="Open Sans" panose="020B0606030504020204" pitchFamily="34" charset="0"/>
                <a:ea typeface="Open Sans" panose="020B0606030504020204" pitchFamily="34" charset="0"/>
                <a:cs typeface="Open Sans" panose="020B0606030504020204" pitchFamily="34" charset="0"/>
              </a:rPr>
              <a:t>2012</a:t>
            </a:r>
            <a:r>
              <a:rPr lang="en-US" sz="1000" spc="-5" dirty="0">
                <a:solidFill>
                  <a:srgbClr val="8A8A8A"/>
                </a:solidFill>
                <a:latin typeface="Open Sans" panose="020B0606030504020204" pitchFamily="34" charset="0"/>
                <a:ea typeface="Open Sans" panose="020B0606030504020204" pitchFamily="34" charset="0"/>
                <a:cs typeface="Open Sans" panose="020B0606030504020204" pitchFamily="34" charset="0"/>
              </a:rPr>
              <a:t>).</a:t>
            </a:r>
            <a:r>
              <a:rPr lang="en-US" sz="1000" spc="-15" dirty="0">
                <a:solidFill>
                  <a:srgbClr val="8A8A8A"/>
                </a:solidFill>
                <a:latin typeface="Open Sans" panose="020B0606030504020204" pitchFamily="34" charset="0"/>
                <a:ea typeface="Open Sans" panose="020B0606030504020204" pitchFamily="34" charset="0"/>
                <a:cs typeface="Open Sans" panose="020B0606030504020204" pitchFamily="34" charset="0"/>
              </a:rPr>
              <a:t> </a:t>
            </a:r>
            <a:r>
              <a:rPr lang="en-US" sz="1000" spc="-10" dirty="0">
                <a:solidFill>
                  <a:srgbClr val="8A8A8A"/>
                </a:solidFill>
                <a:latin typeface="Open Sans" panose="020B0606030504020204" pitchFamily="34" charset="0"/>
                <a:ea typeface="Open Sans" panose="020B0606030504020204" pitchFamily="34" charset="0"/>
                <a:cs typeface="Open Sans" panose="020B0606030504020204" pitchFamily="34" charset="0"/>
              </a:rPr>
              <a:t>H</a:t>
            </a:r>
            <a:r>
              <a:rPr lang="en-US" sz="1000" spc="-15" dirty="0">
                <a:solidFill>
                  <a:srgbClr val="8A8A8A"/>
                </a:solidFill>
                <a:latin typeface="Open Sans" panose="020B0606030504020204" pitchFamily="34" charset="0"/>
                <a:ea typeface="Open Sans" panose="020B0606030504020204" pitchFamily="34" charset="0"/>
                <a:cs typeface="Open Sans" panose="020B0606030504020204" pitchFamily="34" charset="0"/>
              </a:rPr>
              <a:t>u</a:t>
            </a:r>
            <a:r>
              <a:rPr lang="en-US" sz="1000" spc="5" dirty="0">
                <a:solidFill>
                  <a:srgbClr val="8A8A8A"/>
                </a:solidFill>
                <a:latin typeface="Open Sans" panose="020B0606030504020204" pitchFamily="34" charset="0"/>
                <a:ea typeface="Open Sans" panose="020B0606030504020204" pitchFamily="34" charset="0"/>
                <a:cs typeface="Open Sans" panose="020B0606030504020204" pitchFamily="34" charset="0"/>
              </a:rPr>
              <a:t>m</a:t>
            </a:r>
            <a:r>
              <a:rPr lang="en-US" sz="1000" spc="-15" dirty="0">
                <a:solidFill>
                  <a:srgbClr val="8A8A8A"/>
                </a:solidFill>
                <a:latin typeface="Open Sans" panose="020B0606030504020204" pitchFamily="34" charset="0"/>
                <a:ea typeface="Open Sans" panose="020B0606030504020204" pitchFamily="34" charset="0"/>
                <a:cs typeface="Open Sans" panose="020B0606030504020204" pitchFamily="34" charset="0"/>
              </a:rPr>
              <a:t>a</a:t>
            </a:r>
            <a:r>
              <a:rPr lang="en-US" sz="1000" spc="-10" dirty="0">
                <a:solidFill>
                  <a:srgbClr val="8A8A8A"/>
                </a:solidFill>
                <a:latin typeface="Open Sans" panose="020B0606030504020204" pitchFamily="34" charset="0"/>
                <a:ea typeface="Open Sans" panose="020B0606030504020204" pitchFamily="34" charset="0"/>
                <a:cs typeface="Open Sans" panose="020B0606030504020204" pitchFamily="34" charset="0"/>
              </a:rPr>
              <a:t>n</a:t>
            </a:r>
            <a:r>
              <a:rPr lang="en-US" sz="1000" spc="-20" dirty="0">
                <a:solidFill>
                  <a:srgbClr val="8A8A8A"/>
                </a:solidFill>
                <a:latin typeface="Open Sans" panose="020B0606030504020204" pitchFamily="34" charset="0"/>
                <a:ea typeface="Open Sans" panose="020B0606030504020204" pitchFamily="34" charset="0"/>
                <a:cs typeface="Open Sans" panose="020B0606030504020204" pitchFamily="34" charset="0"/>
              </a:rPr>
              <a:t> </a:t>
            </a:r>
            <a:r>
              <a:rPr lang="en-US" sz="1000" spc="-10" dirty="0">
                <a:solidFill>
                  <a:srgbClr val="8A8A8A"/>
                </a:solidFill>
                <a:latin typeface="Open Sans" panose="020B0606030504020204" pitchFamily="34" charset="0"/>
                <a:ea typeface="Open Sans" panose="020B0606030504020204" pitchFamily="34" charset="0"/>
                <a:cs typeface="Open Sans" panose="020B0606030504020204" pitchFamily="34" charset="0"/>
              </a:rPr>
              <a:t>t</a:t>
            </a:r>
            <a:r>
              <a:rPr lang="en-US" sz="1000" spc="-5" dirty="0">
                <a:solidFill>
                  <a:srgbClr val="8A8A8A"/>
                </a:solidFill>
                <a:latin typeface="Open Sans" panose="020B0606030504020204" pitchFamily="34" charset="0"/>
                <a:ea typeface="Open Sans" panose="020B0606030504020204" pitchFamily="34" charset="0"/>
                <a:cs typeface="Open Sans" panose="020B0606030504020204" pitchFamily="34" charset="0"/>
              </a:rPr>
              <a:t>r</a:t>
            </a:r>
            <a:r>
              <a:rPr lang="en-US" sz="1000" spc="-15" dirty="0">
                <a:solidFill>
                  <a:srgbClr val="8A8A8A"/>
                </a:solidFill>
                <a:latin typeface="Open Sans" panose="020B0606030504020204" pitchFamily="34" charset="0"/>
                <a:ea typeface="Open Sans" panose="020B0606030504020204" pitchFamily="34" charset="0"/>
                <a:cs typeface="Open Sans" panose="020B0606030504020204" pitchFamily="34" charset="0"/>
              </a:rPr>
              <a:t>a</a:t>
            </a:r>
            <a:r>
              <a:rPr lang="en-US" sz="1000" dirty="0">
                <a:solidFill>
                  <a:srgbClr val="8A8A8A"/>
                </a:solidFill>
                <a:latin typeface="Open Sans" panose="020B0606030504020204" pitchFamily="34" charset="0"/>
                <a:ea typeface="Open Sans" panose="020B0606030504020204" pitchFamily="34" charset="0"/>
                <a:cs typeface="Open Sans" panose="020B0606030504020204" pitchFamily="34" charset="0"/>
              </a:rPr>
              <a:t>ff</a:t>
            </a:r>
            <a:r>
              <a:rPr lang="en-US" sz="1000" spc="-15" dirty="0">
                <a:solidFill>
                  <a:srgbClr val="8A8A8A"/>
                </a:solidFill>
                <a:latin typeface="Open Sans" panose="020B0606030504020204" pitchFamily="34" charset="0"/>
                <a:ea typeface="Open Sans" panose="020B0606030504020204" pitchFamily="34" charset="0"/>
                <a:cs typeface="Open Sans" panose="020B0606030504020204" pitchFamily="34" charset="0"/>
              </a:rPr>
              <a:t>i</a:t>
            </a:r>
            <a:r>
              <a:rPr lang="en-US" sz="1000" dirty="0">
                <a:solidFill>
                  <a:srgbClr val="8A8A8A"/>
                </a:solidFill>
                <a:latin typeface="Open Sans" panose="020B0606030504020204" pitchFamily="34" charset="0"/>
                <a:ea typeface="Open Sans" panose="020B0606030504020204" pitchFamily="34" charset="0"/>
                <a:cs typeface="Open Sans" panose="020B0606030504020204" pitchFamily="34" charset="0"/>
              </a:rPr>
              <a:t>c</a:t>
            </a:r>
            <a:r>
              <a:rPr lang="en-US" sz="1000" spc="5" dirty="0">
                <a:solidFill>
                  <a:srgbClr val="8A8A8A"/>
                </a:solidFill>
                <a:latin typeface="Open Sans" panose="020B0606030504020204" pitchFamily="34" charset="0"/>
                <a:ea typeface="Open Sans" panose="020B0606030504020204" pitchFamily="34" charset="0"/>
                <a:cs typeface="Open Sans" panose="020B0606030504020204" pitchFamily="34" charset="0"/>
              </a:rPr>
              <a:t>k</a:t>
            </a:r>
            <a:r>
              <a:rPr lang="en-US" sz="1000" spc="-15" dirty="0">
                <a:solidFill>
                  <a:srgbClr val="8A8A8A"/>
                </a:solidFill>
                <a:latin typeface="Open Sans" panose="020B0606030504020204" pitchFamily="34" charset="0"/>
                <a:ea typeface="Open Sans" panose="020B0606030504020204" pitchFamily="34" charset="0"/>
                <a:cs typeface="Open Sans" panose="020B0606030504020204" pitchFamily="34" charset="0"/>
              </a:rPr>
              <a:t>ing engage</a:t>
            </a:r>
            <a:r>
              <a:rPr lang="en-US" sz="1000" spc="5" dirty="0">
                <a:solidFill>
                  <a:srgbClr val="8A8A8A"/>
                </a:solidFill>
                <a:latin typeface="Open Sans" panose="020B0606030504020204" pitchFamily="34" charset="0"/>
                <a:ea typeface="Open Sans" panose="020B0606030504020204" pitchFamily="34" charset="0"/>
                <a:cs typeface="Open Sans" panose="020B0606030504020204" pitchFamily="34" charset="0"/>
              </a:rPr>
              <a:t>m</a:t>
            </a:r>
            <a:r>
              <a:rPr lang="en-US" sz="1000" spc="-15" dirty="0">
                <a:solidFill>
                  <a:srgbClr val="8A8A8A"/>
                </a:solidFill>
                <a:latin typeface="Open Sans" panose="020B0606030504020204" pitchFamily="34" charset="0"/>
                <a:ea typeface="Open Sans" panose="020B0606030504020204" pitchFamily="34" charset="0"/>
                <a:cs typeface="Open Sans" panose="020B0606030504020204" pitchFamily="34" charset="0"/>
              </a:rPr>
              <a:t>en</a:t>
            </a:r>
            <a:r>
              <a:rPr lang="en-US" sz="1000" spc="-5" dirty="0">
                <a:solidFill>
                  <a:srgbClr val="8A8A8A"/>
                </a:solidFill>
                <a:latin typeface="Open Sans" panose="020B0606030504020204" pitchFamily="34" charset="0"/>
                <a:ea typeface="Open Sans" panose="020B0606030504020204" pitchFamily="34" charset="0"/>
                <a:cs typeface="Open Sans" panose="020B0606030504020204" pitchFamily="34" charset="0"/>
              </a:rPr>
              <a:t>t</a:t>
            </a:r>
            <a:r>
              <a:rPr lang="en-US" sz="1000" spc="-40" dirty="0">
                <a:solidFill>
                  <a:srgbClr val="8A8A8A"/>
                </a:solidFill>
                <a:latin typeface="Open Sans" panose="020B0606030504020204" pitchFamily="34" charset="0"/>
                <a:ea typeface="Open Sans" panose="020B0606030504020204" pitchFamily="34" charset="0"/>
                <a:cs typeface="Open Sans" panose="020B0606030504020204" pitchFamily="34" charset="0"/>
              </a:rPr>
              <a:t> </a:t>
            </a:r>
            <a:r>
              <a:rPr lang="en-US" sz="1000" spc="-10" dirty="0">
                <a:solidFill>
                  <a:srgbClr val="8A8A8A"/>
                </a:solidFill>
                <a:latin typeface="Open Sans" panose="020B0606030504020204" pitchFamily="34" charset="0"/>
                <a:ea typeface="Open Sans" panose="020B0606030504020204" pitchFamily="34" charset="0"/>
                <a:cs typeface="Open Sans" panose="020B0606030504020204" pitchFamily="34" charset="0"/>
              </a:rPr>
              <a:t>&amp; </a:t>
            </a:r>
            <a:r>
              <a:rPr lang="en-US" sz="1000" spc="-15" dirty="0">
                <a:solidFill>
                  <a:srgbClr val="8A8A8A"/>
                </a:solidFill>
                <a:latin typeface="Open Sans" panose="020B0606030504020204" pitchFamily="34" charset="0"/>
                <a:ea typeface="Open Sans" panose="020B0606030504020204" pitchFamily="34" charset="0"/>
                <a:cs typeface="Open Sans" panose="020B0606030504020204" pitchFamily="34" charset="0"/>
              </a:rPr>
              <a:t>i</a:t>
            </a:r>
            <a:r>
              <a:rPr lang="en-US" sz="1000" spc="-10" dirty="0">
                <a:solidFill>
                  <a:srgbClr val="8A8A8A"/>
                </a:solidFill>
                <a:latin typeface="Open Sans" panose="020B0606030504020204" pitchFamily="34" charset="0"/>
                <a:ea typeface="Open Sans" panose="020B0606030504020204" pitchFamily="34" charset="0"/>
                <a:cs typeface="Open Sans" panose="020B0606030504020204" pitchFamily="34" charset="0"/>
              </a:rPr>
              <a:t>nte</a:t>
            </a:r>
            <a:r>
              <a:rPr lang="en-US" sz="1000" spc="-5" dirty="0">
                <a:solidFill>
                  <a:srgbClr val="8A8A8A"/>
                </a:solidFill>
                <a:latin typeface="Open Sans" panose="020B0606030504020204" pitchFamily="34" charset="0"/>
                <a:ea typeface="Open Sans" panose="020B0606030504020204" pitchFamily="34" charset="0"/>
                <a:cs typeface="Open Sans" panose="020B0606030504020204" pitchFamily="34" charset="0"/>
              </a:rPr>
              <a:t>r</a:t>
            </a:r>
            <a:r>
              <a:rPr lang="en-US" sz="1000" spc="-15" dirty="0">
                <a:solidFill>
                  <a:srgbClr val="8A8A8A"/>
                </a:solidFill>
                <a:latin typeface="Open Sans" panose="020B0606030504020204" pitchFamily="34" charset="0"/>
                <a:ea typeface="Open Sans" panose="020B0606030504020204" pitchFamily="34" charset="0"/>
                <a:cs typeface="Open Sans" panose="020B0606030504020204" pitchFamily="34" charset="0"/>
              </a:rPr>
              <a:t>vie</a:t>
            </a:r>
            <a:r>
              <a:rPr lang="en-US" sz="1000" spc="-25" dirty="0">
                <a:solidFill>
                  <a:srgbClr val="8A8A8A"/>
                </a:solidFill>
                <a:latin typeface="Open Sans" panose="020B0606030504020204" pitchFamily="34" charset="0"/>
                <a:ea typeface="Open Sans" panose="020B0606030504020204" pitchFamily="34" charset="0"/>
                <a:cs typeface="Open Sans" panose="020B0606030504020204" pitchFamily="34" charset="0"/>
              </a:rPr>
              <a:t>w</a:t>
            </a:r>
            <a:r>
              <a:rPr lang="en-US" sz="1000" spc="-10" dirty="0">
                <a:solidFill>
                  <a:srgbClr val="8A8A8A"/>
                </a:solidFill>
                <a:latin typeface="Open Sans" panose="020B0606030504020204" pitchFamily="34" charset="0"/>
                <a:ea typeface="Open Sans" panose="020B0606030504020204" pitchFamily="34" charset="0"/>
                <a:cs typeface="Open Sans" panose="020B0606030504020204" pitchFamily="34" charset="0"/>
              </a:rPr>
              <a:t>ing</a:t>
            </a:r>
            <a:r>
              <a:rPr lang="en-US" sz="1000" spc="40" dirty="0">
                <a:solidFill>
                  <a:srgbClr val="8A8A8A"/>
                </a:solidFill>
                <a:latin typeface="Open Sans" panose="020B0606030504020204" pitchFamily="34" charset="0"/>
                <a:ea typeface="Open Sans" panose="020B0606030504020204" pitchFamily="34" charset="0"/>
                <a:cs typeface="Open Sans" panose="020B0606030504020204" pitchFamily="34" charset="0"/>
              </a:rPr>
              <a:t> </a:t>
            </a:r>
            <a:r>
              <a:rPr lang="en-US" sz="1000" dirty="0">
                <a:solidFill>
                  <a:srgbClr val="8A8A8A"/>
                </a:solidFill>
                <a:latin typeface="Open Sans" panose="020B0606030504020204" pitchFamily="34" charset="0"/>
                <a:ea typeface="Open Sans" panose="020B0606030504020204" pitchFamily="34" charset="0"/>
                <a:cs typeface="Open Sans" panose="020B0606030504020204" pitchFamily="34" charset="0"/>
              </a:rPr>
              <a:t>s</a:t>
            </a:r>
            <a:r>
              <a:rPr lang="en-US" sz="1000" spc="5" dirty="0">
                <a:solidFill>
                  <a:srgbClr val="8A8A8A"/>
                </a:solidFill>
                <a:latin typeface="Open Sans" panose="020B0606030504020204" pitchFamily="34" charset="0"/>
                <a:ea typeface="Open Sans" panose="020B0606030504020204" pitchFamily="34" charset="0"/>
                <a:cs typeface="Open Sans" panose="020B0606030504020204" pitchFamily="34" charset="0"/>
              </a:rPr>
              <a:t>k</a:t>
            </a:r>
            <a:r>
              <a:rPr lang="en-US" sz="1000" spc="-10" dirty="0">
                <a:solidFill>
                  <a:srgbClr val="8A8A8A"/>
                </a:solidFill>
                <a:latin typeface="Open Sans" panose="020B0606030504020204" pitchFamily="34" charset="0"/>
                <a:ea typeface="Open Sans" panose="020B0606030504020204" pitchFamily="34" charset="0"/>
                <a:cs typeface="Open Sans" panose="020B0606030504020204" pitchFamily="34" charset="0"/>
              </a:rPr>
              <a:t>i</a:t>
            </a:r>
            <a:r>
              <a:rPr lang="en-US" sz="1000" spc="-15" dirty="0">
                <a:solidFill>
                  <a:srgbClr val="8A8A8A"/>
                </a:solidFill>
                <a:latin typeface="Open Sans" panose="020B0606030504020204" pitchFamily="34" charset="0"/>
                <a:ea typeface="Open Sans" panose="020B0606030504020204" pitchFamily="34" charset="0"/>
                <a:cs typeface="Open Sans" panose="020B0606030504020204" pitchFamily="34" charset="0"/>
              </a:rPr>
              <a:t>l</a:t>
            </a:r>
            <a:r>
              <a:rPr lang="en-US" sz="1000" spc="-10" dirty="0">
                <a:solidFill>
                  <a:srgbClr val="8A8A8A"/>
                </a:solidFill>
                <a:latin typeface="Open Sans" panose="020B0606030504020204" pitchFamily="34" charset="0"/>
                <a:ea typeface="Open Sans" panose="020B0606030504020204" pitchFamily="34" charset="0"/>
                <a:cs typeface="Open Sans" panose="020B0606030504020204" pitchFamily="34" charset="0"/>
              </a:rPr>
              <a:t>l</a:t>
            </a:r>
            <a:r>
              <a:rPr lang="en-US" sz="1000" dirty="0">
                <a:solidFill>
                  <a:srgbClr val="8A8A8A"/>
                </a:solidFill>
                <a:latin typeface="Open Sans" panose="020B0606030504020204" pitchFamily="34" charset="0"/>
                <a:ea typeface="Open Sans" panose="020B0606030504020204" pitchFamily="34" charset="0"/>
                <a:cs typeface="Open Sans" panose="020B0606030504020204" pitchFamily="34" charset="0"/>
              </a:rPr>
              <a:t>s</a:t>
            </a:r>
            <a:r>
              <a:rPr lang="en-US" sz="1000" spc="-5" dirty="0">
                <a:solidFill>
                  <a:srgbClr val="8A8A8A"/>
                </a:solidFill>
                <a:latin typeface="Open Sans" panose="020B0606030504020204" pitchFamily="34" charset="0"/>
                <a:ea typeface="Open Sans" panose="020B0606030504020204" pitchFamily="34" charset="0"/>
                <a:cs typeface="Open Sans" panose="020B0606030504020204" pitchFamily="34" charset="0"/>
              </a:rPr>
              <a:t>. </a:t>
            </a:r>
            <a:r>
              <a:rPr lang="en-US" sz="1000" spc="-10" dirty="0">
                <a:solidFill>
                  <a:srgbClr val="8A8A8A"/>
                </a:solidFill>
                <a:latin typeface="Open Sans" panose="020B0606030504020204" pitchFamily="34" charset="0"/>
                <a:ea typeface="Open Sans" panose="020B0606030504020204" pitchFamily="34" charset="0"/>
                <a:cs typeface="Open Sans" panose="020B0606030504020204" pitchFamily="34" charset="0"/>
              </a:rPr>
              <a:t>N</a:t>
            </a:r>
            <a:r>
              <a:rPr lang="en-US" sz="1000" spc="-15" dirty="0">
                <a:solidFill>
                  <a:srgbClr val="8A8A8A"/>
                </a:solidFill>
                <a:latin typeface="Open Sans" panose="020B0606030504020204" pitchFamily="34" charset="0"/>
                <a:ea typeface="Open Sans" panose="020B0606030504020204" pitchFamily="34" charset="0"/>
                <a:cs typeface="Open Sans" panose="020B0606030504020204" pitchFamily="34" charset="0"/>
              </a:rPr>
              <a:t>e</a:t>
            </a:r>
            <a:r>
              <a:rPr lang="en-US" sz="1000" spc="-10" dirty="0">
                <a:solidFill>
                  <a:srgbClr val="8A8A8A"/>
                </a:solidFill>
                <a:latin typeface="Open Sans" panose="020B0606030504020204" pitchFamily="34" charset="0"/>
                <a:ea typeface="Open Sans" panose="020B0606030504020204" pitchFamily="34" charset="0"/>
                <a:cs typeface="Open Sans" panose="020B0606030504020204" pitchFamily="34" charset="0"/>
              </a:rPr>
              <a:t>w</a:t>
            </a:r>
            <a:r>
              <a:rPr lang="en-US" sz="1000" spc="10" dirty="0">
                <a:solidFill>
                  <a:srgbClr val="8A8A8A"/>
                </a:solidFill>
                <a:latin typeface="Open Sans" panose="020B0606030504020204" pitchFamily="34" charset="0"/>
                <a:ea typeface="Open Sans" panose="020B0606030504020204" pitchFamily="34" charset="0"/>
                <a:cs typeface="Open Sans" panose="020B0606030504020204" pitchFamily="34" charset="0"/>
              </a:rPr>
              <a:t> </a:t>
            </a:r>
            <a:r>
              <a:rPr lang="en-US" sz="1000" spc="-15" dirty="0">
                <a:solidFill>
                  <a:srgbClr val="8A8A8A"/>
                </a:solidFill>
                <a:latin typeface="Open Sans" panose="020B0606030504020204" pitchFamily="34" charset="0"/>
                <a:ea typeface="Open Sans" panose="020B0606030504020204" pitchFamily="34" charset="0"/>
                <a:cs typeface="Open Sans" panose="020B0606030504020204" pitchFamily="34" charset="0"/>
              </a:rPr>
              <a:t>B</a:t>
            </a:r>
            <a:r>
              <a:rPr lang="en-US" sz="1000" spc="-5" dirty="0">
                <a:solidFill>
                  <a:srgbClr val="8A8A8A"/>
                </a:solidFill>
                <a:latin typeface="Open Sans" panose="020B0606030504020204" pitchFamily="34" charset="0"/>
                <a:ea typeface="Open Sans" panose="020B0606030504020204" pitchFamily="34" charset="0"/>
                <a:cs typeface="Open Sans" panose="020B0606030504020204" pitchFamily="34" charset="0"/>
              </a:rPr>
              <a:t>r</a:t>
            </a:r>
            <a:r>
              <a:rPr lang="en-US" sz="1000" spc="-15" dirty="0">
                <a:solidFill>
                  <a:srgbClr val="8A8A8A"/>
                </a:solidFill>
                <a:latin typeface="Open Sans" panose="020B0606030504020204" pitchFamily="34" charset="0"/>
                <a:ea typeface="Open Sans" panose="020B0606030504020204" pitchFamily="34" charset="0"/>
                <a:cs typeface="Open Sans" panose="020B0606030504020204" pitchFamily="34" charset="0"/>
              </a:rPr>
              <a:t>un</a:t>
            </a:r>
            <a:r>
              <a:rPr lang="en-US" sz="1000" dirty="0">
                <a:solidFill>
                  <a:srgbClr val="8A8A8A"/>
                </a:solidFill>
                <a:latin typeface="Open Sans" panose="020B0606030504020204" pitchFamily="34" charset="0"/>
                <a:ea typeface="Open Sans" panose="020B0606030504020204" pitchFamily="34" charset="0"/>
                <a:cs typeface="Open Sans" panose="020B0606030504020204" pitchFamily="34" charset="0"/>
              </a:rPr>
              <a:t>s</a:t>
            </a:r>
            <a:r>
              <a:rPr lang="en-US" sz="1000" spc="-25" dirty="0">
                <a:solidFill>
                  <a:srgbClr val="8A8A8A"/>
                </a:solidFill>
                <a:latin typeface="Open Sans" panose="020B0606030504020204" pitchFamily="34" charset="0"/>
                <a:ea typeface="Open Sans" panose="020B0606030504020204" pitchFamily="34" charset="0"/>
                <a:cs typeface="Open Sans" panose="020B0606030504020204" pitchFamily="34" charset="0"/>
              </a:rPr>
              <a:t>w</a:t>
            </a:r>
            <a:r>
              <a:rPr lang="en-US" sz="1000" spc="-15" dirty="0">
                <a:solidFill>
                  <a:srgbClr val="8A8A8A"/>
                </a:solidFill>
                <a:latin typeface="Open Sans" panose="020B0606030504020204" pitchFamily="34" charset="0"/>
                <a:ea typeface="Open Sans" panose="020B0606030504020204" pitchFamily="34" charset="0"/>
                <a:cs typeface="Open Sans" panose="020B0606030504020204" pitchFamily="34" charset="0"/>
              </a:rPr>
              <a:t>i</a:t>
            </a:r>
            <a:r>
              <a:rPr lang="en-US" sz="1000" dirty="0">
                <a:solidFill>
                  <a:srgbClr val="8A8A8A"/>
                </a:solidFill>
                <a:latin typeface="Open Sans" panose="020B0606030504020204" pitchFamily="34" charset="0"/>
                <a:ea typeface="Open Sans" panose="020B0606030504020204" pitchFamily="34" charset="0"/>
                <a:cs typeface="Open Sans" panose="020B0606030504020204" pitchFamily="34" charset="0"/>
              </a:rPr>
              <a:t>c</a:t>
            </a:r>
            <a:r>
              <a:rPr lang="en-US" sz="1000" spc="5" dirty="0">
                <a:solidFill>
                  <a:srgbClr val="8A8A8A"/>
                </a:solidFill>
                <a:latin typeface="Open Sans" panose="020B0606030504020204" pitchFamily="34" charset="0"/>
                <a:ea typeface="Open Sans" panose="020B0606030504020204" pitchFamily="34" charset="0"/>
                <a:cs typeface="Open Sans" panose="020B0606030504020204" pitchFamily="34" charset="0"/>
              </a:rPr>
              <a:t>k</a:t>
            </a:r>
            <a:r>
              <a:rPr lang="en-US" sz="1000" spc="-5" dirty="0">
                <a:solidFill>
                  <a:srgbClr val="8A8A8A"/>
                </a:solidFill>
                <a:latin typeface="Open Sans" panose="020B0606030504020204" pitchFamily="34" charset="0"/>
                <a:ea typeface="Open Sans" panose="020B0606030504020204" pitchFamily="34" charset="0"/>
                <a:cs typeface="Open Sans" panose="020B0606030504020204" pitchFamily="34" charset="0"/>
              </a:rPr>
              <a:t>: </a:t>
            </a:r>
            <a:r>
              <a:rPr lang="en-US" sz="1000" spc="-10" dirty="0">
                <a:solidFill>
                  <a:srgbClr val="8A8A8A"/>
                </a:solidFill>
                <a:latin typeface="Open Sans" panose="020B0606030504020204" pitchFamily="34" charset="0"/>
                <a:ea typeface="Open Sans" panose="020B0606030504020204" pitchFamily="34" charset="0"/>
                <a:cs typeface="Open Sans" panose="020B0606030504020204" pitchFamily="34" charset="0"/>
              </a:rPr>
              <a:t>N</a:t>
            </a:r>
            <a:r>
              <a:rPr lang="en-US" sz="1000" dirty="0">
                <a:solidFill>
                  <a:srgbClr val="8A8A8A"/>
                </a:solidFill>
                <a:latin typeface="Open Sans" panose="020B0606030504020204" pitchFamily="34" charset="0"/>
                <a:ea typeface="Open Sans" panose="020B0606030504020204" pitchFamily="34" charset="0"/>
                <a:cs typeface="Open Sans" panose="020B0606030504020204" pitchFamily="34" charset="0"/>
              </a:rPr>
              <a:t>J</a:t>
            </a:r>
            <a:r>
              <a:rPr lang="en-US" sz="1000" spc="-5" dirty="0">
                <a:solidFill>
                  <a:srgbClr val="8A8A8A"/>
                </a:solidFill>
                <a:latin typeface="Open Sans" panose="020B0606030504020204" pitchFamily="34" charset="0"/>
                <a:ea typeface="Open Sans" panose="020B0606030504020204" pitchFamily="34" charset="0"/>
                <a:cs typeface="Open Sans" panose="020B0606030504020204" pitchFamily="34" charset="0"/>
              </a:rPr>
              <a:t>,</a:t>
            </a:r>
            <a:r>
              <a:rPr lang="en-US" sz="1000" spc="-15" dirty="0">
                <a:solidFill>
                  <a:srgbClr val="8A8A8A"/>
                </a:solidFill>
                <a:latin typeface="Open Sans" panose="020B0606030504020204" pitchFamily="34" charset="0"/>
                <a:ea typeface="Open Sans" panose="020B0606030504020204" pitchFamily="34" charset="0"/>
                <a:cs typeface="Open Sans" panose="020B0606030504020204" pitchFamily="34" charset="0"/>
              </a:rPr>
              <a:t> </a:t>
            </a:r>
            <a:r>
              <a:rPr lang="en-US" sz="1000" spc="-10" dirty="0">
                <a:solidFill>
                  <a:srgbClr val="8A8A8A"/>
                </a:solidFill>
                <a:latin typeface="Open Sans" panose="020B0606030504020204" pitchFamily="34" charset="0"/>
                <a:ea typeface="Open Sans" panose="020B0606030504020204" pitchFamily="34" charset="0"/>
                <a:cs typeface="Open Sans" panose="020B0606030504020204" pitchFamily="34" charset="0"/>
              </a:rPr>
              <a:t>Rutge</a:t>
            </a:r>
            <a:r>
              <a:rPr lang="en-US" sz="1000" spc="-5" dirty="0">
                <a:solidFill>
                  <a:srgbClr val="8A8A8A"/>
                </a:solidFill>
                <a:latin typeface="Open Sans" panose="020B0606030504020204" pitchFamily="34" charset="0"/>
                <a:ea typeface="Open Sans" panose="020B0606030504020204" pitchFamily="34" charset="0"/>
                <a:cs typeface="Open Sans" panose="020B0606030504020204" pitchFamily="34" charset="0"/>
              </a:rPr>
              <a:t>rs</a:t>
            </a:r>
            <a:r>
              <a:rPr lang="en-US" sz="1000" dirty="0">
                <a:solidFill>
                  <a:srgbClr val="8A8A8A"/>
                </a:solidFill>
                <a:latin typeface="Open Sans" panose="020B0606030504020204" pitchFamily="34" charset="0"/>
                <a:ea typeface="Open Sans" panose="020B0606030504020204" pitchFamily="34" charset="0"/>
                <a:cs typeface="Open Sans" panose="020B0606030504020204" pitchFamily="34" charset="0"/>
              </a:rPr>
              <a:t> </a:t>
            </a:r>
            <a:r>
              <a:rPr lang="en-US" sz="1000" spc="-10" dirty="0">
                <a:solidFill>
                  <a:srgbClr val="8A8A8A"/>
                </a:solidFill>
                <a:latin typeface="Open Sans" panose="020B0606030504020204" pitchFamily="34" charset="0"/>
                <a:ea typeface="Open Sans" panose="020B0606030504020204" pitchFamily="34" charset="0"/>
                <a:cs typeface="Open Sans" panose="020B0606030504020204" pitchFamily="34" charset="0"/>
              </a:rPr>
              <a:t>Uni</a:t>
            </a:r>
            <a:r>
              <a:rPr lang="en-US" sz="1000" spc="-15" dirty="0">
                <a:solidFill>
                  <a:srgbClr val="8A8A8A"/>
                </a:solidFill>
                <a:latin typeface="Open Sans" panose="020B0606030504020204" pitchFamily="34" charset="0"/>
                <a:ea typeface="Open Sans" panose="020B0606030504020204" pitchFamily="34" charset="0"/>
                <a:cs typeface="Open Sans" panose="020B0606030504020204" pitchFamily="34" charset="0"/>
              </a:rPr>
              <a:t>ve</a:t>
            </a:r>
            <a:r>
              <a:rPr lang="en-US" sz="1000" spc="-5" dirty="0">
                <a:solidFill>
                  <a:srgbClr val="8A8A8A"/>
                </a:solidFill>
                <a:latin typeface="Open Sans" panose="020B0606030504020204" pitchFamily="34" charset="0"/>
                <a:ea typeface="Open Sans" panose="020B0606030504020204" pitchFamily="34" charset="0"/>
                <a:cs typeface="Open Sans" panose="020B0606030504020204" pitchFamily="34" charset="0"/>
              </a:rPr>
              <a:t>r</a:t>
            </a:r>
            <a:r>
              <a:rPr lang="en-US" sz="1000" dirty="0">
                <a:solidFill>
                  <a:srgbClr val="8A8A8A"/>
                </a:solidFill>
                <a:latin typeface="Open Sans" panose="020B0606030504020204" pitchFamily="34" charset="0"/>
                <a:ea typeface="Open Sans" panose="020B0606030504020204" pitchFamily="34" charset="0"/>
                <a:cs typeface="Open Sans" panose="020B0606030504020204" pitchFamily="34" charset="0"/>
              </a:rPr>
              <a:t>s</a:t>
            </a:r>
            <a:r>
              <a:rPr lang="en-US" sz="1000" spc="-15" dirty="0">
                <a:solidFill>
                  <a:srgbClr val="8A8A8A"/>
                </a:solidFill>
                <a:latin typeface="Open Sans" panose="020B0606030504020204" pitchFamily="34" charset="0"/>
                <a:ea typeface="Open Sans" panose="020B0606030504020204" pitchFamily="34" charset="0"/>
                <a:cs typeface="Open Sans" panose="020B0606030504020204" pitchFamily="34" charset="0"/>
              </a:rPr>
              <a:t>i</a:t>
            </a:r>
            <a:r>
              <a:rPr lang="en-US" sz="1000" spc="-10" dirty="0">
                <a:solidFill>
                  <a:srgbClr val="8A8A8A"/>
                </a:solidFill>
                <a:latin typeface="Open Sans" panose="020B0606030504020204" pitchFamily="34" charset="0"/>
                <a:ea typeface="Open Sans" panose="020B0606030504020204" pitchFamily="34" charset="0"/>
                <a:cs typeface="Open Sans" panose="020B0606030504020204" pitchFamily="34" charset="0"/>
              </a:rPr>
              <a:t>t</a:t>
            </a:r>
            <a:r>
              <a:rPr lang="en-US" sz="1000" spc="-35" dirty="0">
                <a:solidFill>
                  <a:srgbClr val="8A8A8A"/>
                </a:solidFill>
                <a:latin typeface="Open Sans" panose="020B0606030504020204" pitchFamily="34" charset="0"/>
                <a:ea typeface="Open Sans" panose="020B0606030504020204" pitchFamily="34" charset="0"/>
                <a:cs typeface="Open Sans" panose="020B0606030504020204" pitchFamily="34" charset="0"/>
              </a:rPr>
              <a:t>y</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568341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Indicators of Trauma Bonding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81746270"/>
              </p:ext>
            </p:extLst>
          </p:nvPr>
        </p:nvGraphicFramePr>
        <p:xfrm>
          <a:off x="228600" y="1193800"/>
          <a:ext cx="8763000" cy="4957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68202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you can do to engage survivors</a:t>
            </a:r>
          </a:p>
        </p:txBody>
      </p:sp>
      <p:sp>
        <p:nvSpPr>
          <p:cNvPr id="3" name="Content Placeholder 2"/>
          <p:cNvSpPr>
            <a:spLocks noGrp="1"/>
          </p:cNvSpPr>
          <p:nvPr>
            <p:ph idx="1"/>
          </p:nvPr>
        </p:nvSpPr>
        <p:spPr/>
        <p:txBody>
          <a:bodyPr/>
          <a:lstStyle/>
          <a:p>
            <a:pPr>
              <a:buClr>
                <a:srgbClr val="00B0F0"/>
              </a:buClr>
            </a:pPr>
            <a:r>
              <a:rPr lang="en-US" dirty="0"/>
              <a:t>Create a safe space</a:t>
            </a:r>
          </a:p>
          <a:p>
            <a:pPr>
              <a:buClr>
                <a:srgbClr val="00B0F0"/>
              </a:buClr>
            </a:pPr>
            <a:endParaRPr lang="en-US" dirty="0"/>
          </a:p>
          <a:p>
            <a:pPr>
              <a:buClr>
                <a:srgbClr val="00B0F0"/>
              </a:buClr>
            </a:pPr>
            <a:r>
              <a:rPr lang="en-US" dirty="0"/>
              <a:t>Create a safe process</a:t>
            </a:r>
          </a:p>
          <a:p>
            <a:pPr>
              <a:buClr>
                <a:srgbClr val="00B0F0"/>
              </a:buClr>
            </a:pPr>
            <a:endParaRPr lang="en-US" dirty="0"/>
          </a:p>
          <a:p>
            <a:pPr>
              <a:buClr>
                <a:srgbClr val="00B0F0"/>
              </a:buClr>
            </a:pPr>
            <a:r>
              <a:rPr lang="en-US" dirty="0"/>
              <a:t>Use a survivor-centered approach</a:t>
            </a:r>
          </a:p>
          <a:p>
            <a:pPr>
              <a:buClr>
                <a:srgbClr val="00B0F0"/>
              </a:buClr>
            </a:pPr>
            <a:endParaRPr lang="en-US" dirty="0"/>
          </a:p>
          <a:p>
            <a:pPr>
              <a:buClr>
                <a:srgbClr val="00B0F0"/>
              </a:buClr>
            </a:pPr>
            <a:r>
              <a:rPr lang="en-US" dirty="0"/>
              <a:t>Ensure cultural awareness</a:t>
            </a:r>
          </a:p>
          <a:p>
            <a:endParaRPr lang="en-US" dirty="0"/>
          </a:p>
        </p:txBody>
      </p:sp>
      <p:pic>
        <p:nvPicPr>
          <p:cNvPr id="5" name="Content Placeholder 4"/>
          <p:cNvPicPr>
            <a:picLocks noGrp="1" noChangeAspect="1"/>
          </p:cNvPicPr>
          <p:nvPr>
            <p:ph idx="13"/>
          </p:nvPr>
        </p:nvPicPr>
        <p:blipFill>
          <a:blip r:embed="rId3" cstate="print">
            <a:extLst>
              <a:ext uri="{28A0092B-C50C-407E-A947-70E740481C1C}">
                <a14:useLocalDpi xmlns:a14="http://schemas.microsoft.com/office/drawing/2010/main" val="0"/>
              </a:ext>
            </a:extLst>
          </a:blip>
          <a:stretch>
            <a:fillRect/>
          </a:stretch>
        </p:blipFill>
        <p:spPr>
          <a:xfrm>
            <a:off x="5167312" y="1193800"/>
            <a:ext cx="3305175" cy="4957763"/>
          </a:xfrm>
        </p:spPr>
      </p:pic>
    </p:spTree>
    <p:extLst>
      <p:ext uri="{BB962C8B-B14F-4D97-AF65-F5344CB8AC3E}">
        <p14:creationId xmlns:p14="http://schemas.microsoft.com/office/powerpoint/2010/main" val="19823840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B8A78-1F74-4FA0-8709-675A732A4C49}"/>
              </a:ext>
            </a:extLst>
          </p:cNvPr>
          <p:cNvSpPr>
            <a:spLocks noGrp="1"/>
          </p:cNvSpPr>
          <p:nvPr>
            <p:ph type="title"/>
          </p:nvPr>
        </p:nvSpPr>
        <p:spPr/>
        <p:txBody>
          <a:bodyPr/>
          <a:lstStyle/>
          <a:p>
            <a:r>
              <a:rPr lang="en-US" dirty="0"/>
              <a:t>Unit 6</a:t>
            </a:r>
          </a:p>
        </p:txBody>
      </p:sp>
      <p:sp>
        <p:nvSpPr>
          <p:cNvPr id="3" name="Content Placeholder 2">
            <a:extLst>
              <a:ext uri="{FF2B5EF4-FFF2-40B4-BE49-F238E27FC236}">
                <a16:creationId xmlns:a16="http://schemas.microsoft.com/office/drawing/2014/main" id="{111CEF91-1634-4CA7-908C-9D0248B53339}"/>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pPr marL="0" indent="0" algn="ctr">
              <a:buNone/>
            </a:pPr>
            <a:endParaRPr lang="en-US" dirty="0"/>
          </a:p>
        </p:txBody>
      </p:sp>
      <p:sp>
        <p:nvSpPr>
          <p:cNvPr id="4" name="TextBox 3">
            <a:extLst>
              <a:ext uri="{FF2B5EF4-FFF2-40B4-BE49-F238E27FC236}">
                <a16:creationId xmlns:a16="http://schemas.microsoft.com/office/drawing/2014/main" id="{8C8D3F95-7C5C-4890-B7DF-1892BAC1CC29}"/>
              </a:ext>
            </a:extLst>
          </p:cNvPr>
          <p:cNvSpPr txBox="1"/>
          <p:nvPr/>
        </p:nvSpPr>
        <p:spPr>
          <a:xfrm>
            <a:off x="685800" y="2980944"/>
            <a:ext cx="7696200" cy="144655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dirty="0">
                <a:ln w="9525">
                  <a:solidFill>
                    <a:schemeClr val="bg1"/>
                  </a:solidFill>
                  <a:prstDash val="solid"/>
                </a:ln>
                <a:effectLst>
                  <a:outerShdw blurRad="12700" dist="38100" dir="2700000" algn="tl" rotWithShape="0">
                    <a:schemeClr val="bg1">
                      <a:lumMod val="50000"/>
                    </a:schemeClr>
                  </a:outerShdw>
                </a:effectLst>
              </a:rPr>
              <a:t>The Impact of CSEM and the Needs of Survivors</a:t>
            </a:r>
          </a:p>
        </p:txBody>
      </p:sp>
      <p:sp>
        <p:nvSpPr>
          <p:cNvPr id="6" name="Oval 5">
            <a:extLst>
              <a:ext uri="{FF2B5EF4-FFF2-40B4-BE49-F238E27FC236}">
                <a16:creationId xmlns:a16="http://schemas.microsoft.com/office/drawing/2014/main" id="{D46A8BDC-5F7D-40E7-BE9F-AA2C0C7687A6}"/>
              </a:ext>
            </a:extLst>
          </p:cNvPr>
          <p:cNvSpPr/>
          <p:nvPr/>
        </p:nvSpPr>
        <p:spPr>
          <a:xfrm>
            <a:off x="990600" y="1828800"/>
            <a:ext cx="1295400" cy="115214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CD37C13-D9F2-4345-9DD2-5E9E32284AB7}"/>
              </a:ext>
            </a:extLst>
          </p:cNvPr>
          <p:cNvSpPr/>
          <p:nvPr/>
        </p:nvSpPr>
        <p:spPr>
          <a:xfrm>
            <a:off x="5791200" y="1003300"/>
            <a:ext cx="914400" cy="8255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0EC2C22-3D43-4867-B1A6-7EF36D0F1DED}"/>
              </a:ext>
            </a:extLst>
          </p:cNvPr>
          <p:cNvSpPr/>
          <p:nvPr/>
        </p:nvSpPr>
        <p:spPr>
          <a:xfrm>
            <a:off x="6324600" y="4427494"/>
            <a:ext cx="990600" cy="98270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4097DC9-EFD2-43BC-B9F0-B6B0B685EDB0}"/>
              </a:ext>
            </a:extLst>
          </p:cNvPr>
          <p:cNvSpPr/>
          <p:nvPr/>
        </p:nvSpPr>
        <p:spPr>
          <a:xfrm>
            <a:off x="2286000" y="4617991"/>
            <a:ext cx="838200" cy="79220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7DC2EF7-158D-4DBF-929C-8A6C3F44D078}"/>
              </a:ext>
            </a:extLst>
          </p:cNvPr>
          <p:cNvSpPr/>
          <p:nvPr/>
        </p:nvSpPr>
        <p:spPr>
          <a:xfrm>
            <a:off x="4533900" y="1606807"/>
            <a:ext cx="1097280" cy="10972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344FF6F-5DEA-4FD7-B61A-9D73E691788F}"/>
              </a:ext>
            </a:extLst>
          </p:cNvPr>
          <p:cNvSpPr/>
          <p:nvPr/>
        </p:nvSpPr>
        <p:spPr>
          <a:xfrm>
            <a:off x="1066800" y="3886200"/>
            <a:ext cx="838200" cy="73179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8F492CA-DB8D-469C-A286-6B6D444036AD}"/>
              </a:ext>
            </a:extLst>
          </p:cNvPr>
          <p:cNvSpPr/>
          <p:nvPr/>
        </p:nvSpPr>
        <p:spPr>
          <a:xfrm>
            <a:off x="7162800" y="2081076"/>
            <a:ext cx="990600" cy="98270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690CCD-FA9C-4F3F-B8CD-7244A69F696C}"/>
              </a:ext>
            </a:extLst>
          </p:cNvPr>
          <p:cNvSpPr/>
          <p:nvPr/>
        </p:nvSpPr>
        <p:spPr>
          <a:xfrm>
            <a:off x="4152900" y="4307173"/>
            <a:ext cx="990600" cy="98270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36766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the Impact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71732890"/>
              </p:ext>
            </p:extLst>
          </p:nvPr>
        </p:nvGraphicFramePr>
        <p:xfrm>
          <a:off x="228600" y="1193800"/>
          <a:ext cx="8763000" cy="4957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5304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Multi Disciplinary Team?</a:t>
            </a:r>
          </a:p>
        </p:txBody>
      </p:sp>
      <p:sp>
        <p:nvSpPr>
          <p:cNvPr id="3" name="Content Placeholder 2"/>
          <p:cNvSpPr>
            <a:spLocks noGrp="1"/>
          </p:cNvSpPr>
          <p:nvPr>
            <p:ph idx="1"/>
          </p:nvPr>
        </p:nvSpPr>
        <p:spPr/>
        <p:txBody>
          <a:bodyPr/>
          <a:lstStyle/>
          <a:p>
            <a:pPr>
              <a:buClr>
                <a:schemeClr val="accent1"/>
              </a:buClr>
              <a:buFont typeface="Wingdings" panose="05000000000000000000" pitchFamily="2" charset="2"/>
              <a:buChar char="ü"/>
            </a:pPr>
            <a:r>
              <a:rPr lang="en-US" dirty="0"/>
              <a:t>Used to enhance and improve investigations and responses for children and families</a:t>
            </a:r>
          </a:p>
          <a:p>
            <a:pPr>
              <a:buClr>
                <a:schemeClr val="accent1"/>
              </a:buClr>
              <a:buFont typeface="Wingdings" panose="05000000000000000000" pitchFamily="2" charset="2"/>
              <a:buChar char="ü"/>
            </a:pPr>
            <a:r>
              <a:rPr lang="en-US" dirty="0"/>
              <a:t>Represent a variety of disciplines that interact and coordinate efforts to:</a:t>
            </a:r>
          </a:p>
          <a:p>
            <a:pPr marL="0" indent="0">
              <a:buClr>
                <a:schemeClr val="accent1"/>
              </a:buClr>
              <a:buNone/>
            </a:pPr>
            <a:r>
              <a:rPr lang="en-US" dirty="0"/>
              <a:t>	- Diagnose</a:t>
            </a:r>
          </a:p>
          <a:p>
            <a:pPr marL="0" indent="0">
              <a:buClr>
                <a:schemeClr val="accent1"/>
              </a:buClr>
              <a:buNone/>
            </a:pPr>
            <a:r>
              <a:rPr lang="en-US" dirty="0"/>
              <a:t>	- Treat</a:t>
            </a:r>
          </a:p>
          <a:p>
            <a:pPr marL="0" indent="0">
              <a:buClr>
                <a:schemeClr val="accent1"/>
              </a:buClr>
              <a:buNone/>
            </a:pPr>
            <a:r>
              <a:rPr lang="en-US" dirty="0"/>
              <a:t>	- Plan</a:t>
            </a:r>
          </a:p>
        </p:txBody>
      </p:sp>
      <p:pic>
        <p:nvPicPr>
          <p:cNvPr id="5"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3850" y="2943225"/>
            <a:ext cx="4191000" cy="2793716"/>
          </a:xfrm>
          <a:prstGeom prst="rect">
            <a:avLst/>
          </a:prstGeom>
        </p:spPr>
      </p:pic>
    </p:spTree>
    <p:extLst>
      <p:ext uri="{BB962C8B-B14F-4D97-AF65-F5344CB8AC3E}">
        <p14:creationId xmlns:p14="http://schemas.microsoft.com/office/powerpoint/2010/main" val="2086545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4E218-705A-4B51-8293-4AE11C6A49C0}"/>
              </a:ext>
            </a:extLst>
          </p:cNvPr>
          <p:cNvSpPr>
            <a:spLocks noGrp="1"/>
          </p:cNvSpPr>
          <p:nvPr>
            <p:ph type="title"/>
          </p:nvPr>
        </p:nvSpPr>
        <p:spPr/>
        <p:txBody>
          <a:bodyPr/>
          <a:lstStyle/>
          <a:p>
            <a:r>
              <a:rPr lang="en-US" dirty="0"/>
              <a:t>Health Needs and Risks Activity</a:t>
            </a:r>
          </a:p>
        </p:txBody>
      </p:sp>
      <p:graphicFrame>
        <p:nvGraphicFramePr>
          <p:cNvPr id="4" name="Table 4">
            <a:extLst>
              <a:ext uri="{FF2B5EF4-FFF2-40B4-BE49-F238E27FC236}">
                <a16:creationId xmlns:a16="http://schemas.microsoft.com/office/drawing/2014/main" id="{3F01D372-3828-491D-8921-84F340A87815}"/>
              </a:ext>
            </a:extLst>
          </p:cNvPr>
          <p:cNvGraphicFramePr>
            <a:graphicFrameLocks noGrp="1"/>
          </p:cNvGraphicFramePr>
          <p:nvPr>
            <p:ph idx="1"/>
            <p:extLst>
              <p:ext uri="{D42A27DB-BD31-4B8C-83A1-F6EECF244321}">
                <p14:modId xmlns:p14="http://schemas.microsoft.com/office/powerpoint/2010/main" val="702409668"/>
              </p:ext>
            </p:extLst>
          </p:nvPr>
        </p:nvGraphicFramePr>
        <p:xfrm>
          <a:off x="228600" y="1193800"/>
          <a:ext cx="8763000" cy="4876800"/>
        </p:xfrm>
        <a:graphic>
          <a:graphicData uri="http://schemas.openxmlformats.org/drawingml/2006/table">
            <a:tbl>
              <a:tblPr firstRow="1" bandRow="1">
                <a:tableStyleId>{F5AB1C69-6EDB-4FF4-983F-18BD219EF322}</a:tableStyleId>
              </a:tblPr>
              <a:tblGrid>
                <a:gridCol w="4381500">
                  <a:extLst>
                    <a:ext uri="{9D8B030D-6E8A-4147-A177-3AD203B41FA5}">
                      <a16:colId xmlns:a16="http://schemas.microsoft.com/office/drawing/2014/main" val="2878244958"/>
                    </a:ext>
                  </a:extLst>
                </a:gridCol>
                <a:gridCol w="4381500">
                  <a:extLst>
                    <a:ext uri="{9D8B030D-6E8A-4147-A177-3AD203B41FA5}">
                      <a16:colId xmlns:a16="http://schemas.microsoft.com/office/drawing/2014/main" val="3207163790"/>
                    </a:ext>
                  </a:extLst>
                </a:gridCol>
              </a:tblGrid>
              <a:tr h="370840">
                <a:tc>
                  <a:txBody>
                    <a:bodyPr/>
                    <a:lstStyle/>
                    <a:p>
                      <a:pPr algn="ctr"/>
                      <a:r>
                        <a:rPr lang="en-US" dirty="0"/>
                        <a:t>Health Conditions, Injuries, Disorders</a:t>
                      </a:r>
                      <a:endParaRPr lang="en-US"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en-US" sz="2000" dirty="0"/>
                        <a:t>Health Services</a:t>
                      </a:r>
                      <a:endParaRPr lang="en-US" sz="20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418707922"/>
                  </a:ext>
                </a:extLst>
              </a:tr>
              <a:tr h="370840">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tc>
                <a:tc>
                  <a:txBody>
                    <a:bodyPr/>
                    <a:lstStyle/>
                    <a:p>
                      <a:endParaRPr lang="en-US" dirty="0"/>
                    </a:p>
                  </a:txBody>
                  <a:tcPr/>
                </a:tc>
                <a:extLst>
                  <a:ext uri="{0D108BD9-81ED-4DB2-BD59-A6C34878D82A}">
                    <a16:rowId xmlns:a16="http://schemas.microsoft.com/office/drawing/2014/main" val="1149033831"/>
                  </a:ext>
                </a:extLst>
              </a:tr>
            </a:tbl>
          </a:graphicData>
        </a:graphic>
      </p:graphicFrame>
    </p:spTree>
    <p:extLst>
      <p:ext uri="{BB962C8B-B14F-4D97-AF65-F5344CB8AC3E}">
        <p14:creationId xmlns:p14="http://schemas.microsoft.com/office/powerpoint/2010/main" val="39606390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On-going Response to CSEM </a:t>
            </a:r>
          </a:p>
        </p:txBody>
      </p:sp>
      <p:sp>
        <p:nvSpPr>
          <p:cNvPr id="4" name="Content Placeholder 3"/>
          <p:cNvSpPr>
            <a:spLocks noGrp="1"/>
          </p:cNvSpPr>
          <p:nvPr>
            <p:ph idx="13"/>
          </p:nvPr>
        </p:nvSpPr>
        <p:spPr/>
        <p:txBody>
          <a:bodyPr>
            <a:normAutofit fontScale="70000" lnSpcReduction="20000"/>
          </a:bodyPr>
          <a:lstStyle/>
          <a:p>
            <a:pPr marL="0" indent="0">
              <a:lnSpc>
                <a:spcPct val="100000"/>
              </a:lnSpc>
              <a:buNone/>
            </a:pPr>
            <a:r>
              <a:rPr lang="en-US" sz="3200" spc="5" dirty="0">
                <a:latin typeface="Arial"/>
                <a:cs typeface="Arial"/>
              </a:rPr>
              <a:t>H</a:t>
            </a:r>
            <a:r>
              <a:rPr lang="en-US" sz="3200" dirty="0">
                <a:latin typeface="Arial"/>
                <a:cs typeface="Arial"/>
              </a:rPr>
              <a:t>ea</a:t>
            </a:r>
            <a:r>
              <a:rPr lang="en-US" sz="3200" spc="-5" dirty="0">
                <a:latin typeface="Arial"/>
                <a:cs typeface="Arial"/>
              </a:rPr>
              <a:t>l</a:t>
            </a:r>
            <a:r>
              <a:rPr lang="en-US" sz="3200" spc="-10" dirty="0">
                <a:latin typeface="Arial"/>
                <a:cs typeface="Arial"/>
              </a:rPr>
              <a:t>t</a:t>
            </a:r>
            <a:r>
              <a:rPr lang="en-US" sz="3200" dirty="0">
                <a:latin typeface="Arial"/>
                <a:cs typeface="Arial"/>
              </a:rPr>
              <a:t>h</a:t>
            </a:r>
          </a:p>
          <a:p>
            <a:pPr marL="332740" indent="-287020">
              <a:lnSpc>
                <a:spcPct val="100000"/>
              </a:lnSpc>
              <a:spcBef>
                <a:spcPts val="615"/>
              </a:spcBef>
              <a:buClr>
                <a:srgbClr val="00B0F0"/>
              </a:buClr>
              <a:buFont typeface="Wingdings"/>
              <a:buChar char=""/>
              <a:tabLst>
                <a:tab pos="333375" algn="l"/>
              </a:tabLst>
            </a:pPr>
            <a:r>
              <a:rPr lang="en-US" spc="-10" dirty="0">
                <a:latin typeface="Arial"/>
                <a:cs typeface="Arial"/>
              </a:rPr>
              <a:t>Ph</a:t>
            </a:r>
            <a:r>
              <a:rPr lang="en-US" spc="-30" dirty="0">
                <a:latin typeface="Arial"/>
                <a:cs typeface="Arial"/>
              </a:rPr>
              <a:t>y</a:t>
            </a:r>
            <a:r>
              <a:rPr lang="en-US" spc="-5" dirty="0">
                <a:latin typeface="Arial"/>
                <a:cs typeface="Arial"/>
              </a:rPr>
              <a:t>s</a:t>
            </a:r>
            <a:r>
              <a:rPr lang="en-US" dirty="0">
                <a:latin typeface="Arial"/>
                <a:cs typeface="Arial"/>
              </a:rPr>
              <a:t>i</a:t>
            </a:r>
            <a:r>
              <a:rPr lang="en-US" spc="-5" dirty="0">
                <a:latin typeface="Arial"/>
                <a:cs typeface="Arial"/>
              </a:rPr>
              <a:t>c</a:t>
            </a:r>
            <a:r>
              <a:rPr lang="en-US" spc="-10" dirty="0">
                <a:latin typeface="Arial"/>
                <a:cs typeface="Arial"/>
              </a:rPr>
              <a:t>al</a:t>
            </a:r>
            <a:endParaRPr lang="en-US" dirty="0">
              <a:latin typeface="Arial"/>
              <a:cs typeface="Arial"/>
            </a:endParaRPr>
          </a:p>
          <a:p>
            <a:pPr marL="388620">
              <a:lnSpc>
                <a:spcPct val="100000"/>
              </a:lnSpc>
              <a:spcBef>
                <a:spcPts val="600"/>
              </a:spcBef>
              <a:buClr>
                <a:srgbClr val="00B0F0"/>
              </a:buClr>
              <a:buFont typeface="Wingdings" panose="05000000000000000000" pitchFamily="2" charset="2"/>
              <a:buChar char="ü"/>
              <a:tabLst>
                <a:tab pos="333375" algn="l"/>
              </a:tabLst>
            </a:pPr>
            <a:r>
              <a:rPr lang="en-US" spc="-10" dirty="0">
                <a:latin typeface="Arial"/>
                <a:cs typeface="Arial"/>
              </a:rPr>
              <a:t>Mental</a:t>
            </a:r>
            <a:endParaRPr lang="en-US" dirty="0">
              <a:latin typeface="Arial"/>
              <a:cs typeface="Arial"/>
            </a:endParaRPr>
          </a:p>
          <a:p>
            <a:pPr marL="332740" indent="-287020">
              <a:lnSpc>
                <a:spcPct val="100000"/>
              </a:lnSpc>
              <a:spcBef>
                <a:spcPts val="600"/>
              </a:spcBef>
              <a:buClr>
                <a:srgbClr val="00B0F0"/>
              </a:buClr>
              <a:buFont typeface="Wingdings"/>
              <a:buChar char=""/>
              <a:tabLst>
                <a:tab pos="333375" algn="l"/>
              </a:tabLst>
            </a:pPr>
            <a:r>
              <a:rPr lang="en-US" spc="-10" dirty="0">
                <a:latin typeface="Arial"/>
                <a:cs typeface="Arial"/>
              </a:rPr>
              <a:t>Se</a:t>
            </a:r>
            <a:r>
              <a:rPr lang="en-US" spc="-20" dirty="0">
                <a:latin typeface="Arial"/>
                <a:cs typeface="Arial"/>
              </a:rPr>
              <a:t>x</a:t>
            </a:r>
            <a:r>
              <a:rPr lang="en-US" spc="-10" dirty="0">
                <a:latin typeface="Arial"/>
                <a:cs typeface="Arial"/>
              </a:rPr>
              <a:t>ua</a:t>
            </a:r>
            <a:r>
              <a:rPr lang="en-US" dirty="0">
                <a:latin typeface="Arial"/>
                <a:cs typeface="Arial"/>
              </a:rPr>
              <a:t>l</a:t>
            </a:r>
            <a:r>
              <a:rPr lang="en-US" spc="-5" dirty="0">
                <a:latin typeface="Arial"/>
                <a:cs typeface="Arial"/>
              </a:rPr>
              <a:t>/</a:t>
            </a:r>
            <a:r>
              <a:rPr lang="en-US" spc="-15" dirty="0">
                <a:latin typeface="Arial"/>
                <a:cs typeface="Arial"/>
              </a:rPr>
              <a:t>r</a:t>
            </a:r>
            <a:r>
              <a:rPr lang="en-US" spc="-10" dirty="0">
                <a:latin typeface="Arial"/>
                <a:cs typeface="Arial"/>
              </a:rPr>
              <a:t>ep</a:t>
            </a:r>
            <a:r>
              <a:rPr lang="en-US" spc="-15" dirty="0">
                <a:latin typeface="Arial"/>
                <a:cs typeface="Arial"/>
              </a:rPr>
              <a:t>r</a:t>
            </a:r>
            <a:r>
              <a:rPr lang="en-US" spc="-10" dirty="0">
                <a:latin typeface="Arial"/>
                <a:cs typeface="Arial"/>
              </a:rPr>
              <a:t>odu</a:t>
            </a:r>
            <a:r>
              <a:rPr lang="en-US" spc="-5" dirty="0">
                <a:latin typeface="Arial"/>
                <a:cs typeface="Arial"/>
              </a:rPr>
              <a:t>ct</a:t>
            </a:r>
            <a:r>
              <a:rPr lang="en-US" dirty="0">
                <a:latin typeface="Arial"/>
                <a:cs typeface="Arial"/>
              </a:rPr>
              <a:t>i</a:t>
            </a:r>
            <a:r>
              <a:rPr lang="en-US" spc="-5" dirty="0">
                <a:latin typeface="Arial"/>
                <a:cs typeface="Arial"/>
              </a:rPr>
              <a:t>v</a:t>
            </a:r>
            <a:r>
              <a:rPr lang="en-US" spc="-10" dirty="0">
                <a:latin typeface="Arial"/>
                <a:cs typeface="Arial"/>
              </a:rPr>
              <a:t>e</a:t>
            </a:r>
            <a:r>
              <a:rPr lang="en-US" spc="10" dirty="0">
                <a:latin typeface="Arial"/>
                <a:cs typeface="Arial"/>
              </a:rPr>
              <a:t> </a:t>
            </a:r>
            <a:r>
              <a:rPr lang="en-US" spc="-10" dirty="0">
                <a:latin typeface="Arial"/>
                <a:cs typeface="Arial"/>
              </a:rPr>
              <a:t>hea</a:t>
            </a:r>
            <a:r>
              <a:rPr lang="en-US" dirty="0">
                <a:latin typeface="Arial"/>
                <a:cs typeface="Arial"/>
              </a:rPr>
              <a:t>l</a:t>
            </a:r>
            <a:r>
              <a:rPr lang="en-US" spc="-10" dirty="0">
                <a:latin typeface="Arial"/>
                <a:cs typeface="Arial"/>
              </a:rPr>
              <a:t>th</a:t>
            </a:r>
            <a:endParaRPr lang="en-US" dirty="0">
              <a:latin typeface="Arial"/>
              <a:cs typeface="Arial"/>
            </a:endParaRPr>
          </a:p>
          <a:p>
            <a:pPr marL="332740" indent="-287020">
              <a:lnSpc>
                <a:spcPct val="100000"/>
              </a:lnSpc>
              <a:spcBef>
                <a:spcPts val="600"/>
              </a:spcBef>
              <a:buClr>
                <a:srgbClr val="00B0F0"/>
              </a:buClr>
              <a:buFont typeface="Wingdings"/>
              <a:buChar char=""/>
              <a:tabLst>
                <a:tab pos="333375" algn="l"/>
              </a:tabLst>
            </a:pPr>
            <a:r>
              <a:rPr lang="en-US" spc="-10" dirty="0">
                <a:latin typeface="Arial"/>
                <a:cs typeface="Arial"/>
              </a:rPr>
              <a:t>Sub</a:t>
            </a:r>
            <a:r>
              <a:rPr lang="en-US" spc="-5" dirty="0">
                <a:latin typeface="Arial"/>
                <a:cs typeface="Arial"/>
              </a:rPr>
              <a:t>s</a:t>
            </a:r>
            <a:r>
              <a:rPr lang="en-US" spc="-10" dirty="0">
                <a:latin typeface="Arial"/>
                <a:cs typeface="Arial"/>
              </a:rPr>
              <a:t>tan</a:t>
            </a:r>
            <a:r>
              <a:rPr lang="en-US" spc="-5" dirty="0">
                <a:latin typeface="Arial"/>
                <a:cs typeface="Arial"/>
              </a:rPr>
              <a:t>c</a:t>
            </a:r>
            <a:r>
              <a:rPr lang="en-US" spc="-10" dirty="0">
                <a:latin typeface="Arial"/>
                <a:cs typeface="Arial"/>
              </a:rPr>
              <a:t>e</a:t>
            </a:r>
            <a:r>
              <a:rPr lang="en-US" spc="-5" dirty="0">
                <a:latin typeface="Arial"/>
                <a:cs typeface="Arial"/>
              </a:rPr>
              <a:t> </a:t>
            </a:r>
            <a:r>
              <a:rPr lang="en-US" spc="-10" dirty="0">
                <a:latin typeface="Arial"/>
                <a:cs typeface="Arial"/>
              </a:rPr>
              <a:t>u</a:t>
            </a:r>
            <a:r>
              <a:rPr lang="en-US" spc="-5" dirty="0">
                <a:latin typeface="Arial"/>
                <a:cs typeface="Arial"/>
              </a:rPr>
              <a:t>s</a:t>
            </a:r>
            <a:r>
              <a:rPr lang="en-US" spc="-10" dirty="0">
                <a:latin typeface="Arial"/>
                <a:cs typeface="Arial"/>
              </a:rPr>
              <a:t>e/abu</a:t>
            </a:r>
            <a:r>
              <a:rPr lang="en-US" spc="-5" dirty="0">
                <a:latin typeface="Arial"/>
                <a:cs typeface="Arial"/>
              </a:rPr>
              <a:t>s</a:t>
            </a:r>
            <a:r>
              <a:rPr lang="en-US" spc="-10" dirty="0">
                <a:latin typeface="Arial"/>
                <a:cs typeface="Arial"/>
              </a:rPr>
              <a:t>e</a:t>
            </a:r>
            <a:endParaRPr lang="en-US" dirty="0">
              <a:latin typeface="Arial"/>
              <a:cs typeface="Arial"/>
            </a:endParaRPr>
          </a:p>
          <a:p>
            <a:pPr marL="0" marR="5080" indent="0">
              <a:lnSpc>
                <a:spcPts val="4200"/>
              </a:lnSpc>
              <a:spcBef>
                <a:spcPts val="425"/>
              </a:spcBef>
              <a:buNone/>
            </a:pPr>
            <a:r>
              <a:rPr lang="en-US" sz="3200" spc="5" dirty="0">
                <a:latin typeface="Arial"/>
                <a:cs typeface="Arial"/>
              </a:rPr>
              <a:t>Law Enforcement </a:t>
            </a:r>
            <a:r>
              <a:rPr lang="en-US" sz="3200" dirty="0">
                <a:latin typeface="Arial"/>
                <a:cs typeface="Arial"/>
              </a:rPr>
              <a:t>(</a:t>
            </a:r>
            <a:r>
              <a:rPr lang="en-US" sz="3200" spc="-5" dirty="0">
                <a:latin typeface="Arial"/>
                <a:cs typeface="Arial"/>
              </a:rPr>
              <a:t>local, TBI</a:t>
            </a:r>
            <a:r>
              <a:rPr lang="en-US" sz="3200" dirty="0">
                <a:latin typeface="Arial"/>
                <a:cs typeface="Arial"/>
              </a:rPr>
              <a:t>) </a:t>
            </a:r>
          </a:p>
          <a:p>
            <a:pPr marL="0" marR="5080" indent="0">
              <a:lnSpc>
                <a:spcPts val="4200"/>
              </a:lnSpc>
              <a:spcBef>
                <a:spcPts val="425"/>
              </a:spcBef>
              <a:buNone/>
            </a:pPr>
            <a:r>
              <a:rPr lang="en-US" sz="3200" spc="5" dirty="0">
                <a:latin typeface="Arial"/>
                <a:cs typeface="Arial"/>
              </a:rPr>
              <a:t>C</a:t>
            </a:r>
            <a:r>
              <a:rPr lang="en-US" sz="3200" dirty="0">
                <a:latin typeface="Arial"/>
                <a:cs typeface="Arial"/>
              </a:rPr>
              <a:t>h</a:t>
            </a:r>
            <a:r>
              <a:rPr lang="en-US" sz="3200" spc="-5" dirty="0">
                <a:latin typeface="Arial"/>
                <a:cs typeface="Arial"/>
              </a:rPr>
              <a:t>il</a:t>
            </a:r>
            <a:r>
              <a:rPr lang="en-US" sz="3200" dirty="0">
                <a:latin typeface="Arial"/>
                <a:cs typeface="Arial"/>
              </a:rPr>
              <a:t>d</a:t>
            </a:r>
            <a:r>
              <a:rPr lang="en-US" sz="3200" spc="-5" dirty="0">
                <a:latin typeface="Arial"/>
                <a:cs typeface="Arial"/>
              </a:rPr>
              <a:t> </a:t>
            </a:r>
            <a:r>
              <a:rPr lang="en-US" sz="3200" spc="5" dirty="0">
                <a:latin typeface="Arial"/>
                <a:cs typeface="Arial"/>
              </a:rPr>
              <a:t>W</a:t>
            </a:r>
            <a:r>
              <a:rPr lang="en-US" sz="3200" dirty="0">
                <a:latin typeface="Arial"/>
                <a:cs typeface="Arial"/>
              </a:rPr>
              <a:t>e</a:t>
            </a:r>
            <a:r>
              <a:rPr lang="en-US" sz="3200" spc="-5" dirty="0">
                <a:latin typeface="Arial"/>
                <a:cs typeface="Arial"/>
              </a:rPr>
              <a:t>lf</a:t>
            </a:r>
            <a:r>
              <a:rPr lang="en-US" sz="3200" dirty="0">
                <a:latin typeface="Arial"/>
                <a:cs typeface="Arial"/>
              </a:rPr>
              <a:t>are</a:t>
            </a:r>
            <a:r>
              <a:rPr lang="en-US" sz="3200" spc="-30" dirty="0">
                <a:latin typeface="Arial"/>
                <a:cs typeface="Arial"/>
              </a:rPr>
              <a:t> </a:t>
            </a:r>
            <a:r>
              <a:rPr lang="en-US" sz="3200" dirty="0">
                <a:latin typeface="Arial"/>
                <a:cs typeface="Arial"/>
              </a:rPr>
              <a:t>Ad</a:t>
            </a:r>
            <a:r>
              <a:rPr lang="en-US" sz="3200" spc="-10" dirty="0">
                <a:latin typeface="Arial"/>
                <a:cs typeface="Arial"/>
              </a:rPr>
              <a:t>v</a:t>
            </a:r>
            <a:r>
              <a:rPr lang="en-US" sz="3200" dirty="0">
                <a:latin typeface="Arial"/>
                <a:cs typeface="Arial"/>
              </a:rPr>
              <a:t>o</a:t>
            </a:r>
            <a:r>
              <a:rPr lang="en-US" sz="3200" spc="5" dirty="0">
                <a:latin typeface="Arial"/>
                <a:cs typeface="Arial"/>
              </a:rPr>
              <a:t>c</a:t>
            </a:r>
            <a:r>
              <a:rPr lang="en-US" sz="3200" dirty="0">
                <a:latin typeface="Arial"/>
                <a:cs typeface="Arial"/>
              </a:rPr>
              <a:t>a</a:t>
            </a:r>
            <a:r>
              <a:rPr lang="en-US" sz="3200" spc="5" dirty="0">
                <a:latin typeface="Arial"/>
                <a:cs typeface="Arial"/>
              </a:rPr>
              <a:t>c</a:t>
            </a:r>
            <a:r>
              <a:rPr lang="en-US" sz="3200" dirty="0">
                <a:latin typeface="Arial"/>
                <a:cs typeface="Arial"/>
              </a:rPr>
              <a:t>y</a:t>
            </a:r>
          </a:p>
          <a:p>
            <a:pPr marL="0" indent="0">
              <a:lnSpc>
                <a:spcPct val="100000"/>
              </a:lnSpc>
              <a:spcBef>
                <a:spcPts val="1360"/>
              </a:spcBef>
              <a:buNone/>
            </a:pPr>
            <a:r>
              <a:rPr lang="en-US" sz="3200" spc="-5" dirty="0">
                <a:latin typeface="Arial"/>
                <a:cs typeface="Arial"/>
              </a:rPr>
              <a:t>S</a:t>
            </a:r>
            <a:r>
              <a:rPr lang="en-US" sz="3200" dirty="0">
                <a:latin typeface="Arial"/>
                <a:cs typeface="Arial"/>
              </a:rPr>
              <a:t>upport</a:t>
            </a:r>
            <a:r>
              <a:rPr lang="en-US" sz="3200" spc="-35" dirty="0">
                <a:latin typeface="Arial"/>
                <a:cs typeface="Arial"/>
              </a:rPr>
              <a:t> </a:t>
            </a:r>
            <a:r>
              <a:rPr lang="en-US" sz="3200" dirty="0">
                <a:latin typeface="Arial"/>
                <a:cs typeface="Arial"/>
              </a:rPr>
              <a:t>and</a:t>
            </a:r>
            <a:r>
              <a:rPr lang="en-US" sz="3200" spc="-15" dirty="0">
                <a:latin typeface="Arial"/>
                <a:cs typeface="Arial"/>
              </a:rPr>
              <a:t> </a:t>
            </a:r>
            <a:r>
              <a:rPr lang="en-US" sz="3200" spc="5" dirty="0">
                <a:latin typeface="Arial"/>
                <a:cs typeface="Arial"/>
              </a:rPr>
              <a:t>Sk</a:t>
            </a:r>
            <a:r>
              <a:rPr lang="en-US" sz="3200" spc="-5" dirty="0">
                <a:latin typeface="Arial"/>
                <a:cs typeface="Arial"/>
              </a:rPr>
              <a:t>il</a:t>
            </a:r>
            <a:r>
              <a:rPr lang="en-US" sz="3200" dirty="0">
                <a:latin typeface="Arial"/>
                <a:cs typeface="Arial"/>
              </a:rPr>
              <a:t>l</a:t>
            </a:r>
            <a:r>
              <a:rPr lang="en-US" sz="3200" spc="-5" dirty="0">
                <a:latin typeface="Arial"/>
                <a:cs typeface="Arial"/>
              </a:rPr>
              <a:t> </a:t>
            </a:r>
            <a:r>
              <a:rPr lang="en-US" sz="3200" dirty="0">
                <a:latin typeface="Arial"/>
                <a:cs typeface="Arial"/>
              </a:rPr>
              <a:t>De</a:t>
            </a:r>
            <a:r>
              <a:rPr lang="en-US" sz="3200" spc="-10" dirty="0">
                <a:latin typeface="Arial"/>
                <a:cs typeface="Arial"/>
              </a:rPr>
              <a:t>v</a:t>
            </a:r>
            <a:r>
              <a:rPr lang="en-US" sz="3200" dirty="0">
                <a:latin typeface="Arial"/>
                <a:cs typeface="Arial"/>
              </a:rPr>
              <a:t>e</a:t>
            </a:r>
            <a:r>
              <a:rPr lang="en-US" sz="3200" spc="-5" dirty="0">
                <a:latin typeface="Arial"/>
                <a:cs typeface="Arial"/>
              </a:rPr>
              <a:t>l</a:t>
            </a:r>
            <a:r>
              <a:rPr lang="en-US" sz="3200" dirty="0">
                <a:latin typeface="Arial"/>
                <a:cs typeface="Arial"/>
              </a:rPr>
              <a:t>op</a:t>
            </a:r>
            <a:r>
              <a:rPr lang="en-US" sz="3200" spc="-5" dirty="0">
                <a:latin typeface="Arial"/>
                <a:cs typeface="Arial"/>
              </a:rPr>
              <a:t>m</a:t>
            </a:r>
            <a:r>
              <a:rPr lang="en-US" sz="3200" dirty="0">
                <a:latin typeface="Arial"/>
                <a:cs typeface="Arial"/>
              </a:rPr>
              <a:t>ent</a:t>
            </a:r>
          </a:p>
          <a:p>
            <a:pPr marL="329565" indent="-286385">
              <a:lnSpc>
                <a:spcPct val="100000"/>
              </a:lnSpc>
              <a:spcBef>
                <a:spcPts val="615"/>
              </a:spcBef>
              <a:buClr>
                <a:srgbClr val="00B0F0"/>
              </a:buClr>
              <a:buFont typeface="Wingdings"/>
              <a:buChar char=""/>
              <a:tabLst>
                <a:tab pos="330200" algn="l"/>
              </a:tabLst>
            </a:pPr>
            <a:r>
              <a:rPr lang="en-US" spc="-10" dirty="0">
                <a:latin typeface="Arial"/>
                <a:cs typeface="Arial"/>
              </a:rPr>
              <a:t>Suppo</a:t>
            </a:r>
            <a:r>
              <a:rPr lang="en-US" spc="-15" dirty="0">
                <a:latin typeface="Arial"/>
                <a:cs typeface="Arial"/>
              </a:rPr>
              <a:t>r</a:t>
            </a:r>
            <a:r>
              <a:rPr lang="en-US" spc="-5" dirty="0">
                <a:latin typeface="Arial"/>
                <a:cs typeface="Arial"/>
              </a:rPr>
              <a:t>t</a:t>
            </a:r>
            <a:r>
              <a:rPr lang="en-US" spc="10" dirty="0">
                <a:latin typeface="Arial"/>
                <a:cs typeface="Arial"/>
              </a:rPr>
              <a:t> </a:t>
            </a:r>
            <a:r>
              <a:rPr lang="en-US" spc="-10" dirty="0">
                <a:latin typeface="Arial"/>
                <a:cs typeface="Arial"/>
              </a:rPr>
              <a:t>net</a:t>
            </a:r>
            <a:r>
              <a:rPr lang="en-US" spc="-30" dirty="0">
                <a:latin typeface="Arial"/>
                <a:cs typeface="Arial"/>
              </a:rPr>
              <a:t>w</a:t>
            </a:r>
            <a:r>
              <a:rPr lang="en-US" spc="-10" dirty="0">
                <a:latin typeface="Arial"/>
                <a:cs typeface="Arial"/>
              </a:rPr>
              <a:t>o</a:t>
            </a:r>
            <a:r>
              <a:rPr lang="en-US" spc="-15" dirty="0">
                <a:latin typeface="Arial"/>
                <a:cs typeface="Arial"/>
              </a:rPr>
              <a:t>r</a:t>
            </a:r>
            <a:r>
              <a:rPr lang="en-US" spc="-5" dirty="0">
                <a:latin typeface="Arial"/>
                <a:cs typeface="Arial"/>
              </a:rPr>
              <a:t>k</a:t>
            </a:r>
            <a:r>
              <a:rPr lang="en-US" spc="-10" dirty="0">
                <a:latin typeface="Arial"/>
                <a:cs typeface="Arial"/>
              </a:rPr>
              <a:t>s</a:t>
            </a:r>
            <a:endParaRPr lang="en-US" dirty="0">
              <a:latin typeface="Arial"/>
              <a:cs typeface="Arial"/>
            </a:endParaRPr>
          </a:p>
          <a:p>
            <a:pPr marL="329565" indent="-286385">
              <a:lnSpc>
                <a:spcPct val="100000"/>
              </a:lnSpc>
              <a:spcBef>
                <a:spcPts val="600"/>
              </a:spcBef>
              <a:buClr>
                <a:srgbClr val="00B0F0"/>
              </a:buClr>
              <a:buFont typeface="Wingdings"/>
              <a:buChar char=""/>
              <a:tabLst>
                <a:tab pos="330200" algn="l"/>
              </a:tabLst>
            </a:pPr>
            <a:r>
              <a:rPr lang="en-US" spc="-100" dirty="0">
                <a:latin typeface="Arial"/>
                <a:cs typeface="Arial"/>
              </a:rPr>
              <a:t>V</a:t>
            </a:r>
            <a:r>
              <a:rPr lang="en-US" spc="-10" dirty="0">
                <a:latin typeface="Arial"/>
                <a:cs typeface="Arial"/>
              </a:rPr>
              <a:t>o</a:t>
            </a:r>
            <a:r>
              <a:rPr lang="en-US" spc="-5" dirty="0">
                <a:latin typeface="Arial"/>
                <a:cs typeface="Arial"/>
              </a:rPr>
              <a:t>c</a:t>
            </a:r>
            <a:r>
              <a:rPr lang="en-US" spc="-10" dirty="0">
                <a:latin typeface="Arial"/>
                <a:cs typeface="Arial"/>
              </a:rPr>
              <a:t>at</a:t>
            </a:r>
            <a:r>
              <a:rPr lang="en-US" dirty="0">
                <a:latin typeface="Arial"/>
                <a:cs typeface="Arial"/>
              </a:rPr>
              <a:t>i</a:t>
            </a:r>
            <a:r>
              <a:rPr lang="en-US" spc="-10" dirty="0">
                <a:latin typeface="Arial"/>
                <a:cs typeface="Arial"/>
              </a:rPr>
              <a:t>onal</a:t>
            </a:r>
            <a:r>
              <a:rPr lang="en-US" spc="-20" dirty="0">
                <a:latin typeface="Arial"/>
                <a:cs typeface="Arial"/>
              </a:rPr>
              <a:t> </a:t>
            </a:r>
            <a:r>
              <a:rPr lang="en-US" spc="-10" dirty="0">
                <a:latin typeface="Arial"/>
                <a:cs typeface="Arial"/>
              </a:rPr>
              <a:t>and</a:t>
            </a:r>
            <a:r>
              <a:rPr lang="en-US" spc="-5" dirty="0">
                <a:latin typeface="Arial"/>
                <a:cs typeface="Arial"/>
              </a:rPr>
              <a:t> </a:t>
            </a:r>
            <a:r>
              <a:rPr lang="en-US" dirty="0">
                <a:latin typeface="Arial"/>
                <a:cs typeface="Arial"/>
              </a:rPr>
              <a:t>li</a:t>
            </a:r>
            <a:r>
              <a:rPr lang="en-US" spc="-10" dirty="0">
                <a:latin typeface="Arial"/>
                <a:cs typeface="Arial"/>
              </a:rPr>
              <a:t>fe</a:t>
            </a:r>
            <a:r>
              <a:rPr lang="en-US" spc="5" dirty="0">
                <a:latin typeface="Arial"/>
                <a:cs typeface="Arial"/>
              </a:rPr>
              <a:t> </a:t>
            </a:r>
            <a:r>
              <a:rPr lang="en-US" spc="-5" dirty="0">
                <a:latin typeface="Arial"/>
                <a:cs typeface="Arial"/>
              </a:rPr>
              <a:t>skil</a:t>
            </a:r>
            <a:r>
              <a:rPr lang="en-US" spc="-15" dirty="0">
                <a:latin typeface="Arial"/>
                <a:cs typeface="Arial"/>
              </a:rPr>
              <a:t>l</a:t>
            </a:r>
            <a:r>
              <a:rPr lang="en-US" spc="-10" dirty="0">
                <a:latin typeface="Arial"/>
                <a:cs typeface="Arial"/>
              </a:rPr>
              <a:t>s</a:t>
            </a:r>
            <a:endParaRPr lang="en-US" dirty="0">
              <a:latin typeface="Arial"/>
              <a:cs typeface="Arial"/>
            </a:endParaRPr>
          </a:p>
          <a:p>
            <a:pPr marL="329565" indent="-286385">
              <a:lnSpc>
                <a:spcPct val="100000"/>
              </a:lnSpc>
              <a:spcBef>
                <a:spcPts val="600"/>
              </a:spcBef>
              <a:buClr>
                <a:srgbClr val="00B0F0"/>
              </a:buClr>
              <a:buFont typeface="Wingdings"/>
              <a:buChar char=""/>
              <a:tabLst>
                <a:tab pos="330200" algn="l"/>
              </a:tabLst>
            </a:pPr>
            <a:r>
              <a:rPr lang="en-US" spc="-10" dirty="0">
                <a:latin typeface="Arial"/>
                <a:cs typeface="Arial"/>
              </a:rPr>
              <a:t>Edu</a:t>
            </a:r>
            <a:r>
              <a:rPr lang="en-US" spc="-5" dirty="0">
                <a:latin typeface="Arial"/>
                <a:cs typeface="Arial"/>
              </a:rPr>
              <a:t>c</a:t>
            </a:r>
            <a:r>
              <a:rPr lang="en-US" spc="-10" dirty="0">
                <a:latin typeface="Arial"/>
                <a:cs typeface="Arial"/>
              </a:rPr>
              <a:t>ation</a:t>
            </a:r>
            <a:endParaRPr lang="en-US" dirty="0">
              <a:latin typeface="Arial"/>
              <a:cs typeface="Arial"/>
            </a:endParaRPr>
          </a:p>
          <a:p>
            <a:pPr marL="0" indent="0">
              <a:buNone/>
            </a:pPr>
            <a:endParaRPr lang="en-US" dirty="0"/>
          </a:p>
        </p:txBody>
      </p:sp>
      <p:sp>
        <p:nvSpPr>
          <p:cNvPr id="5" name="object 3"/>
          <p:cNvSpPr>
            <a:spLocks noGrp="1"/>
          </p:cNvSpPr>
          <p:nvPr>
            <p:ph idx="1"/>
          </p:nvPr>
        </p:nvSpPr>
        <p:spPr>
          <a:xfrm>
            <a:off x="1660966" y="1295400"/>
            <a:ext cx="1219200" cy="1066800"/>
          </a:xfrm>
          <a:prstGeom prst="rect">
            <a:avLst/>
          </a:prstGeom>
          <a:blipFill>
            <a:blip r:embed="rId3" cstate="print"/>
            <a:stretch>
              <a:fillRect/>
            </a:stretch>
          </a:blipFill>
        </p:spPr>
        <p:txBody>
          <a:bodyPr wrap="square" lIns="0" tIns="0" rIns="0" bIns="0" rtlCol="0"/>
          <a:lstStyle/>
          <a:p>
            <a:pPr marL="0" indent="0">
              <a:buNone/>
            </a:pPr>
            <a:endParaRPr lang="en-US" dirty="0"/>
          </a:p>
        </p:txBody>
      </p:sp>
      <p:sp>
        <p:nvSpPr>
          <p:cNvPr id="6" name="object 4"/>
          <p:cNvSpPr/>
          <p:nvPr/>
        </p:nvSpPr>
        <p:spPr>
          <a:xfrm>
            <a:off x="1695450" y="2667000"/>
            <a:ext cx="1203767" cy="1202032"/>
          </a:xfrm>
          <a:prstGeom prst="rect">
            <a:avLst/>
          </a:prstGeom>
          <a:blipFill>
            <a:blip r:embed="rId4" cstate="print"/>
            <a:stretch>
              <a:fillRect/>
            </a:stretch>
          </a:blipFill>
        </p:spPr>
        <p:txBody>
          <a:bodyPr wrap="square" lIns="0" tIns="0" rIns="0" bIns="0" rtlCol="0"/>
          <a:lstStyle/>
          <a:p>
            <a:endParaRPr/>
          </a:p>
        </p:txBody>
      </p:sp>
      <p:sp>
        <p:nvSpPr>
          <p:cNvPr id="7" name="object 5"/>
          <p:cNvSpPr/>
          <p:nvPr/>
        </p:nvSpPr>
        <p:spPr>
          <a:xfrm>
            <a:off x="1752600" y="4267199"/>
            <a:ext cx="1203767" cy="1202247"/>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982533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5CF99-1EAF-4299-B70B-D6B55C9044ED}"/>
              </a:ext>
            </a:extLst>
          </p:cNvPr>
          <p:cNvSpPr>
            <a:spLocks noGrp="1"/>
          </p:cNvSpPr>
          <p:nvPr>
            <p:ph type="title"/>
          </p:nvPr>
        </p:nvSpPr>
        <p:spPr/>
        <p:txBody>
          <a:bodyPr/>
          <a:lstStyle/>
          <a:p>
            <a:pPr algn="ctr"/>
            <a:r>
              <a:rPr lang="en-US" dirty="0"/>
              <a:t>Victim of Sex Trafficking</a:t>
            </a:r>
          </a:p>
        </p:txBody>
      </p:sp>
      <p:sp>
        <p:nvSpPr>
          <p:cNvPr id="3" name="Content Placeholder 2">
            <a:extLst>
              <a:ext uri="{FF2B5EF4-FFF2-40B4-BE49-F238E27FC236}">
                <a16:creationId xmlns:a16="http://schemas.microsoft.com/office/drawing/2014/main" id="{63031539-B49B-4474-AEA1-BB4817343587}"/>
              </a:ext>
            </a:extLst>
          </p:cNvPr>
          <p:cNvSpPr>
            <a:spLocks noGrp="1"/>
          </p:cNvSpPr>
          <p:nvPr>
            <p:ph idx="1"/>
          </p:nvPr>
        </p:nvSpPr>
        <p:spPr/>
        <p:txBody>
          <a:bodyPr/>
          <a:lstStyle/>
          <a:p>
            <a:pPr marL="0" indent="0" algn="ctr">
              <a:buNone/>
            </a:pPr>
            <a:r>
              <a:rPr lang="en-US" sz="2800" i="1" dirty="0"/>
              <a:t>What comes to mind?</a:t>
            </a:r>
            <a:endParaRPr lang="en-US" i="1" dirty="0"/>
          </a:p>
        </p:txBody>
      </p:sp>
      <p:sp>
        <p:nvSpPr>
          <p:cNvPr id="4" name="Rectangle: Diagonal Corners Rounded 3">
            <a:extLst>
              <a:ext uri="{FF2B5EF4-FFF2-40B4-BE49-F238E27FC236}">
                <a16:creationId xmlns:a16="http://schemas.microsoft.com/office/drawing/2014/main" id="{73E60BAF-C697-496E-99E5-CA9E8CB66DDA}"/>
              </a:ext>
            </a:extLst>
          </p:cNvPr>
          <p:cNvSpPr/>
          <p:nvPr/>
        </p:nvSpPr>
        <p:spPr>
          <a:xfrm>
            <a:off x="228600" y="1752600"/>
            <a:ext cx="8763000" cy="4267200"/>
          </a:xfrm>
          <a:prstGeom prst="round2Diag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19402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B8A78-1F74-4FA0-8709-675A732A4C49}"/>
              </a:ext>
            </a:extLst>
          </p:cNvPr>
          <p:cNvSpPr>
            <a:spLocks noGrp="1"/>
          </p:cNvSpPr>
          <p:nvPr>
            <p:ph type="title"/>
          </p:nvPr>
        </p:nvSpPr>
        <p:spPr/>
        <p:txBody>
          <a:bodyPr/>
          <a:lstStyle/>
          <a:p>
            <a:r>
              <a:rPr lang="en-US" dirty="0"/>
              <a:t>Unit 7</a:t>
            </a:r>
          </a:p>
        </p:txBody>
      </p:sp>
      <p:sp>
        <p:nvSpPr>
          <p:cNvPr id="3" name="Content Placeholder 2">
            <a:extLst>
              <a:ext uri="{FF2B5EF4-FFF2-40B4-BE49-F238E27FC236}">
                <a16:creationId xmlns:a16="http://schemas.microsoft.com/office/drawing/2014/main" id="{111CEF91-1634-4CA7-908C-9D0248B53339}"/>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pPr marL="0" indent="0" algn="ctr">
              <a:buNone/>
            </a:pPr>
            <a:endParaRPr lang="en-US" dirty="0"/>
          </a:p>
        </p:txBody>
      </p:sp>
      <p:sp>
        <p:nvSpPr>
          <p:cNvPr id="4" name="TextBox 3">
            <a:extLst>
              <a:ext uri="{FF2B5EF4-FFF2-40B4-BE49-F238E27FC236}">
                <a16:creationId xmlns:a16="http://schemas.microsoft.com/office/drawing/2014/main" id="{8C8D3F95-7C5C-4890-B7DF-1892BAC1CC29}"/>
              </a:ext>
            </a:extLst>
          </p:cNvPr>
          <p:cNvSpPr txBox="1"/>
          <p:nvPr/>
        </p:nvSpPr>
        <p:spPr>
          <a:xfrm>
            <a:off x="685800" y="2980944"/>
            <a:ext cx="7696200" cy="769441"/>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dirty="0">
                <a:ln w="9525">
                  <a:solidFill>
                    <a:schemeClr val="bg1"/>
                  </a:solidFill>
                  <a:prstDash val="solid"/>
                </a:ln>
                <a:effectLst>
                  <a:outerShdw blurRad="12700" dist="38100" dir="2700000" algn="tl" rotWithShape="0">
                    <a:schemeClr val="bg1">
                      <a:lumMod val="50000"/>
                    </a:schemeClr>
                  </a:outerShdw>
                </a:effectLst>
              </a:rPr>
              <a:t>Close</a:t>
            </a:r>
          </a:p>
        </p:txBody>
      </p:sp>
      <p:sp>
        <p:nvSpPr>
          <p:cNvPr id="6" name="Oval 5">
            <a:extLst>
              <a:ext uri="{FF2B5EF4-FFF2-40B4-BE49-F238E27FC236}">
                <a16:creationId xmlns:a16="http://schemas.microsoft.com/office/drawing/2014/main" id="{D46A8BDC-5F7D-40E7-BE9F-AA2C0C7687A6}"/>
              </a:ext>
            </a:extLst>
          </p:cNvPr>
          <p:cNvSpPr/>
          <p:nvPr/>
        </p:nvSpPr>
        <p:spPr>
          <a:xfrm>
            <a:off x="990600" y="1828800"/>
            <a:ext cx="1295400" cy="11521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CD37C13-D9F2-4345-9DD2-5E9E32284AB7}"/>
              </a:ext>
            </a:extLst>
          </p:cNvPr>
          <p:cNvSpPr/>
          <p:nvPr/>
        </p:nvSpPr>
        <p:spPr>
          <a:xfrm>
            <a:off x="5791200" y="1003300"/>
            <a:ext cx="914400" cy="8255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0EC2C22-3D43-4867-B1A6-7EF36D0F1DED}"/>
              </a:ext>
            </a:extLst>
          </p:cNvPr>
          <p:cNvSpPr/>
          <p:nvPr/>
        </p:nvSpPr>
        <p:spPr>
          <a:xfrm>
            <a:off x="6324600" y="4427494"/>
            <a:ext cx="990600" cy="98270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4097DC9-EFD2-43BC-B9F0-B6B0B685EDB0}"/>
              </a:ext>
            </a:extLst>
          </p:cNvPr>
          <p:cNvSpPr/>
          <p:nvPr/>
        </p:nvSpPr>
        <p:spPr>
          <a:xfrm>
            <a:off x="2286000" y="4617991"/>
            <a:ext cx="838200" cy="79220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7DC2EF7-158D-4DBF-929C-8A6C3F44D078}"/>
              </a:ext>
            </a:extLst>
          </p:cNvPr>
          <p:cNvSpPr/>
          <p:nvPr/>
        </p:nvSpPr>
        <p:spPr>
          <a:xfrm>
            <a:off x="4533900" y="1606807"/>
            <a:ext cx="1097280" cy="10972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344FF6F-5DEA-4FD7-B61A-9D73E691788F}"/>
              </a:ext>
            </a:extLst>
          </p:cNvPr>
          <p:cNvSpPr/>
          <p:nvPr/>
        </p:nvSpPr>
        <p:spPr>
          <a:xfrm>
            <a:off x="990600" y="3886200"/>
            <a:ext cx="838200" cy="7317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8F492CA-DB8D-469C-A286-6B6D444036AD}"/>
              </a:ext>
            </a:extLst>
          </p:cNvPr>
          <p:cNvSpPr/>
          <p:nvPr/>
        </p:nvSpPr>
        <p:spPr>
          <a:xfrm>
            <a:off x="7162800" y="2081076"/>
            <a:ext cx="990600" cy="98270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690CCD-FA9C-4F3F-B8CD-7244A69F696C}"/>
              </a:ext>
            </a:extLst>
          </p:cNvPr>
          <p:cNvSpPr/>
          <p:nvPr/>
        </p:nvSpPr>
        <p:spPr>
          <a:xfrm>
            <a:off x="4152900" y="4040533"/>
            <a:ext cx="990600" cy="98270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39671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E144B-57DE-447D-8EF5-5BDEBC706239}"/>
              </a:ext>
            </a:extLst>
          </p:cNvPr>
          <p:cNvSpPr>
            <a:spLocks noGrp="1"/>
          </p:cNvSpPr>
          <p:nvPr>
            <p:ph type="title"/>
          </p:nvPr>
        </p:nvSpPr>
        <p:spPr/>
        <p:txBody>
          <a:bodyPr/>
          <a:lstStyle/>
          <a:p>
            <a:r>
              <a:rPr lang="en-US" dirty="0"/>
              <a:t>Moving Forward</a:t>
            </a:r>
          </a:p>
        </p:txBody>
      </p:sp>
      <p:sp>
        <p:nvSpPr>
          <p:cNvPr id="3" name="Content Placeholder 2">
            <a:extLst>
              <a:ext uri="{FF2B5EF4-FFF2-40B4-BE49-F238E27FC236}">
                <a16:creationId xmlns:a16="http://schemas.microsoft.com/office/drawing/2014/main" id="{79C7C1AB-BFDC-433B-91DD-A7BA8963D755}"/>
              </a:ext>
            </a:extLst>
          </p:cNvPr>
          <p:cNvSpPr>
            <a:spLocks noGrp="1"/>
          </p:cNvSpPr>
          <p:nvPr>
            <p:ph idx="1"/>
          </p:nvPr>
        </p:nvSpPr>
        <p:spPr/>
        <p:txBody>
          <a:bodyPr/>
          <a:lstStyle/>
          <a:p>
            <a:pPr marL="0" indent="0" algn="ctr">
              <a:buNone/>
            </a:pPr>
            <a:r>
              <a:rPr lang="en-US" i="1" dirty="0"/>
              <a:t>New practice to implement</a:t>
            </a:r>
          </a:p>
        </p:txBody>
      </p:sp>
      <p:sp>
        <p:nvSpPr>
          <p:cNvPr id="4" name="Scroll: Horizontal 3">
            <a:extLst>
              <a:ext uri="{FF2B5EF4-FFF2-40B4-BE49-F238E27FC236}">
                <a16:creationId xmlns:a16="http://schemas.microsoft.com/office/drawing/2014/main" id="{04B608D2-833F-4288-B4EB-90615A8728AB}"/>
              </a:ext>
            </a:extLst>
          </p:cNvPr>
          <p:cNvSpPr/>
          <p:nvPr/>
        </p:nvSpPr>
        <p:spPr>
          <a:xfrm>
            <a:off x="419100" y="1169416"/>
            <a:ext cx="8382000" cy="4724400"/>
          </a:xfrm>
          <a:prstGeom prst="horizontalScroll">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795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01A8A-E8F5-4985-B8DC-1727788293D1}"/>
              </a:ext>
            </a:extLst>
          </p:cNvPr>
          <p:cNvSpPr>
            <a:spLocks noGrp="1"/>
          </p:cNvSpPr>
          <p:nvPr>
            <p:ph type="title"/>
          </p:nvPr>
        </p:nvSpPr>
        <p:spPr/>
        <p:txBody>
          <a:bodyPr/>
          <a:lstStyle/>
          <a:p>
            <a:r>
              <a:rPr lang="en-US" dirty="0"/>
              <a:t>Questions:  Changing the Language</a:t>
            </a:r>
          </a:p>
        </p:txBody>
      </p:sp>
      <p:graphicFrame>
        <p:nvGraphicFramePr>
          <p:cNvPr id="6" name="Content Placeholder 5">
            <a:extLst>
              <a:ext uri="{FF2B5EF4-FFF2-40B4-BE49-F238E27FC236}">
                <a16:creationId xmlns:a16="http://schemas.microsoft.com/office/drawing/2014/main" id="{9F31123E-C095-41D3-800F-FAA2DA65E93F}"/>
              </a:ext>
            </a:extLst>
          </p:cNvPr>
          <p:cNvGraphicFramePr>
            <a:graphicFrameLocks noGrp="1"/>
          </p:cNvGraphicFramePr>
          <p:nvPr>
            <p:ph idx="1"/>
            <p:extLst>
              <p:ext uri="{D42A27DB-BD31-4B8C-83A1-F6EECF244321}">
                <p14:modId xmlns:p14="http://schemas.microsoft.com/office/powerpoint/2010/main" val="269346982"/>
              </p:ext>
            </p:extLst>
          </p:nvPr>
        </p:nvGraphicFramePr>
        <p:xfrm>
          <a:off x="228600" y="1193800"/>
          <a:ext cx="8763000" cy="4957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1370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 Insensitive Language</a:t>
            </a:r>
          </a:p>
        </p:txBody>
      </p:sp>
      <p:sp>
        <p:nvSpPr>
          <p:cNvPr id="8" name="Flowchart: Process 7"/>
          <p:cNvSpPr/>
          <p:nvPr/>
        </p:nvSpPr>
        <p:spPr>
          <a:xfrm>
            <a:off x="838200" y="3048000"/>
            <a:ext cx="2514600" cy="1295391"/>
          </a:xfrm>
          <a:prstGeom prst="flowChartProcess">
            <a:avLst/>
          </a:prstGeom>
          <a:ln>
            <a:solidFill>
              <a:schemeClr val="tx1"/>
            </a:solidFill>
          </a:ln>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Teen/Child Prostitute</a:t>
            </a:r>
          </a:p>
        </p:txBody>
      </p:sp>
      <p:cxnSp>
        <p:nvCxnSpPr>
          <p:cNvPr id="10" name="Straight Connector 9"/>
          <p:cNvCxnSpPr/>
          <p:nvPr/>
        </p:nvCxnSpPr>
        <p:spPr>
          <a:xfrm>
            <a:off x="3048000" y="3659124"/>
            <a:ext cx="914400" cy="0"/>
          </a:xfrm>
          <a:prstGeom prst="line">
            <a:avLst/>
          </a:prstGeom>
        </p:spPr>
        <p:style>
          <a:lnRef idx="2">
            <a:schemeClr val="accent3"/>
          </a:lnRef>
          <a:fillRef idx="0">
            <a:schemeClr val="accent3"/>
          </a:fillRef>
          <a:effectRef idx="1">
            <a:schemeClr val="accent3"/>
          </a:effectRef>
          <a:fontRef idx="minor">
            <a:schemeClr val="tx1"/>
          </a:fontRef>
        </p:style>
      </p:cxnSp>
      <p:sp>
        <p:nvSpPr>
          <p:cNvPr id="11" name="Left Bracket 10"/>
          <p:cNvSpPr/>
          <p:nvPr/>
        </p:nvSpPr>
        <p:spPr>
          <a:xfrm>
            <a:off x="3962400" y="2057400"/>
            <a:ext cx="76200" cy="3276600"/>
          </a:xfrm>
          <a:prstGeom prst="leftBracket">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dirty="0"/>
          </a:p>
        </p:txBody>
      </p:sp>
      <p:sp>
        <p:nvSpPr>
          <p:cNvPr id="12" name="object 4"/>
          <p:cNvSpPr txBox="1">
            <a:spLocks noGrp="1"/>
          </p:cNvSpPr>
          <p:nvPr>
            <p:ph idx="1"/>
          </p:nvPr>
        </p:nvSpPr>
        <p:spPr>
          <a:xfrm>
            <a:off x="4000500" y="2160664"/>
            <a:ext cx="4838700" cy="3447098"/>
          </a:xfrm>
          <a:prstGeom prst="rect">
            <a:avLst/>
          </a:prstGeom>
        </p:spPr>
        <p:txBody>
          <a:bodyPr vert="horz" wrap="square" lIns="0" tIns="0" rIns="0" bIns="0" rtlCol="0">
            <a:spAutoFit/>
          </a:bodyPr>
          <a:lstStyle/>
          <a:p>
            <a:pPr marL="355600" marR="1078230" indent="-342900">
              <a:lnSpc>
                <a:spcPct val="100000"/>
              </a:lnSpc>
              <a:buClr>
                <a:schemeClr val="accent1">
                  <a:lumMod val="75000"/>
                </a:schemeClr>
              </a:buClr>
              <a:buFont typeface="Wingdings" panose="05000000000000000000" pitchFamily="2" charset="2"/>
              <a:buChar char="ü"/>
            </a:pPr>
            <a:r>
              <a:rPr sz="1600" spc="-5" dirty="0"/>
              <a:t>Pl</a:t>
            </a:r>
            <a:r>
              <a:rPr sz="1600" dirty="0"/>
              <a:t>a</a:t>
            </a:r>
            <a:r>
              <a:rPr sz="1600" spc="5" dirty="0"/>
              <a:t>c</a:t>
            </a:r>
            <a:r>
              <a:rPr sz="1600" dirty="0"/>
              <a:t>es</a:t>
            </a:r>
            <a:r>
              <a:rPr sz="1600" spc="-15" dirty="0"/>
              <a:t> </a:t>
            </a:r>
            <a:r>
              <a:rPr sz="1600" dirty="0"/>
              <a:t>b</a:t>
            </a:r>
            <a:r>
              <a:rPr sz="1600" spc="-5" dirty="0"/>
              <a:t>l</a:t>
            </a:r>
            <a:r>
              <a:rPr sz="1600" dirty="0"/>
              <a:t>a</a:t>
            </a:r>
            <a:r>
              <a:rPr sz="1600" spc="-5" dirty="0"/>
              <a:t>m</a:t>
            </a:r>
            <a:r>
              <a:rPr sz="1600" dirty="0"/>
              <a:t>e</a:t>
            </a:r>
            <a:r>
              <a:rPr sz="1600" spc="-15" dirty="0"/>
              <a:t> </a:t>
            </a:r>
            <a:r>
              <a:rPr sz="1600" dirty="0"/>
              <a:t>on</a:t>
            </a:r>
            <a:r>
              <a:rPr sz="1600" spc="-15" dirty="0"/>
              <a:t> </a:t>
            </a:r>
            <a:r>
              <a:rPr lang="en-US" sz="1600" spc="-15" dirty="0"/>
              <a:t>the </a:t>
            </a:r>
            <a:r>
              <a:rPr sz="1600" spc="5" dirty="0"/>
              <a:t>c</a:t>
            </a:r>
            <a:r>
              <a:rPr sz="1600" dirty="0"/>
              <a:t>h</a:t>
            </a:r>
            <a:r>
              <a:rPr sz="1600" spc="-5" dirty="0"/>
              <a:t>il</a:t>
            </a:r>
            <a:r>
              <a:rPr sz="1600" dirty="0"/>
              <a:t>d</a:t>
            </a:r>
            <a:r>
              <a:rPr sz="1600" spc="-5" dirty="0"/>
              <a:t> </a:t>
            </a:r>
            <a:r>
              <a:rPr sz="1600" dirty="0"/>
              <a:t>ra</a:t>
            </a:r>
            <a:r>
              <a:rPr sz="1600" spc="-10" dirty="0"/>
              <a:t>t</a:t>
            </a:r>
            <a:r>
              <a:rPr sz="1600" dirty="0"/>
              <a:t>her</a:t>
            </a:r>
            <a:r>
              <a:rPr sz="1600" spc="-40" dirty="0"/>
              <a:t> </a:t>
            </a:r>
            <a:r>
              <a:rPr sz="1600" spc="-10" dirty="0"/>
              <a:t>t</a:t>
            </a:r>
            <a:r>
              <a:rPr sz="1600" dirty="0"/>
              <a:t>han re</a:t>
            </a:r>
            <a:r>
              <a:rPr sz="1600" spc="5" dirty="0"/>
              <a:t>c</a:t>
            </a:r>
            <a:r>
              <a:rPr sz="1600" dirty="0"/>
              <a:t>ogni</a:t>
            </a:r>
            <a:r>
              <a:rPr sz="1600" spc="5" dirty="0"/>
              <a:t>z</a:t>
            </a:r>
            <a:r>
              <a:rPr sz="1600" spc="-5" dirty="0"/>
              <a:t>i</a:t>
            </a:r>
            <a:r>
              <a:rPr sz="1600" dirty="0"/>
              <a:t>ng</a:t>
            </a:r>
            <a:r>
              <a:rPr sz="1600" spc="-40" dirty="0"/>
              <a:t> </a:t>
            </a:r>
            <a:r>
              <a:rPr sz="1600" spc="-5" dirty="0"/>
              <a:t>t</a:t>
            </a:r>
            <a:r>
              <a:rPr sz="1600" dirty="0"/>
              <a:t>he</a:t>
            </a:r>
            <a:r>
              <a:rPr sz="1600" spc="-15" dirty="0"/>
              <a:t> </a:t>
            </a:r>
            <a:r>
              <a:rPr sz="1600" dirty="0"/>
              <a:t>perpe</a:t>
            </a:r>
            <a:r>
              <a:rPr sz="1600" spc="-5" dirty="0"/>
              <a:t>t</a:t>
            </a:r>
            <a:r>
              <a:rPr sz="1600" dirty="0"/>
              <a:t>ra</a:t>
            </a:r>
            <a:r>
              <a:rPr sz="1600" spc="-10" dirty="0"/>
              <a:t>t</a:t>
            </a:r>
            <a:r>
              <a:rPr sz="1600" spc="-15" dirty="0"/>
              <a:t>o</a:t>
            </a:r>
            <a:r>
              <a:rPr sz="1600" dirty="0"/>
              <a:t>r</a:t>
            </a:r>
          </a:p>
          <a:p>
            <a:pPr marL="355600" marR="1036319" indent="-342900" algn="just">
              <a:lnSpc>
                <a:spcPct val="175000"/>
              </a:lnSpc>
              <a:buClr>
                <a:schemeClr val="accent1">
                  <a:lumMod val="75000"/>
                </a:schemeClr>
              </a:buClr>
              <a:buFont typeface="Wingdings" panose="05000000000000000000" pitchFamily="2" charset="2"/>
              <a:buChar char="ü"/>
            </a:pPr>
            <a:r>
              <a:rPr sz="1600" dirty="0"/>
              <a:t>A</a:t>
            </a:r>
            <a:r>
              <a:rPr sz="1600" spc="-120" dirty="0"/>
              <a:t> </a:t>
            </a:r>
            <a:r>
              <a:rPr sz="1600" dirty="0"/>
              <a:t>“bad</a:t>
            </a:r>
            <a:r>
              <a:rPr sz="1600" spc="-30" dirty="0"/>
              <a:t> </a:t>
            </a:r>
            <a:r>
              <a:rPr sz="1600" spc="5" dirty="0"/>
              <a:t>k</a:t>
            </a:r>
            <a:r>
              <a:rPr sz="1600" spc="-5" dirty="0"/>
              <a:t>i</a:t>
            </a:r>
            <a:r>
              <a:rPr sz="1600" dirty="0"/>
              <a:t>d”</a:t>
            </a:r>
            <a:r>
              <a:rPr sz="1600" spc="-15" dirty="0"/>
              <a:t> </a:t>
            </a:r>
            <a:r>
              <a:rPr sz="1600" dirty="0"/>
              <a:t>a</a:t>
            </a:r>
            <a:r>
              <a:rPr sz="1600" spc="5" dirty="0"/>
              <a:t>c</a:t>
            </a:r>
            <a:r>
              <a:rPr sz="1600" spc="-10" dirty="0"/>
              <a:t>t</a:t>
            </a:r>
            <a:r>
              <a:rPr sz="1600" spc="-5" dirty="0"/>
              <a:t>i</a:t>
            </a:r>
            <a:r>
              <a:rPr sz="1600" dirty="0"/>
              <a:t>ng</a:t>
            </a:r>
            <a:r>
              <a:rPr sz="1600" spc="-30" dirty="0"/>
              <a:t> </a:t>
            </a:r>
            <a:r>
              <a:rPr sz="1600" dirty="0"/>
              <a:t>as</a:t>
            </a:r>
            <a:r>
              <a:rPr sz="1600" spc="-10" dirty="0"/>
              <a:t> </a:t>
            </a:r>
            <a:r>
              <a:rPr sz="1600" dirty="0"/>
              <a:t>a</a:t>
            </a:r>
            <a:r>
              <a:rPr sz="1600" spc="-5" dirty="0"/>
              <a:t> </a:t>
            </a:r>
            <a:r>
              <a:rPr sz="1600" dirty="0"/>
              <a:t>de</a:t>
            </a:r>
            <a:r>
              <a:rPr sz="1600" spc="-5" dirty="0"/>
              <a:t>li</a:t>
            </a:r>
            <a:r>
              <a:rPr sz="1600" dirty="0"/>
              <a:t>nquent</a:t>
            </a:r>
            <a:endParaRPr lang="en-US" sz="1600" dirty="0"/>
          </a:p>
          <a:p>
            <a:pPr marL="355600" marR="1036319" indent="-342900" algn="just">
              <a:lnSpc>
                <a:spcPct val="175000"/>
              </a:lnSpc>
              <a:buClr>
                <a:schemeClr val="accent1">
                  <a:lumMod val="75000"/>
                </a:schemeClr>
              </a:buClr>
              <a:buFont typeface="Wingdings" panose="05000000000000000000" pitchFamily="2" charset="2"/>
              <a:buChar char="ü"/>
            </a:pPr>
            <a:r>
              <a:rPr sz="1400" dirty="0"/>
              <a:t> </a:t>
            </a:r>
            <a:r>
              <a:rPr sz="1600" spc="5" dirty="0"/>
              <a:t>Us</a:t>
            </a:r>
            <a:r>
              <a:rPr sz="1600" dirty="0"/>
              <a:t>ed</a:t>
            </a:r>
            <a:r>
              <a:rPr sz="1600" spc="-30" dirty="0"/>
              <a:t> </a:t>
            </a:r>
            <a:r>
              <a:rPr sz="1600" dirty="0"/>
              <a:t>as</a:t>
            </a:r>
            <a:r>
              <a:rPr sz="1600" spc="-10" dirty="0"/>
              <a:t> </a:t>
            </a:r>
            <a:r>
              <a:rPr sz="1600" dirty="0"/>
              <a:t>an</a:t>
            </a:r>
            <a:r>
              <a:rPr sz="1600" spc="-5" dirty="0"/>
              <a:t> i</a:t>
            </a:r>
            <a:r>
              <a:rPr sz="1600" dirty="0"/>
              <a:t>n</a:t>
            </a:r>
            <a:r>
              <a:rPr sz="1600" spc="5" dirty="0"/>
              <a:t>s</a:t>
            </a:r>
            <a:r>
              <a:rPr sz="1600" dirty="0"/>
              <a:t>u</a:t>
            </a:r>
            <a:r>
              <a:rPr sz="1600" spc="-5" dirty="0"/>
              <a:t>lt</a:t>
            </a:r>
            <a:r>
              <a:rPr sz="1600" spc="-10" dirty="0"/>
              <a:t>/</a:t>
            </a:r>
            <a:r>
              <a:rPr sz="1600" dirty="0"/>
              <a:t>deroga</a:t>
            </a:r>
            <a:r>
              <a:rPr sz="1600" spc="-5" dirty="0"/>
              <a:t>t</a:t>
            </a:r>
            <a:r>
              <a:rPr sz="1600" spc="-15" dirty="0"/>
              <a:t>o</a:t>
            </a:r>
            <a:r>
              <a:rPr sz="1600" spc="-10" dirty="0"/>
              <a:t>r</a:t>
            </a:r>
            <a:r>
              <a:rPr sz="1600" dirty="0"/>
              <a:t>y</a:t>
            </a:r>
            <a:r>
              <a:rPr sz="1600" spc="-35" dirty="0"/>
              <a:t> </a:t>
            </a:r>
            <a:r>
              <a:rPr sz="1600" spc="-5" dirty="0"/>
              <a:t>t</a:t>
            </a:r>
            <a:r>
              <a:rPr sz="1600" dirty="0"/>
              <a:t>erm </a:t>
            </a:r>
            <a:endParaRPr lang="en-US" sz="1600" dirty="0"/>
          </a:p>
          <a:p>
            <a:pPr marL="355600" marR="1036319" indent="-342900" algn="just">
              <a:lnSpc>
                <a:spcPct val="175000"/>
              </a:lnSpc>
              <a:buClr>
                <a:schemeClr val="accent1">
                  <a:lumMod val="75000"/>
                </a:schemeClr>
              </a:buClr>
              <a:buFont typeface="Wingdings" panose="05000000000000000000" pitchFamily="2" charset="2"/>
              <a:buChar char="ü"/>
            </a:pPr>
            <a:r>
              <a:rPr sz="1600" dirty="0"/>
              <a:t>A</a:t>
            </a:r>
            <a:r>
              <a:rPr sz="1600" spc="-120" dirty="0"/>
              <a:t> </a:t>
            </a:r>
            <a:r>
              <a:rPr sz="1600" spc="-5" dirty="0"/>
              <a:t>l</a:t>
            </a:r>
            <a:r>
              <a:rPr sz="1600" dirty="0"/>
              <a:t>abel</a:t>
            </a:r>
            <a:r>
              <a:rPr sz="1600" spc="-5" dirty="0"/>
              <a:t> </a:t>
            </a:r>
            <a:r>
              <a:rPr sz="1600" spc="5" dirty="0"/>
              <a:t>w</a:t>
            </a:r>
            <a:r>
              <a:rPr sz="1600" spc="-5" dirty="0"/>
              <a:t>i</a:t>
            </a:r>
            <a:r>
              <a:rPr sz="1600" spc="-10" dirty="0"/>
              <a:t>t</a:t>
            </a:r>
            <a:r>
              <a:rPr sz="1600" dirty="0"/>
              <a:t>h</a:t>
            </a:r>
            <a:r>
              <a:rPr sz="1600" spc="-5" dirty="0"/>
              <a:t> l</a:t>
            </a:r>
            <a:r>
              <a:rPr sz="1600" dirty="0"/>
              <a:t>ong-</a:t>
            </a:r>
            <a:r>
              <a:rPr sz="1600" spc="-5" dirty="0"/>
              <a:t>l</a:t>
            </a:r>
            <a:r>
              <a:rPr sz="1600" dirty="0"/>
              <a:t>a</a:t>
            </a:r>
            <a:r>
              <a:rPr sz="1600" spc="5" dirty="0"/>
              <a:t>s</a:t>
            </a:r>
            <a:r>
              <a:rPr sz="1600" spc="-10" dirty="0"/>
              <a:t>t</a:t>
            </a:r>
            <a:r>
              <a:rPr sz="1600" spc="-5" dirty="0"/>
              <a:t>i</a:t>
            </a:r>
            <a:r>
              <a:rPr sz="1600" dirty="0"/>
              <a:t>ng</a:t>
            </a:r>
            <a:r>
              <a:rPr sz="1600" spc="-30" dirty="0"/>
              <a:t> </a:t>
            </a:r>
            <a:r>
              <a:rPr sz="1600" spc="5" dirty="0"/>
              <a:t>s</a:t>
            </a:r>
            <a:r>
              <a:rPr sz="1600" spc="-5" dirty="0"/>
              <a:t>ti</a:t>
            </a:r>
            <a:r>
              <a:rPr sz="1600" dirty="0"/>
              <a:t>g</a:t>
            </a:r>
            <a:r>
              <a:rPr sz="1600" spc="-5" dirty="0"/>
              <a:t>ma</a:t>
            </a:r>
            <a:endParaRPr sz="1600" dirty="0"/>
          </a:p>
          <a:p>
            <a:pPr marL="285750" indent="-285750">
              <a:lnSpc>
                <a:spcPct val="100000"/>
              </a:lnSpc>
              <a:spcBef>
                <a:spcPts val="18"/>
              </a:spcBef>
              <a:buClr>
                <a:schemeClr val="accent1">
                  <a:lumMod val="75000"/>
                </a:schemeClr>
              </a:buClr>
              <a:buFont typeface="Wingdings" panose="05000000000000000000" pitchFamily="2" charset="2"/>
              <a:buChar char="ü"/>
            </a:pPr>
            <a:endParaRPr sz="1400" dirty="0"/>
          </a:p>
          <a:p>
            <a:pPr marL="354965" marR="5080" indent="-342900">
              <a:lnSpc>
                <a:spcPct val="100000"/>
              </a:lnSpc>
              <a:buClr>
                <a:schemeClr val="accent1">
                  <a:lumMod val="75000"/>
                </a:schemeClr>
              </a:buClr>
              <a:buFont typeface="Wingdings" panose="05000000000000000000" pitchFamily="2" charset="2"/>
              <a:buChar char="ü"/>
            </a:pPr>
            <a:r>
              <a:rPr sz="1600" spc="-5" dirty="0"/>
              <a:t>A</a:t>
            </a:r>
            <a:r>
              <a:rPr sz="1600" spc="5" dirty="0"/>
              <a:t>ss</a:t>
            </a:r>
            <a:r>
              <a:rPr sz="1600" dirty="0"/>
              <a:t>o</a:t>
            </a:r>
            <a:r>
              <a:rPr sz="1600" spc="5" dirty="0"/>
              <a:t>c</a:t>
            </a:r>
            <a:r>
              <a:rPr sz="1600" spc="-5" dirty="0"/>
              <a:t>i</a:t>
            </a:r>
            <a:r>
              <a:rPr sz="1600" dirty="0"/>
              <a:t>a</a:t>
            </a:r>
            <a:r>
              <a:rPr sz="1600" spc="-5" dirty="0"/>
              <a:t>t</a:t>
            </a:r>
            <a:r>
              <a:rPr sz="1600" dirty="0"/>
              <a:t>ed</a:t>
            </a:r>
            <a:r>
              <a:rPr sz="1600" spc="-40" dirty="0"/>
              <a:t> </a:t>
            </a:r>
            <a:r>
              <a:rPr sz="1600" spc="5" dirty="0"/>
              <a:t>w</a:t>
            </a:r>
            <a:r>
              <a:rPr sz="1600" spc="-5" dirty="0"/>
              <a:t>it</a:t>
            </a:r>
            <a:r>
              <a:rPr sz="1600" dirty="0"/>
              <a:t>h</a:t>
            </a:r>
            <a:r>
              <a:rPr sz="1600" spc="-5" dirty="0"/>
              <a:t> </a:t>
            </a:r>
            <a:r>
              <a:rPr sz="1600" dirty="0"/>
              <a:t>nega</a:t>
            </a:r>
            <a:r>
              <a:rPr sz="1600" spc="-5" dirty="0"/>
              <a:t>ti</a:t>
            </a:r>
            <a:r>
              <a:rPr sz="1600" spc="-10" dirty="0"/>
              <a:t>v</a:t>
            </a:r>
            <a:r>
              <a:rPr sz="1600" dirty="0"/>
              <a:t>e</a:t>
            </a:r>
            <a:r>
              <a:rPr sz="1600" spc="-15" dirty="0"/>
              <a:t> </a:t>
            </a:r>
            <a:r>
              <a:rPr sz="1600" spc="5" dirty="0"/>
              <a:t>s</a:t>
            </a:r>
            <a:r>
              <a:rPr sz="1600" spc="-10" dirty="0"/>
              <a:t>t</a:t>
            </a:r>
            <a:r>
              <a:rPr sz="1600" dirty="0"/>
              <a:t>ereo</a:t>
            </a:r>
            <a:r>
              <a:rPr sz="1600" spc="-10" dirty="0"/>
              <a:t>ty</a:t>
            </a:r>
            <a:r>
              <a:rPr sz="1600" dirty="0"/>
              <a:t>pes</a:t>
            </a:r>
            <a:r>
              <a:rPr sz="1600" spc="-50" dirty="0"/>
              <a:t> </a:t>
            </a:r>
            <a:r>
              <a:rPr sz="1600" dirty="0"/>
              <a:t>(drug addi</a:t>
            </a:r>
            <a:r>
              <a:rPr sz="1600" spc="5" dirty="0"/>
              <a:t>c</a:t>
            </a:r>
            <a:r>
              <a:rPr sz="1600" spc="-10" dirty="0"/>
              <a:t>t</a:t>
            </a:r>
            <a:r>
              <a:rPr sz="1600" dirty="0"/>
              <a:t>,</a:t>
            </a:r>
            <a:r>
              <a:rPr sz="1600" spc="-35" dirty="0"/>
              <a:t> </a:t>
            </a:r>
            <a:r>
              <a:rPr sz="1600" spc="5" dirty="0"/>
              <a:t>s</a:t>
            </a:r>
            <a:r>
              <a:rPr sz="1600" dirty="0"/>
              <a:t>e</a:t>
            </a:r>
            <a:r>
              <a:rPr sz="1600" spc="-10" dirty="0"/>
              <a:t>x</a:t>
            </a:r>
            <a:r>
              <a:rPr sz="1600" dirty="0"/>
              <a:t>ua</a:t>
            </a:r>
            <a:r>
              <a:rPr sz="1600" spc="-5" dirty="0"/>
              <a:t>ll</a:t>
            </a:r>
            <a:r>
              <a:rPr sz="1600" dirty="0"/>
              <a:t>y</a:t>
            </a:r>
            <a:r>
              <a:rPr sz="1600" spc="-10" dirty="0"/>
              <a:t> </a:t>
            </a:r>
            <a:r>
              <a:rPr sz="1600" dirty="0"/>
              <a:t>pro</a:t>
            </a:r>
            <a:r>
              <a:rPr sz="1600" spc="-5" dirty="0"/>
              <a:t>mi</a:t>
            </a:r>
            <a:r>
              <a:rPr sz="1600" spc="5" dirty="0"/>
              <a:t>sc</a:t>
            </a:r>
            <a:r>
              <a:rPr sz="1600" dirty="0"/>
              <a:t>uou</a:t>
            </a:r>
            <a:r>
              <a:rPr sz="1600" spc="-10" dirty="0"/>
              <a:t>s</a:t>
            </a:r>
            <a:r>
              <a:rPr sz="1600" dirty="0"/>
              <a:t>,</a:t>
            </a:r>
            <a:r>
              <a:rPr sz="1600" spc="-45" dirty="0"/>
              <a:t> </a:t>
            </a:r>
            <a:r>
              <a:rPr sz="1600" dirty="0"/>
              <a:t>e</a:t>
            </a:r>
            <a:r>
              <a:rPr sz="1600" spc="-10" dirty="0"/>
              <a:t>t</a:t>
            </a:r>
            <a:r>
              <a:rPr sz="1600" spc="5" dirty="0"/>
              <a:t>c</a:t>
            </a:r>
            <a:r>
              <a:rPr sz="1600" spc="-10" dirty="0"/>
              <a:t>.</a:t>
            </a:r>
            <a:r>
              <a:rPr sz="1600" dirty="0"/>
              <a:t>)</a:t>
            </a:r>
          </a:p>
          <a:p>
            <a:pPr marL="285750" indent="-285750">
              <a:lnSpc>
                <a:spcPct val="100000"/>
              </a:lnSpc>
              <a:spcBef>
                <a:spcPts val="18"/>
              </a:spcBef>
              <a:buClr>
                <a:schemeClr val="accent1">
                  <a:lumMod val="75000"/>
                </a:schemeClr>
              </a:buClr>
              <a:buFont typeface="Wingdings" panose="05000000000000000000" pitchFamily="2" charset="2"/>
              <a:buChar char="ü"/>
            </a:pPr>
            <a:endParaRPr sz="1400" dirty="0"/>
          </a:p>
          <a:p>
            <a:pPr marL="355600" marR="492759" indent="-342900">
              <a:lnSpc>
                <a:spcPct val="100000"/>
              </a:lnSpc>
              <a:buClr>
                <a:schemeClr val="accent1">
                  <a:lumMod val="75000"/>
                </a:schemeClr>
              </a:buClr>
              <a:buFont typeface="Wingdings" panose="05000000000000000000" pitchFamily="2" charset="2"/>
              <a:buChar char="ü"/>
            </a:pPr>
            <a:r>
              <a:rPr sz="1600" spc="-35" dirty="0"/>
              <a:t>W</a:t>
            </a:r>
            <a:r>
              <a:rPr sz="1600" dirty="0"/>
              <a:t>rong</a:t>
            </a:r>
            <a:r>
              <a:rPr sz="1600" spc="-5" dirty="0"/>
              <a:t>l</a:t>
            </a:r>
            <a:r>
              <a:rPr sz="1600" dirty="0"/>
              <a:t>y</a:t>
            </a:r>
            <a:r>
              <a:rPr sz="1600" spc="-35" dirty="0"/>
              <a:t> </a:t>
            </a:r>
            <a:r>
              <a:rPr sz="1600" dirty="0"/>
              <a:t>equa</a:t>
            </a:r>
            <a:r>
              <a:rPr sz="1600" spc="-5" dirty="0"/>
              <a:t>t</a:t>
            </a:r>
            <a:r>
              <a:rPr sz="1600" dirty="0"/>
              <a:t>ed</a:t>
            </a:r>
            <a:r>
              <a:rPr sz="1600" spc="-30" dirty="0"/>
              <a:t> </a:t>
            </a:r>
            <a:r>
              <a:rPr sz="1600" spc="5" dirty="0"/>
              <a:t>w</a:t>
            </a:r>
            <a:r>
              <a:rPr sz="1600" spc="-5" dirty="0"/>
              <a:t>i</a:t>
            </a:r>
            <a:r>
              <a:rPr sz="1600" spc="-10" dirty="0"/>
              <a:t>t</a:t>
            </a:r>
            <a:r>
              <a:rPr sz="1600" dirty="0"/>
              <a:t>h</a:t>
            </a:r>
            <a:r>
              <a:rPr sz="1600" spc="-5" dirty="0"/>
              <a:t> </a:t>
            </a:r>
            <a:r>
              <a:rPr sz="1600" dirty="0"/>
              <a:t>a</a:t>
            </a:r>
            <a:r>
              <a:rPr sz="1600" spc="-15" dirty="0"/>
              <a:t> </a:t>
            </a:r>
            <a:r>
              <a:rPr sz="1600" dirty="0"/>
              <a:t>“pro</a:t>
            </a:r>
            <a:r>
              <a:rPr sz="1600" spc="-10" dirty="0"/>
              <a:t>f</a:t>
            </a:r>
            <a:r>
              <a:rPr sz="1600" dirty="0"/>
              <a:t>e</a:t>
            </a:r>
            <a:r>
              <a:rPr sz="1600" spc="5" dirty="0"/>
              <a:t>ss</a:t>
            </a:r>
            <a:r>
              <a:rPr sz="1600" spc="-5" dirty="0"/>
              <a:t>i</a:t>
            </a:r>
            <a:r>
              <a:rPr sz="1600" dirty="0"/>
              <a:t>o</a:t>
            </a:r>
            <a:r>
              <a:rPr sz="1600" spc="-15" dirty="0"/>
              <a:t>n</a:t>
            </a:r>
            <a:r>
              <a:rPr sz="1600" dirty="0"/>
              <a:t>”</a:t>
            </a:r>
            <a:r>
              <a:rPr sz="1600" spc="-50" dirty="0"/>
              <a:t> </a:t>
            </a:r>
            <a:r>
              <a:rPr sz="1600" dirty="0"/>
              <a:t>or “</a:t>
            </a:r>
            <a:r>
              <a:rPr sz="1600" spc="5" dirty="0"/>
              <a:t>c</a:t>
            </a:r>
            <a:r>
              <a:rPr sz="1600" dirty="0"/>
              <a:t>hoi</a:t>
            </a:r>
            <a:r>
              <a:rPr sz="1600" spc="5" dirty="0"/>
              <a:t>c</a:t>
            </a:r>
            <a:r>
              <a:rPr sz="1600" dirty="0"/>
              <a:t>e”</a:t>
            </a:r>
          </a:p>
        </p:txBody>
      </p:sp>
    </p:spTree>
    <p:extLst>
      <p:ext uri="{BB962C8B-B14F-4D97-AF65-F5344CB8AC3E}">
        <p14:creationId xmlns:p14="http://schemas.microsoft.com/office/powerpoint/2010/main" val="3124103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 Sensitive Language</a:t>
            </a:r>
          </a:p>
        </p:txBody>
      </p:sp>
      <p:sp>
        <p:nvSpPr>
          <p:cNvPr id="3" name="Content Placeholder 2"/>
          <p:cNvSpPr>
            <a:spLocks noGrp="1"/>
          </p:cNvSpPr>
          <p:nvPr>
            <p:ph idx="1"/>
          </p:nvPr>
        </p:nvSpPr>
        <p:spPr>
          <a:xfrm>
            <a:off x="4183378" y="1981200"/>
            <a:ext cx="4579622" cy="3657600"/>
          </a:xfrm>
        </p:spPr>
        <p:txBody>
          <a:bodyPr>
            <a:normAutofit fontScale="40000" lnSpcReduction="20000"/>
          </a:bodyPr>
          <a:lstStyle/>
          <a:p>
            <a:pPr marL="298450" marR="41275" indent="-285750">
              <a:lnSpc>
                <a:spcPct val="100000"/>
              </a:lnSpc>
              <a:buClr>
                <a:schemeClr val="accent1">
                  <a:lumMod val="75000"/>
                </a:schemeClr>
              </a:buClr>
              <a:buFont typeface="Wingdings" panose="05000000000000000000" pitchFamily="2" charset="2"/>
              <a:buChar char="ü"/>
            </a:pPr>
            <a:r>
              <a:rPr lang="en-US" sz="3400" spc="-5" dirty="0"/>
              <a:t>R</a:t>
            </a:r>
            <a:r>
              <a:rPr lang="en-US" sz="3400" spc="-10" dirty="0"/>
              <a:t>e</a:t>
            </a:r>
            <a:r>
              <a:rPr lang="en-US" sz="3400" dirty="0"/>
              <a:t>c</a:t>
            </a:r>
            <a:r>
              <a:rPr lang="en-US" sz="3400" spc="-10" dirty="0"/>
              <a:t>ogn</a:t>
            </a:r>
            <a:r>
              <a:rPr lang="en-US" sz="3400" spc="-5" dirty="0"/>
              <a:t>i</a:t>
            </a:r>
            <a:r>
              <a:rPr lang="en-US" sz="3400" dirty="0"/>
              <a:t>z</a:t>
            </a:r>
            <a:r>
              <a:rPr lang="en-US" sz="3400" spc="-10" dirty="0"/>
              <a:t>e</a:t>
            </a:r>
            <a:r>
              <a:rPr lang="en-US" sz="3400" dirty="0"/>
              <a:t>s</a:t>
            </a:r>
            <a:r>
              <a:rPr lang="en-US" sz="3400" spc="30" dirty="0"/>
              <a:t> </a:t>
            </a:r>
            <a:r>
              <a:rPr lang="en-US" sz="3400" dirty="0"/>
              <a:t>t</a:t>
            </a:r>
            <a:r>
              <a:rPr lang="en-US" sz="3400" spc="-10" dirty="0"/>
              <a:t>ha</a:t>
            </a:r>
            <a:r>
              <a:rPr lang="en-US" sz="3400" dirty="0"/>
              <a:t>t</a:t>
            </a:r>
            <a:r>
              <a:rPr lang="en-US" sz="3400" spc="5" dirty="0"/>
              <a:t> </a:t>
            </a:r>
            <a:r>
              <a:rPr lang="en-US" sz="3400" dirty="0"/>
              <a:t>a</a:t>
            </a:r>
            <a:r>
              <a:rPr lang="en-US" sz="3400" spc="-5" dirty="0"/>
              <a:t> </a:t>
            </a:r>
            <a:r>
              <a:rPr lang="en-US" sz="3400" dirty="0"/>
              <a:t>c</a:t>
            </a:r>
            <a:r>
              <a:rPr lang="en-US" sz="3400" spc="-10" dirty="0"/>
              <a:t>h</a:t>
            </a:r>
            <a:r>
              <a:rPr lang="en-US" sz="3400" spc="-5" dirty="0"/>
              <a:t>il</a:t>
            </a:r>
            <a:r>
              <a:rPr lang="en-US" sz="3400" dirty="0"/>
              <a:t>d</a:t>
            </a:r>
            <a:r>
              <a:rPr lang="en-US" sz="3400" spc="10" dirty="0"/>
              <a:t> </a:t>
            </a:r>
            <a:r>
              <a:rPr lang="en-US" sz="3400" spc="-5" dirty="0"/>
              <a:t>i</a:t>
            </a:r>
            <a:r>
              <a:rPr lang="en-US" sz="3400" dirty="0"/>
              <a:t>s </a:t>
            </a:r>
            <a:r>
              <a:rPr lang="en-US" sz="3400" spc="-10" dirty="0"/>
              <a:t>no</a:t>
            </a:r>
            <a:r>
              <a:rPr lang="en-US" sz="3400" dirty="0"/>
              <a:t>t</a:t>
            </a:r>
            <a:r>
              <a:rPr lang="en-US" sz="3400" spc="5" dirty="0"/>
              <a:t> </a:t>
            </a:r>
            <a:r>
              <a:rPr lang="en-US" sz="3400" spc="-10" dirty="0"/>
              <a:t>de</a:t>
            </a:r>
            <a:r>
              <a:rPr lang="en-US" sz="3400" dirty="0"/>
              <a:t>v</a:t>
            </a:r>
            <a:r>
              <a:rPr lang="en-US" sz="3400" spc="-10" dirty="0"/>
              <a:t>e</a:t>
            </a:r>
            <a:r>
              <a:rPr lang="en-US" sz="3400" spc="-5" dirty="0"/>
              <a:t>l</a:t>
            </a:r>
            <a:r>
              <a:rPr lang="en-US" sz="3400" spc="-10" dirty="0"/>
              <a:t>op</a:t>
            </a:r>
            <a:r>
              <a:rPr lang="en-US" sz="3400" dirty="0"/>
              <a:t>m</a:t>
            </a:r>
            <a:r>
              <a:rPr lang="en-US" sz="3400" spc="-10" dirty="0"/>
              <a:t>en</a:t>
            </a:r>
            <a:r>
              <a:rPr lang="en-US" sz="3400" dirty="0"/>
              <a:t>t</a:t>
            </a:r>
            <a:r>
              <a:rPr lang="en-US" sz="3400" spc="-10" dirty="0"/>
              <a:t>a</a:t>
            </a:r>
            <a:r>
              <a:rPr lang="en-US" sz="3400" spc="-5" dirty="0"/>
              <a:t>ll</a:t>
            </a:r>
            <a:r>
              <a:rPr lang="en-US" sz="3400" spc="-160" dirty="0"/>
              <a:t>y</a:t>
            </a:r>
            <a:r>
              <a:rPr lang="en-US" sz="3400" dirty="0"/>
              <a:t>,</a:t>
            </a:r>
            <a:r>
              <a:rPr lang="en-US" sz="3400" spc="55" dirty="0"/>
              <a:t> </a:t>
            </a:r>
            <a:r>
              <a:rPr lang="en-US" sz="3400" spc="-5" dirty="0"/>
              <a:t>l</a:t>
            </a:r>
            <a:r>
              <a:rPr lang="en-US" sz="3400" spc="-10" dirty="0"/>
              <a:t>ega</a:t>
            </a:r>
            <a:r>
              <a:rPr lang="en-US" sz="3400" spc="-5" dirty="0"/>
              <a:t>ll</a:t>
            </a:r>
            <a:r>
              <a:rPr lang="en-US" sz="3400" spc="-160" dirty="0"/>
              <a:t>y</a:t>
            </a:r>
            <a:r>
              <a:rPr lang="en-US" sz="3400" dirty="0"/>
              <a:t>, </a:t>
            </a:r>
            <a:r>
              <a:rPr lang="en-US" sz="3400" spc="-10" dirty="0"/>
              <a:t>o</a:t>
            </a:r>
            <a:r>
              <a:rPr lang="en-US" sz="3400" dirty="0"/>
              <a:t>r s</a:t>
            </a:r>
            <a:r>
              <a:rPr lang="en-US" sz="3400" spc="-10" dirty="0"/>
              <a:t>o</a:t>
            </a:r>
            <a:r>
              <a:rPr lang="en-US" sz="3400" dirty="0"/>
              <a:t>c</a:t>
            </a:r>
            <a:r>
              <a:rPr lang="en-US" sz="3400" spc="-5" dirty="0"/>
              <a:t>i</a:t>
            </a:r>
            <a:r>
              <a:rPr lang="en-US" sz="3400" spc="-10" dirty="0"/>
              <a:t>a</a:t>
            </a:r>
            <a:r>
              <a:rPr lang="en-US" sz="3400" spc="-5" dirty="0"/>
              <a:t>ll</a:t>
            </a:r>
            <a:r>
              <a:rPr lang="en-US" sz="3400" dirty="0"/>
              <a:t>y</a:t>
            </a:r>
            <a:r>
              <a:rPr lang="en-US" sz="3400" spc="15" dirty="0"/>
              <a:t> </a:t>
            </a:r>
            <a:r>
              <a:rPr lang="en-US" sz="3400" spc="-10" dirty="0"/>
              <a:t>ab</a:t>
            </a:r>
            <a:r>
              <a:rPr lang="en-US" sz="3400" spc="-5" dirty="0"/>
              <a:t>l</a:t>
            </a:r>
            <a:r>
              <a:rPr lang="en-US" sz="3400" dirty="0"/>
              <a:t>e</a:t>
            </a:r>
            <a:r>
              <a:rPr lang="en-US" sz="3400" spc="10" dirty="0"/>
              <a:t> </a:t>
            </a:r>
            <a:r>
              <a:rPr lang="en-US" sz="3400" dirty="0"/>
              <a:t>to</a:t>
            </a:r>
            <a:r>
              <a:rPr lang="en-US" sz="3400" spc="-5" dirty="0"/>
              <a:t> </a:t>
            </a:r>
            <a:r>
              <a:rPr lang="en-US" sz="3400" dirty="0"/>
              <a:t>m</a:t>
            </a:r>
            <a:r>
              <a:rPr lang="en-US" sz="3400" spc="-10" dirty="0"/>
              <a:t>a</a:t>
            </a:r>
            <a:r>
              <a:rPr lang="en-US" sz="3400" dirty="0"/>
              <a:t>ke</a:t>
            </a:r>
            <a:r>
              <a:rPr lang="en-US" sz="3400" spc="-5" dirty="0"/>
              <a:t> </a:t>
            </a:r>
            <a:r>
              <a:rPr lang="en-US" sz="3400" dirty="0"/>
              <a:t>t</a:t>
            </a:r>
            <a:r>
              <a:rPr lang="en-US" sz="3400" spc="-10" dirty="0"/>
              <a:t>h</a:t>
            </a:r>
            <a:r>
              <a:rPr lang="en-US" sz="3400" dirty="0"/>
              <a:t>e</a:t>
            </a:r>
            <a:r>
              <a:rPr lang="en-US" sz="3400" spc="-5" dirty="0"/>
              <a:t> </a:t>
            </a:r>
            <a:r>
              <a:rPr lang="en-US" sz="3400" dirty="0"/>
              <a:t>“c</a:t>
            </a:r>
            <a:r>
              <a:rPr lang="en-US" sz="3400" spc="-10" dirty="0"/>
              <a:t>ho</a:t>
            </a:r>
            <a:r>
              <a:rPr lang="en-US" sz="3400" spc="-5" dirty="0"/>
              <a:t>i</a:t>
            </a:r>
            <a:r>
              <a:rPr lang="en-US" sz="3400" dirty="0"/>
              <a:t>c</a:t>
            </a:r>
            <a:r>
              <a:rPr lang="en-US" sz="3400" spc="-10" dirty="0"/>
              <a:t>e</a:t>
            </a:r>
            <a:r>
              <a:rPr lang="en-US" sz="3400" dirty="0"/>
              <a:t>”</a:t>
            </a:r>
            <a:r>
              <a:rPr lang="en-US" sz="3400" spc="20" dirty="0"/>
              <a:t> </a:t>
            </a:r>
            <a:r>
              <a:rPr lang="en-US" sz="3400" dirty="0"/>
              <a:t>to</a:t>
            </a:r>
            <a:r>
              <a:rPr lang="en-US" sz="3400" spc="-5" dirty="0"/>
              <a:t> </a:t>
            </a:r>
            <a:r>
              <a:rPr lang="en-US" sz="3400" spc="-10" dirty="0"/>
              <a:t>be</a:t>
            </a:r>
            <a:r>
              <a:rPr lang="en-US" sz="3400" dirty="0"/>
              <a:t>c</a:t>
            </a:r>
            <a:r>
              <a:rPr lang="en-US" sz="3400" spc="-10" dirty="0"/>
              <a:t>o</a:t>
            </a:r>
            <a:r>
              <a:rPr lang="en-US" sz="3400" dirty="0"/>
              <a:t>me </a:t>
            </a:r>
            <a:r>
              <a:rPr lang="en-US" sz="3400" spc="-5" dirty="0"/>
              <a:t>i</a:t>
            </a:r>
            <a:r>
              <a:rPr lang="en-US" sz="3400" spc="-10" dirty="0"/>
              <a:t>n</a:t>
            </a:r>
            <a:r>
              <a:rPr lang="en-US" sz="3400" dirty="0"/>
              <a:t>v</a:t>
            </a:r>
            <a:r>
              <a:rPr lang="en-US" sz="3400" spc="-10" dirty="0"/>
              <a:t>o</a:t>
            </a:r>
            <a:r>
              <a:rPr lang="en-US" sz="3400" spc="-5" dirty="0"/>
              <a:t>l</a:t>
            </a:r>
            <a:r>
              <a:rPr lang="en-US" sz="3400" dirty="0"/>
              <a:t>v</a:t>
            </a:r>
            <a:r>
              <a:rPr lang="en-US" sz="3400" spc="-10" dirty="0"/>
              <a:t>e</a:t>
            </a:r>
            <a:r>
              <a:rPr lang="en-US" sz="3400" dirty="0"/>
              <a:t>d</a:t>
            </a:r>
            <a:r>
              <a:rPr lang="en-US" sz="3400" spc="20" dirty="0"/>
              <a:t> </a:t>
            </a:r>
            <a:r>
              <a:rPr lang="en-US" sz="3400" spc="-5" dirty="0"/>
              <a:t>i</a:t>
            </a:r>
            <a:r>
              <a:rPr lang="en-US" sz="3400" dirty="0"/>
              <a:t>n</a:t>
            </a:r>
            <a:r>
              <a:rPr lang="en-US" sz="3400" spc="-5" dirty="0"/>
              <a:t> </a:t>
            </a:r>
            <a:r>
              <a:rPr lang="en-US" sz="3400" dirty="0"/>
              <a:t>t</a:t>
            </a:r>
            <a:r>
              <a:rPr lang="en-US" sz="3400" spc="-10" dirty="0"/>
              <a:t>h</a:t>
            </a:r>
            <a:r>
              <a:rPr lang="en-US" sz="3400" dirty="0"/>
              <a:t>e</a:t>
            </a:r>
            <a:r>
              <a:rPr lang="en-US" sz="3400" spc="-5" dirty="0"/>
              <a:t> </a:t>
            </a:r>
            <a:r>
              <a:rPr lang="en-US" sz="3400" dirty="0"/>
              <a:t>c</a:t>
            </a:r>
            <a:r>
              <a:rPr lang="en-US" sz="3400" spc="-10" dirty="0"/>
              <a:t>o</a:t>
            </a:r>
            <a:r>
              <a:rPr lang="en-US" sz="3400" dirty="0"/>
              <a:t>mm</a:t>
            </a:r>
            <a:r>
              <a:rPr lang="en-US" sz="3400" spc="-10" dirty="0"/>
              <a:t>e</a:t>
            </a:r>
            <a:r>
              <a:rPr lang="en-US" sz="3400" dirty="0"/>
              <a:t>rc</a:t>
            </a:r>
            <a:r>
              <a:rPr lang="en-US" sz="3400" spc="-5" dirty="0"/>
              <a:t>i</a:t>
            </a:r>
            <a:r>
              <a:rPr lang="en-US" sz="3400" spc="-10" dirty="0"/>
              <a:t>a</a:t>
            </a:r>
            <a:r>
              <a:rPr lang="en-US" sz="3400" dirty="0"/>
              <a:t>l</a:t>
            </a:r>
            <a:r>
              <a:rPr lang="en-US" sz="3400" spc="10" dirty="0"/>
              <a:t> </a:t>
            </a:r>
            <a:r>
              <a:rPr lang="en-US" sz="3400" dirty="0"/>
              <a:t>s</a:t>
            </a:r>
            <a:r>
              <a:rPr lang="en-US" sz="3400" spc="-10" dirty="0"/>
              <a:t>e</a:t>
            </a:r>
            <a:r>
              <a:rPr lang="en-US" sz="3400" dirty="0"/>
              <a:t>x </a:t>
            </a:r>
            <a:r>
              <a:rPr lang="en-US" sz="3400" spc="-5" dirty="0"/>
              <a:t>i</a:t>
            </a:r>
            <a:r>
              <a:rPr lang="en-US" sz="3400" spc="-10" dirty="0"/>
              <a:t>ndu</a:t>
            </a:r>
            <a:r>
              <a:rPr lang="en-US" sz="3400" dirty="0"/>
              <a:t>stry</a:t>
            </a:r>
          </a:p>
          <a:p>
            <a:pPr marL="298450" marR="511175" indent="-285750">
              <a:lnSpc>
                <a:spcPct val="100000"/>
              </a:lnSpc>
              <a:spcBef>
                <a:spcPts val="1200"/>
              </a:spcBef>
              <a:buClr>
                <a:schemeClr val="accent1">
                  <a:lumMod val="75000"/>
                </a:schemeClr>
              </a:buClr>
              <a:buFont typeface="Wingdings" panose="05000000000000000000" pitchFamily="2" charset="2"/>
              <a:buChar char="ü"/>
            </a:pPr>
            <a:r>
              <a:rPr lang="en-US" sz="3500" spc="-5" dirty="0"/>
              <a:t>D</a:t>
            </a:r>
            <a:r>
              <a:rPr lang="en-US" sz="3500" spc="-10" dirty="0"/>
              <a:t>e</a:t>
            </a:r>
            <a:r>
              <a:rPr lang="en-US" sz="3500" dirty="0"/>
              <a:t>f</a:t>
            </a:r>
            <a:r>
              <a:rPr lang="en-US" sz="3500" spc="-5" dirty="0"/>
              <a:t>i</a:t>
            </a:r>
            <a:r>
              <a:rPr lang="en-US" sz="3500" spc="-10" dirty="0"/>
              <a:t>ne</a:t>
            </a:r>
            <a:r>
              <a:rPr lang="en-US" sz="3500" dirty="0"/>
              <a:t>s</a:t>
            </a:r>
            <a:r>
              <a:rPr lang="en-US" sz="3500" spc="15" dirty="0"/>
              <a:t> </a:t>
            </a:r>
            <a:r>
              <a:rPr lang="en-US" sz="3500" spc="-40" dirty="0"/>
              <a:t>w</a:t>
            </a:r>
            <a:r>
              <a:rPr lang="en-US" sz="3500" spc="-10" dirty="0"/>
              <a:t>ha</a:t>
            </a:r>
            <a:r>
              <a:rPr lang="en-US" sz="3500" dirty="0"/>
              <a:t>t</a:t>
            </a:r>
            <a:r>
              <a:rPr lang="en-US" sz="3500" spc="40" dirty="0"/>
              <a:t> </a:t>
            </a:r>
            <a:r>
              <a:rPr lang="en-US" sz="3500" spc="-5" dirty="0"/>
              <a:t>i</a:t>
            </a:r>
            <a:r>
              <a:rPr lang="en-US" sz="3500" dirty="0"/>
              <a:t>s </a:t>
            </a:r>
            <a:r>
              <a:rPr lang="en-US" sz="3500" spc="-10" dirty="0"/>
              <a:t>happen</a:t>
            </a:r>
            <a:r>
              <a:rPr lang="en-US" sz="3500" spc="-5" dirty="0"/>
              <a:t>i</a:t>
            </a:r>
            <a:r>
              <a:rPr lang="en-US" sz="3500" spc="-10" dirty="0"/>
              <a:t>n</a:t>
            </a:r>
            <a:r>
              <a:rPr lang="en-US" sz="3500" dirty="0"/>
              <a:t>g</a:t>
            </a:r>
            <a:r>
              <a:rPr lang="en-US" sz="3500" spc="30" dirty="0"/>
              <a:t> </a:t>
            </a:r>
            <a:r>
              <a:rPr lang="en-US" sz="3500" dirty="0"/>
              <a:t>to</a:t>
            </a:r>
            <a:r>
              <a:rPr lang="en-US" sz="3500" spc="-5" dirty="0"/>
              <a:t> </a:t>
            </a:r>
            <a:r>
              <a:rPr lang="en-US" sz="3500" dirty="0"/>
              <a:t>t</a:t>
            </a:r>
            <a:r>
              <a:rPr lang="en-US" sz="3500" spc="-10" dirty="0"/>
              <a:t>h</a:t>
            </a:r>
            <a:r>
              <a:rPr lang="en-US" sz="3500" dirty="0"/>
              <a:t>e</a:t>
            </a:r>
            <a:r>
              <a:rPr lang="en-US" sz="3500" spc="-5" dirty="0"/>
              <a:t> </a:t>
            </a:r>
            <a:r>
              <a:rPr lang="en-US" sz="3500" dirty="0"/>
              <a:t>c</a:t>
            </a:r>
            <a:r>
              <a:rPr lang="en-US" sz="3500" spc="-10" dirty="0"/>
              <a:t>h</a:t>
            </a:r>
            <a:r>
              <a:rPr lang="en-US" sz="3500" spc="-5" dirty="0"/>
              <a:t>il</a:t>
            </a:r>
            <a:r>
              <a:rPr lang="en-US" sz="3500" dirty="0"/>
              <a:t>d</a:t>
            </a:r>
            <a:r>
              <a:rPr lang="en-US" sz="3500" spc="10" dirty="0"/>
              <a:t> </a:t>
            </a:r>
            <a:r>
              <a:rPr lang="en-US" sz="3500" dirty="0"/>
              <a:t>r</a:t>
            </a:r>
            <a:r>
              <a:rPr lang="en-US" sz="3500" spc="-10" dirty="0"/>
              <a:t>a</a:t>
            </a:r>
            <a:r>
              <a:rPr lang="en-US" sz="3500" dirty="0"/>
              <a:t>t</a:t>
            </a:r>
            <a:r>
              <a:rPr lang="en-US" sz="3500" spc="-10" dirty="0"/>
              <a:t>he</a:t>
            </a:r>
            <a:r>
              <a:rPr lang="en-US" sz="3500" dirty="0"/>
              <a:t>r t</a:t>
            </a:r>
            <a:r>
              <a:rPr lang="en-US" sz="3500" spc="-10" dirty="0"/>
              <a:t>han </a:t>
            </a:r>
            <a:r>
              <a:rPr lang="en-US" sz="3500" spc="-5" dirty="0"/>
              <a:t>l</a:t>
            </a:r>
            <a:r>
              <a:rPr lang="en-US" sz="3500" spc="-10" dirty="0"/>
              <a:t>abe</a:t>
            </a:r>
            <a:r>
              <a:rPr lang="en-US" sz="3500" spc="-5" dirty="0"/>
              <a:t>li</a:t>
            </a:r>
            <a:r>
              <a:rPr lang="en-US" sz="3500" spc="-10" dirty="0"/>
              <a:t>n</a:t>
            </a:r>
            <a:r>
              <a:rPr lang="en-US" sz="3500" dirty="0"/>
              <a:t>g</a:t>
            </a:r>
            <a:r>
              <a:rPr lang="en-US" sz="3500" spc="20" dirty="0"/>
              <a:t> </a:t>
            </a:r>
            <a:r>
              <a:rPr lang="en-US" sz="3500" dirty="0"/>
              <a:t>t</a:t>
            </a:r>
            <a:r>
              <a:rPr lang="en-US" sz="3500" spc="-10" dirty="0"/>
              <a:t>h</a:t>
            </a:r>
            <a:r>
              <a:rPr lang="en-US" sz="3500" dirty="0"/>
              <a:t>e</a:t>
            </a:r>
            <a:r>
              <a:rPr lang="en-US" sz="3500" spc="-5" dirty="0"/>
              <a:t> </a:t>
            </a:r>
            <a:r>
              <a:rPr lang="en-US" sz="3500" dirty="0"/>
              <a:t>c</a:t>
            </a:r>
            <a:r>
              <a:rPr lang="en-US" sz="3500" spc="-10" dirty="0"/>
              <a:t>h</a:t>
            </a:r>
            <a:r>
              <a:rPr lang="en-US" sz="3500" spc="-5" dirty="0"/>
              <a:t>il</a:t>
            </a:r>
            <a:r>
              <a:rPr lang="en-US" sz="3500" dirty="0"/>
              <a:t>d</a:t>
            </a:r>
          </a:p>
          <a:p>
            <a:pPr marL="298450" marR="231775" indent="-285750">
              <a:lnSpc>
                <a:spcPct val="100000"/>
              </a:lnSpc>
              <a:spcBef>
                <a:spcPts val="1200"/>
              </a:spcBef>
              <a:buClr>
                <a:schemeClr val="accent1">
                  <a:lumMod val="75000"/>
                </a:schemeClr>
              </a:buClr>
              <a:buFont typeface="Wingdings" panose="05000000000000000000" pitchFamily="2" charset="2"/>
              <a:buChar char="ü"/>
            </a:pPr>
            <a:r>
              <a:rPr lang="en-US" sz="3500" dirty="0"/>
              <a:t>A</a:t>
            </a:r>
            <a:r>
              <a:rPr lang="en-US" sz="3500" spc="-105" dirty="0"/>
              <a:t> </a:t>
            </a:r>
            <a:r>
              <a:rPr lang="en-US" sz="3500" spc="-25" dirty="0"/>
              <a:t>y</a:t>
            </a:r>
            <a:r>
              <a:rPr lang="en-US" sz="3500" spc="-10" dirty="0"/>
              <a:t>oun</a:t>
            </a:r>
            <a:r>
              <a:rPr lang="en-US" sz="3500" dirty="0"/>
              <a:t>g</a:t>
            </a:r>
            <a:r>
              <a:rPr lang="en-US" sz="3500" spc="30" dirty="0"/>
              <a:t> </a:t>
            </a:r>
            <a:r>
              <a:rPr lang="en-US" sz="3500" spc="-10" dirty="0"/>
              <a:t>pe</a:t>
            </a:r>
            <a:r>
              <a:rPr lang="en-US" sz="3500" dirty="0"/>
              <a:t>rs</a:t>
            </a:r>
            <a:r>
              <a:rPr lang="en-US" sz="3500" spc="-10" dirty="0"/>
              <a:t>o</a:t>
            </a:r>
            <a:r>
              <a:rPr lang="en-US" sz="3500" dirty="0"/>
              <a:t>n</a:t>
            </a:r>
            <a:r>
              <a:rPr lang="en-US" sz="3500" spc="10" dirty="0"/>
              <a:t> </a:t>
            </a:r>
            <a:r>
              <a:rPr lang="en-US" sz="3500" spc="-40" dirty="0"/>
              <a:t>w</a:t>
            </a:r>
            <a:r>
              <a:rPr lang="en-US" sz="3500" spc="-10" dirty="0"/>
              <a:t>h</a:t>
            </a:r>
            <a:r>
              <a:rPr lang="en-US" sz="3500" dirty="0"/>
              <a:t>o</a:t>
            </a:r>
            <a:r>
              <a:rPr lang="en-US" sz="3500" spc="45" dirty="0"/>
              <a:t> </a:t>
            </a:r>
            <a:r>
              <a:rPr lang="en-US" sz="3500" spc="-10" dirty="0"/>
              <a:t>de</a:t>
            </a:r>
            <a:r>
              <a:rPr lang="en-US" sz="3500" dirty="0"/>
              <a:t>s</a:t>
            </a:r>
            <a:r>
              <a:rPr lang="en-US" sz="3500" spc="-10" dirty="0"/>
              <a:t>e</a:t>
            </a:r>
            <a:r>
              <a:rPr lang="en-US" sz="3500" dirty="0"/>
              <a:t>rv</a:t>
            </a:r>
            <a:r>
              <a:rPr lang="en-US" sz="3500" spc="-10" dirty="0"/>
              <a:t>e</a:t>
            </a:r>
            <a:r>
              <a:rPr lang="en-US" sz="3500" dirty="0"/>
              <a:t>s</a:t>
            </a:r>
            <a:r>
              <a:rPr lang="en-US" sz="3500" spc="15" dirty="0"/>
              <a:t> </a:t>
            </a:r>
            <a:r>
              <a:rPr lang="en-US" sz="3500" spc="-5" dirty="0"/>
              <a:t>i</a:t>
            </a:r>
            <a:r>
              <a:rPr lang="en-US" sz="3500" spc="-10" dirty="0"/>
              <a:t>n</a:t>
            </a:r>
            <a:r>
              <a:rPr lang="en-US" sz="3500" dirty="0"/>
              <a:t>t</a:t>
            </a:r>
            <a:r>
              <a:rPr lang="en-US" sz="3500" spc="-10" dirty="0"/>
              <a:t>en</a:t>
            </a:r>
            <a:r>
              <a:rPr lang="en-US" sz="3500" dirty="0"/>
              <a:t>s</a:t>
            </a:r>
            <a:r>
              <a:rPr lang="en-US" sz="3500" spc="-5" dirty="0"/>
              <a:t>i</a:t>
            </a:r>
            <a:r>
              <a:rPr lang="en-US" sz="3500" dirty="0"/>
              <a:t>ve</a:t>
            </a:r>
            <a:r>
              <a:rPr lang="en-US" sz="3500" spc="10" dirty="0"/>
              <a:t> </a:t>
            </a:r>
            <a:r>
              <a:rPr lang="en-US" sz="3500" dirty="0"/>
              <a:t>s</a:t>
            </a:r>
            <a:r>
              <a:rPr lang="en-US" sz="3500" spc="-10" dirty="0"/>
              <a:t>uppo</a:t>
            </a:r>
            <a:r>
              <a:rPr lang="en-US" sz="3500" dirty="0"/>
              <a:t>rt</a:t>
            </a:r>
            <a:r>
              <a:rPr lang="en-US" sz="3500" spc="15" dirty="0"/>
              <a:t> </a:t>
            </a:r>
            <a:r>
              <a:rPr lang="en-US" sz="3500" spc="-10" dirty="0"/>
              <a:t>and </a:t>
            </a:r>
            <a:r>
              <a:rPr lang="en-US" sz="3500" dirty="0"/>
              <a:t>s</a:t>
            </a:r>
            <a:r>
              <a:rPr lang="en-US" sz="3500" spc="-10" dirty="0"/>
              <a:t>e</a:t>
            </a:r>
            <a:r>
              <a:rPr lang="en-US" sz="3500" dirty="0"/>
              <a:t>rv</a:t>
            </a:r>
            <a:r>
              <a:rPr lang="en-US" sz="3500" spc="-5" dirty="0"/>
              <a:t>i</a:t>
            </a:r>
            <a:r>
              <a:rPr lang="en-US" sz="3500" dirty="0"/>
              <a:t>c</a:t>
            </a:r>
            <a:r>
              <a:rPr lang="en-US" sz="3500" spc="-10" dirty="0"/>
              <a:t>e</a:t>
            </a:r>
            <a:r>
              <a:rPr lang="en-US" sz="3500" dirty="0"/>
              <a:t>s</a:t>
            </a:r>
          </a:p>
          <a:p>
            <a:pPr marL="298450" marR="5080" indent="-285750">
              <a:lnSpc>
                <a:spcPct val="100000"/>
              </a:lnSpc>
              <a:spcBef>
                <a:spcPts val="1200"/>
              </a:spcBef>
              <a:buClr>
                <a:schemeClr val="accent1">
                  <a:lumMod val="75000"/>
                </a:schemeClr>
              </a:buClr>
              <a:buFont typeface="Wingdings" panose="05000000000000000000" pitchFamily="2" charset="2"/>
              <a:buChar char="ü"/>
            </a:pPr>
            <a:r>
              <a:rPr lang="en-US" sz="3500" dirty="0"/>
              <a:t>A</a:t>
            </a:r>
            <a:r>
              <a:rPr lang="en-US" sz="3500" spc="-110" dirty="0"/>
              <a:t> </a:t>
            </a:r>
            <a:r>
              <a:rPr lang="en-US" sz="3500" spc="-25" dirty="0"/>
              <a:t>y</a:t>
            </a:r>
            <a:r>
              <a:rPr lang="en-US" sz="3500" spc="-10" dirty="0"/>
              <a:t>oun</a:t>
            </a:r>
            <a:r>
              <a:rPr lang="en-US" sz="3500" dirty="0"/>
              <a:t>g</a:t>
            </a:r>
            <a:r>
              <a:rPr lang="en-US" sz="3500" spc="30" dirty="0"/>
              <a:t> </a:t>
            </a:r>
            <a:r>
              <a:rPr lang="en-US" sz="3500" spc="-10" dirty="0"/>
              <a:t>pe</a:t>
            </a:r>
            <a:r>
              <a:rPr lang="en-US" sz="3500" dirty="0"/>
              <a:t>rs</a:t>
            </a:r>
            <a:r>
              <a:rPr lang="en-US" sz="3500" spc="-10" dirty="0"/>
              <a:t>o</a:t>
            </a:r>
            <a:r>
              <a:rPr lang="en-US" sz="3500" dirty="0"/>
              <a:t>n</a:t>
            </a:r>
            <a:r>
              <a:rPr lang="en-US" sz="3500" spc="10" dirty="0"/>
              <a:t> </a:t>
            </a:r>
            <a:r>
              <a:rPr lang="en-US" sz="3500" spc="-40" dirty="0"/>
              <a:t>w</a:t>
            </a:r>
            <a:r>
              <a:rPr lang="en-US" sz="3500" spc="-10" dirty="0"/>
              <a:t>h</a:t>
            </a:r>
            <a:r>
              <a:rPr lang="en-US" sz="3500" dirty="0"/>
              <a:t>o</a:t>
            </a:r>
            <a:r>
              <a:rPr lang="en-US" sz="3500" spc="45" dirty="0"/>
              <a:t> </a:t>
            </a:r>
            <a:r>
              <a:rPr lang="en-US" sz="3500" spc="-10" dirty="0"/>
              <a:t>ha</a:t>
            </a:r>
            <a:r>
              <a:rPr lang="en-US" sz="3500" dirty="0"/>
              <a:t>s </a:t>
            </a:r>
            <a:r>
              <a:rPr lang="en-US" sz="3500" spc="-10" dirty="0"/>
              <a:t>bee</a:t>
            </a:r>
            <a:r>
              <a:rPr lang="en-US" sz="3500" dirty="0"/>
              <a:t>n</a:t>
            </a:r>
            <a:r>
              <a:rPr lang="en-US" sz="3500" spc="10" dirty="0"/>
              <a:t> </a:t>
            </a:r>
            <a:r>
              <a:rPr lang="en-US" sz="3500" dirty="0"/>
              <a:t>s</a:t>
            </a:r>
            <a:r>
              <a:rPr lang="en-US" sz="3500" spc="-10" dirty="0"/>
              <a:t>e</a:t>
            </a:r>
            <a:r>
              <a:rPr lang="en-US" sz="3500" spc="-15" dirty="0"/>
              <a:t>x</a:t>
            </a:r>
            <a:r>
              <a:rPr lang="en-US" sz="3500" spc="-10" dirty="0"/>
              <a:t>ua</a:t>
            </a:r>
            <a:r>
              <a:rPr lang="en-US" sz="3500" spc="-5" dirty="0"/>
              <a:t>ll</a:t>
            </a:r>
            <a:r>
              <a:rPr lang="en-US" sz="3500" dirty="0"/>
              <a:t>y</a:t>
            </a:r>
            <a:r>
              <a:rPr lang="en-US" sz="3500" spc="35" dirty="0"/>
              <a:t> </a:t>
            </a:r>
            <a:r>
              <a:rPr lang="en-US" sz="3500" spc="-10" dirty="0"/>
              <a:t>u</a:t>
            </a:r>
            <a:r>
              <a:rPr lang="en-US" sz="3500" dirty="0"/>
              <a:t>s</a:t>
            </a:r>
            <a:r>
              <a:rPr lang="en-US" sz="3500" spc="-10" dirty="0"/>
              <a:t>ed</a:t>
            </a:r>
            <a:r>
              <a:rPr lang="en-US" sz="3500" dirty="0"/>
              <a:t>,</a:t>
            </a:r>
            <a:r>
              <a:rPr lang="en-US" sz="3500" spc="5" dirty="0"/>
              <a:t> </a:t>
            </a:r>
            <a:r>
              <a:rPr lang="en-US" sz="3500" spc="-5" dirty="0"/>
              <a:t>c</a:t>
            </a:r>
            <a:r>
              <a:rPr lang="en-US" sz="3500" spc="-10" dirty="0"/>
              <a:t>oe</a:t>
            </a:r>
            <a:r>
              <a:rPr lang="en-US" sz="3500" dirty="0"/>
              <a:t>rc</a:t>
            </a:r>
            <a:r>
              <a:rPr lang="en-US" sz="3500" spc="-10" dirty="0"/>
              <a:t>ed, </a:t>
            </a:r>
            <a:r>
              <a:rPr lang="en-US" sz="3500" dirty="0"/>
              <a:t>m</a:t>
            </a:r>
            <a:r>
              <a:rPr lang="en-US" sz="3500" spc="-10" dirty="0"/>
              <a:t>an</a:t>
            </a:r>
            <a:r>
              <a:rPr lang="en-US" sz="3500" spc="-5" dirty="0"/>
              <a:t>i</a:t>
            </a:r>
            <a:r>
              <a:rPr lang="en-US" sz="3500" spc="-10" dirty="0"/>
              <a:t>pu</a:t>
            </a:r>
            <a:r>
              <a:rPr lang="en-US" sz="3500" spc="-5" dirty="0"/>
              <a:t>l</a:t>
            </a:r>
            <a:r>
              <a:rPr lang="en-US" sz="3500" spc="-10" dirty="0"/>
              <a:t>a</a:t>
            </a:r>
            <a:r>
              <a:rPr lang="en-US" sz="3500" dirty="0"/>
              <a:t>t</a:t>
            </a:r>
            <a:r>
              <a:rPr lang="en-US" sz="3500" spc="-10" dirty="0"/>
              <a:t>ed</a:t>
            </a:r>
            <a:r>
              <a:rPr lang="en-US" sz="3500" dirty="0"/>
              <a:t>,</a:t>
            </a:r>
            <a:r>
              <a:rPr lang="en-US" sz="3500" spc="30" dirty="0"/>
              <a:t> </a:t>
            </a:r>
            <a:r>
              <a:rPr lang="en-US" sz="3500" spc="-10" dirty="0"/>
              <a:t>an</a:t>
            </a:r>
            <a:r>
              <a:rPr lang="en-US" sz="3500" dirty="0"/>
              <a:t>d</a:t>
            </a:r>
            <a:r>
              <a:rPr lang="en-US" sz="3500" spc="10" dirty="0"/>
              <a:t> </a:t>
            </a:r>
            <a:r>
              <a:rPr lang="en-US" sz="3500" dirty="0"/>
              <a:t>v</a:t>
            </a:r>
            <a:r>
              <a:rPr lang="en-US" sz="3500" spc="-5" dirty="0"/>
              <a:t>i</a:t>
            </a:r>
            <a:r>
              <a:rPr lang="en-US" sz="3500" spc="-10" dirty="0"/>
              <a:t>o</a:t>
            </a:r>
            <a:r>
              <a:rPr lang="en-US" sz="3500" spc="-5" dirty="0"/>
              <a:t>l</a:t>
            </a:r>
            <a:r>
              <a:rPr lang="en-US" sz="3500" spc="-10" dirty="0"/>
              <a:t>en</a:t>
            </a:r>
            <a:r>
              <a:rPr lang="en-US" sz="3500" dirty="0"/>
              <a:t>t</a:t>
            </a:r>
            <a:r>
              <a:rPr lang="en-US" sz="3500" spc="-5" dirty="0"/>
              <a:t>l</a:t>
            </a:r>
            <a:r>
              <a:rPr lang="en-US" sz="3500" dirty="0"/>
              <a:t>y</a:t>
            </a:r>
            <a:r>
              <a:rPr lang="en-US" sz="3500" spc="15" dirty="0"/>
              <a:t> </a:t>
            </a:r>
            <a:r>
              <a:rPr lang="en-US" sz="3500" dirty="0"/>
              <a:t>c</a:t>
            </a:r>
            <a:r>
              <a:rPr lang="en-US" sz="3500" spc="-10" dirty="0"/>
              <a:t>on</a:t>
            </a:r>
            <a:r>
              <a:rPr lang="en-US" sz="3500" dirty="0"/>
              <a:t>tr</a:t>
            </a:r>
            <a:r>
              <a:rPr lang="en-US" sz="3500" spc="-10" dirty="0"/>
              <a:t>o</a:t>
            </a:r>
            <a:r>
              <a:rPr lang="en-US" sz="3500" spc="-5" dirty="0"/>
              <a:t>ll</a:t>
            </a:r>
            <a:r>
              <a:rPr lang="en-US" sz="3500" spc="-10" dirty="0"/>
              <a:t>e</a:t>
            </a:r>
            <a:r>
              <a:rPr lang="en-US" sz="3500" dirty="0"/>
              <a:t>d</a:t>
            </a:r>
            <a:r>
              <a:rPr lang="en-US" sz="3500" spc="20" dirty="0"/>
              <a:t> </a:t>
            </a:r>
            <a:r>
              <a:rPr lang="en-US" sz="3500" dirty="0"/>
              <a:t>f</a:t>
            </a:r>
            <a:r>
              <a:rPr lang="en-US" sz="3500" spc="-10" dirty="0"/>
              <a:t>o</a:t>
            </a:r>
            <a:r>
              <a:rPr lang="en-US" sz="3500" dirty="0"/>
              <a:t>r</a:t>
            </a:r>
            <a:r>
              <a:rPr lang="en-US" sz="3500" spc="-10" dirty="0"/>
              <a:t> ano</a:t>
            </a:r>
            <a:r>
              <a:rPr lang="en-US" sz="3500" dirty="0"/>
              <a:t>t</a:t>
            </a:r>
            <a:r>
              <a:rPr lang="en-US" sz="3500" spc="-10" dirty="0"/>
              <a:t>her pe</a:t>
            </a:r>
            <a:r>
              <a:rPr lang="en-US" sz="3500" dirty="0"/>
              <a:t>rs</a:t>
            </a:r>
            <a:r>
              <a:rPr lang="en-US" sz="3500" spc="-10" dirty="0"/>
              <a:t>on</a:t>
            </a:r>
            <a:r>
              <a:rPr lang="en-US" sz="3500" spc="-40" dirty="0"/>
              <a:t>’</a:t>
            </a:r>
            <a:r>
              <a:rPr lang="en-US" sz="3500" dirty="0"/>
              <a:t>s</a:t>
            </a:r>
            <a:r>
              <a:rPr lang="en-US" sz="3500" spc="25" dirty="0"/>
              <a:t> </a:t>
            </a:r>
            <a:r>
              <a:rPr lang="en-US" sz="3500" spc="-10" dirty="0"/>
              <a:t>bene</a:t>
            </a:r>
            <a:r>
              <a:rPr lang="en-US" sz="3500" dirty="0"/>
              <a:t>f</a:t>
            </a:r>
            <a:r>
              <a:rPr lang="en-US" sz="3500" spc="-5" dirty="0"/>
              <a:t>i</a:t>
            </a:r>
            <a:r>
              <a:rPr lang="en-US" sz="3500" dirty="0"/>
              <a:t>t</a:t>
            </a:r>
          </a:p>
          <a:p>
            <a:pPr marL="298450" marR="26034" indent="-285750">
              <a:lnSpc>
                <a:spcPct val="100000"/>
              </a:lnSpc>
              <a:spcBef>
                <a:spcPts val="1200"/>
              </a:spcBef>
              <a:buClr>
                <a:schemeClr val="accent1">
                  <a:lumMod val="75000"/>
                </a:schemeClr>
              </a:buClr>
              <a:buFont typeface="Wingdings" panose="05000000000000000000" pitchFamily="2" charset="2"/>
              <a:buChar char="ü"/>
            </a:pPr>
            <a:r>
              <a:rPr lang="en-US" sz="3500" spc="-5" dirty="0"/>
              <a:t>B</a:t>
            </a:r>
            <a:r>
              <a:rPr lang="en-US" sz="3500" dirty="0"/>
              <a:t>y </a:t>
            </a:r>
            <a:r>
              <a:rPr lang="en-US" sz="3500" spc="-10" dirty="0"/>
              <a:t>a</a:t>
            </a:r>
            <a:r>
              <a:rPr lang="en-US" sz="3500" dirty="0"/>
              <a:t>ck</a:t>
            </a:r>
            <a:r>
              <a:rPr lang="en-US" sz="3500" spc="-10" dirty="0"/>
              <a:t>no</a:t>
            </a:r>
            <a:r>
              <a:rPr lang="en-US" sz="3500" spc="-40" dirty="0"/>
              <a:t>w</a:t>
            </a:r>
            <a:r>
              <a:rPr lang="en-US" sz="3500" spc="-5" dirty="0"/>
              <a:t>l</a:t>
            </a:r>
            <a:r>
              <a:rPr lang="en-US" sz="3500" spc="-10" dirty="0"/>
              <a:t>ed</a:t>
            </a:r>
            <a:r>
              <a:rPr lang="en-US" sz="3500" spc="5" dirty="0"/>
              <a:t>g</a:t>
            </a:r>
            <a:r>
              <a:rPr lang="en-US" sz="3500" spc="-5" dirty="0"/>
              <a:t>i</a:t>
            </a:r>
            <a:r>
              <a:rPr lang="en-US" sz="3500" spc="-10" dirty="0"/>
              <a:t>n</a:t>
            </a:r>
            <a:r>
              <a:rPr lang="en-US" sz="3500" dirty="0"/>
              <a:t>g</a:t>
            </a:r>
            <a:r>
              <a:rPr lang="en-US" sz="3500" spc="55" dirty="0"/>
              <a:t> </a:t>
            </a:r>
            <a:r>
              <a:rPr lang="en-US" sz="3500" dirty="0"/>
              <a:t>t</a:t>
            </a:r>
            <a:r>
              <a:rPr lang="en-US" sz="3500" spc="-10" dirty="0"/>
              <a:t>h</a:t>
            </a:r>
            <a:r>
              <a:rPr lang="en-US" sz="3500" dirty="0"/>
              <a:t>e</a:t>
            </a:r>
            <a:r>
              <a:rPr lang="en-US" sz="3500" spc="-5" dirty="0"/>
              <a:t> </a:t>
            </a:r>
            <a:r>
              <a:rPr lang="en-US" sz="3500" spc="5" dirty="0"/>
              <a:t>“</a:t>
            </a:r>
            <a:r>
              <a:rPr lang="en-US" sz="3500" dirty="0"/>
              <a:t>v</a:t>
            </a:r>
            <a:r>
              <a:rPr lang="en-US" sz="3500" spc="-5" dirty="0"/>
              <a:t>i</a:t>
            </a:r>
            <a:r>
              <a:rPr lang="en-US" sz="3500" dirty="0"/>
              <a:t>ct</a:t>
            </a:r>
            <a:r>
              <a:rPr lang="en-US" sz="3500" spc="-5" dirty="0"/>
              <a:t>i</a:t>
            </a:r>
            <a:r>
              <a:rPr lang="en-US" sz="3500" dirty="0"/>
              <a:t>m“, this </a:t>
            </a:r>
            <a:r>
              <a:rPr lang="en-US" sz="3500" spc="-10" dirty="0"/>
              <a:t>a</a:t>
            </a:r>
            <a:r>
              <a:rPr lang="en-US" sz="3500" spc="-5" dirty="0"/>
              <a:t>l</a:t>
            </a:r>
            <a:r>
              <a:rPr lang="en-US" sz="3500" dirty="0"/>
              <a:t>so</a:t>
            </a:r>
            <a:r>
              <a:rPr lang="en-US" sz="3500" spc="-5" dirty="0"/>
              <a:t> </a:t>
            </a:r>
            <a:r>
              <a:rPr lang="en-US" sz="3500" dirty="0"/>
              <a:t>c</a:t>
            </a:r>
            <a:r>
              <a:rPr lang="en-US" sz="3500" spc="-10" dirty="0"/>
              <a:t>on</a:t>
            </a:r>
            <a:r>
              <a:rPr lang="en-US" sz="3500" dirty="0"/>
              <a:t>v</a:t>
            </a:r>
            <a:r>
              <a:rPr lang="en-US" sz="3500" spc="-10" dirty="0"/>
              <a:t>e</a:t>
            </a:r>
            <a:r>
              <a:rPr lang="en-US" sz="3500" spc="-25" dirty="0"/>
              <a:t>y</a:t>
            </a:r>
            <a:r>
              <a:rPr lang="en-US" sz="3500" dirty="0"/>
              <a:t>s</a:t>
            </a:r>
            <a:r>
              <a:rPr lang="en-US" sz="3500" spc="35" dirty="0"/>
              <a:t> </a:t>
            </a:r>
            <a:r>
              <a:rPr lang="en-US" sz="3500" dirty="0"/>
              <a:t>t</a:t>
            </a:r>
            <a:r>
              <a:rPr lang="en-US" sz="3500" spc="-10" dirty="0"/>
              <a:t>ha</a:t>
            </a:r>
            <a:r>
              <a:rPr lang="en-US" sz="3500" dirty="0"/>
              <a:t>t</a:t>
            </a:r>
            <a:r>
              <a:rPr lang="en-US" sz="3500" spc="5" dirty="0"/>
              <a:t> </a:t>
            </a:r>
            <a:r>
              <a:rPr lang="en-US" sz="3500" dirty="0"/>
              <a:t>t</a:t>
            </a:r>
            <a:r>
              <a:rPr lang="en-US" sz="3500" spc="-10" dirty="0"/>
              <a:t>he</a:t>
            </a:r>
            <a:r>
              <a:rPr lang="en-US" sz="3500" dirty="0"/>
              <a:t>re </a:t>
            </a:r>
            <a:r>
              <a:rPr lang="en-US" sz="3500" spc="-5" dirty="0"/>
              <a:t>i</a:t>
            </a:r>
            <a:r>
              <a:rPr lang="en-US" sz="3500" dirty="0"/>
              <a:t>s </a:t>
            </a:r>
            <a:r>
              <a:rPr lang="en-US" sz="3500" spc="-10" dirty="0"/>
              <a:t>a</a:t>
            </a:r>
            <a:r>
              <a:rPr lang="en-US" sz="3500" dirty="0"/>
              <a:t>n</a:t>
            </a:r>
            <a:r>
              <a:rPr lang="en-US" sz="3500" spc="-5" dirty="0"/>
              <a:t> </a:t>
            </a:r>
            <a:r>
              <a:rPr lang="en-US" sz="3500" dirty="0"/>
              <a:t>“</a:t>
            </a:r>
            <a:r>
              <a:rPr lang="en-US" sz="3500" spc="-10" dirty="0"/>
              <a:t>o</a:t>
            </a:r>
            <a:r>
              <a:rPr lang="en-US" sz="3500" spc="-35" dirty="0"/>
              <a:t>f</a:t>
            </a:r>
            <a:r>
              <a:rPr lang="en-US" sz="3500" dirty="0"/>
              <a:t>f</a:t>
            </a:r>
            <a:r>
              <a:rPr lang="en-US" sz="3500" spc="-10" dirty="0"/>
              <a:t>ende</a:t>
            </a:r>
            <a:r>
              <a:rPr lang="en-US" sz="3500" dirty="0"/>
              <a:t>r”</a:t>
            </a:r>
            <a:r>
              <a:rPr lang="en-US" sz="3500" spc="15" dirty="0"/>
              <a:t> </a:t>
            </a:r>
            <a:r>
              <a:rPr lang="en-US" sz="3500" spc="-10" dirty="0"/>
              <a:t>o</a:t>
            </a:r>
            <a:r>
              <a:rPr lang="en-US" sz="3500" dirty="0"/>
              <a:t>r “</a:t>
            </a:r>
            <a:r>
              <a:rPr lang="en-US" sz="3500" spc="-10" dirty="0"/>
              <a:t>pe</a:t>
            </a:r>
            <a:r>
              <a:rPr lang="en-US" sz="3500" dirty="0"/>
              <a:t>r</a:t>
            </a:r>
            <a:r>
              <a:rPr lang="en-US" sz="3500" spc="-10" dirty="0"/>
              <a:t>pe</a:t>
            </a:r>
            <a:r>
              <a:rPr lang="en-US" sz="3500" dirty="0"/>
              <a:t>tr</a:t>
            </a:r>
            <a:r>
              <a:rPr lang="en-US" sz="3500" spc="-10" dirty="0"/>
              <a:t>a</a:t>
            </a:r>
            <a:r>
              <a:rPr lang="en-US" sz="3500" dirty="0"/>
              <a:t>t</a:t>
            </a:r>
            <a:r>
              <a:rPr lang="en-US" sz="3500" spc="-10" dirty="0"/>
              <a:t>o</a:t>
            </a:r>
            <a:r>
              <a:rPr lang="en-US" sz="3500" dirty="0"/>
              <a:t>r”</a:t>
            </a:r>
          </a:p>
          <a:p>
            <a:pPr marL="298450" marR="26034" indent="-285750">
              <a:spcBef>
                <a:spcPts val="1200"/>
              </a:spcBef>
              <a:buClr>
                <a:schemeClr val="accent1">
                  <a:lumMod val="75000"/>
                </a:schemeClr>
              </a:buClr>
              <a:buFont typeface="Wingdings" panose="05000000000000000000" pitchFamily="2" charset="2"/>
              <a:buChar char="ü"/>
            </a:pPr>
            <a:r>
              <a:rPr lang="en-US" sz="3500" spc="-5" dirty="0"/>
              <a:t>Takes into consideration vulnerability of children </a:t>
            </a:r>
          </a:p>
          <a:p>
            <a:pPr marL="298450" marR="690245" indent="-285750">
              <a:lnSpc>
                <a:spcPct val="155600"/>
              </a:lnSpc>
              <a:buClr>
                <a:schemeClr val="accent1">
                  <a:lumMod val="75000"/>
                </a:schemeClr>
              </a:buClr>
              <a:buFont typeface="Wingdings" panose="05000000000000000000" pitchFamily="2" charset="2"/>
              <a:buChar char="ü"/>
            </a:pPr>
            <a:r>
              <a:rPr lang="en-US" sz="3500" dirty="0"/>
              <a:t>A</a:t>
            </a:r>
            <a:r>
              <a:rPr lang="en-US" sz="3500" spc="-105" dirty="0"/>
              <a:t> </a:t>
            </a:r>
            <a:r>
              <a:rPr lang="en-US" sz="3500" dirty="0"/>
              <a:t> victim </a:t>
            </a:r>
            <a:r>
              <a:rPr lang="en-US" sz="3500" spc="-10" dirty="0"/>
              <a:t>o</a:t>
            </a:r>
            <a:r>
              <a:rPr lang="en-US" sz="3500" dirty="0"/>
              <a:t>f</a:t>
            </a:r>
            <a:r>
              <a:rPr lang="en-US" sz="3500" spc="5" dirty="0"/>
              <a:t> </a:t>
            </a:r>
            <a:r>
              <a:rPr lang="en-US" sz="3500" dirty="0"/>
              <a:t>c</a:t>
            </a:r>
            <a:r>
              <a:rPr lang="en-US" sz="3500" spc="-10" dirty="0"/>
              <a:t>h</a:t>
            </a:r>
            <a:r>
              <a:rPr lang="en-US" sz="3500" spc="-5" dirty="0"/>
              <a:t>il</a:t>
            </a:r>
            <a:r>
              <a:rPr lang="en-US" sz="3500" dirty="0"/>
              <a:t>d</a:t>
            </a:r>
            <a:r>
              <a:rPr lang="en-US" sz="3500" spc="10" dirty="0"/>
              <a:t> </a:t>
            </a:r>
            <a:r>
              <a:rPr lang="en-US" sz="3500" spc="-10" dirty="0"/>
              <a:t>abu</a:t>
            </a:r>
            <a:r>
              <a:rPr lang="en-US" sz="3500" dirty="0"/>
              <a:t>se</a:t>
            </a:r>
          </a:p>
          <a:p>
            <a:endParaRPr lang="en-US" dirty="0"/>
          </a:p>
        </p:txBody>
      </p:sp>
      <p:sp>
        <p:nvSpPr>
          <p:cNvPr id="4" name="Flowchart: Process 3"/>
          <p:cNvSpPr/>
          <p:nvPr/>
        </p:nvSpPr>
        <p:spPr>
          <a:xfrm>
            <a:off x="858078" y="3122676"/>
            <a:ext cx="2514600" cy="1280160"/>
          </a:xfrm>
          <a:prstGeom prst="flowChartProcess">
            <a:avLst/>
          </a:prstGeom>
          <a:solidFill>
            <a:srgbClr val="92D050"/>
          </a:solidFill>
          <a:ln>
            <a:solidFill>
              <a:schemeClr val="tx1"/>
            </a:solidFill>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a:latin typeface="Open Sans" panose="020B0606030504020204" pitchFamily="34" charset="0"/>
                <a:ea typeface="Open Sans" panose="020B0606030504020204" pitchFamily="34" charset="0"/>
                <a:cs typeface="Open Sans" panose="020B0606030504020204" pitchFamily="34" charset="0"/>
              </a:rPr>
              <a:t>Child Sex Trafficking Victim</a:t>
            </a:r>
          </a:p>
        </p:txBody>
      </p:sp>
      <p:cxnSp>
        <p:nvCxnSpPr>
          <p:cNvPr id="6" name="Straight Connector 5"/>
          <p:cNvCxnSpPr/>
          <p:nvPr/>
        </p:nvCxnSpPr>
        <p:spPr>
          <a:xfrm>
            <a:off x="3276600" y="3735324"/>
            <a:ext cx="838200" cy="0"/>
          </a:xfrm>
          <a:prstGeom prst="line">
            <a:avLst/>
          </a:prstGeom>
        </p:spPr>
        <p:style>
          <a:lnRef idx="2">
            <a:schemeClr val="accent2"/>
          </a:lnRef>
          <a:fillRef idx="0">
            <a:schemeClr val="accent2"/>
          </a:fillRef>
          <a:effectRef idx="1">
            <a:schemeClr val="accent2"/>
          </a:effectRef>
          <a:fontRef idx="minor">
            <a:schemeClr val="tx1"/>
          </a:fontRef>
        </p:style>
      </p:cxnSp>
      <p:sp>
        <p:nvSpPr>
          <p:cNvPr id="7" name="Left Bracket 6"/>
          <p:cNvSpPr/>
          <p:nvPr/>
        </p:nvSpPr>
        <p:spPr>
          <a:xfrm>
            <a:off x="4137659" y="2133600"/>
            <a:ext cx="45719" cy="3505200"/>
          </a:xfrm>
          <a:prstGeom prst="leftBracket">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794681890"/>
      </p:ext>
    </p:extLst>
  </p:cSld>
  <p:clrMapOvr>
    <a:masterClrMapping/>
  </p:clrMapOvr>
</p:sld>
</file>

<file path=ppt/theme/theme1.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57915</TotalTime>
  <Words>13683</Words>
  <Application>Microsoft Office PowerPoint</Application>
  <PresentationFormat>On-screen Show (4:3)</PresentationFormat>
  <Paragraphs>923</Paragraphs>
  <Slides>61</Slides>
  <Notes>57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61</vt:i4>
      </vt:variant>
    </vt:vector>
  </HeadingPairs>
  <TitlesOfParts>
    <vt:vector size="69" baseType="lpstr">
      <vt:lpstr>Arial</vt:lpstr>
      <vt:lpstr>Calibri</vt:lpstr>
      <vt:lpstr>Courier New</vt:lpstr>
      <vt:lpstr>Open Sans</vt:lpstr>
      <vt:lpstr>PermianSlabSerifTypeface</vt:lpstr>
      <vt:lpstr>Symbol</vt:lpstr>
      <vt:lpstr>Wingdings</vt:lpstr>
      <vt:lpstr>PowerPoint B</vt:lpstr>
      <vt:lpstr>Commercial Sexual Exploitation of Minors </vt:lpstr>
      <vt:lpstr>Unit 1</vt:lpstr>
      <vt:lpstr>Learning Objectives</vt:lpstr>
      <vt:lpstr>Activity: Changing the Language</vt:lpstr>
      <vt:lpstr>Prostitute</vt:lpstr>
      <vt:lpstr>Victim of Sex Trafficking</vt:lpstr>
      <vt:lpstr>Questions:  Changing the Language</vt:lpstr>
      <vt:lpstr>Trauma Insensitive Language</vt:lpstr>
      <vt:lpstr>Trauma Sensitive Language</vt:lpstr>
      <vt:lpstr>Trafficking Activity 2019</vt:lpstr>
      <vt:lpstr>National Snapshot </vt:lpstr>
      <vt:lpstr>According to the U.S. Dept. of Justice </vt:lpstr>
      <vt:lpstr>Data from Tennessee</vt:lpstr>
      <vt:lpstr>Preventing Sex Trafficking and Strengthening Families Act (2014)</vt:lpstr>
      <vt:lpstr>Unit 2</vt:lpstr>
      <vt:lpstr>Commercial Sexual Exploitation of Minors</vt:lpstr>
      <vt:lpstr>DCS Caregiver Definition</vt:lpstr>
      <vt:lpstr>DCS Definition of CSEM</vt:lpstr>
      <vt:lpstr>Decision Tree for DCS CSEM</vt:lpstr>
      <vt:lpstr>Cue Questions </vt:lpstr>
      <vt:lpstr>Federal Definitions of Sex Trafficking</vt:lpstr>
      <vt:lpstr>Force, Fraud, Coercion</vt:lpstr>
      <vt:lpstr>Forms of Child Sex Trafficking</vt:lpstr>
      <vt:lpstr>PowerPoint Presentation</vt:lpstr>
      <vt:lpstr>Locations</vt:lpstr>
      <vt:lpstr>Video: Hidden America</vt:lpstr>
      <vt:lpstr>Trafficking or Not?</vt:lpstr>
      <vt:lpstr>Unit 3</vt:lpstr>
      <vt:lpstr>Who is Vulnerable to CSEM?</vt:lpstr>
      <vt:lpstr>The Data </vt:lpstr>
      <vt:lpstr>Men and Boys in Sex Trafficking Overlooked </vt:lpstr>
      <vt:lpstr>Risk Factors for Native Youth </vt:lpstr>
      <vt:lpstr>Characteristics of Child Youth Victims</vt:lpstr>
      <vt:lpstr>Key Indicators of Sex Trafficking</vt:lpstr>
      <vt:lpstr>Key Indicators of Sex Trafficking</vt:lpstr>
      <vt:lpstr>Barriers to Self-identification and Disclosures</vt:lpstr>
      <vt:lpstr>Vulnerabilities-Risks-Signs</vt:lpstr>
      <vt:lpstr>Characteristics of Traffickers</vt:lpstr>
      <vt:lpstr> Video: Human Trafficking Victim  </vt:lpstr>
      <vt:lpstr>The Process of Pimp Control</vt:lpstr>
      <vt:lpstr>Inside the Mind of a Pimp</vt:lpstr>
      <vt:lpstr>Victim - Trafficker Relationship</vt:lpstr>
      <vt:lpstr>Unit 4</vt:lpstr>
      <vt:lpstr>Policy 14.1</vt:lpstr>
      <vt:lpstr>DCS Policy 14.7 – Child Protective Services Investigation Track (Section H)</vt:lpstr>
      <vt:lpstr>Work Aid 1 and Work Aid 9</vt:lpstr>
      <vt:lpstr>DCS Policy 31.2 – Responsibilities Regarding Runaways, Absconders, and Escapees</vt:lpstr>
      <vt:lpstr>Policy 31.10</vt:lpstr>
      <vt:lpstr>Policies 16.46 and 16.8</vt:lpstr>
      <vt:lpstr>Unit 5</vt:lpstr>
      <vt:lpstr>Complex Trauma</vt:lpstr>
      <vt:lpstr>What is a Trauma Bond?</vt:lpstr>
      <vt:lpstr>Indicators of Trauma Bonding  </vt:lpstr>
      <vt:lpstr>Things you can do to engage survivors</vt:lpstr>
      <vt:lpstr>Unit 6</vt:lpstr>
      <vt:lpstr>Understanding the Impact</vt:lpstr>
      <vt:lpstr>What is a Multi Disciplinary Team?</vt:lpstr>
      <vt:lpstr>Health Needs and Risks Activity</vt:lpstr>
      <vt:lpstr>On-going Response to CSEM </vt:lpstr>
      <vt:lpstr>Unit 7</vt:lpstr>
      <vt:lpstr>Moving Forward</vt:lpstr>
    </vt:vector>
  </TitlesOfParts>
  <Company>State of Tennessee: Finance &amp;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Wehlage</dc:creator>
  <cp:lastModifiedBy>Misty D. Fraunfelter</cp:lastModifiedBy>
  <cp:revision>292</cp:revision>
  <dcterms:created xsi:type="dcterms:W3CDTF">2015-04-23T14:03:19Z</dcterms:created>
  <dcterms:modified xsi:type="dcterms:W3CDTF">2023-01-10T19:33:46Z</dcterms:modified>
</cp:coreProperties>
</file>