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8" r:id="rId1"/>
    <p:sldMasterId id="2147483669" r:id="rId2"/>
  </p:sldMasterIdLst>
  <p:notesMasterIdLst>
    <p:notesMasterId r:id="rId65"/>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15" r:id="rId55"/>
    <p:sldId id="316" r:id="rId56"/>
    <p:sldId id="308" r:id="rId57"/>
    <p:sldId id="309" r:id="rId58"/>
    <p:sldId id="310" r:id="rId59"/>
    <p:sldId id="311" r:id="rId60"/>
    <p:sldId id="312" r:id="rId61"/>
    <p:sldId id="313" r:id="rId62"/>
    <p:sldId id="317" r:id="rId63"/>
    <p:sldId id="314" r:id="rId64"/>
  </p:sldIdLst>
  <p:sldSz cx="9144000" cy="5143500" type="screen16x9"/>
  <p:notesSz cx="6858000" cy="9144000"/>
  <p:embeddedFontLst>
    <p:embeddedFont>
      <p:font typeface="Calibri" panose="020F0502020204030204" pitchFamily="34" charset="0"/>
      <p:regular r:id="rId66"/>
      <p:bold r:id="rId67"/>
      <p:italic r:id="rId68"/>
      <p:boldItalic r:id="rId69"/>
    </p:embeddedFont>
    <p:embeddedFont>
      <p:font typeface="Comfortaa" panose="020B0604020202020204" charset="0"/>
      <p:regular r:id="rId70"/>
      <p:bold r:id="rId71"/>
    </p:embeddedFont>
    <p:embeddedFont>
      <p:font typeface="Open Sans" panose="020B0606030504020204" pitchFamily="34" charset="0"/>
      <p:regular r:id="rId72"/>
      <p:bold r:id="rId73"/>
      <p:italic r:id="rId74"/>
      <p:boldItalic r:id="rId75"/>
    </p:embeddedFont>
    <p:embeddedFont>
      <p:font typeface="Open Sans Light" panose="020B0306030504020204" pitchFamily="34" charset="0"/>
      <p:regular r:id="rId76"/>
      <p:bold r:id="rId77"/>
      <p:italic r:id="rId78"/>
      <p:boldItalic r:id="rId79"/>
    </p:embeddedFont>
    <p:embeddedFont>
      <p:font typeface="PermianSlabSerifTypeface" panose="02000000000000000000" pitchFamily="50" charset="0"/>
      <p:regular r:id="rId80"/>
      <p:bold r:id="rId81"/>
      <p:italic r:id="rId82"/>
    </p:embeddedFont>
    <p:embeddedFont>
      <p:font typeface="Roboto" panose="02000000000000000000" pitchFamily="2" charset="0"/>
      <p:regular r:id="rId83"/>
      <p:bold r:id="rId84"/>
      <p:italic r:id="rId85"/>
      <p:boldItalic r:id="rId86"/>
    </p:embeddedFont>
    <p:embeddedFont>
      <p:font typeface="Roboto Medium" panose="02000000000000000000" pitchFamily="2" charset="0"/>
      <p:regular r:id="rId87"/>
      <p:bold r:id="rId88"/>
      <p:italic r:id="rId89"/>
      <p:boldItalic r:id="rId9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7C3A775-4913-49B7-96C5-F1509F46593F}">
  <a:tblStyle styleId="{37C3A775-4913-49B7-96C5-F1509F46593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1985" autoAdjust="0"/>
  </p:normalViewPr>
  <p:slideViewPr>
    <p:cSldViewPr snapToGrid="0">
      <p:cViewPr varScale="1">
        <p:scale>
          <a:sx n="68" d="100"/>
          <a:sy n="68" d="100"/>
        </p:scale>
        <p:origin x="720"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3.fntdata"/><Relationship Id="rId76" Type="http://schemas.openxmlformats.org/officeDocument/2006/relationships/font" Target="fonts/font11.fntdata"/><Relationship Id="rId84" Type="http://schemas.openxmlformats.org/officeDocument/2006/relationships/font" Target="fonts/font19.fntdata"/><Relationship Id="rId89" Type="http://schemas.openxmlformats.org/officeDocument/2006/relationships/font" Target="fonts/font24.fntdata"/><Relationship Id="rId7" Type="http://schemas.openxmlformats.org/officeDocument/2006/relationships/slide" Target="slides/slide5.xml"/><Relationship Id="rId71" Type="http://schemas.openxmlformats.org/officeDocument/2006/relationships/font" Target="fonts/font6.fntdata"/><Relationship Id="rId92"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1.fntdata"/><Relationship Id="rId74" Type="http://schemas.openxmlformats.org/officeDocument/2006/relationships/font" Target="fonts/font9.fntdata"/><Relationship Id="rId79" Type="http://schemas.openxmlformats.org/officeDocument/2006/relationships/font" Target="fonts/font14.fntdata"/><Relationship Id="rId87" Type="http://schemas.openxmlformats.org/officeDocument/2006/relationships/font" Target="fonts/font22.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7.fntdata"/><Relationship Id="rId90" Type="http://schemas.openxmlformats.org/officeDocument/2006/relationships/font" Target="fonts/font2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4.fntdata"/><Relationship Id="rId77" Type="http://schemas.openxmlformats.org/officeDocument/2006/relationships/font" Target="fonts/font12.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7.fntdata"/><Relationship Id="rId80" Type="http://schemas.openxmlformats.org/officeDocument/2006/relationships/font" Target="fonts/font15.fntdata"/><Relationship Id="rId85" Type="http://schemas.openxmlformats.org/officeDocument/2006/relationships/font" Target="fonts/font20.fntdata"/><Relationship Id="rId93"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font" Target="fonts/font2.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5.fntdata"/><Relationship Id="rId75" Type="http://schemas.openxmlformats.org/officeDocument/2006/relationships/font" Target="fonts/font10.fntdata"/><Relationship Id="rId83" Type="http://schemas.openxmlformats.org/officeDocument/2006/relationships/font" Target="fonts/font18.fntdata"/><Relationship Id="rId88" Type="http://schemas.openxmlformats.org/officeDocument/2006/relationships/font" Target="fonts/font23.fntdata"/><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notesMaster" Target="notesMasters/notesMaster1.xml"/><Relationship Id="rId73" Type="http://schemas.openxmlformats.org/officeDocument/2006/relationships/font" Target="fonts/font8.fntdata"/><Relationship Id="rId78" Type="http://schemas.openxmlformats.org/officeDocument/2006/relationships/font" Target="fonts/font13.fntdata"/><Relationship Id="rId81" Type="http://schemas.openxmlformats.org/officeDocument/2006/relationships/font" Target="fonts/font16.fntdata"/><Relationship Id="rId86" Type="http://schemas.openxmlformats.org/officeDocument/2006/relationships/font" Target="fonts/font21.fntdata"/><Relationship Id="rId9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C4854A-D912-4C53-83DA-8B8F16AECAB8}" type="doc">
      <dgm:prSet loTypeId="urn:microsoft.com/office/officeart/2005/8/layout/cycle8" loCatId="cycle" qsTypeId="urn:microsoft.com/office/officeart/2005/8/quickstyle/simple1" qsCatId="simple" csTypeId="urn:microsoft.com/office/officeart/2005/8/colors/colorful5" csCatId="colorful" phldr="1"/>
      <dgm:spPr/>
    </dgm:pt>
    <dgm:pt modelId="{8EEC85E4-26A4-4BDD-B3C8-B4C4B270AE44}">
      <dgm:prSet phldrT="[Text]"/>
      <dgm:spPr>
        <a:ln>
          <a:solidFill>
            <a:schemeClr val="tx1"/>
          </a:solidFill>
        </a:ln>
      </dgm:spPr>
      <dgm:t>
        <a:bodyPr/>
        <a:lstStyle/>
        <a:p>
          <a:r>
            <a:rPr lang="en-US" dirty="0"/>
            <a:t>Services are linked to change strategies</a:t>
          </a:r>
        </a:p>
      </dgm:t>
    </dgm:pt>
    <dgm:pt modelId="{D9629ABD-E106-44AA-9D7D-77163C24C33C}" type="parTrans" cxnId="{C847A9EA-7477-4224-A66D-B66080B0C375}">
      <dgm:prSet/>
      <dgm:spPr/>
      <dgm:t>
        <a:bodyPr/>
        <a:lstStyle/>
        <a:p>
          <a:endParaRPr lang="en-US"/>
        </a:p>
      </dgm:t>
    </dgm:pt>
    <dgm:pt modelId="{A3E63FB6-58F1-4053-AB03-9CF55ADB060D}" type="sibTrans" cxnId="{C847A9EA-7477-4224-A66D-B66080B0C375}">
      <dgm:prSet/>
      <dgm:spPr/>
      <dgm:t>
        <a:bodyPr/>
        <a:lstStyle/>
        <a:p>
          <a:endParaRPr lang="en-US"/>
        </a:p>
      </dgm:t>
    </dgm:pt>
    <dgm:pt modelId="{9DB925E3-9822-4413-9F78-C9A301DD797E}">
      <dgm:prSet phldrT="[Text]"/>
      <dgm:spPr>
        <a:ln>
          <a:solidFill>
            <a:schemeClr val="tx1"/>
          </a:solidFill>
        </a:ln>
      </dgm:spPr>
      <dgm:t>
        <a:bodyPr/>
        <a:lstStyle/>
        <a:p>
          <a:r>
            <a:rPr lang="en-US" dirty="0"/>
            <a:t>Service providers are receiving support</a:t>
          </a:r>
        </a:p>
      </dgm:t>
    </dgm:pt>
    <dgm:pt modelId="{FE012600-8061-4D32-B106-A8588427BDC4}" type="parTrans" cxnId="{55C13698-2DC8-45B6-A1CE-6C99C3F2833D}">
      <dgm:prSet/>
      <dgm:spPr/>
      <dgm:t>
        <a:bodyPr/>
        <a:lstStyle/>
        <a:p>
          <a:endParaRPr lang="en-US"/>
        </a:p>
      </dgm:t>
    </dgm:pt>
    <dgm:pt modelId="{BC347DA0-938F-42D8-8E7E-9FBAC4D812DB}" type="sibTrans" cxnId="{55C13698-2DC8-45B6-A1CE-6C99C3F2833D}">
      <dgm:prSet/>
      <dgm:spPr/>
      <dgm:t>
        <a:bodyPr/>
        <a:lstStyle/>
        <a:p>
          <a:endParaRPr lang="en-US"/>
        </a:p>
      </dgm:t>
    </dgm:pt>
    <dgm:pt modelId="{DD4708A0-C0C4-4BC2-8B46-8BE84684618D}">
      <dgm:prSet phldrT="[Text]"/>
      <dgm:spPr>
        <a:ln>
          <a:solidFill>
            <a:schemeClr val="tx1"/>
          </a:solidFill>
        </a:ln>
      </dgm:spPr>
      <dgm:t>
        <a:bodyPr/>
        <a:lstStyle/>
        <a:p>
          <a:r>
            <a:rPr lang="en-US" dirty="0"/>
            <a:t>Services are implemented</a:t>
          </a:r>
        </a:p>
      </dgm:t>
    </dgm:pt>
    <dgm:pt modelId="{3C611374-B740-4B4A-88A8-3107CD1F28D5}" type="parTrans" cxnId="{A69FCE01-C72F-490A-8C61-4D3BF36F3CBC}">
      <dgm:prSet/>
      <dgm:spPr/>
      <dgm:t>
        <a:bodyPr/>
        <a:lstStyle/>
        <a:p>
          <a:endParaRPr lang="en-US"/>
        </a:p>
      </dgm:t>
    </dgm:pt>
    <dgm:pt modelId="{6153B458-681C-476F-90FE-8CCB17062072}" type="sibTrans" cxnId="{A69FCE01-C72F-490A-8C61-4D3BF36F3CBC}">
      <dgm:prSet/>
      <dgm:spPr/>
      <dgm:t>
        <a:bodyPr/>
        <a:lstStyle/>
        <a:p>
          <a:endParaRPr lang="en-US"/>
        </a:p>
      </dgm:t>
    </dgm:pt>
    <dgm:pt modelId="{F4DB8786-6DF7-4865-B941-B9FB6751EA90}" type="pres">
      <dgm:prSet presAssocID="{81C4854A-D912-4C53-83DA-8B8F16AECAB8}" presName="compositeShape" presStyleCnt="0">
        <dgm:presLayoutVars>
          <dgm:chMax val="7"/>
          <dgm:dir/>
          <dgm:resizeHandles val="exact"/>
        </dgm:presLayoutVars>
      </dgm:prSet>
      <dgm:spPr/>
    </dgm:pt>
    <dgm:pt modelId="{F4DB3ADC-9A83-4740-8BE1-CDB04493B5D4}" type="pres">
      <dgm:prSet presAssocID="{81C4854A-D912-4C53-83DA-8B8F16AECAB8}" presName="wedge1" presStyleLbl="node1" presStyleIdx="0" presStyleCnt="3"/>
      <dgm:spPr/>
    </dgm:pt>
    <dgm:pt modelId="{C1290335-E510-40E3-B7FD-9FBAA9BD4328}" type="pres">
      <dgm:prSet presAssocID="{81C4854A-D912-4C53-83DA-8B8F16AECAB8}" presName="dummy1a" presStyleCnt="0"/>
      <dgm:spPr/>
    </dgm:pt>
    <dgm:pt modelId="{2C2CF58C-AA1E-4171-8676-349CBE5BEDDD}" type="pres">
      <dgm:prSet presAssocID="{81C4854A-D912-4C53-83DA-8B8F16AECAB8}" presName="dummy1b" presStyleCnt="0"/>
      <dgm:spPr/>
    </dgm:pt>
    <dgm:pt modelId="{8C0907AC-37ED-4329-BB5F-4CFFF9C6C396}" type="pres">
      <dgm:prSet presAssocID="{81C4854A-D912-4C53-83DA-8B8F16AECAB8}" presName="wedge1Tx" presStyleLbl="node1" presStyleIdx="0" presStyleCnt="3">
        <dgm:presLayoutVars>
          <dgm:chMax val="0"/>
          <dgm:chPref val="0"/>
          <dgm:bulletEnabled val="1"/>
        </dgm:presLayoutVars>
      </dgm:prSet>
      <dgm:spPr/>
    </dgm:pt>
    <dgm:pt modelId="{7C89C820-AF5A-42AE-A99B-1E729E8AF96E}" type="pres">
      <dgm:prSet presAssocID="{81C4854A-D912-4C53-83DA-8B8F16AECAB8}" presName="wedge2" presStyleLbl="node1" presStyleIdx="1" presStyleCnt="3"/>
      <dgm:spPr/>
    </dgm:pt>
    <dgm:pt modelId="{E9FFFC93-AEC5-4BE7-9969-59F55344F2AF}" type="pres">
      <dgm:prSet presAssocID="{81C4854A-D912-4C53-83DA-8B8F16AECAB8}" presName="dummy2a" presStyleCnt="0"/>
      <dgm:spPr/>
    </dgm:pt>
    <dgm:pt modelId="{8B61181F-16B4-4D98-8ED4-3F7D2D8EB26C}" type="pres">
      <dgm:prSet presAssocID="{81C4854A-D912-4C53-83DA-8B8F16AECAB8}" presName="dummy2b" presStyleCnt="0"/>
      <dgm:spPr/>
    </dgm:pt>
    <dgm:pt modelId="{98A87DE5-EBC4-4395-82C0-97BA8887EF33}" type="pres">
      <dgm:prSet presAssocID="{81C4854A-D912-4C53-83DA-8B8F16AECAB8}" presName="wedge2Tx" presStyleLbl="node1" presStyleIdx="1" presStyleCnt="3">
        <dgm:presLayoutVars>
          <dgm:chMax val="0"/>
          <dgm:chPref val="0"/>
          <dgm:bulletEnabled val="1"/>
        </dgm:presLayoutVars>
      </dgm:prSet>
      <dgm:spPr/>
    </dgm:pt>
    <dgm:pt modelId="{427B3118-7D83-4C4B-869C-3FCD5E01D1D6}" type="pres">
      <dgm:prSet presAssocID="{81C4854A-D912-4C53-83DA-8B8F16AECAB8}" presName="wedge3" presStyleLbl="node1" presStyleIdx="2" presStyleCnt="3"/>
      <dgm:spPr/>
    </dgm:pt>
    <dgm:pt modelId="{0E7D14A2-F744-41AB-B6D8-5CCCD6C1538E}" type="pres">
      <dgm:prSet presAssocID="{81C4854A-D912-4C53-83DA-8B8F16AECAB8}" presName="dummy3a" presStyleCnt="0"/>
      <dgm:spPr/>
    </dgm:pt>
    <dgm:pt modelId="{28021DC5-0AE6-4B63-B576-7709DA93F3B1}" type="pres">
      <dgm:prSet presAssocID="{81C4854A-D912-4C53-83DA-8B8F16AECAB8}" presName="dummy3b" presStyleCnt="0"/>
      <dgm:spPr/>
    </dgm:pt>
    <dgm:pt modelId="{AE0827C5-2A24-499D-9BC2-E6D0D49EA5BB}" type="pres">
      <dgm:prSet presAssocID="{81C4854A-D912-4C53-83DA-8B8F16AECAB8}" presName="wedge3Tx" presStyleLbl="node1" presStyleIdx="2" presStyleCnt="3">
        <dgm:presLayoutVars>
          <dgm:chMax val="0"/>
          <dgm:chPref val="0"/>
          <dgm:bulletEnabled val="1"/>
        </dgm:presLayoutVars>
      </dgm:prSet>
      <dgm:spPr/>
    </dgm:pt>
    <dgm:pt modelId="{0E839286-B429-436B-BA25-706485A537DE}" type="pres">
      <dgm:prSet presAssocID="{A3E63FB6-58F1-4053-AB03-9CF55ADB060D}" presName="arrowWedge1" presStyleLbl="fgSibTrans2D1" presStyleIdx="0" presStyleCnt="3"/>
      <dgm:spPr/>
    </dgm:pt>
    <dgm:pt modelId="{4F9416D5-8562-4380-9194-41E2CD8C55DD}" type="pres">
      <dgm:prSet presAssocID="{BC347DA0-938F-42D8-8E7E-9FBAC4D812DB}" presName="arrowWedge2" presStyleLbl="fgSibTrans2D1" presStyleIdx="1" presStyleCnt="3"/>
      <dgm:spPr/>
    </dgm:pt>
    <dgm:pt modelId="{1B899193-E0AE-4D9C-9A8D-7D4C31565FA9}" type="pres">
      <dgm:prSet presAssocID="{6153B458-681C-476F-90FE-8CCB17062072}" presName="arrowWedge3" presStyleLbl="fgSibTrans2D1" presStyleIdx="2" presStyleCnt="3"/>
      <dgm:spPr/>
    </dgm:pt>
  </dgm:ptLst>
  <dgm:cxnLst>
    <dgm:cxn modelId="{A69FCE01-C72F-490A-8C61-4D3BF36F3CBC}" srcId="{81C4854A-D912-4C53-83DA-8B8F16AECAB8}" destId="{DD4708A0-C0C4-4BC2-8B46-8BE84684618D}" srcOrd="2" destOrd="0" parTransId="{3C611374-B740-4B4A-88A8-3107CD1F28D5}" sibTransId="{6153B458-681C-476F-90FE-8CCB17062072}"/>
    <dgm:cxn modelId="{D5D22029-EA5C-4656-9A9E-30530234980C}" type="presOf" srcId="{DD4708A0-C0C4-4BC2-8B46-8BE84684618D}" destId="{AE0827C5-2A24-499D-9BC2-E6D0D49EA5BB}" srcOrd="1" destOrd="0" presId="urn:microsoft.com/office/officeart/2005/8/layout/cycle8"/>
    <dgm:cxn modelId="{1A19582F-D367-4201-A9EB-325C71DB5D4C}" type="presOf" srcId="{9DB925E3-9822-4413-9F78-C9A301DD797E}" destId="{98A87DE5-EBC4-4395-82C0-97BA8887EF33}" srcOrd="1" destOrd="0" presId="urn:microsoft.com/office/officeart/2005/8/layout/cycle8"/>
    <dgm:cxn modelId="{D6CC2658-D031-43E3-B30B-79B9F2012782}" type="presOf" srcId="{81C4854A-D912-4C53-83DA-8B8F16AECAB8}" destId="{F4DB8786-6DF7-4865-B941-B9FB6751EA90}" srcOrd="0" destOrd="0" presId="urn:microsoft.com/office/officeart/2005/8/layout/cycle8"/>
    <dgm:cxn modelId="{6FA0E996-ED2C-413E-B3CF-03249D5AE525}" type="presOf" srcId="{8EEC85E4-26A4-4BDD-B3C8-B4C4B270AE44}" destId="{F4DB3ADC-9A83-4740-8BE1-CDB04493B5D4}" srcOrd="0" destOrd="0" presId="urn:microsoft.com/office/officeart/2005/8/layout/cycle8"/>
    <dgm:cxn modelId="{55C13698-2DC8-45B6-A1CE-6C99C3F2833D}" srcId="{81C4854A-D912-4C53-83DA-8B8F16AECAB8}" destId="{9DB925E3-9822-4413-9F78-C9A301DD797E}" srcOrd="1" destOrd="0" parTransId="{FE012600-8061-4D32-B106-A8588427BDC4}" sibTransId="{BC347DA0-938F-42D8-8E7E-9FBAC4D812DB}"/>
    <dgm:cxn modelId="{1AE1ACC3-3B1B-4FB3-9979-A3BC11B27AF8}" type="presOf" srcId="{DD4708A0-C0C4-4BC2-8B46-8BE84684618D}" destId="{427B3118-7D83-4C4B-869C-3FCD5E01D1D6}" srcOrd="0" destOrd="0" presId="urn:microsoft.com/office/officeart/2005/8/layout/cycle8"/>
    <dgm:cxn modelId="{E9B616D3-D792-410B-AA60-B2B5E1E97C0C}" type="presOf" srcId="{8EEC85E4-26A4-4BDD-B3C8-B4C4B270AE44}" destId="{8C0907AC-37ED-4329-BB5F-4CFFF9C6C396}" srcOrd="1" destOrd="0" presId="urn:microsoft.com/office/officeart/2005/8/layout/cycle8"/>
    <dgm:cxn modelId="{C847A9EA-7477-4224-A66D-B66080B0C375}" srcId="{81C4854A-D912-4C53-83DA-8B8F16AECAB8}" destId="{8EEC85E4-26A4-4BDD-B3C8-B4C4B270AE44}" srcOrd="0" destOrd="0" parTransId="{D9629ABD-E106-44AA-9D7D-77163C24C33C}" sibTransId="{A3E63FB6-58F1-4053-AB03-9CF55ADB060D}"/>
    <dgm:cxn modelId="{E222B5FE-B2BC-47E8-B2A7-82ACE4AE623A}" type="presOf" srcId="{9DB925E3-9822-4413-9F78-C9A301DD797E}" destId="{7C89C820-AF5A-42AE-A99B-1E729E8AF96E}" srcOrd="0" destOrd="0" presId="urn:microsoft.com/office/officeart/2005/8/layout/cycle8"/>
    <dgm:cxn modelId="{64C07603-0139-4880-8ECB-6AB24415C8A2}" type="presParOf" srcId="{F4DB8786-6DF7-4865-B941-B9FB6751EA90}" destId="{F4DB3ADC-9A83-4740-8BE1-CDB04493B5D4}" srcOrd="0" destOrd="0" presId="urn:microsoft.com/office/officeart/2005/8/layout/cycle8"/>
    <dgm:cxn modelId="{1B691A07-45D5-4F8F-81A6-8A4B996B607E}" type="presParOf" srcId="{F4DB8786-6DF7-4865-B941-B9FB6751EA90}" destId="{C1290335-E510-40E3-B7FD-9FBAA9BD4328}" srcOrd="1" destOrd="0" presId="urn:microsoft.com/office/officeart/2005/8/layout/cycle8"/>
    <dgm:cxn modelId="{03FB2114-FCAE-4436-BB2C-FBC84D2109FF}" type="presParOf" srcId="{F4DB8786-6DF7-4865-B941-B9FB6751EA90}" destId="{2C2CF58C-AA1E-4171-8676-349CBE5BEDDD}" srcOrd="2" destOrd="0" presId="urn:microsoft.com/office/officeart/2005/8/layout/cycle8"/>
    <dgm:cxn modelId="{1BCCCDD5-FA08-4773-B686-4403FF7CB3D9}" type="presParOf" srcId="{F4DB8786-6DF7-4865-B941-B9FB6751EA90}" destId="{8C0907AC-37ED-4329-BB5F-4CFFF9C6C396}" srcOrd="3" destOrd="0" presId="urn:microsoft.com/office/officeart/2005/8/layout/cycle8"/>
    <dgm:cxn modelId="{8AA92BF2-F808-4704-B4DE-9216156C7AE5}" type="presParOf" srcId="{F4DB8786-6DF7-4865-B941-B9FB6751EA90}" destId="{7C89C820-AF5A-42AE-A99B-1E729E8AF96E}" srcOrd="4" destOrd="0" presId="urn:microsoft.com/office/officeart/2005/8/layout/cycle8"/>
    <dgm:cxn modelId="{29B02BBC-489A-4F42-B58F-189DF63F8819}" type="presParOf" srcId="{F4DB8786-6DF7-4865-B941-B9FB6751EA90}" destId="{E9FFFC93-AEC5-4BE7-9969-59F55344F2AF}" srcOrd="5" destOrd="0" presId="urn:microsoft.com/office/officeart/2005/8/layout/cycle8"/>
    <dgm:cxn modelId="{3DF4FC57-7AAB-4080-AB4B-29CEA12B2202}" type="presParOf" srcId="{F4DB8786-6DF7-4865-B941-B9FB6751EA90}" destId="{8B61181F-16B4-4D98-8ED4-3F7D2D8EB26C}" srcOrd="6" destOrd="0" presId="urn:microsoft.com/office/officeart/2005/8/layout/cycle8"/>
    <dgm:cxn modelId="{855A7C69-A3E6-41E1-B848-4FAEFF5A02D7}" type="presParOf" srcId="{F4DB8786-6DF7-4865-B941-B9FB6751EA90}" destId="{98A87DE5-EBC4-4395-82C0-97BA8887EF33}" srcOrd="7" destOrd="0" presId="urn:microsoft.com/office/officeart/2005/8/layout/cycle8"/>
    <dgm:cxn modelId="{B846E036-83AE-43BD-A04A-905DC1D49A49}" type="presParOf" srcId="{F4DB8786-6DF7-4865-B941-B9FB6751EA90}" destId="{427B3118-7D83-4C4B-869C-3FCD5E01D1D6}" srcOrd="8" destOrd="0" presId="urn:microsoft.com/office/officeart/2005/8/layout/cycle8"/>
    <dgm:cxn modelId="{9C677DC9-ABC3-4A03-8FD9-824025B80203}" type="presParOf" srcId="{F4DB8786-6DF7-4865-B941-B9FB6751EA90}" destId="{0E7D14A2-F744-41AB-B6D8-5CCCD6C1538E}" srcOrd="9" destOrd="0" presId="urn:microsoft.com/office/officeart/2005/8/layout/cycle8"/>
    <dgm:cxn modelId="{61DE82FB-6CC4-4DAD-B9CE-68FAEC53B483}" type="presParOf" srcId="{F4DB8786-6DF7-4865-B941-B9FB6751EA90}" destId="{28021DC5-0AE6-4B63-B576-7709DA93F3B1}" srcOrd="10" destOrd="0" presId="urn:microsoft.com/office/officeart/2005/8/layout/cycle8"/>
    <dgm:cxn modelId="{616A6598-9FCD-4A95-8562-17E2AE30312A}" type="presParOf" srcId="{F4DB8786-6DF7-4865-B941-B9FB6751EA90}" destId="{AE0827C5-2A24-499D-9BC2-E6D0D49EA5BB}" srcOrd="11" destOrd="0" presId="urn:microsoft.com/office/officeart/2005/8/layout/cycle8"/>
    <dgm:cxn modelId="{602E1F25-98C8-4E31-8BF0-D83AEF16FCA9}" type="presParOf" srcId="{F4DB8786-6DF7-4865-B941-B9FB6751EA90}" destId="{0E839286-B429-436B-BA25-706485A537DE}" srcOrd="12" destOrd="0" presId="urn:microsoft.com/office/officeart/2005/8/layout/cycle8"/>
    <dgm:cxn modelId="{B5E3977A-281E-46E0-8A7D-C64097D8262F}" type="presParOf" srcId="{F4DB8786-6DF7-4865-B941-B9FB6751EA90}" destId="{4F9416D5-8562-4380-9194-41E2CD8C55DD}" srcOrd="13" destOrd="0" presId="urn:microsoft.com/office/officeart/2005/8/layout/cycle8"/>
    <dgm:cxn modelId="{E456838F-251F-41AA-A57D-ECE4E0E3D9E8}" type="presParOf" srcId="{F4DB8786-6DF7-4865-B941-B9FB6751EA90}" destId="{1B899193-E0AE-4D9C-9A8D-7D4C31565FA9}" srcOrd="14" destOrd="0" presId="urn:microsoft.com/office/officeart/2005/8/layout/cycle8"/>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DB3ADC-9A83-4740-8BE1-CDB04493B5D4}">
      <dsp:nvSpPr>
        <dsp:cNvPr id="0" name=""/>
        <dsp:cNvSpPr/>
      </dsp:nvSpPr>
      <dsp:spPr>
        <a:xfrm>
          <a:off x="1995464" y="313699"/>
          <a:ext cx="4053963" cy="4053963"/>
        </a:xfrm>
        <a:prstGeom prst="pie">
          <a:avLst>
            <a:gd name="adj1" fmla="val 16200000"/>
            <a:gd name="adj2" fmla="val 1800000"/>
          </a:avLst>
        </a:prstGeom>
        <a:solidFill>
          <a:schemeClr val="accent5">
            <a:hueOff val="0"/>
            <a:satOff val="0"/>
            <a:lumOff val="0"/>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Services are linked to change strategies</a:t>
          </a:r>
        </a:p>
      </dsp:txBody>
      <dsp:txXfrm>
        <a:off x="4131999" y="1172753"/>
        <a:ext cx="1447844" cy="1206536"/>
      </dsp:txXfrm>
    </dsp:sp>
    <dsp:sp modelId="{7C89C820-AF5A-42AE-A99B-1E729E8AF96E}">
      <dsp:nvSpPr>
        <dsp:cNvPr id="0" name=""/>
        <dsp:cNvSpPr/>
      </dsp:nvSpPr>
      <dsp:spPr>
        <a:xfrm>
          <a:off x="1911972" y="458483"/>
          <a:ext cx="4053963" cy="4053963"/>
        </a:xfrm>
        <a:prstGeom prst="pie">
          <a:avLst>
            <a:gd name="adj1" fmla="val 1800000"/>
            <a:gd name="adj2" fmla="val 9000000"/>
          </a:avLst>
        </a:prstGeom>
        <a:solidFill>
          <a:schemeClr val="accent5">
            <a:hueOff val="1377792"/>
            <a:satOff val="30917"/>
            <a:lumOff val="17157"/>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Service providers are receiving support</a:t>
          </a:r>
        </a:p>
      </dsp:txBody>
      <dsp:txXfrm>
        <a:off x="2877201" y="3088734"/>
        <a:ext cx="2171766" cy="1061752"/>
      </dsp:txXfrm>
    </dsp:sp>
    <dsp:sp modelId="{427B3118-7D83-4C4B-869C-3FCD5E01D1D6}">
      <dsp:nvSpPr>
        <dsp:cNvPr id="0" name=""/>
        <dsp:cNvSpPr/>
      </dsp:nvSpPr>
      <dsp:spPr>
        <a:xfrm>
          <a:off x="1828479" y="313699"/>
          <a:ext cx="4053963" cy="4053963"/>
        </a:xfrm>
        <a:prstGeom prst="pie">
          <a:avLst>
            <a:gd name="adj1" fmla="val 9000000"/>
            <a:gd name="adj2" fmla="val 16200000"/>
          </a:avLst>
        </a:prstGeom>
        <a:solidFill>
          <a:schemeClr val="accent5">
            <a:hueOff val="2755583"/>
            <a:satOff val="61833"/>
            <a:lumOff val="34314"/>
            <a:alphaOff val="0"/>
          </a:schemeClr>
        </a:solidFill>
        <a:ln w="25400" cap="flat" cmpd="sng" algn="ctr">
          <a:solidFill>
            <a:schemeClr val="tx1"/>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kern="1200" dirty="0"/>
            <a:t>Services are implemented</a:t>
          </a:r>
        </a:p>
      </dsp:txBody>
      <dsp:txXfrm>
        <a:off x="2298064" y="1172753"/>
        <a:ext cx="1447844" cy="1206536"/>
      </dsp:txXfrm>
    </dsp:sp>
    <dsp:sp modelId="{0E839286-B429-436B-BA25-706485A537DE}">
      <dsp:nvSpPr>
        <dsp:cNvPr id="0" name=""/>
        <dsp:cNvSpPr/>
      </dsp:nvSpPr>
      <dsp:spPr>
        <a:xfrm>
          <a:off x="1744839" y="62739"/>
          <a:ext cx="4555882" cy="4555882"/>
        </a:xfrm>
        <a:prstGeom prst="circularArrow">
          <a:avLst>
            <a:gd name="adj1" fmla="val 5085"/>
            <a:gd name="adj2" fmla="val 327528"/>
            <a:gd name="adj3" fmla="val 1472472"/>
            <a:gd name="adj4" fmla="val 16199432"/>
            <a:gd name="adj5" fmla="val 593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F9416D5-8562-4380-9194-41E2CD8C55DD}">
      <dsp:nvSpPr>
        <dsp:cNvPr id="0" name=""/>
        <dsp:cNvSpPr/>
      </dsp:nvSpPr>
      <dsp:spPr>
        <a:xfrm>
          <a:off x="1661012" y="207267"/>
          <a:ext cx="4555882" cy="4555882"/>
        </a:xfrm>
        <a:prstGeom prst="circularArrow">
          <a:avLst>
            <a:gd name="adj1" fmla="val 5085"/>
            <a:gd name="adj2" fmla="val 327528"/>
            <a:gd name="adj3" fmla="val 8671970"/>
            <a:gd name="adj4" fmla="val 1800502"/>
            <a:gd name="adj5" fmla="val 5932"/>
          </a:avLst>
        </a:prstGeom>
        <a:solidFill>
          <a:schemeClr val="accent5">
            <a:hueOff val="1377792"/>
            <a:satOff val="30917"/>
            <a:lumOff val="17157"/>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B899193-E0AE-4D9C-9A8D-7D4C31565FA9}">
      <dsp:nvSpPr>
        <dsp:cNvPr id="0" name=""/>
        <dsp:cNvSpPr/>
      </dsp:nvSpPr>
      <dsp:spPr>
        <a:xfrm>
          <a:off x="1577185" y="62739"/>
          <a:ext cx="4555882" cy="4555882"/>
        </a:xfrm>
        <a:prstGeom prst="circularArrow">
          <a:avLst>
            <a:gd name="adj1" fmla="val 5085"/>
            <a:gd name="adj2" fmla="val 327528"/>
            <a:gd name="adj3" fmla="val 15873039"/>
            <a:gd name="adj4" fmla="val 9000000"/>
            <a:gd name="adj5" fmla="val 5932"/>
          </a:avLst>
        </a:prstGeom>
        <a:solidFill>
          <a:schemeClr val="accent5">
            <a:hueOff val="2755583"/>
            <a:satOff val="61833"/>
            <a:lumOff val="34314"/>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files.dcs.tn.gov/policies/chap31/WACFTMPrepFam.pdf"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files.dcs.tn.gov/policies/chap31/ILCFTMFlyer.pdf" TargetMode="External"/><Relationship Id="rId4" Type="http://schemas.openxmlformats.org/officeDocument/2006/relationships/hyperlink" Target="https://files.dcs.tn.gov/policies/chap31/CFTMFlyer.pdf"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files.dcs.tn.gov/policies/chap31/WACFTMPrepFacilitator.pdf"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3" Type="http://schemas.openxmlformats.org/officeDocument/2006/relationships/hyperlink" Target="https://files.dcs.tn.gov/intranet/forms/0774.doc"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s://files.dcs.tn.gov/forms/0782.docx" TargetMode="Externa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files.dcs.tn.gov/policies/chap31/CFTMGuide.pdf"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142f8629e6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142f8629e6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142f8629e60_0_1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7" name="Google Shape;207;g142f8629e60_0_1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we will now look at the why behind CFTM practice in Tennessee.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the late 1990’s early 2000’s was a time of change in child welfare including the Department of Children’s Services.  </a:t>
            </a:r>
            <a:r>
              <a:rPr lang="en-US" sz="1800" b="1" dirty="0">
                <a:solidFill>
                  <a:srgbClr val="000000"/>
                </a:solidFill>
                <a:effectLst/>
                <a:latin typeface="Open Sans" panose="020B0606030504020204" pitchFamily="34" charset="0"/>
                <a:ea typeface="Open Sans" panose="020B0606030504020204" pitchFamily="34" charset="0"/>
              </a:rPr>
              <a:t>DISCUSS</a:t>
            </a:r>
            <a:r>
              <a:rPr lang="en-US" sz="1800" dirty="0">
                <a:solidFill>
                  <a:srgbClr val="000000"/>
                </a:solidFill>
                <a:effectLst/>
                <a:latin typeface="Open Sans" panose="020B0606030504020204" pitchFamily="34" charset="0"/>
                <a:ea typeface="Open Sans" panose="020B0606030504020204" pitchFamily="34" charset="0"/>
              </a:rPr>
              <a:t> the enactment of the Adoption and Safe Family Act in 1997 and how federal lawsuits shifted child welfare practice for the better.  </a:t>
            </a:r>
          </a:p>
          <a:p>
            <a:pPr marL="0" marR="0" indent="0">
              <a:lnSpc>
                <a:spcPct val="115000"/>
              </a:lnSpc>
              <a:spcBef>
                <a:spcPts val="0"/>
              </a:spcBef>
              <a:spcAft>
                <a:spcPts val="1200"/>
              </a:spcAft>
            </a:pPr>
            <a:r>
              <a:rPr lang="en-US" sz="1800" b="1" i="1" dirty="0">
                <a:solidFill>
                  <a:srgbClr val="000000"/>
                </a:solidFill>
                <a:effectLst/>
                <a:latin typeface="Open Sans" panose="020B0606030504020204" pitchFamily="34" charset="0"/>
                <a:ea typeface="Open Sans" panose="020B0606030504020204" pitchFamily="34" charset="0"/>
              </a:rPr>
              <a:t>Trainer Note:  Points for Discussion were obtained from Lessons Learned from Child Welfare Class Action Litigation:  A Case Study of Tennessee’s Reform from the Center for the Study of Social Policy.</a:t>
            </a:r>
            <a:endParaRPr lang="en-US" sz="18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from 2001-2004 the Department began to innovate with casework models including piloting the use of family team conferencing by implementing “Family to Family.” Eventually these efforts would be fully embedded into quality case practice through the Child and Family Team process and case practice model.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DCS adopted a core set of policies and procedures for working with children and families.  At the center of the practice model was the Child and Family Team (CFTM) process which was built around the six core activities often referred to as the Practice Wheel (Engagement, Teaming, Assessment, Planning, Implementation, and Tracking and Adjusting).  DCS believed a focus on improving these six core activities, if done well, would lead to improvement in all of the many benchmarks set out.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DCS first piloted the family team conference model in 2001 and the CFTM model we utilize in practice today was fully implemented in 2003.  The CFTM process became the centerpiece of case planning and decision making.  The CFT process was the foundation for moving all cases forward and achieving the desired outcomes for children and families. </a:t>
            </a:r>
          </a:p>
          <a:p>
            <a:pPr marL="0" lvl="0" indent="0" algn="l" rtl="0">
              <a:spcBef>
                <a:spcPts val="60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42f8629e60_0_17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42f8629e60_0_17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DCS continues to use the CFTM process to move cases forward.  </a:t>
            </a:r>
            <a:r>
              <a:rPr lang="en-US" sz="1200" b="1" dirty="0">
                <a:solidFill>
                  <a:srgbClr val="000000"/>
                </a:solidFill>
                <a:effectLst/>
                <a:latin typeface="Open Sans" panose="020B0606030504020204" pitchFamily="34" charset="0"/>
                <a:ea typeface="Open Sans" panose="020B0606030504020204" pitchFamily="34" charset="0"/>
              </a:rPr>
              <a:t>ADVISE</a:t>
            </a:r>
            <a:r>
              <a:rPr lang="en-US" sz="1200" dirty="0">
                <a:solidFill>
                  <a:srgbClr val="000000"/>
                </a:solidFill>
                <a:effectLst/>
                <a:latin typeface="Open Sans" panose="020B0606030504020204" pitchFamily="34" charset="0"/>
                <a:ea typeface="Open Sans" panose="020B0606030504020204" pitchFamily="34" charset="0"/>
              </a:rPr>
              <a:t> the Children’s Bureau defines (Child and Family Services Reviews) as periodic reviews of state child welfare systems to achieve three goals.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Ensure conformity with federal child welfare requirements.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Determine what is happening to children and families as they are engaged in child welfare services.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Assist states in helping children and families achieve positive outcomes.  After a CFSR is completed, States develop a Performance Improvement Plan (PIP) to address areas in their child welfare services that need improvement.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CFSR is basically the State’s report card on how well we are meeting needs around Safety, Permanency, and Well-being.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 </a:t>
            </a:r>
            <a:r>
              <a:rPr lang="en-US" sz="1200" dirty="0">
                <a:solidFill>
                  <a:srgbClr val="000000"/>
                </a:solidFill>
                <a:effectLst/>
                <a:latin typeface="Open Sans" panose="020B0606030504020204" pitchFamily="34" charset="0"/>
                <a:ea typeface="Open Sans" panose="020B0606030504020204" pitchFamily="34" charset="0"/>
              </a:rPr>
              <a:t>CFSR looks for evidence of concerted (reasonable) efforts in documented casework activities and through interviews with all CFT (Child and Family Team) members to assess the quality of contacts. CFSR also looks for consistency and a shared vision/understanding of the family plan and its implementation. Permanency Plans should be developed with the family in the context of a CFTM. </a:t>
            </a:r>
          </a:p>
          <a:p>
            <a:pPr marL="0" marR="0" indent="0">
              <a:lnSpc>
                <a:spcPct val="115000"/>
              </a:lnSpc>
              <a:spcBef>
                <a:spcPts val="0"/>
              </a:spcBef>
              <a:spcAft>
                <a:spcPts val="1200"/>
              </a:spcAft>
            </a:pPr>
            <a:r>
              <a:rPr lang="en-US" sz="1200" b="1" i="1" dirty="0">
                <a:solidFill>
                  <a:srgbClr val="000000"/>
                </a:solidFill>
                <a:effectLst/>
                <a:latin typeface="Open Sans" panose="020B0606030504020204" pitchFamily="34" charset="0"/>
                <a:ea typeface="Open Sans" panose="020B0606030504020204" pitchFamily="34" charset="0"/>
              </a:rPr>
              <a:t>Trainer Note: Make sure to make connection of CFTMs and Teaming to Quality Contacts and achieving desired outcomes. You may ask the class how the two correlates? </a:t>
            </a:r>
            <a:endParaRPr lang="en-US" sz="12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Lesson 2.2 What’s in the Guide?</a:t>
            </a:r>
          </a:p>
          <a:p>
            <a:pPr marL="0" lvl="0" indent="0" algn="l" rtl="0">
              <a:spcBef>
                <a:spcPts val="120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42f8629e60_0_17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42f8629e60_0_17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solidFill>
                  <a:srgbClr val="2DCCD3"/>
                </a:solidFill>
                <a:effectLst/>
                <a:latin typeface="Open Sans" panose="020B0606030504020204" pitchFamily="34" charset="0"/>
                <a:ea typeface="Times New Roman" panose="02020603050405020304" pitchFamily="18" charset="0"/>
                <a:cs typeface="Times New Roman" panose="02020603050405020304" pitchFamily="18" charset="0"/>
              </a:rPr>
              <a:t>Lesson 2.2 What’s in the Guide?</a:t>
            </a:r>
            <a:endParaRPr lang="en-US" sz="1300" b="1" dirty="0">
              <a:solidFill>
                <a:srgbClr val="2DCCD3"/>
              </a:solidFill>
              <a:effectLst/>
              <a:latin typeface="PermianSlabSerifTypeface" panose="02000000000000000000" pitchFamily="50"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20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a:t>
            </a: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rPr>
              <a:t>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STRESS</a:t>
            </a:r>
            <a:r>
              <a:rPr lang="en-US" sz="1200" dirty="0">
                <a:solidFill>
                  <a:srgbClr val="000000"/>
                </a:solidFill>
                <a:effectLst/>
                <a:latin typeface="Open Sans" panose="020B0606030504020204" pitchFamily="34" charset="0"/>
                <a:ea typeface="Open Sans" panose="020B0606030504020204" pitchFamily="34" charset="0"/>
              </a:rPr>
              <a:t> to the class being familiar with the </a:t>
            </a:r>
            <a:r>
              <a:rPr lang="en-US" sz="1200" u="sng" dirty="0">
                <a:solidFill>
                  <a:srgbClr val="000000"/>
                </a:solidFill>
                <a:effectLst/>
                <a:latin typeface="Open Sans" panose="020B0606030504020204" pitchFamily="34" charset="0"/>
                <a:ea typeface="Open Sans" panose="020B0606030504020204" pitchFamily="34" charset="0"/>
                <a:hlinkClick r:id="rId3"/>
              </a:rPr>
              <a:t>CFTM Guide</a:t>
            </a:r>
            <a:r>
              <a:rPr lang="en-US" sz="1200" dirty="0">
                <a:solidFill>
                  <a:srgbClr val="000000"/>
                </a:solidFill>
                <a:effectLst/>
                <a:latin typeface="Open Sans" panose="020B0606030504020204" pitchFamily="34" charset="0"/>
                <a:ea typeface="Open Sans" panose="020B0606030504020204" pitchFamily="34" charset="0"/>
              </a:rPr>
              <a:t> is crucial to being successful at engagement and teaming with the family along with facilitating meetings which do not require a Skilled Certified Facilitator.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how familiar they are with the guide.  </a:t>
            </a: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participants will now review the following parts of the guide.  </a:t>
            </a:r>
            <a:r>
              <a:rPr lang="en-US" sz="1200" b="1" dirty="0">
                <a:solidFill>
                  <a:srgbClr val="000000"/>
                </a:solidFill>
                <a:effectLst/>
                <a:latin typeface="Open Sans" panose="020B0606030504020204" pitchFamily="34" charset="0"/>
                <a:ea typeface="Open Sans" panose="020B0606030504020204" pitchFamily="34" charset="0"/>
              </a:rPr>
              <a:t>ADVISE</a:t>
            </a:r>
            <a:r>
              <a:rPr lang="en-US" sz="1200" dirty="0">
                <a:solidFill>
                  <a:srgbClr val="000000"/>
                </a:solidFill>
                <a:effectLst/>
                <a:latin typeface="Open Sans" panose="020B0606030504020204" pitchFamily="34" charset="0"/>
                <a:ea typeface="Open Sans" panose="020B0606030504020204" pitchFamily="34" charset="0"/>
              </a:rPr>
              <a:t> participants they will have 10 minutes to review each of the following sections.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Introductions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Deciding Who to Invite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Involvement of Children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Parent’s Involvement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Supervisor’s Participation</a:t>
            </a:r>
          </a:p>
          <a:p>
            <a:pPr marL="342900" marR="0" lvl="0" indent="-342900">
              <a:lnSpc>
                <a:spcPct val="115000"/>
              </a:lnSpc>
              <a:spcBef>
                <a:spcPts val="0"/>
              </a:spcBef>
              <a:spcAft>
                <a:spcPts val="1200"/>
              </a:spcAft>
              <a:buSzPts val="1200"/>
              <a:buFont typeface="Symbol" panose="05050102010706020507" pitchFamily="18" charset="2"/>
              <a:buChar char=""/>
            </a:pPr>
            <a:r>
              <a:rPr lang="en-US" sz="1200" dirty="0">
                <a:solidFill>
                  <a:srgbClr val="000000"/>
                </a:solidFill>
                <a:effectLst/>
                <a:latin typeface="Open Sans" panose="020B0606030504020204" pitchFamily="34" charset="0"/>
                <a:ea typeface="Open Sans" panose="020B0606030504020204" pitchFamily="34" charset="0"/>
              </a:rPr>
              <a:t>Trainer will </a:t>
            </a:r>
            <a:r>
              <a:rPr lang="en-US" sz="1200" b="1" dirty="0">
                <a:solidFill>
                  <a:srgbClr val="000000"/>
                </a:solidFill>
                <a:effectLst/>
                <a:latin typeface="Open Sans" panose="020B0606030504020204" pitchFamily="34" charset="0"/>
                <a:ea typeface="Open Sans" panose="020B0606030504020204" pitchFamily="34" charset="0"/>
              </a:rPr>
              <a:t>ANNOTATE</a:t>
            </a:r>
            <a:r>
              <a:rPr lang="en-US" sz="1200" dirty="0">
                <a:solidFill>
                  <a:srgbClr val="000000"/>
                </a:solidFill>
                <a:effectLst/>
                <a:latin typeface="Open Sans" panose="020B0606030504020204" pitchFamily="34" charset="0"/>
                <a:ea typeface="Open Sans" panose="020B0606030504020204" pitchFamily="34" charset="0"/>
              </a:rPr>
              <a:t> information for each section on the Power Point slide or Prepared Flip Chart as discussion occurs.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if there are any questions and </a:t>
            </a: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Unit 3 The Stages of the CFTM.</a:t>
            </a:r>
          </a:p>
          <a:p>
            <a:pPr marL="0" lvl="0" indent="0" algn="l" rtl="0">
              <a:spcBef>
                <a:spcPts val="1200"/>
              </a:spcBef>
              <a:spcAft>
                <a:spcPts val="0"/>
              </a:spcAft>
              <a:buNone/>
            </a:pPr>
            <a:endParaRPr sz="1400" b="1" dirty="0">
              <a:solidFill>
                <a:schemeClr val="dk1"/>
              </a:solidFill>
              <a:latin typeface="Open Sans"/>
              <a:ea typeface="Open Sans"/>
              <a:cs typeface="Open Sans"/>
              <a:sym typeface="Open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142f8629e60_0_17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5" name="Google Shape;285;g142f8629e60_0_17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1200"/>
              </a:spcAft>
              <a:buNone/>
            </a:pPr>
            <a:r>
              <a:rPr lang="en-US" sz="700" b="1" dirty="0">
                <a:solidFill>
                  <a:schemeClr val="dk1"/>
                </a:solidFill>
                <a:latin typeface="Times New Roman"/>
                <a:ea typeface="Times New Roman"/>
                <a:cs typeface="Times New Roman"/>
                <a:sym typeface="Times New Roman"/>
              </a:rPr>
              <a:t>Unit 3: Stages of a CFTM</a:t>
            </a:r>
          </a:p>
          <a:p>
            <a:pPr marL="0" lvl="0" indent="0" algn="l" rtl="0">
              <a:lnSpc>
                <a:spcPct val="115000"/>
              </a:lnSpc>
              <a:spcBef>
                <a:spcPts val="1200"/>
              </a:spcBef>
              <a:spcAft>
                <a:spcPts val="1200"/>
              </a:spcAft>
              <a:buNone/>
            </a:pPr>
            <a:r>
              <a:rPr lang="en-US" sz="700" b="1" dirty="0">
                <a:solidFill>
                  <a:schemeClr val="dk1"/>
                </a:solidFill>
                <a:latin typeface="Times New Roman"/>
                <a:ea typeface="Times New Roman"/>
                <a:cs typeface="Times New Roman"/>
                <a:sym typeface="Times New Roman"/>
              </a:rPr>
              <a:t>30 Minutes</a:t>
            </a:r>
            <a:endParaRPr sz="700" b="1"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42f8629e60_0_17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2" name="Google Shape;292;g142f8629e60_0_17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solidFill>
                  <a:srgbClr val="2DCCD3"/>
                </a:solidFill>
                <a:effectLst/>
                <a:latin typeface="Open Sans" panose="020B0606030504020204" pitchFamily="34" charset="0"/>
                <a:ea typeface="Times New Roman" panose="02020603050405020304" pitchFamily="18" charset="0"/>
                <a:cs typeface="Times New Roman" panose="02020603050405020304" pitchFamily="18" charset="0"/>
              </a:rPr>
              <a:t>Lesson 3.1: The “Preparation Stage” of the CFTM</a:t>
            </a:r>
            <a:endParaRPr lang="en-US" sz="1300" b="1" dirty="0">
              <a:solidFill>
                <a:srgbClr val="2DCCD3"/>
              </a:solidFill>
              <a:effectLst/>
              <a:latin typeface="PermianSlabSerifTypeface" panose="02000000000000000000" pitchFamily="50"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15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rPr>
              <a:t>Key Teaching Points / Instructions: </a:t>
            </a: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rPr>
              <a:t>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to the class Preparation is the first stage of the CFTM.  Preparation of the </a:t>
            </a:r>
            <a:r>
              <a:rPr lang="en-US" sz="1200" u="sng" dirty="0">
                <a:solidFill>
                  <a:srgbClr val="000000"/>
                </a:solidFill>
                <a:effectLst/>
                <a:latin typeface="Open Sans" panose="020B0606030504020204" pitchFamily="34" charset="0"/>
                <a:ea typeface="Open Sans" panose="020B0606030504020204" pitchFamily="34" charset="0"/>
              </a:rPr>
              <a:t>ENTIRE</a:t>
            </a:r>
            <a:r>
              <a:rPr lang="en-US" sz="1200" dirty="0">
                <a:solidFill>
                  <a:srgbClr val="000000"/>
                </a:solidFill>
                <a:effectLst/>
                <a:latin typeface="Open Sans" panose="020B0606030504020204" pitchFamily="34" charset="0"/>
                <a:ea typeface="Open Sans" panose="020B0606030504020204" pitchFamily="34" charset="0"/>
              </a:rPr>
              <a:t> team is key to a successful CFTM.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the following 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is the importance of preparation?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are the consequences when people are not prepared?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is the best person to prepare the team?</a:t>
            </a:r>
          </a:p>
          <a:p>
            <a:pPr marL="0" lvl="0" indent="0" algn="ctr" rtl="0">
              <a:lnSpc>
                <a:spcPct val="115000"/>
              </a:lnSpc>
              <a:spcBef>
                <a:spcPts val="2400"/>
              </a:spcBef>
              <a:spcAft>
                <a:spcPts val="0"/>
              </a:spcAft>
              <a:buClr>
                <a:schemeClr val="dk1"/>
              </a:buClr>
              <a:buSzPts val="1100"/>
              <a:buFont typeface="Arial"/>
              <a:buNone/>
            </a:pPr>
            <a:endParaRPr sz="1800" b="1"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endParaRPr dirty="0">
              <a:solidFill>
                <a:schemeClr val="dk1"/>
              </a:solidFill>
            </a:endParaRPr>
          </a:p>
          <a:p>
            <a:pPr marL="0" lvl="0" indent="0" algn="l" rtl="0">
              <a:spcBef>
                <a:spcPts val="120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142f8629e60_0_1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142f8629e60_0_1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benefits of quality preparation include: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Greater outcomes are achieved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More timely decision/shorter meeting times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feel heard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Team members play a more active role in the meeting and plan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Families have a greater opportunity to build their team with the correct supports</a:t>
            </a:r>
          </a:p>
          <a:p>
            <a:pPr marL="0" lvl="0" indent="0" algn="l" rtl="0">
              <a:spcBef>
                <a:spcPts val="120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42f8629e60_0_21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42f8629e60_0_2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REFER</a:t>
            </a:r>
            <a:r>
              <a:rPr lang="en-US" sz="1200" dirty="0">
                <a:solidFill>
                  <a:srgbClr val="000000"/>
                </a:solidFill>
                <a:effectLst/>
                <a:latin typeface="Open Sans" panose="020B0606030504020204" pitchFamily="34" charset="0"/>
                <a:ea typeface="Open Sans" panose="020B0606030504020204" pitchFamily="34" charset="0"/>
              </a:rPr>
              <a:t> participants to the following Work Aids and </a:t>
            </a:r>
            <a:r>
              <a:rPr lang="en-US" sz="1200" b="1" dirty="0">
                <a:solidFill>
                  <a:srgbClr val="000000"/>
                </a:solidFill>
                <a:effectLst/>
                <a:latin typeface="Open Sans" panose="020B0606030504020204" pitchFamily="34" charset="0"/>
                <a:ea typeface="Open Sans" panose="020B0606030504020204" pitchFamily="34" charset="0"/>
              </a:rPr>
              <a:t>REVIEW </a:t>
            </a:r>
            <a:r>
              <a:rPr lang="en-US" sz="1200" dirty="0">
                <a:solidFill>
                  <a:srgbClr val="000000"/>
                </a:solidFill>
                <a:effectLst/>
                <a:latin typeface="Open Sans" panose="020B0606030504020204" pitchFamily="34" charset="0"/>
                <a:ea typeface="Open Sans" panose="020B0606030504020204" pitchFamily="34" charset="0"/>
              </a:rPr>
              <a:t>key parts of quality preparation interviews/contacts:  </a:t>
            </a:r>
            <a:r>
              <a:rPr lang="en-US" sz="1200" i="1" u="sng" dirty="0">
                <a:solidFill>
                  <a:srgbClr val="000000"/>
                </a:solidFill>
                <a:effectLst/>
                <a:latin typeface="Open Sans" panose="020B0606030504020204" pitchFamily="34" charset="0"/>
                <a:ea typeface="Open Sans" panose="020B0606030504020204" pitchFamily="34" charset="0"/>
                <a:hlinkClick r:id="rId3"/>
              </a:rPr>
              <a:t>Work Aid: Child and Family Team Meeting Preparation Tool-How DCS Workers Can Help Prepare Families for the Meeting</a:t>
            </a:r>
            <a:r>
              <a:rPr lang="en-US" sz="1200" i="1" dirty="0">
                <a:solidFill>
                  <a:srgbClr val="000000"/>
                </a:solidFill>
                <a:effectLst/>
                <a:latin typeface="Open Sans" panose="020B0606030504020204" pitchFamily="34" charset="0"/>
                <a:ea typeface="Open Sans" panose="020B0606030504020204" pitchFamily="34" charset="0"/>
              </a:rPr>
              <a:t>.  </a:t>
            </a: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following flyers are also available to give to children and families as preparation resources:</a:t>
            </a:r>
            <a:r>
              <a:rPr lang="en-US" sz="1200" i="1" dirty="0">
                <a:solidFill>
                  <a:srgbClr val="000000"/>
                </a:solidFill>
                <a:effectLst/>
                <a:latin typeface="Open Sans" panose="020B0606030504020204" pitchFamily="34" charset="0"/>
                <a:ea typeface="Open Sans" panose="020B0606030504020204" pitchFamily="34" charset="0"/>
              </a:rPr>
              <a:t>  </a:t>
            </a:r>
            <a:r>
              <a:rPr lang="en-US" sz="1200" i="1" u="sng" dirty="0">
                <a:solidFill>
                  <a:srgbClr val="000000"/>
                </a:solidFill>
                <a:effectLst/>
                <a:latin typeface="Open Sans" panose="020B0606030504020204" pitchFamily="34" charset="0"/>
                <a:ea typeface="Open Sans" panose="020B0606030504020204" pitchFamily="34" charset="0"/>
                <a:hlinkClick r:id="rId4"/>
              </a:rPr>
              <a:t>Child and Family Team Meeting Flyer</a:t>
            </a:r>
            <a:r>
              <a:rPr lang="en-US" sz="1200" i="1" dirty="0">
                <a:solidFill>
                  <a:srgbClr val="000000"/>
                </a:solidFill>
                <a:effectLst/>
                <a:latin typeface="Open Sans" panose="020B0606030504020204" pitchFamily="34" charset="0"/>
                <a:ea typeface="Open Sans" panose="020B0606030504020204" pitchFamily="34" charset="0"/>
              </a:rPr>
              <a:t> and </a:t>
            </a:r>
            <a:r>
              <a:rPr lang="en-US" sz="1200" i="1" u="sng" dirty="0">
                <a:solidFill>
                  <a:srgbClr val="000000"/>
                </a:solidFill>
                <a:effectLst/>
                <a:latin typeface="Open Sans" panose="020B0606030504020204" pitchFamily="34" charset="0"/>
                <a:ea typeface="Open Sans" panose="020B0606030504020204" pitchFamily="34" charset="0"/>
                <a:hlinkClick r:id="rId5"/>
              </a:rPr>
              <a:t>What Youth Should Know About a CFTM</a:t>
            </a:r>
            <a:r>
              <a:rPr lang="en-US" sz="1200" i="1" dirty="0">
                <a:solidFill>
                  <a:srgbClr val="000000"/>
                </a:solidFill>
                <a:effectLst/>
                <a:latin typeface="Open Sans" panose="020B0606030504020204" pitchFamily="34" charset="0"/>
                <a:ea typeface="Open Sans" panose="020B0606030504020204" pitchFamily="34" charset="0"/>
              </a:rPr>
              <a:t>.</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Explain the purpose of the meeting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Listen to the family story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Encourage families to identify and search people who care about them to be on their team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Explain we will explore how they have gotten through the rough times or crisis in the past as well as what are the concerns now</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Review what will be discussed, including: Confidentiality and any circumstances that cannot be changed in the meeting such as Court Orders, State Law, and DCS Policies that related to the safety and well- being of children and youth.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Stress the more people means more ideas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Explain their role, the case manager’s role, and the facilitator’s role in the meeting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Explain the team will be discussing the needs of the family and any safety issues which need to be addressed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Encourage team members to ask any questions they might have about the process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Ask the family what they would like as the outcome of the meeting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Ask if there is anything else, we need to know or discuss in order to ensure it is a productive meeting (for example: Court Orders, Potential Conflict) </a:t>
            </a:r>
          </a:p>
          <a:p>
            <a:pPr marL="0" lvl="0" indent="0" algn="l" rtl="0">
              <a:spcBef>
                <a:spcPts val="1200"/>
              </a:spcBef>
              <a:spcAft>
                <a:spcPts val="0"/>
              </a:spcAft>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142f8629e60_0_22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142f8629e60_0_22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it is also important for a Skilled Certified Facilitator to be prepared before the CFTM.  </a:t>
            </a: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following Work Aid with participants: </a:t>
            </a:r>
            <a:r>
              <a:rPr lang="en-US" sz="1200" i="1" u="sng" dirty="0">
                <a:solidFill>
                  <a:srgbClr val="000000"/>
                </a:solidFill>
                <a:effectLst/>
                <a:latin typeface="Open Sans" panose="020B0606030504020204" pitchFamily="34" charset="0"/>
                <a:ea typeface="Open Sans" panose="020B0606030504020204" pitchFamily="34" charset="0"/>
                <a:hlinkClick r:id="rId3"/>
              </a:rPr>
              <a:t>Work Aid: Child and Family Team Meeting Tool-Preparing the Facilitator for the Meeting</a:t>
            </a:r>
            <a:r>
              <a:rPr lang="en-US" sz="1200" i="1" dirty="0">
                <a:solidFill>
                  <a:srgbClr val="000000"/>
                </a:solidFill>
                <a:effectLst/>
                <a:latin typeface="Open Sans" panose="020B0606030504020204" pitchFamily="34" charset="0"/>
                <a:ea typeface="Open Sans" panose="020B0606030504020204" pitchFamily="34" charset="0"/>
              </a:rPr>
              <a:t>.</a:t>
            </a:r>
            <a:endParaRPr lang="en-US" sz="12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ADVISE </a:t>
            </a:r>
            <a:r>
              <a:rPr lang="en-US" sz="1200" dirty="0">
                <a:solidFill>
                  <a:srgbClr val="000000"/>
                </a:solidFill>
                <a:effectLst/>
                <a:latin typeface="Open Sans" panose="020B0606030504020204" pitchFamily="34" charset="0"/>
                <a:ea typeface="Open Sans" panose="020B0606030504020204" pitchFamily="34" charset="0"/>
              </a:rPr>
              <a:t>regions have a process of requesting a Skilled Facilitator and some have their own request form. </a:t>
            </a:r>
            <a:r>
              <a:rPr lang="en-US" sz="1200" i="1" dirty="0">
                <a:solidFill>
                  <a:srgbClr val="000000"/>
                </a:solidFill>
                <a:effectLst/>
                <a:latin typeface="Open Sans" panose="020B0606030504020204" pitchFamily="34" charset="0"/>
                <a:ea typeface="Open Sans" panose="020B0606030504020204" pitchFamily="34" charset="0"/>
              </a:rPr>
              <a:t> </a:t>
            </a:r>
            <a:endParaRPr lang="en-US" sz="12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REVIEW</a:t>
            </a:r>
            <a:r>
              <a:rPr lang="en-US" sz="1200" dirty="0">
                <a:solidFill>
                  <a:srgbClr val="000000"/>
                </a:solidFill>
                <a:effectLst/>
                <a:latin typeface="Open Sans" panose="020B0606030504020204" pitchFamily="34" charset="0"/>
                <a:ea typeface="Open Sans" panose="020B0606030504020204" pitchFamily="34" charset="0"/>
              </a:rPr>
              <a:t> the following key takeaways of preparing the Skilled Facilitator: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Basic information about the case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purpose of the CFTM-what decisions need to be made?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family’s background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is likely to be there?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Assessment Results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nature of the services the family has received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The DCS Recommendation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Special concerns-Conflict, Triggers, Court Orders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if there are any questions around preparation and </a:t>
            </a: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Lesson 3.2 Stages of a CFTM.</a:t>
            </a:r>
          </a:p>
          <a:p>
            <a:pPr marL="0" lvl="0" indent="0" algn="l" rtl="0">
              <a:spcBef>
                <a:spcPts val="120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g142f8629e60_0_22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1" name="Google Shape;321;g142f8629e60_0_22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solidFill>
                  <a:srgbClr val="2DCCD3"/>
                </a:solidFill>
                <a:effectLst/>
                <a:latin typeface="Open Sans" panose="020B0606030504020204" pitchFamily="34" charset="0"/>
                <a:ea typeface="Times New Roman" panose="02020603050405020304" pitchFamily="18" charset="0"/>
                <a:cs typeface="Times New Roman" panose="02020603050405020304" pitchFamily="18" charset="0"/>
              </a:rPr>
              <a:t>Lesson 3.2 Stages of a CFTM</a:t>
            </a:r>
            <a:endParaRPr lang="en-US" sz="1800" b="1" dirty="0">
              <a:solidFill>
                <a:srgbClr val="2DCCD3"/>
              </a:solidFill>
              <a:effectLst/>
              <a:latin typeface="PermianSlabSerifTypeface" panose="02000000000000000000" pitchFamily="50"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30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rPr>
              <a:t>Key Teaching Points / Instructions:</a:t>
            </a: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rPr>
              <a:t>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 </a:t>
            </a:r>
            <a:r>
              <a:rPr lang="en-US" sz="1800" dirty="0">
                <a:solidFill>
                  <a:srgbClr val="000000"/>
                </a:solidFill>
                <a:effectLst/>
                <a:latin typeface="Open Sans" panose="020B0606030504020204" pitchFamily="34" charset="0"/>
                <a:ea typeface="Open Sans" panose="020B0606030504020204" pitchFamily="34" charset="0"/>
              </a:rPr>
              <a:t>participants how many stages are in a CFTM?  </a:t>
            </a:r>
            <a:r>
              <a:rPr lang="en-US" sz="1800" i="1" dirty="0">
                <a:solidFill>
                  <a:srgbClr val="000000"/>
                </a:solidFill>
                <a:effectLst/>
                <a:latin typeface="Open Sans" panose="020B0606030504020204" pitchFamily="34" charset="0"/>
                <a:ea typeface="Open Sans" panose="020B0606030504020204" pitchFamily="34" charset="0"/>
              </a:rPr>
              <a:t>Answer: 6 </a:t>
            </a:r>
            <a:r>
              <a:rPr lang="en-US" sz="1800" b="1" dirty="0">
                <a:solidFill>
                  <a:srgbClr val="000000"/>
                </a:solidFill>
                <a:effectLst/>
                <a:latin typeface="Open Sans" panose="020B0606030504020204" pitchFamily="34" charset="0"/>
                <a:ea typeface="Open Sans" panose="020B0606030504020204" pitchFamily="34" charset="0"/>
              </a:rPr>
              <a:t>INFORM </a:t>
            </a:r>
            <a:r>
              <a:rPr lang="en-US" sz="1800" dirty="0">
                <a:solidFill>
                  <a:srgbClr val="000000"/>
                </a:solidFill>
                <a:effectLst/>
                <a:latin typeface="Open Sans" panose="020B0606030504020204" pitchFamily="34" charset="0"/>
                <a:ea typeface="Open Sans" panose="020B0606030504020204" pitchFamily="34" charset="0"/>
              </a:rPr>
              <a:t>participants the Stages of the CFTM can be found on pages 15-18 of the </a:t>
            </a:r>
            <a:r>
              <a:rPr lang="en-US" sz="1800" u="sng" dirty="0">
                <a:solidFill>
                  <a:srgbClr val="000000"/>
                </a:solidFill>
                <a:effectLst/>
                <a:latin typeface="Open Sans" panose="020B0606030504020204" pitchFamily="34" charset="0"/>
                <a:ea typeface="Open Sans" panose="020B0606030504020204" pitchFamily="34" charset="0"/>
                <a:hlinkClick r:id="rId3"/>
              </a:rPr>
              <a:t>Child and Family Team Meeting Guide</a:t>
            </a:r>
            <a:r>
              <a:rPr lang="en-US" sz="1800" dirty="0">
                <a:solidFill>
                  <a:srgbClr val="000000"/>
                </a:solidFill>
                <a:effectLst/>
                <a:latin typeface="Open Sans" panose="020B0606030504020204" pitchFamily="34" charset="0"/>
                <a:ea typeface="Open Sans" panose="020B0606030504020204" pitchFamily="34" charset="0"/>
              </a:rPr>
              <a:t>.  </a:t>
            </a:r>
            <a:r>
              <a:rPr lang="en-US" sz="1800" b="1" dirty="0">
                <a:solidFill>
                  <a:srgbClr val="000000"/>
                </a:solidFill>
                <a:effectLst/>
                <a:latin typeface="Open Sans" panose="020B0606030504020204" pitchFamily="34" charset="0"/>
                <a:ea typeface="Open Sans" panose="020B0606030504020204" pitchFamily="34" charset="0"/>
              </a:rPr>
              <a:t>DISCUSS</a:t>
            </a:r>
            <a:r>
              <a:rPr lang="en-US" sz="1800" dirty="0">
                <a:solidFill>
                  <a:srgbClr val="000000"/>
                </a:solidFill>
                <a:effectLst/>
                <a:latin typeface="Open Sans" panose="020B0606030504020204" pitchFamily="34" charset="0"/>
                <a:ea typeface="Open Sans" panose="020B0606030504020204" pitchFamily="34" charset="0"/>
              </a:rPr>
              <a:t> while these stages are linear, they can be interchangeable throughout the meeting other than the Introduction, Identify the Situation, and Summary. The goal is to ensure all information in each section is discussed.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 </a:t>
            </a:r>
            <a:r>
              <a:rPr lang="en-US" sz="1800" dirty="0">
                <a:solidFill>
                  <a:srgbClr val="000000"/>
                </a:solidFill>
                <a:effectLst/>
                <a:latin typeface="Open Sans" panose="020B0606030504020204" pitchFamily="34" charset="0"/>
                <a:ea typeface="Open Sans" panose="020B0606030504020204" pitchFamily="34" charset="0"/>
              </a:rPr>
              <a:t>participants to</a:t>
            </a:r>
            <a:r>
              <a:rPr lang="en-US" sz="1800" b="1" dirty="0">
                <a:solidFill>
                  <a:srgbClr val="000000"/>
                </a:solidFill>
                <a:effectLst/>
                <a:latin typeface="Open Sans" panose="020B0606030504020204" pitchFamily="34" charset="0"/>
                <a:ea typeface="Open Sans" panose="020B0606030504020204" pitchFamily="34" charset="0"/>
              </a:rPr>
              <a:t> REVIEW</a:t>
            </a:r>
            <a:r>
              <a:rPr lang="en-US" sz="1800" dirty="0">
                <a:solidFill>
                  <a:srgbClr val="000000"/>
                </a:solidFill>
                <a:effectLst/>
                <a:latin typeface="Open Sans" panose="020B0606030504020204" pitchFamily="34" charset="0"/>
                <a:ea typeface="Open Sans" panose="020B0606030504020204" pitchFamily="34" charset="0"/>
              </a:rPr>
              <a:t> each Stage briefly.  </a:t>
            </a:r>
            <a:r>
              <a:rPr lang="en-US" sz="1800" b="1" dirty="0">
                <a:solidFill>
                  <a:srgbClr val="000000"/>
                </a:solidFill>
                <a:effectLst/>
                <a:latin typeface="Open Sans" panose="020B0606030504020204" pitchFamily="34" charset="0"/>
                <a:ea typeface="Open Sans" panose="020B0606030504020204" pitchFamily="34" charset="0"/>
              </a:rPr>
              <a:t>REFER</a:t>
            </a:r>
            <a:r>
              <a:rPr lang="en-US" sz="1800" dirty="0">
                <a:solidFill>
                  <a:srgbClr val="000000"/>
                </a:solidFill>
                <a:effectLst/>
                <a:latin typeface="Open Sans" panose="020B0606030504020204" pitchFamily="34" charset="0"/>
                <a:ea typeface="Open Sans" panose="020B0606030504020204" pitchFamily="34" charset="0"/>
              </a:rPr>
              <a:t> participants to the Child and Family Team Meeting Guide.  Participants will review the Stage and annotate on the prepared flip chart papers of each stage what is essential with each stage.  </a:t>
            </a:r>
          </a:p>
          <a:p>
            <a:pPr marL="0" marR="0" indent="0">
              <a:lnSpc>
                <a:spcPct val="115000"/>
              </a:lnSpc>
              <a:spcBef>
                <a:spcPts val="0"/>
              </a:spcBef>
              <a:spcAft>
                <a:spcPts val="1200"/>
              </a:spcAft>
            </a:pPr>
            <a:r>
              <a:rPr lang="en-US" sz="1800" b="1" i="1" dirty="0">
                <a:solidFill>
                  <a:srgbClr val="000000"/>
                </a:solidFill>
                <a:effectLst/>
                <a:latin typeface="Open Sans" panose="020B0606030504020204" pitchFamily="34" charset="0"/>
                <a:ea typeface="Open Sans" panose="020B0606030504020204" pitchFamily="34" charset="0"/>
              </a:rPr>
              <a:t>Trainer Note:  This activity can be a walk-about or if the group is large enough, the group can be divided into six groups and each group is assigned a stage to review.</a:t>
            </a:r>
            <a:endParaRPr lang="en-US" sz="1800" dirty="0">
              <a:solidFill>
                <a:srgbClr val="000000"/>
              </a:solidFill>
              <a:effectLst/>
              <a:latin typeface="Open Sans" panose="020B0606030504020204" pitchFamily="34" charset="0"/>
              <a:ea typeface="Open Sans" panose="020B0606030504020204" pitchFamily="34" charset="0"/>
            </a:endParaRPr>
          </a:p>
          <a:p>
            <a:pPr marL="0" lvl="0" indent="0" algn="l" rtl="0">
              <a:spcBef>
                <a:spcPts val="1200"/>
              </a:spcBef>
              <a:spcAft>
                <a:spcPts val="0"/>
              </a:spcAft>
              <a:buNone/>
            </a:pP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42f8629e60_0_25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2" name="Google Shape;352;g142f8629e60_0_25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1. Introduction</a:t>
            </a:r>
            <a:endParaRPr b="1" dirty="0">
              <a:solidFill>
                <a:schemeClr val="dk1"/>
              </a:solidFill>
            </a:endParaRPr>
          </a:p>
          <a:p>
            <a:pPr marL="91440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Introductions: Team members identify who they are and how they are connected to the family.</a:t>
            </a:r>
            <a:endParaRPr dirty="0">
              <a:solidFill>
                <a:schemeClr val="dk1"/>
              </a:solidFill>
            </a:endParaRPr>
          </a:p>
          <a:p>
            <a:pPr marL="91440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Brief Purpose of the Meeting (such as to discuss Placement Stability	or to Prevent the child(ren) from entering DCS Custody)</a:t>
            </a:r>
            <a:endParaRPr dirty="0">
              <a:solidFill>
                <a:schemeClr val="dk1"/>
              </a:solidFill>
            </a:endParaRPr>
          </a:p>
          <a:p>
            <a:pPr marL="91440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Develop Comfort Rules</a:t>
            </a:r>
            <a:endParaRPr dirty="0">
              <a:solidFill>
                <a:schemeClr val="dk1"/>
              </a:solidFill>
            </a:endParaRPr>
          </a:p>
          <a:p>
            <a:pPr marL="91440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Discuss and review Confidentiality.  </a:t>
            </a:r>
            <a:r>
              <a:rPr lang="en" b="1" dirty="0">
                <a:solidFill>
                  <a:schemeClr val="dk1"/>
                </a:solidFill>
              </a:rPr>
              <a:t>ADVISE</a:t>
            </a:r>
            <a:r>
              <a:rPr lang="en" dirty="0">
                <a:solidFill>
                  <a:schemeClr val="dk1"/>
                </a:solidFill>
              </a:rPr>
              <a:t> it is important to document how confidentiality is discussed with the group. </a:t>
            </a:r>
            <a:r>
              <a:rPr lang="en" b="1" dirty="0">
                <a:solidFill>
                  <a:schemeClr val="dk1"/>
                </a:solidFill>
              </a:rPr>
              <a:t> DISCUSS</a:t>
            </a:r>
            <a:r>
              <a:rPr lang="en" dirty="0">
                <a:solidFill>
                  <a:schemeClr val="dk1"/>
                </a:solidFill>
              </a:rPr>
              <a:t> what should take place if a member of the team does not agree to maintain confidentiality.</a:t>
            </a:r>
            <a:endParaRPr dirty="0">
              <a:solidFill>
                <a:schemeClr val="dk1"/>
              </a:solidFill>
            </a:endParaRPr>
          </a:p>
          <a:p>
            <a:pPr marL="914400" lvl="0" indent="0" algn="l" rtl="0">
              <a:lnSpc>
                <a:spcPct val="115000"/>
              </a:lnSpc>
              <a:spcBef>
                <a:spcPts val="1200"/>
              </a:spcBef>
              <a:spcAft>
                <a:spcPts val="0"/>
              </a:spcAft>
              <a:buClr>
                <a:schemeClr val="dk1"/>
              </a:buClr>
              <a:buSzPts val="1100"/>
              <a:buFont typeface="Arial"/>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Circumstances that cannot be changed in the meeting such as Court Orders, State Laws, or DCS Policies related to the safety and well-being of the youth will be discussed in the beginning of the meeting, as the facilitator helps the group define the scope and limits of the groups’ decision making.</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sz="1800" b="1" dirty="0">
                <a:solidFill>
                  <a:schemeClr val="dk1"/>
                </a:solidFill>
              </a:rPr>
              <a:t> </a:t>
            </a:r>
            <a:endParaRPr sz="1800" b="1" dirty="0">
              <a:solidFill>
                <a:schemeClr val="dk1"/>
              </a:solidFill>
            </a:endParaRPr>
          </a:p>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42f8629e60_0_2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42f8629e60_0_2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1200"/>
              </a:spcBef>
              <a:spcAft>
                <a:spcPts val="0"/>
              </a:spcAft>
              <a:buNone/>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WELCOME </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participants to the training.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BEGIN</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on time and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SHARE </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Housekeeping information.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STATE</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activities and breaks have been included to help with this training.  Trainers will introduce themselves and highlight their past child welfare experiences detailing any work with Child and Family Team Meetings.     </a:t>
            </a: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42f8629e60_0_25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42f8629e60_0_25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dirty="0">
                <a:solidFill>
                  <a:schemeClr val="dk1"/>
                </a:solidFill>
              </a:rPr>
              <a:t>2. Identify the Situation-The Family Story </a:t>
            </a:r>
            <a:r>
              <a:rPr lang="en" sz="2000" b="1" dirty="0">
                <a:solidFill>
                  <a:schemeClr val="dk1"/>
                </a:solidFill>
              </a:rPr>
              <a:t> </a:t>
            </a:r>
            <a:endParaRPr sz="2000" b="1"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child and/or family can be invited to share their understanding of this first, or the case manager can present this information if the family is uncomfortable beginning. If the case manager presents the situation first, the family will be invited to clarify or comment on anything the case manager presented before moving on. o Families should be allowed to tell their story uninterrupted, as this is not the time for fact checking but a mechanism to ensure the family is heard and their point of view is considered.</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b="1" dirty="0">
                <a:solidFill>
                  <a:schemeClr val="dk1"/>
                </a:solidFill>
              </a:rPr>
              <a:t>SHARE</a:t>
            </a:r>
            <a:r>
              <a:rPr lang="en" dirty="0">
                <a:solidFill>
                  <a:schemeClr val="dk1"/>
                </a:solidFill>
              </a:rPr>
              <a:t> it is very important to discuss while the family is sharing their story, it is imperative the only questions asked are to gain clarity by using reflective listening.  </a:t>
            </a:r>
            <a:r>
              <a:rPr lang="en" b="1" dirty="0">
                <a:solidFill>
                  <a:schemeClr val="dk1"/>
                </a:solidFill>
              </a:rPr>
              <a:t>STRESS</a:t>
            </a:r>
            <a:r>
              <a:rPr lang="en" dirty="0">
                <a:solidFill>
                  <a:schemeClr val="dk1"/>
                </a:solidFill>
              </a:rPr>
              <a:t> this is not the time to ask questions to gather additional information.</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family’s story may be different than that of DCS’ understanding or perspective.</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Each member of the family team will be given the opportunity to share information on the current situation.</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Family Story Stage for a Prevention, Initial, or Initial Permanency Plan may take a longer amount of time. For other meetings, the story should consist of sharing information which has happened between meetings.</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case manager/facilitator can identify Strengths and Needs based off the Family’s Story.</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strengths identified may be used to transition into the next stage.</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family story should be documented in the language used by the family. It should not be summarized or abbreviated. </a:t>
            </a:r>
            <a:endParaRPr dirty="0">
              <a:solidFill>
                <a:schemeClr val="dk1"/>
              </a:solidFill>
            </a:endParaRPr>
          </a:p>
          <a:p>
            <a:pPr marL="0" lvl="0" indent="0" algn="l" rtl="0">
              <a:lnSpc>
                <a:spcPct val="115000"/>
              </a:lnSpc>
              <a:spcBef>
                <a:spcPts val="1200"/>
              </a:spcBef>
              <a:spcAft>
                <a:spcPts val="1200"/>
              </a:spcAft>
              <a:buNone/>
            </a:pPr>
            <a:endParaRPr sz="7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142f8629e60_0_25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4" name="Google Shape;364;g142f8629e60_0_25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Identifying Strengths and Supports. This can be a good way to transition from the family story. Be mindful of asking specific people what the strengths are of another person. Discuss the difficulties teams may have in identifying strengths. Present other options to help identify strengths.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What is working well for your family? What has worked well in the past? What activities does your family enjoy doing together?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Utilize the Eco-Map and Genogram to help identify strengths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handout Questions to Elicit Strengths with the group-NOTE how the questions are open-ended and help gather more of the family’s story.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Identify risks/safety concerns. Be mindful of helping the team identify underlying needs when possible.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Services involved presently and services utilized in the past </a:t>
            </a:r>
            <a:r>
              <a:rPr lang="en-US" sz="1200" dirty="0">
                <a:solidFill>
                  <a:srgbClr val="000000"/>
                </a:solidFill>
                <a:effectLst/>
                <a:latin typeface="Courier New" panose="02070309020205020404" pitchFamily="49" charset="0"/>
                <a:ea typeface="Courier New" panose="02070309020205020404" pitchFamily="49" charset="0"/>
              </a:rPr>
              <a:t>o</a:t>
            </a:r>
            <a:r>
              <a:rPr lang="en-US" sz="1200" dirty="0">
                <a:solidFill>
                  <a:srgbClr val="000000"/>
                </a:solidFill>
                <a:effectLst/>
                <a:latin typeface="Arial" panose="020B0604020202020204" pitchFamily="34" charset="0"/>
                <a:ea typeface="Arial" panose="020B0604020202020204" pitchFamily="34" charset="0"/>
              </a:rPr>
              <a:t> </a:t>
            </a:r>
            <a:r>
              <a:rPr lang="en-US" sz="1200" dirty="0">
                <a:solidFill>
                  <a:srgbClr val="000000"/>
                </a:solidFill>
                <a:effectLst/>
                <a:latin typeface="Open Sans" panose="020B0606030504020204" pitchFamily="34" charset="0"/>
                <a:ea typeface="Open Sans" panose="020B0606030504020204" pitchFamily="34" charset="0"/>
              </a:rPr>
              <a:t>Past Successes and Past history/stressors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Worker recommendations </a:t>
            </a:r>
          </a:p>
          <a:p>
            <a:pPr marL="0" lvl="0" indent="0" algn="l" rtl="0">
              <a:lnSpc>
                <a:spcPct val="115000"/>
              </a:lnSpc>
              <a:spcBef>
                <a:spcPts val="1200"/>
              </a:spcBef>
              <a:spcAft>
                <a:spcPts val="0"/>
              </a:spcAft>
              <a:buNone/>
            </a:pPr>
            <a:endParaRPr sz="7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142f8629e60_0_25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142f8629e60_0_25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dirty="0">
                <a:solidFill>
                  <a:schemeClr val="dk1"/>
                </a:solidFill>
              </a:rPr>
              <a:t>4. Brainstorming Solutions</a:t>
            </a:r>
            <a:endParaRPr b="1"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Brainstorm ideas to address concern and provide safety and protection.</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Ideas are usually in 3 categories:</a:t>
            </a:r>
            <a:endParaRPr dirty="0">
              <a:solidFill>
                <a:schemeClr val="dk1"/>
              </a:solidFill>
            </a:endParaRPr>
          </a:p>
          <a:p>
            <a:pPr marL="1282700" marR="12700" lvl="0" indent="-228600" algn="l" rtl="0">
              <a:lnSpc>
                <a:spcPct val="112000"/>
              </a:lnSpc>
              <a:spcBef>
                <a:spcPts val="1200"/>
              </a:spcBef>
              <a:spcAft>
                <a:spcPts val="0"/>
              </a:spcAft>
              <a:buNone/>
            </a:pPr>
            <a:r>
              <a:rPr lang="en" sz="700" dirty="0">
                <a:solidFill>
                  <a:schemeClr val="dk1"/>
                </a:solidFill>
                <a:latin typeface="Times New Roman"/>
                <a:ea typeface="Times New Roman"/>
                <a:cs typeface="Times New Roman"/>
                <a:sym typeface="Times New Roman"/>
              </a:rPr>
              <a:t>  </a:t>
            </a:r>
            <a:r>
              <a:rPr lang="en" dirty="0">
                <a:solidFill>
                  <a:schemeClr val="dk1"/>
                </a:solidFill>
              </a:rPr>
              <a:t>Placement/Custody</a:t>
            </a:r>
            <a:endParaRPr dirty="0">
              <a:solidFill>
                <a:schemeClr val="dk1"/>
              </a:solidFill>
            </a:endParaRPr>
          </a:p>
          <a:p>
            <a:pPr marL="1282700" marR="12700" lvl="0" indent="-228600" algn="l" rtl="0">
              <a:lnSpc>
                <a:spcPct val="112000"/>
              </a:lnSpc>
              <a:spcBef>
                <a:spcPts val="400"/>
              </a:spcBef>
              <a:spcAft>
                <a:spcPts val="0"/>
              </a:spcAft>
              <a:buNone/>
            </a:pPr>
            <a:r>
              <a:rPr lang="en" sz="700" dirty="0">
                <a:solidFill>
                  <a:schemeClr val="dk1"/>
                </a:solidFill>
                <a:latin typeface="Times New Roman"/>
                <a:ea typeface="Times New Roman"/>
                <a:cs typeface="Times New Roman"/>
                <a:sym typeface="Times New Roman"/>
              </a:rPr>
              <a:t>  </a:t>
            </a:r>
            <a:r>
              <a:rPr lang="en" dirty="0">
                <a:solidFill>
                  <a:schemeClr val="dk1"/>
                </a:solidFill>
              </a:rPr>
              <a:t>Services to reduce risk</a:t>
            </a:r>
            <a:endParaRPr dirty="0">
              <a:solidFill>
                <a:schemeClr val="dk1"/>
              </a:solidFill>
            </a:endParaRPr>
          </a:p>
          <a:p>
            <a:pPr marL="0" lvl="0" indent="0" algn="l" rtl="0">
              <a:lnSpc>
                <a:spcPct val="115000"/>
              </a:lnSpc>
              <a:spcBef>
                <a:spcPts val="1200"/>
              </a:spcBef>
              <a:spcAft>
                <a:spcPts val="1200"/>
              </a:spcAft>
              <a:buNone/>
            </a:pPr>
            <a:r>
              <a:rPr lang="en" sz="1200" dirty="0">
                <a:solidFill>
                  <a:schemeClr val="dk1"/>
                </a:solidFill>
                <a:latin typeface="Open Sans"/>
                <a:ea typeface="Open Sans"/>
                <a:cs typeface="Open Sans"/>
                <a:sym typeface="Open Sans"/>
              </a:rPr>
              <a:t>	      Action to provide safety </a:t>
            </a:r>
            <a:endParaRPr dirty="0">
              <a:solidFill>
                <a:schemeClr val="dk1"/>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142f8629e60_0_25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142f8629e60_0_25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dirty="0">
                <a:solidFill>
                  <a:schemeClr val="dk1"/>
                </a:solidFill>
              </a:rPr>
              <a:t>5. Develop Plan/Reach a Decision</a:t>
            </a:r>
            <a:endParaRPr b="1"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Plan will address all safety risks</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Child and Family Team will create an action plan which addresses the desired outcome. </a:t>
            </a:r>
            <a:r>
              <a:rPr lang="en" dirty="0">
                <a:solidFill>
                  <a:schemeClr val="dk1"/>
                </a:solidFill>
                <a:latin typeface="Courier New"/>
                <a:ea typeface="Courier New"/>
                <a:cs typeface="Courier New"/>
                <a:sym typeface="Courier New"/>
              </a:rPr>
              <a:t>o</a:t>
            </a:r>
            <a:r>
              <a:rPr lang="en" dirty="0">
                <a:solidFill>
                  <a:schemeClr val="dk1"/>
                </a:solidFill>
              </a:rPr>
              <a:t> Family will play a role in creating the plan while the Department ensures Safety, Permanency, and Well Being. </a:t>
            </a:r>
            <a:r>
              <a:rPr lang="en" dirty="0">
                <a:solidFill>
                  <a:schemeClr val="dk1"/>
                </a:solidFill>
                <a:latin typeface="Courier New"/>
                <a:ea typeface="Courier New"/>
                <a:cs typeface="Courier New"/>
                <a:sym typeface="Courier New"/>
              </a:rPr>
              <a:t>o</a:t>
            </a:r>
            <a:r>
              <a:rPr lang="en" dirty="0">
                <a:solidFill>
                  <a:schemeClr val="dk1"/>
                </a:solidFill>
              </a:rPr>
              <a:t> Plan will address all needs identified.</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Utilize SMART (Specific, Measurable, Attainable, Realistic, Timely) to define action steps. </a:t>
            </a:r>
            <a:r>
              <a:rPr lang="en" dirty="0">
                <a:solidFill>
                  <a:schemeClr val="dk1"/>
                </a:solidFill>
                <a:latin typeface="Courier New"/>
                <a:ea typeface="Courier New"/>
                <a:cs typeface="Courier New"/>
                <a:sym typeface="Courier New"/>
              </a:rPr>
              <a:t>o</a:t>
            </a:r>
            <a:r>
              <a:rPr lang="en" dirty="0">
                <a:solidFill>
                  <a:schemeClr val="dk1"/>
                </a:solidFill>
              </a:rPr>
              <a:t> Contingency Plan will be discussed. </a:t>
            </a:r>
            <a:endParaRPr dirty="0">
              <a:solidFill>
                <a:schemeClr val="dk1"/>
              </a:solidFill>
            </a:endParaRPr>
          </a:p>
          <a:p>
            <a:pPr marL="0" lvl="0" indent="0" algn="l" rtl="0">
              <a:lnSpc>
                <a:spcPct val="115000"/>
              </a:lnSpc>
              <a:spcBef>
                <a:spcPts val="1200"/>
              </a:spcBef>
              <a:spcAft>
                <a:spcPts val="1200"/>
              </a:spcAft>
              <a:buNone/>
            </a:pPr>
            <a:r>
              <a:rPr lang="en" sz="700" dirty="0">
                <a:solidFill>
                  <a:schemeClr val="dk1"/>
                </a:solidFill>
                <a:latin typeface="Times New Roman"/>
                <a:ea typeface="Times New Roman"/>
                <a:cs typeface="Times New Roman"/>
                <a:sym typeface="Times New Roman"/>
              </a:rPr>
              <a:t>      </a:t>
            </a:r>
            <a:endParaRPr dirty="0">
              <a:solidFill>
                <a:schemeClr val="dk1"/>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42f8629e60_0_2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42f8629e60_0_2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b="1" dirty="0">
                <a:solidFill>
                  <a:schemeClr val="dk1"/>
                </a:solidFill>
              </a:rPr>
              <a:t>6. Closing/Recapping the Meeting/Summary</a:t>
            </a:r>
            <a:endParaRPr b="1"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Review decision made, action steps, responsible persons, and timeframes.</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Answer any remaining questions.</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Schedule any follow up meetings needed. </a:t>
            </a:r>
            <a:r>
              <a:rPr lang="en" dirty="0">
                <a:solidFill>
                  <a:schemeClr val="dk1"/>
                </a:solidFill>
                <a:latin typeface="Courier New"/>
                <a:ea typeface="Courier New"/>
                <a:cs typeface="Courier New"/>
                <a:sym typeface="Courier New"/>
              </a:rPr>
              <a:t>o</a:t>
            </a:r>
            <a:r>
              <a:rPr lang="en" dirty="0">
                <a:solidFill>
                  <a:schemeClr val="dk1"/>
                </a:solidFill>
              </a:rPr>
              <a:t> Acknowledge and thank everyone for participating.</a:t>
            </a:r>
            <a:endParaRPr dirty="0">
              <a:solidFill>
                <a:schemeClr val="dk1"/>
              </a:solidFill>
            </a:endParaRPr>
          </a:p>
          <a:p>
            <a:pPr marL="914400" lvl="0" indent="0" algn="l" rtl="0">
              <a:lnSpc>
                <a:spcPct val="115000"/>
              </a:lnSpc>
              <a:spcBef>
                <a:spcPts val="1200"/>
              </a:spcBef>
              <a:spcAft>
                <a:spcPts val="0"/>
              </a:spcAft>
              <a:buNone/>
            </a:pPr>
            <a:r>
              <a:rPr lang="en" dirty="0">
                <a:solidFill>
                  <a:schemeClr val="dk1"/>
                </a:solidFill>
                <a:latin typeface="Courier New"/>
                <a:ea typeface="Courier New"/>
                <a:cs typeface="Courier New"/>
                <a:sym typeface="Courier New"/>
              </a:rPr>
              <a:t>o</a:t>
            </a:r>
            <a:r>
              <a:rPr lang="en" sz="700" dirty="0">
                <a:solidFill>
                  <a:schemeClr val="dk1"/>
                </a:solidFill>
                <a:latin typeface="Times New Roman"/>
                <a:ea typeface="Times New Roman"/>
                <a:cs typeface="Times New Roman"/>
                <a:sym typeface="Times New Roman"/>
              </a:rPr>
              <a:t>   </a:t>
            </a:r>
            <a:r>
              <a:rPr lang="en" dirty="0">
                <a:solidFill>
                  <a:schemeClr val="dk1"/>
                </a:solidFill>
              </a:rPr>
              <a:t>The participating team members at the close of the meeting sign the plan or the summary, which is copied and distributed to the meeting participants. If copying is not an option, the assigned worker distributes copies or scanned documents to members of the team within five (5) business days. </a:t>
            </a:r>
            <a:endParaRPr dirty="0">
              <a:solidFill>
                <a:schemeClr val="dk1"/>
              </a:solidFill>
            </a:endParaRPr>
          </a:p>
          <a:p>
            <a:pPr marL="0" lvl="0" indent="0" algn="l" rtl="0">
              <a:lnSpc>
                <a:spcPct val="115000"/>
              </a:lnSpc>
              <a:spcBef>
                <a:spcPts val="1200"/>
              </a:spcBef>
              <a:spcAft>
                <a:spcPts val="1200"/>
              </a:spcAft>
              <a:buNone/>
            </a:pPr>
            <a:endParaRPr sz="7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142f8629e60_0_25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142f8629e60_0_25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RECAP</a:t>
            </a:r>
            <a:r>
              <a:rPr lang="en-US" sz="1800" dirty="0">
                <a:solidFill>
                  <a:srgbClr val="000000"/>
                </a:solidFill>
                <a:effectLst/>
                <a:latin typeface="Open Sans" panose="020B0606030504020204" pitchFamily="34" charset="0"/>
                <a:ea typeface="Open Sans" panose="020B0606030504020204" pitchFamily="34" charset="0"/>
              </a:rPr>
              <a:t> by sharing the Stages give structure to the CFTM and help the team stay on task.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by following the Stages as a case manager leading the meeting, it allows for team participation and better outcomes for children and families. </a:t>
            </a:r>
            <a:r>
              <a:rPr lang="en-US" sz="1800" b="1" dirty="0">
                <a:solidFill>
                  <a:srgbClr val="000000"/>
                </a:solidFill>
                <a:effectLst/>
                <a:latin typeface="Open Sans" panose="020B0606030504020204" pitchFamily="34" charset="0"/>
                <a:ea typeface="Open Sans" panose="020B0606030504020204" pitchFamily="34" charset="0"/>
              </a:rPr>
              <a:t> SHARE</a:t>
            </a:r>
            <a:r>
              <a:rPr lang="en-US" sz="1800" dirty="0">
                <a:solidFill>
                  <a:srgbClr val="000000"/>
                </a:solidFill>
                <a:effectLst/>
                <a:latin typeface="Open Sans" panose="020B0606030504020204" pitchFamily="34" charset="0"/>
                <a:ea typeface="Open Sans" panose="020B0606030504020204" pitchFamily="34" charset="0"/>
              </a:rPr>
              <a:t> it also helps as the case manager manages dual roles.</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 </a:t>
            </a:r>
            <a:r>
              <a:rPr lang="en-US" sz="1800" dirty="0">
                <a:solidFill>
                  <a:srgbClr val="000000"/>
                </a:solidFill>
                <a:effectLst/>
                <a:latin typeface="Open Sans" panose="020B0606030504020204" pitchFamily="34" charset="0"/>
                <a:ea typeface="Open Sans" panose="020B0606030504020204" pitchFamily="34" charset="0"/>
              </a:rPr>
              <a:t>if there are any question regarding preparation or the Stages of the CFTM and </a:t>
            </a:r>
            <a:r>
              <a:rPr lang="en-US" sz="1800" b="1" dirty="0">
                <a:solidFill>
                  <a:srgbClr val="000000"/>
                </a:solidFill>
                <a:effectLst/>
                <a:latin typeface="Open Sans" panose="020B0606030504020204" pitchFamily="34" charset="0"/>
                <a:ea typeface="Open Sans" panose="020B0606030504020204" pitchFamily="34" charset="0"/>
              </a:rPr>
              <a:t>TRANSITION</a:t>
            </a:r>
            <a:r>
              <a:rPr lang="en-US" sz="1800" dirty="0">
                <a:solidFill>
                  <a:srgbClr val="000000"/>
                </a:solidFill>
                <a:effectLst/>
                <a:latin typeface="Open Sans" panose="020B0606030504020204" pitchFamily="34" charset="0"/>
                <a:ea typeface="Open Sans" panose="020B0606030504020204" pitchFamily="34" charset="0"/>
              </a:rPr>
              <a:t> into Unit 4:  The Role of the Facilitator.</a:t>
            </a:r>
          </a:p>
          <a:p>
            <a:pPr marL="0" lvl="0" indent="0" algn="l" rtl="0">
              <a:spcBef>
                <a:spcPts val="1200"/>
              </a:spcBef>
              <a:spcAft>
                <a:spcPts val="0"/>
              </a:spcAft>
              <a:buNone/>
            </a:pPr>
            <a:endParaRPr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42f8629e60_0_25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42f8629e60_0_2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0"/>
              </a:spcAft>
              <a:buClr>
                <a:schemeClr val="dk1"/>
              </a:buClr>
              <a:buSzPts val="1100"/>
              <a:buFont typeface="Arial"/>
              <a:buNone/>
            </a:pPr>
            <a:r>
              <a:rPr lang="en" sz="1800" b="1" dirty="0">
                <a:solidFill>
                  <a:schemeClr val="dk1"/>
                </a:solidFill>
                <a:latin typeface="Open Sans"/>
                <a:ea typeface="Open Sans"/>
                <a:cs typeface="Open Sans"/>
                <a:sym typeface="Open Sans"/>
              </a:rPr>
              <a:t>Unit 4: Facilitation Skills</a:t>
            </a:r>
            <a:endParaRPr sz="1800" b="1" dirty="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Clr>
                <a:schemeClr val="dk1"/>
              </a:buClr>
              <a:buSzPts val="1100"/>
              <a:buFont typeface="Arial"/>
              <a:buNone/>
            </a:pPr>
            <a:r>
              <a:rPr lang="en" sz="1400" b="1" dirty="0">
                <a:solidFill>
                  <a:schemeClr val="dk1"/>
                </a:solidFill>
              </a:rPr>
              <a:t>Time: 25 Minutes</a:t>
            </a:r>
            <a:endParaRPr sz="1400" b="1" dirty="0">
              <a:solidFill>
                <a:schemeClr val="dk1"/>
              </a:solidFill>
            </a:endParaRPr>
          </a:p>
          <a:p>
            <a:pPr marL="0" lvl="0" indent="0" algn="l" rtl="0">
              <a:lnSpc>
                <a:spcPct val="115000"/>
              </a:lnSpc>
              <a:spcBef>
                <a:spcPts val="1200"/>
              </a:spcBef>
              <a:spcAft>
                <a:spcPts val="1200"/>
              </a:spcAft>
              <a:buNone/>
            </a:pPr>
            <a:endParaRPr sz="1800" b="1" dirty="0">
              <a:solidFill>
                <a:schemeClr val="dk1"/>
              </a:solidFill>
              <a:latin typeface="Open Sans"/>
              <a:ea typeface="Open Sans"/>
              <a:cs typeface="Open Sans"/>
              <a:sym typeface="Open San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42f8629e60_0_2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142f8629e60_0_25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effectLst/>
                <a:latin typeface="Open Sans" panose="020B0606030504020204" pitchFamily="34" charset="0"/>
                <a:ea typeface="Times New Roman" panose="02020603050405020304" pitchFamily="18" charset="0"/>
                <a:cs typeface="Open Sans" panose="020B0606030504020204" pitchFamily="34" charset="0"/>
              </a:rPr>
              <a:t>Lesson 4.1 The Role of the Facilitator</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10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INFORM </a:t>
            </a:r>
            <a:r>
              <a:rPr lang="en-US" sz="1200" dirty="0">
                <a:solidFill>
                  <a:srgbClr val="000000"/>
                </a:solidFill>
                <a:effectLst/>
                <a:latin typeface="Open Sans" panose="020B0606030504020204" pitchFamily="34" charset="0"/>
                <a:ea typeface="Open Sans" panose="020B0606030504020204" pitchFamily="34" charset="0"/>
              </a:rPr>
              <a:t>participants we will now discuss the role the facilitator plays, and the skills needed to facilitate Child and Family Team Meetings.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roles of an effective facilitator includes: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is a guide to help team members move through a process together and is not the seat of wisdom and knowledge.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draws out opinions and ideas of team members and ensures decisions are made democratically.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is generally objective about the content of the meeting.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makes sure important decisions are discussed, made, and actions steps are ready to be taken.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focuses on how the meeting is structured to make sure everyone can participate.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creates an atmosphere which allows for everyone to feel comfortable sharing their ideas in the meeting, while drawing out quiet participants and managing domineering participants.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ensures the team feels the ideas and decisions are theirs and not just one-sided.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does not allow any member of the team to be criticized for their ideas when there are disagreements.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has a good understanding of the goals of the meeting and the organization.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 facilitator keeps the team focused on the agenda and moving forward. </a:t>
            </a:r>
          </a:p>
          <a:p>
            <a:pPr marL="0" lvl="0" indent="0" algn="l" rtl="0">
              <a:spcBef>
                <a:spcPts val="1200"/>
              </a:spcBef>
              <a:spcAft>
                <a:spcPts val="0"/>
              </a:spcAft>
              <a:buNone/>
            </a:pPr>
            <a:endParaRPr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142f8629e60_0_2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142f8629e60_0_2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to share skills needed to effectively facilitate by annotating on the slide or prepared flip chart.  </a:t>
            </a:r>
            <a:r>
              <a:rPr lang="en-US" sz="1200" b="1" dirty="0">
                <a:solidFill>
                  <a:srgbClr val="000000"/>
                </a:solidFill>
                <a:effectLst/>
                <a:latin typeface="Open Sans" panose="020B0606030504020204" pitchFamily="34" charset="0"/>
                <a:ea typeface="Open Sans" panose="020B0606030504020204" pitchFamily="34" charset="0"/>
              </a:rPr>
              <a:t>ENSURE</a:t>
            </a:r>
            <a:r>
              <a:rPr lang="en-US" sz="1200" dirty="0">
                <a:solidFill>
                  <a:srgbClr val="000000"/>
                </a:solidFill>
                <a:effectLst/>
                <a:latin typeface="Open Sans" panose="020B0606030504020204" pitchFamily="34" charset="0"/>
                <a:ea typeface="Open Sans" panose="020B0606030504020204" pitchFamily="34" charset="0"/>
              </a:rPr>
              <a:t> the following are mentioned: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Ask open-ended questions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Speak in a clear, concise manner using an even tone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Use wording all participants understand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Be respectful of all team members, always, even when it is necessary to redirect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Avoid labels such as abuser, mom, dad, kid (ask for preferred name or title)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Be aware of culture and potential biases both personally and from other team members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at times the role of the facilitator and the case manager is played by the same person.  </a:t>
            </a: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into Lesson 4.2 Facilitator vs. Case Manager Roles</a:t>
            </a:r>
          </a:p>
          <a:p>
            <a:pPr marL="0" lvl="0" indent="0" algn="l" rtl="0">
              <a:spcBef>
                <a:spcPts val="1200"/>
              </a:spcBef>
              <a:spcAft>
                <a:spcPts val="0"/>
              </a:spcAft>
              <a:buNone/>
            </a:pPr>
            <a:endParaRPr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142f8629e60_0_26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142f8629e60_0_26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effectLst/>
                <a:latin typeface="Open Sans" panose="020B0606030504020204" pitchFamily="34" charset="0"/>
                <a:ea typeface="Times New Roman" panose="02020603050405020304" pitchFamily="18" charset="0"/>
                <a:cs typeface="Open Sans" panose="020B0606030504020204" pitchFamily="34" charset="0"/>
              </a:rPr>
              <a:t>Lesson 4.2 Facilitator vs. Case Manager Roles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15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DISCUSS </a:t>
            </a:r>
            <a:r>
              <a:rPr lang="en-US" sz="1200" dirty="0">
                <a:solidFill>
                  <a:srgbClr val="000000"/>
                </a:solidFill>
                <a:effectLst/>
                <a:latin typeface="Open Sans" panose="020B0606030504020204" pitchFamily="34" charset="0"/>
                <a:ea typeface="Open Sans" panose="020B0606030504020204" pitchFamily="34" charset="0"/>
              </a:rPr>
              <a:t>the difference between content provided in a CFTM and the process of how a meeting is conducted.</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EXPLAIN</a:t>
            </a:r>
            <a:r>
              <a:rPr lang="en-US" sz="1200" dirty="0">
                <a:solidFill>
                  <a:srgbClr val="000000"/>
                </a:solidFill>
                <a:effectLst/>
                <a:latin typeface="Open Sans" panose="020B0606030504020204" pitchFamily="34" charset="0"/>
                <a:ea typeface="Open Sans" panose="020B0606030504020204" pitchFamily="34" charset="0"/>
              </a:rPr>
              <a:t> the following: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CONTENT:  WHAT the team is discussing</a:t>
            </a:r>
            <a:endParaRPr lang="en-US" sz="1200" dirty="0">
              <a:solidFill>
                <a:srgbClr val="000000"/>
              </a:solidFill>
              <a:effectLst/>
              <a:latin typeface="Open Sans" panose="020B0606030504020204" pitchFamily="34" charset="0"/>
              <a:ea typeface="Open Sans" panose="020B0606030504020204" pitchFamily="34" charset="0"/>
            </a:endParaRP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Risk and safety issues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History of the child and family</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Strengths of the child and family</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Assessment information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Information on Resources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Generally, the role of the Case Manager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PROCESS:  HOW the team is discussing it</a:t>
            </a:r>
            <a:endParaRPr lang="en-US" sz="1200" dirty="0">
              <a:solidFill>
                <a:srgbClr val="000000"/>
              </a:solidFill>
              <a:effectLst/>
              <a:latin typeface="Open Sans" panose="020B0606030504020204" pitchFamily="34" charset="0"/>
              <a:ea typeface="Open Sans" panose="020B0606030504020204" pitchFamily="34" charset="0"/>
            </a:endParaRP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Participation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Flow</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Engagement</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Generally, the role of the Skilled Facilitator</a:t>
            </a:r>
          </a:p>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142f8629e60_0_2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142f8629e60_0_2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introduce themselves by sharing their Name, Region, Position, and at least one learning outcome for the day.  Trainer will document learning outcome on a flip chart.</a:t>
            </a:r>
          </a:p>
          <a:p>
            <a:pPr marL="0" lvl="0" indent="0" algn="l" rtl="0">
              <a:spcBef>
                <a:spcPts val="1200"/>
              </a:spcBef>
              <a:spcAft>
                <a:spcPts val="0"/>
              </a:spcAft>
              <a:buNone/>
            </a:pPr>
            <a:endParaRPr dirty="0">
              <a:solidFill>
                <a:schemeClr val="dk1"/>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g143d7f68a0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2" name="Google Shape;432;g143d7f68a0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following examples of Content and Process.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the group to discuss what are other examples of Content and Process.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Content:  </a:t>
            </a:r>
            <a:endParaRPr lang="en-US" sz="1200" dirty="0">
              <a:solidFill>
                <a:srgbClr val="000000"/>
              </a:solidFill>
              <a:effectLst/>
              <a:latin typeface="Open Sans" panose="020B0606030504020204" pitchFamily="34" charset="0"/>
              <a:ea typeface="Open Sans" panose="020B0606030504020204" pitchFamily="34" charset="0"/>
            </a:endParaRP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Building the Team</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Discussing Services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Arranging Logistics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Relaying Assessment Information</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Reporting Court Orders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Discussing a Safety Plan</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Google Shape;437;g143d7f68a0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8" name="Google Shape;438;g143d7f68a0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dirty="0">
                <a:solidFill>
                  <a:srgbClr val="000000"/>
                </a:solidFill>
                <a:effectLst/>
                <a:latin typeface="Open Sans" panose="020B0606030504020204" pitchFamily="34" charset="0"/>
                <a:ea typeface="Open Sans" panose="020B0606030504020204" pitchFamily="34" charset="0"/>
              </a:rPr>
              <a:t>Process:</a:t>
            </a:r>
            <a:r>
              <a:rPr lang="en-US" sz="1200" dirty="0">
                <a:solidFill>
                  <a:srgbClr val="000000"/>
                </a:solidFill>
                <a:effectLst/>
                <a:latin typeface="Open Sans" panose="020B0606030504020204" pitchFamily="34" charset="0"/>
                <a:ea typeface="Open Sans" panose="020B0606030504020204" pitchFamily="34" charset="0"/>
              </a:rPr>
              <a:t>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Ensuring Voices are Heard</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Using Reflections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Making Introductions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Summarizing</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Encouraging Team Members to Speak</a:t>
            </a:r>
          </a:p>
          <a:p>
            <a:r>
              <a:rPr lang="en-US" sz="1200" dirty="0">
                <a:effectLst/>
                <a:latin typeface="Open Sans" panose="020B0606030504020204" pitchFamily="34" charset="0"/>
                <a:ea typeface="Open Sans" panose="020B0606030504020204" pitchFamily="34" charset="0"/>
                <a:cs typeface="Times New Roman" panose="02020603050405020304" pitchFamily="18" charset="0"/>
              </a:rPr>
              <a:t>Guiding the Group to Reach Consensus</a:t>
            </a:r>
            <a:endParaRPr lang="en-US" dirty="0"/>
          </a:p>
          <a:p>
            <a:pPr marL="0" lvl="0" indent="0" algn="l" rtl="0">
              <a:spcBef>
                <a:spcPts val="1200"/>
              </a:spcBef>
              <a:spcAft>
                <a:spcPts val="0"/>
              </a:spcAft>
              <a:buNone/>
            </a:pPr>
            <a:endParaRPr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2"/>
        <p:cNvGrpSpPr/>
        <p:nvPr/>
      </p:nvGrpSpPr>
      <p:grpSpPr>
        <a:xfrm>
          <a:off x="0" y="0"/>
          <a:ext cx="0" cy="0"/>
          <a:chOff x="0" y="0"/>
          <a:chExt cx="0" cy="0"/>
        </a:xfrm>
      </p:grpSpPr>
      <p:sp>
        <p:nvSpPr>
          <p:cNvPr id="443" name="Google Shape;443;g143d7f68a01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4" name="Google Shape;444;g143d7f68a01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ACTIVITY</a:t>
            </a:r>
            <a:r>
              <a:rPr lang="en-US" sz="1200" dirty="0">
                <a:solidFill>
                  <a:srgbClr val="000000"/>
                </a:solidFill>
                <a:effectLst/>
                <a:latin typeface="Open Sans" panose="020B0606030504020204" pitchFamily="34" charset="0"/>
                <a:ea typeface="Open Sans" panose="020B0606030504020204" pitchFamily="34" charset="0"/>
              </a:rPr>
              <a:t>:  </a:t>
            </a:r>
            <a:r>
              <a:rPr lang="en-US" sz="1200" b="1" dirty="0">
                <a:solidFill>
                  <a:srgbClr val="000000"/>
                </a:solidFill>
                <a:effectLst/>
                <a:latin typeface="Open Sans" panose="020B0606030504020204" pitchFamily="34" charset="0"/>
                <a:ea typeface="Open Sans" panose="020B0606030504020204" pitchFamily="34" charset="0"/>
              </a:rPr>
              <a:t>LEAD</a:t>
            </a:r>
            <a:r>
              <a:rPr lang="en-US" sz="1200" dirty="0">
                <a:solidFill>
                  <a:srgbClr val="000000"/>
                </a:solidFill>
                <a:effectLst/>
                <a:latin typeface="Open Sans" panose="020B0606030504020204" pitchFamily="34" charset="0"/>
                <a:ea typeface="Open Sans" panose="020B0606030504020204" pitchFamily="34" charset="0"/>
              </a:rPr>
              <a:t> the group through identifying if the statement on the slide is a part of content (case manager) or process (facilitator) during the CFTM.</a:t>
            </a:r>
          </a:p>
          <a:p>
            <a:pPr marL="0" marR="0" indent="0">
              <a:lnSpc>
                <a:spcPct val="115000"/>
              </a:lnSpc>
              <a:spcBef>
                <a:spcPts val="0"/>
              </a:spcBef>
              <a:spcAft>
                <a:spcPts val="1200"/>
              </a:spcAft>
            </a:pPr>
            <a:r>
              <a:rPr lang="en-US" sz="1200" b="1" i="1" dirty="0">
                <a:solidFill>
                  <a:srgbClr val="000000"/>
                </a:solidFill>
                <a:effectLst/>
                <a:latin typeface="Open Sans" panose="020B0606030504020204" pitchFamily="34" charset="0"/>
                <a:ea typeface="Open Sans" panose="020B0606030504020204" pitchFamily="34" charset="0"/>
              </a:rPr>
              <a:t>Trainer Note:  The purpose of this activity is for the group to discuss the actions and if it is that of content or process.  This is not about right wrong.</a:t>
            </a:r>
            <a:endParaRPr lang="en-US" sz="1200" dirty="0">
              <a:solidFill>
                <a:srgbClr val="000000"/>
              </a:solidFill>
              <a:effectLst/>
              <a:latin typeface="Open Sans" panose="020B0606030504020204" pitchFamily="34" charset="0"/>
              <a:ea typeface="Open Sans" panose="020B0606030504020204" pitchFamily="34" charset="0"/>
            </a:endParaRP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Giving the DCS Recommendation (Content)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Leading the development of Comfort Rules (Process)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Being Objective (Process) </a:t>
            </a:r>
          </a:p>
          <a:p>
            <a:pPr marL="0" lvl="0" indent="0" algn="l" rtl="0">
              <a:spcBef>
                <a:spcPts val="1200"/>
              </a:spcBef>
              <a:spcAft>
                <a:spcPts val="0"/>
              </a:spcAft>
              <a:buNone/>
            </a:pPr>
            <a:endParaRPr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g143d7f68a01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2" name="Google Shape;452;g143d7f68a01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dirty="0">
                <a:solidFill>
                  <a:schemeClr val="dk1"/>
                </a:solidFill>
              </a:rPr>
              <a:t>Leading the development of Comfort Rules (Process)</a:t>
            </a:r>
            <a:endParaRPr dirty="0">
              <a:solidFill>
                <a:schemeClr val="dk1"/>
              </a:solidFill>
            </a:endParaRPr>
          </a:p>
          <a:p>
            <a:pPr marL="914400" lvl="0" indent="0" algn="l" rtl="0">
              <a:lnSpc>
                <a:spcPct val="115000"/>
              </a:lnSpc>
              <a:spcBef>
                <a:spcPts val="1200"/>
              </a:spcBef>
              <a:spcAft>
                <a:spcPts val="0"/>
              </a:spcAft>
              <a:buNone/>
            </a:pPr>
            <a:endParaRPr dirty="0">
              <a:solidFill>
                <a:schemeClr val="dk1"/>
              </a:solidFill>
              <a:latin typeface="Courier New"/>
              <a:ea typeface="Courier New"/>
              <a:cs typeface="Courier New"/>
              <a:sym typeface="Courier New"/>
            </a:endParaRPr>
          </a:p>
          <a:p>
            <a:pPr marL="914400" lvl="0" indent="0" algn="l" rtl="0">
              <a:lnSpc>
                <a:spcPct val="115000"/>
              </a:lnSpc>
              <a:spcBef>
                <a:spcPts val="1200"/>
              </a:spcBef>
              <a:spcAft>
                <a:spcPts val="1200"/>
              </a:spcAft>
              <a:buNone/>
            </a:pPr>
            <a:endParaRPr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Google Shape;459;g143d7f68a01_0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0" name="Google Shape;460;g143d7f68a01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dirty="0">
                <a:solidFill>
                  <a:schemeClr val="dk1"/>
                </a:solidFill>
              </a:rPr>
              <a:t>Being Objective (Process)</a:t>
            </a:r>
            <a:endParaRPr dirty="0">
              <a:solidFill>
                <a:schemeClr val="dk1"/>
              </a:solidFill>
              <a:latin typeface="Courier New"/>
              <a:ea typeface="Courier New"/>
              <a:cs typeface="Courier New"/>
              <a:sym typeface="Courier New"/>
            </a:endParaRPr>
          </a:p>
          <a:p>
            <a:pPr marL="914400" lvl="0" indent="0" algn="l" rtl="0">
              <a:lnSpc>
                <a:spcPct val="115000"/>
              </a:lnSpc>
              <a:spcBef>
                <a:spcPts val="1200"/>
              </a:spcBef>
              <a:spcAft>
                <a:spcPts val="1200"/>
              </a:spcAft>
              <a:buNone/>
            </a:pPr>
            <a:endParaRPr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g143d7f68a0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8" name="Google Shape;468;g143d7f68a0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US" dirty="0">
                <a:solidFill>
                  <a:schemeClr val="dk1"/>
                </a:solidFill>
              </a:rPr>
              <a:t>Managing Conflict (Can be both-Process)</a:t>
            </a:r>
            <a:r>
              <a:rPr lang="en-US" sz="700" dirty="0">
                <a:solidFill>
                  <a:schemeClr val="dk1"/>
                </a:solidFill>
                <a:latin typeface="Times New Roman"/>
                <a:ea typeface="Times New Roman"/>
                <a:cs typeface="Times New Roman"/>
                <a:sym typeface="Times New Roman"/>
              </a:rPr>
              <a:t>      </a:t>
            </a:r>
            <a:endParaRPr lang="en-US" sz="700" b="1" dirty="0">
              <a:solidFill>
                <a:schemeClr val="dk1"/>
              </a:solidFill>
              <a:latin typeface="Times New Roman"/>
              <a:ea typeface="Times New Roman"/>
              <a:cs typeface="Times New Roman"/>
              <a:sym typeface="Times New Roman"/>
            </a:endParaRPr>
          </a:p>
          <a:p>
            <a:pPr marL="0" lvl="0" indent="0" algn="l" rtl="0">
              <a:lnSpc>
                <a:spcPct val="115000"/>
              </a:lnSpc>
              <a:spcBef>
                <a:spcPts val="1200"/>
              </a:spcBef>
              <a:spcAft>
                <a:spcPts val="0"/>
              </a:spcAft>
              <a:buNone/>
            </a:pPr>
            <a:endParaRPr lang="en" b="1" dirty="0">
              <a:solidFill>
                <a:schemeClr val="dk1"/>
              </a:solidFill>
            </a:endParaRPr>
          </a:p>
          <a:p>
            <a:pPr marL="0" lvl="0" indent="0" algn="l" rtl="0">
              <a:lnSpc>
                <a:spcPct val="115000"/>
              </a:lnSpc>
              <a:spcBef>
                <a:spcPts val="1200"/>
              </a:spcBef>
              <a:spcAft>
                <a:spcPts val="0"/>
              </a:spcAft>
              <a:buNone/>
            </a:pPr>
            <a:r>
              <a:rPr lang="en" b="1" dirty="0">
                <a:solidFill>
                  <a:schemeClr val="dk1"/>
                </a:solidFill>
              </a:rPr>
              <a:t>SHARE</a:t>
            </a:r>
            <a:r>
              <a:rPr lang="en" dirty="0">
                <a:solidFill>
                  <a:schemeClr val="dk1"/>
                </a:solidFill>
              </a:rPr>
              <a:t> although Managing Conflict is the primary responsibility of the facilitator, there may be times that other team members such as the Case Manager or Team Leader can help manage conflict.</a:t>
            </a:r>
            <a:endParaRPr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lang="en"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r>
              <a:rPr lang="en" b="1" dirty="0">
                <a:solidFill>
                  <a:schemeClr val="dk1"/>
                </a:solidFill>
              </a:rPr>
              <a:t>ASK</a:t>
            </a:r>
            <a:r>
              <a:rPr lang="en" dirty="0">
                <a:solidFill>
                  <a:schemeClr val="dk1"/>
                </a:solidFill>
              </a:rPr>
              <a:t> participants for other examples of when the roles overlap.</a:t>
            </a: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dirty="0">
              <a:solidFill>
                <a:schemeClr val="dk1"/>
              </a:solidFill>
            </a:endParaRPr>
          </a:p>
          <a:p>
            <a:pPr marL="0" lvl="0" indent="0" algn="l" rtl="0">
              <a:lnSpc>
                <a:spcPct val="115000"/>
              </a:lnSpc>
              <a:spcBef>
                <a:spcPts val="1200"/>
              </a:spcBef>
              <a:spcAft>
                <a:spcPts val="0"/>
              </a:spcAft>
              <a:buNone/>
            </a:pPr>
            <a:endParaRPr sz="700" dirty="0">
              <a:solidFill>
                <a:schemeClr val="dk1"/>
              </a:solidFill>
              <a:latin typeface="Times New Roman"/>
              <a:ea typeface="Times New Roman"/>
              <a:cs typeface="Times New Roman"/>
              <a:sym typeface="Times New Roman"/>
            </a:endParaRPr>
          </a:p>
          <a:p>
            <a:pPr marL="914400" lvl="0" indent="0" algn="l" rtl="0">
              <a:lnSpc>
                <a:spcPct val="115000"/>
              </a:lnSpc>
              <a:spcBef>
                <a:spcPts val="1200"/>
              </a:spcBef>
              <a:spcAft>
                <a:spcPts val="0"/>
              </a:spcAft>
              <a:buNone/>
            </a:pPr>
            <a:endParaRPr dirty="0">
              <a:solidFill>
                <a:schemeClr val="dk1"/>
              </a:solidFill>
              <a:latin typeface="Courier New"/>
              <a:ea typeface="Courier New"/>
              <a:cs typeface="Courier New"/>
              <a:sym typeface="Courier New"/>
            </a:endParaRPr>
          </a:p>
          <a:p>
            <a:pPr marL="914400" lvl="0" indent="0" algn="l" rtl="0">
              <a:lnSpc>
                <a:spcPct val="115000"/>
              </a:lnSpc>
              <a:spcBef>
                <a:spcPts val="1200"/>
              </a:spcBef>
              <a:spcAft>
                <a:spcPts val="1200"/>
              </a:spcAft>
              <a:buNone/>
            </a:pPr>
            <a:endParaRPr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143d7f68a01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143d7f68a01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 </a:t>
            </a:r>
            <a:r>
              <a:rPr lang="en-US" sz="1200" dirty="0">
                <a:solidFill>
                  <a:srgbClr val="000000"/>
                </a:solidFill>
                <a:effectLst/>
                <a:latin typeface="Open Sans" panose="020B0606030504020204" pitchFamily="34" charset="0"/>
                <a:ea typeface="Open Sans" panose="020B0606030504020204" pitchFamily="34" charset="0"/>
              </a:rPr>
              <a:t>the following examples: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Both ensure crucial information is being covered.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Both ensure the correct paperwork is being submitted.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Both ensure policy is being following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Both ensure the plan addresses any safety issues.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Both are responsible for helping build the team. </a:t>
            </a:r>
          </a:p>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g143d7f68a01_0_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2" name="Google Shape;482;g143d7f68a01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 sz="700" dirty="0">
                <a:solidFill>
                  <a:schemeClr val="dk1"/>
                </a:solidFill>
                <a:latin typeface="Times New Roman"/>
                <a:ea typeface="Times New Roman"/>
                <a:cs typeface="Times New Roman"/>
                <a:sym typeface="Times New Roman"/>
              </a:rPr>
              <a:t>   </a:t>
            </a: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the group to share possible challenges of playing both roles.  </a:t>
            </a:r>
            <a:r>
              <a:rPr lang="en-US" sz="1200" b="1" dirty="0">
                <a:solidFill>
                  <a:srgbClr val="000000"/>
                </a:solidFill>
                <a:effectLst/>
                <a:latin typeface="Open Sans" panose="020B0606030504020204" pitchFamily="34" charset="0"/>
                <a:ea typeface="Open Sans" panose="020B0606030504020204" pitchFamily="34" charset="0"/>
              </a:rPr>
              <a:t>REVIEW</a:t>
            </a:r>
            <a:r>
              <a:rPr lang="en-US" sz="1200" dirty="0">
                <a:solidFill>
                  <a:srgbClr val="000000"/>
                </a:solidFill>
                <a:effectLst/>
                <a:latin typeface="Open Sans" panose="020B0606030504020204" pitchFamily="34" charset="0"/>
                <a:ea typeface="Open Sans" panose="020B0606030504020204" pitchFamily="34" charset="0"/>
              </a:rPr>
              <a:t> the following: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Managing emotions while focusing on content.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Difficulty in remaining objective regarding content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Writing the plan and CFTM Summary while engaging the team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Keeping biases in check</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Sharing content while using content</a:t>
            </a:r>
          </a:p>
          <a:p>
            <a:pPr marL="0" lvl="0" indent="0" algn="l" rtl="0">
              <a:lnSpc>
                <a:spcPct val="115000"/>
              </a:lnSpc>
              <a:spcBef>
                <a:spcPts val="1200"/>
              </a:spcBef>
              <a:spcAft>
                <a:spcPts val="1200"/>
              </a:spcAft>
              <a:buNone/>
            </a:pPr>
            <a:endParaRPr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6"/>
        <p:cNvGrpSpPr/>
        <p:nvPr/>
      </p:nvGrpSpPr>
      <p:grpSpPr>
        <a:xfrm>
          <a:off x="0" y="0"/>
          <a:ext cx="0" cy="0"/>
          <a:chOff x="0" y="0"/>
          <a:chExt cx="0" cy="0"/>
        </a:xfrm>
      </p:grpSpPr>
      <p:sp>
        <p:nvSpPr>
          <p:cNvPr id="487" name="Google Shape;487;g143d7f68a01_0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8" name="Google Shape;488;g143d7f68a01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 sz="700" dirty="0">
                <a:solidFill>
                  <a:schemeClr val="dk1"/>
                </a:solidFill>
                <a:latin typeface="Times New Roman"/>
                <a:ea typeface="Times New Roman"/>
                <a:cs typeface="Times New Roman"/>
                <a:sym typeface="Times New Roman"/>
              </a:rPr>
              <a:t>   </a:t>
            </a:r>
            <a:r>
              <a:rPr lang="en-US" sz="1200" b="1" dirty="0">
                <a:solidFill>
                  <a:srgbClr val="000000"/>
                </a:solidFill>
                <a:effectLst/>
                <a:latin typeface="Open Sans" panose="020B0606030504020204" pitchFamily="34" charset="0"/>
                <a:ea typeface="Open Sans" panose="020B0606030504020204" pitchFamily="34" charset="0"/>
              </a:rPr>
              <a:t>DISCUSS</a:t>
            </a:r>
            <a:r>
              <a:rPr lang="en-US" sz="1200" dirty="0">
                <a:solidFill>
                  <a:srgbClr val="000000"/>
                </a:solidFill>
                <a:effectLst/>
                <a:latin typeface="Open Sans" panose="020B0606030504020204" pitchFamily="34" charset="0"/>
                <a:ea typeface="Open Sans" panose="020B0606030504020204" pitchFamily="34" charset="0"/>
              </a:rPr>
              <a:t> strategies to manage the challenges of playing both roles.  Strategies could include: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Maintain objectivity of the process (ensure the Stages of the CFTM are following and all team members have voice) while sharing content as the case manager.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Utilize members of the team for other tasks such as a Team Leader writing the summary.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Build relationships with your families-engage from the beginning.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Ensure preparation is completed-preparation interviews are a key factor in reducing conflict, eliciting the family story, and identifying strengths and needs.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Acknowledge the feelings of the team members.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Be open-minded, plan for the unexpected.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Ask for a team leader or another case manager to co-facilitate.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Formatting</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RE-EMPHASIZE</a:t>
            </a:r>
            <a:r>
              <a:rPr lang="en-US" sz="1200" dirty="0">
                <a:solidFill>
                  <a:srgbClr val="000000"/>
                </a:solidFill>
                <a:effectLst/>
                <a:latin typeface="Open Sans" panose="020B0606030504020204" pitchFamily="34" charset="0"/>
                <a:ea typeface="Open Sans" panose="020B0606030504020204" pitchFamily="34" charset="0"/>
              </a:rPr>
              <a:t> content is </a:t>
            </a:r>
            <a:r>
              <a:rPr lang="en-US" sz="1200" b="1" u="sng" dirty="0">
                <a:solidFill>
                  <a:srgbClr val="000000"/>
                </a:solidFill>
                <a:effectLst/>
                <a:latin typeface="Open Sans" panose="020B0606030504020204" pitchFamily="34" charset="0"/>
                <a:ea typeface="Open Sans" panose="020B0606030504020204" pitchFamily="34" charset="0"/>
              </a:rPr>
              <a:t>WHAT</a:t>
            </a:r>
            <a:r>
              <a:rPr lang="en-US" sz="1200" dirty="0">
                <a:solidFill>
                  <a:srgbClr val="000000"/>
                </a:solidFill>
                <a:effectLst/>
                <a:latin typeface="Open Sans" panose="020B0606030504020204" pitchFamily="34" charset="0"/>
                <a:ea typeface="Open Sans" panose="020B0606030504020204" pitchFamily="34" charset="0"/>
              </a:rPr>
              <a:t> we are talking about versus process being </a:t>
            </a:r>
            <a:r>
              <a:rPr lang="en-US" sz="1200" b="1" u="sng" dirty="0">
                <a:solidFill>
                  <a:srgbClr val="000000"/>
                </a:solidFill>
                <a:effectLst/>
                <a:latin typeface="Open Sans" panose="020B0606030504020204" pitchFamily="34" charset="0"/>
                <a:ea typeface="Open Sans" panose="020B0606030504020204" pitchFamily="34" charset="0"/>
              </a:rPr>
              <a:t>HOW</a:t>
            </a:r>
            <a:r>
              <a:rPr lang="en-US" sz="1200" dirty="0">
                <a:solidFill>
                  <a:srgbClr val="000000"/>
                </a:solidFill>
                <a:effectLst/>
                <a:latin typeface="Open Sans" panose="020B0606030504020204" pitchFamily="34" charset="0"/>
                <a:ea typeface="Open Sans" panose="020B0606030504020204" pitchFamily="34" charset="0"/>
              </a:rPr>
              <a:t> we talk about it.  </a:t>
            </a:r>
            <a:r>
              <a:rPr lang="en-US" sz="1200" b="1" dirty="0">
                <a:solidFill>
                  <a:srgbClr val="000000"/>
                </a:solidFill>
                <a:effectLst/>
                <a:latin typeface="Open Sans" panose="020B0606030504020204" pitchFamily="34" charset="0"/>
                <a:ea typeface="Open Sans" panose="020B0606030504020204" pitchFamily="34" charset="0"/>
              </a:rPr>
              <a:t>REITERATE </a:t>
            </a:r>
            <a:r>
              <a:rPr lang="en-US" sz="1200" dirty="0">
                <a:solidFill>
                  <a:srgbClr val="000000"/>
                </a:solidFill>
                <a:effectLst/>
                <a:latin typeface="Open Sans" panose="020B0606030504020204" pitchFamily="34" charset="0"/>
                <a:ea typeface="Open Sans" panose="020B0606030504020204" pitchFamily="34" charset="0"/>
              </a:rPr>
              <a:t>content is generally the role of the case manager and process is typically the role of the facilitator.</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TRANSITION </a:t>
            </a:r>
            <a:r>
              <a:rPr lang="en-US" sz="1200" dirty="0">
                <a:solidFill>
                  <a:srgbClr val="000000"/>
                </a:solidFill>
                <a:effectLst/>
                <a:latin typeface="Open Sans" panose="020B0606030504020204" pitchFamily="34" charset="0"/>
                <a:ea typeface="Open Sans" panose="020B0606030504020204" pitchFamily="34" charset="0"/>
              </a:rPr>
              <a:t>into Lesson 4.3 Communication Skills.</a:t>
            </a:r>
          </a:p>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43d7f68a01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43d7f68a01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effectLst/>
                <a:latin typeface="Open Sans" panose="020B0606030504020204" pitchFamily="34" charset="0"/>
                <a:ea typeface="Times New Roman" panose="02020603050405020304" pitchFamily="18" charset="0"/>
                <a:cs typeface="Open Sans" panose="020B0606030504020204" pitchFamily="34" charset="0"/>
              </a:rPr>
              <a:t>Lesson 4.3 Communication Skills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10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BEGIN</a:t>
            </a:r>
            <a:r>
              <a:rPr lang="en-US" sz="1800" dirty="0">
                <a:solidFill>
                  <a:srgbClr val="000000"/>
                </a:solidFill>
                <a:effectLst/>
                <a:latin typeface="Open Sans" panose="020B0606030504020204" pitchFamily="34" charset="0"/>
                <a:ea typeface="Open Sans" panose="020B0606030504020204" pitchFamily="34" charset="0"/>
              </a:rPr>
              <a:t> by</a:t>
            </a:r>
            <a:r>
              <a:rPr lang="en-US" sz="1800" b="1" dirty="0">
                <a:solidFill>
                  <a:srgbClr val="000000"/>
                </a:solidFill>
                <a:effectLst/>
                <a:latin typeface="Open Sans" panose="020B0606030504020204" pitchFamily="34" charset="0"/>
                <a:ea typeface="Open Sans" panose="020B0606030504020204" pitchFamily="34" charset="0"/>
              </a:rPr>
              <a:t> ASKING </a:t>
            </a:r>
            <a:r>
              <a:rPr lang="en-US" sz="1800" dirty="0">
                <a:solidFill>
                  <a:srgbClr val="000000"/>
                </a:solidFill>
                <a:effectLst/>
                <a:latin typeface="Open Sans" panose="020B0606030504020204" pitchFamily="34" charset="0"/>
                <a:ea typeface="Open Sans" panose="020B0606030504020204" pitchFamily="34" charset="0"/>
              </a:rPr>
              <a:t>participants which of the following is most important:  Knowledge, Empathy, or Good Communication.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empathy and knowledge are critical, but if you cannot communicate, what good is it to have empathy or knowledge. </a:t>
            </a:r>
          </a:p>
          <a:p>
            <a:pPr marL="0" lvl="0" indent="0" algn="l" rtl="0">
              <a:spcBef>
                <a:spcPts val="1200"/>
              </a:spcBef>
              <a:spcAft>
                <a:spcPts val="0"/>
              </a:spcAft>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142f8629e60_0_3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142f8629e60_0_3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 sz="700" dirty="0">
                <a:solidFill>
                  <a:schemeClr val="dk1"/>
                </a:solidFill>
                <a:latin typeface="Times New Roman"/>
                <a:ea typeface="Times New Roman"/>
                <a:cs typeface="Times New Roman"/>
                <a:sym typeface="Times New Roman"/>
              </a:rPr>
              <a:t>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to scale their knowledge of Child and Family Team Meetings (Red-zero knowledge, Green-very knowledgeable).  NOTE a flip chart of this graph can be posted and staff or trainer may document responses to refer back to at the conclusion of class.</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MODEL</a:t>
            </a:r>
            <a:r>
              <a:rPr lang="en-US" sz="1800" dirty="0">
                <a:solidFill>
                  <a:srgbClr val="000000"/>
                </a:solidFill>
                <a:effectLst/>
                <a:latin typeface="Open Sans" panose="020B0606030504020204" pitchFamily="34" charset="0"/>
                <a:ea typeface="Open Sans" panose="020B0606030504020204" pitchFamily="34" charset="0"/>
              </a:rPr>
              <a:t> Motivational Interviewing by asking participants what brings them to the current rating, and what would be needed to move up the scale.  </a:t>
            </a:r>
            <a:r>
              <a:rPr lang="en-US" sz="1800" b="1" dirty="0">
                <a:solidFill>
                  <a:srgbClr val="000000"/>
                </a:solidFill>
                <a:effectLst/>
                <a:latin typeface="Open Sans" panose="020B0606030504020204" pitchFamily="34" charset="0"/>
                <a:ea typeface="Open Sans" panose="020B0606030504020204" pitchFamily="34" charset="0"/>
              </a:rPr>
              <a:t>DEBRIEF.</a:t>
            </a:r>
            <a:r>
              <a:rPr lang="en-US" sz="1800" dirty="0">
                <a:solidFill>
                  <a:srgbClr val="000000"/>
                </a:solidFill>
                <a:effectLst/>
                <a:latin typeface="Open Sans" panose="020B0606030504020204" pitchFamily="34" charset="0"/>
                <a:ea typeface="Open Sans" panose="020B0606030504020204" pitchFamily="34" charset="0"/>
              </a:rPr>
              <a:t> </a:t>
            </a:r>
          </a:p>
          <a:p>
            <a:pPr marL="0" lvl="0" indent="0" algn="l" rtl="0">
              <a:lnSpc>
                <a:spcPct val="115000"/>
              </a:lnSpc>
              <a:spcBef>
                <a:spcPts val="1200"/>
              </a:spcBef>
              <a:spcAft>
                <a:spcPts val="1200"/>
              </a:spcAft>
              <a:buNone/>
            </a:pPr>
            <a:endParaRPr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Google Shape;504;g143d7f68a01_0_8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5" name="Google Shape;505;g143d7f68a01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 </a:t>
            </a:r>
            <a:r>
              <a:rPr lang="en-US" sz="1200" dirty="0">
                <a:solidFill>
                  <a:srgbClr val="000000"/>
                </a:solidFill>
                <a:effectLst/>
                <a:latin typeface="Open Sans" panose="020B0606030504020204" pitchFamily="34" charset="0"/>
                <a:ea typeface="Open Sans" panose="020B0606030504020204" pitchFamily="34" charset="0"/>
              </a:rPr>
              <a:t>communication skills in a CFTM are important to have as the facilitator.  </a:t>
            </a:r>
            <a:r>
              <a:rPr lang="en-US" sz="1200" b="1" dirty="0">
                <a:solidFill>
                  <a:srgbClr val="000000"/>
                </a:solidFill>
                <a:effectLst/>
                <a:latin typeface="Open Sans" panose="020B0606030504020204" pitchFamily="34" charset="0"/>
                <a:ea typeface="Open Sans" panose="020B0606030504020204" pitchFamily="34" charset="0"/>
              </a:rPr>
              <a:t>SHOW</a:t>
            </a:r>
            <a:r>
              <a:rPr lang="en-US" sz="1200" dirty="0">
                <a:solidFill>
                  <a:srgbClr val="000000"/>
                </a:solidFill>
                <a:effectLst/>
                <a:latin typeface="Open Sans" panose="020B0606030504020204" pitchFamily="34" charset="0"/>
                <a:ea typeface="Open Sans" panose="020B0606030504020204" pitchFamily="34" charset="0"/>
              </a:rPr>
              <a:t> the handout, Communication Skills, which can also be found in the Participant Guide.  </a:t>
            </a: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what skills stand out to them.  </a:t>
            </a:r>
            <a:r>
              <a:rPr lang="en-US" sz="1200" b="1" dirty="0">
                <a:solidFill>
                  <a:srgbClr val="000000"/>
                </a:solidFill>
                <a:effectLst/>
                <a:latin typeface="Open Sans" panose="020B0606030504020204" pitchFamily="34" charset="0"/>
                <a:ea typeface="Open Sans" panose="020B0606030504020204" pitchFamily="34" charset="0"/>
              </a:rPr>
              <a:t>DEBRIEF </a:t>
            </a:r>
            <a:r>
              <a:rPr lang="en-US" sz="1200" dirty="0">
                <a:solidFill>
                  <a:srgbClr val="000000"/>
                </a:solidFill>
                <a:effectLst/>
                <a:latin typeface="Open Sans" panose="020B0606030504020204" pitchFamily="34" charset="0"/>
                <a:ea typeface="Open Sans" panose="020B0606030504020204" pitchFamily="34" charset="0"/>
              </a:rPr>
              <a:t>noted responses.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Empathizing:  Entering the feelings or ideas of another, putting oneself in another person’s shoes.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Establishing Rapport:  Developing a relationship or connection with another person.  Showing others, you are interested in them and willing to listen.  Inviting them to say what’s on their mind and using the person’s name.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Active Listening:  Trying to see the problem the way the speaker sees it.  Requires entering actively and imaginatively into the other person’s situation and trying to understand a frame of reference different than your own.  (Reflective Listening)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Encouraging:  Friendly, warm, and responsive to others; accepts others; Asks for responses, ideas, and feelings of all participants.  Examples</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“Tell us more…”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“You were saying…”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“Describe…”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“Is there other viewpoints on this subject?”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“Is there something we haven’t though of?” </a:t>
            </a:r>
          </a:p>
          <a:p>
            <a:pPr marL="1143000" marR="0" lvl="2" indent="-228600">
              <a:lnSpc>
                <a:spcPct val="115000"/>
              </a:lnSpc>
              <a:spcBef>
                <a:spcPts val="600"/>
              </a:spcBef>
              <a:spcAft>
                <a:spcPts val="600"/>
              </a:spcAft>
              <a:buFont typeface="Wingdings" panose="05000000000000000000" pitchFamily="2" charset="2"/>
              <a:buChar char=""/>
            </a:pPr>
            <a:r>
              <a:rPr lang="en-US" sz="1200" dirty="0">
                <a:solidFill>
                  <a:srgbClr val="000000"/>
                </a:solidFill>
                <a:effectLst/>
                <a:latin typeface="Open Sans" panose="020B0606030504020204" pitchFamily="34" charset="0"/>
                <a:ea typeface="Open Sans" panose="020B0606030504020204" pitchFamily="34" charset="0"/>
              </a:rPr>
              <a:t>“Anything else?”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Interpreting Verbal Statements:  Exploring and clarifying statements so the meaning is understood.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Interpreting Nonverbal Cues:  Translating the non-spoken messages, provided by body language and paralanguage—the inflections and other vocal and gestural nuances added to language to convey meaning.  Body language includes facial expressions; eye contact and movement; head, arm, and hand movements; and body postures and shifts.  Whether automatic or learned, body language can corroborate or contradict what a person says or doesn’t say in words.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Paraphrasing:  To check communication accuracy between speaker and listener.  Saying back to the speaker, in your own words, your understanding of what the person has said, to make sure you understand the content and meaning of the message you hear.  “If I understand correctly, you are saying…”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Reflecting/Mirroring:  To share or repeat what you heard or saw.  From time to time, the facilitator comments on either the content or the process of the meeting and asks the group to respond.  “I notice we’re only talking about foster care placement, is there any other option?” (Content-focused) or “We agreed to hear everyone out, and there seems to be a lot of interrupting going on?  How is this affecting participation?” (Process-focused)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Silence:  Being powerfully quiet.  Ask a question, pause, wait, say nothing.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Supporting:  Assisting or aiding either verbally and/or non-verbally, nodding head, saying “Okay,”” Thanks,” “That’s a great idea,” etc.</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Strengths-Based Interviewing:  Respectfully questioning to allow families to recognize and to be recognized for their strengths.  Involves listening, observing, complimenting, encouraging, asking, and talking about successes.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Crediting:  Recognizing the contribution and efforts of a person.  It is giving credit where credit is due and remembering to do it.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Clarifying:  Interprets ideas or suggestions; Clears up confusion; Defines and explains terms, jargon, acronyms; Indicates alternatives and issues confronting the group.  Example: “I don’t understand, did you say…”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Relieving Tension:  Alleviating or lessening the level of emotional stress or anxiety. Example: “There are a lot of strong feelings being expressed.  Maybe we all need to take a deep breath for just a moment.”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Redirecting:  Recognizing when the group is getting off-track and bringing them back to focus on the best interest of the child and the purpose of this CFTM.  This may be done directly, as in “I think we’ve gotten off on a tangent..” to less directly, as in “I heard you say earlier Ms. Jones, you’ve been worried about Johnny for a while.  Can you tell us a little more about what was worrying you?”</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Collaborating:  Working together; assisting; “Let’s see if we can work on this together.”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Confronting:  To push others to acknowledge problems, feelings, or behaviors when other less directive interventions has failed to do so.  It may increase resistance if not successful, difficult to use without an established and supportive relationship.</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Harmonizing:  Attempts to reconcile disagreements and find areas of commonality; Gets people to explore their differences.  “Sounds as if you have the same goal, but different ideas how to get there…”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Linking:  Joining parts together to assist in making connections and build understanding.  “Sounds like your though/ideas are similar to what X had to say.”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Negotiating:  Discussing to build agreement, asking for what you want and listening to the other person.  Secret of successful negotiating is listening.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Reality Testing:  Checking if the idea is sound and can be implemented. Is it viable?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Summarizing:  Pulls together related ideas; May assist with keeping discussion on track.  Helps to concisely organize information.  Restates suggestions or ideas after the group has discussed them.  Example— “Let me see if I understand you correctly.  So far, you said…”</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communication skills are important in all CFTMs.  </a:t>
            </a: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Lesson 4.4 Challenging Behaviors in CFTMs.</a:t>
            </a:r>
          </a:p>
          <a:p>
            <a:pPr marL="0" lvl="0" indent="0" algn="l" rtl="0">
              <a:spcBef>
                <a:spcPts val="1200"/>
              </a:spcBef>
              <a:spcAft>
                <a:spcPts val="0"/>
              </a:spcAft>
              <a:buNone/>
            </a:pPr>
            <a:endParaRPr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143d7f68a01_0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2" name="Google Shape;512;g143d7f68a01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effectLst/>
                <a:latin typeface="Open Sans" panose="020B0606030504020204" pitchFamily="34" charset="0"/>
                <a:ea typeface="Times New Roman" panose="02020603050405020304" pitchFamily="18" charset="0"/>
                <a:cs typeface="Open Sans" panose="020B0606030504020204" pitchFamily="34" charset="0"/>
              </a:rPr>
              <a:t>Lesson 4.4 Challenging Behaviors in CFTMs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20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it is important to recognize challenging behaviors in CFTMs, and it is best if they are prevented from escalating.  </a:t>
            </a:r>
            <a:r>
              <a:rPr lang="en-US" sz="1800" b="1" dirty="0">
                <a:solidFill>
                  <a:srgbClr val="000000"/>
                </a:solidFill>
                <a:effectLst/>
                <a:latin typeface="Open Sans" panose="020B0606030504020204" pitchFamily="34" charset="0"/>
                <a:ea typeface="Open Sans" panose="020B0606030504020204" pitchFamily="34" charset="0"/>
              </a:rPr>
              <a:t>STATE </a:t>
            </a:r>
            <a:r>
              <a:rPr lang="en-US" sz="1800" dirty="0">
                <a:solidFill>
                  <a:srgbClr val="000000"/>
                </a:solidFill>
                <a:effectLst/>
                <a:latin typeface="Open Sans" panose="020B0606030504020204" pitchFamily="34" charset="0"/>
                <a:ea typeface="Open Sans" panose="020B0606030504020204" pitchFamily="34" charset="0"/>
              </a:rPr>
              <a:t>behavior is the expression of a need, even in a CFTM. If we can’t meet the need, it must at least be acknowledged.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addressing the behavior without recognizing the underlying needs does not improve the behavior. The behavior will continue, escalate, or even produce a new behavior.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“What are some challenging behaviors in CFTMs?”  Examples may include name calling, profanity, etc. </a:t>
            </a:r>
            <a:r>
              <a:rPr lang="en-US" sz="1800" b="1" dirty="0">
                <a:solidFill>
                  <a:srgbClr val="000000"/>
                </a:solidFill>
                <a:effectLst/>
                <a:latin typeface="Open Sans" panose="020B0606030504020204" pitchFamily="34" charset="0"/>
                <a:ea typeface="Open Sans" panose="020B0606030504020204" pitchFamily="34" charset="0"/>
              </a:rPr>
              <a:t>DOCUMENT</a:t>
            </a:r>
            <a:r>
              <a:rPr lang="en-US" sz="1800" dirty="0">
                <a:solidFill>
                  <a:srgbClr val="000000"/>
                </a:solidFill>
                <a:effectLst/>
                <a:latin typeface="Open Sans" panose="020B0606030504020204" pitchFamily="34" charset="0"/>
                <a:ea typeface="Open Sans" panose="020B0606030504020204" pitchFamily="34" charset="0"/>
              </a:rPr>
              <a:t> the challenging behaviors on the slide or prepared flip chart. Next, </a:t>
            </a:r>
            <a:r>
              <a:rPr lang="en-US" sz="1800" b="1" dirty="0">
                <a:solidFill>
                  <a:srgbClr val="000000"/>
                </a:solidFill>
                <a:effectLst/>
                <a:latin typeface="Open Sans" panose="020B0606030504020204" pitchFamily="34" charset="0"/>
                <a:ea typeface="Open Sans" panose="020B0606030504020204" pitchFamily="34" charset="0"/>
              </a:rPr>
              <a:t>LEAD</a:t>
            </a:r>
            <a:r>
              <a:rPr lang="en-US" sz="1800" dirty="0">
                <a:solidFill>
                  <a:srgbClr val="000000"/>
                </a:solidFill>
                <a:effectLst/>
                <a:latin typeface="Open Sans" panose="020B0606030504020204" pitchFamily="34" charset="0"/>
                <a:ea typeface="Open Sans" panose="020B0606030504020204" pitchFamily="34" charset="0"/>
              </a:rPr>
              <a:t>, the group into discussing/identifying feelings behind the behaviors. </a:t>
            </a:r>
            <a:r>
              <a:rPr lang="en-US" sz="1800" b="1" dirty="0">
                <a:solidFill>
                  <a:srgbClr val="000000"/>
                </a:solidFill>
                <a:effectLst/>
                <a:latin typeface="Open Sans" panose="020B0606030504020204" pitchFamily="34" charset="0"/>
                <a:ea typeface="Open Sans" panose="020B0606030504020204" pitchFamily="34" charset="0"/>
              </a:rPr>
              <a:t>DOCUMENT </a:t>
            </a:r>
            <a:r>
              <a:rPr lang="en-US" sz="1800" dirty="0">
                <a:solidFill>
                  <a:srgbClr val="000000"/>
                </a:solidFill>
                <a:effectLst/>
                <a:latin typeface="Open Sans" panose="020B0606030504020204" pitchFamily="34" charset="0"/>
                <a:ea typeface="Open Sans" panose="020B0606030504020204" pitchFamily="34" charset="0"/>
              </a:rPr>
              <a:t>the feelings on the slide or flip chart.  Lastly, </a:t>
            </a:r>
            <a:r>
              <a:rPr lang="en-US" sz="1800" b="1" dirty="0">
                <a:solidFill>
                  <a:srgbClr val="000000"/>
                </a:solidFill>
                <a:effectLst/>
                <a:latin typeface="Open Sans" panose="020B0606030504020204" pitchFamily="34" charset="0"/>
                <a:ea typeface="Open Sans" panose="020B0606030504020204" pitchFamily="34" charset="0"/>
              </a:rPr>
              <a:t>LEAD</a:t>
            </a:r>
            <a:r>
              <a:rPr lang="en-US" sz="1800" dirty="0">
                <a:solidFill>
                  <a:srgbClr val="000000"/>
                </a:solidFill>
                <a:effectLst/>
                <a:latin typeface="Open Sans" panose="020B0606030504020204" pitchFamily="34" charset="0"/>
                <a:ea typeface="Open Sans" panose="020B0606030504020204" pitchFamily="34" charset="0"/>
              </a:rPr>
              <a:t>, the group to identify possible underlying needs or what could be driving the behaviors and feelings.  </a:t>
            </a:r>
            <a:r>
              <a:rPr lang="en-US" sz="1800" b="1" dirty="0">
                <a:solidFill>
                  <a:srgbClr val="000000"/>
                </a:solidFill>
                <a:effectLst/>
                <a:latin typeface="Open Sans" panose="020B0606030504020204" pitchFamily="34" charset="0"/>
                <a:ea typeface="Open Sans" panose="020B0606030504020204" pitchFamily="34" charset="0"/>
              </a:rPr>
              <a:t>DOCUMENT</a:t>
            </a:r>
            <a:r>
              <a:rPr lang="en-US" sz="1800" dirty="0">
                <a:solidFill>
                  <a:srgbClr val="000000"/>
                </a:solidFill>
                <a:effectLst/>
                <a:latin typeface="Open Sans" panose="020B0606030504020204" pitchFamily="34" charset="0"/>
                <a:ea typeface="Open Sans" panose="020B0606030504020204" pitchFamily="34" charset="0"/>
              </a:rPr>
              <a:t> on the slide or flipchart.  </a:t>
            </a:r>
            <a:r>
              <a:rPr lang="en-US" sz="1800" b="1" dirty="0">
                <a:solidFill>
                  <a:srgbClr val="000000"/>
                </a:solidFill>
                <a:effectLst/>
                <a:latin typeface="Open Sans" panose="020B0606030504020204" pitchFamily="34" charset="0"/>
                <a:ea typeface="Open Sans" panose="020B0606030504020204" pitchFamily="34" charset="0"/>
              </a:rPr>
              <a:t>SHOW</a:t>
            </a:r>
            <a:r>
              <a:rPr lang="en-US" sz="1800" dirty="0">
                <a:solidFill>
                  <a:srgbClr val="000000"/>
                </a:solidFill>
                <a:effectLst/>
                <a:latin typeface="Open Sans" panose="020B0606030504020204" pitchFamily="34" charset="0"/>
                <a:ea typeface="Open Sans" panose="020B0606030504020204" pitchFamily="34" charset="0"/>
              </a:rPr>
              <a:t> the handout, Dealing with Challenging Behaviors, to the group and </a:t>
            </a: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strategies for a few of the behaviors identified.  </a:t>
            </a:r>
            <a:r>
              <a:rPr lang="en-US" sz="1800" b="1" dirty="0">
                <a:solidFill>
                  <a:srgbClr val="000000"/>
                </a:solidFill>
                <a:effectLst/>
                <a:latin typeface="Open Sans" panose="020B0606030504020204" pitchFamily="34" charset="0"/>
                <a:ea typeface="Open Sans" panose="020B0606030504020204" pitchFamily="34" charset="0"/>
              </a:rPr>
              <a:t>STATE </a:t>
            </a:r>
            <a:r>
              <a:rPr lang="en-US" sz="1800" dirty="0">
                <a:solidFill>
                  <a:srgbClr val="000000"/>
                </a:solidFill>
                <a:effectLst/>
                <a:latin typeface="Open Sans" panose="020B0606030504020204" pitchFamily="34" charset="0"/>
                <a:ea typeface="Open Sans" panose="020B0606030504020204" pitchFamily="34" charset="0"/>
              </a:rPr>
              <a:t>this handout can be useful to take to CFTMs to help give options as you facilitate your own meetings.</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if there are any questions, and </a:t>
            </a:r>
            <a:r>
              <a:rPr lang="en-US" sz="1800" b="1" dirty="0">
                <a:solidFill>
                  <a:srgbClr val="000000"/>
                </a:solidFill>
                <a:effectLst/>
                <a:latin typeface="Open Sans" panose="020B0606030504020204" pitchFamily="34" charset="0"/>
                <a:ea typeface="Open Sans" panose="020B0606030504020204" pitchFamily="34" charset="0"/>
              </a:rPr>
              <a:t>TRANSITION</a:t>
            </a:r>
            <a:r>
              <a:rPr lang="en-US" sz="1800" dirty="0">
                <a:solidFill>
                  <a:srgbClr val="000000"/>
                </a:solidFill>
                <a:effectLst/>
                <a:latin typeface="Open Sans" panose="020B0606030504020204" pitchFamily="34" charset="0"/>
                <a:ea typeface="Open Sans" panose="020B0606030504020204" pitchFamily="34" charset="0"/>
              </a:rPr>
              <a:t> to Unit 6, The Practice Wheel.</a:t>
            </a:r>
          </a:p>
          <a:p>
            <a:pPr marL="0" lvl="0" indent="0" algn="l" rtl="0">
              <a:spcBef>
                <a:spcPts val="1200"/>
              </a:spcBef>
              <a:spcAft>
                <a:spcPts val="0"/>
              </a:spcAft>
              <a:buNone/>
            </a:pPr>
            <a:endParaRPr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g143d7f68a01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9" name="Google Shape;519;g143d7f68a01_0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0"/>
              </a:spcAft>
              <a:buClr>
                <a:schemeClr val="dk1"/>
              </a:buClr>
              <a:buSzPts val="1100"/>
              <a:buFont typeface="Arial"/>
              <a:buNone/>
            </a:pPr>
            <a:r>
              <a:rPr lang="en" sz="1800" b="1" dirty="0">
                <a:solidFill>
                  <a:schemeClr val="dk1"/>
                </a:solidFill>
                <a:latin typeface="Open Sans"/>
                <a:ea typeface="Open Sans"/>
                <a:cs typeface="Open Sans"/>
                <a:sym typeface="Open Sans"/>
              </a:rPr>
              <a:t>Unit 5: The Practice Wheel</a:t>
            </a:r>
            <a:endParaRPr sz="1800" b="1" dirty="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Clr>
                <a:schemeClr val="dk1"/>
              </a:buClr>
              <a:buSzPts val="1100"/>
              <a:buFont typeface="Arial"/>
              <a:buNone/>
            </a:pPr>
            <a:r>
              <a:rPr lang="en" sz="1400" b="1" dirty="0">
                <a:solidFill>
                  <a:schemeClr val="dk1"/>
                </a:solidFill>
              </a:rPr>
              <a:t>Time: 35 minutes</a:t>
            </a:r>
            <a:endParaRPr sz="1400" b="1" dirty="0">
              <a:solidFill>
                <a:schemeClr val="dk1"/>
              </a:solidFill>
            </a:endParaRPr>
          </a:p>
          <a:p>
            <a:pPr marL="0" lvl="0" indent="0" algn="l" rtl="0">
              <a:lnSpc>
                <a:spcPct val="115000"/>
              </a:lnSpc>
              <a:spcBef>
                <a:spcPts val="1200"/>
              </a:spcBef>
              <a:spcAft>
                <a:spcPts val="0"/>
              </a:spcAft>
              <a:buClr>
                <a:schemeClr val="dk1"/>
              </a:buClr>
              <a:buSzPts val="1100"/>
              <a:buFont typeface="Arial"/>
              <a:buNone/>
            </a:pPr>
            <a:endParaRPr sz="1400" b="1" dirty="0">
              <a:solidFill>
                <a:schemeClr val="dk1"/>
              </a:solidFill>
            </a:endParaRPr>
          </a:p>
          <a:p>
            <a:pPr marL="0" lvl="0" indent="0" algn="l" rtl="0">
              <a:lnSpc>
                <a:spcPct val="115000"/>
              </a:lnSpc>
              <a:spcBef>
                <a:spcPts val="1200"/>
              </a:spcBef>
              <a:spcAft>
                <a:spcPts val="1200"/>
              </a:spcAft>
              <a:buNone/>
            </a:pPr>
            <a:endParaRPr sz="1800" b="1" dirty="0">
              <a:solidFill>
                <a:schemeClr val="dk1"/>
              </a:solidFill>
              <a:latin typeface="Open Sans"/>
              <a:ea typeface="Open Sans"/>
              <a:cs typeface="Open Sans"/>
              <a:sym typeface="Open San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6"/>
        <p:cNvGrpSpPr/>
        <p:nvPr/>
      </p:nvGrpSpPr>
      <p:grpSpPr>
        <a:xfrm>
          <a:off x="0" y="0"/>
          <a:ext cx="0" cy="0"/>
          <a:chOff x="0" y="0"/>
          <a:chExt cx="0" cy="0"/>
        </a:xfrm>
      </p:grpSpPr>
      <p:sp>
        <p:nvSpPr>
          <p:cNvPr id="527" name="Google Shape;527;g143d7f68a01_0_1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8" name="Google Shape;528;g143d7f68a01_0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effectLst/>
                <a:latin typeface="Open Sans" panose="020B0606030504020204" pitchFamily="34" charset="0"/>
                <a:ea typeface="Times New Roman" panose="02020603050405020304" pitchFamily="18" charset="0"/>
                <a:cs typeface="Open Sans" panose="020B0606030504020204" pitchFamily="34" charset="0"/>
              </a:rPr>
              <a:t>Lesson 5.1 Engagement</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15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a:t>
            </a: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15000"/>
              </a:lnSpc>
              <a:spcBef>
                <a:spcPts val="0"/>
              </a:spcBef>
              <a:spcAft>
                <a:spcPts val="800"/>
              </a:spcAft>
              <a:tabLst>
                <a:tab pos="228600" algn="l"/>
                <a:tab pos="457200" algn="l"/>
              </a:tabLst>
            </a:pPr>
            <a:r>
              <a:rPr lang="en-US" sz="1800" b="1" i="1" dirty="0">
                <a:solidFill>
                  <a:srgbClr val="000000"/>
                </a:solidFill>
                <a:effectLst/>
                <a:latin typeface="Open Sans" panose="020B0606030504020204" pitchFamily="34" charset="0"/>
                <a:ea typeface="Open Sans" panose="020B0606030504020204" pitchFamily="34" charset="0"/>
              </a:rPr>
              <a:t>Trainer Note:</a:t>
            </a:r>
            <a:r>
              <a:rPr lang="en-US" sz="1800" i="1" dirty="0">
                <a:solidFill>
                  <a:srgbClr val="000000"/>
                </a:solidFill>
                <a:effectLst/>
                <a:latin typeface="Open Sans" panose="020B0606030504020204" pitchFamily="34" charset="0"/>
                <a:ea typeface="Open Sans" panose="020B0606030504020204" pitchFamily="34" charset="0"/>
              </a:rPr>
              <a:t> The Empathy Orientation Handouts could trigger emotional responses from participants.  </a:t>
            </a:r>
            <a:r>
              <a:rPr lang="en-US" sz="1800" b="1" i="1" dirty="0">
                <a:solidFill>
                  <a:srgbClr val="000000"/>
                </a:solidFill>
                <a:effectLst/>
                <a:latin typeface="Open Sans" panose="020B0606030504020204" pitchFamily="34" charset="0"/>
                <a:ea typeface="Open Sans" panose="020B0606030504020204" pitchFamily="34" charset="0"/>
              </a:rPr>
              <a:t>ENCOURAGE</a:t>
            </a:r>
            <a:r>
              <a:rPr lang="en-US" sz="1800" i="1" dirty="0">
                <a:solidFill>
                  <a:srgbClr val="000000"/>
                </a:solidFill>
                <a:effectLst/>
                <a:latin typeface="Open Sans" panose="020B0606030504020204" pitchFamily="34" charset="0"/>
                <a:ea typeface="Open Sans" panose="020B0606030504020204" pitchFamily="34" charset="0"/>
              </a:rPr>
              <a:t> participants to take a break if they need to take a moment or reach out to a trainer through the chat box. </a:t>
            </a:r>
            <a:endParaRPr lang="en-US" sz="18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BEGIN</a:t>
            </a:r>
            <a:r>
              <a:rPr lang="en-US" sz="1800" dirty="0">
                <a:solidFill>
                  <a:srgbClr val="000000"/>
                </a:solidFill>
                <a:effectLst/>
                <a:latin typeface="Open Sans" panose="020B0606030504020204" pitchFamily="34" charset="0"/>
                <a:ea typeface="Open Sans" panose="020B0606030504020204" pitchFamily="34" charset="0"/>
              </a:rPr>
              <a:t> by asking What is Empathy?</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EXPLORE</a:t>
            </a:r>
            <a:r>
              <a:rPr lang="en-US" sz="1800" dirty="0">
                <a:solidFill>
                  <a:srgbClr val="000000"/>
                </a:solidFill>
                <a:effectLst/>
                <a:latin typeface="Open Sans" panose="020B0606030504020204" pitchFamily="34" charset="0"/>
                <a:ea typeface="Open Sans" panose="020B0606030504020204" pitchFamily="34" charset="0"/>
              </a:rPr>
              <a:t> empathy, and how you know when empathy is needed in a CFTM.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empathy is where you can hear other people’s perspectives from their frame of reference while being present.  Empathy is the capacity to understand or feel what another person is experiencing from within their frame of reference, that is, the capacity to place oneself in another person’s position.  Empathy is NOT feeling sorry for the other person.  It is listening and trying to understand the situation.  It is NOT “fixing” an issue or taking action.</a:t>
            </a:r>
          </a:p>
          <a:p>
            <a:pPr marL="0" lvl="0" indent="0" algn="l" rtl="0">
              <a:spcBef>
                <a:spcPts val="1200"/>
              </a:spcBef>
              <a:spcAft>
                <a:spcPts val="0"/>
              </a:spcAft>
              <a:buNone/>
            </a:pPr>
            <a:endParaRPr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143d7f68a01_0_1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143d7f68a01_0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ACTIVITY (Empathy Orientation):</a:t>
            </a:r>
            <a:r>
              <a:rPr lang="en-US" sz="1200" dirty="0">
                <a:solidFill>
                  <a:srgbClr val="000000"/>
                </a:solidFill>
                <a:effectLst/>
                <a:latin typeface="Open Sans" panose="020B0606030504020204" pitchFamily="34" charset="0"/>
                <a:ea typeface="Open Sans" panose="020B0606030504020204" pitchFamily="34" charset="0"/>
              </a:rPr>
              <a:t>  </a:t>
            </a:r>
            <a:r>
              <a:rPr lang="en-US" sz="1200" b="1" dirty="0">
                <a:solidFill>
                  <a:srgbClr val="000000"/>
                </a:solidFill>
                <a:effectLst/>
                <a:latin typeface="Open Sans" panose="020B0606030504020204" pitchFamily="34" charset="0"/>
                <a:ea typeface="Open Sans" panose="020B0606030504020204" pitchFamily="34" charset="0"/>
              </a:rPr>
              <a:t>Remembrances of Childhood, Part 1</a:t>
            </a:r>
            <a:endParaRPr lang="en-US" sz="12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DISPLAY</a:t>
            </a:r>
            <a:r>
              <a:rPr lang="en-US" sz="1200" dirty="0">
                <a:solidFill>
                  <a:srgbClr val="000000"/>
                </a:solidFill>
                <a:effectLst/>
                <a:latin typeface="Open Sans" panose="020B0606030504020204" pitchFamily="34" charset="0"/>
                <a:ea typeface="Open Sans" panose="020B0606030504020204" pitchFamily="34" charset="0"/>
              </a:rPr>
              <a:t> “Remembrances from Childhood, Part 1” Handout.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participants to take 3 minutes to read the questions.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the group for volunteers to share memories.  </a:t>
            </a:r>
            <a:r>
              <a:rPr lang="en-US" sz="1200" b="1" dirty="0">
                <a:solidFill>
                  <a:srgbClr val="000000"/>
                </a:solidFill>
                <a:effectLst/>
                <a:latin typeface="Open Sans" panose="020B0606030504020204" pitchFamily="34" charset="0"/>
                <a:ea typeface="Open Sans" panose="020B0606030504020204" pitchFamily="34" charset="0"/>
              </a:rPr>
              <a:t>NOTE </a:t>
            </a:r>
            <a:r>
              <a:rPr lang="en-US" sz="1200" dirty="0">
                <a:solidFill>
                  <a:srgbClr val="000000"/>
                </a:solidFill>
                <a:effectLst/>
                <a:latin typeface="Open Sans" panose="020B0606030504020204" pitchFamily="34" charset="0"/>
                <a:ea typeface="Open Sans" panose="020B0606030504020204" pitchFamily="34" charset="0"/>
              </a:rPr>
              <a:t>Not all questions need answered.</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DEBRIEF</a:t>
            </a:r>
            <a:r>
              <a:rPr lang="en-US" sz="1200" dirty="0">
                <a:solidFill>
                  <a:srgbClr val="000000"/>
                </a:solidFill>
                <a:effectLst/>
                <a:latin typeface="Open Sans" panose="020B0606030504020204" pitchFamily="34" charset="0"/>
                <a:ea typeface="Open Sans" panose="020B0606030504020204" pitchFamily="34" charset="0"/>
              </a:rPr>
              <a:t> by asking: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was it like to share personal information with the group?</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was your comfort level?</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increases/decreased your comfort level?</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ACTIVITY: Remembrances of Childhood, Part 2.</a:t>
            </a:r>
            <a:endParaRPr lang="en-US" sz="1800" dirty="0">
              <a:solidFill>
                <a:srgbClr val="000000"/>
              </a:solidFill>
              <a:effectLst/>
              <a:latin typeface="Open Sans" panose="020B0606030504020204" pitchFamily="34" charset="0"/>
              <a:ea typeface="Open Sans" panose="020B0606030504020204" pitchFamily="34"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DISPLAY</a:t>
            </a:r>
            <a:r>
              <a:rPr lang="en-US" sz="1800" dirty="0">
                <a:solidFill>
                  <a:srgbClr val="000000"/>
                </a:solidFill>
                <a:effectLst/>
                <a:latin typeface="Open Sans" panose="020B0606030504020204" pitchFamily="34" charset="0"/>
                <a:ea typeface="Open Sans" panose="020B0606030504020204" pitchFamily="34" charset="0"/>
              </a:rPr>
              <a:t> Remembrances of Childhood, Part 2.  </a:t>
            </a:r>
            <a:r>
              <a:rPr lang="en-US" sz="1800" b="1" dirty="0">
                <a:solidFill>
                  <a:srgbClr val="000000"/>
                </a:solidFill>
                <a:effectLst/>
                <a:latin typeface="Open Sans" panose="020B0606030504020204" pitchFamily="34" charset="0"/>
                <a:ea typeface="Open Sans" panose="020B0606030504020204" pitchFamily="34" charset="0"/>
              </a:rPr>
              <a:t>ADVISE</a:t>
            </a:r>
            <a:r>
              <a:rPr lang="en-US" sz="1800" dirty="0">
                <a:solidFill>
                  <a:srgbClr val="000000"/>
                </a:solidFill>
                <a:effectLst/>
                <a:latin typeface="Open Sans" panose="020B0606030504020204" pitchFamily="34" charset="0"/>
                <a:ea typeface="Open Sans" panose="020B0606030504020204" pitchFamily="34" charset="0"/>
              </a:rPr>
              <a:t> participants they will not be asked to share information from the questions.  </a:t>
            </a:r>
            <a:r>
              <a:rPr lang="en-US" sz="1800" b="1" dirty="0">
                <a:solidFill>
                  <a:srgbClr val="000000"/>
                </a:solidFill>
                <a:effectLst/>
                <a:latin typeface="Open Sans" panose="020B0606030504020204" pitchFamily="34" charset="0"/>
                <a:ea typeface="Open Sans" panose="020B0606030504020204" pitchFamily="34" charset="0"/>
              </a:rPr>
              <a:t>ALLOW</a:t>
            </a:r>
            <a:r>
              <a:rPr lang="en-US" sz="1800" dirty="0">
                <a:solidFill>
                  <a:srgbClr val="000000"/>
                </a:solidFill>
                <a:effectLst/>
                <a:latin typeface="Open Sans" panose="020B0606030504020204" pitchFamily="34" charset="0"/>
                <a:ea typeface="Open Sans" panose="020B0606030504020204" pitchFamily="34" charset="0"/>
              </a:rPr>
              <a:t> three minutes to review.</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DEBRIEF</a:t>
            </a:r>
            <a:r>
              <a:rPr lang="en-US" sz="1800" dirty="0">
                <a:solidFill>
                  <a:srgbClr val="000000"/>
                </a:solidFill>
                <a:effectLst/>
                <a:latin typeface="Open Sans" panose="020B0606030504020204" pitchFamily="34" charset="0"/>
                <a:ea typeface="Open Sans" panose="020B0606030504020204" pitchFamily="34" charset="0"/>
              </a:rPr>
              <a:t> by asking how they would have felt if asked to share these events which may have been painful or possibly family secrets.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how this compares with how we work with families.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if anyone would have shared but edited their information.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when families edit information in a CFTM, how do we characterize them?  Responses could include:  Lying, Fibbing, Withholding, Not Sharing, Being Deceitful.</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EMPHASIZE</a:t>
            </a:r>
            <a:r>
              <a:rPr lang="en-US" sz="1800" dirty="0">
                <a:solidFill>
                  <a:srgbClr val="000000"/>
                </a:solidFill>
                <a:effectLst/>
                <a:latin typeface="Open Sans" panose="020B0606030504020204" pitchFamily="34" charset="0"/>
                <a:ea typeface="Open Sans" panose="020B0606030504020204" pitchFamily="34" charset="0"/>
              </a:rPr>
              <a:t> this is why engagement is important from the beginning of a case.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we are dealing with information which is very personal and may be painful.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we want to start building rapport from the very first contact.</a:t>
            </a:r>
          </a:p>
          <a:p>
            <a:pPr marL="0" lvl="0" indent="0" algn="l" rtl="0">
              <a:spcBef>
                <a:spcPts val="1200"/>
              </a:spcBef>
              <a:spcAft>
                <a:spcPts val="0"/>
              </a:spcAft>
              <a:buNone/>
            </a:pPr>
            <a:endParaRPr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143d7f68a01_0_1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143d7f68a01_0_1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MOVE </a:t>
            </a:r>
            <a:r>
              <a:rPr lang="en-US" sz="1200" dirty="0">
                <a:solidFill>
                  <a:srgbClr val="000000"/>
                </a:solidFill>
                <a:effectLst/>
                <a:latin typeface="Open Sans" panose="020B0606030504020204" pitchFamily="34" charset="0"/>
                <a:ea typeface="Open Sans" panose="020B0606030504020204" pitchFamily="34" charset="0"/>
              </a:rPr>
              <a:t>into the discussion on the Core Conditions of Engagement.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participants how we help families share these potentially painful events during a CFTM. </a:t>
            </a:r>
            <a:r>
              <a:rPr lang="en-US" sz="1200" b="1" dirty="0">
                <a:solidFill>
                  <a:srgbClr val="000000"/>
                </a:solidFill>
                <a:effectLst/>
                <a:latin typeface="Open Sans" panose="020B0606030504020204" pitchFamily="34" charset="0"/>
                <a:ea typeface="Open Sans" panose="020B0606030504020204" pitchFamily="34" charset="0"/>
              </a:rPr>
              <a:t>DEBRIEF</a:t>
            </a:r>
            <a:r>
              <a:rPr lang="en-US" sz="1200" dirty="0">
                <a:solidFill>
                  <a:srgbClr val="000000"/>
                </a:solidFill>
                <a:effectLst/>
                <a:latin typeface="Open Sans" panose="020B0606030504020204" pitchFamily="34" charset="0"/>
                <a:ea typeface="Open Sans" panose="020B0606030504020204" pitchFamily="34" charset="0"/>
              </a:rPr>
              <a:t> responses.  </a:t>
            </a: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for families to trust enough to share these events and their family story, we must be able to engage using the Core Conditions.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the case manager demonstrates respect, genuineness, and empathy for all family members.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how each of the Core Conditions lead to hearing the family’s story.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i="1" dirty="0">
                <a:solidFill>
                  <a:srgbClr val="000000"/>
                </a:solidFill>
                <a:effectLst/>
                <a:latin typeface="Open Sans" panose="020B0606030504020204" pitchFamily="34" charset="0"/>
                <a:ea typeface="Open Sans" panose="020B0606030504020204" pitchFamily="34" charset="0"/>
              </a:rPr>
              <a:t>Genuineness</a:t>
            </a:r>
            <a:r>
              <a:rPr lang="en-US" sz="1200" dirty="0">
                <a:solidFill>
                  <a:srgbClr val="000000"/>
                </a:solidFill>
                <a:effectLst/>
                <a:latin typeface="Open Sans" panose="020B0606030504020204" pitchFamily="34" charset="0"/>
                <a:ea typeface="Open Sans" panose="020B0606030504020204" pitchFamily="34" charset="0"/>
              </a:rPr>
              <a:t>:  Being real, verbal, and spontaneous.  Listening first and being non-defensive.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i="1" dirty="0">
                <a:solidFill>
                  <a:srgbClr val="000000"/>
                </a:solidFill>
                <a:effectLst/>
                <a:latin typeface="Open Sans" panose="020B0606030504020204" pitchFamily="34" charset="0"/>
                <a:ea typeface="Open Sans" panose="020B0606030504020204" pitchFamily="34" charset="0"/>
              </a:rPr>
              <a:t>Empathy:</a:t>
            </a:r>
            <a:r>
              <a:rPr lang="en-US" sz="1200" dirty="0">
                <a:solidFill>
                  <a:srgbClr val="000000"/>
                </a:solidFill>
                <a:effectLst/>
                <a:latin typeface="Open Sans" panose="020B0606030504020204" pitchFamily="34" charset="0"/>
                <a:ea typeface="Open Sans" panose="020B0606030504020204" pitchFamily="34" charset="0"/>
              </a:rPr>
              <a:t>  As discussed, communicating understanding, connecting with feelings, recognizing non-verbal cues, discussing what is important to the child and family, and showing a desire to understand their feelings.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b="1" i="1" dirty="0">
                <a:solidFill>
                  <a:srgbClr val="000000"/>
                </a:solidFill>
                <a:effectLst/>
                <a:latin typeface="Open Sans" panose="020B0606030504020204" pitchFamily="34" charset="0"/>
                <a:ea typeface="Open Sans" panose="020B0606030504020204" pitchFamily="34" charset="0"/>
              </a:rPr>
              <a:t>Respect:</a:t>
            </a:r>
            <a:r>
              <a:rPr lang="en-US" sz="1200" dirty="0">
                <a:solidFill>
                  <a:srgbClr val="000000"/>
                </a:solidFill>
                <a:effectLst/>
                <a:latin typeface="Open Sans" panose="020B0606030504020204" pitchFamily="34" charset="0"/>
                <a:ea typeface="Open Sans" panose="020B0606030504020204" pitchFamily="34" charset="0"/>
              </a:rPr>
              <a:t>  Showing commitment, communicating warmth, suspending critical judgement, and applauding the child and family’s resiliency.</a:t>
            </a:r>
          </a:p>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43d7f68a01_0_1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43d7f68a01_0_1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one of the best ways to show respect to a family is by listening to their story and acknowledging the family as the expert.  </a:t>
            </a: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to hear the family story we need to know:</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is the view of the family’s situation/problem?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has happened in the family?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has the family coped in the past?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family story should be written exactly as the family shares it.  </a:t>
            </a:r>
            <a:r>
              <a:rPr lang="en-US" sz="1200" b="1" dirty="0">
                <a:solidFill>
                  <a:srgbClr val="000000"/>
                </a:solidFill>
                <a:effectLst/>
                <a:latin typeface="Open Sans" panose="020B0606030504020204" pitchFamily="34" charset="0"/>
                <a:ea typeface="Open Sans" panose="020B0606030504020204" pitchFamily="34" charset="0"/>
              </a:rPr>
              <a:t>REITERATE</a:t>
            </a:r>
            <a:r>
              <a:rPr lang="en-US" sz="1200" dirty="0">
                <a:solidFill>
                  <a:srgbClr val="000000"/>
                </a:solidFill>
                <a:effectLst/>
                <a:latin typeface="Open Sans" panose="020B0606030504020204" pitchFamily="34" charset="0"/>
                <a:ea typeface="Open Sans" panose="020B0606030504020204" pitchFamily="34" charset="0"/>
              </a:rPr>
              <a:t> again this is not the perspective of DCS, but the perspective from the family.  When the family is sharing their story, the only interruption should be to clarify what is being said.  Questions to gather more information should only be asked when the story is finished.  </a:t>
            </a: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developing a helping relationship with children, youth, and their family to hear their story is critical to help the family change the conditions and patterns of behavior which cause DCS to intervene.  </a:t>
            </a:r>
            <a:r>
              <a:rPr lang="en-US" sz="1200" b="1" dirty="0">
                <a:solidFill>
                  <a:srgbClr val="000000"/>
                </a:solidFill>
                <a:effectLst/>
                <a:latin typeface="Open Sans" panose="020B0606030504020204" pitchFamily="34" charset="0"/>
                <a:ea typeface="Open Sans" panose="020B0606030504020204" pitchFamily="34" charset="0"/>
              </a:rPr>
              <a:t>REMIND</a:t>
            </a:r>
            <a:r>
              <a:rPr lang="en-US" sz="1200" dirty="0">
                <a:solidFill>
                  <a:srgbClr val="000000"/>
                </a:solidFill>
                <a:effectLst/>
                <a:latin typeface="Open Sans" panose="020B0606030504020204" pitchFamily="34" charset="0"/>
                <a:ea typeface="Open Sans" panose="020B0606030504020204" pitchFamily="34" charset="0"/>
              </a:rPr>
              <a:t> participants relationship building begins with the very first contact with the child, youth, and their families.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if there are any questions, </a:t>
            </a: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Lesson 5.2 Team Building.</a:t>
            </a:r>
          </a:p>
          <a:p>
            <a:pPr marL="0" lvl="0" indent="0" algn="l" rtl="0">
              <a:spcBef>
                <a:spcPts val="1200"/>
              </a:spcBef>
              <a:spcAft>
                <a:spcPts val="0"/>
              </a:spcAft>
              <a:buNone/>
            </a:pPr>
            <a:endParaRPr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143d7f68a01_0_1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143d7f68a01_0_1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effectLst/>
                <a:latin typeface="Open Sans" panose="020B0606030504020204" pitchFamily="34" charset="0"/>
                <a:ea typeface="Times New Roman" panose="02020603050405020304" pitchFamily="18" charset="0"/>
                <a:cs typeface="Open Sans" panose="020B0606030504020204" pitchFamily="34" charset="0"/>
              </a:rPr>
              <a:t>Lesson 5.2 Teaming</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10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BEGIN </a:t>
            </a:r>
            <a:r>
              <a:rPr lang="en-US" sz="1800" dirty="0">
                <a:solidFill>
                  <a:srgbClr val="000000"/>
                </a:solidFill>
                <a:effectLst/>
                <a:latin typeface="Open Sans" panose="020B0606030504020204" pitchFamily="34" charset="0"/>
                <a:ea typeface="Open Sans" panose="020B0606030504020204" pitchFamily="34" charset="0"/>
              </a:rPr>
              <a:t>by asking what are formal and informal supports?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formal supports are paid services or individuals such as doctor’s, therapists, DCS, DHS, etc. while informal supports are unpaid services or individuals such as family, friends, neighbors, etc. </a:t>
            </a:r>
          </a:p>
          <a:p>
            <a:pPr marL="0" lvl="0" indent="0" algn="l" rtl="0">
              <a:spcBef>
                <a:spcPts val="1200"/>
              </a:spcBef>
              <a:spcAft>
                <a:spcPts val="0"/>
              </a:spcAft>
              <a:buNone/>
            </a:pPr>
            <a:endParaRPr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143d7f68a01_0_3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143d7f68a01_0_3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families are engaged to determine who they would like to invite to the CFTM including their own support system.  </a:t>
            </a: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if family finds it difficult to identify potential team members, the case manager can ask questions such as: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do you spend the holidays with?</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cares about what happens to your family?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do you talk to or text each day?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attends your child’s birthday parties?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Who is on your child’s emergency contact list at school?</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the “Stacking for Success” model provides an example of how the case manager can assess the composition of the family team.  </a:t>
            </a: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following questions can help assess the team and ensure it is “stacked for success”: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Does the team member have hope for the family?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Does the team believe the family can come together and be successful in creating a family plan?</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Is the purpose of the meeting clear and understandable?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formal support systems resources are necessary for the family to be successful?</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Can the people invited accomplish the purpose?</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Does the family have a support network that can help them through the change process?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Are there informal supports identified by the family willing to attend the meeting and participate in the planning process?  If unable to attend, how can their input and support be obtained?</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Are the people invited willing and able to help the family achieve the goals?</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SUMMARIZE</a:t>
            </a:r>
            <a:r>
              <a:rPr lang="en-US" sz="1200" dirty="0">
                <a:solidFill>
                  <a:srgbClr val="000000"/>
                </a:solidFill>
                <a:effectLst/>
                <a:latin typeface="Open Sans" panose="020B0606030504020204" pitchFamily="34" charset="0"/>
                <a:ea typeface="Open Sans" panose="020B0606030504020204" pitchFamily="34" charset="0"/>
              </a:rPr>
              <a:t> by sharing when the team is truly committed to the family, the chances for success and change are much greater.</a:t>
            </a:r>
          </a:p>
          <a:p>
            <a:pPr marL="0" lvl="0" indent="0" algn="l" rtl="0">
              <a:spcBef>
                <a:spcPts val="1200"/>
              </a:spcBef>
              <a:spcAft>
                <a:spcPts val="0"/>
              </a:spcAft>
              <a:buNone/>
            </a:pPr>
            <a:endParaRPr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143d7f68a01_0_3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143d7f68a01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 </a:t>
            </a:r>
            <a:r>
              <a:rPr lang="en-US" sz="1800" dirty="0">
                <a:solidFill>
                  <a:srgbClr val="000000"/>
                </a:solidFill>
                <a:effectLst/>
                <a:latin typeface="Open Sans" panose="020B0606030504020204" pitchFamily="34" charset="0"/>
                <a:ea typeface="Open Sans" panose="020B0606030504020204" pitchFamily="34" charset="0"/>
              </a:rPr>
              <a:t>what is the importance of finding and involving family and kin?  Possible answers:  Helps the family meet the goals, possible placements for the children, possible permanent homes, a long-term support</a:t>
            </a:r>
          </a:p>
          <a:p>
            <a:r>
              <a:rPr lang="en-US" sz="1800" b="1" dirty="0">
                <a:effectLst/>
                <a:latin typeface="Open Sans" panose="020B0606030504020204" pitchFamily="34" charset="0"/>
                <a:ea typeface="Open Sans" panose="020B0606030504020204" pitchFamily="34" charset="0"/>
                <a:cs typeface="Times New Roman" panose="02020603050405020304" pitchFamily="18" charset="0"/>
              </a:rPr>
              <a:t>DISPLAY</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the slide of a puzzle with identified supports.  Trainer will identify one support listed on the puzzle, for example-employer.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ASK </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to share how the support identified can assist the family in completing the goals.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SHARE</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assistance from supports can include completing tasks, making connections, providing support or expertise.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ASK</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what is the importance of helping the family identify numerous supports?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STATE</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if members of the team have no role to play, they will often stop attending CFTMs and providing support to the family.  </a:t>
            </a:r>
            <a:r>
              <a:rPr lang="en-US" sz="1800" b="1" dirty="0">
                <a:effectLst/>
                <a:latin typeface="Open Sans" panose="020B0606030504020204" pitchFamily="34" charset="0"/>
                <a:ea typeface="Open Sans" panose="020B0606030504020204" pitchFamily="34" charset="0"/>
                <a:cs typeface="Times New Roman" panose="02020603050405020304" pitchFamily="18" charset="0"/>
              </a:rPr>
              <a:t>ADVISE</a:t>
            </a:r>
            <a:r>
              <a:rPr lang="en-US" sz="1800" dirty="0">
                <a:effectLst/>
                <a:latin typeface="Open Sans" panose="020B0606030504020204" pitchFamily="34" charset="0"/>
                <a:ea typeface="Open Sans" panose="020B0606030504020204" pitchFamily="34" charset="0"/>
                <a:cs typeface="Times New Roman" panose="02020603050405020304" pitchFamily="18" charset="0"/>
              </a:rPr>
              <a:t> it is critical for each team member to have action steps at the end of the meeting on what they can do, even if something minor, to support the family. </a:t>
            </a: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142f8629e60_0_4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5" name="Google Shape;155;g142f8629e60_0_4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SHARE</a:t>
            </a:r>
            <a:r>
              <a:rPr lang="en-US" sz="1200" dirty="0">
                <a:solidFill>
                  <a:srgbClr val="000000"/>
                </a:solidFill>
                <a:effectLst/>
                <a:latin typeface="Open Sans" panose="020B0606030504020204" pitchFamily="34" charset="0"/>
                <a:ea typeface="Open Sans" panose="020B0606030504020204" pitchFamily="34" charset="0"/>
              </a:rPr>
              <a:t> the Learning Objectives: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have a greater understanding of Comfort Rules and how to reach consensus in a CFTM.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have a greater understanding of the history of the CFTM Process used in Tennessee.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receive an overview of the CFTM Guide.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have a greater understanding of how CFTMs relate to CFSR and best practice.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learn the role of the facilitator in a CFTM.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learn engagement strategies to implement when the role is both case manager and facilitator.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have a better understanding of the importance of communication skills in a CFTM.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be able to demonstrate and model effective teaming using formal and informal resources.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receive strategies and have a greater understanding of dealing with challenging behaviors in a CFTM.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identify how to assess if the CFTM was quality.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Participants will identify how to transfer information into field practice.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TRANSITION</a:t>
            </a:r>
            <a:r>
              <a:rPr lang="en-US" sz="1200" dirty="0">
                <a:solidFill>
                  <a:srgbClr val="000000"/>
                </a:solidFill>
                <a:effectLst/>
                <a:latin typeface="Open Sans" panose="020B0606030504020204" pitchFamily="34" charset="0"/>
                <a:ea typeface="Open Sans" panose="020B0606030504020204" pitchFamily="34" charset="0"/>
              </a:rPr>
              <a:t> to Lesson 1.2 Comfort Rules and Consensus Building.</a:t>
            </a:r>
          </a:p>
          <a:p>
            <a:pPr marL="0" lvl="0" indent="0" algn="l" rtl="0">
              <a:spcBef>
                <a:spcPts val="1200"/>
              </a:spcBef>
              <a:spcAft>
                <a:spcPts val="0"/>
              </a:spcAft>
              <a:buNone/>
            </a:pPr>
            <a:endParaRPr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g143d7f68a01_0_3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0" name="Google Shape;590;g143d7f68a01_0_3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what would happen if the child and family team was missing a piece of the puzzle?  Responses could include longer time involved with DCS, increased trauma, loss of family/cultural connections, etc. </a:t>
            </a:r>
          </a:p>
          <a:p>
            <a:pPr marL="0" lvl="0" indent="0" algn="l" rtl="0">
              <a:spcBef>
                <a:spcPts val="1200"/>
              </a:spcBef>
              <a:spcAft>
                <a:spcPts val="0"/>
              </a:spcAft>
              <a:buNone/>
            </a:pPr>
            <a:endParaRPr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g143d7f68a01_0_4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97" name="Google Shape;597;g143d7f68a01_0_4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the search for the family’s supports begins with the first contact and continues throughout the life of the case.  </a:t>
            </a:r>
            <a:r>
              <a:rPr lang="en-US" sz="1800" b="1" dirty="0">
                <a:solidFill>
                  <a:srgbClr val="000000"/>
                </a:solidFill>
                <a:effectLst/>
                <a:latin typeface="Open Sans" panose="020B0606030504020204" pitchFamily="34" charset="0"/>
                <a:ea typeface="Open Sans" panose="020B0606030504020204" pitchFamily="34" charset="0"/>
              </a:rPr>
              <a:t>EMPHASIZE</a:t>
            </a:r>
            <a:r>
              <a:rPr lang="en-US" sz="1800" dirty="0">
                <a:solidFill>
                  <a:srgbClr val="000000"/>
                </a:solidFill>
                <a:effectLst/>
                <a:latin typeface="Open Sans" panose="020B0606030504020204" pitchFamily="34" charset="0"/>
                <a:ea typeface="Open Sans" panose="020B0606030504020204" pitchFamily="34" charset="0"/>
              </a:rPr>
              <a:t> the importance of periodically checking with family regarding new team members.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what pictorial tools are available to engage the family around building their team.  </a:t>
            </a:r>
            <a:r>
              <a:rPr lang="en-US" sz="1800" b="1" dirty="0">
                <a:solidFill>
                  <a:srgbClr val="000000"/>
                </a:solidFill>
                <a:effectLst/>
                <a:latin typeface="Open Sans" panose="020B0606030504020204" pitchFamily="34" charset="0"/>
                <a:ea typeface="Open Sans" panose="020B0606030504020204" pitchFamily="34" charset="0"/>
              </a:rPr>
              <a:t>CONFIRM</a:t>
            </a:r>
            <a:r>
              <a:rPr lang="en-US" sz="1800" dirty="0">
                <a:solidFill>
                  <a:srgbClr val="000000"/>
                </a:solidFill>
                <a:effectLst/>
                <a:latin typeface="Open Sans" panose="020B0606030504020204" pitchFamily="34" charset="0"/>
                <a:ea typeface="Open Sans" panose="020B0606030504020204" pitchFamily="34" charset="0"/>
              </a:rPr>
              <a:t> tools such as the </a:t>
            </a:r>
            <a:r>
              <a:rPr lang="en-US" sz="1800" u="sng" dirty="0">
                <a:solidFill>
                  <a:srgbClr val="000000"/>
                </a:solidFill>
                <a:effectLst/>
                <a:latin typeface="Open Sans" panose="020B0606030504020204" pitchFamily="34" charset="0"/>
                <a:ea typeface="Open Sans" panose="020B0606030504020204" pitchFamily="34" charset="0"/>
                <a:hlinkClick r:id="rId3"/>
              </a:rPr>
              <a:t>Genogram</a:t>
            </a:r>
            <a:r>
              <a:rPr lang="en-US" sz="1800" dirty="0">
                <a:solidFill>
                  <a:srgbClr val="000000"/>
                </a:solidFill>
                <a:effectLst/>
                <a:latin typeface="Open Sans" panose="020B0606030504020204" pitchFamily="34" charset="0"/>
                <a:ea typeface="Open Sans" panose="020B0606030504020204" pitchFamily="34" charset="0"/>
              </a:rPr>
              <a:t> (required by policy), the </a:t>
            </a:r>
            <a:r>
              <a:rPr lang="en-US" sz="1800" u="sng" dirty="0">
                <a:solidFill>
                  <a:srgbClr val="000000"/>
                </a:solidFill>
                <a:effectLst/>
                <a:latin typeface="Open Sans" panose="020B0606030504020204" pitchFamily="34" charset="0"/>
                <a:ea typeface="Open Sans" panose="020B0606030504020204" pitchFamily="34" charset="0"/>
                <a:hlinkClick r:id="rId4"/>
              </a:rPr>
              <a:t>Family Eco-Map</a:t>
            </a:r>
            <a:r>
              <a:rPr lang="en-US" sz="1800" dirty="0">
                <a:solidFill>
                  <a:srgbClr val="000000"/>
                </a:solidFill>
                <a:effectLst/>
                <a:latin typeface="Open Sans" panose="020B0606030504020204" pitchFamily="34" charset="0"/>
                <a:ea typeface="Open Sans" panose="020B0606030504020204" pitchFamily="34" charset="0"/>
              </a:rPr>
              <a:t>, and Timelines can be used to help identify supports for the family.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they can also be used to engage the family to provide a more detailed picture of the family, family members, as well as resources and possible team members.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details captured should include information such as the location, involvement level, age, history, etc.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these tools are not solely used for collecting information.  The process of partnering with the family to complete the tool can help build rapport, trust, and relationships with the family.</a:t>
            </a:r>
          </a:p>
          <a:p>
            <a:pPr marL="0" lvl="0" indent="0" algn="l" rtl="0">
              <a:spcBef>
                <a:spcPts val="1200"/>
              </a:spcBef>
              <a:spcAft>
                <a:spcPts val="0"/>
              </a:spcAft>
              <a:buNone/>
            </a:pPr>
            <a:endParaRPr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g143d7f68a01_0_4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3" name="Google Shape;603;g143d7f68a01_0_4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effectLst/>
                <a:latin typeface="Open Sans" panose="020B0606030504020204" pitchFamily="34" charset="0"/>
                <a:ea typeface="Times New Roman" panose="02020603050405020304" pitchFamily="18" charset="0"/>
                <a:cs typeface="Open Sans" panose="020B0606030504020204" pitchFamily="34" charset="0"/>
              </a:rPr>
              <a:t>Lesson 5.3 Assessment and Planning</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10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ASK</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what the importance of tracking and adjusting is during each CFTM.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STATE</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goals and progress must be reviewed to adequately track and adjust.  </a:t>
            </a: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SHARE</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the following: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742950" marR="0" lvl="1" indent="-285750">
              <a:lnSpc>
                <a:spcPct val="115000"/>
              </a:lnSpc>
              <a:spcBef>
                <a:spcPts val="0"/>
              </a:spcBef>
              <a:spcAft>
                <a:spcPts val="1200"/>
              </a:spcAft>
              <a:buSzPts val="1000"/>
              <a:buFont typeface="Courier New" panose="02070309020205020404" pitchFamily="49" charset="0"/>
              <a:buChar char="o"/>
              <a:tabLst>
                <a:tab pos="914400" algn="l"/>
              </a:tabLst>
            </a:pPr>
            <a:r>
              <a:rPr lang="en-US" sz="1200" b="1" i="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Reviewing Goals:</a:t>
            </a: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There are times when it is uncertain if a permanency goal will be feasible. In such cases it is appropriate to be thinking of and planning for an alternative permanency goal which also will be in the best interests of the child if the primary goal cannot be realized.</a:t>
            </a:r>
            <a:r>
              <a:rPr lang="en-US" sz="1200" dirty="0">
                <a:solidFill>
                  <a:srgbClr val="000000"/>
                </a:solidFill>
                <a:effectLst/>
                <a:latin typeface="Open Sans" panose="020B0606030504020204" pitchFamily="34" charset="0"/>
                <a:ea typeface="Courier New" panose="02070309020205020404" pitchFamily="49" charset="0"/>
                <a:cs typeface="Open Sans" panose="020B0606030504020204" pitchFamily="34" charset="0"/>
              </a:rPr>
              <a:t> </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r>
              <a:rPr lang="en-US" sz="1200" b="1" i="1" dirty="0">
                <a:solidFill>
                  <a:srgbClr val="000000"/>
                </a:solidFill>
                <a:effectLst/>
                <a:latin typeface="Open Sans" panose="020B0606030504020204" pitchFamily="34" charset="0"/>
                <a:ea typeface="Times New Roman" panose="02020603050405020304" pitchFamily="18" charset="0"/>
              </a:rPr>
              <a:t>Reviewing Progress:</a:t>
            </a:r>
            <a:r>
              <a:rPr lang="en-US" sz="1200" dirty="0">
                <a:solidFill>
                  <a:srgbClr val="000000"/>
                </a:solidFill>
                <a:effectLst/>
                <a:latin typeface="Open Sans" panose="020B0606030504020204" pitchFamily="34" charset="0"/>
                <a:ea typeface="Times New Roman" panose="02020603050405020304" pitchFamily="18" charset="0"/>
              </a:rPr>
              <a:t> Anytime the team is convened, there should be a review of the progress being made toward achieving permanency. A review of services being provided, if they are effective and are all responsible parties doing what they agreed to on the plan. Identify the remaining barriers to permanency and develop plans to remove those barriers. Assess the effectiveness of services and whether revisions to the plan or additional action steps are needed.</a:t>
            </a:r>
            <a:r>
              <a:rPr lang="en-US" sz="1000" dirty="0">
                <a:solidFill>
                  <a:srgbClr val="000000"/>
                </a:solidFill>
                <a:effectLst/>
                <a:latin typeface="Open Sans" panose="020B0606030504020204" pitchFamily="34" charset="0"/>
                <a:ea typeface="Courier New" panose="02070309020205020404" pitchFamily="49" charset="0"/>
              </a:rPr>
              <a:t> </a:t>
            </a:r>
            <a:r>
              <a:rPr lang="en-US" sz="1200" dirty="0">
                <a:solidFill>
                  <a:srgbClr val="000000"/>
                </a:solidFill>
                <a:effectLst/>
                <a:latin typeface="Open Sans" panose="020B0606030504020204" pitchFamily="34" charset="0"/>
                <a:ea typeface="Times New Roman" panose="02020603050405020304" pitchFamily="18" charset="0"/>
              </a:rPr>
              <a:t> </a:t>
            </a:r>
            <a:br>
              <a:rPr lang="en-US" sz="1200" dirty="0">
                <a:solidFill>
                  <a:srgbClr val="000000"/>
                </a:solidFill>
                <a:effectLst/>
                <a:latin typeface="Open Sans" panose="020B0606030504020204" pitchFamily="34" charset="0"/>
                <a:ea typeface="Times New Roman" panose="02020603050405020304" pitchFamily="18" charset="0"/>
              </a:rPr>
            </a:br>
            <a:endParaRPr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SHARE</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one important aspect and role of the members of the child and family team is to discuss services the child and family may need based off the assessment information included in the CANS and FAST assessments as well as information obtained from the family story.  </a:t>
            </a: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SHARE</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services should be discussed ongoing during the case at ALL CFTMs as well as any barriers in both obtaining services as well as progress being made.  For example, if a child needs an orthopedic appointment- it should be discussed and documented.  During the next CFTM the results of the appointment and any next steps to be taken should be discussed as well as any positives or barriers in the recommendations.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NOTE </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the </a:t>
            </a:r>
            <a:r>
              <a:rPr lang="en-US" sz="1200" u="sng"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hlinkClick r:id="rId3"/>
              </a:rPr>
              <a:t>CFTM Guide</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discusses service implementation under How the CFTM Promotes Best Practices Aligned with the Practice Wheel-Tracking and Adaptation.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742950" marR="0" lvl="1" indent="-285750">
              <a:lnSpc>
                <a:spcPct val="115000"/>
              </a:lnSpc>
              <a:spcBef>
                <a:spcPts val="0"/>
              </a:spcBef>
              <a:spcAft>
                <a:spcPts val="1200"/>
              </a:spcAft>
              <a:buSzPts val="1000"/>
              <a:buFont typeface="Courier New" panose="02070309020205020404" pitchFamily="49" charset="0"/>
              <a:buChar char="o"/>
              <a:tabLst>
                <a:tab pos="9144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The DCS worker is responsible for following up on referrals and tasks assigned to the members of the team to ensure that the services and strategies developed in the plan are being executed in a timely and competent manner. This requires coordination and resource management to ensure that progress is being made. The DCS worker maintains regular contact with the family and team to ensure that: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1143000" marR="0" lvl="2" indent="-228600">
              <a:lnSpc>
                <a:spcPct val="115000"/>
              </a:lnSpc>
              <a:spcBef>
                <a:spcPts val="0"/>
              </a:spcBef>
              <a:spcAft>
                <a:spcPts val="1200"/>
              </a:spcAft>
              <a:buSzPts val="1000"/>
              <a:buFont typeface="Wingdings" panose="05000000000000000000" pitchFamily="2" charset="2"/>
              <a:buChar char=""/>
              <a:tabLst>
                <a:tab pos="13716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 The strategies, actions, and services planned for the parent/family and child/youth are being implemented in a timely, competent, and dependable manner, consistent with family-centered practice and with necessary cultural accommodations.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1143000" marR="0" lvl="2" indent="-228600">
              <a:lnSpc>
                <a:spcPct val="115000"/>
              </a:lnSpc>
              <a:spcBef>
                <a:spcPts val="0"/>
              </a:spcBef>
              <a:spcAft>
                <a:spcPts val="1200"/>
              </a:spcAft>
              <a:buSzPts val="1000"/>
              <a:buFont typeface="Wingdings" panose="05000000000000000000" pitchFamily="2" charset="2"/>
              <a:buChar char=""/>
              <a:tabLst>
                <a:tab pos="13716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b) Actions, supports, and services linked to change strategies are being provided at a level of intensity and continuity necessary to meet priority needs, reduce risks, facilitate successful transitions, and achieve adequate daily functioning for the parent and child/youth.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1143000" marR="0" lvl="2" indent="-228600">
              <a:lnSpc>
                <a:spcPct val="115000"/>
              </a:lnSpc>
              <a:spcBef>
                <a:spcPts val="0"/>
              </a:spcBef>
              <a:spcAft>
                <a:spcPts val="1200"/>
              </a:spcAft>
              <a:buSzPts val="1000"/>
              <a:buFont typeface="Wingdings" panose="05000000000000000000" pitchFamily="2" charset="2"/>
              <a:buChar char=""/>
              <a:tabLst>
                <a:tab pos="13716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c) Service providers (e.g., social workers, care staff, teachers, therapists, tutors, mentors) are receiving support and supervision necessary for adequate role performance in conducting the planned change strategies for the parent and child/youth.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95628107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142f8629e60_0_25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142f8629e60_0_25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ASK</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participants what are possible barriers to obtaining services?  Answers could include transportation, lack of insurance, lack of provider for the service in the area, lack of willingness to participate. </a:t>
            </a:r>
            <a:endPar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SHARE</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during the CFTM the team members are empowered to discuss services and barriers.  </a:t>
            </a: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REMIND</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participants of the Stages of the CFTM.  </a:t>
            </a: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ASK </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which Stages are essential to discussing needed services, progress of services being provided, and any barriers to services.  Answer:  Assess the Situation, Brainstorming, and Planning.  </a:t>
            </a: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STRESS</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the importance of documenting this discussion on the CFTM Summary.  SHARE as discussed in Unit 5, it is essential to help the family identify team members who will be able to help the family be successful.  The Child and Family Team Guide discusses other participants who may be involved including specialized DCS staff, therapist, contract agency staff, community partners, or service providers. </a:t>
            </a:r>
            <a:endPar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ADVISE </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the role of the skilled facilitator is to ensure services are discussed (process) while the case manager ensures specifics around services are discussed including how the family is working with services, strengths, and concerns. </a:t>
            </a:r>
            <a:endPar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lvl="0" indent="0" algn="l" rtl="0">
              <a:lnSpc>
                <a:spcPct val="115000"/>
              </a:lnSpc>
              <a:spcBef>
                <a:spcPts val="1200"/>
              </a:spcBef>
              <a:spcAft>
                <a:spcPts val="1200"/>
              </a:spcAft>
              <a:buNone/>
            </a:pPr>
            <a:endParaRPr sz="70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30619233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g143d7f68a01_0_4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9" name="Google Shape;609;g143d7f68a01_0_4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STATE</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the </a:t>
            </a:r>
            <a:r>
              <a:rPr lang="en-US" sz="1800" u="sng"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hlinkClick r:id="rId3"/>
              </a:rPr>
              <a:t>Child and Family Team Guide</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gives direction on the purpose of each type of meeting, as well, as the timeframes, and what must be discussed.  CFTM Descriptions begin on Page 26 of the guide. </a:t>
            </a:r>
            <a:endPar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SHOW</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participants the </a:t>
            </a:r>
            <a:r>
              <a:rPr lang="en-US" sz="1800" u="sng"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hlinkClick r:id="rId3"/>
              </a:rPr>
              <a:t>CFTM Guide</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section with the different types of meetings.  Briefly, </a:t>
            </a: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REVIEW</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the following types of meetings: Pre-Custodial, Initial, and Placement Stability or </a:t>
            </a:r>
            <a:r>
              <a:rPr lang="en-US" sz="18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ASK</a:t>
            </a: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participants to review the information for these types and report back on what stands out about each.   </a:t>
            </a:r>
            <a:endParaRPr lang="en-US" sz="18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marR="0" indent="0">
              <a:lnSpc>
                <a:spcPct val="115000"/>
              </a:lnSpc>
              <a:spcBef>
                <a:spcPts val="0"/>
              </a:spcBef>
              <a:spcAft>
                <a:spcPts val="1200"/>
              </a:spcAft>
            </a:pPr>
            <a:r>
              <a:rPr lang="en-US" sz="1800" b="1" i="1" dirty="0">
                <a:solidFill>
                  <a:srgbClr val="000000"/>
                </a:solidFill>
                <a:effectLst/>
                <a:latin typeface="Open Sans" panose="020B0606030504020204" pitchFamily="34" charset="0"/>
                <a:ea typeface="Open Sans" panose="020B0606030504020204" pitchFamily="34" charset="0"/>
              </a:rPr>
              <a:t>Trainer Note: If time allows, participants can be divided into three groups to review each type of CFTM.  Pre-Custodial group should include non-custodial workers such as CPS, FSS; while the Initial and Placement Stability group should include custodial workers with Foster Care and Juvenile Justice.</a:t>
            </a:r>
            <a:endParaRPr lang="en-US" sz="1800" dirty="0">
              <a:solidFill>
                <a:srgbClr val="000000"/>
              </a:solidFill>
              <a:effectLst/>
              <a:latin typeface="Open Sans" panose="020B0606030504020204" pitchFamily="34" charset="0"/>
              <a:ea typeface="Open Sans" panose="020B0606030504020204" pitchFamily="34" charset="0"/>
            </a:endParaRPr>
          </a:p>
          <a:p>
            <a:pPr marL="457200" marR="0">
              <a:lnSpc>
                <a:spcPct val="115000"/>
              </a:lnSpc>
              <a:spcBef>
                <a:spcPts val="0"/>
              </a:spcBef>
              <a:spcAft>
                <a:spcPts val="1200"/>
              </a:spcAft>
            </a:pPr>
            <a:r>
              <a:rPr lang="en-US" sz="18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lvl="0" indent="0" algn="l" rtl="0">
              <a:spcBef>
                <a:spcPts val="1200"/>
              </a:spcBef>
              <a:spcAft>
                <a:spcPts val="0"/>
              </a:spcAft>
              <a:buNone/>
            </a:pPr>
            <a:endParaRPr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g143d7f68a01_0_4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7" name="Google Shape;617;g143d7f68a01_0_4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SUMMARIZE </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by sharing there are questions that should be answered at every CFTM including: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742950" marR="0" lvl="1" indent="-285750">
              <a:lnSpc>
                <a:spcPct val="115000"/>
              </a:lnSpc>
              <a:spcBef>
                <a:spcPts val="0"/>
              </a:spcBef>
              <a:spcAft>
                <a:spcPts val="1200"/>
              </a:spcAft>
              <a:buSzPts val="1000"/>
              <a:buFont typeface="Courier New" panose="02070309020205020404" pitchFamily="49" charset="0"/>
              <a:buChar char="o"/>
              <a:tabLst>
                <a:tab pos="9144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Is the child/youth in the least restrictive setting?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742950" marR="0" lvl="1" indent="-285750">
              <a:lnSpc>
                <a:spcPct val="115000"/>
              </a:lnSpc>
              <a:spcBef>
                <a:spcPts val="0"/>
              </a:spcBef>
              <a:spcAft>
                <a:spcPts val="1200"/>
              </a:spcAft>
              <a:buSzPts val="1000"/>
              <a:buFont typeface="Courier New" panose="02070309020205020404" pitchFamily="49" charset="0"/>
              <a:buChar char="o"/>
              <a:tabLst>
                <a:tab pos="9144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How is the team helping this child/youth maintain connections with their family, kin, and communities?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742950" marR="0" lvl="1" indent="-285750">
              <a:lnSpc>
                <a:spcPct val="115000"/>
              </a:lnSpc>
              <a:spcBef>
                <a:spcPts val="0"/>
              </a:spcBef>
              <a:spcAft>
                <a:spcPts val="1200"/>
              </a:spcAft>
              <a:buSzPts val="1000"/>
              <a:buFont typeface="Courier New" panose="02070309020205020404" pitchFamily="49" charset="0"/>
              <a:buChar char="o"/>
              <a:tabLst>
                <a:tab pos="914400" algn="l"/>
              </a:tabLst>
            </a:pP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Is there anyone who could be added to the team to help assist this child/youth and family?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000"/>
              <a:buFont typeface="Symbol" panose="05050102010706020507" pitchFamily="18" charset="2"/>
              <a:buChar char=""/>
              <a:tabLst>
                <a:tab pos="457200" algn="l"/>
              </a:tabLst>
            </a:pP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ASK</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if there are any questions.  </a:t>
            </a:r>
            <a:r>
              <a:rPr lang="en-US" sz="1200" b="1"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TRANSITION</a:t>
            </a:r>
            <a:r>
              <a:rPr lang="en-US" sz="1200" dirty="0">
                <a:solidFill>
                  <a:srgbClr val="000000"/>
                </a:solidFill>
                <a:effectLst/>
                <a:latin typeface="Open Sans" panose="020B0606030504020204" pitchFamily="34" charset="0"/>
                <a:ea typeface="Times New Roman" panose="02020603050405020304" pitchFamily="18" charset="0"/>
                <a:cs typeface="Open Sans" panose="020B0606030504020204" pitchFamily="34" charset="0"/>
              </a:rPr>
              <a:t> to Unit 6 Quality CFTMs and Closing. </a:t>
            </a:r>
            <a:endParaRPr lang="en-US" sz="1200" dirty="0">
              <a:solidFill>
                <a:srgbClr val="000000"/>
              </a:solidFill>
              <a:effectLst/>
              <a:latin typeface="Open Sans" panose="020B0606030504020204" pitchFamily="34" charset="0"/>
              <a:ea typeface="Open Sans" panose="020B0606030504020204" pitchFamily="34" charset="0"/>
              <a:cs typeface="Times New Roman" panose="02020603050405020304" pitchFamily="18" charset="0"/>
            </a:endParaRPr>
          </a:p>
          <a:p>
            <a:pPr marL="0" lvl="0" indent="0" algn="l" rtl="0">
              <a:spcBef>
                <a:spcPts val="1200"/>
              </a:spcBef>
              <a:spcAft>
                <a:spcPts val="0"/>
              </a:spcAft>
              <a:buNone/>
            </a:pPr>
            <a:endParaRPr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g143d7f68a01_0_4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4" name="Google Shape;624;g143d7f68a01_0_4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ctr" rtl="0">
              <a:lnSpc>
                <a:spcPct val="115000"/>
              </a:lnSpc>
              <a:spcBef>
                <a:spcPts val="2400"/>
              </a:spcBef>
              <a:spcAft>
                <a:spcPts val="0"/>
              </a:spcAft>
              <a:buClr>
                <a:schemeClr val="dk1"/>
              </a:buClr>
              <a:buSzPts val="1100"/>
              <a:buFont typeface="Arial"/>
              <a:buNone/>
            </a:pPr>
            <a:r>
              <a:rPr lang="en" sz="1800" b="1" dirty="0">
                <a:solidFill>
                  <a:schemeClr val="dk1"/>
                </a:solidFill>
                <a:latin typeface="Open Sans"/>
                <a:ea typeface="Open Sans"/>
                <a:cs typeface="Open Sans"/>
                <a:sym typeface="Open Sans"/>
              </a:rPr>
              <a:t>Unit 6: Quality CFTMs and Closing</a:t>
            </a:r>
            <a:endParaRPr sz="1800" b="1" dirty="0">
              <a:solidFill>
                <a:schemeClr val="dk1"/>
              </a:solidFill>
              <a:latin typeface="Open Sans"/>
              <a:ea typeface="Open Sans"/>
              <a:cs typeface="Open Sans"/>
              <a:sym typeface="Open Sans"/>
            </a:endParaRPr>
          </a:p>
          <a:p>
            <a:pPr marL="0" lvl="0" indent="0" algn="l" rtl="0">
              <a:lnSpc>
                <a:spcPct val="115000"/>
              </a:lnSpc>
              <a:spcBef>
                <a:spcPts val="600"/>
              </a:spcBef>
              <a:spcAft>
                <a:spcPts val="0"/>
              </a:spcAft>
              <a:buClr>
                <a:schemeClr val="dk1"/>
              </a:buClr>
              <a:buSzPts val="1100"/>
              <a:buFont typeface="Arial"/>
              <a:buNone/>
            </a:pPr>
            <a:r>
              <a:rPr lang="en" sz="1400" b="1" dirty="0">
                <a:solidFill>
                  <a:schemeClr val="dk1"/>
                </a:solidFill>
              </a:rPr>
              <a:t>Time: 15 minutes</a:t>
            </a:r>
            <a:endParaRPr sz="1400" b="1" dirty="0">
              <a:solidFill>
                <a:schemeClr val="dk1"/>
              </a:solidFill>
            </a:endParaRPr>
          </a:p>
          <a:p>
            <a:pPr marL="0" lvl="0" indent="0" algn="l" rtl="0">
              <a:lnSpc>
                <a:spcPct val="115000"/>
              </a:lnSpc>
              <a:spcBef>
                <a:spcPts val="1200"/>
              </a:spcBef>
              <a:spcAft>
                <a:spcPts val="0"/>
              </a:spcAft>
              <a:buNone/>
            </a:pPr>
            <a:endParaRPr sz="1800" b="1" dirty="0">
              <a:solidFill>
                <a:schemeClr val="dk1"/>
              </a:solidFill>
              <a:latin typeface="Open Sans"/>
              <a:ea typeface="Open Sans"/>
              <a:cs typeface="Open Sans"/>
              <a:sym typeface="Open Sans"/>
            </a:endParaRPr>
          </a:p>
          <a:p>
            <a:pPr marL="0" lvl="0" indent="0" algn="l" rtl="0">
              <a:lnSpc>
                <a:spcPct val="115000"/>
              </a:lnSpc>
              <a:spcBef>
                <a:spcPts val="1200"/>
              </a:spcBef>
              <a:spcAft>
                <a:spcPts val="1200"/>
              </a:spcAft>
              <a:buNone/>
            </a:pPr>
            <a:endParaRPr sz="700" dirty="0">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g143d7f68a01_0_4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1" name="Google Shape;631;g143d7f68a01_0_4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400" b="1" dirty="0">
                <a:effectLst/>
                <a:latin typeface="Open Sans" panose="020B0606030504020204" pitchFamily="34" charset="0"/>
                <a:ea typeface="Times New Roman" panose="02020603050405020304" pitchFamily="18" charset="0"/>
                <a:cs typeface="Open Sans" panose="020B0606030504020204" pitchFamily="34" charset="0"/>
              </a:rPr>
              <a:t>Lesson 6.1 Quality CFTMs</a:t>
            </a:r>
            <a:r>
              <a:rPr lang="en-US" sz="1200" dirty="0">
                <a:effectLst/>
                <a:latin typeface="Open Sans" panose="020B0606030504020204" pitchFamily="34" charset="0"/>
                <a:ea typeface="Open Sans" panose="020B0606030504020204" pitchFamily="34" charset="0"/>
                <a:cs typeface="Times New Roman" panose="02020603050405020304" pitchFamily="18" charset="0"/>
              </a:rPr>
              <a:t> </a:t>
            </a: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Times New Roman" panose="02020603050405020304" pitchFamily="18" charset="0"/>
              </a:rPr>
              <a:t>Lesson Time:  10 minutes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4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2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how to assess if it was a Quality CFTM?</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the following factors impact the quality of the CFTM:</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Child Safety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Policy</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Laws</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Court Orders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in what ways do these factors influence quality.  </a:t>
            </a:r>
            <a:r>
              <a:rPr lang="en-US" sz="1200" b="1" dirty="0">
                <a:solidFill>
                  <a:srgbClr val="000000"/>
                </a:solidFill>
                <a:effectLst/>
                <a:latin typeface="Open Sans" panose="020B0606030504020204" pitchFamily="34" charset="0"/>
                <a:ea typeface="Open Sans" panose="020B0606030504020204" pitchFamily="34" charset="0"/>
              </a:rPr>
              <a:t>DEBRIEF</a:t>
            </a:r>
            <a:r>
              <a:rPr lang="en-US" sz="1200" dirty="0">
                <a:solidFill>
                  <a:srgbClr val="000000"/>
                </a:solidFill>
                <a:effectLst/>
                <a:latin typeface="Open Sans" panose="020B0606030504020204" pitchFamily="34" charset="0"/>
                <a:ea typeface="Open Sans" panose="020B0606030504020204" pitchFamily="34" charset="0"/>
              </a:rPr>
              <a:t>.</a:t>
            </a:r>
          </a:p>
          <a:p>
            <a:pPr marL="0" lvl="0" indent="0" algn="l" rtl="0">
              <a:spcBef>
                <a:spcPts val="1200"/>
              </a:spcBef>
              <a:spcAft>
                <a:spcPts val="0"/>
              </a:spcAft>
              <a:buNone/>
            </a:pPr>
            <a:endParaRPr dirty="0"/>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143d7f68a01_0_8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1" name="Google Shape;641;g143d7f68a01_0_8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endParaRPr sz="1400" b="1" dirty="0">
              <a:solidFill>
                <a:schemeClr val="dk1"/>
              </a:solidFill>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STATE </a:t>
            </a:r>
            <a:r>
              <a:rPr lang="en-US" sz="1800" dirty="0">
                <a:solidFill>
                  <a:srgbClr val="000000"/>
                </a:solidFill>
                <a:effectLst/>
                <a:latin typeface="Open Sans" panose="020B0606030504020204" pitchFamily="34" charset="0"/>
                <a:ea typeface="Open Sans" panose="020B0606030504020204" pitchFamily="34" charset="0"/>
              </a:rPr>
              <a:t>there are questions that can be asked at the end/throughout the CFTM to help determine if it is quality.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to SHARE which they feel is most important regarding quality.  </a:t>
            </a:r>
            <a:r>
              <a:rPr lang="en-US" sz="1800" b="1" dirty="0">
                <a:solidFill>
                  <a:srgbClr val="000000"/>
                </a:solidFill>
                <a:effectLst/>
                <a:latin typeface="Open Sans" panose="020B0606030504020204" pitchFamily="34" charset="0"/>
                <a:ea typeface="Open Sans" panose="020B0606030504020204" pitchFamily="34" charset="0"/>
              </a:rPr>
              <a:t>DISCUSS</a:t>
            </a:r>
            <a:r>
              <a:rPr lang="en-US" sz="1800" dirty="0">
                <a:solidFill>
                  <a:srgbClr val="000000"/>
                </a:solidFill>
                <a:effectLst/>
                <a:latin typeface="Open Sans" panose="020B0606030504020204" pitchFamily="34" charset="0"/>
                <a:ea typeface="Open Sans" panose="020B0606030504020204" pitchFamily="34" charset="0"/>
              </a:rPr>
              <a:t> the selections.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each question is important to answer to assess for quality.  </a:t>
            </a:r>
            <a:r>
              <a:rPr lang="en-US" sz="1800" b="1" dirty="0">
                <a:solidFill>
                  <a:srgbClr val="000000"/>
                </a:solidFill>
                <a:effectLst/>
                <a:latin typeface="Open Sans" panose="020B0606030504020204" pitchFamily="34" charset="0"/>
                <a:ea typeface="Open Sans" panose="020B0606030504020204" pitchFamily="34" charset="0"/>
              </a:rPr>
              <a:t>TRANSITION</a:t>
            </a:r>
            <a:r>
              <a:rPr lang="en-US" sz="1800" dirty="0">
                <a:solidFill>
                  <a:srgbClr val="000000"/>
                </a:solidFill>
                <a:effectLst/>
                <a:latin typeface="Open Sans" panose="020B0606030504020204" pitchFamily="34" charset="0"/>
                <a:ea typeface="Open Sans" panose="020B0606030504020204" pitchFamily="34" charset="0"/>
              </a:rPr>
              <a:t> to Lesson 6.2 Closing. </a:t>
            </a:r>
          </a:p>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142f8629e60_0_88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142f8629e60_0_8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while we are together, we would like for the group to be comfortable, productive, and collaborative.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ENGAGE</a:t>
            </a:r>
            <a:r>
              <a:rPr lang="en-US" sz="1200" dirty="0">
                <a:solidFill>
                  <a:srgbClr val="000000"/>
                </a:solidFill>
                <a:effectLst/>
                <a:latin typeface="Open Sans" panose="020B0606030504020204" pitchFamily="34" charset="0"/>
                <a:ea typeface="Open Sans" panose="020B0606030504020204" pitchFamily="34" charset="0"/>
              </a:rPr>
              <a:t> the group in a discussion around Comfort Rules. </a:t>
            </a: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the following questions and </a:t>
            </a:r>
            <a:r>
              <a:rPr lang="en-US" sz="1200" b="1" dirty="0">
                <a:solidFill>
                  <a:srgbClr val="000000"/>
                </a:solidFill>
                <a:effectLst/>
                <a:latin typeface="Open Sans" panose="020B0606030504020204" pitchFamily="34" charset="0"/>
                <a:ea typeface="Open Sans" panose="020B0606030504020204" pitchFamily="34" charset="0"/>
              </a:rPr>
              <a:t>ANNOTATE </a:t>
            </a:r>
            <a:r>
              <a:rPr lang="en-US" sz="1200" dirty="0">
                <a:solidFill>
                  <a:srgbClr val="000000"/>
                </a:solidFill>
                <a:effectLst/>
                <a:latin typeface="Open Sans" panose="020B0606030504020204" pitchFamily="34" charset="0"/>
                <a:ea typeface="Open Sans" panose="020B0606030504020204" pitchFamily="34" charset="0"/>
              </a:rPr>
              <a:t>responses on the Power Point Slide or </a:t>
            </a:r>
            <a:r>
              <a:rPr lang="en-US" sz="1200" b="1" dirty="0">
                <a:solidFill>
                  <a:srgbClr val="000000"/>
                </a:solidFill>
                <a:effectLst/>
                <a:latin typeface="Open Sans" panose="020B0606030504020204" pitchFamily="34" charset="0"/>
                <a:ea typeface="Open Sans" panose="020B0606030504020204" pitchFamily="34" charset="0"/>
              </a:rPr>
              <a:t>CAPTURE</a:t>
            </a:r>
            <a:r>
              <a:rPr lang="en-US" sz="1200" dirty="0">
                <a:solidFill>
                  <a:srgbClr val="000000"/>
                </a:solidFill>
                <a:effectLst/>
                <a:latin typeface="Open Sans" panose="020B0606030504020204" pitchFamily="34" charset="0"/>
                <a:ea typeface="Open Sans" panose="020B0606030504020204" pitchFamily="34" charset="0"/>
              </a:rPr>
              <a:t> their responses on a flip chart.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do you need to feel comfortable participating in training?  What does Do No Harm look like in the training environment?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do you bring to the training?</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could go wrong and impact your learning?</a:t>
            </a:r>
          </a:p>
          <a:p>
            <a:pPr marL="0" lvl="0" indent="0" algn="l" rtl="0">
              <a:spcBef>
                <a:spcPts val="1200"/>
              </a:spcBef>
              <a:spcAft>
                <a:spcPts val="0"/>
              </a:spcAft>
              <a:buNone/>
            </a:pPr>
            <a:endParaRPr sz="1400" dirty="0">
              <a:solidFill>
                <a:schemeClr val="dk1"/>
              </a:solidFill>
              <a:latin typeface="Open Sans"/>
              <a:ea typeface="Open Sans"/>
              <a:cs typeface="Open Sans"/>
              <a:sym typeface="Open San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7"/>
        <p:cNvGrpSpPr/>
        <p:nvPr/>
      </p:nvGrpSpPr>
      <p:grpSpPr>
        <a:xfrm>
          <a:off x="0" y="0"/>
          <a:ext cx="0" cy="0"/>
          <a:chOff x="0" y="0"/>
          <a:chExt cx="0" cy="0"/>
        </a:xfrm>
      </p:grpSpPr>
      <p:sp>
        <p:nvSpPr>
          <p:cNvPr id="648" name="Google Shape;648;g143d7f68a01_0_8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9" name="Google Shape;649;g143d7f68a01_0_8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a:lnSpc>
                <a:spcPct val="107000"/>
              </a:lnSpc>
              <a:spcBef>
                <a:spcPts val="0"/>
              </a:spcBef>
              <a:spcAft>
                <a:spcPts val="0"/>
              </a:spcAft>
            </a:pPr>
            <a:r>
              <a:rPr lang="en-US" sz="1800" b="1" dirty="0">
                <a:effectLst/>
                <a:latin typeface="Open Sans" panose="020B0606030504020204" pitchFamily="34" charset="0"/>
                <a:ea typeface="Times New Roman" panose="02020603050405020304" pitchFamily="18" charset="0"/>
                <a:cs typeface="Open Sans" panose="020B0606030504020204" pitchFamily="34" charset="0"/>
              </a:rPr>
              <a:t>Lesson 6.2 Closing/Summary</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Times New Roman" panose="02020603050405020304" pitchFamily="18" charset="0"/>
              </a:rPr>
              <a:t>Lesson Time:  5 minutes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Key Teaching Points / Instructions:</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marR="0">
              <a:lnSpc>
                <a:spcPct val="107000"/>
              </a:lnSpc>
              <a:spcBef>
                <a:spcPts val="0"/>
              </a:spcBef>
              <a:spcAft>
                <a:spcPts val="0"/>
              </a:spcAft>
            </a:pPr>
            <a:r>
              <a:rPr lang="en-US" sz="1800" b="1" dirty="0">
                <a:effectLst/>
                <a:latin typeface="Open Sans" panose="020B0606030504020204" pitchFamily="34" charset="0"/>
                <a:ea typeface="Open Sans" panose="020B0606030504020204" pitchFamily="34"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REVIEW</a:t>
            </a:r>
            <a:r>
              <a:rPr lang="en-US" sz="1800" dirty="0">
                <a:solidFill>
                  <a:srgbClr val="000000"/>
                </a:solidFill>
                <a:effectLst/>
                <a:latin typeface="Open Sans" panose="020B0606030504020204" pitchFamily="34" charset="0"/>
                <a:ea typeface="Open Sans" panose="020B0606030504020204" pitchFamily="34" charset="0"/>
              </a:rPr>
              <a:t> the Continuum of Knowledge with CFTM.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each participant to re-scale their knowledge of CFTMs. </a:t>
            </a:r>
            <a:r>
              <a:rPr lang="en-US" sz="1800" b="1" dirty="0">
                <a:solidFill>
                  <a:srgbClr val="000000"/>
                </a:solidFill>
                <a:effectLst/>
                <a:latin typeface="Open Sans" panose="020B0606030504020204" pitchFamily="34" charset="0"/>
                <a:ea typeface="Open Sans" panose="020B0606030504020204" pitchFamily="34" charset="0"/>
              </a:rPr>
              <a:t>MODEL</a:t>
            </a:r>
            <a:r>
              <a:rPr lang="en-US" sz="1800" dirty="0">
                <a:solidFill>
                  <a:srgbClr val="000000"/>
                </a:solidFill>
                <a:effectLst/>
                <a:latin typeface="Open Sans" panose="020B0606030504020204" pitchFamily="34" charset="0"/>
                <a:ea typeface="Open Sans" panose="020B0606030504020204" pitchFamily="34" charset="0"/>
              </a:rPr>
              <a:t> Motivational Interviewing again by asking them to share what has helped them increase their knowledge and what takeaways they have from the course.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participants what they will change in their practice with CFTMs.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the group if there are any questions.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REMIND</a:t>
            </a:r>
            <a:r>
              <a:rPr lang="en-US" sz="1800" dirty="0">
                <a:solidFill>
                  <a:srgbClr val="000000"/>
                </a:solidFill>
                <a:effectLst/>
                <a:latin typeface="Open Sans" panose="020B0606030504020204" pitchFamily="34" charset="0"/>
                <a:ea typeface="Open Sans" panose="020B0606030504020204" pitchFamily="34" charset="0"/>
              </a:rPr>
              <a:t> participants of the handouts and information included in the Participant Guide as well as the </a:t>
            </a:r>
            <a:r>
              <a:rPr lang="en-US" sz="1800" u="sng" dirty="0">
                <a:solidFill>
                  <a:srgbClr val="000000"/>
                </a:solidFill>
                <a:effectLst/>
                <a:latin typeface="Open Sans" panose="020B0606030504020204" pitchFamily="34" charset="0"/>
                <a:ea typeface="Open Sans" panose="020B0606030504020204" pitchFamily="34" charset="0"/>
                <a:hlinkClick r:id="rId3"/>
              </a:rPr>
              <a:t>Child and Family Team Guide</a:t>
            </a:r>
            <a:r>
              <a:rPr lang="en-US" sz="1800" dirty="0">
                <a:solidFill>
                  <a:srgbClr val="000000"/>
                </a:solidFill>
                <a:effectLst/>
                <a:latin typeface="Open Sans" panose="020B0606030504020204" pitchFamily="34" charset="0"/>
                <a:ea typeface="Open Sans" panose="020B0606030504020204" pitchFamily="34" charset="0"/>
              </a:rPr>
              <a:t>. </a:t>
            </a:r>
          </a:p>
          <a:p>
            <a:pPr marL="0" lvl="0" indent="0" algn="l" rtl="0">
              <a:lnSpc>
                <a:spcPct val="115000"/>
              </a:lnSpc>
              <a:spcBef>
                <a:spcPts val="1200"/>
              </a:spcBef>
              <a:spcAft>
                <a:spcPts val="0"/>
              </a:spcAft>
              <a:buClr>
                <a:schemeClr val="dk1"/>
              </a:buClr>
              <a:buSzPts val="1100"/>
              <a:buFont typeface="Arial"/>
              <a:buNone/>
            </a:pPr>
            <a:endParaRPr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the class complete training evaluation by scanning the QR Code. </a:t>
            </a:r>
          </a:p>
          <a:p>
            <a:endParaRPr lang="en-US" dirty="0"/>
          </a:p>
        </p:txBody>
      </p:sp>
    </p:spTree>
    <p:extLst>
      <p:ext uri="{BB962C8B-B14F-4D97-AF65-F5344CB8AC3E}">
        <p14:creationId xmlns:p14="http://schemas.microsoft.com/office/powerpoint/2010/main" val="32795294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2"/>
        <p:cNvGrpSpPr/>
        <p:nvPr/>
      </p:nvGrpSpPr>
      <p:grpSpPr>
        <a:xfrm>
          <a:off x="0" y="0"/>
          <a:ext cx="0" cy="0"/>
          <a:chOff x="0" y="0"/>
          <a:chExt cx="0" cy="0"/>
        </a:xfrm>
      </p:grpSpPr>
      <p:sp>
        <p:nvSpPr>
          <p:cNvPr id="663" name="Google Shape;663;g143d7f68a01_0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4" name="Google Shape;664;g143d7f68a01_0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1200"/>
              </a:spcBef>
              <a:spcAft>
                <a:spcPts val="0"/>
              </a:spcAft>
              <a:buClr>
                <a:srgbClr val="000000"/>
              </a:buClr>
              <a:buSzPts val="1100"/>
              <a:buFont typeface="Arial"/>
              <a:buNone/>
              <a:tabLst/>
              <a:defRPr/>
            </a:pPr>
            <a:r>
              <a:rPr lang="en-US" sz="1800" b="1" dirty="0">
                <a:solidFill>
                  <a:srgbClr val="000000"/>
                </a:solidFill>
                <a:effectLst/>
                <a:latin typeface="Open Sans" panose="020B0606030504020204" pitchFamily="34" charset="0"/>
                <a:ea typeface="Open Sans" panose="020B0606030504020204" pitchFamily="34" charset="0"/>
              </a:rPr>
              <a:t>THANK</a:t>
            </a:r>
            <a:r>
              <a:rPr lang="en-US" sz="1800" dirty="0">
                <a:solidFill>
                  <a:srgbClr val="000000"/>
                </a:solidFill>
                <a:effectLst/>
                <a:latin typeface="Open Sans" panose="020B0606030504020204" pitchFamily="34" charset="0"/>
                <a:ea typeface="Open Sans" panose="020B0606030504020204" pitchFamily="34" charset="0"/>
              </a:rPr>
              <a:t> the class for their participation and wish them success in facilitating Child and Family Team Meetings. </a:t>
            </a:r>
          </a:p>
          <a:p>
            <a:pPr marL="0" lvl="0" indent="0" algn="l" rtl="0">
              <a:spcBef>
                <a:spcPts val="120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142f8629e60_0_8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142f8629e60_0_8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STATE</a:t>
            </a:r>
            <a:r>
              <a:rPr lang="en-US" sz="1200" dirty="0">
                <a:solidFill>
                  <a:srgbClr val="000000"/>
                </a:solidFill>
                <a:effectLst/>
                <a:latin typeface="Open Sans" panose="020B0606030504020204" pitchFamily="34" charset="0"/>
                <a:ea typeface="Open Sans" panose="020B0606030504020204" pitchFamily="34" charset="0"/>
              </a:rPr>
              <a:t> we will now take what you bring to the training, what you need to feel comfortable participating to create rules to address what could go wrong.  </a:t>
            </a:r>
            <a:r>
              <a:rPr lang="en-US" sz="1200" b="1" dirty="0">
                <a:solidFill>
                  <a:srgbClr val="000000"/>
                </a:solidFill>
                <a:effectLst/>
                <a:latin typeface="Open Sans" panose="020B0606030504020204" pitchFamily="34" charset="0"/>
                <a:ea typeface="Open Sans" panose="020B0606030504020204" pitchFamily="34" charset="0"/>
              </a:rPr>
              <a:t>ASK </a:t>
            </a:r>
            <a:r>
              <a:rPr lang="en-US" sz="1200" dirty="0">
                <a:solidFill>
                  <a:srgbClr val="000000"/>
                </a:solidFill>
                <a:effectLst/>
                <a:latin typeface="Open Sans" panose="020B0606030504020204" pitchFamily="34" charset="0"/>
                <a:ea typeface="Open Sans" panose="020B0606030504020204" pitchFamily="34" charset="0"/>
              </a:rPr>
              <a:t>participants what rules or guidelines will ensure we can be productive and learn. </a:t>
            </a:r>
            <a:r>
              <a:rPr lang="en-US" sz="1200" b="1" dirty="0">
                <a:solidFill>
                  <a:srgbClr val="000000"/>
                </a:solidFill>
                <a:effectLst/>
                <a:latin typeface="Open Sans" panose="020B0606030504020204" pitchFamily="34" charset="0"/>
                <a:ea typeface="Open Sans" panose="020B0606030504020204" pitchFamily="34" charset="0"/>
              </a:rPr>
              <a:t>NOTE </a:t>
            </a:r>
            <a:r>
              <a:rPr lang="en-US" sz="1200" dirty="0">
                <a:solidFill>
                  <a:srgbClr val="000000"/>
                </a:solidFill>
                <a:effectLst/>
                <a:latin typeface="Open Sans" panose="020B0606030504020204" pitchFamily="34" charset="0"/>
                <a:ea typeface="Open Sans" panose="020B0606030504020204" pitchFamily="34" charset="0"/>
              </a:rPr>
              <a:t>rules on the prepared flip chart paper.  </a:t>
            </a: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participants if they can agree to support these rules.  </a:t>
            </a:r>
          </a:p>
          <a:p>
            <a:pPr marL="342900" marR="0" lvl="0" indent="-342900">
              <a:lnSpc>
                <a:spcPct val="115000"/>
              </a:lnSpc>
              <a:spcBef>
                <a:spcPts val="0"/>
              </a:spcBef>
              <a:spcAft>
                <a:spcPts val="1200"/>
              </a:spcAft>
              <a:buSzPts val="1200"/>
              <a:buFont typeface="Symbol" panose="05050102010706020507" pitchFamily="18" charset="2"/>
              <a:buChar char=""/>
            </a:pPr>
            <a:r>
              <a:rPr lang="en-US" sz="1200" b="1" dirty="0">
                <a:solidFill>
                  <a:srgbClr val="000000"/>
                </a:solidFill>
                <a:effectLst/>
                <a:latin typeface="Open Sans" panose="020B0606030504020204" pitchFamily="34" charset="0"/>
                <a:ea typeface="Open Sans" panose="020B0606030504020204" pitchFamily="34" charset="0"/>
              </a:rPr>
              <a:t>ASK</a:t>
            </a:r>
            <a:r>
              <a:rPr lang="en-US" sz="1200" dirty="0">
                <a:solidFill>
                  <a:srgbClr val="000000"/>
                </a:solidFill>
                <a:effectLst/>
                <a:latin typeface="Open Sans" panose="020B0606030504020204" pitchFamily="34" charset="0"/>
                <a:ea typeface="Open Sans" panose="020B0606030504020204" pitchFamily="34" charset="0"/>
              </a:rPr>
              <a:t> the following: </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did the group just accomplish?</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did it feel to be asked for input on how we will work together?</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What if the rules would have been created by trainers without your input?  How would this experience have been different?</a:t>
            </a:r>
          </a:p>
          <a:p>
            <a:pPr marL="742950" marR="0" lvl="1" indent="-285750">
              <a:lnSpc>
                <a:spcPct val="115000"/>
              </a:lnSpc>
              <a:spcBef>
                <a:spcPts val="0"/>
              </a:spcBef>
              <a:spcAft>
                <a:spcPts val="600"/>
              </a:spcAft>
              <a:buFont typeface="Courier New" panose="02070309020205020404" pitchFamily="49" charset="0"/>
              <a:buChar char="o"/>
              <a:tabLst>
                <a:tab pos="228600" algn="l"/>
                <a:tab pos="457200" algn="l"/>
              </a:tabLst>
            </a:pPr>
            <a:r>
              <a:rPr lang="en-US" sz="1200" dirty="0">
                <a:solidFill>
                  <a:srgbClr val="000000"/>
                </a:solidFill>
                <a:effectLst/>
                <a:latin typeface="Open Sans" panose="020B0606030504020204" pitchFamily="34" charset="0"/>
                <a:ea typeface="Open Sans" panose="020B0606030504020204" pitchFamily="34" charset="0"/>
              </a:rPr>
              <a:t>How does this parallel to the CFTM process?</a:t>
            </a:r>
          </a:p>
          <a:p>
            <a:pPr marL="0" lvl="0" indent="0" algn="l" rtl="0">
              <a:spcBef>
                <a:spcPts val="120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142f8629e60_0_8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142f8629e60_0_8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EMPHASIZE </a:t>
            </a:r>
            <a:r>
              <a:rPr lang="en-US" sz="1800" dirty="0">
                <a:solidFill>
                  <a:srgbClr val="000000"/>
                </a:solidFill>
                <a:effectLst/>
                <a:latin typeface="Open Sans" panose="020B0606030504020204" pitchFamily="34" charset="0"/>
                <a:ea typeface="Open Sans" panose="020B0606030504020204" pitchFamily="34" charset="0"/>
              </a:rPr>
              <a:t>as facilitators of some of their own meetings, case managers will model engagement of the family through the mutual development of the Comfort Rules. </a:t>
            </a:r>
          </a:p>
          <a:p>
            <a:pPr marL="342900" marR="0" lvl="0" indent="-342900">
              <a:lnSpc>
                <a:spcPct val="115000"/>
              </a:lnSpc>
              <a:spcBef>
                <a:spcPts val="0"/>
              </a:spcBef>
              <a:spcAft>
                <a:spcPts val="1200"/>
              </a:spcAft>
              <a:buSzPts val="1200"/>
              <a:buFont typeface="Symbol" panose="05050102010706020507" pitchFamily="18" charset="2"/>
              <a:buChar char=""/>
            </a:pP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these rules may be listed as Comfort Rules, Ground Rules, Guidelines, a Working Agreement, or etc.  </a:t>
            </a:r>
            <a:r>
              <a:rPr lang="en-US" sz="1800" u="sng" dirty="0">
                <a:solidFill>
                  <a:srgbClr val="000000"/>
                </a:solidFill>
                <a:effectLst/>
                <a:latin typeface="Open Sans" panose="020B0606030504020204" pitchFamily="34" charset="0"/>
                <a:ea typeface="Open Sans" panose="020B0606030504020204" pitchFamily="34" charset="0"/>
                <a:hlinkClick r:id="rId3"/>
              </a:rPr>
              <a:t>The Child and Family Team Guide</a:t>
            </a:r>
            <a:r>
              <a:rPr lang="en-US" sz="1800" dirty="0">
                <a:solidFill>
                  <a:srgbClr val="000000"/>
                </a:solidFill>
                <a:effectLst/>
                <a:latin typeface="Open Sans" panose="020B0606030504020204" pitchFamily="34" charset="0"/>
                <a:ea typeface="Open Sans" panose="020B0606030504020204" pitchFamily="34" charset="0"/>
              </a:rPr>
              <a:t> uses the term “Comfort Rules.”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the development of these rules is the first opportunity for the team members to have their voices heard and reach consensus. They should be developed with the team rather than read to the team.  They should be limited in number.  </a:t>
            </a:r>
            <a:r>
              <a:rPr lang="en-US" sz="1800" b="1" dirty="0">
                <a:solidFill>
                  <a:srgbClr val="000000"/>
                </a:solidFill>
                <a:effectLst/>
                <a:latin typeface="Open Sans" panose="020B0606030504020204" pitchFamily="34" charset="0"/>
                <a:ea typeface="Open Sans" panose="020B0606030504020204" pitchFamily="34" charset="0"/>
              </a:rPr>
              <a:t>SHARE</a:t>
            </a:r>
            <a:r>
              <a:rPr lang="en-US" sz="1800" dirty="0">
                <a:solidFill>
                  <a:srgbClr val="000000"/>
                </a:solidFill>
                <a:effectLst/>
                <a:latin typeface="Open Sans" panose="020B0606030504020204" pitchFamily="34" charset="0"/>
                <a:ea typeface="Open Sans" panose="020B0606030504020204" pitchFamily="34" charset="0"/>
              </a:rPr>
              <a:t> finally the comfort rules must be fully supported and used by each team member.  </a:t>
            </a:r>
            <a:r>
              <a:rPr lang="en-US" sz="1800" b="1" dirty="0">
                <a:solidFill>
                  <a:srgbClr val="000000"/>
                </a:solidFill>
                <a:effectLst/>
                <a:latin typeface="Open Sans" panose="020B0606030504020204" pitchFamily="34" charset="0"/>
                <a:ea typeface="Open Sans" panose="020B0606030504020204" pitchFamily="34" charset="0"/>
              </a:rPr>
              <a:t>STATE</a:t>
            </a:r>
            <a:r>
              <a:rPr lang="en-US" sz="1800" dirty="0">
                <a:solidFill>
                  <a:srgbClr val="000000"/>
                </a:solidFill>
                <a:effectLst/>
                <a:latin typeface="Open Sans" panose="020B0606030504020204" pitchFamily="34" charset="0"/>
                <a:ea typeface="Open Sans" panose="020B0606030504020204" pitchFamily="34" charset="0"/>
              </a:rPr>
              <a:t> by asking the team if they agree to support the rules, you are leading the team in building consensus.</a:t>
            </a:r>
            <a:r>
              <a:rPr lang="en-US" sz="1800" b="1" dirty="0">
                <a:solidFill>
                  <a:srgbClr val="000000"/>
                </a:solidFill>
                <a:effectLst/>
                <a:latin typeface="Open Sans" panose="020B0606030504020204" pitchFamily="34" charset="0"/>
                <a:ea typeface="Open Sans" panose="020B0606030504020204" pitchFamily="34" charset="0"/>
              </a:rPr>
              <a:t> SHARE</a:t>
            </a:r>
            <a:r>
              <a:rPr lang="en-US" sz="1800" dirty="0">
                <a:solidFill>
                  <a:srgbClr val="000000"/>
                </a:solidFill>
                <a:effectLst/>
                <a:latin typeface="Open Sans" panose="020B0606030504020204" pitchFamily="34" charset="0"/>
                <a:ea typeface="Open Sans" panose="020B0606030504020204" pitchFamily="34" charset="0"/>
              </a:rPr>
              <a:t> consensus is not about total agreement; it is about being heard and supporting the decision of the group even if they do not agree. </a:t>
            </a:r>
            <a:r>
              <a:rPr lang="en-US" sz="1800" b="1" dirty="0">
                <a:solidFill>
                  <a:srgbClr val="000000"/>
                </a:solidFill>
                <a:effectLst/>
                <a:latin typeface="Open Sans" panose="020B0606030504020204" pitchFamily="34" charset="0"/>
                <a:ea typeface="Open Sans" panose="020B0606030504020204" pitchFamily="34" charset="0"/>
              </a:rPr>
              <a:t>PARALLEL</a:t>
            </a:r>
            <a:r>
              <a:rPr lang="en-US" sz="1800" dirty="0">
                <a:solidFill>
                  <a:srgbClr val="000000"/>
                </a:solidFill>
                <a:effectLst/>
                <a:latin typeface="Open Sans" panose="020B0606030504020204" pitchFamily="34" charset="0"/>
                <a:ea typeface="Open Sans" panose="020B0606030504020204" pitchFamily="34" charset="0"/>
              </a:rPr>
              <a:t> consensus building to asking this group if they can agree to support the comfort rules for the day.  </a:t>
            </a:r>
            <a:r>
              <a:rPr lang="en-US" sz="1800" b="1" dirty="0">
                <a:solidFill>
                  <a:srgbClr val="000000"/>
                </a:solidFill>
                <a:effectLst/>
                <a:latin typeface="Open Sans" panose="020B0606030504020204" pitchFamily="34" charset="0"/>
                <a:ea typeface="Open Sans" panose="020B0606030504020204" pitchFamily="34" charset="0"/>
              </a:rPr>
              <a:t>ASK</a:t>
            </a:r>
            <a:r>
              <a:rPr lang="en-US" sz="1800" dirty="0">
                <a:solidFill>
                  <a:srgbClr val="000000"/>
                </a:solidFill>
                <a:effectLst/>
                <a:latin typeface="Open Sans" panose="020B0606030504020204" pitchFamily="34" charset="0"/>
                <a:ea typeface="Open Sans" panose="020B0606030504020204" pitchFamily="34" charset="0"/>
              </a:rPr>
              <a:t> if there are any question and </a:t>
            </a:r>
            <a:r>
              <a:rPr lang="en-US" sz="1800" b="1" dirty="0">
                <a:solidFill>
                  <a:srgbClr val="000000"/>
                </a:solidFill>
                <a:effectLst/>
                <a:latin typeface="Open Sans" panose="020B0606030504020204" pitchFamily="34" charset="0"/>
                <a:ea typeface="Open Sans" panose="020B0606030504020204" pitchFamily="34" charset="0"/>
              </a:rPr>
              <a:t>TRANSITION</a:t>
            </a:r>
            <a:r>
              <a:rPr lang="en-US" sz="1800" dirty="0">
                <a:solidFill>
                  <a:srgbClr val="000000"/>
                </a:solidFill>
                <a:effectLst/>
                <a:latin typeface="Open Sans" panose="020B0606030504020204" pitchFamily="34" charset="0"/>
                <a:ea typeface="Open Sans" panose="020B0606030504020204" pitchFamily="34" charset="0"/>
              </a:rPr>
              <a:t> to Unit 2:  The Why behind Child and Family Team Meetings. </a:t>
            </a:r>
          </a:p>
          <a:p>
            <a:pPr marL="0" marR="0">
              <a:lnSpc>
                <a:spcPct val="107000"/>
              </a:lnSpc>
              <a:spcBef>
                <a:spcPts val="0"/>
              </a:spcBef>
              <a:spcAft>
                <a:spcPts val="1200"/>
              </a:spcAft>
            </a:pPr>
            <a:br>
              <a:rPr lang="en-US" sz="1800" dirty="0">
                <a:effectLst/>
                <a:latin typeface="Open Sans" panose="020B0606030504020204" pitchFamily="34" charset="0"/>
                <a:ea typeface="Open Sans" panose="020B0606030504020204" pitchFamily="34" charset="0"/>
              </a:rPr>
            </a:br>
            <a:r>
              <a:rPr lang="en-US" sz="1800" b="1" dirty="0">
                <a:effectLst/>
                <a:latin typeface="Open Sans" panose="020B0606030504020204" pitchFamily="34" charset="0"/>
                <a:ea typeface="Times New Roman" panose="02020603050405020304" pitchFamily="18" charset="0"/>
                <a:cs typeface="Open Sans" panose="020B0606030504020204" pitchFamily="34" charset="0"/>
              </a:rPr>
              <a:t> </a:t>
            </a:r>
            <a:endParaRPr lang="en-US" sz="1800" dirty="0">
              <a:effectLst/>
              <a:latin typeface="Open Sans" panose="020B0606030504020204" pitchFamily="34" charset="0"/>
              <a:ea typeface="Open Sans" panose="020B0606030504020204" pitchFamily="34" charset="0"/>
              <a:cs typeface="Times New Roman" panose="02020603050405020304" pitchFamily="18" charset="0"/>
            </a:endParaRPr>
          </a:p>
          <a:p>
            <a:pPr marL="0" lvl="0" indent="0" algn="l" rtl="0">
              <a:spcBef>
                <a:spcPts val="120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42f8629e60_0_1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142f8629e60_0_1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None/>
            </a:pPr>
            <a:r>
              <a:rPr lang="en" sz="1800" b="1" dirty="0">
                <a:solidFill>
                  <a:schemeClr val="dk1"/>
                </a:solidFill>
                <a:latin typeface="Open Sans"/>
                <a:ea typeface="Open Sans"/>
                <a:cs typeface="Open Sans"/>
                <a:sym typeface="Open Sans"/>
              </a:rPr>
              <a:t>Unit 2: The Why Behind the CFTM Process</a:t>
            </a:r>
            <a:endParaRPr sz="1800" b="1" dirty="0">
              <a:solidFill>
                <a:schemeClr val="dk1"/>
              </a:solidFill>
              <a:latin typeface="Open Sans"/>
              <a:ea typeface="Open Sans"/>
              <a:cs typeface="Open Sans"/>
              <a:sym typeface="Open Sans"/>
            </a:endParaRPr>
          </a:p>
          <a:p>
            <a:pPr marL="0" lvl="0" indent="0" algn="l" rtl="0">
              <a:lnSpc>
                <a:spcPct val="115000"/>
              </a:lnSpc>
              <a:spcBef>
                <a:spcPts val="1200"/>
              </a:spcBef>
              <a:spcAft>
                <a:spcPts val="0"/>
              </a:spcAft>
              <a:buClr>
                <a:schemeClr val="dk1"/>
              </a:buClr>
              <a:buSzPts val="1100"/>
              <a:buFont typeface="Arial"/>
              <a:buNone/>
            </a:pPr>
            <a:r>
              <a:rPr lang="en" dirty="0">
                <a:solidFill>
                  <a:schemeClr val="dk1"/>
                </a:solidFill>
              </a:rPr>
              <a:t>Time: 30 Minutes</a:t>
            </a:r>
            <a:endParaRPr dirty="0">
              <a:solidFill>
                <a:schemeClr val="dk1"/>
              </a:solidFill>
            </a:endParaRPr>
          </a:p>
          <a:p>
            <a:pPr marL="0" lvl="0" indent="0" algn="l" rtl="0">
              <a:lnSpc>
                <a:spcPct val="115000"/>
              </a:lnSpc>
              <a:spcBef>
                <a:spcPts val="1200"/>
              </a:spcBef>
              <a:spcAft>
                <a:spcPts val="1200"/>
              </a:spcAft>
              <a:buNone/>
            </a:pPr>
            <a:endParaRPr sz="700" dirty="0">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56"/>
        <p:cNvGrpSpPr/>
        <p:nvPr/>
      </p:nvGrpSpPr>
      <p:grpSpPr>
        <a:xfrm>
          <a:off x="0" y="0"/>
          <a:ext cx="0" cy="0"/>
          <a:chOff x="0" y="0"/>
          <a:chExt cx="0" cy="0"/>
        </a:xfrm>
      </p:grpSpPr>
      <p:pic>
        <p:nvPicPr>
          <p:cNvPr id="57" name="Google Shape;57;p14"/>
          <p:cNvPicPr preferRelativeResize="0"/>
          <p:nvPr/>
        </p:nvPicPr>
        <p:blipFill rotWithShape="1">
          <a:blip r:embed="rId2">
            <a:alphaModFix/>
          </a:blip>
          <a:srcRect/>
          <a:stretch/>
        </p:blipFill>
        <p:spPr>
          <a:xfrm>
            <a:off x="0" y="1"/>
            <a:ext cx="6858000" cy="5143500"/>
          </a:xfrm>
          <a:prstGeom prst="rect">
            <a:avLst/>
          </a:prstGeom>
          <a:noFill/>
          <a:ln>
            <a:noFill/>
          </a:ln>
        </p:spPr>
      </p:pic>
      <p:cxnSp>
        <p:nvCxnSpPr>
          <p:cNvPr id="58" name="Google Shape;58;p14"/>
          <p:cNvCxnSpPr/>
          <p:nvPr/>
        </p:nvCxnSpPr>
        <p:spPr>
          <a:xfrm>
            <a:off x="3657600" y="2343150"/>
            <a:ext cx="0" cy="592800"/>
          </a:xfrm>
          <a:prstGeom prst="straightConnector1">
            <a:avLst/>
          </a:prstGeom>
          <a:noFill/>
          <a:ln w="9525" cap="flat" cmpd="sng">
            <a:solidFill>
              <a:srgbClr val="7E7E82"/>
            </a:solidFill>
            <a:prstDash val="solid"/>
            <a:round/>
            <a:headEnd type="none" w="sm" len="sm"/>
            <a:tailEnd type="none" w="sm" len="sm"/>
          </a:ln>
        </p:spPr>
      </p:cxnSp>
      <p:sp>
        <p:nvSpPr>
          <p:cNvPr id="59" name="Google Shape;59;p14"/>
          <p:cNvSpPr txBox="1">
            <a:spLocks noGrp="1"/>
          </p:cNvSpPr>
          <p:nvPr>
            <p:ph type="body" idx="1"/>
          </p:nvPr>
        </p:nvSpPr>
        <p:spPr>
          <a:xfrm>
            <a:off x="3810000" y="2686049"/>
            <a:ext cx="2133600" cy="314400"/>
          </a:xfrm>
          <a:prstGeom prst="rect">
            <a:avLst/>
          </a:prstGeom>
          <a:noFill/>
          <a:ln>
            <a:noFill/>
          </a:ln>
        </p:spPr>
        <p:txBody>
          <a:bodyPr spcFirstLastPara="1" wrap="square" lIns="91425" tIns="45700" rIns="91425" bIns="45700" anchor="ctr" anchorCtr="0">
            <a:normAutofit/>
          </a:bodyPr>
          <a:lstStyle>
            <a:lvl1pPr marL="457200" lvl="0" indent="-228600" algn="l" rtl="0">
              <a:spcBef>
                <a:spcPts val="320"/>
              </a:spcBef>
              <a:spcAft>
                <a:spcPts val="0"/>
              </a:spcAft>
              <a:buSzPts val="1600"/>
              <a:buNone/>
              <a:defRPr sz="1600">
                <a:solidFill>
                  <a:schemeClr val="accent5"/>
                </a:solidFill>
                <a:latin typeface="Open Sans"/>
                <a:ea typeface="Open Sans"/>
                <a:cs typeface="Open Sans"/>
                <a:sym typeface="Open Sans"/>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sp>
        <p:nvSpPr>
          <p:cNvPr id="60" name="Google Shape;60;p14"/>
          <p:cNvSpPr txBox="1">
            <a:spLocks noGrp="1"/>
          </p:cNvSpPr>
          <p:nvPr>
            <p:ph type="title"/>
          </p:nvPr>
        </p:nvSpPr>
        <p:spPr>
          <a:xfrm>
            <a:off x="3810000" y="2286000"/>
            <a:ext cx="5181600" cy="3999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Clr>
                <a:schemeClr val="dk2"/>
              </a:buClr>
              <a:buSzPts val="2000"/>
              <a:buFont typeface="Arial"/>
              <a:buNone/>
              <a:defRPr sz="2000" b="1" cap="none">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1" name="Google Shape;61;p14"/>
          <p:cNvSpPr txBox="1">
            <a:spLocks noGrp="1"/>
          </p:cNvSpPr>
          <p:nvPr>
            <p:ph type="body" idx="2"/>
          </p:nvPr>
        </p:nvSpPr>
        <p:spPr>
          <a:xfrm>
            <a:off x="6477000" y="4572000"/>
            <a:ext cx="2133600" cy="342900"/>
          </a:xfrm>
          <a:prstGeom prst="rect">
            <a:avLst/>
          </a:prstGeom>
          <a:noFill/>
          <a:ln>
            <a:noFill/>
          </a:ln>
        </p:spPr>
        <p:txBody>
          <a:bodyPr spcFirstLastPara="1" wrap="square" lIns="91425" tIns="45700" rIns="91425" bIns="45700" anchor="b" anchorCtr="0">
            <a:normAutofit/>
          </a:bodyPr>
          <a:lstStyle>
            <a:lvl1pPr marL="457200" lvl="0" indent="-228600" algn="r" rtl="0">
              <a:spcBef>
                <a:spcPts val="320"/>
              </a:spcBef>
              <a:spcAft>
                <a:spcPts val="0"/>
              </a:spcAft>
              <a:buSzPts val="1600"/>
              <a:buNone/>
              <a:defRPr sz="1600">
                <a:solidFill>
                  <a:schemeClr val="accent5"/>
                </a:solidFill>
                <a:latin typeface="Open Sans"/>
                <a:ea typeface="Open Sans"/>
                <a:cs typeface="Open Sans"/>
                <a:sym typeface="Open Sans"/>
              </a:defRPr>
            </a:lvl1pPr>
            <a:lvl2pPr marL="914400" lvl="1" indent="-228600" algn="l" rtl="0">
              <a:spcBef>
                <a:spcPts val="360"/>
              </a:spcBef>
              <a:spcAft>
                <a:spcPts val="0"/>
              </a:spcAft>
              <a:buSzPts val="1800"/>
              <a:buNone/>
              <a:defRPr sz="1800">
                <a:solidFill>
                  <a:srgbClr val="888888"/>
                </a:solidFill>
              </a:defRPr>
            </a:lvl2pPr>
            <a:lvl3pPr marL="1371600" lvl="2" indent="-228600" algn="l" rtl="0">
              <a:spcBef>
                <a:spcPts val="320"/>
              </a:spcBef>
              <a:spcAft>
                <a:spcPts val="0"/>
              </a:spcAft>
              <a:buSzPts val="1600"/>
              <a:buNone/>
              <a:defRPr sz="1600">
                <a:solidFill>
                  <a:srgbClr val="888888"/>
                </a:solidFill>
              </a:defRPr>
            </a:lvl3pPr>
            <a:lvl4pPr marL="1828800" lvl="3" indent="-228600" algn="l" rtl="0">
              <a:spcBef>
                <a:spcPts val="280"/>
              </a:spcBef>
              <a:spcAft>
                <a:spcPts val="0"/>
              </a:spcAft>
              <a:buSzPts val="1400"/>
              <a:buNone/>
              <a:defRPr sz="1400">
                <a:solidFill>
                  <a:srgbClr val="888888"/>
                </a:solidFill>
              </a:defRPr>
            </a:lvl4pPr>
            <a:lvl5pPr marL="2286000" lvl="4" indent="-228600" algn="l" rtl="0">
              <a:spcBef>
                <a:spcPts val="280"/>
              </a:spcBef>
              <a:spcAft>
                <a:spcPts val="0"/>
              </a:spcAft>
              <a:buSzPts val="1400"/>
              <a:buNone/>
              <a:defRPr sz="1400">
                <a:solidFill>
                  <a:srgbClr val="888888"/>
                </a:solidFill>
              </a:defRPr>
            </a:lvl5pPr>
            <a:lvl6pPr marL="2743200" lvl="5" indent="-228600" algn="l" rtl="0">
              <a:spcBef>
                <a:spcPts val="280"/>
              </a:spcBef>
              <a:spcAft>
                <a:spcPts val="0"/>
              </a:spcAft>
              <a:buClr>
                <a:srgbClr val="888888"/>
              </a:buClr>
              <a:buSzPts val="1400"/>
              <a:buNone/>
              <a:defRPr sz="1400">
                <a:solidFill>
                  <a:srgbClr val="888888"/>
                </a:solidFill>
              </a:defRPr>
            </a:lvl6pPr>
            <a:lvl7pPr marL="3200400" lvl="6" indent="-228600" algn="l" rtl="0">
              <a:spcBef>
                <a:spcPts val="280"/>
              </a:spcBef>
              <a:spcAft>
                <a:spcPts val="0"/>
              </a:spcAft>
              <a:buClr>
                <a:srgbClr val="888888"/>
              </a:buClr>
              <a:buSzPts val="1400"/>
              <a:buNone/>
              <a:defRPr sz="1400">
                <a:solidFill>
                  <a:srgbClr val="888888"/>
                </a:solidFill>
              </a:defRPr>
            </a:lvl7pPr>
            <a:lvl8pPr marL="3657600" lvl="7" indent="-228600" algn="l" rtl="0">
              <a:spcBef>
                <a:spcPts val="280"/>
              </a:spcBef>
              <a:spcAft>
                <a:spcPts val="0"/>
              </a:spcAft>
              <a:buClr>
                <a:srgbClr val="888888"/>
              </a:buClr>
              <a:buSzPts val="1400"/>
              <a:buNone/>
              <a:defRPr sz="1400">
                <a:solidFill>
                  <a:srgbClr val="888888"/>
                </a:solidFill>
              </a:defRPr>
            </a:lvl8pPr>
            <a:lvl9pPr marL="4114800" lvl="8" indent="-228600" algn="l" rtl="0">
              <a:spcBef>
                <a:spcPts val="280"/>
              </a:spcBef>
              <a:spcAft>
                <a:spcPts val="0"/>
              </a:spcAft>
              <a:buClr>
                <a:srgbClr val="888888"/>
              </a:buClr>
              <a:buSzPts val="1400"/>
              <a:buNone/>
              <a:defRPr sz="1400">
                <a:solidFill>
                  <a:srgbClr val="888888"/>
                </a:solidFill>
              </a:defRPr>
            </a:lvl9pPr>
          </a:lstStyle>
          <a:p>
            <a:endParaRPr/>
          </a:p>
        </p:txBody>
      </p:sp>
      <p:pic>
        <p:nvPicPr>
          <p:cNvPr id="62" name="Google Shape;62;p14"/>
          <p:cNvPicPr preferRelativeResize="0"/>
          <p:nvPr/>
        </p:nvPicPr>
        <p:blipFill rotWithShape="1">
          <a:blip r:embed="rId3">
            <a:alphaModFix/>
          </a:blip>
          <a:srcRect/>
          <a:stretch/>
        </p:blipFill>
        <p:spPr>
          <a:xfrm>
            <a:off x="420624" y="2167128"/>
            <a:ext cx="2427733" cy="809244"/>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457200" y="1276354"/>
            <a:ext cx="8229600" cy="31242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lvl1pPr>
            <a:lvl2pPr marL="914400" lvl="1" indent="-342900" algn="l" rtl="0">
              <a:spcBef>
                <a:spcPts val="360"/>
              </a:spcBef>
              <a:spcAft>
                <a:spcPts val="0"/>
              </a:spcAft>
              <a:buSzPts val="1800"/>
              <a:buChar char="▫"/>
              <a:defRPr/>
            </a:lvl2pPr>
            <a:lvl3pPr marL="1371600" lvl="2" indent="-342900" algn="l" rtl="0">
              <a:spcBef>
                <a:spcPts val="360"/>
              </a:spcBef>
              <a:spcAft>
                <a:spcPts val="0"/>
              </a:spcAft>
              <a:buSzPts val="1800"/>
              <a:buChar char="–"/>
              <a:defRPr/>
            </a:lvl3pPr>
            <a:lvl4pPr marL="1828800" lvl="3" indent="-342900" algn="l" rtl="0">
              <a:spcBef>
                <a:spcPts val="360"/>
              </a:spcBef>
              <a:spcAft>
                <a:spcPts val="0"/>
              </a:spcAft>
              <a:buSzPts val="1800"/>
              <a:buChar char="▪"/>
              <a:defRPr/>
            </a:lvl4pPr>
            <a:lvl5pPr marL="2286000" lvl="4" indent="-342900" algn="l" rtl="0">
              <a:spcBef>
                <a:spcPts val="360"/>
              </a:spcBef>
              <a:spcAft>
                <a:spcPts val="0"/>
              </a:spcAft>
              <a:buSzPts val="1800"/>
              <a:buChar char="»"/>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65" name="Google Shape;65;p15"/>
          <p:cNvSpPr txBox="1">
            <a:spLocks noGrp="1"/>
          </p:cNvSpPr>
          <p:nvPr>
            <p:ph type="dt" idx="10"/>
          </p:nvPr>
        </p:nvSpPr>
        <p:spPr>
          <a:xfrm>
            <a:off x="370888" y="4767263"/>
            <a:ext cx="2133600" cy="20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6" name="Google Shape;66;p15"/>
          <p:cNvSpPr txBox="1">
            <a:spLocks noGrp="1"/>
          </p:cNvSpPr>
          <p:nvPr>
            <p:ph type="ftr" idx="11"/>
          </p:nvPr>
        </p:nvSpPr>
        <p:spPr>
          <a:xfrm>
            <a:off x="3048000" y="4767263"/>
            <a:ext cx="3352800" cy="2058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7" name="Google Shape;67;p15"/>
          <p:cNvSpPr txBox="1">
            <a:spLocks noGrp="1"/>
          </p:cNvSpPr>
          <p:nvPr>
            <p:ph type="sldNum" idx="12"/>
          </p:nvPr>
        </p:nvSpPr>
        <p:spPr>
          <a:xfrm>
            <a:off x="8234680" y="4766310"/>
            <a:ext cx="582900" cy="2058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68" name="Google Shape;68;p15"/>
          <p:cNvSpPr txBox="1">
            <a:spLocks noGrp="1"/>
          </p:cNvSpPr>
          <p:nvPr>
            <p:ph type="title"/>
          </p:nvPr>
        </p:nvSpPr>
        <p:spPr>
          <a:xfrm>
            <a:off x="457200" y="228600"/>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ody Slide">
  <p:cSld name="Body Slide">
    <p:spTree>
      <p:nvGrpSpPr>
        <p:cNvPr id="1" name="Shape 69"/>
        <p:cNvGrpSpPr/>
        <p:nvPr/>
      </p:nvGrpSpPr>
      <p:grpSpPr>
        <a:xfrm>
          <a:off x="0" y="0"/>
          <a:ext cx="0" cy="0"/>
          <a:chOff x="0" y="0"/>
          <a:chExt cx="0" cy="0"/>
        </a:xfrm>
      </p:grpSpPr>
      <p:sp>
        <p:nvSpPr>
          <p:cNvPr id="70" name="Google Shape;70;p16"/>
          <p:cNvSpPr txBox="1">
            <a:spLocks noGrp="1"/>
          </p:cNvSpPr>
          <p:nvPr>
            <p:ph type="title"/>
          </p:nvPr>
        </p:nvSpPr>
        <p:spPr>
          <a:xfrm>
            <a:off x="457200" y="228600"/>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3200"/>
              <a:buFont typeface="Arial"/>
              <a:buNone/>
              <a:defRPr>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6"/>
          <p:cNvSpPr txBox="1">
            <a:spLocks noGrp="1"/>
          </p:cNvSpPr>
          <p:nvPr>
            <p:ph type="body" idx="1"/>
          </p:nvPr>
        </p:nvSpPr>
        <p:spPr>
          <a:xfrm>
            <a:off x="457200" y="1276354"/>
            <a:ext cx="8229600" cy="31242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Font typeface="Arial"/>
              <a:buChar char="•"/>
              <a:defRPr>
                <a:solidFill>
                  <a:schemeClr val="accent5"/>
                </a:solidFill>
              </a:defRPr>
            </a:lvl1pPr>
            <a:lvl2pPr marL="914400" lvl="1" indent="-330200" algn="l" rtl="0">
              <a:spcBef>
                <a:spcPts val="320"/>
              </a:spcBef>
              <a:spcAft>
                <a:spcPts val="0"/>
              </a:spcAft>
              <a:buSzPts val="1600"/>
              <a:buFont typeface="Calibri"/>
              <a:buChar char="▫"/>
              <a:defRPr>
                <a:solidFill>
                  <a:schemeClr val="accent5"/>
                </a:solidFill>
              </a:defRPr>
            </a:lvl2pPr>
            <a:lvl3pPr marL="1371600" lvl="2" indent="-317500" algn="l" rtl="0">
              <a:spcBef>
                <a:spcPts val="280"/>
              </a:spcBef>
              <a:spcAft>
                <a:spcPts val="0"/>
              </a:spcAft>
              <a:buSzPts val="1400"/>
              <a:buChar char="–"/>
              <a:defRPr>
                <a:solidFill>
                  <a:schemeClr val="accent5"/>
                </a:solidFill>
              </a:defRPr>
            </a:lvl3pPr>
            <a:lvl4pPr marL="1828800" lvl="3" indent="-304800" algn="l" rtl="0">
              <a:spcBef>
                <a:spcPts val="240"/>
              </a:spcBef>
              <a:spcAft>
                <a:spcPts val="0"/>
              </a:spcAft>
              <a:buSzPts val="1200"/>
              <a:buChar char="▪"/>
              <a:defRPr>
                <a:solidFill>
                  <a:schemeClr val="accent5"/>
                </a:solidFill>
              </a:defRPr>
            </a:lvl4pPr>
            <a:lvl5pPr marL="2286000" lvl="4" indent="-304800" algn="l" rtl="0">
              <a:spcBef>
                <a:spcPts val="240"/>
              </a:spcBef>
              <a:spcAft>
                <a:spcPts val="0"/>
              </a:spcAft>
              <a:buSzPts val="1200"/>
              <a:buChar char="»"/>
              <a:defRPr>
                <a:solidFill>
                  <a:schemeClr val="accent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17"/>
          <p:cNvSpPr txBox="1">
            <a:spLocks noGrp="1"/>
          </p:cNvSpPr>
          <p:nvPr>
            <p:ph type="title"/>
          </p:nvPr>
        </p:nvSpPr>
        <p:spPr>
          <a:xfrm>
            <a:off x="5181600" y="1257300"/>
            <a:ext cx="2514600" cy="1406100"/>
          </a:xfrm>
          <a:prstGeom prst="rect">
            <a:avLst/>
          </a:prstGeom>
          <a:noFill/>
          <a:ln>
            <a:noFill/>
          </a:ln>
        </p:spPr>
        <p:txBody>
          <a:bodyPr spcFirstLastPara="1" wrap="square" lIns="91425" tIns="45700" rIns="91425" bIns="45700" anchor="b" anchorCtr="0">
            <a:normAutofit/>
          </a:bodyPr>
          <a:lstStyle>
            <a:lvl1pPr lvl="0" algn="r" rtl="0">
              <a:spcBef>
                <a:spcPts val="0"/>
              </a:spcBef>
              <a:spcAft>
                <a:spcPts val="0"/>
              </a:spcAft>
              <a:buClr>
                <a:schemeClr val="dk2"/>
              </a:buClr>
              <a:buSzPts val="2000"/>
              <a:buFont typeface="Arial"/>
              <a:buNone/>
              <a:defRPr sz="2000" b="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7"/>
          <p:cNvSpPr txBox="1">
            <a:spLocks noGrp="1"/>
          </p:cNvSpPr>
          <p:nvPr>
            <p:ph type="body" idx="1"/>
          </p:nvPr>
        </p:nvSpPr>
        <p:spPr>
          <a:xfrm>
            <a:off x="304800" y="1257300"/>
            <a:ext cx="4700100" cy="2628900"/>
          </a:xfrm>
          <a:prstGeom prst="rect">
            <a:avLst/>
          </a:prstGeom>
          <a:noFill/>
          <a:ln>
            <a:noFill/>
          </a:ln>
        </p:spPr>
        <p:txBody>
          <a:bodyPr spcFirstLastPara="1" wrap="square" lIns="91425" tIns="45700" rIns="91425" bIns="45700" anchor="t" anchorCtr="0">
            <a:normAutofit/>
          </a:bodyPr>
          <a:lstStyle>
            <a:lvl1pPr marL="457200" lvl="0" indent="-304800" algn="l" rtl="0">
              <a:spcBef>
                <a:spcPts val="240"/>
              </a:spcBef>
              <a:spcAft>
                <a:spcPts val="0"/>
              </a:spcAft>
              <a:buSzPts val="1200"/>
              <a:buChar char="•"/>
              <a:defRPr sz="1200"/>
            </a:lvl1pPr>
            <a:lvl2pPr marL="914400" lvl="1" indent="-304800" algn="l" rtl="0">
              <a:spcBef>
                <a:spcPts val="240"/>
              </a:spcBef>
              <a:spcAft>
                <a:spcPts val="0"/>
              </a:spcAft>
              <a:buSzPts val="1200"/>
              <a:buChar char="▫"/>
              <a:defRPr sz="1200"/>
            </a:lvl2pPr>
            <a:lvl3pPr marL="1371600" lvl="2" indent="-304800" algn="l" rtl="0">
              <a:spcBef>
                <a:spcPts val="240"/>
              </a:spcBef>
              <a:spcAft>
                <a:spcPts val="0"/>
              </a:spcAft>
              <a:buSzPts val="1200"/>
              <a:buChar char="–"/>
              <a:defRPr sz="1200"/>
            </a:lvl3pPr>
            <a:lvl4pPr marL="1828800" lvl="3" indent="-304800" algn="l" rtl="0">
              <a:spcBef>
                <a:spcPts val="240"/>
              </a:spcBef>
              <a:spcAft>
                <a:spcPts val="0"/>
              </a:spcAft>
              <a:buSzPts val="1200"/>
              <a:buChar char="▪"/>
              <a:defRPr sz="1200"/>
            </a:lvl4pPr>
            <a:lvl5pPr marL="2286000" lvl="4" indent="-304800" algn="l" rtl="0">
              <a:spcBef>
                <a:spcPts val="240"/>
              </a:spcBef>
              <a:spcAft>
                <a:spcPts val="0"/>
              </a:spcAft>
              <a:buSzPts val="1200"/>
              <a:buChar char="»"/>
              <a:defRPr sz="1200"/>
            </a:lvl5pPr>
            <a:lvl6pPr marL="2743200" lvl="5" indent="-304800" algn="l" rtl="0">
              <a:spcBef>
                <a:spcPts val="240"/>
              </a:spcBef>
              <a:spcAft>
                <a:spcPts val="0"/>
              </a:spcAft>
              <a:buClr>
                <a:schemeClr val="dk1"/>
              </a:buClr>
              <a:buSzPts val="1200"/>
              <a:buChar char="•"/>
              <a:defRPr sz="1200"/>
            </a:lvl6pPr>
            <a:lvl7pPr marL="3200400" lvl="6" indent="-304800" algn="l" rtl="0">
              <a:spcBef>
                <a:spcPts val="240"/>
              </a:spcBef>
              <a:spcAft>
                <a:spcPts val="0"/>
              </a:spcAft>
              <a:buClr>
                <a:schemeClr val="dk1"/>
              </a:buClr>
              <a:buSzPts val="1200"/>
              <a:buChar char="•"/>
              <a:defRPr sz="1200"/>
            </a:lvl7pPr>
            <a:lvl8pPr marL="3657600" lvl="7" indent="-304800" algn="l" rtl="0">
              <a:spcBef>
                <a:spcPts val="240"/>
              </a:spcBef>
              <a:spcAft>
                <a:spcPts val="0"/>
              </a:spcAft>
              <a:buClr>
                <a:schemeClr val="dk1"/>
              </a:buClr>
              <a:buSzPts val="1200"/>
              <a:buChar char="•"/>
              <a:defRPr sz="1200"/>
            </a:lvl8pPr>
            <a:lvl9pPr marL="4114800" lvl="8" indent="-304800" algn="l" rtl="0">
              <a:spcBef>
                <a:spcPts val="240"/>
              </a:spcBef>
              <a:spcAft>
                <a:spcPts val="0"/>
              </a:spcAft>
              <a:buClr>
                <a:schemeClr val="dk1"/>
              </a:buClr>
              <a:buSzPts val="1200"/>
              <a:buChar char="•"/>
              <a:defRPr sz="1200"/>
            </a:lvl9pPr>
          </a:lstStyle>
          <a:p>
            <a:endParaRPr/>
          </a:p>
        </p:txBody>
      </p:sp>
      <p:sp>
        <p:nvSpPr>
          <p:cNvPr id="75" name="Google Shape;75;p17"/>
          <p:cNvSpPr txBox="1">
            <a:spLocks noGrp="1"/>
          </p:cNvSpPr>
          <p:nvPr>
            <p:ph type="body" idx="2"/>
          </p:nvPr>
        </p:nvSpPr>
        <p:spPr>
          <a:xfrm>
            <a:off x="5486400" y="2664279"/>
            <a:ext cx="2209800" cy="1221900"/>
          </a:xfrm>
          <a:prstGeom prst="rect">
            <a:avLst/>
          </a:prstGeom>
          <a:noFill/>
          <a:ln>
            <a:noFill/>
          </a:ln>
        </p:spPr>
        <p:txBody>
          <a:bodyPr spcFirstLastPara="1" wrap="square" lIns="91425" tIns="45700" rIns="91425" bIns="45700" anchor="t" anchorCtr="0">
            <a:normAutofit/>
          </a:bodyPr>
          <a:lstStyle>
            <a:lvl1pPr marL="457200" lvl="0" indent="-228600" algn="r" rtl="0">
              <a:spcBef>
                <a:spcPts val="240"/>
              </a:spcBef>
              <a:spcAft>
                <a:spcPts val="0"/>
              </a:spcAft>
              <a:buSzPts val="1200"/>
              <a:buNone/>
              <a:defRPr sz="1200">
                <a:solidFill>
                  <a:schemeClr val="dk2"/>
                </a:solidFill>
              </a:defRPr>
            </a:lvl1pPr>
            <a:lvl2pPr marL="914400" lvl="1" indent="-228600" algn="l" rtl="0">
              <a:spcBef>
                <a:spcPts val="240"/>
              </a:spcBef>
              <a:spcAft>
                <a:spcPts val="0"/>
              </a:spcAft>
              <a:buSzPts val="1200"/>
              <a:buNone/>
              <a:defRPr sz="1200"/>
            </a:lvl2pPr>
            <a:lvl3pPr marL="1371600" lvl="2" indent="-228600" algn="l" rtl="0">
              <a:spcBef>
                <a:spcPts val="200"/>
              </a:spcBef>
              <a:spcAft>
                <a:spcPts val="0"/>
              </a:spcAft>
              <a:buSzPts val="1000"/>
              <a:buNone/>
              <a:defRPr sz="1000"/>
            </a:lvl3pPr>
            <a:lvl4pPr marL="1828800" lvl="3" indent="-228600" algn="l" rtl="0">
              <a:spcBef>
                <a:spcPts val="180"/>
              </a:spcBef>
              <a:spcAft>
                <a:spcPts val="0"/>
              </a:spcAft>
              <a:buSzPts val="900"/>
              <a:buNone/>
              <a:defRPr sz="900"/>
            </a:lvl4pPr>
            <a:lvl5pPr marL="2286000" lvl="4" indent="-228600" algn="l" rtl="0">
              <a:spcBef>
                <a:spcPts val="180"/>
              </a:spcBef>
              <a:spcAft>
                <a:spcPts val="0"/>
              </a:spcAft>
              <a:buSzPts val="900"/>
              <a:buNone/>
              <a:defRPr sz="900"/>
            </a:lvl5pPr>
            <a:lvl6pPr marL="2743200" lvl="5" indent="-228600" algn="l" rtl="0">
              <a:spcBef>
                <a:spcPts val="180"/>
              </a:spcBef>
              <a:spcAft>
                <a:spcPts val="0"/>
              </a:spcAft>
              <a:buClr>
                <a:schemeClr val="dk1"/>
              </a:buClr>
              <a:buSzPts val="900"/>
              <a:buNone/>
              <a:defRPr sz="900"/>
            </a:lvl6pPr>
            <a:lvl7pPr marL="3200400" lvl="6" indent="-228600" algn="l" rtl="0">
              <a:spcBef>
                <a:spcPts val="180"/>
              </a:spcBef>
              <a:spcAft>
                <a:spcPts val="0"/>
              </a:spcAft>
              <a:buClr>
                <a:schemeClr val="dk1"/>
              </a:buClr>
              <a:buSzPts val="900"/>
              <a:buNone/>
              <a:defRPr sz="900"/>
            </a:lvl7pPr>
            <a:lvl8pPr marL="3657600" lvl="7" indent="-228600" algn="l" rtl="0">
              <a:spcBef>
                <a:spcPts val="180"/>
              </a:spcBef>
              <a:spcAft>
                <a:spcPts val="0"/>
              </a:spcAft>
              <a:buClr>
                <a:schemeClr val="dk1"/>
              </a:buClr>
              <a:buSzPts val="900"/>
              <a:buNone/>
              <a:defRPr sz="900"/>
            </a:lvl8pPr>
            <a:lvl9pPr marL="4114800" lvl="8" indent="-228600" algn="l" rtl="0">
              <a:spcBef>
                <a:spcPts val="180"/>
              </a:spcBef>
              <a:spcAft>
                <a:spcPts val="0"/>
              </a:spcAft>
              <a:buClr>
                <a:schemeClr val="dk1"/>
              </a:buClr>
              <a:buSzPts val="900"/>
              <a:buNone/>
              <a:defRPr sz="900"/>
            </a:lvl9pPr>
          </a:lstStyle>
          <a:p>
            <a:endParaRPr/>
          </a:p>
        </p:txBody>
      </p:sp>
      <p:sp>
        <p:nvSpPr>
          <p:cNvPr id="76" name="Google Shape;76;p17"/>
          <p:cNvSpPr txBox="1">
            <a:spLocks noGrp="1"/>
          </p:cNvSpPr>
          <p:nvPr>
            <p:ph type="dt" idx="10"/>
          </p:nvPr>
        </p:nvSpPr>
        <p:spPr>
          <a:xfrm>
            <a:off x="4876801" y="4819651"/>
            <a:ext cx="2819400" cy="951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7" name="Google Shape;77;p17"/>
          <p:cNvSpPr txBox="1">
            <a:spLocks noGrp="1"/>
          </p:cNvSpPr>
          <p:nvPr>
            <p:ph type="sldNum" idx="12"/>
          </p:nvPr>
        </p:nvSpPr>
        <p:spPr>
          <a:xfrm>
            <a:off x="7772400" y="4800600"/>
            <a:ext cx="533400" cy="1143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
        <p:nvSpPr>
          <p:cNvPr id="78" name="Google Shape;78;p17"/>
          <p:cNvSpPr txBox="1">
            <a:spLocks noGrp="1"/>
          </p:cNvSpPr>
          <p:nvPr>
            <p:ph type="ftr" idx="11"/>
          </p:nvPr>
        </p:nvSpPr>
        <p:spPr>
          <a:xfrm>
            <a:off x="4875213" y="4722186"/>
            <a:ext cx="2820900" cy="1143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9"/>
        <p:cNvGrpSpPr/>
        <p:nvPr/>
      </p:nvGrpSpPr>
      <p:grpSpPr>
        <a:xfrm>
          <a:off x="0" y="0"/>
          <a:ext cx="0" cy="0"/>
          <a:chOff x="0" y="0"/>
          <a:chExt cx="0" cy="0"/>
        </a:xfrm>
      </p:grpSpPr>
      <p:sp>
        <p:nvSpPr>
          <p:cNvPr id="80" name="Google Shape;80;p18"/>
          <p:cNvSpPr txBox="1">
            <a:spLocks noGrp="1"/>
          </p:cNvSpPr>
          <p:nvPr>
            <p:ph type="dt" idx="10"/>
          </p:nvPr>
        </p:nvSpPr>
        <p:spPr>
          <a:xfrm>
            <a:off x="6363347" y="4767264"/>
            <a:ext cx="20859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18"/>
          <p:cNvSpPr txBox="1">
            <a:spLocks noGrp="1"/>
          </p:cNvSpPr>
          <p:nvPr>
            <p:ph type="ftr" idx="11"/>
          </p:nvPr>
        </p:nvSpPr>
        <p:spPr>
          <a:xfrm>
            <a:off x="659165" y="4767264"/>
            <a:ext cx="2847900" cy="273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18"/>
          <p:cNvSpPr txBox="1">
            <a:spLocks noGrp="1"/>
          </p:cNvSpPr>
          <p:nvPr>
            <p:ph type="sldNum" idx="12"/>
          </p:nvPr>
        </p:nvSpPr>
        <p:spPr>
          <a:xfrm>
            <a:off x="8543279" y="4767264"/>
            <a:ext cx="5619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hank You">
  <p:cSld name="Thank You">
    <p:spTree>
      <p:nvGrpSpPr>
        <p:cNvPr id="1" name="Shape 83"/>
        <p:cNvGrpSpPr/>
        <p:nvPr/>
      </p:nvGrpSpPr>
      <p:grpSpPr>
        <a:xfrm>
          <a:off x="0" y="0"/>
          <a:ext cx="0" cy="0"/>
          <a:chOff x="0" y="0"/>
          <a:chExt cx="0" cy="0"/>
        </a:xfrm>
      </p:grpSpPr>
      <p:pic>
        <p:nvPicPr>
          <p:cNvPr id="84" name="Google Shape;84;p19"/>
          <p:cNvPicPr preferRelativeResize="0"/>
          <p:nvPr/>
        </p:nvPicPr>
        <p:blipFill rotWithShape="1">
          <a:blip r:embed="rId2">
            <a:alphaModFix/>
          </a:blip>
          <a:srcRect/>
          <a:stretch/>
        </p:blipFill>
        <p:spPr>
          <a:xfrm>
            <a:off x="0" y="1"/>
            <a:ext cx="6858000" cy="5143500"/>
          </a:xfrm>
          <a:prstGeom prst="rect">
            <a:avLst/>
          </a:prstGeom>
          <a:noFill/>
          <a:ln>
            <a:noFill/>
          </a:ln>
        </p:spPr>
      </p:pic>
      <p:cxnSp>
        <p:nvCxnSpPr>
          <p:cNvPr id="85" name="Google Shape;85;p19"/>
          <p:cNvCxnSpPr/>
          <p:nvPr/>
        </p:nvCxnSpPr>
        <p:spPr>
          <a:xfrm>
            <a:off x="4572000" y="2343150"/>
            <a:ext cx="0" cy="592800"/>
          </a:xfrm>
          <a:prstGeom prst="straightConnector1">
            <a:avLst/>
          </a:prstGeom>
          <a:noFill/>
          <a:ln w="9525" cap="flat" cmpd="sng">
            <a:solidFill>
              <a:srgbClr val="7E7E82"/>
            </a:solidFill>
            <a:prstDash val="solid"/>
            <a:round/>
            <a:headEnd type="none" w="sm" len="sm"/>
            <a:tailEnd type="none" w="sm" len="sm"/>
          </a:ln>
        </p:spPr>
      </p:cxnSp>
      <p:sp>
        <p:nvSpPr>
          <p:cNvPr id="86" name="Google Shape;86;p19"/>
          <p:cNvSpPr txBox="1">
            <a:spLocks noGrp="1"/>
          </p:cNvSpPr>
          <p:nvPr>
            <p:ph type="title"/>
          </p:nvPr>
        </p:nvSpPr>
        <p:spPr>
          <a:xfrm>
            <a:off x="4800600" y="2457450"/>
            <a:ext cx="3581400" cy="342900"/>
          </a:xfrm>
          <a:prstGeom prst="rect">
            <a:avLst/>
          </a:prstGeom>
          <a:noFill/>
          <a:ln>
            <a:noFill/>
          </a:ln>
        </p:spPr>
        <p:txBody>
          <a:bodyPr spcFirstLastPara="1" wrap="square" lIns="91425" tIns="45700" rIns="91425" bIns="45700" anchor="t" anchorCtr="0">
            <a:noAutofit/>
          </a:bodyPr>
          <a:lstStyle>
            <a:lvl1pPr lvl="0" algn="l" rtl="0">
              <a:spcBef>
                <a:spcPts val="0"/>
              </a:spcBef>
              <a:spcAft>
                <a:spcPts val="0"/>
              </a:spcAft>
              <a:buClr>
                <a:schemeClr val="dk2"/>
              </a:buClr>
              <a:buSzPts val="2400"/>
              <a:buFont typeface="Arial"/>
              <a:buNone/>
              <a:defRPr sz="2400" b="1" cap="none">
                <a:solidFill>
                  <a:schemeClr val="dk2"/>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87" name="Google Shape;87;p19"/>
          <p:cNvPicPr preferRelativeResize="0"/>
          <p:nvPr/>
        </p:nvPicPr>
        <p:blipFill rotWithShape="1">
          <a:blip r:embed="rId3">
            <a:alphaModFix/>
          </a:blip>
          <a:srcRect/>
          <a:stretch/>
        </p:blipFill>
        <p:spPr>
          <a:xfrm>
            <a:off x="1295400" y="2167128"/>
            <a:ext cx="2427733" cy="809244"/>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Column Body Slide">
  <p:cSld name="Two-Column Body Slide">
    <p:spTree>
      <p:nvGrpSpPr>
        <p:cNvPr id="1" name="Shape 88"/>
        <p:cNvGrpSpPr/>
        <p:nvPr/>
      </p:nvGrpSpPr>
      <p:grpSpPr>
        <a:xfrm>
          <a:off x="0" y="0"/>
          <a:ext cx="0" cy="0"/>
          <a:chOff x="0" y="0"/>
          <a:chExt cx="0" cy="0"/>
        </a:xfrm>
      </p:grpSpPr>
      <p:sp>
        <p:nvSpPr>
          <p:cNvPr id="89" name="Google Shape;89;p20"/>
          <p:cNvSpPr txBox="1">
            <a:spLocks noGrp="1"/>
          </p:cNvSpPr>
          <p:nvPr>
            <p:ph type="title"/>
          </p:nvPr>
        </p:nvSpPr>
        <p:spPr>
          <a:xfrm>
            <a:off x="457200" y="228600"/>
            <a:ext cx="8229600" cy="857400"/>
          </a:xfrm>
          <a:prstGeom prst="rect">
            <a:avLst/>
          </a:prstGeom>
          <a:noFill/>
          <a:ln>
            <a:noFill/>
          </a:ln>
        </p:spPr>
        <p:txBody>
          <a:bodyPr spcFirstLastPara="1" wrap="square" lIns="91425" tIns="45700" rIns="91425" bIns="45700" anchor="ctr" anchorCtr="0">
            <a:normAutofit/>
          </a:bodyPr>
          <a:lstStyle>
            <a:lvl1pPr lvl="0" algn="l" rtl="0">
              <a:spcBef>
                <a:spcPts val="0"/>
              </a:spcBef>
              <a:spcAft>
                <a:spcPts val="0"/>
              </a:spcAft>
              <a:buClr>
                <a:schemeClr val="dk2"/>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0" name="Google Shape;90;p20"/>
          <p:cNvSpPr txBox="1">
            <a:spLocks noGrp="1"/>
          </p:cNvSpPr>
          <p:nvPr>
            <p:ph type="body" idx="1"/>
          </p:nvPr>
        </p:nvSpPr>
        <p:spPr>
          <a:xfrm>
            <a:off x="457200" y="1257300"/>
            <a:ext cx="4038600" cy="3143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solidFill>
                  <a:schemeClr val="accent5"/>
                </a:solidFill>
              </a:defRPr>
            </a:lvl1pPr>
            <a:lvl2pPr marL="914400" lvl="1" indent="-330200" algn="l" rtl="0">
              <a:spcBef>
                <a:spcPts val="320"/>
              </a:spcBef>
              <a:spcAft>
                <a:spcPts val="0"/>
              </a:spcAft>
              <a:buSzPts val="1600"/>
              <a:buChar char="▫"/>
              <a:defRPr>
                <a:solidFill>
                  <a:schemeClr val="accent5"/>
                </a:solidFill>
              </a:defRPr>
            </a:lvl2pPr>
            <a:lvl3pPr marL="1371600" lvl="2" indent="-317500" algn="l" rtl="0">
              <a:spcBef>
                <a:spcPts val="280"/>
              </a:spcBef>
              <a:spcAft>
                <a:spcPts val="0"/>
              </a:spcAft>
              <a:buSzPts val="1400"/>
              <a:buChar char="–"/>
              <a:defRPr>
                <a:solidFill>
                  <a:schemeClr val="accent5"/>
                </a:solidFill>
              </a:defRPr>
            </a:lvl3pPr>
            <a:lvl4pPr marL="1828800" lvl="3" indent="-304800" algn="l" rtl="0">
              <a:spcBef>
                <a:spcPts val="240"/>
              </a:spcBef>
              <a:spcAft>
                <a:spcPts val="0"/>
              </a:spcAft>
              <a:buSzPts val="1200"/>
              <a:buChar char="▪"/>
              <a:defRPr>
                <a:solidFill>
                  <a:schemeClr val="accent5"/>
                </a:solidFill>
              </a:defRPr>
            </a:lvl4pPr>
            <a:lvl5pPr marL="2286000" lvl="4" indent="-304800" algn="l" rtl="0">
              <a:spcBef>
                <a:spcPts val="240"/>
              </a:spcBef>
              <a:spcAft>
                <a:spcPts val="0"/>
              </a:spcAft>
              <a:buSzPts val="1200"/>
              <a:buChar char="»"/>
              <a:defRPr>
                <a:solidFill>
                  <a:schemeClr val="accent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
        <p:nvSpPr>
          <p:cNvPr id="91" name="Google Shape;91;p20"/>
          <p:cNvSpPr txBox="1">
            <a:spLocks noGrp="1"/>
          </p:cNvSpPr>
          <p:nvPr>
            <p:ph type="body" idx="2"/>
          </p:nvPr>
        </p:nvSpPr>
        <p:spPr>
          <a:xfrm>
            <a:off x="4648200" y="1257300"/>
            <a:ext cx="4038600" cy="3143100"/>
          </a:xfrm>
          <a:prstGeom prst="rect">
            <a:avLst/>
          </a:prstGeom>
          <a:noFill/>
          <a:ln>
            <a:noFill/>
          </a:ln>
        </p:spPr>
        <p:txBody>
          <a:bodyPr spcFirstLastPara="1" wrap="square" lIns="91425" tIns="45700" rIns="91425" bIns="45700" anchor="t" anchorCtr="0">
            <a:normAutofit/>
          </a:bodyPr>
          <a:lstStyle>
            <a:lvl1pPr marL="457200" lvl="0" indent="-342900" algn="l" rtl="0">
              <a:spcBef>
                <a:spcPts val="360"/>
              </a:spcBef>
              <a:spcAft>
                <a:spcPts val="0"/>
              </a:spcAft>
              <a:buSzPts val="1800"/>
              <a:buChar char="•"/>
              <a:defRPr>
                <a:solidFill>
                  <a:schemeClr val="accent5"/>
                </a:solidFill>
              </a:defRPr>
            </a:lvl1pPr>
            <a:lvl2pPr marL="914400" lvl="1" indent="-330200" algn="l" rtl="0">
              <a:spcBef>
                <a:spcPts val="320"/>
              </a:spcBef>
              <a:spcAft>
                <a:spcPts val="0"/>
              </a:spcAft>
              <a:buSzPts val="1600"/>
              <a:buChar char="▫"/>
              <a:defRPr>
                <a:solidFill>
                  <a:schemeClr val="accent5"/>
                </a:solidFill>
              </a:defRPr>
            </a:lvl2pPr>
            <a:lvl3pPr marL="1371600" lvl="2" indent="-317500" algn="l" rtl="0">
              <a:spcBef>
                <a:spcPts val="280"/>
              </a:spcBef>
              <a:spcAft>
                <a:spcPts val="0"/>
              </a:spcAft>
              <a:buSzPts val="1400"/>
              <a:buChar char="–"/>
              <a:defRPr>
                <a:solidFill>
                  <a:schemeClr val="accent5"/>
                </a:solidFill>
              </a:defRPr>
            </a:lvl3pPr>
            <a:lvl4pPr marL="1828800" lvl="3" indent="-304800" algn="l" rtl="0">
              <a:spcBef>
                <a:spcPts val="240"/>
              </a:spcBef>
              <a:spcAft>
                <a:spcPts val="0"/>
              </a:spcAft>
              <a:buSzPts val="1200"/>
              <a:buChar char="▪"/>
              <a:defRPr>
                <a:solidFill>
                  <a:schemeClr val="accent5"/>
                </a:solidFill>
              </a:defRPr>
            </a:lvl4pPr>
            <a:lvl5pPr marL="2286000" lvl="4" indent="-304800" algn="l" rtl="0">
              <a:spcBef>
                <a:spcPts val="240"/>
              </a:spcBef>
              <a:spcAft>
                <a:spcPts val="0"/>
              </a:spcAft>
              <a:buSzPts val="1200"/>
              <a:buChar char="»"/>
              <a:defRPr>
                <a:solidFill>
                  <a:schemeClr val="accent5"/>
                </a:solidFill>
              </a:defRPr>
            </a:lvl5pPr>
            <a:lvl6pPr marL="2743200" lvl="5" indent="-342900" algn="l" rtl="0">
              <a:spcBef>
                <a:spcPts val="360"/>
              </a:spcBef>
              <a:spcAft>
                <a:spcPts val="0"/>
              </a:spcAft>
              <a:buClr>
                <a:schemeClr val="dk1"/>
              </a:buClr>
              <a:buSzPts val="1800"/>
              <a:buChar char="•"/>
              <a:defRPr/>
            </a:lvl6pPr>
            <a:lvl7pPr marL="3200400" lvl="6" indent="-342900" algn="l" rtl="0">
              <a:spcBef>
                <a:spcPts val="360"/>
              </a:spcBef>
              <a:spcAft>
                <a:spcPts val="0"/>
              </a:spcAft>
              <a:buClr>
                <a:schemeClr val="dk1"/>
              </a:buClr>
              <a:buSzPts val="1800"/>
              <a:buChar char="•"/>
              <a:defRPr/>
            </a:lvl7pPr>
            <a:lvl8pPr marL="3657600" lvl="7" indent="-342900" algn="l" rtl="0">
              <a:spcBef>
                <a:spcPts val="360"/>
              </a:spcBef>
              <a:spcAft>
                <a:spcPts val="0"/>
              </a:spcAft>
              <a:buClr>
                <a:schemeClr val="dk1"/>
              </a:buClr>
              <a:buSzPts val="1800"/>
              <a:buChar char="•"/>
              <a:defRPr/>
            </a:lvl8pPr>
            <a:lvl9pPr marL="4114800" lvl="8" indent="-342900" algn="l" rtl="0">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4" name="Google Shape;94;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5"/>
        <p:cNvGrpSpPr/>
        <p:nvPr/>
      </p:nvGrpSpPr>
      <p:grpSpPr>
        <a:xfrm>
          <a:off x="0" y="0"/>
          <a:ext cx="0" cy="0"/>
          <a:chOff x="0" y="0"/>
          <a:chExt cx="0" cy="0"/>
        </a:xfrm>
      </p:grpSpPr>
      <p:sp>
        <p:nvSpPr>
          <p:cNvPr id="96" name="Google Shape;96;p22"/>
          <p:cNvSpPr txBox="1">
            <a:spLocks noGrp="1"/>
          </p:cNvSpPr>
          <p:nvPr>
            <p:ph type="title"/>
          </p:nvPr>
        </p:nvSpPr>
        <p:spPr>
          <a:xfrm>
            <a:off x="311700" y="445025"/>
            <a:ext cx="8520600" cy="572700"/>
          </a:xfrm>
          <a:prstGeom prst="rect">
            <a:avLst/>
          </a:prstGeom>
        </p:spPr>
        <p:txBody>
          <a:bodyPr spcFirstLastPara="1" wrap="square" lIns="91425" tIns="45700" rIns="91425" bIns="45700" anchor="ctr" anchorCtr="0">
            <a:normAutofit/>
          </a:bodyPr>
          <a:lstStyle>
            <a:lvl1pPr lvl="0" rtl="0">
              <a:spcBef>
                <a:spcPts val="0"/>
              </a:spcBef>
              <a:spcAft>
                <a:spcPts val="0"/>
              </a:spcAft>
              <a:buSzPts val="32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7" name="Google Shape;97;p22"/>
          <p:cNvSpPr txBox="1">
            <a:spLocks noGrp="1"/>
          </p:cNvSpPr>
          <p:nvPr>
            <p:ph type="body" idx="1"/>
          </p:nvPr>
        </p:nvSpPr>
        <p:spPr>
          <a:xfrm>
            <a:off x="311700" y="1152475"/>
            <a:ext cx="8520600" cy="3416400"/>
          </a:xfrm>
          <a:prstGeom prst="rect">
            <a:avLst/>
          </a:prstGeom>
        </p:spPr>
        <p:txBody>
          <a:bodyPr spcFirstLastPara="1" wrap="square" lIns="91425" tIns="45700" rIns="91425" bIns="45700" anchor="t" anchorCtr="0">
            <a:normAutofit/>
          </a:bodyPr>
          <a:lstStyle>
            <a:lvl1pPr marL="457200" lvl="0" indent="-342900" rtl="0">
              <a:spcBef>
                <a:spcPts val="360"/>
              </a:spcBef>
              <a:spcAft>
                <a:spcPts val="0"/>
              </a:spcAft>
              <a:buSzPts val="1800"/>
              <a:buChar char="•"/>
              <a:defRPr/>
            </a:lvl1pPr>
            <a:lvl2pPr marL="914400" lvl="1" indent="-330200" rtl="0">
              <a:spcBef>
                <a:spcPts val="320"/>
              </a:spcBef>
              <a:spcAft>
                <a:spcPts val="0"/>
              </a:spcAft>
              <a:buSzPts val="1600"/>
              <a:buChar char="▫"/>
              <a:defRPr/>
            </a:lvl2pPr>
            <a:lvl3pPr marL="1371600" lvl="2" indent="-317500" rtl="0">
              <a:spcBef>
                <a:spcPts val="280"/>
              </a:spcBef>
              <a:spcAft>
                <a:spcPts val="0"/>
              </a:spcAft>
              <a:buSzPts val="1400"/>
              <a:buChar char="–"/>
              <a:defRPr/>
            </a:lvl3pPr>
            <a:lvl4pPr marL="1828800" lvl="3" indent="-304800" rtl="0">
              <a:spcBef>
                <a:spcPts val="240"/>
              </a:spcBef>
              <a:spcAft>
                <a:spcPts val="0"/>
              </a:spcAft>
              <a:buSzPts val="1200"/>
              <a:buChar char="▪"/>
              <a:defRPr/>
            </a:lvl4pPr>
            <a:lvl5pPr marL="2286000" lvl="4" indent="-304800" rtl="0">
              <a:spcBef>
                <a:spcPts val="240"/>
              </a:spcBef>
              <a:spcAft>
                <a:spcPts val="0"/>
              </a:spcAft>
              <a:buSzPts val="1200"/>
              <a:buChar char="»"/>
              <a:defRPr/>
            </a:lvl5pPr>
            <a:lvl6pPr marL="2743200" lvl="5" indent="-355600" rtl="0">
              <a:spcBef>
                <a:spcPts val="400"/>
              </a:spcBef>
              <a:spcAft>
                <a:spcPts val="0"/>
              </a:spcAft>
              <a:buSzPts val="2000"/>
              <a:buChar char="•"/>
              <a:defRPr/>
            </a:lvl6pPr>
            <a:lvl7pPr marL="3200400" lvl="6" indent="-355600" rtl="0">
              <a:spcBef>
                <a:spcPts val="400"/>
              </a:spcBef>
              <a:spcAft>
                <a:spcPts val="0"/>
              </a:spcAft>
              <a:buSzPts val="2000"/>
              <a:buChar char="•"/>
              <a:defRPr/>
            </a:lvl7pPr>
            <a:lvl8pPr marL="3657600" lvl="7" indent="-355600" rtl="0">
              <a:spcBef>
                <a:spcPts val="400"/>
              </a:spcBef>
              <a:spcAft>
                <a:spcPts val="0"/>
              </a:spcAft>
              <a:buSzPts val="2000"/>
              <a:buChar char="•"/>
              <a:defRPr/>
            </a:lvl8pPr>
            <a:lvl9pPr marL="4114800" lvl="8" indent="-355600" rtl="0">
              <a:spcBef>
                <a:spcPts val="400"/>
              </a:spcBef>
              <a:spcAft>
                <a:spcPts val="0"/>
              </a:spcAft>
              <a:buSzPts val="2000"/>
              <a:buChar char="•"/>
              <a:defRPr/>
            </a:lvl9pPr>
          </a:lstStyle>
          <a:p>
            <a:endParaRPr/>
          </a:p>
        </p:txBody>
      </p:sp>
      <p:sp>
        <p:nvSpPr>
          <p:cNvPr id="98" name="Google Shape;98;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image" Target="../media/image2.pn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jp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pic>
        <p:nvPicPr>
          <p:cNvPr id="51" name="Google Shape;51;p13" descr="kkk.jpg"/>
          <p:cNvPicPr preferRelativeResize="0"/>
          <p:nvPr/>
        </p:nvPicPr>
        <p:blipFill rotWithShape="1">
          <a:blip r:embed="rId11">
            <a:alphaModFix/>
          </a:blip>
          <a:srcRect/>
          <a:stretch/>
        </p:blipFill>
        <p:spPr>
          <a:xfrm>
            <a:off x="0" y="0"/>
            <a:ext cx="9144000" cy="5143500"/>
          </a:xfrm>
          <a:prstGeom prst="rect">
            <a:avLst/>
          </a:prstGeom>
          <a:noFill/>
          <a:ln>
            <a:noFill/>
          </a:ln>
        </p:spPr>
      </p:pic>
      <p:sp>
        <p:nvSpPr>
          <p:cNvPr id="52" name="Google Shape;52;p13"/>
          <p:cNvSpPr txBox="1">
            <a:spLocks noGrp="1"/>
          </p:cNvSpPr>
          <p:nvPr>
            <p:ph type="title"/>
          </p:nvPr>
        </p:nvSpPr>
        <p:spPr>
          <a:xfrm>
            <a:off x="457200" y="228600"/>
            <a:ext cx="8229600" cy="857400"/>
          </a:xfrm>
          <a:prstGeom prst="rect">
            <a:avLst/>
          </a:prstGeom>
          <a:noFill/>
          <a:ln>
            <a:noFill/>
          </a:ln>
        </p:spPr>
        <p:txBody>
          <a:bodyPr spcFirstLastPara="1" wrap="square" lIns="91425" tIns="45700" rIns="91425" bIns="45700" anchor="ctr" anchorCtr="0">
            <a:normAutofit/>
          </a:bodyPr>
          <a:lstStyle>
            <a:lvl1pPr marR="0" lvl="0" algn="l" rtl="0">
              <a:spcBef>
                <a:spcPts val="0"/>
              </a:spcBef>
              <a:spcAft>
                <a:spcPts val="0"/>
              </a:spcAft>
              <a:buClr>
                <a:schemeClr val="dk2"/>
              </a:buClr>
              <a:buSzPts val="3200"/>
              <a:buFont typeface="Arial"/>
              <a:buNone/>
              <a:defRPr sz="3200" b="1" i="0" u="none" strike="noStrike" cap="none">
                <a:solidFill>
                  <a:schemeClr val="dk2"/>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53" name="Google Shape;53;p13"/>
          <p:cNvSpPr txBox="1">
            <a:spLocks noGrp="1"/>
          </p:cNvSpPr>
          <p:nvPr>
            <p:ph type="body" idx="1"/>
          </p:nvPr>
        </p:nvSpPr>
        <p:spPr>
          <a:xfrm>
            <a:off x="457200" y="1276354"/>
            <a:ext cx="8229600" cy="3124200"/>
          </a:xfrm>
          <a:prstGeom prst="rect">
            <a:avLst/>
          </a:prstGeom>
          <a:noFill/>
          <a:ln>
            <a:noFill/>
          </a:ln>
        </p:spPr>
        <p:txBody>
          <a:bodyPr spcFirstLastPara="1" wrap="square" lIns="91425" tIns="45700" rIns="91425" bIns="45700" anchor="t" anchorCtr="0">
            <a:normAutofit/>
          </a:bodyPr>
          <a:lstStyle>
            <a:lvl1pPr marL="457200" marR="0" lvl="0" indent="-342900" algn="l" rtl="0">
              <a:spcBef>
                <a:spcPts val="360"/>
              </a:spcBef>
              <a:spcAft>
                <a:spcPts val="0"/>
              </a:spcAft>
              <a:buClr>
                <a:srgbClr val="E71B1B"/>
              </a:buClr>
              <a:buSzPts val="1800"/>
              <a:buFont typeface="Arial"/>
              <a:buChar char="•"/>
              <a:defRPr sz="1800" b="0" i="0" u="none" strike="noStrike" cap="none">
                <a:solidFill>
                  <a:srgbClr val="7E7E82"/>
                </a:solidFill>
                <a:latin typeface="Open Sans"/>
                <a:ea typeface="Open Sans"/>
                <a:cs typeface="Open Sans"/>
                <a:sym typeface="Open Sans"/>
              </a:defRPr>
            </a:lvl1pPr>
            <a:lvl2pPr marL="914400" marR="0" lvl="1" indent="-330200" algn="l" rtl="0">
              <a:spcBef>
                <a:spcPts val="320"/>
              </a:spcBef>
              <a:spcAft>
                <a:spcPts val="0"/>
              </a:spcAft>
              <a:buClr>
                <a:srgbClr val="E71B1B"/>
              </a:buClr>
              <a:buSzPts val="1600"/>
              <a:buFont typeface="Calibri"/>
              <a:buChar char="▫"/>
              <a:defRPr sz="1600" b="0" i="0" u="none" strike="noStrike" cap="none">
                <a:solidFill>
                  <a:srgbClr val="7E7E82"/>
                </a:solidFill>
                <a:latin typeface="Open Sans"/>
                <a:ea typeface="Open Sans"/>
                <a:cs typeface="Open Sans"/>
                <a:sym typeface="Open Sans"/>
              </a:defRPr>
            </a:lvl2pPr>
            <a:lvl3pPr marL="1371600" marR="0" lvl="2" indent="-317500" algn="l" rtl="0">
              <a:spcBef>
                <a:spcPts val="280"/>
              </a:spcBef>
              <a:spcAft>
                <a:spcPts val="0"/>
              </a:spcAft>
              <a:buClr>
                <a:srgbClr val="E71B1B"/>
              </a:buClr>
              <a:buSzPts val="1400"/>
              <a:buFont typeface="Calibri"/>
              <a:buChar char="–"/>
              <a:defRPr sz="1400" b="0" i="0" u="none" strike="noStrike" cap="none">
                <a:solidFill>
                  <a:srgbClr val="7E7E82"/>
                </a:solidFill>
                <a:latin typeface="Open Sans"/>
                <a:ea typeface="Open Sans"/>
                <a:cs typeface="Open Sans"/>
                <a:sym typeface="Open Sans"/>
              </a:defRPr>
            </a:lvl3pPr>
            <a:lvl4pPr marL="1828800" marR="0" lvl="3" indent="-304800" algn="l" rtl="0">
              <a:spcBef>
                <a:spcPts val="240"/>
              </a:spcBef>
              <a:spcAft>
                <a:spcPts val="0"/>
              </a:spcAft>
              <a:buClr>
                <a:srgbClr val="E71B1B"/>
              </a:buClr>
              <a:buSzPts val="1200"/>
              <a:buFont typeface="Noto Sans Symbols"/>
              <a:buChar char="▪"/>
              <a:defRPr sz="1200" b="0" i="0" u="none" strike="noStrike" cap="none">
                <a:solidFill>
                  <a:srgbClr val="7E7E82"/>
                </a:solidFill>
                <a:latin typeface="Open Sans"/>
                <a:ea typeface="Open Sans"/>
                <a:cs typeface="Open Sans"/>
                <a:sym typeface="Open Sans"/>
              </a:defRPr>
            </a:lvl4pPr>
            <a:lvl5pPr marL="2286000" marR="0" lvl="4" indent="-304800" algn="l" rtl="0">
              <a:spcBef>
                <a:spcPts val="240"/>
              </a:spcBef>
              <a:spcAft>
                <a:spcPts val="0"/>
              </a:spcAft>
              <a:buClr>
                <a:srgbClr val="E71B1B"/>
              </a:buClr>
              <a:buSzPts val="1200"/>
              <a:buFont typeface="Arial"/>
              <a:buChar char="»"/>
              <a:defRPr sz="1200" b="0" i="0" u="none" strike="noStrike" cap="none">
                <a:solidFill>
                  <a:srgbClr val="7E7E82"/>
                </a:solidFill>
                <a:latin typeface="Open Sans"/>
                <a:ea typeface="Open Sans"/>
                <a:cs typeface="Open Sans"/>
                <a:sym typeface="Open Sans"/>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p:nvPr/>
        </p:nvSpPr>
        <p:spPr>
          <a:xfrm>
            <a:off x="8229600" y="4686300"/>
            <a:ext cx="457200" cy="285900"/>
          </a:xfrm>
          <a:prstGeom prst="rect">
            <a:avLst/>
          </a:prstGeom>
          <a:noFill/>
          <a:ln>
            <a:noFill/>
          </a:ln>
        </p:spPr>
        <p:txBody>
          <a:bodyPr spcFirstLastPara="1" wrap="square" lIns="91425" tIns="45700" rIns="91425" bIns="45700" anchor="ctr" anchorCtr="1">
            <a:noAutofit/>
          </a:bodyPr>
          <a:lstStyle/>
          <a:p>
            <a:pPr marL="0" marR="0" lvl="0" indent="0" algn="l" rtl="0">
              <a:spcBef>
                <a:spcPts val="0"/>
              </a:spcBef>
              <a:spcAft>
                <a:spcPts val="0"/>
              </a:spcAft>
              <a:buNone/>
            </a:pPr>
            <a:fld id="{00000000-1234-1234-1234-123412341234}" type="slidenum">
              <a:rPr lang="en" sz="1200" b="0" i="0" u="none" strike="noStrike" cap="none">
                <a:solidFill>
                  <a:schemeClr val="accent5"/>
                </a:solidFill>
                <a:latin typeface="Open Sans Light"/>
                <a:ea typeface="Open Sans Light"/>
                <a:cs typeface="Open Sans Light"/>
                <a:sym typeface="Open Sans Light"/>
              </a:rPr>
              <a:t>‹#›</a:t>
            </a:fld>
            <a:endParaRPr sz="1200" b="0" i="0" u="none" strike="noStrike" cap="none">
              <a:solidFill>
                <a:schemeClr val="accent5"/>
              </a:solidFill>
              <a:latin typeface="Open Sans"/>
              <a:ea typeface="Open Sans"/>
              <a:cs typeface="Open Sans"/>
              <a:sym typeface="Open Sans"/>
            </a:endParaRPr>
          </a:p>
        </p:txBody>
      </p:sp>
      <p:pic>
        <p:nvPicPr>
          <p:cNvPr id="55" name="Google Shape;55;p13"/>
          <p:cNvPicPr preferRelativeResize="0"/>
          <p:nvPr/>
        </p:nvPicPr>
        <p:blipFill rotWithShape="1">
          <a:blip r:embed="rId12">
            <a:alphaModFix/>
          </a:blip>
          <a:srcRect/>
          <a:stretch/>
        </p:blipFill>
        <p:spPr>
          <a:xfrm>
            <a:off x="314324" y="4457700"/>
            <a:ext cx="564356" cy="56435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9.xml"/><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9.xml"/><Relationship Id="rId4" Type="http://schemas.openxmlformats.org/officeDocument/2006/relationships/image" Target="../media/image22.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19.xml"/></Relationships>
</file>

<file path=ppt/slides/_rels/slide4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4.xml"/><Relationship Id="rId1" Type="http://schemas.openxmlformats.org/officeDocument/2006/relationships/slideLayout" Target="../slideLayouts/slideLayout19.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5.xml"/><Relationship Id="rId1" Type="http://schemas.openxmlformats.org/officeDocument/2006/relationships/slideLayout" Target="../slideLayouts/slideLayout19.xml"/><Relationship Id="rId4" Type="http://schemas.openxmlformats.org/officeDocument/2006/relationships/image" Target="../media/image26.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9.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9.xml"/></Relationships>
</file>

<file path=ppt/slides/_rels/slide4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8.xml"/><Relationship Id="rId1" Type="http://schemas.openxmlformats.org/officeDocument/2006/relationships/slideLayout" Target="../slideLayouts/slideLayout19.xml"/></Relationships>
</file>

<file path=ppt/slides/_rels/slide4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9.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0.xml"/><Relationship Id="rId1" Type="http://schemas.openxmlformats.org/officeDocument/2006/relationships/slideLayout" Target="../slideLayouts/slideLayout19.xml"/></Relationships>
</file>

<file path=ppt/slides/_rels/slide5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1.xml"/><Relationship Id="rId1" Type="http://schemas.openxmlformats.org/officeDocument/2006/relationships/slideLayout" Target="../slideLayouts/slideLayout19.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1.jpg"/><Relationship Id="rId7" Type="http://schemas.openxmlformats.org/officeDocument/2006/relationships/diagramQuickStyle" Target="../diagrams/quickStyle1.xml"/><Relationship Id="rId2" Type="http://schemas.openxmlformats.org/officeDocument/2006/relationships/notesSlide" Target="../notesSlides/notesSlide53.xml"/><Relationship Id="rId1" Type="http://schemas.openxmlformats.org/officeDocument/2006/relationships/slideLayout" Target="../slideLayouts/slideLayout19.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hyperlink" Target="https://www.shikaridiamonds.com.au/2019/04/psychologists-know-nothing-about.html" TargetMode="External"/><Relationship Id="rId9" Type="http://schemas.microsoft.com/office/2007/relationships/diagramDrawing" Target="../diagrams/drawing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55.xml"/><Relationship Id="rId1" Type="http://schemas.openxmlformats.org/officeDocument/2006/relationships/slideLayout" Target="../slideLayouts/slideLayout19.xml"/></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6.xml"/><Relationship Id="rId1" Type="http://schemas.openxmlformats.org/officeDocument/2006/relationships/slideLayout" Target="../slideLayouts/slideLayout19.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7.xml"/><Relationship Id="rId1" Type="http://schemas.openxmlformats.org/officeDocument/2006/relationships/slideLayout" Target="../slideLayouts/slideLayout19.xml"/><Relationship Id="rId4" Type="http://schemas.openxmlformats.org/officeDocument/2006/relationships/image" Target="../media/image34.jpg"/></Relationships>
</file>

<file path=ppt/slides/_rels/slide5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8.xml"/><Relationship Id="rId1" Type="http://schemas.openxmlformats.org/officeDocument/2006/relationships/slideLayout" Target="../slideLayouts/slideLayout19.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19.xml"/><Relationship Id="rId4"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3"/>
          <p:cNvSpPr txBox="1">
            <a:spLocks noGrp="1"/>
          </p:cNvSpPr>
          <p:nvPr>
            <p:ph type="title"/>
          </p:nvPr>
        </p:nvSpPr>
        <p:spPr>
          <a:xfrm>
            <a:off x="399500" y="1823213"/>
            <a:ext cx="4148700" cy="1128900"/>
          </a:xfrm>
          <a:prstGeom prst="rect">
            <a:avLst/>
          </a:prstGeom>
          <a:effectLst>
            <a:outerShdw blurRad="57150" dist="19050" dir="5400000" algn="bl" rotWithShape="0">
              <a:srgbClr val="000000">
                <a:alpha val="50000"/>
              </a:srgbClr>
            </a:outerShdw>
          </a:effectLst>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dirty="0"/>
              <a:t>CFTM Facilitation for the Case Manager</a:t>
            </a:r>
            <a:endParaRPr dirty="0"/>
          </a:p>
          <a:p>
            <a:pPr marL="0" lvl="0" indent="0" algn="ctr" rtl="0">
              <a:spcBef>
                <a:spcPts val="0"/>
              </a:spcBef>
              <a:spcAft>
                <a:spcPts val="0"/>
              </a:spcAft>
              <a:buNone/>
            </a:pPr>
            <a:r>
              <a:rPr lang="en-US" sz="2300" i="1" dirty="0"/>
              <a:t>3.2.2023</a:t>
            </a:r>
            <a:endParaRPr sz="2300" i="1" dirty="0"/>
          </a:p>
        </p:txBody>
      </p:sp>
      <p:cxnSp>
        <p:nvCxnSpPr>
          <p:cNvPr id="104" name="Google Shape;104;p23"/>
          <p:cNvCxnSpPr>
            <a:endCxn id="105" idx="1"/>
          </p:cNvCxnSpPr>
          <p:nvPr/>
        </p:nvCxnSpPr>
        <p:spPr>
          <a:xfrm>
            <a:off x="24906" y="1425165"/>
            <a:ext cx="4840500" cy="35100"/>
          </a:xfrm>
          <a:prstGeom prst="straightConnector1">
            <a:avLst/>
          </a:prstGeom>
          <a:noFill/>
          <a:ln w="9525" cap="flat" cmpd="sng">
            <a:solidFill>
              <a:schemeClr val="dk2"/>
            </a:solidFill>
            <a:prstDash val="solid"/>
            <a:round/>
            <a:headEnd type="none" w="med" len="med"/>
            <a:tailEnd type="none" w="med" len="med"/>
          </a:ln>
        </p:spPr>
      </p:cxnSp>
      <p:cxnSp>
        <p:nvCxnSpPr>
          <p:cNvPr id="106" name="Google Shape;106;p23"/>
          <p:cNvCxnSpPr/>
          <p:nvPr/>
        </p:nvCxnSpPr>
        <p:spPr>
          <a:xfrm rot="10800000" flipH="1">
            <a:off x="24800" y="3338325"/>
            <a:ext cx="5055300" cy="11700"/>
          </a:xfrm>
          <a:prstGeom prst="straightConnector1">
            <a:avLst/>
          </a:prstGeom>
          <a:noFill/>
          <a:ln w="9525" cap="flat" cmpd="sng">
            <a:solidFill>
              <a:schemeClr val="dk2"/>
            </a:solidFill>
            <a:prstDash val="solid"/>
            <a:round/>
            <a:headEnd type="none" w="med" len="med"/>
            <a:tailEnd type="none" w="med" len="med"/>
          </a:ln>
        </p:spPr>
      </p:cxnSp>
      <p:sp>
        <p:nvSpPr>
          <p:cNvPr id="107" name="Google Shape;107;p23"/>
          <p:cNvSpPr/>
          <p:nvPr/>
        </p:nvSpPr>
        <p:spPr>
          <a:xfrm>
            <a:off x="4857631" y="462137"/>
            <a:ext cx="3948000" cy="3948000"/>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08" name="Google Shape;108;p23"/>
          <p:cNvGrpSpPr/>
          <p:nvPr/>
        </p:nvGrpSpPr>
        <p:grpSpPr>
          <a:xfrm>
            <a:off x="5748636" y="191703"/>
            <a:ext cx="2166000" cy="2166000"/>
            <a:chOff x="3619861" y="407378"/>
            <a:chExt cx="2166000" cy="2166000"/>
          </a:xfrm>
        </p:grpSpPr>
        <p:sp>
          <p:nvSpPr>
            <p:cNvPr id="109" name="Google Shape;109;p23"/>
            <p:cNvSpPr/>
            <p:nvPr/>
          </p:nvSpPr>
          <p:spPr>
            <a:xfrm>
              <a:off x="3619861" y="407378"/>
              <a:ext cx="2166000" cy="2166000"/>
            </a:xfrm>
            <a:prstGeom prst="ellipse">
              <a:avLst/>
            </a:prstGeom>
            <a:solidFill>
              <a:srgbClr val="6AA84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b="1">
                <a:solidFill>
                  <a:srgbClr val="212121"/>
                </a:solidFill>
              </a:endParaRPr>
            </a:p>
          </p:txBody>
        </p:sp>
        <p:sp>
          <p:nvSpPr>
            <p:cNvPr id="110" name="Google Shape;110;p23"/>
            <p:cNvSpPr txBox="1"/>
            <p:nvPr/>
          </p:nvSpPr>
          <p:spPr>
            <a:xfrm>
              <a:off x="4038647" y="677812"/>
              <a:ext cx="1328400" cy="661500"/>
            </a:xfrm>
            <a:prstGeom prst="rect">
              <a:avLst/>
            </a:prstGeom>
            <a:solidFill>
              <a:srgbClr val="6AA84F"/>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chemeClr val="lt1"/>
                  </a:solidFill>
                  <a:latin typeface="Roboto"/>
                  <a:ea typeface="Roboto"/>
                  <a:cs typeface="Roboto"/>
                  <a:sym typeface="Roboto"/>
                </a:rPr>
                <a:t>Teaming</a:t>
              </a:r>
              <a:endParaRPr sz="1900">
                <a:solidFill>
                  <a:schemeClr val="lt1"/>
                </a:solidFill>
                <a:latin typeface="Roboto"/>
                <a:ea typeface="Roboto"/>
                <a:cs typeface="Roboto"/>
                <a:sym typeface="Roboto"/>
              </a:endParaRPr>
            </a:p>
          </p:txBody>
        </p:sp>
      </p:grpSp>
      <p:grpSp>
        <p:nvGrpSpPr>
          <p:cNvPr id="111" name="Google Shape;111;p23"/>
          <p:cNvGrpSpPr/>
          <p:nvPr/>
        </p:nvGrpSpPr>
        <p:grpSpPr>
          <a:xfrm>
            <a:off x="6978011" y="1094643"/>
            <a:ext cx="2166000" cy="2166000"/>
            <a:chOff x="4648111" y="1143043"/>
            <a:chExt cx="2166000" cy="2166000"/>
          </a:xfrm>
        </p:grpSpPr>
        <p:sp>
          <p:nvSpPr>
            <p:cNvPr id="112" name="Google Shape;112;p23"/>
            <p:cNvSpPr/>
            <p:nvPr/>
          </p:nvSpPr>
          <p:spPr>
            <a:xfrm>
              <a:off x="4648111" y="1143043"/>
              <a:ext cx="2166000" cy="2166000"/>
            </a:xfrm>
            <a:prstGeom prst="ellipse">
              <a:avLst/>
            </a:prstGeom>
            <a:solidFill>
              <a:srgbClr val="307B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23"/>
            <p:cNvSpPr txBox="1"/>
            <p:nvPr/>
          </p:nvSpPr>
          <p:spPr>
            <a:xfrm>
              <a:off x="5175074" y="1669525"/>
              <a:ext cx="15852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Assessment </a:t>
              </a:r>
              <a:endParaRPr sz="1900">
                <a:solidFill>
                  <a:srgbClr val="FFFFFF"/>
                </a:solidFill>
                <a:latin typeface="Roboto"/>
                <a:ea typeface="Roboto"/>
                <a:cs typeface="Roboto"/>
                <a:sym typeface="Roboto"/>
              </a:endParaRPr>
            </a:p>
          </p:txBody>
        </p:sp>
      </p:grpSp>
      <p:grpSp>
        <p:nvGrpSpPr>
          <p:cNvPr id="114" name="Google Shape;114;p23"/>
          <p:cNvGrpSpPr/>
          <p:nvPr/>
        </p:nvGrpSpPr>
        <p:grpSpPr>
          <a:xfrm>
            <a:off x="6714212" y="2357689"/>
            <a:ext cx="2166000" cy="2166000"/>
            <a:chOff x="4238812" y="2357689"/>
            <a:chExt cx="2166000" cy="2166000"/>
          </a:xfrm>
        </p:grpSpPr>
        <p:sp>
          <p:nvSpPr>
            <p:cNvPr id="115" name="Google Shape;115;p23"/>
            <p:cNvSpPr/>
            <p:nvPr/>
          </p:nvSpPr>
          <p:spPr>
            <a:xfrm>
              <a:off x="4238812" y="2357689"/>
              <a:ext cx="2166000" cy="2166000"/>
            </a:xfrm>
            <a:prstGeom prst="ellipse">
              <a:avLst/>
            </a:prstGeom>
            <a:solidFill>
              <a:srgbClr val="0944A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23"/>
            <p:cNvSpPr txBox="1"/>
            <p:nvPr/>
          </p:nvSpPr>
          <p:spPr>
            <a:xfrm>
              <a:off x="4921391" y="3309062"/>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Planning </a:t>
              </a:r>
              <a:endParaRPr sz="1900">
                <a:solidFill>
                  <a:srgbClr val="FFFFFF"/>
                </a:solidFill>
                <a:latin typeface="Roboto"/>
                <a:ea typeface="Roboto"/>
                <a:cs typeface="Roboto"/>
                <a:sym typeface="Roboto"/>
              </a:endParaRPr>
            </a:p>
          </p:txBody>
        </p:sp>
      </p:grpSp>
      <p:grpSp>
        <p:nvGrpSpPr>
          <p:cNvPr id="117" name="Google Shape;117;p23"/>
          <p:cNvGrpSpPr/>
          <p:nvPr/>
        </p:nvGrpSpPr>
        <p:grpSpPr>
          <a:xfrm>
            <a:off x="5019651" y="2418165"/>
            <a:ext cx="2166000" cy="2166000"/>
            <a:chOff x="2983201" y="2357790"/>
            <a:chExt cx="2166000" cy="2166000"/>
          </a:xfrm>
        </p:grpSpPr>
        <p:sp>
          <p:nvSpPr>
            <p:cNvPr id="118" name="Google Shape;118;p23"/>
            <p:cNvSpPr/>
            <p:nvPr/>
          </p:nvSpPr>
          <p:spPr>
            <a:xfrm>
              <a:off x="2983201" y="2357790"/>
              <a:ext cx="2166000" cy="2166000"/>
            </a:xfrm>
            <a:prstGeom prst="ellipse">
              <a:avLst/>
            </a:prstGeom>
            <a:solidFill>
              <a:srgbClr val="0C58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23"/>
            <p:cNvSpPr txBox="1"/>
            <p:nvPr/>
          </p:nvSpPr>
          <p:spPr>
            <a:xfrm>
              <a:off x="3125100" y="3289650"/>
              <a:ext cx="18822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Implementation </a:t>
              </a:r>
              <a:endParaRPr sz="1900">
                <a:solidFill>
                  <a:srgbClr val="FFFFFF"/>
                </a:solidFill>
                <a:latin typeface="Roboto"/>
                <a:ea typeface="Roboto"/>
                <a:cs typeface="Roboto"/>
                <a:sym typeface="Roboto"/>
              </a:endParaRPr>
            </a:p>
          </p:txBody>
        </p:sp>
      </p:grpSp>
      <p:sp>
        <p:nvSpPr>
          <p:cNvPr id="105" name="Google Shape;105;p23"/>
          <p:cNvSpPr/>
          <p:nvPr/>
        </p:nvSpPr>
        <p:spPr>
          <a:xfrm>
            <a:off x="4548203" y="1143062"/>
            <a:ext cx="2166000" cy="2166000"/>
          </a:xfrm>
          <a:prstGeom prst="ellipse">
            <a:avLst/>
          </a:prstGeom>
          <a:solidFill>
            <a:srgbClr val="0D5D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23"/>
          <p:cNvSpPr/>
          <p:nvPr/>
        </p:nvSpPr>
        <p:spPr>
          <a:xfrm>
            <a:off x="6279176" y="1696201"/>
            <a:ext cx="1353000" cy="1352700"/>
          </a:xfrm>
          <a:prstGeom prst="ellipse">
            <a:avLst/>
          </a:prstGeom>
          <a:solidFill>
            <a:srgbClr val="A1C3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3"/>
          <p:cNvSpPr txBox="1"/>
          <p:nvPr/>
        </p:nvSpPr>
        <p:spPr>
          <a:xfrm>
            <a:off x="4548200" y="1696200"/>
            <a:ext cx="18822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a:solidFill>
                  <a:srgbClr val="FFFFFF"/>
                </a:solidFill>
                <a:latin typeface="Roboto"/>
                <a:ea typeface="Roboto"/>
                <a:cs typeface="Roboto"/>
                <a:sym typeface="Roboto"/>
              </a:rPr>
              <a:t>Tracking</a:t>
            </a:r>
            <a:endParaRPr sz="1900">
              <a:solidFill>
                <a:srgbClr val="FFFFFF"/>
              </a:solidFill>
              <a:latin typeface="Roboto"/>
              <a:ea typeface="Roboto"/>
              <a:cs typeface="Roboto"/>
              <a:sym typeface="Roboto"/>
            </a:endParaRPr>
          </a:p>
          <a:p>
            <a:pPr marL="0" lvl="0" indent="0" algn="ctr" rtl="0">
              <a:spcBef>
                <a:spcPts val="0"/>
              </a:spcBef>
              <a:spcAft>
                <a:spcPts val="0"/>
              </a:spcAft>
              <a:buNone/>
            </a:pPr>
            <a:r>
              <a:rPr lang="en" sz="1900">
                <a:solidFill>
                  <a:srgbClr val="FFFFFF"/>
                </a:solidFill>
                <a:latin typeface="Roboto"/>
                <a:ea typeface="Roboto"/>
                <a:cs typeface="Roboto"/>
                <a:sym typeface="Roboto"/>
              </a:rPr>
              <a:t>and Adjusting </a:t>
            </a:r>
            <a:endParaRPr sz="1900">
              <a:solidFill>
                <a:srgbClr val="FFFFFF"/>
              </a:solidFill>
              <a:latin typeface="Roboto"/>
              <a:ea typeface="Roboto"/>
              <a:cs typeface="Roboto"/>
              <a:sym typeface="Roboto"/>
            </a:endParaRPr>
          </a:p>
        </p:txBody>
      </p:sp>
      <p:sp>
        <p:nvSpPr>
          <p:cNvPr id="122" name="Google Shape;122;p23"/>
          <p:cNvSpPr txBox="1"/>
          <p:nvPr/>
        </p:nvSpPr>
        <p:spPr>
          <a:xfrm>
            <a:off x="6196675" y="2056925"/>
            <a:ext cx="15180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rgbClr val="FFFFFF"/>
                </a:solidFill>
                <a:latin typeface="Roboto"/>
                <a:ea typeface="Roboto"/>
                <a:cs typeface="Roboto"/>
                <a:sym typeface="Roboto"/>
              </a:rPr>
              <a:t>Engagement </a:t>
            </a:r>
            <a:endParaRPr sz="1800">
              <a:solidFill>
                <a:srgbClr val="FFFFFF"/>
              </a:solidFill>
              <a:latin typeface="Roboto"/>
              <a:ea typeface="Roboto"/>
              <a:cs typeface="Roboto"/>
              <a:sym typeface="Robo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grpSp>
        <p:nvGrpSpPr>
          <p:cNvPr id="209" name="Google Shape;209;p32"/>
          <p:cNvGrpSpPr/>
          <p:nvPr/>
        </p:nvGrpSpPr>
        <p:grpSpPr>
          <a:xfrm>
            <a:off x="3" y="3647891"/>
            <a:ext cx="4844376" cy="1495601"/>
            <a:chOff x="3977400" y="973693"/>
            <a:chExt cx="4094300" cy="1165797"/>
          </a:xfrm>
        </p:grpSpPr>
        <p:grpSp>
          <p:nvGrpSpPr>
            <p:cNvPr id="210" name="Google Shape;210;p32"/>
            <p:cNvGrpSpPr/>
            <p:nvPr/>
          </p:nvGrpSpPr>
          <p:grpSpPr>
            <a:xfrm>
              <a:off x="4732925" y="1142460"/>
              <a:ext cx="529800" cy="997030"/>
              <a:chOff x="4318975" y="1084322"/>
              <a:chExt cx="529800" cy="590378"/>
            </a:xfrm>
          </p:grpSpPr>
          <p:sp>
            <p:nvSpPr>
              <p:cNvPr id="211" name="Google Shape;211;p32"/>
              <p:cNvSpPr/>
              <p:nvPr/>
            </p:nvSpPr>
            <p:spPr>
              <a:xfrm>
                <a:off x="4517125" y="1086100"/>
                <a:ext cx="133500" cy="588600"/>
              </a:xfrm>
              <a:prstGeom prst="rect">
                <a:avLst/>
              </a:prstGeom>
              <a:solidFill>
                <a:srgbClr val="C2C2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2" name="Google Shape;212;p32"/>
              <p:cNvCxnSpPr/>
              <p:nvPr/>
            </p:nvCxnSpPr>
            <p:spPr>
              <a:xfrm rot="10800000">
                <a:off x="4318975" y="1084322"/>
                <a:ext cx="529800" cy="0"/>
              </a:xfrm>
              <a:prstGeom prst="straightConnector1">
                <a:avLst/>
              </a:prstGeom>
              <a:noFill/>
              <a:ln w="9525" cap="flat" cmpd="sng">
                <a:solidFill>
                  <a:srgbClr val="C2C2C2"/>
                </a:solidFill>
                <a:prstDash val="solid"/>
                <a:round/>
                <a:headEnd type="none" w="sm" len="sm"/>
                <a:tailEnd type="none" w="sm" len="sm"/>
              </a:ln>
            </p:spPr>
          </p:cxnSp>
        </p:grpSp>
        <p:sp>
          <p:nvSpPr>
            <p:cNvPr id="213" name="Google Shape;213;p32"/>
            <p:cNvSpPr txBox="1"/>
            <p:nvPr/>
          </p:nvSpPr>
          <p:spPr>
            <a:xfrm>
              <a:off x="5343500" y="1004456"/>
              <a:ext cx="2728200" cy="276000"/>
            </a:xfrm>
            <a:prstGeom prst="rect">
              <a:avLst/>
            </a:prstGeom>
            <a:noFill/>
            <a:ln w="9525" cap="flat" cmpd="sng">
              <a:solidFill>
                <a:schemeClr val="dk2"/>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b="1">
                  <a:solidFill>
                    <a:srgbClr val="5B0F00"/>
                  </a:solidFill>
                  <a:latin typeface="Roboto"/>
                  <a:ea typeface="Roboto"/>
                  <a:cs typeface="Roboto"/>
                  <a:sym typeface="Roboto"/>
                </a:rPr>
                <a:t>Child and Family Team Meetings</a:t>
              </a:r>
              <a:endParaRPr sz="1600" b="1">
                <a:solidFill>
                  <a:srgbClr val="5B0F00"/>
                </a:solidFill>
                <a:latin typeface="Roboto"/>
                <a:ea typeface="Roboto"/>
                <a:cs typeface="Roboto"/>
                <a:sym typeface="Roboto"/>
              </a:endParaRPr>
            </a:p>
          </p:txBody>
        </p:sp>
        <p:sp>
          <p:nvSpPr>
            <p:cNvPr id="214" name="Google Shape;214;p32"/>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500">
                  <a:solidFill>
                    <a:srgbClr val="858585"/>
                  </a:solidFill>
                  <a:latin typeface="Roboto"/>
                  <a:ea typeface="Roboto"/>
                  <a:cs typeface="Roboto"/>
                  <a:sym typeface="Roboto"/>
                </a:rPr>
                <a:t>2003</a:t>
              </a:r>
              <a:endParaRPr sz="1500">
                <a:solidFill>
                  <a:srgbClr val="858585"/>
                </a:solidFill>
                <a:latin typeface="Roboto"/>
                <a:ea typeface="Roboto"/>
                <a:cs typeface="Roboto"/>
                <a:sym typeface="Roboto"/>
              </a:endParaRPr>
            </a:p>
          </p:txBody>
        </p:sp>
      </p:grpSp>
      <p:grpSp>
        <p:nvGrpSpPr>
          <p:cNvPr id="215" name="Google Shape;215;p32"/>
          <p:cNvGrpSpPr/>
          <p:nvPr/>
        </p:nvGrpSpPr>
        <p:grpSpPr>
          <a:xfrm>
            <a:off x="3" y="2330243"/>
            <a:ext cx="4844376" cy="1531124"/>
            <a:chOff x="3977400" y="946003"/>
            <a:chExt cx="4094300" cy="1193487"/>
          </a:xfrm>
        </p:grpSpPr>
        <p:grpSp>
          <p:nvGrpSpPr>
            <p:cNvPr id="216" name="Google Shape;216;p32"/>
            <p:cNvGrpSpPr/>
            <p:nvPr/>
          </p:nvGrpSpPr>
          <p:grpSpPr>
            <a:xfrm>
              <a:off x="4732925" y="1140987"/>
              <a:ext cx="529800" cy="998503"/>
              <a:chOff x="4318975" y="1083450"/>
              <a:chExt cx="529800" cy="591250"/>
            </a:xfrm>
          </p:grpSpPr>
          <p:sp>
            <p:nvSpPr>
              <p:cNvPr id="217" name="Google Shape;217;p32"/>
              <p:cNvSpPr/>
              <p:nvPr/>
            </p:nvSpPr>
            <p:spPr>
              <a:xfrm>
                <a:off x="4517125" y="1086100"/>
                <a:ext cx="133500" cy="5886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8" name="Google Shape;218;p32"/>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219" name="Google Shape;219;p32"/>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500">
                  <a:solidFill>
                    <a:srgbClr val="840D35"/>
                  </a:solidFill>
                  <a:latin typeface="Roboto"/>
                  <a:ea typeface="Roboto"/>
                  <a:cs typeface="Roboto"/>
                  <a:sym typeface="Roboto"/>
                </a:rPr>
                <a:t>2001</a:t>
              </a:r>
              <a:endParaRPr sz="1500">
                <a:solidFill>
                  <a:srgbClr val="840D35"/>
                </a:solidFill>
                <a:latin typeface="Roboto"/>
                <a:ea typeface="Roboto"/>
                <a:cs typeface="Roboto"/>
                <a:sym typeface="Roboto"/>
              </a:endParaRPr>
            </a:p>
          </p:txBody>
        </p:sp>
        <p:sp>
          <p:nvSpPr>
            <p:cNvPr id="220" name="Google Shape;220;p32"/>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840D35"/>
                  </a:solidFill>
                  <a:latin typeface="Roboto"/>
                  <a:ea typeface="Roboto"/>
                  <a:cs typeface="Roboto"/>
                  <a:sym typeface="Roboto"/>
                </a:rPr>
                <a:t>Family Team Conferencing</a:t>
              </a:r>
              <a:endParaRPr sz="1500" b="1">
                <a:solidFill>
                  <a:srgbClr val="840D35"/>
                </a:solidFill>
                <a:latin typeface="Roboto"/>
                <a:ea typeface="Roboto"/>
                <a:cs typeface="Roboto"/>
                <a:sym typeface="Roboto"/>
              </a:endParaRPr>
            </a:p>
          </p:txBody>
        </p:sp>
      </p:grpSp>
      <p:grpSp>
        <p:nvGrpSpPr>
          <p:cNvPr id="221" name="Google Shape;221;p32"/>
          <p:cNvGrpSpPr/>
          <p:nvPr/>
        </p:nvGrpSpPr>
        <p:grpSpPr>
          <a:xfrm>
            <a:off x="3" y="1040569"/>
            <a:ext cx="4844376" cy="1531243"/>
            <a:chOff x="3977400" y="946003"/>
            <a:chExt cx="4094300" cy="1193579"/>
          </a:xfrm>
        </p:grpSpPr>
        <p:grpSp>
          <p:nvGrpSpPr>
            <p:cNvPr id="222" name="Google Shape;222;p32"/>
            <p:cNvGrpSpPr/>
            <p:nvPr/>
          </p:nvGrpSpPr>
          <p:grpSpPr>
            <a:xfrm>
              <a:off x="4732925" y="1140987"/>
              <a:ext cx="529800" cy="998596"/>
              <a:chOff x="4318975" y="1083450"/>
              <a:chExt cx="529800" cy="591305"/>
            </a:xfrm>
          </p:grpSpPr>
          <p:sp>
            <p:nvSpPr>
              <p:cNvPr id="223" name="Google Shape;223;p32"/>
              <p:cNvSpPr/>
              <p:nvPr/>
            </p:nvSpPr>
            <p:spPr>
              <a:xfrm>
                <a:off x="4517129" y="1083455"/>
                <a:ext cx="133500" cy="591300"/>
              </a:xfrm>
              <a:prstGeom prst="rect">
                <a:avLst/>
              </a:prstGeom>
              <a:solidFill>
                <a:srgbClr val="840D3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24" name="Google Shape;224;p32"/>
              <p:cNvCxnSpPr/>
              <p:nvPr/>
            </p:nvCxnSpPr>
            <p:spPr>
              <a:xfrm rot="10800000">
                <a:off x="4318975" y="1083450"/>
                <a:ext cx="529800" cy="0"/>
              </a:xfrm>
              <a:prstGeom prst="straightConnector1">
                <a:avLst/>
              </a:prstGeom>
              <a:noFill/>
              <a:ln w="9525" cap="flat" cmpd="sng">
                <a:solidFill>
                  <a:srgbClr val="840D35"/>
                </a:solidFill>
                <a:prstDash val="solid"/>
                <a:round/>
                <a:headEnd type="none" w="sm" len="sm"/>
                <a:tailEnd type="none" w="sm" len="sm"/>
              </a:ln>
            </p:spPr>
          </p:cxnSp>
        </p:grpSp>
        <p:sp>
          <p:nvSpPr>
            <p:cNvPr id="225" name="Google Shape;225;p32"/>
            <p:cNvSpPr txBox="1"/>
            <p:nvPr/>
          </p:nvSpPr>
          <p:spPr>
            <a:xfrm>
              <a:off x="3977400" y="973693"/>
              <a:ext cx="758400" cy="346800"/>
            </a:xfrm>
            <a:prstGeom prst="rect">
              <a:avLst/>
            </a:prstGeom>
            <a:noFill/>
            <a:ln>
              <a:noFill/>
            </a:ln>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600">
                  <a:solidFill>
                    <a:srgbClr val="840D35"/>
                  </a:solidFill>
                  <a:latin typeface="Roboto"/>
                  <a:ea typeface="Roboto"/>
                  <a:cs typeface="Roboto"/>
                  <a:sym typeface="Roboto"/>
                </a:rPr>
                <a:t>1997</a:t>
              </a:r>
              <a:endParaRPr sz="1600">
                <a:solidFill>
                  <a:srgbClr val="840D35"/>
                </a:solidFill>
                <a:latin typeface="Roboto"/>
                <a:ea typeface="Roboto"/>
                <a:cs typeface="Roboto"/>
                <a:sym typeface="Roboto"/>
              </a:endParaRPr>
            </a:p>
          </p:txBody>
        </p:sp>
        <p:sp>
          <p:nvSpPr>
            <p:cNvPr id="226" name="Google Shape;226;p32"/>
            <p:cNvSpPr txBox="1"/>
            <p:nvPr/>
          </p:nvSpPr>
          <p:spPr>
            <a:xfrm>
              <a:off x="5343500" y="946003"/>
              <a:ext cx="2728200" cy="276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500" b="1">
                  <a:solidFill>
                    <a:srgbClr val="840D35"/>
                  </a:solidFill>
                  <a:latin typeface="Roboto"/>
                  <a:ea typeface="Roboto"/>
                  <a:cs typeface="Roboto"/>
                  <a:sym typeface="Roboto"/>
                </a:rPr>
                <a:t>Adoption and Safe Families Act</a:t>
              </a:r>
              <a:endParaRPr sz="1500" b="1">
                <a:solidFill>
                  <a:srgbClr val="840D35"/>
                </a:solidFill>
                <a:latin typeface="Roboto"/>
                <a:ea typeface="Roboto"/>
                <a:cs typeface="Roboto"/>
                <a:sym typeface="Roboto"/>
              </a:endParaRPr>
            </a:p>
          </p:txBody>
        </p:sp>
      </p:grpSp>
      <p:sp>
        <p:nvSpPr>
          <p:cNvPr id="227" name="Google Shape;227;p32"/>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3180"/>
              <a:t>The Why Behind CFTMs</a:t>
            </a:r>
            <a:endParaRPr sz="3180"/>
          </a:p>
        </p:txBody>
      </p:sp>
      <p:grpSp>
        <p:nvGrpSpPr>
          <p:cNvPr id="228" name="Google Shape;228;p32"/>
          <p:cNvGrpSpPr/>
          <p:nvPr/>
        </p:nvGrpSpPr>
        <p:grpSpPr>
          <a:xfrm>
            <a:off x="5959817" y="915258"/>
            <a:ext cx="1852363" cy="1818140"/>
            <a:chOff x="3619861" y="407378"/>
            <a:chExt cx="2166000" cy="2166000"/>
          </a:xfrm>
        </p:grpSpPr>
        <p:sp>
          <p:nvSpPr>
            <p:cNvPr id="229" name="Google Shape;229;p32"/>
            <p:cNvSpPr/>
            <p:nvPr/>
          </p:nvSpPr>
          <p:spPr>
            <a:xfrm>
              <a:off x="3619861" y="407378"/>
              <a:ext cx="2166000" cy="2166000"/>
            </a:xfrm>
            <a:prstGeom prst="ellipse">
              <a:avLst/>
            </a:prstGeom>
            <a:solidFill>
              <a:srgbClr val="BE2F2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32"/>
            <p:cNvSpPr txBox="1"/>
            <p:nvPr/>
          </p:nvSpPr>
          <p:spPr>
            <a:xfrm>
              <a:off x="4024522" y="707737"/>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Teaming</a:t>
              </a:r>
              <a:endParaRPr sz="1500">
                <a:solidFill>
                  <a:srgbClr val="FFFFFF"/>
                </a:solidFill>
                <a:latin typeface="Roboto"/>
                <a:ea typeface="Roboto"/>
                <a:cs typeface="Roboto"/>
                <a:sym typeface="Roboto"/>
              </a:endParaRPr>
            </a:p>
          </p:txBody>
        </p:sp>
      </p:grpSp>
      <p:grpSp>
        <p:nvGrpSpPr>
          <p:cNvPr id="231" name="Google Shape;231;p32"/>
          <p:cNvGrpSpPr/>
          <p:nvPr/>
        </p:nvGrpSpPr>
        <p:grpSpPr>
          <a:xfrm>
            <a:off x="7083788" y="1662675"/>
            <a:ext cx="1852363" cy="1818140"/>
            <a:chOff x="4648111" y="1143043"/>
            <a:chExt cx="2166000" cy="2166000"/>
          </a:xfrm>
        </p:grpSpPr>
        <p:sp>
          <p:nvSpPr>
            <p:cNvPr id="232" name="Google Shape;232;p32"/>
            <p:cNvSpPr/>
            <p:nvPr/>
          </p:nvSpPr>
          <p:spPr>
            <a:xfrm>
              <a:off x="4648111" y="1143043"/>
              <a:ext cx="2166000" cy="2166000"/>
            </a:xfrm>
            <a:prstGeom prst="ellipse">
              <a:avLst/>
            </a:prstGeom>
            <a:solidFill>
              <a:srgbClr val="D8382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32"/>
            <p:cNvSpPr txBox="1"/>
            <p:nvPr/>
          </p:nvSpPr>
          <p:spPr>
            <a:xfrm>
              <a:off x="5149206" y="1554944"/>
              <a:ext cx="15621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Assessment </a:t>
              </a:r>
              <a:endParaRPr sz="1500">
                <a:solidFill>
                  <a:srgbClr val="FFFFFF"/>
                </a:solidFill>
                <a:latin typeface="Roboto"/>
                <a:ea typeface="Roboto"/>
                <a:cs typeface="Roboto"/>
                <a:sym typeface="Roboto"/>
              </a:endParaRPr>
            </a:p>
          </p:txBody>
        </p:sp>
      </p:grpSp>
      <p:grpSp>
        <p:nvGrpSpPr>
          <p:cNvPr id="234" name="Google Shape;234;p32"/>
          <p:cNvGrpSpPr/>
          <p:nvPr/>
        </p:nvGrpSpPr>
        <p:grpSpPr>
          <a:xfrm>
            <a:off x="6840456" y="2858724"/>
            <a:ext cx="1852363" cy="1818140"/>
            <a:chOff x="4238812" y="2357689"/>
            <a:chExt cx="2166000" cy="2166000"/>
          </a:xfrm>
        </p:grpSpPr>
        <p:sp>
          <p:nvSpPr>
            <p:cNvPr id="235" name="Google Shape;235;p32"/>
            <p:cNvSpPr/>
            <p:nvPr/>
          </p:nvSpPr>
          <p:spPr>
            <a:xfrm>
              <a:off x="4238812" y="2357689"/>
              <a:ext cx="2166000" cy="2166000"/>
            </a:xfrm>
            <a:prstGeom prst="ellipse">
              <a:avLst/>
            </a:prstGeom>
            <a:solidFill>
              <a:srgbClr val="80201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2"/>
            <p:cNvSpPr txBox="1"/>
            <p:nvPr/>
          </p:nvSpPr>
          <p:spPr>
            <a:xfrm>
              <a:off x="5066916" y="3309009"/>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Planning </a:t>
              </a:r>
              <a:endParaRPr sz="1500">
                <a:solidFill>
                  <a:srgbClr val="FFFFFF"/>
                </a:solidFill>
                <a:latin typeface="Roboto"/>
                <a:ea typeface="Roboto"/>
                <a:cs typeface="Roboto"/>
                <a:sym typeface="Roboto"/>
              </a:endParaRPr>
            </a:p>
          </p:txBody>
        </p:sp>
      </p:grpSp>
      <p:grpSp>
        <p:nvGrpSpPr>
          <p:cNvPr id="237" name="Google Shape;237;p32"/>
          <p:cNvGrpSpPr/>
          <p:nvPr/>
        </p:nvGrpSpPr>
        <p:grpSpPr>
          <a:xfrm>
            <a:off x="5231425" y="2858733"/>
            <a:ext cx="1852371" cy="1818140"/>
            <a:chOff x="2983192" y="2357790"/>
            <a:chExt cx="2166009" cy="2166000"/>
          </a:xfrm>
        </p:grpSpPr>
        <p:sp>
          <p:nvSpPr>
            <p:cNvPr id="238" name="Google Shape;238;p32"/>
            <p:cNvSpPr/>
            <p:nvPr/>
          </p:nvSpPr>
          <p:spPr>
            <a:xfrm>
              <a:off x="2983201" y="2357790"/>
              <a:ext cx="2166000" cy="2166000"/>
            </a:xfrm>
            <a:prstGeom prst="ellipse">
              <a:avLst/>
            </a:prstGeom>
            <a:solidFill>
              <a:srgbClr val="A72A1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2"/>
            <p:cNvSpPr txBox="1"/>
            <p:nvPr/>
          </p:nvSpPr>
          <p:spPr>
            <a:xfrm>
              <a:off x="2983192" y="3309025"/>
              <a:ext cx="19206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Implementation</a:t>
              </a:r>
              <a:endParaRPr sz="1500">
                <a:solidFill>
                  <a:srgbClr val="FFFFFF"/>
                </a:solidFill>
                <a:latin typeface="Roboto"/>
                <a:ea typeface="Roboto"/>
                <a:cs typeface="Roboto"/>
                <a:sym typeface="Roboto"/>
              </a:endParaRPr>
            </a:p>
          </p:txBody>
        </p:sp>
      </p:grpSp>
      <p:grpSp>
        <p:nvGrpSpPr>
          <p:cNvPr id="240" name="Google Shape;240;p32"/>
          <p:cNvGrpSpPr/>
          <p:nvPr/>
        </p:nvGrpSpPr>
        <p:grpSpPr>
          <a:xfrm>
            <a:off x="4916232" y="1609299"/>
            <a:ext cx="1852363" cy="1818140"/>
            <a:chOff x="2591728" y="1143012"/>
            <a:chExt cx="2166000" cy="2166000"/>
          </a:xfrm>
        </p:grpSpPr>
        <p:sp>
          <p:nvSpPr>
            <p:cNvPr id="241" name="Google Shape;241;p32"/>
            <p:cNvSpPr/>
            <p:nvPr/>
          </p:nvSpPr>
          <p:spPr>
            <a:xfrm>
              <a:off x="2591728" y="1143012"/>
              <a:ext cx="2166000" cy="2166000"/>
            </a:xfrm>
            <a:prstGeom prst="ellipse">
              <a:avLst/>
            </a:prstGeom>
            <a:solidFill>
              <a:srgbClr val="B02C2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42;p32"/>
            <p:cNvSpPr txBox="1"/>
            <p:nvPr/>
          </p:nvSpPr>
          <p:spPr>
            <a:xfrm>
              <a:off x="2910408" y="1748554"/>
              <a:ext cx="1328400" cy="6615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a:solidFill>
                    <a:srgbClr val="FFFFFF"/>
                  </a:solidFill>
                  <a:latin typeface="Roboto"/>
                  <a:ea typeface="Roboto"/>
                  <a:cs typeface="Roboto"/>
                  <a:sym typeface="Roboto"/>
                </a:rPr>
                <a:t>Tracking and Adjusting</a:t>
              </a:r>
              <a:endParaRPr sz="1500">
                <a:solidFill>
                  <a:srgbClr val="FFFFFF"/>
                </a:solidFill>
                <a:latin typeface="Roboto"/>
                <a:ea typeface="Roboto"/>
                <a:cs typeface="Roboto"/>
                <a:sym typeface="Roboto"/>
              </a:endParaRPr>
            </a:p>
          </p:txBody>
        </p:sp>
      </p:grpSp>
      <p:sp>
        <p:nvSpPr>
          <p:cNvPr id="243" name="Google Shape;243;p32"/>
          <p:cNvSpPr/>
          <p:nvPr/>
        </p:nvSpPr>
        <p:spPr>
          <a:xfrm>
            <a:off x="6184125" y="2326675"/>
            <a:ext cx="1594200" cy="1029000"/>
          </a:xfrm>
          <a:prstGeom prst="ellipse">
            <a:avLst/>
          </a:prstGeom>
          <a:solidFill>
            <a:srgbClr val="EDA29B"/>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200" b="1"/>
              <a:t>Engagement</a:t>
            </a:r>
            <a:endParaRPr sz="1200" b="1"/>
          </a:p>
        </p:txBody>
      </p:sp>
      <p:sp>
        <p:nvSpPr>
          <p:cNvPr id="244" name="Google Shape;244;p32"/>
          <p:cNvSpPr txBox="1"/>
          <p:nvPr/>
        </p:nvSpPr>
        <p:spPr>
          <a:xfrm>
            <a:off x="1844700" y="3960375"/>
            <a:ext cx="27273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200">
                <a:latin typeface="Open Sans"/>
                <a:ea typeface="Open Sans"/>
                <a:cs typeface="Open Sans"/>
                <a:sym typeface="Open Sans"/>
              </a:rPr>
              <a:t>The centerpiece of case planning and decision making.  It is the foundation for moving all cases forward and achieving the desired outcomes for children and families.</a:t>
            </a:r>
            <a:endParaRPr sz="1200">
              <a:latin typeface="Open Sans"/>
              <a:ea typeface="Open Sans"/>
              <a:cs typeface="Open Sans"/>
              <a:sym typeface="Open Sans"/>
            </a:endParaRPr>
          </a:p>
        </p:txBody>
      </p:sp>
      <p:sp>
        <p:nvSpPr>
          <p:cNvPr id="245" name="Google Shape;245;p32"/>
          <p:cNvSpPr txBox="1"/>
          <p:nvPr/>
        </p:nvSpPr>
        <p:spPr>
          <a:xfrm>
            <a:off x="5554525" y="358825"/>
            <a:ext cx="2727300" cy="431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a:latin typeface="Open Sans"/>
                <a:ea typeface="Open Sans"/>
                <a:cs typeface="Open Sans"/>
                <a:sym typeface="Open Sans"/>
              </a:rPr>
              <a:t>The Practice Wheel</a:t>
            </a:r>
            <a:endParaRPr sz="1600" b="1">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grpSp>
        <p:nvGrpSpPr>
          <p:cNvPr id="250" name="Google Shape;250;p33"/>
          <p:cNvGrpSpPr/>
          <p:nvPr/>
        </p:nvGrpSpPr>
        <p:grpSpPr>
          <a:xfrm>
            <a:off x="-1" y="1081350"/>
            <a:ext cx="8306543" cy="1054783"/>
            <a:chOff x="-1261179" y="335545"/>
            <a:chExt cx="9272765" cy="1277132"/>
          </a:xfrm>
        </p:grpSpPr>
        <p:sp>
          <p:nvSpPr>
            <p:cNvPr id="251" name="Google Shape;251;p33"/>
            <p:cNvSpPr txBox="1"/>
            <p:nvPr/>
          </p:nvSpPr>
          <p:spPr>
            <a:xfrm>
              <a:off x="-1261179" y="335545"/>
              <a:ext cx="3976500" cy="62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r>
                <a:rPr lang="en" sz="2800">
                  <a:solidFill>
                    <a:srgbClr val="085631"/>
                  </a:solidFill>
                  <a:latin typeface="Roboto Medium"/>
                  <a:ea typeface="Roboto Medium"/>
                  <a:cs typeface="Roboto Medium"/>
                  <a:sym typeface="Roboto Medium"/>
                </a:rPr>
                <a:t>Child and Family Service Reviews </a:t>
              </a:r>
              <a:endParaRPr sz="2800">
                <a:solidFill>
                  <a:srgbClr val="085631"/>
                </a:solidFill>
                <a:latin typeface="Roboto Medium"/>
                <a:ea typeface="Roboto Medium"/>
                <a:cs typeface="Roboto Medium"/>
                <a:sym typeface="Roboto Medium"/>
              </a:endParaRPr>
            </a:p>
          </p:txBody>
        </p:sp>
        <p:sp>
          <p:nvSpPr>
            <p:cNvPr id="252" name="Google Shape;252;p33"/>
            <p:cNvSpPr/>
            <p:nvPr/>
          </p:nvSpPr>
          <p:spPr>
            <a:xfrm>
              <a:off x="2789785" y="880977"/>
              <a:ext cx="5221800" cy="731700"/>
            </a:xfrm>
            <a:prstGeom prst="rect">
              <a:avLst/>
            </a:prstGeom>
            <a:solidFill>
              <a:srgbClr val="085631"/>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53" name="Google Shape;253;p33"/>
            <p:cNvSpPr txBox="1"/>
            <p:nvPr/>
          </p:nvSpPr>
          <p:spPr>
            <a:xfrm>
              <a:off x="2914389" y="965253"/>
              <a:ext cx="4765800" cy="5754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500">
                  <a:solidFill>
                    <a:srgbClr val="FFFFFF"/>
                  </a:solidFill>
                  <a:latin typeface="Roboto"/>
                  <a:ea typeface="Roboto"/>
                  <a:cs typeface="Roboto"/>
                  <a:sym typeface="Roboto"/>
                </a:rPr>
                <a:t>Periodic reviews of state child welfare systems to achieve three goals:</a:t>
              </a:r>
              <a:endParaRPr sz="1500">
                <a:solidFill>
                  <a:srgbClr val="FFFFFF"/>
                </a:solidFill>
                <a:latin typeface="Roboto"/>
                <a:ea typeface="Roboto"/>
                <a:cs typeface="Roboto"/>
                <a:sym typeface="Roboto"/>
              </a:endParaRPr>
            </a:p>
          </p:txBody>
        </p:sp>
      </p:grpSp>
      <p:grpSp>
        <p:nvGrpSpPr>
          <p:cNvPr id="254" name="Google Shape;254;p33"/>
          <p:cNvGrpSpPr/>
          <p:nvPr/>
        </p:nvGrpSpPr>
        <p:grpSpPr>
          <a:xfrm>
            <a:off x="1527660" y="2262216"/>
            <a:ext cx="6455052" cy="604311"/>
            <a:chOff x="444180" y="1765338"/>
            <a:chExt cx="7205908" cy="731700"/>
          </a:xfrm>
        </p:grpSpPr>
        <p:sp>
          <p:nvSpPr>
            <p:cNvPr id="255" name="Google Shape;255;p33"/>
            <p:cNvSpPr txBox="1"/>
            <p:nvPr/>
          </p:nvSpPr>
          <p:spPr>
            <a:xfrm>
              <a:off x="444180" y="1815550"/>
              <a:ext cx="22710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endParaRPr sz="4200">
                <a:solidFill>
                  <a:srgbClr val="0B7140"/>
                </a:solidFill>
                <a:latin typeface="Roboto Medium"/>
                <a:ea typeface="Roboto Medium"/>
                <a:cs typeface="Roboto Medium"/>
                <a:sym typeface="Roboto Medium"/>
              </a:endParaRPr>
            </a:p>
          </p:txBody>
        </p:sp>
        <p:sp>
          <p:nvSpPr>
            <p:cNvPr id="256" name="Google Shape;256;p33"/>
            <p:cNvSpPr/>
            <p:nvPr/>
          </p:nvSpPr>
          <p:spPr>
            <a:xfrm>
              <a:off x="2789787" y="1765338"/>
              <a:ext cx="4860300" cy="731700"/>
            </a:xfrm>
            <a:prstGeom prst="rect">
              <a:avLst/>
            </a:prstGeom>
            <a:solidFill>
              <a:srgbClr val="0B7140"/>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p>
          </p:txBody>
        </p:sp>
        <p:sp>
          <p:nvSpPr>
            <p:cNvPr id="257" name="Google Shape;257;p33"/>
            <p:cNvSpPr txBox="1"/>
            <p:nvPr/>
          </p:nvSpPr>
          <p:spPr>
            <a:xfrm>
              <a:off x="2914387" y="1971908"/>
              <a:ext cx="43731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500">
                  <a:solidFill>
                    <a:srgbClr val="FFFFFF"/>
                  </a:solidFill>
                  <a:latin typeface="Roboto"/>
                  <a:ea typeface="Roboto"/>
                  <a:cs typeface="Roboto"/>
                  <a:sym typeface="Roboto"/>
                </a:rPr>
                <a:t>Ensure conformity with federal child welfare requirements</a:t>
              </a:r>
              <a:endParaRPr sz="1500">
                <a:solidFill>
                  <a:srgbClr val="FFFFFF"/>
                </a:solidFill>
                <a:latin typeface="Roboto"/>
                <a:ea typeface="Roboto"/>
                <a:cs typeface="Roboto"/>
                <a:sym typeface="Roboto"/>
              </a:endParaRPr>
            </a:p>
          </p:txBody>
        </p:sp>
      </p:grpSp>
      <p:grpSp>
        <p:nvGrpSpPr>
          <p:cNvPr id="258" name="Google Shape;258;p33"/>
          <p:cNvGrpSpPr/>
          <p:nvPr/>
        </p:nvGrpSpPr>
        <p:grpSpPr>
          <a:xfrm>
            <a:off x="2068788" y="2989916"/>
            <a:ext cx="5589017" cy="604311"/>
            <a:chOff x="1048253" y="2646438"/>
            <a:chExt cx="6239135" cy="731700"/>
          </a:xfrm>
        </p:grpSpPr>
        <p:sp>
          <p:nvSpPr>
            <p:cNvPr id="259" name="Google Shape;259;p33"/>
            <p:cNvSpPr txBox="1"/>
            <p:nvPr/>
          </p:nvSpPr>
          <p:spPr>
            <a:xfrm>
              <a:off x="1048253" y="2696625"/>
              <a:ext cx="1666800" cy="62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None/>
              </a:pPr>
              <a:endParaRPr sz="4200">
                <a:solidFill>
                  <a:srgbClr val="0B7743"/>
                </a:solidFill>
                <a:latin typeface="Roboto Medium"/>
                <a:ea typeface="Roboto Medium"/>
                <a:cs typeface="Roboto Medium"/>
                <a:sym typeface="Roboto Medium"/>
              </a:endParaRPr>
            </a:p>
          </p:txBody>
        </p:sp>
        <p:sp>
          <p:nvSpPr>
            <p:cNvPr id="260" name="Google Shape;260;p33"/>
            <p:cNvSpPr/>
            <p:nvPr/>
          </p:nvSpPr>
          <p:spPr>
            <a:xfrm>
              <a:off x="2789787" y="2646438"/>
              <a:ext cx="4497600" cy="731700"/>
            </a:xfrm>
            <a:prstGeom prst="rect">
              <a:avLst/>
            </a:prstGeom>
            <a:solidFill>
              <a:srgbClr val="0B7743"/>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a:p>
          </p:txBody>
        </p:sp>
        <p:sp>
          <p:nvSpPr>
            <p:cNvPr id="261" name="Google Shape;261;p33"/>
            <p:cNvSpPr txBox="1"/>
            <p:nvPr/>
          </p:nvSpPr>
          <p:spPr>
            <a:xfrm>
              <a:off x="2914388" y="2852992"/>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sz="1300">
                  <a:solidFill>
                    <a:srgbClr val="FFFFFF"/>
                  </a:solidFill>
                  <a:latin typeface="Roboto"/>
                  <a:ea typeface="Roboto"/>
                  <a:cs typeface="Roboto"/>
                  <a:sym typeface="Roboto"/>
                </a:rPr>
                <a:t>Determine what is happening to children and families as they engaged in child welfare services.</a:t>
              </a:r>
              <a:endParaRPr sz="1300">
                <a:solidFill>
                  <a:srgbClr val="FFFFFF"/>
                </a:solidFill>
                <a:latin typeface="Roboto"/>
                <a:ea typeface="Roboto"/>
                <a:cs typeface="Roboto"/>
                <a:sym typeface="Roboto"/>
              </a:endParaRPr>
            </a:p>
          </p:txBody>
        </p:sp>
      </p:grpSp>
      <p:grpSp>
        <p:nvGrpSpPr>
          <p:cNvPr id="262" name="Google Shape;262;p33"/>
          <p:cNvGrpSpPr/>
          <p:nvPr/>
        </p:nvGrpSpPr>
        <p:grpSpPr>
          <a:xfrm>
            <a:off x="2190782" y="3720321"/>
            <a:ext cx="5143192" cy="604311"/>
            <a:chOff x="1184436" y="3530813"/>
            <a:chExt cx="5741451" cy="731700"/>
          </a:xfrm>
        </p:grpSpPr>
        <p:sp>
          <p:nvSpPr>
            <p:cNvPr id="263" name="Google Shape;263;p33"/>
            <p:cNvSpPr txBox="1"/>
            <p:nvPr/>
          </p:nvSpPr>
          <p:spPr>
            <a:xfrm>
              <a:off x="1184436" y="3581001"/>
              <a:ext cx="1530600" cy="629700"/>
            </a:xfrm>
            <a:prstGeom prst="rect">
              <a:avLst/>
            </a:prstGeom>
            <a:noFill/>
            <a:ln>
              <a:noFill/>
            </a:ln>
          </p:spPr>
          <p:txBody>
            <a:bodyPr spcFirstLastPara="1" wrap="square" lIns="91425" tIns="45700" rIns="91425" bIns="45700" anchor="ctr" anchorCtr="0">
              <a:noAutofit/>
            </a:bodyPr>
            <a:lstStyle/>
            <a:p>
              <a:pPr marL="0" lvl="0" indent="0" algn="r" rtl="0">
                <a:lnSpc>
                  <a:spcPct val="90000"/>
                </a:lnSpc>
                <a:spcBef>
                  <a:spcPts val="0"/>
                </a:spcBef>
                <a:spcAft>
                  <a:spcPts val="0"/>
                </a:spcAft>
                <a:buNone/>
              </a:pPr>
              <a:endParaRPr sz="4200">
                <a:solidFill>
                  <a:srgbClr val="0C8148"/>
                </a:solidFill>
                <a:latin typeface="Roboto Medium"/>
                <a:ea typeface="Roboto Medium"/>
                <a:cs typeface="Roboto Medium"/>
                <a:sym typeface="Roboto Medium"/>
              </a:endParaRPr>
            </a:p>
          </p:txBody>
        </p:sp>
        <p:sp>
          <p:nvSpPr>
            <p:cNvPr id="264" name="Google Shape;264;p33"/>
            <p:cNvSpPr/>
            <p:nvPr/>
          </p:nvSpPr>
          <p:spPr>
            <a:xfrm>
              <a:off x="2789787" y="3530813"/>
              <a:ext cx="4136100" cy="731700"/>
            </a:xfrm>
            <a:prstGeom prst="rect">
              <a:avLst/>
            </a:prstGeom>
            <a:solidFill>
              <a:srgbClr val="0C8148"/>
            </a:solidFill>
            <a:ln>
              <a:noFill/>
            </a:ln>
          </p:spPr>
          <p:txBody>
            <a:bodyPr spcFirstLastPara="1" wrap="square" lIns="91425" tIns="45700" rIns="91425" bIns="45700" anchor="ctr" anchorCtr="0">
              <a:noAutofit/>
            </a:bodyPr>
            <a:lstStyle/>
            <a:p>
              <a:pPr marL="0" lvl="0" indent="0" algn="l" rtl="0">
                <a:spcBef>
                  <a:spcPts val="0"/>
                </a:spcBef>
                <a:spcAft>
                  <a:spcPts val="0"/>
                </a:spcAft>
                <a:buNone/>
              </a:pPr>
              <a:endParaRPr sz="1500"/>
            </a:p>
          </p:txBody>
        </p:sp>
        <p:sp>
          <p:nvSpPr>
            <p:cNvPr id="265" name="Google Shape;265;p33"/>
            <p:cNvSpPr txBox="1"/>
            <p:nvPr/>
          </p:nvSpPr>
          <p:spPr>
            <a:xfrm>
              <a:off x="2914388" y="3737366"/>
              <a:ext cx="3849900" cy="3306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0"/>
                </a:spcBef>
                <a:spcAft>
                  <a:spcPts val="0"/>
                </a:spcAft>
                <a:buNone/>
              </a:pPr>
              <a:r>
                <a:rPr lang="en">
                  <a:solidFill>
                    <a:srgbClr val="FFFFFF"/>
                  </a:solidFill>
                  <a:latin typeface="Roboto"/>
                  <a:ea typeface="Roboto"/>
                  <a:cs typeface="Roboto"/>
                  <a:sym typeface="Roboto"/>
                </a:rPr>
                <a:t>Assist states in helping children and families achieve positive outcomes.</a:t>
              </a:r>
              <a:endParaRPr>
                <a:solidFill>
                  <a:srgbClr val="FFFFFF"/>
                </a:solidFill>
                <a:latin typeface="Roboto"/>
                <a:ea typeface="Roboto"/>
                <a:cs typeface="Roboto"/>
                <a:sym typeface="Roboto"/>
              </a:endParaRPr>
            </a:p>
          </p:txBody>
        </p:sp>
      </p:grpSp>
      <p:sp>
        <p:nvSpPr>
          <p:cNvPr id="266" name="Google Shape;266;p33"/>
          <p:cNvSpPr txBox="1"/>
          <p:nvPr/>
        </p:nvSpPr>
        <p:spPr>
          <a:xfrm>
            <a:off x="0" y="1851250"/>
            <a:ext cx="3300300" cy="2185800"/>
          </a:xfrm>
          <a:prstGeom prst="rect">
            <a:avLst/>
          </a:prstGeom>
          <a:noFill/>
          <a:ln w="9525" cap="flat" cmpd="sng">
            <a:solidFill>
              <a:srgbClr val="274E13"/>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sz="1300">
                <a:latin typeface="Open Sans"/>
                <a:ea typeface="Open Sans"/>
                <a:cs typeface="Open Sans"/>
                <a:sym typeface="Open Sans"/>
              </a:rPr>
              <a:t>The State’s report card on how well we are meeting needs around:</a:t>
            </a: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Safety</a:t>
            </a: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Permanency</a:t>
            </a:r>
            <a:endParaRPr sz="1300">
              <a:latin typeface="Open Sans"/>
              <a:ea typeface="Open Sans"/>
              <a:cs typeface="Open Sans"/>
              <a:sym typeface="Open Sans"/>
            </a:endParaRPr>
          </a:p>
          <a:p>
            <a:pPr marL="457200" lvl="0" indent="-311150" algn="l" rtl="0">
              <a:spcBef>
                <a:spcPts val="0"/>
              </a:spcBef>
              <a:spcAft>
                <a:spcPts val="0"/>
              </a:spcAft>
              <a:buSzPts val="1300"/>
              <a:buFont typeface="Open Sans"/>
              <a:buChar char="●"/>
            </a:pPr>
            <a:r>
              <a:rPr lang="en" sz="1300">
                <a:latin typeface="Open Sans"/>
                <a:ea typeface="Open Sans"/>
                <a:cs typeface="Open Sans"/>
                <a:sym typeface="Open Sans"/>
              </a:rPr>
              <a:t>Well-Being</a:t>
            </a:r>
            <a:endParaRPr sz="1300">
              <a:latin typeface="Open Sans"/>
              <a:ea typeface="Open Sans"/>
              <a:cs typeface="Open Sans"/>
              <a:sym typeface="Open Sans"/>
            </a:endParaRPr>
          </a:p>
          <a:p>
            <a:pPr marL="0" lvl="0" indent="0" algn="l" rtl="0">
              <a:spcBef>
                <a:spcPts val="0"/>
              </a:spcBef>
              <a:spcAft>
                <a:spcPts val="0"/>
              </a:spcAft>
              <a:buNone/>
            </a:pPr>
            <a:endParaRPr sz="1300">
              <a:latin typeface="Open Sans"/>
              <a:ea typeface="Open Sans"/>
              <a:cs typeface="Open Sans"/>
              <a:sym typeface="Open Sans"/>
            </a:endParaRPr>
          </a:p>
          <a:p>
            <a:pPr marL="0" lvl="0" indent="0" algn="l" rtl="0">
              <a:spcBef>
                <a:spcPts val="0"/>
              </a:spcBef>
              <a:spcAft>
                <a:spcPts val="0"/>
              </a:spcAft>
              <a:buNone/>
            </a:pPr>
            <a:r>
              <a:rPr lang="en" sz="1300">
                <a:latin typeface="Open Sans"/>
                <a:ea typeface="Open Sans"/>
                <a:cs typeface="Open Sans"/>
                <a:sym typeface="Open Sans"/>
              </a:rPr>
              <a:t>Looks for reasonable efforts in documented casework activities and through interviews with all Child and Family Team Members.</a:t>
            </a:r>
            <a:endParaRPr sz="1300">
              <a:latin typeface="Open Sans"/>
              <a:ea typeface="Open Sans"/>
              <a:cs typeface="Open Sans"/>
              <a:sym typeface="Open Sans"/>
            </a:endParaRPr>
          </a:p>
        </p:txBody>
      </p:sp>
      <p:sp>
        <p:nvSpPr>
          <p:cNvPr id="267" name="Google Shape;267;p33"/>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CFSR and CFTMs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34"/>
          <p:cNvSpPr txBox="1">
            <a:spLocks noGrp="1"/>
          </p:cNvSpPr>
          <p:nvPr>
            <p:ph type="body" idx="1"/>
          </p:nvPr>
        </p:nvSpPr>
        <p:spPr>
          <a:xfrm>
            <a:off x="124550" y="759700"/>
            <a:ext cx="8842200" cy="3641100"/>
          </a:xfrm>
          <a:prstGeom prst="rect">
            <a:avLst/>
          </a:prstGeom>
          <a:ln w="76200" cap="flat" cmpd="sng">
            <a:solidFill>
              <a:srgbClr val="1155CC"/>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0"/>
              </a:spcBef>
              <a:spcAft>
                <a:spcPts val="0"/>
              </a:spcAft>
              <a:buNone/>
            </a:pPr>
            <a:endParaRPr sz="1400">
              <a:solidFill>
                <a:srgbClr val="000000"/>
              </a:solidFill>
            </a:endParaRPr>
          </a:p>
          <a:p>
            <a:pPr marL="0" lvl="0" indent="0" algn="ctr" rtl="0">
              <a:spcBef>
                <a:spcPts val="360"/>
              </a:spcBef>
              <a:spcAft>
                <a:spcPts val="0"/>
              </a:spcAft>
              <a:buNone/>
            </a:pPr>
            <a:endParaRPr/>
          </a:p>
        </p:txBody>
      </p:sp>
      <p:sp>
        <p:nvSpPr>
          <p:cNvPr id="273" name="Google Shape;273;p34"/>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What’s in the Guide?</a:t>
            </a:r>
            <a:endParaRPr/>
          </a:p>
        </p:txBody>
      </p:sp>
      <p:cxnSp>
        <p:nvCxnSpPr>
          <p:cNvPr id="274" name="Google Shape;274;p34"/>
          <p:cNvCxnSpPr/>
          <p:nvPr/>
        </p:nvCxnSpPr>
        <p:spPr>
          <a:xfrm flipH="1">
            <a:off x="2951750" y="761950"/>
            <a:ext cx="12300" cy="3636600"/>
          </a:xfrm>
          <a:prstGeom prst="straightConnector1">
            <a:avLst/>
          </a:prstGeom>
          <a:noFill/>
          <a:ln w="9525" cap="flat" cmpd="sng">
            <a:solidFill>
              <a:schemeClr val="dk2"/>
            </a:solidFill>
            <a:prstDash val="solid"/>
            <a:round/>
            <a:headEnd type="none" w="med" len="med"/>
            <a:tailEnd type="none" w="med" len="med"/>
          </a:ln>
        </p:spPr>
      </p:cxnSp>
      <p:cxnSp>
        <p:nvCxnSpPr>
          <p:cNvPr id="275" name="Google Shape;275;p34"/>
          <p:cNvCxnSpPr/>
          <p:nvPr/>
        </p:nvCxnSpPr>
        <p:spPr>
          <a:xfrm flipH="1">
            <a:off x="6130475" y="761950"/>
            <a:ext cx="12300" cy="3636600"/>
          </a:xfrm>
          <a:prstGeom prst="straightConnector1">
            <a:avLst/>
          </a:prstGeom>
          <a:noFill/>
          <a:ln w="9525" cap="flat" cmpd="sng">
            <a:solidFill>
              <a:schemeClr val="dk2"/>
            </a:solidFill>
            <a:prstDash val="solid"/>
            <a:round/>
            <a:headEnd type="none" w="med" len="med"/>
            <a:tailEnd type="none" w="med" len="med"/>
          </a:ln>
        </p:spPr>
      </p:cxnSp>
      <p:cxnSp>
        <p:nvCxnSpPr>
          <p:cNvPr id="276" name="Google Shape;276;p34"/>
          <p:cNvCxnSpPr>
            <a:stCxn id="272" idx="1"/>
            <a:endCxn id="272" idx="3"/>
          </p:cNvCxnSpPr>
          <p:nvPr/>
        </p:nvCxnSpPr>
        <p:spPr>
          <a:xfrm>
            <a:off x="124550" y="2580250"/>
            <a:ext cx="8842200" cy="0"/>
          </a:xfrm>
          <a:prstGeom prst="straightConnector1">
            <a:avLst/>
          </a:prstGeom>
          <a:noFill/>
          <a:ln w="9525" cap="flat" cmpd="sng">
            <a:solidFill>
              <a:schemeClr val="dk2"/>
            </a:solidFill>
            <a:prstDash val="solid"/>
            <a:round/>
            <a:headEnd type="none" w="med" len="med"/>
            <a:tailEnd type="none" w="med" len="med"/>
          </a:ln>
        </p:spPr>
      </p:cxnSp>
      <p:sp>
        <p:nvSpPr>
          <p:cNvPr id="277" name="Google Shape;277;p34"/>
          <p:cNvSpPr txBox="1"/>
          <p:nvPr/>
        </p:nvSpPr>
        <p:spPr>
          <a:xfrm>
            <a:off x="473250" y="761950"/>
            <a:ext cx="212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944A1"/>
                </a:solidFill>
                <a:latin typeface="Open Sans"/>
                <a:ea typeface="Open Sans"/>
                <a:cs typeface="Open Sans"/>
                <a:sym typeface="Open Sans"/>
              </a:rPr>
              <a:t>Introductions</a:t>
            </a:r>
            <a:endParaRPr b="1">
              <a:solidFill>
                <a:srgbClr val="0944A1"/>
              </a:solidFill>
              <a:latin typeface="Open Sans"/>
              <a:ea typeface="Open Sans"/>
              <a:cs typeface="Open Sans"/>
              <a:sym typeface="Open Sans"/>
            </a:endParaRPr>
          </a:p>
        </p:txBody>
      </p:sp>
      <p:sp>
        <p:nvSpPr>
          <p:cNvPr id="278" name="Google Shape;278;p34"/>
          <p:cNvSpPr txBox="1"/>
          <p:nvPr/>
        </p:nvSpPr>
        <p:spPr>
          <a:xfrm>
            <a:off x="3324463" y="761950"/>
            <a:ext cx="24456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0B7140"/>
                </a:solidFill>
                <a:latin typeface="Open Sans"/>
                <a:ea typeface="Open Sans"/>
                <a:cs typeface="Open Sans"/>
                <a:sym typeface="Open Sans"/>
              </a:rPr>
              <a:t>Deciding Who to Invite</a:t>
            </a:r>
            <a:endParaRPr b="1">
              <a:solidFill>
                <a:srgbClr val="0B7140"/>
              </a:solidFill>
              <a:latin typeface="Open Sans"/>
              <a:ea typeface="Open Sans"/>
              <a:cs typeface="Open Sans"/>
              <a:sym typeface="Open Sans"/>
            </a:endParaRPr>
          </a:p>
        </p:txBody>
      </p:sp>
      <p:sp>
        <p:nvSpPr>
          <p:cNvPr id="279" name="Google Shape;279;p34"/>
          <p:cNvSpPr txBox="1"/>
          <p:nvPr/>
        </p:nvSpPr>
        <p:spPr>
          <a:xfrm>
            <a:off x="6230125" y="761950"/>
            <a:ext cx="2587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990000"/>
                </a:solidFill>
                <a:latin typeface="Open Sans"/>
                <a:ea typeface="Open Sans"/>
                <a:cs typeface="Open Sans"/>
                <a:sym typeface="Open Sans"/>
              </a:rPr>
              <a:t>Involvement of Children</a:t>
            </a:r>
            <a:endParaRPr b="1">
              <a:solidFill>
                <a:srgbClr val="990000"/>
              </a:solidFill>
              <a:latin typeface="Open Sans"/>
              <a:ea typeface="Open Sans"/>
              <a:cs typeface="Open Sans"/>
              <a:sym typeface="Open Sans"/>
            </a:endParaRPr>
          </a:p>
        </p:txBody>
      </p:sp>
      <p:sp>
        <p:nvSpPr>
          <p:cNvPr id="280" name="Google Shape;280;p34"/>
          <p:cNvSpPr txBox="1"/>
          <p:nvPr/>
        </p:nvSpPr>
        <p:spPr>
          <a:xfrm>
            <a:off x="473250" y="2571750"/>
            <a:ext cx="21297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BF9000"/>
                </a:solidFill>
                <a:latin typeface="Open Sans"/>
                <a:ea typeface="Open Sans"/>
                <a:cs typeface="Open Sans"/>
                <a:sym typeface="Open Sans"/>
              </a:rPr>
              <a:t>Parent’s Involvement</a:t>
            </a:r>
            <a:endParaRPr b="1">
              <a:solidFill>
                <a:srgbClr val="BF9000"/>
              </a:solidFill>
              <a:latin typeface="Open Sans"/>
              <a:ea typeface="Open Sans"/>
              <a:cs typeface="Open Sans"/>
              <a:sym typeface="Open Sans"/>
            </a:endParaRPr>
          </a:p>
        </p:txBody>
      </p:sp>
      <p:sp>
        <p:nvSpPr>
          <p:cNvPr id="281" name="Google Shape;281;p34"/>
          <p:cNvSpPr txBox="1"/>
          <p:nvPr/>
        </p:nvSpPr>
        <p:spPr>
          <a:xfrm>
            <a:off x="3169052" y="2571750"/>
            <a:ext cx="28059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solidFill>
                  <a:srgbClr val="20124D"/>
                </a:solidFill>
                <a:latin typeface="Open Sans"/>
                <a:ea typeface="Open Sans"/>
                <a:cs typeface="Open Sans"/>
                <a:sym typeface="Open Sans"/>
              </a:rPr>
              <a:t>Supervisor’s Participation</a:t>
            </a:r>
            <a:endParaRPr b="1">
              <a:solidFill>
                <a:srgbClr val="20124D"/>
              </a:solidFill>
              <a:latin typeface="Open Sans"/>
              <a:ea typeface="Open Sans"/>
              <a:cs typeface="Open Sans"/>
              <a:sym typeface="Open Sans"/>
            </a:endParaRPr>
          </a:p>
        </p:txBody>
      </p:sp>
      <p:sp>
        <p:nvSpPr>
          <p:cNvPr id="282" name="Google Shape;282;p34"/>
          <p:cNvSpPr txBox="1"/>
          <p:nvPr/>
        </p:nvSpPr>
        <p:spPr>
          <a:xfrm>
            <a:off x="6225150" y="2658419"/>
            <a:ext cx="2445600" cy="1661963"/>
          </a:xfrm>
          <a:prstGeom prst="rect">
            <a:avLst/>
          </a:prstGeom>
          <a:noFill/>
          <a:ln>
            <a:noFill/>
          </a:ln>
        </p:spPr>
        <p:txBody>
          <a:bodyPr spcFirstLastPara="1" wrap="square" lIns="91425" tIns="91425" rIns="91425" bIns="91425" anchor="t" anchorCtr="0">
            <a:spAutoFit/>
          </a:bodyPr>
          <a:lstStyle/>
          <a:p>
            <a:pPr marL="457200" lvl="0" indent="-317500" algn="l" rtl="0">
              <a:spcBef>
                <a:spcPts val="0"/>
              </a:spcBef>
              <a:spcAft>
                <a:spcPts val="0"/>
              </a:spcAft>
              <a:buSzPts val="1400"/>
              <a:buFont typeface="Open Sans"/>
              <a:buChar char="●"/>
            </a:pPr>
            <a:r>
              <a:rPr lang="en" sz="2400" b="1" dirty="0">
                <a:latin typeface="Open Sans"/>
                <a:ea typeface="Open Sans"/>
                <a:cs typeface="Open Sans"/>
                <a:sym typeface="Open Sans"/>
              </a:rPr>
              <a:t>Review the CFTM Guide for each section</a:t>
            </a:r>
            <a:endParaRPr sz="2400" b="1" dirty="0">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86"/>
        <p:cNvGrpSpPr/>
        <p:nvPr/>
      </p:nvGrpSpPr>
      <p:grpSpPr>
        <a:xfrm>
          <a:off x="0" y="0"/>
          <a:ext cx="0" cy="0"/>
          <a:chOff x="0" y="0"/>
          <a:chExt cx="0" cy="0"/>
        </a:xfrm>
      </p:grpSpPr>
      <p:sp>
        <p:nvSpPr>
          <p:cNvPr id="287" name="Google Shape;287;p35"/>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Unit Three</a:t>
            </a:r>
            <a:endParaRPr/>
          </a:p>
          <a:p>
            <a:pPr marL="0" lvl="0" indent="0" algn="l" rtl="0">
              <a:spcBef>
                <a:spcPts val="0"/>
              </a:spcBef>
              <a:spcAft>
                <a:spcPts val="0"/>
              </a:spcAft>
              <a:buNone/>
            </a:pPr>
            <a:r>
              <a:rPr lang="en" sz="2800"/>
              <a:t>The Stages of the CFTM</a:t>
            </a:r>
            <a:endParaRPr sz="2800"/>
          </a:p>
        </p:txBody>
      </p:sp>
      <p:sp>
        <p:nvSpPr>
          <p:cNvPr id="288" name="Google Shape;288;p35"/>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600"/>
              </a:spcAft>
              <a:buNone/>
            </a:pPr>
            <a:endParaRPr/>
          </a:p>
        </p:txBody>
      </p:sp>
      <p:pic>
        <p:nvPicPr>
          <p:cNvPr id="289" name="Google Shape;289;p35"/>
          <p:cNvPicPr preferRelativeResize="0"/>
          <p:nvPr/>
        </p:nvPicPr>
        <p:blipFill rotWithShape="1">
          <a:blip r:embed="rId4">
            <a:alphaModFix/>
          </a:blip>
          <a:srcRect l="29903"/>
          <a:stretch/>
        </p:blipFill>
        <p:spPr>
          <a:xfrm>
            <a:off x="0" y="0"/>
            <a:ext cx="5214201" cy="514350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6"/>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The “Preparation Stage”</a:t>
            </a:r>
            <a:endParaRPr/>
          </a:p>
        </p:txBody>
      </p:sp>
      <p:pic>
        <p:nvPicPr>
          <p:cNvPr id="295" name="Google Shape;295;p36"/>
          <p:cNvPicPr preferRelativeResize="0"/>
          <p:nvPr/>
        </p:nvPicPr>
        <p:blipFill>
          <a:blip r:embed="rId3">
            <a:alphaModFix/>
          </a:blip>
          <a:stretch>
            <a:fillRect/>
          </a:stretch>
        </p:blipFill>
        <p:spPr>
          <a:xfrm>
            <a:off x="834425" y="857400"/>
            <a:ext cx="7395174" cy="39812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Google Shape;300;p37"/>
          <p:cNvSpPr txBox="1">
            <a:spLocks noGrp="1"/>
          </p:cNvSpPr>
          <p:nvPr>
            <p:ph type="body" idx="1"/>
          </p:nvPr>
        </p:nvSpPr>
        <p:spPr>
          <a:xfrm>
            <a:off x="457200" y="934050"/>
            <a:ext cx="8229600" cy="3275400"/>
          </a:xfrm>
          <a:prstGeom prst="rect">
            <a:avLst/>
          </a:prstGeom>
        </p:spPr>
        <p:txBody>
          <a:bodyPr spcFirstLastPara="1" wrap="square" lIns="91425" tIns="45700" rIns="91425" bIns="45700" anchor="t" anchorCtr="0">
            <a:noAutofit/>
          </a:bodyPr>
          <a:lstStyle/>
          <a:p>
            <a:pPr marL="457200" lvl="0" indent="-355600" algn="l" rtl="0">
              <a:lnSpc>
                <a:spcPct val="90000"/>
              </a:lnSpc>
              <a:spcBef>
                <a:spcPts val="360"/>
              </a:spcBef>
              <a:spcAft>
                <a:spcPts val="0"/>
              </a:spcAft>
              <a:buClr>
                <a:schemeClr val="dk2"/>
              </a:buClr>
              <a:buSzPts val="2000"/>
              <a:buChar char="★"/>
            </a:pPr>
            <a:r>
              <a:rPr lang="en" sz="2000">
                <a:solidFill>
                  <a:schemeClr val="dk2"/>
                </a:solidFill>
              </a:rPr>
              <a:t>Greater outcomes are achieved</a:t>
            </a:r>
            <a:endParaRPr sz="2000">
              <a:solidFill>
                <a:schemeClr val="dk2"/>
              </a:solidFill>
            </a:endParaRPr>
          </a:p>
          <a:p>
            <a:pPr marL="457200" lvl="0" indent="0" algn="l" rtl="0">
              <a:lnSpc>
                <a:spcPct val="90000"/>
              </a:lnSpc>
              <a:spcBef>
                <a:spcPts val="360"/>
              </a:spcBef>
              <a:spcAft>
                <a:spcPts val="0"/>
              </a:spcAft>
              <a:buNone/>
            </a:pPr>
            <a:endParaRPr sz="2000">
              <a:solidFill>
                <a:schemeClr val="dk2"/>
              </a:solidFill>
            </a:endParaRPr>
          </a:p>
          <a:p>
            <a:pPr marL="457200" lvl="0" indent="-355600" algn="l" rtl="0">
              <a:lnSpc>
                <a:spcPct val="90000"/>
              </a:lnSpc>
              <a:spcBef>
                <a:spcPts val="360"/>
              </a:spcBef>
              <a:spcAft>
                <a:spcPts val="0"/>
              </a:spcAft>
              <a:buClr>
                <a:schemeClr val="dk2"/>
              </a:buClr>
              <a:buSzPts val="2000"/>
              <a:buChar char="★"/>
            </a:pPr>
            <a:r>
              <a:rPr lang="en" sz="2000">
                <a:solidFill>
                  <a:schemeClr val="dk2"/>
                </a:solidFill>
              </a:rPr>
              <a:t>More timely decision-shorter meeting times</a:t>
            </a:r>
            <a:endParaRPr sz="2000">
              <a:solidFill>
                <a:schemeClr val="dk2"/>
              </a:solidFill>
            </a:endParaRPr>
          </a:p>
          <a:p>
            <a:pPr marL="457200" lvl="0" indent="0" algn="l" rtl="0">
              <a:lnSpc>
                <a:spcPct val="90000"/>
              </a:lnSpc>
              <a:spcBef>
                <a:spcPts val="360"/>
              </a:spcBef>
              <a:spcAft>
                <a:spcPts val="0"/>
              </a:spcAft>
              <a:buNone/>
            </a:pPr>
            <a:endParaRPr sz="2000">
              <a:solidFill>
                <a:schemeClr val="dk2"/>
              </a:solidFill>
            </a:endParaRPr>
          </a:p>
          <a:p>
            <a:pPr marL="457200" lvl="0" indent="-355600" algn="l" rtl="0">
              <a:lnSpc>
                <a:spcPct val="90000"/>
              </a:lnSpc>
              <a:spcBef>
                <a:spcPts val="360"/>
              </a:spcBef>
              <a:spcAft>
                <a:spcPts val="0"/>
              </a:spcAft>
              <a:buClr>
                <a:schemeClr val="dk2"/>
              </a:buClr>
              <a:buSzPts val="2000"/>
              <a:buChar char="★"/>
            </a:pPr>
            <a:r>
              <a:rPr lang="en" sz="2000">
                <a:solidFill>
                  <a:schemeClr val="dk2"/>
                </a:solidFill>
              </a:rPr>
              <a:t>Participants feel heard</a:t>
            </a:r>
            <a:endParaRPr sz="2000">
              <a:solidFill>
                <a:schemeClr val="dk2"/>
              </a:solidFill>
            </a:endParaRPr>
          </a:p>
          <a:p>
            <a:pPr marL="457200" lvl="0" indent="0" algn="l" rtl="0">
              <a:lnSpc>
                <a:spcPct val="90000"/>
              </a:lnSpc>
              <a:spcBef>
                <a:spcPts val="360"/>
              </a:spcBef>
              <a:spcAft>
                <a:spcPts val="0"/>
              </a:spcAft>
              <a:buNone/>
            </a:pPr>
            <a:endParaRPr sz="2000">
              <a:solidFill>
                <a:schemeClr val="dk2"/>
              </a:solidFill>
            </a:endParaRPr>
          </a:p>
          <a:p>
            <a:pPr marL="457200" lvl="0" indent="-355600" algn="l" rtl="0">
              <a:lnSpc>
                <a:spcPct val="90000"/>
              </a:lnSpc>
              <a:spcBef>
                <a:spcPts val="360"/>
              </a:spcBef>
              <a:spcAft>
                <a:spcPts val="0"/>
              </a:spcAft>
              <a:buClr>
                <a:schemeClr val="dk2"/>
              </a:buClr>
              <a:buSzPts val="2000"/>
              <a:buChar char="★"/>
            </a:pPr>
            <a:r>
              <a:rPr lang="en" sz="2000">
                <a:solidFill>
                  <a:schemeClr val="dk2"/>
                </a:solidFill>
              </a:rPr>
              <a:t>Team members play a more active role in the meeting and plan</a:t>
            </a:r>
            <a:endParaRPr sz="2000">
              <a:solidFill>
                <a:schemeClr val="dk2"/>
              </a:solidFill>
            </a:endParaRPr>
          </a:p>
          <a:p>
            <a:pPr marL="457200" lvl="0" indent="0" algn="l" rtl="0">
              <a:lnSpc>
                <a:spcPct val="90000"/>
              </a:lnSpc>
              <a:spcBef>
                <a:spcPts val="360"/>
              </a:spcBef>
              <a:spcAft>
                <a:spcPts val="0"/>
              </a:spcAft>
              <a:buNone/>
            </a:pPr>
            <a:endParaRPr sz="2000">
              <a:solidFill>
                <a:schemeClr val="dk2"/>
              </a:solidFill>
            </a:endParaRPr>
          </a:p>
          <a:p>
            <a:pPr marL="457200" lvl="0" indent="-355600" algn="l" rtl="0">
              <a:lnSpc>
                <a:spcPct val="90000"/>
              </a:lnSpc>
              <a:spcBef>
                <a:spcPts val="360"/>
              </a:spcBef>
              <a:spcAft>
                <a:spcPts val="0"/>
              </a:spcAft>
              <a:buClr>
                <a:schemeClr val="dk2"/>
              </a:buClr>
              <a:buSzPts val="2000"/>
              <a:buChar char="★"/>
            </a:pPr>
            <a:r>
              <a:rPr lang="en" sz="2000">
                <a:solidFill>
                  <a:schemeClr val="dk2"/>
                </a:solidFill>
              </a:rPr>
              <a:t>Families have a greater opportunity to build their team with the correct supports</a:t>
            </a:r>
            <a:endParaRPr sz="2000">
              <a:solidFill>
                <a:schemeClr val="dk2"/>
              </a:solidFill>
            </a:endParaRPr>
          </a:p>
        </p:txBody>
      </p:sp>
      <p:sp>
        <p:nvSpPr>
          <p:cNvPr id="301" name="Google Shape;301;p37"/>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Benefits of Preparation</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8"/>
          <p:cNvSpPr txBox="1">
            <a:spLocks noGrp="1"/>
          </p:cNvSpPr>
          <p:nvPr>
            <p:ph type="title"/>
          </p:nvPr>
        </p:nvSpPr>
        <p:spPr>
          <a:xfrm>
            <a:off x="58675"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Quality Preparation</a:t>
            </a:r>
            <a:endParaRPr/>
          </a:p>
        </p:txBody>
      </p:sp>
      <p:pic>
        <p:nvPicPr>
          <p:cNvPr id="307" name="Google Shape;307;p38"/>
          <p:cNvPicPr preferRelativeResize="0"/>
          <p:nvPr/>
        </p:nvPicPr>
        <p:blipFill>
          <a:blip r:embed="rId3">
            <a:alphaModFix/>
          </a:blip>
          <a:stretch>
            <a:fillRect/>
          </a:stretch>
        </p:blipFill>
        <p:spPr>
          <a:xfrm>
            <a:off x="0" y="759700"/>
            <a:ext cx="6413800" cy="3773550"/>
          </a:xfrm>
          <a:prstGeom prst="rect">
            <a:avLst/>
          </a:prstGeom>
          <a:noFill/>
          <a:ln>
            <a:noFill/>
          </a:ln>
        </p:spPr>
      </p:pic>
      <p:sp>
        <p:nvSpPr>
          <p:cNvPr id="308" name="Google Shape;308;p38"/>
          <p:cNvSpPr/>
          <p:nvPr/>
        </p:nvSpPr>
        <p:spPr>
          <a:xfrm>
            <a:off x="6413800" y="18600"/>
            <a:ext cx="2490900" cy="5106300"/>
          </a:xfrm>
          <a:prstGeom prst="rect">
            <a:avLst/>
          </a:prstGeom>
          <a:gradFill>
            <a:gsLst>
              <a:gs pos="0">
                <a:srgbClr val="BFBFBF"/>
              </a:gs>
              <a:gs pos="100000">
                <a:srgbClr val="73737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38"/>
          <p:cNvSpPr txBox="1"/>
          <p:nvPr/>
        </p:nvSpPr>
        <p:spPr>
          <a:xfrm>
            <a:off x="6413800" y="112100"/>
            <a:ext cx="2490900" cy="4617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latin typeface="Open Sans"/>
                <a:ea typeface="Open Sans"/>
                <a:cs typeface="Open Sans"/>
                <a:sym typeface="Open Sans"/>
              </a:rPr>
              <a:t>Preparation Tools:</a:t>
            </a:r>
            <a:endParaRPr sz="1600">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Work Aid:  Child and Family Team Meeting Preparation Tool-</a:t>
            </a:r>
            <a:r>
              <a:rPr lang="en" sz="1600" i="1">
                <a:latin typeface="Open Sans"/>
                <a:ea typeface="Open Sans"/>
                <a:cs typeface="Open Sans"/>
                <a:sym typeface="Open Sans"/>
              </a:rPr>
              <a:t>How DCS Workers Can Help Prepare Families for the Meeting</a:t>
            </a:r>
            <a:endParaRPr sz="1600" i="1">
              <a:latin typeface="Open Sans"/>
              <a:ea typeface="Open Sans"/>
              <a:cs typeface="Open Sans"/>
              <a:sym typeface="Open Sans"/>
            </a:endParaRPr>
          </a:p>
          <a:p>
            <a:pPr marL="4572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Child and Family Team Meeting Flyer</a:t>
            </a:r>
            <a:endParaRPr sz="1600">
              <a:latin typeface="Open Sans"/>
              <a:ea typeface="Open Sans"/>
              <a:cs typeface="Open Sans"/>
              <a:sym typeface="Open Sans"/>
            </a:endParaRPr>
          </a:p>
          <a:p>
            <a:pPr marL="4572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What Youth Should Know About a CFTM</a:t>
            </a:r>
            <a:endParaRPr sz="1600">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sp>
        <p:nvSpPr>
          <p:cNvPr id="314" name="Google Shape;314;p39"/>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Preparing the Skilled Facilitator</a:t>
            </a:r>
            <a:endParaRPr/>
          </a:p>
        </p:txBody>
      </p:sp>
      <p:pic>
        <p:nvPicPr>
          <p:cNvPr id="315" name="Google Shape;315;p39"/>
          <p:cNvPicPr preferRelativeResize="0"/>
          <p:nvPr/>
        </p:nvPicPr>
        <p:blipFill rotWithShape="1">
          <a:blip r:embed="rId3">
            <a:alphaModFix/>
          </a:blip>
          <a:srcRect l="5225" t="8332" r="5457" b="8006"/>
          <a:stretch/>
        </p:blipFill>
        <p:spPr>
          <a:xfrm>
            <a:off x="721675" y="809650"/>
            <a:ext cx="7700650" cy="3524201"/>
          </a:xfrm>
          <a:prstGeom prst="rect">
            <a:avLst/>
          </a:prstGeom>
          <a:noFill/>
          <a:ln w="9525" cap="flat" cmpd="sng">
            <a:solidFill>
              <a:srgbClr val="274E13"/>
            </a:solidFill>
            <a:prstDash val="solid"/>
            <a:round/>
            <a:headEnd type="none" w="sm" len="sm"/>
            <a:tailEnd type="none" w="sm" len="sm"/>
          </a:ln>
        </p:spPr>
      </p:pic>
      <p:sp>
        <p:nvSpPr>
          <p:cNvPr id="316" name="Google Shape;316;p39"/>
          <p:cNvSpPr txBox="1"/>
          <p:nvPr/>
        </p:nvSpPr>
        <p:spPr>
          <a:xfrm>
            <a:off x="909675" y="826500"/>
            <a:ext cx="3152400" cy="3632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Basic Information about</a:t>
            </a:r>
            <a:endParaRPr sz="1600">
              <a:latin typeface="Open Sans"/>
              <a:ea typeface="Open Sans"/>
              <a:cs typeface="Open Sans"/>
              <a:sym typeface="Open Sans"/>
            </a:endParaRPr>
          </a:p>
          <a:p>
            <a:pPr marL="457200" lvl="0" indent="0" algn="l" rtl="0">
              <a:spcBef>
                <a:spcPts val="0"/>
              </a:spcBef>
              <a:spcAft>
                <a:spcPts val="0"/>
              </a:spcAft>
              <a:buNone/>
            </a:pPr>
            <a:r>
              <a:rPr lang="en" sz="1600">
                <a:latin typeface="Open Sans"/>
                <a:ea typeface="Open Sans"/>
                <a:cs typeface="Open Sans"/>
                <a:sym typeface="Open Sans"/>
              </a:rPr>
              <a:t>The case</a:t>
            </a:r>
            <a:endParaRPr sz="1600">
              <a:latin typeface="Open Sans"/>
              <a:ea typeface="Open Sans"/>
              <a:cs typeface="Open Sans"/>
              <a:sym typeface="Open Sans"/>
            </a:endParaRPr>
          </a:p>
          <a:p>
            <a:pPr marL="4572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The purpose of the CFTM</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What decisions need to be made</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The family’s background</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Who is likely to be there</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Assessment results</a:t>
            </a:r>
            <a:endParaRPr sz="1600">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p:txBody>
      </p:sp>
      <p:sp>
        <p:nvSpPr>
          <p:cNvPr id="317" name="Google Shape;317;p39"/>
          <p:cNvSpPr txBox="1"/>
          <p:nvPr/>
        </p:nvSpPr>
        <p:spPr>
          <a:xfrm>
            <a:off x="4951900" y="857400"/>
            <a:ext cx="3152400" cy="35709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Any history of Domestic Violence</a:t>
            </a:r>
            <a:endParaRPr sz="1600">
              <a:latin typeface="Open Sans"/>
              <a:ea typeface="Open Sans"/>
              <a:cs typeface="Open Sans"/>
              <a:sym typeface="Open Sans"/>
            </a:endParaRPr>
          </a:p>
          <a:p>
            <a:pPr marL="4572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The nature of the services the family has received</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What is the DCS recommendation</a:t>
            </a:r>
            <a:endParaRPr sz="1600">
              <a:latin typeface="Open Sans"/>
              <a:ea typeface="Open Sans"/>
              <a:cs typeface="Open Sans"/>
              <a:sym typeface="Open Sans"/>
            </a:endParaRPr>
          </a:p>
          <a:p>
            <a:pPr marL="914400" lvl="0" indent="0" algn="l" rtl="0">
              <a:spcBef>
                <a:spcPts val="0"/>
              </a:spcBef>
              <a:spcAft>
                <a:spcPts val="0"/>
              </a:spcAft>
              <a:buNone/>
            </a:pP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Any special concerns:</a:t>
            </a:r>
            <a:endParaRPr sz="1600">
              <a:latin typeface="Open Sans"/>
              <a:ea typeface="Open Sans"/>
              <a:cs typeface="Open Sans"/>
              <a:sym typeface="Open Sans"/>
            </a:endParaRPr>
          </a:p>
          <a:p>
            <a:pPr marL="1371600" lvl="1" indent="-330200" algn="l" rtl="0">
              <a:spcBef>
                <a:spcPts val="0"/>
              </a:spcBef>
              <a:spcAft>
                <a:spcPts val="0"/>
              </a:spcAft>
              <a:buSzPts val="1600"/>
              <a:buFont typeface="Open Sans"/>
              <a:buChar char="◆"/>
            </a:pPr>
            <a:r>
              <a:rPr lang="en" sz="1600">
                <a:latin typeface="Open Sans"/>
                <a:ea typeface="Open Sans"/>
                <a:cs typeface="Open Sans"/>
                <a:sym typeface="Open Sans"/>
              </a:rPr>
              <a:t>C</a:t>
            </a:r>
            <a:r>
              <a:rPr lang="en">
                <a:latin typeface="Open Sans"/>
                <a:ea typeface="Open Sans"/>
                <a:cs typeface="Open Sans"/>
                <a:sym typeface="Open Sans"/>
              </a:rPr>
              <a:t>onflicts</a:t>
            </a:r>
            <a:endParaRPr>
              <a:latin typeface="Open Sans"/>
              <a:ea typeface="Open Sans"/>
              <a:cs typeface="Open Sans"/>
              <a:sym typeface="Open Sans"/>
            </a:endParaRPr>
          </a:p>
          <a:p>
            <a:pPr marL="1371600" lvl="1" indent="-317500" algn="l" rtl="0">
              <a:spcBef>
                <a:spcPts val="0"/>
              </a:spcBef>
              <a:spcAft>
                <a:spcPts val="0"/>
              </a:spcAft>
              <a:buSzPts val="1400"/>
              <a:buFont typeface="Open Sans"/>
              <a:buChar char="◆"/>
            </a:pPr>
            <a:r>
              <a:rPr lang="en">
                <a:latin typeface="Open Sans"/>
                <a:ea typeface="Open Sans"/>
                <a:cs typeface="Open Sans"/>
                <a:sym typeface="Open Sans"/>
              </a:rPr>
              <a:t>Triggers</a:t>
            </a:r>
            <a:endParaRPr>
              <a:latin typeface="Open Sans"/>
              <a:ea typeface="Open Sans"/>
              <a:cs typeface="Open Sans"/>
              <a:sym typeface="Open Sans"/>
            </a:endParaRPr>
          </a:p>
          <a:p>
            <a:pPr marL="1371600" lvl="1" indent="-317500" algn="l" rtl="0">
              <a:spcBef>
                <a:spcPts val="0"/>
              </a:spcBef>
              <a:spcAft>
                <a:spcPts val="0"/>
              </a:spcAft>
              <a:buSzPts val="1400"/>
              <a:buFont typeface="Open Sans"/>
              <a:buChar char="◆"/>
            </a:pPr>
            <a:r>
              <a:rPr lang="en">
                <a:latin typeface="Open Sans"/>
                <a:ea typeface="Open Sans"/>
                <a:cs typeface="Open Sans"/>
                <a:sym typeface="Open Sans"/>
              </a:rPr>
              <a:t>Court Orders</a:t>
            </a:r>
            <a:endParaRPr>
              <a:latin typeface="Open Sans"/>
              <a:ea typeface="Open Sans"/>
              <a:cs typeface="Open Sans"/>
              <a:sym typeface="Open Sans"/>
            </a:endParaRPr>
          </a:p>
          <a:p>
            <a:pPr marL="0" lvl="0" indent="0" algn="l" rtl="0">
              <a:spcBef>
                <a:spcPts val="0"/>
              </a:spcBef>
              <a:spcAft>
                <a:spcPts val="0"/>
              </a:spcAft>
              <a:buNone/>
            </a:pPr>
            <a:endParaRPr sz="1600">
              <a:latin typeface="Open Sans"/>
              <a:ea typeface="Open Sans"/>
              <a:cs typeface="Open Sans"/>
              <a:sym typeface="Open Sans"/>
            </a:endParaRPr>
          </a:p>
        </p:txBody>
      </p:sp>
      <p:sp>
        <p:nvSpPr>
          <p:cNvPr id="318" name="Google Shape;318;p39"/>
          <p:cNvSpPr/>
          <p:nvPr/>
        </p:nvSpPr>
        <p:spPr>
          <a:xfrm>
            <a:off x="1719900" y="4459200"/>
            <a:ext cx="5704200" cy="506700"/>
          </a:xfrm>
          <a:prstGeom prst="rect">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t>Work Aid:  Child and Family Team Meeting Tool-</a:t>
            </a:r>
            <a:r>
              <a:rPr lang="en" i="1"/>
              <a:t>Preparing the Facilitator for the Meeting</a:t>
            </a:r>
            <a:endParaRPr i="1"/>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sp>
        <p:nvSpPr>
          <p:cNvPr id="323" name="Google Shape;323;p40"/>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The Stages of the CFTM</a:t>
            </a:r>
            <a:endParaRPr/>
          </a:p>
        </p:txBody>
      </p:sp>
      <p:grpSp>
        <p:nvGrpSpPr>
          <p:cNvPr id="324" name="Google Shape;324;p40"/>
          <p:cNvGrpSpPr/>
          <p:nvPr/>
        </p:nvGrpSpPr>
        <p:grpSpPr>
          <a:xfrm>
            <a:off x="6612291" y="1611893"/>
            <a:ext cx="2460300" cy="2460300"/>
            <a:chOff x="6254516" y="1378093"/>
            <a:chExt cx="2460300" cy="2460300"/>
          </a:xfrm>
        </p:grpSpPr>
        <p:sp>
          <p:nvSpPr>
            <p:cNvPr id="325" name="Google Shape;325;p40"/>
            <p:cNvSpPr/>
            <p:nvPr/>
          </p:nvSpPr>
          <p:spPr>
            <a:xfrm rot="2700000">
              <a:off x="7239866" y="1113348"/>
              <a:ext cx="489601" cy="2989789"/>
            </a:xfrm>
            <a:prstGeom prst="roundRect">
              <a:avLst>
                <a:gd name="adj" fmla="val 50000"/>
              </a:avLst>
            </a:prstGeom>
            <a:gradFill>
              <a:gsLst>
                <a:gs pos="0">
                  <a:srgbClr val="F3E9CB"/>
                </a:gs>
                <a:gs pos="100000">
                  <a:srgbClr val="D4BA67"/>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40"/>
            <p:cNvSpPr/>
            <p:nvPr/>
          </p:nvSpPr>
          <p:spPr>
            <a:xfrm>
              <a:off x="6455962" y="33227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307BF3"/>
                  </a:solidFill>
                  <a:latin typeface="Roboto"/>
                  <a:ea typeface="Roboto"/>
                  <a:cs typeface="Roboto"/>
                  <a:sym typeface="Roboto"/>
                </a:rPr>
                <a:t>6</a:t>
              </a:r>
              <a:endParaRPr sz="1500" b="1">
                <a:solidFill>
                  <a:srgbClr val="307BF3"/>
                </a:solidFill>
                <a:latin typeface="Roboto"/>
                <a:ea typeface="Roboto"/>
                <a:cs typeface="Roboto"/>
                <a:sym typeface="Roboto"/>
              </a:endParaRPr>
            </a:p>
          </p:txBody>
        </p:sp>
        <p:sp>
          <p:nvSpPr>
            <p:cNvPr id="327" name="Google Shape;327;p40"/>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Closing/Recapping</a:t>
              </a:r>
              <a:endParaRPr sz="1700" b="1">
                <a:solidFill>
                  <a:srgbClr val="FFFFFF"/>
                </a:solidFill>
                <a:latin typeface="Roboto"/>
                <a:ea typeface="Roboto"/>
                <a:cs typeface="Roboto"/>
                <a:sym typeface="Roboto"/>
              </a:endParaRPr>
            </a:p>
          </p:txBody>
        </p:sp>
      </p:grpSp>
      <p:grpSp>
        <p:nvGrpSpPr>
          <p:cNvPr id="328" name="Google Shape;328;p40"/>
          <p:cNvGrpSpPr/>
          <p:nvPr/>
        </p:nvGrpSpPr>
        <p:grpSpPr>
          <a:xfrm>
            <a:off x="3872993" y="1611893"/>
            <a:ext cx="2460300" cy="2460300"/>
            <a:chOff x="4761418" y="1318143"/>
            <a:chExt cx="2460300" cy="2460300"/>
          </a:xfrm>
        </p:grpSpPr>
        <p:sp>
          <p:nvSpPr>
            <p:cNvPr id="329" name="Google Shape;329;p40"/>
            <p:cNvSpPr/>
            <p:nvPr/>
          </p:nvSpPr>
          <p:spPr>
            <a:xfrm rot="2700000">
              <a:off x="5746767" y="1053398"/>
              <a:ext cx="489601" cy="2989789"/>
            </a:xfrm>
            <a:prstGeom prst="roundRect">
              <a:avLst>
                <a:gd name="adj" fmla="val 50000"/>
              </a:avLst>
            </a:prstGeom>
            <a:gradFill>
              <a:gsLst>
                <a:gs pos="0">
                  <a:srgbClr val="FFC002"/>
                </a:gs>
                <a:gs pos="100000">
                  <a:srgbClr val="795B04"/>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40"/>
            <p:cNvSpPr/>
            <p:nvPr/>
          </p:nvSpPr>
          <p:spPr>
            <a:xfrm>
              <a:off x="4950863"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E65F0"/>
                  </a:solidFill>
                  <a:latin typeface="Roboto"/>
                  <a:ea typeface="Roboto"/>
                  <a:cs typeface="Roboto"/>
                  <a:sym typeface="Roboto"/>
                </a:rPr>
                <a:t>4</a:t>
              </a:r>
              <a:endParaRPr sz="1500" b="1">
                <a:solidFill>
                  <a:srgbClr val="0E65F0"/>
                </a:solidFill>
                <a:latin typeface="Roboto"/>
                <a:ea typeface="Roboto"/>
                <a:cs typeface="Roboto"/>
                <a:sym typeface="Roboto"/>
              </a:endParaRPr>
            </a:p>
          </p:txBody>
        </p:sp>
        <p:sp>
          <p:nvSpPr>
            <p:cNvPr id="331" name="Google Shape;331;p40"/>
            <p:cNvSpPr txBox="1"/>
            <p:nvPr/>
          </p:nvSpPr>
          <p:spPr>
            <a:xfrm rot="-2700000">
              <a:off x="48964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Brainstorming Solution</a:t>
              </a:r>
              <a:endParaRPr sz="1600" b="1">
                <a:solidFill>
                  <a:srgbClr val="FFFFFF"/>
                </a:solidFill>
                <a:latin typeface="Roboto"/>
                <a:ea typeface="Roboto"/>
                <a:cs typeface="Roboto"/>
                <a:sym typeface="Roboto"/>
              </a:endParaRPr>
            </a:p>
          </p:txBody>
        </p:sp>
      </p:grpSp>
      <p:grpSp>
        <p:nvGrpSpPr>
          <p:cNvPr id="332" name="Google Shape;332;p40"/>
          <p:cNvGrpSpPr/>
          <p:nvPr/>
        </p:nvGrpSpPr>
        <p:grpSpPr>
          <a:xfrm>
            <a:off x="2544226" y="1611893"/>
            <a:ext cx="2460300" cy="2460300"/>
            <a:chOff x="3269751" y="1318143"/>
            <a:chExt cx="2460300" cy="2460300"/>
          </a:xfrm>
        </p:grpSpPr>
        <p:sp>
          <p:nvSpPr>
            <p:cNvPr id="333" name="Google Shape;333;p40"/>
            <p:cNvSpPr/>
            <p:nvPr/>
          </p:nvSpPr>
          <p:spPr>
            <a:xfrm rot="2700000">
              <a:off x="4255100" y="1053398"/>
              <a:ext cx="489601" cy="2989789"/>
            </a:xfrm>
            <a:prstGeom prst="roundRect">
              <a:avLst>
                <a:gd name="adj" fmla="val 50000"/>
              </a:avLst>
            </a:prstGeom>
            <a:gradFill>
              <a:gsLst>
                <a:gs pos="0">
                  <a:srgbClr val="DB0000"/>
                </a:gs>
                <a:gs pos="100000">
                  <a:srgbClr val="540303"/>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40"/>
            <p:cNvSpPr/>
            <p:nvPr/>
          </p:nvSpPr>
          <p:spPr>
            <a:xfrm>
              <a:off x="3459197"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D5DDF"/>
                  </a:solidFill>
                  <a:latin typeface="Roboto"/>
                  <a:ea typeface="Roboto"/>
                  <a:cs typeface="Roboto"/>
                  <a:sym typeface="Roboto"/>
                </a:rPr>
                <a:t>3</a:t>
              </a:r>
              <a:endParaRPr sz="1500" b="1">
                <a:solidFill>
                  <a:srgbClr val="0D5DDF"/>
                </a:solidFill>
                <a:latin typeface="Roboto"/>
                <a:ea typeface="Roboto"/>
                <a:cs typeface="Roboto"/>
                <a:sym typeface="Roboto"/>
              </a:endParaRPr>
            </a:p>
          </p:txBody>
        </p:sp>
        <p:sp>
          <p:nvSpPr>
            <p:cNvPr id="335" name="Google Shape;335;p40"/>
            <p:cNvSpPr txBox="1"/>
            <p:nvPr/>
          </p:nvSpPr>
          <p:spPr>
            <a:xfrm rot="-2700000">
              <a:off x="3404724" y="2302799"/>
              <a:ext cx="2362302"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Assess the Situation</a:t>
              </a:r>
              <a:endParaRPr sz="1600" b="1">
                <a:solidFill>
                  <a:srgbClr val="FFFFFF"/>
                </a:solidFill>
                <a:latin typeface="Roboto"/>
                <a:ea typeface="Roboto"/>
                <a:cs typeface="Roboto"/>
                <a:sym typeface="Roboto"/>
              </a:endParaRPr>
            </a:p>
          </p:txBody>
        </p:sp>
      </p:grpSp>
      <p:grpSp>
        <p:nvGrpSpPr>
          <p:cNvPr id="336" name="Google Shape;336;p40"/>
          <p:cNvGrpSpPr/>
          <p:nvPr/>
        </p:nvGrpSpPr>
        <p:grpSpPr>
          <a:xfrm>
            <a:off x="1291801" y="1611893"/>
            <a:ext cx="2460300" cy="2460300"/>
            <a:chOff x="1776626" y="1318143"/>
            <a:chExt cx="2460300" cy="2460300"/>
          </a:xfrm>
        </p:grpSpPr>
        <p:grpSp>
          <p:nvGrpSpPr>
            <p:cNvPr id="337" name="Google Shape;337;p40"/>
            <p:cNvGrpSpPr/>
            <p:nvPr/>
          </p:nvGrpSpPr>
          <p:grpSpPr>
            <a:xfrm>
              <a:off x="1776626" y="1318143"/>
              <a:ext cx="2460300" cy="2460300"/>
              <a:chOff x="1776626" y="1318143"/>
              <a:chExt cx="2460300" cy="2460300"/>
            </a:xfrm>
          </p:grpSpPr>
          <p:sp>
            <p:nvSpPr>
              <p:cNvPr id="338" name="Google Shape;338;p40"/>
              <p:cNvSpPr/>
              <p:nvPr/>
            </p:nvSpPr>
            <p:spPr>
              <a:xfrm rot="2700000">
                <a:off x="2761975" y="1053398"/>
                <a:ext cx="489601" cy="2989789"/>
              </a:xfrm>
              <a:prstGeom prst="roundRect">
                <a:avLst>
                  <a:gd name="adj" fmla="val 50000"/>
                </a:avLst>
              </a:prstGeom>
              <a:gradFill>
                <a:gsLst>
                  <a:gs pos="0">
                    <a:srgbClr val="51AB2A"/>
                  </a:gs>
                  <a:gs pos="100000">
                    <a:srgbClr val="203E13"/>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339;p40"/>
              <p:cNvSpPr txBox="1"/>
              <p:nvPr/>
            </p:nvSpPr>
            <p:spPr>
              <a:xfrm rot="-2700000">
                <a:off x="1899549" y="2297849"/>
                <a:ext cx="2376303"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800" b="1">
                    <a:solidFill>
                      <a:srgbClr val="FFFFFF"/>
                    </a:solidFill>
                    <a:latin typeface="Roboto"/>
                    <a:ea typeface="Roboto"/>
                    <a:cs typeface="Roboto"/>
                    <a:sym typeface="Roboto"/>
                  </a:rPr>
                  <a:t>Identify the Situation</a:t>
                </a:r>
                <a:endParaRPr sz="1900" b="1">
                  <a:solidFill>
                    <a:srgbClr val="FFFFFF"/>
                  </a:solidFill>
                  <a:latin typeface="Roboto"/>
                  <a:ea typeface="Roboto"/>
                  <a:cs typeface="Roboto"/>
                  <a:sym typeface="Roboto"/>
                </a:endParaRPr>
              </a:p>
            </p:txBody>
          </p:sp>
        </p:grpSp>
        <p:sp>
          <p:nvSpPr>
            <p:cNvPr id="340" name="Google Shape;340;p40"/>
            <p:cNvSpPr/>
            <p:nvPr/>
          </p:nvSpPr>
          <p:spPr>
            <a:xfrm>
              <a:off x="196607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C58D3"/>
                  </a:solidFill>
                  <a:latin typeface="Roboto"/>
                  <a:ea typeface="Roboto"/>
                  <a:cs typeface="Roboto"/>
                  <a:sym typeface="Roboto"/>
                </a:rPr>
                <a:t>2</a:t>
              </a:r>
              <a:endParaRPr sz="1500" b="1">
                <a:solidFill>
                  <a:srgbClr val="0C58D3"/>
                </a:solidFill>
                <a:latin typeface="Roboto"/>
                <a:ea typeface="Roboto"/>
                <a:cs typeface="Roboto"/>
                <a:sym typeface="Roboto"/>
              </a:endParaRPr>
            </a:p>
          </p:txBody>
        </p:sp>
      </p:grpSp>
      <p:grpSp>
        <p:nvGrpSpPr>
          <p:cNvPr id="341" name="Google Shape;341;p40"/>
          <p:cNvGrpSpPr/>
          <p:nvPr/>
        </p:nvGrpSpPr>
        <p:grpSpPr>
          <a:xfrm>
            <a:off x="9" y="1551943"/>
            <a:ext cx="2460300" cy="2460300"/>
            <a:chOff x="284959" y="1318143"/>
            <a:chExt cx="2460300" cy="2460300"/>
          </a:xfrm>
        </p:grpSpPr>
        <p:sp>
          <p:nvSpPr>
            <p:cNvPr id="342" name="Google Shape;342;p40"/>
            <p:cNvSpPr/>
            <p:nvPr/>
          </p:nvSpPr>
          <p:spPr>
            <a:xfrm rot="2700000">
              <a:off x="1270309" y="1053398"/>
              <a:ext cx="489601" cy="2989789"/>
            </a:xfrm>
            <a:prstGeom prst="roundRect">
              <a:avLst>
                <a:gd name="adj" fmla="val 50000"/>
              </a:avLst>
            </a:prstGeom>
            <a:gradFill>
              <a:gsLst>
                <a:gs pos="0">
                  <a:srgbClr val="3177EE"/>
                </a:gs>
                <a:gs pos="100000">
                  <a:srgbClr val="113D8A"/>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p40"/>
            <p:cNvSpPr/>
            <p:nvPr/>
          </p:nvSpPr>
          <p:spPr>
            <a:xfrm>
              <a:off x="472955"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0944A1"/>
                  </a:solidFill>
                  <a:latin typeface="Roboto"/>
                  <a:ea typeface="Roboto"/>
                  <a:cs typeface="Roboto"/>
                  <a:sym typeface="Roboto"/>
                </a:rPr>
                <a:t>1</a:t>
              </a:r>
              <a:endParaRPr sz="1500" b="1">
                <a:solidFill>
                  <a:srgbClr val="0944A1"/>
                </a:solidFill>
                <a:latin typeface="Roboto"/>
                <a:ea typeface="Roboto"/>
                <a:cs typeface="Roboto"/>
                <a:sym typeface="Roboto"/>
              </a:endParaRPr>
            </a:p>
          </p:txBody>
        </p:sp>
        <p:sp>
          <p:nvSpPr>
            <p:cNvPr id="344" name="Google Shape;344;p40"/>
            <p:cNvSpPr txBox="1"/>
            <p:nvPr/>
          </p:nvSpPr>
          <p:spPr>
            <a:xfrm rot="-2700000">
              <a:off x="414317" y="2300549"/>
              <a:ext cx="2368666"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000" b="1">
                  <a:solidFill>
                    <a:srgbClr val="FFFFFF"/>
                  </a:solidFill>
                  <a:latin typeface="Roboto"/>
                  <a:ea typeface="Roboto"/>
                  <a:cs typeface="Roboto"/>
                  <a:sym typeface="Roboto"/>
                </a:rPr>
                <a:t>Introductions</a:t>
              </a:r>
              <a:endParaRPr sz="2000" b="1">
                <a:solidFill>
                  <a:srgbClr val="FFFFFF"/>
                </a:solidFill>
                <a:latin typeface="Roboto"/>
                <a:ea typeface="Roboto"/>
                <a:cs typeface="Roboto"/>
                <a:sym typeface="Roboto"/>
              </a:endParaRPr>
            </a:p>
          </p:txBody>
        </p:sp>
      </p:grpSp>
      <p:grpSp>
        <p:nvGrpSpPr>
          <p:cNvPr id="345" name="Google Shape;345;p40"/>
          <p:cNvGrpSpPr/>
          <p:nvPr/>
        </p:nvGrpSpPr>
        <p:grpSpPr>
          <a:xfrm>
            <a:off x="5208691" y="1611893"/>
            <a:ext cx="2460300" cy="2460300"/>
            <a:chOff x="6254516" y="1318143"/>
            <a:chExt cx="2460300" cy="2460300"/>
          </a:xfrm>
        </p:grpSpPr>
        <p:sp>
          <p:nvSpPr>
            <p:cNvPr id="346" name="Google Shape;346;p40"/>
            <p:cNvSpPr/>
            <p:nvPr/>
          </p:nvSpPr>
          <p:spPr>
            <a:xfrm rot="2700000">
              <a:off x="7239866" y="1053398"/>
              <a:ext cx="489601" cy="2989789"/>
            </a:xfrm>
            <a:prstGeom prst="roundRect">
              <a:avLst>
                <a:gd name="adj" fmla="val 50000"/>
              </a:avLst>
            </a:prstGeom>
            <a:gradFill>
              <a:gsLst>
                <a:gs pos="0">
                  <a:srgbClr val="DBD4EB"/>
                </a:gs>
                <a:gs pos="100000">
                  <a:srgbClr val="9180BB"/>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347;p40"/>
            <p:cNvSpPr/>
            <p:nvPr/>
          </p:nvSpPr>
          <p:spPr>
            <a:xfrm>
              <a:off x="6443962" y="3255512"/>
              <a:ext cx="326100" cy="326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500" b="1">
                  <a:solidFill>
                    <a:srgbClr val="307BF3"/>
                  </a:solidFill>
                  <a:latin typeface="Roboto"/>
                  <a:ea typeface="Roboto"/>
                  <a:cs typeface="Roboto"/>
                  <a:sym typeface="Roboto"/>
                </a:rPr>
                <a:t>5</a:t>
              </a:r>
              <a:endParaRPr sz="1500" b="1">
                <a:solidFill>
                  <a:srgbClr val="307BF3"/>
                </a:solidFill>
                <a:latin typeface="Roboto"/>
                <a:ea typeface="Roboto"/>
                <a:cs typeface="Roboto"/>
                <a:sym typeface="Roboto"/>
              </a:endParaRPr>
            </a:p>
          </p:txBody>
        </p:sp>
        <p:sp>
          <p:nvSpPr>
            <p:cNvPr id="348" name="Google Shape;348;p40"/>
            <p:cNvSpPr txBox="1"/>
            <p:nvPr/>
          </p:nvSpPr>
          <p:spPr>
            <a:xfrm rot="-2700000">
              <a:off x="6375763" y="2297099"/>
              <a:ext cx="2378424" cy="342805"/>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Develop the Plan</a:t>
              </a:r>
              <a:endParaRPr sz="1600" b="1">
                <a:solidFill>
                  <a:srgbClr val="FFFFFF"/>
                </a:solidFill>
                <a:latin typeface="Roboto"/>
                <a:ea typeface="Roboto"/>
                <a:cs typeface="Roboto"/>
                <a:sym typeface="Roboto"/>
              </a:endParaRPr>
            </a:p>
          </p:txBody>
        </p:sp>
      </p:grpSp>
      <p:cxnSp>
        <p:nvCxnSpPr>
          <p:cNvPr id="349" name="Google Shape;349;p40"/>
          <p:cNvCxnSpPr/>
          <p:nvPr/>
        </p:nvCxnSpPr>
        <p:spPr>
          <a:xfrm>
            <a:off x="71400" y="3939175"/>
            <a:ext cx="9001200" cy="585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p41"/>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Introductions</a:t>
            </a:r>
            <a:endParaRPr/>
          </a:p>
        </p:txBody>
      </p:sp>
      <p:sp>
        <p:nvSpPr>
          <p:cNvPr id="355" name="Google Shape;355;p41"/>
          <p:cNvSpPr/>
          <p:nvPr/>
        </p:nvSpPr>
        <p:spPr>
          <a:xfrm>
            <a:off x="175350" y="803675"/>
            <a:ext cx="8796600" cy="3653100"/>
          </a:xfrm>
          <a:prstGeom prst="roundRect">
            <a:avLst>
              <a:gd name="adj" fmla="val 16667"/>
            </a:avLst>
          </a:prstGeom>
          <a:gradFill>
            <a:gsLst>
              <a:gs pos="0">
                <a:srgbClr val="3177EE"/>
              </a:gs>
              <a:gs pos="100000">
                <a:srgbClr val="113D8A"/>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tx1"/>
              </a:solidFill>
            </a:endParaRPr>
          </a:p>
        </p:txBody>
      </p:sp>
      <p:sp>
        <p:nvSpPr>
          <p:cNvPr id="2" name="TextBox 1">
            <a:extLst>
              <a:ext uri="{FF2B5EF4-FFF2-40B4-BE49-F238E27FC236}">
                <a16:creationId xmlns:a16="http://schemas.microsoft.com/office/drawing/2014/main" id="{C01B5A2D-8CE3-EC8F-7E0D-15F9B2639F30}"/>
              </a:ext>
            </a:extLst>
          </p:cNvPr>
          <p:cNvSpPr txBox="1"/>
          <p:nvPr/>
        </p:nvSpPr>
        <p:spPr>
          <a:xfrm>
            <a:off x="647114" y="984738"/>
            <a:ext cx="8088923"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solidFill>
                  <a:schemeClr val="bg1"/>
                </a:solidFill>
              </a:rPr>
              <a:t>Team members identify who they are and how they are connected to the family.</a:t>
            </a:r>
          </a:p>
          <a:p>
            <a:pPr marL="285750" indent="-285750">
              <a:buFont typeface="Arial" panose="020B0604020202020204" pitchFamily="34" charset="0"/>
              <a:buChar char="•"/>
            </a:pPr>
            <a:r>
              <a:rPr lang="en-US" sz="2400" dirty="0">
                <a:solidFill>
                  <a:schemeClr val="bg1"/>
                </a:solidFill>
              </a:rPr>
              <a:t>Brief Purpose of the Meeting (such as to discuss Placement Stability or to prevent the child(ren) from entering DCS custody.</a:t>
            </a:r>
          </a:p>
          <a:p>
            <a:pPr marL="285750" indent="-285750">
              <a:buFont typeface="Arial" panose="020B0604020202020204" pitchFamily="34" charset="0"/>
              <a:buChar char="•"/>
            </a:pPr>
            <a:r>
              <a:rPr lang="en-US" sz="2400" dirty="0">
                <a:solidFill>
                  <a:schemeClr val="bg1"/>
                </a:solidFill>
              </a:rPr>
              <a:t>Develop Comfort Rules</a:t>
            </a:r>
          </a:p>
          <a:p>
            <a:pPr marL="285750" indent="-285750">
              <a:buFont typeface="Arial" panose="020B0604020202020204" pitchFamily="34" charset="0"/>
              <a:buChar char="•"/>
            </a:pPr>
            <a:r>
              <a:rPr lang="en-US" sz="2400" dirty="0">
                <a:solidFill>
                  <a:schemeClr val="bg1"/>
                </a:solidFill>
              </a:rPr>
              <a:t>Discuss and Review Confidentiality</a:t>
            </a:r>
          </a:p>
          <a:p>
            <a:pPr marL="285750" indent="-285750">
              <a:buFont typeface="Arial" panose="020B0604020202020204" pitchFamily="34" charset="0"/>
              <a:buChar char="•"/>
            </a:pPr>
            <a:r>
              <a:rPr lang="en-US" sz="2400" dirty="0">
                <a:solidFill>
                  <a:schemeClr val="bg1"/>
                </a:solidFill>
              </a:rPr>
              <a:t>Review Circumstances that cannot be changed (Court Orders, State Laws, DCS Polices)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26"/>
        <p:cNvGrpSpPr/>
        <p:nvPr/>
      </p:nvGrpSpPr>
      <p:grpSpPr>
        <a:xfrm>
          <a:off x="0" y="0"/>
          <a:ext cx="0" cy="0"/>
          <a:chOff x="0" y="0"/>
          <a:chExt cx="0" cy="0"/>
        </a:xfrm>
      </p:grpSpPr>
      <p:sp>
        <p:nvSpPr>
          <p:cNvPr id="127" name="Google Shape;127;p24"/>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Unit One</a:t>
            </a:r>
            <a:endParaRPr/>
          </a:p>
          <a:p>
            <a:pPr marL="0" lvl="0" indent="0" algn="l" rtl="0">
              <a:spcBef>
                <a:spcPts val="0"/>
              </a:spcBef>
              <a:spcAft>
                <a:spcPts val="0"/>
              </a:spcAft>
              <a:buNone/>
            </a:pPr>
            <a:r>
              <a:rPr lang="en" sz="2800"/>
              <a:t>Welcome, Introductions, and Building Consensus</a:t>
            </a:r>
            <a:endParaRPr sz="2800"/>
          </a:p>
        </p:txBody>
      </p:sp>
      <p:pic>
        <p:nvPicPr>
          <p:cNvPr id="128" name="Google Shape;128;p24"/>
          <p:cNvPicPr preferRelativeResize="0"/>
          <p:nvPr/>
        </p:nvPicPr>
        <p:blipFill rotWithShape="1">
          <a:blip r:embed="rId4">
            <a:alphaModFix/>
          </a:blip>
          <a:srcRect l="21842" r="21848"/>
          <a:stretch/>
        </p:blipFill>
        <p:spPr>
          <a:xfrm>
            <a:off x="0" y="0"/>
            <a:ext cx="5214202" cy="51435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2"/>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Identify the Situation</a:t>
            </a:r>
            <a:endParaRPr/>
          </a:p>
        </p:txBody>
      </p:sp>
      <p:sp>
        <p:nvSpPr>
          <p:cNvPr id="361" name="Google Shape;361;p42"/>
          <p:cNvSpPr/>
          <p:nvPr/>
        </p:nvSpPr>
        <p:spPr>
          <a:xfrm>
            <a:off x="175350" y="803675"/>
            <a:ext cx="8796600" cy="3653100"/>
          </a:xfrm>
          <a:prstGeom prst="roundRect">
            <a:avLst>
              <a:gd name="adj" fmla="val 16667"/>
            </a:avLst>
          </a:prstGeom>
          <a:gradFill>
            <a:gsLst>
              <a:gs pos="0">
                <a:srgbClr val="51AB2A"/>
              </a:gs>
              <a:gs pos="100000">
                <a:srgbClr val="203E1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54DAE536-D2F1-8C69-830D-ED79DF615AAF}"/>
              </a:ext>
            </a:extLst>
          </p:cNvPr>
          <p:cNvSpPr txBox="1"/>
          <p:nvPr/>
        </p:nvSpPr>
        <p:spPr>
          <a:xfrm>
            <a:off x="291656" y="803675"/>
            <a:ext cx="8560687"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Child and family can be invited to share their understanding, or the case manager can present information IF the family is uncomfortable in the beginning.</a:t>
            </a:r>
          </a:p>
          <a:p>
            <a:pPr marL="285750" indent="-285750">
              <a:buFont typeface="Arial" panose="020B0604020202020204" pitchFamily="34" charset="0"/>
              <a:buChar char="•"/>
            </a:pPr>
            <a:r>
              <a:rPr lang="en-US" sz="2000" dirty="0">
                <a:solidFill>
                  <a:schemeClr val="bg1"/>
                </a:solidFill>
              </a:rPr>
              <a:t>Families share their story uninterrupted as this is not the time for fact checking.</a:t>
            </a:r>
          </a:p>
          <a:p>
            <a:pPr marL="285750" indent="-285750">
              <a:buFont typeface="Arial" panose="020B0604020202020204" pitchFamily="34" charset="0"/>
              <a:buChar char="•"/>
            </a:pPr>
            <a:r>
              <a:rPr lang="en-US" sz="2000" dirty="0">
                <a:solidFill>
                  <a:schemeClr val="bg1"/>
                </a:solidFill>
              </a:rPr>
              <a:t>The family’s story may be different from the DCS perspective.</a:t>
            </a:r>
          </a:p>
          <a:p>
            <a:pPr marL="285750" indent="-285750">
              <a:buFont typeface="Arial" panose="020B0604020202020204" pitchFamily="34" charset="0"/>
              <a:buChar char="•"/>
            </a:pPr>
            <a:r>
              <a:rPr lang="en-US" sz="2000" dirty="0">
                <a:solidFill>
                  <a:schemeClr val="bg1"/>
                </a:solidFill>
              </a:rPr>
              <a:t>Each member of the family team will be given the opportunity to share information on the current situation.</a:t>
            </a:r>
          </a:p>
          <a:p>
            <a:pPr marL="285750" indent="-285750">
              <a:buFont typeface="Arial" panose="020B0604020202020204" pitchFamily="34" charset="0"/>
              <a:buChar char="•"/>
            </a:pPr>
            <a:r>
              <a:rPr lang="en-US" sz="2000" dirty="0">
                <a:solidFill>
                  <a:schemeClr val="bg1"/>
                </a:solidFill>
              </a:rPr>
              <a:t>The Case Manager/Facilitator identifies strengths and needs based on the family sharing their story.</a:t>
            </a:r>
          </a:p>
          <a:p>
            <a:pPr marL="285750" indent="-285750">
              <a:buFont typeface="Arial" panose="020B0604020202020204" pitchFamily="34" charset="0"/>
              <a:buChar char="•"/>
            </a:pPr>
            <a:r>
              <a:rPr lang="en-US" sz="2000" dirty="0">
                <a:solidFill>
                  <a:schemeClr val="bg1"/>
                </a:solidFill>
              </a:rPr>
              <a:t>The strengths shared may be used to transition into the next stage.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3"/>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Assess the Situation</a:t>
            </a:r>
            <a:endParaRPr/>
          </a:p>
        </p:txBody>
      </p:sp>
      <p:sp>
        <p:nvSpPr>
          <p:cNvPr id="367" name="Google Shape;367;p43"/>
          <p:cNvSpPr/>
          <p:nvPr/>
        </p:nvSpPr>
        <p:spPr>
          <a:xfrm>
            <a:off x="175350" y="803675"/>
            <a:ext cx="8796600" cy="3653100"/>
          </a:xfrm>
          <a:prstGeom prst="roundRect">
            <a:avLst>
              <a:gd name="adj" fmla="val 16667"/>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14D33505-272D-7F1C-A350-E327A975AC23}"/>
              </a:ext>
            </a:extLst>
          </p:cNvPr>
          <p:cNvSpPr txBox="1"/>
          <p:nvPr/>
        </p:nvSpPr>
        <p:spPr>
          <a:xfrm>
            <a:off x="457200" y="1075953"/>
            <a:ext cx="8229600" cy="3108543"/>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Identify Strengths and Supports</a:t>
            </a:r>
          </a:p>
          <a:p>
            <a:pPr marL="285750" indent="-285750">
              <a:buFont typeface="Arial" panose="020B0604020202020204" pitchFamily="34" charset="0"/>
              <a:buChar char="•"/>
            </a:pPr>
            <a:r>
              <a:rPr lang="en-US" sz="2800" dirty="0">
                <a:solidFill>
                  <a:schemeClr val="bg1"/>
                </a:solidFill>
              </a:rPr>
              <a:t>Identify Risks/Safety Concerns</a:t>
            </a:r>
          </a:p>
          <a:p>
            <a:pPr marL="285750" indent="-285750">
              <a:buFont typeface="Arial" panose="020B0604020202020204" pitchFamily="34" charset="0"/>
              <a:buChar char="•"/>
            </a:pPr>
            <a:r>
              <a:rPr lang="en-US" sz="2800" dirty="0">
                <a:solidFill>
                  <a:schemeClr val="bg1"/>
                </a:solidFill>
              </a:rPr>
              <a:t>Discuss services involved and utilized in the past</a:t>
            </a:r>
          </a:p>
          <a:p>
            <a:pPr marL="285750" indent="-285750">
              <a:buFont typeface="Arial" panose="020B0604020202020204" pitchFamily="34" charset="0"/>
              <a:buChar char="•"/>
            </a:pPr>
            <a:r>
              <a:rPr lang="en-US" sz="2800" dirty="0">
                <a:solidFill>
                  <a:schemeClr val="bg1"/>
                </a:solidFill>
              </a:rPr>
              <a:t>Discuss past successes, history, and stressors</a:t>
            </a:r>
          </a:p>
          <a:p>
            <a:pPr marL="285750" indent="-285750">
              <a:buFont typeface="Arial" panose="020B0604020202020204" pitchFamily="34" charset="0"/>
              <a:buChar char="•"/>
            </a:pPr>
            <a:r>
              <a:rPr lang="en-US" sz="2800" dirty="0">
                <a:solidFill>
                  <a:schemeClr val="bg1"/>
                </a:solidFill>
              </a:rPr>
              <a:t>Assessment information</a:t>
            </a:r>
          </a:p>
          <a:p>
            <a:pPr marL="285750" indent="-285750">
              <a:buFont typeface="Arial" panose="020B0604020202020204" pitchFamily="34" charset="0"/>
              <a:buChar char="•"/>
            </a:pPr>
            <a:r>
              <a:rPr lang="en-US" sz="2800" dirty="0">
                <a:solidFill>
                  <a:schemeClr val="bg1"/>
                </a:solidFill>
              </a:rPr>
              <a:t>Worker Recommendations</a:t>
            </a:r>
          </a:p>
          <a:p>
            <a:pPr marL="285750" indent="-285750">
              <a:buFont typeface="Arial" panose="020B0604020202020204" pitchFamily="34" charset="0"/>
              <a:buChar char="•"/>
            </a:pPr>
            <a:endParaRPr lang="en-US"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4"/>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Brainstorming Solutions</a:t>
            </a:r>
            <a:endParaRPr/>
          </a:p>
        </p:txBody>
      </p:sp>
      <p:sp>
        <p:nvSpPr>
          <p:cNvPr id="373" name="Google Shape;373;p44"/>
          <p:cNvSpPr/>
          <p:nvPr/>
        </p:nvSpPr>
        <p:spPr>
          <a:xfrm>
            <a:off x="175350" y="803675"/>
            <a:ext cx="8796600" cy="3653100"/>
          </a:xfrm>
          <a:prstGeom prst="roundRect">
            <a:avLst>
              <a:gd name="adj" fmla="val 16667"/>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TextBox 1">
            <a:extLst>
              <a:ext uri="{FF2B5EF4-FFF2-40B4-BE49-F238E27FC236}">
                <a16:creationId xmlns:a16="http://schemas.microsoft.com/office/drawing/2014/main" id="{0395D24E-EBFE-BBBF-0DB2-1BDE42814D5E}"/>
              </a:ext>
            </a:extLst>
          </p:cNvPr>
          <p:cNvSpPr txBox="1"/>
          <p:nvPr/>
        </p:nvSpPr>
        <p:spPr>
          <a:xfrm>
            <a:off x="576775" y="1097280"/>
            <a:ext cx="8117059"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Brainstorm ideas to address concern and provide safety and protection</a:t>
            </a:r>
          </a:p>
          <a:p>
            <a:pPr marL="285750" indent="-285750">
              <a:buFont typeface="Arial" panose="020B0604020202020204" pitchFamily="34" charset="0"/>
              <a:buChar char="•"/>
            </a:pPr>
            <a:r>
              <a:rPr lang="en-US" sz="2800" dirty="0">
                <a:solidFill>
                  <a:schemeClr val="bg1"/>
                </a:solidFill>
              </a:rPr>
              <a:t>Ideas are usually in three categories:</a:t>
            </a:r>
          </a:p>
          <a:p>
            <a:pPr marL="342900" lvl="6" indent="-342900">
              <a:buFont typeface="Courier New" panose="02070309020205020404" pitchFamily="49" charset="0"/>
              <a:buChar char="o"/>
            </a:pPr>
            <a:r>
              <a:rPr lang="en-US" sz="2800" i="1" dirty="0">
                <a:solidFill>
                  <a:schemeClr val="bg1"/>
                </a:solidFill>
              </a:rPr>
              <a:t>Placement/Custody</a:t>
            </a:r>
          </a:p>
          <a:p>
            <a:pPr marL="342900" lvl="4" indent="-342900">
              <a:buFont typeface="Courier New" panose="02070309020205020404" pitchFamily="49" charset="0"/>
              <a:buChar char="o"/>
            </a:pPr>
            <a:r>
              <a:rPr lang="en-US" sz="2800" i="1" dirty="0">
                <a:solidFill>
                  <a:schemeClr val="bg1"/>
                </a:solidFill>
              </a:rPr>
              <a:t>Services to reduce risk</a:t>
            </a:r>
          </a:p>
          <a:p>
            <a:pPr marL="342900" lvl="4" indent="-342900">
              <a:buFont typeface="Courier New" panose="02070309020205020404" pitchFamily="49" charset="0"/>
              <a:buChar char="o"/>
            </a:pPr>
            <a:r>
              <a:rPr lang="en-US" sz="2800" i="1" dirty="0">
                <a:solidFill>
                  <a:schemeClr val="bg1"/>
                </a:solidFill>
              </a:rPr>
              <a:t>Action to provide safety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45"/>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t>Develop a Plan/Reach a Decision</a:t>
            </a:r>
            <a:endParaRPr dirty="0"/>
          </a:p>
        </p:txBody>
      </p:sp>
      <p:sp>
        <p:nvSpPr>
          <p:cNvPr id="379" name="Google Shape;379;p45"/>
          <p:cNvSpPr/>
          <p:nvPr/>
        </p:nvSpPr>
        <p:spPr>
          <a:xfrm>
            <a:off x="175350" y="803675"/>
            <a:ext cx="8796600" cy="3653100"/>
          </a:xfrm>
          <a:prstGeom prst="roundRect">
            <a:avLst>
              <a:gd name="adj" fmla="val 16667"/>
            </a:avLst>
          </a:prstGeom>
          <a:gradFill flip="none" rotWithShape="1">
            <a:gsLst>
              <a:gs pos="0">
                <a:srgbClr val="7030A0">
                  <a:shade val="30000"/>
                  <a:satMod val="115000"/>
                </a:srgbClr>
              </a:gs>
              <a:gs pos="50000">
                <a:srgbClr val="7030A0">
                  <a:shade val="67500"/>
                  <a:satMod val="115000"/>
                </a:srgbClr>
              </a:gs>
              <a:gs pos="100000">
                <a:srgbClr val="7030A0">
                  <a:shade val="100000"/>
                  <a:satMod val="115000"/>
                </a:srgbClr>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bg1"/>
              </a:solidFill>
            </a:endParaRPr>
          </a:p>
        </p:txBody>
      </p:sp>
      <p:sp>
        <p:nvSpPr>
          <p:cNvPr id="2" name="TextBox 1">
            <a:extLst>
              <a:ext uri="{FF2B5EF4-FFF2-40B4-BE49-F238E27FC236}">
                <a16:creationId xmlns:a16="http://schemas.microsoft.com/office/drawing/2014/main" id="{2D25CCEA-2C0A-CFA1-0007-84E6F57F8ACC}"/>
              </a:ext>
            </a:extLst>
          </p:cNvPr>
          <p:cNvSpPr txBox="1"/>
          <p:nvPr/>
        </p:nvSpPr>
        <p:spPr>
          <a:xfrm>
            <a:off x="576775" y="978900"/>
            <a:ext cx="8032653" cy="3477875"/>
          </a:xfrm>
          <a:prstGeom prst="rect">
            <a:avLst/>
          </a:prstGeom>
          <a:noFill/>
        </p:spPr>
        <p:txBody>
          <a:bodyPr wrap="square" rtlCol="0">
            <a:spAutoFit/>
          </a:bodyPr>
          <a:lstStyle/>
          <a:p>
            <a:pPr marL="285750" indent="-285750">
              <a:buFont typeface="Arial" panose="020B0604020202020204" pitchFamily="34" charset="0"/>
              <a:buChar char="•"/>
            </a:pPr>
            <a:r>
              <a:rPr lang="en-US" sz="2000" dirty="0">
                <a:solidFill>
                  <a:schemeClr val="bg1"/>
                </a:solidFill>
              </a:rPr>
              <a:t>Plan will address all safety risks</a:t>
            </a:r>
          </a:p>
          <a:p>
            <a:pPr marL="285750" indent="-285750">
              <a:buFont typeface="Arial" panose="020B0604020202020204" pitchFamily="34" charset="0"/>
              <a:buChar char="•"/>
            </a:pPr>
            <a:r>
              <a:rPr lang="en-US" sz="2000" dirty="0">
                <a:solidFill>
                  <a:schemeClr val="bg1"/>
                </a:solidFill>
              </a:rPr>
              <a:t>Create an action plan </a:t>
            </a:r>
          </a:p>
          <a:p>
            <a:pPr marL="285750" indent="-285750">
              <a:buFont typeface="Arial" panose="020B0604020202020204" pitchFamily="34" charset="0"/>
              <a:buChar char="•"/>
            </a:pPr>
            <a:r>
              <a:rPr lang="en-US" sz="2000" dirty="0">
                <a:solidFill>
                  <a:schemeClr val="bg1"/>
                </a:solidFill>
              </a:rPr>
              <a:t>Family will play a role in creating the plan</a:t>
            </a:r>
          </a:p>
          <a:p>
            <a:pPr marL="285750" indent="-285750">
              <a:buFont typeface="Arial" panose="020B0604020202020204" pitchFamily="34" charset="0"/>
              <a:buChar char="•"/>
            </a:pPr>
            <a:r>
              <a:rPr lang="en-US" sz="2000" dirty="0">
                <a:solidFill>
                  <a:schemeClr val="bg1"/>
                </a:solidFill>
              </a:rPr>
              <a:t>Plan will address all needs identified</a:t>
            </a:r>
          </a:p>
          <a:p>
            <a:pPr marL="285750" indent="-285750">
              <a:buFont typeface="Arial" panose="020B0604020202020204" pitchFamily="34" charset="0"/>
              <a:buChar char="•"/>
            </a:pPr>
            <a:r>
              <a:rPr lang="en-US" sz="2000" dirty="0">
                <a:solidFill>
                  <a:schemeClr val="bg1"/>
                </a:solidFill>
              </a:rPr>
              <a:t>Utilize SMART Format to define Action Steps</a:t>
            </a:r>
          </a:p>
          <a:p>
            <a:pPr marL="342900" lvl="1" indent="-342900">
              <a:buFont typeface="Courier New" panose="02070309020205020404" pitchFamily="49" charset="0"/>
              <a:buChar char="o"/>
            </a:pPr>
            <a:r>
              <a:rPr lang="en-US" sz="2000" i="1" dirty="0">
                <a:solidFill>
                  <a:schemeClr val="bg1"/>
                </a:solidFill>
              </a:rPr>
              <a:t>Specific</a:t>
            </a:r>
          </a:p>
          <a:p>
            <a:pPr marL="342900" lvl="1" indent="-342900">
              <a:buFont typeface="Courier New" panose="02070309020205020404" pitchFamily="49" charset="0"/>
              <a:buChar char="o"/>
            </a:pPr>
            <a:r>
              <a:rPr lang="en-US" sz="2000" i="1" dirty="0">
                <a:solidFill>
                  <a:schemeClr val="bg1"/>
                </a:solidFill>
              </a:rPr>
              <a:t>Measurable</a:t>
            </a:r>
          </a:p>
          <a:p>
            <a:pPr marL="342900" lvl="1" indent="-342900">
              <a:buFont typeface="Courier New" panose="02070309020205020404" pitchFamily="49" charset="0"/>
              <a:buChar char="o"/>
            </a:pPr>
            <a:r>
              <a:rPr lang="en-US" sz="2000" i="1" dirty="0">
                <a:solidFill>
                  <a:schemeClr val="bg1"/>
                </a:solidFill>
              </a:rPr>
              <a:t>Attainable</a:t>
            </a:r>
          </a:p>
          <a:p>
            <a:pPr marL="342900" lvl="1" indent="-342900">
              <a:buFont typeface="Courier New" panose="02070309020205020404" pitchFamily="49" charset="0"/>
              <a:buChar char="o"/>
            </a:pPr>
            <a:r>
              <a:rPr lang="en-US" sz="2000" i="1" dirty="0">
                <a:solidFill>
                  <a:schemeClr val="bg1"/>
                </a:solidFill>
              </a:rPr>
              <a:t>Realistic</a:t>
            </a:r>
          </a:p>
          <a:p>
            <a:pPr marL="342900" lvl="1" indent="-342900">
              <a:buFont typeface="Courier New" panose="02070309020205020404" pitchFamily="49" charset="0"/>
              <a:buChar char="o"/>
            </a:pPr>
            <a:r>
              <a:rPr lang="en-US" sz="2000" i="1" dirty="0">
                <a:solidFill>
                  <a:schemeClr val="bg1"/>
                </a:solidFill>
              </a:rPr>
              <a:t>Timely</a:t>
            </a:r>
          </a:p>
          <a:p>
            <a:pPr marL="285750" lvl="1" indent="-285750">
              <a:buFont typeface="Arial" panose="020B0604020202020204" pitchFamily="34" charset="0"/>
              <a:buChar char="•"/>
            </a:pPr>
            <a:r>
              <a:rPr lang="en-US" sz="2000" dirty="0">
                <a:solidFill>
                  <a:schemeClr val="bg1"/>
                </a:solidFill>
              </a:rPr>
              <a:t>Contingency Plan will be addressed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Closing/Recapping</a:t>
            </a:r>
            <a:endParaRPr/>
          </a:p>
        </p:txBody>
      </p:sp>
      <p:sp>
        <p:nvSpPr>
          <p:cNvPr id="385" name="Google Shape;385;p46"/>
          <p:cNvSpPr/>
          <p:nvPr/>
        </p:nvSpPr>
        <p:spPr>
          <a:xfrm>
            <a:off x="175350" y="803675"/>
            <a:ext cx="8796600" cy="3653100"/>
          </a:xfrm>
          <a:prstGeom prst="roundRect">
            <a:avLst>
              <a:gd name="adj" fmla="val 16667"/>
            </a:avLst>
          </a:prstGeom>
          <a:gradFill flip="none" rotWithShape="1">
            <a:gsLst>
              <a:gs pos="0">
                <a:schemeClr val="accent6">
                  <a:lumMod val="50000"/>
                  <a:shade val="30000"/>
                  <a:satMod val="115000"/>
                </a:schemeClr>
              </a:gs>
              <a:gs pos="50000">
                <a:schemeClr val="accent6">
                  <a:lumMod val="50000"/>
                  <a:shade val="67500"/>
                  <a:satMod val="115000"/>
                </a:schemeClr>
              </a:gs>
              <a:gs pos="100000">
                <a:schemeClr val="accent6">
                  <a:lumMod val="50000"/>
                  <a:shade val="100000"/>
                  <a:satMod val="115000"/>
                </a:schemeClr>
              </a:gs>
            </a:gsLst>
            <a:lin ang="16200000" scaled="1"/>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TextBox 2">
            <a:extLst>
              <a:ext uri="{FF2B5EF4-FFF2-40B4-BE49-F238E27FC236}">
                <a16:creationId xmlns:a16="http://schemas.microsoft.com/office/drawing/2014/main" id="{251A3844-39F5-E4C1-06AC-C53DE3F69357}"/>
              </a:ext>
            </a:extLst>
          </p:cNvPr>
          <p:cNvSpPr txBox="1"/>
          <p:nvPr/>
        </p:nvSpPr>
        <p:spPr>
          <a:xfrm>
            <a:off x="407963" y="1041009"/>
            <a:ext cx="8384345" cy="2677656"/>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Review decisions made, action steps, responsible persons, and timeframes</a:t>
            </a:r>
          </a:p>
          <a:p>
            <a:pPr marL="285750" indent="-285750">
              <a:buFont typeface="Arial" panose="020B0604020202020204" pitchFamily="34" charset="0"/>
              <a:buChar char="•"/>
            </a:pPr>
            <a:r>
              <a:rPr lang="en-US" sz="2800" dirty="0">
                <a:solidFill>
                  <a:schemeClr val="bg1"/>
                </a:solidFill>
              </a:rPr>
              <a:t>Answer remaining questions</a:t>
            </a:r>
          </a:p>
          <a:p>
            <a:pPr marL="285750" indent="-285750">
              <a:buFont typeface="Arial" panose="020B0604020202020204" pitchFamily="34" charset="0"/>
              <a:buChar char="•"/>
            </a:pPr>
            <a:r>
              <a:rPr lang="en-US" sz="2800" dirty="0">
                <a:solidFill>
                  <a:schemeClr val="bg1"/>
                </a:solidFill>
              </a:rPr>
              <a:t>Schedule follow-up meeting</a:t>
            </a:r>
          </a:p>
          <a:p>
            <a:pPr marL="285750" indent="-285750">
              <a:buFont typeface="Arial" panose="020B0604020202020204" pitchFamily="34" charset="0"/>
              <a:buChar char="•"/>
            </a:pPr>
            <a:r>
              <a:rPr lang="en-US" sz="2800" dirty="0">
                <a:solidFill>
                  <a:schemeClr val="bg1"/>
                </a:solidFill>
              </a:rPr>
              <a:t>Acknowledge and thank everyone for participating</a:t>
            </a:r>
          </a:p>
          <a:p>
            <a:pPr marL="285750" indent="-285750">
              <a:buFont typeface="Arial" panose="020B0604020202020204" pitchFamily="34" charset="0"/>
              <a:buChar char="•"/>
            </a:pPr>
            <a:r>
              <a:rPr lang="en-US" sz="2800" dirty="0">
                <a:solidFill>
                  <a:schemeClr val="bg1"/>
                </a:solidFill>
              </a:rPr>
              <a:t>Provide a copy of the summary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p47"/>
          <p:cNvSpPr txBox="1">
            <a:spLocks noGrp="1"/>
          </p:cNvSpPr>
          <p:nvPr>
            <p:ph type="body" idx="1"/>
          </p:nvPr>
        </p:nvSpPr>
        <p:spPr>
          <a:xfrm>
            <a:off x="457200" y="1090904"/>
            <a:ext cx="8229600" cy="3124200"/>
          </a:xfrm>
          <a:prstGeom prst="rect">
            <a:avLst/>
          </a:prstGeom>
          <a:ln w="9525" cap="flat" cmpd="sng">
            <a:solidFill>
              <a:srgbClr val="0B7743"/>
            </a:solidFill>
            <a:prstDash val="solid"/>
            <a:round/>
            <a:headEnd type="none" w="sm" len="sm"/>
            <a:tailEnd type="none" w="sm" len="sm"/>
          </a:ln>
        </p:spPr>
        <p:txBody>
          <a:bodyPr spcFirstLastPara="1" wrap="square" lIns="91425" tIns="45700" rIns="91425" bIns="45700" anchor="t" anchorCtr="0">
            <a:normAutofit fontScale="92500"/>
          </a:bodyPr>
          <a:lstStyle/>
          <a:p>
            <a:pPr marL="457200" lvl="0" indent="-374650" algn="l" rtl="0">
              <a:spcBef>
                <a:spcPts val="360"/>
              </a:spcBef>
              <a:spcAft>
                <a:spcPts val="0"/>
              </a:spcAft>
              <a:buClr>
                <a:srgbClr val="274E13"/>
              </a:buClr>
              <a:buSzPts val="2300"/>
              <a:buChar char="•"/>
            </a:pPr>
            <a:r>
              <a:rPr lang="en" sz="2300">
                <a:solidFill>
                  <a:srgbClr val="274E13"/>
                </a:solidFill>
              </a:rPr>
              <a:t>The Stages give structure to the CFTM and help the team stay on task.</a:t>
            </a:r>
            <a:endParaRPr sz="2300">
              <a:solidFill>
                <a:srgbClr val="274E13"/>
              </a:solidFill>
            </a:endParaRPr>
          </a:p>
          <a:p>
            <a:pPr marL="457200" lvl="0" indent="0" algn="l" rtl="0">
              <a:spcBef>
                <a:spcPts val="360"/>
              </a:spcBef>
              <a:spcAft>
                <a:spcPts val="0"/>
              </a:spcAft>
              <a:buNone/>
            </a:pPr>
            <a:endParaRPr sz="2300">
              <a:solidFill>
                <a:srgbClr val="274E13"/>
              </a:solidFill>
            </a:endParaRPr>
          </a:p>
          <a:p>
            <a:pPr marL="457200" lvl="0" indent="-374650" algn="l" rtl="0">
              <a:spcBef>
                <a:spcPts val="360"/>
              </a:spcBef>
              <a:spcAft>
                <a:spcPts val="0"/>
              </a:spcAft>
              <a:buClr>
                <a:srgbClr val="274E13"/>
              </a:buClr>
              <a:buSzPts val="2300"/>
              <a:buChar char="•"/>
            </a:pPr>
            <a:r>
              <a:rPr lang="en" sz="2300">
                <a:solidFill>
                  <a:srgbClr val="274E13"/>
                </a:solidFill>
              </a:rPr>
              <a:t>Following the Stages as a case manager leading the meeting, it allows for team participation and better outcomes.</a:t>
            </a:r>
            <a:endParaRPr sz="2300">
              <a:solidFill>
                <a:srgbClr val="274E13"/>
              </a:solidFill>
            </a:endParaRPr>
          </a:p>
          <a:p>
            <a:pPr marL="457200" lvl="0" indent="0" algn="l" rtl="0">
              <a:spcBef>
                <a:spcPts val="360"/>
              </a:spcBef>
              <a:spcAft>
                <a:spcPts val="0"/>
              </a:spcAft>
              <a:buNone/>
            </a:pPr>
            <a:endParaRPr sz="2300">
              <a:solidFill>
                <a:srgbClr val="274E13"/>
              </a:solidFill>
            </a:endParaRPr>
          </a:p>
          <a:p>
            <a:pPr marL="457200" lvl="0" indent="-374650" algn="l" rtl="0">
              <a:spcBef>
                <a:spcPts val="360"/>
              </a:spcBef>
              <a:spcAft>
                <a:spcPts val="0"/>
              </a:spcAft>
              <a:buClr>
                <a:srgbClr val="274E13"/>
              </a:buClr>
              <a:buSzPts val="2300"/>
              <a:buChar char="•"/>
            </a:pPr>
            <a:r>
              <a:rPr lang="en" sz="2300">
                <a:solidFill>
                  <a:srgbClr val="274E13"/>
                </a:solidFill>
              </a:rPr>
              <a:t>Following the Stages help the case manager manage the dual roles.</a:t>
            </a:r>
            <a:endParaRPr sz="2300">
              <a:solidFill>
                <a:srgbClr val="274E13"/>
              </a:solidFill>
            </a:endParaRPr>
          </a:p>
        </p:txBody>
      </p:sp>
      <p:sp>
        <p:nvSpPr>
          <p:cNvPr id="391" name="Google Shape;391;p47"/>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Recap:</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95"/>
        <p:cNvGrpSpPr/>
        <p:nvPr/>
      </p:nvGrpSpPr>
      <p:grpSpPr>
        <a:xfrm>
          <a:off x="0" y="0"/>
          <a:ext cx="0" cy="0"/>
          <a:chOff x="0" y="0"/>
          <a:chExt cx="0" cy="0"/>
        </a:xfrm>
      </p:grpSpPr>
      <p:sp>
        <p:nvSpPr>
          <p:cNvPr id="396" name="Google Shape;396;p48"/>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t>Unit Four</a:t>
            </a:r>
            <a:endParaRPr dirty="0"/>
          </a:p>
          <a:p>
            <a:pPr marL="0" lvl="0" indent="0" algn="l" rtl="0">
              <a:spcBef>
                <a:spcPts val="0"/>
              </a:spcBef>
              <a:spcAft>
                <a:spcPts val="0"/>
              </a:spcAft>
              <a:buNone/>
            </a:pPr>
            <a:r>
              <a:rPr lang="en" sz="2800" dirty="0"/>
              <a:t>Facilitation Skills</a:t>
            </a:r>
            <a:endParaRPr sz="2800" dirty="0"/>
          </a:p>
        </p:txBody>
      </p:sp>
      <p:sp>
        <p:nvSpPr>
          <p:cNvPr id="397" name="Google Shape;397;p48"/>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600"/>
              </a:spcAft>
              <a:buNone/>
            </a:pPr>
            <a:endParaRPr/>
          </a:p>
        </p:txBody>
      </p:sp>
      <p:pic>
        <p:nvPicPr>
          <p:cNvPr id="398" name="Google Shape;398;p48"/>
          <p:cNvPicPr preferRelativeResize="0"/>
          <p:nvPr/>
        </p:nvPicPr>
        <p:blipFill>
          <a:blip r:embed="rId4">
            <a:alphaModFix/>
          </a:blip>
          <a:stretch>
            <a:fillRect/>
          </a:stretch>
        </p:blipFill>
        <p:spPr>
          <a:xfrm>
            <a:off x="0" y="0"/>
            <a:ext cx="5214199" cy="5143501"/>
          </a:xfrm>
          <a:prstGeom prst="rect">
            <a:avLst/>
          </a:prstGeom>
          <a:noFill/>
          <a:ln>
            <a:noFill/>
          </a:ln>
        </p:spPr>
      </p:pic>
      <p:sp>
        <p:nvSpPr>
          <p:cNvPr id="399" name="Google Shape;399;p48"/>
          <p:cNvSpPr txBox="1"/>
          <p:nvPr/>
        </p:nvSpPr>
        <p:spPr>
          <a:xfrm>
            <a:off x="1826650" y="666500"/>
            <a:ext cx="1183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Behaviors</a:t>
            </a:r>
            <a:endParaRPr b="1">
              <a:latin typeface="Open Sans"/>
              <a:ea typeface="Open Sans"/>
              <a:cs typeface="Open Sans"/>
              <a:sym typeface="Open Sans"/>
            </a:endParaRPr>
          </a:p>
        </p:txBody>
      </p:sp>
      <p:sp>
        <p:nvSpPr>
          <p:cNvPr id="400" name="Google Shape;400;p48"/>
          <p:cNvSpPr txBox="1"/>
          <p:nvPr/>
        </p:nvSpPr>
        <p:spPr>
          <a:xfrm>
            <a:off x="2498725" y="1333000"/>
            <a:ext cx="97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Conflicts</a:t>
            </a:r>
            <a:endParaRPr b="1">
              <a:latin typeface="Open Sans"/>
              <a:ea typeface="Open Sans"/>
              <a:cs typeface="Open Sans"/>
              <a:sym typeface="Open Sans"/>
            </a:endParaRPr>
          </a:p>
        </p:txBody>
      </p:sp>
      <p:sp>
        <p:nvSpPr>
          <p:cNvPr id="401" name="Google Shape;401;p48"/>
          <p:cNvSpPr txBox="1"/>
          <p:nvPr/>
        </p:nvSpPr>
        <p:spPr>
          <a:xfrm>
            <a:off x="4354450" y="1534275"/>
            <a:ext cx="7161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Roles</a:t>
            </a:r>
            <a:endParaRPr b="1">
              <a:latin typeface="Open Sans"/>
              <a:ea typeface="Open Sans"/>
              <a:cs typeface="Open Sans"/>
              <a:sym typeface="Open Sans"/>
            </a:endParaRPr>
          </a:p>
        </p:txBody>
      </p:sp>
      <p:sp>
        <p:nvSpPr>
          <p:cNvPr id="402" name="Google Shape;402;p48"/>
          <p:cNvSpPr txBox="1"/>
          <p:nvPr/>
        </p:nvSpPr>
        <p:spPr>
          <a:xfrm>
            <a:off x="131500" y="1333000"/>
            <a:ext cx="1695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Communication</a:t>
            </a:r>
            <a:endParaRPr b="1">
              <a:latin typeface="Open Sans"/>
              <a:ea typeface="Open Sans"/>
              <a:cs typeface="Open Sans"/>
              <a:sym typeface="Open Sans"/>
            </a:endParaRPr>
          </a:p>
        </p:txBody>
      </p:sp>
      <p:sp>
        <p:nvSpPr>
          <p:cNvPr id="403" name="Google Shape;403;p48"/>
          <p:cNvSpPr txBox="1"/>
          <p:nvPr/>
        </p:nvSpPr>
        <p:spPr>
          <a:xfrm>
            <a:off x="3594600" y="1022850"/>
            <a:ext cx="39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04" name="Google Shape;404;p48"/>
          <p:cNvSpPr txBox="1"/>
          <p:nvPr/>
        </p:nvSpPr>
        <p:spPr>
          <a:xfrm>
            <a:off x="3698925" y="1022850"/>
            <a:ext cx="9789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latin typeface="Open Sans"/>
                <a:ea typeface="Open Sans"/>
                <a:cs typeface="Open Sans"/>
                <a:sym typeface="Open Sans"/>
              </a:rPr>
              <a:t>Tools</a:t>
            </a:r>
            <a:endParaRPr b="1">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9"/>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Facilitator Roles</a:t>
            </a:r>
            <a:endParaRPr/>
          </a:p>
        </p:txBody>
      </p:sp>
      <p:pic>
        <p:nvPicPr>
          <p:cNvPr id="410" name="Google Shape;410;p49"/>
          <p:cNvPicPr preferRelativeResize="0"/>
          <p:nvPr/>
        </p:nvPicPr>
        <p:blipFill>
          <a:blip r:embed="rId3">
            <a:alphaModFix/>
          </a:blip>
          <a:stretch>
            <a:fillRect/>
          </a:stretch>
        </p:blipFill>
        <p:spPr>
          <a:xfrm>
            <a:off x="240075" y="745225"/>
            <a:ext cx="8541875" cy="422292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0"/>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Facilitation Skills</a:t>
            </a:r>
            <a:endParaRPr/>
          </a:p>
        </p:txBody>
      </p:sp>
      <p:pic>
        <p:nvPicPr>
          <p:cNvPr id="416" name="Google Shape;416;p50"/>
          <p:cNvPicPr preferRelativeResize="0"/>
          <p:nvPr/>
        </p:nvPicPr>
        <p:blipFill>
          <a:blip r:embed="rId3">
            <a:alphaModFix/>
          </a:blip>
          <a:stretch>
            <a:fillRect/>
          </a:stretch>
        </p:blipFill>
        <p:spPr>
          <a:xfrm>
            <a:off x="196225" y="688325"/>
            <a:ext cx="8775676" cy="3797626"/>
          </a:xfrm>
          <a:prstGeom prst="rect">
            <a:avLst/>
          </a:prstGeom>
          <a:noFill/>
          <a:ln>
            <a:noFill/>
          </a:ln>
        </p:spPr>
      </p:pic>
      <p:sp>
        <p:nvSpPr>
          <p:cNvPr id="417" name="Google Shape;417;p50"/>
          <p:cNvSpPr txBox="1"/>
          <p:nvPr/>
        </p:nvSpPr>
        <p:spPr>
          <a:xfrm>
            <a:off x="3590450" y="791300"/>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18" name="Google Shape;418;p50"/>
          <p:cNvSpPr txBox="1"/>
          <p:nvPr/>
        </p:nvSpPr>
        <p:spPr>
          <a:xfrm>
            <a:off x="1292150" y="1277525"/>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19" name="Google Shape;419;p50"/>
          <p:cNvSpPr txBox="1"/>
          <p:nvPr/>
        </p:nvSpPr>
        <p:spPr>
          <a:xfrm>
            <a:off x="6003550" y="1277525"/>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20" name="Google Shape;420;p50"/>
          <p:cNvSpPr txBox="1"/>
          <p:nvPr/>
        </p:nvSpPr>
        <p:spPr>
          <a:xfrm>
            <a:off x="6410650" y="2171550"/>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21" name="Google Shape;421;p50"/>
          <p:cNvSpPr txBox="1"/>
          <p:nvPr/>
        </p:nvSpPr>
        <p:spPr>
          <a:xfrm>
            <a:off x="309025" y="3041475"/>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22" name="Google Shape;422;p50"/>
          <p:cNvSpPr txBox="1"/>
          <p:nvPr/>
        </p:nvSpPr>
        <p:spPr>
          <a:xfrm>
            <a:off x="6846950" y="3041475"/>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423" name="Google Shape;423;p50"/>
          <p:cNvSpPr txBox="1"/>
          <p:nvPr/>
        </p:nvSpPr>
        <p:spPr>
          <a:xfrm>
            <a:off x="862225" y="2159500"/>
            <a:ext cx="1987200" cy="400200"/>
          </a:xfrm>
          <a:prstGeom prst="rect">
            <a:avLst/>
          </a:prstGeom>
          <a:solidFill>
            <a:srgbClr val="C9DAF8"/>
          </a:solidFill>
          <a:ln w="9525" cap="flat" cmpd="sng">
            <a:solidFill>
              <a:srgbClr val="0944A1"/>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Google Shape;428;p51"/>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Facilitator vs. Case Manager Roles</a:t>
            </a:r>
            <a:endParaRPr/>
          </a:p>
        </p:txBody>
      </p:sp>
      <p:pic>
        <p:nvPicPr>
          <p:cNvPr id="429" name="Google Shape;429;p51"/>
          <p:cNvPicPr preferRelativeResize="0"/>
          <p:nvPr/>
        </p:nvPicPr>
        <p:blipFill>
          <a:blip r:embed="rId3">
            <a:alphaModFix/>
          </a:blip>
          <a:stretch>
            <a:fillRect/>
          </a:stretch>
        </p:blipFill>
        <p:spPr>
          <a:xfrm>
            <a:off x="378775" y="733250"/>
            <a:ext cx="8229602" cy="4304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5"/>
          <p:cNvSpPr txBox="1">
            <a:spLocks noGrp="1"/>
          </p:cNvSpPr>
          <p:nvPr>
            <p:ph type="title"/>
          </p:nvPr>
        </p:nvSpPr>
        <p:spPr>
          <a:xfrm>
            <a:off x="0" y="217225"/>
            <a:ext cx="8520600" cy="572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SzPts val="990"/>
              <a:buNone/>
            </a:pPr>
            <a:r>
              <a:rPr lang="en" sz="3180"/>
              <a:t>Introductions and Learning Outcomes</a:t>
            </a:r>
            <a:endParaRPr sz="3180"/>
          </a:p>
        </p:txBody>
      </p:sp>
      <p:sp>
        <p:nvSpPr>
          <p:cNvPr id="134" name="Google Shape;134;p25"/>
          <p:cNvSpPr txBox="1"/>
          <p:nvPr/>
        </p:nvSpPr>
        <p:spPr>
          <a:xfrm>
            <a:off x="4572000" y="1258900"/>
            <a:ext cx="3988500" cy="3417000"/>
          </a:xfrm>
          <a:prstGeom prst="rect">
            <a:avLst/>
          </a:prstGeom>
          <a:gradFill>
            <a:gsLst>
              <a:gs pos="0">
                <a:srgbClr val="D4E5F5"/>
              </a:gs>
              <a:gs pos="100000">
                <a:srgbClr val="70A4D5"/>
              </a:gs>
            </a:gsLst>
            <a:lin ang="5400012" scaled="0"/>
          </a:grad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a:p>
            <a:pPr marL="0" lvl="0" indent="0" algn="l" rtl="0">
              <a:spcBef>
                <a:spcPts val="0"/>
              </a:spcBef>
              <a:spcAft>
                <a:spcPts val="0"/>
              </a:spcAft>
              <a:buNone/>
            </a:pPr>
            <a:endParaRPr>
              <a:latin typeface="Open Sans"/>
              <a:ea typeface="Open Sans"/>
              <a:cs typeface="Open Sans"/>
              <a:sym typeface="Open Sans"/>
            </a:endParaRPr>
          </a:p>
        </p:txBody>
      </p:sp>
      <p:sp>
        <p:nvSpPr>
          <p:cNvPr id="135" name="Google Shape;135;p25"/>
          <p:cNvSpPr txBox="1"/>
          <p:nvPr/>
        </p:nvSpPr>
        <p:spPr>
          <a:xfrm>
            <a:off x="5103450" y="1258900"/>
            <a:ext cx="2925600" cy="507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100" b="1">
                <a:solidFill>
                  <a:schemeClr val="dk2"/>
                </a:solidFill>
                <a:latin typeface="Open Sans"/>
                <a:ea typeface="Open Sans"/>
                <a:cs typeface="Open Sans"/>
                <a:sym typeface="Open Sans"/>
              </a:rPr>
              <a:t>Learning Outcomes</a:t>
            </a:r>
            <a:endParaRPr sz="2100" b="1">
              <a:solidFill>
                <a:schemeClr val="dk2"/>
              </a:solidFill>
              <a:latin typeface="Open Sans"/>
              <a:ea typeface="Open Sans"/>
              <a:cs typeface="Open Sans"/>
              <a:sym typeface="Open Sans"/>
            </a:endParaRPr>
          </a:p>
        </p:txBody>
      </p:sp>
      <p:sp>
        <p:nvSpPr>
          <p:cNvPr id="136" name="Google Shape;136;p25"/>
          <p:cNvSpPr/>
          <p:nvPr/>
        </p:nvSpPr>
        <p:spPr>
          <a:xfrm>
            <a:off x="0" y="1258900"/>
            <a:ext cx="4328100" cy="755400"/>
          </a:xfrm>
          <a:prstGeom prst="rect">
            <a:avLst/>
          </a:prstGeom>
          <a:solidFill>
            <a:srgbClr val="93C47D"/>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600" b="1"/>
              <a:t>Name</a:t>
            </a:r>
            <a:endParaRPr sz="2600" b="1"/>
          </a:p>
        </p:txBody>
      </p:sp>
      <p:sp>
        <p:nvSpPr>
          <p:cNvPr id="137" name="Google Shape;137;p25"/>
          <p:cNvSpPr/>
          <p:nvPr/>
        </p:nvSpPr>
        <p:spPr>
          <a:xfrm>
            <a:off x="0" y="2310500"/>
            <a:ext cx="4328100" cy="755400"/>
          </a:xfrm>
          <a:prstGeom prst="rect">
            <a:avLst/>
          </a:prstGeom>
          <a:solidFill>
            <a:srgbClr val="3C78D8"/>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600" b="1"/>
              <a:t>Region</a:t>
            </a:r>
            <a:endParaRPr sz="2600" b="1"/>
          </a:p>
        </p:txBody>
      </p:sp>
      <p:sp>
        <p:nvSpPr>
          <p:cNvPr id="138" name="Google Shape;138;p25"/>
          <p:cNvSpPr/>
          <p:nvPr/>
        </p:nvSpPr>
        <p:spPr>
          <a:xfrm>
            <a:off x="0" y="3410100"/>
            <a:ext cx="4328100" cy="755400"/>
          </a:xfrm>
          <a:prstGeom prst="rect">
            <a:avLst/>
          </a:prstGeom>
          <a:solidFill>
            <a:srgbClr val="F1C23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2600" b="1"/>
              <a:t>Position</a:t>
            </a:r>
            <a:endParaRPr sz="2600" b="1"/>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2"/>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Content (Case Manager)</a:t>
            </a:r>
            <a:endParaRPr/>
          </a:p>
        </p:txBody>
      </p:sp>
      <p:pic>
        <p:nvPicPr>
          <p:cNvPr id="435" name="Google Shape;435;p52"/>
          <p:cNvPicPr preferRelativeResize="0"/>
          <p:nvPr/>
        </p:nvPicPr>
        <p:blipFill rotWithShape="1">
          <a:blip r:embed="rId3">
            <a:alphaModFix/>
          </a:blip>
          <a:srcRect l="11177" r="12632"/>
          <a:stretch/>
        </p:blipFill>
        <p:spPr>
          <a:xfrm>
            <a:off x="1067075" y="767325"/>
            <a:ext cx="6893951" cy="4323151"/>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Google Shape;440;p53"/>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Process (Facilitator)</a:t>
            </a:r>
            <a:endParaRPr/>
          </a:p>
        </p:txBody>
      </p:sp>
      <p:pic>
        <p:nvPicPr>
          <p:cNvPr id="441" name="Google Shape;441;p53"/>
          <p:cNvPicPr preferRelativeResize="0"/>
          <p:nvPr/>
        </p:nvPicPr>
        <p:blipFill rotWithShape="1">
          <a:blip r:embed="rId3">
            <a:alphaModFix/>
          </a:blip>
          <a:srcRect l="14053" r="17988"/>
          <a:stretch/>
        </p:blipFill>
        <p:spPr>
          <a:xfrm>
            <a:off x="1127025" y="707375"/>
            <a:ext cx="6390402" cy="43642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5"/>
        <p:cNvGrpSpPr/>
        <p:nvPr/>
      </p:nvGrpSpPr>
      <p:grpSpPr>
        <a:xfrm>
          <a:off x="0" y="0"/>
          <a:ext cx="0" cy="0"/>
          <a:chOff x="0" y="0"/>
          <a:chExt cx="0" cy="0"/>
        </a:xfrm>
      </p:grpSpPr>
      <p:sp>
        <p:nvSpPr>
          <p:cNvPr id="446" name="Google Shape;446;p54"/>
          <p:cNvSpPr txBox="1">
            <a:spLocks noGrp="1"/>
          </p:cNvSpPr>
          <p:nvPr>
            <p:ph type="body" idx="1"/>
          </p:nvPr>
        </p:nvSpPr>
        <p:spPr>
          <a:xfrm>
            <a:off x="2038225" y="1086000"/>
            <a:ext cx="4951800" cy="8574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 sz="2500" b="1">
                <a:solidFill>
                  <a:srgbClr val="0C343D"/>
                </a:solidFill>
              </a:rPr>
              <a:t>Giving the DCS Recommendation</a:t>
            </a:r>
            <a:endParaRPr sz="2500" b="1">
              <a:solidFill>
                <a:srgbClr val="0C343D"/>
              </a:solidFill>
            </a:endParaRPr>
          </a:p>
        </p:txBody>
      </p:sp>
      <p:sp>
        <p:nvSpPr>
          <p:cNvPr id="447" name="Google Shape;447;p54"/>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Content or Process</a:t>
            </a:r>
            <a:endParaRPr/>
          </a:p>
        </p:txBody>
      </p:sp>
      <p:sp>
        <p:nvSpPr>
          <p:cNvPr id="448" name="Google Shape;448;p54"/>
          <p:cNvSpPr/>
          <p:nvPr/>
        </p:nvSpPr>
        <p:spPr>
          <a:xfrm>
            <a:off x="1139000" y="2122150"/>
            <a:ext cx="2865600" cy="2086200"/>
          </a:xfrm>
          <a:prstGeom prst="bevel">
            <a:avLst>
              <a:gd name="adj" fmla="val 125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t>Content</a:t>
            </a:r>
            <a:endParaRPr sz="2900"/>
          </a:p>
        </p:txBody>
      </p:sp>
      <p:sp>
        <p:nvSpPr>
          <p:cNvPr id="449" name="Google Shape;449;p54"/>
          <p:cNvSpPr/>
          <p:nvPr/>
        </p:nvSpPr>
        <p:spPr>
          <a:xfrm>
            <a:off x="5008150" y="2122150"/>
            <a:ext cx="2865600" cy="2086200"/>
          </a:xfrm>
          <a:prstGeom prst="bevel">
            <a:avLst>
              <a:gd name="adj" fmla="val 12500"/>
            </a:avLst>
          </a:prstGeom>
          <a:gradFill>
            <a:gsLst>
              <a:gs pos="0">
                <a:srgbClr val="E1E48B"/>
              </a:gs>
              <a:gs pos="100000">
                <a:srgbClr val="B2B73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Clr>
                <a:schemeClr val="dk1"/>
              </a:buClr>
              <a:buSzPts val="1100"/>
              <a:buFont typeface="Arial"/>
              <a:buNone/>
            </a:pPr>
            <a:r>
              <a:rPr lang="en" sz="2900">
                <a:solidFill>
                  <a:schemeClr val="dk1"/>
                </a:solidFill>
              </a:rPr>
              <a:t>Process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55"/>
          <p:cNvSpPr txBox="1">
            <a:spLocks noGrp="1"/>
          </p:cNvSpPr>
          <p:nvPr>
            <p:ph type="body" idx="1"/>
          </p:nvPr>
        </p:nvSpPr>
        <p:spPr>
          <a:xfrm>
            <a:off x="2038225" y="1086000"/>
            <a:ext cx="4951800" cy="8574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 sz="2500" b="1">
                <a:solidFill>
                  <a:srgbClr val="0C343D"/>
                </a:solidFill>
              </a:rPr>
              <a:t>Leading the development of Comfort Rules</a:t>
            </a:r>
            <a:endParaRPr sz="2500" b="1">
              <a:solidFill>
                <a:srgbClr val="0C343D"/>
              </a:solidFill>
            </a:endParaRPr>
          </a:p>
        </p:txBody>
      </p:sp>
      <p:sp>
        <p:nvSpPr>
          <p:cNvPr id="455" name="Google Shape;455;p55"/>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Content or Process</a:t>
            </a:r>
            <a:endParaRPr/>
          </a:p>
        </p:txBody>
      </p:sp>
      <p:sp>
        <p:nvSpPr>
          <p:cNvPr id="456" name="Google Shape;456;p55"/>
          <p:cNvSpPr/>
          <p:nvPr/>
        </p:nvSpPr>
        <p:spPr>
          <a:xfrm>
            <a:off x="1139000" y="2122150"/>
            <a:ext cx="2865600" cy="2086200"/>
          </a:xfrm>
          <a:prstGeom prst="bevel">
            <a:avLst>
              <a:gd name="adj" fmla="val 125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t>Content</a:t>
            </a:r>
            <a:endParaRPr sz="2900"/>
          </a:p>
        </p:txBody>
      </p:sp>
      <p:sp>
        <p:nvSpPr>
          <p:cNvPr id="457" name="Google Shape;457;p55"/>
          <p:cNvSpPr/>
          <p:nvPr/>
        </p:nvSpPr>
        <p:spPr>
          <a:xfrm>
            <a:off x="5008150" y="2122150"/>
            <a:ext cx="2865600" cy="2086200"/>
          </a:xfrm>
          <a:prstGeom prst="bevel">
            <a:avLst>
              <a:gd name="adj" fmla="val 12500"/>
            </a:avLst>
          </a:prstGeom>
          <a:gradFill>
            <a:gsLst>
              <a:gs pos="0">
                <a:srgbClr val="E1E48B"/>
              </a:gs>
              <a:gs pos="100000">
                <a:srgbClr val="B2B73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rPr>
              <a:t>Process</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sp>
        <p:nvSpPr>
          <p:cNvPr id="462" name="Google Shape;462;p56"/>
          <p:cNvSpPr txBox="1">
            <a:spLocks noGrp="1"/>
          </p:cNvSpPr>
          <p:nvPr>
            <p:ph type="body" idx="1"/>
          </p:nvPr>
        </p:nvSpPr>
        <p:spPr>
          <a:xfrm>
            <a:off x="2022200" y="1166125"/>
            <a:ext cx="4951800" cy="8574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 sz="2500" b="1">
                <a:solidFill>
                  <a:srgbClr val="0C343D"/>
                </a:solidFill>
              </a:rPr>
              <a:t>Being Objective</a:t>
            </a:r>
            <a:endParaRPr sz="2500" b="1">
              <a:solidFill>
                <a:srgbClr val="0C343D"/>
              </a:solidFill>
            </a:endParaRPr>
          </a:p>
        </p:txBody>
      </p:sp>
      <p:sp>
        <p:nvSpPr>
          <p:cNvPr id="463" name="Google Shape;463;p56"/>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Content or Process</a:t>
            </a:r>
            <a:endParaRPr/>
          </a:p>
        </p:txBody>
      </p:sp>
      <p:sp>
        <p:nvSpPr>
          <p:cNvPr id="464" name="Google Shape;464;p56"/>
          <p:cNvSpPr/>
          <p:nvPr/>
        </p:nvSpPr>
        <p:spPr>
          <a:xfrm>
            <a:off x="1139000" y="2122150"/>
            <a:ext cx="2865600" cy="2086200"/>
          </a:xfrm>
          <a:prstGeom prst="bevel">
            <a:avLst>
              <a:gd name="adj" fmla="val 125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t>Content</a:t>
            </a:r>
            <a:endParaRPr sz="2900"/>
          </a:p>
        </p:txBody>
      </p:sp>
      <p:sp>
        <p:nvSpPr>
          <p:cNvPr id="465" name="Google Shape;465;p56"/>
          <p:cNvSpPr/>
          <p:nvPr/>
        </p:nvSpPr>
        <p:spPr>
          <a:xfrm>
            <a:off x="5008150" y="2122150"/>
            <a:ext cx="2865600" cy="2086200"/>
          </a:xfrm>
          <a:prstGeom prst="bevel">
            <a:avLst>
              <a:gd name="adj" fmla="val 12500"/>
            </a:avLst>
          </a:prstGeom>
          <a:gradFill>
            <a:gsLst>
              <a:gs pos="0">
                <a:srgbClr val="E1E48B"/>
              </a:gs>
              <a:gs pos="100000">
                <a:srgbClr val="B2B73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rPr>
              <a:t>Process</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57"/>
          <p:cNvSpPr txBox="1">
            <a:spLocks noGrp="1"/>
          </p:cNvSpPr>
          <p:nvPr>
            <p:ph type="body" idx="1"/>
          </p:nvPr>
        </p:nvSpPr>
        <p:spPr>
          <a:xfrm>
            <a:off x="2022200" y="1166125"/>
            <a:ext cx="4951800" cy="857400"/>
          </a:xfrm>
          <a:prstGeom prst="rect">
            <a:avLst/>
          </a:prstGeom>
        </p:spPr>
        <p:txBody>
          <a:bodyPr spcFirstLastPara="1" wrap="square" lIns="91425" tIns="45700" rIns="91425" bIns="45700" anchor="t" anchorCtr="0">
            <a:noAutofit/>
          </a:bodyPr>
          <a:lstStyle/>
          <a:p>
            <a:pPr marL="0" lvl="0" indent="0" algn="ctr" rtl="0">
              <a:spcBef>
                <a:spcPts val="360"/>
              </a:spcBef>
              <a:spcAft>
                <a:spcPts val="0"/>
              </a:spcAft>
              <a:buNone/>
            </a:pPr>
            <a:r>
              <a:rPr lang="en" sz="2500" b="1">
                <a:solidFill>
                  <a:srgbClr val="0C343D"/>
                </a:solidFill>
              </a:rPr>
              <a:t>Managing Conflict</a:t>
            </a:r>
            <a:endParaRPr sz="2500" b="1">
              <a:solidFill>
                <a:srgbClr val="0C343D"/>
              </a:solidFill>
            </a:endParaRPr>
          </a:p>
        </p:txBody>
      </p:sp>
      <p:sp>
        <p:nvSpPr>
          <p:cNvPr id="471" name="Google Shape;471;p57"/>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Content or Process</a:t>
            </a:r>
            <a:endParaRPr/>
          </a:p>
        </p:txBody>
      </p:sp>
      <p:sp>
        <p:nvSpPr>
          <p:cNvPr id="472" name="Google Shape;472;p57"/>
          <p:cNvSpPr/>
          <p:nvPr/>
        </p:nvSpPr>
        <p:spPr>
          <a:xfrm>
            <a:off x="1139000" y="2122150"/>
            <a:ext cx="2865600" cy="2086200"/>
          </a:xfrm>
          <a:prstGeom prst="bevel">
            <a:avLst>
              <a:gd name="adj" fmla="val 12500"/>
            </a:avLst>
          </a:prstGeom>
          <a:gradFill>
            <a:gsLst>
              <a:gs pos="0">
                <a:srgbClr val="DFE9FB"/>
              </a:gs>
              <a:gs pos="100000">
                <a:srgbClr val="6E9BE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t>Content</a:t>
            </a:r>
            <a:endParaRPr sz="2900"/>
          </a:p>
        </p:txBody>
      </p:sp>
      <p:sp>
        <p:nvSpPr>
          <p:cNvPr id="473" name="Google Shape;473;p57"/>
          <p:cNvSpPr/>
          <p:nvPr/>
        </p:nvSpPr>
        <p:spPr>
          <a:xfrm>
            <a:off x="5008150" y="2122150"/>
            <a:ext cx="2865600" cy="2086200"/>
          </a:xfrm>
          <a:prstGeom prst="bevel">
            <a:avLst>
              <a:gd name="adj" fmla="val 12500"/>
            </a:avLst>
          </a:prstGeom>
          <a:gradFill>
            <a:gsLst>
              <a:gs pos="0">
                <a:srgbClr val="E1E48B"/>
              </a:gs>
              <a:gs pos="100000">
                <a:srgbClr val="B2B73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900">
                <a:solidFill>
                  <a:schemeClr val="dk1"/>
                </a:solidFill>
              </a:rPr>
              <a:t>Process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58"/>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When Roles Overlap</a:t>
            </a:r>
            <a:endParaRPr/>
          </a:p>
        </p:txBody>
      </p:sp>
      <p:pic>
        <p:nvPicPr>
          <p:cNvPr id="479" name="Google Shape;479;p58"/>
          <p:cNvPicPr preferRelativeResize="0"/>
          <p:nvPr/>
        </p:nvPicPr>
        <p:blipFill>
          <a:blip r:embed="rId3">
            <a:alphaModFix/>
          </a:blip>
          <a:stretch>
            <a:fillRect/>
          </a:stretch>
        </p:blipFill>
        <p:spPr>
          <a:xfrm>
            <a:off x="152400" y="1238400"/>
            <a:ext cx="8839204" cy="3546374"/>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Google Shape;484;p59"/>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Challenges in Playing Both Roles</a:t>
            </a:r>
            <a:endParaRPr/>
          </a:p>
        </p:txBody>
      </p:sp>
      <p:pic>
        <p:nvPicPr>
          <p:cNvPr id="485" name="Google Shape;485;p59"/>
          <p:cNvPicPr preferRelativeResize="0"/>
          <p:nvPr/>
        </p:nvPicPr>
        <p:blipFill>
          <a:blip r:embed="rId3">
            <a:alphaModFix/>
          </a:blip>
          <a:stretch>
            <a:fillRect/>
          </a:stretch>
        </p:blipFill>
        <p:spPr>
          <a:xfrm>
            <a:off x="609775" y="857400"/>
            <a:ext cx="7458700" cy="413370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60"/>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Strategies</a:t>
            </a:r>
            <a:endParaRPr/>
          </a:p>
        </p:txBody>
      </p:sp>
      <p:pic>
        <p:nvPicPr>
          <p:cNvPr id="491" name="Google Shape;491;p60"/>
          <p:cNvPicPr preferRelativeResize="0"/>
          <p:nvPr/>
        </p:nvPicPr>
        <p:blipFill>
          <a:blip r:embed="rId3">
            <a:alphaModFix/>
          </a:blip>
          <a:stretch>
            <a:fillRect/>
          </a:stretch>
        </p:blipFill>
        <p:spPr>
          <a:xfrm>
            <a:off x="533400" y="777300"/>
            <a:ext cx="8077200" cy="41337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61"/>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Communication Skills</a:t>
            </a:r>
            <a:endParaRPr/>
          </a:p>
        </p:txBody>
      </p:sp>
      <p:sp>
        <p:nvSpPr>
          <p:cNvPr id="497" name="Google Shape;497;p61"/>
          <p:cNvSpPr/>
          <p:nvPr/>
        </p:nvSpPr>
        <p:spPr>
          <a:xfrm>
            <a:off x="2903925" y="1402050"/>
            <a:ext cx="3193800" cy="2339400"/>
          </a:xfrm>
          <a:prstGeom prst="roundRect">
            <a:avLst>
              <a:gd name="adj" fmla="val 16667"/>
            </a:avLst>
          </a:prstGeom>
          <a:gradFill>
            <a:gsLst>
              <a:gs pos="0">
                <a:srgbClr val="F3E9CB"/>
              </a:gs>
              <a:gs pos="100000">
                <a:srgbClr val="D4BA6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61"/>
          <p:cNvSpPr/>
          <p:nvPr/>
        </p:nvSpPr>
        <p:spPr>
          <a:xfrm>
            <a:off x="6373775" y="1402050"/>
            <a:ext cx="2403600" cy="2267400"/>
          </a:xfrm>
          <a:prstGeom prst="round1Rect">
            <a:avLst>
              <a:gd name="adj" fmla="val 16667"/>
            </a:avLst>
          </a:prstGeom>
          <a:gradFill>
            <a:gsLst>
              <a:gs pos="0">
                <a:srgbClr val="D4E5F5"/>
              </a:gs>
              <a:gs pos="100000">
                <a:srgbClr val="70A4D5"/>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61"/>
          <p:cNvSpPr/>
          <p:nvPr/>
        </p:nvSpPr>
        <p:spPr>
          <a:xfrm rot="-5400000">
            <a:off x="296550" y="1442250"/>
            <a:ext cx="2403600" cy="2259000"/>
          </a:xfrm>
          <a:prstGeom prst="round1Rect">
            <a:avLst>
              <a:gd name="adj" fmla="val 16667"/>
            </a:avLst>
          </a:prstGeom>
          <a:gradFill>
            <a:gsLst>
              <a:gs pos="0">
                <a:srgbClr val="DCECD5"/>
              </a:gs>
              <a:gs pos="100000">
                <a:srgbClr val="93BC8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61"/>
          <p:cNvSpPr txBox="1"/>
          <p:nvPr/>
        </p:nvSpPr>
        <p:spPr>
          <a:xfrm>
            <a:off x="368876" y="2320550"/>
            <a:ext cx="225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Knowledge</a:t>
            </a:r>
            <a:endParaRPr sz="3000" b="1"/>
          </a:p>
        </p:txBody>
      </p:sp>
      <p:sp>
        <p:nvSpPr>
          <p:cNvPr id="501" name="Google Shape;501;p61"/>
          <p:cNvSpPr txBox="1"/>
          <p:nvPr/>
        </p:nvSpPr>
        <p:spPr>
          <a:xfrm>
            <a:off x="6537563" y="2176350"/>
            <a:ext cx="2019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Empathy</a:t>
            </a:r>
            <a:endParaRPr sz="3000" b="1"/>
          </a:p>
        </p:txBody>
      </p:sp>
      <p:sp>
        <p:nvSpPr>
          <p:cNvPr id="502" name="Google Shape;502;p61"/>
          <p:cNvSpPr txBox="1"/>
          <p:nvPr/>
        </p:nvSpPr>
        <p:spPr>
          <a:xfrm>
            <a:off x="2903850" y="1858850"/>
            <a:ext cx="3193800" cy="1108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000" b="1"/>
              <a:t>Good Communication</a:t>
            </a:r>
            <a:endParaRPr sz="3000" b="1"/>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Scaling</a:t>
            </a:r>
            <a:endParaRPr/>
          </a:p>
        </p:txBody>
      </p:sp>
      <p:grpSp>
        <p:nvGrpSpPr>
          <p:cNvPr id="144" name="Google Shape;144;p26"/>
          <p:cNvGrpSpPr/>
          <p:nvPr/>
        </p:nvGrpSpPr>
        <p:grpSpPr>
          <a:xfrm>
            <a:off x="1451452" y="1136950"/>
            <a:ext cx="6519979" cy="2866574"/>
            <a:chOff x="838007" y="1247028"/>
            <a:chExt cx="7003200" cy="3261919"/>
          </a:xfrm>
        </p:grpSpPr>
        <p:sp>
          <p:nvSpPr>
            <p:cNvPr id="145" name="Google Shape;145;p26"/>
            <p:cNvSpPr/>
            <p:nvPr/>
          </p:nvSpPr>
          <p:spPr>
            <a:xfrm>
              <a:off x="1726525" y="3362954"/>
              <a:ext cx="1043100" cy="1122000"/>
            </a:xfrm>
            <a:prstGeom prst="rect">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26"/>
            <p:cNvSpPr/>
            <p:nvPr/>
          </p:nvSpPr>
          <p:spPr>
            <a:xfrm>
              <a:off x="3097343" y="2702927"/>
              <a:ext cx="1043100" cy="1782000"/>
            </a:xfrm>
            <a:prstGeom prst="rect">
              <a:avLst/>
            </a:prstGeom>
            <a:gradFill>
              <a:gsLst>
                <a:gs pos="0">
                  <a:srgbClr val="F48208"/>
                </a:gs>
                <a:gs pos="100000">
                  <a:srgbClr val="703E0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26"/>
            <p:cNvSpPr/>
            <p:nvPr/>
          </p:nvSpPr>
          <p:spPr>
            <a:xfrm>
              <a:off x="4468163" y="2025119"/>
              <a:ext cx="1043100" cy="2459700"/>
            </a:xfrm>
            <a:prstGeom prst="rect">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26"/>
            <p:cNvSpPr/>
            <p:nvPr/>
          </p:nvSpPr>
          <p:spPr>
            <a:xfrm>
              <a:off x="5852481" y="1247028"/>
              <a:ext cx="1043100" cy="3238200"/>
            </a:xfrm>
            <a:prstGeom prst="rect">
              <a:avLst/>
            </a:prstGeom>
            <a:gradFill>
              <a:gsLst>
                <a:gs pos="0">
                  <a:srgbClr val="51AB2A"/>
                </a:gs>
                <a:gs pos="100000">
                  <a:srgbClr val="203E1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9" name="Google Shape;149;p26"/>
            <p:cNvCxnSpPr/>
            <p:nvPr/>
          </p:nvCxnSpPr>
          <p:spPr>
            <a:xfrm rot="10800000" flipH="1">
              <a:off x="838007" y="4458247"/>
              <a:ext cx="7003200" cy="50700"/>
            </a:xfrm>
            <a:prstGeom prst="straightConnector1">
              <a:avLst/>
            </a:prstGeom>
            <a:noFill/>
            <a:ln w="76200" cap="flat" cmpd="sng">
              <a:solidFill>
                <a:schemeClr val="accent5"/>
              </a:solidFill>
              <a:prstDash val="solid"/>
              <a:round/>
              <a:headEnd type="none" w="med" len="med"/>
              <a:tailEnd type="none" w="med" len="med"/>
            </a:ln>
          </p:spPr>
        </p:cxnSp>
        <p:cxnSp>
          <p:nvCxnSpPr>
            <p:cNvPr id="150" name="Google Shape;150;p26"/>
            <p:cNvCxnSpPr/>
            <p:nvPr/>
          </p:nvCxnSpPr>
          <p:spPr>
            <a:xfrm>
              <a:off x="887225" y="1270900"/>
              <a:ext cx="0" cy="3187500"/>
            </a:xfrm>
            <a:prstGeom prst="straightConnector1">
              <a:avLst/>
            </a:prstGeom>
            <a:noFill/>
            <a:ln w="76200" cap="flat" cmpd="sng">
              <a:solidFill>
                <a:schemeClr val="accent5"/>
              </a:solidFill>
              <a:prstDash val="solid"/>
              <a:round/>
              <a:headEnd type="none" w="med" len="med"/>
              <a:tailEnd type="none" w="med" len="med"/>
            </a:ln>
          </p:spPr>
        </p:cxnSp>
      </p:grpSp>
      <p:sp>
        <p:nvSpPr>
          <p:cNvPr id="151" name="Google Shape;151;p26"/>
          <p:cNvSpPr txBox="1"/>
          <p:nvPr/>
        </p:nvSpPr>
        <p:spPr>
          <a:xfrm>
            <a:off x="2152950" y="3603325"/>
            <a:ext cx="89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b="1">
              <a:solidFill>
                <a:schemeClr val="lt1"/>
              </a:solidFill>
              <a:latin typeface="Open Sans"/>
              <a:ea typeface="Open Sans"/>
              <a:cs typeface="Open Sans"/>
              <a:sym typeface="Open Sans"/>
            </a:endParaRPr>
          </a:p>
        </p:txBody>
      </p:sp>
      <p:sp>
        <p:nvSpPr>
          <p:cNvPr id="152" name="Google Shape;152;p26"/>
          <p:cNvSpPr txBox="1"/>
          <p:nvPr/>
        </p:nvSpPr>
        <p:spPr>
          <a:xfrm>
            <a:off x="1548388" y="4088175"/>
            <a:ext cx="61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        </a:t>
            </a:r>
            <a:r>
              <a:rPr lang="en" sz="1200">
                <a:latin typeface="Open Sans"/>
                <a:ea typeface="Open Sans"/>
                <a:cs typeface="Open Sans"/>
                <a:sym typeface="Open Sans"/>
              </a:rPr>
              <a:t>    No Knowledge</a:t>
            </a:r>
            <a:r>
              <a:rPr lang="en">
                <a:latin typeface="Open Sans"/>
                <a:ea typeface="Open Sans"/>
                <a:cs typeface="Open Sans"/>
                <a:sym typeface="Open Sans"/>
              </a:rPr>
              <a:t>                                                          </a:t>
            </a:r>
            <a:r>
              <a:rPr lang="en" sz="1200">
                <a:latin typeface="Open Sans"/>
                <a:ea typeface="Open Sans"/>
                <a:cs typeface="Open Sans"/>
                <a:sym typeface="Open Sans"/>
              </a:rPr>
              <a:t>Very Knowledgeable</a:t>
            </a:r>
            <a:endParaRPr sz="1200">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Google Shape;507;p62"/>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Communication Skills</a:t>
            </a:r>
            <a:endParaRPr/>
          </a:p>
        </p:txBody>
      </p:sp>
      <p:sp>
        <p:nvSpPr>
          <p:cNvPr id="508" name="Google Shape;508;p62"/>
          <p:cNvSpPr txBox="1"/>
          <p:nvPr/>
        </p:nvSpPr>
        <p:spPr>
          <a:xfrm>
            <a:off x="160250" y="857400"/>
            <a:ext cx="3765600" cy="36942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Empathizing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Establishing Rapport</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Active Listening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Encouraging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Interpreting Verbal Statements</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Interpreting Nonverbal Cues</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Paraphrasing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Reflecting/Mirroring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Silence</a:t>
            </a:r>
            <a:endParaRPr sz="1900">
              <a:latin typeface="Open Sans"/>
              <a:ea typeface="Open Sans"/>
              <a:cs typeface="Open Sans"/>
              <a:sym typeface="Open Sans"/>
            </a:endParaRPr>
          </a:p>
          <a:p>
            <a:pPr marL="457200" lvl="0" indent="0" algn="l" rtl="0">
              <a:spcBef>
                <a:spcPts val="0"/>
              </a:spcBef>
              <a:spcAft>
                <a:spcPts val="0"/>
              </a:spcAft>
              <a:buNone/>
            </a:pPr>
            <a:endParaRPr sz="1900">
              <a:latin typeface="Open Sans"/>
              <a:ea typeface="Open Sans"/>
              <a:cs typeface="Open Sans"/>
              <a:sym typeface="Open Sans"/>
            </a:endParaRPr>
          </a:p>
        </p:txBody>
      </p:sp>
      <p:sp>
        <p:nvSpPr>
          <p:cNvPr id="509" name="Google Shape;509;p62"/>
          <p:cNvSpPr txBox="1"/>
          <p:nvPr/>
        </p:nvSpPr>
        <p:spPr>
          <a:xfrm>
            <a:off x="4572000" y="857400"/>
            <a:ext cx="4176600" cy="398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Supporting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Strengths-Based Interviewing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Crediting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Clarifying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Relieving Tension</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Redirecting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Collaborating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Confronting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Harmonizing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Linking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Negotiating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Reality Testing</a:t>
            </a:r>
            <a:endParaRPr sz="1900">
              <a:latin typeface="Open Sans"/>
              <a:ea typeface="Open Sans"/>
              <a:cs typeface="Open Sans"/>
              <a:sym typeface="Open Sans"/>
            </a:endParaRPr>
          </a:p>
          <a:p>
            <a:pPr marL="457200" lvl="0" indent="-349250" algn="l" rtl="0">
              <a:spcBef>
                <a:spcPts val="0"/>
              </a:spcBef>
              <a:spcAft>
                <a:spcPts val="0"/>
              </a:spcAft>
              <a:buSzPts val="1900"/>
              <a:buFont typeface="Open Sans"/>
              <a:buChar char="❖"/>
            </a:pPr>
            <a:r>
              <a:rPr lang="en" sz="1900">
                <a:latin typeface="Open Sans"/>
                <a:ea typeface="Open Sans"/>
                <a:cs typeface="Open Sans"/>
                <a:sym typeface="Open Sans"/>
              </a:rPr>
              <a:t>Summarizing</a:t>
            </a:r>
            <a:endParaRPr sz="1900">
              <a:latin typeface="Open Sans"/>
              <a:ea typeface="Open Sans"/>
              <a:cs typeface="Open Sans"/>
              <a:sym typeface="Open Sans"/>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63"/>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Challenging Behaviors</a:t>
            </a:r>
            <a:endParaRPr/>
          </a:p>
        </p:txBody>
      </p:sp>
      <p:graphicFrame>
        <p:nvGraphicFramePr>
          <p:cNvPr id="515" name="Google Shape;515;p63"/>
          <p:cNvGraphicFramePr/>
          <p:nvPr/>
        </p:nvGraphicFramePr>
        <p:xfrm>
          <a:off x="327563" y="788700"/>
          <a:ext cx="8488875" cy="3627060"/>
        </p:xfrm>
        <a:graphic>
          <a:graphicData uri="http://schemas.openxmlformats.org/drawingml/2006/table">
            <a:tbl>
              <a:tblPr>
                <a:noFill/>
                <a:tableStyleId>{37C3A775-4913-49B7-96C5-F1509F46593F}</a:tableStyleId>
              </a:tblPr>
              <a:tblGrid>
                <a:gridCol w="2829625">
                  <a:extLst>
                    <a:ext uri="{9D8B030D-6E8A-4147-A177-3AD203B41FA5}">
                      <a16:colId xmlns:a16="http://schemas.microsoft.com/office/drawing/2014/main" val="20000"/>
                    </a:ext>
                  </a:extLst>
                </a:gridCol>
                <a:gridCol w="2829625">
                  <a:extLst>
                    <a:ext uri="{9D8B030D-6E8A-4147-A177-3AD203B41FA5}">
                      <a16:colId xmlns:a16="http://schemas.microsoft.com/office/drawing/2014/main" val="20001"/>
                    </a:ext>
                  </a:extLst>
                </a:gridCol>
                <a:gridCol w="2829625">
                  <a:extLst>
                    <a:ext uri="{9D8B030D-6E8A-4147-A177-3AD203B41FA5}">
                      <a16:colId xmlns:a16="http://schemas.microsoft.com/office/drawing/2014/main" val="20002"/>
                    </a:ext>
                  </a:extLst>
                </a:gridCol>
              </a:tblGrid>
              <a:tr h="396200">
                <a:tc>
                  <a:txBody>
                    <a:bodyPr/>
                    <a:lstStyle/>
                    <a:p>
                      <a:pPr marL="0" lvl="0" indent="0" algn="ctr" rtl="0">
                        <a:spcBef>
                          <a:spcPts val="0"/>
                        </a:spcBef>
                        <a:spcAft>
                          <a:spcPts val="0"/>
                        </a:spcAft>
                        <a:buNone/>
                      </a:pPr>
                      <a:r>
                        <a:rPr lang="en" sz="1800" b="1">
                          <a:solidFill>
                            <a:schemeClr val="lt1"/>
                          </a:solidFill>
                        </a:rPr>
                        <a:t>Behavior</a:t>
                      </a:r>
                      <a:endParaRPr sz="1800" b="1">
                        <a:solidFill>
                          <a:schemeClr val="lt1"/>
                        </a:solidFill>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gradFill>
                      <a:gsLst>
                        <a:gs pos="0">
                          <a:srgbClr val="424242"/>
                        </a:gs>
                        <a:gs pos="100000">
                          <a:srgbClr val="010101"/>
                        </a:gs>
                      </a:gsLst>
                      <a:path path="circle">
                        <a:fillToRect l="50000" t="50000" r="50000" b="50000"/>
                      </a:path>
                      <a:tileRect/>
                    </a:gradFill>
                  </a:tcPr>
                </a:tc>
                <a:tc>
                  <a:txBody>
                    <a:bodyPr/>
                    <a:lstStyle/>
                    <a:p>
                      <a:pPr marL="0" lvl="0" indent="0" algn="ctr" rtl="0">
                        <a:spcBef>
                          <a:spcPts val="0"/>
                        </a:spcBef>
                        <a:spcAft>
                          <a:spcPts val="0"/>
                        </a:spcAft>
                        <a:buNone/>
                      </a:pPr>
                      <a:r>
                        <a:rPr lang="en" sz="1800" b="1">
                          <a:solidFill>
                            <a:schemeClr val="lt1"/>
                          </a:solidFill>
                        </a:rPr>
                        <a:t>Feeling</a:t>
                      </a:r>
                      <a:endParaRPr sz="1800" b="1">
                        <a:solidFill>
                          <a:schemeClr val="lt1"/>
                        </a:solidFill>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gradFill>
                      <a:gsLst>
                        <a:gs pos="0">
                          <a:srgbClr val="424242"/>
                        </a:gs>
                        <a:gs pos="100000">
                          <a:srgbClr val="010101"/>
                        </a:gs>
                      </a:gsLst>
                      <a:path path="circle">
                        <a:fillToRect l="50000" t="50000" r="50000" b="50000"/>
                      </a:path>
                      <a:tileRect/>
                    </a:gradFill>
                  </a:tcPr>
                </a:tc>
                <a:tc>
                  <a:txBody>
                    <a:bodyPr/>
                    <a:lstStyle/>
                    <a:p>
                      <a:pPr marL="0" lvl="0" indent="0" algn="ctr" rtl="0">
                        <a:spcBef>
                          <a:spcPts val="0"/>
                        </a:spcBef>
                        <a:spcAft>
                          <a:spcPts val="0"/>
                        </a:spcAft>
                        <a:buNone/>
                      </a:pPr>
                      <a:r>
                        <a:rPr lang="en" sz="1800" b="1">
                          <a:solidFill>
                            <a:schemeClr val="lt1"/>
                          </a:solidFill>
                        </a:rPr>
                        <a:t>Underlying Need</a:t>
                      </a:r>
                      <a:endParaRPr sz="1800" b="1">
                        <a:solidFill>
                          <a:schemeClr val="lt1"/>
                        </a:solidFill>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gradFill>
                      <a:gsLst>
                        <a:gs pos="0">
                          <a:srgbClr val="424242"/>
                        </a:gs>
                        <a:gs pos="100000">
                          <a:srgbClr val="010101"/>
                        </a:gs>
                      </a:gsLst>
                      <a:path path="circle">
                        <a:fillToRect l="50000" t="50000" r="50000" b="50000"/>
                      </a:path>
                      <a:tileRect/>
                    </a:gradFill>
                  </a:tcPr>
                </a:tc>
                <a:extLst>
                  <a:ext uri="{0D108BD9-81ED-4DB2-BD59-A6C34878D82A}">
                    <a16:rowId xmlns:a16="http://schemas.microsoft.com/office/drawing/2014/main" val="10000"/>
                  </a:ext>
                </a:extLst>
              </a:tr>
              <a:tr h="3009675">
                <a:tc>
                  <a:txBody>
                    <a:bodyPr/>
                    <a:lstStyle/>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91425" marR="91425" marT="91425" marB="91425">
                    <a:lnL w="9525" cap="flat" cmpd="sng">
                      <a:solidFill>
                        <a:srgbClr val="1155CC"/>
                      </a:solidFill>
                      <a:prstDash val="solid"/>
                      <a:round/>
                      <a:headEnd type="none" w="sm" len="sm"/>
                      <a:tailEnd type="none" w="sm" len="sm"/>
                    </a:lnL>
                    <a:lnR w="9525" cap="flat" cmpd="sng">
                      <a:solidFill>
                        <a:srgbClr val="1155CC"/>
                      </a:solidFill>
                      <a:prstDash val="solid"/>
                      <a:round/>
                      <a:headEnd type="none" w="sm" len="sm"/>
                      <a:tailEnd type="none" w="sm" len="sm"/>
                    </a:lnR>
                    <a:lnT w="9525" cap="flat" cmpd="sng">
                      <a:solidFill>
                        <a:srgbClr val="1155CC"/>
                      </a:solidFill>
                      <a:prstDash val="solid"/>
                      <a:round/>
                      <a:headEnd type="none" w="sm" len="sm"/>
                      <a:tailEnd type="none" w="sm" len="sm"/>
                    </a:lnT>
                    <a:lnB w="9525" cap="flat" cmpd="sng">
                      <a:solidFill>
                        <a:srgbClr val="1155CC"/>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bl>
          </a:graphicData>
        </a:graphic>
      </p:graphicFrame>
      <p:sp>
        <p:nvSpPr>
          <p:cNvPr id="516" name="Google Shape;516;p63"/>
          <p:cNvSpPr txBox="1"/>
          <p:nvPr/>
        </p:nvSpPr>
        <p:spPr>
          <a:xfrm>
            <a:off x="4774975" y="2243275"/>
            <a:ext cx="73452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20"/>
        <p:cNvGrpSpPr/>
        <p:nvPr/>
      </p:nvGrpSpPr>
      <p:grpSpPr>
        <a:xfrm>
          <a:off x="0" y="0"/>
          <a:ext cx="0" cy="0"/>
          <a:chOff x="0" y="0"/>
          <a:chExt cx="0" cy="0"/>
        </a:xfrm>
      </p:grpSpPr>
      <p:sp>
        <p:nvSpPr>
          <p:cNvPr id="521" name="Google Shape;521;p64"/>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Unit Five</a:t>
            </a:r>
            <a:endParaRPr/>
          </a:p>
          <a:p>
            <a:pPr marL="0" lvl="0" indent="0" algn="l" rtl="0">
              <a:spcBef>
                <a:spcPts val="0"/>
              </a:spcBef>
              <a:spcAft>
                <a:spcPts val="0"/>
              </a:spcAft>
              <a:buNone/>
            </a:pPr>
            <a:r>
              <a:rPr lang="en" sz="2800"/>
              <a:t>The Practice Wheel</a:t>
            </a:r>
            <a:endParaRPr sz="2800"/>
          </a:p>
        </p:txBody>
      </p:sp>
      <p:sp>
        <p:nvSpPr>
          <p:cNvPr id="522" name="Google Shape;522;p64"/>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600"/>
              </a:spcAft>
              <a:buNone/>
            </a:pPr>
            <a:endParaRPr/>
          </a:p>
        </p:txBody>
      </p:sp>
      <p:sp>
        <p:nvSpPr>
          <p:cNvPr id="523" name="Google Shape;523;p64"/>
          <p:cNvSpPr txBox="1"/>
          <p:nvPr/>
        </p:nvSpPr>
        <p:spPr>
          <a:xfrm>
            <a:off x="3594600" y="1022850"/>
            <a:ext cx="3945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524" name="Google Shape;524;p64"/>
          <p:cNvSpPr/>
          <p:nvPr/>
        </p:nvSpPr>
        <p:spPr>
          <a:xfrm>
            <a:off x="0" y="0"/>
            <a:ext cx="5111400" cy="5143500"/>
          </a:xfrm>
          <a:prstGeom prst="rect">
            <a:avLst/>
          </a:prstGeom>
          <a:solidFill>
            <a:schemeClr val="lt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25" name="Google Shape;525;p64"/>
          <p:cNvPicPr preferRelativeResize="0"/>
          <p:nvPr/>
        </p:nvPicPr>
        <p:blipFill rotWithShape="1">
          <a:blip r:embed="rId4">
            <a:alphaModFix/>
          </a:blip>
          <a:srcRect l="-22540" r="13489"/>
          <a:stretch/>
        </p:blipFill>
        <p:spPr>
          <a:xfrm>
            <a:off x="-3348111" y="0"/>
            <a:ext cx="8862645" cy="51435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sp>
        <p:nvSpPr>
          <p:cNvPr id="530" name="Google Shape;530;p65"/>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Engagement</a:t>
            </a:r>
            <a:endParaRPr/>
          </a:p>
        </p:txBody>
      </p:sp>
      <p:pic>
        <p:nvPicPr>
          <p:cNvPr id="531" name="Google Shape;531;p65"/>
          <p:cNvPicPr preferRelativeResize="0"/>
          <p:nvPr/>
        </p:nvPicPr>
        <p:blipFill rotWithShape="1">
          <a:blip r:embed="rId3">
            <a:alphaModFix/>
          </a:blip>
          <a:srcRect t="23376" b="-5256"/>
          <a:stretch/>
        </p:blipFill>
        <p:spPr>
          <a:xfrm>
            <a:off x="833225" y="825200"/>
            <a:ext cx="7687375" cy="3493101"/>
          </a:xfrm>
          <a:prstGeom prst="rect">
            <a:avLst/>
          </a:prstGeom>
          <a:noFill/>
          <a:ln>
            <a:noFill/>
          </a:ln>
        </p:spPr>
      </p:pic>
      <p:sp>
        <p:nvSpPr>
          <p:cNvPr id="532" name="Google Shape;532;p65"/>
          <p:cNvSpPr txBox="1"/>
          <p:nvPr/>
        </p:nvSpPr>
        <p:spPr>
          <a:xfrm>
            <a:off x="1279200" y="1041525"/>
            <a:ext cx="6585600" cy="9543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5000" b="1">
                <a:latin typeface="Comfortaa"/>
                <a:ea typeface="Comfortaa"/>
                <a:cs typeface="Comfortaa"/>
                <a:sym typeface="Comfortaa"/>
              </a:rPr>
              <a:t>What is</a:t>
            </a:r>
            <a:endParaRPr sz="5000" b="1">
              <a:latin typeface="Comfortaa"/>
              <a:ea typeface="Comfortaa"/>
              <a:cs typeface="Comfortaa"/>
              <a:sym typeface="Comfortaa"/>
            </a:endParaRPr>
          </a:p>
        </p:txBody>
      </p:sp>
      <p:sp>
        <p:nvSpPr>
          <p:cNvPr id="533" name="Google Shape;533;p65"/>
          <p:cNvSpPr txBox="1"/>
          <p:nvPr/>
        </p:nvSpPr>
        <p:spPr>
          <a:xfrm>
            <a:off x="7194475" y="1995825"/>
            <a:ext cx="1602300" cy="1385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7800" b="1">
                <a:latin typeface="Comfortaa"/>
                <a:ea typeface="Comfortaa"/>
                <a:cs typeface="Comfortaa"/>
                <a:sym typeface="Comfortaa"/>
              </a:rPr>
              <a:t>? </a:t>
            </a:r>
            <a:endParaRPr sz="7800" b="1">
              <a:latin typeface="Comfortaa"/>
              <a:ea typeface="Comfortaa"/>
              <a:cs typeface="Comfortaa"/>
              <a:sym typeface="Comfortaa"/>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538" name="Google Shape;538;p66"/>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Empathy Orientation</a:t>
            </a:r>
            <a:endParaRPr/>
          </a:p>
        </p:txBody>
      </p:sp>
      <p:pic>
        <p:nvPicPr>
          <p:cNvPr id="539" name="Google Shape;539;p66"/>
          <p:cNvPicPr preferRelativeResize="0"/>
          <p:nvPr/>
        </p:nvPicPr>
        <p:blipFill>
          <a:blip r:embed="rId3">
            <a:alphaModFix amt="61000"/>
          </a:blip>
          <a:stretch>
            <a:fillRect/>
          </a:stretch>
        </p:blipFill>
        <p:spPr>
          <a:xfrm>
            <a:off x="0" y="945375"/>
            <a:ext cx="9144000" cy="3332874"/>
          </a:xfrm>
          <a:prstGeom prst="rect">
            <a:avLst/>
          </a:prstGeom>
          <a:noFill/>
          <a:ln>
            <a:noFill/>
          </a:ln>
        </p:spPr>
      </p:pic>
      <p:sp>
        <p:nvSpPr>
          <p:cNvPr id="540" name="Google Shape;540;p66"/>
          <p:cNvSpPr txBox="1"/>
          <p:nvPr/>
        </p:nvSpPr>
        <p:spPr>
          <a:xfrm>
            <a:off x="999600" y="3739450"/>
            <a:ext cx="6521400" cy="5388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300" b="1">
                <a:latin typeface="Open Sans"/>
                <a:ea typeface="Open Sans"/>
                <a:cs typeface="Open Sans"/>
                <a:sym typeface="Open Sans"/>
              </a:rPr>
              <a:t>Remembrances from Childhood</a:t>
            </a:r>
            <a:endParaRPr sz="2300" b="1">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sp>
        <p:nvSpPr>
          <p:cNvPr id="545" name="Google Shape;545;p67"/>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Core Conditions</a:t>
            </a:r>
            <a:endParaRPr/>
          </a:p>
        </p:txBody>
      </p:sp>
      <p:pic>
        <p:nvPicPr>
          <p:cNvPr id="546" name="Google Shape;546;p67"/>
          <p:cNvPicPr preferRelativeResize="0"/>
          <p:nvPr/>
        </p:nvPicPr>
        <p:blipFill>
          <a:blip r:embed="rId3">
            <a:alphaModFix/>
          </a:blip>
          <a:stretch>
            <a:fillRect/>
          </a:stretch>
        </p:blipFill>
        <p:spPr>
          <a:xfrm>
            <a:off x="881275" y="684875"/>
            <a:ext cx="4069949" cy="4266000"/>
          </a:xfrm>
          <a:prstGeom prst="rect">
            <a:avLst/>
          </a:prstGeom>
          <a:noFill/>
          <a:ln>
            <a:noFill/>
          </a:ln>
        </p:spPr>
      </p:pic>
      <p:sp>
        <p:nvSpPr>
          <p:cNvPr id="547" name="Google Shape;547;p67"/>
          <p:cNvSpPr/>
          <p:nvPr/>
        </p:nvSpPr>
        <p:spPr>
          <a:xfrm>
            <a:off x="4951225" y="685000"/>
            <a:ext cx="3076500" cy="42660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457200" lvl="0" indent="0" algn="l" rtl="0">
              <a:spcBef>
                <a:spcPts val="0"/>
              </a:spcBef>
              <a:spcAft>
                <a:spcPts val="0"/>
              </a:spcAft>
              <a:buNone/>
            </a:pPr>
            <a:endParaRPr sz="2400"/>
          </a:p>
        </p:txBody>
      </p:sp>
      <p:pic>
        <p:nvPicPr>
          <p:cNvPr id="548" name="Google Shape;548;p67"/>
          <p:cNvPicPr preferRelativeResize="0"/>
          <p:nvPr/>
        </p:nvPicPr>
        <p:blipFill>
          <a:blip r:embed="rId4">
            <a:alphaModFix/>
          </a:blip>
          <a:stretch>
            <a:fillRect/>
          </a:stretch>
        </p:blipFill>
        <p:spPr>
          <a:xfrm>
            <a:off x="4810100" y="1117500"/>
            <a:ext cx="3345750" cy="3577350"/>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2"/>
        <p:cNvGrpSpPr/>
        <p:nvPr/>
      </p:nvGrpSpPr>
      <p:grpSpPr>
        <a:xfrm>
          <a:off x="0" y="0"/>
          <a:ext cx="0" cy="0"/>
          <a:chOff x="0" y="0"/>
          <a:chExt cx="0" cy="0"/>
        </a:xfrm>
      </p:grpSpPr>
      <p:sp>
        <p:nvSpPr>
          <p:cNvPr id="553" name="Google Shape;553;p68"/>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The Family Story</a:t>
            </a:r>
            <a:endParaRPr/>
          </a:p>
        </p:txBody>
      </p:sp>
      <p:sp>
        <p:nvSpPr>
          <p:cNvPr id="554" name="Google Shape;554;p68"/>
          <p:cNvSpPr txBox="1"/>
          <p:nvPr/>
        </p:nvSpPr>
        <p:spPr>
          <a:xfrm>
            <a:off x="753100" y="833225"/>
            <a:ext cx="7370700" cy="3232500"/>
          </a:xfrm>
          <a:prstGeom prst="rect">
            <a:avLst/>
          </a:prstGeom>
          <a:noFill/>
          <a:ln w="9525" cap="flat" cmpd="sng">
            <a:solidFill>
              <a:srgbClr val="888888"/>
            </a:solidFill>
            <a:prstDash val="solid"/>
            <a:round/>
            <a:headEnd type="none" w="sm" len="sm"/>
            <a:tailEnd type="none" w="sm" len="sm"/>
          </a:ln>
        </p:spPr>
        <p:txBody>
          <a:bodyPr spcFirstLastPara="1" wrap="square" lIns="91425" tIns="91425" rIns="91425" bIns="91425" anchor="t" anchorCtr="0">
            <a:spAutoFit/>
          </a:bodyPr>
          <a:lstStyle/>
          <a:p>
            <a:pPr marL="457200" lvl="0" indent="-368300" algn="l" rtl="0">
              <a:spcBef>
                <a:spcPts val="0"/>
              </a:spcBef>
              <a:spcAft>
                <a:spcPts val="0"/>
              </a:spcAft>
              <a:buClr>
                <a:srgbClr val="085631"/>
              </a:buClr>
              <a:buSzPts val="2200"/>
              <a:buFont typeface="Open Sans"/>
              <a:buChar char="●"/>
            </a:pPr>
            <a:r>
              <a:rPr lang="en" sz="2200" b="1">
                <a:solidFill>
                  <a:srgbClr val="085631"/>
                </a:solidFill>
                <a:latin typeface="Open Sans"/>
                <a:ea typeface="Open Sans"/>
                <a:cs typeface="Open Sans"/>
                <a:sym typeface="Open Sans"/>
              </a:rPr>
              <a:t>Conveys respect and acknowledges the family as the expert</a:t>
            </a:r>
            <a:endParaRPr sz="2200" b="1">
              <a:solidFill>
                <a:srgbClr val="085631"/>
              </a:solidFill>
              <a:latin typeface="Open Sans"/>
              <a:ea typeface="Open Sans"/>
              <a:cs typeface="Open Sans"/>
              <a:sym typeface="Open Sans"/>
            </a:endParaRPr>
          </a:p>
          <a:p>
            <a:pPr marL="0" lvl="0" indent="0" algn="l" rtl="0">
              <a:spcBef>
                <a:spcPts val="0"/>
              </a:spcBef>
              <a:spcAft>
                <a:spcPts val="0"/>
              </a:spcAft>
              <a:buNone/>
            </a:pPr>
            <a:endParaRPr sz="2200">
              <a:latin typeface="Open Sans"/>
              <a:ea typeface="Open Sans"/>
              <a:cs typeface="Open Sans"/>
              <a:sym typeface="Open Sans"/>
            </a:endParaRPr>
          </a:p>
          <a:p>
            <a:pPr marL="457200" lvl="0" indent="-368300" algn="l" rtl="0">
              <a:spcBef>
                <a:spcPts val="0"/>
              </a:spcBef>
              <a:spcAft>
                <a:spcPts val="0"/>
              </a:spcAft>
              <a:buClr>
                <a:srgbClr val="1C4587"/>
              </a:buClr>
              <a:buSzPts val="2200"/>
              <a:buFont typeface="Open Sans"/>
              <a:buChar char="●"/>
            </a:pPr>
            <a:r>
              <a:rPr lang="en" sz="2200" b="1">
                <a:solidFill>
                  <a:srgbClr val="1C4587"/>
                </a:solidFill>
                <a:latin typeface="Open Sans"/>
                <a:ea typeface="Open Sans"/>
                <a:cs typeface="Open Sans"/>
                <a:sym typeface="Open Sans"/>
              </a:rPr>
              <a:t>To hear the family’s story we need to know:</a:t>
            </a:r>
            <a:endParaRPr sz="2200" b="1">
              <a:solidFill>
                <a:srgbClr val="1C4587"/>
              </a:solidFill>
              <a:latin typeface="Open Sans"/>
              <a:ea typeface="Open Sans"/>
              <a:cs typeface="Open Sans"/>
              <a:sym typeface="Open Sans"/>
            </a:endParaRPr>
          </a:p>
          <a:p>
            <a:pPr marL="914400" lvl="1" indent="-368300" algn="l" rtl="0">
              <a:spcBef>
                <a:spcPts val="0"/>
              </a:spcBef>
              <a:spcAft>
                <a:spcPts val="0"/>
              </a:spcAft>
              <a:buClr>
                <a:srgbClr val="1C4587"/>
              </a:buClr>
              <a:buSzPts val="2200"/>
              <a:buFont typeface="Open Sans"/>
              <a:buChar char="○"/>
            </a:pPr>
            <a:r>
              <a:rPr lang="en" sz="2200">
                <a:solidFill>
                  <a:srgbClr val="1C4587"/>
                </a:solidFill>
                <a:latin typeface="Open Sans"/>
                <a:ea typeface="Open Sans"/>
                <a:cs typeface="Open Sans"/>
                <a:sym typeface="Open Sans"/>
              </a:rPr>
              <a:t>What is the view of the family’s situation?</a:t>
            </a:r>
            <a:endParaRPr sz="2200">
              <a:solidFill>
                <a:srgbClr val="1C4587"/>
              </a:solidFill>
              <a:latin typeface="Open Sans"/>
              <a:ea typeface="Open Sans"/>
              <a:cs typeface="Open Sans"/>
              <a:sym typeface="Open Sans"/>
            </a:endParaRPr>
          </a:p>
          <a:p>
            <a:pPr marL="914400" lvl="1" indent="-368300" algn="l" rtl="0">
              <a:spcBef>
                <a:spcPts val="0"/>
              </a:spcBef>
              <a:spcAft>
                <a:spcPts val="0"/>
              </a:spcAft>
              <a:buClr>
                <a:srgbClr val="1C4587"/>
              </a:buClr>
              <a:buSzPts val="2200"/>
              <a:buFont typeface="Open Sans"/>
              <a:buChar char="○"/>
            </a:pPr>
            <a:r>
              <a:rPr lang="en" sz="2200">
                <a:solidFill>
                  <a:srgbClr val="1C4587"/>
                </a:solidFill>
                <a:latin typeface="Open Sans"/>
                <a:ea typeface="Open Sans"/>
                <a:cs typeface="Open Sans"/>
                <a:sym typeface="Open Sans"/>
              </a:rPr>
              <a:t>What has happened in the family?</a:t>
            </a:r>
            <a:endParaRPr sz="2200">
              <a:solidFill>
                <a:srgbClr val="1C4587"/>
              </a:solidFill>
              <a:latin typeface="Open Sans"/>
              <a:ea typeface="Open Sans"/>
              <a:cs typeface="Open Sans"/>
              <a:sym typeface="Open Sans"/>
            </a:endParaRPr>
          </a:p>
          <a:p>
            <a:pPr marL="914400" lvl="1" indent="-368300" algn="l" rtl="0">
              <a:spcBef>
                <a:spcPts val="0"/>
              </a:spcBef>
              <a:spcAft>
                <a:spcPts val="0"/>
              </a:spcAft>
              <a:buClr>
                <a:srgbClr val="1C4587"/>
              </a:buClr>
              <a:buSzPts val="2200"/>
              <a:buFont typeface="Open Sans"/>
              <a:buChar char="○"/>
            </a:pPr>
            <a:r>
              <a:rPr lang="en" sz="2200">
                <a:solidFill>
                  <a:srgbClr val="1C4587"/>
                </a:solidFill>
                <a:latin typeface="Open Sans"/>
                <a:ea typeface="Open Sans"/>
                <a:cs typeface="Open Sans"/>
                <a:sym typeface="Open Sans"/>
              </a:rPr>
              <a:t>How has the family coped in the past?</a:t>
            </a:r>
            <a:endParaRPr sz="2200">
              <a:solidFill>
                <a:srgbClr val="1C4587"/>
              </a:solidFill>
              <a:latin typeface="Open Sans"/>
              <a:ea typeface="Open Sans"/>
              <a:cs typeface="Open Sans"/>
              <a:sym typeface="Open Sans"/>
            </a:endParaRPr>
          </a:p>
          <a:p>
            <a:pPr marL="914400" lvl="0" indent="0" algn="l" rtl="0">
              <a:spcBef>
                <a:spcPts val="0"/>
              </a:spcBef>
              <a:spcAft>
                <a:spcPts val="0"/>
              </a:spcAft>
              <a:buNone/>
            </a:pPr>
            <a:endParaRPr sz="2200">
              <a:solidFill>
                <a:srgbClr val="1C4587"/>
              </a:solidFill>
              <a:latin typeface="Open Sans"/>
              <a:ea typeface="Open Sans"/>
              <a:cs typeface="Open Sans"/>
              <a:sym typeface="Open Sans"/>
            </a:endParaRPr>
          </a:p>
          <a:p>
            <a:pPr marL="457200" lvl="0" indent="-368300" algn="l" rtl="0">
              <a:spcBef>
                <a:spcPts val="0"/>
              </a:spcBef>
              <a:spcAft>
                <a:spcPts val="0"/>
              </a:spcAft>
              <a:buClr>
                <a:srgbClr val="A72A1E"/>
              </a:buClr>
              <a:buSzPts val="2200"/>
              <a:buFont typeface="Open Sans"/>
              <a:buChar char="●"/>
            </a:pPr>
            <a:r>
              <a:rPr lang="en" sz="2200" b="1">
                <a:solidFill>
                  <a:srgbClr val="A72A1E"/>
                </a:solidFill>
                <a:latin typeface="Open Sans"/>
                <a:ea typeface="Open Sans"/>
                <a:cs typeface="Open Sans"/>
                <a:sym typeface="Open Sans"/>
              </a:rPr>
              <a:t>Should be written exactly as the family shared</a:t>
            </a:r>
            <a:endParaRPr sz="2200" b="1">
              <a:solidFill>
                <a:srgbClr val="A72A1E"/>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69"/>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Teaming and Supports</a:t>
            </a:r>
            <a:endParaRPr/>
          </a:p>
        </p:txBody>
      </p:sp>
      <p:grpSp>
        <p:nvGrpSpPr>
          <p:cNvPr id="560" name="Google Shape;560;p69"/>
          <p:cNvGrpSpPr/>
          <p:nvPr/>
        </p:nvGrpSpPr>
        <p:grpSpPr>
          <a:xfrm>
            <a:off x="86730" y="2098514"/>
            <a:ext cx="5382055" cy="2217750"/>
            <a:chOff x="1047099" y="2241433"/>
            <a:chExt cx="3116238" cy="1512893"/>
          </a:xfrm>
        </p:grpSpPr>
        <p:sp>
          <p:nvSpPr>
            <p:cNvPr id="561" name="Google Shape;561;p69"/>
            <p:cNvSpPr/>
            <p:nvPr/>
          </p:nvSpPr>
          <p:spPr>
            <a:xfrm rot="2700000">
              <a:off x="2286374" y="1011412"/>
              <a:ext cx="561726" cy="3040276"/>
            </a:xfrm>
            <a:prstGeom prst="roundRect">
              <a:avLst>
                <a:gd name="adj" fmla="val 50000"/>
              </a:avLst>
            </a:prstGeom>
            <a:gradFill>
              <a:gsLst>
                <a:gs pos="0">
                  <a:srgbClr val="1077D2"/>
                </a:gs>
                <a:gs pos="100000">
                  <a:srgbClr val="09315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562;p69"/>
            <p:cNvSpPr/>
            <p:nvPr/>
          </p:nvSpPr>
          <p:spPr>
            <a:xfrm>
              <a:off x="1507380" y="3380226"/>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endParaRPr sz="1200" b="1" dirty="0">
                <a:solidFill>
                  <a:srgbClr val="0944A1"/>
                </a:solidFill>
                <a:latin typeface="Roboto"/>
                <a:ea typeface="Roboto"/>
                <a:cs typeface="Roboto"/>
                <a:sym typeface="Roboto"/>
              </a:endParaRPr>
            </a:p>
          </p:txBody>
        </p:sp>
        <p:sp>
          <p:nvSpPr>
            <p:cNvPr id="563" name="Google Shape;563;p69"/>
            <p:cNvSpPr txBox="1"/>
            <p:nvPr/>
          </p:nvSpPr>
          <p:spPr>
            <a:xfrm rot="18900000">
              <a:off x="1477948" y="2241433"/>
              <a:ext cx="2332604"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700" b="1" dirty="0">
                  <a:solidFill>
                    <a:srgbClr val="FFFFFF"/>
                  </a:solidFill>
                  <a:latin typeface="Roboto"/>
                  <a:ea typeface="Roboto"/>
                  <a:cs typeface="Roboto"/>
                  <a:sym typeface="Roboto"/>
                </a:rPr>
                <a:t>Formal Supports</a:t>
              </a:r>
              <a:endParaRPr sz="2300" b="1" dirty="0">
                <a:solidFill>
                  <a:srgbClr val="FFFFFF"/>
                </a:solidFill>
                <a:latin typeface="Roboto"/>
                <a:ea typeface="Roboto"/>
                <a:cs typeface="Roboto"/>
                <a:sym typeface="Roboto"/>
              </a:endParaRPr>
            </a:p>
          </p:txBody>
        </p:sp>
        <p:sp>
          <p:nvSpPr>
            <p:cNvPr id="564" name="Google Shape;564;p69"/>
            <p:cNvSpPr txBox="1"/>
            <p:nvPr/>
          </p:nvSpPr>
          <p:spPr>
            <a:xfrm rot="-2700000">
              <a:off x="1959709" y="2550697"/>
              <a:ext cx="2203628" cy="50742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a:buChar char="●"/>
              </a:pPr>
              <a:r>
                <a:rPr lang="en" sz="2000">
                  <a:latin typeface="Roboto"/>
                  <a:ea typeface="Roboto"/>
                  <a:cs typeface="Roboto"/>
                  <a:sym typeface="Roboto"/>
                </a:rPr>
                <a:t>Paid Services/Individuals</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Doctors, Therapists, DCS, DHS</a:t>
              </a:r>
              <a:endParaRPr sz="2000">
                <a:latin typeface="Roboto"/>
                <a:ea typeface="Roboto"/>
                <a:cs typeface="Roboto"/>
                <a:sym typeface="Roboto"/>
              </a:endParaRPr>
            </a:p>
          </p:txBody>
        </p:sp>
      </p:grpSp>
      <p:grpSp>
        <p:nvGrpSpPr>
          <p:cNvPr id="565" name="Google Shape;565;p69"/>
          <p:cNvGrpSpPr/>
          <p:nvPr/>
        </p:nvGrpSpPr>
        <p:grpSpPr>
          <a:xfrm>
            <a:off x="3385873" y="2097738"/>
            <a:ext cx="5382057" cy="2245432"/>
            <a:chOff x="2957320" y="2240903"/>
            <a:chExt cx="3116239" cy="1531777"/>
          </a:xfrm>
        </p:grpSpPr>
        <p:sp>
          <p:nvSpPr>
            <p:cNvPr id="566" name="Google Shape;566;p69"/>
            <p:cNvSpPr/>
            <p:nvPr/>
          </p:nvSpPr>
          <p:spPr>
            <a:xfrm rot="2700000">
              <a:off x="4196595" y="1011412"/>
              <a:ext cx="561726" cy="3040276"/>
            </a:xfrm>
            <a:prstGeom prst="roundRect">
              <a:avLst>
                <a:gd name="adj" fmla="val 50000"/>
              </a:avLst>
            </a:prstGeom>
            <a:gradFill>
              <a:gsLst>
                <a:gs pos="0">
                  <a:srgbClr val="51AB2A"/>
                </a:gs>
                <a:gs pos="100000">
                  <a:srgbClr val="203E13"/>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567;p69"/>
            <p:cNvSpPr/>
            <p:nvPr/>
          </p:nvSpPr>
          <p:spPr>
            <a:xfrm>
              <a:off x="3407020" y="3398580"/>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1200" b="1">
                <a:solidFill>
                  <a:srgbClr val="0D5DDF"/>
                </a:solidFill>
                <a:latin typeface="Roboto"/>
                <a:ea typeface="Roboto"/>
                <a:cs typeface="Roboto"/>
                <a:sym typeface="Roboto"/>
              </a:endParaRPr>
            </a:p>
          </p:txBody>
        </p:sp>
        <p:sp>
          <p:nvSpPr>
            <p:cNvPr id="568" name="Google Shape;568;p69"/>
            <p:cNvSpPr txBox="1"/>
            <p:nvPr/>
          </p:nvSpPr>
          <p:spPr>
            <a:xfrm rot="-2700000">
              <a:off x="3410687" y="2240903"/>
              <a:ext cx="2333877"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2700" b="1" dirty="0">
                  <a:solidFill>
                    <a:srgbClr val="FFFFFF"/>
                  </a:solidFill>
                  <a:latin typeface="Roboto"/>
                  <a:ea typeface="Roboto"/>
                  <a:cs typeface="Roboto"/>
                  <a:sym typeface="Roboto"/>
                </a:rPr>
                <a:t>Informal Supports</a:t>
              </a:r>
              <a:endParaRPr sz="2300" b="1" dirty="0">
                <a:solidFill>
                  <a:srgbClr val="FFFFFF"/>
                </a:solidFill>
                <a:latin typeface="Roboto"/>
                <a:ea typeface="Roboto"/>
                <a:cs typeface="Roboto"/>
                <a:sym typeface="Roboto"/>
              </a:endParaRPr>
            </a:p>
          </p:txBody>
        </p:sp>
        <p:sp>
          <p:nvSpPr>
            <p:cNvPr id="569" name="Google Shape;569;p69"/>
            <p:cNvSpPr txBox="1"/>
            <p:nvPr/>
          </p:nvSpPr>
          <p:spPr>
            <a:xfrm rot="-2700000">
              <a:off x="3869931" y="2550697"/>
              <a:ext cx="2203628" cy="507420"/>
            </a:xfrm>
            <a:prstGeom prst="rect">
              <a:avLst/>
            </a:prstGeom>
            <a:noFill/>
            <a:ln>
              <a:noFill/>
            </a:ln>
          </p:spPr>
          <p:txBody>
            <a:bodyPr spcFirstLastPara="1" wrap="square" lIns="91425" tIns="91425" rIns="91425" bIns="91425" anchor="t" anchorCtr="0">
              <a:noAutofit/>
            </a:bodyPr>
            <a:lstStyle/>
            <a:p>
              <a:pPr marL="457200" lvl="0" indent="-355600" algn="l" rtl="0">
                <a:spcBef>
                  <a:spcPts val="0"/>
                </a:spcBef>
                <a:spcAft>
                  <a:spcPts val="0"/>
                </a:spcAft>
                <a:buSzPts val="2000"/>
                <a:buFont typeface="Roboto"/>
                <a:buChar char="●"/>
              </a:pPr>
              <a:r>
                <a:rPr lang="en" sz="2000">
                  <a:latin typeface="Roboto"/>
                  <a:ea typeface="Roboto"/>
                  <a:cs typeface="Roboto"/>
                  <a:sym typeface="Roboto"/>
                </a:rPr>
                <a:t>Unpaid Services/Individuals</a:t>
              </a:r>
              <a:endParaRPr sz="2000">
                <a:latin typeface="Roboto"/>
                <a:ea typeface="Roboto"/>
                <a:cs typeface="Roboto"/>
                <a:sym typeface="Roboto"/>
              </a:endParaRPr>
            </a:p>
            <a:p>
              <a:pPr marL="457200" lvl="0" indent="-355600" algn="l" rtl="0">
                <a:spcBef>
                  <a:spcPts val="0"/>
                </a:spcBef>
                <a:spcAft>
                  <a:spcPts val="0"/>
                </a:spcAft>
                <a:buSzPts val="2000"/>
                <a:buFont typeface="Roboto"/>
                <a:buChar char="●"/>
              </a:pPr>
              <a:r>
                <a:rPr lang="en" sz="2000">
                  <a:latin typeface="Roboto"/>
                  <a:ea typeface="Roboto"/>
                  <a:cs typeface="Roboto"/>
                  <a:sym typeface="Roboto"/>
                </a:rPr>
                <a:t>Family, Friends, Neighbors</a:t>
              </a:r>
              <a:endParaRPr sz="2000">
                <a:latin typeface="Roboto"/>
                <a:ea typeface="Roboto"/>
                <a:cs typeface="Roboto"/>
                <a:sym typeface="Roboto"/>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73"/>
        <p:cNvGrpSpPr/>
        <p:nvPr/>
      </p:nvGrpSpPr>
      <p:grpSpPr>
        <a:xfrm>
          <a:off x="0" y="0"/>
          <a:ext cx="0" cy="0"/>
          <a:chOff x="0" y="0"/>
          <a:chExt cx="0" cy="0"/>
        </a:xfrm>
      </p:grpSpPr>
      <p:sp>
        <p:nvSpPr>
          <p:cNvPr id="574" name="Google Shape;574;p70"/>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Stacking for Success</a:t>
            </a:r>
            <a:endParaRPr/>
          </a:p>
        </p:txBody>
      </p:sp>
      <p:pic>
        <p:nvPicPr>
          <p:cNvPr id="575" name="Google Shape;575;p70"/>
          <p:cNvPicPr preferRelativeResize="0"/>
          <p:nvPr/>
        </p:nvPicPr>
        <p:blipFill>
          <a:blip r:embed="rId3">
            <a:alphaModFix amt="51000"/>
          </a:blip>
          <a:stretch>
            <a:fillRect/>
          </a:stretch>
        </p:blipFill>
        <p:spPr>
          <a:xfrm>
            <a:off x="0" y="689000"/>
            <a:ext cx="9144001" cy="3775401"/>
          </a:xfrm>
          <a:prstGeom prst="rect">
            <a:avLst/>
          </a:prstGeom>
          <a:noFill/>
          <a:ln>
            <a:noFill/>
          </a:ln>
        </p:spPr>
      </p:pic>
      <p:sp>
        <p:nvSpPr>
          <p:cNvPr id="576" name="Google Shape;576;p70"/>
          <p:cNvSpPr txBox="1"/>
          <p:nvPr/>
        </p:nvSpPr>
        <p:spPr>
          <a:xfrm>
            <a:off x="0" y="883500"/>
            <a:ext cx="3220800" cy="33864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Does the team</a:t>
            </a:r>
            <a:endParaRPr sz="1600" b="1">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600" b="1">
                <a:solidFill>
                  <a:schemeClr val="dk1"/>
                </a:solidFill>
                <a:latin typeface="Open Sans"/>
                <a:ea typeface="Open Sans"/>
                <a:cs typeface="Open Sans"/>
                <a:sym typeface="Open Sans"/>
              </a:rPr>
              <a:t>Have hope for the</a:t>
            </a:r>
            <a:endParaRPr sz="1600" b="1">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600" b="1">
                <a:solidFill>
                  <a:schemeClr val="dk1"/>
                </a:solidFill>
                <a:latin typeface="Open Sans"/>
                <a:ea typeface="Open Sans"/>
                <a:cs typeface="Open Sans"/>
                <a:sym typeface="Open Sans"/>
              </a:rPr>
              <a:t>family?</a:t>
            </a:r>
            <a:endParaRPr sz="1600" b="1">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b="1">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Does the team </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r>
              <a:rPr lang="en" sz="1600" b="1">
                <a:solidFill>
                  <a:schemeClr val="dk1"/>
                </a:solidFill>
                <a:latin typeface="Open Sans"/>
                <a:ea typeface="Open Sans"/>
                <a:cs typeface="Open Sans"/>
                <a:sym typeface="Open Sans"/>
              </a:rPr>
              <a:t>believe the family</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r>
              <a:rPr lang="en" sz="1600" b="1">
                <a:solidFill>
                  <a:schemeClr val="dk1"/>
                </a:solidFill>
                <a:latin typeface="Open Sans"/>
                <a:ea typeface="Open Sans"/>
                <a:cs typeface="Open Sans"/>
                <a:sym typeface="Open Sans"/>
              </a:rPr>
              <a:t>can be </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r>
              <a:rPr lang="en" sz="1600" b="1">
                <a:solidFill>
                  <a:schemeClr val="dk1"/>
                </a:solidFill>
                <a:latin typeface="Open Sans"/>
                <a:ea typeface="Open Sans"/>
                <a:cs typeface="Open Sans"/>
                <a:sym typeface="Open Sans"/>
              </a:rPr>
              <a:t>successful?</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endParaRPr sz="1600" b="1">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Is the purpose of</a:t>
            </a:r>
            <a:endParaRPr sz="1600" b="1">
              <a:solidFill>
                <a:schemeClr val="dk1"/>
              </a:solidFill>
              <a:latin typeface="Open Sans"/>
              <a:ea typeface="Open Sans"/>
              <a:cs typeface="Open Sans"/>
              <a:sym typeface="Open Sans"/>
            </a:endParaRPr>
          </a:p>
          <a:p>
            <a:pPr marL="457200" lvl="0" indent="0" algn="l" rtl="0">
              <a:spcBef>
                <a:spcPts val="0"/>
              </a:spcBef>
              <a:spcAft>
                <a:spcPts val="0"/>
              </a:spcAft>
              <a:buNone/>
            </a:pPr>
            <a:r>
              <a:rPr lang="en" sz="1600" b="1">
                <a:solidFill>
                  <a:schemeClr val="dk1"/>
                </a:solidFill>
                <a:latin typeface="Open Sans"/>
                <a:ea typeface="Open Sans"/>
                <a:cs typeface="Open Sans"/>
                <a:sym typeface="Open Sans"/>
              </a:rPr>
              <a:t>the meeting clear and understandable?</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endParaRPr sz="1600" b="1">
              <a:solidFill>
                <a:schemeClr val="dk1"/>
              </a:solidFill>
              <a:latin typeface="Open Sans"/>
              <a:ea typeface="Open Sans"/>
              <a:cs typeface="Open Sans"/>
              <a:sym typeface="Open Sans"/>
            </a:endParaRPr>
          </a:p>
        </p:txBody>
      </p:sp>
      <p:sp>
        <p:nvSpPr>
          <p:cNvPr id="577" name="Google Shape;577;p70"/>
          <p:cNvSpPr txBox="1"/>
          <p:nvPr/>
        </p:nvSpPr>
        <p:spPr>
          <a:xfrm>
            <a:off x="5923200" y="971800"/>
            <a:ext cx="3220800" cy="36327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What formal supports does the family need to be successful?</a:t>
            </a:r>
            <a:endParaRPr sz="1600" b="1">
              <a:solidFill>
                <a:schemeClr val="dk1"/>
              </a:solidFill>
              <a:latin typeface="Open Sans"/>
              <a:ea typeface="Open Sans"/>
              <a:cs typeface="Open Sans"/>
              <a:sym typeface="Open Sans"/>
            </a:endParaRPr>
          </a:p>
          <a:p>
            <a:pPr marL="457200" lvl="0" indent="0" algn="l" rtl="0">
              <a:spcBef>
                <a:spcPts val="0"/>
              </a:spcBef>
              <a:spcAft>
                <a:spcPts val="0"/>
              </a:spcAft>
              <a:buNone/>
            </a:pPr>
            <a:endParaRPr sz="1600" b="1">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Can the people invited accomplish the purpose?</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endParaRPr sz="1600" b="1">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Are informal supports identified?</a:t>
            </a:r>
            <a:endParaRPr sz="1600" b="1">
              <a:solidFill>
                <a:schemeClr val="dk1"/>
              </a:solidFill>
              <a:latin typeface="Open Sans"/>
              <a:ea typeface="Open Sans"/>
              <a:cs typeface="Open Sans"/>
              <a:sym typeface="Open Sans"/>
            </a:endParaRPr>
          </a:p>
          <a:p>
            <a:pPr marL="914400" lvl="0" indent="0" algn="l" rtl="0">
              <a:spcBef>
                <a:spcPts val="0"/>
              </a:spcBef>
              <a:spcAft>
                <a:spcPts val="0"/>
              </a:spcAft>
              <a:buNone/>
            </a:pPr>
            <a:endParaRPr sz="1600" b="1">
              <a:solidFill>
                <a:schemeClr val="dk1"/>
              </a:solidFill>
              <a:latin typeface="Open Sans"/>
              <a:ea typeface="Open Sans"/>
              <a:cs typeface="Open Sans"/>
              <a:sym typeface="Open Sans"/>
            </a:endParaRPr>
          </a:p>
          <a:p>
            <a:pPr marL="457200" lvl="0" indent="-330200" algn="l" rtl="0">
              <a:spcBef>
                <a:spcPts val="0"/>
              </a:spcBef>
              <a:spcAft>
                <a:spcPts val="0"/>
              </a:spcAft>
              <a:buClr>
                <a:schemeClr val="dk1"/>
              </a:buClr>
              <a:buSzPts val="1600"/>
              <a:buFont typeface="Open Sans"/>
              <a:buChar char="●"/>
            </a:pPr>
            <a:r>
              <a:rPr lang="en" sz="1600" b="1">
                <a:solidFill>
                  <a:schemeClr val="dk1"/>
                </a:solidFill>
                <a:latin typeface="Open Sans"/>
                <a:ea typeface="Open Sans"/>
                <a:cs typeface="Open Sans"/>
                <a:sym typeface="Open Sans"/>
              </a:rPr>
              <a:t>Are the people invited willing and able to help the family?</a:t>
            </a:r>
            <a:endParaRPr sz="1600" b="1">
              <a:solidFill>
                <a:schemeClr val="dk1"/>
              </a:solidFill>
              <a:latin typeface="Open Sans"/>
              <a:ea typeface="Open Sans"/>
              <a:cs typeface="Open Sans"/>
              <a:sym typeface="Open Sans"/>
            </a:endParaRPr>
          </a:p>
          <a:p>
            <a:pPr marL="0" lvl="0" indent="457200" algn="l" rtl="0">
              <a:spcBef>
                <a:spcPts val="0"/>
              </a:spcBef>
              <a:spcAft>
                <a:spcPts val="0"/>
              </a:spcAft>
              <a:buNone/>
            </a:pPr>
            <a:endParaRPr sz="1600" b="1">
              <a:solidFill>
                <a:schemeClr val="dk1"/>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1"/>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How Can Supports Help Meet Goals?</a:t>
            </a:r>
            <a:endParaRPr/>
          </a:p>
        </p:txBody>
      </p:sp>
      <p:pic>
        <p:nvPicPr>
          <p:cNvPr id="583" name="Google Shape;583;p71"/>
          <p:cNvPicPr preferRelativeResize="0"/>
          <p:nvPr/>
        </p:nvPicPr>
        <p:blipFill>
          <a:blip r:embed="rId3">
            <a:alphaModFix/>
          </a:blip>
          <a:stretch>
            <a:fillRect/>
          </a:stretch>
        </p:blipFill>
        <p:spPr>
          <a:xfrm>
            <a:off x="384575" y="757150"/>
            <a:ext cx="8520601" cy="3665300"/>
          </a:xfrm>
          <a:prstGeom prst="rect">
            <a:avLst/>
          </a:prstGeom>
          <a:noFill/>
          <a:ln>
            <a:noFill/>
          </a:ln>
        </p:spPr>
      </p:pic>
      <p:sp>
        <p:nvSpPr>
          <p:cNvPr id="584" name="Google Shape;584;p71"/>
          <p:cNvSpPr txBox="1"/>
          <p:nvPr/>
        </p:nvSpPr>
        <p:spPr>
          <a:xfrm>
            <a:off x="1185725" y="2435550"/>
            <a:ext cx="157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Therapist</a:t>
            </a:r>
            <a:endParaRPr b="1">
              <a:latin typeface="Open Sans"/>
              <a:ea typeface="Open Sans"/>
              <a:cs typeface="Open Sans"/>
              <a:sym typeface="Open Sans"/>
            </a:endParaRPr>
          </a:p>
        </p:txBody>
      </p:sp>
      <p:sp>
        <p:nvSpPr>
          <p:cNvPr id="585" name="Google Shape;585;p71"/>
          <p:cNvSpPr txBox="1"/>
          <p:nvPr/>
        </p:nvSpPr>
        <p:spPr>
          <a:xfrm>
            <a:off x="3116725" y="2371650"/>
            <a:ext cx="157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Friend</a:t>
            </a:r>
            <a:endParaRPr b="1">
              <a:latin typeface="Open Sans"/>
              <a:ea typeface="Open Sans"/>
              <a:cs typeface="Open Sans"/>
              <a:sym typeface="Open Sans"/>
            </a:endParaRPr>
          </a:p>
        </p:txBody>
      </p:sp>
      <p:sp>
        <p:nvSpPr>
          <p:cNvPr id="586" name="Google Shape;586;p71"/>
          <p:cNvSpPr txBox="1"/>
          <p:nvPr/>
        </p:nvSpPr>
        <p:spPr>
          <a:xfrm>
            <a:off x="5336150" y="2371650"/>
            <a:ext cx="157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Sister</a:t>
            </a:r>
            <a:endParaRPr b="1">
              <a:latin typeface="Open Sans"/>
              <a:ea typeface="Open Sans"/>
              <a:cs typeface="Open Sans"/>
              <a:sym typeface="Open Sans"/>
            </a:endParaRPr>
          </a:p>
        </p:txBody>
      </p:sp>
      <p:sp>
        <p:nvSpPr>
          <p:cNvPr id="587" name="Google Shape;587;p71"/>
          <p:cNvSpPr txBox="1"/>
          <p:nvPr/>
        </p:nvSpPr>
        <p:spPr>
          <a:xfrm>
            <a:off x="7026775" y="2307550"/>
            <a:ext cx="1570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b="1">
                <a:latin typeface="Open Sans"/>
                <a:ea typeface="Open Sans"/>
                <a:cs typeface="Open Sans"/>
                <a:sym typeface="Open Sans"/>
              </a:rPr>
              <a:t>Employer</a:t>
            </a:r>
            <a:endParaRPr b="1">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7"/>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Learning Objectives</a:t>
            </a:r>
            <a:endParaRPr/>
          </a:p>
        </p:txBody>
      </p:sp>
      <p:sp>
        <p:nvSpPr>
          <p:cNvPr id="158" name="Google Shape;158;p27"/>
          <p:cNvSpPr txBox="1"/>
          <p:nvPr/>
        </p:nvSpPr>
        <p:spPr>
          <a:xfrm>
            <a:off x="181350" y="1360000"/>
            <a:ext cx="8781300" cy="3140100"/>
          </a:xfrm>
          <a:prstGeom prst="rect">
            <a:avLst/>
          </a:prstGeom>
          <a:noFill/>
          <a:ln>
            <a:noFill/>
          </a:ln>
        </p:spPr>
        <p:txBody>
          <a:bodyPr spcFirstLastPara="1" wrap="square" lIns="91425" tIns="91425" rIns="91425" bIns="91425" anchor="t" anchorCtr="0">
            <a:spAutoFit/>
          </a:bodyPr>
          <a:lstStyle/>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Have a greater understanding of Comfort Rules, and how to reach consensus</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Have a greater understanding of the history of the CFTM Process used in Tennessee</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Receive an overview of the CFTM Guide</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Learn the role of the facilitator in a CFTM</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Learn engagement strategies to implement when the role is both case manager and facilitator</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Have a better understanding of communication skills in a CFTM</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Demonstrate and model effective teaming using formal and informal resources</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Receive strategies and have a greater understanding of dealing with challenging behaviors in a CFTM</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Identify how to assess if the CFTM was quality</a:t>
            </a:r>
            <a:endParaRPr sz="1600">
              <a:latin typeface="Open Sans"/>
              <a:ea typeface="Open Sans"/>
              <a:cs typeface="Open Sans"/>
              <a:sym typeface="Open Sans"/>
            </a:endParaRPr>
          </a:p>
          <a:p>
            <a:pPr marL="457200" lvl="0" indent="-330200" algn="l" rtl="0">
              <a:spcBef>
                <a:spcPts val="0"/>
              </a:spcBef>
              <a:spcAft>
                <a:spcPts val="0"/>
              </a:spcAft>
              <a:buSzPts val="1600"/>
              <a:buFont typeface="Open Sans"/>
              <a:buChar char="●"/>
            </a:pPr>
            <a:r>
              <a:rPr lang="en" sz="1600">
                <a:latin typeface="Open Sans"/>
                <a:ea typeface="Open Sans"/>
                <a:cs typeface="Open Sans"/>
                <a:sym typeface="Open Sans"/>
              </a:rPr>
              <a:t>Identify how to transfer information into field practice</a:t>
            </a:r>
            <a:endParaRPr sz="1600">
              <a:latin typeface="Open Sans"/>
              <a:ea typeface="Open Sans"/>
              <a:cs typeface="Open Sans"/>
              <a:sym typeface="Open Sans"/>
            </a:endParaRPr>
          </a:p>
        </p:txBody>
      </p:sp>
      <p:sp>
        <p:nvSpPr>
          <p:cNvPr id="159" name="Google Shape;159;p27"/>
          <p:cNvSpPr txBox="1"/>
          <p:nvPr/>
        </p:nvSpPr>
        <p:spPr>
          <a:xfrm>
            <a:off x="203575" y="977125"/>
            <a:ext cx="22527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Participants will:</a:t>
            </a:r>
            <a:endParaRPr>
              <a:latin typeface="Open Sans"/>
              <a:ea typeface="Open Sans"/>
              <a:cs typeface="Open Sans"/>
              <a:sym typeface="Open Sans"/>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2"/>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When Pieces are Missing</a:t>
            </a:r>
            <a:endParaRPr/>
          </a:p>
        </p:txBody>
      </p:sp>
      <p:pic>
        <p:nvPicPr>
          <p:cNvPr id="593" name="Google Shape;593;p72"/>
          <p:cNvPicPr preferRelativeResize="0"/>
          <p:nvPr/>
        </p:nvPicPr>
        <p:blipFill>
          <a:blip r:embed="rId3">
            <a:alphaModFix/>
          </a:blip>
          <a:stretch>
            <a:fillRect/>
          </a:stretch>
        </p:blipFill>
        <p:spPr>
          <a:xfrm>
            <a:off x="3348875" y="572700"/>
            <a:ext cx="5861700" cy="4570800"/>
          </a:xfrm>
          <a:prstGeom prst="rect">
            <a:avLst/>
          </a:prstGeom>
          <a:noFill/>
          <a:ln>
            <a:noFill/>
          </a:ln>
        </p:spPr>
      </p:pic>
      <p:sp>
        <p:nvSpPr>
          <p:cNvPr id="594" name="Google Shape;594;p72"/>
          <p:cNvSpPr/>
          <p:nvPr/>
        </p:nvSpPr>
        <p:spPr>
          <a:xfrm>
            <a:off x="224325" y="897300"/>
            <a:ext cx="2852100" cy="3557100"/>
          </a:xfrm>
          <a:prstGeom prst="rect">
            <a:avLst/>
          </a:prstGeom>
          <a:gradFill>
            <a:gsLst>
              <a:gs pos="0">
                <a:srgbClr val="424242"/>
              </a:gs>
              <a:gs pos="100000">
                <a:srgbClr val="010101"/>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3000">
                <a:solidFill>
                  <a:schemeClr val="lt1"/>
                </a:solidFill>
              </a:rPr>
              <a:t>What would happen if the child and family team was missing a piece of the puzzle?</a:t>
            </a:r>
            <a:endParaRPr sz="3000">
              <a:solidFill>
                <a:schemeClr val="lt1"/>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98"/>
        <p:cNvGrpSpPr/>
        <p:nvPr/>
      </p:nvGrpSpPr>
      <p:grpSpPr>
        <a:xfrm>
          <a:off x="0" y="0"/>
          <a:ext cx="0" cy="0"/>
          <a:chOff x="0" y="0"/>
          <a:chExt cx="0" cy="0"/>
        </a:xfrm>
      </p:grpSpPr>
      <p:sp>
        <p:nvSpPr>
          <p:cNvPr id="599" name="Google Shape;599;p73"/>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Pictorial Tools</a:t>
            </a:r>
            <a:endParaRPr/>
          </a:p>
        </p:txBody>
      </p:sp>
      <p:pic>
        <p:nvPicPr>
          <p:cNvPr id="600" name="Google Shape;600;p73"/>
          <p:cNvPicPr preferRelativeResize="0"/>
          <p:nvPr/>
        </p:nvPicPr>
        <p:blipFill>
          <a:blip r:embed="rId3">
            <a:alphaModFix/>
          </a:blip>
          <a:stretch>
            <a:fillRect/>
          </a:stretch>
        </p:blipFill>
        <p:spPr>
          <a:xfrm>
            <a:off x="913325" y="572700"/>
            <a:ext cx="7450874" cy="4265999"/>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4"/>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Assessment and Planning</a:t>
            </a:r>
            <a:endParaRPr/>
          </a:p>
        </p:txBody>
      </p:sp>
      <p:sp>
        <p:nvSpPr>
          <p:cNvPr id="606" name="Google Shape;606;p74"/>
          <p:cNvSpPr txBox="1"/>
          <p:nvPr/>
        </p:nvSpPr>
        <p:spPr>
          <a:xfrm>
            <a:off x="512750" y="945375"/>
            <a:ext cx="8124000" cy="3016800"/>
          </a:xfrm>
          <a:prstGeom prst="rect">
            <a:avLst/>
          </a:prstGeom>
          <a:gradFill>
            <a:gsLst>
              <a:gs pos="0">
                <a:srgbClr val="F3E9CB"/>
              </a:gs>
              <a:gs pos="100000">
                <a:srgbClr val="D4BA67"/>
              </a:gs>
            </a:gsLst>
            <a:lin ang="5400012" scaled="0"/>
          </a:gra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300" b="1">
                <a:latin typeface="Open Sans"/>
                <a:ea typeface="Open Sans"/>
                <a:cs typeface="Open Sans"/>
                <a:sym typeface="Open Sans"/>
              </a:rPr>
              <a:t>Reviewing Goals: </a:t>
            </a:r>
            <a:r>
              <a:rPr lang="en" sz="2300">
                <a:latin typeface="Open Sans"/>
                <a:ea typeface="Open Sans"/>
                <a:cs typeface="Open Sans"/>
                <a:sym typeface="Open Sans"/>
              </a:rPr>
              <a:t> There are times when it is uncertain if a permanency goal will be feasible.  In such cases it is appropriate to be thinking of and planning for an alternative permanency goal.</a:t>
            </a:r>
            <a:endParaRPr sz="2300">
              <a:latin typeface="Open Sans"/>
              <a:ea typeface="Open Sans"/>
              <a:cs typeface="Open Sans"/>
              <a:sym typeface="Open Sans"/>
            </a:endParaRPr>
          </a:p>
          <a:p>
            <a:pPr marL="0" lvl="0" indent="0" algn="l" rtl="0">
              <a:spcBef>
                <a:spcPts val="0"/>
              </a:spcBef>
              <a:spcAft>
                <a:spcPts val="0"/>
              </a:spcAft>
              <a:buNone/>
            </a:pPr>
            <a:endParaRPr sz="2300">
              <a:latin typeface="Open Sans"/>
              <a:ea typeface="Open Sans"/>
              <a:cs typeface="Open Sans"/>
              <a:sym typeface="Open Sans"/>
            </a:endParaRPr>
          </a:p>
          <a:p>
            <a:pPr marL="0" lvl="0" indent="0" algn="l" rtl="0">
              <a:spcBef>
                <a:spcPts val="0"/>
              </a:spcBef>
              <a:spcAft>
                <a:spcPts val="0"/>
              </a:spcAft>
              <a:buNone/>
            </a:pPr>
            <a:r>
              <a:rPr lang="en" sz="2300" b="1">
                <a:latin typeface="Open Sans"/>
                <a:ea typeface="Open Sans"/>
                <a:cs typeface="Open Sans"/>
                <a:sym typeface="Open Sans"/>
              </a:rPr>
              <a:t>Reviewing Progress:</a:t>
            </a:r>
            <a:r>
              <a:rPr lang="en" sz="2300">
                <a:latin typeface="Open Sans"/>
                <a:ea typeface="Open Sans"/>
                <a:cs typeface="Open Sans"/>
                <a:sym typeface="Open Sans"/>
              </a:rPr>
              <a:t>  Anytime the team is convened, there should be a review of the progress being made toward permanency.  </a:t>
            </a:r>
            <a:endParaRPr sz="2300">
              <a:latin typeface="Open Sans"/>
              <a:ea typeface="Open Sans"/>
              <a:cs typeface="Open Sans"/>
              <a:sym typeface="Open San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posing, wall, indoor&#10;&#10;Description automatically generated">
            <a:extLst>
              <a:ext uri="{FF2B5EF4-FFF2-40B4-BE49-F238E27FC236}">
                <a16:creationId xmlns:a16="http://schemas.microsoft.com/office/drawing/2014/main" id="{1D665A39-A445-8587-C024-E2605BFB5CDD}"/>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0" y="913487"/>
            <a:ext cx="4558621" cy="3306821"/>
          </a:xfrm>
          <a:prstGeom prst="rect">
            <a:avLst/>
          </a:prstGeom>
        </p:spPr>
      </p:pic>
      <p:sp>
        <p:nvSpPr>
          <p:cNvPr id="2" name="Title 1">
            <a:extLst>
              <a:ext uri="{FF2B5EF4-FFF2-40B4-BE49-F238E27FC236}">
                <a16:creationId xmlns:a16="http://schemas.microsoft.com/office/drawing/2014/main" id="{D1F6D72E-5007-4C8B-9C39-DE3A67AFCC2B}"/>
              </a:ext>
            </a:extLst>
          </p:cNvPr>
          <p:cNvSpPr>
            <a:spLocks noGrp="1"/>
          </p:cNvSpPr>
          <p:nvPr>
            <p:ph type="title"/>
          </p:nvPr>
        </p:nvSpPr>
        <p:spPr>
          <a:xfrm>
            <a:off x="0" y="158676"/>
            <a:ext cx="8520600" cy="572700"/>
          </a:xfrm>
        </p:spPr>
        <p:txBody>
          <a:bodyPr>
            <a:normAutofit fontScale="90000"/>
          </a:bodyPr>
          <a:lstStyle/>
          <a:p>
            <a:r>
              <a:rPr lang="en-US" dirty="0"/>
              <a:t>Workers Ensure	</a:t>
            </a:r>
          </a:p>
        </p:txBody>
      </p:sp>
      <p:graphicFrame>
        <p:nvGraphicFramePr>
          <p:cNvPr id="9" name="Diagram 8">
            <a:extLst>
              <a:ext uri="{FF2B5EF4-FFF2-40B4-BE49-F238E27FC236}">
                <a16:creationId xmlns:a16="http://schemas.microsoft.com/office/drawing/2014/main" id="{FF872E00-BE94-46BA-BFF1-1249803BA6D5}"/>
              </a:ext>
            </a:extLst>
          </p:cNvPr>
          <p:cNvGraphicFramePr/>
          <p:nvPr>
            <p:extLst>
              <p:ext uri="{D42A27DB-BD31-4B8C-83A1-F6EECF244321}">
                <p14:modId xmlns:p14="http://schemas.microsoft.com/office/powerpoint/2010/main" val="3155794715"/>
              </p:ext>
            </p:extLst>
          </p:nvPr>
        </p:nvGraphicFramePr>
        <p:xfrm>
          <a:off x="2869809" y="0"/>
          <a:ext cx="7877908" cy="482614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36445833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sp>
        <p:nvSpPr>
          <p:cNvPr id="384" name="Google Shape;384;p46"/>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dirty="0"/>
              <a:t>Barriers to Obtaining Services</a:t>
            </a:r>
            <a:endParaRPr dirty="0"/>
          </a:p>
        </p:txBody>
      </p:sp>
      <p:sp>
        <p:nvSpPr>
          <p:cNvPr id="385" name="Google Shape;385;p46"/>
          <p:cNvSpPr/>
          <p:nvPr/>
        </p:nvSpPr>
        <p:spPr>
          <a:xfrm>
            <a:off x="175350" y="803675"/>
            <a:ext cx="8796600" cy="3653100"/>
          </a:xfrm>
          <a:prstGeom prst="roundRect">
            <a:avLst>
              <a:gd name="adj" fmla="val 16667"/>
            </a:avLst>
          </a:prstGeom>
          <a:gradFill>
            <a:gsLst>
              <a:gs pos="0">
                <a:srgbClr val="F3E9CB"/>
              </a:gs>
              <a:gs pos="100000">
                <a:srgbClr val="D4BA67"/>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12496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10"/>
        <p:cNvGrpSpPr/>
        <p:nvPr/>
      </p:nvGrpSpPr>
      <p:grpSpPr>
        <a:xfrm>
          <a:off x="0" y="0"/>
          <a:ext cx="0" cy="0"/>
          <a:chOff x="0" y="0"/>
          <a:chExt cx="0" cy="0"/>
        </a:xfrm>
      </p:grpSpPr>
      <p:pic>
        <p:nvPicPr>
          <p:cNvPr id="611" name="Google Shape;611;p75"/>
          <p:cNvPicPr preferRelativeResize="0"/>
          <p:nvPr/>
        </p:nvPicPr>
        <p:blipFill>
          <a:blip r:embed="rId3">
            <a:alphaModFix/>
          </a:blip>
          <a:stretch>
            <a:fillRect/>
          </a:stretch>
        </p:blipFill>
        <p:spPr>
          <a:xfrm>
            <a:off x="0" y="725100"/>
            <a:ext cx="9144000" cy="3745424"/>
          </a:xfrm>
          <a:prstGeom prst="rect">
            <a:avLst/>
          </a:prstGeom>
          <a:noFill/>
          <a:ln>
            <a:noFill/>
          </a:ln>
        </p:spPr>
      </p:pic>
      <p:sp>
        <p:nvSpPr>
          <p:cNvPr id="612" name="Google Shape;612;p75"/>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CFTM Guide and Types of Meetings</a:t>
            </a:r>
            <a:endParaRPr/>
          </a:p>
        </p:txBody>
      </p:sp>
      <p:sp>
        <p:nvSpPr>
          <p:cNvPr id="613" name="Google Shape;613;p75"/>
          <p:cNvSpPr txBox="1"/>
          <p:nvPr/>
        </p:nvSpPr>
        <p:spPr>
          <a:xfrm>
            <a:off x="112200" y="801175"/>
            <a:ext cx="4459800" cy="21240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Purpose of each type of meeting</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Timeframes</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What must be discussed</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Who facilitates</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Supervisors attendance</a:t>
            </a:r>
            <a:endParaRPr sz="2100" b="1">
              <a:latin typeface="Open Sans"/>
              <a:ea typeface="Open Sans"/>
              <a:cs typeface="Open Sans"/>
              <a:sym typeface="Open Sans"/>
            </a:endParaRPr>
          </a:p>
        </p:txBody>
      </p:sp>
      <p:sp>
        <p:nvSpPr>
          <p:cNvPr id="614" name="Google Shape;614;p75"/>
          <p:cNvSpPr txBox="1"/>
          <p:nvPr/>
        </p:nvSpPr>
        <p:spPr>
          <a:xfrm>
            <a:off x="4748300" y="2925175"/>
            <a:ext cx="4459800" cy="1154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Pre-Custodial</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Initial</a:t>
            </a:r>
            <a:endParaRPr sz="2100" b="1">
              <a:latin typeface="Open Sans"/>
              <a:ea typeface="Open Sans"/>
              <a:cs typeface="Open Sans"/>
              <a:sym typeface="Open Sans"/>
            </a:endParaRPr>
          </a:p>
          <a:p>
            <a:pPr marL="457200" lvl="0" indent="-361950" algn="l" rtl="0">
              <a:spcBef>
                <a:spcPts val="0"/>
              </a:spcBef>
              <a:spcAft>
                <a:spcPts val="0"/>
              </a:spcAft>
              <a:buSzPts val="2100"/>
              <a:buFont typeface="Open Sans"/>
              <a:buChar char="❖"/>
            </a:pPr>
            <a:r>
              <a:rPr lang="en" sz="2100" b="1">
                <a:latin typeface="Open Sans"/>
                <a:ea typeface="Open Sans"/>
                <a:cs typeface="Open Sans"/>
                <a:sym typeface="Open Sans"/>
              </a:rPr>
              <a:t>Placement Stability</a:t>
            </a:r>
            <a:endParaRPr sz="2100" b="1">
              <a:latin typeface="Open Sans"/>
              <a:ea typeface="Open Sans"/>
              <a:cs typeface="Open Sans"/>
              <a:sym typeface="Open San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6"/>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Questions for Every CFTM</a:t>
            </a:r>
            <a:endParaRPr/>
          </a:p>
        </p:txBody>
      </p:sp>
      <p:pic>
        <p:nvPicPr>
          <p:cNvPr id="620" name="Google Shape;620;p76"/>
          <p:cNvPicPr preferRelativeResize="0"/>
          <p:nvPr/>
        </p:nvPicPr>
        <p:blipFill>
          <a:blip r:embed="rId3">
            <a:alphaModFix/>
          </a:blip>
          <a:stretch>
            <a:fillRect/>
          </a:stretch>
        </p:blipFill>
        <p:spPr>
          <a:xfrm>
            <a:off x="312625" y="696588"/>
            <a:ext cx="4013674" cy="4013674"/>
          </a:xfrm>
          <a:prstGeom prst="rect">
            <a:avLst/>
          </a:prstGeom>
          <a:noFill/>
          <a:ln>
            <a:noFill/>
          </a:ln>
        </p:spPr>
      </p:pic>
      <p:sp>
        <p:nvSpPr>
          <p:cNvPr id="621" name="Google Shape;621;p76"/>
          <p:cNvSpPr txBox="1"/>
          <p:nvPr/>
        </p:nvSpPr>
        <p:spPr>
          <a:xfrm>
            <a:off x="4694850" y="833225"/>
            <a:ext cx="3825900" cy="3740400"/>
          </a:xfrm>
          <a:prstGeom prst="rect">
            <a:avLst/>
          </a:prstGeom>
          <a:noFill/>
          <a:ln>
            <a:noFill/>
          </a:ln>
        </p:spPr>
        <p:txBody>
          <a:bodyPr spcFirstLastPara="1" wrap="square" lIns="91425" tIns="91425" rIns="91425" bIns="91425" anchor="t" anchorCtr="0">
            <a:spAutoFit/>
          </a:bodyPr>
          <a:lstStyle/>
          <a:p>
            <a:pPr marL="457200" lvl="0" indent="-361950" algn="l" rtl="0">
              <a:spcBef>
                <a:spcPts val="0"/>
              </a:spcBef>
              <a:spcAft>
                <a:spcPts val="0"/>
              </a:spcAft>
              <a:buSzPts val="2100"/>
              <a:buFont typeface="Open Sans"/>
              <a:buAutoNum type="arabicPeriod"/>
            </a:pPr>
            <a:r>
              <a:rPr lang="en" sz="2100">
                <a:latin typeface="Open Sans"/>
                <a:ea typeface="Open Sans"/>
                <a:cs typeface="Open Sans"/>
                <a:sym typeface="Open Sans"/>
              </a:rPr>
              <a:t>Is the child/youth in the least restrictive setting?</a:t>
            </a:r>
            <a:endParaRPr sz="2100">
              <a:latin typeface="Open Sans"/>
              <a:ea typeface="Open Sans"/>
              <a:cs typeface="Open Sans"/>
              <a:sym typeface="Open Sans"/>
            </a:endParaRPr>
          </a:p>
          <a:p>
            <a:pPr marL="457200" lvl="0" indent="-361950" algn="l" rtl="0">
              <a:spcBef>
                <a:spcPts val="0"/>
              </a:spcBef>
              <a:spcAft>
                <a:spcPts val="0"/>
              </a:spcAft>
              <a:buSzPts val="2100"/>
              <a:buFont typeface="Open Sans"/>
              <a:buAutoNum type="arabicPeriod"/>
            </a:pPr>
            <a:r>
              <a:rPr lang="en" sz="2100">
                <a:latin typeface="Open Sans"/>
                <a:ea typeface="Open Sans"/>
                <a:cs typeface="Open Sans"/>
                <a:sym typeface="Open Sans"/>
              </a:rPr>
              <a:t>How is the team helping this child/youth maintain connections with their family, kin, and communities?</a:t>
            </a:r>
            <a:endParaRPr sz="2100">
              <a:latin typeface="Open Sans"/>
              <a:ea typeface="Open Sans"/>
              <a:cs typeface="Open Sans"/>
              <a:sym typeface="Open Sans"/>
            </a:endParaRPr>
          </a:p>
          <a:p>
            <a:pPr marL="457200" lvl="0" indent="-361950" algn="l" rtl="0">
              <a:spcBef>
                <a:spcPts val="0"/>
              </a:spcBef>
              <a:spcAft>
                <a:spcPts val="0"/>
              </a:spcAft>
              <a:buSzPts val="2100"/>
              <a:buFont typeface="Open Sans"/>
              <a:buAutoNum type="arabicPeriod"/>
            </a:pPr>
            <a:r>
              <a:rPr lang="en" sz="2100">
                <a:latin typeface="Open Sans"/>
                <a:ea typeface="Open Sans"/>
                <a:cs typeface="Open Sans"/>
                <a:sym typeface="Open Sans"/>
              </a:rPr>
              <a:t>Is there anyone who could be added to the team to help assist this child/youth and family?</a:t>
            </a:r>
            <a:endParaRPr sz="2200">
              <a:latin typeface="Open Sans"/>
              <a:ea typeface="Open Sans"/>
              <a:cs typeface="Open Sans"/>
              <a:sym typeface="Open Sans"/>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25"/>
        <p:cNvGrpSpPr/>
        <p:nvPr/>
      </p:nvGrpSpPr>
      <p:grpSpPr>
        <a:xfrm>
          <a:off x="0" y="0"/>
          <a:ext cx="0" cy="0"/>
          <a:chOff x="0" y="0"/>
          <a:chExt cx="0" cy="0"/>
        </a:xfrm>
      </p:grpSpPr>
      <p:sp>
        <p:nvSpPr>
          <p:cNvPr id="626" name="Google Shape;626;p77"/>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Unit Six</a:t>
            </a:r>
            <a:endParaRPr/>
          </a:p>
          <a:p>
            <a:pPr marL="0" lvl="0" indent="0" algn="l" rtl="0">
              <a:spcBef>
                <a:spcPts val="0"/>
              </a:spcBef>
              <a:spcAft>
                <a:spcPts val="0"/>
              </a:spcAft>
              <a:buNone/>
            </a:pPr>
            <a:r>
              <a:rPr lang="en" sz="2800"/>
              <a:t>Quality CFTMs and Closing</a:t>
            </a:r>
            <a:endParaRPr sz="2800"/>
          </a:p>
        </p:txBody>
      </p:sp>
      <p:sp>
        <p:nvSpPr>
          <p:cNvPr id="627" name="Google Shape;627;p77"/>
          <p:cNvSpPr txBox="1"/>
          <p:nvPr/>
        </p:nvSpPr>
        <p:spPr>
          <a:xfrm>
            <a:off x="0" y="0"/>
            <a:ext cx="3000000" cy="400200"/>
          </a:xfrm>
          <a:prstGeom prst="rect">
            <a:avLst/>
          </a:prstGeom>
          <a:noFill/>
          <a:ln>
            <a:noFill/>
          </a:ln>
        </p:spPr>
        <p:txBody>
          <a:bodyPr spcFirstLastPara="1" wrap="square" lIns="91425" tIns="91425" rIns="91425" bIns="91425" anchor="t" anchorCtr="0">
            <a:spAutoFit/>
          </a:bodyPr>
          <a:lstStyle/>
          <a:p>
            <a:pPr marL="0" lvl="0" indent="0" algn="ctr" rtl="0">
              <a:lnSpc>
                <a:spcPct val="115000"/>
              </a:lnSpc>
              <a:spcBef>
                <a:spcPts val="2400"/>
              </a:spcBef>
              <a:spcAft>
                <a:spcPts val="600"/>
              </a:spcAft>
              <a:buNone/>
            </a:pPr>
            <a:endParaRPr/>
          </a:p>
        </p:txBody>
      </p:sp>
      <p:pic>
        <p:nvPicPr>
          <p:cNvPr id="628" name="Google Shape;628;p77"/>
          <p:cNvPicPr preferRelativeResize="0"/>
          <p:nvPr/>
        </p:nvPicPr>
        <p:blipFill>
          <a:blip r:embed="rId4">
            <a:alphaModFix/>
          </a:blip>
          <a:stretch>
            <a:fillRect/>
          </a:stretch>
        </p:blipFill>
        <p:spPr>
          <a:xfrm>
            <a:off x="0" y="0"/>
            <a:ext cx="5214200" cy="5143501"/>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8"/>
          <p:cNvSpPr txBox="1">
            <a:spLocks noGrp="1"/>
          </p:cNvSpPr>
          <p:nvPr>
            <p:ph type="title"/>
          </p:nvPr>
        </p:nvSpPr>
        <p:spPr>
          <a:xfrm>
            <a:off x="57138"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Quality Factors</a:t>
            </a:r>
            <a:endParaRPr/>
          </a:p>
        </p:txBody>
      </p:sp>
      <p:sp>
        <p:nvSpPr>
          <p:cNvPr id="634" name="Google Shape;634;p78"/>
          <p:cNvSpPr txBox="1"/>
          <p:nvPr/>
        </p:nvSpPr>
        <p:spPr>
          <a:xfrm>
            <a:off x="224350" y="1143125"/>
            <a:ext cx="2387400" cy="2262600"/>
          </a:xfrm>
          <a:prstGeom prst="rect">
            <a:avLst/>
          </a:prstGeom>
          <a:gradFill>
            <a:gsLst>
              <a:gs pos="0">
                <a:srgbClr val="FFFFFF"/>
              </a:gs>
              <a:gs pos="100000">
                <a:srgbClr val="B3B3B3"/>
              </a:gs>
            </a:gsLst>
            <a:path path="circle">
              <a:fillToRect l="50000" t="50000" r="50000" b="50000"/>
            </a:path>
            <a:tileRect/>
          </a:grad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700"/>
              <a:t>In what ways do these factors influence quality?</a:t>
            </a:r>
            <a:endParaRPr sz="2700"/>
          </a:p>
        </p:txBody>
      </p:sp>
      <p:pic>
        <p:nvPicPr>
          <p:cNvPr id="635" name="Google Shape;635;p78"/>
          <p:cNvPicPr preferRelativeResize="0"/>
          <p:nvPr/>
        </p:nvPicPr>
        <p:blipFill>
          <a:blip r:embed="rId3">
            <a:alphaModFix/>
          </a:blip>
          <a:stretch>
            <a:fillRect/>
          </a:stretch>
        </p:blipFill>
        <p:spPr>
          <a:xfrm>
            <a:off x="2812200" y="572700"/>
            <a:ext cx="2512925" cy="2430525"/>
          </a:xfrm>
          <a:prstGeom prst="rect">
            <a:avLst/>
          </a:prstGeom>
          <a:noFill/>
          <a:ln>
            <a:noFill/>
          </a:ln>
        </p:spPr>
      </p:pic>
      <p:pic>
        <p:nvPicPr>
          <p:cNvPr id="636" name="Google Shape;636;p78"/>
          <p:cNvPicPr preferRelativeResize="0"/>
          <p:nvPr/>
        </p:nvPicPr>
        <p:blipFill>
          <a:blip r:embed="rId4">
            <a:alphaModFix/>
          </a:blip>
          <a:stretch>
            <a:fillRect/>
          </a:stretch>
        </p:blipFill>
        <p:spPr>
          <a:xfrm>
            <a:off x="4342625" y="1069450"/>
            <a:ext cx="3514075" cy="3508968"/>
          </a:xfrm>
          <a:prstGeom prst="rect">
            <a:avLst/>
          </a:prstGeom>
          <a:noFill/>
          <a:ln>
            <a:noFill/>
          </a:ln>
        </p:spPr>
      </p:pic>
      <p:pic>
        <p:nvPicPr>
          <p:cNvPr id="637" name="Google Shape;637;p78"/>
          <p:cNvPicPr preferRelativeResize="0"/>
          <p:nvPr/>
        </p:nvPicPr>
        <p:blipFill>
          <a:blip r:embed="rId5">
            <a:alphaModFix/>
          </a:blip>
          <a:stretch>
            <a:fillRect/>
          </a:stretch>
        </p:blipFill>
        <p:spPr>
          <a:xfrm>
            <a:off x="3364050" y="3171675"/>
            <a:ext cx="1906800" cy="1695998"/>
          </a:xfrm>
          <a:prstGeom prst="rect">
            <a:avLst/>
          </a:prstGeom>
          <a:noFill/>
          <a:ln>
            <a:noFill/>
          </a:ln>
        </p:spPr>
      </p:pic>
      <p:pic>
        <p:nvPicPr>
          <p:cNvPr id="638" name="Google Shape;638;p78"/>
          <p:cNvPicPr preferRelativeResize="0"/>
          <p:nvPr/>
        </p:nvPicPr>
        <p:blipFill>
          <a:blip r:embed="rId6">
            <a:alphaModFix/>
          </a:blip>
          <a:stretch>
            <a:fillRect/>
          </a:stretch>
        </p:blipFill>
        <p:spPr>
          <a:xfrm>
            <a:off x="6727899" y="208300"/>
            <a:ext cx="2159700" cy="20830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p79"/>
          <p:cNvSpPr txBox="1">
            <a:spLocks noGrp="1"/>
          </p:cNvSpPr>
          <p:nvPr>
            <p:ph type="title"/>
          </p:nvPr>
        </p:nvSpPr>
        <p:spPr>
          <a:xfrm>
            <a:off x="0" y="0"/>
            <a:ext cx="8520600" cy="5727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
              <a:t>Questions to Determine Quality</a:t>
            </a:r>
            <a:endParaRPr/>
          </a:p>
        </p:txBody>
      </p:sp>
      <p:sp>
        <p:nvSpPr>
          <p:cNvPr id="644" name="Google Shape;644;p79"/>
          <p:cNvSpPr txBox="1"/>
          <p:nvPr/>
        </p:nvSpPr>
        <p:spPr>
          <a:xfrm>
            <a:off x="0" y="689000"/>
            <a:ext cx="2932200" cy="30630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Is the child safe?</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Can most team members support the decision?</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Did everyone participate?</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Did the family feel respected?</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there a clear sense this is the family’s meeting?</a:t>
            </a:r>
            <a:endParaRPr sz="1800">
              <a:latin typeface="Open Sans"/>
              <a:ea typeface="Open Sans"/>
              <a:cs typeface="Open Sans"/>
              <a:sym typeface="Open Sans"/>
            </a:endParaRPr>
          </a:p>
        </p:txBody>
      </p:sp>
      <p:sp>
        <p:nvSpPr>
          <p:cNvPr id="645" name="Google Shape;645;p79"/>
          <p:cNvSpPr txBox="1"/>
          <p:nvPr/>
        </p:nvSpPr>
        <p:spPr>
          <a:xfrm>
            <a:off x="2695950" y="572700"/>
            <a:ext cx="3752100" cy="3848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it a live/real decision?</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Were all relevant issues discussed and address including the reasons for the meeting?</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the family given the opportunity to ask questions?</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Did everyone seem prepared for the meeting?</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Were hostility levels kept low or lowered?</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the family given the opportunity to share their story?</a:t>
            </a:r>
            <a:endParaRPr sz="1700">
              <a:latin typeface="Open Sans"/>
              <a:ea typeface="Open Sans"/>
              <a:cs typeface="Open Sans"/>
              <a:sym typeface="Open Sans"/>
            </a:endParaRPr>
          </a:p>
        </p:txBody>
      </p:sp>
      <p:sp>
        <p:nvSpPr>
          <p:cNvPr id="646" name="Google Shape;646;p79"/>
          <p:cNvSpPr txBox="1"/>
          <p:nvPr/>
        </p:nvSpPr>
        <p:spPr>
          <a:xfrm>
            <a:off x="6291900" y="572700"/>
            <a:ext cx="2852100" cy="3848100"/>
          </a:xfrm>
          <a:prstGeom prst="rect">
            <a:avLst/>
          </a:prstGeom>
          <a:noFill/>
          <a:ln>
            <a:noFill/>
          </a:ln>
        </p:spPr>
        <p:txBody>
          <a:bodyPr spcFirstLastPara="1" wrap="square" lIns="91425" tIns="91425" rIns="91425" bIns="91425" anchor="t" anchorCtr="0">
            <a:spAutoFit/>
          </a:bodyPr>
          <a:lstStyle/>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Did the team address/identify all strengths and needs?</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Did the case manager/facilitator lead the meeting through all stages?</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confidentiality discussed?  Was confidentiality documented?</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 sz="1700">
                <a:latin typeface="Open Sans"/>
                <a:ea typeface="Open Sans"/>
                <a:cs typeface="Open Sans"/>
                <a:sym typeface="Open Sans"/>
              </a:rPr>
              <a:t>Was the family story documented in the family’s language?</a:t>
            </a:r>
            <a:endParaRPr sz="170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8"/>
          <p:cNvSpPr txBox="1">
            <a:spLocks noGrp="1"/>
          </p:cNvSpPr>
          <p:nvPr>
            <p:ph type="body" idx="1"/>
          </p:nvPr>
        </p:nvSpPr>
        <p:spPr>
          <a:xfrm>
            <a:off x="211725" y="1048650"/>
            <a:ext cx="2652600" cy="3351900"/>
          </a:xfrm>
          <a:prstGeom prst="rect">
            <a:avLst/>
          </a:prstGeom>
          <a:gradFill>
            <a:gsLst>
              <a:gs pos="0">
                <a:srgbClr val="E1E48B"/>
              </a:gs>
              <a:gs pos="100000">
                <a:srgbClr val="B2B735"/>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360"/>
              </a:spcBef>
              <a:spcAft>
                <a:spcPts val="0"/>
              </a:spcAft>
              <a:buNone/>
            </a:pPr>
            <a:r>
              <a:rPr lang="en" sz="1500">
                <a:solidFill>
                  <a:srgbClr val="212121"/>
                </a:solidFill>
              </a:rPr>
              <a:t>What do you need to feel comfortable participating?</a:t>
            </a:r>
            <a:endParaRPr sz="1500">
              <a:solidFill>
                <a:srgbClr val="212121"/>
              </a:solidFill>
            </a:endParaRPr>
          </a:p>
        </p:txBody>
      </p:sp>
      <p:sp>
        <p:nvSpPr>
          <p:cNvPr id="165" name="Google Shape;165;p28"/>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Establishing Rules</a:t>
            </a:r>
            <a:endParaRPr/>
          </a:p>
        </p:txBody>
      </p:sp>
      <p:sp>
        <p:nvSpPr>
          <p:cNvPr id="166" name="Google Shape;166;p28"/>
          <p:cNvSpPr txBox="1">
            <a:spLocks noGrp="1"/>
          </p:cNvSpPr>
          <p:nvPr>
            <p:ph type="body" idx="1"/>
          </p:nvPr>
        </p:nvSpPr>
        <p:spPr>
          <a:xfrm>
            <a:off x="3166275" y="1048650"/>
            <a:ext cx="2652600" cy="3351900"/>
          </a:xfrm>
          <a:prstGeom prst="rect">
            <a:avLst/>
          </a:prstGeom>
          <a:gradFill>
            <a:gsLst>
              <a:gs pos="0">
                <a:srgbClr val="D4E5F5"/>
              </a:gs>
              <a:gs pos="100000">
                <a:srgbClr val="70A4D5"/>
              </a:gs>
            </a:gsLst>
            <a:path path="circle">
              <a:fillToRect l="50000" t="50000" r="50000" b="50000"/>
            </a:path>
            <a:tileRect/>
          </a:gra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360"/>
              </a:spcBef>
              <a:spcAft>
                <a:spcPts val="0"/>
              </a:spcAft>
              <a:buNone/>
            </a:pPr>
            <a:r>
              <a:rPr lang="en" sz="1500">
                <a:solidFill>
                  <a:schemeClr val="dk1"/>
                </a:solidFill>
              </a:rPr>
              <a:t>What do you bring to the training?</a:t>
            </a:r>
            <a:endParaRPr sz="1500">
              <a:solidFill>
                <a:schemeClr val="dk1"/>
              </a:solidFill>
            </a:endParaRPr>
          </a:p>
        </p:txBody>
      </p:sp>
      <p:sp>
        <p:nvSpPr>
          <p:cNvPr id="167" name="Google Shape;167;p28"/>
          <p:cNvSpPr txBox="1">
            <a:spLocks noGrp="1"/>
          </p:cNvSpPr>
          <p:nvPr>
            <p:ph type="body" idx="1"/>
          </p:nvPr>
        </p:nvSpPr>
        <p:spPr>
          <a:xfrm>
            <a:off x="6120825" y="1048650"/>
            <a:ext cx="2652600" cy="3351900"/>
          </a:xfrm>
          <a:prstGeom prst="rect">
            <a:avLst/>
          </a:prstGeom>
          <a:gradFill>
            <a:gsLst>
              <a:gs pos="0">
                <a:srgbClr val="DDDDDD"/>
              </a:gs>
              <a:gs pos="100000">
                <a:srgbClr val="919191"/>
              </a:gs>
            </a:gsLst>
            <a:lin ang="5400012" scaled="0"/>
          </a:gradFill>
          <a:ln w="9525" cap="flat" cmpd="sng">
            <a:solidFill>
              <a:schemeClr val="dk1"/>
            </a:solidFill>
            <a:prstDash val="solid"/>
            <a:round/>
            <a:headEnd type="none" w="sm" len="sm"/>
            <a:tailEnd type="none" w="sm" len="sm"/>
          </a:ln>
        </p:spPr>
        <p:txBody>
          <a:bodyPr spcFirstLastPara="1" wrap="square" lIns="91425" tIns="45700" rIns="91425" bIns="45700" anchor="t" anchorCtr="0">
            <a:normAutofit/>
          </a:bodyPr>
          <a:lstStyle/>
          <a:p>
            <a:pPr marL="0" lvl="0" indent="0" algn="ctr" rtl="0">
              <a:spcBef>
                <a:spcPts val="360"/>
              </a:spcBef>
              <a:spcAft>
                <a:spcPts val="0"/>
              </a:spcAft>
              <a:buNone/>
            </a:pPr>
            <a:r>
              <a:rPr lang="en" sz="1500">
                <a:solidFill>
                  <a:schemeClr val="dk1"/>
                </a:solidFill>
              </a:rPr>
              <a:t>What could go wrong and impact your learning?</a:t>
            </a:r>
            <a:endParaRPr sz="1500">
              <a:solidFill>
                <a:schemeClr val="dk1"/>
              </a:solidFill>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50"/>
        <p:cNvGrpSpPr/>
        <p:nvPr/>
      </p:nvGrpSpPr>
      <p:grpSpPr>
        <a:xfrm>
          <a:off x="0" y="0"/>
          <a:ext cx="0" cy="0"/>
          <a:chOff x="0" y="0"/>
          <a:chExt cx="0" cy="0"/>
        </a:xfrm>
      </p:grpSpPr>
      <p:sp>
        <p:nvSpPr>
          <p:cNvPr id="651" name="Google Shape;651;p80"/>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Re-Scaling and Take-aways</a:t>
            </a:r>
            <a:endParaRPr/>
          </a:p>
        </p:txBody>
      </p:sp>
      <p:grpSp>
        <p:nvGrpSpPr>
          <p:cNvPr id="652" name="Google Shape;652;p80"/>
          <p:cNvGrpSpPr/>
          <p:nvPr/>
        </p:nvGrpSpPr>
        <p:grpSpPr>
          <a:xfrm>
            <a:off x="393944" y="1249858"/>
            <a:ext cx="5983534" cy="2753712"/>
            <a:chOff x="838007" y="1247028"/>
            <a:chExt cx="7003200" cy="3261919"/>
          </a:xfrm>
        </p:grpSpPr>
        <p:sp>
          <p:nvSpPr>
            <p:cNvPr id="653" name="Google Shape;653;p80"/>
            <p:cNvSpPr/>
            <p:nvPr/>
          </p:nvSpPr>
          <p:spPr>
            <a:xfrm>
              <a:off x="1726525" y="3362954"/>
              <a:ext cx="1043100" cy="1122000"/>
            </a:xfrm>
            <a:prstGeom prst="rect">
              <a:avLst/>
            </a:prstGeom>
            <a:gradFill>
              <a:gsLst>
                <a:gs pos="0">
                  <a:srgbClr val="DB0000"/>
                </a:gs>
                <a:gs pos="100000">
                  <a:srgbClr val="54030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80"/>
            <p:cNvSpPr/>
            <p:nvPr/>
          </p:nvSpPr>
          <p:spPr>
            <a:xfrm>
              <a:off x="3097343" y="2702927"/>
              <a:ext cx="1043100" cy="1782000"/>
            </a:xfrm>
            <a:prstGeom prst="rect">
              <a:avLst/>
            </a:prstGeom>
            <a:gradFill>
              <a:gsLst>
                <a:gs pos="0">
                  <a:srgbClr val="F48208"/>
                </a:gs>
                <a:gs pos="100000">
                  <a:srgbClr val="703E08"/>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80"/>
            <p:cNvSpPr/>
            <p:nvPr/>
          </p:nvSpPr>
          <p:spPr>
            <a:xfrm>
              <a:off x="4468163" y="2025119"/>
              <a:ext cx="1043100" cy="2459700"/>
            </a:xfrm>
            <a:prstGeom prst="rect">
              <a:avLst/>
            </a:prstGeom>
            <a:gradFill>
              <a:gsLst>
                <a:gs pos="0">
                  <a:srgbClr val="FFC002"/>
                </a:gs>
                <a:gs pos="100000">
                  <a:srgbClr val="795B04"/>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80"/>
            <p:cNvSpPr/>
            <p:nvPr/>
          </p:nvSpPr>
          <p:spPr>
            <a:xfrm>
              <a:off x="5852481" y="1247028"/>
              <a:ext cx="1043100" cy="3238200"/>
            </a:xfrm>
            <a:prstGeom prst="rect">
              <a:avLst/>
            </a:prstGeom>
            <a:gradFill>
              <a:gsLst>
                <a:gs pos="0">
                  <a:srgbClr val="51AB2A"/>
                </a:gs>
                <a:gs pos="100000">
                  <a:srgbClr val="203E13"/>
                </a:gs>
              </a:gsLst>
              <a:path path="circle">
                <a:fillToRect l="50000" t="50000" r="50000" b="50000"/>
              </a:path>
              <a:tileRect/>
            </a:gra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57" name="Google Shape;657;p80"/>
            <p:cNvCxnSpPr/>
            <p:nvPr/>
          </p:nvCxnSpPr>
          <p:spPr>
            <a:xfrm rot="10800000" flipH="1">
              <a:off x="838007" y="4458247"/>
              <a:ext cx="7003200" cy="50700"/>
            </a:xfrm>
            <a:prstGeom prst="straightConnector1">
              <a:avLst/>
            </a:prstGeom>
            <a:noFill/>
            <a:ln w="76200" cap="flat" cmpd="sng">
              <a:solidFill>
                <a:schemeClr val="accent5"/>
              </a:solidFill>
              <a:prstDash val="solid"/>
              <a:round/>
              <a:headEnd type="none" w="med" len="med"/>
              <a:tailEnd type="none" w="med" len="med"/>
            </a:ln>
          </p:spPr>
        </p:cxnSp>
        <p:cxnSp>
          <p:nvCxnSpPr>
            <p:cNvPr id="658" name="Google Shape;658;p80"/>
            <p:cNvCxnSpPr/>
            <p:nvPr/>
          </p:nvCxnSpPr>
          <p:spPr>
            <a:xfrm>
              <a:off x="887225" y="1270900"/>
              <a:ext cx="0" cy="3187500"/>
            </a:xfrm>
            <a:prstGeom prst="straightConnector1">
              <a:avLst/>
            </a:prstGeom>
            <a:noFill/>
            <a:ln w="76200" cap="flat" cmpd="sng">
              <a:solidFill>
                <a:schemeClr val="accent5"/>
              </a:solidFill>
              <a:prstDash val="solid"/>
              <a:round/>
              <a:headEnd type="none" w="med" len="med"/>
              <a:tailEnd type="none" w="med" len="med"/>
            </a:ln>
          </p:spPr>
        </p:cxnSp>
      </p:grpSp>
      <p:sp>
        <p:nvSpPr>
          <p:cNvPr id="659" name="Google Shape;659;p80"/>
          <p:cNvSpPr txBox="1"/>
          <p:nvPr/>
        </p:nvSpPr>
        <p:spPr>
          <a:xfrm>
            <a:off x="2152950" y="3603325"/>
            <a:ext cx="895200" cy="400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endParaRPr b="1">
              <a:solidFill>
                <a:schemeClr val="lt1"/>
              </a:solidFill>
              <a:latin typeface="Open Sans"/>
              <a:ea typeface="Open Sans"/>
              <a:cs typeface="Open Sans"/>
              <a:sym typeface="Open Sans"/>
            </a:endParaRPr>
          </a:p>
        </p:txBody>
      </p:sp>
      <p:sp>
        <p:nvSpPr>
          <p:cNvPr id="660" name="Google Shape;660;p80"/>
          <p:cNvSpPr txBox="1"/>
          <p:nvPr/>
        </p:nvSpPr>
        <p:spPr>
          <a:xfrm>
            <a:off x="133138" y="4003525"/>
            <a:ext cx="6132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a:latin typeface="Open Sans"/>
                <a:ea typeface="Open Sans"/>
                <a:cs typeface="Open Sans"/>
                <a:sym typeface="Open Sans"/>
              </a:rPr>
              <a:t>        </a:t>
            </a:r>
            <a:r>
              <a:rPr lang="en" sz="1200">
                <a:latin typeface="Open Sans"/>
                <a:ea typeface="Open Sans"/>
                <a:cs typeface="Open Sans"/>
                <a:sym typeface="Open Sans"/>
              </a:rPr>
              <a:t>    No Knowledge</a:t>
            </a:r>
            <a:r>
              <a:rPr lang="en">
                <a:latin typeface="Open Sans"/>
                <a:ea typeface="Open Sans"/>
                <a:cs typeface="Open Sans"/>
                <a:sym typeface="Open Sans"/>
              </a:rPr>
              <a:t>                                                          </a:t>
            </a:r>
            <a:r>
              <a:rPr lang="en" sz="1200">
                <a:latin typeface="Open Sans"/>
                <a:ea typeface="Open Sans"/>
                <a:cs typeface="Open Sans"/>
                <a:sym typeface="Open Sans"/>
              </a:rPr>
              <a:t>Very Knowledgeable</a:t>
            </a:r>
            <a:endParaRPr sz="1200">
              <a:latin typeface="Open Sans"/>
              <a:ea typeface="Open Sans"/>
              <a:cs typeface="Open Sans"/>
              <a:sym typeface="Open Sans"/>
            </a:endParaRPr>
          </a:p>
        </p:txBody>
      </p:sp>
      <p:sp>
        <p:nvSpPr>
          <p:cNvPr id="661" name="Google Shape;661;p80"/>
          <p:cNvSpPr txBox="1"/>
          <p:nvPr/>
        </p:nvSpPr>
        <p:spPr>
          <a:xfrm>
            <a:off x="6104900" y="1265850"/>
            <a:ext cx="2916300" cy="1908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800">
                <a:latin typeface="Open Sans"/>
                <a:ea typeface="Open Sans"/>
                <a:cs typeface="Open Sans"/>
                <a:sym typeface="Open Sans"/>
              </a:rPr>
              <a:t>What will you change in your practice with CFTM?</a:t>
            </a:r>
            <a:endParaRPr sz="2800">
              <a:latin typeface="Open Sans"/>
              <a:ea typeface="Open Sans"/>
              <a:cs typeface="Open Sans"/>
              <a:sym typeface="Open San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A377DDD-6001-9B31-2DCF-89FFC36653B3}"/>
              </a:ext>
            </a:extLst>
          </p:cNvPr>
          <p:cNvSpPr>
            <a:spLocks noGrp="1"/>
          </p:cNvSpPr>
          <p:nvPr>
            <p:ph type="title"/>
          </p:nvPr>
        </p:nvSpPr>
        <p:spPr>
          <a:xfrm>
            <a:off x="161779" y="40295"/>
            <a:ext cx="8229600" cy="857400"/>
          </a:xfrm>
        </p:spPr>
        <p:txBody>
          <a:bodyPr/>
          <a:lstStyle/>
          <a:p>
            <a:r>
              <a:rPr lang="en-US" dirty="0"/>
              <a:t>Course Survey</a:t>
            </a:r>
          </a:p>
        </p:txBody>
      </p:sp>
      <p:pic>
        <p:nvPicPr>
          <p:cNvPr id="4" name="Picture 3" descr="Qr code&#10;&#10;Description automatically generated">
            <a:extLst>
              <a:ext uri="{FF2B5EF4-FFF2-40B4-BE49-F238E27FC236}">
                <a16:creationId xmlns:a16="http://schemas.microsoft.com/office/drawing/2014/main" id="{7E363B72-05B9-5546-0BF1-67E213EE5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745589"/>
            <a:ext cx="9143999" cy="4357616"/>
          </a:xfrm>
          <a:prstGeom prst="rect">
            <a:avLst/>
          </a:prstGeom>
        </p:spPr>
      </p:pic>
    </p:spTree>
    <p:extLst>
      <p:ext uri="{BB962C8B-B14F-4D97-AF65-F5344CB8AC3E}">
        <p14:creationId xmlns:p14="http://schemas.microsoft.com/office/powerpoint/2010/main" val="3798810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65"/>
        <p:cNvGrpSpPr/>
        <p:nvPr/>
      </p:nvGrpSpPr>
      <p:grpSpPr>
        <a:xfrm>
          <a:off x="0" y="0"/>
          <a:ext cx="0" cy="0"/>
          <a:chOff x="0" y="0"/>
          <a:chExt cx="0" cy="0"/>
        </a:xfrm>
      </p:grpSpPr>
      <p:pic>
        <p:nvPicPr>
          <p:cNvPr id="666" name="Google Shape;666;p81"/>
          <p:cNvPicPr preferRelativeResize="0"/>
          <p:nvPr/>
        </p:nvPicPr>
        <p:blipFill rotWithShape="1">
          <a:blip r:embed="rId3">
            <a:alphaModFix/>
          </a:blip>
          <a:srcRect l="12636" r="13074"/>
          <a:stretch/>
        </p:blipFill>
        <p:spPr>
          <a:xfrm>
            <a:off x="814525" y="352525"/>
            <a:ext cx="7514951" cy="415004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9"/>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Comfort Rules</a:t>
            </a:r>
            <a:endParaRPr/>
          </a:p>
        </p:txBody>
      </p:sp>
      <p:pic>
        <p:nvPicPr>
          <p:cNvPr id="173" name="Google Shape;173;p29"/>
          <p:cNvPicPr preferRelativeResize="0"/>
          <p:nvPr/>
        </p:nvPicPr>
        <p:blipFill>
          <a:blip r:embed="rId3">
            <a:alphaModFix/>
          </a:blip>
          <a:stretch>
            <a:fillRect/>
          </a:stretch>
        </p:blipFill>
        <p:spPr>
          <a:xfrm>
            <a:off x="809500" y="1014225"/>
            <a:ext cx="7659225" cy="34692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0"/>
          <p:cNvSpPr txBox="1">
            <a:spLocks noGrp="1"/>
          </p:cNvSpPr>
          <p:nvPr>
            <p:ph type="title"/>
          </p:nvPr>
        </p:nvSpPr>
        <p:spPr>
          <a:xfrm>
            <a:off x="0" y="0"/>
            <a:ext cx="8229600" cy="8574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Comfort Rules Defined</a:t>
            </a:r>
            <a:endParaRPr/>
          </a:p>
        </p:txBody>
      </p:sp>
      <p:grpSp>
        <p:nvGrpSpPr>
          <p:cNvPr id="179" name="Google Shape;179;p30"/>
          <p:cNvGrpSpPr/>
          <p:nvPr/>
        </p:nvGrpSpPr>
        <p:grpSpPr>
          <a:xfrm>
            <a:off x="363524" y="1258050"/>
            <a:ext cx="2726286" cy="2547000"/>
            <a:chOff x="363524" y="1258050"/>
            <a:chExt cx="2726286" cy="2547000"/>
          </a:xfrm>
        </p:grpSpPr>
        <p:sp>
          <p:nvSpPr>
            <p:cNvPr id="180" name="Google Shape;180;p30"/>
            <p:cNvSpPr/>
            <p:nvPr/>
          </p:nvSpPr>
          <p:spPr>
            <a:xfrm rot="2700000">
              <a:off x="1356161" y="1011412"/>
              <a:ext cx="561726" cy="3040276"/>
            </a:xfrm>
            <a:prstGeom prst="roundRect">
              <a:avLst>
                <a:gd name="adj" fmla="val 50000"/>
              </a:avLst>
            </a:prstGeom>
            <a:solidFill>
              <a:srgbClr val="08563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0"/>
            <p:cNvSpPr/>
            <p:nvPr/>
          </p:nvSpPr>
          <p:spPr>
            <a:xfrm>
              <a:off x="580539"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85631"/>
                  </a:solidFill>
                  <a:latin typeface="Roboto"/>
                  <a:ea typeface="Roboto"/>
                  <a:cs typeface="Roboto"/>
                  <a:sym typeface="Roboto"/>
                </a:rPr>
                <a:t>1</a:t>
              </a:r>
              <a:endParaRPr sz="1200" b="1">
                <a:solidFill>
                  <a:srgbClr val="085631"/>
                </a:solidFill>
                <a:latin typeface="Roboto"/>
                <a:ea typeface="Roboto"/>
                <a:cs typeface="Roboto"/>
                <a:sym typeface="Roboto"/>
              </a:endParaRPr>
            </a:p>
          </p:txBody>
        </p:sp>
        <p:sp>
          <p:nvSpPr>
            <p:cNvPr id="182" name="Google Shape;182;p30"/>
            <p:cNvSpPr txBox="1"/>
            <p:nvPr/>
          </p:nvSpPr>
          <p:spPr>
            <a:xfrm rot="-2700000">
              <a:off x="567889" y="2239754"/>
              <a:ext cx="2336422"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500" b="1">
                  <a:solidFill>
                    <a:srgbClr val="FFFFFF"/>
                  </a:solidFill>
                  <a:latin typeface="Roboto"/>
                  <a:ea typeface="Roboto"/>
                  <a:cs typeface="Roboto"/>
                  <a:sym typeface="Roboto"/>
                </a:rPr>
                <a:t>Comfort Rules</a:t>
              </a:r>
              <a:endParaRPr sz="1100" b="1">
                <a:solidFill>
                  <a:srgbClr val="FFFFFF"/>
                </a:solidFill>
                <a:latin typeface="Roboto"/>
                <a:ea typeface="Roboto"/>
                <a:cs typeface="Roboto"/>
                <a:sym typeface="Roboto"/>
              </a:endParaRPr>
            </a:p>
          </p:txBody>
        </p:sp>
        <p:sp>
          <p:nvSpPr>
            <p:cNvPr id="183" name="Google Shape;183;p30"/>
            <p:cNvSpPr txBox="1"/>
            <p:nvPr/>
          </p:nvSpPr>
          <p:spPr>
            <a:xfrm rot="-2700000">
              <a:off x="1029496"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b="1">
                  <a:latin typeface="Roboto"/>
                  <a:ea typeface="Roboto"/>
                  <a:cs typeface="Roboto"/>
                  <a:sym typeface="Roboto"/>
                </a:rPr>
                <a:t>First opportunity for team members to have their voices heard and reach consensus</a:t>
              </a:r>
              <a:endParaRPr sz="1200" b="1">
                <a:latin typeface="Roboto"/>
                <a:ea typeface="Roboto"/>
                <a:cs typeface="Roboto"/>
                <a:sym typeface="Roboto"/>
              </a:endParaRPr>
            </a:p>
          </p:txBody>
        </p:sp>
      </p:grpSp>
      <p:grpSp>
        <p:nvGrpSpPr>
          <p:cNvPr id="184" name="Google Shape;184;p30"/>
          <p:cNvGrpSpPr/>
          <p:nvPr/>
        </p:nvGrpSpPr>
        <p:grpSpPr>
          <a:xfrm>
            <a:off x="2273746" y="1258050"/>
            <a:ext cx="2726286" cy="2547000"/>
            <a:chOff x="2273746" y="1258050"/>
            <a:chExt cx="2726286" cy="2547000"/>
          </a:xfrm>
        </p:grpSpPr>
        <p:sp>
          <p:nvSpPr>
            <p:cNvPr id="185" name="Google Shape;185;p30"/>
            <p:cNvSpPr/>
            <p:nvPr/>
          </p:nvSpPr>
          <p:spPr>
            <a:xfrm rot="2700000">
              <a:off x="3266383" y="1011412"/>
              <a:ext cx="561726" cy="3040276"/>
            </a:xfrm>
            <a:prstGeom prst="roundRect">
              <a:avLst>
                <a:gd name="adj" fmla="val 50000"/>
              </a:avLst>
            </a:prstGeom>
            <a:solidFill>
              <a:srgbClr val="0B71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30"/>
            <p:cNvSpPr/>
            <p:nvPr/>
          </p:nvSpPr>
          <p:spPr>
            <a:xfrm>
              <a:off x="2490761"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B7140"/>
                  </a:solidFill>
                  <a:latin typeface="Roboto"/>
                  <a:ea typeface="Roboto"/>
                  <a:cs typeface="Roboto"/>
                  <a:sym typeface="Roboto"/>
                </a:rPr>
                <a:t>2</a:t>
              </a:r>
              <a:endParaRPr sz="1200" b="1">
                <a:solidFill>
                  <a:srgbClr val="0B7140"/>
                </a:solidFill>
                <a:latin typeface="Roboto"/>
                <a:ea typeface="Roboto"/>
                <a:cs typeface="Roboto"/>
                <a:sym typeface="Roboto"/>
              </a:endParaRPr>
            </a:p>
          </p:txBody>
        </p:sp>
        <p:sp>
          <p:nvSpPr>
            <p:cNvPr id="187" name="Google Shape;187;p30"/>
            <p:cNvSpPr txBox="1"/>
            <p:nvPr/>
          </p:nvSpPr>
          <p:spPr>
            <a:xfrm rot="-2700000">
              <a:off x="2473968" y="2237954"/>
              <a:ext cx="2341513"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Ground Rules</a:t>
              </a:r>
              <a:endParaRPr sz="1200" b="1">
                <a:solidFill>
                  <a:srgbClr val="FFFFFF"/>
                </a:solidFill>
                <a:latin typeface="Roboto"/>
                <a:ea typeface="Roboto"/>
                <a:cs typeface="Roboto"/>
                <a:sym typeface="Roboto"/>
              </a:endParaRPr>
            </a:p>
          </p:txBody>
        </p:sp>
        <p:sp>
          <p:nvSpPr>
            <p:cNvPr id="188" name="Google Shape;188;p30"/>
            <p:cNvSpPr txBox="1"/>
            <p:nvPr/>
          </p:nvSpPr>
          <p:spPr>
            <a:xfrm rot="-2700000">
              <a:off x="293971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b="1">
                  <a:latin typeface="Roboto"/>
                  <a:ea typeface="Roboto"/>
                  <a:cs typeface="Roboto"/>
                  <a:sym typeface="Roboto"/>
                </a:rPr>
                <a:t>They should be developed with the team rather than read to the team</a:t>
              </a:r>
              <a:endParaRPr sz="1200" b="1">
                <a:latin typeface="Roboto"/>
                <a:ea typeface="Roboto"/>
                <a:cs typeface="Roboto"/>
                <a:sym typeface="Roboto"/>
              </a:endParaRPr>
            </a:p>
          </p:txBody>
        </p:sp>
      </p:grpSp>
      <p:grpSp>
        <p:nvGrpSpPr>
          <p:cNvPr id="189" name="Google Shape;189;p30"/>
          <p:cNvGrpSpPr/>
          <p:nvPr/>
        </p:nvGrpSpPr>
        <p:grpSpPr>
          <a:xfrm>
            <a:off x="4193764" y="1258050"/>
            <a:ext cx="2726286" cy="2547000"/>
            <a:chOff x="4193764" y="1258050"/>
            <a:chExt cx="2726286" cy="2547000"/>
          </a:xfrm>
        </p:grpSpPr>
        <p:sp>
          <p:nvSpPr>
            <p:cNvPr id="190" name="Google Shape;190;p30"/>
            <p:cNvSpPr/>
            <p:nvPr/>
          </p:nvSpPr>
          <p:spPr>
            <a:xfrm rot="2700000">
              <a:off x="5186401" y="1011412"/>
              <a:ext cx="561726" cy="3040276"/>
            </a:xfrm>
            <a:prstGeom prst="roundRect">
              <a:avLst>
                <a:gd name="adj" fmla="val 50000"/>
              </a:avLst>
            </a:prstGeom>
            <a:solidFill>
              <a:srgbClr val="0B77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30"/>
            <p:cNvSpPr/>
            <p:nvPr/>
          </p:nvSpPr>
          <p:spPr>
            <a:xfrm>
              <a:off x="4410780"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ctr" rtl="0">
                <a:spcBef>
                  <a:spcPts val="0"/>
                </a:spcBef>
                <a:spcAft>
                  <a:spcPts val="0"/>
                </a:spcAft>
                <a:buNone/>
              </a:pPr>
              <a:r>
                <a:rPr lang="en" sz="1200" b="1">
                  <a:solidFill>
                    <a:srgbClr val="0B7743"/>
                  </a:solidFill>
                  <a:latin typeface="Roboto"/>
                  <a:ea typeface="Roboto"/>
                  <a:cs typeface="Roboto"/>
                  <a:sym typeface="Roboto"/>
                </a:rPr>
                <a:t>3</a:t>
              </a:r>
              <a:endParaRPr sz="1200" b="1">
                <a:solidFill>
                  <a:srgbClr val="0B7743"/>
                </a:solidFill>
                <a:latin typeface="Roboto"/>
                <a:ea typeface="Roboto"/>
                <a:cs typeface="Roboto"/>
                <a:sym typeface="Roboto"/>
              </a:endParaRPr>
            </a:p>
          </p:txBody>
        </p:sp>
        <p:sp>
          <p:nvSpPr>
            <p:cNvPr id="192" name="Google Shape;192;p30"/>
            <p:cNvSpPr txBox="1"/>
            <p:nvPr/>
          </p:nvSpPr>
          <p:spPr>
            <a:xfrm rot="-2700000">
              <a:off x="4400124" y="2240504"/>
              <a:ext cx="2334301"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Guidelines</a:t>
              </a:r>
              <a:endParaRPr sz="1200" b="1">
                <a:solidFill>
                  <a:srgbClr val="FFFFFF"/>
                </a:solidFill>
                <a:latin typeface="Roboto"/>
                <a:ea typeface="Roboto"/>
                <a:cs typeface="Roboto"/>
                <a:sym typeface="Roboto"/>
              </a:endParaRPr>
            </a:p>
          </p:txBody>
        </p:sp>
        <p:sp>
          <p:nvSpPr>
            <p:cNvPr id="193" name="Google Shape;193;p30"/>
            <p:cNvSpPr txBox="1"/>
            <p:nvPr/>
          </p:nvSpPr>
          <p:spPr>
            <a:xfrm rot="-2700000">
              <a:off x="4859736"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b="1">
                  <a:latin typeface="Roboto"/>
                  <a:ea typeface="Roboto"/>
                  <a:cs typeface="Roboto"/>
                  <a:sym typeface="Roboto"/>
                </a:rPr>
                <a:t>They should be limited in number</a:t>
              </a:r>
              <a:endParaRPr sz="1200" b="1">
                <a:latin typeface="Roboto"/>
                <a:ea typeface="Roboto"/>
                <a:cs typeface="Roboto"/>
                <a:sym typeface="Roboto"/>
              </a:endParaRPr>
            </a:p>
          </p:txBody>
        </p:sp>
      </p:grpSp>
      <p:grpSp>
        <p:nvGrpSpPr>
          <p:cNvPr id="194" name="Google Shape;194;p30"/>
          <p:cNvGrpSpPr/>
          <p:nvPr/>
        </p:nvGrpSpPr>
        <p:grpSpPr>
          <a:xfrm>
            <a:off x="6103986" y="1258050"/>
            <a:ext cx="2726286" cy="2547000"/>
            <a:chOff x="6103986" y="1258050"/>
            <a:chExt cx="2726286" cy="2547000"/>
          </a:xfrm>
        </p:grpSpPr>
        <p:sp>
          <p:nvSpPr>
            <p:cNvPr id="195" name="Google Shape;195;p30"/>
            <p:cNvSpPr/>
            <p:nvPr/>
          </p:nvSpPr>
          <p:spPr>
            <a:xfrm rot="2700000">
              <a:off x="7096623" y="1011412"/>
              <a:ext cx="561726" cy="3040276"/>
            </a:xfrm>
            <a:prstGeom prst="roundRect">
              <a:avLst>
                <a:gd name="adj" fmla="val 50000"/>
              </a:avLst>
            </a:prstGeom>
            <a:solidFill>
              <a:srgbClr val="0C814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30"/>
            <p:cNvSpPr/>
            <p:nvPr/>
          </p:nvSpPr>
          <p:spPr>
            <a:xfrm>
              <a:off x="6321002" y="3205393"/>
              <a:ext cx="374100" cy="374100"/>
            </a:xfrm>
            <a:prstGeom prst="ellipse">
              <a:avLst/>
            </a:prstGeom>
            <a:solidFill>
              <a:srgbClr val="FFFFFF"/>
            </a:solidFill>
            <a:ln>
              <a:noFill/>
            </a:ln>
            <a:effectLst>
              <a:outerShdw blurRad="228600" dist="50800" dir="5400000" algn="tl" rotWithShape="0">
                <a:srgbClr val="000000">
                  <a:alpha val="549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r>
                <a:rPr lang="en" sz="1200" b="1">
                  <a:solidFill>
                    <a:srgbClr val="0C8148"/>
                  </a:solidFill>
                  <a:latin typeface="Roboto"/>
                  <a:ea typeface="Roboto"/>
                  <a:cs typeface="Roboto"/>
                  <a:sym typeface="Roboto"/>
                </a:rPr>
                <a:t>4</a:t>
              </a:r>
              <a:endParaRPr sz="1200" b="1">
                <a:solidFill>
                  <a:srgbClr val="0C8148"/>
                </a:solidFill>
                <a:latin typeface="Roboto"/>
                <a:ea typeface="Roboto"/>
                <a:cs typeface="Roboto"/>
                <a:sym typeface="Roboto"/>
              </a:endParaRPr>
            </a:p>
          </p:txBody>
        </p:sp>
        <p:sp>
          <p:nvSpPr>
            <p:cNvPr id="197" name="Google Shape;197;p30"/>
            <p:cNvSpPr txBox="1"/>
            <p:nvPr/>
          </p:nvSpPr>
          <p:spPr>
            <a:xfrm rot="-2700000">
              <a:off x="6306241" y="2238854"/>
              <a:ext cx="2338968" cy="393293"/>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600" b="1">
                  <a:solidFill>
                    <a:srgbClr val="FFFFFF"/>
                  </a:solidFill>
                  <a:latin typeface="Roboto"/>
                  <a:ea typeface="Roboto"/>
                  <a:cs typeface="Roboto"/>
                  <a:sym typeface="Roboto"/>
                </a:rPr>
                <a:t>A Working Agreement</a:t>
              </a:r>
              <a:endParaRPr sz="1200" b="1">
                <a:solidFill>
                  <a:srgbClr val="FFFFFF"/>
                </a:solidFill>
                <a:latin typeface="Roboto"/>
                <a:ea typeface="Roboto"/>
                <a:cs typeface="Roboto"/>
                <a:sym typeface="Roboto"/>
              </a:endParaRPr>
            </a:p>
          </p:txBody>
        </p:sp>
        <p:sp>
          <p:nvSpPr>
            <p:cNvPr id="198" name="Google Shape;198;p30"/>
            <p:cNvSpPr txBox="1"/>
            <p:nvPr/>
          </p:nvSpPr>
          <p:spPr>
            <a:xfrm rot="-2700000">
              <a:off x="6769958" y="2550697"/>
              <a:ext cx="2203628" cy="50742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1600"/>
                </a:spcAft>
                <a:buNone/>
              </a:pPr>
              <a:r>
                <a:rPr lang="en" sz="1200" b="1">
                  <a:latin typeface="Roboto"/>
                  <a:ea typeface="Roboto"/>
                  <a:cs typeface="Roboto"/>
                  <a:sym typeface="Roboto"/>
                </a:rPr>
                <a:t>They must be fully supported and used by each team member</a:t>
              </a:r>
              <a:endParaRPr sz="1200" b="1">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5366600" y="0"/>
            <a:ext cx="3701100" cy="5143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
              <a:t>Unit Two</a:t>
            </a:r>
            <a:endParaRPr/>
          </a:p>
          <a:p>
            <a:pPr marL="0" lvl="0" indent="0" algn="l" rtl="0">
              <a:spcBef>
                <a:spcPts val="0"/>
              </a:spcBef>
              <a:spcAft>
                <a:spcPts val="0"/>
              </a:spcAft>
              <a:buNone/>
            </a:pPr>
            <a:r>
              <a:rPr lang="en" sz="2800"/>
              <a:t>The Why Behind the CFTM Process</a:t>
            </a:r>
            <a:endParaRPr sz="2800"/>
          </a:p>
        </p:txBody>
      </p:sp>
      <p:pic>
        <p:nvPicPr>
          <p:cNvPr id="204" name="Google Shape;204;p31"/>
          <p:cNvPicPr preferRelativeResize="0"/>
          <p:nvPr/>
        </p:nvPicPr>
        <p:blipFill rotWithShape="1">
          <a:blip r:embed="rId4">
            <a:alphaModFix/>
          </a:blip>
          <a:srcRect l="16188" r="16188"/>
          <a:stretch/>
        </p:blipFill>
        <p:spPr>
          <a:xfrm>
            <a:off x="0" y="0"/>
            <a:ext cx="5214202" cy="514349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PowerPoint A">
  <a:themeElements>
    <a:clrScheme name="Brand Colors">
      <a:dk1>
        <a:srgbClr val="000000"/>
      </a:dk1>
      <a:lt1>
        <a:srgbClr val="FFFFFF"/>
      </a:lt1>
      <a:dk2>
        <a:srgbClr val="1B365D"/>
      </a:dk2>
      <a:lt2>
        <a:srgbClr val="FF0F00"/>
      </a:lt2>
      <a:accent1>
        <a:srgbClr val="2DCCD3"/>
      </a:accent1>
      <a:accent2>
        <a:srgbClr val="D2D755"/>
      </a:accent2>
      <a:accent3>
        <a:srgbClr val="E87722"/>
      </a:accent3>
      <a:accent4>
        <a:srgbClr val="7C2529"/>
      </a:accent4>
      <a:accent5>
        <a:srgbClr val="666666"/>
      </a:accent5>
      <a:accent6>
        <a:srgbClr val="E6D395"/>
      </a:accent6>
      <a:hlink>
        <a:srgbClr val="131E29"/>
      </a:hlink>
      <a:folHlink>
        <a:srgbClr val="CBC4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338</TotalTime>
  <Words>9540</Words>
  <Application>Microsoft Office PowerPoint</Application>
  <PresentationFormat>On-screen Show (16:9)</PresentationFormat>
  <Paragraphs>772</Paragraphs>
  <Slides>62</Slides>
  <Notes>62</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62</vt:i4>
      </vt:variant>
    </vt:vector>
  </HeadingPairs>
  <TitlesOfParts>
    <vt:vector size="77" baseType="lpstr">
      <vt:lpstr>Roboto Medium</vt:lpstr>
      <vt:lpstr>Wingdings</vt:lpstr>
      <vt:lpstr>Calibri</vt:lpstr>
      <vt:lpstr>Open Sans Light</vt:lpstr>
      <vt:lpstr>Arial</vt:lpstr>
      <vt:lpstr>Noto Sans Symbols</vt:lpstr>
      <vt:lpstr>PermianSlabSerifTypeface</vt:lpstr>
      <vt:lpstr>Open Sans</vt:lpstr>
      <vt:lpstr>Roboto</vt:lpstr>
      <vt:lpstr>Comfortaa</vt:lpstr>
      <vt:lpstr>Symbol</vt:lpstr>
      <vt:lpstr>Courier New</vt:lpstr>
      <vt:lpstr>Times New Roman</vt:lpstr>
      <vt:lpstr>Simple Light</vt:lpstr>
      <vt:lpstr>PowerPoint A</vt:lpstr>
      <vt:lpstr>CFTM Facilitation for the Case Manager 3.2.2023</vt:lpstr>
      <vt:lpstr>Unit One Welcome, Introductions, and Building Consensus</vt:lpstr>
      <vt:lpstr>Introductions and Learning Outcomes</vt:lpstr>
      <vt:lpstr>Scaling</vt:lpstr>
      <vt:lpstr>Learning Objectives</vt:lpstr>
      <vt:lpstr>Establishing Rules</vt:lpstr>
      <vt:lpstr>Comfort Rules</vt:lpstr>
      <vt:lpstr>Comfort Rules Defined</vt:lpstr>
      <vt:lpstr>Unit Two The Why Behind the CFTM Process</vt:lpstr>
      <vt:lpstr>The Why Behind CFTMs</vt:lpstr>
      <vt:lpstr>CFSR and CFTMs</vt:lpstr>
      <vt:lpstr>What’s in the Guide?</vt:lpstr>
      <vt:lpstr>Unit Three The Stages of the CFTM</vt:lpstr>
      <vt:lpstr>The “Preparation Stage”</vt:lpstr>
      <vt:lpstr>Benefits of Preparation</vt:lpstr>
      <vt:lpstr>Quality Preparation</vt:lpstr>
      <vt:lpstr>Preparing the Skilled Facilitator</vt:lpstr>
      <vt:lpstr>The Stages of the CFTM</vt:lpstr>
      <vt:lpstr>Introductions</vt:lpstr>
      <vt:lpstr>Identify the Situation</vt:lpstr>
      <vt:lpstr>Assess the Situation</vt:lpstr>
      <vt:lpstr>Brainstorming Solutions</vt:lpstr>
      <vt:lpstr>Develop a Plan/Reach a Decision</vt:lpstr>
      <vt:lpstr>Closing/Recapping</vt:lpstr>
      <vt:lpstr>Recap:</vt:lpstr>
      <vt:lpstr>Unit Four Facilitation Skills</vt:lpstr>
      <vt:lpstr>Facilitator Roles</vt:lpstr>
      <vt:lpstr>Facilitation Skills</vt:lpstr>
      <vt:lpstr>Facilitator vs. Case Manager Roles</vt:lpstr>
      <vt:lpstr>Content (Case Manager)</vt:lpstr>
      <vt:lpstr>Process (Facilitator)</vt:lpstr>
      <vt:lpstr>Content or Process</vt:lpstr>
      <vt:lpstr>Content or Process</vt:lpstr>
      <vt:lpstr>Content or Process</vt:lpstr>
      <vt:lpstr>Content or Process</vt:lpstr>
      <vt:lpstr>When Roles Overlap</vt:lpstr>
      <vt:lpstr>Challenges in Playing Both Roles</vt:lpstr>
      <vt:lpstr>Strategies</vt:lpstr>
      <vt:lpstr>Communication Skills</vt:lpstr>
      <vt:lpstr>Communication Skills</vt:lpstr>
      <vt:lpstr>Challenging Behaviors</vt:lpstr>
      <vt:lpstr>Unit Five The Practice Wheel</vt:lpstr>
      <vt:lpstr>Engagement</vt:lpstr>
      <vt:lpstr>Empathy Orientation</vt:lpstr>
      <vt:lpstr>Core Conditions</vt:lpstr>
      <vt:lpstr>The Family Story</vt:lpstr>
      <vt:lpstr>Teaming and Supports</vt:lpstr>
      <vt:lpstr>Stacking for Success</vt:lpstr>
      <vt:lpstr>How Can Supports Help Meet Goals?</vt:lpstr>
      <vt:lpstr>When Pieces are Missing</vt:lpstr>
      <vt:lpstr>Pictorial Tools</vt:lpstr>
      <vt:lpstr>Assessment and Planning</vt:lpstr>
      <vt:lpstr>Workers Ensure </vt:lpstr>
      <vt:lpstr>Barriers to Obtaining Services</vt:lpstr>
      <vt:lpstr>CFTM Guide and Types of Meetings</vt:lpstr>
      <vt:lpstr>Questions for Every CFTM</vt:lpstr>
      <vt:lpstr>Unit Six Quality CFTMs and Closing</vt:lpstr>
      <vt:lpstr>Quality Factors</vt:lpstr>
      <vt:lpstr>Questions to Determine Quality</vt:lpstr>
      <vt:lpstr>Re-Scaling and Take-aways</vt:lpstr>
      <vt:lpstr>Course Survey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CFTM Facilitation for the Case Manager 8.9.2022</dc:title>
  <dc:creator>Misty D. Fraunfelter</dc:creator>
  <cp:lastModifiedBy>Misty D. Fraunfelter</cp:lastModifiedBy>
  <cp:revision>11</cp:revision>
  <dcterms:modified xsi:type="dcterms:W3CDTF">2023-03-02T16:41:27Z</dcterms:modified>
</cp:coreProperties>
</file>