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Canva Sans 1" panose="020B0604020202020204" charset="0"/>
      <p:regular r:id="rId32"/>
    </p:embeddedFont>
    <p:embeddedFont>
      <p:font typeface="Canva Sans 1 Bold" panose="020B0604020202020204" charset="0"/>
      <p:regular r:id="rId33"/>
    </p:embeddedFont>
    <p:embeddedFont>
      <p:font typeface="Canva Sans 1 Italics" panose="020B0604020202020204" charset="0"/>
      <p:regular r:id="rId34"/>
    </p:embeddedFont>
    <p:embeddedFont>
      <p:font typeface="Canva Sans 2" panose="020B0604020202020204" charset="0"/>
      <p:regular r:id="rId35"/>
    </p:embeddedFont>
    <p:embeddedFont>
      <p:font typeface="Canva Sans 2 Bold" panose="020B0604020202020204" charset="0"/>
      <p:regular r:id="rId36"/>
    </p:embeddedFont>
    <p:embeddedFont>
      <p:font typeface="Open Sans" panose="020B0606030504020204" pitchFamily="34" charset="0"/>
      <p:regular r:id="rId37"/>
      <p:bold r:id="rId38"/>
      <p:italic r:id="rId39"/>
      <p:boldItalic r:id="rId40"/>
    </p:embeddedFont>
    <p:embeddedFont>
      <p:font typeface="Poppins Bold" panose="020B0604020202020204" charset="0"/>
      <p:regular r:id="rId41"/>
    </p:embeddedFont>
    <p:embeddedFont>
      <p:font typeface="Poppins ExtraBold" panose="00000900000000000000" pitchFamily="2" charset="0"/>
      <p:regular r:id="rId42"/>
      <p:bold r:id="rId43"/>
    </p:embeddedFont>
    <p:embeddedFont>
      <p:font typeface="Poppins Medium" panose="00000600000000000000" pitchFamily="2" charset="0"/>
      <p:regular r:id="rId44"/>
    </p:embeddedFont>
    <p:embeddedFont>
      <p:font typeface="Poppins Medium 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3636" autoAdjust="0"/>
  </p:normalViewPr>
  <p:slideViewPr>
    <p:cSldViewPr>
      <p:cViewPr varScale="1">
        <p:scale>
          <a:sx n="31" d="100"/>
          <a:sy n="31" d="100"/>
        </p:scale>
        <p:origin x="16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162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24.03.2023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Unit 1: Aspects of Time Management</a:t>
            </a:r>
          </a:p>
          <a:p>
            <a:r>
              <a:rPr lang="en-US"/>
              <a:t>Unit Time:  minutes</a:t>
            </a:r>
          </a:p>
          <a:p>
            <a:r>
              <a:rPr lang="en-US"/>
              <a:t>Resources:</a:t>
            </a:r>
          </a:p>
          <a:p>
            <a:r>
              <a:rPr lang="en-US"/>
              <a:t>•	Participant Guide</a:t>
            </a:r>
          </a:p>
          <a:p>
            <a:endParaRPr lang="en-US"/>
          </a:p>
          <a:p>
            <a:r>
              <a:rPr lang="en-US"/>
              <a:t>Learning Competencies </a:t>
            </a:r>
          </a:p>
          <a:p>
            <a:r>
              <a:rPr lang="en-US"/>
              <a:t>•	Participants will have a greater understanding of time management in child welfare.</a:t>
            </a:r>
          </a:p>
          <a:p>
            <a:r>
              <a:rPr lang="en-US"/>
              <a:t>•	Participants will understand the benefits along with internal and external barriers.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STATE we procrastinate as we often wait for the right mood or time to complete a task.  We may fear failure or even at times success.  We sometimes have undeveloped decision-making skills and/or poor organizational skills or may want everything to be perfect.  Sometimes procrastination can be due to feeling overwhelmed where our stress response (or fight, flight, or freeze) is activated.  </a:t>
            </a:r>
          </a:p>
          <a:p>
            <a:r>
              <a:rPr lang="en-US"/>
              <a:t>•	EMPHASIZE the key to overcoming procrastination is to recognize you ARE procrastinating and figure out WHY then make a plan.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for the group to share strategies to manage the tendency to procrastinate.  </a:t>
            </a:r>
          </a:p>
          <a:p>
            <a:r>
              <a:rPr lang="en-US"/>
              <a:t>•	SHARE the following:  make up your own rewards, ask someone to check on you (creating accountability), identify consequences of NOT completing the tasks, break the project into smaller, manageable tasks and schedule them on your calendar/planner, start with quick, easy tasks, consult with your supervisor, and ask for assistance.</a:t>
            </a:r>
          </a:p>
          <a:p>
            <a:r>
              <a:rPr lang="en-US"/>
              <a:t>•	STATE managing procrastination is only one area of time management.  SHARE we will next discuss Time Management Strategies.  TRANSITION to Unit 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Unit 2: Time Management Strategies</a:t>
            </a:r>
          </a:p>
          <a:p>
            <a:r>
              <a:rPr lang="en-US"/>
              <a:t>Unit Time:  50 minutes</a:t>
            </a:r>
          </a:p>
          <a:p>
            <a:r>
              <a:rPr lang="en-US"/>
              <a:t>Resources:</a:t>
            </a:r>
          </a:p>
          <a:p>
            <a:r>
              <a:rPr lang="en-US"/>
              <a:t>•	Participant Guide</a:t>
            </a:r>
          </a:p>
          <a:p>
            <a:r>
              <a:rPr lang="en-US"/>
              <a:t>•	Personal Productivity Style</a:t>
            </a:r>
          </a:p>
          <a:p>
            <a:r>
              <a:rPr lang="en-US"/>
              <a:t>Learning Objectives:</a:t>
            </a:r>
          </a:p>
          <a:p>
            <a:r>
              <a:rPr lang="en-US"/>
              <a:t>•	Participants will evaluate their own time styles and learn tools to assist with how to manage according to their results.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Lesson 2.1 Not just about Tools</a:t>
            </a:r>
          </a:p>
          <a:p>
            <a:r>
              <a:rPr lang="en-US"/>
              <a:t>Lesson Time: 20 minutes </a:t>
            </a:r>
          </a:p>
          <a:p>
            <a:r>
              <a:rPr lang="en-US"/>
              <a:t>Key Teaching Points / Instructions</a:t>
            </a:r>
          </a:p>
          <a:p>
            <a:r>
              <a:rPr lang="en-US"/>
              <a:t>•	BEGIN by STATING time management can be tricky for child welfare workers.  You are balancing tasks such as providing services with administrative duties all the while being available for the children and families we serve.  STATE it may feel as though you are available each hour of the day with social media, emails, cell phone, etc.  So how do you juggle all your professional responsibilities as a case manager?  ADVISE you must use your assessment skills to decide what has the highest priority, and what tasks can wait.  </a:t>
            </a:r>
          </a:p>
          <a:p>
            <a:r>
              <a:rPr lang="en-US"/>
              <a:t>•	SHARE there are many time management tools and strategies.  Two of the most common are to-do lists and action plans.  Each of these have pros and cons. </a:t>
            </a:r>
          </a:p>
          <a:p>
            <a:r>
              <a:rPr lang="en-US"/>
              <a:t>o	The To-Do List:</a:t>
            </a:r>
          </a:p>
          <a:p>
            <a:r>
              <a:rPr lang="en-US"/>
              <a:t>	Pros:  Easy to use, no special training or equipment required</a:t>
            </a:r>
          </a:p>
          <a:p>
            <a:r>
              <a:rPr lang="en-US"/>
              <a:t>	Cons:  Risks of multiple list, Difficult to differentiate small and large tasks, may never be completed</a:t>
            </a:r>
          </a:p>
          <a:p>
            <a:r>
              <a:rPr lang="en-US"/>
              <a:t>o	Action Plan:</a:t>
            </a:r>
          </a:p>
          <a:p>
            <a:r>
              <a:rPr lang="en-US"/>
              <a:t>	Pros:  Can break large tasks into components, Can manage multiple projects at a time</a:t>
            </a:r>
          </a:p>
          <a:p>
            <a:r>
              <a:rPr lang="en-US"/>
              <a:t>	Cons:  Takes more time initially to use, might not work for everyone</a:t>
            </a:r>
          </a:p>
          <a:p>
            <a:r>
              <a:rPr lang="en-US"/>
              <a:t>•	ASK participants who uses either of these tools? ASK how they work for you?  STATE there are other strategies which may be more helpful in child welfare.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SHARE the first is Automated Tools.  It may feel like you have to do everything manually to manage your case correctly, however, a way to save time and reduce overall workload is to rely on automated processes.  Within DCS we have many tools to help manage cases and data.  SharePoint, TFACTS Alerts, Spreadsheets and Outlook Calendars may help keep due dates and timeframes in check.  </a:t>
            </a:r>
          </a:p>
          <a:p>
            <a:r>
              <a:rPr lang="en-US" dirty="0"/>
              <a:t>•	Second organize the task based on Priority and Efficiency.  How you manage your daily tasks is essential to how well you maximize your time.  It is easy to routinely tackle tasks as they come up or even when they are added to your list; however, these strategies can leave you putting out fires and delaying important cases.  It is important to take a moment to assess your current list of task and organize by two factors:  priority and efficiency.</a:t>
            </a:r>
          </a:p>
          <a:p>
            <a:r>
              <a:rPr lang="en-US" dirty="0"/>
              <a:t>o	Priority:  How important is each task.  It may be influenced by time sensitivity (i.e., an Initial Permanency Plan CFTM or Face-to-face contacts).  It can also be influenced by urgency and overall importance.  As we know emergencies do come up and the task list should give allowance to prioritize them as necessary.  Tasks that need to be complete at some point but are not of immediate concern or importance are considered low priority while those with an immediate deadline requiring urgent action are high priority.</a:t>
            </a:r>
          </a:p>
          <a:p>
            <a:r>
              <a:rPr lang="en-US" dirty="0"/>
              <a:t>o	Efficiency:  How quickly can you complete the task?  Sometimes small task can get pushed off and actually create a significant time deficiency later on.  When you finish your high priority tasks, you can knock out several quick tasks at once.  Do so can give you a boost as a seemingly insurmountable task list can be overwhelming.</a:t>
            </a:r>
          </a:p>
          <a:p>
            <a:r>
              <a:rPr lang="en-US" dirty="0"/>
              <a:t>•	STATE another helpful strategy when assessing priority and efficiency is to color code tasks.  This approach can help organize your daily schedule at a glance.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Third strategy is blocking out time.  You should assess your to-do list for tasks based on how quickly you can complete them.  Blocking out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time is especially important for meetings with families and teams.  Also consider choosing a “protected” task each day.  It may be normal to rearrange your schedule as other assignments come up; however, look at your list to choose one high-priority assignment that will be an unmovable block of time to complete.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Lesson 2.2 Evaluating How You Manage Time</a:t>
            </a:r>
          </a:p>
          <a:p>
            <a:r>
              <a:rPr lang="en-US"/>
              <a:t>Lesson Time: 30 minutes </a:t>
            </a:r>
          </a:p>
          <a:p>
            <a:r>
              <a:rPr lang="en-US"/>
              <a:t>Key Teaching Points / Instructions</a:t>
            </a:r>
          </a:p>
          <a:p>
            <a:r>
              <a:rPr lang="en-US"/>
              <a:t>•	SHARE when it comes to personal productivity advice, one size does not fit all.  STATE the way a person prefers to perceive and process information can have a dramatic impact on the success or failure of time management techniques and performance enhancement strategies.  This assessment is designed to help you understand your own style—how you think, learn, and communicate best—and guide you toward productivity tips that have been found to be effective.</a:t>
            </a:r>
          </a:p>
          <a:p>
            <a:r>
              <a:rPr lang="en-US"/>
              <a:t>•	SHARE the following website and ASK participants to complete the Personal Productivity Style from the Harvard Business Review.  https://hbr.org/2015/01/assessment-whats-your-personal-productivity-style</a:t>
            </a:r>
          </a:p>
          <a:p>
            <a:r>
              <a:rPr lang="en-US"/>
              <a:t> •	DEBRIEF results.  ASK do you feel like the results match the worker you have been in the past?  Has your previous way of doing things worked for you, or do you think it’s time to change?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STATE deliberate, quick, and thoughtful case management is essential to children and families and staying on top of your workload is essential to managing your own stress levels and ability to plan.  The following tips can assist.</a:t>
            </a:r>
          </a:p>
          <a:p>
            <a:r>
              <a:rPr lang="en-US" dirty="0"/>
              <a:t>o	Be decisive.  Making decisions every day can be overwhelming and can zap your energy.  If you aren’t great at making decisions, use tricks like flipping a coin or setting a timer for decisions that aren’t significant.  Follow your intuition.  If two competing tasks need your time and are equally important, divide and conquer.  Alternate an hour on each task then set it aside rotating back and forth until both are complete or until one takes priority over the other</a:t>
            </a:r>
          </a:p>
          <a:p>
            <a:r>
              <a:rPr lang="en-US" dirty="0"/>
              <a:t>o	Make a game plan.  Take a few minutes each morning to complete the priority list for the day.  Do the little things as you go.  If it takes less than five minutes, do it at that time.  This will prevent the smaller pieces from piling up.</a:t>
            </a:r>
          </a:p>
          <a:p>
            <a:r>
              <a:rPr lang="en-US" dirty="0"/>
              <a:t>o	Play to your strengths.  Whether you perform better in the morning or at night, plan to complete your bigger, more demanding tasks during the time of day you are most productive with the least distractions.  </a:t>
            </a:r>
          </a:p>
          <a:p>
            <a:r>
              <a:rPr lang="en-US" dirty="0"/>
              <a:t>o	Set boundaries.  Child welfare is a profession in which self-awareness is key.  Feelings will come up and it isn’t easy to “leave it at the office.”  Setting boundaries is essential.  You may set a firm timeframe for a client who likes to monopolize your time or let your colleagues and supervisor know when you are and aren’t available.  Decide how much of your day you can or are willing to give to others.  Consult with your supervisor on your daily schedule/itinerary.  </a:t>
            </a:r>
          </a:p>
          <a:p>
            <a:pPr marL="742950" marR="0" lvl="1" indent="-285750">
              <a:lnSpc>
                <a:spcPct val="115000"/>
              </a:lnSpc>
              <a:spcBef>
                <a:spcPts val="0"/>
              </a:spcBef>
              <a:spcAft>
                <a:spcPts val="1000"/>
              </a:spcAft>
              <a:buFont typeface="Courier New" panose="02070309020205020404" pitchFamily="49" charset="0"/>
              <a:buChar char="o"/>
            </a:pPr>
            <a:r>
              <a:rPr lang="en-US" dirty="0"/>
              <a:t>o	Make technology your friend. Getting bombarded with email throughout the day can be extremely distracting and cause anxiety but can come in handy and give you an assist.  For clients, choose one means of contact to use for emergencies or crisis calls.  For non-crisis accounts, silence alerts during all non-office hours.  Consider checking emails/messages at designated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times.  Use the Outlook Calendar to keep track of meetings and appointments and block out sufficient hours to allow yourself time.</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these tips can help, but you will have to experiment to find what works and what doesn’t for you.  Balancing all aspects of your job as a child welfare workers is crucial.  Not only will it help you avoid burnout, but it can also help keeping your satisfied and sane.  It will also help families reach positive outcomes.</a:t>
            </a:r>
          </a:p>
          <a:p>
            <a:pPr marL="342900" marR="0" lvl="0" indent="-342900">
              <a:lnSpc>
                <a:spcPct val="115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Unit 3 Prioritizing and Scheduling</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Unit 3: Prioritizing and Scheduling</a:t>
            </a:r>
          </a:p>
          <a:p>
            <a:r>
              <a:rPr lang="en-US"/>
              <a:t>Unit Time: 80 minutes</a:t>
            </a:r>
          </a:p>
          <a:p>
            <a:r>
              <a:rPr lang="en-US"/>
              <a:t>Resources:</a:t>
            </a:r>
          </a:p>
          <a:p>
            <a:r>
              <a:rPr lang="en-US"/>
              <a:t>•	Participant Guide</a:t>
            </a:r>
          </a:p>
          <a:p>
            <a:r>
              <a:rPr lang="en-US"/>
              <a:t>•	Your personal energy cycle (2:08)</a:t>
            </a:r>
          </a:p>
          <a:p>
            <a:r>
              <a:rPr lang="en-US"/>
              <a:t>•	Covey’s Time Management Matrix</a:t>
            </a:r>
          </a:p>
          <a:p>
            <a:r>
              <a:rPr lang="en-US"/>
              <a:t>Learning Objectives:</a:t>
            </a:r>
          </a:p>
          <a:p>
            <a:r>
              <a:rPr lang="en-US"/>
              <a:t>•	Participants will gain knowledge on Energy Levels.</a:t>
            </a:r>
          </a:p>
          <a:p>
            <a:r>
              <a:rPr lang="en-US"/>
              <a:t>•	Participants will gain knowledge on Covey’s Time Management Matrix and be able to apply the matrix to child welfare 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Lesson 3.1 Energy Cycles</a:t>
            </a:r>
          </a:p>
          <a:p>
            <a:r>
              <a:rPr lang="en-US"/>
              <a:t>Lesson Time:  30 minutes </a:t>
            </a:r>
          </a:p>
          <a:p>
            <a:r>
              <a:rPr lang="en-US"/>
              <a:t>Key Teaching Points / Instructions</a:t>
            </a:r>
          </a:p>
          <a:p>
            <a:r>
              <a:rPr lang="en-US"/>
              <a:t>•	SHARE we have been discussing a lot of information regarding the management of time, but ultimately, time is not what needs to be managed.  No matter what you choose to do during the day, the time will inevitably pass.  Every hour is not created equal.  Throughout the day, you have natural energy levels that cycle up and down.  These natural rhythms during the day are called Energy Cycle.  </a:t>
            </a:r>
          </a:p>
          <a:p>
            <a:r>
              <a:rPr lang="en-US"/>
              <a:t>•	STATE the goal is to work with your natural energy cycle versus against it.  SHOW the following video:  Your personal energy cycle (2:08)</a:t>
            </a:r>
          </a:p>
          <a:p>
            <a:r>
              <a:rPr lang="en-US"/>
              <a:t>https://www.youtube.com/watch?v=IU35rj1sAis	</a:t>
            </a:r>
          </a:p>
          <a:p>
            <a:r>
              <a:rPr lang="en-US"/>
              <a:t>•	DEBRIEF by asking the following:</a:t>
            </a:r>
          </a:p>
          <a:p>
            <a:r>
              <a:rPr lang="en-US"/>
              <a:t>o	When do you feel most energetic?</a:t>
            </a:r>
          </a:p>
          <a:p>
            <a:r>
              <a:rPr lang="en-US"/>
              <a:t>o	What times of the day work best to do certain kinds of work?</a:t>
            </a:r>
          </a:p>
          <a:p>
            <a:r>
              <a:rPr lang="en-US"/>
              <a:t>o	What do you do to manage your energy during the day?</a:t>
            </a:r>
          </a:p>
          <a:p>
            <a:r>
              <a:rPr lang="en-US"/>
              <a:t>•	STATE there is nothing abnormal about the changes we all have in energy during the day; however, we sometime categorize the downswing in energy as a problem to fix.  We often try to get done more by resting less.  We may use large doses of sugar and caffeine while others even turn to abusing prescription or illegal drugs.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STRESS humans need to rest and recover for peak performance.  Resting isn’t a sign of laziness or weakness.  It is recognizing an essential human need.  We must pay attention to our natural energy cycles to help consistently perform our bests over long periods of time.  Here are some ways to work with our bodies instead of against them.</a:t>
            </a:r>
          </a:p>
          <a:p>
            <a:r>
              <a:rPr lang="en-US"/>
              <a:t>o	Learn Your Patterns:  use a notebook or calendar to track how much energy you are having during different parts of the day as well as what you are eating and drinking.  If you do this for a few days, you’ll notice patterns in how your energy flows allowing you to plan accordingly.</a:t>
            </a:r>
          </a:p>
          <a:p>
            <a:r>
              <a:rPr lang="en-US"/>
              <a:t>o	Maximize Your Peak Cycle:  When you are in an up cycle, you can get a lot accomplished, so plan your day to take advantage of that energy.  </a:t>
            </a:r>
          </a:p>
          <a:p>
            <a:r>
              <a:rPr lang="en-US"/>
              <a:t>o	Take a Break:  When you are in a down cycle, it’s better to rest than attempt to power through it.  Rest and recovery are not optional.  If you do not rest, your body will force you to rest later.  During a down cycle, go for a walk, meditate, take a twenty-minute nap.  </a:t>
            </a:r>
          </a:p>
          <a:p>
            <a:r>
              <a:rPr lang="en-US"/>
              <a:t>o	Get Enough Sleep:  Sleep deprivation results in a prolonged down cycle which gets in the way of getting things accomplished.  </a:t>
            </a:r>
          </a:p>
          <a:p>
            <a:r>
              <a:rPr lang="en-US"/>
              <a:t>•	SHARE paying attention to your Energy Cycles during the day will help you get the most out of the time you have available.  Take maximum advantage of your up cycles and rest on down cycles.  You will find you are accomplishing more in the day.</a:t>
            </a:r>
          </a:p>
          <a:p>
            <a:r>
              <a:rPr lang="en-US"/>
              <a:t>•	TRANSITION to Lesson 3.2 Maximizing Your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Lesson 1.1: What is Time Management? </a:t>
            </a:r>
          </a:p>
          <a:p>
            <a:r>
              <a:rPr lang="en-US"/>
              <a:t>Lesson Time:  10 minutes</a:t>
            </a:r>
          </a:p>
          <a:p>
            <a:r>
              <a:rPr lang="en-US"/>
              <a:t>Key Teaching Points / Instructions</a:t>
            </a:r>
          </a:p>
          <a:p>
            <a:r>
              <a:rPr lang="en-US"/>
              <a:t>•	SHARE for child welfare professionals, the ability to make effective use of limited time is critical.  As new staff you are receiving training on tasks and responsibilities you will have when working with families.  STATE it is also important for you to receive training and coaching on how to best prioritize tasks, plan your day, meet required timeframes, organize files, adapt to emergencies, and communicate efficiently.  ADVISE use of time management measures will help new staff develop greater self-awareness about your strengths and limitations.  </a:t>
            </a:r>
          </a:p>
          <a:p>
            <a:r>
              <a:rPr lang="en-US"/>
              <a:t>•	SHARE the following Learning Objectives:</a:t>
            </a:r>
          </a:p>
          <a:p>
            <a:r>
              <a:rPr lang="en-US"/>
              <a:t>o	Participants will have a greater understanding of time management in child welfare.</a:t>
            </a:r>
          </a:p>
          <a:p>
            <a:r>
              <a:rPr lang="en-US"/>
              <a:t>o	Participants will understand the benefits along with internal and external barriers.</a:t>
            </a:r>
          </a:p>
          <a:p>
            <a:r>
              <a:rPr lang="en-US"/>
              <a:t>o	Participants will evaluate their own time styles and learn tools to assist with how to manage according to their results.</a:t>
            </a:r>
          </a:p>
          <a:p>
            <a:r>
              <a:rPr lang="en-US"/>
              <a:t>o	Participants will gain knowledge on Energy Levels.</a:t>
            </a:r>
          </a:p>
          <a:p>
            <a:r>
              <a:rPr lang="en-US"/>
              <a:t>o	Participants will gain knowledge on Covey’s Time Management Matrix and be able to apply the matrix to child welfare 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Lesson 3.2 Maximizing Your Time</a:t>
            </a:r>
          </a:p>
          <a:p>
            <a:r>
              <a:rPr lang="en-US"/>
              <a:t>Lesson Time:  40 minutes </a:t>
            </a:r>
          </a:p>
          <a:p>
            <a:r>
              <a:rPr lang="en-US"/>
              <a:t>Key Teaching Points / Instructions</a:t>
            </a:r>
          </a:p>
          <a:p>
            <a:r>
              <a:rPr lang="en-US"/>
              <a:t>•	SHARE Dwight D. Eisenhower, former general and former president of the United States devised “the Eisenhower Decision Matrix.”  He said, </a:t>
            </a:r>
          </a:p>
          <a:p>
            <a:r>
              <a:rPr lang="en-US"/>
              <a:t>What is important is seldom urgent, and what is urgent is seldom important.”</a:t>
            </a:r>
          </a:p>
          <a:p>
            <a:r>
              <a:rPr lang="en-US"/>
              <a:t>•	ADVISE most people fall into the category of believing all urgent activities are also important.   In his book, the 7 Habits of Highly Effective People, Steven Covey refined Eisenhower’s Decision Matrix into four quadrants.  This four-quadrant system helps you to categorize each task and responsibility based on urgencies and importance.  </a:t>
            </a:r>
          </a:p>
          <a:p>
            <a:r>
              <a:rPr lang="en-US"/>
              <a:t>o	Urgency:  Tasks and responsibilities require immediate action or attention</a:t>
            </a:r>
          </a:p>
          <a:p>
            <a:r>
              <a:rPr lang="en-US"/>
              <a:t>o	Importance:  Those with high significance or value to goals</a:t>
            </a:r>
          </a:p>
          <a:p>
            <a:r>
              <a:rPr lang="en-US"/>
              <a:t>•	STATE the objective of using this method is to focus on improving both personal and professional relationships as well as promoting growth and accomplishment.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SHARE the matrix symbolizes your time.  So, its size cannot be modified, but the size of each quadrant may be changed based on how much time you spend in it.</a:t>
            </a:r>
          </a:p>
          <a:p>
            <a:r>
              <a:rPr lang="en-US"/>
              <a:t>•	REVIEW the following information about each quadrant.</a:t>
            </a:r>
          </a:p>
          <a:p>
            <a:r>
              <a:rPr lang="en-US"/>
              <a:t>o	Quadrant 1:  Urgent and Important</a:t>
            </a:r>
          </a:p>
          <a:p>
            <a:r>
              <a:rPr lang="en-US"/>
              <a:t>	Involves responsibilities or tasks related to critical results and requires urgent attention.  These items may also be stressors due to their urgency and importance, so being aware of these tasks and categorizing them accordingly can ensure you focus the necessary time and effort on them.  Items in Q1 have the following qualities</a:t>
            </a:r>
          </a:p>
          <a:p>
            <a:r>
              <a:rPr lang="en-US"/>
              <a:t>•	Impending deadlines</a:t>
            </a:r>
          </a:p>
          <a:p>
            <a:r>
              <a:rPr lang="en-US"/>
              <a:t>•	Direct relation to time-sensitive goals</a:t>
            </a:r>
          </a:p>
          <a:p>
            <a:r>
              <a:rPr lang="en-US"/>
              <a:t>•	Involves alleviating immediate risk</a:t>
            </a:r>
          </a:p>
          <a:p>
            <a:endParaRPr lang="en-US"/>
          </a:p>
          <a:p>
            <a:r>
              <a:rPr lang="en-US"/>
              <a:t>•	ASK what may be case work activities in Q1?</a:t>
            </a:r>
          </a:p>
          <a:p>
            <a:r>
              <a:rPr lang="en-US"/>
              <a:t>o	Quadrant 2: Not urgent but important</a:t>
            </a:r>
          </a:p>
          <a:p>
            <a:r>
              <a:rPr lang="en-US"/>
              <a:t>	Involves focusing on activities to develop a sense of discipline and commitment, as well as identifying and working on things you can control. Items may have the following qualities:</a:t>
            </a:r>
          </a:p>
          <a:p>
            <a:r>
              <a:rPr lang="en-US"/>
              <a:t>•	Require planning or additional steps</a:t>
            </a:r>
          </a:p>
          <a:p>
            <a:r>
              <a:rPr lang="en-US"/>
              <a:t>•	Direct relation to overall goals</a:t>
            </a:r>
          </a:p>
          <a:p>
            <a:r>
              <a:rPr lang="en-US"/>
              <a:t>•	ASK what may be case work activities for Q2?</a:t>
            </a:r>
          </a:p>
          <a:p>
            <a:r>
              <a:rPr lang="en-US"/>
              <a:t>o	Quadrant 3: Urgent but not important</a:t>
            </a:r>
          </a:p>
          <a:p>
            <a:r>
              <a:rPr lang="en-US"/>
              <a:t>	Activities in Q3 are urgent and assume some form of importance in the moment. These are likely items that can be reduced or removed from your workflow. They likely have some of the following qualities: </a:t>
            </a:r>
          </a:p>
          <a:p>
            <a:r>
              <a:rPr lang="en-US"/>
              <a:t>•	Result of poor planning of items in Q1 and Q2</a:t>
            </a:r>
          </a:p>
          <a:p>
            <a:r>
              <a:rPr lang="en-US"/>
              <a:t>•	Interrupting productivity</a:t>
            </a:r>
          </a:p>
          <a:p>
            <a:r>
              <a:rPr lang="en-US"/>
              <a:t>•	Distraction</a:t>
            </a:r>
          </a:p>
          <a:p>
            <a:r>
              <a:rPr lang="en-US"/>
              <a:t>•	ASK what may be case work activities for Q3?</a:t>
            </a:r>
          </a:p>
          <a:p>
            <a:r>
              <a:rPr lang="en-US"/>
              <a:t>o	Quadrant 4: Not urgent and not important</a:t>
            </a:r>
          </a:p>
          <a:p>
            <a:r>
              <a:rPr lang="en-US"/>
              <a:t>	Tasks in Q4 are more likely able to be removed completely or reduced. It is important to identify which items belong in this quadrant, so you know which tasks to classify as lowest priority. These items typically have the following qualities:</a:t>
            </a:r>
          </a:p>
          <a:p>
            <a:r>
              <a:rPr lang="en-US"/>
              <a:t>•	Cause the least amount of stress</a:t>
            </a:r>
          </a:p>
          <a:p>
            <a:r>
              <a:rPr lang="en-US"/>
              <a:t>•	Not directly related to overall or time-sensitive goals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SHARE using the Covey Time Management Matrix can have many benefits in the workplace, including:</a:t>
            </a:r>
          </a:p>
          <a:p>
            <a:r>
              <a:rPr lang="en-US"/>
              <a:t>o	Increased productivity: The order of this method can help you decide what to put first in your life and how to efficiently approach these tasks. Having an organized and prioritized list of tasks can help you complete more and the most vital tasks in the same amount of time.</a:t>
            </a:r>
          </a:p>
          <a:p>
            <a:r>
              <a:rPr lang="en-US"/>
              <a:t>o	Clear habits: Using this matrix can help you identify which quadrants you spend most of your time in and assess your own behavior. You can then develop new habits of focusing only on Q1 and Q2 items.</a:t>
            </a:r>
          </a:p>
          <a:p>
            <a:r>
              <a:rPr lang="en-US"/>
              <a:t>o	Work-life balance: With more productive habits at work, you are better able to find time for the things that matter most to you outside of work as well.</a:t>
            </a:r>
          </a:p>
          <a:p>
            <a:r>
              <a:rPr lang="en-US"/>
              <a:t>o	Improved planning skills: Prioritizing tasks appropriately with this matrix can also help you determine clear short-term goals that can be completed within certain timeframes. This can help you better plan projects and long-term goals.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STATE applying this matrix to your daily life and routine involves self-assessment and specificity. Here are some steps that may help you navigate this technique:</a:t>
            </a:r>
          </a:p>
          <a:p>
            <a:r>
              <a:rPr lang="en-US" dirty="0"/>
              <a:t>o	1. List the tasks you need to complete.  Whether prioritizing tasks for the day or for the month, it’s important to write out every task you have yet to complete. These tasks should be brief and clear statements.</a:t>
            </a:r>
          </a:p>
          <a:p>
            <a:r>
              <a:rPr lang="en-US" dirty="0"/>
              <a:t>o	2. Include deadlines.</a:t>
            </a:r>
          </a:p>
          <a:p>
            <a:r>
              <a:rPr lang="en-US" dirty="0"/>
              <a:t>After you’ve clearly listed each task, include their deadlines. Knowing when things need to be completed can help you prioritize what needs to come first and what can wait until later. Make note of the deadlines that are quickly approaching to help determine the urgency of your tasks in the next step.</a:t>
            </a:r>
          </a:p>
          <a:p>
            <a:r>
              <a:rPr lang="en-US" dirty="0"/>
              <a:t>o	3. Identify the most urgent tasks.</a:t>
            </a:r>
          </a:p>
          <a:p>
            <a:r>
              <a:rPr lang="en-US" dirty="0"/>
              <a:t>Indicate which listed deadlines are closest to determine which are most urgent. This allows you to put your tasks into perspective when it comes to prioritization. It also provides a clear view of what your responsibilities are collectively and may give you an idea of which tasks should be completed first and last.</a:t>
            </a:r>
          </a:p>
          <a:p>
            <a:r>
              <a:rPr lang="en-US" dirty="0"/>
              <a:t>o	4. Organize by importance.</a:t>
            </a:r>
          </a:p>
          <a:p>
            <a:r>
              <a:rPr lang="en-US" dirty="0"/>
              <a:t>After determining how urgent each task is to your schedule, order your tasks according to their importance. This will allow you to fully realize which tasks are tentative and which tasks can wait at the moment. It can also assist with creating a schedule to get these urgent tasks completed according to their importance.</a:t>
            </a:r>
          </a:p>
          <a:p>
            <a:r>
              <a:rPr lang="en-US" dirty="0"/>
              <a:t>o	5. Place tasks in the correct quadrant</a:t>
            </a:r>
          </a:p>
          <a:p>
            <a:r>
              <a:rPr lang="en-US" dirty="0"/>
              <a:t>Examine each task to determine how urgent and/or important it is for your agenda, then organize them into groups in your list. Once you have assessed which tasks are urgent, important, both or neither, place them in their corresponding quadrant. You can begin using this organization of the matrix to complete tasks throughout your day, week or month.</a:t>
            </a:r>
          </a:p>
          <a:p>
            <a:r>
              <a:rPr lang="en-US" dirty="0"/>
              <a:t>o	6. Assess your productivity.</a:t>
            </a:r>
          </a:p>
          <a:p>
            <a:pPr marL="914400" marR="0">
              <a:lnSpc>
                <a:spcPct val="115000"/>
              </a:lnSpc>
              <a:spcBef>
                <a:spcPts val="0"/>
              </a:spcBef>
              <a:spcAft>
                <a:spcPts val="0"/>
              </a:spcAft>
            </a:pPr>
            <a:r>
              <a:rPr lang="en-US" dirty="0"/>
              <a:t>Repeat this process for your daily and weekly activities. After using the method for a few weeks or months, reflect upon your performance. Determine how completing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tasks in order of their location in the matrix improved your efficiency, workflow and stress management. You can use your findings to figure out how best to adjust your schedule to accommodate your needs or assess if certain items in your matrix need to be moved to a different quadrant. If you discover some items are not as important as others, consider re-organizing your matrix, schedule, or work methods to put more meaningful tasks first.</a:t>
            </a:r>
          </a:p>
          <a:p>
            <a:pPr marL="342900" marR="0" lvl="0" indent="-342900">
              <a:lnSpc>
                <a:spcPct val="115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if there are any questions.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PROVIDE</a:t>
            </a:r>
            <a:r>
              <a:rPr lang="en-US" sz="1800" b="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with a link to the infographic</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https://public.3.basecamp.com/p/VKggVJCYidqFhGPtF4GXNGpW</a:t>
            </a:r>
          </a:p>
          <a:p>
            <a:pPr marL="342900" marR="0" lvl="0" indent="-342900">
              <a:lnSpc>
                <a:spcPct val="115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we have discussed numerous aspects to time management.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to Lesson 3.3 Wrap-Up.</a:t>
            </a:r>
          </a:p>
          <a:p>
            <a:pPr marL="457200" marR="0">
              <a:lnSpc>
                <a:spcPct val="115000"/>
              </a:lnSpc>
              <a:spcBef>
                <a:spcPts val="0"/>
              </a:spcBef>
              <a:spcAft>
                <a:spcPts val="10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Lesson 3.3 Wrap-Up </a:t>
            </a:r>
          </a:p>
          <a:p>
            <a:r>
              <a:rPr lang="en-US"/>
              <a:t>Lesson Time: 10 minutes</a:t>
            </a:r>
          </a:p>
          <a:p>
            <a:r>
              <a:rPr lang="en-US"/>
              <a:t>Talking Points and Instructions:</a:t>
            </a:r>
          </a:p>
          <a:p>
            <a:r>
              <a:rPr lang="en-US"/>
              <a:t>•	ASK the group for any final thoughts or questions. </a:t>
            </a:r>
          </a:p>
          <a:p>
            <a:r>
              <a:rPr lang="en-US"/>
              <a:t>•	ASK participants to SHARE at least one change they will implement into their daily routine practice going forward.  GIVE affirmations to the selections.</a:t>
            </a:r>
          </a:p>
          <a:p>
            <a:r>
              <a:rPr lang="en-US"/>
              <a:t>•	SHARE the following quote by reading it or asking a participant to read it: </a:t>
            </a:r>
          </a:p>
          <a:p>
            <a:r>
              <a:rPr lang="en-US"/>
              <a:t>○	“Time is really the only capital every human has, and the only thing he can’t afford to lose.” ~Albert Einstein</a:t>
            </a:r>
          </a:p>
          <a:p>
            <a:r>
              <a:rPr lang="en-US"/>
              <a:t>•	THANK participants for their participation.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ASK participants What is Time Management?  SHARE time management is the process of organizing and planning how to divide your time between different activities.  STATE if we get it right, we end up working smarter, not harder.  SHARE the highest achievers manage their time exceptionally well.</a:t>
            </a:r>
          </a:p>
          <a:p>
            <a:r>
              <a:rPr lang="en-US"/>
              <a:t>•	STATE as a child welfare worker, it will feel like you are being pulled in many different directions at once.  There are a lot of high priority tasks so knowing how to work efficiently and manage time can make or break your ability to stay on top of your cases and help families with safety, permanency, and well-being.  </a:t>
            </a:r>
          </a:p>
          <a:p>
            <a:r>
              <a:rPr lang="en-US"/>
              <a:t>•	SHARE efficiency and effective time management should not mean leaving a job half-finished or cutting corners especially in a field as important as child welfare.  Instead, whether you are working independently or as a part of a team, your time management strategies should maximize the limited time and resources you do have to ensure your most pressing and priority tasks always get completed.</a:t>
            </a:r>
          </a:p>
          <a:p>
            <a:r>
              <a:rPr lang="en-US"/>
              <a:t>•	SHARE before we move on to assess our time styles and discuss strategies, it is important to keep in mind best practices:</a:t>
            </a:r>
          </a:p>
          <a:p>
            <a:r>
              <a:rPr lang="en-US"/>
              <a:t>o	Return phone calls promptly.</a:t>
            </a:r>
          </a:p>
          <a:p>
            <a:r>
              <a:rPr lang="en-US"/>
              <a:t>o	Empower families.  When they do more for themselves, they rely on you less.</a:t>
            </a:r>
          </a:p>
          <a:p>
            <a:r>
              <a:rPr lang="en-US"/>
              <a:t>o	Use family permanency plans during quality contacts.  This keeps everyone focused on the common goal and assessing progress along the way.  It also ensures time is used efficiently.</a:t>
            </a:r>
          </a:p>
          <a:p>
            <a:r>
              <a:rPr lang="en-US"/>
              <a:t>o	Understand your professional role and tasks you must complete.  Once you have this understanding, you can more easily prioritize and schedule.</a:t>
            </a:r>
          </a:p>
          <a:p>
            <a:r>
              <a:rPr lang="en-US"/>
              <a:t>•	STATE we will now discuss some benefits and myths of time management.  TRANSITION to Lesson 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Lesson 1.2:  Benefits and Myths</a:t>
            </a:r>
          </a:p>
          <a:p>
            <a:r>
              <a:rPr lang="en-US"/>
              <a:t>Lesson Time:  10 minutes </a:t>
            </a:r>
          </a:p>
          <a:p>
            <a:r>
              <a:rPr lang="en-US"/>
              <a:t>Key Teaching Points / Instructions</a:t>
            </a:r>
          </a:p>
          <a:p>
            <a:r>
              <a:rPr lang="en-US"/>
              <a:t>•	ASK participants to share their beliefs about time management.  DISCUSS the following myths:</a:t>
            </a:r>
          </a:p>
          <a:p>
            <a:r>
              <a:rPr lang="en-US"/>
              <a:t>o	Time Management=Getting More Done in Less Time</a:t>
            </a:r>
          </a:p>
          <a:p>
            <a:r>
              <a:rPr lang="en-US"/>
              <a:t>o	There’s a finish line where everything is done at once</a:t>
            </a:r>
          </a:p>
          <a:p>
            <a:r>
              <a:rPr lang="en-US"/>
              <a:t>o	A perfect time management system exists</a:t>
            </a:r>
          </a:p>
          <a:p>
            <a:r>
              <a:rPr lang="en-US"/>
              <a:t>•	STATE we cannot manage time, nor can we save it.  Time ticks away relentlessly, despite, our efforts to control it.  SHARE when we can manage our productivity, there are numerous benefits.</a:t>
            </a:r>
          </a:p>
          <a:p>
            <a:r>
              <a:rPr lang="en-US"/>
              <a:t>•	ASK the group to share benefits to effectively using your time.  STATE when you know how to manage your time effectively, you can unlock many benefits.  REVIEW any benefits not shared:</a:t>
            </a:r>
          </a:p>
          <a:p>
            <a:r>
              <a:rPr lang="en-US"/>
              <a:t>o	Greater productive and efficiency</a:t>
            </a:r>
          </a:p>
          <a:p>
            <a:r>
              <a:rPr lang="en-US"/>
              <a:t>o	Improved quality of work</a:t>
            </a:r>
          </a:p>
          <a:p>
            <a:r>
              <a:rPr lang="en-US"/>
              <a:t>o	Less stress</a:t>
            </a:r>
          </a:p>
          <a:p>
            <a:r>
              <a:rPr lang="en-US"/>
              <a:t>o	Allows for more relaxation and wind down</a:t>
            </a:r>
          </a:p>
          <a:p>
            <a:r>
              <a:rPr lang="en-US"/>
              <a:t>o	A better professional reputation</a:t>
            </a:r>
          </a:p>
          <a:p>
            <a:r>
              <a:rPr lang="en-US"/>
              <a:t>o	Increase opportunities for growth and advancement</a:t>
            </a:r>
          </a:p>
          <a:p>
            <a:r>
              <a:rPr lang="en-US"/>
              <a:t>o	More opportunities to achieve your life and career goals</a:t>
            </a:r>
          </a:p>
          <a:p>
            <a:r>
              <a:rPr lang="en-US"/>
              <a:t>•	ADVISE overall, you start to feel more in control with confidence to choose how to best use your time.  Ultimately feeling happier, more relaxed, better able to think, and more in control leads you to a great place to help children and families reach their target too.  </a:t>
            </a:r>
          </a:p>
          <a:p>
            <a:r>
              <a:rPr lang="en-US"/>
              <a:t>•	STATE we are provided 24 hours of time each day to use as we like.  The key is in how we use that time.  We can use it wisely, we can waste it, but we can never save it.  At the end of the day, it is gone.  What we can manage is productivity.  We will discuss what being busy versus being productive looks like next.  TRANSITION to Lesson 1.3 Being “Busy” and Barriers to Productivity.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Lesson 1.3 Being “Busy” and Barriers to Productivity</a:t>
            </a:r>
          </a:p>
          <a:p>
            <a:r>
              <a:rPr lang="en-US"/>
              <a:t>Lesson Time:   20 minutes</a:t>
            </a:r>
          </a:p>
          <a:p>
            <a:r>
              <a:rPr lang="en-US"/>
              <a:t>Key Teaching Points / Instructions</a:t>
            </a:r>
          </a:p>
          <a:p>
            <a:r>
              <a:rPr lang="en-US"/>
              <a:t>•	ASK what does it mean to be busy?  STATE in our “always-on” world, there is a constant demand to be busy, to be seen as busy, responding to everything immediately and getting tasks done quickly.  This can lead to feelings of being overwhelmed and overworked.</a:t>
            </a:r>
          </a:p>
          <a:p>
            <a:r>
              <a:rPr lang="en-US"/>
              <a:t>•	SHARE economist Cyril Northcote Parkinson once wrote that “Work expands to fill the time available for its completion.”  ASK for thoughts on the quote.</a:t>
            </a:r>
          </a:p>
          <a:p>
            <a:r>
              <a:rPr lang="en-US"/>
              <a:t>•	STATE John Spencer, editor of Pop Culture and Society has four rules for understanding the difference between being busy and being productive:</a:t>
            </a:r>
          </a:p>
          <a:p>
            <a:r>
              <a:rPr lang="en-US"/>
              <a:t>o	Being busy is frantic, while being productive is focused.</a:t>
            </a:r>
          </a:p>
          <a:p>
            <a:r>
              <a:rPr lang="en-US"/>
              <a:t>o	Being busy is fueled by perfectionism while being productive is fueled by purpose.</a:t>
            </a:r>
          </a:p>
          <a:p>
            <a:r>
              <a:rPr lang="en-US"/>
              <a:t>o	Being busy is about working harder while being productive is about working smarter.</a:t>
            </a:r>
          </a:p>
          <a:p>
            <a:r>
              <a:rPr lang="en-US"/>
              <a:t>o	Being busy is about being good at everything while being productive is about being great at a few important things.</a:t>
            </a:r>
          </a:p>
          <a:p>
            <a:r>
              <a:rPr lang="en-US"/>
              <a:t>•	SHARE being busy means having a great deal to do.  You constantly feel as though you have a lot going on, and you are trying to accomplish many task at the same time.  However, in reality, you are really accomplishing very little.  By overloading yourself sometimes because you feel you have to or possibly because of the work in child welfare, you are actually impacting your ability to complete tasks int the long term and within your role.  Your personal credibility may suffer as your tasks are not completed and goals are not met.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STATE being “busy” isn’t the only obstacle in productivity in child welfare.  SHARE we each have both internal and external barriers.  </a:t>
            </a:r>
          </a:p>
          <a:p>
            <a:r>
              <a:rPr lang="en-US"/>
              <a:t>•	ASK participants to take 2-3 minutes to use a post-it note to jot down possible internal and external barriers.  ASK for participants to share.  The following are possible examples:</a:t>
            </a:r>
          </a:p>
          <a:p>
            <a:r>
              <a:rPr lang="en-US"/>
              <a:t>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External:  interruptions, socializing, meeting and unscheduled meetings, unscheduled phone calls or visitors, work environments (vacancies, agency in transition), unclear personal, professional, or agency goals</a:t>
            </a:r>
          </a:p>
          <a:p>
            <a:r>
              <a:rPr lang="en-US"/>
              <a:t>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Internal:  lack of planning, priorities misaligned, or identified incorrectly, exhaustion, being a “Yes” person, and procrastination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SHARE we will now discuss procrastination more in depth.  </a:t>
            </a:r>
          </a:p>
          <a:p>
            <a:r>
              <a:rPr lang="en-US"/>
              <a:t>•	STATE procrastination is defined as by the Oxford Dictionary as:  The action of delaying or postponing something.</a:t>
            </a:r>
          </a:p>
          <a:p>
            <a:r>
              <a:rPr lang="en-US"/>
              <a:t>•	ASK participants to rate how often they procrastinate when having an important task with a timeframe with 1 being always and 10 being never.  ASK for a volunteer and use Motivational Interviewing Skills to ask the following:  Why you chose the number you are at?  What reason are you not at a lower number?  What would you need to do in order to move down the scale toward always?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jpeg"/><Relationship Id="rId7" Type="http://schemas.openxmlformats.org/officeDocument/2006/relationships/image" Target="../media/image1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hyperlink" Target="https://hbr.org/2015/01/assessment-whats-your-personal-productivity-styl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IU35rj1sAis" TargetMode="External"/><Relationship Id="rId3" Type="http://schemas.openxmlformats.org/officeDocument/2006/relationships/image" Target="../media/image26.jpeg"/><Relationship Id="rId7" Type="http://schemas.openxmlformats.org/officeDocument/2006/relationships/image" Target="../media/image30.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image" Target="../media/image3.png"/><Relationship Id="rId4" Type="http://schemas.openxmlformats.org/officeDocument/2006/relationships/image" Target="../media/image27.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hyperlink" Target="https://hbr.org/2015/01/assessment-whats-your-personal-productivity-styl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2000"/>
          </a:blip>
          <a:srcRect t="10595" b="10595"/>
          <a:stretch>
            <a:fillRect/>
          </a:stretch>
        </p:blipFill>
        <p:spPr>
          <a:xfrm>
            <a:off x="0" y="0"/>
            <a:ext cx="18288000" cy="10287000"/>
          </a:xfrm>
          <a:prstGeom prst="rect">
            <a:avLst/>
          </a:prstGeom>
        </p:spPr>
      </p:pic>
      <p:grpSp>
        <p:nvGrpSpPr>
          <p:cNvPr id="3" name="Group 3"/>
          <p:cNvGrpSpPr>
            <a:grpSpLocks noChangeAspect="1"/>
          </p:cNvGrpSpPr>
          <p:nvPr/>
        </p:nvGrpSpPr>
        <p:grpSpPr>
          <a:xfrm>
            <a:off x="7984379" y="2173604"/>
            <a:ext cx="7373246" cy="6066391"/>
            <a:chOff x="0" y="0"/>
            <a:chExt cx="6184570" cy="5088399"/>
          </a:xfrm>
        </p:grpSpPr>
        <p:sp>
          <p:nvSpPr>
            <p:cNvPr id="4" name="Freeform 4"/>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203867"/>
            </a:solidFill>
          </p:spPr>
        </p:sp>
        <p:sp>
          <p:nvSpPr>
            <p:cNvPr id="5" name="Freeform 5"/>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504DD9"/>
            </a:solidFill>
            <a:ln w="12700">
              <a:solidFill>
                <a:srgbClr val="000000"/>
              </a:solidFill>
            </a:ln>
          </p:spPr>
        </p:sp>
      </p:grpSp>
      <p:sp>
        <p:nvSpPr>
          <p:cNvPr id="6" name="TextBox 6"/>
          <p:cNvSpPr txBox="1"/>
          <p:nvPr/>
        </p:nvSpPr>
        <p:spPr>
          <a:xfrm>
            <a:off x="1028700" y="2145029"/>
            <a:ext cx="9107053" cy="2450466"/>
          </a:xfrm>
          <a:prstGeom prst="rect">
            <a:avLst/>
          </a:prstGeom>
        </p:spPr>
        <p:txBody>
          <a:bodyPr lIns="0" tIns="0" rIns="0" bIns="0" rtlCol="0" anchor="t">
            <a:spAutoFit/>
          </a:bodyPr>
          <a:lstStyle/>
          <a:p>
            <a:pPr>
              <a:lnSpc>
                <a:spcPts val="9307"/>
              </a:lnSpc>
            </a:pPr>
            <a:r>
              <a:rPr lang="en-US" sz="8236">
                <a:solidFill>
                  <a:srgbClr val="000000"/>
                </a:solidFill>
                <a:latin typeface="Poppins ExtraBold"/>
              </a:rPr>
              <a:t>TIME MANAGEMENT</a:t>
            </a:r>
          </a:p>
        </p:txBody>
      </p:sp>
      <p:grpSp>
        <p:nvGrpSpPr>
          <p:cNvPr id="7" name="Group 7"/>
          <p:cNvGrpSpPr>
            <a:grpSpLocks noChangeAspect="1"/>
          </p:cNvGrpSpPr>
          <p:nvPr/>
        </p:nvGrpSpPr>
        <p:grpSpPr>
          <a:xfrm>
            <a:off x="9004271" y="520389"/>
            <a:ext cx="11391967" cy="9372822"/>
            <a:chOff x="0" y="0"/>
            <a:chExt cx="6184570" cy="5088399"/>
          </a:xfrm>
        </p:grpSpPr>
        <p:sp>
          <p:nvSpPr>
            <p:cNvPr id="8" name="Freeform 8"/>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D94E4D"/>
            </a:solidFill>
          </p:spPr>
        </p:sp>
        <p:sp>
          <p:nvSpPr>
            <p:cNvPr id="9" name="Freeform 9"/>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blipFill>
              <a:blip r:embed="rId3"/>
              <a:stretch>
                <a:fillRect l="-28496" r="-28496"/>
              </a:stretch>
            </a:blipFill>
          </p:spPr>
        </p:sp>
      </p:grpSp>
      <p:grpSp>
        <p:nvGrpSpPr>
          <p:cNvPr id="10" name="Group 10"/>
          <p:cNvGrpSpPr/>
          <p:nvPr/>
        </p:nvGrpSpPr>
        <p:grpSpPr>
          <a:xfrm>
            <a:off x="13731448" y="9684029"/>
            <a:ext cx="5864693" cy="682641"/>
            <a:chOff x="0" y="0"/>
            <a:chExt cx="4991307" cy="580980"/>
          </a:xfrm>
        </p:grpSpPr>
        <p:sp>
          <p:nvSpPr>
            <p:cNvPr id="11" name="Freeform 11"/>
            <p:cNvSpPr/>
            <p:nvPr/>
          </p:nvSpPr>
          <p:spPr>
            <a:xfrm>
              <a:off x="0" y="0"/>
              <a:ext cx="4991307" cy="580980"/>
            </a:xfrm>
            <a:custGeom>
              <a:avLst/>
              <a:gdLst/>
              <a:ahLst/>
              <a:cxnLst/>
              <a:rect l="l" t="t" r="r" b="b"/>
              <a:pathLst>
                <a:path w="4991307" h="580980">
                  <a:moveTo>
                    <a:pt x="203200" y="0"/>
                  </a:moveTo>
                  <a:lnTo>
                    <a:pt x="4991307" y="0"/>
                  </a:lnTo>
                  <a:lnTo>
                    <a:pt x="4788107" y="580980"/>
                  </a:lnTo>
                  <a:lnTo>
                    <a:pt x="0" y="580980"/>
                  </a:lnTo>
                  <a:lnTo>
                    <a:pt x="203200" y="0"/>
                  </a:lnTo>
                  <a:close/>
                </a:path>
              </a:pathLst>
            </a:custGeom>
            <a:solidFill>
              <a:srgbClr val="BB0302"/>
            </a:solidFill>
          </p:spPr>
        </p:sp>
        <p:sp>
          <p:nvSpPr>
            <p:cNvPr id="12" name="TextBox 12"/>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3731448" y="-79670"/>
            <a:ext cx="5150092" cy="629055"/>
            <a:chOff x="0" y="0"/>
            <a:chExt cx="3473641" cy="424286"/>
          </a:xfrm>
        </p:grpSpPr>
        <p:sp>
          <p:nvSpPr>
            <p:cNvPr id="14" name="Freeform 14"/>
            <p:cNvSpPr/>
            <p:nvPr/>
          </p:nvSpPr>
          <p:spPr>
            <a:xfrm>
              <a:off x="0" y="0"/>
              <a:ext cx="3473641" cy="424286"/>
            </a:xfrm>
            <a:custGeom>
              <a:avLst/>
              <a:gdLst/>
              <a:ahLst/>
              <a:cxnLst/>
              <a:rect l="l" t="t" r="r" b="b"/>
              <a:pathLst>
                <a:path w="3473641" h="424286">
                  <a:moveTo>
                    <a:pt x="3270441" y="0"/>
                  </a:moveTo>
                  <a:lnTo>
                    <a:pt x="0" y="0"/>
                  </a:lnTo>
                  <a:lnTo>
                    <a:pt x="203200" y="424286"/>
                  </a:lnTo>
                  <a:lnTo>
                    <a:pt x="3473641" y="424286"/>
                  </a:lnTo>
                  <a:lnTo>
                    <a:pt x="3270441" y="0"/>
                  </a:lnTo>
                  <a:close/>
                </a:path>
              </a:pathLst>
            </a:custGeom>
            <a:solidFill>
              <a:srgbClr val="BB0302"/>
            </a:solidFill>
          </p:spPr>
        </p:sp>
        <p:sp>
          <p:nvSpPr>
            <p:cNvPr id="15" name="TextBox 15"/>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2700000">
            <a:off x="14894532" y="6358376"/>
            <a:ext cx="4593664" cy="592930"/>
            <a:chOff x="0" y="0"/>
            <a:chExt cx="3839044" cy="495527"/>
          </a:xfrm>
        </p:grpSpPr>
        <p:sp>
          <p:nvSpPr>
            <p:cNvPr id="17" name="Freeform 17"/>
            <p:cNvSpPr/>
            <p:nvPr/>
          </p:nvSpPr>
          <p:spPr>
            <a:xfrm>
              <a:off x="0" y="0"/>
              <a:ext cx="3839044" cy="495527"/>
            </a:xfrm>
            <a:custGeom>
              <a:avLst/>
              <a:gdLst/>
              <a:ahLst/>
              <a:cxnLst/>
              <a:rect l="l" t="t" r="r" b="b"/>
              <a:pathLst>
                <a:path w="3839044" h="495527">
                  <a:moveTo>
                    <a:pt x="203200" y="0"/>
                  </a:moveTo>
                  <a:lnTo>
                    <a:pt x="3839044" y="0"/>
                  </a:lnTo>
                  <a:lnTo>
                    <a:pt x="3635844" y="495527"/>
                  </a:lnTo>
                  <a:lnTo>
                    <a:pt x="0" y="495527"/>
                  </a:lnTo>
                  <a:lnTo>
                    <a:pt x="203200" y="0"/>
                  </a:lnTo>
                  <a:close/>
                </a:path>
              </a:pathLst>
            </a:custGeom>
            <a:solidFill>
              <a:srgbClr val="BB0302"/>
            </a:solidFill>
          </p:spPr>
        </p:sp>
        <p:sp>
          <p:nvSpPr>
            <p:cNvPr id="18" name="TextBox 18"/>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138474" y="9101017"/>
            <a:ext cx="11794298" cy="772096"/>
            <a:chOff x="0" y="0"/>
            <a:chExt cx="8874876" cy="580980"/>
          </a:xfrm>
        </p:grpSpPr>
        <p:sp>
          <p:nvSpPr>
            <p:cNvPr id="20" name="Freeform 20"/>
            <p:cNvSpPr/>
            <p:nvPr/>
          </p:nvSpPr>
          <p:spPr>
            <a:xfrm>
              <a:off x="0" y="0"/>
              <a:ext cx="8874876" cy="580980"/>
            </a:xfrm>
            <a:custGeom>
              <a:avLst/>
              <a:gdLst/>
              <a:ahLst/>
              <a:cxnLst/>
              <a:rect l="l" t="t" r="r" b="b"/>
              <a:pathLst>
                <a:path w="8874876" h="580980">
                  <a:moveTo>
                    <a:pt x="203200" y="0"/>
                  </a:moveTo>
                  <a:lnTo>
                    <a:pt x="8874876" y="0"/>
                  </a:lnTo>
                  <a:lnTo>
                    <a:pt x="8671676" y="580980"/>
                  </a:lnTo>
                  <a:lnTo>
                    <a:pt x="0" y="580980"/>
                  </a:lnTo>
                  <a:lnTo>
                    <a:pt x="203200" y="0"/>
                  </a:lnTo>
                  <a:close/>
                </a:path>
              </a:pathLst>
            </a:custGeom>
            <a:solidFill>
              <a:srgbClr val="BB0302"/>
            </a:solidFill>
          </p:spPr>
        </p:sp>
        <p:sp>
          <p:nvSpPr>
            <p:cNvPr id="21" name="TextBox 21"/>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sp>
        <p:nvSpPr>
          <p:cNvPr id="22" name="AutoShape 22"/>
          <p:cNvSpPr/>
          <p:nvPr/>
        </p:nvSpPr>
        <p:spPr>
          <a:xfrm>
            <a:off x="1028700" y="6742197"/>
            <a:ext cx="4401956" cy="0"/>
          </a:xfrm>
          <a:prstGeom prst="line">
            <a:avLst/>
          </a:prstGeom>
          <a:ln w="9525" cap="flat">
            <a:solidFill>
              <a:srgbClr val="000000"/>
            </a:solidFill>
            <a:prstDash val="solid"/>
            <a:headEnd type="none" w="sm" len="sm"/>
            <a:tailEnd type="none" w="sm" len="sm"/>
          </a:ln>
        </p:spPr>
      </p:sp>
      <p:grpSp>
        <p:nvGrpSpPr>
          <p:cNvPr id="23" name="Group 23"/>
          <p:cNvGrpSpPr/>
          <p:nvPr/>
        </p:nvGrpSpPr>
        <p:grpSpPr>
          <a:xfrm rot="-2700000">
            <a:off x="14931337" y="3644815"/>
            <a:ext cx="4200278" cy="587967"/>
            <a:chOff x="0" y="0"/>
            <a:chExt cx="812800" cy="113778"/>
          </a:xfrm>
        </p:grpSpPr>
        <p:sp>
          <p:nvSpPr>
            <p:cNvPr id="24" name="Freeform 24"/>
            <p:cNvSpPr/>
            <p:nvPr/>
          </p:nvSpPr>
          <p:spPr>
            <a:xfrm>
              <a:off x="0" y="0"/>
              <a:ext cx="812800" cy="113778"/>
            </a:xfrm>
            <a:custGeom>
              <a:avLst/>
              <a:gdLst/>
              <a:ahLst/>
              <a:cxnLst/>
              <a:rect l="l" t="t" r="r" b="b"/>
              <a:pathLst>
                <a:path w="812800" h="113778">
                  <a:moveTo>
                    <a:pt x="0" y="0"/>
                  </a:moveTo>
                  <a:lnTo>
                    <a:pt x="812800" y="0"/>
                  </a:lnTo>
                  <a:lnTo>
                    <a:pt x="812800" y="113778"/>
                  </a:lnTo>
                  <a:lnTo>
                    <a:pt x="0" y="113778"/>
                  </a:lnTo>
                  <a:close/>
                </a:path>
              </a:pathLst>
            </a:custGeom>
            <a:solidFill>
              <a:srgbClr val="BB0302"/>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6" name="Picture 26"/>
          <p:cNvPicPr>
            <a:picLocks noChangeAspect="1"/>
          </p:cNvPicPr>
          <p:nvPr/>
        </p:nvPicPr>
        <p:blipFill>
          <a:blip r:embed="rId4"/>
          <a:srcRect t="6528" b="6528"/>
          <a:stretch>
            <a:fillRect/>
          </a:stretch>
        </p:blipFill>
        <p:spPr>
          <a:xfrm>
            <a:off x="437489" y="805078"/>
            <a:ext cx="1182421" cy="1147396"/>
          </a:xfrm>
          <a:prstGeom prst="rect">
            <a:avLst/>
          </a:prstGeom>
        </p:spPr>
      </p:pic>
      <p:sp>
        <p:nvSpPr>
          <p:cNvPr id="27" name="TextBox 27"/>
          <p:cNvSpPr txBox="1"/>
          <p:nvPr/>
        </p:nvSpPr>
        <p:spPr>
          <a:xfrm>
            <a:off x="1028700" y="6078164"/>
            <a:ext cx="6016938" cy="554496"/>
          </a:xfrm>
          <a:prstGeom prst="rect">
            <a:avLst/>
          </a:prstGeom>
        </p:spPr>
        <p:txBody>
          <a:bodyPr lIns="0" tIns="0" rIns="0" bIns="0" rtlCol="0" anchor="t">
            <a:spAutoFit/>
          </a:bodyPr>
          <a:lstStyle/>
          <a:p>
            <a:pPr>
              <a:lnSpc>
                <a:spcPts val="4062"/>
              </a:lnSpc>
              <a:spcBef>
                <a:spcPct val="0"/>
              </a:spcBef>
            </a:pPr>
            <a:r>
              <a:rPr lang="en-US" sz="3595">
                <a:solidFill>
                  <a:srgbClr val="000000"/>
                </a:solidFill>
                <a:latin typeface="Poppins Bold"/>
              </a:rPr>
              <a:t>CORE WEEK TWO</a:t>
            </a:r>
          </a:p>
        </p:txBody>
      </p:sp>
      <p:sp>
        <p:nvSpPr>
          <p:cNvPr id="28" name="TextBox 28"/>
          <p:cNvSpPr txBox="1"/>
          <p:nvPr/>
        </p:nvSpPr>
        <p:spPr>
          <a:xfrm>
            <a:off x="1733102" y="1088875"/>
            <a:ext cx="5389789" cy="863599"/>
          </a:xfrm>
          <a:prstGeom prst="rect">
            <a:avLst/>
          </a:prstGeom>
        </p:spPr>
        <p:txBody>
          <a:bodyPr lIns="0" tIns="0" rIns="0" bIns="0" rtlCol="0" anchor="t">
            <a:spAutoFit/>
          </a:bodyPr>
          <a:lstStyle/>
          <a:p>
            <a:pPr>
              <a:lnSpc>
                <a:spcPts val="3228"/>
              </a:lnSpc>
              <a:spcBef>
                <a:spcPct val="0"/>
              </a:spcBef>
            </a:pPr>
            <a:r>
              <a:rPr lang="en-US" sz="2857">
                <a:solidFill>
                  <a:srgbClr val="1E376E"/>
                </a:solidFill>
                <a:latin typeface="Poppins Bold"/>
              </a:rPr>
              <a:t>DEPARTMENT OF CHILDREN'S SERVICES</a:t>
            </a:r>
          </a:p>
        </p:txBody>
      </p:sp>
      <p:sp>
        <p:nvSpPr>
          <p:cNvPr id="29" name="TextBox 29"/>
          <p:cNvSpPr txBox="1"/>
          <p:nvPr/>
        </p:nvSpPr>
        <p:spPr>
          <a:xfrm>
            <a:off x="646599" y="6904122"/>
            <a:ext cx="2583079"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2"/>
              </a:rPr>
              <a:t>3.8.2023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5000"/>
          </a:blip>
          <a:srcRect t="10595" b="10595"/>
          <a:stretch>
            <a:fillRect/>
          </a:stretch>
        </p:blipFill>
        <p:spPr>
          <a:xfrm>
            <a:off x="0" y="0"/>
            <a:ext cx="18288000" cy="10287000"/>
          </a:xfrm>
          <a:prstGeom prst="rect">
            <a:avLst/>
          </a:prstGeom>
        </p:spPr>
      </p:pic>
      <p:grpSp>
        <p:nvGrpSpPr>
          <p:cNvPr id="3" name="Group 3"/>
          <p:cNvGrpSpPr/>
          <p:nvPr/>
        </p:nvGrpSpPr>
        <p:grpSpPr>
          <a:xfrm>
            <a:off x="0" y="2359293"/>
            <a:ext cx="18288000" cy="7927707"/>
            <a:chOff x="0" y="0"/>
            <a:chExt cx="4816593" cy="2087956"/>
          </a:xfrm>
        </p:grpSpPr>
        <p:sp>
          <p:nvSpPr>
            <p:cNvPr id="4" name="Freeform 4"/>
            <p:cNvSpPr/>
            <p:nvPr/>
          </p:nvSpPr>
          <p:spPr>
            <a:xfrm>
              <a:off x="0" y="0"/>
              <a:ext cx="4816592" cy="2087956"/>
            </a:xfrm>
            <a:custGeom>
              <a:avLst/>
              <a:gdLst/>
              <a:ahLst/>
              <a:cxnLst/>
              <a:rect l="l" t="t" r="r" b="b"/>
              <a:pathLst>
                <a:path w="4816592" h="2087956">
                  <a:moveTo>
                    <a:pt x="0" y="0"/>
                  </a:moveTo>
                  <a:lnTo>
                    <a:pt x="4816592" y="0"/>
                  </a:lnTo>
                  <a:lnTo>
                    <a:pt x="4816592" y="2087956"/>
                  </a:lnTo>
                  <a:lnTo>
                    <a:pt x="0" y="2087956"/>
                  </a:lnTo>
                  <a:close/>
                </a:path>
              </a:pathLst>
            </a:custGeom>
            <a:solidFill>
              <a:srgbClr val="BB030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5488" y="6787530"/>
            <a:ext cx="1390612" cy="182835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31710" y="6787530"/>
            <a:ext cx="2438886" cy="1828353"/>
          </a:xfrm>
          <a:prstGeom prst="rect">
            <a:avLst/>
          </a:prstGeom>
        </p:spPr>
      </p:pic>
      <p:pic>
        <p:nvPicPr>
          <p:cNvPr id="8" name="Picture 8"/>
          <p:cNvPicPr>
            <a:picLocks noChangeAspect="1"/>
          </p:cNvPicPr>
          <p:nvPr/>
        </p:nvPicPr>
        <p:blipFill>
          <a:blip r:embed="rId8"/>
          <a:srcRect/>
          <a:stretch>
            <a:fillRect/>
          </a:stretch>
        </p:blipFill>
        <p:spPr>
          <a:xfrm>
            <a:off x="3126100" y="2951405"/>
            <a:ext cx="11010275" cy="7335595"/>
          </a:xfrm>
          <a:prstGeom prst="rect">
            <a:avLst/>
          </a:prstGeom>
        </p:spPr>
      </p:pic>
      <p:sp>
        <p:nvSpPr>
          <p:cNvPr id="9" name="TextBox 9"/>
          <p:cNvSpPr txBox="1"/>
          <p:nvPr/>
        </p:nvSpPr>
        <p:spPr>
          <a:xfrm>
            <a:off x="9913873" y="179722"/>
            <a:ext cx="7852327" cy="1119128"/>
          </a:xfrm>
          <a:prstGeom prst="rect">
            <a:avLst/>
          </a:prstGeom>
        </p:spPr>
        <p:txBody>
          <a:bodyPr lIns="0" tIns="0" rIns="0" bIns="0" rtlCol="0" anchor="t">
            <a:spAutoFit/>
          </a:bodyPr>
          <a:lstStyle/>
          <a:p>
            <a:pPr>
              <a:lnSpc>
                <a:spcPts val="8665"/>
              </a:lnSpc>
              <a:spcBef>
                <a:spcPct val="0"/>
              </a:spcBef>
            </a:pPr>
            <a:r>
              <a:rPr lang="en-US" sz="6189">
                <a:solidFill>
                  <a:srgbClr val="000000"/>
                </a:solidFill>
                <a:latin typeface="Poppins ExtraBold"/>
              </a:rPr>
              <a:t>PROCRASTINATION</a:t>
            </a:r>
          </a:p>
        </p:txBody>
      </p:sp>
      <p:sp>
        <p:nvSpPr>
          <p:cNvPr id="10" name="TextBox 10"/>
          <p:cNvSpPr txBox="1"/>
          <p:nvPr/>
        </p:nvSpPr>
        <p:spPr>
          <a:xfrm>
            <a:off x="7274085" y="1336843"/>
            <a:ext cx="10480493" cy="563915"/>
          </a:xfrm>
          <a:prstGeom prst="rect">
            <a:avLst/>
          </a:prstGeom>
        </p:spPr>
        <p:txBody>
          <a:bodyPr lIns="0" tIns="0" rIns="0" bIns="0" rtlCol="0" anchor="t">
            <a:spAutoFit/>
          </a:bodyPr>
          <a:lstStyle/>
          <a:p>
            <a:pPr algn="ctr">
              <a:lnSpc>
                <a:spcPts val="4618"/>
              </a:lnSpc>
              <a:spcBef>
                <a:spcPct val="0"/>
              </a:spcBef>
            </a:pPr>
            <a:r>
              <a:rPr lang="en-US" sz="3298">
                <a:solidFill>
                  <a:srgbClr val="000000"/>
                </a:solidFill>
                <a:latin typeface="Canva Sans 1 Bold"/>
              </a:rPr>
              <a:t>The action of delaying or postponing something.</a:t>
            </a:r>
          </a:p>
        </p:txBody>
      </p:sp>
      <p:grpSp>
        <p:nvGrpSpPr>
          <p:cNvPr id="11" name="Group 11"/>
          <p:cNvGrpSpPr>
            <a:grpSpLocks noChangeAspect="1"/>
          </p:cNvGrpSpPr>
          <p:nvPr/>
        </p:nvGrpSpPr>
        <p:grpSpPr>
          <a:xfrm>
            <a:off x="-430714" y="-235087"/>
            <a:ext cx="1459414" cy="1263787"/>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504DD9"/>
            </a:solidFill>
            <a:ln w="12700">
              <a:solidFill>
                <a:srgbClr val="000000"/>
              </a:solidFill>
            </a:ln>
          </p:spPr>
        </p:sp>
      </p:grpSp>
      <p:sp>
        <p:nvSpPr>
          <p:cNvPr id="13" name="TextBox 13"/>
          <p:cNvSpPr txBox="1"/>
          <p:nvPr/>
        </p:nvSpPr>
        <p:spPr>
          <a:xfrm>
            <a:off x="4556174" y="2618347"/>
            <a:ext cx="8150126" cy="679450"/>
          </a:xfrm>
          <a:prstGeom prst="rect">
            <a:avLst/>
          </a:prstGeom>
        </p:spPr>
        <p:txBody>
          <a:bodyPr lIns="0" tIns="0" rIns="0" bIns="0" rtlCol="0" anchor="t">
            <a:spAutoFit/>
          </a:bodyPr>
          <a:lstStyle/>
          <a:p>
            <a:pPr algn="ctr">
              <a:lnSpc>
                <a:spcPts val="5599"/>
              </a:lnSpc>
            </a:pPr>
            <a:r>
              <a:rPr lang="en-US" sz="3999">
                <a:solidFill>
                  <a:srgbClr val="FFFFFF"/>
                </a:solidFill>
                <a:latin typeface="Canva Sans 2 Bold"/>
              </a:rPr>
              <a:t>How often do you procrastinate?</a:t>
            </a:r>
          </a:p>
        </p:txBody>
      </p:sp>
      <p:pic>
        <p:nvPicPr>
          <p:cNvPr id="14" name="Picture 14"/>
          <p:cNvPicPr>
            <a:picLocks noChangeAspect="1"/>
          </p:cNvPicPr>
          <p:nvPr/>
        </p:nvPicPr>
        <p:blipFill>
          <a:blip r:embed="rId9"/>
          <a:srcRect t="6528" b="6528"/>
          <a:stretch>
            <a:fillRect/>
          </a:stretch>
        </p:blipFill>
        <p:spPr>
          <a:xfrm>
            <a:off x="298993" y="8842848"/>
            <a:ext cx="1303869" cy="126524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B030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723026"/>
            <a:chOff x="0" y="0"/>
            <a:chExt cx="24384000" cy="7630702"/>
          </a:xfrm>
        </p:grpSpPr>
        <p:pic>
          <p:nvPicPr>
            <p:cNvPr id="3" name="Picture 3"/>
            <p:cNvPicPr>
              <a:picLocks noChangeAspect="1"/>
            </p:cNvPicPr>
            <p:nvPr/>
          </p:nvPicPr>
          <p:blipFill>
            <a:blip r:embed="rId3"/>
            <a:srcRect t="26514" b="26514"/>
            <a:stretch>
              <a:fillRect/>
            </a:stretch>
          </p:blipFill>
          <p:spPr>
            <a:xfrm>
              <a:off x="0" y="0"/>
              <a:ext cx="24384000" cy="7630702"/>
            </a:xfrm>
            <a:prstGeom prst="rect">
              <a:avLst/>
            </a:prstGeom>
          </p:spPr>
        </p:pic>
      </p:grpSp>
      <p:grpSp>
        <p:nvGrpSpPr>
          <p:cNvPr id="4" name="Group 4"/>
          <p:cNvGrpSpPr/>
          <p:nvPr/>
        </p:nvGrpSpPr>
        <p:grpSpPr>
          <a:xfrm>
            <a:off x="-566821" y="5143500"/>
            <a:ext cx="19729976" cy="1166333"/>
            <a:chOff x="0" y="0"/>
            <a:chExt cx="5196372" cy="307182"/>
          </a:xfrm>
        </p:grpSpPr>
        <p:sp>
          <p:nvSpPr>
            <p:cNvPr id="5" name="Freeform 5"/>
            <p:cNvSpPr/>
            <p:nvPr/>
          </p:nvSpPr>
          <p:spPr>
            <a:xfrm>
              <a:off x="0" y="0"/>
              <a:ext cx="5196372" cy="307182"/>
            </a:xfrm>
            <a:custGeom>
              <a:avLst/>
              <a:gdLst/>
              <a:ahLst/>
              <a:cxnLst/>
              <a:rect l="l" t="t" r="r" b="b"/>
              <a:pathLst>
                <a:path w="5196372" h="307182">
                  <a:moveTo>
                    <a:pt x="0" y="0"/>
                  </a:moveTo>
                  <a:lnTo>
                    <a:pt x="5196372" y="0"/>
                  </a:lnTo>
                  <a:lnTo>
                    <a:pt x="5196372" y="307182"/>
                  </a:lnTo>
                  <a:lnTo>
                    <a:pt x="0" y="307182"/>
                  </a:lnTo>
                  <a:close/>
                </a:path>
              </a:pathLst>
            </a:custGeom>
            <a:solidFill>
              <a:srgbClr val="0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728925" y="5156651"/>
            <a:ext cx="15138485" cy="978107"/>
          </a:xfrm>
          <a:prstGeom prst="rect">
            <a:avLst/>
          </a:prstGeom>
        </p:spPr>
        <p:txBody>
          <a:bodyPr lIns="0" tIns="0" rIns="0" bIns="0" rtlCol="0" anchor="t">
            <a:spAutoFit/>
          </a:bodyPr>
          <a:lstStyle/>
          <a:p>
            <a:pPr algn="ctr">
              <a:lnSpc>
                <a:spcPts val="7513"/>
              </a:lnSpc>
              <a:spcBef>
                <a:spcPct val="0"/>
              </a:spcBef>
            </a:pPr>
            <a:r>
              <a:rPr lang="en-US" sz="5366">
                <a:solidFill>
                  <a:srgbClr val="FFFFFF"/>
                </a:solidFill>
                <a:latin typeface="Poppins ExtraBold"/>
              </a:rPr>
              <a:t>WHY?</a:t>
            </a:r>
          </a:p>
        </p:txBody>
      </p:sp>
      <p:sp>
        <p:nvSpPr>
          <p:cNvPr id="8" name="TextBox 8"/>
          <p:cNvSpPr txBox="1"/>
          <p:nvPr/>
        </p:nvSpPr>
        <p:spPr>
          <a:xfrm>
            <a:off x="1747351" y="6823025"/>
            <a:ext cx="3191200" cy="995678"/>
          </a:xfrm>
          <a:prstGeom prst="rect">
            <a:avLst/>
          </a:prstGeom>
        </p:spPr>
        <p:txBody>
          <a:bodyPr lIns="0" tIns="0" rIns="0" bIns="0" rtlCol="0" anchor="t">
            <a:spAutoFit/>
          </a:bodyPr>
          <a:lstStyle/>
          <a:p>
            <a:pPr algn="ctr">
              <a:lnSpc>
                <a:spcPts val="3885"/>
              </a:lnSpc>
            </a:pPr>
            <a:r>
              <a:rPr lang="en-US" sz="3083">
                <a:solidFill>
                  <a:srgbClr val="FFFFFF"/>
                </a:solidFill>
                <a:latin typeface="Poppins Medium"/>
              </a:rPr>
              <a:t>Fear of Failure or Success</a:t>
            </a:r>
          </a:p>
        </p:txBody>
      </p:sp>
      <p:sp>
        <p:nvSpPr>
          <p:cNvPr id="9" name="TextBox 9"/>
          <p:cNvSpPr txBox="1"/>
          <p:nvPr/>
        </p:nvSpPr>
        <p:spPr>
          <a:xfrm>
            <a:off x="3165495" y="8318248"/>
            <a:ext cx="3546111" cy="1481453"/>
          </a:xfrm>
          <a:prstGeom prst="rect">
            <a:avLst/>
          </a:prstGeom>
        </p:spPr>
        <p:txBody>
          <a:bodyPr lIns="0" tIns="0" rIns="0" bIns="0" rtlCol="0" anchor="t">
            <a:spAutoFit/>
          </a:bodyPr>
          <a:lstStyle/>
          <a:p>
            <a:pPr algn="ctr">
              <a:lnSpc>
                <a:spcPts val="3885"/>
              </a:lnSpc>
            </a:pPr>
            <a:r>
              <a:rPr lang="en-US" sz="3083">
                <a:solidFill>
                  <a:srgbClr val="FFFFFF"/>
                </a:solidFill>
                <a:latin typeface="Poppins Medium"/>
              </a:rPr>
              <a:t>Undeveloped decision-making skills</a:t>
            </a:r>
          </a:p>
        </p:txBody>
      </p:sp>
      <p:sp>
        <p:nvSpPr>
          <p:cNvPr id="10" name="TextBox 10"/>
          <p:cNvSpPr txBox="1"/>
          <p:nvPr/>
        </p:nvSpPr>
        <p:spPr>
          <a:xfrm>
            <a:off x="7548400" y="6823025"/>
            <a:ext cx="3191200" cy="1481453"/>
          </a:xfrm>
          <a:prstGeom prst="rect">
            <a:avLst/>
          </a:prstGeom>
        </p:spPr>
        <p:txBody>
          <a:bodyPr lIns="0" tIns="0" rIns="0" bIns="0" rtlCol="0" anchor="t">
            <a:spAutoFit/>
          </a:bodyPr>
          <a:lstStyle/>
          <a:p>
            <a:pPr algn="ctr">
              <a:lnSpc>
                <a:spcPts val="3885"/>
              </a:lnSpc>
            </a:pPr>
            <a:r>
              <a:rPr lang="en-US" sz="3083">
                <a:solidFill>
                  <a:srgbClr val="FFFFFF"/>
                </a:solidFill>
                <a:latin typeface="Poppins Medium"/>
              </a:rPr>
              <a:t>Poor organizational skills</a:t>
            </a:r>
          </a:p>
        </p:txBody>
      </p:sp>
      <p:sp>
        <p:nvSpPr>
          <p:cNvPr id="11" name="TextBox 11"/>
          <p:cNvSpPr txBox="1"/>
          <p:nvPr/>
        </p:nvSpPr>
        <p:spPr>
          <a:xfrm>
            <a:off x="7702568" y="8906076"/>
            <a:ext cx="3191200" cy="509903"/>
          </a:xfrm>
          <a:prstGeom prst="rect">
            <a:avLst/>
          </a:prstGeom>
        </p:spPr>
        <p:txBody>
          <a:bodyPr lIns="0" tIns="0" rIns="0" bIns="0" rtlCol="0" anchor="t">
            <a:spAutoFit/>
          </a:bodyPr>
          <a:lstStyle/>
          <a:p>
            <a:pPr algn="ctr">
              <a:lnSpc>
                <a:spcPts val="3885"/>
              </a:lnSpc>
            </a:pPr>
            <a:r>
              <a:rPr lang="en-US" sz="3083">
                <a:solidFill>
                  <a:srgbClr val="FFFFFF"/>
                </a:solidFill>
                <a:latin typeface="Poppins Medium"/>
              </a:rPr>
              <a:t>Perfectionism</a:t>
            </a:r>
          </a:p>
        </p:txBody>
      </p:sp>
      <p:sp>
        <p:nvSpPr>
          <p:cNvPr id="12" name="TextBox 12"/>
          <p:cNvSpPr txBox="1"/>
          <p:nvPr/>
        </p:nvSpPr>
        <p:spPr>
          <a:xfrm>
            <a:off x="13354159" y="6823025"/>
            <a:ext cx="3619500" cy="995678"/>
          </a:xfrm>
          <a:prstGeom prst="rect">
            <a:avLst/>
          </a:prstGeom>
        </p:spPr>
        <p:txBody>
          <a:bodyPr lIns="0" tIns="0" rIns="0" bIns="0" rtlCol="0" anchor="t">
            <a:spAutoFit/>
          </a:bodyPr>
          <a:lstStyle/>
          <a:p>
            <a:pPr algn="ctr">
              <a:lnSpc>
                <a:spcPts val="3885"/>
              </a:lnSpc>
            </a:pPr>
            <a:r>
              <a:rPr lang="en-US" sz="3083">
                <a:solidFill>
                  <a:srgbClr val="FFFFFF"/>
                </a:solidFill>
                <a:latin typeface="Poppins Medium"/>
              </a:rPr>
              <a:t>Feeling Overwhelmed</a:t>
            </a:r>
          </a:p>
        </p:txBody>
      </p:sp>
      <p:sp>
        <p:nvSpPr>
          <p:cNvPr id="13" name="TextBox 13"/>
          <p:cNvSpPr txBox="1"/>
          <p:nvPr/>
        </p:nvSpPr>
        <p:spPr>
          <a:xfrm>
            <a:off x="11758559" y="8663189"/>
            <a:ext cx="3191200" cy="995678"/>
          </a:xfrm>
          <a:prstGeom prst="rect">
            <a:avLst/>
          </a:prstGeom>
        </p:spPr>
        <p:txBody>
          <a:bodyPr lIns="0" tIns="0" rIns="0" bIns="0" rtlCol="0" anchor="t">
            <a:spAutoFit/>
          </a:bodyPr>
          <a:lstStyle/>
          <a:p>
            <a:pPr algn="ctr">
              <a:lnSpc>
                <a:spcPts val="3885"/>
              </a:lnSpc>
            </a:pPr>
            <a:r>
              <a:rPr lang="en-US" sz="3083">
                <a:solidFill>
                  <a:srgbClr val="FFFFFF"/>
                </a:solidFill>
                <a:latin typeface="Poppins Medium"/>
              </a:rPr>
              <a:t>Stress Response</a:t>
            </a:r>
          </a:p>
        </p:txBody>
      </p:sp>
      <p:pic>
        <p:nvPicPr>
          <p:cNvPr id="14" name="Picture 14"/>
          <p:cNvPicPr>
            <a:picLocks noChangeAspect="1"/>
          </p:cNvPicPr>
          <p:nvPr/>
        </p:nvPicPr>
        <p:blipFill>
          <a:blip r:embed="rId4"/>
          <a:srcRect t="6528" b="6528"/>
          <a:stretch>
            <a:fillRect/>
          </a:stretch>
        </p:blipFill>
        <p:spPr>
          <a:xfrm>
            <a:off x="298993" y="8842848"/>
            <a:ext cx="1303869" cy="12652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10595" b="10595"/>
          <a:stretch>
            <a:fillRect/>
          </a:stretch>
        </p:blipFill>
        <p:spPr>
          <a:xfrm>
            <a:off x="0" y="0"/>
            <a:ext cx="18288000" cy="10287000"/>
          </a:xfrm>
          <a:prstGeom prst="rect">
            <a:avLst/>
          </a:prstGeom>
        </p:spPr>
      </p:pic>
      <p:grpSp>
        <p:nvGrpSpPr>
          <p:cNvPr id="3" name="Group 3"/>
          <p:cNvGrpSpPr/>
          <p:nvPr/>
        </p:nvGrpSpPr>
        <p:grpSpPr>
          <a:xfrm>
            <a:off x="1028700" y="2660088"/>
            <a:ext cx="3593208" cy="3086100"/>
            <a:chOff x="0" y="0"/>
            <a:chExt cx="946359" cy="812800"/>
          </a:xfrm>
        </p:grpSpPr>
        <p:sp>
          <p:nvSpPr>
            <p:cNvPr id="4" name="Freeform 4"/>
            <p:cNvSpPr/>
            <p:nvPr/>
          </p:nvSpPr>
          <p:spPr>
            <a:xfrm>
              <a:off x="0" y="0"/>
              <a:ext cx="946359" cy="812800"/>
            </a:xfrm>
            <a:custGeom>
              <a:avLst/>
              <a:gdLst/>
              <a:ahLst/>
              <a:cxnLst/>
              <a:rect l="l" t="t" r="r" b="b"/>
              <a:pathLst>
                <a:path w="946359" h="812800">
                  <a:moveTo>
                    <a:pt x="0" y="0"/>
                  </a:moveTo>
                  <a:lnTo>
                    <a:pt x="946359" y="0"/>
                  </a:lnTo>
                  <a:lnTo>
                    <a:pt x="946359" y="812800"/>
                  </a:lnTo>
                  <a:lnTo>
                    <a:pt x="0" y="812800"/>
                  </a:lnTo>
                  <a:close/>
                </a:path>
              </a:pathLst>
            </a:custGeom>
            <a:solidFill>
              <a:srgbClr val="BB030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643852" y="971550"/>
            <a:ext cx="13000297" cy="990600"/>
          </a:xfrm>
          <a:prstGeom prst="rect">
            <a:avLst/>
          </a:prstGeom>
        </p:spPr>
        <p:txBody>
          <a:bodyPr lIns="0" tIns="0" rIns="0" bIns="0" rtlCol="0" anchor="t">
            <a:spAutoFit/>
          </a:bodyPr>
          <a:lstStyle/>
          <a:p>
            <a:pPr algn="ctr">
              <a:lnSpc>
                <a:spcPts val="7388"/>
              </a:lnSpc>
            </a:pPr>
            <a:r>
              <a:rPr lang="en-US" sz="6157">
                <a:solidFill>
                  <a:srgbClr val="000000"/>
                </a:solidFill>
                <a:latin typeface="Poppins ExtraBold"/>
              </a:rPr>
              <a:t>MANAGING PROCRASTINATION</a:t>
            </a:r>
          </a:p>
        </p:txBody>
      </p:sp>
      <p:grpSp>
        <p:nvGrpSpPr>
          <p:cNvPr id="7" name="Group 7"/>
          <p:cNvGrpSpPr/>
          <p:nvPr/>
        </p:nvGrpSpPr>
        <p:grpSpPr>
          <a:xfrm>
            <a:off x="13670648" y="2660088"/>
            <a:ext cx="3593208" cy="3086100"/>
            <a:chOff x="0" y="0"/>
            <a:chExt cx="946359" cy="812800"/>
          </a:xfrm>
        </p:grpSpPr>
        <p:sp>
          <p:nvSpPr>
            <p:cNvPr id="8" name="Freeform 8"/>
            <p:cNvSpPr/>
            <p:nvPr/>
          </p:nvSpPr>
          <p:spPr>
            <a:xfrm>
              <a:off x="0" y="0"/>
              <a:ext cx="946359" cy="812800"/>
            </a:xfrm>
            <a:custGeom>
              <a:avLst/>
              <a:gdLst/>
              <a:ahLst/>
              <a:cxnLst/>
              <a:rect l="l" t="t" r="r" b="b"/>
              <a:pathLst>
                <a:path w="946359" h="812800">
                  <a:moveTo>
                    <a:pt x="0" y="0"/>
                  </a:moveTo>
                  <a:lnTo>
                    <a:pt x="946359" y="0"/>
                  </a:lnTo>
                  <a:lnTo>
                    <a:pt x="946359" y="812800"/>
                  </a:lnTo>
                  <a:lnTo>
                    <a:pt x="0" y="812800"/>
                  </a:lnTo>
                  <a:close/>
                </a:path>
              </a:pathLst>
            </a:custGeom>
            <a:solidFill>
              <a:srgbClr val="BB030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9448790" y="2660088"/>
            <a:ext cx="3593208" cy="3086100"/>
            <a:chOff x="0" y="0"/>
            <a:chExt cx="946359" cy="812800"/>
          </a:xfrm>
        </p:grpSpPr>
        <p:sp>
          <p:nvSpPr>
            <p:cNvPr id="11" name="Freeform 11"/>
            <p:cNvSpPr/>
            <p:nvPr/>
          </p:nvSpPr>
          <p:spPr>
            <a:xfrm>
              <a:off x="0" y="0"/>
              <a:ext cx="946359" cy="812800"/>
            </a:xfrm>
            <a:custGeom>
              <a:avLst/>
              <a:gdLst/>
              <a:ahLst/>
              <a:cxnLst/>
              <a:rect l="l" t="t" r="r" b="b"/>
              <a:pathLst>
                <a:path w="946359" h="812800">
                  <a:moveTo>
                    <a:pt x="0" y="0"/>
                  </a:moveTo>
                  <a:lnTo>
                    <a:pt x="946359" y="0"/>
                  </a:lnTo>
                  <a:lnTo>
                    <a:pt x="946359" y="812800"/>
                  </a:lnTo>
                  <a:lnTo>
                    <a:pt x="0" y="812800"/>
                  </a:lnTo>
                  <a:close/>
                </a:path>
              </a:pathLst>
            </a:custGeom>
            <a:solidFill>
              <a:srgbClr val="BB0302"/>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5231488" y="2660088"/>
            <a:ext cx="3593208" cy="3086100"/>
            <a:chOff x="0" y="0"/>
            <a:chExt cx="946359" cy="812800"/>
          </a:xfrm>
        </p:grpSpPr>
        <p:sp>
          <p:nvSpPr>
            <p:cNvPr id="14" name="Freeform 14"/>
            <p:cNvSpPr/>
            <p:nvPr/>
          </p:nvSpPr>
          <p:spPr>
            <a:xfrm>
              <a:off x="0" y="0"/>
              <a:ext cx="946359" cy="812800"/>
            </a:xfrm>
            <a:custGeom>
              <a:avLst/>
              <a:gdLst/>
              <a:ahLst/>
              <a:cxnLst/>
              <a:rect l="l" t="t" r="r" b="b"/>
              <a:pathLst>
                <a:path w="946359" h="812800">
                  <a:moveTo>
                    <a:pt x="0" y="0"/>
                  </a:moveTo>
                  <a:lnTo>
                    <a:pt x="946359" y="0"/>
                  </a:lnTo>
                  <a:lnTo>
                    <a:pt x="946359" y="812800"/>
                  </a:lnTo>
                  <a:lnTo>
                    <a:pt x="0" y="812800"/>
                  </a:lnTo>
                  <a:close/>
                </a:path>
              </a:pathLst>
            </a:custGeom>
            <a:solidFill>
              <a:srgbClr val="BB0302"/>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28700" y="6343793"/>
            <a:ext cx="3593208" cy="402057"/>
            <a:chOff x="0" y="0"/>
            <a:chExt cx="946359" cy="105891"/>
          </a:xfrm>
        </p:grpSpPr>
        <p:sp>
          <p:nvSpPr>
            <p:cNvPr id="17" name="Freeform 17"/>
            <p:cNvSpPr/>
            <p:nvPr/>
          </p:nvSpPr>
          <p:spPr>
            <a:xfrm>
              <a:off x="0" y="0"/>
              <a:ext cx="946359" cy="105891"/>
            </a:xfrm>
            <a:custGeom>
              <a:avLst/>
              <a:gdLst/>
              <a:ahLst/>
              <a:cxnLst/>
              <a:rect l="l" t="t" r="r" b="b"/>
              <a:pathLst>
                <a:path w="946359" h="105891">
                  <a:moveTo>
                    <a:pt x="0" y="0"/>
                  </a:moveTo>
                  <a:lnTo>
                    <a:pt x="946359" y="0"/>
                  </a:lnTo>
                  <a:lnTo>
                    <a:pt x="946359" y="105891"/>
                  </a:lnTo>
                  <a:lnTo>
                    <a:pt x="0" y="105891"/>
                  </a:lnTo>
                  <a:close/>
                </a:path>
              </a:pathLst>
            </a:custGeom>
            <a:solidFill>
              <a:srgbClr val="000000"/>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5202460" y="6343793"/>
            <a:ext cx="3593208" cy="402057"/>
            <a:chOff x="0" y="0"/>
            <a:chExt cx="946359" cy="105891"/>
          </a:xfrm>
        </p:grpSpPr>
        <p:sp>
          <p:nvSpPr>
            <p:cNvPr id="20" name="Freeform 20"/>
            <p:cNvSpPr/>
            <p:nvPr/>
          </p:nvSpPr>
          <p:spPr>
            <a:xfrm>
              <a:off x="0" y="0"/>
              <a:ext cx="946359" cy="105891"/>
            </a:xfrm>
            <a:custGeom>
              <a:avLst/>
              <a:gdLst/>
              <a:ahLst/>
              <a:cxnLst/>
              <a:rect l="l" t="t" r="r" b="b"/>
              <a:pathLst>
                <a:path w="946359" h="105891">
                  <a:moveTo>
                    <a:pt x="0" y="0"/>
                  </a:moveTo>
                  <a:lnTo>
                    <a:pt x="946359" y="0"/>
                  </a:lnTo>
                  <a:lnTo>
                    <a:pt x="946359" y="105891"/>
                  </a:lnTo>
                  <a:lnTo>
                    <a:pt x="0" y="105891"/>
                  </a:lnTo>
                  <a:close/>
                </a:path>
              </a:pathLst>
            </a:custGeom>
            <a:solidFill>
              <a:srgbClr val="000000"/>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9444621" y="6343793"/>
            <a:ext cx="3593208" cy="402057"/>
            <a:chOff x="0" y="0"/>
            <a:chExt cx="946359" cy="105891"/>
          </a:xfrm>
        </p:grpSpPr>
        <p:sp>
          <p:nvSpPr>
            <p:cNvPr id="23" name="Freeform 23"/>
            <p:cNvSpPr/>
            <p:nvPr/>
          </p:nvSpPr>
          <p:spPr>
            <a:xfrm>
              <a:off x="0" y="0"/>
              <a:ext cx="946359" cy="105891"/>
            </a:xfrm>
            <a:custGeom>
              <a:avLst/>
              <a:gdLst/>
              <a:ahLst/>
              <a:cxnLst/>
              <a:rect l="l" t="t" r="r" b="b"/>
              <a:pathLst>
                <a:path w="946359" h="105891">
                  <a:moveTo>
                    <a:pt x="0" y="0"/>
                  </a:moveTo>
                  <a:lnTo>
                    <a:pt x="946359" y="0"/>
                  </a:lnTo>
                  <a:lnTo>
                    <a:pt x="946359" y="105891"/>
                  </a:lnTo>
                  <a:lnTo>
                    <a:pt x="0" y="105891"/>
                  </a:lnTo>
                  <a:close/>
                </a:path>
              </a:pathLst>
            </a:custGeom>
            <a:solidFill>
              <a:srgbClr val="000000"/>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3666092" y="6343793"/>
            <a:ext cx="3593208" cy="402057"/>
            <a:chOff x="0" y="0"/>
            <a:chExt cx="946359" cy="105891"/>
          </a:xfrm>
        </p:grpSpPr>
        <p:sp>
          <p:nvSpPr>
            <p:cNvPr id="26" name="Freeform 26"/>
            <p:cNvSpPr/>
            <p:nvPr/>
          </p:nvSpPr>
          <p:spPr>
            <a:xfrm>
              <a:off x="0" y="0"/>
              <a:ext cx="946359" cy="105891"/>
            </a:xfrm>
            <a:custGeom>
              <a:avLst/>
              <a:gdLst/>
              <a:ahLst/>
              <a:cxnLst/>
              <a:rect l="l" t="t" r="r" b="b"/>
              <a:pathLst>
                <a:path w="946359" h="105891">
                  <a:moveTo>
                    <a:pt x="0" y="0"/>
                  </a:moveTo>
                  <a:lnTo>
                    <a:pt x="946359" y="0"/>
                  </a:lnTo>
                  <a:lnTo>
                    <a:pt x="946359" y="105891"/>
                  </a:lnTo>
                  <a:lnTo>
                    <a:pt x="0" y="105891"/>
                  </a:lnTo>
                  <a:close/>
                </a:path>
              </a:pathLst>
            </a:custGeom>
            <a:solidFill>
              <a:srgbClr val="000000"/>
            </a:solidFill>
          </p:spPr>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248086" y="3500571"/>
            <a:ext cx="3059478" cy="1200026"/>
          </a:xfrm>
          <a:prstGeom prst="rect">
            <a:avLst/>
          </a:prstGeom>
        </p:spPr>
        <p:txBody>
          <a:bodyPr lIns="0" tIns="0" rIns="0" bIns="0" rtlCol="0" anchor="t">
            <a:spAutoFit/>
          </a:bodyPr>
          <a:lstStyle/>
          <a:p>
            <a:pPr algn="ctr">
              <a:lnSpc>
                <a:spcPts val="4710"/>
              </a:lnSpc>
              <a:spcBef>
                <a:spcPct val="0"/>
              </a:spcBef>
            </a:pPr>
            <a:r>
              <a:rPr lang="en-US" sz="3364">
                <a:solidFill>
                  <a:srgbClr val="FFFFFF"/>
                </a:solidFill>
                <a:latin typeface="Poppins Medium"/>
              </a:rPr>
              <a:t>Make up your own rewards</a:t>
            </a:r>
          </a:p>
        </p:txBody>
      </p:sp>
      <p:sp>
        <p:nvSpPr>
          <p:cNvPr id="29" name="TextBox 29"/>
          <p:cNvSpPr txBox="1"/>
          <p:nvPr/>
        </p:nvSpPr>
        <p:spPr>
          <a:xfrm>
            <a:off x="5475603" y="3587296"/>
            <a:ext cx="3046924" cy="1145959"/>
          </a:xfrm>
          <a:prstGeom prst="rect">
            <a:avLst/>
          </a:prstGeom>
        </p:spPr>
        <p:txBody>
          <a:bodyPr lIns="0" tIns="0" rIns="0" bIns="0" rtlCol="0" anchor="t">
            <a:spAutoFit/>
          </a:bodyPr>
          <a:lstStyle/>
          <a:p>
            <a:pPr algn="ctr">
              <a:lnSpc>
                <a:spcPts val="4561"/>
              </a:lnSpc>
              <a:spcBef>
                <a:spcPct val="0"/>
              </a:spcBef>
            </a:pPr>
            <a:r>
              <a:rPr lang="en-US" sz="3258">
                <a:solidFill>
                  <a:srgbClr val="FFFFFF"/>
                </a:solidFill>
                <a:latin typeface="Poppins Medium"/>
              </a:rPr>
              <a:t>Create accountability</a:t>
            </a:r>
          </a:p>
        </p:txBody>
      </p:sp>
      <p:sp>
        <p:nvSpPr>
          <p:cNvPr id="30" name="TextBox 30"/>
          <p:cNvSpPr txBox="1"/>
          <p:nvPr/>
        </p:nvSpPr>
        <p:spPr>
          <a:xfrm>
            <a:off x="9652919" y="3630781"/>
            <a:ext cx="3176614" cy="1102475"/>
          </a:xfrm>
          <a:prstGeom prst="rect">
            <a:avLst/>
          </a:prstGeom>
        </p:spPr>
        <p:txBody>
          <a:bodyPr lIns="0" tIns="0" rIns="0" bIns="0" rtlCol="0" anchor="t">
            <a:spAutoFit/>
          </a:bodyPr>
          <a:lstStyle/>
          <a:p>
            <a:pPr algn="ctr">
              <a:lnSpc>
                <a:spcPts val="4333"/>
              </a:lnSpc>
              <a:spcBef>
                <a:spcPct val="0"/>
              </a:spcBef>
            </a:pPr>
            <a:r>
              <a:rPr lang="en-US" sz="3095">
                <a:solidFill>
                  <a:srgbClr val="FFFFFF"/>
                </a:solidFill>
                <a:latin typeface="Poppins Medium"/>
              </a:rPr>
              <a:t>Identify consequences</a:t>
            </a:r>
          </a:p>
        </p:txBody>
      </p:sp>
      <p:sp>
        <p:nvSpPr>
          <p:cNvPr id="31" name="TextBox 31"/>
          <p:cNvSpPr txBox="1"/>
          <p:nvPr/>
        </p:nvSpPr>
        <p:spPr>
          <a:xfrm>
            <a:off x="14066552" y="3630781"/>
            <a:ext cx="2801400" cy="1102475"/>
          </a:xfrm>
          <a:prstGeom prst="rect">
            <a:avLst/>
          </a:prstGeom>
        </p:spPr>
        <p:txBody>
          <a:bodyPr lIns="0" tIns="0" rIns="0" bIns="0" rtlCol="0" anchor="t">
            <a:spAutoFit/>
          </a:bodyPr>
          <a:lstStyle/>
          <a:p>
            <a:pPr algn="ctr">
              <a:lnSpc>
                <a:spcPts val="4333"/>
              </a:lnSpc>
              <a:spcBef>
                <a:spcPct val="0"/>
              </a:spcBef>
            </a:pPr>
            <a:r>
              <a:rPr lang="en-US" sz="3095">
                <a:solidFill>
                  <a:srgbClr val="FFFFFF"/>
                </a:solidFill>
                <a:latin typeface="Poppins Medium"/>
              </a:rPr>
              <a:t>Break into smaller tasks</a:t>
            </a:r>
          </a:p>
        </p:txBody>
      </p:sp>
      <p:grpSp>
        <p:nvGrpSpPr>
          <p:cNvPr id="32" name="Group 32"/>
          <p:cNvGrpSpPr/>
          <p:nvPr/>
        </p:nvGrpSpPr>
        <p:grpSpPr>
          <a:xfrm>
            <a:off x="1028700" y="7147907"/>
            <a:ext cx="3593208" cy="3086100"/>
            <a:chOff x="0" y="0"/>
            <a:chExt cx="946359" cy="812800"/>
          </a:xfrm>
        </p:grpSpPr>
        <p:sp>
          <p:nvSpPr>
            <p:cNvPr id="33" name="Freeform 33"/>
            <p:cNvSpPr/>
            <p:nvPr/>
          </p:nvSpPr>
          <p:spPr>
            <a:xfrm>
              <a:off x="0" y="0"/>
              <a:ext cx="946359" cy="812800"/>
            </a:xfrm>
            <a:custGeom>
              <a:avLst/>
              <a:gdLst/>
              <a:ahLst/>
              <a:cxnLst/>
              <a:rect l="l" t="t" r="r" b="b"/>
              <a:pathLst>
                <a:path w="946359" h="812800">
                  <a:moveTo>
                    <a:pt x="0" y="0"/>
                  </a:moveTo>
                  <a:lnTo>
                    <a:pt x="946359" y="0"/>
                  </a:lnTo>
                  <a:lnTo>
                    <a:pt x="946359" y="812800"/>
                  </a:lnTo>
                  <a:lnTo>
                    <a:pt x="0" y="812800"/>
                  </a:lnTo>
                  <a:close/>
                </a:path>
              </a:pathLst>
            </a:custGeom>
            <a:solidFill>
              <a:srgbClr val="BB0302"/>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1248086" y="8038556"/>
            <a:ext cx="3059478" cy="1790383"/>
          </a:xfrm>
          <a:prstGeom prst="rect">
            <a:avLst/>
          </a:prstGeom>
        </p:spPr>
        <p:txBody>
          <a:bodyPr lIns="0" tIns="0" rIns="0" bIns="0" rtlCol="0" anchor="t">
            <a:spAutoFit/>
          </a:bodyPr>
          <a:lstStyle/>
          <a:p>
            <a:pPr algn="ctr">
              <a:lnSpc>
                <a:spcPts val="4710"/>
              </a:lnSpc>
              <a:spcBef>
                <a:spcPct val="0"/>
              </a:spcBef>
            </a:pPr>
            <a:r>
              <a:rPr lang="en-US" sz="3364">
                <a:solidFill>
                  <a:srgbClr val="FFFFFF"/>
                </a:solidFill>
                <a:latin typeface="Poppins Medium"/>
              </a:rPr>
              <a:t>Schedule tasks on your planner</a:t>
            </a:r>
          </a:p>
        </p:txBody>
      </p:sp>
      <p:grpSp>
        <p:nvGrpSpPr>
          <p:cNvPr id="36" name="Group 36"/>
          <p:cNvGrpSpPr/>
          <p:nvPr/>
        </p:nvGrpSpPr>
        <p:grpSpPr>
          <a:xfrm>
            <a:off x="5202460" y="7147907"/>
            <a:ext cx="3593208" cy="3086100"/>
            <a:chOff x="0" y="0"/>
            <a:chExt cx="946359" cy="812800"/>
          </a:xfrm>
        </p:grpSpPr>
        <p:sp>
          <p:nvSpPr>
            <p:cNvPr id="37" name="Freeform 37"/>
            <p:cNvSpPr/>
            <p:nvPr/>
          </p:nvSpPr>
          <p:spPr>
            <a:xfrm>
              <a:off x="0" y="0"/>
              <a:ext cx="946359" cy="812800"/>
            </a:xfrm>
            <a:custGeom>
              <a:avLst/>
              <a:gdLst/>
              <a:ahLst/>
              <a:cxnLst/>
              <a:rect l="l" t="t" r="r" b="b"/>
              <a:pathLst>
                <a:path w="946359" h="812800">
                  <a:moveTo>
                    <a:pt x="0" y="0"/>
                  </a:moveTo>
                  <a:lnTo>
                    <a:pt x="946359" y="0"/>
                  </a:lnTo>
                  <a:lnTo>
                    <a:pt x="946359" y="812800"/>
                  </a:lnTo>
                  <a:lnTo>
                    <a:pt x="0" y="812800"/>
                  </a:lnTo>
                  <a:close/>
                </a:path>
              </a:pathLst>
            </a:custGeom>
            <a:solidFill>
              <a:srgbClr val="BB0302"/>
            </a:solidFill>
          </p:spPr>
        </p:sp>
        <p:sp>
          <p:nvSpPr>
            <p:cNvPr id="38" name="TextBox 3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9444621" y="7200900"/>
            <a:ext cx="3593208" cy="3086100"/>
            <a:chOff x="0" y="0"/>
            <a:chExt cx="946359" cy="812800"/>
          </a:xfrm>
        </p:grpSpPr>
        <p:sp>
          <p:nvSpPr>
            <p:cNvPr id="40" name="Freeform 40"/>
            <p:cNvSpPr/>
            <p:nvPr/>
          </p:nvSpPr>
          <p:spPr>
            <a:xfrm>
              <a:off x="0" y="0"/>
              <a:ext cx="946359" cy="812800"/>
            </a:xfrm>
            <a:custGeom>
              <a:avLst/>
              <a:gdLst/>
              <a:ahLst/>
              <a:cxnLst/>
              <a:rect l="l" t="t" r="r" b="b"/>
              <a:pathLst>
                <a:path w="946359" h="812800">
                  <a:moveTo>
                    <a:pt x="0" y="0"/>
                  </a:moveTo>
                  <a:lnTo>
                    <a:pt x="946359" y="0"/>
                  </a:lnTo>
                  <a:lnTo>
                    <a:pt x="946359" y="812800"/>
                  </a:lnTo>
                  <a:lnTo>
                    <a:pt x="0" y="812800"/>
                  </a:lnTo>
                  <a:close/>
                </a:path>
              </a:pathLst>
            </a:custGeom>
            <a:solidFill>
              <a:srgbClr val="BB0302"/>
            </a:solidFill>
          </p:spPr>
        </p:sp>
        <p:sp>
          <p:nvSpPr>
            <p:cNvPr id="41" name="TextBox 4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13618855" y="7200900"/>
            <a:ext cx="3593208" cy="3086100"/>
            <a:chOff x="0" y="0"/>
            <a:chExt cx="946359" cy="812800"/>
          </a:xfrm>
        </p:grpSpPr>
        <p:sp>
          <p:nvSpPr>
            <p:cNvPr id="43" name="Freeform 43"/>
            <p:cNvSpPr/>
            <p:nvPr/>
          </p:nvSpPr>
          <p:spPr>
            <a:xfrm>
              <a:off x="0" y="0"/>
              <a:ext cx="946359" cy="812800"/>
            </a:xfrm>
            <a:custGeom>
              <a:avLst/>
              <a:gdLst/>
              <a:ahLst/>
              <a:cxnLst/>
              <a:rect l="l" t="t" r="r" b="b"/>
              <a:pathLst>
                <a:path w="946359" h="812800">
                  <a:moveTo>
                    <a:pt x="0" y="0"/>
                  </a:moveTo>
                  <a:lnTo>
                    <a:pt x="946359" y="0"/>
                  </a:lnTo>
                  <a:lnTo>
                    <a:pt x="946359" y="812800"/>
                  </a:lnTo>
                  <a:lnTo>
                    <a:pt x="0" y="812800"/>
                  </a:lnTo>
                  <a:close/>
                </a:path>
              </a:pathLst>
            </a:custGeom>
            <a:solidFill>
              <a:srgbClr val="BB0302"/>
            </a:solidFill>
          </p:spPr>
        </p:sp>
        <p:sp>
          <p:nvSpPr>
            <p:cNvPr id="44" name="TextBox 4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5" name="TextBox 45"/>
          <p:cNvSpPr txBox="1"/>
          <p:nvPr/>
        </p:nvSpPr>
        <p:spPr>
          <a:xfrm>
            <a:off x="5346353" y="8038556"/>
            <a:ext cx="3059478" cy="1790383"/>
          </a:xfrm>
          <a:prstGeom prst="rect">
            <a:avLst/>
          </a:prstGeom>
        </p:spPr>
        <p:txBody>
          <a:bodyPr lIns="0" tIns="0" rIns="0" bIns="0" rtlCol="0" anchor="t">
            <a:spAutoFit/>
          </a:bodyPr>
          <a:lstStyle/>
          <a:p>
            <a:pPr algn="ctr">
              <a:lnSpc>
                <a:spcPts val="4710"/>
              </a:lnSpc>
              <a:spcBef>
                <a:spcPct val="0"/>
              </a:spcBef>
            </a:pPr>
            <a:r>
              <a:rPr lang="en-US" sz="3364">
                <a:solidFill>
                  <a:srgbClr val="FFFFFF"/>
                </a:solidFill>
                <a:latin typeface="Poppins Medium"/>
              </a:rPr>
              <a:t>Start with quick, easy tasks</a:t>
            </a:r>
          </a:p>
        </p:txBody>
      </p:sp>
      <p:sp>
        <p:nvSpPr>
          <p:cNvPr id="46" name="TextBox 46"/>
          <p:cNvSpPr txBox="1"/>
          <p:nvPr/>
        </p:nvSpPr>
        <p:spPr>
          <a:xfrm>
            <a:off x="9691019" y="8038556"/>
            <a:ext cx="3059478" cy="1200026"/>
          </a:xfrm>
          <a:prstGeom prst="rect">
            <a:avLst/>
          </a:prstGeom>
        </p:spPr>
        <p:txBody>
          <a:bodyPr lIns="0" tIns="0" rIns="0" bIns="0" rtlCol="0" anchor="t">
            <a:spAutoFit/>
          </a:bodyPr>
          <a:lstStyle/>
          <a:p>
            <a:pPr algn="ctr">
              <a:lnSpc>
                <a:spcPts val="4710"/>
              </a:lnSpc>
              <a:spcBef>
                <a:spcPct val="0"/>
              </a:spcBef>
            </a:pPr>
            <a:r>
              <a:rPr lang="en-US" sz="3364">
                <a:solidFill>
                  <a:srgbClr val="FFFFFF"/>
                </a:solidFill>
                <a:latin typeface="Poppins Medium"/>
              </a:rPr>
              <a:t>Consult your supervisor</a:t>
            </a:r>
          </a:p>
        </p:txBody>
      </p:sp>
      <p:sp>
        <p:nvSpPr>
          <p:cNvPr id="47" name="TextBox 47"/>
          <p:cNvSpPr txBox="1"/>
          <p:nvPr/>
        </p:nvSpPr>
        <p:spPr>
          <a:xfrm>
            <a:off x="13932957" y="8038556"/>
            <a:ext cx="3059478" cy="1200026"/>
          </a:xfrm>
          <a:prstGeom prst="rect">
            <a:avLst/>
          </a:prstGeom>
        </p:spPr>
        <p:txBody>
          <a:bodyPr lIns="0" tIns="0" rIns="0" bIns="0" rtlCol="0" anchor="t">
            <a:spAutoFit/>
          </a:bodyPr>
          <a:lstStyle/>
          <a:p>
            <a:pPr algn="ctr">
              <a:lnSpc>
                <a:spcPts val="4710"/>
              </a:lnSpc>
              <a:spcBef>
                <a:spcPct val="0"/>
              </a:spcBef>
            </a:pPr>
            <a:r>
              <a:rPr lang="en-US" sz="3364">
                <a:solidFill>
                  <a:srgbClr val="FFFFFF"/>
                </a:solidFill>
                <a:latin typeface="Poppins Medium"/>
              </a:rPr>
              <a:t>Ask for assistance</a:t>
            </a:r>
          </a:p>
        </p:txBody>
      </p:sp>
      <p:grpSp>
        <p:nvGrpSpPr>
          <p:cNvPr id="48" name="Group 48"/>
          <p:cNvGrpSpPr/>
          <p:nvPr/>
        </p:nvGrpSpPr>
        <p:grpSpPr>
          <a:xfrm>
            <a:off x="17212063" y="0"/>
            <a:ext cx="1543050" cy="1326059"/>
            <a:chOff x="0" y="0"/>
            <a:chExt cx="812800" cy="698500"/>
          </a:xfrm>
        </p:grpSpPr>
        <p:sp>
          <p:nvSpPr>
            <p:cNvPr id="49" name="Freeform 4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506E7"/>
            </a:solidFill>
          </p:spPr>
        </p:sp>
        <p:sp>
          <p:nvSpPr>
            <p:cNvPr id="50" name="TextBox 5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1" name="Group 51"/>
          <p:cNvGrpSpPr/>
          <p:nvPr/>
        </p:nvGrpSpPr>
        <p:grpSpPr>
          <a:xfrm>
            <a:off x="-470823" y="0"/>
            <a:ext cx="1543050" cy="1326059"/>
            <a:chOff x="0" y="0"/>
            <a:chExt cx="812800" cy="698500"/>
          </a:xfrm>
        </p:grpSpPr>
        <p:sp>
          <p:nvSpPr>
            <p:cNvPr id="52" name="Freeform 5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506E7"/>
            </a:solidFill>
          </p:spPr>
        </p:sp>
        <p:sp>
          <p:nvSpPr>
            <p:cNvPr id="53" name="TextBox 5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54" name="Picture 54"/>
          <p:cNvPicPr>
            <a:picLocks noChangeAspect="1"/>
          </p:cNvPicPr>
          <p:nvPr/>
        </p:nvPicPr>
        <p:blipFill>
          <a:blip r:embed="rId4"/>
          <a:srcRect t="6528" b="6528"/>
          <a:stretch>
            <a:fillRect/>
          </a:stretch>
        </p:blipFill>
        <p:spPr>
          <a:xfrm>
            <a:off x="16867952" y="8968760"/>
            <a:ext cx="1303869" cy="126524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B030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29205" b="29205"/>
            <a:stretch>
              <a:fillRect/>
            </a:stretch>
          </p:blipFill>
          <p:spPr>
            <a:xfrm>
              <a:off x="0" y="0"/>
              <a:ext cx="24384000" cy="6858000"/>
            </a:xfrm>
            <a:prstGeom prst="rect">
              <a:avLst/>
            </a:prstGeom>
          </p:spPr>
        </p:pic>
      </p:grpSp>
      <p:grpSp>
        <p:nvGrpSpPr>
          <p:cNvPr id="4" name="Group 4"/>
          <p:cNvGrpSpPr/>
          <p:nvPr/>
        </p:nvGrpSpPr>
        <p:grpSpPr>
          <a:xfrm>
            <a:off x="-566821" y="5143500"/>
            <a:ext cx="19729976" cy="1166333"/>
            <a:chOff x="0" y="0"/>
            <a:chExt cx="5196372" cy="307182"/>
          </a:xfrm>
        </p:grpSpPr>
        <p:sp>
          <p:nvSpPr>
            <p:cNvPr id="5" name="Freeform 5"/>
            <p:cNvSpPr/>
            <p:nvPr/>
          </p:nvSpPr>
          <p:spPr>
            <a:xfrm>
              <a:off x="0" y="0"/>
              <a:ext cx="5196372" cy="307182"/>
            </a:xfrm>
            <a:custGeom>
              <a:avLst/>
              <a:gdLst/>
              <a:ahLst/>
              <a:cxnLst/>
              <a:rect l="l" t="t" r="r" b="b"/>
              <a:pathLst>
                <a:path w="5196372" h="307182">
                  <a:moveTo>
                    <a:pt x="0" y="0"/>
                  </a:moveTo>
                  <a:lnTo>
                    <a:pt x="5196372" y="0"/>
                  </a:lnTo>
                  <a:lnTo>
                    <a:pt x="5196372" y="307182"/>
                  </a:lnTo>
                  <a:lnTo>
                    <a:pt x="0" y="307182"/>
                  </a:lnTo>
                  <a:close/>
                </a:path>
              </a:pathLst>
            </a:custGeom>
            <a:solidFill>
              <a:srgbClr val="0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937649" y="7512245"/>
            <a:ext cx="15138485" cy="978107"/>
          </a:xfrm>
          <a:prstGeom prst="rect">
            <a:avLst/>
          </a:prstGeom>
        </p:spPr>
        <p:txBody>
          <a:bodyPr lIns="0" tIns="0" rIns="0" bIns="0" rtlCol="0" anchor="t">
            <a:spAutoFit/>
          </a:bodyPr>
          <a:lstStyle/>
          <a:p>
            <a:pPr algn="ctr">
              <a:lnSpc>
                <a:spcPts val="7513"/>
              </a:lnSpc>
              <a:spcBef>
                <a:spcPct val="0"/>
              </a:spcBef>
            </a:pPr>
            <a:r>
              <a:rPr lang="en-US" sz="5366">
                <a:solidFill>
                  <a:srgbClr val="FFFFFF"/>
                </a:solidFill>
                <a:latin typeface="Poppins ExtraBold"/>
              </a:rPr>
              <a:t>TIME MANAGEMENT STRATEGIES</a:t>
            </a:r>
          </a:p>
        </p:txBody>
      </p:sp>
      <p:pic>
        <p:nvPicPr>
          <p:cNvPr id="8" name="Picture 8"/>
          <p:cNvPicPr>
            <a:picLocks noChangeAspect="1"/>
          </p:cNvPicPr>
          <p:nvPr/>
        </p:nvPicPr>
        <p:blipFill>
          <a:blip r:embed="rId4"/>
          <a:srcRect t="6528" b="6528"/>
          <a:stretch>
            <a:fillRect/>
          </a:stretch>
        </p:blipFill>
        <p:spPr>
          <a:xfrm>
            <a:off x="479116" y="8216419"/>
            <a:ext cx="1831861" cy="1777598"/>
          </a:xfrm>
          <a:prstGeom prst="rect">
            <a:avLst/>
          </a:prstGeom>
        </p:spPr>
      </p:pic>
      <p:sp>
        <p:nvSpPr>
          <p:cNvPr id="9" name="TextBox 9"/>
          <p:cNvSpPr txBox="1"/>
          <p:nvPr/>
        </p:nvSpPr>
        <p:spPr>
          <a:xfrm>
            <a:off x="1574757" y="5231854"/>
            <a:ext cx="15138485" cy="887095"/>
          </a:xfrm>
          <a:prstGeom prst="rect">
            <a:avLst/>
          </a:prstGeom>
        </p:spPr>
        <p:txBody>
          <a:bodyPr lIns="0" tIns="0" rIns="0" bIns="0" rtlCol="0" anchor="t">
            <a:spAutoFit/>
          </a:bodyPr>
          <a:lstStyle/>
          <a:p>
            <a:pPr algn="ctr">
              <a:lnSpc>
                <a:spcPts val="7279"/>
              </a:lnSpc>
            </a:pPr>
            <a:r>
              <a:rPr lang="en-US" sz="5199">
                <a:solidFill>
                  <a:srgbClr val="FFFFFF"/>
                </a:solidFill>
                <a:latin typeface="Canva Sans 2 Bold"/>
              </a:rPr>
              <a:t>Unit Two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0000"/>
          </a:blip>
          <a:srcRect t="10595" b="10595"/>
          <a:stretch>
            <a:fillRect/>
          </a:stretch>
        </p:blipFill>
        <p:spPr>
          <a:xfrm>
            <a:off x="0" y="0"/>
            <a:ext cx="18288000" cy="10287000"/>
          </a:xfrm>
          <a:prstGeom prst="rect">
            <a:avLst/>
          </a:prstGeom>
        </p:spPr>
      </p:pic>
      <p:grpSp>
        <p:nvGrpSpPr>
          <p:cNvPr id="3" name="Group 3"/>
          <p:cNvGrpSpPr/>
          <p:nvPr/>
        </p:nvGrpSpPr>
        <p:grpSpPr>
          <a:xfrm>
            <a:off x="9713339" y="3087438"/>
            <a:ext cx="7852922" cy="1637219"/>
            <a:chOff x="0" y="0"/>
            <a:chExt cx="2068259" cy="431202"/>
          </a:xfrm>
        </p:grpSpPr>
        <p:sp>
          <p:nvSpPr>
            <p:cNvPr id="4" name="Freeform 4"/>
            <p:cNvSpPr/>
            <p:nvPr/>
          </p:nvSpPr>
          <p:spPr>
            <a:xfrm>
              <a:off x="0" y="0"/>
              <a:ext cx="2068259" cy="431202"/>
            </a:xfrm>
            <a:custGeom>
              <a:avLst/>
              <a:gdLst/>
              <a:ahLst/>
              <a:cxnLst/>
              <a:rect l="l" t="t" r="r" b="b"/>
              <a:pathLst>
                <a:path w="2068259" h="431202">
                  <a:moveTo>
                    <a:pt x="0" y="0"/>
                  </a:moveTo>
                  <a:lnTo>
                    <a:pt x="2068259" y="0"/>
                  </a:lnTo>
                  <a:lnTo>
                    <a:pt x="2068259" y="431202"/>
                  </a:lnTo>
                  <a:lnTo>
                    <a:pt x="0" y="431202"/>
                  </a:lnTo>
                  <a:close/>
                </a:path>
              </a:pathLst>
            </a:custGeom>
            <a:solidFill>
              <a:srgbClr val="0000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21739" y="3087438"/>
            <a:ext cx="8519402" cy="1637219"/>
            <a:chOff x="0" y="0"/>
            <a:chExt cx="2243793" cy="431202"/>
          </a:xfrm>
        </p:grpSpPr>
        <p:sp>
          <p:nvSpPr>
            <p:cNvPr id="7" name="Freeform 7"/>
            <p:cNvSpPr/>
            <p:nvPr/>
          </p:nvSpPr>
          <p:spPr>
            <a:xfrm>
              <a:off x="0" y="0"/>
              <a:ext cx="2243793" cy="431202"/>
            </a:xfrm>
            <a:custGeom>
              <a:avLst/>
              <a:gdLst/>
              <a:ahLst/>
              <a:cxnLst/>
              <a:rect l="l" t="t" r="r" b="b"/>
              <a:pathLst>
                <a:path w="2243793" h="431202">
                  <a:moveTo>
                    <a:pt x="0" y="0"/>
                  </a:moveTo>
                  <a:lnTo>
                    <a:pt x="2243793" y="0"/>
                  </a:lnTo>
                  <a:lnTo>
                    <a:pt x="2243793" y="431202"/>
                  </a:lnTo>
                  <a:lnTo>
                    <a:pt x="0" y="431202"/>
                  </a:lnTo>
                  <a:close/>
                </a:path>
              </a:pathLst>
            </a:custGeom>
            <a:solidFill>
              <a:srgbClr val="000000"/>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21739" y="5143500"/>
            <a:ext cx="8519402" cy="4267200"/>
            <a:chOff x="0" y="0"/>
            <a:chExt cx="2243793" cy="1123872"/>
          </a:xfrm>
        </p:grpSpPr>
        <p:sp>
          <p:nvSpPr>
            <p:cNvPr id="10" name="Freeform 10"/>
            <p:cNvSpPr/>
            <p:nvPr/>
          </p:nvSpPr>
          <p:spPr>
            <a:xfrm>
              <a:off x="0" y="0"/>
              <a:ext cx="2243793" cy="1123872"/>
            </a:xfrm>
            <a:custGeom>
              <a:avLst/>
              <a:gdLst/>
              <a:ahLst/>
              <a:cxnLst/>
              <a:rect l="l" t="t" r="r" b="b"/>
              <a:pathLst>
                <a:path w="2243793" h="1123872">
                  <a:moveTo>
                    <a:pt x="0" y="0"/>
                  </a:moveTo>
                  <a:lnTo>
                    <a:pt x="2243793" y="0"/>
                  </a:lnTo>
                  <a:lnTo>
                    <a:pt x="2243793" y="1123872"/>
                  </a:lnTo>
                  <a:lnTo>
                    <a:pt x="0" y="1123872"/>
                  </a:lnTo>
                  <a:close/>
                </a:path>
              </a:pathLst>
            </a:custGeom>
            <a:solidFill>
              <a:srgbClr val="BB0302"/>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768598" y="5143500"/>
            <a:ext cx="7852922" cy="4267200"/>
            <a:chOff x="0" y="0"/>
            <a:chExt cx="2068259" cy="1123872"/>
          </a:xfrm>
        </p:grpSpPr>
        <p:sp>
          <p:nvSpPr>
            <p:cNvPr id="13" name="Freeform 13"/>
            <p:cNvSpPr/>
            <p:nvPr/>
          </p:nvSpPr>
          <p:spPr>
            <a:xfrm>
              <a:off x="0" y="0"/>
              <a:ext cx="2068259" cy="1123872"/>
            </a:xfrm>
            <a:custGeom>
              <a:avLst/>
              <a:gdLst/>
              <a:ahLst/>
              <a:cxnLst/>
              <a:rect l="l" t="t" r="r" b="b"/>
              <a:pathLst>
                <a:path w="2068259" h="1123872">
                  <a:moveTo>
                    <a:pt x="0" y="0"/>
                  </a:moveTo>
                  <a:lnTo>
                    <a:pt x="2068259" y="0"/>
                  </a:lnTo>
                  <a:lnTo>
                    <a:pt x="2068259" y="1123872"/>
                  </a:lnTo>
                  <a:lnTo>
                    <a:pt x="0" y="1123872"/>
                  </a:lnTo>
                  <a:close/>
                </a:path>
              </a:pathLst>
            </a:custGeom>
            <a:solidFill>
              <a:srgbClr val="BB030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3149996" y="620517"/>
            <a:ext cx="11988008" cy="990600"/>
          </a:xfrm>
          <a:prstGeom prst="rect">
            <a:avLst/>
          </a:prstGeom>
        </p:spPr>
        <p:txBody>
          <a:bodyPr lIns="0" tIns="0" rIns="0" bIns="0" rtlCol="0" anchor="t">
            <a:spAutoFit/>
          </a:bodyPr>
          <a:lstStyle/>
          <a:p>
            <a:pPr algn="ctr">
              <a:lnSpc>
                <a:spcPts val="7388"/>
              </a:lnSpc>
            </a:pPr>
            <a:r>
              <a:rPr lang="en-US" sz="6157">
                <a:solidFill>
                  <a:srgbClr val="000000"/>
                </a:solidFill>
                <a:latin typeface="Poppins ExtraBold"/>
              </a:rPr>
              <a:t>A BALANCING ACT</a:t>
            </a:r>
          </a:p>
        </p:txBody>
      </p:sp>
      <p:sp>
        <p:nvSpPr>
          <p:cNvPr id="16" name="TextBox 16"/>
          <p:cNvSpPr txBox="1"/>
          <p:nvPr/>
        </p:nvSpPr>
        <p:spPr>
          <a:xfrm>
            <a:off x="1102314" y="3248752"/>
            <a:ext cx="7297453" cy="992135"/>
          </a:xfrm>
          <a:prstGeom prst="rect">
            <a:avLst/>
          </a:prstGeom>
        </p:spPr>
        <p:txBody>
          <a:bodyPr lIns="0" tIns="0" rIns="0" bIns="0" rtlCol="0" anchor="t">
            <a:spAutoFit/>
          </a:bodyPr>
          <a:lstStyle/>
          <a:p>
            <a:pPr algn="ctr">
              <a:lnSpc>
                <a:spcPts val="7790"/>
              </a:lnSpc>
              <a:spcBef>
                <a:spcPct val="0"/>
              </a:spcBef>
            </a:pPr>
            <a:r>
              <a:rPr lang="en-US" sz="5564">
                <a:solidFill>
                  <a:srgbClr val="FFFFFF"/>
                </a:solidFill>
                <a:latin typeface="Poppins Medium"/>
              </a:rPr>
              <a:t>The To-Do List</a:t>
            </a:r>
          </a:p>
        </p:txBody>
      </p:sp>
      <p:sp>
        <p:nvSpPr>
          <p:cNvPr id="17" name="TextBox 17"/>
          <p:cNvSpPr txBox="1"/>
          <p:nvPr/>
        </p:nvSpPr>
        <p:spPr>
          <a:xfrm>
            <a:off x="10073898" y="3333858"/>
            <a:ext cx="7242323" cy="991978"/>
          </a:xfrm>
          <a:prstGeom prst="rect">
            <a:avLst/>
          </a:prstGeom>
        </p:spPr>
        <p:txBody>
          <a:bodyPr lIns="0" tIns="0" rIns="0" bIns="0" rtlCol="0" anchor="t">
            <a:spAutoFit/>
          </a:bodyPr>
          <a:lstStyle/>
          <a:p>
            <a:pPr algn="ctr">
              <a:lnSpc>
                <a:spcPts val="7799"/>
              </a:lnSpc>
              <a:spcBef>
                <a:spcPct val="0"/>
              </a:spcBef>
            </a:pPr>
            <a:r>
              <a:rPr lang="en-US" sz="5570">
                <a:solidFill>
                  <a:srgbClr val="FFFFFF"/>
                </a:solidFill>
                <a:latin typeface="Poppins Medium"/>
              </a:rPr>
              <a:t>Action Plan</a:t>
            </a:r>
          </a:p>
        </p:txBody>
      </p:sp>
      <p:sp>
        <p:nvSpPr>
          <p:cNvPr id="18" name="TextBox 18"/>
          <p:cNvSpPr txBox="1"/>
          <p:nvPr/>
        </p:nvSpPr>
        <p:spPr>
          <a:xfrm>
            <a:off x="871914" y="5280640"/>
            <a:ext cx="7758253" cy="3833639"/>
          </a:xfrm>
          <a:prstGeom prst="rect">
            <a:avLst/>
          </a:prstGeom>
        </p:spPr>
        <p:txBody>
          <a:bodyPr lIns="0" tIns="0" rIns="0" bIns="0" rtlCol="0" anchor="t">
            <a:spAutoFit/>
          </a:bodyPr>
          <a:lstStyle/>
          <a:p>
            <a:pPr algn="ctr">
              <a:lnSpc>
                <a:spcPts val="4350"/>
              </a:lnSpc>
            </a:pPr>
            <a:r>
              <a:rPr lang="en-US" sz="3107">
                <a:solidFill>
                  <a:srgbClr val="FFFFFF"/>
                </a:solidFill>
                <a:latin typeface="Canva Sans 1 Bold"/>
              </a:rPr>
              <a:t>Pros:</a:t>
            </a:r>
            <a:r>
              <a:rPr lang="en-US" sz="3107">
                <a:solidFill>
                  <a:srgbClr val="FFFFFF"/>
                </a:solidFill>
                <a:latin typeface="Canva Sans 1"/>
              </a:rPr>
              <a:t>  Easy to use</a:t>
            </a:r>
          </a:p>
          <a:p>
            <a:pPr algn="ctr">
              <a:lnSpc>
                <a:spcPts val="4350"/>
              </a:lnSpc>
            </a:pPr>
            <a:r>
              <a:rPr lang="en-US" sz="3107">
                <a:solidFill>
                  <a:srgbClr val="FFFFFF"/>
                </a:solidFill>
                <a:latin typeface="Canva Sans 1"/>
              </a:rPr>
              <a:t>No special training or equipment</a:t>
            </a:r>
          </a:p>
          <a:p>
            <a:pPr algn="ctr">
              <a:lnSpc>
                <a:spcPts val="4350"/>
              </a:lnSpc>
            </a:pPr>
            <a:endParaRPr lang="en-US" sz="3107">
              <a:solidFill>
                <a:srgbClr val="FFFFFF"/>
              </a:solidFill>
              <a:latin typeface="Canva Sans 1"/>
            </a:endParaRPr>
          </a:p>
          <a:p>
            <a:pPr algn="ctr">
              <a:lnSpc>
                <a:spcPts val="4350"/>
              </a:lnSpc>
            </a:pPr>
            <a:r>
              <a:rPr lang="en-US" sz="3107">
                <a:solidFill>
                  <a:srgbClr val="FFFFFF"/>
                </a:solidFill>
                <a:latin typeface="Canva Sans 1 Bold"/>
              </a:rPr>
              <a:t>Cons:  </a:t>
            </a:r>
            <a:r>
              <a:rPr lang="en-US" sz="3107">
                <a:solidFill>
                  <a:srgbClr val="FFFFFF"/>
                </a:solidFill>
                <a:latin typeface="Canva Sans 1"/>
              </a:rPr>
              <a:t>Risks of multiple lists,</a:t>
            </a:r>
          </a:p>
          <a:p>
            <a:pPr algn="ctr">
              <a:lnSpc>
                <a:spcPts val="4350"/>
              </a:lnSpc>
            </a:pPr>
            <a:r>
              <a:rPr lang="en-US" sz="3107">
                <a:solidFill>
                  <a:srgbClr val="FFFFFF"/>
                </a:solidFill>
                <a:latin typeface="Canva Sans 1"/>
              </a:rPr>
              <a:t>Difficult to differentiate small and large tasks</a:t>
            </a:r>
          </a:p>
          <a:p>
            <a:pPr algn="ctr">
              <a:lnSpc>
                <a:spcPts val="4350"/>
              </a:lnSpc>
              <a:spcBef>
                <a:spcPct val="0"/>
              </a:spcBef>
            </a:pPr>
            <a:r>
              <a:rPr lang="en-US" sz="3107">
                <a:solidFill>
                  <a:srgbClr val="FFFFFF"/>
                </a:solidFill>
                <a:latin typeface="Canva Sans 1"/>
              </a:rPr>
              <a:t>May never be completed</a:t>
            </a:r>
          </a:p>
        </p:txBody>
      </p:sp>
      <p:sp>
        <p:nvSpPr>
          <p:cNvPr id="19" name="TextBox 19"/>
          <p:cNvSpPr txBox="1"/>
          <p:nvPr/>
        </p:nvSpPr>
        <p:spPr>
          <a:xfrm>
            <a:off x="10073898" y="5354071"/>
            <a:ext cx="7437104" cy="3686778"/>
          </a:xfrm>
          <a:prstGeom prst="rect">
            <a:avLst/>
          </a:prstGeom>
        </p:spPr>
        <p:txBody>
          <a:bodyPr lIns="0" tIns="0" rIns="0" bIns="0" rtlCol="0" anchor="t">
            <a:spAutoFit/>
          </a:bodyPr>
          <a:lstStyle/>
          <a:p>
            <a:pPr algn="ctr">
              <a:lnSpc>
                <a:spcPts val="4181"/>
              </a:lnSpc>
            </a:pPr>
            <a:r>
              <a:rPr lang="en-US" sz="2986">
                <a:solidFill>
                  <a:srgbClr val="FFFFFF"/>
                </a:solidFill>
                <a:latin typeface="Canva Sans 1 Bold"/>
              </a:rPr>
              <a:t>Pros:</a:t>
            </a:r>
            <a:r>
              <a:rPr lang="en-US" sz="2986">
                <a:solidFill>
                  <a:srgbClr val="FFFFFF"/>
                </a:solidFill>
                <a:latin typeface="Canva Sans 1"/>
              </a:rPr>
              <a:t>  Can break large tasks into components</a:t>
            </a:r>
          </a:p>
          <a:p>
            <a:pPr algn="ctr">
              <a:lnSpc>
                <a:spcPts val="4181"/>
              </a:lnSpc>
            </a:pPr>
            <a:r>
              <a:rPr lang="en-US" sz="2986">
                <a:solidFill>
                  <a:srgbClr val="FFFFFF"/>
                </a:solidFill>
                <a:latin typeface="Canva Sans 1"/>
              </a:rPr>
              <a:t>Can manage multiple projects at the same time</a:t>
            </a:r>
          </a:p>
          <a:p>
            <a:pPr algn="ctr">
              <a:lnSpc>
                <a:spcPts val="4181"/>
              </a:lnSpc>
            </a:pPr>
            <a:endParaRPr lang="en-US" sz="2986">
              <a:solidFill>
                <a:srgbClr val="FFFFFF"/>
              </a:solidFill>
              <a:latin typeface="Canva Sans 1"/>
            </a:endParaRPr>
          </a:p>
          <a:p>
            <a:pPr algn="ctr">
              <a:lnSpc>
                <a:spcPts val="4181"/>
              </a:lnSpc>
            </a:pPr>
            <a:r>
              <a:rPr lang="en-US" sz="2986">
                <a:solidFill>
                  <a:srgbClr val="FFFFFF"/>
                </a:solidFill>
                <a:latin typeface="Canva Sans 1 Bold"/>
              </a:rPr>
              <a:t>Cons</a:t>
            </a:r>
            <a:r>
              <a:rPr lang="en-US" sz="2986">
                <a:solidFill>
                  <a:srgbClr val="FFFFFF"/>
                </a:solidFill>
                <a:latin typeface="Canva Sans 1"/>
              </a:rPr>
              <a:t>:  Takes more time initially to use</a:t>
            </a:r>
          </a:p>
          <a:p>
            <a:pPr algn="ctr">
              <a:lnSpc>
                <a:spcPts val="4181"/>
              </a:lnSpc>
              <a:spcBef>
                <a:spcPct val="0"/>
              </a:spcBef>
            </a:pPr>
            <a:r>
              <a:rPr lang="en-US" sz="2986">
                <a:solidFill>
                  <a:srgbClr val="FFFFFF"/>
                </a:solidFill>
                <a:latin typeface="Canva Sans 1"/>
              </a:rPr>
              <a:t>Might not work for everyone</a:t>
            </a:r>
          </a:p>
        </p:txBody>
      </p:sp>
      <p:pic>
        <p:nvPicPr>
          <p:cNvPr id="20" name="Picture 20"/>
          <p:cNvPicPr>
            <a:picLocks noChangeAspect="1"/>
          </p:cNvPicPr>
          <p:nvPr/>
        </p:nvPicPr>
        <p:blipFill>
          <a:blip r:embed="rId4"/>
          <a:srcRect t="6528" b="6528"/>
          <a:stretch>
            <a:fillRect/>
          </a:stretch>
        </p:blipFill>
        <p:spPr>
          <a:xfrm>
            <a:off x="479116" y="8744507"/>
            <a:ext cx="1287652" cy="1249510"/>
          </a:xfrm>
          <a:prstGeom prst="rect">
            <a:avLst/>
          </a:prstGeom>
        </p:spPr>
      </p:pic>
      <p:grpSp>
        <p:nvGrpSpPr>
          <p:cNvPr id="21" name="Group 21"/>
          <p:cNvGrpSpPr/>
          <p:nvPr/>
        </p:nvGrpSpPr>
        <p:grpSpPr>
          <a:xfrm>
            <a:off x="-420107" y="14638"/>
            <a:ext cx="1543050" cy="1326059"/>
            <a:chOff x="0" y="0"/>
            <a:chExt cx="812800" cy="698500"/>
          </a:xfrm>
        </p:grpSpPr>
        <p:sp>
          <p:nvSpPr>
            <p:cNvPr id="22" name="Freeform 2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506E7"/>
            </a:solidFill>
          </p:spPr>
        </p:sp>
        <p:sp>
          <p:nvSpPr>
            <p:cNvPr id="23" name="TextBox 2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9000"/>
          </a:blip>
          <a:srcRect t="10595" b="10595"/>
          <a:stretch>
            <a:fillRect/>
          </a:stretch>
        </p:blipFill>
        <p:spPr>
          <a:xfrm>
            <a:off x="0" y="0"/>
            <a:ext cx="18288000" cy="10287000"/>
          </a:xfrm>
          <a:prstGeom prst="rect">
            <a:avLst/>
          </a:prstGeom>
        </p:spPr>
      </p:pic>
      <p:grpSp>
        <p:nvGrpSpPr>
          <p:cNvPr id="3" name="Group 3"/>
          <p:cNvGrpSpPr/>
          <p:nvPr/>
        </p:nvGrpSpPr>
        <p:grpSpPr>
          <a:xfrm>
            <a:off x="683256" y="2765707"/>
            <a:ext cx="3833045" cy="3204570"/>
            <a:chOff x="0" y="0"/>
            <a:chExt cx="812800" cy="679531"/>
          </a:xfrm>
        </p:grpSpPr>
        <p:sp>
          <p:nvSpPr>
            <p:cNvPr id="4" name="Freeform 4"/>
            <p:cNvSpPr/>
            <p:nvPr/>
          </p:nvSpPr>
          <p:spPr>
            <a:xfrm>
              <a:off x="0" y="0"/>
              <a:ext cx="812800" cy="679531"/>
            </a:xfrm>
            <a:custGeom>
              <a:avLst/>
              <a:gdLst/>
              <a:ahLst/>
              <a:cxnLst/>
              <a:rect l="l" t="t" r="r" b="b"/>
              <a:pathLst>
                <a:path w="812800" h="679531">
                  <a:moveTo>
                    <a:pt x="812800" y="339766"/>
                  </a:moveTo>
                  <a:lnTo>
                    <a:pt x="609600" y="679531"/>
                  </a:lnTo>
                  <a:lnTo>
                    <a:pt x="203200" y="679531"/>
                  </a:lnTo>
                  <a:lnTo>
                    <a:pt x="0" y="339766"/>
                  </a:lnTo>
                  <a:lnTo>
                    <a:pt x="203200" y="0"/>
                  </a:lnTo>
                  <a:lnTo>
                    <a:pt x="609600" y="0"/>
                  </a:lnTo>
                  <a:lnTo>
                    <a:pt x="812800" y="339766"/>
                  </a:lnTo>
                  <a:close/>
                </a:path>
              </a:pathLst>
            </a:custGeom>
            <a:solidFill>
              <a:srgbClr val="504DD9"/>
            </a:solidFill>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227477" y="2765707"/>
            <a:ext cx="3833045" cy="3204570"/>
            <a:chOff x="0" y="0"/>
            <a:chExt cx="812800" cy="679531"/>
          </a:xfrm>
        </p:grpSpPr>
        <p:sp>
          <p:nvSpPr>
            <p:cNvPr id="7" name="Freeform 7"/>
            <p:cNvSpPr/>
            <p:nvPr/>
          </p:nvSpPr>
          <p:spPr>
            <a:xfrm>
              <a:off x="0" y="0"/>
              <a:ext cx="812800" cy="679531"/>
            </a:xfrm>
            <a:custGeom>
              <a:avLst/>
              <a:gdLst/>
              <a:ahLst/>
              <a:cxnLst/>
              <a:rect l="l" t="t" r="r" b="b"/>
              <a:pathLst>
                <a:path w="812800" h="679531">
                  <a:moveTo>
                    <a:pt x="812800" y="339766"/>
                  </a:moveTo>
                  <a:lnTo>
                    <a:pt x="609600" y="679531"/>
                  </a:lnTo>
                  <a:lnTo>
                    <a:pt x="203200" y="679531"/>
                  </a:lnTo>
                  <a:lnTo>
                    <a:pt x="0" y="339766"/>
                  </a:lnTo>
                  <a:lnTo>
                    <a:pt x="203200" y="0"/>
                  </a:lnTo>
                  <a:lnTo>
                    <a:pt x="609600" y="0"/>
                  </a:lnTo>
                  <a:lnTo>
                    <a:pt x="812800" y="339766"/>
                  </a:lnTo>
                  <a:close/>
                </a:path>
              </a:pathLst>
            </a:custGeom>
            <a:solidFill>
              <a:srgbClr val="504DD9"/>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3332519" y="2765707"/>
            <a:ext cx="3833045" cy="3204570"/>
            <a:chOff x="0" y="0"/>
            <a:chExt cx="812800" cy="679531"/>
          </a:xfrm>
        </p:grpSpPr>
        <p:sp>
          <p:nvSpPr>
            <p:cNvPr id="10" name="Freeform 10"/>
            <p:cNvSpPr/>
            <p:nvPr/>
          </p:nvSpPr>
          <p:spPr>
            <a:xfrm>
              <a:off x="0" y="0"/>
              <a:ext cx="812800" cy="679531"/>
            </a:xfrm>
            <a:custGeom>
              <a:avLst/>
              <a:gdLst/>
              <a:ahLst/>
              <a:cxnLst/>
              <a:rect l="l" t="t" r="r" b="b"/>
              <a:pathLst>
                <a:path w="812800" h="679531">
                  <a:moveTo>
                    <a:pt x="812800" y="339766"/>
                  </a:moveTo>
                  <a:lnTo>
                    <a:pt x="609600" y="679531"/>
                  </a:lnTo>
                  <a:lnTo>
                    <a:pt x="203200" y="679531"/>
                  </a:lnTo>
                  <a:lnTo>
                    <a:pt x="0" y="339766"/>
                  </a:lnTo>
                  <a:lnTo>
                    <a:pt x="203200" y="0"/>
                  </a:lnTo>
                  <a:lnTo>
                    <a:pt x="609600" y="0"/>
                  </a:lnTo>
                  <a:lnTo>
                    <a:pt x="812800" y="339766"/>
                  </a:lnTo>
                  <a:close/>
                </a:path>
              </a:pathLst>
            </a:custGeom>
            <a:solidFill>
              <a:srgbClr val="504DD9"/>
            </a:solidFill>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72095" y="3600450"/>
            <a:ext cx="20071897" cy="2459280"/>
            <a:chOff x="0" y="0"/>
            <a:chExt cx="5286425" cy="647712"/>
          </a:xfrm>
        </p:grpSpPr>
        <p:sp>
          <p:nvSpPr>
            <p:cNvPr id="13" name="Freeform 13"/>
            <p:cNvSpPr/>
            <p:nvPr/>
          </p:nvSpPr>
          <p:spPr>
            <a:xfrm>
              <a:off x="0" y="0"/>
              <a:ext cx="5286425" cy="647712"/>
            </a:xfrm>
            <a:custGeom>
              <a:avLst/>
              <a:gdLst/>
              <a:ahLst/>
              <a:cxnLst/>
              <a:rect l="l" t="t" r="r" b="b"/>
              <a:pathLst>
                <a:path w="5286425" h="647712">
                  <a:moveTo>
                    <a:pt x="0" y="0"/>
                  </a:moveTo>
                  <a:lnTo>
                    <a:pt x="5286425" y="0"/>
                  </a:lnTo>
                  <a:lnTo>
                    <a:pt x="5286425" y="647712"/>
                  </a:lnTo>
                  <a:lnTo>
                    <a:pt x="0" y="647712"/>
                  </a:lnTo>
                  <a:close/>
                </a:path>
              </a:pathLst>
            </a:custGeom>
            <a:solidFill>
              <a:srgbClr val="BB030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74768" y="2765707"/>
            <a:ext cx="3833045" cy="3294023"/>
            <a:chOff x="0" y="0"/>
            <a:chExt cx="812800" cy="698500"/>
          </a:xfrm>
        </p:grpSpPr>
        <p:sp>
          <p:nvSpPr>
            <p:cNvPr id="16" name="Freeform 1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BB0302"/>
            </a:solidFill>
            <a:ln w="66675">
              <a:solidFill>
                <a:srgbClr val="000000"/>
              </a:solidFill>
            </a:ln>
          </p:spPr>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789438" y="838200"/>
            <a:ext cx="11518806" cy="1211883"/>
          </a:xfrm>
          <a:prstGeom prst="rect">
            <a:avLst/>
          </a:prstGeom>
        </p:spPr>
        <p:txBody>
          <a:bodyPr lIns="0" tIns="0" rIns="0" bIns="0" rtlCol="0" anchor="t">
            <a:spAutoFit/>
          </a:bodyPr>
          <a:lstStyle/>
          <a:p>
            <a:pPr algn="ctr">
              <a:lnSpc>
                <a:spcPts val="9476"/>
              </a:lnSpc>
              <a:spcBef>
                <a:spcPct val="0"/>
              </a:spcBef>
            </a:pPr>
            <a:r>
              <a:rPr lang="en-US" sz="6768">
                <a:solidFill>
                  <a:srgbClr val="000000"/>
                </a:solidFill>
                <a:latin typeface="Poppins ExtraBold"/>
              </a:rPr>
              <a:t>STRATEGIES</a:t>
            </a:r>
          </a:p>
        </p:txBody>
      </p:sp>
      <p:grpSp>
        <p:nvGrpSpPr>
          <p:cNvPr id="19" name="Group 19"/>
          <p:cNvGrpSpPr/>
          <p:nvPr/>
        </p:nvGrpSpPr>
        <p:grpSpPr>
          <a:xfrm>
            <a:off x="7440807" y="2765707"/>
            <a:ext cx="3833045" cy="3294023"/>
            <a:chOff x="0" y="0"/>
            <a:chExt cx="812800" cy="698500"/>
          </a:xfrm>
        </p:grpSpPr>
        <p:sp>
          <p:nvSpPr>
            <p:cNvPr id="20" name="Freeform 2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BB0302"/>
            </a:solidFill>
            <a:ln w="66675">
              <a:solidFill>
                <a:srgbClr val="000000"/>
              </a:solidFill>
            </a:ln>
          </p:spPr>
        </p:sp>
        <p:sp>
          <p:nvSpPr>
            <p:cNvPr id="21" name="TextBox 2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7250978" y="3942516"/>
            <a:ext cx="4216069" cy="1404460"/>
          </a:xfrm>
          <a:prstGeom prst="rect">
            <a:avLst/>
          </a:prstGeom>
        </p:spPr>
        <p:txBody>
          <a:bodyPr lIns="0" tIns="0" rIns="0" bIns="0" rtlCol="0" anchor="t">
            <a:spAutoFit/>
          </a:bodyPr>
          <a:lstStyle/>
          <a:p>
            <a:pPr algn="ctr">
              <a:lnSpc>
                <a:spcPts val="5538"/>
              </a:lnSpc>
              <a:spcBef>
                <a:spcPct val="0"/>
              </a:spcBef>
            </a:pPr>
            <a:r>
              <a:rPr lang="en-US" sz="3956">
                <a:solidFill>
                  <a:srgbClr val="000000"/>
                </a:solidFill>
                <a:latin typeface="Poppins ExtraBold"/>
              </a:rPr>
              <a:t>Priority and Efficiency</a:t>
            </a:r>
          </a:p>
        </p:txBody>
      </p:sp>
      <p:sp>
        <p:nvSpPr>
          <p:cNvPr id="23" name="TextBox 23"/>
          <p:cNvSpPr txBox="1"/>
          <p:nvPr/>
        </p:nvSpPr>
        <p:spPr>
          <a:xfrm>
            <a:off x="683256" y="3942516"/>
            <a:ext cx="4216069" cy="1404460"/>
          </a:xfrm>
          <a:prstGeom prst="rect">
            <a:avLst/>
          </a:prstGeom>
        </p:spPr>
        <p:txBody>
          <a:bodyPr lIns="0" tIns="0" rIns="0" bIns="0" rtlCol="0" anchor="t">
            <a:spAutoFit/>
          </a:bodyPr>
          <a:lstStyle/>
          <a:p>
            <a:pPr algn="ctr">
              <a:lnSpc>
                <a:spcPts val="5538"/>
              </a:lnSpc>
              <a:spcBef>
                <a:spcPct val="0"/>
              </a:spcBef>
            </a:pPr>
            <a:r>
              <a:rPr lang="en-US" sz="3956">
                <a:solidFill>
                  <a:srgbClr val="000000"/>
                </a:solidFill>
                <a:latin typeface="Poppins ExtraBold"/>
              </a:rPr>
              <a:t>Automated Processes</a:t>
            </a:r>
          </a:p>
        </p:txBody>
      </p:sp>
      <p:grpSp>
        <p:nvGrpSpPr>
          <p:cNvPr id="24" name="Group 24"/>
          <p:cNvGrpSpPr/>
          <p:nvPr/>
        </p:nvGrpSpPr>
        <p:grpSpPr>
          <a:xfrm>
            <a:off x="13511899" y="2765707"/>
            <a:ext cx="3833045" cy="3294023"/>
            <a:chOff x="0" y="0"/>
            <a:chExt cx="812800" cy="698500"/>
          </a:xfrm>
        </p:grpSpPr>
        <p:sp>
          <p:nvSpPr>
            <p:cNvPr id="25" name="Freeform 2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BB0302"/>
            </a:solidFill>
            <a:ln w="66675">
              <a:solidFill>
                <a:srgbClr val="000000"/>
              </a:solidFill>
            </a:ln>
          </p:spPr>
        </p:sp>
        <p:sp>
          <p:nvSpPr>
            <p:cNvPr id="26" name="TextBox 2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13691279" y="3942516"/>
            <a:ext cx="3474285" cy="1404460"/>
          </a:xfrm>
          <a:prstGeom prst="rect">
            <a:avLst/>
          </a:prstGeom>
        </p:spPr>
        <p:txBody>
          <a:bodyPr lIns="0" tIns="0" rIns="0" bIns="0" rtlCol="0" anchor="t">
            <a:spAutoFit/>
          </a:bodyPr>
          <a:lstStyle/>
          <a:p>
            <a:pPr algn="ctr">
              <a:lnSpc>
                <a:spcPts val="5538"/>
              </a:lnSpc>
              <a:spcBef>
                <a:spcPct val="0"/>
              </a:spcBef>
            </a:pPr>
            <a:r>
              <a:rPr lang="en-US" sz="3956">
                <a:solidFill>
                  <a:srgbClr val="000000"/>
                </a:solidFill>
                <a:latin typeface="Poppins ExtraBold"/>
              </a:rPr>
              <a:t>Blocking Out Time</a:t>
            </a:r>
          </a:p>
        </p:txBody>
      </p:sp>
      <p:sp>
        <p:nvSpPr>
          <p:cNvPr id="28" name="TextBox 28"/>
          <p:cNvSpPr txBox="1"/>
          <p:nvPr/>
        </p:nvSpPr>
        <p:spPr>
          <a:xfrm>
            <a:off x="874768" y="6112142"/>
            <a:ext cx="3833045" cy="2777686"/>
          </a:xfrm>
          <a:prstGeom prst="rect">
            <a:avLst/>
          </a:prstGeom>
        </p:spPr>
        <p:txBody>
          <a:bodyPr lIns="0" tIns="0" rIns="0" bIns="0" rtlCol="0" anchor="t">
            <a:spAutoFit/>
          </a:bodyPr>
          <a:lstStyle/>
          <a:p>
            <a:pPr marL="678422" lvl="1" indent="-339211" algn="just">
              <a:lnSpc>
                <a:spcPts val="4399"/>
              </a:lnSpc>
              <a:buFont typeface="Arial"/>
              <a:buChar char="•"/>
            </a:pPr>
            <a:r>
              <a:rPr lang="en-US" sz="3142">
                <a:solidFill>
                  <a:srgbClr val="000000"/>
                </a:solidFill>
                <a:latin typeface="Poppins Medium"/>
              </a:rPr>
              <a:t>SHAREPOINT</a:t>
            </a:r>
          </a:p>
          <a:p>
            <a:pPr marL="678422" lvl="1" indent="-339211" algn="just">
              <a:lnSpc>
                <a:spcPts val="4399"/>
              </a:lnSpc>
              <a:buFont typeface="Arial"/>
              <a:buChar char="•"/>
            </a:pPr>
            <a:r>
              <a:rPr lang="en-US" sz="3142">
                <a:solidFill>
                  <a:srgbClr val="000000"/>
                </a:solidFill>
                <a:latin typeface="Poppins Medium"/>
              </a:rPr>
              <a:t>TFACTS</a:t>
            </a:r>
          </a:p>
          <a:p>
            <a:pPr marL="678422" lvl="1" indent="-339211" algn="just">
              <a:lnSpc>
                <a:spcPts val="4399"/>
              </a:lnSpc>
              <a:buFont typeface="Arial"/>
              <a:buChar char="•"/>
            </a:pPr>
            <a:r>
              <a:rPr lang="en-US" sz="3142">
                <a:solidFill>
                  <a:srgbClr val="000000"/>
                </a:solidFill>
                <a:latin typeface="Poppins Medium"/>
              </a:rPr>
              <a:t>SPREADSHEETS</a:t>
            </a:r>
          </a:p>
          <a:p>
            <a:pPr marL="678422" lvl="1" indent="-339211" algn="just">
              <a:lnSpc>
                <a:spcPts val="4399"/>
              </a:lnSpc>
              <a:buFont typeface="Arial"/>
              <a:buChar char="•"/>
            </a:pPr>
            <a:r>
              <a:rPr lang="en-US" sz="3142">
                <a:solidFill>
                  <a:srgbClr val="000000"/>
                </a:solidFill>
                <a:latin typeface="Poppins Medium"/>
              </a:rPr>
              <a:t>OUTLOOK CALENDARS</a:t>
            </a:r>
          </a:p>
        </p:txBody>
      </p:sp>
      <p:sp>
        <p:nvSpPr>
          <p:cNvPr id="29" name="TextBox 29"/>
          <p:cNvSpPr txBox="1"/>
          <p:nvPr/>
        </p:nvSpPr>
        <p:spPr>
          <a:xfrm>
            <a:off x="7250978" y="6112142"/>
            <a:ext cx="5025751" cy="3330136"/>
          </a:xfrm>
          <a:prstGeom prst="rect">
            <a:avLst/>
          </a:prstGeom>
        </p:spPr>
        <p:txBody>
          <a:bodyPr lIns="0" tIns="0" rIns="0" bIns="0" rtlCol="0" anchor="t">
            <a:spAutoFit/>
          </a:bodyPr>
          <a:lstStyle/>
          <a:p>
            <a:pPr marL="678422" lvl="1" indent="-339211">
              <a:lnSpc>
                <a:spcPts val="4399"/>
              </a:lnSpc>
              <a:buFont typeface="Arial"/>
              <a:buChar char="•"/>
            </a:pPr>
            <a:r>
              <a:rPr lang="en-US" sz="3142">
                <a:solidFill>
                  <a:srgbClr val="000000"/>
                </a:solidFill>
                <a:latin typeface="Poppins Medium"/>
              </a:rPr>
              <a:t>PRIORITY:  HOW IMPORTANT IS EACH TASK</a:t>
            </a:r>
          </a:p>
          <a:p>
            <a:pPr marL="678422" lvl="1" indent="-339211">
              <a:lnSpc>
                <a:spcPts val="4399"/>
              </a:lnSpc>
              <a:buFont typeface="Arial"/>
              <a:buChar char="•"/>
            </a:pPr>
            <a:r>
              <a:rPr lang="en-US" sz="3142">
                <a:solidFill>
                  <a:srgbClr val="000000"/>
                </a:solidFill>
                <a:latin typeface="Poppins Medium"/>
              </a:rPr>
              <a:t>EFFICIENCY:  HOW QUICKLY CAN YOU COMPLETE THE TASK?</a:t>
            </a:r>
          </a:p>
        </p:txBody>
      </p:sp>
      <p:sp>
        <p:nvSpPr>
          <p:cNvPr id="30" name="TextBox 30"/>
          <p:cNvSpPr txBox="1"/>
          <p:nvPr/>
        </p:nvSpPr>
        <p:spPr>
          <a:xfrm>
            <a:off x="13793818" y="6112142"/>
            <a:ext cx="3833045" cy="3882586"/>
          </a:xfrm>
          <a:prstGeom prst="rect">
            <a:avLst/>
          </a:prstGeom>
        </p:spPr>
        <p:txBody>
          <a:bodyPr lIns="0" tIns="0" rIns="0" bIns="0" rtlCol="0" anchor="t">
            <a:spAutoFit/>
          </a:bodyPr>
          <a:lstStyle/>
          <a:p>
            <a:pPr marL="678422" lvl="1" indent="-339211">
              <a:lnSpc>
                <a:spcPts val="4399"/>
              </a:lnSpc>
              <a:buFont typeface="Arial"/>
              <a:buChar char="•"/>
            </a:pPr>
            <a:r>
              <a:rPr lang="en-US" sz="3142">
                <a:solidFill>
                  <a:srgbClr val="000000"/>
                </a:solidFill>
                <a:latin typeface="Poppins Medium"/>
              </a:rPr>
              <a:t>PROTECTED TASKS</a:t>
            </a:r>
          </a:p>
          <a:p>
            <a:pPr marL="678422" lvl="1" indent="-339211">
              <a:lnSpc>
                <a:spcPts val="4399"/>
              </a:lnSpc>
              <a:buFont typeface="Arial"/>
              <a:buChar char="•"/>
            </a:pPr>
            <a:r>
              <a:rPr lang="en-US" sz="3142">
                <a:solidFill>
                  <a:srgbClr val="000000"/>
                </a:solidFill>
                <a:latin typeface="Poppins Medium"/>
              </a:rPr>
              <a:t>UNMOVABLE BLOCK OF TIME FOR ONE HIGH PRIORITY TASK</a:t>
            </a:r>
          </a:p>
          <a:p>
            <a:pPr>
              <a:lnSpc>
                <a:spcPts val="4399"/>
              </a:lnSpc>
            </a:pPr>
            <a:endParaRPr lang="en-US" sz="3142">
              <a:solidFill>
                <a:srgbClr val="000000"/>
              </a:solidFill>
              <a:latin typeface="Poppins Medium"/>
            </a:endParaRPr>
          </a:p>
        </p:txBody>
      </p:sp>
      <p:pic>
        <p:nvPicPr>
          <p:cNvPr id="31" name="Picture 31"/>
          <p:cNvPicPr>
            <a:picLocks noChangeAspect="1"/>
          </p:cNvPicPr>
          <p:nvPr/>
        </p:nvPicPr>
        <p:blipFill>
          <a:blip r:embed="rId4"/>
          <a:srcRect t="6528" b="6528"/>
          <a:stretch>
            <a:fillRect/>
          </a:stretch>
        </p:blipFill>
        <p:spPr>
          <a:xfrm>
            <a:off x="39430" y="9037490"/>
            <a:ext cx="1287652" cy="124951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8000"/>
          </a:blip>
          <a:srcRect t="10595" b="10595"/>
          <a:stretch>
            <a:fillRect/>
          </a:stretch>
        </p:blipFill>
        <p:spPr>
          <a:xfrm>
            <a:off x="0" y="0"/>
            <a:ext cx="18288000" cy="10287000"/>
          </a:xfrm>
          <a:prstGeom prst="rect">
            <a:avLst/>
          </a:prstGeom>
        </p:spPr>
      </p:pic>
      <p:grpSp>
        <p:nvGrpSpPr>
          <p:cNvPr id="3" name="Group 3"/>
          <p:cNvGrpSpPr/>
          <p:nvPr/>
        </p:nvGrpSpPr>
        <p:grpSpPr>
          <a:xfrm>
            <a:off x="14901313" y="-1717290"/>
            <a:ext cx="2626025" cy="12967801"/>
            <a:chOff x="0" y="0"/>
            <a:chExt cx="691628" cy="3415388"/>
          </a:xfrm>
        </p:grpSpPr>
        <p:sp>
          <p:nvSpPr>
            <p:cNvPr id="4" name="Freeform 4"/>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BB030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3739640"/>
            <a:ext cx="10283186" cy="4202893"/>
          </a:xfrm>
          <a:prstGeom prst="rect">
            <a:avLst/>
          </a:prstGeom>
        </p:spPr>
        <p:txBody>
          <a:bodyPr lIns="0" tIns="0" rIns="0" bIns="0" rtlCol="0" anchor="t">
            <a:spAutoFit/>
          </a:bodyPr>
          <a:lstStyle/>
          <a:p>
            <a:pPr>
              <a:lnSpc>
                <a:spcPts val="8269"/>
              </a:lnSpc>
            </a:pPr>
            <a:r>
              <a:rPr lang="en-US" sz="5906">
                <a:solidFill>
                  <a:srgbClr val="000000"/>
                </a:solidFill>
                <a:latin typeface="Poppins Medium"/>
              </a:rPr>
              <a:t>Planner</a:t>
            </a:r>
          </a:p>
          <a:p>
            <a:pPr>
              <a:lnSpc>
                <a:spcPts val="8269"/>
              </a:lnSpc>
            </a:pPr>
            <a:r>
              <a:rPr lang="en-US" sz="5906">
                <a:solidFill>
                  <a:srgbClr val="000000"/>
                </a:solidFill>
                <a:latin typeface="Poppins Medium"/>
              </a:rPr>
              <a:t>Visualizer</a:t>
            </a:r>
          </a:p>
          <a:p>
            <a:pPr>
              <a:lnSpc>
                <a:spcPts val="8269"/>
              </a:lnSpc>
            </a:pPr>
            <a:r>
              <a:rPr lang="en-US" sz="5906">
                <a:solidFill>
                  <a:srgbClr val="000000"/>
                </a:solidFill>
                <a:latin typeface="Poppins Medium"/>
              </a:rPr>
              <a:t>Prioritizer</a:t>
            </a:r>
          </a:p>
          <a:p>
            <a:pPr>
              <a:lnSpc>
                <a:spcPts val="8269"/>
              </a:lnSpc>
              <a:spcBef>
                <a:spcPct val="0"/>
              </a:spcBef>
            </a:pPr>
            <a:r>
              <a:rPr lang="en-US" sz="5906">
                <a:solidFill>
                  <a:srgbClr val="000000"/>
                </a:solidFill>
                <a:latin typeface="Poppins Medium"/>
              </a:rPr>
              <a:t>Arranger</a:t>
            </a:r>
          </a:p>
        </p:txBody>
      </p:sp>
      <p:grpSp>
        <p:nvGrpSpPr>
          <p:cNvPr id="7" name="Group 7"/>
          <p:cNvGrpSpPr>
            <a:grpSpLocks noChangeAspect="1"/>
          </p:cNvGrpSpPr>
          <p:nvPr/>
        </p:nvGrpSpPr>
        <p:grpSpPr>
          <a:xfrm>
            <a:off x="12498911" y="3901565"/>
            <a:ext cx="6185928" cy="5356735"/>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000000"/>
            </a:solidFill>
            <a:ln w="12700">
              <a:solidFill>
                <a:srgbClr val="000000"/>
              </a:solidFill>
            </a:ln>
          </p:spPr>
        </p:sp>
      </p:grpSp>
      <p:sp>
        <p:nvSpPr>
          <p:cNvPr id="9" name="TextBox 9"/>
          <p:cNvSpPr txBox="1"/>
          <p:nvPr/>
        </p:nvSpPr>
        <p:spPr>
          <a:xfrm>
            <a:off x="1028700" y="1127688"/>
            <a:ext cx="11470211" cy="2002083"/>
          </a:xfrm>
          <a:prstGeom prst="rect">
            <a:avLst/>
          </a:prstGeom>
        </p:spPr>
        <p:txBody>
          <a:bodyPr lIns="0" tIns="0" rIns="0" bIns="0" rtlCol="0" anchor="t">
            <a:spAutoFit/>
          </a:bodyPr>
          <a:lstStyle/>
          <a:p>
            <a:pPr>
              <a:lnSpc>
                <a:spcPts val="7697"/>
              </a:lnSpc>
            </a:pPr>
            <a:r>
              <a:rPr lang="en-US" sz="6414">
                <a:solidFill>
                  <a:srgbClr val="000000"/>
                </a:solidFill>
                <a:latin typeface="Poppins ExtraBold"/>
              </a:rPr>
              <a:t>PERSONAL PRODUCTIVITY STYLE</a:t>
            </a:r>
          </a:p>
        </p:txBody>
      </p:sp>
      <p:sp>
        <p:nvSpPr>
          <p:cNvPr id="10" name="AutoShape 10"/>
          <p:cNvSpPr/>
          <p:nvPr/>
        </p:nvSpPr>
        <p:spPr>
          <a:xfrm>
            <a:off x="1028700" y="3198010"/>
            <a:ext cx="10283186" cy="0"/>
          </a:xfrm>
          <a:prstGeom prst="line">
            <a:avLst/>
          </a:prstGeom>
          <a:ln w="38100" cap="flat">
            <a:solidFill>
              <a:srgbClr val="BB0302"/>
            </a:solidFill>
            <a:prstDash val="solid"/>
            <a:headEnd type="none" w="sm" len="sm"/>
            <a:tailEnd type="none" w="sm" len="sm"/>
          </a:ln>
        </p:spPr>
      </p:sp>
      <p:grpSp>
        <p:nvGrpSpPr>
          <p:cNvPr id="11" name="Group 11"/>
          <p:cNvGrpSpPr>
            <a:grpSpLocks noChangeAspect="1"/>
          </p:cNvGrpSpPr>
          <p:nvPr/>
        </p:nvGrpSpPr>
        <p:grpSpPr>
          <a:xfrm>
            <a:off x="-430714" y="9023213"/>
            <a:ext cx="1459414" cy="1263787"/>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BB0302"/>
            </a:solidFill>
            <a:ln w="12700">
              <a:solidFill>
                <a:srgbClr val="000000"/>
              </a:solidFill>
            </a:ln>
          </p:spPr>
        </p:sp>
      </p:grpSp>
      <p:grpSp>
        <p:nvGrpSpPr>
          <p:cNvPr id="13" name="Group 13"/>
          <p:cNvGrpSpPr>
            <a:grpSpLocks noChangeAspect="1"/>
          </p:cNvGrpSpPr>
          <p:nvPr/>
        </p:nvGrpSpPr>
        <p:grpSpPr>
          <a:xfrm>
            <a:off x="-430714" y="-235087"/>
            <a:ext cx="1459414" cy="1263787"/>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BB0302"/>
            </a:solidFill>
            <a:ln w="12700">
              <a:solidFill>
                <a:srgbClr val="000000"/>
              </a:solidFill>
            </a:ln>
          </p:spPr>
        </p:sp>
      </p:grpSp>
      <p:grpSp>
        <p:nvGrpSpPr>
          <p:cNvPr id="15" name="Group 15"/>
          <p:cNvGrpSpPr>
            <a:grpSpLocks noChangeAspect="1"/>
          </p:cNvGrpSpPr>
          <p:nvPr/>
        </p:nvGrpSpPr>
        <p:grpSpPr>
          <a:xfrm>
            <a:off x="12498911" y="2157304"/>
            <a:ext cx="7671638" cy="6643292"/>
            <a:chOff x="0" y="0"/>
            <a:chExt cx="4282440" cy="3708400"/>
          </a:xfrm>
        </p:grpSpPr>
        <p:sp>
          <p:nvSpPr>
            <p:cNvPr id="16" name="Freeform 16">
              <a:hlinkClick r:id="rId4" tooltip="https://hbr.org/2015/01/assessment-whats-your-personal-productivity-style"/>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5506E7"/>
            </a:solidFill>
            <a:ln w="12700">
              <a:solidFill>
                <a:srgbClr val="000000"/>
              </a:solidFill>
            </a:ln>
          </p:spPr>
        </p:sp>
      </p:grpSp>
      <p:pic>
        <p:nvPicPr>
          <p:cNvPr id="17" name="Picture 17"/>
          <p:cNvPicPr>
            <a:picLocks noChangeAspect="1"/>
          </p:cNvPicPr>
          <p:nvPr/>
        </p:nvPicPr>
        <p:blipFill>
          <a:blip r:embed="rId5"/>
          <a:srcRect/>
          <a:stretch>
            <a:fillRect/>
          </a:stretch>
        </p:blipFill>
        <p:spPr>
          <a:xfrm>
            <a:off x="14450244" y="4324147"/>
            <a:ext cx="3077093" cy="1715101"/>
          </a:xfrm>
          <a:prstGeom prst="rect">
            <a:avLst/>
          </a:prstGeom>
        </p:spPr>
      </p:pic>
      <p:pic>
        <p:nvPicPr>
          <p:cNvPr id="18" name="Picture 18"/>
          <p:cNvPicPr>
            <a:picLocks noChangeAspect="1"/>
          </p:cNvPicPr>
          <p:nvPr/>
        </p:nvPicPr>
        <p:blipFill>
          <a:blip r:embed="rId6"/>
          <a:srcRect t="6528" b="6528"/>
          <a:stretch>
            <a:fillRect/>
          </a:stretch>
        </p:blipFill>
        <p:spPr>
          <a:xfrm>
            <a:off x="39430" y="9037490"/>
            <a:ext cx="1287652" cy="124951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8000"/>
          </a:blip>
          <a:srcRect t="10595" b="10595"/>
          <a:stretch>
            <a:fillRect/>
          </a:stretch>
        </p:blipFill>
        <p:spPr>
          <a:xfrm>
            <a:off x="0" y="0"/>
            <a:ext cx="18288000" cy="10287000"/>
          </a:xfrm>
          <a:prstGeom prst="rect">
            <a:avLst/>
          </a:prstGeom>
        </p:spPr>
      </p:pic>
      <p:grpSp>
        <p:nvGrpSpPr>
          <p:cNvPr id="3" name="Group 3"/>
          <p:cNvGrpSpPr/>
          <p:nvPr/>
        </p:nvGrpSpPr>
        <p:grpSpPr>
          <a:xfrm>
            <a:off x="11909825" y="611168"/>
            <a:ext cx="8015362" cy="7623403"/>
            <a:chOff x="0" y="0"/>
            <a:chExt cx="10687149" cy="10164538"/>
          </a:xfrm>
        </p:grpSpPr>
        <p:pic>
          <p:nvPicPr>
            <p:cNvPr id="4" name="Picture 4"/>
            <p:cNvPicPr>
              <a:picLocks noChangeAspect="1"/>
            </p:cNvPicPr>
            <p:nvPr/>
          </p:nvPicPr>
          <p:blipFill>
            <a:blip r:embed="rId4"/>
            <a:srcRect l="14974" r="14974"/>
            <a:stretch>
              <a:fillRect/>
            </a:stretch>
          </p:blipFill>
          <p:spPr>
            <a:xfrm>
              <a:off x="0" y="0"/>
              <a:ext cx="10687149" cy="10164538"/>
            </a:xfrm>
            <a:prstGeom prst="rect">
              <a:avLst/>
            </a:prstGeom>
          </p:spPr>
        </p:pic>
      </p:grpSp>
      <p:grpSp>
        <p:nvGrpSpPr>
          <p:cNvPr id="5" name="Group 5"/>
          <p:cNvGrpSpPr/>
          <p:nvPr/>
        </p:nvGrpSpPr>
        <p:grpSpPr>
          <a:xfrm>
            <a:off x="0" y="3600450"/>
            <a:ext cx="12844401" cy="4643647"/>
            <a:chOff x="0" y="0"/>
            <a:chExt cx="3382888" cy="1223018"/>
          </a:xfrm>
        </p:grpSpPr>
        <p:sp>
          <p:nvSpPr>
            <p:cNvPr id="6" name="Freeform 6"/>
            <p:cNvSpPr/>
            <p:nvPr/>
          </p:nvSpPr>
          <p:spPr>
            <a:xfrm>
              <a:off x="0" y="0"/>
              <a:ext cx="3382888" cy="1223018"/>
            </a:xfrm>
            <a:custGeom>
              <a:avLst/>
              <a:gdLst/>
              <a:ahLst/>
              <a:cxnLst/>
              <a:rect l="l" t="t" r="r" b="b"/>
              <a:pathLst>
                <a:path w="3382888" h="1223018">
                  <a:moveTo>
                    <a:pt x="0" y="0"/>
                  </a:moveTo>
                  <a:lnTo>
                    <a:pt x="3382888" y="0"/>
                  </a:lnTo>
                  <a:lnTo>
                    <a:pt x="3382888" y="1223018"/>
                  </a:lnTo>
                  <a:lnTo>
                    <a:pt x="0" y="1223018"/>
                  </a:lnTo>
                  <a:close/>
                </a:path>
              </a:pathLst>
            </a:custGeom>
            <a:solidFill>
              <a:srgbClr val="BB0302"/>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543721" y="3590925"/>
            <a:ext cx="300680" cy="4643647"/>
            <a:chOff x="0" y="0"/>
            <a:chExt cx="79192" cy="1223018"/>
          </a:xfrm>
        </p:grpSpPr>
        <p:sp>
          <p:nvSpPr>
            <p:cNvPr id="9" name="Freeform 9"/>
            <p:cNvSpPr/>
            <p:nvPr/>
          </p:nvSpPr>
          <p:spPr>
            <a:xfrm>
              <a:off x="0" y="0"/>
              <a:ext cx="79192" cy="1223018"/>
            </a:xfrm>
            <a:custGeom>
              <a:avLst/>
              <a:gdLst/>
              <a:ahLst/>
              <a:cxnLst/>
              <a:rect l="l" t="t" r="r" b="b"/>
              <a:pathLst>
                <a:path w="79192" h="1223018">
                  <a:moveTo>
                    <a:pt x="0" y="0"/>
                  </a:moveTo>
                  <a:lnTo>
                    <a:pt x="79192" y="0"/>
                  </a:lnTo>
                  <a:lnTo>
                    <a:pt x="79192" y="1223018"/>
                  </a:lnTo>
                  <a:lnTo>
                    <a:pt x="0" y="1223018"/>
                  </a:lnTo>
                  <a:close/>
                </a:path>
              </a:pathLst>
            </a:custGeom>
            <a:solidFill>
              <a:srgbClr val="00000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0" y="3937493"/>
            <a:ext cx="11909825" cy="3536968"/>
          </a:xfrm>
          <a:prstGeom prst="rect">
            <a:avLst/>
          </a:prstGeom>
        </p:spPr>
        <p:txBody>
          <a:bodyPr lIns="0" tIns="0" rIns="0" bIns="0" rtlCol="0" anchor="t">
            <a:spAutoFit/>
          </a:bodyPr>
          <a:lstStyle/>
          <a:p>
            <a:pPr marL="863446" lvl="1" indent="-431723" algn="just">
              <a:lnSpc>
                <a:spcPts val="5598"/>
              </a:lnSpc>
              <a:buFont typeface="Arial"/>
              <a:buChar char="•"/>
            </a:pPr>
            <a:r>
              <a:rPr lang="en-US" sz="3999">
                <a:solidFill>
                  <a:srgbClr val="FFFFFF"/>
                </a:solidFill>
                <a:latin typeface="Poppins Medium"/>
              </a:rPr>
              <a:t>Be decisive</a:t>
            </a:r>
          </a:p>
          <a:p>
            <a:pPr marL="863446" lvl="1" indent="-431723" algn="just">
              <a:lnSpc>
                <a:spcPts val="5598"/>
              </a:lnSpc>
              <a:buFont typeface="Arial"/>
              <a:buChar char="•"/>
            </a:pPr>
            <a:r>
              <a:rPr lang="en-US" sz="3999">
                <a:solidFill>
                  <a:srgbClr val="FFFFFF"/>
                </a:solidFill>
                <a:latin typeface="Poppins Medium"/>
              </a:rPr>
              <a:t>Make a game plan</a:t>
            </a:r>
          </a:p>
          <a:p>
            <a:pPr marL="863446" lvl="1" indent="-431723" algn="just">
              <a:lnSpc>
                <a:spcPts val="5598"/>
              </a:lnSpc>
              <a:buFont typeface="Arial"/>
              <a:buChar char="•"/>
            </a:pPr>
            <a:r>
              <a:rPr lang="en-US" sz="3999">
                <a:solidFill>
                  <a:srgbClr val="FFFFFF"/>
                </a:solidFill>
                <a:latin typeface="Poppins Medium"/>
              </a:rPr>
              <a:t>Play to your strengths</a:t>
            </a:r>
          </a:p>
          <a:p>
            <a:pPr marL="863446" lvl="1" indent="-431723" algn="just">
              <a:lnSpc>
                <a:spcPts val="5598"/>
              </a:lnSpc>
              <a:buFont typeface="Arial"/>
              <a:buChar char="•"/>
            </a:pPr>
            <a:r>
              <a:rPr lang="en-US" sz="3999">
                <a:solidFill>
                  <a:srgbClr val="FFFFFF"/>
                </a:solidFill>
                <a:latin typeface="Poppins Medium"/>
              </a:rPr>
              <a:t>Set boundaries</a:t>
            </a:r>
          </a:p>
          <a:p>
            <a:pPr marL="863446" lvl="1" indent="-431723" algn="just">
              <a:lnSpc>
                <a:spcPts val="5598"/>
              </a:lnSpc>
              <a:buFont typeface="Arial"/>
              <a:buChar char="•"/>
            </a:pPr>
            <a:r>
              <a:rPr lang="en-US" sz="3999">
                <a:solidFill>
                  <a:srgbClr val="FFFFFF"/>
                </a:solidFill>
                <a:latin typeface="Poppins Medium"/>
              </a:rPr>
              <a:t>Make technology your friend</a:t>
            </a:r>
          </a:p>
        </p:txBody>
      </p:sp>
      <p:sp>
        <p:nvSpPr>
          <p:cNvPr id="12" name="TextBox 12"/>
          <p:cNvSpPr txBox="1"/>
          <p:nvPr/>
        </p:nvSpPr>
        <p:spPr>
          <a:xfrm>
            <a:off x="1028700" y="971550"/>
            <a:ext cx="11815701" cy="990600"/>
          </a:xfrm>
          <a:prstGeom prst="rect">
            <a:avLst/>
          </a:prstGeom>
        </p:spPr>
        <p:txBody>
          <a:bodyPr lIns="0" tIns="0" rIns="0" bIns="0" rtlCol="0" anchor="t">
            <a:spAutoFit/>
          </a:bodyPr>
          <a:lstStyle/>
          <a:p>
            <a:pPr>
              <a:lnSpc>
                <a:spcPts val="7388"/>
              </a:lnSpc>
            </a:pPr>
            <a:r>
              <a:rPr lang="en-US" sz="6157">
                <a:solidFill>
                  <a:srgbClr val="000000"/>
                </a:solidFill>
                <a:latin typeface="Poppins ExtraBold"/>
              </a:rPr>
              <a:t>TIPS</a:t>
            </a:r>
          </a:p>
        </p:txBody>
      </p:sp>
      <p:grpSp>
        <p:nvGrpSpPr>
          <p:cNvPr id="13" name="Group 13"/>
          <p:cNvGrpSpPr/>
          <p:nvPr/>
        </p:nvGrpSpPr>
        <p:grpSpPr>
          <a:xfrm>
            <a:off x="17259300" y="8960941"/>
            <a:ext cx="1543050" cy="1326059"/>
            <a:chOff x="0" y="0"/>
            <a:chExt cx="812800" cy="698500"/>
          </a:xfrm>
        </p:grpSpPr>
        <p:sp>
          <p:nvSpPr>
            <p:cNvPr id="14" name="Freeform 1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506E7"/>
            </a:solidFill>
          </p:spPr>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5"/>
          <a:srcRect t="6528" b="6528"/>
          <a:stretch>
            <a:fillRect/>
          </a:stretch>
        </p:blipFill>
        <p:spPr>
          <a:xfrm>
            <a:off x="39430" y="9037490"/>
            <a:ext cx="1287652" cy="12495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B030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28893" b="28893"/>
            <a:stretch>
              <a:fillRect/>
            </a:stretch>
          </p:blipFill>
          <p:spPr>
            <a:xfrm>
              <a:off x="0" y="0"/>
              <a:ext cx="24384000" cy="6858000"/>
            </a:xfrm>
            <a:prstGeom prst="rect">
              <a:avLst/>
            </a:prstGeom>
          </p:spPr>
        </p:pic>
      </p:grpSp>
      <p:grpSp>
        <p:nvGrpSpPr>
          <p:cNvPr id="4" name="Group 4"/>
          <p:cNvGrpSpPr/>
          <p:nvPr/>
        </p:nvGrpSpPr>
        <p:grpSpPr>
          <a:xfrm>
            <a:off x="-566821" y="5143500"/>
            <a:ext cx="19729976" cy="1166333"/>
            <a:chOff x="0" y="0"/>
            <a:chExt cx="5196372" cy="307182"/>
          </a:xfrm>
        </p:grpSpPr>
        <p:sp>
          <p:nvSpPr>
            <p:cNvPr id="5" name="Freeform 5"/>
            <p:cNvSpPr/>
            <p:nvPr/>
          </p:nvSpPr>
          <p:spPr>
            <a:xfrm>
              <a:off x="0" y="0"/>
              <a:ext cx="5196372" cy="307182"/>
            </a:xfrm>
            <a:custGeom>
              <a:avLst/>
              <a:gdLst/>
              <a:ahLst/>
              <a:cxnLst/>
              <a:rect l="l" t="t" r="r" b="b"/>
              <a:pathLst>
                <a:path w="5196372" h="307182">
                  <a:moveTo>
                    <a:pt x="0" y="0"/>
                  </a:moveTo>
                  <a:lnTo>
                    <a:pt x="5196372" y="0"/>
                  </a:lnTo>
                  <a:lnTo>
                    <a:pt x="5196372" y="307182"/>
                  </a:lnTo>
                  <a:lnTo>
                    <a:pt x="0" y="307182"/>
                  </a:lnTo>
                  <a:close/>
                </a:path>
              </a:pathLst>
            </a:custGeom>
            <a:solidFill>
              <a:srgbClr val="0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937649" y="7512245"/>
            <a:ext cx="15138485" cy="978107"/>
          </a:xfrm>
          <a:prstGeom prst="rect">
            <a:avLst/>
          </a:prstGeom>
        </p:spPr>
        <p:txBody>
          <a:bodyPr lIns="0" tIns="0" rIns="0" bIns="0" rtlCol="0" anchor="t">
            <a:spAutoFit/>
          </a:bodyPr>
          <a:lstStyle/>
          <a:p>
            <a:pPr algn="ctr">
              <a:lnSpc>
                <a:spcPts val="7513"/>
              </a:lnSpc>
              <a:spcBef>
                <a:spcPct val="0"/>
              </a:spcBef>
            </a:pPr>
            <a:r>
              <a:rPr lang="en-US" sz="5366">
                <a:solidFill>
                  <a:srgbClr val="FFFFFF"/>
                </a:solidFill>
                <a:latin typeface="Poppins ExtraBold"/>
              </a:rPr>
              <a:t>PRIORITIZING AND SCHEDULING</a:t>
            </a:r>
          </a:p>
        </p:txBody>
      </p:sp>
      <p:pic>
        <p:nvPicPr>
          <p:cNvPr id="8" name="Picture 8"/>
          <p:cNvPicPr>
            <a:picLocks noChangeAspect="1"/>
          </p:cNvPicPr>
          <p:nvPr/>
        </p:nvPicPr>
        <p:blipFill>
          <a:blip r:embed="rId4"/>
          <a:srcRect t="6528" b="6528"/>
          <a:stretch>
            <a:fillRect/>
          </a:stretch>
        </p:blipFill>
        <p:spPr>
          <a:xfrm>
            <a:off x="479116" y="8216419"/>
            <a:ext cx="1831861" cy="1777598"/>
          </a:xfrm>
          <a:prstGeom prst="rect">
            <a:avLst/>
          </a:prstGeom>
        </p:spPr>
      </p:pic>
      <p:sp>
        <p:nvSpPr>
          <p:cNvPr id="9" name="TextBox 9"/>
          <p:cNvSpPr txBox="1"/>
          <p:nvPr/>
        </p:nvSpPr>
        <p:spPr>
          <a:xfrm>
            <a:off x="1574757" y="5231854"/>
            <a:ext cx="15138485" cy="887095"/>
          </a:xfrm>
          <a:prstGeom prst="rect">
            <a:avLst/>
          </a:prstGeom>
        </p:spPr>
        <p:txBody>
          <a:bodyPr lIns="0" tIns="0" rIns="0" bIns="0" rtlCol="0" anchor="t">
            <a:spAutoFit/>
          </a:bodyPr>
          <a:lstStyle/>
          <a:p>
            <a:pPr algn="ctr">
              <a:lnSpc>
                <a:spcPts val="7279"/>
              </a:lnSpc>
            </a:pPr>
            <a:r>
              <a:rPr lang="en-US" sz="5199">
                <a:solidFill>
                  <a:srgbClr val="FFFFFF"/>
                </a:solidFill>
                <a:latin typeface="Canva Sans 2 Bold"/>
              </a:rPr>
              <a:t>Unit Three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89000"/>
          </a:blip>
          <a:srcRect t="10595" b="10595"/>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41205" y="96329"/>
            <a:ext cx="5047171" cy="504717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5141205" y="4996347"/>
            <a:ext cx="5290653" cy="52906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23598" y="2132830"/>
            <a:ext cx="6948249" cy="6013393"/>
          </a:xfrm>
          <a:prstGeom prst="rect">
            <a:avLst/>
          </a:prstGeom>
        </p:spPr>
      </p:pic>
      <p:grpSp>
        <p:nvGrpSpPr>
          <p:cNvPr id="6" name="Group 6"/>
          <p:cNvGrpSpPr>
            <a:grpSpLocks noChangeAspect="1"/>
          </p:cNvGrpSpPr>
          <p:nvPr/>
        </p:nvGrpSpPr>
        <p:grpSpPr>
          <a:xfrm>
            <a:off x="12498911" y="1704739"/>
            <a:ext cx="7932947" cy="6869575"/>
            <a:chOff x="0" y="0"/>
            <a:chExt cx="4282440" cy="3708400"/>
          </a:xfrm>
        </p:grpSpPr>
        <p:sp>
          <p:nvSpPr>
            <p:cNvPr id="7" name="Freeform 7">
              <a:hlinkClick r:id="rId8" tooltip="https://www.youtube.com/watch?v=IU35rj1sAis"/>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a:stretch>
                <a:fillRect l="-35885" r="-35885"/>
              </a:stretch>
            </a:blipFill>
          </p:spPr>
        </p:sp>
      </p:grpSp>
      <p:sp>
        <p:nvSpPr>
          <p:cNvPr id="8" name="TextBox 8"/>
          <p:cNvSpPr txBox="1"/>
          <p:nvPr/>
        </p:nvSpPr>
        <p:spPr>
          <a:xfrm>
            <a:off x="1028700" y="1989955"/>
            <a:ext cx="10011926" cy="7102475"/>
          </a:xfrm>
          <a:prstGeom prst="rect">
            <a:avLst/>
          </a:prstGeom>
        </p:spPr>
        <p:txBody>
          <a:bodyPr lIns="0" tIns="0" rIns="0" bIns="0" rtlCol="0" anchor="t">
            <a:spAutoFit/>
          </a:bodyPr>
          <a:lstStyle/>
          <a:p>
            <a:pPr marL="1079501" lvl="1" indent="-539750">
              <a:lnSpc>
                <a:spcPts val="7000"/>
              </a:lnSpc>
              <a:buFont typeface="Arial"/>
              <a:buChar char="•"/>
            </a:pPr>
            <a:r>
              <a:rPr lang="en-US" sz="5000">
                <a:solidFill>
                  <a:srgbClr val="000000"/>
                </a:solidFill>
                <a:latin typeface="Poppins Medium"/>
              </a:rPr>
              <a:t>When do you feel most energetic?</a:t>
            </a:r>
          </a:p>
          <a:p>
            <a:pPr marL="1079501" lvl="1" indent="-539750">
              <a:lnSpc>
                <a:spcPts val="7000"/>
              </a:lnSpc>
              <a:buFont typeface="Arial"/>
              <a:buChar char="•"/>
            </a:pPr>
            <a:r>
              <a:rPr lang="en-US" sz="5000">
                <a:solidFill>
                  <a:srgbClr val="000000"/>
                </a:solidFill>
                <a:latin typeface="Poppins Medium"/>
              </a:rPr>
              <a:t>What times of the day work best to do certain kinds of work?</a:t>
            </a:r>
          </a:p>
          <a:p>
            <a:pPr marL="1079501" lvl="1" indent="-539750">
              <a:lnSpc>
                <a:spcPts val="7000"/>
              </a:lnSpc>
              <a:buFont typeface="Arial"/>
              <a:buChar char="•"/>
            </a:pPr>
            <a:r>
              <a:rPr lang="en-US" sz="5000">
                <a:solidFill>
                  <a:srgbClr val="000000"/>
                </a:solidFill>
                <a:latin typeface="Poppins Medium"/>
              </a:rPr>
              <a:t>What do you do to manage your energy during the day?</a:t>
            </a:r>
          </a:p>
        </p:txBody>
      </p:sp>
      <p:sp>
        <p:nvSpPr>
          <p:cNvPr id="9" name="TextBox 9"/>
          <p:cNvSpPr txBox="1"/>
          <p:nvPr/>
        </p:nvSpPr>
        <p:spPr>
          <a:xfrm>
            <a:off x="1028700" y="597300"/>
            <a:ext cx="7480827" cy="1107439"/>
          </a:xfrm>
          <a:prstGeom prst="rect">
            <a:avLst/>
          </a:prstGeom>
        </p:spPr>
        <p:txBody>
          <a:bodyPr lIns="0" tIns="0" rIns="0" bIns="0" rtlCol="0" anchor="t">
            <a:spAutoFit/>
          </a:bodyPr>
          <a:lstStyle/>
          <a:p>
            <a:pPr>
              <a:lnSpc>
                <a:spcPts val="8619"/>
              </a:lnSpc>
              <a:spcBef>
                <a:spcPct val="0"/>
              </a:spcBef>
            </a:pPr>
            <a:r>
              <a:rPr lang="en-US" sz="6157">
                <a:solidFill>
                  <a:srgbClr val="000000"/>
                </a:solidFill>
                <a:latin typeface="Poppins ExtraBold"/>
              </a:rPr>
              <a:t>ENERGY CYCLES</a:t>
            </a:r>
          </a:p>
        </p:txBody>
      </p:sp>
      <p:pic>
        <p:nvPicPr>
          <p:cNvPr id="10" name="Picture 10"/>
          <p:cNvPicPr>
            <a:picLocks noChangeAspect="1"/>
          </p:cNvPicPr>
          <p:nvPr/>
        </p:nvPicPr>
        <p:blipFill>
          <a:blip r:embed="rId10"/>
          <a:srcRect t="6528" b="6528"/>
          <a:stretch>
            <a:fillRect/>
          </a:stretch>
        </p:blipFill>
        <p:spPr>
          <a:xfrm>
            <a:off x="39430" y="9037490"/>
            <a:ext cx="1287652" cy="12495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B030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28893" b="28893"/>
            <a:stretch>
              <a:fillRect/>
            </a:stretch>
          </p:blipFill>
          <p:spPr>
            <a:xfrm>
              <a:off x="0" y="0"/>
              <a:ext cx="24384000" cy="6858000"/>
            </a:xfrm>
            <a:prstGeom prst="rect">
              <a:avLst/>
            </a:prstGeom>
          </p:spPr>
        </p:pic>
      </p:grpSp>
      <p:grpSp>
        <p:nvGrpSpPr>
          <p:cNvPr id="4" name="Group 4"/>
          <p:cNvGrpSpPr/>
          <p:nvPr/>
        </p:nvGrpSpPr>
        <p:grpSpPr>
          <a:xfrm>
            <a:off x="-566821" y="5143500"/>
            <a:ext cx="19729976" cy="1166333"/>
            <a:chOff x="0" y="0"/>
            <a:chExt cx="5196372" cy="307182"/>
          </a:xfrm>
        </p:grpSpPr>
        <p:sp>
          <p:nvSpPr>
            <p:cNvPr id="5" name="Freeform 5"/>
            <p:cNvSpPr/>
            <p:nvPr/>
          </p:nvSpPr>
          <p:spPr>
            <a:xfrm>
              <a:off x="0" y="0"/>
              <a:ext cx="5196372" cy="307182"/>
            </a:xfrm>
            <a:custGeom>
              <a:avLst/>
              <a:gdLst/>
              <a:ahLst/>
              <a:cxnLst/>
              <a:rect l="l" t="t" r="r" b="b"/>
              <a:pathLst>
                <a:path w="5196372" h="307182">
                  <a:moveTo>
                    <a:pt x="0" y="0"/>
                  </a:moveTo>
                  <a:lnTo>
                    <a:pt x="5196372" y="0"/>
                  </a:lnTo>
                  <a:lnTo>
                    <a:pt x="5196372" y="307182"/>
                  </a:lnTo>
                  <a:lnTo>
                    <a:pt x="0" y="307182"/>
                  </a:lnTo>
                  <a:close/>
                </a:path>
              </a:pathLst>
            </a:custGeom>
            <a:solidFill>
              <a:srgbClr val="0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937649" y="7512245"/>
            <a:ext cx="15138485" cy="978107"/>
          </a:xfrm>
          <a:prstGeom prst="rect">
            <a:avLst/>
          </a:prstGeom>
        </p:spPr>
        <p:txBody>
          <a:bodyPr lIns="0" tIns="0" rIns="0" bIns="0" rtlCol="0" anchor="t">
            <a:spAutoFit/>
          </a:bodyPr>
          <a:lstStyle/>
          <a:p>
            <a:pPr algn="ctr">
              <a:lnSpc>
                <a:spcPts val="7513"/>
              </a:lnSpc>
              <a:spcBef>
                <a:spcPct val="0"/>
              </a:spcBef>
            </a:pPr>
            <a:r>
              <a:rPr lang="en-US" sz="5366">
                <a:solidFill>
                  <a:srgbClr val="FFFFFF"/>
                </a:solidFill>
                <a:latin typeface="Poppins ExtraBold"/>
              </a:rPr>
              <a:t>ASPECTS OF TIME MANAGEMENT</a:t>
            </a:r>
          </a:p>
        </p:txBody>
      </p:sp>
      <p:sp>
        <p:nvSpPr>
          <p:cNvPr id="8" name="TextBox 8"/>
          <p:cNvSpPr txBox="1"/>
          <p:nvPr/>
        </p:nvSpPr>
        <p:spPr>
          <a:xfrm>
            <a:off x="1574757" y="5231854"/>
            <a:ext cx="15138485" cy="887095"/>
          </a:xfrm>
          <a:prstGeom prst="rect">
            <a:avLst/>
          </a:prstGeom>
        </p:spPr>
        <p:txBody>
          <a:bodyPr lIns="0" tIns="0" rIns="0" bIns="0" rtlCol="0" anchor="t">
            <a:spAutoFit/>
          </a:bodyPr>
          <a:lstStyle/>
          <a:p>
            <a:pPr algn="ctr">
              <a:lnSpc>
                <a:spcPts val="7279"/>
              </a:lnSpc>
            </a:pPr>
            <a:r>
              <a:rPr lang="en-US" sz="5199">
                <a:solidFill>
                  <a:srgbClr val="FFFFFF"/>
                </a:solidFill>
                <a:latin typeface="Canva Sans 2 Bold"/>
              </a:rPr>
              <a:t>Unit One</a:t>
            </a:r>
          </a:p>
        </p:txBody>
      </p:sp>
      <p:pic>
        <p:nvPicPr>
          <p:cNvPr id="9" name="Picture 9"/>
          <p:cNvPicPr>
            <a:picLocks noChangeAspect="1"/>
          </p:cNvPicPr>
          <p:nvPr/>
        </p:nvPicPr>
        <p:blipFill>
          <a:blip r:embed="rId4"/>
          <a:srcRect t="6528" b="6528"/>
          <a:stretch>
            <a:fillRect/>
          </a:stretch>
        </p:blipFill>
        <p:spPr>
          <a:xfrm>
            <a:off x="479116" y="8216419"/>
            <a:ext cx="1831861" cy="17775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8000"/>
          </a:blip>
          <a:srcRect t="10595" b="10595"/>
          <a:stretch>
            <a:fillRect/>
          </a:stretch>
        </p:blipFill>
        <p:spPr>
          <a:xfrm>
            <a:off x="0" y="0"/>
            <a:ext cx="18288000" cy="10287000"/>
          </a:xfrm>
          <a:prstGeom prst="rect">
            <a:avLst/>
          </a:prstGeom>
        </p:spPr>
      </p:pic>
      <p:grpSp>
        <p:nvGrpSpPr>
          <p:cNvPr id="3" name="Group 3"/>
          <p:cNvGrpSpPr/>
          <p:nvPr/>
        </p:nvGrpSpPr>
        <p:grpSpPr>
          <a:xfrm>
            <a:off x="14901313" y="-1717290"/>
            <a:ext cx="2626025" cy="12967801"/>
            <a:chOff x="0" y="0"/>
            <a:chExt cx="691628" cy="3415388"/>
          </a:xfrm>
        </p:grpSpPr>
        <p:sp>
          <p:nvSpPr>
            <p:cNvPr id="4" name="Freeform 4"/>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BB030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2498911" y="3901565"/>
            <a:ext cx="6185928" cy="5356735"/>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000000"/>
            </a:solidFill>
            <a:ln w="12700">
              <a:solidFill>
                <a:srgbClr val="000000"/>
              </a:solidFill>
            </a:ln>
          </p:spPr>
        </p:sp>
      </p:grpSp>
      <p:grpSp>
        <p:nvGrpSpPr>
          <p:cNvPr id="8" name="Group 8"/>
          <p:cNvGrpSpPr>
            <a:grpSpLocks noChangeAspect="1"/>
          </p:cNvGrpSpPr>
          <p:nvPr/>
        </p:nvGrpSpPr>
        <p:grpSpPr>
          <a:xfrm>
            <a:off x="12498911" y="1704739"/>
            <a:ext cx="7932947" cy="6869575"/>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t="-15988" b="-15988"/>
              </a:stretch>
            </a:blipFill>
          </p:spPr>
        </p:sp>
      </p:grpSp>
      <p:sp>
        <p:nvSpPr>
          <p:cNvPr id="10" name="TextBox 10"/>
          <p:cNvSpPr txBox="1"/>
          <p:nvPr/>
        </p:nvSpPr>
        <p:spPr>
          <a:xfrm>
            <a:off x="1028700" y="1234027"/>
            <a:ext cx="11470211" cy="2002083"/>
          </a:xfrm>
          <a:prstGeom prst="rect">
            <a:avLst/>
          </a:prstGeom>
        </p:spPr>
        <p:txBody>
          <a:bodyPr lIns="0" tIns="0" rIns="0" bIns="0" rtlCol="0" anchor="t">
            <a:spAutoFit/>
          </a:bodyPr>
          <a:lstStyle/>
          <a:p>
            <a:pPr>
              <a:lnSpc>
                <a:spcPts val="7697"/>
              </a:lnSpc>
            </a:pPr>
            <a:r>
              <a:rPr lang="en-US" sz="6414">
                <a:solidFill>
                  <a:srgbClr val="000000"/>
                </a:solidFill>
                <a:latin typeface="Poppins ExtraBold"/>
              </a:rPr>
              <a:t>WORKING WITH YOUR BODY</a:t>
            </a:r>
          </a:p>
        </p:txBody>
      </p:sp>
      <p:sp>
        <p:nvSpPr>
          <p:cNvPr id="11" name="AutoShape 11"/>
          <p:cNvSpPr/>
          <p:nvPr/>
        </p:nvSpPr>
        <p:spPr>
          <a:xfrm>
            <a:off x="1028700" y="3198010"/>
            <a:ext cx="10283186" cy="0"/>
          </a:xfrm>
          <a:prstGeom prst="line">
            <a:avLst/>
          </a:prstGeom>
          <a:ln w="38100" cap="flat">
            <a:solidFill>
              <a:srgbClr val="BB0302"/>
            </a:solidFill>
            <a:prstDash val="solid"/>
            <a:headEnd type="none" w="sm" len="sm"/>
            <a:tailEnd type="none" w="sm" len="sm"/>
          </a:ln>
        </p:spPr>
      </p:sp>
      <p:grpSp>
        <p:nvGrpSpPr>
          <p:cNvPr id="12" name="Group 12"/>
          <p:cNvGrpSpPr>
            <a:grpSpLocks noChangeAspect="1"/>
          </p:cNvGrpSpPr>
          <p:nvPr/>
        </p:nvGrpSpPr>
        <p:grpSpPr>
          <a:xfrm>
            <a:off x="-430714" y="-235087"/>
            <a:ext cx="1459414" cy="1263787"/>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5506E7"/>
            </a:solidFill>
            <a:ln w="12700">
              <a:solidFill>
                <a:srgbClr val="000000"/>
              </a:solidFill>
            </a:ln>
          </p:spPr>
        </p:sp>
      </p:grpSp>
      <p:sp>
        <p:nvSpPr>
          <p:cNvPr id="14" name="TextBox 14"/>
          <p:cNvSpPr txBox="1"/>
          <p:nvPr/>
        </p:nvSpPr>
        <p:spPr>
          <a:xfrm>
            <a:off x="663847" y="3796790"/>
            <a:ext cx="11012893" cy="4176971"/>
          </a:xfrm>
          <a:prstGeom prst="rect">
            <a:avLst/>
          </a:prstGeom>
        </p:spPr>
        <p:txBody>
          <a:bodyPr lIns="0" tIns="0" rIns="0" bIns="0" rtlCol="0" anchor="t">
            <a:spAutoFit/>
          </a:bodyPr>
          <a:lstStyle/>
          <a:p>
            <a:pPr marL="847906" lvl="1" indent="-423953">
              <a:lnSpc>
                <a:spcPts val="5498"/>
              </a:lnSpc>
              <a:buFont typeface="Arial"/>
              <a:buChar char="•"/>
            </a:pPr>
            <a:r>
              <a:rPr lang="en-US" sz="3927">
                <a:solidFill>
                  <a:srgbClr val="000000"/>
                </a:solidFill>
                <a:latin typeface="Poppins Medium"/>
              </a:rPr>
              <a:t>Learn Your Patterns</a:t>
            </a:r>
          </a:p>
          <a:p>
            <a:pPr marL="847906" lvl="1" indent="-423953">
              <a:lnSpc>
                <a:spcPts val="5498"/>
              </a:lnSpc>
              <a:buFont typeface="Arial"/>
              <a:buChar char="•"/>
            </a:pPr>
            <a:r>
              <a:rPr lang="en-US" sz="3927">
                <a:solidFill>
                  <a:srgbClr val="000000"/>
                </a:solidFill>
                <a:latin typeface="Poppins Medium"/>
              </a:rPr>
              <a:t>Maximize Your Peak Cycle</a:t>
            </a:r>
          </a:p>
          <a:p>
            <a:pPr marL="847906" lvl="1" indent="-423953">
              <a:lnSpc>
                <a:spcPts val="5498"/>
              </a:lnSpc>
              <a:buFont typeface="Arial"/>
              <a:buChar char="•"/>
            </a:pPr>
            <a:r>
              <a:rPr lang="en-US" sz="3927">
                <a:solidFill>
                  <a:srgbClr val="000000"/>
                </a:solidFill>
                <a:latin typeface="Poppins Medium"/>
              </a:rPr>
              <a:t>Take a Break</a:t>
            </a:r>
          </a:p>
          <a:p>
            <a:pPr marL="847906" lvl="1" indent="-423953">
              <a:lnSpc>
                <a:spcPts val="5498"/>
              </a:lnSpc>
              <a:buFont typeface="Arial"/>
              <a:buChar char="•"/>
            </a:pPr>
            <a:r>
              <a:rPr lang="en-US" sz="3927">
                <a:solidFill>
                  <a:srgbClr val="000000"/>
                </a:solidFill>
                <a:latin typeface="Poppins Medium"/>
              </a:rPr>
              <a:t>Get Enough Sleep</a:t>
            </a:r>
          </a:p>
          <a:p>
            <a:pPr marL="847906" lvl="1" indent="-423953">
              <a:lnSpc>
                <a:spcPts val="5498"/>
              </a:lnSpc>
              <a:buFont typeface="Arial"/>
              <a:buChar char="•"/>
            </a:pPr>
            <a:r>
              <a:rPr lang="en-US" sz="3927">
                <a:solidFill>
                  <a:srgbClr val="000000"/>
                </a:solidFill>
                <a:latin typeface="Poppins Medium"/>
              </a:rPr>
              <a:t>Take maximum advantage of up cycles</a:t>
            </a:r>
          </a:p>
          <a:p>
            <a:pPr marL="847906" lvl="1" indent="-423953">
              <a:lnSpc>
                <a:spcPts val="5498"/>
              </a:lnSpc>
              <a:buFont typeface="Arial"/>
              <a:buChar char="•"/>
            </a:pPr>
            <a:r>
              <a:rPr lang="en-US" sz="3927">
                <a:solidFill>
                  <a:srgbClr val="000000"/>
                </a:solidFill>
                <a:latin typeface="Poppins Medium"/>
              </a:rPr>
              <a:t>Rest on down cycles</a:t>
            </a:r>
          </a:p>
        </p:txBody>
      </p:sp>
      <p:pic>
        <p:nvPicPr>
          <p:cNvPr id="15" name="Picture 15"/>
          <p:cNvPicPr>
            <a:picLocks noChangeAspect="1"/>
          </p:cNvPicPr>
          <p:nvPr/>
        </p:nvPicPr>
        <p:blipFill>
          <a:blip r:embed="rId5"/>
          <a:srcRect t="6528" b="6528"/>
          <a:stretch>
            <a:fillRect/>
          </a:stretch>
        </p:blipFill>
        <p:spPr>
          <a:xfrm>
            <a:off x="39430" y="9037490"/>
            <a:ext cx="1287652" cy="124951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B030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723026"/>
            <a:chOff x="0" y="0"/>
            <a:chExt cx="24384000" cy="7630702"/>
          </a:xfrm>
        </p:grpSpPr>
        <p:pic>
          <p:nvPicPr>
            <p:cNvPr id="3" name="Picture 3"/>
            <p:cNvPicPr>
              <a:picLocks noChangeAspect="1"/>
            </p:cNvPicPr>
            <p:nvPr/>
          </p:nvPicPr>
          <p:blipFill>
            <a:blip r:embed="rId3"/>
            <a:srcRect t="22183" b="22183"/>
            <a:stretch>
              <a:fillRect/>
            </a:stretch>
          </p:blipFill>
          <p:spPr>
            <a:xfrm>
              <a:off x="0" y="0"/>
              <a:ext cx="24384000" cy="7630702"/>
            </a:xfrm>
            <a:prstGeom prst="rect">
              <a:avLst/>
            </a:prstGeom>
          </p:spPr>
        </p:pic>
      </p:grpSp>
      <p:grpSp>
        <p:nvGrpSpPr>
          <p:cNvPr id="4" name="Group 4"/>
          <p:cNvGrpSpPr/>
          <p:nvPr/>
        </p:nvGrpSpPr>
        <p:grpSpPr>
          <a:xfrm>
            <a:off x="-566821" y="5143500"/>
            <a:ext cx="19729976" cy="1166333"/>
            <a:chOff x="0" y="0"/>
            <a:chExt cx="5196372" cy="307182"/>
          </a:xfrm>
        </p:grpSpPr>
        <p:sp>
          <p:nvSpPr>
            <p:cNvPr id="5" name="Freeform 5"/>
            <p:cNvSpPr/>
            <p:nvPr/>
          </p:nvSpPr>
          <p:spPr>
            <a:xfrm>
              <a:off x="0" y="0"/>
              <a:ext cx="5196372" cy="307182"/>
            </a:xfrm>
            <a:custGeom>
              <a:avLst/>
              <a:gdLst/>
              <a:ahLst/>
              <a:cxnLst/>
              <a:rect l="l" t="t" r="r" b="b"/>
              <a:pathLst>
                <a:path w="5196372" h="307182">
                  <a:moveTo>
                    <a:pt x="0" y="0"/>
                  </a:moveTo>
                  <a:lnTo>
                    <a:pt x="5196372" y="0"/>
                  </a:lnTo>
                  <a:lnTo>
                    <a:pt x="5196372" y="307182"/>
                  </a:lnTo>
                  <a:lnTo>
                    <a:pt x="0" y="307182"/>
                  </a:lnTo>
                  <a:close/>
                </a:path>
              </a:pathLst>
            </a:custGeom>
            <a:solidFill>
              <a:srgbClr val="0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728925" y="5156651"/>
            <a:ext cx="15138485" cy="978107"/>
          </a:xfrm>
          <a:prstGeom prst="rect">
            <a:avLst/>
          </a:prstGeom>
        </p:spPr>
        <p:txBody>
          <a:bodyPr lIns="0" tIns="0" rIns="0" bIns="0" rtlCol="0" anchor="t">
            <a:spAutoFit/>
          </a:bodyPr>
          <a:lstStyle/>
          <a:p>
            <a:pPr algn="ctr">
              <a:lnSpc>
                <a:spcPts val="7513"/>
              </a:lnSpc>
              <a:spcBef>
                <a:spcPct val="0"/>
              </a:spcBef>
            </a:pPr>
            <a:r>
              <a:rPr lang="en-US" sz="5366">
                <a:solidFill>
                  <a:srgbClr val="FFFFFF"/>
                </a:solidFill>
                <a:latin typeface="Poppins ExtraBold"/>
              </a:rPr>
              <a:t>COVEY'S TIME MANAGEMENT MATRIX</a:t>
            </a:r>
          </a:p>
        </p:txBody>
      </p:sp>
      <p:sp>
        <p:nvSpPr>
          <p:cNvPr id="8" name="TextBox 8"/>
          <p:cNvSpPr txBox="1"/>
          <p:nvPr/>
        </p:nvSpPr>
        <p:spPr>
          <a:xfrm>
            <a:off x="2474366" y="7324795"/>
            <a:ext cx="14164093" cy="1098167"/>
          </a:xfrm>
          <a:prstGeom prst="rect">
            <a:avLst/>
          </a:prstGeom>
        </p:spPr>
        <p:txBody>
          <a:bodyPr lIns="0" tIns="0" rIns="0" bIns="0" rtlCol="0" anchor="t">
            <a:spAutoFit/>
          </a:bodyPr>
          <a:lstStyle/>
          <a:p>
            <a:pPr marL="730518" lvl="1" indent="-365259">
              <a:lnSpc>
                <a:spcPts val="4263"/>
              </a:lnSpc>
              <a:buFont typeface="Arial"/>
              <a:buChar char="•"/>
            </a:pPr>
            <a:r>
              <a:rPr lang="en-US" sz="3383">
                <a:solidFill>
                  <a:srgbClr val="FFFFFF"/>
                </a:solidFill>
                <a:latin typeface="Poppins Medium"/>
              </a:rPr>
              <a:t>Urgency:  Tasks and responsibilities require immediate actions or attention</a:t>
            </a:r>
          </a:p>
        </p:txBody>
      </p:sp>
      <p:sp>
        <p:nvSpPr>
          <p:cNvPr id="9" name="TextBox 9"/>
          <p:cNvSpPr txBox="1"/>
          <p:nvPr/>
        </p:nvSpPr>
        <p:spPr>
          <a:xfrm>
            <a:off x="2474366" y="8784912"/>
            <a:ext cx="14164093" cy="564767"/>
          </a:xfrm>
          <a:prstGeom prst="rect">
            <a:avLst/>
          </a:prstGeom>
        </p:spPr>
        <p:txBody>
          <a:bodyPr lIns="0" tIns="0" rIns="0" bIns="0" rtlCol="0" anchor="t">
            <a:spAutoFit/>
          </a:bodyPr>
          <a:lstStyle/>
          <a:p>
            <a:pPr marL="730518" lvl="1" indent="-365259">
              <a:lnSpc>
                <a:spcPts val="4263"/>
              </a:lnSpc>
              <a:buFont typeface="Arial"/>
              <a:buChar char="•"/>
            </a:pPr>
            <a:r>
              <a:rPr lang="en-US" sz="3383">
                <a:solidFill>
                  <a:srgbClr val="FFFFFF"/>
                </a:solidFill>
                <a:latin typeface="Poppins Medium"/>
              </a:rPr>
              <a:t>Importance:  Those with high significance or value to goals</a:t>
            </a:r>
          </a:p>
        </p:txBody>
      </p:sp>
      <p:sp>
        <p:nvSpPr>
          <p:cNvPr id="10" name="TextBox 10"/>
          <p:cNvSpPr txBox="1"/>
          <p:nvPr/>
        </p:nvSpPr>
        <p:spPr>
          <a:xfrm>
            <a:off x="569349" y="6493213"/>
            <a:ext cx="14164093" cy="564767"/>
          </a:xfrm>
          <a:prstGeom prst="rect">
            <a:avLst/>
          </a:prstGeom>
        </p:spPr>
        <p:txBody>
          <a:bodyPr lIns="0" tIns="0" rIns="0" bIns="0" rtlCol="0" anchor="t">
            <a:spAutoFit/>
          </a:bodyPr>
          <a:lstStyle/>
          <a:p>
            <a:pPr>
              <a:lnSpc>
                <a:spcPts val="4263"/>
              </a:lnSpc>
            </a:pPr>
            <a:r>
              <a:rPr lang="en-US" sz="3383">
                <a:solidFill>
                  <a:srgbClr val="FFFFFF"/>
                </a:solidFill>
                <a:latin typeface="Poppins Medium"/>
              </a:rPr>
              <a:t>Categories:</a:t>
            </a:r>
          </a:p>
        </p:txBody>
      </p:sp>
      <p:pic>
        <p:nvPicPr>
          <p:cNvPr id="11" name="Picture 11"/>
          <p:cNvPicPr>
            <a:picLocks noChangeAspect="1"/>
          </p:cNvPicPr>
          <p:nvPr/>
        </p:nvPicPr>
        <p:blipFill>
          <a:blip r:embed="rId4"/>
          <a:srcRect t="6528" b="6528"/>
          <a:stretch>
            <a:fillRect/>
          </a:stretch>
        </p:blipFill>
        <p:spPr>
          <a:xfrm>
            <a:off x="39430" y="9037490"/>
            <a:ext cx="1287652" cy="12495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0000"/>
          </a:blip>
          <a:srcRect t="10595" b="10595"/>
          <a:stretch>
            <a:fillRect/>
          </a:stretch>
        </p:blipFill>
        <p:spPr>
          <a:xfrm>
            <a:off x="0" y="0"/>
            <a:ext cx="18288000" cy="10287000"/>
          </a:xfrm>
          <a:prstGeom prst="rect">
            <a:avLst/>
          </a:prstGeom>
        </p:spPr>
      </p:pic>
      <p:grpSp>
        <p:nvGrpSpPr>
          <p:cNvPr id="3" name="Group 3"/>
          <p:cNvGrpSpPr/>
          <p:nvPr/>
        </p:nvGrpSpPr>
        <p:grpSpPr>
          <a:xfrm>
            <a:off x="0" y="1579205"/>
            <a:ext cx="7377231" cy="1162921"/>
            <a:chOff x="0" y="0"/>
            <a:chExt cx="1942974" cy="306284"/>
          </a:xfrm>
        </p:grpSpPr>
        <p:sp>
          <p:nvSpPr>
            <p:cNvPr id="4" name="Freeform 4"/>
            <p:cNvSpPr/>
            <p:nvPr/>
          </p:nvSpPr>
          <p:spPr>
            <a:xfrm>
              <a:off x="0" y="0"/>
              <a:ext cx="1942974" cy="306284"/>
            </a:xfrm>
            <a:custGeom>
              <a:avLst/>
              <a:gdLst/>
              <a:ahLst/>
              <a:cxnLst/>
              <a:rect l="l" t="t" r="r" b="b"/>
              <a:pathLst>
                <a:path w="1942974" h="306284">
                  <a:moveTo>
                    <a:pt x="0" y="0"/>
                  </a:moveTo>
                  <a:lnTo>
                    <a:pt x="1942974" y="0"/>
                  </a:lnTo>
                  <a:lnTo>
                    <a:pt x="1942974" y="306284"/>
                  </a:lnTo>
                  <a:lnTo>
                    <a:pt x="0" y="306284"/>
                  </a:lnTo>
                  <a:close/>
                </a:path>
              </a:pathLst>
            </a:custGeom>
            <a:solidFill>
              <a:srgbClr val="BB030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58469" y="2980251"/>
            <a:ext cx="6656532" cy="5764257"/>
            <a:chOff x="0" y="0"/>
            <a:chExt cx="4282440" cy="3708400"/>
          </a:xfrm>
        </p:grpSpPr>
        <p:sp>
          <p:nvSpPr>
            <p:cNvPr id="7" name="Freeform 7">
              <a:hlinkClick r:id="rId4" tooltip="https://hbr.org/2015/01/assessment-whats-your-personal-productivity-style"/>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000000"/>
            </a:solidFill>
            <a:ln w="12700">
              <a:solidFill>
                <a:srgbClr val="000000"/>
              </a:solidFill>
            </a:ln>
          </p:spPr>
        </p:sp>
      </p:grpSp>
      <p:pic>
        <p:nvPicPr>
          <p:cNvPr id="8" name="Picture 8"/>
          <p:cNvPicPr>
            <a:picLocks noChangeAspect="1"/>
          </p:cNvPicPr>
          <p:nvPr/>
        </p:nvPicPr>
        <p:blipFill>
          <a:blip r:embed="rId5"/>
          <a:srcRect t="6528" b="6528"/>
          <a:stretch>
            <a:fillRect/>
          </a:stretch>
        </p:blipFill>
        <p:spPr>
          <a:xfrm>
            <a:off x="384874" y="8982632"/>
            <a:ext cx="1287652" cy="1249510"/>
          </a:xfrm>
          <a:prstGeom prst="rect">
            <a:avLst/>
          </a:prstGeom>
        </p:spPr>
      </p:pic>
      <p:grpSp>
        <p:nvGrpSpPr>
          <p:cNvPr id="9" name="Group 9"/>
          <p:cNvGrpSpPr/>
          <p:nvPr/>
        </p:nvGrpSpPr>
        <p:grpSpPr>
          <a:xfrm>
            <a:off x="-420107" y="14638"/>
            <a:ext cx="1543050" cy="1326059"/>
            <a:chOff x="0" y="0"/>
            <a:chExt cx="812800" cy="698500"/>
          </a:xfrm>
        </p:grpSpPr>
        <p:sp>
          <p:nvSpPr>
            <p:cNvPr id="10" name="Freeform 1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506E7"/>
            </a:solidFill>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12" name="Picture 12"/>
          <p:cNvPicPr>
            <a:picLocks noChangeAspect="1"/>
          </p:cNvPicPr>
          <p:nvPr/>
        </p:nvPicPr>
        <p:blipFill>
          <a:blip r:embed="rId6"/>
          <a:srcRect t="1239" r="1912" b="2514"/>
          <a:stretch>
            <a:fillRect/>
          </a:stretch>
        </p:blipFill>
        <p:spPr>
          <a:xfrm>
            <a:off x="7623300" y="0"/>
            <a:ext cx="10139992" cy="9994017"/>
          </a:xfrm>
          <a:prstGeom prst="rect">
            <a:avLst/>
          </a:prstGeom>
        </p:spPr>
      </p:pic>
      <p:sp>
        <p:nvSpPr>
          <p:cNvPr id="13" name="TextBox 13"/>
          <p:cNvSpPr txBox="1"/>
          <p:nvPr/>
        </p:nvSpPr>
        <p:spPr>
          <a:xfrm>
            <a:off x="-1431069" y="1714394"/>
            <a:ext cx="10239369" cy="844917"/>
          </a:xfrm>
          <a:prstGeom prst="rect">
            <a:avLst/>
          </a:prstGeom>
        </p:spPr>
        <p:txBody>
          <a:bodyPr lIns="0" tIns="0" rIns="0" bIns="0" rtlCol="0" anchor="t">
            <a:spAutoFit/>
          </a:bodyPr>
          <a:lstStyle/>
          <a:p>
            <a:pPr algn="ctr">
              <a:lnSpc>
                <a:spcPts val="6310"/>
              </a:lnSpc>
            </a:pPr>
            <a:r>
              <a:rPr lang="en-US" sz="5258">
                <a:solidFill>
                  <a:srgbClr val="FFFFFF"/>
                </a:solidFill>
                <a:latin typeface="Poppins ExtraBold"/>
              </a:rPr>
              <a:t>A BALANCING ACT</a:t>
            </a:r>
          </a:p>
        </p:txBody>
      </p:sp>
      <p:grpSp>
        <p:nvGrpSpPr>
          <p:cNvPr id="14" name="Group 14"/>
          <p:cNvGrpSpPr>
            <a:grpSpLocks noChangeAspect="1"/>
          </p:cNvGrpSpPr>
          <p:nvPr/>
        </p:nvGrpSpPr>
        <p:grpSpPr>
          <a:xfrm>
            <a:off x="-632972" y="2980251"/>
            <a:ext cx="6656532" cy="5764257"/>
            <a:chOff x="0" y="0"/>
            <a:chExt cx="4282440" cy="3708400"/>
          </a:xfrm>
        </p:grpSpPr>
        <p:sp>
          <p:nvSpPr>
            <p:cNvPr id="15" name="Freeform 15">
              <a:hlinkClick r:id="rId4" tooltip="https://hbr.org/2015/01/assessment-whats-your-personal-productivity-style"/>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5506E7"/>
            </a:solidFill>
            <a:ln w="12700">
              <a:solidFill>
                <a:srgbClr val="000000"/>
              </a:solidFill>
            </a:ln>
          </p:spPr>
        </p:sp>
      </p:grpSp>
      <p:sp>
        <p:nvSpPr>
          <p:cNvPr id="16" name="TextBox 16"/>
          <p:cNvSpPr txBox="1"/>
          <p:nvPr/>
        </p:nvSpPr>
        <p:spPr>
          <a:xfrm>
            <a:off x="1122943" y="3404294"/>
            <a:ext cx="3346093" cy="4582795"/>
          </a:xfrm>
          <a:prstGeom prst="rect">
            <a:avLst/>
          </a:prstGeom>
        </p:spPr>
        <p:txBody>
          <a:bodyPr lIns="0" tIns="0" rIns="0" bIns="0" rtlCol="0" anchor="t">
            <a:spAutoFit/>
          </a:bodyPr>
          <a:lstStyle/>
          <a:p>
            <a:pPr algn="ctr">
              <a:lnSpc>
                <a:spcPts val="7279"/>
              </a:lnSpc>
            </a:pPr>
            <a:r>
              <a:rPr lang="en-US" sz="5199">
                <a:solidFill>
                  <a:srgbClr val="FFFFFF"/>
                </a:solidFill>
                <a:latin typeface="Canva Sans 2 Bold"/>
              </a:rPr>
              <a:t>What are casework activities in each quadrant?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0000"/>
          </a:blip>
          <a:srcRect t="11844" b="9346"/>
          <a:stretch>
            <a:fillRect/>
          </a:stretch>
        </p:blipFill>
        <p:spPr>
          <a:xfrm>
            <a:off x="0" y="0"/>
            <a:ext cx="18288000" cy="10287000"/>
          </a:xfrm>
          <a:prstGeom prst="rect">
            <a:avLst/>
          </a:prstGeom>
        </p:spPr>
      </p:pic>
      <p:grpSp>
        <p:nvGrpSpPr>
          <p:cNvPr id="3" name="Group 3"/>
          <p:cNvGrpSpPr/>
          <p:nvPr/>
        </p:nvGrpSpPr>
        <p:grpSpPr>
          <a:xfrm>
            <a:off x="1028700" y="3225446"/>
            <a:ext cx="1243354" cy="1008521"/>
            <a:chOff x="0" y="0"/>
            <a:chExt cx="337508" cy="273763"/>
          </a:xfrm>
        </p:grpSpPr>
        <p:sp>
          <p:nvSpPr>
            <p:cNvPr id="4" name="Freeform 4"/>
            <p:cNvSpPr/>
            <p:nvPr/>
          </p:nvSpPr>
          <p:spPr>
            <a:xfrm>
              <a:off x="0" y="0"/>
              <a:ext cx="337508" cy="273763"/>
            </a:xfrm>
            <a:custGeom>
              <a:avLst/>
              <a:gdLst/>
              <a:ahLst/>
              <a:cxnLst/>
              <a:rect l="l" t="t" r="r" b="b"/>
              <a:pathLst>
                <a:path w="337508" h="273763">
                  <a:moveTo>
                    <a:pt x="0" y="0"/>
                  </a:moveTo>
                  <a:lnTo>
                    <a:pt x="337508" y="0"/>
                  </a:lnTo>
                  <a:lnTo>
                    <a:pt x="337508" y="273763"/>
                  </a:lnTo>
                  <a:lnTo>
                    <a:pt x="0" y="273763"/>
                  </a:lnTo>
                  <a:close/>
                </a:path>
              </a:pathLst>
            </a:custGeom>
            <a:solidFill>
              <a:srgbClr val="0000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200419" y="3346007"/>
            <a:ext cx="6356643" cy="777607"/>
            <a:chOff x="0" y="0"/>
            <a:chExt cx="1780869" cy="217853"/>
          </a:xfrm>
        </p:grpSpPr>
        <p:sp>
          <p:nvSpPr>
            <p:cNvPr id="7" name="Freeform 7"/>
            <p:cNvSpPr/>
            <p:nvPr/>
          </p:nvSpPr>
          <p:spPr>
            <a:xfrm>
              <a:off x="0" y="0"/>
              <a:ext cx="1780869" cy="217853"/>
            </a:xfrm>
            <a:custGeom>
              <a:avLst/>
              <a:gdLst/>
              <a:ahLst/>
              <a:cxnLst/>
              <a:rect l="l" t="t" r="r" b="b"/>
              <a:pathLst>
                <a:path w="1780869" h="217853">
                  <a:moveTo>
                    <a:pt x="0" y="0"/>
                  </a:moveTo>
                  <a:lnTo>
                    <a:pt x="1780869" y="0"/>
                  </a:lnTo>
                  <a:lnTo>
                    <a:pt x="1780869" y="217853"/>
                  </a:lnTo>
                  <a:lnTo>
                    <a:pt x="0" y="217853"/>
                  </a:lnTo>
                  <a:close/>
                </a:path>
              </a:pathLst>
            </a:custGeom>
            <a:solidFill>
              <a:srgbClr val="BB0302"/>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28700" y="6771042"/>
            <a:ext cx="1243354" cy="1008521"/>
            <a:chOff x="0" y="0"/>
            <a:chExt cx="337508" cy="273763"/>
          </a:xfrm>
        </p:grpSpPr>
        <p:sp>
          <p:nvSpPr>
            <p:cNvPr id="10" name="Freeform 10"/>
            <p:cNvSpPr/>
            <p:nvPr/>
          </p:nvSpPr>
          <p:spPr>
            <a:xfrm>
              <a:off x="0" y="0"/>
              <a:ext cx="337508" cy="273763"/>
            </a:xfrm>
            <a:custGeom>
              <a:avLst/>
              <a:gdLst/>
              <a:ahLst/>
              <a:cxnLst/>
              <a:rect l="l" t="t" r="r" b="b"/>
              <a:pathLst>
                <a:path w="337508" h="273763">
                  <a:moveTo>
                    <a:pt x="0" y="0"/>
                  </a:moveTo>
                  <a:lnTo>
                    <a:pt x="337508" y="0"/>
                  </a:lnTo>
                  <a:lnTo>
                    <a:pt x="337508" y="273763"/>
                  </a:lnTo>
                  <a:lnTo>
                    <a:pt x="0" y="273763"/>
                  </a:lnTo>
                  <a:close/>
                </a:path>
              </a:pathLst>
            </a:custGeom>
            <a:solidFill>
              <a:srgbClr val="00000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200419" y="6891603"/>
            <a:ext cx="6356643" cy="777607"/>
            <a:chOff x="0" y="0"/>
            <a:chExt cx="1780869" cy="217853"/>
          </a:xfrm>
        </p:grpSpPr>
        <p:sp>
          <p:nvSpPr>
            <p:cNvPr id="13" name="Freeform 13"/>
            <p:cNvSpPr/>
            <p:nvPr/>
          </p:nvSpPr>
          <p:spPr>
            <a:xfrm>
              <a:off x="0" y="0"/>
              <a:ext cx="1780869" cy="217853"/>
            </a:xfrm>
            <a:custGeom>
              <a:avLst/>
              <a:gdLst/>
              <a:ahLst/>
              <a:cxnLst/>
              <a:rect l="l" t="t" r="r" b="b"/>
              <a:pathLst>
                <a:path w="1780869" h="217853">
                  <a:moveTo>
                    <a:pt x="0" y="0"/>
                  </a:moveTo>
                  <a:lnTo>
                    <a:pt x="1780869" y="0"/>
                  </a:lnTo>
                  <a:lnTo>
                    <a:pt x="1780869" y="217853"/>
                  </a:lnTo>
                  <a:lnTo>
                    <a:pt x="0" y="217853"/>
                  </a:lnTo>
                  <a:close/>
                </a:path>
              </a:pathLst>
            </a:custGeom>
            <a:solidFill>
              <a:srgbClr val="BB030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765717" y="3225446"/>
            <a:ext cx="1243354" cy="1008521"/>
            <a:chOff x="0" y="0"/>
            <a:chExt cx="337508" cy="273763"/>
          </a:xfrm>
        </p:grpSpPr>
        <p:sp>
          <p:nvSpPr>
            <p:cNvPr id="16" name="Freeform 16"/>
            <p:cNvSpPr/>
            <p:nvPr/>
          </p:nvSpPr>
          <p:spPr>
            <a:xfrm>
              <a:off x="0" y="0"/>
              <a:ext cx="337508" cy="273763"/>
            </a:xfrm>
            <a:custGeom>
              <a:avLst/>
              <a:gdLst/>
              <a:ahLst/>
              <a:cxnLst/>
              <a:rect l="l" t="t" r="r" b="b"/>
              <a:pathLst>
                <a:path w="337508" h="273763">
                  <a:moveTo>
                    <a:pt x="0" y="0"/>
                  </a:moveTo>
                  <a:lnTo>
                    <a:pt x="337508" y="0"/>
                  </a:lnTo>
                  <a:lnTo>
                    <a:pt x="337508" y="273763"/>
                  </a:lnTo>
                  <a:lnTo>
                    <a:pt x="0" y="273763"/>
                  </a:lnTo>
                  <a:close/>
                </a:path>
              </a:pathLst>
            </a:custGeom>
            <a:solidFill>
              <a:srgbClr val="000000"/>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0937436" y="3346007"/>
            <a:ext cx="6356643" cy="777607"/>
            <a:chOff x="0" y="0"/>
            <a:chExt cx="1780869" cy="217853"/>
          </a:xfrm>
        </p:grpSpPr>
        <p:sp>
          <p:nvSpPr>
            <p:cNvPr id="19" name="Freeform 19"/>
            <p:cNvSpPr/>
            <p:nvPr/>
          </p:nvSpPr>
          <p:spPr>
            <a:xfrm>
              <a:off x="0" y="0"/>
              <a:ext cx="1780869" cy="217853"/>
            </a:xfrm>
            <a:custGeom>
              <a:avLst/>
              <a:gdLst/>
              <a:ahLst/>
              <a:cxnLst/>
              <a:rect l="l" t="t" r="r" b="b"/>
              <a:pathLst>
                <a:path w="1780869" h="217853">
                  <a:moveTo>
                    <a:pt x="0" y="0"/>
                  </a:moveTo>
                  <a:lnTo>
                    <a:pt x="1780869" y="0"/>
                  </a:lnTo>
                  <a:lnTo>
                    <a:pt x="1780869" y="217853"/>
                  </a:lnTo>
                  <a:lnTo>
                    <a:pt x="0" y="217853"/>
                  </a:lnTo>
                  <a:close/>
                </a:path>
              </a:pathLst>
            </a:custGeom>
            <a:solidFill>
              <a:srgbClr val="BB0302"/>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9765717" y="6771042"/>
            <a:ext cx="1243354" cy="1008521"/>
            <a:chOff x="0" y="0"/>
            <a:chExt cx="337508" cy="273763"/>
          </a:xfrm>
        </p:grpSpPr>
        <p:sp>
          <p:nvSpPr>
            <p:cNvPr id="22" name="Freeform 22"/>
            <p:cNvSpPr/>
            <p:nvPr/>
          </p:nvSpPr>
          <p:spPr>
            <a:xfrm>
              <a:off x="0" y="0"/>
              <a:ext cx="337508" cy="273763"/>
            </a:xfrm>
            <a:custGeom>
              <a:avLst/>
              <a:gdLst/>
              <a:ahLst/>
              <a:cxnLst/>
              <a:rect l="l" t="t" r="r" b="b"/>
              <a:pathLst>
                <a:path w="337508" h="273763">
                  <a:moveTo>
                    <a:pt x="0" y="0"/>
                  </a:moveTo>
                  <a:lnTo>
                    <a:pt x="337508" y="0"/>
                  </a:lnTo>
                  <a:lnTo>
                    <a:pt x="337508" y="273763"/>
                  </a:lnTo>
                  <a:lnTo>
                    <a:pt x="0" y="273763"/>
                  </a:lnTo>
                  <a:close/>
                </a:path>
              </a:pathLst>
            </a:custGeom>
            <a:solidFill>
              <a:srgbClr val="000000"/>
            </a:soli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0937436" y="6891603"/>
            <a:ext cx="6356643" cy="777607"/>
            <a:chOff x="0" y="0"/>
            <a:chExt cx="1780869" cy="217853"/>
          </a:xfrm>
        </p:grpSpPr>
        <p:sp>
          <p:nvSpPr>
            <p:cNvPr id="25" name="Freeform 25"/>
            <p:cNvSpPr/>
            <p:nvPr/>
          </p:nvSpPr>
          <p:spPr>
            <a:xfrm>
              <a:off x="0" y="0"/>
              <a:ext cx="1780869" cy="217853"/>
            </a:xfrm>
            <a:custGeom>
              <a:avLst/>
              <a:gdLst/>
              <a:ahLst/>
              <a:cxnLst/>
              <a:rect l="l" t="t" r="r" b="b"/>
              <a:pathLst>
                <a:path w="1780869" h="217853">
                  <a:moveTo>
                    <a:pt x="0" y="0"/>
                  </a:moveTo>
                  <a:lnTo>
                    <a:pt x="1780869" y="0"/>
                  </a:lnTo>
                  <a:lnTo>
                    <a:pt x="1780869" y="217853"/>
                  </a:lnTo>
                  <a:lnTo>
                    <a:pt x="0" y="217853"/>
                  </a:lnTo>
                  <a:close/>
                </a:path>
              </a:pathLst>
            </a:custGeom>
            <a:solidFill>
              <a:srgbClr val="BB0302"/>
            </a:solidFill>
          </p:spPr>
        </p:sp>
        <p:sp>
          <p:nvSpPr>
            <p:cNvPr id="26" name="TextBox 2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3149996" y="901400"/>
            <a:ext cx="11988008" cy="1924050"/>
          </a:xfrm>
          <a:prstGeom prst="rect">
            <a:avLst/>
          </a:prstGeom>
        </p:spPr>
        <p:txBody>
          <a:bodyPr lIns="0" tIns="0" rIns="0" bIns="0" rtlCol="0" anchor="t">
            <a:spAutoFit/>
          </a:bodyPr>
          <a:lstStyle/>
          <a:p>
            <a:pPr algn="ctr">
              <a:lnSpc>
                <a:spcPts val="7388"/>
              </a:lnSpc>
            </a:pPr>
            <a:r>
              <a:rPr lang="en-US" sz="6157">
                <a:solidFill>
                  <a:srgbClr val="000000"/>
                </a:solidFill>
                <a:latin typeface="Poppins ExtraBold"/>
              </a:rPr>
              <a:t>BENEFITS OF THE COVEY TIME MANAGEMENT MATRIX</a:t>
            </a:r>
          </a:p>
        </p:txBody>
      </p:sp>
      <p:sp>
        <p:nvSpPr>
          <p:cNvPr id="28" name="TextBox 28"/>
          <p:cNvSpPr txBox="1"/>
          <p:nvPr/>
        </p:nvSpPr>
        <p:spPr>
          <a:xfrm>
            <a:off x="2272054" y="3304044"/>
            <a:ext cx="5834623" cy="745460"/>
          </a:xfrm>
          <a:prstGeom prst="rect">
            <a:avLst/>
          </a:prstGeom>
        </p:spPr>
        <p:txBody>
          <a:bodyPr lIns="0" tIns="0" rIns="0" bIns="0" rtlCol="0" anchor="t">
            <a:spAutoFit/>
          </a:bodyPr>
          <a:lstStyle/>
          <a:p>
            <a:pPr>
              <a:lnSpc>
                <a:spcPts val="5713"/>
              </a:lnSpc>
              <a:spcBef>
                <a:spcPct val="0"/>
              </a:spcBef>
            </a:pPr>
            <a:r>
              <a:rPr lang="en-US" sz="4081">
                <a:solidFill>
                  <a:srgbClr val="FFFFFF"/>
                </a:solidFill>
                <a:latin typeface="Poppins Medium"/>
              </a:rPr>
              <a:t>Increased Productivity</a:t>
            </a:r>
          </a:p>
        </p:txBody>
      </p:sp>
      <p:sp>
        <p:nvSpPr>
          <p:cNvPr id="29" name="TextBox 29"/>
          <p:cNvSpPr txBox="1"/>
          <p:nvPr/>
        </p:nvSpPr>
        <p:spPr>
          <a:xfrm>
            <a:off x="2272054" y="6849640"/>
            <a:ext cx="5834623" cy="745460"/>
          </a:xfrm>
          <a:prstGeom prst="rect">
            <a:avLst/>
          </a:prstGeom>
        </p:spPr>
        <p:txBody>
          <a:bodyPr lIns="0" tIns="0" rIns="0" bIns="0" rtlCol="0" anchor="t">
            <a:spAutoFit/>
          </a:bodyPr>
          <a:lstStyle/>
          <a:p>
            <a:pPr>
              <a:lnSpc>
                <a:spcPts val="5713"/>
              </a:lnSpc>
              <a:spcBef>
                <a:spcPct val="0"/>
              </a:spcBef>
            </a:pPr>
            <a:r>
              <a:rPr lang="en-US" sz="4081">
                <a:solidFill>
                  <a:srgbClr val="FFFFFF"/>
                </a:solidFill>
                <a:latin typeface="Poppins Medium"/>
              </a:rPr>
              <a:t>Work -Life Balance</a:t>
            </a:r>
          </a:p>
        </p:txBody>
      </p:sp>
      <p:sp>
        <p:nvSpPr>
          <p:cNvPr id="30" name="TextBox 30"/>
          <p:cNvSpPr txBox="1"/>
          <p:nvPr/>
        </p:nvSpPr>
        <p:spPr>
          <a:xfrm>
            <a:off x="11009071" y="3304044"/>
            <a:ext cx="5834623" cy="745460"/>
          </a:xfrm>
          <a:prstGeom prst="rect">
            <a:avLst/>
          </a:prstGeom>
        </p:spPr>
        <p:txBody>
          <a:bodyPr lIns="0" tIns="0" rIns="0" bIns="0" rtlCol="0" anchor="t">
            <a:spAutoFit/>
          </a:bodyPr>
          <a:lstStyle/>
          <a:p>
            <a:pPr>
              <a:lnSpc>
                <a:spcPts val="5713"/>
              </a:lnSpc>
              <a:spcBef>
                <a:spcPct val="0"/>
              </a:spcBef>
            </a:pPr>
            <a:r>
              <a:rPr lang="en-US" sz="4081">
                <a:solidFill>
                  <a:srgbClr val="FFFFFF"/>
                </a:solidFill>
                <a:latin typeface="Poppins Medium"/>
              </a:rPr>
              <a:t>Clear Habits</a:t>
            </a:r>
          </a:p>
        </p:txBody>
      </p:sp>
      <p:sp>
        <p:nvSpPr>
          <p:cNvPr id="31" name="TextBox 31"/>
          <p:cNvSpPr txBox="1"/>
          <p:nvPr/>
        </p:nvSpPr>
        <p:spPr>
          <a:xfrm>
            <a:off x="11009071" y="6849640"/>
            <a:ext cx="5834623" cy="745460"/>
          </a:xfrm>
          <a:prstGeom prst="rect">
            <a:avLst/>
          </a:prstGeom>
        </p:spPr>
        <p:txBody>
          <a:bodyPr lIns="0" tIns="0" rIns="0" bIns="0" rtlCol="0" anchor="t">
            <a:spAutoFit/>
          </a:bodyPr>
          <a:lstStyle/>
          <a:p>
            <a:pPr>
              <a:lnSpc>
                <a:spcPts val="5713"/>
              </a:lnSpc>
              <a:spcBef>
                <a:spcPct val="0"/>
              </a:spcBef>
            </a:pPr>
            <a:r>
              <a:rPr lang="en-US" sz="4081">
                <a:solidFill>
                  <a:srgbClr val="FFFFFF"/>
                </a:solidFill>
                <a:latin typeface="Poppins Medium"/>
              </a:rPr>
              <a:t>Improved Planning </a:t>
            </a:r>
          </a:p>
        </p:txBody>
      </p:sp>
      <p:grpSp>
        <p:nvGrpSpPr>
          <p:cNvPr id="32" name="Group 32"/>
          <p:cNvGrpSpPr/>
          <p:nvPr/>
        </p:nvGrpSpPr>
        <p:grpSpPr>
          <a:xfrm>
            <a:off x="-420107" y="14638"/>
            <a:ext cx="1543050" cy="1326059"/>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506E7"/>
            </a:solidFill>
          </p:spPr>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1028700" y="4580814"/>
            <a:ext cx="6902202" cy="1180465"/>
          </a:xfrm>
          <a:prstGeom prst="rect">
            <a:avLst/>
          </a:prstGeom>
        </p:spPr>
        <p:txBody>
          <a:bodyPr lIns="0" tIns="0" rIns="0" bIns="0" rtlCol="0" anchor="t">
            <a:spAutoFit/>
          </a:bodyPr>
          <a:lstStyle/>
          <a:p>
            <a:pPr marL="734059" lvl="1" indent="-367030">
              <a:lnSpc>
                <a:spcPts val="4759"/>
              </a:lnSpc>
              <a:buFont typeface="Arial"/>
              <a:buChar char="•"/>
            </a:pPr>
            <a:r>
              <a:rPr lang="en-US" sz="3399">
                <a:solidFill>
                  <a:srgbClr val="000000"/>
                </a:solidFill>
                <a:latin typeface="Canva Sans 2"/>
              </a:rPr>
              <a:t>Helps decide what to put first</a:t>
            </a:r>
          </a:p>
          <a:p>
            <a:pPr marL="734059" lvl="1" indent="-367030">
              <a:lnSpc>
                <a:spcPts val="4759"/>
              </a:lnSpc>
              <a:buFont typeface="Arial"/>
              <a:buChar char="•"/>
            </a:pPr>
            <a:r>
              <a:rPr lang="en-US" sz="3399">
                <a:solidFill>
                  <a:srgbClr val="000000"/>
                </a:solidFill>
                <a:latin typeface="Canva Sans 2"/>
              </a:rPr>
              <a:t>Can complete more tasks</a:t>
            </a:r>
          </a:p>
        </p:txBody>
      </p:sp>
      <p:sp>
        <p:nvSpPr>
          <p:cNvPr id="36" name="TextBox 36"/>
          <p:cNvSpPr txBox="1"/>
          <p:nvPr/>
        </p:nvSpPr>
        <p:spPr>
          <a:xfrm>
            <a:off x="9446582" y="4580814"/>
            <a:ext cx="8959602" cy="2380615"/>
          </a:xfrm>
          <a:prstGeom prst="rect">
            <a:avLst/>
          </a:prstGeom>
        </p:spPr>
        <p:txBody>
          <a:bodyPr lIns="0" tIns="0" rIns="0" bIns="0" rtlCol="0" anchor="t">
            <a:spAutoFit/>
          </a:bodyPr>
          <a:lstStyle/>
          <a:p>
            <a:pPr marL="734059" lvl="1" indent="-367030">
              <a:lnSpc>
                <a:spcPts val="4759"/>
              </a:lnSpc>
              <a:buFont typeface="Arial"/>
              <a:buChar char="•"/>
            </a:pPr>
            <a:r>
              <a:rPr lang="en-US" sz="3399">
                <a:solidFill>
                  <a:srgbClr val="000000"/>
                </a:solidFill>
                <a:latin typeface="Canva Sans 2"/>
              </a:rPr>
              <a:t>Identify which quadrants to spend your time</a:t>
            </a:r>
          </a:p>
          <a:p>
            <a:pPr marL="734059" lvl="1" indent="-367030">
              <a:lnSpc>
                <a:spcPts val="4759"/>
              </a:lnSpc>
              <a:buFont typeface="Arial"/>
              <a:buChar char="•"/>
            </a:pPr>
            <a:r>
              <a:rPr lang="en-US" sz="3399">
                <a:solidFill>
                  <a:srgbClr val="000000"/>
                </a:solidFill>
                <a:latin typeface="Canva Sans 2"/>
              </a:rPr>
              <a:t>Assess your own behavior</a:t>
            </a:r>
          </a:p>
          <a:p>
            <a:pPr>
              <a:lnSpc>
                <a:spcPts val="4759"/>
              </a:lnSpc>
            </a:pPr>
            <a:endParaRPr lang="en-US" sz="3399">
              <a:solidFill>
                <a:srgbClr val="000000"/>
              </a:solidFill>
              <a:latin typeface="Canva Sans 2"/>
            </a:endParaRPr>
          </a:p>
        </p:txBody>
      </p:sp>
      <p:sp>
        <p:nvSpPr>
          <p:cNvPr id="37" name="TextBox 37"/>
          <p:cNvSpPr txBox="1"/>
          <p:nvPr/>
        </p:nvSpPr>
        <p:spPr>
          <a:xfrm>
            <a:off x="1028700" y="8022450"/>
            <a:ext cx="6902202" cy="1780540"/>
          </a:xfrm>
          <a:prstGeom prst="rect">
            <a:avLst/>
          </a:prstGeom>
        </p:spPr>
        <p:txBody>
          <a:bodyPr lIns="0" tIns="0" rIns="0" bIns="0" rtlCol="0" anchor="t">
            <a:spAutoFit/>
          </a:bodyPr>
          <a:lstStyle/>
          <a:p>
            <a:pPr marL="734059" lvl="1" indent="-367030">
              <a:lnSpc>
                <a:spcPts val="4759"/>
              </a:lnSpc>
              <a:buFont typeface="Arial"/>
              <a:buChar char="•"/>
            </a:pPr>
            <a:r>
              <a:rPr lang="en-US" sz="3399">
                <a:solidFill>
                  <a:srgbClr val="000000"/>
                </a:solidFill>
                <a:latin typeface="Canva Sans 2"/>
              </a:rPr>
              <a:t>Better able to find time for the things that matter outside of work</a:t>
            </a:r>
          </a:p>
        </p:txBody>
      </p:sp>
      <p:sp>
        <p:nvSpPr>
          <p:cNvPr id="38" name="TextBox 38"/>
          <p:cNvSpPr txBox="1"/>
          <p:nvPr/>
        </p:nvSpPr>
        <p:spPr>
          <a:xfrm>
            <a:off x="9665241" y="7722413"/>
            <a:ext cx="8522283" cy="2380615"/>
          </a:xfrm>
          <a:prstGeom prst="rect">
            <a:avLst/>
          </a:prstGeom>
        </p:spPr>
        <p:txBody>
          <a:bodyPr lIns="0" tIns="0" rIns="0" bIns="0" rtlCol="0" anchor="t">
            <a:spAutoFit/>
          </a:bodyPr>
          <a:lstStyle/>
          <a:p>
            <a:pPr marL="734059" lvl="1" indent="-367030">
              <a:lnSpc>
                <a:spcPts val="4759"/>
              </a:lnSpc>
              <a:buFont typeface="Arial"/>
              <a:buChar char="•"/>
            </a:pPr>
            <a:r>
              <a:rPr lang="en-US" sz="3399">
                <a:solidFill>
                  <a:srgbClr val="000000"/>
                </a:solidFill>
                <a:latin typeface="Canva Sans 2"/>
              </a:rPr>
              <a:t>Helps determine clear short-term goals</a:t>
            </a:r>
          </a:p>
          <a:p>
            <a:pPr marL="734059" lvl="1" indent="-367030">
              <a:lnSpc>
                <a:spcPts val="4759"/>
              </a:lnSpc>
              <a:buFont typeface="Arial"/>
              <a:buChar char="•"/>
            </a:pPr>
            <a:r>
              <a:rPr lang="en-US" sz="3399">
                <a:solidFill>
                  <a:srgbClr val="000000"/>
                </a:solidFill>
                <a:latin typeface="Canva Sans 2"/>
              </a:rPr>
              <a:t>Helps better plan projects and long-term goals</a:t>
            </a:r>
          </a:p>
        </p:txBody>
      </p:sp>
      <p:pic>
        <p:nvPicPr>
          <p:cNvPr id="39" name="Picture 39"/>
          <p:cNvPicPr>
            <a:picLocks noChangeAspect="1"/>
          </p:cNvPicPr>
          <p:nvPr/>
        </p:nvPicPr>
        <p:blipFill>
          <a:blip r:embed="rId4"/>
          <a:srcRect t="6528" b="6528"/>
          <a:stretch>
            <a:fillRect/>
          </a:stretch>
        </p:blipFill>
        <p:spPr>
          <a:xfrm>
            <a:off x="351418" y="9129186"/>
            <a:ext cx="1003570" cy="97384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5000"/>
          </a:blip>
          <a:srcRect t="10595" b="10595"/>
          <a:stretch>
            <a:fillRect/>
          </a:stretch>
        </p:blipFill>
        <p:spPr>
          <a:xfrm>
            <a:off x="0" y="0"/>
            <a:ext cx="18288000" cy="10287000"/>
          </a:xfrm>
          <a:prstGeom prst="rect">
            <a:avLst/>
          </a:prstGeom>
        </p:spPr>
      </p:pic>
      <p:grpSp>
        <p:nvGrpSpPr>
          <p:cNvPr id="3" name="Group 3"/>
          <p:cNvGrpSpPr/>
          <p:nvPr/>
        </p:nvGrpSpPr>
        <p:grpSpPr>
          <a:xfrm>
            <a:off x="-464114" y="2314575"/>
            <a:ext cx="19216229" cy="6943725"/>
            <a:chOff x="0" y="0"/>
            <a:chExt cx="5061064" cy="1828800"/>
          </a:xfrm>
        </p:grpSpPr>
        <p:sp>
          <p:nvSpPr>
            <p:cNvPr id="4" name="Freeform 4"/>
            <p:cNvSpPr/>
            <p:nvPr/>
          </p:nvSpPr>
          <p:spPr>
            <a:xfrm>
              <a:off x="0" y="0"/>
              <a:ext cx="5061064" cy="1828800"/>
            </a:xfrm>
            <a:custGeom>
              <a:avLst/>
              <a:gdLst/>
              <a:ahLst/>
              <a:cxnLst/>
              <a:rect l="l" t="t" r="r" b="b"/>
              <a:pathLst>
                <a:path w="5061064" h="1828800">
                  <a:moveTo>
                    <a:pt x="0" y="0"/>
                  </a:moveTo>
                  <a:lnTo>
                    <a:pt x="5061064" y="0"/>
                  </a:lnTo>
                  <a:lnTo>
                    <a:pt x="5061064" y="1828800"/>
                  </a:lnTo>
                  <a:lnTo>
                    <a:pt x="0" y="1828800"/>
                  </a:lnTo>
                  <a:close/>
                </a:path>
              </a:pathLst>
            </a:custGeom>
            <a:solidFill>
              <a:srgbClr val="BB030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srcRect l="1629"/>
          <a:stretch>
            <a:fillRect/>
          </a:stretch>
        </p:blipFill>
        <p:spPr>
          <a:xfrm>
            <a:off x="0" y="281047"/>
            <a:ext cx="5684917" cy="8977253"/>
          </a:xfrm>
          <a:prstGeom prst="rect">
            <a:avLst/>
          </a:prstGeom>
        </p:spPr>
      </p:pic>
      <p:sp>
        <p:nvSpPr>
          <p:cNvPr id="7" name="TextBox 7"/>
          <p:cNvSpPr txBox="1"/>
          <p:nvPr/>
        </p:nvSpPr>
        <p:spPr>
          <a:xfrm>
            <a:off x="5684917" y="100072"/>
            <a:ext cx="6918167" cy="2214503"/>
          </a:xfrm>
          <a:prstGeom prst="rect">
            <a:avLst/>
          </a:prstGeom>
        </p:spPr>
        <p:txBody>
          <a:bodyPr lIns="0" tIns="0" rIns="0" bIns="0" rtlCol="0" anchor="t">
            <a:spAutoFit/>
          </a:bodyPr>
          <a:lstStyle/>
          <a:p>
            <a:pPr>
              <a:lnSpc>
                <a:spcPts val="8665"/>
              </a:lnSpc>
              <a:spcBef>
                <a:spcPct val="0"/>
              </a:spcBef>
            </a:pPr>
            <a:r>
              <a:rPr lang="en-US" sz="6189">
                <a:solidFill>
                  <a:srgbClr val="000000"/>
                </a:solidFill>
                <a:latin typeface="Poppins ExtraBold"/>
              </a:rPr>
              <a:t>THE MATRIX AND YOUR DAILY LIFE</a:t>
            </a:r>
          </a:p>
        </p:txBody>
      </p:sp>
      <p:sp>
        <p:nvSpPr>
          <p:cNvPr id="8" name="TextBox 8"/>
          <p:cNvSpPr txBox="1"/>
          <p:nvPr/>
        </p:nvSpPr>
        <p:spPr>
          <a:xfrm>
            <a:off x="6954752" y="3514712"/>
            <a:ext cx="11296664" cy="3933825"/>
          </a:xfrm>
          <a:prstGeom prst="rect">
            <a:avLst/>
          </a:prstGeom>
        </p:spPr>
        <p:txBody>
          <a:bodyPr lIns="0" tIns="0" rIns="0" bIns="0" rtlCol="0" anchor="t">
            <a:spAutoFit/>
          </a:bodyPr>
          <a:lstStyle/>
          <a:p>
            <a:pPr marL="923808" lvl="1" indent="-461904">
              <a:lnSpc>
                <a:spcPts val="5134"/>
              </a:lnSpc>
              <a:buFont typeface="Arial"/>
              <a:buChar char="•"/>
            </a:pPr>
            <a:r>
              <a:rPr lang="en-US" sz="4278">
                <a:solidFill>
                  <a:srgbClr val="FFFFFF"/>
                </a:solidFill>
                <a:latin typeface="Poppins Medium"/>
              </a:rPr>
              <a:t>List the tasks you need to complete.</a:t>
            </a:r>
          </a:p>
          <a:p>
            <a:pPr marL="923808" lvl="1" indent="-461904">
              <a:lnSpc>
                <a:spcPts val="5134"/>
              </a:lnSpc>
              <a:buFont typeface="Arial"/>
              <a:buChar char="•"/>
            </a:pPr>
            <a:r>
              <a:rPr lang="en-US" sz="4278">
                <a:solidFill>
                  <a:srgbClr val="FFFFFF"/>
                </a:solidFill>
                <a:latin typeface="Poppins Medium"/>
              </a:rPr>
              <a:t>Include deadlines.</a:t>
            </a:r>
          </a:p>
          <a:p>
            <a:pPr marL="923808" lvl="1" indent="-461904">
              <a:lnSpc>
                <a:spcPts val="5134"/>
              </a:lnSpc>
              <a:buFont typeface="Arial"/>
              <a:buChar char="•"/>
            </a:pPr>
            <a:r>
              <a:rPr lang="en-US" sz="4278">
                <a:solidFill>
                  <a:srgbClr val="FFFFFF"/>
                </a:solidFill>
                <a:latin typeface="Poppins Medium"/>
              </a:rPr>
              <a:t>Identify the most urgent tasks.</a:t>
            </a:r>
          </a:p>
          <a:p>
            <a:pPr marL="923808" lvl="1" indent="-461904">
              <a:lnSpc>
                <a:spcPts val="5134"/>
              </a:lnSpc>
              <a:buFont typeface="Arial"/>
              <a:buChar char="•"/>
            </a:pPr>
            <a:r>
              <a:rPr lang="en-US" sz="4278">
                <a:solidFill>
                  <a:srgbClr val="FFFFFF"/>
                </a:solidFill>
                <a:latin typeface="Poppins Medium"/>
              </a:rPr>
              <a:t>Organize by importance.</a:t>
            </a:r>
          </a:p>
          <a:p>
            <a:pPr marL="923808" lvl="1" indent="-461904">
              <a:lnSpc>
                <a:spcPts val="5134"/>
              </a:lnSpc>
              <a:buFont typeface="Arial"/>
              <a:buChar char="•"/>
            </a:pPr>
            <a:r>
              <a:rPr lang="en-US" sz="4278">
                <a:solidFill>
                  <a:srgbClr val="FFFFFF"/>
                </a:solidFill>
                <a:latin typeface="Poppins Medium"/>
              </a:rPr>
              <a:t>Place tasks in the correct quadrant.</a:t>
            </a:r>
          </a:p>
          <a:p>
            <a:pPr marL="923808" lvl="1" indent="-461904">
              <a:lnSpc>
                <a:spcPts val="5134"/>
              </a:lnSpc>
              <a:buFont typeface="Arial"/>
              <a:buChar char="•"/>
            </a:pPr>
            <a:r>
              <a:rPr lang="en-US" sz="4278">
                <a:solidFill>
                  <a:srgbClr val="FFFFFF"/>
                </a:solidFill>
                <a:latin typeface="Poppins Medium"/>
              </a:rPr>
              <a:t>Assess your productivity.</a:t>
            </a:r>
          </a:p>
        </p:txBody>
      </p:sp>
      <p:pic>
        <p:nvPicPr>
          <p:cNvPr id="9" name="Picture 9"/>
          <p:cNvPicPr>
            <a:picLocks noChangeAspect="1"/>
          </p:cNvPicPr>
          <p:nvPr/>
        </p:nvPicPr>
        <p:blipFill>
          <a:blip r:embed="rId5"/>
          <a:srcRect t="6528" b="6528"/>
          <a:stretch>
            <a:fillRect/>
          </a:stretch>
        </p:blipFill>
        <p:spPr>
          <a:xfrm>
            <a:off x="16615474" y="8633545"/>
            <a:ext cx="1287652" cy="1249510"/>
          </a:xfrm>
          <a:prstGeom prst="rect">
            <a:avLst/>
          </a:prstGeom>
        </p:spPr>
      </p:pic>
      <p:grpSp>
        <p:nvGrpSpPr>
          <p:cNvPr id="10" name="Group 10"/>
          <p:cNvGrpSpPr/>
          <p:nvPr/>
        </p:nvGrpSpPr>
        <p:grpSpPr>
          <a:xfrm>
            <a:off x="17131601" y="0"/>
            <a:ext cx="1543050" cy="1326059"/>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506E7"/>
            </a:solidFill>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7000"/>
          </a:blip>
          <a:srcRect t="10595" b="10595"/>
          <a:stretch>
            <a:fillRect/>
          </a:stretch>
        </p:blipFill>
        <p:spPr>
          <a:xfrm>
            <a:off x="0" y="0"/>
            <a:ext cx="18288000" cy="10287000"/>
          </a:xfrm>
          <a:prstGeom prst="rect">
            <a:avLst/>
          </a:prstGeom>
        </p:spPr>
      </p:pic>
      <p:grpSp>
        <p:nvGrpSpPr>
          <p:cNvPr id="3" name="Group 3"/>
          <p:cNvGrpSpPr/>
          <p:nvPr/>
        </p:nvGrpSpPr>
        <p:grpSpPr>
          <a:xfrm>
            <a:off x="-1334417" y="9513698"/>
            <a:ext cx="11794298" cy="772096"/>
            <a:chOff x="0" y="0"/>
            <a:chExt cx="8874876" cy="580980"/>
          </a:xfrm>
        </p:grpSpPr>
        <p:sp>
          <p:nvSpPr>
            <p:cNvPr id="4" name="Freeform 4"/>
            <p:cNvSpPr/>
            <p:nvPr/>
          </p:nvSpPr>
          <p:spPr>
            <a:xfrm>
              <a:off x="0" y="0"/>
              <a:ext cx="8874876" cy="580980"/>
            </a:xfrm>
            <a:custGeom>
              <a:avLst/>
              <a:gdLst/>
              <a:ahLst/>
              <a:cxnLst/>
              <a:rect l="l" t="t" r="r" b="b"/>
              <a:pathLst>
                <a:path w="8874876" h="580980">
                  <a:moveTo>
                    <a:pt x="203200" y="0"/>
                  </a:moveTo>
                  <a:lnTo>
                    <a:pt x="8874876" y="0"/>
                  </a:lnTo>
                  <a:lnTo>
                    <a:pt x="8671676" y="580980"/>
                  </a:lnTo>
                  <a:lnTo>
                    <a:pt x="0" y="580980"/>
                  </a:lnTo>
                  <a:lnTo>
                    <a:pt x="203200" y="0"/>
                  </a:lnTo>
                  <a:close/>
                </a:path>
              </a:pathLst>
            </a:custGeom>
            <a:solidFill>
              <a:srgbClr val="BB0302"/>
            </a:solidFill>
          </p:spPr>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ChangeAspect="1"/>
          </p:cNvGrpSpPr>
          <p:nvPr/>
        </p:nvGrpSpPr>
        <p:grpSpPr>
          <a:xfrm>
            <a:off x="8001000" y="1290260"/>
            <a:ext cx="9911517" cy="7706480"/>
            <a:chOff x="0" y="0"/>
            <a:chExt cx="6184570" cy="5088399"/>
          </a:xfrm>
        </p:grpSpPr>
        <p:sp>
          <p:nvSpPr>
            <p:cNvPr id="7" name="Freeform 7"/>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BB0302"/>
            </a:solidFill>
          </p:spPr>
        </p:sp>
        <p:sp>
          <p:nvSpPr>
            <p:cNvPr id="8" name="Freeform 8"/>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BB0302"/>
            </a:solidFill>
            <a:ln w="12700">
              <a:solidFill>
                <a:srgbClr val="000000"/>
              </a:solidFill>
            </a:ln>
          </p:spPr>
        </p:sp>
      </p:grpSp>
      <p:grpSp>
        <p:nvGrpSpPr>
          <p:cNvPr id="9" name="Group 9"/>
          <p:cNvGrpSpPr/>
          <p:nvPr/>
        </p:nvGrpSpPr>
        <p:grpSpPr>
          <a:xfrm>
            <a:off x="12451262" y="9535018"/>
            <a:ext cx="7144879" cy="831652"/>
            <a:chOff x="0" y="0"/>
            <a:chExt cx="4991307" cy="580980"/>
          </a:xfrm>
        </p:grpSpPr>
        <p:sp>
          <p:nvSpPr>
            <p:cNvPr id="10" name="Freeform 10"/>
            <p:cNvSpPr/>
            <p:nvPr/>
          </p:nvSpPr>
          <p:spPr>
            <a:xfrm>
              <a:off x="0" y="0"/>
              <a:ext cx="4991307" cy="580980"/>
            </a:xfrm>
            <a:custGeom>
              <a:avLst/>
              <a:gdLst/>
              <a:ahLst/>
              <a:cxnLst/>
              <a:rect l="l" t="t" r="r" b="b"/>
              <a:pathLst>
                <a:path w="4991307" h="580980">
                  <a:moveTo>
                    <a:pt x="203200" y="0"/>
                  </a:moveTo>
                  <a:lnTo>
                    <a:pt x="4991307" y="0"/>
                  </a:lnTo>
                  <a:lnTo>
                    <a:pt x="4788107" y="580980"/>
                  </a:lnTo>
                  <a:lnTo>
                    <a:pt x="0" y="580980"/>
                  </a:lnTo>
                  <a:lnTo>
                    <a:pt x="203200" y="0"/>
                  </a:lnTo>
                  <a:close/>
                </a:path>
              </a:pathLst>
            </a:custGeom>
            <a:solidFill>
              <a:srgbClr val="BB0302"/>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2451262" y="-79670"/>
            <a:ext cx="6430279" cy="785423"/>
            <a:chOff x="0" y="0"/>
            <a:chExt cx="3473641" cy="424286"/>
          </a:xfrm>
        </p:grpSpPr>
        <p:sp>
          <p:nvSpPr>
            <p:cNvPr id="13" name="Freeform 13"/>
            <p:cNvSpPr/>
            <p:nvPr/>
          </p:nvSpPr>
          <p:spPr>
            <a:xfrm>
              <a:off x="0" y="0"/>
              <a:ext cx="3473641" cy="424286"/>
            </a:xfrm>
            <a:custGeom>
              <a:avLst/>
              <a:gdLst/>
              <a:ahLst/>
              <a:cxnLst/>
              <a:rect l="l" t="t" r="r" b="b"/>
              <a:pathLst>
                <a:path w="3473641" h="424286">
                  <a:moveTo>
                    <a:pt x="3270441" y="0"/>
                  </a:moveTo>
                  <a:lnTo>
                    <a:pt x="0" y="0"/>
                  </a:lnTo>
                  <a:lnTo>
                    <a:pt x="203200" y="424286"/>
                  </a:lnTo>
                  <a:lnTo>
                    <a:pt x="3473641" y="424286"/>
                  </a:lnTo>
                  <a:lnTo>
                    <a:pt x="3270441" y="0"/>
                  </a:lnTo>
                  <a:close/>
                </a:path>
              </a:pathLst>
            </a:custGeom>
            <a:solidFill>
              <a:srgbClr val="504DD9"/>
            </a:solidFill>
          </p:spPr>
        </p:sp>
        <p:sp>
          <p:nvSpPr>
            <p:cNvPr id="14" name="TextBox 1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2700000">
            <a:off x="14734644" y="6866537"/>
            <a:ext cx="4593664" cy="592930"/>
            <a:chOff x="0" y="0"/>
            <a:chExt cx="3839044" cy="495527"/>
          </a:xfrm>
        </p:grpSpPr>
        <p:sp>
          <p:nvSpPr>
            <p:cNvPr id="16" name="Freeform 16"/>
            <p:cNvSpPr/>
            <p:nvPr/>
          </p:nvSpPr>
          <p:spPr>
            <a:xfrm>
              <a:off x="0" y="0"/>
              <a:ext cx="3839044" cy="495527"/>
            </a:xfrm>
            <a:custGeom>
              <a:avLst/>
              <a:gdLst/>
              <a:ahLst/>
              <a:cxnLst/>
              <a:rect l="l" t="t" r="r" b="b"/>
              <a:pathLst>
                <a:path w="3839044" h="495527">
                  <a:moveTo>
                    <a:pt x="203200" y="0"/>
                  </a:moveTo>
                  <a:lnTo>
                    <a:pt x="3839044" y="0"/>
                  </a:lnTo>
                  <a:lnTo>
                    <a:pt x="3635844" y="495527"/>
                  </a:lnTo>
                  <a:lnTo>
                    <a:pt x="0" y="495527"/>
                  </a:lnTo>
                  <a:lnTo>
                    <a:pt x="203200" y="0"/>
                  </a:lnTo>
                  <a:close/>
                </a:path>
              </a:pathLst>
            </a:custGeom>
            <a:solidFill>
              <a:srgbClr val="BB0302"/>
            </a:solidFill>
          </p:spPr>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2700000">
            <a:off x="14931336" y="2857830"/>
            <a:ext cx="4200278" cy="587967"/>
            <a:chOff x="0" y="0"/>
            <a:chExt cx="812800" cy="113778"/>
          </a:xfrm>
        </p:grpSpPr>
        <p:sp>
          <p:nvSpPr>
            <p:cNvPr id="19" name="Freeform 19"/>
            <p:cNvSpPr/>
            <p:nvPr/>
          </p:nvSpPr>
          <p:spPr>
            <a:xfrm>
              <a:off x="0" y="0"/>
              <a:ext cx="812800" cy="113778"/>
            </a:xfrm>
            <a:custGeom>
              <a:avLst/>
              <a:gdLst/>
              <a:ahLst/>
              <a:cxnLst/>
              <a:rect l="l" t="t" r="r" b="b"/>
              <a:pathLst>
                <a:path w="812800" h="113778">
                  <a:moveTo>
                    <a:pt x="0" y="0"/>
                  </a:moveTo>
                  <a:lnTo>
                    <a:pt x="812800" y="0"/>
                  </a:lnTo>
                  <a:lnTo>
                    <a:pt x="812800" y="113778"/>
                  </a:lnTo>
                  <a:lnTo>
                    <a:pt x="0" y="113778"/>
                  </a:lnTo>
                  <a:close/>
                </a:path>
              </a:pathLst>
            </a:custGeom>
            <a:solidFill>
              <a:srgbClr val="BB0302"/>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a:grpSpLocks noChangeAspect="1"/>
          </p:cNvGrpSpPr>
          <p:nvPr/>
        </p:nvGrpSpPr>
        <p:grpSpPr>
          <a:xfrm>
            <a:off x="8784818" y="2308105"/>
            <a:ext cx="10080396" cy="5670789"/>
            <a:chOff x="-1026817" y="-142255"/>
            <a:chExt cx="11287761" cy="6350000"/>
          </a:xfrm>
        </p:grpSpPr>
        <p:sp>
          <p:nvSpPr>
            <p:cNvPr id="22" name="Freeform 22"/>
            <p:cNvSpPr/>
            <p:nvPr/>
          </p:nvSpPr>
          <p:spPr>
            <a:xfrm>
              <a:off x="-1026817" y="-142255"/>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4" b="-4"/>
              </a:stretch>
            </a:blipFill>
          </p:spPr>
          <p:txBody>
            <a:bodyPr/>
            <a:lstStyle/>
            <a:p>
              <a:endParaRPr lang="en-US" dirty="0"/>
            </a:p>
          </p:txBody>
        </p:sp>
      </p:grpSp>
      <p:sp>
        <p:nvSpPr>
          <p:cNvPr id="23" name="TextBox 23"/>
          <p:cNvSpPr txBox="1"/>
          <p:nvPr/>
        </p:nvSpPr>
        <p:spPr>
          <a:xfrm>
            <a:off x="1028700" y="3092808"/>
            <a:ext cx="7240255" cy="3843988"/>
          </a:xfrm>
          <a:prstGeom prst="rect">
            <a:avLst/>
          </a:prstGeom>
        </p:spPr>
        <p:txBody>
          <a:bodyPr lIns="0" tIns="0" rIns="0" bIns="0" rtlCol="0" anchor="t">
            <a:spAutoFit/>
          </a:bodyPr>
          <a:lstStyle/>
          <a:p>
            <a:pPr>
              <a:lnSpc>
                <a:spcPts val="14227"/>
              </a:lnSpc>
            </a:pPr>
            <a:r>
              <a:rPr lang="en-US" sz="14517">
                <a:solidFill>
                  <a:srgbClr val="000000"/>
                </a:solidFill>
                <a:latin typeface="Poppins ExtraBold"/>
              </a:rPr>
              <a:t>THANKYOU</a:t>
            </a:r>
          </a:p>
        </p:txBody>
      </p:sp>
      <p:pic>
        <p:nvPicPr>
          <p:cNvPr id="24" name="Picture 24"/>
          <p:cNvPicPr>
            <a:picLocks noChangeAspect="1"/>
          </p:cNvPicPr>
          <p:nvPr/>
        </p:nvPicPr>
        <p:blipFill>
          <a:blip r:embed="rId5"/>
          <a:srcRect t="6528" b="6528"/>
          <a:stretch>
            <a:fillRect/>
          </a:stretch>
        </p:blipFill>
        <p:spPr>
          <a:xfrm>
            <a:off x="752487" y="8633545"/>
            <a:ext cx="1287652" cy="12495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10595" b="10595"/>
          <a:stretch>
            <a:fillRect/>
          </a:stretch>
        </p:blipFill>
        <p:spPr>
          <a:xfrm>
            <a:off x="0" y="0"/>
            <a:ext cx="18288000" cy="10287000"/>
          </a:xfrm>
          <a:prstGeom prst="rect">
            <a:avLst/>
          </a:prstGeom>
        </p:spPr>
      </p:pic>
      <p:grpSp>
        <p:nvGrpSpPr>
          <p:cNvPr id="3" name="Group 3"/>
          <p:cNvGrpSpPr/>
          <p:nvPr/>
        </p:nvGrpSpPr>
        <p:grpSpPr>
          <a:xfrm>
            <a:off x="1028700" y="3435163"/>
            <a:ext cx="3593208" cy="5441694"/>
            <a:chOff x="0" y="0"/>
            <a:chExt cx="946359" cy="1433203"/>
          </a:xfrm>
        </p:grpSpPr>
        <p:sp>
          <p:nvSpPr>
            <p:cNvPr id="4" name="Freeform 4"/>
            <p:cNvSpPr/>
            <p:nvPr/>
          </p:nvSpPr>
          <p:spPr>
            <a:xfrm>
              <a:off x="0" y="0"/>
              <a:ext cx="946359" cy="1433203"/>
            </a:xfrm>
            <a:custGeom>
              <a:avLst/>
              <a:gdLst/>
              <a:ahLst/>
              <a:cxnLst/>
              <a:rect l="l" t="t" r="r" b="b"/>
              <a:pathLst>
                <a:path w="946359" h="1433203">
                  <a:moveTo>
                    <a:pt x="0" y="0"/>
                  </a:moveTo>
                  <a:lnTo>
                    <a:pt x="946359" y="0"/>
                  </a:lnTo>
                  <a:lnTo>
                    <a:pt x="946359" y="1433203"/>
                  </a:lnTo>
                  <a:lnTo>
                    <a:pt x="0" y="1433203"/>
                  </a:lnTo>
                  <a:close/>
                </a:path>
              </a:pathLst>
            </a:custGeom>
            <a:solidFill>
              <a:srgbClr val="BB030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643852" y="971550"/>
            <a:ext cx="13000297" cy="990600"/>
          </a:xfrm>
          <a:prstGeom prst="rect">
            <a:avLst/>
          </a:prstGeom>
        </p:spPr>
        <p:txBody>
          <a:bodyPr lIns="0" tIns="0" rIns="0" bIns="0" rtlCol="0" anchor="t">
            <a:spAutoFit/>
          </a:bodyPr>
          <a:lstStyle/>
          <a:p>
            <a:pPr algn="ctr">
              <a:lnSpc>
                <a:spcPts val="7388"/>
              </a:lnSpc>
            </a:pPr>
            <a:r>
              <a:rPr lang="en-US" sz="6157">
                <a:solidFill>
                  <a:srgbClr val="000000"/>
                </a:solidFill>
                <a:latin typeface="Poppins ExtraBold"/>
              </a:rPr>
              <a:t>LEARNING OBJECTIVES</a:t>
            </a:r>
          </a:p>
        </p:txBody>
      </p:sp>
      <p:grpSp>
        <p:nvGrpSpPr>
          <p:cNvPr id="7" name="Group 7"/>
          <p:cNvGrpSpPr>
            <a:grpSpLocks noChangeAspect="1"/>
          </p:cNvGrpSpPr>
          <p:nvPr/>
        </p:nvGrpSpPr>
        <p:grpSpPr>
          <a:xfrm>
            <a:off x="13288962" y="3435163"/>
            <a:ext cx="5366361" cy="4415212"/>
            <a:chOff x="0" y="0"/>
            <a:chExt cx="6184570" cy="5088399"/>
          </a:xfrm>
        </p:grpSpPr>
        <p:sp>
          <p:nvSpPr>
            <p:cNvPr id="8" name="Freeform 8"/>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203867"/>
            </a:solidFill>
          </p:spPr>
        </p:sp>
        <p:sp>
          <p:nvSpPr>
            <p:cNvPr id="9" name="Freeform 9"/>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504DD9"/>
            </a:solidFill>
            <a:ln w="12700">
              <a:solidFill>
                <a:srgbClr val="000000"/>
              </a:solidFill>
            </a:ln>
          </p:spPr>
        </p:sp>
      </p:grpSp>
      <p:grpSp>
        <p:nvGrpSpPr>
          <p:cNvPr id="10" name="Group 10"/>
          <p:cNvGrpSpPr/>
          <p:nvPr/>
        </p:nvGrpSpPr>
        <p:grpSpPr>
          <a:xfrm>
            <a:off x="13666092" y="3435163"/>
            <a:ext cx="3593208" cy="5441694"/>
            <a:chOff x="0" y="0"/>
            <a:chExt cx="946359" cy="1433203"/>
          </a:xfrm>
        </p:grpSpPr>
        <p:sp>
          <p:nvSpPr>
            <p:cNvPr id="11" name="Freeform 11"/>
            <p:cNvSpPr/>
            <p:nvPr/>
          </p:nvSpPr>
          <p:spPr>
            <a:xfrm>
              <a:off x="0" y="0"/>
              <a:ext cx="946359" cy="1433203"/>
            </a:xfrm>
            <a:custGeom>
              <a:avLst/>
              <a:gdLst/>
              <a:ahLst/>
              <a:cxnLst/>
              <a:rect l="l" t="t" r="r" b="b"/>
              <a:pathLst>
                <a:path w="946359" h="1433203">
                  <a:moveTo>
                    <a:pt x="0" y="0"/>
                  </a:moveTo>
                  <a:lnTo>
                    <a:pt x="946359" y="0"/>
                  </a:lnTo>
                  <a:lnTo>
                    <a:pt x="946359" y="1433203"/>
                  </a:lnTo>
                  <a:lnTo>
                    <a:pt x="0" y="1433203"/>
                  </a:lnTo>
                  <a:close/>
                </a:path>
              </a:pathLst>
            </a:custGeom>
            <a:solidFill>
              <a:srgbClr val="BB0302"/>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r">
                <a:lnSpc>
                  <a:spcPts val="2659"/>
                </a:lnSpc>
              </a:pPr>
              <a:endParaRPr/>
            </a:p>
          </p:txBody>
        </p:sp>
      </p:grpSp>
      <p:grpSp>
        <p:nvGrpSpPr>
          <p:cNvPr id="13" name="Group 13"/>
          <p:cNvGrpSpPr/>
          <p:nvPr/>
        </p:nvGrpSpPr>
        <p:grpSpPr>
          <a:xfrm>
            <a:off x="9434276" y="3435163"/>
            <a:ext cx="3593208" cy="5441694"/>
            <a:chOff x="0" y="0"/>
            <a:chExt cx="946359" cy="1433203"/>
          </a:xfrm>
        </p:grpSpPr>
        <p:sp>
          <p:nvSpPr>
            <p:cNvPr id="14" name="Freeform 14"/>
            <p:cNvSpPr/>
            <p:nvPr/>
          </p:nvSpPr>
          <p:spPr>
            <a:xfrm>
              <a:off x="0" y="0"/>
              <a:ext cx="946359" cy="1433203"/>
            </a:xfrm>
            <a:custGeom>
              <a:avLst/>
              <a:gdLst/>
              <a:ahLst/>
              <a:cxnLst/>
              <a:rect l="l" t="t" r="r" b="b"/>
              <a:pathLst>
                <a:path w="946359" h="1433203">
                  <a:moveTo>
                    <a:pt x="0" y="0"/>
                  </a:moveTo>
                  <a:lnTo>
                    <a:pt x="946359" y="0"/>
                  </a:lnTo>
                  <a:lnTo>
                    <a:pt x="946359" y="1433203"/>
                  </a:lnTo>
                  <a:lnTo>
                    <a:pt x="0" y="1433203"/>
                  </a:lnTo>
                  <a:close/>
                </a:path>
              </a:pathLst>
            </a:custGeom>
            <a:solidFill>
              <a:srgbClr val="BB0302"/>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202460" y="3435163"/>
            <a:ext cx="3593208" cy="5441694"/>
            <a:chOff x="0" y="0"/>
            <a:chExt cx="946359" cy="1433203"/>
          </a:xfrm>
        </p:grpSpPr>
        <p:sp>
          <p:nvSpPr>
            <p:cNvPr id="17" name="Freeform 17"/>
            <p:cNvSpPr/>
            <p:nvPr/>
          </p:nvSpPr>
          <p:spPr>
            <a:xfrm>
              <a:off x="0" y="0"/>
              <a:ext cx="946359" cy="1433203"/>
            </a:xfrm>
            <a:custGeom>
              <a:avLst/>
              <a:gdLst/>
              <a:ahLst/>
              <a:cxnLst/>
              <a:rect l="l" t="t" r="r" b="b"/>
              <a:pathLst>
                <a:path w="946359" h="1433203">
                  <a:moveTo>
                    <a:pt x="0" y="0"/>
                  </a:moveTo>
                  <a:lnTo>
                    <a:pt x="946359" y="0"/>
                  </a:lnTo>
                  <a:lnTo>
                    <a:pt x="946359" y="1433203"/>
                  </a:lnTo>
                  <a:lnTo>
                    <a:pt x="0" y="1433203"/>
                  </a:lnTo>
                  <a:close/>
                </a:path>
              </a:pathLst>
            </a:custGeom>
            <a:solidFill>
              <a:srgbClr val="BB0302"/>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28700" y="9253017"/>
            <a:ext cx="3593208" cy="402057"/>
            <a:chOff x="0" y="0"/>
            <a:chExt cx="946359" cy="105891"/>
          </a:xfrm>
        </p:grpSpPr>
        <p:sp>
          <p:nvSpPr>
            <p:cNvPr id="20" name="Freeform 20"/>
            <p:cNvSpPr/>
            <p:nvPr/>
          </p:nvSpPr>
          <p:spPr>
            <a:xfrm>
              <a:off x="0" y="0"/>
              <a:ext cx="946359" cy="105891"/>
            </a:xfrm>
            <a:custGeom>
              <a:avLst/>
              <a:gdLst/>
              <a:ahLst/>
              <a:cxnLst/>
              <a:rect l="l" t="t" r="r" b="b"/>
              <a:pathLst>
                <a:path w="946359" h="105891">
                  <a:moveTo>
                    <a:pt x="0" y="0"/>
                  </a:moveTo>
                  <a:lnTo>
                    <a:pt x="946359" y="0"/>
                  </a:lnTo>
                  <a:lnTo>
                    <a:pt x="946359" y="105891"/>
                  </a:lnTo>
                  <a:lnTo>
                    <a:pt x="0" y="105891"/>
                  </a:lnTo>
                  <a:close/>
                </a:path>
              </a:pathLst>
            </a:custGeom>
            <a:solidFill>
              <a:srgbClr val="000000"/>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5202460" y="9253017"/>
            <a:ext cx="3593208" cy="402057"/>
            <a:chOff x="0" y="0"/>
            <a:chExt cx="946359" cy="105891"/>
          </a:xfrm>
        </p:grpSpPr>
        <p:sp>
          <p:nvSpPr>
            <p:cNvPr id="23" name="Freeform 23"/>
            <p:cNvSpPr/>
            <p:nvPr/>
          </p:nvSpPr>
          <p:spPr>
            <a:xfrm>
              <a:off x="0" y="0"/>
              <a:ext cx="946359" cy="105891"/>
            </a:xfrm>
            <a:custGeom>
              <a:avLst/>
              <a:gdLst/>
              <a:ahLst/>
              <a:cxnLst/>
              <a:rect l="l" t="t" r="r" b="b"/>
              <a:pathLst>
                <a:path w="946359" h="105891">
                  <a:moveTo>
                    <a:pt x="0" y="0"/>
                  </a:moveTo>
                  <a:lnTo>
                    <a:pt x="946359" y="0"/>
                  </a:lnTo>
                  <a:lnTo>
                    <a:pt x="946359" y="105891"/>
                  </a:lnTo>
                  <a:lnTo>
                    <a:pt x="0" y="105891"/>
                  </a:lnTo>
                  <a:close/>
                </a:path>
              </a:pathLst>
            </a:custGeom>
            <a:solidFill>
              <a:srgbClr val="000000"/>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9434276" y="9253017"/>
            <a:ext cx="3593208" cy="402057"/>
            <a:chOff x="0" y="0"/>
            <a:chExt cx="946359" cy="105891"/>
          </a:xfrm>
        </p:grpSpPr>
        <p:sp>
          <p:nvSpPr>
            <p:cNvPr id="26" name="Freeform 26"/>
            <p:cNvSpPr/>
            <p:nvPr/>
          </p:nvSpPr>
          <p:spPr>
            <a:xfrm>
              <a:off x="0" y="0"/>
              <a:ext cx="946359" cy="105891"/>
            </a:xfrm>
            <a:custGeom>
              <a:avLst/>
              <a:gdLst/>
              <a:ahLst/>
              <a:cxnLst/>
              <a:rect l="l" t="t" r="r" b="b"/>
              <a:pathLst>
                <a:path w="946359" h="105891">
                  <a:moveTo>
                    <a:pt x="0" y="0"/>
                  </a:moveTo>
                  <a:lnTo>
                    <a:pt x="946359" y="0"/>
                  </a:lnTo>
                  <a:lnTo>
                    <a:pt x="946359" y="105891"/>
                  </a:lnTo>
                  <a:lnTo>
                    <a:pt x="0" y="105891"/>
                  </a:lnTo>
                  <a:close/>
                </a:path>
              </a:pathLst>
            </a:custGeom>
            <a:solidFill>
              <a:srgbClr val="000000"/>
            </a:solidFill>
          </p:spPr>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3666092" y="9253017"/>
            <a:ext cx="3593208" cy="402057"/>
            <a:chOff x="0" y="0"/>
            <a:chExt cx="946359" cy="105891"/>
          </a:xfrm>
        </p:grpSpPr>
        <p:sp>
          <p:nvSpPr>
            <p:cNvPr id="29" name="Freeform 29"/>
            <p:cNvSpPr/>
            <p:nvPr/>
          </p:nvSpPr>
          <p:spPr>
            <a:xfrm>
              <a:off x="0" y="0"/>
              <a:ext cx="946359" cy="105891"/>
            </a:xfrm>
            <a:custGeom>
              <a:avLst/>
              <a:gdLst/>
              <a:ahLst/>
              <a:cxnLst/>
              <a:rect l="l" t="t" r="r" b="b"/>
              <a:pathLst>
                <a:path w="946359" h="105891">
                  <a:moveTo>
                    <a:pt x="0" y="0"/>
                  </a:moveTo>
                  <a:lnTo>
                    <a:pt x="946359" y="0"/>
                  </a:lnTo>
                  <a:lnTo>
                    <a:pt x="946359" y="105891"/>
                  </a:lnTo>
                  <a:lnTo>
                    <a:pt x="0" y="105891"/>
                  </a:lnTo>
                  <a:close/>
                </a:path>
              </a:pathLst>
            </a:custGeom>
            <a:solidFill>
              <a:srgbClr val="000000"/>
            </a:solidFill>
          </p:spPr>
        </p:sp>
        <p:sp>
          <p:nvSpPr>
            <p:cNvPr id="30" name="TextBox 3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9652919" y="3553485"/>
            <a:ext cx="3268720" cy="1754735"/>
          </a:xfrm>
          <a:prstGeom prst="rect">
            <a:avLst/>
          </a:prstGeom>
        </p:spPr>
        <p:txBody>
          <a:bodyPr lIns="0" tIns="0" rIns="0" bIns="0" rtlCol="0" anchor="t">
            <a:spAutoFit/>
          </a:bodyPr>
          <a:lstStyle/>
          <a:p>
            <a:pPr>
              <a:lnSpc>
                <a:spcPts val="4607"/>
              </a:lnSpc>
              <a:spcBef>
                <a:spcPct val="0"/>
              </a:spcBef>
            </a:pPr>
            <a:r>
              <a:rPr lang="en-US" sz="3290">
                <a:solidFill>
                  <a:srgbClr val="FFFFFF"/>
                </a:solidFill>
                <a:latin typeface="Poppins Medium"/>
              </a:rPr>
              <a:t>Gain knowledge on Energy Levels</a:t>
            </a:r>
          </a:p>
        </p:txBody>
      </p:sp>
      <p:sp>
        <p:nvSpPr>
          <p:cNvPr id="32" name="TextBox 32"/>
          <p:cNvSpPr txBox="1"/>
          <p:nvPr/>
        </p:nvSpPr>
        <p:spPr>
          <a:xfrm>
            <a:off x="1301842" y="3655992"/>
            <a:ext cx="3046924" cy="2860459"/>
          </a:xfrm>
          <a:prstGeom prst="rect">
            <a:avLst/>
          </a:prstGeom>
        </p:spPr>
        <p:txBody>
          <a:bodyPr lIns="0" tIns="0" rIns="0" bIns="0" rtlCol="0" anchor="t">
            <a:spAutoFit/>
          </a:bodyPr>
          <a:lstStyle/>
          <a:p>
            <a:pPr>
              <a:lnSpc>
                <a:spcPts val="4561"/>
              </a:lnSpc>
              <a:spcBef>
                <a:spcPct val="0"/>
              </a:spcBef>
            </a:pPr>
            <a:r>
              <a:rPr lang="en-US" sz="3258">
                <a:solidFill>
                  <a:srgbClr val="FFFFFF"/>
                </a:solidFill>
                <a:latin typeface="Poppins Medium"/>
              </a:rPr>
              <a:t>Understand benefits along with internal and external barriers</a:t>
            </a:r>
          </a:p>
        </p:txBody>
      </p:sp>
      <p:sp>
        <p:nvSpPr>
          <p:cNvPr id="33" name="TextBox 33"/>
          <p:cNvSpPr txBox="1"/>
          <p:nvPr/>
        </p:nvSpPr>
        <p:spPr>
          <a:xfrm>
            <a:off x="5627392" y="3563010"/>
            <a:ext cx="2801400" cy="4003421"/>
          </a:xfrm>
          <a:prstGeom prst="rect">
            <a:avLst/>
          </a:prstGeom>
        </p:spPr>
        <p:txBody>
          <a:bodyPr lIns="0" tIns="0" rIns="0" bIns="0" rtlCol="0" anchor="t">
            <a:spAutoFit/>
          </a:bodyPr>
          <a:lstStyle/>
          <a:p>
            <a:pPr>
              <a:lnSpc>
                <a:spcPts val="4564"/>
              </a:lnSpc>
              <a:spcBef>
                <a:spcPct val="0"/>
              </a:spcBef>
            </a:pPr>
            <a:r>
              <a:rPr lang="en-US" sz="3260">
                <a:solidFill>
                  <a:srgbClr val="FFFFFF"/>
                </a:solidFill>
                <a:latin typeface="Poppins Medium"/>
              </a:rPr>
              <a:t>Evaluate time styles and learn tool to manage according to results</a:t>
            </a:r>
          </a:p>
        </p:txBody>
      </p:sp>
      <p:sp>
        <p:nvSpPr>
          <p:cNvPr id="34" name="TextBox 34"/>
          <p:cNvSpPr txBox="1"/>
          <p:nvPr/>
        </p:nvSpPr>
        <p:spPr>
          <a:xfrm>
            <a:off x="14037134" y="3646467"/>
            <a:ext cx="2801400" cy="4360025"/>
          </a:xfrm>
          <a:prstGeom prst="rect">
            <a:avLst/>
          </a:prstGeom>
        </p:spPr>
        <p:txBody>
          <a:bodyPr lIns="0" tIns="0" rIns="0" bIns="0" rtlCol="0" anchor="t">
            <a:spAutoFit/>
          </a:bodyPr>
          <a:lstStyle/>
          <a:p>
            <a:pPr>
              <a:lnSpc>
                <a:spcPts val="4333"/>
              </a:lnSpc>
            </a:pPr>
            <a:r>
              <a:rPr lang="en-US" sz="3095">
                <a:solidFill>
                  <a:srgbClr val="FFFFFF"/>
                </a:solidFill>
                <a:latin typeface="Poppins Medium"/>
              </a:rPr>
              <a:t>Understand Cover's Time Management</a:t>
            </a:r>
          </a:p>
          <a:p>
            <a:pPr>
              <a:lnSpc>
                <a:spcPts val="4333"/>
              </a:lnSpc>
            </a:pPr>
            <a:r>
              <a:rPr lang="en-US" sz="3095">
                <a:solidFill>
                  <a:srgbClr val="FFFFFF"/>
                </a:solidFill>
                <a:latin typeface="Poppins Medium"/>
              </a:rPr>
              <a:t>Matrix and apply the matrix to child </a:t>
            </a:r>
          </a:p>
          <a:p>
            <a:pPr>
              <a:lnSpc>
                <a:spcPts val="4333"/>
              </a:lnSpc>
              <a:spcBef>
                <a:spcPct val="0"/>
              </a:spcBef>
            </a:pPr>
            <a:r>
              <a:rPr lang="en-US" sz="3095">
                <a:solidFill>
                  <a:srgbClr val="FFFFFF"/>
                </a:solidFill>
                <a:latin typeface="Poppins Medium"/>
              </a:rPr>
              <a:t>welfare work</a:t>
            </a:r>
          </a:p>
        </p:txBody>
      </p:sp>
      <p:sp>
        <p:nvSpPr>
          <p:cNvPr id="35" name="TextBox 35"/>
          <p:cNvSpPr txBox="1"/>
          <p:nvPr/>
        </p:nvSpPr>
        <p:spPr>
          <a:xfrm>
            <a:off x="3432753" y="2092024"/>
            <a:ext cx="10725831" cy="971664"/>
          </a:xfrm>
          <a:prstGeom prst="rect">
            <a:avLst/>
          </a:prstGeom>
        </p:spPr>
        <p:txBody>
          <a:bodyPr lIns="0" tIns="0" rIns="0" bIns="0" rtlCol="0" anchor="t">
            <a:spAutoFit/>
          </a:bodyPr>
          <a:lstStyle/>
          <a:p>
            <a:pPr algn="ctr">
              <a:lnSpc>
                <a:spcPts val="3815"/>
              </a:lnSpc>
              <a:spcBef>
                <a:spcPct val="0"/>
              </a:spcBef>
            </a:pPr>
            <a:r>
              <a:rPr lang="en-US" sz="2725">
                <a:solidFill>
                  <a:srgbClr val="000000"/>
                </a:solidFill>
                <a:latin typeface="Poppins Medium"/>
              </a:rPr>
              <a:t>Participants will have a great understanding of time management in child welfare</a:t>
            </a:r>
          </a:p>
        </p:txBody>
      </p:sp>
      <p:pic>
        <p:nvPicPr>
          <p:cNvPr id="36" name="Picture 36"/>
          <p:cNvPicPr>
            <a:picLocks noChangeAspect="1"/>
          </p:cNvPicPr>
          <p:nvPr/>
        </p:nvPicPr>
        <p:blipFill>
          <a:blip r:embed="rId4"/>
          <a:srcRect t="6528" b="6528"/>
          <a:stretch>
            <a:fillRect/>
          </a:stretch>
        </p:blipFill>
        <p:spPr>
          <a:xfrm>
            <a:off x="479116" y="8216419"/>
            <a:ext cx="1831861" cy="17775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8000"/>
          </a:blip>
          <a:srcRect t="10595" b="10595"/>
          <a:stretch>
            <a:fillRect/>
          </a:stretch>
        </p:blipFill>
        <p:spPr>
          <a:xfrm>
            <a:off x="0" y="0"/>
            <a:ext cx="18288000" cy="10287000"/>
          </a:xfrm>
          <a:prstGeom prst="rect">
            <a:avLst/>
          </a:prstGeom>
        </p:spPr>
      </p:pic>
      <p:grpSp>
        <p:nvGrpSpPr>
          <p:cNvPr id="3" name="Group 3"/>
          <p:cNvGrpSpPr/>
          <p:nvPr/>
        </p:nvGrpSpPr>
        <p:grpSpPr>
          <a:xfrm>
            <a:off x="14901313" y="-1717290"/>
            <a:ext cx="2626025" cy="12967801"/>
            <a:chOff x="0" y="0"/>
            <a:chExt cx="691628" cy="3415388"/>
          </a:xfrm>
        </p:grpSpPr>
        <p:sp>
          <p:nvSpPr>
            <p:cNvPr id="4" name="Freeform 4"/>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BB030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2498911" y="3901565"/>
            <a:ext cx="6185928" cy="5356735"/>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BB0302"/>
            </a:solidFill>
            <a:ln w="12700">
              <a:solidFill>
                <a:srgbClr val="000000"/>
              </a:solidFill>
            </a:ln>
          </p:spPr>
        </p:sp>
      </p:grpSp>
      <p:grpSp>
        <p:nvGrpSpPr>
          <p:cNvPr id="8" name="Group 8"/>
          <p:cNvGrpSpPr>
            <a:grpSpLocks noChangeAspect="1"/>
          </p:cNvGrpSpPr>
          <p:nvPr/>
        </p:nvGrpSpPr>
        <p:grpSpPr>
          <a:xfrm>
            <a:off x="12498911" y="1704739"/>
            <a:ext cx="7932947" cy="6869575"/>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t="-1965" b="-1965"/>
              </a:stretch>
            </a:blipFill>
          </p:spPr>
        </p:sp>
      </p:grpSp>
      <p:sp>
        <p:nvSpPr>
          <p:cNvPr id="10" name="TextBox 10"/>
          <p:cNvSpPr txBox="1"/>
          <p:nvPr/>
        </p:nvSpPr>
        <p:spPr>
          <a:xfrm>
            <a:off x="1028700" y="2100154"/>
            <a:ext cx="12364741" cy="1029616"/>
          </a:xfrm>
          <a:prstGeom prst="rect">
            <a:avLst/>
          </a:prstGeom>
        </p:spPr>
        <p:txBody>
          <a:bodyPr lIns="0" tIns="0" rIns="0" bIns="0" rtlCol="0" anchor="t">
            <a:spAutoFit/>
          </a:bodyPr>
          <a:lstStyle/>
          <a:p>
            <a:pPr>
              <a:lnSpc>
                <a:spcPts val="7697"/>
              </a:lnSpc>
            </a:pPr>
            <a:r>
              <a:rPr lang="en-US" sz="6414">
                <a:solidFill>
                  <a:srgbClr val="000000"/>
                </a:solidFill>
                <a:latin typeface="Poppins ExtraBold"/>
              </a:rPr>
              <a:t>WHAT IS TIME MANAGEMENT?</a:t>
            </a:r>
          </a:p>
        </p:txBody>
      </p:sp>
      <p:sp>
        <p:nvSpPr>
          <p:cNvPr id="11" name="AutoShape 11"/>
          <p:cNvSpPr/>
          <p:nvPr/>
        </p:nvSpPr>
        <p:spPr>
          <a:xfrm rot="-24268">
            <a:off x="1028546" y="3154365"/>
            <a:ext cx="12365049" cy="0"/>
          </a:xfrm>
          <a:prstGeom prst="line">
            <a:avLst/>
          </a:prstGeom>
          <a:ln w="38100" cap="flat">
            <a:solidFill>
              <a:srgbClr val="BB0302"/>
            </a:solidFill>
            <a:prstDash val="solid"/>
            <a:headEnd type="none" w="sm" len="sm"/>
            <a:tailEnd type="none" w="sm" len="sm"/>
          </a:ln>
        </p:spPr>
      </p:sp>
      <p:grpSp>
        <p:nvGrpSpPr>
          <p:cNvPr id="12" name="Group 12"/>
          <p:cNvGrpSpPr>
            <a:grpSpLocks noChangeAspect="1"/>
          </p:cNvGrpSpPr>
          <p:nvPr/>
        </p:nvGrpSpPr>
        <p:grpSpPr>
          <a:xfrm>
            <a:off x="-430714" y="-235087"/>
            <a:ext cx="1459414" cy="1263787"/>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504DD9"/>
            </a:solidFill>
            <a:ln w="12700">
              <a:solidFill>
                <a:srgbClr val="000000"/>
              </a:solidFill>
            </a:ln>
          </p:spPr>
        </p:sp>
      </p:grpSp>
      <p:grpSp>
        <p:nvGrpSpPr>
          <p:cNvPr id="14" name="Group 14"/>
          <p:cNvGrpSpPr/>
          <p:nvPr/>
        </p:nvGrpSpPr>
        <p:grpSpPr>
          <a:xfrm>
            <a:off x="-230066" y="5643353"/>
            <a:ext cx="11890237" cy="4643647"/>
            <a:chOff x="0" y="0"/>
            <a:chExt cx="3131585" cy="1223018"/>
          </a:xfrm>
        </p:grpSpPr>
        <p:sp>
          <p:nvSpPr>
            <p:cNvPr id="15" name="Freeform 15"/>
            <p:cNvSpPr/>
            <p:nvPr/>
          </p:nvSpPr>
          <p:spPr>
            <a:xfrm>
              <a:off x="0" y="0"/>
              <a:ext cx="3131585" cy="1223018"/>
            </a:xfrm>
            <a:custGeom>
              <a:avLst/>
              <a:gdLst/>
              <a:ahLst/>
              <a:cxnLst/>
              <a:rect l="l" t="t" r="r" b="b"/>
              <a:pathLst>
                <a:path w="3131585" h="1223018">
                  <a:moveTo>
                    <a:pt x="0" y="0"/>
                  </a:moveTo>
                  <a:lnTo>
                    <a:pt x="3131585" y="0"/>
                  </a:lnTo>
                  <a:lnTo>
                    <a:pt x="3131585" y="1223018"/>
                  </a:lnTo>
                  <a:lnTo>
                    <a:pt x="0" y="1223018"/>
                  </a:lnTo>
                  <a:close/>
                </a:path>
              </a:pathLst>
            </a:custGeom>
            <a:solidFill>
              <a:srgbClr val="BB0302"/>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028700" y="3752314"/>
            <a:ext cx="10283186" cy="1102186"/>
          </a:xfrm>
          <a:prstGeom prst="rect">
            <a:avLst/>
          </a:prstGeom>
        </p:spPr>
        <p:txBody>
          <a:bodyPr lIns="0" tIns="0" rIns="0" bIns="0" rtlCol="0" anchor="t">
            <a:spAutoFit/>
          </a:bodyPr>
          <a:lstStyle/>
          <a:p>
            <a:pPr>
              <a:lnSpc>
                <a:spcPts val="4349"/>
              </a:lnSpc>
              <a:spcBef>
                <a:spcPct val="0"/>
              </a:spcBef>
            </a:pPr>
            <a:r>
              <a:rPr lang="en-US" sz="3106">
                <a:solidFill>
                  <a:srgbClr val="000000"/>
                </a:solidFill>
                <a:latin typeface="Poppins Medium"/>
              </a:rPr>
              <a:t>The process of organizing and planning how to divide your time between different activities.</a:t>
            </a:r>
          </a:p>
        </p:txBody>
      </p:sp>
      <p:sp>
        <p:nvSpPr>
          <p:cNvPr id="18" name="TextBox 18"/>
          <p:cNvSpPr txBox="1"/>
          <p:nvPr/>
        </p:nvSpPr>
        <p:spPr>
          <a:xfrm>
            <a:off x="298993" y="5695019"/>
            <a:ext cx="3507731" cy="745460"/>
          </a:xfrm>
          <a:prstGeom prst="rect">
            <a:avLst/>
          </a:prstGeom>
        </p:spPr>
        <p:txBody>
          <a:bodyPr lIns="0" tIns="0" rIns="0" bIns="0" rtlCol="0" anchor="t">
            <a:spAutoFit/>
          </a:bodyPr>
          <a:lstStyle/>
          <a:p>
            <a:pPr>
              <a:lnSpc>
                <a:spcPts val="5713"/>
              </a:lnSpc>
              <a:spcBef>
                <a:spcPct val="0"/>
              </a:spcBef>
            </a:pPr>
            <a:r>
              <a:rPr lang="en-US" sz="4081">
                <a:solidFill>
                  <a:srgbClr val="FFFFFF"/>
                </a:solidFill>
                <a:latin typeface="Poppins Medium"/>
              </a:rPr>
              <a:t>Best Practice:</a:t>
            </a:r>
          </a:p>
        </p:txBody>
      </p:sp>
      <p:sp>
        <p:nvSpPr>
          <p:cNvPr id="19" name="TextBox 19"/>
          <p:cNvSpPr txBox="1"/>
          <p:nvPr/>
        </p:nvSpPr>
        <p:spPr>
          <a:xfrm>
            <a:off x="1028566" y="6584052"/>
            <a:ext cx="10210491" cy="2676525"/>
          </a:xfrm>
          <a:prstGeom prst="rect">
            <a:avLst/>
          </a:prstGeom>
        </p:spPr>
        <p:txBody>
          <a:bodyPr lIns="0" tIns="0" rIns="0" bIns="0" rtlCol="0" anchor="t">
            <a:spAutoFit/>
          </a:bodyPr>
          <a:lstStyle/>
          <a:p>
            <a:pPr marL="647700" lvl="1" indent="-323850" algn="just">
              <a:lnSpc>
                <a:spcPts val="4200"/>
              </a:lnSpc>
              <a:buFont typeface="Arial"/>
              <a:buChar char="•"/>
            </a:pPr>
            <a:r>
              <a:rPr lang="en-US" sz="3000">
                <a:solidFill>
                  <a:srgbClr val="FFFFFF"/>
                </a:solidFill>
                <a:latin typeface="Poppins Medium"/>
              </a:rPr>
              <a:t>Return phone calls, promptly</a:t>
            </a:r>
          </a:p>
          <a:p>
            <a:pPr marL="647700" lvl="1" indent="-323850" algn="just">
              <a:lnSpc>
                <a:spcPts val="4200"/>
              </a:lnSpc>
              <a:buFont typeface="Arial"/>
              <a:buChar char="•"/>
            </a:pPr>
            <a:r>
              <a:rPr lang="en-US" sz="3000">
                <a:solidFill>
                  <a:srgbClr val="FFFFFF"/>
                </a:solidFill>
                <a:latin typeface="Poppins Medium"/>
              </a:rPr>
              <a:t>Empower families</a:t>
            </a:r>
          </a:p>
          <a:p>
            <a:pPr marL="647700" lvl="1" indent="-323850" algn="just">
              <a:lnSpc>
                <a:spcPts val="4200"/>
              </a:lnSpc>
              <a:buFont typeface="Arial"/>
              <a:buChar char="•"/>
            </a:pPr>
            <a:r>
              <a:rPr lang="en-US" sz="3000">
                <a:solidFill>
                  <a:srgbClr val="FFFFFF"/>
                </a:solidFill>
                <a:latin typeface="Poppins Medium"/>
              </a:rPr>
              <a:t>Use family plans during contacts</a:t>
            </a:r>
          </a:p>
          <a:p>
            <a:pPr marL="647700" lvl="1" indent="-323850" algn="just">
              <a:lnSpc>
                <a:spcPts val="4200"/>
              </a:lnSpc>
              <a:buFont typeface="Arial"/>
              <a:buChar char="•"/>
            </a:pPr>
            <a:r>
              <a:rPr lang="en-US" sz="3000">
                <a:solidFill>
                  <a:srgbClr val="FFFFFF"/>
                </a:solidFill>
                <a:latin typeface="Poppins Medium"/>
              </a:rPr>
              <a:t>Understand your professional role and job tasks</a:t>
            </a:r>
          </a:p>
          <a:p>
            <a:pPr algn="just">
              <a:lnSpc>
                <a:spcPts val="4200"/>
              </a:lnSpc>
            </a:pPr>
            <a:endParaRPr lang="en-US" sz="3000">
              <a:solidFill>
                <a:srgbClr val="FFFFFF"/>
              </a:solidFill>
              <a:latin typeface="Poppins Medium"/>
            </a:endParaRPr>
          </a:p>
        </p:txBody>
      </p:sp>
      <p:pic>
        <p:nvPicPr>
          <p:cNvPr id="20" name="Picture 20"/>
          <p:cNvPicPr>
            <a:picLocks noChangeAspect="1"/>
          </p:cNvPicPr>
          <p:nvPr/>
        </p:nvPicPr>
        <p:blipFill>
          <a:blip r:embed="rId5"/>
          <a:srcRect t="6528" b="6528"/>
          <a:stretch>
            <a:fillRect/>
          </a:stretch>
        </p:blipFill>
        <p:spPr>
          <a:xfrm>
            <a:off x="298993" y="8842848"/>
            <a:ext cx="1303869" cy="126524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0000"/>
          </a:blip>
          <a:srcRect t="10595" b="10595"/>
          <a:stretch>
            <a:fillRect/>
          </a:stretch>
        </p:blipFill>
        <p:spPr>
          <a:xfrm>
            <a:off x="0" y="0"/>
            <a:ext cx="18288000" cy="10287000"/>
          </a:xfrm>
          <a:prstGeom prst="rect">
            <a:avLst/>
          </a:prstGeom>
        </p:spPr>
      </p:pic>
      <p:grpSp>
        <p:nvGrpSpPr>
          <p:cNvPr id="3" name="Group 3"/>
          <p:cNvGrpSpPr/>
          <p:nvPr/>
        </p:nvGrpSpPr>
        <p:grpSpPr>
          <a:xfrm>
            <a:off x="-105528" y="2007723"/>
            <a:ext cx="8519402" cy="1637219"/>
            <a:chOff x="0" y="0"/>
            <a:chExt cx="2243793" cy="431202"/>
          </a:xfrm>
        </p:grpSpPr>
        <p:sp>
          <p:nvSpPr>
            <p:cNvPr id="4" name="Freeform 4"/>
            <p:cNvSpPr/>
            <p:nvPr/>
          </p:nvSpPr>
          <p:spPr>
            <a:xfrm>
              <a:off x="0" y="0"/>
              <a:ext cx="2243793" cy="431202"/>
            </a:xfrm>
            <a:custGeom>
              <a:avLst/>
              <a:gdLst/>
              <a:ahLst/>
              <a:cxnLst/>
              <a:rect l="l" t="t" r="r" b="b"/>
              <a:pathLst>
                <a:path w="2243793" h="431202">
                  <a:moveTo>
                    <a:pt x="0" y="0"/>
                  </a:moveTo>
                  <a:lnTo>
                    <a:pt x="2243793" y="0"/>
                  </a:lnTo>
                  <a:lnTo>
                    <a:pt x="2243793" y="431202"/>
                  </a:lnTo>
                  <a:lnTo>
                    <a:pt x="0" y="431202"/>
                  </a:lnTo>
                  <a:close/>
                </a:path>
              </a:pathLst>
            </a:custGeom>
            <a:solidFill>
              <a:srgbClr val="504DD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91948" y="5026067"/>
            <a:ext cx="20071897" cy="3086100"/>
            <a:chOff x="0" y="0"/>
            <a:chExt cx="5286425" cy="812800"/>
          </a:xfrm>
        </p:grpSpPr>
        <p:sp>
          <p:nvSpPr>
            <p:cNvPr id="7" name="Freeform 7"/>
            <p:cNvSpPr/>
            <p:nvPr/>
          </p:nvSpPr>
          <p:spPr>
            <a:xfrm>
              <a:off x="0" y="0"/>
              <a:ext cx="5286425" cy="812800"/>
            </a:xfrm>
            <a:custGeom>
              <a:avLst/>
              <a:gdLst/>
              <a:ahLst/>
              <a:cxnLst/>
              <a:rect l="l" t="t" r="r" b="b"/>
              <a:pathLst>
                <a:path w="5286425" h="812800">
                  <a:moveTo>
                    <a:pt x="0" y="0"/>
                  </a:moveTo>
                  <a:lnTo>
                    <a:pt x="5286425" y="0"/>
                  </a:lnTo>
                  <a:lnTo>
                    <a:pt x="5286425" y="812800"/>
                  </a:lnTo>
                  <a:lnTo>
                    <a:pt x="0" y="812800"/>
                  </a:lnTo>
                  <a:close/>
                </a:path>
              </a:pathLst>
            </a:custGeom>
            <a:solidFill>
              <a:srgbClr val="000000"/>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21739" y="4435517"/>
            <a:ext cx="8519402" cy="4267200"/>
            <a:chOff x="0" y="0"/>
            <a:chExt cx="2243793" cy="1123872"/>
          </a:xfrm>
        </p:grpSpPr>
        <p:sp>
          <p:nvSpPr>
            <p:cNvPr id="10" name="Freeform 10"/>
            <p:cNvSpPr/>
            <p:nvPr/>
          </p:nvSpPr>
          <p:spPr>
            <a:xfrm>
              <a:off x="0" y="0"/>
              <a:ext cx="2243793" cy="1123872"/>
            </a:xfrm>
            <a:custGeom>
              <a:avLst/>
              <a:gdLst/>
              <a:ahLst/>
              <a:cxnLst/>
              <a:rect l="l" t="t" r="r" b="b"/>
              <a:pathLst>
                <a:path w="2243793" h="1123872">
                  <a:moveTo>
                    <a:pt x="0" y="0"/>
                  </a:moveTo>
                  <a:lnTo>
                    <a:pt x="2243793" y="0"/>
                  </a:lnTo>
                  <a:lnTo>
                    <a:pt x="2243793" y="1123872"/>
                  </a:lnTo>
                  <a:lnTo>
                    <a:pt x="0" y="1123872"/>
                  </a:lnTo>
                  <a:close/>
                </a:path>
              </a:pathLst>
            </a:custGeom>
            <a:solidFill>
              <a:srgbClr val="BB0302"/>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nSpc>
                  <a:spcPts val="2799"/>
                </a:lnSpc>
              </a:pPr>
              <a:endParaRPr/>
            </a:p>
          </p:txBody>
        </p:sp>
      </p:grpSp>
      <p:grpSp>
        <p:nvGrpSpPr>
          <p:cNvPr id="12" name="Group 12"/>
          <p:cNvGrpSpPr/>
          <p:nvPr/>
        </p:nvGrpSpPr>
        <p:grpSpPr>
          <a:xfrm>
            <a:off x="9840024" y="4435517"/>
            <a:ext cx="7852922" cy="4267200"/>
            <a:chOff x="0" y="0"/>
            <a:chExt cx="2068259" cy="1123872"/>
          </a:xfrm>
        </p:grpSpPr>
        <p:sp>
          <p:nvSpPr>
            <p:cNvPr id="13" name="Freeform 13"/>
            <p:cNvSpPr/>
            <p:nvPr/>
          </p:nvSpPr>
          <p:spPr>
            <a:xfrm>
              <a:off x="0" y="0"/>
              <a:ext cx="2068259" cy="1123872"/>
            </a:xfrm>
            <a:custGeom>
              <a:avLst/>
              <a:gdLst/>
              <a:ahLst/>
              <a:cxnLst/>
              <a:rect l="l" t="t" r="r" b="b"/>
              <a:pathLst>
                <a:path w="2068259" h="1123872">
                  <a:moveTo>
                    <a:pt x="0" y="0"/>
                  </a:moveTo>
                  <a:lnTo>
                    <a:pt x="2068259" y="0"/>
                  </a:lnTo>
                  <a:lnTo>
                    <a:pt x="2068259" y="1123872"/>
                  </a:lnTo>
                  <a:lnTo>
                    <a:pt x="0" y="1123872"/>
                  </a:lnTo>
                  <a:close/>
                </a:path>
              </a:pathLst>
            </a:custGeom>
            <a:solidFill>
              <a:srgbClr val="BB030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5877678" y="6916795"/>
            <a:ext cx="3363463" cy="3411586"/>
            <a:chOff x="-103803" y="-338483"/>
            <a:chExt cx="885850" cy="898525"/>
          </a:xfrm>
        </p:grpSpPr>
        <p:sp>
          <p:nvSpPr>
            <p:cNvPr id="16" name="Freeform 16"/>
            <p:cNvSpPr/>
            <p:nvPr/>
          </p:nvSpPr>
          <p:spPr>
            <a:xfrm>
              <a:off x="0" y="0"/>
              <a:ext cx="782047" cy="263767"/>
            </a:xfrm>
            <a:custGeom>
              <a:avLst/>
              <a:gdLst/>
              <a:ahLst/>
              <a:cxnLst/>
              <a:rect l="l" t="t" r="r" b="b"/>
              <a:pathLst>
                <a:path w="782047" h="263767">
                  <a:moveTo>
                    <a:pt x="0" y="0"/>
                  </a:moveTo>
                  <a:lnTo>
                    <a:pt x="782047" y="0"/>
                  </a:lnTo>
                  <a:lnTo>
                    <a:pt x="782047" y="263767"/>
                  </a:lnTo>
                  <a:lnTo>
                    <a:pt x="0" y="263767"/>
                  </a:lnTo>
                  <a:close/>
                </a:path>
              </a:pathLst>
            </a:custGeom>
            <a:solidFill>
              <a:srgbClr val="504DD9"/>
            </a:solidFill>
          </p:spPr>
        </p:sp>
        <p:sp>
          <p:nvSpPr>
            <p:cNvPr id="17" name="TextBox 17"/>
            <p:cNvSpPr txBox="1"/>
            <p:nvPr/>
          </p:nvSpPr>
          <p:spPr>
            <a:xfrm>
              <a:off x="-103803" y="-338483"/>
              <a:ext cx="812800" cy="898525"/>
            </a:xfrm>
            <a:prstGeom prst="rect">
              <a:avLst/>
            </a:prstGeom>
          </p:spPr>
          <p:txBody>
            <a:bodyPr lIns="50800" tIns="50800" rIns="50800" bIns="50800" rtlCol="0" anchor="ctr"/>
            <a:lstStyle/>
            <a:p>
              <a:pPr algn="r">
                <a:lnSpc>
                  <a:spcPts val="6019"/>
                </a:lnSpc>
              </a:pPr>
              <a:r>
                <a:rPr lang="en-US" sz="4299" dirty="0">
                  <a:solidFill>
                    <a:srgbClr val="000000"/>
                  </a:solidFill>
                  <a:latin typeface="Canva Sans 1 Bold"/>
                </a:rPr>
                <a:t>Myths</a:t>
              </a:r>
            </a:p>
          </p:txBody>
        </p:sp>
      </p:grpSp>
      <p:sp>
        <p:nvSpPr>
          <p:cNvPr id="18" name="TextBox 18"/>
          <p:cNvSpPr txBox="1"/>
          <p:nvPr/>
        </p:nvSpPr>
        <p:spPr>
          <a:xfrm>
            <a:off x="3149996" y="620517"/>
            <a:ext cx="11988008" cy="990600"/>
          </a:xfrm>
          <a:prstGeom prst="rect">
            <a:avLst/>
          </a:prstGeom>
        </p:spPr>
        <p:txBody>
          <a:bodyPr lIns="0" tIns="0" rIns="0" bIns="0" rtlCol="0" anchor="t">
            <a:spAutoFit/>
          </a:bodyPr>
          <a:lstStyle/>
          <a:p>
            <a:pPr algn="ctr">
              <a:lnSpc>
                <a:spcPts val="7388"/>
              </a:lnSpc>
            </a:pPr>
            <a:r>
              <a:rPr lang="en-US" sz="6157">
                <a:solidFill>
                  <a:srgbClr val="000000"/>
                </a:solidFill>
                <a:latin typeface="Poppins ExtraBold"/>
              </a:rPr>
              <a:t>MYTHS AND BENEFITS</a:t>
            </a:r>
          </a:p>
        </p:txBody>
      </p:sp>
      <p:sp>
        <p:nvSpPr>
          <p:cNvPr id="19" name="TextBox 19"/>
          <p:cNvSpPr txBox="1"/>
          <p:nvPr/>
        </p:nvSpPr>
        <p:spPr>
          <a:xfrm>
            <a:off x="247368" y="2173738"/>
            <a:ext cx="7297453" cy="1200414"/>
          </a:xfrm>
          <a:prstGeom prst="rect">
            <a:avLst/>
          </a:prstGeom>
        </p:spPr>
        <p:txBody>
          <a:bodyPr lIns="0" tIns="0" rIns="0" bIns="0" rtlCol="0" anchor="t">
            <a:spAutoFit/>
          </a:bodyPr>
          <a:lstStyle/>
          <a:p>
            <a:pPr>
              <a:lnSpc>
                <a:spcPts val="4710"/>
              </a:lnSpc>
              <a:spcBef>
                <a:spcPct val="0"/>
              </a:spcBef>
            </a:pPr>
            <a:r>
              <a:rPr lang="en-US" sz="3364">
                <a:solidFill>
                  <a:srgbClr val="FFFFFF"/>
                </a:solidFill>
                <a:latin typeface="Poppins Medium"/>
              </a:rPr>
              <a:t>What are your beliefs about time management?</a:t>
            </a:r>
          </a:p>
        </p:txBody>
      </p:sp>
      <p:sp>
        <p:nvSpPr>
          <p:cNvPr id="20" name="TextBox 20"/>
          <p:cNvSpPr txBox="1"/>
          <p:nvPr/>
        </p:nvSpPr>
        <p:spPr>
          <a:xfrm>
            <a:off x="1028700" y="4515647"/>
            <a:ext cx="7385174" cy="2891675"/>
          </a:xfrm>
          <a:prstGeom prst="rect">
            <a:avLst/>
          </a:prstGeom>
        </p:spPr>
        <p:txBody>
          <a:bodyPr lIns="0" tIns="0" rIns="0" bIns="0" rtlCol="0" anchor="t">
            <a:spAutoFit/>
          </a:bodyPr>
          <a:lstStyle/>
          <a:p>
            <a:pPr marL="600104" lvl="1" indent="-300052">
              <a:lnSpc>
                <a:spcPts val="3891"/>
              </a:lnSpc>
              <a:buFont typeface="Arial"/>
              <a:buChar char="•"/>
            </a:pPr>
            <a:r>
              <a:rPr lang="en-US" sz="2779">
                <a:solidFill>
                  <a:srgbClr val="FFFFFF"/>
                </a:solidFill>
                <a:latin typeface="Canva Sans 1 Bold"/>
              </a:rPr>
              <a:t>Time Management=Getting More Done in Less Time</a:t>
            </a:r>
          </a:p>
          <a:p>
            <a:pPr marL="600104" lvl="1" indent="-300052">
              <a:lnSpc>
                <a:spcPts val="3891"/>
              </a:lnSpc>
              <a:buFont typeface="Arial"/>
              <a:buChar char="•"/>
            </a:pPr>
            <a:r>
              <a:rPr lang="en-US" sz="2779">
                <a:solidFill>
                  <a:srgbClr val="FFFFFF"/>
                </a:solidFill>
                <a:latin typeface="Canva Sans 1 Bold"/>
              </a:rPr>
              <a:t>There's a finish line where everything is done at once</a:t>
            </a:r>
          </a:p>
          <a:p>
            <a:pPr marL="600104" lvl="1" indent="-300052">
              <a:lnSpc>
                <a:spcPts val="3891"/>
              </a:lnSpc>
              <a:buFont typeface="Arial"/>
              <a:buChar char="•"/>
            </a:pPr>
            <a:r>
              <a:rPr lang="en-US" sz="2779">
                <a:solidFill>
                  <a:srgbClr val="FFFFFF"/>
                </a:solidFill>
                <a:latin typeface="Canva Sans 1 Bold"/>
              </a:rPr>
              <a:t>A perfect time management system exists</a:t>
            </a:r>
          </a:p>
        </p:txBody>
      </p:sp>
      <p:sp>
        <p:nvSpPr>
          <p:cNvPr id="21" name="TextBox 21"/>
          <p:cNvSpPr txBox="1"/>
          <p:nvPr/>
        </p:nvSpPr>
        <p:spPr>
          <a:xfrm>
            <a:off x="10073898" y="4515647"/>
            <a:ext cx="7385174" cy="3863213"/>
          </a:xfrm>
          <a:prstGeom prst="rect">
            <a:avLst/>
          </a:prstGeom>
        </p:spPr>
        <p:txBody>
          <a:bodyPr lIns="0" tIns="0" rIns="0" bIns="0" rtlCol="0" anchor="t">
            <a:spAutoFit/>
          </a:bodyPr>
          <a:lstStyle/>
          <a:p>
            <a:pPr marL="600203" lvl="1" indent="-300101">
              <a:lnSpc>
                <a:spcPts val="3892"/>
              </a:lnSpc>
              <a:buFont typeface="Arial"/>
              <a:buChar char="•"/>
            </a:pPr>
            <a:r>
              <a:rPr lang="en-US" sz="2780">
                <a:solidFill>
                  <a:srgbClr val="FFFFFF"/>
                </a:solidFill>
                <a:latin typeface="Canva Sans 1 Bold"/>
              </a:rPr>
              <a:t>Greater productivity and efficiency</a:t>
            </a:r>
          </a:p>
          <a:p>
            <a:pPr marL="600203" lvl="1" indent="-300101">
              <a:lnSpc>
                <a:spcPts val="3892"/>
              </a:lnSpc>
              <a:buFont typeface="Arial"/>
              <a:buChar char="•"/>
            </a:pPr>
            <a:r>
              <a:rPr lang="en-US" sz="2780">
                <a:solidFill>
                  <a:srgbClr val="FFFFFF"/>
                </a:solidFill>
                <a:latin typeface="Canva Sans 1 Bold"/>
              </a:rPr>
              <a:t>Improved quality of work</a:t>
            </a:r>
          </a:p>
          <a:p>
            <a:pPr marL="600203" lvl="1" indent="-300101">
              <a:lnSpc>
                <a:spcPts val="3892"/>
              </a:lnSpc>
              <a:buFont typeface="Arial"/>
              <a:buChar char="•"/>
            </a:pPr>
            <a:r>
              <a:rPr lang="en-US" sz="2780">
                <a:solidFill>
                  <a:srgbClr val="FFFFFF"/>
                </a:solidFill>
                <a:latin typeface="Canva Sans 1 Bold"/>
              </a:rPr>
              <a:t>Less stress</a:t>
            </a:r>
          </a:p>
          <a:p>
            <a:pPr marL="600203" lvl="1" indent="-300101">
              <a:lnSpc>
                <a:spcPts val="3892"/>
              </a:lnSpc>
              <a:buFont typeface="Arial"/>
              <a:buChar char="•"/>
            </a:pPr>
            <a:r>
              <a:rPr lang="en-US" sz="2780">
                <a:solidFill>
                  <a:srgbClr val="FFFFFF"/>
                </a:solidFill>
                <a:latin typeface="Canva Sans 1 Bold"/>
              </a:rPr>
              <a:t>Allows for more relaxation and wind down</a:t>
            </a:r>
          </a:p>
          <a:p>
            <a:pPr marL="600203" lvl="1" indent="-300101">
              <a:lnSpc>
                <a:spcPts val="3892"/>
              </a:lnSpc>
              <a:buFont typeface="Arial"/>
              <a:buChar char="•"/>
            </a:pPr>
            <a:r>
              <a:rPr lang="en-US" sz="2780">
                <a:solidFill>
                  <a:srgbClr val="FFFFFF"/>
                </a:solidFill>
                <a:latin typeface="Canva Sans 1 Bold"/>
              </a:rPr>
              <a:t>A better professional reputation</a:t>
            </a:r>
          </a:p>
          <a:p>
            <a:pPr marL="600203" lvl="1" indent="-300101">
              <a:lnSpc>
                <a:spcPts val="3892"/>
              </a:lnSpc>
              <a:buFont typeface="Arial"/>
              <a:buChar char="•"/>
            </a:pPr>
            <a:r>
              <a:rPr lang="en-US" sz="2780">
                <a:solidFill>
                  <a:srgbClr val="FFFFFF"/>
                </a:solidFill>
                <a:latin typeface="Canva Sans 1 Bold"/>
              </a:rPr>
              <a:t>Increased opportunities for growth and advancement</a:t>
            </a:r>
          </a:p>
        </p:txBody>
      </p:sp>
      <p:grpSp>
        <p:nvGrpSpPr>
          <p:cNvPr id="22" name="Group 22"/>
          <p:cNvGrpSpPr/>
          <p:nvPr/>
        </p:nvGrpSpPr>
        <p:grpSpPr>
          <a:xfrm>
            <a:off x="14582626" y="6893896"/>
            <a:ext cx="3173972" cy="3411586"/>
            <a:chOff x="-37067" y="-358957"/>
            <a:chExt cx="835943" cy="898525"/>
          </a:xfrm>
        </p:grpSpPr>
        <p:sp>
          <p:nvSpPr>
            <p:cNvPr id="23" name="Freeform 23"/>
            <p:cNvSpPr/>
            <p:nvPr/>
          </p:nvSpPr>
          <p:spPr>
            <a:xfrm>
              <a:off x="-15151" y="-38095"/>
              <a:ext cx="814027" cy="263767"/>
            </a:xfrm>
            <a:custGeom>
              <a:avLst/>
              <a:gdLst/>
              <a:ahLst/>
              <a:cxnLst/>
              <a:rect l="l" t="t" r="r" b="b"/>
              <a:pathLst>
                <a:path w="814027" h="263767">
                  <a:moveTo>
                    <a:pt x="0" y="0"/>
                  </a:moveTo>
                  <a:lnTo>
                    <a:pt x="814027" y="0"/>
                  </a:lnTo>
                  <a:lnTo>
                    <a:pt x="814027" y="263767"/>
                  </a:lnTo>
                  <a:lnTo>
                    <a:pt x="0" y="263767"/>
                  </a:lnTo>
                  <a:close/>
                </a:path>
              </a:pathLst>
            </a:custGeom>
            <a:solidFill>
              <a:srgbClr val="504DD9"/>
            </a:solidFill>
          </p:spPr>
        </p:sp>
        <p:sp>
          <p:nvSpPr>
            <p:cNvPr id="24" name="TextBox 24"/>
            <p:cNvSpPr txBox="1"/>
            <p:nvPr/>
          </p:nvSpPr>
          <p:spPr>
            <a:xfrm>
              <a:off x="-37067" y="-358957"/>
              <a:ext cx="812800" cy="898525"/>
            </a:xfrm>
            <a:prstGeom prst="rect">
              <a:avLst/>
            </a:prstGeom>
          </p:spPr>
          <p:txBody>
            <a:bodyPr lIns="50800" tIns="50800" rIns="50800" bIns="50800" rtlCol="0" anchor="ctr"/>
            <a:lstStyle/>
            <a:p>
              <a:pPr algn="r">
                <a:lnSpc>
                  <a:spcPts val="6019"/>
                </a:lnSpc>
              </a:pPr>
              <a:r>
                <a:rPr lang="en-US" sz="4299" dirty="0">
                  <a:solidFill>
                    <a:srgbClr val="000000"/>
                  </a:solidFill>
                  <a:latin typeface="Canva Sans 1 Bold"/>
                </a:rPr>
                <a:t>Benefits</a:t>
              </a:r>
            </a:p>
          </p:txBody>
        </p:sp>
      </p:grpSp>
      <p:pic>
        <p:nvPicPr>
          <p:cNvPr id="25" name="Picture 25"/>
          <p:cNvPicPr>
            <a:picLocks noChangeAspect="1"/>
          </p:cNvPicPr>
          <p:nvPr/>
        </p:nvPicPr>
        <p:blipFill>
          <a:blip r:embed="rId4"/>
          <a:srcRect t="6528" b="6528"/>
          <a:stretch>
            <a:fillRect/>
          </a:stretch>
        </p:blipFill>
        <p:spPr>
          <a:xfrm>
            <a:off x="479116" y="8846615"/>
            <a:ext cx="1182428" cy="11474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5000"/>
          </a:blip>
          <a:srcRect t="10595" b="10595"/>
          <a:stretch>
            <a:fillRect/>
          </a:stretch>
        </p:blipFill>
        <p:spPr>
          <a:xfrm>
            <a:off x="0" y="0"/>
            <a:ext cx="18288000" cy="10287000"/>
          </a:xfrm>
          <a:prstGeom prst="rect">
            <a:avLst/>
          </a:prstGeom>
        </p:spPr>
      </p:pic>
      <p:grpSp>
        <p:nvGrpSpPr>
          <p:cNvPr id="3" name="Group 3"/>
          <p:cNvGrpSpPr/>
          <p:nvPr/>
        </p:nvGrpSpPr>
        <p:grpSpPr>
          <a:xfrm>
            <a:off x="6695940" y="0"/>
            <a:ext cx="11592060" cy="2800044"/>
            <a:chOff x="0" y="0"/>
            <a:chExt cx="3053053" cy="737460"/>
          </a:xfrm>
        </p:grpSpPr>
        <p:sp>
          <p:nvSpPr>
            <p:cNvPr id="4" name="Freeform 4"/>
            <p:cNvSpPr/>
            <p:nvPr/>
          </p:nvSpPr>
          <p:spPr>
            <a:xfrm>
              <a:off x="0" y="0"/>
              <a:ext cx="3053053" cy="737460"/>
            </a:xfrm>
            <a:custGeom>
              <a:avLst/>
              <a:gdLst/>
              <a:ahLst/>
              <a:cxnLst/>
              <a:rect l="l" t="t" r="r" b="b"/>
              <a:pathLst>
                <a:path w="3053053" h="737460">
                  <a:moveTo>
                    <a:pt x="0" y="0"/>
                  </a:moveTo>
                  <a:lnTo>
                    <a:pt x="3053053" y="0"/>
                  </a:lnTo>
                  <a:lnTo>
                    <a:pt x="3053053" y="737460"/>
                  </a:lnTo>
                  <a:lnTo>
                    <a:pt x="0" y="737460"/>
                  </a:lnTo>
                  <a:close/>
                </a:path>
              </a:pathLst>
            </a:custGeom>
            <a:solidFill>
              <a:srgbClr val="BB030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9216229" cy="10287000"/>
            <a:chOff x="0" y="0"/>
            <a:chExt cx="5061064" cy="2709333"/>
          </a:xfrm>
        </p:grpSpPr>
        <p:sp>
          <p:nvSpPr>
            <p:cNvPr id="7" name="Freeform 7"/>
            <p:cNvSpPr/>
            <p:nvPr/>
          </p:nvSpPr>
          <p:spPr>
            <a:xfrm>
              <a:off x="0" y="0"/>
              <a:ext cx="5061064" cy="2709333"/>
            </a:xfrm>
            <a:custGeom>
              <a:avLst/>
              <a:gdLst/>
              <a:ahLst/>
              <a:cxnLst/>
              <a:rect l="l" t="t" r="r" b="b"/>
              <a:pathLst>
                <a:path w="5061064" h="2709333">
                  <a:moveTo>
                    <a:pt x="0" y="0"/>
                  </a:moveTo>
                  <a:lnTo>
                    <a:pt x="5061064" y="0"/>
                  </a:lnTo>
                  <a:lnTo>
                    <a:pt x="5061064" y="2709333"/>
                  </a:lnTo>
                  <a:lnTo>
                    <a:pt x="0" y="2709333"/>
                  </a:lnTo>
                  <a:close/>
                </a:path>
              </a:pathLst>
            </a:custGeom>
            <a:solidFill>
              <a:srgbClr val="000000">
                <a:alpha val="0"/>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939"/>
                </a:lnSpc>
              </a:pPr>
              <a:endParaRPr/>
            </a:p>
          </p:txBody>
        </p:sp>
      </p:grpSp>
      <p:pic>
        <p:nvPicPr>
          <p:cNvPr id="9" name="Picture 9"/>
          <p:cNvPicPr>
            <a:picLocks noChangeAspect="1"/>
          </p:cNvPicPr>
          <p:nvPr/>
        </p:nvPicPr>
        <p:blipFill>
          <a:blip r:embed="rId4"/>
          <a:srcRect/>
          <a:stretch>
            <a:fillRect/>
          </a:stretch>
        </p:blipFill>
        <p:spPr>
          <a:xfrm>
            <a:off x="-728401" y="0"/>
            <a:ext cx="8405385" cy="5600088"/>
          </a:xfrm>
          <a:prstGeom prst="rect">
            <a:avLst/>
          </a:prstGeom>
        </p:spPr>
      </p:pic>
      <p:sp>
        <p:nvSpPr>
          <p:cNvPr id="10" name="TextBox 10"/>
          <p:cNvSpPr txBox="1"/>
          <p:nvPr/>
        </p:nvSpPr>
        <p:spPr>
          <a:xfrm>
            <a:off x="7976377" y="228343"/>
            <a:ext cx="9881708" cy="800357"/>
          </a:xfrm>
          <a:prstGeom prst="rect">
            <a:avLst/>
          </a:prstGeom>
        </p:spPr>
        <p:txBody>
          <a:bodyPr lIns="0" tIns="0" rIns="0" bIns="0" rtlCol="0" anchor="t">
            <a:spAutoFit/>
          </a:bodyPr>
          <a:lstStyle/>
          <a:p>
            <a:pPr>
              <a:lnSpc>
                <a:spcPts val="6285"/>
              </a:lnSpc>
              <a:spcBef>
                <a:spcPct val="0"/>
              </a:spcBef>
            </a:pPr>
            <a:r>
              <a:rPr lang="en-US" sz="4489">
                <a:solidFill>
                  <a:srgbClr val="FFFFFF"/>
                </a:solidFill>
                <a:latin typeface="Poppins ExtraBold"/>
              </a:rPr>
              <a:t>WHAT DOES IT MEAN TO BE BUSY?</a:t>
            </a:r>
          </a:p>
        </p:txBody>
      </p:sp>
      <p:sp>
        <p:nvSpPr>
          <p:cNvPr id="11" name="TextBox 11"/>
          <p:cNvSpPr txBox="1"/>
          <p:nvPr/>
        </p:nvSpPr>
        <p:spPr>
          <a:xfrm>
            <a:off x="7359940" y="1342872"/>
            <a:ext cx="10480493" cy="1059850"/>
          </a:xfrm>
          <a:prstGeom prst="rect">
            <a:avLst/>
          </a:prstGeom>
        </p:spPr>
        <p:txBody>
          <a:bodyPr lIns="0" tIns="0" rIns="0" bIns="0" rtlCol="0" anchor="t">
            <a:spAutoFit/>
          </a:bodyPr>
          <a:lstStyle/>
          <a:p>
            <a:pPr>
              <a:lnSpc>
                <a:spcPts val="4058"/>
              </a:lnSpc>
            </a:pPr>
            <a:r>
              <a:rPr lang="en-US" sz="2898">
                <a:solidFill>
                  <a:srgbClr val="FFFFFF"/>
                </a:solidFill>
                <a:latin typeface="Canva Sans 1"/>
              </a:rPr>
              <a:t>"Work expands to fill the time available for its completion."</a:t>
            </a:r>
          </a:p>
          <a:p>
            <a:pPr>
              <a:lnSpc>
                <a:spcPts val="4058"/>
              </a:lnSpc>
              <a:spcBef>
                <a:spcPct val="0"/>
              </a:spcBef>
            </a:pPr>
            <a:r>
              <a:rPr lang="en-US" sz="2898">
                <a:solidFill>
                  <a:srgbClr val="FFFFFF"/>
                </a:solidFill>
                <a:latin typeface="Canva Sans 1"/>
              </a:rPr>
              <a:t>                                                               ~</a:t>
            </a:r>
            <a:r>
              <a:rPr lang="en-US" sz="2898">
                <a:solidFill>
                  <a:srgbClr val="FFFFFF"/>
                </a:solidFill>
                <a:latin typeface="Canva Sans 1 Italics"/>
              </a:rPr>
              <a:t>Cyril Northcote Parkinson</a:t>
            </a:r>
          </a:p>
        </p:txBody>
      </p:sp>
      <p:grpSp>
        <p:nvGrpSpPr>
          <p:cNvPr id="12" name="Group 12"/>
          <p:cNvGrpSpPr/>
          <p:nvPr/>
        </p:nvGrpSpPr>
        <p:grpSpPr>
          <a:xfrm>
            <a:off x="-3233083" y="5550018"/>
            <a:ext cx="11794298" cy="1185983"/>
            <a:chOff x="0" y="0"/>
            <a:chExt cx="8874876" cy="892418"/>
          </a:xfrm>
        </p:grpSpPr>
        <p:sp>
          <p:nvSpPr>
            <p:cNvPr id="13" name="Freeform 13"/>
            <p:cNvSpPr/>
            <p:nvPr/>
          </p:nvSpPr>
          <p:spPr>
            <a:xfrm>
              <a:off x="0" y="0"/>
              <a:ext cx="8874876" cy="892418"/>
            </a:xfrm>
            <a:custGeom>
              <a:avLst/>
              <a:gdLst/>
              <a:ahLst/>
              <a:cxnLst/>
              <a:rect l="l" t="t" r="r" b="b"/>
              <a:pathLst>
                <a:path w="8874876" h="892418">
                  <a:moveTo>
                    <a:pt x="203200" y="0"/>
                  </a:moveTo>
                  <a:lnTo>
                    <a:pt x="8874876" y="0"/>
                  </a:lnTo>
                  <a:lnTo>
                    <a:pt x="8671676" y="892418"/>
                  </a:lnTo>
                  <a:lnTo>
                    <a:pt x="0" y="892418"/>
                  </a:lnTo>
                  <a:lnTo>
                    <a:pt x="203200" y="0"/>
                  </a:lnTo>
                  <a:close/>
                </a:path>
              </a:pathLst>
            </a:custGeom>
            <a:solidFill>
              <a:srgbClr val="000000"/>
            </a:solidFill>
          </p:spPr>
        </p:sp>
        <p:sp>
          <p:nvSpPr>
            <p:cNvPr id="14" name="TextBox 1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246162" y="5757247"/>
            <a:ext cx="5917480" cy="723900"/>
          </a:xfrm>
          <a:prstGeom prst="rect">
            <a:avLst/>
          </a:prstGeom>
        </p:spPr>
        <p:txBody>
          <a:bodyPr lIns="0" tIns="0" rIns="0" bIns="0" rtlCol="0" anchor="t">
            <a:spAutoFit/>
          </a:bodyPr>
          <a:lstStyle/>
          <a:p>
            <a:pPr>
              <a:lnSpc>
                <a:spcPts val="5329"/>
              </a:lnSpc>
              <a:spcBef>
                <a:spcPct val="0"/>
              </a:spcBef>
            </a:pPr>
            <a:r>
              <a:rPr lang="en-US" sz="4441">
                <a:solidFill>
                  <a:srgbClr val="FFFFFF"/>
                </a:solidFill>
                <a:latin typeface="Poppins Medium"/>
              </a:rPr>
              <a:t>Busy vs. Productive</a:t>
            </a:r>
          </a:p>
        </p:txBody>
      </p:sp>
      <p:sp>
        <p:nvSpPr>
          <p:cNvPr id="16" name="TextBox 16"/>
          <p:cNvSpPr txBox="1"/>
          <p:nvPr/>
        </p:nvSpPr>
        <p:spPr>
          <a:xfrm>
            <a:off x="8784998" y="3569355"/>
            <a:ext cx="4639609" cy="5080635"/>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000000"/>
                </a:solidFill>
                <a:latin typeface="Canva Sans 2 Bold"/>
              </a:rPr>
              <a:t>Busy if frantic. Productive is focused.</a:t>
            </a:r>
          </a:p>
          <a:p>
            <a:pPr marL="777240" lvl="1" indent="-388620">
              <a:lnSpc>
                <a:spcPts val="5040"/>
              </a:lnSpc>
              <a:buFont typeface="Arial"/>
              <a:buChar char="•"/>
            </a:pPr>
            <a:r>
              <a:rPr lang="en-US" sz="3600">
                <a:solidFill>
                  <a:srgbClr val="000000"/>
                </a:solidFill>
                <a:latin typeface="Canva Sans 2 Bold"/>
              </a:rPr>
              <a:t>Busy is fueled by perfectionism. Productive is fueled by purpose.</a:t>
            </a:r>
          </a:p>
        </p:txBody>
      </p:sp>
      <p:sp>
        <p:nvSpPr>
          <p:cNvPr id="17" name="TextBox 17"/>
          <p:cNvSpPr txBox="1"/>
          <p:nvPr/>
        </p:nvSpPr>
        <p:spPr>
          <a:xfrm>
            <a:off x="13648391" y="3524171"/>
            <a:ext cx="4639609" cy="6356985"/>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000000"/>
                </a:solidFill>
                <a:latin typeface="Canva Sans 2 Bold"/>
              </a:rPr>
              <a:t>Busy is working harder. Productive is working smarter.</a:t>
            </a:r>
          </a:p>
          <a:p>
            <a:pPr marL="777240" lvl="1" indent="-388620">
              <a:lnSpc>
                <a:spcPts val="5040"/>
              </a:lnSpc>
              <a:buFont typeface="Arial"/>
              <a:buChar char="•"/>
            </a:pPr>
            <a:r>
              <a:rPr lang="en-US" sz="3600">
                <a:solidFill>
                  <a:srgbClr val="000000"/>
                </a:solidFill>
                <a:latin typeface="Canva Sans 2 Bold"/>
              </a:rPr>
              <a:t>Busy is being good at everything. Productive is being great at a few things.</a:t>
            </a:r>
          </a:p>
        </p:txBody>
      </p:sp>
      <p:sp>
        <p:nvSpPr>
          <p:cNvPr id="18" name="AutoShape 18"/>
          <p:cNvSpPr/>
          <p:nvPr/>
        </p:nvSpPr>
        <p:spPr>
          <a:xfrm>
            <a:off x="11795760" y="3166359"/>
            <a:ext cx="6492240" cy="0"/>
          </a:xfrm>
          <a:prstGeom prst="line">
            <a:avLst/>
          </a:prstGeom>
          <a:ln w="66675" cap="flat">
            <a:solidFill>
              <a:srgbClr val="504DD9"/>
            </a:solidFill>
            <a:prstDash val="solid"/>
            <a:headEnd type="none" w="sm" len="sm"/>
            <a:tailEnd type="none" w="sm" len="sm"/>
          </a:ln>
        </p:spPr>
      </p:sp>
      <p:pic>
        <p:nvPicPr>
          <p:cNvPr id="19" name="Picture 19"/>
          <p:cNvPicPr>
            <a:picLocks noChangeAspect="1"/>
          </p:cNvPicPr>
          <p:nvPr/>
        </p:nvPicPr>
        <p:blipFill>
          <a:blip r:embed="rId5"/>
          <a:srcRect t="6528" b="6528"/>
          <a:stretch>
            <a:fillRect/>
          </a:stretch>
        </p:blipFill>
        <p:spPr>
          <a:xfrm>
            <a:off x="298993" y="8842848"/>
            <a:ext cx="1303869" cy="126524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0000"/>
          </a:blip>
          <a:srcRect t="10595" b="10595"/>
          <a:stretch>
            <a:fillRect/>
          </a:stretch>
        </p:blipFill>
        <p:spPr>
          <a:xfrm>
            <a:off x="0" y="0"/>
            <a:ext cx="18288000" cy="10287000"/>
          </a:xfrm>
          <a:prstGeom prst="rect">
            <a:avLst/>
          </a:prstGeom>
        </p:spPr>
      </p:pic>
      <p:grpSp>
        <p:nvGrpSpPr>
          <p:cNvPr id="3" name="Group 3"/>
          <p:cNvGrpSpPr/>
          <p:nvPr/>
        </p:nvGrpSpPr>
        <p:grpSpPr>
          <a:xfrm>
            <a:off x="8498029" y="3200501"/>
            <a:ext cx="9789971" cy="6274970"/>
            <a:chOff x="0" y="0"/>
            <a:chExt cx="2578429" cy="1652667"/>
          </a:xfrm>
        </p:grpSpPr>
        <p:sp>
          <p:nvSpPr>
            <p:cNvPr id="4" name="Freeform 4"/>
            <p:cNvSpPr/>
            <p:nvPr/>
          </p:nvSpPr>
          <p:spPr>
            <a:xfrm>
              <a:off x="0" y="0"/>
              <a:ext cx="2578429" cy="1652667"/>
            </a:xfrm>
            <a:custGeom>
              <a:avLst/>
              <a:gdLst/>
              <a:ahLst/>
              <a:cxnLst/>
              <a:rect l="l" t="t" r="r" b="b"/>
              <a:pathLst>
                <a:path w="2578429" h="1652667">
                  <a:moveTo>
                    <a:pt x="0" y="0"/>
                  </a:moveTo>
                  <a:lnTo>
                    <a:pt x="2578429" y="0"/>
                  </a:lnTo>
                  <a:lnTo>
                    <a:pt x="2578429" y="1652667"/>
                  </a:lnTo>
                  <a:lnTo>
                    <a:pt x="0" y="1652667"/>
                  </a:lnTo>
                  <a:close/>
                </a:path>
              </a:pathLst>
            </a:custGeom>
            <a:solidFill>
              <a:srgbClr val="BB030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srcRect t="6528" b="6528"/>
          <a:stretch>
            <a:fillRect/>
          </a:stretch>
        </p:blipFill>
        <p:spPr>
          <a:xfrm>
            <a:off x="298993" y="8842848"/>
            <a:ext cx="1303869" cy="1265246"/>
          </a:xfrm>
          <a:prstGeom prst="rect">
            <a:avLst/>
          </a:prstGeom>
        </p:spPr>
      </p:pic>
      <p:grpSp>
        <p:nvGrpSpPr>
          <p:cNvPr id="7" name="Group 7"/>
          <p:cNvGrpSpPr>
            <a:grpSpLocks noChangeAspect="1"/>
          </p:cNvGrpSpPr>
          <p:nvPr/>
        </p:nvGrpSpPr>
        <p:grpSpPr>
          <a:xfrm>
            <a:off x="-430714" y="-235087"/>
            <a:ext cx="1459414" cy="1263787"/>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504DD9"/>
            </a:solidFill>
            <a:ln w="12700">
              <a:solidFill>
                <a:srgbClr val="000000"/>
              </a:solidFill>
            </a:ln>
          </p:spPr>
        </p:sp>
      </p:grpSp>
      <p:pic>
        <p:nvPicPr>
          <p:cNvPr id="9" name="Picture 9"/>
          <p:cNvPicPr>
            <a:picLocks noChangeAspect="1"/>
          </p:cNvPicPr>
          <p:nvPr/>
        </p:nvPicPr>
        <p:blipFill>
          <a:blip r:embed="rId5"/>
          <a:srcRect b="7880"/>
          <a:stretch>
            <a:fillRect/>
          </a:stretch>
        </p:blipFill>
        <p:spPr>
          <a:xfrm>
            <a:off x="7922946" y="2927979"/>
            <a:ext cx="9977425" cy="6123592"/>
          </a:xfrm>
          <a:prstGeom prst="rect">
            <a:avLst/>
          </a:prstGeom>
        </p:spPr>
      </p:pic>
      <p:sp>
        <p:nvSpPr>
          <p:cNvPr id="10" name="TextBox 10"/>
          <p:cNvSpPr txBox="1"/>
          <p:nvPr/>
        </p:nvSpPr>
        <p:spPr>
          <a:xfrm>
            <a:off x="3149996" y="620517"/>
            <a:ext cx="11988008" cy="1923996"/>
          </a:xfrm>
          <a:prstGeom prst="rect">
            <a:avLst/>
          </a:prstGeom>
        </p:spPr>
        <p:txBody>
          <a:bodyPr lIns="0" tIns="0" rIns="0" bIns="0" rtlCol="0" anchor="t">
            <a:spAutoFit/>
          </a:bodyPr>
          <a:lstStyle/>
          <a:p>
            <a:pPr algn="ctr">
              <a:lnSpc>
                <a:spcPts val="7388"/>
              </a:lnSpc>
            </a:pPr>
            <a:r>
              <a:rPr lang="en-US" sz="6157">
                <a:solidFill>
                  <a:srgbClr val="000000"/>
                </a:solidFill>
                <a:latin typeface="Poppins ExtraBold"/>
              </a:rPr>
              <a:t>PURPOSE OF ORGANIZATION STRUCTURE</a:t>
            </a:r>
          </a:p>
        </p:txBody>
      </p:sp>
      <p:sp>
        <p:nvSpPr>
          <p:cNvPr id="11" name="TextBox 11"/>
          <p:cNvSpPr txBox="1"/>
          <p:nvPr/>
        </p:nvSpPr>
        <p:spPr>
          <a:xfrm>
            <a:off x="742204" y="3816620"/>
            <a:ext cx="6429125" cy="3658870"/>
          </a:xfrm>
          <a:prstGeom prst="rect">
            <a:avLst/>
          </a:prstGeom>
        </p:spPr>
        <p:txBody>
          <a:bodyPr lIns="0" tIns="0" rIns="0" bIns="0" rtlCol="0" anchor="t">
            <a:spAutoFit/>
          </a:bodyPr>
          <a:lstStyle/>
          <a:p>
            <a:pPr algn="ctr">
              <a:lnSpc>
                <a:spcPts val="7279"/>
              </a:lnSpc>
            </a:pPr>
            <a:r>
              <a:rPr lang="en-US" sz="5199">
                <a:solidFill>
                  <a:srgbClr val="000000"/>
                </a:solidFill>
                <a:latin typeface="Canva Sans 2"/>
              </a:rPr>
              <a:t>Jot down possible internal and external barriers to productivity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8000"/>
          </a:blip>
          <a:srcRect t="10595" b="10595"/>
          <a:stretch>
            <a:fillRect/>
          </a:stretch>
        </p:blipFill>
        <p:spPr>
          <a:xfrm>
            <a:off x="0" y="0"/>
            <a:ext cx="18288000" cy="10287000"/>
          </a:xfrm>
          <a:prstGeom prst="rect">
            <a:avLst/>
          </a:prstGeom>
        </p:spPr>
      </p:pic>
      <p:grpSp>
        <p:nvGrpSpPr>
          <p:cNvPr id="3" name="Group 3"/>
          <p:cNvGrpSpPr/>
          <p:nvPr/>
        </p:nvGrpSpPr>
        <p:grpSpPr>
          <a:xfrm>
            <a:off x="14901313" y="1"/>
            <a:ext cx="2626025" cy="10287000"/>
            <a:chOff x="0" y="0"/>
            <a:chExt cx="691628" cy="3415388"/>
          </a:xfrm>
        </p:grpSpPr>
        <p:sp>
          <p:nvSpPr>
            <p:cNvPr id="4" name="Freeform 4"/>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BB030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2498911" y="3901565"/>
            <a:ext cx="6185928" cy="5356735"/>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504DD9"/>
            </a:solidFill>
            <a:ln w="12700">
              <a:solidFill>
                <a:srgbClr val="000000"/>
              </a:solidFill>
            </a:ln>
          </p:spPr>
        </p:sp>
      </p:grpSp>
      <p:grpSp>
        <p:nvGrpSpPr>
          <p:cNvPr id="8" name="Group 8"/>
          <p:cNvGrpSpPr>
            <a:grpSpLocks noChangeAspect="1"/>
          </p:cNvGrpSpPr>
          <p:nvPr/>
        </p:nvGrpSpPr>
        <p:grpSpPr>
          <a:xfrm>
            <a:off x="12498911" y="1704739"/>
            <a:ext cx="7932947" cy="6869575"/>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36595" r="-36595"/>
              </a:stretch>
            </a:blipFill>
          </p:spPr>
        </p:sp>
      </p:grpSp>
      <p:sp>
        <p:nvSpPr>
          <p:cNvPr id="10" name="AutoShape 10"/>
          <p:cNvSpPr/>
          <p:nvPr/>
        </p:nvSpPr>
        <p:spPr>
          <a:xfrm>
            <a:off x="929409" y="2474864"/>
            <a:ext cx="4588113" cy="0"/>
          </a:xfrm>
          <a:prstGeom prst="line">
            <a:avLst/>
          </a:prstGeom>
          <a:ln w="38100" cap="flat">
            <a:solidFill>
              <a:srgbClr val="BB0302"/>
            </a:solidFill>
            <a:prstDash val="solid"/>
            <a:headEnd type="none" w="sm" len="sm"/>
            <a:tailEnd type="none" w="sm" len="sm"/>
          </a:ln>
        </p:spPr>
      </p:sp>
      <p:grpSp>
        <p:nvGrpSpPr>
          <p:cNvPr id="11" name="Group 11"/>
          <p:cNvGrpSpPr>
            <a:grpSpLocks noChangeAspect="1"/>
          </p:cNvGrpSpPr>
          <p:nvPr/>
        </p:nvGrpSpPr>
        <p:grpSpPr>
          <a:xfrm>
            <a:off x="-430714" y="9023213"/>
            <a:ext cx="1459414" cy="1263787"/>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504DD9"/>
            </a:solidFill>
            <a:ln w="12700">
              <a:solidFill>
                <a:srgbClr val="000000"/>
              </a:solidFill>
            </a:ln>
          </p:spPr>
        </p:sp>
      </p:grpSp>
      <p:grpSp>
        <p:nvGrpSpPr>
          <p:cNvPr id="13" name="Group 13"/>
          <p:cNvGrpSpPr>
            <a:grpSpLocks noChangeAspect="1"/>
          </p:cNvGrpSpPr>
          <p:nvPr/>
        </p:nvGrpSpPr>
        <p:grpSpPr>
          <a:xfrm>
            <a:off x="-430714" y="-235087"/>
            <a:ext cx="1459414" cy="1263787"/>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BB0302"/>
            </a:solidFill>
            <a:ln w="12700">
              <a:solidFill>
                <a:srgbClr val="000000"/>
              </a:solidFill>
            </a:ln>
          </p:spPr>
        </p:sp>
      </p:grpSp>
      <p:sp>
        <p:nvSpPr>
          <p:cNvPr id="15" name="TextBox 15"/>
          <p:cNvSpPr txBox="1"/>
          <p:nvPr/>
        </p:nvSpPr>
        <p:spPr>
          <a:xfrm>
            <a:off x="1048806" y="2827955"/>
            <a:ext cx="10401300" cy="5909566"/>
          </a:xfrm>
          <a:prstGeom prst="rect">
            <a:avLst/>
          </a:prstGeom>
        </p:spPr>
        <p:txBody>
          <a:bodyPr wrap="square" lIns="0" tIns="0" rIns="0" bIns="0" rtlCol="0" anchor="t">
            <a:spAutoFit/>
          </a:bodyPr>
          <a:lstStyle/>
          <a:p>
            <a:pPr>
              <a:lnSpc>
                <a:spcPts val="4629"/>
              </a:lnSpc>
            </a:pPr>
            <a:r>
              <a:rPr lang="en-US" sz="4400" dirty="0">
                <a:solidFill>
                  <a:srgbClr val="000000"/>
                </a:solidFill>
                <a:latin typeface="Poppins Medium"/>
              </a:rPr>
              <a:t>Interruptions</a:t>
            </a:r>
          </a:p>
          <a:p>
            <a:pPr>
              <a:lnSpc>
                <a:spcPts val="4629"/>
              </a:lnSpc>
            </a:pPr>
            <a:r>
              <a:rPr lang="en-US" sz="4400" dirty="0">
                <a:solidFill>
                  <a:srgbClr val="000000"/>
                </a:solidFill>
                <a:latin typeface="Poppins Medium"/>
              </a:rPr>
              <a:t>Socializing</a:t>
            </a:r>
          </a:p>
          <a:p>
            <a:pPr>
              <a:lnSpc>
                <a:spcPts val="4629"/>
              </a:lnSpc>
            </a:pPr>
            <a:r>
              <a:rPr lang="en-US" sz="4400" dirty="0">
                <a:solidFill>
                  <a:srgbClr val="000000"/>
                </a:solidFill>
                <a:latin typeface="Poppins Medium"/>
              </a:rPr>
              <a:t>Meeting Times</a:t>
            </a:r>
          </a:p>
          <a:p>
            <a:pPr>
              <a:lnSpc>
                <a:spcPts val="4629"/>
              </a:lnSpc>
            </a:pPr>
            <a:r>
              <a:rPr lang="en-US" sz="4400" dirty="0">
                <a:solidFill>
                  <a:srgbClr val="000000"/>
                </a:solidFill>
                <a:latin typeface="Poppins Medium"/>
              </a:rPr>
              <a:t>Unscheduled Meetings</a:t>
            </a:r>
          </a:p>
          <a:p>
            <a:pPr>
              <a:lnSpc>
                <a:spcPts val="4629"/>
              </a:lnSpc>
            </a:pPr>
            <a:r>
              <a:rPr lang="en-US" sz="4400" dirty="0">
                <a:solidFill>
                  <a:srgbClr val="000000"/>
                </a:solidFill>
                <a:latin typeface="Poppins Medium"/>
              </a:rPr>
              <a:t>Unscheduled Phone Calls</a:t>
            </a:r>
          </a:p>
          <a:p>
            <a:pPr>
              <a:lnSpc>
                <a:spcPts val="4629"/>
              </a:lnSpc>
            </a:pPr>
            <a:r>
              <a:rPr lang="en-US" sz="4400" dirty="0">
                <a:solidFill>
                  <a:srgbClr val="000000"/>
                </a:solidFill>
                <a:latin typeface="Poppins Medium"/>
              </a:rPr>
              <a:t>Visitors</a:t>
            </a:r>
          </a:p>
          <a:p>
            <a:pPr>
              <a:lnSpc>
                <a:spcPts val="4629"/>
              </a:lnSpc>
            </a:pPr>
            <a:r>
              <a:rPr lang="en-US" sz="4400" dirty="0">
                <a:solidFill>
                  <a:srgbClr val="000000"/>
                </a:solidFill>
                <a:latin typeface="Poppins Medium"/>
              </a:rPr>
              <a:t>Work Environment:  Vacancies, Agency in Transition</a:t>
            </a:r>
          </a:p>
          <a:p>
            <a:pPr>
              <a:lnSpc>
                <a:spcPts val="4629"/>
              </a:lnSpc>
              <a:spcBef>
                <a:spcPct val="0"/>
              </a:spcBef>
            </a:pPr>
            <a:r>
              <a:rPr lang="en-US" sz="4400" dirty="0">
                <a:solidFill>
                  <a:srgbClr val="000000"/>
                </a:solidFill>
                <a:latin typeface="Poppins Medium"/>
              </a:rPr>
              <a:t>Unclear Personal, Professional, or Agency Goals</a:t>
            </a:r>
          </a:p>
        </p:txBody>
      </p:sp>
      <p:sp>
        <p:nvSpPr>
          <p:cNvPr id="16" name="TextBox 16"/>
          <p:cNvSpPr txBox="1"/>
          <p:nvPr/>
        </p:nvSpPr>
        <p:spPr>
          <a:xfrm>
            <a:off x="929409" y="1368810"/>
            <a:ext cx="4588113" cy="1029616"/>
          </a:xfrm>
          <a:prstGeom prst="rect">
            <a:avLst/>
          </a:prstGeom>
        </p:spPr>
        <p:txBody>
          <a:bodyPr lIns="0" tIns="0" rIns="0" bIns="0" rtlCol="0" anchor="t">
            <a:spAutoFit/>
          </a:bodyPr>
          <a:lstStyle/>
          <a:p>
            <a:pPr>
              <a:lnSpc>
                <a:spcPts val="7697"/>
              </a:lnSpc>
            </a:pPr>
            <a:r>
              <a:rPr lang="en-US" sz="6414" dirty="0">
                <a:solidFill>
                  <a:srgbClr val="000000"/>
                </a:solidFill>
                <a:latin typeface="Poppins ExtraBold"/>
              </a:rPr>
              <a:t>EXTERNAL</a:t>
            </a:r>
          </a:p>
        </p:txBody>
      </p:sp>
      <p:pic>
        <p:nvPicPr>
          <p:cNvPr id="17" name="Picture 17"/>
          <p:cNvPicPr>
            <a:picLocks noChangeAspect="1"/>
          </p:cNvPicPr>
          <p:nvPr/>
        </p:nvPicPr>
        <p:blipFill>
          <a:blip r:embed="rId5"/>
          <a:srcRect l="2904" t="6528" r="2904"/>
          <a:stretch>
            <a:fillRect/>
          </a:stretch>
        </p:blipFill>
        <p:spPr>
          <a:xfrm>
            <a:off x="15955431" y="8842848"/>
            <a:ext cx="1303869" cy="1444152"/>
          </a:xfrm>
          <a:prstGeom prst="rect">
            <a:avLst/>
          </a:prstGeom>
        </p:spPr>
      </p:pic>
      <p:grpSp>
        <p:nvGrpSpPr>
          <p:cNvPr id="18" name="Group 12">
            <a:extLst>
              <a:ext uri="{FF2B5EF4-FFF2-40B4-BE49-F238E27FC236}">
                <a16:creationId xmlns:a16="http://schemas.microsoft.com/office/drawing/2014/main" id="{C6FF9517-A1EF-C58C-691E-DB40BCBB02D8}"/>
              </a:ext>
            </a:extLst>
          </p:cNvPr>
          <p:cNvGrpSpPr/>
          <p:nvPr/>
        </p:nvGrpSpPr>
        <p:grpSpPr>
          <a:xfrm>
            <a:off x="2001509" y="9615367"/>
            <a:ext cx="11794298" cy="1185983"/>
            <a:chOff x="0" y="0"/>
            <a:chExt cx="8874876" cy="892418"/>
          </a:xfrm>
        </p:grpSpPr>
        <p:sp>
          <p:nvSpPr>
            <p:cNvPr id="19" name="Freeform 13">
              <a:extLst>
                <a:ext uri="{FF2B5EF4-FFF2-40B4-BE49-F238E27FC236}">
                  <a16:creationId xmlns:a16="http://schemas.microsoft.com/office/drawing/2014/main" id="{949BCF35-3134-BB44-BB5E-0FCEFCB3DC16}"/>
                </a:ext>
              </a:extLst>
            </p:cNvPr>
            <p:cNvSpPr/>
            <p:nvPr/>
          </p:nvSpPr>
          <p:spPr>
            <a:xfrm>
              <a:off x="0" y="0"/>
              <a:ext cx="8874876" cy="892418"/>
            </a:xfrm>
            <a:custGeom>
              <a:avLst/>
              <a:gdLst/>
              <a:ahLst/>
              <a:cxnLst/>
              <a:rect l="l" t="t" r="r" b="b"/>
              <a:pathLst>
                <a:path w="8874876" h="892418">
                  <a:moveTo>
                    <a:pt x="203200" y="0"/>
                  </a:moveTo>
                  <a:lnTo>
                    <a:pt x="8874876" y="0"/>
                  </a:lnTo>
                  <a:lnTo>
                    <a:pt x="8671676" y="892418"/>
                  </a:lnTo>
                  <a:lnTo>
                    <a:pt x="0" y="892418"/>
                  </a:lnTo>
                  <a:lnTo>
                    <a:pt x="203200" y="0"/>
                  </a:lnTo>
                  <a:close/>
                </a:path>
              </a:pathLst>
            </a:custGeom>
            <a:solidFill>
              <a:srgbClr val="000000"/>
            </a:solidFill>
          </p:spPr>
        </p:sp>
        <p:sp>
          <p:nvSpPr>
            <p:cNvPr id="20" name="TextBox 14">
              <a:extLst>
                <a:ext uri="{FF2B5EF4-FFF2-40B4-BE49-F238E27FC236}">
                  <a16:creationId xmlns:a16="http://schemas.microsoft.com/office/drawing/2014/main" id="{080A6680-7CBD-DD0C-2A4E-AC900DD50634}"/>
                </a:ext>
              </a:extLst>
            </p:cNvPr>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8000"/>
          </a:blip>
          <a:srcRect t="10595" b="10595"/>
          <a:stretch>
            <a:fillRect/>
          </a:stretch>
        </p:blipFill>
        <p:spPr>
          <a:xfrm>
            <a:off x="0" y="0"/>
            <a:ext cx="18288000" cy="10287000"/>
          </a:xfrm>
          <a:prstGeom prst="rect">
            <a:avLst/>
          </a:prstGeom>
        </p:spPr>
      </p:pic>
      <p:grpSp>
        <p:nvGrpSpPr>
          <p:cNvPr id="3" name="Group 3"/>
          <p:cNvGrpSpPr/>
          <p:nvPr/>
        </p:nvGrpSpPr>
        <p:grpSpPr>
          <a:xfrm>
            <a:off x="610217" y="-584220"/>
            <a:ext cx="2626025" cy="12967801"/>
            <a:chOff x="0" y="0"/>
            <a:chExt cx="691628" cy="3415388"/>
          </a:xfrm>
        </p:grpSpPr>
        <p:sp>
          <p:nvSpPr>
            <p:cNvPr id="4" name="Freeform 4"/>
            <p:cNvSpPr/>
            <p:nvPr/>
          </p:nvSpPr>
          <p:spPr>
            <a:xfrm>
              <a:off x="0" y="0"/>
              <a:ext cx="691628" cy="3415388"/>
            </a:xfrm>
            <a:custGeom>
              <a:avLst/>
              <a:gdLst/>
              <a:ahLst/>
              <a:cxnLst/>
              <a:rect l="l" t="t" r="r" b="b"/>
              <a:pathLst>
                <a:path w="691628" h="3415388">
                  <a:moveTo>
                    <a:pt x="0" y="0"/>
                  </a:moveTo>
                  <a:lnTo>
                    <a:pt x="691628" y="0"/>
                  </a:lnTo>
                  <a:lnTo>
                    <a:pt x="691628" y="3415388"/>
                  </a:lnTo>
                  <a:lnTo>
                    <a:pt x="0" y="3415388"/>
                  </a:lnTo>
                  <a:close/>
                </a:path>
              </a:pathLst>
            </a:custGeom>
            <a:solidFill>
              <a:srgbClr val="BB030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618154" y="3084477"/>
            <a:ext cx="6932922" cy="6003598"/>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504DD9"/>
            </a:solidFill>
            <a:ln w="12700">
              <a:solidFill>
                <a:srgbClr val="000000"/>
              </a:solidFill>
            </a:ln>
          </p:spPr>
        </p:sp>
      </p:grpSp>
      <p:grpSp>
        <p:nvGrpSpPr>
          <p:cNvPr id="8" name="Group 8"/>
          <p:cNvGrpSpPr>
            <a:grpSpLocks noChangeAspect="1"/>
          </p:cNvGrpSpPr>
          <p:nvPr/>
        </p:nvGrpSpPr>
        <p:grpSpPr>
          <a:xfrm>
            <a:off x="-2290093" y="1663847"/>
            <a:ext cx="8426645" cy="7297094"/>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46" r="-14946"/>
              </a:stretch>
            </a:blipFill>
          </p:spPr>
        </p:sp>
      </p:grpSp>
      <p:sp>
        <p:nvSpPr>
          <p:cNvPr id="10" name="AutoShape 10"/>
          <p:cNvSpPr/>
          <p:nvPr/>
        </p:nvSpPr>
        <p:spPr>
          <a:xfrm>
            <a:off x="12206415" y="2652105"/>
            <a:ext cx="4588113" cy="0"/>
          </a:xfrm>
          <a:prstGeom prst="line">
            <a:avLst/>
          </a:prstGeom>
          <a:ln w="38100" cap="flat">
            <a:solidFill>
              <a:srgbClr val="BB0302"/>
            </a:solidFill>
            <a:prstDash val="solid"/>
            <a:headEnd type="none" w="sm" len="sm"/>
            <a:tailEnd type="none" w="sm" len="sm"/>
          </a:ln>
        </p:spPr>
      </p:sp>
      <p:grpSp>
        <p:nvGrpSpPr>
          <p:cNvPr id="11" name="Group 11"/>
          <p:cNvGrpSpPr/>
          <p:nvPr/>
        </p:nvGrpSpPr>
        <p:grpSpPr>
          <a:xfrm>
            <a:off x="17175664" y="8960941"/>
            <a:ext cx="1543050" cy="1326059"/>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506E7"/>
            </a:solidFill>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a:grpSpLocks noChangeAspect="1"/>
          </p:cNvGrpSpPr>
          <p:nvPr/>
        </p:nvGrpSpPr>
        <p:grpSpPr>
          <a:xfrm>
            <a:off x="17259300" y="0"/>
            <a:ext cx="1459414" cy="1263787"/>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BB0302"/>
            </a:solidFill>
            <a:ln w="12700">
              <a:solidFill>
                <a:srgbClr val="000000"/>
              </a:solidFill>
            </a:ln>
          </p:spPr>
        </p:sp>
      </p:grpSp>
      <p:sp>
        <p:nvSpPr>
          <p:cNvPr id="16" name="TextBox 16"/>
          <p:cNvSpPr txBox="1"/>
          <p:nvPr/>
        </p:nvSpPr>
        <p:spPr>
          <a:xfrm>
            <a:off x="6511342" y="3556670"/>
            <a:ext cx="10283186" cy="3549946"/>
          </a:xfrm>
          <a:prstGeom prst="rect">
            <a:avLst/>
          </a:prstGeom>
        </p:spPr>
        <p:txBody>
          <a:bodyPr lIns="0" tIns="0" rIns="0" bIns="0" rtlCol="0" anchor="t">
            <a:spAutoFit/>
          </a:bodyPr>
          <a:lstStyle/>
          <a:p>
            <a:pPr algn="r">
              <a:lnSpc>
                <a:spcPts val="4629"/>
              </a:lnSpc>
            </a:pPr>
            <a:r>
              <a:rPr lang="en-US" sz="4400" dirty="0">
                <a:solidFill>
                  <a:srgbClr val="000000"/>
                </a:solidFill>
                <a:latin typeface="Poppins Medium"/>
              </a:rPr>
              <a:t>Lack of Planning</a:t>
            </a:r>
          </a:p>
          <a:p>
            <a:pPr algn="r">
              <a:lnSpc>
                <a:spcPts val="4629"/>
              </a:lnSpc>
            </a:pPr>
            <a:r>
              <a:rPr lang="en-US" sz="4400" dirty="0">
                <a:solidFill>
                  <a:srgbClr val="000000"/>
                </a:solidFill>
                <a:latin typeface="Poppins Medium"/>
              </a:rPr>
              <a:t>Priorities Misaligned or Identified Incorrectly</a:t>
            </a:r>
          </a:p>
          <a:p>
            <a:pPr algn="r">
              <a:lnSpc>
                <a:spcPts val="4629"/>
              </a:lnSpc>
            </a:pPr>
            <a:r>
              <a:rPr lang="en-US" sz="4400" dirty="0">
                <a:solidFill>
                  <a:srgbClr val="000000"/>
                </a:solidFill>
                <a:latin typeface="Poppins Medium"/>
              </a:rPr>
              <a:t>Exhaustion</a:t>
            </a:r>
          </a:p>
          <a:p>
            <a:pPr algn="r">
              <a:lnSpc>
                <a:spcPts val="4629"/>
              </a:lnSpc>
            </a:pPr>
            <a:r>
              <a:rPr lang="en-US" sz="4400" dirty="0">
                <a:solidFill>
                  <a:srgbClr val="000000"/>
                </a:solidFill>
                <a:latin typeface="Poppins Medium"/>
              </a:rPr>
              <a:t>Being a  "YES" person</a:t>
            </a:r>
          </a:p>
          <a:p>
            <a:pPr algn="r">
              <a:lnSpc>
                <a:spcPts val="4629"/>
              </a:lnSpc>
              <a:spcBef>
                <a:spcPct val="0"/>
              </a:spcBef>
            </a:pPr>
            <a:r>
              <a:rPr lang="en-US" sz="4400" dirty="0">
                <a:solidFill>
                  <a:srgbClr val="000000"/>
                </a:solidFill>
                <a:latin typeface="Poppins Medium Bold"/>
              </a:rPr>
              <a:t>Procrastination</a:t>
            </a:r>
          </a:p>
        </p:txBody>
      </p:sp>
      <p:sp>
        <p:nvSpPr>
          <p:cNvPr id="17" name="TextBox 17"/>
          <p:cNvSpPr txBox="1"/>
          <p:nvPr/>
        </p:nvSpPr>
        <p:spPr>
          <a:xfrm>
            <a:off x="12553392" y="1575254"/>
            <a:ext cx="4588113" cy="1029616"/>
          </a:xfrm>
          <a:prstGeom prst="rect">
            <a:avLst/>
          </a:prstGeom>
        </p:spPr>
        <p:txBody>
          <a:bodyPr lIns="0" tIns="0" rIns="0" bIns="0" rtlCol="0" anchor="t">
            <a:spAutoFit/>
          </a:bodyPr>
          <a:lstStyle/>
          <a:p>
            <a:pPr>
              <a:lnSpc>
                <a:spcPts val="7697"/>
              </a:lnSpc>
            </a:pPr>
            <a:r>
              <a:rPr lang="en-US" sz="6414" dirty="0">
                <a:solidFill>
                  <a:srgbClr val="000000"/>
                </a:solidFill>
                <a:latin typeface="Poppins ExtraBold"/>
              </a:rPr>
              <a:t>INTERNAL</a:t>
            </a:r>
          </a:p>
        </p:txBody>
      </p:sp>
      <p:pic>
        <p:nvPicPr>
          <p:cNvPr id="18" name="Picture 18"/>
          <p:cNvPicPr>
            <a:picLocks noChangeAspect="1"/>
          </p:cNvPicPr>
          <p:nvPr/>
        </p:nvPicPr>
        <p:blipFill>
          <a:blip r:embed="rId5"/>
          <a:srcRect t="6528" b="6528"/>
          <a:stretch>
            <a:fillRect/>
          </a:stretch>
        </p:blipFill>
        <p:spPr>
          <a:xfrm>
            <a:off x="298993" y="8842848"/>
            <a:ext cx="1303869" cy="1265246"/>
          </a:xfrm>
          <a:prstGeom prst="rect">
            <a:avLst/>
          </a:prstGeom>
        </p:spPr>
      </p:pic>
      <p:grpSp>
        <p:nvGrpSpPr>
          <p:cNvPr id="19" name="Group 12">
            <a:extLst>
              <a:ext uri="{FF2B5EF4-FFF2-40B4-BE49-F238E27FC236}">
                <a16:creationId xmlns:a16="http://schemas.microsoft.com/office/drawing/2014/main" id="{DD00F825-61CD-A205-A776-3D11FBEBC64F}"/>
              </a:ext>
            </a:extLst>
          </p:cNvPr>
          <p:cNvGrpSpPr/>
          <p:nvPr/>
        </p:nvGrpSpPr>
        <p:grpSpPr>
          <a:xfrm>
            <a:off x="3919231" y="9515102"/>
            <a:ext cx="11794298" cy="1185983"/>
            <a:chOff x="0" y="0"/>
            <a:chExt cx="8874876" cy="892418"/>
          </a:xfrm>
        </p:grpSpPr>
        <p:sp>
          <p:nvSpPr>
            <p:cNvPr id="20" name="Freeform 13">
              <a:extLst>
                <a:ext uri="{FF2B5EF4-FFF2-40B4-BE49-F238E27FC236}">
                  <a16:creationId xmlns:a16="http://schemas.microsoft.com/office/drawing/2014/main" id="{FB7F711E-3091-DE09-FF6E-95FFCDDC176E}"/>
                </a:ext>
              </a:extLst>
            </p:cNvPr>
            <p:cNvSpPr/>
            <p:nvPr/>
          </p:nvSpPr>
          <p:spPr>
            <a:xfrm>
              <a:off x="0" y="0"/>
              <a:ext cx="8874876" cy="892418"/>
            </a:xfrm>
            <a:custGeom>
              <a:avLst/>
              <a:gdLst/>
              <a:ahLst/>
              <a:cxnLst/>
              <a:rect l="l" t="t" r="r" b="b"/>
              <a:pathLst>
                <a:path w="8874876" h="892418">
                  <a:moveTo>
                    <a:pt x="203200" y="0"/>
                  </a:moveTo>
                  <a:lnTo>
                    <a:pt x="8874876" y="0"/>
                  </a:lnTo>
                  <a:lnTo>
                    <a:pt x="8671676" y="892418"/>
                  </a:lnTo>
                  <a:lnTo>
                    <a:pt x="0" y="892418"/>
                  </a:lnTo>
                  <a:lnTo>
                    <a:pt x="203200" y="0"/>
                  </a:lnTo>
                  <a:close/>
                </a:path>
              </a:pathLst>
            </a:custGeom>
            <a:solidFill>
              <a:srgbClr val="000000"/>
            </a:solidFill>
          </p:spPr>
        </p:sp>
        <p:sp>
          <p:nvSpPr>
            <p:cNvPr id="21" name="TextBox 14">
              <a:extLst>
                <a:ext uri="{FF2B5EF4-FFF2-40B4-BE49-F238E27FC236}">
                  <a16:creationId xmlns:a16="http://schemas.microsoft.com/office/drawing/2014/main" id="{D019BCCA-9871-9471-FD51-DBB43104E971}"/>
                </a:ext>
              </a:extLst>
            </p:cNvPr>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5756</Words>
  <Application>Microsoft Office PowerPoint</Application>
  <PresentationFormat>Custom</PresentationFormat>
  <Paragraphs>401</Paragraphs>
  <Slides>25</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Poppins Bold</vt:lpstr>
      <vt:lpstr>Canva Sans 2 Bold</vt:lpstr>
      <vt:lpstr>Open Sans</vt:lpstr>
      <vt:lpstr>Canva Sans 1 Italics</vt:lpstr>
      <vt:lpstr>Calibri</vt:lpstr>
      <vt:lpstr>Symbol</vt:lpstr>
      <vt:lpstr>Canva Sans 1 Bold</vt:lpstr>
      <vt:lpstr>Canva Sans 2</vt:lpstr>
      <vt:lpstr>Courier New</vt:lpstr>
      <vt:lpstr>Poppins Medium Bold</vt:lpstr>
      <vt:lpstr>Canva Sans 1</vt:lpstr>
      <vt:lpstr>Poppins Medium</vt:lpstr>
      <vt:lpstr>Arial</vt:lpstr>
      <vt:lpstr>Poppins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Management</dc:title>
  <dc:creator>Misty D. Fraunfelter</dc:creator>
  <cp:lastModifiedBy>Misty D. Fraunfelter</cp:lastModifiedBy>
  <cp:revision>4</cp:revision>
  <dcterms:created xsi:type="dcterms:W3CDTF">2006-08-16T00:00:00Z</dcterms:created>
  <dcterms:modified xsi:type="dcterms:W3CDTF">2023-03-24T13:05:57Z</dcterms:modified>
  <dc:identifier>DAFcohkd1no</dc:identifier>
</cp:coreProperties>
</file>