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48" r:id="rId3"/>
    <p:sldId id="319" r:id="rId4"/>
    <p:sldId id="329" r:id="rId5"/>
    <p:sldId id="337" r:id="rId6"/>
    <p:sldId id="311" r:id="rId7"/>
    <p:sldId id="1151" r:id="rId8"/>
    <p:sldId id="323" r:id="rId9"/>
    <p:sldId id="313" r:id="rId10"/>
    <p:sldId id="325" r:id="rId11"/>
    <p:sldId id="1152" r:id="rId12"/>
    <p:sldId id="1153" r:id="rId13"/>
    <p:sldId id="1154" r:id="rId14"/>
    <p:sldId id="1155" r:id="rId15"/>
    <p:sldId id="327" r:id="rId16"/>
    <p:sldId id="268" r:id="rId17"/>
    <p:sldId id="1150" r:id="rId18"/>
    <p:sldId id="321" r:id="rId19"/>
    <p:sldId id="352" r:id="rId20"/>
    <p:sldId id="355" r:id="rId21"/>
    <p:sldId id="339" r:id="rId22"/>
    <p:sldId id="285" r:id="rId23"/>
    <p:sldId id="346" r:id="rId24"/>
    <p:sldId id="1143" r:id="rId25"/>
    <p:sldId id="1144" r:id="rId26"/>
    <p:sldId id="1145" r:id="rId27"/>
    <p:sldId id="1146" r:id="rId28"/>
    <p:sldId id="1156" r:id="rId29"/>
    <p:sldId id="1157" r:id="rId30"/>
    <p:sldId id="309" r:id="rId31"/>
    <p:sldId id="1147" r:id="rId32"/>
    <p:sldId id="1148" r:id="rId33"/>
    <p:sldId id="294" r:id="rId34"/>
    <p:sldId id="298" r:id="rId35"/>
    <p:sldId id="299" r:id="rId36"/>
    <p:sldId id="300" r:id="rId37"/>
    <p:sldId id="1149" r:id="rId38"/>
    <p:sldId id="33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99"/>
    <a:srgbClr val="003399"/>
    <a:srgbClr val="FF0066"/>
    <a:srgbClr val="993300"/>
    <a:srgbClr val="660066"/>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59926" autoAdjust="0"/>
  </p:normalViewPr>
  <p:slideViewPr>
    <p:cSldViewPr>
      <p:cViewPr varScale="1">
        <p:scale>
          <a:sx n="51" d="100"/>
          <a:sy n="51" d="100"/>
        </p:scale>
        <p:origin x="2376" y="48"/>
      </p:cViewPr>
      <p:guideLst>
        <p:guide orient="horz" pos="2160"/>
        <p:guide pos="2880"/>
      </p:guideLst>
    </p:cSldViewPr>
  </p:slideViewPr>
  <p:outlineViewPr>
    <p:cViewPr>
      <p:scale>
        <a:sx n="33" d="100"/>
        <a:sy n="33" d="100"/>
      </p:scale>
      <p:origin x="0" y="1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85AFE-84CC-4FB6-ACEA-9EFEE080569E}" type="doc">
      <dgm:prSet loTypeId="urn:microsoft.com/office/officeart/2005/8/layout/lProcess2" loCatId="list" qsTypeId="urn:microsoft.com/office/officeart/2005/8/quickstyle/simple2" qsCatId="simple" csTypeId="urn:microsoft.com/office/officeart/2005/8/colors/colorful3" csCatId="colorful" phldr="1"/>
      <dgm:spPr/>
      <dgm:t>
        <a:bodyPr/>
        <a:lstStyle/>
        <a:p>
          <a:endParaRPr lang="en-US"/>
        </a:p>
      </dgm:t>
    </dgm:pt>
    <dgm:pt modelId="{FEE0D868-03E4-4457-8890-060222732CB1}">
      <dgm:prSet phldrT="[Text]" custT="1"/>
      <dgm:spPr/>
      <dgm:t>
        <a:bodyPr/>
        <a:lstStyle/>
        <a:p>
          <a:r>
            <a:rPr lang="en-US" sz="1600" dirty="0">
              <a:solidFill>
                <a:schemeClr val="tx1"/>
              </a:solidFill>
            </a:rPr>
            <a:t>14.7 - CPS Investigation Track</a:t>
          </a:r>
        </a:p>
      </dgm:t>
    </dgm:pt>
    <dgm:pt modelId="{C1016F15-077B-4E4D-A1D0-60E02D64FA65}" type="parTrans" cxnId="{9DFA7BA9-E58E-42AB-9988-980E43021F99}">
      <dgm:prSet/>
      <dgm:spPr/>
      <dgm:t>
        <a:bodyPr/>
        <a:lstStyle/>
        <a:p>
          <a:endParaRPr lang="en-US"/>
        </a:p>
      </dgm:t>
    </dgm:pt>
    <dgm:pt modelId="{CEFB72D6-49F1-4168-BED0-AF263EFA0EEB}" type="sibTrans" cxnId="{9DFA7BA9-E58E-42AB-9988-980E43021F99}">
      <dgm:prSet/>
      <dgm:spPr/>
      <dgm:t>
        <a:bodyPr/>
        <a:lstStyle/>
        <a:p>
          <a:endParaRPr lang="en-US"/>
        </a:p>
      </dgm:t>
    </dgm:pt>
    <dgm:pt modelId="{0BFC3C36-3D0E-484D-8CEA-5F7C9F7789EB}">
      <dgm:prSet phldrT="[Text]"/>
      <dgm:spPr/>
      <dgm:t>
        <a:bodyPr/>
        <a:lstStyle/>
        <a:p>
          <a:r>
            <a:rPr lang="en-US" dirty="0"/>
            <a:t>JJ &amp; FSS</a:t>
          </a:r>
        </a:p>
      </dgm:t>
    </dgm:pt>
    <dgm:pt modelId="{24DB6BE9-5A7C-4BBF-A039-04D556913BB8}" type="parTrans" cxnId="{A96B26C7-28F9-4388-8B76-FF289F2DF6A4}">
      <dgm:prSet/>
      <dgm:spPr/>
      <dgm:t>
        <a:bodyPr/>
        <a:lstStyle/>
        <a:p>
          <a:endParaRPr lang="en-US"/>
        </a:p>
      </dgm:t>
    </dgm:pt>
    <dgm:pt modelId="{8F3E2ABB-8442-4FAA-BED5-C30C564A70C8}" type="sibTrans" cxnId="{A96B26C7-28F9-4388-8B76-FF289F2DF6A4}">
      <dgm:prSet/>
      <dgm:spPr/>
      <dgm:t>
        <a:bodyPr/>
        <a:lstStyle/>
        <a:p>
          <a:endParaRPr lang="en-US"/>
        </a:p>
      </dgm:t>
    </dgm:pt>
    <dgm:pt modelId="{C9B3D55B-6CBD-4599-A0EF-24DC036DF13B}">
      <dgm:prSet phldrT="[Text]" custT="1"/>
      <dgm:spPr/>
      <dgm:t>
        <a:bodyPr/>
        <a:lstStyle/>
        <a:p>
          <a:r>
            <a:rPr lang="en-US" sz="1600" dirty="0">
              <a:solidFill>
                <a:schemeClr val="tx1"/>
              </a:solidFill>
            </a:rPr>
            <a:t>13.1 - Supervision of Youth Adjudicated Delinquent for Custodial and Non-Custodial Youth</a:t>
          </a:r>
        </a:p>
      </dgm:t>
    </dgm:pt>
    <dgm:pt modelId="{D87D62EF-EDCD-438C-9DAD-7A7C17E02DD7}" type="parTrans" cxnId="{BE042B16-6644-4BB3-8F1C-9E6AB1777D01}">
      <dgm:prSet/>
      <dgm:spPr/>
      <dgm:t>
        <a:bodyPr/>
        <a:lstStyle/>
        <a:p>
          <a:endParaRPr lang="en-US"/>
        </a:p>
      </dgm:t>
    </dgm:pt>
    <dgm:pt modelId="{814AEE89-2454-45AE-95EA-220E8EBB263F}" type="sibTrans" cxnId="{BE042B16-6644-4BB3-8F1C-9E6AB1777D01}">
      <dgm:prSet/>
      <dgm:spPr/>
      <dgm:t>
        <a:bodyPr/>
        <a:lstStyle/>
        <a:p>
          <a:endParaRPr lang="en-US"/>
        </a:p>
      </dgm:t>
    </dgm:pt>
    <dgm:pt modelId="{6D966FB5-A238-4AD1-8DED-727004DB0D15}">
      <dgm:prSet phldrT="[Text]" custT="1"/>
      <dgm:spPr/>
      <dgm:t>
        <a:bodyPr/>
        <a:lstStyle/>
        <a:p>
          <a:r>
            <a:rPr lang="en-US" sz="1600" dirty="0">
              <a:solidFill>
                <a:schemeClr val="tx1"/>
              </a:solidFill>
            </a:rPr>
            <a:t>14.29 - Family Support Services Worker (FSSW) Responsibilities</a:t>
          </a:r>
        </a:p>
      </dgm:t>
    </dgm:pt>
    <dgm:pt modelId="{6F53E2F9-1397-4D0E-9CC1-9D5CB59BEB4A}" type="parTrans" cxnId="{7120FD96-E14F-449B-A44A-3D8A0FF7C3D7}">
      <dgm:prSet/>
      <dgm:spPr/>
      <dgm:t>
        <a:bodyPr/>
        <a:lstStyle/>
        <a:p>
          <a:endParaRPr lang="en-US"/>
        </a:p>
      </dgm:t>
    </dgm:pt>
    <dgm:pt modelId="{7ADBF9C3-C3BD-4B17-96D1-423C05B400F6}" type="sibTrans" cxnId="{7120FD96-E14F-449B-A44A-3D8A0FF7C3D7}">
      <dgm:prSet/>
      <dgm:spPr/>
      <dgm:t>
        <a:bodyPr/>
        <a:lstStyle/>
        <a:p>
          <a:endParaRPr lang="en-US"/>
        </a:p>
      </dgm:t>
    </dgm:pt>
    <dgm:pt modelId="{5BE54396-7189-4D98-B438-11D8A8B11472}">
      <dgm:prSet phldrT="[Text]"/>
      <dgm:spPr/>
      <dgm:t>
        <a:bodyPr/>
        <a:lstStyle/>
        <a:p>
          <a:r>
            <a:rPr lang="en-US" dirty="0"/>
            <a:t>Custodial</a:t>
          </a:r>
        </a:p>
      </dgm:t>
    </dgm:pt>
    <dgm:pt modelId="{227157FE-3105-4651-B123-8A0B4CA4F8A9}" type="parTrans" cxnId="{CF6675CA-CBF3-49BF-82BD-01AD10225F0D}">
      <dgm:prSet/>
      <dgm:spPr/>
      <dgm:t>
        <a:bodyPr/>
        <a:lstStyle/>
        <a:p>
          <a:endParaRPr lang="en-US"/>
        </a:p>
      </dgm:t>
    </dgm:pt>
    <dgm:pt modelId="{515906B6-2852-4F07-B13E-99A490B1A3EE}" type="sibTrans" cxnId="{CF6675CA-CBF3-49BF-82BD-01AD10225F0D}">
      <dgm:prSet/>
      <dgm:spPr/>
      <dgm:t>
        <a:bodyPr/>
        <a:lstStyle/>
        <a:p>
          <a:endParaRPr lang="en-US"/>
        </a:p>
      </dgm:t>
    </dgm:pt>
    <dgm:pt modelId="{D5E31894-EE18-4EE6-8614-BC9747359877}">
      <dgm:prSet phldrT="[Text]" custT="1"/>
      <dgm:spPr/>
      <dgm:t>
        <a:bodyPr/>
        <a:lstStyle/>
        <a:p>
          <a:r>
            <a:rPr lang="en-US" sz="1400" dirty="0">
              <a:solidFill>
                <a:schemeClr val="bg1"/>
              </a:solidFill>
            </a:rPr>
            <a:t>16.8 - Responsibilities of Approved Foster Homes</a:t>
          </a:r>
        </a:p>
      </dgm:t>
    </dgm:pt>
    <dgm:pt modelId="{E4FB4799-12D5-4384-814E-ED79D16E5B23}" type="parTrans" cxnId="{F6900448-4288-494D-B419-2965F42240DE}">
      <dgm:prSet/>
      <dgm:spPr/>
      <dgm:t>
        <a:bodyPr/>
        <a:lstStyle/>
        <a:p>
          <a:endParaRPr lang="en-US"/>
        </a:p>
      </dgm:t>
    </dgm:pt>
    <dgm:pt modelId="{117FC3F0-25FE-48C0-BCDA-311EA3F019E0}" type="sibTrans" cxnId="{F6900448-4288-494D-B419-2965F42240DE}">
      <dgm:prSet/>
      <dgm:spPr/>
      <dgm:t>
        <a:bodyPr/>
        <a:lstStyle/>
        <a:p>
          <a:endParaRPr lang="en-US"/>
        </a:p>
      </dgm:t>
    </dgm:pt>
    <dgm:pt modelId="{92B982F7-9DCE-42C0-A8BF-2A84112C2FF6}">
      <dgm:prSet phldrT="[Text]"/>
      <dgm:spPr/>
      <dgm:t>
        <a:bodyPr/>
        <a:lstStyle/>
        <a:p>
          <a:r>
            <a:rPr lang="en-US" dirty="0"/>
            <a:t>General</a:t>
          </a:r>
        </a:p>
      </dgm:t>
    </dgm:pt>
    <dgm:pt modelId="{FF7743E8-7BF4-4174-A64A-E170639BF1E0}" type="parTrans" cxnId="{95742620-D0D5-4DCF-9318-BFA7985645FC}">
      <dgm:prSet/>
      <dgm:spPr/>
      <dgm:t>
        <a:bodyPr/>
        <a:lstStyle/>
        <a:p>
          <a:endParaRPr lang="en-US"/>
        </a:p>
      </dgm:t>
    </dgm:pt>
    <dgm:pt modelId="{8D9B0CF0-8A06-4849-ADCA-A41FDBB93EDC}" type="sibTrans" cxnId="{95742620-D0D5-4DCF-9318-BFA7985645FC}">
      <dgm:prSet/>
      <dgm:spPr/>
      <dgm:t>
        <a:bodyPr/>
        <a:lstStyle/>
        <a:p>
          <a:endParaRPr lang="en-US"/>
        </a:p>
      </dgm:t>
    </dgm:pt>
    <dgm:pt modelId="{6E47EC5C-EE49-42F6-8E58-1C26BF8A760F}">
      <dgm:prSet custT="1"/>
      <dgm:spPr/>
      <dgm:t>
        <a:bodyPr/>
        <a:lstStyle/>
        <a:p>
          <a:r>
            <a:rPr lang="en-US" sz="1600" dirty="0">
              <a:solidFill>
                <a:schemeClr val="tx1"/>
              </a:solidFill>
            </a:rPr>
            <a:t>14.16 - CPS Case File Organization</a:t>
          </a:r>
        </a:p>
      </dgm:t>
    </dgm:pt>
    <dgm:pt modelId="{2419B2F1-EA19-48E4-AC00-3DCDCA393559}" type="parTrans" cxnId="{4F789B95-D41D-4536-859C-F804B9D6E6D0}">
      <dgm:prSet/>
      <dgm:spPr/>
      <dgm:t>
        <a:bodyPr/>
        <a:lstStyle/>
        <a:p>
          <a:endParaRPr lang="en-US"/>
        </a:p>
      </dgm:t>
    </dgm:pt>
    <dgm:pt modelId="{D8E42C42-B4A4-469E-9C83-8F2AEC0A2FEA}" type="sibTrans" cxnId="{4F789B95-D41D-4536-859C-F804B9D6E6D0}">
      <dgm:prSet/>
      <dgm:spPr/>
      <dgm:t>
        <a:bodyPr/>
        <a:lstStyle/>
        <a:p>
          <a:endParaRPr lang="en-US"/>
        </a:p>
      </dgm:t>
    </dgm:pt>
    <dgm:pt modelId="{EADFCB80-F5EE-4BB1-B2EE-675FFB262BCA}">
      <dgm:prSet custT="1"/>
      <dgm:spPr/>
      <dgm:t>
        <a:bodyPr/>
        <a:lstStyle/>
        <a:p>
          <a:r>
            <a:rPr lang="en-US" sz="1600" dirty="0">
              <a:solidFill>
                <a:schemeClr val="tx1"/>
              </a:solidFill>
            </a:rPr>
            <a:t>14.26 - CPS Assessment Track</a:t>
          </a:r>
        </a:p>
      </dgm:t>
    </dgm:pt>
    <dgm:pt modelId="{100E492C-53AC-45B4-A3C4-AF9BE1E001C0}" type="parTrans" cxnId="{60A1DE69-C490-49E6-B53C-CAD4A56A12C9}">
      <dgm:prSet/>
      <dgm:spPr/>
      <dgm:t>
        <a:bodyPr/>
        <a:lstStyle/>
        <a:p>
          <a:endParaRPr lang="en-US"/>
        </a:p>
      </dgm:t>
    </dgm:pt>
    <dgm:pt modelId="{752F8CF3-44CA-46ED-86E5-C868B5B60C92}" type="sibTrans" cxnId="{60A1DE69-C490-49E6-B53C-CAD4A56A12C9}">
      <dgm:prSet/>
      <dgm:spPr/>
      <dgm:t>
        <a:bodyPr/>
        <a:lstStyle/>
        <a:p>
          <a:endParaRPr lang="en-US"/>
        </a:p>
      </dgm:t>
    </dgm:pt>
    <dgm:pt modelId="{912CC8ED-4F93-4446-896C-8ACC7989F181}">
      <dgm:prSet custT="1"/>
      <dgm:spPr/>
      <dgm:t>
        <a:bodyPr/>
        <a:lstStyle/>
        <a:p>
          <a:r>
            <a:rPr lang="en-US" sz="1400" dirty="0"/>
            <a:t>16.38 – F2F Visitation with D &amp; N Unruly Children in DCS Custody </a:t>
          </a:r>
        </a:p>
      </dgm:t>
    </dgm:pt>
    <dgm:pt modelId="{A6F958EE-8A36-46B5-8153-045455DCCBE8}" type="parTrans" cxnId="{8B2A1E72-3226-48FC-98E0-714BDD1A43F0}">
      <dgm:prSet/>
      <dgm:spPr/>
      <dgm:t>
        <a:bodyPr/>
        <a:lstStyle/>
        <a:p>
          <a:endParaRPr lang="en-US"/>
        </a:p>
      </dgm:t>
    </dgm:pt>
    <dgm:pt modelId="{F54D101E-C51C-4418-B907-10572316EE5E}" type="sibTrans" cxnId="{8B2A1E72-3226-48FC-98E0-714BDD1A43F0}">
      <dgm:prSet/>
      <dgm:spPr/>
      <dgm:t>
        <a:bodyPr/>
        <a:lstStyle/>
        <a:p>
          <a:endParaRPr lang="en-US"/>
        </a:p>
      </dgm:t>
    </dgm:pt>
    <dgm:pt modelId="{1376DF0B-DF95-4FBC-BF70-6547C2DCEF6B}">
      <dgm:prSet/>
      <dgm:spPr/>
      <dgm:t>
        <a:bodyPr/>
        <a:lstStyle/>
        <a:p>
          <a:r>
            <a:rPr lang="en-US" dirty="0"/>
            <a:t>Visitation Protocol Attachment</a:t>
          </a:r>
        </a:p>
      </dgm:t>
    </dgm:pt>
    <dgm:pt modelId="{A5E24BE9-5D31-4534-80C1-EBF98FA00391}" type="parTrans" cxnId="{61443DF0-706A-4396-91F1-B55298BDF061}">
      <dgm:prSet/>
      <dgm:spPr/>
      <dgm:t>
        <a:bodyPr/>
        <a:lstStyle/>
        <a:p>
          <a:endParaRPr lang="en-US"/>
        </a:p>
      </dgm:t>
    </dgm:pt>
    <dgm:pt modelId="{C84CCFCA-0EDB-43D0-AEF7-845B63B4B3D4}" type="sibTrans" cxnId="{61443DF0-706A-4396-91F1-B55298BDF061}">
      <dgm:prSet/>
      <dgm:spPr/>
      <dgm:t>
        <a:bodyPr/>
        <a:lstStyle/>
        <a:p>
          <a:endParaRPr lang="en-US"/>
        </a:p>
      </dgm:t>
    </dgm:pt>
    <dgm:pt modelId="{09DE595E-042D-401F-8C20-4E09CE07A738}">
      <dgm:prSet/>
      <dgm:spPr/>
      <dgm:t>
        <a:bodyPr/>
        <a:lstStyle/>
        <a:p>
          <a:r>
            <a:rPr lang="en-US" dirty="0"/>
            <a:t>Visitation Plan Work Aid</a:t>
          </a:r>
        </a:p>
      </dgm:t>
    </dgm:pt>
    <dgm:pt modelId="{26E884C3-C6E1-417F-B07F-E7FA940C230C}" type="parTrans" cxnId="{EA88ACDE-F245-437C-96A0-347DB4D3BBFD}">
      <dgm:prSet/>
      <dgm:spPr/>
      <dgm:t>
        <a:bodyPr/>
        <a:lstStyle/>
        <a:p>
          <a:endParaRPr lang="en-US"/>
        </a:p>
      </dgm:t>
    </dgm:pt>
    <dgm:pt modelId="{8E789ADC-1516-4470-B2C4-8CCD42EC5F42}" type="sibTrans" cxnId="{EA88ACDE-F245-437C-96A0-347DB4D3BBFD}">
      <dgm:prSet/>
      <dgm:spPr/>
      <dgm:t>
        <a:bodyPr/>
        <a:lstStyle/>
        <a:p>
          <a:endParaRPr lang="en-US"/>
        </a:p>
      </dgm:t>
    </dgm:pt>
    <dgm:pt modelId="{2524A1CE-D51E-4AC6-90A9-F6DA428F80B6}">
      <dgm:prSet phldrT="[Text]"/>
      <dgm:spPr/>
      <dgm:t>
        <a:bodyPr/>
        <a:lstStyle/>
        <a:p>
          <a:r>
            <a:rPr lang="en-US" dirty="0"/>
            <a:t>CPS</a:t>
          </a:r>
        </a:p>
      </dgm:t>
    </dgm:pt>
    <dgm:pt modelId="{BE22EBAB-B533-4899-8F83-7D1B1AE134C2}" type="sibTrans" cxnId="{2FADBB17-E9DC-4519-B5BA-6C8064523A22}">
      <dgm:prSet/>
      <dgm:spPr/>
      <dgm:t>
        <a:bodyPr/>
        <a:lstStyle/>
        <a:p>
          <a:endParaRPr lang="en-US"/>
        </a:p>
      </dgm:t>
    </dgm:pt>
    <dgm:pt modelId="{E7F1E6AE-427D-4F54-BCE9-718F7E394430}" type="parTrans" cxnId="{2FADBB17-E9DC-4519-B5BA-6C8064523A22}">
      <dgm:prSet/>
      <dgm:spPr/>
      <dgm:t>
        <a:bodyPr/>
        <a:lstStyle/>
        <a:p>
          <a:endParaRPr lang="en-US"/>
        </a:p>
      </dgm:t>
    </dgm:pt>
    <dgm:pt modelId="{D082E3D2-F3B6-4F71-9685-1EE138F7ADEE}">
      <dgm:prSet phldrT="[Text]"/>
      <dgm:spPr/>
      <dgm:t>
        <a:bodyPr/>
        <a:lstStyle/>
        <a:p>
          <a:r>
            <a:rPr lang="en-US" dirty="0"/>
            <a:t>31.14 - Documentation of TFACTS Case Recordings</a:t>
          </a:r>
        </a:p>
      </dgm:t>
    </dgm:pt>
    <dgm:pt modelId="{377E0067-6F83-44FD-A173-E743859246AF}" type="parTrans" cxnId="{F89A7B27-CDC8-462F-AA31-FA486F221D7B}">
      <dgm:prSet/>
      <dgm:spPr/>
      <dgm:t>
        <a:bodyPr/>
        <a:lstStyle/>
        <a:p>
          <a:endParaRPr lang="en-US"/>
        </a:p>
      </dgm:t>
    </dgm:pt>
    <dgm:pt modelId="{9CE8E7BF-8272-4C56-9549-989BC1F10DB8}" type="sibTrans" cxnId="{F89A7B27-CDC8-462F-AA31-FA486F221D7B}">
      <dgm:prSet/>
      <dgm:spPr/>
      <dgm:t>
        <a:bodyPr/>
        <a:lstStyle/>
        <a:p>
          <a:endParaRPr lang="en-US"/>
        </a:p>
      </dgm:t>
    </dgm:pt>
    <dgm:pt modelId="{6E7DC64D-CE07-4804-8E8B-622D665D4B15}">
      <dgm:prSet/>
      <dgm:spPr/>
      <dgm:t>
        <a:bodyPr/>
        <a:lstStyle/>
        <a:p>
          <a:r>
            <a:rPr lang="en-US" dirty="0"/>
            <a:t>31.8 - Parent/ Caregiver Engagement and Support</a:t>
          </a:r>
        </a:p>
      </dgm:t>
    </dgm:pt>
    <dgm:pt modelId="{C733123C-1D87-49AA-A873-54A200F02E82}" type="parTrans" cxnId="{138F1C13-449E-4061-BA0A-EB317B1F65F4}">
      <dgm:prSet/>
      <dgm:spPr/>
      <dgm:t>
        <a:bodyPr/>
        <a:lstStyle/>
        <a:p>
          <a:endParaRPr lang="en-US"/>
        </a:p>
      </dgm:t>
    </dgm:pt>
    <dgm:pt modelId="{A2F32FBD-A2C3-41E9-A632-A10778D88D28}" type="sibTrans" cxnId="{138F1C13-449E-4061-BA0A-EB317B1F65F4}">
      <dgm:prSet/>
      <dgm:spPr/>
      <dgm:t>
        <a:bodyPr/>
        <a:lstStyle/>
        <a:p>
          <a:endParaRPr lang="en-US"/>
        </a:p>
      </dgm:t>
    </dgm:pt>
    <dgm:pt modelId="{70E1BE43-8D2B-44EC-8CE6-3CB9171FF63F}">
      <dgm:prSet/>
      <dgm:spPr/>
      <dgm:t>
        <a:bodyPr/>
        <a:lstStyle/>
        <a:p>
          <a:r>
            <a:rPr lang="en-US" dirty="0"/>
            <a:t>Engagement and Support Work Aid</a:t>
          </a:r>
        </a:p>
      </dgm:t>
    </dgm:pt>
    <dgm:pt modelId="{6DE07F1A-867C-4BE6-B2C6-C07CCF6C7559}" type="parTrans" cxnId="{DACFEEC0-15A9-47AE-99F6-D7D130277D92}">
      <dgm:prSet/>
      <dgm:spPr/>
      <dgm:t>
        <a:bodyPr/>
        <a:lstStyle/>
        <a:p>
          <a:endParaRPr lang="en-US"/>
        </a:p>
      </dgm:t>
    </dgm:pt>
    <dgm:pt modelId="{94C735CD-B97A-4D65-B117-CE8B0196082C}" type="sibTrans" cxnId="{DACFEEC0-15A9-47AE-99F6-D7D130277D92}">
      <dgm:prSet/>
      <dgm:spPr/>
      <dgm:t>
        <a:bodyPr/>
        <a:lstStyle/>
        <a:p>
          <a:endParaRPr lang="en-US"/>
        </a:p>
      </dgm:t>
    </dgm:pt>
    <dgm:pt modelId="{37D00836-6E09-4783-8928-84A03FAF7934}" type="pres">
      <dgm:prSet presAssocID="{9C185AFE-84CC-4FB6-ACEA-9EFEE080569E}" presName="theList" presStyleCnt="0">
        <dgm:presLayoutVars>
          <dgm:dir/>
          <dgm:animLvl val="lvl"/>
          <dgm:resizeHandles val="exact"/>
        </dgm:presLayoutVars>
      </dgm:prSet>
      <dgm:spPr/>
    </dgm:pt>
    <dgm:pt modelId="{E353A8CC-7894-4B2A-8200-654B17C020F8}" type="pres">
      <dgm:prSet presAssocID="{2524A1CE-D51E-4AC6-90A9-F6DA428F80B6}" presName="compNode" presStyleCnt="0"/>
      <dgm:spPr/>
    </dgm:pt>
    <dgm:pt modelId="{8FFE325A-0159-4019-BF41-757BB41C19B0}" type="pres">
      <dgm:prSet presAssocID="{2524A1CE-D51E-4AC6-90A9-F6DA428F80B6}" presName="aNode" presStyleLbl="bgShp" presStyleIdx="0" presStyleCnt="4"/>
      <dgm:spPr/>
    </dgm:pt>
    <dgm:pt modelId="{EB35BF72-B2F0-40EC-9985-D09E97A341B3}" type="pres">
      <dgm:prSet presAssocID="{2524A1CE-D51E-4AC6-90A9-F6DA428F80B6}" presName="textNode" presStyleLbl="bgShp" presStyleIdx="0" presStyleCnt="4"/>
      <dgm:spPr/>
    </dgm:pt>
    <dgm:pt modelId="{0803BCB2-6448-43A1-80FC-185D6A923779}" type="pres">
      <dgm:prSet presAssocID="{2524A1CE-D51E-4AC6-90A9-F6DA428F80B6}" presName="compChildNode" presStyleCnt="0"/>
      <dgm:spPr/>
    </dgm:pt>
    <dgm:pt modelId="{AC453995-FB0F-49E5-95C6-6B5B153A917D}" type="pres">
      <dgm:prSet presAssocID="{2524A1CE-D51E-4AC6-90A9-F6DA428F80B6}" presName="theInnerList" presStyleCnt="0"/>
      <dgm:spPr/>
    </dgm:pt>
    <dgm:pt modelId="{98F58935-47E0-417E-87B8-C82EDFD12907}" type="pres">
      <dgm:prSet presAssocID="{FEE0D868-03E4-4457-8890-060222732CB1}" presName="childNode" presStyleLbl="node1" presStyleIdx="0" presStyleCnt="12">
        <dgm:presLayoutVars>
          <dgm:bulletEnabled val="1"/>
        </dgm:presLayoutVars>
      </dgm:prSet>
      <dgm:spPr/>
    </dgm:pt>
    <dgm:pt modelId="{56AC36CC-5092-4983-9FD9-619D257B88DA}" type="pres">
      <dgm:prSet presAssocID="{FEE0D868-03E4-4457-8890-060222732CB1}" presName="aSpace2" presStyleCnt="0"/>
      <dgm:spPr/>
    </dgm:pt>
    <dgm:pt modelId="{C5ECFAE1-034C-4CF7-A964-B3601A12B2A0}" type="pres">
      <dgm:prSet presAssocID="{6E47EC5C-EE49-42F6-8E58-1C26BF8A760F}" presName="childNode" presStyleLbl="node1" presStyleIdx="1" presStyleCnt="12">
        <dgm:presLayoutVars>
          <dgm:bulletEnabled val="1"/>
        </dgm:presLayoutVars>
      </dgm:prSet>
      <dgm:spPr/>
    </dgm:pt>
    <dgm:pt modelId="{8DF31531-3F0D-4FDA-A0D3-DF70926A64BB}" type="pres">
      <dgm:prSet presAssocID="{6E47EC5C-EE49-42F6-8E58-1C26BF8A760F}" presName="aSpace2" presStyleCnt="0"/>
      <dgm:spPr/>
    </dgm:pt>
    <dgm:pt modelId="{961E5C35-597F-481D-BDBA-ECAAB408473A}" type="pres">
      <dgm:prSet presAssocID="{EADFCB80-F5EE-4BB1-B2EE-675FFB262BCA}" presName="childNode" presStyleLbl="node1" presStyleIdx="2" presStyleCnt="12">
        <dgm:presLayoutVars>
          <dgm:bulletEnabled val="1"/>
        </dgm:presLayoutVars>
      </dgm:prSet>
      <dgm:spPr/>
    </dgm:pt>
    <dgm:pt modelId="{C89F1728-9816-4EF6-9843-A3152762461E}" type="pres">
      <dgm:prSet presAssocID="{2524A1CE-D51E-4AC6-90A9-F6DA428F80B6}" presName="aSpace" presStyleCnt="0"/>
      <dgm:spPr/>
    </dgm:pt>
    <dgm:pt modelId="{CA133C8C-7AF1-48E2-9D25-631CB316D977}" type="pres">
      <dgm:prSet presAssocID="{0BFC3C36-3D0E-484D-8CEA-5F7C9F7789EB}" presName="compNode" presStyleCnt="0"/>
      <dgm:spPr/>
    </dgm:pt>
    <dgm:pt modelId="{8B0B3F48-A588-4038-9108-CB3F169B3850}" type="pres">
      <dgm:prSet presAssocID="{0BFC3C36-3D0E-484D-8CEA-5F7C9F7789EB}" presName="aNode" presStyleLbl="bgShp" presStyleIdx="1" presStyleCnt="4"/>
      <dgm:spPr/>
    </dgm:pt>
    <dgm:pt modelId="{606EDEB7-B7F1-449B-B24E-0BA9A7A50873}" type="pres">
      <dgm:prSet presAssocID="{0BFC3C36-3D0E-484D-8CEA-5F7C9F7789EB}" presName="textNode" presStyleLbl="bgShp" presStyleIdx="1" presStyleCnt="4"/>
      <dgm:spPr/>
    </dgm:pt>
    <dgm:pt modelId="{73D187B8-60D4-4112-8A09-840833CDF35C}" type="pres">
      <dgm:prSet presAssocID="{0BFC3C36-3D0E-484D-8CEA-5F7C9F7789EB}" presName="compChildNode" presStyleCnt="0"/>
      <dgm:spPr/>
    </dgm:pt>
    <dgm:pt modelId="{F0328F9B-F612-4CD2-B7A1-D5C0EC758B6E}" type="pres">
      <dgm:prSet presAssocID="{0BFC3C36-3D0E-484D-8CEA-5F7C9F7789EB}" presName="theInnerList" presStyleCnt="0"/>
      <dgm:spPr/>
    </dgm:pt>
    <dgm:pt modelId="{09126642-9D29-4552-8C92-8E15034464B0}" type="pres">
      <dgm:prSet presAssocID="{C9B3D55B-6CBD-4599-A0EF-24DC036DF13B}" presName="childNode" presStyleLbl="node1" presStyleIdx="3" presStyleCnt="12">
        <dgm:presLayoutVars>
          <dgm:bulletEnabled val="1"/>
        </dgm:presLayoutVars>
      </dgm:prSet>
      <dgm:spPr/>
    </dgm:pt>
    <dgm:pt modelId="{BEA4F530-9F8B-4685-B13B-1D46CBB53D49}" type="pres">
      <dgm:prSet presAssocID="{C9B3D55B-6CBD-4599-A0EF-24DC036DF13B}" presName="aSpace2" presStyleCnt="0"/>
      <dgm:spPr/>
    </dgm:pt>
    <dgm:pt modelId="{B62C2C1A-4EE1-4DEA-A2AF-8BCCDD2CC7A9}" type="pres">
      <dgm:prSet presAssocID="{6D966FB5-A238-4AD1-8DED-727004DB0D15}" presName="childNode" presStyleLbl="node1" presStyleIdx="4" presStyleCnt="12">
        <dgm:presLayoutVars>
          <dgm:bulletEnabled val="1"/>
        </dgm:presLayoutVars>
      </dgm:prSet>
      <dgm:spPr/>
    </dgm:pt>
    <dgm:pt modelId="{10406115-C40C-4614-BE57-7AC1C8681283}" type="pres">
      <dgm:prSet presAssocID="{0BFC3C36-3D0E-484D-8CEA-5F7C9F7789EB}" presName="aSpace" presStyleCnt="0"/>
      <dgm:spPr/>
    </dgm:pt>
    <dgm:pt modelId="{49253550-6BD7-4758-A650-005236BDBC33}" type="pres">
      <dgm:prSet presAssocID="{5BE54396-7189-4D98-B438-11D8A8B11472}" presName="compNode" presStyleCnt="0"/>
      <dgm:spPr/>
    </dgm:pt>
    <dgm:pt modelId="{FFCD74C5-DD84-4BEC-A083-F30066ECB8CF}" type="pres">
      <dgm:prSet presAssocID="{5BE54396-7189-4D98-B438-11D8A8B11472}" presName="aNode" presStyleLbl="bgShp" presStyleIdx="2" presStyleCnt="4"/>
      <dgm:spPr/>
    </dgm:pt>
    <dgm:pt modelId="{5FC4C63A-C194-4FE5-8DA5-508C6FA5B8BF}" type="pres">
      <dgm:prSet presAssocID="{5BE54396-7189-4D98-B438-11D8A8B11472}" presName="textNode" presStyleLbl="bgShp" presStyleIdx="2" presStyleCnt="4"/>
      <dgm:spPr/>
    </dgm:pt>
    <dgm:pt modelId="{97E88363-7A0F-4D21-B3D2-1C854FED2495}" type="pres">
      <dgm:prSet presAssocID="{5BE54396-7189-4D98-B438-11D8A8B11472}" presName="compChildNode" presStyleCnt="0"/>
      <dgm:spPr/>
    </dgm:pt>
    <dgm:pt modelId="{7100294C-83FA-424B-AF18-52DEA12063A1}" type="pres">
      <dgm:prSet presAssocID="{5BE54396-7189-4D98-B438-11D8A8B11472}" presName="theInnerList" presStyleCnt="0"/>
      <dgm:spPr/>
    </dgm:pt>
    <dgm:pt modelId="{BE08FC52-3EA7-4863-BE96-76CB231A47E1}" type="pres">
      <dgm:prSet presAssocID="{D5E31894-EE18-4EE6-8614-BC9747359877}" presName="childNode" presStyleLbl="node1" presStyleIdx="5" presStyleCnt="12">
        <dgm:presLayoutVars>
          <dgm:bulletEnabled val="1"/>
        </dgm:presLayoutVars>
      </dgm:prSet>
      <dgm:spPr/>
    </dgm:pt>
    <dgm:pt modelId="{F5FA0E2A-2D33-4C73-985E-F77E524F7EB3}" type="pres">
      <dgm:prSet presAssocID="{D5E31894-EE18-4EE6-8614-BC9747359877}" presName="aSpace2" presStyleCnt="0"/>
      <dgm:spPr/>
    </dgm:pt>
    <dgm:pt modelId="{69067740-E37A-46F5-8109-51E098C4A94B}" type="pres">
      <dgm:prSet presAssocID="{912CC8ED-4F93-4446-896C-8ACC7989F181}" presName="childNode" presStyleLbl="node1" presStyleIdx="6" presStyleCnt="12">
        <dgm:presLayoutVars>
          <dgm:bulletEnabled val="1"/>
        </dgm:presLayoutVars>
      </dgm:prSet>
      <dgm:spPr/>
    </dgm:pt>
    <dgm:pt modelId="{CE9E07C2-6813-4028-964B-DF9236FC6A03}" type="pres">
      <dgm:prSet presAssocID="{912CC8ED-4F93-4446-896C-8ACC7989F181}" presName="aSpace2" presStyleCnt="0"/>
      <dgm:spPr/>
    </dgm:pt>
    <dgm:pt modelId="{044549C9-E361-4430-8005-E10694A1C752}" type="pres">
      <dgm:prSet presAssocID="{1376DF0B-DF95-4FBC-BF70-6547C2DCEF6B}" presName="childNode" presStyleLbl="node1" presStyleIdx="7" presStyleCnt="12">
        <dgm:presLayoutVars>
          <dgm:bulletEnabled val="1"/>
        </dgm:presLayoutVars>
      </dgm:prSet>
      <dgm:spPr/>
    </dgm:pt>
    <dgm:pt modelId="{56E34842-35D2-47D1-8583-2F2C656E9EAD}" type="pres">
      <dgm:prSet presAssocID="{1376DF0B-DF95-4FBC-BF70-6547C2DCEF6B}" presName="aSpace2" presStyleCnt="0"/>
      <dgm:spPr/>
    </dgm:pt>
    <dgm:pt modelId="{D1667E62-381B-4394-A4AB-6D7D2634CBEA}" type="pres">
      <dgm:prSet presAssocID="{09DE595E-042D-401F-8C20-4E09CE07A738}" presName="childNode" presStyleLbl="node1" presStyleIdx="8" presStyleCnt="12">
        <dgm:presLayoutVars>
          <dgm:bulletEnabled val="1"/>
        </dgm:presLayoutVars>
      </dgm:prSet>
      <dgm:spPr/>
    </dgm:pt>
    <dgm:pt modelId="{DA0A1E31-CC81-4A52-89A7-45A1FCCF3A44}" type="pres">
      <dgm:prSet presAssocID="{5BE54396-7189-4D98-B438-11D8A8B11472}" presName="aSpace" presStyleCnt="0"/>
      <dgm:spPr/>
    </dgm:pt>
    <dgm:pt modelId="{278E11F6-0B6F-4565-A2C0-26C2E96BD8AA}" type="pres">
      <dgm:prSet presAssocID="{92B982F7-9DCE-42C0-A8BF-2A84112C2FF6}" presName="compNode" presStyleCnt="0"/>
      <dgm:spPr/>
    </dgm:pt>
    <dgm:pt modelId="{79F84FB0-CBCC-4421-9DED-FC06A66F5AA7}" type="pres">
      <dgm:prSet presAssocID="{92B982F7-9DCE-42C0-A8BF-2A84112C2FF6}" presName="aNode" presStyleLbl="bgShp" presStyleIdx="3" presStyleCnt="4"/>
      <dgm:spPr/>
    </dgm:pt>
    <dgm:pt modelId="{08FD45CF-AD24-4BB5-A83F-05490187BCE0}" type="pres">
      <dgm:prSet presAssocID="{92B982F7-9DCE-42C0-A8BF-2A84112C2FF6}" presName="textNode" presStyleLbl="bgShp" presStyleIdx="3" presStyleCnt="4"/>
      <dgm:spPr/>
    </dgm:pt>
    <dgm:pt modelId="{CBFDA0EA-2D9D-4AA8-8CB6-7C8D19A03112}" type="pres">
      <dgm:prSet presAssocID="{92B982F7-9DCE-42C0-A8BF-2A84112C2FF6}" presName="compChildNode" presStyleCnt="0"/>
      <dgm:spPr/>
    </dgm:pt>
    <dgm:pt modelId="{74D81735-0D79-4AE0-898D-5940B7A09A76}" type="pres">
      <dgm:prSet presAssocID="{92B982F7-9DCE-42C0-A8BF-2A84112C2FF6}" presName="theInnerList" presStyleCnt="0"/>
      <dgm:spPr/>
    </dgm:pt>
    <dgm:pt modelId="{0EDA92E7-BB7F-41F8-B06B-C34DE5042F8D}" type="pres">
      <dgm:prSet presAssocID="{D082E3D2-F3B6-4F71-9685-1EE138F7ADEE}" presName="childNode" presStyleLbl="node1" presStyleIdx="9" presStyleCnt="12">
        <dgm:presLayoutVars>
          <dgm:bulletEnabled val="1"/>
        </dgm:presLayoutVars>
      </dgm:prSet>
      <dgm:spPr/>
    </dgm:pt>
    <dgm:pt modelId="{3305F783-F2BA-41D2-BE95-8B33BC2EDE71}" type="pres">
      <dgm:prSet presAssocID="{D082E3D2-F3B6-4F71-9685-1EE138F7ADEE}" presName="aSpace2" presStyleCnt="0"/>
      <dgm:spPr/>
    </dgm:pt>
    <dgm:pt modelId="{824FCDBC-A954-4B37-88AD-2D191CD7047D}" type="pres">
      <dgm:prSet presAssocID="{6E7DC64D-CE07-4804-8E8B-622D665D4B15}" presName="childNode" presStyleLbl="node1" presStyleIdx="10" presStyleCnt="12">
        <dgm:presLayoutVars>
          <dgm:bulletEnabled val="1"/>
        </dgm:presLayoutVars>
      </dgm:prSet>
      <dgm:spPr/>
    </dgm:pt>
    <dgm:pt modelId="{9465A9E6-CD30-4785-98D7-088ED2541ADA}" type="pres">
      <dgm:prSet presAssocID="{6E7DC64D-CE07-4804-8E8B-622D665D4B15}" presName="aSpace2" presStyleCnt="0"/>
      <dgm:spPr/>
    </dgm:pt>
    <dgm:pt modelId="{67017B89-46C6-47CF-8C35-355F042E957C}" type="pres">
      <dgm:prSet presAssocID="{70E1BE43-8D2B-44EC-8CE6-3CB9171FF63F}" presName="childNode" presStyleLbl="node1" presStyleIdx="11" presStyleCnt="12">
        <dgm:presLayoutVars>
          <dgm:bulletEnabled val="1"/>
        </dgm:presLayoutVars>
      </dgm:prSet>
      <dgm:spPr/>
    </dgm:pt>
  </dgm:ptLst>
  <dgm:cxnLst>
    <dgm:cxn modelId="{8D419500-610F-432F-8193-8A08EEE8D5D4}" type="presOf" srcId="{912CC8ED-4F93-4446-896C-8ACC7989F181}" destId="{69067740-E37A-46F5-8109-51E098C4A94B}" srcOrd="0" destOrd="0" presId="urn:microsoft.com/office/officeart/2005/8/layout/lProcess2"/>
    <dgm:cxn modelId="{31D39303-E516-4AB2-94EC-B3E2F13C3C1E}" type="presOf" srcId="{EADFCB80-F5EE-4BB1-B2EE-675FFB262BCA}" destId="{961E5C35-597F-481D-BDBA-ECAAB408473A}" srcOrd="0" destOrd="0" presId="urn:microsoft.com/office/officeart/2005/8/layout/lProcess2"/>
    <dgm:cxn modelId="{138F1C13-449E-4061-BA0A-EB317B1F65F4}" srcId="{92B982F7-9DCE-42C0-A8BF-2A84112C2FF6}" destId="{6E7DC64D-CE07-4804-8E8B-622D665D4B15}" srcOrd="1" destOrd="0" parTransId="{C733123C-1D87-49AA-A873-54A200F02E82}" sibTransId="{A2F32FBD-A2C3-41E9-A632-A10778D88D28}"/>
    <dgm:cxn modelId="{BE042B16-6644-4BB3-8F1C-9E6AB1777D01}" srcId="{0BFC3C36-3D0E-484D-8CEA-5F7C9F7789EB}" destId="{C9B3D55B-6CBD-4599-A0EF-24DC036DF13B}" srcOrd="0" destOrd="0" parTransId="{D87D62EF-EDCD-438C-9DAD-7A7C17E02DD7}" sibTransId="{814AEE89-2454-45AE-95EA-220E8EBB263F}"/>
    <dgm:cxn modelId="{2FADBB17-E9DC-4519-B5BA-6C8064523A22}" srcId="{9C185AFE-84CC-4FB6-ACEA-9EFEE080569E}" destId="{2524A1CE-D51E-4AC6-90A9-F6DA428F80B6}" srcOrd="0" destOrd="0" parTransId="{E7F1E6AE-427D-4F54-BCE9-718F7E394430}" sibTransId="{BE22EBAB-B533-4899-8F83-7D1B1AE134C2}"/>
    <dgm:cxn modelId="{AB50C01F-6B00-4508-8C0E-0B5F7CAFCC96}" type="presOf" srcId="{C9B3D55B-6CBD-4599-A0EF-24DC036DF13B}" destId="{09126642-9D29-4552-8C92-8E15034464B0}" srcOrd="0" destOrd="0" presId="urn:microsoft.com/office/officeart/2005/8/layout/lProcess2"/>
    <dgm:cxn modelId="{95742620-D0D5-4DCF-9318-BFA7985645FC}" srcId="{9C185AFE-84CC-4FB6-ACEA-9EFEE080569E}" destId="{92B982F7-9DCE-42C0-A8BF-2A84112C2FF6}" srcOrd="3" destOrd="0" parTransId="{FF7743E8-7BF4-4174-A64A-E170639BF1E0}" sibTransId="{8D9B0CF0-8A06-4849-ADCA-A41FDBB93EDC}"/>
    <dgm:cxn modelId="{9C2F1D21-D4C0-4418-967B-C7A5441061F8}" type="presOf" srcId="{5BE54396-7189-4D98-B438-11D8A8B11472}" destId="{FFCD74C5-DD84-4BEC-A083-F30066ECB8CF}" srcOrd="0" destOrd="0" presId="urn:microsoft.com/office/officeart/2005/8/layout/lProcess2"/>
    <dgm:cxn modelId="{F89A7B27-CDC8-462F-AA31-FA486F221D7B}" srcId="{92B982F7-9DCE-42C0-A8BF-2A84112C2FF6}" destId="{D082E3D2-F3B6-4F71-9685-1EE138F7ADEE}" srcOrd="0" destOrd="0" parTransId="{377E0067-6F83-44FD-A173-E743859246AF}" sibTransId="{9CE8E7BF-8272-4C56-9549-989BC1F10DB8}"/>
    <dgm:cxn modelId="{14E15833-EFB2-44F0-9B4E-D7BC3C5E08C8}" type="presOf" srcId="{2524A1CE-D51E-4AC6-90A9-F6DA428F80B6}" destId="{8FFE325A-0159-4019-BF41-757BB41C19B0}" srcOrd="0" destOrd="0" presId="urn:microsoft.com/office/officeart/2005/8/layout/lProcess2"/>
    <dgm:cxn modelId="{513B7260-4CED-44A3-8527-6628BA84B6A8}" type="presOf" srcId="{0BFC3C36-3D0E-484D-8CEA-5F7C9F7789EB}" destId="{606EDEB7-B7F1-449B-B24E-0BA9A7A50873}" srcOrd="1" destOrd="0" presId="urn:microsoft.com/office/officeart/2005/8/layout/lProcess2"/>
    <dgm:cxn modelId="{FEB04042-5201-4C13-8E7C-6037CE0EFC89}" type="presOf" srcId="{1376DF0B-DF95-4FBC-BF70-6547C2DCEF6B}" destId="{044549C9-E361-4430-8005-E10694A1C752}" srcOrd="0" destOrd="0" presId="urn:microsoft.com/office/officeart/2005/8/layout/lProcess2"/>
    <dgm:cxn modelId="{99167D66-649E-45AF-8181-07B1B65D73D5}" type="presOf" srcId="{6E47EC5C-EE49-42F6-8E58-1C26BF8A760F}" destId="{C5ECFAE1-034C-4CF7-A964-B3601A12B2A0}" srcOrd="0" destOrd="0" presId="urn:microsoft.com/office/officeart/2005/8/layout/lProcess2"/>
    <dgm:cxn modelId="{F6900448-4288-494D-B419-2965F42240DE}" srcId="{5BE54396-7189-4D98-B438-11D8A8B11472}" destId="{D5E31894-EE18-4EE6-8614-BC9747359877}" srcOrd="0" destOrd="0" parTransId="{E4FB4799-12D5-4384-814E-ED79D16E5B23}" sibTransId="{117FC3F0-25FE-48C0-BCDA-311EA3F019E0}"/>
    <dgm:cxn modelId="{60A1DE69-C490-49E6-B53C-CAD4A56A12C9}" srcId="{2524A1CE-D51E-4AC6-90A9-F6DA428F80B6}" destId="{EADFCB80-F5EE-4BB1-B2EE-675FFB262BCA}" srcOrd="2" destOrd="0" parTransId="{100E492C-53AC-45B4-A3C4-AF9BE1E001C0}" sibTransId="{752F8CF3-44CA-46ED-86E5-C868B5B60C92}"/>
    <dgm:cxn modelId="{97C6776E-1ADD-4579-ABA8-F3D144DEFEE3}" type="presOf" srcId="{09DE595E-042D-401F-8C20-4E09CE07A738}" destId="{D1667E62-381B-4394-A4AB-6D7D2634CBEA}" srcOrd="0" destOrd="0" presId="urn:microsoft.com/office/officeart/2005/8/layout/lProcess2"/>
    <dgm:cxn modelId="{8B2A1E72-3226-48FC-98E0-714BDD1A43F0}" srcId="{5BE54396-7189-4D98-B438-11D8A8B11472}" destId="{912CC8ED-4F93-4446-896C-8ACC7989F181}" srcOrd="1" destOrd="0" parTransId="{A6F958EE-8A36-46B5-8153-045455DCCBE8}" sibTransId="{F54D101E-C51C-4418-B907-10572316EE5E}"/>
    <dgm:cxn modelId="{03A94275-167E-40DB-9041-F4114E0E0DA7}" type="presOf" srcId="{5BE54396-7189-4D98-B438-11D8A8B11472}" destId="{5FC4C63A-C194-4FE5-8DA5-508C6FA5B8BF}" srcOrd="1" destOrd="0" presId="urn:microsoft.com/office/officeart/2005/8/layout/lProcess2"/>
    <dgm:cxn modelId="{054A6E78-80E9-4737-B7EA-E22000415073}" type="presOf" srcId="{D082E3D2-F3B6-4F71-9685-1EE138F7ADEE}" destId="{0EDA92E7-BB7F-41F8-B06B-C34DE5042F8D}" srcOrd="0" destOrd="0" presId="urn:microsoft.com/office/officeart/2005/8/layout/lProcess2"/>
    <dgm:cxn modelId="{4F789B95-D41D-4536-859C-F804B9D6E6D0}" srcId="{2524A1CE-D51E-4AC6-90A9-F6DA428F80B6}" destId="{6E47EC5C-EE49-42F6-8E58-1C26BF8A760F}" srcOrd="1" destOrd="0" parTransId="{2419B2F1-EA19-48E4-AC00-3DCDCA393559}" sibTransId="{D8E42C42-B4A4-469E-9C83-8F2AEC0A2FEA}"/>
    <dgm:cxn modelId="{7120FD96-E14F-449B-A44A-3D8A0FF7C3D7}" srcId="{0BFC3C36-3D0E-484D-8CEA-5F7C9F7789EB}" destId="{6D966FB5-A238-4AD1-8DED-727004DB0D15}" srcOrd="1" destOrd="0" parTransId="{6F53E2F9-1397-4D0E-9CC1-9D5CB59BEB4A}" sibTransId="{7ADBF9C3-C3BD-4B17-96D1-423C05B400F6}"/>
    <dgm:cxn modelId="{71B9F199-3B24-4349-B2BA-462DF511550A}" type="presOf" srcId="{70E1BE43-8D2B-44EC-8CE6-3CB9171FF63F}" destId="{67017B89-46C6-47CF-8C35-355F042E957C}" srcOrd="0" destOrd="0" presId="urn:microsoft.com/office/officeart/2005/8/layout/lProcess2"/>
    <dgm:cxn modelId="{9DFA7BA9-E58E-42AB-9988-980E43021F99}" srcId="{2524A1CE-D51E-4AC6-90A9-F6DA428F80B6}" destId="{FEE0D868-03E4-4457-8890-060222732CB1}" srcOrd="0" destOrd="0" parTransId="{C1016F15-077B-4E4D-A1D0-60E02D64FA65}" sibTransId="{CEFB72D6-49F1-4168-BED0-AF263EFA0EEB}"/>
    <dgm:cxn modelId="{DACFEEC0-15A9-47AE-99F6-D7D130277D92}" srcId="{92B982F7-9DCE-42C0-A8BF-2A84112C2FF6}" destId="{70E1BE43-8D2B-44EC-8CE6-3CB9171FF63F}" srcOrd="2" destOrd="0" parTransId="{6DE07F1A-867C-4BE6-B2C6-C07CCF6C7559}" sibTransId="{94C735CD-B97A-4D65-B117-CE8B0196082C}"/>
    <dgm:cxn modelId="{44F2C6C4-573F-405D-80A1-5B809698EE76}" type="presOf" srcId="{2524A1CE-D51E-4AC6-90A9-F6DA428F80B6}" destId="{EB35BF72-B2F0-40EC-9985-D09E97A341B3}" srcOrd="1" destOrd="0" presId="urn:microsoft.com/office/officeart/2005/8/layout/lProcess2"/>
    <dgm:cxn modelId="{A96B26C7-28F9-4388-8B76-FF289F2DF6A4}" srcId="{9C185AFE-84CC-4FB6-ACEA-9EFEE080569E}" destId="{0BFC3C36-3D0E-484D-8CEA-5F7C9F7789EB}" srcOrd="1" destOrd="0" parTransId="{24DB6BE9-5A7C-4BBF-A039-04D556913BB8}" sibTransId="{8F3E2ABB-8442-4FAA-BED5-C30C564A70C8}"/>
    <dgm:cxn modelId="{781189C8-4AF8-40F2-A644-D701E20EF908}" type="presOf" srcId="{6E7DC64D-CE07-4804-8E8B-622D665D4B15}" destId="{824FCDBC-A954-4B37-88AD-2D191CD7047D}" srcOrd="0" destOrd="0" presId="urn:microsoft.com/office/officeart/2005/8/layout/lProcess2"/>
    <dgm:cxn modelId="{CF6675CA-CBF3-49BF-82BD-01AD10225F0D}" srcId="{9C185AFE-84CC-4FB6-ACEA-9EFEE080569E}" destId="{5BE54396-7189-4D98-B438-11D8A8B11472}" srcOrd="2" destOrd="0" parTransId="{227157FE-3105-4651-B123-8A0B4CA4F8A9}" sibTransId="{515906B6-2852-4F07-B13E-99A490B1A3EE}"/>
    <dgm:cxn modelId="{096337D1-80F6-4A2E-8733-DB4618BCD695}" type="presOf" srcId="{9C185AFE-84CC-4FB6-ACEA-9EFEE080569E}" destId="{37D00836-6E09-4783-8928-84A03FAF7934}" srcOrd="0" destOrd="0" presId="urn:microsoft.com/office/officeart/2005/8/layout/lProcess2"/>
    <dgm:cxn modelId="{5CA696D6-4DBE-49F6-B3B1-E6C9DB9DE310}" type="presOf" srcId="{92B982F7-9DCE-42C0-A8BF-2A84112C2FF6}" destId="{08FD45CF-AD24-4BB5-A83F-05490187BCE0}" srcOrd="1" destOrd="0" presId="urn:microsoft.com/office/officeart/2005/8/layout/lProcess2"/>
    <dgm:cxn modelId="{E06804D7-031B-47D1-8A6D-467970AE7E95}" type="presOf" srcId="{6D966FB5-A238-4AD1-8DED-727004DB0D15}" destId="{B62C2C1A-4EE1-4DEA-A2AF-8BCCDD2CC7A9}" srcOrd="0" destOrd="0" presId="urn:microsoft.com/office/officeart/2005/8/layout/lProcess2"/>
    <dgm:cxn modelId="{EA88ACDE-F245-437C-96A0-347DB4D3BBFD}" srcId="{5BE54396-7189-4D98-B438-11D8A8B11472}" destId="{09DE595E-042D-401F-8C20-4E09CE07A738}" srcOrd="3" destOrd="0" parTransId="{26E884C3-C6E1-417F-B07F-E7FA940C230C}" sibTransId="{8E789ADC-1516-4470-B2C4-8CCD42EC5F42}"/>
    <dgm:cxn modelId="{93E77FDF-8FCA-4350-86E7-F448506D07E8}" type="presOf" srcId="{FEE0D868-03E4-4457-8890-060222732CB1}" destId="{98F58935-47E0-417E-87B8-C82EDFD12907}" srcOrd="0" destOrd="0" presId="urn:microsoft.com/office/officeart/2005/8/layout/lProcess2"/>
    <dgm:cxn modelId="{23520DEA-FBF7-4DDE-BE47-D24032D2DC98}" type="presOf" srcId="{D5E31894-EE18-4EE6-8614-BC9747359877}" destId="{BE08FC52-3EA7-4863-BE96-76CB231A47E1}" srcOrd="0" destOrd="0" presId="urn:microsoft.com/office/officeart/2005/8/layout/lProcess2"/>
    <dgm:cxn modelId="{61443DF0-706A-4396-91F1-B55298BDF061}" srcId="{5BE54396-7189-4D98-B438-11D8A8B11472}" destId="{1376DF0B-DF95-4FBC-BF70-6547C2DCEF6B}" srcOrd="2" destOrd="0" parTransId="{A5E24BE9-5D31-4534-80C1-EBF98FA00391}" sibTransId="{C84CCFCA-0EDB-43D0-AEF7-845B63B4B3D4}"/>
    <dgm:cxn modelId="{77A6D0F7-811E-41D3-B9FB-28EA580D4E78}" type="presOf" srcId="{92B982F7-9DCE-42C0-A8BF-2A84112C2FF6}" destId="{79F84FB0-CBCC-4421-9DED-FC06A66F5AA7}" srcOrd="0" destOrd="0" presId="urn:microsoft.com/office/officeart/2005/8/layout/lProcess2"/>
    <dgm:cxn modelId="{CA41C1F8-C541-44EB-999D-E773303B9F76}" type="presOf" srcId="{0BFC3C36-3D0E-484D-8CEA-5F7C9F7789EB}" destId="{8B0B3F48-A588-4038-9108-CB3F169B3850}" srcOrd="0" destOrd="0" presId="urn:microsoft.com/office/officeart/2005/8/layout/lProcess2"/>
    <dgm:cxn modelId="{D25DE730-C82A-496B-909C-0588676D872B}" type="presParOf" srcId="{37D00836-6E09-4783-8928-84A03FAF7934}" destId="{E353A8CC-7894-4B2A-8200-654B17C020F8}" srcOrd="0" destOrd="0" presId="urn:microsoft.com/office/officeart/2005/8/layout/lProcess2"/>
    <dgm:cxn modelId="{5B5237DE-F326-4B9C-B847-1337A437260B}" type="presParOf" srcId="{E353A8CC-7894-4B2A-8200-654B17C020F8}" destId="{8FFE325A-0159-4019-BF41-757BB41C19B0}" srcOrd="0" destOrd="0" presId="urn:microsoft.com/office/officeart/2005/8/layout/lProcess2"/>
    <dgm:cxn modelId="{9DB3BB0A-7FEF-4F4C-BED9-8284D1252CB2}" type="presParOf" srcId="{E353A8CC-7894-4B2A-8200-654B17C020F8}" destId="{EB35BF72-B2F0-40EC-9985-D09E97A341B3}" srcOrd="1" destOrd="0" presId="urn:microsoft.com/office/officeart/2005/8/layout/lProcess2"/>
    <dgm:cxn modelId="{D0CD018A-D8F2-4162-81F2-847F4EF902C0}" type="presParOf" srcId="{E353A8CC-7894-4B2A-8200-654B17C020F8}" destId="{0803BCB2-6448-43A1-80FC-185D6A923779}" srcOrd="2" destOrd="0" presId="urn:microsoft.com/office/officeart/2005/8/layout/lProcess2"/>
    <dgm:cxn modelId="{D70C830A-329B-4AD5-9236-ABEC4943322B}" type="presParOf" srcId="{0803BCB2-6448-43A1-80FC-185D6A923779}" destId="{AC453995-FB0F-49E5-95C6-6B5B153A917D}" srcOrd="0" destOrd="0" presId="urn:microsoft.com/office/officeart/2005/8/layout/lProcess2"/>
    <dgm:cxn modelId="{ADCA9DA1-083B-4B89-82BF-CD5FAFA6D61A}" type="presParOf" srcId="{AC453995-FB0F-49E5-95C6-6B5B153A917D}" destId="{98F58935-47E0-417E-87B8-C82EDFD12907}" srcOrd="0" destOrd="0" presId="urn:microsoft.com/office/officeart/2005/8/layout/lProcess2"/>
    <dgm:cxn modelId="{6C2EFE8C-BEA0-42C9-85A6-FAF25B0F000B}" type="presParOf" srcId="{AC453995-FB0F-49E5-95C6-6B5B153A917D}" destId="{56AC36CC-5092-4983-9FD9-619D257B88DA}" srcOrd="1" destOrd="0" presId="urn:microsoft.com/office/officeart/2005/8/layout/lProcess2"/>
    <dgm:cxn modelId="{0DACDFA1-D716-4389-A560-D960636813CE}" type="presParOf" srcId="{AC453995-FB0F-49E5-95C6-6B5B153A917D}" destId="{C5ECFAE1-034C-4CF7-A964-B3601A12B2A0}" srcOrd="2" destOrd="0" presId="urn:microsoft.com/office/officeart/2005/8/layout/lProcess2"/>
    <dgm:cxn modelId="{F6857FEA-EAC3-4785-BB38-F1C368F04E92}" type="presParOf" srcId="{AC453995-FB0F-49E5-95C6-6B5B153A917D}" destId="{8DF31531-3F0D-4FDA-A0D3-DF70926A64BB}" srcOrd="3" destOrd="0" presId="urn:microsoft.com/office/officeart/2005/8/layout/lProcess2"/>
    <dgm:cxn modelId="{149B0A28-0017-4FB0-ACE0-E39E76A18998}" type="presParOf" srcId="{AC453995-FB0F-49E5-95C6-6B5B153A917D}" destId="{961E5C35-597F-481D-BDBA-ECAAB408473A}" srcOrd="4" destOrd="0" presId="urn:microsoft.com/office/officeart/2005/8/layout/lProcess2"/>
    <dgm:cxn modelId="{2409BC2B-E864-40F5-AB88-CDC7D898D505}" type="presParOf" srcId="{37D00836-6E09-4783-8928-84A03FAF7934}" destId="{C89F1728-9816-4EF6-9843-A3152762461E}" srcOrd="1" destOrd="0" presId="urn:microsoft.com/office/officeart/2005/8/layout/lProcess2"/>
    <dgm:cxn modelId="{34A97257-E4E3-423C-B4F2-6E637A1276E8}" type="presParOf" srcId="{37D00836-6E09-4783-8928-84A03FAF7934}" destId="{CA133C8C-7AF1-48E2-9D25-631CB316D977}" srcOrd="2" destOrd="0" presId="urn:microsoft.com/office/officeart/2005/8/layout/lProcess2"/>
    <dgm:cxn modelId="{30A8DE30-BCA8-4622-B297-9293A855CA02}" type="presParOf" srcId="{CA133C8C-7AF1-48E2-9D25-631CB316D977}" destId="{8B0B3F48-A588-4038-9108-CB3F169B3850}" srcOrd="0" destOrd="0" presId="urn:microsoft.com/office/officeart/2005/8/layout/lProcess2"/>
    <dgm:cxn modelId="{FDF77F8F-AB2F-4C69-ABFC-D7F8D1DFD93E}" type="presParOf" srcId="{CA133C8C-7AF1-48E2-9D25-631CB316D977}" destId="{606EDEB7-B7F1-449B-B24E-0BA9A7A50873}" srcOrd="1" destOrd="0" presId="urn:microsoft.com/office/officeart/2005/8/layout/lProcess2"/>
    <dgm:cxn modelId="{1862439E-A3CD-4E73-B0F4-29DC587CF5A3}" type="presParOf" srcId="{CA133C8C-7AF1-48E2-9D25-631CB316D977}" destId="{73D187B8-60D4-4112-8A09-840833CDF35C}" srcOrd="2" destOrd="0" presId="urn:microsoft.com/office/officeart/2005/8/layout/lProcess2"/>
    <dgm:cxn modelId="{A07D5152-E165-47A1-936C-E2E38C494A37}" type="presParOf" srcId="{73D187B8-60D4-4112-8A09-840833CDF35C}" destId="{F0328F9B-F612-4CD2-B7A1-D5C0EC758B6E}" srcOrd="0" destOrd="0" presId="urn:microsoft.com/office/officeart/2005/8/layout/lProcess2"/>
    <dgm:cxn modelId="{893E06EA-F65C-40E6-8FA2-E956B9743134}" type="presParOf" srcId="{F0328F9B-F612-4CD2-B7A1-D5C0EC758B6E}" destId="{09126642-9D29-4552-8C92-8E15034464B0}" srcOrd="0" destOrd="0" presId="urn:microsoft.com/office/officeart/2005/8/layout/lProcess2"/>
    <dgm:cxn modelId="{321CC030-F39B-48F4-8BED-796889CCD8D3}" type="presParOf" srcId="{F0328F9B-F612-4CD2-B7A1-D5C0EC758B6E}" destId="{BEA4F530-9F8B-4685-B13B-1D46CBB53D49}" srcOrd="1" destOrd="0" presId="urn:microsoft.com/office/officeart/2005/8/layout/lProcess2"/>
    <dgm:cxn modelId="{EE52F5CB-E963-494A-AA79-1B26CBA93BF5}" type="presParOf" srcId="{F0328F9B-F612-4CD2-B7A1-D5C0EC758B6E}" destId="{B62C2C1A-4EE1-4DEA-A2AF-8BCCDD2CC7A9}" srcOrd="2" destOrd="0" presId="urn:microsoft.com/office/officeart/2005/8/layout/lProcess2"/>
    <dgm:cxn modelId="{6684BF96-71C3-4E90-A945-6E3EF10C637E}" type="presParOf" srcId="{37D00836-6E09-4783-8928-84A03FAF7934}" destId="{10406115-C40C-4614-BE57-7AC1C8681283}" srcOrd="3" destOrd="0" presId="urn:microsoft.com/office/officeart/2005/8/layout/lProcess2"/>
    <dgm:cxn modelId="{6C50A376-12A8-494E-BFED-97149CD90FE3}" type="presParOf" srcId="{37D00836-6E09-4783-8928-84A03FAF7934}" destId="{49253550-6BD7-4758-A650-005236BDBC33}" srcOrd="4" destOrd="0" presId="urn:microsoft.com/office/officeart/2005/8/layout/lProcess2"/>
    <dgm:cxn modelId="{8478D0E3-2C5B-441F-AB10-064B1FA895A5}" type="presParOf" srcId="{49253550-6BD7-4758-A650-005236BDBC33}" destId="{FFCD74C5-DD84-4BEC-A083-F30066ECB8CF}" srcOrd="0" destOrd="0" presId="urn:microsoft.com/office/officeart/2005/8/layout/lProcess2"/>
    <dgm:cxn modelId="{E89219EC-E09D-439D-A4A0-DF4F7398BCE1}" type="presParOf" srcId="{49253550-6BD7-4758-A650-005236BDBC33}" destId="{5FC4C63A-C194-4FE5-8DA5-508C6FA5B8BF}" srcOrd="1" destOrd="0" presId="urn:microsoft.com/office/officeart/2005/8/layout/lProcess2"/>
    <dgm:cxn modelId="{CE012012-9C4C-447E-A9DB-F8789CABF881}" type="presParOf" srcId="{49253550-6BD7-4758-A650-005236BDBC33}" destId="{97E88363-7A0F-4D21-B3D2-1C854FED2495}" srcOrd="2" destOrd="0" presId="urn:microsoft.com/office/officeart/2005/8/layout/lProcess2"/>
    <dgm:cxn modelId="{A7314E70-1311-4746-B982-25F86EBC0851}" type="presParOf" srcId="{97E88363-7A0F-4D21-B3D2-1C854FED2495}" destId="{7100294C-83FA-424B-AF18-52DEA12063A1}" srcOrd="0" destOrd="0" presId="urn:microsoft.com/office/officeart/2005/8/layout/lProcess2"/>
    <dgm:cxn modelId="{98F8BA45-911E-4392-B08F-31E1E31039A0}" type="presParOf" srcId="{7100294C-83FA-424B-AF18-52DEA12063A1}" destId="{BE08FC52-3EA7-4863-BE96-76CB231A47E1}" srcOrd="0" destOrd="0" presId="urn:microsoft.com/office/officeart/2005/8/layout/lProcess2"/>
    <dgm:cxn modelId="{F2291267-1A76-4EE8-BC14-8852DB00E8B1}" type="presParOf" srcId="{7100294C-83FA-424B-AF18-52DEA12063A1}" destId="{F5FA0E2A-2D33-4C73-985E-F77E524F7EB3}" srcOrd="1" destOrd="0" presId="urn:microsoft.com/office/officeart/2005/8/layout/lProcess2"/>
    <dgm:cxn modelId="{694CF40C-2BC2-439C-B4C6-788093685358}" type="presParOf" srcId="{7100294C-83FA-424B-AF18-52DEA12063A1}" destId="{69067740-E37A-46F5-8109-51E098C4A94B}" srcOrd="2" destOrd="0" presId="urn:microsoft.com/office/officeart/2005/8/layout/lProcess2"/>
    <dgm:cxn modelId="{685F5550-A3B3-455E-ACB8-0333B71F6987}" type="presParOf" srcId="{7100294C-83FA-424B-AF18-52DEA12063A1}" destId="{CE9E07C2-6813-4028-964B-DF9236FC6A03}" srcOrd="3" destOrd="0" presId="urn:microsoft.com/office/officeart/2005/8/layout/lProcess2"/>
    <dgm:cxn modelId="{36A820F6-D5D9-4442-9AA5-FA942AA8B939}" type="presParOf" srcId="{7100294C-83FA-424B-AF18-52DEA12063A1}" destId="{044549C9-E361-4430-8005-E10694A1C752}" srcOrd="4" destOrd="0" presId="urn:microsoft.com/office/officeart/2005/8/layout/lProcess2"/>
    <dgm:cxn modelId="{FC0D713D-94A2-489D-8A4B-A5AFF4235045}" type="presParOf" srcId="{7100294C-83FA-424B-AF18-52DEA12063A1}" destId="{56E34842-35D2-47D1-8583-2F2C656E9EAD}" srcOrd="5" destOrd="0" presId="urn:microsoft.com/office/officeart/2005/8/layout/lProcess2"/>
    <dgm:cxn modelId="{DD15050D-1977-4817-82A1-F25D269362CE}" type="presParOf" srcId="{7100294C-83FA-424B-AF18-52DEA12063A1}" destId="{D1667E62-381B-4394-A4AB-6D7D2634CBEA}" srcOrd="6" destOrd="0" presId="urn:microsoft.com/office/officeart/2005/8/layout/lProcess2"/>
    <dgm:cxn modelId="{93FB111C-E6A9-428C-8AE3-AF5FE5413005}" type="presParOf" srcId="{37D00836-6E09-4783-8928-84A03FAF7934}" destId="{DA0A1E31-CC81-4A52-89A7-45A1FCCF3A44}" srcOrd="5" destOrd="0" presId="urn:microsoft.com/office/officeart/2005/8/layout/lProcess2"/>
    <dgm:cxn modelId="{87EAB32B-F18C-4E38-8BCC-7B1BA7CFA854}" type="presParOf" srcId="{37D00836-6E09-4783-8928-84A03FAF7934}" destId="{278E11F6-0B6F-4565-A2C0-26C2E96BD8AA}" srcOrd="6" destOrd="0" presId="urn:microsoft.com/office/officeart/2005/8/layout/lProcess2"/>
    <dgm:cxn modelId="{03691BB4-F0FA-42C2-9E25-43B7D9269EFC}" type="presParOf" srcId="{278E11F6-0B6F-4565-A2C0-26C2E96BD8AA}" destId="{79F84FB0-CBCC-4421-9DED-FC06A66F5AA7}" srcOrd="0" destOrd="0" presId="urn:microsoft.com/office/officeart/2005/8/layout/lProcess2"/>
    <dgm:cxn modelId="{A829FE41-73A1-47A5-87D4-BB7C81A236C8}" type="presParOf" srcId="{278E11F6-0B6F-4565-A2C0-26C2E96BD8AA}" destId="{08FD45CF-AD24-4BB5-A83F-05490187BCE0}" srcOrd="1" destOrd="0" presId="urn:microsoft.com/office/officeart/2005/8/layout/lProcess2"/>
    <dgm:cxn modelId="{BF43152B-6C08-4D61-A7F1-4D24F830B55C}" type="presParOf" srcId="{278E11F6-0B6F-4565-A2C0-26C2E96BD8AA}" destId="{CBFDA0EA-2D9D-4AA8-8CB6-7C8D19A03112}" srcOrd="2" destOrd="0" presId="urn:microsoft.com/office/officeart/2005/8/layout/lProcess2"/>
    <dgm:cxn modelId="{F3150ED0-8523-4898-8C02-0711EAE1A32B}" type="presParOf" srcId="{CBFDA0EA-2D9D-4AA8-8CB6-7C8D19A03112}" destId="{74D81735-0D79-4AE0-898D-5940B7A09A76}" srcOrd="0" destOrd="0" presId="urn:microsoft.com/office/officeart/2005/8/layout/lProcess2"/>
    <dgm:cxn modelId="{AF5FA959-8AEF-41FE-B3BC-6A583D2A0585}" type="presParOf" srcId="{74D81735-0D79-4AE0-898D-5940B7A09A76}" destId="{0EDA92E7-BB7F-41F8-B06B-C34DE5042F8D}" srcOrd="0" destOrd="0" presId="urn:microsoft.com/office/officeart/2005/8/layout/lProcess2"/>
    <dgm:cxn modelId="{FB6E030F-A753-4260-B119-3A2E31890589}" type="presParOf" srcId="{74D81735-0D79-4AE0-898D-5940B7A09A76}" destId="{3305F783-F2BA-41D2-BE95-8B33BC2EDE71}" srcOrd="1" destOrd="0" presId="urn:microsoft.com/office/officeart/2005/8/layout/lProcess2"/>
    <dgm:cxn modelId="{A015ADD1-BC46-46D7-AAE4-3CE44B4FC6A9}" type="presParOf" srcId="{74D81735-0D79-4AE0-898D-5940B7A09A76}" destId="{824FCDBC-A954-4B37-88AD-2D191CD7047D}" srcOrd="2" destOrd="0" presId="urn:microsoft.com/office/officeart/2005/8/layout/lProcess2"/>
    <dgm:cxn modelId="{7F939F1F-6482-4B32-92D7-C43A46357BDD}" type="presParOf" srcId="{74D81735-0D79-4AE0-898D-5940B7A09A76}" destId="{9465A9E6-CD30-4785-98D7-088ED2541ADA}" srcOrd="3" destOrd="0" presId="urn:microsoft.com/office/officeart/2005/8/layout/lProcess2"/>
    <dgm:cxn modelId="{AAE30EF2-7DBA-4838-8BD2-D2CE5FB4114B}" type="presParOf" srcId="{74D81735-0D79-4AE0-898D-5940B7A09A76}" destId="{67017B89-46C6-47CF-8C35-355F042E957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D45921-2972-41EA-9712-7BA200F54690}" type="doc">
      <dgm:prSet loTypeId="urn:microsoft.com/office/officeart/2005/8/layout/cycle8" loCatId="cycle" qsTypeId="urn:microsoft.com/office/officeart/2005/8/quickstyle/simple2" qsCatId="simple" csTypeId="urn:microsoft.com/office/officeart/2005/8/colors/accent5_2" csCatId="accent5" phldr="1"/>
      <dgm:spPr/>
    </dgm:pt>
    <dgm:pt modelId="{DAC11FCE-30D7-4FB3-A349-DC617D6D8154}">
      <dgm:prSet phldrT="[Text]" custT="1"/>
      <dgm:spPr/>
      <dgm: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Well-being</a:t>
          </a:r>
        </a:p>
      </dgm:t>
    </dgm:pt>
    <dgm:pt modelId="{37B0570D-E4E7-49BA-AB10-5D37B29D1CC6}" type="parTrans" cxnId="{DCC4A388-BB95-4BAF-B146-E48CBECA78E9}">
      <dgm:prSet/>
      <dgm:spPr/>
      <dgm:t>
        <a:bodyPr/>
        <a:lstStyle/>
        <a:p>
          <a:endParaRPr lang="en-US" b="1"/>
        </a:p>
      </dgm:t>
    </dgm:pt>
    <dgm:pt modelId="{8C59028F-3AB9-4278-9AA6-D2D3B3E2541F}" type="sibTrans" cxnId="{DCC4A388-BB95-4BAF-B146-E48CBECA78E9}">
      <dgm:prSet/>
      <dgm:spPr/>
      <dgm:t>
        <a:bodyPr/>
        <a:lstStyle/>
        <a:p>
          <a:endParaRPr lang="en-US" b="1"/>
        </a:p>
      </dgm:t>
    </dgm:pt>
    <dgm:pt modelId="{0795B787-DDFE-4C1D-892A-A36E6A09EB29}">
      <dgm:prSet phldrT="[Text]" custT="1"/>
      <dgm:spPr/>
      <dgm: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Safety</a:t>
          </a:r>
        </a:p>
      </dgm:t>
    </dgm:pt>
    <dgm:pt modelId="{A9906E6C-14E8-4D99-B5D4-F0B785F6F749}" type="parTrans" cxnId="{08A5EEE8-3C61-432B-937F-2D8D9A7D2B2E}">
      <dgm:prSet/>
      <dgm:spPr/>
      <dgm:t>
        <a:bodyPr/>
        <a:lstStyle/>
        <a:p>
          <a:endParaRPr lang="en-US"/>
        </a:p>
      </dgm:t>
    </dgm:pt>
    <dgm:pt modelId="{F07DD252-82A0-46EC-A67A-D114CD20E2A6}" type="sibTrans" cxnId="{08A5EEE8-3C61-432B-937F-2D8D9A7D2B2E}">
      <dgm:prSet/>
      <dgm:spPr/>
      <dgm:t>
        <a:bodyPr/>
        <a:lstStyle/>
        <a:p>
          <a:endParaRPr lang="en-US"/>
        </a:p>
      </dgm:t>
    </dgm:pt>
    <dgm:pt modelId="{6FE0D88D-8B47-421B-82A0-9D4C7CF5CBDE}">
      <dgm:prSet phldrT="[Text]" custT="1"/>
      <dgm:spPr/>
      <dgm:t>
        <a:bodyPr/>
        <a:lstStyle/>
        <a:p>
          <a:r>
            <a:rPr lang="en-US" sz="1000" b="1" dirty="0">
              <a:latin typeface="Open Sans" panose="020B0606030504020204" pitchFamily="34" charset="0"/>
              <a:ea typeface="Open Sans" panose="020B0606030504020204" pitchFamily="34" charset="0"/>
              <a:cs typeface="Open Sans" panose="020B0606030504020204" pitchFamily="34" charset="0"/>
            </a:rPr>
            <a:t>Permanency</a:t>
          </a:r>
        </a:p>
      </dgm:t>
    </dgm:pt>
    <dgm:pt modelId="{BA302CB9-32C9-48B6-A22D-13B3A43D1117}" type="parTrans" cxnId="{FEB908D0-EC36-4D93-8C77-959A823669B2}">
      <dgm:prSet/>
      <dgm:spPr/>
      <dgm:t>
        <a:bodyPr/>
        <a:lstStyle/>
        <a:p>
          <a:endParaRPr lang="en-US"/>
        </a:p>
      </dgm:t>
    </dgm:pt>
    <dgm:pt modelId="{9BFA5CE7-D50C-4896-A528-67ACAF30FB7C}" type="sibTrans" cxnId="{FEB908D0-EC36-4D93-8C77-959A823669B2}">
      <dgm:prSet/>
      <dgm:spPr/>
      <dgm:t>
        <a:bodyPr/>
        <a:lstStyle/>
        <a:p>
          <a:endParaRPr lang="en-US"/>
        </a:p>
      </dgm:t>
    </dgm:pt>
    <dgm:pt modelId="{2050EC10-CFB6-4DEB-ABC3-60EBE11F3CCF}" type="pres">
      <dgm:prSet presAssocID="{68D45921-2972-41EA-9712-7BA200F54690}" presName="compositeShape" presStyleCnt="0">
        <dgm:presLayoutVars>
          <dgm:chMax val="7"/>
          <dgm:dir/>
          <dgm:resizeHandles val="exact"/>
        </dgm:presLayoutVars>
      </dgm:prSet>
      <dgm:spPr/>
    </dgm:pt>
    <dgm:pt modelId="{729743D7-DD1D-48F8-89EE-358E433064DB}" type="pres">
      <dgm:prSet presAssocID="{68D45921-2972-41EA-9712-7BA200F54690}" presName="wedge1" presStyleLbl="node1" presStyleIdx="0" presStyleCnt="3" custLinFactNeighborX="-1510" custLinFactNeighborY="504"/>
      <dgm:spPr/>
    </dgm:pt>
    <dgm:pt modelId="{4B794154-EC0D-41EE-B384-DD9060C57D37}" type="pres">
      <dgm:prSet presAssocID="{68D45921-2972-41EA-9712-7BA200F54690}" presName="dummy1a" presStyleCnt="0"/>
      <dgm:spPr/>
    </dgm:pt>
    <dgm:pt modelId="{EA8460BF-E00E-4264-A664-0E71A827CC89}" type="pres">
      <dgm:prSet presAssocID="{68D45921-2972-41EA-9712-7BA200F54690}" presName="dummy1b" presStyleCnt="0"/>
      <dgm:spPr/>
    </dgm:pt>
    <dgm:pt modelId="{8B2F85D2-9FD4-4453-A9AA-C1B96FE53CC4}" type="pres">
      <dgm:prSet presAssocID="{68D45921-2972-41EA-9712-7BA200F54690}" presName="wedge1Tx" presStyleLbl="node1" presStyleIdx="0" presStyleCnt="3">
        <dgm:presLayoutVars>
          <dgm:chMax val="0"/>
          <dgm:chPref val="0"/>
          <dgm:bulletEnabled val="1"/>
        </dgm:presLayoutVars>
      </dgm:prSet>
      <dgm:spPr/>
    </dgm:pt>
    <dgm:pt modelId="{9BF27CEE-7B5E-4EB4-BE4C-579752A5E85B}" type="pres">
      <dgm:prSet presAssocID="{68D45921-2972-41EA-9712-7BA200F54690}" presName="wedge2" presStyleLbl="node1" presStyleIdx="1" presStyleCnt="3"/>
      <dgm:spPr/>
    </dgm:pt>
    <dgm:pt modelId="{AAE40FD2-A56F-4857-92DA-49852004292A}" type="pres">
      <dgm:prSet presAssocID="{68D45921-2972-41EA-9712-7BA200F54690}" presName="dummy2a" presStyleCnt="0"/>
      <dgm:spPr/>
    </dgm:pt>
    <dgm:pt modelId="{CB774F53-C4B6-47D7-80AA-F53F4B20C02D}" type="pres">
      <dgm:prSet presAssocID="{68D45921-2972-41EA-9712-7BA200F54690}" presName="dummy2b" presStyleCnt="0"/>
      <dgm:spPr/>
    </dgm:pt>
    <dgm:pt modelId="{263B6E64-1E9F-42AA-936C-201B3815ADB6}" type="pres">
      <dgm:prSet presAssocID="{68D45921-2972-41EA-9712-7BA200F54690}" presName="wedge2Tx" presStyleLbl="node1" presStyleIdx="1" presStyleCnt="3">
        <dgm:presLayoutVars>
          <dgm:chMax val="0"/>
          <dgm:chPref val="0"/>
          <dgm:bulletEnabled val="1"/>
        </dgm:presLayoutVars>
      </dgm:prSet>
      <dgm:spPr/>
    </dgm:pt>
    <dgm:pt modelId="{33DA12DE-6A1D-456E-8890-0DD2A98FE1ED}" type="pres">
      <dgm:prSet presAssocID="{68D45921-2972-41EA-9712-7BA200F54690}" presName="wedge3" presStyleLbl="node1" presStyleIdx="2" presStyleCnt="3"/>
      <dgm:spPr/>
    </dgm:pt>
    <dgm:pt modelId="{638FC630-4562-45F1-A03D-EB62F2DB8967}" type="pres">
      <dgm:prSet presAssocID="{68D45921-2972-41EA-9712-7BA200F54690}" presName="dummy3a" presStyleCnt="0"/>
      <dgm:spPr/>
    </dgm:pt>
    <dgm:pt modelId="{0CFB8678-296C-4C86-AD17-DB7BC3A1BEBF}" type="pres">
      <dgm:prSet presAssocID="{68D45921-2972-41EA-9712-7BA200F54690}" presName="dummy3b" presStyleCnt="0"/>
      <dgm:spPr/>
    </dgm:pt>
    <dgm:pt modelId="{ABD10D51-D9D0-4E49-AD34-6DA07F59333C}" type="pres">
      <dgm:prSet presAssocID="{68D45921-2972-41EA-9712-7BA200F54690}" presName="wedge3Tx" presStyleLbl="node1" presStyleIdx="2" presStyleCnt="3">
        <dgm:presLayoutVars>
          <dgm:chMax val="0"/>
          <dgm:chPref val="0"/>
          <dgm:bulletEnabled val="1"/>
        </dgm:presLayoutVars>
      </dgm:prSet>
      <dgm:spPr/>
    </dgm:pt>
    <dgm:pt modelId="{1399D09B-7FEE-4B6E-9342-4F4EAFEF69BE}" type="pres">
      <dgm:prSet presAssocID="{9BFA5CE7-D50C-4896-A528-67ACAF30FB7C}" presName="arrowWedge1" presStyleLbl="fgSibTrans2D1" presStyleIdx="0" presStyleCnt="3"/>
      <dgm:spPr/>
    </dgm:pt>
    <dgm:pt modelId="{18D474E5-CB17-4F7C-86E2-1DDEAF3925CF}" type="pres">
      <dgm:prSet presAssocID="{8C59028F-3AB9-4278-9AA6-D2D3B3E2541F}" presName="arrowWedge2" presStyleLbl="fgSibTrans2D1" presStyleIdx="1" presStyleCnt="3"/>
      <dgm:spPr/>
    </dgm:pt>
    <dgm:pt modelId="{38BCAFA0-3C2B-47E3-BABC-6C7571F3C2FD}" type="pres">
      <dgm:prSet presAssocID="{F07DD252-82A0-46EC-A67A-D114CD20E2A6}" presName="arrowWedge3" presStyleLbl="fgSibTrans2D1" presStyleIdx="2" presStyleCnt="3"/>
      <dgm:spPr/>
    </dgm:pt>
  </dgm:ptLst>
  <dgm:cxnLst>
    <dgm:cxn modelId="{312EBA0C-6043-4886-8657-FC472BAF320E}" type="presOf" srcId="{68D45921-2972-41EA-9712-7BA200F54690}" destId="{2050EC10-CFB6-4DEB-ABC3-60EBE11F3CCF}" srcOrd="0" destOrd="0" presId="urn:microsoft.com/office/officeart/2005/8/layout/cycle8"/>
    <dgm:cxn modelId="{040FEC26-A732-4C5B-9740-6A19B68E7E06}" type="presOf" srcId="{DAC11FCE-30D7-4FB3-A349-DC617D6D8154}" destId="{263B6E64-1E9F-42AA-936C-201B3815ADB6}" srcOrd="1" destOrd="0" presId="urn:microsoft.com/office/officeart/2005/8/layout/cycle8"/>
    <dgm:cxn modelId="{4E331928-CE54-4B3A-BBB3-C5966FBE5FCB}" type="presOf" srcId="{6FE0D88D-8B47-421B-82A0-9D4C7CF5CBDE}" destId="{8B2F85D2-9FD4-4453-A9AA-C1B96FE53CC4}" srcOrd="1" destOrd="0" presId="urn:microsoft.com/office/officeart/2005/8/layout/cycle8"/>
    <dgm:cxn modelId="{8877022E-B5A2-46B2-9D80-9C4F4EAF0838}" type="presOf" srcId="{DAC11FCE-30D7-4FB3-A349-DC617D6D8154}" destId="{9BF27CEE-7B5E-4EB4-BE4C-579752A5E85B}" srcOrd="0" destOrd="0" presId="urn:microsoft.com/office/officeart/2005/8/layout/cycle8"/>
    <dgm:cxn modelId="{56F6CE3A-9E32-432B-B87D-04C415CF7044}" type="presOf" srcId="{0795B787-DDFE-4C1D-892A-A36E6A09EB29}" destId="{33DA12DE-6A1D-456E-8890-0DD2A98FE1ED}" srcOrd="0" destOrd="0" presId="urn:microsoft.com/office/officeart/2005/8/layout/cycle8"/>
    <dgm:cxn modelId="{0F952786-9C26-4C75-9E7A-1F3EF2E81E43}" type="presOf" srcId="{0795B787-DDFE-4C1D-892A-A36E6A09EB29}" destId="{ABD10D51-D9D0-4E49-AD34-6DA07F59333C}" srcOrd="1" destOrd="0" presId="urn:microsoft.com/office/officeart/2005/8/layout/cycle8"/>
    <dgm:cxn modelId="{DCC4A388-BB95-4BAF-B146-E48CBECA78E9}" srcId="{68D45921-2972-41EA-9712-7BA200F54690}" destId="{DAC11FCE-30D7-4FB3-A349-DC617D6D8154}" srcOrd="1" destOrd="0" parTransId="{37B0570D-E4E7-49BA-AB10-5D37B29D1CC6}" sibTransId="{8C59028F-3AB9-4278-9AA6-D2D3B3E2541F}"/>
    <dgm:cxn modelId="{FEB908D0-EC36-4D93-8C77-959A823669B2}" srcId="{68D45921-2972-41EA-9712-7BA200F54690}" destId="{6FE0D88D-8B47-421B-82A0-9D4C7CF5CBDE}" srcOrd="0" destOrd="0" parTransId="{BA302CB9-32C9-48B6-A22D-13B3A43D1117}" sibTransId="{9BFA5CE7-D50C-4896-A528-67ACAF30FB7C}"/>
    <dgm:cxn modelId="{49547EDF-E08B-481B-B024-EA120256EE12}" type="presOf" srcId="{6FE0D88D-8B47-421B-82A0-9D4C7CF5CBDE}" destId="{729743D7-DD1D-48F8-89EE-358E433064DB}" srcOrd="0" destOrd="0" presId="urn:microsoft.com/office/officeart/2005/8/layout/cycle8"/>
    <dgm:cxn modelId="{08A5EEE8-3C61-432B-937F-2D8D9A7D2B2E}" srcId="{68D45921-2972-41EA-9712-7BA200F54690}" destId="{0795B787-DDFE-4C1D-892A-A36E6A09EB29}" srcOrd="2" destOrd="0" parTransId="{A9906E6C-14E8-4D99-B5D4-F0B785F6F749}" sibTransId="{F07DD252-82A0-46EC-A67A-D114CD20E2A6}"/>
    <dgm:cxn modelId="{13A416E0-D672-4186-B2FC-D78B779C7EF9}" type="presParOf" srcId="{2050EC10-CFB6-4DEB-ABC3-60EBE11F3CCF}" destId="{729743D7-DD1D-48F8-89EE-358E433064DB}" srcOrd="0" destOrd="0" presId="urn:microsoft.com/office/officeart/2005/8/layout/cycle8"/>
    <dgm:cxn modelId="{E9E22DEE-C00F-4800-A21B-BD507E037621}" type="presParOf" srcId="{2050EC10-CFB6-4DEB-ABC3-60EBE11F3CCF}" destId="{4B794154-EC0D-41EE-B384-DD9060C57D37}" srcOrd="1" destOrd="0" presId="urn:microsoft.com/office/officeart/2005/8/layout/cycle8"/>
    <dgm:cxn modelId="{EEF5BE69-BCBD-466A-AEF6-7F518F0FECF3}" type="presParOf" srcId="{2050EC10-CFB6-4DEB-ABC3-60EBE11F3CCF}" destId="{EA8460BF-E00E-4264-A664-0E71A827CC89}" srcOrd="2" destOrd="0" presId="urn:microsoft.com/office/officeart/2005/8/layout/cycle8"/>
    <dgm:cxn modelId="{805D73F5-DA34-47C8-B4A3-61811006D32B}" type="presParOf" srcId="{2050EC10-CFB6-4DEB-ABC3-60EBE11F3CCF}" destId="{8B2F85D2-9FD4-4453-A9AA-C1B96FE53CC4}" srcOrd="3" destOrd="0" presId="urn:microsoft.com/office/officeart/2005/8/layout/cycle8"/>
    <dgm:cxn modelId="{A2E0A0F0-1F93-4855-847A-4F50BB799FBB}" type="presParOf" srcId="{2050EC10-CFB6-4DEB-ABC3-60EBE11F3CCF}" destId="{9BF27CEE-7B5E-4EB4-BE4C-579752A5E85B}" srcOrd="4" destOrd="0" presId="urn:microsoft.com/office/officeart/2005/8/layout/cycle8"/>
    <dgm:cxn modelId="{AE56A1A9-CCDB-4C3F-B58B-C121C9428971}" type="presParOf" srcId="{2050EC10-CFB6-4DEB-ABC3-60EBE11F3CCF}" destId="{AAE40FD2-A56F-4857-92DA-49852004292A}" srcOrd="5" destOrd="0" presId="urn:microsoft.com/office/officeart/2005/8/layout/cycle8"/>
    <dgm:cxn modelId="{80754FEA-5D99-4088-9C62-6B1FB64F5E65}" type="presParOf" srcId="{2050EC10-CFB6-4DEB-ABC3-60EBE11F3CCF}" destId="{CB774F53-C4B6-47D7-80AA-F53F4B20C02D}" srcOrd="6" destOrd="0" presId="urn:microsoft.com/office/officeart/2005/8/layout/cycle8"/>
    <dgm:cxn modelId="{83008485-1F38-492B-A179-174D8D636364}" type="presParOf" srcId="{2050EC10-CFB6-4DEB-ABC3-60EBE11F3CCF}" destId="{263B6E64-1E9F-42AA-936C-201B3815ADB6}" srcOrd="7" destOrd="0" presId="urn:microsoft.com/office/officeart/2005/8/layout/cycle8"/>
    <dgm:cxn modelId="{23634862-ABB2-4D6F-82FA-A6223883D6B7}" type="presParOf" srcId="{2050EC10-CFB6-4DEB-ABC3-60EBE11F3CCF}" destId="{33DA12DE-6A1D-456E-8890-0DD2A98FE1ED}" srcOrd="8" destOrd="0" presId="urn:microsoft.com/office/officeart/2005/8/layout/cycle8"/>
    <dgm:cxn modelId="{0736DE5D-0064-481A-98E7-E402B68B3EF0}" type="presParOf" srcId="{2050EC10-CFB6-4DEB-ABC3-60EBE11F3CCF}" destId="{638FC630-4562-45F1-A03D-EB62F2DB8967}" srcOrd="9" destOrd="0" presId="urn:microsoft.com/office/officeart/2005/8/layout/cycle8"/>
    <dgm:cxn modelId="{21BF5D89-A559-401E-B481-F4544CE3A793}" type="presParOf" srcId="{2050EC10-CFB6-4DEB-ABC3-60EBE11F3CCF}" destId="{0CFB8678-296C-4C86-AD17-DB7BC3A1BEBF}" srcOrd="10" destOrd="0" presId="urn:microsoft.com/office/officeart/2005/8/layout/cycle8"/>
    <dgm:cxn modelId="{AB396DB2-2958-4436-8105-F7E77D2B8CD7}" type="presParOf" srcId="{2050EC10-CFB6-4DEB-ABC3-60EBE11F3CCF}" destId="{ABD10D51-D9D0-4E49-AD34-6DA07F59333C}" srcOrd="11" destOrd="0" presId="urn:microsoft.com/office/officeart/2005/8/layout/cycle8"/>
    <dgm:cxn modelId="{8F316F09-5027-404E-B145-7E709F48DCDC}" type="presParOf" srcId="{2050EC10-CFB6-4DEB-ABC3-60EBE11F3CCF}" destId="{1399D09B-7FEE-4B6E-9342-4F4EAFEF69BE}" srcOrd="12" destOrd="0" presId="urn:microsoft.com/office/officeart/2005/8/layout/cycle8"/>
    <dgm:cxn modelId="{1BFDA1C1-4D85-45A1-BECB-06E82751A627}" type="presParOf" srcId="{2050EC10-CFB6-4DEB-ABC3-60EBE11F3CCF}" destId="{18D474E5-CB17-4F7C-86E2-1DDEAF3925CF}" srcOrd="13" destOrd="0" presId="urn:microsoft.com/office/officeart/2005/8/layout/cycle8"/>
    <dgm:cxn modelId="{6CE92AB7-B161-4946-B1CE-C13C688661F1}" type="presParOf" srcId="{2050EC10-CFB6-4DEB-ABC3-60EBE11F3CCF}" destId="{38BCAFA0-3C2B-47E3-BABC-6C7571F3C2FD}" srcOrd="14" destOrd="0" presId="urn:microsoft.com/office/officeart/2005/8/layout/cycle8"/>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587999-0EE1-4BB9-8AB9-C6227D571B9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95F3403-F484-4A20-AFAC-E7DD1AA0734F}">
      <dgm:prSet phldrT="[Text]"/>
      <dgm:spPr>
        <a:solidFill>
          <a:schemeClr val="accent4"/>
        </a:solidFill>
      </dgm:spPr>
      <dgm:t>
        <a:bodyPr/>
        <a:lstStyle/>
        <a:p>
          <a:r>
            <a:rPr lang="en-US" dirty="0"/>
            <a:t>Schedule</a:t>
          </a:r>
        </a:p>
      </dgm:t>
    </dgm:pt>
    <dgm:pt modelId="{869AF90C-55D2-4BFE-8F25-D48CF263DFDC}" type="parTrans" cxnId="{243C1829-3F03-4389-B109-C3D4611AB520}">
      <dgm:prSet/>
      <dgm:spPr/>
      <dgm:t>
        <a:bodyPr/>
        <a:lstStyle/>
        <a:p>
          <a:endParaRPr lang="en-US"/>
        </a:p>
      </dgm:t>
    </dgm:pt>
    <dgm:pt modelId="{4D8DD912-5379-4BD0-BF18-F48218CACA21}" type="sibTrans" cxnId="{243C1829-3F03-4389-B109-C3D4611AB520}">
      <dgm:prSet/>
      <dgm:spPr/>
      <dgm:t>
        <a:bodyPr/>
        <a:lstStyle/>
        <a:p>
          <a:endParaRPr lang="en-US"/>
        </a:p>
      </dgm:t>
    </dgm:pt>
    <dgm:pt modelId="{B14E7D85-7194-42E3-BEDB-81606FAE8066}">
      <dgm:prSet phldrT="[Text]"/>
      <dgm:spPr>
        <a:solidFill>
          <a:schemeClr val="accent6">
            <a:lumMod val="75000"/>
          </a:schemeClr>
        </a:solidFill>
      </dgm:spPr>
      <dgm:t>
        <a:bodyPr/>
        <a:lstStyle/>
        <a:p>
          <a:r>
            <a:rPr lang="en-US" dirty="0"/>
            <a:t>Gather information and review</a:t>
          </a:r>
        </a:p>
      </dgm:t>
    </dgm:pt>
    <dgm:pt modelId="{3ACCBCBD-8E86-4FD7-9198-4B45B7C94E59}" type="parTrans" cxnId="{18727AEB-11E5-4D07-912A-95EADE7BD62F}">
      <dgm:prSet/>
      <dgm:spPr/>
      <dgm:t>
        <a:bodyPr/>
        <a:lstStyle/>
        <a:p>
          <a:endParaRPr lang="en-US"/>
        </a:p>
      </dgm:t>
    </dgm:pt>
    <dgm:pt modelId="{9B4B6193-524C-42B0-B9BA-CCB1977172BD}" type="sibTrans" cxnId="{18727AEB-11E5-4D07-912A-95EADE7BD62F}">
      <dgm:prSet/>
      <dgm:spPr/>
      <dgm:t>
        <a:bodyPr/>
        <a:lstStyle/>
        <a:p>
          <a:endParaRPr lang="en-US"/>
        </a:p>
      </dgm:t>
    </dgm:pt>
    <dgm:pt modelId="{F601AEA4-B6DF-420B-B1CA-DF01944B8E48}">
      <dgm:prSet phldrT="[Text]"/>
      <dgm:spPr>
        <a:solidFill>
          <a:schemeClr val="tx2">
            <a:lumMod val="60000"/>
            <a:lumOff val="40000"/>
          </a:schemeClr>
        </a:solidFill>
      </dgm:spPr>
      <dgm:t>
        <a:bodyPr/>
        <a:lstStyle/>
        <a:p>
          <a:r>
            <a:rPr lang="en-US" dirty="0"/>
            <a:t>Plan and prepare</a:t>
          </a:r>
        </a:p>
      </dgm:t>
    </dgm:pt>
    <dgm:pt modelId="{E59AB3F9-3405-4783-B24D-FC1345114E9D}" type="parTrans" cxnId="{548965A3-5BE6-4346-8568-AE8CAB30D68D}">
      <dgm:prSet/>
      <dgm:spPr/>
      <dgm:t>
        <a:bodyPr/>
        <a:lstStyle/>
        <a:p>
          <a:endParaRPr lang="en-US"/>
        </a:p>
      </dgm:t>
    </dgm:pt>
    <dgm:pt modelId="{F990FAF9-14C7-491F-BF00-915D517FFCD6}" type="sibTrans" cxnId="{548965A3-5BE6-4346-8568-AE8CAB30D68D}">
      <dgm:prSet/>
      <dgm:spPr/>
      <dgm:t>
        <a:bodyPr/>
        <a:lstStyle/>
        <a:p>
          <a:endParaRPr lang="en-US"/>
        </a:p>
      </dgm:t>
    </dgm:pt>
    <dgm:pt modelId="{2FA2BC0D-6D57-44DA-A3C7-2F061479330B}" type="pres">
      <dgm:prSet presAssocID="{B5587999-0EE1-4BB9-8AB9-C6227D571B96}" presName="linear" presStyleCnt="0">
        <dgm:presLayoutVars>
          <dgm:dir/>
          <dgm:animLvl val="lvl"/>
          <dgm:resizeHandles val="exact"/>
        </dgm:presLayoutVars>
      </dgm:prSet>
      <dgm:spPr/>
    </dgm:pt>
    <dgm:pt modelId="{7A0A2AF2-3F72-4CB4-837C-F364665E074C}" type="pres">
      <dgm:prSet presAssocID="{B95F3403-F484-4A20-AFAC-E7DD1AA0734F}" presName="parentLin" presStyleCnt="0"/>
      <dgm:spPr/>
    </dgm:pt>
    <dgm:pt modelId="{7F7ECEC8-C368-4519-8106-DE8B5D81B34A}" type="pres">
      <dgm:prSet presAssocID="{B95F3403-F484-4A20-AFAC-E7DD1AA0734F}" presName="parentLeftMargin" presStyleLbl="node1" presStyleIdx="0" presStyleCnt="3"/>
      <dgm:spPr/>
    </dgm:pt>
    <dgm:pt modelId="{3A941F91-B2E1-4337-B021-8A7BB94A3E63}" type="pres">
      <dgm:prSet presAssocID="{B95F3403-F484-4A20-AFAC-E7DD1AA0734F}" presName="parentText" presStyleLbl="node1" presStyleIdx="0" presStyleCnt="3">
        <dgm:presLayoutVars>
          <dgm:chMax val="0"/>
          <dgm:bulletEnabled val="1"/>
        </dgm:presLayoutVars>
      </dgm:prSet>
      <dgm:spPr/>
    </dgm:pt>
    <dgm:pt modelId="{46B6E36D-17A3-4A0F-AB1E-372C665B3DD1}" type="pres">
      <dgm:prSet presAssocID="{B95F3403-F484-4A20-AFAC-E7DD1AA0734F}" presName="negativeSpace" presStyleCnt="0"/>
      <dgm:spPr/>
    </dgm:pt>
    <dgm:pt modelId="{FF40BD2F-C035-4490-A373-99F3DC13F16C}" type="pres">
      <dgm:prSet presAssocID="{B95F3403-F484-4A20-AFAC-E7DD1AA0734F}" presName="childText" presStyleLbl="conFgAcc1" presStyleIdx="0" presStyleCnt="3">
        <dgm:presLayoutVars>
          <dgm:bulletEnabled val="1"/>
        </dgm:presLayoutVars>
      </dgm:prSet>
      <dgm:spPr/>
    </dgm:pt>
    <dgm:pt modelId="{7D3DF1BA-543A-41A5-AD0D-E69D1573E967}" type="pres">
      <dgm:prSet presAssocID="{4D8DD912-5379-4BD0-BF18-F48218CACA21}" presName="spaceBetweenRectangles" presStyleCnt="0"/>
      <dgm:spPr/>
    </dgm:pt>
    <dgm:pt modelId="{15CD41B1-518D-4416-A66C-6A9E4703C6C7}" type="pres">
      <dgm:prSet presAssocID="{B14E7D85-7194-42E3-BEDB-81606FAE8066}" presName="parentLin" presStyleCnt="0"/>
      <dgm:spPr/>
    </dgm:pt>
    <dgm:pt modelId="{21B82D07-B7A9-467E-994D-82EBE4DA92DD}" type="pres">
      <dgm:prSet presAssocID="{B14E7D85-7194-42E3-BEDB-81606FAE8066}" presName="parentLeftMargin" presStyleLbl="node1" presStyleIdx="0" presStyleCnt="3"/>
      <dgm:spPr/>
    </dgm:pt>
    <dgm:pt modelId="{76BADFD7-F069-429D-BD79-0EEBBA0D41CB}" type="pres">
      <dgm:prSet presAssocID="{B14E7D85-7194-42E3-BEDB-81606FAE8066}" presName="parentText" presStyleLbl="node1" presStyleIdx="1" presStyleCnt="3">
        <dgm:presLayoutVars>
          <dgm:chMax val="0"/>
          <dgm:bulletEnabled val="1"/>
        </dgm:presLayoutVars>
      </dgm:prSet>
      <dgm:spPr/>
    </dgm:pt>
    <dgm:pt modelId="{3209B4A1-2CE9-4E93-9E43-8B45667587AE}" type="pres">
      <dgm:prSet presAssocID="{B14E7D85-7194-42E3-BEDB-81606FAE8066}" presName="negativeSpace" presStyleCnt="0"/>
      <dgm:spPr/>
    </dgm:pt>
    <dgm:pt modelId="{41E448A1-140D-44E1-9773-158FA3EB55BB}" type="pres">
      <dgm:prSet presAssocID="{B14E7D85-7194-42E3-BEDB-81606FAE8066}" presName="childText" presStyleLbl="conFgAcc1" presStyleIdx="1" presStyleCnt="3">
        <dgm:presLayoutVars>
          <dgm:bulletEnabled val="1"/>
        </dgm:presLayoutVars>
      </dgm:prSet>
      <dgm:spPr/>
    </dgm:pt>
    <dgm:pt modelId="{FC5A16C6-083E-49B0-9C0E-DA364C7A4B95}" type="pres">
      <dgm:prSet presAssocID="{9B4B6193-524C-42B0-B9BA-CCB1977172BD}" presName="spaceBetweenRectangles" presStyleCnt="0"/>
      <dgm:spPr/>
    </dgm:pt>
    <dgm:pt modelId="{BC03D4B0-CEEC-43EA-9511-1627281A3940}" type="pres">
      <dgm:prSet presAssocID="{F601AEA4-B6DF-420B-B1CA-DF01944B8E48}" presName="parentLin" presStyleCnt="0"/>
      <dgm:spPr/>
    </dgm:pt>
    <dgm:pt modelId="{01143134-C513-4EDE-9750-13ECAE608DA1}" type="pres">
      <dgm:prSet presAssocID="{F601AEA4-B6DF-420B-B1CA-DF01944B8E48}" presName="parentLeftMargin" presStyleLbl="node1" presStyleIdx="1" presStyleCnt="3"/>
      <dgm:spPr/>
    </dgm:pt>
    <dgm:pt modelId="{23A5463F-37C4-46F2-B16D-C284D35243F8}" type="pres">
      <dgm:prSet presAssocID="{F601AEA4-B6DF-420B-B1CA-DF01944B8E48}" presName="parentText" presStyleLbl="node1" presStyleIdx="2" presStyleCnt="3">
        <dgm:presLayoutVars>
          <dgm:chMax val="0"/>
          <dgm:bulletEnabled val="1"/>
        </dgm:presLayoutVars>
      </dgm:prSet>
      <dgm:spPr/>
    </dgm:pt>
    <dgm:pt modelId="{8131D712-EF9D-4672-82E7-43C831EE0D69}" type="pres">
      <dgm:prSet presAssocID="{F601AEA4-B6DF-420B-B1CA-DF01944B8E48}" presName="negativeSpace" presStyleCnt="0"/>
      <dgm:spPr/>
    </dgm:pt>
    <dgm:pt modelId="{BB1DFF77-B2FB-4A7A-9F33-41B9B1361365}" type="pres">
      <dgm:prSet presAssocID="{F601AEA4-B6DF-420B-B1CA-DF01944B8E48}" presName="childText" presStyleLbl="conFgAcc1" presStyleIdx="2" presStyleCnt="3">
        <dgm:presLayoutVars>
          <dgm:bulletEnabled val="1"/>
        </dgm:presLayoutVars>
      </dgm:prSet>
      <dgm:spPr/>
    </dgm:pt>
  </dgm:ptLst>
  <dgm:cxnLst>
    <dgm:cxn modelId="{243C1829-3F03-4389-B109-C3D4611AB520}" srcId="{B5587999-0EE1-4BB9-8AB9-C6227D571B96}" destId="{B95F3403-F484-4A20-AFAC-E7DD1AA0734F}" srcOrd="0" destOrd="0" parTransId="{869AF90C-55D2-4BFE-8F25-D48CF263DFDC}" sibTransId="{4D8DD912-5379-4BD0-BF18-F48218CACA21}"/>
    <dgm:cxn modelId="{1885F73C-0217-4603-BC5A-A21D62B9C3F4}" type="presOf" srcId="{B14E7D85-7194-42E3-BEDB-81606FAE8066}" destId="{21B82D07-B7A9-467E-994D-82EBE4DA92DD}" srcOrd="0" destOrd="0" presId="urn:microsoft.com/office/officeart/2005/8/layout/list1"/>
    <dgm:cxn modelId="{49358555-44C7-4F32-89C9-F9119B6AE47D}" type="presOf" srcId="{B95F3403-F484-4A20-AFAC-E7DD1AA0734F}" destId="{7F7ECEC8-C368-4519-8106-DE8B5D81B34A}" srcOrd="0" destOrd="0" presId="urn:microsoft.com/office/officeart/2005/8/layout/list1"/>
    <dgm:cxn modelId="{B05FEE97-A178-4873-BE9B-95439CD03811}" type="presOf" srcId="{B14E7D85-7194-42E3-BEDB-81606FAE8066}" destId="{76BADFD7-F069-429D-BD79-0EEBBA0D41CB}" srcOrd="1" destOrd="0" presId="urn:microsoft.com/office/officeart/2005/8/layout/list1"/>
    <dgm:cxn modelId="{548965A3-5BE6-4346-8568-AE8CAB30D68D}" srcId="{B5587999-0EE1-4BB9-8AB9-C6227D571B96}" destId="{F601AEA4-B6DF-420B-B1CA-DF01944B8E48}" srcOrd="2" destOrd="0" parTransId="{E59AB3F9-3405-4783-B24D-FC1345114E9D}" sibTransId="{F990FAF9-14C7-491F-BF00-915D517FFCD6}"/>
    <dgm:cxn modelId="{F518F0A4-AA61-47EF-A275-0F37D25FDC68}" type="presOf" srcId="{B95F3403-F484-4A20-AFAC-E7DD1AA0734F}" destId="{3A941F91-B2E1-4337-B021-8A7BB94A3E63}" srcOrd="1" destOrd="0" presId="urn:microsoft.com/office/officeart/2005/8/layout/list1"/>
    <dgm:cxn modelId="{366FD9B4-AE6E-44E9-8836-388112114E6D}" type="presOf" srcId="{B5587999-0EE1-4BB9-8AB9-C6227D571B96}" destId="{2FA2BC0D-6D57-44DA-A3C7-2F061479330B}" srcOrd="0" destOrd="0" presId="urn:microsoft.com/office/officeart/2005/8/layout/list1"/>
    <dgm:cxn modelId="{2E3E50C5-32D9-4CE4-AD97-F8DC6009AEDA}" type="presOf" srcId="{F601AEA4-B6DF-420B-B1CA-DF01944B8E48}" destId="{23A5463F-37C4-46F2-B16D-C284D35243F8}" srcOrd="1" destOrd="0" presId="urn:microsoft.com/office/officeart/2005/8/layout/list1"/>
    <dgm:cxn modelId="{18727AEB-11E5-4D07-912A-95EADE7BD62F}" srcId="{B5587999-0EE1-4BB9-8AB9-C6227D571B96}" destId="{B14E7D85-7194-42E3-BEDB-81606FAE8066}" srcOrd="1" destOrd="0" parTransId="{3ACCBCBD-8E86-4FD7-9198-4B45B7C94E59}" sibTransId="{9B4B6193-524C-42B0-B9BA-CCB1977172BD}"/>
    <dgm:cxn modelId="{BC619CF6-F970-4914-AD7C-8B27CAEC0D5C}" type="presOf" srcId="{F601AEA4-B6DF-420B-B1CA-DF01944B8E48}" destId="{01143134-C513-4EDE-9750-13ECAE608DA1}" srcOrd="0" destOrd="0" presId="urn:microsoft.com/office/officeart/2005/8/layout/list1"/>
    <dgm:cxn modelId="{49661041-A35E-4962-9CEF-D710ADB94FF9}" type="presParOf" srcId="{2FA2BC0D-6D57-44DA-A3C7-2F061479330B}" destId="{7A0A2AF2-3F72-4CB4-837C-F364665E074C}" srcOrd="0" destOrd="0" presId="urn:microsoft.com/office/officeart/2005/8/layout/list1"/>
    <dgm:cxn modelId="{ED334A47-EC50-4446-A01E-6B1B03AB3BB4}" type="presParOf" srcId="{7A0A2AF2-3F72-4CB4-837C-F364665E074C}" destId="{7F7ECEC8-C368-4519-8106-DE8B5D81B34A}" srcOrd="0" destOrd="0" presId="urn:microsoft.com/office/officeart/2005/8/layout/list1"/>
    <dgm:cxn modelId="{5BFDB0A3-0CBF-4307-95F4-8F829B7A08CB}" type="presParOf" srcId="{7A0A2AF2-3F72-4CB4-837C-F364665E074C}" destId="{3A941F91-B2E1-4337-B021-8A7BB94A3E63}" srcOrd="1" destOrd="0" presId="urn:microsoft.com/office/officeart/2005/8/layout/list1"/>
    <dgm:cxn modelId="{95DDE2AB-4157-4B54-B340-D71A7F6120F8}" type="presParOf" srcId="{2FA2BC0D-6D57-44DA-A3C7-2F061479330B}" destId="{46B6E36D-17A3-4A0F-AB1E-372C665B3DD1}" srcOrd="1" destOrd="0" presId="urn:microsoft.com/office/officeart/2005/8/layout/list1"/>
    <dgm:cxn modelId="{49FF32D2-96AB-49C3-B0C2-C115C8D8481C}" type="presParOf" srcId="{2FA2BC0D-6D57-44DA-A3C7-2F061479330B}" destId="{FF40BD2F-C035-4490-A373-99F3DC13F16C}" srcOrd="2" destOrd="0" presId="urn:microsoft.com/office/officeart/2005/8/layout/list1"/>
    <dgm:cxn modelId="{FDF1B566-5121-4F94-8AE1-2FB45FF725CE}" type="presParOf" srcId="{2FA2BC0D-6D57-44DA-A3C7-2F061479330B}" destId="{7D3DF1BA-543A-41A5-AD0D-E69D1573E967}" srcOrd="3" destOrd="0" presId="urn:microsoft.com/office/officeart/2005/8/layout/list1"/>
    <dgm:cxn modelId="{5BCC0594-BCDC-432A-BFB4-4EF299E2E30F}" type="presParOf" srcId="{2FA2BC0D-6D57-44DA-A3C7-2F061479330B}" destId="{15CD41B1-518D-4416-A66C-6A9E4703C6C7}" srcOrd="4" destOrd="0" presId="urn:microsoft.com/office/officeart/2005/8/layout/list1"/>
    <dgm:cxn modelId="{609CA0F9-77AF-4D85-A71A-295D17AAB595}" type="presParOf" srcId="{15CD41B1-518D-4416-A66C-6A9E4703C6C7}" destId="{21B82D07-B7A9-467E-994D-82EBE4DA92DD}" srcOrd="0" destOrd="0" presId="urn:microsoft.com/office/officeart/2005/8/layout/list1"/>
    <dgm:cxn modelId="{737EBB27-AA3E-43C9-828D-9F3A960F10F1}" type="presParOf" srcId="{15CD41B1-518D-4416-A66C-6A9E4703C6C7}" destId="{76BADFD7-F069-429D-BD79-0EEBBA0D41CB}" srcOrd="1" destOrd="0" presId="urn:microsoft.com/office/officeart/2005/8/layout/list1"/>
    <dgm:cxn modelId="{F9C7E61E-DA5C-4729-9609-7C3BB48E1600}" type="presParOf" srcId="{2FA2BC0D-6D57-44DA-A3C7-2F061479330B}" destId="{3209B4A1-2CE9-4E93-9E43-8B45667587AE}" srcOrd="5" destOrd="0" presId="urn:microsoft.com/office/officeart/2005/8/layout/list1"/>
    <dgm:cxn modelId="{DD66D576-5FDA-4295-A5E9-4166BC88B90C}" type="presParOf" srcId="{2FA2BC0D-6D57-44DA-A3C7-2F061479330B}" destId="{41E448A1-140D-44E1-9773-158FA3EB55BB}" srcOrd="6" destOrd="0" presId="urn:microsoft.com/office/officeart/2005/8/layout/list1"/>
    <dgm:cxn modelId="{8823E9BA-A335-476B-9F15-EC63FE9DBC7F}" type="presParOf" srcId="{2FA2BC0D-6D57-44DA-A3C7-2F061479330B}" destId="{FC5A16C6-083E-49B0-9C0E-DA364C7A4B95}" srcOrd="7" destOrd="0" presId="urn:microsoft.com/office/officeart/2005/8/layout/list1"/>
    <dgm:cxn modelId="{B5A825F9-FA17-42E5-B121-3225F0B8D4DD}" type="presParOf" srcId="{2FA2BC0D-6D57-44DA-A3C7-2F061479330B}" destId="{BC03D4B0-CEEC-43EA-9511-1627281A3940}" srcOrd="8" destOrd="0" presId="urn:microsoft.com/office/officeart/2005/8/layout/list1"/>
    <dgm:cxn modelId="{F20800D3-8D76-4E51-81FD-BAE6209502E9}" type="presParOf" srcId="{BC03D4B0-CEEC-43EA-9511-1627281A3940}" destId="{01143134-C513-4EDE-9750-13ECAE608DA1}" srcOrd="0" destOrd="0" presId="urn:microsoft.com/office/officeart/2005/8/layout/list1"/>
    <dgm:cxn modelId="{7771A8A8-916A-4DA7-8B5A-77026A574534}" type="presParOf" srcId="{BC03D4B0-CEEC-43EA-9511-1627281A3940}" destId="{23A5463F-37C4-46F2-B16D-C284D35243F8}" srcOrd="1" destOrd="0" presId="urn:microsoft.com/office/officeart/2005/8/layout/list1"/>
    <dgm:cxn modelId="{FC6C4B6B-1810-48A5-8419-4D318710953F}" type="presParOf" srcId="{2FA2BC0D-6D57-44DA-A3C7-2F061479330B}" destId="{8131D712-EF9D-4672-82E7-43C831EE0D69}" srcOrd="9" destOrd="0" presId="urn:microsoft.com/office/officeart/2005/8/layout/list1"/>
    <dgm:cxn modelId="{75E71E02-D966-4C80-9448-F6341B66C844}" type="presParOf" srcId="{2FA2BC0D-6D57-44DA-A3C7-2F061479330B}" destId="{BB1DFF77-B2FB-4A7A-9F33-41B9B136136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56CE56-3D23-400D-9771-ADB0CC492DDB}"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D236713D-8EDD-43EF-8DBF-1B88772C1F43}">
      <dgm:prSet phldrT="[Text]"/>
      <dgm:spPr/>
      <dgm:t>
        <a:bodyPr/>
        <a:lstStyle/>
        <a:p>
          <a:r>
            <a:rPr lang="en-US" dirty="0"/>
            <a:t>Formal</a:t>
          </a:r>
        </a:p>
      </dgm:t>
    </dgm:pt>
    <dgm:pt modelId="{792E492B-67C3-466F-AF42-F85E83292297}" type="parTrans" cxnId="{94D5EE43-EBBE-450F-B741-17530D7CFF50}">
      <dgm:prSet/>
      <dgm:spPr/>
      <dgm:t>
        <a:bodyPr/>
        <a:lstStyle/>
        <a:p>
          <a:endParaRPr lang="en-US"/>
        </a:p>
      </dgm:t>
    </dgm:pt>
    <dgm:pt modelId="{CD700F67-3154-41B5-A2D8-90EDE8DBCE7A}" type="sibTrans" cxnId="{94D5EE43-EBBE-450F-B741-17530D7CFF50}">
      <dgm:prSet/>
      <dgm:spPr/>
      <dgm:t>
        <a:bodyPr/>
        <a:lstStyle/>
        <a:p>
          <a:endParaRPr lang="en-US"/>
        </a:p>
      </dgm:t>
    </dgm:pt>
    <dgm:pt modelId="{4EA64AED-C40E-4DC5-A620-D5549E260C6D}">
      <dgm:prSet phldrT="[Text]"/>
      <dgm:spPr/>
      <dgm:t>
        <a:bodyPr/>
        <a:lstStyle/>
        <a:p>
          <a:r>
            <a:rPr lang="en-US" dirty="0"/>
            <a:t>CANS/FAST</a:t>
          </a:r>
        </a:p>
      </dgm:t>
    </dgm:pt>
    <dgm:pt modelId="{643AE830-AE7D-40F4-950C-E91A6731D110}" type="parTrans" cxnId="{8CD17A42-2F20-4812-A02E-CBDFC375C6A2}">
      <dgm:prSet/>
      <dgm:spPr/>
      <dgm:t>
        <a:bodyPr/>
        <a:lstStyle/>
        <a:p>
          <a:endParaRPr lang="en-US"/>
        </a:p>
      </dgm:t>
    </dgm:pt>
    <dgm:pt modelId="{C55E37FE-9379-4941-BE31-1D1CFA5B4B03}" type="sibTrans" cxnId="{8CD17A42-2F20-4812-A02E-CBDFC375C6A2}">
      <dgm:prSet/>
      <dgm:spPr/>
      <dgm:t>
        <a:bodyPr/>
        <a:lstStyle/>
        <a:p>
          <a:endParaRPr lang="en-US"/>
        </a:p>
      </dgm:t>
    </dgm:pt>
    <dgm:pt modelId="{81B56C92-9E52-4438-80CB-EF9E95F16C55}">
      <dgm:prSet phldrT="[Text]"/>
      <dgm:spPr/>
      <dgm:t>
        <a:bodyPr/>
        <a:lstStyle/>
        <a:p>
          <a:r>
            <a:rPr lang="en-US" dirty="0"/>
            <a:t>Parenting</a:t>
          </a:r>
        </a:p>
      </dgm:t>
    </dgm:pt>
    <dgm:pt modelId="{27077A0F-97D4-4FE4-8D6C-226601F96D20}" type="parTrans" cxnId="{37FA7DA7-F950-473D-8EBB-B543C72F6AA1}">
      <dgm:prSet/>
      <dgm:spPr/>
      <dgm:t>
        <a:bodyPr/>
        <a:lstStyle/>
        <a:p>
          <a:endParaRPr lang="en-US"/>
        </a:p>
      </dgm:t>
    </dgm:pt>
    <dgm:pt modelId="{4760EF05-32DF-405A-99B9-423F0B31A481}" type="sibTrans" cxnId="{37FA7DA7-F950-473D-8EBB-B543C72F6AA1}">
      <dgm:prSet/>
      <dgm:spPr/>
      <dgm:t>
        <a:bodyPr/>
        <a:lstStyle/>
        <a:p>
          <a:endParaRPr lang="en-US"/>
        </a:p>
      </dgm:t>
    </dgm:pt>
    <dgm:pt modelId="{05A1ECB8-1599-419C-90A3-70CB466D4899}">
      <dgm:prSet phldrT="[Text]"/>
      <dgm:spPr/>
      <dgm:t>
        <a:bodyPr/>
        <a:lstStyle/>
        <a:p>
          <a:r>
            <a:rPr lang="en-US" dirty="0"/>
            <a:t>Informal</a:t>
          </a:r>
        </a:p>
      </dgm:t>
    </dgm:pt>
    <dgm:pt modelId="{532611CA-EB74-48C3-A391-BB488968DCC0}" type="parTrans" cxnId="{14C262B1-8009-4DCF-82A9-D57E4DB8EF5E}">
      <dgm:prSet/>
      <dgm:spPr/>
    </dgm:pt>
    <dgm:pt modelId="{75E583DB-E6B2-433A-97CE-2EC20F9FAC6A}" type="sibTrans" cxnId="{14C262B1-8009-4DCF-82A9-D57E4DB8EF5E}">
      <dgm:prSet/>
      <dgm:spPr/>
    </dgm:pt>
    <dgm:pt modelId="{DCBD2374-A4C4-4F37-A3DB-0BA3AEC42083}">
      <dgm:prSet phldrT="[Text]"/>
      <dgm:spPr/>
      <dgm:t>
        <a:bodyPr/>
        <a:lstStyle/>
        <a:p>
          <a:r>
            <a:rPr lang="en-US" dirty="0"/>
            <a:t>Observations</a:t>
          </a:r>
        </a:p>
      </dgm:t>
    </dgm:pt>
    <dgm:pt modelId="{74520050-3BEF-48E7-99F3-9552919FA5DD}" type="parTrans" cxnId="{7E63830B-EC74-45A9-937B-4ACCBA2B28DB}">
      <dgm:prSet/>
      <dgm:spPr/>
      <dgm:t>
        <a:bodyPr/>
        <a:lstStyle/>
        <a:p>
          <a:endParaRPr lang="en-US"/>
        </a:p>
      </dgm:t>
    </dgm:pt>
    <dgm:pt modelId="{FBDA5C2E-0469-45BF-B4BD-545E15F1351D}" type="sibTrans" cxnId="{7E63830B-EC74-45A9-937B-4ACCBA2B28DB}">
      <dgm:prSet/>
      <dgm:spPr/>
      <dgm:t>
        <a:bodyPr/>
        <a:lstStyle/>
        <a:p>
          <a:endParaRPr lang="en-US"/>
        </a:p>
      </dgm:t>
    </dgm:pt>
    <dgm:pt modelId="{5DE98243-06F2-4471-8B47-486DA65C4D47}">
      <dgm:prSet phldrT="[Text]"/>
      <dgm:spPr/>
      <dgm:t>
        <a:bodyPr/>
        <a:lstStyle/>
        <a:p>
          <a:r>
            <a:rPr lang="en-US" dirty="0"/>
            <a:t>Interviews/conversations</a:t>
          </a:r>
        </a:p>
      </dgm:t>
    </dgm:pt>
    <dgm:pt modelId="{0035AC30-EC0A-4243-BC83-B6C02985D6D3}" type="parTrans" cxnId="{0F77E561-4C79-4A5D-AEE0-F48FDDBE610A}">
      <dgm:prSet/>
      <dgm:spPr/>
      <dgm:t>
        <a:bodyPr/>
        <a:lstStyle/>
        <a:p>
          <a:endParaRPr lang="en-US"/>
        </a:p>
      </dgm:t>
    </dgm:pt>
    <dgm:pt modelId="{4166F742-E6B8-4259-83D5-B288BF026A95}" type="sibTrans" cxnId="{0F77E561-4C79-4A5D-AEE0-F48FDDBE610A}">
      <dgm:prSet/>
      <dgm:spPr/>
      <dgm:t>
        <a:bodyPr/>
        <a:lstStyle/>
        <a:p>
          <a:endParaRPr lang="en-US"/>
        </a:p>
      </dgm:t>
    </dgm:pt>
    <dgm:pt modelId="{52084571-D02D-4C80-8432-5AB92B47B679}">
      <dgm:prSet phldrT="[Text]"/>
      <dgm:spPr/>
      <dgm:t>
        <a:bodyPr/>
        <a:lstStyle/>
        <a:p>
          <a:r>
            <a:rPr lang="en-US" dirty="0"/>
            <a:t>Review of summary or progress reports, records, etc.</a:t>
          </a:r>
        </a:p>
      </dgm:t>
    </dgm:pt>
    <dgm:pt modelId="{AF159283-7AC6-4F36-BE82-55A90803B78E}" type="parTrans" cxnId="{A8AAFBD1-B2A8-4453-B058-18AAE660FF9A}">
      <dgm:prSet/>
      <dgm:spPr/>
      <dgm:t>
        <a:bodyPr/>
        <a:lstStyle/>
        <a:p>
          <a:endParaRPr lang="en-US"/>
        </a:p>
      </dgm:t>
    </dgm:pt>
    <dgm:pt modelId="{0CF85BBC-BAE8-479C-BD39-0F98D537B08E}" type="sibTrans" cxnId="{A8AAFBD1-B2A8-4453-B058-18AAE660FF9A}">
      <dgm:prSet/>
      <dgm:spPr/>
      <dgm:t>
        <a:bodyPr/>
        <a:lstStyle/>
        <a:p>
          <a:endParaRPr lang="en-US"/>
        </a:p>
      </dgm:t>
    </dgm:pt>
    <dgm:pt modelId="{B70D765D-549D-4DE9-905B-26E943D8BFFA}">
      <dgm:prSet phldrT="[Text]"/>
      <dgm:spPr/>
      <dgm:t>
        <a:bodyPr/>
        <a:lstStyle/>
        <a:p>
          <a:r>
            <a:rPr lang="en-US" dirty="0"/>
            <a:t>Shared conclusions</a:t>
          </a:r>
        </a:p>
      </dgm:t>
    </dgm:pt>
    <dgm:pt modelId="{158706C1-B326-4EC7-A637-9541932DACFB}" type="parTrans" cxnId="{AC9F57D4-51ED-4E4A-B775-4806E3398706}">
      <dgm:prSet/>
      <dgm:spPr/>
      <dgm:t>
        <a:bodyPr/>
        <a:lstStyle/>
        <a:p>
          <a:endParaRPr lang="en-US"/>
        </a:p>
      </dgm:t>
    </dgm:pt>
    <dgm:pt modelId="{BFF7CD49-866D-47EA-9372-00E3A161C6AE}" type="sibTrans" cxnId="{AC9F57D4-51ED-4E4A-B775-4806E3398706}">
      <dgm:prSet/>
      <dgm:spPr/>
      <dgm:t>
        <a:bodyPr/>
        <a:lstStyle/>
        <a:p>
          <a:endParaRPr lang="en-US"/>
        </a:p>
      </dgm:t>
    </dgm:pt>
    <dgm:pt modelId="{8D998BE6-D486-48C7-924D-4FD12A4C6BBB}">
      <dgm:prSet phldrT="[Text]"/>
      <dgm:spPr/>
      <dgm:t>
        <a:bodyPr/>
        <a:lstStyle/>
        <a:p>
          <a:r>
            <a:rPr lang="en-US" dirty="0"/>
            <a:t>Psychological (ex: MMPI)</a:t>
          </a:r>
        </a:p>
      </dgm:t>
    </dgm:pt>
    <dgm:pt modelId="{79030E4B-82D8-4274-81B4-CF4BFB359208}" type="parTrans" cxnId="{5DFF9069-EEEF-4608-8679-31172D9E731B}">
      <dgm:prSet/>
      <dgm:spPr/>
    </dgm:pt>
    <dgm:pt modelId="{B1C66E17-F052-4104-80C1-BBE59A89FFD2}" type="sibTrans" cxnId="{5DFF9069-EEEF-4608-8679-31172D9E731B}">
      <dgm:prSet/>
      <dgm:spPr/>
    </dgm:pt>
    <dgm:pt modelId="{42AF24A9-97AC-481B-893E-BED2A3EFDA2B}">
      <dgm:prSet phldrT="[Text]"/>
      <dgm:spPr/>
      <dgm:t>
        <a:bodyPr/>
        <a:lstStyle/>
        <a:p>
          <a:r>
            <a:rPr lang="en-US" dirty="0"/>
            <a:t>Educational</a:t>
          </a:r>
        </a:p>
      </dgm:t>
    </dgm:pt>
    <dgm:pt modelId="{BCE87991-A239-4B7C-892E-8608668B0D6E}" type="parTrans" cxnId="{1005347A-93C8-4DAF-9F50-1D6438C738D2}">
      <dgm:prSet/>
      <dgm:spPr/>
    </dgm:pt>
    <dgm:pt modelId="{DA0D8068-2F87-4EE7-AA12-83CB77FC3C5D}" type="sibTrans" cxnId="{1005347A-93C8-4DAF-9F50-1D6438C738D2}">
      <dgm:prSet/>
      <dgm:spPr/>
    </dgm:pt>
    <dgm:pt modelId="{C07B31FF-C115-4DCD-A49F-A7723090DD36}">
      <dgm:prSet phldrT="[Text]"/>
      <dgm:spPr/>
      <dgm:t>
        <a:bodyPr/>
        <a:lstStyle/>
        <a:p>
          <a:r>
            <a:rPr lang="en-US" dirty="0"/>
            <a:t>Behavioral</a:t>
          </a:r>
        </a:p>
      </dgm:t>
    </dgm:pt>
    <dgm:pt modelId="{AEB9781A-47C7-4D05-B4D6-DA03AC09D5D7}" type="parTrans" cxnId="{06C5AF99-F34A-4BBB-8984-7AE636073687}">
      <dgm:prSet/>
      <dgm:spPr/>
    </dgm:pt>
    <dgm:pt modelId="{5A2A797B-CFAC-4847-8F2A-CCFF1397E89A}" type="sibTrans" cxnId="{06C5AF99-F34A-4BBB-8984-7AE636073687}">
      <dgm:prSet/>
      <dgm:spPr/>
    </dgm:pt>
    <dgm:pt modelId="{3D80BF2B-6EE1-4180-8F87-CD8AD96FB602}">
      <dgm:prSet phldrT="[Text]"/>
      <dgm:spPr/>
      <dgm:t>
        <a:bodyPr/>
        <a:lstStyle/>
        <a:p>
          <a:r>
            <a:rPr lang="en-US" dirty="0"/>
            <a:t>EPSDT</a:t>
          </a:r>
        </a:p>
      </dgm:t>
    </dgm:pt>
    <dgm:pt modelId="{C5D3FBB7-EF1D-4950-B638-9CE51138C7E2}" type="parTrans" cxnId="{1CBCBE00-2370-41B9-8F40-DA342EA7D1FE}">
      <dgm:prSet/>
      <dgm:spPr/>
    </dgm:pt>
    <dgm:pt modelId="{AFE014A5-647E-4E78-9C7C-A0DAF314E67E}" type="sibTrans" cxnId="{1CBCBE00-2370-41B9-8F40-DA342EA7D1FE}">
      <dgm:prSet/>
      <dgm:spPr/>
    </dgm:pt>
    <dgm:pt modelId="{5F740535-A98F-4C15-B0CE-AC81ACCDE240}" type="pres">
      <dgm:prSet presAssocID="{F456CE56-3D23-400D-9771-ADB0CC492DDB}" presName="Name0" presStyleCnt="0">
        <dgm:presLayoutVars>
          <dgm:dir/>
          <dgm:animLvl val="lvl"/>
          <dgm:resizeHandles/>
        </dgm:presLayoutVars>
      </dgm:prSet>
      <dgm:spPr/>
    </dgm:pt>
    <dgm:pt modelId="{C3648016-64DA-4D3E-88FD-24AA0296FC12}" type="pres">
      <dgm:prSet presAssocID="{05A1ECB8-1599-419C-90A3-70CB466D4899}" presName="linNode" presStyleCnt="0"/>
      <dgm:spPr/>
    </dgm:pt>
    <dgm:pt modelId="{3E8B6C32-05E2-410E-AAC6-7BF64BEDC1F0}" type="pres">
      <dgm:prSet presAssocID="{05A1ECB8-1599-419C-90A3-70CB466D4899}" presName="parentShp" presStyleLbl="node1" presStyleIdx="0" presStyleCnt="2">
        <dgm:presLayoutVars>
          <dgm:bulletEnabled val="1"/>
        </dgm:presLayoutVars>
      </dgm:prSet>
      <dgm:spPr/>
    </dgm:pt>
    <dgm:pt modelId="{45E2337C-F558-4DC8-BAFB-FF3DF7C414EE}" type="pres">
      <dgm:prSet presAssocID="{05A1ECB8-1599-419C-90A3-70CB466D4899}" presName="childShp" presStyleLbl="bgAccFollowNode1" presStyleIdx="0" presStyleCnt="2">
        <dgm:presLayoutVars>
          <dgm:bulletEnabled val="1"/>
        </dgm:presLayoutVars>
      </dgm:prSet>
      <dgm:spPr/>
    </dgm:pt>
    <dgm:pt modelId="{987AF0F2-EC52-43E3-A763-9C6580E0F345}" type="pres">
      <dgm:prSet presAssocID="{75E583DB-E6B2-433A-97CE-2EC20F9FAC6A}" presName="spacing" presStyleCnt="0"/>
      <dgm:spPr/>
    </dgm:pt>
    <dgm:pt modelId="{13F600F3-9907-4C34-BF73-F56B0E1D91A3}" type="pres">
      <dgm:prSet presAssocID="{D236713D-8EDD-43EF-8DBF-1B88772C1F43}" presName="linNode" presStyleCnt="0"/>
      <dgm:spPr/>
    </dgm:pt>
    <dgm:pt modelId="{0D454956-5608-44AD-A913-C69A9C32E24D}" type="pres">
      <dgm:prSet presAssocID="{D236713D-8EDD-43EF-8DBF-1B88772C1F43}" presName="parentShp" presStyleLbl="node1" presStyleIdx="1" presStyleCnt="2">
        <dgm:presLayoutVars>
          <dgm:bulletEnabled val="1"/>
        </dgm:presLayoutVars>
      </dgm:prSet>
      <dgm:spPr/>
    </dgm:pt>
    <dgm:pt modelId="{607EE3BA-AE22-452A-B0D0-3380A8854F95}" type="pres">
      <dgm:prSet presAssocID="{D236713D-8EDD-43EF-8DBF-1B88772C1F43}" presName="childShp" presStyleLbl="bgAccFollowNode1" presStyleIdx="1" presStyleCnt="2">
        <dgm:presLayoutVars>
          <dgm:bulletEnabled val="1"/>
        </dgm:presLayoutVars>
      </dgm:prSet>
      <dgm:spPr/>
    </dgm:pt>
  </dgm:ptLst>
  <dgm:cxnLst>
    <dgm:cxn modelId="{1CBCBE00-2370-41B9-8F40-DA342EA7D1FE}" srcId="{D236713D-8EDD-43EF-8DBF-1B88772C1F43}" destId="{3D80BF2B-6EE1-4180-8F87-CD8AD96FB602}" srcOrd="1" destOrd="0" parTransId="{C5D3FBB7-EF1D-4950-B638-9CE51138C7E2}" sibTransId="{AFE014A5-647E-4E78-9C7C-A0DAF314E67E}"/>
    <dgm:cxn modelId="{7E63830B-EC74-45A9-937B-4ACCBA2B28DB}" srcId="{05A1ECB8-1599-419C-90A3-70CB466D4899}" destId="{DCBD2374-A4C4-4F37-A3DB-0BA3AEC42083}" srcOrd="0" destOrd="0" parTransId="{74520050-3BEF-48E7-99F3-9552919FA5DD}" sibTransId="{FBDA5C2E-0469-45BF-B4BD-545E15F1351D}"/>
    <dgm:cxn modelId="{B180210F-D693-4A2B-9071-7C46C1E1A0C7}" type="presOf" srcId="{C07B31FF-C115-4DCD-A49F-A7723090DD36}" destId="{607EE3BA-AE22-452A-B0D0-3380A8854F95}" srcOrd="0" destOrd="3" presId="urn:microsoft.com/office/officeart/2005/8/layout/vList6"/>
    <dgm:cxn modelId="{0EBDC81D-7CC7-43FC-A906-FC08C0D0016D}" type="presOf" srcId="{81B56C92-9E52-4438-80CB-EF9E95F16C55}" destId="{607EE3BA-AE22-452A-B0D0-3380A8854F95}" srcOrd="0" destOrd="4" presId="urn:microsoft.com/office/officeart/2005/8/layout/vList6"/>
    <dgm:cxn modelId="{21FBC41F-BDE8-4D3D-AED2-A6A259D2B4A8}" type="presOf" srcId="{4EA64AED-C40E-4DC5-A620-D5549E260C6D}" destId="{607EE3BA-AE22-452A-B0D0-3380A8854F95}" srcOrd="0" destOrd="0" presId="urn:microsoft.com/office/officeart/2005/8/layout/vList6"/>
    <dgm:cxn modelId="{F74A0B22-3746-4A85-880B-41E26478EB4D}" type="presOf" srcId="{05A1ECB8-1599-419C-90A3-70CB466D4899}" destId="{3E8B6C32-05E2-410E-AAC6-7BF64BEDC1F0}" srcOrd="0" destOrd="0" presId="urn:microsoft.com/office/officeart/2005/8/layout/vList6"/>
    <dgm:cxn modelId="{0F77E561-4C79-4A5D-AEE0-F48FDDBE610A}" srcId="{05A1ECB8-1599-419C-90A3-70CB466D4899}" destId="{5DE98243-06F2-4471-8B47-486DA65C4D47}" srcOrd="1" destOrd="0" parTransId="{0035AC30-EC0A-4243-BC83-B6C02985D6D3}" sibTransId="{4166F742-E6B8-4259-83D5-B288BF026A95}"/>
    <dgm:cxn modelId="{C5837442-CBD6-4AA1-8C40-208E762FACF9}" type="presOf" srcId="{D236713D-8EDD-43EF-8DBF-1B88772C1F43}" destId="{0D454956-5608-44AD-A913-C69A9C32E24D}" srcOrd="0" destOrd="0" presId="urn:microsoft.com/office/officeart/2005/8/layout/vList6"/>
    <dgm:cxn modelId="{8CD17A42-2F20-4812-A02E-CBDFC375C6A2}" srcId="{D236713D-8EDD-43EF-8DBF-1B88772C1F43}" destId="{4EA64AED-C40E-4DC5-A620-D5549E260C6D}" srcOrd="0" destOrd="0" parTransId="{643AE830-AE7D-40F4-950C-E91A6731D110}" sibTransId="{C55E37FE-9379-4941-BE31-1D1CFA5B4B03}"/>
    <dgm:cxn modelId="{94D5EE43-EBBE-450F-B741-17530D7CFF50}" srcId="{F456CE56-3D23-400D-9771-ADB0CC492DDB}" destId="{D236713D-8EDD-43EF-8DBF-1B88772C1F43}" srcOrd="1" destOrd="0" parTransId="{792E492B-67C3-466F-AF42-F85E83292297}" sibTransId="{CD700F67-3154-41B5-A2D8-90EDE8DBCE7A}"/>
    <dgm:cxn modelId="{E0D1E946-72B3-4C32-A0D4-FF7F2A5369A9}" type="presOf" srcId="{3D80BF2B-6EE1-4180-8F87-CD8AD96FB602}" destId="{607EE3BA-AE22-452A-B0D0-3380A8854F95}" srcOrd="0" destOrd="1" presId="urn:microsoft.com/office/officeart/2005/8/layout/vList6"/>
    <dgm:cxn modelId="{5DFF9069-EEEF-4608-8679-31172D9E731B}" srcId="{D236713D-8EDD-43EF-8DBF-1B88772C1F43}" destId="{8D998BE6-D486-48C7-924D-4FD12A4C6BBB}" srcOrd="2" destOrd="0" parTransId="{79030E4B-82D8-4274-81B4-CF4BFB359208}" sibTransId="{B1C66E17-F052-4104-80C1-BBE59A89FFD2}"/>
    <dgm:cxn modelId="{1005347A-93C8-4DAF-9F50-1D6438C738D2}" srcId="{D236713D-8EDD-43EF-8DBF-1B88772C1F43}" destId="{42AF24A9-97AC-481B-893E-BED2A3EFDA2B}" srcOrd="5" destOrd="0" parTransId="{BCE87991-A239-4B7C-892E-8608668B0D6E}" sibTransId="{DA0D8068-2F87-4EE7-AA12-83CB77FC3C5D}"/>
    <dgm:cxn modelId="{4678717E-7A2D-4F80-8841-0B8CAE32EF85}" type="presOf" srcId="{42AF24A9-97AC-481B-893E-BED2A3EFDA2B}" destId="{607EE3BA-AE22-452A-B0D0-3380A8854F95}" srcOrd="0" destOrd="5" presId="urn:microsoft.com/office/officeart/2005/8/layout/vList6"/>
    <dgm:cxn modelId="{E1C88984-89F2-441D-90AB-C2DBC71978AD}" type="presOf" srcId="{8D998BE6-D486-48C7-924D-4FD12A4C6BBB}" destId="{607EE3BA-AE22-452A-B0D0-3380A8854F95}" srcOrd="0" destOrd="2" presId="urn:microsoft.com/office/officeart/2005/8/layout/vList6"/>
    <dgm:cxn modelId="{E7FA7D8B-E7D4-4663-BF71-054EEE680AC4}" type="presOf" srcId="{5DE98243-06F2-4471-8B47-486DA65C4D47}" destId="{45E2337C-F558-4DC8-BAFB-FF3DF7C414EE}" srcOrd="0" destOrd="1" presId="urn:microsoft.com/office/officeart/2005/8/layout/vList6"/>
    <dgm:cxn modelId="{06C5AF99-F34A-4BBB-8984-7AE636073687}" srcId="{D236713D-8EDD-43EF-8DBF-1B88772C1F43}" destId="{C07B31FF-C115-4DCD-A49F-A7723090DD36}" srcOrd="3" destOrd="0" parTransId="{AEB9781A-47C7-4D05-B4D6-DA03AC09D5D7}" sibTransId="{5A2A797B-CFAC-4847-8F2A-CCFF1397E89A}"/>
    <dgm:cxn modelId="{37FA7DA7-F950-473D-8EBB-B543C72F6AA1}" srcId="{D236713D-8EDD-43EF-8DBF-1B88772C1F43}" destId="{81B56C92-9E52-4438-80CB-EF9E95F16C55}" srcOrd="4" destOrd="0" parTransId="{27077A0F-97D4-4FE4-8D6C-226601F96D20}" sibTransId="{4760EF05-32DF-405A-99B9-423F0B31A481}"/>
    <dgm:cxn modelId="{398B4CAB-6B2B-4788-9BB8-1A71F88EEC1A}" type="presOf" srcId="{52084571-D02D-4C80-8432-5AB92B47B679}" destId="{45E2337C-F558-4DC8-BAFB-FF3DF7C414EE}" srcOrd="0" destOrd="2" presId="urn:microsoft.com/office/officeart/2005/8/layout/vList6"/>
    <dgm:cxn modelId="{14C262B1-8009-4DCF-82A9-D57E4DB8EF5E}" srcId="{F456CE56-3D23-400D-9771-ADB0CC492DDB}" destId="{05A1ECB8-1599-419C-90A3-70CB466D4899}" srcOrd="0" destOrd="0" parTransId="{532611CA-EB74-48C3-A391-BB488968DCC0}" sibTransId="{75E583DB-E6B2-433A-97CE-2EC20F9FAC6A}"/>
    <dgm:cxn modelId="{A62378B6-BEBE-4E7C-B529-0363E25D81D9}" type="presOf" srcId="{B70D765D-549D-4DE9-905B-26E943D8BFFA}" destId="{45E2337C-F558-4DC8-BAFB-FF3DF7C414EE}" srcOrd="0" destOrd="3" presId="urn:microsoft.com/office/officeart/2005/8/layout/vList6"/>
    <dgm:cxn modelId="{9FF810B7-26C9-4EE4-81C5-16EE31A3037B}" type="presOf" srcId="{F456CE56-3D23-400D-9771-ADB0CC492DDB}" destId="{5F740535-A98F-4C15-B0CE-AC81ACCDE240}" srcOrd="0" destOrd="0" presId="urn:microsoft.com/office/officeart/2005/8/layout/vList6"/>
    <dgm:cxn modelId="{A8AAFBD1-B2A8-4453-B058-18AAE660FF9A}" srcId="{05A1ECB8-1599-419C-90A3-70CB466D4899}" destId="{52084571-D02D-4C80-8432-5AB92B47B679}" srcOrd="2" destOrd="0" parTransId="{AF159283-7AC6-4F36-BE82-55A90803B78E}" sibTransId="{0CF85BBC-BAE8-479C-BD39-0F98D537B08E}"/>
    <dgm:cxn modelId="{AC9F57D4-51ED-4E4A-B775-4806E3398706}" srcId="{05A1ECB8-1599-419C-90A3-70CB466D4899}" destId="{B70D765D-549D-4DE9-905B-26E943D8BFFA}" srcOrd="3" destOrd="0" parTransId="{158706C1-B326-4EC7-A637-9541932DACFB}" sibTransId="{BFF7CD49-866D-47EA-9372-00E3A161C6AE}"/>
    <dgm:cxn modelId="{99177EE0-F97D-458B-8A1A-D179D5DFA035}" type="presOf" srcId="{DCBD2374-A4C4-4F37-A3DB-0BA3AEC42083}" destId="{45E2337C-F558-4DC8-BAFB-FF3DF7C414EE}" srcOrd="0" destOrd="0" presId="urn:microsoft.com/office/officeart/2005/8/layout/vList6"/>
    <dgm:cxn modelId="{3B7D2A3C-FED6-4D35-9C1E-EB635EBE365E}" type="presParOf" srcId="{5F740535-A98F-4C15-B0CE-AC81ACCDE240}" destId="{C3648016-64DA-4D3E-88FD-24AA0296FC12}" srcOrd="0" destOrd="0" presId="urn:microsoft.com/office/officeart/2005/8/layout/vList6"/>
    <dgm:cxn modelId="{7F04F321-FC81-4D72-9878-650C4BEDF91A}" type="presParOf" srcId="{C3648016-64DA-4D3E-88FD-24AA0296FC12}" destId="{3E8B6C32-05E2-410E-AAC6-7BF64BEDC1F0}" srcOrd="0" destOrd="0" presId="urn:microsoft.com/office/officeart/2005/8/layout/vList6"/>
    <dgm:cxn modelId="{4AD3A352-CD5D-4969-AD9F-8FBE5CE063BE}" type="presParOf" srcId="{C3648016-64DA-4D3E-88FD-24AA0296FC12}" destId="{45E2337C-F558-4DC8-BAFB-FF3DF7C414EE}" srcOrd="1" destOrd="0" presId="urn:microsoft.com/office/officeart/2005/8/layout/vList6"/>
    <dgm:cxn modelId="{A4853BB9-97B0-49EE-8DAB-4744D552226B}" type="presParOf" srcId="{5F740535-A98F-4C15-B0CE-AC81ACCDE240}" destId="{987AF0F2-EC52-43E3-A763-9C6580E0F345}" srcOrd="1" destOrd="0" presId="urn:microsoft.com/office/officeart/2005/8/layout/vList6"/>
    <dgm:cxn modelId="{B31AB81E-F67B-417B-A691-CA999A130C49}" type="presParOf" srcId="{5F740535-A98F-4C15-B0CE-AC81ACCDE240}" destId="{13F600F3-9907-4C34-BF73-F56B0E1D91A3}" srcOrd="2" destOrd="0" presId="urn:microsoft.com/office/officeart/2005/8/layout/vList6"/>
    <dgm:cxn modelId="{3BB9C475-46E2-402D-9CF3-11324ACE97E5}" type="presParOf" srcId="{13F600F3-9907-4C34-BF73-F56B0E1D91A3}" destId="{0D454956-5608-44AD-A913-C69A9C32E24D}" srcOrd="0" destOrd="0" presId="urn:microsoft.com/office/officeart/2005/8/layout/vList6"/>
    <dgm:cxn modelId="{13992C7E-497C-4702-9B1B-07CCB608F629}" type="presParOf" srcId="{13F600F3-9907-4C34-BF73-F56B0E1D91A3}" destId="{607EE3BA-AE22-452A-B0D0-3380A8854F9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31B273-99CB-4420-A532-D4CB2100A712}" type="doc">
      <dgm:prSet loTypeId="urn:microsoft.com/office/officeart/2005/8/layout/equation1" loCatId="process" qsTypeId="urn:microsoft.com/office/officeart/2005/8/quickstyle/simple1" qsCatId="simple" csTypeId="urn:microsoft.com/office/officeart/2005/8/colors/colorful3" csCatId="colorful" phldr="1"/>
      <dgm:spPr/>
    </dgm:pt>
    <dgm:pt modelId="{01C88A31-9CB5-4012-9222-5DFC2C0526EE}">
      <dgm:prSet phldrT="[Text]"/>
      <dgm:spPr/>
      <dgm:t>
        <a:bodyPr/>
        <a:lstStyle/>
        <a:p>
          <a:r>
            <a:rPr lang="en-US" dirty="0"/>
            <a:t>Global Assessment</a:t>
          </a:r>
        </a:p>
      </dgm:t>
    </dgm:pt>
    <dgm:pt modelId="{306B2314-B1F2-418E-BDEE-FDCDCD451824}" type="parTrans" cxnId="{A68627DB-23CF-414B-BEBA-B008904D0B9B}">
      <dgm:prSet/>
      <dgm:spPr/>
      <dgm:t>
        <a:bodyPr/>
        <a:lstStyle/>
        <a:p>
          <a:endParaRPr lang="en-US"/>
        </a:p>
      </dgm:t>
    </dgm:pt>
    <dgm:pt modelId="{126AD59E-BF52-4391-B258-E94C9AC03D54}" type="sibTrans" cxnId="{A68627DB-23CF-414B-BEBA-B008904D0B9B}">
      <dgm:prSet/>
      <dgm:spPr/>
      <dgm:t>
        <a:bodyPr/>
        <a:lstStyle/>
        <a:p>
          <a:endParaRPr lang="en-US">
            <a:solidFill>
              <a:srgbClr val="FFFF00"/>
            </a:solidFill>
          </a:endParaRPr>
        </a:p>
      </dgm:t>
    </dgm:pt>
    <dgm:pt modelId="{F7AFD40C-6455-4E9E-9834-AF7D1211C741}">
      <dgm:prSet phldrT="[Text]"/>
      <dgm:spPr/>
      <dgm:t>
        <a:bodyPr/>
        <a:lstStyle/>
        <a:p>
          <a:r>
            <a:rPr lang="en-US" dirty="0"/>
            <a:t>Assessment Integration</a:t>
          </a:r>
        </a:p>
      </dgm:t>
    </dgm:pt>
    <dgm:pt modelId="{C304DF5F-F092-4215-960B-5869E444B115}" type="parTrans" cxnId="{21E76993-0B22-45DF-9855-083FC8EF1B96}">
      <dgm:prSet/>
      <dgm:spPr/>
      <dgm:t>
        <a:bodyPr/>
        <a:lstStyle/>
        <a:p>
          <a:endParaRPr lang="en-US"/>
        </a:p>
      </dgm:t>
    </dgm:pt>
    <dgm:pt modelId="{714960AE-B0EE-47F0-923C-DC5EEBE8A688}" type="sibTrans" cxnId="{21E76993-0B22-45DF-9855-083FC8EF1B96}">
      <dgm:prSet/>
      <dgm:spPr/>
      <dgm:t>
        <a:bodyPr/>
        <a:lstStyle/>
        <a:p>
          <a:endParaRPr lang="en-US"/>
        </a:p>
      </dgm:t>
    </dgm:pt>
    <dgm:pt modelId="{D92389EA-A520-4E2E-9934-4F3F81C0DFD1}">
      <dgm:prSet phldrT="[Text]"/>
      <dgm:spPr/>
      <dgm:t>
        <a:bodyPr/>
        <a:lstStyle/>
        <a:p>
          <a:r>
            <a:rPr lang="en-US" dirty="0"/>
            <a:t>Quality Outcomes for Children and Families</a:t>
          </a:r>
        </a:p>
      </dgm:t>
    </dgm:pt>
    <dgm:pt modelId="{6AAC1918-A389-4A15-80F0-F46B9435A470}" type="parTrans" cxnId="{6776F19D-2C07-4E74-9043-BA40CC9B645B}">
      <dgm:prSet/>
      <dgm:spPr/>
      <dgm:t>
        <a:bodyPr/>
        <a:lstStyle/>
        <a:p>
          <a:endParaRPr lang="en-US"/>
        </a:p>
      </dgm:t>
    </dgm:pt>
    <dgm:pt modelId="{7977D39C-EE01-4DA2-BC6D-536249F2CC06}" type="sibTrans" cxnId="{6776F19D-2C07-4E74-9043-BA40CC9B645B}">
      <dgm:prSet/>
      <dgm:spPr/>
      <dgm:t>
        <a:bodyPr/>
        <a:lstStyle/>
        <a:p>
          <a:endParaRPr lang="en-US"/>
        </a:p>
      </dgm:t>
    </dgm:pt>
    <dgm:pt modelId="{F8219266-F396-4007-A7CF-B7C9385C81EF}" type="pres">
      <dgm:prSet presAssocID="{E031B273-99CB-4420-A532-D4CB2100A712}" presName="linearFlow" presStyleCnt="0">
        <dgm:presLayoutVars>
          <dgm:dir/>
          <dgm:resizeHandles val="exact"/>
        </dgm:presLayoutVars>
      </dgm:prSet>
      <dgm:spPr/>
    </dgm:pt>
    <dgm:pt modelId="{762FFF51-60A1-4E60-9359-63069B165AD0}" type="pres">
      <dgm:prSet presAssocID="{01C88A31-9CB5-4012-9222-5DFC2C0526EE}" presName="node" presStyleLbl="node1" presStyleIdx="0" presStyleCnt="3">
        <dgm:presLayoutVars>
          <dgm:bulletEnabled val="1"/>
        </dgm:presLayoutVars>
      </dgm:prSet>
      <dgm:spPr/>
    </dgm:pt>
    <dgm:pt modelId="{3CFF363A-702C-4857-ABE7-A84E3367E50B}" type="pres">
      <dgm:prSet presAssocID="{126AD59E-BF52-4391-B258-E94C9AC03D54}" presName="spacerL" presStyleCnt="0"/>
      <dgm:spPr/>
    </dgm:pt>
    <dgm:pt modelId="{44F7B397-F20F-4ACE-9D55-EE855172936B}" type="pres">
      <dgm:prSet presAssocID="{126AD59E-BF52-4391-B258-E94C9AC03D54}" presName="sibTrans" presStyleLbl="sibTrans2D1" presStyleIdx="0" presStyleCnt="2"/>
      <dgm:spPr/>
    </dgm:pt>
    <dgm:pt modelId="{46C79458-94F1-4C44-AA0B-2234A098C16C}" type="pres">
      <dgm:prSet presAssocID="{126AD59E-BF52-4391-B258-E94C9AC03D54}" presName="spacerR" presStyleCnt="0"/>
      <dgm:spPr/>
    </dgm:pt>
    <dgm:pt modelId="{0FC0002F-6D9A-4DD1-B6DB-0AFC7DF27240}" type="pres">
      <dgm:prSet presAssocID="{F7AFD40C-6455-4E9E-9834-AF7D1211C741}" presName="node" presStyleLbl="node1" presStyleIdx="1" presStyleCnt="3">
        <dgm:presLayoutVars>
          <dgm:bulletEnabled val="1"/>
        </dgm:presLayoutVars>
      </dgm:prSet>
      <dgm:spPr/>
    </dgm:pt>
    <dgm:pt modelId="{D3172DEF-13F0-4260-984C-DCD45B538604}" type="pres">
      <dgm:prSet presAssocID="{714960AE-B0EE-47F0-923C-DC5EEBE8A688}" presName="spacerL" presStyleCnt="0"/>
      <dgm:spPr/>
    </dgm:pt>
    <dgm:pt modelId="{94C7D2DC-B1D9-4366-A882-EE49A078EDEC}" type="pres">
      <dgm:prSet presAssocID="{714960AE-B0EE-47F0-923C-DC5EEBE8A688}" presName="sibTrans" presStyleLbl="sibTrans2D1" presStyleIdx="1" presStyleCnt="2"/>
      <dgm:spPr/>
    </dgm:pt>
    <dgm:pt modelId="{EA074F25-ABCF-4E5E-A035-255684C20C68}" type="pres">
      <dgm:prSet presAssocID="{714960AE-B0EE-47F0-923C-DC5EEBE8A688}" presName="spacerR" presStyleCnt="0"/>
      <dgm:spPr/>
    </dgm:pt>
    <dgm:pt modelId="{2F6BD76E-A369-44A8-A3CE-6A7F454A3B62}" type="pres">
      <dgm:prSet presAssocID="{D92389EA-A520-4E2E-9934-4F3F81C0DFD1}" presName="node" presStyleLbl="node1" presStyleIdx="2" presStyleCnt="3" custLinFactNeighborX="-5908" custLinFactNeighborY="-2211">
        <dgm:presLayoutVars>
          <dgm:bulletEnabled val="1"/>
        </dgm:presLayoutVars>
      </dgm:prSet>
      <dgm:spPr/>
    </dgm:pt>
  </dgm:ptLst>
  <dgm:cxnLst>
    <dgm:cxn modelId="{4BFBD73C-05D0-432D-8B36-0D0BD180E4EC}" type="presOf" srcId="{D92389EA-A520-4E2E-9934-4F3F81C0DFD1}" destId="{2F6BD76E-A369-44A8-A3CE-6A7F454A3B62}" srcOrd="0" destOrd="0" presId="urn:microsoft.com/office/officeart/2005/8/layout/equation1"/>
    <dgm:cxn modelId="{2DB8B55B-FD4C-4935-9EFC-480E39141188}" type="presOf" srcId="{F7AFD40C-6455-4E9E-9834-AF7D1211C741}" destId="{0FC0002F-6D9A-4DD1-B6DB-0AFC7DF27240}" srcOrd="0" destOrd="0" presId="urn:microsoft.com/office/officeart/2005/8/layout/equation1"/>
    <dgm:cxn modelId="{1C892861-BC2B-4305-97B5-92CC4D45FB59}" type="presOf" srcId="{126AD59E-BF52-4391-B258-E94C9AC03D54}" destId="{44F7B397-F20F-4ACE-9D55-EE855172936B}" srcOrd="0" destOrd="0" presId="urn:microsoft.com/office/officeart/2005/8/layout/equation1"/>
    <dgm:cxn modelId="{624A9648-087D-47FE-BD97-77E65A8579E3}" type="presOf" srcId="{E031B273-99CB-4420-A532-D4CB2100A712}" destId="{F8219266-F396-4007-A7CF-B7C9385C81EF}" srcOrd="0" destOrd="0" presId="urn:microsoft.com/office/officeart/2005/8/layout/equation1"/>
    <dgm:cxn modelId="{E5F7D949-0A11-4662-A441-604809F5B243}" type="presOf" srcId="{01C88A31-9CB5-4012-9222-5DFC2C0526EE}" destId="{762FFF51-60A1-4E60-9359-63069B165AD0}" srcOrd="0" destOrd="0" presId="urn:microsoft.com/office/officeart/2005/8/layout/equation1"/>
    <dgm:cxn modelId="{21E76993-0B22-45DF-9855-083FC8EF1B96}" srcId="{E031B273-99CB-4420-A532-D4CB2100A712}" destId="{F7AFD40C-6455-4E9E-9834-AF7D1211C741}" srcOrd="1" destOrd="0" parTransId="{C304DF5F-F092-4215-960B-5869E444B115}" sibTransId="{714960AE-B0EE-47F0-923C-DC5EEBE8A688}"/>
    <dgm:cxn modelId="{6776F19D-2C07-4E74-9043-BA40CC9B645B}" srcId="{E031B273-99CB-4420-A532-D4CB2100A712}" destId="{D92389EA-A520-4E2E-9934-4F3F81C0DFD1}" srcOrd="2" destOrd="0" parTransId="{6AAC1918-A389-4A15-80F0-F46B9435A470}" sibTransId="{7977D39C-EE01-4DA2-BC6D-536249F2CC06}"/>
    <dgm:cxn modelId="{A68627DB-23CF-414B-BEBA-B008904D0B9B}" srcId="{E031B273-99CB-4420-A532-D4CB2100A712}" destId="{01C88A31-9CB5-4012-9222-5DFC2C0526EE}" srcOrd="0" destOrd="0" parTransId="{306B2314-B1F2-418E-BDEE-FDCDCD451824}" sibTransId="{126AD59E-BF52-4391-B258-E94C9AC03D54}"/>
    <dgm:cxn modelId="{6072DEE6-4148-4B07-899F-F3F0BCFA6B56}" type="presOf" srcId="{714960AE-B0EE-47F0-923C-DC5EEBE8A688}" destId="{94C7D2DC-B1D9-4366-A882-EE49A078EDEC}" srcOrd="0" destOrd="0" presId="urn:microsoft.com/office/officeart/2005/8/layout/equation1"/>
    <dgm:cxn modelId="{CD6DEA4C-E989-47F8-9193-34B385CA79E6}" type="presParOf" srcId="{F8219266-F396-4007-A7CF-B7C9385C81EF}" destId="{762FFF51-60A1-4E60-9359-63069B165AD0}" srcOrd="0" destOrd="0" presId="urn:microsoft.com/office/officeart/2005/8/layout/equation1"/>
    <dgm:cxn modelId="{677E65B3-B330-47B3-AF66-4C237632C82C}" type="presParOf" srcId="{F8219266-F396-4007-A7CF-B7C9385C81EF}" destId="{3CFF363A-702C-4857-ABE7-A84E3367E50B}" srcOrd="1" destOrd="0" presId="urn:microsoft.com/office/officeart/2005/8/layout/equation1"/>
    <dgm:cxn modelId="{20CAE045-525E-4E83-911B-B98685DAAE3F}" type="presParOf" srcId="{F8219266-F396-4007-A7CF-B7C9385C81EF}" destId="{44F7B397-F20F-4ACE-9D55-EE855172936B}" srcOrd="2" destOrd="0" presId="urn:microsoft.com/office/officeart/2005/8/layout/equation1"/>
    <dgm:cxn modelId="{C63EAB23-E07E-4F5B-A021-D19A7A1402D2}" type="presParOf" srcId="{F8219266-F396-4007-A7CF-B7C9385C81EF}" destId="{46C79458-94F1-4C44-AA0B-2234A098C16C}" srcOrd="3" destOrd="0" presId="urn:microsoft.com/office/officeart/2005/8/layout/equation1"/>
    <dgm:cxn modelId="{C0E5183A-AA74-4B4A-9FA2-18528731066E}" type="presParOf" srcId="{F8219266-F396-4007-A7CF-B7C9385C81EF}" destId="{0FC0002F-6D9A-4DD1-B6DB-0AFC7DF27240}" srcOrd="4" destOrd="0" presId="urn:microsoft.com/office/officeart/2005/8/layout/equation1"/>
    <dgm:cxn modelId="{C694A34E-2371-4901-ACCC-2EDBC313D211}" type="presParOf" srcId="{F8219266-F396-4007-A7CF-B7C9385C81EF}" destId="{D3172DEF-13F0-4260-984C-DCD45B538604}" srcOrd="5" destOrd="0" presId="urn:microsoft.com/office/officeart/2005/8/layout/equation1"/>
    <dgm:cxn modelId="{137FE721-6520-453B-9B39-58E52BADC1C5}" type="presParOf" srcId="{F8219266-F396-4007-A7CF-B7C9385C81EF}" destId="{94C7D2DC-B1D9-4366-A882-EE49A078EDEC}" srcOrd="6" destOrd="0" presId="urn:microsoft.com/office/officeart/2005/8/layout/equation1"/>
    <dgm:cxn modelId="{223403EE-DEBC-4C41-8B27-11BD3943BA70}" type="presParOf" srcId="{F8219266-F396-4007-A7CF-B7C9385C81EF}" destId="{EA074F25-ABCF-4E5E-A035-255684C20C68}" srcOrd="7" destOrd="0" presId="urn:microsoft.com/office/officeart/2005/8/layout/equation1"/>
    <dgm:cxn modelId="{94FF9180-62AA-44C1-B9DB-EFA0D000DC86}" type="presParOf" srcId="{F8219266-F396-4007-A7CF-B7C9385C81EF}" destId="{2F6BD76E-A369-44A8-A3CE-6A7F454A3B62}"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BF90C3-8EA1-4962-9CD5-A2FAC7BA51D0}" type="doc">
      <dgm:prSet loTypeId="urn:microsoft.com/office/officeart/2009/3/layout/IncreasingArrowsProcess" loCatId="process" qsTypeId="urn:microsoft.com/office/officeart/2005/8/quickstyle/simple3" qsCatId="simple" csTypeId="urn:microsoft.com/office/officeart/2005/8/colors/colorful1" csCatId="colorful" phldr="1"/>
      <dgm:spPr/>
      <dgm:t>
        <a:bodyPr/>
        <a:lstStyle/>
        <a:p>
          <a:endParaRPr lang="en-US"/>
        </a:p>
      </dgm:t>
    </dgm:pt>
    <dgm:pt modelId="{BE94F387-483A-481D-A779-025FAF6F2B39}">
      <dgm:prSet phldrT="[Text]"/>
      <dgm:spPr/>
      <dgm:t>
        <a:bodyPr/>
        <a:lstStyle/>
        <a:p>
          <a:r>
            <a:rPr lang="en-US" dirty="0"/>
            <a:t>Referring Concerns</a:t>
          </a:r>
        </a:p>
      </dgm:t>
    </dgm:pt>
    <dgm:pt modelId="{756BA2DD-C4F2-4676-B251-8371A91E96B3}" type="parTrans" cxnId="{6438490A-498B-4C8C-9EFC-795E906CF954}">
      <dgm:prSet/>
      <dgm:spPr/>
      <dgm:t>
        <a:bodyPr/>
        <a:lstStyle/>
        <a:p>
          <a:endParaRPr lang="en-US"/>
        </a:p>
      </dgm:t>
    </dgm:pt>
    <dgm:pt modelId="{307A25AB-6545-4976-86CF-40F5BB6F983D}" type="sibTrans" cxnId="{6438490A-498B-4C8C-9EFC-795E906CF954}">
      <dgm:prSet/>
      <dgm:spPr/>
      <dgm:t>
        <a:bodyPr/>
        <a:lstStyle/>
        <a:p>
          <a:endParaRPr lang="en-US"/>
        </a:p>
      </dgm:t>
    </dgm:pt>
    <dgm:pt modelId="{B9446E97-951F-4737-8642-194262627B40}">
      <dgm:prSet phldrT="[Text]"/>
      <dgm:spPr/>
      <dgm:t>
        <a:bodyPr/>
        <a:lstStyle/>
        <a:p>
          <a:r>
            <a:rPr lang="en-US" dirty="0"/>
            <a:t>Unkempt home with safety issues visibly present</a:t>
          </a:r>
        </a:p>
      </dgm:t>
    </dgm:pt>
    <dgm:pt modelId="{A6C352D0-7E50-49B7-BB3E-11EA8CE5550A}" type="parTrans" cxnId="{7814C5A3-4526-48AE-BD82-30D6607959C5}">
      <dgm:prSet/>
      <dgm:spPr/>
      <dgm:t>
        <a:bodyPr/>
        <a:lstStyle/>
        <a:p>
          <a:endParaRPr lang="en-US"/>
        </a:p>
      </dgm:t>
    </dgm:pt>
    <dgm:pt modelId="{6F0E7CEC-FE92-437A-A248-F6028BF06598}" type="sibTrans" cxnId="{7814C5A3-4526-48AE-BD82-30D6607959C5}">
      <dgm:prSet/>
      <dgm:spPr/>
      <dgm:t>
        <a:bodyPr/>
        <a:lstStyle/>
        <a:p>
          <a:endParaRPr lang="en-US"/>
        </a:p>
      </dgm:t>
    </dgm:pt>
    <dgm:pt modelId="{4B36AC4C-D8D9-4EB9-B6D1-150EAF391769}">
      <dgm:prSet phldrT="[Text]"/>
      <dgm:spPr/>
      <dgm:t>
        <a:bodyPr/>
        <a:lstStyle/>
        <a:p>
          <a:r>
            <a:rPr lang="en-US" dirty="0"/>
            <a:t>Surface Issues</a:t>
          </a:r>
        </a:p>
      </dgm:t>
    </dgm:pt>
    <dgm:pt modelId="{4CA00D35-E289-48DF-A104-2C842A22CA78}" type="parTrans" cxnId="{91EA39A5-1ABC-46E0-B532-5E60FD3370D3}">
      <dgm:prSet/>
      <dgm:spPr/>
      <dgm:t>
        <a:bodyPr/>
        <a:lstStyle/>
        <a:p>
          <a:endParaRPr lang="en-US"/>
        </a:p>
      </dgm:t>
    </dgm:pt>
    <dgm:pt modelId="{603BC291-DF6A-4AD4-A7C9-7251BD78CE2C}" type="sibTrans" cxnId="{91EA39A5-1ABC-46E0-B532-5E60FD3370D3}">
      <dgm:prSet/>
      <dgm:spPr/>
      <dgm:t>
        <a:bodyPr/>
        <a:lstStyle/>
        <a:p>
          <a:endParaRPr lang="en-US"/>
        </a:p>
      </dgm:t>
    </dgm:pt>
    <dgm:pt modelId="{A3D1FD05-D110-49AB-BD04-758A5F7D8DC2}">
      <dgm:prSet phldrT="[Text]"/>
      <dgm:spPr/>
      <dgm:t>
        <a:bodyPr/>
        <a:lstStyle/>
        <a:p>
          <a:r>
            <a:rPr lang="en-US" dirty="0"/>
            <a:t>Parent substance abuse</a:t>
          </a:r>
        </a:p>
        <a:p>
          <a:r>
            <a:rPr lang="en-US" dirty="0"/>
            <a:t>Lack of resources</a:t>
          </a:r>
        </a:p>
        <a:p>
          <a:r>
            <a:rPr lang="en-US" dirty="0"/>
            <a:t>Fiscal issues</a:t>
          </a:r>
        </a:p>
        <a:p>
          <a:endParaRPr lang="en-US" dirty="0"/>
        </a:p>
      </dgm:t>
    </dgm:pt>
    <dgm:pt modelId="{46A3BA42-ADE2-4F97-8377-D1E3E8CA2678}" type="parTrans" cxnId="{ED744D84-17D4-44D0-934E-554BD52ACAB6}">
      <dgm:prSet/>
      <dgm:spPr/>
      <dgm:t>
        <a:bodyPr/>
        <a:lstStyle/>
        <a:p>
          <a:endParaRPr lang="en-US"/>
        </a:p>
      </dgm:t>
    </dgm:pt>
    <dgm:pt modelId="{7C0D598D-815A-4F44-92B7-7A1A9F7535D8}" type="sibTrans" cxnId="{ED744D84-17D4-44D0-934E-554BD52ACAB6}">
      <dgm:prSet/>
      <dgm:spPr/>
      <dgm:t>
        <a:bodyPr/>
        <a:lstStyle/>
        <a:p>
          <a:endParaRPr lang="en-US"/>
        </a:p>
      </dgm:t>
    </dgm:pt>
    <dgm:pt modelId="{95EBE413-2214-4F2C-B70B-893D681E4AD7}">
      <dgm:prSet phldrT="[Text]"/>
      <dgm:spPr/>
      <dgm:t>
        <a:bodyPr/>
        <a:lstStyle/>
        <a:p>
          <a:r>
            <a:rPr lang="en-US" dirty="0"/>
            <a:t>Underlying Issues</a:t>
          </a:r>
        </a:p>
      </dgm:t>
    </dgm:pt>
    <dgm:pt modelId="{AA6CBE0B-F01D-414E-A0DE-87ED762178AB}" type="parTrans" cxnId="{9E2B477B-02EE-49A4-BCE4-BAE494D2058A}">
      <dgm:prSet/>
      <dgm:spPr/>
      <dgm:t>
        <a:bodyPr/>
        <a:lstStyle/>
        <a:p>
          <a:endParaRPr lang="en-US"/>
        </a:p>
      </dgm:t>
    </dgm:pt>
    <dgm:pt modelId="{23435F33-1ED4-4124-8374-CA4E70E4E77B}" type="sibTrans" cxnId="{9E2B477B-02EE-49A4-BCE4-BAE494D2058A}">
      <dgm:prSet/>
      <dgm:spPr/>
      <dgm:t>
        <a:bodyPr/>
        <a:lstStyle/>
        <a:p>
          <a:endParaRPr lang="en-US"/>
        </a:p>
      </dgm:t>
    </dgm:pt>
    <dgm:pt modelId="{636E64B5-E957-47C3-9006-BA5D57177494}">
      <dgm:prSet phldrT="[Text]"/>
      <dgm:spPr/>
      <dgm:t>
        <a:bodyPr/>
        <a:lstStyle/>
        <a:p>
          <a:r>
            <a:rPr lang="en-US" dirty="0"/>
            <a:t>Mental Health</a:t>
          </a:r>
        </a:p>
        <a:p>
          <a:r>
            <a:rPr lang="en-US" dirty="0"/>
            <a:t>Parent ACEs</a:t>
          </a:r>
        </a:p>
        <a:p>
          <a:r>
            <a:rPr lang="en-US" dirty="0"/>
            <a:t>Intergenerational patterns</a:t>
          </a:r>
        </a:p>
      </dgm:t>
    </dgm:pt>
    <dgm:pt modelId="{06944929-AC2F-42BB-B8AF-657D1F823B2E}" type="parTrans" cxnId="{43F6907D-ECDC-45CF-8287-CB9D3C30CB5B}">
      <dgm:prSet/>
      <dgm:spPr/>
      <dgm:t>
        <a:bodyPr/>
        <a:lstStyle/>
        <a:p>
          <a:endParaRPr lang="en-US"/>
        </a:p>
      </dgm:t>
    </dgm:pt>
    <dgm:pt modelId="{28EDC1C5-4D5B-4608-8E20-EDB2688F3D38}" type="sibTrans" cxnId="{43F6907D-ECDC-45CF-8287-CB9D3C30CB5B}">
      <dgm:prSet/>
      <dgm:spPr/>
      <dgm:t>
        <a:bodyPr/>
        <a:lstStyle/>
        <a:p>
          <a:endParaRPr lang="en-US"/>
        </a:p>
      </dgm:t>
    </dgm:pt>
    <dgm:pt modelId="{694B4763-2979-48CE-8AFC-825DADE46B10}">
      <dgm:prSet phldrT="[Text]"/>
      <dgm:spPr/>
      <dgm:t>
        <a:bodyPr/>
        <a:lstStyle/>
        <a:p>
          <a:r>
            <a:rPr lang="en-US" dirty="0"/>
            <a:t>Global Assessment</a:t>
          </a:r>
        </a:p>
      </dgm:t>
    </dgm:pt>
    <dgm:pt modelId="{F9192FD4-EE67-4F6E-9788-473BED976DCE}" type="parTrans" cxnId="{F06701A3-7116-4A40-B06E-72B9B3494EBA}">
      <dgm:prSet/>
      <dgm:spPr/>
      <dgm:t>
        <a:bodyPr/>
        <a:lstStyle/>
        <a:p>
          <a:endParaRPr lang="en-US"/>
        </a:p>
      </dgm:t>
    </dgm:pt>
    <dgm:pt modelId="{58A20063-BC93-4E55-B8C8-0D432817A527}" type="sibTrans" cxnId="{F06701A3-7116-4A40-B06E-72B9B3494EBA}">
      <dgm:prSet/>
      <dgm:spPr/>
      <dgm:t>
        <a:bodyPr/>
        <a:lstStyle/>
        <a:p>
          <a:endParaRPr lang="en-US"/>
        </a:p>
      </dgm:t>
    </dgm:pt>
    <dgm:pt modelId="{01AD2010-7390-4294-B01B-B8D7805D26C0}">
      <dgm:prSet phldrT="[Text]"/>
      <dgm:spPr/>
      <dgm:t>
        <a:bodyPr/>
        <a:lstStyle/>
        <a:p>
          <a:r>
            <a:rPr lang="en-US" dirty="0"/>
            <a:t>Job instability</a:t>
          </a:r>
        </a:p>
        <a:p>
          <a:r>
            <a:rPr lang="en-US" dirty="0"/>
            <a:t>Lack of parental education</a:t>
          </a:r>
        </a:p>
        <a:p>
          <a:r>
            <a:rPr lang="en-US" dirty="0"/>
            <a:t>Child with non-visible health issues</a:t>
          </a:r>
        </a:p>
      </dgm:t>
    </dgm:pt>
    <dgm:pt modelId="{F8304B85-7C94-44B1-8522-78FC33461106}" type="parTrans" cxnId="{0B4E4841-5F81-419B-8DFF-49EBE18D4C63}">
      <dgm:prSet/>
      <dgm:spPr/>
      <dgm:t>
        <a:bodyPr/>
        <a:lstStyle/>
        <a:p>
          <a:endParaRPr lang="en-US"/>
        </a:p>
      </dgm:t>
    </dgm:pt>
    <dgm:pt modelId="{88C9C342-7B36-46F6-8006-E021187BC9A5}" type="sibTrans" cxnId="{0B4E4841-5F81-419B-8DFF-49EBE18D4C63}">
      <dgm:prSet/>
      <dgm:spPr/>
      <dgm:t>
        <a:bodyPr/>
        <a:lstStyle/>
        <a:p>
          <a:endParaRPr lang="en-US"/>
        </a:p>
      </dgm:t>
    </dgm:pt>
    <dgm:pt modelId="{2992147B-42CF-4433-A6D3-7BCCF4F848D6}" type="pres">
      <dgm:prSet presAssocID="{EFBF90C3-8EA1-4962-9CD5-A2FAC7BA51D0}" presName="Name0" presStyleCnt="0">
        <dgm:presLayoutVars>
          <dgm:chMax val="5"/>
          <dgm:chPref val="5"/>
          <dgm:dir/>
          <dgm:animLvl val="lvl"/>
        </dgm:presLayoutVars>
      </dgm:prSet>
      <dgm:spPr/>
    </dgm:pt>
    <dgm:pt modelId="{80344EBF-F45C-4825-9399-931235519FED}" type="pres">
      <dgm:prSet presAssocID="{BE94F387-483A-481D-A779-025FAF6F2B39}" presName="parentText1" presStyleLbl="node1" presStyleIdx="0" presStyleCnt="4">
        <dgm:presLayoutVars>
          <dgm:chMax/>
          <dgm:chPref val="3"/>
          <dgm:bulletEnabled val="1"/>
        </dgm:presLayoutVars>
      </dgm:prSet>
      <dgm:spPr/>
    </dgm:pt>
    <dgm:pt modelId="{16FF23A6-9AD6-4FBA-880E-C42D05448AFC}" type="pres">
      <dgm:prSet presAssocID="{BE94F387-483A-481D-A779-025FAF6F2B39}" presName="childText1" presStyleLbl="solidAlignAcc1" presStyleIdx="0" presStyleCnt="4" custLinFactNeighborY="-242">
        <dgm:presLayoutVars>
          <dgm:chMax val="0"/>
          <dgm:chPref val="0"/>
          <dgm:bulletEnabled val="1"/>
        </dgm:presLayoutVars>
      </dgm:prSet>
      <dgm:spPr/>
    </dgm:pt>
    <dgm:pt modelId="{7C97C819-CC92-4DF2-A555-8A5843D18B96}" type="pres">
      <dgm:prSet presAssocID="{4B36AC4C-D8D9-4EB9-B6D1-150EAF391769}" presName="parentText2" presStyleLbl="node1" presStyleIdx="1" presStyleCnt="4">
        <dgm:presLayoutVars>
          <dgm:chMax/>
          <dgm:chPref val="3"/>
          <dgm:bulletEnabled val="1"/>
        </dgm:presLayoutVars>
      </dgm:prSet>
      <dgm:spPr/>
    </dgm:pt>
    <dgm:pt modelId="{6520F76A-8AF0-4896-88B5-434CCFDB4716}" type="pres">
      <dgm:prSet presAssocID="{4B36AC4C-D8D9-4EB9-B6D1-150EAF391769}" presName="childText2" presStyleLbl="solidAlignAcc1" presStyleIdx="1" presStyleCnt="4">
        <dgm:presLayoutVars>
          <dgm:chMax val="0"/>
          <dgm:chPref val="0"/>
          <dgm:bulletEnabled val="1"/>
        </dgm:presLayoutVars>
      </dgm:prSet>
      <dgm:spPr/>
    </dgm:pt>
    <dgm:pt modelId="{61C0FAB5-F34C-44E6-A7F6-DB592D463337}" type="pres">
      <dgm:prSet presAssocID="{95EBE413-2214-4F2C-B70B-893D681E4AD7}" presName="parentText3" presStyleLbl="node1" presStyleIdx="2" presStyleCnt="4">
        <dgm:presLayoutVars>
          <dgm:chMax/>
          <dgm:chPref val="3"/>
          <dgm:bulletEnabled val="1"/>
        </dgm:presLayoutVars>
      </dgm:prSet>
      <dgm:spPr/>
    </dgm:pt>
    <dgm:pt modelId="{E5365FAF-D17F-4931-B958-21213A2ACF69}" type="pres">
      <dgm:prSet presAssocID="{95EBE413-2214-4F2C-B70B-893D681E4AD7}" presName="childText3" presStyleLbl="solidAlignAcc1" presStyleIdx="2" presStyleCnt="4">
        <dgm:presLayoutVars>
          <dgm:chMax val="0"/>
          <dgm:chPref val="0"/>
          <dgm:bulletEnabled val="1"/>
        </dgm:presLayoutVars>
      </dgm:prSet>
      <dgm:spPr/>
    </dgm:pt>
    <dgm:pt modelId="{ED3BE5F9-475D-4D81-9759-B44F6E87E930}" type="pres">
      <dgm:prSet presAssocID="{694B4763-2979-48CE-8AFC-825DADE46B10}" presName="parentText4" presStyleLbl="node1" presStyleIdx="3" presStyleCnt="4">
        <dgm:presLayoutVars>
          <dgm:chMax/>
          <dgm:chPref val="3"/>
          <dgm:bulletEnabled val="1"/>
        </dgm:presLayoutVars>
      </dgm:prSet>
      <dgm:spPr/>
    </dgm:pt>
    <dgm:pt modelId="{F11673D1-EB4B-4390-8013-97FD3C6BFDE6}" type="pres">
      <dgm:prSet presAssocID="{694B4763-2979-48CE-8AFC-825DADE46B10}" presName="childText4" presStyleLbl="solidAlignAcc1" presStyleIdx="3" presStyleCnt="4">
        <dgm:presLayoutVars>
          <dgm:chMax val="0"/>
          <dgm:chPref val="0"/>
          <dgm:bulletEnabled val="1"/>
        </dgm:presLayoutVars>
      </dgm:prSet>
      <dgm:spPr/>
    </dgm:pt>
  </dgm:ptLst>
  <dgm:cxnLst>
    <dgm:cxn modelId="{6438490A-498B-4C8C-9EFC-795E906CF954}" srcId="{EFBF90C3-8EA1-4962-9CD5-A2FAC7BA51D0}" destId="{BE94F387-483A-481D-A779-025FAF6F2B39}" srcOrd="0" destOrd="0" parTransId="{756BA2DD-C4F2-4676-B251-8371A91E96B3}" sibTransId="{307A25AB-6545-4976-86CF-40F5BB6F983D}"/>
    <dgm:cxn modelId="{3A2DC123-A4AD-459B-B1BA-9AA7F97FE715}" type="presOf" srcId="{B9446E97-951F-4737-8642-194262627B40}" destId="{16FF23A6-9AD6-4FBA-880E-C42D05448AFC}" srcOrd="0" destOrd="0" presId="urn:microsoft.com/office/officeart/2009/3/layout/IncreasingArrowsProcess"/>
    <dgm:cxn modelId="{0B4E4841-5F81-419B-8DFF-49EBE18D4C63}" srcId="{694B4763-2979-48CE-8AFC-825DADE46B10}" destId="{01AD2010-7390-4294-B01B-B8D7805D26C0}" srcOrd="0" destOrd="0" parTransId="{F8304B85-7C94-44B1-8522-78FC33461106}" sibTransId="{88C9C342-7B36-46F6-8006-E021187BC9A5}"/>
    <dgm:cxn modelId="{6AC44B67-2631-41FF-83A1-2D965AF05BC4}" type="presOf" srcId="{EFBF90C3-8EA1-4962-9CD5-A2FAC7BA51D0}" destId="{2992147B-42CF-4433-A6D3-7BCCF4F848D6}" srcOrd="0" destOrd="0" presId="urn:microsoft.com/office/officeart/2009/3/layout/IncreasingArrowsProcess"/>
    <dgm:cxn modelId="{30EF9F4B-F575-41F2-AF6C-78BB1BD80399}" type="presOf" srcId="{4B36AC4C-D8D9-4EB9-B6D1-150EAF391769}" destId="{7C97C819-CC92-4DF2-A555-8A5843D18B96}" srcOrd="0" destOrd="0" presId="urn:microsoft.com/office/officeart/2009/3/layout/IncreasingArrowsProcess"/>
    <dgm:cxn modelId="{1A811B6F-970A-4988-A7D9-33ED23C7D0B6}" type="presOf" srcId="{A3D1FD05-D110-49AB-BD04-758A5F7D8DC2}" destId="{6520F76A-8AF0-4896-88B5-434CCFDB4716}" srcOrd="0" destOrd="0" presId="urn:microsoft.com/office/officeart/2009/3/layout/IncreasingArrowsProcess"/>
    <dgm:cxn modelId="{9E2B477B-02EE-49A4-BCE4-BAE494D2058A}" srcId="{EFBF90C3-8EA1-4962-9CD5-A2FAC7BA51D0}" destId="{95EBE413-2214-4F2C-B70B-893D681E4AD7}" srcOrd="2" destOrd="0" parTransId="{AA6CBE0B-F01D-414E-A0DE-87ED762178AB}" sibTransId="{23435F33-1ED4-4124-8374-CA4E70E4E77B}"/>
    <dgm:cxn modelId="{43F6907D-ECDC-45CF-8287-CB9D3C30CB5B}" srcId="{95EBE413-2214-4F2C-B70B-893D681E4AD7}" destId="{636E64B5-E957-47C3-9006-BA5D57177494}" srcOrd="0" destOrd="0" parTransId="{06944929-AC2F-42BB-B8AF-657D1F823B2E}" sibTransId="{28EDC1C5-4D5B-4608-8E20-EDB2688F3D38}"/>
    <dgm:cxn modelId="{ED744D84-17D4-44D0-934E-554BD52ACAB6}" srcId="{4B36AC4C-D8D9-4EB9-B6D1-150EAF391769}" destId="{A3D1FD05-D110-49AB-BD04-758A5F7D8DC2}" srcOrd="0" destOrd="0" parTransId="{46A3BA42-ADE2-4F97-8377-D1E3E8CA2678}" sibTransId="{7C0D598D-815A-4F44-92B7-7A1A9F7535D8}"/>
    <dgm:cxn modelId="{2472B394-5ED9-4DF4-996A-58BC6D27A2B7}" type="presOf" srcId="{BE94F387-483A-481D-A779-025FAF6F2B39}" destId="{80344EBF-F45C-4825-9399-931235519FED}" srcOrd="0" destOrd="0" presId="urn:microsoft.com/office/officeart/2009/3/layout/IncreasingArrowsProcess"/>
    <dgm:cxn modelId="{53B6E5A0-855F-4EB0-A358-964EB3971FA6}" type="presOf" srcId="{636E64B5-E957-47C3-9006-BA5D57177494}" destId="{E5365FAF-D17F-4931-B958-21213A2ACF69}" srcOrd="0" destOrd="0" presId="urn:microsoft.com/office/officeart/2009/3/layout/IncreasingArrowsProcess"/>
    <dgm:cxn modelId="{F06701A3-7116-4A40-B06E-72B9B3494EBA}" srcId="{EFBF90C3-8EA1-4962-9CD5-A2FAC7BA51D0}" destId="{694B4763-2979-48CE-8AFC-825DADE46B10}" srcOrd="3" destOrd="0" parTransId="{F9192FD4-EE67-4F6E-9788-473BED976DCE}" sibTransId="{58A20063-BC93-4E55-B8C8-0D432817A527}"/>
    <dgm:cxn modelId="{7814C5A3-4526-48AE-BD82-30D6607959C5}" srcId="{BE94F387-483A-481D-A779-025FAF6F2B39}" destId="{B9446E97-951F-4737-8642-194262627B40}" srcOrd="0" destOrd="0" parTransId="{A6C352D0-7E50-49B7-BB3E-11EA8CE5550A}" sibTransId="{6F0E7CEC-FE92-437A-A248-F6028BF06598}"/>
    <dgm:cxn modelId="{91EA39A5-1ABC-46E0-B532-5E60FD3370D3}" srcId="{EFBF90C3-8EA1-4962-9CD5-A2FAC7BA51D0}" destId="{4B36AC4C-D8D9-4EB9-B6D1-150EAF391769}" srcOrd="1" destOrd="0" parTransId="{4CA00D35-E289-48DF-A104-2C842A22CA78}" sibTransId="{603BC291-DF6A-4AD4-A7C9-7251BD78CE2C}"/>
    <dgm:cxn modelId="{F8FFB1A5-1DA1-41AB-B19B-8ECADE0893A4}" type="presOf" srcId="{694B4763-2979-48CE-8AFC-825DADE46B10}" destId="{ED3BE5F9-475D-4D81-9759-B44F6E87E930}" srcOrd="0" destOrd="0" presId="urn:microsoft.com/office/officeart/2009/3/layout/IncreasingArrowsProcess"/>
    <dgm:cxn modelId="{595A60BF-6D9A-4AB9-A140-6F91625FF34F}" type="presOf" srcId="{01AD2010-7390-4294-B01B-B8D7805D26C0}" destId="{F11673D1-EB4B-4390-8013-97FD3C6BFDE6}" srcOrd="0" destOrd="0" presId="urn:microsoft.com/office/officeart/2009/3/layout/IncreasingArrowsProcess"/>
    <dgm:cxn modelId="{C1977EDF-4665-48D9-B6CD-FB21C0D69D4E}" type="presOf" srcId="{95EBE413-2214-4F2C-B70B-893D681E4AD7}" destId="{61C0FAB5-F34C-44E6-A7F6-DB592D463337}" srcOrd="0" destOrd="0" presId="urn:microsoft.com/office/officeart/2009/3/layout/IncreasingArrowsProcess"/>
    <dgm:cxn modelId="{3FF16AEC-0245-46F3-A3FD-E1552D6366F0}" type="presParOf" srcId="{2992147B-42CF-4433-A6D3-7BCCF4F848D6}" destId="{80344EBF-F45C-4825-9399-931235519FED}" srcOrd="0" destOrd="0" presId="urn:microsoft.com/office/officeart/2009/3/layout/IncreasingArrowsProcess"/>
    <dgm:cxn modelId="{6C5D120D-EA2B-4262-BB72-81471C401DB4}" type="presParOf" srcId="{2992147B-42CF-4433-A6D3-7BCCF4F848D6}" destId="{16FF23A6-9AD6-4FBA-880E-C42D05448AFC}" srcOrd="1" destOrd="0" presId="urn:microsoft.com/office/officeart/2009/3/layout/IncreasingArrowsProcess"/>
    <dgm:cxn modelId="{82AF87E7-2935-4804-A903-5BF9657C1540}" type="presParOf" srcId="{2992147B-42CF-4433-A6D3-7BCCF4F848D6}" destId="{7C97C819-CC92-4DF2-A555-8A5843D18B96}" srcOrd="2" destOrd="0" presId="urn:microsoft.com/office/officeart/2009/3/layout/IncreasingArrowsProcess"/>
    <dgm:cxn modelId="{3B3A6115-9268-48F8-A36C-DA0E6E189CAE}" type="presParOf" srcId="{2992147B-42CF-4433-A6D3-7BCCF4F848D6}" destId="{6520F76A-8AF0-4896-88B5-434CCFDB4716}" srcOrd="3" destOrd="0" presId="urn:microsoft.com/office/officeart/2009/3/layout/IncreasingArrowsProcess"/>
    <dgm:cxn modelId="{6F5D7F42-6564-4212-BC7B-FBA473DA4A79}" type="presParOf" srcId="{2992147B-42CF-4433-A6D3-7BCCF4F848D6}" destId="{61C0FAB5-F34C-44E6-A7F6-DB592D463337}" srcOrd="4" destOrd="0" presId="urn:microsoft.com/office/officeart/2009/3/layout/IncreasingArrowsProcess"/>
    <dgm:cxn modelId="{51A5BF57-9C4C-4EF0-8478-35FCF97941BD}" type="presParOf" srcId="{2992147B-42CF-4433-A6D3-7BCCF4F848D6}" destId="{E5365FAF-D17F-4931-B958-21213A2ACF69}" srcOrd="5" destOrd="0" presId="urn:microsoft.com/office/officeart/2009/3/layout/IncreasingArrowsProcess"/>
    <dgm:cxn modelId="{70128DA8-92A6-481B-8C37-D3228D0ECB93}" type="presParOf" srcId="{2992147B-42CF-4433-A6D3-7BCCF4F848D6}" destId="{ED3BE5F9-475D-4D81-9759-B44F6E87E930}" srcOrd="6" destOrd="0" presId="urn:microsoft.com/office/officeart/2009/3/layout/IncreasingArrowsProcess"/>
    <dgm:cxn modelId="{E420438F-2C35-46AE-96A9-8731AE8CBEE5}" type="presParOf" srcId="{2992147B-42CF-4433-A6D3-7BCCF4F848D6}" destId="{F11673D1-EB4B-4390-8013-97FD3C6BFDE6}"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A3D04-F235-4EC9-AD9C-7BF960072F74}" type="doc">
      <dgm:prSet loTypeId="urn:microsoft.com/office/officeart/2005/8/layout/venn1" loCatId="relationship" qsTypeId="urn:microsoft.com/office/officeart/2005/8/quickstyle/3d2" qsCatId="3D" csTypeId="urn:microsoft.com/office/officeart/2005/8/colors/colorful5" csCatId="colorful" phldr="1"/>
      <dgm:spPr/>
      <dgm:t>
        <a:bodyPr/>
        <a:lstStyle/>
        <a:p>
          <a:endParaRPr lang="en-US"/>
        </a:p>
      </dgm:t>
    </dgm:pt>
    <dgm:pt modelId="{DD64B31F-1EB7-402C-B350-383AFE7224B8}">
      <dgm:prSet/>
      <dgm:spPr/>
      <dgm:t>
        <a:bodyPr/>
        <a:lstStyle/>
        <a:p>
          <a:pPr rtl="0"/>
          <a:r>
            <a:rPr lang="en-US" b="1" dirty="0"/>
            <a:t>Attempts to engage families in assessment &amp; services</a:t>
          </a:r>
        </a:p>
      </dgm:t>
    </dgm:pt>
    <dgm:pt modelId="{C14884B1-EDD4-4637-8ABC-941A724FD8FF}" type="parTrans" cxnId="{80F3F763-3202-45D2-922B-4B398139CA60}">
      <dgm:prSet/>
      <dgm:spPr/>
      <dgm:t>
        <a:bodyPr/>
        <a:lstStyle/>
        <a:p>
          <a:endParaRPr lang="en-US"/>
        </a:p>
      </dgm:t>
    </dgm:pt>
    <dgm:pt modelId="{8B396C86-A61A-418D-A6FB-165D45368A52}" type="sibTrans" cxnId="{80F3F763-3202-45D2-922B-4B398139CA60}">
      <dgm:prSet/>
      <dgm:spPr/>
      <dgm:t>
        <a:bodyPr/>
        <a:lstStyle/>
        <a:p>
          <a:endParaRPr lang="en-US"/>
        </a:p>
      </dgm:t>
    </dgm:pt>
    <dgm:pt modelId="{93119D9B-95C2-4B77-AAB9-0C76DE7514E0}">
      <dgm:prSet/>
      <dgm:spPr/>
      <dgm:t>
        <a:bodyPr/>
        <a:lstStyle/>
        <a:p>
          <a:pPr rtl="0"/>
          <a:r>
            <a:rPr lang="en-US" b="1" dirty="0"/>
            <a:t>Informal assessment through conversation &amp; observation</a:t>
          </a:r>
        </a:p>
      </dgm:t>
    </dgm:pt>
    <dgm:pt modelId="{45A19F3A-EBD5-4FE7-8B12-F9D799263FE6}" type="parTrans" cxnId="{7B139807-973E-49AA-A910-40F073B2FAB6}">
      <dgm:prSet/>
      <dgm:spPr/>
      <dgm:t>
        <a:bodyPr/>
        <a:lstStyle/>
        <a:p>
          <a:endParaRPr lang="en-US"/>
        </a:p>
      </dgm:t>
    </dgm:pt>
    <dgm:pt modelId="{FA31313A-E679-42AE-AC40-DB3BDEA75C19}" type="sibTrans" cxnId="{7B139807-973E-49AA-A910-40F073B2FAB6}">
      <dgm:prSet/>
      <dgm:spPr/>
      <dgm:t>
        <a:bodyPr/>
        <a:lstStyle/>
        <a:p>
          <a:endParaRPr lang="en-US"/>
        </a:p>
      </dgm:t>
    </dgm:pt>
    <dgm:pt modelId="{584BB7C1-8236-4F46-8F5A-E51FBC1D2517}">
      <dgm:prSet/>
      <dgm:spPr/>
      <dgm:t>
        <a:bodyPr/>
        <a:lstStyle/>
        <a:p>
          <a:pPr rtl="0"/>
          <a:r>
            <a:rPr lang="en-US" b="1" dirty="0"/>
            <a:t>Various engagement approaches to assessment &amp; and services</a:t>
          </a:r>
        </a:p>
      </dgm:t>
    </dgm:pt>
    <dgm:pt modelId="{CB3D976F-3135-46D9-8CA3-C91065DE6CBF}" type="parTrans" cxnId="{613CEFDF-81E0-4696-A07B-28581500ED26}">
      <dgm:prSet/>
      <dgm:spPr/>
      <dgm:t>
        <a:bodyPr/>
        <a:lstStyle/>
        <a:p>
          <a:endParaRPr lang="en-US"/>
        </a:p>
      </dgm:t>
    </dgm:pt>
    <dgm:pt modelId="{A5120203-070A-4047-BE11-8773980231D5}" type="sibTrans" cxnId="{613CEFDF-81E0-4696-A07B-28581500ED26}">
      <dgm:prSet/>
      <dgm:spPr/>
      <dgm:t>
        <a:bodyPr/>
        <a:lstStyle/>
        <a:p>
          <a:endParaRPr lang="en-US"/>
        </a:p>
      </dgm:t>
    </dgm:pt>
    <dgm:pt modelId="{0FC66AE4-F0B3-408D-8739-F73A8DCD3803}" type="pres">
      <dgm:prSet presAssocID="{DDBA3D04-F235-4EC9-AD9C-7BF960072F74}" presName="compositeShape" presStyleCnt="0">
        <dgm:presLayoutVars>
          <dgm:chMax val="7"/>
          <dgm:dir/>
          <dgm:resizeHandles val="exact"/>
        </dgm:presLayoutVars>
      </dgm:prSet>
      <dgm:spPr/>
    </dgm:pt>
    <dgm:pt modelId="{976DAA99-2F1B-473F-89D3-807C7C631F07}" type="pres">
      <dgm:prSet presAssocID="{DD64B31F-1EB7-402C-B350-383AFE7224B8}" presName="circ1" presStyleLbl="vennNode1" presStyleIdx="0" presStyleCnt="3"/>
      <dgm:spPr/>
    </dgm:pt>
    <dgm:pt modelId="{05BCD02B-F1B1-4E1A-B37D-6F7A9AC83B54}" type="pres">
      <dgm:prSet presAssocID="{DD64B31F-1EB7-402C-B350-383AFE7224B8}" presName="circ1Tx" presStyleLbl="revTx" presStyleIdx="0" presStyleCnt="0">
        <dgm:presLayoutVars>
          <dgm:chMax val="0"/>
          <dgm:chPref val="0"/>
          <dgm:bulletEnabled val="1"/>
        </dgm:presLayoutVars>
      </dgm:prSet>
      <dgm:spPr/>
    </dgm:pt>
    <dgm:pt modelId="{50632B65-84E8-4146-B971-322D5F06C535}" type="pres">
      <dgm:prSet presAssocID="{93119D9B-95C2-4B77-AAB9-0C76DE7514E0}" presName="circ2" presStyleLbl="vennNode1" presStyleIdx="1" presStyleCnt="3"/>
      <dgm:spPr/>
    </dgm:pt>
    <dgm:pt modelId="{1A3CA839-1AB8-4416-AF1F-0AD928950D88}" type="pres">
      <dgm:prSet presAssocID="{93119D9B-95C2-4B77-AAB9-0C76DE7514E0}" presName="circ2Tx" presStyleLbl="revTx" presStyleIdx="0" presStyleCnt="0">
        <dgm:presLayoutVars>
          <dgm:chMax val="0"/>
          <dgm:chPref val="0"/>
          <dgm:bulletEnabled val="1"/>
        </dgm:presLayoutVars>
      </dgm:prSet>
      <dgm:spPr/>
    </dgm:pt>
    <dgm:pt modelId="{5524ED2C-3206-4B82-8F05-C5D5AE5C2E93}" type="pres">
      <dgm:prSet presAssocID="{584BB7C1-8236-4F46-8F5A-E51FBC1D2517}" presName="circ3" presStyleLbl="vennNode1" presStyleIdx="2" presStyleCnt="3" custLinFactNeighborY="1533"/>
      <dgm:spPr/>
    </dgm:pt>
    <dgm:pt modelId="{6B27F480-C1E8-42A2-8262-5DA8599EDB35}" type="pres">
      <dgm:prSet presAssocID="{584BB7C1-8236-4F46-8F5A-E51FBC1D2517}" presName="circ3Tx" presStyleLbl="revTx" presStyleIdx="0" presStyleCnt="0">
        <dgm:presLayoutVars>
          <dgm:chMax val="0"/>
          <dgm:chPref val="0"/>
          <dgm:bulletEnabled val="1"/>
        </dgm:presLayoutVars>
      </dgm:prSet>
      <dgm:spPr/>
    </dgm:pt>
  </dgm:ptLst>
  <dgm:cxnLst>
    <dgm:cxn modelId="{7B139807-973E-49AA-A910-40F073B2FAB6}" srcId="{DDBA3D04-F235-4EC9-AD9C-7BF960072F74}" destId="{93119D9B-95C2-4B77-AAB9-0C76DE7514E0}" srcOrd="1" destOrd="0" parTransId="{45A19F3A-EBD5-4FE7-8B12-F9D799263FE6}" sibTransId="{FA31313A-E679-42AE-AC40-DB3BDEA75C19}"/>
    <dgm:cxn modelId="{ACC9AA40-FCB6-49F9-8DDA-50D92B0A6F51}" type="presOf" srcId="{DDBA3D04-F235-4EC9-AD9C-7BF960072F74}" destId="{0FC66AE4-F0B3-408D-8739-F73A8DCD3803}" srcOrd="0" destOrd="0" presId="urn:microsoft.com/office/officeart/2005/8/layout/venn1"/>
    <dgm:cxn modelId="{80F3F763-3202-45D2-922B-4B398139CA60}" srcId="{DDBA3D04-F235-4EC9-AD9C-7BF960072F74}" destId="{DD64B31F-1EB7-402C-B350-383AFE7224B8}" srcOrd="0" destOrd="0" parTransId="{C14884B1-EDD4-4637-8ABC-941A724FD8FF}" sibTransId="{8B396C86-A61A-418D-A6FB-165D45368A52}"/>
    <dgm:cxn modelId="{57881A44-25CD-4C4B-9251-C02C27B056C0}" type="presOf" srcId="{93119D9B-95C2-4B77-AAB9-0C76DE7514E0}" destId="{1A3CA839-1AB8-4416-AF1F-0AD928950D88}" srcOrd="1" destOrd="0" presId="urn:microsoft.com/office/officeart/2005/8/layout/venn1"/>
    <dgm:cxn modelId="{EB7F0279-D7B1-4092-AD37-BB3F6A8ED7D1}" type="presOf" srcId="{DD64B31F-1EB7-402C-B350-383AFE7224B8}" destId="{976DAA99-2F1B-473F-89D3-807C7C631F07}" srcOrd="0" destOrd="0" presId="urn:microsoft.com/office/officeart/2005/8/layout/venn1"/>
    <dgm:cxn modelId="{8280697D-2734-487D-B12C-F92FCBD77874}" type="presOf" srcId="{584BB7C1-8236-4F46-8F5A-E51FBC1D2517}" destId="{5524ED2C-3206-4B82-8F05-C5D5AE5C2E93}" srcOrd="0" destOrd="0" presId="urn:microsoft.com/office/officeart/2005/8/layout/venn1"/>
    <dgm:cxn modelId="{92CC919B-7B35-4366-A0FA-9990E5696557}" type="presOf" srcId="{584BB7C1-8236-4F46-8F5A-E51FBC1D2517}" destId="{6B27F480-C1E8-42A2-8262-5DA8599EDB35}" srcOrd="1" destOrd="0" presId="urn:microsoft.com/office/officeart/2005/8/layout/venn1"/>
    <dgm:cxn modelId="{709E3FB1-3CDB-4497-A98F-3DAB4B40114A}" type="presOf" srcId="{93119D9B-95C2-4B77-AAB9-0C76DE7514E0}" destId="{50632B65-84E8-4146-B971-322D5F06C535}" srcOrd="0" destOrd="0" presId="urn:microsoft.com/office/officeart/2005/8/layout/venn1"/>
    <dgm:cxn modelId="{23633DD7-9A19-43FE-A0A8-414115A5A434}" type="presOf" srcId="{DD64B31F-1EB7-402C-B350-383AFE7224B8}" destId="{05BCD02B-F1B1-4E1A-B37D-6F7A9AC83B54}" srcOrd="1" destOrd="0" presId="urn:microsoft.com/office/officeart/2005/8/layout/venn1"/>
    <dgm:cxn modelId="{613CEFDF-81E0-4696-A07B-28581500ED26}" srcId="{DDBA3D04-F235-4EC9-AD9C-7BF960072F74}" destId="{584BB7C1-8236-4F46-8F5A-E51FBC1D2517}" srcOrd="2" destOrd="0" parTransId="{CB3D976F-3135-46D9-8CA3-C91065DE6CBF}" sibTransId="{A5120203-070A-4047-BE11-8773980231D5}"/>
    <dgm:cxn modelId="{453888D9-73B4-476C-959B-403381B8D45B}" type="presParOf" srcId="{0FC66AE4-F0B3-408D-8739-F73A8DCD3803}" destId="{976DAA99-2F1B-473F-89D3-807C7C631F07}" srcOrd="0" destOrd="0" presId="urn:microsoft.com/office/officeart/2005/8/layout/venn1"/>
    <dgm:cxn modelId="{65D1706E-98B2-413A-B101-97D3CFD8338C}" type="presParOf" srcId="{0FC66AE4-F0B3-408D-8739-F73A8DCD3803}" destId="{05BCD02B-F1B1-4E1A-B37D-6F7A9AC83B54}" srcOrd="1" destOrd="0" presId="urn:microsoft.com/office/officeart/2005/8/layout/venn1"/>
    <dgm:cxn modelId="{7B9D7DAC-A20E-4E3A-8889-FA94560710BE}" type="presParOf" srcId="{0FC66AE4-F0B3-408D-8739-F73A8DCD3803}" destId="{50632B65-84E8-4146-B971-322D5F06C535}" srcOrd="2" destOrd="0" presId="urn:microsoft.com/office/officeart/2005/8/layout/venn1"/>
    <dgm:cxn modelId="{90D77869-C5D5-449C-A700-72C91CAD7797}" type="presParOf" srcId="{0FC66AE4-F0B3-408D-8739-F73A8DCD3803}" destId="{1A3CA839-1AB8-4416-AF1F-0AD928950D88}" srcOrd="3" destOrd="0" presId="urn:microsoft.com/office/officeart/2005/8/layout/venn1"/>
    <dgm:cxn modelId="{683A0102-9A04-43F0-8108-123D4AC64852}" type="presParOf" srcId="{0FC66AE4-F0B3-408D-8739-F73A8DCD3803}" destId="{5524ED2C-3206-4B82-8F05-C5D5AE5C2E93}" srcOrd="4" destOrd="0" presId="urn:microsoft.com/office/officeart/2005/8/layout/venn1"/>
    <dgm:cxn modelId="{FC10F72C-1BC1-4783-B8C3-B1179A0B7B2D}" type="presParOf" srcId="{0FC66AE4-F0B3-408D-8739-F73A8DCD3803}" destId="{6B27F480-C1E8-42A2-8262-5DA8599EDB3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7DA40E-C326-4BFF-9B37-34E88F8742B1}"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9E0A45FB-62E9-4CDF-9664-58F9B33C46C1}">
      <dgm:prSet phldrT="[Text]" custT="1"/>
      <dgm:spPr/>
      <dgm:t>
        <a:bodyPr/>
        <a:lstStyle/>
        <a:p>
          <a:r>
            <a:rPr lang="en-US" sz="3200" dirty="0"/>
            <a:t>Reflect a focused exchange of ideas and information</a:t>
          </a:r>
        </a:p>
      </dgm:t>
    </dgm:pt>
    <dgm:pt modelId="{467B95DA-1D9D-41D9-AECE-73378B3F3214}" type="parTrans" cxnId="{55F30DBE-C6DD-4ABB-B991-C1EA6C58F33A}">
      <dgm:prSet/>
      <dgm:spPr/>
      <dgm:t>
        <a:bodyPr/>
        <a:lstStyle/>
        <a:p>
          <a:endParaRPr lang="en-US" sz="3200"/>
        </a:p>
      </dgm:t>
    </dgm:pt>
    <dgm:pt modelId="{2295B864-4CB1-48A5-9DAB-F51B43C6492F}" type="sibTrans" cxnId="{55F30DBE-C6DD-4ABB-B991-C1EA6C58F33A}">
      <dgm:prSet/>
      <dgm:spPr/>
      <dgm:t>
        <a:bodyPr/>
        <a:lstStyle/>
        <a:p>
          <a:endParaRPr lang="en-US" sz="3200"/>
        </a:p>
      </dgm:t>
    </dgm:pt>
    <dgm:pt modelId="{21DBF636-64DD-4535-9CCA-C0D4A4468639}">
      <dgm:prSet phldrT="[Text]" custT="1"/>
      <dgm:spPr/>
      <dgm:t>
        <a:bodyPr/>
        <a:lstStyle/>
        <a:p>
          <a:r>
            <a:rPr lang="en-US" sz="3200" dirty="0"/>
            <a:t>Go beyond a “friendly visits”</a:t>
          </a:r>
        </a:p>
      </dgm:t>
    </dgm:pt>
    <dgm:pt modelId="{D1391D7C-0316-4DB6-9D63-B2D57F5F9281}" type="parTrans" cxnId="{36AF074F-9A27-4C90-8B79-E45057D54D00}">
      <dgm:prSet/>
      <dgm:spPr/>
      <dgm:t>
        <a:bodyPr/>
        <a:lstStyle/>
        <a:p>
          <a:endParaRPr lang="en-US" sz="3200"/>
        </a:p>
      </dgm:t>
    </dgm:pt>
    <dgm:pt modelId="{E5D01910-0A4B-47C6-8553-787A2948FB26}" type="sibTrans" cxnId="{36AF074F-9A27-4C90-8B79-E45057D54D00}">
      <dgm:prSet/>
      <dgm:spPr/>
      <dgm:t>
        <a:bodyPr/>
        <a:lstStyle/>
        <a:p>
          <a:endParaRPr lang="en-US" sz="3200"/>
        </a:p>
      </dgm:t>
    </dgm:pt>
    <dgm:pt modelId="{706287EF-5FCD-48C8-B30C-988A19E2D282}">
      <dgm:prSet phldrT="[Text]" custT="1"/>
      <dgm:spPr/>
      <dgm:t>
        <a:bodyPr/>
        <a:lstStyle/>
        <a:p>
          <a:r>
            <a:rPr lang="en-US" sz="3200" dirty="0"/>
            <a:t>Represent a professional consultation</a:t>
          </a:r>
        </a:p>
      </dgm:t>
    </dgm:pt>
    <dgm:pt modelId="{9E7D377E-2A34-4131-A98E-1F1665BF7CF5}" type="parTrans" cxnId="{746F4DBB-EF3D-4ACD-83ED-57A6F05C5F25}">
      <dgm:prSet/>
      <dgm:spPr/>
      <dgm:t>
        <a:bodyPr/>
        <a:lstStyle/>
        <a:p>
          <a:endParaRPr lang="en-US" sz="3200"/>
        </a:p>
      </dgm:t>
    </dgm:pt>
    <dgm:pt modelId="{7F19CD2D-184F-4D91-B0A3-36A96E8A221C}" type="sibTrans" cxnId="{746F4DBB-EF3D-4ACD-83ED-57A6F05C5F25}">
      <dgm:prSet/>
      <dgm:spPr/>
      <dgm:t>
        <a:bodyPr/>
        <a:lstStyle/>
        <a:p>
          <a:endParaRPr lang="en-US" sz="3200"/>
        </a:p>
      </dgm:t>
    </dgm:pt>
    <dgm:pt modelId="{EBD880E5-6E1C-45CB-AD04-7A8D4215CB84}" type="pres">
      <dgm:prSet presAssocID="{9C7DA40E-C326-4BFF-9B37-34E88F8742B1}" presName="linear" presStyleCnt="0">
        <dgm:presLayoutVars>
          <dgm:dir/>
          <dgm:animLvl val="lvl"/>
          <dgm:resizeHandles val="exact"/>
        </dgm:presLayoutVars>
      </dgm:prSet>
      <dgm:spPr/>
    </dgm:pt>
    <dgm:pt modelId="{BB5A11DB-EDA3-4EC9-B11B-42537E62FA21}" type="pres">
      <dgm:prSet presAssocID="{9E0A45FB-62E9-4CDF-9664-58F9B33C46C1}" presName="parentLin" presStyleCnt="0"/>
      <dgm:spPr/>
    </dgm:pt>
    <dgm:pt modelId="{07A75BB2-08A5-4090-B74A-94D15B3508DD}" type="pres">
      <dgm:prSet presAssocID="{9E0A45FB-62E9-4CDF-9664-58F9B33C46C1}" presName="parentLeftMargin" presStyleLbl="node1" presStyleIdx="0" presStyleCnt="3"/>
      <dgm:spPr/>
    </dgm:pt>
    <dgm:pt modelId="{9085D0AA-7BBC-4A77-A540-2105C80E2620}" type="pres">
      <dgm:prSet presAssocID="{9E0A45FB-62E9-4CDF-9664-58F9B33C46C1}" presName="parentText" presStyleLbl="node1" presStyleIdx="0" presStyleCnt="3">
        <dgm:presLayoutVars>
          <dgm:chMax val="0"/>
          <dgm:bulletEnabled val="1"/>
        </dgm:presLayoutVars>
      </dgm:prSet>
      <dgm:spPr/>
    </dgm:pt>
    <dgm:pt modelId="{20162594-5CF2-496E-9989-887387A039B1}" type="pres">
      <dgm:prSet presAssocID="{9E0A45FB-62E9-4CDF-9664-58F9B33C46C1}" presName="negativeSpace" presStyleCnt="0"/>
      <dgm:spPr/>
    </dgm:pt>
    <dgm:pt modelId="{B31D881B-AC73-4467-A6FC-ABB437F6F8ED}" type="pres">
      <dgm:prSet presAssocID="{9E0A45FB-62E9-4CDF-9664-58F9B33C46C1}" presName="childText" presStyleLbl="conFgAcc1" presStyleIdx="0" presStyleCnt="3">
        <dgm:presLayoutVars>
          <dgm:bulletEnabled val="1"/>
        </dgm:presLayoutVars>
      </dgm:prSet>
      <dgm:spPr/>
    </dgm:pt>
    <dgm:pt modelId="{6E47E047-8D21-4450-8B9F-C3F33B3597D8}" type="pres">
      <dgm:prSet presAssocID="{2295B864-4CB1-48A5-9DAB-F51B43C6492F}" presName="spaceBetweenRectangles" presStyleCnt="0"/>
      <dgm:spPr/>
    </dgm:pt>
    <dgm:pt modelId="{057A203B-A90E-4553-AD35-BC5E2BA579C2}" type="pres">
      <dgm:prSet presAssocID="{21DBF636-64DD-4535-9CCA-C0D4A4468639}" presName="parentLin" presStyleCnt="0"/>
      <dgm:spPr/>
    </dgm:pt>
    <dgm:pt modelId="{55D6FD59-9E2D-469A-B33F-3C537A03D443}" type="pres">
      <dgm:prSet presAssocID="{21DBF636-64DD-4535-9CCA-C0D4A4468639}" presName="parentLeftMargin" presStyleLbl="node1" presStyleIdx="0" presStyleCnt="3"/>
      <dgm:spPr/>
    </dgm:pt>
    <dgm:pt modelId="{1E85AB35-AB75-4DA0-806C-D9FAFACD0940}" type="pres">
      <dgm:prSet presAssocID="{21DBF636-64DD-4535-9CCA-C0D4A4468639}" presName="parentText" presStyleLbl="node1" presStyleIdx="1" presStyleCnt="3">
        <dgm:presLayoutVars>
          <dgm:chMax val="0"/>
          <dgm:bulletEnabled val="1"/>
        </dgm:presLayoutVars>
      </dgm:prSet>
      <dgm:spPr/>
    </dgm:pt>
    <dgm:pt modelId="{D5F016DA-6D83-46F0-8B2E-4EDB858C1799}" type="pres">
      <dgm:prSet presAssocID="{21DBF636-64DD-4535-9CCA-C0D4A4468639}" presName="negativeSpace" presStyleCnt="0"/>
      <dgm:spPr/>
    </dgm:pt>
    <dgm:pt modelId="{4796CD1D-4FF4-4FB6-B533-291009D17594}" type="pres">
      <dgm:prSet presAssocID="{21DBF636-64DD-4535-9CCA-C0D4A4468639}" presName="childText" presStyleLbl="conFgAcc1" presStyleIdx="1" presStyleCnt="3">
        <dgm:presLayoutVars>
          <dgm:bulletEnabled val="1"/>
        </dgm:presLayoutVars>
      </dgm:prSet>
      <dgm:spPr/>
    </dgm:pt>
    <dgm:pt modelId="{CBE07166-4E18-4A4D-BA29-E416CA57C4F9}" type="pres">
      <dgm:prSet presAssocID="{E5D01910-0A4B-47C6-8553-787A2948FB26}" presName="spaceBetweenRectangles" presStyleCnt="0"/>
      <dgm:spPr/>
    </dgm:pt>
    <dgm:pt modelId="{59C48653-C7E3-4E0B-B824-B0D5D727ED9F}" type="pres">
      <dgm:prSet presAssocID="{706287EF-5FCD-48C8-B30C-988A19E2D282}" presName="parentLin" presStyleCnt="0"/>
      <dgm:spPr/>
    </dgm:pt>
    <dgm:pt modelId="{CE2F6561-16CA-4395-87B5-5350C9AC5A4E}" type="pres">
      <dgm:prSet presAssocID="{706287EF-5FCD-48C8-B30C-988A19E2D282}" presName="parentLeftMargin" presStyleLbl="node1" presStyleIdx="1" presStyleCnt="3"/>
      <dgm:spPr/>
    </dgm:pt>
    <dgm:pt modelId="{1477229B-2302-4FDE-8782-049F8CE8117D}" type="pres">
      <dgm:prSet presAssocID="{706287EF-5FCD-48C8-B30C-988A19E2D282}" presName="parentText" presStyleLbl="node1" presStyleIdx="2" presStyleCnt="3">
        <dgm:presLayoutVars>
          <dgm:chMax val="0"/>
          <dgm:bulletEnabled val="1"/>
        </dgm:presLayoutVars>
      </dgm:prSet>
      <dgm:spPr/>
    </dgm:pt>
    <dgm:pt modelId="{A4308467-63B4-40CD-A692-8721FF68C5BF}" type="pres">
      <dgm:prSet presAssocID="{706287EF-5FCD-48C8-B30C-988A19E2D282}" presName="negativeSpace" presStyleCnt="0"/>
      <dgm:spPr/>
    </dgm:pt>
    <dgm:pt modelId="{F74A1DA9-DCD8-4C08-B67F-CBECCB1078BF}" type="pres">
      <dgm:prSet presAssocID="{706287EF-5FCD-48C8-B30C-988A19E2D282}" presName="childText" presStyleLbl="conFgAcc1" presStyleIdx="2" presStyleCnt="3">
        <dgm:presLayoutVars>
          <dgm:bulletEnabled val="1"/>
        </dgm:presLayoutVars>
      </dgm:prSet>
      <dgm:spPr/>
    </dgm:pt>
  </dgm:ptLst>
  <dgm:cxnLst>
    <dgm:cxn modelId="{653F6F1A-6133-4468-9734-FEA21BC82D92}" type="presOf" srcId="{706287EF-5FCD-48C8-B30C-988A19E2D282}" destId="{CE2F6561-16CA-4395-87B5-5350C9AC5A4E}" srcOrd="0" destOrd="0" presId="urn:microsoft.com/office/officeart/2005/8/layout/list1"/>
    <dgm:cxn modelId="{2A7FD73E-41F9-4653-87F8-4FADCCE3F507}" type="presOf" srcId="{9E0A45FB-62E9-4CDF-9664-58F9B33C46C1}" destId="{07A75BB2-08A5-4090-B74A-94D15B3508DD}" srcOrd="0" destOrd="0" presId="urn:microsoft.com/office/officeart/2005/8/layout/list1"/>
    <dgm:cxn modelId="{36AF074F-9A27-4C90-8B79-E45057D54D00}" srcId="{9C7DA40E-C326-4BFF-9B37-34E88F8742B1}" destId="{21DBF636-64DD-4535-9CCA-C0D4A4468639}" srcOrd="1" destOrd="0" parTransId="{D1391D7C-0316-4DB6-9D63-B2D57F5F9281}" sibTransId="{E5D01910-0A4B-47C6-8553-787A2948FB26}"/>
    <dgm:cxn modelId="{8ECD1390-CF88-4C21-BB64-85CC13FABC0C}" type="presOf" srcId="{706287EF-5FCD-48C8-B30C-988A19E2D282}" destId="{1477229B-2302-4FDE-8782-049F8CE8117D}" srcOrd="1" destOrd="0" presId="urn:microsoft.com/office/officeart/2005/8/layout/list1"/>
    <dgm:cxn modelId="{746F4DBB-EF3D-4ACD-83ED-57A6F05C5F25}" srcId="{9C7DA40E-C326-4BFF-9B37-34E88F8742B1}" destId="{706287EF-5FCD-48C8-B30C-988A19E2D282}" srcOrd="2" destOrd="0" parTransId="{9E7D377E-2A34-4131-A98E-1F1665BF7CF5}" sibTransId="{7F19CD2D-184F-4D91-B0A3-36A96E8A221C}"/>
    <dgm:cxn modelId="{55F30DBE-C6DD-4ABB-B991-C1EA6C58F33A}" srcId="{9C7DA40E-C326-4BFF-9B37-34E88F8742B1}" destId="{9E0A45FB-62E9-4CDF-9664-58F9B33C46C1}" srcOrd="0" destOrd="0" parTransId="{467B95DA-1D9D-41D9-AECE-73378B3F3214}" sibTransId="{2295B864-4CB1-48A5-9DAB-F51B43C6492F}"/>
    <dgm:cxn modelId="{218300CA-0277-44D6-9A75-45ACD6FBE787}" type="presOf" srcId="{21DBF636-64DD-4535-9CCA-C0D4A4468639}" destId="{55D6FD59-9E2D-469A-B33F-3C537A03D443}" srcOrd="0" destOrd="0" presId="urn:microsoft.com/office/officeart/2005/8/layout/list1"/>
    <dgm:cxn modelId="{0250D4DA-340B-4099-952D-DD252B1766A8}" type="presOf" srcId="{21DBF636-64DD-4535-9CCA-C0D4A4468639}" destId="{1E85AB35-AB75-4DA0-806C-D9FAFACD0940}" srcOrd="1" destOrd="0" presId="urn:microsoft.com/office/officeart/2005/8/layout/list1"/>
    <dgm:cxn modelId="{DB72E3E5-5259-4F3A-B608-6313E9313AE5}" type="presOf" srcId="{9C7DA40E-C326-4BFF-9B37-34E88F8742B1}" destId="{EBD880E5-6E1C-45CB-AD04-7A8D4215CB84}" srcOrd="0" destOrd="0" presId="urn:microsoft.com/office/officeart/2005/8/layout/list1"/>
    <dgm:cxn modelId="{79024EEE-6B0F-47C1-9012-02F19DCEEA17}" type="presOf" srcId="{9E0A45FB-62E9-4CDF-9664-58F9B33C46C1}" destId="{9085D0AA-7BBC-4A77-A540-2105C80E2620}" srcOrd="1" destOrd="0" presId="urn:microsoft.com/office/officeart/2005/8/layout/list1"/>
    <dgm:cxn modelId="{ED5E78CB-A892-4070-B221-EE0AE647CA26}" type="presParOf" srcId="{EBD880E5-6E1C-45CB-AD04-7A8D4215CB84}" destId="{BB5A11DB-EDA3-4EC9-B11B-42537E62FA21}" srcOrd="0" destOrd="0" presId="urn:microsoft.com/office/officeart/2005/8/layout/list1"/>
    <dgm:cxn modelId="{11A55F89-7EF8-4E91-998C-3D1D099B6806}" type="presParOf" srcId="{BB5A11DB-EDA3-4EC9-B11B-42537E62FA21}" destId="{07A75BB2-08A5-4090-B74A-94D15B3508DD}" srcOrd="0" destOrd="0" presId="urn:microsoft.com/office/officeart/2005/8/layout/list1"/>
    <dgm:cxn modelId="{0C11394F-7BF3-4D80-BC17-E091203AFE23}" type="presParOf" srcId="{BB5A11DB-EDA3-4EC9-B11B-42537E62FA21}" destId="{9085D0AA-7BBC-4A77-A540-2105C80E2620}" srcOrd="1" destOrd="0" presId="urn:microsoft.com/office/officeart/2005/8/layout/list1"/>
    <dgm:cxn modelId="{30B83F10-F925-4862-9EA9-653F082751D5}" type="presParOf" srcId="{EBD880E5-6E1C-45CB-AD04-7A8D4215CB84}" destId="{20162594-5CF2-496E-9989-887387A039B1}" srcOrd="1" destOrd="0" presId="urn:microsoft.com/office/officeart/2005/8/layout/list1"/>
    <dgm:cxn modelId="{6A4C97E9-0D8E-479E-A595-A726F4BE12E9}" type="presParOf" srcId="{EBD880E5-6E1C-45CB-AD04-7A8D4215CB84}" destId="{B31D881B-AC73-4467-A6FC-ABB437F6F8ED}" srcOrd="2" destOrd="0" presId="urn:microsoft.com/office/officeart/2005/8/layout/list1"/>
    <dgm:cxn modelId="{DF6C86EB-F7F7-4559-B9F2-568F0369D745}" type="presParOf" srcId="{EBD880E5-6E1C-45CB-AD04-7A8D4215CB84}" destId="{6E47E047-8D21-4450-8B9F-C3F33B3597D8}" srcOrd="3" destOrd="0" presId="urn:microsoft.com/office/officeart/2005/8/layout/list1"/>
    <dgm:cxn modelId="{2B6AA893-05EE-41AE-A0B6-E6559B5869B5}" type="presParOf" srcId="{EBD880E5-6E1C-45CB-AD04-7A8D4215CB84}" destId="{057A203B-A90E-4553-AD35-BC5E2BA579C2}" srcOrd="4" destOrd="0" presId="urn:microsoft.com/office/officeart/2005/8/layout/list1"/>
    <dgm:cxn modelId="{0F26377B-4E69-4C1D-BE60-C05F6EC6EFCF}" type="presParOf" srcId="{057A203B-A90E-4553-AD35-BC5E2BA579C2}" destId="{55D6FD59-9E2D-469A-B33F-3C537A03D443}" srcOrd="0" destOrd="0" presId="urn:microsoft.com/office/officeart/2005/8/layout/list1"/>
    <dgm:cxn modelId="{66C7A477-E762-4BB1-BE91-0308D1A7ABD4}" type="presParOf" srcId="{057A203B-A90E-4553-AD35-BC5E2BA579C2}" destId="{1E85AB35-AB75-4DA0-806C-D9FAFACD0940}" srcOrd="1" destOrd="0" presId="urn:microsoft.com/office/officeart/2005/8/layout/list1"/>
    <dgm:cxn modelId="{F192FD74-F917-4F5F-B8BF-05F51454E16B}" type="presParOf" srcId="{EBD880E5-6E1C-45CB-AD04-7A8D4215CB84}" destId="{D5F016DA-6D83-46F0-8B2E-4EDB858C1799}" srcOrd="5" destOrd="0" presId="urn:microsoft.com/office/officeart/2005/8/layout/list1"/>
    <dgm:cxn modelId="{784133B2-710E-4DA3-9057-F5B38F82FE54}" type="presParOf" srcId="{EBD880E5-6E1C-45CB-AD04-7A8D4215CB84}" destId="{4796CD1D-4FF4-4FB6-B533-291009D17594}" srcOrd="6" destOrd="0" presId="urn:microsoft.com/office/officeart/2005/8/layout/list1"/>
    <dgm:cxn modelId="{FCF82055-59FA-4528-B9F9-68BBEB285C22}" type="presParOf" srcId="{EBD880E5-6E1C-45CB-AD04-7A8D4215CB84}" destId="{CBE07166-4E18-4A4D-BA29-E416CA57C4F9}" srcOrd="7" destOrd="0" presId="urn:microsoft.com/office/officeart/2005/8/layout/list1"/>
    <dgm:cxn modelId="{3E2058E0-7D11-4F29-97CD-22B5536B23F0}" type="presParOf" srcId="{EBD880E5-6E1C-45CB-AD04-7A8D4215CB84}" destId="{59C48653-C7E3-4E0B-B824-B0D5D727ED9F}" srcOrd="8" destOrd="0" presId="urn:microsoft.com/office/officeart/2005/8/layout/list1"/>
    <dgm:cxn modelId="{2A8CA758-7E0B-4C8C-98DF-95929B9A5EAB}" type="presParOf" srcId="{59C48653-C7E3-4E0B-B824-B0D5D727ED9F}" destId="{CE2F6561-16CA-4395-87B5-5350C9AC5A4E}" srcOrd="0" destOrd="0" presId="urn:microsoft.com/office/officeart/2005/8/layout/list1"/>
    <dgm:cxn modelId="{0DE9F6D1-0F15-4FD1-8F2B-1B28CBF79AC7}" type="presParOf" srcId="{59C48653-C7E3-4E0B-B824-B0D5D727ED9F}" destId="{1477229B-2302-4FDE-8782-049F8CE8117D}" srcOrd="1" destOrd="0" presId="urn:microsoft.com/office/officeart/2005/8/layout/list1"/>
    <dgm:cxn modelId="{1F415276-12C1-461F-83E4-6629FABC7995}" type="presParOf" srcId="{EBD880E5-6E1C-45CB-AD04-7A8D4215CB84}" destId="{A4308467-63B4-40CD-A692-8721FF68C5BF}" srcOrd="9" destOrd="0" presId="urn:microsoft.com/office/officeart/2005/8/layout/list1"/>
    <dgm:cxn modelId="{634F0061-98E4-4E82-9708-8715959FD551}" type="presParOf" srcId="{EBD880E5-6E1C-45CB-AD04-7A8D4215CB84}" destId="{F74A1DA9-DCD8-4C08-B67F-CBECCB1078B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44AA8B-11B6-43BB-8ACD-A9630A549EDE}"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32A078B1-160C-4DE7-AC36-B4D354975A5A}">
      <dgm:prSet phldrT="[Text]"/>
      <dgm:spPr/>
      <dgm:t>
        <a:bodyPr/>
        <a:lstStyle/>
        <a:p>
          <a:r>
            <a:rPr lang="en-US" dirty="0"/>
            <a:t>Improved Outcomes</a:t>
          </a:r>
        </a:p>
      </dgm:t>
    </dgm:pt>
    <dgm:pt modelId="{662EC8F3-C291-4D99-B4FB-BA8D899433E1}" type="parTrans" cxnId="{82B6A1E2-9D3A-458B-934E-744A9035FF99}">
      <dgm:prSet/>
      <dgm:spPr/>
      <dgm:t>
        <a:bodyPr/>
        <a:lstStyle/>
        <a:p>
          <a:endParaRPr lang="en-US"/>
        </a:p>
      </dgm:t>
    </dgm:pt>
    <dgm:pt modelId="{54DA889B-D1F4-4766-B41F-D2868F2AAD2C}" type="sibTrans" cxnId="{82B6A1E2-9D3A-458B-934E-744A9035FF99}">
      <dgm:prSet/>
      <dgm:spPr/>
      <dgm:t>
        <a:bodyPr/>
        <a:lstStyle/>
        <a:p>
          <a:endParaRPr lang="en-US"/>
        </a:p>
      </dgm:t>
    </dgm:pt>
    <dgm:pt modelId="{8A5CDF3B-5E50-4B35-BF55-445827B27C37}">
      <dgm:prSet phldrT="[Text]"/>
      <dgm:spPr/>
      <dgm:t>
        <a:bodyPr/>
        <a:lstStyle/>
        <a:p>
          <a:r>
            <a:rPr lang="en-US" dirty="0"/>
            <a:t>Safety</a:t>
          </a:r>
        </a:p>
      </dgm:t>
    </dgm:pt>
    <dgm:pt modelId="{021DE98D-DFF8-4405-A58F-5CCA2F997AEA}" type="parTrans" cxnId="{9E542199-8CE8-4D99-885C-A4AE058526FD}">
      <dgm:prSet/>
      <dgm:spPr/>
      <dgm:t>
        <a:bodyPr/>
        <a:lstStyle/>
        <a:p>
          <a:endParaRPr lang="en-US"/>
        </a:p>
      </dgm:t>
    </dgm:pt>
    <dgm:pt modelId="{9B438B50-22F2-4F78-A9C0-3313EFB6C9F7}" type="sibTrans" cxnId="{9E542199-8CE8-4D99-885C-A4AE058526FD}">
      <dgm:prSet/>
      <dgm:spPr/>
      <dgm:t>
        <a:bodyPr/>
        <a:lstStyle/>
        <a:p>
          <a:endParaRPr lang="en-US"/>
        </a:p>
      </dgm:t>
    </dgm:pt>
    <dgm:pt modelId="{6D0D9B64-8DE8-427B-A06A-04CC5FF98796}">
      <dgm:prSet phldrT="[Text]"/>
      <dgm:spPr/>
      <dgm:t>
        <a:bodyPr/>
        <a:lstStyle/>
        <a:p>
          <a:r>
            <a:rPr lang="en-US" dirty="0"/>
            <a:t>Permanency</a:t>
          </a:r>
        </a:p>
      </dgm:t>
    </dgm:pt>
    <dgm:pt modelId="{6ED54798-6608-4058-8503-07D2EFD940B2}" type="parTrans" cxnId="{F9615E16-7E08-4C7E-A807-B54633CF0C24}">
      <dgm:prSet/>
      <dgm:spPr/>
      <dgm:t>
        <a:bodyPr/>
        <a:lstStyle/>
        <a:p>
          <a:endParaRPr lang="en-US"/>
        </a:p>
      </dgm:t>
    </dgm:pt>
    <dgm:pt modelId="{D92F594A-BE40-4B89-8E87-CDFDF58DAF79}" type="sibTrans" cxnId="{F9615E16-7E08-4C7E-A807-B54633CF0C24}">
      <dgm:prSet/>
      <dgm:spPr/>
      <dgm:t>
        <a:bodyPr/>
        <a:lstStyle/>
        <a:p>
          <a:endParaRPr lang="en-US"/>
        </a:p>
      </dgm:t>
    </dgm:pt>
    <dgm:pt modelId="{136C25B5-6DBD-4400-9477-DA91C532A3F2}">
      <dgm:prSet phldrT="[Text]"/>
      <dgm:spPr/>
      <dgm:t>
        <a:bodyPr/>
        <a:lstStyle/>
        <a:p>
          <a:r>
            <a:rPr lang="en-US" dirty="0"/>
            <a:t>Well-Being</a:t>
          </a:r>
        </a:p>
      </dgm:t>
    </dgm:pt>
    <dgm:pt modelId="{FC0F0BC6-BF8C-4312-ADA8-1B07DB185E78}" type="parTrans" cxnId="{214300F3-BB3C-4CAD-A788-F0E6D6F02677}">
      <dgm:prSet/>
      <dgm:spPr/>
      <dgm:t>
        <a:bodyPr/>
        <a:lstStyle/>
        <a:p>
          <a:endParaRPr lang="en-US"/>
        </a:p>
      </dgm:t>
    </dgm:pt>
    <dgm:pt modelId="{2A607862-488D-440D-81E8-7586F94FAA85}" type="sibTrans" cxnId="{214300F3-BB3C-4CAD-A788-F0E6D6F02677}">
      <dgm:prSet/>
      <dgm:spPr/>
      <dgm:t>
        <a:bodyPr/>
        <a:lstStyle/>
        <a:p>
          <a:endParaRPr lang="en-US"/>
        </a:p>
      </dgm:t>
    </dgm:pt>
    <dgm:pt modelId="{1B11F25E-E635-495F-8A58-9AA066C3D01F}" type="pres">
      <dgm:prSet presAssocID="{5544AA8B-11B6-43BB-8ACD-A9630A549EDE}" presName="Name0" presStyleCnt="0">
        <dgm:presLayoutVars>
          <dgm:chPref val="1"/>
          <dgm:dir/>
          <dgm:animOne val="branch"/>
          <dgm:animLvl val="lvl"/>
          <dgm:resizeHandles val="exact"/>
        </dgm:presLayoutVars>
      </dgm:prSet>
      <dgm:spPr/>
    </dgm:pt>
    <dgm:pt modelId="{2178DDE2-9AB8-48D2-99C8-07696529CA4B}" type="pres">
      <dgm:prSet presAssocID="{32A078B1-160C-4DE7-AC36-B4D354975A5A}" presName="root1" presStyleCnt="0"/>
      <dgm:spPr/>
    </dgm:pt>
    <dgm:pt modelId="{E32FB951-42DD-4B32-B611-4ED6A4C01EF7}" type="pres">
      <dgm:prSet presAssocID="{32A078B1-160C-4DE7-AC36-B4D354975A5A}" presName="LevelOneTextNode" presStyleLbl="node0" presStyleIdx="0" presStyleCnt="1">
        <dgm:presLayoutVars>
          <dgm:chPref val="3"/>
        </dgm:presLayoutVars>
      </dgm:prSet>
      <dgm:spPr/>
    </dgm:pt>
    <dgm:pt modelId="{91CDBF19-C91B-4120-B0E1-604C126D82D9}" type="pres">
      <dgm:prSet presAssocID="{32A078B1-160C-4DE7-AC36-B4D354975A5A}" presName="level2hierChild" presStyleCnt="0"/>
      <dgm:spPr/>
    </dgm:pt>
    <dgm:pt modelId="{7AB8D2D6-B282-4A9C-848D-A1E73E2A4679}" type="pres">
      <dgm:prSet presAssocID="{021DE98D-DFF8-4405-A58F-5CCA2F997AEA}" presName="conn2-1" presStyleLbl="parChTrans1D2" presStyleIdx="0" presStyleCnt="3"/>
      <dgm:spPr/>
    </dgm:pt>
    <dgm:pt modelId="{413210C6-F577-46D9-9C99-2E0AA5167C9B}" type="pres">
      <dgm:prSet presAssocID="{021DE98D-DFF8-4405-A58F-5CCA2F997AEA}" presName="connTx" presStyleLbl="parChTrans1D2" presStyleIdx="0" presStyleCnt="3"/>
      <dgm:spPr/>
    </dgm:pt>
    <dgm:pt modelId="{0497B9D5-8689-4D3B-95D5-AE499FBEB83D}" type="pres">
      <dgm:prSet presAssocID="{8A5CDF3B-5E50-4B35-BF55-445827B27C37}" presName="root2" presStyleCnt="0"/>
      <dgm:spPr/>
    </dgm:pt>
    <dgm:pt modelId="{B24C77C3-3A7A-4F53-9B20-997D33EAF1EA}" type="pres">
      <dgm:prSet presAssocID="{8A5CDF3B-5E50-4B35-BF55-445827B27C37}" presName="LevelTwoTextNode" presStyleLbl="node2" presStyleIdx="0" presStyleCnt="3">
        <dgm:presLayoutVars>
          <dgm:chPref val="3"/>
        </dgm:presLayoutVars>
      </dgm:prSet>
      <dgm:spPr/>
    </dgm:pt>
    <dgm:pt modelId="{B1F0768F-AC30-408E-A236-0508AD76A9F2}" type="pres">
      <dgm:prSet presAssocID="{8A5CDF3B-5E50-4B35-BF55-445827B27C37}" presName="level3hierChild" presStyleCnt="0"/>
      <dgm:spPr/>
    </dgm:pt>
    <dgm:pt modelId="{4ED060AC-51C3-4A52-935E-123B79F7D74C}" type="pres">
      <dgm:prSet presAssocID="{6ED54798-6608-4058-8503-07D2EFD940B2}" presName="conn2-1" presStyleLbl="parChTrans1D2" presStyleIdx="1" presStyleCnt="3"/>
      <dgm:spPr/>
    </dgm:pt>
    <dgm:pt modelId="{A533B1CD-4FA4-4FB2-ADBF-EDA59412019C}" type="pres">
      <dgm:prSet presAssocID="{6ED54798-6608-4058-8503-07D2EFD940B2}" presName="connTx" presStyleLbl="parChTrans1D2" presStyleIdx="1" presStyleCnt="3"/>
      <dgm:spPr/>
    </dgm:pt>
    <dgm:pt modelId="{CC7702C0-AD91-4FD9-9475-12BE454B9250}" type="pres">
      <dgm:prSet presAssocID="{6D0D9B64-8DE8-427B-A06A-04CC5FF98796}" presName="root2" presStyleCnt="0"/>
      <dgm:spPr/>
    </dgm:pt>
    <dgm:pt modelId="{7B0C1E10-FBAB-4E24-94EB-08BCB29018DF}" type="pres">
      <dgm:prSet presAssocID="{6D0D9B64-8DE8-427B-A06A-04CC5FF98796}" presName="LevelTwoTextNode" presStyleLbl="node2" presStyleIdx="1" presStyleCnt="3">
        <dgm:presLayoutVars>
          <dgm:chPref val="3"/>
        </dgm:presLayoutVars>
      </dgm:prSet>
      <dgm:spPr/>
    </dgm:pt>
    <dgm:pt modelId="{F2D65F4B-614A-46F6-A84B-64427C9697C1}" type="pres">
      <dgm:prSet presAssocID="{6D0D9B64-8DE8-427B-A06A-04CC5FF98796}" presName="level3hierChild" presStyleCnt="0"/>
      <dgm:spPr/>
    </dgm:pt>
    <dgm:pt modelId="{C86260A3-D334-4D7D-8F38-3067BCC3A547}" type="pres">
      <dgm:prSet presAssocID="{FC0F0BC6-BF8C-4312-ADA8-1B07DB185E78}" presName="conn2-1" presStyleLbl="parChTrans1D2" presStyleIdx="2" presStyleCnt="3"/>
      <dgm:spPr/>
    </dgm:pt>
    <dgm:pt modelId="{AA698DBD-681A-44FA-BBCC-305A2ACD2BD2}" type="pres">
      <dgm:prSet presAssocID="{FC0F0BC6-BF8C-4312-ADA8-1B07DB185E78}" presName="connTx" presStyleLbl="parChTrans1D2" presStyleIdx="2" presStyleCnt="3"/>
      <dgm:spPr/>
    </dgm:pt>
    <dgm:pt modelId="{6CDB00F3-E26F-433B-A869-878BA233EFAD}" type="pres">
      <dgm:prSet presAssocID="{136C25B5-6DBD-4400-9477-DA91C532A3F2}" presName="root2" presStyleCnt="0"/>
      <dgm:spPr/>
    </dgm:pt>
    <dgm:pt modelId="{BF5CF102-F2DD-42E5-8898-E5FB683432CC}" type="pres">
      <dgm:prSet presAssocID="{136C25B5-6DBD-4400-9477-DA91C532A3F2}" presName="LevelTwoTextNode" presStyleLbl="node2" presStyleIdx="2" presStyleCnt="3">
        <dgm:presLayoutVars>
          <dgm:chPref val="3"/>
        </dgm:presLayoutVars>
      </dgm:prSet>
      <dgm:spPr/>
    </dgm:pt>
    <dgm:pt modelId="{56D8FF49-3473-48D2-A54B-AD95E9892AA4}" type="pres">
      <dgm:prSet presAssocID="{136C25B5-6DBD-4400-9477-DA91C532A3F2}" presName="level3hierChild" presStyleCnt="0"/>
      <dgm:spPr/>
    </dgm:pt>
  </dgm:ptLst>
  <dgm:cxnLst>
    <dgm:cxn modelId="{F9615E16-7E08-4C7E-A807-B54633CF0C24}" srcId="{32A078B1-160C-4DE7-AC36-B4D354975A5A}" destId="{6D0D9B64-8DE8-427B-A06A-04CC5FF98796}" srcOrd="1" destOrd="0" parTransId="{6ED54798-6608-4058-8503-07D2EFD940B2}" sibTransId="{D92F594A-BE40-4B89-8E87-CDFDF58DAF79}"/>
    <dgm:cxn modelId="{D6EAC03F-5DFF-4087-B32F-E818516AA275}" type="presOf" srcId="{32A078B1-160C-4DE7-AC36-B4D354975A5A}" destId="{E32FB951-42DD-4B32-B611-4ED6A4C01EF7}" srcOrd="0" destOrd="0" presId="urn:microsoft.com/office/officeart/2008/layout/HorizontalMultiLevelHierarchy"/>
    <dgm:cxn modelId="{9091CB67-AB51-4938-961F-457A4D3218BE}" type="presOf" srcId="{021DE98D-DFF8-4405-A58F-5CCA2F997AEA}" destId="{7AB8D2D6-B282-4A9C-848D-A1E73E2A4679}" srcOrd="0" destOrd="0" presId="urn:microsoft.com/office/officeart/2008/layout/HorizontalMultiLevelHierarchy"/>
    <dgm:cxn modelId="{91C4BD57-6007-401A-BE5A-C70A62113252}" type="presOf" srcId="{6ED54798-6608-4058-8503-07D2EFD940B2}" destId="{4ED060AC-51C3-4A52-935E-123B79F7D74C}" srcOrd="0" destOrd="0" presId="urn:microsoft.com/office/officeart/2008/layout/HorizontalMultiLevelHierarchy"/>
    <dgm:cxn modelId="{90DEEE57-54B4-4B36-A560-04763DC52174}" type="presOf" srcId="{5544AA8B-11B6-43BB-8ACD-A9630A549EDE}" destId="{1B11F25E-E635-495F-8A58-9AA066C3D01F}" srcOrd="0" destOrd="0" presId="urn:microsoft.com/office/officeart/2008/layout/HorizontalMultiLevelHierarchy"/>
    <dgm:cxn modelId="{EF84CC84-9D3F-4696-ADA4-1C05D029BE6A}" type="presOf" srcId="{8A5CDF3B-5E50-4B35-BF55-445827B27C37}" destId="{B24C77C3-3A7A-4F53-9B20-997D33EAF1EA}" srcOrd="0" destOrd="0" presId="urn:microsoft.com/office/officeart/2008/layout/HorizontalMultiLevelHierarchy"/>
    <dgm:cxn modelId="{5030DD98-1DDD-472F-B698-CE8C983163D9}" type="presOf" srcId="{021DE98D-DFF8-4405-A58F-5CCA2F997AEA}" destId="{413210C6-F577-46D9-9C99-2E0AA5167C9B}" srcOrd="1" destOrd="0" presId="urn:microsoft.com/office/officeart/2008/layout/HorizontalMultiLevelHierarchy"/>
    <dgm:cxn modelId="{9E542199-8CE8-4D99-885C-A4AE058526FD}" srcId="{32A078B1-160C-4DE7-AC36-B4D354975A5A}" destId="{8A5CDF3B-5E50-4B35-BF55-445827B27C37}" srcOrd="0" destOrd="0" parTransId="{021DE98D-DFF8-4405-A58F-5CCA2F997AEA}" sibTransId="{9B438B50-22F2-4F78-A9C0-3313EFB6C9F7}"/>
    <dgm:cxn modelId="{153850B3-9A3C-405A-9BED-2AF8C6F24106}" type="presOf" srcId="{6ED54798-6608-4058-8503-07D2EFD940B2}" destId="{A533B1CD-4FA4-4FB2-ADBF-EDA59412019C}" srcOrd="1" destOrd="0" presId="urn:microsoft.com/office/officeart/2008/layout/HorizontalMultiLevelHierarchy"/>
    <dgm:cxn modelId="{1B093DD7-192F-485C-8A51-CE876A7AAC04}" type="presOf" srcId="{136C25B5-6DBD-4400-9477-DA91C532A3F2}" destId="{BF5CF102-F2DD-42E5-8898-E5FB683432CC}" srcOrd="0" destOrd="0" presId="urn:microsoft.com/office/officeart/2008/layout/HorizontalMultiLevelHierarchy"/>
    <dgm:cxn modelId="{6BF22FDA-E861-460D-A4CA-03B83AF5AE0B}" type="presOf" srcId="{FC0F0BC6-BF8C-4312-ADA8-1B07DB185E78}" destId="{C86260A3-D334-4D7D-8F38-3067BCC3A547}" srcOrd="0" destOrd="0" presId="urn:microsoft.com/office/officeart/2008/layout/HorizontalMultiLevelHierarchy"/>
    <dgm:cxn modelId="{82B6A1E2-9D3A-458B-934E-744A9035FF99}" srcId="{5544AA8B-11B6-43BB-8ACD-A9630A549EDE}" destId="{32A078B1-160C-4DE7-AC36-B4D354975A5A}" srcOrd="0" destOrd="0" parTransId="{662EC8F3-C291-4D99-B4FB-BA8D899433E1}" sibTransId="{54DA889B-D1F4-4766-B41F-D2868F2AAD2C}"/>
    <dgm:cxn modelId="{78D378EF-A573-47B4-BB48-58BBDF68065A}" type="presOf" srcId="{6D0D9B64-8DE8-427B-A06A-04CC5FF98796}" destId="{7B0C1E10-FBAB-4E24-94EB-08BCB29018DF}" srcOrd="0" destOrd="0" presId="urn:microsoft.com/office/officeart/2008/layout/HorizontalMultiLevelHierarchy"/>
    <dgm:cxn modelId="{0A4732F0-C548-4DF2-A405-9C590CC08F2C}" type="presOf" srcId="{FC0F0BC6-BF8C-4312-ADA8-1B07DB185E78}" destId="{AA698DBD-681A-44FA-BBCC-305A2ACD2BD2}" srcOrd="1" destOrd="0" presId="urn:microsoft.com/office/officeart/2008/layout/HorizontalMultiLevelHierarchy"/>
    <dgm:cxn modelId="{214300F3-BB3C-4CAD-A788-F0E6D6F02677}" srcId="{32A078B1-160C-4DE7-AC36-B4D354975A5A}" destId="{136C25B5-6DBD-4400-9477-DA91C532A3F2}" srcOrd="2" destOrd="0" parTransId="{FC0F0BC6-BF8C-4312-ADA8-1B07DB185E78}" sibTransId="{2A607862-488D-440D-81E8-7586F94FAA85}"/>
    <dgm:cxn modelId="{59FBA6EC-6606-489A-914B-03D85AF0D326}" type="presParOf" srcId="{1B11F25E-E635-495F-8A58-9AA066C3D01F}" destId="{2178DDE2-9AB8-48D2-99C8-07696529CA4B}" srcOrd="0" destOrd="0" presId="urn:microsoft.com/office/officeart/2008/layout/HorizontalMultiLevelHierarchy"/>
    <dgm:cxn modelId="{43168506-5D59-4FD0-A9EC-189B0269C3FE}" type="presParOf" srcId="{2178DDE2-9AB8-48D2-99C8-07696529CA4B}" destId="{E32FB951-42DD-4B32-B611-4ED6A4C01EF7}" srcOrd="0" destOrd="0" presId="urn:microsoft.com/office/officeart/2008/layout/HorizontalMultiLevelHierarchy"/>
    <dgm:cxn modelId="{95CA8696-515E-4BB8-8423-44223816AED0}" type="presParOf" srcId="{2178DDE2-9AB8-48D2-99C8-07696529CA4B}" destId="{91CDBF19-C91B-4120-B0E1-604C126D82D9}" srcOrd="1" destOrd="0" presId="urn:microsoft.com/office/officeart/2008/layout/HorizontalMultiLevelHierarchy"/>
    <dgm:cxn modelId="{9A1DBB88-4992-4382-9878-DE07B8097118}" type="presParOf" srcId="{91CDBF19-C91B-4120-B0E1-604C126D82D9}" destId="{7AB8D2D6-B282-4A9C-848D-A1E73E2A4679}" srcOrd="0" destOrd="0" presId="urn:microsoft.com/office/officeart/2008/layout/HorizontalMultiLevelHierarchy"/>
    <dgm:cxn modelId="{8109EAB6-9783-4429-A5F8-17F09A9FE621}" type="presParOf" srcId="{7AB8D2D6-B282-4A9C-848D-A1E73E2A4679}" destId="{413210C6-F577-46D9-9C99-2E0AA5167C9B}" srcOrd="0" destOrd="0" presId="urn:microsoft.com/office/officeart/2008/layout/HorizontalMultiLevelHierarchy"/>
    <dgm:cxn modelId="{1CF76F84-6EC3-448B-B362-2063F54C94C1}" type="presParOf" srcId="{91CDBF19-C91B-4120-B0E1-604C126D82D9}" destId="{0497B9D5-8689-4D3B-95D5-AE499FBEB83D}" srcOrd="1" destOrd="0" presId="urn:microsoft.com/office/officeart/2008/layout/HorizontalMultiLevelHierarchy"/>
    <dgm:cxn modelId="{81EC9029-635F-4AE2-A0A6-080C84646C9C}" type="presParOf" srcId="{0497B9D5-8689-4D3B-95D5-AE499FBEB83D}" destId="{B24C77C3-3A7A-4F53-9B20-997D33EAF1EA}" srcOrd="0" destOrd="0" presId="urn:microsoft.com/office/officeart/2008/layout/HorizontalMultiLevelHierarchy"/>
    <dgm:cxn modelId="{31E0D8DD-0B8D-4206-B9AD-2EA4B3526FCA}" type="presParOf" srcId="{0497B9D5-8689-4D3B-95D5-AE499FBEB83D}" destId="{B1F0768F-AC30-408E-A236-0508AD76A9F2}" srcOrd="1" destOrd="0" presId="urn:microsoft.com/office/officeart/2008/layout/HorizontalMultiLevelHierarchy"/>
    <dgm:cxn modelId="{2836B886-3DEB-445E-AB92-2BE0BB7CAE16}" type="presParOf" srcId="{91CDBF19-C91B-4120-B0E1-604C126D82D9}" destId="{4ED060AC-51C3-4A52-935E-123B79F7D74C}" srcOrd="2" destOrd="0" presId="urn:microsoft.com/office/officeart/2008/layout/HorizontalMultiLevelHierarchy"/>
    <dgm:cxn modelId="{F20980C4-0729-4F3F-BB9E-AEDF510D0539}" type="presParOf" srcId="{4ED060AC-51C3-4A52-935E-123B79F7D74C}" destId="{A533B1CD-4FA4-4FB2-ADBF-EDA59412019C}" srcOrd="0" destOrd="0" presId="urn:microsoft.com/office/officeart/2008/layout/HorizontalMultiLevelHierarchy"/>
    <dgm:cxn modelId="{967FD470-0B8F-419B-A3BA-4BA21348E7CB}" type="presParOf" srcId="{91CDBF19-C91B-4120-B0E1-604C126D82D9}" destId="{CC7702C0-AD91-4FD9-9475-12BE454B9250}" srcOrd="3" destOrd="0" presId="urn:microsoft.com/office/officeart/2008/layout/HorizontalMultiLevelHierarchy"/>
    <dgm:cxn modelId="{FA9E92B6-853D-48FD-BB49-683A61CDC0DB}" type="presParOf" srcId="{CC7702C0-AD91-4FD9-9475-12BE454B9250}" destId="{7B0C1E10-FBAB-4E24-94EB-08BCB29018DF}" srcOrd="0" destOrd="0" presId="urn:microsoft.com/office/officeart/2008/layout/HorizontalMultiLevelHierarchy"/>
    <dgm:cxn modelId="{E376B1F4-D36E-40DC-87F7-A475A4A716B4}" type="presParOf" srcId="{CC7702C0-AD91-4FD9-9475-12BE454B9250}" destId="{F2D65F4B-614A-46F6-A84B-64427C9697C1}" srcOrd="1" destOrd="0" presId="urn:microsoft.com/office/officeart/2008/layout/HorizontalMultiLevelHierarchy"/>
    <dgm:cxn modelId="{22A245D0-11AD-4FE9-8327-A0935BE8951D}" type="presParOf" srcId="{91CDBF19-C91B-4120-B0E1-604C126D82D9}" destId="{C86260A3-D334-4D7D-8F38-3067BCC3A547}" srcOrd="4" destOrd="0" presId="urn:microsoft.com/office/officeart/2008/layout/HorizontalMultiLevelHierarchy"/>
    <dgm:cxn modelId="{9E1CB127-C072-4C57-BE74-3D73E3CF5B82}" type="presParOf" srcId="{C86260A3-D334-4D7D-8F38-3067BCC3A547}" destId="{AA698DBD-681A-44FA-BBCC-305A2ACD2BD2}" srcOrd="0" destOrd="0" presId="urn:microsoft.com/office/officeart/2008/layout/HorizontalMultiLevelHierarchy"/>
    <dgm:cxn modelId="{93653211-DB65-4EF1-9EEA-44DB50DBCE00}" type="presParOf" srcId="{91CDBF19-C91B-4120-B0E1-604C126D82D9}" destId="{6CDB00F3-E26F-433B-A869-878BA233EFAD}" srcOrd="5" destOrd="0" presId="urn:microsoft.com/office/officeart/2008/layout/HorizontalMultiLevelHierarchy"/>
    <dgm:cxn modelId="{843000D1-3690-4959-9FF0-6528BE451278}" type="presParOf" srcId="{6CDB00F3-E26F-433B-A869-878BA233EFAD}" destId="{BF5CF102-F2DD-42E5-8898-E5FB683432CC}" srcOrd="0" destOrd="0" presId="urn:microsoft.com/office/officeart/2008/layout/HorizontalMultiLevelHierarchy"/>
    <dgm:cxn modelId="{4AB5D4D2-9329-4FD1-82E7-C4516968D233}" type="presParOf" srcId="{6CDB00F3-E26F-433B-A869-878BA233EFAD}" destId="{56D8FF49-3473-48D2-A54B-AD95E9892AA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E0AB8E-8C70-4749-8BD4-B84B6231F55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AE46136B-8302-496B-9BDE-8D145AA7E2D2}">
      <dgm:prSet phldrT="[Text]"/>
      <dgm:spPr/>
      <dgm:t>
        <a:bodyPr/>
        <a:lstStyle/>
        <a:p>
          <a:r>
            <a:rPr lang="en-US" dirty="0"/>
            <a:t>Intentional and Purposeful</a:t>
          </a:r>
        </a:p>
      </dgm:t>
    </dgm:pt>
    <dgm:pt modelId="{3F0B0937-142E-484B-98DE-AFE853740E4E}" type="parTrans" cxnId="{72FB0E3D-45B3-4CD8-AD10-4C221A800BEB}">
      <dgm:prSet/>
      <dgm:spPr/>
      <dgm:t>
        <a:bodyPr/>
        <a:lstStyle/>
        <a:p>
          <a:endParaRPr lang="en-US"/>
        </a:p>
      </dgm:t>
    </dgm:pt>
    <dgm:pt modelId="{E04EDF55-5011-4AD8-91BF-9E01BC5A6F7B}" type="sibTrans" cxnId="{72FB0E3D-45B3-4CD8-AD10-4C221A800BEB}">
      <dgm:prSet/>
      <dgm:spPr/>
      <dgm:t>
        <a:bodyPr/>
        <a:lstStyle/>
        <a:p>
          <a:endParaRPr lang="en-US"/>
        </a:p>
      </dgm:t>
    </dgm:pt>
    <dgm:pt modelId="{482CB0AD-4F14-4153-BA84-36EA2F1462E9}">
      <dgm:prSet phldrT="[Text]"/>
      <dgm:spPr/>
      <dgm:t>
        <a:bodyPr/>
        <a:lstStyle/>
        <a:p>
          <a:r>
            <a:rPr lang="en-US" dirty="0"/>
            <a:t>Culturally Responsive</a:t>
          </a:r>
        </a:p>
      </dgm:t>
    </dgm:pt>
    <dgm:pt modelId="{25525BFA-484C-4402-AD85-BBB2007543BB}" type="parTrans" cxnId="{1C52885A-3A06-46EF-93DA-FCB53EFE8268}">
      <dgm:prSet/>
      <dgm:spPr/>
      <dgm:t>
        <a:bodyPr/>
        <a:lstStyle/>
        <a:p>
          <a:endParaRPr lang="en-US"/>
        </a:p>
      </dgm:t>
    </dgm:pt>
    <dgm:pt modelId="{D82FFEDB-9DD9-4762-BAAC-36C21F8E0B75}" type="sibTrans" cxnId="{1C52885A-3A06-46EF-93DA-FCB53EFE8268}">
      <dgm:prSet/>
      <dgm:spPr/>
      <dgm:t>
        <a:bodyPr/>
        <a:lstStyle/>
        <a:p>
          <a:endParaRPr lang="en-US"/>
        </a:p>
      </dgm:t>
    </dgm:pt>
    <dgm:pt modelId="{B504DB6D-89A2-456D-A40E-BA6211FA4CD7}">
      <dgm:prSet phldrT="[Text]"/>
      <dgm:spPr/>
      <dgm:t>
        <a:bodyPr/>
        <a:lstStyle/>
        <a:p>
          <a:r>
            <a:rPr lang="en-US" dirty="0"/>
            <a:t>Respectful</a:t>
          </a:r>
        </a:p>
      </dgm:t>
    </dgm:pt>
    <dgm:pt modelId="{9E67B6B5-BEEE-4650-8249-1C394570E24B}" type="parTrans" cxnId="{63FEAC83-C198-466D-B6EE-804D399CA528}">
      <dgm:prSet/>
      <dgm:spPr/>
      <dgm:t>
        <a:bodyPr/>
        <a:lstStyle/>
        <a:p>
          <a:endParaRPr lang="en-US"/>
        </a:p>
      </dgm:t>
    </dgm:pt>
    <dgm:pt modelId="{5E694AB1-26B3-42C8-80F3-AAF22162F652}" type="sibTrans" cxnId="{63FEAC83-C198-466D-B6EE-804D399CA528}">
      <dgm:prSet/>
      <dgm:spPr/>
      <dgm:t>
        <a:bodyPr/>
        <a:lstStyle/>
        <a:p>
          <a:endParaRPr lang="en-US"/>
        </a:p>
      </dgm:t>
    </dgm:pt>
    <dgm:pt modelId="{AC80F00E-96B4-41AE-AD73-CAF96DB8D5AF}">
      <dgm:prSet phldrT="[Text]"/>
      <dgm:spPr/>
      <dgm:t>
        <a:bodyPr/>
        <a:lstStyle/>
        <a:p>
          <a:r>
            <a:rPr lang="en-US" dirty="0"/>
            <a:t>Unbiased</a:t>
          </a:r>
        </a:p>
      </dgm:t>
    </dgm:pt>
    <dgm:pt modelId="{461C173A-9CCC-4818-BF30-1F8D2DA9CFA5}" type="parTrans" cxnId="{B611A929-30C3-4737-9BDD-474B99B398C5}">
      <dgm:prSet/>
      <dgm:spPr/>
      <dgm:t>
        <a:bodyPr/>
        <a:lstStyle/>
        <a:p>
          <a:endParaRPr lang="en-US"/>
        </a:p>
      </dgm:t>
    </dgm:pt>
    <dgm:pt modelId="{FEB00992-75D5-48FE-BA1B-15B9D8D34180}" type="sibTrans" cxnId="{B611A929-30C3-4737-9BDD-474B99B398C5}">
      <dgm:prSet/>
      <dgm:spPr/>
      <dgm:t>
        <a:bodyPr/>
        <a:lstStyle/>
        <a:p>
          <a:endParaRPr lang="en-US"/>
        </a:p>
      </dgm:t>
    </dgm:pt>
    <dgm:pt modelId="{DCB1FDAD-0353-4FA9-B0FE-1790F41E54E4}">
      <dgm:prSet phldrT="[Text]"/>
      <dgm:spPr/>
      <dgm:t>
        <a:bodyPr/>
        <a:lstStyle/>
        <a:p>
          <a:r>
            <a:rPr lang="en-US" dirty="0"/>
            <a:t>Tailored</a:t>
          </a:r>
        </a:p>
      </dgm:t>
    </dgm:pt>
    <dgm:pt modelId="{0B79BA5D-A73F-4F43-B225-FDB7555B2108}" type="parTrans" cxnId="{C0E9A82E-7D92-47F8-8EE5-BAACA7692C2D}">
      <dgm:prSet/>
      <dgm:spPr/>
      <dgm:t>
        <a:bodyPr/>
        <a:lstStyle/>
        <a:p>
          <a:endParaRPr lang="en-US"/>
        </a:p>
      </dgm:t>
    </dgm:pt>
    <dgm:pt modelId="{A3B6425F-E1AF-4248-818C-FE5D4113972C}" type="sibTrans" cxnId="{C0E9A82E-7D92-47F8-8EE5-BAACA7692C2D}">
      <dgm:prSet/>
      <dgm:spPr/>
      <dgm:t>
        <a:bodyPr/>
        <a:lstStyle/>
        <a:p>
          <a:endParaRPr lang="en-US"/>
        </a:p>
      </dgm:t>
    </dgm:pt>
    <dgm:pt modelId="{20BB23B5-FB13-4A99-AEFF-F40538B7E7B9}">
      <dgm:prSet phldrT="[Text]"/>
      <dgm:spPr/>
      <dgm:t>
        <a:bodyPr/>
        <a:lstStyle/>
        <a:p>
          <a:r>
            <a:rPr lang="en-US" dirty="0"/>
            <a:t>Developmentally Appropriate</a:t>
          </a:r>
        </a:p>
      </dgm:t>
    </dgm:pt>
    <dgm:pt modelId="{2D50C584-A98D-4CD4-8E17-214042545E50}" type="parTrans" cxnId="{D9D3D325-85F5-4510-B3C2-B98E05C7FD81}">
      <dgm:prSet/>
      <dgm:spPr/>
      <dgm:t>
        <a:bodyPr/>
        <a:lstStyle/>
        <a:p>
          <a:endParaRPr lang="en-US"/>
        </a:p>
      </dgm:t>
    </dgm:pt>
    <dgm:pt modelId="{C3ACD30D-F1E2-4FF4-BEE6-1B01BCA0BD0B}" type="sibTrans" cxnId="{D9D3D325-85F5-4510-B3C2-B98E05C7FD81}">
      <dgm:prSet/>
      <dgm:spPr/>
      <dgm:t>
        <a:bodyPr/>
        <a:lstStyle/>
        <a:p>
          <a:endParaRPr lang="en-US"/>
        </a:p>
      </dgm:t>
    </dgm:pt>
    <dgm:pt modelId="{B50FEF47-8088-4D3D-AD9C-E2F458C965DD}">
      <dgm:prSet phldrT="[Text]"/>
      <dgm:spPr/>
      <dgm:t>
        <a:bodyPr/>
        <a:lstStyle/>
        <a:p>
          <a:r>
            <a:rPr lang="en-US" dirty="0"/>
            <a:t>Reflective of Critical Thinking</a:t>
          </a:r>
        </a:p>
      </dgm:t>
    </dgm:pt>
    <dgm:pt modelId="{33541A9B-9864-4163-9A6F-2FBE3B8DBB4A}" type="parTrans" cxnId="{D5B118A6-0806-4272-8F1B-CF4439F9CD25}">
      <dgm:prSet/>
      <dgm:spPr/>
      <dgm:t>
        <a:bodyPr/>
        <a:lstStyle/>
        <a:p>
          <a:endParaRPr lang="en-US"/>
        </a:p>
      </dgm:t>
    </dgm:pt>
    <dgm:pt modelId="{6C001E5D-874F-4BD9-AD5B-089AFA143527}" type="sibTrans" cxnId="{D5B118A6-0806-4272-8F1B-CF4439F9CD25}">
      <dgm:prSet/>
      <dgm:spPr/>
      <dgm:t>
        <a:bodyPr/>
        <a:lstStyle/>
        <a:p>
          <a:endParaRPr lang="en-US"/>
        </a:p>
      </dgm:t>
    </dgm:pt>
    <dgm:pt modelId="{C4A14CBA-564C-4519-8359-8B68A7808E8C}">
      <dgm:prSet/>
      <dgm:spPr/>
      <dgm:t>
        <a:bodyPr/>
        <a:lstStyle/>
        <a:p>
          <a:r>
            <a:rPr lang="en-US" dirty="0"/>
            <a:t>Goal Directed</a:t>
          </a:r>
        </a:p>
      </dgm:t>
    </dgm:pt>
    <dgm:pt modelId="{15112DC4-3DB5-42DD-A76D-608617539E13}" type="parTrans" cxnId="{221EE262-6C35-4990-AB24-5DC997FF8D5D}">
      <dgm:prSet/>
      <dgm:spPr/>
      <dgm:t>
        <a:bodyPr/>
        <a:lstStyle/>
        <a:p>
          <a:endParaRPr lang="en-US"/>
        </a:p>
      </dgm:t>
    </dgm:pt>
    <dgm:pt modelId="{D265492E-8D73-4D63-A551-C488FAEF14EE}" type="sibTrans" cxnId="{221EE262-6C35-4990-AB24-5DC997FF8D5D}">
      <dgm:prSet/>
      <dgm:spPr/>
      <dgm:t>
        <a:bodyPr/>
        <a:lstStyle/>
        <a:p>
          <a:endParaRPr lang="en-US"/>
        </a:p>
      </dgm:t>
    </dgm:pt>
    <dgm:pt modelId="{C0A1E8A4-750D-4480-88A1-B7A2392CC13B}" type="pres">
      <dgm:prSet presAssocID="{00E0AB8E-8C70-4749-8BD4-B84B6231F556}" presName="diagram" presStyleCnt="0">
        <dgm:presLayoutVars>
          <dgm:dir/>
          <dgm:resizeHandles val="exact"/>
        </dgm:presLayoutVars>
      </dgm:prSet>
      <dgm:spPr/>
    </dgm:pt>
    <dgm:pt modelId="{EC297F98-35F0-4276-B5CF-F19891ACCAEE}" type="pres">
      <dgm:prSet presAssocID="{AE46136B-8302-496B-9BDE-8D145AA7E2D2}" presName="node" presStyleLbl="node1" presStyleIdx="0" presStyleCnt="8">
        <dgm:presLayoutVars>
          <dgm:bulletEnabled val="1"/>
        </dgm:presLayoutVars>
      </dgm:prSet>
      <dgm:spPr/>
    </dgm:pt>
    <dgm:pt modelId="{92AEA8F8-1BBC-41B1-B2B3-13736E47E9CE}" type="pres">
      <dgm:prSet presAssocID="{E04EDF55-5011-4AD8-91BF-9E01BC5A6F7B}" presName="sibTrans" presStyleCnt="0"/>
      <dgm:spPr/>
    </dgm:pt>
    <dgm:pt modelId="{DE6E5C9E-9772-44BE-A7DE-6C3E5A0880B1}" type="pres">
      <dgm:prSet presAssocID="{C4A14CBA-564C-4519-8359-8B68A7808E8C}" presName="node" presStyleLbl="node1" presStyleIdx="1" presStyleCnt="8">
        <dgm:presLayoutVars>
          <dgm:bulletEnabled val="1"/>
        </dgm:presLayoutVars>
      </dgm:prSet>
      <dgm:spPr/>
    </dgm:pt>
    <dgm:pt modelId="{C11AD57A-7CB0-4821-BD25-AED13118507A}" type="pres">
      <dgm:prSet presAssocID="{D265492E-8D73-4D63-A551-C488FAEF14EE}" presName="sibTrans" presStyleCnt="0"/>
      <dgm:spPr/>
    </dgm:pt>
    <dgm:pt modelId="{14D52405-0B52-47DB-9302-6ED92EB91025}" type="pres">
      <dgm:prSet presAssocID="{482CB0AD-4F14-4153-BA84-36EA2F1462E9}" presName="node" presStyleLbl="node1" presStyleIdx="2" presStyleCnt="8">
        <dgm:presLayoutVars>
          <dgm:bulletEnabled val="1"/>
        </dgm:presLayoutVars>
      </dgm:prSet>
      <dgm:spPr/>
    </dgm:pt>
    <dgm:pt modelId="{49F9D9F9-3D8D-4D07-959F-C5838D1E408B}" type="pres">
      <dgm:prSet presAssocID="{D82FFEDB-9DD9-4762-BAAC-36C21F8E0B75}" presName="sibTrans" presStyleCnt="0"/>
      <dgm:spPr/>
    </dgm:pt>
    <dgm:pt modelId="{CD895A4E-E060-4F81-8D16-B9747A1AA174}" type="pres">
      <dgm:prSet presAssocID="{B504DB6D-89A2-456D-A40E-BA6211FA4CD7}" presName="node" presStyleLbl="node1" presStyleIdx="3" presStyleCnt="8">
        <dgm:presLayoutVars>
          <dgm:bulletEnabled val="1"/>
        </dgm:presLayoutVars>
      </dgm:prSet>
      <dgm:spPr/>
    </dgm:pt>
    <dgm:pt modelId="{00C7A8EA-8BBC-4CBE-A6D1-7332EF330EC2}" type="pres">
      <dgm:prSet presAssocID="{5E694AB1-26B3-42C8-80F3-AAF22162F652}" presName="sibTrans" presStyleCnt="0"/>
      <dgm:spPr/>
    </dgm:pt>
    <dgm:pt modelId="{11FB5BF6-FF55-4E93-8B8C-402411A2FC82}" type="pres">
      <dgm:prSet presAssocID="{AC80F00E-96B4-41AE-AD73-CAF96DB8D5AF}" presName="node" presStyleLbl="node1" presStyleIdx="4" presStyleCnt="8">
        <dgm:presLayoutVars>
          <dgm:bulletEnabled val="1"/>
        </dgm:presLayoutVars>
      </dgm:prSet>
      <dgm:spPr/>
    </dgm:pt>
    <dgm:pt modelId="{7750CB09-6B51-46C3-BAAD-3B25F3A7EFEE}" type="pres">
      <dgm:prSet presAssocID="{FEB00992-75D5-48FE-BA1B-15B9D8D34180}" presName="sibTrans" presStyleCnt="0"/>
      <dgm:spPr/>
    </dgm:pt>
    <dgm:pt modelId="{36342D65-1BC8-433C-ADE9-177E8FEE5722}" type="pres">
      <dgm:prSet presAssocID="{DCB1FDAD-0353-4FA9-B0FE-1790F41E54E4}" presName="node" presStyleLbl="node1" presStyleIdx="5" presStyleCnt="8">
        <dgm:presLayoutVars>
          <dgm:bulletEnabled val="1"/>
        </dgm:presLayoutVars>
      </dgm:prSet>
      <dgm:spPr/>
    </dgm:pt>
    <dgm:pt modelId="{9C155C2B-FD1E-4B67-84EC-AE4CED2B1BCC}" type="pres">
      <dgm:prSet presAssocID="{A3B6425F-E1AF-4248-818C-FE5D4113972C}" presName="sibTrans" presStyleCnt="0"/>
      <dgm:spPr/>
    </dgm:pt>
    <dgm:pt modelId="{091EE701-018D-4047-A942-A5764D814D28}" type="pres">
      <dgm:prSet presAssocID="{20BB23B5-FB13-4A99-AEFF-F40538B7E7B9}" presName="node" presStyleLbl="node1" presStyleIdx="6" presStyleCnt="8">
        <dgm:presLayoutVars>
          <dgm:bulletEnabled val="1"/>
        </dgm:presLayoutVars>
      </dgm:prSet>
      <dgm:spPr/>
    </dgm:pt>
    <dgm:pt modelId="{16E36264-0D2C-427B-86D1-F4581B6020B4}" type="pres">
      <dgm:prSet presAssocID="{C3ACD30D-F1E2-4FF4-BEE6-1B01BCA0BD0B}" presName="sibTrans" presStyleCnt="0"/>
      <dgm:spPr/>
    </dgm:pt>
    <dgm:pt modelId="{986B7DD4-B7E9-4825-8605-136235D657FB}" type="pres">
      <dgm:prSet presAssocID="{B50FEF47-8088-4D3D-AD9C-E2F458C965DD}" presName="node" presStyleLbl="node1" presStyleIdx="7" presStyleCnt="8">
        <dgm:presLayoutVars>
          <dgm:bulletEnabled val="1"/>
        </dgm:presLayoutVars>
      </dgm:prSet>
      <dgm:spPr/>
    </dgm:pt>
  </dgm:ptLst>
  <dgm:cxnLst>
    <dgm:cxn modelId="{71B0FB00-B8E7-49A0-B31A-9930B82568B2}" type="presOf" srcId="{DCB1FDAD-0353-4FA9-B0FE-1790F41E54E4}" destId="{36342D65-1BC8-433C-ADE9-177E8FEE5722}" srcOrd="0" destOrd="0" presId="urn:microsoft.com/office/officeart/2005/8/layout/default"/>
    <dgm:cxn modelId="{005C3518-4BB7-4E42-BDC7-D7656AFD73DE}" type="presOf" srcId="{20BB23B5-FB13-4A99-AEFF-F40538B7E7B9}" destId="{091EE701-018D-4047-A942-A5764D814D28}" srcOrd="0" destOrd="0" presId="urn:microsoft.com/office/officeart/2005/8/layout/default"/>
    <dgm:cxn modelId="{D9D3D325-85F5-4510-B3C2-B98E05C7FD81}" srcId="{00E0AB8E-8C70-4749-8BD4-B84B6231F556}" destId="{20BB23B5-FB13-4A99-AEFF-F40538B7E7B9}" srcOrd="6" destOrd="0" parTransId="{2D50C584-A98D-4CD4-8E17-214042545E50}" sibTransId="{C3ACD30D-F1E2-4FF4-BEE6-1B01BCA0BD0B}"/>
    <dgm:cxn modelId="{B611A929-30C3-4737-9BDD-474B99B398C5}" srcId="{00E0AB8E-8C70-4749-8BD4-B84B6231F556}" destId="{AC80F00E-96B4-41AE-AD73-CAF96DB8D5AF}" srcOrd="4" destOrd="0" parTransId="{461C173A-9CCC-4818-BF30-1F8D2DA9CFA5}" sibTransId="{FEB00992-75D5-48FE-BA1B-15B9D8D34180}"/>
    <dgm:cxn modelId="{C0E9A82E-7D92-47F8-8EE5-BAACA7692C2D}" srcId="{00E0AB8E-8C70-4749-8BD4-B84B6231F556}" destId="{DCB1FDAD-0353-4FA9-B0FE-1790F41E54E4}" srcOrd="5" destOrd="0" parTransId="{0B79BA5D-A73F-4F43-B225-FDB7555B2108}" sibTransId="{A3B6425F-E1AF-4248-818C-FE5D4113972C}"/>
    <dgm:cxn modelId="{F8CDFF36-C440-4A96-928C-F632D0B646BF}" type="presOf" srcId="{B50FEF47-8088-4D3D-AD9C-E2F458C965DD}" destId="{986B7DD4-B7E9-4825-8605-136235D657FB}" srcOrd="0" destOrd="0" presId="urn:microsoft.com/office/officeart/2005/8/layout/default"/>
    <dgm:cxn modelId="{FB395039-46DF-48A3-BE69-045654A590DD}" type="presOf" srcId="{C4A14CBA-564C-4519-8359-8B68A7808E8C}" destId="{DE6E5C9E-9772-44BE-A7DE-6C3E5A0880B1}" srcOrd="0" destOrd="0" presId="urn:microsoft.com/office/officeart/2005/8/layout/default"/>
    <dgm:cxn modelId="{72FB0E3D-45B3-4CD8-AD10-4C221A800BEB}" srcId="{00E0AB8E-8C70-4749-8BD4-B84B6231F556}" destId="{AE46136B-8302-496B-9BDE-8D145AA7E2D2}" srcOrd="0" destOrd="0" parTransId="{3F0B0937-142E-484B-98DE-AFE853740E4E}" sibTransId="{E04EDF55-5011-4AD8-91BF-9E01BC5A6F7B}"/>
    <dgm:cxn modelId="{86D07542-00AA-4829-B74A-5E67B7ADE30F}" type="presOf" srcId="{B504DB6D-89A2-456D-A40E-BA6211FA4CD7}" destId="{CD895A4E-E060-4F81-8D16-B9747A1AA174}" srcOrd="0" destOrd="0" presId="urn:microsoft.com/office/officeart/2005/8/layout/default"/>
    <dgm:cxn modelId="{221EE262-6C35-4990-AB24-5DC997FF8D5D}" srcId="{00E0AB8E-8C70-4749-8BD4-B84B6231F556}" destId="{C4A14CBA-564C-4519-8359-8B68A7808E8C}" srcOrd="1" destOrd="0" parTransId="{15112DC4-3DB5-42DD-A76D-608617539E13}" sibTransId="{D265492E-8D73-4D63-A551-C488FAEF14EE}"/>
    <dgm:cxn modelId="{1772284C-4E2A-4340-B8A1-95AAAAA72F24}" type="presOf" srcId="{482CB0AD-4F14-4153-BA84-36EA2F1462E9}" destId="{14D52405-0B52-47DB-9302-6ED92EB91025}" srcOrd="0" destOrd="0" presId="urn:microsoft.com/office/officeart/2005/8/layout/default"/>
    <dgm:cxn modelId="{A09BCA6F-AC3D-44A9-9431-1DF8DCB97956}" type="presOf" srcId="{AE46136B-8302-496B-9BDE-8D145AA7E2D2}" destId="{EC297F98-35F0-4276-B5CF-F19891ACCAEE}" srcOrd="0" destOrd="0" presId="urn:microsoft.com/office/officeart/2005/8/layout/default"/>
    <dgm:cxn modelId="{1C52885A-3A06-46EF-93DA-FCB53EFE8268}" srcId="{00E0AB8E-8C70-4749-8BD4-B84B6231F556}" destId="{482CB0AD-4F14-4153-BA84-36EA2F1462E9}" srcOrd="2" destOrd="0" parTransId="{25525BFA-484C-4402-AD85-BBB2007543BB}" sibTransId="{D82FFEDB-9DD9-4762-BAAC-36C21F8E0B75}"/>
    <dgm:cxn modelId="{63FEAC83-C198-466D-B6EE-804D399CA528}" srcId="{00E0AB8E-8C70-4749-8BD4-B84B6231F556}" destId="{B504DB6D-89A2-456D-A40E-BA6211FA4CD7}" srcOrd="3" destOrd="0" parTransId="{9E67B6B5-BEEE-4650-8249-1C394570E24B}" sibTransId="{5E694AB1-26B3-42C8-80F3-AAF22162F652}"/>
    <dgm:cxn modelId="{7FC8B283-EC3D-45D4-9BCD-E2B18EA10A00}" type="presOf" srcId="{00E0AB8E-8C70-4749-8BD4-B84B6231F556}" destId="{C0A1E8A4-750D-4480-88A1-B7A2392CC13B}" srcOrd="0" destOrd="0" presId="urn:microsoft.com/office/officeart/2005/8/layout/default"/>
    <dgm:cxn modelId="{D5B118A6-0806-4272-8F1B-CF4439F9CD25}" srcId="{00E0AB8E-8C70-4749-8BD4-B84B6231F556}" destId="{B50FEF47-8088-4D3D-AD9C-E2F458C965DD}" srcOrd="7" destOrd="0" parTransId="{33541A9B-9864-4163-9A6F-2FBE3B8DBB4A}" sibTransId="{6C001E5D-874F-4BD9-AD5B-089AFA143527}"/>
    <dgm:cxn modelId="{376EEFCF-2513-499C-92DA-F757B8999C62}" type="presOf" srcId="{AC80F00E-96B4-41AE-AD73-CAF96DB8D5AF}" destId="{11FB5BF6-FF55-4E93-8B8C-402411A2FC82}" srcOrd="0" destOrd="0" presId="urn:microsoft.com/office/officeart/2005/8/layout/default"/>
    <dgm:cxn modelId="{7D06FE08-34F4-46EC-B077-8AC535E235D1}" type="presParOf" srcId="{C0A1E8A4-750D-4480-88A1-B7A2392CC13B}" destId="{EC297F98-35F0-4276-B5CF-F19891ACCAEE}" srcOrd="0" destOrd="0" presId="urn:microsoft.com/office/officeart/2005/8/layout/default"/>
    <dgm:cxn modelId="{4FC252E1-2842-45B3-8104-C8A5E67B92BF}" type="presParOf" srcId="{C0A1E8A4-750D-4480-88A1-B7A2392CC13B}" destId="{92AEA8F8-1BBC-41B1-B2B3-13736E47E9CE}" srcOrd="1" destOrd="0" presId="urn:microsoft.com/office/officeart/2005/8/layout/default"/>
    <dgm:cxn modelId="{62C44F04-800F-4E23-A089-EAD5379F98B9}" type="presParOf" srcId="{C0A1E8A4-750D-4480-88A1-B7A2392CC13B}" destId="{DE6E5C9E-9772-44BE-A7DE-6C3E5A0880B1}" srcOrd="2" destOrd="0" presId="urn:microsoft.com/office/officeart/2005/8/layout/default"/>
    <dgm:cxn modelId="{5C64DC36-5ED9-40C9-8F8D-146D0445D1C6}" type="presParOf" srcId="{C0A1E8A4-750D-4480-88A1-B7A2392CC13B}" destId="{C11AD57A-7CB0-4821-BD25-AED13118507A}" srcOrd="3" destOrd="0" presId="urn:microsoft.com/office/officeart/2005/8/layout/default"/>
    <dgm:cxn modelId="{8E9A7F34-9967-44DE-87C8-6439EEE928E2}" type="presParOf" srcId="{C0A1E8A4-750D-4480-88A1-B7A2392CC13B}" destId="{14D52405-0B52-47DB-9302-6ED92EB91025}" srcOrd="4" destOrd="0" presId="urn:microsoft.com/office/officeart/2005/8/layout/default"/>
    <dgm:cxn modelId="{246654DC-4574-4092-A808-25EC75D1CFDB}" type="presParOf" srcId="{C0A1E8A4-750D-4480-88A1-B7A2392CC13B}" destId="{49F9D9F9-3D8D-4D07-959F-C5838D1E408B}" srcOrd="5" destOrd="0" presId="urn:microsoft.com/office/officeart/2005/8/layout/default"/>
    <dgm:cxn modelId="{ACA7B9A9-7B80-4522-8293-DE217A4CE9EF}" type="presParOf" srcId="{C0A1E8A4-750D-4480-88A1-B7A2392CC13B}" destId="{CD895A4E-E060-4F81-8D16-B9747A1AA174}" srcOrd="6" destOrd="0" presId="urn:microsoft.com/office/officeart/2005/8/layout/default"/>
    <dgm:cxn modelId="{0268DA72-209A-4F1B-9DBA-262EDC30219E}" type="presParOf" srcId="{C0A1E8A4-750D-4480-88A1-B7A2392CC13B}" destId="{00C7A8EA-8BBC-4CBE-A6D1-7332EF330EC2}" srcOrd="7" destOrd="0" presId="urn:microsoft.com/office/officeart/2005/8/layout/default"/>
    <dgm:cxn modelId="{C387F835-F8C6-4666-93F3-A860A0F460A8}" type="presParOf" srcId="{C0A1E8A4-750D-4480-88A1-B7A2392CC13B}" destId="{11FB5BF6-FF55-4E93-8B8C-402411A2FC82}" srcOrd="8" destOrd="0" presId="urn:microsoft.com/office/officeart/2005/8/layout/default"/>
    <dgm:cxn modelId="{6579F6DB-B708-4670-8A1F-58F07C46F905}" type="presParOf" srcId="{C0A1E8A4-750D-4480-88A1-B7A2392CC13B}" destId="{7750CB09-6B51-46C3-BAAD-3B25F3A7EFEE}" srcOrd="9" destOrd="0" presId="urn:microsoft.com/office/officeart/2005/8/layout/default"/>
    <dgm:cxn modelId="{972439EE-5C4E-4724-88C9-35FBDC1EE501}" type="presParOf" srcId="{C0A1E8A4-750D-4480-88A1-B7A2392CC13B}" destId="{36342D65-1BC8-433C-ADE9-177E8FEE5722}" srcOrd="10" destOrd="0" presId="urn:microsoft.com/office/officeart/2005/8/layout/default"/>
    <dgm:cxn modelId="{FBF79976-5413-4FBE-85CB-FCC699E27600}" type="presParOf" srcId="{C0A1E8A4-750D-4480-88A1-B7A2392CC13B}" destId="{9C155C2B-FD1E-4B67-84EC-AE4CED2B1BCC}" srcOrd="11" destOrd="0" presId="urn:microsoft.com/office/officeart/2005/8/layout/default"/>
    <dgm:cxn modelId="{C4EBDACA-38B6-4EB8-A856-EDBB1AED236C}" type="presParOf" srcId="{C0A1E8A4-750D-4480-88A1-B7A2392CC13B}" destId="{091EE701-018D-4047-A942-A5764D814D28}" srcOrd="12" destOrd="0" presId="urn:microsoft.com/office/officeart/2005/8/layout/default"/>
    <dgm:cxn modelId="{BD14C962-8BF3-4A87-9E5F-4431FB0279EE}" type="presParOf" srcId="{C0A1E8A4-750D-4480-88A1-B7A2392CC13B}" destId="{16E36264-0D2C-427B-86D1-F4581B6020B4}" srcOrd="13" destOrd="0" presId="urn:microsoft.com/office/officeart/2005/8/layout/default"/>
    <dgm:cxn modelId="{74124197-0A1E-454E-A285-7D706B0E27B7}" type="presParOf" srcId="{C0A1E8A4-750D-4480-88A1-B7A2392CC13B}" destId="{986B7DD4-B7E9-4825-8605-136235D657F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67C95E-F173-4D0E-8034-1E1E904542F6}"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A5B3955B-06FE-4CD8-BFA2-4D08FB0B3404}">
      <dgm:prSet phldrT="[Text]"/>
      <dgm:spPr/>
      <dgm:t>
        <a:bodyPr/>
        <a:lstStyle/>
        <a:p>
          <a:r>
            <a:rPr lang="en-US" dirty="0"/>
            <a:t>Intentional and Purposeful</a:t>
          </a:r>
        </a:p>
      </dgm:t>
    </dgm:pt>
    <dgm:pt modelId="{DBBC0808-89CB-4A42-8908-BA4C9F6BFA9E}" type="parTrans" cxnId="{466AD13E-DE44-4F27-8AC2-3D892AED73E1}">
      <dgm:prSet/>
      <dgm:spPr/>
      <dgm:t>
        <a:bodyPr/>
        <a:lstStyle/>
        <a:p>
          <a:endParaRPr lang="en-US"/>
        </a:p>
      </dgm:t>
    </dgm:pt>
    <dgm:pt modelId="{91C736BC-8D47-4CC3-BE6B-AB71AF93EF41}" type="sibTrans" cxnId="{466AD13E-DE44-4F27-8AC2-3D892AED73E1}">
      <dgm:prSet/>
      <dgm:spPr/>
      <dgm:t>
        <a:bodyPr/>
        <a:lstStyle/>
        <a:p>
          <a:endParaRPr lang="en-US"/>
        </a:p>
      </dgm:t>
    </dgm:pt>
    <dgm:pt modelId="{E7BAD87F-B0DD-4ED3-A8AD-75A62AA4538F}">
      <dgm:prSet phldrT="[Text]"/>
      <dgm:spPr/>
      <dgm:t>
        <a:bodyPr/>
        <a:lstStyle/>
        <a:p>
          <a:r>
            <a:rPr lang="en-US" dirty="0"/>
            <a:t>Goal Directed</a:t>
          </a:r>
        </a:p>
      </dgm:t>
    </dgm:pt>
    <dgm:pt modelId="{996E3372-3151-4CFC-928B-A811B8890EF2}" type="parTrans" cxnId="{C92B7D1E-E6D4-489D-8C3F-5B237B6EE435}">
      <dgm:prSet/>
      <dgm:spPr/>
      <dgm:t>
        <a:bodyPr/>
        <a:lstStyle/>
        <a:p>
          <a:endParaRPr lang="en-US"/>
        </a:p>
      </dgm:t>
    </dgm:pt>
    <dgm:pt modelId="{226C1097-4484-43AE-B37C-2079DE7D4652}" type="sibTrans" cxnId="{C92B7D1E-E6D4-489D-8C3F-5B237B6EE435}">
      <dgm:prSet/>
      <dgm:spPr/>
      <dgm:t>
        <a:bodyPr/>
        <a:lstStyle/>
        <a:p>
          <a:endParaRPr lang="en-US"/>
        </a:p>
      </dgm:t>
    </dgm:pt>
    <dgm:pt modelId="{689C988A-1000-4984-8654-1292D4EC6D2E}">
      <dgm:prSet phldrT="[Text]"/>
      <dgm:spPr/>
      <dgm:t>
        <a:bodyPr/>
        <a:lstStyle/>
        <a:p>
          <a:r>
            <a:rPr lang="en-US" dirty="0"/>
            <a:t>Culturally Responsive</a:t>
          </a:r>
        </a:p>
      </dgm:t>
    </dgm:pt>
    <dgm:pt modelId="{2B45BA37-BA9E-43A9-8259-6E14B80AA429}" type="parTrans" cxnId="{08B963DB-D9CF-465D-BE85-247BE039C317}">
      <dgm:prSet/>
      <dgm:spPr/>
      <dgm:t>
        <a:bodyPr/>
        <a:lstStyle/>
        <a:p>
          <a:endParaRPr lang="en-US"/>
        </a:p>
      </dgm:t>
    </dgm:pt>
    <dgm:pt modelId="{B87AFA66-9811-46B0-A814-1E0244881B70}" type="sibTrans" cxnId="{08B963DB-D9CF-465D-BE85-247BE039C317}">
      <dgm:prSet/>
      <dgm:spPr/>
      <dgm:t>
        <a:bodyPr/>
        <a:lstStyle/>
        <a:p>
          <a:endParaRPr lang="en-US"/>
        </a:p>
      </dgm:t>
    </dgm:pt>
    <dgm:pt modelId="{60D01C62-F3F9-49B9-B6E4-9147D94AB14F}">
      <dgm:prSet phldrT="[Text]"/>
      <dgm:spPr/>
      <dgm:t>
        <a:bodyPr/>
        <a:lstStyle/>
        <a:p>
          <a:r>
            <a:rPr lang="en-US" dirty="0"/>
            <a:t>Reflective of Critical Thinking</a:t>
          </a:r>
        </a:p>
      </dgm:t>
    </dgm:pt>
    <dgm:pt modelId="{38D91BE5-E599-40F7-86CE-8AAE7F1353EC}" type="parTrans" cxnId="{179A422C-6CC4-443D-A37F-074147A9B612}">
      <dgm:prSet/>
      <dgm:spPr/>
      <dgm:t>
        <a:bodyPr/>
        <a:lstStyle/>
        <a:p>
          <a:endParaRPr lang="en-US"/>
        </a:p>
      </dgm:t>
    </dgm:pt>
    <dgm:pt modelId="{0EF7CE43-4FCC-4994-ADE2-121F0A5C38C2}" type="sibTrans" cxnId="{179A422C-6CC4-443D-A37F-074147A9B612}">
      <dgm:prSet/>
      <dgm:spPr/>
      <dgm:t>
        <a:bodyPr/>
        <a:lstStyle/>
        <a:p>
          <a:endParaRPr lang="en-US"/>
        </a:p>
      </dgm:t>
    </dgm:pt>
    <dgm:pt modelId="{ED214376-D50C-4F76-85C5-11A8202FE47F}">
      <dgm:prSet phldrT="[Text]"/>
      <dgm:spPr/>
      <dgm:t>
        <a:bodyPr/>
        <a:lstStyle/>
        <a:p>
          <a:r>
            <a:rPr lang="en-US" dirty="0"/>
            <a:t>Respectful</a:t>
          </a:r>
        </a:p>
      </dgm:t>
    </dgm:pt>
    <dgm:pt modelId="{685A0AA8-48A3-423F-9F62-7243D7D7B6B3}" type="parTrans" cxnId="{FD7635B3-2292-4474-8D0B-31B7B292DF51}">
      <dgm:prSet/>
      <dgm:spPr/>
      <dgm:t>
        <a:bodyPr/>
        <a:lstStyle/>
        <a:p>
          <a:endParaRPr lang="en-US"/>
        </a:p>
      </dgm:t>
    </dgm:pt>
    <dgm:pt modelId="{8586CDE8-7E62-4A6E-B177-CFBCECCC03F4}" type="sibTrans" cxnId="{FD7635B3-2292-4474-8D0B-31B7B292DF51}">
      <dgm:prSet/>
      <dgm:spPr/>
      <dgm:t>
        <a:bodyPr/>
        <a:lstStyle/>
        <a:p>
          <a:endParaRPr lang="en-US"/>
        </a:p>
      </dgm:t>
    </dgm:pt>
    <dgm:pt modelId="{AED058B0-C83E-4A62-A3EF-847A523C6A1C}">
      <dgm:prSet phldrT="[Text]"/>
      <dgm:spPr/>
      <dgm:t>
        <a:bodyPr/>
        <a:lstStyle/>
        <a:p>
          <a:r>
            <a:rPr lang="en-US" dirty="0"/>
            <a:t>Unbiased</a:t>
          </a:r>
        </a:p>
      </dgm:t>
    </dgm:pt>
    <dgm:pt modelId="{C728B0D2-4E89-4E6C-9FE5-48E3660D3C60}" type="parTrans" cxnId="{1EBCA44A-1990-4D99-B28F-0EAC40BE5537}">
      <dgm:prSet/>
      <dgm:spPr/>
      <dgm:t>
        <a:bodyPr/>
        <a:lstStyle/>
        <a:p>
          <a:endParaRPr lang="en-US"/>
        </a:p>
      </dgm:t>
    </dgm:pt>
    <dgm:pt modelId="{41B44EC4-A270-4DA3-8271-E926EF00D380}" type="sibTrans" cxnId="{1EBCA44A-1990-4D99-B28F-0EAC40BE5537}">
      <dgm:prSet/>
      <dgm:spPr/>
      <dgm:t>
        <a:bodyPr/>
        <a:lstStyle/>
        <a:p>
          <a:endParaRPr lang="en-US"/>
        </a:p>
      </dgm:t>
    </dgm:pt>
    <dgm:pt modelId="{02F98A1D-AF8E-40F4-B53E-5E841D2D980E}">
      <dgm:prSet phldrT="[Text]"/>
      <dgm:spPr/>
      <dgm:t>
        <a:bodyPr/>
        <a:lstStyle/>
        <a:p>
          <a:r>
            <a:rPr lang="en-US" dirty="0"/>
            <a:t>Tailored</a:t>
          </a:r>
        </a:p>
      </dgm:t>
    </dgm:pt>
    <dgm:pt modelId="{1D7260EC-04A3-4AFD-8DB1-4B1A28AA7657}" type="parTrans" cxnId="{67F64C20-85FB-478F-8088-2AA8B004C1D6}">
      <dgm:prSet/>
      <dgm:spPr/>
      <dgm:t>
        <a:bodyPr/>
        <a:lstStyle/>
        <a:p>
          <a:endParaRPr lang="en-US"/>
        </a:p>
      </dgm:t>
    </dgm:pt>
    <dgm:pt modelId="{DB35F7FF-51A7-4483-ADE5-745FFC34A5C6}" type="sibTrans" cxnId="{67F64C20-85FB-478F-8088-2AA8B004C1D6}">
      <dgm:prSet/>
      <dgm:spPr/>
      <dgm:t>
        <a:bodyPr/>
        <a:lstStyle/>
        <a:p>
          <a:endParaRPr lang="en-US"/>
        </a:p>
      </dgm:t>
    </dgm:pt>
    <dgm:pt modelId="{40852AFE-A3B8-4BBD-9E49-8B29FADDCC77}">
      <dgm:prSet phldrT="[Text]"/>
      <dgm:spPr/>
      <dgm:t>
        <a:bodyPr/>
        <a:lstStyle/>
        <a:p>
          <a:r>
            <a:rPr lang="en-US" dirty="0"/>
            <a:t>Developmentally Appropriate</a:t>
          </a:r>
        </a:p>
      </dgm:t>
    </dgm:pt>
    <dgm:pt modelId="{A19861C6-19C9-47CE-B52F-0AF0A8660BBC}" type="parTrans" cxnId="{CE4D7160-0C2D-4589-9F42-3B1D385E9371}">
      <dgm:prSet/>
      <dgm:spPr/>
      <dgm:t>
        <a:bodyPr/>
        <a:lstStyle/>
        <a:p>
          <a:endParaRPr lang="en-US"/>
        </a:p>
      </dgm:t>
    </dgm:pt>
    <dgm:pt modelId="{8BF8D608-01B4-4AA6-8D19-502ED5923BE4}" type="sibTrans" cxnId="{CE4D7160-0C2D-4589-9F42-3B1D385E9371}">
      <dgm:prSet/>
      <dgm:spPr/>
      <dgm:t>
        <a:bodyPr/>
        <a:lstStyle/>
        <a:p>
          <a:endParaRPr lang="en-US"/>
        </a:p>
      </dgm:t>
    </dgm:pt>
    <dgm:pt modelId="{CC83D4A9-0EC1-4F71-955D-39BAECA47E61}" type="pres">
      <dgm:prSet presAssocID="{0167C95E-F173-4D0E-8034-1E1E904542F6}" presName="linear" presStyleCnt="0">
        <dgm:presLayoutVars>
          <dgm:animLvl val="lvl"/>
          <dgm:resizeHandles val="exact"/>
        </dgm:presLayoutVars>
      </dgm:prSet>
      <dgm:spPr/>
    </dgm:pt>
    <dgm:pt modelId="{0E101416-C4C4-464D-ABE3-31C42D8A942D}" type="pres">
      <dgm:prSet presAssocID="{A5B3955B-06FE-4CD8-BFA2-4D08FB0B3404}" presName="parentText" presStyleLbl="node1" presStyleIdx="0" presStyleCnt="8">
        <dgm:presLayoutVars>
          <dgm:chMax val="0"/>
          <dgm:bulletEnabled val="1"/>
        </dgm:presLayoutVars>
      </dgm:prSet>
      <dgm:spPr/>
    </dgm:pt>
    <dgm:pt modelId="{14CD6425-D726-4BC2-A21F-65A0D531D520}" type="pres">
      <dgm:prSet presAssocID="{91C736BC-8D47-4CC3-BE6B-AB71AF93EF41}" presName="spacer" presStyleCnt="0"/>
      <dgm:spPr/>
    </dgm:pt>
    <dgm:pt modelId="{95B1F932-838B-4D60-A9C3-36F2321007C6}" type="pres">
      <dgm:prSet presAssocID="{E7BAD87F-B0DD-4ED3-A8AD-75A62AA4538F}" presName="parentText" presStyleLbl="node1" presStyleIdx="1" presStyleCnt="8">
        <dgm:presLayoutVars>
          <dgm:chMax val="0"/>
          <dgm:bulletEnabled val="1"/>
        </dgm:presLayoutVars>
      </dgm:prSet>
      <dgm:spPr/>
    </dgm:pt>
    <dgm:pt modelId="{B4001737-29D0-4DA4-950A-CA868F04C8F4}" type="pres">
      <dgm:prSet presAssocID="{226C1097-4484-43AE-B37C-2079DE7D4652}" presName="spacer" presStyleCnt="0"/>
      <dgm:spPr/>
    </dgm:pt>
    <dgm:pt modelId="{9EC4BEBD-A525-424D-819B-72879905882C}" type="pres">
      <dgm:prSet presAssocID="{689C988A-1000-4984-8654-1292D4EC6D2E}" presName="parentText" presStyleLbl="node1" presStyleIdx="2" presStyleCnt="8">
        <dgm:presLayoutVars>
          <dgm:chMax val="0"/>
          <dgm:bulletEnabled val="1"/>
        </dgm:presLayoutVars>
      </dgm:prSet>
      <dgm:spPr/>
    </dgm:pt>
    <dgm:pt modelId="{F78E03CE-A1EB-4B1B-B1B5-00FC100ACDC7}" type="pres">
      <dgm:prSet presAssocID="{B87AFA66-9811-46B0-A814-1E0244881B70}" presName="spacer" presStyleCnt="0"/>
      <dgm:spPr/>
    </dgm:pt>
    <dgm:pt modelId="{65AE42EE-86D9-4636-A36B-1F9A4EEA32EB}" type="pres">
      <dgm:prSet presAssocID="{ED214376-D50C-4F76-85C5-11A8202FE47F}" presName="parentText" presStyleLbl="node1" presStyleIdx="3" presStyleCnt="8">
        <dgm:presLayoutVars>
          <dgm:chMax val="0"/>
          <dgm:bulletEnabled val="1"/>
        </dgm:presLayoutVars>
      </dgm:prSet>
      <dgm:spPr/>
    </dgm:pt>
    <dgm:pt modelId="{D29B92A1-4876-491C-B81B-40274F89498B}" type="pres">
      <dgm:prSet presAssocID="{8586CDE8-7E62-4A6E-B177-CFBCECCC03F4}" presName="spacer" presStyleCnt="0"/>
      <dgm:spPr/>
    </dgm:pt>
    <dgm:pt modelId="{EA19DD0D-7756-4DC7-ADB7-D16725A27B88}" type="pres">
      <dgm:prSet presAssocID="{AED058B0-C83E-4A62-A3EF-847A523C6A1C}" presName="parentText" presStyleLbl="node1" presStyleIdx="4" presStyleCnt="8">
        <dgm:presLayoutVars>
          <dgm:chMax val="0"/>
          <dgm:bulletEnabled val="1"/>
        </dgm:presLayoutVars>
      </dgm:prSet>
      <dgm:spPr/>
    </dgm:pt>
    <dgm:pt modelId="{F2A5BF51-4D4B-4A37-938D-DA8E3EA05651}" type="pres">
      <dgm:prSet presAssocID="{41B44EC4-A270-4DA3-8271-E926EF00D380}" presName="spacer" presStyleCnt="0"/>
      <dgm:spPr/>
    </dgm:pt>
    <dgm:pt modelId="{F18C6388-F587-4CB1-B67F-67B9DFFB0B84}" type="pres">
      <dgm:prSet presAssocID="{02F98A1D-AF8E-40F4-B53E-5E841D2D980E}" presName="parentText" presStyleLbl="node1" presStyleIdx="5" presStyleCnt="8">
        <dgm:presLayoutVars>
          <dgm:chMax val="0"/>
          <dgm:bulletEnabled val="1"/>
        </dgm:presLayoutVars>
      </dgm:prSet>
      <dgm:spPr/>
    </dgm:pt>
    <dgm:pt modelId="{F6F67929-5EE0-4457-8F6D-D1EB797EB6D1}" type="pres">
      <dgm:prSet presAssocID="{DB35F7FF-51A7-4483-ADE5-745FFC34A5C6}" presName="spacer" presStyleCnt="0"/>
      <dgm:spPr/>
    </dgm:pt>
    <dgm:pt modelId="{EF1B6FAC-E1F3-412D-A30F-0E167E751FC6}" type="pres">
      <dgm:prSet presAssocID="{40852AFE-A3B8-4BBD-9E49-8B29FADDCC77}" presName="parentText" presStyleLbl="node1" presStyleIdx="6" presStyleCnt="8">
        <dgm:presLayoutVars>
          <dgm:chMax val="0"/>
          <dgm:bulletEnabled val="1"/>
        </dgm:presLayoutVars>
      </dgm:prSet>
      <dgm:spPr/>
    </dgm:pt>
    <dgm:pt modelId="{D0EF5684-B575-43BC-A896-98DE8E8C40C0}" type="pres">
      <dgm:prSet presAssocID="{8BF8D608-01B4-4AA6-8D19-502ED5923BE4}" presName="spacer" presStyleCnt="0"/>
      <dgm:spPr/>
    </dgm:pt>
    <dgm:pt modelId="{0A091679-497E-4ACF-9AF7-37F98CD95708}" type="pres">
      <dgm:prSet presAssocID="{60D01C62-F3F9-49B9-B6E4-9147D94AB14F}" presName="parentText" presStyleLbl="node1" presStyleIdx="7" presStyleCnt="8">
        <dgm:presLayoutVars>
          <dgm:chMax val="0"/>
          <dgm:bulletEnabled val="1"/>
        </dgm:presLayoutVars>
      </dgm:prSet>
      <dgm:spPr/>
    </dgm:pt>
  </dgm:ptLst>
  <dgm:cxnLst>
    <dgm:cxn modelId="{608A7C0E-6E06-41AB-9865-30EE1CB089AD}" type="presOf" srcId="{40852AFE-A3B8-4BBD-9E49-8B29FADDCC77}" destId="{EF1B6FAC-E1F3-412D-A30F-0E167E751FC6}" srcOrd="0" destOrd="0" presId="urn:microsoft.com/office/officeart/2005/8/layout/vList2"/>
    <dgm:cxn modelId="{C92B7D1E-E6D4-489D-8C3F-5B237B6EE435}" srcId="{0167C95E-F173-4D0E-8034-1E1E904542F6}" destId="{E7BAD87F-B0DD-4ED3-A8AD-75A62AA4538F}" srcOrd="1" destOrd="0" parTransId="{996E3372-3151-4CFC-928B-A811B8890EF2}" sibTransId="{226C1097-4484-43AE-B37C-2079DE7D4652}"/>
    <dgm:cxn modelId="{67F64C20-85FB-478F-8088-2AA8B004C1D6}" srcId="{0167C95E-F173-4D0E-8034-1E1E904542F6}" destId="{02F98A1D-AF8E-40F4-B53E-5E841D2D980E}" srcOrd="5" destOrd="0" parTransId="{1D7260EC-04A3-4AFD-8DB1-4B1A28AA7657}" sibTransId="{DB35F7FF-51A7-4483-ADE5-745FFC34A5C6}"/>
    <dgm:cxn modelId="{5664AD27-74C4-4189-8F42-B9610FCFCE3F}" type="presOf" srcId="{689C988A-1000-4984-8654-1292D4EC6D2E}" destId="{9EC4BEBD-A525-424D-819B-72879905882C}" srcOrd="0" destOrd="0" presId="urn:microsoft.com/office/officeart/2005/8/layout/vList2"/>
    <dgm:cxn modelId="{179A422C-6CC4-443D-A37F-074147A9B612}" srcId="{0167C95E-F173-4D0E-8034-1E1E904542F6}" destId="{60D01C62-F3F9-49B9-B6E4-9147D94AB14F}" srcOrd="7" destOrd="0" parTransId="{38D91BE5-E599-40F7-86CE-8AAE7F1353EC}" sibTransId="{0EF7CE43-4FCC-4994-ADE2-121F0A5C38C2}"/>
    <dgm:cxn modelId="{E89DB03C-5BFA-4F2D-8FD5-590C22337868}" type="presOf" srcId="{AED058B0-C83E-4A62-A3EF-847A523C6A1C}" destId="{EA19DD0D-7756-4DC7-ADB7-D16725A27B88}" srcOrd="0" destOrd="0" presId="urn:microsoft.com/office/officeart/2005/8/layout/vList2"/>
    <dgm:cxn modelId="{466AD13E-DE44-4F27-8AC2-3D892AED73E1}" srcId="{0167C95E-F173-4D0E-8034-1E1E904542F6}" destId="{A5B3955B-06FE-4CD8-BFA2-4D08FB0B3404}" srcOrd="0" destOrd="0" parTransId="{DBBC0808-89CB-4A42-8908-BA4C9F6BFA9E}" sibTransId="{91C736BC-8D47-4CC3-BE6B-AB71AF93EF41}"/>
    <dgm:cxn modelId="{CE4D7160-0C2D-4589-9F42-3B1D385E9371}" srcId="{0167C95E-F173-4D0E-8034-1E1E904542F6}" destId="{40852AFE-A3B8-4BBD-9E49-8B29FADDCC77}" srcOrd="6" destOrd="0" parTransId="{A19861C6-19C9-47CE-B52F-0AF0A8660BBC}" sibTransId="{8BF8D608-01B4-4AA6-8D19-502ED5923BE4}"/>
    <dgm:cxn modelId="{29728942-E5D2-4B66-BC7E-D9DC0A73BAAA}" type="presOf" srcId="{0167C95E-F173-4D0E-8034-1E1E904542F6}" destId="{CC83D4A9-0EC1-4F71-955D-39BAECA47E61}" srcOrd="0" destOrd="0" presId="urn:microsoft.com/office/officeart/2005/8/layout/vList2"/>
    <dgm:cxn modelId="{19582064-A82E-4E74-804E-C13304599C38}" type="presOf" srcId="{60D01C62-F3F9-49B9-B6E4-9147D94AB14F}" destId="{0A091679-497E-4ACF-9AF7-37F98CD95708}" srcOrd="0" destOrd="0" presId="urn:microsoft.com/office/officeart/2005/8/layout/vList2"/>
    <dgm:cxn modelId="{1EBCA44A-1990-4D99-B28F-0EAC40BE5537}" srcId="{0167C95E-F173-4D0E-8034-1E1E904542F6}" destId="{AED058B0-C83E-4A62-A3EF-847A523C6A1C}" srcOrd="4" destOrd="0" parTransId="{C728B0D2-4E89-4E6C-9FE5-48E3660D3C60}" sibTransId="{41B44EC4-A270-4DA3-8271-E926EF00D380}"/>
    <dgm:cxn modelId="{F394A4AE-23AA-4AF4-8679-994C14671297}" type="presOf" srcId="{ED214376-D50C-4F76-85C5-11A8202FE47F}" destId="{65AE42EE-86D9-4636-A36B-1F9A4EEA32EB}" srcOrd="0" destOrd="0" presId="urn:microsoft.com/office/officeart/2005/8/layout/vList2"/>
    <dgm:cxn modelId="{FD7635B3-2292-4474-8D0B-31B7B292DF51}" srcId="{0167C95E-F173-4D0E-8034-1E1E904542F6}" destId="{ED214376-D50C-4F76-85C5-11A8202FE47F}" srcOrd="3" destOrd="0" parTransId="{685A0AA8-48A3-423F-9F62-7243D7D7B6B3}" sibTransId="{8586CDE8-7E62-4A6E-B177-CFBCECCC03F4}"/>
    <dgm:cxn modelId="{F32412D9-785F-41B6-BFF5-DD86926C2769}" type="presOf" srcId="{E7BAD87F-B0DD-4ED3-A8AD-75A62AA4538F}" destId="{95B1F932-838B-4D60-A9C3-36F2321007C6}" srcOrd="0" destOrd="0" presId="urn:microsoft.com/office/officeart/2005/8/layout/vList2"/>
    <dgm:cxn modelId="{08B963DB-D9CF-465D-BE85-247BE039C317}" srcId="{0167C95E-F173-4D0E-8034-1E1E904542F6}" destId="{689C988A-1000-4984-8654-1292D4EC6D2E}" srcOrd="2" destOrd="0" parTransId="{2B45BA37-BA9E-43A9-8259-6E14B80AA429}" sibTransId="{B87AFA66-9811-46B0-A814-1E0244881B70}"/>
    <dgm:cxn modelId="{DD0B96FB-AA6D-4C34-9429-FF287C3A29EB}" type="presOf" srcId="{A5B3955B-06FE-4CD8-BFA2-4D08FB0B3404}" destId="{0E101416-C4C4-464D-ABE3-31C42D8A942D}" srcOrd="0" destOrd="0" presId="urn:microsoft.com/office/officeart/2005/8/layout/vList2"/>
    <dgm:cxn modelId="{E85B2CFF-961E-45F5-8665-116A368451E7}" type="presOf" srcId="{02F98A1D-AF8E-40F4-B53E-5E841D2D980E}" destId="{F18C6388-F587-4CB1-B67F-67B9DFFB0B84}" srcOrd="0" destOrd="0" presId="urn:microsoft.com/office/officeart/2005/8/layout/vList2"/>
    <dgm:cxn modelId="{B0480F3F-EB73-4C42-9CE6-0BBFBF68F024}" type="presParOf" srcId="{CC83D4A9-0EC1-4F71-955D-39BAECA47E61}" destId="{0E101416-C4C4-464D-ABE3-31C42D8A942D}" srcOrd="0" destOrd="0" presId="urn:microsoft.com/office/officeart/2005/8/layout/vList2"/>
    <dgm:cxn modelId="{5113C227-0BD8-4D9B-AB6E-2F0643BB3827}" type="presParOf" srcId="{CC83D4A9-0EC1-4F71-955D-39BAECA47E61}" destId="{14CD6425-D726-4BC2-A21F-65A0D531D520}" srcOrd="1" destOrd="0" presId="urn:microsoft.com/office/officeart/2005/8/layout/vList2"/>
    <dgm:cxn modelId="{0C09EF61-FC79-4644-A50C-2C48495C628F}" type="presParOf" srcId="{CC83D4A9-0EC1-4F71-955D-39BAECA47E61}" destId="{95B1F932-838B-4D60-A9C3-36F2321007C6}" srcOrd="2" destOrd="0" presId="urn:microsoft.com/office/officeart/2005/8/layout/vList2"/>
    <dgm:cxn modelId="{547AA0D0-C90D-447F-85E4-470093411C1F}" type="presParOf" srcId="{CC83D4A9-0EC1-4F71-955D-39BAECA47E61}" destId="{B4001737-29D0-4DA4-950A-CA868F04C8F4}" srcOrd="3" destOrd="0" presId="urn:microsoft.com/office/officeart/2005/8/layout/vList2"/>
    <dgm:cxn modelId="{FA4E173E-707F-4469-B43C-3FA5BBD7F4C9}" type="presParOf" srcId="{CC83D4A9-0EC1-4F71-955D-39BAECA47E61}" destId="{9EC4BEBD-A525-424D-819B-72879905882C}" srcOrd="4" destOrd="0" presId="urn:microsoft.com/office/officeart/2005/8/layout/vList2"/>
    <dgm:cxn modelId="{7B0788B9-DBC3-427A-A2DB-DF6A40222334}" type="presParOf" srcId="{CC83D4A9-0EC1-4F71-955D-39BAECA47E61}" destId="{F78E03CE-A1EB-4B1B-B1B5-00FC100ACDC7}" srcOrd="5" destOrd="0" presId="urn:microsoft.com/office/officeart/2005/8/layout/vList2"/>
    <dgm:cxn modelId="{CAE057A6-E388-44AB-A53F-72E0BF9BC857}" type="presParOf" srcId="{CC83D4A9-0EC1-4F71-955D-39BAECA47E61}" destId="{65AE42EE-86D9-4636-A36B-1F9A4EEA32EB}" srcOrd="6" destOrd="0" presId="urn:microsoft.com/office/officeart/2005/8/layout/vList2"/>
    <dgm:cxn modelId="{04E57565-F7EF-4D2E-88F4-6CBA98BFA60D}" type="presParOf" srcId="{CC83D4A9-0EC1-4F71-955D-39BAECA47E61}" destId="{D29B92A1-4876-491C-B81B-40274F89498B}" srcOrd="7" destOrd="0" presId="urn:microsoft.com/office/officeart/2005/8/layout/vList2"/>
    <dgm:cxn modelId="{8EE6A279-6970-4AB7-9811-EA3F3358C434}" type="presParOf" srcId="{CC83D4A9-0EC1-4F71-955D-39BAECA47E61}" destId="{EA19DD0D-7756-4DC7-ADB7-D16725A27B88}" srcOrd="8" destOrd="0" presId="urn:microsoft.com/office/officeart/2005/8/layout/vList2"/>
    <dgm:cxn modelId="{4CFF32C6-9ABA-4271-8042-50BD938C9048}" type="presParOf" srcId="{CC83D4A9-0EC1-4F71-955D-39BAECA47E61}" destId="{F2A5BF51-4D4B-4A37-938D-DA8E3EA05651}" srcOrd="9" destOrd="0" presId="urn:microsoft.com/office/officeart/2005/8/layout/vList2"/>
    <dgm:cxn modelId="{CA985038-87DE-499F-BF43-50C0FF72FA38}" type="presParOf" srcId="{CC83D4A9-0EC1-4F71-955D-39BAECA47E61}" destId="{F18C6388-F587-4CB1-B67F-67B9DFFB0B84}" srcOrd="10" destOrd="0" presId="urn:microsoft.com/office/officeart/2005/8/layout/vList2"/>
    <dgm:cxn modelId="{5B2C0C69-E7AA-4145-95B9-57C70385D1C2}" type="presParOf" srcId="{CC83D4A9-0EC1-4F71-955D-39BAECA47E61}" destId="{F6F67929-5EE0-4457-8F6D-D1EB797EB6D1}" srcOrd="11" destOrd="0" presId="urn:microsoft.com/office/officeart/2005/8/layout/vList2"/>
    <dgm:cxn modelId="{CB2917A8-0396-4F3C-BADE-D3D4E86B0DD7}" type="presParOf" srcId="{CC83D4A9-0EC1-4F71-955D-39BAECA47E61}" destId="{EF1B6FAC-E1F3-412D-A30F-0E167E751FC6}" srcOrd="12" destOrd="0" presId="urn:microsoft.com/office/officeart/2005/8/layout/vList2"/>
    <dgm:cxn modelId="{6D7AC145-F4B0-4034-853A-EA00EA75D623}" type="presParOf" srcId="{CC83D4A9-0EC1-4F71-955D-39BAECA47E61}" destId="{D0EF5684-B575-43BC-A896-98DE8E8C40C0}" srcOrd="13" destOrd="0" presId="urn:microsoft.com/office/officeart/2005/8/layout/vList2"/>
    <dgm:cxn modelId="{A173C99A-2E69-4AF3-B2D9-389262698C59}" type="presParOf" srcId="{CC83D4A9-0EC1-4F71-955D-39BAECA47E61}" destId="{0A091679-497E-4ACF-9AF7-37F98CD95708}"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CBE94B-DAB2-4D2E-9BA7-C0696A0285AB}" type="doc">
      <dgm:prSet loTypeId="urn:microsoft.com/office/officeart/2005/8/layout/radial5" loCatId="cycle" qsTypeId="urn:microsoft.com/office/officeart/2005/8/quickstyle/simple2" qsCatId="simple" csTypeId="urn:microsoft.com/office/officeart/2005/8/colors/accent1_4" csCatId="accent1" phldr="1"/>
      <dgm:spPr/>
      <dgm:t>
        <a:bodyPr/>
        <a:lstStyle/>
        <a:p>
          <a:endParaRPr lang="en-US"/>
        </a:p>
      </dgm:t>
    </dgm:pt>
    <dgm:pt modelId="{0ECF34AB-F743-4A8B-9B60-B562B07FBC66}">
      <dgm:prSet phldrT="[Text]"/>
      <dgm:spPr/>
      <dgm:t>
        <a:bodyPr/>
        <a:lstStyle/>
        <a:p>
          <a:r>
            <a:rPr lang="en-US" dirty="0"/>
            <a:t>Work Aid- Policy 31.8</a:t>
          </a:r>
        </a:p>
      </dgm:t>
    </dgm:pt>
    <dgm:pt modelId="{2E596438-0DE5-403C-BA48-01D9D4BAE435}" type="parTrans" cxnId="{B88B03BD-2FBD-4CA3-94B7-3231FCA35A28}">
      <dgm:prSet/>
      <dgm:spPr/>
      <dgm:t>
        <a:bodyPr/>
        <a:lstStyle/>
        <a:p>
          <a:endParaRPr lang="en-US"/>
        </a:p>
      </dgm:t>
    </dgm:pt>
    <dgm:pt modelId="{6A0B2011-7DC2-4C5B-8417-1F10E44CBD8C}" type="sibTrans" cxnId="{B88B03BD-2FBD-4CA3-94B7-3231FCA35A28}">
      <dgm:prSet/>
      <dgm:spPr/>
      <dgm:t>
        <a:bodyPr/>
        <a:lstStyle/>
        <a:p>
          <a:endParaRPr lang="en-US"/>
        </a:p>
      </dgm:t>
    </dgm:pt>
    <dgm:pt modelId="{F3483D28-715A-4598-A307-BC97040EE257}">
      <dgm:prSet phldrT="[Text]" custT="1"/>
      <dgm:spPr/>
      <dgm:t>
        <a:bodyPr/>
        <a:lstStyle/>
        <a:p>
          <a:r>
            <a:rPr lang="en-US" sz="1800" dirty="0"/>
            <a:t>Worker Contacts</a:t>
          </a:r>
        </a:p>
      </dgm:t>
    </dgm:pt>
    <dgm:pt modelId="{4AB3B2DB-E8EF-4B0C-A20D-26D891F1179B}" type="parTrans" cxnId="{5CACE1D2-152A-4981-84BE-CDE9377A599E}">
      <dgm:prSet/>
      <dgm:spPr/>
      <dgm:t>
        <a:bodyPr/>
        <a:lstStyle/>
        <a:p>
          <a:endParaRPr lang="en-US"/>
        </a:p>
      </dgm:t>
    </dgm:pt>
    <dgm:pt modelId="{6FA1C394-3E53-4205-80B5-5A6105AE1CCD}" type="sibTrans" cxnId="{5CACE1D2-152A-4981-84BE-CDE9377A599E}">
      <dgm:prSet/>
      <dgm:spPr/>
      <dgm:t>
        <a:bodyPr/>
        <a:lstStyle/>
        <a:p>
          <a:endParaRPr lang="en-US"/>
        </a:p>
      </dgm:t>
    </dgm:pt>
    <dgm:pt modelId="{36CF5F92-E0C2-4EEC-AED5-9152D664CF48}">
      <dgm:prSet phldrT="[Text]" custT="1"/>
      <dgm:spPr/>
      <dgm:t>
        <a:bodyPr/>
        <a:lstStyle/>
        <a:p>
          <a:r>
            <a:rPr lang="en-US" sz="1600" dirty="0"/>
            <a:t>Engagement</a:t>
          </a:r>
        </a:p>
      </dgm:t>
    </dgm:pt>
    <dgm:pt modelId="{02836655-2CB4-4806-BBC2-C38E2EA74D96}" type="parTrans" cxnId="{44AE2D62-428D-4286-A9AC-1C2A0F105920}">
      <dgm:prSet/>
      <dgm:spPr/>
      <dgm:t>
        <a:bodyPr/>
        <a:lstStyle/>
        <a:p>
          <a:endParaRPr lang="en-US"/>
        </a:p>
      </dgm:t>
    </dgm:pt>
    <dgm:pt modelId="{20B0AFBD-63DA-4663-A37C-CDCAE0205DAC}" type="sibTrans" cxnId="{44AE2D62-428D-4286-A9AC-1C2A0F105920}">
      <dgm:prSet/>
      <dgm:spPr/>
      <dgm:t>
        <a:bodyPr/>
        <a:lstStyle/>
        <a:p>
          <a:endParaRPr lang="en-US"/>
        </a:p>
      </dgm:t>
    </dgm:pt>
    <dgm:pt modelId="{7C69BAB5-755F-4A3A-9FBA-CCA8F56706EC}">
      <dgm:prSet phldrT="[Text]" custT="1"/>
      <dgm:spPr/>
      <dgm:t>
        <a:bodyPr/>
        <a:lstStyle/>
        <a:p>
          <a:r>
            <a:rPr lang="en-US" sz="1800" dirty="0"/>
            <a:t>Collaboration</a:t>
          </a:r>
        </a:p>
      </dgm:t>
    </dgm:pt>
    <dgm:pt modelId="{3EA359F2-4963-47CB-8945-7AFD783DD785}" type="parTrans" cxnId="{1C1CD8A4-D472-4043-94B4-B768DBD98642}">
      <dgm:prSet/>
      <dgm:spPr/>
      <dgm:t>
        <a:bodyPr/>
        <a:lstStyle/>
        <a:p>
          <a:endParaRPr lang="en-US"/>
        </a:p>
      </dgm:t>
    </dgm:pt>
    <dgm:pt modelId="{82EF1E94-AEEA-45D6-8BA5-2065A5AE0BBB}" type="sibTrans" cxnId="{1C1CD8A4-D472-4043-94B4-B768DBD98642}">
      <dgm:prSet/>
      <dgm:spPr/>
      <dgm:t>
        <a:bodyPr/>
        <a:lstStyle/>
        <a:p>
          <a:endParaRPr lang="en-US"/>
        </a:p>
      </dgm:t>
    </dgm:pt>
    <dgm:pt modelId="{FE312B38-15D7-40D3-8473-AF61F6B199A2}">
      <dgm:prSet phldrT="[Text]" custT="1"/>
      <dgm:spPr/>
      <dgm:t>
        <a:bodyPr/>
        <a:lstStyle/>
        <a:p>
          <a:r>
            <a:rPr lang="en-US" sz="1600" dirty="0"/>
            <a:t>Support </a:t>
          </a:r>
          <a:endParaRPr lang="en-US" sz="1400" dirty="0"/>
        </a:p>
      </dgm:t>
    </dgm:pt>
    <dgm:pt modelId="{DFEDBB6A-F9B2-4E10-9D9B-9BFD8AEA6F03}" type="parTrans" cxnId="{9F3B2D1C-1437-4CB3-A8B4-A78234D11239}">
      <dgm:prSet/>
      <dgm:spPr/>
      <dgm:t>
        <a:bodyPr/>
        <a:lstStyle/>
        <a:p>
          <a:endParaRPr lang="en-US"/>
        </a:p>
      </dgm:t>
    </dgm:pt>
    <dgm:pt modelId="{1697A90F-8D92-4F91-B301-1E33F2310E0D}" type="sibTrans" cxnId="{9F3B2D1C-1437-4CB3-A8B4-A78234D11239}">
      <dgm:prSet/>
      <dgm:spPr/>
      <dgm:t>
        <a:bodyPr/>
        <a:lstStyle/>
        <a:p>
          <a:endParaRPr lang="en-US"/>
        </a:p>
      </dgm:t>
    </dgm:pt>
    <dgm:pt modelId="{9F00A8E9-D1B4-47D2-B844-48C99F291518}" type="pres">
      <dgm:prSet presAssocID="{A0CBE94B-DAB2-4D2E-9BA7-C0696A0285AB}" presName="Name0" presStyleCnt="0">
        <dgm:presLayoutVars>
          <dgm:chMax val="1"/>
          <dgm:dir/>
          <dgm:animLvl val="ctr"/>
          <dgm:resizeHandles val="exact"/>
        </dgm:presLayoutVars>
      </dgm:prSet>
      <dgm:spPr/>
    </dgm:pt>
    <dgm:pt modelId="{ED636239-40B8-4588-B163-A56F630116DC}" type="pres">
      <dgm:prSet presAssocID="{0ECF34AB-F743-4A8B-9B60-B562B07FBC66}" presName="centerShape" presStyleLbl="node0" presStyleIdx="0" presStyleCnt="1" custScaleX="137595" custScaleY="93815"/>
      <dgm:spPr/>
    </dgm:pt>
    <dgm:pt modelId="{A68B47AD-7A6F-48B6-8E21-712F847B5AB4}" type="pres">
      <dgm:prSet presAssocID="{4AB3B2DB-E8EF-4B0C-A20D-26D891F1179B}" presName="parTrans" presStyleLbl="sibTrans2D1" presStyleIdx="0" presStyleCnt="4"/>
      <dgm:spPr/>
    </dgm:pt>
    <dgm:pt modelId="{2CC76E75-5A0A-4BB6-8EDB-F99C0139FFB6}" type="pres">
      <dgm:prSet presAssocID="{4AB3B2DB-E8EF-4B0C-A20D-26D891F1179B}" presName="connectorText" presStyleLbl="sibTrans2D1" presStyleIdx="0" presStyleCnt="4"/>
      <dgm:spPr/>
    </dgm:pt>
    <dgm:pt modelId="{150BFAAB-D0B2-4040-AA3F-6FDA0DB46ECD}" type="pres">
      <dgm:prSet presAssocID="{F3483D28-715A-4598-A307-BC97040EE257}" presName="node" presStyleLbl="node1" presStyleIdx="0" presStyleCnt="4" custScaleX="137595" custScaleY="93815">
        <dgm:presLayoutVars>
          <dgm:bulletEnabled val="1"/>
        </dgm:presLayoutVars>
      </dgm:prSet>
      <dgm:spPr/>
    </dgm:pt>
    <dgm:pt modelId="{6DA45BF7-553D-4141-A3DE-3C56EDEBD508}" type="pres">
      <dgm:prSet presAssocID="{02836655-2CB4-4806-BBC2-C38E2EA74D96}" presName="parTrans" presStyleLbl="sibTrans2D1" presStyleIdx="1" presStyleCnt="4"/>
      <dgm:spPr/>
    </dgm:pt>
    <dgm:pt modelId="{B2605120-53C6-468C-8D55-6A2DFA09A47A}" type="pres">
      <dgm:prSet presAssocID="{02836655-2CB4-4806-BBC2-C38E2EA74D96}" presName="connectorText" presStyleLbl="sibTrans2D1" presStyleIdx="1" presStyleCnt="4"/>
      <dgm:spPr/>
    </dgm:pt>
    <dgm:pt modelId="{E161ADC2-0921-45C3-9C18-4D4BF70A8CAE}" type="pres">
      <dgm:prSet presAssocID="{36CF5F92-E0C2-4EEC-AED5-9152D664CF48}" presName="node" presStyleLbl="node1" presStyleIdx="1" presStyleCnt="4" custScaleX="137595" custScaleY="93815" custRadScaleRad="136668" custRadScaleInc="-694">
        <dgm:presLayoutVars>
          <dgm:bulletEnabled val="1"/>
        </dgm:presLayoutVars>
      </dgm:prSet>
      <dgm:spPr/>
    </dgm:pt>
    <dgm:pt modelId="{C7F5439E-DBAA-42F7-8347-852CFD3F94C3}" type="pres">
      <dgm:prSet presAssocID="{3EA359F2-4963-47CB-8945-7AFD783DD785}" presName="parTrans" presStyleLbl="sibTrans2D1" presStyleIdx="2" presStyleCnt="4"/>
      <dgm:spPr/>
    </dgm:pt>
    <dgm:pt modelId="{C3DE5475-3DC2-4812-A05A-28B61227DB0C}" type="pres">
      <dgm:prSet presAssocID="{3EA359F2-4963-47CB-8945-7AFD783DD785}" presName="connectorText" presStyleLbl="sibTrans2D1" presStyleIdx="2" presStyleCnt="4"/>
      <dgm:spPr/>
    </dgm:pt>
    <dgm:pt modelId="{F44791F9-3910-44CE-BB18-E4E04FEBE4AC}" type="pres">
      <dgm:prSet presAssocID="{7C69BAB5-755F-4A3A-9FBA-CCA8F56706EC}" presName="node" presStyleLbl="node1" presStyleIdx="2" presStyleCnt="4" custScaleX="137595" custScaleY="93815">
        <dgm:presLayoutVars>
          <dgm:bulletEnabled val="1"/>
        </dgm:presLayoutVars>
      </dgm:prSet>
      <dgm:spPr/>
    </dgm:pt>
    <dgm:pt modelId="{0F6BFDD4-5C0A-4C66-8A0B-7C9595A7AD25}" type="pres">
      <dgm:prSet presAssocID="{DFEDBB6A-F9B2-4E10-9D9B-9BFD8AEA6F03}" presName="parTrans" presStyleLbl="sibTrans2D1" presStyleIdx="3" presStyleCnt="4"/>
      <dgm:spPr/>
    </dgm:pt>
    <dgm:pt modelId="{2AFC6A9C-2E2D-4397-B9D8-6AA96A4E425B}" type="pres">
      <dgm:prSet presAssocID="{DFEDBB6A-F9B2-4E10-9D9B-9BFD8AEA6F03}" presName="connectorText" presStyleLbl="sibTrans2D1" presStyleIdx="3" presStyleCnt="4"/>
      <dgm:spPr/>
    </dgm:pt>
    <dgm:pt modelId="{668D4BDB-C52A-46B0-BDAA-9AAC6D5104FB}" type="pres">
      <dgm:prSet presAssocID="{FE312B38-15D7-40D3-8473-AF61F6B199A2}" presName="node" presStyleLbl="node1" presStyleIdx="3" presStyleCnt="4" custScaleX="137595" custScaleY="93815" custRadScaleRad="131454" custRadScaleInc="721">
        <dgm:presLayoutVars>
          <dgm:bulletEnabled val="1"/>
        </dgm:presLayoutVars>
      </dgm:prSet>
      <dgm:spPr/>
    </dgm:pt>
  </dgm:ptLst>
  <dgm:cxnLst>
    <dgm:cxn modelId="{2A43DE08-A8C2-41B6-91E8-18A36AB1406F}" type="presOf" srcId="{FE312B38-15D7-40D3-8473-AF61F6B199A2}" destId="{668D4BDB-C52A-46B0-BDAA-9AAC6D5104FB}" srcOrd="0" destOrd="0" presId="urn:microsoft.com/office/officeart/2005/8/layout/radial5"/>
    <dgm:cxn modelId="{42D1430D-C0F7-4E1E-A7FD-FAED70578850}" type="presOf" srcId="{02836655-2CB4-4806-BBC2-C38E2EA74D96}" destId="{6DA45BF7-553D-4141-A3DE-3C56EDEBD508}" srcOrd="0" destOrd="0" presId="urn:microsoft.com/office/officeart/2005/8/layout/radial5"/>
    <dgm:cxn modelId="{9F3B2D1C-1437-4CB3-A8B4-A78234D11239}" srcId="{0ECF34AB-F743-4A8B-9B60-B562B07FBC66}" destId="{FE312B38-15D7-40D3-8473-AF61F6B199A2}" srcOrd="3" destOrd="0" parTransId="{DFEDBB6A-F9B2-4E10-9D9B-9BFD8AEA6F03}" sibTransId="{1697A90F-8D92-4F91-B301-1E33F2310E0D}"/>
    <dgm:cxn modelId="{47E9E223-3DF7-4167-B258-F8690B3C5294}" type="presOf" srcId="{7C69BAB5-755F-4A3A-9FBA-CCA8F56706EC}" destId="{F44791F9-3910-44CE-BB18-E4E04FEBE4AC}" srcOrd="0" destOrd="0" presId="urn:microsoft.com/office/officeart/2005/8/layout/radial5"/>
    <dgm:cxn modelId="{23E7DC35-1852-4F60-9292-5A0BF2500B7F}" type="presOf" srcId="{F3483D28-715A-4598-A307-BC97040EE257}" destId="{150BFAAB-D0B2-4040-AA3F-6FDA0DB46ECD}" srcOrd="0" destOrd="0" presId="urn:microsoft.com/office/officeart/2005/8/layout/radial5"/>
    <dgm:cxn modelId="{5E02D75E-BAC8-4DA0-A11A-02A54AA7E1F8}" type="presOf" srcId="{4AB3B2DB-E8EF-4B0C-A20D-26D891F1179B}" destId="{2CC76E75-5A0A-4BB6-8EDB-F99C0139FFB6}" srcOrd="1" destOrd="0" presId="urn:microsoft.com/office/officeart/2005/8/layout/radial5"/>
    <dgm:cxn modelId="{44AE2D62-428D-4286-A9AC-1C2A0F105920}" srcId="{0ECF34AB-F743-4A8B-9B60-B562B07FBC66}" destId="{36CF5F92-E0C2-4EEC-AED5-9152D664CF48}" srcOrd="1" destOrd="0" parTransId="{02836655-2CB4-4806-BBC2-C38E2EA74D96}" sibTransId="{20B0AFBD-63DA-4663-A37C-CDCAE0205DAC}"/>
    <dgm:cxn modelId="{61C5DA4A-CA74-4CF3-B0A4-6187529C6D7C}" type="presOf" srcId="{DFEDBB6A-F9B2-4E10-9D9B-9BFD8AEA6F03}" destId="{2AFC6A9C-2E2D-4397-B9D8-6AA96A4E425B}" srcOrd="1" destOrd="0" presId="urn:microsoft.com/office/officeart/2005/8/layout/radial5"/>
    <dgm:cxn modelId="{9F199D4E-2276-4FF0-B611-1ECDF60453FE}" type="presOf" srcId="{36CF5F92-E0C2-4EEC-AED5-9152D664CF48}" destId="{E161ADC2-0921-45C3-9C18-4D4BF70A8CAE}" srcOrd="0" destOrd="0" presId="urn:microsoft.com/office/officeart/2005/8/layout/radial5"/>
    <dgm:cxn modelId="{76E0FF71-3B06-463B-92D2-AD07E8DEEC0C}" type="presOf" srcId="{DFEDBB6A-F9B2-4E10-9D9B-9BFD8AEA6F03}" destId="{0F6BFDD4-5C0A-4C66-8A0B-7C9595A7AD25}" srcOrd="0" destOrd="0" presId="urn:microsoft.com/office/officeart/2005/8/layout/radial5"/>
    <dgm:cxn modelId="{90FCD196-2546-4C85-AD64-85B33610E6F7}" type="presOf" srcId="{3EA359F2-4963-47CB-8945-7AFD783DD785}" destId="{C3DE5475-3DC2-4812-A05A-28B61227DB0C}" srcOrd="1" destOrd="0" presId="urn:microsoft.com/office/officeart/2005/8/layout/radial5"/>
    <dgm:cxn modelId="{0669ABA4-C2B8-45B7-A09C-1627C95DE6EF}" type="presOf" srcId="{0ECF34AB-F743-4A8B-9B60-B562B07FBC66}" destId="{ED636239-40B8-4588-B163-A56F630116DC}" srcOrd="0" destOrd="0" presId="urn:microsoft.com/office/officeart/2005/8/layout/radial5"/>
    <dgm:cxn modelId="{1C1CD8A4-D472-4043-94B4-B768DBD98642}" srcId="{0ECF34AB-F743-4A8B-9B60-B562B07FBC66}" destId="{7C69BAB5-755F-4A3A-9FBA-CCA8F56706EC}" srcOrd="2" destOrd="0" parTransId="{3EA359F2-4963-47CB-8945-7AFD783DD785}" sibTransId="{82EF1E94-AEEA-45D6-8BA5-2065A5AE0BBB}"/>
    <dgm:cxn modelId="{B88B03BD-2FBD-4CA3-94B7-3231FCA35A28}" srcId="{A0CBE94B-DAB2-4D2E-9BA7-C0696A0285AB}" destId="{0ECF34AB-F743-4A8B-9B60-B562B07FBC66}" srcOrd="0" destOrd="0" parTransId="{2E596438-0DE5-403C-BA48-01D9D4BAE435}" sibTransId="{6A0B2011-7DC2-4C5B-8417-1F10E44CBD8C}"/>
    <dgm:cxn modelId="{5CACE1D2-152A-4981-84BE-CDE9377A599E}" srcId="{0ECF34AB-F743-4A8B-9B60-B562B07FBC66}" destId="{F3483D28-715A-4598-A307-BC97040EE257}" srcOrd="0" destOrd="0" parTransId="{4AB3B2DB-E8EF-4B0C-A20D-26D891F1179B}" sibTransId="{6FA1C394-3E53-4205-80B5-5A6105AE1CCD}"/>
    <dgm:cxn modelId="{16B47ADD-D680-489F-BE0E-1F45DC7F1B31}" type="presOf" srcId="{3EA359F2-4963-47CB-8945-7AFD783DD785}" destId="{C7F5439E-DBAA-42F7-8347-852CFD3F94C3}" srcOrd="0" destOrd="0" presId="urn:microsoft.com/office/officeart/2005/8/layout/radial5"/>
    <dgm:cxn modelId="{BA56E3DD-7B6B-4B52-B1D7-CE2CAAEBB5C8}" type="presOf" srcId="{A0CBE94B-DAB2-4D2E-9BA7-C0696A0285AB}" destId="{9F00A8E9-D1B4-47D2-B844-48C99F291518}" srcOrd="0" destOrd="0" presId="urn:microsoft.com/office/officeart/2005/8/layout/radial5"/>
    <dgm:cxn modelId="{7A6C04F0-6381-4253-BEFD-3B31ABA71407}" type="presOf" srcId="{02836655-2CB4-4806-BBC2-C38E2EA74D96}" destId="{B2605120-53C6-468C-8D55-6A2DFA09A47A}" srcOrd="1" destOrd="0" presId="urn:microsoft.com/office/officeart/2005/8/layout/radial5"/>
    <dgm:cxn modelId="{A4E03DF2-C252-4690-BB44-FE7E44817FC1}" type="presOf" srcId="{4AB3B2DB-E8EF-4B0C-A20D-26D891F1179B}" destId="{A68B47AD-7A6F-48B6-8E21-712F847B5AB4}" srcOrd="0" destOrd="0" presId="urn:microsoft.com/office/officeart/2005/8/layout/radial5"/>
    <dgm:cxn modelId="{F3E128A6-E92F-4E2C-8652-C6B7ED702B98}" type="presParOf" srcId="{9F00A8E9-D1B4-47D2-B844-48C99F291518}" destId="{ED636239-40B8-4588-B163-A56F630116DC}" srcOrd="0" destOrd="0" presId="urn:microsoft.com/office/officeart/2005/8/layout/radial5"/>
    <dgm:cxn modelId="{3C94C12C-7558-4650-8334-A1A462ABD8B4}" type="presParOf" srcId="{9F00A8E9-D1B4-47D2-B844-48C99F291518}" destId="{A68B47AD-7A6F-48B6-8E21-712F847B5AB4}" srcOrd="1" destOrd="0" presId="urn:microsoft.com/office/officeart/2005/8/layout/radial5"/>
    <dgm:cxn modelId="{598AFE2B-66B8-4387-B55A-DFCEA332DE33}" type="presParOf" srcId="{A68B47AD-7A6F-48B6-8E21-712F847B5AB4}" destId="{2CC76E75-5A0A-4BB6-8EDB-F99C0139FFB6}" srcOrd="0" destOrd="0" presId="urn:microsoft.com/office/officeart/2005/8/layout/radial5"/>
    <dgm:cxn modelId="{40C4FBC2-362A-4E03-ABD9-206594CFC57B}" type="presParOf" srcId="{9F00A8E9-D1B4-47D2-B844-48C99F291518}" destId="{150BFAAB-D0B2-4040-AA3F-6FDA0DB46ECD}" srcOrd="2" destOrd="0" presId="urn:microsoft.com/office/officeart/2005/8/layout/radial5"/>
    <dgm:cxn modelId="{0ACDB402-8221-4557-82BD-44F28C98C0A2}" type="presParOf" srcId="{9F00A8E9-D1B4-47D2-B844-48C99F291518}" destId="{6DA45BF7-553D-4141-A3DE-3C56EDEBD508}" srcOrd="3" destOrd="0" presId="urn:microsoft.com/office/officeart/2005/8/layout/radial5"/>
    <dgm:cxn modelId="{90479FA9-3BBC-4D25-9C8D-A9E0D6F049A5}" type="presParOf" srcId="{6DA45BF7-553D-4141-A3DE-3C56EDEBD508}" destId="{B2605120-53C6-468C-8D55-6A2DFA09A47A}" srcOrd="0" destOrd="0" presId="urn:microsoft.com/office/officeart/2005/8/layout/radial5"/>
    <dgm:cxn modelId="{DD3E5328-99F7-4799-9FB3-80EA9A1D4C55}" type="presParOf" srcId="{9F00A8E9-D1B4-47D2-B844-48C99F291518}" destId="{E161ADC2-0921-45C3-9C18-4D4BF70A8CAE}" srcOrd="4" destOrd="0" presId="urn:microsoft.com/office/officeart/2005/8/layout/radial5"/>
    <dgm:cxn modelId="{D9482E84-7B0A-41C4-A041-E4AD5596F225}" type="presParOf" srcId="{9F00A8E9-D1B4-47D2-B844-48C99F291518}" destId="{C7F5439E-DBAA-42F7-8347-852CFD3F94C3}" srcOrd="5" destOrd="0" presId="urn:microsoft.com/office/officeart/2005/8/layout/radial5"/>
    <dgm:cxn modelId="{1226E27C-4CBC-4A2C-9176-ED05AA35AC6A}" type="presParOf" srcId="{C7F5439E-DBAA-42F7-8347-852CFD3F94C3}" destId="{C3DE5475-3DC2-4812-A05A-28B61227DB0C}" srcOrd="0" destOrd="0" presId="urn:microsoft.com/office/officeart/2005/8/layout/radial5"/>
    <dgm:cxn modelId="{D22C786F-F6AB-4740-A556-824BD67AA564}" type="presParOf" srcId="{9F00A8E9-D1B4-47D2-B844-48C99F291518}" destId="{F44791F9-3910-44CE-BB18-E4E04FEBE4AC}" srcOrd="6" destOrd="0" presId="urn:microsoft.com/office/officeart/2005/8/layout/radial5"/>
    <dgm:cxn modelId="{A179CAB4-47A3-4893-8653-1C43400948A6}" type="presParOf" srcId="{9F00A8E9-D1B4-47D2-B844-48C99F291518}" destId="{0F6BFDD4-5C0A-4C66-8A0B-7C9595A7AD25}" srcOrd="7" destOrd="0" presId="urn:microsoft.com/office/officeart/2005/8/layout/radial5"/>
    <dgm:cxn modelId="{EBFD31A7-F574-4CB5-B3C7-E6F35BDDB81E}" type="presParOf" srcId="{0F6BFDD4-5C0A-4C66-8A0B-7C9595A7AD25}" destId="{2AFC6A9C-2E2D-4397-B9D8-6AA96A4E425B}" srcOrd="0" destOrd="0" presId="urn:microsoft.com/office/officeart/2005/8/layout/radial5"/>
    <dgm:cxn modelId="{6BF98D32-AF27-456C-9F91-6629C6670496}" type="presParOf" srcId="{9F00A8E9-D1B4-47D2-B844-48C99F291518}" destId="{668D4BDB-C52A-46B0-BDAA-9AAC6D5104F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517B3D-0E98-4B20-AA2D-D8669D592E25}" type="doc">
      <dgm:prSet loTypeId="urn:microsoft.com/office/officeart/2005/8/layout/cycle8" loCatId="cycle" qsTypeId="urn:microsoft.com/office/officeart/2005/8/quickstyle/simple2" qsCatId="simple" csTypeId="urn:microsoft.com/office/officeart/2005/8/colors/accent2_2" csCatId="accent2" phldr="1"/>
      <dgm:spPr/>
    </dgm:pt>
    <dgm:pt modelId="{2A485E60-7577-42C3-A834-A667B366BFA4}">
      <dgm:prSet phldrT="[Text]" custT="1"/>
      <dgm:spPr/>
      <dgm:t>
        <a:bodyPr/>
        <a:lstStyle/>
        <a:p>
          <a:r>
            <a:rPr lang="en-US" sz="9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Engagement </a:t>
          </a:r>
        </a:p>
      </dgm:t>
    </dgm:pt>
    <dgm:pt modelId="{46F644A0-CA8C-4C0C-B6BE-C2C8BB30A582}" type="parTrans" cxnId="{F201811F-8466-4346-AB66-7E42297233F0}">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8188FBE-7AB5-42FA-A9CF-3D4E2B50DD5D}" type="sibTrans" cxnId="{F201811F-8466-4346-AB66-7E42297233F0}">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4858D0EA-87CB-4920-B5D1-0BD53CD8B66F}">
      <dgm:prSet phldrT="[Text]" custT="1"/>
      <dgm:spPr/>
      <dgm:t>
        <a:bodyPr/>
        <a:lstStyle/>
        <a:p>
          <a:r>
            <a:rPr lang="en-US" sz="9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Teaming </a:t>
          </a:r>
        </a:p>
      </dgm:t>
    </dgm:pt>
    <dgm:pt modelId="{480C8760-F47E-4857-8F53-470FB3944AFD}" type="parTrans" cxnId="{226B7296-3310-4117-9D3A-7B6148D8CA89}">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DED750A-DC14-4B5F-A899-415A0F746F51}" type="sibTrans" cxnId="{226B7296-3310-4117-9D3A-7B6148D8CA89}">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27EDF12-DC67-457C-BC9C-EB9146540ED9}">
      <dgm:prSet phldrT="[Text]" custT="1"/>
      <dgm:spPr/>
      <dgm:t>
        <a:bodyPr/>
        <a:lstStyle/>
        <a:p>
          <a:r>
            <a:rPr lang="en-US" sz="9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Assessment</a:t>
          </a:r>
        </a:p>
      </dgm:t>
    </dgm:pt>
    <dgm:pt modelId="{13D0EE62-D61A-4A51-A1EA-58FA03AA9F2E}" type="parTrans" cxnId="{54B29F09-7DFB-4ABB-9BA8-CAEB1BD25F63}">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F870A25-C498-4C17-B0FD-2C7B3CAD43C8}" type="sibTrans" cxnId="{54B29F09-7DFB-4ABB-9BA8-CAEB1BD25F63}">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BCFD0FC-8E92-4CF3-8241-FCDC9194AAC6}">
      <dgm:prSet phldrT="[Text]" custT="1"/>
      <dgm:spPr/>
      <dgm:t>
        <a:bodyPr/>
        <a:lstStyle/>
        <a:p>
          <a:r>
            <a:rPr lang="en-US" sz="9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Planning </a:t>
          </a:r>
        </a:p>
      </dgm:t>
    </dgm:pt>
    <dgm:pt modelId="{F62DADA9-B3F4-47B5-A87B-C3EB3D23961C}" type="parTrans" cxnId="{FBC01FAE-DE1B-4988-BE64-6DC765C53875}">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2BF3A05-B83A-4012-A16D-1F546FEC1476}" type="sibTrans" cxnId="{FBC01FAE-DE1B-4988-BE64-6DC765C53875}">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9871183-3629-4ECC-BCB6-EA1C94FEFFE8}">
      <dgm:prSet phldrT="[Text]" custT="1"/>
      <dgm:spPr/>
      <dgm:t>
        <a:bodyPr/>
        <a:lstStyle/>
        <a:p>
          <a:r>
            <a:rPr lang="en-US" sz="9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Implement</a:t>
          </a:r>
        </a:p>
        <a:p>
          <a:r>
            <a:rPr lang="en-US" sz="9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Services</a:t>
          </a:r>
        </a:p>
      </dgm:t>
    </dgm:pt>
    <dgm:pt modelId="{F8B4701E-8712-4DA8-8A0B-BDBE9ED9015F}" type="parTrans" cxnId="{224513D2-47AE-4251-9A5C-DEB3D0C98B8C}">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C57EE90-0255-4858-8102-6752860FCD63}" type="sibTrans" cxnId="{224513D2-47AE-4251-9A5C-DEB3D0C98B8C}">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C9CA9A9-735B-48A2-9D0F-43B03CB0DAD1}">
      <dgm:prSet phldrT="[Text]" custT="1"/>
      <dgm:spPr/>
      <dgm:t>
        <a:bodyPr/>
        <a:lstStyle/>
        <a:p>
          <a:r>
            <a:rPr lang="en-US" sz="9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Tracking and Adjusting</a:t>
          </a:r>
        </a:p>
      </dgm:t>
    </dgm:pt>
    <dgm:pt modelId="{6F97F6B1-21BF-419B-B60D-9E4D784FD4FF}" type="parTrans" cxnId="{BC471780-BEF1-416D-A7B2-A7A58CEC9307}">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3E9C421-E582-4211-BD00-E13CE4F6A178}" type="sibTrans" cxnId="{BC471780-BEF1-416D-A7B2-A7A58CEC9307}">
      <dgm:prSet/>
      <dgm:spPr/>
      <dgm:t>
        <a:bodyPr/>
        <a:lstStyle/>
        <a:p>
          <a:endParaRPr lang="en-US" sz="2000" b="1">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55310CB-BAFF-45A0-95A5-B68A954E3D2B}" type="pres">
      <dgm:prSet presAssocID="{5D517B3D-0E98-4B20-AA2D-D8669D592E25}" presName="compositeShape" presStyleCnt="0">
        <dgm:presLayoutVars>
          <dgm:chMax val="7"/>
          <dgm:dir/>
          <dgm:resizeHandles val="exact"/>
        </dgm:presLayoutVars>
      </dgm:prSet>
      <dgm:spPr/>
    </dgm:pt>
    <dgm:pt modelId="{BAE1DCD2-52F0-4E65-ACE9-8A4B0E6EB642}" type="pres">
      <dgm:prSet presAssocID="{5D517B3D-0E98-4B20-AA2D-D8669D592E25}" presName="wedge1" presStyleLbl="node1" presStyleIdx="0" presStyleCnt="6"/>
      <dgm:spPr/>
    </dgm:pt>
    <dgm:pt modelId="{6D09892F-86DA-4F66-9F53-35B27406CE27}" type="pres">
      <dgm:prSet presAssocID="{5D517B3D-0E98-4B20-AA2D-D8669D592E25}" presName="dummy1a" presStyleCnt="0"/>
      <dgm:spPr/>
    </dgm:pt>
    <dgm:pt modelId="{92FA539D-1CCC-4A0C-9166-AF08BE11BCBF}" type="pres">
      <dgm:prSet presAssocID="{5D517B3D-0E98-4B20-AA2D-D8669D592E25}" presName="dummy1b" presStyleCnt="0"/>
      <dgm:spPr/>
    </dgm:pt>
    <dgm:pt modelId="{7AB4140D-EED6-4DE5-9BCF-EB44486F234D}" type="pres">
      <dgm:prSet presAssocID="{5D517B3D-0E98-4B20-AA2D-D8669D592E25}" presName="wedge1Tx" presStyleLbl="node1" presStyleIdx="0" presStyleCnt="6">
        <dgm:presLayoutVars>
          <dgm:chMax val="0"/>
          <dgm:chPref val="0"/>
          <dgm:bulletEnabled val="1"/>
        </dgm:presLayoutVars>
      </dgm:prSet>
      <dgm:spPr/>
    </dgm:pt>
    <dgm:pt modelId="{744A6912-41B4-470D-AADB-2B78821D678C}" type="pres">
      <dgm:prSet presAssocID="{5D517B3D-0E98-4B20-AA2D-D8669D592E25}" presName="wedge2" presStyleLbl="node1" presStyleIdx="1" presStyleCnt="6" custLinFactNeighborX="-1323" custLinFactNeighborY="1364"/>
      <dgm:spPr/>
    </dgm:pt>
    <dgm:pt modelId="{9E8AD7AC-64D5-4813-8C71-452483D45772}" type="pres">
      <dgm:prSet presAssocID="{5D517B3D-0E98-4B20-AA2D-D8669D592E25}" presName="dummy2a" presStyleCnt="0"/>
      <dgm:spPr/>
    </dgm:pt>
    <dgm:pt modelId="{82597CF9-5D8C-44DF-87C5-8479C783B0AF}" type="pres">
      <dgm:prSet presAssocID="{5D517B3D-0E98-4B20-AA2D-D8669D592E25}" presName="dummy2b" presStyleCnt="0"/>
      <dgm:spPr/>
    </dgm:pt>
    <dgm:pt modelId="{458694E3-01B2-4BEE-B4C6-441E53A117D7}" type="pres">
      <dgm:prSet presAssocID="{5D517B3D-0E98-4B20-AA2D-D8669D592E25}" presName="wedge2Tx" presStyleLbl="node1" presStyleIdx="1" presStyleCnt="6">
        <dgm:presLayoutVars>
          <dgm:chMax val="0"/>
          <dgm:chPref val="0"/>
          <dgm:bulletEnabled val="1"/>
        </dgm:presLayoutVars>
      </dgm:prSet>
      <dgm:spPr/>
    </dgm:pt>
    <dgm:pt modelId="{4228A8BD-E1CC-44BC-8D90-D380246326D5}" type="pres">
      <dgm:prSet presAssocID="{5D517B3D-0E98-4B20-AA2D-D8669D592E25}" presName="wedge3" presStyleLbl="node1" presStyleIdx="2" presStyleCnt="6"/>
      <dgm:spPr/>
    </dgm:pt>
    <dgm:pt modelId="{EA22A323-3D0F-4D22-8A22-D84D6D8AC243}" type="pres">
      <dgm:prSet presAssocID="{5D517B3D-0E98-4B20-AA2D-D8669D592E25}" presName="dummy3a" presStyleCnt="0"/>
      <dgm:spPr/>
    </dgm:pt>
    <dgm:pt modelId="{17F134E0-CF91-4244-8B3D-F03026F0EB27}" type="pres">
      <dgm:prSet presAssocID="{5D517B3D-0E98-4B20-AA2D-D8669D592E25}" presName="dummy3b" presStyleCnt="0"/>
      <dgm:spPr/>
    </dgm:pt>
    <dgm:pt modelId="{A669ED36-34E4-40E7-8DA2-865EF9394E6B}" type="pres">
      <dgm:prSet presAssocID="{5D517B3D-0E98-4B20-AA2D-D8669D592E25}" presName="wedge3Tx" presStyleLbl="node1" presStyleIdx="2" presStyleCnt="6">
        <dgm:presLayoutVars>
          <dgm:chMax val="0"/>
          <dgm:chPref val="0"/>
          <dgm:bulletEnabled val="1"/>
        </dgm:presLayoutVars>
      </dgm:prSet>
      <dgm:spPr/>
    </dgm:pt>
    <dgm:pt modelId="{E0BCEF43-96C8-41D8-8A8C-D6D4D896240E}" type="pres">
      <dgm:prSet presAssocID="{5D517B3D-0E98-4B20-AA2D-D8669D592E25}" presName="wedge4" presStyleLbl="node1" presStyleIdx="3" presStyleCnt="6"/>
      <dgm:spPr/>
    </dgm:pt>
    <dgm:pt modelId="{4A0764E6-74F2-41B4-8C06-DE2C4CFFBDD4}" type="pres">
      <dgm:prSet presAssocID="{5D517B3D-0E98-4B20-AA2D-D8669D592E25}" presName="dummy4a" presStyleCnt="0"/>
      <dgm:spPr/>
    </dgm:pt>
    <dgm:pt modelId="{3CF47AD9-584C-42D7-AAD3-BB53587DA026}" type="pres">
      <dgm:prSet presAssocID="{5D517B3D-0E98-4B20-AA2D-D8669D592E25}" presName="dummy4b" presStyleCnt="0"/>
      <dgm:spPr/>
    </dgm:pt>
    <dgm:pt modelId="{1991F649-6F75-4C87-8DE0-295978771807}" type="pres">
      <dgm:prSet presAssocID="{5D517B3D-0E98-4B20-AA2D-D8669D592E25}" presName="wedge4Tx" presStyleLbl="node1" presStyleIdx="3" presStyleCnt="6">
        <dgm:presLayoutVars>
          <dgm:chMax val="0"/>
          <dgm:chPref val="0"/>
          <dgm:bulletEnabled val="1"/>
        </dgm:presLayoutVars>
      </dgm:prSet>
      <dgm:spPr/>
    </dgm:pt>
    <dgm:pt modelId="{1425D825-0F15-417B-86D9-3CA082085460}" type="pres">
      <dgm:prSet presAssocID="{5D517B3D-0E98-4B20-AA2D-D8669D592E25}" presName="wedge5" presStyleLbl="node1" presStyleIdx="4" presStyleCnt="6"/>
      <dgm:spPr/>
    </dgm:pt>
    <dgm:pt modelId="{0B579CB2-4762-4F2A-8CCF-8E9B127DB074}" type="pres">
      <dgm:prSet presAssocID="{5D517B3D-0E98-4B20-AA2D-D8669D592E25}" presName="dummy5a" presStyleCnt="0"/>
      <dgm:spPr/>
    </dgm:pt>
    <dgm:pt modelId="{C0BEAB02-C180-46D6-B656-0D0D7F23A1B8}" type="pres">
      <dgm:prSet presAssocID="{5D517B3D-0E98-4B20-AA2D-D8669D592E25}" presName="dummy5b" presStyleCnt="0"/>
      <dgm:spPr/>
    </dgm:pt>
    <dgm:pt modelId="{C8E2F1AD-AE5D-4867-81B6-AE9F8B5DD4F9}" type="pres">
      <dgm:prSet presAssocID="{5D517B3D-0E98-4B20-AA2D-D8669D592E25}" presName="wedge5Tx" presStyleLbl="node1" presStyleIdx="4" presStyleCnt="6">
        <dgm:presLayoutVars>
          <dgm:chMax val="0"/>
          <dgm:chPref val="0"/>
          <dgm:bulletEnabled val="1"/>
        </dgm:presLayoutVars>
      </dgm:prSet>
      <dgm:spPr/>
    </dgm:pt>
    <dgm:pt modelId="{829675DA-F445-4C89-A760-59210473D19C}" type="pres">
      <dgm:prSet presAssocID="{5D517B3D-0E98-4B20-AA2D-D8669D592E25}" presName="wedge6" presStyleLbl="node1" presStyleIdx="5" presStyleCnt="6"/>
      <dgm:spPr/>
    </dgm:pt>
    <dgm:pt modelId="{0F8DD947-3E80-482A-B779-11C15C2877EC}" type="pres">
      <dgm:prSet presAssocID="{5D517B3D-0E98-4B20-AA2D-D8669D592E25}" presName="dummy6a" presStyleCnt="0"/>
      <dgm:spPr/>
    </dgm:pt>
    <dgm:pt modelId="{72C63B5B-1513-4CA3-9B94-86BDD2E5EABA}" type="pres">
      <dgm:prSet presAssocID="{5D517B3D-0E98-4B20-AA2D-D8669D592E25}" presName="dummy6b" presStyleCnt="0"/>
      <dgm:spPr/>
    </dgm:pt>
    <dgm:pt modelId="{EBDD8677-7175-4E07-A1E6-4F6EB50AFBD7}" type="pres">
      <dgm:prSet presAssocID="{5D517B3D-0E98-4B20-AA2D-D8669D592E25}" presName="wedge6Tx" presStyleLbl="node1" presStyleIdx="5" presStyleCnt="6">
        <dgm:presLayoutVars>
          <dgm:chMax val="0"/>
          <dgm:chPref val="0"/>
          <dgm:bulletEnabled val="1"/>
        </dgm:presLayoutVars>
      </dgm:prSet>
      <dgm:spPr/>
    </dgm:pt>
    <dgm:pt modelId="{839D97FF-170A-4FD1-A0C6-A160E96BCF67}" type="pres">
      <dgm:prSet presAssocID="{18188FBE-7AB5-42FA-A9CF-3D4E2B50DD5D}" presName="arrowWedge1" presStyleLbl="fgSibTrans2D1" presStyleIdx="0" presStyleCnt="6"/>
      <dgm:spPr/>
    </dgm:pt>
    <dgm:pt modelId="{D382EB8E-B4AE-4C41-B257-7A1BE6436BFD}" type="pres">
      <dgm:prSet presAssocID="{BDED750A-DC14-4B5F-A899-415A0F746F51}" presName="arrowWedge2" presStyleLbl="fgSibTrans2D1" presStyleIdx="1" presStyleCnt="6"/>
      <dgm:spPr/>
    </dgm:pt>
    <dgm:pt modelId="{EAA8594F-35B3-428C-B5F4-4073AD927A2D}" type="pres">
      <dgm:prSet presAssocID="{5F870A25-C498-4C17-B0FD-2C7B3CAD43C8}" presName="arrowWedge3" presStyleLbl="fgSibTrans2D1" presStyleIdx="2" presStyleCnt="6"/>
      <dgm:spPr/>
    </dgm:pt>
    <dgm:pt modelId="{3EF58487-7D19-473D-9251-4587EB4A376B}" type="pres">
      <dgm:prSet presAssocID="{22BF3A05-B83A-4012-A16D-1F546FEC1476}" presName="arrowWedge4" presStyleLbl="fgSibTrans2D1" presStyleIdx="3" presStyleCnt="6"/>
      <dgm:spPr/>
    </dgm:pt>
    <dgm:pt modelId="{14B23F74-7F89-49EE-9E67-6C18CDC35AE5}" type="pres">
      <dgm:prSet presAssocID="{EC57EE90-0255-4858-8102-6752860FCD63}" presName="arrowWedge5" presStyleLbl="fgSibTrans2D1" presStyleIdx="4" presStyleCnt="6"/>
      <dgm:spPr/>
    </dgm:pt>
    <dgm:pt modelId="{6D917F73-E584-45C5-9423-DF82DA42E6DA}" type="pres">
      <dgm:prSet presAssocID="{03E9C421-E582-4211-BD00-E13CE4F6A178}" presName="arrowWedge6" presStyleLbl="fgSibTrans2D1" presStyleIdx="5" presStyleCnt="6"/>
      <dgm:spPr/>
    </dgm:pt>
  </dgm:ptLst>
  <dgm:cxnLst>
    <dgm:cxn modelId="{54B29F09-7DFB-4ABB-9BA8-CAEB1BD25F63}" srcId="{5D517B3D-0E98-4B20-AA2D-D8669D592E25}" destId="{727EDF12-DC67-457C-BC9C-EB9146540ED9}" srcOrd="2" destOrd="0" parTransId="{13D0EE62-D61A-4A51-A1EA-58FA03AA9F2E}" sibTransId="{5F870A25-C498-4C17-B0FD-2C7B3CAD43C8}"/>
    <dgm:cxn modelId="{9258CD1A-95CD-489D-A1BE-743C175E1B8B}" type="presOf" srcId="{B9871183-3629-4ECC-BCB6-EA1C94FEFFE8}" destId="{C8E2F1AD-AE5D-4867-81B6-AE9F8B5DD4F9}" srcOrd="1" destOrd="0" presId="urn:microsoft.com/office/officeart/2005/8/layout/cycle8"/>
    <dgm:cxn modelId="{2F21C61D-0EA0-40DA-A85E-6EFF4E1ACBEC}" type="presOf" srcId="{BBCFD0FC-8E92-4CF3-8241-FCDC9194AAC6}" destId="{E0BCEF43-96C8-41D8-8A8C-D6D4D896240E}" srcOrd="0" destOrd="0" presId="urn:microsoft.com/office/officeart/2005/8/layout/cycle8"/>
    <dgm:cxn modelId="{F201811F-8466-4346-AB66-7E42297233F0}" srcId="{5D517B3D-0E98-4B20-AA2D-D8669D592E25}" destId="{2A485E60-7577-42C3-A834-A667B366BFA4}" srcOrd="0" destOrd="0" parTransId="{46F644A0-CA8C-4C0C-B6BE-C2C8BB30A582}" sibTransId="{18188FBE-7AB5-42FA-A9CF-3D4E2B50DD5D}"/>
    <dgm:cxn modelId="{C70F3330-ABE8-4C6B-828D-7DF32972A3FF}" type="presOf" srcId="{0C9CA9A9-735B-48A2-9D0F-43B03CB0DAD1}" destId="{EBDD8677-7175-4E07-A1E6-4F6EB50AFBD7}" srcOrd="1" destOrd="0" presId="urn:microsoft.com/office/officeart/2005/8/layout/cycle8"/>
    <dgm:cxn modelId="{A194F439-BA5C-4A64-8B4E-A28BAB7058CD}" type="presOf" srcId="{727EDF12-DC67-457C-BC9C-EB9146540ED9}" destId="{4228A8BD-E1CC-44BC-8D90-D380246326D5}" srcOrd="0" destOrd="0" presId="urn:microsoft.com/office/officeart/2005/8/layout/cycle8"/>
    <dgm:cxn modelId="{5DC6143A-71D9-47BB-9747-F7FE12AB0095}" type="presOf" srcId="{4858D0EA-87CB-4920-B5D1-0BD53CD8B66F}" destId="{744A6912-41B4-470D-AADB-2B78821D678C}" srcOrd="0" destOrd="0" presId="urn:microsoft.com/office/officeart/2005/8/layout/cycle8"/>
    <dgm:cxn modelId="{F48C8975-4EFA-4EC8-B1DF-2D7CC8433746}" type="presOf" srcId="{4858D0EA-87CB-4920-B5D1-0BD53CD8B66F}" destId="{458694E3-01B2-4BEE-B4C6-441E53A117D7}" srcOrd="1" destOrd="0" presId="urn:microsoft.com/office/officeart/2005/8/layout/cycle8"/>
    <dgm:cxn modelId="{BC471780-BEF1-416D-A7B2-A7A58CEC9307}" srcId="{5D517B3D-0E98-4B20-AA2D-D8669D592E25}" destId="{0C9CA9A9-735B-48A2-9D0F-43B03CB0DAD1}" srcOrd="5" destOrd="0" parTransId="{6F97F6B1-21BF-419B-B60D-9E4D784FD4FF}" sibTransId="{03E9C421-E582-4211-BD00-E13CE4F6A178}"/>
    <dgm:cxn modelId="{226B7296-3310-4117-9D3A-7B6148D8CA89}" srcId="{5D517B3D-0E98-4B20-AA2D-D8669D592E25}" destId="{4858D0EA-87CB-4920-B5D1-0BD53CD8B66F}" srcOrd="1" destOrd="0" parTransId="{480C8760-F47E-4857-8F53-470FB3944AFD}" sibTransId="{BDED750A-DC14-4B5F-A899-415A0F746F51}"/>
    <dgm:cxn modelId="{0AC3C596-F135-455F-A501-572736269094}" type="presOf" srcId="{B9871183-3629-4ECC-BCB6-EA1C94FEFFE8}" destId="{1425D825-0F15-417B-86D9-3CA082085460}" srcOrd="0" destOrd="0" presId="urn:microsoft.com/office/officeart/2005/8/layout/cycle8"/>
    <dgm:cxn modelId="{1C007BA5-61CD-449A-AFC6-3C8EEB761F22}" type="presOf" srcId="{0C9CA9A9-735B-48A2-9D0F-43B03CB0DAD1}" destId="{829675DA-F445-4C89-A760-59210473D19C}" srcOrd="0" destOrd="0" presId="urn:microsoft.com/office/officeart/2005/8/layout/cycle8"/>
    <dgm:cxn modelId="{FBC01FAE-DE1B-4988-BE64-6DC765C53875}" srcId="{5D517B3D-0E98-4B20-AA2D-D8669D592E25}" destId="{BBCFD0FC-8E92-4CF3-8241-FCDC9194AAC6}" srcOrd="3" destOrd="0" parTransId="{F62DADA9-B3F4-47B5-A87B-C3EB3D23961C}" sibTransId="{22BF3A05-B83A-4012-A16D-1F546FEC1476}"/>
    <dgm:cxn modelId="{B25750BA-912A-46FD-89ED-1CD57783C602}" type="presOf" srcId="{BBCFD0FC-8E92-4CF3-8241-FCDC9194AAC6}" destId="{1991F649-6F75-4C87-8DE0-295978771807}" srcOrd="1" destOrd="0" presId="urn:microsoft.com/office/officeart/2005/8/layout/cycle8"/>
    <dgm:cxn modelId="{1B0F0CBC-6EED-4C0D-B7FC-35A9C500346F}" type="presOf" srcId="{727EDF12-DC67-457C-BC9C-EB9146540ED9}" destId="{A669ED36-34E4-40E7-8DA2-865EF9394E6B}" srcOrd="1" destOrd="0" presId="urn:microsoft.com/office/officeart/2005/8/layout/cycle8"/>
    <dgm:cxn modelId="{224513D2-47AE-4251-9A5C-DEB3D0C98B8C}" srcId="{5D517B3D-0E98-4B20-AA2D-D8669D592E25}" destId="{B9871183-3629-4ECC-BCB6-EA1C94FEFFE8}" srcOrd="4" destOrd="0" parTransId="{F8B4701E-8712-4DA8-8A0B-BDBE9ED9015F}" sibTransId="{EC57EE90-0255-4858-8102-6752860FCD63}"/>
    <dgm:cxn modelId="{CC1E37D2-3692-4AC8-8DA0-B03A6DE38B33}" type="presOf" srcId="{2A485E60-7577-42C3-A834-A667B366BFA4}" destId="{BAE1DCD2-52F0-4E65-ACE9-8A4B0E6EB642}" srcOrd="0" destOrd="0" presId="urn:microsoft.com/office/officeart/2005/8/layout/cycle8"/>
    <dgm:cxn modelId="{1AF9E3D3-7CEB-4419-933C-32A121CA4A49}" type="presOf" srcId="{2A485E60-7577-42C3-A834-A667B366BFA4}" destId="{7AB4140D-EED6-4DE5-9BCF-EB44486F234D}" srcOrd="1" destOrd="0" presId="urn:microsoft.com/office/officeart/2005/8/layout/cycle8"/>
    <dgm:cxn modelId="{D8FBBDEE-D821-42BB-A4E1-FC970E3E3514}" type="presOf" srcId="{5D517B3D-0E98-4B20-AA2D-D8669D592E25}" destId="{055310CB-BAFF-45A0-95A5-B68A954E3D2B}" srcOrd="0" destOrd="0" presId="urn:microsoft.com/office/officeart/2005/8/layout/cycle8"/>
    <dgm:cxn modelId="{F7DEF7C6-3865-43C9-9007-9F792301F17B}" type="presParOf" srcId="{055310CB-BAFF-45A0-95A5-B68A954E3D2B}" destId="{BAE1DCD2-52F0-4E65-ACE9-8A4B0E6EB642}" srcOrd="0" destOrd="0" presId="urn:microsoft.com/office/officeart/2005/8/layout/cycle8"/>
    <dgm:cxn modelId="{1B5B12C7-8C0D-479E-AB18-860D5576E7A7}" type="presParOf" srcId="{055310CB-BAFF-45A0-95A5-B68A954E3D2B}" destId="{6D09892F-86DA-4F66-9F53-35B27406CE27}" srcOrd="1" destOrd="0" presId="urn:microsoft.com/office/officeart/2005/8/layout/cycle8"/>
    <dgm:cxn modelId="{88D5FE46-1FBD-4FB7-AF55-BFC0DE22D827}" type="presParOf" srcId="{055310CB-BAFF-45A0-95A5-B68A954E3D2B}" destId="{92FA539D-1CCC-4A0C-9166-AF08BE11BCBF}" srcOrd="2" destOrd="0" presId="urn:microsoft.com/office/officeart/2005/8/layout/cycle8"/>
    <dgm:cxn modelId="{037E8ECF-1E9E-4883-A4E5-9AAEF3F6B12A}" type="presParOf" srcId="{055310CB-BAFF-45A0-95A5-B68A954E3D2B}" destId="{7AB4140D-EED6-4DE5-9BCF-EB44486F234D}" srcOrd="3" destOrd="0" presId="urn:microsoft.com/office/officeart/2005/8/layout/cycle8"/>
    <dgm:cxn modelId="{AA37EF7B-0A58-4893-B0BA-422E79EEA8B8}" type="presParOf" srcId="{055310CB-BAFF-45A0-95A5-B68A954E3D2B}" destId="{744A6912-41B4-470D-AADB-2B78821D678C}" srcOrd="4" destOrd="0" presId="urn:microsoft.com/office/officeart/2005/8/layout/cycle8"/>
    <dgm:cxn modelId="{DA03BC75-824D-486A-B586-62D25A743353}" type="presParOf" srcId="{055310CB-BAFF-45A0-95A5-B68A954E3D2B}" destId="{9E8AD7AC-64D5-4813-8C71-452483D45772}" srcOrd="5" destOrd="0" presId="urn:microsoft.com/office/officeart/2005/8/layout/cycle8"/>
    <dgm:cxn modelId="{A0D0B70A-8C71-4256-9F94-53487BC7764F}" type="presParOf" srcId="{055310CB-BAFF-45A0-95A5-B68A954E3D2B}" destId="{82597CF9-5D8C-44DF-87C5-8479C783B0AF}" srcOrd="6" destOrd="0" presId="urn:microsoft.com/office/officeart/2005/8/layout/cycle8"/>
    <dgm:cxn modelId="{8C055E0B-C7AA-4153-B9B8-5591FB21E149}" type="presParOf" srcId="{055310CB-BAFF-45A0-95A5-B68A954E3D2B}" destId="{458694E3-01B2-4BEE-B4C6-441E53A117D7}" srcOrd="7" destOrd="0" presId="urn:microsoft.com/office/officeart/2005/8/layout/cycle8"/>
    <dgm:cxn modelId="{1C846B26-3280-455C-B95F-9CD668C0C306}" type="presParOf" srcId="{055310CB-BAFF-45A0-95A5-B68A954E3D2B}" destId="{4228A8BD-E1CC-44BC-8D90-D380246326D5}" srcOrd="8" destOrd="0" presId="urn:microsoft.com/office/officeart/2005/8/layout/cycle8"/>
    <dgm:cxn modelId="{4BED250E-289C-4E8E-BA1C-4EB42EDFF33F}" type="presParOf" srcId="{055310CB-BAFF-45A0-95A5-B68A954E3D2B}" destId="{EA22A323-3D0F-4D22-8A22-D84D6D8AC243}" srcOrd="9" destOrd="0" presId="urn:microsoft.com/office/officeart/2005/8/layout/cycle8"/>
    <dgm:cxn modelId="{A8203039-4A87-493F-A372-68F40E766FCE}" type="presParOf" srcId="{055310CB-BAFF-45A0-95A5-B68A954E3D2B}" destId="{17F134E0-CF91-4244-8B3D-F03026F0EB27}" srcOrd="10" destOrd="0" presId="urn:microsoft.com/office/officeart/2005/8/layout/cycle8"/>
    <dgm:cxn modelId="{4AE4F620-7FCD-4193-A8FD-4BB0B5EC36EB}" type="presParOf" srcId="{055310CB-BAFF-45A0-95A5-B68A954E3D2B}" destId="{A669ED36-34E4-40E7-8DA2-865EF9394E6B}" srcOrd="11" destOrd="0" presId="urn:microsoft.com/office/officeart/2005/8/layout/cycle8"/>
    <dgm:cxn modelId="{D44D3967-C3BC-403C-A2AC-A5DF70D5AA32}" type="presParOf" srcId="{055310CB-BAFF-45A0-95A5-B68A954E3D2B}" destId="{E0BCEF43-96C8-41D8-8A8C-D6D4D896240E}" srcOrd="12" destOrd="0" presId="urn:microsoft.com/office/officeart/2005/8/layout/cycle8"/>
    <dgm:cxn modelId="{6425C2E5-24F9-4102-A441-BC02E2E942AA}" type="presParOf" srcId="{055310CB-BAFF-45A0-95A5-B68A954E3D2B}" destId="{4A0764E6-74F2-41B4-8C06-DE2C4CFFBDD4}" srcOrd="13" destOrd="0" presId="urn:microsoft.com/office/officeart/2005/8/layout/cycle8"/>
    <dgm:cxn modelId="{014AC374-B663-43C1-AC29-2D51C926B7C9}" type="presParOf" srcId="{055310CB-BAFF-45A0-95A5-B68A954E3D2B}" destId="{3CF47AD9-584C-42D7-AAD3-BB53587DA026}" srcOrd="14" destOrd="0" presId="urn:microsoft.com/office/officeart/2005/8/layout/cycle8"/>
    <dgm:cxn modelId="{2AB2F396-1428-47EF-920C-271773BD201E}" type="presParOf" srcId="{055310CB-BAFF-45A0-95A5-B68A954E3D2B}" destId="{1991F649-6F75-4C87-8DE0-295978771807}" srcOrd="15" destOrd="0" presId="urn:microsoft.com/office/officeart/2005/8/layout/cycle8"/>
    <dgm:cxn modelId="{472154C8-E080-4B2E-99E0-10637AF51D20}" type="presParOf" srcId="{055310CB-BAFF-45A0-95A5-B68A954E3D2B}" destId="{1425D825-0F15-417B-86D9-3CA082085460}" srcOrd="16" destOrd="0" presId="urn:microsoft.com/office/officeart/2005/8/layout/cycle8"/>
    <dgm:cxn modelId="{DBF05501-C9A9-4EBD-BB03-D01C6392EE33}" type="presParOf" srcId="{055310CB-BAFF-45A0-95A5-B68A954E3D2B}" destId="{0B579CB2-4762-4F2A-8CCF-8E9B127DB074}" srcOrd="17" destOrd="0" presId="urn:microsoft.com/office/officeart/2005/8/layout/cycle8"/>
    <dgm:cxn modelId="{0807A8A8-F5AF-4293-9663-284F8BCC2EB3}" type="presParOf" srcId="{055310CB-BAFF-45A0-95A5-B68A954E3D2B}" destId="{C0BEAB02-C180-46D6-B656-0D0D7F23A1B8}" srcOrd="18" destOrd="0" presId="urn:microsoft.com/office/officeart/2005/8/layout/cycle8"/>
    <dgm:cxn modelId="{161AF438-DD60-4670-B109-F1BBBE4C9F1A}" type="presParOf" srcId="{055310CB-BAFF-45A0-95A5-B68A954E3D2B}" destId="{C8E2F1AD-AE5D-4867-81B6-AE9F8B5DD4F9}" srcOrd="19" destOrd="0" presId="urn:microsoft.com/office/officeart/2005/8/layout/cycle8"/>
    <dgm:cxn modelId="{4C010B4E-2D6B-4617-A7E3-3BB0F5FCEE9A}" type="presParOf" srcId="{055310CB-BAFF-45A0-95A5-B68A954E3D2B}" destId="{829675DA-F445-4C89-A760-59210473D19C}" srcOrd="20" destOrd="0" presId="urn:microsoft.com/office/officeart/2005/8/layout/cycle8"/>
    <dgm:cxn modelId="{5621A02C-B9AF-4C43-8A2B-58A253642BCA}" type="presParOf" srcId="{055310CB-BAFF-45A0-95A5-B68A954E3D2B}" destId="{0F8DD947-3E80-482A-B779-11C15C2877EC}" srcOrd="21" destOrd="0" presId="urn:microsoft.com/office/officeart/2005/8/layout/cycle8"/>
    <dgm:cxn modelId="{E8BE4D78-5979-47B8-8392-5E99C0EF748B}" type="presParOf" srcId="{055310CB-BAFF-45A0-95A5-B68A954E3D2B}" destId="{72C63B5B-1513-4CA3-9B94-86BDD2E5EABA}" srcOrd="22" destOrd="0" presId="urn:microsoft.com/office/officeart/2005/8/layout/cycle8"/>
    <dgm:cxn modelId="{B02067E1-CEFD-4760-B91E-3C057C9A40C0}" type="presParOf" srcId="{055310CB-BAFF-45A0-95A5-B68A954E3D2B}" destId="{EBDD8677-7175-4E07-A1E6-4F6EB50AFBD7}" srcOrd="23" destOrd="0" presId="urn:microsoft.com/office/officeart/2005/8/layout/cycle8"/>
    <dgm:cxn modelId="{D9D356ED-DE3F-4C71-83A9-9F44984FD75A}" type="presParOf" srcId="{055310CB-BAFF-45A0-95A5-B68A954E3D2B}" destId="{839D97FF-170A-4FD1-A0C6-A160E96BCF67}" srcOrd="24" destOrd="0" presId="urn:microsoft.com/office/officeart/2005/8/layout/cycle8"/>
    <dgm:cxn modelId="{35DD1CAB-64E8-47C8-BFB2-35B4014E842F}" type="presParOf" srcId="{055310CB-BAFF-45A0-95A5-B68A954E3D2B}" destId="{D382EB8E-B4AE-4C41-B257-7A1BE6436BFD}" srcOrd="25" destOrd="0" presId="urn:microsoft.com/office/officeart/2005/8/layout/cycle8"/>
    <dgm:cxn modelId="{161822B9-2C59-4FDF-A66C-186005BAE46B}" type="presParOf" srcId="{055310CB-BAFF-45A0-95A5-B68A954E3D2B}" destId="{EAA8594F-35B3-428C-B5F4-4073AD927A2D}" srcOrd="26" destOrd="0" presId="urn:microsoft.com/office/officeart/2005/8/layout/cycle8"/>
    <dgm:cxn modelId="{DA067B32-E5C3-45B7-A885-35DB170DB8F6}" type="presParOf" srcId="{055310CB-BAFF-45A0-95A5-B68A954E3D2B}" destId="{3EF58487-7D19-473D-9251-4587EB4A376B}" srcOrd="27" destOrd="0" presId="urn:microsoft.com/office/officeart/2005/8/layout/cycle8"/>
    <dgm:cxn modelId="{5B184314-473F-4CAB-A94B-0D82CEE03D7A}" type="presParOf" srcId="{055310CB-BAFF-45A0-95A5-B68A954E3D2B}" destId="{14B23F74-7F89-49EE-9E67-6C18CDC35AE5}" srcOrd="28" destOrd="0" presId="urn:microsoft.com/office/officeart/2005/8/layout/cycle8"/>
    <dgm:cxn modelId="{9B63B767-3FEC-41BC-BC62-21C54BDF3E40}" type="presParOf" srcId="{055310CB-BAFF-45A0-95A5-B68A954E3D2B}" destId="{6D917F73-E584-45C5-9423-DF82DA42E6DA}"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D45921-2972-41EA-9712-7BA200F54690}" type="doc">
      <dgm:prSet loTypeId="urn:microsoft.com/office/officeart/2005/8/layout/cycle8" loCatId="cycle" qsTypeId="urn:microsoft.com/office/officeart/2005/8/quickstyle/simple2" qsCatId="simple" csTypeId="urn:microsoft.com/office/officeart/2005/8/colors/accent1_2" csCatId="accent1" phldr="1"/>
      <dgm:spPr/>
    </dgm:pt>
    <dgm:pt modelId="{DAC11FCE-30D7-4FB3-A349-DC617D6D8154}">
      <dgm:prSet phldrT="[Text]" custT="1"/>
      <dgm:spPr/>
      <dgm:t>
        <a:bodyPr/>
        <a:lstStyle/>
        <a:p>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Children</a:t>
          </a:r>
        </a:p>
      </dgm:t>
    </dgm:pt>
    <dgm:pt modelId="{37B0570D-E4E7-49BA-AB10-5D37B29D1CC6}" type="parTrans" cxnId="{DCC4A388-BB95-4BAF-B146-E48CBECA78E9}">
      <dgm:prSet/>
      <dgm:spPr/>
      <dgm:t>
        <a:bodyPr/>
        <a:lstStyle/>
        <a:p>
          <a:endParaRPr lang="en-US" b="1"/>
        </a:p>
      </dgm:t>
    </dgm:pt>
    <dgm:pt modelId="{8C59028F-3AB9-4278-9AA6-D2D3B3E2541F}" type="sibTrans" cxnId="{DCC4A388-BB95-4BAF-B146-E48CBECA78E9}">
      <dgm:prSet/>
      <dgm:spPr/>
      <dgm:t>
        <a:bodyPr/>
        <a:lstStyle/>
        <a:p>
          <a:endParaRPr lang="en-US" b="1"/>
        </a:p>
      </dgm:t>
    </dgm:pt>
    <dgm:pt modelId="{D713FF03-5636-45A5-9C84-87BDB5486A26}">
      <dgm:prSet phldrT="[Text]" custT="1"/>
      <dgm:spPr/>
      <dgm:t>
        <a:bodyPr/>
        <a:lstStyle/>
        <a:p>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Parents</a:t>
          </a:r>
        </a:p>
      </dgm:t>
    </dgm:pt>
    <dgm:pt modelId="{54AEDB50-F710-4F27-AD75-4B6355D2C432}" type="parTrans" cxnId="{22ECD6B3-B164-4C44-99FE-1D248C6266EA}">
      <dgm:prSet/>
      <dgm:spPr/>
      <dgm:t>
        <a:bodyPr/>
        <a:lstStyle/>
        <a:p>
          <a:endParaRPr lang="en-US" b="1"/>
        </a:p>
      </dgm:t>
    </dgm:pt>
    <dgm:pt modelId="{55C873FF-6E1D-4BF5-9E1E-93B06BA16D98}" type="sibTrans" cxnId="{22ECD6B3-B164-4C44-99FE-1D248C6266EA}">
      <dgm:prSet/>
      <dgm:spPr/>
      <dgm:t>
        <a:bodyPr/>
        <a:lstStyle/>
        <a:p>
          <a:endParaRPr lang="en-US" b="1"/>
        </a:p>
      </dgm:t>
    </dgm:pt>
    <dgm:pt modelId="{E78A149C-6C05-4506-B0AD-2DA5D011EC84}">
      <dgm:prSet phldrT="[Text]" custT="1"/>
      <dgm:spPr/>
      <dgm:t>
        <a:bodyPr/>
        <a:lstStyle/>
        <a:p>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Out-of-Home Caregiver</a:t>
          </a:r>
        </a:p>
      </dgm:t>
    </dgm:pt>
    <dgm:pt modelId="{9889E1CE-9626-452A-9728-4FDAA83C4A9B}" type="parTrans" cxnId="{E0575BD9-0498-46D3-91C5-F0D4A11A4A51}">
      <dgm:prSet/>
      <dgm:spPr/>
      <dgm:t>
        <a:bodyPr/>
        <a:lstStyle/>
        <a:p>
          <a:endParaRPr lang="en-US" b="1"/>
        </a:p>
      </dgm:t>
    </dgm:pt>
    <dgm:pt modelId="{5D391D0F-C98D-4CCE-B5F4-656841CDD96C}" type="sibTrans" cxnId="{E0575BD9-0498-46D3-91C5-F0D4A11A4A51}">
      <dgm:prSet/>
      <dgm:spPr/>
      <dgm:t>
        <a:bodyPr/>
        <a:lstStyle/>
        <a:p>
          <a:endParaRPr lang="en-US" b="1"/>
        </a:p>
      </dgm:t>
    </dgm:pt>
    <dgm:pt modelId="{810FA277-C2B6-474B-BA98-F653B9797BBF}">
      <dgm:prSet phldrT="[Text]" custT="1"/>
      <dgm:spPr/>
      <dgm:t>
        <a:bodyPr/>
        <a:lstStyle/>
        <a:p>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Informal Supports (family and friends)</a:t>
          </a:r>
        </a:p>
      </dgm:t>
    </dgm:pt>
    <dgm:pt modelId="{B5AB9C23-3BA2-4953-AE60-EF7F0A0736D5}" type="parTrans" cxnId="{20B5C74D-0671-4347-8E5D-E2CFD6D533EF}">
      <dgm:prSet/>
      <dgm:spPr/>
      <dgm:t>
        <a:bodyPr/>
        <a:lstStyle/>
        <a:p>
          <a:endParaRPr lang="en-US" b="1"/>
        </a:p>
      </dgm:t>
    </dgm:pt>
    <dgm:pt modelId="{2C7CEA81-6782-4A90-9E2E-79B42F0653FB}" type="sibTrans" cxnId="{20B5C74D-0671-4347-8E5D-E2CFD6D533EF}">
      <dgm:prSet/>
      <dgm:spPr/>
      <dgm:t>
        <a:bodyPr/>
        <a:lstStyle/>
        <a:p>
          <a:endParaRPr lang="en-US" b="1"/>
        </a:p>
      </dgm:t>
    </dgm:pt>
    <dgm:pt modelId="{0AEC745A-856B-407F-9CEF-410AE245EA02}">
      <dgm:prSet phldrT="[Text]" custT="1"/>
      <dgm:spPr/>
      <dgm:t>
        <a:bodyPr/>
        <a:lstStyle/>
        <a:p>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Service Providers</a:t>
          </a:r>
        </a:p>
      </dgm:t>
    </dgm:pt>
    <dgm:pt modelId="{23732A3E-6281-449A-858A-84A487D12DD7}" type="parTrans" cxnId="{5778801C-901F-4786-95EF-F415856BB463}">
      <dgm:prSet/>
      <dgm:spPr/>
      <dgm:t>
        <a:bodyPr/>
        <a:lstStyle/>
        <a:p>
          <a:endParaRPr lang="en-US" b="1"/>
        </a:p>
      </dgm:t>
    </dgm:pt>
    <dgm:pt modelId="{F80E2793-C17B-4141-805E-85C980C4C68C}" type="sibTrans" cxnId="{5778801C-901F-4786-95EF-F415856BB463}">
      <dgm:prSet/>
      <dgm:spPr/>
      <dgm:t>
        <a:bodyPr/>
        <a:lstStyle/>
        <a:p>
          <a:endParaRPr lang="en-US" b="1"/>
        </a:p>
      </dgm:t>
    </dgm:pt>
    <dgm:pt modelId="{FAE752C8-900D-4B88-B500-D9F9CE338506}">
      <dgm:prSet phldrT="[Text]" custT="1"/>
      <dgm:spPr/>
      <dgm:t>
        <a:bodyPr/>
        <a:lstStyle/>
        <a:p>
          <a:r>
            <a:rPr lang="en-US" sz="1000" b="1"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Other team members</a:t>
          </a:r>
        </a:p>
      </dgm:t>
    </dgm:pt>
    <dgm:pt modelId="{D736DDBC-BE9E-438D-A8BD-9DE6DCA0F0FA}" type="parTrans" cxnId="{C1B4F66F-3D88-416E-A05D-F64B90D11CB7}">
      <dgm:prSet/>
      <dgm:spPr/>
      <dgm:t>
        <a:bodyPr/>
        <a:lstStyle/>
        <a:p>
          <a:endParaRPr lang="en-US" b="1"/>
        </a:p>
      </dgm:t>
    </dgm:pt>
    <dgm:pt modelId="{E93BEB0A-B4A0-4B39-80D0-6444C6C9828C}" type="sibTrans" cxnId="{C1B4F66F-3D88-416E-A05D-F64B90D11CB7}">
      <dgm:prSet/>
      <dgm:spPr/>
      <dgm:t>
        <a:bodyPr/>
        <a:lstStyle/>
        <a:p>
          <a:endParaRPr lang="en-US" b="1"/>
        </a:p>
      </dgm:t>
    </dgm:pt>
    <dgm:pt modelId="{2050EC10-CFB6-4DEB-ABC3-60EBE11F3CCF}" type="pres">
      <dgm:prSet presAssocID="{68D45921-2972-41EA-9712-7BA200F54690}" presName="compositeShape" presStyleCnt="0">
        <dgm:presLayoutVars>
          <dgm:chMax val="7"/>
          <dgm:dir/>
          <dgm:resizeHandles val="exact"/>
        </dgm:presLayoutVars>
      </dgm:prSet>
      <dgm:spPr/>
    </dgm:pt>
    <dgm:pt modelId="{729743D7-DD1D-48F8-89EE-358E433064DB}" type="pres">
      <dgm:prSet presAssocID="{68D45921-2972-41EA-9712-7BA200F54690}" presName="wedge1" presStyleLbl="node1" presStyleIdx="0" presStyleCnt="6"/>
      <dgm:spPr/>
    </dgm:pt>
    <dgm:pt modelId="{4B794154-EC0D-41EE-B384-DD9060C57D37}" type="pres">
      <dgm:prSet presAssocID="{68D45921-2972-41EA-9712-7BA200F54690}" presName="dummy1a" presStyleCnt="0"/>
      <dgm:spPr/>
    </dgm:pt>
    <dgm:pt modelId="{EA8460BF-E00E-4264-A664-0E71A827CC89}" type="pres">
      <dgm:prSet presAssocID="{68D45921-2972-41EA-9712-7BA200F54690}" presName="dummy1b" presStyleCnt="0"/>
      <dgm:spPr/>
    </dgm:pt>
    <dgm:pt modelId="{8B2F85D2-9FD4-4453-A9AA-C1B96FE53CC4}" type="pres">
      <dgm:prSet presAssocID="{68D45921-2972-41EA-9712-7BA200F54690}" presName="wedge1Tx" presStyleLbl="node1" presStyleIdx="0" presStyleCnt="6">
        <dgm:presLayoutVars>
          <dgm:chMax val="0"/>
          <dgm:chPref val="0"/>
          <dgm:bulletEnabled val="1"/>
        </dgm:presLayoutVars>
      </dgm:prSet>
      <dgm:spPr/>
    </dgm:pt>
    <dgm:pt modelId="{9BF27CEE-7B5E-4EB4-BE4C-579752A5E85B}" type="pres">
      <dgm:prSet presAssocID="{68D45921-2972-41EA-9712-7BA200F54690}" presName="wedge2" presStyleLbl="node1" presStyleIdx="1" presStyleCnt="6"/>
      <dgm:spPr/>
    </dgm:pt>
    <dgm:pt modelId="{AAE40FD2-A56F-4857-92DA-49852004292A}" type="pres">
      <dgm:prSet presAssocID="{68D45921-2972-41EA-9712-7BA200F54690}" presName="dummy2a" presStyleCnt="0"/>
      <dgm:spPr/>
    </dgm:pt>
    <dgm:pt modelId="{CB774F53-C4B6-47D7-80AA-F53F4B20C02D}" type="pres">
      <dgm:prSet presAssocID="{68D45921-2972-41EA-9712-7BA200F54690}" presName="dummy2b" presStyleCnt="0"/>
      <dgm:spPr/>
    </dgm:pt>
    <dgm:pt modelId="{263B6E64-1E9F-42AA-936C-201B3815ADB6}" type="pres">
      <dgm:prSet presAssocID="{68D45921-2972-41EA-9712-7BA200F54690}" presName="wedge2Tx" presStyleLbl="node1" presStyleIdx="1" presStyleCnt="6">
        <dgm:presLayoutVars>
          <dgm:chMax val="0"/>
          <dgm:chPref val="0"/>
          <dgm:bulletEnabled val="1"/>
        </dgm:presLayoutVars>
      </dgm:prSet>
      <dgm:spPr/>
    </dgm:pt>
    <dgm:pt modelId="{33DA12DE-6A1D-456E-8890-0DD2A98FE1ED}" type="pres">
      <dgm:prSet presAssocID="{68D45921-2972-41EA-9712-7BA200F54690}" presName="wedge3" presStyleLbl="node1" presStyleIdx="2" presStyleCnt="6"/>
      <dgm:spPr/>
    </dgm:pt>
    <dgm:pt modelId="{638FC630-4562-45F1-A03D-EB62F2DB8967}" type="pres">
      <dgm:prSet presAssocID="{68D45921-2972-41EA-9712-7BA200F54690}" presName="dummy3a" presStyleCnt="0"/>
      <dgm:spPr/>
    </dgm:pt>
    <dgm:pt modelId="{0CFB8678-296C-4C86-AD17-DB7BC3A1BEBF}" type="pres">
      <dgm:prSet presAssocID="{68D45921-2972-41EA-9712-7BA200F54690}" presName="dummy3b" presStyleCnt="0"/>
      <dgm:spPr/>
    </dgm:pt>
    <dgm:pt modelId="{ABD10D51-D9D0-4E49-AD34-6DA07F59333C}" type="pres">
      <dgm:prSet presAssocID="{68D45921-2972-41EA-9712-7BA200F54690}" presName="wedge3Tx" presStyleLbl="node1" presStyleIdx="2" presStyleCnt="6">
        <dgm:presLayoutVars>
          <dgm:chMax val="0"/>
          <dgm:chPref val="0"/>
          <dgm:bulletEnabled val="1"/>
        </dgm:presLayoutVars>
      </dgm:prSet>
      <dgm:spPr/>
    </dgm:pt>
    <dgm:pt modelId="{E751EFC0-931C-4E16-B1BA-EDD08095DC5B}" type="pres">
      <dgm:prSet presAssocID="{68D45921-2972-41EA-9712-7BA200F54690}" presName="wedge4" presStyleLbl="node1" presStyleIdx="3" presStyleCnt="6" custLinFactNeighborX="-1007" custLinFactNeighborY="55"/>
      <dgm:spPr/>
    </dgm:pt>
    <dgm:pt modelId="{8E7EA3D7-21B2-4F4A-87FE-4B6D956BFD8E}" type="pres">
      <dgm:prSet presAssocID="{68D45921-2972-41EA-9712-7BA200F54690}" presName="dummy4a" presStyleCnt="0"/>
      <dgm:spPr/>
    </dgm:pt>
    <dgm:pt modelId="{A7533679-96F5-40EB-BD4F-6B1F29EDF9FE}" type="pres">
      <dgm:prSet presAssocID="{68D45921-2972-41EA-9712-7BA200F54690}" presName="dummy4b" presStyleCnt="0"/>
      <dgm:spPr/>
    </dgm:pt>
    <dgm:pt modelId="{0DCC8B6D-4875-4984-A00E-FC49AA0C8466}" type="pres">
      <dgm:prSet presAssocID="{68D45921-2972-41EA-9712-7BA200F54690}" presName="wedge4Tx" presStyleLbl="node1" presStyleIdx="3" presStyleCnt="6">
        <dgm:presLayoutVars>
          <dgm:chMax val="0"/>
          <dgm:chPref val="0"/>
          <dgm:bulletEnabled val="1"/>
        </dgm:presLayoutVars>
      </dgm:prSet>
      <dgm:spPr/>
    </dgm:pt>
    <dgm:pt modelId="{FA5B0610-0789-4DCA-A3B8-A9AAA5483F1F}" type="pres">
      <dgm:prSet presAssocID="{68D45921-2972-41EA-9712-7BA200F54690}" presName="wedge5" presStyleLbl="node1" presStyleIdx="4" presStyleCnt="6"/>
      <dgm:spPr/>
    </dgm:pt>
    <dgm:pt modelId="{689CF897-9562-4580-AF58-4F9F23D31506}" type="pres">
      <dgm:prSet presAssocID="{68D45921-2972-41EA-9712-7BA200F54690}" presName="dummy5a" presStyleCnt="0"/>
      <dgm:spPr/>
    </dgm:pt>
    <dgm:pt modelId="{154027A8-CA12-42F7-A849-89720EC0AB7F}" type="pres">
      <dgm:prSet presAssocID="{68D45921-2972-41EA-9712-7BA200F54690}" presName="dummy5b" presStyleCnt="0"/>
      <dgm:spPr/>
    </dgm:pt>
    <dgm:pt modelId="{05DE6E3E-E965-436C-9A72-29CDD78DFF28}" type="pres">
      <dgm:prSet presAssocID="{68D45921-2972-41EA-9712-7BA200F54690}" presName="wedge5Tx" presStyleLbl="node1" presStyleIdx="4" presStyleCnt="6">
        <dgm:presLayoutVars>
          <dgm:chMax val="0"/>
          <dgm:chPref val="0"/>
          <dgm:bulletEnabled val="1"/>
        </dgm:presLayoutVars>
      </dgm:prSet>
      <dgm:spPr/>
    </dgm:pt>
    <dgm:pt modelId="{4B7DA92C-7524-4668-BF14-D29399CCDCD5}" type="pres">
      <dgm:prSet presAssocID="{68D45921-2972-41EA-9712-7BA200F54690}" presName="wedge6" presStyleLbl="node1" presStyleIdx="5" presStyleCnt="6"/>
      <dgm:spPr/>
    </dgm:pt>
    <dgm:pt modelId="{12F87BC2-B259-4598-9E47-4003B3C3AED7}" type="pres">
      <dgm:prSet presAssocID="{68D45921-2972-41EA-9712-7BA200F54690}" presName="dummy6a" presStyleCnt="0"/>
      <dgm:spPr/>
    </dgm:pt>
    <dgm:pt modelId="{9A8E33EF-BC18-44F2-9375-2B6412B52423}" type="pres">
      <dgm:prSet presAssocID="{68D45921-2972-41EA-9712-7BA200F54690}" presName="dummy6b" presStyleCnt="0"/>
      <dgm:spPr/>
    </dgm:pt>
    <dgm:pt modelId="{860253D0-368A-421A-941F-2793BC2849BC}" type="pres">
      <dgm:prSet presAssocID="{68D45921-2972-41EA-9712-7BA200F54690}" presName="wedge6Tx" presStyleLbl="node1" presStyleIdx="5" presStyleCnt="6">
        <dgm:presLayoutVars>
          <dgm:chMax val="0"/>
          <dgm:chPref val="0"/>
          <dgm:bulletEnabled val="1"/>
        </dgm:presLayoutVars>
      </dgm:prSet>
      <dgm:spPr/>
    </dgm:pt>
    <dgm:pt modelId="{8C617E6F-E275-406E-9304-26F68E39F25B}" type="pres">
      <dgm:prSet presAssocID="{8C59028F-3AB9-4278-9AA6-D2D3B3E2541F}" presName="arrowWedge1" presStyleLbl="fgSibTrans2D1" presStyleIdx="0" presStyleCnt="6"/>
      <dgm:spPr/>
    </dgm:pt>
    <dgm:pt modelId="{15C30381-5519-4383-A7E6-C3ECAE2FF60F}" type="pres">
      <dgm:prSet presAssocID="{55C873FF-6E1D-4BF5-9E1E-93B06BA16D98}" presName="arrowWedge2" presStyleLbl="fgSibTrans2D1" presStyleIdx="1" presStyleCnt="6"/>
      <dgm:spPr/>
    </dgm:pt>
    <dgm:pt modelId="{D1ABB48A-DB5C-493D-862F-23ED69FADDA5}" type="pres">
      <dgm:prSet presAssocID="{5D391D0F-C98D-4CCE-B5F4-656841CDD96C}" presName="arrowWedge3" presStyleLbl="fgSibTrans2D1" presStyleIdx="2" presStyleCnt="6"/>
      <dgm:spPr/>
    </dgm:pt>
    <dgm:pt modelId="{C4236B2A-AF60-4E8B-9DB9-34CF5E961D62}" type="pres">
      <dgm:prSet presAssocID="{2C7CEA81-6782-4A90-9E2E-79B42F0653FB}" presName="arrowWedge4" presStyleLbl="fgSibTrans2D1" presStyleIdx="3" presStyleCnt="6"/>
      <dgm:spPr/>
    </dgm:pt>
    <dgm:pt modelId="{392CF1B3-4F2F-451D-B127-D04725618CBB}" type="pres">
      <dgm:prSet presAssocID="{F80E2793-C17B-4141-805E-85C980C4C68C}" presName="arrowWedge5" presStyleLbl="fgSibTrans2D1" presStyleIdx="4" presStyleCnt="6"/>
      <dgm:spPr/>
    </dgm:pt>
    <dgm:pt modelId="{3369BB8D-9765-4B42-8473-F4212EF8E4AA}" type="pres">
      <dgm:prSet presAssocID="{E93BEB0A-B4A0-4B39-80D0-6444C6C9828C}" presName="arrowWedge6" presStyleLbl="fgSibTrans2D1" presStyleIdx="5" presStyleCnt="6"/>
      <dgm:spPr/>
    </dgm:pt>
  </dgm:ptLst>
  <dgm:cxnLst>
    <dgm:cxn modelId="{5778801C-901F-4786-95EF-F415856BB463}" srcId="{68D45921-2972-41EA-9712-7BA200F54690}" destId="{0AEC745A-856B-407F-9CEF-410AE245EA02}" srcOrd="4" destOrd="0" parTransId="{23732A3E-6281-449A-858A-84A487D12DD7}" sibTransId="{F80E2793-C17B-4141-805E-85C980C4C68C}"/>
    <dgm:cxn modelId="{D264491E-165B-4B02-B5E5-F1DF51137022}" type="presOf" srcId="{0AEC745A-856B-407F-9CEF-410AE245EA02}" destId="{FA5B0610-0789-4DCA-A3B8-A9AAA5483F1F}" srcOrd="0" destOrd="0" presId="urn:microsoft.com/office/officeart/2005/8/layout/cycle8"/>
    <dgm:cxn modelId="{5688E921-02C4-49E6-B295-B944CB290391}" type="presOf" srcId="{0AEC745A-856B-407F-9CEF-410AE245EA02}" destId="{05DE6E3E-E965-436C-9A72-29CDD78DFF28}" srcOrd="1" destOrd="0" presId="urn:microsoft.com/office/officeart/2005/8/layout/cycle8"/>
    <dgm:cxn modelId="{1ADA4832-5C34-46B1-A4FB-35EDAF5FF56F}" type="presOf" srcId="{68D45921-2972-41EA-9712-7BA200F54690}" destId="{2050EC10-CFB6-4DEB-ABC3-60EBE11F3CCF}" srcOrd="0" destOrd="0" presId="urn:microsoft.com/office/officeart/2005/8/layout/cycle8"/>
    <dgm:cxn modelId="{0DACD93B-8A95-45A0-A766-4D0C1CEC8027}" type="presOf" srcId="{810FA277-C2B6-474B-BA98-F653B9797BBF}" destId="{E751EFC0-931C-4E16-B1BA-EDD08095DC5B}" srcOrd="0" destOrd="0" presId="urn:microsoft.com/office/officeart/2005/8/layout/cycle8"/>
    <dgm:cxn modelId="{7BFC0C4A-C3E3-4BBD-8531-7E8E03B348FD}" type="presOf" srcId="{FAE752C8-900D-4B88-B500-D9F9CE338506}" destId="{4B7DA92C-7524-4668-BF14-D29399CCDCD5}" srcOrd="0" destOrd="0" presId="urn:microsoft.com/office/officeart/2005/8/layout/cycle8"/>
    <dgm:cxn modelId="{20B5C74D-0671-4347-8E5D-E2CFD6D533EF}" srcId="{68D45921-2972-41EA-9712-7BA200F54690}" destId="{810FA277-C2B6-474B-BA98-F653B9797BBF}" srcOrd="3" destOrd="0" parTransId="{B5AB9C23-3BA2-4953-AE60-EF7F0A0736D5}" sibTransId="{2C7CEA81-6782-4A90-9E2E-79B42F0653FB}"/>
    <dgm:cxn modelId="{6BA09A6F-1A9A-4E48-B13B-0F4D5FF806D3}" type="presOf" srcId="{FAE752C8-900D-4B88-B500-D9F9CE338506}" destId="{860253D0-368A-421A-941F-2793BC2849BC}" srcOrd="1" destOrd="0" presId="urn:microsoft.com/office/officeart/2005/8/layout/cycle8"/>
    <dgm:cxn modelId="{C1B4F66F-3D88-416E-A05D-F64B90D11CB7}" srcId="{68D45921-2972-41EA-9712-7BA200F54690}" destId="{FAE752C8-900D-4B88-B500-D9F9CE338506}" srcOrd="5" destOrd="0" parTransId="{D736DDBC-BE9E-438D-A8BD-9DE6DCA0F0FA}" sibTransId="{E93BEB0A-B4A0-4B39-80D0-6444C6C9828C}"/>
    <dgm:cxn modelId="{65AC7386-8699-47E5-9AA4-AA4370469C23}" type="presOf" srcId="{E78A149C-6C05-4506-B0AD-2DA5D011EC84}" destId="{33DA12DE-6A1D-456E-8890-0DD2A98FE1ED}" srcOrd="0" destOrd="0" presId="urn:microsoft.com/office/officeart/2005/8/layout/cycle8"/>
    <dgm:cxn modelId="{DCC4A388-BB95-4BAF-B146-E48CBECA78E9}" srcId="{68D45921-2972-41EA-9712-7BA200F54690}" destId="{DAC11FCE-30D7-4FB3-A349-DC617D6D8154}" srcOrd="0" destOrd="0" parTransId="{37B0570D-E4E7-49BA-AB10-5D37B29D1CC6}" sibTransId="{8C59028F-3AB9-4278-9AA6-D2D3B3E2541F}"/>
    <dgm:cxn modelId="{ACC95293-DB7B-4908-B019-E2783A8B7DEE}" type="presOf" srcId="{E78A149C-6C05-4506-B0AD-2DA5D011EC84}" destId="{ABD10D51-D9D0-4E49-AD34-6DA07F59333C}" srcOrd="1" destOrd="0" presId="urn:microsoft.com/office/officeart/2005/8/layout/cycle8"/>
    <dgm:cxn modelId="{D111009C-B822-46B0-BF28-C6686FD065B2}" type="presOf" srcId="{810FA277-C2B6-474B-BA98-F653B9797BBF}" destId="{0DCC8B6D-4875-4984-A00E-FC49AA0C8466}" srcOrd="1" destOrd="0" presId="urn:microsoft.com/office/officeart/2005/8/layout/cycle8"/>
    <dgm:cxn modelId="{4749A9A8-F4CE-409B-A3E8-94D0043CB533}" type="presOf" srcId="{DAC11FCE-30D7-4FB3-A349-DC617D6D8154}" destId="{729743D7-DD1D-48F8-89EE-358E433064DB}" srcOrd="0" destOrd="0" presId="urn:microsoft.com/office/officeart/2005/8/layout/cycle8"/>
    <dgm:cxn modelId="{22ECD6B3-B164-4C44-99FE-1D248C6266EA}" srcId="{68D45921-2972-41EA-9712-7BA200F54690}" destId="{D713FF03-5636-45A5-9C84-87BDB5486A26}" srcOrd="1" destOrd="0" parTransId="{54AEDB50-F710-4F27-AD75-4B6355D2C432}" sibTransId="{55C873FF-6E1D-4BF5-9E1E-93B06BA16D98}"/>
    <dgm:cxn modelId="{73AEA8BF-A181-4249-A155-8FDCC7BB2F60}" type="presOf" srcId="{D713FF03-5636-45A5-9C84-87BDB5486A26}" destId="{263B6E64-1E9F-42AA-936C-201B3815ADB6}" srcOrd="1" destOrd="0" presId="urn:microsoft.com/office/officeart/2005/8/layout/cycle8"/>
    <dgm:cxn modelId="{51C75AD8-9812-4E76-B28F-71EC59BE5CA5}" type="presOf" srcId="{DAC11FCE-30D7-4FB3-A349-DC617D6D8154}" destId="{8B2F85D2-9FD4-4453-A9AA-C1B96FE53CC4}" srcOrd="1" destOrd="0" presId="urn:microsoft.com/office/officeart/2005/8/layout/cycle8"/>
    <dgm:cxn modelId="{E0575BD9-0498-46D3-91C5-F0D4A11A4A51}" srcId="{68D45921-2972-41EA-9712-7BA200F54690}" destId="{E78A149C-6C05-4506-B0AD-2DA5D011EC84}" srcOrd="2" destOrd="0" parTransId="{9889E1CE-9626-452A-9728-4FDAA83C4A9B}" sibTransId="{5D391D0F-C98D-4CCE-B5F4-656841CDD96C}"/>
    <dgm:cxn modelId="{CB5422E8-F9D1-4DB7-86D7-26C42C197D45}" type="presOf" srcId="{D713FF03-5636-45A5-9C84-87BDB5486A26}" destId="{9BF27CEE-7B5E-4EB4-BE4C-579752A5E85B}" srcOrd="0" destOrd="0" presId="urn:microsoft.com/office/officeart/2005/8/layout/cycle8"/>
    <dgm:cxn modelId="{3CC625CF-31DA-49F2-B7CE-0A6C886676EB}" type="presParOf" srcId="{2050EC10-CFB6-4DEB-ABC3-60EBE11F3CCF}" destId="{729743D7-DD1D-48F8-89EE-358E433064DB}" srcOrd="0" destOrd="0" presId="urn:microsoft.com/office/officeart/2005/8/layout/cycle8"/>
    <dgm:cxn modelId="{C7C48DD1-FE8E-40B8-B0B6-864401AAF044}" type="presParOf" srcId="{2050EC10-CFB6-4DEB-ABC3-60EBE11F3CCF}" destId="{4B794154-EC0D-41EE-B384-DD9060C57D37}" srcOrd="1" destOrd="0" presId="urn:microsoft.com/office/officeart/2005/8/layout/cycle8"/>
    <dgm:cxn modelId="{56BB3DC9-B3B6-4FCE-A015-24D7CA51A03A}" type="presParOf" srcId="{2050EC10-CFB6-4DEB-ABC3-60EBE11F3CCF}" destId="{EA8460BF-E00E-4264-A664-0E71A827CC89}" srcOrd="2" destOrd="0" presId="urn:microsoft.com/office/officeart/2005/8/layout/cycle8"/>
    <dgm:cxn modelId="{922438E2-A956-4B88-B5C8-5077C6D47AE6}" type="presParOf" srcId="{2050EC10-CFB6-4DEB-ABC3-60EBE11F3CCF}" destId="{8B2F85D2-9FD4-4453-A9AA-C1B96FE53CC4}" srcOrd="3" destOrd="0" presId="urn:microsoft.com/office/officeart/2005/8/layout/cycle8"/>
    <dgm:cxn modelId="{25C62BEF-996A-44DF-9A2E-009BA74676C0}" type="presParOf" srcId="{2050EC10-CFB6-4DEB-ABC3-60EBE11F3CCF}" destId="{9BF27CEE-7B5E-4EB4-BE4C-579752A5E85B}" srcOrd="4" destOrd="0" presId="urn:microsoft.com/office/officeart/2005/8/layout/cycle8"/>
    <dgm:cxn modelId="{0F9E27DA-8EAD-48F8-BBCB-09A5EF05383A}" type="presParOf" srcId="{2050EC10-CFB6-4DEB-ABC3-60EBE11F3CCF}" destId="{AAE40FD2-A56F-4857-92DA-49852004292A}" srcOrd="5" destOrd="0" presId="urn:microsoft.com/office/officeart/2005/8/layout/cycle8"/>
    <dgm:cxn modelId="{5A81FB4F-6873-4E3F-AB86-F4B77D90E46E}" type="presParOf" srcId="{2050EC10-CFB6-4DEB-ABC3-60EBE11F3CCF}" destId="{CB774F53-C4B6-47D7-80AA-F53F4B20C02D}" srcOrd="6" destOrd="0" presId="urn:microsoft.com/office/officeart/2005/8/layout/cycle8"/>
    <dgm:cxn modelId="{7FD1009E-712C-48C6-BAED-BADFFED6630A}" type="presParOf" srcId="{2050EC10-CFB6-4DEB-ABC3-60EBE11F3CCF}" destId="{263B6E64-1E9F-42AA-936C-201B3815ADB6}" srcOrd="7" destOrd="0" presId="urn:microsoft.com/office/officeart/2005/8/layout/cycle8"/>
    <dgm:cxn modelId="{C06EAE42-C4B8-4017-A276-A9FCCC7CECA7}" type="presParOf" srcId="{2050EC10-CFB6-4DEB-ABC3-60EBE11F3CCF}" destId="{33DA12DE-6A1D-456E-8890-0DD2A98FE1ED}" srcOrd="8" destOrd="0" presId="urn:microsoft.com/office/officeart/2005/8/layout/cycle8"/>
    <dgm:cxn modelId="{A3C69B7F-214D-412E-99DE-55F5F21FFA8E}" type="presParOf" srcId="{2050EC10-CFB6-4DEB-ABC3-60EBE11F3CCF}" destId="{638FC630-4562-45F1-A03D-EB62F2DB8967}" srcOrd="9" destOrd="0" presId="urn:microsoft.com/office/officeart/2005/8/layout/cycle8"/>
    <dgm:cxn modelId="{9B7BFEF7-21EF-4806-B314-080ACEEA8A54}" type="presParOf" srcId="{2050EC10-CFB6-4DEB-ABC3-60EBE11F3CCF}" destId="{0CFB8678-296C-4C86-AD17-DB7BC3A1BEBF}" srcOrd="10" destOrd="0" presId="urn:microsoft.com/office/officeart/2005/8/layout/cycle8"/>
    <dgm:cxn modelId="{223019C2-D527-4D82-A250-7183DD2F9977}" type="presParOf" srcId="{2050EC10-CFB6-4DEB-ABC3-60EBE11F3CCF}" destId="{ABD10D51-D9D0-4E49-AD34-6DA07F59333C}" srcOrd="11" destOrd="0" presId="urn:microsoft.com/office/officeart/2005/8/layout/cycle8"/>
    <dgm:cxn modelId="{1DC01085-0F9A-464D-A294-1CFE0E1CD076}" type="presParOf" srcId="{2050EC10-CFB6-4DEB-ABC3-60EBE11F3CCF}" destId="{E751EFC0-931C-4E16-B1BA-EDD08095DC5B}" srcOrd="12" destOrd="0" presId="urn:microsoft.com/office/officeart/2005/8/layout/cycle8"/>
    <dgm:cxn modelId="{F489B5BF-8832-48E4-B868-2DFCF68CE445}" type="presParOf" srcId="{2050EC10-CFB6-4DEB-ABC3-60EBE11F3CCF}" destId="{8E7EA3D7-21B2-4F4A-87FE-4B6D956BFD8E}" srcOrd="13" destOrd="0" presId="urn:microsoft.com/office/officeart/2005/8/layout/cycle8"/>
    <dgm:cxn modelId="{5E3C3346-DB5D-4482-8987-C58CA4EDD02E}" type="presParOf" srcId="{2050EC10-CFB6-4DEB-ABC3-60EBE11F3CCF}" destId="{A7533679-96F5-40EB-BD4F-6B1F29EDF9FE}" srcOrd="14" destOrd="0" presId="urn:microsoft.com/office/officeart/2005/8/layout/cycle8"/>
    <dgm:cxn modelId="{406D21B6-9561-4DE7-9FDB-BC0FBE796685}" type="presParOf" srcId="{2050EC10-CFB6-4DEB-ABC3-60EBE11F3CCF}" destId="{0DCC8B6D-4875-4984-A00E-FC49AA0C8466}" srcOrd="15" destOrd="0" presId="urn:microsoft.com/office/officeart/2005/8/layout/cycle8"/>
    <dgm:cxn modelId="{00F2DD86-28C5-46F4-B1B7-41E6E1C4A6C3}" type="presParOf" srcId="{2050EC10-CFB6-4DEB-ABC3-60EBE11F3CCF}" destId="{FA5B0610-0789-4DCA-A3B8-A9AAA5483F1F}" srcOrd="16" destOrd="0" presId="urn:microsoft.com/office/officeart/2005/8/layout/cycle8"/>
    <dgm:cxn modelId="{E8BDDD89-64FA-4E9D-B68D-34101587F7E4}" type="presParOf" srcId="{2050EC10-CFB6-4DEB-ABC3-60EBE11F3CCF}" destId="{689CF897-9562-4580-AF58-4F9F23D31506}" srcOrd="17" destOrd="0" presId="urn:microsoft.com/office/officeart/2005/8/layout/cycle8"/>
    <dgm:cxn modelId="{41A1E11E-E318-4F57-AAA5-9F3E74D086D6}" type="presParOf" srcId="{2050EC10-CFB6-4DEB-ABC3-60EBE11F3CCF}" destId="{154027A8-CA12-42F7-A849-89720EC0AB7F}" srcOrd="18" destOrd="0" presId="urn:microsoft.com/office/officeart/2005/8/layout/cycle8"/>
    <dgm:cxn modelId="{99A408EF-B668-4562-A562-D924237B2922}" type="presParOf" srcId="{2050EC10-CFB6-4DEB-ABC3-60EBE11F3CCF}" destId="{05DE6E3E-E965-436C-9A72-29CDD78DFF28}" srcOrd="19" destOrd="0" presId="urn:microsoft.com/office/officeart/2005/8/layout/cycle8"/>
    <dgm:cxn modelId="{8295694E-FDAC-4E78-B139-84690933B09D}" type="presParOf" srcId="{2050EC10-CFB6-4DEB-ABC3-60EBE11F3CCF}" destId="{4B7DA92C-7524-4668-BF14-D29399CCDCD5}" srcOrd="20" destOrd="0" presId="urn:microsoft.com/office/officeart/2005/8/layout/cycle8"/>
    <dgm:cxn modelId="{958E5B4A-3AEE-4B0C-BB57-3C7B73C3F816}" type="presParOf" srcId="{2050EC10-CFB6-4DEB-ABC3-60EBE11F3CCF}" destId="{12F87BC2-B259-4598-9E47-4003B3C3AED7}" srcOrd="21" destOrd="0" presId="urn:microsoft.com/office/officeart/2005/8/layout/cycle8"/>
    <dgm:cxn modelId="{89A129A9-070C-4C59-9389-6122790BE888}" type="presParOf" srcId="{2050EC10-CFB6-4DEB-ABC3-60EBE11F3CCF}" destId="{9A8E33EF-BC18-44F2-9375-2B6412B52423}" srcOrd="22" destOrd="0" presId="urn:microsoft.com/office/officeart/2005/8/layout/cycle8"/>
    <dgm:cxn modelId="{87E769DA-DB6D-4A11-876B-2A20C2F2DB7F}" type="presParOf" srcId="{2050EC10-CFB6-4DEB-ABC3-60EBE11F3CCF}" destId="{860253D0-368A-421A-941F-2793BC2849BC}" srcOrd="23" destOrd="0" presId="urn:microsoft.com/office/officeart/2005/8/layout/cycle8"/>
    <dgm:cxn modelId="{4E425A2F-135A-4BE0-8F2E-3866B702376D}" type="presParOf" srcId="{2050EC10-CFB6-4DEB-ABC3-60EBE11F3CCF}" destId="{8C617E6F-E275-406E-9304-26F68E39F25B}" srcOrd="24" destOrd="0" presId="urn:microsoft.com/office/officeart/2005/8/layout/cycle8"/>
    <dgm:cxn modelId="{ACE0425A-F0D2-4F0B-ABA1-D1BD5A811F85}" type="presParOf" srcId="{2050EC10-CFB6-4DEB-ABC3-60EBE11F3CCF}" destId="{15C30381-5519-4383-A7E6-C3ECAE2FF60F}" srcOrd="25" destOrd="0" presId="urn:microsoft.com/office/officeart/2005/8/layout/cycle8"/>
    <dgm:cxn modelId="{7F0FEC94-8E98-483F-8D5E-B78369589C29}" type="presParOf" srcId="{2050EC10-CFB6-4DEB-ABC3-60EBE11F3CCF}" destId="{D1ABB48A-DB5C-493D-862F-23ED69FADDA5}" srcOrd="26" destOrd="0" presId="urn:microsoft.com/office/officeart/2005/8/layout/cycle8"/>
    <dgm:cxn modelId="{6E9AE211-BA4B-4DCF-B2BC-1A9E1372E492}" type="presParOf" srcId="{2050EC10-CFB6-4DEB-ABC3-60EBE11F3CCF}" destId="{C4236B2A-AF60-4E8B-9DB9-34CF5E961D62}" srcOrd="27" destOrd="0" presId="urn:microsoft.com/office/officeart/2005/8/layout/cycle8"/>
    <dgm:cxn modelId="{B01BEBCC-ADA6-4C1F-ADF7-42D3EDDACCA5}" type="presParOf" srcId="{2050EC10-CFB6-4DEB-ABC3-60EBE11F3CCF}" destId="{392CF1B3-4F2F-451D-B127-D04725618CBB}" srcOrd="28" destOrd="0" presId="urn:microsoft.com/office/officeart/2005/8/layout/cycle8"/>
    <dgm:cxn modelId="{3AA49300-3ED6-4F1B-8F21-99D1D7644C61}" type="presParOf" srcId="{2050EC10-CFB6-4DEB-ABC3-60EBE11F3CCF}" destId="{3369BB8D-9765-4B42-8473-F4212EF8E4AA}" srcOrd="2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E325A-0159-4019-BF41-757BB41C19B0}">
      <dsp:nvSpPr>
        <dsp:cNvPr id="0" name=""/>
        <dsp:cNvSpPr/>
      </dsp:nvSpPr>
      <dsp:spPr>
        <a:xfrm>
          <a:off x="2204" y="0"/>
          <a:ext cx="2163216" cy="5867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CPS</a:t>
          </a:r>
        </a:p>
      </dsp:txBody>
      <dsp:txXfrm>
        <a:off x="2204" y="0"/>
        <a:ext cx="2163216" cy="1760220"/>
      </dsp:txXfrm>
    </dsp:sp>
    <dsp:sp modelId="{98F58935-47E0-417E-87B8-C82EDFD12907}">
      <dsp:nvSpPr>
        <dsp:cNvPr id="0" name=""/>
        <dsp:cNvSpPr/>
      </dsp:nvSpPr>
      <dsp:spPr>
        <a:xfrm>
          <a:off x="218526" y="1760721"/>
          <a:ext cx="1730573" cy="11527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14.7 - CPS Investigation Track</a:t>
          </a:r>
        </a:p>
      </dsp:txBody>
      <dsp:txXfrm>
        <a:off x="252288" y="1794483"/>
        <a:ext cx="1663049" cy="1085185"/>
      </dsp:txXfrm>
    </dsp:sp>
    <dsp:sp modelId="{C5ECFAE1-034C-4CF7-A964-B3601A12B2A0}">
      <dsp:nvSpPr>
        <dsp:cNvPr id="0" name=""/>
        <dsp:cNvSpPr/>
      </dsp:nvSpPr>
      <dsp:spPr>
        <a:xfrm>
          <a:off x="218526" y="3090770"/>
          <a:ext cx="1730573" cy="1152709"/>
        </a:xfrm>
        <a:prstGeom prst="roundRect">
          <a:avLst>
            <a:gd name="adj" fmla="val 10000"/>
          </a:avLst>
        </a:prstGeom>
        <a:solidFill>
          <a:schemeClr val="accent3">
            <a:hueOff val="1808115"/>
            <a:satOff val="-2464"/>
            <a:lumOff val="-187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14.16 - CPS Case File Organization</a:t>
          </a:r>
        </a:p>
      </dsp:txBody>
      <dsp:txXfrm>
        <a:off x="252288" y="3124532"/>
        <a:ext cx="1663049" cy="1085185"/>
      </dsp:txXfrm>
    </dsp:sp>
    <dsp:sp modelId="{961E5C35-597F-481D-BDBA-ECAAB408473A}">
      <dsp:nvSpPr>
        <dsp:cNvPr id="0" name=""/>
        <dsp:cNvSpPr/>
      </dsp:nvSpPr>
      <dsp:spPr>
        <a:xfrm>
          <a:off x="218526" y="4420819"/>
          <a:ext cx="1730573" cy="1152709"/>
        </a:xfrm>
        <a:prstGeom prst="roundRect">
          <a:avLst>
            <a:gd name="adj" fmla="val 10000"/>
          </a:avLst>
        </a:prstGeom>
        <a:solidFill>
          <a:schemeClr val="accent3">
            <a:hueOff val="3616229"/>
            <a:satOff val="-4929"/>
            <a:lumOff val="-37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14.26 - CPS Assessment Track</a:t>
          </a:r>
        </a:p>
      </dsp:txBody>
      <dsp:txXfrm>
        <a:off x="252288" y="4454581"/>
        <a:ext cx="1663049" cy="1085185"/>
      </dsp:txXfrm>
    </dsp:sp>
    <dsp:sp modelId="{8B0B3F48-A588-4038-9108-CB3F169B3850}">
      <dsp:nvSpPr>
        <dsp:cNvPr id="0" name=""/>
        <dsp:cNvSpPr/>
      </dsp:nvSpPr>
      <dsp:spPr>
        <a:xfrm>
          <a:off x="2327662" y="0"/>
          <a:ext cx="2163216" cy="5867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JJ &amp; FSS</a:t>
          </a:r>
        </a:p>
      </dsp:txBody>
      <dsp:txXfrm>
        <a:off x="2327662" y="0"/>
        <a:ext cx="2163216" cy="1760220"/>
      </dsp:txXfrm>
    </dsp:sp>
    <dsp:sp modelId="{09126642-9D29-4552-8C92-8E15034464B0}">
      <dsp:nvSpPr>
        <dsp:cNvPr id="0" name=""/>
        <dsp:cNvSpPr/>
      </dsp:nvSpPr>
      <dsp:spPr>
        <a:xfrm>
          <a:off x="2543984" y="1761938"/>
          <a:ext cx="1730573" cy="1769101"/>
        </a:xfrm>
        <a:prstGeom prst="roundRect">
          <a:avLst>
            <a:gd name="adj" fmla="val 10000"/>
          </a:avLst>
        </a:prstGeom>
        <a:solidFill>
          <a:schemeClr val="accent3">
            <a:hueOff val="5424344"/>
            <a:satOff val="-7393"/>
            <a:lumOff val="-56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13.1 - Supervision of Youth Adjudicated Delinquent for Custodial and Non-Custodial Youth</a:t>
          </a:r>
        </a:p>
      </dsp:txBody>
      <dsp:txXfrm>
        <a:off x="2594671" y="1812625"/>
        <a:ext cx="1629199" cy="1667727"/>
      </dsp:txXfrm>
    </dsp:sp>
    <dsp:sp modelId="{B62C2C1A-4EE1-4DEA-A2AF-8BCCDD2CC7A9}">
      <dsp:nvSpPr>
        <dsp:cNvPr id="0" name=""/>
        <dsp:cNvSpPr/>
      </dsp:nvSpPr>
      <dsp:spPr>
        <a:xfrm>
          <a:off x="2543984" y="3803209"/>
          <a:ext cx="1730573" cy="1769101"/>
        </a:xfrm>
        <a:prstGeom prst="roundRect">
          <a:avLst>
            <a:gd name="adj" fmla="val 10000"/>
          </a:avLst>
        </a:prstGeom>
        <a:solidFill>
          <a:schemeClr val="accent3">
            <a:hueOff val="7232459"/>
            <a:satOff val="-9858"/>
            <a:lumOff val="-74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14.29 - Family Support Services Worker (FSSW) Responsibilities</a:t>
          </a:r>
        </a:p>
      </dsp:txBody>
      <dsp:txXfrm>
        <a:off x="2594671" y="3853896"/>
        <a:ext cx="1629199" cy="1667727"/>
      </dsp:txXfrm>
    </dsp:sp>
    <dsp:sp modelId="{FFCD74C5-DD84-4BEC-A083-F30066ECB8CF}">
      <dsp:nvSpPr>
        <dsp:cNvPr id="0" name=""/>
        <dsp:cNvSpPr/>
      </dsp:nvSpPr>
      <dsp:spPr>
        <a:xfrm>
          <a:off x="4653120" y="0"/>
          <a:ext cx="2163216" cy="5867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Custodial</a:t>
          </a:r>
        </a:p>
      </dsp:txBody>
      <dsp:txXfrm>
        <a:off x="4653120" y="0"/>
        <a:ext cx="2163216" cy="1760220"/>
      </dsp:txXfrm>
    </dsp:sp>
    <dsp:sp modelId="{BE08FC52-3EA7-4863-BE96-76CB231A47E1}">
      <dsp:nvSpPr>
        <dsp:cNvPr id="0" name=""/>
        <dsp:cNvSpPr/>
      </dsp:nvSpPr>
      <dsp:spPr>
        <a:xfrm>
          <a:off x="4869442" y="1760363"/>
          <a:ext cx="1730573" cy="854755"/>
        </a:xfrm>
        <a:prstGeom prst="roundRect">
          <a:avLst>
            <a:gd name="adj" fmla="val 10000"/>
          </a:avLst>
        </a:prstGeom>
        <a:solidFill>
          <a:schemeClr val="accent3">
            <a:hueOff val="9040573"/>
            <a:satOff val="-12322"/>
            <a:lumOff val="-9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16.8 - Responsibilities of Approved Foster Homes</a:t>
          </a:r>
        </a:p>
      </dsp:txBody>
      <dsp:txXfrm>
        <a:off x="4894477" y="1785398"/>
        <a:ext cx="1680503" cy="804685"/>
      </dsp:txXfrm>
    </dsp:sp>
    <dsp:sp modelId="{69067740-E37A-46F5-8109-51E098C4A94B}">
      <dsp:nvSpPr>
        <dsp:cNvPr id="0" name=""/>
        <dsp:cNvSpPr/>
      </dsp:nvSpPr>
      <dsp:spPr>
        <a:xfrm>
          <a:off x="4869442" y="2746619"/>
          <a:ext cx="1730573" cy="854755"/>
        </a:xfrm>
        <a:prstGeom prst="roundRect">
          <a:avLst>
            <a:gd name="adj" fmla="val 10000"/>
          </a:avLst>
        </a:prstGeom>
        <a:solidFill>
          <a:schemeClr val="accent3">
            <a:hueOff val="10848688"/>
            <a:satOff val="-14787"/>
            <a:lumOff val="-112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16.38 – F2F Visitation with D &amp; N Unruly Children in DCS Custody </a:t>
          </a:r>
        </a:p>
      </dsp:txBody>
      <dsp:txXfrm>
        <a:off x="4894477" y="2771654"/>
        <a:ext cx="1680503" cy="804685"/>
      </dsp:txXfrm>
    </dsp:sp>
    <dsp:sp modelId="{044549C9-E361-4430-8005-E10694A1C752}">
      <dsp:nvSpPr>
        <dsp:cNvPr id="0" name=""/>
        <dsp:cNvSpPr/>
      </dsp:nvSpPr>
      <dsp:spPr>
        <a:xfrm>
          <a:off x="4869442" y="3732875"/>
          <a:ext cx="1730573" cy="854755"/>
        </a:xfrm>
        <a:prstGeom prst="roundRect">
          <a:avLst>
            <a:gd name="adj" fmla="val 10000"/>
          </a:avLst>
        </a:prstGeom>
        <a:solidFill>
          <a:schemeClr val="accent3">
            <a:hueOff val="12656802"/>
            <a:satOff val="-17251"/>
            <a:lumOff val="-131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Visitation Protocol Attachment</a:t>
          </a:r>
        </a:p>
      </dsp:txBody>
      <dsp:txXfrm>
        <a:off x="4894477" y="3757910"/>
        <a:ext cx="1680503" cy="804685"/>
      </dsp:txXfrm>
    </dsp:sp>
    <dsp:sp modelId="{D1667E62-381B-4394-A4AB-6D7D2634CBEA}">
      <dsp:nvSpPr>
        <dsp:cNvPr id="0" name=""/>
        <dsp:cNvSpPr/>
      </dsp:nvSpPr>
      <dsp:spPr>
        <a:xfrm>
          <a:off x="4869442" y="4719131"/>
          <a:ext cx="1730573" cy="854755"/>
        </a:xfrm>
        <a:prstGeom prst="roundRect">
          <a:avLst>
            <a:gd name="adj" fmla="val 10000"/>
          </a:avLst>
        </a:prstGeom>
        <a:solidFill>
          <a:schemeClr val="accent3">
            <a:hueOff val="14464917"/>
            <a:satOff val="-19716"/>
            <a:lumOff val="-1497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Visitation Plan Work Aid</a:t>
          </a:r>
        </a:p>
      </dsp:txBody>
      <dsp:txXfrm>
        <a:off x="4894477" y="4744166"/>
        <a:ext cx="1680503" cy="804685"/>
      </dsp:txXfrm>
    </dsp:sp>
    <dsp:sp modelId="{79F84FB0-CBCC-4421-9DED-FC06A66F5AA7}">
      <dsp:nvSpPr>
        <dsp:cNvPr id="0" name=""/>
        <dsp:cNvSpPr/>
      </dsp:nvSpPr>
      <dsp:spPr>
        <a:xfrm>
          <a:off x="6978578" y="0"/>
          <a:ext cx="2163216" cy="5867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General</a:t>
          </a:r>
        </a:p>
      </dsp:txBody>
      <dsp:txXfrm>
        <a:off x="6978578" y="0"/>
        <a:ext cx="2163216" cy="1760220"/>
      </dsp:txXfrm>
    </dsp:sp>
    <dsp:sp modelId="{0EDA92E7-BB7F-41F8-B06B-C34DE5042F8D}">
      <dsp:nvSpPr>
        <dsp:cNvPr id="0" name=""/>
        <dsp:cNvSpPr/>
      </dsp:nvSpPr>
      <dsp:spPr>
        <a:xfrm>
          <a:off x="7194900" y="1760721"/>
          <a:ext cx="1730573" cy="1152709"/>
        </a:xfrm>
        <a:prstGeom prst="roundRect">
          <a:avLst>
            <a:gd name="adj" fmla="val 10000"/>
          </a:avLst>
        </a:prstGeom>
        <a:solidFill>
          <a:schemeClr val="accent3">
            <a:hueOff val="16273032"/>
            <a:satOff val="-22180"/>
            <a:lumOff val="-168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31.14 - Documentation of TFACTS Case Recordings</a:t>
          </a:r>
        </a:p>
      </dsp:txBody>
      <dsp:txXfrm>
        <a:off x="7228662" y="1794483"/>
        <a:ext cx="1663049" cy="1085185"/>
      </dsp:txXfrm>
    </dsp:sp>
    <dsp:sp modelId="{824FCDBC-A954-4B37-88AD-2D191CD7047D}">
      <dsp:nvSpPr>
        <dsp:cNvPr id="0" name=""/>
        <dsp:cNvSpPr/>
      </dsp:nvSpPr>
      <dsp:spPr>
        <a:xfrm>
          <a:off x="7194900" y="3090770"/>
          <a:ext cx="1730573" cy="1152709"/>
        </a:xfrm>
        <a:prstGeom prst="roundRect">
          <a:avLst>
            <a:gd name="adj" fmla="val 10000"/>
          </a:avLst>
        </a:prstGeom>
        <a:solidFill>
          <a:schemeClr val="accent3">
            <a:hueOff val="18081147"/>
            <a:satOff val="-24645"/>
            <a:lumOff val="-187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31.8 - Parent/ Caregiver Engagement and Support</a:t>
          </a:r>
        </a:p>
      </dsp:txBody>
      <dsp:txXfrm>
        <a:off x="7228662" y="3124532"/>
        <a:ext cx="1663049" cy="1085185"/>
      </dsp:txXfrm>
    </dsp:sp>
    <dsp:sp modelId="{67017B89-46C6-47CF-8C35-355F042E957C}">
      <dsp:nvSpPr>
        <dsp:cNvPr id="0" name=""/>
        <dsp:cNvSpPr/>
      </dsp:nvSpPr>
      <dsp:spPr>
        <a:xfrm>
          <a:off x="7194900" y="4420819"/>
          <a:ext cx="1730573" cy="1152709"/>
        </a:xfrm>
        <a:prstGeom prst="roundRect">
          <a:avLst>
            <a:gd name="adj" fmla="val 10000"/>
          </a:avLst>
        </a:prstGeom>
        <a:solidFill>
          <a:schemeClr val="accent3">
            <a:hueOff val="19889260"/>
            <a:satOff val="-27109"/>
            <a:lumOff val="-2058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Engagement and Support Work Aid</a:t>
          </a:r>
        </a:p>
      </dsp:txBody>
      <dsp:txXfrm>
        <a:off x="7228662" y="4454581"/>
        <a:ext cx="1663049" cy="10851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743D7-DD1D-48F8-89EE-358E433064DB}">
      <dsp:nvSpPr>
        <dsp:cNvPr id="0" name=""/>
        <dsp:cNvSpPr/>
      </dsp:nvSpPr>
      <dsp:spPr>
        <a:xfrm>
          <a:off x="321497" y="251227"/>
          <a:ext cx="3048105" cy="3048105"/>
        </a:xfrm>
        <a:prstGeom prst="pie">
          <a:avLst>
            <a:gd name="adj1" fmla="val 16200000"/>
            <a:gd name="adj2" fmla="val 18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Open Sans" panose="020B0606030504020204" pitchFamily="34" charset="0"/>
              <a:ea typeface="Open Sans" panose="020B0606030504020204" pitchFamily="34" charset="0"/>
              <a:cs typeface="Open Sans" panose="020B0606030504020204" pitchFamily="34" charset="0"/>
            </a:rPr>
            <a:t>Permanency</a:t>
          </a:r>
        </a:p>
      </dsp:txBody>
      <dsp:txXfrm>
        <a:off x="1927921" y="897135"/>
        <a:ext cx="1088609" cy="907174"/>
      </dsp:txXfrm>
    </dsp:sp>
    <dsp:sp modelId="{9BF27CEE-7B5E-4EB4-BE4C-579752A5E85B}">
      <dsp:nvSpPr>
        <dsp:cNvPr id="0" name=""/>
        <dsp:cNvSpPr/>
      </dsp:nvSpPr>
      <dsp:spPr>
        <a:xfrm>
          <a:off x="304747" y="344726"/>
          <a:ext cx="3048105" cy="3048105"/>
        </a:xfrm>
        <a:prstGeom prst="pie">
          <a:avLst>
            <a:gd name="adj1" fmla="val 1800000"/>
            <a:gd name="adj2" fmla="val 90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Open Sans" panose="020B0606030504020204" pitchFamily="34" charset="0"/>
              <a:ea typeface="Open Sans" panose="020B0606030504020204" pitchFamily="34" charset="0"/>
              <a:cs typeface="Open Sans" panose="020B0606030504020204" pitchFamily="34" charset="0"/>
            </a:rPr>
            <a:t>Well-being</a:t>
          </a:r>
        </a:p>
      </dsp:txBody>
      <dsp:txXfrm>
        <a:off x="1030486" y="2322366"/>
        <a:ext cx="1632913" cy="798313"/>
      </dsp:txXfrm>
    </dsp:sp>
    <dsp:sp modelId="{33DA12DE-6A1D-456E-8890-0DD2A98FE1ED}">
      <dsp:nvSpPr>
        <dsp:cNvPr id="0" name=""/>
        <dsp:cNvSpPr/>
      </dsp:nvSpPr>
      <dsp:spPr>
        <a:xfrm>
          <a:off x="241970" y="235865"/>
          <a:ext cx="3048105" cy="3048105"/>
        </a:xfrm>
        <a:prstGeom prst="pie">
          <a:avLst>
            <a:gd name="adj1" fmla="val 9000000"/>
            <a:gd name="adj2" fmla="val 162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Open Sans" panose="020B0606030504020204" pitchFamily="34" charset="0"/>
              <a:ea typeface="Open Sans" panose="020B0606030504020204" pitchFamily="34" charset="0"/>
              <a:cs typeface="Open Sans" panose="020B0606030504020204" pitchFamily="34" charset="0"/>
            </a:rPr>
            <a:t>Safety</a:t>
          </a:r>
        </a:p>
      </dsp:txBody>
      <dsp:txXfrm>
        <a:off x="595043" y="881773"/>
        <a:ext cx="1088609" cy="907174"/>
      </dsp:txXfrm>
    </dsp:sp>
    <dsp:sp modelId="{1399D09B-7FEE-4B6E-9342-4F4EAFEF69BE}">
      <dsp:nvSpPr>
        <dsp:cNvPr id="0" name=""/>
        <dsp:cNvSpPr/>
      </dsp:nvSpPr>
      <dsp:spPr>
        <a:xfrm>
          <a:off x="133056" y="62535"/>
          <a:ext cx="3425489" cy="3425489"/>
        </a:xfrm>
        <a:prstGeom prst="circularArrow">
          <a:avLst>
            <a:gd name="adj1" fmla="val 5085"/>
            <a:gd name="adj2" fmla="val 327528"/>
            <a:gd name="adj3" fmla="val 1472472"/>
            <a:gd name="adj4" fmla="val 16199432"/>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8D474E5-CB17-4F7C-86E2-1DDEAF3925CF}">
      <dsp:nvSpPr>
        <dsp:cNvPr id="0" name=""/>
        <dsp:cNvSpPr/>
      </dsp:nvSpPr>
      <dsp:spPr>
        <a:xfrm>
          <a:off x="116055" y="155841"/>
          <a:ext cx="3425489" cy="3425489"/>
        </a:xfrm>
        <a:prstGeom prst="circularArrow">
          <a:avLst>
            <a:gd name="adj1" fmla="val 5085"/>
            <a:gd name="adj2" fmla="val 327528"/>
            <a:gd name="adj3" fmla="val 8671970"/>
            <a:gd name="adj4" fmla="val 1800502"/>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8BCAFA0-3C2B-47E3-BABC-6C7571F3C2FD}">
      <dsp:nvSpPr>
        <dsp:cNvPr id="0" name=""/>
        <dsp:cNvSpPr/>
      </dsp:nvSpPr>
      <dsp:spPr>
        <a:xfrm>
          <a:off x="53026" y="47173"/>
          <a:ext cx="3425489" cy="3425489"/>
        </a:xfrm>
        <a:prstGeom prst="circularArrow">
          <a:avLst>
            <a:gd name="adj1" fmla="val 5085"/>
            <a:gd name="adj2" fmla="val 327528"/>
            <a:gd name="adj3" fmla="val 15873039"/>
            <a:gd name="adj4" fmla="val 9000000"/>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0BD2F-C035-4490-A373-99F3DC13F16C}">
      <dsp:nvSpPr>
        <dsp:cNvPr id="0" name=""/>
        <dsp:cNvSpPr/>
      </dsp:nvSpPr>
      <dsp:spPr>
        <a:xfrm>
          <a:off x="0" y="591899"/>
          <a:ext cx="88392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941F91-B2E1-4337-B021-8A7BB94A3E63}">
      <dsp:nvSpPr>
        <dsp:cNvPr id="0" name=""/>
        <dsp:cNvSpPr/>
      </dsp:nvSpPr>
      <dsp:spPr>
        <a:xfrm>
          <a:off x="441960" y="75299"/>
          <a:ext cx="6187440" cy="10332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1555750">
            <a:lnSpc>
              <a:spcPct val="90000"/>
            </a:lnSpc>
            <a:spcBef>
              <a:spcPct val="0"/>
            </a:spcBef>
            <a:spcAft>
              <a:spcPct val="35000"/>
            </a:spcAft>
            <a:buNone/>
          </a:pPr>
          <a:r>
            <a:rPr lang="en-US" sz="3500" kern="1200" dirty="0"/>
            <a:t>Schedule</a:t>
          </a:r>
        </a:p>
      </dsp:txBody>
      <dsp:txXfrm>
        <a:off x="492397" y="125736"/>
        <a:ext cx="6086566" cy="932326"/>
      </dsp:txXfrm>
    </dsp:sp>
    <dsp:sp modelId="{41E448A1-140D-44E1-9773-158FA3EB55BB}">
      <dsp:nvSpPr>
        <dsp:cNvPr id="0" name=""/>
        <dsp:cNvSpPr/>
      </dsp:nvSpPr>
      <dsp:spPr>
        <a:xfrm>
          <a:off x="0" y="2179500"/>
          <a:ext cx="88392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ADFD7-F069-429D-BD79-0EEBBA0D41CB}">
      <dsp:nvSpPr>
        <dsp:cNvPr id="0" name=""/>
        <dsp:cNvSpPr/>
      </dsp:nvSpPr>
      <dsp:spPr>
        <a:xfrm>
          <a:off x="441960" y="1662899"/>
          <a:ext cx="6187440" cy="10332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1555750">
            <a:lnSpc>
              <a:spcPct val="90000"/>
            </a:lnSpc>
            <a:spcBef>
              <a:spcPct val="0"/>
            </a:spcBef>
            <a:spcAft>
              <a:spcPct val="35000"/>
            </a:spcAft>
            <a:buNone/>
          </a:pPr>
          <a:r>
            <a:rPr lang="en-US" sz="3500" kern="1200" dirty="0"/>
            <a:t>Gather information and review</a:t>
          </a:r>
        </a:p>
      </dsp:txBody>
      <dsp:txXfrm>
        <a:off x="492397" y="1713336"/>
        <a:ext cx="6086566" cy="932326"/>
      </dsp:txXfrm>
    </dsp:sp>
    <dsp:sp modelId="{BB1DFF77-B2FB-4A7A-9F33-41B9B1361365}">
      <dsp:nvSpPr>
        <dsp:cNvPr id="0" name=""/>
        <dsp:cNvSpPr/>
      </dsp:nvSpPr>
      <dsp:spPr>
        <a:xfrm>
          <a:off x="0" y="3767100"/>
          <a:ext cx="88392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A5463F-37C4-46F2-B16D-C284D35243F8}">
      <dsp:nvSpPr>
        <dsp:cNvPr id="0" name=""/>
        <dsp:cNvSpPr/>
      </dsp:nvSpPr>
      <dsp:spPr>
        <a:xfrm>
          <a:off x="441960" y="3250500"/>
          <a:ext cx="6187440" cy="1033200"/>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marL="0" lvl="0" indent="0" algn="l" defTabSz="1555750">
            <a:lnSpc>
              <a:spcPct val="90000"/>
            </a:lnSpc>
            <a:spcBef>
              <a:spcPct val="0"/>
            </a:spcBef>
            <a:spcAft>
              <a:spcPct val="35000"/>
            </a:spcAft>
            <a:buNone/>
          </a:pPr>
          <a:r>
            <a:rPr lang="en-US" sz="3500" kern="1200" dirty="0"/>
            <a:t>Plan and prepare</a:t>
          </a:r>
        </a:p>
      </dsp:txBody>
      <dsp:txXfrm>
        <a:off x="492397" y="3300937"/>
        <a:ext cx="6086566" cy="9323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2337C-F558-4DC8-BAFB-FF3DF7C414EE}">
      <dsp:nvSpPr>
        <dsp:cNvPr id="0" name=""/>
        <dsp:cNvSpPr/>
      </dsp:nvSpPr>
      <dsp:spPr>
        <a:xfrm>
          <a:off x="3535680" y="679"/>
          <a:ext cx="5303520" cy="264821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Observations</a:t>
          </a:r>
        </a:p>
        <a:p>
          <a:pPr marL="228600" lvl="1" indent="-228600" algn="l" defTabSz="889000">
            <a:lnSpc>
              <a:spcPct val="90000"/>
            </a:lnSpc>
            <a:spcBef>
              <a:spcPct val="0"/>
            </a:spcBef>
            <a:spcAft>
              <a:spcPct val="15000"/>
            </a:spcAft>
            <a:buChar char="•"/>
          </a:pPr>
          <a:r>
            <a:rPr lang="en-US" sz="2000" kern="1200" dirty="0"/>
            <a:t>Interviews/conversations</a:t>
          </a:r>
        </a:p>
        <a:p>
          <a:pPr marL="228600" lvl="1" indent="-228600" algn="l" defTabSz="889000">
            <a:lnSpc>
              <a:spcPct val="90000"/>
            </a:lnSpc>
            <a:spcBef>
              <a:spcPct val="0"/>
            </a:spcBef>
            <a:spcAft>
              <a:spcPct val="15000"/>
            </a:spcAft>
            <a:buChar char="•"/>
          </a:pPr>
          <a:r>
            <a:rPr lang="en-US" sz="2000" kern="1200" dirty="0"/>
            <a:t>Review of summary or progress reports, records, etc.</a:t>
          </a:r>
        </a:p>
        <a:p>
          <a:pPr marL="228600" lvl="1" indent="-228600" algn="l" defTabSz="889000">
            <a:lnSpc>
              <a:spcPct val="90000"/>
            </a:lnSpc>
            <a:spcBef>
              <a:spcPct val="0"/>
            </a:spcBef>
            <a:spcAft>
              <a:spcPct val="15000"/>
            </a:spcAft>
            <a:buChar char="•"/>
          </a:pPr>
          <a:r>
            <a:rPr lang="en-US" sz="2000" kern="1200" dirty="0"/>
            <a:t>Shared conclusions</a:t>
          </a:r>
        </a:p>
      </dsp:txBody>
      <dsp:txXfrm>
        <a:off x="3535680" y="331705"/>
        <a:ext cx="4310441" cy="1986158"/>
      </dsp:txXfrm>
    </dsp:sp>
    <dsp:sp modelId="{3E8B6C32-05E2-410E-AAC6-7BF64BEDC1F0}">
      <dsp:nvSpPr>
        <dsp:cNvPr id="0" name=""/>
        <dsp:cNvSpPr/>
      </dsp:nvSpPr>
      <dsp:spPr>
        <a:xfrm>
          <a:off x="0" y="679"/>
          <a:ext cx="3535680" cy="26482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dirty="0"/>
            <a:t>Informal</a:t>
          </a:r>
        </a:p>
      </dsp:txBody>
      <dsp:txXfrm>
        <a:off x="129275" y="129954"/>
        <a:ext cx="3277130" cy="2389660"/>
      </dsp:txXfrm>
    </dsp:sp>
    <dsp:sp modelId="{607EE3BA-AE22-452A-B0D0-3380A8854F95}">
      <dsp:nvSpPr>
        <dsp:cNvPr id="0" name=""/>
        <dsp:cNvSpPr/>
      </dsp:nvSpPr>
      <dsp:spPr>
        <a:xfrm>
          <a:off x="3535680" y="2913710"/>
          <a:ext cx="5303520" cy="264821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CANS/FAST</a:t>
          </a:r>
        </a:p>
        <a:p>
          <a:pPr marL="228600" lvl="1" indent="-228600" algn="l" defTabSz="889000">
            <a:lnSpc>
              <a:spcPct val="90000"/>
            </a:lnSpc>
            <a:spcBef>
              <a:spcPct val="0"/>
            </a:spcBef>
            <a:spcAft>
              <a:spcPct val="15000"/>
            </a:spcAft>
            <a:buChar char="•"/>
          </a:pPr>
          <a:r>
            <a:rPr lang="en-US" sz="2000" kern="1200" dirty="0"/>
            <a:t>EPSDT</a:t>
          </a:r>
        </a:p>
        <a:p>
          <a:pPr marL="228600" lvl="1" indent="-228600" algn="l" defTabSz="889000">
            <a:lnSpc>
              <a:spcPct val="90000"/>
            </a:lnSpc>
            <a:spcBef>
              <a:spcPct val="0"/>
            </a:spcBef>
            <a:spcAft>
              <a:spcPct val="15000"/>
            </a:spcAft>
            <a:buChar char="•"/>
          </a:pPr>
          <a:r>
            <a:rPr lang="en-US" sz="2000" kern="1200" dirty="0"/>
            <a:t>Psychological (ex: MMPI)</a:t>
          </a:r>
        </a:p>
        <a:p>
          <a:pPr marL="228600" lvl="1" indent="-228600" algn="l" defTabSz="889000">
            <a:lnSpc>
              <a:spcPct val="90000"/>
            </a:lnSpc>
            <a:spcBef>
              <a:spcPct val="0"/>
            </a:spcBef>
            <a:spcAft>
              <a:spcPct val="15000"/>
            </a:spcAft>
            <a:buChar char="•"/>
          </a:pPr>
          <a:r>
            <a:rPr lang="en-US" sz="2000" kern="1200" dirty="0"/>
            <a:t>Behavioral</a:t>
          </a:r>
        </a:p>
        <a:p>
          <a:pPr marL="228600" lvl="1" indent="-228600" algn="l" defTabSz="889000">
            <a:lnSpc>
              <a:spcPct val="90000"/>
            </a:lnSpc>
            <a:spcBef>
              <a:spcPct val="0"/>
            </a:spcBef>
            <a:spcAft>
              <a:spcPct val="15000"/>
            </a:spcAft>
            <a:buChar char="•"/>
          </a:pPr>
          <a:r>
            <a:rPr lang="en-US" sz="2000" kern="1200" dirty="0"/>
            <a:t>Parenting</a:t>
          </a:r>
        </a:p>
        <a:p>
          <a:pPr marL="228600" lvl="1" indent="-228600" algn="l" defTabSz="889000">
            <a:lnSpc>
              <a:spcPct val="90000"/>
            </a:lnSpc>
            <a:spcBef>
              <a:spcPct val="0"/>
            </a:spcBef>
            <a:spcAft>
              <a:spcPct val="15000"/>
            </a:spcAft>
            <a:buChar char="•"/>
          </a:pPr>
          <a:r>
            <a:rPr lang="en-US" sz="2000" kern="1200" dirty="0"/>
            <a:t>Educational</a:t>
          </a:r>
        </a:p>
      </dsp:txBody>
      <dsp:txXfrm>
        <a:off x="3535680" y="3244736"/>
        <a:ext cx="4310441" cy="1986158"/>
      </dsp:txXfrm>
    </dsp:sp>
    <dsp:sp modelId="{0D454956-5608-44AD-A913-C69A9C32E24D}">
      <dsp:nvSpPr>
        <dsp:cNvPr id="0" name=""/>
        <dsp:cNvSpPr/>
      </dsp:nvSpPr>
      <dsp:spPr>
        <a:xfrm>
          <a:off x="0" y="2913710"/>
          <a:ext cx="3535680" cy="26482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n-US" sz="6200" kern="1200" dirty="0"/>
            <a:t>Formal</a:t>
          </a:r>
        </a:p>
      </dsp:txBody>
      <dsp:txXfrm>
        <a:off x="129275" y="3042985"/>
        <a:ext cx="3277130" cy="23896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FFF51-60A1-4E60-9359-63069B165AD0}">
      <dsp:nvSpPr>
        <dsp:cNvPr id="0" name=""/>
        <dsp:cNvSpPr/>
      </dsp:nvSpPr>
      <dsp:spPr>
        <a:xfrm>
          <a:off x="1486" y="1796169"/>
          <a:ext cx="1970261" cy="19702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Global Assessment</a:t>
          </a:r>
        </a:p>
      </dsp:txBody>
      <dsp:txXfrm>
        <a:off x="290024" y="2084707"/>
        <a:ext cx="1393185" cy="1393185"/>
      </dsp:txXfrm>
    </dsp:sp>
    <dsp:sp modelId="{44F7B397-F20F-4ACE-9D55-EE855172936B}">
      <dsp:nvSpPr>
        <dsp:cNvPr id="0" name=""/>
        <dsp:cNvSpPr/>
      </dsp:nvSpPr>
      <dsp:spPr>
        <a:xfrm>
          <a:off x="2131732" y="2209924"/>
          <a:ext cx="1142751" cy="1142751"/>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rgbClr val="FFFF00"/>
            </a:solidFill>
          </a:endParaRPr>
        </a:p>
      </dsp:txBody>
      <dsp:txXfrm>
        <a:off x="2283204" y="2646912"/>
        <a:ext cx="839807" cy="268775"/>
      </dsp:txXfrm>
    </dsp:sp>
    <dsp:sp modelId="{0FC0002F-6D9A-4DD1-B6DB-0AFC7DF27240}">
      <dsp:nvSpPr>
        <dsp:cNvPr id="0" name=""/>
        <dsp:cNvSpPr/>
      </dsp:nvSpPr>
      <dsp:spPr>
        <a:xfrm>
          <a:off x="3434469" y="1796169"/>
          <a:ext cx="1970261" cy="1970261"/>
        </a:xfrm>
        <a:prstGeom prst="ellipse">
          <a:avLst/>
        </a:prstGeom>
        <a:solidFill>
          <a:schemeClr val="accent3">
            <a:hueOff val="9944630"/>
            <a:satOff val="-13554"/>
            <a:lumOff val="-10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Assessment Integration</a:t>
          </a:r>
        </a:p>
      </dsp:txBody>
      <dsp:txXfrm>
        <a:off x="3723007" y="2084707"/>
        <a:ext cx="1393185" cy="1393185"/>
      </dsp:txXfrm>
    </dsp:sp>
    <dsp:sp modelId="{94C7D2DC-B1D9-4366-A882-EE49A078EDEC}">
      <dsp:nvSpPr>
        <dsp:cNvPr id="0" name=""/>
        <dsp:cNvSpPr/>
      </dsp:nvSpPr>
      <dsp:spPr>
        <a:xfrm>
          <a:off x="5564715" y="2209924"/>
          <a:ext cx="1142751" cy="1142751"/>
        </a:xfrm>
        <a:prstGeom prst="mathEqual">
          <a:avLst/>
        </a:prstGeom>
        <a:solidFill>
          <a:schemeClr val="accent3">
            <a:hueOff val="19889260"/>
            <a:satOff val="-27109"/>
            <a:lumOff val="-205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16187" y="2445331"/>
        <a:ext cx="839807" cy="671937"/>
      </dsp:txXfrm>
    </dsp:sp>
    <dsp:sp modelId="{2F6BD76E-A369-44A8-A3CE-6A7F454A3B62}">
      <dsp:nvSpPr>
        <dsp:cNvPr id="0" name=""/>
        <dsp:cNvSpPr/>
      </dsp:nvSpPr>
      <dsp:spPr>
        <a:xfrm>
          <a:off x="6858000" y="1752606"/>
          <a:ext cx="1970261" cy="1970261"/>
        </a:xfrm>
        <a:prstGeom prst="ellipse">
          <a:avLst/>
        </a:prstGeom>
        <a:solidFill>
          <a:schemeClr val="accent3">
            <a:hueOff val="19889260"/>
            <a:satOff val="-27109"/>
            <a:lumOff val="-2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Quality Outcomes for Children and Families</a:t>
          </a:r>
        </a:p>
      </dsp:txBody>
      <dsp:txXfrm>
        <a:off x="7146538" y="2041144"/>
        <a:ext cx="1393185" cy="13931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44EBF-F45C-4825-9399-931235519FED}">
      <dsp:nvSpPr>
        <dsp:cNvPr id="0" name=""/>
        <dsp:cNvSpPr/>
      </dsp:nvSpPr>
      <dsp:spPr>
        <a:xfrm>
          <a:off x="0" y="459624"/>
          <a:ext cx="8839200" cy="1286854"/>
        </a:xfrm>
        <a:prstGeom prst="rightArrow">
          <a:avLst>
            <a:gd name="adj1" fmla="val 5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254000" bIns="204288" numCol="1" spcCol="1270" anchor="ctr" anchorCtr="0">
          <a:noAutofit/>
        </a:bodyPr>
        <a:lstStyle/>
        <a:p>
          <a:pPr marL="0" lvl="0" indent="0" algn="l" defTabSz="933450">
            <a:lnSpc>
              <a:spcPct val="90000"/>
            </a:lnSpc>
            <a:spcBef>
              <a:spcPct val="0"/>
            </a:spcBef>
            <a:spcAft>
              <a:spcPct val="35000"/>
            </a:spcAft>
            <a:buNone/>
          </a:pPr>
          <a:r>
            <a:rPr lang="en-US" sz="2100" kern="1200" dirty="0"/>
            <a:t>Referring Concerns</a:t>
          </a:r>
        </a:p>
      </dsp:txBody>
      <dsp:txXfrm>
        <a:off x="0" y="781338"/>
        <a:ext cx="8517487" cy="643427"/>
      </dsp:txXfrm>
    </dsp:sp>
    <dsp:sp modelId="{16FF23A6-9AD6-4FBA-880E-C42D05448AFC}">
      <dsp:nvSpPr>
        <dsp:cNvPr id="0" name=""/>
        <dsp:cNvSpPr/>
      </dsp:nvSpPr>
      <dsp:spPr>
        <a:xfrm>
          <a:off x="0" y="1448313"/>
          <a:ext cx="2037435" cy="2380293"/>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Unkempt home with safety issues visibly present</a:t>
          </a:r>
        </a:p>
      </dsp:txBody>
      <dsp:txXfrm>
        <a:off x="0" y="1448313"/>
        <a:ext cx="2037435" cy="2380293"/>
      </dsp:txXfrm>
    </dsp:sp>
    <dsp:sp modelId="{7C97C819-CC92-4DF2-A555-8A5843D18B96}">
      <dsp:nvSpPr>
        <dsp:cNvPr id="0" name=""/>
        <dsp:cNvSpPr/>
      </dsp:nvSpPr>
      <dsp:spPr>
        <a:xfrm>
          <a:off x="2037435" y="888423"/>
          <a:ext cx="6801764" cy="1286854"/>
        </a:xfrm>
        <a:prstGeom prst="rightArrow">
          <a:avLst>
            <a:gd name="adj1" fmla="val 5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254000" bIns="204288" numCol="1" spcCol="1270" anchor="ctr" anchorCtr="0">
          <a:noAutofit/>
        </a:bodyPr>
        <a:lstStyle/>
        <a:p>
          <a:pPr marL="0" lvl="0" indent="0" algn="l" defTabSz="933450">
            <a:lnSpc>
              <a:spcPct val="90000"/>
            </a:lnSpc>
            <a:spcBef>
              <a:spcPct val="0"/>
            </a:spcBef>
            <a:spcAft>
              <a:spcPct val="35000"/>
            </a:spcAft>
            <a:buNone/>
          </a:pPr>
          <a:r>
            <a:rPr lang="en-US" sz="2100" kern="1200" dirty="0"/>
            <a:t>Surface Issues</a:t>
          </a:r>
        </a:p>
      </dsp:txBody>
      <dsp:txXfrm>
        <a:off x="2037435" y="1210137"/>
        <a:ext cx="6480051" cy="643427"/>
      </dsp:txXfrm>
    </dsp:sp>
    <dsp:sp modelId="{6520F76A-8AF0-4896-88B5-434CCFDB4716}">
      <dsp:nvSpPr>
        <dsp:cNvPr id="0" name=""/>
        <dsp:cNvSpPr/>
      </dsp:nvSpPr>
      <dsp:spPr>
        <a:xfrm>
          <a:off x="2037435" y="1882873"/>
          <a:ext cx="2037435" cy="2319622"/>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Parent substance abuse</a:t>
          </a:r>
        </a:p>
        <a:p>
          <a:pPr marL="0" lvl="0" indent="0" algn="l" defTabSz="933450">
            <a:lnSpc>
              <a:spcPct val="90000"/>
            </a:lnSpc>
            <a:spcBef>
              <a:spcPct val="0"/>
            </a:spcBef>
            <a:spcAft>
              <a:spcPct val="35000"/>
            </a:spcAft>
            <a:buNone/>
          </a:pPr>
          <a:r>
            <a:rPr lang="en-US" sz="2100" kern="1200" dirty="0"/>
            <a:t>Lack of resources</a:t>
          </a:r>
        </a:p>
        <a:p>
          <a:pPr marL="0" lvl="0" indent="0" algn="l" defTabSz="933450">
            <a:lnSpc>
              <a:spcPct val="90000"/>
            </a:lnSpc>
            <a:spcBef>
              <a:spcPct val="0"/>
            </a:spcBef>
            <a:spcAft>
              <a:spcPct val="35000"/>
            </a:spcAft>
            <a:buNone/>
          </a:pPr>
          <a:r>
            <a:rPr lang="en-US" sz="2100" kern="1200" dirty="0"/>
            <a:t>Fiscal issues</a:t>
          </a:r>
        </a:p>
        <a:p>
          <a:pPr marL="0" lvl="0" indent="0" algn="l" defTabSz="933450">
            <a:lnSpc>
              <a:spcPct val="90000"/>
            </a:lnSpc>
            <a:spcBef>
              <a:spcPct val="0"/>
            </a:spcBef>
            <a:spcAft>
              <a:spcPct val="35000"/>
            </a:spcAft>
            <a:buNone/>
          </a:pPr>
          <a:endParaRPr lang="en-US" sz="2100" kern="1200" dirty="0"/>
        </a:p>
      </dsp:txBody>
      <dsp:txXfrm>
        <a:off x="2037435" y="1882873"/>
        <a:ext cx="2037435" cy="2319622"/>
      </dsp:txXfrm>
    </dsp:sp>
    <dsp:sp modelId="{61C0FAB5-F34C-44E6-A7F6-DB592D463337}">
      <dsp:nvSpPr>
        <dsp:cNvPr id="0" name=""/>
        <dsp:cNvSpPr/>
      </dsp:nvSpPr>
      <dsp:spPr>
        <a:xfrm>
          <a:off x="4074871" y="1317223"/>
          <a:ext cx="4764328" cy="1286854"/>
        </a:xfrm>
        <a:prstGeom prst="rightArrow">
          <a:avLst>
            <a:gd name="adj1" fmla="val 5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254000" bIns="204288" numCol="1" spcCol="1270" anchor="ctr" anchorCtr="0">
          <a:noAutofit/>
        </a:bodyPr>
        <a:lstStyle/>
        <a:p>
          <a:pPr marL="0" lvl="0" indent="0" algn="l" defTabSz="933450">
            <a:lnSpc>
              <a:spcPct val="90000"/>
            </a:lnSpc>
            <a:spcBef>
              <a:spcPct val="0"/>
            </a:spcBef>
            <a:spcAft>
              <a:spcPct val="35000"/>
            </a:spcAft>
            <a:buNone/>
          </a:pPr>
          <a:r>
            <a:rPr lang="en-US" sz="2100" kern="1200" dirty="0"/>
            <a:t>Underlying Issues</a:t>
          </a:r>
        </a:p>
      </dsp:txBody>
      <dsp:txXfrm>
        <a:off x="4074871" y="1638937"/>
        <a:ext cx="4442615" cy="643427"/>
      </dsp:txXfrm>
    </dsp:sp>
    <dsp:sp modelId="{E5365FAF-D17F-4931-B958-21213A2ACF69}">
      <dsp:nvSpPr>
        <dsp:cNvPr id="0" name=""/>
        <dsp:cNvSpPr/>
      </dsp:nvSpPr>
      <dsp:spPr>
        <a:xfrm>
          <a:off x="4074871" y="2311673"/>
          <a:ext cx="2037435" cy="2335132"/>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Mental Health</a:t>
          </a:r>
        </a:p>
        <a:p>
          <a:pPr marL="0" lvl="0" indent="0" algn="l" defTabSz="933450">
            <a:lnSpc>
              <a:spcPct val="90000"/>
            </a:lnSpc>
            <a:spcBef>
              <a:spcPct val="0"/>
            </a:spcBef>
            <a:spcAft>
              <a:spcPct val="35000"/>
            </a:spcAft>
            <a:buNone/>
          </a:pPr>
          <a:r>
            <a:rPr lang="en-US" sz="2100" kern="1200" dirty="0"/>
            <a:t>Parent ACEs</a:t>
          </a:r>
        </a:p>
        <a:p>
          <a:pPr marL="0" lvl="0" indent="0" algn="l" defTabSz="933450">
            <a:lnSpc>
              <a:spcPct val="90000"/>
            </a:lnSpc>
            <a:spcBef>
              <a:spcPct val="0"/>
            </a:spcBef>
            <a:spcAft>
              <a:spcPct val="35000"/>
            </a:spcAft>
            <a:buNone/>
          </a:pPr>
          <a:r>
            <a:rPr lang="en-US" sz="2100" kern="1200" dirty="0"/>
            <a:t>Intergenerational patterns</a:t>
          </a:r>
        </a:p>
      </dsp:txBody>
      <dsp:txXfrm>
        <a:off x="4074871" y="2311673"/>
        <a:ext cx="2037435" cy="2335132"/>
      </dsp:txXfrm>
    </dsp:sp>
    <dsp:sp modelId="{ED3BE5F9-475D-4D81-9759-B44F6E87E930}">
      <dsp:nvSpPr>
        <dsp:cNvPr id="0" name=""/>
        <dsp:cNvSpPr/>
      </dsp:nvSpPr>
      <dsp:spPr>
        <a:xfrm>
          <a:off x="6112306" y="1746022"/>
          <a:ext cx="2726893" cy="1286854"/>
        </a:xfrm>
        <a:prstGeom prst="rightArrow">
          <a:avLst>
            <a:gd name="adj1" fmla="val 5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254000" bIns="204288" numCol="1" spcCol="1270" anchor="ctr" anchorCtr="0">
          <a:noAutofit/>
        </a:bodyPr>
        <a:lstStyle/>
        <a:p>
          <a:pPr marL="0" lvl="0" indent="0" algn="l" defTabSz="933450">
            <a:lnSpc>
              <a:spcPct val="90000"/>
            </a:lnSpc>
            <a:spcBef>
              <a:spcPct val="0"/>
            </a:spcBef>
            <a:spcAft>
              <a:spcPct val="35000"/>
            </a:spcAft>
            <a:buNone/>
          </a:pPr>
          <a:r>
            <a:rPr lang="en-US" sz="2100" kern="1200" dirty="0"/>
            <a:t>Global Assessment</a:t>
          </a:r>
        </a:p>
      </dsp:txBody>
      <dsp:txXfrm>
        <a:off x="6112306" y="2067736"/>
        <a:ext cx="2405180" cy="643427"/>
      </dsp:txXfrm>
    </dsp:sp>
    <dsp:sp modelId="{F11673D1-EB4B-4390-8013-97FD3C6BFDE6}">
      <dsp:nvSpPr>
        <dsp:cNvPr id="0" name=""/>
        <dsp:cNvSpPr/>
      </dsp:nvSpPr>
      <dsp:spPr>
        <a:xfrm>
          <a:off x="6112306" y="2740472"/>
          <a:ext cx="2055997" cy="2362502"/>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Job instability</a:t>
          </a:r>
        </a:p>
        <a:p>
          <a:pPr marL="0" lvl="0" indent="0" algn="l" defTabSz="933450">
            <a:lnSpc>
              <a:spcPct val="90000"/>
            </a:lnSpc>
            <a:spcBef>
              <a:spcPct val="0"/>
            </a:spcBef>
            <a:spcAft>
              <a:spcPct val="35000"/>
            </a:spcAft>
            <a:buNone/>
          </a:pPr>
          <a:r>
            <a:rPr lang="en-US" sz="2100" kern="1200" dirty="0"/>
            <a:t>Lack of parental education</a:t>
          </a:r>
        </a:p>
        <a:p>
          <a:pPr marL="0" lvl="0" indent="0" algn="l" defTabSz="933450">
            <a:lnSpc>
              <a:spcPct val="90000"/>
            </a:lnSpc>
            <a:spcBef>
              <a:spcPct val="0"/>
            </a:spcBef>
            <a:spcAft>
              <a:spcPct val="35000"/>
            </a:spcAft>
            <a:buNone/>
          </a:pPr>
          <a:r>
            <a:rPr lang="en-US" sz="2100" kern="1200" dirty="0"/>
            <a:t>Child with non-visible health issues</a:t>
          </a:r>
        </a:p>
      </dsp:txBody>
      <dsp:txXfrm>
        <a:off x="6112306" y="2740472"/>
        <a:ext cx="2055997" cy="236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DAA99-2F1B-473F-89D3-807C7C631F07}">
      <dsp:nvSpPr>
        <dsp:cNvPr id="0" name=""/>
        <dsp:cNvSpPr/>
      </dsp:nvSpPr>
      <dsp:spPr>
        <a:xfrm>
          <a:off x="1213776" y="63725"/>
          <a:ext cx="3058846" cy="305884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Attempts to engage families in assessment &amp; services</a:t>
          </a:r>
        </a:p>
      </dsp:txBody>
      <dsp:txXfrm>
        <a:off x="1621622" y="599024"/>
        <a:ext cx="2243154" cy="1376481"/>
      </dsp:txXfrm>
    </dsp:sp>
    <dsp:sp modelId="{50632B65-84E8-4146-B971-322D5F06C535}">
      <dsp:nvSpPr>
        <dsp:cNvPr id="0" name=""/>
        <dsp:cNvSpPr/>
      </dsp:nvSpPr>
      <dsp:spPr>
        <a:xfrm>
          <a:off x="2317510" y="1975505"/>
          <a:ext cx="3058846" cy="3058846"/>
        </a:xfrm>
        <a:prstGeom prst="ellipse">
          <a:avLst/>
        </a:prstGeom>
        <a:gradFill rotWithShape="0">
          <a:gsLst>
            <a:gs pos="0">
              <a:schemeClr val="accent5">
                <a:alpha val="50000"/>
                <a:hueOff val="1377792"/>
                <a:satOff val="30917"/>
                <a:lumOff val="17157"/>
                <a:alphaOff val="0"/>
                <a:shade val="51000"/>
                <a:satMod val="130000"/>
              </a:schemeClr>
            </a:gs>
            <a:gs pos="80000">
              <a:schemeClr val="accent5">
                <a:alpha val="50000"/>
                <a:hueOff val="1377792"/>
                <a:satOff val="30917"/>
                <a:lumOff val="17157"/>
                <a:alphaOff val="0"/>
                <a:shade val="93000"/>
                <a:satMod val="130000"/>
              </a:schemeClr>
            </a:gs>
            <a:gs pos="100000">
              <a:schemeClr val="accent5">
                <a:alpha val="50000"/>
                <a:hueOff val="1377792"/>
                <a:satOff val="30917"/>
                <a:lumOff val="17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Informal assessment through conversation &amp; observation</a:t>
          </a:r>
        </a:p>
      </dsp:txBody>
      <dsp:txXfrm>
        <a:off x="3253007" y="2765707"/>
        <a:ext cx="1835308" cy="1682365"/>
      </dsp:txXfrm>
    </dsp:sp>
    <dsp:sp modelId="{5524ED2C-3206-4B82-8F05-C5D5AE5C2E93}">
      <dsp:nvSpPr>
        <dsp:cNvPr id="0" name=""/>
        <dsp:cNvSpPr/>
      </dsp:nvSpPr>
      <dsp:spPr>
        <a:xfrm>
          <a:off x="110042" y="2022397"/>
          <a:ext cx="3058846" cy="3058846"/>
        </a:xfrm>
        <a:prstGeom prst="ellipse">
          <a:avLst/>
        </a:prstGeom>
        <a:gradFill rotWithShape="0">
          <a:gsLst>
            <a:gs pos="0">
              <a:schemeClr val="accent5">
                <a:alpha val="50000"/>
                <a:hueOff val="2755583"/>
                <a:satOff val="61833"/>
                <a:lumOff val="34314"/>
                <a:alphaOff val="0"/>
                <a:shade val="51000"/>
                <a:satMod val="130000"/>
              </a:schemeClr>
            </a:gs>
            <a:gs pos="80000">
              <a:schemeClr val="accent5">
                <a:alpha val="50000"/>
                <a:hueOff val="2755583"/>
                <a:satOff val="61833"/>
                <a:lumOff val="34314"/>
                <a:alphaOff val="0"/>
                <a:shade val="93000"/>
                <a:satMod val="130000"/>
              </a:schemeClr>
            </a:gs>
            <a:gs pos="100000">
              <a:schemeClr val="accent5">
                <a:alpha val="50000"/>
                <a:hueOff val="2755583"/>
                <a:satOff val="61833"/>
                <a:lumOff val="3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US" sz="2400" b="1" kern="1200" dirty="0"/>
            <a:t>Various engagement approaches to assessment &amp; and services</a:t>
          </a:r>
        </a:p>
      </dsp:txBody>
      <dsp:txXfrm>
        <a:off x="398084" y="2812599"/>
        <a:ext cx="1835308" cy="1682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D881B-AC73-4467-A6FC-ABB437F6F8ED}">
      <dsp:nvSpPr>
        <dsp:cNvPr id="0" name=""/>
        <dsp:cNvSpPr/>
      </dsp:nvSpPr>
      <dsp:spPr>
        <a:xfrm>
          <a:off x="0" y="553800"/>
          <a:ext cx="8305800" cy="88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085D0AA-7BBC-4A77-A540-2105C80E2620}">
      <dsp:nvSpPr>
        <dsp:cNvPr id="0" name=""/>
        <dsp:cNvSpPr/>
      </dsp:nvSpPr>
      <dsp:spPr>
        <a:xfrm>
          <a:off x="415290" y="37199"/>
          <a:ext cx="5814060" cy="10332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758" tIns="0" rIns="219758" bIns="0" numCol="1" spcCol="1270" anchor="ctr" anchorCtr="0">
          <a:noAutofit/>
        </a:bodyPr>
        <a:lstStyle/>
        <a:p>
          <a:pPr marL="0" lvl="0" indent="0" algn="l" defTabSz="1422400">
            <a:lnSpc>
              <a:spcPct val="90000"/>
            </a:lnSpc>
            <a:spcBef>
              <a:spcPct val="0"/>
            </a:spcBef>
            <a:spcAft>
              <a:spcPct val="35000"/>
            </a:spcAft>
            <a:buNone/>
          </a:pPr>
          <a:r>
            <a:rPr lang="en-US" sz="3200" kern="1200" dirty="0"/>
            <a:t>Reflect a focused exchange of ideas and information</a:t>
          </a:r>
        </a:p>
      </dsp:txBody>
      <dsp:txXfrm>
        <a:off x="465727" y="87636"/>
        <a:ext cx="5713186" cy="932326"/>
      </dsp:txXfrm>
    </dsp:sp>
    <dsp:sp modelId="{4796CD1D-4FF4-4FB6-B533-291009D17594}">
      <dsp:nvSpPr>
        <dsp:cNvPr id="0" name=""/>
        <dsp:cNvSpPr/>
      </dsp:nvSpPr>
      <dsp:spPr>
        <a:xfrm>
          <a:off x="0" y="2141400"/>
          <a:ext cx="8305800" cy="882000"/>
        </a:xfrm>
        <a:prstGeom prst="rect">
          <a:avLst/>
        </a:prstGeom>
        <a:solidFill>
          <a:schemeClr val="lt1">
            <a:alpha val="90000"/>
            <a:hueOff val="0"/>
            <a:satOff val="0"/>
            <a:lumOff val="0"/>
            <a:alphaOff val="0"/>
          </a:schemeClr>
        </a:solidFill>
        <a:ln w="9525" cap="flat" cmpd="sng" algn="ctr">
          <a:solidFill>
            <a:schemeClr val="accent3">
              <a:hueOff val="9944630"/>
              <a:satOff val="-13554"/>
              <a:lumOff val="-10294"/>
              <a:alphaOff val="0"/>
            </a:schemeClr>
          </a:solidFill>
          <a:prstDash val="solid"/>
        </a:ln>
        <a:effectLst/>
      </dsp:spPr>
      <dsp:style>
        <a:lnRef idx="1">
          <a:scrgbClr r="0" g="0" b="0"/>
        </a:lnRef>
        <a:fillRef idx="1">
          <a:scrgbClr r="0" g="0" b="0"/>
        </a:fillRef>
        <a:effectRef idx="0">
          <a:scrgbClr r="0" g="0" b="0"/>
        </a:effectRef>
        <a:fontRef idx="minor"/>
      </dsp:style>
    </dsp:sp>
    <dsp:sp modelId="{1E85AB35-AB75-4DA0-806C-D9FAFACD0940}">
      <dsp:nvSpPr>
        <dsp:cNvPr id="0" name=""/>
        <dsp:cNvSpPr/>
      </dsp:nvSpPr>
      <dsp:spPr>
        <a:xfrm>
          <a:off x="415290" y="1624800"/>
          <a:ext cx="5814060" cy="1033200"/>
        </a:xfrm>
        <a:prstGeom prst="roundRect">
          <a:avLst/>
        </a:prstGeom>
        <a:gradFill rotWithShape="0">
          <a:gsLst>
            <a:gs pos="0">
              <a:schemeClr val="accent3">
                <a:hueOff val="9944630"/>
                <a:satOff val="-13554"/>
                <a:lumOff val="-10294"/>
                <a:alphaOff val="0"/>
                <a:tint val="50000"/>
                <a:satMod val="300000"/>
              </a:schemeClr>
            </a:gs>
            <a:gs pos="35000">
              <a:schemeClr val="accent3">
                <a:hueOff val="9944630"/>
                <a:satOff val="-13554"/>
                <a:lumOff val="-10294"/>
                <a:alphaOff val="0"/>
                <a:tint val="37000"/>
                <a:satMod val="300000"/>
              </a:schemeClr>
            </a:gs>
            <a:gs pos="100000">
              <a:schemeClr val="accent3">
                <a:hueOff val="9944630"/>
                <a:satOff val="-13554"/>
                <a:lumOff val="-10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758" tIns="0" rIns="219758" bIns="0" numCol="1" spcCol="1270" anchor="ctr" anchorCtr="0">
          <a:noAutofit/>
        </a:bodyPr>
        <a:lstStyle/>
        <a:p>
          <a:pPr marL="0" lvl="0" indent="0" algn="l" defTabSz="1422400">
            <a:lnSpc>
              <a:spcPct val="90000"/>
            </a:lnSpc>
            <a:spcBef>
              <a:spcPct val="0"/>
            </a:spcBef>
            <a:spcAft>
              <a:spcPct val="35000"/>
            </a:spcAft>
            <a:buNone/>
          </a:pPr>
          <a:r>
            <a:rPr lang="en-US" sz="3200" kern="1200" dirty="0"/>
            <a:t>Go beyond a “friendly visits”</a:t>
          </a:r>
        </a:p>
      </dsp:txBody>
      <dsp:txXfrm>
        <a:off x="465727" y="1675237"/>
        <a:ext cx="5713186" cy="932326"/>
      </dsp:txXfrm>
    </dsp:sp>
    <dsp:sp modelId="{F74A1DA9-DCD8-4C08-B67F-CBECCB1078BF}">
      <dsp:nvSpPr>
        <dsp:cNvPr id="0" name=""/>
        <dsp:cNvSpPr/>
      </dsp:nvSpPr>
      <dsp:spPr>
        <a:xfrm>
          <a:off x="0" y="3729000"/>
          <a:ext cx="8305800" cy="882000"/>
        </a:xfrm>
        <a:prstGeom prst="rect">
          <a:avLst/>
        </a:prstGeom>
        <a:solidFill>
          <a:schemeClr val="lt1">
            <a:alpha val="90000"/>
            <a:hueOff val="0"/>
            <a:satOff val="0"/>
            <a:lumOff val="0"/>
            <a:alphaOff val="0"/>
          </a:schemeClr>
        </a:solidFill>
        <a:ln w="9525" cap="flat" cmpd="sng" algn="ctr">
          <a:solidFill>
            <a:schemeClr val="accent3">
              <a:hueOff val="19889260"/>
              <a:satOff val="-27109"/>
              <a:lumOff val="-20589"/>
              <a:alphaOff val="0"/>
            </a:schemeClr>
          </a:solidFill>
          <a:prstDash val="solid"/>
        </a:ln>
        <a:effectLst/>
      </dsp:spPr>
      <dsp:style>
        <a:lnRef idx="1">
          <a:scrgbClr r="0" g="0" b="0"/>
        </a:lnRef>
        <a:fillRef idx="1">
          <a:scrgbClr r="0" g="0" b="0"/>
        </a:fillRef>
        <a:effectRef idx="0">
          <a:scrgbClr r="0" g="0" b="0"/>
        </a:effectRef>
        <a:fontRef idx="minor"/>
      </dsp:style>
    </dsp:sp>
    <dsp:sp modelId="{1477229B-2302-4FDE-8782-049F8CE8117D}">
      <dsp:nvSpPr>
        <dsp:cNvPr id="0" name=""/>
        <dsp:cNvSpPr/>
      </dsp:nvSpPr>
      <dsp:spPr>
        <a:xfrm>
          <a:off x="415290" y="3212400"/>
          <a:ext cx="5814060" cy="1033200"/>
        </a:xfrm>
        <a:prstGeom prst="roundRect">
          <a:avLst/>
        </a:prstGeom>
        <a:gradFill rotWithShape="0">
          <a:gsLst>
            <a:gs pos="0">
              <a:schemeClr val="accent3">
                <a:hueOff val="19889260"/>
                <a:satOff val="-27109"/>
                <a:lumOff val="-20589"/>
                <a:alphaOff val="0"/>
                <a:tint val="50000"/>
                <a:satMod val="300000"/>
              </a:schemeClr>
            </a:gs>
            <a:gs pos="35000">
              <a:schemeClr val="accent3">
                <a:hueOff val="19889260"/>
                <a:satOff val="-27109"/>
                <a:lumOff val="-20589"/>
                <a:alphaOff val="0"/>
                <a:tint val="37000"/>
                <a:satMod val="300000"/>
              </a:schemeClr>
            </a:gs>
            <a:gs pos="100000">
              <a:schemeClr val="accent3">
                <a:hueOff val="19889260"/>
                <a:satOff val="-27109"/>
                <a:lumOff val="-205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9758" tIns="0" rIns="219758" bIns="0" numCol="1" spcCol="1270" anchor="ctr" anchorCtr="0">
          <a:noAutofit/>
        </a:bodyPr>
        <a:lstStyle/>
        <a:p>
          <a:pPr marL="0" lvl="0" indent="0" algn="l" defTabSz="1422400">
            <a:lnSpc>
              <a:spcPct val="90000"/>
            </a:lnSpc>
            <a:spcBef>
              <a:spcPct val="0"/>
            </a:spcBef>
            <a:spcAft>
              <a:spcPct val="35000"/>
            </a:spcAft>
            <a:buNone/>
          </a:pPr>
          <a:r>
            <a:rPr lang="en-US" sz="3200" kern="1200" dirty="0"/>
            <a:t>Represent a professional consultation</a:t>
          </a:r>
        </a:p>
      </dsp:txBody>
      <dsp:txXfrm>
        <a:off x="465727" y="3262837"/>
        <a:ext cx="5713186" cy="932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260A3-D334-4D7D-8F38-3067BCC3A547}">
      <dsp:nvSpPr>
        <dsp:cNvPr id="0" name=""/>
        <dsp:cNvSpPr/>
      </dsp:nvSpPr>
      <dsp:spPr>
        <a:xfrm>
          <a:off x="1153579" y="2781300"/>
          <a:ext cx="693322" cy="1321117"/>
        </a:xfrm>
        <a:custGeom>
          <a:avLst/>
          <a:gdLst/>
          <a:ahLst/>
          <a:cxnLst/>
          <a:rect l="0" t="0" r="0" b="0"/>
          <a:pathLst>
            <a:path>
              <a:moveTo>
                <a:pt x="0" y="0"/>
              </a:moveTo>
              <a:lnTo>
                <a:pt x="346661" y="0"/>
              </a:lnTo>
              <a:lnTo>
                <a:pt x="346661" y="1321117"/>
              </a:lnTo>
              <a:lnTo>
                <a:pt x="693322" y="13211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940" y="3404558"/>
        <a:ext cx="74599" cy="74599"/>
      </dsp:txXfrm>
    </dsp:sp>
    <dsp:sp modelId="{4ED060AC-51C3-4A52-935E-123B79F7D74C}">
      <dsp:nvSpPr>
        <dsp:cNvPr id="0" name=""/>
        <dsp:cNvSpPr/>
      </dsp:nvSpPr>
      <dsp:spPr>
        <a:xfrm>
          <a:off x="1153579" y="2735580"/>
          <a:ext cx="693322" cy="91440"/>
        </a:xfrm>
        <a:custGeom>
          <a:avLst/>
          <a:gdLst/>
          <a:ahLst/>
          <a:cxnLst/>
          <a:rect l="0" t="0" r="0" b="0"/>
          <a:pathLst>
            <a:path>
              <a:moveTo>
                <a:pt x="0" y="45720"/>
              </a:moveTo>
              <a:lnTo>
                <a:pt x="693322"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82907" y="2763966"/>
        <a:ext cx="34666" cy="34666"/>
      </dsp:txXfrm>
    </dsp:sp>
    <dsp:sp modelId="{7AB8D2D6-B282-4A9C-848D-A1E73E2A4679}">
      <dsp:nvSpPr>
        <dsp:cNvPr id="0" name=""/>
        <dsp:cNvSpPr/>
      </dsp:nvSpPr>
      <dsp:spPr>
        <a:xfrm>
          <a:off x="1153579" y="1460182"/>
          <a:ext cx="693322" cy="1321117"/>
        </a:xfrm>
        <a:custGeom>
          <a:avLst/>
          <a:gdLst/>
          <a:ahLst/>
          <a:cxnLst/>
          <a:rect l="0" t="0" r="0" b="0"/>
          <a:pathLst>
            <a:path>
              <a:moveTo>
                <a:pt x="0" y="1321117"/>
              </a:moveTo>
              <a:lnTo>
                <a:pt x="346661" y="1321117"/>
              </a:lnTo>
              <a:lnTo>
                <a:pt x="346661" y="0"/>
              </a:lnTo>
              <a:lnTo>
                <a:pt x="69332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62940" y="2083441"/>
        <a:ext cx="74599" cy="74599"/>
      </dsp:txXfrm>
    </dsp:sp>
    <dsp:sp modelId="{E32FB951-42DD-4B32-B611-4ED6A4C01EF7}">
      <dsp:nvSpPr>
        <dsp:cNvPr id="0" name=""/>
        <dsp:cNvSpPr/>
      </dsp:nvSpPr>
      <dsp:spPr>
        <a:xfrm rot="16200000">
          <a:off x="-2156167" y="2252853"/>
          <a:ext cx="5562600" cy="10568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Improved Outcomes</a:t>
          </a:r>
        </a:p>
      </dsp:txBody>
      <dsp:txXfrm>
        <a:off x="-2156167" y="2252853"/>
        <a:ext cx="5562600" cy="1056894"/>
      </dsp:txXfrm>
    </dsp:sp>
    <dsp:sp modelId="{B24C77C3-3A7A-4F53-9B20-997D33EAF1EA}">
      <dsp:nvSpPr>
        <dsp:cNvPr id="0" name=""/>
        <dsp:cNvSpPr/>
      </dsp:nvSpPr>
      <dsp:spPr>
        <a:xfrm>
          <a:off x="1846902" y="931735"/>
          <a:ext cx="3466612" cy="10568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Safety</a:t>
          </a:r>
        </a:p>
      </dsp:txBody>
      <dsp:txXfrm>
        <a:off x="1846902" y="931735"/>
        <a:ext cx="3466612" cy="1056894"/>
      </dsp:txXfrm>
    </dsp:sp>
    <dsp:sp modelId="{7B0C1E10-FBAB-4E24-94EB-08BCB29018DF}">
      <dsp:nvSpPr>
        <dsp:cNvPr id="0" name=""/>
        <dsp:cNvSpPr/>
      </dsp:nvSpPr>
      <dsp:spPr>
        <a:xfrm>
          <a:off x="1846902" y="2252853"/>
          <a:ext cx="3466612" cy="10568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Permanency</a:t>
          </a:r>
        </a:p>
      </dsp:txBody>
      <dsp:txXfrm>
        <a:off x="1846902" y="2252853"/>
        <a:ext cx="3466612" cy="1056894"/>
      </dsp:txXfrm>
    </dsp:sp>
    <dsp:sp modelId="{BF5CF102-F2DD-42E5-8898-E5FB683432CC}">
      <dsp:nvSpPr>
        <dsp:cNvPr id="0" name=""/>
        <dsp:cNvSpPr/>
      </dsp:nvSpPr>
      <dsp:spPr>
        <a:xfrm>
          <a:off x="1846902" y="3573970"/>
          <a:ext cx="3466612" cy="10568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n-US" sz="5200" kern="1200" dirty="0"/>
            <a:t>Well-Being</a:t>
          </a:r>
        </a:p>
      </dsp:txBody>
      <dsp:txXfrm>
        <a:off x="1846902" y="3573970"/>
        <a:ext cx="3466612" cy="1056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97F98-35F0-4276-B5CF-F19891ACCAEE}">
      <dsp:nvSpPr>
        <dsp:cNvPr id="0" name=""/>
        <dsp:cNvSpPr/>
      </dsp:nvSpPr>
      <dsp:spPr>
        <a:xfrm>
          <a:off x="417611" y="1451"/>
          <a:ext cx="2477430" cy="148645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Intentional and Purposeful</a:t>
          </a:r>
        </a:p>
      </dsp:txBody>
      <dsp:txXfrm>
        <a:off x="417611" y="1451"/>
        <a:ext cx="2477430" cy="1486458"/>
      </dsp:txXfrm>
    </dsp:sp>
    <dsp:sp modelId="{DE6E5C9E-9772-44BE-A7DE-6C3E5A0880B1}">
      <dsp:nvSpPr>
        <dsp:cNvPr id="0" name=""/>
        <dsp:cNvSpPr/>
      </dsp:nvSpPr>
      <dsp:spPr>
        <a:xfrm>
          <a:off x="3142784" y="1451"/>
          <a:ext cx="2477430" cy="148645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Goal Directed</a:t>
          </a:r>
        </a:p>
      </dsp:txBody>
      <dsp:txXfrm>
        <a:off x="3142784" y="1451"/>
        <a:ext cx="2477430" cy="1486458"/>
      </dsp:txXfrm>
    </dsp:sp>
    <dsp:sp modelId="{14D52405-0B52-47DB-9302-6ED92EB91025}">
      <dsp:nvSpPr>
        <dsp:cNvPr id="0" name=""/>
        <dsp:cNvSpPr/>
      </dsp:nvSpPr>
      <dsp:spPr>
        <a:xfrm>
          <a:off x="5867958" y="1451"/>
          <a:ext cx="2477430" cy="148645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Culturally Responsive</a:t>
          </a:r>
        </a:p>
      </dsp:txBody>
      <dsp:txXfrm>
        <a:off x="5867958" y="1451"/>
        <a:ext cx="2477430" cy="1486458"/>
      </dsp:txXfrm>
    </dsp:sp>
    <dsp:sp modelId="{CD895A4E-E060-4F81-8D16-B9747A1AA174}">
      <dsp:nvSpPr>
        <dsp:cNvPr id="0" name=""/>
        <dsp:cNvSpPr/>
      </dsp:nvSpPr>
      <dsp:spPr>
        <a:xfrm>
          <a:off x="417611" y="1735652"/>
          <a:ext cx="2477430" cy="148645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Respectful</a:t>
          </a:r>
        </a:p>
      </dsp:txBody>
      <dsp:txXfrm>
        <a:off x="417611" y="1735652"/>
        <a:ext cx="2477430" cy="1486458"/>
      </dsp:txXfrm>
    </dsp:sp>
    <dsp:sp modelId="{11FB5BF6-FF55-4E93-8B8C-402411A2FC82}">
      <dsp:nvSpPr>
        <dsp:cNvPr id="0" name=""/>
        <dsp:cNvSpPr/>
      </dsp:nvSpPr>
      <dsp:spPr>
        <a:xfrm>
          <a:off x="3142784" y="1735652"/>
          <a:ext cx="2477430" cy="148645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Unbiased</a:t>
          </a:r>
        </a:p>
      </dsp:txBody>
      <dsp:txXfrm>
        <a:off x="3142784" y="1735652"/>
        <a:ext cx="2477430" cy="1486458"/>
      </dsp:txXfrm>
    </dsp:sp>
    <dsp:sp modelId="{36342D65-1BC8-433C-ADE9-177E8FEE5722}">
      <dsp:nvSpPr>
        <dsp:cNvPr id="0" name=""/>
        <dsp:cNvSpPr/>
      </dsp:nvSpPr>
      <dsp:spPr>
        <a:xfrm>
          <a:off x="5867958" y="1735652"/>
          <a:ext cx="2477430" cy="148645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Tailored</a:t>
          </a:r>
        </a:p>
      </dsp:txBody>
      <dsp:txXfrm>
        <a:off x="5867958" y="1735652"/>
        <a:ext cx="2477430" cy="1486458"/>
      </dsp:txXfrm>
    </dsp:sp>
    <dsp:sp modelId="{091EE701-018D-4047-A942-A5764D814D28}">
      <dsp:nvSpPr>
        <dsp:cNvPr id="0" name=""/>
        <dsp:cNvSpPr/>
      </dsp:nvSpPr>
      <dsp:spPr>
        <a:xfrm>
          <a:off x="1780198" y="3469853"/>
          <a:ext cx="2477430" cy="148645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Developmentally Appropriate</a:t>
          </a:r>
        </a:p>
      </dsp:txBody>
      <dsp:txXfrm>
        <a:off x="1780198" y="3469853"/>
        <a:ext cx="2477430" cy="1486458"/>
      </dsp:txXfrm>
    </dsp:sp>
    <dsp:sp modelId="{986B7DD4-B7E9-4825-8605-136235D657FB}">
      <dsp:nvSpPr>
        <dsp:cNvPr id="0" name=""/>
        <dsp:cNvSpPr/>
      </dsp:nvSpPr>
      <dsp:spPr>
        <a:xfrm>
          <a:off x="4505371" y="3469853"/>
          <a:ext cx="2477430" cy="148645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Reflective of Critical Thinking</a:t>
          </a:r>
        </a:p>
      </dsp:txBody>
      <dsp:txXfrm>
        <a:off x="4505371" y="3469853"/>
        <a:ext cx="2477430" cy="1486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01416-C4C4-464D-ABE3-31C42D8A942D}">
      <dsp:nvSpPr>
        <dsp:cNvPr id="0" name=""/>
        <dsp:cNvSpPr/>
      </dsp:nvSpPr>
      <dsp:spPr>
        <a:xfrm>
          <a:off x="0" y="46320"/>
          <a:ext cx="4648200" cy="57563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Intentional and Purposeful</a:t>
          </a:r>
        </a:p>
      </dsp:txBody>
      <dsp:txXfrm>
        <a:off x="28100" y="74420"/>
        <a:ext cx="4592000" cy="519439"/>
      </dsp:txXfrm>
    </dsp:sp>
    <dsp:sp modelId="{95B1F932-838B-4D60-A9C3-36F2321007C6}">
      <dsp:nvSpPr>
        <dsp:cNvPr id="0" name=""/>
        <dsp:cNvSpPr/>
      </dsp:nvSpPr>
      <dsp:spPr>
        <a:xfrm>
          <a:off x="0" y="691080"/>
          <a:ext cx="4648200" cy="57563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Goal Directed</a:t>
          </a:r>
        </a:p>
      </dsp:txBody>
      <dsp:txXfrm>
        <a:off x="28100" y="719180"/>
        <a:ext cx="4592000" cy="519439"/>
      </dsp:txXfrm>
    </dsp:sp>
    <dsp:sp modelId="{9EC4BEBD-A525-424D-819B-72879905882C}">
      <dsp:nvSpPr>
        <dsp:cNvPr id="0" name=""/>
        <dsp:cNvSpPr/>
      </dsp:nvSpPr>
      <dsp:spPr>
        <a:xfrm>
          <a:off x="0" y="1335840"/>
          <a:ext cx="4648200" cy="57563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Culturally Responsive</a:t>
          </a:r>
        </a:p>
      </dsp:txBody>
      <dsp:txXfrm>
        <a:off x="28100" y="1363940"/>
        <a:ext cx="4592000" cy="519439"/>
      </dsp:txXfrm>
    </dsp:sp>
    <dsp:sp modelId="{65AE42EE-86D9-4636-A36B-1F9A4EEA32EB}">
      <dsp:nvSpPr>
        <dsp:cNvPr id="0" name=""/>
        <dsp:cNvSpPr/>
      </dsp:nvSpPr>
      <dsp:spPr>
        <a:xfrm>
          <a:off x="0" y="1980600"/>
          <a:ext cx="4648200" cy="57563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Respectful</a:t>
          </a:r>
        </a:p>
      </dsp:txBody>
      <dsp:txXfrm>
        <a:off x="28100" y="2008700"/>
        <a:ext cx="4592000" cy="519439"/>
      </dsp:txXfrm>
    </dsp:sp>
    <dsp:sp modelId="{EA19DD0D-7756-4DC7-ADB7-D16725A27B88}">
      <dsp:nvSpPr>
        <dsp:cNvPr id="0" name=""/>
        <dsp:cNvSpPr/>
      </dsp:nvSpPr>
      <dsp:spPr>
        <a:xfrm>
          <a:off x="0" y="2625360"/>
          <a:ext cx="4648200" cy="575639"/>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Unbiased</a:t>
          </a:r>
        </a:p>
      </dsp:txBody>
      <dsp:txXfrm>
        <a:off x="28100" y="2653460"/>
        <a:ext cx="4592000" cy="519439"/>
      </dsp:txXfrm>
    </dsp:sp>
    <dsp:sp modelId="{F18C6388-F587-4CB1-B67F-67B9DFFB0B84}">
      <dsp:nvSpPr>
        <dsp:cNvPr id="0" name=""/>
        <dsp:cNvSpPr/>
      </dsp:nvSpPr>
      <dsp:spPr>
        <a:xfrm>
          <a:off x="0" y="3270120"/>
          <a:ext cx="4648200" cy="57563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Tailored</a:t>
          </a:r>
        </a:p>
      </dsp:txBody>
      <dsp:txXfrm>
        <a:off x="28100" y="3298220"/>
        <a:ext cx="4592000" cy="519439"/>
      </dsp:txXfrm>
    </dsp:sp>
    <dsp:sp modelId="{EF1B6FAC-E1F3-412D-A30F-0E167E751FC6}">
      <dsp:nvSpPr>
        <dsp:cNvPr id="0" name=""/>
        <dsp:cNvSpPr/>
      </dsp:nvSpPr>
      <dsp:spPr>
        <a:xfrm>
          <a:off x="0" y="3914880"/>
          <a:ext cx="4648200" cy="57563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Developmentally Appropriate</a:t>
          </a:r>
        </a:p>
      </dsp:txBody>
      <dsp:txXfrm>
        <a:off x="28100" y="3942980"/>
        <a:ext cx="4592000" cy="519439"/>
      </dsp:txXfrm>
    </dsp:sp>
    <dsp:sp modelId="{0A091679-497E-4ACF-9AF7-37F98CD95708}">
      <dsp:nvSpPr>
        <dsp:cNvPr id="0" name=""/>
        <dsp:cNvSpPr/>
      </dsp:nvSpPr>
      <dsp:spPr>
        <a:xfrm>
          <a:off x="0" y="4559640"/>
          <a:ext cx="4648200" cy="57563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Reflective of Critical Thinking</a:t>
          </a:r>
        </a:p>
      </dsp:txBody>
      <dsp:txXfrm>
        <a:off x="28100" y="4587740"/>
        <a:ext cx="4592000"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36239-40B8-4588-B163-A56F630116DC}">
      <dsp:nvSpPr>
        <dsp:cNvPr id="0" name=""/>
        <dsp:cNvSpPr/>
      </dsp:nvSpPr>
      <dsp:spPr>
        <a:xfrm>
          <a:off x="2918458" y="2095497"/>
          <a:ext cx="2011682" cy="1371605"/>
        </a:xfrm>
        <a:prstGeom prst="ellipse">
          <a:avLst/>
        </a:prstGeom>
        <a:solidFill>
          <a:schemeClr val="accent1">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Work Aid- Policy 31.8</a:t>
          </a:r>
        </a:p>
      </dsp:txBody>
      <dsp:txXfrm>
        <a:off x="3213062" y="2296364"/>
        <a:ext cx="1422474" cy="969871"/>
      </dsp:txXfrm>
    </dsp:sp>
    <dsp:sp modelId="{A68B47AD-7A6F-48B6-8E21-712F847B5AB4}">
      <dsp:nvSpPr>
        <dsp:cNvPr id="0" name=""/>
        <dsp:cNvSpPr/>
      </dsp:nvSpPr>
      <dsp:spPr>
        <a:xfrm rot="16200000">
          <a:off x="3745515" y="1519742"/>
          <a:ext cx="357569" cy="497090"/>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799151" y="1672796"/>
        <a:ext cx="250298" cy="298254"/>
      </dsp:txXfrm>
    </dsp:sp>
    <dsp:sp modelId="{150BFAAB-D0B2-4040-AA3F-6FDA0DB46ECD}">
      <dsp:nvSpPr>
        <dsp:cNvPr id="0" name=""/>
        <dsp:cNvSpPr/>
      </dsp:nvSpPr>
      <dsp:spPr>
        <a:xfrm>
          <a:off x="2918458" y="49232"/>
          <a:ext cx="2011682" cy="1371605"/>
        </a:xfrm>
        <a:prstGeom prst="ellipse">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Worker Contacts</a:t>
          </a:r>
        </a:p>
      </dsp:txBody>
      <dsp:txXfrm>
        <a:off x="3213062" y="250099"/>
        <a:ext cx="1422474" cy="969871"/>
      </dsp:txXfrm>
    </dsp:sp>
    <dsp:sp modelId="{6DA45BF7-553D-4141-A3DE-3C56EDEBD508}">
      <dsp:nvSpPr>
        <dsp:cNvPr id="0" name=""/>
        <dsp:cNvSpPr/>
      </dsp:nvSpPr>
      <dsp:spPr>
        <a:xfrm rot="21581262">
          <a:off x="5102790" y="2525197"/>
          <a:ext cx="416018" cy="497090"/>
        </a:xfrm>
        <a:prstGeom prst="rightArrow">
          <a:avLst>
            <a:gd name="adj1" fmla="val 60000"/>
            <a:gd name="adj2" fmla="val 50000"/>
          </a:avLst>
        </a:prstGeom>
        <a:solidFill>
          <a:schemeClr val="accent1">
            <a:shade val="90000"/>
            <a:hueOff val="45300"/>
            <a:satOff val="-6593"/>
            <a:lumOff val="176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02791" y="2624955"/>
        <a:ext cx="291213" cy="298254"/>
      </dsp:txXfrm>
    </dsp:sp>
    <dsp:sp modelId="{E161ADC2-0921-45C3-9C18-4D4BF70A8CAE}">
      <dsp:nvSpPr>
        <dsp:cNvPr id="0" name=""/>
        <dsp:cNvSpPr/>
      </dsp:nvSpPr>
      <dsp:spPr>
        <a:xfrm>
          <a:off x="5715006" y="2080254"/>
          <a:ext cx="2011682" cy="1371605"/>
        </a:xfrm>
        <a:prstGeom prst="ellipse">
          <a:avLst/>
        </a:prstGeom>
        <a:solidFill>
          <a:schemeClr val="accent1">
            <a:shade val="50000"/>
            <a:hueOff val="43012"/>
            <a:satOff val="-7337"/>
            <a:lumOff val="224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Engagement</a:t>
          </a:r>
        </a:p>
      </dsp:txBody>
      <dsp:txXfrm>
        <a:off x="6009610" y="2281121"/>
        <a:ext cx="1422474" cy="969871"/>
      </dsp:txXfrm>
    </dsp:sp>
    <dsp:sp modelId="{C7F5439E-DBAA-42F7-8347-852CFD3F94C3}">
      <dsp:nvSpPr>
        <dsp:cNvPr id="0" name=""/>
        <dsp:cNvSpPr/>
      </dsp:nvSpPr>
      <dsp:spPr>
        <a:xfrm rot="5400000">
          <a:off x="3745515" y="3545767"/>
          <a:ext cx="357569" cy="497090"/>
        </a:xfrm>
        <a:prstGeom prst="rightArrow">
          <a:avLst>
            <a:gd name="adj1" fmla="val 60000"/>
            <a:gd name="adj2" fmla="val 50000"/>
          </a:avLst>
        </a:prstGeom>
        <a:solidFill>
          <a:schemeClr val="accent1">
            <a:shade val="90000"/>
            <a:hueOff val="90600"/>
            <a:satOff val="-13187"/>
            <a:lumOff val="3534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799151" y="3591550"/>
        <a:ext cx="250298" cy="298254"/>
      </dsp:txXfrm>
    </dsp:sp>
    <dsp:sp modelId="{F44791F9-3910-44CE-BB18-E4E04FEBE4AC}">
      <dsp:nvSpPr>
        <dsp:cNvPr id="0" name=""/>
        <dsp:cNvSpPr/>
      </dsp:nvSpPr>
      <dsp:spPr>
        <a:xfrm>
          <a:off x="2918458" y="4141762"/>
          <a:ext cx="2011682" cy="1371605"/>
        </a:xfrm>
        <a:prstGeom prst="ellipse">
          <a:avLst/>
        </a:prstGeom>
        <a:solidFill>
          <a:schemeClr val="accent1">
            <a:shade val="50000"/>
            <a:hueOff val="86025"/>
            <a:satOff val="-14673"/>
            <a:lumOff val="448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Collaboration</a:t>
          </a:r>
        </a:p>
      </dsp:txBody>
      <dsp:txXfrm>
        <a:off x="3213062" y="4342629"/>
        <a:ext cx="1422474" cy="969871"/>
      </dsp:txXfrm>
    </dsp:sp>
    <dsp:sp modelId="{0F6BFDD4-5C0A-4C66-8A0B-7C9595A7AD25}">
      <dsp:nvSpPr>
        <dsp:cNvPr id="0" name=""/>
        <dsp:cNvSpPr/>
      </dsp:nvSpPr>
      <dsp:spPr>
        <a:xfrm rot="10819467">
          <a:off x="2409809" y="2525196"/>
          <a:ext cx="359473" cy="497090"/>
        </a:xfrm>
        <a:prstGeom prst="rightArrow">
          <a:avLst>
            <a:gd name="adj1" fmla="val 60000"/>
            <a:gd name="adj2" fmla="val 50000"/>
          </a:avLst>
        </a:prstGeom>
        <a:solidFill>
          <a:schemeClr val="accent1">
            <a:shade val="90000"/>
            <a:hueOff val="45300"/>
            <a:satOff val="-6593"/>
            <a:lumOff val="176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517650" y="2624919"/>
        <a:ext cx="251631" cy="298254"/>
      </dsp:txXfrm>
    </dsp:sp>
    <dsp:sp modelId="{668D4BDB-C52A-46B0-BDAA-9AAC6D5104FB}">
      <dsp:nvSpPr>
        <dsp:cNvPr id="0" name=""/>
        <dsp:cNvSpPr/>
      </dsp:nvSpPr>
      <dsp:spPr>
        <a:xfrm>
          <a:off x="228604" y="2080265"/>
          <a:ext cx="2011682" cy="1371605"/>
        </a:xfrm>
        <a:prstGeom prst="ellipse">
          <a:avLst/>
        </a:prstGeom>
        <a:solidFill>
          <a:schemeClr val="accent1">
            <a:shade val="50000"/>
            <a:hueOff val="43012"/>
            <a:satOff val="-7337"/>
            <a:lumOff val="224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Support </a:t>
          </a:r>
          <a:endParaRPr lang="en-US" sz="1400" kern="1200" dirty="0"/>
        </a:p>
      </dsp:txBody>
      <dsp:txXfrm>
        <a:off x="523208" y="2281132"/>
        <a:ext cx="1422474" cy="969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1DCD2-52F0-4E65-ACE9-8A4B0E6EB642}">
      <dsp:nvSpPr>
        <dsp:cNvPr id="0" name=""/>
        <dsp:cNvSpPr/>
      </dsp:nvSpPr>
      <dsp:spPr>
        <a:xfrm>
          <a:off x="329183" y="397366"/>
          <a:ext cx="3072384" cy="3072384"/>
        </a:xfrm>
        <a:prstGeom prst="pie">
          <a:avLst>
            <a:gd name="adj1" fmla="val 16200000"/>
            <a:gd name="adj2" fmla="val 19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Engagement </a:t>
          </a:r>
        </a:p>
      </dsp:txBody>
      <dsp:txXfrm>
        <a:off x="1938527" y="789827"/>
        <a:ext cx="804672" cy="621792"/>
      </dsp:txXfrm>
    </dsp:sp>
    <dsp:sp modelId="{744A6912-41B4-470D-AADB-2B78821D678C}">
      <dsp:nvSpPr>
        <dsp:cNvPr id="0" name=""/>
        <dsp:cNvSpPr/>
      </dsp:nvSpPr>
      <dsp:spPr>
        <a:xfrm>
          <a:off x="325112" y="502550"/>
          <a:ext cx="3072384" cy="3072384"/>
        </a:xfrm>
        <a:prstGeom prst="pie">
          <a:avLst>
            <a:gd name="adj1" fmla="val 198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Teaming </a:t>
          </a:r>
        </a:p>
      </dsp:txBody>
      <dsp:txXfrm>
        <a:off x="2409944" y="1746134"/>
        <a:ext cx="841248" cy="603504"/>
      </dsp:txXfrm>
    </dsp:sp>
    <dsp:sp modelId="{4228A8BD-E1CC-44BC-8D90-D380246326D5}">
      <dsp:nvSpPr>
        <dsp:cNvPr id="0" name=""/>
        <dsp:cNvSpPr/>
      </dsp:nvSpPr>
      <dsp:spPr>
        <a:xfrm>
          <a:off x="329183" y="523919"/>
          <a:ext cx="3072384" cy="3072384"/>
        </a:xfrm>
        <a:prstGeom prst="pie">
          <a:avLst>
            <a:gd name="adj1" fmla="val 1800000"/>
            <a:gd name="adj2" fmla="val 54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Assessment</a:t>
          </a:r>
        </a:p>
      </dsp:txBody>
      <dsp:txXfrm>
        <a:off x="1938527" y="2600339"/>
        <a:ext cx="804672" cy="621792"/>
      </dsp:txXfrm>
    </dsp:sp>
    <dsp:sp modelId="{E0BCEF43-96C8-41D8-8A8C-D6D4D896240E}">
      <dsp:nvSpPr>
        <dsp:cNvPr id="0" name=""/>
        <dsp:cNvSpPr/>
      </dsp:nvSpPr>
      <dsp:spPr>
        <a:xfrm>
          <a:off x="256031" y="523919"/>
          <a:ext cx="3072384" cy="3072384"/>
        </a:xfrm>
        <a:prstGeom prst="pie">
          <a:avLst>
            <a:gd name="adj1" fmla="val 5400000"/>
            <a:gd name="adj2" fmla="val 90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Planning </a:t>
          </a:r>
        </a:p>
      </dsp:txBody>
      <dsp:txXfrm>
        <a:off x="914400" y="2600339"/>
        <a:ext cx="804672" cy="621792"/>
      </dsp:txXfrm>
    </dsp:sp>
    <dsp:sp modelId="{1425D825-0F15-417B-86D9-3CA082085460}">
      <dsp:nvSpPr>
        <dsp:cNvPr id="0" name=""/>
        <dsp:cNvSpPr/>
      </dsp:nvSpPr>
      <dsp:spPr>
        <a:xfrm>
          <a:off x="219455" y="460643"/>
          <a:ext cx="3072384" cy="3072384"/>
        </a:xfrm>
        <a:prstGeom prst="pie">
          <a:avLst>
            <a:gd name="adj1" fmla="val 9000000"/>
            <a:gd name="adj2" fmla="val 126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Implement</a:t>
          </a:r>
        </a:p>
        <a:p>
          <a:pPr marL="0" lvl="0" indent="0" algn="ctr" defTabSz="400050">
            <a:lnSpc>
              <a:spcPct val="90000"/>
            </a:lnSpc>
            <a:spcBef>
              <a:spcPct val="0"/>
            </a:spcBef>
            <a:spcAft>
              <a:spcPct val="35000"/>
            </a:spcAft>
            <a:buNone/>
          </a:pPr>
          <a:r>
            <a:rPr lang="en-US" sz="9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Services</a:t>
          </a:r>
        </a:p>
      </dsp:txBody>
      <dsp:txXfrm>
        <a:off x="365760" y="1704227"/>
        <a:ext cx="841248" cy="603504"/>
      </dsp:txXfrm>
    </dsp:sp>
    <dsp:sp modelId="{829675DA-F445-4C89-A760-59210473D19C}">
      <dsp:nvSpPr>
        <dsp:cNvPr id="0" name=""/>
        <dsp:cNvSpPr/>
      </dsp:nvSpPr>
      <dsp:spPr>
        <a:xfrm>
          <a:off x="256031" y="397366"/>
          <a:ext cx="3072384" cy="3072384"/>
        </a:xfrm>
        <a:prstGeom prst="pie">
          <a:avLst>
            <a:gd name="adj1" fmla="val 126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Tracking and Adjusting</a:t>
          </a:r>
        </a:p>
      </dsp:txBody>
      <dsp:txXfrm>
        <a:off x="914400" y="789827"/>
        <a:ext cx="804672" cy="621792"/>
      </dsp:txXfrm>
    </dsp:sp>
    <dsp:sp modelId="{839D97FF-170A-4FD1-A0C6-A160E96BCF67}">
      <dsp:nvSpPr>
        <dsp:cNvPr id="0" name=""/>
        <dsp:cNvSpPr/>
      </dsp:nvSpPr>
      <dsp:spPr>
        <a:xfrm>
          <a:off x="138876" y="207171"/>
          <a:ext cx="3452774" cy="3452774"/>
        </a:xfrm>
        <a:prstGeom prst="circularArrow">
          <a:avLst>
            <a:gd name="adj1" fmla="val 5085"/>
            <a:gd name="adj2" fmla="val 327528"/>
            <a:gd name="adj3" fmla="val 19472472"/>
            <a:gd name="adj4" fmla="val 16200251"/>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382EB8E-B4AE-4C41-B257-7A1BE6436BFD}">
      <dsp:nvSpPr>
        <dsp:cNvPr id="0" name=""/>
        <dsp:cNvSpPr/>
      </dsp:nvSpPr>
      <dsp:spPr>
        <a:xfrm>
          <a:off x="134804" y="312355"/>
          <a:ext cx="3452774" cy="3452774"/>
        </a:xfrm>
        <a:prstGeom prst="circularArrow">
          <a:avLst>
            <a:gd name="adj1" fmla="val 5085"/>
            <a:gd name="adj2" fmla="val 327528"/>
            <a:gd name="adj3" fmla="val 1472472"/>
            <a:gd name="adj4" fmla="val 19800000"/>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AA8594F-35B3-428C-B5F4-4073AD927A2D}">
      <dsp:nvSpPr>
        <dsp:cNvPr id="0" name=""/>
        <dsp:cNvSpPr/>
      </dsp:nvSpPr>
      <dsp:spPr>
        <a:xfrm>
          <a:off x="138876" y="333724"/>
          <a:ext cx="3452774" cy="3452774"/>
        </a:xfrm>
        <a:prstGeom prst="circularArrow">
          <a:avLst>
            <a:gd name="adj1" fmla="val 5085"/>
            <a:gd name="adj2" fmla="val 327528"/>
            <a:gd name="adj3" fmla="val 5072221"/>
            <a:gd name="adj4" fmla="val 1800000"/>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EF58487-7D19-473D-9251-4587EB4A376B}">
      <dsp:nvSpPr>
        <dsp:cNvPr id="0" name=""/>
        <dsp:cNvSpPr/>
      </dsp:nvSpPr>
      <dsp:spPr>
        <a:xfrm>
          <a:off x="65948" y="333724"/>
          <a:ext cx="3452774" cy="3452774"/>
        </a:xfrm>
        <a:prstGeom prst="circularArrow">
          <a:avLst>
            <a:gd name="adj1" fmla="val 5085"/>
            <a:gd name="adj2" fmla="val 327528"/>
            <a:gd name="adj3" fmla="val 8672472"/>
            <a:gd name="adj4" fmla="val 5400251"/>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4B23F74-7F89-49EE-9E67-6C18CDC35AE5}">
      <dsp:nvSpPr>
        <dsp:cNvPr id="0" name=""/>
        <dsp:cNvSpPr/>
      </dsp:nvSpPr>
      <dsp:spPr>
        <a:xfrm>
          <a:off x="29372" y="270447"/>
          <a:ext cx="3452774" cy="3452774"/>
        </a:xfrm>
        <a:prstGeom prst="circularArrow">
          <a:avLst>
            <a:gd name="adj1" fmla="val 5085"/>
            <a:gd name="adj2" fmla="val 327528"/>
            <a:gd name="adj3" fmla="val 12272472"/>
            <a:gd name="adj4" fmla="val 9000000"/>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D917F73-E584-45C5-9423-DF82DA42E6DA}">
      <dsp:nvSpPr>
        <dsp:cNvPr id="0" name=""/>
        <dsp:cNvSpPr/>
      </dsp:nvSpPr>
      <dsp:spPr>
        <a:xfrm>
          <a:off x="65948" y="207171"/>
          <a:ext cx="3452774" cy="3452774"/>
        </a:xfrm>
        <a:prstGeom prst="circularArrow">
          <a:avLst>
            <a:gd name="adj1" fmla="val 5085"/>
            <a:gd name="adj2" fmla="val 327528"/>
            <a:gd name="adj3" fmla="val 15872221"/>
            <a:gd name="adj4" fmla="val 12600000"/>
            <a:gd name="adj5" fmla="val 5932"/>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743D7-DD1D-48F8-89EE-358E433064DB}">
      <dsp:nvSpPr>
        <dsp:cNvPr id="0" name=""/>
        <dsp:cNvSpPr/>
      </dsp:nvSpPr>
      <dsp:spPr>
        <a:xfrm>
          <a:off x="505968" y="201776"/>
          <a:ext cx="2944368" cy="2944368"/>
        </a:xfrm>
        <a:prstGeom prst="pie">
          <a:avLst>
            <a:gd name="adj1" fmla="val 16200000"/>
            <a:gd name="adj2" fmla="val 19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Children</a:t>
          </a:r>
        </a:p>
      </dsp:txBody>
      <dsp:txXfrm>
        <a:off x="2048256" y="577883"/>
        <a:ext cx="771144" cy="595884"/>
      </dsp:txXfrm>
    </dsp:sp>
    <dsp:sp modelId="{9BF27CEE-7B5E-4EB4-BE4C-579752A5E85B}">
      <dsp:nvSpPr>
        <dsp:cNvPr id="0" name=""/>
        <dsp:cNvSpPr/>
      </dsp:nvSpPr>
      <dsp:spPr>
        <a:xfrm>
          <a:off x="541020" y="262415"/>
          <a:ext cx="2944368" cy="2944368"/>
        </a:xfrm>
        <a:prstGeom prst="pie">
          <a:avLst>
            <a:gd name="adj1" fmla="val 198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Parents</a:t>
          </a:r>
        </a:p>
      </dsp:txBody>
      <dsp:txXfrm>
        <a:off x="2538984" y="1454183"/>
        <a:ext cx="806196" cy="578358"/>
      </dsp:txXfrm>
    </dsp:sp>
    <dsp:sp modelId="{33DA12DE-6A1D-456E-8890-0DD2A98FE1ED}">
      <dsp:nvSpPr>
        <dsp:cNvPr id="0" name=""/>
        <dsp:cNvSpPr/>
      </dsp:nvSpPr>
      <dsp:spPr>
        <a:xfrm>
          <a:off x="505968" y="323055"/>
          <a:ext cx="2944368" cy="2944368"/>
        </a:xfrm>
        <a:prstGeom prst="pie">
          <a:avLst>
            <a:gd name="adj1" fmla="val 180000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Out-of-Home Caregiver</a:t>
          </a:r>
        </a:p>
      </dsp:txBody>
      <dsp:txXfrm>
        <a:off x="2048256" y="2312958"/>
        <a:ext cx="771144" cy="595884"/>
      </dsp:txXfrm>
    </dsp:sp>
    <dsp:sp modelId="{E751EFC0-931C-4E16-B1BA-EDD08095DC5B}">
      <dsp:nvSpPr>
        <dsp:cNvPr id="0" name=""/>
        <dsp:cNvSpPr/>
      </dsp:nvSpPr>
      <dsp:spPr>
        <a:xfrm>
          <a:off x="406214" y="324675"/>
          <a:ext cx="2944368" cy="2944368"/>
        </a:xfrm>
        <a:prstGeom prst="pie">
          <a:avLst>
            <a:gd name="adj1" fmla="val 54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Informal Supports (family and friends)</a:t>
          </a:r>
        </a:p>
      </dsp:txBody>
      <dsp:txXfrm>
        <a:off x="1037150" y="2314577"/>
        <a:ext cx="771144" cy="595884"/>
      </dsp:txXfrm>
    </dsp:sp>
    <dsp:sp modelId="{FA5B0610-0789-4DCA-A3B8-A9AAA5483F1F}">
      <dsp:nvSpPr>
        <dsp:cNvPr id="0" name=""/>
        <dsp:cNvSpPr/>
      </dsp:nvSpPr>
      <dsp:spPr>
        <a:xfrm>
          <a:off x="400812" y="262415"/>
          <a:ext cx="2944368" cy="2944368"/>
        </a:xfrm>
        <a:prstGeom prst="pie">
          <a:avLst>
            <a:gd name="adj1" fmla="val 9000000"/>
            <a:gd name="adj2" fmla="val 126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Service Providers</a:t>
          </a:r>
        </a:p>
      </dsp:txBody>
      <dsp:txXfrm>
        <a:off x="541020" y="1454183"/>
        <a:ext cx="806196" cy="578358"/>
      </dsp:txXfrm>
    </dsp:sp>
    <dsp:sp modelId="{4B7DA92C-7524-4668-BF14-D29399CCDCD5}">
      <dsp:nvSpPr>
        <dsp:cNvPr id="0" name=""/>
        <dsp:cNvSpPr/>
      </dsp:nvSpPr>
      <dsp:spPr>
        <a:xfrm>
          <a:off x="435864" y="201776"/>
          <a:ext cx="2944368" cy="2944368"/>
        </a:xfrm>
        <a:prstGeom prst="pie">
          <a:avLst>
            <a:gd name="adj1" fmla="val 126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rPr>
            <a:t>Other team members</a:t>
          </a:r>
        </a:p>
      </dsp:txBody>
      <dsp:txXfrm>
        <a:off x="1066800" y="577883"/>
        <a:ext cx="771144" cy="595884"/>
      </dsp:txXfrm>
    </dsp:sp>
    <dsp:sp modelId="{8C617E6F-E275-406E-9304-26F68E39F25B}">
      <dsp:nvSpPr>
        <dsp:cNvPr id="0" name=""/>
        <dsp:cNvSpPr/>
      </dsp:nvSpPr>
      <dsp:spPr>
        <a:xfrm>
          <a:off x="323590" y="19505"/>
          <a:ext cx="3308908" cy="3308908"/>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5C30381-5519-4383-A7E6-C3ECAE2FF60F}">
      <dsp:nvSpPr>
        <dsp:cNvPr id="0" name=""/>
        <dsp:cNvSpPr/>
      </dsp:nvSpPr>
      <dsp:spPr>
        <a:xfrm>
          <a:off x="358642" y="80145"/>
          <a:ext cx="3308908" cy="3308908"/>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1ABB48A-DB5C-493D-862F-23ED69FADDA5}">
      <dsp:nvSpPr>
        <dsp:cNvPr id="0" name=""/>
        <dsp:cNvSpPr/>
      </dsp:nvSpPr>
      <dsp:spPr>
        <a:xfrm>
          <a:off x="323590" y="140785"/>
          <a:ext cx="3308908" cy="3308908"/>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4236B2A-AF60-4E8B-9DB9-34CF5E961D62}">
      <dsp:nvSpPr>
        <dsp:cNvPr id="0" name=""/>
        <dsp:cNvSpPr/>
      </dsp:nvSpPr>
      <dsp:spPr>
        <a:xfrm>
          <a:off x="224051" y="142404"/>
          <a:ext cx="3308908" cy="3308908"/>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92CF1B3-4F2F-451D-B127-D04725618CBB}">
      <dsp:nvSpPr>
        <dsp:cNvPr id="0" name=""/>
        <dsp:cNvSpPr/>
      </dsp:nvSpPr>
      <dsp:spPr>
        <a:xfrm>
          <a:off x="218649" y="80145"/>
          <a:ext cx="3308908" cy="3308908"/>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369BB8D-9765-4B42-8473-F4212EF8E4AA}">
      <dsp:nvSpPr>
        <dsp:cNvPr id="0" name=""/>
        <dsp:cNvSpPr/>
      </dsp:nvSpPr>
      <dsp:spPr>
        <a:xfrm>
          <a:off x="253701" y="19505"/>
          <a:ext cx="3308908" cy="3308908"/>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57A47-A49C-4A55-854C-53C6EA636D33}" type="datetimeFigureOut">
              <a:rPr lang="en-US" smtClean="0"/>
              <a:t>4/10/2023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27A8F-055C-4972-A4F8-D41DA41F056A}" type="slidenum">
              <a:rPr lang="en-US" smtClean="0"/>
              <a:t>‹#›</a:t>
            </a:fld>
            <a:endParaRPr lang="en-US"/>
          </a:p>
        </p:txBody>
      </p:sp>
    </p:spTree>
    <p:extLst>
      <p:ext uri="{BB962C8B-B14F-4D97-AF65-F5344CB8AC3E}">
        <p14:creationId xmlns:p14="http://schemas.microsoft.com/office/powerpoint/2010/main" val="113270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iles.dcs.tn.gov/policies/chap31/31.8.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files.dcs.tn.gov/policies/chap31/ParentEngandSuppWA.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ipCgPXp_Vmc&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BalO5J30rTQ&amp;feature=youtu.b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27A8F-055C-4972-A4F8-D41DA41F056A}" type="slidenum">
              <a:rPr lang="en-US" smtClean="0"/>
              <a:t>1</a:t>
            </a:fld>
            <a:endParaRPr lang="en-US" dirty="0"/>
          </a:p>
        </p:txBody>
      </p:sp>
    </p:spTree>
    <p:extLst>
      <p:ext uri="{BB962C8B-B14F-4D97-AF65-F5344CB8AC3E}">
        <p14:creationId xmlns:p14="http://schemas.microsoft.com/office/powerpoint/2010/main" val="311073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SHARE</a:t>
            </a:r>
            <a:r>
              <a:rPr lang="en-US" sz="1200" dirty="0">
                <a:effectLst/>
                <a:latin typeface="Open Sans" panose="020B0606030504020204" pitchFamily="34" charset="0"/>
                <a:ea typeface="Symbol" panose="05050102010706020507" pitchFamily="18" charset="2"/>
                <a:cs typeface="Symbol" panose="05050102010706020507" pitchFamily="18" charset="2"/>
              </a:rPr>
              <a:t> Concerted Efforts are visible in interviews or documentation when </a:t>
            </a:r>
            <a:r>
              <a:rPr lang="en-US" sz="1200" b="1" u="sng" dirty="0">
                <a:effectLst/>
                <a:latin typeface="Open Sans" panose="020B0606030504020204" pitchFamily="34" charset="0"/>
                <a:ea typeface="Symbol" panose="05050102010706020507" pitchFamily="18" charset="2"/>
                <a:cs typeface="Symbol" panose="05050102010706020507" pitchFamily="18" charset="2"/>
              </a:rPr>
              <a:t>each</a:t>
            </a:r>
            <a:r>
              <a:rPr lang="en-US" sz="1200" b="1" u="sng" spc="-170" dirty="0">
                <a:effectLst/>
                <a:latin typeface="Open Sans" panose="020B0606030504020204" pitchFamily="34" charset="0"/>
                <a:ea typeface="Symbol" panose="05050102010706020507" pitchFamily="18" charset="2"/>
                <a:cs typeface="Symbol" panose="05050102010706020507" pitchFamily="18" charset="2"/>
              </a:rPr>
              <a:t> </a:t>
            </a:r>
            <a:r>
              <a:rPr lang="en-US" sz="1200" b="1" u="sng" dirty="0">
                <a:effectLst/>
                <a:latin typeface="Open Sans" panose="020B0606030504020204" pitchFamily="34" charset="0"/>
                <a:ea typeface="Symbol" panose="05050102010706020507" pitchFamily="18" charset="2"/>
                <a:cs typeface="Symbol" panose="05050102010706020507" pitchFamily="18" charset="2"/>
              </a:rPr>
              <a:t>month</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04800" marR="0" indent="0">
              <a:spcBef>
                <a:spcPts val="250"/>
              </a:spcBef>
              <a:spcAft>
                <a:spcPts val="0"/>
              </a:spcAft>
            </a:pPr>
            <a:r>
              <a:rPr lang="en-US" sz="1200" dirty="0">
                <a:effectLst/>
                <a:latin typeface="Open Sans" panose="020B0606030504020204" pitchFamily="34" charset="0"/>
                <a:ea typeface="Open Sans" panose="020B0606030504020204" pitchFamily="34" charset="0"/>
              </a:rPr>
              <a:t>the worker demonstrated:</a:t>
            </a:r>
          </a:p>
          <a:p>
            <a:pPr marL="742950" marR="117475" lvl="1" indent="-285750">
              <a:lnSpc>
                <a:spcPct val="115000"/>
              </a:lnSpc>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Engagement of ALL the case participants in discussions (informal assessment) to gather global assessment information, which is used to</a:t>
            </a:r>
            <a:r>
              <a:rPr lang="en-US" sz="1200" spc="-16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guide formal assessments which are then integrated into case</a:t>
            </a:r>
            <a:r>
              <a:rPr lang="en-US" sz="1200" spc="-7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practice.</a:t>
            </a:r>
            <a:endParaRPr lang="en-US" sz="1100" dirty="0">
              <a:effectLst/>
              <a:latin typeface="Open Sans" panose="020B0606030504020204" pitchFamily="34" charset="0"/>
              <a:ea typeface="Courier New" panose="02070309020205020404" pitchFamily="49" charset="0"/>
            </a:endParaRPr>
          </a:p>
          <a:p>
            <a:pPr marL="742950" marR="309880" lvl="1" indent="-285750">
              <a:lnSpc>
                <a:spcPct val="115000"/>
              </a:lnSpc>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Took time to prepare all family and team members prior to CFTMs, FCRBs, court, and other important case</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events.</a:t>
            </a:r>
            <a:endParaRPr lang="en-US" sz="1100" dirty="0">
              <a:effectLst/>
              <a:latin typeface="Open Sans" panose="020B0606030504020204" pitchFamily="34" charset="0"/>
              <a:ea typeface="Courier New" panose="02070309020205020404" pitchFamily="49" charset="0"/>
            </a:endParaRPr>
          </a:p>
          <a:p>
            <a:pPr marL="742950" marR="581660" lvl="1" indent="-285750">
              <a:lnSpc>
                <a:spcPct val="115000"/>
              </a:lnSpc>
              <a:spcBef>
                <a:spcPts val="58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Engagement of parents in case planning that is intentionally guided by information gathered through</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assessment.</a:t>
            </a:r>
            <a:endParaRPr lang="en-US" sz="1100" dirty="0">
              <a:effectLst/>
              <a:latin typeface="Open Sans" panose="020B0606030504020204" pitchFamily="34" charset="0"/>
              <a:ea typeface="Courier New" panose="02070309020205020404" pitchFamily="49" charset="0"/>
            </a:endParaRPr>
          </a:p>
          <a:p>
            <a:pPr marL="742950" marR="173355"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Follow-up with families using a variety of strategies to engage them in active participation in services, identifying barriers to success and overcoming obstacles.</a:t>
            </a:r>
            <a:endParaRPr lang="en-US" sz="1100" dirty="0">
              <a:effectLst/>
              <a:latin typeface="Open Sans" panose="020B0606030504020204" pitchFamily="34" charset="0"/>
              <a:ea typeface="Courier New" panose="02070309020205020404" pitchFamily="49" charset="0"/>
            </a:endParaRPr>
          </a:p>
          <a:p>
            <a:pPr marL="742950" marR="509270" lvl="1" indent="-285750">
              <a:lnSpc>
                <a:spcPct val="115000"/>
              </a:lnSpc>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Reinforcement of family strengths, accomplishments, and facilitation</a:t>
            </a:r>
            <a:r>
              <a:rPr lang="en-US" sz="1200" spc="-15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of lasting</a:t>
            </a:r>
            <a:r>
              <a:rPr lang="en-US" sz="1200" spc="-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change.</a:t>
            </a:r>
            <a:endParaRPr lang="en-US" sz="1100" dirty="0">
              <a:effectLst/>
              <a:latin typeface="Open Sans" panose="020B0606030504020204" pitchFamily="34" charset="0"/>
              <a:ea typeface="Courier New" panose="02070309020205020404" pitchFamily="49" charset="0"/>
            </a:endParaRPr>
          </a:p>
          <a:p>
            <a:pPr marL="342900" marR="255905" lvl="0" indent="-342900">
              <a:lnSpc>
                <a:spcPct val="115000"/>
              </a:lnSpc>
              <a:spcBef>
                <a:spcPts val="58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TRANSITION</a:t>
            </a:r>
            <a:r>
              <a:rPr lang="en-US" sz="1200" dirty="0">
                <a:effectLst/>
                <a:latin typeface="Open Sans" panose="020B0606030504020204" pitchFamily="34" charset="0"/>
                <a:ea typeface="Symbol" panose="05050102010706020507" pitchFamily="18" charset="2"/>
                <a:cs typeface="Symbol" panose="05050102010706020507" pitchFamily="18" charset="2"/>
              </a:rPr>
              <a:t> by saying we all want to provide excellent service</a:t>
            </a:r>
            <a:r>
              <a:rPr lang="en-US" sz="1200" spc="-16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to at-risk children and families. </a:t>
            </a:r>
            <a:r>
              <a:rPr lang="en-US" sz="1200" b="1" dirty="0">
                <a:effectLst/>
                <a:latin typeface="Open Sans" panose="020B0606030504020204" pitchFamily="34" charset="0"/>
                <a:ea typeface="Symbol" panose="05050102010706020507" pitchFamily="18" charset="2"/>
                <a:cs typeface="Symbol" panose="05050102010706020507" pitchFamily="18" charset="2"/>
              </a:rPr>
              <a:t>ASK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what measure is used to determine how well we are doing this? The answer is</a:t>
            </a:r>
            <a:r>
              <a:rPr lang="en-US" sz="1200"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CFSR.</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470535" lvl="0" indent="-342900">
              <a:lnSpc>
                <a:spcPct val="115000"/>
              </a:lnSpc>
              <a:spcBef>
                <a:spcPts val="57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INFORM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CFSR has highlighted quality contacts and documentation as an area for improvement for States, which is why we are here.</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139065" lvl="0" indent="-342900">
              <a:lnSpc>
                <a:spcPct val="115000"/>
              </a:lnSpc>
              <a:spcBef>
                <a:spcPts val="60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SHARE</a:t>
            </a:r>
            <a:r>
              <a:rPr lang="en-US" sz="1200" dirty="0">
                <a:effectLst/>
                <a:latin typeface="Open Sans" panose="020B0606030504020204" pitchFamily="34" charset="0"/>
                <a:ea typeface="Symbol" panose="05050102010706020507" pitchFamily="18" charset="2"/>
                <a:cs typeface="Symbol" panose="05050102010706020507" pitchFamily="18" charset="2"/>
              </a:rPr>
              <a:t> this training has been developed as a first step in ensuring staff have the underpinning knowledge and skills to build on these existing</a:t>
            </a:r>
            <a:r>
              <a:rPr lang="en-US" sz="1200" spc="-1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strengths and improve the overall quality of our contacts, casework, and</a:t>
            </a:r>
            <a:r>
              <a:rPr lang="en-US" sz="1200" spc="-14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documentation.</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lvl="0"/>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10</a:t>
            </a:fld>
            <a:endParaRPr lang="en-US"/>
          </a:p>
        </p:txBody>
      </p:sp>
    </p:spTree>
    <p:extLst>
      <p:ext uri="{BB962C8B-B14F-4D97-AF65-F5344CB8AC3E}">
        <p14:creationId xmlns:p14="http://schemas.microsoft.com/office/powerpoint/2010/main" val="354978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2910" marR="0">
              <a:spcBef>
                <a:spcPts val="560"/>
              </a:spcBef>
              <a:spcAft>
                <a:spcPts val="0"/>
              </a:spcAft>
            </a:pPr>
            <a:r>
              <a:rPr lang="en-US" sz="1200" b="1" kern="0" dirty="0">
                <a:effectLst/>
                <a:latin typeface="Open Sans" panose="020B0606030504020204" pitchFamily="34" charset="0"/>
                <a:ea typeface="Open Sans" panose="020B0606030504020204" pitchFamily="34" charset="0"/>
              </a:rPr>
              <a:t>Unit 2: Quality Contacts</a:t>
            </a:r>
          </a:p>
          <a:p>
            <a:pPr marL="75565" marR="4197985">
              <a:lnSpc>
                <a:spcPct val="146000"/>
              </a:lnSpc>
              <a:spcBef>
                <a:spcPts val="1575"/>
              </a:spcBef>
              <a:spcAft>
                <a:spcPts val="0"/>
              </a:spcAft>
            </a:pPr>
            <a:r>
              <a:rPr lang="en-US" sz="1200" b="1" dirty="0">
                <a:effectLst/>
                <a:latin typeface="Open Sans" panose="020B0606030504020204" pitchFamily="34" charset="0"/>
                <a:ea typeface="Open Sans" panose="020B0606030504020204" pitchFamily="34" charset="0"/>
              </a:rPr>
              <a:t>Unit Time: 4 hours Learning Objectives:</a:t>
            </a:r>
          </a:p>
          <a:p>
            <a:pPr marL="342900" marR="748030" lvl="0" indent="-342900">
              <a:lnSpc>
                <a:spcPct val="115000"/>
              </a:lnSpc>
              <a:spcBef>
                <a:spcPts val="0"/>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Participants will be able to define and understand the characteristics of purposeful, quality</a:t>
            </a:r>
            <a:r>
              <a:rPr lang="en-US" sz="1200" spc="-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contacts.</a:t>
            </a:r>
          </a:p>
          <a:p>
            <a:pPr marL="342900" marR="0" lvl="0" indent="-342900">
              <a:spcBef>
                <a:spcPts val="595"/>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Participants will understand the three phases of a quality</a:t>
            </a:r>
            <a:r>
              <a:rPr lang="en-US" sz="1200" spc="-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contact.</a:t>
            </a:r>
          </a:p>
          <a:p>
            <a:pPr marL="342900" marR="1169670" lvl="0" indent="-342900">
              <a:lnSpc>
                <a:spcPct val="115000"/>
              </a:lnSpc>
              <a:spcBef>
                <a:spcPts val="840"/>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Participants will be aware of buzzwords and how they can impact documentation and concerted</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efforts.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27A8F-055C-4972-A4F8-D41DA41F05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22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description of quality contacts: Purposeful interactions between caseworkers and children, youth, parents, and resource parents that reflect engagement and contribute to assessment and case planning processes. These face-to-face interactions often are referred to as “home visits” or “caseworker visits.”</a:t>
            </a:r>
          </a:p>
        </p:txBody>
      </p:sp>
      <p:sp>
        <p:nvSpPr>
          <p:cNvPr id="4" name="Slide Number Placeholder 3"/>
          <p:cNvSpPr>
            <a:spLocks noGrp="1"/>
          </p:cNvSpPr>
          <p:nvPr>
            <p:ph type="sldNum" sz="quarter" idx="5"/>
          </p:nvPr>
        </p:nvSpPr>
        <p:spPr/>
        <p:txBody>
          <a:bodyPr/>
          <a:lstStyle/>
          <a:p>
            <a:fld id="{1D427A8F-055C-4972-A4F8-D41DA41F056A}" type="slidenum">
              <a:rPr lang="en-US" smtClean="0"/>
              <a:t>12</a:t>
            </a:fld>
            <a:endParaRPr lang="en-US"/>
          </a:p>
        </p:txBody>
      </p:sp>
    </p:spTree>
    <p:extLst>
      <p:ext uri="{BB962C8B-B14F-4D97-AF65-F5344CB8AC3E}">
        <p14:creationId xmlns:p14="http://schemas.microsoft.com/office/powerpoint/2010/main" val="333910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 participants quality contacts have specific components and characteristics. o As a cornerstone of casework practice, quality contacts reflect a focused exchange of ideas and information o These contacts should go beyond a “friendly visit to chat about how the children are doing” and represent a professional consultation. • ASK participants, what would a focused exchange of ideas and information look like with a parent, caregiver, or child? • REITERATE collaborative decision making with parents and caregivers requires us to gain a genuine understanding of the parent/caregiver’s perspective, feelings, and concerns about the case planning process in order to support them in achieving case goals.</a:t>
            </a:r>
          </a:p>
        </p:txBody>
      </p:sp>
      <p:sp>
        <p:nvSpPr>
          <p:cNvPr id="4" name="Slide Number Placeholder 3"/>
          <p:cNvSpPr>
            <a:spLocks noGrp="1"/>
          </p:cNvSpPr>
          <p:nvPr>
            <p:ph type="sldNum" sz="quarter" idx="5"/>
          </p:nvPr>
        </p:nvSpPr>
        <p:spPr/>
        <p:txBody>
          <a:bodyPr/>
          <a:lstStyle/>
          <a:p>
            <a:fld id="{1D427A8F-055C-4972-A4F8-D41DA41F056A}" type="slidenum">
              <a:rPr lang="en-US" smtClean="0"/>
              <a:t>13</a:t>
            </a:fld>
            <a:endParaRPr lang="en-US"/>
          </a:p>
        </p:txBody>
      </p:sp>
    </p:spTree>
    <p:extLst>
      <p:ext uri="{BB962C8B-B14F-4D97-AF65-F5344CB8AC3E}">
        <p14:creationId xmlns:p14="http://schemas.microsoft.com/office/powerpoint/2010/main" val="2568780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participants our assessment process begins with the very first contact and is then interwoven throughout the life of the case and our work with the family. • ASK the group to start thinking of ways they are integrating assessments in their case work now. This will be revisited later in the material. • TRANSITION to the next topic by sharing we will now look at the components and characteristics of quality contacts in more detail.</a:t>
            </a:r>
          </a:p>
        </p:txBody>
      </p:sp>
      <p:sp>
        <p:nvSpPr>
          <p:cNvPr id="4" name="Slide Number Placeholder 3"/>
          <p:cNvSpPr>
            <a:spLocks noGrp="1"/>
          </p:cNvSpPr>
          <p:nvPr>
            <p:ph type="sldNum" sz="quarter" idx="5"/>
          </p:nvPr>
        </p:nvSpPr>
        <p:spPr/>
        <p:txBody>
          <a:bodyPr/>
          <a:lstStyle/>
          <a:p>
            <a:fld id="{1D427A8F-055C-4972-A4F8-D41DA41F056A}" type="slidenum">
              <a:rPr lang="en-US" smtClean="0"/>
              <a:t>14</a:t>
            </a:fld>
            <a:endParaRPr lang="en-US"/>
          </a:p>
        </p:txBody>
      </p:sp>
    </p:spTree>
    <p:extLst>
      <p:ext uri="{BB962C8B-B14F-4D97-AF65-F5344CB8AC3E}">
        <p14:creationId xmlns:p14="http://schemas.microsoft.com/office/powerpoint/2010/main" val="316849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33350"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INFORM </a:t>
            </a:r>
            <a:r>
              <a:rPr lang="en-US" sz="1800" dirty="0">
                <a:effectLst/>
                <a:latin typeface="Open Sans" panose="020B0606030504020204" pitchFamily="34" charset="0"/>
                <a:ea typeface="Symbol" panose="05050102010706020507" pitchFamily="18" charset="2"/>
                <a:cs typeface="Symbol" panose="05050102010706020507" pitchFamily="18" charset="2"/>
              </a:rPr>
              <a:t>participants CFSR between 2001- 2004 showed a correlation between the frequency and quality of caseworker visits and Safety, Permanency and Well-being outcomes for children. CFSR also demonstrated a relationship between caseworker visits and the assessment of harm, needs, and service provision and improvement in parental involvement in case planning. More frequent and quality visits can improve Safety, Permanency, and</a:t>
            </a:r>
            <a:r>
              <a:rPr lang="en-US" sz="1800" spc="-8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Well-being.</a:t>
            </a:r>
          </a:p>
          <a:p>
            <a:pPr marL="342900" marR="957580" lvl="0" indent="-342900">
              <a:lnSpc>
                <a:spcPct val="115000"/>
              </a:lnSpc>
              <a:spcBef>
                <a:spcPts val="60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ASK </a:t>
            </a:r>
            <a:r>
              <a:rPr lang="en-US" sz="1800" dirty="0">
                <a:effectLst/>
                <a:latin typeface="Open Sans" panose="020B0606030504020204" pitchFamily="34" charset="0"/>
                <a:ea typeface="Symbol" panose="05050102010706020507" pitchFamily="18" charset="2"/>
                <a:cs typeface="Symbol" panose="05050102010706020507" pitchFamily="18" charset="2"/>
              </a:rPr>
              <a:t>the group to think of ways quality case work impacts outcomes, assessments, and parental</a:t>
            </a:r>
            <a:r>
              <a:rPr lang="en-US" sz="1800" spc="-2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involvement.</a:t>
            </a:r>
          </a:p>
          <a:p>
            <a:pPr marL="342900" marR="0" lvl="0" indent="-342900">
              <a:spcBef>
                <a:spcPts val="57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FACILITATE </a:t>
            </a:r>
            <a:r>
              <a:rPr lang="en-US" sz="1800" dirty="0">
                <a:effectLst/>
                <a:latin typeface="Open Sans" panose="020B0606030504020204" pitchFamily="34" charset="0"/>
                <a:ea typeface="Symbol" panose="05050102010706020507" pitchFamily="18" charset="2"/>
                <a:cs typeface="Symbol" panose="05050102010706020507" pitchFamily="18" charset="2"/>
              </a:rPr>
              <a:t>a brief discussion and thank participants for their</a:t>
            </a:r>
            <a:r>
              <a:rPr lang="en-US" sz="1800" spc="-14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responses.</a:t>
            </a: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15</a:t>
            </a:fld>
            <a:endParaRPr lang="en-US"/>
          </a:p>
        </p:txBody>
      </p:sp>
    </p:spTree>
    <p:extLst>
      <p:ext uri="{BB962C8B-B14F-4D97-AF65-F5344CB8AC3E}">
        <p14:creationId xmlns:p14="http://schemas.microsoft.com/office/powerpoint/2010/main" val="316885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342900" marR="172720" lvl="0" indent="-342900" algn="just">
              <a:lnSpc>
                <a:spcPct val="115000"/>
              </a:lnSpc>
              <a:spcBef>
                <a:spcPts val="850"/>
              </a:spcBef>
              <a:spcAft>
                <a:spcPts val="0"/>
              </a:spcAft>
              <a:buSzPts val="1200"/>
              <a:buFont typeface="Symbol" panose="05050102010706020507" pitchFamily="18" charset="2"/>
              <a:buChar char=""/>
              <a:tabLst>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INFORM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the Capacity Building Center for States has identified eight key characteristics of a quality contact. Briefly review these characteristics (this is not to be delivered in lecture format – it is an</a:t>
            </a:r>
            <a:r>
              <a:rPr lang="en-US" sz="1200" spc="-5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overview).</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59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Intentional and</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Purposeful</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Goal</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Directed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Culturally</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Responsive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Respectful</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Unbiased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Tailored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Developmentally</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Appropriate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Reflective of Critical</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Thinking</a:t>
            </a:r>
            <a:endParaRPr lang="en-US" sz="1100" dirty="0">
              <a:effectLst/>
              <a:latin typeface="Open Sans" panose="020B0606030504020204" pitchFamily="34" charset="0"/>
              <a:ea typeface="Courier New" panose="02070309020205020404" pitchFamily="49" charset="0"/>
            </a:endParaRPr>
          </a:p>
          <a:p>
            <a:pPr marL="342900" marR="309880" lvl="0" indent="-342900" algn="just">
              <a:lnSpc>
                <a:spcPct val="115000"/>
              </a:lnSpc>
              <a:spcBef>
                <a:spcPts val="830"/>
              </a:spcBef>
              <a:spcAft>
                <a:spcPts val="0"/>
              </a:spcAft>
              <a:buSzPts val="1200"/>
              <a:buFont typeface="Symbol" panose="05050102010706020507" pitchFamily="18" charset="2"/>
              <a:buChar char=""/>
              <a:tabLst>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REMIND </a:t>
            </a:r>
            <a:r>
              <a:rPr lang="en-US" sz="1200" dirty="0">
                <a:effectLst/>
                <a:latin typeface="Open Sans" panose="020B0606030504020204" pitchFamily="34" charset="0"/>
                <a:ea typeface="Symbol" panose="05050102010706020507" pitchFamily="18" charset="2"/>
                <a:cs typeface="Symbol" panose="05050102010706020507" pitchFamily="18" charset="2"/>
              </a:rPr>
              <a:t>the supervisors in the group to be mindful of opportunities to coach staff around behaviors associated with these characteristics in their coaching sessions: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216535" lvl="1" indent="-285750">
              <a:lnSpc>
                <a:spcPct val="115000"/>
              </a:lnSpc>
              <a:spcBef>
                <a:spcPts val="600"/>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Intentional and Purposeful, Goal Directed and Tailored </a:t>
            </a:r>
            <a:r>
              <a:rPr lang="en-US" sz="1200" dirty="0">
                <a:effectLst/>
                <a:latin typeface="Open Sans" panose="020B0606030504020204" pitchFamily="34" charset="0"/>
                <a:ea typeface="Courier New" panose="02070309020205020404" pitchFamily="49" charset="0"/>
              </a:rPr>
              <a:t>connect to the Planning and Preparation referred to in the previous slide. By</a:t>
            </a:r>
            <a:r>
              <a:rPr lang="en-US" sz="1200" spc="-15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appropriately preparing for a contact, the caseworker can ensure the time spent with the family is </a:t>
            </a:r>
            <a:r>
              <a:rPr lang="en-US" sz="1200" b="1" dirty="0">
                <a:effectLst/>
                <a:latin typeface="Open Sans" panose="020B0606030504020204" pitchFamily="34" charset="0"/>
                <a:ea typeface="Courier New" panose="02070309020205020404" pitchFamily="49" charset="0"/>
              </a:rPr>
              <a:t>Intentional and Purposeful </a:t>
            </a:r>
            <a:r>
              <a:rPr lang="en-US" sz="1200" dirty="0">
                <a:effectLst/>
                <a:latin typeface="Open Sans" panose="020B0606030504020204" pitchFamily="34" charset="0"/>
                <a:ea typeface="Courier New" panose="02070309020205020404" pitchFamily="49" charset="0"/>
              </a:rPr>
              <a:t>and that discussions with the are </a:t>
            </a:r>
            <a:r>
              <a:rPr lang="en-US" sz="1200" b="1" dirty="0">
                <a:effectLst/>
                <a:latin typeface="Open Sans" panose="020B0606030504020204" pitchFamily="34" charset="0"/>
                <a:ea typeface="Courier New" panose="02070309020205020404" pitchFamily="49" charset="0"/>
              </a:rPr>
              <a:t>Tailored </a:t>
            </a:r>
            <a:r>
              <a:rPr lang="en-US" sz="1200" dirty="0">
                <a:effectLst/>
                <a:latin typeface="Open Sans" panose="020B0606030504020204" pitchFamily="34" charset="0"/>
                <a:ea typeface="Courier New" panose="02070309020205020404" pitchFamily="49" charset="0"/>
              </a:rPr>
              <a:t>to the family’s specific situation and </a:t>
            </a:r>
            <a:r>
              <a:rPr lang="en-US" sz="1200" b="1" dirty="0">
                <a:effectLst/>
                <a:latin typeface="Open Sans" panose="020B0606030504020204" pitchFamily="34" charset="0"/>
                <a:ea typeface="Courier New" panose="02070309020205020404" pitchFamily="49" charset="0"/>
              </a:rPr>
              <a:t>Goal Directed </a:t>
            </a:r>
            <a:r>
              <a:rPr lang="en-US" sz="1200" dirty="0">
                <a:effectLst/>
                <a:latin typeface="Open Sans" panose="020B0606030504020204" pitchFamily="34" charset="0"/>
                <a:ea typeface="Courier New" panose="02070309020205020404" pitchFamily="49" charset="0"/>
              </a:rPr>
              <a:t>to enable the caseworker and the family to assess progress towards the case planning goals.</a:t>
            </a:r>
            <a:endParaRPr lang="en-US" sz="1100" dirty="0">
              <a:effectLst/>
              <a:latin typeface="Open Sans" panose="020B0606030504020204" pitchFamily="34" charset="0"/>
              <a:ea typeface="Courier New" panose="02070309020205020404" pitchFamily="49" charset="0"/>
            </a:endParaRPr>
          </a:p>
          <a:p>
            <a:pPr marL="742950" marR="165735"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Culturally Responsive, Respectful and Unbiased </a:t>
            </a:r>
            <a:r>
              <a:rPr lang="en-US" sz="1200" dirty="0">
                <a:effectLst/>
                <a:latin typeface="Open Sans" panose="020B0606030504020204" pitchFamily="34" charset="0"/>
                <a:ea typeface="Courier New" panose="02070309020205020404" pitchFamily="49" charset="0"/>
              </a:rPr>
              <a:t>relate to engagement with the family. </a:t>
            </a:r>
            <a:r>
              <a:rPr lang="en-US" sz="1200" b="1" dirty="0">
                <a:effectLst/>
                <a:latin typeface="Open Sans" panose="020B0606030504020204" pitchFamily="34" charset="0"/>
                <a:ea typeface="Courier New" panose="02070309020205020404" pitchFamily="49" charset="0"/>
              </a:rPr>
              <a:t>Culturally Responsive </a:t>
            </a:r>
            <a:r>
              <a:rPr lang="en-US" sz="1200" dirty="0">
                <a:effectLst/>
                <a:latin typeface="Open Sans" panose="020B0606030504020204" pitchFamily="34" charset="0"/>
                <a:ea typeface="Courier New" panose="02070309020205020404" pitchFamily="49" charset="0"/>
              </a:rPr>
              <a:t>case managers take a family’s culture, personal history and underlying issues into account and assist them without judgement and in an </a:t>
            </a:r>
            <a:r>
              <a:rPr lang="en-US" sz="1200" b="1" dirty="0">
                <a:effectLst/>
                <a:latin typeface="Open Sans" panose="020B0606030504020204" pitchFamily="34" charset="0"/>
                <a:ea typeface="Courier New" panose="02070309020205020404" pitchFamily="49" charset="0"/>
              </a:rPr>
              <a:t>unbiased </a:t>
            </a:r>
            <a:r>
              <a:rPr lang="en-US" sz="1200" dirty="0">
                <a:effectLst/>
                <a:latin typeface="Open Sans" panose="020B0606030504020204" pitchFamily="34" charset="0"/>
                <a:ea typeface="Courier New" panose="02070309020205020404" pitchFamily="49" charset="0"/>
              </a:rPr>
              <a:t>way. By being </a:t>
            </a:r>
            <a:r>
              <a:rPr lang="en-US" sz="1200" b="1" dirty="0">
                <a:effectLst/>
                <a:latin typeface="Open Sans" panose="020B0606030504020204" pitchFamily="34" charset="0"/>
                <a:ea typeface="Courier New" panose="02070309020205020404" pitchFamily="49" charset="0"/>
              </a:rPr>
              <a:t>Respectful</a:t>
            </a:r>
            <a:r>
              <a:rPr lang="en-US" sz="1200" dirty="0">
                <a:effectLst/>
                <a:latin typeface="Open Sans" panose="020B0606030504020204" pitchFamily="34" charset="0"/>
                <a:ea typeface="Courier New" panose="02070309020205020404" pitchFamily="49" charset="0"/>
              </a:rPr>
              <a:t>, case managers show commitment, communicate warmth and suspend critical judgement, key factors in creating a trusting relationship with family members. Empathy, genuineness and respect are core conditions of engagement.</a:t>
            </a:r>
            <a:endParaRPr lang="en-US" sz="1100" dirty="0">
              <a:effectLst/>
              <a:latin typeface="Open Sans" panose="020B0606030504020204" pitchFamily="34" charset="0"/>
              <a:ea typeface="Courier New" panose="02070309020205020404" pitchFamily="49" charset="0"/>
            </a:endParaRPr>
          </a:p>
          <a:p>
            <a:pPr marL="742950" marR="88265" lvl="1" indent="-285750">
              <a:lnSpc>
                <a:spcPct val="115000"/>
              </a:lnSpc>
              <a:spcBef>
                <a:spcPts val="575"/>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Developmentally Appropriate </a:t>
            </a:r>
            <a:r>
              <a:rPr lang="en-US" sz="1200" dirty="0">
                <a:effectLst/>
                <a:latin typeface="Open Sans" panose="020B0606030504020204" pitchFamily="34" charset="0"/>
                <a:ea typeface="Courier New" panose="02070309020205020404" pitchFamily="49" charset="0"/>
              </a:rPr>
              <a:t>and </a:t>
            </a:r>
            <a:r>
              <a:rPr lang="en-US" sz="1200" b="1" dirty="0">
                <a:effectLst/>
                <a:latin typeface="Open Sans" panose="020B0606030504020204" pitchFamily="34" charset="0"/>
                <a:ea typeface="Courier New" panose="02070309020205020404" pitchFamily="49" charset="0"/>
              </a:rPr>
              <a:t>Reflective of Critical Thinking </a:t>
            </a:r>
            <a:r>
              <a:rPr lang="en-US" sz="1200" dirty="0">
                <a:effectLst/>
                <a:latin typeface="Open Sans" panose="020B0606030504020204" pitchFamily="34" charset="0"/>
                <a:ea typeface="Courier New" panose="02070309020205020404" pitchFamily="49" charset="0"/>
              </a:rPr>
              <a:t>relate</a:t>
            </a:r>
            <a:r>
              <a:rPr lang="en-US" sz="1200" spc="-1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to assessment, engagement and dialogue. Case managers will assess the individual needs of family members to ensure that goals and discussions are </a:t>
            </a:r>
            <a:r>
              <a:rPr lang="en-US" sz="1200" b="1" dirty="0">
                <a:effectLst/>
                <a:latin typeface="Open Sans" panose="020B0606030504020204" pitchFamily="34" charset="0"/>
                <a:ea typeface="Courier New" panose="02070309020205020404" pitchFamily="49" charset="0"/>
              </a:rPr>
              <a:t>Developmentally Appropriate</a:t>
            </a:r>
            <a:r>
              <a:rPr lang="en-US" sz="1200" dirty="0">
                <a:effectLst/>
                <a:latin typeface="Open Sans" panose="020B0606030504020204" pitchFamily="34" charset="0"/>
                <a:ea typeface="Courier New" panose="02070309020205020404" pitchFamily="49" charset="0"/>
              </a:rPr>
              <a:t>. Case managers will use </a:t>
            </a:r>
            <a:r>
              <a:rPr lang="en-US" sz="1200" b="1" dirty="0">
                <a:effectLst/>
                <a:latin typeface="Open Sans" panose="020B0606030504020204" pitchFamily="34" charset="0"/>
                <a:ea typeface="Courier New" panose="02070309020205020404" pitchFamily="49" charset="0"/>
              </a:rPr>
              <a:t>Critical Thinking </a:t>
            </a:r>
            <a:r>
              <a:rPr lang="en-US" sz="1200" dirty="0">
                <a:effectLst/>
                <a:latin typeface="Open Sans" panose="020B0606030504020204" pitchFamily="34" charset="0"/>
                <a:ea typeface="Courier New" panose="02070309020205020404" pitchFamily="49" charset="0"/>
              </a:rPr>
              <a:t>to objectively analyze and evaluate information and form a judgement and at the same time assess their own assumptions and</a:t>
            </a:r>
            <a:r>
              <a:rPr lang="en-US" sz="1200" spc="-5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biases.</a:t>
            </a:r>
            <a:endParaRPr lang="en-US" sz="1100" dirty="0">
              <a:effectLst/>
              <a:latin typeface="Open Sans" panose="020B0606030504020204" pitchFamily="34" charset="0"/>
              <a:ea typeface="Courier New" panose="02070309020205020404" pitchFamily="49" charset="0"/>
            </a:endParaRPr>
          </a:p>
          <a:p>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09956A71-5BA7-4E52-A449-E233B5F3F43B}" type="slidenum">
              <a:rPr lang="en-US" smtClean="0"/>
              <a:t>16</a:t>
            </a:fld>
            <a:endParaRPr lang="en-US"/>
          </a:p>
        </p:txBody>
      </p:sp>
    </p:spTree>
    <p:extLst>
      <p:ext uri="{BB962C8B-B14F-4D97-AF65-F5344CB8AC3E}">
        <p14:creationId xmlns:p14="http://schemas.microsoft.com/office/powerpoint/2010/main" val="3399202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After reviewing the characteristics, </a:t>
            </a:r>
            <a:r>
              <a:rPr lang="en-US" sz="1200" b="1" dirty="0">
                <a:effectLst/>
                <a:latin typeface="Open Sans" panose="020B0606030504020204" pitchFamily="34" charset="0"/>
                <a:ea typeface="Symbol" panose="05050102010706020507" pitchFamily="18" charset="2"/>
                <a:cs typeface="Symbol" panose="05050102010706020507" pitchFamily="18" charset="2"/>
              </a:rPr>
              <a:t>ASK </a:t>
            </a:r>
            <a:r>
              <a:rPr lang="en-US" sz="1200" dirty="0">
                <a:effectLst/>
                <a:latin typeface="Open Sans" panose="020B0606030504020204" pitchFamily="34" charset="0"/>
                <a:ea typeface="Symbol" panose="05050102010706020507" pitchFamily="18" charset="2"/>
                <a:cs typeface="Symbol" panose="05050102010706020507" pitchFamily="18" charset="2"/>
              </a:rPr>
              <a:t>if anyone has any</a:t>
            </a:r>
            <a:r>
              <a:rPr lang="en-US" sz="1200" spc="-4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questions.</a:t>
            </a:r>
          </a:p>
          <a:p>
            <a:pPr marL="342900" marR="0" lvl="0" indent="-342900">
              <a:spcBef>
                <a:spcPts val="835"/>
              </a:spcBef>
              <a:spcAft>
                <a:spcPts val="0"/>
              </a:spcAft>
              <a:buSzPts val="1200"/>
              <a:buFont typeface="Symbol" panose="05050102010706020507" pitchFamily="18" charset="2"/>
              <a:buChar char=""/>
              <a:tabLst>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ACTIVITY: </a:t>
            </a:r>
            <a:r>
              <a:rPr lang="en-US" sz="1200" dirty="0">
                <a:effectLst/>
                <a:latin typeface="Open Sans" panose="020B0606030504020204" pitchFamily="34" charset="0"/>
                <a:ea typeface="Symbol" panose="05050102010706020507" pitchFamily="18" charset="2"/>
                <a:cs typeface="Symbol" panose="05050102010706020507" pitchFamily="18" charset="2"/>
              </a:rPr>
              <a:t>Walkabout</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262890" lvl="1" indent="-285750">
              <a:lnSpc>
                <a:spcPct val="113000"/>
              </a:lnSpc>
              <a:spcBef>
                <a:spcPts val="85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Prior to starting this lesson, </a:t>
            </a:r>
            <a:r>
              <a:rPr lang="en-US" sz="1200" b="1" dirty="0">
                <a:effectLst/>
                <a:latin typeface="Open Sans" panose="020B0606030504020204" pitchFamily="34" charset="0"/>
                <a:ea typeface="Courier New" panose="02070309020205020404" pitchFamily="49" charset="0"/>
              </a:rPr>
              <a:t>WRITE </a:t>
            </a:r>
            <a:r>
              <a:rPr lang="en-US" sz="1200" dirty="0">
                <a:effectLst/>
                <a:latin typeface="Open Sans" panose="020B0606030504020204" pitchFamily="34" charset="0"/>
                <a:ea typeface="Courier New" panose="02070309020205020404" pitchFamily="49" charset="0"/>
              </a:rPr>
              <a:t>each Quality Contact characteristic on</a:t>
            </a:r>
            <a:r>
              <a:rPr lang="en-US" sz="1200" spc="-16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 separate flipchart and place around the</a:t>
            </a:r>
            <a:r>
              <a:rPr lang="en-US" sz="1200" spc="-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room.</a:t>
            </a:r>
            <a:endParaRPr lang="en-US" sz="1100" dirty="0">
              <a:effectLst/>
              <a:latin typeface="Open Sans" panose="020B0606030504020204" pitchFamily="34" charset="0"/>
              <a:ea typeface="Courier New" panose="02070309020205020404" pitchFamily="49" charset="0"/>
            </a:endParaRPr>
          </a:p>
          <a:p>
            <a:pPr marL="742950" marR="95885" lvl="1" indent="-285750">
              <a:lnSpc>
                <a:spcPct val="115000"/>
              </a:lnSpc>
              <a:spcBef>
                <a:spcPts val="620"/>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INSTRUCT </a:t>
            </a:r>
            <a:r>
              <a:rPr lang="en-US" sz="1200" dirty="0">
                <a:effectLst/>
                <a:latin typeface="Open Sans" panose="020B0606030504020204" pitchFamily="34" charset="0"/>
                <a:ea typeface="Courier New" panose="02070309020205020404" pitchFamily="49" charset="0"/>
              </a:rPr>
              <a:t>participants to record specific casework behaviors associated</a:t>
            </a:r>
            <a:r>
              <a:rPr lang="en-US" sz="1200" spc="-18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with each characteristic on the corresponding</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flipchart.</a:t>
            </a:r>
            <a:endParaRPr lang="en-US" sz="1100" dirty="0">
              <a:effectLst/>
              <a:latin typeface="Open Sans" panose="020B0606030504020204" pitchFamily="34" charset="0"/>
              <a:ea typeface="Courier New" panose="02070309020205020404" pitchFamily="49" charset="0"/>
            </a:endParaRPr>
          </a:p>
          <a:p>
            <a:pPr marL="742950" marR="197485"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DEBRIEF </a:t>
            </a:r>
            <a:r>
              <a:rPr lang="en-US" sz="1200" dirty="0">
                <a:effectLst/>
                <a:latin typeface="Open Sans" panose="020B0606030504020204" pitchFamily="34" charset="0"/>
                <a:ea typeface="Courier New" panose="02070309020205020404" pitchFamily="49" charset="0"/>
              </a:rPr>
              <a:t>the activity by reading out the ideas written under each characteristic and facilitating a group discussion. </a:t>
            </a:r>
            <a:r>
              <a:rPr lang="en-US" sz="1200" b="1" dirty="0">
                <a:effectLst/>
                <a:latin typeface="Open Sans" panose="020B0606030504020204" pitchFamily="34" charset="0"/>
                <a:ea typeface="Courier New" panose="02070309020205020404" pitchFamily="49" charset="0"/>
              </a:rPr>
              <a:t>STATE</a:t>
            </a:r>
            <a:r>
              <a:rPr lang="en-US" sz="1200" dirty="0">
                <a:effectLst/>
                <a:latin typeface="Open Sans" panose="020B0606030504020204" pitchFamily="34" charset="0"/>
                <a:ea typeface="Courier New" panose="02070309020205020404" pitchFamily="49" charset="0"/>
              </a:rPr>
              <a:t> we will revisit these ideas later during our discussion around global assessment (the</a:t>
            </a:r>
            <a:r>
              <a:rPr lang="en-US" sz="1200" spc="-17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Who, What, and</a:t>
            </a:r>
            <a:r>
              <a:rPr lang="en-US" sz="1200" spc="-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How).</a:t>
            </a:r>
            <a:endParaRPr lang="en-US" sz="1100" dirty="0">
              <a:effectLst/>
              <a:latin typeface="Open Sans" panose="020B0606030504020204" pitchFamily="34" charset="0"/>
              <a:ea typeface="Courier New" panose="02070309020205020404" pitchFamily="49" charset="0"/>
            </a:endParaRPr>
          </a:p>
          <a:p>
            <a:pPr marL="342900" marR="0" lvl="0" indent="-342900">
              <a:spcBef>
                <a:spcPts val="600"/>
              </a:spcBef>
              <a:spcAft>
                <a:spcPts val="0"/>
              </a:spcAft>
              <a:buSzPts val="1200"/>
              <a:buFont typeface="Symbol" panose="05050102010706020507" pitchFamily="18" charset="2"/>
              <a:buChar char=""/>
              <a:tabLst>
                <a:tab pos="304165" algn="l"/>
                <a:tab pos="304800" algn="l"/>
              </a:tabLst>
            </a:pP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59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Intentional and</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Purposeful</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Goal</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Directed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Culturally</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Responsive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Respectful</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Unbiased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Tailored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Developmentally</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Appropriate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Reflective of Critical</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Thinking</a:t>
            </a:r>
            <a:endParaRPr lang="en-US" sz="1100" dirty="0">
              <a:effectLst/>
              <a:latin typeface="Open Sans" panose="020B0606030504020204" pitchFamily="34"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17</a:t>
            </a:fld>
            <a:endParaRPr lang="en-US"/>
          </a:p>
        </p:txBody>
      </p:sp>
    </p:spTree>
    <p:extLst>
      <p:ext uri="{BB962C8B-B14F-4D97-AF65-F5344CB8AC3E}">
        <p14:creationId xmlns:p14="http://schemas.microsoft.com/office/powerpoint/2010/main" val="374135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35915"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Open Sans" panose="020B0606030504020204" pitchFamily="34" charset="0"/>
              </a:rPr>
              <a:t>REFER </a:t>
            </a:r>
            <a:r>
              <a:rPr lang="en-US" sz="1800" dirty="0">
                <a:effectLst/>
                <a:latin typeface="Open Sans" panose="020B0606030504020204" pitchFamily="34" charset="0"/>
                <a:ea typeface="Open Sans" panose="020B0606030504020204" pitchFamily="34" charset="0"/>
              </a:rPr>
              <a:t>participants to</a:t>
            </a:r>
            <a:r>
              <a:rPr lang="en-US" sz="1800" dirty="0">
                <a:solidFill>
                  <a:srgbClr val="0000FF"/>
                </a:solidFill>
                <a:effectLst/>
                <a:latin typeface="Open Sans" panose="020B0606030504020204" pitchFamily="34" charset="0"/>
                <a:ea typeface="Open Sans" panose="020B0606030504020204" pitchFamily="34" charset="0"/>
              </a:rPr>
              <a:t> </a:t>
            </a:r>
            <a:r>
              <a:rPr lang="en-US" sz="1800" dirty="0">
                <a:solidFill>
                  <a:srgbClr val="0000FF"/>
                </a:solidFill>
                <a:effectLst/>
                <a:latin typeface="Open Sans" panose="020B0606030504020204" pitchFamily="34" charset="0"/>
                <a:ea typeface="Open Sans" panose="020B0606030504020204" pitchFamily="34" charset="0"/>
                <a:hlinkClick r:id="rId3"/>
              </a:rPr>
              <a:t>Policy 31.8-Parent/Caregiver Engagement and</a:t>
            </a:r>
            <a:r>
              <a:rPr lang="en-US" sz="1800" spc="-165" dirty="0">
                <a:solidFill>
                  <a:srgbClr val="0000FF"/>
                </a:solidFill>
                <a:effectLst/>
                <a:latin typeface="Open Sans" panose="020B0606030504020204" pitchFamily="34" charset="0"/>
                <a:ea typeface="Open Sans" panose="020B0606030504020204" pitchFamily="34" charset="0"/>
                <a:hlinkClick r:id="rId3"/>
              </a:rPr>
              <a:t> </a:t>
            </a:r>
            <a:r>
              <a:rPr lang="en-US" sz="1800" dirty="0">
                <a:solidFill>
                  <a:srgbClr val="0000FF"/>
                </a:solidFill>
                <a:effectLst/>
                <a:latin typeface="Open Sans" panose="020B0606030504020204" pitchFamily="34" charset="0"/>
                <a:ea typeface="Open Sans" panose="020B0606030504020204" pitchFamily="34" charset="0"/>
                <a:hlinkClick r:id="rId3"/>
              </a:rPr>
              <a:t>Support</a:t>
            </a:r>
            <a:r>
              <a:rPr lang="en-US" sz="1800" u="none" strike="noStrike" dirty="0">
                <a:effectLst/>
                <a:latin typeface="Open Sans" panose="020B0606030504020204" pitchFamily="34" charset="0"/>
                <a:ea typeface="Open Sans" panose="020B0606030504020204" pitchFamily="34" charset="0"/>
                <a:hlinkClick r:id="rId3"/>
              </a:rPr>
              <a:t>,</a:t>
            </a:r>
            <a:r>
              <a:rPr lang="en-US" sz="1800" dirty="0">
                <a:effectLst/>
                <a:latin typeface="Open Sans" panose="020B0606030504020204" pitchFamily="34" charset="0"/>
                <a:ea typeface="Open Sans" panose="020B0606030504020204" pitchFamily="34" charset="0"/>
              </a:rPr>
              <a:t> specifically section B on Engagement, Support and Collaboration. This policy provides direction on how concerted efforts can be achieved through engagement.</a:t>
            </a:r>
          </a:p>
          <a:p>
            <a:pPr marL="342900" marR="280670"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Open Sans" panose="020B0606030504020204" pitchFamily="34" charset="0"/>
              </a:rPr>
              <a:t>REVIEW </a:t>
            </a:r>
            <a:r>
              <a:rPr lang="en-US" sz="1800" dirty="0">
                <a:effectLst/>
                <a:latin typeface="Open Sans" panose="020B0606030504020204" pitchFamily="34" charset="0"/>
                <a:ea typeface="Open Sans" panose="020B0606030504020204" pitchFamily="34" charset="0"/>
              </a:rPr>
              <a:t>the</a:t>
            </a:r>
            <a:r>
              <a:rPr lang="en-US" sz="1800" dirty="0">
                <a:solidFill>
                  <a:srgbClr val="0000FF"/>
                </a:solidFill>
                <a:effectLst/>
                <a:latin typeface="Open Sans" panose="020B0606030504020204" pitchFamily="34" charset="0"/>
                <a:ea typeface="Open Sans" panose="020B0606030504020204" pitchFamily="34" charset="0"/>
              </a:rPr>
              <a:t> </a:t>
            </a:r>
            <a:r>
              <a:rPr lang="en-US" sz="1800" dirty="0">
                <a:solidFill>
                  <a:srgbClr val="0000FF"/>
                </a:solidFill>
                <a:effectLst/>
                <a:latin typeface="Open Sans" panose="020B0606030504020204" pitchFamily="34" charset="0"/>
                <a:ea typeface="Open Sans" panose="020B0606030504020204" pitchFamily="34" charset="0"/>
                <a:hlinkClick r:id="rId4"/>
              </a:rPr>
              <a:t>Parent Engagement and Support Work Aid</a:t>
            </a:r>
            <a:r>
              <a:rPr lang="en-US" sz="1800" u="none" strike="noStrike" dirty="0">
                <a:solidFill>
                  <a:srgbClr val="0000FF"/>
                </a:solidFill>
                <a:effectLst/>
                <a:latin typeface="Open Sans" panose="020B0606030504020204" pitchFamily="34" charset="0"/>
                <a:ea typeface="Open Sans" panose="020B0606030504020204" pitchFamily="34" charset="0"/>
                <a:hlinkClick r:id="rId4"/>
              </a:rPr>
              <a:t> </a:t>
            </a:r>
            <a:r>
              <a:rPr lang="en-US" sz="1800" dirty="0">
                <a:effectLst/>
                <a:latin typeface="Open Sans" panose="020B0606030504020204" pitchFamily="34" charset="0"/>
                <a:ea typeface="Open Sans" panose="020B0606030504020204" pitchFamily="34" charset="0"/>
              </a:rPr>
              <a:t> </a:t>
            </a:r>
          </a:p>
          <a:p>
            <a:pPr marL="342900" marR="280670"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ACTIVITY:  </a:t>
            </a:r>
            <a:r>
              <a:rPr lang="en-US" sz="1800" dirty="0">
                <a:effectLst/>
                <a:latin typeface="Open Sans" panose="020B0606030504020204" pitchFamily="34" charset="0"/>
                <a:ea typeface="Symbol" panose="05050102010706020507" pitchFamily="18" charset="2"/>
                <a:cs typeface="Symbol" panose="05050102010706020507" pitchFamily="18" charset="2"/>
              </a:rPr>
              <a:t>Divide participants into groups of 4-6 and provide each group with a piece of flipchart paper.  Ask the groups</a:t>
            </a:r>
            <a:r>
              <a:rPr lang="en-US" sz="1800" spc="-14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to record behaviorally specific examples of how they have demonstrated each category listed on the Work</a:t>
            </a:r>
            <a:r>
              <a:rPr lang="en-US" sz="1800" spc="-30"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Aid (Case Worker, Engagement, Support, and Collaboration). </a:t>
            </a:r>
          </a:p>
        </p:txBody>
      </p:sp>
      <p:sp>
        <p:nvSpPr>
          <p:cNvPr id="4" name="Slide Number Placeholder 3"/>
          <p:cNvSpPr>
            <a:spLocks noGrp="1"/>
          </p:cNvSpPr>
          <p:nvPr>
            <p:ph type="sldNum" sz="quarter" idx="5"/>
          </p:nvPr>
        </p:nvSpPr>
        <p:spPr/>
        <p:txBody>
          <a:bodyPr/>
          <a:lstStyle/>
          <a:p>
            <a:fld id="{1D427A8F-055C-4972-A4F8-D41DA41F056A}" type="slidenum">
              <a:rPr lang="en-US" smtClean="0"/>
              <a:t>18</a:t>
            </a:fld>
            <a:endParaRPr lang="en-US"/>
          </a:p>
        </p:txBody>
      </p:sp>
    </p:spTree>
    <p:extLst>
      <p:ext uri="{BB962C8B-B14F-4D97-AF65-F5344CB8AC3E}">
        <p14:creationId xmlns:p14="http://schemas.microsoft.com/office/powerpoint/2010/main" val="139106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marR="3835400" indent="-635">
              <a:lnSpc>
                <a:spcPct val="146000"/>
              </a:lnSpc>
              <a:spcBef>
                <a:spcPts val="0"/>
              </a:spcBef>
              <a:spcAft>
                <a:spcPts val="0"/>
              </a:spcAft>
            </a:pPr>
            <a:r>
              <a:rPr lang="en-US" sz="1800" b="1" dirty="0">
                <a:effectLst/>
                <a:latin typeface="Open Sans" panose="020B0606030504020204" pitchFamily="34" charset="0"/>
                <a:ea typeface="Open Sans" panose="020B0606030504020204" pitchFamily="34" charset="0"/>
              </a:rPr>
              <a:t>Lesson 2.2: Buzzwords Lesson Time: 60 minutes</a:t>
            </a:r>
          </a:p>
          <a:p>
            <a:pPr marL="76200" marR="0">
              <a:lnSpc>
                <a:spcPts val="1890"/>
              </a:lnSpc>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 / Instructions</a:t>
            </a:r>
            <a:endParaRPr lang="en-US" sz="1800" dirty="0">
              <a:effectLst/>
              <a:latin typeface="Open Sans" panose="020B0606030504020204" pitchFamily="34" charset="0"/>
              <a:ea typeface="Open Sans" panose="020B0606030504020204" pitchFamily="34" charset="0"/>
            </a:endParaRPr>
          </a:p>
          <a:p>
            <a:pPr marL="342900" marR="84455" lvl="0" indent="-342900">
              <a:lnSpc>
                <a:spcPct val="115000"/>
              </a:lnSpc>
              <a:spcBef>
                <a:spcPts val="890"/>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TELL </a:t>
            </a:r>
            <a:r>
              <a:rPr lang="en-US" sz="1800" dirty="0">
                <a:effectLst/>
                <a:latin typeface="Open Sans" panose="020B0606030504020204" pitchFamily="34" charset="0"/>
                <a:ea typeface="Symbol" panose="05050102010706020507" pitchFamily="18" charset="2"/>
                <a:cs typeface="Symbol" panose="05050102010706020507" pitchFamily="18" charset="2"/>
              </a:rPr>
              <a:t>the group we will begin the discussion around buzz words by</a:t>
            </a:r>
            <a:r>
              <a:rPr lang="en-US" sz="1800" spc="-15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watching a</a:t>
            </a:r>
            <a:r>
              <a:rPr lang="en-US" sz="1800" spc="-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video.</a:t>
            </a:r>
          </a:p>
          <a:p>
            <a:pPr marL="342900" marR="927735" lvl="0" indent="-342900">
              <a:lnSpc>
                <a:spcPct val="115000"/>
              </a:lnSpc>
              <a:spcBef>
                <a:spcPts val="60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SHOW </a:t>
            </a:r>
            <a:r>
              <a:rPr lang="en-US" sz="1800" dirty="0">
                <a:effectLst/>
                <a:latin typeface="Open Sans" panose="020B0606030504020204" pitchFamily="34" charset="0"/>
                <a:ea typeface="Symbol" panose="05050102010706020507" pitchFamily="18" charset="2"/>
                <a:cs typeface="Symbol" panose="05050102010706020507" pitchFamily="18" charset="2"/>
              </a:rPr>
              <a:t>the video on buzzwords (4:30):</a:t>
            </a:r>
            <a:r>
              <a:rPr lang="en-US" sz="1800" u="sng" dirty="0">
                <a:solidFill>
                  <a:srgbClr val="0000FF"/>
                </a:solidFill>
                <a:effectLst/>
                <a:uFill>
                  <a:solidFill>
                    <a:srgbClr val="0000FF"/>
                  </a:solidFill>
                </a:uFill>
                <a:latin typeface="Open Sans" panose="020B0606030504020204" pitchFamily="34" charset="0"/>
                <a:ea typeface="Symbol" panose="05050102010706020507" pitchFamily="18" charset="2"/>
                <a:cs typeface="Symbol" panose="05050102010706020507" pitchFamily="18" charset="2"/>
              </a:rPr>
              <a:t> </a:t>
            </a:r>
            <a:r>
              <a:rPr lang="en-US" sz="1800" spc="-5" dirty="0">
                <a:solidFill>
                  <a:srgbClr val="0000FF"/>
                </a:solidFill>
                <a:effectLst/>
                <a:latin typeface="Open Sans" panose="020B0606030504020204" pitchFamily="34" charset="0"/>
                <a:ea typeface="Symbol" panose="05050102010706020507" pitchFamily="18" charset="2"/>
                <a:cs typeface="Symbol" panose="05050102010706020507" pitchFamily="18" charset="2"/>
                <a:hlinkClick r:id="rId3"/>
              </a:rPr>
              <a:t>https://www.youtube.com/watch?v=ipCgPXp_Vmc&amp;feature=youtu.be</a:t>
            </a:r>
            <a:endParaRPr lang="en-US" sz="1800" dirty="0">
              <a:effectLst/>
              <a:latin typeface="Open Sans" panose="020B0606030504020204" pitchFamily="34" charset="0"/>
              <a:ea typeface="Symbol" panose="05050102010706020507" pitchFamily="18" charset="2"/>
              <a:cs typeface="Symbol" panose="05050102010706020507" pitchFamily="18" charset="2"/>
            </a:endParaRPr>
          </a:p>
          <a:p>
            <a:pPr marL="342900" marR="0" lvl="0" indent="-342900">
              <a:spcBef>
                <a:spcPts val="600"/>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DEBRIEF </a:t>
            </a:r>
            <a:r>
              <a:rPr lang="en-US" sz="1800" dirty="0">
                <a:effectLst/>
                <a:latin typeface="Open Sans" panose="020B0606030504020204" pitchFamily="34" charset="0"/>
                <a:ea typeface="Symbol" panose="05050102010706020507" pitchFamily="18" charset="2"/>
                <a:cs typeface="Symbol" panose="05050102010706020507" pitchFamily="18" charset="2"/>
              </a:rPr>
              <a:t>the video and </a:t>
            </a:r>
            <a:r>
              <a:rPr lang="en-US" sz="1800" b="1" dirty="0">
                <a:effectLst/>
                <a:latin typeface="Open Sans" panose="020B0606030504020204" pitchFamily="34" charset="0"/>
                <a:ea typeface="Symbol" panose="05050102010706020507" pitchFamily="18" charset="2"/>
                <a:cs typeface="Symbol" panose="05050102010706020507" pitchFamily="18" charset="2"/>
              </a:rPr>
              <a:t>REFER </a:t>
            </a:r>
            <a:r>
              <a:rPr lang="en-US" sz="1800" dirty="0">
                <a:effectLst/>
                <a:latin typeface="Open Sans" panose="020B0606030504020204" pitchFamily="34" charset="0"/>
                <a:ea typeface="Symbol" panose="05050102010706020507" pitchFamily="18" charset="2"/>
                <a:cs typeface="Symbol" panose="05050102010706020507" pitchFamily="18" charset="2"/>
              </a:rPr>
              <a:t>participants to the Buzzwords Tip</a:t>
            </a:r>
            <a:r>
              <a:rPr lang="en-US" sz="1800" spc="-5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Sheet.</a:t>
            </a:r>
          </a:p>
          <a:p>
            <a:pPr marL="342900" marR="275590" lvl="0" indent="-342900">
              <a:lnSpc>
                <a:spcPct val="115000"/>
              </a:lnSpc>
              <a:spcBef>
                <a:spcPts val="57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EXPLAIN</a:t>
            </a:r>
            <a:r>
              <a:rPr lang="en-US" sz="1200" dirty="0">
                <a:effectLst/>
                <a:latin typeface="Open Sans" panose="020B0606030504020204" pitchFamily="34" charset="0"/>
                <a:ea typeface="Symbol" panose="05050102010706020507" pitchFamily="18" charset="2"/>
                <a:cs typeface="Symbol" panose="05050102010706020507" pitchFamily="18" charset="2"/>
              </a:rPr>
              <a:t> buzzwords come up first in our conversations, then in</a:t>
            </a:r>
            <a:r>
              <a:rPr lang="en-US" sz="1200" spc="-13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our documentation.</a:t>
            </a:r>
          </a:p>
          <a:p>
            <a:pPr marL="342900" marR="275590" lvl="0" indent="-342900">
              <a:lnSpc>
                <a:spcPct val="115000"/>
              </a:lnSpc>
              <a:spcBef>
                <a:spcPts val="57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SHARE</a:t>
            </a:r>
            <a:r>
              <a:rPr lang="en-US" sz="1200" dirty="0">
                <a:effectLst/>
                <a:latin typeface="Open Sans" panose="020B0606030504020204" pitchFamily="34" charset="0"/>
                <a:ea typeface="Symbol" panose="05050102010706020507" pitchFamily="18" charset="2"/>
                <a:cs typeface="Symbol" panose="05050102010706020507" pitchFamily="18" charset="2"/>
              </a:rPr>
              <a:t> during interactions with families, we have to explore and seek</a:t>
            </a:r>
            <a:r>
              <a:rPr lang="en-US" sz="1200" spc="-14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out the specifics of what is happening in order to globally assess the family’s situation.</a:t>
            </a:r>
          </a:p>
          <a:p>
            <a:pPr marL="342900" marR="194310" lvl="0" indent="-342900">
              <a:lnSpc>
                <a:spcPct val="115000"/>
              </a:lnSpc>
              <a:spcBef>
                <a:spcPts val="60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EMPHASIZE </a:t>
            </a:r>
            <a:r>
              <a:rPr lang="en-US" sz="1200" dirty="0">
                <a:effectLst/>
                <a:latin typeface="Open Sans" panose="020B0606030504020204" pitchFamily="34" charset="0"/>
                <a:ea typeface="Symbol" panose="05050102010706020507" pitchFamily="18" charset="2"/>
                <a:cs typeface="Symbol" panose="05050102010706020507" pitchFamily="18" charset="2"/>
              </a:rPr>
              <a:t>the importance of “digging deeper.” </a:t>
            </a:r>
            <a:r>
              <a:rPr lang="en-US" sz="1200" b="1" dirty="0">
                <a:effectLst/>
                <a:latin typeface="Open Sans" panose="020B0606030504020204" pitchFamily="34" charset="0"/>
                <a:ea typeface="Symbol" panose="05050102010706020507" pitchFamily="18" charset="2"/>
                <a:cs typeface="Symbol" panose="05050102010706020507" pitchFamily="18" charset="2"/>
              </a:rPr>
              <a:t>CHALLENGE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when they hear a buzzword or are about to record one, to ask themselves, “What is truly being said here and how can it be documented so that everyone has a clear</a:t>
            </a:r>
            <a:r>
              <a:rPr lang="en-US" sz="1200" spc="-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understanding?”</a:t>
            </a:r>
          </a:p>
          <a:p>
            <a:pPr marL="342900" marR="167005"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SHARE </a:t>
            </a:r>
            <a:r>
              <a:rPr lang="en-US" sz="1200" dirty="0">
                <a:effectLst/>
                <a:latin typeface="Open Sans" panose="020B0606030504020204" pitchFamily="34" charset="0"/>
                <a:ea typeface="Symbol" panose="05050102010706020507" pitchFamily="18" charset="2"/>
                <a:cs typeface="Symbol" panose="05050102010706020507" pitchFamily="18" charset="2"/>
              </a:rPr>
              <a:t>with participants if they make a habit of avoiding buzzwords</a:t>
            </a:r>
            <a:r>
              <a:rPr lang="en-US" sz="1200" spc="-14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in their practice, they will be less likely to use them in case</a:t>
            </a:r>
            <a:r>
              <a:rPr lang="en-US" sz="1200" spc="-7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recordings.</a:t>
            </a:r>
          </a:p>
          <a:p>
            <a:pPr marL="342900" marR="304800"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EMPHASIZE </a:t>
            </a:r>
            <a:r>
              <a:rPr lang="en-US" sz="1200" dirty="0">
                <a:effectLst/>
                <a:latin typeface="Open Sans" panose="020B0606030504020204" pitchFamily="34" charset="0"/>
                <a:ea typeface="Symbol" panose="05050102010706020507" pitchFamily="18" charset="2"/>
                <a:cs typeface="Symbol" panose="05050102010706020507" pitchFamily="18" charset="2"/>
              </a:rPr>
              <a:t>we want to ensure we are using the CANS and FAST to</a:t>
            </a:r>
            <a:r>
              <a:rPr lang="en-US" sz="1200" spc="-14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guide our interactions with families to gather the information and implement into planning and service delivery. The CANS/FAST help us to identify areas the team can focus their</a:t>
            </a:r>
            <a:r>
              <a:rPr lang="en-US" sz="1200" spc="-1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efforts. </a:t>
            </a:r>
            <a:r>
              <a:rPr lang="en-US" sz="1200" b="1" dirty="0">
                <a:effectLst/>
                <a:latin typeface="Open Sans" panose="020B0606030504020204" pitchFamily="34" charset="0"/>
                <a:ea typeface="Symbol" panose="05050102010706020507" pitchFamily="18" charset="2"/>
                <a:cs typeface="Symbol" panose="05050102010706020507" pitchFamily="18" charset="2"/>
              </a:rPr>
              <a:t>SHARE</a:t>
            </a:r>
            <a:r>
              <a:rPr lang="en-US" sz="1200" dirty="0">
                <a:effectLst/>
                <a:latin typeface="Open Sans" panose="020B0606030504020204" pitchFamily="34" charset="0"/>
                <a:ea typeface="Symbol" panose="05050102010706020507" pitchFamily="18" charset="2"/>
                <a:cs typeface="Symbol" panose="05050102010706020507" pitchFamily="18" charset="2"/>
              </a:rPr>
              <a:t> participants will receive CANS/FAST training during weeks 8 and 12.</a:t>
            </a:r>
          </a:p>
          <a:p>
            <a:pPr marL="342900" marR="795655" lvl="0" indent="-342900">
              <a:lnSpc>
                <a:spcPct val="115000"/>
              </a:lnSpc>
              <a:spcBef>
                <a:spcPts val="61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EXPLAIN </a:t>
            </a:r>
            <a:r>
              <a:rPr lang="en-US" sz="1200" dirty="0">
                <a:effectLst/>
                <a:latin typeface="Open Sans" panose="020B0606030504020204" pitchFamily="34" charset="0"/>
                <a:ea typeface="Symbol" panose="05050102010706020507" pitchFamily="18" charset="2"/>
                <a:cs typeface="Symbol" panose="05050102010706020507" pitchFamily="18" charset="2"/>
              </a:rPr>
              <a:t>quality of contacts increases with the caseworker’s effective use</a:t>
            </a:r>
            <a:r>
              <a:rPr lang="en-US" sz="1200" spc="-1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of interpersonal helping skills (particularly OARS) and DCS Core Values (genuineness, empathy, and respect).</a:t>
            </a: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19</a:t>
            </a:fld>
            <a:endParaRPr lang="en-US"/>
          </a:p>
        </p:txBody>
      </p:sp>
    </p:spTree>
    <p:extLst>
      <p:ext uri="{BB962C8B-B14F-4D97-AF65-F5344CB8AC3E}">
        <p14:creationId xmlns:p14="http://schemas.microsoft.com/office/powerpoint/2010/main" val="149265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Unit 1: Construction of a Quality Contact Unit Time: 30 minutes Learning Objectives: • Participants will understand the importance of quality contacts and documentation and how they relate to and impact safety, permanency, </a:t>
            </a:r>
            <a:r>
              <a:rPr lang="en-US" dirty="0" err="1"/>
              <a:t>andwellbeing</a:t>
            </a:r>
            <a:r>
              <a:rPr lang="en-US" dirty="0"/>
              <a:t>. Supporting Materials: • Flipchart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27A8F-055C-4972-A4F8-D41DA41F05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884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03530"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SHARE </a:t>
            </a:r>
            <a:r>
              <a:rPr lang="en-US" sz="1800" dirty="0">
                <a:effectLst/>
                <a:latin typeface="Open Sans" panose="020B0606030504020204" pitchFamily="34" charset="0"/>
                <a:ea typeface="Symbol" panose="05050102010706020507" pitchFamily="18" charset="2"/>
                <a:cs typeface="Symbol" panose="05050102010706020507" pitchFamily="18" charset="2"/>
              </a:rPr>
              <a:t>with participants sometimes we include buzzwords in our documentation because we used them during the contact with the family. If a parent states, four-year-old Johnny is “acting up”, what does this statement mean and what does the behavior look</a:t>
            </a:r>
            <a:r>
              <a:rPr lang="en-US" sz="1800" spc="-10"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like?</a:t>
            </a:r>
          </a:p>
          <a:p>
            <a:pPr marL="342900" marR="95250"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ASK </a:t>
            </a:r>
            <a:r>
              <a:rPr lang="en-US" sz="1800" dirty="0">
                <a:effectLst/>
                <a:latin typeface="Open Sans" panose="020B0606030504020204" pitchFamily="34" charset="0"/>
                <a:ea typeface="Symbol" panose="05050102010706020507" pitchFamily="18" charset="2"/>
                <a:cs typeface="Symbol" panose="05050102010706020507" pitchFamily="18" charset="2"/>
              </a:rPr>
              <a:t>participants if they hear similar phrases and include them in documentation without gaining a deep understanding of what Johnny’s “acting up” entails. Is he putting his feet on his brother while watching television in the morning or is he violently attacking his brother and causing physical injury? There is a significant difference between pestering a sibling and causing</a:t>
            </a:r>
            <a:r>
              <a:rPr lang="en-US" sz="1800" spc="-170"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physical</a:t>
            </a:r>
          </a:p>
          <a:p>
            <a:pPr marL="304800" marR="86360" indent="0">
              <a:lnSpc>
                <a:spcPct val="115000"/>
              </a:lnSpc>
              <a:spcBef>
                <a:spcPts val="575"/>
              </a:spcBef>
              <a:spcAft>
                <a:spcPts val="0"/>
              </a:spcAft>
            </a:pPr>
            <a:r>
              <a:rPr lang="en-US" sz="1800" dirty="0">
                <a:effectLst/>
                <a:latin typeface="Open Sans" panose="020B0606030504020204" pitchFamily="34" charset="0"/>
                <a:ea typeface="Open Sans" panose="020B0606030504020204" pitchFamily="34" charset="0"/>
              </a:rPr>
              <a:t>harm (and should be documented accordingly). The first scenario might mean the foster parent simply needs to vent, or maybe needs some support to get a break from Johnny. The second situation is significantly more concerning and more questions need to be asked to determine the appropriate intervention.</a:t>
            </a: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20</a:t>
            </a:fld>
            <a:endParaRPr lang="en-US"/>
          </a:p>
        </p:txBody>
      </p:sp>
    </p:spTree>
    <p:extLst>
      <p:ext uri="{BB962C8B-B14F-4D97-AF65-F5344CB8AC3E}">
        <p14:creationId xmlns:p14="http://schemas.microsoft.com/office/powerpoint/2010/main" val="1541853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43535"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EMPHASIZE </a:t>
            </a:r>
            <a:r>
              <a:rPr lang="en-US" sz="1800" dirty="0">
                <a:effectLst/>
                <a:latin typeface="Open Sans" panose="020B0606030504020204" pitchFamily="34" charset="0"/>
                <a:ea typeface="Symbol" panose="05050102010706020507" pitchFamily="18" charset="2"/>
                <a:cs typeface="Symbol" panose="05050102010706020507" pitchFamily="18" charset="2"/>
              </a:rPr>
              <a:t>the importance of helping families articulate their situation and functioning during conversations so they are painting the fullest picture. In times of crisis, communication becomes more challenging; therefore, it takes more effort on our part to elicit the details needed to learn what’s really important during assessment</a:t>
            </a:r>
            <a:r>
              <a:rPr lang="en-US" sz="1800" spc="-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conversations.</a:t>
            </a:r>
          </a:p>
          <a:p>
            <a:pPr marL="342900" marR="109855" lvl="0" indent="-342900">
              <a:lnSpc>
                <a:spcPct val="115000"/>
              </a:lnSpc>
              <a:spcBef>
                <a:spcPts val="60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SHARE </a:t>
            </a:r>
            <a:r>
              <a:rPr lang="en-US" sz="1800" dirty="0">
                <a:effectLst/>
                <a:latin typeface="Open Sans" panose="020B0606030504020204" pitchFamily="34" charset="0"/>
                <a:ea typeface="Symbol" panose="05050102010706020507" pitchFamily="18" charset="2"/>
                <a:cs typeface="Symbol" panose="05050102010706020507" pitchFamily="18" charset="2"/>
              </a:rPr>
              <a:t>with participants to get beyond buzzwords used in conversation, we can use the phrase, “Tell me more,” to encourage elaboration. This phrase can be used multiple times to ensure we have adequate information for assessment and to complete quality documentation of the</a:t>
            </a:r>
            <a:r>
              <a:rPr lang="en-US" sz="1800" spc="-3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contact.</a:t>
            </a:r>
          </a:p>
          <a:p>
            <a:pPr marL="342900" marR="109855" lvl="0" indent="-342900">
              <a:lnSpc>
                <a:spcPct val="115000"/>
              </a:lnSpc>
              <a:spcBef>
                <a:spcPts val="60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ASK </a:t>
            </a:r>
            <a:r>
              <a:rPr lang="en-US" sz="1800" dirty="0">
                <a:effectLst/>
                <a:latin typeface="Open Sans" panose="020B0606030504020204" pitchFamily="34" charset="0"/>
                <a:ea typeface="Symbol" panose="05050102010706020507" pitchFamily="18" charset="2"/>
                <a:cs typeface="Symbol" panose="05050102010706020507" pitchFamily="18" charset="2"/>
              </a:rPr>
              <a:t>the participants to brainstorm techniques/strategies to avoid using buzzwords and to dig deeper with families. </a:t>
            </a:r>
            <a:r>
              <a:rPr lang="en-US" sz="1800" b="1" dirty="0">
                <a:effectLst/>
                <a:latin typeface="Open Sans" panose="020B0606030504020204" pitchFamily="34" charset="0"/>
                <a:ea typeface="Symbol" panose="05050102010706020507" pitchFamily="18" charset="2"/>
                <a:cs typeface="Symbol" panose="05050102010706020507" pitchFamily="18" charset="2"/>
              </a:rPr>
              <a:t>RECORD </a:t>
            </a:r>
            <a:r>
              <a:rPr lang="en-US" sz="1800" dirty="0">
                <a:effectLst/>
                <a:latin typeface="Open Sans" panose="020B0606030504020204" pitchFamily="34" charset="0"/>
                <a:ea typeface="Symbol" panose="05050102010706020507" pitchFamily="18" charset="2"/>
                <a:cs typeface="Symbol" panose="05050102010706020507" pitchFamily="18" charset="2"/>
              </a:rPr>
              <a:t>the answers on a flipchart labeled “Toolbox” and encourage participants to use these ideas in their</a:t>
            </a:r>
            <a:r>
              <a:rPr lang="en-US" sz="1800" spc="-20"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work.</a:t>
            </a:r>
          </a:p>
          <a:p>
            <a:pPr marL="0" marR="608965">
              <a:lnSpc>
                <a:spcPct val="115000"/>
              </a:lnSpc>
              <a:spcBef>
                <a:spcPts val="580"/>
              </a:spcBef>
              <a:spcAft>
                <a:spcPts val="0"/>
              </a:spcAft>
              <a:tabLst>
                <a:tab pos="533400" algn="l"/>
              </a:tabLst>
            </a:pPr>
            <a:r>
              <a:rPr lang="en-US" sz="1800" dirty="0">
                <a:effectLst/>
                <a:latin typeface="Open Sans" panose="020B0606030504020204" pitchFamily="34" charset="0"/>
                <a:ea typeface="Open Sans" panose="020B0606030504020204" pitchFamily="34" charset="0"/>
              </a:rPr>
              <a:t> </a:t>
            </a:r>
          </a:p>
          <a:p>
            <a:pPr marL="65405" marR="0" indent="0">
              <a:spcBef>
                <a:spcPts val="0"/>
              </a:spcBef>
              <a:spcAft>
                <a:spcPts val="0"/>
              </a:spcAft>
            </a:pPr>
            <a:r>
              <a:rPr lang="en-US" sz="1800" b="1" dirty="0">
                <a:effectLst/>
                <a:latin typeface="Open Sans" panose="020B0606030504020204" pitchFamily="34" charset="0"/>
                <a:ea typeface="Open Sans" panose="020B0606030504020204" pitchFamily="34" charset="0"/>
              </a:rPr>
              <a:t>	Trainer’s Note</a:t>
            </a:r>
            <a:r>
              <a:rPr lang="en-US" sz="1800" dirty="0">
                <a:effectLst/>
                <a:latin typeface="Open Sans" panose="020B0606030504020204" pitchFamily="34" charset="0"/>
                <a:ea typeface="Open Sans" panose="020B0606030504020204" pitchFamily="34" charset="0"/>
              </a:rPr>
              <a:t>: If you hear a buzzword used during upcoming activities or discussion, add it to the net.</a:t>
            </a:r>
          </a:p>
          <a:p>
            <a:pPr marL="65405" marR="0" indent="0">
              <a:spcBef>
                <a:spcPts val="0"/>
              </a:spcBef>
              <a:spcAft>
                <a:spcPts val="0"/>
              </a:spcAft>
            </a:pPr>
            <a:r>
              <a:rPr lang="en-US" sz="1800" dirty="0">
                <a:effectLst/>
                <a:latin typeface="Open Sans" panose="020B0606030504020204" pitchFamily="34" charset="0"/>
                <a:ea typeface="Open Sans" panose="020B0606030504020204" pitchFamily="34" charset="0"/>
              </a:rPr>
              <a:t> </a:t>
            </a:r>
          </a:p>
          <a:p>
            <a:pPr marL="304800" marR="0" indent="0">
              <a:spcBef>
                <a:spcPts val="250"/>
              </a:spcBef>
              <a:spcAft>
                <a:spcPts val="0"/>
              </a:spcAft>
            </a:pPr>
            <a:r>
              <a:rPr lang="en-US" sz="1800" dirty="0">
                <a:effectLst/>
                <a:latin typeface="Open Sans" panose="020B0606030504020204" pitchFamily="34" charset="0"/>
                <a:ea typeface="Open Sans" panose="020B0606030504020204" pitchFamily="34" charset="0"/>
              </a:rPr>
              <a:t> </a:t>
            </a:r>
          </a:p>
          <a:p>
            <a:pPr marL="342900" marR="0" lvl="0" indent="-342900">
              <a:lnSpc>
                <a:spcPts val="1470"/>
              </a:lnSpc>
              <a:spcBef>
                <a:spcPts val="0"/>
              </a:spcBef>
              <a:spcAft>
                <a:spcPts val="0"/>
              </a:spcAft>
              <a:buSzPts val="1200"/>
              <a:buFont typeface="Symbol" panose="05050102010706020507" pitchFamily="18" charset="2"/>
              <a:buChar char=""/>
              <a:tabLst>
                <a:tab pos="304165" algn="l"/>
                <a:tab pos="304800" algn="l"/>
              </a:tabLst>
            </a:pPr>
            <a:r>
              <a:rPr lang="en-US" sz="1800" dirty="0">
                <a:effectLst/>
                <a:latin typeface="Open Sans" panose="020B0606030504020204" pitchFamily="34" charset="0"/>
                <a:ea typeface="Symbol" panose="05050102010706020507" pitchFamily="18" charset="2"/>
                <a:cs typeface="Symbol" panose="05050102010706020507" pitchFamily="18" charset="2"/>
              </a:rPr>
              <a:t>After the activity is completed, </a:t>
            </a:r>
            <a:r>
              <a:rPr lang="en-US" sz="1800" b="1" dirty="0">
                <a:effectLst/>
                <a:latin typeface="Open Sans" panose="020B0606030504020204" pitchFamily="34" charset="0"/>
                <a:ea typeface="Symbol" panose="05050102010706020507" pitchFamily="18" charset="2"/>
                <a:cs typeface="Symbol" panose="05050102010706020507" pitchFamily="18" charset="2"/>
              </a:rPr>
              <a:t>ASK </a:t>
            </a:r>
            <a:r>
              <a:rPr lang="en-US" sz="1800" dirty="0">
                <a:effectLst/>
                <a:latin typeface="Open Sans" panose="020B0606030504020204" pitchFamily="34" charset="0"/>
                <a:ea typeface="Symbol" panose="05050102010706020507" pitchFamily="18" charset="2"/>
                <a:cs typeface="Symbol" panose="05050102010706020507" pitchFamily="18" charset="2"/>
              </a:rPr>
              <a:t>participants how using buzzwords</a:t>
            </a:r>
            <a:r>
              <a:rPr lang="en-US" sz="1800" spc="-5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in</a:t>
            </a:r>
          </a:p>
          <a:p>
            <a:pPr marL="304800" marR="0" indent="0">
              <a:spcBef>
                <a:spcPts val="250"/>
              </a:spcBef>
              <a:spcAft>
                <a:spcPts val="0"/>
              </a:spcAft>
            </a:pPr>
            <a:r>
              <a:rPr lang="en-US" sz="1800" dirty="0">
                <a:effectLst/>
                <a:latin typeface="Open Sans" panose="020B0606030504020204" pitchFamily="34" charset="0"/>
                <a:ea typeface="Open Sans" panose="020B0606030504020204" pitchFamily="34" charset="0"/>
              </a:rPr>
              <a:t> documentation can affect reasonable / concerted efforts.</a:t>
            </a:r>
          </a:p>
          <a:p>
            <a:pPr marL="342900" marR="186055" lvl="0" indent="-342900">
              <a:lnSpc>
                <a:spcPct val="115000"/>
              </a:lnSpc>
              <a:spcBef>
                <a:spcPts val="83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REMIND </a:t>
            </a:r>
            <a:r>
              <a:rPr lang="en-US" sz="1800" dirty="0">
                <a:effectLst/>
                <a:latin typeface="Open Sans" panose="020B0606030504020204" pitchFamily="34" charset="0"/>
                <a:ea typeface="Symbol" panose="05050102010706020507" pitchFamily="18" charset="2"/>
                <a:cs typeface="Symbol" panose="05050102010706020507" pitchFamily="18" charset="2"/>
              </a:rPr>
              <a:t>the group increased use of Interpersonal Helping Skills and OARS increases the likelihood of a quality contact while use of buzzwords decreases the likelihood of a quality contact. This limits our global assessment around Safety, Permanency, and Well-being.</a:t>
            </a: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21</a:t>
            </a:fld>
            <a:endParaRPr lang="en-US"/>
          </a:p>
        </p:txBody>
      </p:sp>
    </p:spTree>
    <p:extLst>
      <p:ext uri="{BB962C8B-B14F-4D97-AF65-F5344CB8AC3E}">
        <p14:creationId xmlns:p14="http://schemas.microsoft.com/office/powerpoint/2010/main" val="2416937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342900" marR="0" lvl="0" indent="-342900">
              <a:spcBef>
                <a:spcPts val="9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REVIEW </a:t>
            </a:r>
            <a:r>
              <a:rPr lang="en-US" sz="1200" dirty="0">
                <a:effectLst/>
                <a:latin typeface="Open Sans" panose="020B0606030504020204" pitchFamily="34" charset="0"/>
                <a:ea typeface="Symbol" panose="05050102010706020507" pitchFamily="18" charset="2"/>
                <a:cs typeface="Symbol" panose="05050102010706020507" pitchFamily="18" charset="2"/>
              </a:rPr>
              <a:t>the different casework activities for each</a:t>
            </a:r>
            <a:r>
              <a:rPr lang="en-US" sz="1200" spc="-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phase:</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85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Before</a:t>
            </a:r>
            <a:endParaRPr lang="en-US" sz="1100" dirty="0">
              <a:effectLst/>
              <a:latin typeface="Open Sans" panose="020B0606030504020204" pitchFamily="34" charset="0"/>
              <a:ea typeface="Courier New" panose="02070309020205020404" pitchFamily="49" charset="0"/>
            </a:endParaRPr>
          </a:p>
          <a:p>
            <a:pPr marL="1143000" marR="397510" lvl="2" indent="-228600">
              <a:lnSpc>
                <a:spcPct val="115000"/>
              </a:lnSpc>
              <a:spcBef>
                <a:spcPts val="830"/>
              </a:spcBef>
              <a:spcAft>
                <a:spcPts val="0"/>
              </a:spcAft>
              <a:buSzPts val="1200"/>
              <a:buFont typeface="Wingdings" panose="05000000000000000000" pitchFamily="2" charset="2"/>
              <a:buChar char=""/>
              <a:tabLst>
                <a:tab pos="761365" algn="l"/>
                <a:tab pos="762000" algn="l"/>
              </a:tabLst>
            </a:pPr>
            <a:r>
              <a:rPr lang="en-US" sz="1200" u="sng" dirty="0">
                <a:effectLst/>
                <a:latin typeface="Open Sans" panose="020B0606030504020204" pitchFamily="34" charset="0"/>
                <a:ea typeface="Wingdings" panose="05000000000000000000" pitchFamily="2" charset="2"/>
                <a:cs typeface="Wingdings" panose="05000000000000000000" pitchFamily="2" charset="2"/>
              </a:rPr>
              <a:t>Preparation and planning</a:t>
            </a:r>
            <a:r>
              <a:rPr lang="en-US" sz="1200" dirty="0">
                <a:effectLst/>
                <a:latin typeface="Open Sans" panose="020B0606030504020204" pitchFamily="34" charset="0"/>
                <a:ea typeface="Wingdings" panose="05000000000000000000" pitchFamily="2" charset="2"/>
                <a:cs typeface="Wingdings" panose="05000000000000000000" pitchFamily="2" charset="2"/>
              </a:rPr>
              <a:t> tailored to the specific circumstances of</a:t>
            </a:r>
            <a:r>
              <a:rPr lang="en-US" sz="1200" spc="-1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the child or youth and</a:t>
            </a:r>
            <a:r>
              <a:rPr lang="en-US" sz="1200" spc="-2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family</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742950" marR="0" lvl="1" indent="-285750">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During</a:t>
            </a:r>
            <a:endParaRPr lang="en-US" sz="1100" dirty="0">
              <a:effectLst/>
              <a:latin typeface="Open Sans" panose="020B0606030504020204" pitchFamily="34" charset="0"/>
              <a:ea typeface="Courier New" panose="02070309020205020404" pitchFamily="49" charset="0"/>
            </a:endParaRPr>
          </a:p>
          <a:p>
            <a:pPr marL="1143000" marR="559435" lvl="2" indent="-228600">
              <a:lnSpc>
                <a:spcPct val="115000"/>
              </a:lnSpc>
              <a:spcBef>
                <a:spcPts val="840"/>
              </a:spcBef>
              <a:spcAft>
                <a:spcPts val="0"/>
              </a:spcAft>
              <a:buSzPts val="1200"/>
              <a:buFont typeface="Wingdings" panose="05000000000000000000" pitchFamily="2" charset="2"/>
              <a:buChar char=""/>
              <a:tabLst>
                <a:tab pos="761365" algn="l"/>
                <a:tab pos="762000" algn="l"/>
              </a:tabLst>
            </a:pPr>
            <a:r>
              <a:rPr lang="en-US" sz="1200" u="sng" dirty="0">
                <a:effectLst/>
                <a:latin typeface="Open Sans" panose="020B0606030504020204" pitchFamily="34" charset="0"/>
                <a:ea typeface="Wingdings" panose="05000000000000000000" pitchFamily="2" charset="2"/>
                <a:cs typeface="Wingdings" panose="05000000000000000000" pitchFamily="2" charset="2"/>
              </a:rPr>
              <a:t>Assessment</a:t>
            </a:r>
            <a:r>
              <a:rPr lang="en-US" sz="1200" dirty="0">
                <a:effectLst/>
                <a:latin typeface="Open Sans" panose="020B0606030504020204" pitchFamily="34" charset="0"/>
                <a:ea typeface="Wingdings" panose="05000000000000000000" pitchFamily="2" charset="2"/>
                <a:cs typeface="Wingdings" panose="05000000000000000000" pitchFamily="2" charset="2"/>
              </a:rPr>
              <a:t> of: Safety, risk, permanency, and well-being &amp; progress toward individual case</a:t>
            </a:r>
            <a:r>
              <a:rPr lang="en-US" sz="1200" spc="-2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goals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451485" lvl="2" indent="-228600" algn="just">
              <a:lnSpc>
                <a:spcPct val="115000"/>
              </a:lnSpc>
              <a:spcBef>
                <a:spcPts val="600"/>
              </a:spcBef>
              <a:spcAft>
                <a:spcPts val="0"/>
              </a:spcAft>
              <a:buSzPts val="1200"/>
              <a:buFont typeface="Wingdings" panose="05000000000000000000" pitchFamily="2" charset="2"/>
              <a:buChar char=""/>
              <a:tabLst>
                <a:tab pos="762000" algn="l"/>
              </a:tabLst>
            </a:pPr>
            <a:r>
              <a:rPr lang="en-US" sz="1200" u="sng" dirty="0">
                <a:effectLst/>
                <a:latin typeface="Open Sans" panose="020B0606030504020204" pitchFamily="34" charset="0"/>
                <a:ea typeface="Wingdings" panose="05000000000000000000" pitchFamily="2" charset="2"/>
                <a:cs typeface="Wingdings" panose="05000000000000000000" pitchFamily="2" charset="2"/>
              </a:rPr>
              <a:t>Engagement</a:t>
            </a:r>
            <a:r>
              <a:rPr lang="en-US" sz="1200" dirty="0">
                <a:effectLst/>
                <a:latin typeface="Open Sans" panose="020B0606030504020204" pitchFamily="34" charset="0"/>
                <a:ea typeface="Wingdings" panose="05000000000000000000" pitchFamily="2" charset="2"/>
                <a:cs typeface="Wingdings" panose="05000000000000000000" pitchFamily="2" charset="2"/>
              </a:rPr>
              <a:t> of children, youth, parents, and resource parents by</a:t>
            </a:r>
            <a:r>
              <a:rPr lang="en-US" sz="1200" spc="-1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the caseworker through use of empathy, genuineness, and respect both individually and as a</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team.</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180975" lvl="2" indent="-228600">
              <a:lnSpc>
                <a:spcPct val="115000"/>
              </a:lnSpc>
              <a:spcBef>
                <a:spcPts val="600"/>
              </a:spcBef>
              <a:spcAft>
                <a:spcPts val="0"/>
              </a:spcAft>
              <a:buSzPts val="1200"/>
              <a:buFont typeface="Wingdings" panose="05000000000000000000" pitchFamily="2" charset="2"/>
              <a:buChar char=""/>
              <a:tabLst>
                <a:tab pos="761365" algn="l"/>
                <a:tab pos="762000" algn="l"/>
              </a:tabLst>
            </a:pPr>
            <a:r>
              <a:rPr lang="en-US" sz="1200" u="sng" dirty="0">
                <a:effectLst/>
                <a:latin typeface="Open Sans" panose="020B0606030504020204" pitchFamily="34" charset="0"/>
                <a:ea typeface="Wingdings" panose="05000000000000000000" pitchFamily="2" charset="2"/>
                <a:cs typeface="Wingdings" panose="05000000000000000000" pitchFamily="2" charset="2"/>
              </a:rPr>
              <a:t>Dialogue</a:t>
            </a:r>
            <a:r>
              <a:rPr lang="en-US" sz="1200" dirty="0">
                <a:effectLst/>
                <a:latin typeface="Open Sans" panose="020B0606030504020204" pitchFamily="34" charset="0"/>
                <a:ea typeface="Wingdings" panose="05000000000000000000" pitchFamily="2" charset="2"/>
                <a:cs typeface="Wingdings" panose="05000000000000000000" pitchFamily="2" charset="2"/>
              </a:rPr>
              <a:t> that values the youth and parent voice and promotes</a:t>
            </a:r>
            <a:r>
              <a:rPr lang="en-US" sz="1200" spc="-1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reflection on strengths, needs, and</a:t>
            </a:r>
            <a:r>
              <a:rPr lang="en-US" sz="1200" spc="-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concerns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742950" marR="0" lvl="1" indent="-285750">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After</a:t>
            </a:r>
            <a:endParaRPr lang="en-US" sz="1100" dirty="0">
              <a:effectLst/>
              <a:latin typeface="Open Sans" panose="020B0606030504020204" pitchFamily="34" charset="0"/>
              <a:ea typeface="Courier New" panose="02070309020205020404" pitchFamily="49" charset="0"/>
            </a:endParaRPr>
          </a:p>
          <a:p>
            <a:pPr marL="1143000" marR="388620" lvl="2" indent="-228600">
              <a:lnSpc>
                <a:spcPct val="115000"/>
              </a:lnSpc>
              <a:spcBef>
                <a:spcPts val="840"/>
              </a:spcBef>
              <a:spcAft>
                <a:spcPts val="0"/>
              </a:spcAft>
              <a:buSzPts val="1200"/>
              <a:buFont typeface="Wingdings" panose="05000000000000000000" pitchFamily="2" charset="2"/>
              <a:buChar char=""/>
              <a:tabLst>
                <a:tab pos="761365" algn="l"/>
                <a:tab pos="762000" algn="l"/>
              </a:tabLst>
            </a:pPr>
            <a:r>
              <a:rPr lang="en-US" sz="1200" u="sng" dirty="0">
                <a:effectLst/>
                <a:latin typeface="Open Sans" panose="020B0606030504020204" pitchFamily="34" charset="0"/>
                <a:ea typeface="Wingdings" panose="05000000000000000000" pitchFamily="2" charset="2"/>
                <a:cs typeface="Wingdings" panose="05000000000000000000" pitchFamily="2" charset="2"/>
              </a:rPr>
              <a:t>Follow-up</a:t>
            </a:r>
            <a:r>
              <a:rPr lang="en-US" sz="1200" dirty="0">
                <a:effectLst/>
                <a:latin typeface="Open Sans" panose="020B0606030504020204" pitchFamily="34" charset="0"/>
                <a:ea typeface="Wingdings" panose="05000000000000000000" pitchFamily="2" charset="2"/>
                <a:cs typeface="Wingdings" panose="05000000000000000000" pitchFamily="2" charset="2"/>
              </a:rPr>
              <a:t> on tasks or concerns discussed previously (this may</a:t>
            </a:r>
            <a:r>
              <a:rPr lang="en-US" sz="1200" spc="-16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include difficult conversations about why certain things did not happen as planned)</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386080" lvl="2" indent="-228600">
              <a:lnSpc>
                <a:spcPct val="115000"/>
              </a:lnSpc>
              <a:spcBef>
                <a:spcPts val="575"/>
              </a:spcBef>
              <a:spcAft>
                <a:spcPts val="0"/>
              </a:spcAft>
              <a:buSzPts val="1200"/>
              <a:buFont typeface="Wingdings" panose="05000000000000000000" pitchFamily="2" charset="2"/>
              <a:buChar char=""/>
              <a:tabLst>
                <a:tab pos="761365" algn="l"/>
                <a:tab pos="762000" algn="l"/>
              </a:tabLst>
            </a:pPr>
            <a:r>
              <a:rPr lang="en-US" sz="1200" u="sng" dirty="0">
                <a:effectLst/>
                <a:latin typeface="Open Sans" panose="020B0606030504020204" pitchFamily="34" charset="0"/>
                <a:ea typeface="Wingdings" panose="05000000000000000000" pitchFamily="2" charset="2"/>
                <a:cs typeface="Wingdings" panose="05000000000000000000" pitchFamily="2" charset="2"/>
              </a:rPr>
              <a:t>Decision-making and problem solving</a:t>
            </a:r>
            <a:r>
              <a:rPr lang="en-US" sz="1200" dirty="0">
                <a:effectLst/>
                <a:latin typeface="Open Sans" panose="020B0606030504020204" pitchFamily="34" charset="0"/>
                <a:ea typeface="Wingdings" panose="05000000000000000000" pitchFamily="2" charset="2"/>
                <a:cs typeface="Wingdings" panose="05000000000000000000" pitchFamily="2" charset="2"/>
              </a:rPr>
              <a:t> to address needs and move</a:t>
            </a:r>
            <a:r>
              <a:rPr lang="en-US" sz="1200" spc="-1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the case plan</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forward</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600"/>
              </a:spcBef>
              <a:spcAft>
                <a:spcPts val="0"/>
              </a:spcAft>
              <a:buSzPts val="1200"/>
              <a:buFont typeface="Wingdings" panose="05000000000000000000" pitchFamily="2" charset="2"/>
              <a:buChar char=""/>
              <a:tabLst>
                <a:tab pos="761365" algn="l"/>
                <a:tab pos="762000" algn="l"/>
              </a:tabLst>
            </a:pPr>
            <a:r>
              <a:rPr lang="en-US" sz="1200" u="sng" dirty="0">
                <a:effectLst/>
                <a:latin typeface="Open Sans" panose="020B0606030504020204" pitchFamily="34" charset="0"/>
                <a:ea typeface="Wingdings" panose="05000000000000000000" pitchFamily="2" charset="2"/>
                <a:cs typeface="Wingdings" panose="05000000000000000000" pitchFamily="2" charset="2"/>
              </a:rPr>
              <a:t>Documentation</a:t>
            </a:r>
            <a:r>
              <a:rPr lang="en-US" sz="1200" dirty="0">
                <a:effectLst/>
                <a:latin typeface="Open Sans" panose="020B0606030504020204" pitchFamily="34" charset="0"/>
                <a:ea typeface="Wingdings" panose="05000000000000000000" pitchFamily="2" charset="2"/>
                <a:cs typeface="Wingdings" panose="05000000000000000000" pitchFamily="2" charset="2"/>
              </a:rPr>
              <a:t> to support monitoring and</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follow-up</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09956A71-5BA7-4E52-A449-E233B5F3F43B}" type="slidenum">
              <a:rPr lang="en-US" smtClean="0"/>
              <a:t>22</a:t>
            </a:fld>
            <a:endParaRPr lang="en-US"/>
          </a:p>
        </p:txBody>
      </p:sp>
    </p:spTree>
    <p:extLst>
      <p:ext uri="{BB962C8B-B14F-4D97-AF65-F5344CB8AC3E}">
        <p14:creationId xmlns:p14="http://schemas.microsoft.com/office/powerpoint/2010/main" val="351349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850"/>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REFER </a:t>
            </a:r>
            <a:r>
              <a:rPr lang="en-US" sz="1800" dirty="0">
                <a:effectLst/>
                <a:latin typeface="Open Sans" panose="020B0606030504020204" pitchFamily="34" charset="0"/>
                <a:ea typeface="Symbol" panose="05050102010706020507" pitchFamily="18" charset="2"/>
                <a:cs typeface="Symbol" panose="05050102010706020507" pitchFamily="18" charset="2"/>
              </a:rPr>
              <a:t>participants to the Capacity Building Center’s Defining Quality Contacts specifically to the section about the Three Phases.</a:t>
            </a:r>
          </a:p>
          <a:p>
            <a:pPr marL="342900" marR="90170" lvl="0" indent="-342900">
              <a:lnSpc>
                <a:spcPct val="115000"/>
              </a:lnSpc>
              <a:spcBef>
                <a:spcPts val="83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REFER </a:t>
            </a:r>
            <a:r>
              <a:rPr lang="en-US" sz="1800" dirty="0">
                <a:effectLst/>
                <a:latin typeface="Open Sans" panose="020B0606030504020204" pitchFamily="34" charset="0"/>
                <a:ea typeface="Symbol" panose="05050102010706020507" pitchFamily="18" charset="2"/>
                <a:cs typeface="Symbol" panose="05050102010706020507" pitchFamily="18" charset="2"/>
              </a:rPr>
              <a:t>to the slide The Who, How and What of Monthly Quality Contacts and </a:t>
            </a:r>
            <a:r>
              <a:rPr lang="en-US" sz="1800" b="1" dirty="0">
                <a:effectLst/>
                <a:latin typeface="Open Sans" panose="020B0606030504020204" pitchFamily="34" charset="0"/>
                <a:ea typeface="Symbol" panose="05050102010706020507" pitchFamily="18" charset="2"/>
                <a:cs typeface="Symbol" panose="05050102010706020507" pitchFamily="18" charset="2"/>
              </a:rPr>
              <a:t>DISTRIBUTE</a:t>
            </a:r>
            <a:r>
              <a:rPr lang="en-US" sz="1800" dirty="0">
                <a:effectLst/>
                <a:latin typeface="Open Sans" panose="020B0606030504020204" pitchFamily="34" charset="0"/>
                <a:ea typeface="Symbol" panose="05050102010706020507" pitchFamily="18" charset="2"/>
                <a:cs typeface="Symbol" panose="05050102010706020507" pitchFamily="18" charset="2"/>
              </a:rPr>
              <a:t> the Desk Reference Guide associated with the participant’s program area.  Discuss the purpose of the desk reference guides.  </a:t>
            </a:r>
          </a:p>
          <a:p>
            <a:pPr marL="342900" marR="90170" lvl="0" indent="-342900">
              <a:lnSpc>
                <a:spcPct val="115000"/>
              </a:lnSpc>
              <a:spcBef>
                <a:spcPts val="835"/>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REMIND </a:t>
            </a:r>
            <a:r>
              <a:rPr lang="en-US" sz="1800" dirty="0">
                <a:effectLst/>
                <a:latin typeface="Open Sans" panose="020B0606030504020204" pitchFamily="34" charset="0"/>
                <a:ea typeface="Symbol" panose="05050102010706020507" pitchFamily="18" charset="2"/>
                <a:cs typeface="Symbol" panose="05050102010706020507" pitchFamily="18" charset="2"/>
              </a:rPr>
              <a:t>participants to the document Meaningful Visits with Children of Any Age and briefly review the benefits of utilizing this document to support quality contacts.</a:t>
            </a:r>
          </a:p>
          <a:p>
            <a:endParaRPr lang="en-US" dirty="0"/>
          </a:p>
        </p:txBody>
      </p:sp>
      <p:sp>
        <p:nvSpPr>
          <p:cNvPr id="4" name="Slide Number Placeholder 3"/>
          <p:cNvSpPr>
            <a:spLocks noGrp="1"/>
          </p:cNvSpPr>
          <p:nvPr>
            <p:ph type="sldNum" sz="quarter" idx="10"/>
          </p:nvPr>
        </p:nvSpPr>
        <p:spPr/>
        <p:txBody>
          <a:bodyPr/>
          <a:lstStyle/>
          <a:p>
            <a:fld id="{09956A71-5BA7-4E52-A449-E233B5F3F43B}" type="slidenum">
              <a:rPr lang="en-US" smtClean="0"/>
              <a:t>23</a:t>
            </a:fld>
            <a:endParaRPr lang="en-US"/>
          </a:p>
        </p:txBody>
      </p:sp>
    </p:spTree>
    <p:extLst>
      <p:ext uri="{BB962C8B-B14F-4D97-AF65-F5344CB8AC3E}">
        <p14:creationId xmlns:p14="http://schemas.microsoft.com/office/powerpoint/2010/main" val="474713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68935" lvl="0" indent="-342900">
              <a:lnSpc>
                <a:spcPct val="115000"/>
              </a:lnSpc>
              <a:spcBef>
                <a:spcPts val="61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REVIEW </a:t>
            </a:r>
            <a:r>
              <a:rPr lang="en-US" sz="1200" dirty="0">
                <a:effectLst/>
                <a:latin typeface="Open Sans" panose="020B0606030504020204" pitchFamily="34" charset="0"/>
                <a:ea typeface="Symbol" panose="05050102010706020507" pitchFamily="18" charset="2"/>
                <a:cs typeface="Symbol" panose="05050102010706020507" pitchFamily="18" charset="2"/>
              </a:rPr>
              <a:t>the three casework activities that workers should complete before</a:t>
            </a:r>
            <a:r>
              <a:rPr lang="en-US" sz="1200" spc="-18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 visit:</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Schedule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Gather information and</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review</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Plan and</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prepare</a:t>
            </a:r>
            <a:endParaRPr lang="en-US" sz="1100" dirty="0">
              <a:effectLst/>
              <a:latin typeface="Open Sans" panose="020B0606030504020204" pitchFamily="34" charset="0"/>
              <a:ea typeface="Courier New" panose="02070309020205020404" pitchFamily="49" charset="0"/>
            </a:endParaRPr>
          </a:p>
          <a:p>
            <a:pPr marL="342900" marR="0" lvl="0" indent="-342900" algn="l" defTabSz="914400" rtl="0" eaLnBrk="1" fontAlgn="auto" latinLnBrk="0" hangingPunct="1">
              <a:lnSpc>
                <a:spcPct val="107000"/>
              </a:lnSpc>
              <a:spcBef>
                <a:spcPts val="500"/>
              </a:spcBef>
              <a:spcAft>
                <a:spcPts val="0"/>
              </a:spcAft>
              <a:buClrTx/>
              <a:buSzTx/>
              <a:buFont typeface="Arial" panose="020B0604020202020204" pitchFamily="34" charset="0"/>
              <a:buChar char="●"/>
              <a:tabLst/>
              <a:defRPr/>
            </a:pPr>
            <a:r>
              <a:rPr lang="en-US" sz="1200" b="1" dirty="0">
                <a:effectLst/>
                <a:latin typeface="Open Sans" panose="020B0606030504020204" pitchFamily="34" charset="0"/>
                <a:ea typeface="Symbol" panose="05050102010706020507" pitchFamily="18" charset="2"/>
                <a:cs typeface="Symbol" panose="05050102010706020507" pitchFamily="18" charset="2"/>
              </a:rPr>
              <a:t>REFER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to the worksheet where each of these activities is broken down into more detail. </a:t>
            </a:r>
            <a:r>
              <a:rPr lang="en-US" sz="1200" b="1" dirty="0">
                <a:effectLst/>
                <a:latin typeface="Open Sans" panose="020B0606030504020204" pitchFamily="34" charset="0"/>
                <a:ea typeface="Symbol" panose="05050102010706020507" pitchFamily="18" charset="2"/>
                <a:cs typeface="Symbol" panose="05050102010706020507" pitchFamily="18" charset="2"/>
              </a:rPr>
              <a:t>HIGHLIGHT </a:t>
            </a:r>
            <a:r>
              <a:rPr lang="en-US" sz="1200" dirty="0">
                <a:effectLst/>
                <a:latin typeface="Open Sans" panose="020B0606030504020204" pitchFamily="34" charset="0"/>
                <a:ea typeface="Symbol" panose="05050102010706020507" pitchFamily="18" charset="2"/>
                <a:cs typeface="Symbol" panose="05050102010706020507" pitchFamily="18" charset="2"/>
              </a:rPr>
              <a:t>key tasks on the worksheet and relate</a:t>
            </a:r>
            <a:r>
              <a:rPr lang="en-US" sz="1200" spc="-16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them to the characteristics and impact of Quality Contacts discussed</a:t>
            </a:r>
            <a:r>
              <a:rPr lang="en-US" sz="1200" spc="-6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earlier.</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0" lvl="0" indent="-342900">
              <a:spcBef>
                <a:spcPts val="600"/>
              </a:spcBef>
              <a:spcAft>
                <a:spcPts val="0"/>
              </a:spcAft>
              <a:buSzPts val="1200"/>
              <a:buFont typeface="Symbol" panose="05050102010706020507" pitchFamily="18" charset="2"/>
              <a:buChar char=""/>
              <a:tabLst>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ACTIVITY: </a:t>
            </a:r>
            <a:r>
              <a:rPr lang="en-US" sz="1200" dirty="0">
                <a:effectLst/>
                <a:latin typeface="Open Sans" panose="020B0606030504020204" pitchFamily="34" charset="0"/>
                <a:ea typeface="Symbol" panose="05050102010706020507" pitchFamily="18" charset="2"/>
                <a:cs typeface="Symbol" panose="05050102010706020507" pitchFamily="18" charset="2"/>
              </a:rPr>
              <a:t>The Three</a:t>
            </a:r>
            <a:r>
              <a:rPr lang="en-US" sz="1200" spc="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Phases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835"/>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REFER </a:t>
            </a:r>
            <a:r>
              <a:rPr lang="en-US" sz="1200" dirty="0">
                <a:effectLst/>
                <a:latin typeface="Open Sans" panose="020B0606030504020204" pitchFamily="34" charset="0"/>
                <a:ea typeface="Courier New" panose="02070309020205020404" pitchFamily="49" charset="0"/>
              </a:rPr>
              <a:t>participants to the Quality Contact Casework Worksheet</a:t>
            </a:r>
            <a:endParaRPr lang="en-US" sz="1100" dirty="0">
              <a:effectLst/>
              <a:latin typeface="Open Sans" panose="020B0606030504020204" pitchFamily="34" charset="0"/>
              <a:ea typeface="Courier New" panose="02070309020205020404" pitchFamily="49" charset="0"/>
            </a:endParaRPr>
          </a:p>
          <a:p>
            <a:pPr marL="742950" marR="90170" lvl="1" indent="-285750">
              <a:lnSpc>
                <a:spcPct val="115000"/>
              </a:lnSpc>
              <a:spcBef>
                <a:spcPts val="835"/>
              </a:spcBef>
              <a:spcAft>
                <a:spcPts val="0"/>
              </a:spcAft>
              <a:buSzPts val="1200"/>
              <a:buFont typeface="Courier New" panose="02070309020205020404" pitchFamily="49" charset="0"/>
              <a:buChar char="o"/>
              <a:tabLst>
                <a:tab pos="304165" algn="l"/>
                <a:tab pos="304800" algn="l"/>
              </a:tabLst>
            </a:pPr>
            <a:r>
              <a:rPr lang="en-US" sz="1200" b="1" dirty="0">
                <a:effectLst/>
                <a:latin typeface="Open Sans" panose="020B0606030504020204" pitchFamily="34" charset="0"/>
                <a:ea typeface="Courier New" panose="02070309020205020404" pitchFamily="49" charset="0"/>
              </a:rPr>
              <a:t>SHARE </a:t>
            </a:r>
            <a:r>
              <a:rPr lang="en-US" sz="1200" dirty="0">
                <a:effectLst/>
                <a:latin typeface="Open Sans" panose="020B0606030504020204" pitchFamily="34" charset="0"/>
                <a:ea typeface="Courier New" panose="02070309020205020404" pitchFamily="49" charset="0"/>
              </a:rPr>
              <a:t>with participants this is not an exhaustive list but provides a framework and suggestions for planning casework activities in each phase of a Quality Contact.</a:t>
            </a:r>
            <a:endParaRPr lang="en-US" sz="1100" dirty="0">
              <a:effectLst/>
              <a:latin typeface="Open Sans" panose="020B0606030504020204" pitchFamily="34" charset="0"/>
              <a:ea typeface="Courier New" panose="02070309020205020404" pitchFamily="49" charset="0"/>
            </a:endParaRPr>
          </a:p>
          <a:p>
            <a:pPr marL="742950" marR="328930" lvl="1" indent="-285750">
              <a:lnSpc>
                <a:spcPct val="115000"/>
              </a:lnSpc>
              <a:spcBef>
                <a:spcPts val="845"/>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ASK </a:t>
            </a:r>
            <a:r>
              <a:rPr lang="en-US" sz="1200" dirty="0">
                <a:effectLst/>
                <a:latin typeface="Open Sans" panose="020B0606030504020204" pitchFamily="34" charset="0"/>
                <a:ea typeface="Courier New" panose="02070309020205020404" pitchFamily="49" charset="0"/>
              </a:rPr>
              <a:t>participants to quickly review these. </a:t>
            </a:r>
            <a:r>
              <a:rPr lang="en-US" sz="1200" b="1" dirty="0">
                <a:effectLst/>
                <a:latin typeface="Open Sans" panose="020B0606030504020204" pitchFamily="34" charset="0"/>
                <a:ea typeface="Courier New" panose="02070309020205020404" pitchFamily="49" charset="0"/>
              </a:rPr>
              <a:t>ASK </a:t>
            </a:r>
            <a:r>
              <a:rPr lang="en-US" sz="1200" dirty="0">
                <a:effectLst/>
                <a:latin typeface="Open Sans" panose="020B0606030504020204" pitchFamily="34" charset="0"/>
                <a:ea typeface="Courier New" panose="02070309020205020404" pitchFamily="49" charset="0"/>
              </a:rPr>
              <a:t>participants to highlight</a:t>
            </a:r>
            <a:r>
              <a:rPr lang="en-US" sz="1200" spc="-1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the information which really stands out to them. </a:t>
            </a:r>
            <a:r>
              <a:rPr lang="en-US" sz="1200" b="1" dirty="0">
                <a:effectLst/>
                <a:latin typeface="Open Sans" panose="020B0606030504020204" pitchFamily="34" charset="0"/>
                <a:ea typeface="Courier New" panose="02070309020205020404" pitchFamily="49" charset="0"/>
              </a:rPr>
              <a:t>ALLOW </a:t>
            </a:r>
            <a:r>
              <a:rPr lang="en-US" sz="1200" dirty="0">
                <a:effectLst/>
                <a:latin typeface="Open Sans" panose="020B0606030504020204" pitchFamily="34" charset="0"/>
                <a:ea typeface="Courier New" panose="02070309020205020404" pitchFamily="49" charset="0"/>
              </a:rPr>
              <a:t>5-7 minutes to complete.</a:t>
            </a:r>
            <a:endParaRPr lang="en-US" sz="1100" dirty="0">
              <a:effectLst/>
              <a:latin typeface="Open Sans" panose="020B0606030504020204" pitchFamily="34" charset="0"/>
              <a:ea typeface="Courier New" panose="02070309020205020404" pitchFamily="49" charset="0"/>
            </a:endParaRPr>
          </a:p>
          <a:p>
            <a:pPr marL="742950" marR="108585"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REFER </a:t>
            </a:r>
            <a:r>
              <a:rPr lang="en-US" sz="1200" dirty="0">
                <a:effectLst/>
                <a:latin typeface="Open Sans" panose="020B0606030504020204" pitchFamily="34" charset="0"/>
                <a:ea typeface="Courier New" panose="02070309020205020404" pitchFamily="49" charset="0"/>
              </a:rPr>
              <a:t>participants to Reference Guide for Videos and ask them to review the case history </a:t>
            </a:r>
            <a:r>
              <a:rPr lang="en-US" sz="1200" b="1" dirty="0">
                <a:effectLst/>
                <a:latin typeface="Open Sans" panose="020B0606030504020204" pitchFamily="34" charset="0"/>
                <a:ea typeface="Courier New" panose="02070309020205020404" pitchFamily="49" charset="0"/>
              </a:rPr>
              <a:t>INSTRUCT </a:t>
            </a:r>
            <a:r>
              <a:rPr lang="en-US" sz="1200" dirty="0">
                <a:effectLst/>
                <a:latin typeface="Open Sans" panose="020B0606030504020204" pitchFamily="34" charset="0"/>
                <a:ea typeface="Courier New" panose="02070309020205020404" pitchFamily="49" charset="0"/>
              </a:rPr>
              <a:t>the group to use the CBC handouts to think through this case and develop a plan for “Before” Kara’s next visit.  </a:t>
            </a:r>
            <a:r>
              <a:rPr lang="en-US" sz="1200" b="1" dirty="0">
                <a:effectLst/>
                <a:latin typeface="Open Sans" panose="020B0606030504020204" pitchFamily="34" charset="0"/>
                <a:ea typeface="Courier New" panose="02070309020205020404" pitchFamily="49" charset="0"/>
              </a:rPr>
              <a:t>ALLOW </a:t>
            </a:r>
            <a:r>
              <a:rPr lang="en-US" sz="1200" dirty="0">
                <a:effectLst/>
                <a:latin typeface="Open Sans" panose="020B0606030504020204" pitchFamily="34" charset="0"/>
                <a:ea typeface="Courier New" panose="02070309020205020404" pitchFamily="49" charset="0"/>
              </a:rPr>
              <a:t>7 minutes to</a:t>
            </a:r>
            <a:r>
              <a:rPr lang="en-US" sz="1200" spc="-7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complete.</a:t>
            </a:r>
            <a:endParaRPr lang="en-US" sz="1100" dirty="0">
              <a:effectLst/>
              <a:latin typeface="Open Sans" panose="020B0606030504020204" pitchFamily="34" charset="0"/>
              <a:ea typeface="Courier New" panose="02070309020205020404" pitchFamily="49" charset="0"/>
            </a:endParaRPr>
          </a:p>
          <a:p>
            <a:pPr marL="742950" marR="91440"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DEBRIEF </a:t>
            </a:r>
            <a:r>
              <a:rPr lang="en-US" sz="1200" dirty="0">
                <a:effectLst/>
                <a:latin typeface="Open Sans" panose="020B0606030504020204" pitchFamily="34" charset="0"/>
                <a:ea typeface="Courier New" panose="02070309020205020404" pitchFamily="49" charset="0"/>
              </a:rPr>
              <a:t>by asking the participants to share WHO on the case they are planning to visit. WHAT information should Kara intend to gather during that</a:t>
            </a:r>
            <a:r>
              <a:rPr lang="en-US" sz="1200" spc="-1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visit for the global assessment? HOW can she ensure that she gathers this information at the</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visit?  Record responses on a Flipchart.</a:t>
            </a:r>
            <a:endParaRPr lang="en-US" sz="1100" dirty="0">
              <a:effectLst/>
              <a:latin typeface="Open Sans" panose="020B0606030504020204" pitchFamily="34" charset="0"/>
              <a:ea typeface="Courier New" panose="02070309020205020404" pitchFamily="49" charset="0"/>
            </a:endParaRPr>
          </a:p>
          <a:p>
            <a:pPr marL="742950" marR="0" lvl="1" indent="-285750">
              <a:spcBef>
                <a:spcPts val="595"/>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ENSURE </a:t>
            </a:r>
            <a:r>
              <a:rPr lang="en-US" sz="1200" dirty="0">
                <a:effectLst/>
                <a:latin typeface="Open Sans" panose="020B0606030504020204" pitchFamily="34" charset="0"/>
                <a:ea typeface="Courier New" panose="02070309020205020404" pitchFamily="49" charset="0"/>
              </a:rPr>
              <a:t>the following points are</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mentioned:</a:t>
            </a:r>
            <a:endParaRPr lang="en-US" sz="1100" dirty="0">
              <a:effectLst/>
              <a:latin typeface="Open Sans" panose="020B0606030504020204" pitchFamily="34" charset="0"/>
              <a:ea typeface="Courier New" panose="02070309020205020404" pitchFamily="49" charset="0"/>
            </a:endParaRPr>
          </a:p>
          <a:p>
            <a:pPr marL="1143000" marR="0" lvl="2" indent="-228600">
              <a:spcBef>
                <a:spcPts val="575"/>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WHAT: Addressing the Educational/Medical/Social/Emotional</a:t>
            </a:r>
            <a:r>
              <a:rPr lang="en-US" sz="1200" spc="-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Needs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60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WHAT: Address safety/risk</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60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WHAT: Addressing the motivation of the</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family</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61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WHAT: Discovering the effectiveness of</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services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595"/>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HOW: Use the skilled interviewing</a:t>
            </a:r>
            <a:r>
              <a:rPr lang="en-US" sz="1200" spc="-1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questions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60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HOW: FAST/CANS completion with the</a:t>
            </a:r>
            <a:r>
              <a:rPr lang="en-US" sz="1200" spc="-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family</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742950" marR="136525" lvl="1" indent="-285750">
              <a:lnSpc>
                <a:spcPct val="113000"/>
              </a:lnSpc>
              <a:spcBef>
                <a:spcPts val="850"/>
              </a:spcBef>
              <a:spcAft>
                <a:spcPts val="0"/>
              </a:spcAft>
              <a:buSzPts val="1200"/>
              <a:buFont typeface="Courier New" panose="02070309020205020404" pitchFamily="49" charset="0"/>
              <a:buChar char="o"/>
              <a:tabLst>
                <a:tab pos="533400" algn="l"/>
              </a:tabLst>
            </a:pPr>
            <a:r>
              <a:rPr lang="en-US" sz="1200" b="1" dirty="0">
                <a:effectLst/>
                <a:latin typeface="Open Sans" panose="020B0606030504020204" pitchFamily="34" charset="0"/>
                <a:ea typeface="Courier New" panose="02070309020205020404" pitchFamily="49" charset="0"/>
              </a:rPr>
              <a:t>INSTRUCT </a:t>
            </a:r>
            <a:r>
              <a:rPr lang="en-US" sz="1200" dirty="0">
                <a:effectLst/>
                <a:latin typeface="Open Sans" panose="020B0606030504020204" pitchFamily="34" charset="0"/>
                <a:ea typeface="Courier New" panose="02070309020205020404" pitchFamily="49" charset="0"/>
              </a:rPr>
              <a:t>participants to review the “During” the visit portion of the Quality Contact Casework Worksheet </a:t>
            </a:r>
            <a:endParaRPr lang="en-US" sz="1100" dirty="0">
              <a:effectLst/>
              <a:latin typeface="Open Sans" panose="020B0606030504020204" pitchFamily="34" charset="0"/>
              <a:ea typeface="Courier New" panose="02070309020205020404" pitchFamily="49" charset="0"/>
            </a:endParaRPr>
          </a:p>
          <a:p>
            <a:pPr marL="342900" marR="0" lvl="0" indent="-342900">
              <a:lnSpc>
                <a:spcPct val="107000"/>
              </a:lnSpc>
              <a:spcBef>
                <a:spcPts val="50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24</a:t>
            </a:fld>
            <a:endParaRPr lang="en-US"/>
          </a:p>
        </p:txBody>
      </p:sp>
    </p:spTree>
    <p:extLst>
      <p:ext uri="{BB962C8B-B14F-4D97-AF65-F5344CB8AC3E}">
        <p14:creationId xmlns:p14="http://schemas.microsoft.com/office/powerpoint/2010/main" val="3453048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39065" lvl="0" indent="-342900">
              <a:lnSpc>
                <a:spcPct val="115000"/>
              </a:lnSpc>
              <a:spcBef>
                <a:spcPts val="85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Handout: </a:t>
            </a:r>
            <a:r>
              <a:rPr lang="en-US" sz="1200" dirty="0">
                <a:effectLst/>
                <a:latin typeface="Open Sans" panose="020B0606030504020204" pitchFamily="34" charset="0"/>
                <a:ea typeface="Symbol" panose="05050102010706020507" pitchFamily="18" charset="2"/>
                <a:cs typeface="Symbol" panose="05050102010706020507" pitchFamily="18" charset="2"/>
              </a:rPr>
              <a:t>Global Assessment: Engagement Video and ask them to record</a:t>
            </a:r>
            <a:r>
              <a:rPr lang="en-US" sz="1200" spc="-15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their observations in the</a:t>
            </a:r>
            <a:r>
              <a:rPr lang="en-US" sz="1200" spc="-1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boxes.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977900" lvl="0" indent="-342900">
              <a:lnSpc>
                <a:spcPct val="115000"/>
              </a:lnSpc>
              <a:spcBef>
                <a:spcPts val="58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SHOW </a:t>
            </a:r>
            <a:r>
              <a:rPr lang="en-US" sz="1200" dirty="0">
                <a:effectLst/>
                <a:latin typeface="Open Sans" panose="020B0606030504020204" pitchFamily="34" charset="0"/>
                <a:ea typeface="Symbol" panose="05050102010706020507" pitchFamily="18" charset="2"/>
                <a:cs typeface="Symbol" panose="05050102010706020507" pitchFamily="18" charset="2"/>
              </a:rPr>
              <a:t>the “Engaging Fathers” clip:</a:t>
            </a:r>
            <a:r>
              <a:rPr lang="en-US" sz="1200" u="sng" dirty="0">
                <a:solidFill>
                  <a:srgbClr val="0000FF"/>
                </a:solidFill>
                <a:effectLst/>
                <a:uFill>
                  <a:solidFill>
                    <a:srgbClr val="0000FF"/>
                  </a:solidFill>
                </a:uFill>
                <a:latin typeface="Open Sans" panose="020B0606030504020204" pitchFamily="34" charset="0"/>
                <a:ea typeface="Symbol" panose="05050102010706020507" pitchFamily="18" charset="2"/>
                <a:cs typeface="Symbol" panose="05050102010706020507" pitchFamily="18" charset="2"/>
              </a:rPr>
              <a:t> </a:t>
            </a:r>
            <a:r>
              <a:rPr lang="en-US" sz="1200" spc="-5" dirty="0">
                <a:solidFill>
                  <a:srgbClr val="0000FF"/>
                </a:solidFill>
                <a:effectLst/>
                <a:latin typeface="Open Sans" panose="020B0606030504020204" pitchFamily="34" charset="0"/>
                <a:ea typeface="Symbol" panose="05050102010706020507" pitchFamily="18" charset="2"/>
                <a:cs typeface="Symbol" panose="05050102010706020507" pitchFamily="18" charset="2"/>
                <a:hlinkClick r:id="rId3"/>
              </a:rPr>
              <a:t>https://www.youtube.com/watch?v=BalO5J30rTQ&amp;feature=youtu.be</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0" lvl="0" indent="-342900">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DEBRIEF </a:t>
            </a:r>
            <a:r>
              <a:rPr lang="en-US" sz="1200" dirty="0">
                <a:effectLst/>
                <a:latin typeface="Open Sans" panose="020B0606030504020204" pitchFamily="34" charset="0"/>
                <a:ea typeface="Symbol" panose="05050102010706020507" pitchFamily="18" charset="2"/>
                <a:cs typeface="Symbol" panose="05050102010706020507" pitchFamily="18" charset="2"/>
              </a:rPr>
              <a:t>the “Engaging Fathers” video using the following</a:t>
            </a:r>
            <a:r>
              <a:rPr lang="en-US" sz="1200" spc="-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questions: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85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did Kara do or say that helped her achieve the purpose of her</a:t>
            </a:r>
            <a:r>
              <a:rPr lang="en-US" sz="1200" spc="-9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visit?</a:t>
            </a:r>
            <a:endParaRPr lang="en-US" sz="1100" dirty="0">
              <a:effectLst/>
              <a:latin typeface="Open Sans" panose="020B0606030504020204" pitchFamily="34" charset="0"/>
              <a:ea typeface="Courier New" panose="02070309020205020404" pitchFamily="49" charset="0"/>
            </a:endParaRPr>
          </a:p>
          <a:p>
            <a:pPr marL="742950" marR="421005" lvl="1" indent="-285750">
              <a:lnSpc>
                <a:spcPct val="113000"/>
              </a:lnSpc>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seems to be the most important issue for Tony and what</a:t>
            </a:r>
            <a:r>
              <a:rPr lang="en-US" sz="1200" spc="-1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follow-up steps will Kara need to</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take?</a:t>
            </a:r>
            <a:endParaRPr lang="en-US" sz="1100" dirty="0">
              <a:effectLst/>
              <a:latin typeface="Open Sans" panose="020B0606030504020204" pitchFamily="34" charset="0"/>
              <a:ea typeface="Courier New" panose="02070309020205020404" pitchFamily="49" charset="0"/>
            </a:endParaRPr>
          </a:p>
          <a:p>
            <a:pPr marL="742950" marR="184150" lvl="1" indent="-285750" algn="just">
              <a:lnSpc>
                <a:spcPct val="115000"/>
              </a:lnSpc>
              <a:spcBef>
                <a:spcPts val="62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family strengths can you identify that will help Tony and his wife make the behavioral changes that can create a safe environment for the child and youth?</a:t>
            </a:r>
            <a:endParaRPr lang="en-US" sz="1100" dirty="0">
              <a:effectLst/>
              <a:latin typeface="Open Sans" panose="020B0606030504020204" pitchFamily="34" charset="0"/>
              <a:ea typeface="Courier New" panose="02070309020205020404" pitchFamily="49" charset="0"/>
            </a:endParaRPr>
          </a:p>
          <a:p>
            <a:pPr marL="742950" marR="733425" lvl="1" indent="-285750">
              <a:lnSpc>
                <a:spcPct val="113000"/>
              </a:lnSpc>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professional contact skills did you see that you can use in</a:t>
            </a:r>
            <a:r>
              <a:rPr lang="en-US" sz="1200" spc="-1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your practice?</a:t>
            </a:r>
            <a:endParaRPr lang="en-US" sz="1100" dirty="0">
              <a:effectLst/>
              <a:latin typeface="Open Sans" panose="020B0606030504020204" pitchFamily="34"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25</a:t>
            </a:fld>
            <a:endParaRPr lang="en-US"/>
          </a:p>
        </p:txBody>
      </p:sp>
    </p:spTree>
    <p:extLst>
      <p:ext uri="{BB962C8B-B14F-4D97-AF65-F5344CB8AC3E}">
        <p14:creationId xmlns:p14="http://schemas.microsoft.com/office/powerpoint/2010/main" val="265726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83185"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SHOW </a:t>
            </a:r>
            <a:r>
              <a:rPr lang="en-US" sz="1200" dirty="0">
                <a:effectLst/>
                <a:latin typeface="Open Sans" panose="020B0606030504020204" pitchFamily="34" charset="0"/>
                <a:ea typeface="Symbol" panose="05050102010706020507" pitchFamily="18" charset="2"/>
                <a:cs typeface="Symbol" panose="05050102010706020507" pitchFamily="18" charset="2"/>
              </a:rPr>
              <a:t>the “Engaging Mothers” clip:</a:t>
            </a:r>
            <a:r>
              <a:rPr lang="en-US" sz="1200" dirty="0">
                <a:solidFill>
                  <a:srgbClr val="0000FF"/>
                </a:solidFill>
                <a:effectLst/>
                <a:latin typeface="Open Sans" panose="020B0606030504020204" pitchFamily="34" charset="0"/>
                <a:ea typeface="Symbol" panose="05050102010706020507" pitchFamily="18" charset="2"/>
                <a:cs typeface="Symbol" panose="05050102010706020507" pitchFamily="18" charset="2"/>
              </a:rPr>
              <a:t> https://www.youtube.com/watch?v=R0-61Cu3ylk </a:t>
            </a:r>
          </a:p>
          <a:p>
            <a:pPr marL="342900" marR="83185"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DEBRIEF </a:t>
            </a:r>
            <a:r>
              <a:rPr lang="en-US" sz="1200" dirty="0">
                <a:effectLst/>
                <a:latin typeface="Open Sans" panose="020B0606030504020204" pitchFamily="34" charset="0"/>
                <a:ea typeface="Symbol" panose="05050102010706020507" pitchFamily="18" charset="2"/>
                <a:cs typeface="Symbol" panose="05050102010706020507" pitchFamily="18" charset="2"/>
              </a:rPr>
              <a:t>the “Engaging Mothers” video using the following</a:t>
            </a:r>
            <a:r>
              <a:rPr lang="en-US" sz="1200" spc="-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questions: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290830" lvl="1" indent="-285750">
              <a:lnSpc>
                <a:spcPct val="113000"/>
              </a:lnSpc>
              <a:spcBef>
                <a:spcPts val="85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professional contact skills did Kara do or say that helped her achieve the purpose of her</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visit?</a:t>
            </a:r>
            <a:endParaRPr lang="en-US" sz="1100" dirty="0">
              <a:effectLst/>
              <a:latin typeface="Open Sans" panose="020B0606030504020204" pitchFamily="34" charset="0"/>
              <a:ea typeface="Courier New" panose="02070309020205020404" pitchFamily="49" charset="0"/>
            </a:endParaRPr>
          </a:p>
          <a:p>
            <a:pPr marL="742950" marR="201295" lvl="1" indent="-285750">
              <a:lnSpc>
                <a:spcPct val="113000"/>
              </a:lnSpc>
              <a:spcBef>
                <a:spcPts val="62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seem to be the most important issues for Melanie and what</a:t>
            </a:r>
            <a:r>
              <a:rPr lang="en-US" sz="1200" spc="-1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follow-up steps will Kara need to</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take?</a:t>
            </a:r>
            <a:endParaRPr lang="en-US" sz="1100" dirty="0">
              <a:effectLst/>
              <a:latin typeface="Open Sans" panose="020B0606030504020204" pitchFamily="34" charset="0"/>
              <a:ea typeface="Courier New" panose="02070309020205020404" pitchFamily="49" charset="0"/>
            </a:endParaRPr>
          </a:p>
          <a:p>
            <a:pPr marL="742950" marR="466090" lvl="1" indent="-285750">
              <a:lnSpc>
                <a:spcPct val="115000"/>
              </a:lnSpc>
              <a:spcBef>
                <a:spcPts val="62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family strengths can you identify that will help Melanie make the behavioral changes that can create a safe environment for the child and youth?</a:t>
            </a:r>
            <a:endParaRPr lang="en-US" sz="1100" dirty="0">
              <a:effectLst/>
              <a:latin typeface="Open Sans" panose="020B0606030504020204" pitchFamily="34" charset="0"/>
              <a:ea typeface="Courier New" panose="02070309020205020404" pitchFamily="49" charset="0"/>
            </a:endParaRPr>
          </a:p>
          <a:p>
            <a:pPr marL="742950" marR="733425" lvl="1" indent="-285750">
              <a:lnSpc>
                <a:spcPct val="115000"/>
              </a:lnSpc>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professional contact skills did you see that you can use in</a:t>
            </a:r>
            <a:r>
              <a:rPr lang="en-US" sz="1200" spc="-1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your practice?</a:t>
            </a:r>
            <a:endParaRPr lang="en-US" sz="1100" dirty="0">
              <a:effectLst/>
              <a:latin typeface="Open Sans" panose="020B0606030504020204" pitchFamily="34"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26</a:t>
            </a:fld>
            <a:endParaRPr lang="en-US"/>
          </a:p>
        </p:txBody>
      </p:sp>
    </p:spTree>
    <p:extLst>
      <p:ext uri="{BB962C8B-B14F-4D97-AF65-F5344CB8AC3E}">
        <p14:creationId xmlns:p14="http://schemas.microsoft.com/office/powerpoint/2010/main" val="1034205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733425" lvl="0" indent="-342900">
              <a:lnSpc>
                <a:spcPct val="115000"/>
              </a:lnSpc>
              <a:spcBef>
                <a:spcPts val="595"/>
              </a:spcBef>
              <a:spcAft>
                <a:spcPts val="0"/>
              </a:spcAft>
              <a:buSzPts val="1200"/>
              <a:buFont typeface="Symbol" panose="05050102010706020507" pitchFamily="18" charset="2"/>
              <a:buChar char=""/>
              <a:tabLst>
                <a:tab pos="5334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ASK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to</a:t>
            </a:r>
            <a:r>
              <a:rPr lang="en-US" sz="1200" b="1"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review the “After” the visit portion of the Quality Contact Casework Worksheet and ask the following questions.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1143000" marR="0" lvl="2" indent="-228600">
              <a:spcBef>
                <a:spcPts val="825"/>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WHO in their visit should be highlighted in the supervisor</a:t>
            </a:r>
            <a:r>
              <a:rPr lang="en-US" sz="1200" spc="-4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debrief?</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423545" lvl="2" indent="-228600">
              <a:lnSpc>
                <a:spcPct val="115000"/>
              </a:lnSpc>
              <a:spcBef>
                <a:spcPts val="85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WHAT critical assessment information needs to be emphasized in</a:t>
            </a:r>
            <a:r>
              <a:rPr lang="en-US" sz="1200" spc="-13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the assessment?</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683260" lvl="2" indent="-228600">
              <a:lnSpc>
                <a:spcPct val="115000"/>
              </a:lnSpc>
              <a:spcBef>
                <a:spcPts val="60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HOW do we use this assessment information to inform our</a:t>
            </a:r>
            <a:r>
              <a:rPr lang="en-US" sz="1200" spc="-12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global assessment and drive our case</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planning?</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342900" marR="109220" lvl="0" indent="-342900">
              <a:lnSpc>
                <a:spcPct val="115000"/>
              </a:lnSpc>
              <a:spcBef>
                <a:spcPts val="57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STATE </a:t>
            </a:r>
            <a:r>
              <a:rPr lang="en-US" sz="1200" dirty="0">
                <a:effectLst/>
                <a:latin typeface="Open Sans" panose="020B0606030504020204" pitchFamily="34" charset="0"/>
                <a:ea typeface="Symbol" panose="05050102010706020507" pitchFamily="18" charset="2"/>
                <a:cs typeface="Symbol" panose="05050102010706020507" pitchFamily="18" charset="2"/>
              </a:rPr>
              <a:t>as with any professional skill, mastery of Quality Contacts will be reflected not just in practice but also in documentation. CFSR is conducted through documentation reviews as well as interviews with members of the</a:t>
            </a:r>
            <a:r>
              <a:rPr lang="en-US" sz="1200" spc="-1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Child and Family Team. Our goal is to highlight and provide evidence of our skills and efforts with each family DCS</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serves.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27</a:t>
            </a:fld>
            <a:endParaRPr lang="en-US"/>
          </a:p>
        </p:txBody>
      </p:sp>
    </p:spTree>
    <p:extLst>
      <p:ext uri="{BB962C8B-B14F-4D97-AF65-F5344CB8AC3E}">
        <p14:creationId xmlns:p14="http://schemas.microsoft.com/office/powerpoint/2010/main" val="3745799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REMIND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of the following</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points: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85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Avoid buzzwords – use behavioral</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descriptors.</a:t>
            </a:r>
            <a:endParaRPr lang="en-US" sz="1100" dirty="0">
              <a:effectLst/>
              <a:latin typeface="Open Sans" panose="020B0606030504020204" pitchFamily="34" charset="0"/>
              <a:ea typeface="Courier New" panose="02070309020205020404" pitchFamily="49" charset="0"/>
            </a:endParaRPr>
          </a:p>
          <a:p>
            <a:pPr marL="742950" marR="75565" lvl="1" indent="-285750">
              <a:lnSpc>
                <a:spcPct val="115000"/>
              </a:lnSpc>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Drawing conclusions about underlying causes, remember to balance our own assessments and how our biases can impact our</a:t>
            </a:r>
            <a:r>
              <a:rPr lang="en-US" sz="1200" spc="-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conclusions.</a:t>
            </a:r>
            <a:endParaRPr lang="en-US" sz="1100" dirty="0">
              <a:effectLst/>
              <a:latin typeface="Open Sans" panose="020B0606030504020204" pitchFamily="34" charset="0"/>
              <a:ea typeface="Courier New" panose="02070309020205020404" pitchFamily="49" charset="0"/>
            </a:endParaRPr>
          </a:p>
          <a:p>
            <a:pPr marL="742950" marR="336550"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Go beyond the presenting issues and ensure all areas are covered (Global Assessment).</a:t>
            </a:r>
            <a:endParaRPr lang="en-US" sz="1100" dirty="0">
              <a:effectLst/>
              <a:latin typeface="Open Sans" panose="020B0606030504020204" pitchFamily="34" charset="0"/>
              <a:ea typeface="Courier New" panose="02070309020205020404" pitchFamily="49" charset="0"/>
            </a:endParaRPr>
          </a:p>
          <a:p>
            <a:pPr marL="742950" marR="262255" lvl="1" indent="-285750">
              <a:lnSpc>
                <a:spcPct val="115000"/>
              </a:lnSpc>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Connect information gathered to decisions made about services and next steps. Outline this either formally in a CFTM, on a Permanency Plan or</a:t>
            </a:r>
            <a:r>
              <a:rPr lang="en-US" sz="1200" spc="-1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IPA, or informally in case</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recordings.</a:t>
            </a:r>
            <a:endParaRPr lang="en-US" sz="1100" dirty="0">
              <a:effectLst/>
              <a:latin typeface="Open Sans" panose="020B0606030504020204" pitchFamily="34" charset="0"/>
              <a:ea typeface="Courier New" panose="02070309020205020404" pitchFamily="49" charset="0"/>
            </a:endParaRPr>
          </a:p>
          <a:p>
            <a:pPr marL="742950" marR="211455" lvl="1" indent="-285750">
              <a:lnSpc>
                <a:spcPct val="115000"/>
              </a:lnSpc>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Describe how you support families to actively participating in services, what you hope the family gains from these services, and engage them in articulating the expected outcomes at case</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closure.</a:t>
            </a:r>
            <a:endParaRPr lang="en-US" sz="1100" dirty="0">
              <a:effectLst/>
              <a:latin typeface="Open Sans" panose="020B0606030504020204" pitchFamily="34" charset="0"/>
              <a:ea typeface="Courier New" panose="02070309020205020404" pitchFamily="49" charset="0"/>
            </a:endParaRPr>
          </a:p>
          <a:p>
            <a:pPr marL="742950" marR="76835" lvl="1" indent="-285750">
              <a:lnSpc>
                <a:spcPct val="115000"/>
              </a:lnSpc>
              <a:spcBef>
                <a:spcPts val="58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Case workers are to be visible and active participants in their case recordings. We want to see how you support, engage, guide, team, coach, plan, redirect, track and adjust with families. How you implement the</a:t>
            </a:r>
            <a:r>
              <a:rPr lang="en-US" sz="1200" spc="-15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Practice Wheel is essential to Quality Contacts and should therefore be reflected in case</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recordings.</a:t>
            </a:r>
            <a:endParaRPr lang="en-US" sz="1100" dirty="0">
              <a:effectLst/>
              <a:latin typeface="Open Sans" panose="020B0606030504020204" pitchFamily="34"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28</a:t>
            </a:fld>
            <a:endParaRPr lang="en-US"/>
          </a:p>
        </p:txBody>
      </p:sp>
    </p:spTree>
    <p:extLst>
      <p:ext uri="{BB962C8B-B14F-4D97-AF65-F5344CB8AC3E}">
        <p14:creationId xmlns:p14="http://schemas.microsoft.com/office/powerpoint/2010/main" val="1903608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266700" lvl="0" indent="-342900">
              <a:lnSpc>
                <a:spcPct val="115000"/>
              </a:lnSpc>
              <a:spcBef>
                <a:spcPts val="575"/>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documentation includes information</a:t>
            </a:r>
            <a:r>
              <a:rPr lang="en-US" sz="1200" spc="-14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from formal and informal</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assessments.</a:t>
            </a:r>
          </a:p>
          <a:p>
            <a:pPr marL="76200" marR="0">
              <a:spcBef>
                <a:spcPts val="590"/>
              </a:spcBef>
              <a:spcAft>
                <a:spcPts val="0"/>
              </a:spcAft>
            </a:pPr>
            <a:r>
              <a:rPr lang="en-US" sz="1200" b="1" dirty="0">
                <a:effectLst/>
                <a:latin typeface="Open Sans" panose="020B0606030504020204" pitchFamily="34" charset="0"/>
                <a:ea typeface="Open Sans" panose="020B0606030504020204" pitchFamily="34" charset="0"/>
              </a:rPr>
              <a:t> </a:t>
            </a:r>
          </a:p>
          <a:p>
            <a:pPr marL="76200" marR="0">
              <a:spcBef>
                <a:spcPts val="590"/>
              </a:spcBef>
              <a:spcAft>
                <a:spcPts val="0"/>
              </a:spcAft>
            </a:pPr>
            <a:r>
              <a:rPr lang="en-US" sz="1200" b="1" dirty="0">
                <a:effectLst/>
                <a:latin typeface="Open Sans" panose="020B0606030504020204" pitchFamily="34" charset="0"/>
                <a:ea typeface="Open Sans" panose="020B0606030504020204" pitchFamily="34" charset="0"/>
              </a:rPr>
              <a:t>Supporting Materials:</a:t>
            </a:r>
          </a:p>
          <a:p>
            <a:pPr marL="342900" marR="0" lvl="0" indent="-342900">
              <a:spcBef>
                <a:spcPts val="900"/>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CANS/FAST</a:t>
            </a:r>
          </a:p>
          <a:p>
            <a:pPr marL="342900" marR="0" lvl="0" indent="-342900">
              <a:spcBef>
                <a:spcPts val="850"/>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Case</a:t>
            </a:r>
            <a:r>
              <a:rPr lang="en-US" sz="1200" spc="-1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Recordings</a:t>
            </a:r>
          </a:p>
          <a:p>
            <a:pPr marL="342900" marR="0" lvl="0" indent="-342900">
              <a:spcBef>
                <a:spcPts val="835"/>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Index Card for each</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27A8F-055C-4972-A4F8-D41DA41F05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7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1.1: The Importance of Quality Contacts Lesson Time: 15 minutes Key Teaching Points / Instructions • FACILITATE a discussion with the group around what “digging deeper” means in our work. We will be using that phrase throughout the work as a prompt for the participants to get more in depth in their interviews and documentation by seeking out behaviorally descriptive language and searching for underlying issues. •</a:t>
            </a:r>
          </a:p>
        </p:txBody>
      </p:sp>
      <p:sp>
        <p:nvSpPr>
          <p:cNvPr id="4" name="Slide Number Placeholder 3"/>
          <p:cNvSpPr>
            <a:spLocks noGrp="1"/>
          </p:cNvSpPr>
          <p:nvPr>
            <p:ph type="sldNum" sz="quarter" idx="5"/>
          </p:nvPr>
        </p:nvSpPr>
        <p:spPr/>
        <p:txBody>
          <a:bodyPr/>
          <a:lstStyle/>
          <a:p>
            <a:fld id="{1D427A8F-055C-4972-A4F8-D41DA41F056A}" type="slidenum">
              <a:rPr lang="en-US" smtClean="0"/>
              <a:t>3</a:t>
            </a:fld>
            <a:endParaRPr lang="en-US"/>
          </a:p>
        </p:txBody>
      </p:sp>
    </p:spTree>
    <p:extLst>
      <p:ext uri="{BB962C8B-B14F-4D97-AF65-F5344CB8AC3E}">
        <p14:creationId xmlns:p14="http://schemas.microsoft.com/office/powerpoint/2010/main" val="4048543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marR="1297940" indent="-635">
              <a:lnSpc>
                <a:spcPct val="145000"/>
              </a:lnSpc>
              <a:spcBef>
                <a:spcPts val="840"/>
              </a:spcBef>
              <a:spcAft>
                <a:spcPts val="0"/>
              </a:spcAft>
            </a:pPr>
            <a:r>
              <a:rPr lang="en-US" sz="1400" b="1" dirty="0">
                <a:effectLst/>
                <a:latin typeface="Open Sans" panose="020B0606030504020204" pitchFamily="34" charset="0"/>
                <a:ea typeface="Open Sans" panose="020B0606030504020204" pitchFamily="34" charset="0"/>
              </a:rPr>
              <a:t>Lesson 3.1: Explaining and Integrating Assessments Lesson Time: 75 minutes</a:t>
            </a:r>
          </a:p>
          <a:p>
            <a:pPr marL="76200" marR="0">
              <a:spcBef>
                <a:spcPts val="15"/>
              </a:spcBef>
              <a:spcAft>
                <a:spcPts val="0"/>
              </a:spcAft>
            </a:pPr>
            <a:r>
              <a:rPr lang="en-US" sz="1400" b="1" dirty="0">
                <a:effectLst/>
                <a:latin typeface="Open Sans" panose="020B0606030504020204" pitchFamily="34" charset="0"/>
                <a:ea typeface="Open Sans" panose="020B0606030504020204" pitchFamily="34" charset="0"/>
              </a:rPr>
              <a:t>Key Teaching Points / Instructions</a:t>
            </a:r>
            <a:endParaRPr lang="en-US" sz="1100" dirty="0">
              <a:effectLst/>
              <a:latin typeface="Open Sans" panose="020B0606030504020204" pitchFamily="34" charset="0"/>
              <a:ea typeface="Open Sans" panose="020B0606030504020204" pitchFamily="34" charset="0"/>
            </a:endParaRPr>
          </a:p>
          <a:p>
            <a:pPr marL="76200" marR="0">
              <a:spcBef>
                <a:spcPts val="15"/>
              </a:spcBef>
              <a:spcAft>
                <a:spcPts val="0"/>
              </a:spcAft>
            </a:pPr>
            <a:r>
              <a:rPr lang="en-US" sz="1400" b="1" dirty="0">
                <a:effectLst/>
                <a:latin typeface="Open Sans" panose="020B0606030504020204" pitchFamily="34" charset="0"/>
                <a:ea typeface="Open Sans" panose="020B0606030504020204" pitchFamily="34" charset="0"/>
              </a:rPr>
              <a:t> </a:t>
            </a:r>
            <a:endParaRPr lang="en-US" sz="1100" dirty="0">
              <a:effectLst/>
              <a:latin typeface="Open Sans" panose="020B0606030504020204" pitchFamily="34" charset="0"/>
              <a:ea typeface="Open Sans" panose="020B0606030504020204" pitchFamily="34" charset="0"/>
            </a:endParaRPr>
          </a:p>
          <a:p>
            <a:pPr marL="342900" marR="73660" lvl="0" indent="-342900">
              <a:lnSpc>
                <a:spcPct val="115000"/>
              </a:lnSpc>
              <a:spcBef>
                <a:spcPts val="9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STATE</a:t>
            </a:r>
            <a:r>
              <a:rPr lang="en-US" sz="1200" dirty="0">
                <a:effectLst/>
                <a:latin typeface="Open Sans" panose="020B0606030504020204" pitchFamily="34" charset="0"/>
                <a:ea typeface="Symbol" panose="05050102010706020507" pitchFamily="18" charset="2"/>
                <a:cs typeface="Symbol" panose="05050102010706020507" pitchFamily="18" charset="2"/>
              </a:rPr>
              <a:t> in order to engage clients during global assessment; we have to set the stage by explaining to them why we want to know what we want to know. If we are involved with a family because a youth is missing too much school and some of our questions during a home visit are about seemingly unrelated topics, our questions might seem unnecessary and intrusive. Explaining our assessment process and purpose helps set the stage for an open</a:t>
            </a:r>
            <a:r>
              <a:rPr lang="en-US" sz="1200" spc="-9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dialogue.</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0" lvl="0" indent="-342900">
              <a:spcBef>
                <a:spcPts val="60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FACILITATE </a:t>
            </a:r>
            <a:r>
              <a:rPr lang="en-US" sz="1200" dirty="0">
                <a:effectLst/>
                <a:latin typeface="Open Sans" panose="020B0606030504020204" pitchFamily="34" charset="0"/>
                <a:ea typeface="Symbol" panose="05050102010706020507" pitchFamily="18" charset="2"/>
                <a:cs typeface="Symbol" panose="05050102010706020507" pitchFamily="18" charset="2"/>
              </a:rPr>
              <a:t>a discussion around the following</a:t>
            </a:r>
            <a:r>
              <a:rPr lang="en-US" sz="1200"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questions: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83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do you tell families when you sit down to interview</a:t>
            </a:r>
            <a:r>
              <a:rPr lang="en-US" sz="1200" spc="-6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them?</a:t>
            </a:r>
            <a:endParaRPr lang="en-US" sz="1100" dirty="0">
              <a:effectLst/>
              <a:latin typeface="Open Sans" panose="020B0606030504020204" pitchFamily="34" charset="0"/>
              <a:ea typeface="Courier New" panose="02070309020205020404" pitchFamily="49" charset="0"/>
            </a:endParaRPr>
          </a:p>
          <a:p>
            <a:pPr marL="742950" marR="237490" lvl="1" indent="-285750">
              <a:lnSpc>
                <a:spcPct val="113000"/>
              </a:lnSpc>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are your strategies in explaining your role within the Child and Family Team and getting the family to open up?</a:t>
            </a:r>
            <a:endParaRPr lang="en-US" sz="1100" dirty="0">
              <a:effectLst/>
              <a:latin typeface="Open Sans" panose="020B0606030504020204" pitchFamily="34" charset="0"/>
              <a:ea typeface="Courier New" panose="02070309020205020404" pitchFamily="49" charset="0"/>
            </a:endParaRPr>
          </a:p>
          <a:p>
            <a:pPr marL="342900" marR="76835" lvl="0" indent="-342900">
              <a:lnSpc>
                <a:spcPct val="115000"/>
              </a:lnSpc>
              <a:spcBef>
                <a:spcPts val="62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EXPLAIN </a:t>
            </a:r>
            <a:r>
              <a:rPr lang="en-US" sz="1200" dirty="0">
                <a:effectLst/>
                <a:latin typeface="Open Sans" panose="020B0606030504020204" pitchFamily="34" charset="0"/>
                <a:ea typeface="Symbol" panose="05050102010706020507" pitchFamily="18" charset="2"/>
                <a:cs typeface="Symbol" panose="05050102010706020507" pitchFamily="18" charset="2"/>
              </a:rPr>
              <a:t>to the group we should always share our purpose in asking questions with the family. For example, a caseworker may say, “I am going to ask you a bunch of questions about a lot of topics to learn more about your family. I am doing this because I want to better understand how I can help you based on what’s happening with your family. It’s important that I get enough details so I don’t make incorrect assumptions about your situation or the family’s</a:t>
            </a:r>
            <a:r>
              <a:rPr lang="en-US" sz="1200" spc="-8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needs.”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76835" lvl="0" indent="-342900">
              <a:lnSpc>
                <a:spcPct val="115000"/>
              </a:lnSpc>
              <a:spcBef>
                <a:spcPts val="62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SHARE </a:t>
            </a:r>
            <a:r>
              <a:rPr lang="en-US" sz="1200" dirty="0">
                <a:effectLst/>
                <a:latin typeface="Open Sans" panose="020B0606030504020204" pitchFamily="34" charset="0"/>
                <a:ea typeface="Symbol" panose="05050102010706020507" pitchFamily="18" charset="2"/>
                <a:cs typeface="Symbol" panose="05050102010706020507" pitchFamily="18" charset="2"/>
              </a:rPr>
              <a:t>A Guide for Using the FAST with Child, Caregivers and Their Families: A Tip Sheet and A Guide for Using the CANS with Child, Caregivers and Their Families: A Tip Sheet from Google classroom.  These documents will be shared in CANS/FAST training during training week 8 and 12; however, it is important to be able to engage families about assessment and help them understand the function of the CANS/FAST that we use at DCS.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137160"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EXPLAIN </a:t>
            </a:r>
            <a:r>
              <a:rPr lang="en-US" sz="1200" dirty="0">
                <a:effectLst/>
                <a:latin typeface="Open Sans" panose="020B0606030504020204" pitchFamily="34" charset="0"/>
                <a:ea typeface="Symbol" panose="05050102010706020507" pitchFamily="18" charset="2"/>
                <a:cs typeface="Symbol" panose="05050102010706020507" pitchFamily="18" charset="2"/>
              </a:rPr>
              <a:t>how they can help families understand the function of</a:t>
            </a:r>
            <a:r>
              <a:rPr lang="en-US" sz="1200" spc="-1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the CANS/FAST by using the following suggestions: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226695" lvl="1" indent="-285750">
              <a:lnSpc>
                <a:spcPct val="115000"/>
              </a:lnSpc>
              <a:spcBef>
                <a:spcPts val="57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“After we talk through all of my questions, I’m going to use the</a:t>
            </a:r>
            <a:r>
              <a:rPr lang="en-US" sz="1200" spc="-1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information to complete the Child and Adolescents Needs and Strengths (CANS)/ Family Advocacy Support Tool (FAST). This will tell us the areas that we should consider focusing on. “</a:t>
            </a:r>
            <a:endParaRPr lang="en-US" sz="1100" dirty="0">
              <a:effectLst/>
              <a:latin typeface="Open Sans" panose="020B0606030504020204" pitchFamily="34" charset="0"/>
              <a:ea typeface="Courier New" panose="02070309020205020404" pitchFamily="49" charset="0"/>
            </a:endParaRPr>
          </a:p>
          <a:p>
            <a:pPr marL="742950" marR="200660"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“It will also provide recommendations for level of services for you and your</a:t>
            </a:r>
            <a:r>
              <a:rPr lang="en-US" sz="1200" spc="-15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child (when talking to parents). This will give us an indication of what types of services and supports will maximize safety for your children and for your family to come back together</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successfully.”</a:t>
            </a:r>
            <a:endParaRPr lang="en-US" sz="1100" dirty="0">
              <a:effectLst/>
              <a:latin typeface="Open Sans" panose="020B0606030504020204" pitchFamily="34" charset="0"/>
              <a:ea typeface="Courier New" panose="02070309020205020404" pitchFamily="49" charset="0"/>
            </a:endParaRPr>
          </a:p>
          <a:p>
            <a:pPr marL="342900" marR="629920"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REMIND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assessment happens during every stage of</a:t>
            </a:r>
            <a:r>
              <a:rPr lang="en-US" sz="1200" spc="-15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the Practice Wheel and that assessment is not an isolated event. This is the functional Practice</a:t>
            </a:r>
            <a:r>
              <a:rPr lang="en-US" sz="1200" spc="-1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Wheel!</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endParaRPr lang="en-US" dirty="0"/>
          </a:p>
        </p:txBody>
      </p:sp>
      <p:sp>
        <p:nvSpPr>
          <p:cNvPr id="4" name="Slide Number Placeholder 3"/>
          <p:cNvSpPr>
            <a:spLocks noGrp="1"/>
          </p:cNvSpPr>
          <p:nvPr>
            <p:ph type="sldNum" sz="quarter" idx="10"/>
          </p:nvPr>
        </p:nvSpPr>
        <p:spPr/>
        <p:txBody>
          <a:bodyPr/>
          <a:lstStyle/>
          <a:p>
            <a:fld id="{09956A71-5BA7-4E52-A449-E233B5F3F43B}" type="slidenum">
              <a:rPr lang="en-US" smtClean="0"/>
              <a:t>30</a:t>
            </a:fld>
            <a:endParaRPr lang="en-US"/>
          </a:p>
        </p:txBody>
      </p:sp>
    </p:spTree>
    <p:extLst>
      <p:ext uri="{BB962C8B-B14F-4D97-AF65-F5344CB8AC3E}">
        <p14:creationId xmlns:p14="http://schemas.microsoft.com/office/powerpoint/2010/main" val="1349800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23825" lvl="0" indent="-342900">
              <a:lnSpc>
                <a:spcPct val="115000"/>
              </a:lnSpc>
              <a:spcBef>
                <a:spcPts val="60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TRANSITION </a:t>
            </a:r>
            <a:r>
              <a:rPr lang="en-US" sz="1200" dirty="0">
                <a:effectLst/>
                <a:latin typeface="Open Sans" panose="020B0606030504020204" pitchFamily="34" charset="0"/>
                <a:ea typeface="Symbol" panose="05050102010706020507" pitchFamily="18" charset="2"/>
                <a:cs typeface="Symbol" panose="05050102010706020507" pitchFamily="18" charset="2"/>
              </a:rPr>
              <a:t>to the discussion around explaining assessment. </a:t>
            </a:r>
            <a:r>
              <a:rPr lang="en-US" sz="1200" b="1" dirty="0">
                <a:effectLst/>
                <a:latin typeface="Open Sans" panose="020B0606030504020204" pitchFamily="34" charset="0"/>
                <a:ea typeface="Symbol" panose="05050102010706020507" pitchFamily="18" charset="2"/>
                <a:cs typeface="Symbol" panose="05050102010706020507" pitchFamily="18" charset="2"/>
              </a:rPr>
              <a:t>ASK</a:t>
            </a:r>
            <a:r>
              <a:rPr lang="en-US" sz="1200" b="1" spc="-15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“Why is assessment so difficult?” Discussion should include the following</a:t>
            </a:r>
            <a:r>
              <a:rPr lang="en-US" sz="1200" spc="-1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points: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It is intrusive and can be</a:t>
            </a:r>
            <a:r>
              <a:rPr lang="en-US" sz="1200" spc="-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uncomfortable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It requires attention to subtle verbal and non-verbal</a:t>
            </a:r>
            <a:r>
              <a:rPr lang="en-US" sz="1200" spc="-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cues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Trust must be established to elicit needed</a:t>
            </a:r>
            <a:r>
              <a:rPr lang="en-US" sz="1200" spc="-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information</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It requires intuition and insight on the part of the</a:t>
            </a:r>
            <a:r>
              <a:rPr lang="en-US" sz="1200" spc="-4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assessor</a:t>
            </a:r>
            <a:endParaRPr lang="en-US" sz="1100" dirty="0">
              <a:effectLst/>
              <a:latin typeface="Open Sans" panose="020B0606030504020204" pitchFamily="34" charset="0"/>
              <a:ea typeface="Courier New" panose="02070309020205020404" pitchFamily="49" charset="0"/>
            </a:endParaRPr>
          </a:p>
          <a:p>
            <a:pPr marL="742950" marR="408940" lvl="1" indent="-285750">
              <a:lnSpc>
                <a:spcPct val="115000"/>
              </a:lnSpc>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Staff experiencing lack of time, burnout, or even just a long, stressful day may miss details or unconsciously not dig deep</a:t>
            </a:r>
            <a:r>
              <a:rPr lang="en-US" sz="1200" spc="-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enough</a:t>
            </a:r>
            <a:endParaRPr lang="en-US" sz="1100" dirty="0">
              <a:effectLst/>
              <a:latin typeface="Open Sans" panose="020B0606030504020204" pitchFamily="34" charset="0"/>
              <a:ea typeface="Courier New" panose="02070309020205020404" pitchFamily="49" charset="0"/>
            </a:endParaRPr>
          </a:p>
          <a:p>
            <a:pPr marL="742950" marR="247650" lvl="1" indent="-285750">
              <a:lnSpc>
                <a:spcPct val="113000"/>
              </a:lnSpc>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Sometimes we get caught up in the next question we want to ask and</a:t>
            </a:r>
            <a:r>
              <a:rPr lang="en-US" sz="1200" spc="-1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don’t listen to the details that are being</a:t>
            </a:r>
            <a:r>
              <a:rPr lang="en-US" sz="1200" spc="-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provided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62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We accept </a:t>
            </a:r>
            <a:r>
              <a:rPr lang="en-US" sz="1200" b="1" dirty="0">
                <a:effectLst/>
                <a:latin typeface="Open Sans" panose="020B0606030504020204" pitchFamily="34" charset="0"/>
                <a:ea typeface="Courier New" panose="02070309020205020404" pitchFamily="49" charset="0"/>
              </a:rPr>
              <a:t>buzzwords</a:t>
            </a:r>
            <a:r>
              <a:rPr lang="en-US" sz="1200" dirty="0">
                <a:effectLst/>
                <a:latin typeface="Open Sans" panose="020B0606030504020204" pitchFamily="34" charset="0"/>
                <a:ea typeface="Courier New" panose="02070309020205020404" pitchFamily="49" charset="0"/>
              </a:rPr>
              <a:t>* and don’t ask for more</a:t>
            </a:r>
            <a:r>
              <a:rPr lang="en-US" sz="1200" spc="-5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details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2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How we ask questions can impact the answers we</a:t>
            </a:r>
            <a:r>
              <a:rPr lang="en-US" sz="1200" spc="-5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receive</a:t>
            </a:r>
            <a:endParaRPr lang="en-US" sz="1100" dirty="0">
              <a:effectLst/>
              <a:latin typeface="Open Sans" panose="020B0606030504020204" pitchFamily="34"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31</a:t>
            </a:fld>
            <a:endParaRPr lang="en-US"/>
          </a:p>
        </p:txBody>
      </p:sp>
    </p:spTree>
    <p:extLst>
      <p:ext uri="{BB962C8B-B14F-4D97-AF65-F5344CB8AC3E}">
        <p14:creationId xmlns:p14="http://schemas.microsoft.com/office/powerpoint/2010/main" val="2562177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551180" lvl="0" indent="-342900">
              <a:lnSpc>
                <a:spcPct val="115000"/>
              </a:lnSpc>
              <a:spcBef>
                <a:spcPts val="84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ASK </a:t>
            </a:r>
            <a:r>
              <a:rPr lang="en-US" sz="1200" dirty="0">
                <a:effectLst/>
                <a:latin typeface="Open Sans" panose="020B0606030504020204" pitchFamily="34" charset="0"/>
                <a:ea typeface="Symbol" panose="05050102010706020507" pitchFamily="18" charset="2"/>
                <a:cs typeface="Symbol" panose="05050102010706020507" pitchFamily="18" charset="2"/>
              </a:rPr>
              <a:t>the group, “Why is assessment so important?” Include the</a:t>
            </a:r>
            <a:r>
              <a:rPr lang="en-US" sz="1200" spc="-14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following points in the</a:t>
            </a:r>
            <a:r>
              <a:rPr lang="en-US" sz="1200" spc="-1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discussion:</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59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Engages the individual in the</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process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It brings both primary and underlying issues to the</a:t>
            </a:r>
            <a:r>
              <a:rPr lang="en-US" sz="1200" spc="-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surface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Helps the family think through what’s happened and how they got</a:t>
            </a:r>
            <a:r>
              <a:rPr lang="en-US" sz="1200" spc="-6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here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Helps give context to what is</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happening</a:t>
            </a:r>
            <a:endParaRPr lang="en-US" sz="1100" dirty="0">
              <a:effectLst/>
              <a:latin typeface="Open Sans" panose="020B0606030504020204" pitchFamily="34" charset="0"/>
              <a:ea typeface="Courier New" panose="02070309020205020404" pitchFamily="49" charset="0"/>
            </a:endParaRPr>
          </a:p>
          <a:p>
            <a:pPr marL="742950" marR="0" lvl="1" indent="-285750">
              <a:spcBef>
                <a:spcPts val="57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Informs what strategies might work</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best</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Establishes a professional helping</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relationship</a:t>
            </a:r>
            <a:endParaRPr lang="en-US" sz="1100" dirty="0">
              <a:effectLst/>
              <a:latin typeface="Open Sans" panose="020B0606030504020204" pitchFamily="34" charset="0"/>
              <a:ea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32</a:t>
            </a:fld>
            <a:endParaRPr lang="en-US"/>
          </a:p>
        </p:txBody>
      </p:sp>
    </p:spTree>
    <p:extLst>
      <p:ext uri="{BB962C8B-B14F-4D97-AF65-F5344CB8AC3E}">
        <p14:creationId xmlns:p14="http://schemas.microsoft.com/office/powerpoint/2010/main" val="863142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628015" lvl="0" indent="-342900">
              <a:lnSpc>
                <a:spcPct val="115000"/>
              </a:lnSpc>
              <a:spcBef>
                <a:spcPts val="82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REMIND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there are two types of assessment: formal</a:t>
            </a:r>
            <a:r>
              <a:rPr lang="en-US" sz="1200" spc="-16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and informal. Briefly </a:t>
            </a:r>
            <a:r>
              <a:rPr lang="en-US" sz="1200" b="1" dirty="0">
                <a:effectLst/>
                <a:latin typeface="Open Sans" panose="020B0606030504020204" pitchFamily="34" charset="0"/>
                <a:ea typeface="Symbol" panose="05050102010706020507" pitchFamily="18" charset="2"/>
                <a:cs typeface="Symbol" panose="05050102010706020507" pitchFamily="18" charset="2"/>
              </a:rPr>
              <a:t>REVIEW </a:t>
            </a:r>
            <a:r>
              <a:rPr lang="en-US" sz="1200" dirty="0">
                <a:effectLst/>
                <a:latin typeface="Open Sans" panose="020B0606030504020204" pitchFamily="34" charset="0"/>
                <a:ea typeface="Symbol" panose="05050102010706020507" pitchFamily="18" charset="2"/>
                <a:cs typeface="Symbol" panose="05050102010706020507" pitchFamily="18" charset="2"/>
              </a:rPr>
              <a:t>examples of</a:t>
            </a:r>
            <a:r>
              <a:rPr lang="en-US" sz="1200" spc="-1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each:</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Informal:</a:t>
            </a:r>
            <a:endParaRPr lang="en-US" sz="1100" dirty="0">
              <a:effectLst/>
              <a:latin typeface="Open Sans" panose="020B0606030504020204" pitchFamily="34" charset="0"/>
              <a:ea typeface="Courier New" panose="02070309020205020404" pitchFamily="49" charset="0"/>
            </a:endParaRPr>
          </a:p>
          <a:p>
            <a:pPr marL="1143000" marR="0" lvl="2" indent="-228600">
              <a:spcBef>
                <a:spcPts val="84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Observations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5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Interviews/conversations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4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Review of summary or progress reports, records,</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etc.</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5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Shared</a:t>
            </a:r>
            <a:r>
              <a:rPr lang="en-US" sz="1200" spc="-1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conclusions</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742950" marR="0" lvl="1" indent="-285750">
              <a:spcBef>
                <a:spcPts val="83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Formal:</a:t>
            </a:r>
            <a:endParaRPr lang="en-US" sz="1100" dirty="0">
              <a:effectLst/>
              <a:latin typeface="Open Sans" panose="020B0606030504020204" pitchFamily="34" charset="0"/>
              <a:ea typeface="Courier New" panose="02070309020205020404" pitchFamily="49" charset="0"/>
            </a:endParaRPr>
          </a:p>
          <a:p>
            <a:pPr marL="1143000" marR="0" lvl="2" indent="-228600">
              <a:spcBef>
                <a:spcPts val="84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CANS/FAST</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5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EPSDT</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4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Psychological (ex:</a:t>
            </a:r>
            <a:r>
              <a:rPr lang="en-US" sz="1200" spc="-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MMPI)</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5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Behavioral</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5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Parenting</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35"/>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Educational</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Open Sans" panose="020B0606030504020204" pitchFamily="34" charset="0"/>
                <a:ea typeface="Symbol" panose="05050102010706020507" pitchFamily="18" charset="2"/>
                <a:cs typeface="Symbol" panose="05050102010706020507" pitchFamily="18" charset="2"/>
              </a:rPr>
              <a:t>STATE</a:t>
            </a:r>
            <a:r>
              <a:rPr lang="en-US" sz="1800" dirty="0">
                <a:effectLst/>
                <a:latin typeface="Open Sans" panose="020B0606030504020204" pitchFamily="34" charset="0"/>
                <a:ea typeface="Symbol" panose="05050102010706020507" pitchFamily="18" charset="2"/>
                <a:cs typeface="Symbol" panose="05050102010706020507" pitchFamily="18" charset="2"/>
              </a:rPr>
              <a:t> informal assessment activities are often used to inform formal assessment. Informal assessment occurs during every interaction and is what is used to inform the formal assessment. In turn, formal assessment is used to drive planning and decisions regarding services within the Child and Family</a:t>
            </a:r>
            <a:r>
              <a:rPr lang="en-US" sz="1800" spc="-160"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Team.</a:t>
            </a:r>
          </a:p>
          <a:p>
            <a:endParaRPr lang="en-US" dirty="0"/>
          </a:p>
        </p:txBody>
      </p:sp>
      <p:sp>
        <p:nvSpPr>
          <p:cNvPr id="4" name="Slide Number Placeholder 3"/>
          <p:cNvSpPr>
            <a:spLocks noGrp="1"/>
          </p:cNvSpPr>
          <p:nvPr>
            <p:ph type="sldNum" sz="quarter" idx="10"/>
          </p:nvPr>
        </p:nvSpPr>
        <p:spPr/>
        <p:txBody>
          <a:bodyPr/>
          <a:lstStyle/>
          <a:p>
            <a:fld id="{09956A71-5BA7-4E52-A449-E233B5F3F43B}" type="slidenum">
              <a:rPr lang="en-US" smtClean="0"/>
              <a:t>33</a:t>
            </a:fld>
            <a:endParaRPr lang="en-US"/>
          </a:p>
        </p:txBody>
      </p:sp>
    </p:spTree>
    <p:extLst>
      <p:ext uri="{BB962C8B-B14F-4D97-AF65-F5344CB8AC3E}">
        <p14:creationId xmlns:p14="http://schemas.microsoft.com/office/powerpoint/2010/main" val="3194005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31445"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EXPLAIN </a:t>
            </a:r>
            <a:r>
              <a:rPr lang="en-US" sz="1200" dirty="0">
                <a:effectLst/>
                <a:latin typeface="Open Sans" panose="020B0606030504020204" pitchFamily="34" charset="0"/>
                <a:ea typeface="Symbol" panose="05050102010706020507" pitchFamily="18" charset="2"/>
                <a:cs typeface="Symbol" panose="05050102010706020507" pitchFamily="18" charset="2"/>
              </a:rPr>
              <a:t>to participants the following equation sums up the content of</a:t>
            </a:r>
            <a:r>
              <a:rPr lang="en-US" sz="1200" spc="-13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this training: Global Assessment + Assessment Integration = Quality Outcomes for Children and Families.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101600"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STATE </a:t>
            </a:r>
            <a:r>
              <a:rPr lang="en-US" sz="1200" dirty="0">
                <a:effectLst/>
                <a:latin typeface="Open Sans" panose="020B0606030504020204" pitchFamily="34" charset="0"/>
                <a:ea typeface="Symbol" panose="05050102010706020507" pitchFamily="18" charset="2"/>
                <a:cs typeface="Symbol" panose="05050102010706020507" pitchFamily="18" charset="2"/>
              </a:rPr>
              <a:t>global assessment is the gathering of information regarding all aspects of a family’s functioning in order to fully understand which</a:t>
            </a:r>
            <a:r>
              <a:rPr lang="en-US" sz="1200" spc="-16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interventions and services will be most</a:t>
            </a:r>
            <a:r>
              <a:rPr lang="en-US" sz="1200"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effective.</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84455"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EXPLAIN</a:t>
            </a:r>
            <a:r>
              <a:rPr lang="en-US" sz="1200" dirty="0">
                <a:effectLst/>
                <a:latin typeface="Open Sans" panose="020B0606030504020204" pitchFamily="34" charset="0"/>
                <a:ea typeface="Symbol" panose="05050102010706020507" pitchFamily="18" charset="2"/>
                <a:cs typeface="Symbol" panose="05050102010706020507" pitchFamily="18" charset="2"/>
              </a:rPr>
              <a:t> Assessment Integration refers to the intentional use of both formal and informal assessments to inform services, plans, and make decisions about next</a:t>
            </a:r>
            <a:r>
              <a:rPr lang="en-US" sz="1200" spc="-10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steps.</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871855" lvl="0" indent="-342900">
              <a:lnSpc>
                <a:spcPct val="115000"/>
              </a:lnSpc>
              <a:spcBef>
                <a:spcPts val="57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SHARE</a:t>
            </a:r>
            <a:r>
              <a:rPr lang="en-US" sz="1200" dirty="0">
                <a:effectLst/>
                <a:latin typeface="Open Sans" panose="020B0606030504020204" pitchFamily="34" charset="0"/>
                <a:ea typeface="Symbol" panose="05050102010706020507" pitchFamily="18" charset="2"/>
                <a:cs typeface="Symbol" panose="05050102010706020507" pitchFamily="18" charset="2"/>
              </a:rPr>
              <a:t> Integrated Assessment means there is a connection between</a:t>
            </a:r>
            <a:r>
              <a:rPr lang="en-US" sz="1200" spc="-14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the assessment and the rest of the activities occurring in the</a:t>
            </a:r>
            <a:r>
              <a:rPr lang="en-US" sz="1200" spc="-7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case:</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447040" lvl="1" indent="-285750">
              <a:lnSpc>
                <a:spcPct val="115000"/>
              </a:lnSpc>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Conversations with families that gather information to draw</a:t>
            </a:r>
            <a:r>
              <a:rPr lang="en-US" sz="1200" spc="-14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conclusions about</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functioning</a:t>
            </a:r>
            <a:endParaRPr lang="en-US" sz="1100" dirty="0">
              <a:effectLst/>
              <a:latin typeface="Open Sans" panose="020B0606030504020204" pitchFamily="34" charset="0"/>
              <a:ea typeface="Courier New" panose="02070309020205020404" pitchFamily="49" charset="0"/>
            </a:endParaRPr>
          </a:p>
          <a:p>
            <a:pPr marL="742950" marR="328295"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Intentional discussion in CFTMs and connection to case plan</a:t>
            </a:r>
            <a:r>
              <a:rPr lang="en-US" sz="1200" spc="-15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(permanency plan or IPA) action steps, services selected, and decision</a:t>
            </a:r>
            <a:r>
              <a:rPr lang="en-US" sz="1200" spc="-6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making</a:t>
            </a:r>
            <a:endParaRPr lang="en-US" sz="1100" dirty="0">
              <a:effectLst/>
              <a:latin typeface="Open Sans" panose="020B0606030504020204" pitchFamily="34" charset="0"/>
              <a:ea typeface="Courier New" panose="02070309020205020404" pitchFamily="49" charset="0"/>
            </a:endParaRPr>
          </a:p>
          <a:p>
            <a:pPr marL="742950" marR="467360" lvl="1" indent="-285750">
              <a:lnSpc>
                <a:spcPct val="113000"/>
              </a:lnSpc>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Re-assessment that demonstrates comparison to past assessments and reflect the changes in family functioning</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observed</a:t>
            </a:r>
            <a:endParaRPr lang="en-US" sz="1100" dirty="0">
              <a:effectLst/>
              <a:latin typeface="Open Sans" panose="020B0606030504020204" pitchFamily="34" charset="0"/>
              <a:ea typeface="Courier New" panose="02070309020205020404" pitchFamily="49" charset="0"/>
            </a:endParaRPr>
          </a:p>
          <a:p>
            <a:pPr marL="742950" marR="516255" lvl="1" indent="-285750">
              <a:lnSpc>
                <a:spcPct val="113000"/>
              </a:lnSpc>
              <a:spcBef>
                <a:spcPts val="62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When things aren’t going well, assessment information is considered</a:t>
            </a:r>
            <a:r>
              <a:rPr lang="en-US" sz="1200" spc="-1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to determine different next steps in case</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planning</a:t>
            </a:r>
            <a:endParaRPr lang="en-US" sz="1100" dirty="0">
              <a:effectLst/>
              <a:latin typeface="Open Sans" panose="020B0606030504020204" pitchFamily="34" charset="0"/>
              <a:ea typeface="Courier New" panose="02070309020205020404" pitchFamily="49" charset="0"/>
            </a:endParaRPr>
          </a:p>
          <a:p>
            <a:pPr marL="742950" marR="111125" lvl="1" indent="-285750">
              <a:lnSpc>
                <a:spcPct val="115000"/>
              </a:lnSpc>
              <a:spcBef>
                <a:spcPts val="62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Used in case conferencing supervision meeting to guide discussion to</a:t>
            </a:r>
            <a:r>
              <a:rPr lang="en-US" sz="1200" spc="-14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ensure global assessment and integrated assessment throughout the</a:t>
            </a:r>
            <a:r>
              <a:rPr lang="en-US" sz="1200" spc="-6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case</a:t>
            </a:r>
            <a:endParaRPr lang="en-US" sz="1100" dirty="0">
              <a:effectLst/>
              <a:latin typeface="Open Sans" panose="020B0606030504020204" pitchFamily="34" charset="0"/>
              <a:ea typeface="Courier New" panose="02070309020205020404" pitchFamily="49" charset="0"/>
            </a:endParaRPr>
          </a:p>
          <a:p>
            <a:pPr marL="742950" marR="687070"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Used in testimony in court to demonstrate objective assessment and structured case decision</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making</a:t>
            </a:r>
            <a:endParaRPr lang="en-US" sz="1100" dirty="0">
              <a:effectLst/>
              <a:latin typeface="Open Sans" panose="020B0606030504020204" pitchFamily="34" charset="0"/>
              <a:ea typeface="Courier New" panose="02070309020205020404" pitchFamily="49" charset="0"/>
            </a:endParaRPr>
          </a:p>
          <a:p>
            <a:endParaRPr lang="en-US" baseline="0" dirty="0"/>
          </a:p>
        </p:txBody>
      </p:sp>
      <p:sp>
        <p:nvSpPr>
          <p:cNvPr id="4" name="Slide Number Placeholder 3"/>
          <p:cNvSpPr>
            <a:spLocks noGrp="1"/>
          </p:cNvSpPr>
          <p:nvPr>
            <p:ph type="sldNum" sz="quarter" idx="10"/>
          </p:nvPr>
        </p:nvSpPr>
        <p:spPr/>
        <p:txBody>
          <a:bodyPr/>
          <a:lstStyle/>
          <a:p>
            <a:fld id="{09956A71-5BA7-4E52-A449-E233B5F3F43B}" type="slidenum">
              <a:rPr lang="en-US" smtClean="0"/>
              <a:t>34</a:t>
            </a:fld>
            <a:endParaRPr lang="en-US"/>
          </a:p>
        </p:txBody>
      </p:sp>
    </p:spTree>
    <p:extLst>
      <p:ext uri="{BB962C8B-B14F-4D97-AF65-F5344CB8AC3E}">
        <p14:creationId xmlns:p14="http://schemas.microsoft.com/office/powerpoint/2010/main" val="2151872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100" kern="1200" dirty="0">
              <a:solidFill>
                <a:schemeClr val="tx1"/>
              </a:solidFill>
              <a:effectLst/>
              <a:latin typeface="+mn-lt"/>
              <a:ea typeface="+mn-ea"/>
              <a:cs typeface="+mn-cs"/>
            </a:endParaRPr>
          </a:p>
          <a:p>
            <a:pPr marL="342900" marR="0" lvl="0" indent="-342900">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DISCUSS </a:t>
            </a:r>
            <a:r>
              <a:rPr lang="en-US" sz="1200" dirty="0">
                <a:effectLst/>
                <a:latin typeface="Open Sans" panose="020B0606030504020204" pitchFamily="34" charset="0"/>
                <a:ea typeface="Symbol" panose="05050102010706020507" pitchFamily="18" charset="2"/>
                <a:cs typeface="Symbol" panose="05050102010706020507" pitchFamily="18" charset="2"/>
              </a:rPr>
              <a:t>Context for Global</a:t>
            </a:r>
            <a:r>
              <a:rPr lang="en-US" sz="1200" spc="-1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Assessment.</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499745" lvl="1" indent="-285750">
              <a:lnSpc>
                <a:spcPct val="115000"/>
              </a:lnSpc>
              <a:spcBef>
                <a:spcPts val="840"/>
              </a:spcBef>
              <a:spcAft>
                <a:spcPts val="0"/>
              </a:spcAft>
              <a:buSzPts val="1200"/>
              <a:buFont typeface="Courier New" panose="02070309020205020404" pitchFamily="49" charset="0"/>
              <a:buChar char="o"/>
              <a:tabLst>
                <a:tab pos="533400" algn="l"/>
              </a:tabLst>
            </a:pPr>
            <a:r>
              <a:rPr lang="en-US" sz="1200" u="sng" dirty="0">
                <a:effectLst/>
                <a:latin typeface="Open Sans" panose="020B0606030504020204" pitchFamily="34" charset="0"/>
                <a:ea typeface="Courier New" panose="02070309020205020404" pitchFamily="49" charset="0"/>
              </a:rPr>
              <a:t>Referring Concerns</a:t>
            </a:r>
            <a:r>
              <a:rPr lang="en-US" sz="1200" dirty="0">
                <a:effectLst/>
                <a:latin typeface="Open Sans" panose="020B0606030504020204" pitchFamily="34" charset="0"/>
                <a:ea typeface="Courier New" panose="02070309020205020404" pitchFamily="49" charset="0"/>
              </a:rPr>
              <a:t>: When we receive a case, we are presented with</a:t>
            </a:r>
            <a:r>
              <a:rPr lang="en-US" sz="1200" spc="-15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the referring concern and initial reason for our</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involvement.</a:t>
            </a:r>
            <a:endParaRPr lang="en-US" sz="1100" dirty="0">
              <a:effectLst/>
              <a:latin typeface="Open Sans" panose="020B0606030504020204" pitchFamily="34" charset="0"/>
              <a:ea typeface="Courier New" panose="02070309020205020404" pitchFamily="49" charset="0"/>
            </a:endParaRPr>
          </a:p>
          <a:p>
            <a:pPr marL="742950" marR="188595" lvl="1" indent="-285750" algn="just">
              <a:lnSpc>
                <a:spcPct val="115000"/>
              </a:lnSpc>
              <a:spcBef>
                <a:spcPts val="585"/>
              </a:spcBef>
              <a:spcAft>
                <a:spcPts val="0"/>
              </a:spcAft>
              <a:buSzPts val="1200"/>
              <a:buFont typeface="Courier New" panose="02070309020205020404" pitchFamily="49" charset="0"/>
              <a:buChar char="o"/>
              <a:tabLst>
                <a:tab pos="533400" algn="l"/>
              </a:tabLst>
            </a:pPr>
            <a:r>
              <a:rPr lang="en-US" sz="1200" u="sng" dirty="0">
                <a:effectLst/>
                <a:latin typeface="Open Sans" panose="020B0606030504020204" pitchFamily="34" charset="0"/>
                <a:ea typeface="Courier New" panose="02070309020205020404" pitchFamily="49" charset="0"/>
              </a:rPr>
              <a:t>Surface Issues</a:t>
            </a:r>
            <a:r>
              <a:rPr lang="en-US" sz="1200" dirty="0">
                <a:effectLst/>
                <a:latin typeface="Open Sans" panose="020B0606030504020204" pitchFamily="34" charset="0"/>
                <a:ea typeface="Courier New" panose="02070309020205020404" pitchFamily="49" charset="0"/>
              </a:rPr>
              <a:t>: As we begin our conversations with families, we quickly</a:t>
            </a:r>
            <a:r>
              <a:rPr lang="en-US" sz="1200" spc="-16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start to see all the surface issues that present barriers to the safety, permanency and well-being of</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children.</a:t>
            </a:r>
            <a:endParaRPr lang="en-US" sz="1100" dirty="0">
              <a:effectLst/>
              <a:latin typeface="Open Sans" panose="020B0606030504020204" pitchFamily="34" charset="0"/>
              <a:ea typeface="Courier New" panose="02070309020205020404" pitchFamily="49" charset="0"/>
            </a:endParaRPr>
          </a:p>
          <a:p>
            <a:pPr marL="742950" marR="102870" lvl="1" indent="-285750">
              <a:lnSpc>
                <a:spcPct val="115000"/>
              </a:lnSpc>
              <a:spcBef>
                <a:spcPts val="595"/>
              </a:spcBef>
              <a:spcAft>
                <a:spcPts val="0"/>
              </a:spcAft>
              <a:buSzPts val="1200"/>
              <a:buFont typeface="Courier New" panose="02070309020205020404" pitchFamily="49" charset="0"/>
              <a:buChar char="o"/>
              <a:tabLst>
                <a:tab pos="533400" algn="l"/>
              </a:tabLst>
            </a:pPr>
            <a:r>
              <a:rPr lang="en-US" sz="1200" u="sng" dirty="0">
                <a:effectLst/>
                <a:latin typeface="Open Sans" panose="020B0606030504020204" pitchFamily="34" charset="0"/>
                <a:ea typeface="Courier New" panose="02070309020205020404" pitchFamily="49" charset="0"/>
              </a:rPr>
              <a:t>Underlying Issues</a:t>
            </a:r>
            <a:r>
              <a:rPr lang="en-US" sz="1200" dirty="0">
                <a:effectLst/>
                <a:latin typeface="Open Sans" panose="020B0606030504020204" pitchFamily="34" charset="0"/>
                <a:ea typeface="Courier New" panose="02070309020205020404" pitchFamily="49" charset="0"/>
              </a:rPr>
              <a:t>: After we learn about the surface issues, we ask questions to learn more about the underlying issues. This is often a slow process because it takes time to build enough trust with clients and trust is crucial in clients sharing their story behind surface issues like substance abuse, mental illness, unkempt homes, family conflict, etc.  Understanding underlying issues is ESSENTIAL to helping families make lasting change. It helps us know which services are a best fit, and when services are not working, it provides insight as to how to make needed changes (tracking and adjusting) to get the desired</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result.</a:t>
            </a:r>
            <a:endParaRPr lang="en-US" sz="1100" dirty="0">
              <a:effectLst/>
              <a:latin typeface="Open Sans" panose="020B0606030504020204" pitchFamily="34" charset="0"/>
              <a:ea typeface="Courier New" panose="02070309020205020404" pitchFamily="49" charset="0"/>
            </a:endParaRPr>
          </a:p>
          <a:p>
            <a:pPr marL="742950" marR="193040" lvl="1" indent="-285750">
              <a:lnSpc>
                <a:spcPct val="113000"/>
              </a:lnSpc>
              <a:spcBef>
                <a:spcPts val="600"/>
              </a:spcBef>
              <a:spcAft>
                <a:spcPts val="0"/>
              </a:spcAft>
              <a:buSzPts val="1200"/>
              <a:buFont typeface="Courier New" panose="02070309020205020404" pitchFamily="49" charset="0"/>
              <a:buChar char="o"/>
              <a:tabLst>
                <a:tab pos="533400" algn="l"/>
              </a:tabLst>
            </a:pPr>
            <a:r>
              <a:rPr lang="en-US" sz="1200" u="sng" dirty="0">
                <a:effectLst/>
                <a:latin typeface="Open Sans" panose="020B0606030504020204" pitchFamily="34" charset="0"/>
                <a:ea typeface="Courier New" panose="02070309020205020404" pitchFamily="49" charset="0"/>
              </a:rPr>
              <a:t>Global Assessment</a:t>
            </a:r>
            <a:r>
              <a:rPr lang="en-US" sz="1200" dirty="0">
                <a:effectLst/>
                <a:latin typeface="Open Sans" panose="020B0606030504020204" pitchFamily="34" charset="0"/>
                <a:ea typeface="Courier New" panose="02070309020205020404" pitchFamily="49" charset="0"/>
              </a:rPr>
              <a:t>: However, there is always more to the family story than the referring concerns. Global assessment includes talking to families</a:t>
            </a:r>
            <a:r>
              <a:rPr lang="en-US" sz="1200" spc="-17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about</a:t>
            </a:r>
            <a:endParaRPr lang="en-US" sz="1100" dirty="0">
              <a:effectLst/>
              <a:latin typeface="Open Sans" panose="020B0606030504020204" pitchFamily="34" charset="0"/>
              <a:ea typeface="Courier New" panose="02070309020205020404" pitchFamily="49" charset="0"/>
            </a:endParaRPr>
          </a:p>
          <a:p>
            <a:pPr marL="533400" marR="139700" indent="0">
              <a:lnSpc>
                <a:spcPct val="115000"/>
              </a:lnSpc>
              <a:spcBef>
                <a:spcPts val="575"/>
              </a:spcBef>
              <a:spcAft>
                <a:spcPts val="0"/>
              </a:spcAft>
            </a:pPr>
            <a:r>
              <a:rPr lang="en-US" sz="1200" dirty="0">
                <a:effectLst/>
                <a:latin typeface="Open Sans" panose="020B0606030504020204" pitchFamily="34" charset="0"/>
                <a:ea typeface="Open Sans" panose="020B0606030504020204" pitchFamily="34" charset="0"/>
              </a:rPr>
              <a:t>the other life domains. For example, our involvement might be due to family violence, but we should also asses functioning around school, friendships, neighbors, physical health, finances, etc. We should seek to learn about all areas covered by the CANS/FAST in order to fully understand how to best leverage family strengths to overcome concerns.</a:t>
            </a:r>
          </a:p>
          <a:p>
            <a:pPr marL="342900" marR="379095"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ASK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to think back to the parent engagement videos we</a:t>
            </a:r>
            <a:r>
              <a:rPr lang="en-US" sz="1200" spc="-14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watched earlier in the day. Consider the</a:t>
            </a:r>
            <a:r>
              <a:rPr lang="en-US" sz="1200" spc="-2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following:</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were some of the underlying issues we</a:t>
            </a:r>
            <a:r>
              <a:rPr lang="en-US" sz="1200" spc="-4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identified?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How do the underlying needs impacting the reason we are</a:t>
            </a:r>
            <a:r>
              <a:rPr lang="en-US" sz="1200" spc="-5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involved?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were the family’s</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strengths?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How can the strengths help to address the</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risks?</a:t>
            </a:r>
            <a:endParaRPr lang="en-US" sz="1100" dirty="0">
              <a:effectLst/>
              <a:latin typeface="Open Sans" panose="020B0606030504020204" pitchFamily="34" charset="0"/>
              <a:ea typeface="Courier New" panose="02070309020205020404" pitchFamily="49" charset="0"/>
            </a:endParaRPr>
          </a:p>
          <a:p>
            <a:pPr marL="342900" marR="116840" lvl="0" indent="-342900">
              <a:lnSpc>
                <a:spcPct val="115000"/>
              </a:lnSpc>
              <a:spcBef>
                <a:spcPts val="84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STATE</a:t>
            </a:r>
            <a:r>
              <a:rPr lang="en-US" sz="1200" dirty="0">
                <a:effectLst/>
                <a:latin typeface="Open Sans" panose="020B0606030504020204" pitchFamily="34" charset="0"/>
                <a:ea typeface="Symbol" panose="05050102010706020507" pitchFamily="18" charset="2"/>
                <a:cs typeface="Symbol" panose="05050102010706020507" pitchFamily="18" charset="2"/>
              </a:rPr>
              <a:t> the answers to the above questions along with other information we gather helps us to globally assess the</a:t>
            </a:r>
            <a:r>
              <a:rPr lang="en-US" sz="1200" spc="-2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family.</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Open Sans" panose="020B0606030504020204" pitchFamily="34" charset="0"/>
                <a:ea typeface="Symbol" panose="05050102010706020507" pitchFamily="18" charset="2"/>
                <a:cs typeface="Symbol" panose="05050102010706020507" pitchFamily="18" charset="2"/>
              </a:rPr>
              <a:t>EXPLAIN</a:t>
            </a:r>
            <a:r>
              <a:rPr lang="en-US" sz="1800" dirty="0">
                <a:effectLst/>
                <a:latin typeface="Open Sans" panose="020B0606030504020204" pitchFamily="34" charset="0"/>
                <a:ea typeface="Symbol" panose="05050102010706020507" pitchFamily="18" charset="2"/>
                <a:cs typeface="Symbol" panose="05050102010706020507" pitchFamily="18" charset="2"/>
              </a:rPr>
              <a:t> By digging deep enough, we are more likely to help families create long-term, lasting changes. The parents are more likely to make changes if in addition to recognizing the needs, they see the potential for a positive outcome.</a:t>
            </a:r>
            <a:r>
              <a:rPr lang="en-US" sz="1800" spc="17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Through global assessment, we can help families see the benefits of</a:t>
            </a:r>
            <a:r>
              <a:rPr lang="en-US" sz="1800" spc="-6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change.</a:t>
            </a:r>
          </a:p>
          <a:p>
            <a:endParaRPr lang="en-US" dirty="0"/>
          </a:p>
        </p:txBody>
      </p:sp>
      <p:sp>
        <p:nvSpPr>
          <p:cNvPr id="4" name="Slide Number Placeholder 3"/>
          <p:cNvSpPr>
            <a:spLocks noGrp="1"/>
          </p:cNvSpPr>
          <p:nvPr>
            <p:ph type="sldNum" sz="quarter" idx="10"/>
          </p:nvPr>
        </p:nvSpPr>
        <p:spPr/>
        <p:txBody>
          <a:bodyPr/>
          <a:lstStyle/>
          <a:p>
            <a:fld id="{09956A71-5BA7-4E52-A449-E233B5F3F43B}" type="slidenum">
              <a:rPr lang="en-US" smtClean="0"/>
              <a:t>35</a:t>
            </a:fld>
            <a:endParaRPr lang="en-US"/>
          </a:p>
        </p:txBody>
      </p:sp>
    </p:spTree>
    <p:extLst>
      <p:ext uri="{BB962C8B-B14F-4D97-AF65-F5344CB8AC3E}">
        <p14:creationId xmlns:p14="http://schemas.microsoft.com/office/powerpoint/2010/main" val="4141172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281305" lvl="0" indent="-342900">
              <a:lnSpc>
                <a:spcPct val="115000"/>
              </a:lnSpc>
              <a:spcBef>
                <a:spcPts val="59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ASK </a:t>
            </a:r>
            <a:r>
              <a:rPr lang="en-US" sz="1200" dirty="0">
                <a:effectLst/>
                <a:latin typeface="Open Sans" panose="020B0606030504020204" pitchFamily="34" charset="0"/>
                <a:ea typeface="Symbol" panose="05050102010706020507" pitchFamily="18" charset="2"/>
                <a:cs typeface="Symbol" panose="05050102010706020507" pitchFamily="18" charset="2"/>
              </a:rPr>
              <a:t>the group how they can ensure they are conducting global assessment in their case work. Include the following points in the</a:t>
            </a:r>
            <a:r>
              <a:rPr lang="en-US" sz="1200" spc="-5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discussion:</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0" lvl="1" indent="-285750">
              <a:spcBef>
                <a:spcPts val="61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Take time to build a professional (trusting) helping</a:t>
            </a:r>
            <a:r>
              <a:rPr lang="en-US" sz="1200" spc="-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relationship</a:t>
            </a:r>
            <a:endParaRPr lang="en-US" sz="1100" dirty="0">
              <a:effectLst/>
              <a:latin typeface="Open Sans" panose="020B0606030504020204" pitchFamily="34" charset="0"/>
              <a:ea typeface="Courier New" panose="02070309020205020404" pitchFamily="49" charset="0"/>
            </a:endParaRPr>
          </a:p>
          <a:p>
            <a:pPr marL="742950" marR="0" lvl="1" indent="-285750">
              <a:spcBef>
                <a:spcPts val="82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Show genuineness, empathy, and</a:t>
            </a:r>
            <a:r>
              <a:rPr lang="en-US" sz="1200" spc="-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respect</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Be curious – ask lots of</a:t>
            </a:r>
            <a:r>
              <a:rPr lang="en-US" sz="1200" spc="-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questions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2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Don’t shy away from hard to ask</a:t>
            </a:r>
            <a:r>
              <a:rPr lang="en-US" sz="1200" spc="-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questions/topics</a:t>
            </a:r>
            <a:endParaRPr lang="en-US" sz="1100" dirty="0">
              <a:effectLst/>
              <a:latin typeface="Open Sans" panose="020B0606030504020204" pitchFamily="34" charset="0"/>
              <a:ea typeface="Courier New" panose="02070309020205020404" pitchFamily="49" charset="0"/>
            </a:endParaRPr>
          </a:p>
          <a:p>
            <a:pPr marL="742950" marR="358775" lvl="1" indent="-285750">
              <a:lnSpc>
                <a:spcPct val="115000"/>
              </a:lnSpc>
              <a:spcBef>
                <a:spcPts val="84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Ask open questions or on similar topics in a variety of ways. This point is particularly important because we need specifics to integrate assessment into our work. Example:</a:t>
            </a:r>
            <a:endParaRPr lang="en-US" sz="1100" dirty="0">
              <a:effectLst/>
              <a:latin typeface="Open Sans" panose="020B0606030504020204" pitchFamily="34" charset="0"/>
              <a:ea typeface="Courier New" panose="02070309020205020404" pitchFamily="49" charset="0"/>
            </a:endParaRPr>
          </a:p>
          <a:p>
            <a:pPr marL="990600" marR="149225">
              <a:lnSpc>
                <a:spcPct val="115000"/>
              </a:lnSpc>
              <a:spcBef>
                <a:spcPts val="590"/>
              </a:spcBef>
              <a:spcAft>
                <a:spcPts val="0"/>
              </a:spcAft>
            </a:pPr>
            <a:r>
              <a:rPr lang="en-US" sz="1200" i="1" dirty="0">
                <a:effectLst/>
                <a:latin typeface="Open Sans" panose="020B0606030504020204" pitchFamily="34" charset="0"/>
                <a:ea typeface="Open Sans" panose="020B0606030504020204" pitchFamily="34" charset="0"/>
              </a:rPr>
              <a:t>A caseworker completing the initial CANS justified a depression score with the narrative, “Child is diagnosed with Depression.” While this information is valuable, we need to gather additional information from multiple sources as to how the child is affected by Depression (severity of</a:t>
            </a:r>
            <a:endParaRPr lang="en-US" sz="1100" dirty="0">
              <a:effectLst/>
              <a:latin typeface="Open Sans" panose="020B0606030504020204" pitchFamily="34" charset="0"/>
              <a:ea typeface="Open Sans" panose="020B0606030504020204" pitchFamily="34" charset="0"/>
            </a:endParaRPr>
          </a:p>
          <a:p>
            <a:pPr marL="990600" marR="119380">
              <a:lnSpc>
                <a:spcPct val="115000"/>
              </a:lnSpc>
              <a:spcBef>
                <a:spcPts val="575"/>
              </a:spcBef>
              <a:spcAft>
                <a:spcPts val="0"/>
              </a:spcAft>
            </a:pPr>
            <a:r>
              <a:rPr lang="en-US" sz="1200" i="1" dirty="0">
                <a:effectLst/>
                <a:latin typeface="Open Sans" panose="020B0606030504020204" pitchFamily="34" charset="0"/>
                <a:ea typeface="Open Sans" panose="020B0606030504020204" pitchFamily="34" charset="0"/>
              </a:rPr>
              <a:t>symptoms, current feelings, behaviors, etc.) in order to understand the potential impact on functioning and need for intervention. This complete picture of the child’s Depression then drives services (such as the best type of counseling, need for psychotropic medications, etc.). In addition, this behaviorally specific information helps the COE Assessment Consultant get a clear picture of what is happening with the child and therefore provide guidance. This example also easily translates to conversations with supervisors in case conferencing.</a:t>
            </a:r>
            <a:endParaRPr lang="en-US" sz="1100" dirty="0">
              <a:effectLst/>
              <a:latin typeface="Open Sans" panose="020B0606030504020204" pitchFamily="34" charset="0"/>
              <a:ea typeface="Open Sans" panose="020B0606030504020204" pitchFamily="34" charset="0"/>
            </a:endParaRPr>
          </a:p>
          <a:p>
            <a:pPr marL="742950" marR="0" lvl="1" indent="-285750">
              <a:spcBef>
                <a:spcPts val="60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“Tell me more…” 5 times! (get past the</a:t>
            </a:r>
            <a:r>
              <a:rPr lang="en-US" sz="1200" spc="-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buzzwords)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Ask multiple family/team members the same</a:t>
            </a:r>
            <a:r>
              <a:rPr lang="en-US" sz="1200" spc="-4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questions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Use it as a collaborative process to gain buy-in and bring the team</a:t>
            </a:r>
            <a:r>
              <a:rPr lang="en-US" sz="1200" spc="-1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together</a:t>
            </a:r>
            <a:endParaRPr lang="en-US" sz="1100" dirty="0">
              <a:effectLst/>
              <a:latin typeface="Open Sans" panose="020B0606030504020204" pitchFamily="34" charset="0"/>
              <a:ea typeface="Courier New" panose="02070309020205020404" pitchFamily="49" charset="0"/>
            </a:endParaRPr>
          </a:p>
          <a:p>
            <a:pPr marL="742950" marR="287020" lvl="1" indent="-285750">
              <a:lnSpc>
                <a:spcPct val="113000"/>
              </a:lnSpc>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Offer the client autonomy in decision making where possible and when</a:t>
            </a:r>
            <a:r>
              <a:rPr lang="en-US" sz="1200" spc="-15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it’s safe to do</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so</a:t>
            </a:r>
            <a:endParaRPr lang="en-US" sz="1100" dirty="0">
              <a:effectLst/>
              <a:latin typeface="Open Sans" panose="020B0606030504020204" pitchFamily="34" charset="0"/>
              <a:ea typeface="Courier New" panose="02070309020205020404" pitchFamily="49" charset="0"/>
            </a:endParaRPr>
          </a:p>
          <a:p>
            <a:pPr marL="742950" marR="264795" lvl="1" indent="-285750">
              <a:lnSpc>
                <a:spcPct val="115000"/>
              </a:lnSpc>
              <a:spcBef>
                <a:spcPts val="62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Use the CANS/FAST items as a guide to ensure you are not overlooking</a:t>
            </a:r>
            <a:r>
              <a:rPr lang="en-US" sz="1200" spc="-15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any domains</a:t>
            </a:r>
            <a:endParaRPr lang="en-US" sz="1100" dirty="0">
              <a:effectLst/>
              <a:latin typeface="Open Sans" panose="020B0606030504020204" pitchFamily="34" charset="0"/>
              <a:ea typeface="Courier New" panose="02070309020205020404" pitchFamily="49" charset="0"/>
            </a:endParaRPr>
          </a:p>
          <a:p>
            <a:endParaRPr lang="en-US" dirty="0"/>
          </a:p>
        </p:txBody>
      </p:sp>
      <p:sp>
        <p:nvSpPr>
          <p:cNvPr id="4" name="Slide Number Placeholder 3"/>
          <p:cNvSpPr>
            <a:spLocks noGrp="1"/>
          </p:cNvSpPr>
          <p:nvPr>
            <p:ph type="sldNum" sz="quarter" idx="10"/>
          </p:nvPr>
        </p:nvSpPr>
        <p:spPr/>
        <p:txBody>
          <a:bodyPr/>
          <a:lstStyle/>
          <a:p>
            <a:fld id="{09956A71-5BA7-4E52-A449-E233B5F3F43B}" type="slidenum">
              <a:rPr lang="en-US" smtClean="0"/>
              <a:t>36</a:t>
            </a:fld>
            <a:endParaRPr lang="en-US"/>
          </a:p>
        </p:txBody>
      </p:sp>
    </p:spTree>
    <p:extLst>
      <p:ext uri="{BB962C8B-B14F-4D97-AF65-F5344CB8AC3E}">
        <p14:creationId xmlns:p14="http://schemas.microsoft.com/office/powerpoint/2010/main" val="10457895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231775" lvl="1" indent="-285750">
              <a:lnSpc>
                <a:spcPct val="115000"/>
              </a:lnSpc>
              <a:spcBef>
                <a:spcPts val="575"/>
              </a:spcBef>
              <a:spcAft>
                <a:spcPts val="0"/>
              </a:spcAft>
              <a:buSzPts val="1200"/>
              <a:buFont typeface="Courier New" panose="02070309020205020404" pitchFamily="49" charset="0"/>
              <a:buChar char="o"/>
              <a:tabLst>
                <a:tab pos="533400" algn="l"/>
              </a:tabLst>
            </a:pPr>
            <a:r>
              <a:rPr lang="en-US" sz="1800" b="1" dirty="0">
                <a:effectLst/>
                <a:latin typeface="Open Sans" panose="020B0606030504020204" pitchFamily="34" charset="0"/>
                <a:ea typeface="Courier New" panose="02070309020205020404" pitchFamily="49" charset="0"/>
              </a:rPr>
              <a:t>EXPLAIN </a:t>
            </a:r>
            <a:r>
              <a:rPr lang="en-US" sz="1800" b="0" dirty="0">
                <a:effectLst/>
                <a:latin typeface="Open Sans" panose="020B0606030504020204" pitchFamily="34" charset="0"/>
                <a:ea typeface="Courier New" panose="02070309020205020404" pitchFamily="49" charset="0"/>
              </a:rPr>
              <a:t>to the </a:t>
            </a:r>
            <a:r>
              <a:rPr lang="en-US" sz="1800" dirty="0">
                <a:effectLst/>
                <a:latin typeface="Open Sans" panose="020B0606030504020204" pitchFamily="34" charset="0"/>
                <a:ea typeface="Courier New" panose="02070309020205020404" pitchFamily="49" charset="0"/>
              </a:rPr>
              <a:t>group to use the Desk Reference Guide as a tool to help identify gaps in their information and to </a:t>
            </a:r>
            <a:r>
              <a:rPr lang="en-US" sz="1800" b="1" dirty="0">
                <a:effectLst/>
                <a:latin typeface="Open Sans" panose="020B0606030504020204" pitchFamily="34" charset="0"/>
                <a:ea typeface="Courier New" panose="02070309020205020404" pitchFamily="49" charset="0"/>
              </a:rPr>
              <a:t>IDENTIFY </a:t>
            </a:r>
            <a:r>
              <a:rPr lang="en-US" sz="1800" dirty="0">
                <a:effectLst/>
                <a:latin typeface="Open Sans" panose="020B0606030504020204" pitchFamily="34" charset="0"/>
                <a:ea typeface="Courier New" panose="02070309020205020404" pitchFamily="49" charset="0"/>
              </a:rPr>
              <a:t>how they will ensure</a:t>
            </a:r>
            <a:r>
              <a:rPr lang="en-US" sz="1800" spc="-145" dirty="0">
                <a:effectLst/>
                <a:latin typeface="Open Sans" panose="020B0606030504020204" pitchFamily="34" charset="0"/>
                <a:ea typeface="Courier New" panose="02070309020205020404" pitchFamily="49" charset="0"/>
              </a:rPr>
              <a:t> </a:t>
            </a:r>
            <a:r>
              <a:rPr lang="en-US" sz="1800" dirty="0">
                <a:effectLst/>
                <a:latin typeface="Open Sans" panose="020B0606030504020204" pitchFamily="34" charset="0"/>
                <a:ea typeface="Courier New" panose="02070309020205020404" pitchFamily="49" charset="0"/>
              </a:rPr>
              <a:t>the Who, How, and What is captured. This will include follow-up questions and next steps for the case. </a:t>
            </a:r>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37</a:t>
            </a:fld>
            <a:endParaRPr lang="en-US"/>
          </a:p>
        </p:txBody>
      </p:sp>
    </p:spTree>
    <p:extLst>
      <p:ext uri="{BB962C8B-B14F-4D97-AF65-F5344CB8AC3E}">
        <p14:creationId xmlns:p14="http://schemas.microsoft.com/office/powerpoint/2010/main" val="1215597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342900" marR="0" lvl="0" indent="-342900">
              <a:spcBef>
                <a:spcPts val="59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ASK</a:t>
            </a:r>
            <a:r>
              <a:rPr lang="en-US" sz="1200" b="1" spc="-1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participants to identify and write down their small test of change.  Questions that could encourage thoughts include:</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433705" lvl="1" indent="-285750">
              <a:lnSpc>
                <a:spcPct val="115000"/>
              </a:lnSpc>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opportunities for growth can you identify for yourself in regards to global assessment and assessment</a:t>
            </a:r>
            <a:r>
              <a:rPr lang="en-US" sz="1200" spc="-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integration?</a:t>
            </a:r>
            <a:endParaRPr lang="en-US" sz="1100" dirty="0">
              <a:effectLst/>
              <a:latin typeface="Open Sans" panose="020B0606030504020204" pitchFamily="34" charset="0"/>
              <a:ea typeface="Courier New" panose="02070309020205020404" pitchFamily="49" charset="0"/>
            </a:endParaRPr>
          </a:p>
          <a:p>
            <a:pPr marL="742950" marR="0" lvl="1" indent="-285750">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How can you go about further incorporating these concepts into your</a:t>
            </a:r>
            <a:r>
              <a:rPr lang="en-US" sz="1200" spc="-9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work?</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can you do to enhance the quality of your</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contacts?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resources and support do you</a:t>
            </a:r>
            <a:r>
              <a:rPr lang="en-US" sz="1200" spc="-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need?</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What can you do to immediately improve your</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practice?</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How will you know it has made a</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difference?</a:t>
            </a:r>
            <a:endParaRPr lang="en-US" sz="1100" dirty="0">
              <a:effectLst/>
              <a:latin typeface="Open Sans" panose="020B0606030504020204" pitchFamily="34" charset="0"/>
              <a:ea typeface="Courier New" panose="02070309020205020404" pitchFamily="49" charset="0"/>
            </a:endParaRPr>
          </a:p>
          <a:p>
            <a:pPr marL="457200" lvl="1" indent="0">
              <a:buFont typeface="Arial" panose="020B0604020202020204" pitchFamily="34" charset="0"/>
              <a:buNone/>
            </a:pPr>
            <a:endParaRPr lang="en-US" sz="1100" kern="1200" dirty="0">
              <a:solidFill>
                <a:schemeClr val="tx1"/>
              </a:solidFill>
              <a:effectLst/>
              <a:latin typeface="+mn-lt"/>
              <a:ea typeface="+mn-ea"/>
              <a:cs typeface="+mn-cs"/>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594567DA-76A7-45AF-9629-927490CA6A7F}" type="slidenum">
              <a:rPr lang="en-US" smtClean="0"/>
              <a:t>38</a:t>
            </a:fld>
            <a:endParaRPr lang="en-US"/>
          </a:p>
        </p:txBody>
      </p:sp>
    </p:spTree>
    <p:extLst>
      <p:ext uri="{BB962C8B-B14F-4D97-AF65-F5344CB8AC3E}">
        <p14:creationId xmlns:p14="http://schemas.microsoft.com/office/powerpoint/2010/main" val="158703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asking the group why it is important to have quality contacts with children, families, and other case members? CAPTURE their responses on a flipchart. ASK if they can recall why, it is important to have good documentation? EMPHASIZE documentation supports our work and reflects our efforts. • STRESS to participants because we are working with at-risk children and families, our top priority should be to provide quality case work. Helping families requires that we first take the time to fully understand their situation and that assessment is ongoing for the duration of the case</a:t>
            </a:r>
          </a:p>
        </p:txBody>
      </p:sp>
      <p:sp>
        <p:nvSpPr>
          <p:cNvPr id="4" name="Slide Number Placeholder 3"/>
          <p:cNvSpPr>
            <a:spLocks noGrp="1"/>
          </p:cNvSpPr>
          <p:nvPr>
            <p:ph type="sldNum" sz="quarter" idx="5"/>
          </p:nvPr>
        </p:nvSpPr>
        <p:spPr/>
        <p:txBody>
          <a:bodyPr/>
          <a:lstStyle/>
          <a:p>
            <a:fld id="{1D427A8F-055C-4972-A4F8-D41DA41F056A}" type="slidenum">
              <a:rPr lang="en-US" smtClean="0"/>
              <a:t>4</a:t>
            </a:fld>
            <a:endParaRPr lang="en-US"/>
          </a:p>
        </p:txBody>
      </p:sp>
    </p:spTree>
    <p:extLst>
      <p:ext uri="{BB962C8B-B14F-4D97-AF65-F5344CB8AC3E}">
        <p14:creationId xmlns:p14="http://schemas.microsoft.com/office/powerpoint/2010/main" val="242510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72">
              <a:defRPr/>
            </a:pPr>
            <a:r>
              <a:rPr lang="en-US" dirty="0"/>
              <a:t>SHARE with participants quality contacts and good casework practice are defined in Federal and State policy guidelines. DCS policy regarding documentation outlines case responsibilities for each program area. • STRESS “If it isn’t in TFACTS, it didn’t happen.” …but if it didn’t happen, it will never make it in TFACTS. o This is really about the quality of the contacts we have, not the documentation. The documentation is our work product that credits us with our efforts for court, for our supervisors and for case review. Our documentation can only be as good as the contact we had with the team members. Outcomes with families are dependent on how we help them navigate their time with us.</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09956A71-5BA7-4E52-A449-E233B5F3F43B}" type="slidenum">
              <a:rPr lang="en-US" smtClean="0"/>
              <a:t>5</a:t>
            </a:fld>
            <a:endParaRPr lang="en-US"/>
          </a:p>
        </p:txBody>
      </p:sp>
    </p:spTree>
    <p:extLst>
      <p:ext uri="{BB962C8B-B14F-4D97-AF65-F5344CB8AC3E}">
        <p14:creationId xmlns:p14="http://schemas.microsoft.com/office/powerpoint/2010/main" val="383318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122555" lvl="0" indent="-342900">
              <a:lnSpc>
                <a:spcPct val="115000"/>
              </a:lnSpc>
              <a:spcBef>
                <a:spcPts val="60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HIGHLIGHT </a:t>
            </a:r>
            <a:r>
              <a:rPr lang="en-US" sz="1200" dirty="0">
                <a:effectLst/>
                <a:latin typeface="Open Sans" panose="020B0606030504020204" pitchFamily="34" charset="0"/>
                <a:ea typeface="Symbol" panose="05050102010706020507" pitchFamily="18" charset="2"/>
                <a:cs typeface="Symbol" panose="05050102010706020507" pitchFamily="18" charset="2"/>
              </a:rPr>
              <a:t>the policies below, drawing particular attention to Policy 31.8 Parent/Caregiver Engagement and Support and the Engagement and Support Work Aid. This is a policy that outlines expectations for caseworker contacts and documentation.</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213995" lvl="1" indent="-285750">
              <a:lnSpc>
                <a:spcPct val="113000"/>
              </a:lnSpc>
              <a:spcBef>
                <a:spcPts val="60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Policy 13.1 – Supervision of Youth Adjudicated Delinquent for Custodial</a:t>
            </a:r>
            <a:r>
              <a:rPr lang="en-US" sz="1200" spc="-1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and Non-Custodial</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Youth</a:t>
            </a:r>
            <a:endParaRPr lang="en-US" sz="1100" dirty="0">
              <a:effectLst/>
              <a:latin typeface="Open Sans" panose="020B0606030504020204" pitchFamily="34" charset="0"/>
              <a:ea typeface="Courier New" panose="02070309020205020404" pitchFamily="49" charset="0"/>
            </a:endParaRPr>
          </a:p>
          <a:p>
            <a:pPr marL="742950" marR="0" lvl="1" indent="-285750">
              <a:spcBef>
                <a:spcPts val="62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Policy 14.7- CPS Investigation</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Track</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Policy 14.16- CPS Case File</a:t>
            </a:r>
            <a:r>
              <a:rPr lang="en-US" sz="1200" spc="-2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Organization</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Policy 14.26 – CPS Assessment</a:t>
            </a:r>
            <a:r>
              <a:rPr lang="en-US" sz="1200" spc="-2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Track</a:t>
            </a:r>
            <a:endParaRPr lang="en-US" sz="1100" dirty="0">
              <a:effectLst/>
              <a:latin typeface="Open Sans" panose="020B0606030504020204" pitchFamily="34" charset="0"/>
              <a:ea typeface="Courier New" panose="02070309020205020404" pitchFamily="49" charset="0"/>
            </a:endParaRPr>
          </a:p>
          <a:p>
            <a:pPr marL="742950" marR="0" lvl="1" indent="-285750">
              <a:spcBef>
                <a:spcPts val="84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Policy 14.29 – Family Support Services Worker (FSSW)</a:t>
            </a:r>
            <a:r>
              <a:rPr lang="en-US" sz="1200" spc="-6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Responsibilities</a:t>
            </a:r>
            <a:endParaRPr lang="en-US" sz="1100" dirty="0">
              <a:effectLst/>
              <a:latin typeface="Open Sans" panose="020B0606030504020204" pitchFamily="34" charset="0"/>
              <a:ea typeface="Courier New" panose="02070309020205020404" pitchFamily="49" charset="0"/>
            </a:endParaRPr>
          </a:p>
          <a:p>
            <a:pPr marL="742950" marR="0" lvl="1" indent="-285750">
              <a:spcBef>
                <a:spcPts val="83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Policy 16.8 – Responsibilities of Approved Foster</a:t>
            </a:r>
            <a:r>
              <a:rPr lang="en-US" sz="1200" spc="-3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Homes</a:t>
            </a:r>
            <a:endParaRPr lang="en-US" sz="1100" dirty="0">
              <a:effectLst/>
              <a:latin typeface="Open Sans" panose="020B0606030504020204" pitchFamily="34" charset="0"/>
              <a:ea typeface="Courier New" panose="02070309020205020404" pitchFamily="49" charset="0"/>
            </a:endParaRPr>
          </a:p>
          <a:p>
            <a:pPr marL="742950" marR="84455" lvl="1" indent="-285750">
              <a:lnSpc>
                <a:spcPct val="113000"/>
              </a:lnSpc>
              <a:spcBef>
                <a:spcPts val="840"/>
              </a:spcBef>
              <a:spcAft>
                <a:spcPts val="0"/>
              </a:spcAft>
              <a:buSzPts val="1200"/>
              <a:buFont typeface="Courier New" panose="02070309020205020404" pitchFamily="49" charset="0"/>
              <a:buChar char="o"/>
              <a:tabLst>
                <a:tab pos="533400" algn="l"/>
                <a:tab pos="5533390" algn="l"/>
              </a:tabLst>
            </a:pPr>
            <a:r>
              <a:rPr lang="en-US" sz="1200" dirty="0">
                <a:effectLst/>
                <a:latin typeface="Open Sans" panose="020B0606030504020204" pitchFamily="34" charset="0"/>
                <a:ea typeface="Courier New" panose="02070309020205020404" pitchFamily="49" charset="0"/>
              </a:rPr>
              <a:t>Policy 16.38 – Face to Face Visitation with Dependent</a:t>
            </a:r>
            <a:r>
              <a:rPr lang="en-US" sz="1200" spc="-1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and Neglected	</a:t>
            </a:r>
            <a:r>
              <a:rPr lang="en-US" sz="1200" spc="-20" dirty="0">
                <a:effectLst/>
                <a:latin typeface="Open Sans" panose="020B0606030504020204" pitchFamily="34" charset="0"/>
                <a:ea typeface="Courier New" panose="02070309020205020404" pitchFamily="49" charset="0"/>
              </a:rPr>
              <a:t>Unruly </a:t>
            </a:r>
            <a:r>
              <a:rPr lang="en-US" sz="1200" dirty="0">
                <a:effectLst/>
                <a:latin typeface="Open Sans" panose="020B0606030504020204" pitchFamily="34" charset="0"/>
                <a:ea typeface="Courier New" panose="02070309020205020404" pitchFamily="49" charset="0"/>
              </a:rPr>
              <a:t>Children in DCS</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Custody</a:t>
            </a:r>
            <a:endParaRPr lang="en-US" sz="1100" dirty="0">
              <a:effectLst/>
              <a:latin typeface="Open Sans" panose="020B0606030504020204" pitchFamily="34" charset="0"/>
              <a:ea typeface="Courier New" panose="02070309020205020404" pitchFamily="49" charset="0"/>
            </a:endParaRPr>
          </a:p>
          <a:p>
            <a:pPr marL="1143000" marR="0" lvl="2" indent="-228600">
              <a:spcBef>
                <a:spcPts val="625"/>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Visitation Protocol</a:t>
            </a:r>
            <a:r>
              <a:rPr lang="en-US" sz="1200" spc="-1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Attachment</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1143000" marR="0" lvl="2" indent="-228600">
              <a:spcBef>
                <a:spcPts val="850"/>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Visitation Plan Work</a:t>
            </a:r>
            <a:r>
              <a:rPr lang="en-US" sz="1200" spc="-25"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Aid</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742950" marR="0" lvl="1" indent="-285750">
              <a:spcBef>
                <a:spcPts val="83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Policy 31.14 – Documentation of TFACTS Case</a:t>
            </a:r>
            <a:r>
              <a:rPr lang="en-US" sz="1200" spc="-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Recordings</a:t>
            </a:r>
            <a:endParaRPr lang="en-US" sz="1100" dirty="0">
              <a:effectLst/>
              <a:latin typeface="Open Sans" panose="020B0606030504020204" pitchFamily="34" charset="0"/>
              <a:ea typeface="Courier New" panose="02070309020205020404" pitchFamily="49" charset="0"/>
            </a:endParaRPr>
          </a:p>
          <a:p>
            <a:pPr marL="742950" marR="0" lvl="1" indent="-285750">
              <a:spcBef>
                <a:spcPts val="575"/>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Policy 31.8 – Parent/Caregiver Engagement and</a:t>
            </a:r>
            <a:r>
              <a:rPr lang="en-US" sz="1200" spc="-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Support</a:t>
            </a:r>
            <a:endParaRPr lang="en-US" sz="1100" dirty="0">
              <a:effectLst/>
              <a:latin typeface="Open Sans" panose="020B0606030504020204" pitchFamily="34" charset="0"/>
              <a:ea typeface="Courier New" panose="02070309020205020404" pitchFamily="49" charset="0"/>
            </a:endParaRPr>
          </a:p>
          <a:p>
            <a:pPr marL="1143000" marR="0" lvl="2" indent="-228600">
              <a:spcBef>
                <a:spcPts val="845"/>
              </a:spcBef>
              <a:spcAft>
                <a:spcPts val="0"/>
              </a:spcAft>
              <a:buSzPts val="1200"/>
              <a:buFont typeface="Wingdings" panose="05000000000000000000" pitchFamily="2" charset="2"/>
              <a:buChar char=""/>
              <a:tabLst>
                <a:tab pos="761365" algn="l"/>
                <a:tab pos="762000" algn="l"/>
              </a:tabLst>
            </a:pPr>
            <a:r>
              <a:rPr lang="en-US" sz="1200" dirty="0">
                <a:effectLst/>
                <a:latin typeface="Open Sans" panose="020B0606030504020204" pitchFamily="34" charset="0"/>
                <a:ea typeface="Wingdings" panose="05000000000000000000" pitchFamily="2" charset="2"/>
                <a:cs typeface="Wingdings" panose="05000000000000000000" pitchFamily="2" charset="2"/>
              </a:rPr>
              <a:t>Engagement and Support Work</a:t>
            </a:r>
            <a:r>
              <a:rPr lang="en-US" sz="1200" spc="-30" dirty="0">
                <a:effectLst/>
                <a:latin typeface="Open Sans" panose="020B0606030504020204" pitchFamily="34" charset="0"/>
                <a:ea typeface="Wingdings" panose="05000000000000000000" pitchFamily="2" charset="2"/>
                <a:cs typeface="Wingdings" panose="05000000000000000000" pitchFamily="2" charset="2"/>
              </a:rPr>
              <a:t> </a:t>
            </a:r>
            <a:r>
              <a:rPr lang="en-US" sz="1200" dirty="0">
                <a:effectLst/>
                <a:latin typeface="Open Sans" panose="020B0606030504020204" pitchFamily="34" charset="0"/>
                <a:ea typeface="Wingdings" panose="05000000000000000000" pitchFamily="2" charset="2"/>
                <a:cs typeface="Wingdings" panose="05000000000000000000" pitchFamily="2" charset="2"/>
              </a:rPr>
              <a:t>Aid</a:t>
            </a:r>
            <a:endParaRPr lang="en-US" sz="1100" dirty="0">
              <a:effectLst/>
              <a:latin typeface="Open Sans" panose="020B0606030504020204" pitchFamily="34" charset="0"/>
              <a:ea typeface="Wingdings" panose="05000000000000000000" pitchFamily="2" charset="2"/>
              <a:cs typeface="Wingdings" panose="05000000000000000000" pitchFamily="2" charset="2"/>
            </a:endParaRPr>
          </a:p>
          <a:p>
            <a:pPr marL="342900" marR="220980" lvl="0" indent="-342900">
              <a:lnSpc>
                <a:spcPct val="115000"/>
              </a:lnSpc>
              <a:spcBef>
                <a:spcPts val="835"/>
              </a:spcBef>
              <a:spcAft>
                <a:spcPts val="0"/>
              </a:spcAft>
              <a:buSzPts val="1200"/>
              <a:buFont typeface="Symbol" panose="05050102010706020507" pitchFamily="18" charset="2"/>
              <a:buChar char=""/>
              <a:tabLst>
                <a:tab pos="304165" algn="l"/>
                <a:tab pos="304800" algn="l"/>
              </a:tabLst>
            </a:pPr>
            <a:r>
              <a:rPr lang="en-US" sz="1200" dirty="0">
                <a:effectLst/>
                <a:latin typeface="Open Sans" panose="020B0606030504020204" pitchFamily="34" charset="0"/>
                <a:ea typeface="Symbol" panose="05050102010706020507" pitchFamily="18" charset="2"/>
                <a:cs typeface="Symbol" panose="05050102010706020507" pitchFamily="18" charset="2"/>
              </a:rPr>
              <a:t>.</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endParaRPr lang="en-US" dirty="0"/>
          </a:p>
        </p:txBody>
      </p:sp>
      <p:sp>
        <p:nvSpPr>
          <p:cNvPr id="4" name="Slide Number Placeholder 3"/>
          <p:cNvSpPr>
            <a:spLocks noGrp="1"/>
          </p:cNvSpPr>
          <p:nvPr>
            <p:ph type="sldNum" sz="quarter" idx="10"/>
          </p:nvPr>
        </p:nvSpPr>
        <p:spPr/>
        <p:txBody>
          <a:bodyPr/>
          <a:lstStyle/>
          <a:p>
            <a:fld id="{1D427A8F-055C-4972-A4F8-D41DA41F056A}" type="slidenum">
              <a:rPr lang="en-US" smtClean="0"/>
              <a:t>6</a:t>
            </a:fld>
            <a:endParaRPr lang="en-US"/>
          </a:p>
        </p:txBody>
      </p:sp>
    </p:spTree>
    <p:extLst>
      <p:ext uri="{BB962C8B-B14F-4D97-AF65-F5344CB8AC3E}">
        <p14:creationId xmlns:p14="http://schemas.microsoft.com/office/powerpoint/2010/main" val="128532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Policy 31.8 emphasizes the importance of engagement, support, and collaboration as key factors in ensuring Quality Contacts. We will </a:t>
            </a:r>
            <a:r>
              <a:rPr lang="en-US" dirty="0" err="1"/>
              <a:t>explorethese</a:t>
            </a:r>
            <a:r>
              <a:rPr lang="en-US" dirty="0"/>
              <a:t> factors in more detail in our review of Quality Contact Casework Activities later in the training. • ASK participants to review this policy and the policies that relate </a:t>
            </a:r>
            <a:r>
              <a:rPr lang="en-US" dirty="0" err="1"/>
              <a:t>totheir</a:t>
            </a:r>
            <a:r>
              <a:rPr lang="en-US" dirty="0"/>
              <a:t> program area after the training. • ASK if there are any questions before discussing reasonable efforts.</a:t>
            </a:r>
          </a:p>
        </p:txBody>
      </p:sp>
      <p:sp>
        <p:nvSpPr>
          <p:cNvPr id="4" name="Slide Number Placeholder 3"/>
          <p:cNvSpPr>
            <a:spLocks noGrp="1"/>
          </p:cNvSpPr>
          <p:nvPr>
            <p:ph type="sldNum" sz="quarter" idx="5"/>
          </p:nvPr>
        </p:nvSpPr>
        <p:spPr/>
        <p:txBody>
          <a:bodyPr/>
          <a:lstStyle/>
          <a:p>
            <a:fld id="{1D427A8F-055C-4972-A4F8-D41DA41F056A}" type="slidenum">
              <a:rPr lang="en-US" smtClean="0"/>
              <a:t>7</a:t>
            </a:fld>
            <a:endParaRPr lang="en-US"/>
          </a:p>
        </p:txBody>
      </p:sp>
    </p:spTree>
    <p:extLst>
      <p:ext uri="{BB962C8B-B14F-4D97-AF65-F5344CB8AC3E}">
        <p14:creationId xmlns:p14="http://schemas.microsoft.com/office/powerpoint/2010/main" val="86494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337820" lvl="0" indent="-342900">
              <a:lnSpc>
                <a:spcPct val="115000"/>
              </a:lnSpc>
              <a:spcBef>
                <a:spcPts val="840"/>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INFORM</a:t>
            </a:r>
            <a:r>
              <a:rPr lang="en-US" sz="1800" dirty="0">
                <a:effectLst/>
                <a:latin typeface="Open Sans" panose="020B0606030504020204" pitchFamily="34" charset="0"/>
                <a:ea typeface="Symbol" panose="05050102010706020507" pitchFamily="18" charset="2"/>
                <a:cs typeface="Symbol" panose="05050102010706020507" pitchFamily="18" charset="2"/>
              </a:rPr>
              <a:t> participants reasonable efforts are more than just giving families a resource guide, each family has individual needs.</a:t>
            </a:r>
          </a:p>
          <a:p>
            <a:pPr marL="342900" marR="79375"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REMIND </a:t>
            </a:r>
            <a:r>
              <a:rPr lang="en-US" sz="1800" dirty="0">
                <a:effectLst/>
                <a:latin typeface="Open Sans" panose="020B0606030504020204" pitchFamily="34" charset="0"/>
                <a:ea typeface="Symbol" panose="05050102010706020507" pitchFamily="18" charset="2"/>
                <a:cs typeface="Symbol" panose="05050102010706020507" pitchFamily="18" charset="2"/>
              </a:rPr>
              <a:t>Children’s Bureau defines</a:t>
            </a:r>
            <a:r>
              <a:rPr lang="en-US" sz="1800" spc="-170"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CFSR as </a:t>
            </a: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periodic reviews of state child welfare systems, to achieve three</a:t>
            </a:r>
            <a:r>
              <a:rPr lang="en-US" sz="1800" spc="-75"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 </a:t>
            </a: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goals:</a:t>
            </a:r>
            <a:endParaRPr lang="en-US" sz="1800" dirty="0">
              <a:effectLst/>
              <a:latin typeface="Open Sans" panose="020B0606030504020204" pitchFamily="34" charset="0"/>
              <a:ea typeface="Symbol" panose="05050102010706020507" pitchFamily="18" charset="2"/>
              <a:cs typeface="Symbol" panose="05050102010706020507" pitchFamily="18" charset="2"/>
            </a:endParaRPr>
          </a:p>
          <a:p>
            <a:pPr marL="342900" marR="0" lvl="0" indent="-342900">
              <a:spcBef>
                <a:spcPts val="600"/>
              </a:spcBef>
              <a:spcAft>
                <a:spcPts val="0"/>
              </a:spcAft>
              <a:buClr>
                <a:srgbClr val="19150F"/>
              </a:buClr>
              <a:buSzPts val="1000"/>
              <a:buFont typeface="Symbol" panose="05050102010706020507" pitchFamily="18" charset="2"/>
              <a:buChar char=""/>
              <a:tabLst>
                <a:tab pos="532765" algn="l"/>
                <a:tab pos="533400" algn="l"/>
              </a:tabLst>
            </a:pP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Ensure conformity with federal child welfare</a:t>
            </a:r>
            <a:r>
              <a:rPr lang="en-US" sz="1800" spc="-45"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 </a:t>
            </a: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requirements</a:t>
            </a:r>
            <a:endParaRPr lang="en-US" sz="1800" dirty="0">
              <a:effectLst/>
              <a:latin typeface="Open Sans" panose="020B0606030504020204" pitchFamily="34" charset="0"/>
              <a:ea typeface="Symbol" panose="05050102010706020507" pitchFamily="18" charset="2"/>
              <a:cs typeface="Symbol" panose="05050102010706020507" pitchFamily="18" charset="2"/>
            </a:endParaRPr>
          </a:p>
          <a:p>
            <a:pPr marL="342900" marR="356235" lvl="0" indent="-342900">
              <a:lnSpc>
                <a:spcPct val="98000"/>
              </a:lnSpc>
              <a:spcBef>
                <a:spcPts val="165"/>
              </a:spcBef>
              <a:spcAft>
                <a:spcPts val="0"/>
              </a:spcAft>
              <a:buClr>
                <a:srgbClr val="19150F"/>
              </a:buClr>
              <a:buSzPts val="1000"/>
              <a:buFont typeface="Symbol" panose="05050102010706020507" pitchFamily="18" charset="2"/>
              <a:buChar char=""/>
              <a:tabLst>
                <a:tab pos="532765" algn="l"/>
                <a:tab pos="533400" algn="l"/>
              </a:tabLst>
            </a:pP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Determine what is actually happening to children and families as they are engaged in child welfare</a:t>
            </a:r>
            <a:r>
              <a:rPr lang="en-US" sz="1800" spc="-25"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 </a:t>
            </a: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services</a:t>
            </a:r>
            <a:endParaRPr lang="en-US" sz="1800" dirty="0">
              <a:effectLst/>
              <a:latin typeface="Open Sans" panose="020B0606030504020204" pitchFamily="34" charset="0"/>
              <a:ea typeface="Symbol" panose="05050102010706020507" pitchFamily="18" charset="2"/>
              <a:cs typeface="Symbol" panose="05050102010706020507" pitchFamily="18" charset="2"/>
            </a:endParaRPr>
          </a:p>
          <a:p>
            <a:pPr marL="342900" marR="422910" lvl="0" indent="-342900">
              <a:lnSpc>
                <a:spcPct val="105000"/>
              </a:lnSpc>
              <a:spcBef>
                <a:spcPts val="160"/>
              </a:spcBef>
              <a:spcAft>
                <a:spcPts val="0"/>
              </a:spcAft>
              <a:buClr>
                <a:srgbClr val="19150F"/>
              </a:buClr>
              <a:buSzPts val="1000"/>
              <a:buFont typeface="Symbol" panose="05050102010706020507" pitchFamily="18" charset="2"/>
              <a:buChar char=""/>
              <a:tabLst>
                <a:tab pos="532765" algn="l"/>
                <a:tab pos="533400" algn="l"/>
              </a:tabLst>
            </a:pP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Assist states in helping children and families achieve positive outcomes After a CFSR is completed, states develop a Program Improvement Plan (PIP)</a:t>
            </a:r>
            <a:r>
              <a:rPr lang="en-US" sz="1800" spc="-18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 </a:t>
            </a: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to address areas in their child welfare services that need</a:t>
            </a:r>
            <a:r>
              <a:rPr lang="en-US" sz="1800" spc="-6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 </a:t>
            </a:r>
            <a:r>
              <a:rPr lang="en-US" sz="1800" dirty="0">
                <a:solidFill>
                  <a:srgbClr val="19150F"/>
                </a:solidFill>
                <a:effectLst/>
                <a:latin typeface="Open Sans" panose="020B0606030504020204" pitchFamily="34" charset="0"/>
                <a:ea typeface="Symbol" panose="05050102010706020507" pitchFamily="18" charset="2"/>
                <a:cs typeface="Symbol" panose="05050102010706020507" pitchFamily="18" charset="2"/>
              </a:rPr>
              <a:t>improvement.</a:t>
            </a:r>
            <a:endParaRPr lang="en-US" sz="1800" dirty="0">
              <a:effectLst/>
              <a:latin typeface="Open Sans" panose="020B0606030504020204" pitchFamily="34" charset="0"/>
              <a:ea typeface="Symbol" panose="05050102010706020507" pitchFamily="18" charset="2"/>
              <a:cs typeface="Symbol" panose="05050102010706020507" pitchFamily="18" charset="2"/>
            </a:endParaRPr>
          </a:p>
          <a:p>
            <a:pPr marL="342900" marR="107315" lvl="0" indent="-342900">
              <a:lnSpc>
                <a:spcPct val="115000"/>
              </a:lnSpc>
              <a:spcBef>
                <a:spcPts val="1115"/>
              </a:spcBef>
              <a:spcAft>
                <a:spcPts val="0"/>
              </a:spcAft>
              <a:buSzPts val="1200"/>
              <a:buFont typeface="Symbol" panose="05050102010706020507" pitchFamily="18" charset="2"/>
              <a:buChar char=""/>
              <a:tabLst>
                <a:tab pos="344170" algn="l"/>
                <a:tab pos="344805" algn="l"/>
              </a:tabLst>
            </a:pPr>
            <a:r>
              <a:rPr lang="en-US" sz="1800" b="1" dirty="0">
                <a:effectLst/>
                <a:latin typeface="Open Sans" panose="020B0606030504020204" pitchFamily="34" charset="0"/>
                <a:ea typeface="Symbol" panose="05050102010706020507" pitchFamily="18" charset="2"/>
                <a:cs typeface="Symbol" panose="05050102010706020507" pitchFamily="18" charset="2"/>
              </a:rPr>
              <a:t>EXPLAIN</a:t>
            </a:r>
            <a:r>
              <a:rPr lang="en-US" sz="1800" dirty="0">
                <a:effectLst/>
                <a:latin typeface="Open Sans" panose="020B0606030504020204" pitchFamily="34" charset="0"/>
                <a:ea typeface="Symbol" panose="05050102010706020507" pitchFamily="18" charset="2"/>
                <a:cs typeface="Symbol" panose="05050102010706020507" pitchFamily="18" charset="2"/>
              </a:rPr>
              <a:t> it is basically the State’s report card on how well we are meeting needs around Safety, Permanency, and Well-being. The Department is currently under a Program Improvement Plan (PIP) for the next two to three</a:t>
            </a:r>
            <a:r>
              <a:rPr lang="en-US" sz="1800" spc="-85" dirty="0">
                <a:effectLst/>
                <a:latin typeface="Open Sans" panose="020B0606030504020204" pitchFamily="34" charset="0"/>
                <a:ea typeface="Symbol" panose="05050102010706020507" pitchFamily="18" charset="2"/>
                <a:cs typeface="Symbol" panose="05050102010706020507" pitchFamily="18" charset="2"/>
              </a:rPr>
              <a:t> </a:t>
            </a:r>
            <a:r>
              <a:rPr lang="en-US" sz="1800" dirty="0">
                <a:effectLst/>
                <a:latin typeface="Open Sans" panose="020B0606030504020204" pitchFamily="34" charset="0"/>
                <a:ea typeface="Symbol" panose="05050102010706020507" pitchFamily="18" charset="2"/>
                <a:cs typeface="Symbol" panose="05050102010706020507" pitchFamily="18" charset="2"/>
              </a:rPr>
              <a:t>years.</a:t>
            </a: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8</a:t>
            </a:fld>
            <a:endParaRPr lang="en-US"/>
          </a:p>
        </p:txBody>
      </p:sp>
    </p:spTree>
    <p:extLst>
      <p:ext uri="{BB962C8B-B14F-4D97-AF65-F5344CB8AC3E}">
        <p14:creationId xmlns:p14="http://schemas.microsoft.com/office/powerpoint/2010/main" val="207633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234315"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SHARE </a:t>
            </a:r>
            <a:r>
              <a:rPr lang="en-US" sz="1200" dirty="0">
                <a:effectLst/>
                <a:latin typeface="Open Sans" panose="020B0606030504020204" pitchFamily="34" charset="0"/>
                <a:ea typeface="Symbol" panose="05050102010706020507" pitchFamily="18" charset="2"/>
                <a:cs typeface="Symbol" panose="05050102010706020507" pitchFamily="18" charset="2"/>
              </a:rPr>
              <a:t>with participants CFSR looks for evidence of concerted efforts in documented casework activities and through interviews with all CFT (Child</a:t>
            </a:r>
            <a:r>
              <a:rPr lang="en-US" sz="1200" spc="-170"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and Family Team) members to assess the quality of contacts. CFSR also looks for consistency and a shared vision/understanding of the family plan and its implementation.</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461010" lvl="0" indent="-342900">
              <a:lnSpc>
                <a:spcPct val="115000"/>
              </a:lnSpc>
              <a:spcBef>
                <a:spcPts val="60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REVIEW </a:t>
            </a:r>
            <a:r>
              <a:rPr lang="en-US" sz="1200" dirty="0">
                <a:effectLst/>
                <a:latin typeface="Open Sans" panose="020B0606030504020204" pitchFamily="34" charset="0"/>
                <a:ea typeface="Symbol" panose="05050102010706020507" pitchFamily="18" charset="2"/>
                <a:cs typeface="Symbol" panose="05050102010706020507" pitchFamily="18" charset="2"/>
              </a:rPr>
              <a:t>the information on Concerted Efforts and </a:t>
            </a:r>
            <a:r>
              <a:rPr lang="en-US" sz="1200" b="1" dirty="0">
                <a:effectLst/>
                <a:latin typeface="Open Sans" panose="020B0606030504020204" pitchFamily="34" charset="0"/>
                <a:ea typeface="Symbol" panose="05050102010706020507" pitchFamily="18" charset="2"/>
                <a:cs typeface="Symbol" panose="05050102010706020507" pitchFamily="18" charset="2"/>
              </a:rPr>
              <a:t>EXPLAIN</a:t>
            </a:r>
            <a:r>
              <a:rPr lang="en-US" sz="1200" spc="-15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Concerted Efforts are similar to Reasonable Efforts (it is the language used by</a:t>
            </a:r>
            <a:r>
              <a:rPr lang="en-US" sz="1200" spc="-115" dirty="0">
                <a:effectLst/>
                <a:latin typeface="Open Sans" panose="020B0606030504020204" pitchFamily="34" charset="0"/>
                <a:ea typeface="Symbol" panose="05050102010706020507" pitchFamily="18" charset="2"/>
                <a:cs typeface="Symbol" panose="05050102010706020507" pitchFamily="18" charset="2"/>
              </a:rPr>
              <a:t> </a:t>
            </a:r>
            <a:r>
              <a:rPr lang="en-US" sz="1200" dirty="0">
                <a:effectLst/>
                <a:latin typeface="Open Sans" panose="020B0606030504020204" pitchFamily="34" charset="0"/>
                <a:ea typeface="Symbol" panose="05050102010706020507" pitchFamily="18" charset="2"/>
                <a:cs typeface="Symbol" panose="05050102010706020507" pitchFamily="18" charset="2"/>
              </a:rPr>
              <a:t>CFSR)</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342900" marR="447675" lvl="0" indent="-342900">
              <a:lnSpc>
                <a:spcPct val="115000"/>
              </a:lnSpc>
              <a:spcBef>
                <a:spcPts val="575"/>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ASK</a:t>
            </a:r>
            <a:r>
              <a:rPr lang="en-US" sz="1200" dirty="0">
                <a:effectLst/>
                <a:latin typeface="Open Sans" panose="020B0606030504020204" pitchFamily="34" charset="0"/>
                <a:ea typeface="Symbol" panose="05050102010706020507" pitchFamily="18" charset="2"/>
                <a:cs typeface="Symbol" panose="05050102010706020507" pitchFamily="18" charset="2"/>
              </a:rPr>
              <a:t> How do we demonstrate Concerted Efforts in practice? By documenting the following:</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pPr marL="742950" marR="345440" lvl="1" indent="-285750">
              <a:lnSpc>
                <a:spcPct val="115000"/>
              </a:lnSpc>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Our attempts to engage the child and family in completing</a:t>
            </a:r>
            <a:r>
              <a:rPr lang="en-US" sz="1200" spc="-16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recommended assessments and services on a </a:t>
            </a:r>
            <a:r>
              <a:rPr lang="en-US" sz="1200" u="sng" dirty="0">
                <a:effectLst/>
                <a:latin typeface="Open Sans" panose="020B0606030504020204" pitchFamily="34" charset="0"/>
                <a:ea typeface="Courier New" panose="02070309020205020404" pitchFamily="49" charset="0"/>
              </a:rPr>
              <a:t>monthly</a:t>
            </a:r>
            <a:r>
              <a:rPr lang="en-US" sz="1200" spc="-1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basis.</a:t>
            </a:r>
            <a:endParaRPr lang="en-US" sz="1100" dirty="0">
              <a:effectLst/>
              <a:latin typeface="Open Sans" panose="020B0606030504020204" pitchFamily="34" charset="0"/>
              <a:ea typeface="Courier New" panose="02070309020205020404" pitchFamily="49" charset="0"/>
            </a:endParaRPr>
          </a:p>
          <a:p>
            <a:pPr marL="742950" marR="112395" lvl="1" indent="-285750">
              <a:lnSpc>
                <a:spcPct val="115000"/>
              </a:lnSpc>
              <a:spcBef>
                <a:spcPts val="59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The </a:t>
            </a:r>
            <a:r>
              <a:rPr lang="en-US" sz="1200" u="sng" dirty="0">
                <a:effectLst/>
                <a:latin typeface="Open Sans" panose="020B0606030504020204" pitchFamily="34" charset="0"/>
                <a:ea typeface="Courier New" panose="02070309020205020404" pitchFamily="49" charset="0"/>
              </a:rPr>
              <a:t>informal assessments</a:t>
            </a:r>
            <a:r>
              <a:rPr lang="en-US" sz="1200" dirty="0">
                <a:effectLst/>
                <a:latin typeface="Open Sans" panose="020B0606030504020204" pitchFamily="34" charset="0"/>
                <a:ea typeface="Courier New" panose="02070309020205020404" pitchFamily="49" charset="0"/>
              </a:rPr>
              <a:t> we made through conversations and</a:t>
            </a:r>
            <a:r>
              <a:rPr lang="en-US" sz="1200" spc="-18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observations with children, families, and foster parents on a </a:t>
            </a:r>
            <a:r>
              <a:rPr lang="en-US" sz="1200" u="sng" dirty="0">
                <a:effectLst/>
                <a:latin typeface="Open Sans" panose="020B0606030504020204" pitchFamily="34" charset="0"/>
                <a:ea typeface="Courier New" panose="02070309020205020404" pitchFamily="49" charset="0"/>
              </a:rPr>
              <a:t>monthly</a:t>
            </a:r>
            <a:r>
              <a:rPr lang="en-US" sz="1200" spc="-3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basis.</a:t>
            </a:r>
            <a:endParaRPr lang="en-US" sz="1100" dirty="0">
              <a:effectLst/>
              <a:latin typeface="Open Sans" panose="020B0606030504020204" pitchFamily="34" charset="0"/>
              <a:ea typeface="Courier New" panose="02070309020205020404" pitchFamily="49" charset="0"/>
            </a:endParaRPr>
          </a:p>
          <a:p>
            <a:pPr marL="742950" marR="313690" lvl="1" indent="-285750" algn="just">
              <a:lnSpc>
                <a:spcPct val="115000"/>
              </a:lnSpc>
              <a:spcBef>
                <a:spcPts val="600"/>
              </a:spcBef>
              <a:spcAft>
                <a:spcPts val="0"/>
              </a:spcAft>
              <a:buSzPts val="1200"/>
              <a:buFont typeface="Courier New" panose="02070309020205020404" pitchFamily="49" charset="0"/>
              <a:buChar char="o"/>
              <a:tabLst>
                <a:tab pos="533400" algn="l"/>
              </a:tabLst>
            </a:pPr>
            <a:r>
              <a:rPr lang="en-US" sz="1200" dirty="0">
                <a:effectLst/>
                <a:latin typeface="Open Sans" panose="020B0606030504020204" pitchFamily="34" charset="0"/>
                <a:ea typeface="Courier New" panose="02070309020205020404" pitchFamily="49" charset="0"/>
              </a:rPr>
              <a:t>The </a:t>
            </a:r>
            <a:r>
              <a:rPr lang="en-US" sz="1200" u="sng" dirty="0">
                <a:effectLst/>
                <a:latin typeface="Open Sans" panose="020B0606030504020204" pitchFamily="34" charset="0"/>
                <a:ea typeface="Courier New" panose="02070309020205020404" pitchFamily="49" charset="0"/>
              </a:rPr>
              <a:t>different methods</a:t>
            </a:r>
            <a:r>
              <a:rPr lang="en-US" sz="1200" dirty="0">
                <a:effectLst/>
                <a:latin typeface="Open Sans" panose="020B0606030504020204" pitchFamily="34" charset="0"/>
                <a:ea typeface="Courier New" panose="02070309020205020404" pitchFamily="49" charset="0"/>
              </a:rPr>
              <a:t> and </a:t>
            </a:r>
            <a:r>
              <a:rPr lang="en-US" sz="1200" u="sng" dirty="0">
                <a:effectLst/>
                <a:latin typeface="Open Sans" panose="020B0606030504020204" pitchFamily="34" charset="0"/>
                <a:ea typeface="Courier New" panose="02070309020205020404" pitchFamily="49" charset="0"/>
              </a:rPr>
              <a:t>various efforts</a:t>
            </a:r>
            <a:r>
              <a:rPr lang="en-US" sz="1200" dirty="0">
                <a:effectLst/>
                <a:latin typeface="Open Sans" panose="020B0606030504020204" pitchFamily="34" charset="0"/>
                <a:ea typeface="Courier New" panose="02070309020205020404" pitchFamily="49" charset="0"/>
              </a:rPr>
              <a:t> we made to continue to</a:t>
            </a:r>
            <a:r>
              <a:rPr lang="en-US" sz="1200" spc="-145"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engage resistant children and families to complete assessments and services on a monthly</a:t>
            </a:r>
            <a:r>
              <a:rPr lang="en-US" sz="1200" spc="-10" dirty="0">
                <a:effectLst/>
                <a:latin typeface="Open Sans" panose="020B0606030504020204" pitchFamily="34" charset="0"/>
                <a:ea typeface="Courier New" panose="02070309020205020404" pitchFamily="49" charset="0"/>
              </a:rPr>
              <a:t> </a:t>
            </a:r>
            <a:r>
              <a:rPr lang="en-US" sz="1200" dirty="0">
                <a:effectLst/>
                <a:latin typeface="Open Sans" panose="020B0606030504020204" pitchFamily="34" charset="0"/>
                <a:ea typeface="Courier New" panose="02070309020205020404" pitchFamily="49" charset="0"/>
              </a:rPr>
              <a:t>basis.</a:t>
            </a:r>
            <a:endParaRPr lang="en-US" sz="1100" dirty="0">
              <a:effectLst/>
              <a:latin typeface="Open Sans" panose="020B0606030504020204" pitchFamily="34" charset="0"/>
              <a:ea typeface="Courier New" panose="02070309020205020404" pitchFamily="49" charset="0"/>
            </a:endParaRPr>
          </a:p>
          <a:p>
            <a:pPr marL="342900" marR="123825" lvl="0" indent="-342900">
              <a:lnSpc>
                <a:spcPct val="115000"/>
              </a:lnSpc>
              <a:spcBef>
                <a:spcPts val="580"/>
              </a:spcBef>
              <a:spcAft>
                <a:spcPts val="0"/>
              </a:spcAft>
              <a:buSzPts val="1200"/>
              <a:buFont typeface="Symbol" panose="05050102010706020507" pitchFamily="18" charset="2"/>
              <a:buChar char=""/>
              <a:tabLst>
                <a:tab pos="304165" algn="l"/>
                <a:tab pos="304800" algn="l"/>
              </a:tabLst>
            </a:pPr>
            <a:r>
              <a:rPr lang="en-US" sz="1200" b="1" dirty="0">
                <a:effectLst/>
                <a:latin typeface="Open Sans" panose="020B0606030504020204" pitchFamily="34" charset="0"/>
                <a:ea typeface="Symbol" panose="05050102010706020507" pitchFamily="18" charset="2"/>
                <a:cs typeface="Symbol" panose="05050102010706020507" pitchFamily="18" charset="2"/>
              </a:rPr>
              <a:t>STATE</a:t>
            </a:r>
            <a:r>
              <a:rPr lang="en-US" sz="1200" dirty="0">
                <a:effectLst/>
                <a:latin typeface="Open Sans" panose="020B0606030504020204" pitchFamily="34" charset="0"/>
                <a:ea typeface="Symbol" panose="05050102010706020507" pitchFamily="18" charset="2"/>
                <a:cs typeface="Symbol" panose="05050102010706020507" pitchFamily="18" charset="2"/>
              </a:rPr>
              <a:t> other examples of documenting Concerted Efforts are outlined in Policy 31.8-Parent-Caregiver Engagement and Support. These are also known as Good Faith Efforts and are outlined in Policy 14.5-CPS: Locating the Child and Family and Foster Care Policy 16A under Diligent Search.</a:t>
            </a:r>
            <a:endParaRPr lang="en-US" sz="1100" dirty="0">
              <a:effectLst/>
              <a:latin typeface="Open Sans" panose="020B0606030504020204" pitchFamily="34" charset="0"/>
              <a:ea typeface="Symbol" panose="05050102010706020507" pitchFamily="18" charset="2"/>
              <a:cs typeface="Symbol" panose="05050102010706020507" pitchFamily="18" charset="2"/>
            </a:endParaRPr>
          </a:p>
          <a:p>
            <a:endParaRPr lang="en-US" dirty="0"/>
          </a:p>
        </p:txBody>
      </p:sp>
      <p:sp>
        <p:nvSpPr>
          <p:cNvPr id="4" name="Slide Number Placeholder 3"/>
          <p:cNvSpPr>
            <a:spLocks noGrp="1"/>
          </p:cNvSpPr>
          <p:nvPr>
            <p:ph type="sldNum" sz="quarter" idx="5"/>
          </p:nvPr>
        </p:nvSpPr>
        <p:spPr/>
        <p:txBody>
          <a:bodyPr/>
          <a:lstStyle/>
          <a:p>
            <a:fld id="{1D427A8F-055C-4972-A4F8-D41DA41F056A}" type="slidenum">
              <a:rPr lang="en-US" smtClean="0"/>
              <a:t>9</a:t>
            </a:fld>
            <a:endParaRPr lang="en-US"/>
          </a:p>
        </p:txBody>
      </p:sp>
    </p:spTree>
    <p:extLst>
      <p:ext uri="{BB962C8B-B14F-4D97-AF65-F5344CB8AC3E}">
        <p14:creationId xmlns:p14="http://schemas.microsoft.com/office/powerpoint/2010/main" val="2585785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143000"/>
            <a:ext cx="8229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1"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304800"/>
            <a:ext cx="384048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30803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219456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6858000" y="6350003"/>
            <a:ext cx="2133600" cy="365125"/>
          </a:xfrm>
          <a:prstGeom prst="rect">
            <a:avLst/>
          </a:prstGeom>
        </p:spPr>
        <p:txBody>
          <a:bodyPr/>
          <a:lstStyle>
            <a:lvl1pPr algn="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pxhere.com/en/photo/933434"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e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pCgPXp_Vmc&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publicdomainpictures.net/en/view-image.php?image=160217&amp;picture=question-mar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www.freestockphotos.biz/stockphoto/5779"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23.xml"/><Relationship Id="rId16" Type="http://schemas.openxmlformats.org/officeDocument/2006/relationships/diagramColors" Target="../diagrams/colors10.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alO5J30rTQ"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R0-61Cu3ylk"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pixabay.com/en/important-colored-pencil-pen-red-2794684/"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7.png"/><Relationship Id="rId7" Type="http://schemas.openxmlformats.org/officeDocument/2006/relationships/diagramQuickStyle" Target="../diagrams/quickStyle1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hyperlink" Target="http://blog.plain-sense.co.uk/2011/02/competent-change-management-is-key-to.html" TargetMode="External"/><Relationship Id="rId9" Type="http://schemas.microsoft.com/office/2007/relationships/diagramDrawing" Target="../diagrams/drawing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www.news.uct.ac.za/article/-2020-10-13-global-citizenship-experiencing-the-world-outside-my-bubbl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commons.wikimedia.org/wiki/File:Blue_question_mark.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wallpaperflare.com/quality-written-on-chalk-board-font-check-mark-hook-quality-control-wallpaper-asjc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a:t>Quality Contacts with </a:t>
            </a:r>
            <a:br>
              <a:rPr lang="en-US" sz="4400" dirty="0"/>
            </a:br>
            <a:r>
              <a:rPr lang="en-US" sz="4400" dirty="0"/>
              <a:t>Children and Families</a:t>
            </a:r>
          </a:p>
        </p:txBody>
      </p:sp>
      <p:sp>
        <p:nvSpPr>
          <p:cNvPr id="3" name="Text Placeholder 2"/>
          <p:cNvSpPr>
            <a:spLocks noGrp="1"/>
          </p:cNvSpPr>
          <p:nvPr>
            <p:ph type="body" sz="quarter" idx="12"/>
          </p:nvPr>
        </p:nvSpPr>
        <p:spPr/>
        <p:txBody>
          <a:bodyPr/>
          <a:lstStyle/>
          <a:p>
            <a:r>
              <a:rPr lang="en-US" b="1" dirty="0">
                <a:effectLst/>
              </a:rPr>
              <a:t>Strengthening Engagement and Assessment </a:t>
            </a:r>
            <a:endParaRPr lang="en-US" dirty="0"/>
          </a:p>
        </p:txBody>
      </p:sp>
      <p:sp>
        <p:nvSpPr>
          <p:cNvPr id="4" name="Text Placeholder 3"/>
          <p:cNvSpPr>
            <a:spLocks noGrp="1"/>
          </p:cNvSpPr>
          <p:nvPr>
            <p:ph type="body" sz="quarter" idx="11"/>
          </p:nvPr>
        </p:nvSpPr>
        <p:spPr/>
        <p:txBody>
          <a:bodyPr/>
          <a:lstStyle/>
          <a:p>
            <a:r>
              <a:rPr lang="en-US" dirty="0"/>
              <a:t>Updated Mar 2022</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Concerted Efforts Happen Each Month</a:t>
            </a:r>
            <a:endParaRPr lang="en-US" dirty="0"/>
          </a:p>
        </p:txBody>
      </p:sp>
      <p:sp>
        <p:nvSpPr>
          <p:cNvPr id="6" name="TextBox 5">
            <a:extLst>
              <a:ext uri="{FF2B5EF4-FFF2-40B4-BE49-F238E27FC236}">
                <a16:creationId xmlns:a16="http://schemas.microsoft.com/office/drawing/2014/main" id="{E07C47ED-3538-CD73-E480-17B7C6E9E0FD}"/>
              </a:ext>
            </a:extLst>
          </p:cNvPr>
          <p:cNvSpPr txBox="1"/>
          <p:nvPr/>
        </p:nvSpPr>
        <p:spPr>
          <a:xfrm>
            <a:off x="1828800" y="1143000"/>
            <a:ext cx="5486400" cy="3416320"/>
          </a:xfrm>
          <a:prstGeom prst="rect">
            <a:avLst/>
          </a:prstGeom>
          <a:noFill/>
        </p:spPr>
        <p:txBody>
          <a:bodyPr wrap="square" rtlCol="0">
            <a:spAutoFit/>
          </a:bodyPr>
          <a:lstStyle/>
          <a:p>
            <a:r>
              <a:rPr lang="en-US" sz="2400" dirty="0"/>
              <a:t>Interviews and documentation show the worker demonstrated:</a:t>
            </a:r>
          </a:p>
          <a:p>
            <a:pPr marL="285750" indent="-285750">
              <a:buFont typeface="Arial" panose="020B0604020202020204" pitchFamily="34" charset="0"/>
              <a:buChar char="•"/>
            </a:pPr>
            <a:r>
              <a:rPr lang="en-US" sz="2400" dirty="0"/>
              <a:t>Engagement of ALL case participants</a:t>
            </a:r>
          </a:p>
          <a:p>
            <a:pPr marL="285750" indent="-285750">
              <a:buFont typeface="Arial" panose="020B0604020202020204" pitchFamily="34" charset="0"/>
              <a:buChar char="•"/>
            </a:pPr>
            <a:r>
              <a:rPr lang="en-US" sz="2400" dirty="0"/>
              <a:t>Prepared ALL team members</a:t>
            </a:r>
          </a:p>
          <a:p>
            <a:pPr marL="285750" indent="-285750">
              <a:buFont typeface="Arial" panose="020B0604020202020204" pitchFamily="34" charset="0"/>
              <a:buChar char="•"/>
            </a:pPr>
            <a:r>
              <a:rPr lang="en-US" sz="2400" dirty="0"/>
              <a:t>Engaged ALL parties in planning</a:t>
            </a:r>
          </a:p>
          <a:p>
            <a:pPr marL="285750" indent="-285750">
              <a:buFont typeface="Arial" panose="020B0604020202020204" pitchFamily="34" charset="0"/>
              <a:buChar char="•"/>
            </a:pPr>
            <a:r>
              <a:rPr lang="en-US" sz="2400" dirty="0"/>
              <a:t>Followed-up with families on services and barriers</a:t>
            </a:r>
          </a:p>
          <a:p>
            <a:pPr marL="285750" indent="-285750">
              <a:buFont typeface="Arial" panose="020B0604020202020204" pitchFamily="34" charset="0"/>
              <a:buChar char="•"/>
            </a:pPr>
            <a:r>
              <a:rPr lang="en-US" sz="2400" dirty="0"/>
              <a:t>Reinforcement of the family’s strengths, accomplishments, and lasting change</a:t>
            </a:r>
          </a:p>
        </p:txBody>
      </p:sp>
      <p:sp>
        <p:nvSpPr>
          <p:cNvPr id="7" name="Rectangle: Rounded Corners 6">
            <a:extLst>
              <a:ext uri="{FF2B5EF4-FFF2-40B4-BE49-F238E27FC236}">
                <a16:creationId xmlns:a16="http://schemas.microsoft.com/office/drawing/2014/main" id="{7796BF19-6EA8-3E52-629C-2F4CF594CAB7}"/>
              </a:ext>
            </a:extLst>
          </p:cNvPr>
          <p:cNvSpPr/>
          <p:nvPr/>
        </p:nvSpPr>
        <p:spPr>
          <a:xfrm>
            <a:off x="1066800" y="4876800"/>
            <a:ext cx="7239000" cy="106680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solidFill>
                  <a:schemeClr val="tx2">
                    <a:lumMod val="50000"/>
                  </a:schemeClr>
                </a:solidFill>
              </a:rPr>
              <a:t>What measure is used to determine how well we are doing this?</a:t>
            </a:r>
          </a:p>
        </p:txBody>
      </p:sp>
      <p:sp>
        <p:nvSpPr>
          <p:cNvPr id="8" name="TextBox 7">
            <a:extLst>
              <a:ext uri="{FF2B5EF4-FFF2-40B4-BE49-F238E27FC236}">
                <a16:creationId xmlns:a16="http://schemas.microsoft.com/office/drawing/2014/main" id="{50C0B51A-7BE3-69FB-263B-0AA625CF5152}"/>
              </a:ext>
            </a:extLst>
          </p:cNvPr>
          <p:cNvSpPr txBox="1"/>
          <p:nvPr/>
        </p:nvSpPr>
        <p:spPr>
          <a:xfrm>
            <a:off x="1981200" y="5943600"/>
            <a:ext cx="5181600" cy="707886"/>
          </a:xfrm>
          <a:prstGeom prst="rect">
            <a:avLst/>
          </a:prstGeom>
          <a:noFill/>
        </p:spPr>
        <p:txBody>
          <a:bodyPr wrap="square" rtlCol="0">
            <a:spAutoFit/>
          </a:bodyPr>
          <a:lstStyle/>
          <a:p>
            <a:pPr algn="ctr"/>
            <a:r>
              <a:rPr lang="en-US" sz="4000" dirty="0"/>
              <a:t>CFSR</a:t>
            </a:r>
          </a:p>
        </p:txBody>
      </p:sp>
    </p:spTree>
    <p:extLst>
      <p:ext uri="{BB962C8B-B14F-4D97-AF65-F5344CB8AC3E}">
        <p14:creationId xmlns:p14="http://schemas.microsoft.com/office/powerpoint/2010/main" val="4871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839200" cy="812797"/>
          </a:xfrm>
        </p:spPr>
        <p:txBody>
          <a:bodyPr>
            <a:normAutofit fontScale="90000"/>
          </a:bodyPr>
          <a:lstStyle/>
          <a:p>
            <a:r>
              <a:rPr lang="en-US" sz="3600" dirty="0"/>
              <a:t>Quality Contacts with Children and Families</a:t>
            </a:r>
          </a:p>
        </p:txBody>
      </p:sp>
      <p:sp>
        <p:nvSpPr>
          <p:cNvPr id="6" name="Rectangle 5">
            <a:extLst>
              <a:ext uri="{FF2B5EF4-FFF2-40B4-BE49-F238E27FC236}">
                <a16:creationId xmlns:a16="http://schemas.microsoft.com/office/drawing/2014/main" id="{FDCE0D5A-694F-5457-9F86-202EA39E0B63}"/>
              </a:ext>
            </a:extLst>
          </p:cNvPr>
          <p:cNvSpPr/>
          <p:nvPr/>
        </p:nvSpPr>
        <p:spPr>
          <a:xfrm>
            <a:off x="0" y="1752600"/>
            <a:ext cx="9144000" cy="3657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3A8A790-0401-1F16-D0B6-11071597201C}"/>
              </a:ext>
            </a:extLst>
          </p:cNvPr>
          <p:cNvSpPr/>
          <p:nvPr/>
        </p:nvSpPr>
        <p:spPr>
          <a:xfrm>
            <a:off x="130098" y="1784195"/>
            <a:ext cx="3048000" cy="362600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a:t>Unit Two</a:t>
            </a:r>
          </a:p>
        </p:txBody>
      </p:sp>
      <p:sp>
        <p:nvSpPr>
          <p:cNvPr id="8" name="TextBox 7">
            <a:extLst>
              <a:ext uri="{FF2B5EF4-FFF2-40B4-BE49-F238E27FC236}">
                <a16:creationId xmlns:a16="http://schemas.microsoft.com/office/drawing/2014/main" id="{8836DCDC-344F-7CB6-3075-ADCB133853E9}"/>
              </a:ext>
            </a:extLst>
          </p:cNvPr>
          <p:cNvSpPr txBox="1"/>
          <p:nvPr/>
        </p:nvSpPr>
        <p:spPr>
          <a:xfrm>
            <a:off x="3629722" y="3196679"/>
            <a:ext cx="5334000" cy="769441"/>
          </a:xfrm>
          <a:prstGeom prst="rect">
            <a:avLst/>
          </a:prstGeom>
          <a:noFill/>
        </p:spPr>
        <p:txBody>
          <a:bodyPr wrap="square" rtlCol="0">
            <a:spAutoFit/>
          </a:bodyPr>
          <a:lstStyle/>
          <a:p>
            <a:pPr algn="ctr"/>
            <a:r>
              <a:rPr lang="en-US" sz="4400" dirty="0"/>
              <a:t>Quality Contacts</a:t>
            </a:r>
          </a:p>
        </p:txBody>
      </p:sp>
    </p:spTree>
    <p:extLst>
      <p:ext uri="{BB962C8B-B14F-4D97-AF65-F5344CB8AC3E}">
        <p14:creationId xmlns:p14="http://schemas.microsoft.com/office/powerpoint/2010/main" val="1490664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9205-8C1D-D69B-E26E-3561C1392A5D}"/>
              </a:ext>
            </a:extLst>
          </p:cNvPr>
          <p:cNvSpPr>
            <a:spLocks noGrp="1"/>
          </p:cNvSpPr>
          <p:nvPr>
            <p:ph type="title"/>
          </p:nvPr>
        </p:nvSpPr>
        <p:spPr/>
        <p:txBody>
          <a:bodyPr/>
          <a:lstStyle/>
          <a:p>
            <a:r>
              <a:rPr lang="en-US" dirty="0"/>
              <a:t>Quality Contact are…</a:t>
            </a:r>
          </a:p>
        </p:txBody>
      </p:sp>
      <p:sp>
        <p:nvSpPr>
          <p:cNvPr id="7" name="Flowchart: Connector 6">
            <a:extLst>
              <a:ext uri="{FF2B5EF4-FFF2-40B4-BE49-F238E27FC236}">
                <a16:creationId xmlns:a16="http://schemas.microsoft.com/office/drawing/2014/main" id="{C1916C20-46E6-239D-9F7F-522676A9116B}"/>
              </a:ext>
            </a:extLst>
          </p:cNvPr>
          <p:cNvSpPr/>
          <p:nvPr/>
        </p:nvSpPr>
        <p:spPr>
          <a:xfrm>
            <a:off x="3400423" y="1219199"/>
            <a:ext cx="5562600" cy="4813300"/>
          </a:xfrm>
          <a:prstGeom prst="flowChartConnec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Flowchart: Connector 4">
            <a:extLst>
              <a:ext uri="{FF2B5EF4-FFF2-40B4-BE49-F238E27FC236}">
                <a16:creationId xmlns:a16="http://schemas.microsoft.com/office/drawing/2014/main" id="{A64C8DD0-7AE1-70DE-2FCB-D8EFA62CBD62}"/>
              </a:ext>
            </a:extLst>
          </p:cNvPr>
          <p:cNvSpPr/>
          <p:nvPr/>
        </p:nvSpPr>
        <p:spPr>
          <a:xfrm>
            <a:off x="541881" y="1887796"/>
            <a:ext cx="4164168" cy="3751005"/>
          </a:xfrm>
          <a:prstGeom prst="flowChartConnecto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dirty="0"/>
          </a:p>
        </p:txBody>
      </p:sp>
      <p:sp>
        <p:nvSpPr>
          <p:cNvPr id="8" name="TextBox 7">
            <a:extLst>
              <a:ext uri="{FF2B5EF4-FFF2-40B4-BE49-F238E27FC236}">
                <a16:creationId xmlns:a16="http://schemas.microsoft.com/office/drawing/2014/main" id="{7A636571-7DE7-6DA3-4DD5-2D69901D2A94}"/>
              </a:ext>
            </a:extLst>
          </p:cNvPr>
          <p:cNvSpPr txBox="1"/>
          <p:nvPr/>
        </p:nvSpPr>
        <p:spPr>
          <a:xfrm>
            <a:off x="1251900" y="2397531"/>
            <a:ext cx="2744129" cy="2554545"/>
          </a:xfrm>
          <a:prstGeom prst="rect">
            <a:avLst/>
          </a:prstGeom>
          <a:noFill/>
        </p:spPr>
        <p:txBody>
          <a:bodyPr wrap="square" rtlCol="0">
            <a:spAutoFit/>
          </a:bodyPr>
          <a:lstStyle/>
          <a:p>
            <a:pPr algn="ctr"/>
            <a:r>
              <a:rPr lang="en-US" sz="3200" dirty="0"/>
              <a:t>Purposeful Interactions</a:t>
            </a:r>
          </a:p>
          <a:p>
            <a:pPr algn="ctr"/>
            <a:endParaRPr lang="en-US" sz="3200" dirty="0"/>
          </a:p>
          <a:p>
            <a:pPr algn="ctr"/>
            <a:r>
              <a:rPr lang="en-US" sz="3200" dirty="0"/>
              <a:t>Reflect </a:t>
            </a:r>
          </a:p>
          <a:p>
            <a:pPr algn="ctr"/>
            <a:r>
              <a:rPr lang="en-US" sz="3200" dirty="0"/>
              <a:t>Engagement</a:t>
            </a:r>
          </a:p>
        </p:txBody>
      </p:sp>
      <p:sp>
        <p:nvSpPr>
          <p:cNvPr id="9" name="TextBox 8">
            <a:extLst>
              <a:ext uri="{FF2B5EF4-FFF2-40B4-BE49-F238E27FC236}">
                <a16:creationId xmlns:a16="http://schemas.microsoft.com/office/drawing/2014/main" id="{DE764D60-7291-A8EF-2A6A-098471A58D5F}"/>
              </a:ext>
            </a:extLst>
          </p:cNvPr>
          <p:cNvSpPr txBox="1"/>
          <p:nvPr/>
        </p:nvSpPr>
        <p:spPr>
          <a:xfrm>
            <a:off x="5273480" y="2071577"/>
            <a:ext cx="2291111" cy="3108543"/>
          </a:xfrm>
          <a:prstGeom prst="rect">
            <a:avLst/>
          </a:prstGeom>
          <a:noFill/>
        </p:spPr>
        <p:txBody>
          <a:bodyPr wrap="square" rtlCol="0">
            <a:spAutoFit/>
          </a:bodyPr>
          <a:lstStyle/>
          <a:p>
            <a:pPr algn="ctr"/>
            <a:r>
              <a:rPr lang="en-US" sz="2800" dirty="0"/>
              <a:t>Face to face contacts referred to as:</a:t>
            </a:r>
          </a:p>
          <a:p>
            <a:pPr algn="ctr"/>
            <a:endParaRPr lang="en-US" sz="2800" dirty="0"/>
          </a:p>
          <a:p>
            <a:pPr algn="ctr"/>
            <a:r>
              <a:rPr lang="en-US" sz="2800" dirty="0"/>
              <a:t>“Home Visits”</a:t>
            </a:r>
          </a:p>
          <a:p>
            <a:pPr algn="ctr"/>
            <a:r>
              <a:rPr lang="en-US" sz="2800" dirty="0"/>
              <a:t>“Caseworker </a:t>
            </a:r>
          </a:p>
          <a:p>
            <a:pPr algn="ctr"/>
            <a:r>
              <a:rPr lang="en-US" sz="2800" dirty="0"/>
              <a:t>Visits”</a:t>
            </a:r>
          </a:p>
        </p:txBody>
      </p:sp>
    </p:spTree>
    <p:extLst>
      <p:ext uri="{BB962C8B-B14F-4D97-AF65-F5344CB8AC3E}">
        <p14:creationId xmlns:p14="http://schemas.microsoft.com/office/powerpoint/2010/main" val="132220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23BD-8935-3F9F-65E5-0C4C83C579EE}"/>
              </a:ext>
            </a:extLst>
          </p:cNvPr>
          <p:cNvSpPr>
            <a:spLocks noGrp="1"/>
          </p:cNvSpPr>
          <p:nvPr>
            <p:ph type="title"/>
          </p:nvPr>
        </p:nvSpPr>
        <p:spPr/>
        <p:txBody>
          <a:bodyPr/>
          <a:lstStyle/>
          <a:p>
            <a:r>
              <a:rPr lang="en-US" dirty="0"/>
              <a:t>Quality Components</a:t>
            </a:r>
          </a:p>
        </p:txBody>
      </p:sp>
      <p:graphicFrame>
        <p:nvGraphicFramePr>
          <p:cNvPr id="4" name="Diagram 3">
            <a:extLst>
              <a:ext uri="{FF2B5EF4-FFF2-40B4-BE49-F238E27FC236}">
                <a16:creationId xmlns:a16="http://schemas.microsoft.com/office/drawing/2014/main" id="{2AB1A04A-5E98-30EA-1BA0-D8E3C0314D18}"/>
              </a:ext>
            </a:extLst>
          </p:cNvPr>
          <p:cNvGraphicFramePr/>
          <p:nvPr>
            <p:extLst>
              <p:ext uri="{D42A27DB-BD31-4B8C-83A1-F6EECF244321}">
                <p14:modId xmlns:p14="http://schemas.microsoft.com/office/powerpoint/2010/main" val="3806961040"/>
              </p:ext>
            </p:extLst>
          </p:nvPr>
        </p:nvGraphicFramePr>
        <p:xfrm>
          <a:off x="152400" y="1295400"/>
          <a:ext cx="8305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42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E845-AB7B-C090-8303-8A82F6906A91}"/>
              </a:ext>
            </a:extLst>
          </p:cNvPr>
          <p:cNvSpPr>
            <a:spLocks noGrp="1"/>
          </p:cNvSpPr>
          <p:nvPr>
            <p:ph type="title"/>
          </p:nvPr>
        </p:nvSpPr>
        <p:spPr/>
        <p:txBody>
          <a:bodyPr/>
          <a:lstStyle/>
          <a:p>
            <a:r>
              <a:rPr lang="en-US" dirty="0"/>
              <a:t>First Contact</a:t>
            </a:r>
          </a:p>
        </p:txBody>
      </p:sp>
      <p:pic>
        <p:nvPicPr>
          <p:cNvPr id="5" name="Picture 4" descr="A person holding a phone to his ear&#10;&#10;Description automatically generated with medium confidence">
            <a:extLst>
              <a:ext uri="{FF2B5EF4-FFF2-40B4-BE49-F238E27FC236}">
                <a16:creationId xmlns:a16="http://schemas.microsoft.com/office/drawing/2014/main" id="{F4FC3E56-57B7-BC91-F6E2-600ACFBF787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219200"/>
            <a:ext cx="9144000" cy="4953000"/>
          </a:xfrm>
          <a:prstGeom prst="rect">
            <a:avLst/>
          </a:prstGeom>
        </p:spPr>
      </p:pic>
      <p:sp>
        <p:nvSpPr>
          <p:cNvPr id="6" name="TextBox 5">
            <a:extLst>
              <a:ext uri="{FF2B5EF4-FFF2-40B4-BE49-F238E27FC236}">
                <a16:creationId xmlns:a16="http://schemas.microsoft.com/office/drawing/2014/main" id="{D1B5E663-D221-6390-D2AD-8BF673930F41}"/>
              </a:ext>
            </a:extLst>
          </p:cNvPr>
          <p:cNvSpPr txBox="1"/>
          <p:nvPr/>
        </p:nvSpPr>
        <p:spPr>
          <a:xfrm>
            <a:off x="152400" y="1371600"/>
            <a:ext cx="5029200" cy="2862322"/>
          </a:xfrm>
          <a:prstGeom prst="rect">
            <a:avLst/>
          </a:prstGeom>
          <a:noFill/>
        </p:spPr>
        <p:txBody>
          <a:bodyPr wrap="square" rtlCol="0">
            <a:spAutoFit/>
          </a:bodyPr>
          <a:lstStyle/>
          <a:p>
            <a:r>
              <a:rPr lang="en-US" sz="3600" dirty="0"/>
              <a:t>Assessment process begins at the very first contact and is continued throughout the life of the case</a:t>
            </a:r>
          </a:p>
        </p:txBody>
      </p:sp>
    </p:spTree>
    <p:extLst>
      <p:ext uri="{BB962C8B-B14F-4D97-AF65-F5344CB8AC3E}">
        <p14:creationId xmlns:p14="http://schemas.microsoft.com/office/powerpoint/2010/main" val="85292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CFSR:  Increased Frequency + Quality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6715076"/>
              </p:ext>
            </p:extLst>
          </p:nvPr>
        </p:nvGraphicFramePr>
        <p:xfrm>
          <a:off x="152400" y="1143000"/>
          <a:ext cx="5410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4EA9F88-B59A-EA4E-5D69-4041870F641D}"/>
              </a:ext>
            </a:extLst>
          </p:cNvPr>
          <p:cNvSpPr txBox="1"/>
          <p:nvPr/>
        </p:nvSpPr>
        <p:spPr>
          <a:xfrm>
            <a:off x="6019800" y="3094770"/>
            <a:ext cx="3124200" cy="1107996"/>
          </a:xfrm>
          <a:prstGeom prst="rect">
            <a:avLst/>
          </a:prstGeom>
          <a:noFill/>
        </p:spPr>
        <p:txBody>
          <a:bodyPr wrap="square" rtlCol="0">
            <a:spAutoFit/>
          </a:bodyPr>
          <a:lstStyle/>
          <a:p>
            <a:pPr algn="ctr"/>
            <a:r>
              <a:rPr lang="en-US" sz="6600" dirty="0"/>
              <a:t>How?</a:t>
            </a:r>
          </a:p>
        </p:txBody>
      </p:sp>
    </p:spTree>
    <p:extLst>
      <p:ext uri="{BB962C8B-B14F-4D97-AF65-F5344CB8AC3E}">
        <p14:creationId xmlns:p14="http://schemas.microsoft.com/office/powerpoint/2010/main" val="400759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Quality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6486170"/>
              </p:ext>
            </p:extLst>
          </p:nvPr>
        </p:nvGraphicFramePr>
        <p:xfrm>
          <a:off x="228600" y="1193800"/>
          <a:ext cx="8763000" cy="495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64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A290-04C6-A889-4FDD-C73B936E0358}"/>
              </a:ext>
            </a:extLst>
          </p:cNvPr>
          <p:cNvSpPr>
            <a:spLocks noGrp="1"/>
          </p:cNvSpPr>
          <p:nvPr>
            <p:ph type="title"/>
          </p:nvPr>
        </p:nvSpPr>
        <p:spPr/>
        <p:txBody>
          <a:bodyPr/>
          <a:lstStyle/>
          <a:p>
            <a:r>
              <a:rPr lang="en-US" dirty="0"/>
              <a:t>Activity</a:t>
            </a:r>
          </a:p>
        </p:txBody>
      </p:sp>
      <p:pic>
        <p:nvPicPr>
          <p:cNvPr id="1026" name="Picture 2" descr="Universal Easel Pads Flip Charts">
            <a:extLst>
              <a:ext uri="{FF2B5EF4-FFF2-40B4-BE49-F238E27FC236}">
                <a16:creationId xmlns:a16="http://schemas.microsoft.com/office/drawing/2014/main" id="{634FDB3A-A8C5-CDF2-04F9-2BC1663E9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27" t="12326" r="18207" b="11484"/>
          <a:stretch/>
        </p:blipFill>
        <p:spPr bwMode="auto">
          <a:xfrm>
            <a:off x="228600" y="1003303"/>
            <a:ext cx="4343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9FE7EC-BEE6-2E24-1D6A-ECF6EE32EE0F}"/>
              </a:ext>
            </a:extLst>
          </p:cNvPr>
          <p:cNvSpPr txBox="1"/>
          <p:nvPr/>
        </p:nvSpPr>
        <p:spPr>
          <a:xfrm>
            <a:off x="457200" y="1834379"/>
            <a:ext cx="3429000" cy="3970318"/>
          </a:xfrm>
          <a:prstGeom prst="rect">
            <a:avLst/>
          </a:prstGeom>
          <a:noFill/>
        </p:spPr>
        <p:txBody>
          <a:bodyPr wrap="square" rtlCol="0">
            <a:spAutoFit/>
          </a:bodyPr>
          <a:lstStyle/>
          <a:p>
            <a:r>
              <a:rPr lang="en-US" sz="3600" dirty="0"/>
              <a:t>Record specific casework behaviors associated with each quality contact characteristic</a:t>
            </a:r>
          </a:p>
        </p:txBody>
      </p:sp>
      <p:graphicFrame>
        <p:nvGraphicFramePr>
          <p:cNvPr id="5" name="Diagram 4">
            <a:extLst>
              <a:ext uri="{FF2B5EF4-FFF2-40B4-BE49-F238E27FC236}">
                <a16:creationId xmlns:a16="http://schemas.microsoft.com/office/drawing/2014/main" id="{171FF9C5-52E1-84B8-3FD3-E989C420DB78}"/>
              </a:ext>
            </a:extLst>
          </p:cNvPr>
          <p:cNvGraphicFramePr/>
          <p:nvPr>
            <p:extLst>
              <p:ext uri="{D42A27DB-BD31-4B8C-83A1-F6EECF244321}">
                <p14:modId xmlns:p14="http://schemas.microsoft.com/office/powerpoint/2010/main" val="644736665"/>
              </p:ext>
            </p:extLst>
          </p:nvPr>
        </p:nvGraphicFramePr>
        <p:xfrm>
          <a:off x="4572000" y="1003303"/>
          <a:ext cx="46482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28863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Engagement and Support Work Aid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097367"/>
              </p:ext>
            </p:extLst>
          </p:nvPr>
        </p:nvGraphicFramePr>
        <p:xfrm>
          <a:off x="609600" y="1196340"/>
          <a:ext cx="7848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35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56C5-BE21-3606-A791-393B83883726}"/>
              </a:ext>
            </a:extLst>
          </p:cNvPr>
          <p:cNvSpPr>
            <a:spLocks noGrp="1"/>
          </p:cNvSpPr>
          <p:nvPr>
            <p:ph type="title"/>
          </p:nvPr>
        </p:nvSpPr>
        <p:spPr/>
        <p:txBody>
          <a:bodyPr/>
          <a:lstStyle/>
          <a:p>
            <a:r>
              <a:rPr lang="en-US" dirty="0"/>
              <a:t>Video</a:t>
            </a:r>
          </a:p>
        </p:txBody>
      </p:sp>
      <p:pic>
        <p:nvPicPr>
          <p:cNvPr id="5" name="Content Placeholder 4">
            <a:hlinkClick r:id="rId3"/>
            <a:extLst>
              <a:ext uri="{FF2B5EF4-FFF2-40B4-BE49-F238E27FC236}">
                <a16:creationId xmlns:a16="http://schemas.microsoft.com/office/drawing/2014/main" id="{42FA99E6-1C2D-E170-8FB2-E06CA176AE66}"/>
              </a:ext>
            </a:extLst>
          </p:cNvPr>
          <p:cNvPicPr>
            <a:picLocks noGrp="1" noChangeAspect="1"/>
          </p:cNvPicPr>
          <p:nvPr>
            <p:ph idx="1"/>
          </p:nvPr>
        </p:nvPicPr>
        <p:blipFill>
          <a:blip r:embed="rId4"/>
          <a:stretch>
            <a:fillRect/>
          </a:stretch>
        </p:blipFill>
        <p:spPr>
          <a:xfrm>
            <a:off x="-1" y="1126098"/>
            <a:ext cx="9110443" cy="4588901"/>
          </a:xfrm>
        </p:spPr>
      </p:pic>
    </p:spTree>
    <p:extLst>
      <p:ext uri="{BB962C8B-B14F-4D97-AF65-F5344CB8AC3E}">
        <p14:creationId xmlns:p14="http://schemas.microsoft.com/office/powerpoint/2010/main" val="3685155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839200" cy="812797"/>
          </a:xfrm>
        </p:spPr>
        <p:txBody>
          <a:bodyPr>
            <a:normAutofit fontScale="90000"/>
          </a:bodyPr>
          <a:lstStyle/>
          <a:p>
            <a:r>
              <a:rPr lang="en-US" sz="3600" dirty="0"/>
              <a:t>Quality Contacts with Children and Families</a:t>
            </a:r>
          </a:p>
        </p:txBody>
      </p:sp>
      <p:sp>
        <p:nvSpPr>
          <p:cNvPr id="6" name="Rectangle 5">
            <a:extLst>
              <a:ext uri="{FF2B5EF4-FFF2-40B4-BE49-F238E27FC236}">
                <a16:creationId xmlns:a16="http://schemas.microsoft.com/office/drawing/2014/main" id="{FDCE0D5A-694F-5457-9F86-202EA39E0B63}"/>
              </a:ext>
            </a:extLst>
          </p:cNvPr>
          <p:cNvSpPr/>
          <p:nvPr/>
        </p:nvSpPr>
        <p:spPr>
          <a:xfrm>
            <a:off x="0" y="1752600"/>
            <a:ext cx="9144000" cy="3657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3A8A790-0401-1F16-D0B6-11071597201C}"/>
              </a:ext>
            </a:extLst>
          </p:cNvPr>
          <p:cNvSpPr/>
          <p:nvPr/>
        </p:nvSpPr>
        <p:spPr>
          <a:xfrm>
            <a:off x="130098" y="1784195"/>
            <a:ext cx="3048000" cy="362600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a:t>Unit One</a:t>
            </a:r>
          </a:p>
        </p:txBody>
      </p:sp>
      <p:sp>
        <p:nvSpPr>
          <p:cNvPr id="8" name="TextBox 7">
            <a:extLst>
              <a:ext uri="{FF2B5EF4-FFF2-40B4-BE49-F238E27FC236}">
                <a16:creationId xmlns:a16="http://schemas.microsoft.com/office/drawing/2014/main" id="{8836DCDC-344F-7CB6-3075-ADCB133853E9}"/>
              </a:ext>
            </a:extLst>
          </p:cNvPr>
          <p:cNvSpPr txBox="1"/>
          <p:nvPr/>
        </p:nvSpPr>
        <p:spPr>
          <a:xfrm>
            <a:off x="3429000" y="2565397"/>
            <a:ext cx="5334000" cy="1446550"/>
          </a:xfrm>
          <a:prstGeom prst="rect">
            <a:avLst/>
          </a:prstGeom>
          <a:noFill/>
        </p:spPr>
        <p:txBody>
          <a:bodyPr wrap="square" rtlCol="0">
            <a:spAutoFit/>
          </a:bodyPr>
          <a:lstStyle/>
          <a:p>
            <a:pPr algn="ctr"/>
            <a:r>
              <a:rPr lang="en-US" sz="4400" dirty="0"/>
              <a:t>Construction of a Quality Contact</a:t>
            </a:r>
          </a:p>
        </p:txBody>
      </p:sp>
    </p:spTree>
    <p:extLst>
      <p:ext uri="{BB962C8B-B14F-4D97-AF65-F5344CB8AC3E}">
        <p14:creationId xmlns:p14="http://schemas.microsoft.com/office/powerpoint/2010/main" val="2331346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B08DAC89-D1B4-F93F-1478-168D5CD09BA7}"/>
              </a:ext>
            </a:extLst>
          </p:cNvPr>
          <p:cNvPicPr>
            <a:picLocks noChangeAspect="1"/>
          </p:cNvPicPr>
          <p:nvPr/>
        </p:nvPicPr>
        <p:blipFill rotWithShape="1">
          <a:blip r:embed="rId3" cstate="print">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923" b="9076"/>
          <a:stretch/>
        </p:blipFill>
        <p:spPr>
          <a:xfrm>
            <a:off x="685800" y="2315805"/>
            <a:ext cx="7772400" cy="3846713"/>
          </a:xfrm>
          <a:prstGeom prst="rect">
            <a:avLst/>
          </a:prstGeom>
        </p:spPr>
      </p:pic>
      <p:sp>
        <p:nvSpPr>
          <p:cNvPr id="2" name="Title 1">
            <a:extLst>
              <a:ext uri="{FF2B5EF4-FFF2-40B4-BE49-F238E27FC236}">
                <a16:creationId xmlns:a16="http://schemas.microsoft.com/office/drawing/2014/main" id="{998F9962-FB01-B961-15AE-FC2CE8BBB55D}"/>
              </a:ext>
            </a:extLst>
          </p:cNvPr>
          <p:cNvSpPr>
            <a:spLocks noGrp="1"/>
          </p:cNvSpPr>
          <p:nvPr>
            <p:ph type="title"/>
          </p:nvPr>
        </p:nvSpPr>
        <p:spPr/>
        <p:txBody>
          <a:bodyPr/>
          <a:lstStyle/>
          <a:p>
            <a:r>
              <a:rPr lang="en-US" dirty="0"/>
              <a:t>Documentation</a:t>
            </a:r>
          </a:p>
        </p:txBody>
      </p:sp>
      <p:sp>
        <p:nvSpPr>
          <p:cNvPr id="4" name="TextBox 3">
            <a:extLst>
              <a:ext uri="{FF2B5EF4-FFF2-40B4-BE49-F238E27FC236}">
                <a16:creationId xmlns:a16="http://schemas.microsoft.com/office/drawing/2014/main" id="{7E83005D-ACA7-D7EF-21CA-BC473AC6E176}"/>
              </a:ext>
            </a:extLst>
          </p:cNvPr>
          <p:cNvSpPr txBox="1"/>
          <p:nvPr/>
        </p:nvSpPr>
        <p:spPr>
          <a:xfrm>
            <a:off x="228600" y="1371600"/>
            <a:ext cx="8686800" cy="1323439"/>
          </a:xfrm>
          <a:prstGeom prst="rect">
            <a:avLst/>
          </a:prstGeom>
          <a:noFill/>
        </p:spPr>
        <p:txBody>
          <a:bodyPr wrap="square" rtlCol="0">
            <a:spAutoFit/>
          </a:bodyPr>
          <a:lstStyle/>
          <a:p>
            <a:pPr algn="ctr"/>
            <a:r>
              <a:rPr lang="en-US" sz="4000" b="1" dirty="0"/>
              <a:t>“My four year old son, Johnny, is acting up.”</a:t>
            </a:r>
          </a:p>
        </p:txBody>
      </p:sp>
    </p:spTree>
    <p:extLst>
      <p:ext uri="{BB962C8B-B14F-4D97-AF65-F5344CB8AC3E}">
        <p14:creationId xmlns:p14="http://schemas.microsoft.com/office/powerpoint/2010/main" val="70162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extLst>
              <a:ext uri="{837473B0-CC2E-450A-ABE3-18F120FF3D39}">
                <a1611:picAttrSrcUrl xmlns:a1611="http://schemas.microsoft.com/office/drawing/2016/11/main" r:id="rId4"/>
              </a:ext>
            </a:extLst>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E4F5-80D6-4AD8-9991-4BDDD773FC9E}"/>
              </a:ext>
            </a:extLst>
          </p:cNvPr>
          <p:cNvSpPr>
            <a:spLocks noGrp="1"/>
          </p:cNvSpPr>
          <p:nvPr>
            <p:ph type="title"/>
          </p:nvPr>
        </p:nvSpPr>
        <p:spPr/>
        <p:txBody>
          <a:bodyPr/>
          <a:lstStyle/>
          <a:p>
            <a:r>
              <a:rPr lang="en-US" sz="4000" dirty="0"/>
              <a:t>Beyond Buzzwords</a:t>
            </a:r>
          </a:p>
        </p:txBody>
      </p:sp>
      <p:sp>
        <p:nvSpPr>
          <p:cNvPr id="4" name="Rectangle: Rounded Corners 3">
            <a:extLst>
              <a:ext uri="{FF2B5EF4-FFF2-40B4-BE49-F238E27FC236}">
                <a16:creationId xmlns:a16="http://schemas.microsoft.com/office/drawing/2014/main" id="{554E5DD4-68E0-901B-6511-42E1D4F29727}"/>
              </a:ext>
            </a:extLst>
          </p:cNvPr>
          <p:cNvSpPr/>
          <p:nvPr/>
        </p:nvSpPr>
        <p:spPr>
          <a:xfrm>
            <a:off x="2895600" y="1143000"/>
            <a:ext cx="5943600" cy="45720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3E35530-4768-2080-82FF-A5114CA3A0B8}"/>
              </a:ext>
            </a:extLst>
          </p:cNvPr>
          <p:cNvSpPr txBox="1"/>
          <p:nvPr/>
        </p:nvSpPr>
        <p:spPr>
          <a:xfrm>
            <a:off x="3133493" y="2274838"/>
            <a:ext cx="5410200" cy="2308324"/>
          </a:xfrm>
          <a:prstGeom prst="rect">
            <a:avLst/>
          </a:prstGeom>
          <a:noFill/>
        </p:spPr>
        <p:txBody>
          <a:bodyPr wrap="square" rtlCol="0">
            <a:spAutoFit/>
          </a:bodyPr>
          <a:lstStyle/>
          <a:p>
            <a:pPr algn="ctr"/>
            <a:r>
              <a:rPr lang="en-US" sz="3600" dirty="0"/>
              <a:t>What techniques or strategies can be used to avoid buzzwords and dig deeper with families?</a:t>
            </a:r>
          </a:p>
        </p:txBody>
      </p:sp>
    </p:spTree>
    <p:extLst>
      <p:ext uri="{BB962C8B-B14F-4D97-AF65-F5344CB8AC3E}">
        <p14:creationId xmlns:p14="http://schemas.microsoft.com/office/powerpoint/2010/main" val="4251044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Three Phases of a Quality Contact</a:t>
            </a:r>
          </a:p>
        </p:txBody>
      </p:sp>
      <p:graphicFrame>
        <p:nvGraphicFramePr>
          <p:cNvPr id="4" name="Content Placeholder 3"/>
          <p:cNvGraphicFramePr>
            <a:graphicFrameLocks noGrp="1"/>
          </p:cNvGraphicFramePr>
          <p:nvPr>
            <p:ph idx="1"/>
          </p:nvPr>
        </p:nvGraphicFramePr>
        <p:xfrm>
          <a:off x="152400" y="1066799"/>
          <a:ext cx="8839200" cy="530352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335280">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BEFORE</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DURING</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AFTER</a:t>
                      </a:r>
                      <a:endParaRPr lang="en-US" sz="1600" b="1"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0"/>
                  </a:ext>
                </a:extLst>
              </a:tr>
              <a:tr h="4646008">
                <a:tc>
                  <a:txBody>
                    <a:bodyPr/>
                    <a:lstStyle/>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Preparation and planning </a:t>
                      </a:r>
                      <a:r>
                        <a:rPr lang="en-US" sz="1600" dirty="0">
                          <a:latin typeface="Open Sans" panose="020B0606030504020204" pitchFamily="34" charset="0"/>
                          <a:ea typeface="Open Sans" panose="020B0606030504020204" pitchFamily="34" charset="0"/>
                          <a:cs typeface="Open Sans" panose="020B0606030504020204" pitchFamily="34" charset="0"/>
                        </a:rPr>
                        <a:t>tailored to the specific circumstances of the child or youth and family</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Assessment</a:t>
                      </a:r>
                      <a:r>
                        <a:rPr lang="en-US" sz="1600" dirty="0">
                          <a:latin typeface="Open Sans" panose="020B0606030504020204" pitchFamily="34" charset="0"/>
                          <a:ea typeface="Open Sans" panose="020B0606030504020204" pitchFamily="34" charset="0"/>
                          <a:cs typeface="Open Sans" panose="020B0606030504020204" pitchFamily="34" charset="0"/>
                        </a:rPr>
                        <a:t> of: Safety, risk, permanency, and well-being</a:t>
                      </a:r>
                    </a:p>
                    <a:p>
                      <a:pPr marL="0" indent="0">
                        <a:buNone/>
                      </a:pPr>
                      <a:r>
                        <a:rPr lang="en-US" sz="1600" dirty="0">
                          <a:latin typeface="Open Sans" panose="020B0606030504020204" pitchFamily="34" charset="0"/>
                          <a:ea typeface="Open Sans" panose="020B0606030504020204" pitchFamily="34" charset="0"/>
                          <a:cs typeface="Open Sans" panose="020B0606030504020204" pitchFamily="34" charset="0"/>
                        </a:rPr>
                        <a:t>Progress toward individual case goals</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Engagement</a:t>
                      </a:r>
                      <a:r>
                        <a:rPr lang="en-US" sz="1600" dirty="0">
                          <a:latin typeface="Open Sans" panose="020B0606030504020204" pitchFamily="34" charset="0"/>
                          <a:ea typeface="Open Sans" panose="020B0606030504020204" pitchFamily="34" charset="0"/>
                          <a:cs typeface="Open Sans" panose="020B0606030504020204" pitchFamily="34" charset="0"/>
                        </a:rPr>
                        <a:t> of children, youth, parents, and resource parents by the caseworker through use of empathy, genuineness, and respect both individually</a:t>
                      </a:r>
                      <a:r>
                        <a:rPr lang="en-US" sz="1600" baseline="0" dirty="0">
                          <a:latin typeface="Open Sans" panose="020B0606030504020204" pitchFamily="34" charset="0"/>
                          <a:ea typeface="Open Sans" panose="020B0606030504020204" pitchFamily="34" charset="0"/>
                          <a:cs typeface="Open Sans" panose="020B0606030504020204" pitchFamily="34" charset="0"/>
                        </a:rPr>
                        <a:t>  and as a </a:t>
                      </a:r>
                      <a:r>
                        <a:rPr lang="en-US" sz="1600" b="1" baseline="0" dirty="0">
                          <a:latin typeface="Open Sans" panose="020B0606030504020204" pitchFamily="34" charset="0"/>
                          <a:ea typeface="Open Sans" panose="020B0606030504020204" pitchFamily="34" charset="0"/>
                          <a:cs typeface="Open Sans" panose="020B0606030504020204" pitchFamily="34" charset="0"/>
                        </a:rPr>
                        <a:t>team</a:t>
                      </a:r>
                      <a:r>
                        <a:rPr lang="en-US" sz="1600" baseline="0" dirty="0">
                          <a:latin typeface="Open Sans" panose="020B0606030504020204" pitchFamily="34" charset="0"/>
                          <a:ea typeface="Open Sans" panose="020B0606030504020204" pitchFamily="34" charset="0"/>
                          <a:cs typeface="Open Sans" panose="020B0606030504020204" pitchFamily="34" charset="0"/>
                        </a:rPr>
                        <a:t>.</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Dialogue</a:t>
                      </a:r>
                      <a:r>
                        <a:rPr lang="en-US" sz="1600" dirty="0">
                          <a:latin typeface="Open Sans" panose="020B0606030504020204" pitchFamily="34" charset="0"/>
                          <a:ea typeface="Open Sans" panose="020B0606030504020204" pitchFamily="34" charset="0"/>
                          <a:cs typeface="Open Sans" panose="020B0606030504020204" pitchFamily="34" charset="0"/>
                        </a:rPr>
                        <a:t> that values the youth and parent voice and promotes reflection on strengths, needs, and concerns</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Follow-up</a:t>
                      </a:r>
                      <a:r>
                        <a:rPr lang="en-US" sz="1600" dirty="0">
                          <a:latin typeface="Open Sans" panose="020B0606030504020204" pitchFamily="34" charset="0"/>
                          <a:ea typeface="Open Sans" panose="020B0606030504020204" pitchFamily="34" charset="0"/>
                          <a:cs typeface="Open Sans" panose="020B0606030504020204" pitchFamily="34" charset="0"/>
                        </a:rPr>
                        <a:t> on tasks or concerns discussed previously (this may include difficult conversations about why certain things did not happen as planned)</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Decision-making and problem solving </a:t>
                      </a:r>
                      <a:r>
                        <a:rPr lang="en-US" sz="1600" dirty="0">
                          <a:latin typeface="Open Sans" panose="020B0606030504020204" pitchFamily="34" charset="0"/>
                          <a:ea typeface="Open Sans" panose="020B0606030504020204" pitchFamily="34" charset="0"/>
                          <a:cs typeface="Open Sans" panose="020B0606030504020204" pitchFamily="34" charset="0"/>
                        </a:rPr>
                        <a:t>to address needs and move the case plan forward</a:t>
                      </a:r>
                    </a:p>
                    <a:p>
                      <a:pPr marL="0" indent="0">
                        <a:buNone/>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b="1" dirty="0">
                          <a:latin typeface="Open Sans" panose="020B0606030504020204" pitchFamily="34" charset="0"/>
                          <a:ea typeface="Open Sans" panose="020B0606030504020204" pitchFamily="34" charset="0"/>
                          <a:cs typeface="Open Sans" panose="020B0606030504020204" pitchFamily="34" charset="0"/>
                        </a:rPr>
                        <a:t>Documentation</a:t>
                      </a:r>
                      <a:r>
                        <a:rPr lang="en-US" sz="1600" dirty="0">
                          <a:latin typeface="Open Sans" panose="020B0606030504020204" pitchFamily="34" charset="0"/>
                          <a:ea typeface="Open Sans" panose="020B0606030504020204" pitchFamily="34" charset="0"/>
                          <a:cs typeface="Open Sans" panose="020B0606030504020204" pitchFamily="34" charset="0"/>
                        </a:rPr>
                        <a:t> to support monitoring and follow-up</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6913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WHO, HOW and WHAT of Monthly Quality Contacts…</a:t>
            </a:r>
          </a:p>
        </p:txBody>
      </p:sp>
      <p:graphicFrame>
        <p:nvGraphicFramePr>
          <p:cNvPr id="4" name="Content Placeholder 3"/>
          <p:cNvGraphicFramePr>
            <a:graphicFrameLocks noGrp="1"/>
          </p:cNvGraphicFramePr>
          <p:nvPr>
            <p:ph idx="1"/>
          </p:nvPr>
        </p:nvGraphicFramePr>
        <p:xfrm>
          <a:off x="0" y="2980730"/>
          <a:ext cx="3657600" cy="4029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2667000" y="990600"/>
          <a:ext cx="3886200" cy="350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nvGraphicFramePr>
        <p:xfrm>
          <a:off x="5486400" y="3200400"/>
          <a:ext cx="3657600" cy="36286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a:off x="381000" y="2749897"/>
            <a:ext cx="1295400"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How?</a:t>
            </a:r>
          </a:p>
        </p:txBody>
      </p:sp>
      <p:sp>
        <p:nvSpPr>
          <p:cNvPr id="8" name="TextBox 7"/>
          <p:cNvSpPr txBox="1"/>
          <p:nvPr/>
        </p:nvSpPr>
        <p:spPr>
          <a:xfrm>
            <a:off x="6629400" y="2519065"/>
            <a:ext cx="1295400"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What?</a:t>
            </a:r>
          </a:p>
        </p:txBody>
      </p:sp>
      <p:sp>
        <p:nvSpPr>
          <p:cNvPr id="9" name="TextBox 8"/>
          <p:cNvSpPr txBox="1"/>
          <p:nvPr/>
        </p:nvSpPr>
        <p:spPr>
          <a:xfrm>
            <a:off x="1960179" y="1143000"/>
            <a:ext cx="1295400"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Who?</a:t>
            </a:r>
          </a:p>
        </p:txBody>
      </p:sp>
    </p:spTree>
    <p:extLst>
      <p:ext uri="{BB962C8B-B14F-4D97-AF65-F5344CB8AC3E}">
        <p14:creationId xmlns:p14="http://schemas.microsoft.com/office/powerpoint/2010/main" val="268825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48C1A-BC59-F8F8-85A2-B893FFA75C7C}"/>
              </a:ext>
            </a:extLst>
          </p:cNvPr>
          <p:cNvSpPr>
            <a:spLocks noGrp="1"/>
          </p:cNvSpPr>
          <p:nvPr>
            <p:ph type="title"/>
          </p:nvPr>
        </p:nvSpPr>
        <p:spPr/>
        <p:txBody>
          <a:bodyPr/>
          <a:lstStyle/>
          <a:p>
            <a:r>
              <a:rPr lang="en-US" dirty="0"/>
              <a:t>Casework activities</a:t>
            </a:r>
          </a:p>
        </p:txBody>
      </p:sp>
      <p:graphicFrame>
        <p:nvGraphicFramePr>
          <p:cNvPr id="7" name="Diagram 6">
            <a:extLst>
              <a:ext uri="{FF2B5EF4-FFF2-40B4-BE49-F238E27FC236}">
                <a16:creationId xmlns:a16="http://schemas.microsoft.com/office/drawing/2014/main" id="{D2CFDD3C-4AFD-B355-7EE4-ADC2AACE0216}"/>
              </a:ext>
            </a:extLst>
          </p:cNvPr>
          <p:cNvGraphicFramePr/>
          <p:nvPr>
            <p:extLst>
              <p:ext uri="{D42A27DB-BD31-4B8C-83A1-F6EECF244321}">
                <p14:modId xmlns:p14="http://schemas.microsoft.com/office/powerpoint/2010/main" val="741746283"/>
              </p:ext>
            </p:extLst>
          </p:nvPr>
        </p:nvGraphicFramePr>
        <p:xfrm>
          <a:off x="152400" y="1371600"/>
          <a:ext cx="8839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44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4AFF-9AF1-000D-42B2-A2CB1970E66B}"/>
              </a:ext>
            </a:extLst>
          </p:cNvPr>
          <p:cNvSpPr>
            <a:spLocks noGrp="1"/>
          </p:cNvSpPr>
          <p:nvPr>
            <p:ph type="title"/>
          </p:nvPr>
        </p:nvSpPr>
        <p:spPr/>
        <p:txBody>
          <a:bodyPr/>
          <a:lstStyle/>
          <a:p>
            <a:r>
              <a:rPr lang="en-US" dirty="0"/>
              <a:t>Engaging Fathers</a:t>
            </a:r>
          </a:p>
        </p:txBody>
      </p:sp>
      <p:pic>
        <p:nvPicPr>
          <p:cNvPr id="5" name="Picture 4">
            <a:hlinkClick r:id="rId3"/>
            <a:extLst>
              <a:ext uri="{FF2B5EF4-FFF2-40B4-BE49-F238E27FC236}">
                <a16:creationId xmlns:a16="http://schemas.microsoft.com/office/drawing/2014/main" id="{358E0F20-6C63-8E8B-F7C7-60E58A72CC44}"/>
              </a:ext>
            </a:extLst>
          </p:cNvPr>
          <p:cNvPicPr>
            <a:picLocks noChangeAspect="1"/>
          </p:cNvPicPr>
          <p:nvPr/>
        </p:nvPicPr>
        <p:blipFill rotWithShape="1">
          <a:blip r:embed="rId4"/>
          <a:srcRect l="2500" t="20356" r="35000" b="26285"/>
          <a:stretch/>
        </p:blipFill>
        <p:spPr>
          <a:xfrm>
            <a:off x="295275" y="1447800"/>
            <a:ext cx="8553450" cy="4410456"/>
          </a:xfrm>
          <a:prstGeom prst="rect">
            <a:avLst/>
          </a:prstGeom>
        </p:spPr>
      </p:pic>
    </p:spTree>
    <p:extLst>
      <p:ext uri="{BB962C8B-B14F-4D97-AF65-F5344CB8AC3E}">
        <p14:creationId xmlns:p14="http://schemas.microsoft.com/office/powerpoint/2010/main" val="3535107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23166-5B84-5C48-5C8F-18973DC05F93}"/>
              </a:ext>
            </a:extLst>
          </p:cNvPr>
          <p:cNvSpPr>
            <a:spLocks noGrp="1"/>
          </p:cNvSpPr>
          <p:nvPr>
            <p:ph type="title"/>
          </p:nvPr>
        </p:nvSpPr>
        <p:spPr/>
        <p:txBody>
          <a:bodyPr/>
          <a:lstStyle/>
          <a:p>
            <a:r>
              <a:rPr lang="en-US" dirty="0"/>
              <a:t>Engaging Mothers</a:t>
            </a:r>
          </a:p>
        </p:txBody>
      </p:sp>
      <p:pic>
        <p:nvPicPr>
          <p:cNvPr id="5" name="Picture 4">
            <a:hlinkClick r:id="rId3"/>
            <a:extLst>
              <a:ext uri="{FF2B5EF4-FFF2-40B4-BE49-F238E27FC236}">
                <a16:creationId xmlns:a16="http://schemas.microsoft.com/office/drawing/2014/main" id="{D20C73C5-2F08-C0ED-FD16-E7904977A239}"/>
              </a:ext>
            </a:extLst>
          </p:cNvPr>
          <p:cNvPicPr>
            <a:picLocks noChangeAspect="1"/>
          </p:cNvPicPr>
          <p:nvPr/>
        </p:nvPicPr>
        <p:blipFill rotWithShape="1">
          <a:blip r:embed="rId4">
            <a:alphaModFix amt="82000"/>
          </a:blip>
          <a:srcRect l="3333" t="21838" r="35833" b="25163"/>
          <a:stretch/>
        </p:blipFill>
        <p:spPr>
          <a:xfrm>
            <a:off x="304800" y="1165493"/>
            <a:ext cx="8534400" cy="4527014"/>
          </a:xfrm>
          <a:prstGeom prst="rect">
            <a:avLst/>
          </a:prstGeom>
        </p:spPr>
      </p:pic>
    </p:spTree>
    <p:extLst>
      <p:ext uri="{BB962C8B-B14F-4D97-AF65-F5344CB8AC3E}">
        <p14:creationId xmlns:p14="http://schemas.microsoft.com/office/powerpoint/2010/main" val="1523938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9BB0-A966-4D29-8537-ADF9764F1382}"/>
              </a:ext>
            </a:extLst>
          </p:cNvPr>
          <p:cNvSpPr>
            <a:spLocks noGrp="1"/>
          </p:cNvSpPr>
          <p:nvPr>
            <p:ph type="title"/>
          </p:nvPr>
        </p:nvSpPr>
        <p:spPr/>
        <p:txBody>
          <a:bodyPr/>
          <a:lstStyle/>
          <a:p>
            <a:r>
              <a:rPr lang="en-US" dirty="0"/>
              <a:t>After the visit</a:t>
            </a:r>
          </a:p>
        </p:txBody>
      </p:sp>
      <p:sp>
        <p:nvSpPr>
          <p:cNvPr id="4" name="TextBox 3">
            <a:extLst>
              <a:ext uri="{FF2B5EF4-FFF2-40B4-BE49-F238E27FC236}">
                <a16:creationId xmlns:a16="http://schemas.microsoft.com/office/drawing/2014/main" id="{1CB99B06-A5BF-0039-0FF9-4F1C84AAF19F}"/>
              </a:ext>
            </a:extLst>
          </p:cNvPr>
          <p:cNvSpPr txBox="1"/>
          <p:nvPr/>
        </p:nvSpPr>
        <p:spPr>
          <a:xfrm>
            <a:off x="-7434" y="1600200"/>
            <a:ext cx="9144000" cy="397031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buFont typeface="Arial" panose="020B0604020202020204" pitchFamily="34" charset="0"/>
              <a:buChar char="•"/>
            </a:pPr>
            <a:r>
              <a:rPr lang="en-US" sz="3600" dirty="0">
                <a:solidFill>
                  <a:schemeClr val="tx2">
                    <a:lumMod val="50000"/>
                  </a:schemeClr>
                </a:solidFill>
              </a:rPr>
              <a:t>WHO in their visit should be highlighted in the supervisor debrief?</a:t>
            </a:r>
          </a:p>
          <a:p>
            <a:pPr marL="285750" indent="-285750">
              <a:buFont typeface="Arial" panose="020B0604020202020204" pitchFamily="34" charset="0"/>
              <a:buChar char="•"/>
            </a:pPr>
            <a:r>
              <a:rPr lang="en-US" sz="3600" dirty="0">
                <a:solidFill>
                  <a:schemeClr val="tx2">
                    <a:lumMod val="50000"/>
                  </a:schemeClr>
                </a:solidFill>
              </a:rPr>
              <a:t>WHAT critical assessment information needs to be emphasized in the assessment?</a:t>
            </a:r>
          </a:p>
          <a:p>
            <a:pPr marL="285750" indent="-285750">
              <a:buFont typeface="Arial" panose="020B0604020202020204" pitchFamily="34" charset="0"/>
              <a:buChar char="•"/>
            </a:pPr>
            <a:r>
              <a:rPr lang="en-US" sz="3600" dirty="0">
                <a:solidFill>
                  <a:schemeClr val="tx2">
                    <a:lumMod val="50000"/>
                  </a:schemeClr>
                </a:solidFill>
              </a:rPr>
              <a:t>HOW do we use this assessment information to inform our global assessment and drive our case planning?</a:t>
            </a:r>
          </a:p>
        </p:txBody>
      </p:sp>
    </p:spTree>
    <p:extLst>
      <p:ext uri="{BB962C8B-B14F-4D97-AF65-F5344CB8AC3E}">
        <p14:creationId xmlns:p14="http://schemas.microsoft.com/office/powerpoint/2010/main" val="1717512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9A05-9C2F-1B6A-E3BA-C02A9C2903AD}"/>
              </a:ext>
            </a:extLst>
          </p:cNvPr>
          <p:cNvSpPr>
            <a:spLocks noGrp="1"/>
          </p:cNvSpPr>
          <p:nvPr>
            <p:ph type="title"/>
          </p:nvPr>
        </p:nvSpPr>
        <p:spPr/>
        <p:txBody>
          <a:bodyPr/>
          <a:lstStyle/>
          <a:p>
            <a:r>
              <a:rPr lang="en-US" dirty="0"/>
              <a:t>Recap</a:t>
            </a:r>
          </a:p>
        </p:txBody>
      </p:sp>
      <p:sp>
        <p:nvSpPr>
          <p:cNvPr id="4" name="TextBox 3">
            <a:extLst>
              <a:ext uri="{FF2B5EF4-FFF2-40B4-BE49-F238E27FC236}">
                <a16:creationId xmlns:a16="http://schemas.microsoft.com/office/drawing/2014/main" id="{757001EF-DABB-5863-0797-8307E92D48CF}"/>
              </a:ext>
            </a:extLst>
          </p:cNvPr>
          <p:cNvSpPr txBox="1"/>
          <p:nvPr/>
        </p:nvSpPr>
        <p:spPr>
          <a:xfrm>
            <a:off x="304800" y="1536174"/>
            <a:ext cx="8839200"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2400" dirty="0"/>
              <a:t>Avoid buzzwords-use behavioral descriptors</a:t>
            </a:r>
          </a:p>
          <a:p>
            <a:pPr marL="285750" indent="-285750">
              <a:buFont typeface="Arial" panose="020B0604020202020204" pitchFamily="34" charset="0"/>
              <a:buChar char="•"/>
            </a:pPr>
            <a:r>
              <a:rPr lang="en-US" sz="2400" dirty="0"/>
              <a:t>Balance our own assessments and our biases</a:t>
            </a:r>
          </a:p>
          <a:p>
            <a:pPr marL="285750" indent="-285750">
              <a:buFont typeface="Arial" panose="020B0604020202020204" pitchFamily="34" charset="0"/>
              <a:buChar char="•"/>
            </a:pPr>
            <a:r>
              <a:rPr lang="en-US" sz="2400" dirty="0"/>
              <a:t>Go beyond presenting issues and ensure global assessment</a:t>
            </a:r>
          </a:p>
          <a:p>
            <a:pPr marL="285750" indent="-285750">
              <a:buFont typeface="Arial" panose="020B0604020202020204" pitchFamily="34" charset="0"/>
              <a:buChar char="•"/>
            </a:pPr>
            <a:r>
              <a:rPr lang="en-US" sz="2400" dirty="0"/>
              <a:t>Connect information gathered</a:t>
            </a:r>
          </a:p>
          <a:p>
            <a:pPr marL="285750" indent="-285750">
              <a:buFont typeface="Arial" panose="020B0604020202020204" pitchFamily="34" charset="0"/>
              <a:buChar char="•"/>
            </a:pPr>
            <a:r>
              <a:rPr lang="en-US" sz="2400" dirty="0"/>
              <a:t>Describe how you support families</a:t>
            </a:r>
          </a:p>
          <a:p>
            <a:pPr marL="285750" indent="-285750">
              <a:buFont typeface="Arial" panose="020B0604020202020204" pitchFamily="34" charset="0"/>
              <a:buChar char="•"/>
            </a:pPr>
            <a:r>
              <a:rPr lang="en-US" sz="2400" dirty="0"/>
              <a:t>Be visible and active in your case recordings.  </a:t>
            </a:r>
          </a:p>
          <a:p>
            <a:pPr marL="742950" lvl="1" indent="-285750">
              <a:buFont typeface="Arial" panose="020B0604020202020204" pitchFamily="34" charset="0"/>
              <a:buChar char="•"/>
            </a:pPr>
            <a:r>
              <a:rPr lang="en-US" sz="2400" dirty="0"/>
              <a:t>Share how you support, engage, guide, team, coach, plan, redirect, and track and adjust with families</a:t>
            </a:r>
          </a:p>
          <a:p>
            <a:pPr marL="742950" lvl="1" indent="-285750">
              <a:buFont typeface="Arial" panose="020B0604020202020204" pitchFamily="34" charset="0"/>
              <a:buChar char="•"/>
            </a:pPr>
            <a:r>
              <a:rPr lang="en-US" sz="2400" dirty="0"/>
              <a:t>Share how you implement the Practice Wheel</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399941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3"/>
            <a:ext cx="8839200" cy="812797"/>
          </a:xfrm>
        </p:spPr>
        <p:txBody>
          <a:bodyPr>
            <a:normAutofit fontScale="90000"/>
          </a:bodyPr>
          <a:lstStyle/>
          <a:p>
            <a:r>
              <a:rPr lang="en-US" sz="3600" dirty="0"/>
              <a:t>Quality Contacts with Children and Families</a:t>
            </a:r>
          </a:p>
        </p:txBody>
      </p:sp>
      <p:sp>
        <p:nvSpPr>
          <p:cNvPr id="6" name="Rectangle 5">
            <a:extLst>
              <a:ext uri="{FF2B5EF4-FFF2-40B4-BE49-F238E27FC236}">
                <a16:creationId xmlns:a16="http://schemas.microsoft.com/office/drawing/2014/main" id="{FDCE0D5A-694F-5457-9F86-202EA39E0B63}"/>
              </a:ext>
            </a:extLst>
          </p:cNvPr>
          <p:cNvSpPr/>
          <p:nvPr/>
        </p:nvSpPr>
        <p:spPr>
          <a:xfrm>
            <a:off x="0" y="1752600"/>
            <a:ext cx="9144000" cy="36576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3A8A790-0401-1F16-D0B6-11071597201C}"/>
              </a:ext>
            </a:extLst>
          </p:cNvPr>
          <p:cNvSpPr/>
          <p:nvPr/>
        </p:nvSpPr>
        <p:spPr>
          <a:xfrm>
            <a:off x="130098" y="1784195"/>
            <a:ext cx="3048000" cy="362600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dirty="0"/>
              <a:t>Unit Three</a:t>
            </a:r>
          </a:p>
        </p:txBody>
      </p:sp>
      <p:sp>
        <p:nvSpPr>
          <p:cNvPr id="8" name="TextBox 7">
            <a:extLst>
              <a:ext uri="{FF2B5EF4-FFF2-40B4-BE49-F238E27FC236}">
                <a16:creationId xmlns:a16="http://schemas.microsoft.com/office/drawing/2014/main" id="{8836DCDC-344F-7CB6-3075-ADCB133853E9}"/>
              </a:ext>
            </a:extLst>
          </p:cNvPr>
          <p:cNvSpPr txBox="1"/>
          <p:nvPr/>
        </p:nvSpPr>
        <p:spPr>
          <a:xfrm>
            <a:off x="3629722" y="3196679"/>
            <a:ext cx="5334000" cy="769441"/>
          </a:xfrm>
          <a:prstGeom prst="rect">
            <a:avLst/>
          </a:prstGeom>
          <a:noFill/>
        </p:spPr>
        <p:txBody>
          <a:bodyPr wrap="square" rtlCol="0">
            <a:spAutoFit/>
          </a:bodyPr>
          <a:lstStyle/>
          <a:p>
            <a:pPr algn="ctr"/>
            <a:r>
              <a:rPr lang="en-US" sz="4400" dirty="0"/>
              <a:t>Global Assessment</a:t>
            </a:r>
          </a:p>
        </p:txBody>
      </p:sp>
    </p:spTree>
    <p:extLst>
      <p:ext uri="{BB962C8B-B14F-4D97-AF65-F5344CB8AC3E}">
        <p14:creationId xmlns:p14="http://schemas.microsoft.com/office/powerpoint/2010/main" val="66917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“digging deeper”?</a:t>
            </a:r>
          </a:p>
        </p:txBody>
      </p:sp>
      <p:sp>
        <p:nvSpPr>
          <p:cNvPr id="3" name="Content Placeholder 2"/>
          <p:cNvSpPr>
            <a:spLocks noGrp="1"/>
          </p:cNvSpPr>
          <p:nvPr>
            <p:ph idx="1"/>
          </p:nvPr>
        </p:nvSpPr>
        <p:spPr>
          <a:xfrm>
            <a:off x="6858000" y="3581400"/>
            <a:ext cx="2133600" cy="3124200"/>
          </a:xfrm>
        </p:spPr>
        <p:txBody>
          <a:bodyPr/>
          <a:lstStyle/>
          <a:p>
            <a:pPr marL="0" indent="0">
              <a:buNone/>
            </a:pPr>
            <a:endParaRPr lang="en-US" dirty="0"/>
          </a:p>
        </p:txBody>
      </p:sp>
      <p:pic>
        <p:nvPicPr>
          <p:cNvPr id="5" name="Picture 4" descr="Digging, Smile, Man, Person, Dig, Spade, Work, Dirt"/>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763000" cy="5029200"/>
          </a:xfrm>
          <a:prstGeom prst="rect">
            <a:avLst/>
          </a:prstGeom>
          <a:noFill/>
          <a:ln>
            <a:noFill/>
          </a:ln>
        </p:spPr>
      </p:pic>
    </p:spTree>
    <p:extLst>
      <p:ext uri="{BB962C8B-B14F-4D97-AF65-F5344CB8AC3E}">
        <p14:creationId xmlns:p14="http://schemas.microsoft.com/office/powerpoint/2010/main" val="3472806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Assessment</a:t>
            </a:r>
          </a:p>
        </p:txBody>
      </p:sp>
      <p:pic>
        <p:nvPicPr>
          <p:cNvPr id="1026" name="Picture 2"/>
          <p:cNvPicPr>
            <a:picLocks noChangeAspect="1" noChangeArrowheads="1"/>
          </p:cNvPicPr>
          <p:nvPr/>
        </p:nvPicPr>
        <p:blipFill>
          <a:blip r:embed="rId3" cstate="print">
            <a:alphaModFix amt="53000"/>
            <a:extLst>
              <a:ext uri="{28A0092B-C50C-407E-A947-70E740481C1C}">
                <a14:useLocalDpi xmlns:a14="http://schemas.microsoft.com/office/drawing/2010/main" val="0"/>
              </a:ext>
            </a:extLst>
          </a:blip>
          <a:srcRect/>
          <a:stretch>
            <a:fillRect/>
          </a:stretch>
        </p:blipFill>
        <p:spPr bwMode="auto">
          <a:xfrm>
            <a:off x="0" y="1133521"/>
            <a:ext cx="9144000" cy="554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9D901B4C-C1C1-D759-33CA-52DF48BAC6DB}"/>
              </a:ext>
            </a:extLst>
          </p:cNvPr>
          <p:cNvSpPr txBox="1"/>
          <p:nvPr/>
        </p:nvSpPr>
        <p:spPr>
          <a:xfrm>
            <a:off x="914400" y="1219200"/>
            <a:ext cx="76962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do you tell families when you sit down to interview them?</a:t>
            </a:r>
          </a:p>
          <a:p>
            <a:pPr marL="285750" indent="-285750">
              <a:buFont typeface="Arial" panose="020B0604020202020204" pitchFamily="34" charset="0"/>
              <a:buChar char="•"/>
            </a:pPr>
            <a:r>
              <a:rPr lang="en-US" sz="2800" dirty="0"/>
              <a:t>What are your strategies in explaining your role within the Child and Family Team?</a:t>
            </a:r>
          </a:p>
        </p:txBody>
      </p:sp>
    </p:spTree>
    <p:extLst>
      <p:ext uri="{BB962C8B-B14F-4D97-AF65-F5344CB8AC3E}">
        <p14:creationId xmlns:p14="http://schemas.microsoft.com/office/powerpoint/2010/main" val="40795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BB42-48DE-51BD-02D1-4E5FE7C3062A}"/>
              </a:ext>
            </a:extLst>
          </p:cNvPr>
          <p:cNvSpPr>
            <a:spLocks noGrp="1"/>
          </p:cNvSpPr>
          <p:nvPr>
            <p:ph type="title"/>
          </p:nvPr>
        </p:nvSpPr>
        <p:spPr/>
        <p:txBody>
          <a:bodyPr/>
          <a:lstStyle/>
          <a:p>
            <a:r>
              <a:rPr lang="en-US" dirty="0"/>
              <a:t>Why is assessment so difficult?</a:t>
            </a:r>
          </a:p>
        </p:txBody>
      </p:sp>
      <p:sp>
        <p:nvSpPr>
          <p:cNvPr id="5" name="TextBox 4">
            <a:extLst>
              <a:ext uri="{FF2B5EF4-FFF2-40B4-BE49-F238E27FC236}">
                <a16:creationId xmlns:a16="http://schemas.microsoft.com/office/drawing/2014/main" id="{5243B372-0BFD-9F79-E6F9-153491AE3705}"/>
              </a:ext>
            </a:extLst>
          </p:cNvPr>
          <p:cNvSpPr txBox="1"/>
          <p:nvPr/>
        </p:nvSpPr>
        <p:spPr>
          <a:xfrm>
            <a:off x="0" y="1247377"/>
            <a:ext cx="9144000" cy="472360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742950" marR="0" lvl="1" indent="-285750">
              <a:spcBef>
                <a:spcPts val="595"/>
              </a:spcBef>
              <a:spcAft>
                <a:spcPts val="0"/>
              </a:spcAft>
              <a:buSzPts val="1200"/>
              <a:buFont typeface="Courier New" panose="02070309020205020404" pitchFamily="49" charset="0"/>
              <a:buChar char="o"/>
              <a:tabLst>
                <a:tab pos="533400" algn="l"/>
              </a:tabLst>
            </a:pPr>
            <a:r>
              <a:rPr lang="en-US" sz="2200" dirty="0">
                <a:effectLst/>
                <a:latin typeface="Open Sans" panose="020B0606030504020204" pitchFamily="34" charset="0"/>
                <a:ea typeface="Courier New" panose="02070309020205020404" pitchFamily="49" charset="0"/>
              </a:rPr>
              <a:t>It is intrusive and can be</a:t>
            </a:r>
            <a:r>
              <a:rPr lang="en-US" sz="2200" spc="-30"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uncomfortable</a:t>
            </a:r>
          </a:p>
          <a:p>
            <a:pPr marL="742950" marR="0" lvl="1" indent="-285750">
              <a:spcBef>
                <a:spcPts val="840"/>
              </a:spcBef>
              <a:spcAft>
                <a:spcPts val="0"/>
              </a:spcAft>
              <a:buSzPts val="1200"/>
              <a:buFont typeface="Courier New" panose="02070309020205020404" pitchFamily="49" charset="0"/>
              <a:buChar char="o"/>
              <a:tabLst>
                <a:tab pos="533400" algn="l"/>
              </a:tabLst>
            </a:pPr>
            <a:r>
              <a:rPr lang="en-US" sz="2200" dirty="0">
                <a:effectLst/>
                <a:latin typeface="Open Sans" panose="020B0606030504020204" pitchFamily="34" charset="0"/>
                <a:ea typeface="Courier New" panose="02070309020205020404" pitchFamily="49" charset="0"/>
              </a:rPr>
              <a:t>It requires attention to subtle verbal and non-verbal</a:t>
            </a:r>
            <a:r>
              <a:rPr lang="en-US" sz="2200" spc="-40"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cues</a:t>
            </a:r>
          </a:p>
          <a:p>
            <a:pPr marL="742950" marR="0" lvl="1" indent="-285750">
              <a:spcBef>
                <a:spcPts val="830"/>
              </a:spcBef>
              <a:spcAft>
                <a:spcPts val="0"/>
              </a:spcAft>
              <a:buSzPts val="1200"/>
              <a:buFont typeface="Courier New" panose="02070309020205020404" pitchFamily="49" charset="0"/>
              <a:buChar char="o"/>
              <a:tabLst>
                <a:tab pos="533400" algn="l"/>
              </a:tabLst>
            </a:pPr>
            <a:r>
              <a:rPr lang="en-US" sz="2200" dirty="0">
                <a:effectLst/>
                <a:latin typeface="Open Sans" panose="020B0606030504020204" pitchFamily="34" charset="0"/>
                <a:ea typeface="Courier New" panose="02070309020205020404" pitchFamily="49" charset="0"/>
              </a:rPr>
              <a:t>Trust must be established to elicit needed</a:t>
            </a:r>
            <a:r>
              <a:rPr lang="en-US" sz="2200" spc="-40"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information</a:t>
            </a:r>
          </a:p>
          <a:p>
            <a:pPr marL="742950" marR="0" lvl="1" indent="-285750">
              <a:spcBef>
                <a:spcPts val="840"/>
              </a:spcBef>
              <a:spcAft>
                <a:spcPts val="0"/>
              </a:spcAft>
              <a:buSzPts val="1200"/>
              <a:buFont typeface="Courier New" panose="02070309020205020404" pitchFamily="49" charset="0"/>
              <a:buChar char="o"/>
              <a:tabLst>
                <a:tab pos="533400" algn="l"/>
              </a:tabLst>
            </a:pPr>
            <a:r>
              <a:rPr lang="en-US" sz="2200" dirty="0">
                <a:effectLst/>
                <a:latin typeface="Open Sans" panose="020B0606030504020204" pitchFamily="34" charset="0"/>
                <a:ea typeface="Courier New" panose="02070309020205020404" pitchFamily="49" charset="0"/>
              </a:rPr>
              <a:t>It requires intuition and insight on the part of the</a:t>
            </a:r>
            <a:r>
              <a:rPr lang="en-US" sz="2200" spc="-45"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assessor</a:t>
            </a:r>
          </a:p>
          <a:p>
            <a:pPr marL="742950" marR="408940" lvl="1" indent="-285750">
              <a:lnSpc>
                <a:spcPct val="115000"/>
              </a:lnSpc>
              <a:spcBef>
                <a:spcPts val="830"/>
              </a:spcBef>
              <a:spcAft>
                <a:spcPts val="0"/>
              </a:spcAft>
              <a:buSzPts val="1200"/>
              <a:buFont typeface="Courier New" panose="02070309020205020404" pitchFamily="49" charset="0"/>
              <a:buChar char="o"/>
              <a:tabLst>
                <a:tab pos="533400" algn="l"/>
              </a:tabLst>
            </a:pPr>
            <a:r>
              <a:rPr lang="en-US" sz="2200" dirty="0">
                <a:effectLst/>
                <a:latin typeface="Open Sans" panose="020B0606030504020204" pitchFamily="34" charset="0"/>
                <a:ea typeface="Courier New" panose="02070309020205020404" pitchFamily="49" charset="0"/>
              </a:rPr>
              <a:t>Staff experiencing lack of time, burnout, or even just a long, stressful day may miss details or unconsciously not dig deep</a:t>
            </a:r>
            <a:r>
              <a:rPr lang="en-US" sz="2200" spc="-35"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enough</a:t>
            </a:r>
          </a:p>
          <a:p>
            <a:pPr marL="742950" marR="247650" lvl="1" indent="-285750">
              <a:lnSpc>
                <a:spcPct val="113000"/>
              </a:lnSpc>
              <a:spcBef>
                <a:spcPts val="600"/>
              </a:spcBef>
              <a:spcAft>
                <a:spcPts val="0"/>
              </a:spcAft>
              <a:buSzPts val="1200"/>
              <a:buFont typeface="Courier New" panose="02070309020205020404" pitchFamily="49" charset="0"/>
              <a:buChar char="o"/>
              <a:tabLst>
                <a:tab pos="533400" algn="l"/>
              </a:tabLst>
            </a:pPr>
            <a:r>
              <a:rPr lang="en-US" sz="2200" dirty="0">
                <a:effectLst/>
                <a:latin typeface="Open Sans" panose="020B0606030504020204" pitchFamily="34" charset="0"/>
                <a:ea typeface="Courier New" panose="02070309020205020404" pitchFamily="49" charset="0"/>
              </a:rPr>
              <a:t>Sometimes we get caught up in the next question we want to ask and</a:t>
            </a:r>
            <a:r>
              <a:rPr lang="en-US" sz="2200" spc="-135"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don’t listen to the details that are being</a:t>
            </a:r>
            <a:r>
              <a:rPr lang="en-US" sz="2200" spc="-35"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provided</a:t>
            </a:r>
          </a:p>
          <a:p>
            <a:pPr marL="742950" marR="0" lvl="1" indent="-285750">
              <a:spcBef>
                <a:spcPts val="625"/>
              </a:spcBef>
              <a:spcAft>
                <a:spcPts val="0"/>
              </a:spcAft>
              <a:buSzPts val="1200"/>
              <a:buFont typeface="Courier New" panose="02070309020205020404" pitchFamily="49" charset="0"/>
              <a:buChar char="o"/>
              <a:tabLst>
                <a:tab pos="533400" algn="l"/>
              </a:tabLst>
            </a:pPr>
            <a:r>
              <a:rPr lang="en-US" sz="2200" dirty="0">
                <a:effectLst/>
                <a:latin typeface="Open Sans" panose="020B0606030504020204" pitchFamily="34" charset="0"/>
                <a:ea typeface="Courier New" panose="02070309020205020404" pitchFamily="49" charset="0"/>
              </a:rPr>
              <a:t>We accept </a:t>
            </a:r>
            <a:r>
              <a:rPr lang="en-US" sz="2200" b="1" dirty="0">
                <a:effectLst/>
                <a:latin typeface="Open Sans" panose="020B0606030504020204" pitchFamily="34" charset="0"/>
                <a:ea typeface="Courier New" panose="02070309020205020404" pitchFamily="49" charset="0"/>
              </a:rPr>
              <a:t>buzzwords</a:t>
            </a:r>
            <a:r>
              <a:rPr lang="en-US" sz="2200" dirty="0">
                <a:effectLst/>
                <a:latin typeface="Open Sans" panose="020B0606030504020204" pitchFamily="34" charset="0"/>
                <a:ea typeface="Courier New" panose="02070309020205020404" pitchFamily="49" charset="0"/>
              </a:rPr>
              <a:t>* and don’t ask for more</a:t>
            </a:r>
            <a:r>
              <a:rPr lang="en-US" sz="2200" spc="-55"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details</a:t>
            </a:r>
          </a:p>
          <a:p>
            <a:pPr marL="742950" marR="0" lvl="1" indent="-285750">
              <a:spcBef>
                <a:spcPts val="825"/>
              </a:spcBef>
              <a:spcAft>
                <a:spcPts val="0"/>
              </a:spcAft>
              <a:buSzPts val="1200"/>
              <a:buFont typeface="Courier New" panose="02070309020205020404" pitchFamily="49" charset="0"/>
              <a:buChar char="o"/>
              <a:tabLst>
                <a:tab pos="533400" algn="l"/>
              </a:tabLst>
            </a:pPr>
            <a:r>
              <a:rPr lang="en-US" sz="2200" dirty="0">
                <a:effectLst/>
                <a:latin typeface="Open Sans" panose="020B0606030504020204" pitchFamily="34" charset="0"/>
                <a:ea typeface="Courier New" panose="02070309020205020404" pitchFamily="49" charset="0"/>
              </a:rPr>
              <a:t>How we ask questions can impact the answers we</a:t>
            </a:r>
            <a:r>
              <a:rPr lang="en-US" sz="2200" spc="-50" dirty="0">
                <a:effectLst/>
                <a:latin typeface="Open Sans" panose="020B0606030504020204" pitchFamily="34" charset="0"/>
                <a:ea typeface="Courier New" panose="02070309020205020404" pitchFamily="49" charset="0"/>
              </a:rPr>
              <a:t> </a:t>
            </a:r>
            <a:r>
              <a:rPr lang="en-US" sz="2200" dirty="0">
                <a:effectLst/>
                <a:latin typeface="Open Sans" panose="020B0606030504020204" pitchFamily="34" charset="0"/>
                <a:ea typeface="Courier New" panose="02070309020205020404" pitchFamily="49" charset="0"/>
              </a:rPr>
              <a:t>receive</a:t>
            </a:r>
          </a:p>
        </p:txBody>
      </p:sp>
    </p:spTree>
    <p:extLst>
      <p:ext uri="{BB962C8B-B14F-4D97-AF65-F5344CB8AC3E}">
        <p14:creationId xmlns:p14="http://schemas.microsoft.com/office/powerpoint/2010/main" val="105062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02B7-5E9F-2171-D47A-5238FCF743B5}"/>
              </a:ext>
            </a:extLst>
          </p:cNvPr>
          <p:cNvSpPr>
            <a:spLocks noGrp="1"/>
          </p:cNvSpPr>
          <p:nvPr>
            <p:ph type="title"/>
          </p:nvPr>
        </p:nvSpPr>
        <p:spPr/>
        <p:txBody>
          <a:bodyPr/>
          <a:lstStyle/>
          <a:p>
            <a:r>
              <a:rPr lang="en-US" dirty="0"/>
              <a:t>Why is assessment so important?</a:t>
            </a:r>
          </a:p>
        </p:txBody>
      </p:sp>
      <p:pic>
        <p:nvPicPr>
          <p:cNvPr id="5" name="Picture 4" descr="A picture containing text&#10;&#10;Description automatically generated">
            <a:extLst>
              <a:ext uri="{FF2B5EF4-FFF2-40B4-BE49-F238E27FC236}">
                <a16:creationId xmlns:a16="http://schemas.microsoft.com/office/drawing/2014/main" id="{8DA9361C-080E-9AF5-4F45-157890FD7A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020" y="3896856"/>
            <a:ext cx="8627458" cy="2181748"/>
          </a:xfrm>
          <a:prstGeom prst="rect">
            <a:avLst/>
          </a:prstGeom>
        </p:spPr>
      </p:pic>
      <p:sp>
        <p:nvSpPr>
          <p:cNvPr id="6" name="TextBox 5">
            <a:extLst>
              <a:ext uri="{FF2B5EF4-FFF2-40B4-BE49-F238E27FC236}">
                <a16:creationId xmlns:a16="http://schemas.microsoft.com/office/drawing/2014/main" id="{D8ACF652-C676-7EAF-9689-54CCF2058E52}"/>
              </a:ext>
            </a:extLst>
          </p:cNvPr>
          <p:cNvSpPr txBox="1"/>
          <p:nvPr/>
        </p:nvSpPr>
        <p:spPr>
          <a:xfrm>
            <a:off x="533400" y="1219200"/>
            <a:ext cx="812007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Engages the individual in the process</a:t>
            </a:r>
          </a:p>
          <a:p>
            <a:pPr marL="285750" indent="-285750">
              <a:buFont typeface="Arial" panose="020B0604020202020204" pitchFamily="34" charset="0"/>
              <a:buChar char="•"/>
            </a:pPr>
            <a:r>
              <a:rPr lang="en-US" sz="2400" dirty="0"/>
              <a:t>Brings both primary and underlying issues to the surface</a:t>
            </a:r>
          </a:p>
          <a:p>
            <a:pPr marL="285750" indent="-285750">
              <a:buFont typeface="Arial" panose="020B0604020202020204" pitchFamily="34" charset="0"/>
              <a:buChar char="•"/>
            </a:pPr>
            <a:r>
              <a:rPr lang="en-US" sz="2400" dirty="0"/>
              <a:t>Helps the family think through what has happened and how they got here</a:t>
            </a:r>
          </a:p>
          <a:p>
            <a:pPr marL="285750" indent="-285750">
              <a:buFont typeface="Arial" panose="020B0604020202020204" pitchFamily="34" charset="0"/>
              <a:buChar char="•"/>
            </a:pPr>
            <a:r>
              <a:rPr lang="en-US" sz="2400" dirty="0"/>
              <a:t>Helps give context to what is happening</a:t>
            </a:r>
          </a:p>
          <a:p>
            <a:pPr marL="285750" indent="-285750">
              <a:buFont typeface="Arial" panose="020B0604020202020204" pitchFamily="34" charset="0"/>
              <a:buChar char="•"/>
            </a:pPr>
            <a:r>
              <a:rPr lang="en-US" sz="2400" dirty="0"/>
              <a:t>Informs what strategies might work best</a:t>
            </a:r>
          </a:p>
          <a:p>
            <a:pPr marL="285750" indent="-285750">
              <a:buFont typeface="Arial" panose="020B0604020202020204" pitchFamily="34" charset="0"/>
              <a:buChar char="•"/>
            </a:pPr>
            <a:r>
              <a:rPr lang="en-US" sz="2400" dirty="0"/>
              <a:t>Establishes a professional helping relationship</a:t>
            </a:r>
          </a:p>
        </p:txBody>
      </p:sp>
    </p:spTree>
    <p:extLst>
      <p:ext uri="{BB962C8B-B14F-4D97-AF65-F5344CB8AC3E}">
        <p14:creationId xmlns:p14="http://schemas.microsoft.com/office/powerpoint/2010/main" val="154378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Assessment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7325921"/>
              </p:ext>
            </p:extLst>
          </p:nvPr>
        </p:nvGraphicFramePr>
        <p:xfrm>
          <a:off x="15240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4859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837473B0-CC2E-450A-ABE3-18F120FF3D39}">
                <a1611:picAttrSrcUrl xmlns:a1611="http://schemas.microsoft.com/office/drawing/2016/11/main" r:id="rId4"/>
              </a:ext>
            </a:extLst>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adds 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3803810"/>
              </p:ext>
            </p:extLst>
          </p:nvPr>
        </p:nvGraphicFramePr>
        <p:xfrm>
          <a:off x="152400" y="1143000"/>
          <a:ext cx="8839200" cy="5562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64837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2630169"/>
              </p:ext>
            </p:extLst>
          </p:nvPr>
        </p:nvGraphicFramePr>
        <p:xfrm>
          <a:off x="152400" y="11430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841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extLst>
              <a:ext uri="{837473B0-CC2E-450A-ABE3-18F120FF3D39}">
                <a1611:picAttrSrcUrl xmlns:a1611="http://schemas.microsoft.com/office/drawing/2016/11/main" r:id="rId4"/>
              </a:ext>
            </a:extLst>
          </a:blip>
          <a:srcRect/>
          <a:stretch>
            <a:fillRect t="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to good global assessment…</a:t>
            </a:r>
          </a:p>
        </p:txBody>
      </p:sp>
      <p:sp>
        <p:nvSpPr>
          <p:cNvPr id="3" name="Content Placeholder 2"/>
          <p:cNvSpPr>
            <a:spLocks noGrp="1"/>
          </p:cNvSpPr>
          <p:nvPr>
            <p:ph idx="1"/>
          </p:nvPr>
        </p:nvSpPr>
        <p:spPr>
          <a:xfrm>
            <a:off x="152400" y="1117597"/>
            <a:ext cx="8839200" cy="5562600"/>
          </a:xfrm>
        </p:spPr>
        <p:txBody>
          <a:bodyPr>
            <a:normAutofit lnSpcReduction="10000"/>
          </a:bodyPr>
          <a:lstStyle/>
          <a:p>
            <a:r>
              <a:rPr lang="en-US" dirty="0"/>
              <a:t>Take time to build a professional (trusting) helping relationship.</a:t>
            </a:r>
          </a:p>
          <a:p>
            <a:r>
              <a:rPr lang="en-US" dirty="0"/>
              <a:t>Show Genuineness, Empathy, and Respect.</a:t>
            </a:r>
          </a:p>
          <a:p>
            <a:r>
              <a:rPr lang="en-US" dirty="0"/>
              <a:t>Be curious – ask lots of questions</a:t>
            </a:r>
          </a:p>
          <a:p>
            <a:r>
              <a:rPr lang="en-US" dirty="0"/>
              <a:t>Don’t shy away from hard to ask questions/topics.</a:t>
            </a:r>
          </a:p>
          <a:p>
            <a:r>
              <a:rPr lang="en-US" dirty="0"/>
              <a:t>Ask open questions or on similar topics in a variety of ways.</a:t>
            </a:r>
          </a:p>
          <a:p>
            <a:r>
              <a:rPr lang="en-US" dirty="0"/>
              <a:t>“Tell me more…” 5 times! (Get past the buzzwords</a:t>
            </a:r>
            <a:r>
              <a:rPr lang="en-US" dirty="0">
                <a:solidFill>
                  <a:srgbClr val="FF0000"/>
                </a:solidFill>
              </a:rPr>
              <a:t>*</a:t>
            </a:r>
            <a:r>
              <a:rPr lang="en-US" dirty="0"/>
              <a:t>)</a:t>
            </a:r>
          </a:p>
          <a:p>
            <a:r>
              <a:rPr lang="en-US" dirty="0"/>
              <a:t>Ask multiple family/team members the same questions.</a:t>
            </a:r>
          </a:p>
          <a:p>
            <a:r>
              <a:rPr lang="en-US" dirty="0"/>
              <a:t>Use it as a collaborative process to gain buy-in and bring the team together.</a:t>
            </a:r>
          </a:p>
          <a:p>
            <a:r>
              <a:rPr lang="en-US" dirty="0"/>
              <a:t>Offer the client autonomy in decision making where possible and when it’s safe to do so.</a:t>
            </a:r>
          </a:p>
          <a:p>
            <a:r>
              <a:rPr lang="en-US" dirty="0"/>
              <a:t>Use the CANS/FAST items as a guide…</a:t>
            </a:r>
          </a:p>
          <a:p>
            <a:endParaRPr lang="en-US" dirty="0"/>
          </a:p>
        </p:txBody>
      </p:sp>
    </p:spTree>
    <p:extLst>
      <p:ext uri="{BB962C8B-B14F-4D97-AF65-F5344CB8AC3E}">
        <p14:creationId xmlns:p14="http://schemas.microsoft.com/office/powerpoint/2010/main" val="25963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D002-CCC2-39C7-7D32-7FDC713B20CB}"/>
              </a:ext>
            </a:extLst>
          </p:cNvPr>
          <p:cNvSpPr>
            <a:spLocks noGrp="1"/>
          </p:cNvSpPr>
          <p:nvPr>
            <p:ph type="title"/>
          </p:nvPr>
        </p:nvSpPr>
        <p:spPr/>
        <p:txBody>
          <a:bodyPr/>
          <a:lstStyle/>
          <a:p>
            <a:r>
              <a:rPr lang="en-US" dirty="0"/>
              <a:t>Desk Reference Guide</a:t>
            </a:r>
          </a:p>
        </p:txBody>
      </p:sp>
      <p:pic>
        <p:nvPicPr>
          <p:cNvPr id="5" name="Picture 4">
            <a:extLst>
              <a:ext uri="{FF2B5EF4-FFF2-40B4-BE49-F238E27FC236}">
                <a16:creationId xmlns:a16="http://schemas.microsoft.com/office/drawing/2014/main" id="{7092CE8D-FE39-0F0D-8693-ECF6500D6B39}"/>
              </a:ext>
            </a:extLst>
          </p:cNvPr>
          <p:cNvPicPr>
            <a:picLocks noChangeAspect="1"/>
          </p:cNvPicPr>
          <p:nvPr/>
        </p:nvPicPr>
        <p:blipFill rotWithShape="1">
          <a:blip r:embed="rId3"/>
          <a:srcRect l="19166" t="23716" r="20834" b="11067"/>
          <a:stretch/>
        </p:blipFill>
        <p:spPr>
          <a:xfrm>
            <a:off x="0" y="1066800"/>
            <a:ext cx="5486400" cy="3352800"/>
          </a:xfrm>
          <a:prstGeom prst="rect">
            <a:avLst/>
          </a:prstGeom>
        </p:spPr>
      </p:pic>
      <p:pic>
        <p:nvPicPr>
          <p:cNvPr id="7" name="Picture 6">
            <a:extLst>
              <a:ext uri="{FF2B5EF4-FFF2-40B4-BE49-F238E27FC236}">
                <a16:creationId xmlns:a16="http://schemas.microsoft.com/office/drawing/2014/main" id="{A501EA7F-C490-72F3-A03C-BE6032BF3527}"/>
              </a:ext>
            </a:extLst>
          </p:cNvPr>
          <p:cNvPicPr>
            <a:picLocks noChangeAspect="1"/>
          </p:cNvPicPr>
          <p:nvPr/>
        </p:nvPicPr>
        <p:blipFill rotWithShape="1">
          <a:blip r:embed="rId4"/>
          <a:srcRect l="19166" t="24803" r="20833" b="9980"/>
          <a:stretch/>
        </p:blipFill>
        <p:spPr>
          <a:xfrm>
            <a:off x="2095500" y="2209800"/>
            <a:ext cx="5486400" cy="3352800"/>
          </a:xfrm>
          <a:prstGeom prst="rect">
            <a:avLst/>
          </a:prstGeom>
        </p:spPr>
      </p:pic>
      <p:pic>
        <p:nvPicPr>
          <p:cNvPr id="9" name="Picture 8">
            <a:extLst>
              <a:ext uri="{FF2B5EF4-FFF2-40B4-BE49-F238E27FC236}">
                <a16:creationId xmlns:a16="http://schemas.microsoft.com/office/drawing/2014/main" id="{046F8510-60A6-8B9B-9100-6C5F0D3B5376}"/>
              </a:ext>
            </a:extLst>
          </p:cNvPr>
          <p:cNvPicPr>
            <a:picLocks noChangeAspect="1"/>
          </p:cNvPicPr>
          <p:nvPr/>
        </p:nvPicPr>
        <p:blipFill rotWithShape="1">
          <a:blip r:embed="rId5"/>
          <a:srcRect l="20000" t="24803" r="20000" b="9980"/>
          <a:stretch/>
        </p:blipFill>
        <p:spPr>
          <a:xfrm>
            <a:off x="4305300" y="2806697"/>
            <a:ext cx="5486400" cy="3352800"/>
          </a:xfrm>
          <a:prstGeom prst="rect">
            <a:avLst/>
          </a:prstGeom>
        </p:spPr>
      </p:pic>
    </p:spTree>
    <p:extLst>
      <p:ext uri="{BB962C8B-B14F-4D97-AF65-F5344CB8AC3E}">
        <p14:creationId xmlns:p14="http://schemas.microsoft.com/office/powerpoint/2010/main" val="958230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6" name="Picture 5" descr="A person standing in front of a mirror posing for the camera&#10;&#10;Description generated with high confidence">
            <a:extLst>
              <a:ext uri="{FF2B5EF4-FFF2-40B4-BE49-F238E27FC236}">
                <a16:creationId xmlns:a16="http://schemas.microsoft.com/office/drawing/2014/main" id="{B9AD5107-63E5-4E07-ABAD-7E4ADAD174C9}"/>
              </a:ext>
            </a:extLst>
          </p:cNvPr>
          <p:cNvPicPr>
            <a:picLocks noChangeAspect="1"/>
          </p:cNvPicPr>
          <p:nvPr/>
        </p:nvPicPr>
        <p:blipFill rotWithShape="1">
          <a:blip r:embed="rId3">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10"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54EB03FB-81FF-41F2-AC01-B290EE48F260}"/>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lnSpc>
                <a:spcPct val="90000"/>
              </a:lnSpc>
            </a:pPr>
            <a:r>
              <a:rPr lang="en-US" sz="3100" dirty="0">
                <a:latin typeface="+mj-lt"/>
              </a:rPr>
              <a:t>Small Test of Change</a:t>
            </a:r>
          </a:p>
        </p:txBody>
      </p:sp>
      <p:sp>
        <p:nvSpPr>
          <p:cNvPr id="2" name="TextBox 1"/>
          <p:cNvSpPr txBox="1"/>
          <p:nvPr/>
        </p:nvSpPr>
        <p:spPr>
          <a:xfrm>
            <a:off x="457200" y="1066800"/>
            <a:ext cx="2209800" cy="4247317"/>
          </a:xfrm>
          <a:prstGeom prst="rect">
            <a:avLst/>
          </a:prstGeom>
          <a:noFill/>
        </p:spPr>
        <p:txBody>
          <a:bodyPr wrap="square" rtlCol="0">
            <a:spAutoFit/>
          </a:bodyPr>
          <a:lstStyle/>
          <a:p>
            <a:r>
              <a:rPr lang="en-US" sz="5400" dirty="0">
                <a:solidFill>
                  <a:schemeClr val="tx2">
                    <a:lumMod val="60000"/>
                    <a:lumOff val="40000"/>
                  </a:schemeClr>
                </a:solidFill>
                <a:latin typeface="Bradley Hand ITC" panose="03070402050302030203" pitchFamily="66" charset="0"/>
              </a:rPr>
              <a:t>Plan</a:t>
            </a:r>
          </a:p>
          <a:p>
            <a:r>
              <a:rPr lang="en-US" sz="5400" dirty="0">
                <a:solidFill>
                  <a:schemeClr val="tx2">
                    <a:lumMod val="60000"/>
                    <a:lumOff val="40000"/>
                  </a:schemeClr>
                </a:solidFill>
                <a:latin typeface="Bradley Hand ITC" panose="03070402050302030203" pitchFamily="66" charset="0"/>
              </a:rPr>
              <a:t>Do</a:t>
            </a:r>
          </a:p>
          <a:p>
            <a:r>
              <a:rPr lang="en-US" sz="5400" dirty="0">
                <a:solidFill>
                  <a:schemeClr val="tx2">
                    <a:lumMod val="60000"/>
                    <a:lumOff val="40000"/>
                  </a:schemeClr>
                </a:solidFill>
                <a:latin typeface="Bradley Hand ITC" panose="03070402050302030203" pitchFamily="66" charset="0"/>
              </a:rPr>
              <a:t>Study</a:t>
            </a:r>
          </a:p>
          <a:p>
            <a:r>
              <a:rPr lang="en-US" sz="5400" dirty="0">
                <a:solidFill>
                  <a:schemeClr val="tx2">
                    <a:lumMod val="60000"/>
                    <a:lumOff val="40000"/>
                  </a:schemeClr>
                </a:solidFill>
                <a:latin typeface="Bradley Hand ITC" panose="03070402050302030203" pitchFamily="66" charset="0"/>
              </a:rPr>
              <a:t>Act</a:t>
            </a:r>
          </a:p>
          <a:p>
            <a:endParaRPr lang="en-US" sz="5400" dirty="0">
              <a:latin typeface="Bradley Hand ITC" panose="03070402050302030203" pitchFamily="66" charset="0"/>
            </a:endParaRPr>
          </a:p>
        </p:txBody>
      </p:sp>
    </p:spTree>
    <p:extLst>
      <p:ext uri="{BB962C8B-B14F-4D97-AF65-F5344CB8AC3E}">
        <p14:creationId xmlns:p14="http://schemas.microsoft.com/office/powerpoint/2010/main" val="35844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so important?</a:t>
            </a:r>
          </a:p>
        </p:txBody>
      </p:sp>
      <p:pic>
        <p:nvPicPr>
          <p:cNvPr id="4" name="Picture 3" descr="Icon&#10;&#10;Description automatically generated">
            <a:extLst>
              <a:ext uri="{FF2B5EF4-FFF2-40B4-BE49-F238E27FC236}">
                <a16:creationId xmlns:a16="http://schemas.microsoft.com/office/drawing/2014/main" id="{1B2D0675-E74A-03CD-09BD-8CC2EE165AA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7546" y="1072581"/>
            <a:ext cx="4191000" cy="4191000"/>
          </a:xfrm>
          <a:prstGeom prst="rect">
            <a:avLst/>
          </a:prstGeom>
        </p:spPr>
      </p:pic>
      <p:sp>
        <p:nvSpPr>
          <p:cNvPr id="6" name="TextBox 5">
            <a:extLst>
              <a:ext uri="{FF2B5EF4-FFF2-40B4-BE49-F238E27FC236}">
                <a16:creationId xmlns:a16="http://schemas.microsoft.com/office/drawing/2014/main" id="{4626E821-2C00-D73C-B361-FF89D7E919CD}"/>
              </a:ext>
            </a:extLst>
          </p:cNvPr>
          <p:cNvSpPr txBox="1"/>
          <p:nvPr/>
        </p:nvSpPr>
        <p:spPr>
          <a:xfrm>
            <a:off x="4834054" y="2044697"/>
            <a:ext cx="39624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Why is it important to have quality contacts with children, families, and other case members?</a:t>
            </a:r>
          </a:p>
        </p:txBody>
      </p:sp>
    </p:spTree>
    <p:extLst>
      <p:ext uri="{BB962C8B-B14F-4D97-AF65-F5344CB8AC3E}">
        <p14:creationId xmlns:p14="http://schemas.microsoft.com/office/powerpoint/2010/main" val="6917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Contacts vs. Documentation</a:t>
            </a:r>
          </a:p>
        </p:txBody>
      </p:sp>
      <p:sp>
        <p:nvSpPr>
          <p:cNvPr id="6" name="Rectangle 5">
            <a:extLst>
              <a:ext uri="{FF2B5EF4-FFF2-40B4-BE49-F238E27FC236}">
                <a16:creationId xmlns:a16="http://schemas.microsoft.com/office/drawing/2014/main" id="{566AB8ED-4C2F-C568-4A84-60507E5350F1}"/>
              </a:ext>
            </a:extLst>
          </p:cNvPr>
          <p:cNvSpPr/>
          <p:nvPr/>
        </p:nvSpPr>
        <p:spPr>
          <a:xfrm>
            <a:off x="-18585" y="1981200"/>
            <a:ext cx="9144000" cy="35814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tx2">
                    <a:lumMod val="50000"/>
                  </a:schemeClr>
                </a:solidFill>
              </a:rPr>
              <a:t>“If it isn’t in TFACTS, it didn’t happen.”</a:t>
            </a:r>
          </a:p>
          <a:p>
            <a:pPr algn="ctr"/>
            <a:endParaRPr lang="en-US" sz="3600" b="1" dirty="0">
              <a:solidFill>
                <a:schemeClr val="tx2">
                  <a:lumMod val="50000"/>
                </a:schemeClr>
              </a:solidFill>
            </a:endParaRPr>
          </a:p>
          <a:p>
            <a:pPr algn="ctr"/>
            <a:r>
              <a:rPr lang="en-US" sz="3600" b="1" dirty="0">
                <a:solidFill>
                  <a:schemeClr val="tx2">
                    <a:lumMod val="50000"/>
                  </a:schemeClr>
                </a:solidFill>
              </a:rPr>
              <a:t>…but if it didn’t happen, it will never make it in TFACTS</a:t>
            </a:r>
          </a:p>
        </p:txBody>
      </p:sp>
    </p:spTree>
    <p:extLst>
      <p:ext uri="{BB962C8B-B14F-4D97-AF65-F5344CB8AC3E}">
        <p14:creationId xmlns:p14="http://schemas.microsoft.com/office/powerpoint/2010/main" val="420345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Policy Relating to Quality Contacts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5595154"/>
              </p:ext>
            </p:extLst>
          </p:nvPr>
        </p:nvGraphicFramePr>
        <p:xfrm>
          <a:off x="0" y="9906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8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41CE-FEE0-5ACD-3DA9-DF1864A678DF}"/>
              </a:ext>
            </a:extLst>
          </p:cNvPr>
          <p:cNvSpPr>
            <a:spLocks noGrp="1"/>
          </p:cNvSpPr>
          <p:nvPr>
            <p:ph type="title"/>
          </p:nvPr>
        </p:nvSpPr>
        <p:spPr/>
        <p:txBody>
          <a:bodyPr/>
          <a:lstStyle/>
          <a:p>
            <a:r>
              <a:rPr lang="en-US" dirty="0"/>
              <a:t>Policy 31.8</a:t>
            </a:r>
          </a:p>
        </p:txBody>
      </p:sp>
      <p:sp>
        <p:nvSpPr>
          <p:cNvPr id="6" name="TextBox 5">
            <a:extLst>
              <a:ext uri="{FF2B5EF4-FFF2-40B4-BE49-F238E27FC236}">
                <a16:creationId xmlns:a16="http://schemas.microsoft.com/office/drawing/2014/main" id="{1010D975-93A4-A0D5-E20D-837A13B42AD3}"/>
              </a:ext>
            </a:extLst>
          </p:cNvPr>
          <p:cNvSpPr txBox="1"/>
          <p:nvPr/>
        </p:nvSpPr>
        <p:spPr>
          <a:xfrm>
            <a:off x="2590800" y="4038600"/>
            <a:ext cx="3962400" cy="2123658"/>
          </a:xfrm>
          <a:prstGeom prst="rect">
            <a:avLst/>
          </a:prstGeom>
          <a:noFill/>
        </p:spPr>
        <p:txBody>
          <a:bodyPr wrap="square" rtlCol="0">
            <a:spAutoFit/>
          </a:bodyPr>
          <a:lstStyle/>
          <a:p>
            <a:pPr marL="285750" indent="-285750">
              <a:buFont typeface="Arial" panose="020B0604020202020204" pitchFamily="34" charset="0"/>
              <a:buChar char="•"/>
            </a:pPr>
            <a:r>
              <a:rPr lang="en-US" sz="4400" dirty="0"/>
              <a:t>Engagement</a:t>
            </a:r>
          </a:p>
          <a:p>
            <a:pPr marL="285750" indent="-285750">
              <a:buFont typeface="Arial" panose="020B0604020202020204" pitchFamily="34" charset="0"/>
              <a:buChar char="•"/>
            </a:pPr>
            <a:r>
              <a:rPr lang="en-US" sz="4400" dirty="0"/>
              <a:t>Support</a:t>
            </a:r>
          </a:p>
          <a:p>
            <a:pPr marL="285750" indent="-285750">
              <a:buFont typeface="Arial" panose="020B0604020202020204" pitchFamily="34" charset="0"/>
              <a:buChar char="•"/>
            </a:pPr>
            <a:r>
              <a:rPr lang="en-US" sz="4400" dirty="0"/>
              <a:t>Collaboration</a:t>
            </a:r>
          </a:p>
        </p:txBody>
      </p:sp>
      <p:pic>
        <p:nvPicPr>
          <p:cNvPr id="8" name="Picture 7" descr="Text&#10;&#10;Description automatically generated">
            <a:extLst>
              <a:ext uri="{FF2B5EF4-FFF2-40B4-BE49-F238E27FC236}">
                <a16:creationId xmlns:a16="http://schemas.microsoft.com/office/drawing/2014/main" id="{046F8902-D8CD-9AE2-8856-171A6C26A98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499" b="19251"/>
          <a:stretch/>
        </p:blipFill>
        <p:spPr>
          <a:xfrm>
            <a:off x="66675" y="1231900"/>
            <a:ext cx="9077325" cy="2743200"/>
          </a:xfrm>
          <a:prstGeom prst="rect">
            <a:avLst/>
          </a:prstGeom>
        </p:spPr>
      </p:pic>
    </p:spTree>
    <p:extLst>
      <p:ext uri="{BB962C8B-B14F-4D97-AF65-F5344CB8AC3E}">
        <p14:creationId xmlns:p14="http://schemas.microsoft.com/office/powerpoint/2010/main" val="189559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Efforts</a:t>
            </a:r>
          </a:p>
        </p:txBody>
      </p:sp>
      <p:sp>
        <p:nvSpPr>
          <p:cNvPr id="7" name="Rectangle: Rounded Corners 6">
            <a:extLst>
              <a:ext uri="{FF2B5EF4-FFF2-40B4-BE49-F238E27FC236}">
                <a16:creationId xmlns:a16="http://schemas.microsoft.com/office/drawing/2014/main" id="{482C2CDF-5C8B-0EC6-F3E7-FDD02814C5E9}"/>
              </a:ext>
            </a:extLst>
          </p:cNvPr>
          <p:cNvSpPr/>
          <p:nvPr/>
        </p:nvSpPr>
        <p:spPr>
          <a:xfrm>
            <a:off x="457200" y="1219200"/>
            <a:ext cx="8229600" cy="1219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Reasonable Efforts are more than just families a resource guide, each family has individual needs.</a:t>
            </a:r>
          </a:p>
        </p:txBody>
      </p:sp>
      <p:sp>
        <p:nvSpPr>
          <p:cNvPr id="8" name="Rectangle: Rounded Corners 7">
            <a:extLst>
              <a:ext uri="{FF2B5EF4-FFF2-40B4-BE49-F238E27FC236}">
                <a16:creationId xmlns:a16="http://schemas.microsoft.com/office/drawing/2014/main" id="{90012E22-48E6-B87B-307E-592FAAA379AA}"/>
              </a:ext>
            </a:extLst>
          </p:cNvPr>
          <p:cNvSpPr/>
          <p:nvPr/>
        </p:nvSpPr>
        <p:spPr>
          <a:xfrm>
            <a:off x="2971800" y="2476495"/>
            <a:ext cx="5410200" cy="420370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2B76E645-828D-4E18-1F90-ECA4DB12F9C5}"/>
              </a:ext>
            </a:extLst>
          </p:cNvPr>
          <p:cNvSpPr txBox="1"/>
          <p:nvPr/>
        </p:nvSpPr>
        <p:spPr>
          <a:xfrm>
            <a:off x="3352800" y="2870186"/>
            <a:ext cx="46482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Ensure conformity with federal child welfare requirements</a:t>
            </a:r>
          </a:p>
          <a:p>
            <a:pPr marL="342900" indent="-342900">
              <a:buFont typeface="Arial" panose="020B0604020202020204" pitchFamily="34" charset="0"/>
              <a:buChar char="•"/>
            </a:pPr>
            <a:r>
              <a:rPr lang="en-US" sz="2400" dirty="0"/>
              <a:t>Determine what is actually happening to children and families as they are engaged in child welfare services.</a:t>
            </a:r>
          </a:p>
          <a:p>
            <a:pPr marL="342900" indent="-342900">
              <a:buFont typeface="Arial" panose="020B0604020202020204" pitchFamily="34" charset="0"/>
              <a:buChar char="•"/>
            </a:pPr>
            <a:r>
              <a:rPr lang="en-US" sz="2400" dirty="0"/>
              <a:t>Assists states in helping children and families achieve positive outcomes.</a:t>
            </a:r>
          </a:p>
        </p:txBody>
      </p:sp>
      <p:sp>
        <p:nvSpPr>
          <p:cNvPr id="10" name="TextBox 9">
            <a:extLst>
              <a:ext uri="{FF2B5EF4-FFF2-40B4-BE49-F238E27FC236}">
                <a16:creationId xmlns:a16="http://schemas.microsoft.com/office/drawing/2014/main" id="{5CD76051-0DAD-23BE-D527-72357A484A02}"/>
              </a:ext>
            </a:extLst>
          </p:cNvPr>
          <p:cNvSpPr txBox="1"/>
          <p:nvPr/>
        </p:nvSpPr>
        <p:spPr>
          <a:xfrm>
            <a:off x="457200" y="3429000"/>
            <a:ext cx="2362200" cy="2123658"/>
          </a:xfrm>
          <a:prstGeom prst="rect">
            <a:avLst/>
          </a:prstGeom>
          <a:noFill/>
        </p:spPr>
        <p:txBody>
          <a:bodyPr wrap="square" rtlCol="0">
            <a:spAutoFit/>
          </a:bodyPr>
          <a:lstStyle/>
          <a:p>
            <a:pPr algn="ctr"/>
            <a:r>
              <a:rPr lang="en-US" sz="4400" dirty="0"/>
              <a:t>Three Goals:</a:t>
            </a:r>
          </a:p>
          <a:p>
            <a:pPr algn="ctr"/>
            <a:endParaRPr lang="en-US" sz="4400" dirty="0"/>
          </a:p>
        </p:txBody>
      </p:sp>
    </p:spTree>
    <p:extLst>
      <p:ext uri="{BB962C8B-B14F-4D97-AF65-F5344CB8AC3E}">
        <p14:creationId xmlns:p14="http://schemas.microsoft.com/office/powerpoint/2010/main" val="189198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demonstrate Concerted Efforts?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1721774"/>
              </p:ext>
            </p:extLst>
          </p:nvPr>
        </p:nvGraphicFramePr>
        <p:xfrm>
          <a:off x="381000" y="1219200"/>
          <a:ext cx="5486400" cy="509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287429" y="1567636"/>
            <a:ext cx="2704171" cy="4401205"/>
          </a:xfrm>
          <a:prstGeom prst="rect">
            <a:avLst/>
          </a:prstGeom>
          <a:noFill/>
        </p:spPr>
        <p:txBody>
          <a:bodyPr wrap="square" rtlCol="0">
            <a:spAutoFit/>
          </a:bodyPr>
          <a:lstStyle/>
          <a:p>
            <a:r>
              <a:rPr lang="en-US" sz="2800" dirty="0"/>
              <a:t>Other examples of documenting Concerted Efforts are outlined in Policy 31.8.  </a:t>
            </a:r>
          </a:p>
          <a:p>
            <a:r>
              <a:rPr lang="en-US" sz="2800" dirty="0"/>
              <a:t>This is also known as Good Faith Efforts outlined in Policy 14.5</a:t>
            </a:r>
          </a:p>
        </p:txBody>
      </p:sp>
    </p:spTree>
    <p:extLst>
      <p:ext uri="{BB962C8B-B14F-4D97-AF65-F5344CB8AC3E}">
        <p14:creationId xmlns:p14="http://schemas.microsoft.com/office/powerpoint/2010/main" val="73722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76DAA99-2F1B-473F-89D3-807C7C631F07}"/>
                                            </p:graphicEl>
                                          </p:spTgt>
                                        </p:tgtEl>
                                        <p:attrNameLst>
                                          <p:attrName>style.visibility</p:attrName>
                                        </p:attrNameLst>
                                      </p:cBhvr>
                                      <p:to>
                                        <p:strVal val="visible"/>
                                      </p:to>
                                    </p:set>
                                    <p:anim calcmode="lin" valueType="num">
                                      <p:cBhvr additive="base">
                                        <p:cTn id="7" dur="500" fill="hold"/>
                                        <p:tgtEl>
                                          <p:spTgt spid="4">
                                            <p:graphicEl>
                                              <a:dgm id="{976DAA99-2F1B-473F-89D3-807C7C631F0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76DAA99-2F1B-473F-89D3-807C7C631F0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0632B65-84E8-4146-B971-322D5F06C535}"/>
                                            </p:graphicEl>
                                          </p:spTgt>
                                        </p:tgtEl>
                                        <p:attrNameLst>
                                          <p:attrName>style.visibility</p:attrName>
                                        </p:attrNameLst>
                                      </p:cBhvr>
                                      <p:to>
                                        <p:strVal val="visible"/>
                                      </p:to>
                                    </p:set>
                                    <p:anim calcmode="lin" valueType="num">
                                      <p:cBhvr additive="base">
                                        <p:cTn id="13" dur="500" fill="hold"/>
                                        <p:tgtEl>
                                          <p:spTgt spid="4">
                                            <p:graphicEl>
                                              <a:dgm id="{50632B65-84E8-4146-B971-322D5F06C53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0632B65-84E8-4146-B971-322D5F06C53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5524ED2C-3206-4B82-8F05-C5D5AE5C2E93}"/>
                                            </p:graphicEl>
                                          </p:spTgt>
                                        </p:tgtEl>
                                        <p:attrNameLst>
                                          <p:attrName>style.visibility</p:attrName>
                                        </p:attrNameLst>
                                      </p:cBhvr>
                                      <p:to>
                                        <p:strVal val="visible"/>
                                      </p:to>
                                    </p:set>
                                    <p:anim calcmode="lin" valueType="num">
                                      <p:cBhvr additive="base">
                                        <p:cTn id="19" dur="500" fill="hold"/>
                                        <p:tgtEl>
                                          <p:spTgt spid="4">
                                            <p:graphicEl>
                                              <a:dgm id="{5524ED2C-3206-4B82-8F05-C5D5AE5C2E9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5524ED2C-3206-4B82-8F05-C5D5AE5C2E9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10263</TotalTime>
  <Words>6915</Words>
  <Application>Microsoft Office PowerPoint</Application>
  <PresentationFormat>On-screen Show (4:3)</PresentationFormat>
  <Paragraphs>535</Paragraphs>
  <Slides>38</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Bradley Hand ITC</vt:lpstr>
      <vt:lpstr>Calibri</vt:lpstr>
      <vt:lpstr>Courier New</vt:lpstr>
      <vt:lpstr>Open Sans</vt:lpstr>
      <vt:lpstr>PermianSlabSerifTypeface</vt:lpstr>
      <vt:lpstr>Symbol</vt:lpstr>
      <vt:lpstr>Wingdings</vt:lpstr>
      <vt:lpstr>PowerPoint B</vt:lpstr>
      <vt:lpstr>Quality Contacts with  Children and Families</vt:lpstr>
      <vt:lpstr>Quality Contacts with Children and Families</vt:lpstr>
      <vt:lpstr>What do we mean by “digging deeper”?</vt:lpstr>
      <vt:lpstr>Why is it so important?</vt:lpstr>
      <vt:lpstr>Quality Contacts vs. Documentation</vt:lpstr>
      <vt:lpstr>Policy Relating to Quality Contacts</vt:lpstr>
      <vt:lpstr>Policy 31.8</vt:lpstr>
      <vt:lpstr>Reasonable Efforts</vt:lpstr>
      <vt:lpstr>How do we demonstrate Concerted Efforts?</vt:lpstr>
      <vt:lpstr>Concerted Efforts Happen Each Month</vt:lpstr>
      <vt:lpstr>Quality Contacts with Children and Families</vt:lpstr>
      <vt:lpstr>Quality Contact are…</vt:lpstr>
      <vt:lpstr>Quality Components</vt:lpstr>
      <vt:lpstr>First Contact</vt:lpstr>
      <vt:lpstr>CFSR:  Increased Frequency + Quality =</vt:lpstr>
      <vt:lpstr>Characteristics of Quality Contacts</vt:lpstr>
      <vt:lpstr>Activity</vt:lpstr>
      <vt:lpstr>Parent Engagement and Support Work Aid</vt:lpstr>
      <vt:lpstr>Video</vt:lpstr>
      <vt:lpstr>Documentation</vt:lpstr>
      <vt:lpstr>Beyond Buzzwords</vt:lpstr>
      <vt:lpstr>Three Phases of a Quality Contact</vt:lpstr>
      <vt:lpstr>The WHO, HOW and WHAT of Monthly Quality Contacts…</vt:lpstr>
      <vt:lpstr>Casework activities</vt:lpstr>
      <vt:lpstr>Engaging Fathers</vt:lpstr>
      <vt:lpstr>Engaging Mothers</vt:lpstr>
      <vt:lpstr>After the visit</vt:lpstr>
      <vt:lpstr>Recap</vt:lpstr>
      <vt:lpstr>Quality Contacts with Children and Families</vt:lpstr>
      <vt:lpstr>Explaining Assessment</vt:lpstr>
      <vt:lpstr>Why is assessment so difficult?</vt:lpstr>
      <vt:lpstr>Why is assessment so important?</vt:lpstr>
      <vt:lpstr>Types of Assessment</vt:lpstr>
      <vt:lpstr>Assessment adds up</vt:lpstr>
      <vt:lpstr>Example</vt:lpstr>
      <vt:lpstr>How to get to good global assessment…</vt:lpstr>
      <vt:lpstr>Desk Reference Guide</vt:lpstr>
      <vt:lpstr>Small Test of Change</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Cindy Hensley</cp:lastModifiedBy>
  <cp:revision>171</cp:revision>
  <dcterms:created xsi:type="dcterms:W3CDTF">2015-04-23T14:03:19Z</dcterms:created>
  <dcterms:modified xsi:type="dcterms:W3CDTF">2023-04-10T14:58:05Z</dcterms:modified>
</cp:coreProperties>
</file>