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4"/>
  </p:notesMasterIdLst>
  <p:sldIdLst>
    <p:sldId id="257" r:id="rId4"/>
    <p:sldId id="767" r:id="rId5"/>
    <p:sldId id="281" r:id="rId6"/>
    <p:sldId id="278" r:id="rId7"/>
    <p:sldId id="282" r:id="rId8"/>
    <p:sldId id="289" r:id="rId9"/>
    <p:sldId id="284" r:id="rId10"/>
    <p:sldId id="280" r:id="rId11"/>
    <p:sldId id="310" r:id="rId12"/>
    <p:sldId id="286" r:id="rId13"/>
    <p:sldId id="287" r:id="rId14"/>
    <p:sldId id="311" r:id="rId15"/>
    <p:sldId id="295" r:id="rId16"/>
    <p:sldId id="279" r:id="rId17"/>
    <p:sldId id="297" r:id="rId18"/>
    <p:sldId id="298" r:id="rId19"/>
    <p:sldId id="299" r:id="rId20"/>
    <p:sldId id="301" r:id="rId21"/>
    <p:sldId id="303" r:id="rId22"/>
    <p:sldId id="768" r:id="rId23"/>
    <p:sldId id="304" r:id="rId24"/>
    <p:sldId id="291" r:id="rId25"/>
    <p:sldId id="312" r:id="rId26"/>
    <p:sldId id="316" r:id="rId27"/>
    <p:sldId id="305" r:id="rId28"/>
    <p:sldId id="309" r:id="rId29"/>
    <p:sldId id="313" r:id="rId30"/>
    <p:sldId id="306" r:id="rId31"/>
    <p:sldId id="307" r:id="rId32"/>
    <p:sldId id="31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10" autoAdjust="0"/>
  </p:normalViewPr>
  <p:slideViewPr>
    <p:cSldViewPr>
      <p:cViewPr varScale="1">
        <p:scale>
          <a:sx n="47" d="100"/>
          <a:sy n="47" d="100"/>
        </p:scale>
        <p:origin x="204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4BAF3-F056-4A85-97B9-0997CBC80E94}"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953ED7AC-6B81-4254-AF1E-C8009C22F8AA}">
      <dgm:prSet phldrT="[Text]"/>
      <dgm:spPr/>
      <dgm:t>
        <a:bodyPr/>
        <a:lstStyle/>
        <a:p>
          <a:r>
            <a:rPr lang="en-US" dirty="0"/>
            <a:t>Global Assessment </a:t>
          </a:r>
        </a:p>
      </dgm:t>
    </dgm:pt>
    <dgm:pt modelId="{EFB875F2-C00D-414E-9E67-DD8ED5B69679}" type="parTrans" cxnId="{CE65118C-1259-4C4A-95A6-3D3BB10003B7}">
      <dgm:prSet/>
      <dgm:spPr/>
      <dgm:t>
        <a:bodyPr/>
        <a:lstStyle/>
        <a:p>
          <a:endParaRPr lang="en-US"/>
        </a:p>
      </dgm:t>
    </dgm:pt>
    <dgm:pt modelId="{7ABCD9C6-D7A1-4A40-A477-B20609092625}" type="sibTrans" cxnId="{CE65118C-1259-4C4A-95A6-3D3BB10003B7}">
      <dgm:prSet/>
      <dgm:spPr/>
      <dgm:t>
        <a:bodyPr/>
        <a:lstStyle/>
        <a:p>
          <a:endParaRPr lang="en-US"/>
        </a:p>
      </dgm:t>
    </dgm:pt>
    <dgm:pt modelId="{EE93799A-1DCC-4C5F-919F-6A673523BC87}">
      <dgm:prSet phldrT="[Text]"/>
      <dgm:spPr>
        <a:solidFill>
          <a:srgbClr val="00B050"/>
        </a:solidFill>
      </dgm:spPr>
      <dgm:t>
        <a:bodyPr/>
        <a:lstStyle/>
        <a:p>
          <a:r>
            <a:rPr lang="en-US" dirty="0"/>
            <a:t>These interviews are conducted with all members of the family to assess for strengths and needs in a comprehensive, holistic manner. The global assessment interviews are conducted by the DCS case manager. </a:t>
          </a:r>
        </a:p>
      </dgm:t>
    </dgm:pt>
    <dgm:pt modelId="{814C1BCB-7A48-4869-B446-44D8A818B3E9}" type="parTrans" cxnId="{F8366A76-3D1C-4BD1-A401-3DF385289682}">
      <dgm:prSet/>
      <dgm:spPr/>
      <dgm:t>
        <a:bodyPr/>
        <a:lstStyle/>
        <a:p>
          <a:endParaRPr lang="en-US"/>
        </a:p>
      </dgm:t>
    </dgm:pt>
    <dgm:pt modelId="{E53762B5-2887-4F7B-94D5-F8791FDCDC71}" type="sibTrans" cxnId="{F8366A76-3D1C-4BD1-A401-3DF385289682}">
      <dgm:prSet/>
      <dgm:spPr/>
      <dgm:t>
        <a:bodyPr/>
        <a:lstStyle/>
        <a:p>
          <a:endParaRPr lang="en-US"/>
        </a:p>
      </dgm:t>
    </dgm:pt>
    <dgm:pt modelId="{97F5E82F-9938-4F58-BE42-CB7CF938BAF4}">
      <dgm:prSet phldrT="[Text]"/>
      <dgm:spPr/>
      <dgm:t>
        <a:bodyPr/>
        <a:lstStyle/>
        <a:p>
          <a:r>
            <a:rPr lang="en-US" dirty="0"/>
            <a:t>Minimal Facts </a:t>
          </a:r>
        </a:p>
      </dgm:t>
    </dgm:pt>
    <dgm:pt modelId="{F7140189-0EC0-4083-BFD6-0E4AC4EAC4DE}" type="parTrans" cxnId="{11CFF7EF-F889-4355-97EE-B4B4F8B13BD3}">
      <dgm:prSet/>
      <dgm:spPr/>
      <dgm:t>
        <a:bodyPr/>
        <a:lstStyle/>
        <a:p>
          <a:endParaRPr lang="en-US"/>
        </a:p>
      </dgm:t>
    </dgm:pt>
    <dgm:pt modelId="{50EFE8E3-24AC-420C-847F-5868AF851D9F}" type="sibTrans" cxnId="{11CFF7EF-F889-4355-97EE-B4B4F8B13BD3}">
      <dgm:prSet/>
      <dgm:spPr/>
      <dgm:t>
        <a:bodyPr/>
        <a:lstStyle/>
        <a:p>
          <a:endParaRPr lang="en-US"/>
        </a:p>
      </dgm:t>
    </dgm:pt>
    <dgm:pt modelId="{A38DF326-7370-4517-842D-E7AD20B67CE2}">
      <dgm:prSet phldrT="[Text]"/>
      <dgm:spPr>
        <a:solidFill>
          <a:srgbClr val="FFC000"/>
        </a:solidFill>
      </dgm:spPr>
      <dgm:t>
        <a:bodyPr/>
        <a:lstStyle/>
        <a:p>
          <a:r>
            <a:rPr lang="en-US" dirty="0"/>
            <a:t>This is to be used when needing to determine immediate safety when perpetrators may still have access to the victim(s). This should not be standardly used on all cases. The minimal facts interview is conducted by the DCS case manager or law enforcement.</a:t>
          </a:r>
        </a:p>
      </dgm:t>
    </dgm:pt>
    <dgm:pt modelId="{5D104706-4A91-4CFF-8FE8-21F16A03375E}" type="parTrans" cxnId="{9E066745-095E-4A98-8E88-BC57D9AA1ABB}">
      <dgm:prSet/>
      <dgm:spPr/>
      <dgm:t>
        <a:bodyPr/>
        <a:lstStyle/>
        <a:p>
          <a:endParaRPr lang="en-US"/>
        </a:p>
      </dgm:t>
    </dgm:pt>
    <dgm:pt modelId="{876DCC62-60A7-4A1A-A80B-92AB82C79EDA}" type="sibTrans" cxnId="{9E066745-095E-4A98-8E88-BC57D9AA1ABB}">
      <dgm:prSet/>
      <dgm:spPr/>
      <dgm:t>
        <a:bodyPr/>
        <a:lstStyle/>
        <a:p>
          <a:endParaRPr lang="en-US"/>
        </a:p>
      </dgm:t>
    </dgm:pt>
    <dgm:pt modelId="{D3618290-3FF7-4159-9E29-B922E5961837}">
      <dgm:prSet phldrT="[Text]"/>
      <dgm:spPr/>
      <dgm:t>
        <a:bodyPr/>
        <a:lstStyle/>
        <a:p>
          <a:r>
            <a:rPr lang="en-US" dirty="0"/>
            <a:t>Forensic Interview </a:t>
          </a:r>
        </a:p>
      </dgm:t>
    </dgm:pt>
    <dgm:pt modelId="{3E131D22-633E-4650-A4F0-879D594BA107}" type="parTrans" cxnId="{4EEA1D06-625B-4315-876D-44EB175ED812}">
      <dgm:prSet/>
      <dgm:spPr/>
      <dgm:t>
        <a:bodyPr/>
        <a:lstStyle/>
        <a:p>
          <a:endParaRPr lang="en-US"/>
        </a:p>
      </dgm:t>
    </dgm:pt>
    <dgm:pt modelId="{AD1CDDB0-1DA3-439C-A5B7-1674595F9F5A}" type="sibTrans" cxnId="{4EEA1D06-625B-4315-876D-44EB175ED812}">
      <dgm:prSet/>
      <dgm:spPr/>
      <dgm:t>
        <a:bodyPr/>
        <a:lstStyle/>
        <a:p>
          <a:endParaRPr lang="en-US"/>
        </a:p>
      </dgm:t>
    </dgm:pt>
    <dgm:pt modelId="{5A79EBF9-BB18-461A-8B7D-D76D3519A00F}">
      <dgm:prSet phldrT="[Text]"/>
      <dgm:spPr>
        <a:solidFill>
          <a:srgbClr val="FF0000"/>
        </a:solidFill>
      </dgm:spPr>
      <dgm:t>
        <a:bodyPr/>
        <a:lstStyle/>
        <a:p>
          <a:r>
            <a:rPr lang="en-US" dirty="0"/>
            <a:t>This is a structured conversation with a child intended to elicit detailed information about a possible event(s) that the child may have experienced or witnessed. This interview is conducted by forensic interview specialists.</a:t>
          </a:r>
        </a:p>
      </dgm:t>
    </dgm:pt>
    <dgm:pt modelId="{A2BD6D97-A4DA-4524-A6A2-B777ABFA4EA4}" type="parTrans" cxnId="{2C4B3B0F-F5E1-4511-B3EB-3EC5487D0CF7}">
      <dgm:prSet/>
      <dgm:spPr/>
      <dgm:t>
        <a:bodyPr/>
        <a:lstStyle/>
        <a:p>
          <a:endParaRPr lang="en-US"/>
        </a:p>
      </dgm:t>
    </dgm:pt>
    <dgm:pt modelId="{43FA4F5F-C710-4EC1-8488-9FE405224716}" type="sibTrans" cxnId="{2C4B3B0F-F5E1-4511-B3EB-3EC5487D0CF7}">
      <dgm:prSet/>
      <dgm:spPr/>
      <dgm:t>
        <a:bodyPr/>
        <a:lstStyle/>
        <a:p>
          <a:endParaRPr lang="en-US"/>
        </a:p>
      </dgm:t>
    </dgm:pt>
    <dgm:pt modelId="{FEC83BEA-2A57-46FA-80C1-A73FD0B211E9}">
      <dgm:prSet phldrT="[Text]" phldr="1"/>
      <dgm:spPr>
        <a:solidFill>
          <a:srgbClr val="FF0000"/>
        </a:solidFill>
      </dgm:spPr>
      <dgm:t>
        <a:bodyPr/>
        <a:lstStyle/>
        <a:p>
          <a:endParaRPr lang="en-US" dirty="0"/>
        </a:p>
      </dgm:t>
    </dgm:pt>
    <dgm:pt modelId="{B1CFC730-9C82-4876-9975-5B4C1E991491}" type="parTrans" cxnId="{0988778F-29F1-41F2-AADB-25B462AB574D}">
      <dgm:prSet/>
      <dgm:spPr/>
      <dgm:t>
        <a:bodyPr/>
        <a:lstStyle/>
        <a:p>
          <a:endParaRPr lang="en-US"/>
        </a:p>
      </dgm:t>
    </dgm:pt>
    <dgm:pt modelId="{1E36E17C-A8B2-4956-8566-B606CCF3EB84}" type="sibTrans" cxnId="{0988778F-29F1-41F2-AADB-25B462AB574D}">
      <dgm:prSet/>
      <dgm:spPr/>
      <dgm:t>
        <a:bodyPr/>
        <a:lstStyle/>
        <a:p>
          <a:endParaRPr lang="en-US"/>
        </a:p>
      </dgm:t>
    </dgm:pt>
    <dgm:pt modelId="{FC9C62B6-34AA-4088-9C99-86DF2CC561A9}" type="pres">
      <dgm:prSet presAssocID="{D9C4BAF3-F056-4A85-97B9-0997CBC80E94}" presName="linearFlow" presStyleCnt="0">
        <dgm:presLayoutVars>
          <dgm:dir/>
          <dgm:animLvl val="lvl"/>
          <dgm:resizeHandles/>
        </dgm:presLayoutVars>
      </dgm:prSet>
      <dgm:spPr/>
    </dgm:pt>
    <dgm:pt modelId="{9537954E-181A-4EF8-A171-7B3A12085D34}" type="pres">
      <dgm:prSet presAssocID="{953ED7AC-6B81-4254-AF1E-C8009C22F8AA}" presName="compositeNode" presStyleCnt="0">
        <dgm:presLayoutVars>
          <dgm:bulletEnabled val="1"/>
        </dgm:presLayoutVars>
      </dgm:prSet>
      <dgm:spPr/>
    </dgm:pt>
    <dgm:pt modelId="{619D691B-C7D6-42FA-A24F-7A261D73603C}" type="pres">
      <dgm:prSet presAssocID="{953ED7AC-6B81-4254-AF1E-C8009C22F8AA}" presName="image" presStyleLbl="fgImgPlace1" presStyleIdx="0" presStyleCnt="3" custLinFactNeighborX="21066" custLinFactNeighborY="-1500"/>
      <dgm:spPr>
        <a:blipFill rotWithShape="1">
          <a:blip xmlns:r="http://schemas.openxmlformats.org/officeDocument/2006/relationships" r:embed="rId1"/>
          <a:srcRect/>
          <a:stretch>
            <a:fillRect l="-25000" r="-25000"/>
          </a:stretch>
        </a:blipFill>
      </dgm:spPr>
    </dgm:pt>
    <dgm:pt modelId="{C5574C88-089B-4EB4-A317-C1E40C5FEC74}" type="pres">
      <dgm:prSet presAssocID="{953ED7AC-6B81-4254-AF1E-C8009C22F8AA}" presName="childNode" presStyleLbl="node1" presStyleIdx="0" presStyleCnt="3">
        <dgm:presLayoutVars>
          <dgm:bulletEnabled val="1"/>
        </dgm:presLayoutVars>
      </dgm:prSet>
      <dgm:spPr/>
    </dgm:pt>
    <dgm:pt modelId="{18D998F6-0B09-4AC7-A91E-5519EDB48541}" type="pres">
      <dgm:prSet presAssocID="{953ED7AC-6B81-4254-AF1E-C8009C22F8AA}" presName="parentNode" presStyleLbl="revTx" presStyleIdx="0" presStyleCnt="3">
        <dgm:presLayoutVars>
          <dgm:chMax val="0"/>
          <dgm:bulletEnabled val="1"/>
        </dgm:presLayoutVars>
      </dgm:prSet>
      <dgm:spPr/>
    </dgm:pt>
    <dgm:pt modelId="{407AE243-89D1-49E1-8BDD-7484B11E1DDE}" type="pres">
      <dgm:prSet presAssocID="{7ABCD9C6-D7A1-4A40-A477-B20609092625}" presName="sibTrans" presStyleCnt="0"/>
      <dgm:spPr/>
    </dgm:pt>
    <dgm:pt modelId="{AE1C5528-933B-49F1-B7B9-A661FFCFCC00}" type="pres">
      <dgm:prSet presAssocID="{97F5E82F-9938-4F58-BE42-CB7CF938BAF4}" presName="compositeNode" presStyleCnt="0">
        <dgm:presLayoutVars>
          <dgm:bulletEnabled val="1"/>
        </dgm:presLayoutVars>
      </dgm:prSet>
      <dgm:spPr/>
    </dgm:pt>
    <dgm:pt modelId="{67887090-E3B4-4547-8266-8B0FC47E0EAD}" type="pres">
      <dgm:prSet presAssocID="{97F5E82F-9938-4F58-BE42-CB7CF938BAF4}" presName="image" presStyleLbl="fgImgPlace1" presStyleIdx="1" presStyleCnt="3"/>
      <dgm:spPr>
        <a:blipFill rotWithShape="1">
          <a:blip xmlns:r="http://schemas.openxmlformats.org/officeDocument/2006/relationships" r:embed="rId2"/>
          <a:srcRect/>
          <a:stretch>
            <a:fillRect t="-25000" b="-25000"/>
          </a:stretch>
        </a:blipFill>
      </dgm:spPr>
    </dgm:pt>
    <dgm:pt modelId="{233BB7B6-0E86-4CCB-BC92-8867FC3281BB}" type="pres">
      <dgm:prSet presAssocID="{97F5E82F-9938-4F58-BE42-CB7CF938BAF4}" presName="childNode" presStyleLbl="node1" presStyleIdx="1" presStyleCnt="3">
        <dgm:presLayoutVars>
          <dgm:bulletEnabled val="1"/>
        </dgm:presLayoutVars>
      </dgm:prSet>
      <dgm:spPr/>
    </dgm:pt>
    <dgm:pt modelId="{49959C76-085B-44BC-B5F5-0D0ED11D5C59}" type="pres">
      <dgm:prSet presAssocID="{97F5E82F-9938-4F58-BE42-CB7CF938BAF4}" presName="parentNode" presStyleLbl="revTx" presStyleIdx="1" presStyleCnt="3">
        <dgm:presLayoutVars>
          <dgm:chMax val="0"/>
          <dgm:bulletEnabled val="1"/>
        </dgm:presLayoutVars>
      </dgm:prSet>
      <dgm:spPr/>
    </dgm:pt>
    <dgm:pt modelId="{DAE35BF3-89DC-4BB2-B673-60D066580CF6}" type="pres">
      <dgm:prSet presAssocID="{50EFE8E3-24AC-420C-847F-5868AF851D9F}" presName="sibTrans" presStyleCnt="0"/>
      <dgm:spPr/>
    </dgm:pt>
    <dgm:pt modelId="{EF454853-E524-4CFA-B85B-7C17593CE43D}" type="pres">
      <dgm:prSet presAssocID="{D3618290-3FF7-4159-9E29-B922E5961837}" presName="compositeNode" presStyleCnt="0">
        <dgm:presLayoutVars>
          <dgm:bulletEnabled val="1"/>
        </dgm:presLayoutVars>
      </dgm:prSet>
      <dgm:spPr/>
    </dgm:pt>
    <dgm:pt modelId="{3CA955C1-0F39-459B-B099-20EE6C58AF17}" type="pres">
      <dgm:prSet presAssocID="{D3618290-3FF7-4159-9E29-B922E5961837}" presName="image" presStyleLbl="fgImgPlace1" presStyleIdx="2" presStyleCnt="3"/>
      <dgm:spPr>
        <a:blipFill rotWithShape="1">
          <a:blip xmlns:r="http://schemas.openxmlformats.org/officeDocument/2006/relationships" r:embed="rId3"/>
          <a:srcRect/>
          <a:stretch>
            <a:fillRect l="-17000" r="-17000"/>
          </a:stretch>
        </a:blipFill>
      </dgm:spPr>
    </dgm:pt>
    <dgm:pt modelId="{79C9CE25-B896-40CF-86E6-05175B556DB4}" type="pres">
      <dgm:prSet presAssocID="{D3618290-3FF7-4159-9E29-B922E5961837}" presName="childNode" presStyleLbl="node1" presStyleIdx="2" presStyleCnt="3">
        <dgm:presLayoutVars>
          <dgm:bulletEnabled val="1"/>
        </dgm:presLayoutVars>
      </dgm:prSet>
      <dgm:spPr/>
    </dgm:pt>
    <dgm:pt modelId="{9A947216-F696-404A-A8B9-862F7477BA50}" type="pres">
      <dgm:prSet presAssocID="{D3618290-3FF7-4159-9E29-B922E5961837}" presName="parentNode" presStyleLbl="revTx" presStyleIdx="2" presStyleCnt="3">
        <dgm:presLayoutVars>
          <dgm:chMax val="0"/>
          <dgm:bulletEnabled val="1"/>
        </dgm:presLayoutVars>
      </dgm:prSet>
      <dgm:spPr/>
    </dgm:pt>
  </dgm:ptLst>
  <dgm:cxnLst>
    <dgm:cxn modelId="{4EEA1D06-625B-4315-876D-44EB175ED812}" srcId="{D9C4BAF3-F056-4A85-97B9-0997CBC80E94}" destId="{D3618290-3FF7-4159-9E29-B922E5961837}" srcOrd="2" destOrd="0" parTransId="{3E131D22-633E-4650-A4F0-879D594BA107}" sibTransId="{AD1CDDB0-1DA3-439C-A5B7-1674595F9F5A}"/>
    <dgm:cxn modelId="{2C4B3B0F-F5E1-4511-B3EB-3EC5487D0CF7}" srcId="{D3618290-3FF7-4159-9E29-B922E5961837}" destId="{5A79EBF9-BB18-461A-8B7D-D76D3519A00F}" srcOrd="0" destOrd="0" parTransId="{A2BD6D97-A4DA-4524-A6A2-B777ABFA4EA4}" sibTransId="{43FA4F5F-C710-4EC1-8488-9FE405224716}"/>
    <dgm:cxn modelId="{2D67313D-24C6-4B91-9E5C-6A2762A087B2}" type="presOf" srcId="{D3618290-3FF7-4159-9E29-B922E5961837}" destId="{9A947216-F696-404A-A8B9-862F7477BA50}" srcOrd="0" destOrd="0" presId="urn:microsoft.com/office/officeart/2005/8/layout/hList2"/>
    <dgm:cxn modelId="{FC237263-AADF-4133-8ADF-D63E115CF75F}" type="presOf" srcId="{EE93799A-1DCC-4C5F-919F-6A673523BC87}" destId="{C5574C88-089B-4EB4-A317-C1E40C5FEC74}" srcOrd="0" destOrd="0" presId="urn:microsoft.com/office/officeart/2005/8/layout/hList2"/>
    <dgm:cxn modelId="{9E066745-095E-4A98-8E88-BC57D9AA1ABB}" srcId="{97F5E82F-9938-4F58-BE42-CB7CF938BAF4}" destId="{A38DF326-7370-4517-842D-E7AD20B67CE2}" srcOrd="0" destOrd="0" parTransId="{5D104706-4A91-4CFF-8FE8-21F16A03375E}" sibTransId="{876DCC62-60A7-4A1A-A80B-92AB82C79EDA}"/>
    <dgm:cxn modelId="{F8366A76-3D1C-4BD1-A401-3DF385289682}" srcId="{953ED7AC-6B81-4254-AF1E-C8009C22F8AA}" destId="{EE93799A-1DCC-4C5F-919F-6A673523BC87}" srcOrd="0" destOrd="0" parTransId="{814C1BCB-7A48-4869-B446-44D8A818B3E9}" sibTransId="{E53762B5-2887-4F7B-94D5-F8791FDCDC71}"/>
    <dgm:cxn modelId="{8EB39059-D0B8-4478-9A1D-11A38FBC0BBD}" type="presOf" srcId="{953ED7AC-6B81-4254-AF1E-C8009C22F8AA}" destId="{18D998F6-0B09-4AC7-A91E-5519EDB48541}" srcOrd="0" destOrd="0" presId="urn:microsoft.com/office/officeart/2005/8/layout/hList2"/>
    <dgm:cxn modelId="{CE65118C-1259-4C4A-95A6-3D3BB10003B7}" srcId="{D9C4BAF3-F056-4A85-97B9-0997CBC80E94}" destId="{953ED7AC-6B81-4254-AF1E-C8009C22F8AA}" srcOrd="0" destOrd="0" parTransId="{EFB875F2-C00D-414E-9E67-DD8ED5B69679}" sibTransId="{7ABCD9C6-D7A1-4A40-A477-B20609092625}"/>
    <dgm:cxn modelId="{0988778F-29F1-41F2-AADB-25B462AB574D}" srcId="{D3618290-3FF7-4159-9E29-B922E5961837}" destId="{FEC83BEA-2A57-46FA-80C1-A73FD0B211E9}" srcOrd="1" destOrd="0" parTransId="{B1CFC730-9C82-4876-9975-5B4C1E991491}" sibTransId="{1E36E17C-A8B2-4956-8566-B606CCF3EB84}"/>
    <dgm:cxn modelId="{20D28AA8-8C03-47A9-8184-B767FC9CB9C4}" type="presOf" srcId="{A38DF326-7370-4517-842D-E7AD20B67CE2}" destId="{233BB7B6-0E86-4CCB-BC92-8867FC3281BB}" srcOrd="0" destOrd="0" presId="urn:microsoft.com/office/officeart/2005/8/layout/hList2"/>
    <dgm:cxn modelId="{C3B8E4D4-D6DC-41A8-8232-BEFF69DD3867}" type="presOf" srcId="{FEC83BEA-2A57-46FA-80C1-A73FD0B211E9}" destId="{79C9CE25-B896-40CF-86E6-05175B556DB4}" srcOrd="0" destOrd="1" presId="urn:microsoft.com/office/officeart/2005/8/layout/hList2"/>
    <dgm:cxn modelId="{FCAF5DE2-DA74-4231-B5C6-5314E1160D97}" type="presOf" srcId="{5A79EBF9-BB18-461A-8B7D-D76D3519A00F}" destId="{79C9CE25-B896-40CF-86E6-05175B556DB4}" srcOrd="0" destOrd="0" presId="urn:microsoft.com/office/officeart/2005/8/layout/hList2"/>
    <dgm:cxn modelId="{C0E986EB-A624-44E5-8F0D-3AE96272B2AA}" type="presOf" srcId="{97F5E82F-9938-4F58-BE42-CB7CF938BAF4}" destId="{49959C76-085B-44BC-B5F5-0D0ED11D5C59}" srcOrd="0" destOrd="0" presId="urn:microsoft.com/office/officeart/2005/8/layout/hList2"/>
    <dgm:cxn modelId="{11CFF7EF-F889-4355-97EE-B4B4F8B13BD3}" srcId="{D9C4BAF3-F056-4A85-97B9-0997CBC80E94}" destId="{97F5E82F-9938-4F58-BE42-CB7CF938BAF4}" srcOrd="1" destOrd="0" parTransId="{F7140189-0EC0-4083-BFD6-0E4AC4EAC4DE}" sibTransId="{50EFE8E3-24AC-420C-847F-5868AF851D9F}"/>
    <dgm:cxn modelId="{D0E67CF7-8E8C-4F78-9115-5072A940BD02}" type="presOf" srcId="{D9C4BAF3-F056-4A85-97B9-0997CBC80E94}" destId="{FC9C62B6-34AA-4088-9C99-86DF2CC561A9}" srcOrd="0" destOrd="0" presId="urn:microsoft.com/office/officeart/2005/8/layout/hList2"/>
    <dgm:cxn modelId="{EE21461F-3980-44CE-AA06-C9FB420E0BAD}" type="presParOf" srcId="{FC9C62B6-34AA-4088-9C99-86DF2CC561A9}" destId="{9537954E-181A-4EF8-A171-7B3A12085D34}" srcOrd="0" destOrd="0" presId="urn:microsoft.com/office/officeart/2005/8/layout/hList2"/>
    <dgm:cxn modelId="{14F2FB7B-739D-41E8-9040-E3EEBADFE008}" type="presParOf" srcId="{9537954E-181A-4EF8-A171-7B3A12085D34}" destId="{619D691B-C7D6-42FA-A24F-7A261D73603C}" srcOrd="0" destOrd="0" presId="urn:microsoft.com/office/officeart/2005/8/layout/hList2"/>
    <dgm:cxn modelId="{6610C04E-B0AC-4D3E-AE09-2F089D744322}" type="presParOf" srcId="{9537954E-181A-4EF8-A171-7B3A12085D34}" destId="{C5574C88-089B-4EB4-A317-C1E40C5FEC74}" srcOrd="1" destOrd="0" presId="urn:microsoft.com/office/officeart/2005/8/layout/hList2"/>
    <dgm:cxn modelId="{06AF4F86-77A8-4808-86EE-C64F69DE56AF}" type="presParOf" srcId="{9537954E-181A-4EF8-A171-7B3A12085D34}" destId="{18D998F6-0B09-4AC7-A91E-5519EDB48541}" srcOrd="2" destOrd="0" presId="urn:microsoft.com/office/officeart/2005/8/layout/hList2"/>
    <dgm:cxn modelId="{8EFA8B4D-D002-4A85-8D15-24A79C7F4326}" type="presParOf" srcId="{FC9C62B6-34AA-4088-9C99-86DF2CC561A9}" destId="{407AE243-89D1-49E1-8BDD-7484B11E1DDE}" srcOrd="1" destOrd="0" presId="urn:microsoft.com/office/officeart/2005/8/layout/hList2"/>
    <dgm:cxn modelId="{31598AF7-B897-4340-A7CE-98BA3DC06DC5}" type="presParOf" srcId="{FC9C62B6-34AA-4088-9C99-86DF2CC561A9}" destId="{AE1C5528-933B-49F1-B7B9-A661FFCFCC00}" srcOrd="2" destOrd="0" presId="urn:microsoft.com/office/officeart/2005/8/layout/hList2"/>
    <dgm:cxn modelId="{6B1D0103-5562-4E26-A95E-E3824DAE977C}" type="presParOf" srcId="{AE1C5528-933B-49F1-B7B9-A661FFCFCC00}" destId="{67887090-E3B4-4547-8266-8B0FC47E0EAD}" srcOrd="0" destOrd="0" presId="urn:microsoft.com/office/officeart/2005/8/layout/hList2"/>
    <dgm:cxn modelId="{200C31CA-E252-4598-873C-A69D2EDAD213}" type="presParOf" srcId="{AE1C5528-933B-49F1-B7B9-A661FFCFCC00}" destId="{233BB7B6-0E86-4CCB-BC92-8867FC3281BB}" srcOrd="1" destOrd="0" presId="urn:microsoft.com/office/officeart/2005/8/layout/hList2"/>
    <dgm:cxn modelId="{9666DC4A-DE2F-4799-B76B-89D325815E75}" type="presParOf" srcId="{AE1C5528-933B-49F1-B7B9-A661FFCFCC00}" destId="{49959C76-085B-44BC-B5F5-0D0ED11D5C59}" srcOrd="2" destOrd="0" presId="urn:microsoft.com/office/officeart/2005/8/layout/hList2"/>
    <dgm:cxn modelId="{63D286A6-7AE4-4E46-AB80-FD61C28E147E}" type="presParOf" srcId="{FC9C62B6-34AA-4088-9C99-86DF2CC561A9}" destId="{DAE35BF3-89DC-4BB2-B673-60D066580CF6}" srcOrd="3" destOrd="0" presId="urn:microsoft.com/office/officeart/2005/8/layout/hList2"/>
    <dgm:cxn modelId="{D9743D8B-6DF1-4290-ADC6-EA3E5007E591}" type="presParOf" srcId="{FC9C62B6-34AA-4088-9C99-86DF2CC561A9}" destId="{EF454853-E524-4CFA-B85B-7C17593CE43D}" srcOrd="4" destOrd="0" presId="urn:microsoft.com/office/officeart/2005/8/layout/hList2"/>
    <dgm:cxn modelId="{0AB04EFE-1DB1-42F1-B555-801CA7E1A30B}" type="presParOf" srcId="{EF454853-E524-4CFA-B85B-7C17593CE43D}" destId="{3CA955C1-0F39-459B-B099-20EE6C58AF17}" srcOrd="0" destOrd="0" presId="urn:microsoft.com/office/officeart/2005/8/layout/hList2"/>
    <dgm:cxn modelId="{DE4AC7FF-8C97-4907-A4C3-AC0B3150C7DD}" type="presParOf" srcId="{EF454853-E524-4CFA-B85B-7C17593CE43D}" destId="{79C9CE25-B896-40CF-86E6-05175B556DB4}" srcOrd="1" destOrd="0" presId="urn:microsoft.com/office/officeart/2005/8/layout/hList2"/>
    <dgm:cxn modelId="{E9BF533E-C64A-4D24-8FEA-DEADAABF8859}" type="presParOf" srcId="{EF454853-E524-4CFA-B85B-7C17593CE43D}" destId="{9A947216-F696-404A-A8B9-862F7477BA5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998F6-0B09-4AC7-A91E-5519EDB48541}">
      <dsp:nvSpPr>
        <dsp:cNvPr id="0" name=""/>
        <dsp:cNvSpPr/>
      </dsp:nvSpPr>
      <dsp:spPr>
        <a:xfrm rot="16200000">
          <a:off x="-1671705" y="2546441"/>
          <a:ext cx="3867055" cy="422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2401" bIns="0" numCol="1" spcCol="1270" anchor="t" anchorCtr="0">
          <a:noAutofit/>
        </a:bodyPr>
        <a:lstStyle/>
        <a:p>
          <a:pPr marL="0" lvl="0" indent="0" algn="r" defTabSz="1333500">
            <a:lnSpc>
              <a:spcPct val="90000"/>
            </a:lnSpc>
            <a:spcBef>
              <a:spcPct val="0"/>
            </a:spcBef>
            <a:spcAft>
              <a:spcPct val="35000"/>
            </a:spcAft>
            <a:buNone/>
          </a:pPr>
          <a:r>
            <a:rPr lang="en-US" sz="3000" kern="1200" dirty="0"/>
            <a:t>Global Assessment </a:t>
          </a:r>
        </a:p>
      </dsp:txBody>
      <dsp:txXfrm>
        <a:off x="-1671705" y="2546441"/>
        <a:ext cx="3867055" cy="422249"/>
      </dsp:txXfrm>
    </dsp:sp>
    <dsp:sp modelId="{C5574C88-089B-4EB4-A317-C1E40C5FEC74}">
      <dsp:nvSpPr>
        <dsp:cNvPr id="0" name=""/>
        <dsp:cNvSpPr/>
      </dsp:nvSpPr>
      <dsp:spPr>
        <a:xfrm>
          <a:off x="472946" y="824038"/>
          <a:ext cx="2103250" cy="386705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72401"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These interviews are conducted with all members of the family to assess for strengths and needs in a comprehensive, holistic manner. The global assessment interviews are conducted by the DCS case manager. </a:t>
          </a:r>
        </a:p>
      </dsp:txBody>
      <dsp:txXfrm>
        <a:off x="472946" y="824038"/>
        <a:ext cx="2103250" cy="3867055"/>
      </dsp:txXfrm>
    </dsp:sp>
    <dsp:sp modelId="{619D691B-C7D6-42FA-A24F-7A261D73603C}">
      <dsp:nvSpPr>
        <dsp:cNvPr id="0" name=""/>
        <dsp:cNvSpPr/>
      </dsp:nvSpPr>
      <dsp:spPr>
        <a:xfrm>
          <a:off x="228599" y="254001"/>
          <a:ext cx="844499" cy="844499"/>
        </a:xfrm>
        <a:prstGeom prst="rect">
          <a:avLst/>
        </a:prstGeom>
        <a:blipFill rotWithShape="1">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959C76-085B-44BC-B5F5-0D0ED11D5C59}">
      <dsp:nvSpPr>
        <dsp:cNvPr id="0" name=""/>
        <dsp:cNvSpPr/>
      </dsp:nvSpPr>
      <dsp:spPr>
        <a:xfrm rot="16200000">
          <a:off x="1396347" y="2546441"/>
          <a:ext cx="3867055" cy="422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2401" bIns="0" numCol="1" spcCol="1270" anchor="t" anchorCtr="0">
          <a:noAutofit/>
        </a:bodyPr>
        <a:lstStyle/>
        <a:p>
          <a:pPr marL="0" lvl="0" indent="0" algn="r" defTabSz="1333500">
            <a:lnSpc>
              <a:spcPct val="90000"/>
            </a:lnSpc>
            <a:spcBef>
              <a:spcPct val="0"/>
            </a:spcBef>
            <a:spcAft>
              <a:spcPct val="35000"/>
            </a:spcAft>
            <a:buNone/>
          </a:pPr>
          <a:r>
            <a:rPr lang="en-US" sz="3000" kern="1200" dirty="0"/>
            <a:t>Minimal Facts </a:t>
          </a:r>
        </a:p>
      </dsp:txBody>
      <dsp:txXfrm>
        <a:off x="1396347" y="2546441"/>
        <a:ext cx="3867055" cy="422249"/>
      </dsp:txXfrm>
    </dsp:sp>
    <dsp:sp modelId="{233BB7B6-0E86-4CCB-BC92-8867FC3281BB}">
      <dsp:nvSpPr>
        <dsp:cNvPr id="0" name=""/>
        <dsp:cNvSpPr/>
      </dsp:nvSpPr>
      <dsp:spPr>
        <a:xfrm>
          <a:off x="3540999" y="824038"/>
          <a:ext cx="2103250" cy="3867055"/>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72401"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This is to be used when needing to determine immediate safety when perpetrators may still have access to the victim(s). This should not be standardly used on all cases. The minimal facts interview is conducted by the DCS case manager or law enforcement.</a:t>
          </a:r>
        </a:p>
      </dsp:txBody>
      <dsp:txXfrm>
        <a:off x="3540999" y="824038"/>
        <a:ext cx="2103250" cy="3867055"/>
      </dsp:txXfrm>
    </dsp:sp>
    <dsp:sp modelId="{67887090-E3B4-4547-8266-8B0FC47E0EAD}">
      <dsp:nvSpPr>
        <dsp:cNvPr id="0" name=""/>
        <dsp:cNvSpPr/>
      </dsp:nvSpPr>
      <dsp:spPr>
        <a:xfrm>
          <a:off x="3118749" y="266669"/>
          <a:ext cx="844499" cy="844499"/>
        </a:xfrm>
        <a:prstGeom prst="rect">
          <a:avLst/>
        </a:prstGeom>
        <a:blipFill rotWithShape="1">
          <a:blip xmlns:r="http://schemas.openxmlformats.org/officeDocument/2006/relationships" r:embed="rId2"/>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47216-F696-404A-A8B9-862F7477BA50}">
      <dsp:nvSpPr>
        <dsp:cNvPr id="0" name=""/>
        <dsp:cNvSpPr/>
      </dsp:nvSpPr>
      <dsp:spPr>
        <a:xfrm rot="16200000">
          <a:off x="4464400" y="2546441"/>
          <a:ext cx="3867055" cy="422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2401" bIns="0" numCol="1" spcCol="1270" anchor="t" anchorCtr="0">
          <a:noAutofit/>
        </a:bodyPr>
        <a:lstStyle/>
        <a:p>
          <a:pPr marL="0" lvl="0" indent="0" algn="r" defTabSz="1333500">
            <a:lnSpc>
              <a:spcPct val="90000"/>
            </a:lnSpc>
            <a:spcBef>
              <a:spcPct val="0"/>
            </a:spcBef>
            <a:spcAft>
              <a:spcPct val="35000"/>
            </a:spcAft>
            <a:buNone/>
          </a:pPr>
          <a:r>
            <a:rPr lang="en-US" sz="3000" kern="1200" dirty="0"/>
            <a:t>Forensic Interview </a:t>
          </a:r>
        </a:p>
      </dsp:txBody>
      <dsp:txXfrm>
        <a:off x="4464400" y="2546441"/>
        <a:ext cx="3867055" cy="422249"/>
      </dsp:txXfrm>
    </dsp:sp>
    <dsp:sp modelId="{79C9CE25-B896-40CF-86E6-05175B556DB4}">
      <dsp:nvSpPr>
        <dsp:cNvPr id="0" name=""/>
        <dsp:cNvSpPr/>
      </dsp:nvSpPr>
      <dsp:spPr>
        <a:xfrm>
          <a:off x="6609052" y="824038"/>
          <a:ext cx="2103250" cy="3867055"/>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72401"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This is a structured conversation with a child intended to elicit detailed information about a possible event(s) that the child may have experienced or witnessed. This interview is conducted by forensic interview specialists.</a:t>
          </a:r>
        </a:p>
        <a:p>
          <a:pPr marL="114300" lvl="1" indent="-114300" algn="l" defTabSz="666750">
            <a:lnSpc>
              <a:spcPct val="90000"/>
            </a:lnSpc>
            <a:spcBef>
              <a:spcPct val="0"/>
            </a:spcBef>
            <a:spcAft>
              <a:spcPct val="15000"/>
            </a:spcAft>
            <a:buChar char="•"/>
          </a:pPr>
          <a:endParaRPr lang="en-US" sz="1500" kern="1200" dirty="0"/>
        </a:p>
      </dsp:txBody>
      <dsp:txXfrm>
        <a:off x="6609052" y="824038"/>
        <a:ext cx="2103250" cy="3867055"/>
      </dsp:txXfrm>
    </dsp:sp>
    <dsp:sp modelId="{3CA955C1-0F39-459B-B099-20EE6C58AF17}">
      <dsp:nvSpPr>
        <dsp:cNvPr id="0" name=""/>
        <dsp:cNvSpPr/>
      </dsp:nvSpPr>
      <dsp:spPr>
        <a:xfrm>
          <a:off x="6186802" y="266669"/>
          <a:ext cx="844499" cy="844499"/>
        </a:xfrm>
        <a:prstGeom prst="rect">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22BD9C-36B8-4E66-9408-07742DE3EE9D}" type="datetimeFigureOut">
              <a:rPr lang="en-US" smtClean="0"/>
              <a:t>3/29/2023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FFB8A-F8CD-4FC5-B689-48E85F08E4C2}" type="slidenum">
              <a:rPr lang="en-US" smtClean="0"/>
              <a:t>‹#›</a:t>
            </a:fld>
            <a:endParaRPr lang="en-US"/>
          </a:p>
        </p:txBody>
      </p:sp>
    </p:spTree>
    <p:extLst>
      <p:ext uri="{BB962C8B-B14F-4D97-AF65-F5344CB8AC3E}">
        <p14:creationId xmlns:p14="http://schemas.microsoft.com/office/powerpoint/2010/main" val="296877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child’s interview could be the majority of the evidence in your case, we don’t want to mess it up by doing improper interviews. </a:t>
            </a:r>
          </a:p>
          <a:p>
            <a:endParaRPr lang="en-US" dirty="0"/>
          </a:p>
        </p:txBody>
      </p:sp>
      <p:sp>
        <p:nvSpPr>
          <p:cNvPr id="4" name="Slide Number Placeholder 3"/>
          <p:cNvSpPr>
            <a:spLocks noGrp="1"/>
          </p:cNvSpPr>
          <p:nvPr>
            <p:ph type="sldNum" sz="quarter" idx="10"/>
          </p:nvPr>
        </p:nvSpPr>
        <p:spPr/>
        <p:txBody>
          <a:bodyPr/>
          <a:lstStyle/>
          <a:p>
            <a:fld id="{AA607F91-7988-4004-9651-013206D379A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8766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or Bad Example?  BAD EXAMPLE </a:t>
            </a:r>
            <a:r>
              <a:rPr lang="en-US" dirty="0"/>
              <a:t>The ACV made a disclosure of sex and there is no Minimal Facts done – the info needed to make a safety decision with regard to that new allegation was not obtained. Also, the location could be a problem - in the family home, living room. Was the child at least asked where she would be most comfortable talking?</a:t>
            </a:r>
          </a:p>
          <a:p>
            <a:endParaRPr lang="en-US" dirty="0"/>
          </a:p>
          <a:p>
            <a:r>
              <a:rPr lang="en-US" dirty="0"/>
              <a:t>What other questions should the worker have asked to gain the information needed for a minimal fact interview. </a:t>
            </a:r>
          </a:p>
        </p:txBody>
      </p:sp>
      <p:sp>
        <p:nvSpPr>
          <p:cNvPr id="4" name="Slide Number Placeholder 3"/>
          <p:cNvSpPr>
            <a:spLocks noGrp="1"/>
          </p:cNvSpPr>
          <p:nvPr>
            <p:ph type="sldNum" sz="quarter" idx="5"/>
          </p:nvPr>
        </p:nvSpPr>
        <p:spPr/>
        <p:txBody>
          <a:bodyPr/>
          <a:lstStyle/>
          <a:p>
            <a:fld id="{482FFB8A-F8CD-4FC5-B689-48E85F08E4C2}" type="slidenum">
              <a:rPr lang="en-US" smtClean="0"/>
              <a:t>12</a:t>
            </a:fld>
            <a:endParaRPr lang="en-US"/>
          </a:p>
        </p:txBody>
      </p:sp>
    </p:spTree>
    <p:extLst>
      <p:ext uri="{BB962C8B-B14F-4D97-AF65-F5344CB8AC3E}">
        <p14:creationId xmlns:p14="http://schemas.microsoft.com/office/powerpoint/2010/main" val="124677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Exploring body parts and areas that may have been touched using child’s word. </a:t>
            </a:r>
          </a:p>
          <a:p>
            <a:pPr marL="171450" indent="-171450">
              <a:buFont typeface="Arial" panose="020B0604020202020204" pitchFamily="34" charset="0"/>
              <a:buChar char="•"/>
            </a:pPr>
            <a:r>
              <a:rPr lang="en-US" dirty="0"/>
              <a:t>Who is the perpetrator? (Age and relationships to the child, if the perpetrator has access to other children)</a:t>
            </a:r>
          </a:p>
          <a:p>
            <a:pPr marL="171450" indent="-171450">
              <a:buFont typeface="Arial" panose="020B0604020202020204" pitchFamily="34" charset="0"/>
              <a:buChar char="•"/>
            </a:pPr>
            <a:r>
              <a:rPr lang="en-US" dirty="0"/>
              <a:t>Age of the victim/alleged perpetrator(s)</a:t>
            </a:r>
          </a:p>
          <a:p>
            <a:pPr marL="171450" indent="-171450">
              <a:buFont typeface="Arial" panose="020B0604020202020204" pitchFamily="34" charset="0"/>
              <a:buChar char="•"/>
            </a:pPr>
            <a:r>
              <a:rPr lang="en-US" dirty="0"/>
              <a:t>Where did it happen? (Location, Jurisdiction, only one is needed to begin, the rest can be identified later)</a:t>
            </a:r>
          </a:p>
          <a:p>
            <a:pPr marL="171450" indent="-171450">
              <a:buFont typeface="Arial" panose="020B0604020202020204" pitchFamily="34" charset="0"/>
              <a:buChar char="•"/>
            </a:pPr>
            <a:r>
              <a:rPr lang="en-US" dirty="0"/>
              <a:t>When did it happen last? We need to determine if immediate medical attention is necessary, if abuse has taken place within 72 hours, a medical exam is usually necessary to gather evidence.  Consult with your supervisor to discuss where the exam will take place.  </a:t>
            </a:r>
          </a:p>
          <a:p>
            <a:endParaRPr lang="en-US" dirty="0"/>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14</a:t>
            </a:fld>
            <a:endParaRPr lang="en-US"/>
          </a:p>
        </p:txBody>
      </p:sp>
    </p:spTree>
    <p:extLst>
      <p:ext uri="{BB962C8B-B14F-4D97-AF65-F5344CB8AC3E}">
        <p14:creationId xmlns:p14="http://schemas.microsoft.com/office/powerpoint/2010/main" val="2388241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and discuss each segment individually..</a:t>
            </a:r>
          </a:p>
        </p:txBody>
      </p:sp>
      <p:sp>
        <p:nvSpPr>
          <p:cNvPr id="4" name="Slide Number Placeholder 3"/>
          <p:cNvSpPr>
            <a:spLocks noGrp="1"/>
          </p:cNvSpPr>
          <p:nvPr>
            <p:ph type="sldNum" sz="quarter" idx="5"/>
          </p:nvPr>
        </p:nvSpPr>
        <p:spPr/>
        <p:txBody>
          <a:bodyPr/>
          <a:lstStyle/>
          <a:p>
            <a:fld id="{482FFB8A-F8CD-4FC5-B689-48E85F08E4C2}" type="slidenum">
              <a:rPr lang="en-US" smtClean="0"/>
              <a:t>15</a:t>
            </a:fld>
            <a:endParaRPr lang="en-US"/>
          </a:p>
        </p:txBody>
      </p:sp>
    </p:spTree>
    <p:extLst>
      <p:ext uri="{BB962C8B-B14F-4D97-AF65-F5344CB8AC3E}">
        <p14:creationId xmlns:p14="http://schemas.microsoft.com/office/powerpoint/2010/main" val="258351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BOTHERED….not TOUCHED. Don’t give the child the words they may use in their disclosure. </a:t>
            </a:r>
          </a:p>
        </p:txBody>
      </p:sp>
      <p:sp>
        <p:nvSpPr>
          <p:cNvPr id="4" name="Slide Number Placeholder 3"/>
          <p:cNvSpPr>
            <a:spLocks noGrp="1"/>
          </p:cNvSpPr>
          <p:nvPr>
            <p:ph type="sldNum" sz="quarter" idx="5"/>
          </p:nvPr>
        </p:nvSpPr>
        <p:spPr/>
        <p:txBody>
          <a:bodyPr/>
          <a:lstStyle/>
          <a:p>
            <a:fld id="{482FFB8A-F8CD-4FC5-B689-48E85F08E4C2}" type="slidenum">
              <a:rPr lang="en-US" smtClean="0"/>
              <a:t>18</a:t>
            </a:fld>
            <a:endParaRPr lang="en-US"/>
          </a:p>
        </p:txBody>
      </p:sp>
    </p:spTree>
    <p:extLst>
      <p:ext uri="{BB962C8B-B14F-4D97-AF65-F5344CB8AC3E}">
        <p14:creationId xmlns:p14="http://schemas.microsoft.com/office/powerpoint/2010/main" val="356531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process if you are investigating a different type of allegation and the child happens to also disclose to you some sort of sexual abuse</a:t>
            </a:r>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19</a:t>
            </a:fld>
            <a:endParaRPr lang="en-US"/>
          </a:p>
        </p:txBody>
      </p:sp>
    </p:spTree>
    <p:extLst>
      <p:ext uri="{BB962C8B-B14F-4D97-AF65-F5344CB8AC3E}">
        <p14:creationId xmlns:p14="http://schemas.microsoft.com/office/powerpoint/2010/main" val="369596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5-year-old Susan disclosed to her teacher that her uncle Johnny touched her “cookie” a few nights ago, and she did not like it. </a:t>
            </a:r>
          </a:p>
          <a:p>
            <a:endParaRPr lang="en-US" dirty="0"/>
          </a:p>
          <a:p>
            <a:r>
              <a:rPr lang="en-US" dirty="0"/>
              <a:t>10-year-old Mike disclosed her older brother has been coming into his room at night making him do things he shouldn’t. </a:t>
            </a:r>
          </a:p>
          <a:p>
            <a:endParaRPr lang="en-US" dirty="0"/>
          </a:p>
          <a:p>
            <a:r>
              <a:rPr lang="en-US" dirty="0"/>
              <a:t>13- year-old Morgan told her friend Mary who reported to school counselor that Morgan has been forced to have sex with you step-dad for over a year. </a:t>
            </a:r>
          </a:p>
          <a:p>
            <a:endParaRPr lang="en-US" dirty="0"/>
          </a:p>
          <a:p>
            <a:r>
              <a:rPr lang="en-US" dirty="0"/>
              <a:t>15-year-old Danny disclosed to his baseball coach that his older sister Michelle’s husband Michael has been raping him for about six months and he is supposed to go stay with them this weekend and he really doesn’t want to go because he knows what will happen.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20</a:t>
            </a:fld>
            <a:endParaRPr lang="en-US"/>
          </a:p>
        </p:txBody>
      </p:sp>
    </p:spTree>
    <p:extLst>
      <p:ext uri="{BB962C8B-B14F-4D97-AF65-F5344CB8AC3E}">
        <p14:creationId xmlns:p14="http://schemas.microsoft.com/office/powerpoint/2010/main" val="221978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to the family what a CAC is, what an FI is, and why we use this process. Trauma-informed and child friendly, etc. </a:t>
            </a:r>
          </a:p>
        </p:txBody>
      </p:sp>
      <p:sp>
        <p:nvSpPr>
          <p:cNvPr id="4" name="Slide Number Placeholder 3"/>
          <p:cNvSpPr>
            <a:spLocks noGrp="1"/>
          </p:cNvSpPr>
          <p:nvPr>
            <p:ph type="sldNum" sz="quarter" idx="5"/>
          </p:nvPr>
        </p:nvSpPr>
        <p:spPr/>
        <p:txBody>
          <a:bodyPr/>
          <a:lstStyle/>
          <a:p>
            <a:fld id="{482FFB8A-F8CD-4FC5-B689-48E85F08E4C2}" type="slidenum">
              <a:rPr lang="en-US" smtClean="0"/>
              <a:t>21</a:t>
            </a:fld>
            <a:endParaRPr lang="en-US"/>
          </a:p>
        </p:txBody>
      </p:sp>
    </p:spTree>
    <p:extLst>
      <p:ext uri="{BB962C8B-B14F-4D97-AF65-F5344CB8AC3E}">
        <p14:creationId xmlns:p14="http://schemas.microsoft.com/office/powerpoint/2010/main" val="472859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Example! </a:t>
            </a:r>
            <a:r>
              <a:rPr lang="en-US" dirty="0"/>
              <a:t>Since Becca told her mother about the abuse, we can talk to the mother to ask about grandpa’s next access to Becca, and then proceed with any safety planning from there. </a:t>
            </a:r>
          </a:p>
        </p:txBody>
      </p:sp>
      <p:sp>
        <p:nvSpPr>
          <p:cNvPr id="4" name="Slide Number Placeholder 3"/>
          <p:cNvSpPr>
            <a:spLocks noGrp="1"/>
          </p:cNvSpPr>
          <p:nvPr>
            <p:ph type="sldNum" sz="quarter" idx="5"/>
          </p:nvPr>
        </p:nvSpPr>
        <p:spPr/>
        <p:txBody>
          <a:bodyPr/>
          <a:lstStyle/>
          <a:p>
            <a:fld id="{482FFB8A-F8CD-4FC5-B689-48E85F08E4C2}" type="slidenum">
              <a:rPr lang="en-US" smtClean="0"/>
              <a:t>23</a:t>
            </a:fld>
            <a:endParaRPr lang="en-US"/>
          </a:p>
        </p:txBody>
      </p:sp>
    </p:spTree>
    <p:extLst>
      <p:ext uri="{BB962C8B-B14F-4D97-AF65-F5344CB8AC3E}">
        <p14:creationId xmlns:p14="http://schemas.microsoft.com/office/powerpoint/2010/main" val="388819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Yes, child disclose at least one location of sexual abuse. </a:t>
            </a:r>
          </a:p>
          <a:p>
            <a:pPr marL="228600" indent="-228600">
              <a:buAutoNum type="arabicPeriod"/>
            </a:pPr>
            <a:r>
              <a:rPr lang="en-US" dirty="0"/>
              <a:t>Yes, during the forensic interview it would be explored of other locations or jurisdictions.</a:t>
            </a:r>
          </a:p>
          <a:p>
            <a:pPr marL="228600" indent="-228600">
              <a:buAutoNum type="arabicPeriod"/>
            </a:pPr>
            <a:r>
              <a:rPr lang="en-US" dirty="0"/>
              <a:t>Cheatham County was initially disclosed. </a:t>
            </a:r>
          </a:p>
          <a:p>
            <a:pPr marL="228600" indent="-228600">
              <a:buAutoNum type="arabicPeriod"/>
            </a:pPr>
            <a:r>
              <a:rPr lang="en-US" dirty="0"/>
              <a:t>If initial referral has allegation of sexual abuse, you would convene CPIT prior to going out on the case. If during your investigation sex abuse is disclosed once it is determined through minimal facts law enforcement would be notified.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24</a:t>
            </a:fld>
            <a:endParaRPr lang="en-US"/>
          </a:p>
        </p:txBody>
      </p:sp>
    </p:spTree>
    <p:extLst>
      <p:ext uri="{BB962C8B-B14F-4D97-AF65-F5344CB8AC3E}">
        <p14:creationId xmlns:p14="http://schemas.microsoft.com/office/powerpoint/2010/main" val="198755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look at several examples of case recordings – Minimal Facts, FI, body safety interview, non-offending parent interview</a:t>
            </a:r>
          </a:p>
        </p:txBody>
      </p:sp>
      <p:sp>
        <p:nvSpPr>
          <p:cNvPr id="4" name="Slide Number Placeholder 3"/>
          <p:cNvSpPr>
            <a:spLocks noGrp="1"/>
          </p:cNvSpPr>
          <p:nvPr>
            <p:ph type="sldNum" sz="quarter" idx="5"/>
          </p:nvPr>
        </p:nvSpPr>
        <p:spPr/>
        <p:txBody>
          <a:bodyPr/>
          <a:lstStyle/>
          <a:p>
            <a:fld id="{482FFB8A-F8CD-4FC5-B689-48E85F08E4C2}" type="slidenum">
              <a:rPr lang="en-US" smtClean="0"/>
              <a:t>25</a:t>
            </a:fld>
            <a:endParaRPr lang="en-US"/>
          </a:p>
        </p:txBody>
      </p:sp>
    </p:spTree>
    <p:extLst>
      <p:ext uri="{BB962C8B-B14F-4D97-AF65-F5344CB8AC3E}">
        <p14:creationId xmlns:p14="http://schemas.microsoft.com/office/powerpoint/2010/main" val="176129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child interviews to determine Safety/Risk.</a:t>
            </a:r>
          </a:p>
          <a:p>
            <a:r>
              <a:rPr lang="en-US" dirty="0"/>
              <a:t>Global assessment can be guided by FAST questions.</a:t>
            </a:r>
          </a:p>
        </p:txBody>
      </p:sp>
      <p:sp>
        <p:nvSpPr>
          <p:cNvPr id="4" name="Slide Number Placeholder 3"/>
          <p:cNvSpPr>
            <a:spLocks noGrp="1"/>
          </p:cNvSpPr>
          <p:nvPr>
            <p:ph type="sldNum" sz="quarter" idx="5"/>
          </p:nvPr>
        </p:nvSpPr>
        <p:spPr/>
        <p:txBody>
          <a:bodyPr/>
          <a:lstStyle/>
          <a:p>
            <a:fld id="{AA607F91-7988-4004-9651-013206D379AB}" type="slidenum">
              <a:rPr lang="en-US" smtClean="0"/>
              <a:t>2</a:t>
            </a:fld>
            <a:endParaRPr lang="en-US" dirty="0"/>
          </a:p>
        </p:txBody>
      </p:sp>
    </p:spTree>
    <p:extLst>
      <p:ext uri="{BB962C8B-B14F-4D97-AF65-F5344CB8AC3E}">
        <p14:creationId xmlns:p14="http://schemas.microsoft.com/office/powerpoint/2010/main" val="4200592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BAD EXAMPLE! </a:t>
            </a:r>
            <a:r>
              <a:rPr lang="en-US" dirty="0"/>
              <a:t>We appreciate the CM explaining all of these things to the family, and we should, except maybe the CPIT presentation. But, this case note really doesn’t tell us anything. Hopefully, these sentences are </a:t>
            </a:r>
            <a:r>
              <a:rPr lang="en-US" b="1" u="sng" dirty="0"/>
              <a:t>part</a:t>
            </a:r>
            <a:r>
              <a:rPr lang="en-US" dirty="0"/>
              <a:t> of the parent/caregiver interview, along with a lot of other information. </a:t>
            </a:r>
          </a:p>
        </p:txBody>
      </p:sp>
      <p:sp>
        <p:nvSpPr>
          <p:cNvPr id="4" name="Slide Number Placeholder 3"/>
          <p:cNvSpPr>
            <a:spLocks noGrp="1"/>
          </p:cNvSpPr>
          <p:nvPr>
            <p:ph type="sldNum" sz="quarter" idx="5"/>
          </p:nvPr>
        </p:nvSpPr>
        <p:spPr/>
        <p:txBody>
          <a:bodyPr/>
          <a:lstStyle/>
          <a:p>
            <a:fld id="{482FFB8A-F8CD-4FC5-B689-48E85F08E4C2}" type="slidenum">
              <a:rPr lang="en-US" smtClean="0"/>
              <a:t>26</a:t>
            </a:fld>
            <a:endParaRPr lang="en-US"/>
          </a:p>
        </p:txBody>
      </p:sp>
    </p:spTree>
    <p:extLst>
      <p:ext uri="{BB962C8B-B14F-4D97-AF65-F5344CB8AC3E}">
        <p14:creationId xmlns:p14="http://schemas.microsoft.com/office/powerpoint/2010/main" val="205287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Poor Example! </a:t>
            </a:r>
            <a:r>
              <a:rPr lang="en-US" dirty="0"/>
              <a:t> We cannot tell when was the last time this happened, if the AP is an adult/minor, the location (jurisdiction). If we can get that missing info from the father, then those things would not need to be asked of the ACV. Also, the CM asked how many times, and that is not something needed in Minimal Facts. </a:t>
            </a:r>
          </a:p>
        </p:txBody>
      </p:sp>
      <p:sp>
        <p:nvSpPr>
          <p:cNvPr id="4" name="Slide Number Placeholder 3"/>
          <p:cNvSpPr>
            <a:spLocks noGrp="1"/>
          </p:cNvSpPr>
          <p:nvPr>
            <p:ph type="sldNum" sz="quarter" idx="5"/>
          </p:nvPr>
        </p:nvSpPr>
        <p:spPr/>
        <p:txBody>
          <a:bodyPr/>
          <a:lstStyle/>
          <a:p>
            <a:fld id="{482FFB8A-F8CD-4FC5-B689-48E85F08E4C2}" type="slidenum">
              <a:rPr lang="en-US" smtClean="0"/>
              <a:t>27</a:t>
            </a:fld>
            <a:endParaRPr lang="en-US"/>
          </a:p>
        </p:txBody>
      </p:sp>
    </p:spTree>
    <p:extLst>
      <p:ext uri="{BB962C8B-B14F-4D97-AF65-F5344CB8AC3E}">
        <p14:creationId xmlns:p14="http://schemas.microsoft.com/office/powerpoint/2010/main" val="237859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Body Safety Interview Example!! THIS IS NOT A MINIMAL FACTS INTERVIEW!! This kind of interview should be done as a part of the Global Assessment with all ACV’s, regardless of the allegation type (as age/verbal skills permit)</a:t>
            </a:r>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28</a:t>
            </a:fld>
            <a:endParaRPr lang="en-US"/>
          </a:p>
        </p:txBody>
      </p:sp>
    </p:spTree>
    <p:extLst>
      <p:ext uri="{BB962C8B-B14F-4D97-AF65-F5344CB8AC3E}">
        <p14:creationId xmlns:p14="http://schemas.microsoft.com/office/powerpoint/2010/main" val="102660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BEYOND! </a:t>
            </a:r>
            <a:r>
              <a:rPr lang="en-US" dirty="0"/>
              <a:t>Discuss the importance of not going to far.  The child made a disclosure, should cut the interview off, schedule a forensic.  No need to keep pushing and not get any of the other information needed These details are all about the touching and include none of the other info needed to determine safety and for safety planning. </a:t>
            </a:r>
          </a:p>
          <a:p>
            <a:endParaRPr lang="en-US" dirty="0"/>
          </a:p>
          <a:p>
            <a:endParaRPr lang="en-US" dirty="0"/>
          </a:p>
          <a:p>
            <a:r>
              <a:rPr lang="en-US" dirty="0"/>
              <a:t>Always document facts and use terms and words child uses. </a:t>
            </a:r>
          </a:p>
        </p:txBody>
      </p:sp>
      <p:sp>
        <p:nvSpPr>
          <p:cNvPr id="4" name="Slide Number Placeholder 3"/>
          <p:cNvSpPr>
            <a:spLocks noGrp="1"/>
          </p:cNvSpPr>
          <p:nvPr>
            <p:ph type="sldNum" sz="quarter" idx="5"/>
          </p:nvPr>
        </p:nvSpPr>
        <p:spPr/>
        <p:txBody>
          <a:bodyPr/>
          <a:lstStyle/>
          <a:p>
            <a:fld id="{482FFB8A-F8CD-4FC5-B689-48E85F08E4C2}" type="slidenum">
              <a:rPr lang="en-US" smtClean="0"/>
              <a:t>29</a:t>
            </a:fld>
            <a:endParaRPr lang="en-US"/>
          </a:p>
        </p:txBody>
      </p:sp>
    </p:spTree>
    <p:extLst>
      <p:ext uri="{BB962C8B-B14F-4D97-AF65-F5344CB8AC3E}">
        <p14:creationId xmlns:p14="http://schemas.microsoft.com/office/powerpoint/2010/main" val="69117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Providing for the child’s IMMEDIATE SAFETY AND MEDICAL ATTENTION is different than assessing the ACV/family/home for safety and risk. </a:t>
            </a:r>
          </a:p>
        </p:txBody>
      </p:sp>
      <p:sp>
        <p:nvSpPr>
          <p:cNvPr id="4" name="Slide Number Placeholder 3"/>
          <p:cNvSpPr>
            <a:spLocks noGrp="1"/>
          </p:cNvSpPr>
          <p:nvPr>
            <p:ph type="sldNum" sz="quarter" idx="5"/>
          </p:nvPr>
        </p:nvSpPr>
        <p:spPr/>
        <p:txBody>
          <a:bodyPr/>
          <a:lstStyle/>
          <a:p>
            <a:fld id="{482FFB8A-F8CD-4FC5-B689-48E85F08E4C2}" type="slidenum">
              <a:rPr lang="en-US" smtClean="0"/>
              <a:t>3</a:t>
            </a:fld>
            <a:endParaRPr lang="en-US"/>
          </a:p>
        </p:txBody>
      </p:sp>
    </p:spTree>
    <p:extLst>
      <p:ext uri="{BB962C8B-B14F-4D97-AF65-F5344CB8AC3E}">
        <p14:creationId xmlns:p14="http://schemas.microsoft.com/office/powerpoint/2010/main" val="104731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Providing for the child’s IMMEDIATE SAFETY AND MEDICAL ATTENTION is different than assessing the ACV/family/home for safety and risk. </a:t>
            </a:r>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4</a:t>
            </a:fld>
            <a:endParaRPr lang="en-US"/>
          </a:p>
        </p:txBody>
      </p:sp>
    </p:spTree>
    <p:extLst>
      <p:ext uri="{BB962C8B-B14F-4D97-AF65-F5344CB8AC3E}">
        <p14:creationId xmlns:p14="http://schemas.microsoft.com/office/powerpoint/2010/main" val="159930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5</a:t>
            </a:fld>
            <a:endParaRPr lang="en-US"/>
          </a:p>
        </p:txBody>
      </p:sp>
    </p:spTree>
    <p:extLst>
      <p:ext uri="{BB962C8B-B14F-4D97-AF65-F5344CB8AC3E}">
        <p14:creationId xmlns:p14="http://schemas.microsoft.com/office/powerpoint/2010/main" val="80219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Was a disclosure made? </a:t>
            </a:r>
          </a:p>
          <a:p>
            <a:pPr marL="171450" indent="-171450">
              <a:buFont typeface="Arial" panose="020B0604020202020204" pitchFamily="34" charset="0"/>
              <a:buChar char="•"/>
            </a:pPr>
            <a:r>
              <a:rPr lang="en-US" dirty="0"/>
              <a:t>We only need to identify ONE jurisdiction to begin the process.  We do not need to obtain information during initial contact about other jurisdictions, as this will be clarified during the forensic interview.  If we already know the location of one incident, this does not need to be asked.</a:t>
            </a:r>
          </a:p>
          <a:p>
            <a:pPr marL="171450" indent="-171450">
              <a:buFont typeface="Arial" panose="020B0604020202020204" pitchFamily="34" charset="0"/>
              <a:buChar char="•"/>
            </a:pPr>
            <a:r>
              <a:rPr lang="en-US" dirty="0"/>
              <a:t>Timeframe – to determine if an emergency medical examination is needed, did it occur in the last 72-96 hours?</a:t>
            </a:r>
          </a:p>
          <a:p>
            <a:pPr marL="171450" indent="-171450">
              <a:buFont typeface="Arial" panose="020B0604020202020204" pitchFamily="34" charset="0"/>
              <a:buChar char="•"/>
            </a:pPr>
            <a:r>
              <a:rPr lang="en-US" dirty="0"/>
              <a:t>WHO is the alleged perp (in-home person, do they meet our relationship criteria)? </a:t>
            </a:r>
          </a:p>
          <a:p>
            <a:pPr marL="171450" indent="-171450">
              <a:buFont typeface="Arial" panose="020B0604020202020204" pitchFamily="34" charset="0"/>
              <a:buChar char="•"/>
            </a:pPr>
            <a:r>
              <a:rPr lang="en-US" dirty="0"/>
              <a:t>HOW SOON will the AP have contact again?</a:t>
            </a:r>
          </a:p>
          <a:p>
            <a:endParaRPr lang="en-US" dirty="0"/>
          </a:p>
          <a:p>
            <a:endParaRPr lang="en-US" dirty="0"/>
          </a:p>
        </p:txBody>
      </p:sp>
      <p:sp>
        <p:nvSpPr>
          <p:cNvPr id="4" name="Slide Number Placeholder 3"/>
          <p:cNvSpPr>
            <a:spLocks noGrp="1"/>
          </p:cNvSpPr>
          <p:nvPr>
            <p:ph type="sldNum" sz="quarter" idx="5"/>
          </p:nvPr>
        </p:nvSpPr>
        <p:spPr/>
        <p:txBody>
          <a:bodyPr/>
          <a:lstStyle/>
          <a:p>
            <a:fld id="{482FFB8A-F8CD-4FC5-B689-48E85F08E4C2}" type="slidenum">
              <a:rPr lang="en-US" smtClean="0"/>
              <a:t>6</a:t>
            </a:fld>
            <a:endParaRPr lang="en-US"/>
          </a:p>
        </p:txBody>
      </p:sp>
    </p:spTree>
    <p:extLst>
      <p:ext uri="{BB962C8B-B14F-4D97-AF65-F5344CB8AC3E}">
        <p14:creationId xmlns:p14="http://schemas.microsoft.com/office/powerpoint/2010/main" val="527225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child discloses to the teacher or another trusted adult, we cannot expect that they would then disclose to us (a random stranger, while at school or at home where the AP likely is). We need to give them the opportunity to do an FI in a trauma-informed and child friendly location. We need to just schedule the FI. </a:t>
            </a:r>
          </a:p>
        </p:txBody>
      </p:sp>
      <p:sp>
        <p:nvSpPr>
          <p:cNvPr id="4" name="Slide Number Placeholder 3"/>
          <p:cNvSpPr>
            <a:spLocks noGrp="1"/>
          </p:cNvSpPr>
          <p:nvPr>
            <p:ph type="sldNum" sz="quarter" idx="5"/>
          </p:nvPr>
        </p:nvSpPr>
        <p:spPr/>
        <p:txBody>
          <a:bodyPr/>
          <a:lstStyle/>
          <a:p>
            <a:fld id="{482FFB8A-F8CD-4FC5-B689-48E85F08E4C2}" type="slidenum">
              <a:rPr lang="en-US" smtClean="0"/>
              <a:t>8</a:t>
            </a:fld>
            <a:endParaRPr lang="en-US"/>
          </a:p>
        </p:txBody>
      </p:sp>
    </p:spTree>
    <p:extLst>
      <p:ext uri="{BB962C8B-B14F-4D97-AF65-F5344CB8AC3E}">
        <p14:creationId xmlns:p14="http://schemas.microsoft.com/office/powerpoint/2010/main" val="428947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The trusted adult, the mother, provided all of the information we need to plan for safety and potential medical needs. </a:t>
            </a:r>
          </a:p>
          <a:p>
            <a:r>
              <a:rPr lang="en-US" dirty="0"/>
              <a:t>Disclosure? </a:t>
            </a:r>
            <a:r>
              <a:rPr lang="en-US" b="1" dirty="0"/>
              <a:t>YES</a:t>
            </a:r>
            <a:r>
              <a:rPr lang="en-US" dirty="0"/>
              <a:t> Where? </a:t>
            </a:r>
            <a:r>
              <a:rPr lang="en-US" b="1" dirty="0"/>
              <a:t>SHELBY COUNTY (jurisdiction) </a:t>
            </a:r>
            <a:r>
              <a:rPr lang="en-US" b="0" dirty="0"/>
              <a:t>When? </a:t>
            </a:r>
            <a:r>
              <a:rPr lang="en-US" b="1" dirty="0"/>
              <a:t>ABOUT TWO WEEKS AGO (immediate medical exam not needed) </a:t>
            </a:r>
            <a:r>
              <a:rPr lang="en-US" dirty="0"/>
              <a:t>Who? </a:t>
            </a:r>
            <a:r>
              <a:rPr lang="en-US" b="1" dirty="0"/>
              <a:t>UNCLE MARCO, (family member, meets criteria) </a:t>
            </a:r>
            <a:r>
              <a:rPr lang="en-US" dirty="0"/>
              <a:t>When will AP next have access? </a:t>
            </a:r>
            <a:r>
              <a:rPr lang="en-US" b="1" dirty="0"/>
              <a:t>HE WON’T HAVE ACCESS, FAMILY IS PROTECTIVE</a:t>
            </a:r>
            <a:endParaRPr lang="en-US" dirty="0"/>
          </a:p>
          <a:p>
            <a:r>
              <a:rPr lang="en-US" dirty="0"/>
              <a:t>Next steps?</a:t>
            </a:r>
          </a:p>
        </p:txBody>
      </p:sp>
      <p:sp>
        <p:nvSpPr>
          <p:cNvPr id="4" name="Slide Number Placeholder 3"/>
          <p:cNvSpPr>
            <a:spLocks noGrp="1"/>
          </p:cNvSpPr>
          <p:nvPr>
            <p:ph type="sldNum" sz="quarter" idx="5"/>
          </p:nvPr>
        </p:nvSpPr>
        <p:spPr/>
        <p:txBody>
          <a:bodyPr/>
          <a:lstStyle/>
          <a:p>
            <a:fld id="{482FFB8A-F8CD-4FC5-B689-48E85F08E4C2}" type="slidenum">
              <a:rPr lang="en-US" smtClean="0"/>
              <a:t>9</a:t>
            </a:fld>
            <a:endParaRPr lang="en-US"/>
          </a:p>
        </p:txBody>
      </p:sp>
    </p:spTree>
    <p:extLst>
      <p:ext uri="{BB962C8B-B14F-4D97-AF65-F5344CB8AC3E}">
        <p14:creationId xmlns:p14="http://schemas.microsoft.com/office/powerpoint/2010/main" val="53724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 location of alleged abuse</a:t>
            </a:r>
          </a:p>
          <a:p>
            <a:r>
              <a:rPr lang="en-US" dirty="0"/>
              <a:t>Child’s bedroom/home could be traumatizing. If you MUST talk to the child at their home, at least ask the child where he/she would feel most comfortable talking to you. </a:t>
            </a:r>
          </a:p>
        </p:txBody>
      </p:sp>
      <p:sp>
        <p:nvSpPr>
          <p:cNvPr id="4" name="Slide Number Placeholder 3"/>
          <p:cNvSpPr>
            <a:spLocks noGrp="1"/>
          </p:cNvSpPr>
          <p:nvPr>
            <p:ph type="sldNum" sz="quarter" idx="5"/>
          </p:nvPr>
        </p:nvSpPr>
        <p:spPr/>
        <p:txBody>
          <a:bodyPr/>
          <a:lstStyle/>
          <a:p>
            <a:fld id="{482FFB8A-F8CD-4FC5-B689-48E85F08E4C2}" type="slidenum">
              <a:rPr lang="en-US" smtClean="0"/>
              <a:t>10</a:t>
            </a:fld>
            <a:endParaRPr lang="en-US"/>
          </a:p>
        </p:txBody>
      </p:sp>
    </p:spTree>
    <p:extLst>
      <p:ext uri="{BB962C8B-B14F-4D97-AF65-F5344CB8AC3E}">
        <p14:creationId xmlns:p14="http://schemas.microsoft.com/office/powerpoint/2010/main" val="1544268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281348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90812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78157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643693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3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4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24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25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2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53084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9783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3419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43186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18090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146192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96556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97469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176507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Minimal Facts Interviewing</a:t>
            </a:r>
          </a:p>
        </p:txBody>
      </p:sp>
      <p:sp>
        <p:nvSpPr>
          <p:cNvPr id="4" name="Text Placeholder 3">
            <a:extLst>
              <a:ext uri="{FF2B5EF4-FFF2-40B4-BE49-F238E27FC236}">
                <a16:creationId xmlns:a16="http://schemas.microsoft.com/office/drawing/2014/main" id="{A2139094-0080-4479-B9F1-2024E7BC0690}"/>
              </a:ext>
            </a:extLst>
          </p:cNvPr>
          <p:cNvSpPr>
            <a:spLocks noGrp="1"/>
          </p:cNvSpPr>
          <p:nvPr>
            <p:ph type="body" sz="quarter" idx="12"/>
          </p:nvPr>
        </p:nvSpPr>
        <p:spPr/>
        <p:txBody>
          <a:bodyPr/>
          <a:lstStyle/>
          <a:p>
            <a:r>
              <a:rPr lang="en-US" dirty="0"/>
              <a:t>Office of Child Safety </a:t>
            </a:r>
          </a:p>
        </p:txBody>
      </p:sp>
    </p:spTree>
    <p:extLst>
      <p:ext uri="{BB962C8B-B14F-4D97-AF65-F5344CB8AC3E}">
        <p14:creationId xmlns:p14="http://schemas.microsoft.com/office/powerpoint/2010/main" val="244874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1757-6748-4F8C-A6FC-81355D0C4416}"/>
              </a:ext>
            </a:extLst>
          </p:cNvPr>
          <p:cNvSpPr>
            <a:spLocks noGrp="1"/>
          </p:cNvSpPr>
          <p:nvPr>
            <p:ph type="title"/>
          </p:nvPr>
        </p:nvSpPr>
        <p:spPr/>
        <p:txBody>
          <a:bodyPr/>
          <a:lstStyle/>
          <a:p>
            <a:r>
              <a:rPr lang="en-US" sz="2800" dirty="0"/>
              <a:t>Consider before conducting a Minimal Facts Interview:</a:t>
            </a:r>
          </a:p>
        </p:txBody>
      </p:sp>
      <p:sp>
        <p:nvSpPr>
          <p:cNvPr id="3" name="Content Placeholder 2">
            <a:extLst>
              <a:ext uri="{FF2B5EF4-FFF2-40B4-BE49-F238E27FC236}">
                <a16:creationId xmlns:a16="http://schemas.microsoft.com/office/drawing/2014/main" id="{601B598B-C1EE-4531-B2FE-F4DB7682E94E}"/>
              </a:ext>
            </a:extLst>
          </p:cNvPr>
          <p:cNvSpPr>
            <a:spLocks noGrp="1"/>
          </p:cNvSpPr>
          <p:nvPr>
            <p:ph idx="1"/>
          </p:nvPr>
        </p:nvSpPr>
        <p:spPr>
          <a:xfrm>
            <a:off x="4572000" y="1003303"/>
            <a:ext cx="4618495" cy="5168897"/>
          </a:xfrm>
        </p:spPr>
        <p:txBody>
          <a:bodyPr>
            <a:normAutofit fontScale="92500" lnSpcReduction="10000"/>
          </a:bodyPr>
          <a:lstStyle/>
          <a:p>
            <a:r>
              <a:rPr lang="en-US" dirty="0"/>
              <a:t>Choose a </a:t>
            </a:r>
            <a:r>
              <a:rPr lang="en-US" b="1" dirty="0">
                <a:solidFill>
                  <a:schemeClr val="bg2"/>
                </a:solidFill>
              </a:rPr>
              <a:t>location</a:t>
            </a:r>
            <a:r>
              <a:rPr lang="en-US" dirty="0"/>
              <a:t> away from where the alleged abuse occurred.</a:t>
            </a:r>
          </a:p>
          <a:p>
            <a:endParaRPr lang="en-US" dirty="0"/>
          </a:p>
          <a:p>
            <a:r>
              <a:rPr lang="en-US" b="1" dirty="0">
                <a:solidFill>
                  <a:schemeClr val="bg2"/>
                </a:solidFill>
              </a:rPr>
              <a:t>Never</a:t>
            </a:r>
            <a:r>
              <a:rPr lang="en-US" dirty="0"/>
              <a:t> talk to the child in the presence (or proximity) of the alleged perpetrator.</a:t>
            </a:r>
          </a:p>
          <a:p>
            <a:pPr lvl="1"/>
            <a:r>
              <a:rPr lang="en-US" dirty="0"/>
              <a:t>Where can we talk to the child that will be private and allow them to feel safe?</a:t>
            </a:r>
          </a:p>
          <a:p>
            <a:endParaRPr lang="en-US" dirty="0"/>
          </a:p>
          <a:p>
            <a:r>
              <a:rPr lang="en-US" dirty="0"/>
              <a:t>Be aware of how the location affects the child:</a:t>
            </a:r>
          </a:p>
          <a:p>
            <a:pPr lvl="1"/>
            <a:r>
              <a:rPr lang="en-US" dirty="0"/>
              <a:t>School – office/guidance?</a:t>
            </a:r>
          </a:p>
          <a:p>
            <a:pPr lvl="1"/>
            <a:r>
              <a:rPr lang="en-US" dirty="0"/>
              <a:t>DCS office?</a:t>
            </a:r>
          </a:p>
          <a:p>
            <a:endParaRPr lang="en-US" dirty="0"/>
          </a:p>
        </p:txBody>
      </p:sp>
      <p:pic>
        <p:nvPicPr>
          <p:cNvPr id="5" name="Picture 4" descr="Child writing on a notebook">
            <a:extLst>
              <a:ext uri="{FF2B5EF4-FFF2-40B4-BE49-F238E27FC236}">
                <a16:creationId xmlns:a16="http://schemas.microsoft.com/office/drawing/2014/main" id="{C46C68B9-B540-4623-8DBE-2C441F9530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34" t="20000" r="25833"/>
          <a:stretch/>
        </p:blipFill>
        <p:spPr>
          <a:xfrm>
            <a:off x="0" y="1003303"/>
            <a:ext cx="4684312" cy="5168896"/>
          </a:xfrm>
          <a:prstGeom prst="rect">
            <a:avLst/>
          </a:prstGeom>
        </p:spPr>
      </p:pic>
    </p:spTree>
    <p:extLst>
      <p:ext uri="{BB962C8B-B14F-4D97-AF65-F5344CB8AC3E}">
        <p14:creationId xmlns:p14="http://schemas.microsoft.com/office/powerpoint/2010/main" val="2050239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ld wearing a red shirt">
            <a:extLst>
              <a:ext uri="{FF2B5EF4-FFF2-40B4-BE49-F238E27FC236}">
                <a16:creationId xmlns:a16="http://schemas.microsoft.com/office/drawing/2014/main" id="{A8737CE0-FC38-45A8-926D-EC5B13078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393" b="6000"/>
          <a:stretch/>
        </p:blipFill>
        <p:spPr>
          <a:xfrm>
            <a:off x="0" y="990600"/>
            <a:ext cx="9144000" cy="5161665"/>
          </a:xfrm>
          <a:prstGeom prst="rect">
            <a:avLst/>
          </a:prstGeom>
        </p:spPr>
      </p:pic>
      <p:sp>
        <p:nvSpPr>
          <p:cNvPr id="2" name="Title 1">
            <a:extLst>
              <a:ext uri="{FF2B5EF4-FFF2-40B4-BE49-F238E27FC236}">
                <a16:creationId xmlns:a16="http://schemas.microsoft.com/office/drawing/2014/main" id="{50A0DED5-8760-4F38-AF0E-A02C51791FF6}"/>
              </a:ext>
            </a:extLst>
          </p:cNvPr>
          <p:cNvSpPr>
            <a:spLocks noGrp="1"/>
          </p:cNvSpPr>
          <p:nvPr>
            <p:ph type="title"/>
          </p:nvPr>
        </p:nvSpPr>
        <p:spPr/>
        <p:txBody>
          <a:bodyPr/>
          <a:lstStyle/>
          <a:p>
            <a:r>
              <a:rPr lang="en-US" dirty="0"/>
              <a:t>Children </a:t>
            </a:r>
            <a:r>
              <a:rPr lang="en-US" dirty="0">
                <a:solidFill>
                  <a:schemeClr val="bg2"/>
                </a:solidFill>
              </a:rPr>
              <a:t>May Not Be Ready </a:t>
            </a:r>
            <a:r>
              <a:rPr lang="en-US" dirty="0"/>
              <a:t>to Tell You …</a:t>
            </a:r>
          </a:p>
        </p:txBody>
      </p:sp>
      <p:sp>
        <p:nvSpPr>
          <p:cNvPr id="3" name="Content Placeholder 2">
            <a:extLst>
              <a:ext uri="{FF2B5EF4-FFF2-40B4-BE49-F238E27FC236}">
                <a16:creationId xmlns:a16="http://schemas.microsoft.com/office/drawing/2014/main" id="{A1162A63-9F10-4966-AF94-F01F50070FDD}"/>
              </a:ext>
            </a:extLst>
          </p:cNvPr>
          <p:cNvSpPr>
            <a:spLocks noGrp="1"/>
          </p:cNvSpPr>
          <p:nvPr>
            <p:ph idx="1"/>
          </p:nvPr>
        </p:nvSpPr>
        <p:spPr>
          <a:xfrm>
            <a:off x="161440" y="1204132"/>
            <a:ext cx="5096359" cy="4958465"/>
          </a:xfrm>
        </p:spPr>
        <p:txBody>
          <a:bodyPr>
            <a:normAutofit fontScale="62500" lnSpcReduction="20000"/>
          </a:bodyPr>
          <a:lstStyle/>
          <a:p>
            <a:r>
              <a:rPr lang="en-US" dirty="0">
                <a:solidFill>
                  <a:schemeClr val="bg1"/>
                </a:solidFill>
              </a:rPr>
              <a:t>Because of who you are (DCS, police) – the child may fear authority figures</a:t>
            </a:r>
          </a:p>
          <a:p>
            <a:endParaRPr lang="en-US" dirty="0">
              <a:solidFill>
                <a:schemeClr val="bg1"/>
              </a:solidFill>
            </a:endParaRPr>
          </a:p>
          <a:p>
            <a:r>
              <a:rPr lang="en-US" dirty="0">
                <a:solidFill>
                  <a:schemeClr val="bg1"/>
                </a:solidFill>
              </a:rPr>
              <a:t>Initial disclosure was upsetting</a:t>
            </a:r>
          </a:p>
          <a:p>
            <a:endParaRPr lang="en-US" dirty="0">
              <a:solidFill>
                <a:schemeClr val="bg1"/>
              </a:solidFill>
            </a:endParaRPr>
          </a:p>
          <a:p>
            <a:r>
              <a:rPr lang="en-US" dirty="0">
                <a:solidFill>
                  <a:schemeClr val="bg1"/>
                </a:solidFill>
              </a:rPr>
              <a:t>Events of abuse are emotional/upsetting &amp; don’t want to tell a stranger.</a:t>
            </a:r>
          </a:p>
          <a:p>
            <a:endParaRPr lang="en-US" dirty="0">
              <a:solidFill>
                <a:schemeClr val="bg1"/>
              </a:solidFill>
            </a:endParaRPr>
          </a:p>
          <a:p>
            <a:r>
              <a:rPr lang="en-US" dirty="0">
                <a:solidFill>
                  <a:schemeClr val="bg1"/>
                </a:solidFill>
              </a:rPr>
              <a:t>They may have been threatened by the perp or told not to tell.</a:t>
            </a:r>
          </a:p>
          <a:p>
            <a:endParaRPr lang="en-US" dirty="0">
              <a:solidFill>
                <a:schemeClr val="bg1"/>
              </a:solidFill>
            </a:endParaRPr>
          </a:p>
          <a:p>
            <a:r>
              <a:rPr lang="en-US" dirty="0">
                <a:solidFill>
                  <a:schemeClr val="bg1"/>
                </a:solidFill>
              </a:rPr>
              <a:t>May not have been believed previously.</a:t>
            </a:r>
          </a:p>
          <a:p>
            <a:endParaRPr lang="en-US" dirty="0">
              <a:solidFill>
                <a:schemeClr val="bg1"/>
              </a:solidFill>
            </a:endParaRPr>
          </a:p>
          <a:p>
            <a:r>
              <a:rPr lang="en-US" dirty="0">
                <a:solidFill>
                  <a:schemeClr val="bg1"/>
                </a:solidFill>
              </a:rPr>
              <a:t>“I got it off my chest already…”</a:t>
            </a:r>
          </a:p>
          <a:p>
            <a:pPr lvl="2"/>
            <a:endParaRPr lang="en-US" sz="2400" dirty="0">
              <a:solidFill>
                <a:schemeClr val="bg1"/>
              </a:solidFill>
            </a:endParaRPr>
          </a:p>
          <a:p>
            <a:pPr>
              <a:buFont typeface="Wingdings" panose="05000000000000000000" pitchFamily="2" charset="2"/>
              <a:buChar char="v"/>
            </a:pPr>
            <a:r>
              <a:rPr lang="en-US" sz="2800" dirty="0">
                <a:solidFill>
                  <a:schemeClr val="bg1"/>
                </a:solidFill>
              </a:rPr>
              <a:t>Best predictor of getting a disclosure of abuse is if there has been a previous disclosure and the child perceives a positive outcome or the child feels safe disclosing. </a:t>
            </a:r>
          </a:p>
          <a:p>
            <a:pPr marL="914400" lvl="2" indent="0">
              <a:buNone/>
            </a:pPr>
            <a:endParaRPr lang="en-US" sz="2200" dirty="0"/>
          </a:p>
          <a:p>
            <a:pPr marL="0" indent="0">
              <a:buNone/>
            </a:pPr>
            <a:endParaRPr lang="en-US" dirty="0"/>
          </a:p>
          <a:p>
            <a:endParaRPr lang="en-US" dirty="0"/>
          </a:p>
        </p:txBody>
      </p:sp>
    </p:spTree>
    <p:extLst>
      <p:ext uri="{BB962C8B-B14F-4D97-AF65-F5344CB8AC3E}">
        <p14:creationId xmlns:p14="http://schemas.microsoft.com/office/powerpoint/2010/main" val="1504419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1FC3-7CA2-4AC8-B5F1-D67C9C3E2E39}"/>
              </a:ext>
            </a:extLst>
          </p:cNvPr>
          <p:cNvSpPr>
            <a:spLocks noGrp="1"/>
          </p:cNvSpPr>
          <p:nvPr>
            <p:ph type="title"/>
          </p:nvPr>
        </p:nvSpPr>
        <p:spPr/>
        <p:txBody>
          <a:bodyPr/>
          <a:lstStyle/>
          <a:p>
            <a:br>
              <a:rPr lang="en-US" sz="2800" dirty="0"/>
            </a:br>
            <a:r>
              <a:rPr lang="en-US" sz="2800" dirty="0"/>
              <a:t>Initial ACV contact: Sex Abuse allegation, ACV’s dad is the AP</a:t>
            </a:r>
            <a:br>
              <a:rPr lang="en-US" dirty="0"/>
            </a:br>
            <a:endParaRPr lang="en-US" dirty="0"/>
          </a:p>
        </p:txBody>
      </p:sp>
      <p:sp>
        <p:nvSpPr>
          <p:cNvPr id="3" name="Content Placeholder 2">
            <a:extLst>
              <a:ext uri="{FF2B5EF4-FFF2-40B4-BE49-F238E27FC236}">
                <a16:creationId xmlns:a16="http://schemas.microsoft.com/office/drawing/2014/main" id="{D2AA5865-0705-4245-ADC3-50C43B3ED419}"/>
              </a:ext>
            </a:extLst>
          </p:cNvPr>
          <p:cNvSpPr>
            <a:spLocks noGrp="1"/>
          </p:cNvSpPr>
          <p:nvPr>
            <p:ph idx="1"/>
          </p:nvPr>
        </p:nvSpPr>
        <p:spPr/>
        <p:txBody>
          <a:bodyPr>
            <a:normAutofit/>
          </a:bodyPr>
          <a:lstStyle/>
          <a:p>
            <a:pPr marL="0" indent="0">
              <a:buNone/>
            </a:pPr>
            <a:r>
              <a:rPr lang="en-US" dirty="0"/>
              <a:t>Case Manager (CM) spoke with Margaret alone in the living room of her home. Margaret was dressed in a blue shirt and jeans with no visible marks or bruises observed. Margaret stated she is ten years old and attends Marshall Middle School. Margaret said her father made her smoke marijuana. CM asked Margaret if she had ever seen her father use drugs and she said she has seen him smoke marijuana. Margaret understands there are places on her body that no one should touch, and she denied that her father has ever touched her in a sexual way. CM asked if anyone else ever touched her in a sexual way, and Margaret replied yes. CM asked Margaret if her father leaves her home alone and she replied yes, all the time.</a:t>
            </a:r>
          </a:p>
          <a:p>
            <a:endParaRPr lang="en-US" dirty="0"/>
          </a:p>
        </p:txBody>
      </p:sp>
    </p:spTree>
    <p:extLst>
      <p:ext uri="{BB962C8B-B14F-4D97-AF65-F5344CB8AC3E}">
        <p14:creationId xmlns:p14="http://schemas.microsoft.com/office/powerpoint/2010/main" val="162034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CCAD-40C9-4DE1-86C9-A26E2874C320}"/>
              </a:ext>
            </a:extLst>
          </p:cNvPr>
          <p:cNvSpPr>
            <a:spLocks noGrp="1"/>
          </p:cNvSpPr>
          <p:nvPr>
            <p:ph type="title"/>
          </p:nvPr>
        </p:nvSpPr>
        <p:spPr/>
        <p:txBody>
          <a:bodyPr/>
          <a:lstStyle/>
          <a:p>
            <a:r>
              <a:rPr lang="en-US" dirty="0"/>
              <a:t>Some Rules for Minimal Facts Interviews</a:t>
            </a:r>
          </a:p>
        </p:txBody>
      </p:sp>
      <p:sp>
        <p:nvSpPr>
          <p:cNvPr id="3" name="Content Placeholder 2">
            <a:extLst>
              <a:ext uri="{FF2B5EF4-FFF2-40B4-BE49-F238E27FC236}">
                <a16:creationId xmlns:a16="http://schemas.microsoft.com/office/drawing/2014/main" id="{2B7786F9-D5A8-460A-A134-A88248EF6C20}"/>
              </a:ext>
            </a:extLst>
          </p:cNvPr>
          <p:cNvSpPr>
            <a:spLocks noGrp="1"/>
          </p:cNvSpPr>
          <p:nvPr>
            <p:ph idx="1"/>
          </p:nvPr>
        </p:nvSpPr>
        <p:spPr>
          <a:xfrm>
            <a:off x="2895600" y="1193800"/>
            <a:ext cx="6096000" cy="4958465"/>
          </a:xfrm>
        </p:spPr>
        <p:txBody>
          <a:bodyPr>
            <a:normAutofit lnSpcReduction="10000"/>
          </a:bodyPr>
          <a:lstStyle/>
          <a:p>
            <a:r>
              <a:rPr lang="en-US" dirty="0"/>
              <a:t>Talk to the child alone. </a:t>
            </a:r>
          </a:p>
          <a:p>
            <a:endParaRPr lang="en-US" dirty="0"/>
          </a:p>
          <a:p>
            <a:r>
              <a:rPr lang="en-US" dirty="0"/>
              <a:t>Show interest in what child is saying.</a:t>
            </a:r>
          </a:p>
          <a:p>
            <a:endParaRPr lang="en-US" dirty="0"/>
          </a:p>
          <a:p>
            <a:r>
              <a:rPr lang="en-US" dirty="0"/>
              <a:t>Use open-ended questions.</a:t>
            </a:r>
          </a:p>
          <a:p>
            <a:endParaRPr lang="en-US" dirty="0"/>
          </a:p>
          <a:p>
            <a:r>
              <a:rPr lang="en-US" dirty="0"/>
              <a:t>Avoid leading questions.</a:t>
            </a:r>
          </a:p>
          <a:p>
            <a:endParaRPr lang="en-US" dirty="0"/>
          </a:p>
          <a:p>
            <a:r>
              <a:rPr lang="en-US" dirty="0"/>
              <a:t>Don’t go further than you need to.</a:t>
            </a:r>
          </a:p>
          <a:p>
            <a:endParaRPr lang="en-US" dirty="0"/>
          </a:p>
          <a:p>
            <a:r>
              <a:rPr lang="en-US"/>
              <a:t>Document </a:t>
            </a:r>
            <a:r>
              <a:rPr lang="en-US" dirty="0"/>
              <a:t>your questions &amp; child’s responses.</a:t>
            </a:r>
          </a:p>
          <a:p>
            <a:pPr marL="0" indent="0">
              <a:buNone/>
            </a:pPr>
            <a:endParaRPr lang="en-US" dirty="0"/>
          </a:p>
        </p:txBody>
      </p:sp>
      <p:pic>
        <p:nvPicPr>
          <p:cNvPr id="5" name="Picture 4" descr="Young girl sitting on steps using a digital tablet">
            <a:extLst>
              <a:ext uri="{FF2B5EF4-FFF2-40B4-BE49-F238E27FC236}">
                <a16:creationId xmlns:a16="http://schemas.microsoft.com/office/drawing/2014/main" id="{43F3BEF3-0290-4714-B53E-CD61E649C276}"/>
              </a:ext>
            </a:extLst>
          </p:cNvPr>
          <p:cNvPicPr>
            <a:picLocks noChangeAspect="1"/>
          </p:cNvPicPr>
          <p:nvPr/>
        </p:nvPicPr>
        <p:blipFill rotWithShape="1">
          <a:blip r:embed="rId2">
            <a:extLst>
              <a:ext uri="{28A0092B-C50C-407E-A947-70E740481C1C}">
                <a14:useLocalDpi xmlns:a14="http://schemas.microsoft.com/office/drawing/2010/main" val="0"/>
              </a:ext>
            </a:extLst>
          </a:blip>
          <a:srcRect l="37500" r="35000" b="21243"/>
          <a:stretch/>
        </p:blipFill>
        <p:spPr>
          <a:xfrm>
            <a:off x="-1" y="1003303"/>
            <a:ext cx="2697493" cy="5148962"/>
          </a:xfrm>
          <a:prstGeom prst="rect">
            <a:avLst/>
          </a:prstGeom>
        </p:spPr>
      </p:pic>
    </p:spTree>
    <p:extLst>
      <p:ext uri="{BB962C8B-B14F-4D97-AF65-F5344CB8AC3E}">
        <p14:creationId xmlns:p14="http://schemas.microsoft.com/office/powerpoint/2010/main" val="3750782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874A-3D3A-4310-8C30-D98A6F69D46B}"/>
              </a:ext>
            </a:extLst>
          </p:cNvPr>
          <p:cNvSpPr>
            <a:spLocks noGrp="1"/>
          </p:cNvSpPr>
          <p:nvPr>
            <p:ph type="title"/>
          </p:nvPr>
        </p:nvSpPr>
        <p:spPr/>
        <p:txBody>
          <a:bodyPr/>
          <a:lstStyle/>
          <a:p>
            <a:br>
              <a:rPr lang="en-US" dirty="0"/>
            </a:br>
            <a:r>
              <a:rPr lang="en-US" dirty="0"/>
              <a:t>A Minimal Facts Interview </a:t>
            </a:r>
            <a:r>
              <a:rPr lang="en-US" dirty="0">
                <a:solidFill>
                  <a:schemeClr val="bg2"/>
                </a:solidFill>
              </a:rPr>
              <a:t>MAY </a:t>
            </a:r>
            <a:r>
              <a:rPr lang="en-US" dirty="0"/>
              <a:t>Include:</a:t>
            </a:r>
            <a:br>
              <a:rPr lang="en-US" dirty="0"/>
            </a:br>
            <a:endParaRPr lang="en-US" dirty="0"/>
          </a:p>
        </p:txBody>
      </p:sp>
      <p:sp>
        <p:nvSpPr>
          <p:cNvPr id="3" name="Content Placeholder 2">
            <a:extLst>
              <a:ext uri="{FF2B5EF4-FFF2-40B4-BE49-F238E27FC236}">
                <a16:creationId xmlns:a16="http://schemas.microsoft.com/office/drawing/2014/main" id="{0F1C54DD-C284-4C7B-94B4-5BC4CCD60F1F}"/>
              </a:ext>
            </a:extLst>
          </p:cNvPr>
          <p:cNvSpPr>
            <a:spLocks noGrp="1"/>
          </p:cNvSpPr>
          <p:nvPr>
            <p:ph idx="1"/>
          </p:nvPr>
        </p:nvSpPr>
        <p:spPr>
          <a:xfrm>
            <a:off x="-20664" y="1003303"/>
            <a:ext cx="4287864" cy="5215708"/>
          </a:xfrm>
        </p:spPr>
        <p:txBody>
          <a:bodyPr>
            <a:normAutofit fontScale="85000" lnSpcReduction="20000"/>
          </a:bodyPr>
          <a:lstStyle/>
          <a:p>
            <a:r>
              <a:rPr lang="en-US" dirty="0"/>
              <a:t>Exploring body parts and areas that may have been touched. </a:t>
            </a:r>
          </a:p>
          <a:p>
            <a:endParaRPr lang="en-US" dirty="0"/>
          </a:p>
          <a:p>
            <a:r>
              <a:rPr lang="en-US" dirty="0"/>
              <a:t>Who is/are the alleged perpetrator(s)?</a:t>
            </a:r>
          </a:p>
          <a:p>
            <a:endParaRPr lang="en-US" dirty="0"/>
          </a:p>
          <a:p>
            <a:r>
              <a:rPr lang="en-US" dirty="0"/>
              <a:t>Age of the victim/alleged perpetrator(s)</a:t>
            </a:r>
          </a:p>
          <a:p>
            <a:endParaRPr lang="en-US" dirty="0"/>
          </a:p>
          <a:p>
            <a:r>
              <a:rPr lang="en-US" dirty="0"/>
              <a:t>Where did the alleged abuse happen?</a:t>
            </a:r>
          </a:p>
          <a:p>
            <a:endParaRPr lang="en-US" dirty="0"/>
          </a:p>
          <a:p>
            <a:r>
              <a:rPr lang="en-US" dirty="0"/>
              <a:t>When did the alleged abuse last happen?</a:t>
            </a:r>
          </a:p>
          <a:p>
            <a:endParaRPr lang="en-US" dirty="0"/>
          </a:p>
          <a:p>
            <a:r>
              <a:rPr lang="en-US" dirty="0"/>
              <a:t>Are there other victims or witnesses?</a:t>
            </a:r>
          </a:p>
          <a:p>
            <a:endParaRPr lang="en-US" dirty="0"/>
          </a:p>
        </p:txBody>
      </p:sp>
      <p:pic>
        <p:nvPicPr>
          <p:cNvPr id="7" name="Picture 6" descr="Portrait of a teenage girl">
            <a:extLst>
              <a:ext uri="{FF2B5EF4-FFF2-40B4-BE49-F238E27FC236}">
                <a16:creationId xmlns:a16="http://schemas.microsoft.com/office/drawing/2014/main" id="{440A3EC9-72C3-4EC9-B096-2537B70367E2}"/>
              </a:ext>
            </a:extLst>
          </p:cNvPr>
          <p:cNvPicPr>
            <a:picLocks noChangeAspect="1"/>
          </p:cNvPicPr>
          <p:nvPr/>
        </p:nvPicPr>
        <p:blipFill rotWithShape="1">
          <a:blip r:embed="rId3">
            <a:extLst>
              <a:ext uri="{28A0092B-C50C-407E-A947-70E740481C1C}">
                <a14:useLocalDpi xmlns:a14="http://schemas.microsoft.com/office/drawing/2010/main" val="0"/>
              </a:ext>
            </a:extLst>
          </a:blip>
          <a:srcRect l="25833" t="10198" r="22500" b="4221"/>
          <a:stretch/>
        </p:blipFill>
        <p:spPr>
          <a:xfrm>
            <a:off x="4419600" y="1003304"/>
            <a:ext cx="4724400" cy="5215708"/>
          </a:xfrm>
          <a:prstGeom prst="rect">
            <a:avLst/>
          </a:prstGeom>
        </p:spPr>
      </p:pic>
    </p:spTree>
    <p:extLst>
      <p:ext uri="{BB962C8B-B14F-4D97-AF65-F5344CB8AC3E}">
        <p14:creationId xmlns:p14="http://schemas.microsoft.com/office/powerpoint/2010/main" val="92727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C35E-1289-43B5-B01C-4618C404C60E}"/>
              </a:ext>
            </a:extLst>
          </p:cNvPr>
          <p:cNvSpPr>
            <a:spLocks noGrp="1"/>
          </p:cNvSpPr>
          <p:nvPr>
            <p:ph type="title"/>
          </p:nvPr>
        </p:nvSpPr>
        <p:spPr/>
        <p:txBody>
          <a:bodyPr/>
          <a:lstStyle/>
          <a:p>
            <a:r>
              <a:rPr lang="en-US" dirty="0"/>
              <a:t>Minimal Facts Interview </a:t>
            </a:r>
            <a:r>
              <a:rPr lang="en-US" dirty="0">
                <a:solidFill>
                  <a:schemeClr val="bg2"/>
                </a:solidFill>
              </a:rPr>
              <a:t>Format</a:t>
            </a:r>
          </a:p>
        </p:txBody>
      </p:sp>
      <p:sp>
        <p:nvSpPr>
          <p:cNvPr id="3" name="Content Placeholder 2">
            <a:extLst>
              <a:ext uri="{FF2B5EF4-FFF2-40B4-BE49-F238E27FC236}">
                <a16:creationId xmlns:a16="http://schemas.microsoft.com/office/drawing/2014/main" id="{63DCDF3C-D54F-46C9-AD2E-659BE06E825B}"/>
              </a:ext>
            </a:extLst>
          </p:cNvPr>
          <p:cNvSpPr>
            <a:spLocks noGrp="1"/>
          </p:cNvSpPr>
          <p:nvPr>
            <p:ph idx="1"/>
          </p:nvPr>
        </p:nvSpPr>
        <p:spPr>
          <a:xfrm>
            <a:off x="34871" y="1013635"/>
            <a:ext cx="4953000" cy="4958465"/>
          </a:xfrm>
        </p:spPr>
        <p:txBody>
          <a:bodyPr>
            <a:normAutofit fontScale="92500"/>
          </a:bodyPr>
          <a:lstStyle/>
          <a:p>
            <a:r>
              <a:rPr lang="en-US" dirty="0"/>
              <a:t>Introduction (you &amp; your role today)</a:t>
            </a:r>
          </a:p>
          <a:p>
            <a:endParaRPr lang="en-US" dirty="0"/>
          </a:p>
          <a:p>
            <a:r>
              <a:rPr lang="en-US" dirty="0"/>
              <a:t>Rapport building</a:t>
            </a:r>
          </a:p>
          <a:p>
            <a:endParaRPr lang="en-US" dirty="0"/>
          </a:p>
          <a:p>
            <a:r>
              <a:rPr lang="en-US" dirty="0"/>
              <a:t>Transition to concerns reported</a:t>
            </a:r>
          </a:p>
          <a:p>
            <a:endParaRPr lang="en-US" dirty="0"/>
          </a:p>
          <a:p>
            <a:r>
              <a:rPr lang="en-US" dirty="0"/>
              <a:t>Limited questioning</a:t>
            </a:r>
          </a:p>
          <a:p>
            <a:endParaRPr lang="en-US" dirty="0"/>
          </a:p>
          <a:p>
            <a:r>
              <a:rPr lang="en-US" dirty="0"/>
              <a:t>Set the stage for FI</a:t>
            </a:r>
          </a:p>
          <a:p>
            <a:endParaRPr lang="en-US" dirty="0"/>
          </a:p>
          <a:p>
            <a:r>
              <a:rPr lang="en-US" dirty="0"/>
              <a:t>Thank the child</a:t>
            </a:r>
          </a:p>
          <a:p>
            <a:endParaRPr lang="en-US" dirty="0"/>
          </a:p>
        </p:txBody>
      </p:sp>
      <p:pic>
        <p:nvPicPr>
          <p:cNvPr id="7" name="Picture 6" descr="Child with eyeglasses">
            <a:extLst>
              <a:ext uri="{FF2B5EF4-FFF2-40B4-BE49-F238E27FC236}">
                <a16:creationId xmlns:a16="http://schemas.microsoft.com/office/drawing/2014/main" id="{D7D15BA8-DF21-44E3-AF15-0381EBC3BF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t="10378" r="29167" b="5000"/>
          <a:stretch/>
        </p:blipFill>
        <p:spPr>
          <a:xfrm>
            <a:off x="4987871" y="1013635"/>
            <a:ext cx="4191000" cy="5158566"/>
          </a:xfrm>
          <a:prstGeom prst="rect">
            <a:avLst/>
          </a:prstGeom>
        </p:spPr>
      </p:pic>
    </p:spTree>
    <p:extLst>
      <p:ext uri="{BB962C8B-B14F-4D97-AF65-F5344CB8AC3E}">
        <p14:creationId xmlns:p14="http://schemas.microsoft.com/office/powerpoint/2010/main" val="2845203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A5D4-205E-4DB9-8B24-7C05CB5A2A1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4359765-DB66-4F0C-BCB4-8A77A0B4A7DA}"/>
              </a:ext>
            </a:extLst>
          </p:cNvPr>
          <p:cNvSpPr>
            <a:spLocks noGrp="1"/>
          </p:cNvSpPr>
          <p:nvPr>
            <p:ph idx="1"/>
          </p:nvPr>
        </p:nvSpPr>
        <p:spPr>
          <a:xfrm>
            <a:off x="4038601" y="1003303"/>
            <a:ext cx="5105400" cy="4958465"/>
          </a:xfrm>
        </p:spPr>
        <p:txBody>
          <a:bodyPr/>
          <a:lstStyle/>
          <a:p>
            <a:r>
              <a:rPr lang="en-US" dirty="0"/>
              <a:t>Your name</a:t>
            </a:r>
          </a:p>
          <a:p>
            <a:endParaRPr lang="en-US" dirty="0"/>
          </a:p>
          <a:p>
            <a:r>
              <a:rPr lang="en-US" dirty="0"/>
              <a:t>Profession (in child’s terms)</a:t>
            </a:r>
          </a:p>
          <a:p>
            <a:endParaRPr lang="en-US" dirty="0"/>
          </a:p>
          <a:p>
            <a:r>
              <a:rPr lang="en-US" i="1" dirty="0"/>
              <a:t>“I talk to kids about things that have happened to them.”</a:t>
            </a:r>
          </a:p>
          <a:p>
            <a:endParaRPr lang="en-US" dirty="0"/>
          </a:p>
          <a:p>
            <a:r>
              <a:rPr lang="en-US" i="1" dirty="0"/>
              <a:t>“I talk to kids to find out how they are doing/if things are okay/if they are safe.”</a:t>
            </a:r>
          </a:p>
          <a:p>
            <a:endParaRPr lang="en-US" dirty="0"/>
          </a:p>
        </p:txBody>
      </p:sp>
      <p:pic>
        <p:nvPicPr>
          <p:cNvPr id="6" name="Picture 5" descr="Woman in a video call">
            <a:extLst>
              <a:ext uri="{FF2B5EF4-FFF2-40B4-BE49-F238E27FC236}">
                <a16:creationId xmlns:a16="http://schemas.microsoft.com/office/drawing/2014/main" id="{BBF1DB64-8316-4063-AD7C-15AC9F9203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21250" r="49167" b="2202"/>
          <a:stretch/>
        </p:blipFill>
        <p:spPr>
          <a:xfrm>
            <a:off x="0" y="1029133"/>
            <a:ext cx="3886200" cy="5173575"/>
          </a:xfrm>
          <a:prstGeom prst="rect">
            <a:avLst/>
          </a:prstGeom>
        </p:spPr>
      </p:pic>
    </p:spTree>
    <p:extLst>
      <p:ext uri="{BB962C8B-B14F-4D97-AF65-F5344CB8AC3E}">
        <p14:creationId xmlns:p14="http://schemas.microsoft.com/office/powerpoint/2010/main" val="330432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C2B8-DFB7-448B-8A56-2D86F37840DA}"/>
              </a:ext>
            </a:extLst>
          </p:cNvPr>
          <p:cNvSpPr>
            <a:spLocks noGrp="1"/>
          </p:cNvSpPr>
          <p:nvPr>
            <p:ph type="title"/>
          </p:nvPr>
        </p:nvSpPr>
        <p:spPr/>
        <p:txBody>
          <a:bodyPr/>
          <a:lstStyle/>
          <a:p>
            <a:r>
              <a:rPr lang="en-US" dirty="0"/>
              <a:t>Rapport</a:t>
            </a:r>
          </a:p>
        </p:txBody>
      </p:sp>
      <p:sp>
        <p:nvSpPr>
          <p:cNvPr id="3" name="Content Placeholder 2">
            <a:extLst>
              <a:ext uri="{FF2B5EF4-FFF2-40B4-BE49-F238E27FC236}">
                <a16:creationId xmlns:a16="http://schemas.microsoft.com/office/drawing/2014/main" id="{12321DDD-AB68-4487-A64D-3B3EA65A4F0B}"/>
              </a:ext>
            </a:extLst>
          </p:cNvPr>
          <p:cNvSpPr>
            <a:spLocks noGrp="1"/>
          </p:cNvSpPr>
          <p:nvPr>
            <p:ph idx="1"/>
          </p:nvPr>
        </p:nvSpPr>
        <p:spPr>
          <a:xfrm>
            <a:off x="4038600" y="1110499"/>
            <a:ext cx="4648200" cy="4958465"/>
          </a:xfrm>
        </p:spPr>
        <p:txBody>
          <a:bodyPr/>
          <a:lstStyle/>
          <a:p>
            <a:r>
              <a:rPr lang="en-US" dirty="0"/>
              <a:t>Talk about everyday things &amp; topics that interest the child.</a:t>
            </a:r>
          </a:p>
          <a:p>
            <a:r>
              <a:rPr lang="en-US" i="1" dirty="0"/>
              <a:t>“Tell me about your favorite sport/pet/subject in school”.</a:t>
            </a:r>
          </a:p>
          <a:p>
            <a:endParaRPr lang="en-US" dirty="0"/>
          </a:p>
          <a:p>
            <a:r>
              <a:rPr lang="en-US" dirty="0"/>
              <a:t>Show interest in what the child has to say.</a:t>
            </a:r>
          </a:p>
          <a:p>
            <a:endParaRPr lang="en-US" dirty="0"/>
          </a:p>
          <a:p>
            <a:r>
              <a:rPr lang="en-US" dirty="0"/>
              <a:t>Explore the child’s interests.</a:t>
            </a:r>
          </a:p>
          <a:p>
            <a:pPr marL="0" indent="0">
              <a:buNone/>
            </a:pPr>
            <a:endParaRPr lang="en-US" dirty="0"/>
          </a:p>
          <a:p>
            <a:endParaRPr lang="en-US" dirty="0"/>
          </a:p>
          <a:p>
            <a:pPr marL="0" indent="0">
              <a:buNone/>
            </a:pPr>
            <a:endParaRPr lang="en-US" dirty="0"/>
          </a:p>
          <a:p>
            <a:endParaRPr lang="en-US" dirty="0"/>
          </a:p>
        </p:txBody>
      </p:sp>
      <p:pic>
        <p:nvPicPr>
          <p:cNvPr id="5" name="Picture 4" descr="Woman in a video call">
            <a:extLst>
              <a:ext uri="{FF2B5EF4-FFF2-40B4-BE49-F238E27FC236}">
                <a16:creationId xmlns:a16="http://schemas.microsoft.com/office/drawing/2014/main" id="{CC198F1D-7342-4908-9271-34BFD26EC6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21250" r="49167" b="2202"/>
          <a:stretch/>
        </p:blipFill>
        <p:spPr>
          <a:xfrm>
            <a:off x="0" y="1029133"/>
            <a:ext cx="3886200" cy="5173575"/>
          </a:xfrm>
          <a:prstGeom prst="rect">
            <a:avLst/>
          </a:prstGeom>
        </p:spPr>
      </p:pic>
    </p:spTree>
    <p:extLst>
      <p:ext uri="{BB962C8B-B14F-4D97-AF65-F5344CB8AC3E}">
        <p14:creationId xmlns:p14="http://schemas.microsoft.com/office/powerpoint/2010/main" val="949424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C1F1-B7B2-4780-88AB-733CD9AA8F44}"/>
              </a:ext>
            </a:extLst>
          </p:cNvPr>
          <p:cNvSpPr>
            <a:spLocks noGrp="1"/>
          </p:cNvSpPr>
          <p:nvPr>
            <p:ph type="title"/>
          </p:nvPr>
        </p:nvSpPr>
        <p:spPr/>
        <p:txBody>
          <a:bodyPr/>
          <a:lstStyle/>
          <a:p>
            <a:r>
              <a:rPr lang="en-US" dirty="0">
                <a:solidFill>
                  <a:schemeClr val="bg2"/>
                </a:solidFill>
              </a:rPr>
              <a:t>Transition</a:t>
            </a:r>
            <a:r>
              <a:rPr lang="en-US" dirty="0"/>
              <a:t> Questions</a:t>
            </a:r>
          </a:p>
        </p:txBody>
      </p:sp>
      <p:sp>
        <p:nvSpPr>
          <p:cNvPr id="3" name="Content Placeholder 2">
            <a:extLst>
              <a:ext uri="{FF2B5EF4-FFF2-40B4-BE49-F238E27FC236}">
                <a16:creationId xmlns:a16="http://schemas.microsoft.com/office/drawing/2014/main" id="{C191C933-A4A7-41B2-9E44-97E6E73243DE}"/>
              </a:ext>
            </a:extLst>
          </p:cNvPr>
          <p:cNvSpPr>
            <a:spLocks noGrp="1"/>
          </p:cNvSpPr>
          <p:nvPr>
            <p:ph idx="1"/>
          </p:nvPr>
        </p:nvSpPr>
        <p:spPr>
          <a:xfrm>
            <a:off x="3886200" y="1136687"/>
            <a:ext cx="5105400" cy="4958465"/>
          </a:xfrm>
        </p:spPr>
        <p:txBody>
          <a:bodyPr>
            <a:normAutofit/>
          </a:bodyPr>
          <a:lstStyle/>
          <a:p>
            <a:pPr marL="0" indent="0">
              <a:buNone/>
            </a:pPr>
            <a:r>
              <a:rPr lang="en-US" i="1" dirty="0"/>
              <a:t>“Do you know why am I here today?”</a:t>
            </a:r>
          </a:p>
          <a:p>
            <a:pPr marL="0" indent="0">
              <a:buNone/>
            </a:pPr>
            <a:endParaRPr lang="en-US" i="1" dirty="0"/>
          </a:p>
          <a:p>
            <a:pPr marL="0" indent="0">
              <a:buNone/>
            </a:pPr>
            <a:r>
              <a:rPr lang="en-US" i="1" dirty="0"/>
              <a:t>“What did your Mom/Dad/teacher (whomever brought them to you) say about coming to speak to me today?”</a:t>
            </a:r>
          </a:p>
          <a:p>
            <a:pPr marL="0" indent="0">
              <a:buNone/>
            </a:pPr>
            <a:endParaRPr lang="en-US" i="1" dirty="0"/>
          </a:p>
          <a:p>
            <a:pPr marL="0" indent="0">
              <a:buNone/>
            </a:pPr>
            <a:r>
              <a:rPr lang="en-US" i="1" dirty="0"/>
              <a:t>“I heard that someone is worried that something may have happened …”</a:t>
            </a:r>
          </a:p>
        </p:txBody>
      </p:sp>
      <p:pic>
        <p:nvPicPr>
          <p:cNvPr id="4" name="Picture 3" descr="Woman in a video call">
            <a:extLst>
              <a:ext uri="{FF2B5EF4-FFF2-40B4-BE49-F238E27FC236}">
                <a16:creationId xmlns:a16="http://schemas.microsoft.com/office/drawing/2014/main" id="{F9F5C6B4-A7B9-4ACC-8373-4CC670A48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21250" r="49167" b="2202"/>
          <a:stretch/>
        </p:blipFill>
        <p:spPr>
          <a:xfrm>
            <a:off x="0" y="1029133"/>
            <a:ext cx="3886200" cy="5173575"/>
          </a:xfrm>
          <a:prstGeom prst="rect">
            <a:avLst/>
          </a:prstGeom>
        </p:spPr>
      </p:pic>
    </p:spTree>
    <p:extLst>
      <p:ext uri="{BB962C8B-B14F-4D97-AF65-F5344CB8AC3E}">
        <p14:creationId xmlns:p14="http://schemas.microsoft.com/office/powerpoint/2010/main" val="226222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A7DB-D379-4D87-BF4A-378B6D5E9D24}"/>
              </a:ext>
            </a:extLst>
          </p:cNvPr>
          <p:cNvSpPr>
            <a:spLocks noGrp="1"/>
          </p:cNvSpPr>
          <p:nvPr>
            <p:ph type="title"/>
          </p:nvPr>
        </p:nvSpPr>
        <p:spPr/>
        <p:txBody>
          <a:bodyPr/>
          <a:lstStyle/>
          <a:p>
            <a:br>
              <a:rPr lang="en-US" sz="2800" dirty="0"/>
            </a:br>
            <a:r>
              <a:rPr lang="en-US" sz="2800" dirty="0"/>
              <a:t>Child says, </a:t>
            </a:r>
            <a:r>
              <a:rPr lang="en-US" sz="2800" dirty="0">
                <a:solidFill>
                  <a:schemeClr val="bg2"/>
                </a:solidFill>
              </a:rPr>
              <a:t>“Something Happened.”  </a:t>
            </a:r>
            <a:r>
              <a:rPr lang="en-US" sz="2800" dirty="0"/>
              <a:t>Now what? </a:t>
            </a:r>
            <a:br>
              <a:rPr lang="en-US" dirty="0"/>
            </a:br>
            <a:endParaRPr lang="en-US" dirty="0"/>
          </a:p>
        </p:txBody>
      </p:sp>
      <p:sp>
        <p:nvSpPr>
          <p:cNvPr id="3" name="Content Placeholder 2">
            <a:extLst>
              <a:ext uri="{FF2B5EF4-FFF2-40B4-BE49-F238E27FC236}">
                <a16:creationId xmlns:a16="http://schemas.microsoft.com/office/drawing/2014/main" id="{ADA8D53B-15DF-4363-AB13-6E1DCE1332A7}"/>
              </a:ext>
            </a:extLst>
          </p:cNvPr>
          <p:cNvSpPr>
            <a:spLocks noGrp="1"/>
          </p:cNvSpPr>
          <p:nvPr>
            <p:ph idx="1"/>
          </p:nvPr>
        </p:nvSpPr>
        <p:spPr>
          <a:xfrm>
            <a:off x="3886200" y="1143000"/>
            <a:ext cx="5105400" cy="4958465"/>
          </a:xfrm>
        </p:spPr>
        <p:txBody>
          <a:bodyPr>
            <a:normAutofit fontScale="85000" lnSpcReduction="20000"/>
          </a:bodyPr>
          <a:lstStyle/>
          <a:p>
            <a:r>
              <a:rPr lang="en-US" b="1" dirty="0">
                <a:solidFill>
                  <a:schemeClr val="bg2"/>
                </a:solidFill>
              </a:rPr>
              <a:t>Confirm</a:t>
            </a:r>
            <a:r>
              <a:rPr lang="en-US" dirty="0"/>
              <a:t> WHO, WHERE, WHEN, AND NEXT ACCESS. </a:t>
            </a:r>
          </a:p>
          <a:p>
            <a:endParaRPr lang="en-US" dirty="0"/>
          </a:p>
          <a:p>
            <a:r>
              <a:rPr lang="en-US" b="1" dirty="0">
                <a:solidFill>
                  <a:schemeClr val="bg2"/>
                </a:solidFill>
              </a:rPr>
              <a:t>Do not ask for specifics </a:t>
            </a:r>
            <a:r>
              <a:rPr lang="en-US" dirty="0"/>
              <a:t>regarding type of touch, number of times, or any other details.</a:t>
            </a:r>
          </a:p>
          <a:p>
            <a:endParaRPr lang="en-US" dirty="0"/>
          </a:p>
          <a:p>
            <a:r>
              <a:rPr lang="en-US" dirty="0"/>
              <a:t>It is okay to ask if the victim knows if this has happened to anyone else.</a:t>
            </a:r>
          </a:p>
          <a:p>
            <a:endParaRPr lang="en-US" dirty="0"/>
          </a:p>
          <a:p>
            <a:r>
              <a:rPr lang="en-US" b="1" dirty="0">
                <a:solidFill>
                  <a:schemeClr val="bg2"/>
                </a:solidFill>
              </a:rPr>
              <a:t>Transition</a:t>
            </a:r>
            <a:r>
              <a:rPr lang="en-US" dirty="0"/>
              <a:t> to explaining next steps/FI.</a:t>
            </a:r>
          </a:p>
          <a:p>
            <a:endParaRPr lang="en-US" dirty="0"/>
          </a:p>
          <a:p>
            <a:r>
              <a:rPr lang="en-US" b="1" dirty="0">
                <a:solidFill>
                  <a:schemeClr val="bg2"/>
                </a:solidFill>
              </a:rPr>
              <a:t>Redirect</a:t>
            </a:r>
            <a:r>
              <a:rPr lang="en-US" dirty="0"/>
              <a:t> the child from sharing more.</a:t>
            </a:r>
          </a:p>
          <a:p>
            <a:pPr lvl="1"/>
            <a:r>
              <a:rPr lang="en-US" dirty="0"/>
              <a:t>“What you’re saying is very important.  I’d like you to talk to someone else about this somewhere where you can be more comfortable.  Is that okay?”</a:t>
            </a:r>
          </a:p>
          <a:p>
            <a:pPr marL="457200" lvl="1" indent="0">
              <a:buNone/>
            </a:pPr>
            <a:endParaRPr lang="en-US" dirty="0"/>
          </a:p>
          <a:p>
            <a:endParaRPr lang="en-US" dirty="0"/>
          </a:p>
        </p:txBody>
      </p:sp>
      <p:pic>
        <p:nvPicPr>
          <p:cNvPr id="4" name="Picture 3" descr="Woman in a video call">
            <a:extLst>
              <a:ext uri="{FF2B5EF4-FFF2-40B4-BE49-F238E27FC236}">
                <a16:creationId xmlns:a16="http://schemas.microsoft.com/office/drawing/2014/main" id="{F8BDA0B5-457B-46DB-BE17-19D38AE692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21250" r="49167" b="2202"/>
          <a:stretch/>
        </p:blipFill>
        <p:spPr>
          <a:xfrm>
            <a:off x="0" y="1029133"/>
            <a:ext cx="3886200" cy="5173575"/>
          </a:xfrm>
          <a:prstGeom prst="rect">
            <a:avLst/>
          </a:prstGeom>
        </p:spPr>
      </p:pic>
    </p:spTree>
    <p:extLst>
      <p:ext uri="{BB962C8B-B14F-4D97-AF65-F5344CB8AC3E}">
        <p14:creationId xmlns:p14="http://schemas.microsoft.com/office/powerpoint/2010/main" val="2714971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Differences</a:t>
            </a:r>
          </a:p>
        </p:txBody>
      </p:sp>
      <p:graphicFrame>
        <p:nvGraphicFramePr>
          <p:cNvPr id="4" name="Content Placeholder 3">
            <a:extLst>
              <a:ext uri="{FF2B5EF4-FFF2-40B4-BE49-F238E27FC236}">
                <a16:creationId xmlns:a16="http://schemas.microsoft.com/office/drawing/2014/main" id="{9FA58942-6C44-4C9C-9F76-EDA97DB97D1C}"/>
              </a:ext>
            </a:extLst>
          </p:cNvPr>
          <p:cNvGraphicFramePr>
            <a:graphicFrameLocks noGrp="1"/>
          </p:cNvGraphicFramePr>
          <p:nvPr>
            <p:ph idx="1"/>
          </p:nvPr>
        </p:nvGraphicFramePr>
        <p:xfrm>
          <a:off x="228600" y="1193800"/>
          <a:ext cx="8763000" cy="495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999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BDD8-808E-4379-BD91-4F3C282DFB37}"/>
              </a:ext>
            </a:extLst>
          </p:cNvPr>
          <p:cNvSpPr>
            <a:spLocks noGrp="1"/>
          </p:cNvSpPr>
          <p:nvPr>
            <p:ph type="title"/>
          </p:nvPr>
        </p:nvSpPr>
        <p:spPr/>
        <p:txBody>
          <a:bodyPr/>
          <a:lstStyle/>
          <a:p>
            <a:pPr algn="ctr"/>
            <a:r>
              <a:rPr lang="en-US" dirty="0"/>
              <a:t>Role Play Case Scenario	</a:t>
            </a:r>
          </a:p>
        </p:txBody>
      </p:sp>
      <p:sp>
        <p:nvSpPr>
          <p:cNvPr id="3" name="Content Placeholder 2">
            <a:extLst>
              <a:ext uri="{FF2B5EF4-FFF2-40B4-BE49-F238E27FC236}">
                <a16:creationId xmlns:a16="http://schemas.microsoft.com/office/drawing/2014/main" id="{6A83B108-9392-436F-BF33-2DCAABB9CD4E}"/>
              </a:ext>
            </a:extLst>
          </p:cNvPr>
          <p:cNvSpPr>
            <a:spLocks noGrp="1"/>
          </p:cNvSpPr>
          <p:nvPr>
            <p:ph idx="1"/>
          </p:nvPr>
        </p:nvSpPr>
        <p:spPr/>
        <p:txBody>
          <a:bodyPr/>
          <a:lstStyle/>
          <a:p>
            <a:r>
              <a:rPr lang="en-US" dirty="0"/>
              <a:t>You are each given a brief scenario. </a:t>
            </a:r>
          </a:p>
          <a:p>
            <a:r>
              <a:rPr lang="en-US" dirty="0"/>
              <a:t>Write down 3-5 questions to ask the ACV during your minimal fact interview. </a:t>
            </a:r>
          </a:p>
          <a:p>
            <a:r>
              <a:rPr lang="en-US" dirty="0"/>
              <a:t>Use your Interview guide if you need help developing your questions. </a:t>
            </a:r>
          </a:p>
          <a:p>
            <a:r>
              <a:rPr lang="en-US" dirty="0"/>
              <a:t>You have about 5 minutes to write down your questions</a:t>
            </a:r>
          </a:p>
          <a:p>
            <a:r>
              <a:rPr lang="en-US" dirty="0"/>
              <a:t>Before we role play each scenario. </a:t>
            </a:r>
          </a:p>
        </p:txBody>
      </p:sp>
    </p:spTree>
    <p:extLst>
      <p:ext uri="{BB962C8B-B14F-4D97-AF65-F5344CB8AC3E}">
        <p14:creationId xmlns:p14="http://schemas.microsoft.com/office/powerpoint/2010/main" val="3893985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36EA4-7B52-4AE0-AC3B-233418C76A5A}"/>
              </a:ext>
            </a:extLst>
          </p:cNvPr>
          <p:cNvSpPr>
            <a:spLocks noGrp="1"/>
          </p:cNvSpPr>
          <p:nvPr>
            <p:ph type="title"/>
          </p:nvPr>
        </p:nvSpPr>
        <p:spPr/>
        <p:txBody>
          <a:bodyPr/>
          <a:lstStyle/>
          <a:p>
            <a:r>
              <a:rPr lang="en-US" sz="2800" dirty="0">
                <a:solidFill>
                  <a:schemeClr val="bg2"/>
                </a:solidFill>
              </a:rPr>
              <a:t>Preparing</a:t>
            </a:r>
            <a:r>
              <a:rPr lang="en-US" sz="2800" dirty="0"/>
              <a:t> the family for a Forensic Interview</a:t>
            </a:r>
          </a:p>
        </p:txBody>
      </p:sp>
      <p:sp>
        <p:nvSpPr>
          <p:cNvPr id="3" name="Content Placeholder 2">
            <a:extLst>
              <a:ext uri="{FF2B5EF4-FFF2-40B4-BE49-F238E27FC236}">
                <a16:creationId xmlns:a16="http://schemas.microsoft.com/office/drawing/2014/main" id="{4FE5A10A-A788-4877-BAA5-7EBD6CD806F5}"/>
              </a:ext>
            </a:extLst>
          </p:cNvPr>
          <p:cNvSpPr>
            <a:spLocks noGrp="1"/>
          </p:cNvSpPr>
          <p:nvPr>
            <p:ph idx="1"/>
          </p:nvPr>
        </p:nvSpPr>
        <p:spPr>
          <a:xfrm>
            <a:off x="4191000" y="1136687"/>
            <a:ext cx="4800600" cy="4958465"/>
          </a:xfrm>
        </p:spPr>
        <p:txBody>
          <a:bodyPr>
            <a:normAutofit lnSpcReduction="10000"/>
          </a:bodyPr>
          <a:lstStyle/>
          <a:p>
            <a:r>
              <a:rPr lang="en-US" dirty="0"/>
              <a:t>Use less threatening language</a:t>
            </a:r>
            <a:br>
              <a:rPr lang="en-US" dirty="0"/>
            </a:br>
            <a:r>
              <a:rPr lang="en-US" dirty="0"/>
              <a:t>- Explain what a forensic interview is and how the interview takes place. </a:t>
            </a:r>
          </a:p>
          <a:p>
            <a:endParaRPr lang="en-US" dirty="0"/>
          </a:p>
          <a:p>
            <a:r>
              <a:rPr lang="en-US" dirty="0"/>
              <a:t>This conversation looks different for children and adults. </a:t>
            </a:r>
          </a:p>
          <a:p>
            <a:endParaRPr lang="en-US" dirty="0"/>
          </a:p>
          <a:p>
            <a:r>
              <a:rPr lang="en-US" dirty="0"/>
              <a:t>Answer questions about the CAC and the next steps (do not just give appointment info)</a:t>
            </a:r>
          </a:p>
          <a:p>
            <a:endParaRPr lang="en-US" dirty="0"/>
          </a:p>
        </p:txBody>
      </p:sp>
      <p:pic>
        <p:nvPicPr>
          <p:cNvPr id="4" name="Picture 3" descr="Woman in a video call">
            <a:extLst>
              <a:ext uri="{FF2B5EF4-FFF2-40B4-BE49-F238E27FC236}">
                <a16:creationId xmlns:a16="http://schemas.microsoft.com/office/drawing/2014/main" id="{01D65D21-6A10-45CD-BC74-5CF0931308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21250" r="49167" b="2202"/>
          <a:stretch/>
        </p:blipFill>
        <p:spPr>
          <a:xfrm>
            <a:off x="0" y="1029133"/>
            <a:ext cx="3886200" cy="5173575"/>
          </a:xfrm>
          <a:prstGeom prst="rect">
            <a:avLst/>
          </a:prstGeom>
        </p:spPr>
      </p:pic>
    </p:spTree>
    <p:extLst>
      <p:ext uri="{BB962C8B-B14F-4D97-AF65-F5344CB8AC3E}">
        <p14:creationId xmlns:p14="http://schemas.microsoft.com/office/powerpoint/2010/main" val="1549561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D59B-F8B3-4C2C-AE6F-86D7E0E9D825}"/>
              </a:ext>
            </a:extLst>
          </p:cNvPr>
          <p:cNvSpPr>
            <a:spLocks noGrp="1"/>
          </p:cNvSpPr>
          <p:nvPr>
            <p:ph type="title"/>
          </p:nvPr>
        </p:nvSpPr>
        <p:spPr/>
        <p:txBody>
          <a:bodyPr/>
          <a:lstStyle/>
          <a:p>
            <a:r>
              <a:rPr lang="en-US" dirty="0"/>
              <a:t>Forensic Interview</a:t>
            </a:r>
          </a:p>
        </p:txBody>
      </p:sp>
      <p:sp>
        <p:nvSpPr>
          <p:cNvPr id="3" name="Content Placeholder 2">
            <a:extLst>
              <a:ext uri="{FF2B5EF4-FFF2-40B4-BE49-F238E27FC236}">
                <a16:creationId xmlns:a16="http://schemas.microsoft.com/office/drawing/2014/main" id="{564DDB5B-8B92-4F45-A826-C6D8AE817487}"/>
              </a:ext>
            </a:extLst>
          </p:cNvPr>
          <p:cNvSpPr>
            <a:spLocks noGrp="1"/>
          </p:cNvSpPr>
          <p:nvPr>
            <p:ph idx="1"/>
          </p:nvPr>
        </p:nvSpPr>
        <p:spPr/>
        <p:txBody>
          <a:bodyPr>
            <a:normAutofit fontScale="92500" lnSpcReduction="10000"/>
          </a:bodyPr>
          <a:lstStyle/>
          <a:p>
            <a:r>
              <a:rPr lang="en-US" dirty="0"/>
              <a:t>Who conducts a Forensic Interview?</a:t>
            </a:r>
          </a:p>
          <a:p>
            <a:pPr lvl="1"/>
            <a:r>
              <a:rPr lang="en-US" dirty="0"/>
              <a:t>Forensic interviews are conducted by a specially trained Forensic Interviewer who is employed by the Children's Advocacy Center. A forensic interviewer is formally trained in the use of protocol, how children disclose abuse, child development, age-appropriate questioning. </a:t>
            </a:r>
          </a:p>
          <a:p>
            <a:pPr lvl="1"/>
            <a:endParaRPr lang="en-US" dirty="0"/>
          </a:p>
          <a:p>
            <a:r>
              <a:rPr lang="en-US" dirty="0"/>
              <a:t>What is a Forensic Interview?</a:t>
            </a:r>
          </a:p>
          <a:p>
            <a:pPr lvl="1"/>
            <a:r>
              <a:rPr lang="en-US" dirty="0"/>
              <a:t>A fact-finding interview in which a child who is alleged to be a victim of abuse is questioned in a developmentally appropriate, non-suggestive and child friendly environment. </a:t>
            </a:r>
          </a:p>
          <a:p>
            <a:pPr lvl="1"/>
            <a:endParaRPr lang="en-US" dirty="0"/>
          </a:p>
          <a:p>
            <a:r>
              <a:rPr lang="en-US" dirty="0"/>
              <a:t>Why are Forensic Interviews important?</a:t>
            </a:r>
          </a:p>
          <a:p>
            <a:pPr lvl="1"/>
            <a:r>
              <a:rPr lang="en-US" dirty="0"/>
              <a:t>To obtain detailed information in the child's own words about the allegations of abuse. This is to ensure the safety of the child and to gather facts for law enforcement in the investigative process.</a:t>
            </a:r>
          </a:p>
          <a:p>
            <a:endParaRPr lang="en-US" dirty="0"/>
          </a:p>
        </p:txBody>
      </p:sp>
    </p:spTree>
    <p:extLst>
      <p:ext uri="{BB962C8B-B14F-4D97-AF65-F5344CB8AC3E}">
        <p14:creationId xmlns:p14="http://schemas.microsoft.com/office/powerpoint/2010/main" val="39179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6F8D-562B-4933-8E10-9637DAFC5162}"/>
              </a:ext>
            </a:extLst>
          </p:cNvPr>
          <p:cNvSpPr>
            <a:spLocks noGrp="1"/>
          </p:cNvSpPr>
          <p:nvPr>
            <p:ph type="title"/>
          </p:nvPr>
        </p:nvSpPr>
        <p:spPr/>
        <p:txBody>
          <a:bodyPr/>
          <a:lstStyle/>
          <a:p>
            <a:br>
              <a:rPr lang="en-US" dirty="0"/>
            </a:br>
            <a:r>
              <a:rPr lang="en-US" dirty="0"/>
              <a:t>Minimal Facts Case Scenario</a:t>
            </a:r>
            <a:br>
              <a:rPr lang="en-US" dirty="0"/>
            </a:br>
            <a:endParaRPr lang="en-US" dirty="0"/>
          </a:p>
        </p:txBody>
      </p:sp>
      <p:sp>
        <p:nvSpPr>
          <p:cNvPr id="3" name="Content Placeholder 2">
            <a:extLst>
              <a:ext uri="{FF2B5EF4-FFF2-40B4-BE49-F238E27FC236}">
                <a16:creationId xmlns:a16="http://schemas.microsoft.com/office/drawing/2014/main" id="{73D31B78-4108-4C9D-B610-AE35C35224F1}"/>
              </a:ext>
            </a:extLst>
          </p:cNvPr>
          <p:cNvSpPr>
            <a:spLocks noGrp="1"/>
          </p:cNvSpPr>
          <p:nvPr>
            <p:ph idx="1"/>
          </p:nvPr>
        </p:nvSpPr>
        <p:spPr/>
        <p:txBody>
          <a:bodyPr>
            <a:normAutofit fontScale="85000" lnSpcReduction="20000"/>
          </a:bodyPr>
          <a:lstStyle/>
          <a:p>
            <a:pPr marL="0" indent="0">
              <a:buNone/>
            </a:pPr>
            <a:r>
              <a:rPr lang="en-US" dirty="0"/>
              <a:t>Case Manager (CM) Rosco spoke privately with Becca (alleged child victim/age 12) at school.  (After introduction and rapport).  CM Rosco asked Becca if someone may be worried about her.  Becca reported she has been “cutting” and “depressed” because something had happened to her.  Becca stated her grandfather, Ben Trent is a truck driver, and she has gone with him to make deliveries on several occasions. Becca stated Mr. Trent "raped" her between the ages of 9 and 12, with the last time being about three weeks ago. Becca reported she did not know the exact locations of these incidents, because it almost always happened in the truck. Becca reported Mr. Trent had also "raped" her about three times at his home in Cheatham County.  Becca reported she has only recently told her mother, and she doesn’t know if this has happened to anyone else.  CM Rosco explained to Becca that what she was saying was very important and then CM Rosco explained to Becca about talking to someone at the Children’s Advocacy Center (forensic interview process) and Becca stated she would be willing to participate in the forensic interview. CM thanked Becca for talking and asked if there was anything else she wanted to talk about which she replied no.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5396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3232-CBFC-41C6-A02C-9B1B202B3BA5}"/>
              </a:ext>
            </a:extLst>
          </p:cNvPr>
          <p:cNvSpPr>
            <a:spLocks noGrp="1"/>
          </p:cNvSpPr>
          <p:nvPr>
            <p:ph type="title"/>
          </p:nvPr>
        </p:nvSpPr>
        <p:spPr/>
        <p:txBody>
          <a:bodyPr/>
          <a:lstStyle/>
          <a:p>
            <a:r>
              <a:rPr lang="en-US" dirty="0"/>
              <a:t>Jurisdiction	</a:t>
            </a:r>
          </a:p>
        </p:txBody>
      </p:sp>
      <p:sp>
        <p:nvSpPr>
          <p:cNvPr id="3" name="Content Placeholder 2">
            <a:extLst>
              <a:ext uri="{FF2B5EF4-FFF2-40B4-BE49-F238E27FC236}">
                <a16:creationId xmlns:a16="http://schemas.microsoft.com/office/drawing/2014/main" id="{71BAFC90-600B-4A19-95F9-3DD5F8170C59}"/>
              </a:ext>
            </a:extLst>
          </p:cNvPr>
          <p:cNvSpPr>
            <a:spLocks noGrp="1"/>
          </p:cNvSpPr>
          <p:nvPr>
            <p:ph idx="1"/>
          </p:nvPr>
        </p:nvSpPr>
        <p:spPr/>
        <p:txBody>
          <a:bodyPr>
            <a:normAutofit/>
          </a:bodyPr>
          <a:lstStyle/>
          <a:p>
            <a:pPr marL="0" indent="0">
              <a:buNone/>
            </a:pPr>
            <a:r>
              <a:rPr lang="en-US" dirty="0"/>
              <a:t>In the previous case example did child disclose location of at least one incident? </a:t>
            </a:r>
          </a:p>
          <a:p>
            <a:pPr marL="0" indent="0">
              <a:buNone/>
            </a:pPr>
            <a:endParaRPr lang="en-US" dirty="0"/>
          </a:p>
          <a:p>
            <a:pPr marL="0" indent="0">
              <a:buNone/>
            </a:pPr>
            <a:r>
              <a:rPr lang="en-US" dirty="0"/>
              <a:t>Could there be various jurisdictions? When would be a good time to explore other locations and jurisdictions of abuse? </a:t>
            </a:r>
          </a:p>
          <a:p>
            <a:pPr marL="0" indent="0">
              <a:buNone/>
            </a:pPr>
            <a:endParaRPr lang="en-US" dirty="0"/>
          </a:p>
          <a:p>
            <a:pPr marL="0" indent="0">
              <a:buNone/>
            </a:pPr>
            <a:r>
              <a:rPr lang="en-US" dirty="0"/>
              <a:t>Which location or jurisdiction did the child disclose?  </a:t>
            </a:r>
          </a:p>
          <a:p>
            <a:pPr marL="0" indent="0">
              <a:buNone/>
            </a:pPr>
            <a:endParaRPr lang="en-US" dirty="0"/>
          </a:p>
          <a:p>
            <a:pPr marL="0" indent="0">
              <a:buNone/>
            </a:pPr>
            <a:r>
              <a:rPr lang="en-US" dirty="0"/>
              <a:t>Would you notify Law enforcement before or after you spoke to the child? How do you determine which law enforcement officer needs to be notified of incident (City or County)? </a:t>
            </a:r>
          </a:p>
          <a:p>
            <a:pPr marL="0" indent="0">
              <a:buNone/>
            </a:pPr>
            <a:endParaRPr lang="en-US" dirty="0"/>
          </a:p>
        </p:txBody>
      </p:sp>
    </p:spTree>
    <p:extLst>
      <p:ext uri="{BB962C8B-B14F-4D97-AF65-F5344CB8AC3E}">
        <p14:creationId xmlns:p14="http://schemas.microsoft.com/office/powerpoint/2010/main" val="1188812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7D48-8359-4068-808A-FA52F69BA14D}"/>
              </a:ext>
            </a:extLst>
          </p:cNvPr>
          <p:cNvSpPr>
            <a:spLocks noGrp="1"/>
          </p:cNvSpPr>
          <p:nvPr>
            <p:ph type="ctrTitle"/>
          </p:nvPr>
        </p:nvSpPr>
        <p:spPr/>
        <p:txBody>
          <a:bodyPr/>
          <a:lstStyle/>
          <a:p>
            <a:r>
              <a:rPr lang="en-US" dirty="0"/>
              <a:t>Documentation</a:t>
            </a:r>
          </a:p>
        </p:txBody>
      </p:sp>
    </p:spTree>
    <p:extLst>
      <p:ext uri="{BB962C8B-B14F-4D97-AF65-F5344CB8AC3E}">
        <p14:creationId xmlns:p14="http://schemas.microsoft.com/office/powerpoint/2010/main" val="199311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F4ED-0780-48DE-9EC2-C8A59DCEC066}"/>
              </a:ext>
            </a:extLst>
          </p:cNvPr>
          <p:cNvSpPr>
            <a:spLocks noGrp="1"/>
          </p:cNvSpPr>
          <p:nvPr>
            <p:ph type="title"/>
          </p:nvPr>
        </p:nvSpPr>
        <p:spPr/>
        <p:txBody>
          <a:bodyPr/>
          <a:lstStyle/>
          <a:p>
            <a:r>
              <a:rPr lang="en-US" sz="2800" dirty="0"/>
              <a:t>Non-Offending Parent Interview: </a:t>
            </a:r>
            <a:r>
              <a:rPr lang="en-US" sz="2800" dirty="0">
                <a:solidFill>
                  <a:srgbClr val="00B050"/>
                </a:solidFill>
              </a:rPr>
              <a:t>Good</a:t>
            </a:r>
            <a:r>
              <a:rPr lang="en-US" sz="2800" dirty="0"/>
              <a:t> or </a:t>
            </a:r>
            <a:r>
              <a:rPr lang="en-US" sz="2800" dirty="0">
                <a:solidFill>
                  <a:schemeClr val="bg2"/>
                </a:solidFill>
              </a:rPr>
              <a:t>Bad</a:t>
            </a:r>
            <a:r>
              <a:rPr lang="en-US" sz="2800" dirty="0"/>
              <a:t>?</a:t>
            </a:r>
          </a:p>
        </p:txBody>
      </p:sp>
      <p:sp>
        <p:nvSpPr>
          <p:cNvPr id="3" name="Content Placeholder 2">
            <a:extLst>
              <a:ext uri="{FF2B5EF4-FFF2-40B4-BE49-F238E27FC236}">
                <a16:creationId xmlns:a16="http://schemas.microsoft.com/office/drawing/2014/main" id="{01CB8D58-0956-4818-9F05-5E6C276E005B}"/>
              </a:ext>
            </a:extLst>
          </p:cNvPr>
          <p:cNvSpPr>
            <a:spLocks noGrp="1"/>
          </p:cNvSpPr>
          <p:nvPr>
            <p:ph idx="1"/>
          </p:nvPr>
        </p:nvSpPr>
        <p:spPr>
          <a:xfrm>
            <a:off x="152400" y="1029135"/>
            <a:ext cx="8991600" cy="3923866"/>
          </a:xfrm>
        </p:spPr>
        <p:txBody>
          <a:bodyPr/>
          <a:lstStyle/>
          <a:p>
            <a:pPr marL="0" indent="0">
              <a:buNone/>
            </a:pPr>
            <a:endParaRPr lang="en-US" dirty="0"/>
          </a:p>
          <a:p>
            <a:pPr marL="0" indent="0">
              <a:buNone/>
            </a:pPr>
            <a:r>
              <a:rPr lang="en-US" dirty="0"/>
              <a:t>Case Manager (CM) explained the Department of Children’s Services (DCS) process of investigating cases with allegations of a sexual nature. CM explained the process of presenting the case to the Child Protective Investigative Team (CPIT). CM explained what a Forensic Interview (FI) was and asked if the family agreed with allowing their child to have an FI.</a:t>
            </a:r>
          </a:p>
          <a:p>
            <a:endParaRPr lang="en-US" dirty="0"/>
          </a:p>
        </p:txBody>
      </p:sp>
      <p:pic>
        <p:nvPicPr>
          <p:cNvPr id="6" name="Picture 2" descr="See the source image">
            <a:extLst>
              <a:ext uri="{FF2B5EF4-FFF2-40B4-BE49-F238E27FC236}">
                <a16:creationId xmlns:a16="http://schemas.microsoft.com/office/drawing/2014/main" id="{4B3CAB98-31ED-4D17-A3CB-1407BA3F4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4191000"/>
            <a:ext cx="519125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B973-0B27-4AA5-9449-CB2D7B2649B1}"/>
              </a:ext>
            </a:extLst>
          </p:cNvPr>
          <p:cNvSpPr>
            <a:spLocks noGrp="1"/>
          </p:cNvSpPr>
          <p:nvPr>
            <p:ph type="title"/>
          </p:nvPr>
        </p:nvSpPr>
        <p:spPr/>
        <p:txBody>
          <a:bodyPr/>
          <a:lstStyle/>
          <a:p>
            <a:br>
              <a:rPr lang="en-US" dirty="0"/>
            </a:br>
            <a:r>
              <a:rPr lang="en-US" dirty="0"/>
              <a:t>Minimal Facts Documentation: </a:t>
            </a:r>
            <a:r>
              <a:rPr lang="en-US" dirty="0">
                <a:solidFill>
                  <a:srgbClr val="00B050"/>
                </a:solidFill>
              </a:rPr>
              <a:t>Good</a:t>
            </a:r>
            <a:r>
              <a:rPr lang="en-US" dirty="0"/>
              <a:t> or </a:t>
            </a:r>
            <a:r>
              <a:rPr lang="en-US" dirty="0">
                <a:solidFill>
                  <a:schemeClr val="bg2"/>
                </a:solidFill>
              </a:rPr>
              <a:t>Bad</a:t>
            </a:r>
            <a:r>
              <a:rPr lang="en-US" dirty="0"/>
              <a:t>?</a:t>
            </a:r>
            <a:br>
              <a:rPr lang="en-US" dirty="0"/>
            </a:br>
            <a:endParaRPr lang="en-US" dirty="0"/>
          </a:p>
        </p:txBody>
      </p:sp>
      <p:sp>
        <p:nvSpPr>
          <p:cNvPr id="3" name="Content Placeholder 2">
            <a:extLst>
              <a:ext uri="{FF2B5EF4-FFF2-40B4-BE49-F238E27FC236}">
                <a16:creationId xmlns:a16="http://schemas.microsoft.com/office/drawing/2014/main" id="{B1511656-99E2-4E41-B15A-35ED1D59ADBF}"/>
              </a:ext>
            </a:extLst>
          </p:cNvPr>
          <p:cNvSpPr>
            <a:spLocks noGrp="1"/>
          </p:cNvSpPr>
          <p:nvPr>
            <p:ph idx="1"/>
          </p:nvPr>
        </p:nvSpPr>
        <p:spPr/>
        <p:txBody>
          <a:bodyPr/>
          <a:lstStyle/>
          <a:p>
            <a:pPr marL="0" indent="0">
              <a:buNone/>
            </a:pPr>
            <a:r>
              <a:rPr lang="en-US" dirty="0"/>
              <a:t>Blake (age 9) stated she knew why Case Manager (CM) had come to talk with her. Blake stated people should not touch her private areas, which are where a swimsuit covers up. Blake stated a family friend who lives with her grandmother touched her inner thigh when she had shorts on, and he tried kissing her on the lips, but she pushed him away. Blake stated the friend continued to ask her to sit on his lap. CM asked Blake how many times this happened, and Blake said, “A few.” Blake stated she told her father and now she doesn’t go to her grandmother’s home anymore. Blake stated she feels safe with her father. </a:t>
            </a:r>
          </a:p>
          <a:p>
            <a:endParaRPr lang="en-US" dirty="0"/>
          </a:p>
        </p:txBody>
      </p:sp>
      <p:pic>
        <p:nvPicPr>
          <p:cNvPr id="4" name="Picture 2" descr="See the source image">
            <a:extLst>
              <a:ext uri="{FF2B5EF4-FFF2-40B4-BE49-F238E27FC236}">
                <a16:creationId xmlns:a16="http://schemas.microsoft.com/office/drawing/2014/main" id="{2936E47A-7892-423C-A497-0622A6B47F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1" y="5105400"/>
            <a:ext cx="3124199" cy="158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12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CF5F-1A1D-4186-9A44-A59548932316}"/>
              </a:ext>
            </a:extLst>
          </p:cNvPr>
          <p:cNvSpPr>
            <a:spLocks noGrp="1"/>
          </p:cNvSpPr>
          <p:nvPr>
            <p:ph type="title"/>
          </p:nvPr>
        </p:nvSpPr>
        <p:spPr/>
        <p:txBody>
          <a:bodyPr/>
          <a:lstStyle/>
          <a:p>
            <a:r>
              <a:rPr lang="en-US" dirty="0"/>
              <a:t>Assessing for Safety: </a:t>
            </a:r>
            <a:r>
              <a:rPr lang="en-US" dirty="0">
                <a:solidFill>
                  <a:srgbClr val="00B050"/>
                </a:solidFill>
              </a:rPr>
              <a:t>Good</a:t>
            </a:r>
            <a:r>
              <a:rPr lang="en-US" dirty="0"/>
              <a:t> or </a:t>
            </a:r>
            <a:r>
              <a:rPr lang="en-US" dirty="0">
                <a:solidFill>
                  <a:schemeClr val="bg2"/>
                </a:solidFill>
              </a:rPr>
              <a:t>Bad</a:t>
            </a:r>
            <a:r>
              <a:rPr lang="en-US" dirty="0"/>
              <a:t>?</a:t>
            </a:r>
          </a:p>
        </p:txBody>
      </p:sp>
      <p:sp>
        <p:nvSpPr>
          <p:cNvPr id="3" name="Content Placeholder 2">
            <a:extLst>
              <a:ext uri="{FF2B5EF4-FFF2-40B4-BE49-F238E27FC236}">
                <a16:creationId xmlns:a16="http://schemas.microsoft.com/office/drawing/2014/main" id="{CADDF6D7-3A66-455A-B3A9-6F749D9D74B3}"/>
              </a:ext>
            </a:extLst>
          </p:cNvPr>
          <p:cNvSpPr>
            <a:spLocks noGrp="1"/>
          </p:cNvSpPr>
          <p:nvPr>
            <p:ph idx="1"/>
          </p:nvPr>
        </p:nvSpPr>
        <p:spPr/>
        <p:txBody>
          <a:bodyPr>
            <a:normAutofit fontScale="77500" lnSpcReduction="20000"/>
          </a:bodyPr>
          <a:lstStyle/>
          <a:p>
            <a:pPr marL="0" indent="0">
              <a:buNone/>
            </a:pPr>
            <a:r>
              <a:rPr lang="en-US" dirty="0"/>
              <a:t>Case Manager (CM) Lesley Hunter met privately with Emily (Alleged Child Victim) at the home of her grandparents to address the reported allegations and to assess for safety, permanency, and well-being. CM Hunter let Emily know she was not in trouble. CM Hunter explained her role and that she makes sure children are safe. CM Hunter asked Emily what it meant to be safe, and she stated that it means you are okay. CM Hunter asked if she felt safe and she stated yes. Emily stated she lives with her “Granny and Grandpa” and likes living here. CM Hunter asked how school was going and she stated it was good and she is in first grade. CM Hunter asked Emily if she had rules for her body, and she stated ”yeah”. CM Hunter asked what those are, and she said, “Don’t take off clothes and don’t open legs because something bad could happen if someone saw down there.” CM Hunter asked if there are any places on her body that are private, and she stated yes. CM Hunter asked if she could point to those places and she pointed to her neck, stomach, knees, face, and bottom. CM Hunter asked if something has happened to those places and she stated no. CM Hunter asked if she could tell someone if something did happen and she stated her Granny or Grandpa. CM Hunter asked Emily if she had anything else she would like to talk about, and she stated no. CM Hunter thanked Emily for speaking to her.  CM Hunter did not observe any concerns with Emily on this date. </a:t>
            </a:r>
          </a:p>
          <a:p>
            <a:endParaRPr lang="en-US" dirty="0"/>
          </a:p>
        </p:txBody>
      </p:sp>
    </p:spTree>
    <p:extLst>
      <p:ext uri="{BB962C8B-B14F-4D97-AF65-F5344CB8AC3E}">
        <p14:creationId xmlns:p14="http://schemas.microsoft.com/office/powerpoint/2010/main" val="544745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D7BC-6C93-4766-BC82-A9F40B1AD50B}"/>
              </a:ext>
            </a:extLst>
          </p:cNvPr>
          <p:cNvSpPr>
            <a:spLocks noGrp="1"/>
          </p:cNvSpPr>
          <p:nvPr>
            <p:ph type="title"/>
          </p:nvPr>
        </p:nvSpPr>
        <p:spPr/>
        <p:txBody>
          <a:bodyPr/>
          <a:lstStyle/>
          <a:p>
            <a:r>
              <a:rPr lang="en-US" dirty="0">
                <a:solidFill>
                  <a:srgbClr val="00B050"/>
                </a:solidFill>
              </a:rPr>
              <a:t>Minimal Facts </a:t>
            </a:r>
            <a:r>
              <a:rPr lang="en-US" dirty="0"/>
              <a:t>or </a:t>
            </a:r>
            <a:r>
              <a:rPr lang="en-US" dirty="0">
                <a:solidFill>
                  <a:schemeClr val="bg2"/>
                </a:solidFill>
              </a:rPr>
              <a:t>Beyond</a:t>
            </a:r>
            <a:r>
              <a:rPr lang="en-US" dirty="0"/>
              <a:t>?</a:t>
            </a:r>
          </a:p>
        </p:txBody>
      </p:sp>
      <p:sp>
        <p:nvSpPr>
          <p:cNvPr id="3" name="Content Placeholder 2">
            <a:extLst>
              <a:ext uri="{FF2B5EF4-FFF2-40B4-BE49-F238E27FC236}">
                <a16:creationId xmlns:a16="http://schemas.microsoft.com/office/drawing/2014/main" id="{0118DDC6-51B0-4908-98C2-2CEFBC6C7839}"/>
              </a:ext>
            </a:extLst>
          </p:cNvPr>
          <p:cNvSpPr>
            <a:spLocks noGrp="1"/>
          </p:cNvSpPr>
          <p:nvPr>
            <p:ph idx="1"/>
          </p:nvPr>
        </p:nvSpPr>
        <p:spPr/>
        <p:txBody>
          <a:bodyPr/>
          <a:lstStyle/>
          <a:p>
            <a:pPr marL="0" indent="0">
              <a:buNone/>
            </a:pPr>
            <a:r>
              <a:rPr lang="en-US" dirty="0"/>
              <a:t>Investigator Bevans asked Jill if anyone has ever touched her on her private body parts and Jill reported yes. Investigator Bevans asked if anyone has asked her to touch them on their private body parts and Jill reported yes. Investigator Bevans asked if anyone has ever tried to get her to show them her private parts and Jill reported yes. Investigator Bevans asked if anyone has showed her their private parts and Jill reported yes. Based on the disclosure, Investigator Bevans will be scheduling a forensic interview.</a:t>
            </a:r>
          </a:p>
        </p:txBody>
      </p:sp>
      <p:pic>
        <p:nvPicPr>
          <p:cNvPr id="4" name="Picture 2" descr="See the source image">
            <a:extLst>
              <a:ext uri="{FF2B5EF4-FFF2-40B4-BE49-F238E27FC236}">
                <a16:creationId xmlns:a16="http://schemas.microsoft.com/office/drawing/2014/main" id="{A272842B-31AD-4981-81E2-23029821F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115" y="4915546"/>
            <a:ext cx="418649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16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06EA-6B64-4402-9CA1-5E8DFB7F7A43}"/>
              </a:ext>
            </a:extLst>
          </p:cNvPr>
          <p:cNvSpPr>
            <a:spLocks noGrp="1"/>
          </p:cNvSpPr>
          <p:nvPr>
            <p:ph type="title"/>
          </p:nvPr>
        </p:nvSpPr>
        <p:spPr/>
        <p:txBody>
          <a:bodyPr/>
          <a:lstStyle/>
          <a:p>
            <a:br>
              <a:rPr lang="en-US" dirty="0"/>
            </a:br>
            <a:r>
              <a:rPr lang="en-US" dirty="0">
                <a:solidFill>
                  <a:schemeClr val="bg2"/>
                </a:solidFill>
              </a:rPr>
              <a:t>Understanding</a:t>
            </a:r>
            <a:r>
              <a:rPr lang="en-US" dirty="0"/>
              <a:t> Minimal Facts Interviews</a:t>
            </a:r>
            <a:br>
              <a:rPr lang="en-US" dirty="0"/>
            </a:br>
            <a:endParaRPr lang="en-US" dirty="0"/>
          </a:p>
        </p:txBody>
      </p:sp>
      <p:sp>
        <p:nvSpPr>
          <p:cNvPr id="3" name="Content Placeholder 2">
            <a:extLst>
              <a:ext uri="{FF2B5EF4-FFF2-40B4-BE49-F238E27FC236}">
                <a16:creationId xmlns:a16="http://schemas.microsoft.com/office/drawing/2014/main" id="{17BAE078-8453-4228-B6FC-A848C78423EE}"/>
              </a:ext>
            </a:extLst>
          </p:cNvPr>
          <p:cNvSpPr>
            <a:spLocks noGrp="1"/>
          </p:cNvSpPr>
          <p:nvPr>
            <p:ph idx="1"/>
          </p:nvPr>
        </p:nvSpPr>
        <p:spPr>
          <a:xfrm>
            <a:off x="3810000" y="1003303"/>
            <a:ext cx="5334000" cy="5676894"/>
          </a:xfrm>
        </p:spPr>
        <p:txBody>
          <a:bodyPr>
            <a:normAutofit/>
          </a:bodyPr>
          <a:lstStyle/>
          <a:p>
            <a:r>
              <a:rPr lang="en-US" sz="2200" dirty="0"/>
              <a:t>A Minimal Facts Interview is usually conducted by the Case Manager in a child abuse investigation, most commonly in sexual abuse cases. In some instances, it may also be conducted by a law enforcement officer. </a:t>
            </a:r>
          </a:p>
          <a:p>
            <a:pPr marL="0" indent="0">
              <a:buNone/>
            </a:pPr>
            <a:endParaRPr lang="en-US" sz="2200" dirty="0"/>
          </a:p>
          <a:p>
            <a:r>
              <a:rPr lang="en-US" sz="2200" dirty="0"/>
              <a:t>Minimal Facts Interviews are used to obtain the very </a:t>
            </a:r>
            <a:r>
              <a:rPr lang="en-US" sz="2200" b="1" dirty="0">
                <a:solidFill>
                  <a:schemeClr val="bg2"/>
                </a:solidFill>
              </a:rPr>
              <a:t>basic facts </a:t>
            </a:r>
            <a:r>
              <a:rPr lang="en-US" sz="2200" dirty="0"/>
              <a:t>concerning the alleged abuse that allow a case manager to provide for the child's </a:t>
            </a:r>
            <a:r>
              <a:rPr lang="en-US" sz="2200" u="sng" dirty="0"/>
              <a:t>immediate safety </a:t>
            </a:r>
            <a:r>
              <a:rPr lang="en-US" sz="2200" dirty="0"/>
              <a:t>and </a:t>
            </a:r>
            <a:r>
              <a:rPr lang="en-US" sz="2200" u="sng" dirty="0"/>
              <a:t>immediate medical attention.</a:t>
            </a:r>
          </a:p>
          <a:p>
            <a:pPr marL="0" indent="0">
              <a:buNone/>
            </a:pPr>
            <a:endParaRPr lang="en-US" sz="2200" u="sng" dirty="0"/>
          </a:p>
          <a:p>
            <a:endParaRPr lang="en-US" u="sng" dirty="0"/>
          </a:p>
          <a:p>
            <a:endParaRPr lang="en-US" u="sng" dirty="0"/>
          </a:p>
          <a:p>
            <a:endParaRPr lang="en-US" u="sng" dirty="0"/>
          </a:p>
          <a:p>
            <a:pPr marL="0" indent="0">
              <a:buNone/>
            </a:pPr>
            <a:endParaRPr lang="en-US" dirty="0"/>
          </a:p>
          <a:p>
            <a:endParaRPr lang="en-US" dirty="0"/>
          </a:p>
          <a:p>
            <a:endParaRPr lang="en-US" dirty="0"/>
          </a:p>
        </p:txBody>
      </p:sp>
      <p:pic>
        <p:nvPicPr>
          <p:cNvPr id="5" name="Picture 4" descr="Child wearing black jacket">
            <a:extLst>
              <a:ext uri="{FF2B5EF4-FFF2-40B4-BE49-F238E27FC236}">
                <a16:creationId xmlns:a16="http://schemas.microsoft.com/office/drawing/2014/main" id="{4CACED14-95EC-4F1B-80A9-2AA2C2BA8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61" t="17498" r="22006" b="1162"/>
          <a:stretch/>
        </p:blipFill>
        <p:spPr>
          <a:xfrm>
            <a:off x="0" y="990600"/>
            <a:ext cx="3810000" cy="5181600"/>
          </a:xfrm>
          <a:prstGeom prst="rect">
            <a:avLst/>
          </a:prstGeom>
        </p:spPr>
      </p:pic>
    </p:spTree>
    <p:extLst>
      <p:ext uri="{BB962C8B-B14F-4D97-AF65-F5344CB8AC3E}">
        <p14:creationId xmlns:p14="http://schemas.microsoft.com/office/powerpoint/2010/main" val="378238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8831-2241-4A01-B7C1-926003B6B956}"/>
              </a:ext>
            </a:extLst>
          </p:cNvPr>
          <p:cNvSpPr>
            <a:spLocks noGrp="1"/>
          </p:cNvSpPr>
          <p:nvPr>
            <p:ph type="title"/>
          </p:nvPr>
        </p:nvSpPr>
        <p:spPr/>
        <p:txBody>
          <a:bodyPr/>
          <a:lstStyle/>
          <a:p>
            <a:r>
              <a:rPr lang="en-US" dirty="0"/>
              <a:t>Questions?</a:t>
            </a:r>
          </a:p>
        </p:txBody>
      </p:sp>
      <p:pic>
        <p:nvPicPr>
          <p:cNvPr id="10" name="Content Placeholder 9" descr="Close-up of question mark on a hardwood floor against a wall">
            <a:extLst>
              <a:ext uri="{FF2B5EF4-FFF2-40B4-BE49-F238E27FC236}">
                <a16:creationId xmlns:a16="http://schemas.microsoft.com/office/drawing/2014/main" id="{1C4BBF80-1555-4F60-BE8A-84050394073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187"/>
          <a:stretch/>
        </p:blipFill>
        <p:spPr>
          <a:xfrm>
            <a:off x="0" y="914400"/>
            <a:ext cx="9133668" cy="5257800"/>
          </a:xfrm>
        </p:spPr>
      </p:pic>
    </p:spTree>
    <p:extLst>
      <p:ext uri="{BB962C8B-B14F-4D97-AF65-F5344CB8AC3E}">
        <p14:creationId xmlns:p14="http://schemas.microsoft.com/office/powerpoint/2010/main" val="53625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E81B-EC21-47C8-9761-4B8CEA66B296}"/>
              </a:ext>
            </a:extLst>
          </p:cNvPr>
          <p:cNvSpPr>
            <a:spLocks noGrp="1"/>
          </p:cNvSpPr>
          <p:nvPr>
            <p:ph type="title"/>
          </p:nvPr>
        </p:nvSpPr>
        <p:spPr/>
        <p:txBody>
          <a:bodyPr/>
          <a:lstStyle/>
          <a:p>
            <a:br>
              <a:rPr lang="en-US" dirty="0"/>
            </a:br>
            <a:r>
              <a:rPr lang="en-US" dirty="0">
                <a:solidFill>
                  <a:schemeClr val="bg2"/>
                </a:solidFill>
              </a:rPr>
              <a:t>What</a:t>
            </a:r>
            <a:r>
              <a:rPr lang="en-US" dirty="0"/>
              <a:t> is a Minimal Facts Interview?</a:t>
            </a:r>
            <a:br>
              <a:rPr lang="en-US" dirty="0"/>
            </a:br>
            <a:endParaRPr lang="en-US" dirty="0"/>
          </a:p>
        </p:txBody>
      </p:sp>
      <p:sp>
        <p:nvSpPr>
          <p:cNvPr id="3" name="Content Placeholder 2">
            <a:extLst>
              <a:ext uri="{FF2B5EF4-FFF2-40B4-BE49-F238E27FC236}">
                <a16:creationId xmlns:a16="http://schemas.microsoft.com/office/drawing/2014/main" id="{0C2E7B99-27CF-4F50-87AF-3503838313FA}"/>
              </a:ext>
            </a:extLst>
          </p:cNvPr>
          <p:cNvSpPr>
            <a:spLocks noGrp="1"/>
          </p:cNvSpPr>
          <p:nvPr>
            <p:ph idx="1"/>
          </p:nvPr>
        </p:nvSpPr>
        <p:spPr>
          <a:xfrm>
            <a:off x="0" y="1193800"/>
            <a:ext cx="5105400" cy="4958465"/>
          </a:xfrm>
        </p:spPr>
        <p:txBody>
          <a:bodyPr>
            <a:normAutofit fontScale="92500" lnSpcReduction="10000"/>
          </a:bodyPr>
          <a:lstStyle/>
          <a:p>
            <a:r>
              <a:rPr lang="en-US" dirty="0"/>
              <a:t>May be part of initial contact. </a:t>
            </a:r>
          </a:p>
          <a:p>
            <a:pPr marL="0" indent="0">
              <a:buNone/>
            </a:pPr>
            <a:endParaRPr lang="en-US" dirty="0"/>
          </a:p>
          <a:p>
            <a:r>
              <a:rPr lang="en-US" dirty="0"/>
              <a:t>A basic fact-finding, brief interview conducted with a child regarding allegations of abuse. </a:t>
            </a:r>
          </a:p>
          <a:p>
            <a:endParaRPr lang="en-US" dirty="0"/>
          </a:p>
          <a:p>
            <a:r>
              <a:rPr lang="en-US" dirty="0"/>
              <a:t>Uses </a:t>
            </a:r>
            <a:r>
              <a:rPr lang="en-US" b="1" dirty="0">
                <a:solidFill>
                  <a:schemeClr val="bg2"/>
                </a:solidFill>
              </a:rPr>
              <a:t>minimal questioning </a:t>
            </a:r>
            <a:r>
              <a:rPr lang="en-US" dirty="0"/>
              <a:t>to yield information necessary to </a:t>
            </a:r>
            <a:r>
              <a:rPr lang="en-US" sz="2400" dirty="0"/>
              <a:t>provide for the child's </a:t>
            </a:r>
            <a:r>
              <a:rPr lang="en-US" sz="2400" u="sng" dirty="0"/>
              <a:t>immediate safety and immediate medical needs.</a:t>
            </a:r>
          </a:p>
          <a:p>
            <a:endParaRPr lang="en-US" dirty="0"/>
          </a:p>
          <a:p>
            <a:r>
              <a:rPr lang="en-US" u="sng" dirty="0"/>
              <a:t>Are only done when required and in consultation with CPIT partner</a:t>
            </a:r>
            <a:r>
              <a:rPr lang="en-US" dirty="0"/>
              <a:t>.</a:t>
            </a:r>
          </a:p>
          <a:p>
            <a:pPr marL="0" indent="0">
              <a:buNone/>
            </a:pPr>
            <a:endParaRPr lang="en-US" dirty="0"/>
          </a:p>
        </p:txBody>
      </p:sp>
      <p:pic>
        <p:nvPicPr>
          <p:cNvPr id="5" name="Picture 4" descr="Child sitting on a couch">
            <a:extLst>
              <a:ext uri="{FF2B5EF4-FFF2-40B4-BE49-F238E27FC236}">
                <a16:creationId xmlns:a16="http://schemas.microsoft.com/office/drawing/2014/main" id="{D6F4C523-ABF3-486B-8BD3-5DD9D694D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67" t="10208" r="9167"/>
          <a:stretch/>
        </p:blipFill>
        <p:spPr>
          <a:xfrm>
            <a:off x="5105400" y="1003303"/>
            <a:ext cx="4038600" cy="5180463"/>
          </a:xfrm>
          <a:prstGeom prst="rect">
            <a:avLst/>
          </a:prstGeom>
        </p:spPr>
      </p:pic>
    </p:spTree>
    <p:extLst>
      <p:ext uri="{BB962C8B-B14F-4D97-AF65-F5344CB8AC3E}">
        <p14:creationId xmlns:p14="http://schemas.microsoft.com/office/powerpoint/2010/main" val="355396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1296-D5FF-46A3-A26F-738A857D18C9}"/>
              </a:ext>
            </a:extLst>
          </p:cNvPr>
          <p:cNvSpPr>
            <a:spLocks noGrp="1"/>
          </p:cNvSpPr>
          <p:nvPr>
            <p:ph type="title"/>
          </p:nvPr>
        </p:nvSpPr>
        <p:spPr/>
        <p:txBody>
          <a:bodyPr/>
          <a:lstStyle/>
          <a:p>
            <a:r>
              <a:rPr lang="en-US" sz="2800" dirty="0"/>
              <a:t>What are the </a:t>
            </a:r>
            <a:r>
              <a:rPr lang="en-US" sz="2800" dirty="0">
                <a:solidFill>
                  <a:schemeClr val="bg2"/>
                </a:solidFill>
              </a:rPr>
              <a:t>Goals</a:t>
            </a:r>
            <a:r>
              <a:rPr lang="en-US" sz="2800" dirty="0"/>
              <a:t> of a Minimal Facts Interview?</a:t>
            </a:r>
          </a:p>
        </p:txBody>
      </p:sp>
      <p:sp>
        <p:nvSpPr>
          <p:cNvPr id="3" name="Content Placeholder 2">
            <a:extLst>
              <a:ext uri="{FF2B5EF4-FFF2-40B4-BE49-F238E27FC236}">
                <a16:creationId xmlns:a16="http://schemas.microsoft.com/office/drawing/2014/main" id="{B93C97B0-5DEE-4272-86DF-0234BBB36DAC}"/>
              </a:ext>
            </a:extLst>
          </p:cNvPr>
          <p:cNvSpPr>
            <a:spLocks noGrp="1"/>
          </p:cNvSpPr>
          <p:nvPr>
            <p:ph idx="1"/>
          </p:nvPr>
        </p:nvSpPr>
        <p:spPr>
          <a:xfrm>
            <a:off x="4267200" y="1035184"/>
            <a:ext cx="4876800" cy="5117081"/>
          </a:xfrm>
        </p:spPr>
        <p:txBody>
          <a:bodyPr>
            <a:normAutofit fontScale="92500" lnSpcReduction="20000"/>
          </a:bodyPr>
          <a:lstStyle/>
          <a:p>
            <a:pPr marL="0" indent="0">
              <a:buNone/>
            </a:pPr>
            <a:endParaRPr lang="en-US" dirty="0"/>
          </a:p>
          <a:p>
            <a:r>
              <a:rPr lang="en-US" dirty="0"/>
              <a:t>Gain information from the child that is needed to </a:t>
            </a:r>
            <a:r>
              <a:rPr lang="en-US" sz="2400" dirty="0"/>
              <a:t>provide for the child's immediate safety and immediate medical attention.</a:t>
            </a:r>
            <a:endParaRPr lang="en-US" dirty="0"/>
          </a:p>
          <a:p>
            <a:pPr marL="457200" lvl="1" indent="0">
              <a:buNone/>
            </a:pPr>
            <a:endParaRPr lang="en-US" b="1" dirty="0"/>
          </a:p>
          <a:p>
            <a:r>
              <a:rPr lang="en-US" dirty="0"/>
              <a:t>Prevent repetitive interviews which can be psychologically harming to the child as they repeatedly experience details of the abuse.</a:t>
            </a:r>
          </a:p>
          <a:p>
            <a:pPr lvl="1"/>
            <a:r>
              <a:rPr lang="en-US" dirty="0"/>
              <a:t>Repetition of disclosure is not corroboration.</a:t>
            </a:r>
          </a:p>
          <a:p>
            <a:pPr lvl="1"/>
            <a:r>
              <a:rPr lang="en-US" dirty="0"/>
              <a:t>Inconsistency or non-repetition in details doesn’t mean it was false but </a:t>
            </a:r>
            <a:r>
              <a:rPr lang="en-US" u="sng" dirty="0"/>
              <a:t>can</a:t>
            </a:r>
            <a:r>
              <a:rPr lang="en-US" dirty="0"/>
              <a:t> affect court outcomes.  </a:t>
            </a:r>
            <a:br>
              <a:rPr lang="en-US" dirty="0"/>
            </a:br>
            <a:endParaRPr lang="en-US" dirty="0"/>
          </a:p>
          <a:p>
            <a:endParaRPr lang="en-US" dirty="0"/>
          </a:p>
          <a:p>
            <a:endParaRPr lang="en-US" dirty="0"/>
          </a:p>
          <a:p>
            <a:endParaRPr lang="en-US" dirty="0"/>
          </a:p>
          <a:p>
            <a:endParaRPr lang="en-US" dirty="0"/>
          </a:p>
        </p:txBody>
      </p:sp>
      <p:pic>
        <p:nvPicPr>
          <p:cNvPr id="9" name="Picture 8" descr="Children in playground">
            <a:extLst>
              <a:ext uri="{FF2B5EF4-FFF2-40B4-BE49-F238E27FC236}">
                <a16:creationId xmlns:a16="http://schemas.microsoft.com/office/drawing/2014/main" id="{E6BD93E7-6A25-4201-89E4-4753A5CDEF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666" t="23750" r="21667"/>
          <a:stretch/>
        </p:blipFill>
        <p:spPr>
          <a:xfrm>
            <a:off x="0" y="953611"/>
            <a:ext cx="4277532" cy="5218589"/>
          </a:xfrm>
          <a:prstGeom prst="rect">
            <a:avLst/>
          </a:prstGeom>
        </p:spPr>
      </p:pic>
    </p:spTree>
    <p:extLst>
      <p:ext uri="{BB962C8B-B14F-4D97-AF65-F5344CB8AC3E}">
        <p14:creationId xmlns:p14="http://schemas.microsoft.com/office/powerpoint/2010/main" val="92882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ent and child looking over window">
            <a:extLst>
              <a:ext uri="{FF2B5EF4-FFF2-40B4-BE49-F238E27FC236}">
                <a16:creationId xmlns:a16="http://schemas.microsoft.com/office/drawing/2014/main" id="{FA7410C7-61BD-4F9A-8583-DBA37BC2FB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5021" b="5021"/>
          <a:stretch/>
        </p:blipFill>
        <p:spPr>
          <a:xfrm>
            <a:off x="4836587" y="969723"/>
            <a:ext cx="4307413" cy="5168897"/>
          </a:xfrm>
          <a:prstGeom prst="rect">
            <a:avLst/>
          </a:prstGeom>
        </p:spPr>
      </p:pic>
      <p:sp>
        <p:nvSpPr>
          <p:cNvPr id="2" name="Title 1">
            <a:extLst>
              <a:ext uri="{FF2B5EF4-FFF2-40B4-BE49-F238E27FC236}">
                <a16:creationId xmlns:a16="http://schemas.microsoft.com/office/drawing/2014/main" id="{0C8F5356-F210-4C3D-A31D-098C1FDA92F6}"/>
              </a:ext>
            </a:extLst>
          </p:cNvPr>
          <p:cNvSpPr>
            <a:spLocks noGrp="1"/>
          </p:cNvSpPr>
          <p:nvPr>
            <p:ph type="title"/>
          </p:nvPr>
        </p:nvSpPr>
        <p:spPr/>
        <p:txBody>
          <a:bodyPr/>
          <a:lstStyle/>
          <a:p>
            <a:r>
              <a:rPr lang="en-US" dirty="0"/>
              <a:t>What Information Do We </a:t>
            </a:r>
            <a:r>
              <a:rPr lang="en-US" dirty="0">
                <a:solidFill>
                  <a:schemeClr val="bg2"/>
                </a:solidFill>
              </a:rPr>
              <a:t>Need</a:t>
            </a:r>
            <a:r>
              <a:rPr lang="en-US" dirty="0"/>
              <a:t>? </a:t>
            </a:r>
          </a:p>
        </p:txBody>
      </p:sp>
      <p:sp>
        <p:nvSpPr>
          <p:cNvPr id="3" name="Content Placeholder 2">
            <a:extLst>
              <a:ext uri="{FF2B5EF4-FFF2-40B4-BE49-F238E27FC236}">
                <a16:creationId xmlns:a16="http://schemas.microsoft.com/office/drawing/2014/main" id="{A8140710-ECD4-438F-A652-A1BD80A09B3E}"/>
              </a:ext>
            </a:extLst>
          </p:cNvPr>
          <p:cNvSpPr>
            <a:spLocks noGrp="1"/>
          </p:cNvSpPr>
          <p:nvPr>
            <p:ph idx="1"/>
          </p:nvPr>
        </p:nvSpPr>
        <p:spPr>
          <a:xfrm>
            <a:off x="0" y="1003303"/>
            <a:ext cx="4307412" cy="5168897"/>
          </a:xfrm>
        </p:spPr>
        <p:txBody>
          <a:bodyPr>
            <a:normAutofit fontScale="92500" lnSpcReduction="10000"/>
          </a:bodyPr>
          <a:lstStyle/>
          <a:p>
            <a:r>
              <a:rPr lang="en-US" dirty="0"/>
              <a:t>Has there been a disclosure of abuse?</a:t>
            </a:r>
          </a:p>
          <a:p>
            <a:endParaRPr lang="en-US" dirty="0"/>
          </a:p>
          <a:p>
            <a:r>
              <a:rPr lang="en-US" dirty="0"/>
              <a:t>Location?  Are there multiple jurisdictions?</a:t>
            </a:r>
          </a:p>
          <a:p>
            <a:endParaRPr lang="en-US" dirty="0"/>
          </a:p>
          <a:p>
            <a:r>
              <a:rPr lang="en-US" dirty="0"/>
              <a:t>Time frame – when was the last event?</a:t>
            </a:r>
          </a:p>
          <a:p>
            <a:endParaRPr lang="en-US" dirty="0"/>
          </a:p>
          <a:p>
            <a:r>
              <a:rPr lang="en-US" dirty="0"/>
              <a:t>Identification of alleged perpetrator(s) – meet relationship criteria?</a:t>
            </a:r>
          </a:p>
          <a:p>
            <a:pPr marL="0" indent="0">
              <a:buNone/>
            </a:pPr>
            <a:endParaRPr lang="en-US" dirty="0"/>
          </a:p>
          <a:p>
            <a:r>
              <a:rPr lang="en-US" dirty="0"/>
              <a:t>When will AP next have access?</a:t>
            </a:r>
          </a:p>
        </p:txBody>
      </p:sp>
    </p:spTree>
    <p:extLst>
      <p:ext uri="{BB962C8B-B14F-4D97-AF65-F5344CB8AC3E}">
        <p14:creationId xmlns:p14="http://schemas.microsoft.com/office/powerpoint/2010/main" val="354503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an outdoors at sunset">
            <a:extLst>
              <a:ext uri="{FF2B5EF4-FFF2-40B4-BE49-F238E27FC236}">
                <a16:creationId xmlns:a16="http://schemas.microsoft.com/office/drawing/2014/main" id="{0601A138-B96F-4D1E-8054-8163C76827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7" t="5022" b="17517"/>
          <a:stretch/>
        </p:blipFill>
        <p:spPr>
          <a:xfrm>
            <a:off x="0" y="1003303"/>
            <a:ext cx="9144000" cy="5157470"/>
          </a:xfrm>
          <a:prstGeom prst="rect">
            <a:avLst/>
          </a:prstGeom>
        </p:spPr>
      </p:pic>
      <p:sp>
        <p:nvSpPr>
          <p:cNvPr id="2" name="Title 1">
            <a:extLst>
              <a:ext uri="{FF2B5EF4-FFF2-40B4-BE49-F238E27FC236}">
                <a16:creationId xmlns:a16="http://schemas.microsoft.com/office/drawing/2014/main" id="{93F0E5F2-62FA-4AF6-8BAA-B2155A7DE7F2}"/>
              </a:ext>
            </a:extLst>
          </p:cNvPr>
          <p:cNvSpPr>
            <a:spLocks noGrp="1"/>
          </p:cNvSpPr>
          <p:nvPr>
            <p:ph type="title"/>
          </p:nvPr>
        </p:nvSpPr>
        <p:spPr/>
        <p:txBody>
          <a:bodyPr/>
          <a:lstStyle/>
          <a:p>
            <a:r>
              <a:rPr lang="en-US" sz="2800" dirty="0"/>
              <a:t>When Is a Minimal Facts Interview </a:t>
            </a:r>
            <a:r>
              <a:rPr lang="en-US" sz="2800" dirty="0">
                <a:solidFill>
                  <a:schemeClr val="bg2"/>
                </a:solidFill>
              </a:rPr>
              <a:t>Necessary</a:t>
            </a:r>
            <a:r>
              <a:rPr lang="en-US" sz="2800" dirty="0"/>
              <a:t>?</a:t>
            </a:r>
          </a:p>
        </p:txBody>
      </p:sp>
      <p:sp>
        <p:nvSpPr>
          <p:cNvPr id="3" name="Content Placeholder 2">
            <a:extLst>
              <a:ext uri="{FF2B5EF4-FFF2-40B4-BE49-F238E27FC236}">
                <a16:creationId xmlns:a16="http://schemas.microsoft.com/office/drawing/2014/main" id="{599F66C6-67B6-4DD7-A141-43DC1B2B38BC}"/>
              </a:ext>
            </a:extLst>
          </p:cNvPr>
          <p:cNvSpPr>
            <a:spLocks noGrp="1"/>
          </p:cNvSpPr>
          <p:nvPr>
            <p:ph idx="1"/>
          </p:nvPr>
        </p:nvSpPr>
        <p:spPr>
          <a:xfrm>
            <a:off x="152400" y="1130297"/>
            <a:ext cx="3962400" cy="4958465"/>
          </a:xfrm>
        </p:spPr>
        <p:txBody>
          <a:bodyPr>
            <a:normAutofit fontScale="92500" lnSpcReduction="20000"/>
          </a:bodyPr>
          <a:lstStyle/>
          <a:p>
            <a:r>
              <a:rPr lang="en-US" b="1" dirty="0">
                <a:solidFill>
                  <a:schemeClr val="bg2"/>
                </a:solidFill>
              </a:rPr>
              <a:t>ONLY</a:t>
            </a:r>
            <a:r>
              <a:rPr lang="en-US" dirty="0"/>
              <a:t> if we need some or all of the information needed to determine:</a:t>
            </a:r>
          </a:p>
          <a:p>
            <a:pPr lvl="1"/>
            <a:r>
              <a:rPr lang="en-US" dirty="0"/>
              <a:t>Is there an </a:t>
            </a:r>
            <a:r>
              <a:rPr lang="en-US" dirty="0">
                <a:solidFill>
                  <a:schemeClr val="bg2"/>
                </a:solidFill>
              </a:rPr>
              <a:t>immediate safety risk</a:t>
            </a:r>
            <a:r>
              <a:rPr lang="en-US" dirty="0"/>
              <a:t>?</a:t>
            </a:r>
          </a:p>
          <a:p>
            <a:pPr lvl="1"/>
            <a:r>
              <a:rPr lang="en-US" dirty="0"/>
              <a:t>Are there </a:t>
            </a:r>
            <a:r>
              <a:rPr lang="en-US" dirty="0">
                <a:solidFill>
                  <a:schemeClr val="bg2"/>
                </a:solidFill>
              </a:rPr>
              <a:t>immediate health needs or possible physical evidence</a:t>
            </a:r>
            <a:r>
              <a:rPr lang="en-US" dirty="0"/>
              <a:t>?</a:t>
            </a:r>
          </a:p>
          <a:p>
            <a:endParaRPr lang="en-US" dirty="0"/>
          </a:p>
          <a:p>
            <a:r>
              <a:rPr lang="en-US" dirty="0"/>
              <a:t>Consider: Who is the referent? Is there a non-offending caregiver we can talk with for more details and need to ask if non offending caregiver aware of abuse. </a:t>
            </a:r>
          </a:p>
          <a:p>
            <a:endParaRPr lang="en-US" dirty="0"/>
          </a:p>
        </p:txBody>
      </p:sp>
    </p:spTree>
    <p:extLst>
      <p:ext uri="{BB962C8B-B14F-4D97-AF65-F5344CB8AC3E}">
        <p14:creationId xmlns:p14="http://schemas.microsoft.com/office/powerpoint/2010/main" val="891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BFBE-902A-402E-8094-7F4D21790FA2}"/>
              </a:ext>
            </a:extLst>
          </p:cNvPr>
          <p:cNvSpPr>
            <a:spLocks noGrp="1"/>
          </p:cNvSpPr>
          <p:nvPr>
            <p:ph type="title"/>
          </p:nvPr>
        </p:nvSpPr>
        <p:spPr/>
        <p:txBody>
          <a:bodyPr/>
          <a:lstStyle/>
          <a:p>
            <a:r>
              <a:rPr lang="en-US" dirty="0"/>
              <a:t>What </a:t>
            </a:r>
            <a:r>
              <a:rPr lang="en-US" dirty="0">
                <a:solidFill>
                  <a:schemeClr val="bg2"/>
                </a:solidFill>
              </a:rPr>
              <a:t>IS NOT</a:t>
            </a:r>
            <a:r>
              <a:rPr lang="en-US" dirty="0"/>
              <a:t> a Minimal Facts Interview?</a:t>
            </a:r>
          </a:p>
        </p:txBody>
      </p:sp>
      <p:sp>
        <p:nvSpPr>
          <p:cNvPr id="3" name="Content Placeholder 2">
            <a:extLst>
              <a:ext uri="{FF2B5EF4-FFF2-40B4-BE49-F238E27FC236}">
                <a16:creationId xmlns:a16="http://schemas.microsoft.com/office/drawing/2014/main" id="{CB886974-67B6-4851-92DA-0799F8C8499A}"/>
              </a:ext>
            </a:extLst>
          </p:cNvPr>
          <p:cNvSpPr>
            <a:spLocks noGrp="1"/>
          </p:cNvSpPr>
          <p:nvPr>
            <p:ph idx="1"/>
          </p:nvPr>
        </p:nvSpPr>
        <p:spPr>
          <a:xfrm>
            <a:off x="0" y="1085850"/>
            <a:ext cx="4419600" cy="4958465"/>
          </a:xfrm>
        </p:spPr>
        <p:txBody>
          <a:bodyPr>
            <a:normAutofit fontScale="85000" lnSpcReduction="10000"/>
          </a:bodyPr>
          <a:lstStyle/>
          <a:p>
            <a:r>
              <a:rPr lang="en-US" dirty="0"/>
              <a:t>A complete exploration of all events of sexual abuse.</a:t>
            </a:r>
          </a:p>
          <a:p>
            <a:endParaRPr lang="en-US" dirty="0"/>
          </a:p>
          <a:p>
            <a:r>
              <a:rPr lang="en-US" dirty="0"/>
              <a:t>A way to confirm that the child has disclosed abuse before scheduling a forensic interview.</a:t>
            </a:r>
          </a:p>
          <a:p>
            <a:pPr marL="0" indent="0">
              <a:buNone/>
            </a:pPr>
            <a:endParaRPr lang="en-US" dirty="0"/>
          </a:p>
          <a:p>
            <a:r>
              <a:rPr lang="en-US" b="1" dirty="0">
                <a:solidFill>
                  <a:schemeClr val="bg2"/>
                </a:solidFill>
              </a:rPr>
              <a:t>Should not be asking detailed follow-up questions, </a:t>
            </a:r>
            <a:r>
              <a:rPr lang="en-US" dirty="0"/>
              <a:t>especially facts related to the details of the abuse.</a:t>
            </a:r>
          </a:p>
          <a:p>
            <a:pPr marL="0" indent="0">
              <a:buNone/>
            </a:pPr>
            <a:endParaRPr lang="en-US" dirty="0"/>
          </a:p>
          <a:p>
            <a:r>
              <a:rPr lang="en-US" b="1" dirty="0">
                <a:solidFill>
                  <a:schemeClr val="bg2"/>
                </a:solidFill>
              </a:rPr>
              <a:t>Should not ask "WHY" </a:t>
            </a:r>
            <a:r>
              <a:rPr lang="en-US" dirty="0"/>
              <a:t>the abuse occurred, it implies that the child is to blame.</a:t>
            </a:r>
          </a:p>
          <a:p>
            <a:endParaRPr lang="en-US" dirty="0"/>
          </a:p>
          <a:p>
            <a:endParaRPr lang="en-US" dirty="0"/>
          </a:p>
        </p:txBody>
      </p:sp>
      <p:pic>
        <p:nvPicPr>
          <p:cNvPr id="1026" name="Picture 2" descr="See the source image">
            <a:extLst>
              <a:ext uri="{FF2B5EF4-FFF2-40B4-BE49-F238E27FC236}">
                <a16:creationId xmlns:a16="http://schemas.microsoft.com/office/drawing/2014/main" id="{99621C52-A944-4398-99CC-66C665DED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1085850"/>
            <a:ext cx="4686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8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69-40F1-4943-BB64-9935652C0F39}"/>
              </a:ext>
            </a:extLst>
          </p:cNvPr>
          <p:cNvSpPr>
            <a:spLocks noGrp="1"/>
          </p:cNvSpPr>
          <p:nvPr>
            <p:ph type="title"/>
          </p:nvPr>
        </p:nvSpPr>
        <p:spPr/>
        <p:txBody>
          <a:bodyPr/>
          <a:lstStyle/>
          <a:p>
            <a:br>
              <a:rPr lang="en-US" sz="2800" dirty="0"/>
            </a:br>
            <a:r>
              <a:rPr lang="en-US" sz="2800" dirty="0"/>
              <a:t>Do we need to do a Minimal Facts Interview?</a:t>
            </a:r>
            <a:br>
              <a:rPr lang="en-US" dirty="0"/>
            </a:br>
            <a:endParaRPr lang="en-US" dirty="0"/>
          </a:p>
        </p:txBody>
      </p:sp>
      <p:sp>
        <p:nvSpPr>
          <p:cNvPr id="3" name="Content Placeholder 2">
            <a:extLst>
              <a:ext uri="{FF2B5EF4-FFF2-40B4-BE49-F238E27FC236}">
                <a16:creationId xmlns:a16="http://schemas.microsoft.com/office/drawing/2014/main" id="{8993D10F-112C-4681-83AA-256E582AABA5}"/>
              </a:ext>
            </a:extLst>
          </p:cNvPr>
          <p:cNvSpPr>
            <a:spLocks noGrp="1"/>
          </p:cNvSpPr>
          <p:nvPr>
            <p:ph idx="1"/>
          </p:nvPr>
        </p:nvSpPr>
        <p:spPr>
          <a:xfrm>
            <a:off x="228600" y="1193800"/>
            <a:ext cx="8763000" cy="4521199"/>
          </a:xfrm>
        </p:spPr>
        <p:txBody>
          <a:bodyPr>
            <a:normAutofit fontScale="92500"/>
          </a:bodyPr>
          <a:lstStyle/>
          <a:p>
            <a:pPr marL="0" indent="0">
              <a:buNone/>
            </a:pPr>
            <a:r>
              <a:rPr lang="en-US" dirty="0"/>
              <a:t>Case Manager (CM) Bryant conducted a visit at the family home. CM Bryant was met at the door by Ms. Archer and spoke to her privately. Ms. Archer said her daughter Dana (ACV) informed her last night that Uncle Marco "molested" her one time at his home in Shelby County about two weeks ago.  Ms. Archer reported she confronted Marco and he denied the allegation, and Dana will not have any contact with Marco ever again.  Ms. Archer reported everyone in their immediate family is aware of what is going on since Dana disclosed to Ms. Archer, and Marco will not have any access to children in the family. Ms. Archer reports this is the first time there has ever been a concern involving Marco.  CM Bryant explained the investigative process and Ms. Archer reported understanding the process. </a:t>
            </a:r>
          </a:p>
          <a:p>
            <a:endParaRPr lang="en-US" dirty="0"/>
          </a:p>
        </p:txBody>
      </p:sp>
      <p:pic>
        <p:nvPicPr>
          <p:cNvPr id="4" name="Picture 2" descr="See the source image">
            <a:extLst>
              <a:ext uri="{FF2B5EF4-FFF2-40B4-BE49-F238E27FC236}">
                <a16:creationId xmlns:a16="http://schemas.microsoft.com/office/drawing/2014/main" id="{C7895A1B-9A77-4175-8F65-541012EB7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5514534"/>
            <a:ext cx="2803000" cy="127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48158"/>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0FBB468CA32846A5B2A66A4E1426B9" ma:contentTypeVersion="13" ma:contentTypeDescription="Create a new document." ma:contentTypeScope="" ma:versionID="3c88221010d0cae48e8c14cf71aeb724">
  <xsd:schema xmlns:xsd="http://www.w3.org/2001/XMLSchema" xmlns:xs="http://www.w3.org/2001/XMLSchema" xmlns:p="http://schemas.microsoft.com/office/2006/metadata/properties" xmlns:ns2="025c627f-5c9b-497a-9da8-dc2fffa53dd2" xmlns:ns3="53ee7fb3-63ec-489e-a893-3271a8f7aae4" xmlns:ns4="d132340a-c894-4526-8e4c-4a0431429fa3" targetNamespace="http://schemas.microsoft.com/office/2006/metadata/properties" ma:root="true" ma:fieldsID="d48abc6c0d54b4245ff24490f82297f0" ns2:_="" ns3:_="" ns4:_="">
    <xsd:import namespace="025c627f-5c9b-497a-9da8-dc2fffa53dd2"/>
    <xsd:import namespace="53ee7fb3-63ec-489e-a893-3271a8f7aae4"/>
    <xsd:import namespace="d132340a-c894-4526-8e4c-4a0431429f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c627f-5c9b-497a-9da8-dc2fffa53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ee7fb3-63ec-489e-a893-3271a8f7aa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32340a-c894-4526-8e4c-4a0431429fa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9b4ffd6-fb6d-4cd0-becc-f00d2e14083c}" ma:internalName="TaxCatchAll" ma:showField="CatchAllData" ma:web="d132340a-c894-4526-8e4c-4a0431429f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EC9B7D-A41B-4F03-AA22-D4244719E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5c627f-5c9b-497a-9da8-dc2fffa53dd2"/>
    <ds:schemaRef ds:uri="53ee7fb3-63ec-489e-a893-3271a8f7aae4"/>
    <ds:schemaRef ds:uri="d132340a-c894-4526-8e4c-4a0431429f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4B3A96-80B3-4ED3-B701-F3F45CB856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13126</TotalTime>
  <Words>3828</Words>
  <Application>Microsoft Office PowerPoint</Application>
  <PresentationFormat>On-screen Show (4:3)</PresentationFormat>
  <Paragraphs>275</Paragraphs>
  <Slides>30</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Open Sans</vt:lpstr>
      <vt:lpstr>PermianSlabSerifTypeface</vt:lpstr>
      <vt:lpstr>Wingdings</vt:lpstr>
      <vt:lpstr>PowerPoint B</vt:lpstr>
      <vt:lpstr>Minimal Facts Interviewing</vt:lpstr>
      <vt:lpstr>Interview Differences</vt:lpstr>
      <vt:lpstr> Understanding Minimal Facts Interviews </vt:lpstr>
      <vt:lpstr> What is a Minimal Facts Interview? </vt:lpstr>
      <vt:lpstr>What are the Goals of a Minimal Facts Interview?</vt:lpstr>
      <vt:lpstr>What Information Do We Need? </vt:lpstr>
      <vt:lpstr>When Is a Minimal Facts Interview Necessary?</vt:lpstr>
      <vt:lpstr>What IS NOT a Minimal Facts Interview?</vt:lpstr>
      <vt:lpstr> Do we need to do a Minimal Facts Interview? </vt:lpstr>
      <vt:lpstr>Consider before conducting a Minimal Facts Interview:</vt:lpstr>
      <vt:lpstr>Children May Not Be Ready to Tell You …</vt:lpstr>
      <vt:lpstr> Initial ACV contact: Sex Abuse allegation, ACV’s dad is the AP </vt:lpstr>
      <vt:lpstr>Some Rules for Minimal Facts Interviews</vt:lpstr>
      <vt:lpstr> A Minimal Facts Interview MAY Include: </vt:lpstr>
      <vt:lpstr>Minimal Facts Interview Format</vt:lpstr>
      <vt:lpstr>Introduction</vt:lpstr>
      <vt:lpstr>Rapport</vt:lpstr>
      <vt:lpstr>Transition Questions</vt:lpstr>
      <vt:lpstr> Child says, “Something Happened.”  Now what?  </vt:lpstr>
      <vt:lpstr>Role Play Case Scenario </vt:lpstr>
      <vt:lpstr>Preparing the family for a Forensic Interview</vt:lpstr>
      <vt:lpstr>Forensic Interview</vt:lpstr>
      <vt:lpstr> Minimal Facts Case Scenario </vt:lpstr>
      <vt:lpstr>Jurisdiction </vt:lpstr>
      <vt:lpstr>Documentation</vt:lpstr>
      <vt:lpstr>Non-Offending Parent Interview: Good or Bad?</vt:lpstr>
      <vt:lpstr> Minimal Facts Documentation: Good or Bad? </vt:lpstr>
      <vt:lpstr>Assessing for Safety: Good or Bad?</vt:lpstr>
      <vt:lpstr>Minimal Facts or Beyond?</vt:lpstr>
      <vt:lpstr>Questions?</vt:lpstr>
    </vt:vector>
  </TitlesOfParts>
  <Company>Dept. of Childrens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 Documentation Standards</dc:title>
  <dc:creator>Rebecca Bevans</dc:creator>
  <cp:lastModifiedBy>Cindy Hensley</cp:lastModifiedBy>
  <cp:revision>111</cp:revision>
  <dcterms:created xsi:type="dcterms:W3CDTF">2019-10-29T21:03:40Z</dcterms:created>
  <dcterms:modified xsi:type="dcterms:W3CDTF">2023-03-29T17:25:07Z</dcterms:modified>
</cp:coreProperties>
</file>