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9"/>
  </p:notesMasterIdLst>
  <p:sldIdLst>
    <p:sldId id="256" r:id="rId2"/>
    <p:sldId id="257" r:id="rId3"/>
    <p:sldId id="258" r:id="rId4"/>
    <p:sldId id="259" r:id="rId5"/>
    <p:sldId id="385" r:id="rId6"/>
    <p:sldId id="261" r:id="rId7"/>
    <p:sldId id="386" r:id="rId8"/>
    <p:sldId id="263" r:id="rId9"/>
    <p:sldId id="264" r:id="rId10"/>
    <p:sldId id="265" r:id="rId11"/>
    <p:sldId id="266" r:id="rId12"/>
    <p:sldId id="267" r:id="rId13"/>
    <p:sldId id="281" r:id="rId14"/>
    <p:sldId id="268" r:id="rId15"/>
    <p:sldId id="269" r:id="rId16"/>
    <p:sldId id="270" r:id="rId17"/>
    <p:sldId id="271" r:id="rId18"/>
    <p:sldId id="272" r:id="rId19"/>
    <p:sldId id="273" r:id="rId20"/>
    <p:sldId id="274" r:id="rId21"/>
    <p:sldId id="275" r:id="rId22"/>
    <p:sldId id="276" r:id="rId23"/>
    <p:sldId id="278" r:id="rId24"/>
    <p:sldId id="277" r:id="rId25"/>
    <p:sldId id="279" r:id="rId26"/>
    <p:sldId id="280" r:id="rId27"/>
    <p:sldId id="282" r:id="rId28"/>
    <p:sldId id="283" r:id="rId29"/>
    <p:sldId id="284" r:id="rId30"/>
    <p:sldId id="285" r:id="rId31"/>
    <p:sldId id="387" r:id="rId32"/>
    <p:sldId id="287" r:id="rId33"/>
    <p:sldId id="388" r:id="rId34"/>
    <p:sldId id="289" r:id="rId35"/>
    <p:sldId id="389" r:id="rId36"/>
    <p:sldId id="291" r:id="rId37"/>
    <p:sldId id="390"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20" r:id="rId63"/>
    <p:sldId id="317" r:id="rId64"/>
    <p:sldId id="319" r:id="rId65"/>
    <p:sldId id="318" r:id="rId66"/>
    <p:sldId id="321" r:id="rId67"/>
    <p:sldId id="391" r:id="rId68"/>
    <p:sldId id="323" r:id="rId69"/>
    <p:sldId id="392" r:id="rId70"/>
    <p:sldId id="325" r:id="rId71"/>
    <p:sldId id="393" r:id="rId72"/>
    <p:sldId id="327" r:id="rId73"/>
    <p:sldId id="394"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2" r:id="rId106"/>
    <p:sldId id="395" r:id="rId107"/>
    <p:sldId id="364" r:id="rId108"/>
    <p:sldId id="396" r:id="rId109"/>
    <p:sldId id="366" r:id="rId110"/>
    <p:sldId id="367" r:id="rId111"/>
    <p:sldId id="368" r:id="rId112"/>
    <p:sldId id="369" r:id="rId113"/>
    <p:sldId id="370" r:id="rId114"/>
    <p:sldId id="371" r:id="rId115"/>
    <p:sldId id="372" r:id="rId116"/>
    <p:sldId id="373" r:id="rId117"/>
    <p:sldId id="374" r:id="rId118"/>
    <p:sldId id="397" r:id="rId119"/>
    <p:sldId id="376" r:id="rId120"/>
    <p:sldId id="377" r:id="rId121"/>
    <p:sldId id="378" r:id="rId122"/>
    <p:sldId id="379" r:id="rId123"/>
    <p:sldId id="380" r:id="rId124"/>
    <p:sldId id="381" r:id="rId125"/>
    <p:sldId id="382" r:id="rId126"/>
    <p:sldId id="398" r:id="rId127"/>
    <p:sldId id="384" r:id="rId128"/>
  </p:sldIdLst>
  <p:sldSz cx="18288000" cy="10287000"/>
  <p:notesSz cx="6858000" cy="9144000"/>
  <p:embeddedFontLst>
    <p:embeddedFont>
      <p:font typeface="Calibri" panose="020F0502020204030204" pitchFamily="34" charset="0"/>
      <p:regular r:id="rId130"/>
      <p:bold r:id="rId131"/>
      <p:italic r:id="rId132"/>
      <p:boldItalic r:id="rId133"/>
    </p:embeddedFont>
    <p:embeddedFont>
      <p:font typeface="Canva Sans" panose="020B0604020202020204" charset="0"/>
      <p:regular r:id="rId134"/>
    </p:embeddedFont>
    <p:embeddedFont>
      <p:font typeface="Canva Sans Bold" panose="020B0604020202020204" charset="0"/>
      <p:regular r:id="rId135"/>
    </p:embeddedFont>
    <p:embeddedFont>
      <p:font typeface="Cerebri" panose="020B0604020202020204" charset="0"/>
      <p:regular r:id="rId136"/>
    </p:embeddedFont>
    <p:embeddedFont>
      <p:font typeface="Cerebri Bold" panose="020B0604020202020204" charset="0"/>
      <p:regular r:id="rId137"/>
    </p:embeddedFont>
    <p:embeddedFont>
      <p:font typeface="Cerebri Italics" panose="020B0604020202020204" charset="0"/>
      <p:regular r:id="rId138"/>
    </p:embeddedFont>
    <p:embeddedFont>
      <p:font typeface="Laila Bold" panose="020B0604020202020204" charset="0"/>
      <p:regular r:id="rId139"/>
    </p:embeddedFont>
    <p:embeddedFont>
      <p:font typeface="Open Sans" panose="020B0606030504020204" pitchFamily="34" charset="0"/>
      <p:regular r:id="rId140"/>
      <p:bold r:id="rId141"/>
      <p:italic r:id="rId142"/>
      <p:boldItalic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54774" autoAdjust="0"/>
  </p:normalViewPr>
  <p:slideViewPr>
    <p:cSldViewPr>
      <p:cViewPr varScale="1">
        <p:scale>
          <a:sx n="26" d="100"/>
          <a:sy n="26" d="100"/>
        </p:scale>
        <p:origin x="195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38"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13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3.fntdata"/><Relationship Id="rId140" Type="http://schemas.openxmlformats.org/officeDocument/2006/relationships/font" Target="fonts/font11.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1.fntdata"/><Relationship Id="rId135" Type="http://schemas.openxmlformats.org/officeDocument/2006/relationships/font" Target="fonts/font6.fntdata"/><Relationship Id="rId143"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25.04.2023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motivationalinterviewing.org/sites/default/files/Ten%20Strategies%20for%20Evoking%20Change%20Talk%20Sue%20EckMaahs.pd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bookwidgets.com/play/xXSsc2lE-iQAEVNGr_AAAA/ECZDSEM/answers-to-bing?teacher_id=4822104473075712"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youtube.com/watch?v=kL3r_3N_Qek&amp;t=1s"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tn.gov/partnersforhealth/other-benefits/eap.html"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iles.dcs.tn.gov/policies/chap16/FPHandbook.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psychwire.com/motivational-interviewing/resources/the-transtheoretical-model-of-change"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youtube.com/watch?v=Twlow2pXsv0"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75005" algn="ctr">
              <a:lnSpc>
                <a:spcPct val="107000"/>
              </a:lnSpc>
              <a:spcBef>
                <a:spcPts val="50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Unit 1: Welcome Back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46000"/>
              </a:lnSpc>
              <a:spcBef>
                <a:spcPts val="180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Unit Time: 25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46000"/>
              </a:lnSpc>
              <a:spcBef>
                <a:spcPts val="180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Learning Objectives: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8100" lvl="1" indent="-285750">
              <a:lnSpc>
                <a:spcPct val="150000"/>
              </a:lnSpc>
              <a:spcBef>
                <a:spcPts val="0"/>
              </a:spcBef>
              <a:spcAft>
                <a:spcPts val="0"/>
              </a:spcAft>
              <a:buFont typeface="Symbol" panose="05050102010706020507" pitchFamily="18" charset="2"/>
              <a:buChar char=""/>
              <a:tabLst>
                <a:tab pos="583565" algn="l"/>
                <a:tab pos="5842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Participants will continue to develop an understanding of</a:t>
            </a:r>
            <a:r>
              <a:rPr lang="en-US" sz="1200" spc="-11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their role working at the Department of Children’s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
              </a:spcBef>
              <a:spcAft>
                <a:spcPts val="0"/>
              </a:spcAft>
            </a:pPr>
            <a:r>
              <a:rPr lang="en-US" sz="14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Supporting Materials: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1270"/>
              </a:spcBef>
              <a:spcAft>
                <a:spcPts val="0"/>
              </a:spcAft>
              <a:buFont typeface="Symbol" panose="05050102010706020507" pitchFamily="18" charset="2"/>
              <a:buChar char=""/>
              <a:tabLst>
                <a:tab pos="583565" algn="l"/>
                <a:tab pos="5842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CORE Week 2 Power</a:t>
            </a:r>
            <a:r>
              <a:rPr lang="en-US" sz="1200" spc="-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1.1 Welcome 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Time: 25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9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8100" lvl="0" indent="-342900">
              <a:lnSpc>
                <a:spcPct val="150000"/>
              </a:lnSpc>
              <a:spcBef>
                <a:spcPts val="0"/>
              </a:spcBef>
              <a:spcAft>
                <a:spcPts val="0"/>
              </a:spcAft>
              <a:buSzPts val="1200"/>
              <a:buFont typeface="Symbol" panose="05050102010706020507" pitchFamily="18" charset="2"/>
              <a:buChar char=""/>
              <a:tabLst>
                <a:tab pos="469265" algn="l"/>
                <a:tab pos="469900" algn="l"/>
              </a:tabLst>
            </a:pPr>
            <a:r>
              <a:rPr lang="en-US" sz="1200" b="1" dirty="0">
                <a:effectLst/>
                <a:latin typeface="Open Sans" panose="020B0606030504020204" pitchFamily="34" charset="0"/>
                <a:ea typeface="Open Sans" panose="020B0606030504020204" pitchFamily="34" charset="0"/>
                <a:cs typeface="Symbol" panose="05050102010706020507" pitchFamily="18" charset="2"/>
              </a:rPr>
              <a:t>PRIOR TO CLASS: POST</a:t>
            </a:r>
            <a:r>
              <a:rPr lang="en-US" sz="1200" b="1" spc="-25"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the</a:t>
            </a:r>
            <a:r>
              <a:rPr lang="en-US" sz="1200" spc="-3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following</a:t>
            </a:r>
            <a:r>
              <a:rPr lang="en-US" sz="1200" spc="-25"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posters</a:t>
            </a:r>
            <a:r>
              <a:rPr lang="en-US" sz="1200" spc="-25"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in</a:t>
            </a:r>
            <a:r>
              <a:rPr lang="en-US" sz="1200" spc="-3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the</a:t>
            </a:r>
            <a:r>
              <a:rPr lang="en-US" sz="1200" spc="-2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training</a:t>
            </a:r>
            <a:r>
              <a:rPr lang="en-US" sz="1200" spc="-25"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room</a:t>
            </a:r>
            <a:r>
              <a:rPr lang="en-US" sz="1200" spc="-25"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for the duration of the week:</a:t>
            </a:r>
            <a:endParaRPr lang="en-US" sz="1100" dirty="0">
              <a:effectLst/>
              <a:latin typeface="Calibri" panose="020F0502020204030204" pitchFamily="34" charset="0"/>
              <a:ea typeface="Symbol" panose="05050102010706020507" pitchFamily="18" charset="2"/>
              <a:cs typeface="Symbol" panose="05050102010706020507" pitchFamily="18" charset="2"/>
            </a:endParaRPr>
          </a:p>
          <a:p>
            <a:pPr marL="742950" marR="0" lvl="1" indent="-285750">
              <a:lnSpc>
                <a:spcPct val="107000"/>
              </a:lnSpc>
              <a:spcBef>
                <a:spcPts val="600"/>
              </a:spcBef>
              <a:spcAft>
                <a:spcPts val="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The</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Practice</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Wheel</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0" marR="0" indent="-228600">
              <a:lnSpc>
                <a:spcPct val="107000"/>
              </a:lnSpc>
              <a:spcBef>
                <a:spcPts val="10"/>
              </a:spcBef>
              <a:spcAft>
                <a:spcPts val="0"/>
              </a:spcAft>
            </a:pPr>
            <a:r>
              <a:rPr lang="en-US" sz="10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5"/>
              </a:spcBef>
              <a:spcAft>
                <a:spcPts val="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DCS</a:t>
            </a:r>
            <a:r>
              <a:rPr lang="en-US" sz="1200" spc="-3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Values:</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Strengths</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Based,</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Family</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Centered,</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Culturally</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Responsive</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742950" marR="0" lvl="1" indent="-285750">
              <a:lnSpc>
                <a:spcPct val="107000"/>
              </a:lnSpc>
              <a:spcBef>
                <a:spcPts val="1425"/>
              </a:spcBef>
              <a:spcAft>
                <a:spcPts val="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DCS</a:t>
            </a:r>
            <a:r>
              <a:rPr lang="en-US" sz="1200" spc="-3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Outcomes:</a:t>
            </a:r>
            <a:r>
              <a:rPr lang="en-US" sz="1200" spc="28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Safety,</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Permanence,</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and</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Well-</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Being</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0" marR="0" indent="-228600">
              <a:lnSpc>
                <a:spcPct val="107000"/>
              </a:lnSpc>
              <a:spcBef>
                <a:spcPts val="10"/>
              </a:spcBef>
              <a:spcAft>
                <a:spcPts val="0"/>
              </a:spcAft>
            </a:pPr>
            <a:r>
              <a:rPr lang="en-US" sz="10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5"/>
              </a:spcBef>
              <a:spcAft>
                <a:spcPts val="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Safety/Risk</a:t>
            </a:r>
            <a:r>
              <a:rPr lang="en-US" sz="1200" spc="-3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Continuum</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0" marR="0" indent="-228600">
              <a:lnSpc>
                <a:spcPct val="107000"/>
              </a:lnSpc>
              <a:spcBef>
                <a:spcPts val="10"/>
              </a:spcBef>
              <a:spcAft>
                <a:spcPts val="0"/>
              </a:spcAft>
            </a:pPr>
            <a:r>
              <a:rPr lang="en-US" sz="10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Core</a:t>
            </a:r>
            <a:r>
              <a:rPr lang="en-US" sz="1200" spc="-3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Conditions:</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Empathy,</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Genuineness,</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Respect</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742950" marR="0" lvl="1" indent="-285750">
              <a:lnSpc>
                <a:spcPct val="107000"/>
              </a:lnSpc>
              <a:spcBef>
                <a:spcPts val="1430"/>
              </a:spcBef>
              <a:spcAft>
                <a:spcPts val="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DCS</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Vision</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0" marR="0" indent="-228600">
              <a:lnSpc>
                <a:spcPct val="107000"/>
              </a:lnSpc>
              <a:spcBef>
                <a:spcPts val="10"/>
              </a:spcBef>
              <a:spcAft>
                <a:spcPts val="0"/>
              </a:spcAft>
            </a:pPr>
            <a:r>
              <a:rPr lang="en-US" sz="10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DCS</a:t>
            </a:r>
            <a:r>
              <a:rPr lang="en-US" sz="1200" spc="-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spc="-10" dirty="0">
                <a:effectLst/>
                <a:latin typeface="Open Sans" panose="020B0606030504020204" pitchFamily="34" charset="0"/>
                <a:ea typeface="Open Sans" panose="020B0606030504020204" pitchFamily="34" charset="0"/>
                <a:cs typeface="Times New Roman" panose="02020603050405020304" pitchFamily="18" charset="0"/>
              </a:rPr>
              <a:t>Mission</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0" marR="0" indent="-228600">
              <a:lnSpc>
                <a:spcPct val="107000"/>
              </a:lnSpc>
              <a:spcBef>
                <a:spcPts val="10"/>
              </a:spcBef>
              <a:spcAft>
                <a:spcPts val="0"/>
              </a:spcAft>
            </a:pPr>
            <a:r>
              <a:rPr lang="en-US" sz="10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SzPts val="1200"/>
              <a:buFont typeface="Courier New" panose="02070309020205020404" pitchFamily="49" charset="0"/>
              <a:buChar char="o"/>
              <a:tabLst>
                <a:tab pos="6985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Employee</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Assistance</a:t>
            </a:r>
            <a:r>
              <a:rPr lang="en-US" sz="1200" spc="-2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Program</a:t>
            </a:r>
            <a:r>
              <a:rPr lang="en-US" sz="1200" spc="-1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spc="-20" dirty="0">
                <a:effectLst/>
                <a:latin typeface="Open Sans" panose="020B0606030504020204" pitchFamily="34" charset="0"/>
                <a:ea typeface="Open Sans" panose="020B0606030504020204" pitchFamily="34" charset="0"/>
                <a:cs typeface="Times New Roman" panose="02020603050405020304" pitchFamily="18" charset="0"/>
              </a:rPr>
              <a:t>(EAP)</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886638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Wingdings" panose="05000000000000000000" pitchFamily="2" charset="2"/>
              <a:buChar char=""/>
            </a:pPr>
            <a:r>
              <a:rPr lang="en-US" sz="1200" b="1" u="sng"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Safety</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Children are, first and foremost, protected from abuse and neglect.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Children are safely maintained in their homes whenever possible and appropriate.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4888431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Preparatory language may pave the way for change, but it’s not enough. Implementing and mobilizing change talk can be remembered with the acronym – CAT- Commitment, Activation, Taking Steps. Commitment statements are about the likelihood of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Commitment statements are critical predictors of change occurring.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These statements contain action words that communicate an intention to take steps.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These words can vary from weak to strong but contain the goal to act.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Examples: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am going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will….”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plan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intend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have already started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Don’t miss lower levels of commitment because they are steps along the way too. People signal an opening door with such statements as “I will think about it”, “I’ll consider it”, “I will try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STATE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Activation statements describe a general action taken AND Taking Steps statements are reporting recent specific action step toward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Taking small steps, even tentative, steps in the right direction predicts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Examples: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actually went out 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“This week I started…”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When you hear CAT language you know that people are mobilized to change and are committed.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Example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Client: " I couldn’t change even if I wanted to" (</a:t>
            </a:r>
            <a:r>
              <a:rPr lang="en-US" sz="1800" i="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sustain talk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Case Manager: "You don’t see how it would be possible to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100</a:t>
            </a:fld>
            <a:endParaRPr lang="cs-CZ"/>
          </a:p>
        </p:txBody>
      </p:sp>
    </p:spTree>
    <p:extLst>
      <p:ext uri="{BB962C8B-B14F-4D97-AF65-F5344CB8AC3E}">
        <p14:creationId xmlns:p14="http://schemas.microsoft.com/office/powerpoint/2010/main" val="12091054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REFER</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participants to the </a:t>
            </a:r>
            <a:r>
              <a:rPr lang="en-US" sz="1800" b="1" i="1" kern="1200" dirty="0">
                <a:solidFill>
                  <a:srgbClr val="0563C1"/>
                </a:solidFill>
                <a:effectLst/>
                <a:latin typeface="Open Sans" panose="020B0606030504020204" pitchFamily="34" charset="0"/>
                <a:ea typeface="Times New Roman" panose="02020603050405020304" pitchFamily="18" charset="0"/>
                <a:cs typeface="Times New Roman" panose="02020603050405020304" pitchFamily="18" charset="0"/>
                <a:hlinkClick r:id="rId3"/>
              </a:rPr>
              <a:t>10 Strategies for Evoking Change Talk Handout</a:t>
            </a:r>
            <a:r>
              <a:rPr lang="en-US" sz="1800" b="1" i="1" u="sng" kern="1200" dirty="0">
                <a:solidFill>
                  <a:srgbClr val="0563C1"/>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in Base Camp or Google classroom.</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there are many strategies for evoking change talk. A good strategy is to ask evocative open questions. Examples may 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Desire: What do you want to do about this behavior? Why would you want to make this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Ability: What makes you believe you can do this? How would you do it if you decided?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Reason/Need: Why would you want to make this change? What are the three best reasons?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Commitment: So, what are you willing to do now? What do you think you’ll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we will need to r</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espond to change talk when we hear it. This can be remembered by the acronym EARS (Elaborating, Affirming, Reflecting, Summarizing):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Elaborating- ask for more details: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“Why is staying on your meds so important 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Affirming - commenting positively on the person’s statement about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“You were able to quit drinking in the past and you were successful in telling your friends, ‘No’.”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Reflecting - continuing the paragraph of what you hear: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“You really want to show the judge that you can do this.”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Summarizing - Collecting the change talk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101</a:t>
            </a:fld>
            <a:endParaRPr lang="cs-CZ"/>
          </a:p>
        </p:txBody>
      </p:sp>
    </p:spTree>
    <p:extLst>
      <p:ext uri="{BB962C8B-B14F-4D97-AF65-F5344CB8AC3E}">
        <p14:creationId xmlns:p14="http://schemas.microsoft.com/office/powerpoint/2010/main" val="1848084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CONDUCT ACTIVITY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Listening for Change Talk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TRAINER NOTE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(You will need to share your screen in order to show the videos. Click on each number to play each video clip. Click on the icon to see the answer regarding the type of change talk that was depicted in the video clip).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to the participants they will watch some short video clips of an interview.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participants to pay close attention to the MI skills the interviewer demonstrates, specifically the questions used, as well as the instances of Change Talk from the client.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After each video clip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participants to identify the type of change talk the client used.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participants what MI skills the interviewer used with the client.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participants to identify a skill or question that was used that they will take into their own practice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Ls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Video Link: </a:t>
            </a:r>
            <a:r>
              <a:rPr lang="en-US" sz="1800" kern="1200" dirty="0">
                <a:solidFill>
                  <a:srgbClr val="0000FF"/>
                </a:solidFill>
                <a:effectLst/>
                <a:latin typeface="Open Sans" panose="020B0606030504020204" pitchFamily="34" charset="0"/>
                <a:ea typeface="Times New Roman" panose="02020603050405020304" pitchFamily="18" charset="0"/>
                <a:cs typeface="Times New Roman" panose="02020603050405020304" pitchFamily="18" charset="0"/>
                <a:hlinkClick r:id="rId3"/>
              </a:rPr>
              <a:t>https://www.bookwidgets.com/play/xXSsc2lE-iQAEVNGr_AAAA/ECZDSEM/answers-to-bing?teacher_id=4822104473075712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102</a:t>
            </a:fld>
            <a:endParaRPr lang="cs-CZ"/>
          </a:p>
        </p:txBody>
      </p:sp>
    </p:spTree>
    <p:extLst>
      <p:ext uri="{BB962C8B-B14F-4D97-AF65-F5344CB8AC3E}">
        <p14:creationId xmlns:p14="http://schemas.microsoft.com/office/powerpoint/2010/main" val="14493445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TRANSITION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and begin discussing Decisional Balance and Readiness Ruler. </a:t>
            </a: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Other strategies for evoking change talk and responding to change talk include using scaling; also called the readiness ruler. It is a quick scale to help clients evaluate where they are in their process regarding a particular change.  On the scale of 0 to 10, the client will honestly estimate their readiness.  There is no right or wrong answer.  It is meant to be a check-in on their readiness at this moment in time.   0 means “no way I can’t even think about it right now,” and 10 means, “I am ready to get started.”   Once the client gives a number on the ruler, there are a set of questions you can ask them that will help support potential movement toward their goal, starting right where they 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Questions To Consider: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What made you pick the number you did?   What are the reasons to stay the same?  (There are usually good reasons why we do what we do) What are the reasons to change?  Then, depending on your number, ask them the following: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0 – 3:  What would need to happen for you to consider this change in the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 this range they recognize they have little desire or energy to make the change right now.  In this stage, it might be helpful to ask them to consider what circumstances might increase their readiness.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4 – 6:  What might be my next step?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 this range they have some motivation and feel somewhat ready, so it’s time to put together a concrete plan.  They might do some research and gather information (nutrition, resources, options) or they might begin to reach out for support.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7 – 10:  What might be an action step?  What will help me be successful?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 this range, they are ready to take some direct action.  Looking at your plan, what next step can you make?  What can you do to best support yourself to give you the best chance to succeed?  This might be to journal your actions, give yourself a reward, tell someone about your actions, and even ask someone to do it with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No matter where they are on the ruler, research shows that just by using this tool, they will be more likely to move toward their goal. Knowing themselves and being honest about their own readiness can help them plan the next step, or even decide when a good time might be to take a next step.  Readiness can shift up and down at points in the future. Using the ruler helps bring self-awareness to their current situation and clarify what might be helpful to move forward.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Using the Readiness Ruler takes an internal feeling and makes it tangible for the client. Additionally: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This tool allows the person to explore where they are in their own change. The readiness ruler is an important reference tool for us to be able to track where the client currently is and help move them towards lasting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Once the client responds to your initial scaling question, it is time to utilize other Motivational Interviewing skills to help the client dig deeper into their need and readiness to change. One way to do this, is to use OARS: Open-Ended Questions, Affirmations, Reflections and Summaries.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Asking this Open-Ended Question allows the client to do inner reflection and express what details have lead them to make their scaling decision.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To keep the client moving forward in the change process, consider asking them what it would take for them to move up the scale. For Example: "I see you rated yourself a two.  What would it take for you to be a four on the scale?"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Furthermore, asking a question similar to, "You rated yourself a two. Why are you not a one?" helps support self-efficacy and provides an opportunity for them to explain what’s going well and helps to highlight the strengths.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103</a:t>
            </a:fld>
            <a:endParaRPr lang="cs-CZ"/>
          </a:p>
        </p:txBody>
      </p:sp>
    </p:spTree>
    <p:extLst>
      <p:ext uri="{BB962C8B-B14F-4D97-AF65-F5344CB8AC3E}">
        <p14:creationId xmlns:p14="http://schemas.microsoft.com/office/powerpoint/2010/main" val="12705859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We also utilize a strategy called decisional balance.  When people weigh decisions, they look at the costs and benefits of the choices they can make. Remember that having mixed feelings often occurs when making decisions.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Many people change on their own. When they are asked what brought about the change, they often say they just “thought about it,” meaning they evaluated the consequences of their current behavior and of changing before making a final decision.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We can do the same thing when working with clients by discussing the costs of changing on one side and the benefits of changing on the other side. Discussing this will also help to look at the good things and less good things about changing.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To change, the scale needs to tip so the costs outweigh the benefits.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One thing that helps people when thinking of changing is to list in one place the benefits and costs of changing or continuing their current behavior. Seeing the full array of costs and benefits can make it easier to decide if you should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SHOW</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example of Decisional balance on the slide. This example is from a client who is experiencing issues with alcohol abuse: to use or not to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DEBRIEF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and</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ASK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if they have any questions. This strategy is like weighing the pros and cons in making a decision.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104</a:t>
            </a:fld>
            <a:endParaRPr lang="cs-CZ"/>
          </a:p>
        </p:txBody>
      </p:sp>
    </p:spTree>
    <p:extLst>
      <p:ext uri="{BB962C8B-B14F-4D97-AF65-F5344CB8AC3E}">
        <p14:creationId xmlns:p14="http://schemas.microsoft.com/office/powerpoint/2010/main" val="16059760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 CLOSING</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for a volunteer to read the quote, “We can’t force a plant to grow, but plants are likely to thrive under the right conditions. Motivational Interviewing provides the “right conditions” in which people can become ready, willing, and able to make positive change.”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ELICIT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thoughts from the group about the quote.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THANK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group for their participation today.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105</a:t>
            </a:fld>
            <a:endParaRPr lang="cs-CZ"/>
          </a:p>
        </p:txBody>
      </p:sp>
    </p:spTree>
    <p:extLst>
      <p:ext uri="{BB962C8B-B14F-4D97-AF65-F5344CB8AC3E}">
        <p14:creationId xmlns:p14="http://schemas.microsoft.com/office/powerpoint/2010/main" val="41183601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spcBef>
                <a:spcPts val="500"/>
              </a:spcBef>
              <a:spcAft>
                <a:spcPts val="0"/>
              </a:spcAft>
            </a:pPr>
            <a:r>
              <a:rPr lang="en-US" sz="1800" b="1" dirty="0">
                <a:effectLst/>
                <a:latin typeface="Open Sans" panose="020B0606030504020204" pitchFamily="34" charset="0"/>
                <a:ea typeface="Open Sans" panose="020B0606030504020204" pitchFamily="34" charset="0"/>
              </a:rPr>
              <a:t>Unit 11: Commercial Sexual Exploitation of Minors</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Unit Time: 4 hours </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Learning Objectives: </a:t>
            </a:r>
          </a:p>
          <a:p>
            <a:pPr marL="342900" marR="0" lvl="0" indent="-342900" algn="l" eaLnBrk="0" hangingPunct="0">
              <a:spcBef>
                <a:spcPts val="290"/>
              </a:spcBef>
              <a:spcAft>
                <a:spcPts val="1200"/>
              </a:spcAft>
              <a:buFont typeface="Symbol" panose="05050102010706020507" pitchFamily="18" charset="2"/>
              <a:buChar char=""/>
              <a:tabLst>
                <a:tab pos="5943600" algn="l"/>
              </a:tabLst>
            </a:pPr>
            <a:r>
              <a:rPr lang="en-US" sz="1200" b="0" dirty="0">
                <a:effectLst/>
                <a:latin typeface="Open Sans" panose="020B0606030504020204" pitchFamily="34" charset="0"/>
                <a:ea typeface="Times New Roman" panose="02020603050405020304" pitchFamily="18" charset="0"/>
              </a:rPr>
              <a:t>Participants will understand the laws and policies related to protecting children and youth at risk of CSEM. </a:t>
            </a:r>
            <a:endParaRPr lang="en-US" sz="1800" b="1" dirty="0">
              <a:effectLst/>
              <a:latin typeface="Open Sans" panose="020B0606030504020204" pitchFamily="34" charset="0"/>
              <a:ea typeface="Times New Roman" panose="02020603050405020304" pitchFamily="18" charset="0"/>
            </a:endParaRPr>
          </a:p>
          <a:p>
            <a:pPr marL="342900" marR="0" lvl="0" indent="-342900" algn="l" eaLnBrk="0" hangingPunct="0">
              <a:spcBef>
                <a:spcPts val="290"/>
              </a:spcBef>
              <a:spcAft>
                <a:spcPts val="1200"/>
              </a:spcAft>
              <a:buFont typeface="Symbol" panose="05050102010706020507" pitchFamily="18" charset="2"/>
              <a:buChar char=""/>
              <a:tabLst>
                <a:tab pos="5943600" algn="l"/>
              </a:tabLst>
            </a:pPr>
            <a:r>
              <a:rPr lang="en-US" sz="1200" b="0" dirty="0">
                <a:effectLst/>
                <a:latin typeface="Open Sans" panose="020B0606030504020204" pitchFamily="34" charset="0"/>
                <a:ea typeface="Times New Roman" panose="02020603050405020304" pitchFamily="18" charset="0"/>
              </a:rPr>
              <a:t>Participants will demonstrate how to apply the definition of CSEM to determine if trafficking is occurring.</a:t>
            </a:r>
            <a:endParaRPr lang="en-US" sz="1800" b="1" dirty="0">
              <a:effectLst/>
              <a:latin typeface="Open Sans" panose="020B0606030504020204" pitchFamily="34" charset="0"/>
              <a:ea typeface="Times New Roman" panose="02020603050405020304" pitchFamily="18" charset="0"/>
            </a:endParaRPr>
          </a:p>
          <a:p>
            <a:pPr marL="342900" marR="0" lvl="0" indent="-342900" algn="l" eaLnBrk="0" hangingPunct="0">
              <a:spcBef>
                <a:spcPts val="290"/>
              </a:spcBef>
              <a:spcAft>
                <a:spcPts val="1200"/>
              </a:spcAft>
              <a:buFont typeface="Symbol" panose="05050102010706020507" pitchFamily="18" charset="2"/>
              <a:buChar char=""/>
              <a:tabLst>
                <a:tab pos="5943600" algn="l"/>
              </a:tabLst>
            </a:pPr>
            <a:r>
              <a:rPr lang="en-US" sz="1200" b="0" dirty="0">
                <a:effectLst/>
                <a:latin typeface="Open Sans" panose="020B0606030504020204" pitchFamily="34" charset="0"/>
                <a:ea typeface="Times New Roman" panose="02020603050405020304" pitchFamily="18" charset="0"/>
              </a:rPr>
              <a:t>Participants will recognize the indicators and risk factors of CSEM and the dynamics of sex trafficking relationships.</a:t>
            </a:r>
            <a:endParaRPr lang="en-US" sz="1800" b="1" dirty="0">
              <a:effectLst/>
              <a:latin typeface="Open Sans" panose="020B0606030504020204" pitchFamily="34" charset="0"/>
              <a:ea typeface="Times New Roman" panose="02020603050405020304" pitchFamily="18" charset="0"/>
            </a:endParaRPr>
          </a:p>
          <a:p>
            <a:pPr marL="342900" marR="0" lvl="0" indent="-342900" algn="l" eaLnBrk="0" hangingPunct="0">
              <a:spcBef>
                <a:spcPts val="290"/>
              </a:spcBef>
              <a:spcAft>
                <a:spcPts val="1200"/>
              </a:spcAft>
              <a:buFont typeface="Symbol" panose="05050102010706020507" pitchFamily="18" charset="2"/>
              <a:buChar char=""/>
              <a:tabLst>
                <a:tab pos="5943600" algn="l"/>
              </a:tabLst>
            </a:pPr>
            <a:r>
              <a:rPr lang="en-US" sz="1200" b="0" dirty="0">
                <a:effectLst/>
                <a:latin typeface="Open Sans" panose="020B0606030504020204" pitchFamily="34" charset="0"/>
                <a:ea typeface="Times New Roman" panose="02020603050405020304" pitchFamily="18" charset="0"/>
              </a:rPr>
              <a:t>Participants will understand DCS policy for identification, intervention, and reporting of CSEM and case manager tasks.</a:t>
            </a:r>
            <a:endParaRPr lang="en-US" sz="1800" b="1" dirty="0">
              <a:effectLst/>
              <a:latin typeface="Open Sans" panose="020B0606030504020204" pitchFamily="34" charset="0"/>
              <a:ea typeface="Times New Roman" panose="02020603050405020304" pitchFamily="18" charset="0"/>
            </a:endParaRPr>
          </a:p>
          <a:p>
            <a:pPr marL="342900" marR="0" lvl="0" indent="-342900" algn="l" eaLnBrk="0" hangingPunct="0">
              <a:spcBef>
                <a:spcPts val="290"/>
              </a:spcBef>
              <a:spcAft>
                <a:spcPts val="1200"/>
              </a:spcAft>
              <a:buFont typeface="Symbol" panose="05050102010706020507" pitchFamily="18" charset="2"/>
              <a:buChar char=""/>
              <a:tabLst>
                <a:tab pos="5943600" algn="l"/>
              </a:tabLst>
            </a:pPr>
            <a:r>
              <a:rPr lang="en-US" sz="1200" b="0" dirty="0">
                <a:effectLst/>
                <a:latin typeface="Open Sans" panose="020B0606030504020204" pitchFamily="34" charset="0"/>
                <a:ea typeface="Times New Roman" panose="02020603050405020304" pitchFamily="18" charset="0"/>
              </a:rPr>
              <a:t>Participants will understand the challenges of engaging with trafficked youth and how to use effective strategies. </a:t>
            </a:r>
            <a:endParaRPr lang="en-US" sz="1800" b="1" dirty="0">
              <a:effectLst/>
              <a:latin typeface="Open Sans" panose="020B0606030504020204" pitchFamily="34" charset="0"/>
              <a:ea typeface="Times New Roman" panose="02020603050405020304" pitchFamily="18" charset="0"/>
            </a:endParaRPr>
          </a:p>
          <a:p>
            <a:pPr marL="342900" marR="0" lvl="0" indent="-342900" algn="l" eaLnBrk="0" hangingPunct="0">
              <a:spcBef>
                <a:spcPts val="290"/>
              </a:spcBef>
              <a:spcAft>
                <a:spcPts val="1200"/>
              </a:spcAft>
              <a:buFont typeface="Symbol" panose="05050102010706020507" pitchFamily="18" charset="2"/>
              <a:buChar char=""/>
              <a:tabLst>
                <a:tab pos="5943600" algn="l"/>
              </a:tabLst>
            </a:pPr>
            <a:r>
              <a:rPr lang="en-US" sz="1200" b="0" dirty="0">
                <a:effectLst/>
                <a:latin typeface="Open Sans" panose="020B0606030504020204" pitchFamily="34" charset="0"/>
                <a:ea typeface="Times New Roman" panose="02020603050405020304" pitchFamily="18" charset="0"/>
              </a:rPr>
              <a:t>Participants will be aware of the impact of CSEM and needs of CSEM survivors.</a:t>
            </a:r>
            <a:endParaRPr lang="en-US" sz="1800" b="1" dirty="0">
              <a:effectLst/>
              <a:latin typeface="Open Sans" panose="020B0606030504020204" pitchFamily="34" charset="0"/>
              <a:ea typeface="Times New Roman" panose="02020603050405020304" pitchFamily="18" charset="0"/>
            </a:endParaRPr>
          </a:p>
          <a:p>
            <a:pPr marL="342900" marR="0" lvl="0" indent="-342900" algn="l" eaLnBrk="0" hangingPunct="0">
              <a:spcBef>
                <a:spcPts val="290"/>
              </a:spcBef>
              <a:spcAft>
                <a:spcPts val="1200"/>
              </a:spcAft>
              <a:buFont typeface="Symbol" panose="05050102010706020507" pitchFamily="18" charset="2"/>
              <a:buChar char=""/>
              <a:tabLst>
                <a:tab pos="5943600" algn="l"/>
              </a:tabLst>
            </a:pPr>
            <a:r>
              <a:rPr lang="en-US" sz="1200" b="0" dirty="0">
                <a:effectLst/>
                <a:latin typeface="Open Sans" panose="020B0606030504020204" pitchFamily="34" charset="0"/>
                <a:ea typeface="Times New Roman" panose="02020603050405020304" pitchFamily="18" charset="0"/>
              </a:rPr>
              <a:t>Participants will recognize the immediate and long-term health care needs of trafficked youth and be aware of local and statewide resources. </a:t>
            </a:r>
            <a:endParaRPr lang="en-US" sz="1800" b="1" dirty="0">
              <a:effectLst/>
              <a:latin typeface="Open Sans" panose="020B0606030504020204" pitchFamily="34" charset="0"/>
              <a:ea typeface="Times New Roman" panose="02020603050405020304" pitchFamily="18"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Commercial Sexual Exploitation of Minors and PowerPoint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42900" marR="0" lvl="0" indent="-342900" fontAlgn="base">
              <a:lnSpc>
                <a:spcPct val="150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Refer to the Commercial Sexual Exploitation of Minors Facilitator Guide and PowerPoint for the needed materials for this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106</a:t>
            </a:fld>
            <a:endParaRPr lang="cs-CZ"/>
          </a:p>
        </p:txBody>
      </p:sp>
    </p:spTree>
    <p:extLst>
      <p:ext uri="{BB962C8B-B14F-4D97-AF65-F5344CB8AC3E}">
        <p14:creationId xmlns:p14="http://schemas.microsoft.com/office/powerpoint/2010/main" val="3302114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Commercial Sexual Exploitation of a Minor Basecamp:  https://3.basecamp.com/3663757/buckets/23473702/vaults/5853963045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75005" algn="ctr">
              <a:lnSpc>
                <a:spcPct val="107000"/>
              </a:lnSpc>
              <a:spcBef>
                <a:spcPts val="50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Unit 12: Case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46000"/>
              </a:lnSpc>
              <a:spcBef>
                <a:spcPts val="180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Unit Time: 1 hour 30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46000"/>
              </a:lnSpc>
              <a:spcBef>
                <a:spcPts val="180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Learning Objectives: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Participants will conducting a thorough assessment while identifying family needs, strengths, contributions to maltreatment, and resources to promote children’s safety.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50"/>
              </a:spcBef>
              <a:spcAft>
                <a:spcPts val="0"/>
              </a:spcAft>
            </a:pPr>
            <a:r>
              <a:rPr lang="en-US" sz="14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Supporting Materials: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1270"/>
              </a:spcBef>
              <a:spcAft>
                <a:spcPts val="0"/>
              </a:spcAft>
              <a:buFont typeface="Symbol" panose="05050102010706020507" pitchFamily="18" charset="2"/>
              <a:buChar char=""/>
              <a:tabLst>
                <a:tab pos="583565" algn="l"/>
                <a:tab pos="5842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CORE Week 2 Power</a:t>
            </a:r>
            <a:r>
              <a:rPr lang="en-US" sz="1200" spc="-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12.1: Case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Time: 90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9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108</a:t>
            </a:fld>
            <a:endParaRPr lang="cs-CZ"/>
          </a:p>
        </p:txBody>
      </p:sp>
    </p:spTree>
    <p:extLst>
      <p:ext uri="{BB962C8B-B14F-4D97-AF65-F5344CB8AC3E}">
        <p14:creationId xmlns:p14="http://schemas.microsoft.com/office/powerpoint/2010/main" val="310078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TRANSITION </a:t>
            </a:r>
            <a:r>
              <a:rPr lang="en-US" sz="1800" dirty="0">
                <a:effectLst/>
                <a:latin typeface="Open Sans" panose="020B0606030504020204" pitchFamily="34" charset="0"/>
                <a:ea typeface="Open Sans" panose="020B0606030504020204" pitchFamily="34" charset="0"/>
              </a:rPr>
              <a:t>the group to begin thinking about the Steward case we have been working. </a:t>
            </a:r>
            <a:r>
              <a:rPr lang="en-US" sz="1800" b="1" dirty="0">
                <a:effectLst/>
                <a:latin typeface="Open Sans" panose="020B0606030504020204" pitchFamily="34" charset="0"/>
                <a:ea typeface="Open Sans" panose="020B0606030504020204" pitchFamily="34" charset="0"/>
              </a:rPr>
              <a:t>ASK</a:t>
            </a:r>
            <a:r>
              <a:rPr lang="en-US" sz="1800" dirty="0">
                <a:effectLst/>
                <a:latin typeface="Open Sans" panose="020B0606030504020204" pitchFamily="34" charset="0"/>
                <a:ea typeface="Open Sans" panose="020B0606030504020204" pitchFamily="34" charset="0"/>
              </a:rPr>
              <a:t> participants to get out their case file on the Steward family (all materials up to this point including Family Assessment Worksheet, Referral Intake (680), TFACTS History, Case Family Handouts: First Home Visit Interview and Interviews with Mrs. Steward and Travis).</a:t>
            </a:r>
          </a:p>
          <a:p>
            <a:pPr marL="342900" marR="0" lvl="0" indent="-342900">
              <a:lnSpc>
                <a:spcPct val="150000"/>
              </a:lnSpc>
              <a:spcBef>
                <a:spcPts val="5"/>
              </a:spcBef>
              <a:spcAft>
                <a:spcPts val="0"/>
              </a:spcAft>
              <a:buSzPts val="1200"/>
              <a:buFont typeface="Symbol" panose="05050102010706020507" pitchFamily="18" charset="2"/>
              <a:buChar char=""/>
              <a:tabLst>
                <a:tab pos="828675" algn="l"/>
                <a:tab pos="82931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REMIND</a:t>
            </a:r>
            <a:r>
              <a:rPr lang="en-US" sz="1800" dirty="0">
                <a:effectLst/>
                <a:latin typeface="Open Sans" panose="020B0606030504020204" pitchFamily="34" charset="0"/>
                <a:ea typeface="Calibri" panose="020F0502020204030204" pitchFamily="34" charset="0"/>
                <a:cs typeface="Times New Roman" panose="02020603050405020304" pitchFamily="18" charset="0"/>
              </a:rPr>
              <a:t> participants we complete the analysis process on a case based on the information we currently have. It is imperative to continue to assess our conclusions as new information and records are gathered throughout the life of the case.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800"/>
              </a:spcBef>
              <a:spcAft>
                <a:spcPts val="0"/>
              </a:spcAft>
              <a:buSzPts val="1200"/>
              <a:buFont typeface="Symbol" panose="05050102010706020507" pitchFamily="18" charset="2"/>
              <a:buChar char=""/>
              <a:tabLst>
                <a:tab pos="828675" algn="l"/>
                <a:tab pos="82931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INFORM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it is important to gather information, analyze the information, and draw conclusions throughout the</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entire assessment process.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REMIND</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they are always staffing their case with their supervisor.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109</a:t>
            </a:fld>
            <a:endParaRPr lang="cs-CZ"/>
          </a:p>
        </p:txBody>
      </p:sp>
    </p:spTree>
    <p:extLst>
      <p:ext uri="{BB962C8B-B14F-4D97-AF65-F5344CB8AC3E}">
        <p14:creationId xmlns:p14="http://schemas.microsoft.com/office/powerpoint/2010/main" val="399863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Wingdings" panose="05000000000000000000" pitchFamily="2" charset="2"/>
              <a:buChar char=""/>
            </a:pPr>
            <a:r>
              <a:rPr lang="en-US" sz="1200" b="1" u="sng"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Permanency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Children have permanency and stability in their living situations.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continuity of family relationships and connections is preserved for families.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4808901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SHARE </a:t>
            </a:r>
            <a:r>
              <a:rPr lang="en-US" sz="1200"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engaging collaterals (family members and informal supports) when assessing cases can help p</a:t>
            </a:r>
            <a:r>
              <a:rPr lang="en-US" sz="1200" dirty="0">
                <a:solidFill>
                  <a:srgbClr val="231F20"/>
                </a:solidFill>
                <a:effectLst/>
                <a:latin typeface="Open Sans" panose="020B0606030504020204" pitchFamily="34" charset="0"/>
                <a:ea typeface="TimesNewRoman"/>
                <a:cs typeface="Times New Roman" panose="02020603050405020304" pitchFamily="18" charset="0"/>
              </a:rPr>
              <a:t>rovide valuable information about the family</a:t>
            </a:r>
            <a:r>
              <a:rPr lang="en-US" sz="1200" dirty="0">
                <a:solidFill>
                  <a:srgbClr val="231F20"/>
                </a:solidFill>
                <a:effectLst/>
                <a:latin typeface="TimesNewRoman"/>
                <a:ea typeface="Calibri" panose="020F0502020204030204" pitchFamily="34" charset="0"/>
                <a:cs typeface="Open Sans" panose="020B0606030504020204" pitchFamily="34" charset="0"/>
              </a:rPr>
              <a:t>’</a:t>
            </a:r>
            <a:r>
              <a:rPr lang="en-US" sz="1200" dirty="0">
                <a:solidFill>
                  <a:srgbClr val="231F20"/>
                </a:solidFill>
                <a:effectLst/>
                <a:latin typeface="Open Sans" panose="020B0606030504020204" pitchFamily="34" charset="0"/>
                <a:ea typeface="TimesNewRoman"/>
                <a:cs typeface="Times New Roman" panose="02020603050405020304" pitchFamily="18" charset="0"/>
              </a:rPr>
              <a:t>s strengths, functioning, past success, patterns, and resources. Additionally, contact with collaterals allow the worker to assess and gain their commitment in supporting the family.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2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Prior to your interviews: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914400" algn="l"/>
              </a:tabLst>
            </a:pPr>
            <a:r>
              <a:rPr lang="en-US" sz="1200" dirty="0">
                <a:solidFill>
                  <a:srgbClr val="231F20"/>
                </a:solidFill>
                <a:effectLst/>
                <a:latin typeface="Open Sans" panose="020B0606030504020204" pitchFamily="34" charset="0"/>
                <a:ea typeface="TimesNewRoman"/>
                <a:cs typeface="Times New Roman" panose="02020603050405020304" pitchFamily="18" charset="0"/>
              </a:rPr>
              <a:t>Think through the information that is needed and what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Wingdings" panose="05000000000000000000" pitchFamily="2" charset="2"/>
              <a:buChar char=""/>
              <a:tabLst>
                <a:tab pos="914400" algn="l"/>
              </a:tabLst>
            </a:pPr>
            <a:r>
              <a:rPr lang="en-US" sz="1200" dirty="0">
                <a:solidFill>
                  <a:srgbClr val="231F20"/>
                </a:solidFill>
                <a:effectLst/>
                <a:latin typeface="Open Sans" panose="020B0606030504020204" pitchFamily="34" charset="0"/>
                <a:ea typeface="TimesNewRoman"/>
                <a:cs typeface="Times New Roman" panose="02020603050405020304" pitchFamily="18" charset="0"/>
              </a:rPr>
              <a:t>the collateral may be able to provide related to the functional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914400" algn="l"/>
              </a:tabLst>
            </a:pPr>
            <a:r>
              <a:rPr lang="en-US" sz="1200" dirty="0">
                <a:solidFill>
                  <a:srgbClr val="231F20"/>
                </a:solidFill>
                <a:effectLst/>
                <a:latin typeface="Open Sans" panose="020B0606030504020204" pitchFamily="34" charset="0"/>
                <a:ea typeface="TimesNewRoman"/>
                <a:cs typeface="Times New Roman" panose="02020603050405020304" pitchFamily="18" charset="0"/>
              </a:rPr>
              <a:t>assessment areas: safety, well-being, and permanence.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110</a:t>
            </a:fld>
            <a:endParaRPr lang="cs-CZ"/>
          </a:p>
        </p:txBody>
      </p:sp>
    </p:spTree>
    <p:extLst>
      <p:ext uri="{BB962C8B-B14F-4D97-AF65-F5344CB8AC3E}">
        <p14:creationId xmlns:p14="http://schemas.microsoft.com/office/powerpoint/2010/main" val="16011649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SzPts val="1200"/>
              <a:buFont typeface="Courier New" panose="02070309020205020404" pitchFamily="49" charset="0"/>
              <a:buChar char="o"/>
            </a:pP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During the interview</a:t>
            </a:r>
            <a:r>
              <a:rPr lang="en-US" sz="1800" dirty="0">
                <a:solidFill>
                  <a:srgbClr val="231F20"/>
                </a:solidFill>
                <a:effectLst/>
                <a:latin typeface="Open Sans" panose="020B0606030504020204" pitchFamily="34" charset="0"/>
                <a:ea typeface="TimesNewRoman"/>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Explore the relationship between the collateral and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Ask what the collateral thinks are the strengths of this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Ask what the collateral thinks are the needs of this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Ask whether the collateral is willing and able to help the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228600">
              <a:lnSpc>
                <a:spcPct val="150000"/>
              </a:lnSpc>
              <a:spcBef>
                <a:spcPts val="0"/>
              </a:spcBef>
              <a:spcAft>
                <a:spcPts val="0"/>
              </a:spcAft>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	meet its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Ask what support the collateral can offer to help the family meet 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228600">
              <a:lnSpc>
                <a:spcPct val="150000"/>
              </a:lnSpc>
              <a:spcBef>
                <a:spcPts val="0"/>
              </a:spcBef>
              <a:spcAft>
                <a:spcPts val="0"/>
              </a:spcAft>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If you are gathering information about the alleged incident of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228600">
              <a:lnSpc>
                <a:spcPct val="150000"/>
              </a:lnSpc>
              <a:spcBef>
                <a:spcPts val="0"/>
              </a:spcBef>
              <a:spcAft>
                <a:spcPts val="0"/>
              </a:spcAft>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	maltreatment, focus questions on a specific day, time, or event, if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228600">
              <a:lnSpc>
                <a:spcPct val="150000"/>
              </a:lnSpc>
              <a:spcBef>
                <a:spcPts val="0"/>
              </a:spcBef>
              <a:spcAft>
                <a:spcPts val="0"/>
              </a:spcAft>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	possible.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Distinguish between what the team member has actually observed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228600">
              <a:lnSpc>
                <a:spcPct val="150000"/>
              </a:lnSpc>
              <a:spcBef>
                <a:spcPts val="0"/>
              </a:spcBef>
              <a:spcAft>
                <a:spcPts val="0"/>
              </a:spcAft>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	(first-hand witness) or what they have heard about the family/child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228600">
              <a:lnSpc>
                <a:spcPct val="150000"/>
              </a:lnSpc>
              <a:spcBef>
                <a:spcPts val="0"/>
              </a:spcBef>
              <a:spcAft>
                <a:spcPts val="0"/>
              </a:spcAft>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	(second-hand witness).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Ask for details and clarify any vague statements.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Wingdings" panose="05000000000000000000" pitchFamily="2" charset="2"/>
              <a:buChar char=""/>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Ask for any information on the family's past interactions 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228600">
              <a:lnSpc>
                <a:spcPct val="150000"/>
              </a:lnSpc>
              <a:spcBef>
                <a:spcPts val="0"/>
              </a:spcBef>
              <a:spcAft>
                <a:spcPts val="0"/>
              </a:spcAft>
              <a:tabLst>
                <a:tab pos="914400" algn="l"/>
              </a:tabLst>
            </a:pPr>
            <a:r>
              <a:rPr lang="en-US" sz="1800" dirty="0">
                <a:solidFill>
                  <a:srgbClr val="231F20"/>
                </a:solidFill>
                <a:effectLst/>
                <a:latin typeface="Open Sans" panose="020B0606030504020204" pitchFamily="34" charset="0"/>
                <a:ea typeface="TimesNewRoman"/>
                <a:cs typeface="Times New Roman" panose="02020603050405020304" pitchFamily="18" charset="0"/>
              </a:rPr>
              <a:t>	behaviors.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111</a:t>
            </a:fld>
            <a:endParaRPr lang="cs-CZ"/>
          </a:p>
        </p:txBody>
      </p:sp>
    </p:spTree>
    <p:extLst>
      <p:ext uri="{BB962C8B-B14F-4D97-AF65-F5344CB8AC3E}">
        <p14:creationId xmlns:p14="http://schemas.microsoft.com/office/powerpoint/2010/main" val="40636516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solidFill>
                  <a:srgbClr val="231F20"/>
                </a:solidFill>
                <a:effectLst/>
                <a:latin typeface="Open Sans" panose="020B0606030504020204" pitchFamily="34" charset="0"/>
                <a:ea typeface="TimesNewRoman"/>
                <a:cs typeface="Times New Roman" panose="02020603050405020304" pitchFamily="18" charset="0"/>
              </a:rPr>
              <a:t>STATE </a:t>
            </a:r>
            <a:r>
              <a:rPr lang="en-US" sz="1800" dirty="0">
                <a:solidFill>
                  <a:srgbClr val="231F20"/>
                </a:solidFill>
                <a:effectLst/>
                <a:latin typeface="Open Sans" panose="020B0606030504020204" pitchFamily="34" charset="0"/>
                <a:ea typeface="TimesNewRoman"/>
                <a:cs typeface="Times New Roman" panose="02020603050405020304" pitchFamily="18" charset="0"/>
              </a:rPr>
              <a:t>it is equally important to engage </a:t>
            </a:r>
            <a:r>
              <a:rPr lang="en-US" sz="1800"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Professional Collaterals (formal supports) that are involved with our case families.  </a:t>
            </a:r>
            <a:r>
              <a:rPr lang="en-US" sz="1800" dirty="0">
                <a:solidFill>
                  <a:srgbClr val="231F20"/>
                </a:solidFill>
                <a:effectLst/>
                <a:latin typeface="Open Sans" panose="020B0606030504020204" pitchFamily="34" charset="0"/>
                <a:ea typeface="TimesNewRoman"/>
                <a:cs typeface="Times New Roman" panose="02020603050405020304" pitchFamily="18" charset="0"/>
              </a:rPr>
              <a:t>Most families work with professionals who the case worker can speak with about the strengths, needs, and concerns the family may have. Some examples of professional collaterals are school officials, daycare staff, physicians, nurses, social workers for the school system or hospital, and mental health professionals. The majority of professional collateral contacts will be by telephone interviews.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Prior to your interviews: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dirty="0">
                <a:solidFill>
                  <a:srgbClr val="231F20"/>
                </a:solidFill>
                <a:effectLst/>
                <a:latin typeface="Open Sans" panose="020B0606030504020204" pitchFamily="34" charset="0"/>
                <a:ea typeface="TimesNewRoman"/>
                <a:cs typeface="Times New Roman" panose="02020603050405020304" pitchFamily="18" charset="0"/>
              </a:rPr>
              <a:t>Preplan the intended questions prior to the interview based on the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information the case worker wants to gain; however, do not set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85725">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limitations on the information that could possibly be provided.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During the interview</a:t>
            </a:r>
            <a:r>
              <a:rPr lang="en-US" sz="1800" dirty="0">
                <a:solidFill>
                  <a:srgbClr val="231F20"/>
                </a:solidFill>
                <a:effectLst/>
                <a:latin typeface="Open Sans" panose="020B0606030504020204" pitchFamily="34" charset="0"/>
                <a:ea typeface="TimesNewRoman"/>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dirty="0">
                <a:solidFill>
                  <a:srgbClr val="231F20"/>
                </a:solidFill>
                <a:effectLst/>
                <a:latin typeface="Open Sans" panose="020B0606030504020204" pitchFamily="34" charset="0"/>
                <a:ea typeface="TimesNewRoman"/>
                <a:cs typeface="Times New Roman" panose="02020603050405020304" pitchFamily="18" charset="0"/>
              </a:rPr>
              <a:t>Assess the professional</a:t>
            </a:r>
            <a:r>
              <a:rPr lang="en-US" sz="1800" dirty="0">
                <a:solidFill>
                  <a:srgbClr val="231F20"/>
                </a:solidFill>
                <a:effectLst/>
                <a:latin typeface="TimesNewRoman"/>
                <a:ea typeface="Calibri" panose="020F0502020204030204" pitchFamily="34" charset="0"/>
                <a:cs typeface="Open Sans" panose="020B0606030504020204" pitchFamily="34" charset="0"/>
              </a:rPr>
              <a:t>’</a:t>
            </a:r>
            <a:r>
              <a:rPr lang="en-US" sz="1800" dirty="0">
                <a:solidFill>
                  <a:srgbClr val="231F20"/>
                </a:solidFill>
                <a:effectLst/>
                <a:latin typeface="Open Sans" panose="020B0606030504020204" pitchFamily="34" charset="0"/>
                <a:ea typeface="TimesNewRoman"/>
                <a:cs typeface="Times New Roman" panose="02020603050405020304" pitchFamily="18" charset="0"/>
              </a:rPr>
              <a:t>s knowledge of the family before asking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questions, considering the relationship with the family and the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frame in which the professional has known the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dirty="0">
                <a:solidFill>
                  <a:srgbClr val="231F20"/>
                </a:solidFill>
                <a:effectLst/>
                <a:latin typeface="Open Sans" panose="020B0606030504020204" pitchFamily="34" charset="0"/>
                <a:ea typeface="TimesNewRoman"/>
                <a:cs typeface="Times New Roman" panose="02020603050405020304" pitchFamily="18" charset="0"/>
              </a:rPr>
              <a:t>If the professional states they do not have time to completely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answer questions, ask if they can refer to someone else on staff; for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example, a physician who may prefer that the case worker speak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with the nurse or social worker on staff.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dirty="0">
                <a:solidFill>
                  <a:srgbClr val="231F20"/>
                </a:solidFill>
                <a:effectLst/>
                <a:latin typeface="Open Sans" panose="020B0606030504020204" pitchFamily="34" charset="0"/>
                <a:ea typeface="TimesNewRoman"/>
                <a:cs typeface="Times New Roman" panose="02020603050405020304" pitchFamily="18" charset="0"/>
              </a:rPr>
              <a:t>Inquire if the professional will have further contact with the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if so, will they be providing some sort of support to the family after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case closure?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dirty="0">
                <a:solidFill>
                  <a:srgbClr val="231F20"/>
                </a:solidFill>
                <a:effectLst/>
                <a:latin typeface="Open Sans" panose="020B0606030504020204" pitchFamily="34" charset="0"/>
                <a:ea typeface="TimesNewRoman"/>
                <a:cs typeface="Times New Roman" panose="02020603050405020304" pitchFamily="18" charset="0"/>
              </a:rPr>
              <a:t>Assess if the professional would be willing to have further contact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regarding the family if it becomes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dirty="0">
                <a:solidFill>
                  <a:srgbClr val="231F20"/>
                </a:solidFill>
                <a:effectLst/>
                <a:latin typeface="Open Sans" panose="020B0606030504020204" pitchFamily="34" charset="0"/>
                <a:ea typeface="TimesNewRoman"/>
                <a:cs typeface="Times New Roman" panose="02020603050405020304" pitchFamily="18" charset="0"/>
              </a:rPr>
              <a:t>Clarify professional opinions from personal opinions during the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dirty="0">
                <a:solidFill>
                  <a:srgbClr val="231F20"/>
                </a:solidFill>
                <a:effectLst/>
                <a:latin typeface="Open Sans" panose="020B0606030504020204" pitchFamily="34" charset="0"/>
                <a:ea typeface="TimesNewRoman"/>
                <a:cs typeface="Times New Roman" panose="02020603050405020304" pitchFamily="18" charset="0"/>
              </a:rPr>
              <a:t>Ask questions surrounding observations of the family, interactions,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pPr>
            <a:r>
              <a:rPr lang="en-US" sz="1800" dirty="0">
                <a:solidFill>
                  <a:srgbClr val="231F20"/>
                </a:solidFill>
                <a:effectLst/>
                <a:latin typeface="Open Sans" panose="020B0606030504020204" pitchFamily="34" charset="0"/>
                <a:ea typeface="TimesNewRoman"/>
                <a:cs typeface="Times New Roman" panose="02020603050405020304" pitchFamily="18" charset="0"/>
              </a:rPr>
              <a:t>behaviors, facial expressions, tone of voice.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112</a:t>
            </a:fld>
            <a:endParaRPr lang="cs-CZ"/>
          </a:p>
        </p:txBody>
      </p:sp>
    </p:spTree>
    <p:extLst>
      <p:ext uri="{BB962C8B-B14F-4D97-AF65-F5344CB8AC3E}">
        <p14:creationId xmlns:p14="http://schemas.microsoft.com/office/powerpoint/2010/main" val="34898105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STATE </a:t>
            </a:r>
            <a:r>
              <a:rPr lang="en-US" sz="1800" dirty="0">
                <a:solidFill>
                  <a:srgbClr val="231F20"/>
                </a:solidFill>
                <a:effectLst/>
                <a:latin typeface="Open Sans" panose="020B0606030504020204" pitchFamily="34" charset="0"/>
                <a:ea typeface="TimesNewRoman"/>
                <a:cs typeface="Times New Roman" panose="02020603050405020304" pitchFamily="18" charset="0"/>
              </a:rPr>
              <a:t>a family</a:t>
            </a:r>
            <a:r>
              <a:rPr lang="en-US" sz="1800" dirty="0">
                <a:solidFill>
                  <a:srgbClr val="231F20"/>
                </a:solidFill>
                <a:effectLst/>
                <a:latin typeface="TimesNewRoman"/>
                <a:ea typeface="Calibri" panose="020F0502020204030204" pitchFamily="34" charset="0"/>
                <a:cs typeface="Open Sans" panose="020B0606030504020204" pitchFamily="34" charset="0"/>
              </a:rPr>
              <a:t>’</a:t>
            </a:r>
            <a:r>
              <a:rPr lang="en-US" sz="1800" dirty="0">
                <a:solidFill>
                  <a:srgbClr val="231F20"/>
                </a:solidFill>
                <a:effectLst/>
                <a:latin typeface="Open Sans" panose="020B0606030504020204" pitchFamily="34" charset="0"/>
                <a:ea typeface="TimesNewRoman"/>
                <a:cs typeface="Times New Roman" panose="02020603050405020304" pitchFamily="18" charset="0"/>
              </a:rPr>
              <a:t>s team may be comprised of informal and formal supports. </a:t>
            </a: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BRAINSTORM </a:t>
            </a:r>
            <a:r>
              <a:rPr lang="en-US" sz="1800" dirty="0">
                <a:solidFill>
                  <a:srgbClr val="231F20"/>
                </a:solidFill>
                <a:effectLst/>
                <a:latin typeface="Open Sans" panose="020B0606030504020204" pitchFamily="34" charset="0"/>
                <a:ea typeface="TimesNewRoman"/>
                <a:cs typeface="Times New Roman" panose="02020603050405020304" pitchFamily="18" charset="0"/>
              </a:rPr>
              <a:t>a list of people who may be part of the Stewards team of informal and formal supports. </a:t>
            </a: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WRITE </a:t>
            </a:r>
            <a:r>
              <a:rPr lang="en-US" sz="1800" dirty="0">
                <a:solidFill>
                  <a:srgbClr val="231F20"/>
                </a:solidFill>
                <a:effectLst/>
                <a:latin typeface="Open Sans" panose="020B0606030504020204" pitchFamily="34" charset="0"/>
                <a:ea typeface="TimesNewRoman"/>
                <a:cs typeface="Times New Roman" panose="02020603050405020304" pitchFamily="18" charset="0"/>
              </a:rPr>
              <a:t>responses on flip chart. (Examples: relatives, friends, neighbors, clergy, pediatricians, nurse, teacher, school personnel, reporter of allegation).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BRAINSTORM </a:t>
            </a:r>
            <a:r>
              <a:rPr lang="en-US" sz="1800" dirty="0">
                <a:solidFill>
                  <a:srgbClr val="231F20"/>
                </a:solidFill>
                <a:effectLst/>
                <a:latin typeface="Open Sans" panose="020B0606030504020204" pitchFamily="34" charset="0"/>
                <a:ea typeface="TimesNewRoman"/>
                <a:cs typeface="Times New Roman" panose="02020603050405020304" pitchFamily="18" charset="0"/>
              </a:rPr>
              <a:t>a list of potential collaterals for the Steward case family. </a:t>
            </a: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LIST </a:t>
            </a:r>
            <a:r>
              <a:rPr lang="en-US" sz="1800" dirty="0">
                <a:solidFill>
                  <a:srgbClr val="231F20"/>
                </a:solidFill>
                <a:effectLst/>
                <a:latin typeface="Open Sans" panose="020B0606030504020204" pitchFamily="34" charset="0"/>
                <a:ea typeface="TimesNewRoman"/>
                <a:cs typeface="Times New Roman" panose="02020603050405020304" pitchFamily="18" charset="0"/>
              </a:rPr>
              <a:t>the contacts on the flip chart, along with assessment information the collaterals may be able to provide within each functional assessment 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SELECT </a:t>
            </a:r>
            <a:r>
              <a:rPr lang="en-US" sz="1800" dirty="0">
                <a:solidFill>
                  <a:srgbClr val="231F20"/>
                </a:solidFill>
                <a:effectLst/>
                <a:latin typeface="Open Sans" panose="020B0606030504020204" pitchFamily="34" charset="0"/>
                <a:ea typeface="TimesNewRoman"/>
                <a:cs typeface="Times New Roman" panose="02020603050405020304" pitchFamily="18" charset="0"/>
              </a:rPr>
              <a:t>the collaterals the group feels it is necessary to talk with to gain a more complete picture of the Steward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113</a:t>
            </a:fld>
            <a:endParaRPr lang="cs-CZ"/>
          </a:p>
        </p:txBody>
      </p:sp>
    </p:spTree>
    <p:extLst>
      <p:ext uri="{BB962C8B-B14F-4D97-AF65-F5344CB8AC3E}">
        <p14:creationId xmlns:p14="http://schemas.microsoft.com/office/powerpoint/2010/main" val="37208259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tabLst>
                <a:tab pos="828675" algn="l"/>
                <a:tab pos="82931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DISCUSS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 importance of developing an Interviewing Strategy early on in your case and ongoing throughout the life of the case.  There are five</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TimesNewRoman"/>
                <a:cs typeface="Times New Roman" panose="02020603050405020304" pitchFamily="18" charset="0"/>
              </a:rPr>
              <a:t>considerations for interviews including: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dirty="0">
                <a:effectLst/>
                <a:latin typeface="Open Sans" panose="020B0606030504020204" pitchFamily="34" charset="0"/>
                <a:ea typeface="TimesNewRoman"/>
                <a:cs typeface="Times New Roman" panose="02020603050405020304" pitchFamily="18" charset="0"/>
              </a:rPr>
              <a:t>Sequence of interviews? (May be determined by policy, response priority or safety issues)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dirty="0">
                <a:effectLst/>
                <a:latin typeface="Open Sans" panose="020B0606030504020204" pitchFamily="34" charset="0"/>
                <a:ea typeface="TimesNewRoman"/>
                <a:cs typeface="Times New Roman" panose="02020603050405020304" pitchFamily="18" charset="0"/>
              </a:rPr>
              <a:t>By whom?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dirty="0">
                <a:effectLst/>
                <a:latin typeface="Open Sans" panose="020B0606030504020204" pitchFamily="34" charset="0"/>
                <a:ea typeface="TimesNewRoman"/>
                <a:cs typeface="Times New Roman" panose="02020603050405020304" pitchFamily="18" charset="0"/>
              </a:rPr>
              <a:t>Purpose of interview? (Why is this family or individual being interviewed)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dirty="0">
                <a:effectLst/>
                <a:latin typeface="Open Sans" panose="020B0606030504020204" pitchFamily="34" charset="0"/>
                <a:ea typeface="TimesNewRoman"/>
                <a:cs typeface="Times New Roman" panose="02020603050405020304" pitchFamily="18" charset="0"/>
              </a:rPr>
              <a:t>How will the interview occur? (telephone or in-person)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dirty="0">
                <a:effectLst/>
                <a:latin typeface="Open Sans" panose="020B0606030504020204" pitchFamily="34" charset="0"/>
                <a:ea typeface="TimesNewRoman"/>
                <a:cs typeface="Times New Roman" panose="02020603050405020304" pitchFamily="18" charset="0"/>
              </a:rPr>
              <a:t>Location of the interview? (DCS office, home, school,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NewRoman"/>
                <a:cs typeface="Times New Roman" panose="02020603050405020304" pitchFamily="18" charset="0"/>
              </a:rPr>
              <a:t>CONDUCT ACTIVITY</a:t>
            </a:r>
            <a:r>
              <a:rPr lang="en-US" sz="1800" dirty="0">
                <a:effectLst/>
                <a:latin typeface="Open Sans" panose="020B0606030504020204" pitchFamily="34" charset="0"/>
                <a:ea typeface="TimesNewRoman"/>
                <a:cs typeface="Times New Roman" panose="02020603050405020304" pitchFamily="18" charset="0"/>
              </a:rPr>
              <a:t>: Interview Strategy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HAVE</a:t>
            </a:r>
            <a:r>
              <a:rPr lang="en-US" sz="1800" dirty="0">
                <a:effectLst/>
                <a:latin typeface="Open Sans" panose="020B0606030504020204" pitchFamily="34" charset="0"/>
                <a:ea typeface="TimesNewRoman"/>
                <a:cs typeface="Times New Roman" panose="02020603050405020304" pitchFamily="18" charset="0"/>
              </a:rPr>
              <a:t> the participants work individually and based on the Steward case, develop their interviewing strategy giving thought to all the previous information on the case and the interviews conducted with Mrs. Steward and Travis.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b="1" dirty="0">
                <a:effectLst/>
                <a:latin typeface="Open Sans" panose="020B0606030504020204" pitchFamily="34" charset="0"/>
                <a:ea typeface="TimesNewRoman"/>
                <a:cs typeface="Times New Roman" panose="02020603050405020304" pitchFamily="18" charset="0"/>
              </a:rPr>
              <a:t>ALLOW </a:t>
            </a:r>
            <a:r>
              <a:rPr lang="en-US" sz="1800" dirty="0">
                <a:effectLst/>
                <a:latin typeface="Open Sans" panose="020B0606030504020204" pitchFamily="34" charset="0"/>
                <a:ea typeface="TimesNewRoman"/>
                <a:cs typeface="Times New Roman" panose="02020603050405020304" pitchFamily="18" charset="0"/>
              </a:rPr>
              <a:t>5 minutes for individual thought.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b="1" dirty="0">
                <a:effectLst/>
                <a:latin typeface="Open Sans" panose="020B0606030504020204" pitchFamily="34" charset="0"/>
                <a:ea typeface="TimesNewRoman"/>
                <a:cs typeface="Times New Roman" panose="02020603050405020304" pitchFamily="18" charset="0"/>
              </a:rPr>
              <a:t>RECONVENE</a:t>
            </a:r>
            <a:r>
              <a:rPr lang="en-US" sz="1800" dirty="0">
                <a:effectLst/>
                <a:latin typeface="Open Sans" panose="020B0606030504020204" pitchFamily="34" charset="0"/>
                <a:ea typeface="TimesNewRoman"/>
                <a:cs typeface="Times New Roman" panose="02020603050405020304" pitchFamily="18" charset="0"/>
              </a:rPr>
              <a:t> the group and ask for volunteers to share their interview strategy.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Courier New" panose="02070309020205020404" pitchFamily="49" charset="0"/>
              <a:buChar char="o"/>
            </a:pPr>
            <a:r>
              <a:rPr lang="en-US" sz="1800" b="1" dirty="0">
                <a:effectLst/>
                <a:latin typeface="Open Sans" panose="020B0606030504020204" pitchFamily="34" charset="0"/>
                <a:ea typeface="TimesNewRoman"/>
                <a:cs typeface="Times New Roman" panose="02020603050405020304" pitchFamily="18" charset="0"/>
              </a:rPr>
              <a:t>THANK </a:t>
            </a:r>
            <a:r>
              <a:rPr lang="en-US" sz="1800" dirty="0">
                <a:effectLst/>
                <a:latin typeface="Open Sans" panose="020B0606030504020204" pitchFamily="34" charset="0"/>
                <a:ea typeface="TimesNewRoman"/>
                <a:cs typeface="Times New Roman" panose="02020603050405020304" pitchFamily="18" charset="0"/>
              </a:rPr>
              <a:t>volunteers for sharing.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we will need to gather information from all family members and collaterals in the case to help analyze what plan would need to be developed to assist the family to move forward</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114</a:t>
            </a:fld>
            <a:endParaRPr lang="cs-CZ"/>
          </a:p>
        </p:txBody>
      </p:sp>
    </p:spTree>
    <p:extLst>
      <p:ext uri="{BB962C8B-B14F-4D97-AF65-F5344CB8AC3E}">
        <p14:creationId xmlns:p14="http://schemas.microsoft.com/office/powerpoint/2010/main" val="3616600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595"/>
              </a:spcBef>
              <a:spcAft>
                <a:spcPts val="0"/>
              </a:spcAft>
              <a:buSzPts val="1200"/>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REMIND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of interviewing skills needed to gather</a:t>
            </a:r>
            <a:r>
              <a:rPr lang="en-US" sz="1200" spc="-4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information including Motivational Interviewing and our Core Conditions of genuineness, empathy, and respect. Engagement is vital in obtaining the family story, teaming with the family, and to conduct a full global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200"/>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CONDUCT ACTIVITY</a:t>
            </a:r>
            <a:r>
              <a:rPr lang="en-US" sz="1200" dirty="0">
                <a:effectLst/>
                <a:latin typeface="Open Sans" panose="020B0606030504020204" pitchFamily="34" charset="0"/>
                <a:ea typeface="Calibri" panose="020F0502020204030204" pitchFamily="34" charset="0"/>
                <a:cs typeface="Times New Roman" panose="02020603050405020304" pitchFamily="18" charset="0"/>
              </a:rPr>
              <a:t>: Second Round of Interviews with the Steward Family/Collaterals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200"/>
              <a:buFont typeface="Courier New" panose="02070309020205020404" pitchFamily="49" charset="0"/>
              <a:buChar char="o"/>
              <a:tabLst>
                <a:tab pos="457200" algn="l"/>
              </a:tabLst>
            </a:pPr>
            <a:r>
              <a:rPr lang="en-US" sz="1200" b="1" dirty="0">
                <a:effectLst/>
                <a:latin typeface="Open Sans" panose="020B0606030504020204" pitchFamily="34" charset="0"/>
                <a:ea typeface="Courier New" panose="02070309020205020404" pitchFamily="49" charset="0"/>
                <a:cs typeface="Times New Roman" panose="02020603050405020304" pitchFamily="18" charset="0"/>
              </a:rPr>
              <a:t>TRAINER NOTE</a:t>
            </a:r>
            <a:r>
              <a:rPr lang="en-US" sz="1200" dirty="0">
                <a:effectLst/>
                <a:latin typeface="Open Sans" panose="020B0606030504020204" pitchFamily="34" charset="0"/>
                <a:ea typeface="Courier New" panose="02070309020205020404" pitchFamily="49" charset="0"/>
                <a:cs typeface="Times New Roman" panose="02020603050405020304" pitchFamily="18" charset="0"/>
              </a:rPr>
              <a:t>: Family Members and/or collaterals available for interviews include: Michael (brother), Mr. Wilson (Maternal Grandfather), Mrs. Evelyn Wilson (Maternal Step Grandmother, Mrs. Grace Wilson (Maternal Grandmother), Richard Collins (Father), Paula Collins (Step-mother), and School Guidance Counselor. </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Case Interview Handout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i="1" dirty="0">
                <a:effectLst/>
                <a:latin typeface="Open Sans" panose="020B0606030504020204" pitchFamily="34" charset="0"/>
                <a:ea typeface="Calibri" panose="020F0502020204030204" pitchFamily="34" charset="0"/>
                <a:cs typeface="Times New Roman" panose="02020603050405020304" pitchFamily="18" charset="0"/>
              </a:rPr>
              <a:t>Steward Family and Collateral Interviews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USING</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interview strategies from the last activity, </a:t>
            </a: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EXPLAIN</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participants will be breaking up into pairs.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participant who will be the Case Manager who they would like to interview.  The Case Manager will conduct an interview with that family member or collateral.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SUPPLY</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participant who will be role playing the family/collateral with additional case information for their role.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STATE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Case Manager will conduct an interview while attempting to assess the family situation while gathering strengths and needs/risks/concerns.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800"/>
              </a:spcBef>
              <a:spcAft>
                <a:spcPts val="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ALLOW</a:t>
            </a:r>
            <a:r>
              <a:rPr lang="en-US" sz="1200" dirty="0">
                <a:effectLst/>
                <a:latin typeface="Open Sans" panose="020B0606030504020204" pitchFamily="34" charset="0"/>
                <a:ea typeface="Calibri" panose="020F0502020204030204" pitchFamily="34" charset="0"/>
                <a:cs typeface="Times New Roman" panose="02020603050405020304" pitchFamily="18" charset="0"/>
              </a:rPr>
              <a:t> 10 minutes for the interview and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DEBRIEF</a:t>
            </a:r>
            <a:r>
              <a:rPr lang="en-US" sz="1200" dirty="0">
                <a:effectLst/>
                <a:latin typeface="Open Sans" panose="020B060603050402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05"/>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more do we know about the Steward family? Add these to the</a:t>
            </a:r>
            <a:r>
              <a:rPr lang="en-US" sz="1200" spc="-8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chart saved from last 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1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 we still need more information about? Add these to the</a:t>
            </a:r>
            <a:r>
              <a:rPr lang="en-US" sz="1200" spc="-6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chart saved from last 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0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are family</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strengths?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0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are signs of safety and signs of risk?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0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Any formal or informal supports identified?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70205" lvl="1" indent="-285750">
              <a:lnSpc>
                <a:spcPct val="150000"/>
              </a:lnSpc>
              <a:spcBef>
                <a:spcPts val="11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Emphasize we continue to cycle through the assessment process as</a:t>
            </a:r>
            <a:r>
              <a:rPr lang="en-US" sz="1200" spc="-16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we gather more and more information. Some analysis can take place, some initial conclusions may be drawn, and then more information is gathered, adjustments are made, and the process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continues.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tabLst>
                <a:tab pos="6858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Case Interview Handout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Swap Roles - </a:t>
            </a:r>
            <a:r>
              <a:rPr lang="en-US" sz="1200" i="1" dirty="0">
                <a:effectLst/>
                <a:latin typeface="Open Sans" panose="020B0606030504020204" pitchFamily="34" charset="0"/>
                <a:ea typeface="Calibri" panose="020F0502020204030204" pitchFamily="34" charset="0"/>
                <a:cs typeface="Times New Roman" panose="02020603050405020304" pitchFamily="18" charset="0"/>
              </a:rPr>
              <a:t>Steward Family and Collateral Interviews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USING</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interview strategies from the last activity, </a:t>
            </a: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EXPLAIN</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participants will now be switching roles within their pairing.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participant who will now be the Case Manager who they would like to interview.  The Case Manager will conduct an interview with that family member or collateral.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SUPPLY</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participant who will be role playing the family/collateral with additional case information for their role.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Wingdings" panose="05000000000000000000" pitchFamily="2" charset="2"/>
              <a:buChar char=""/>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STATE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Case Manager will conduct an interview while attempting to assess the family situation while gathering strengths and needs/risks/concerns.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800"/>
              </a:spcBef>
              <a:spcAft>
                <a:spcPts val="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ALLOW</a:t>
            </a:r>
            <a:r>
              <a:rPr lang="en-US" sz="1200" dirty="0">
                <a:effectLst/>
                <a:latin typeface="Open Sans" panose="020B0606030504020204" pitchFamily="34" charset="0"/>
                <a:ea typeface="Calibri" panose="020F0502020204030204" pitchFamily="34" charset="0"/>
                <a:cs typeface="Times New Roman" panose="02020603050405020304" pitchFamily="18" charset="0"/>
              </a:rPr>
              <a:t> 10 minutes for the interview and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DEBRIEF</a:t>
            </a:r>
            <a:r>
              <a:rPr lang="en-US" sz="1200" dirty="0">
                <a:effectLst/>
                <a:latin typeface="Open Sans" panose="020B060603050402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05"/>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more do we know about the Steward family? Add these to the</a:t>
            </a:r>
            <a:r>
              <a:rPr lang="en-US" sz="1200" spc="-8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chart saved from last 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1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 we still need more information about? Add these to the</a:t>
            </a:r>
            <a:r>
              <a:rPr lang="en-US" sz="1200" spc="-6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chart saved from last 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0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are family</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strengths?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0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are signs of safety and signs of risk?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10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Any formal or informal supports identified?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70205" lvl="1" indent="-285750">
              <a:lnSpc>
                <a:spcPct val="150000"/>
              </a:lnSpc>
              <a:spcBef>
                <a:spcPts val="110"/>
              </a:spcBef>
              <a:spcAft>
                <a:spcPts val="0"/>
              </a:spcAft>
              <a:buFont typeface="Symbol" panose="05050102010706020507" pitchFamily="18" charset="2"/>
              <a:buChar char=""/>
              <a:tabLst>
                <a:tab pos="12865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Emphasize we continue to cycle through the assessment process as</a:t>
            </a:r>
            <a:r>
              <a:rPr lang="en-US" sz="1200" spc="-16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we gather more and more information. Some analysis can take place, some initial conclusions may be drawn, and then more information is gathered, adjustments are made, and the process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continues.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THANK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group for all their hard work during the interviews.</a:t>
            </a:r>
            <a:r>
              <a:rPr lang="en-US" sz="1200"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12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SUPPLY </a:t>
            </a:r>
            <a:r>
              <a:rPr lang="en-US" sz="1200"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all participants with </a:t>
            </a:r>
            <a:r>
              <a:rPr lang="en-US" sz="12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ALL</a:t>
            </a:r>
            <a:r>
              <a:rPr lang="en-US" sz="1200"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 the Case Family Handout Interviews.</a:t>
            </a:r>
            <a:r>
              <a:rPr lang="en-US" sz="1200" b="1"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 ALLOW </a:t>
            </a:r>
            <a:r>
              <a:rPr lang="en-US" sz="1200" dirty="0">
                <a:solidFill>
                  <a:srgbClr val="231F20"/>
                </a:solidFill>
                <a:effectLst/>
                <a:latin typeface="Open Sans" panose="020B0606030504020204" pitchFamily="34" charset="0"/>
                <a:ea typeface="Calibri" panose="020F0502020204030204" pitchFamily="34" charset="0"/>
                <a:cs typeface="Times New Roman" panose="02020603050405020304" pitchFamily="18" charset="0"/>
              </a:rPr>
              <a:t>participants time to read the interviews in order to have a more thorough understanding of the case situation.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115</a:t>
            </a:fld>
            <a:endParaRPr lang="cs-CZ"/>
          </a:p>
        </p:txBody>
      </p:sp>
    </p:spTree>
    <p:extLst>
      <p:ext uri="{BB962C8B-B14F-4D97-AF65-F5344CB8AC3E}">
        <p14:creationId xmlns:p14="http://schemas.microsoft.com/office/powerpoint/2010/main" val="2930162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742950" marR="0" lvl="1" indent="-285750">
              <a:lnSpc>
                <a:spcPct val="150000"/>
              </a:lnSpc>
              <a:spcBef>
                <a:spcPts val="845"/>
              </a:spcBef>
              <a:spcAft>
                <a:spcPts val="0"/>
              </a:spcAft>
              <a:buFont typeface="Symbol" panose="05050102010706020507" pitchFamily="18" charset="2"/>
              <a:buChar char=""/>
            </a:pPr>
            <a:r>
              <a:rPr lang="en-US" sz="1200" b="1" dirty="0">
                <a:effectLst/>
                <a:latin typeface="Open Sans" panose="020B0606030504020204" pitchFamily="34" charset="0"/>
                <a:ea typeface="Arial" panose="020B0604020202020204" pitchFamily="34" charset="0"/>
                <a:cs typeface="Times New Roman" panose="02020603050405020304" pitchFamily="18" charset="0"/>
              </a:rPr>
              <a:t>NOW LET’S</a:t>
            </a:r>
            <a:r>
              <a:rPr lang="en-US" sz="1200" dirty="0">
                <a:effectLst/>
                <a:latin typeface="Open Sans" panose="020B0606030504020204" pitchFamily="34" charset="0"/>
                <a:ea typeface="Arial" panose="020B0604020202020204" pitchFamily="34" charset="0"/>
                <a:cs typeface="Times New Roman" panose="02020603050405020304" pitchFamily="18" charset="0"/>
              </a:rPr>
              <a:t> discuss the role of critical thinking in drawing conclusions on cases.</a:t>
            </a:r>
            <a:r>
              <a:rPr lang="en-US" sz="1200" b="1" dirty="0">
                <a:effectLst/>
                <a:latin typeface="Open Sans" panose="020B0606030504020204" pitchFamily="34" charset="0"/>
                <a:ea typeface="Arial" panose="020B0604020202020204" pitchFamily="34" charset="0"/>
                <a:cs typeface="Times New Roman" panose="02020603050405020304" pitchFamily="18" charset="0"/>
              </a:rPr>
              <a:t> ASK </a:t>
            </a:r>
            <a:r>
              <a:rPr lang="en-US" sz="1200" dirty="0">
                <a:effectLst/>
                <a:latin typeface="Open Sans" panose="020B0606030504020204" pitchFamily="34" charset="0"/>
                <a:ea typeface="Arial" panose="020B0604020202020204" pitchFamily="34" charset="0"/>
                <a:cs typeface="Times New Roman" panose="02020603050405020304" pitchFamily="18" charset="0"/>
              </a:rPr>
              <a:t>the following questions and </a:t>
            </a:r>
            <a:r>
              <a:rPr lang="en-US" sz="1200" b="1" dirty="0">
                <a:effectLst/>
                <a:latin typeface="Open Sans" panose="020B0606030504020204" pitchFamily="34" charset="0"/>
                <a:ea typeface="Arial" panose="020B0604020202020204" pitchFamily="34" charset="0"/>
                <a:cs typeface="Times New Roman" panose="02020603050405020304" pitchFamily="18" charset="0"/>
              </a:rPr>
              <a:t>ELICIT </a:t>
            </a:r>
            <a:r>
              <a:rPr lang="en-US" sz="1200" dirty="0">
                <a:effectLst/>
                <a:latin typeface="Open Sans" panose="020B0606030504020204" pitchFamily="34" charset="0"/>
                <a:ea typeface="Arial" panose="020B0604020202020204" pitchFamily="34" charset="0"/>
                <a:cs typeface="Times New Roman" panose="02020603050405020304" pitchFamily="18" charset="0"/>
              </a:rPr>
              <a:t>ideas from the group.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Courier New" panose="02070309020205020404" pitchFamily="49" charset="0"/>
              <a:buChar char="o"/>
              <a:tabLst>
                <a:tab pos="828675" algn="l"/>
                <a:tab pos="8293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does the use of critical thinking lead to more sound</a:t>
            </a:r>
            <a:r>
              <a:rPr lang="en-US" sz="1200" spc="-5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conclusions?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74015" lvl="0" indent="-342900">
              <a:lnSpc>
                <a:spcPct val="150000"/>
              </a:lnSpc>
              <a:spcBef>
                <a:spcPts val="795"/>
              </a:spcBef>
              <a:spcAft>
                <a:spcPts val="0"/>
              </a:spcAft>
              <a:buFont typeface="Courier New" panose="02070309020205020404" pitchFamily="49" charset="0"/>
              <a:buChar char="o"/>
              <a:tabLst>
                <a:tab pos="828675" algn="l"/>
                <a:tab pos="8293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are the possible consequences of not taking the time on the front end to think critically before drawing conclusions and making</a:t>
            </a:r>
            <a:r>
              <a:rPr lang="en-US" sz="1200" spc="-5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decisions?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05"/>
              </a:spcBef>
              <a:spcAft>
                <a:spcPts val="0"/>
              </a:spcAft>
              <a:buFont typeface="Courier New" panose="02070309020205020404" pitchFamily="49" charset="0"/>
              <a:buChar char="o"/>
              <a:tabLst>
                <a:tab pos="828675" algn="l"/>
                <a:tab pos="8293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might be a warning sign that you are not thinking</a:t>
            </a:r>
            <a:r>
              <a:rPr lang="en-US" sz="1200" spc="-4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critically?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86105" lvl="0" indent="-342900">
              <a:lnSpc>
                <a:spcPct val="150000"/>
              </a:lnSpc>
              <a:spcBef>
                <a:spcPts val="795"/>
              </a:spcBef>
              <a:spcAft>
                <a:spcPts val="0"/>
              </a:spcAft>
              <a:buFont typeface="Courier New" panose="02070309020205020404" pitchFamily="49" charset="0"/>
              <a:buChar char="o"/>
              <a:tabLst>
                <a:tab pos="828675" algn="l"/>
                <a:tab pos="82931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safeguards can you put in place to ensure that you employ critical thinking strategies throughout the assessment</a:t>
            </a:r>
            <a:r>
              <a:rPr lang="en-US" sz="1200" spc="-2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116</a:t>
            </a:fld>
            <a:endParaRPr lang="cs-CZ"/>
          </a:p>
        </p:txBody>
      </p:sp>
    </p:spTree>
    <p:extLst>
      <p:ext uri="{BB962C8B-B14F-4D97-AF65-F5344CB8AC3E}">
        <p14:creationId xmlns:p14="http://schemas.microsoft.com/office/powerpoint/2010/main" val="42482858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850"/>
              </a:spcBef>
              <a:spcAft>
                <a:spcPts val="0"/>
              </a:spcAft>
              <a:buFont typeface="Symbol" panose="05050102010706020507" pitchFamily="18" charset="2"/>
              <a:buChar char=""/>
              <a:tabLst>
                <a:tab pos="828675" algn="l"/>
                <a:tab pos="82931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HAVE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to assess what is currently known about where the Stewards are now, and where they want to be. What do we still need to learn to move to the analysis stage?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UTILIZE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Family Assessment Worksheet from INTRO and CORE week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15"/>
              </a:spcBef>
              <a:spcAft>
                <a:spcPts val="0"/>
              </a:spcAft>
              <a:buFont typeface="Symbol" panose="05050102010706020507" pitchFamily="18" charset="2"/>
              <a:buChar char=""/>
              <a:tabLst>
                <a:tab pos="828675" algn="l"/>
                <a:tab pos="829310" algn="l"/>
              </a:tabLst>
            </a:pPr>
            <a:r>
              <a:rPr lang="en-US" sz="1200" b="1" spc="15" dirty="0">
                <a:effectLst/>
                <a:latin typeface="Open Sans" panose="020B0606030504020204" pitchFamily="34" charset="0"/>
                <a:ea typeface="Calibri" panose="020F0502020204030204" pitchFamily="34" charset="0"/>
                <a:cs typeface="Times New Roman" panose="02020603050405020304" pitchFamily="18" charset="0"/>
              </a:rPr>
              <a:t>STATE</a:t>
            </a:r>
            <a:r>
              <a:rPr lang="en-US" sz="1200" spc="15" dirty="0">
                <a:effectLst/>
                <a:latin typeface="Open Sans" panose="020B0606030504020204" pitchFamily="34" charset="0"/>
                <a:ea typeface="Calibri" panose="020F0502020204030204" pitchFamily="34" charset="0"/>
                <a:cs typeface="Times New Roman" panose="02020603050405020304" pitchFamily="18" charset="0"/>
              </a:rPr>
              <a:t> We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are actually analyzing information as we proceed through the case; however, </a:t>
            </a:r>
            <a:r>
              <a:rPr lang="en-US" sz="1200" spc="-21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we need to remember to keep an open mind and not get locked into initial assumptions.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625"/>
              </a:spcBef>
              <a:spcAft>
                <a:spcPts val="0"/>
              </a:spcAft>
              <a:buFont typeface="Symbol" panose="05050102010706020507" pitchFamily="18" charset="2"/>
              <a:buChar char=""/>
              <a:tabLst>
                <a:tab pos="828675" algn="l"/>
                <a:tab pos="82931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At this point in time, the family may or may not have a good idea about where they want to be.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effectLst/>
                <a:latin typeface="Open Sans" panose="020B0606030504020204" pitchFamily="34" charset="0"/>
                <a:ea typeface="Calibri" panose="020F0502020204030204" pitchFamily="34" charset="0"/>
                <a:cs typeface="Times New Roman" panose="02020603050405020304" pitchFamily="18" charset="0"/>
              </a:rPr>
              <a:t> How could we help them develop this</a:t>
            </a:r>
            <a:r>
              <a:rPr lang="en-US" sz="1200" spc="-3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vision?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610"/>
              </a:spcBef>
              <a:spcAft>
                <a:spcPts val="0"/>
              </a:spcAft>
              <a:buSzPts val="1200"/>
              <a:buFont typeface="Courier New" panose="02070309020205020404" pitchFamily="49" charset="0"/>
              <a:buChar char="o"/>
              <a:tabLst>
                <a:tab pos="685800" algn="l"/>
              </a:tabLst>
            </a:pPr>
            <a:r>
              <a:rPr lang="en-US" sz="1200" dirty="0">
                <a:effectLst/>
                <a:latin typeface="Open Sans" panose="020B0606030504020204" pitchFamily="34" charset="0"/>
                <a:ea typeface="Courier New" panose="02070309020205020404" pitchFamily="49" charset="0"/>
                <a:cs typeface="Times New Roman" panose="02020603050405020304" pitchFamily="18" charset="0"/>
              </a:rPr>
              <a:t>Genograms, ecomaps, solution focused questions,</a:t>
            </a:r>
            <a:r>
              <a:rPr lang="en-US" sz="1200" spc="-25" dirty="0">
                <a:effectLst/>
                <a:latin typeface="Open Sans" panose="020B0606030504020204" pitchFamily="34" charset="0"/>
                <a:ea typeface="Courier New" panose="02070309020205020404" pitchFamily="49" charset="0"/>
                <a:cs typeface="Times New Roman" panose="02020603050405020304" pitchFamily="18" charset="0"/>
              </a:rPr>
              <a:t> </a:t>
            </a:r>
            <a:r>
              <a:rPr lang="en-US" sz="1200" dirty="0">
                <a:effectLst/>
                <a:latin typeface="Open Sans" panose="020B0606030504020204" pitchFamily="34" charset="0"/>
                <a:ea typeface="Courier New" panose="02070309020205020404" pitchFamily="49" charset="0"/>
                <a:cs typeface="Times New Roman" panose="02020603050405020304" pitchFamily="18" charset="0"/>
              </a:rPr>
              <a:t>etc.</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742950" marR="0" lvl="1" indent="-285750">
              <a:lnSpc>
                <a:spcPct val="150000"/>
              </a:lnSpc>
              <a:spcBef>
                <a:spcPts val="700"/>
              </a:spcBef>
              <a:spcAft>
                <a:spcPts val="0"/>
              </a:spcAft>
              <a:buSzPts val="1200"/>
              <a:buFont typeface="Courier New" panose="02070309020205020404" pitchFamily="49" charset="0"/>
              <a:buChar char="o"/>
              <a:tabLst>
                <a:tab pos="685800" algn="l"/>
              </a:tabLst>
            </a:pPr>
            <a:r>
              <a:rPr lang="en-US" sz="1200" dirty="0">
                <a:effectLst/>
                <a:latin typeface="Open Sans" panose="020B0606030504020204" pitchFamily="34" charset="0"/>
                <a:ea typeface="Courier New" panose="02070309020205020404" pitchFamily="49" charset="0"/>
                <a:cs typeface="Times New Roman" panose="02020603050405020304" pitchFamily="18" charset="0"/>
              </a:rPr>
              <a:t>This may be a good time to discuss formal and informal</a:t>
            </a:r>
            <a:r>
              <a:rPr lang="en-US" sz="1200" spc="-70" dirty="0">
                <a:effectLst/>
                <a:latin typeface="Open Sans" panose="020B0606030504020204" pitchFamily="34" charset="0"/>
                <a:ea typeface="Courier New" panose="02070309020205020404" pitchFamily="49" charset="0"/>
                <a:cs typeface="Times New Roman" panose="02020603050405020304" pitchFamily="18" charset="0"/>
              </a:rPr>
              <a:t> </a:t>
            </a:r>
            <a:r>
              <a:rPr lang="en-US" sz="1200" dirty="0">
                <a:effectLst/>
                <a:latin typeface="Open Sans" panose="020B0606030504020204" pitchFamily="34" charset="0"/>
                <a:ea typeface="Courier New" panose="02070309020205020404" pitchFamily="49" charset="0"/>
                <a:cs typeface="Times New Roman" panose="02020603050405020304" pitchFamily="18" charset="0"/>
              </a:rPr>
              <a:t>resources.</a:t>
            </a:r>
            <a:endParaRPr lang="en-US" sz="1100" dirty="0">
              <a:effectLst/>
              <a:latin typeface="Calibri" panose="020F0502020204030204" pitchFamily="34" charset="0"/>
              <a:ea typeface="Courier New" panose="02070309020205020404" pitchFamily="49" charset="0"/>
              <a:cs typeface="Times New Roman" panose="02020603050405020304" pitchFamily="18" charset="0"/>
            </a:endParaRPr>
          </a:p>
          <a:p>
            <a:pPr marL="342900" marR="393065" lvl="0" indent="-342900">
              <a:lnSpc>
                <a:spcPct val="150000"/>
              </a:lnSpc>
              <a:spcBef>
                <a:spcPts val="0"/>
              </a:spcBef>
              <a:spcAft>
                <a:spcPts val="0"/>
              </a:spcAft>
              <a:buFont typeface="Symbol" panose="05050102010706020507" pitchFamily="18" charset="2"/>
              <a:buChar char=""/>
              <a:tabLst>
                <a:tab pos="828675" algn="l"/>
                <a:tab pos="829310" algn="l"/>
                <a:tab pos="120015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EXPLAIN </a:t>
            </a:r>
            <a:r>
              <a:rPr lang="en-US" sz="1200" dirty="0">
                <a:effectLst/>
                <a:latin typeface="Open Sans" panose="020B0606030504020204" pitchFamily="34" charset="0"/>
                <a:ea typeface="Calibri" panose="020F0502020204030204" pitchFamily="34" charset="0"/>
                <a:cs typeface="Times New Roman" panose="02020603050405020304" pitchFamily="18" charset="0"/>
              </a:rPr>
              <a:t>it is important as we are engaging families to discuss their desires for their family and how the will reach their desired outcomes from their family.  One way we are able to help families assess their current situation and where they want to be is to develop a list of strengths and concerns with the family while conducting quality contacts. This allows us to assess their: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83540" lvl="0" indent="-342900" algn="just">
              <a:lnSpc>
                <a:spcPct val="150000"/>
              </a:lnSpc>
              <a:spcBef>
                <a:spcPts val="585"/>
              </a:spcBef>
              <a:spcAft>
                <a:spcPts val="0"/>
              </a:spcAft>
              <a:buSzPts val="1200"/>
              <a:buFont typeface="Courier New" panose="02070309020205020404" pitchFamily="49" charset="0"/>
              <a:buChar char="o"/>
              <a:tabLst>
                <a:tab pos="6858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Current Situation: Engage the family in a self-assessment (using assessment tools such as the genogram, family map, or ecomap) to get the family’s story about their current situation and the events/issues leading up to their current</a:t>
            </a:r>
            <a:r>
              <a:rPr lang="en-US" sz="1200" spc="-7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situation.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56870" lvl="0" indent="-342900">
              <a:lnSpc>
                <a:spcPct val="150000"/>
              </a:lnSpc>
              <a:spcBef>
                <a:spcPts val="460"/>
              </a:spcBef>
              <a:spcAft>
                <a:spcPts val="0"/>
              </a:spcAft>
              <a:buSzPts val="1200"/>
              <a:buFont typeface="Courier New" panose="02070309020205020404" pitchFamily="49" charset="0"/>
              <a:buChar char="o"/>
              <a:tabLst>
                <a:tab pos="6858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Desired Future Situation: Engage the family in thinking and talking about what they would like their future to be</a:t>
            </a:r>
            <a:r>
              <a:rPr lang="en-US" sz="1200" spc="-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like.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828675" algn="l"/>
                <a:tab pos="829310" algn="l"/>
                <a:tab pos="520065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STATE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gap that exists between the family’s current situation and the situation the family desires for their future is your starting</a:t>
            </a:r>
            <a:r>
              <a:rPr lang="en-US" sz="1200" spc="-7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828675" algn="l"/>
                <a:tab pos="829310" algn="l"/>
                <a:tab pos="520065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EXPLAIN</a:t>
            </a:r>
            <a:r>
              <a:rPr lang="en-US" sz="1800" dirty="0">
                <a:effectLst/>
                <a:latin typeface="Open Sans" panose="020B0606030504020204" pitchFamily="34" charset="0"/>
                <a:ea typeface="Calibri" panose="020F0502020204030204" pitchFamily="34" charset="0"/>
                <a:cs typeface="Times New Roman" panose="02020603050405020304" pitchFamily="18" charset="0"/>
              </a:rPr>
              <a:t> Workers frequently want to jump straight to conclusions at this</a:t>
            </a:r>
            <a:r>
              <a:rPr lang="en-US" sz="1800" spc="-70"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point. However, we need to ask: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5760" lvl="0" indent="-342900">
              <a:lnSpc>
                <a:spcPct val="150000"/>
              </a:lnSpc>
              <a:spcBef>
                <a:spcPts val="0"/>
              </a:spcBef>
              <a:spcAft>
                <a:spcPts val="0"/>
              </a:spcAft>
              <a:buFont typeface="Courier New" panose="02070309020205020404" pitchFamily="49" charset="0"/>
              <a:buChar char="o"/>
              <a:tabLst>
                <a:tab pos="828675" algn="l"/>
                <a:tab pos="82931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Is our assessment complete?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5760" lvl="0" indent="-342900">
              <a:lnSpc>
                <a:spcPct val="150000"/>
              </a:lnSpc>
              <a:spcBef>
                <a:spcPts val="0"/>
              </a:spcBef>
              <a:spcAft>
                <a:spcPts val="0"/>
              </a:spcAft>
              <a:buFont typeface="Courier New" panose="02070309020205020404" pitchFamily="49" charset="0"/>
              <a:buChar char="o"/>
              <a:tabLst>
                <a:tab pos="828675" algn="l"/>
                <a:tab pos="82931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Do we have enough information to begin some initial planning?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5760" lvl="0" indent="-342900">
              <a:lnSpc>
                <a:spcPct val="150000"/>
              </a:lnSpc>
              <a:spcBef>
                <a:spcPts val="0"/>
              </a:spcBef>
              <a:spcAft>
                <a:spcPts val="0"/>
              </a:spcAft>
              <a:buFont typeface="Courier New" panose="02070309020205020404" pitchFamily="49" charset="0"/>
              <a:buChar char="o"/>
              <a:tabLst>
                <a:tab pos="828675" algn="l"/>
                <a:tab pos="82931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Do we have a full understanding of the underlying issues?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65760" lvl="0" indent="-342900">
              <a:lnSpc>
                <a:spcPct val="150000"/>
              </a:lnSpc>
              <a:spcBef>
                <a:spcPts val="800"/>
              </a:spcBef>
              <a:spcAft>
                <a:spcPts val="0"/>
              </a:spcAft>
              <a:buFont typeface="Courier New" panose="02070309020205020404" pitchFamily="49" charset="0"/>
              <a:buChar char="o"/>
              <a:tabLst>
                <a:tab pos="828675" algn="l"/>
                <a:tab pos="82931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What do we still need to</a:t>
            </a:r>
            <a:r>
              <a:rPr lang="en-US" sz="1800" spc="-5"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know?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ASK </a:t>
            </a:r>
            <a:r>
              <a:rPr lang="en-US" sz="1800" dirty="0">
                <a:effectLst/>
                <a:latin typeface="Open Sans" panose="020B0606030504020204" pitchFamily="34" charset="0"/>
                <a:ea typeface="Open Sans" panose="020B0606030504020204" pitchFamily="34" charset="0"/>
              </a:rPr>
              <a:t>participants what would be next steps on the Steward case? </a:t>
            </a:r>
            <a:r>
              <a:rPr lang="en-US" sz="1800" b="1" dirty="0">
                <a:effectLst/>
                <a:latin typeface="Open Sans" panose="020B0606030504020204" pitchFamily="34" charset="0"/>
                <a:ea typeface="Open Sans" panose="020B0606030504020204" pitchFamily="34" charset="0"/>
              </a:rPr>
              <a:t>DEBRIEF</a:t>
            </a:r>
            <a:r>
              <a:rPr lang="en-US" sz="1800" dirty="0">
                <a:effectLst/>
                <a:latin typeface="Open Sans" panose="020B0606030504020204" pitchFamily="34" charset="0"/>
                <a:ea typeface="Open Sans" panose="020B0606030504020204" pitchFamily="34" charset="0"/>
              </a:rPr>
              <a:t> the groups thoughts.</a:t>
            </a: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Open Sans" panose="020B0606030504020204" pitchFamily="34" charset="0"/>
              </a:rPr>
              <a:t>STATE </a:t>
            </a:r>
            <a:r>
              <a:rPr lang="en-US" sz="1800" dirty="0">
                <a:effectLst/>
                <a:latin typeface="Open Sans" panose="020B0606030504020204" pitchFamily="34" charset="0"/>
                <a:ea typeface="Open Sans" panose="020B0606030504020204" pitchFamily="34" charset="0"/>
              </a:rPr>
              <a:t>we will continue to work this case in upcoming Specialty weeks and </a:t>
            </a:r>
            <a:r>
              <a:rPr lang="en-US" sz="1800" b="1" dirty="0">
                <a:effectLst/>
                <a:latin typeface="Open Sans" panose="020B0606030504020204" pitchFamily="34" charset="0"/>
                <a:ea typeface="Open Sans" panose="020B0606030504020204" pitchFamily="34" charset="0"/>
              </a:rPr>
              <a:t>REMIND</a:t>
            </a:r>
            <a:r>
              <a:rPr lang="en-US" sz="1800" dirty="0">
                <a:effectLst/>
                <a:latin typeface="Open Sans" panose="020B0606030504020204" pitchFamily="34" charset="0"/>
                <a:ea typeface="Open Sans" panose="020B0606030504020204" pitchFamily="34" charset="0"/>
              </a:rPr>
              <a:t> participants to bring their case file to Specialty Week 9.</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117</a:t>
            </a:fld>
            <a:endParaRPr lang="cs-CZ"/>
          </a:p>
        </p:txBody>
      </p:sp>
    </p:spTree>
    <p:extLst>
      <p:ext uri="{BB962C8B-B14F-4D97-AF65-F5344CB8AC3E}">
        <p14:creationId xmlns:p14="http://schemas.microsoft.com/office/powerpoint/2010/main" val="24577625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233045" algn="ctr">
              <a:spcBef>
                <a:spcPts val="500"/>
              </a:spcBef>
              <a:spcAft>
                <a:spcPts val="0"/>
              </a:spcAft>
              <a:tabLst>
                <a:tab pos="5772150" algn="l"/>
              </a:tabLst>
            </a:pPr>
            <a:r>
              <a:rPr lang="en-US" sz="1800" b="1" dirty="0">
                <a:effectLst/>
                <a:latin typeface="Open Sans" panose="020B0606030504020204" pitchFamily="34" charset="0"/>
                <a:ea typeface="Open Sans" panose="020B0606030504020204" pitchFamily="34" charset="0"/>
              </a:rPr>
              <a:t>Unit 13: Personal Safety and Well-being </a:t>
            </a:r>
          </a:p>
          <a:p>
            <a:pPr marL="0" marR="114300">
              <a:lnSpc>
                <a:spcPct val="131000"/>
              </a:lnSpc>
              <a:spcBef>
                <a:spcPts val="1805"/>
              </a:spcBef>
              <a:spcAft>
                <a:spcPts val="0"/>
              </a:spcAft>
            </a:pPr>
            <a:r>
              <a:rPr lang="en-US" sz="1400" b="1" dirty="0">
                <a:effectLst/>
                <a:latin typeface="Open Sans" panose="020B0606030504020204" pitchFamily="34" charset="0"/>
                <a:ea typeface="Open Sans" panose="020B0606030504020204" pitchFamily="34" charset="0"/>
              </a:rPr>
              <a:t>Unit Time: 45 minutes </a:t>
            </a:r>
          </a:p>
          <a:p>
            <a:pPr marL="0" marR="114300">
              <a:lnSpc>
                <a:spcPct val="131000"/>
              </a:lnSpc>
              <a:spcBef>
                <a:spcPts val="1805"/>
              </a:spcBef>
              <a:spcAft>
                <a:spcPts val="0"/>
              </a:spcAft>
            </a:pPr>
            <a:r>
              <a:rPr lang="en-US" sz="1400" b="1" dirty="0">
                <a:effectLst/>
                <a:latin typeface="Open Sans" panose="020B0606030504020204" pitchFamily="34" charset="0"/>
                <a:ea typeface="Open Sans" panose="020B0606030504020204" pitchFamily="34" charset="0"/>
              </a:rPr>
              <a:t>Learning Objectives:</a:t>
            </a:r>
          </a:p>
          <a:p>
            <a:pPr marL="228600" marR="0">
              <a:lnSpc>
                <a:spcPts val="1615"/>
              </a:lnSpc>
              <a:spcBef>
                <a:spcPts val="15"/>
              </a:spcBef>
              <a:spcAft>
                <a:spcPts val="0"/>
              </a:spcAft>
              <a:tabLst>
                <a:tab pos="22860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will assess their personal safety when working with families.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will identify risks to their safety and adjust their behavior accordingly.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will assess their own personal wellbeing and identify strategies for taking care of themselves.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ts val="1615"/>
              </a:lnSpc>
              <a:spcBef>
                <a:spcPts val="15"/>
              </a:spcBef>
              <a:spcAft>
                <a:spcPts val="0"/>
              </a:spcAft>
              <a:tabLst>
                <a:tab pos="228600" algn="l"/>
              </a:tabLs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 </a:t>
            </a:r>
          </a:p>
          <a:p>
            <a:pPr marL="742950" marR="0" lvl="1" indent="-285750">
              <a:lnSpc>
                <a:spcPct val="150000"/>
              </a:lnSpc>
              <a:spcBef>
                <a:spcPts val="3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CORE Week 2 Power</a:t>
            </a:r>
            <a:r>
              <a:rPr lang="en-US" sz="1200" spc="-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EAP</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link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4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Training Evaluation</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Link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13.1 Personal Safety and Well-Being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Time: 40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9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118</a:t>
            </a:fld>
            <a:endParaRPr lang="cs-CZ"/>
          </a:p>
        </p:txBody>
      </p:sp>
    </p:spTree>
    <p:extLst>
      <p:ext uri="{BB962C8B-B14F-4D97-AF65-F5344CB8AC3E}">
        <p14:creationId xmlns:p14="http://schemas.microsoft.com/office/powerpoint/2010/main" val="8628886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tabLst>
                <a:tab pos="6858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CONDUCT ACTIVITY: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Personal Safety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TELL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they will now have the chance to consider specific ways they may experience risks to their personal safety in working with families.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25095" lvl="0" indent="-342900">
              <a:lnSpc>
                <a:spcPct val="150000"/>
              </a:lnSpc>
              <a:spcBef>
                <a:spcPts val="0"/>
              </a:spcBef>
              <a:spcAft>
                <a:spcPts val="0"/>
              </a:spcAft>
              <a:buFont typeface="Courier New" panose="02070309020205020404" pitchFamily="49" charset="0"/>
              <a:buChar char="o"/>
              <a:tabLst>
                <a:tab pos="685800" algn="l"/>
                <a:tab pos="15748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ASK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for a volunteer to share with the group a time when he or she didn’t feel comfortable or safe as a case manager or in other jobs.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PROVIDE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an example of your own if case managers are not able to.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COACH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the group to discuss what could have been different or what could have made the situation feel safe.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119</a:t>
            </a:fld>
            <a:endParaRPr lang="cs-CZ"/>
          </a:p>
        </p:txBody>
      </p:sp>
    </p:spTree>
    <p:extLst>
      <p:ext uri="{BB962C8B-B14F-4D97-AF65-F5344CB8AC3E}">
        <p14:creationId xmlns:p14="http://schemas.microsoft.com/office/powerpoint/2010/main" val="199767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Wingdings" panose="05000000000000000000" pitchFamily="2" charset="2"/>
              <a:buChar char=""/>
            </a:pPr>
            <a:r>
              <a:rPr lang="en-US" sz="1200" b="1" u="sng"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Family and Child Well-Being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Families have enhanced capacity to provide for their children’s needs.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Children receive appropriate services to meet their educational needs.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Children receive adequate services to meet their physical and mental health needs.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6701814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SHOW</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800" kern="1800" dirty="0">
                <a:solidFill>
                  <a:srgbClr val="0F0F0F"/>
                </a:solidFill>
                <a:effectLst/>
                <a:latin typeface="Open Sans" panose="020B0606030504020204" pitchFamily="34" charset="0"/>
                <a:ea typeface="Times New Roman" panose="02020603050405020304" pitchFamily="18" charset="0"/>
                <a:cs typeface="Times New Roman" panose="02020603050405020304" pitchFamily="18" charset="0"/>
              </a:rPr>
              <a:t>Home Visiting Safety: Staying Safe &amp; Aware on the Job video. Time: 7:36.   Link: </a:t>
            </a:r>
            <a:r>
              <a:rPr lang="en-US" sz="1800" u="sng"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https://www.youtube.com/watch?v=kL3r_3N_Qek&amp;t=1s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DEBRIEF </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video and get initial thoughts from participants.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120</a:t>
            </a:fld>
            <a:endParaRPr lang="cs-CZ"/>
          </a:p>
        </p:txBody>
      </p:sp>
    </p:spTree>
    <p:extLst>
      <p:ext uri="{BB962C8B-B14F-4D97-AF65-F5344CB8AC3E}">
        <p14:creationId xmlns:p14="http://schemas.microsoft.com/office/powerpoint/2010/main" val="32150772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151765" lvl="0" indent="-342900">
              <a:lnSpc>
                <a:spcPct val="150000"/>
              </a:lnSpc>
              <a:spcBef>
                <a:spcPts val="0"/>
              </a:spcBef>
              <a:spcAft>
                <a:spcPts val="0"/>
              </a:spcAft>
              <a:buFont typeface="Symbol" panose="05050102010706020507" pitchFamily="18" charset="2"/>
              <a:buChar char=""/>
              <a:tabLst>
                <a:tab pos="685800" algn="l"/>
                <a:tab pos="15748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ASK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to identify ways they may keep themselves safe and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DOCUMENT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the responses on a flip chart page. If not mentioned by the group, highlight the following practical concerns for making home visits to family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Always let someone in your office know where you are going.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Be sure your car has enough gas and is in good working order.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Avoid isolated places or high crime areas by yourself.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If in doubt about your safety, take someone with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Drive by the residence beforehand to see if things seem okay.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Listen outside the door of the home for disturbances.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Watch for a family member becoming upset or angry.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Take a cell phone with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9144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Note the location of doors in the home.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Assess who is in the home and the behavior of the parent/caretaker/homeowner before entering.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6858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Listen to your instincts and leave if you feel you are in danger.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56210" lvl="0" indent="-342900">
              <a:lnSpc>
                <a:spcPct val="150000"/>
              </a:lnSpc>
              <a:spcBef>
                <a:spcPts val="0"/>
              </a:spcBef>
              <a:spcAft>
                <a:spcPts val="0"/>
              </a:spcAft>
              <a:buFont typeface="Symbol" panose="05050102010706020507" pitchFamily="18" charset="2"/>
              <a:buChar char=""/>
              <a:tabLst>
                <a:tab pos="685800" algn="l"/>
                <a:tab pos="1625600" algn="l"/>
              </a:tabLst>
            </a:pPr>
            <a:r>
              <a:rPr lang="en-US" sz="12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REFER</a:t>
            </a: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participants to Strategies for Safety in the Field handout in Google Classroom and/or Base Camp.  It discusses strategies for: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56210" lvl="1" indent="-285750">
              <a:lnSpc>
                <a:spcPct val="150000"/>
              </a:lnSpc>
              <a:spcBef>
                <a:spcPts val="0"/>
              </a:spcBef>
              <a:spcAft>
                <a:spcPts val="0"/>
              </a:spcAft>
              <a:buFont typeface="Courier New" panose="02070309020205020404" pitchFamily="49" charset="0"/>
              <a:buChar char="o"/>
              <a:tabLst>
                <a:tab pos="685800" algn="l"/>
                <a:tab pos="1625600" algn="l"/>
              </a:tabLst>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Work arrival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56210" lvl="1" indent="-285750">
              <a:lnSpc>
                <a:spcPct val="150000"/>
              </a:lnSpc>
              <a:spcBef>
                <a:spcPts val="0"/>
              </a:spcBef>
              <a:spcAft>
                <a:spcPts val="0"/>
              </a:spcAft>
              <a:buFont typeface="Courier New" panose="02070309020205020404" pitchFamily="49" charset="0"/>
              <a:buChar char="o"/>
              <a:tabLst>
                <a:tab pos="685800" algn="l"/>
                <a:tab pos="1625600" algn="l"/>
              </a:tabLst>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Plan for the visit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56210" lvl="1" indent="-285750">
              <a:lnSpc>
                <a:spcPct val="150000"/>
              </a:lnSpc>
              <a:spcBef>
                <a:spcPts val="0"/>
              </a:spcBef>
              <a:spcAft>
                <a:spcPts val="0"/>
              </a:spcAft>
              <a:buFont typeface="Courier New" panose="02070309020205020404" pitchFamily="49" charset="0"/>
              <a:buChar char="o"/>
              <a:tabLst>
                <a:tab pos="685800" algn="l"/>
                <a:tab pos="1625600" algn="l"/>
              </a:tabLst>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Traveling to site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56210" lvl="1" indent="-285750">
              <a:lnSpc>
                <a:spcPct val="150000"/>
              </a:lnSpc>
              <a:spcBef>
                <a:spcPts val="0"/>
              </a:spcBef>
              <a:spcAft>
                <a:spcPts val="0"/>
              </a:spcAft>
              <a:buFont typeface="Courier New" panose="02070309020205020404" pitchFamily="49" charset="0"/>
              <a:buChar char="o"/>
              <a:tabLst>
                <a:tab pos="685800" algn="l"/>
                <a:tab pos="1625600" algn="l"/>
              </a:tabLst>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During the visit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56210" lvl="1" indent="-285750">
              <a:lnSpc>
                <a:spcPct val="150000"/>
              </a:lnSpc>
              <a:spcBef>
                <a:spcPts val="0"/>
              </a:spcBef>
              <a:spcAft>
                <a:spcPts val="0"/>
              </a:spcAft>
              <a:buFont typeface="Courier New" panose="02070309020205020404" pitchFamily="49" charset="0"/>
              <a:buChar char="o"/>
              <a:tabLst>
                <a:tab pos="685800" algn="l"/>
                <a:tab pos="1625600" algn="l"/>
              </a:tabLst>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Office visits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156210" lvl="1" indent="-285750">
              <a:lnSpc>
                <a:spcPct val="150000"/>
              </a:lnSpc>
              <a:spcBef>
                <a:spcPts val="0"/>
              </a:spcBef>
              <a:spcAft>
                <a:spcPts val="0"/>
              </a:spcAft>
              <a:buFont typeface="Courier New" panose="02070309020205020404" pitchFamily="49" charset="0"/>
              <a:buChar char="o"/>
              <a:tabLst>
                <a:tab pos="685800" algn="l"/>
                <a:tab pos="1625600" algn="l"/>
              </a:tabLst>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Defusing techniques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121</a:t>
            </a:fld>
            <a:endParaRPr lang="cs-CZ"/>
          </a:p>
        </p:txBody>
      </p:sp>
    </p:spTree>
    <p:extLst>
      <p:ext uri="{BB962C8B-B14F-4D97-AF65-F5344CB8AC3E}">
        <p14:creationId xmlns:p14="http://schemas.microsoft.com/office/powerpoint/2010/main" val="40281270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156210" lvl="0" indent="-342900">
              <a:lnSpc>
                <a:spcPct val="150000"/>
              </a:lnSpc>
              <a:spcBef>
                <a:spcPts val="0"/>
              </a:spcBef>
              <a:spcAft>
                <a:spcPts val="0"/>
              </a:spcAft>
              <a:buFont typeface="Symbol" panose="05050102010706020507" pitchFamily="18" charset="2"/>
              <a:buChar char=""/>
              <a:tabLst>
                <a:tab pos="685800" algn="l"/>
                <a:tab pos="16256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TRANSITION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to personal well-being.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TELL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case managers they will have the opportunity to discuss ways to build their resilience and take care of themselves.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266065" lvl="0" indent="-342900">
              <a:lnSpc>
                <a:spcPct val="150000"/>
              </a:lnSpc>
              <a:spcBef>
                <a:spcPts val="0"/>
              </a:spcBef>
              <a:spcAft>
                <a:spcPts val="0"/>
              </a:spcAft>
              <a:buFont typeface="Symbol" panose="05050102010706020507" pitchFamily="18" charset="2"/>
              <a:buChar char=""/>
              <a:tabLst>
                <a:tab pos="685800" algn="l"/>
                <a:tab pos="16256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ACKNOWLEDGE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the complexity of the case manager’s job, the long-lasting impact of their interventions on families, and the personal stress case managers may feel.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78740" lvl="0" indent="-342900">
              <a:lnSpc>
                <a:spcPct val="150000"/>
              </a:lnSpc>
              <a:spcBef>
                <a:spcPts val="0"/>
              </a:spcBef>
              <a:spcAft>
                <a:spcPts val="0"/>
              </a:spcAft>
              <a:buFont typeface="Symbol" panose="05050102010706020507" pitchFamily="18" charset="2"/>
              <a:buChar char=""/>
              <a:tabLst>
                <a:tab pos="685800" algn="l"/>
                <a:tab pos="16256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COACH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the group to discuss their reactions and feelings during difficult times—when a child or youth is removed from the home or when families don’t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0010" lvl="0" indent="-342900">
              <a:lnSpc>
                <a:spcPct val="150000"/>
              </a:lnSpc>
              <a:spcBef>
                <a:spcPts val="0"/>
              </a:spcBef>
              <a:spcAft>
                <a:spcPts val="0"/>
              </a:spcAft>
              <a:buFont typeface="Symbol" panose="05050102010706020507" pitchFamily="18" charset="2"/>
              <a:buChar char=""/>
              <a:tabLst>
                <a:tab pos="685800" algn="l"/>
                <a:tab pos="16256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INVITE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to discuss how they deal with difficult or challenging situations.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ASK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what they have done in the past to build hope and resilience.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122</a:t>
            </a:fld>
            <a:endParaRPr lang="cs-CZ"/>
          </a:p>
        </p:txBody>
      </p:sp>
    </p:spTree>
    <p:extLst>
      <p:ext uri="{BB962C8B-B14F-4D97-AF65-F5344CB8AC3E}">
        <p14:creationId xmlns:p14="http://schemas.microsoft.com/office/powerpoint/2010/main" val="40890423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105410" lvl="0" indent="-342900">
              <a:lnSpc>
                <a:spcPct val="150000"/>
              </a:lnSpc>
              <a:spcBef>
                <a:spcPts val="0"/>
              </a:spcBef>
              <a:spcAft>
                <a:spcPts val="0"/>
              </a:spcAft>
              <a:buFont typeface="Symbol" panose="05050102010706020507" pitchFamily="18" charset="2"/>
              <a:buChar char=""/>
              <a:tabLst>
                <a:tab pos="685800" algn="l"/>
                <a:tab pos="1612900" algn="l"/>
              </a:tabLst>
            </a:pPr>
            <a:r>
              <a:rPr lang="en-US" sz="12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IDENTIFY </a:t>
            </a: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the challenges they expect to face in working with families. </a:t>
            </a:r>
            <a:r>
              <a:rPr lang="en-US" sz="12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GIVE </a:t>
            </a: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one or two examples for the group. Responses may include examples such as the following: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I have a question and my supervisor, mentor or teammates are away.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440055"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I’m way behind on my paperwork and I really want to be working with families.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My supervisor is too busy to meet with 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 family member says, “Just tell me what to 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Family members are hostile and uncooperative.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 parent relapses.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 youth says he doesn’t want to work with me anymore.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9245"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2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My supervisor assigns me a new case and I have at least 25 things on my to-do list.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ASK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the group to select one or two of these challenging situations and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BRAINSTORM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some strategies to address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123</a:t>
            </a:fld>
            <a:endParaRPr lang="cs-CZ"/>
          </a:p>
        </p:txBody>
      </p:sp>
    </p:spTree>
    <p:extLst>
      <p:ext uri="{BB962C8B-B14F-4D97-AF65-F5344CB8AC3E}">
        <p14:creationId xmlns:p14="http://schemas.microsoft.com/office/powerpoint/2010/main" val="27278711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236855" lvl="0" indent="-342900">
              <a:lnSpc>
                <a:spcPct val="150000"/>
              </a:lnSpc>
              <a:spcBef>
                <a:spcPts val="0"/>
              </a:spcBef>
              <a:spcAft>
                <a:spcPts val="0"/>
              </a:spcAft>
              <a:buFont typeface="Symbol" panose="05050102010706020507" pitchFamily="18" charset="2"/>
              <a:buChar char=""/>
              <a:tabLst>
                <a:tab pos="6858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REINFORCE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to the group that people react and deal with challenges differently.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REMIND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when working with families, everyone is different and has different ways of coping. </a:t>
            </a: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PROVIDE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an example, such 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219075" lvl="0" indent="-342900">
              <a:lnSpc>
                <a:spcPct val="150000"/>
              </a:lnSpc>
              <a:spcBef>
                <a:spcPts val="0"/>
              </a:spcBef>
              <a:spcAft>
                <a:spcPts val="0"/>
              </a:spcAft>
              <a:buFont typeface="Courier New" panose="02070309020205020404" pitchFamily="49" charset="0"/>
              <a:buChar char="o"/>
              <a:tabLst>
                <a:tab pos="685800" algn="l"/>
                <a:tab pos="19177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A case manager has observed interactions and statements that suggest a very strong attachment between a parent and her 14-year-old son and a weak, conflictual relationship between that parent and her 11-year-old daughter. The case manager and parent are talking about the daughter’s repeated fighting at school. The case manager asks, “What are some ways you and I can work together to help your daughter improve her</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behavior?” The parent responds, “I’ve given up on trying to help her do anything. I’ve put her in God’s hands.”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685800" algn="l"/>
                <a:tab pos="18796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This statement does not necessarily mean the mother wants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181610">
              <a:lnSpc>
                <a:spcPct val="150000"/>
              </a:lnSpc>
              <a:spcBef>
                <a:spcPts val="0"/>
              </a:spcBef>
              <a:spcAft>
                <a:spcPts val="0"/>
              </a:spcAft>
              <a:tabLst>
                <a:tab pos="685800" algn="l"/>
              </a:tabLst>
            </a:pP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to stop parenting her daughter or that she no longer loves her. It may mean that she feels exhausted, overwhelmed, worried, embarrassed, and/or responsible. The mother may be coping with the stress by “shutting down” and focusing on her son, whose behavior is less stressful for her to manage.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72745" lvl="0" indent="-342900" algn="just">
              <a:lnSpc>
                <a:spcPct val="150000"/>
              </a:lnSpc>
              <a:spcBef>
                <a:spcPts val="0"/>
              </a:spcBef>
              <a:spcAft>
                <a:spcPts val="0"/>
              </a:spcAft>
              <a:buFont typeface="Symbol" panose="05050102010706020507" pitchFamily="18" charset="2"/>
              <a:buChar char=""/>
              <a:tabLst>
                <a:tab pos="6858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INVITE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to offer examples of behaviors they have experienced either professionally or personally that may reflect different—and sometimes challenging—coping mechanisms.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685800" algn="l"/>
              </a:tabLst>
            </a:pPr>
            <a:r>
              <a:rPr lang="en-US" sz="1800" b="1"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REMIND </a:t>
            </a:r>
            <a:r>
              <a:rPr lang="en-US" sz="1800" dirty="0">
                <a:solidFill>
                  <a:srgbClr val="363435"/>
                </a:solidFill>
                <a:effectLst/>
                <a:latin typeface="Open Sans" panose="020B0606030504020204" pitchFamily="34" charset="0"/>
                <a:ea typeface="Calibri" panose="020F0502020204030204" pitchFamily="34" charset="0"/>
                <a:cs typeface="Times New Roman" panose="02020603050405020304" pitchFamily="18" charset="0"/>
              </a:rPr>
              <a:t>participants their success in addressing challenges— and in building hope and resilience—is dependent on the team they build around themselves.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124</a:t>
            </a:fld>
            <a:endParaRPr lang="cs-CZ"/>
          </a:p>
        </p:txBody>
      </p:sp>
    </p:spTree>
    <p:extLst>
      <p:ext uri="{BB962C8B-B14F-4D97-AF65-F5344CB8AC3E}">
        <p14:creationId xmlns:p14="http://schemas.microsoft.com/office/powerpoint/2010/main" val="13739433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742950" marR="0" lvl="1" indent="-285750">
              <a:lnSpc>
                <a:spcPct val="150000"/>
              </a:lnSpc>
              <a:spcBef>
                <a:spcPts val="575"/>
              </a:spcBef>
              <a:spcAft>
                <a:spcPts val="0"/>
              </a:spcAft>
              <a:buFont typeface="Symbol" panose="05050102010706020507" pitchFamily="18" charset="2"/>
              <a:buChar char=""/>
              <a:tabLst>
                <a:tab pos="45720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ACKNOWLEDGE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this job can be stressful, and participants have resources at their disposal to help alleviate some of the stress and help prevent</a:t>
            </a:r>
            <a:r>
              <a:rPr lang="en-US" sz="1800" spc="-140"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burnout/STS.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595"/>
              </a:spcBef>
              <a:spcAft>
                <a:spcPts val="0"/>
              </a:spcAft>
              <a:buFont typeface="Symbol" panose="05050102010706020507" pitchFamily="18" charset="2"/>
              <a:buChar char=""/>
              <a:tabLst>
                <a:tab pos="45720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ENCOURAGE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to utilize their DCS support system which includes their TL, Professional Development Coach, Mentor, and any other DCS peers they choose if they have questions or need someone to talk to about</a:t>
            </a:r>
            <a:r>
              <a:rPr lang="en-US" sz="1800" spc="-95"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 job or a difficult situation and/or case they may see.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600"/>
              </a:spcBef>
              <a:spcAft>
                <a:spcPts val="0"/>
              </a:spcAft>
              <a:buFont typeface="Symbol" panose="05050102010706020507" pitchFamily="18" charset="2"/>
              <a:buChar char=""/>
              <a:tabLst>
                <a:tab pos="45720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REMIND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 group the State provides training opportunities that address self-care, and each region promotes various self-care</a:t>
            </a:r>
            <a:r>
              <a:rPr lang="en-US" sz="1800" spc="-50"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opportunities.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REMIND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 State also offers EAP (Employee Assistance Program) services. The </a:t>
            </a:r>
            <a:r>
              <a:rPr lang="en-US" sz="1800" dirty="0" err="1">
                <a:effectLst/>
                <a:latin typeface="Open Sans" panose="020B0606030504020204" pitchFamily="34" charset="0"/>
                <a:ea typeface="Calibri" panose="020F0502020204030204" pitchFamily="34" charset="0"/>
                <a:cs typeface="Times New Roman" panose="02020603050405020304" pitchFamily="18" charset="0"/>
              </a:rPr>
              <a:t>ParTNers</a:t>
            </a:r>
            <a:r>
              <a:rPr lang="en-US" sz="1800" dirty="0">
                <a:effectLst/>
                <a:latin typeface="Open Sans" panose="020B0606030504020204" pitchFamily="34" charset="0"/>
                <a:ea typeface="Calibri" panose="020F0502020204030204" pitchFamily="34" charset="0"/>
                <a:cs typeface="Times New Roman" panose="02020603050405020304" pitchFamily="18" charset="0"/>
              </a:rPr>
              <a:t> EAP provides you and your family with both workplace and personal resources. Your </a:t>
            </a:r>
            <a:r>
              <a:rPr lang="en-US" sz="1800" dirty="0" err="1">
                <a:effectLst/>
                <a:latin typeface="Open Sans" panose="020B0606030504020204" pitchFamily="34" charset="0"/>
                <a:ea typeface="Calibri" panose="020F0502020204030204" pitchFamily="34" charset="0"/>
                <a:cs typeface="Times New Roman" panose="02020603050405020304" pitchFamily="18" charset="0"/>
              </a:rPr>
              <a:t>ParTNers</a:t>
            </a:r>
            <a:r>
              <a:rPr lang="en-US" sz="1800" dirty="0">
                <a:effectLst/>
                <a:latin typeface="Open Sans" panose="020B0606030504020204" pitchFamily="34" charset="0"/>
                <a:ea typeface="Calibri" panose="020F0502020204030204" pitchFamily="34" charset="0"/>
                <a:cs typeface="Times New Roman" panose="02020603050405020304" pitchFamily="18" charset="0"/>
              </a:rPr>
              <a:t> EAP provides confidential financial and legal services, assistance finding eldercare or dependent care services, emotional counseling and much more. Additional information is available at the link below:</a:t>
            </a:r>
            <a:r>
              <a:rPr lang="en-US" sz="1800" u="sng" dirty="0">
                <a:solidFill>
                  <a:srgbClr val="0000FF"/>
                </a:solidFill>
                <a:effectLst/>
                <a:uFill>
                  <a:solidFill>
                    <a:srgbClr val="0000FF"/>
                  </a:solidFill>
                </a:uFill>
                <a:latin typeface="Open Sans" panose="020B0606030504020204" pitchFamily="34" charset="0"/>
                <a:ea typeface="Calibri" panose="020F0502020204030204" pitchFamily="34" charset="0"/>
                <a:cs typeface="Times New Roman" panose="02020603050405020304" pitchFamily="18" charset="0"/>
              </a:rPr>
              <a:t> </a:t>
            </a:r>
            <a:r>
              <a:rPr lang="en-US" sz="1800"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https://www.tn.gov/partnersforhealth/other-benefits/eap.html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125</a:t>
            </a:fld>
            <a:endParaRPr lang="cs-CZ"/>
          </a:p>
        </p:txBody>
      </p:sp>
    </p:spTree>
    <p:extLst>
      <p:ext uri="{BB962C8B-B14F-4D97-AF65-F5344CB8AC3E}">
        <p14:creationId xmlns:p14="http://schemas.microsoft.com/office/powerpoint/2010/main" val="15668006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233045" algn="ctr">
              <a:spcBef>
                <a:spcPts val="500"/>
              </a:spcBef>
              <a:spcAft>
                <a:spcPts val="0"/>
              </a:spcAft>
              <a:tabLst>
                <a:tab pos="5772150" algn="l"/>
              </a:tabLst>
            </a:pPr>
            <a:r>
              <a:rPr lang="en-US" sz="1800" b="1" dirty="0">
                <a:effectLst/>
                <a:latin typeface="Open Sans" panose="020B0606030504020204" pitchFamily="34" charset="0"/>
                <a:ea typeface="Open Sans" panose="020B0606030504020204" pitchFamily="34" charset="0"/>
              </a:rPr>
              <a:t>Unit 14: Wrap-Up</a:t>
            </a:r>
          </a:p>
          <a:p>
            <a:pPr marL="0" marR="114300">
              <a:lnSpc>
                <a:spcPct val="131000"/>
              </a:lnSpc>
              <a:spcBef>
                <a:spcPts val="1805"/>
              </a:spcBef>
              <a:spcAft>
                <a:spcPts val="0"/>
              </a:spcAft>
            </a:pPr>
            <a:r>
              <a:rPr lang="en-US" sz="1400" b="1" dirty="0">
                <a:effectLst/>
                <a:latin typeface="Open Sans" panose="020B0606030504020204" pitchFamily="34" charset="0"/>
                <a:ea typeface="Open Sans" panose="020B0606030504020204" pitchFamily="34" charset="0"/>
              </a:rPr>
              <a:t>Unit Time: 15 minutes </a:t>
            </a:r>
          </a:p>
          <a:p>
            <a:pPr marL="0" marR="114300">
              <a:lnSpc>
                <a:spcPct val="131000"/>
              </a:lnSpc>
              <a:spcBef>
                <a:spcPts val="1805"/>
              </a:spcBef>
              <a:spcAft>
                <a:spcPts val="0"/>
              </a:spcAft>
            </a:pPr>
            <a:r>
              <a:rPr lang="en-US" sz="1400" b="1" dirty="0">
                <a:effectLst/>
                <a:latin typeface="Open Sans" panose="020B0606030504020204" pitchFamily="34" charset="0"/>
                <a:ea typeface="Open Sans" panose="020B0606030504020204" pitchFamily="34" charset="0"/>
              </a:rPr>
              <a:t>Learning Objectives:</a:t>
            </a:r>
          </a:p>
          <a:p>
            <a:pPr marL="742950" marR="0" lvl="1" indent="-285750">
              <a:lnSpc>
                <a:spcPct val="150000"/>
              </a:lnSpc>
              <a:spcBef>
                <a:spcPts val="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be empowered for the next steps in the Pre-Service</a:t>
            </a:r>
            <a:r>
              <a:rPr lang="en-US" sz="1200" spc="-6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15"/>
              </a:spcBef>
              <a:spcAft>
                <a:spcPts val="0"/>
              </a:spcAft>
            </a:pPr>
            <a:r>
              <a:rPr lang="en-US" sz="22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 </a:t>
            </a:r>
          </a:p>
          <a:p>
            <a:pPr marL="742950" marR="0" lvl="1" indent="-285750">
              <a:lnSpc>
                <a:spcPct val="150000"/>
              </a:lnSpc>
              <a:spcBef>
                <a:spcPts val="3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CORE Week 2 Power</a:t>
            </a:r>
            <a:r>
              <a:rPr lang="en-US" sz="1200" spc="-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4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Training Evaluation</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QR Code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126</a:t>
            </a:fld>
            <a:endParaRPr lang="cs-CZ"/>
          </a:p>
        </p:txBody>
      </p:sp>
    </p:spTree>
    <p:extLst>
      <p:ext uri="{BB962C8B-B14F-4D97-AF65-F5344CB8AC3E}">
        <p14:creationId xmlns:p14="http://schemas.microsoft.com/office/powerpoint/2010/main" val="38111110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742950" marR="0" lvl="1" indent="-285750">
              <a:lnSpc>
                <a:spcPct val="150000"/>
              </a:lnSpc>
              <a:spcBef>
                <a:spcPts val="575"/>
              </a:spcBef>
              <a:spcAft>
                <a:spcPts val="0"/>
              </a:spcAft>
              <a:buFont typeface="Symbol" panose="05050102010706020507" pitchFamily="18" charset="2"/>
              <a:buChar char=""/>
              <a:tabLst>
                <a:tab pos="4572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section is intended to wrap up any loose ends, answer any questions, and clarify any information/materials from the</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575"/>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if they have any questions over the material that we have covered this 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605"/>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REVIEW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remaining Expanded Pre-Service schedule for the upcoming weeks.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STATE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it is important to think</a:t>
            </a:r>
            <a:r>
              <a:rPr lang="en-US" sz="1200" spc="-9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about how these concepts can be integrated into their practice.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57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THANK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group for all their hard work and contributions.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716280" lvl="1" indent="-285750">
              <a:lnSpc>
                <a:spcPct val="150000"/>
              </a:lnSpc>
              <a:spcBef>
                <a:spcPts val="595"/>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QR code for Training Evaluations. </a:t>
            </a:r>
            <a:r>
              <a:rPr lang="en-US" sz="1200" b="1">
                <a:effectLst/>
                <a:latin typeface="Open Sans" panose="020B0606030504020204" pitchFamily="34" charset="0"/>
                <a:ea typeface="Calibri" panose="020F0502020204030204" pitchFamily="34" charset="0"/>
                <a:cs typeface="Times New Roman" panose="02020603050405020304" pitchFamily="18" charset="0"/>
              </a:rPr>
              <a:t>ASK </a:t>
            </a:r>
            <a:r>
              <a:rPr lang="en-US" sz="1200">
                <a:effectLst/>
                <a:latin typeface="Open Sans" panose="020B0606030504020204" pitchFamily="34" charset="0"/>
                <a:ea typeface="Calibri" panose="020F0502020204030204" pitchFamily="34" charset="0"/>
                <a:cs typeface="Times New Roman" panose="02020603050405020304" pitchFamily="18" charset="0"/>
              </a:rPr>
              <a:t>participants to complete the evaluation before leaving the training.</a:t>
            </a:r>
            <a:r>
              <a:rPr lang="en-US" sz="1100">
                <a:effectLst/>
                <a:latin typeface="Open Sans" panose="020B0606030504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127</a:t>
            </a:fld>
            <a:endParaRPr lang="cs-CZ"/>
          </a:p>
        </p:txBody>
      </p:sp>
    </p:spTree>
    <p:extLst>
      <p:ext uri="{BB962C8B-B14F-4D97-AF65-F5344CB8AC3E}">
        <p14:creationId xmlns:p14="http://schemas.microsoft.com/office/powerpoint/2010/main" val="70612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REVIEW CFSR components and items requiring action.</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2878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How do we ensure in our daily practice we are meeting requirements?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ELICIT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thoughts from the group.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ENSURE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following are discussed: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Engagement of children, parents, and caregivers is a key part in the work we do. This may help with assessments, planning, service provision, safety, and moving faster towards permanency.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During contacts, conversations around safety, permanency, well-being, and case progress can help quality assessments and ensure the right services are in place for the child and family.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87783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 visits or contacts, be mindful to ask about safety, permanency, well-being, case progress, and document all observations during that visit/contact.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Some examples: did the parent appear nervous or under the influence, was the child observed to be meeting developmental milestones by grasping items, eating on their own, saying their A,B,C’s. Did the foster parent appear to be feeling overwhelmed or stressed over a child’s behaviors.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These are things we need to be mindful for and watch for during our visits and contacts. Then discuss with the appropriate individuals how to address these needs to help move forward.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010261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Federal Government has expectations that the worker goes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above and beyond</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to meet expectations of the family. This is what they call “Concerted efforts.”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Concerted efforts should consist of documented efforts or attempts to engage a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Offer services to a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Assess a family on an ongoing basis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Updating plans and formal assessments to ensure an accurate depiction of the child or family is obtained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Engaging the individual to discuss case progress and have open and honest conversations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Asking about safety, permanency, and well-being for all children.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Concerted efforts are more than just a one and done. They’re ongoing efforts.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Regional Policy is a mandated expectation of the requirements needed to meet these goals. Regional policy is established as the minimal expectations to ensure we’re meeting goals for all cases, but not setting expectations too high to set someone up to not meet goals. They’re centered around meeting Title IV-E requirements.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Regional Protocol is what your region’s goals are and what your Regional Leadership has set up to ensure Regional goals are met, as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627702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ideas how we can achieve reasonable efforts including: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Vary the time of day and location when attempting to locate a family for response.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Collateral contacts - talking with extended family, friends, neighbors, school, employers, landlords to locate, identify supports for the child and family, as well as gain insight about their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Consistent follow-ups regarding assessments or well-being needs of the child.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Ongoing discussions around services for the child and family.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Tracking and adjusting services as indicated by family needs and/or preferences.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89672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Quality visitation/ contacts with children: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 quality visit should be long enough to address the case circumstance and include one on one private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Discuss visitation with parents/siblings, the child’s well-being (physical, dental, mental, behavioral, etc.), the child’s services (therapeutic, medication management, etc.), safety, permanency plan progress, safety plan (if one is in place),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Developmentally appropriate conversations and interactions regarding the children’s safety, permanency, and well-being.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Informally assessing the child and their environment through observations and conversations.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Follow up on any issues, concerns, or questions from the previous months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247209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You are the expert: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You are the one working with the child and family day in and day out.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YOU</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are the expert.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Use quality documentation to show all the concerted efforts you have made on the case. This will allow others to get a better understanding of the case and all the work you have put into it. It is less information you will have to try and remember later down the road.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Ensure you upload case documents pertaining to the case.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It will make it easier for someone else to step into your place when you finally get that winning lottery ticket and move to the Bahamas.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33062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381000" lvl="0" indent="-342900">
              <a:lnSpc>
                <a:spcPct val="150000"/>
              </a:lnSpc>
              <a:spcBef>
                <a:spcPts val="600"/>
              </a:spcBef>
              <a:spcAft>
                <a:spcPts val="0"/>
              </a:spcAft>
              <a:buSzPts val="1200"/>
              <a:buFont typeface="Symbol" panose="05050102010706020507" pitchFamily="18" charset="2"/>
              <a:buChar char=""/>
              <a:tabLst>
                <a:tab pos="469265" algn="l"/>
                <a:tab pos="469900" algn="l"/>
              </a:tabLst>
            </a:pPr>
            <a:r>
              <a:rPr lang="en-US" sz="1200" b="1" dirty="0">
                <a:effectLst/>
                <a:latin typeface="Open Sans" panose="020B0606030504020204" pitchFamily="34" charset="0"/>
                <a:ea typeface="Symbol" panose="05050102010706020507" pitchFamily="18" charset="2"/>
                <a:cs typeface="Symbol" panose="05050102010706020507" pitchFamily="18" charset="2"/>
              </a:rPr>
              <a:t>GREET</a:t>
            </a:r>
            <a:r>
              <a:rPr lang="en-US" sz="1200" dirty="0">
                <a:effectLst/>
                <a:latin typeface="Open Sans" panose="020B0606030504020204" pitchFamily="34" charset="0"/>
                <a:ea typeface="Symbol" panose="05050102010706020507" pitchFamily="18" charset="2"/>
                <a:cs typeface="Symbol" panose="05050102010706020507" pitchFamily="18" charset="2"/>
              </a:rPr>
              <a:t> participants and </a:t>
            </a:r>
            <a:r>
              <a:rPr lang="en-US" sz="1200" b="1" dirty="0">
                <a:effectLst/>
                <a:latin typeface="Open Sans" panose="020B0606030504020204" pitchFamily="34" charset="0"/>
                <a:ea typeface="Symbol" panose="05050102010706020507" pitchFamily="18" charset="2"/>
                <a:cs typeface="Symbol" panose="05050102010706020507" pitchFamily="18" charset="2"/>
              </a:rPr>
              <a:t>WELCOME</a:t>
            </a:r>
            <a:r>
              <a:rPr lang="en-US" sz="1200" dirty="0">
                <a:effectLst/>
                <a:latin typeface="Open Sans" panose="020B0606030504020204" pitchFamily="34" charset="0"/>
                <a:ea typeface="Symbol" panose="05050102010706020507" pitchFamily="18" charset="2"/>
                <a:cs typeface="Symbol" panose="05050102010706020507" pitchFamily="18" charset="2"/>
              </a:rPr>
              <a:t> them back. </a:t>
            </a:r>
            <a:r>
              <a:rPr lang="en-US" sz="1200" b="1" dirty="0">
                <a:effectLst/>
                <a:latin typeface="Open Sans" panose="020B0606030504020204" pitchFamily="34" charset="0"/>
                <a:ea typeface="Symbol" panose="05050102010706020507" pitchFamily="18" charset="2"/>
                <a:cs typeface="Symbol" panose="05050102010706020507" pitchFamily="18" charset="2"/>
              </a:rPr>
              <a:t> </a:t>
            </a:r>
            <a:endParaRPr lang="en-US" sz="1100" dirty="0">
              <a:effectLst/>
              <a:latin typeface="Calibri" panose="020F0502020204030204" pitchFamily="34" charset="0"/>
              <a:ea typeface="Symbol" panose="05050102010706020507" pitchFamily="18" charset="2"/>
              <a:cs typeface="Symbol" panose="05050102010706020507" pitchFamily="18" charset="2"/>
            </a:endParaRPr>
          </a:p>
          <a:p>
            <a:pPr marL="342900" marR="0" lvl="0" indent="-342900">
              <a:lnSpc>
                <a:spcPct val="150000"/>
              </a:lnSpc>
              <a:spcBef>
                <a:spcPts val="0"/>
              </a:spcBef>
              <a:spcAft>
                <a:spcPts val="600"/>
              </a:spcAft>
              <a:buSzPts val="1200"/>
              <a:buFont typeface="Symbol" panose="05050102010706020507" pitchFamily="18" charset="2"/>
              <a:buChar char=""/>
              <a:tabLst>
                <a:tab pos="228600" algn="l"/>
                <a:tab pos="457200" algn="l"/>
              </a:tabLst>
            </a:pPr>
            <a:r>
              <a:rPr lang="en-US" sz="1200" b="1" dirty="0">
                <a:effectLst/>
                <a:latin typeface="Open Sans" panose="020B0606030504020204" pitchFamily="34" charset="0"/>
                <a:ea typeface="Symbol" panose="05050102010706020507" pitchFamily="18" charset="2"/>
                <a:cs typeface="Symbol" panose="05050102010706020507" pitchFamily="18" charset="2"/>
              </a:rPr>
              <a:t>INTRODUCE</a:t>
            </a:r>
            <a:r>
              <a:rPr lang="en-US" sz="1200" dirty="0">
                <a:effectLst/>
                <a:latin typeface="Open Sans" panose="020B0606030504020204" pitchFamily="34" charset="0"/>
                <a:ea typeface="Symbol" panose="05050102010706020507" pitchFamily="18" charset="2"/>
                <a:cs typeface="Symbol" panose="05050102010706020507" pitchFamily="18" charset="2"/>
              </a:rPr>
              <a:t> any new Trainers to the group and have them share information about their previous experiences working with children and families in the child welfare system. </a:t>
            </a:r>
          </a:p>
          <a:p>
            <a:pPr marL="342900" marR="95250" lvl="0" indent="-342900">
              <a:lnSpc>
                <a:spcPct val="150000"/>
              </a:lnSpc>
              <a:spcBef>
                <a:spcPts val="0"/>
              </a:spcBef>
              <a:spcAft>
                <a:spcPts val="800"/>
              </a:spcAft>
              <a:buSzPts val="1200"/>
              <a:buFont typeface="Symbol" panose="05050102010706020507" pitchFamily="18" charset="2"/>
              <a:buChar char=""/>
              <a:tabLst>
                <a:tab pos="469265" algn="l"/>
                <a:tab pos="469900" algn="l"/>
              </a:tabLst>
            </a:pPr>
            <a:r>
              <a:rPr lang="en-US" sz="1200" b="1"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PROVIDE</a:t>
            </a:r>
            <a:r>
              <a:rPr lang="en-US" sz="1200" b="1"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any</a:t>
            </a:r>
            <a:r>
              <a:rPr lang="en-US" sz="1200" spc="-2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housekeeping</a:t>
            </a:r>
            <a:r>
              <a:rPr lang="en-US" sz="1200" spc="-2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spc="-1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information for the training location i.e., restrooms, break room, safe room, closest exit, location if office emergency occurs, and smoking areas.</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Open Sans" panose="020B0606030504020204" pitchFamily="34" charset="0"/>
                <a:cs typeface="Symbol" panose="05050102010706020507" pitchFamily="18" charset="2"/>
              </a:rPr>
              <a:t> </a:t>
            </a:r>
            <a:r>
              <a:rPr lang="en-US" sz="1200" b="1"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INFORM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the participants lunch and break times are flexible and may be changed if</a:t>
            </a:r>
            <a:r>
              <a:rPr lang="en-US" sz="1200" spc="-5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needed. </a:t>
            </a:r>
            <a:r>
              <a:rPr lang="en-US" sz="1200" dirty="0">
                <a:solidFill>
                  <a:srgbClr val="000000"/>
                </a:solidFill>
                <a:effectLst/>
                <a:latin typeface="Open Sans" panose="020B0606030504020204" pitchFamily="34" charset="0"/>
                <a:ea typeface="Open Sans" panose="020B0606030504020204" pitchFamily="34" charset="0"/>
                <a:cs typeface="Symbol" panose="05050102010706020507" pitchFamily="18" charset="2"/>
              </a:rPr>
              <a:t> </a:t>
            </a:r>
            <a:endParaRPr lang="en-US" sz="1100" dirty="0">
              <a:effectLst/>
              <a:latin typeface="Calibri" panose="020F0502020204030204" pitchFamily="34" charset="0"/>
              <a:ea typeface="Symbol" panose="05050102010706020507" pitchFamily="18" charset="2"/>
              <a:cs typeface="Symbol" panose="05050102010706020507" pitchFamily="18" charset="2"/>
            </a:endParaRPr>
          </a:p>
          <a:p>
            <a:pPr marL="342900" marR="381000" lvl="0" indent="-342900">
              <a:lnSpc>
                <a:spcPct val="150000"/>
              </a:lnSpc>
              <a:spcBef>
                <a:spcPts val="600"/>
              </a:spcBef>
              <a:spcAft>
                <a:spcPts val="0"/>
              </a:spcAft>
              <a:buSzPts val="1200"/>
              <a:buFont typeface="Symbol" panose="05050102010706020507" pitchFamily="18" charset="2"/>
              <a:buChar char=""/>
              <a:tabLst>
                <a:tab pos="469265" algn="l"/>
                <a:tab pos="469900" algn="l"/>
              </a:tabLst>
            </a:pPr>
            <a:r>
              <a:rPr lang="en-US" sz="1200" b="1" dirty="0">
                <a:effectLst/>
                <a:latin typeface="Open Sans" panose="020B0606030504020204" pitchFamily="34" charset="0"/>
                <a:ea typeface="Symbol" panose="05050102010706020507" pitchFamily="18" charset="2"/>
                <a:cs typeface="Symbol" panose="05050102010706020507" pitchFamily="18" charset="2"/>
              </a:rPr>
              <a:t>DISTRIBUTE</a:t>
            </a:r>
            <a:r>
              <a:rPr lang="en-US" sz="1200" dirty="0">
                <a:effectLst/>
                <a:latin typeface="Open Sans" panose="020B0606030504020204" pitchFamily="34" charset="0"/>
                <a:ea typeface="Open Sans" panose="020B0606030504020204" pitchFamily="34" charset="0"/>
                <a:cs typeface="Symbol" panose="05050102010706020507" pitchFamily="18" charset="2"/>
              </a:rPr>
              <a:t> sign-in sheets.</a:t>
            </a:r>
            <a:r>
              <a:rPr lang="en-US" sz="1200" spc="200" dirty="0">
                <a:effectLst/>
                <a:latin typeface="Open Sans" panose="020B0606030504020204" pitchFamily="34" charset="0"/>
                <a:ea typeface="Open Sans" panose="020B0606030504020204" pitchFamily="34" charset="0"/>
                <a:cs typeface="Symbol" panose="05050102010706020507" pitchFamily="18" charset="2"/>
              </a:rPr>
              <a:t> </a:t>
            </a:r>
            <a:r>
              <a:rPr lang="en-US" sz="1200" b="1" dirty="0">
                <a:effectLst/>
                <a:latin typeface="Open Sans" panose="020B0606030504020204" pitchFamily="34" charset="0"/>
                <a:ea typeface="Open Sans" panose="020B0606030504020204" pitchFamily="34" charset="0"/>
                <a:cs typeface="Symbol" panose="05050102010706020507" pitchFamily="18" charset="2"/>
              </a:rPr>
              <a:t>ALLOW</a:t>
            </a:r>
            <a:r>
              <a:rPr lang="en-US" sz="1200" b="1" spc="-15"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time</a:t>
            </a:r>
            <a:r>
              <a:rPr lang="en-US" sz="1200" spc="-2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for</a:t>
            </a:r>
            <a:r>
              <a:rPr lang="en-US" sz="1200" spc="-15"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laptop/tablet</a:t>
            </a:r>
            <a:r>
              <a:rPr lang="en-US" sz="1200" spc="-1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log-in</a:t>
            </a:r>
            <a:r>
              <a:rPr lang="en-US" sz="1200" spc="-2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and</a:t>
            </a:r>
            <a:r>
              <a:rPr lang="en-US" sz="1200" spc="-2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assist</a:t>
            </a:r>
            <a:r>
              <a:rPr lang="en-US" sz="1200" spc="-2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with</a:t>
            </a:r>
            <a:r>
              <a:rPr lang="en-US" sz="1200" spc="-20" dirty="0">
                <a:effectLst/>
                <a:latin typeface="Open Sans" panose="020B0606030504020204" pitchFamily="34" charset="0"/>
                <a:ea typeface="Open Sans" panose="020B0606030504020204" pitchFamily="34" charset="0"/>
                <a:cs typeface="Symbol" panose="05050102010706020507" pitchFamily="18" charset="2"/>
              </a:rPr>
              <a:t> </a:t>
            </a:r>
            <a:r>
              <a:rPr lang="en-US" sz="1200" dirty="0">
                <a:effectLst/>
                <a:latin typeface="Open Sans" panose="020B0606030504020204" pitchFamily="34" charset="0"/>
                <a:ea typeface="Open Sans" panose="020B0606030504020204" pitchFamily="34" charset="0"/>
                <a:cs typeface="Symbol" panose="05050102010706020507" pitchFamily="18" charset="2"/>
              </a:rPr>
              <a:t>any technical issues.</a:t>
            </a:r>
            <a:endParaRPr lang="en-US" sz="1100" dirty="0">
              <a:effectLst/>
              <a:latin typeface="Calibri" panose="020F0502020204030204" pitchFamily="34" charset="0"/>
              <a:ea typeface="Symbol" panose="05050102010706020507" pitchFamily="18" charset="2"/>
              <a:cs typeface="Symbol" panose="05050102010706020507" pitchFamily="18" charset="2"/>
            </a:endParaRPr>
          </a:p>
          <a:p>
            <a:pPr marL="342900" marR="0" lvl="0" indent="-342900">
              <a:lnSpc>
                <a:spcPct val="150000"/>
              </a:lnSpc>
              <a:spcBef>
                <a:spcPts val="0"/>
              </a:spcBef>
              <a:spcAft>
                <a:spcPts val="800"/>
              </a:spcAft>
              <a:buSzPts val="1200"/>
              <a:buFont typeface="Symbol" panose="05050102010706020507" pitchFamily="18" charset="2"/>
              <a:buChar char=""/>
            </a:pPr>
            <a:r>
              <a:rPr lang="en-US" sz="1200" b="1"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INFORM</a:t>
            </a:r>
            <a:r>
              <a:rPr lang="en-US" sz="1200" b="1"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the</a:t>
            </a:r>
            <a:r>
              <a:rPr lang="en-US" sz="1200"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group</a:t>
            </a:r>
            <a:r>
              <a:rPr lang="en-US" sz="1200"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we</a:t>
            </a:r>
            <a:r>
              <a:rPr lang="en-US" sz="1200"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will</a:t>
            </a:r>
            <a:r>
              <a:rPr lang="en-US" sz="1200"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begin the</a:t>
            </a:r>
            <a:r>
              <a:rPr lang="en-US" sz="1200"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day</a:t>
            </a:r>
            <a:r>
              <a:rPr lang="en-US" sz="1200" spc="-25"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by answering any questions participants have from the previous week.  </a:t>
            </a:r>
            <a:endParaRPr lang="en-US" sz="1100" dirty="0">
              <a:effectLst/>
              <a:latin typeface="Calibri" panose="020F0502020204030204" pitchFamily="34" charset="0"/>
              <a:ea typeface="Symbol" panose="05050102010706020507" pitchFamily="18" charset="2"/>
              <a:cs typeface="Symbol" panose="05050102010706020507" pitchFamily="18" charset="2"/>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69720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we want cases to go “as smooth as butter.”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From case opening to case closure – it must be seamless.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Remember when working with provider agencies, service providers, community members, attorneys, or anyone else who may be involved with the case, communication is key.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Utilization of team members through the use of formal CFTM’s and informal planning conversations to discuss action steps is a great way to partner together to support the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more supportive people that are involved, the smoother a case will flow from start to finish. This in turn could help alleviate some of the daily stress by sharing the responsibility.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Building a strong team from the beginning will help ensure the success of the children and families we serve.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40308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family and natural supports are important in this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Keep in mind, that just because a family member/kin cannot be a placement option for a child they can still be utilized as a support person. Diligent searches can help you identify these individuals.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Here are some examples of ways to explore additional support: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Moral support/Encouragement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Transportation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Accountability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Relapse plan/Support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Baby sitting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Preserving connections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Writing letters, phone calls, visitation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72399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STRESS</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Ongoing Diligent Searches are required throughout the life of the case.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Diligent Searches should be conducted on all non-custodial and custodial parents, caregivers, and/or relatives when their location is unknown.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Diligent Search efforts are a vital part of casework as this can assist with timely permanency, engagement to help facilitate services, planning together to form the most appropriate action steps, informal assessments to best determine the needs of the family, and help assist with the overall well-being of the child.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ALL diligent searches should be captured in your documentation to show as evidence of your efforts to locate that individual. Any conversation you have with a child, parents/caregivers, relatives, friends, or other collateral contacts about the whereabouts of that individual is considered a diligent search if it is documented.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Only completing a CLEAR search is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NOT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 diligent search. A CLEAR search is a tool to help you conduct a diligent search. You will need to call all possible numbers listed, contact relatives listed, and mail letters to all last known addresses.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124428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EXPLAIN</a:t>
            </a: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What Diligent Search IS NOT to participants: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Talking to a parent about what time the following day’s court hearing starts.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Sending the same letter to the same person at the same address more than once as an attempt to locate them with no other efforts documented.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Sending ICPC paperwork to Central Office.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Waiting an indefinite period of time for a parent to return a phone call with no other efforts documented.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Documenting a CLEAR search without utilizing the information on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54718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What Diligent Search IS to participants: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Getting the grandparents’ addresses from a known parent or the child and sending them the Family Notification Letter.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Asking the mother when her child is removed if she can identify any family or friends as possible placement options for the child.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Calling the utility company to find dad’s address and following up with a visit to the address.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Asking the child for his coach’s contact information and contacting the coach to engage him in the Team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Engaging a newly located aunt to supervise visitation between the child and parents.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811351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These are some things that can help to preserve a placement: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Partnering with your resource parent support or provider worker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Including them in case planning discussions as laid out in the foster parent handbook: </a:t>
            </a:r>
            <a:r>
              <a:rPr lang="en-US" sz="1800"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https://files.dcs.tn.gov/policies/chap16/FPHandbook.pdf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Offering services, identifying supports, offering respite, monthly conversations/check ins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Think outside of the box –all ideas have potential!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216534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Informal and Formal Assessments are required to help identify needs and to ensure we are addressing those needs and the progress being made by the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090389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EXPLORE</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 what part or parts of the Practice Wheel are you using at this time with your families.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Remember, proactive, not reactive.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1644443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STRESS</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How to explain CFSR to others: </a:t>
            </a:r>
            <a:r>
              <a:rPr lang="en-US" sz="1800" kern="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This process serves as an annual qualitative review process that helps us determine as a Department what is working and what opportunities we have to improve upon for the children and families we serve in our practice. The process is utilized widely on a national level by all Public Child and Family Service Departments across the nation and helps aid in the process for the identification of trends and patterns in overall practice; as well as a tool that can be used by front line staff to look at trends, strengths, and needs within individual cases.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 other words … it’s a report card for the Department.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415718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These efforts could increase the likelihood for a positive outcome for child and family. This aligns with best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Concerted Efforts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Diligent Search Efforts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Quality Visits/Contacts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Supports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Assessments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46769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800"/>
              </a:spcAft>
              <a:buSzPts val="1200"/>
              <a:buFont typeface="Symbol" panose="05050102010706020507" pitchFamily="18" charset="2"/>
              <a:buChar char=""/>
            </a:pPr>
            <a:r>
              <a:rPr lang="en-US" sz="1200" b="1"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REVIEW </a:t>
            </a:r>
            <a:r>
              <a:rPr lang="en-US" sz="1200" dirty="0">
                <a:solidFill>
                  <a:srgbClr val="000000"/>
                </a:solidFill>
                <a:effectLst/>
                <a:latin typeface="Open Sans" panose="020B0606030504020204" pitchFamily="34" charset="0"/>
                <a:ea typeface="Symbol" panose="05050102010706020507" pitchFamily="18" charset="2"/>
                <a:cs typeface="Symbol" panose="05050102010706020507" pitchFamily="18" charset="2"/>
              </a:rPr>
              <a:t>the Core Week Two Agenda:</a:t>
            </a:r>
            <a:r>
              <a:rPr lang="en-US" sz="1200" dirty="0">
                <a:solidFill>
                  <a:srgbClr val="000000"/>
                </a:solidFill>
                <a:effectLst/>
                <a:latin typeface="Open Sans" panose="020B0606030504020204" pitchFamily="34" charset="0"/>
                <a:ea typeface="Open Sans" panose="020B0606030504020204" pitchFamily="34" charset="0"/>
                <a:cs typeface="Symbol" panose="05050102010706020507" pitchFamily="18" charset="2"/>
              </a:rPr>
              <a:t> </a:t>
            </a:r>
            <a:endParaRPr lang="en-US" sz="1100" dirty="0">
              <a:effectLst/>
              <a:latin typeface="Calibri" panose="020F0502020204030204" pitchFamily="34" charset="0"/>
              <a:ea typeface="Symbol" panose="05050102010706020507" pitchFamily="18" charset="2"/>
              <a:cs typeface="Symbol" panose="05050102010706020507" pitchFamily="18" charset="2"/>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Time Management</a:t>
            </a:r>
            <a:r>
              <a:rPr lang="en-US" sz="1200" dirty="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Child and Family Team Meeting for the Case Manager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Child Care Basics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CFSR/Quality Contacts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Minimal Facts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Safe Sleep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Child Passenger Safety and Installations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Communicating for Conflict Resolution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Motivational Interviewing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lnSpc>
                <a:spcPct val="150000"/>
              </a:lnSpc>
              <a:spcBef>
                <a:spcPts val="0"/>
              </a:spcBef>
              <a:spcAft>
                <a:spcPts val="800"/>
              </a:spcAft>
              <a:buFont typeface="Courier New" panose="02070309020205020404" pitchFamily="49" charset="0"/>
              <a:buChar char="o"/>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Commercial Sexual Exploitation of Minors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ASK</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 if there are any questions?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THANK</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 participants for their participation and </a:t>
            </a: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TRANSITION</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 to Quality Contacts.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260148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38100">
              <a:lnSpc>
                <a:spcPct val="131000"/>
              </a:lnSpc>
              <a:spcBef>
                <a:spcPts val="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Lesson 3.2 Quality Contacts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Lesson Time: 240 Minutes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90"/>
              </a:lnSpc>
              <a:spcBef>
                <a:spcPts val="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40"/>
              </a:spcBef>
              <a:spcAft>
                <a:spcPts val="0"/>
              </a:spcAft>
            </a:pPr>
            <a:r>
              <a:rPr lang="en-US" sz="1800" b="1" dirty="0">
                <a:effectLst/>
                <a:latin typeface="Open Sans" panose="020B0606030504020204" pitchFamily="34" charset="0"/>
                <a:ea typeface="Open Sans" panose="020B0606030504020204" pitchFamily="34" charset="0"/>
              </a:rPr>
              <a:t> </a:t>
            </a:r>
            <a:endParaRPr lang="en-US" sz="1800" dirty="0">
              <a:effectLst/>
              <a:latin typeface="Open Sans" panose="020B0606030504020204" pitchFamily="34" charset="0"/>
              <a:ea typeface="Open Sans" panose="020B0606030504020204" pitchFamily="34" charset="0"/>
            </a:endParaRPr>
          </a:p>
          <a:p>
            <a:pPr marL="342900" marR="0" lvl="0" indent="-342900" fontAlgn="base">
              <a:lnSpc>
                <a:spcPct val="150000"/>
              </a:lnSpc>
              <a:spcBef>
                <a:spcPts val="0"/>
              </a:spcBef>
              <a:spcAft>
                <a:spcPts val="0"/>
              </a:spcAft>
              <a:buFont typeface="Symbol" panose="05050102010706020507" pitchFamily="18" charset="2"/>
              <a:buChar char=""/>
              <a:tabLst>
                <a:tab pos="45720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Refer to the Quality Contacts Facilitator Guide and PowerPoint for the needed materials for this</a:t>
            </a:r>
            <a:r>
              <a:rPr lang="en-US" sz="18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410219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Quality Contacts Base Camp: https://3.basecamp.com/3663757/buckets/23473702/vaults/6009718949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spcBef>
                <a:spcPts val="500"/>
              </a:spcBef>
              <a:spcAft>
                <a:spcPts val="0"/>
              </a:spcAft>
            </a:pPr>
            <a:r>
              <a:rPr lang="en-US" sz="1800" b="1" dirty="0">
                <a:effectLst/>
                <a:latin typeface="Open Sans" panose="020B0606030504020204" pitchFamily="34" charset="0"/>
                <a:ea typeface="Open Sans" panose="020B0606030504020204" pitchFamily="34" charset="0"/>
              </a:rPr>
              <a:t>Unit 4: Child Care Basics</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Unit Time: 3 hours </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Learning Objectives: </a:t>
            </a: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Participants will be knowledgeable of childhood developmental milestones. Participants will learn and demonstrate basic childcare practices.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Participants will be knowledgeable of basic medical needs and when to seek treatment.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Participants will understand the role caregivers play in strengthening child development.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Participants will review strategies and discuss building resiliency in children.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742950" marR="0" lvl="1" indent="-285750">
              <a:lnSpc>
                <a:spcPct val="107000"/>
              </a:lnSpc>
              <a:spcBef>
                <a:spcPts val="3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Care Basics Facilitator</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Guide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Care Basics</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PowerPoint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42900" marR="0" lvl="0" indent="-342900" fontAlgn="base">
              <a:lnSpc>
                <a:spcPct val="150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Refer to the Child Care Basics Facilitator Guide and PowerPoint for the needed materials for this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903365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 Care Basics Basecamp:  https://3.basecamp.com/3663757/buckets/23473702/vaults/5853948617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spcBef>
                <a:spcPts val="500"/>
              </a:spcBef>
              <a:spcAft>
                <a:spcPts val="0"/>
              </a:spcAft>
            </a:pPr>
            <a:r>
              <a:rPr lang="en-US" sz="1800" b="1" dirty="0">
                <a:effectLst/>
                <a:latin typeface="Open Sans" panose="020B0606030504020204" pitchFamily="34" charset="0"/>
                <a:ea typeface="Open Sans" panose="020B0606030504020204" pitchFamily="34" charset="0"/>
              </a:rPr>
              <a:t>Unit 5: Child and Family Team Meeting for the Case Manager</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Unit Time: 4 hours </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Learning Objectives: </a:t>
            </a: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have a greater understanding of Comfort Rules and how to reach consensus in a CFTM.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have a greater understanding of the history of the CFTM Process used in Tennessee.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receive an overview of the CFTM Guide.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have a greater understanding of how CFTMs relate to CFSR and best practice.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understand the Stages of the CFTM including the Preparation Stage prior to the formal meeting.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learn the role of the facilitator in a CFTM.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learn engagement strategies to implement when the role is both case manager and facilitator.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have a better understanding of the importance of communication skills in a CFTM.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receive strategies and have a greater understanding of dealing with challenging behaviors in a CFTM.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be able to demonstrate and model effective teaming using formal and informal resources.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identify how to assess if the CFTM was quality. </a:t>
            </a:r>
            <a:endParaRPr lang="en-US" sz="1100" dirty="0">
              <a:solidFill>
                <a:srgbClr val="000000"/>
              </a:solidFill>
              <a:effectLst/>
              <a:latin typeface="Open Sans" panose="020B0606030504020204" pitchFamily="34" charset="0"/>
              <a:ea typeface="Calibri" panose="020F0502020204030204" pitchFamily="34" charset="0"/>
            </a:endParaRPr>
          </a:p>
          <a:p>
            <a:pPr marL="342900" marR="0" lvl="0" indent="-342900">
              <a:lnSpc>
                <a:spcPct val="150000"/>
              </a:lnSpc>
              <a:spcBef>
                <a:spcPts val="0"/>
              </a:spcBef>
              <a:spcAft>
                <a:spcPts val="0"/>
              </a:spcAft>
              <a:buSzPts val="1200"/>
              <a:buFont typeface="Symbol" panose="05050102010706020507" pitchFamily="18" charset="2"/>
              <a:buChar char=""/>
            </a:pPr>
            <a:r>
              <a:rPr lang="en-US" sz="1200" dirty="0">
                <a:solidFill>
                  <a:srgbClr val="000000"/>
                </a:solidFill>
                <a:effectLst/>
                <a:latin typeface="Open Sans" panose="020B0606030504020204" pitchFamily="34" charset="0"/>
                <a:ea typeface="Calibri" panose="020F0502020204030204" pitchFamily="34" charset="0"/>
              </a:rPr>
              <a:t>Participants will identify how to transfer information into field practice. </a:t>
            </a:r>
            <a:endParaRPr lang="en-US" sz="1100" dirty="0">
              <a:solidFill>
                <a:srgbClr val="000000"/>
              </a:solidFill>
              <a:effectLst/>
              <a:latin typeface="Open Sans" panose="020B0606030504020204" pitchFamily="34" charset="0"/>
              <a:ea typeface="Calibri" panose="020F0502020204030204" pitchFamily="34"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742950" marR="0" lvl="1" indent="-285750">
              <a:lnSpc>
                <a:spcPct val="107000"/>
              </a:lnSpc>
              <a:spcBef>
                <a:spcPts val="300"/>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CFTM for the Case Manager Facilitator</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Guide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CFTM for the Case Manager Brains</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PowerPoint deck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42900" marR="0" lvl="0" indent="-342900" fontAlgn="base">
              <a:lnSpc>
                <a:spcPct val="150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Refer to the CFTM for the Case Manager Facilitator Guide and PowerPoint for the needed materials for this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6382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CFTM Facilitation for the Case Manager Basecamp:  https://3.basecamp.com/3663757/buckets/23473702/vaults/5853963357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spcBef>
                <a:spcPts val="500"/>
              </a:spcBef>
              <a:spcAft>
                <a:spcPts val="0"/>
              </a:spcAft>
            </a:pPr>
            <a:r>
              <a:rPr lang="en-US" sz="1800" b="1" dirty="0">
                <a:effectLst/>
                <a:latin typeface="Open Sans" panose="020B0606030504020204" pitchFamily="34" charset="0"/>
                <a:ea typeface="Open Sans" panose="020B0606030504020204" pitchFamily="34" charset="0"/>
              </a:rPr>
              <a:t>Unit 6: Minimal Facts</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Unit Time: 1 hour and 30 minutes</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Learning Objectives: </a:t>
            </a:r>
          </a:p>
          <a:p>
            <a:pPr marL="742950" marR="0" lvl="1" indent="-285750">
              <a:lnSpc>
                <a:spcPct val="150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understand we use minimal questioning to yield information necessary to provide for the child’s immediate safety and immediate medical needs.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CORE Week 2 Facilitator</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Guide and PowerPoint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6.1 Minimal Facts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Time: 90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9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4223641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742950" marR="0" lvl="1" indent="-285750">
              <a:lnSpc>
                <a:spcPct val="150000"/>
              </a:lnSpc>
              <a:spcBef>
                <a:spcPts val="0"/>
              </a:spcBef>
              <a:spcAft>
                <a:spcPts val="0"/>
              </a:spcAft>
              <a:buFont typeface="Symbol" panose="05050102010706020507" pitchFamily="18" charset="2"/>
              <a:buChar char=""/>
            </a:pPr>
            <a:r>
              <a:rPr lang="en-US" sz="1200" b="1" kern="1200"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200" kern="1200" dirty="0">
                <a:effectLst/>
                <a:latin typeface="Open Sans" panose="020B0606030504020204" pitchFamily="34" charset="0"/>
                <a:ea typeface="Times New Roman" panose="02020603050405020304" pitchFamily="18" charset="0"/>
                <a:cs typeface="Times New Roman" panose="02020603050405020304" pitchFamily="18" charset="0"/>
              </a:rPr>
              <a:t> Since the child’s interview could be the majority of the evidence in your case, we don’t want to mess it up by doing improper interviews.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1" kern="1200"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200" kern="1200" dirty="0">
                <a:effectLst/>
                <a:latin typeface="Open Sans" panose="020B0606030504020204" pitchFamily="34" charset="0"/>
                <a:ea typeface="Times New Roman" panose="02020603050405020304" pitchFamily="18" charset="0"/>
                <a:cs typeface="Times New Roman" panose="02020603050405020304" pitchFamily="18" charset="0"/>
              </a:rPr>
              <a:t> We do child interviews to determine Safety/Risk. Our global assessment can be guided by FAST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effectLst/>
                <a:latin typeface="Open Sans" panose="020B0606030504020204" pitchFamily="34" charset="0"/>
                <a:ea typeface="Times New Roman" panose="02020603050405020304" pitchFamily="18" charset="0"/>
                <a:cs typeface="Times New Roman" panose="02020603050405020304" pitchFamily="18" charset="0"/>
              </a:rPr>
              <a:t>Global Assessment: </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These interviews are conducted with all members of the family to assess for strengths and needs in a comprehensive, holistic manner. The global assessment interviews are conducted by the DCS case manager.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Minimal Facts: This is to be used when needing to determine immediate safety when perpetrators may still have access to the victim(s). This should not be standardly used on all cases. The minimal facts interview is conducted by the DCS case manager or law enforcement.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Forensic Interview: This is a structured conversation with a child intended to elicit detailed information about a possible event(s) that the child may have experienced or witnessed. This interview is conducted by forensic interview specialists.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2871522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Minimal Facts Interviews 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 Minimal Facts Interview is usually conducted by the Case Manager in a child abuse investigation, most commonly in sexual abuse cases. In some instances, it may also be conducted by a law enforcement officer.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Minimal Facts Interviews are used to obtain the very </a:t>
            </a:r>
            <a:r>
              <a:rPr lang="en-US" sz="1800" b="1" kern="1200" dirty="0">
                <a:effectLst/>
                <a:latin typeface="Open Sans" panose="020B0606030504020204" pitchFamily="34" charset="0"/>
                <a:ea typeface="Open Sans" panose="020B0606030504020204" pitchFamily="34" charset="0"/>
                <a:cs typeface="Times New Roman" panose="02020603050405020304" pitchFamily="18" charset="0"/>
              </a:rPr>
              <a:t>basic facts </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concerning the alleged abuse that allow a case manager to provide for the child's </a:t>
            </a:r>
            <a:r>
              <a:rPr lang="en-US" sz="1800" u="sng" kern="1200" dirty="0">
                <a:effectLst/>
                <a:latin typeface="Open Sans" panose="020B0606030504020204" pitchFamily="34" charset="0"/>
                <a:ea typeface="Open Sans" panose="020B0606030504020204" pitchFamily="34" charset="0"/>
                <a:cs typeface="Times New Roman" panose="02020603050405020304" pitchFamily="18" charset="0"/>
              </a:rPr>
              <a:t>immediate safety </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and </a:t>
            </a:r>
            <a:r>
              <a:rPr lang="en-US" sz="1800" u="sng" kern="1200" dirty="0">
                <a:effectLst/>
                <a:latin typeface="Open Sans" panose="020B0606030504020204" pitchFamily="34" charset="0"/>
                <a:ea typeface="Open Sans" panose="020B0606030504020204" pitchFamily="34" charset="0"/>
                <a:cs typeface="Times New Roman" panose="02020603050405020304" pitchFamily="18" charset="0"/>
              </a:rPr>
              <a:t>immediate medical attention.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426264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742950" marR="0" lvl="1" indent="-285750">
              <a:lnSpc>
                <a:spcPct val="150000"/>
              </a:lnSpc>
              <a:spcBef>
                <a:spcPts val="0"/>
              </a:spcBef>
              <a:spcAft>
                <a:spcPts val="800"/>
              </a:spcAft>
              <a:buFont typeface="Symbol" panose="05050102010706020507" pitchFamily="18" charset="2"/>
              <a:buChar char=""/>
            </a:pP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DISCUSS </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Training expectations and</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REVIEW </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comfort rules developed during the </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INTRODUCTION</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and </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CORE WEEK 1</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and </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ASK</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if any adjustments need to be made or additional rules need to be added.  </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REINFORCE</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the importance of genuineness, empathy, and respect in the training environment as well as the concept of Do No Harm.  </a:t>
            </a:r>
            <a:r>
              <a:rPr lang="en-US"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ASK</a:t>
            </a:r>
            <a:r>
              <a:rPr lang="en-US"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participants if they can continue to agree to support the comfort rules. </a:t>
            </a:r>
            <a:r>
              <a:rPr lang="en-US" sz="1800" dirty="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600"/>
              </a:spcBef>
              <a:spcAft>
                <a:spcPts val="0"/>
              </a:spcAft>
              <a:buFont typeface="Symbol" panose="05050102010706020507" pitchFamily="18" charset="2"/>
              <a:buChar char=""/>
              <a:tabLst>
                <a:tab pos="457200" algn="l"/>
              </a:tabLs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EXPLAIN </a:t>
            </a:r>
            <a:r>
              <a:rPr lang="en-US" sz="1800" dirty="0">
                <a:effectLst/>
                <a:latin typeface="Open Sans" panose="020B0606030504020204" pitchFamily="34" charset="0"/>
                <a:ea typeface="Open Sans" panose="020B0606030504020204" pitchFamily="34" charset="0"/>
                <a:cs typeface="Times New Roman" panose="02020603050405020304" pitchFamily="18" charset="0"/>
              </a:rPr>
              <a:t>the comfort rules may be revisited or revised at any point during</a:t>
            </a:r>
            <a:r>
              <a:rPr lang="en-US" sz="1800" spc="-150" dirty="0">
                <a:effectLst/>
                <a:latin typeface="Open Sans" panose="020B0606030504020204" pitchFamily="34" charset="0"/>
                <a:ea typeface="Open Sans" panose="020B0606030504020204" pitchFamily="34" charset="0"/>
                <a:cs typeface="Times New Roman" panose="02020603050405020304" pitchFamily="18" charset="0"/>
              </a:rPr>
              <a:t> </a:t>
            </a:r>
            <a:r>
              <a:rPr lang="en-US" sz="1800" dirty="0">
                <a:effectLst/>
                <a:latin typeface="Open Sans" panose="020B0606030504020204" pitchFamily="34" charset="0"/>
                <a:ea typeface="Open Sans" panose="020B0606030504020204" pitchFamily="34" charset="0"/>
                <a:cs typeface="Times New Roman" panose="02020603050405020304" pitchFamily="18" charset="0"/>
              </a:rPr>
              <a:t>the training week as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50"/>
              </a:spcBef>
              <a:spcAft>
                <a:spcPts val="0"/>
              </a:spcAft>
              <a:buFont typeface="Symbol" panose="05050102010706020507" pitchFamily="18" charset="2"/>
              <a:buChar char=""/>
              <a:tabLst>
                <a:tab pos="457200" algn="l"/>
              </a:tabLs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TRANSITION </a:t>
            </a:r>
            <a:r>
              <a:rPr lang="en-US" sz="1800" dirty="0">
                <a:effectLst/>
                <a:latin typeface="Open Sans" panose="020B0606030504020204" pitchFamily="34" charset="0"/>
                <a:ea typeface="Open Sans" panose="020B0606030504020204" pitchFamily="34" charset="0"/>
                <a:cs typeface="Times New Roman" panose="02020603050405020304" pitchFamily="18" charset="0"/>
              </a:rPr>
              <a:t>to Unit 2 Time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900244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EXPLAIN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What is a minimal facts interview?</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May be part of initial contact.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 basic fact-finding, brief interview conducted with a child regarding allegations of abuse.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Uses </a:t>
            </a:r>
            <a:r>
              <a:rPr lang="en-US" sz="1800" b="1" kern="1200" dirty="0">
                <a:effectLst/>
                <a:latin typeface="Open Sans" panose="020B0606030504020204" pitchFamily="34" charset="0"/>
                <a:ea typeface="Open Sans" panose="020B0606030504020204" pitchFamily="34" charset="0"/>
                <a:cs typeface="Times New Roman" panose="02020603050405020304" pitchFamily="18" charset="0"/>
              </a:rPr>
              <a:t>minimal questioning </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to yield information necessary to provide for the child's </a:t>
            </a:r>
            <a:r>
              <a:rPr lang="en-US" sz="1800" u="sng" kern="1200" dirty="0">
                <a:effectLst/>
                <a:latin typeface="Open Sans" panose="020B0606030504020204" pitchFamily="34" charset="0"/>
                <a:ea typeface="Open Sans" panose="020B0606030504020204" pitchFamily="34" charset="0"/>
                <a:cs typeface="Times New Roman" panose="02020603050405020304" pitchFamily="18" charset="0"/>
              </a:rPr>
              <a:t>immediate safety and immediate medical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u="sng" kern="1200" dirty="0">
                <a:effectLst/>
                <a:latin typeface="Open Sans" panose="020B0606030504020204" pitchFamily="34" charset="0"/>
                <a:ea typeface="Open Sans" panose="020B0606030504020204" pitchFamily="34" charset="0"/>
                <a:cs typeface="Times New Roman" panose="02020603050405020304" pitchFamily="18" charset="0"/>
              </a:rPr>
              <a:t>Are only done when required and in consultation with CPIT partner</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Providing for the child’s IMMEDIATE SAFETY AND MEDICAL ATTENTION is different than assessing the ACV/family/home for safety and risk.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1131708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 What are the goals of minimal facts interviews?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Gain information from the child that is needed to provide for the child's immediate safety and immediate medical attention.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Prevent repetitive interviews which can be psychologically harming to the child as they repeatedly experience details of the abuse.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Repetition of disclosure is not corroboration.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Inconsistency or non-repetition in details doesn’t mean it was false but </a:t>
            </a:r>
            <a:r>
              <a:rPr lang="en-US" sz="1200" u="sng" kern="1200" dirty="0">
                <a:effectLst/>
                <a:latin typeface="Open Sans" panose="020B0606030504020204" pitchFamily="34" charset="0"/>
                <a:ea typeface="Open Sans" panose="020B0606030504020204" pitchFamily="34" charset="0"/>
                <a:cs typeface="Times New Roman" panose="02020603050405020304" pitchFamily="18" charset="0"/>
              </a:rPr>
              <a:t>can</a:t>
            </a: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 affect court outcomes.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effectLst/>
                <a:latin typeface="Open Sans" panose="020B0606030504020204" pitchFamily="34" charset="0"/>
                <a:ea typeface="Times New Roman" panose="02020603050405020304" pitchFamily="18" charset="0"/>
                <a:cs typeface="Times New Roman" panose="02020603050405020304" pitchFamily="18" charset="0"/>
              </a:rPr>
              <a:t>Providing for the child’s IMMEDIATE SAFETY AND MEDICAL ATTENTION is different than assessing the ACV/family/home for safety and risk.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2429830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SHARE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What information do we need?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Was a disclosure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We only need to identify ONE jurisdiction to begin the process.  We do not need to obtain information during initial contact about other jurisdictions, as this will be clarified during the forensic interview.  If we already know the location of one incident, this does not need to be asked.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Timeframe – to determine if an emergency medical examination is needed, did it occur in the last 72-96 hours?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WHO is the alleged perp (in-home person, do they meet our relationship criteria)?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HOW SOON will the AP have contact again?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1159902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kern="1200" dirty="0">
                <a:effectLst/>
                <a:latin typeface="Open Sans" panose="020B0606030504020204" pitchFamily="34" charset="0"/>
                <a:ea typeface="Times New Roman" panose="02020603050405020304" pitchFamily="18" charset="0"/>
                <a:cs typeface="Times New Roman" panose="02020603050405020304" pitchFamily="18" charset="0"/>
              </a:rPr>
              <a:t>EXPLORE </a:t>
            </a:r>
            <a:r>
              <a:rPr lang="en-US" sz="1200" kern="1200" dirty="0">
                <a:effectLst/>
                <a:latin typeface="Open Sans" panose="020B0606030504020204" pitchFamily="34" charset="0"/>
                <a:ea typeface="Times New Roman" panose="02020603050405020304" pitchFamily="18" charset="0"/>
                <a:cs typeface="Times New Roman" panose="02020603050405020304" pitchFamily="18" charset="0"/>
              </a:rPr>
              <a:t>When Is a minimal facts interview necessary?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Only if we need some or all of the information needed to determine: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Is there an immediate safety risk?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Are there immediate health needs or possible physical evidence?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Consider: Who is the referent? Is there a non-offending caregiver we can talk with for more details and need to ask if non offending caregiver aware of abuse.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3631830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EXPLAIN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What is not a minimal facts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 complete exploration of all events of sexual abuse.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 way to confirm that the child has disclosed abuse before scheduling a forensic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Should not be asking detailed follow-up questions especially facts related to the details of the abuse.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Should not ask “WHY” the abuse occurred, it implies that the child is to blame.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925103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STATE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If a child discloses to the teacher or another trusted adult, we cannot expect that they would then disclose to us (a random stranger, while at school or at home where the AP likely is). We need to give them the opportunity to do an FI in a trauma-informed and child friendly location. We need to just schedule the FI.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53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 Do we need to do a minimal facts interview? </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 scenario: </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Case Manager (CM) Bryant conducted a visit at the family home. CM Bryant was met at the door by Ms. Archer and spoke to her privately. Ms. Archer said her daughter Dana (ACV) informed her last night that Uncle Marco "molested" her one time at his home in Shelby County about two weeks ago.  Ms. Archer reported she confronted Marco and he denied the allegation, and Dana will not have any contact with Marco ever again.  Ms. Archer reported everyone in their immediate family is aware of what is going on since Dana disclosed to Ms. Archer, and Marco will not have any access to children in the family. Ms. Archer reports this is the first time there has ever been a concern involving Marco.  CM Bryant explained the investigative process and Ms. Archer reported understanding the process.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ELICIT</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 answers from the group.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Answer: NO. The trusted adult, the mother, provided all of the information we need to plan for safety and potential medical needs.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Disclosure? </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YES</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 Where? </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SHELBY COUNTY (jurisdiction)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When? </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ABOUT TWO WEEKS AGO (immediate medical exam not needed)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Who? </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UNCLE MARCO, (family member, meets criteria)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When will AP next have access? </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HE WON’T HAVE ACCESS, FAMILY IS PROTECTIVE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Next steps?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3996055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kern="1200"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200" kern="1200" dirty="0">
                <a:effectLst/>
                <a:latin typeface="Open Sans" panose="020B0606030504020204" pitchFamily="34" charset="0"/>
                <a:ea typeface="Times New Roman" panose="02020603050405020304" pitchFamily="18" charset="0"/>
                <a:cs typeface="Times New Roman" panose="02020603050405020304" pitchFamily="18" charset="0"/>
              </a:rPr>
              <a:t> Consider before doing a minimal facts interview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Choose a </a:t>
            </a:r>
            <a:r>
              <a:rPr lang="en-US" sz="1200" b="1" kern="1200" dirty="0">
                <a:effectLst/>
                <a:latin typeface="Open Sans" panose="020B0606030504020204" pitchFamily="34" charset="0"/>
                <a:ea typeface="Open Sans" panose="020B0606030504020204" pitchFamily="34" charset="0"/>
                <a:cs typeface="Times New Roman" panose="02020603050405020304" pitchFamily="18" charset="0"/>
              </a:rPr>
              <a:t>location</a:t>
            </a: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 away from where the alleged abuse occurred.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200" b="1" kern="1200" dirty="0">
                <a:effectLst/>
                <a:latin typeface="Open Sans" panose="020B0606030504020204" pitchFamily="34" charset="0"/>
                <a:ea typeface="Open Sans" panose="020B0606030504020204" pitchFamily="34" charset="0"/>
                <a:cs typeface="Times New Roman" panose="02020603050405020304" pitchFamily="18" charset="0"/>
              </a:rPr>
              <a:t>Never</a:t>
            </a: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 talk to the child in the presence (or proximity) of the alleged perpetrator.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Where can we talk to the child that will be private and allow them to feel safe?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Be aware of how the location affects the child: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School – office/guidance?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DCS office?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 NOT the location of alleged abuse: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Child’s bedroom/home could be traumatizing. If you MUST talk to the child at their home, at least ask the child where he/she would feel most comfortable talking to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2642343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Children may not be ready to tell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Because of who you are (DCS, police) – the child may fear authority figures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Initial disclosure was upsetting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Events of abuse are emotional/upsetting &amp; don’t want to tell a stranger.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They may have been threatened by the perp or told not to tell.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May not have been believed previously.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“I got it off my chest already…”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Best predictor of getting a disclosure of abuse is if there has been a previous disclosure and the child perceives a positive outcome or the child feels safe disclosing.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47</a:t>
            </a:fld>
            <a:endParaRPr lang="cs-CZ"/>
          </a:p>
        </p:txBody>
      </p:sp>
    </p:spTree>
    <p:extLst>
      <p:ext uri="{BB962C8B-B14F-4D97-AF65-F5344CB8AC3E}">
        <p14:creationId xmlns:p14="http://schemas.microsoft.com/office/powerpoint/2010/main" val="2698536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Open Sans" panose="020B0606030504020204" pitchFamily="34" charset="0"/>
                <a:cs typeface="Times New Roman" panose="02020603050405020304" pitchFamily="18" charset="0"/>
              </a:rPr>
              <a:t>EXPLORE</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 Initial ACV contact: Sex Abuse allegation, ACV’s dad is the AP. </a:t>
            </a:r>
            <a:r>
              <a:rPr lang="en-US" sz="1800" b="1" kern="1200" dirty="0">
                <a:effectLst/>
                <a:latin typeface="Open Sans" panose="020B0606030504020204" pitchFamily="34" charset="0"/>
                <a:ea typeface="Open Sans" panose="020B0606030504020204" pitchFamily="34" charset="0"/>
                <a:cs typeface="Times New Roman" panose="02020603050405020304" pitchFamily="18" charset="0"/>
              </a:rPr>
              <a:t>SHARE</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 Scenario: Case Manager (CM) spoke with Margaret alone in the living room of her home. Margaret was dressed in a blue shirt and jeans with no visible marks or bruises observed. Margaret stated she is ten years old and attends Marshall Middle School. Margaret said her father made her smoke marijuana. CM asked Margaret if she had ever seen her father use drugs and she said she has seen him smoke marijuana. Margaret understands there are places on her body that no one should touch, and she denied that her father has ever touched her in a sexual way. CM asked if anyone else ever touched her in a sexual way, and Margaret replied yes. CM asked Margaret if her father leaves her home alone and she replied yes, all the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Open Sans" panose="020B0606030504020204" pitchFamily="34" charset="0"/>
                <a:cs typeface="Times New Roman" panose="02020603050405020304" pitchFamily="18" charset="0"/>
              </a:rPr>
              <a:t>ELICIT </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answers from the group.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Good or Bad Example?</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Answer:</a:t>
            </a: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 BAD EXAMPLE </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The ACV made a disclosure of sex and there is no Minimal Facts done – the info needed to make a safety decision with regard to that new allegation was not obtained. Also, the location could be a problem - in the family home, living room. Was the child at least asked where she would be most comfortable talking?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What other questions should the worker have asked to gain the information needed for a minimal fact interview.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48</a:t>
            </a:fld>
            <a:endParaRPr lang="cs-CZ"/>
          </a:p>
        </p:txBody>
      </p:sp>
    </p:spTree>
    <p:extLst>
      <p:ext uri="{BB962C8B-B14F-4D97-AF65-F5344CB8AC3E}">
        <p14:creationId xmlns:p14="http://schemas.microsoft.com/office/powerpoint/2010/main" val="1206773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 Some rules for minimal facts interviews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Talk to the child alone.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Show interest in what child is saying.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Use open-ended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Avoid leading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Don’t go further than you need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Document your questions &amp; child’s responses.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49</a:t>
            </a:fld>
            <a:endParaRPr lang="cs-CZ"/>
          </a:p>
        </p:txBody>
      </p:sp>
    </p:spTree>
    <p:extLst>
      <p:ext uri="{BB962C8B-B14F-4D97-AF65-F5344CB8AC3E}">
        <p14:creationId xmlns:p14="http://schemas.microsoft.com/office/powerpoint/2010/main" val="328540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75005" algn="ctr">
              <a:lnSpc>
                <a:spcPct val="107000"/>
              </a:lnSpc>
              <a:spcBef>
                <a:spcPts val="50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Unit 2: Time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1316990" algn="just">
              <a:lnSpc>
                <a:spcPct val="130000"/>
              </a:lnSpc>
              <a:spcBef>
                <a:spcPts val="1370"/>
              </a:spcBef>
              <a:spcAft>
                <a:spcPts val="0"/>
              </a:spcAft>
            </a:pPr>
            <a:r>
              <a:rPr lang="en-US" sz="1400" b="1" spc="-80" dirty="0">
                <a:effectLst/>
                <a:latin typeface="Open Sans" panose="020B0606030504020204" pitchFamily="34" charset="0"/>
                <a:ea typeface="Open Sans" panose="020B0606030504020204" pitchFamily="34" charset="0"/>
                <a:cs typeface="Times New Roman" panose="02020603050405020304" pitchFamily="18" charset="0"/>
              </a:rPr>
              <a:t>Unit Time: </a:t>
            </a:r>
            <a:r>
              <a:rPr lang="en-US" sz="1400" spc="-80" dirty="0">
                <a:effectLst/>
                <a:latin typeface="Open Sans" panose="020B0606030504020204" pitchFamily="34" charset="0"/>
                <a:ea typeface="Open Sans" panose="020B0606030504020204" pitchFamily="34" charset="0"/>
                <a:cs typeface="Times New Roman" panose="02020603050405020304" pitchFamily="18" charset="0"/>
              </a:rPr>
              <a:t>2 hours</a:t>
            </a:r>
            <a:r>
              <a:rPr lang="en-US" sz="1400" b="1" spc="-8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1316990">
              <a:lnSpc>
                <a:spcPct val="130000"/>
              </a:lnSpc>
              <a:spcBef>
                <a:spcPts val="137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Learning</a:t>
            </a:r>
            <a:r>
              <a:rPr lang="en-US" sz="1400" b="1" spc="-10" dirty="0">
                <a:effectLst/>
                <a:latin typeface="Open Sans" panose="020B0606030504020204" pitchFamily="34" charset="0"/>
                <a:ea typeface="Open Sans" panose="020B0606030504020204" pitchFamily="34" charset="0"/>
                <a:cs typeface="Times New Roman" panose="02020603050405020304" pitchFamily="18" charset="0"/>
              </a:rPr>
              <a:t> </a:t>
            </a:r>
            <a:r>
              <a:rPr lang="en-US" sz="1400" b="1" dirty="0">
                <a:effectLst/>
                <a:latin typeface="Open Sans" panose="020B0606030504020204" pitchFamily="34" charset="0"/>
                <a:ea typeface="Open Sans" panose="020B0606030504020204" pitchFamily="34" charset="0"/>
                <a:cs typeface="Times New Roman" panose="02020603050405020304" pitchFamily="18" charset="0"/>
              </a:rPr>
              <a:t>Objectives: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have a greater understanding of time management in child welfare.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understand the benefits along with internal and external barriers.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evaluate their own time styles and learn tools to assist with how to manage according to their results.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gain knowledge on Energy Levels.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gain knowledge on Covey’s Time Management Matrix and be able to apply the matrix to child welfare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65"/>
              </a:spcBef>
              <a:spcAft>
                <a:spcPts val="0"/>
              </a:spcAft>
            </a:pPr>
            <a:r>
              <a:rPr lang="en-US" sz="1550" dirty="0">
                <a:solidFill>
                  <a:srgbClr val="000000"/>
                </a:solidFill>
                <a:effectLst/>
                <a:latin typeface="Open Sans" panose="020B0606030504020204" pitchFamily="34" charset="0"/>
                <a:ea typeface="Open Sans" panose="020B0606030504020204" pitchFamily="34" charset="0"/>
              </a:rPr>
              <a:t> </a:t>
            </a:r>
            <a:endParaRPr lang="en-US" sz="1200" dirty="0">
              <a:solidFill>
                <a:srgbClr val="000000"/>
              </a:solidFill>
              <a:effectLst/>
              <a:latin typeface="Calibri" panose="020F0502020204030204" pitchFamily="34" charset="0"/>
              <a:ea typeface="Calibri" panose="020F0502020204030204" pitchFamily="34" charset="0"/>
            </a:endParaRPr>
          </a:p>
          <a:p>
            <a:pPr marL="0" marR="0" indent="57150">
              <a:lnSpc>
                <a:spcPct val="107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Supporting Materials: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7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Time Management Facilitator Guide and Power</a:t>
            </a:r>
            <a:r>
              <a:rPr lang="en-US" sz="1200" spc="-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742950" marR="38100" lvl="1" indent="-285750">
              <a:lnSpc>
                <a:spcPct val="113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Please refer to the Time Management Facilitator Guide and PowerPoint for the needed materials for this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832412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 minimal facts interview may 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Exploring body parts and areas that may have been touched using child’s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Who is the perpetrator? (Age and relationships to the child, if the perpetrator has access to other 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Age of the victim/alleged perpetrator(s)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Where did it happen? (Location, Jurisdiction, only one is needed to begin, the rest can be identified later)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When did it happen last? We need to determine if immediate medical attention is necessary, if abuse has taken place within 72 hours, a medical exam is usually necessary to gather evidence.  Consult with your supervisor to discuss where the exam will take 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50</a:t>
            </a:fld>
            <a:endParaRPr lang="cs-CZ"/>
          </a:p>
        </p:txBody>
      </p:sp>
    </p:spTree>
    <p:extLst>
      <p:ext uri="{BB962C8B-B14F-4D97-AF65-F5344CB8AC3E}">
        <p14:creationId xmlns:p14="http://schemas.microsoft.com/office/powerpoint/2010/main" val="2606665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Minimal facts interview format: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Introduction (you &amp; your role today)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Rapport building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Transition to concerns reported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Limited questioning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Set the stage for FI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Thank the child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51</a:t>
            </a:fld>
            <a:endParaRPr lang="cs-CZ"/>
          </a:p>
        </p:txBody>
      </p:sp>
    </p:spTree>
    <p:extLst>
      <p:ext uri="{BB962C8B-B14F-4D97-AF65-F5344CB8AC3E}">
        <p14:creationId xmlns:p14="http://schemas.microsoft.com/office/powerpoint/2010/main" val="2450201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Let’s move on and discuss each segment individually.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Introduction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Your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Profession (in child’s terms)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i="1" kern="1200" dirty="0">
                <a:effectLst/>
                <a:latin typeface="Open Sans" panose="020B0606030504020204" pitchFamily="34" charset="0"/>
                <a:ea typeface="Open Sans" panose="020B0606030504020204" pitchFamily="34" charset="0"/>
                <a:cs typeface="Times New Roman" panose="02020603050405020304" pitchFamily="18" charset="0"/>
              </a:rPr>
              <a:t>“I talk to kids about things that have happened to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i="1" kern="1200" dirty="0">
                <a:effectLst/>
                <a:latin typeface="Open Sans" panose="020B0606030504020204" pitchFamily="34" charset="0"/>
                <a:ea typeface="Open Sans" panose="020B0606030504020204" pitchFamily="34" charset="0"/>
                <a:cs typeface="Times New Roman" panose="02020603050405020304" pitchFamily="18" charset="0"/>
              </a:rPr>
              <a:t>“I talk to kids to find out how they are doing/if things are okay/if they are safe.”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52</a:t>
            </a:fld>
            <a:endParaRPr lang="cs-CZ"/>
          </a:p>
        </p:txBody>
      </p:sp>
    </p:spTree>
    <p:extLst>
      <p:ext uri="{BB962C8B-B14F-4D97-AF65-F5344CB8AC3E}">
        <p14:creationId xmlns:p14="http://schemas.microsoft.com/office/powerpoint/2010/main" val="523144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Rapport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Talk about everyday things &amp; topics that interest the child.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i="1" kern="1200" dirty="0">
                <a:effectLst/>
                <a:latin typeface="Open Sans" panose="020B0606030504020204" pitchFamily="34" charset="0"/>
                <a:ea typeface="Open Sans" panose="020B0606030504020204" pitchFamily="34" charset="0"/>
                <a:cs typeface="Times New Roman" panose="02020603050405020304" pitchFamily="18" charset="0"/>
              </a:rPr>
              <a:t>“Tell me about your favorite sport/pet/subject in school”.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Show interest in what the child has to say.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Explore the child’s interests.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53</a:t>
            </a:fld>
            <a:endParaRPr lang="cs-CZ"/>
          </a:p>
        </p:txBody>
      </p:sp>
    </p:spTree>
    <p:extLst>
      <p:ext uri="{BB962C8B-B14F-4D97-AF65-F5344CB8AC3E}">
        <p14:creationId xmlns:p14="http://schemas.microsoft.com/office/powerpoint/2010/main" val="2374807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Transition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i="1" kern="1200" dirty="0">
                <a:effectLst/>
                <a:latin typeface="Open Sans" panose="020B0606030504020204" pitchFamily="34" charset="0"/>
                <a:ea typeface="Open Sans" panose="020B0606030504020204" pitchFamily="34" charset="0"/>
                <a:cs typeface="Times New Roman" panose="02020603050405020304" pitchFamily="18" charset="0"/>
              </a:rPr>
              <a:t>“Do you know why am I here today?”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i="1" kern="1200" dirty="0">
                <a:effectLst/>
                <a:latin typeface="Open Sans" panose="020B0606030504020204" pitchFamily="34" charset="0"/>
                <a:ea typeface="Open Sans" panose="020B0606030504020204" pitchFamily="34" charset="0"/>
                <a:cs typeface="Times New Roman" panose="02020603050405020304" pitchFamily="18" charset="0"/>
              </a:rPr>
              <a:t>“What did your Mom/Dad/teacher (whomever brought them to you) say about coming to speak to me today?”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i="1" kern="1200" dirty="0">
                <a:effectLst/>
                <a:latin typeface="Open Sans" panose="020B0606030504020204" pitchFamily="34" charset="0"/>
                <a:ea typeface="Open Sans" panose="020B0606030504020204" pitchFamily="34" charset="0"/>
                <a:cs typeface="Times New Roman" panose="02020603050405020304" pitchFamily="18" charset="0"/>
              </a:rPr>
              <a:t>“I heard that someone is worried that something may have happened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Wingdings" panose="05000000000000000000" pitchFamily="2" charset="2"/>
              <a:buChar char=""/>
              <a:tabLst>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BOTHERED….not TOUCHED. Don’t give the child the words they may use in their disclosure.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54</a:t>
            </a:fld>
            <a:endParaRPr lang="cs-CZ"/>
          </a:p>
        </p:txBody>
      </p:sp>
    </p:spTree>
    <p:extLst>
      <p:ext uri="{BB962C8B-B14F-4D97-AF65-F5344CB8AC3E}">
        <p14:creationId xmlns:p14="http://schemas.microsoft.com/office/powerpoint/2010/main" val="1298450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ourier New" panose="02070309020205020404" pitchFamily="49" charset="0"/>
              <a:buChar char="o"/>
            </a:pP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Child says something happened. Now what?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200" b="1" kern="1200" dirty="0">
                <a:effectLst/>
                <a:latin typeface="Open Sans" panose="020B0606030504020204" pitchFamily="34" charset="0"/>
                <a:ea typeface="Open Sans" panose="020B0606030504020204" pitchFamily="34" charset="0"/>
                <a:cs typeface="Times New Roman" panose="02020603050405020304" pitchFamily="18" charset="0"/>
              </a:rPr>
              <a:t>Confirm</a:t>
            </a: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 WHO, WHERE, WHEN, AND NEXT ACCESS.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200" b="1" kern="1200" dirty="0">
                <a:effectLst/>
                <a:latin typeface="Open Sans" panose="020B0606030504020204" pitchFamily="34" charset="0"/>
                <a:ea typeface="Open Sans" panose="020B0606030504020204" pitchFamily="34" charset="0"/>
                <a:cs typeface="Times New Roman" panose="02020603050405020304" pitchFamily="18" charset="0"/>
              </a:rPr>
              <a:t>Do not ask for specifics </a:t>
            </a: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regarding type of touch, number of times, or any other details.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It is okay to ask if the victim knows if this has happened to anyone else.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200" b="1" kern="1200" dirty="0">
                <a:effectLst/>
                <a:latin typeface="Open Sans" panose="020B0606030504020204" pitchFamily="34" charset="0"/>
                <a:ea typeface="Open Sans" panose="020B0606030504020204" pitchFamily="34" charset="0"/>
                <a:cs typeface="Times New Roman" panose="02020603050405020304" pitchFamily="18" charset="0"/>
              </a:rPr>
              <a:t>Transition</a:t>
            </a: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 to explaining next steps/FI.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tabLst>
                <a:tab pos="457200" algn="l"/>
                <a:tab pos="914400" algn="l"/>
              </a:tabLst>
            </a:pPr>
            <a:r>
              <a:rPr lang="en-US" sz="1200" b="1" kern="1200" dirty="0">
                <a:effectLst/>
                <a:latin typeface="Open Sans" panose="020B0606030504020204" pitchFamily="34" charset="0"/>
                <a:ea typeface="Open Sans" panose="020B0606030504020204" pitchFamily="34" charset="0"/>
                <a:cs typeface="Times New Roman" panose="02020603050405020304" pitchFamily="18" charset="0"/>
              </a:rPr>
              <a:t>Redirect</a:t>
            </a: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 the child from sharing more.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Symbol" panose="05050102010706020507" pitchFamily="18" charset="2"/>
              <a:buChar char=""/>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“What you’re saying is very important.  I’d like you to talk to someone else about this somewhere where you can be more comfortable.  Is that okay?”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9144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is the same process if you are investigating a different type of allegation and the child happens to also disclose to you some sort of sexual abuse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55</a:t>
            </a:fld>
            <a:endParaRPr lang="cs-CZ"/>
          </a:p>
        </p:txBody>
      </p:sp>
    </p:spTree>
    <p:extLst>
      <p:ext uri="{BB962C8B-B14F-4D97-AF65-F5344CB8AC3E}">
        <p14:creationId xmlns:p14="http://schemas.microsoft.com/office/powerpoint/2010/main" val="5889534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Role Play Scenario: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You are each given a brief scenario.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Write down 3-5 questions to ask the ACV during your minimal fact interview.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You have about 5 minutes to write down your questions before we role play each scenario.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5-year-old Susan disclosed to her teacher that her uncle Johnny touched her “cookie” a few nights ago, and she did not like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10-year-old Mike disclosed her older brother has been coming into his room at night making him do things he shouldn’t.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13- year-old Morgan told her friend Mary who reported to school counselor that Morgan has been forced to have sex with you step-dad for over a year.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15-year-old Danny disclosed to his baseball coach that his older sister Michelle’s husband Michael has been raping him for about six months and he is supposed to go stay with them this weekend and he really doesn’t want to go because he knows what will happen.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56</a:t>
            </a:fld>
            <a:endParaRPr lang="cs-CZ"/>
          </a:p>
        </p:txBody>
      </p:sp>
    </p:spTree>
    <p:extLst>
      <p:ext uri="{BB962C8B-B14F-4D97-AF65-F5344CB8AC3E}">
        <p14:creationId xmlns:p14="http://schemas.microsoft.com/office/powerpoint/2010/main" val="371353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Preparing the Family for the Forensic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Use less threatening language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Explain what a forensic interview is and how the interview takes 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This conversation looks different for children and adults.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Answer questions about the CAC and the next steps (do not just give appointment info)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cs typeface="Times New Roman" panose="02020603050405020304" pitchFamily="18" charset="0"/>
              </a:rPr>
              <a:t>Explain to the family what a CAC is, what an FI is, and why we use this process. Trauma-informed and child friendly, etc.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57</a:t>
            </a:fld>
            <a:endParaRPr lang="cs-CZ"/>
          </a:p>
        </p:txBody>
      </p:sp>
    </p:spTree>
    <p:extLst>
      <p:ext uri="{BB962C8B-B14F-4D97-AF65-F5344CB8AC3E}">
        <p14:creationId xmlns:p14="http://schemas.microsoft.com/office/powerpoint/2010/main" val="2602820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EXPLAIN </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Forensic Interview: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Who conducts a Forensic Interview? Forensic interviews are conducted by a specially trained Forensic Interviewer who is employed by the Children's Advocacy Center. A forensic interviewer is formally trained in the use of protocol, how children disclose abuse, child development, age-appropriate questioning.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What is a Forensic Interview? A fact-finding interview in which a child who is alleged to be a victim of abuse is questioned in a developmentally appropriate, non-suggestive and child friendly environment.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kern="1200" dirty="0">
                <a:effectLst/>
                <a:latin typeface="Open Sans" panose="020B0606030504020204" pitchFamily="34" charset="0"/>
                <a:ea typeface="Open Sans" panose="020B0606030504020204" pitchFamily="34" charset="0"/>
                <a:cs typeface="Times New Roman" panose="02020603050405020304" pitchFamily="18" charset="0"/>
              </a:rPr>
              <a:t>Why are Forensic Interviews important? To obtain detailed information in the child's own words about the allegations of abuse. This is to ensure the safety of the child and to gather facts for law enforcement in the investigative 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58</a:t>
            </a:fld>
            <a:endParaRPr lang="cs-CZ"/>
          </a:p>
        </p:txBody>
      </p:sp>
    </p:spTree>
    <p:extLst>
      <p:ext uri="{BB962C8B-B14F-4D97-AF65-F5344CB8AC3E}">
        <p14:creationId xmlns:p14="http://schemas.microsoft.com/office/powerpoint/2010/main" val="410947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 </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Minimal Facts Case Scenario: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Case Manager (CM) Rosco spoke privately with Becca (alleged child victim/age 12) at school.  (After introduction and rapport).  CM Rosco asked Becca if someone may be worried about her.  Becca reported she has been “cutting” and “depressed” because something had happened to her.  Becca stated her grandfather, Ben Trent is a truck driver, and she has gone with him to make deliveries on several occasions. Becca stated Mr. Trent "raped" her between the ages of 9 and 12, with the last time being about three weeks ago. Becca reported she did not know the exact locations of these incidents, because it almost always happened in the truck. Becca reported Mr. Trent had also "raped" her about three times at his home in Cheatham County.  Becca reported she has only recently told her mother, and she doesn’t know if this has happened to anyone else.  CM Rosco explained to Becca that what she was saying was very important and then CM Rosco explained to Becca about talking to someone at the Children’s Advocacy Center (forensic interview process) and Becca stated she would be willing to participate in the forensic interview. CM thanked Becca for talking and asked if there was anything else she wanted to talk about which she replied 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Good example or bad? Answer: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Good Example!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Since Becca told her mother about the abuse, we can talk to the mother to ask about grandpa’s next access to Becca, and then proceed with any safety planning from there.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59</a:t>
            </a:fld>
            <a:endParaRPr lang="cs-CZ"/>
          </a:p>
        </p:txBody>
      </p:sp>
    </p:spTree>
    <p:extLst>
      <p:ext uri="{BB962C8B-B14F-4D97-AF65-F5344CB8AC3E}">
        <p14:creationId xmlns:p14="http://schemas.microsoft.com/office/powerpoint/2010/main" val="398286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 Management Basecamp:</a:t>
            </a:r>
          </a:p>
          <a:p>
            <a:r>
              <a:rPr lang="en-US"/>
              <a:t>https://3.basecamp.com/3663757/buckets/23473702/vaults/5853963771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FURTHER EXPLORE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Jurisdiction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In the previous case example did child disclose location of at least one incident? Answer: Yes, child disclose at least one location of sexual abuse.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Could there be various jurisdictions? When would be a good time to explore other locations and jurisdictions of abuse? Answer: Yes, during the forensic interview it would be explored of other locations or jurisdictions.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Which location or jurisdiction did the child disclose?  Answer: Cheatham County was initially disclosed.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Would you notify Law enforcement before or after you spoke to the child? How do you determine which law enforcement officer needs to be notified of incident (City or County)? Answer: If initial referral has allegation of sexual abuse, you would convene CPIT prior to going out on the case. If during your investigation sex abuse is disclosed once it is determined through minimal facts law enforcement would be notified.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60</a:t>
            </a:fld>
            <a:endParaRPr lang="cs-CZ"/>
          </a:p>
        </p:txBody>
      </p:sp>
    </p:spTree>
    <p:extLst>
      <p:ext uri="{BB962C8B-B14F-4D97-AF65-F5344CB8AC3E}">
        <p14:creationId xmlns:p14="http://schemas.microsoft.com/office/powerpoint/2010/main" val="15115862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In</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this section, we will look at several examples of case recordings – Minimal Facts, FI, body safety interview, non-offending parent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61</a:t>
            </a:fld>
            <a:endParaRPr lang="cs-CZ"/>
          </a:p>
        </p:txBody>
      </p:sp>
    </p:spTree>
    <p:extLst>
      <p:ext uri="{BB962C8B-B14F-4D97-AF65-F5344CB8AC3E}">
        <p14:creationId xmlns:p14="http://schemas.microsoft.com/office/powerpoint/2010/main" val="4093391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575"/>
              </a:spcBef>
              <a:spcAft>
                <a:spcPts val="0"/>
              </a:spcAft>
              <a:buFont typeface="Symbol" panose="05050102010706020507" pitchFamily="18" charset="2"/>
              <a:buChar char=""/>
            </a:pP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ASK</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 Non offending parent interview. Good or Bad? Scenario: </a:t>
            </a:r>
            <a:r>
              <a:rPr lang="en-US" sz="1200" kern="1200" dirty="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Case Manager (CM) explained the Department of Children’s Services (DCS) process of investigating cases with allegations of a sexual nature. CM explained the process of presenting the case to the Child Protective Investigative Team (CPIT). CM explained what a Forensic Interview (FI) was and asked if the family agreed with allowing their child to have an FI.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Answer: BAD EXAMPLE!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We appreciate the CM explaining all of these things to the family, and we should, except maybe the CPIT presentation. But, this case note really doesn’t tell us anything. Hopefully, these sentences are </a:t>
            </a:r>
            <a:r>
              <a:rPr lang="en-US" sz="1200" b="1" u="sng" dirty="0">
                <a:effectLst/>
                <a:latin typeface="Open Sans" panose="020B0606030504020204" pitchFamily="34" charset="0"/>
                <a:ea typeface="Calibri" panose="020F0502020204030204" pitchFamily="34" charset="0"/>
                <a:cs typeface="Times New Roman" panose="02020603050405020304" pitchFamily="18" charset="0"/>
              </a:rPr>
              <a:t>part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of the parent/caregiver interview, along with a lot of other information.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62</a:t>
            </a:fld>
            <a:endParaRPr lang="cs-CZ"/>
          </a:p>
        </p:txBody>
      </p:sp>
    </p:spTree>
    <p:extLst>
      <p:ext uri="{BB962C8B-B14F-4D97-AF65-F5344CB8AC3E}">
        <p14:creationId xmlns:p14="http://schemas.microsoft.com/office/powerpoint/2010/main" val="15311278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ASK </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Minimal Facts Documentation. Good or Bad? Scenario: </a:t>
            </a:r>
            <a:r>
              <a:rPr lang="en-US" sz="1800" kern="1200" dirty="0">
                <a:effectLst/>
                <a:latin typeface="Open Sans" panose="020B0606030504020204" pitchFamily="34" charset="0"/>
                <a:ea typeface="Open Sans" panose="020B0606030504020204" pitchFamily="34" charset="0"/>
                <a:cs typeface="Times New Roman" panose="02020603050405020304" pitchFamily="18" charset="0"/>
              </a:rPr>
              <a:t>Blake (age 9) stated she knew why Case Manager (CM) had come to talk with her. Blake stated people should not touch her private areas, which are where a swimsuit covers up. Blake stated a family friend who lives with her grandmother touched her inner thigh when she had shorts on, and he tried kissing her on the lips, but she pushed him away. Blake stated the friend continued to ask her to sit on his lap. CM asked Blake how many times this happened, and Blake said, “A few.” Blake stated she told her father and now she doesn’t go to her grandmother’s home anymore. Blake stated she feels safe with her father.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Answer: Poor Example!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 We cannot tell when was the last time this happened, if the AP is an adult/minor, the location (jurisdiction). If we can get that missing info from the father, then those things would not need to be asked of the ACV. Also, the CM asked how many times, and that is not something needed in Minimal Facts.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63</a:t>
            </a:fld>
            <a:endParaRPr lang="cs-CZ"/>
          </a:p>
        </p:txBody>
      </p:sp>
    </p:spTree>
    <p:extLst>
      <p:ext uri="{BB962C8B-B14F-4D97-AF65-F5344CB8AC3E}">
        <p14:creationId xmlns:p14="http://schemas.microsoft.com/office/powerpoint/2010/main" val="178485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455"/>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ASK </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Assessing for Safety. Good or Bad? Scenario: </a:t>
            </a:r>
            <a:r>
              <a:rPr lang="en-US" sz="1800" kern="1200" dirty="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Case Manager (CM) Lesley Hunter met privately with Emily (Alleged Child Victim) at the home of her grandparents to address the reported allegations and to assess for safety, permanency, and well-being. CM Hunter let Emily know she was not in trouble. CM Hunter explained her role and that she makes sure children are safe. CM Hunter asked Emily what it meant to be safe, and she stated that it means you are okay. CM Hunter asked if she felt safe and she stated yes. Emily stated she lives with her “Granny and Grandpa” and likes living here. CM Hunter asked how school was going and she stated it was good and she is in first grade. CM Hunter asked Emily if she had rules for her body, and she stated ”yeah”. CM Hunter asked what those are, and she said, “Don’t take off clothes and don’t open legs because something bad could happen if someone saw down there.” CM Hunter asked if there are any places on her body that are private, and she stated yes. CM Hunter asked if she could point to those places and she pointed to her neck, stomach, knees, face, and bottom. CM Hunter asked if something has happened to those places and she stated no. CM Hunter asked if she could tell someone if something did happen and she stated her Granny or Grandpa. CM Hunter asked Emily if she had anything else she would like to talk about, and she stated no. CM Hunter thanked Emily for speaking to her.  CM Hunter did not observe any concerns with Emily on this date.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Answer: Good Body Safety Interview Example!!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THIS IS NOT A MINIMAL FACTS INTERVIEW!! This kind of interview should be done as a part of the Global Assessment with all ACV’s, regardless of the allegation type (as age/verbal skills permit)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64</a:t>
            </a:fld>
            <a:endParaRPr lang="cs-CZ"/>
          </a:p>
        </p:txBody>
      </p:sp>
    </p:spTree>
    <p:extLst>
      <p:ext uri="{BB962C8B-B14F-4D97-AF65-F5344CB8AC3E}">
        <p14:creationId xmlns:p14="http://schemas.microsoft.com/office/powerpoint/2010/main" val="3064206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575"/>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ASK </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Minimal Facts or Beyond? Scenario: </a:t>
            </a:r>
            <a:r>
              <a:rPr lang="en-US" sz="1800" kern="1200" dirty="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Investigator Bevans asked Jill if anyone has ever touched her on her private body parts and Jill reported yes. Investigator Bevans asked if anyone has asked her to touch them on their private body parts and Jill reported yes. Investigator Bevans asked if anyone has ever tried to get her to show them her private parts and Jill reported yes. Investigator Bevans asked if anyone has showed her their private parts and Jill reported yes. Based on the disclosure, Investigator Bevans will be scheduling a forensic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Answer: BEYOND! </a:t>
            </a:r>
            <a:r>
              <a:rPr lang="en-US" sz="1800" dirty="0">
                <a:effectLst/>
                <a:latin typeface="Open Sans" panose="020B0606030504020204" pitchFamily="34" charset="0"/>
                <a:ea typeface="Calibri" panose="020F0502020204030204" pitchFamily="34" charset="0"/>
                <a:cs typeface="Times New Roman" panose="02020603050405020304" pitchFamily="18" charset="0"/>
              </a:rPr>
              <a:t>Discuss the importance of not going to far.  The child made a disclosure, should cut the interview off, schedule a forensic.  No need to keep pushing and not get any of the other information needed These details are all about the touching and include none of the other info needed to determine safety and for safety planning.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Always document facts and use terms and words child uses.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65</a:t>
            </a:fld>
            <a:endParaRPr lang="cs-CZ"/>
          </a:p>
        </p:txBody>
      </p:sp>
    </p:spTree>
    <p:extLst>
      <p:ext uri="{BB962C8B-B14F-4D97-AF65-F5344CB8AC3E}">
        <p14:creationId xmlns:p14="http://schemas.microsoft.com/office/powerpoint/2010/main" val="16149687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Open Sans" panose="020B0606030504020204" pitchFamily="34" charset="0"/>
                <a:ea typeface="Times New Roman" panose="02020603050405020304" pitchFamily="18" charset="0"/>
                <a:cs typeface="Times New Roman" panose="02020603050405020304" pitchFamily="18" charset="0"/>
              </a:rPr>
              <a:t>ASK</a:t>
            </a:r>
            <a:r>
              <a:rPr lang="en-US" sz="1200" dirty="0">
                <a:effectLst/>
                <a:latin typeface="Open Sans" panose="020B0606030504020204" pitchFamily="34" charset="0"/>
                <a:ea typeface="Times New Roman" panose="02020603050405020304" pitchFamily="18" charset="0"/>
                <a:cs typeface="Times New Roman" panose="02020603050405020304" pitchFamily="18" charset="0"/>
              </a:rPr>
              <a:t> participants if they have any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66</a:t>
            </a:fld>
            <a:endParaRPr lang="cs-CZ"/>
          </a:p>
        </p:txBody>
      </p:sp>
    </p:spTree>
    <p:extLst>
      <p:ext uri="{BB962C8B-B14F-4D97-AF65-F5344CB8AC3E}">
        <p14:creationId xmlns:p14="http://schemas.microsoft.com/office/powerpoint/2010/main" val="3661187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spcBef>
                <a:spcPts val="500"/>
              </a:spcBef>
              <a:spcAft>
                <a:spcPts val="0"/>
              </a:spcAft>
            </a:pPr>
            <a:r>
              <a:rPr lang="en-US" sz="1800" b="1" dirty="0">
                <a:effectLst/>
                <a:latin typeface="Open Sans" panose="020B0606030504020204" pitchFamily="34" charset="0"/>
                <a:ea typeface="Open Sans" panose="020B0606030504020204" pitchFamily="34" charset="0"/>
              </a:rPr>
              <a:t>Unit 7: Safe Sleep</a:t>
            </a:r>
          </a:p>
          <a:p>
            <a:pPr marL="0" marR="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Unit Time: 1 hour </a:t>
            </a:r>
          </a:p>
          <a:p>
            <a:pPr marL="0" marR="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Learning Objectives:</a:t>
            </a: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understand the importance of Safe Sleep practices.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recognize the ABC’s of Safe Sleep.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differentiate between unsafe sleep positions and environments and Safe Sleep positions and environments.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be familiar with the Protocol for Safe Sleep Education and Delivery of Safe Sleep Furniture.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understand the process for accessing and replenishing Safe Sleep furniture.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be able to assemble Pack ‘n’ Play Safe Sleep furniture.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 </a:t>
            </a: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742950" marR="0" lvl="1" indent="-285750">
              <a:lnSpc>
                <a:spcPct val="150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Safe Sleep Facilitator</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Guide and</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Safe Sleep Protocol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Safe Sleep Assessment Form CS-1209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742950" marR="38100" lvl="1" indent="-285750">
              <a:lnSpc>
                <a:spcPct val="113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Refer to the Safe Sleep Facilitator Guide and PowerPoint for the needed materials for this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67</a:t>
            </a:fld>
            <a:endParaRPr lang="cs-CZ"/>
          </a:p>
        </p:txBody>
      </p:sp>
    </p:spTree>
    <p:extLst>
      <p:ext uri="{BB962C8B-B14F-4D97-AF65-F5344CB8AC3E}">
        <p14:creationId xmlns:p14="http://schemas.microsoft.com/office/powerpoint/2010/main" val="11452135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Safe Sleep for Infants Basecamp:  https://3.basecamp.com/3663757/buckets/23473702/vaults/5853926584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spcBef>
                <a:spcPts val="500"/>
              </a:spcBef>
              <a:spcAft>
                <a:spcPts val="0"/>
              </a:spcAft>
            </a:pPr>
            <a:r>
              <a:rPr lang="en-US" sz="1800" b="1" dirty="0">
                <a:effectLst/>
                <a:latin typeface="Open Sans" panose="020B0606030504020204" pitchFamily="34" charset="0"/>
                <a:ea typeface="Open Sans" panose="020B0606030504020204" pitchFamily="34" charset="0"/>
              </a:rPr>
              <a:t>Unit 8: Child Passenger Safety Seat and Installations</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Unit Time: 3 hours </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Learning Objectives: </a:t>
            </a: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learn Tennessee Child Passenger Safety Seat Laws and achieve basic understanding of car seat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learn to identify correct use and misuse and be able to guide others in choosing and installing car seat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be an advocate for child passenger safety laws and enforcement and understand how to reduce personal liability.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will learn how to correctly install rear-facing, forward-facing, and booster seats using the seat belt and/ or LATCH.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Passenger Safety Seat Facilitator</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Guide and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Passenger Seats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Passenger Safety Check Off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42900" marR="0" lvl="0" indent="-342900" fontAlgn="base">
              <a:lnSpc>
                <a:spcPct val="150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Refer to the Child Passenger Safety Seat Facilitator Guide and PowerPoint for the needed materials for this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69</a:t>
            </a:fld>
            <a:endParaRPr lang="cs-CZ"/>
          </a:p>
        </p:txBody>
      </p:sp>
    </p:spTree>
    <p:extLst>
      <p:ext uri="{BB962C8B-B14F-4D97-AF65-F5344CB8AC3E}">
        <p14:creationId xmlns:p14="http://schemas.microsoft.com/office/powerpoint/2010/main" val="162470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75005" algn="ctr">
              <a:lnSpc>
                <a:spcPct val="107000"/>
              </a:lnSpc>
              <a:spcBef>
                <a:spcPts val="50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Unit 3: CFSR/Quality Contacts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46000"/>
              </a:lnSpc>
              <a:spcBef>
                <a:spcPts val="180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Unit Time: 4 hours and 45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46000"/>
              </a:lnSpc>
              <a:spcBef>
                <a:spcPts val="180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Learning Objectives: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38100" lvl="1" indent="-285750">
              <a:lnSpc>
                <a:spcPct val="150000"/>
              </a:lnSpc>
              <a:spcBef>
                <a:spcPts val="0"/>
              </a:spcBef>
              <a:spcAft>
                <a:spcPts val="0"/>
              </a:spcAft>
              <a:buFont typeface="Symbol" panose="05050102010706020507" pitchFamily="18" charset="2"/>
              <a:buChar char=""/>
              <a:tabLst>
                <a:tab pos="583565" algn="l"/>
                <a:tab pos="5842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Participants will understand CFSR and how </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worker goes above and beyond to meet expectations of the family.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09905" lvl="0" indent="-342900">
              <a:lnSpc>
                <a:spcPct val="115000"/>
              </a:lnSpc>
              <a:spcBef>
                <a:spcPts val="0"/>
              </a:spcBef>
              <a:spcAft>
                <a:spcPts val="800"/>
              </a:spcAft>
              <a:buSzPts val="1200"/>
              <a:buFont typeface="Symbol" panose="05050102010706020507" pitchFamily="18" charset="2"/>
              <a:buChar char=""/>
              <a:tabLst>
                <a:tab pos="748665" algn="l"/>
                <a:tab pos="749300" algn="l"/>
              </a:tabLst>
            </a:pPr>
            <a:r>
              <a:rPr lang="en-US" sz="1200" spc="-5" dirty="0">
                <a:effectLst/>
                <a:latin typeface="Open Sans" panose="020B0606030504020204" pitchFamily="34" charset="0"/>
                <a:ea typeface="Calibri" panose="020F0502020204030204" pitchFamily="34" charset="0"/>
                <a:cs typeface="Times New Roman" panose="02020603050405020304" pitchFamily="18" charset="0"/>
              </a:rPr>
              <a:t>Participants will understand the importance of quality contacts and documentation and how they relate to and impact safety, permanency, and well-being.</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marR="509905" lvl="0" indent="-342900">
              <a:lnSpc>
                <a:spcPct val="115000"/>
              </a:lnSpc>
              <a:spcBef>
                <a:spcPts val="0"/>
              </a:spcBef>
              <a:spcAft>
                <a:spcPts val="800"/>
              </a:spcAft>
              <a:buSzPts val="1200"/>
              <a:buFont typeface="Symbol" panose="05050102010706020507" pitchFamily="18" charset="2"/>
              <a:buChar char=""/>
              <a:tabLst>
                <a:tab pos="748665" algn="l"/>
                <a:tab pos="749300" algn="l"/>
              </a:tabLst>
            </a:pPr>
            <a:r>
              <a:rPr lang="en-US" sz="1200" spc="-5" dirty="0">
                <a:effectLst/>
                <a:latin typeface="Open Sans" panose="020B0606030504020204" pitchFamily="34" charset="0"/>
                <a:ea typeface="Calibri" panose="020F0502020204030204" pitchFamily="34" charset="0"/>
                <a:cs typeface="Times New Roman" panose="02020603050405020304" pitchFamily="18" charset="0"/>
              </a:rPr>
              <a:t>Participants will be able to define and understand the characteristics of purposeful, quality contacts.</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marR="509905" lvl="0" indent="-342900">
              <a:lnSpc>
                <a:spcPct val="115000"/>
              </a:lnSpc>
              <a:spcBef>
                <a:spcPts val="0"/>
              </a:spcBef>
              <a:spcAft>
                <a:spcPts val="800"/>
              </a:spcAft>
              <a:buSzPts val="1200"/>
              <a:buFont typeface="Symbol" panose="05050102010706020507" pitchFamily="18" charset="2"/>
              <a:buChar char=""/>
              <a:tabLst>
                <a:tab pos="748665" algn="l"/>
                <a:tab pos="749300" algn="l"/>
              </a:tabLst>
            </a:pPr>
            <a:r>
              <a:rPr lang="en-US" sz="1200" spc="-5" dirty="0">
                <a:effectLst/>
                <a:latin typeface="Open Sans" panose="020B0606030504020204" pitchFamily="34" charset="0"/>
                <a:ea typeface="Calibri" panose="020F0502020204030204" pitchFamily="34" charset="0"/>
                <a:cs typeface="Times New Roman" panose="02020603050405020304" pitchFamily="18" charset="0"/>
              </a:rPr>
              <a:t>Participants will understand the three phases of a quality contact.</a:t>
            </a:r>
            <a:br>
              <a:rPr lang="en-US" sz="1200" spc="-5" dirty="0">
                <a:effectLst/>
                <a:latin typeface="Open Sans" panose="020B0606030504020204" pitchFamily="34" charset="0"/>
                <a:ea typeface="Calibri" panose="020F0502020204030204" pitchFamily="34" charset="0"/>
                <a:cs typeface="Times New Roman" panose="02020603050405020304" pitchFamily="18" charset="0"/>
              </a:rPr>
            </a:br>
            <a:r>
              <a:rPr lang="en-US" sz="1200" spc="-5" dirty="0">
                <a:effectLst/>
                <a:latin typeface="Open Sans" panose="020B0606030504020204" pitchFamily="34" charset="0"/>
                <a:ea typeface="Calibri" panose="020F0502020204030204" pitchFamily="34" charset="0"/>
                <a:cs typeface="Times New Roman" panose="02020603050405020304" pitchFamily="18" charset="0"/>
              </a:rPr>
              <a:t>Participants will be aware of buzzwords and how they can impact documentation and concerted Efforts.</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marR="509905" lvl="0" indent="-342900">
              <a:lnSpc>
                <a:spcPct val="115000"/>
              </a:lnSpc>
              <a:spcBef>
                <a:spcPts val="0"/>
              </a:spcBef>
              <a:spcAft>
                <a:spcPts val="800"/>
              </a:spcAft>
              <a:buSzPts val="1200"/>
              <a:buFont typeface="Symbol" panose="05050102010706020507" pitchFamily="18" charset="2"/>
              <a:buChar char=""/>
              <a:tabLst>
                <a:tab pos="748665" algn="l"/>
                <a:tab pos="749300" algn="l"/>
              </a:tabLst>
            </a:pPr>
            <a:r>
              <a:rPr lang="en-US" sz="1200" spc="-5" dirty="0">
                <a:effectLst/>
                <a:latin typeface="Open Sans" panose="020B0606030504020204" pitchFamily="34" charset="0"/>
                <a:ea typeface="Calibri" panose="020F0502020204030204" pitchFamily="34" charset="0"/>
                <a:cs typeface="Times New Roman" panose="02020603050405020304" pitchFamily="18" charset="0"/>
              </a:rPr>
              <a:t>Participants will understand the importance of integrating assessments into case practice and understand global assessment.</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
              </a:spcBef>
              <a:spcAft>
                <a:spcPts val="0"/>
              </a:spcAft>
            </a:pPr>
            <a:r>
              <a:rPr lang="en-US" sz="145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Supporting Materials: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1270"/>
              </a:spcBef>
              <a:spcAft>
                <a:spcPts val="0"/>
              </a:spcAft>
              <a:buFont typeface="Symbol" panose="05050102010706020507" pitchFamily="18" charset="2"/>
              <a:buChar char=""/>
              <a:tabLst>
                <a:tab pos="583565" algn="l"/>
                <a:tab pos="584200" algn="l"/>
              </a:tabLst>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CORE Week 2 Facilitator Guide and Power</a:t>
            </a:r>
            <a:r>
              <a:rPr lang="en-US" sz="1200" spc="-5" dirty="0">
                <a:effectLst/>
                <a:latin typeface="Open Sans" panose="020B0606030504020204" pitchFamily="34" charset="0"/>
                <a:ea typeface="Open Sans" panose="020B0606030504020204" pitchFamily="34" charset="0"/>
                <a:cs typeface="Times New Roman" panose="02020603050405020304" pitchFamily="18" charset="0"/>
              </a:rPr>
              <a:t> </a:t>
            </a:r>
            <a:r>
              <a:rPr lang="en-US" sz="1200" dirty="0">
                <a:effectLst/>
                <a:latin typeface="Open Sans" panose="020B0606030504020204" pitchFamily="34" charset="0"/>
                <a:ea typeface="Open Sans" panose="020B0606030504020204" pitchFamily="34" charset="0"/>
                <a:cs typeface="Times New Roman" panose="02020603050405020304" pitchFamily="18" charset="0"/>
              </a:rPr>
              <a:t>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3.1 Child and Family Service Review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Time: 45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9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5921708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Child Passenger Safety Seat Base Camp: https://3.basecamp.com/3663757/buckets/23473702/vaults/5853927045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spcBef>
                <a:spcPts val="500"/>
              </a:spcBef>
              <a:spcAft>
                <a:spcPts val="0"/>
              </a:spcAft>
            </a:pPr>
            <a:r>
              <a:rPr lang="en-US" sz="1800" b="1" dirty="0">
                <a:effectLst/>
                <a:latin typeface="Open Sans" panose="020B0606030504020204" pitchFamily="34" charset="0"/>
                <a:ea typeface="Open Sans" panose="020B0606030504020204" pitchFamily="34" charset="0"/>
              </a:rPr>
              <a:t>Unit 9: Communicating for Conflict Resolution</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Unit Time: 3 hours 30 minutes </a:t>
            </a: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rPr>
              <a:t>Learning Objectives: </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200" dirty="0">
                <a:effectLst/>
                <a:latin typeface="Open Sans" panose="020B0606030504020204" pitchFamily="34" charset="0"/>
                <a:ea typeface="Calibri" panose="020F0502020204030204" pitchFamily="34" charset="0"/>
              </a:rPr>
              <a:t>Participants will be able to define conflict and its potential impact on relationships.</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200" dirty="0">
                <a:effectLst/>
                <a:latin typeface="Open Sans" panose="020B0606030504020204" pitchFamily="34" charset="0"/>
                <a:ea typeface="Calibri" panose="020F0502020204030204" pitchFamily="34" charset="0"/>
              </a:rPr>
              <a:t>Participants will be knowledgeable of different conflict positions in conflict resolution.</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200" dirty="0">
                <a:effectLst/>
                <a:latin typeface="Open Sans" panose="020B0606030504020204" pitchFamily="34" charset="0"/>
                <a:ea typeface="Calibri" panose="020F0502020204030204" pitchFamily="34" charset="0"/>
              </a:rPr>
              <a:t>Participants will understand the importance and role of communication in the prevention and/or resolution of conflict.</a:t>
            </a:r>
          </a:p>
          <a:p>
            <a:pPr marL="342900" marR="0" lvl="0" indent="-342900">
              <a:lnSpc>
                <a:spcPct val="115000"/>
              </a:lnSpc>
              <a:spcBef>
                <a:spcPts val="0"/>
              </a:spcBef>
              <a:spcAft>
                <a:spcPts val="600"/>
              </a:spcAft>
              <a:buFont typeface="Symbol" panose="05050102010706020507" pitchFamily="18" charset="2"/>
              <a:buChar char=""/>
              <a:tabLst>
                <a:tab pos="228600" algn="l"/>
                <a:tab pos="457200" algn="l"/>
              </a:tabLst>
            </a:pPr>
            <a:r>
              <a:rPr lang="en-US" sz="1200" dirty="0">
                <a:effectLst/>
                <a:latin typeface="Open Sans" panose="020B0606030504020204" pitchFamily="34" charset="0"/>
                <a:ea typeface="Calibri" panose="020F0502020204030204" pitchFamily="34" charset="0"/>
              </a:rPr>
              <a:t>Participants will examine “triggers” and “de-escalation” strategies for intervening in the traumatic response and supporting trauma impacted children/youth. </a:t>
            </a: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indent="0">
              <a:spcBef>
                <a:spcPts val="0"/>
              </a:spcBef>
              <a:spcAft>
                <a:spcPts val="0"/>
              </a:spcAft>
            </a:pPr>
            <a:r>
              <a:rPr lang="en-US" sz="10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55600" marR="0" indent="57150">
              <a:spcBef>
                <a:spcPts val="0"/>
              </a:spcBef>
              <a:spcAft>
                <a:spcPts val="0"/>
              </a:spcAft>
            </a:pPr>
            <a:r>
              <a:rPr lang="en-US" sz="1400" b="1" dirty="0">
                <a:effectLst/>
                <a:latin typeface="Open Sans" panose="020B0606030504020204" pitchFamily="34" charset="0"/>
                <a:ea typeface="Open Sans" panose="020B0606030504020204" pitchFamily="34" charset="0"/>
              </a:rPr>
              <a:t>Supporting Materials:</a:t>
            </a: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Communicating for Conflict Resolution Facilitator</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Guide and PowerPoint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2000"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0" marR="0">
              <a:spcBef>
                <a:spcPts val="0"/>
              </a:spcBef>
              <a:spcAft>
                <a:spcPts val="0"/>
              </a:spcAft>
            </a:pPr>
            <a:r>
              <a:rPr lang="en-US" sz="1400" b="1" dirty="0">
                <a:effectLst/>
                <a:latin typeface="Open Sans" panose="020B0606030504020204" pitchFamily="34" charset="0"/>
                <a:ea typeface="Open Sans" panose="020B0606030504020204" pitchFamily="34" charset="0"/>
              </a:rPr>
              <a:t>Key Teaching Points / Instructions</a:t>
            </a:r>
          </a:p>
          <a:p>
            <a:pPr marL="0" marR="0" indent="0">
              <a:spcBef>
                <a:spcPts val="40"/>
              </a:spcBef>
              <a:spcAft>
                <a:spcPts val="0"/>
              </a:spcAft>
            </a:pPr>
            <a:r>
              <a:rPr lang="en-US" sz="1300" b="1" dirty="0">
                <a:effectLst/>
                <a:latin typeface="Open Sans" panose="020B0606030504020204" pitchFamily="34" charset="0"/>
                <a:ea typeface="Open Sans" panose="020B0606030504020204" pitchFamily="34" charset="0"/>
              </a:rPr>
              <a:t> </a:t>
            </a:r>
            <a:endParaRPr lang="en-US" sz="1200" dirty="0">
              <a:effectLst/>
              <a:latin typeface="Open Sans" panose="020B0606030504020204" pitchFamily="34" charset="0"/>
              <a:ea typeface="Open Sans" panose="020B0606030504020204" pitchFamily="34" charset="0"/>
            </a:endParaRPr>
          </a:p>
          <a:p>
            <a:pPr marL="342900" marR="0" lvl="0" indent="-342900" fontAlgn="base">
              <a:lnSpc>
                <a:spcPct val="150000"/>
              </a:lnSpc>
              <a:spcBef>
                <a:spcPts val="0"/>
              </a:spcBef>
              <a:spcAft>
                <a:spcPts val="0"/>
              </a:spcAft>
              <a:buFont typeface="Symbol" panose="05050102010706020507" pitchFamily="18" charset="2"/>
              <a:buChar char=""/>
              <a:tabLst>
                <a:tab pos="457200" algn="l"/>
              </a:tabLst>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TRAINER 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Refer to the Communicating for Conflict Resolution Facilitator Guide and PowerPoint for the needed materials for this</a:t>
            </a:r>
            <a:r>
              <a:rPr lang="en-US" sz="1200" spc="-3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71</a:t>
            </a:fld>
            <a:endParaRPr lang="cs-CZ"/>
          </a:p>
        </p:txBody>
      </p:sp>
    </p:spTree>
    <p:extLst>
      <p:ext uri="{BB962C8B-B14F-4D97-AF65-F5344CB8AC3E}">
        <p14:creationId xmlns:p14="http://schemas.microsoft.com/office/powerpoint/2010/main" val="27434303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Communicating for Conflict Resolution Basecamp:  https://3.basecamp.com/3663757/buckets/23473702/vaults/5853949195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561340" marR="687070" algn="ctr">
              <a:lnSpc>
                <a:spcPct val="107000"/>
              </a:lnSpc>
              <a:spcBef>
                <a:spcPts val="500"/>
              </a:spcBef>
              <a:spcAft>
                <a:spcPts val="0"/>
              </a:spcAft>
            </a:pPr>
            <a:r>
              <a:rPr lang="en-US" sz="1800" b="1" dirty="0">
                <a:effectLst/>
                <a:latin typeface="Open Sans" panose="020B0606030504020204" pitchFamily="34" charset="0"/>
                <a:ea typeface="Open Sans" panose="020B0606030504020204" pitchFamily="34" charset="0"/>
                <a:cs typeface="Times New Roman" panose="02020603050405020304" pitchFamily="18" charset="0"/>
              </a:rPr>
              <a:t>Unit 10: Motivational Interviewing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Unit Time: 2 hours 15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137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Learning Objectives: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be introduced to the concept of ambivalence in child welfare.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gain understanding of the causes of ambivalence and how to decrease ambivalence with Motivational Interviewing (MI).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become familiar with resistance, sustain talk and discord.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become knowledgeable of change talk and how to evoke change talk.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become aware of Preparatory language (DARN) and Commitment language (CAT).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be able to identify DARN CAT when you hear it practice.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have knowledge of how to evoke Change Talk.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will understand how to use the readiness ruler and decisional balance strategy.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57150">
              <a:lnSpc>
                <a:spcPct val="107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Supporting Materials: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235"/>
              </a:spcBef>
              <a:spcAft>
                <a:spcPts val="0"/>
              </a:spcAft>
              <a:buFont typeface="Symbol" panose="05050102010706020507" pitchFamily="18" charset="2"/>
              <a:buChar char=""/>
              <a:tabLst>
                <a:tab pos="228600" algn="l"/>
              </a:tabLst>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CORE Week 2 Facilitator</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Guide and PowerPoint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80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10.1: Why is Change Hard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38100">
              <a:lnSpc>
                <a:spcPct val="13100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Lesson Time: 30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90"/>
              </a:lnSpc>
              <a:spcBef>
                <a:spcPts val="0"/>
              </a:spcBef>
              <a:spcAft>
                <a:spcPts val="0"/>
              </a:spcAft>
            </a:pPr>
            <a:r>
              <a:rPr lang="en-US" sz="1400" b="1" dirty="0">
                <a:effectLst/>
                <a:latin typeface="Open Sans" panose="020B0606030504020204" pitchFamily="34" charset="0"/>
                <a:ea typeface="Open Sans" panose="020B0606030504020204" pitchFamily="34" charset="0"/>
                <a:cs typeface="Times New Roman" panose="02020603050405020304" pitchFamily="18" charset="0"/>
              </a:rPr>
              <a:t>Key Teaching Points /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73</a:t>
            </a:fld>
            <a:endParaRPr lang="cs-CZ"/>
          </a:p>
        </p:txBody>
      </p:sp>
    </p:spTree>
    <p:extLst>
      <p:ext uri="{BB962C8B-B14F-4D97-AF65-F5344CB8AC3E}">
        <p14:creationId xmlns:p14="http://schemas.microsoft.com/office/powerpoint/2010/main" val="222692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BEGIN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by asking Why is Change So Hard?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ELICIT</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thoughts from the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in child welfare work, change is at the heart of things. Every day, we find ourselves in the difficult position of asking families to change—to break old patterns and learn new ways of behaving to ensure the safety, permanence, and well-being of their 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Historically, child welfare agencies attempted to bring about behavioral change in families through a command and control approach. We would tell them what to do and expect them to comply to avoid negative consequences.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Unfortunately, this isn’t very effective. When we use a confrontational style, we often provoke a high level of resistance, which makes it even harder for us to support families and keep children safe. This traditional approach isn’t aligned with what research has shown about the way change actually occurs.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74</a:t>
            </a:fld>
            <a:endParaRPr lang="cs-CZ"/>
          </a:p>
        </p:txBody>
      </p:sp>
    </p:spTree>
    <p:extLst>
      <p:ext uri="{BB962C8B-B14F-4D97-AF65-F5344CB8AC3E}">
        <p14:creationId xmlns:p14="http://schemas.microsoft.com/office/powerpoint/2010/main" val="2171372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Motivational Interviewing (MI) is an approach which has often been used together with principles of the Stages of Change Model (DiClemente &amp; Prochaska) which identified five elements of the change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SHOW </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The Transtheoretical Model of Change. Time: 4:23 minutes.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nSpc>
                <a:spcPct val="150000"/>
              </a:lnSpc>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solidFill>
                  <a:srgbClr val="0000FF"/>
                </a:solidFill>
                <a:effectLst/>
                <a:latin typeface="Open Sans" panose="020B0606030504020204" pitchFamily="34" charset="0"/>
                <a:ea typeface="Times New Roman" panose="02020603050405020304" pitchFamily="18" charset="0"/>
                <a:cs typeface="Times New Roman" panose="02020603050405020304" pitchFamily="18" charset="0"/>
                <a:hlinkClick r:id="rId3"/>
              </a:rPr>
              <a:t>https://psychwire.com/motivational-interviewing/resources/the-transtheoretical-model-of-change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Perhaps the largest barrier to actively engaging is the communication of non-mutuality. The subtle and often not so subtle professional messages that imply “I’m the expert here and I’ll dictate where this goes, what you should do and how you should think/act” promote client passivity, disengagement, and resistance when it is exactly the opposite that is needed if change is to occur. It is easier than we might think to start off on the wrong foot and the wrong direction entirely by falling into certain traps early on in relationship building. All this of course happens with the best of intentions, but results in the exact opposite of what the caseworker would like to achieve.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75</a:t>
            </a:fld>
            <a:endParaRPr lang="cs-CZ"/>
          </a:p>
        </p:txBody>
      </p:sp>
    </p:spTree>
    <p:extLst>
      <p:ext uri="{BB962C8B-B14F-4D97-AF65-F5344CB8AC3E}">
        <p14:creationId xmlns:p14="http://schemas.microsoft.com/office/powerpoint/2010/main" val="6191819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there are some traps that caseworkers must consciously avoid if they are to truly help clients to make long lasting positive changes in their lives.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76</a:t>
            </a:fld>
            <a:endParaRPr lang="cs-CZ"/>
          </a:p>
        </p:txBody>
      </p:sp>
    </p:spTree>
    <p:extLst>
      <p:ext uri="{BB962C8B-B14F-4D97-AF65-F5344CB8AC3E}">
        <p14:creationId xmlns:p14="http://schemas.microsoft.com/office/powerpoint/2010/main" val="2085396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Courier New" panose="02070309020205020404" pitchFamily="49" charset="0"/>
              <a:buChar char="o"/>
            </a:pPr>
            <a:r>
              <a:rPr lang="en-US" sz="1200" b="1" kern="1200" dirty="0">
                <a:effectLst/>
                <a:latin typeface="Open Sans" panose="020B0606030504020204" pitchFamily="34" charset="0"/>
                <a:ea typeface="Times New Roman" panose="02020603050405020304" pitchFamily="18" charset="0"/>
                <a:cs typeface="Times New Roman" panose="02020603050405020304" pitchFamily="18" charset="0"/>
              </a:rPr>
              <a:t>The Expert Trap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effectLst/>
                <a:latin typeface="Open Sans" panose="020B0606030504020204" pitchFamily="34" charset="0"/>
                <a:ea typeface="Times New Roman" panose="02020603050405020304" pitchFamily="18" charset="0"/>
                <a:cs typeface="Times New Roman" panose="02020603050405020304" pitchFamily="18" charset="0"/>
              </a:rPr>
              <a:t>In the Expert Trap, caseworkers fall into providing direction to the client without first helping the client to determine his or her own goals, direction, and plans. The problem with this approach is that clients may tend to passively accept the caseworkers’ suggestions and may only half-heartedly commit to the difficult work involved in changing. A caseworker using the motivational approach is not non-directive, that is, he or she will guide the client toward discussing certain issues over others and occasionally will offer suggestions for change. However, this is done only after ascertaining the client’s interest in hearing the caseworker’s advice, or when the caseworker perceives that the client is in immediate danger if not given advice.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Courier New" panose="02070309020205020404" pitchFamily="49" charset="0"/>
              <a:buChar char="o"/>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The Premature Focus Trap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Although the motivational approach does not suggest that caseworkers simply follow the clients' lead, motivational theory cautions caseworkers against focusing too quickly on a specific problem or aspect of a problem. Difficulties with premature focus include raising client resistance and focusing on an unimportant or secondary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Courier New" panose="02070309020205020404" pitchFamily="49" charset="0"/>
              <a:buChar char="o"/>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The Labelling Trap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The Labelling Trap happens when a caseworker attempts to convince a client that he or she is an alcoholic, addict, or some other label. Labels often carry a certain stigma in the public mind; therefore, it is not surprising that people with reasonable self-esteem resist them. Labels also point out that “the Alcoholics Anonymous (AA) philosophy specifically recommends against such labelling of others” (p. 68). Despite this, some caseworkers believe that clients must accept a label or diagnosis in-order to change their behavior. MI disagrees with this view and suggests that caseworkers de-emphasize labels whenever possible.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REMIND </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participants of CFSR (Child and Family Service Review). </a:t>
            </a: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we are going to discuss CFSR and all you need to know to meet requirements in daily practice.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Child and Family Services Reviews enable the Children’s Bureau to: (1) ensure conformity with federal child welfare requirements; (2) determine what is actually happening to children and families as they are engaged in child welfare services; and (3) assist states in enhancing their capacity to help children and families achieve positive outcomes.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6722331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Courier New" panose="02070309020205020404" pitchFamily="49" charset="0"/>
              <a:buChar char="o"/>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The Blaming Trap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It is possible that clients attempt to blame others for their problems. Caseworkers may feel compelled to show the client how he or she is at fault for the difficulties encountered. In the MI approach, neither of these approaches are seen as useful. Blame is irrelevant. Establishing a no-fault policy when engaging a person is suggested, such as commenting, “I'm not interested in looking for who is responsible, but rather what's troubling you, and what you might be able to do about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Courier New" panose="02070309020205020404" pitchFamily="49" charset="0"/>
              <a:buChar char="o"/>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The Question/Answer Trap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In this trap the caseworker and client fall into a pattern of question-answer, question-answer, and so on. The problem with this pattern is that it tends to elicit passivity and closes off access to deeper levels of experience. Thus, clients are not encouraged to explore issues in depth, and the client-caseworker relationship becomes increasingly hierarchical.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Courier New" panose="02070309020205020404" pitchFamily="49" charset="0"/>
              <a:buChar char="o"/>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The Confrontation/Denial Trap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Most caseworkers have had the experience of interviewing a client who is not yet ready to change, and who provides a reasonable argument in response to every statement the caseworker makes. The caseworker and client then engage in an argumentative, Confrontation/Denial Trap, in which the client counters each argument for change with an argument for remaining the same. One of the benefits to the caseworker of adapting an MI approach is the avoidance of discouraging interchanges. Rather than engaging in futile attempts to convince the client to change, this approach encourages the client to voice the reasons for change, with just a little questioning and guidance supplied by the caseworker. Remember that if a person feels backed into a corner, or one point of view, the person will usually defend that point of view more strongly. If you leave your client with no other option than to argue with you, that is what you will get. MI approaches may help the client and the caseworker avoid the inevitable frustration of two people working at odds.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80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REMIND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participants of the Righting Reflex previously discussed.  SHARE the Righting Reflex is the distance between being stuck and taking action is often too far to navigate easily.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Someone stuck in a conflict or behavior is usually in the early stages of the problem (e.g., the pre-contemplation or contemplation stage). We arrive ready to help and our readiness to share solutions places us further down the line (e.g., the preparation or action stage). Our viewpoints and motivations are unlikely to match theirs, our goals and skills too. So, if we want to help someone get unstuck, we must choose a strategy that creates motion rather than just focusing on the end point.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Miller and Rollnick offer a really helpful analogy for visualizing this – ambivalence (to change) is much like having a committee in your head, which has several members disagreeing on what the proper course of action should be. Whoever is siding with the viewpoint of the ‘righting reflex’ is one such voice in your mind’s committee, but there may be many other committee members who will share counterarguments to this.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Think of the friend that you have who you go to with a problem that offers lots of suggestions to help you (“why don’t you go to the gym straight from work?”, “you should talk to your friend and tell them exactly how you feel”, “you need to put yourself out there more… why don’t you join a club?”. Whilst these may be sound pieces of advice, they are often met with quite predictable responses of “yes, but…”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When applying this to the child welfare context, case managers can have a tendency to give advice or ‘fix’ clients, telling them what they need to do to get better (or have a better attitude). Often sentences can start with “you need to…” or “you need to stop…”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When the ‘righting reflex’ is used, often the response from the person considering making a change is to intuitively argue against it. Rather than helping people and inspiring change, the ‘righting reflex’ can unintentionally make people feel bad, and perhaps even more likely to ignore/ push back against the advice that was intended to help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80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it is important for persons to find motivation from within themselves. Rather than reflexively trying to ‘fix’ the problem or offer advice or information we could perhaps draw on these five questions from Miller and Rollnick (and listen respectfully) as a starting point when helping someone to consider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Why would you want to make this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How might you go about it in order to succeed?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What are the three best reasons for you to do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How important is it to make this change, and why?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So, what do you think you’ll do?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EXCLAIM</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What’s right for one person isn’t necessarily right for another. Rather than offering to help or fix a problem based on our opinions and experiences, perhaps the best place to start is to find out how others feel that they can ‘fix’ their own problems. Motivation is much more impactful when it comes from within and when it takes our own ideas into account.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Ambivalence is a natural part of the change process. Recognizing change talk is a primary way to help utilize Motivational Interviewing, to move the client forward in the change process.  By utilizing the principles and skills of Motivational Interviewing evokes motivation towards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term “Resistance” has long been used to describe client behavior. It is problematic when used to describe our clients for several reasons: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term labels the client and can cause judgment or stigma.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term describes more about the case manager than the client.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term is not useful in helping the case manager identify next steps.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In place of resistance, we prefer to use the term AMBIVALENCE. This becomes less stigmatizing and facilitates case manager empathy and a better understanding of the client situation. Sustain talk and discord are manifestations of the client's ambivalence.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 conflicted state where opposing attitudes of feelings coexist in an individual; they are stuck between simultaneously wanting to change and not wanting to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Clients make statement for change but also including the reasons why making the change would be difficult.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want to do this, BUT…. (reasons that get in the way of making the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DISCORD is behavior that reflects dissonance in the working relationship between the client and case manager. It is a normal human response to feeling pressured or challenged to do something. It often comes in the form of a “yes, but” statement. There can be many reasons for discord, and it is the case manager’s role to work to manage discord and create a trusting relationship. Some examples of discord include arguing, interrupting, discounting, or ignoring.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kern="1200" dirty="0">
                <a:effectLst/>
                <a:latin typeface="Open Sans" panose="020B0606030504020204" pitchFamily="34" charset="0"/>
                <a:ea typeface="Times New Roman" panose="02020603050405020304" pitchFamily="18" charset="0"/>
                <a:cs typeface="Times New Roman" panose="02020603050405020304" pitchFamily="18" charset="0"/>
              </a:rPr>
              <a:t> Sustain talk and change talk are conceptually opposites, the person’s arguments for and against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Times New Roman" panose="02020603050405020304" pitchFamily="18" charset="0"/>
              </a:rPr>
              <a:t>SHARE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SUSTAIN TALK is any client speech that favors status quo rather than movement toward a change goal.  Sustain talk is the opposite of change talk.  Sustain talk is quite simply arguments for status quo and against change. Many times, sustain talk is the path of least resistance – the easiest and default option. It should be understandable then that sustain talk is very common among both our clients and in our own talk. If the case manager is not adept at helping a client work through sustain talk, the case manager can easily become frustrated which can be a cause of discord.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INFORM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When we hear sustain talk, we do not address it. Sustain talk includes all of the REASONS why the client cannot change. Clients can feel overwhelmed, and the change may feel unreachable. CLIENT SPEECH that favors status quo rather than movement toward change. It is often the path of least resistance. Sustain talk 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status quo is fine.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don’t need to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89</a:t>
            </a:fld>
            <a:endParaRPr lang="cs-CZ"/>
          </a:p>
        </p:txBody>
      </p:sp>
    </p:spTree>
    <p:extLst>
      <p:ext uri="{BB962C8B-B14F-4D97-AF65-F5344CB8AC3E}">
        <p14:creationId xmlns:p14="http://schemas.microsoft.com/office/powerpoint/2010/main" val="296042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Ultimately, the goal is to help states improve child welfare services and achieve the following seven outcomes for families and children who receive services. Those 7 outcomes are divided into three categories: Safety, Permanency and Well-Being.  We’ll look at each individually.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5583432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Discord is a behavior the client presents to avoid the issue that needs to be changed (arguing- ignoring- etc.) and Sustain talk is the resistant words/speech being said by the client about the issue that needs to be changed.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Clients that are experiencing ambivalence are stuck. They are frightened and don’t have the confidence to change. They can remain stuck for a long time. They are experiencing both internal and external pressure and the more the pressure builds the less they can make a decision and resolve the ambivalence.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EXCLAIM</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purpose of MI is to move people toward change by helping them work through their ambivalence.</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INTRODUCE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Stages of Change Model. MI is an approach which has often been used together with principles of the Stages of Change Model (DiClemente &amp; Prochaska) which identified five elements of the change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Pre-contemplation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Contemplation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Preparation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Maintenance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 </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group how many are familiar with this model. Participants may have been exposed to the model in school or trainings. </a:t>
            </a: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ELICIT</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how they may have found this model helpful in their work with families. Key discussion points: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Clients differ in their readiness to change.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Change is often nonlinear. That is clients do not move in straight lines from non-change to change.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group why it is important to understand which stage of change a parent is in? Responses may include: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Clients may move forward and back between stages.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Many DCS clients are not prepared for action.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Case manager can tailor responses/services accordingly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TRAINER NOTE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Do not need to go into detail on the stages of change as the next video will illustrate more in depth.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SHOW</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following video: Improve your life using the stages of change (Transtheoretical) Model – Dr. Wendy Guess – Time: 4:50 minutes. Link: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0"/>
              </a:spcAft>
            </a:pPr>
            <a:r>
              <a:rPr lang="en-US" sz="1800" kern="1200" dirty="0">
                <a:solidFill>
                  <a:srgbClr val="0000FF"/>
                </a:solidFill>
                <a:effectLst/>
                <a:latin typeface="Open Sans" panose="020B0606030504020204" pitchFamily="34" charset="0"/>
                <a:ea typeface="Times New Roman" panose="02020603050405020304" pitchFamily="18" charset="0"/>
                <a:cs typeface="Times New Roman" panose="02020603050405020304" pitchFamily="18" charset="0"/>
                <a:hlinkClick r:id="rId3"/>
              </a:rPr>
              <a:t>https://www.youtube.com/watch?v=Twlow2pXsv0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DEBRIEF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and ask for reactions to the video. What clients did this video make you think of and what stage of change were they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91</a:t>
            </a:fld>
            <a:endParaRPr lang="cs-CZ"/>
          </a:p>
        </p:txBody>
      </p:sp>
    </p:spTree>
    <p:extLst>
      <p:ext uri="{BB962C8B-B14F-4D97-AF65-F5344CB8AC3E}">
        <p14:creationId xmlns:p14="http://schemas.microsoft.com/office/powerpoint/2010/main" val="15113066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tabLst>
                <a:tab pos="685800" algn="l"/>
              </a:tabLst>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Change is necessary to move ahead. When we are engaging families we must r</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ecognize where they are in the cycle of change.  It helps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Evaluate their readiness to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Understand how to engage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Determining what support is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Provides an understanding of resistance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 pos="685800" algn="l"/>
              </a:tabLs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Decreases discord in the professional relationship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92</a:t>
            </a:fld>
            <a:endParaRPr lang="cs-CZ"/>
          </a:p>
        </p:txBody>
      </p:sp>
    </p:spTree>
    <p:extLst>
      <p:ext uri="{BB962C8B-B14F-4D97-AF65-F5344CB8AC3E}">
        <p14:creationId xmlns:p14="http://schemas.microsoft.com/office/powerpoint/2010/main" val="25133273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The key skill to use when you hear signs of ambivalence is to use reflection; to empathically reflect what the client is saying.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Example: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Wingdings" panose="05000000000000000000" pitchFamily="2" charset="2"/>
              <a:buChar char=""/>
              <a:tabLst>
                <a:tab pos="457200" algn="l"/>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Client: I couldn't change even if I wanted to. (Sustain talk)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Wingdings" panose="05000000000000000000" pitchFamily="2" charset="2"/>
              <a:buChar char=""/>
              <a:tabLst>
                <a:tab pos="457200" algn="l"/>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Case Manager: You don't see how it would be possible to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Wingdings" panose="05000000000000000000" pitchFamily="2" charset="2"/>
              <a:buChar char=""/>
              <a:tabLst>
                <a:tab pos="457200" algn="l"/>
                <a:tab pos="9144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Another response to ambivalence is to emphasize that the client has choice and control (autonomy). An example would be to explicitly state “It really is your choice what you will do about….”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93</a:t>
            </a:fld>
            <a:endParaRPr lang="cs-CZ"/>
          </a:p>
        </p:txBody>
      </p:sp>
    </p:spTree>
    <p:extLst>
      <p:ext uri="{BB962C8B-B14F-4D97-AF65-F5344CB8AC3E}">
        <p14:creationId xmlns:p14="http://schemas.microsoft.com/office/powerpoint/2010/main" val="26950766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INFORM</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We want to listen carefully for examples of CHANGE TALK in conversations with our clients and amplify these conversations when we hear them.  MI is a great skill set to diffuse discord and join with clients to find solutions. </a:t>
            </a: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REVIEW</a:t>
            </a:r>
            <a:r>
              <a:rPr lang="en-US" sz="1800" dirty="0">
                <a:effectLst/>
                <a:latin typeface="Open Sans" panose="020B0606030504020204" pitchFamily="34" charset="0"/>
                <a:ea typeface="Times New Roman" panose="02020603050405020304" pitchFamily="18" charset="0"/>
                <a:cs typeface="Times New Roman" panose="02020603050405020304" pitchFamily="18" charset="0"/>
              </a:rPr>
              <a:t> key 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Change talk is the things clients say that may be signs that they are considering changing a behavior.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Change talk is anything the client says that moves in the direction of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Change does not occur when you walk in the door.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Change talk occurs spontaneously.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Change talk emerges out of an empathic conversation.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 pos="685800" algn="l"/>
              </a:tabLs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Change talk is evoked.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nSpc>
                <a:spcPct val="150000"/>
              </a:lnSpc>
              <a:spcBef>
                <a:spcPts val="0"/>
              </a:spcBef>
              <a:spcAft>
                <a:spcPts val="800"/>
              </a:spcAf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 group if they can think of an example of change talk from a client? It is important to identify and encourage change talk. This requires the case worker to convey the belief that the client has within them the capacity to be a “good enough” parent.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Change talk is any self-expressed language that is an argument for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Statements that demonstrate the belief the client can make a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Change talk can be expressed spontaneously in the mixed of ambivalence.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Change talk is evoked in empathic conversations utilizing acceptance, reflections, and affirmations.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94</a:t>
            </a:fld>
            <a:endParaRPr lang="cs-CZ"/>
          </a:p>
        </p:txBody>
      </p:sp>
    </p:spTree>
    <p:extLst>
      <p:ext uri="{BB962C8B-B14F-4D97-AF65-F5344CB8AC3E}">
        <p14:creationId xmlns:p14="http://schemas.microsoft.com/office/powerpoint/2010/main" val="16835986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for volunteers to read the examples of Change Talk and Sustain talk.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participants to identify which is Change talk and which are sustain talk.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0"/>
              </a:spcAft>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TRAINER</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Answer key below: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don’t have a problem taking care of my baby.” SUSTAIN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think I could stop using drugs, if I decided to.”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am not the one with the problem. SUSTAIN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can clean my house without any problems.”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“When I am high, I’m more relaxed.” SUSTAIN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don’t know what to do, but something has to change.”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feel terrible about how my drinking has hurt my children.”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guess those are some things I haven’t thought about before. I’m not saying I agree with you, but I’ll think about what you said.”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participants if they have any questions.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95</a:t>
            </a:fld>
            <a:endParaRPr lang="cs-CZ"/>
          </a:p>
        </p:txBody>
      </p:sp>
    </p:spTree>
    <p:extLst>
      <p:ext uri="{BB962C8B-B14F-4D97-AF65-F5344CB8AC3E}">
        <p14:creationId xmlns:p14="http://schemas.microsoft.com/office/powerpoint/2010/main" val="10239907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the benefits of listening for change talk includes: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Reduces tension between the client and worker due to developing an understanding of change and not taking the client’s lack of readiness for change personally.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Listening for change talk conveys the spirit of collaboration and acceptance, key ingredients for mobilization toward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Listening to change talk conveys a genuine curiosity that is essential in assessment of underlying issues and concerns.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Listening for change talk is a key element in quality contacts and inclusive planning.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When permanency planning is done in a collaborative, judgement free zone, the family and team are more likely to take ownership in implementing the plan toward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96</a:t>
            </a:fld>
            <a:endParaRPr lang="cs-CZ"/>
          </a:p>
        </p:txBody>
      </p:sp>
    </p:spTree>
    <p:extLst>
      <p:ext uri="{BB962C8B-B14F-4D97-AF65-F5344CB8AC3E}">
        <p14:creationId xmlns:p14="http://schemas.microsoft.com/office/powerpoint/2010/main" val="16706512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SHARE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Change Talk should be conceptualized in two broad categories: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Preparatory Change Talk - getting ready talk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Mobilizing Change Talk - moving up the hill…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97</a:t>
            </a:fld>
            <a:endParaRPr lang="cs-CZ"/>
          </a:p>
        </p:txBody>
      </p:sp>
    </p:spTree>
    <p:extLst>
      <p:ext uri="{BB962C8B-B14F-4D97-AF65-F5344CB8AC3E}">
        <p14:creationId xmlns:p14="http://schemas.microsoft.com/office/powerpoint/2010/main" val="16533575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EXPLAIN</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MI refers to the first four (Desire, Ability, Reasons, Need) as Preparatory change talk: or the first four can be remembered by the acronym- DARN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28600">
              <a:lnSpc>
                <a:spcPct val="150000"/>
              </a:lnSpc>
              <a:spcBef>
                <a:spcPts val="0"/>
              </a:spcBef>
              <a:spcAft>
                <a:spcPts val="0"/>
              </a:spcAft>
              <a:tabLst>
                <a:tab pos="685800" algn="l"/>
              </a:tabLst>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Desire to change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are statements about preference to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These statements indicate a clear desire for change but stops short of a commitment.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Desire statements are important preparatory step.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Making public statements of desire to change can act as powerful springboards to commitment talk and discussing plans to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Examples of desire to change statements: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wish things were different.”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am hoping things will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“This is not the person I want to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Ability to change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(optimism) statements are comments about self- efficacy (“can do” attitude).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They are statements that indicate the client’s belief that they can make changes in the problem areas.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These statements may include knowing what or how to make the change as well as a belief that they can do it if they make up their mind to do so.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Change talk about their ability signals motivational strength.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Examples: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know what I have to do—I just need to do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can make a change; I just need to commit to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am going to prove everybody wrong.” Often early on, these statements are tentative.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Reason to change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—Benefits of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These statements indicate there may be some specific advantages to making shifts in behavior.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Clients may articulate ways in which life might be better if they decided to make a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Example: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“It would be nice if I didn’t have to worry quite so much.”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228600">
              <a:lnSpc>
                <a:spcPct val="150000"/>
              </a:lnSpc>
              <a:spcBef>
                <a:spcPts val="0"/>
              </a:spcBef>
              <a:spcAft>
                <a:spcPts val="0"/>
              </a:spcAft>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Need to change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 Problems with the status quo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These are statements that things are not working in the client’s life.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It is necessary for clients to recognize that aspects of their current situation must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1143000" algn="l"/>
              </a:tabLst>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Examples: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“I’ve got to make things better for my children.”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need to get a handle on things.”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can’t go on with the behaviors I have been doing.”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STATE</a:t>
            </a:r>
            <a:r>
              <a:rPr lang="en-US" sz="12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When you hear people using this language you know they are preparing for change, but not yet ready to make the change. These are pre-commitment forms of change talk. They are leading in the direction of change but by themselves, they do not trigger behavior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98</a:t>
            </a:fld>
            <a:endParaRPr lang="cs-CZ"/>
          </a:p>
        </p:txBody>
      </p:sp>
    </p:spTree>
    <p:extLst>
      <p:ext uri="{BB962C8B-B14F-4D97-AF65-F5344CB8AC3E}">
        <p14:creationId xmlns:p14="http://schemas.microsoft.com/office/powerpoint/2010/main" val="12923078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Times New Roman" panose="02020603050405020304" pitchFamily="18" charset="0"/>
              </a:rPr>
              <a:t>CONDUCT </a:t>
            </a: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ACTIVITY</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Do you swear?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for five people to volunteer to participate. Tell them you are going to ask them some questions, and that you want them to give you a particular answer, regardless of the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ASSIGN</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each volunteer one of the following response statements: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want to…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could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have good reason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need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 will…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TRAINER:</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Questions to ASK each person: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Will you take this person to be your lawfully wedded spouse, and be wholly faithful, for richer or poorer, in sickness and health, so long as you both shall live?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Do you swear to tell the truth, the whole truth, and nothing but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Do you promise to never drive and text at the same time?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Can you give me a ride to work every day for the rest of the year?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DISCUSS</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with the group what the difference is in these answers, and what is lacking in the first four (DARN).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Person 1: “I want to” (Desire)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Person 2: “I could” (Ability)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Person 3: “I have good reasons to” (Reason)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Person 4: “I need to” (Need)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Person 5: “I will” (Commitment)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b="1"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ENSURE </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following points are included: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To say, “I want to” is not to say, “I will.”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To say that you could is not to say that you are going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Having real good reasons is not the same as deciding to do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And saying that you need to is not to say that you will do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Clients may first talk about what they want to do (DESIRE), why they would change (REASONS), how they could do it (ABILITY), and how important it is (NEED).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When you evoke a client’s own desire, ability, reasons and need for change, you are fueling the human engines of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As DARN motivations are voiced, commitment gradually strengthens, and the client may take initial steps toward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99</a:t>
            </a:fld>
            <a:endParaRPr lang="cs-CZ"/>
          </a:p>
        </p:txBody>
      </p:sp>
    </p:spTree>
    <p:extLst>
      <p:ext uri="{BB962C8B-B14F-4D97-AF65-F5344CB8AC3E}">
        <p14:creationId xmlns:p14="http://schemas.microsoft.com/office/powerpoint/2010/main" val="234077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jpe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sv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0.png"/><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png"/><Relationship Id="rId7" Type="http://schemas.openxmlformats.org/officeDocument/2006/relationships/image" Target="../media/image121.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hyperlink" Target="https://www.bookwidgets.com/play/xXSsc2lE-iQAEVNGr_AAAA/ECZDSEM/answers-to-bing?teacher_id=4822104473075712"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23.png"/></Relationships>
</file>

<file path=ppt/slides/_rels/slide104.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2.png"/><Relationship Id="rId7" Type="http://schemas.openxmlformats.org/officeDocument/2006/relationships/image" Target="../media/image124.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hyperlink" Target="https://3.basecamp.com/3663757/buckets/23473702/vaults/5853963045" TargetMode="External"/><Relationship Id="rId7"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27.png"/></Relationships>
</file>

<file path=ppt/slides/_rels/slide10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10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21.png"/><Relationship Id="rId7" Type="http://schemas.openxmlformats.org/officeDocument/2006/relationships/image" Target="../media/image128.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image" Target="../media/image22.svg"/><Relationship Id="rId9" Type="http://schemas.openxmlformats.org/officeDocument/2006/relationships/image" Target="../media/image130.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1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135.svg"/></Relationships>
</file>

<file path=ppt/slides/_rels/slide11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37.jpe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22.svg"/><Relationship Id="rId4" Type="http://schemas.openxmlformats.org/officeDocument/2006/relationships/image" Target="../media/image4.svg"/><Relationship Id="rId9" Type="http://schemas.openxmlformats.org/officeDocument/2006/relationships/image" Target="../media/image21.png"/><Relationship Id="rId1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8.jpeg"/></Relationships>
</file>

<file path=ppt/slides/_rels/slide11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1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png"/><Relationship Id="rId7" Type="http://schemas.openxmlformats.org/officeDocument/2006/relationships/image" Target="../media/image139.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8.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1.png"/><Relationship Id="rId7" Type="http://schemas.openxmlformats.org/officeDocument/2006/relationships/hyperlink" Target="https://www.youtube.com/watch?v=kL3r_3N_Qek&amp;t=1s" TargetMode="External"/><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2.svg"/><Relationship Id="rId9" Type="http://schemas.openxmlformats.org/officeDocument/2006/relationships/image" Target="../media/image5.png"/></Relationships>
</file>

<file path=ppt/slides/_rels/slide1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1.jpe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9.sv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8.png"/><Relationship Id="rId5" Type="http://schemas.openxmlformats.org/officeDocument/2006/relationships/image" Target="../media/image21.png"/><Relationship Id="rId10" Type="http://schemas.openxmlformats.org/officeDocument/2006/relationships/image" Target="../media/image30.svg"/><Relationship Id="rId4" Type="http://schemas.openxmlformats.org/officeDocument/2006/relationships/image" Target="../media/image4.svg"/><Relationship Id="rId9" Type="http://schemas.openxmlformats.org/officeDocument/2006/relationships/image" Target="../media/image29.png"/><Relationship Id="rId14" Type="http://schemas.openxmlformats.org/officeDocument/2006/relationships/image" Target="../media/image5.png"/></Relationships>
</file>

<file path=ppt/slides/_rels/slide1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42.jpeg"/><Relationship Id="rId9"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9.svg"/><Relationship Id="rId4" Type="http://schemas.openxmlformats.org/officeDocument/2006/relationships/image" Target="../media/image4.svg"/><Relationship Id="rId9" Type="http://schemas.openxmlformats.org/officeDocument/2006/relationships/image" Target="../media/image8.png"/></Relationships>
</file>

<file path=ppt/slides/_rels/slide12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3.pn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1.jpeg"/><Relationship Id="rId7" Type="http://schemas.openxmlformats.org/officeDocument/2006/relationships/image" Target="../media/image13.svg"/><Relationship Id="rId12"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22.svg"/><Relationship Id="rId10" Type="http://schemas.openxmlformats.org/officeDocument/2006/relationships/image" Target="../media/image33.svg"/><Relationship Id="rId4" Type="http://schemas.openxmlformats.org/officeDocument/2006/relationships/image" Target="../media/image21.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6.png"/><Relationship Id="rId7" Type="http://schemas.openxmlformats.org/officeDocument/2006/relationships/image" Target="../media/image1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10" Type="http://schemas.openxmlformats.org/officeDocument/2006/relationships/image" Target="../media/image38.svg"/><Relationship Id="rId4" Type="http://schemas.openxmlformats.org/officeDocument/2006/relationships/image" Target="../media/image21.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png"/><Relationship Id="rId7"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sv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8.jpeg"/><Relationship Id="rId7" Type="http://schemas.openxmlformats.org/officeDocument/2006/relationships/image" Target="../media/image1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11.sv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9.pn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30.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https://3.basecamp.com/3663757/buckets/23473702/uploads/6023129734" TargetMode="External"/><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hyperlink" Target="https://3.basecamp.com/3663757/buckets/23473702/vaults/5853948617" TargetMode="External"/><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hyperlink" Target="https://3.basecamp.com/3663757/buckets/23473702/vaults/5853963357" TargetMode="External"/><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9.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9.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0.png"/><Relationship Id="rId7" Type="http://schemas.openxmlformats.org/officeDocument/2006/relationships/image" Target="../media/image13.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3.png"/><Relationship Id="rId3" Type="http://schemas.openxmlformats.org/officeDocument/2006/relationships/image" Target="../media/image8.png"/><Relationship Id="rId7" Type="http://schemas.openxmlformats.org/officeDocument/2006/relationships/image" Target="../media/image62.jpeg"/><Relationship Id="rId12"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3.svg"/><Relationship Id="rId5" Type="http://schemas.openxmlformats.org/officeDocument/2006/relationships/image" Target="../media/image21.png"/><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image" Target="../media/image30.svg"/><Relationship Id="rId14" Type="http://schemas.openxmlformats.org/officeDocument/2006/relationships/image" Target="../media/image64.sv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0.png"/><Relationship Id="rId7" Type="http://schemas.openxmlformats.org/officeDocument/2006/relationships/image" Target="../media/image30.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sv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2.png"/><Relationship Id="rId4" Type="http://schemas.openxmlformats.org/officeDocument/2006/relationships/image" Target="../media/image11.svg"/></Relationships>
</file>

<file path=ppt/slides/_rels/slide5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3.png"/><Relationship Id="rId7"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svg"/><Relationship Id="rId9"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hyperlink" Target="https://3.basecamp.com/3663757/buckets/23473702/vaults/5853963771" TargetMode="External"/><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1.svg"/><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9.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8.png"/><Relationship Id="rId5" Type="http://schemas.openxmlformats.org/officeDocument/2006/relationships/image" Target="../media/image21.png"/><Relationship Id="rId10" Type="http://schemas.openxmlformats.org/officeDocument/2006/relationships/image" Target="../media/image30.svg"/><Relationship Id="rId4" Type="http://schemas.openxmlformats.org/officeDocument/2006/relationships/image" Target="../media/image4.svg"/><Relationship Id="rId9"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6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3.basecamp.com/3663757/buckets/23473702/vaults/5853926584" TargetMode="External"/><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3.basecamp.com/3663757/buckets/23473702/vaults/5853927045" TargetMode="External"/><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hyperlink" Target="https://3.basecamp.com/3663757/buckets/23473702/vaults/5853949195" TargetMode="External"/><Relationship Id="rId7"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png"/><Relationship Id="rId14" Type="http://schemas.openxmlformats.org/officeDocument/2006/relationships/image" Target="../media/image5.png"/></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png"/><Relationship Id="rId7" Type="http://schemas.openxmlformats.org/officeDocument/2006/relationships/image" Target="../media/image13.sv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5.jpeg"/><Relationship Id="rId4" Type="http://schemas.openxmlformats.org/officeDocument/2006/relationships/image" Target="../media/image22.svg"/></Relationships>
</file>

<file path=ppt/slides/_rels/slide7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12"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86.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4.svg"/><Relationship Id="rId9"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11.svg"/><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8.jpeg"/><Relationship Id="rId7" Type="http://schemas.openxmlformats.org/officeDocument/2006/relationships/image" Target="../media/image9.sv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9.jpeg"/><Relationship Id="rId7" Type="http://schemas.openxmlformats.org/officeDocument/2006/relationships/image" Target="../media/image9.sv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0.jpeg"/><Relationship Id="rId7" Type="http://schemas.openxmlformats.org/officeDocument/2006/relationships/image" Target="../media/image9.sv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5.png"/><Relationship Id="rId4" Type="http://schemas.openxmlformats.org/officeDocument/2006/relationships/image" Target="../media/image11.svg"/><Relationship Id="rId9"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1.jpeg"/><Relationship Id="rId7" Type="http://schemas.openxmlformats.org/officeDocument/2006/relationships/image" Target="../media/image9.sv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2.jpeg"/><Relationship Id="rId7" Type="http://schemas.openxmlformats.org/officeDocument/2006/relationships/image" Target="../media/image9.sv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3.jpeg"/><Relationship Id="rId7" Type="http://schemas.openxmlformats.org/officeDocument/2006/relationships/image" Target="../media/image9.sv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png"/><Relationship Id="rId7" Type="http://schemas.openxmlformats.org/officeDocument/2006/relationships/image" Target="../media/image13.sv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4.jpeg"/><Relationship Id="rId4" Type="http://schemas.openxmlformats.org/officeDocument/2006/relationships/image" Target="../media/image22.svg"/></Relationships>
</file>

<file path=ppt/slides/_rels/slide8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13.svg"/><Relationship Id="rId12"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95.png"/><Relationship Id="rId10" Type="http://schemas.openxmlformats.org/officeDocument/2006/relationships/image" Target="../media/image8.png"/><Relationship Id="rId4" Type="http://schemas.openxmlformats.org/officeDocument/2006/relationships/image" Target="../media/image22.svg"/><Relationship Id="rId9" Type="http://schemas.openxmlformats.org/officeDocument/2006/relationships/image" Target="../media/image30.svg"/></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1.svg"/><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7.jpeg"/></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1.svg"/><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3.sv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4.png"/><Relationship Id="rId7" Type="http://schemas.openxmlformats.org/officeDocument/2006/relationships/image" Target="../media/image107.sv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hyperlink" Target="https://www.youtube.com/watch?v=Twlow2pXsv0"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8.png"/><Relationship Id="rId7" Type="http://schemas.openxmlformats.org/officeDocument/2006/relationships/image" Target="../media/image9.sv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4.sv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10.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22.svg"/><Relationship Id="rId4" Type="http://schemas.openxmlformats.org/officeDocument/2006/relationships/image" Target="../media/image11.svg"/><Relationship Id="rId9" Type="http://schemas.openxmlformats.org/officeDocument/2006/relationships/image" Target="../media/image21.png"/><Relationship Id="rId14" Type="http://schemas.openxmlformats.org/officeDocument/2006/relationships/image" Target="../media/image5.png"/></Relationships>
</file>

<file path=ppt/slides/_rels/slide9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22.svg"/><Relationship Id="rId10" Type="http://schemas.openxmlformats.org/officeDocument/2006/relationships/image" Target="../media/image115.svg"/><Relationship Id="rId4" Type="http://schemas.openxmlformats.org/officeDocument/2006/relationships/image" Target="../media/image21.png"/><Relationship Id="rId9" Type="http://schemas.openxmlformats.org/officeDocument/2006/relationships/image" Target="../media/image114.pn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22.svg"/></Relationships>
</file>

<file path=ppt/slides/_rels/slide9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18.jpe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001823" y="42132"/>
            <a:ext cx="15342459" cy="10202735"/>
          </a:xfrm>
          <a:prstGeom prst="rect">
            <a:avLst/>
          </a:prstGeom>
        </p:spPr>
      </p:pic>
      <p:pic>
        <p:nvPicPr>
          <p:cNvPr id="3" name="Picture 3"/>
          <p:cNvPicPr>
            <a:picLocks noChangeAspect="1"/>
          </p:cNvPicPr>
          <p:nvPr/>
        </p:nvPicPr>
        <p:blipFill>
          <a:blip r:embed="rId4"/>
          <a:srcRect/>
          <a:stretch>
            <a:fillRect/>
          </a:stretch>
        </p:blipFill>
        <p:spPr>
          <a:xfrm rot="6832302">
            <a:off x="2053229" y="4741294"/>
            <a:ext cx="16934991" cy="804412"/>
          </a:xfrm>
          <a:prstGeom prst="rect">
            <a:avLst/>
          </a:prstGeom>
        </p:spPr>
      </p:pic>
      <p:grpSp>
        <p:nvGrpSpPr>
          <p:cNvPr id="4" name="Group 4"/>
          <p:cNvGrpSpPr/>
          <p:nvPr/>
        </p:nvGrpSpPr>
        <p:grpSpPr>
          <a:xfrm>
            <a:off x="-8113028" y="-2374841"/>
            <a:ext cx="21409097" cy="12917885"/>
            <a:chOff x="0" y="0"/>
            <a:chExt cx="830737" cy="501253"/>
          </a:xfrm>
        </p:grpSpPr>
        <p:sp>
          <p:nvSpPr>
            <p:cNvPr id="5" name="Freeform 5"/>
            <p:cNvSpPr/>
            <p:nvPr/>
          </p:nvSpPr>
          <p:spPr>
            <a:xfrm>
              <a:off x="0" y="0"/>
              <a:ext cx="830737" cy="501253"/>
            </a:xfrm>
            <a:custGeom>
              <a:avLst/>
              <a:gdLst/>
              <a:ahLst/>
              <a:cxnLst/>
              <a:rect l="l" t="t" r="r" b="b"/>
              <a:pathLst>
                <a:path w="830737" h="501253">
                  <a:moveTo>
                    <a:pt x="203200" y="0"/>
                  </a:moveTo>
                  <a:lnTo>
                    <a:pt x="830737" y="0"/>
                  </a:lnTo>
                  <a:lnTo>
                    <a:pt x="627537" y="501253"/>
                  </a:lnTo>
                  <a:lnTo>
                    <a:pt x="0" y="501253"/>
                  </a:lnTo>
                  <a:lnTo>
                    <a:pt x="203200" y="0"/>
                  </a:lnTo>
                  <a:close/>
                </a:path>
              </a:pathLst>
            </a:custGeom>
            <a:solidFill>
              <a:srgbClr val="F0FFC4"/>
            </a:solidFill>
          </p:spPr>
        </p:sp>
        <p:sp>
          <p:nvSpPr>
            <p:cNvPr id="6" name="TextBox 6"/>
            <p:cNvSpPr txBox="1"/>
            <p:nvPr/>
          </p:nvSpPr>
          <p:spPr>
            <a:xfrm>
              <a:off x="101600" y="-38100"/>
              <a:ext cx="609600" cy="647700"/>
            </a:xfrm>
            <a:prstGeom prst="rect">
              <a:avLst/>
            </a:prstGeom>
          </p:spPr>
          <p:txBody>
            <a:bodyPr lIns="50800" tIns="50800" rIns="50800" bIns="50800" rtlCol="0" anchor="ctr"/>
            <a:lstStyle/>
            <a:p>
              <a:pPr algn="ctr">
                <a:lnSpc>
                  <a:spcPts val="3363"/>
                </a:lnSpc>
              </a:pPr>
              <a:endParaRPr/>
            </a:p>
          </p:txBody>
        </p:sp>
      </p:grpSp>
      <p:sp>
        <p:nvSpPr>
          <p:cNvPr id="7" name="AutoShape 7"/>
          <p:cNvSpPr/>
          <p:nvPr/>
        </p:nvSpPr>
        <p:spPr>
          <a:xfrm>
            <a:off x="1279109" y="9374858"/>
            <a:ext cx="7186457" cy="0"/>
          </a:xfrm>
          <a:prstGeom prst="line">
            <a:avLst/>
          </a:prstGeom>
          <a:ln w="19050" cap="flat">
            <a:solidFill>
              <a:srgbClr val="020203"/>
            </a:solidFill>
            <a:prstDash val="solid"/>
            <a:headEnd type="none" w="sm" len="sm"/>
            <a:tailEnd type="none" w="sm" len="sm"/>
          </a:ln>
        </p:spPr>
      </p:sp>
      <p:grpSp>
        <p:nvGrpSpPr>
          <p:cNvPr id="8" name="Group 8"/>
          <p:cNvGrpSpPr/>
          <p:nvPr/>
        </p:nvGrpSpPr>
        <p:grpSpPr>
          <a:xfrm>
            <a:off x="-3182525" y="3531018"/>
            <a:ext cx="13855578" cy="3224964"/>
            <a:chOff x="0" y="0"/>
            <a:chExt cx="2044712" cy="475918"/>
          </a:xfrm>
        </p:grpSpPr>
        <p:sp>
          <p:nvSpPr>
            <p:cNvPr id="9" name="Freeform 9"/>
            <p:cNvSpPr/>
            <p:nvPr/>
          </p:nvSpPr>
          <p:spPr>
            <a:xfrm>
              <a:off x="5976" y="0"/>
              <a:ext cx="2032760" cy="475918"/>
            </a:xfrm>
            <a:custGeom>
              <a:avLst/>
              <a:gdLst/>
              <a:ahLst/>
              <a:cxnLst/>
              <a:rect l="l" t="t" r="r" b="b"/>
              <a:pathLst>
                <a:path w="2032760" h="475918">
                  <a:moveTo>
                    <a:pt x="216781" y="0"/>
                  </a:moveTo>
                  <a:lnTo>
                    <a:pt x="2019179" y="0"/>
                  </a:lnTo>
                  <a:cubicBezTo>
                    <a:pt x="2023517" y="0"/>
                    <a:pt x="2027565" y="2178"/>
                    <a:pt x="2029956" y="5798"/>
                  </a:cubicBezTo>
                  <a:cubicBezTo>
                    <a:pt x="2032346" y="9418"/>
                    <a:pt x="2032760" y="13996"/>
                    <a:pt x="2031056" y="17986"/>
                  </a:cubicBezTo>
                  <a:lnTo>
                    <a:pt x="1843215" y="457932"/>
                  </a:lnTo>
                  <a:cubicBezTo>
                    <a:pt x="1838557" y="468841"/>
                    <a:pt x="1827840" y="475918"/>
                    <a:pt x="1815979" y="475918"/>
                  </a:cubicBezTo>
                  <a:lnTo>
                    <a:pt x="13581" y="475918"/>
                  </a:lnTo>
                  <a:cubicBezTo>
                    <a:pt x="9243" y="475918"/>
                    <a:pt x="5194" y="473740"/>
                    <a:pt x="2804" y="470120"/>
                  </a:cubicBezTo>
                  <a:cubicBezTo>
                    <a:pt x="413" y="466500"/>
                    <a:pt x="0" y="461922"/>
                    <a:pt x="1703" y="457932"/>
                  </a:cubicBezTo>
                  <a:lnTo>
                    <a:pt x="189545" y="17986"/>
                  </a:lnTo>
                  <a:cubicBezTo>
                    <a:pt x="194202" y="7077"/>
                    <a:pt x="204919" y="0"/>
                    <a:pt x="216781" y="0"/>
                  </a:cubicBezTo>
                  <a:close/>
                </a:path>
              </a:pathLst>
            </a:custGeom>
            <a:solidFill>
              <a:srgbClr val="104552"/>
            </a:solidFill>
          </p:spPr>
        </p:sp>
        <p:sp>
          <p:nvSpPr>
            <p:cNvPr id="10" name="TextBox 10"/>
            <p:cNvSpPr txBox="1"/>
            <p:nvPr/>
          </p:nvSpPr>
          <p:spPr>
            <a:xfrm>
              <a:off x="101600" y="-47625"/>
              <a:ext cx="609600" cy="657225"/>
            </a:xfrm>
            <a:prstGeom prst="rect">
              <a:avLst/>
            </a:prstGeom>
          </p:spPr>
          <p:txBody>
            <a:bodyPr lIns="50800" tIns="50800" rIns="50800" bIns="50800" rtlCol="0" anchor="ctr"/>
            <a:lstStyle/>
            <a:p>
              <a:pPr algn="ctr">
                <a:lnSpc>
                  <a:spcPts val="3500"/>
                </a:lnSpc>
              </a:pPr>
              <a:endParaRPr/>
            </a:p>
          </p:txBody>
        </p:sp>
      </p:grpSp>
      <p:sp>
        <p:nvSpPr>
          <p:cNvPr id="11" name="TextBox 11"/>
          <p:cNvSpPr txBox="1"/>
          <p:nvPr/>
        </p:nvSpPr>
        <p:spPr>
          <a:xfrm>
            <a:off x="1994950" y="2176564"/>
            <a:ext cx="6470615" cy="1144903"/>
          </a:xfrm>
          <a:prstGeom prst="rect">
            <a:avLst/>
          </a:prstGeom>
        </p:spPr>
        <p:txBody>
          <a:bodyPr lIns="0" tIns="0" rIns="0" bIns="0" rtlCol="0" anchor="t">
            <a:spAutoFit/>
          </a:bodyPr>
          <a:lstStyle/>
          <a:p>
            <a:pPr>
              <a:lnSpc>
                <a:spcPts val="4620"/>
              </a:lnSpc>
              <a:spcBef>
                <a:spcPct val="0"/>
              </a:spcBef>
            </a:pPr>
            <a:r>
              <a:rPr lang="en-US" sz="3300">
                <a:solidFill>
                  <a:srgbClr val="020203"/>
                </a:solidFill>
                <a:latin typeface="Laila Bold"/>
              </a:rPr>
              <a:t>Tennessee Department of Children's Services</a:t>
            </a:r>
          </a:p>
        </p:txBody>
      </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sp>
        <p:nvSpPr>
          <p:cNvPr id="13" name="TextBox 13"/>
          <p:cNvSpPr txBox="1"/>
          <p:nvPr/>
        </p:nvSpPr>
        <p:spPr>
          <a:xfrm>
            <a:off x="1319323" y="4203700"/>
            <a:ext cx="8115300" cy="679450"/>
          </a:xfrm>
          <a:prstGeom prst="rect">
            <a:avLst/>
          </a:prstGeom>
        </p:spPr>
        <p:txBody>
          <a:bodyPr lIns="0" tIns="0" rIns="0" bIns="0" rtlCol="0" anchor="t">
            <a:spAutoFit/>
          </a:bodyPr>
          <a:lstStyle/>
          <a:p>
            <a:pPr>
              <a:lnSpc>
                <a:spcPts val="5599"/>
              </a:lnSpc>
              <a:spcBef>
                <a:spcPct val="0"/>
              </a:spcBef>
            </a:pPr>
            <a:r>
              <a:rPr lang="en-US" sz="3999">
                <a:solidFill>
                  <a:srgbClr val="FFFFFF"/>
                </a:solidFill>
                <a:latin typeface="Cerebri Bold"/>
              </a:rPr>
              <a:t>Pre-Service</a:t>
            </a:r>
          </a:p>
        </p:txBody>
      </p:sp>
      <p:sp>
        <p:nvSpPr>
          <p:cNvPr id="14" name="TextBox 14"/>
          <p:cNvSpPr txBox="1"/>
          <p:nvPr/>
        </p:nvSpPr>
        <p:spPr>
          <a:xfrm>
            <a:off x="1279109" y="4910124"/>
            <a:ext cx="9241544" cy="1845858"/>
          </a:xfrm>
          <a:prstGeom prst="rect">
            <a:avLst/>
          </a:prstGeom>
        </p:spPr>
        <p:txBody>
          <a:bodyPr lIns="0" tIns="0" rIns="0" bIns="0" rtlCol="0" anchor="t">
            <a:spAutoFit/>
          </a:bodyPr>
          <a:lstStyle/>
          <a:p>
            <a:pPr>
              <a:lnSpc>
                <a:spcPts val="7459"/>
              </a:lnSpc>
            </a:pPr>
            <a:r>
              <a:rPr lang="en-US" sz="5328">
                <a:solidFill>
                  <a:srgbClr val="FFFFFF"/>
                </a:solidFill>
                <a:latin typeface="Laila Bold Bold"/>
              </a:rPr>
              <a:t>Core Foundations </a:t>
            </a:r>
          </a:p>
          <a:p>
            <a:pPr>
              <a:lnSpc>
                <a:spcPts val="7459"/>
              </a:lnSpc>
              <a:spcBef>
                <a:spcPct val="0"/>
              </a:spcBef>
            </a:pPr>
            <a:r>
              <a:rPr lang="en-US" sz="5328">
                <a:solidFill>
                  <a:srgbClr val="FFFFFF"/>
                </a:solidFill>
                <a:latin typeface="Laila Bold Bold"/>
              </a:rPr>
              <a:t>Week Two</a:t>
            </a:r>
          </a:p>
        </p:txBody>
      </p:sp>
      <p:pic>
        <p:nvPicPr>
          <p:cNvPr id="15" name="Picture 15"/>
          <p:cNvPicPr>
            <a:picLocks noChangeAspect="1"/>
          </p:cNvPicPr>
          <p:nvPr/>
        </p:nvPicPr>
        <p:blipFill>
          <a:blip r:embed="rId7"/>
          <a:srcRect t="6528" b="6528"/>
          <a:stretch>
            <a:fillRect/>
          </a:stretch>
        </p:blipFill>
        <p:spPr>
          <a:xfrm>
            <a:off x="136902" y="1865777"/>
            <a:ext cx="1500128" cy="14556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8044125"/>
            <a:chOff x="0" y="0"/>
            <a:chExt cx="5821125" cy="2118617"/>
          </a:xfrm>
        </p:grpSpPr>
        <p:sp>
          <p:nvSpPr>
            <p:cNvPr id="4" name="Freeform 4"/>
            <p:cNvSpPr/>
            <p:nvPr/>
          </p:nvSpPr>
          <p:spPr>
            <a:xfrm>
              <a:off x="0" y="0"/>
              <a:ext cx="5821125" cy="2118617"/>
            </a:xfrm>
            <a:custGeom>
              <a:avLst/>
              <a:gdLst/>
              <a:ahLst/>
              <a:cxnLst/>
              <a:rect l="l" t="t" r="r" b="b"/>
              <a:pathLst>
                <a:path w="5821125" h="2118617">
                  <a:moveTo>
                    <a:pt x="0" y="0"/>
                  </a:moveTo>
                  <a:lnTo>
                    <a:pt x="5821125" y="0"/>
                  </a:lnTo>
                  <a:lnTo>
                    <a:pt x="5821125" y="2118617"/>
                  </a:lnTo>
                  <a:lnTo>
                    <a:pt x="0" y="2118617"/>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1468669" y="1826425"/>
            <a:ext cx="5877810" cy="8816715"/>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55263" r="-55263"/>
              </a:stretch>
            </a:blipFill>
          </p:spPr>
        </p:sp>
      </p:grpSp>
      <p:sp>
        <p:nvSpPr>
          <p:cNvPr id="8" name="TextBox 8"/>
          <p:cNvSpPr txBox="1"/>
          <p:nvPr/>
        </p:nvSpPr>
        <p:spPr>
          <a:xfrm>
            <a:off x="7832971" y="4066934"/>
            <a:ext cx="6237130" cy="1835150"/>
          </a:xfrm>
          <a:prstGeom prst="rect">
            <a:avLst/>
          </a:prstGeom>
        </p:spPr>
        <p:txBody>
          <a:bodyPr lIns="0" tIns="0" rIns="0" bIns="0" rtlCol="0" anchor="t">
            <a:spAutoFit/>
          </a:bodyPr>
          <a:lstStyle/>
          <a:p>
            <a:pPr marL="755647" lvl="1" indent="-377824">
              <a:lnSpc>
                <a:spcPts val="4899"/>
              </a:lnSpc>
              <a:buFont typeface="Arial"/>
              <a:buChar char="•"/>
            </a:pPr>
            <a:r>
              <a:rPr lang="en-US" sz="3499">
                <a:solidFill>
                  <a:srgbClr val="000000"/>
                </a:solidFill>
                <a:latin typeface="Cerebri Bold"/>
              </a:rPr>
              <a:t>Children are, first and foremost, protected from abuse and neglect. </a:t>
            </a:r>
          </a:p>
        </p:txBody>
      </p:sp>
      <p:sp>
        <p:nvSpPr>
          <p:cNvPr id="9" name="TextBox 9"/>
          <p:cNvSpPr txBox="1"/>
          <p:nvPr/>
        </p:nvSpPr>
        <p:spPr>
          <a:xfrm>
            <a:off x="8143577" y="1731175"/>
            <a:ext cx="623713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Safety</a:t>
            </a:r>
          </a:p>
        </p:txBody>
      </p:sp>
      <p:sp>
        <p:nvSpPr>
          <p:cNvPr id="10" name="TextBox 10"/>
          <p:cNvSpPr txBox="1"/>
          <p:nvPr/>
        </p:nvSpPr>
        <p:spPr>
          <a:xfrm>
            <a:off x="7832971" y="6213234"/>
            <a:ext cx="6237130" cy="3692525"/>
          </a:xfrm>
          <a:prstGeom prst="rect">
            <a:avLst/>
          </a:prstGeom>
        </p:spPr>
        <p:txBody>
          <a:bodyPr lIns="0" tIns="0" rIns="0" bIns="0" rtlCol="0" anchor="t">
            <a:spAutoFit/>
          </a:bodyPr>
          <a:lstStyle/>
          <a:p>
            <a:pPr marL="755647" lvl="1" indent="-377824">
              <a:lnSpc>
                <a:spcPts val="4899"/>
              </a:lnSpc>
              <a:buFont typeface="Arial"/>
              <a:buChar char="•"/>
            </a:pPr>
            <a:r>
              <a:rPr lang="en-US" sz="3499">
                <a:solidFill>
                  <a:srgbClr val="000000"/>
                </a:solidFill>
                <a:latin typeface="Cerebri Bold"/>
              </a:rPr>
              <a:t>Children are safely maintained in their homes whenever possible and appropriate. </a:t>
            </a:r>
          </a:p>
          <a:p>
            <a:pPr>
              <a:lnSpc>
                <a:spcPts val="4899"/>
              </a:lnSpc>
            </a:pPr>
            <a:endParaRPr lang="en-US" sz="3499">
              <a:solidFill>
                <a:srgbClr val="000000"/>
              </a:solidFill>
              <a:latin typeface="Cerebri Bold"/>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4322929" y="-4261558"/>
            <a:ext cx="9538814" cy="745219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4190651" y="-1578540"/>
            <a:ext cx="6497977" cy="3248988"/>
          </a:xfrm>
          <a:prstGeom prst="rect">
            <a:avLst/>
          </a:prstGeom>
        </p:spPr>
      </p:pic>
      <p:pic>
        <p:nvPicPr>
          <p:cNvPr id="13" name="Picture 13"/>
          <p:cNvPicPr>
            <a:picLocks noChangeAspect="1"/>
          </p:cNvPicPr>
          <p:nvPr/>
        </p:nvPicPr>
        <p:blipFill>
          <a:blip r:embed="rId8"/>
          <a:srcRect t="6528" b="6528"/>
          <a:stretch>
            <a:fillRect/>
          </a:stretch>
        </p:blipFill>
        <p:spPr>
          <a:xfrm>
            <a:off x="16321715" y="8684602"/>
            <a:ext cx="1182421" cy="114739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4238459" y="7617965"/>
            <a:ext cx="9538814" cy="7452198"/>
          </a:xfrm>
          <a:prstGeom prst="rect">
            <a:avLst/>
          </a:prstGeom>
        </p:spPr>
      </p:pic>
      <p:grpSp>
        <p:nvGrpSpPr>
          <p:cNvPr id="4" name="Group 4"/>
          <p:cNvGrpSpPr/>
          <p:nvPr/>
        </p:nvGrpSpPr>
        <p:grpSpPr>
          <a:xfrm>
            <a:off x="-2585056" y="-4455940"/>
            <a:ext cx="22102083" cy="7458751"/>
            <a:chOff x="0" y="0"/>
            <a:chExt cx="5821125" cy="1964445"/>
          </a:xfrm>
        </p:grpSpPr>
        <p:sp>
          <p:nvSpPr>
            <p:cNvPr id="5" name="Freeform 5"/>
            <p:cNvSpPr/>
            <p:nvPr/>
          </p:nvSpPr>
          <p:spPr>
            <a:xfrm>
              <a:off x="0" y="0"/>
              <a:ext cx="5821125" cy="1964445"/>
            </a:xfrm>
            <a:custGeom>
              <a:avLst/>
              <a:gdLst/>
              <a:ahLst/>
              <a:cxnLst/>
              <a:rect l="l" t="t" r="r" b="b"/>
              <a:pathLst>
                <a:path w="5821125" h="1964445">
                  <a:moveTo>
                    <a:pt x="0" y="0"/>
                  </a:moveTo>
                  <a:lnTo>
                    <a:pt x="5821125" y="0"/>
                  </a:lnTo>
                  <a:lnTo>
                    <a:pt x="5821125" y="1964445"/>
                  </a:lnTo>
                  <a:lnTo>
                    <a:pt x="0" y="1964445"/>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7" name="TextBox 7"/>
          <p:cNvSpPr txBox="1"/>
          <p:nvPr/>
        </p:nvSpPr>
        <p:spPr>
          <a:xfrm>
            <a:off x="1028700" y="544220"/>
            <a:ext cx="7570124"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Mobilizing Change Talk</a:t>
            </a:r>
          </a:p>
        </p:txBody>
      </p:sp>
      <p:sp>
        <p:nvSpPr>
          <p:cNvPr id="8" name="TextBox 8"/>
          <p:cNvSpPr txBox="1"/>
          <p:nvPr/>
        </p:nvSpPr>
        <p:spPr>
          <a:xfrm>
            <a:off x="1420706" y="3218497"/>
            <a:ext cx="15446587" cy="4390391"/>
          </a:xfrm>
          <a:prstGeom prst="rect">
            <a:avLst/>
          </a:prstGeom>
        </p:spPr>
        <p:txBody>
          <a:bodyPr lIns="0" tIns="0" rIns="0" bIns="0" rtlCol="0" anchor="t">
            <a:spAutoFit/>
          </a:bodyPr>
          <a:lstStyle/>
          <a:p>
            <a:pPr marL="1036310" lvl="1" indent="-518155">
              <a:lnSpc>
                <a:spcPts val="6719"/>
              </a:lnSpc>
              <a:buFont typeface="Arial"/>
              <a:buChar char="•"/>
            </a:pPr>
            <a:r>
              <a:rPr lang="en-US" sz="4799">
                <a:solidFill>
                  <a:srgbClr val="000000"/>
                </a:solidFill>
                <a:latin typeface="Cerebri Bold"/>
              </a:rPr>
              <a:t>Commitment</a:t>
            </a:r>
            <a:r>
              <a:rPr lang="en-US" sz="4799">
                <a:solidFill>
                  <a:srgbClr val="000000"/>
                </a:solidFill>
                <a:latin typeface="Cerebri"/>
              </a:rPr>
              <a:t>-Commitment to Change</a:t>
            </a:r>
          </a:p>
          <a:p>
            <a:pPr marL="1511295" lvl="2" indent="-503765">
              <a:lnSpc>
                <a:spcPts val="4899"/>
              </a:lnSpc>
              <a:buFont typeface="Arial"/>
              <a:buChar char="⚬"/>
            </a:pPr>
            <a:r>
              <a:rPr lang="en-US" sz="3499">
                <a:solidFill>
                  <a:srgbClr val="000000"/>
                </a:solidFill>
                <a:latin typeface="Cerebri"/>
              </a:rPr>
              <a:t>"I will..."</a:t>
            </a:r>
          </a:p>
          <a:p>
            <a:pPr marL="1036310" lvl="1" indent="-518155">
              <a:lnSpc>
                <a:spcPts val="6719"/>
              </a:lnSpc>
              <a:buFont typeface="Arial"/>
              <a:buChar char="•"/>
            </a:pPr>
            <a:r>
              <a:rPr lang="en-US" sz="4799">
                <a:solidFill>
                  <a:srgbClr val="000000"/>
                </a:solidFill>
                <a:latin typeface="Cerebri Bold"/>
              </a:rPr>
              <a:t>Activation</a:t>
            </a:r>
            <a:r>
              <a:rPr lang="en-US" sz="4799">
                <a:solidFill>
                  <a:srgbClr val="000000"/>
                </a:solidFill>
                <a:latin typeface="Cerebri"/>
              </a:rPr>
              <a:t>-Leaning toward the direction of change</a:t>
            </a:r>
          </a:p>
          <a:p>
            <a:pPr marL="1511295" lvl="2" indent="-503765">
              <a:lnSpc>
                <a:spcPts val="4899"/>
              </a:lnSpc>
              <a:buFont typeface="Arial"/>
              <a:buChar char="⚬"/>
            </a:pPr>
            <a:r>
              <a:rPr lang="en-US" sz="3499">
                <a:solidFill>
                  <a:srgbClr val="000000"/>
                </a:solidFill>
                <a:latin typeface="Cerebri"/>
              </a:rPr>
              <a:t>"I am ready..."</a:t>
            </a:r>
          </a:p>
          <a:p>
            <a:pPr marL="1036310" lvl="1" indent="-518155">
              <a:lnSpc>
                <a:spcPts val="6719"/>
              </a:lnSpc>
              <a:buFont typeface="Arial"/>
              <a:buChar char="•"/>
            </a:pPr>
            <a:r>
              <a:rPr lang="en-US" sz="4799">
                <a:solidFill>
                  <a:srgbClr val="000000"/>
                </a:solidFill>
                <a:latin typeface="Cerebri Bold"/>
              </a:rPr>
              <a:t>Taking Steps-</a:t>
            </a:r>
            <a:r>
              <a:rPr lang="en-US" sz="4799">
                <a:solidFill>
                  <a:srgbClr val="000000"/>
                </a:solidFill>
                <a:latin typeface="Cerebri"/>
              </a:rPr>
              <a:t>Specific actions toward change</a:t>
            </a:r>
          </a:p>
          <a:p>
            <a:pPr marL="1511295" lvl="2" indent="-503765">
              <a:lnSpc>
                <a:spcPts val="4899"/>
              </a:lnSpc>
              <a:buFont typeface="Arial"/>
              <a:buChar char="⚬"/>
            </a:pPr>
            <a:r>
              <a:rPr lang="en-US" sz="3499">
                <a:solidFill>
                  <a:srgbClr val="000000"/>
                </a:solidFill>
                <a:latin typeface="Cerebri"/>
              </a:rPr>
              <a:t>"I am doing it..."</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379415" y="8589292"/>
            <a:ext cx="6497977" cy="3248988"/>
          </a:xfrm>
          <a:prstGeom prst="rect">
            <a:avLst/>
          </a:prstGeom>
        </p:spPr>
      </p:pic>
      <p:pic>
        <p:nvPicPr>
          <p:cNvPr id="10" name="Picture 10"/>
          <p:cNvPicPr>
            <a:picLocks noChangeAspect="1"/>
          </p:cNvPicPr>
          <p:nvPr/>
        </p:nvPicPr>
        <p:blipFill>
          <a:blip r:embed="rId7"/>
          <a:srcRect t="6528" b="6528"/>
          <a:stretch>
            <a:fillRect/>
          </a:stretch>
        </p:blipFill>
        <p:spPr>
          <a:xfrm>
            <a:off x="16321715" y="8684602"/>
            <a:ext cx="1182421" cy="1147396"/>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720587" y="4887344"/>
            <a:ext cx="16934991" cy="804412"/>
          </a:xfrm>
          <a:prstGeom prst="rect">
            <a:avLst/>
          </a:prstGeom>
        </p:spPr>
      </p:pic>
      <p:sp>
        <p:nvSpPr>
          <p:cNvPr id="3" name="AutoShape 3"/>
          <p:cNvSpPr/>
          <p:nvPr/>
        </p:nvSpPr>
        <p:spPr>
          <a:xfrm>
            <a:off x="-625772" y="9403433"/>
            <a:ext cx="17538698" cy="0"/>
          </a:xfrm>
          <a:prstGeom prst="line">
            <a:avLst/>
          </a:prstGeom>
          <a:ln w="19050" cap="flat">
            <a:solidFill>
              <a:srgbClr val="FFFFFF"/>
            </a:solidFill>
            <a:prstDash val="solid"/>
            <a:headEnd type="none" w="sm" len="sm"/>
            <a:tailEnd type="none" w="sm" len="sm"/>
          </a:ln>
        </p:spPr>
      </p:sp>
      <p:pic>
        <p:nvPicPr>
          <p:cNvPr id="4" name="Picture 4"/>
          <p:cNvPicPr>
            <a:picLocks noChangeAspect="1"/>
          </p:cNvPicPr>
          <p:nvPr/>
        </p:nvPicPr>
        <p:blipFill>
          <a:blip r:embed="rId4"/>
          <a:srcRect t="610" b="1776"/>
          <a:stretch>
            <a:fillRect/>
          </a:stretch>
        </p:blipFill>
        <p:spPr>
          <a:xfrm>
            <a:off x="1995203" y="1912620"/>
            <a:ext cx="6625456" cy="7345680"/>
          </a:xfrm>
          <a:prstGeom prst="rect">
            <a:avLst/>
          </a:prstGeom>
        </p:spPr>
      </p:pic>
      <p:pic>
        <p:nvPicPr>
          <p:cNvPr id="5" name="Picture 5"/>
          <p:cNvPicPr>
            <a:picLocks noChangeAspect="1"/>
          </p:cNvPicPr>
          <p:nvPr/>
        </p:nvPicPr>
        <p:blipFill>
          <a:blip r:embed="rId5"/>
          <a:srcRect/>
          <a:stretch>
            <a:fillRect/>
          </a:stretch>
        </p:blipFill>
        <p:spPr>
          <a:xfrm>
            <a:off x="10325093" y="484609"/>
            <a:ext cx="7191583" cy="8391399"/>
          </a:xfrm>
          <a:prstGeom prst="rect">
            <a:avLst/>
          </a:prstGeom>
        </p:spPr>
      </p:pic>
      <p:sp>
        <p:nvSpPr>
          <p:cNvPr id="6" name="TextBox 6"/>
          <p:cNvSpPr txBox="1"/>
          <p:nvPr/>
        </p:nvSpPr>
        <p:spPr>
          <a:xfrm>
            <a:off x="542406" y="-66675"/>
            <a:ext cx="9243470" cy="1979295"/>
          </a:xfrm>
          <a:prstGeom prst="rect">
            <a:avLst/>
          </a:prstGeom>
        </p:spPr>
        <p:txBody>
          <a:bodyPr lIns="0" tIns="0" rIns="0" bIns="0" rtlCol="0" anchor="t">
            <a:spAutoFit/>
          </a:bodyPr>
          <a:lstStyle/>
          <a:p>
            <a:pPr>
              <a:lnSpc>
                <a:spcPts val="7980"/>
              </a:lnSpc>
              <a:spcBef>
                <a:spcPct val="0"/>
              </a:spcBef>
            </a:pPr>
            <a:r>
              <a:rPr lang="en-US" sz="5700">
                <a:solidFill>
                  <a:srgbClr val="F0FFC4"/>
                </a:solidFill>
                <a:latin typeface="Laila Bold"/>
              </a:rPr>
              <a:t>Evoking  and Responding to Change Talk</a:t>
            </a:r>
          </a:p>
        </p:txBody>
      </p:sp>
      <p:pic>
        <p:nvPicPr>
          <p:cNvPr id="7" name="Picture 7"/>
          <p:cNvPicPr>
            <a:picLocks noChangeAspect="1"/>
          </p:cNvPicPr>
          <p:nvPr/>
        </p:nvPicPr>
        <p:blipFill>
          <a:blip r:embed="rId6"/>
          <a:srcRect t="6528" b="6528"/>
          <a:stretch>
            <a:fillRect/>
          </a:stretch>
        </p:blipFill>
        <p:spPr>
          <a:xfrm>
            <a:off x="16334254" y="8876008"/>
            <a:ext cx="1182421" cy="114739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5646" r="35646"/>
          <a:stretch>
            <a:fillRect/>
          </a:stretch>
        </p:blipFill>
        <p:spPr>
          <a:xfrm rot="5400000">
            <a:off x="3139457" y="3742403"/>
            <a:ext cx="16934991" cy="2802194"/>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84426" flipV="1">
            <a:off x="-3522992" y="-2513173"/>
            <a:ext cx="6433722" cy="5026345"/>
          </a:xfrm>
          <a:prstGeom prst="rect">
            <a:avLst/>
          </a:prstGeom>
        </p:spPr>
      </p:pic>
      <p:pic>
        <p:nvPicPr>
          <p:cNvPr id="5" name="Picture 5">
            <a:hlinkClick r:id="rId6" tooltip="https://www.bookwidgets.com/play/xXSsc2lE-iQAEVNGr_AAAA/ECZDSEM/answers-to-bing?teacher_id=4822104473075712"/>
          </p:cNvPr>
          <p:cNvPicPr>
            <a:picLocks noChangeAspect="1"/>
          </p:cNvPicPr>
          <p:nvPr/>
        </p:nvPicPr>
        <p:blipFill>
          <a:blip r:embed="rId7"/>
          <a:srcRect/>
          <a:stretch>
            <a:fillRect/>
          </a:stretch>
        </p:blipFill>
        <p:spPr>
          <a:xfrm>
            <a:off x="829715" y="2712433"/>
            <a:ext cx="11336703" cy="5455632"/>
          </a:xfrm>
          <a:prstGeom prst="rect">
            <a:avLst/>
          </a:prstGeom>
        </p:spPr>
      </p:pic>
      <p:sp>
        <p:nvSpPr>
          <p:cNvPr id="6" name="TextBox 6"/>
          <p:cNvSpPr txBox="1"/>
          <p:nvPr/>
        </p:nvSpPr>
        <p:spPr>
          <a:xfrm>
            <a:off x="2394914" y="381000"/>
            <a:ext cx="8861356" cy="2095500"/>
          </a:xfrm>
          <a:prstGeom prst="rect">
            <a:avLst/>
          </a:prstGeom>
        </p:spPr>
        <p:txBody>
          <a:bodyPr lIns="0" tIns="0" rIns="0" bIns="0" rtlCol="0" anchor="t">
            <a:spAutoFit/>
          </a:bodyPr>
          <a:lstStyle/>
          <a:p>
            <a:pPr>
              <a:lnSpc>
                <a:spcPts val="8400"/>
              </a:lnSpc>
            </a:pPr>
            <a:r>
              <a:rPr lang="en-US" sz="6000">
                <a:solidFill>
                  <a:srgbClr val="000000"/>
                </a:solidFill>
                <a:latin typeface="Laila Bold"/>
              </a:rPr>
              <a:t>Practice:</a:t>
            </a:r>
          </a:p>
          <a:p>
            <a:pPr>
              <a:lnSpc>
                <a:spcPts val="8400"/>
              </a:lnSpc>
              <a:spcBef>
                <a:spcPct val="0"/>
              </a:spcBef>
            </a:pPr>
            <a:r>
              <a:rPr lang="en-US" sz="6000">
                <a:solidFill>
                  <a:srgbClr val="000000"/>
                </a:solidFill>
                <a:latin typeface="Laila Bold"/>
              </a:rPr>
              <a:t>Listening for Change</a:t>
            </a:r>
          </a:p>
        </p:txBody>
      </p:sp>
      <p:sp>
        <p:nvSpPr>
          <p:cNvPr id="7" name="TextBox 7"/>
          <p:cNvSpPr txBox="1"/>
          <p:nvPr/>
        </p:nvSpPr>
        <p:spPr>
          <a:xfrm>
            <a:off x="12766760" y="1371600"/>
            <a:ext cx="5521240" cy="6473759"/>
          </a:xfrm>
          <a:prstGeom prst="rect">
            <a:avLst/>
          </a:prstGeom>
        </p:spPr>
        <p:txBody>
          <a:bodyPr lIns="0" tIns="0" rIns="0" bIns="0" rtlCol="0" anchor="t">
            <a:spAutoFit/>
          </a:bodyPr>
          <a:lstStyle/>
          <a:p>
            <a:pPr marL="1322952" lvl="1" indent="-661476">
              <a:lnSpc>
                <a:spcPts val="8578"/>
              </a:lnSpc>
              <a:buFont typeface="Arial"/>
              <a:buChar char="•"/>
            </a:pPr>
            <a:r>
              <a:rPr lang="en-US" sz="6127">
                <a:solidFill>
                  <a:srgbClr val="104552"/>
                </a:solidFill>
                <a:latin typeface="Cerebri"/>
              </a:rPr>
              <a:t>What type of change talk?</a:t>
            </a:r>
          </a:p>
          <a:p>
            <a:pPr marL="1322952" lvl="1" indent="-661476">
              <a:lnSpc>
                <a:spcPts val="8578"/>
              </a:lnSpc>
              <a:buFont typeface="Arial"/>
              <a:buChar char="•"/>
            </a:pPr>
            <a:r>
              <a:rPr lang="en-US" sz="6127">
                <a:solidFill>
                  <a:srgbClr val="104552"/>
                </a:solidFill>
                <a:latin typeface="Cerebri"/>
              </a:rPr>
              <a:t>What MI Skills were used?</a:t>
            </a:r>
          </a:p>
        </p:txBody>
      </p:sp>
      <p:pic>
        <p:nvPicPr>
          <p:cNvPr id="8" name="Picture 8"/>
          <p:cNvPicPr>
            <a:picLocks noChangeAspect="1"/>
          </p:cNvPicPr>
          <p:nvPr/>
        </p:nvPicPr>
        <p:blipFill>
          <a:blip r:embed="rId8"/>
          <a:srcRect t="6528" b="6528"/>
          <a:stretch>
            <a:fillRect/>
          </a:stretch>
        </p:blipFill>
        <p:spPr>
          <a:xfrm>
            <a:off x="829715" y="8801160"/>
            <a:ext cx="1182421" cy="1147396"/>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7272965"/>
            <a:chOff x="0" y="0"/>
            <a:chExt cx="5821125" cy="1915513"/>
          </a:xfrm>
        </p:grpSpPr>
        <p:sp>
          <p:nvSpPr>
            <p:cNvPr id="4" name="Freeform 4"/>
            <p:cNvSpPr/>
            <p:nvPr/>
          </p:nvSpPr>
          <p:spPr>
            <a:xfrm>
              <a:off x="0" y="0"/>
              <a:ext cx="5821125" cy="1915513"/>
            </a:xfrm>
            <a:custGeom>
              <a:avLst/>
              <a:gdLst/>
              <a:ahLst/>
              <a:cxnLst/>
              <a:rect l="l" t="t" r="r" b="b"/>
              <a:pathLst>
                <a:path w="5821125" h="1915513">
                  <a:moveTo>
                    <a:pt x="0" y="0"/>
                  </a:moveTo>
                  <a:lnTo>
                    <a:pt x="5821125" y="0"/>
                  </a:lnTo>
                  <a:lnTo>
                    <a:pt x="5821125" y="1915513"/>
                  </a:lnTo>
                  <a:lnTo>
                    <a:pt x="0" y="1915513"/>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702599" y="0"/>
            <a:ext cx="5816282" cy="5961632"/>
            <a:chOff x="0" y="0"/>
            <a:chExt cx="1531860" cy="1570142"/>
          </a:xfrm>
        </p:grpSpPr>
        <p:sp>
          <p:nvSpPr>
            <p:cNvPr id="7" name="Freeform 7"/>
            <p:cNvSpPr/>
            <p:nvPr/>
          </p:nvSpPr>
          <p:spPr>
            <a:xfrm>
              <a:off x="0" y="0"/>
              <a:ext cx="1531860" cy="1570142"/>
            </a:xfrm>
            <a:custGeom>
              <a:avLst/>
              <a:gdLst/>
              <a:ahLst/>
              <a:cxnLst/>
              <a:rect l="l" t="t" r="r" b="b"/>
              <a:pathLst>
                <a:path w="1531860" h="1570142">
                  <a:moveTo>
                    <a:pt x="0" y="0"/>
                  </a:moveTo>
                  <a:lnTo>
                    <a:pt x="1531860" y="0"/>
                  </a:lnTo>
                  <a:lnTo>
                    <a:pt x="1531860" y="1570142"/>
                  </a:lnTo>
                  <a:lnTo>
                    <a:pt x="0" y="1570142"/>
                  </a:lnTo>
                  <a:close/>
                </a:path>
              </a:pathLst>
            </a:custGeom>
            <a:solidFill>
              <a:srgbClr val="104552"/>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9" name="Group 9"/>
          <p:cNvGrpSpPr>
            <a:grpSpLocks noChangeAspect="1"/>
          </p:cNvGrpSpPr>
          <p:nvPr/>
        </p:nvGrpSpPr>
        <p:grpSpPr>
          <a:xfrm>
            <a:off x="1028700" y="-255443"/>
            <a:ext cx="5877810" cy="8816715"/>
            <a:chOff x="0" y="0"/>
            <a:chExt cx="6350000" cy="9525000"/>
          </a:xfrm>
        </p:grpSpPr>
        <p:sp>
          <p:nvSpPr>
            <p:cNvPr id="10" name="Freeform 10"/>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3165" r="-63165"/>
              </a:stretch>
            </a:blipFill>
          </p:spPr>
        </p:sp>
      </p:grpSp>
      <p:pic>
        <p:nvPicPr>
          <p:cNvPr id="11" name="Picture 11"/>
          <p:cNvPicPr>
            <a:picLocks noChangeAspect="1"/>
          </p:cNvPicPr>
          <p:nvPr/>
        </p:nvPicPr>
        <p:blipFill>
          <a:blip r:embed="rId4"/>
          <a:srcRect/>
          <a:stretch>
            <a:fillRect/>
          </a:stretch>
        </p:blipFill>
        <p:spPr>
          <a:xfrm>
            <a:off x="468733" y="6771257"/>
            <a:ext cx="12875554" cy="1818035"/>
          </a:xfrm>
          <a:prstGeom prst="rect">
            <a:avLst/>
          </a:prstGeom>
        </p:spPr>
      </p:pic>
      <p:sp>
        <p:nvSpPr>
          <p:cNvPr id="12" name="TextBox 12"/>
          <p:cNvSpPr txBox="1"/>
          <p:nvPr/>
        </p:nvSpPr>
        <p:spPr>
          <a:xfrm>
            <a:off x="8465985" y="304078"/>
            <a:ext cx="8722681" cy="2095500"/>
          </a:xfrm>
          <a:prstGeom prst="rect">
            <a:avLst/>
          </a:prstGeom>
        </p:spPr>
        <p:txBody>
          <a:bodyPr lIns="0" tIns="0" rIns="0" bIns="0" rtlCol="0" anchor="t">
            <a:spAutoFit/>
          </a:bodyPr>
          <a:lstStyle/>
          <a:p>
            <a:pPr algn="r">
              <a:lnSpc>
                <a:spcPts val="8400"/>
              </a:lnSpc>
              <a:spcBef>
                <a:spcPct val="0"/>
              </a:spcBef>
            </a:pPr>
            <a:r>
              <a:rPr lang="en-US" sz="6000">
                <a:solidFill>
                  <a:srgbClr val="F0FFC4"/>
                </a:solidFill>
                <a:latin typeface="Laila Bold"/>
              </a:rPr>
              <a:t>Scaling with the Readiness Ruler</a:t>
            </a:r>
          </a:p>
        </p:txBody>
      </p:sp>
      <p:sp>
        <p:nvSpPr>
          <p:cNvPr id="13" name="TextBox 13"/>
          <p:cNvSpPr txBox="1"/>
          <p:nvPr/>
        </p:nvSpPr>
        <p:spPr>
          <a:xfrm>
            <a:off x="8465985" y="3056507"/>
            <a:ext cx="8722681" cy="26479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Cerebri Bold"/>
              </a:rPr>
              <a:t>What made you pick the number you did?  </a:t>
            </a:r>
          </a:p>
          <a:p>
            <a:pPr marL="647700" lvl="1" indent="-323850">
              <a:lnSpc>
                <a:spcPts val="4200"/>
              </a:lnSpc>
              <a:buFont typeface="Arial"/>
              <a:buChar char="•"/>
            </a:pPr>
            <a:r>
              <a:rPr lang="en-US" sz="3000">
                <a:solidFill>
                  <a:srgbClr val="000000"/>
                </a:solidFill>
                <a:latin typeface="Cerebri Bold"/>
              </a:rPr>
              <a:t>What are the reasons to stay the same? (There are usually good reasons why we do what we do) </a:t>
            </a:r>
          </a:p>
          <a:p>
            <a:pPr marL="647700" lvl="1" indent="-323850">
              <a:lnSpc>
                <a:spcPts val="4200"/>
              </a:lnSpc>
              <a:buFont typeface="Arial"/>
              <a:buChar char="•"/>
            </a:pPr>
            <a:r>
              <a:rPr lang="en-US" sz="3000">
                <a:solidFill>
                  <a:srgbClr val="000000"/>
                </a:solidFill>
                <a:latin typeface="Cerebri Bold"/>
              </a:rPr>
              <a:t>What are the reasons to change? </a:t>
            </a:r>
          </a:p>
        </p:txBody>
      </p:sp>
      <p:pic>
        <p:nvPicPr>
          <p:cNvPr id="14" name="Picture 14"/>
          <p:cNvPicPr>
            <a:picLocks noChangeAspect="1"/>
          </p:cNvPicPr>
          <p:nvPr/>
        </p:nvPicPr>
        <p:blipFill>
          <a:blip r:embed="rId5"/>
          <a:srcRect t="6528" b="6528"/>
          <a:stretch>
            <a:fillRect/>
          </a:stretch>
        </p:blipFill>
        <p:spPr>
          <a:xfrm>
            <a:off x="16076879" y="8684602"/>
            <a:ext cx="1182421" cy="1147396"/>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6318" r="26318" b="19311"/>
          <a:stretch>
            <a:fillRect/>
          </a:stretch>
        </p:blipFill>
        <p:spPr>
          <a:xfrm rot="5400000">
            <a:off x="629644" y="4191087"/>
            <a:ext cx="16934991" cy="1370407"/>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3693694" y="-4459118"/>
            <a:ext cx="12105630" cy="15372288"/>
            <a:chOff x="0" y="0"/>
            <a:chExt cx="3188314" cy="4048669"/>
          </a:xfrm>
        </p:grpSpPr>
        <p:sp>
          <p:nvSpPr>
            <p:cNvPr id="5" name="Freeform 5"/>
            <p:cNvSpPr/>
            <p:nvPr/>
          </p:nvSpPr>
          <p:spPr>
            <a:xfrm>
              <a:off x="0" y="0"/>
              <a:ext cx="3188314" cy="4048668"/>
            </a:xfrm>
            <a:custGeom>
              <a:avLst/>
              <a:gdLst/>
              <a:ahLst/>
              <a:cxnLst/>
              <a:rect l="l" t="t" r="r" b="b"/>
              <a:pathLst>
                <a:path w="3188314" h="4048668">
                  <a:moveTo>
                    <a:pt x="0" y="0"/>
                  </a:moveTo>
                  <a:lnTo>
                    <a:pt x="3188314" y="0"/>
                  </a:lnTo>
                  <a:lnTo>
                    <a:pt x="3188314"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aphicFrame>
        <p:nvGraphicFramePr>
          <p:cNvPr id="7" name="Table 7"/>
          <p:cNvGraphicFramePr>
            <a:graphicFrameLocks noGrp="1"/>
          </p:cNvGraphicFramePr>
          <p:nvPr/>
        </p:nvGraphicFramePr>
        <p:xfrm>
          <a:off x="9782343" y="1479883"/>
          <a:ext cx="8115300" cy="7327233"/>
        </p:xfrm>
        <a:graphic>
          <a:graphicData uri="http://schemas.openxmlformats.org/drawingml/2006/table">
            <a:tbl>
              <a:tblPr/>
              <a:tblGrid>
                <a:gridCol w="405765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tblGrid>
              <a:tr h="3485222">
                <a:tc>
                  <a:txBody>
                    <a:bodyPr/>
                    <a:lstStyle/>
                    <a:p>
                      <a:pPr marL="453388" lvl="1" indent="-226694" algn="l">
                        <a:lnSpc>
                          <a:spcPts val="2939"/>
                        </a:lnSpc>
                        <a:buFont typeface="Arial"/>
                        <a:buChar char="•"/>
                        <a:defRPr/>
                      </a:pPr>
                      <a:r>
                        <a:rPr lang="en-US" sz="2099">
                          <a:solidFill>
                            <a:srgbClr val="000000"/>
                          </a:solidFill>
                          <a:latin typeface="Cerebri Bold"/>
                        </a:rPr>
                        <a:t>Increased control of my life.</a:t>
                      </a:r>
                      <a:endParaRPr lang="en-US" sz="1100"/>
                    </a:p>
                    <a:p>
                      <a:pPr marL="453388" lvl="1" indent="-226694">
                        <a:lnSpc>
                          <a:spcPts val="2939"/>
                        </a:lnSpc>
                        <a:buFont typeface="Arial"/>
                        <a:buChar char="•"/>
                      </a:pPr>
                      <a:r>
                        <a:rPr lang="en-US" sz="2099">
                          <a:solidFill>
                            <a:srgbClr val="000000"/>
                          </a:solidFill>
                          <a:latin typeface="Cerebri Bold"/>
                        </a:rPr>
                        <a:t>Support from family and friends.</a:t>
                      </a:r>
                    </a:p>
                    <a:p>
                      <a:pPr marL="453388" lvl="1" indent="-226694">
                        <a:lnSpc>
                          <a:spcPts val="2939"/>
                        </a:lnSpc>
                        <a:buFont typeface="Arial"/>
                        <a:buChar char="•"/>
                      </a:pPr>
                      <a:r>
                        <a:rPr lang="en-US" sz="2099">
                          <a:solidFill>
                            <a:srgbClr val="000000"/>
                          </a:solidFill>
                          <a:latin typeface="Cerebri Bold"/>
                        </a:rPr>
                        <a:t>Decreased job problems.</a:t>
                      </a:r>
                    </a:p>
                    <a:p>
                      <a:pPr marL="453388" lvl="1" indent="-226694" algn="l">
                        <a:lnSpc>
                          <a:spcPts val="2939"/>
                        </a:lnSpc>
                        <a:buFont typeface="Arial"/>
                        <a:buChar char="•"/>
                      </a:pPr>
                      <a:r>
                        <a:rPr lang="en-US" sz="2099">
                          <a:solidFill>
                            <a:srgbClr val="000000"/>
                          </a:solidFill>
                          <a:latin typeface="Cerebri Bold"/>
                        </a:rPr>
                        <a:t>Improved health and finances.</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marL="453388" lvl="1" indent="-226694" algn="l">
                        <a:lnSpc>
                          <a:spcPts val="2939"/>
                        </a:lnSpc>
                        <a:buFont typeface="Arial"/>
                        <a:buChar char="•"/>
                        <a:defRPr/>
                      </a:pPr>
                      <a:r>
                        <a:rPr lang="en-US" sz="2099">
                          <a:solidFill>
                            <a:srgbClr val="000000"/>
                          </a:solidFill>
                          <a:latin typeface="Cerebri Bold"/>
                        </a:rPr>
                        <a:t>More relaxed</a:t>
                      </a:r>
                      <a:endParaRPr lang="en-US" sz="1100"/>
                    </a:p>
                    <a:p>
                      <a:pPr marL="453388" lvl="1" indent="-226694">
                        <a:lnSpc>
                          <a:spcPts val="2939"/>
                        </a:lnSpc>
                        <a:buFont typeface="Arial"/>
                        <a:buChar char="•"/>
                      </a:pPr>
                      <a:r>
                        <a:rPr lang="en-US" sz="2099">
                          <a:solidFill>
                            <a:srgbClr val="000000"/>
                          </a:solidFill>
                          <a:latin typeface="Cerebri Bold"/>
                        </a:rPr>
                        <a:t>More fun at parties</a:t>
                      </a:r>
                    </a:p>
                    <a:p>
                      <a:pPr marL="453388" lvl="1" indent="-226694" algn="l">
                        <a:lnSpc>
                          <a:spcPts val="2939"/>
                        </a:lnSpc>
                        <a:buFont typeface="Arial"/>
                        <a:buChar char="•"/>
                      </a:pPr>
                      <a:r>
                        <a:rPr lang="en-US" sz="2099">
                          <a:solidFill>
                            <a:srgbClr val="000000"/>
                          </a:solidFill>
                          <a:latin typeface="Cerebri Bold"/>
                        </a:rPr>
                        <a:t>Don't have to think about my problems</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0"/>
                  </a:ext>
                </a:extLst>
              </a:tr>
              <a:tr h="3842011">
                <a:tc>
                  <a:txBody>
                    <a:bodyPr/>
                    <a:lstStyle/>
                    <a:p>
                      <a:pPr marL="453388" lvl="1" indent="-226694" algn="l">
                        <a:lnSpc>
                          <a:spcPts val="2939"/>
                        </a:lnSpc>
                        <a:buFont typeface="Arial"/>
                        <a:buChar char="•"/>
                        <a:defRPr/>
                      </a:pPr>
                      <a:r>
                        <a:rPr lang="en-US" sz="2099">
                          <a:solidFill>
                            <a:srgbClr val="000000"/>
                          </a:solidFill>
                          <a:latin typeface="Cerebri Bold"/>
                        </a:rPr>
                        <a:t>Increased stress/anxiety</a:t>
                      </a:r>
                      <a:endParaRPr lang="en-US" sz="1100"/>
                    </a:p>
                    <a:p>
                      <a:pPr marL="453388" lvl="1" indent="-226694">
                        <a:lnSpc>
                          <a:spcPts val="2939"/>
                        </a:lnSpc>
                        <a:buFont typeface="Arial"/>
                        <a:buChar char="•"/>
                      </a:pPr>
                      <a:r>
                        <a:rPr lang="en-US" sz="2099">
                          <a:solidFill>
                            <a:srgbClr val="000000"/>
                          </a:solidFill>
                          <a:latin typeface="Cerebri Bold"/>
                        </a:rPr>
                        <a:t>Feel more depressed</a:t>
                      </a:r>
                    </a:p>
                    <a:p>
                      <a:pPr marL="453388" lvl="1" indent="-226694">
                        <a:lnSpc>
                          <a:spcPts val="2939"/>
                        </a:lnSpc>
                        <a:buFont typeface="Arial"/>
                        <a:buChar char="•"/>
                      </a:pPr>
                      <a:r>
                        <a:rPr lang="en-US" sz="2099">
                          <a:solidFill>
                            <a:srgbClr val="000000"/>
                          </a:solidFill>
                          <a:latin typeface="Cerebri Bold"/>
                        </a:rPr>
                        <a:t>Increased boredom</a:t>
                      </a:r>
                    </a:p>
                    <a:p>
                      <a:pPr marL="453388" lvl="1" indent="-226694" algn="l">
                        <a:lnSpc>
                          <a:spcPts val="2939"/>
                        </a:lnSpc>
                        <a:buFont typeface="Arial"/>
                        <a:buChar char="•"/>
                      </a:pPr>
                      <a:r>
                        <a:rPr lang="en-US" sz="2099">
                          <a:solidFill>
                            <a:srgbClr val="000000"/>
                          </a:solidFill>
                          <a:latin typeface="Cerebri Bold"/>
                        </a:rPr>
                        <a:t>Sleep problems</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marL="453388" lvl="1" indent="-226694" algn="l">
                        <a:lnSpc>
                          <a:spcPts val="2939"/>
                        </a:lnSpc>
                        <a:buFont typeface="Arial"/>
                        <a:buChar char="•"/>
                        <a:defRPr/>
                      </a:pPr>
                      <a:r>
                        <a:rPr lang="en-US" sz="2099">
                          <a:solidFill>
                            <a:srgbClr val="000000"/>
                          </a:solidFill>
                          <a:latin typeface="Cerebri Bold"/>
                        </a:rPr>
                        <a:t>Disapproval from friends and family</a:t>
                      </a:r>
                      <a:endParaRPr lang="en-US" sz="1100"/>
                    </a:p>
                    <a:p>
                      <a:pPr marL="453388" lvl="1" indent="-226694">
                        <a:lnSpc>
                          <a:spcPts val="2939"/>
                        </a:lnSpc>
                        <a:buFont typeface="Arial"/>
                        <a:buChar char="•"/>
                      </a:pPr>
                      <a:r>
                        <a:rPr lang="en-US" sz="2099">
                          <a:solidFill>
                            <a:srgbClr val="000000"/>
                          </a:solidFill>
                          <a:latin typeface="Cerebri Bold"/>
                        </a:rPr>
                        <a:t>Money problems</a:t>
                      </a:r>
                    </a:p>
                    <a:p>
                      <a:pPr marL="453388" lvl="1" indent="-226694">
                        <a:lnSpc>
                          <a:spcPts val="2939"/>
                        </a:lnSpc>
                        <a:buFont typeface="Arial"/>
                        <a:buChar char="•"/>
                      </a:pPr>
                      <a:r>
                        <a:rPr lang="en-US" sz="2099">
                          <a:solidFill>
                            <a:srgbClr val="000000"/>
                          </a:solidFill>
                          <a:latin typeface="Cerebri Bold"/>
                        </a:rPr>
                        <a:t>Damage to close relationships</a:t>
                      </a:r>
                    </a:p>
                    <a:p>
                      <a:pPr marL="453388" lvl="1" indent="-226694" algn="l">
                        <a:lnSpc>
                          <a:spcPts val="2939"/>
                        </a:lnSpc>
                        <a:buFont typeface="Arial"/>
                        <a:buChar char="•"/>
                      </a:pPr>
                      <a:r>
                        <a:rPr lang="en-US" sz="2099">
                          <a:solidFill>
                            <a:srgbClr val="000000"/>
                          </a:solidFill>
                          <a:latin typeface="Cerebri Bold"/>
                        </a:rPr>
                        <a:t>Increased health risks</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TextBox 8"/>
          <p:cNvSpPr txBox="1"/>
          <p:nvPr/>
        </p:nvSpPr>
        <p:spPr>
          <a:xfrm>
            <a:off x="124357" y="5274858"/>
            <a:ext cx="7576473" cy="2537460"/>
          </a:xfrm>
          <a:prstGeom prst="rect">
            <a:avLst/>
          </a:prstGeom>
        </p:spPr>
        <p:txBody>
          <a:bodyPr lIns="0" tIns="0" rIns="0" bIns="0" rtlCol="0" anchor="t">
            <a:spAutoFit/>
          </a:bodyPr>
          <a:lstStyle/>
          <a:p>
            <a:pPr marL="777237" lvl="1" indent="-388618">
              <a:lnSpc>
                <a:spcPts val="5039"/>
              </a:lnSpc>
              <a:buFont typeface="Arial"/>
              <a:buChar char="•"/>
            </a:pPr>
            <a:r>
              <a:rPr lang="en-US" sz="3599">
                <a:solidFill>
                  <a:srgbClr val="F0FFC4"/>
                </a:solidFill>
                <a:latin typeface="Cerebri"/>
              </a:rPr>
              <a:t>To change, the scale needs to tip so the costs outweigh the benefits.</a:t>
            </a:r>
          </a:p>
          <a:p>
            <a:pPr>
              <a:lnSpc>
                <a:spcPts val="5039"/>
              </a:lnSpc>
            </a:pPr>
            <a:endParaRPr lang="en-US" sz="3599">
              <a:solidFill>
                <a:srgbClr val="F0FFC4"/>
              </a:solidFill>
              <a:latin typeface="Cerebri"/>
            </a:endParaRPr>
          </a:p>
        </p:txBody>
      </p:sp>
      <p:sp>
        <p:nvSpPr>
          <p:cNvPr id="9" name="TextBox 9"/>
          <p:cNvSpPr txBox="1"/>
          <p:nvPr/>
        </p:nvSpPr>
        <p:spPr>
          <a:xfrm>
            <a:off x="124357" y="2986531"/>
            <a:ext cx="7825187" cy="1889760"/>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F0FFC4"/>
                </a:solidFill>
                <a:latin typeface="Cerebri"/>
              </a:rPr>
              <a:t>Weighing decisions, looking at the costs/benefits of choices they make.</a:t>
            </a:r>
          </a:p>
        </p:txBody>
      </p:sp>
      <p:sp>
        <p:nvSpPr>
          <p:cNvPr id="10" name="TextBox 10"/>
          <p:cNvSpPr txBox="1"/>
          <p:nvPr/>
        </p:nvSpPr>
        <p:spPr>
          <a:xfrm>
            <a:off x="507788" y="569010"/>
            <a:ext cx="886701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Decisional Balance</a:t>
            </a:r>
          </a:p>
        </p:txBody>
      </p:sp>
      <p:sp>
        <p:nvSpPr>
          <p:cNvPr id="11" name="TextBox 11"/>
          <p:cNvSpPr txBox="1"/>
          <p:nvPr/>
        </p:nvSpPr>
        <p:spPr>
          <a:xfrm>
            <a:off x="14418915" y="616635"/>
            <a:ext cx="2864346"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Not Changing</a:t>
            </a:r>
          </a:p>
        </p:txBody>
      </p:sp>
      <p:sp>
        <p:nvSpPr>
          <p:cNvPr id="12" name="TextBox 12"/>
          <p:cNvSpPr txBox="1"/>
          <p:nvPr/>
        </p:nvSpPr>
        <p:spPr>
          <a:xfrm>
            <a:off x="10287553" y="705167"/>
            <a:ext cx="281642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Changing</a:t>
            </a:r>
          </a:p>
        </p:txBody>
      </p:sp>
      <p:sp>
        <p:nvSpPr>
          <p:cNvPr id="13" name="TextBox 13"/>
          <p:cNvSpPr txBox="1"/>
          <p:nvPr/>
        </p:nvSpPr>
        <p:spPr>
          <a:xfrm rot="-5400000">
            <a:off x="7912448" y="6469074"/>
            <a:ext cx="281642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Costs</a:t>
            </a:r>
          </a:p>
        </p:txBody>
      </p:sp>
      <p:sp>
        <p:nvSpPr>
          <p:cNvPr id="14" name="TextBox 14"/>
          <p:cNvSpPr txBox="1"/>
          <p:nvPr/>
        </p:nvSpPr>
        <p:spPr>
          <a:xfrm rot="-5475126">
            <a:off x="8367542" y="2885004"/>
            <a:ext cx="1865602"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Benefits</a:t>
            </a:r>
          </a:p>
        </p:txBody>
      </p:sp>
      <p:pic>
        <p:nvPicPr>
          <p:cNvPr id="15" name="Picture 15"/>
          <p:cNvPicPr>
            <a:picLocks noChangeAspect="1"/>
          </p:cNvPicPr>
          <p:nvPr/>
        </p:nvPicPr>
        <p:blipFill>
          <a:blip r:embed="rId4"/>
          <a:srcRect t="6528" b="6528"/>
          <a:stretch>
            <a:fillRect/>
          </a:stretch>
        </p:blipFill>
        <p:spPr>
          <a:xfrm>
            <a:off x="16428304" y="8952217"/>
            <a:ext cx="1075832" cy="1043964"/>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379415" y="8589292"/>
            <a:ext cx="6497977" cy="3248988"/>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10574" flipV="1">
            <a:off x="-4238459" y="7617965"/>
            <a:ext cx="9538814" cy="7452198"/>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1001" r="21001"/>
          <a:stretch>
            <a:fillRect/>
          </a:stretch>
        </p:blipFill>
        <p:spPr>
          <a:xfrm>
            <a:off x="9520574" y="0"/>
            <a:ext cx="8971765" cy="10287000"/>
          </a:xfrm>
          <a:prstGeom prst="rect">
            <a:avLst/>
          </a:prstGeom>
        </p:spPr>
      </p:pic>
      <p:pic>
        <p:nvPicPr>
          <p:cNvPr id="3" name="Picture 3"/>
          <p:cNvPicPr>
            <a:picLocks noChangeAspect="1"/>
          </p:cNvPicPr>
          <p:nvPr/>
        </p:nvPicPr>
        <p:blipFill>
          <a:blip r:embed="rId4"/>
          <a:srcRect/>
          <a:stretch>
            <a:fillRect/>
          </a:stretch>
        </p:blipFill>
        <p:spPr>
          <a:xfrm rot="5400000">
            <a:off x="1240635" y="4474085"/>
            <a:ext cx="16934991" cy="804412"/>
          </a:xfrm>
          <a:prstGeom prst="rect">
            <a:avLst/>
          </a:prstGeom>
        </p:spPr>
      </p:pic>
      <p:sp>
        <p:nvSpPr>
          <p:cNvPr id="4" name="AutoShape 4"/>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5" name="Group 5"/>
          <p:cNvGrpSpPr/>
          <p:nvPr/>
        </p:nvGrpSpPr>
        <p:grpSpPr>
          <a:xfrm>
            <a:off x="-2585056" y="-4455940"/>
            <a:ext cx="12105630" cy="15372288"/>
            <a:chOff x="0" y="0"/>
            <a:chExt cx="3188314" cy="4048669"/>
          </a:xfrm>
        </p:grpSpPr>
        <p:sp>
          <p:nvSpPr>
            <p:cNvPr id="6" name="Freeform 6"/>
            <p:cNvSpPr/>
            <p:nvPr/>
          </p:nvSpPr>
          <p:spPr>
            <a:xfrm>
              <a:off x="0" y="0"/>
              <a:ext cx="3188314" cy="4048668"/>
            </a:xfrm>
            <a:custGeom>
              <a:avLst/>
              <a:gdLst/>
              <a:ahLst/>
              <a:cxnLst/>
              <a:rect l="l" t="t" r="r" b="b"/>
              <a:pathLst>
                <a:path w="3188314" h="4048668">
                  <a:moveTo>
                    <a:pt x="0" y="0"/>
                  </a:moveTo>
                  <a:lnTo>
                    <a:pt x="3188314" y="0"/>
                  </a:lnTo>
                  <a:lnTo>
                    <a:pt x="3188314" y="4048668"/>
                  </a:lnTo>
                  <a:lnTo>
                    <a:pt x="0" y="4048668"/>
                  </a:lnTo>
                  <a:close/>
                </a:path>
              </a:pathLst>
            </a:custGeom>
            <a:solidFill>
              <a:srgbClr val="104552"/>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8" name="TextBox 8"/>
          <p:cNvSpPr txBox="1"/>
          <p:nvPr/>
        </p:nvSpPr>
        <p:spPr>
          <a:xfrm>
            <a:off x="796894" y="3787316"/>
            <a:ext cx="7880381" cy="1591899"/>
          </a:xfrm>
          <a:prstGeom prst="rect">
            <a:avLst/>
          </a:prstGeom>
        </p:spPr>
        <p:txBody>
          <a:bodyPr lIns="0" tIns="0" rIns="0" bIns="0" rtlCol="0" anchor="t">
            <a:spAutoFit/>
          </a:bodyPr>
          <a:lstStyle/>
          <a:p>
            <a:pPr marL="652268" lvl="1" indent="-326134">
              <a:lnSpc>
                <a:spcPts val="4229"/>
              </a:lnSpc>
              <a:buFont typeface="Arial"/>
              <a:buChar char="•"/>
            </a:pPr>
            <a:r>
              <a:rPr lang="en-US" sz="3021">
                <a:solidFill>
                  <a:srgbClr val="F0FFC4"/>
                </a:solidFill>
                <a:latin typeface="Cerebri"/>
              </a:rPr>
              <a:t>“We can’t force a plant to grow, but plants are likely to thrive under the right conditions. </a:t>
            </a:r>
          </a:p>
        </p:txBody>
      </p:sp>
      <p:sp>
        <p:nvSpPr>
          <p:cNvPr id="9" name="TextBox 9"/>
          <p:cNvSpPr txBox="1"/>
          <p:nvPr/>
        </p:nvSpPr>
        <p:spPr>
          <a:xfrm>
            <a:off x="1028700" y="914400"/>
            <a:ext cx="886701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Moving Forward</a:t>
            </a:r>
          </a:p>
        </p:txBody>
      </p:sp>
      <p:sp>
        <p:nvSpPr>
          <p:cNvPr id="10" name="TextBox 10"/>
          <p:cNvSpPr txBox="1"/>
          <p:nvPr/>
        </p:nvSpPr>
        <p:spPr>
          <a:xfrm>
            <a:off x="1314866" y="5677582"/>
            <a:ext cx="6844437" cy="2104517"/>
          </a:xfrm>
          <a:prstGeom prst="rect">
            <a:avLst/>
          </a:prstGeom>
        </p:spPr>
        <p:txBody>
          <a:bodyPr lIns="0" tIns="0" rIns="0" bIns="0" rtlCol="0" anchor="t">
            <a:spAutoFit/>
          </a:bodyPr>
          <a:lstStyle/>
          <a:p>
            <a:pPr>
              <a:lnSpc>
                <a:spcPts val="4228"/>
              </a:lnSpc>
              <a:spcBef>
                <a:spcPct val="0"/>
              </a:spcBef>
            </a:pPr>
            <a:r>
              <a:rPr lang="en-US" sz="3020">
                <a:solidFill>
                  <a:srgbClr val="FFFFFF"/>
                </a:solidFill>
                <a:latin typeface="Cerebri"/>
              </a:rPr>
              <a:t>Motivational Interviewing provides the "right conditions” in which people can become ready, willing, and able to make positive change.”</a:t>
            </a:r>
          </a:p>
        </p:txBody>
      </p:sp>
      <p:pic>
        <p:nvPicPr>
          <p:cNvPr id="11" name="Picture 11"/>
          <p:cNvPicPr>
            <a:picLocks noChangeAspect="1"/>
          </p:cNvPicPr>
          <p:nvPr/>
        </p:nvPicPr>
        <p:blipFill>
          <a:blip r:embed="rId5"/>
          <a:srcRect t="6528" b="6528"/>
          <a:stretch>
            <a:fillRect/>
          </a:stretch>
        </p:blipFill>
        <p:spPr>
          <a:xfrm>
            <a:off x="16428304" y="8952217"/>
            <a:ext cx="1075832" cy="1043964"/>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4270400"/>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Eleven </a:t>
            </a:r>
          </a:p>
          <a:p>
            <a:pPr algn="r">
              <a:lnSpc>
                <a:spcPts val="8400"/>
              </a:lnSpc>
            </a:pPr>
            <a:r>
              <a:rPr lang="en-US" sz="6000" dirty="0">
                <a:solidFill>
                  <a:srgbClr val="F0FFC4"/>
                </a:solidFill>
                <a:latin typeface="Laila Bold"/>
              </a:rPr>
              <a:t>Commercial Sexual Exploitation of Minors</a:t>
            </a:r>
          </a:p>
          <a:p>
            <a:pPr algn="r">
              <a:lnSpc>
                <a:spcPts val="8400"/>
              </a:lnSpc>
            </a:pPr>
            <a:endParaRPr lang="en-US" sz="6000" dirty="0">
              <a:solidFill>
                <a:srgbClr val="F0FFC4"/>
              </a:solidFill>
              <a:latin typeface="Laila Bold"/>
            </a:endParaRPr>
          </a:p>
        </p:txBody>
      </p:sp>
    </p:spTree>
    <p:extLst>
      <p:ext uri="{BB962C8B-B14F-4D97-AF65-F5344CB8AC3E}">
        <p14:creationId xmlns:p14="http://schemas.microsoft.com/office/powerpoint/2010/main" val="22656665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vaults/5853963045"/>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t="-14365" b="-14365"/>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sp>
        <p:nvSpPr>
          <p:cNvPr id="7" name="TextBox 7"/>
          <p:cNvSpPr txBox="1"/>
          <p:nvPr/>
        </p:nvSpPr>
        <p:spPr>
          <a:xfrm>
            <a:off x="687898" y="2086755"/>
            <a:ext cx="7806728" cy="4304665"/>
          </a:xfrm>
          <a:prstGeom prst="rect">
            <a:avLst/>
          </a:prstGeom>
        </p:spPr>
        <p:txBody>
          <a:bodyPr lIns="0" tIns="0" rIns="0" bIns="0" rtlCol="0" anchor="t">
            <a:spAutoFit/>
          </a:bodyPr>
          <a:lstStyle/>
          <a:p>
            <a:pPr algn="ctr">
              <a:lnSpc>
                <a:spcPts val="6860"/>
              </a:lnSpc>
            </a:pPr>
            <a:r>
              <a:rPr lang="en-US" sz="4900">
                <a:solidFill>
                  <a:srgbClr val="FFFFFF"/>
                </a:solidFill>
                <a:latin typeface="Laila Bold"/>
              </a:rPr>
              <a:t>"Our nation's children are our greatest asset and our most precious treasure."</a:t>
            </a:r>
          </a:p>
          <a:p>
            <a:pPr algn="ctr">
              <a:lnSpc>
                <a:spcPts val="6860"/>
              </a:lnSpc>
            </a:pPr>
            <a:r>
              <a:rPr lang="en-US" sz="4900">
                <a:solidFill>
                  <a:srgbClr val="FFFFFF"/>
                </a:solidFill>
                <a:latin typeface="Laila Bold"/>
              </a:rPr>
              <a:t>~Christopher Todd</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74469" y="3356312"/>
            <a:ext cx="9812280" cy="2115964"/>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Twelve</a:t>
            </a:r>
          </a:p>
          <a:p>
            <a:pPr algn="r">
              <a:lnSpc>
                <a:spcPts val="8400"/>
              </a:lnSpc>
            </a:pPr>
            <a:r>
              <a:rPr lang="en-US" sz="6000" dirty="0">
                <a:solidFill>
                  <a:srgbClr val="F0FFC4"/>
                </a:solidFill>
                <a:latin typeface="Laila Bold"/>
              </a:rPr>
              <a:t>Case Work</a:t>
            </a:r>
          </a:p>
        </p:txBody>
      </p:sp>
    </p:spTree>
    <p:extLst>
      <p:ext uri="{BB962C8B-B14F-4D97-AF65-F5344CB8AC3E}">
        <p14:creationId xmlns:p14="http://schemas.microsoft.com/office/powerpoint/2010/main" val="39361360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 name="AutoShape 5"/>
          <p:cNvSpPr/>
          <p:nvPr/>
        </p:nvSpPr>
        <p:spPr>
          <a:xfrm>
            <a:off x="-625772" y="9403433"/>
            <a:ext cx="17538698" cy="0"/>
          </a:xfrm>
          <a:prstGeom prst="line">
            <a:avLst/>
          </a:prstGeom>
          <a:ln w="19050" cap="flat">
            <a:solidFill>
              <a:srgbClr val="FFFFFF"/>
            </a:solidFill>
            <a:prstDash val="solid"/>
            <a:headEnd type="none" w="sm" len="sm"/>
            <a:tailEnd type="none" w="sm" len="sm"/>
          </a:ln>
        </p:spPr>
      </p:sp>
      <p:sp>
        <p:nvSpPr>
          <p:cNvPr id="6" name="TextBox 6"/>
          <p:cNvSpPr txBox="1"/>
          <p:nvPr/>
        </p:nvSpPr>
        <p:spPr>
          <a:xfrm>
            <a:off x="9110374" y="1206799"/>
            <a:ext cx="7002466" cy="2095500"/>
          </a:xfrm>
          <a:prstGeom prst="rect">
            <a:avLst/>
          </a:prstGeom>
        </p:spPr>
        <p:txBody>
          <a:bodyPr lIns="0" tIns="0" rIns="0" bIns="0" rtlCol="0" anchor="t">
            <a:spAutoFit/>
          </a:bodyPr>
          <a:lstStyle/>
          <a:p>
            <a:pPr>
              <a:lnSpc>
                <a:spcPts val="8400"/>
              </a:lnSpc>
            </a:pPr>
            <a:r>
              <a:rPr lang="en-US" sz="6000">
                <a:solidFill>
                  <a:srgbClr val="000000"/>
                </a:solidFill>
                <a:latin typeface="Laila Bold"/>
              </a:rPr>
              <a:t>The Steward</a:t>
            </a:r>
          </a:p>
          <a:p>
            <a:pPr>
              <a:lnSpc>
                <a:spcPts val="8400"/>
              </a:lnSpc>
              <a:spcBef>
                <a:spcPct val="0"/>
              </a:spcBef>
            </a:pPr>
            <a:r>
              <a:rPr lang="en-US" sz="6000">
                <a:solidFill>
                  <a:srgbClr val="000000"/>
                </a:solidFill>
                <a:latin typeface="Laila Bold"/>
              </a:rPr>
              <a:t>Family</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41747" flipV="1">
            <a:off x="13890770" y="-3726099"/>
            <a:ext cx="9538814" cy="745219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3758491" y="-1043082"/>
            <a:ext cx="6497977" cy="3248988"/>
          </a:xfrm>
          <a:prstGeom prst="rect">
            <a:avLst/>
          </a:prstGeom>
        </p:spPr>
      </p:pic>
      <p:grpSp>
        <p:nvGrpSpPr>
          <p:cNvPr id="9" name="Group 9"/>
          <p:cNvGrpSpPr>
            <a:grpSpLocks noChangeAspect="1"/>
          </p:cNvGrpSpPr>
          <p:nvPr/>
        </p:nvGrpSpPr>
        <p:grpSpPr>
          <a:xfrm>
            <a:off x="48317" y="0"/>
            <a:ext cx="4278983" cy="5750301"/>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7"/>
              <a:stretch>
                <a:fillRect l="-27179" r="-27179"/>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9615199" y="4769901"/>
            <a:ext cx="6769775" cy="2272031"/>
          </a:xfrm>
          <a:prstGeom prst="rect">
            <a:avLst/>
          </a:prstGeom>
        </p:spPr>
        <p:txBody>
          <a:bodyPr lIns="0" tIns="0" rIns="0" bIns="0" rtlCol="0" anchor="t">
            <a:spAutoFit/>
          </a:bodyPr>
          <a:lstStyle/>
          <a:p>
            <a:pPr>
              <a:lnSpc>
                <a:spcPts val="6019"/>
              </a:lnSpc>
            </a:pPr>
            <a:r>
              <a:rPr lang="en-US" sz="4299">
                <a:solidFill>
                  <a:srgbClr val="FFFFFF"/>
                </a:solidFill>
                <a:latin typeface="Cerebri"/>
              </a:rPr>
              <a:t>Gather Information</a:t>
            </a:r>
          </a:p>
          <a:p>
            <a:pPr>
              <a:lnSpc>
                <a:spcPts val="6019"/>
              </a:lnSpc>
            </a:pPr>
            <a:r>
              <a:rPr lang="en-US" sz="4299">
                <a:solidFill>
                  <a:srgbClr val="FFFFFF"/>
                </a:solidFill>
                <a:latin typeface="Cerebri"/>
              </a:rPr>
              <a:t>Analyze Information</a:t>
            </a:r>
          </a:p>
          <a:p>
            <a:pPr>
              <a:lnSpc>
                <a:spcPts val="6019"/>
              </a:lnSpc>
              <a:spcBef>
                <a:spcPct val="0"/>
              </a:spcBef>
            </a:pPr>
            <a:r>
              <a:rPr lang="en-US" sz="4299">
                <a:solidFill>
                  <a:srgbClr val="FFFFFF"/>
                </a:solidFill>
                <a:latin typeface="Cerebri"/>
              </a:rPr>
              <a:t>Draw Conclusions</a:t>
            </a:r>
          </a:p>
        </p:txBody>
      </p:sp>
      <p:grpSp>
        <p:nvGrpSpPr>
          <p:cNvPr id="13" name="Group 13"/>
          <p:cNvGrpSpPr>
            <a:grpSpLocks noChangeAspect="1"/>
          </p:cNvGrpSpPr>
          <p:nvPr/>
        </p:nvGrpSpPr>
        <p:grpSpPr>
          <a:xfrm>
            <a:off x="4831391" y="0"/>
            <a:ext cx="4278983" cy="5750301"/>
            <a:chOff x="0" y="0"/>
            <a:chExt cx="3663950" cy="4923790"/>
          </a:xfrm>
        </p:grpSpPr>
        <p:sp>
          <p:nvSpPr>
            <p:cNvPr id="14" name="Freeform 1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8"/>
              <a:stretch>
                <a:fillRect l="-22341" r="-22341"/>
              </a:stretch>
            </a:blipFill>
          </p:spPr>
        </p:sp>
        <p:sp>
          <p:nvSpPr>
            <p:cNvPr id="15" name="Freeform 1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grpSp>
        <p:nvGrpSpPr>
          <p:cNvPr id="16" name="Group 16"/>
          <p:cNvGrpSpPr>
            <a:grpSpLocks noChangeAspect="1"/>
          </p:cNvGrpSpPr>
          <p:nvPr/>
        </p:nvGrpSpPr>
        <p:grpSpPr>
          <a:xfrm>
            <a:off x="2187809" y="4623881"/>
            <a:ext cx="4278983" cy="5750301"/>
            <a:chOff x="0" y="0"/>
            <a:chExt cx="3663950" cy="4923790"/>
          </a:xfrm>
        </p:grpSpPr>
        <p:sp>
          <p:nvSpPr>
            <p:cNvPr id="17" name="Freeform 17"/>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9"/>
              <a:stretch>
                <a:fillRect l="-18340" r="-18340"/>
              </a:stretch>
            </a:blipFill>
          </p:spPr>
        </p:sp>
        <p:sp>
          <p:nvSpPr>
            <p:cNvPr id="18" name="Freeform 18"/>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pic>
        <p:nvPicPr>
          <p:cNvPr id="19" name="Picture 19"/>
          <p:cNvPicPr>
            <a:picLocks noChangeAspect="1"/>
          </p:cNvPicPr>
          <p:nvPr/>
        </p:nvPicPr>
        <p:blipFill>
          <a:blip r:embed="rId10"/>
          <a:srcRect t="6528" b="6528"/>
          <a:stretch>
            <a:fillRect/>
          </a:stretch>
        </p:blipFill>
        <p:spPr>
          <a:xfrm>
            <a:off x="16321715" y="8684602"/>
            <a:ext cx="1182421" cy="11473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8044125"/>
            <a:chOff x="0" y="0"/>
            <a:chExt cx="5821125" cy="2118617"/>
          </a:xfrm>
        </p:grpSpPr>
        <p:sp>
          <p:nvSpPr>
            <p:cNvPr id="4" name="Freeform 4"/>
            <p:cNvSpPr/>
            <p:nvPr/>
          </p:nvSpPr>
          <p:spPr>
            <a:xfrm>
              <a:off x="0" y="0"/>
              <a:ext cx="5821125" cy="2118617"/>
            </a:xfrm>
            <a:custGeom>
              <a:avLst/>
              <a:gdLst/>
              <a:ahLst/>
              <a:cxnLst/>
              <a:rect l="l" t="t" r="r" b="b"/>
              <a:pathLst>
                <a:path w="5821125" h="2118617">
                  <a:moveTo>
                    <a:pt x="0" y="0"/>
                  </a:moveTo>
                  <a:lnTo>
                    <a:pt x="5821125" y="0"/>
                  </a:lnTo>
                  <a:lnTo>
                    <a:pt x="5821125" y="2118617"/>
                  </a:lnTo>
                  <a:lnTo>
                    <a:pt x="0" y="2118617"/>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1468669" y="1826425"/>
            <a:ext cx="5877810" cy="8816715"/>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98440" r="-34793" b="-3024"/>
              </a:stretch>
            </a:blipFill>
          </p:spPr>
        </p:sp>
      </p:grpSp>
      <p:pic>
        <p:nvPicPr>
          <p:cNvPr id="8" name="Picture 8"/>
          <p:cNvPicPr>
            <a:picLocks noChangeAspect="1"/>
          </p:cNvPicPr>
          <p:nvPr/>
        </p:nvPicPr>
        <p:blipFill>
          <a:blip r:embed="rId4"/>
          <a:srcRect t="6528" b="6528"/>
          <a:stretch>
            <a:fillRect/>
          </a:stretch>
        </p:blipFill>
        <p:spPr>
          <a:xfrm>
            <a:off x="16321715" y="8684602"/>
            <a:ext cx="1182421" cy="1147396"/>
          </a:xfrm>
          <a:prstGeom prst="rect">
            <a:avLst/>
          </a:prstGeom>
        </p:spPr>
      </p:pic>
      <p:sp>
        <p:nvSpPr>
          <p:cNvPr id="9" name="TextBox 9"/>
          <p:cNvSpPr txBox="1"/>
          <p:nvPr/>
        </p:nvSpPr>
        <p:spPr>
          <a:xfrm>
            <a:off x="7832971" y="4057409"/>
            <a:ext cx="8094708" cy="1899285"/>
          </a:xfrm>
          <a:prstGeom prst="rect">
            <a:avLst/>
          </a:prstGeom>
        </p:spPr>
        <p:txBody>
          <a:bodyPr lIns="0" tIns="0" rIns="0" bIns="0" rtlCol="0" anchor="t">
            <a:spAutoFit/>
          </a:bodyPr>
          <a:lstStyle/>
          <a:p>
            <a:pPr marL="777237" lvl="1" indent="-388618">
              <a:lnSpc>
                <a:spcPts val="5039"/>
              </a:lnSpc>
              <a:buFont typeface="Arial"/>
              <a:buChar char="•"/>
            </a:pPr>
            <a:r>
              <a:rPr lang="en-US" sz="3599">
                <a:solidFill>
                  <a:srgbClr val="000000"/>
                </a:solidFill>
                <a:latin typeface="Cerebri Bold"/>
              </a:rPr>
              <a:t>Children have permanency and stability in their living situations. </a:t>
            </a:r>
          </a:p>
          <a:p>
            <a:pPr>
              <a:lnSpc>
                <a:spcPts val="5039"/>
              </a:lnSpc>
            </a:pPr>
            <a:endParaRPr lang="en-US" sz="3599">
              <a:solidFill>
                <a:srgbClr val="000000"/>
              </a:solidFill>
              <a:latin typeface="Cerebri Bold"/>
            </a:endParaRPr>
          </a:p>
        </p:txBody>
      </p:sp>
      <p:sp>
        <p:nvSpPr>
          <p:cNvPr id="10" name="TextBox 10"/>
          <p:cNvSpPr txBox="1"/>
          <p:nvPr/>
        </p:nvSpPr>
        <p:spPr>
          <a:xfrm>
            <a:off x="8143577" y="1731175"/>
            <a:ext cx="623713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Permanency</a:t>
            </a:r>
          </a:p>
        </p:txBody>
      </p:sp>
      <p:sp>
        <p:nvSpPr>
          <p:cNvPr id="11" name="TextBox 11"/>
          <p:cNvSpPr txBox="1"/>
          <p:nvPr/>
        </p:nvSpPr>
        <p:spPr>
          <a:xfrm>
            <a:off x="7832971" y="6203709"/>
            <a:ext cx="8094708" cy="3175635"/>
          </a:xfrm>
          <a:prstGeom prst="rect">
            <a:avLst/>
          </a:prstGeom>
        </p:spPr>
        <p:txBody>
          <a:bodyPr lIns="0" tIns="0" rIns="0" bIns="0" rtlCol="0" anchor="t">
            <a:spAutoFit/>
          </a:bodyPr>
          <a:lstStyle/>
          <a:p>
            <a:pPr marL="777237" lvl="1" indent="-388618">
              <a:lnSpc>
                <a:spcPts val="5039"/>
              </a:lnSpc>
              <a:buFont typeface="Arial"/>
              <a:buChar char="•"/>
            </a:pPr>
            <a:r>
              <a:rPr lang="en-US" sz="3599">
                <a:solidFill>
                  <a:srgbClr val="000000"/>
                </a:solidFill>
                <a:latin typeface="Cerebri Bold"/>
              </a:rPr>
              <a:t>The continuity of family relationships and connections is preserved for families. </a:t>
            </a:r>
          </a:p>
          <a:p>
            <a:pPr>
              <a:lnSpc>
                <a:spcPts val="5039"/>
              </a:lnSpc>
            </a:pPr>
            <a:endParaRPr lang="en-US" sz="3599">
              <a:solidFill>
                <a:srgbClr val="000000"/>
              </a:solidFill>
              <a:latin typeface="Cerebri Bold"/>
            </a:endParaRPr>
          </a:p>
          <a:p>
            <a:pPr>
              <a:lnSpc>
                <a:spcPts val="5039"/>
              </a:lnSpc>
            </a:pPr>
            <a:endParaRPr lang="en-US" sz="3599">
              <a:solidFill>
                <a:srgbClr val="000000"/>
              </a:solidFill>
              <a:latin typeface="Cerebri Bold"/>
            </a:endParaRPr>
          </a:p>
        </p:txBody>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4190651" y="-1578540"/>
            <a:ext cx="6497977" cy="324898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41747" flipV="1">
            <a:off x="14322929" y="-4261558"/>
            <a:ext cx="9538814" cy="7452198"/>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207500" y="-1648495"/>
            <a:ext cx="10386136" cy="103860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sp>
        <p:nvSpPr>
          <p:cNvPr id="4" name="AutoShape 4"/>
          <p:cNvSpPr/>
          <p:nvPr/>
        </p:nvSpPr>
        <p:spPr>
          <a:xfrm>
            <a:off x="1347898" y="9374858"/>
            <a:ext cx="19816744" cy="0"/>
          </a:xfrm>
          <a:prstGeom prst="line">
            <a:avLst/>
          </a:prstGeom>
          <a:ln w="19050" cap="flat">
            <a:solidFill>
              <a:srgbClr val="FFFFFF"/>
            </a:solidFill>
            <a:prstDash val="solid"/>
            <a:headEnd type="none" w="sm" len="sm"/>
            <a:tailEnd type="none" w="sm" len="sm"/>
          </a:ln>
        </p:spPr>
      </p:sp>
      <p:sp>
        <p:nvSpPr>
          <p:cNvPr id="5" name="TextBox 5"/>
          <p:cNvSpPr txBox="1"/>
          <p:nvPr/>
        </p:nvSpPr>
        <p:spPr>
          <a:xfrm>
            <a:off x="769465" y="350688"/>
            <a:ext cx="7591425" cy="2192655"/>
          </a:xfrm>
          <a:prstGeom prst="rect">
            <a:avLst/>
          </a:prstGeom>
        </p:spPr>
        <p:txBody>
          <a:bodyPr lIns="0" tIns="0" rIns="0" bIns="0" rtlCol="0" anchor="t">
            <a:spAutoFit/>
          </a:bodyPr>
          <a:lstStyle/>
          <a:p>
            <a:pPr>
              <a:lnSpc>
                <a:spcPts val="8819"/>
              </a:lnSpc>
            </a:pPr>
            <a:r>
              <a:rPr lang="en-US" sz="6299">
                <a:solidFill>
                  <a:srgbClr val="FFFFFF"/>
                </a:solidFill>
                <a:latin typeface="Laila Bold"/>
              </a:rPr>
              <a:t> Engaging Informal</a:t>
            </a:r>
          </a:p>
          <a:p>
            <a:pPr>
              <a:lnSpc>
                <a:spcPts val="8819"/>
              </a:lnSpc>
              <a:spcBef>
                <a:spcPct val="0"/>
              </a:spcBef>
            </a:pPr>
            <a:r>
              <a:rPr lang="en-US" sz="6299">
                <a:solidFill>
                  <a:srgbClr val="FFFFFF"/>
                </a:solidFill>
                <a:latin typeface="Laila Bold"/>
              </a:rPr>
              <a:t> Collaterals</a:t>
            </a:r>
          </a:p>
        </p:txBody>
      </p:sp>
      <p:sp>
        <p:nvSpPr>
          <p:cNvPr id="6" name="TextBox 6"/>
          <p:cNvSpPr txBox="1"/>
          <p:nvPr/>
        </p:nvSpPr>
        <p:spPr>
          <a:xfrm>
            <a:off x="719756" y="4470885"/>
            <a:ext cx="7315200" cy="3804285"/>
          </a:xfrm>
          <a:prstGeom prst="rect">
            <a:avLst/>
          </a:prstGeom>
        </p:spPr>
        <p:txBody>
          <a:bodyPr lIns="0" tIns="0" rIns="0" bIns="0" rtlCol="0" anchor="t">
            <a:spAutoFit/>
          </a:bodyPr>
          <a:lstStyle/>
          <a:p>
            <a:pPr>
              <a:lnSpc>
                <a:spcPts val="5040"/>
              </a:lnSpc>
            </a:pPr>
            <a:r>
              <a:rPr lang="en-US" sz="3600" dirty="0">
                <a:solidFill>
                  <a:srgbClr val="FFFFFF"/>
                </a:solidFill>
                <a:latin typeface="Cerebri Bold"/>
              </a:rPr>
              <a:t>Think through the information needed and what information the collateral may be able to provide related to </a:t>
            </a:r>
            <a:r>
              <a:rPr lang="en-US" sz="3600" dirty="0" err="1">
                <a:solidFill>
                  <a:srgbClr val="FFFFFF"/>
                </a:solidFill>
                <a:latin typeface="Cerebri Bold"/>
              </a:rPr>
              <a:t>to</a:t>
            </a:r>
            <a:r>
              <a:rPr lang="en-US" sz="3600" dirty="0">
                <a:solidFill>
                  <a:srgbClr val="FFFFFF"/>
                </a:solidFill>
                <a:latin typeface="Cerebri Bold"/>
              </a:rPr>
              <a:t> the assessment areas of safety, permanency, and well-being.</a:t>
            </a:r>
          </a:p>
        </p:txBody>
      </p:sp>
      <p:sp>
        <p:nvSpPr>
          <p:cNvPr id="7" name="TextBox 7"/>
          <p:cNvSpPr txBox="1"/>
          <p:nvPr/>
        </p:nvSpPr>
        <p:spPr>
          <a:xfrm>
            <a:off x="919037" y="2408537"/>
            <a:ext cx="7292280" cy="962660"/>
          </a:xfrm>
          <a:prstGeom prst="rect">
            <a:avLst/>
          </a:prstGeom>
        </p:spPr>
        <p:txBody>
          <a:bodyPr lIns="0" tIns="0" rIns="0" bIns="0" rtlCol="0" anchor="t">
            <a:spAutoFit/>
          </a:bodyPr>
          <a:lstStyle/>
          <a:p>
            <a:pPr algn="ctr">
              <a:lnSpc>
                <a:spcPts val="7840"/>
              </a:lnSpc>
            </a:pPr>
            <a:r>
              <a:rPr lang="en-US" sz="5600" dirty="0">
                <a:solidFill>
                  <a:srgbClr val="FFFFFF"/>
                </a:solidFill>
                <a:latin typeface="Canva Sans"/>
              </a:rPr>
              <a:t>Prior to the Interview</a:t>
            </a:r>
          </a:p>
        </p:txBody>
      </p:sp>
      <p:pic>
        <p:nvPicPr>
          <p:cNvPr id="8" name="Picture 8"/>
          <p:cNvPicPr>
            <a:picLocks noChangeAspect="1"/>
          </p:cNvPicPr>
          <p:nvPr/>
        </p:nvPicPr>
        <p:blipFill>
          <a:blip r:embed="rId4"/>
          <a:srcRect t="6528" b="6528"/>
          <a:stretch>
            <a:fillRect/>
          </a:stretch>
        </p:blipFill>
        <p:spPr>
          <a:xfrm>
            <a:off x="769465" y="8684602"/>
            <a:ext cx="1182421" cy="1147396"/>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50843" y="-1714707"/>
            <a:ext cx="10055164" cy="10055124"/>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sp>
        <p:nvSpPr>
          <p:cNvPr id="4" name="AutoShape 4"/>
          <p:cNvSpPr/>
          <p:nvPr/>
        </p:nvSpPr>
        <p:spPr>
          <a:xfrm>
            <a:off x="1347898" y="9374858"/>
            <a:ext cx="19816744" cy="0"/>
          </a:xfrm>
          <a:prstGeom prst="line">
            <a:avLst/>
          </a:prstGeom>
          <a:ln w="19050" cap="flat">
            <a:solidFill>
              <a:srgbClr val="FFFFFF"/>
            </a:solidFill>
            <a:prstDash val="solid"/>
            <a:headEnd type="none" w="sm" len="sm"/>
            <a:tailEnd type="none" w="sm" len="sm"/>
          </a:ln>
        </p:spPr>
      </p:sp>
      <p:pic>
        <p:nvPicPr>
          <p:cNvPr id="5" name="Picture 5"/>
          <p:cNvPicPr>
            <a:picLocks noChangeAspect="1"/>
          </p:cNvPicPr>
          <p:nvPr/>
        </p:nvPicPr>
        <p:blipFill>
          <a:blip r:embed="rId4"/>
          <a:srcRect t="6528" b="6528"/>
          <a:stretch>
            <a:fillRect/>
          </a:stretch>
        </p:blipFill>
        <p:spPr>
          <a:xfrm>
            <a:off x="769465" y="8684602"/>
            <a:ext cx="1182421" cy="1147396"/>
          </a:xfrm>
          <a:prstGeom prst="rect">
            <a:avLst/>
          </a:prstGeom>
        </p:spPr>
      </p:pic>
      <p:sp>
        <p:nvSpPr>
          <p:cNvPr id="6" name="TextBox 6"/>
          <p:cNvSpPr txBox="1"/>
          <p:nvPr/>
        </p:nvSpPr>
        <p:spPr>
          <a:xfrm>
            <a:off x="769465" y="350688"/>
            <a:ext cx="7591425" cy="2192655"/>
          </a:xfrm>
          <a:prstGeom prst="rect">
            <a:avLst/>
          </a:prstGeom>
        </p:spPr>
        <p:txBody>
          <a:bodyPr lIns="0" tIns="0" rIns="0" bIns="0" rtlCol="0" anchor="t">
            <a:spAutoFit/>
          </a:bodyPr>
          <a:lstStyle/>
          <a:p>
            <a:pPr>
              <a:lnSpc>
                <a:spcPts val="8819"/>
              </a:lnSpc>
            </a:pPr>
            <a:r>
              <a:rPr lang="en-US" sz="6299">
                <a:solidFill>
                  <a:srgbClr val="FFFFFF"/>
                </a:solidFill>
                <a:latin typeface="Laila Bold"/>
              </a:rPr>
              <a:t> Engaging Informal</a:t>
            </a:r>
          </a:p>
          <a:p>
            <a:pPr>
              <a:lnSpc>
                <a:spcPts val="8819"/>
              </a:lnSpc>
              <a:spcBef>
                <a:spcPct val="0"/>
              </a:spcBef>
            </a:pPr>
            <a:r>
              <a:rPr lang="en-US" sz="6299">
                <a:solidFill>
                  <a:srgbClr val="FFFFFF"/>
                </a:solidFill>
                <a:latin typeface="Laila Bold"/>
              </a:rPr>
              <a:t> Collaterals</a:t>
            </a:r>
          </a:p>
        </p:txBody>
      </p:sp>
      <p:sp>
        <p:nvSpPr>
          <p:cNvPr id="7" name="TextBox 7"/>
          <p:cNvSpPr txBox="1"/>
          <p:nvPr/>
        </p:nvSpPr>
        <p:spPr>
          <a:xfrm>
            <a:off x="1031402" y="4890553"/>
            <a:ext cx="7315200" cy="3145092"/>
          </a:xfrm>
          <a:prstGeom prst="rect">
            <a:avLst/>
          </a:prstGeom>
        </p:spPr>
        <p:txBody>
          <a:bodyPr lIns="0" tIns="0" rIns="0" bIns="0" rtlCol="0" anchor="t">
            <a:spAutoFit/>
          </a:bodyPr>
          <a:lstStyle/>
          <a:p>
            <a:pPr marL="777240" lvl="1" indent="-388620">
              <a:lnSpc>
                <a:spcPts val="5040"/>
              </a:lnSpc>
              <a:buFont typeface="Arial"/>
              <a:buChar char="•"/>
            </a:pPr>
            <a:r>
              <a:rPr lang="en-US" sz="2800" dirty="0">
                <a:solidFill>
                  <a:srgbClr val="FFFFFF"/>
                </a:solidFill>
                <a:latin typeface="Cerebri"/>
              </a:rPr>
              <a:t>Explore the relationship</a:t>
            </a:r>
          </a:p>
          <a:p>
            <a:pPr marL="777240" lvl="1" indent="-388620">
              <a:lnSpc>
                <a:spcPts val="5040"/>
              </a:lnSpc>
              <a:buFont typeface="Arial"/>
              <a:buChar char="•"/>
            </a:pPr>
            <a:r>
              <a:rPr lang="en-US" sz="2800" dirty="0">
                <a:solidFill>
                  <a:srgbClr val="FFFFFF"/>
                </a:solidFill>
                <a:latin typeface="Cerebri"/>
              </a:rPr>
              <a:t>Ask about strengths and needs</a:t>
            </a:r>
          </a:p>
          <a:p>
            <a:pPr marL="777240" lvl="1" indent="-388620">
              <a:lnSpc>
                <a:spcPts val="5040"/>
              </a:lnSpc>
              <a:buFont typeface="Arial"/>
              <a:buChar char="•"/>
            </a:pPr>
            <a:r>
              <a:rPr lang="en-US" sz="2800" dirty="0">
                <a:solidFill>
                  <a:srgbClr val="FFFFFF"/>
                </a:solidFill>
                <a:latin typeface="Cerebri"/>
              </a:rPr>
              <a:t>Assess willingness and ability to help</a:t>
            </a:r>
          </a:p>
          <a:p>
            <a:pPr marL="777240" lvl="1" indent="-388620">
              <a:lnSpc>
                <a:spcPts val="5040"/>
              </a:lnSpc>
              <a:buFont typeface="Arial"/>
              <a:buChar char="•"/>
            </a:pPr>
            <a:r>
              <a:rPr lang="en-US" sz="2800" dirty="0">
                <a:solidFill>
                  <a:srgbClr val="FFFFFF"/>
                </a:solidFill>
                <a:latin typeface="Cerebri"/>
              </a:rPr>
              <a:t>Collect information about the incident</a:t>
            </a:r>
          </a:p>
          <a:p>
            <a:pPr marL="777240" lvl="1" indent="-388620">
              <a:lnSpc>
                <a:spcPts val="5040"/>
              </a:lnSpc>
              <a:buFont typeface="Arial"/>
              <a:buChar char="•"/>
            </a:pPr>
            <a:r>
              <a:rPr lang="en-US" sz="2800" dirty="0">
                <a:solidFill>
                  <a:srgbClr val="FFFFFF"/>
                </a:solidFill>
                <a:latin typeface="Cerebri"/>
              </a:rPr>
              <a:t>Ask about the family's history</a:t>
            </a:r>
          </a:p>
        </p:txBody>
      </p:sp>
      <p:sp>
        <p:nvSpPr>
          <p:cNvPr id="8" name="TextBox 8"/>
          <p:cNvSpPr txBox="1"/>
          <p:nvPr/>
        </p:nvSpPr>
        <p:spPr>
          <a:xfrm>
            <a:off x="769465" y="2715507"/>
            <a:ext cx="6996559" cy="962660"/>
          </a:xfrm>
          <a:prstGeom prst="rect">
            <a:avLst/>
          </a:prstGeom>
        </p:spPr>
        <p:txBody>
          <a:bodyPr lIns="0" tIns="0" rIns="0" bIns="0" rtlCol="0" anchor="t">
            <a:spAutoFit/>
          </a:bodyPr>
          <a:lstStyle/>
          <a:p>
            <a:pPr algn="ctr">
              <a:lnSpc>
                <a:spcPts val="7840"/>
              </a:lnSpc>
            </a:pPr>
            <a:r>
              <a:rPr lang="en-US" sz="5600" dirty="0">
                <a:solidFill>
                  <a:srgbClr val="FFFFFF"/>
                </a:solidFill>
                <a:latin typeface="Canva Sans"/>
              </a:rPr>
              <a:t>During the Interview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107974" y="-3567616"/>
            <a:ext cx="22102083" cy="7367850"/>
            <a:chOff x="0" y="0"/>
            <a:chExt cx="5821125" cy="1940504"/>
          </a:xfrm>
        </p:grpSpPr>
        <p:sp>
          <p:nvSpPr>
            <p:cNvPr id="4" name="Freeform 4"/>
            <p:cNvSpPr/>
            <p:nvPr/>
          </p:nvSpPr>
          <p:spPr>
            <a:xfrm>
              <a:off x="0" y="0"/>
              <a:ext cx="5821125" cy="1940504"/>
            </a:xfrm>
            <a:custGeom>
              <a:avLst/>
              <a:gdLst/>
              <a:ahLst/>
              <a:cxnLst/>
              <a:rect l="l" t="t" r="r" b="b"/>
              <a:pathLst>
                <a:path w="5821125" h="1940504">
                  <a:moveTo>
                    <a:pt x="0" y="0"/>
                  </a:moveTo>
                  <a:lnTo>
                    <a:pt x="5821125" y="0"/>
                  </a:lnTo>
                  <a:lnTo>
                    <a:pt x="5821125" y="1940504"/>
                  </a:lnTo>
                  <a:lnTo>
                    <a:pt x="0" y="1940504"/>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6" name="TextBox 6"/>
          <p:cNvSpPr txBox="1"/>
          <p:nvPr/>
        </p:nvSpPr>
        <p:spPr>
          <a:xfrm>
            <a:off x="-217793" y="3818254"/>
            <a:ext cx="6237130" cy="705486"/>
          </a:xfrm>
          <a:prstGeom prst="rect">
            <a:avLst/>
          </a:prstGeom>
        </p:spPr>
        <p:txBody>
          <a:bodyPr lIns="0" tIns="0" rIns="0" bIns="0" rtlCol="0" anchor="t">
            <a:spAutoFit/>
          </a:bodyPr>
          <a:lstStyle/>
          <a:p>
            <a:pPr marL="885184" lvl="1" indent="-442592">
              <a:lnSpc>
                <a:spcPts val="5739"/>
              </a:lnSpc>
              <a:buFont typeface="Arial"/>
              <a:buChar char="•"/>
            </a:pPr>
            <a:r>
              <a:rPr lang="en-US" sz="4099">
                <a:solidFill>
                  <a:srgbClr val="000000"/>
                </a:solidFill>
                <a:latin typeface="Cerebri Bold"/>
              </a:rPr>
              <a:t>Prior to the Interview</a:t>
            </a:r>
          </a:p>
        </p:txBody>
      </p:sp>
      <p:sp>
        <p:nvSpPr>
          <p:cNvPr id="7" name="TextBox 7"/>
          <p:cNvSpPr txBox="1"/>
          <p:nvPr/>
        </p:nvSpPr>
        <p:spPr>
          <a:xfrm>
            <a:off x="11241949" y="721525"/>
            <a:ext cx="6658421" cy="2095500"/>
          </a:xfrm>
          <a:prstGeom prst="rect">
            <a:avLst/>
          </a:prstGeom>
        </p:spPr>
        <p:txBody>
          <a:bodyPr lIns="0" tIns="0" rIns="0" bIns="0" rtlCol="0" anchor="t">
            <a:spAutoFit/>
          </a:bodyPr>
          <a:lstStyle/>
          <a:p>
            <a:pPr algn="r">
              <a:lnSpc>
                <a:spcPts val="8400"/>
              </a:lnSpc>
            </a:pPr>
            <a:r>
              <a:rPr lang="en-US" sz="6000">
                <a:solidFill>
                  <a:srgbClr val="FFFFFF"/>
                </a:solidFill>
                <a:latin typeface="Laila Bold"/>
              </a:rPr>
              <a:t>Engaging Formal </a:t>
            </a:r>
          </a:p>
          <a:p>
            <a:pPr algn="r">
              <a:lnSpc>
                <a:spcPts val="8400"/>
              </a:lnSpc>
              <a:spcBef>
                <a:spcPct val="0"/>
              </a:spcBef>
            </a:pPr>
            <a:r>
              <a:rPr lang="en-US" sz="6000">
                <a:solidFill>
                  <a:srgbClr val="FFFFFF"/>
                </a:solidFill>
                <a:latin typeface="Laila Bold"/>
              </a:rPr>
              <a:t>Collaterals</a:t>
            </a:r>
          </a:p>
        </p:txBody>
      </p:sp>
      <p:sp>
        <p:nvSpPr>
          <p:cNvPr id="8" name="TextBox 8"/>
          <p:cNvSpPr txBox="1"/>
          <p:nvPr/>
        </p:nvSpPr>
        <p:spPr>
          <a:xfrm>
            <a:off x="713732" y="4809036"/>
            <a:ext cx="7638568" cy="3145790"/>
          </a:xfrm>
          <a:prstGeom prst="rect">
            <a:avLst/>
          </a:prstGeom>
        </p:spPr>
        <p:txBody>
          <a:bodyPr lIns="0" tIns="0" rIns="0" bIns="0" rtlCol="0" anchor="t">
            <a:spAutoFit/>
          </a:bodyPr>
          <a:lstStyle/>
          <a:p>
            <a:pPr>
              <a:lnSpc>
                <a:spcPts val="4200"/>
              </a:lnSpc>
            </a:pPr>
            <a:r>
              <a:rPr lang="en-US" sz="3000">
                <a:solidFill>
                  <a:srgbClr val="000000"/>
                </a:solidFill>
                <a:latin typeface="Cerebri"/>
              </a:rPr>
              <a:t>Preplan the intended questions prior to the interview based on the information the case worker wants to gain; however, do not set limitations on the information that could possibly be provided.</a:t>
            </a:r>
          </a:p>
          <a:p>
            <a:pPr>
              <a:lnSpc>
                <a:spcPts val="3920"/>
              </a:lnSpc>
              <a:spcBef>
                <a:spcPct val="0"/>
              </a:spcBef>
            </a:pPr>
            <a:endParaRPr lang="en-US" sz="3000">
              <a:solidFill>
                <a:srgbClr val="000000"/>
              </a:solidFill>
              <a:latin typeface="Cerebri"/>
            </a:endParaRPr>
          </a:p>
        </p:txBody>
      </p:sp>
      <p:sp>
        <p:nvSpPr>
          <p:cNvPr id="9" name="TextBox 9"/>
          <p:cNvSpPr txBox="1"/>
          <p:nvPr/>
        </p:nvSpPr>
        <p:spPr>
          <a:xfrm>
            <a:off x="9661995" y="3818254"/>
            <a:ext cx="6237130" cy="705486"/>
          </a:xfrm>
          <a:prstGeom prst="rect">
            <a:avLst/>
          </a:prstGeom>
        </p:spPr>
        <p:txBody>
          <a:bodyPr lIns="0" tIns="0" rIns="0" bIns="0" rtlCol="0" anchor="t">
            <a:spAutoFit/>
          </a:bodyPr>
          <a:lstStyle/>
          <a:p>
            <a:pPr marL="885184" lvl="1" indent="-442592">
              <a:lnSpc>
                <a:spcPts val="5739"/>
              </a:lnSpc>
              <a:buFont typeface="Arial"/>
              <a:buChar char="•"/>
            </a:pPr>
            <a:r>
              <a:rPr lang="en-US" sz="4099">
                <a:solidFill>
                  <a:srgbClr val="000000"/>
                </a:solidFill>
                <a:latin typeface="Cerebri Bold"/>
              </a:rPr>
              <a:t>During the Interview</a:t>
            </a:r>
          </a:p>
        </p:txBody>
      </p:sp>
      <p:sp>
        <p:nvSpPr>
          <p:cNvPr id="10" name="TextBox 10"/>
          <p:cNvSpPr txBox="1"/>
          <p:nvPr/>
        </p:nvSpPr>
        <p:spPr>
          <a:xfrm>
            <a:off x="10649432" y="4809036"/>
            <a:ext cx="7638568" cy="2600325"/>
          </a:xfrm>
          <a:prstGeom prst="rect">
            <a:avLst/>
          </a:prstGeom>
        </p:spPr>
        <p:txBody>
          <a:bodyPr lIns="0" tIns="0" rIns="0" bIns="0" rtlCol="0" anchor="t">
            <a:spAutoFit/>
          </a:bodyPr>
          <a:lstStyle/>
          <a:p>
            <a:pPr marL="647698" lvl="1" indent="-323849" algn="just">
              <a:lnSpc>
                <a:spcPts val="4199"/>
              </a:lnSpc>
              <a:buFont typeface="Arial"/>
              <a:buChar char="•"/>
            </a:pPr>
            <a:r>
              <a:rPr lang="en-US" sz="2999">
                <a:solidFill>
                  <a:srgbClr val="000000"/>
                </a:solidFill>
                <a:latin typeface="Cerebri"/>
              </a:rPr>
              <a:t>Assess the professional's knowledge</a:t>
            </a:r>
          </a:p>
          <a:p>
            <a:pPr marL="647698" lvl="1" indent="-323849" algn="just">
              <a:lnSpc>
                <a:spcPts val="4199"/>
              </a:lnSpc>
              <a:buFont typeface="Arial"/>
              <a:buChar char="•"/>
            </a:pPr>
            <a:r>
              <a:rPr lang="en-US" sz="2999">
                <a:solidFill>
                  <a:srgbClr val="000000"/>
                </a:solidFill>
                <a:latin typeface="Cerebri"/>
              </a:rPr>
              <a:t>Ask about further contact with the family</a:t>
            </a:r>
          </a:p>
          <a:p>
            <a:pPr marL="647698" lvl="1" indent="-323849" algn="just">
              <a:lnSpc>
                <a:spcPts val="4199"/>
              </a:lnSpc>
              <a:buFont typeface="Arial"/>
              <a:buChar char="•"/>
            </a:pPr>
            <a:r>
              <a:rPr lang="en-US" sz="2999">
                <a:solidFill>
                  <a:srgbClr val="000000"/>
                </a:solidFill>
                <a:latin typeface="Cerebri"/>
              </a:rPr>
              <a:t>Clarify personal from professional opinions</a:t>
            </a:r>
          </a:p>
          <a:p>
            <a:pPr marL="647698" lvl="1" indent="-323849" algn="just">
              <a:lnSpc>
                <a:spcPts val="4199"/>
              </a:lnSpc>
              <a:buFont typeface="Arial"/>
              <a:buChar char="•"/>
            </a:pPr>
            <a:r>
              <a:rPr lang="en-US" sz="2999">
                <a:solidFill>
                  <a:srgbClr val="000000"/>
                </a:solidFill>
                <a:latin typeface="Cerebri"/>
              </a:rPr>
              <a:t>Ask questions about observations</a:t>
            </a:r>
          </a:p>
        </p:txBody>
      </p:sp>
      <p:pic>
        <p:nvPicPr>
          <p:cNvPr id="11" name="Picture 11"/>
          <p:cNvPicPr>
            <a:picLocks noChangeAspect="1"/>
          </p:cNvPicPr>
          <p:nvPr/>
        </p:nvPicPr>
        <p:blipFill>
          <a:blip r:embed="rId3"/>
          <a:srcRect t="6528" b="6528"/>
          <a:stretch>
            <a:fillRect/>
          </a:stretch>
        </p:blipFill>
        <p:spPr>
          <a:xfrm>
            <a:off x="16321715" y="8684602"/>
            <a:ext cx="1182421" cy="1147396"/>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2259915" y="-3505737"/>
            <a:ext cx="7078047" cy="5529725"/>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107974" y="-3567616"/>
            <a:ext cx="22102083" cy="7367850"/>
            <a:chOff x="0" y="0"/>
            <a:chExt cx="5821125" cy="1940504"/>
          </a:xfrm>
        </p:grpSpPr>
        <p:sp>
          <p:nvSpPr>
            <p:cNvPr id="4" name="Freeform 4"/>
            <p:cNvSpPr/>
            <p:nvPr/>
          </p:nvSpPr>
          <p:spPr>
            <a:xfrm>
              <a:off x="0" y="0"/>
              <a:ext cx="5821125" cy="1940504"/>
            </a:xfrm>
            <a:custGeom>
              <a:avLst/>
              <a:gdLst/>
              <a:ahLst/>
              <a:cxnLst/>
              <a:rect l="l" t="t" r="r" b="b"/>
              <a:pathLst>
                <a:path w="5821125" h="1940504">
                  <a:moveTo>
                    <a:pt x="0" y="0"/>
                  </a:moveTo>
                  <a:lnTo>
                    <a:pt x="5821125" y="0"/>
                  </a:lnTo>
                  <a:lnTo>
                    <a:pt x="5821125" y="1940504"/>
                  </a:lnTo>
                  <a:lnTo>
                    <a:pt x="0" y="1940504"/>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9970818" y="-1312295"/>
            <a:ext cx="10189354" cy="10189354"/>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3131"/>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9" name="Group 9"/>
          <p:cNvGrpSpPr>
            <a:grpSpLocks noChangeAspect="1"/>
          </p:cNvGrpSpPr>
          <p:nvPr/>
        </p:nvGrpSpPr>
        <p:grpSpPr>
          <a:xfrm>
            <a:off x="10430024" y="-1312295"/>
            <a:ext cx="9730148" cy="973010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7566" r="-47566"/>
              </a:stretch>
            </a:blipFill>
          </p:spPr>
        </p:sp>
      </p:grpSp>
      <p:pic>
        <p:nvPicPr>
          <p:cNvPr id="11" name="Picture 11"/>
          <p:cNvPicPr>
            <a:picLocks noChangeAspect="1"/>
          </p:cNvPicPr>
          <p:nvPr/>
        </p:nvPicPr>
        <p:blipFill>
          <a:blip r:embed="rId4"/>
          <a:srcRect t="6528" b="6528"/>
          <a:stretch>
            <a:fillRect/>
          </a:stretch>
        </p:blipFill>
        <p:spPr>
          <a:xfrm>
            <a:off x="1028700" y="8684602"/>
            <a:ext cx="1182421" cy="1147396"/>
          </a:xfrm>
          <a:prstGeom prst="rect">
            <a:avLst/>
          </a:prstGeom>
        </p:spPr>
      </p:pic>
      <p:sp>
        <p:nvSpPr>
          <p:cNvPr id="12" name="TextBox 12"/>
          <p:cNvSpPr txBox="1"/>
          <p:nvPr/>
        </p:nvSpPr>
        <p:spPr>
          <a:xfrm>
            <a:off x="1028700" y="720953"/>
            <a:ext cx="8415528" cy="2095500"/>
          </a:xfrm>
          <a:prstGeom prst="rect">
            <a:avLst/>
          </a:prstGeom>
        </p:spPr>
        <p:txBody>
          <a:bodyPr lIns="0" tIns="0" rIns="0" bIns="0" rtlCol="0" anchor="t">
            <a:spAutoFit/>
          </a:bodyPr>
          <a:lstStyle/>
          <a:p>
            <a:pPr>
              <a:lnSpc>
                <a:spcPts val="8400"/>
              </a:lnSpc>
              <a:spcBef>
                <a:spcPct val="0"/>
              </a:spcBef>
            </a:pPr>
            <a:r>
              <a:rPr lang="en-US" sz="6000">
                <a:solidFill>
                  <a:srgbClr val="FFFFFF"/>
                </a:solidFill>
                <a:latin typeface="Laila Bold Bold"/>
              </a:rPr>
              <a:t>Assessing the Steward's Supports</a:t>
            </a:r>
          </a:p>
        </p:txBody>
      </p:sp>
      <p:sp>
        <p:nvSpPr>
          <p:cNvPr id="13" name="TextBox 13"/>
          <p:cNvSpPr txBox="1"/>
          <p:nvPr/>
        </p:nvSpPr>
        <p:spPr>
          <a:xfrm>
            <a:off x="670888" y="3783865"/>
            <a:ext cx="7724977" cy="4202430"/>
          </a:xfrm>
          <a:prstGeom prst="rect">
            <a:avLst/>
          </a:prstGeom>
        </p:spPr>
        <p:txBody>
          <a:bodyPr lIns="0" tIns="0" rIns="0" bIns="0" rtlCol="0" anchor="t">
            <a:spAutoFit/>
          </a:bodyPr>
          <a:lstStyle/>
          <a:p>
            <a:pPr marL="1036320" lvl="1" indent="-518160">
              <a:lnSpc>
                <a:spcPts val="6719"/>
              </a:lnSpc>
              <a:buFont typeface="Arial"/>
              <a:buChar char="•"/>
            </a:pPr>
            <a:r>
              <a:rPr lang="en-US" sz="4800">
                <a:solidFill>
                  <a:srgbClr val="000000"/>
                </a:solidFill>
                <a:latin typeface="Cerebri Bold"/>
              </a:rPr>
              <a:t>Informal Supports</a:t>
            </a:r>
          </a:p>
          <a:p>
            <a:pPr marL="1036320" lvl="1" indent="-518160">
              <a:lnSpc>
                <a:spcPts val="6719"/>
              </a:lnSpc>
              <a:buFont typeface="Arial"/>
              <a:buChar char="•"/>
            </a:pPr>
            <a:r>
              <a:rPr lang="en-US" sz="4800">
                <a:solidFill>
                  <a:srgbClr val="000000"/>
                </a:solidFill>
                <a:latin typeface="Cerebri Bold"/>
              </a:rPr>
              <a:t>Formal Supports</a:t>
            </a:r>
          </a:p>
          <a:p>
            <a:pPr marL="1036320" lvl="1" indent="-518160">
              <a:lnSpc>
                <a:spcPts val="6719"/>
              </a:lnSpc>
              <a:buFont typeface="Arial"/>
              <a:buChar char="•"/>
            </a:pPr>
            <a:r>
              <a:rPr lang="en-US" sz="4800">
                <a:solidFill>
                  <a:srgbClr val="000000"/>
                </a:solidFill>
                <a:latin typeface="Cerebri Bold"/>
              </a:rPr>
              <a:t>Collateral Contacts</a:t>
            </a:r>
          </a:p>
          <a:p>
            <a:pPr marL="2072640" lvl="2" indent="-690880">
              <a:lnSpc>
                <a:spcPts val="6719"/>
              </a:lnSpc>
              <a:buFont typeface="Arial"/>
              <a:buChar char="⚬"/>
            </a:pPr>
            <a:r>
              <a:rPr lang="en-US" sz="4800">
                <a:solidFill>
                  <a:srgbClr val="000000"/>
                </a:solidFill>
                <a:latin typeface="Cerebri Bold"/>
              </a:rPr>
              <a:t>Who do we need to talk with?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77370" y="4562399"/>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2585056" y="-4455940"/>
            <a:ext cx="12729897" cy="15372288"/>
            <a:chOff x="0" y="0"/>
            <a:chExt cx="3352730" cy="4048669"/>
          </a:xfrm>
        </p:grpSpPr>
        <p:sp>
          <p:nvSpPr>
            <p:cNvPr id="5" name="Freeform 5"/>
            <p:cNvSpPr/>
            <p:nvPr/>
          </p:nvSpPr>
          <p:spPr>
            <a:xfrm>
              <a:off x="0" y="0"/>
              <a:ext cx="3352730" cy="4048668"/>
            </a:xfrm>
            <a:custGeom>
              <a:avLst/>
              <a:gdLst/>
              <a:ahLst/>
              <a:cxnLst/>
              <a:rect l="l" t="t" r="r" b="b"/>
              <a:pathLst>
                <a:path w="3352730" h="4048668">
                  <a:moveTo>
                    <a:pt x="0" y="0"/>
                  </a:moveTo>
                  <a:lnTo>
                    <a:pt x="3352730" y="0"/>
                  </a:lnTo>
                  <a:lnTo>
                    <a:pt x="3352730" y="4048668"/>
                  </a:lnTo>
                  <a:lnTo>
                    <a:pt x="0" y="4048668"/>
                  </a:lnTo>
                  <a:close/>
                </a:path>
              </a:pathLst>
            </a:custGeom>
            <a:solidFill>
              <a:srgbClr val="104552"/>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3780"/>
                </a:lnSpc>
              </a:pPr>
              <a:endParaRPr/>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22473" flipV="1">
            <a:off x="14281806" y="-3223844"/>
            <a:ext cx="9538814" cy="745219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33047" flipV="1">
            <a:off x="14055110" y="-1252774"/>
            <a:ext cx="6497977" cy="324898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64216" y="2675028"/>
            <a:ext cx="6165853" cy="6165853"/>
          </a:xfrm>
          <a:prstGeom prst="rect">
            <a:avLst/>
          </a:prstGeom>
        </p:spPr>
      </p:pic>
      <p:pic>
        <p:nvPicPr>
          <p:cNvPr id="10" name="Picture 10"/>
          <p:cNvPicPr>
            <a:picLocks noChangeAspect="1"/>
          </p:cNvPicPr>
          <p:nvPr/>
        </p:nvPicPr>
        <p:blipFill>
          <a:blip r:embed="rId10"/>
          <a:srcRect t="6528" b="6528"/>
          <a:stretch>
            <a:fillRect/>
          </a:stretch>
        </p:blipFill>
        <p:spPr>
          <a:xfrm>
            <a:off x="16668089" y="9024956"/>
            <a:ext cx="1182421" cy="1147396"/>
          </a:xfrm>
          <a:prstGeom prst="rect">
            <a:avLst/>
          </a:prstGeom>
        </p:spPr>
      </p:pic>
      <p:grpSp>
        <p:nvGrpSpPr>
          <p:cNvPr id="11" name="Group 11"/>
          <p:cNvGrpSpPr/>
          <p:nvPr/>
        </p:nvGrpSpPr>
        <p:grpSpPr>
          <a:xfrm>
            <a:off x="1028700" y="8007475"/>
            <a:ext cx="8115300" cy="1847109"/>
            <a:chOff x="0" y="0"/>
            <a:chExt cx="2137363" cy="486481"/>
          </a:xfrm>
        </p:grpSpPr>
        <p:sp>
          <p:nvSpPr>
            <p:cNvPr id="12" name="Freeform 12"/>
            <p:cNvSpPr/>
            <p:nvPr/>
          </p:nvSpPr>
          <p:spPr>
            <a:xfrm>
              <a:off x="0" y="0"/>
              <a:ext cx="2137363" cy="486481"/>
            </a:xfrm>
            <a:custGeom>
              <a:avLst/>
              <a:gdLst/>
              <a:ahLst/>
              <a:cxnLst/>
              <a:rect l="l" t="t" r="r" b="b"/>
              <a:pathLst>
                <a:path w="2137363" h="486481">
                  <a:moveTo>
                    <a:pt x="48654" y="0"/>
                  </a:moveTo>
                  <a:lnTo>
                    <a:pt x="2088710" y="0"/>
                  </a:lnTo>
                  <a:cubicBezTo>
                    <a:pt x="2115580" y="0"/>
                    <a:pt x="2137363" y="21783"/>
                    <a:pt x="2137363" y="48654"/>
                  </a:cubicBezTo>
                  <a:lnTo>
                    <a:pt x="2137363" y="437828"/>
                  </a:lnTo>
                  <a:cubicBezTo>
                    <a:pt x="2137363" y="464698"/>
                    <a:pt x="2115580" y="486481"/>
                    <a:pt x="2088710" y="486481"/>
                  </a:cubicBezTo>
                  <a:lnTo>
                    <a:pt x="48654" y="486481"/>
                  </a:lnTo>
                  <a:cubicBezTo>
                    <a:pt x="21783" y="486481"/>
                    <a:pt x="0" y="464698"/>
                    <a:pt x="0" y="437828"/>
                  </a:cubicBezTo>
                  <a:lnTo>
                    <a:pt x="0" y="48654"/>
                  </a:lnTo>
                  <a:cubicBezTo>
                    <a:pt x="0" y="21783"/>
                    <a:pt x="21783" y="0"/>
                    <a:pt x="48654" y="0"/>
                  </a:cubicBezTo>
                  <a:close/>
                </a:path>
              </a:pathLst>
            </a:custGeom>
            <a:solidFill>
              <a:srgbClr val="F43131"/>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4" name="TextBox 14"/>
          <p:cNvSpPr txBox="1"/>
          <p:nvPr/>
        </p:nvSpPr>
        <p:spPr>
          <a:xfrm>
            <a:off x="551618" y="457200"/>
            <a:ext cx="8115300" cy="1028700"/>
          </a:xfrm>
          <a:prstGeom prst="rect">
            <a:avLst/>
          </a:prstGeom>
        </p:spPr>
        <p:txBody>
          <a:bodyPr lIns="0" tIns="0" rIns="0" bIns="0" rtlCol="0" anchor="t">
            <a:spAutoFit/>
          </a:bodyPr>
          <a:lstStyle/>
          <a:p>
            <a:pPr>
              <a:lnSpc>
                <a:spcPts val="8400"/>
              </a:lnSpc>
              <a:spcBef>
                <a:spcPct val="0"/>
              </a:spcBef>
            </a:pPr>
            <a:r>
              <a:rPr lang="en-US" sz="6000">
                <a:solidFill>
                  <a:srgbClr val="FFFFFF"/>
                </a:solidFill>
                <a:latin typeface="Laila Bold"/>
              </a:rPr>
              <a:t>Interviewing</a:t>
            </a:r>
          </a:p>
        </p:txBody>
      </p:sp>
      <p:sp>
        <p:nvSpPr>
          <p:cNvPr id="15" name="TextBox 15"/>
          <p:cNvSpPr txBox="1"/>
          <p:nvPr/>
        </p:nvSpPr>
        <p:spPr>
          <a:xfrm>
            <a:off x="342894" y="1840354"/>
            <a:ext cx="8115300" cy="6167121"/>
          </a:xfrm>
          <a:prstGeom prst="rect">
            <a:avLst/>
          </a:prstGeom>
        </p:spPr>
        <p:txBody>
          <a:bodyPr lIns="0" tIns="0" rIns="0" bIns="0" rtlCol="0" anchor="t">
            <a:spAutoFit/>
          </a:bodyPr>
          <a:lstStyle/>
          <a:p>
            <a:pPr marL="690876" lvl="1" indent="-345438">
              <a:lnSpc>
                <a:spcPts val="4479"/>
              </a:lnSpc>
              <a:buFont typeface="Arial"/>
              <a:buChar char="•"/>
            </a:pPr>
            <a:r>
              <a:rPr lang="en-US" sz="3199">
                <a:solidFill>
                  <a:srgbClr val="FFFFFF"/>
                </a:solidFill>
                <a:latin typeface="Cerebri"/>
              </a:rPr>
              <a:t>Sequence of interviews? (May be determined by policy, response priority or safety issues)</a:t>
            </a:r>
          </a:p>
          <a:p>
            <a:pPr marL="690876" lvl="1" indent="-345438">
              <a:lnSpc>
                <a:spcPts val="4479"/>
              </a:lnSpc>
              <a:buFont typeface="Arial"/>
              <a:buChar char="•"/>
            </a:pPr>
            <a:r>
              <a:rPr lang="en-US" sz="3199">
                <a:solidFill>
                  <a:srgbClr val="FFFFFF"/>
                </a:solidFill>
                <a:latin typeface="Cerebri"/>
              </a:rPr>
              <a:t>By whom? </a:t>
            </a:r>
          </a:p>
          <a:p>
            <a:pPr marL="690876" lvl="1" indent="-345438">
              <a:lnSpc>
                <a:spcPts val="4479"/>
              </a:lnSpc>
              <a:buFont typeface="Arial"/>
              <a:buChar char="•"/>
            </a:pPr>
            <a:r>
              <a:rPr lang="en-US" sz="3199">
                <a:solidFill>
                  <a:srgbClr val="FFFFFF"/>
                </a:solidFill>
                <a:latin typeface="Cerebri"/>
              </a:rPr>
              <a:t>Purpose of interview? (Why is this family or individual being interviewed)</a:t>
            </a:r>
          </a:p>
          <a:p>
            <a:pPr marL="690876" lvl="1" indent="-345438">
              <a:lnSpc>
                <a:spcPts val="4479"/>
              </a:lnSpc>
              <a:buFont typeface="Arial"/>
              <a:buChar char="•"/>
            </a:pPr>
            <a:r>
              <a:rPr lang="en-US" sz="3199">
                <a:solidFill>
                  <a:srgbClr val="FFFFFF"/>
                </a:solidFill>
                <a:latin typeface="Cerebri"/>
              </a:rPr>
              <a:t>How will the interview occur? (telephone or in-person)</a:t>
            </a:r>
          </a:p>
          <a:p>
            <a:pPr marL="690876" lvl="1" indent="-345438">
              <a:lnSpc>
                <a:spcPts val="4479"/>
              </a:lnSpc>
              <a:buFont typeface="Arial"/>
              <a:buChar char="•"/>
            </a:pPr>
            <a:r>
              <a:rPr lang="en-US" sz="3199">
                <a:solidFill>
                  <a:srgbClr val="FFFFFF"/>
                </a:solidFill>
                <a:latin typeface="Cerebri"/>
              </a:rPr>
              <a:t>Location of the interview? (DCS office, home, school, etc.)</a:t>
            </a:r>
          </a:p>
          <a:p>
            <a:pPr>
              <a:lnSpc>
                <a:spcPts val="4479"/>
              </a:lnSpc>
            </a:pPr>
            <a:endParaRPr lang="en-US" sz="3199">
              <a:solidFill>
                <a:srgbClr val="FFFFFF"/>
              </a:solidFill>
              <a:latin typeface="Cerebri"/>
            </a:endParaRPr>
          </a:p>
        </p:txBody>
      </p:sp>
      <p:sp>
        <p:nvSpPr>
          <p:cNvPr id="16" name="TextBox 16"/>
          <p:cNvSpPr txBox="1"/>
          <p:nvPr/>
        </p:nvSpPr>
        <p:spPr>
          <a:xfrm>
            <a:off x="1028700" y="8128655"/>
            <a:ext cx="8115300" cy="1725929"/>
          </a:xfrm>
          <a:prstGeom prst="rect">
            <a:avLst/>
          </a:prstGeom>
        </p:spPr>
        <p:txBody>
          <a:bodyPr lIns="0" tIns="0" rIns="0" bIns="0" rtlCol="0" anchor="t">
            <a:spAutoFit/>
          </a:bodyPr>
          <a:lstStyle/>
          <a:p>
            <a:pPr algn="ctr">
              <a:lnSpc>
                <a:spcPts val="4620"/>
              </a:lnSpc>
            </a:pPr>
            <a:r>
              <a:rPr lang="en-US" sz="3300">
                <a:solidFill>
                  <a:srgbClr val="000000"/>
                </a:solidFill>
                <a:latin typeface="Canva Sans Bold"/>
              </a:rPr>
              <a:t>Work individually to develop your interviewing strategy for the Steward Case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207500" y="-1648495"/>
            <a:ext cx="10386136" cy="103860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sp>
        <p:nvSpPr>
          <p:cNvPr id="4" name="AutoShape 4"/>
          <p:cNvSpPr/>
          <p:nvPr/>
        </p:nvSpPr>
        <p:spPr>
          <a:xfrm>
            <a:off x="1347898" y="9374858"/>
            <a:ext cx="19816744" cy="0"/>
          </a:xfrm>
          <a:prstGeom prst="line">
            <a:avLst/>
          </a:prstGeom>
          <a:ln w="19050" cap="flat">
            <a:solidFill>
              <a:srgbClr val="FFFFFF"/>
            </a:solidFill>
            <a:prstDash val="solid"/>
            <a:headEnd type="none" w="sm" len="sm"/>
            <a:tailEnd type="none" w="sm" len="sm"/>
          </a:ln>
        </p:spPr>
      </p:sp>
      <p:sp>
        <p:nvSpPr>
          <p:cNvPr id="5" name="TextBox 5"/>
          <p:cNvSpPr txBox="1"/>
          <p:nvPr/>
        </p:nvSpPr>
        <p:spPr>
          <a:xfrm>
            <a:off x="528763" y="3917972"/>
            <a:ext cx="7257638" cy="4471670"/>
          </a:xfrm>
          <a:prstGeom prst="rect">
            <a:avLst/>
          </a:prstGeom>
        </p:spPr>
        <p:txBody>
          <a:bodyPr lIns="0" tIns="0" rIns="0" bIns="0" rtlCol="0" anchor="t">
            <a:spAutoFit/>
          </a:bodyPr>
          <a:lstStyle/>
          <a:p>
            <a:pPr marL="690884" lvl="1" indent="-345442">
              <a:lnSpc>
                <a:spcPts val="4480"/>
              </a:lnSpc>
              <a:buFont typeface="Arial"/>
              <a:buChar char="•"/>
            </a:pPr>
            <a:r>
              <a:rPr lang="en-US" sz="3200">
                <a:solidFill>
                  <a:srgbClr val="FFFFFF"/>
                </a:solidFill>
                <a:latin typeface="Cerebri"/>
              </a:rPr>
              <a:t>Break into pairs</a:t>
            </a:r>
          </a:p>
          <a:p>
            <a:pPr marL="690884" lvl="1" indent="-345442">
              <a:lnSpc>
                <a:spcPts val="4480"/>
              </a:lnSpc>
              <a:buFont typeface="Arial"/>
              <a:buChar char="•"/>
            </a:pPr>
            <a:r>
              <a:rPr lang="en-US" sz="3200">
                <a:solidFill>
                  <a:srgbClr val="FFFFFF"/>
                </a:solidFill>
                <a:latin typeface="Cerebri"/>
              </a:rPr>
              <a:t>Roles of Case Manager and family member or collateral contact</a:t>
            </a:r>
          </a:p>
          <a:p>
            <a:pPr marL="690884" lvl="1" indent="-345442">
              <a:lnSpc>
                <a:spcPts val="4480"/>
              </a:lnSpc>
              <a:buFont typeface="Arial"/>
              <a:buChar char="•"/>
            </a:pPr>
            <a:r>
              <a:rPr lang="en-US" sz="3200">
                <a:solidFill>
                  <a:srgbClr val="FFFFFF"/>
                </a:solidFill>
                <a:latin typeface="Cerebri"/>
              </a:rPr>
              <a:t>Conduct interview while assessing the family situation</a:t>
            </a:r>
          </a:p>
          <a:p>
            <a:pPr marL="690884" lvl="1" indent="-345442">
              <a:lnSpc>
                <a:spcPts val="4480"/>
              </a:lnSpc>
              <a:buFont typeface="Arial"/>
              <a:buChar char="•"/>
            </a:pPr>
            <a:r>
              <a:rPr lang="en-US" sz="3200">
                <a:solidFill>
                  <a:srgbClr val="FFFFFF"/>
                </a:solidFill>
                <a:latin typeface="Cerebri"/>
              </a:rPr>
              <a:t>Debrief</a:t>
            </a:r>
          </a:p>
          <a:p>
            <a:pPr marL="690884" lvl="1" indent="-345442">
              <a:lnSpc>
                <a:spcPts val="4480"/>
              </a:lnSpc>
              <a:buFont typeface="Arial"/>
              <a:buChar char="•"/>
            </a:pPr>
            <a:r>
              <a:rPr lang="en-US" sz="3200">
                <a:solidFill>
                  <a:srgbClr val="FFFFFF"/>
                </a:solidFill>
                <a:latin typeface="Cerebri"/>
              </a:rPr>
              <a:t>Swap roles</a:t>
            </a:r>
          </a:p>
          <a:p>
            <a:pPr marL="690884" lvl="1" indent="-345442">
              <a:lnSpc>
                <a:spcPts val="4480"/>
              </a:lnSpc>
              <a:buFont typeface="Arial"/>
              <a:buChar char="•"/>
            </a:pPr>
            <a:r>
              <a:rPr lang="en-US" sz="3200">
                <a:solidFill>
                  <a:srgbClr val="FFFFFF"/>
                </a:solidFill>
                <a:latin typeface="Cerebri"/>
              </a:rPr>
              <a:t>Debrief</a:t>
            </a:r>
          </a:p>
        </p:txBody>
      </p:sp>
      <p:sp>
        <p:nvSpPr>
          <p:cNvPr id="6" name="TextBox 6"/>
          <p:cNvSpPr txBox="1"/>
          <p:nvPr/>
        </p:nvSpPr>
        <p:spPr>
          <a:xfrm>
            <a:off x="528763" y="237473"/>
            <a:ext cx="8318599" cy="3307080"/>
          </a:xfrm>
          <a:prstGeom prst="rect">
            <a:avLst/>
          </a:prstGeom>
        </p:spPr>
        <p:txBody>
          <a:bodyPr lIns="0" tIns="0" rIns="0" bIns="0" rtlCol="0" anchor="t">
            <a:spAutoFit/>
          </a:bodyPr>
          <a:lstStyle/>
          <a:p>
            <a:pPr>
              <a:lnSpc>
                <a:spcPts val="8819"/>
              </a:lnSpc>
              <a:spcBef>
                <a:spcPct val="0"/>
              </a:spcBef>
            </a:pPr>
            <a:r>
              <a:rPr lang="en-US" sz="6299">
                <a:solidFill>
                  <a:srgbClr val="FFFFFF"/>
                </a:solidFill>
                <a:latin typeface="Laila Bold"/>
              </a:rPr>
              <a:t>Second Round of Interviews with the Stewards</a:t>
            </a:r>
          </a:p>
        </p:txBody>
      </p:sp>
      <p:pic>
        <p:nvPicPr>
          <p:cNvPr id="7" name="Picture 7"/>
          <p:cNvPicPr>
            <a:picLocks noChangeAspect="1"/>
          </p:cNvPicPr>
          <p:nvPr/>
        </p:nvPicPr>
        <p:blipFill>
          <a:blip r:embed="rId4"/>
          <a:srcRect t="6528" b="6528"/>
          <a:stretch>
            <a:fillRect/>
          </a:stretch>
        </p:blipFill>
        <p:spPr>
          <a:xfrm>
            <a:off x="528763" y="8820210"/>
            <a:ext cx="1182421" cy="1147396"/>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18" name="Group 7">
            <a:extLst>
              <a:ext uri="{FF2B5EF4-FFF2-40B4-BE49-F238E27FC236}">
                <a16:creationId xmlns:a16="http://schemas.microsoft.com/office/drawing/2014/main" id="{EAF4F2E1-1159-7DF9-AD47-5B06D8137B84}"/>
              </a:ext>
            </a:extLst>
          </p:cNvPr>
          <p:cNvGrpSpPr>
            <a:grpSpLocks noChangeAspect="1"/>
          </p:cNvGrpSpPr>
          <p:nvPr/>
        </p:nvGrpSpPr>
        <p:grpSpPr>
          <a:xfrm>
            <a:off x="11261928" y="2337431"/>
            <a:ext cx="5650998" cy="5650976"/>
            <a:chOff x="0" y="0"/>
            <a:chExt cx="6350000" cy="6349975"/>
          </a:xfrm>
        </p:grpSpPr>
        <p:sp>
          <p:nvSpPr>
            <p:cNvPr id="19" name="Freeform 8">
              <a:extLst>
                <a:ext uri="{FF2B5EF4-FFF2-40B4-BE49-F238E27FC236}">
                  <a16:creationId xmlns:a16="http://schemas.microsoft.com/office/drawing/2014/main" id="{837EFFB0-D379-BF07-EB4D-779E2BDE423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16434">
            <a:off x="-459014" y="968445"/>
            <a:ext cx="6423007" cy="5017975"/>
          </a:xfrm>
          <a:prstGeom prst="rect">
            <a:avLst/>
          </a:prstGeom>
        </p:spPr>
      </p:pic>
      <p:grpSp>
        <p:nvGrpSpPr>
          <p:cNvPr id="4" name="Group 4"/>
          <p:cNvGrpSpPr/>
          <p:nvPr/>
        </p:nvGrpSpPr>
        <p:grpSpPr>
          <a:xfrm>
            <a:off x="914603" y="2341964"/>
            <a:ext cx="16230600" cy="5650976"/>
            <a:chOff x="0" y="0"/>
            <a:chExt cx="1167253" cy="406400"/>
          </a:xfrm>
        </p:grpSpPr>
        <p:sp>
          <p:nvSpPr>
            <p:cNvPr id="5" name="Freeform 5"/>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6" name="TextBox 6"/>
            <p:cNvSpPr txBox="1"/>
            <p:nvPr/>
          </p:nvSpPr>
          <p:spPr>
            <a:xfrm>
              <a:off x="0" y="-47625"/>
              <a:ext cx="812800" cy="4540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1028700" y="2318012"/>
            <a:ext cx="5650998" cy="565097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txBody>
            <a:bodyPr/>
            <a:lstStyle/>
            <a:p>
              <a:endParaRPr lang="en-US" dirty="0"/>
            </a:p>
          </p:txBody>
        </p:sp>
      </p:grpSp>
      <p:sp>
        <p:nvSpPr>
          <p:cNvPr id="9" name="TextBox 9"/>
          <p:cNvSpPr txBox="1"/>
          <p:nvPr/>
        </p:nvSpPr>
        <p:spPr>
          <a:xfrm>
            <a:off x="5179658" y="765437"/>
            <a:ext cx="9812280" cy="1028700"/>
          </a:xfrm>
          <a:prstGeom prst="rect">
            <a:avLst/>
          </a:prstGeom>
        </p:spPr>
        <p:txBody>
          <a:bodyPr lIns="0" tIns="0" rIns="0" bIns="0" rtlCol="0" anchor="t">
            <a:spAutoFit/>
          </a:bodyPr>
          <a:lstStyle/>
          <a:p>
            <a:pPr algn="r">
              <a:lnSpc>
                <a:spcPts val="8400"/>
              </a:lnSpc>
              <a:spcBef>
                <a:spcPct val="0"/>
              </a:spcBef>
            </a:pPr>
            <a:r>
              <a:rPr lang="en-US" sz="6000">
                <a:solidFill>
                  <a:srgbClr val="020203"/>
                </a:solidFill>
                <a:latin typeface="Laila Bold"/>
              </a:rPr>
              <a:t>Critical Thinking</a:t>
            </a:r>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4" name="Group 14"/>
          <p:cNvGrpSpPr>
            <a:grpSpLocks noChangeAspect="1"/>
          </p:cNvGrpSpPr>
          <p:nvPr/>
        </p:nvGrpSpPr>
        <p:grpSpPr>
          <a:xfrm>
            <a:off x="1296964" y="2586275"/>
            <a:ext cx="5114470" cy="5114449"/>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5046" r="-25046"/>
              </a:stretch>
            </a:blipFill>
          </p:spPr>
        </p:sp>
      </p:grpSp>
      <p:sp>
        <p:nvSpPr>
          <p:cNvPr id="16" name="TextBox 16"/>
          <p:cNvSpPr txBox="1"/>
          <p:nvPr/>
        </p:nvSpPr>
        <p:spPr>
          <a:xfrm>
            <a:off x="6724610" y="2846333"/>
            <a:ext cx="9599826" cy="5434330"/>
          </a:xfrm>
          <a:prstGeom prst="rect">
            <a:avLst/>
          </a:prstGeom>
        </p:spPr>
        <p:txBody>
          <a:bodyPr lIns="0" tIns="0" rIns="0" bIns="0" rtlCol="0" anchor="t">
            <a:spAutoFit/>
          </a:bodyPr>
          <a:lstStyle/>
          <a:p>
            <a:pPr marL="604519" lvl="1" indent="-302260" algn="just">
              <a:lnSpc>
                <a:spcPts val="3919"/>
              </a:lnSpc>
              <a:buFont typeface="Arial"/>
              <a:buChar char="•"/>
            </a:pPr>
            <a:r>
              <a:rPr lang="en-US" sz="2799" dirty="0">
                <a:solidFill>
                  <a:srgbClr val="F0FFC4"/>
                </a:solidFill>
                <a:latin typeface="Cerebri"/>
              </a:rPr>
              <a:t>How does the use of critical thinking lead to </a:t>
            </a:r>
          </a:p>
          <a:p>
            <a:pPr marL="302259" lvl="1" algn="just">
              <a:lnSpc>
                <a:spcPts val="3919"/>
              </a:lnSpc>
            </a:pPr>
            <a:r>
              <a:rPr lang="en-US" sz="2799" dirty="0">
                <a:solidFill>
                  <a:srgbClr val="F0FFC4"/>
                </a:solidFill>
                <a:latin typeface="Cerebri"/>
              </a:rPr>
              <a:t>   more sound conclusions?</a:t>
            </a:r>
          </a:p>
          <a:p>
            <a:pPr marL="604519" lvl="1" indent="-302260" algn="just">
              <a:lnSpc>
                <a:spcPts val="3919"/>
              </a:lnSpc>
              <a:buFont typeface="Arial"/>
              <a:buChar char="•"/>
            </a:pPr>
            <a:r>
              <a:rPr lang="en-US" sz="2799" dirty="0">
                <a:solidFill>
                  <a:srgbClr val="F0FFC4"/>
                </a:solidFill>
                <a:latin typeface="Cerebri"/>
              </a:rPr>
              <a:t>What are the possible consequences of not taking the time on the front end to think critically before drawing conclusions and making decisions?</a:t>
            </a:r>
          </a:p>
          <a:p>
            <a:pPr marL="604519" lvl="1" indent="-302260" algn="just">
              <a:lnSpc>
                <a:spcPts val="3919"/>
              </a:lnSpc>
              <a:buFont typeface="Arial"/>
              <a:buChar char="•"/>
            </a:pPr>
            <a:r>
              <a:rPr lang="en-US" sz="2799" dirty="0">
                <a:solidFill>
                  <a:srgbClr val="F0FFC4"/>
                </a:solidFill>
                <a:latin typeface="Cerebri"/>
              </a:rPr>
              <a:t>What might be a warning sign that you are not thinking critically?</a:t>
            </a:r>
          </a:p>
          <a:p>
            <a:pPr marL="604519" lvl="1" indent="-302260" algn="just">
              <a:lnSpc>
                <a:spcPts val="3919"/>
              </a:lnSpc>
              <a:buFont typeface="Arial"/>
              <a:buChar char="•"/>
            </a:pPr>
            <a:r>
              <a:rPr lang="en-US" sz="2799" dirty="0">
                <a:solidFill>
                  <a:srgbClr val="F0FFC4"/>
                </a:solidFill>
                <a:latin typeface="Cerebri"/>
              </a:rPr>
              <a:t>What safeguards can you put in place to ensure that you employ critical thinking strategies throughout </a:t>
            </a:r>
          </a:p>
          <a:p>
            <a:pPr marL="302259" lvl="1" algn="just">
              <a:lnSpc>
                <a:spcPts val="3919"/>
              </a:lnSpc>
            </a:pPr>
            <a:r>
              <a:rPr lang="en-US" sz="2799" dirty="0">
                <a:solidFill>
                  <a:srgbClr val="F0FFC4"/>
                </a:solidFill>
                <a:latin typeface="Cerebri"/>
              </a:rPr>
              <a:t>   the assessment process?</a:t>
            </a:r>
          </a:p>
          <a:p>
            <a:pPr algn="just">
              <a:lnSpc>
                <a:spcPts val="3919"/>
              </a:lnSpc>
              <a:spcBef>
                <a:spcPct val="0"/>
              </a:spcBef>
            </a:pPr>
            <a:endParaRPr lang="en-US" sz="2799" dirty="0">
              <a:solidFill>
                <a:srgbClr val="F0FFC4"/>
              </a:solidFill>
              <a:latin typeface="Cerebri"/>
            </a:endParaRPr>
          </a:p>
        </p:txBody>
      </p:sp>
      <p:pic>
        <p:nvPicPr>
          <p:cNvPr id="17" name="Picture 17"/>
          <p:cNvPicPr>
            <a:picLocks noChangeAspect="1"/>
          </p:cNvPicPr>
          <p:nvPr/>
        </p:nvPicPr>
        <p:blipFill>
          <a:blip r:embed="rId14"/>
          <a:srcRect t="6528" b="6528"/>
          <a:stretch>
            <a:fillRect/>
          </a:stretch>
        </p:blipFill>
        <p:spPr>
          <a:xfrm>
            <a:off x="16324436" y="8684602"/>
            <a:ext cx="1182421" cy="1147396"/>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75233" y="4741294"/>
            <a:ext cx="16934991" cy="804412"/>
          </a:xfrm>
          <a:prstGeom prst="rect">
            <a:avLst/>
          </a:prstGeom>
        </p:spPr>
      </p:pic>
      <p:sp>
        <p:nvSpPr>
          <p:cNvPr id="3" name="AutoShape 3"/>
          <p:cNvSpPr/>
          <p:nvPr/>
        </p:nvSpPr>
        <p:spPr>
          <a:xfrm>
            <a:off x="-625772" y="9403433"/>
            <a:ext cx="17538698" cy="0"/>
          </a:xfrm>
          <a:prstGeom prst="line">
            <a:avLst/>
          </a:prstGeom>
          <a:ln w="19050" cap="flat">
            <a:solidFill>
              <a:srgbClr val="FFFFFF"/>
            </a:solidFill>
            <a:prstDash val="solid"/>
            <a:headEnd type="none" w="sm" len="sm"/>
            <a:tailEnd type="none" w="sm" len="sm"/>
          </a:ln>
        </p:spPr>
      </p:sp>
      <p:pic>
        <p:nvPicPr>
          <p:cNvPr id="4" name="Picture 4"/>
          <p:cNvPicPr>
            <a:picLocks noChangeAspect="1"/>
          </p:cNvPicPr>
          <p:nvPr/>
        </p:nvPicPr>
        <p:blipFill>
          <a:blip r:embed="rId4"/>
          <a:srcRect l="2682" r="7022"/>
          <a:stretch>
            <a:fillRect/>
          </a:stretch>
        </p:blipFill>
        <p:spPr>
          <a:xfrm>
            <a:off x="-1893380" y="1708027"/>
            <a:ext cx="10036957" cy="6155322"/>
          </a:xfrm>
          <a:prstGeom prst="rect">
            <a:avLst/>
          </a:prstGeom>
        </p:spPr>
      </p:pic>
      <p:sp>
        <p:nvSpPr>
          <p:cNvPr id="5" name="TextBox 5"/>
          <p:cNvSpPr txBox="1"/>
          <p:nvPr/>
        </p:nvSpPr>
        <p:spPr>
          <a:xfrm>
            <a:off x="9144000" y="457200"/>
            <a:ext cx="7356057" cy="1028700"/>
          </a:xfrm>
          <a:prstGeom prst="rect">
            <a:avLst/>
          </a:prstGeom>
        </p:spPr>
        <p:txBody>
          <a:bodyPr lIns="0" tIns="0" rIns="0" bIns="0" rtlCol="0" anchor="t">
            <a:spAutoFit/>
          </a:bodyPr>
          <a:lstStyle/>
          <a:p>
            <a:pPr>
              <a:lnSpc>
                <a:spcPts val="8400"/>
              </a:lnSpc>
              <a:spcBef>
                <a:spcPct val="0"/>
              </a:spcBef>
            </a:pPr>
            <a:r>
              <a:rPr lang="en-US" sz="6000">
                <a:solidFill>
                  <a:srgbClr val="FFFFFF"/>
                </a:solidFill>
                <a:latin typeface="Laila Bold"/>
              </a:rPr>
              <a:t>Analyzing</a:t>
            </a:r>
          </a:p>
        </p:txBody>
      </p:sp>
      <p:sp>
        <p:nvSpPr>
          <p:cNvPr id="6" name="TextBox 6"/>
          <p:cNvSpPr txBox="1"/>
          <p:nvPr/>
        </p:nvSpPr>
        <p:spPr>
          <a:xfrm>
            <a:off x="8944935" y="1832938"/>
            <a:ext cx="7555122" cy="69151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Cerebri"/>
              </a:rPr>
              <a:t>Utilize the Family Assessment Worksheet</a:t>
            </a:r>
          </a:p>
          <a:p>
            <a:pPr marL="647700" lvl="1" indent="-323850">
              <a:lnSpc>
                <a:spcPts val="4200"/>
              </a:lnSpc>
              <a:buFont typeface="Arial"/>
              <a:buChar char="•"/>
            </a:pPr>
            <a:r>
              <a:rPr lang="en-US" sz="3000">
                <a:solidFill>
                  <a:srgbClr val="FFFFFF"/>
                </a:solidFill>
                <a:latin typeface="Cerebri"/>
              </a:rPr>
              <a:t>Current Situation:  Engage the family in a self-assessment to get their story about the current situation and issues/events leading up to their current situation.</a:t>
            </a:r>
          </a:p>
          <a:p>
            <a:pPr marL="647700" lvl="1" indent="-323850">
              <a:lnSpc>
                <a:spcPts val="4200"/>
              </a:lnSpc>
              <a:buFont typeface="Arial"/>
              <a:buChar char="•"/>
            </a:pPr>
            <a:r>
              <a:rPr lang="en-US" sz="3000">
                <a:solidFill>
                  <a:srgbClr val="FFFFFF"/>
                </a:solidFill>
                <a:latin typeface="Cerebri"/>
              </a:rPr>
              <a:t>Desired Future Situation:  Engage the family in thinking and talking about what they would like their future to be like.</a:t>
            </a:r>
          </a:p>
          <a:p>
            <a:pPr marL="647700" lvl="1" indent="-323850">
              <a:lnSpc>
                <a:spcPts val="4200"/>
              </a:lnSpc>
              <a:buFont typeface="Arial"/>
              <a:buChar char="•"/>
            </a:pPr>
            <a:r>
              <a:rPr lang="en-US" sz="3000">
                <a:solidFill>
                  <a:srgbClr val="FFFFFF"/>
                </a:solidFill>
                <a:latin typeface="Cerebri"/>
              </a:rPr>
              <a:t>The gap that exists is your starting point.</a:t>
            </a:r>
          </a:p>
        </p:txBody>
      </p:sp>
      <p:pic>
        <p:nvPicPr>
          <p:cNvPr id="7" name="Picture 7"/>
          <p:cNvPicPr>
            <a:picLocks noChangeAspect="1"/>
          </p:cNvPicPr>
          <p:nvPr/>
        </p:nvPicPr>
        <p:blipFill>
          <a:blip r:embed="rId5"/>
          <a:srcRect t="6528" b="6528"/>
          <a:stretch>
            <a:fillRect/>
          </a:stretch>
        </p:blipFill>
        <p:spPr>
          <a:xfrm>
            <a:off x="16324436" y="8684602"/>
            <a:ext cx="1182421" cy="1147396"/>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74469" y="3356312"/>
            <a:ext cx="9812280" cy="2115964"/>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Thirteen</a:t>
            </a:r>
          </a:p>
          <a:p>
            <a:pPr algn="r">
              <a:lnSpc>
                <a:spcPts val="8400"/>
              </a:lnSpc>
            </a:pPr>
            <a:r>
              <a:rPr lang="en-US" sz="6000" dirty="0">
                <a:solidFill>
                  <a:srgbClr val="F0FFC4"/>
                </a:solidFill>
                <a:latin typeface="Laila Bold"/>
              </a:rPr>
              <a:t>Safety and Well-being</a:t>
            </a:r>
          </a:p>
        </p:txBody>
      </p:sp>
    </p:spTree>
    <p:extLst>
      <p:ext uri="{BB962C8B-B14F-4D97-AF65-F5344CB8AC3E}">
        <p14:creationId xmlns:p14="http://schemas.microsoft.com/office/powerpoint/2010/main" val="30282795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4238459" y="7617965"/>
            <a:ext cx="9538814" cy="7452198"/>
          </a:xfrm>
          <a:prstGeom prst="rect">
            <a:avLst/>
          </a:prstGeom>
        </p:spPr>
      </p:pic>
      <p:grpSp>
        <p:nvGrpSpPr>
          <p:cNvPr id="4" name="Group 4"/>
          <p:cNvGrpSpPr/>
          <p:nvPr/>
        </p:nvGrpSpPr>
        <p:grpSpPr>
          <a:xfrm>
            <a:off x="-2585056" y="-4455940"/>
            <a:ext cx="22102083" cy="8681275"/>
            <a:chOff x="0" y="0"/>
            <a:chExt cx="5821125" cy="2286426"/>
          </a:xfrm>
        </p:grpSpPr>
        <p:sp>
          <p:nvSpPr>
            <p:cNvPr id="5" name="Freeform 5"/>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379415" y="8589292"/>
            <a:ext cx="6497977" cy="3248988"/>
          </a:xfrm>
          <a:prstGeom prst="rect">
            <a:avLst/>
          </a:prstGeom>
        </p:spPr>
      </p:pic>
      <p:sp>
        <p:nvSpPr>
          <p:cNvPr id="8" name="TextBox 8"/>
          <p:cNvSpPr txBox="1"/>
          <p:nvPr/>
        </p:nvSpPr>
        <p:spPr>
          <a:xfrm>
            <a:off x="1333500" y="1710242"/>
            <a:ext cx="7570124" cy="1028700"/>
          </a:xfrm>
          <a:prstGeom prst="rect">
            <a:avLst/>
          </a:prstGeom>
        </p:spPr>
        <p:txBody>
          <a:bodyPr lIns="0" tIns="0" rIns="0" bIns="0" rtlCol="0" anchor="t">
            <a:spAutoFit/>
          </a:bodyPr>
          <a:lstStyle/>
          <a:p>
            <a:pPr>
              <a:lnSpc>
                <a:spcPts val="8400"/>
              </a:lnSpc>
              <a:spcBef>
                <a:spcPct val="0"/>
              </a:spcBef>
            </a:pPr>
            <a:r>
              <a:rPr lang="en-US" sz="6000">
                <a:solidFill>
                  <a:srgbClr val="FFFFFF"/>
                </a:solidFill>
                <a:latin typeface="Laila Bold"/>
              </a:rPr>
              <a:t>Example</a:t>
            </a:r>
          </a:p>
        </p:txBody>
      </p:sp>
      <p:sp>
        <p:nvSpPr>
          <p:cNvPr id="9" name="TextBox 9"/>
          <p:cNvSpPr txBox="1"/>
          <p:nvPr/>
        </p:nvSpPr>
        <p:spPr>
          <a:xfrm>
            <a:off x="1466338" y="4725695"/>
            <a:ext cx="7437285" cy="1429386"/>
          </a:xfrm>
          <a:prstGeom prst="rect">
            <a:avLst/>
          </a:prstGeom>
        </p:spPr>
        <p:txBody>
          <a:bodyPr lIns="0" tIns="0" rIns="0" bIns="0" rtlCol="0" anchor="t">
            <a:spAutoFit/>
          </a:bodyPr>
          <a:lstStyle/>
          <a:p>
            <a:pPr>
              <a:lnSpc>
                <a:spcPts val="5739"/>
              </a:lnSpc>
              <a:spcBef>
                <a:spcPct val="0"/>
              </a:spcBef>
            </a:pPr>
            <a:r>
              <a:rPr lang="en-US" sz="4099">
                <a:solidFill>
                  <a:srgbClr val="000000"/>
                </a:solidFill>
                <a:latin typeface="Cerebri"/>
              </a:rPr>
              <a:t>When was a time you did not feel safe in your job?</a:t>
            </a:r>
          </a:p>
        </p:txBody>
      </p:sp>
      <p:pic>
        <p:nvPicPr>
          <p:cNvPr id="10" name="Picture 10"/>
          <p:cNvPicPr>
            <a:picLocks noChangeAspect="1"/>
          </p:cNvPicPr>
          <p:nvPr/>
        </p:nvPicPr>
        <p:blipFill>
          <a:blip r:embed="rId7"/>
          <a:srcRect l="17948" r="22208"/>
          <a:stretch>
            <a:fillRect/>
          </a:stretch>
        </p:blipFill>
        <p:spPr>
          <a:xfrm>
            <a:off x="10112281" y="0"/>
            <a:ext cx="7391856" cy="8229600"/>
          </a:xfrm>
          <a:prstGeom prst="rect">
            <a:avLst/>
          </a:prstGeom>
        </p:spPr>
      </p:pic>
      <p:pic>
        <p:nvPicPr>
          <p:cNvPr id="11" name="Picture 11"/>
          <p:cNvPicPr>
            <a:picLocks noChangeAspect="1"/>
          </p:cNvPicPr>
          <p:nvPr/>
        </p:nvPicPr>
        <p:blipFill>
          <a:blip r:embed="rId8"/>
          <a:srcRect t="6528" b="6528"/>
          <a:stretch>
            <a:fillRect/>
          </a:stretch>
        </p:blipFill>
        <p:spPr>
          <a:xfrm>
            <a:off x="16321715" y="8684602"/>
            <a:ext cx="1182421" cy="11473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8044125"/>
            <a:chOff x="0" y="0"/>
            <a:chExt cx="5821125" cy="2118617"/>
          </a:xfrm>
        </p:grpSpPr>
        <p:sp>
          <p:nvSpPr>
            <p:cNvPr id="4" name="Freeform 4"/>
            <p:cNvSpPr/>
            <p:nvPr/>
          </p:nvSpPr>
          <p:spPr>
            <a:xfrm>
              <a:off x="0" y="0"/>
              <a:ext cx="5821125" cy="2118617"/>
            </a:xfrm>
            <a:custGeom>
              <a:avLst/>
              <a:gdLst/>
              <a:ahLst/>
              <a:cxnLst/>
              <a:rect l="l" t="t" r="r" b="b"/>
              <a:pathLst>
                <a:path w="5821125" h="2118617">
                  <a:moveTo>
                    <a:pt x="0" y="0"/>
                  </a:moveTo>
                  <a:lnTo>
                    <a:pt x="5821125" y="0"/>
                  </a:lnTo>
                  <a:lnTo>
                    <a:pt x="5821125" y="2118617"/>
                  </a:lnTo>
                  <a:lnTo>
                    <a:pt x="0" y="2118617"/>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1468669" y="1826425"/>
            <a:ext cx="5877810" cy="8816715"/>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359" r="-62359"/>
              </a:stretch>
            </a:blipFill>
          </p:spPr>
        </p:sp>
      </p:grpSp>
      <p:pic>
        <p:nvPicPr>
          <p:cNvPr id="8" name="Picture 8"/>
          <p:cNvPicPr>
            <a:picLocks noChangeAspect="1"/>
          </p:cNvPicPr>
          <p:nvPr/>
        </p:nvPicPr>
        <p:blipFill>
          <a:blip r:embed="rId4"/>
          <a:srcRect t="6528" b="6528"/>
          <a:stretch>
            <a:fillRect/>
          </a:stretch>
        </p:blipFill>
        <p:spPr>
          <a:xfrm>
            <a:off x="16321715" y="8684602"/>
            <a:ext cx="1182421" cy="1147396"/>
          </a:xfrm>
          <a:prstGeom prst="rect">
            <a:avLst/>
          </a:prstGeom>
        </p:spPr>
      </p:pic>
      <p:sp>
        <p:nvSpPr>
          <p:cNvPr id="9" name="TextBox 9"/>
          <p:cNvSpPr txBox="1"/>
          <p:nvPr/>
        </p:nvSpPr>
        <p:spPr>
          <a:xfrm>
            <a:off x="7832971" y="3859794"/>
            <a:ext cx="9671165" cy="3175635"/>
          </a:xfrm>
          <a:prstGeom prst="rect">
            <a:avLst/>
          </a:prstGeom>
        </p:spPr>
        <p:txBody>
          <a:bodyPr lIns="0" tIns="0" rIns="0" bIns="0" rtlCol="0" anchor="t">
            <a:spAutoFit/>
          </a:bodyPr>
          <a:lstStyle/>
          <a:p>
            <a:pPr marL="777237" lvl="1" indent="-388618">
              <a:lnSpc>
                <a:spcPts val="5039"/>
              </a:lnSpc>
              <a:buFont typeface="Arial"/>
              <a:buChar char="•"/>
            </a:pPr>
            <a:r>
              <a:rPr lang="en-US" sz="3599">
                <a:solidFill>
                  <a:srgbClr val="000000"/>
                </a:solidFill>
                <a:latin typeface="Cerebri Bold"/>
              </a:rPr>
              <a:t>Children receive adequate services to meet their physical and mental health needs.</a:t>
            </a:r>
          </a:p>
          <a:p>
            <a:pPr>
              <a:lnSpc>
                <a:spcPts val="5039"/>
              </a:lnSpc>
            </a:pPr>
            <a:r>
              <a:rPr lang="en-US" sz="3599">
                <a:solidFill>
                  <a:srgbClr val="000000"/>
                </a:solidFill>
                <a:latin typeface="Cerebri Bold"/>
              </a:rPr>
              <a:t> </a:t>
            </a:r>
          </a:p>
          <a:p>
            <a:pPr>
              <a:lnSpc>
                <a:spcPts val="5039"/>
              </a:lnSpc>
            </a:pPr>
            <a:endParaRPr lang="en-US" sz="3599">
              <a:solidFill>
                <a:srgbClr val="000000"/>
              </a:solidFill>
              <a:latin typeface="Cerebri Bold"/>
            </a:endParaRPr>
          </a:p>
        </p:txBody>
      </p:sp>
      <p:sp>
        <p:nvSpPr>
          <p:cNvPr id="10" name="TextBox 10"/>
          <p:cNvSpPr txBox="1"/>
          <p:nvPr/>
        </p:nvSpPr>
        <p:spPr>
          <a:xfrm>
            <a:off x="8143577" y="1731175"/>
            <a:ext cx="623713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Well-Being</a:t>
            </a:r>
          </a:p>
        </p:txBody>
      </p:sp>
      <p:sp>
        <p:nvSpPr>
          <p:cNvPr id="11" name="TextBox 11"/>
          <p:cNvSpPr txBox="1"/>
          <p:nvPr/>
        </p:nvSpPr>
        <p:spPr>
          <a:xfrm>
            <a:off x="7786743" y="6018188"/>
            <a:ext cx="9472557" cy="3175635"/>
          </a:xfrm>
          <a:prstGeom prst="rect">
            <a:avLst/>
          </a:prstGeom>
        </p:spPr>
        <p:txBody>
          <a:bodyPr lIns="0" tIns="0" rIns="0" bIns="0" rtlCol="0" anchor="t">
            <a:spAutoFit/>
          </a:bodyPr>
          <a:lstStyle/>
          <a:p>
            <a:pPr marL="777237" lvl="1" indent="-388618">
              <a:lnSpc>
                <a:spcPts val="5039"/>
              </a:lnSpc>
              <a:buFont typeface="Arial"/>
              <a:buChar char="•"/>
            </a:pPr>
            <a:r>
              <a:rPr lang="en-US" sz="3599">
                <a:solidFill>
                  <a:srgbClr val="000000"/>
                </a:solidFill>
                <a:latin typeface="Cerebri Bold"/>
              </a:rPr>
              <a:t>Children receive appropriate services to meet their educational needs. </a:t>
            </a:r>
          </a:p>
          <a:p>
            <a:pPr>
              <a:lnSpc>
                <a:spcPts val="5039"/>
              </a:lnSpc>
            </a:pPr>
            <a:endParaRPr lang="en-US" sz="3599">
              <a:solidFill>
                <a:srgbClr val="000000"/>
              </a:solidFill>
              <a:latin typeface="Cerebri Bold"/>
            </a:endParaRPr>
          </a:p>
          <a:p>
            <a:pPr>
              <a:lnSpc>
                <a:spcPts val="5039"/>
              </a:lnSpc>
            </a:pPr>
            <a:endParaRPr lang="en-US" sz="3599">
              <a:solidFill>
                <a:srgbClr val="000000"/>
              </a:solidFill>
              <a:latin typeface="Cerebri Bold"/>
            </a:endParaRPr>
          </a:p>
          <a:p>
            <a:pPr>
              <a:lnSpc>
                <a:spcPts val="5039"/>
              </a:lnSpc>
            </a:pPr>
            <a:endParaRPr lang="en-US" sz="3599">
              <a:solidFill>
                <a:srgbClr val="000000"/>
              </a:solidFill>
              <a:latin typeface="Cerebri Bold"/>
            </a:endParaRPr>
          </a:p>
        </p:txBody>
      </p:sp>
      <p:sp>
        <p:nvSpPr>
          <p:cNvPr id="12" name="TextBox 12"/>
          <p:cNvSpPr txBox="1"/>
          <p:nvPr/>
        </p:nvSpPr>
        <p:spPr>
          <a:xfrm>
            <a:off x="7832971" y="7886993"/>
            <a:ext cx="8766598" cy="3813810"/>
          </a:xfrm>
          <a:prstGeom prst="rect">
            <a:avLst/>
          </a:prstGeom>
        </p:spPr>
        <p:txBody>
          <a:bodyPr lIns="0" tIns="0" rIns="0" bIns="0" rtlCol="0" anchor="t">
            <a:spAutoFit/>
          </a:bodyPr>
          <a:lstStyle/>
          <a:p>
            <a:pPr marL="777237" lvl="1" indent="-388618">
              <a:lnSpc>
                <a:spcPts val="5039"/>
              </a:lnSpc>
              <a:buFont typeface="Arial"/>
              <a:buChar char="•"/>
            </a:pPr>
            <a:r>
              <a:rPr lang="en-US" sz="3599">
                <a:solidFill>
                  <a:srgbClr val="000000"/>
                </a:solidFill>
                <a:latin typeface="Cerebri Bold"/>
              </a:rPr>
              <a:t>Families have enhanced capacity to provide for their children’s needs. </a:t>
            </a:r>
          </a:p>
          <a:p>
            <a:pPr>
              <a:lnSpc>
                <a:spcPts val="5039"/>
              </a:lnSpc>
            </a:pPr>
            <a:endParaRPr lang="en-US" sz="3599">
              <a:solidFill>
                <a:srgbClr val="000000"/>
              </a:solidFill>
              <a:latin typeface="Cerebri Bold"/>
            </a:endParaRPr>
          </a:p>
          <a:p>
            <a:pPr>
              <a:lnSpc>
                <a:spcPts val="5039"/>
              </a:lnSpc>
            </a:pPr>
            <a:endParaRPr lang="en-US" sz="3599">
              <a:solidFill>
                <a:srgbClr val="000000"/>
              </a:solidFill>
              <a:latin typeface="Cerebri Bold"/>
            </a:endParaRPr>
          </a:p>
          <a:p>
            <a:pPr>
              <a:lnSpc>
                <a:spcPts val="5039"/>
              </a:lnSpc>
            </a:pPr>
            <a:endParaRPr lang="en-US" sz="3599">
              <a:solidFill>
                <a:srgbClr val="000000"/>
              </a:solidFill>
              <a:latin typeface="Cerebri Bold"/>
            </a:endParaRPr>
          </a:p>
          <a:p>
            <a:pPr>
              <a:lnSpc>
                <a:spcPts val="5039"/>
              </a:lnSpc>
            </a:pPr>
            <a:endParaRPr lang="en-US" sz="3599">
              <a:solidFill>
                <a:srgbClr val="000000"/>
              </a:solidFill>
              <a:latin typeface="Cerebri Bold"/>
            </a:endParaRP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4190651" y="-1578540"/>
            <a:ext cx="6497977" cy="3248988"/>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41747" flipV="1">
            <a:off x="14322929" y="-4261558"/>
            <a:ext cx="9538814" cy="7452198"/>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 name="AutoShape 5"/>
          <p:cNvSpPr/>
          <p:nvPr/>
        </p:nvSpPr>
        <p:spPr>
          <a:xfrm>
            <a:off x="-625772" y="9403433"/>
            <a:ext cx="17538698" cy="0"/>
          </a:xfrm>
          <a:prstGeom prst="line">
            <a:avLst/>
          </a:prstGeom>
          <a:ln w="19050" cap="flat">
            <a:solidFill>
              <a:srgbClr val="FFFFFF"/>
            </a:solidFill>
            <a:prstDash val="solid"/>
            <a:headEnd type="none" w="sm" len="sm"/>
            <a:tailEnd type="none" w="sm" len="sm"/>
          </a:ln>
        </p:spPr>
      </p:sp>
      <p:sp>
        <p:nvSpPr>
          <p:cNvPr id="6" name="TextBox 6"/>
          <p:cNvSpPr txBox="1"/>
          <p:nvPr/>
        </p:nvSpPr>
        <p:spPr>
          <a:xfrm>
            <a:off x="-625772" y="672559"/>
            <a:ext cx="7002466" cy="1028700"/>
          </a:xfrm>
          <a:prstGeom prst="rect">
            <a:avLst/>
          </a:prstGeom>
        </p:spPr>
        <p:txBody>
          <a:bodyPr lIns="0" tIns="0" rIns="0" bIns="0" rtlCol="0" anchor="t">
            <a:spAutoFit/>
          </a:bodyPr>
          <a:lstStyle/>
          <a:p>
            <a:pPr algn="r">
              <a:lnSpc>
                <a:spcPts val="8400"/>
              </a:lnSpc>
              <a:spcBef>
                <a:spcPct val="0"/>
              </a:spcBef>
            </a:pPr>
            <a:r>
              <a:rPr lang="en-US" sz="6000">
                <a:solidFill>
                  <a:srgbClr val="000000"/>
                </a:solidFill>
                <a:latin typeface="Laila Bold"/>
              </a:rPr>
              <a:t>Worker Safety </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41747" flipV="1">
            <a:off x="13890770" y="-3726099"/>
            <a:ext cx="9538814" cy="745219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3758491" y="-1043082"/>
            <a:ext cx="6497977" cy="3248988"/>
          </a:xfrm>
          <a:prstGeom prst="rect">
            <a:avLst/>
          </a:prstGeom>
        </p:spPr>
      </p:pic>
      <p:sp>
        <p:nvSpPr>
          <p:cNvPr id="9" name="TextBox 9"/>
          <p:cNvSpPr txBox="1"/>
          <p:nvPr/>
        </p:nvSpPr>
        <p:spPr>
          <a:xfrm>
            <a:off x="10568868" y="4004632"/>
            <a:ext cx="6769775" cy="3796031"/>
          </a:xfrm>
          <a:prstGeom prst="rect">
            <a:avLst/>
          </a:prstGeom>
        </p:spPr>
        <p:txBody>
          <a:bodyPr lIns="0" tIns="0" rIns="0" bIns="0" rtlCol="0" anchor="t">
            <a:spAutoFit/>
          </a:bodyPr>
          <a:lstStyle/>
          <a:p>
            <a:pPr algn="just">
              <a:lnSpc>
                <a:spcPts val="6019"/>
              </a:lnSpc>
            </a:pPr>
            <a:r>
              <a:rPr lang="en-US" sz="4299" dirty="0">
                <a:solidFill>
                  <a:srgbClr val="FFFFFF"/>
                </a:solidFill>
                <a:latin typeface="Cerebri"/>
              </a:rPr>
              <a:t>What did you see related to worker safety?</a:t>
            </a:r>
          </a:p>
          <a:p>
            <a:pPr algn="just">
              <a:lnSpc>
                <a:spcPts val="6019"/>
              </a:lnSpc>
            </a:pPr>
            <a:endParaRPr lang="en-US" sz="4299" dirty="0">
              <a:solidFill>
                <a:srgbClr val="FFFFFF"/>
              </a:solidFill>
              <a:latin typeface="Cerebri"/>
            </a:endParaRPr>
          </a:p>
          <a:p>
            <a:pPr algn="just">
              <a:lnSpc>
                <a:spcPts val="6019"/>
              </a:lnSpc>
              <a:spcBef>
                <a:spcPct val="0"/>
              </a:spcBef>
            </a:pPr>
            <a:r>
              <a:rPr lang="en-US" sz="4299" dirty="0">
                <a:solidFill>
                  <a:srgbClr val="FFFFFF"/>
                </a:solidFill>
                <a:latin typeface="Cerebri"/>
              </a:rPr>
              <a:t>How do you keep yourself safe?</a:t>
            </a:r>
          </a:p>
        </p:txBody>
      </p:sp>
      <p:pic>
        <p:nvPicPr>
          <p:cNvPr id="10" name="Picture 10">
            <a:hlinkClick r:id="rId7" tooltip="https://www.youtube.com/watch?v=kL3r_3N_Qek&amp;t=1s"/>
          </p:cNvPr>
          <p:cNvPicPr>
            <a:picLocks noChangeAspect="1"/>
          </p:cNvPicPr>
          <p:nvPr/>
        </p:nvPicPr>
        <p:blipFill>
          <a:blip r:embed="rId8"/>
          <a:srcRect l="3463" t="21739" r="38296" b="26811"/>
          <a:stretch>
            <a:fillRect/>
          </a:stretch>
        </p:blipFill>
        <p:spPr>
          <a:xfrm>
            <a:off x="0" y="2664290"/>
            <a:ext cx="9983421" cy="4958419"/>
          </a:xfrm>
          <a:prstGeom prst="rect">
            <a:avLst/>
          </a:prstGeom>
        </p:spPr>
      </p:pic>
      <p:pic>
        <p:nvPicPr>
          <p:cNvPr id="11" name="Picture 11"/>
          <p:cNvPicPr>
            <a:picLocks noChangeAspect="1"/>
          </p:cNvPicPr>
          <p:nvPr/>
        </p:nvPicPr>
        <p:blipFill>
          <a:blip r:embed="rId9"/>
          <a:srcRect t="6528" b="6528"/>
          <a:stretch>
            <a:fillRect/>
          </a:stretch>
        </p:blipFill>
        <p:spPr>
          <a:xfrm>
            <a:off x="16321715" y="8684602"/>
            <a:ext cx="1182421" cy="114739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77370" y="4562399"/>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2585056" y="-4455940"/>
            <a:ext cx="12729897" cy="15372288"/>
            <a:chOff x="0" y="0"/>
            <a:chExt cx="3352730" cy="4048669"/>
          </a:xfrm>
        </p:grpSpPr>
        <p:sp>
          <p:nvSpPr>
            <p:cNvPr id="5" name="Freeform 5"/>
            <p:cNvSpPr/>
            <p:nvPr/>
          </p:nvSpPr>
          <p:spPr>
            <a:xfrm>
              <a:off x="0" y="0"/>
              <a:ext cx="3352730" cy="4048668"/>
            </a:xfrm>
            <a:custGeom>
              <a:avLst/>
              <a:gdLst/>
              <a:ahLst/>
              <a:cxnLst/>
              <a:rect l="l" t="t" r="r" b="b"/>
              <a:pathLst>
                <a:path w="3352730" h="4048668">
                  <a:moveTo>
                    <a:pt x="0" y="0"/>
                  </a:moveTo>
                  <a:lnTo>
                    <a:pt x="3352730" y="0"/>
                  </a:lnTo>
                  <a:lnTo>
                    <a:pt x="3352730"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7" name="TextBox 7"/>
          <p:cNvSpPr txBox="1"/>
          <p:nvPr/>
        </p:nvSpPr>
        <p:spPr>
          <a:xfrm>
            <a:off x="700706" y="257420"/>
            <a:ext cx="8115300" cy="2095500"/>
          </a:xfrm>
          <a:prstGeom prst="rect">
            <a:avLst/>
          </a:prstGeom>
        </p:spPr>
        <p:txBody>
          <a:bodyPr lIns="0" tIns="0" rIns="0" bIns="0" rtlCol="0" anchor="t">
            <a:spAutoFit/>
          </a:bodyPr>
          <a:lstStyle/>
          <a:p>
            <a:pPr>
              <a:lnSpc>
                <a:spcPts val="8400"/>
              </a:lnSpc>
              <a:spcBef>
                <a:spcPct val="0"/>
              </a:spcBef>
            </a:pPr>
            <a:r>
              <a:rPr lang="en-US" sz="6000">
                <a:solidFill>
                  <a:srgbClr val="FFFFFF"/>
                </a:solidFill>
                <a:latin typeface="Laila Bold"/>
              </a:rPr>
              <a:t>Ways to Keep Yourself Safe</a:t>
            </a:r>
          </a:p>
        </p:txBody>
      </p:sp>
      <p:sp>
        <p:nvSpPr>
          <p:cNvPr id="8" name="TextBox 8"/>
          <p:cNvSpPr txBox="1"/>
          <p:nvPr/>
        </p:nvSpPr>
        <p:spPr>
          <a:xfrm>
            <a:off x="700706" y="2814935"/>
            <a:ext cx="7668035" cy="7315200"/>
          </a:xfrm>
          <a:prstGeom prst="rect">
            <a:avLst/>
          </a:prstGeom>
        </p:spPr>
        <p:txBody>
          <a:bodyPr lIns="0" tIns="0" rIns="0" bIns="0" rtlCol="0" anchor="t">
            <a:spAutoFit/>
          </a:bodyPr>
          <a:lstStyle/>
          <a:p>
            <a:pPr marL="647697" lvl="1" indent="-323848">
              <a:lnSpc>
                <a:spcPts val="4199"/>
              </a:lnSpc>
              <a:buFont typeface="Arial"/>
              <a:buChar char="•"/>
            </a:pPr>
            <a:r>
              <a:rPr lang="en-US" sz="2999">
                <a:solidFill>
                  <a:srgbClr val="FFFFFF"/>
                </a:solidFill>
                <a:latin typeface="Cerebri"/>
              </a:rPr>
              <a:t>Always let someone in your office know where you are going.</a:t>
            </a:r>
          </a:p>
          <a:p>
            <a:pPr marL="647697" lvl="1" indent="-323848">
              <a:lnSpc>
                <a:spcPts val="4199"/>
              </a:lnSpc>
              <a:buFont typeface="Arial"/>
              <a:buChar char="•"/>
            </a:pPr>
            <a:r>
              <a:rPr lang="en-US" sz="2999">
                <a:solidFill>
                  <a:srgbClr val="FFFFFF"/>
                </a:solidFill>
                <a:latin typeface="Cerebri"/>
              </a:rPr>
              <a:t>Be sure your car has enough gas and is in good working order.</a:t>
            </a:r>
          </a:p>
          <a:p>
            <a:pPr marL="647697" lvl="1" indent="-323848">
              <a:lnSpc>
                <a:spcPts val="4199"/>
              </a:lnSpc>
              <a:buFont typeface="Arial"/>
              <a:buChar char="•"/>
            </a:pPr>
            <a:r>
              <a:rPr lang="en-US" sz="2999">
                <a:solidFill>
                  <a:srgbClr val="FFFFFF"/>
                </a:solidFill>
                <a:latin typeface="Cerebri"/>
              </a:rPr>
              <a:t>Avoid isolated places or high crime areas by yourself.</a:t>
            </a:r>
          </a:p>
          <a:p>
            <a:pPr marL="647697" lvl="1" indent="-323848">
              <a:lnSpc>
                <a:spcPts val="4199"/>
              </a:lnSpc>
              <a:buFont typeface="Arial"/>
              <a:buChar char="•"/>
            </a:pPr>
            <a:r>
              <a:rPr lang="en-US" sz="2999">
                <a:solidFill>
                  <a:srgbClr val="FFFFFF"/>
                </a:solidFill>
                <a:latin typeface="Cerebri"/>
              </a:rPr>
              <a:t> If in doubt about your safety, take someone with you.</a:t>
            </a:r>
          </a:p>
          <a:p>
            <a:pPr marL="647697" lvl="1" indent="-323848">
              <a:lnSpc>
                <a:spcPts val="4199"/>
              </a:lnSpc>
              <a:buFont typeface="Arial"/>
              <a:buChar char="•"/>
            </a:pPr>
            <a:r>
              <a:rPr lang="en-US" sz="2999">
                <a:solidFill>
                  <a:srgbClr val="FFFFFF"/>
                </a:solidFill>
                <a:latin typeface="Cerebri"/>
              </a:rPr>
              <a:t>Drive by the residence beforehand to see if things seem okay.</a:t>
            </a:r>
          </a:p>
          <a:p>
            <a:pPr marL="647697" lvl="1" indent="-323848">
              <a:lnSpc>
                <a:spcPts val="4199"/>
              </a:lnSpc>
              <a:buFont typeface="Arial"/>
              <a:buChar char="•"/>
            </a:pPr>
            <a:r>
              <a:rPr lang="en-US" sz="2999">
                <a:solidFill>
                  <a:srgbClr val="FFFFFF"/>
                </a:solidFill>
                <a:latin typeface="Cerebri"/>
              </a:rPr>
              <a:t>Listen outside the door of the home for disturbances.</a:t>
            </a:r>
          </a:p>
          <a:p>
            <a:pPr>
              <a:lnSpc>
                <a:spcPts val="4199"/>
              </a:lnSpc>
            </a:pPr>
            <a:endParaRPr lang="en-US" sz="2999">
              <a:solidFill>
                <a:srgbClr val="FFFFFF"/>
              </a:solidFill>
              <a:latin typeface="Cerebri"/>
            </a:endParaRPr>
          </a:p>
          <a:p>
            <a:pPr>
              <a:lnSpc>
                <a:spcPts val="4199"/>
              </a:lnSpc>
            </a:pPr>
            <a:endParaRPr lang="en-US" sz="2999">
              <a:solidFill>
                <a:srgbClr val="FFFFFF"/>
              </a:solidFill>
              <a:latin typeface="Cerebri"/>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22473" flipV="1">
            <a:off x="14281806" y="-3223844"/>
            <a:ext cx="9538814" cy="745219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33047" flipV="1">
            <a:off x="14055110" y="-1252774"/>
            <a:ext cx="6497977" cy="3248988"/>
          </a:xfrm>
          <a:prstGeom prst="rect">
            <a:avLst/>
          </a:prstGeom>
        </p:spPr>
      </p:pic>
      <p:sp>
        <p:nvSpPr>
          <p:cNvPr id="11" name="TextBox 11"/>
          <p:cNvSpPr txBox="1"/>
          <p:nvPr/>
        </p:nvSpPr>
        <p:spPr>
          <a:xfrm>
            <a:off x="10453363" y="2814935"/>
            <a:ext cx="6459562" cy="5743576"/>
          </a:xfrm>
          <a:prstGeom prst="rect">
            <a:avLst/>
          </a:prstGeom>
        </p:spPr>
        <p:txBody>
          <a:bodyPr lIns="0" tIns="0" rIns="0" bIns="0" rtlCol="0" anchor="t">
            <a:spAutoFit/>
          </a:bodyPr>
          <a:lstStyle/>
          <a:p>
            <a:pPr marL="647695" lvl="1" indent="-323848">
              <a:lnSpc>
                <a:spcPts val="4199"/>
              </a:lnSpc>
              <a:buFont typeface="Arial"/>
              <a:buChar char="•"/>
            </a:pPr>
            <a:r>
              <a:rPr lang="en-US" sz="2999">
                <a:solidFill>
                  <a:srgbClr val="104552"/>
                </a:solidFill>
                <a:latin typeface="Cerebri"/>
              </a:rPr>
              <a:t>Watch for a family member becoming upset or angry.</a:t>
            </a:r>
          </a:p>
          <a:p>
            <a:pPr marL="647695" lvl="1" indent="-323848">
              <a:lnSpc>
                <a:spcPts val="4199"/>
              </a:lnSpc>
              <a:buFont typeface="Arial"/>
              <a:buChar char="•"/>
            </a:pPr>
            <a:r>
              <a:rPr lang="en-US" sz="2999">
                <a:solidFill>
                  <a:srgbClr val="104552"/>
                </a:solidFill>
                <a:latin typeface="Cerebri"/>
              </a:rPr>
              <a:t>Take a cell phone with you.</a:t>
            </a:r>
          </a:p>
          <a:p>
            <a:pPr marL="647695" lvl="1" indent="-323848">
              <a:lnSpc>
                <a:spcPts val="4199"/>
              </a:lnSpc>
              <a:buFont typeface="Arial"/>
              <a:buChar char="•"/>
            </a:pPr>
            <a:r>
              <a:rPr lang="en-US" sz="2999">
                <a:solidFill>
                  <a:srgbClr val="104552"/>
                </a:solidFill>
                <a:latin typeface="Cerebri"/>
              </a:rPr>
              <a:t>Note the location of doors in the home.</a:t>
            </a:r>
          </a:p>
          <a:p>
            <a:pPr marL="647695" lvl="1" indent="-323848">
              <a:lnSpc>
                <a:spcPts val="4199"/>
              </a:lnSpc>
              <a:buFont typeface="Arial"/>
              <a:buChar char="•"/>
            </a:pPr>
            <a:r>
              <a:rPr lang="en-US" sz="2999">
                <a:solidFill>
                  <a:srgbClr val="104552"/>
                </a:solidFill>
                <a:latin typeface="Cerebri"/>
              </a:rPr>
              <a:t>Assess who is in the home and the behavior of the parent/caretaker/homeowner before entering.</a:t>
            </a:r>
          </a:p>
          <a:p>
            <a:pPr marL="647695" lvl="1" indent="-323848">
              <a:lnSpc>
                <a:spcPts val="4199"/>
              </a:lnSpc>
              <a:buFont typeface="Arial"/>
              <a:buChar char="•"/>
            </a:pPr>
            <a:r>
              <a:rPr lang="en-US" sz="2999">
                <a:solidFill>
                  <a:srgbClr val="104552"/>
                </a:solidFill>
                <a:latin typeface="Cerebri"/>
              </a:rPr>
              <a:t>Listen to your instincts and leave if you feel you are in danger. </a:t>
            </a:r>
          </a:p>
        </p:txBody>
      </p:sp>
      <p:pic>
        <p:nvPicPr>
          <p:cNvPr id="12" name="Picture 12"/>
          <p:cNvPicPr>
            <a:picLocks noChangeAspect="1"/>
          </p:cNvPicPr>
          <p:nvPr/>
        </p:nvPicPr>
        <p:blipFill>
          <a:blip r:embed="rId8"/>
          <a:srcRect t="6528" b="6528"/>
          <a:stretch>
            <a:fillRect/>
          </a:stretch>
        </p:blipFill>
        <p:spPr>
          <a:xfrm>
            <a:off x="16321715" y="8684602"/>
            <a:ext cx="1182421" cy="1147396"/>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18" name="Group 7">
            <a:extLst>
              <a:ext uri="{FF2B5EF4-FFF2-40B4-BE49-F238E27FC236}">
                <a16:creationId xmlns:a16="http://schemas.microsoft.com/office/drawing/2014/main" id="{5B2BED1E-B00F-9AAF-C6B1-A784F8D1457B}"/>
              </a:ext>
            </a:extLst>
          </p:cNvPr>
          <p:cNvGrpSpPr>
            <a:grpSpLocks noChangeAspect="1"/>
          </p:cNvGrpSpPr>
          <p:nvPr/>
        </p:nvGrpSpPr>
        <p:grpSpPr>
          <a:xfrm>
            <a:off x="11271310" y="2318012"/>
            <a:ext cx="5650998" cy="5650976"/>
            <a:chOff x="0" y="0"/>
            <a:chExt cx="6350000" cy="6349975"/>
          </a:xfrm>
        </p:grpSpPr>
        <p:sp>
          <p:nvSpPr>
            <p:cNvPr id="19" name="Freeform 8">
              <a:extLst>
                <a:ext uri="{FF2B5EF4-FFF2-40B4-BE49-F238E27FC236}">
                  <a16:creationId xmlns:a16="http://schemas.microsoft.com/office/drawing/2014/main" id="{DD8DF26A-2B46-EA87-F7C0-13BC847EADB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079603">
            <a:off x="-499128" y="1089448"/>
            <a:ext cx="6423007" cy="5017975"/>
          </a:xfrm>
          <a:prstGeom prst="rect">
            <a:avLst/>
          </a:prstGeom>
        </p:spPr>
      </p:pic>
      <p:grpSp>
        <p:nvGrpSpPr>
          <p:cNvPr id="4" name="Group 4"/>
          <p:cNvGrpSpPr/>
          <p:nvPr/>
        </p:nvGrpSpPr>
        <p:grpSpPr>
          <a:xfrm>
            <a:off x="1028700" y="2318012"/>
            <a:ext cx="16230600" cy="5650976"/>
            <a:chOff x="0" y="0"/>
            <a:chExt cx="1167253" cy="406400"/>
          </a:xfrm>
        </p:grpSpPr>
        <p:sp>
          <p:nvSpPr>
            <p:cNvPr id="5" name="Freeform 5"/>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6" name="TextBox 6"/>
            <p:cNvSpPr txBox="1"/>
            <p:nvPr/>
          </p:nvSpPr>
          <p:spPr>
            <a:xfrm>
              <a:off x="0" y="-47625"/>
              <a:ext cx="812800" cy="4540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1055777" y="2318011"/>
            <a:ext cx="5650998" cy="565097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a:grpSpLocks noChangeAspect="1"/>
          </p:cNvGrpSpPr>
          <p:nvPr/>
        </p:nvGrpSpPr>
        <p:grpSpPr>
          <a:xfrm>
            <a:off x="1296964" y="2586275"/>
            <a:ext cx="5114470" cy="511444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6258" r="-6258"/>
              </a:stretch>
            </a:blipFill>
          </p:spPr>
        </p:sp>
      </p:grpSp>
      <p:sp>
        <p:nvSpPr>
          <p:cNvPr id="15" name="TextBox 15"/>
          <p:cNvSpPr txBox="1"/>
          <p:nvPr/>
        </p:nvSpPr>
        <p:spPr>
          <a:xfrm>
            <a:off x="6679698" y="2963807"/>
            <a:ext cx="9812280" cy="3162300"/>
          </a:xfrm>
          <a:prstGeom prst="rect">
            <a:avLst/>
          </a:prstGeom>
        </p:spPr>
        <p:txBody>
          <a:bodyPr lIns="0" tIns="0" rIns="0" bIns="0" rtlCol="0" anchor="t">
            <a:spAutoFit/>
          </a:bodyPr>
          <a:lstStyle/>
          <a:p>
            <a:pPr>
              <a:lnSpc>
                <a:spcPts val="8400"/>
              </a:lnSpc>
            </a:pPr>
            <a:r>
              <a:rPr lang="en-US" sz="6000">
                <a:solidFill>
                  <a:srgbClr val="FFFFFF"/>
                </a:solidFill>
                <a:latin typeface="Laila Bold"/>
              </a:rPr>
              <a:t>Dealing with Challenging or Difficult Situation?</a:t>
            </a:r>
          </a:p>
          <a:p>
            <a:pPr>
              <a:lnSpc>
                <a:spcPts val="8400"/>
              </a:lnSpc>
              <a:spcBef>
                <a:spcPct val="0"/>
              </a:spcBef>
            </a:pPr>
            <a:endParaRPr lang="en-US" sz="6000">
              <a:solidFill>
                <a:srgbClr val="FFFFFF"/>
              </a:solidFill>
              <a:latin typeface="Laila Bold"/>
            </a:endParaRPr>
          </a:p>
        </p:txBody>
      </p:sp>
      <p:sp>
        <p:nvSpPr>
          <p:cNvPr id="16" name="TextBox 16"/>
          <p:cNvSpPr txBox="1"/>
          <p:nvPr/>
        </p:nvSpPr>
        <p:spPr>
          <a:xfrm>
            <a:off x="7447020" y="5205358"/>
            <a:ext cx="8466756" cy="2316480"/>
          </a:xfrm>
          <a:prstGeom prst="rect">
            <a:avLst/>
          </a:prstGeom>
        </p:spPr>
        <p:txBody>
          <a:bodyPr lIns="0" tIns="0" rIns="0" bIns="0" rtlCol="0" anchor="t">
            <a:spAutoFit/>
          </a:bodyPr>
          <a:lstStyle/>
          <a:p>
            <a:pPr marL="712468" lvl="1" indent="-356234" algn="just">
              <a:lnSpc>
                <a:spcPts val="4619"/>
              </a:lnSpc>
              <a:buFont typeface="Arial"/>
              <a:buChar char="•"/>
            </a:pPr>
            <a:r>
              <a:rPr lang="en-US" sz="3299">
                <a:solidFill>
                  <a:srgbClr val="FFFFFF"/>
                </a:solidFill>
                <a:latin typeface="Cerebri"/>
              </a:rPr>
              <a:t>How do you deal with difficult situations?</a:t>
            </a:r>
          </a:p>
          <a:p>
            <a:pPr marL="712468" lvl="1" indent="-356234" algn="just">
              <a:lnSpc>
                <a:spcPts val="4619"/>
              </a:lnSpc>
              <a:buFont typeface="Arial"/>
              <a:buChar char="•"/>
            </a:pPr>
            <a:r>
              <a:rPr lang="en-US" sz="3299">
                <a:solidFill>
                  <a:srgbClr val="FFFFFF"/>
                </a:solidFill>
                <a:latin typeface="Cerebri"/>
              </a:rPr>
              <a:t>What have you done in the past to build hope and resilience?</a:t>
            </a:r>
          </a:p>
        </p:txBody>
      </p:sp>
      <p:pic>
        <p:nvPicPr>
          <p:cNvPr id="17" name="Picture 17"/>
          <p:cNvPicPr>
            <a:picLocks noChangeAspect="1"/>
          </p:cNvPicPr>
          <p:nvPr/>
        </p:nvPicPr>
        <p:blipFill>
          <a:blip r:embed="rId14"/>
          <a:srcRect t="6528" b="6528"/>
          <a:stretch>
            <a:fillRect/>
          </a:stretch>
        </p:blipFill>
        <p:spPr>
          <a:xfrm>
            <a:off x="16321715" y="8684602"/>
            <a:ext cx="1182421" cy="1147396"/>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676504" y="4741294"/>
            <a:ext cx="16934991" cy="804412"/>
          </a:xfrm>
          <a:prstGeom prst="rect">
            <a:avLst/>
          </a:prstGeom>
        </p:spPr>
      </p:pic>
      <p:sp>
        <p:nvSpPr>
          <p:cNvPr id="3" name="AutoShape 3"/>
          <p:cNvSpPr/>
          <p:nvPr/>
        </p:nvSpPr>
        <p:spPr>
          <a:xfrm>
            <a:off x="-625772" y="9403433"/>
            <a:ext cx="17538698" cy="0"/>
          </a:xfrm>
          <a:prstGeom prst="line">
            <a:avLst/>
          </a:prstGeom>
          <a:ln w="19050" cap="flat">
            <a:solidFill>
              <a:srgbClr val="FFFFFF"/>
            </a:solidFill>
            <a:prstDash val="solid"/>
            <a:headEnd type="none" w="sm" len="sm"/>
            <a:tailEnd type="none" w="sm" len="sm"/>
          </a:ln>
        </p:spPr>
      </p:sp>
      <p:pic>
        <p:nvPicPr>
          <p:cNvPr id="4" name="Picture 4"/>
          <p:cNvPicPr>
            <a:picLocks noChangeAspect="1"/>
          </p:cNvPicPr>
          <p:nvPr/>
        </p:nvPicPr>
        <p:blipFill>
          <a:blip r:embed="rId4"/>
          <a:srcRect l="3501" r="10554"/>
          <a:stretch>
            <a:fillRect/>
          </a:stretch>
        </p:blipFill>
        <p:spPr>
          <a:xfrm>
            <a:off x="0" y="3510232"/>
            <a:ext cx="8741794" cy="6776768"/>
          </a:xfrm>
          <a:prstGeom prst="rect">
            <a:avLst/>
          </a:prstGeom>
        </p:spPr>
      </p:pic>
      <p:sp>
        <p:nvSpPr>
          <p:cNvPr id="5" name="TextBox 5"/>
          <p:cNvSpPr txBox="1"/>
          <p:nvPr/>
        </p:nvSpPr>
        <p:spPr>
          <a:xfrm>
            <a:off x="312766" y="169026"/>
            <a:ext cx="7356057" cy="2095500"/>
          </a:xfrm>
          <a:prstGeom prst="rect">
            <a:avLst/>
          </a:prstGeom>
        </p:spPr>
        <p:txBody>
          <a:bodyPr lIns="0" tIns="0" rIns="0" bIns="0" rtlCol="0" anchor="t">
            <a:spAutoFit/>
          </a:bodyPr>
          <a:lstStyle/>
          <a:p>
            <a:pPr>
              <a:lnSpc>
                <a:spcPts val="8400"/>
              </a:lnSpc>
              <a:spcBef>
                <a:spcPct val="0"/>
              </a:spcBef>
            </a:pPr>
            <a:r>
              <a:rPr lang="en-US" sz="6000">
                <a:solidFill>
                  <a:srgbClr val="FFFFFF"/>
                </a:solidFill>
                <a:latin typeface="Laila Bold"/>
              </a:rPr>
              <a:t>Challenges and Strategies</a:t>
            </a:r>
          </a:p>
        </p:txBody>
      </p:sp>
      <p:sp>
        <p:nvSpPr>
          <p:cNvPr id="6" name="TextBox 6"/>
          <p:cNvSpPr txBox="1"/>
          <p:nvPr/>
        </p:nvSpPr>
        <p:spPr>
          <a:xfrm>
            <a:off x="9903243" y="5951181"/>
            <a:ext cx="7356057" cy="2815590"/>
          </a:xfrm>
          <a:prstGeom prst="rect">
            <a:avLst/>
          </a:prstGeom>
        </p:spPr>
        <p:txBody>
          <a:bodyPr lIns="0" tIns="0" rIns="0" bIns="0" rtlCol="0" anchor="t">
            <a:spAutoFit/>
          </a:bodyPr>
          <a:lstStyle/>
          <a:p>
            <a:pPr algn="r">
              <a:lnSpc>
                <a:spcPts val="7560"/>
              </a:lnSpc>
              <a:spcBef>
                <a:spcPct val="0"/>
              </a:spcBef>
            </a:pPr>
            <a:r>
              <a:rPr lang="en-US" sz="5400">
                <a:solidFill>
                  <a:srgbClr val="FFFFFF"/>
                </a:solidFill>
                <a:latin typeface="Cerebri"/>
              </a:rPr>
              <a:t>What Strategies Can You Use to Address Them? </a:t>
            </a:r>
          </a:p>
        </p:txBody>
      </p:sp>
      <p:sp>
        <p:nvSpPr>
          <p:cNvPr id="7" name="TextBox 7"/>
          <p:cNvSpPr txBox="1"/>
          <p:nvPr/>
        </p:nvSpPr>
        <p:spPr>
          <a:xfrm>
            <a:off x="9903243" y="3091999"/>
            <a:ext cx="7356057" cy="1863090"/>
          </a:xfrm>
          <a:prstGeom prst="rect">
            <a:avLst/>
          </a:prstGeom>
        </p:spPr>
        <p:txBody>
          <a:bodyPr lIns="0" tIns="0" rIns="0" bIns="0" rtlCol="0" anchor="t">
            <a:spAutoFit/>
          </a:bodyPr>
          <a:lstStyle/>
          <a:p>
            <a:pPr algn="r">
              <a:lnSpc>
                <a:spcPts val="7560"/>
              </a:lnSpc>
              <a:spcBef>
                <a:spcPct val="0"/>
              </a:spcBef>
            </a:pPr>
            <a:r>
              <a:rPr lang="en-US" sz="5400">
                <a:solidFill>
                  <a:srgbClr val="FFFFFF"/>
                </a:solidFill>
                <a:latin typeface="Cerebri"/>
              </a:rPr>
              <a:t>What Challenges Do You Expect to Face? </a:t>
            </a: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22473" flipV="1">
            <a:off x="14281806" y="-3223844"/>
            <a:ext cx="9538814" cy="745219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0" name="Picture 10"/>
          <p:cNvPicPr>
            <a:picLocks noChangeAspect="1"/>
          </p:cNvPicPr>
          <p:nvPr/>
        </p:nvPicPr>
        <p:blipFill>
          <a:blip r:embed="rId9"/>
          <a:srcRect t="6528" b="6528"/>
          <a:stretch>
            <a:fillRect/>
          </a:stretch>
        </p:blipFill>
        <p:spPr>
          <a:xfrm>
            <a:off x="16321715" y="8684602"/>
            <a:ext cx="1182421" cy="1147396"/>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8941" r="38941"/>
          <a:stretch>
            <a:fillRect/>
          </a:stretch>
        </p:blipFill>
        <p:spPr>
          <a:xfrm rot="5400000">
            <a:off x="-7692569" y="2877691"/>
            <a:ext cx="16934991" cy="3637088"/>
          </a:xfrm>
          <a:prstGeom prst="rect">
            <a:avLst/>
          </a:prstGeom>
        </p:spPr>
      </p:pic>
      <p:sp>
        <p:nvSpPr>
          <p:cNvPr id="3" name="AutoShape 3"/>
          <p:cNvSpPr/>
          <p:nvPr/>
        </p:nvSpPr>
        <p:spPr>
          <a:xfrm>
            <a:off x="-755744" y="9258300"/>
            <a:ext cx="17538698"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028700" y="1556514"/>
            <a:ext cx="13963238" cy="7822565"/>
          </a:xfrm>
          <a:prstGeom prst="rect">
            <a:avLst/>
          </a:prstGeom>
        </p:spPr>
        <p:txBody>
          <a:bodyPr lIns="0" tIns="0" rIns="0" bIns="0" rtlCol="0" anchor="t">
            <a:spAutoFit/>
          </a:bodyPr>
          <a:lstStyle/>
          <a:p>
            <a:pPr>
              <a:lnSpc>
                <a:spcPts val="5179"/>
              </a:lnSpc>
            </a:pPr>
            <a:r>
              <a:rPr lang="en-US" sz="3699">
                <a:solidFill>
                  <a:srgbClr val="104552"/>
                </a:solidFill>
                <a:latin typeface="Cerebri Bold"/>
              </a:rPr>
              <a:t>o  A case manager has observed interactions and statements that suggest a very strong attachment between a parent and her 14-year-old son and a weak, conflictual relationship between that parent and her 11-year-old daughter. The case manager and parent are talking about the daughter’s repeated fighting at school. The case manager asks, “What are some ways you and I can work together to help your daughter improve her behavior?” The parent responds, “I’ve given up on trying to help her do anything. I’ve put her in God’s hands.”</a:t>
            </a:r>
          </a:p>
          <a:p>
            <a:pPr>
              <a:lnSpc>
                <a:spcPts val="5039"/>
              </a:lnSpc>
            </a:pPr>
            <a:endParaRPr lang="en-US" sz="3699">
              <a:solidFill>
                <a:srgbClr val="104552"/>
              </a:solidFill>
              <a:latin typeface="Cerebri Bold"/>
            </a:endParaRPr>
          </a:p>
          <a:p>
            <a:pPr>
              <a:lnSpc>
                <a:spcPts val="5039"/>
              </a:lnSpc>
            </a:pPr>
            <a:endParaRPr lang="en-US" sz="3699">
              <a:solidFill>
                <a:srgbClr val="104552"/>
              </a:solidFill>
              <a:latin typeface="Cerebri Bold"/>
            </a:endParaRPr>
          </a:p>
        </p:txBody>
      </p:sp>
      <p:sp>
        <p:nvSpPr>
          <p:cNvPr id="5" name="TextBox 5"/>
          <p:cNvSpPr txBox="1"/>
          <p:nvPr/>
        </p:nvSpPr>
        <p:spPr>
          <a:xfrm>
            <a:off x="7469866" y="457200"/>
            <a:ext cx="6982844" cy="1028700"/>
          </a:xfrm>
          <a:prstGeom prst="rect">
            <a:avLst/>
          </a:prstGeom>
        </p:spPr>
        <p:txBody>
          <a:bodyPr lIns="0" tIns="0" rIns="0" bIns="0" rtlCol="0" anchor="t">
            <a:spAutoFit/>
          </a:bodyPr>
          <a:lstStyle/>
          <a:p>
            <a:pPr algn="r">
              <a:lnSpc>
                <a:spcPts val="8400"/>
              </a:lnSpc>
              <a:spcBef>
                <a:spcPct val="0"/>
              </a:spcBef>
            </a:pPr>
            <a:r>
              <a:rPr lang="en-US" sz="6000">
                <a:solidFill>
                  <a:srgbClr val="000000"/>
                </a:solidFill>
                <a:latin typeface="Laila Bold"/>
              </a:rPr>
              <a:t>Example</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43544">
            <a:off x="15492842" y="-1027273"/>
            <a:ext cx="6433722" cy="5026345"/>
          </a:xfrm>
          <a:prstGeom prst="rect">
            <a:avLst/>
          </a:prstGeom>
        </p:spPr>
      </p:pic>
      <p:pic>
        <p:nvPicPr>
          <p:cNvPr id="7" name="Picture 7"/>
          <p:cNvPicPr>
            <a:picLocks noChangeAspect="1"/>
          </p:cNvPicPr>
          <p:nvPr/>
        </p:nvPicPr>
        <p:blipFill>
          <a:blip r:embed="rId6"/>
          <a:srcRect t="6528" b="6528"/>
          <a:stretch>
            <a:fillRect/>
          </a:stretch>
        </p:blipFill>
        <p:spPr>
          <a:xfrm>
            <a:off x="16321715" y="8684602"/>
            <a:ext cx="1182421" cy="1147396"/>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17" name="Group 17"/>
          <p:cNvGrpSpPr/>
          <p:nvPr/>
        </p:nvGrpSpPr>
        <p:grpSpPr>
          <a:xfrm>
            <a:off x="3086100" y="2284067"/>
            <a:ext cx="3086100" cy="30861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36" name="Flowchart: Connector 35">
            <a:extLst>
              <a:ext uri="{FF2B5EF4-FFF2-40B4-BE49-F238E27FC236}">
                <a16:creationId xmlns:a16="http://schemas.microsoft.com/office/drawing/2014/main" id="{DC3036BA-56D2-5741-8532-56A7E139380A}"/>
              </a:ext>
            </a:extLst>
          </p:cNvPr>
          <p:cNvSpPr/>
          <p:nvPr/>
        </p:nvSpPr>
        <p:spPr>
          <a:xfrm>
            <a:off x="1672562" y="3645217"/>
            <a:ext cx="2827069" cy="2472806"/>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B95F3AC7-536C-32CF-DFE1-CD14535A8219}"/>
              </a:ext>
            </a:extLst>
          </p:cNvPr>
          <p:cNvSpPr/>
          <p:nvPr/>
        </p:nvSpPr>
        <p:spPr>
          <a:xfrm>
            <a:off x="3058580" y="4562702"/>
            <a:ext cx="2827069" cy="2472806"/>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9CDC09CA-8AB3-7F68-83B2-B0A6ABDC5914}"/>
              </a:ext>
            </a:extLst>
          </p:cNvPr>
          <p:cNvSpPr/>
          <p:nvPr/>
        </p:nvSpPr>
        <p:spPr>
          <a:xfrm>
            <a:off x="621058" y="4564473"/>
            <a:ext cx="2827069" cy="2472806"/>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F53AF7AD-E80C-BB58-7580-D611D83B88FF}"/>
              </a:ext>
            </a:extLst>
          </p:cNvPr>
          <p:cNvSpPr/>
          <p:nvPr/>
        </p:nvSpPr>
        <p:spPr>
          <a:xfrm>
            <a:off x="2895692" y="2345257"/>
            <a:ext cx="2827069" cy="2472806"/>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4" name="Flowchart: Connector 33">
            <a:extLst>
              <a:ext uri="{FF2B5EF4-FFF2-40B4-BE49-F238E27FC236}">
                <a16:creationId xmlns:a16="http://schemas.microsoft.com/office/drawing/2014/main" id="{263992F1-F8DA-00EF-B391-20369A3B2F22}"/>
              </a:ext>
            </a:extLst>
          </p:cNvPr>
          <p:cNvSpPr/>
          <p:nvPr/>
        </p:nvSpPr>
        <p:spPr>
          <a:xfrm>
            <a:off x="555547" y="2297397"/>
            <a:ext cx="2827069" cy="2472806"/>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3791014" y="7878950"/>
            <a:ext cx="8250031" cy="6445336"/>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8289006" y="3288990"/>
            <a:ext cx="9477479" cy="5186889"/>
            <a:chOff x="0" y="0"/>
            <a:chExt cx="2496126" cy="1366094"/>
          </a:xfrm>
        </p:grpSpPr>
        <p:sp>
          <p:nvSpPr>
            <p:cNvPr id="5" name="Freeform 5"/>
            <p:cNvSpPr/>
            <p:nvPr/>
          </p:nvSpPr>
          <p:spPr>
            <a:xfrm>
              <a:off x="0" y="0"/>
              <a:ext cx="2496126" cy="1366094"/>
            </a:xfrm>
            <a:custGeom>
              <a:avLst/>
              <a:gdLst/>
              <a:ahLst/>
              <a:cxnLst/>
              <a:rect l="l" t="t" r="r" b="b"/>
              <a:pathLst>
                <a:path w="2496126" h="1366094">
                  <a:moveTo>
                    <a:pt x="32675" y="0"/>
                  </a:moveTo>
                  <a:lnTo>
                    <a:pt x="2463451" y="0"/>
                  </a:lnTo>
                  <a:cubicBezTo>
                    <a:pt x="2472117" y="0"/>
                    <a:pt x="2480428" y="3443"/>
                    <a:pt x="2486556" y="9570"/>
                  </a:cubicBezTo>
                  <a:cubicBezTo>
                    <a:pt x="2492684" y="15698"/>
                    <a:pt x="2496126" y="24009"/>
                    <a:pt x="2496126" y="32675"/>
                  </a:cubicBezTo>
                  <a:lnTo>
                    <a:pt x="2496126" y="1333419"/>
                  </a:lnTo>
                  <a:cubicBezTo>
                    <a:pt x="2496126" y="1342085"/>
                    <a:pt x="2492684" y="1350396"/>
                    <a:pt x="2486556" y="1356524"/>
                  </a:cubicBezTo>
                  <a:cubicBezTo>
                    <a:pt x="2480428" y="1362652"/>
                    <a:pt x="2472117" y="1366094"/>
                    <a:pt x="2463451" y="1366094"/>
                  </a:cubicBezTo>
                  <a:lnTo>
                    <a:pt x="32675" y="1366094"/>
                  </a:lnTo>
                  <a:cubicBezTo>
                    <a:pt x="24009" y="1366094"/>
                    <a:pt x="15698" y="1362652"/>
                    <a:pt x="9570" y="1356524"/>
                  </a:cubicBezTo>
                  <a:cubicBezTo>
                    <a:pt x="3443" y="1350396"/>
                    <a:pt x="0" y="1342085"/>
                    <a:pt x="0" y="1333419"/>
                  </a:cubicBezTo>
                  <a:lnTo>
                    <a:pt x="0" y="32675"/>
                  </a:lnTo>
                  <a:cubicBezTo>
                    <a:pt x="0" y="24009"/>
                    <a:pt x="3443" y="15698"/>
                    <a:pt x="9570" y="9570"/>
                  </a:cubicBezTo>
                  <a:cubicBezTo>
                    <a:pt x="15698" y="3443"/>
                    <a:pt x="24009" y="0"/>
                    <a:pt x="32675" y="0"/>
                  </a:cubicBez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8289006" y="3333782"/>
            <a:ext cx="9477479" cy="1659255"/>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Cerebri Bold"/>
              </a:rPr>
              <a:t>Employee Assistance Program (EAP)</a:t>
            </a:r>
          </a:p>
        </p:txBody>
      </p:sp>
      <p:sp>
        <p:nvSpPr>
          <p:cNvPr id="8" name="AutoShape 8"/>
          <p:cNvSpPr/>
          <p:nvPr/>
        </p:nvSpPr>
        <p:spPr>
          <a:xfrm>
            <a:off x="2912285" y="1943100"/>
            <a:ext cx="12615289" cy="0"/>
          </a:xfrm>
          <a:prstGeom prst="line">
            <a:avLst/>
          </a:prstGeom>
          <a:ln w="19050" cap="flat">
            <a:solidFill>
              <a:srgbClr val="000000"/>
            </a:solidFill>
            <a:prstDash val="solid"/>
            <a:headEnd type="oval" w="lg" len="lg"/>
            <a:tailEnd type="oval" w="lg" len="lg"/>
          </a:ln>
        </p:spPr>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948919" y="8801100"/>
            <a:ext cx="4830515" cy="241525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286853" flipV="1">
            <a:off x="15153783" y="-2193968"/>
            <a:ext cx="8250031" cy="6445336"/>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197428" flipV="1">
            <a:off x="15351227" y="-614248"/>
            <a:ext cx="4830515" cy="2415258"/>
          </a:xfrm>
          <a:prstGeom prst="rect">
            <a:avLst/>
          </a:prstGeom>
        </p:spPr>
      </p:pic>
      <p:pic>
        <p:nvPicPr>
          <p:cNvPr id="12" name="Picture 12"/>
          <p:cNvPicPr>
            <a:picLocks noChangeAspect="1"/>
          </p:cNvPicPr>
          <p:nvPr/>
        </p:nvPicPr>
        <p:blipFill>
          <a:blip r:embed="rId11"/>
          <a:srcRect t="6528" b="6528"/>
          <a:stretch>
            <a:fillRect/>
          </a:stretch>
        </p:blipFill>
        <p:spPr>
          <a:xfrm>
            <a:off x="16321715" y="8684602"/>
            <a:ext cx="1182421" cy="1147396"/>
          </a:xfrm>
          <a:prstGeom prst="rect">
            <a:avLst/>
          </a:prstGeom>
        </p:spPr>
      </p:pic>
      <p:grpSp>
        <p:nvGrpSpPr>
          <p:cNvPr id="13" name="Group 13"/>
          <p:cNvGrpSpPr/>
          <p:nvPr/>
        </p:nvGrpSpPr>
        <p:grpSpPr>
          <a:xfrm>
            <a:off x="353158" y="2515674"/>
            <a:ext cx="3086100" cy="30861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16" name="TextBox 16"/>
          <p:cNvSpPr txBox="1"/>
          <p:nvPr/>
        </p:nvSpPr>
        <p:spPr>
          <a:xfrm>
            <a:off x="2912285" y="914400"/>
            <a:ext cx="12564669" cy="102870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Laila Bold"/>
              </a:rPr>
              <a:t>Your Supports</a:t>
            </a:r>
          </a:p>
        </p:txBody>
      </p:sp>
      <p:grpSp>
        <p:nvGrpSpPr>
          <p:cNvPr id="20" name="Group 20"/>
          <p:cNvGrpSpPr/>
          <p:nvPr/>
        </p:nvGrpSpPr>
        <p:grpSpPr>
          <a:xfrm>
            <a:off x="3086100" y="4993037"/>
            <a:ext cx="3086100" cy="3086100"/>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23" name="Group 23"/>
          <p:cNvGrpSpPr/>
          <p:nvPr/>
        </p:nvGrpSpPr>
        <p:grpSpPr>
          <a:xfrm>
            <a:off x="334001" y="4993037"/>
            <a:ext cx="3086100" cy="30861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29" name="TextBox 29"/>
          <p:cNvSpPr txBox="1"/>
          <p:nvPr/>
        </p:nvSpPr>
        <p:spPr>
          <a:xfrm>
            <a:off x="334001" y="3178175"/>
            <a:ext cx="3086100"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Cerebri Bold"/>
              </a:rPr>
              <a:t>Supervisor</a:t>
            </a:r>
          </a:p>
        </p:txBody>
      </p:sp>
      <p:sp>
        <p:nvSpPr>
          <p:cNvPr id="30" name="TextBox 30"/>
          <p:cNvSpPr txBox="1"/>
          <p:nvPr/>
        </p:nvSpPr>
        <p:spPr>
          <a:xfrm>
            <a:off x="3086100" y="3178175"/>
            <a:ext cx="3086100"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Cerebri Bold"/>
              </a:rPr>
              <a:t>Mentor</a:t>
            </a:r>
          </a:p>
        </p:txBody>
      </p:sp>
      <p:sp>
        <p:nvSpPr>
          <p:cNvPr id="31" name="TextBox 31"/>
          <p:cNvSpPr txBox="1"/>
          <p:nvPr/>
        </p:nvSpPr>
        <p:spPr>
          <a:xfrm>
            <a:off x="1547574" y="5819561"/>
            <a:ext cx="673745" cy="422275"/>
          </a:xfrm>
          <a:prstGeom prst="rect">
            <a:avLst/>
          </a:prstGeom>
        </p:spPr>
        <p:txBody>
          <a:bodyPr lIns="0" tIns="0" rIns="0" bIns="0" rtlCol="0" anchor="t">
            <a:spAutoFit/>
          </a:bodyPr>
          <a:lstStyle/>
          <a:p>
            <a:pPr algn="ctr">
              <a:lnSpc>
                <a:spcPts val="3499"/>
              </a:lnSpc>
              <a:spcBef>
                <a:spcPct val="0"/>
              </a:spcBef>
            </a:pPr>
            <a:r>
              <a:rPr lang="en-US" sz="2499" dirty="0">
                <a:solidFill>
                  <a:srgbClr val="000000"/>
                </a:solidFill>
                <a:latin typeface="Cerebri Bold"/>
              </a:rPr>
              <a:t>PDC</a:t>
            </a:r>
          </a:p>
        </p:txBody>
      </p:sp>
      <p:sp>
        <p:nvSpPr>
          <p:cNvPr id="32" name="TextBox 32"/>
          <p:cNvSpPr txBox="1"/>
          <p:nvPr/>
        </p:nvSpPr>
        <p:spPr>
          <a:xfrm>
            <a:off x="4024608" y="5754566"/>
            <a:ext cx="1209080" cy="422275"/>
          </a:xfrm>
          <a:prstGeom prst="rect">
            <a:avLst/>
          </a:prstGeom>
        </p:spPr>
        <p:txBody>
          <a:bodyPr lIns="0" tIns="0" rIns="0" bIns="0" rtlCol="0" anchor="t">
            <a:spAutoFit/>
          </a:bodyPr>
          <a:lstStyle/>
          <a:p>
            <a:pPr algn="ctr">
              <a:lnSpc>
                <a:spcPts val="3499"/>
              </a:lnSpc>
              <a:spcBef>
                <a:spcPct val="0"/>
              </a:spcBef>
            </a:pPr>
            <a:r>
              <a:rPr lang="en-US" sz="2499" dirty="0">
                <a:solidFill>
                  <a:srgbClr val="000000"/>
                </a:solidFill>
                <a:latin typeface="Cerebri Bold"/>
              </a:rPr>
              <a:t>Trainers</a:t>
            </a:r>
          </a:p>
        </p:txBody>
      </p:sp>
      <p:sp>
        <p:nvSpPr>
          <p:cNvPr id="33" name="TextBox 33"/>
          <p:cNvSpPr txBox="1"/>
          <p:nvPr/>
        </p:nvSpPr>
        <p:spPr>
          <a:xfrm>
            <a:off x="8289006" y="5255867"/>
            <a:ext cx="9477479" cy="2744470"/>
          </a:xfrm>
          <a:prstGeom prst="rect">
            <a:avLst/>
          </a:prstGeom>
        </p:spPr>
        <p:txBody>
          <a:bodyPr lIns="0" tIns="0" rIns="0" bIns="0" rtlCol="0" anchor="t">
            <a:spAutoFit/>
          </a:bodyPr>
          <a:lstStyle/>
          <a:p>
            <a:pPr algn="ctr">
              <a:lnSpc>
                <a:spcPts val="7279"/>
              </a:lnSpc>
            </a:pPr>
            <a:r>
              <a:rPr lang="en-US" sz="5199">
                <a:solidFill>
                  <a:srgbClr val="FFFFFF"/>
                </a:solidFill>
                <a:latin typeface="Cerebri Bold"/>
              </a:rPr>
              <a:t>Here4tn.com</a:t>
            </a:r>
          </a:p>
          <a:p>
            <a:pPr algn="ctr">
              <a:lnSpc>
                <a:spcPts val="7279"/>
              </a:lnSpc>
            </a:pPr>
            <a:r>
              <a:rPr lang="en-US" sz="5199">
                <a:solidFill>
                  <a:srgbClr val="FFFFFF"/>
                </a:solidFill>
                <a:latin typeface="Cerebri Bold"/>
              </a:rPr>
              <a:t>855.437.3486</a:t>
            </a:r>
          </a:p>
          <a:p>
            <a:pPr algn="ctr">
              <a:lnSpc>
                <a:spcPts val="7279"/>
              </a:lnSpc>
            </a:pPr>
            <a:endParaRPr lang="en-US" sz="5199">
              <a:solidFill>
                <a:srgbClr val="FFFFFF"/>
              </a:solidFill>
              <a:latin typeface="Cerebri Bold"/>
            </a:endParaRPr>
          </a:p>
        </p:txBody>
      </p:sp>
      <p:sp>
        <p:nvSpPr>
          <p:cNvPr id="42" name="Flowchart: Connector 41">
            <a:extLst>
              <a:ext uri="{FF2B5EF4-FFF2-40B4-BE49-F238E27FC236}">
                <a16:creationId xmlns:a16="http://schemas.microsoft.com/office/drawing/2014/main" id="{A541875F-2328-D37B-C490-6FF0C0BE1DDA}"/>
              </a:ext>
            </a:extLst>
          </p:cNvPr>
          <p:cNvSpPr/>
          <p:nvPr/>
        </p:nvSpPr>
        <p:spPr>
          <a:xfrm>
            <a:off x="1850530" y="3412555"/>
            <a:ext cx="2827069" cy="2472806"/>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28" name="TextBox 28"/>
          <p:cNvSpPr txBox="1"/>
          <p:nvPr/>
        </p:nvSpPr>
        <p:spPr>
          <a:xfrm>
            <a:off x="2157202" y="3342416"/>
            <a:ext cx="2507456" cy="2688282"/>
          </a:xfrm>
          <a:prstGeom prst="rect">
            <a:avLst/>
          </a:prstGeom>
        </p:spPr>
        <p:txBody>
          <a:bodyPr lIns="50800" tIns="50800" rIns="50800" bIns="50800" rtlCol="0" anchor="ctr"/>
          <a:lstStyle/>
          <a:p>
            <a:pPr algn="ctr">
              <a:lnSpc>
                <a:spcPts val="3500"/>
              </a:lnSpc>
            </a:pPr>
            <a:r>
              <a:rPr lang="en-US" sz="2500" dirty="0">
                <a:solidFill>
                  <a:srgbClr val="000000"/>
                </a:solidFill>
                <a:latin typeface="Cerebri Bold"/>
              </a:rPr>
              <a:t>Case Manager</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74469" y="3356312"/>
            <a:ext cx="9812280" cy="2115964"/>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Fourteen</a:t>
            </a:r>
          </a:p>
          <a:p>
            <a:pPr algn="r">
              <a:lnSpc>
                <a:spcPts val="8400"/>
              </a:lnSpc>
            </a:pPr>
            <a:r>
              <a:rPr lang="en-US" sz="6000" dirty="0">
                <a:solidFill>
                  <a:srgbClr val="F0FFC4"/>
                </a:solidFill>
                <a:latin typeface="Laila Bold"/>
              </a:rPr>
              <a:t>Wrap-Up</a:t>
            </a:r>
          </a:p>
        </p:txBody>
      </p:sp>
    </p:spTree>
    <p:extLst>
      <p:ext uri="{BB962C8B-B14F-4D97-AF65-F5344CB8AC3E}">
        <p14:creationId xmlns:p14="http://schemas.microsoft.com/office/powerpoint/2010/main" val="6064436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6832302">
            <a:off x="2053229" y="4741294"/>
            <a:ext cx="16934991" cy="804412"/>
          </a:xfrm>
          <a:prstGeom prst="rect">
            <a:avLst/>
          </a:prstGeom>
        </p:spPr>
      </p:pic>
      <p:grpSp>
        <p:nvGrpSpPr>
          <p:cNvPr id="3" name="Group 3"/>
          <p:cNvGrpSpPr/>
          <p:nvPr/>
        </p:nvGrpSpPr>
        <p:grpSpPr>
          <a:xfrm>
            <a:off x="-8470840" y="-889963"/>
            <a:ext cx="21409097" cy="12066926"/>
            <a:chOff x="0" y="0"/>
            <a:chExt cx="830737" cy="468233"/>
          </a:xfrm>
        </p:grpSpPr>
        <p:sp>
          <p:nvSpPr>
            <p:cNvPr id="4" name="Freeform 4"/>
            <p:cNvSpPr/>
            <p:nvPr/>
          </p:nvSpPr>
          <p:spPr>
            <a:xfrm>
              <a:off x="0" y="0"/>
              <a:ext cx="830737" cy="468233"/>
            </a:xfrm>
            <a:custGeom>
              <a:avLst/>
              <a:gdLst/>
              <a:ahLst/>
              <a:cxnLst/>
              <a:rect l="l" t="t" r="r" b="b"/>
              <a:pathLst>
                <a:path w="830737" h="468233">
                  <a:moveTo>
                    <a:pt x="203200" y="0"/>
                  </a:moveTo>
                  <a:lnTo>
                    <a:pt x="830737" y="0"/>
                  </a:lnTo>
                  <a:lnTo>
                    <a:pt x="627537" y="468233"/>
                  </a:lnTo>
                  <a:lnTo>
                    <a:pt x="0" y="468233"/>
                  </a:lnTo>
                  <a:lnTo>
                    <a:pt x="203200" y="0"/>
                  </a:lnTo>
                  <a:close/>
                </a:path>
              </a:pathLst>
            </a:custGeom>
            <a:solidFill>
              <a:srgbClr val="F0FFC4"/>
            </a:solidFill>
          </p:spPr>
        </p:sp>
        <p:sp>
          <p:nvSpPr>
            <p:cNvPr id="5" name="TextBox 5"/>
            <p:cNvSpPr txBox="1"/>
            <p:nvPr/>
          </p:nvSpPr>
          <p:spPr>
            <a:xfrm>
              <a:off x="101600" y="-47625"/>
              <a:ext cx="609600" cy="657225"/>
            </a:xfrm>
            <a:prstGeom prst="rect">
              <a:avLst/>
            </a:prstGeom>
          </p:spPr>
          <p:txBody>
            <a:bodyPr lIns="50800" tIns="50800" rIns="50800" bIns="50800" rtlCol="0" anchor="ctr"/>
            <a:lstStyle/>
            <a:p>
              <a:pPr algn="ctr">
                <a:lnSpc>
                  <a:spcPts val="3503"/>
                </a:lnSpc>
              </a:pPr>
              <a:endParaRPr/>
            </a:p>
          </p:txBody>
        </p:sp>
      </p:grpSp>
      <p:sp>
        <p:nvSpPr>
          <p:cNvPr id="6" name="AutoShape 6"/>
          <p:cNvSpPr/>
          <p:nvPr/>
        </p:nvSpPr>
        <p:spPr>
          <a:xfrm>
            <a:off x="1279109" y="9374858"/>
            <a:ext cx="7186457" cy="0"/>
          </a:xfrm>
          <a:prstGeom prst="line">
            <a:avLst/>
          </a:prstGeom>
          <a:ln w="19050" cap="flat">
            <a:solidFill>
              <a:srgbClr val="000000"/>
            </a:solidFill>
            <a:prstDash val="solid"/>
            <a:headEnd type="none" w="sm" len="sm"/>
            <a:tailEnd type="none" w="sm" len="sm"/>
          </a:ln>
        </p:spPr>
      </p:sp>
      <p:grpSp>
        <p:nvGrpSpPr>
          <p:cNvPr id="7" name="Group 7"/>
          <p:cNvGrpSpPr/>
          <p:nvPr/>
        </p:nvGrpSpPr>
        <p:grpSpPr>
          <a:xfrm>
            <a:off x="-3182525" y="3531018"/>
            <a:ext cx="13855578" cy="3224964"/>
            <a:chOff x="0" y="0"/>
            <a:chExt cx="2044712" cy="475918"/>
          </a:xfrm>
        </p:grpSpPr>
        <p:sp>
          <p:nvSpPr>
            <p:cNvPr id="8" name="Freeform 8"/>
            <p:cNvSpPr/>
            <p:nvPr/>
          </p:nvSpPr>
          <p:spPr>
            <a:xfrm>
              <a:off x="5976" y="0"/>
              <a:ext cx="2032760" cy="475918"/>
            </a:xfrm>
            <a:custGeom>
              <a:avLst/>
              <a:gdLst/>
              <a:ahLst/>
              <a:cxnLst/>
              <a:rect l="l" t="t" r="r" b="b"/>
              <a:pathLst>
                <a:path w="2032760" h="475918">
                  <a:moveTo>
                    <a:pt x="216781" y="0"/>
                  </a:moveTo>
                  <a:lnTo>
                    <a:pt x="2019179" y="0"/>
                  </a:lnTo>
                  <a:cubicBezTo>
                    <a:pt x="2023517" y="0"/>
                    <a:pt x="2027565" y="2178"/>
                    <a:pt x="2029956" y="5798"/>
                  </a:cubicBezTo>
                  <a:cubicBezTo>
                    <a:pt x="2032346" y="9418"/>
                    <a:pt x="2032760" y="13996"/>
                    <a:pt x="2031056" y="17986"/>
                  </a:cubicBezTo>
                  <a:lnTo>
                    <a:pt x="1843215" y="457932"/>
                  </a:lnTo>
                  <a:cubicBezTo>
                    <a:pt x="1838557" y="468841"/>
                    <a:pt x="1827840" y="475918"/>
                    <a:pt x="1815979" y="475918"/>
                  </a:cubicBezTo>
                  <a:lnTo>
                    <a:pt x="13581" y="475918"/>
                  </a:lnTo>
                  <a:cubicBezTo>
                    <a:pt x="9243" y="475918"/>
                    <a:pt x="5194" y="473740"/>
                    <a:pt x="2804" y="470120"/>
                  </a:cubicBezTo>
                  <a:cubicBezTo>
                    <a:pt x="413" y="466500"/>
                    <a:pt x="0" y="461922"/>
                    <a:pt x="1703" y="457932"/>
                  </a:cubicBezTo>
                  <a:lnTo>
                    <a:pt x="189545" y="17986"/>
                  </a:lnTo>
                  <a:cubicBezTo>
                    <a:pt x="194202" y="7077"/>
                    <a:pt x="204919" y="0"/>
                    <a:pt x="216781" y="0"/>
                  </a:cubicBezTo>
                  <a:close/>
                </a:path>
              </a:pathLst>
            </a:custGeom>
            <a:solidFill>
              <a:srgbClr val="104552"/>
            </a:solidFill>
          </p:spPr>
        </p:sp>
        <p:sp>
          <p:nvSpPr>
            <p:cNvPr id="9" name="TextBox 9"/>
            <p:cNvSpPr txBox="1"/>
            <p:nvPr/>
          </p:nvSpPr>
          <p:spPr>
            <a:xfrm>
              <a:off x="101600" y="-47625"/>
              <a:ext cx="609600" cy="657225"/>
            </a:xfrm>
            <a:prstGeom prst="rect">
              <a:avLst/>
            </a:prstGeom>
          </p:spPr>
          <p:txBody>
            <a:bodyPr lIns="50800" tIns="50800" rIns="50800" bIns="50800" rtlCol="0" anchor="ctr"/>
            <a:lstStyle/>
            <a:p>
              <a:pPr algn="ctr">
                <a:lnSpc>
                  <a:spcPts val="3500"/>
                </a:lnSpc>
              </a:pPr>
              <a:endParaRPr/>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864247" y="-3654825"/>
            <a:ext cx="7078047" cy="5529725"/>
          </a:xfrm>
          <a:prstGeom prst="rect">
            <a:avLst/>
          </a:prstGeom>
        </p:spPr>
      </p:pic>
      <p:sp>
        <p:nvSpPr>
          <p:cNvPr id="12" name="TextBox 12"/>
          <p:cNvSpPr txBox="1"/>
          <p:nvPr/>
        </p:nvSpPr>
        <p:spPr>
          <a:xfrm>
            <a:off x="1279109" y="4535487"/>
            <a:ext cx="9201330" cy="1101725"/>
          </a:xfrm>
          <a:prstGeom prst="rect">
            <a:avLst/>
          </a:prstGeom>
        </p:spPr>
        <p:txBody>
          <a:bodyPr lIns="0" tIns="0" rIns="0" bIns="0" rtlCol="0" anchor="t">
            <a:spAutoFit/>
          </a:bodyPr>
          <a:lstStyle/>
          <a:p>
            <a:pPr>
              <a:lnSpc>
                <a:spcPts val="9099"/>
              </a:lnSpc>
              <a:spcBef>
                <a:spcPct val="0"/>
              </a:spcBef>
            </a:pPr>
            <a:r>
              <a:rPr lang="en-US" sz="6499">
                <a:solidFill>
                  <a:srgbClr val="FFFFFF"/>
                </a:solidFill>
                <a:latin typeface="Laila Bold Bold"/>
              </a:rPr>
              <a:t>Thank you!</a:t>
            </a:r>
          </a:p>
        </p:txBody>
      </p:sp>
      <p:sp>
        <p:nvSpPr>
          <p:cNvPr id="13" name="TextBox 13"/>
          <p:cNvSpPr txBox="1"/>
          <p:nvPr/>
        </p:nvSpPr>
        <p:spPr>
          <a:xfrm>
            <a:off x="10763697" y="6917438"/>
            <a:ext cx="7524303" cy="273494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We care about what you think!</a:t>
            </a:r>
          </a:p>
          <a:p>
            <a:pPr algn="ctr">
              <a:lnSpc>
                <a:spcPts val="7279"/>
              </a:lnSpc>
            </a:pPr>
            <a:r>
              <a:rPr lang="en-US" sz="5199">
                <a:solidFill>
                  <a:srgbClr val="000000"/>
                </a:solidFill>
                <a:latin typeface="Canva Sans Bold"/>
              </a:rPr>
              <a:t>Scan-Click-Complete</a:t>
            </a:r>
          </a:p>
        </p:txBody>
      </p:sp>
      <p:pic>
        <p:nvPicPr>
          <p:cNvPr id="14" name="Picture 14"/>
          <p:cNvPicPr>
            <a:picLocks noChangeAspect="1"/>
          </p:cNvPicPr>
          <p:nvPr/>
        </p:nvPicPr>
        <p:blipFill>
          <a:blip r:embed="rId6"/>
          <a:srcRect t="6528" b="6528"/>
          <a:stretch>
            <a:fillRect/>
          </a:stretch>
        </p:blipFill>
        <p:spPr>
          <a:xfrm>
            <a:off x="492355" y="8684602"/>
            <a:ext cx="1182421" cy="1147396"/>
          </a:xfrm>
          <a:prstGeom prst="rect">
            <a:avLst/>
          </a:prstGeom>
        </p:spPr>
      </p:pic>
      <p:pic>
        <p:nvPicPr>
          <p:cNvPr id="15" name="Picture 14">
            <a:extLst>
              <a:ext uri="{FF2B5EF4-FFF2-40B4-BE49-F238E27FC236}">
                <a16:creationId xmlns:a16="http://schemas.microsoft.com/office/drawing/2014/main" id="{0B0459FF-34B9-792E-4BAE-774FCA8BE3B7}"/>
              </a:ext>
            </a:extLst>
          </p:cNvPr>
          <p:cNvPicPr>
            <a:picLocks noChangeAspect="1"/>
          </p:cNvPicPr>
          <p:nvPr/>
        </p:nvPicPr>
        <p:blipFill rotWithShape="1">
          <a:blip r:embed="rId7"/>
          <a:srcRect l="72500" t="16522" r="16667" b="63651"/>
          <a:stretch/>
        </p:blipFill>
        <p:spPr>
          <a:xfrm>
            <a:off x="12626736" y="2258739"/>
            <a:ext cx="4092696" cy="40926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5" name="Group 5"/>
          <p:cNvGrpSpPr/>
          <p:nvPr/>
        </p:nvGrpSpPr>
        <p:grpSpPr>
          <a:xfrm>
            <a:off x="89034" y="2028361"/>
            <a:ext cx="5828709" cy="7907801"/>
            <a:chOff x="0" y="0"/>
            <a:chExt cx="869002" cy="1103989"/>
          </a:xfrm>
        </p:grpSpPr>
        <p:sp>
          <p:nvSpPr>
            <p:cNvPr id="6" name="Freeform 6"/>
            <p:cNvSpPr/>
            <p:nvPr/>
          </p:nvSpPr>
          <p:spPr>
            <a:xfrm>
              <a:off x="-115030" y="0"/>
              <a:ext cx="1099063" cy="1103989"/>
            </a:xfrm>
            <a:custGeom>
              <a:avLst/>
              <a:gdLst/>
              <a:ahLst/>
              <a:cxnLst/>
              <a:rect l="l" t="t" r="r" b="b"/>
              <a:pathLst>
                <a:path w="1099063" h="1103989">
                  <a:moveTo>
                    <a:pt x="549531" y="0"/>
                  </a:moveTo>
                  <a:cubicBezTo>
                    <a:pt x="853426" y="1359"/>
                    <a:pt x="1099063" y="248097"/>
                    <a:pt x="1099063" y="551995"/>
                  </a:cubicBezTo>
                  <a:cubicBezTo>
                    <a:pt x="1099063" y="855892"/>
                    <a:pt x="853426" y="1102630"/>
                    <a:pt x="549531" y="1103989"/>
                  </a:cubicBezTo>
                  <a:cubicBezTo>
                    <a:pt x="245637" y="1102630"/>
                    <a:pt x="0" y="855892"/>
                    <a:pt x="0" y="551995"/>
                  </a:cubicBezTo>
                  <a:cubicBezTo>
                    <a:pt x="0" y="248097"/>
                    <a:pt x="245637" y="1359"/>
                    <a:pt x="549531" y="0"/>
                  </a:cubicBezTo>
                  <a:close/>
                </a:path>
              </a:pathLst>
            </a:custGeom>
            <a:solidFill>
              <a:srgbClr val="000000">
                <a:alpha val="0"/>
              </a:srgbClr>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24" name="Flowchart: Connector 23">
            <a:extLst>
              <a:ext uri="{FF2B5EF4-FFF2-40B4-BE49-F238E27FC236}">
                <a16:creationId xmlns:a16="http://schemas.microsoft.com/office/drawing/2014/main" id="{C1877278-5C1E-2343-4DB3-65D91EC9B47A}"/>
              </a:ext>
            </a:extLst>
          </p:cNvPr>
          <p:cNvSpPr/>
          <p:nvPr/>
        </p:nvSpPr>
        <p:spPr>
          <a:xfrm>
            <a:off x="9647522" y="1943100"/>
            <a:ext cx="8033474" cy="7993063"/>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2" name="Pentagon 21">
            <a:extLst>
              <a:ext uri="{FF2B5EF4-FFF2-40B4-BE49-F238E27FC236}">
                <a16:creationId xmlns:a16="http://schemas.microsoft.com/office/drawing/2014/main" id="{12AFFE08-1675-4778-0578-53EEA7B647DC}"/>
              </a:ext>
            </a:extLst>
          </p:cNvPr>
          <p:cNvSpPr/>
          <p:nvPr/>
        </p:nvSpPr>
        <p:spPr>
          <a:xfrm>
            <a:off x="4098885" y="1943101"/>
            <a:ext cx="8330240" cy="7757302"/>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1E2FB2F-06C6-6DCB-4BCF-2BFBC3A86906}"/>
              </a:ext>
            </a:extLst>
          </p:cNvPr>
          <p:cNvSpPr/>
          <p:nvPr/>
        </p:nvSpPr>
        <p:spPr>
          <a:xfrm>
            <a:off x="389767" y="1900470"/>
            <a:ext cx="5720566" cy="78655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AutoShape 8"/>
          <p:cNvSpPr/>
          <p:nvPr/>
        </p:nvSpPr>
        <p:spPr>
          <a:xfrm>
            <a:off x="-702606" y="9989679"/>
            <a:ext cx="17538698" cy="0"/>
          </a:xfrm>
          <a:prstGeom prst="line">
            <a:avLst/>
          </a:prstGeom>
          <a:ln w="19050" cap="flat">
            <a:solidFill>
              <a:srgbClr val="000000"/>
            </a:solidFill>
            <a:prstDash val="solid"/>
            <a:headEnd type="none" w="sm" len="sm"/>
            <a:tailEnd type="none" w="sm" len="sm"/>
          </a:ln>
        </p:spPr>
      </p:sp>
      <p:grpSp>
        <p:nvGrpSpPr>
          <p:cNvPr id="2" name="Group 2"/>
          <p:cNvGrpSpPr/>
          <p:nvPr/>
        </p:nvGrpSpPr>
        <p:grpSpPr>
          <a:xfrm>
            <a:off x="4753378" y="2015666"/>
            <a:ext cx="7315200" cy="73152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000000">
                <a:alpha val="0"/>
              </a:srgbClr>
            </a:solidFill>
          </p:spPr>
          <p:txBody>
            <a:bodyPr/>
            <a:lstStyle/>
            <a:p>
              <a:endParaRPr lang="en-US"/>
            </a:p>
          </p:txBody>
        </p:sp>
        <p:sp>
          <p:nvSpPr>
            <p:cNvPr id="4" name="TextBox 4"/>
            <p:cNvSpPr txBox="1"/>
            <p:nvPr/>
          </p:nvSpPr>
          <p:spPr>
            <a:xfrm>
              <a:off x="127000" y="155575"/>
              <a:ext cx="558800" cy="606425"/>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11103017" y="2015666"/>
            <a:ext cx="5809908" cy="7334250"/>
            <a:chOff x="0" y="0"/>
            <a:chExt cx="1530182" cy="1931654"/>
          </a:xfrm>
        </p:grpSpPr>
        <p:sp>
          <p:nvSpPr>
            <p:cNvPr id="10" name="Freeform 10"/>
            <p:cNvSpPr/>
            <p:nvPr/>
          </p:nvSpPr>
          <p:spPr>
            <a:xfrm>
              <a:off x="0" y="0"/>
              <a:ext cx="1530182" cy="1931654"/>
            </a:xfrm>
            <a:custGeom>
              <a:avLst/>
              <a:gdLst/>
              <a:ahLst/>
              <a:cxnLst/>
              <a:rect l="l" t="t" r="r" b="b"/>
              <a:pathLst>
                <a:path w="1530182" h="1931654">
                  <a:moveTo>
                    <a:pt x="53301" y="0"/>
                  </a:moveTo>
                  <a:lnTo>
                    <a:pt x="1476880" y="0"/>
                  </a:lnTo>
                  <a:cubicBezTo>
                    <a:pt x="1491017" y="0"/>
                    <a:pt x="1504574" y="5616"/>
                    <a:pt x="1514570" y="15612"/>
                  </a:cubicBezTo>
                  <a:cubicBezTo>
                    <a:pt x="1524566" y="25608"/>
                    <a:pt x="1530182" y="39165"/>
                    <a:pt x="1530182" y="53301"/>
                  </a:cubicBezTo>
                  <a:lnTo>
                    <a:pt x="1530182" y="1878353"/>
                  </a:lnTo>
                  <a:cubicBezTo>
                    <a:pt x="1530182" y="1892489"/>
                    <a:pt x="1524566" y="1906047"/>
                    <a:pt x="1514570" y="1916043"/>
                  </a:cubicBezTo>
                  <a:cubicBezTo>
                    <a:pt x="1504574" y="1926039"/>
                    <a:pt x="1491017" y="1931654"/>
                    <a:pt x="1476880" y="1931654"/>
                  </a:cubicBezTo>
                  <a:lnTo>
                    <a:pt x="53301" y="1931654"/>
                  </a:lnTo>
                  <a:cubicBezTo>
                    <a:pt x="39165" y="1931654"/>
                    <a:pt x="25608" y="1926039"/>
                    <a:pt x="15612" y="1916043"/>
                  </a:cubicBezTo>
                  <a:cubicBezTo>
                    <a:pt x="5616" y="1906047"/>
                    <a:pt x="0" y="1892489"/>
                    <a:pt x="0" y="1878353"/>
                  </a:cubicBezTo>
                  <a:lnTo>
                    <a:pt x="0" y="53301"/>
                  </a:lnTo>
                  <a:cubicBezTo>
                    <a:pt x="0" y="39165"/>
                    <a:pt x="5616" y="25608"/>
                    <a:pt x="15612" y="15612"/>
                  </a:cubicBezTo>
                  <a:cubicBezTo>
                    <a:pt x="25608" y="5616"/>
                    <a:pt x="39165" y="0"/>
                    <a:pt x="53301" y="0"/>
                  </a:cubicBezTo>
                  <a:close/>
                </a:path>
              </a:pathLst>
            </a:custGeom>
            <a:solidFill>
              <a:srgbClr val="000000">
                <a:alpha val="0"/>
              </a:srgbClr>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286853" flipV="1">
            <a:off x="15153783" y="-2193968"/>
            <a:ext cx="8250031" cy="6445336"/>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97428" flipV="1">
            <a:off x="15351227" y="-614248"/>
            <a:ext cx="4830515" cy="2415258"/>
          </a:xfrm>
          <a:prstGeom prst="rect">
            <a:avLst/>
          </a:prstGeom>
        </p:spPr>
      </p:pic>
      <p:sp>
        <p:nvSpPr>
          <p:cNvPr id="14" name="TextBox 14"/>
          <p:cNvSpPr txBox="1"/>
          <p:nvPr/>
        </p:nvSpPr>
        <p:spPr>
          <a:xfrm>
            <a:off x="505009" y="3866003"/>
            <a:ext cx="5223339" cy="3118418"/>
          </a:xfrm>
          <a:prstGeom prst="rect">
            <a:avLst/>
          </a:prstGeom>
        </p:spPr>
        <p:txBody>
          <a:bodyPr lIns="0" tIns="0" rIns="0" bIns="0" rtlCol="0" anchor="t">
            <a:spAutoFit/>
          </a:bodyPr>
          <a:lstStyle/>
          <a:p>
            <a:pPr>
              <a:lnSpc>
                <a:spcPts val="3500"/>
              </a:lnSpc>
            </a:pPr>
            <a:r>
              <a:rPr lang="en-US" sz="2500" dirty="0">
                <a:latin typeface="Cerebri"/>
              </a:rPr>
              <a:t>Item 1: Priority Response</a:t>
            </a:r>
          </a:p>
          <a:p>
            <a:pPr>
              <a:lnSpc>
                <a:spcPts val="3500"/>
              </a:lnSpc>
            </a:pPr>
            <a:r>
              <a:rPr lang="en-US" sz="2500" dirty="0">
                <a:latin typeface="Cerebri"/>
              </a:rPr>
              <a:t>Item 2: Safety Services to </a:t>
            </a:r>
          </a:p>
          <a:p>
            <a:pPr>
              <a:lnSpc>
                <a:spcPts val="3500"/>
              </a:lnSpc>
            </a:pPr>
            <a:r>
              <a:rPr lang="en-US" sz="2500" dirty="0">
                <a:latin typeface="Cerebri"/>
              </a:rPr>
              <a:t>Prevent Removal or Re-entry into Custody</a:t>
            </a:r>
          </a:p>
          <a:p>
            <a:pPr>
              <a:lnSpc>
                <a:spcPts val="3500"/>
              </a:lnSpc>
            </a:pPr>
            <a:r>
              <a:rPr lang="en-US" sz="2500" dirty="0">
                <a:latin typeface="Cerebri"/>
              </a:rPr>
              <a:t>Item 3: Safety Assessments and Monitoring</a:t>
            </a:r>
          </a:p>
          <a:p>
            <a:pPr>
              <a:lnSpc>
                <a:spcPts val="3500"/>
              </a:lnSpc>
              <a:spcBef>
                <a:spcPct val="0"/>
              </a:spcBef>
            </a:pPr>
            <a:endParaRPr lang="en-US" sz="2500" dirty="0">
              <a:latin typeface="Cerebri"/>
            </a:endParaRPr>
          </a:p>
        </p:txBody>
      </p:sp>
      <p:sp>
        <p:nvSpPr>
          <p:cNvPr id="15" name="TextBox 15"/>
          <p:cNvSpPr txBox="1"/>
          <p:nvPr/>
        </p:nvSpPr>
        <p:spPr>
          <a:xfrm>
            <a:off x="-1019351" y="3003240"/>
            <a:ext cx="7638568" cy="514350"/>
          </a:xfrm>
          <a:prstGeom prst="rect">
            <a:avLst/>
          </a:prstGeom>
        </p:spPr>
        <p:txBody>
          <a:bodyPr lIns="0" tIns="0" rIns="0" bIns="0" rtlCol="0" anchor="t">
            <a:spAutoFit/>
          </a:bodyPr>
          <a:lstStyle/>
          <a:p>
            <a:pPr algn="ctr">
              <a:lnSpc>
                <a:spcPts val="4200"/>
              </a:lnSpc>
              <a:spcBef>
                <a:spcPct val="0"/>
              </a:spcBef>
            </a:pPr>
            <a:r>
              <a:rPr lang="en-US" sz="3000" dirty="0">
                <a:latin typeface="Cerebri Bold"/>
              </a:rPr>
              <a:t>Safety</a:t>
            </a:r>
          </a:p>
        </p:txBody>
      </p:sp>
      <p:sp>
        <p:nvSpPr>
          <p:cNvPr id="16" name="TextBox 16"/>
          <p:cNvSpPr txBox="1"/>
          <p:nvPr/>
        </p:nvSpPr>
        <p:spPr>
          <a:xfrm>
            <a:off x="2912285" y="914400"/>
            <a:ext cx="12564669" cy="102870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Laila Bold"/>
              </a:rPr>
              <a:t>CFSR Review Components</a:t>
            </a:r>
          </a:p>
        </p:txBody>
      </p:sp>
      <p:sp>
        <p:nvSpPr>
          <p:cNvPr id="17" name="TextBox 17"/>
          <p:cNvSpPr txBox="1"/>
          <p:nvPr/>
        </p:nvSpPr>
        <p:spPr>
          <a:xfrm>
            <a:off x="12543236" y="3784653"/>
            <a:ext cx="4811958" cy="4913717"/>
          </a:xfrm>
          <a:prstGeom prst="rect">
            <a:avLst/>
          </a:prstGeom>
        </p:spPr>
        <p:txBody>
          <a:bodyPr wrap="square" lIns="0" tIns="0" rIns="0" bIns="0" rtlCol="0" anchor="t">
            <a:spAutoFit/>
          </a:bodyPr>
          <a:lstStyle/>
          <a:p>
            <a:pPr>
              <a:lnSpc>
                <a:spcPts val="3499"/>
              </a:lnSpc>
              <a:spcBef>
                <a:spcPct val="0"/>
              </a:spcBef>
            </a:pPr>
            <a:r>
              <a:rPr lang="en-US" sz="2499" dirty="0">
                <a:latin typeface="Cerebri"/>
              </a:rPr>
              <a:t>Item 4: Stability of Placement</a:t>
            </a:r>
          </a:p>
          <a:p>
            <a:pPr>
              <a:lnSpc>
                <a:spcPts val="3499"/>
              </a:lnSpc>
              <a:spcBef>
                <a:spcPct val="0"/>
              </a:spcBef>
            </a:pPr>
            <a:r>
              <a:rPr lang="en-US" sz="2499" dirty="0">
                <a:latin typeface="Cerebri"/>
              </a:rPr>
              <a:t>Item 5: Permanency Goal</a:t>
            </a:r>
          </a:p>
          <a:p>
            <a:pPr>
              <a:lnSpc>
                <a:spcPts val="3499"/>
              </a:lnSpc>
              <a:spcBef>
                <a:spcPct val="0"/>
              </a:spcBef>
            </a:pPr>
            <a:r>
              <a:rPr lang="en-US" sz="2499" dirty="0">
                <a:latin typeface="Cerebri"/>
              </a:rPr>
              <a:t>Item 6: Achievement of Permanency Goal</a:t>
            </a:r>
          </a:p>
          <a:p>
            <a:pPr>
              <a:lnSpc>
                <a:spcPts val="3499"/>
              </a:lnSpc>
              <a:spcBef>
                <a:spcPct val="0"/>
              </a:spcBef>
            </a:pPr>
            <a:r>
              <a:rPr lang="en-US" sz="2499" dirty="0">
                <a:latin typeface="Cerebri"/>
              </a:rPr>
              <a:t>Item 7: Placement with Siblings</a:t>
            </a:r>
          </a:p>
          <a:p>
            <a:pPr>
              <a:lnSpc>
                <a:spcPts val="3499"/>
              </a:lnSpc>
              <a:spcBef>
                <a:spcPct val="0"/>
              </a:spcBef>
            </a:pPr>
            <a:r>
              <a:rPr lang="en-US" sz="2499" dirty="0">
                <a:latin typeface="Cerebri"/>
              </a:rPr>
              <a:t>Item 8: Visitation with Parents/Caregivers</a:t>
            </a:r>
          </a:p>
          <a:p>
            <a:pPr>
              <a:lnSpc>
                <a:spcPts val="3499"/>
              </a:lnSpc>
              <a:spcBef>
                <a:spcPct val="0"/>
              </a:spcBef>
            </a:pPr>
            <a:r>
              <a:rPr lang="en-US" sz="2499" dirty="0">
                <a:latin typeface="Cerebri"/>
              </a:rPr>
              <a:t>Item 9: Preserving Connections</a:t>
            </a:r>
          </a:p>
          <a:p>
            <a:pPr>
              <a:lnSpc>
                <a:spcPts val="3499"/>
              </a:lnSpc>
              <a:spcBef>
                <a:spcPct val="0"/>
              </a:spcBef>
            </a:pPr>
            <a:r>
              <a:rPr lang="en-US" sz="2499" dirty="0">
                <a:latin typeface="Cerebri"/>
              </a:rPr>
              <a:t>Item 10: Relative Placement</a:t>
            </a:r>
          </a:p>
          <a:p>
            <a:pPr>
              <a:lnSpc>
                <a:spcPts val="3499"/>
              </a:lnSpc>
              <a:spcBef>
                <a:spcPct val="0"/>
              </a:spcBef>
            </a:pPr>
            <a:r>
              <a:rPr lang="en-US" sz="2499" dirty="0">
                <a:latin typeface="Cerebri"/>
              </a:rPr>
              <a:t>Item 11: Relationship in Care with Parents</a:t>
            </a:r>
          </a:p>
        </p:txBody>
      </p:sp>
      <p:sp>
        <p:nvSpPr>
          <p:cNvPr id="18" name="TextBox 18"/>
          <p:cNvSpPr txBox="1"/>
          <p:nvPr/>
        </p:nvSpPr>
        <p:spPr>
          <a:xfrm>
            <a:off x="10127917" y="2930524"/>
            <a:ext cx="7638568" cy="514350"/>
          </a:xfrm>
          <a:prstGeom prst="rect">
            <a:avLst/>
          </a:prstGeom>
        </p:spPr>
        <p:txBody>
          <a:bodyPr lIns="0" tIns="0" rIns="0" bIns="0" rtlCol="0" anchor="t">
            <a:spAutoFit/>
          </a:bodyPr>
          <a:lstStyle/>
          <a:p>
            <a:pPr algn="ctr">
              <a:lnSpc>
                <a:spcPts val="4200"/>
              </a:lnSpc>
              <a:spcBef>
                <a:spcPct val="0"/>
              </a:spcBef>
            </a:pPr>
            <a:r>
              <a:rPr lang="en-US" sz="3000" dirty="0">
                <a:latin typeface="Cerebri Bold"/>
              </a:rPr>
              <a:t>Permanency</a:t>
            </a:r>
          </a:p>
        </p:txBody>
      </p:sp>
      <p:sp>
        <p:nvSpPr>
          <p:cNvPr id="19" name="TextBox 19"/>
          <p:cNvSpPr txBox="1"/>
          <p:nvPr/>
        </p:nvSpPr>
        <p:spPr>
          <a:xfrm>
            <a:off x="6243545" y="3997324"/>
            <a:ext cx="4599702" cy="5147948"/>
          </a:xfrm>
          <a:prstGeom prst="rect">
            <a:avLst/>
          </a:prstGeom>
        </p:spPr>
        <p:txBody>
          <a:bodyPr lIns="0" tIns="0" rIns="0" bIns="0" rtlCol="0" anchor="t">
            <a:spAutoFit/>
          </a:bodyPr>
          <a:lstStyle/>
          <a:p>
            <a:pPr>
              <a:lnSpc>
                <a:spcPts val="3127"/>
              </a:lnSpc>
              <a:spcBef>
                <a:spcPct val="0"/>
              </a:spcBef>
            </a:pPr>
            <a:r>
              <a:rPr lang="en-US" sz="2233" dirty="0">
                <a:latin typeface="Cerebri"/>
              </a:rPr>
              <a:t>Item 12A, B, C: Services and Needs to the Child, Parents, and Foster Parents</a:t>
            </a:r>
          </a:p>
          <a:p>
            <a:pPr>
              <a:lnSpc>
                <a:spcPts val="3127"/>
              </a:lnSpc>
              <a:spcBef>
                <a:spcPct val="0"/>
              </a:spcBef>
            </a:pPr>
            <a:r>
              <a:rPr lang="en-US" sz="2233" dirty="0">
                <a:latin typeface="Cerebri"/>
              </a:rPr>
              <a:t>Item 13: Child and Family Planning Process</a:t>
            </a:r>
          </a:p>
          <a:p>
            <a:pPr>
              <a:lnSpc>
                <a:spcPts val="3127"/>
              </a:lnSpc>
              <a:spcBef>
                <a:spcPct val="0"/>
              </a:spcBef>
            </a:pPr>
            <a:r>
              <a:rPr lang="en-US" sz="2233" dirty="0">
                <a:latin typeface="Cerebri"/>
              </a:rPr>
              <a:t>Item14: Caseworker Visits with the Child</a:t>
            </a:r>
          </a:p>
          <a:p>
            <a:pPr>
              <a:lnSpc>
                <a:spcPts val="3127"/>
              </a:lnSpc>
              <a:spcBef>
                <a:spcPct val="0"/>
              </a:spcBef>
            </a:pPr>
            <a:r>
              <a:rPr lang="en-US" sz="2233" dirty="0">
                <a:latin typeface="Cerebri"/>
              </a:rPr>
              <a:t>Item15: Caseworker Visits with the Parents</a:t>
            </a:r>
          </a:p>
          <a:p>
            <a:pPr>
              <a:lnSpc>
                <a:spcPts val="3127"/>
              </a:lnSpc>
              <a:spcBef>
                <a:spcPct val="0"/>
              </a:spcBef>
            </a:pPr>
            <a:r>
              <a:rPr lang="en-US" sz="2233" dirty="0">
                <a:latin typeface="Cerebri"/>
              </a:rPr>
              <a:t>Item 16: Educational Needs</a:t>
            </a:r>
          </a:p>
          <a:p>
            <a:pPr>
              <a:lnSpc>
                <a:spcPts val="3127"/>
              </a:lnSpc>
              <a:spcBef>
                <a:spcPct val="0"/>
              </a:spcBef>
            </a:pPr>
            <a:r>
              <a:rPr lang="en-US" sz="2233" dirty="0">
                <a:latin typeface="Cerebri"/>
              </a:rPr>
              <a:t>Item 17: Physical Health </a:t>
            </a:r>
          </a:p>
          <a:p>
            <a:pPr>
              <a:lnSpc>
                <a:spcPts val="3127"/>
              </a:lnSpc>
              <a:spcBef>
                <a:spcPct val="0"/>
              </a:spcBef>
            </a:pPr>
            <a:r>
              <a:rPr lang="en-US" sz="2233" dirty="0">
                <a:latin typeface="Cerebri"/>
              </a:rPr>
              <a:t>Item 18: Mental and Behavioral Health</a:t>
            </a:r>
          </a:p>
        </p:txBody>
      </p:sp>
      <p:sp>
        <p:nvSpPr>
          <p:cNvPr id="20" name="TextBox 20"/>
          <p:cNvSpPr txBox="1"/>
          <p:nvPr/>
        </p:nvSpPr>
        <p:spPr>
          <a:xfrm>
            <a:off x="4753378" y="3003240"/>
            <a:ext cx="7638568" cy="514350"/>
          </a:xfrm>
          <a:prstGeom prst="rect">
            <a:avLst/>
          </a:prstGeom>
        </p:spPr>
        <p:txBody>
          <a:bodyPr lIns="0" tIns="0" rIns="0" bIns="0" rtlCol="0" anchor="t">
            <a:spAutoFit/>
          </a:bodyPr>
          <a:lstStyle/>
          <a:p>
            <a:pPr algn="ctr">
              <a:lnSpc>
                <a:spcPts val="4200"/>
              </a:lnSpc>
              <a:spcBef>
                <a:spcPct val="0"/>
              </a:spcBef>
            </a:pPr>
            <a:r>
              <a:rPr lang="en-US" sz="3000" dirty="0">
                <a:latin typeface="Cerebri Bold"/>
              </a:rPr>
              <a:t>Well-Being</a:t>
            </a:r>
          </a:p>
        </p:txBody>
      </p:sp>
      <p:pic>
        <p:nvPicPr>
          <p:cNvPr id="21" name="Picture 21"/>
          <p:cNvPicPr>
            <a:picLocks noChangeAspect="1"/>
          </p:cNvPicPr>
          <p:nvPr/>
        </p:nvPicPr>
        <p:blipFill>
          <a:blip r:embed="rId7"/>
          <a:srcRect t="6528" b="11047"/>
          <a:stretch>
            <a:fillRect/>
          </a:stretch>
        </p:blipFill>
        <p:spPr>
          <a:xfrm>
            <a:off x="16668089" y="9258300"/>
            <a:ext cx="1182421" cy="10877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6940027" y="2760994"/>
            <a:ext cx="4407947" cy="5923608"/>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7532911" y="3153895"/>
            <a:ext cx="4023934" cy="5407554"/>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77853" r="-24706"/>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533899" y="91239"/>
            <a:ext cx="13998024" cy="2095500"/>
          </a:xfrm>
          <a:prstGeom prst="rect">
            <a:avLst/>
          </a:prstGeom>
        </p:spPr>
        <p:txBody>
          <a:bodyPr lIns="0" tIns="0" rIns="0" bIns="0" rtlCol="0" anchor="t">
            <a:spAutoFit/>
          </a:bodyPr>
          <a:lstStyle/>
          <a:p>
            <a:pPr>
              <a:lnSpc>
                <a:spcPts val="8400"/>
              </a:lnSpc>
              <a:spcBef>
                <a:spcPct val="0"/>
              </a:spcBef>
            </a:pPr>
            <a:r>
              <a:rPr lang="en-US" sz="6000" dirty="0">
                <a:solidFill>
                  <a:srgbClr val="000000"/>
                </a:solidFill>
                <a:latin typeface="Laila Bold"/>
              </a:rPr>
              <a:t>How Do We Ensure We Are Meeting Requirements in Daily Practice?</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5" name="Picture 15"/>
          <p:cNvPicPr>
            <a:picLocks noChangeAspect="1"/>
          </p:cNvPicPr>
          <p:nvPr/>
        </p:nvPicPr>
        <p:blipFill>
          <a:blip r:embed="rId8"/>
          <a:srcRect t="6528" b="6528"/>
          <a:stretch>
            <a:fillRect/>
          </a:stretch>
        </p:blipFill>
        <p:spPr>
          <a:xfrm>
            <a:off x="16321715" y="8684602"/>
            <a:ext cx="1182421" cy="114739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59300" y="3919964"/>
            <a:ext cx="760528" cy="1130896"/>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716" y="3746361"/>
            <a:ext cx="844366" cy="1478102"/>
          </a:xfrm>
          <a:prstGeom prst="rect">
            <a:avLst/>
          </a:prstGeom>
        </p:spPr>
      </p:pic>
      <p:sp>
        <p:nvSpPr>
          <p:cNvPr id="18" name="TextBox 18"/>
          <p:cNvSpPr txBox="1"/>
          <p:nvPr/>
        </p:nvSpPr>
        <p:spPr>
          <a:xfrm>
            <a:off x="1143002" y="3862814"/>
            <a:ext cx="5610105" cy="4248150"/>
          </a:xfrm>
          <a:prstGeom prst="rect">
            <a:avLst/>
          </a:prstGeom>
        </p:spPr>
        <p:txBody>
          <a:bodyPr lIns="0" tIns="0" rIns="0" bIns="0" rtlCol="0" anchor="t">
            <a:spAutoFit/>
          </a:bodyPr>
          <a:lstStyle/>
          <a:p>
            <a:pPr>
              <a:lnSpc>
                <a:spcPts val="4200"/>
              </a:lnSpc>
            </a:pPr>
            <a:r>
              <a:rPr lang="en-US" sz="3000">
                <a:solidFill>
                  <a:srgbClr val="FFFFFF"/>
                </a:solidFill>
                <a:latin typeface="Cerebri"/>
              </a:rPr>
              <a:t>Engagement of children, parents, and caregivers is a key part in the work we do. This may help with assessments, planning, service provision, safety, and moving faster towards permanency. </a:t>
            </a:r>
          </a:p>
          <a:p>
            <a:pPr>
              <a:lnSpc>
                <a:spcPts val="4200"/>
              </a:lnSpc>
              <a:spcBef>
                <a:spcPct val="0"/>
              </a:spcBef>
            </a:pPr>
            <a:endParaRPr lang="en-US" sz="3000">
              <a:solidFill>
                <a:srgbClr val="FFFFFF"/>
              </a:solidFill>
              <a:latin typeface="Cerebri"/>
            </a:endParaRPr>
          </a:p>
        </p:txBody>
      </p:sp>
      <p:sp>
        <p:nvSpPr>
          <p:cNvPr id="19" name="TextBox 19"/>
          <p:cNvSpPr txBox="1"/>
          <p:nvPr/>
        </p:nvSpPr>
        <p:spPr>
          <a:xfrm>
            <a:off x="11965379" y="4083121"/>
            <a:ext cx="5293921" cy="3714750"/>
          </a:xfrm>
          <a:prstGeom prst="rect">
            <a:avLst/>
          </a:prstGeom>
        </p:spPr>
        <p:txBody>
          <a:bodyPr lIns="0" tIns="0" rIns="0" bIns="0" rtlCol="0" anchor="t">
            <a:spAutoFit/>
          </a:bodyPr>
          <a:lstStyle/>
          <a:p>
            <a:pPr>
              <a:lnSpc>
                <a:spcPts val="4200"/>
              </a:lnSpc>
              <a:spcBef>
                <a:spcPct val="0"/>
              </a:spcBef>
            </a:pPr>
            <a:r>
              <a:rPr lang="en-US" sz="3000">
                <a:solidFill>
                  <a:srgbClr val="FFFFFF"/>
                </a:solidFill>
                <a:latin typeface="Cerebri"/>
              </a:rPr>
              <a:t>During contacts, conversations around Safety, Permanency, Well-being, and Case Progress can help quality assessments and ensure the right services are in place for the child and family.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6753106" y="2545914"/>
            <a:ext cx="3865893" cy="5195171"/>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7021665" y="2906816"/>
            <a:ext cx="3597335" cy="4834269"/>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70131" r="-70131"/>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533899" y="91239"/>
            <a:ext cx="13998024"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How Do I Ensure I'm Meeting Requirements in Daily Practice?</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5" name="Picture 15"/>
          <p:cNvPicPr>
            <a:picLocks noChangeAspect="1"/>
          </p:cNvPicPr>
          <p:nvPr/>
        </p:nvPicPr>
        <p:blipFill>
          <a:blip r:embed="rId8"/>
          <a:srcRect t="6528" b="6528"/>
          <a:stretch>
            <a:fillRect/>
          </a:stretch>
        </p:blipFill>
        <p:spPr>
          <a:xfrm>
            <a:off x="16321715" y="8684602"/>
            <a:ext cx="1182421" cy="114739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8636" y="3746361"/>
            <a:ext cx="653866" cy="1144623"/>
          </a:xfrm>
          <a:prstGeom prst="rect">
            <a:avLst/>
          </a:prstGeom>
        </p:spPr>
      </p:pic>
      <p:sp>
        <p:nvSpPr>
          <p:cNvPr id="17" name="TextBox 17"/>
          <p:cNvSpPr txBox="1"/>
          <p:nvPr/>
        </p:nvSpPr>
        <p:spPr>
          <a:xfrm>
            <a:off x="1143002" y="3862814"/>
            <a:ext cx="5610105" cy="4248150"/>
          </a:xfrm>
          <a:prstGeom prst="rect">
            <a:avLst/>
          </a:prstGeom>
        </p:spPr>
        <p:txBody>
          <a:bodyPr lIns="0" tIns="0" rIns="0" bIns="0" rtlCol="0" anchor="t">
            <a:spAutoFit/>
          </a:bodyPr>
          <a:lstStyle/>
          <a:p>
            <a:pPr>
              <a:lnSpc>
                <a:spcPts val="4200"/>
              </a:lnSpc>
            </a:pPr>
            <a:r>
              <a:rPr lang="en-US" sz="3000">
                <a:solidFill>
                  <a:srgbClr val="FFFFFF"/>
                </a:solidFill>
                <a:latin typeface="Cerebri"/>
              </a:rPr>
              <a:t>In visits or contacts, be mindful to ask about safety, permanency, well-being, case progress, and DOCUMENT all observations during that visit/contact. </a:t>
            </a:r>
          </a:p>
          <a:p>
            <a:pPr>
              <a:lnSpc>
                <a:spcPts val="4200"/>
              </a:lnSpc>
            </a:pPr>
            <a:endParaRPr lang="en-US" sz="3000">
              <a:solidFill>
                <a:srgbClr val="FFFFFF"/>
              </a:solidFill>
              <a:latin typeface="Cerebri"/>
            </a:endParaRPr>
          </a:p>
          <a:p>
            <a:pPr>
              <a:lnSpc>
                <a:spcPts val="4200"/>
              </a:lnSpc>
              <a:spcBef>
                <a:spcPct val="0"/>
              </a:spcBef>
            </a:pPr>
            <a:endParaRPr lang="en-US" sz="3000">
              <a:solidFill>
                <a:srgbClr val="FFFFFF"/>
              </a:solidFill>
              <a:latin typeface="Cerebri"/>
            </a:endParaRPr>
          </a:p>
        </p:txBody>
      </p:sp>
      <p:sp>
        <p:nvSpPr>
          <p:cNvPr id="18" name="TextBox 18"/>
          <p:cNvSpPr txBox="1"/>
          <p:nvPr/>
        </p:nvSpPr>
        <p:spPr>
          <a:xfrm>
            <a:off x="10885700" y="4438650"/>
            <a:ext cx="5610105" cy="58483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Cerebri"/>
              </a:rPr>
              <a:t>Did the parent appear nervous or under the influence?</a:t>
            </a:r>
          </a:p>
          <a:p>
            <a:pPr marL="647700" lvl="1" indent="-323850">
              <a:lnSpc>
                <a:spcPts val="4200"/>
              </a:lnSpc>
              <a:buFont typeface="Arial"/>
              <a:buChar char="•"/>
            </a:pPr>
            <a:r>
              <a:rPr lang="en-US" sz="3000">
                <a:solidFill>
                  <a:srgbClr val="FFFFFF"/>
                </a:solidFill>
                <a:latin typeface="Cerebri"/>
              </a:rPr>
              <a:t>Was the child observed to be meeting developmental milestones?</a:t>
            </a:r>
          </a:p>
          <a:p>
            <a:pPr marL="647700" lvl="1" indent="-323850">
              <a:lnSpc>
                <a:spcPts val="4200"/>
              </a:lnSpc>
              <a:buFont typeface="Arial"/>
              <a:buChar char="•"/>
            </a:pPr>
            <a:r>
              <a:rPr lang="en-US" sz="3000">
                <a:solidFill>
                  <a:srgbClr val="FFFFFF"/>
                </a:solidFill>
                <a:latin typeface="Cerebri"/>
              </a:rPr>
              <a:t>Did the foster parent appear to be feeling overwhelmed or stressed?</a:t>
            </a:r>
          </a:p>
          <a:p>
            <a:pPr>
              <a:lnSpc>
                <a:spcPts val="4200"/>
              </a:lnSpc>
            </a:pPr>
            <a:endParaRPr lang="en-US" sz="3000">
              <a:solidFill>
                <a:srgbClr val="FFFFFF"/>
              </a:solidFill>
              <a:latin typeface="Cerebri"/>
            </a:endParaRPr>
          </a:p>
          <a:p>
            <a:pPr>
              <a:lnSpc>
                <a:spcPts val="4200"/>
              </a:lnSpc>
              <a:spcBef>
                <a:spcPct val="0"/>
              </a:spcBef>
            </a:pPr>
            <a:endParaRPr lang="en-US" sz="3000">
              <a:solidFill>
                <a:srgbClr val="FFFFFF"/>
              </a:solidFill>
              <a:latin typeface="Cerebri"/>
            </a:endParaRPr>
          </a:p>
        </p:txBody>
      </p:sp>
      <p:sp>
        <p:nvSpPr>
          <p:cNvPr id="19" name="TextBox 19"/>
          <p:cNvSpPr txBox="1"/>
          <p:nvPr/>
        </p:nvSpPr>
        <p:spPr>
          <a:xfrm>
            <a:off x="11129502" y="3853289"/>
            <a:ext cx="2964210"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Bold"/>
              </a:rPr>
              <a:t>Be mindful of:</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5299965" y="4741294"/>
            <a:ext cx="16934991" cy="804412"/>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14169666" y="0"/>
            <a:ext cx="4118334" cy="10287000"/>
            <a:chOff x="0" y="0"/>
            <a:chExt cx="1084664" cy="2709333"/>
          </a:xfrm>
        </p:grpSpPr>
        <p:sp>
          <p:nvSpPr>
            <p:cNvPr id="5" name="Freeform 5"/>
            <p:cNvSpPr/>
            <p:nvPr/>
          </p:nvSpPr>
          <p:spPr>
            <a:xfrm>
              <a:off x="0" y="0"/>
              <a:ext cx="1084664" cy="2709333"/>
            </a:xfrm>
            <a:custGeom>
              <a:avLst/>
              <a:gdLst/>
              <a:ahLst/>
              <a:cxnLst/>
              <a:rect l="l" t="t" r="r" b="b"/>
              <a:pathLst>
                <a:path w="1084664" h="2709333">
                  <a:moveTo>
                    <a:pt x="0" y="0"/>
                  </a:moveTo>
                  <a:lnTo>
                    <a:pt x="1084664" y="0"/>
                  </a:lnTo>
                  <a:lnTo>
                    <a:pt x="1084664" y="2709333"/>
                  </a:lnTo>
                  <a:lnTo>
                    <a:pt x="0" y="2709333"/>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7" name="TextBox 7"/>
          <p:cNvSpPr txBox="1"/>
          <p:nvPr/>
        </p:nvSpPr>
        <p:spPr>
          <a:xfrm>
            <a:off x="411258" y="2611074"/>
            <a:ext cx="13356202" cy="3060065"/>
          </a:xfrm>
          <a:prstGeom prst="rect">
            <a:avLst/>
          </a:prstGeom>
        </p:spPr>
        <p:txBody>
          <a:bodyPr lIns="0" tIns="0" rIns="0" bIns="0" rtlCol="0" anchor="t">
            <a:spAutoFit/>
          </a:bodyPr>
          <a:lstStyle/>
          <a:p>
            <a:pPr algn="r">
              <a:lnSpc>
                <a:spcPts val="4060"/>
              </a:lnSpc>
            </a:pPr>
            <a:r>
              <a:rPr lang="en-US" sz="2900">
                <a:solidFill>
                  <a:srgbClr val="000000"/>
                </a:solidFill>
                <a:latin typeface="Cerebri"/>
              </a:rPr>
              <a:t>The Federal Government has expectations that the worker goes above and beyond to meet expectations of the family; what they call “Concerted efforts.” Concerted efforts should consist of documented efforts or attempts to engage a family, offer services, assess needs/progress and have honest conversations around Safety, Permanency and Well Being</a:t>
            </a:r>
          </a:p>
          <a:p>
            <a:pPr algn="r">
              <a:lnSpc>
                <a:spcPts val="4060"/>
              </a:lnSpc>
            </a:pPr>
            <a:endParaRPr lang="en-US" sz="2900">
              <a:solidFill>
                <a:srgbClr val="000000"/>
              </a:solidFill>
              <a:latin typeface="Cerebri"/>
            </a:endParaRPr>
          </a:p>
        </p:txBody>
      </p:sp>
      <p:sp>
        <p:nvSpPr>
          <p:cNvPr id="8" name="TextBox 8"/>
          <p:cNvSpPr txBox="1"/>
          <p:nvPr/>
        </p:nvSpPr>
        <p:spPr>
          <a:xfrm>
            <a:off x="1028700" y="229824"/>
            <a:ext cx="10869425"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Federal Laws, DCS Policy, Regional Protocols</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flipV="1">
            <a:off x="-4308538" y="-2313639"/>
            <a:ext cx="6433722" cy="502634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07866" y="5013279"/>
            <a:ext cx="3980134" cy="411480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07866" y="1028700"/>
            <a:ext cx="3980134" cy="4114800"/>
          </a:xfrm>
          <a:prstGeom prst="rect">
            <a:avLst/>
          </a:prstGeom>
        </p:spPr>
      </p:pic>
      <p:sp>
        <p:nvSpPr>
          <p:cNvPr id="12" name="TextBox 12"/>
          <p:cNvSpPr txBox="1"/>
          <p:nvPr/>
        </p:nvSpPr>
        <p:spPr>
          <a:xfrm>
            <a:off x="616395" y="5486724"/>
            <a:ext cx="13356202" cy="2040891"/>
          </a:xfrm>
          <a:prstGeom prst="rect">
            <a:avLst/>
          </a:prstGeom>
        </p:spPr>
        <p:txBody>
          <a:bodyPr lIns="0" tIns="0" rIns="0" bIns="0" rtlCol="0" anchor="t">
            <a:spAutoFit/>
          </a:bodyPr>
          <a:lstStyle/>
          <a:p>
            <a:pPr algn="r">
              <a:lnSpc>
                <a:spcPts val="4059"/>
              </a:lnSpc>
              <a:spcBef>
                <a:spcPct val="0"/>
              </a:spcBef>
            </a:pPr>
            <a:r>
              <a:rPr lang="en-US" sz="2899">
                <a:solidFill>
                  <a:srgbClr val="000000"/>
                </a:solidFill>
                <a:latin typeface="Cerebri"/>
              </a:rPr>
              <a:t>Regional Policy is a mandated expectation of the requirements needed to meet these goals. Regional policy is established as the minimal expectations to ensure we’re meeting goals for all cases, but not setting expectations too high to set someone up to not meet goals. </a:t>
            </a:r>
          </a:p>
        </p:txBody>
      </p:sp>
      <p:sp>
        <p:nvSpPr>
          <p:cNvPr id="13" name="TextBox 13"/>
          <p:cNvSpPr txBox="1"/>
          <p:nvPr/>
        </p:nvSpPr>
        <p:spPr>
          <a:xfrm>
            <a:off x="437489" y="7808020"/>
            <a:ext cx="13329971" cy="1963479"/>
          </a:xfrm>
          <a:prstGeom prst="rect">
            <a:avLst/>
          </a:prstGeom>
        </p:spPr>
        <p:txBody>
          <a:bodyPr lIns="0" tIns="0" rIns="0" bIns="0" rtlCol="0" anchor="t">
            <a:spAutoFit/>
          </a:bodyPr>
          <a:lstStyle/>
          <a:p>
            <a:pPr algn="r">
              <a:lnSpc>
                <a:spcPts val="3912"/>
              </a:lnSpc>
            </a:pPr>
            <a:r>
              <a:rPr lang="en-US" sz="2794">
                <a:solidFill>
                  <a:srgbClr val="000000"/>
                </a:solidFill>
                <a:latin typeface="Cerebri"/>
              </a:rPr>
              <a:t>Regional Protocol is what your region’s  goals are and what your Regional Leadership has set up to ensure Regional Goals are met, as needed.</a:t>
            </a:r>
          </a:p>
          <a:p>
            <a:pPr algn="r">
              <a:lnSpc>
                <a:spcPts val="3912"/>
              </a:lnSpc>
            </a:pPr>
            <a:r>
              <a:rPr lang="en-US" sz="2794">
                <a:solidFill>
                  <a:srgbClr val="000000"/>
                </a:solidFill>
                <a:latin typeface="Cerebri"/>
              </a:rPr>
              <a:t> </a:t>
            </a:r>
          </a:p>
          <a:p>
            <a:pPr algn="r">
              <a:lnSpc>
                <a:spcPts val="3912"/>
              </a:lnSpc>
            </a:pPr>
            <a:r>
              <a:rPr lang="en-US" sz="2794">
                <a:solidFill>
                  <a:srgbClr val="000000"/>
                </a:solidFill>
                <a:latin typeface="Cerebri"/>
              </a:rPr>
              <a:t>. </a:t>
            </a:r>
          </a:p>
        </p:txBody>
      </p:sp>
      <p:pic>
        <p:nvPicPr>
          <p:cNvPr id="14" name="Picture 14"/>
          <p:cNvPicPr>
            <a:picLocks noChangeAspect="1"/>
          </p:cNvPicPr>
          <p:nvPr/>
        </p:nvPicPr>
        <p:blipFill>
          <a:blip r:embed="rId8"/>
          <a:srcRect t="6528" b="6528"/>
          <a:stretch>
            <a:fillRect/>
          </a:stretch>
        </p:blipFill>
        <p:spPr>
          <a:xfrm>
            <a:off x="437489" y="8820210"/>
            <a:ext cx="1182421" cy="11473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5781853" y="4741294"/>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2585056" y="-4455940"/>
            <a:ext cx="16432199" cy="15372288"/>
            <a:chOff x="0" y="0"/>
            <a:chExt cx="4327822" cy="4048669"/>
          </a:xfrm>
        </p:grpSpPr>
        <p:sp>
          <p:nvSpPr>
            <p:cNvPr id="5" name="Freeform 5"/>
            <p:cNvSpPr/>
            <p:nvPr/>
          </p:nvSpPr>
          <p:spPr>
            <a:xfrm>
              <a:off x="0" y="0"/>
              <a:ext cx="4327822" cy="4048668"/>
            </a:xfrm>
            <a:custGeom>
              <a:avLst/>
              <a:gdLst/>
              <a:ahLst/>
              <a:cxnLst/>
              <a:rect l="l" t="t" r="r" b="b"/>
              <a:pathLst>
                <a:path w="4327822" h="4048668">
                  <a:moveTo>
                    <a:pt x="0" y="0"/>
                  </a:moveTo>
                  <a:lnTo>
                    <a:pt x="4327822" y="0"/>
                  </a:lnTo>
                  <a:lnTo>
                    <a:pt x="4327822"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22473" flipV="1">
            <a:off x="14281806" y="-3223844"/>
            <a:ext cx="9538814" cy="745219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33047" flipV="1">
            <a:off x="14055110" y="-1252774"/>
            <a:ext cx="6497977" cy="3248988"/>
          </a:xfrm>
          <a:prstGeom prst="rect">
            <a:avLst/>
          </a:prstGeom>
        </p:spPr>
      </p:pic>
      <p:sp>
        <p:nvSpPr>
          <p:cNvPr id="9" name="TextBox 9"/>
          <p:cNvSpPr txBox="1"/>
          <p:nvPr/>
        </p:nvSpPr>
        <p:spPr>
          <a:xfrm>
            <a:off x="593948" y="457200"/>
            <a:ext cx="811530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Concerted Efforts</a:t>
            </a:r>
          </a:p>
        </p:txBody>
      </p:sp>
      <p:pic>
        <p:nvPicPr>
          <p:cNvPr id="10" name="Picture 10"/>
          <p:cNvPicPr>
            <a:picLocks noChangeAspect="1"/>
          </p:cNvPicPr>
          <p:nvPr/>
        </p:nvPicPr>
        <p:blipFill>
          <a:blip r:embed="rId8"/>
          <a:srcRect t="6528" b="6528"/>
          <a:stretch>
            <a:fillRect/>
          </a:stretch>
        </p:blipFill>
        <p:spPr>
          <a:xfrm>
            <a:off x="16321715" y="8684602"/>
            <a:ext cx="1182421" cy="1147396"/>
          </a:xfrm>
          <a:prstGeom prst="rect">
            <a:avLst/>
          </a:prstGeom>
        </p:spPr>
      </p:pic>
      <p:sp>
        <p:nvSpPr>
          <p:cNvPr id="11" name="TextBox 11"/>
          <p:cNvSpPr txBox="1"/>
          <p:nvPr/>
        </p:nvSpPr>
        <p:spPr>
          <a:xfrm>
            <a:off x="0" y="1779622"/>
            <a:ext cx="13424911" cy="7642861"/>
          </a:xfrm>
          <a:prstGeom prst="rect">
            <a:avLst/>
          </a:prstGeom>
        </p:spPr>
        <p:txBody>
          <a:bodyPr lIns="0" tIns="0" rIns="0" bIns="0" rtlCol="0" anchor="t">
            <a:spAutoFit/>
          </a:bodyPr>
          <a:lstStyle/>
          <a:p>
            <a:pPr marL="777235" lvl="1" indent="-388618">
              <a:lnSpc>
                <a:spcPts val="5039"/>
              </a:lnSpc>
              <a:buFont typeface="Arial"/>
              <a:buChar char="•"/>
            </a:pPr>
            <a:r>
              <a:rPr lang="en-US" sz="3599">
                <a:solidFill>
                  <a:srgbClr val="F0FFC4"/>
                </a:solidFill>
                <a:latin typeface="Cerebri"/>
              </a:rPr>
              <a:t>Vary the time of day and location when attempting to locate a family for response. </a:t>
            </a:r>
          </a:p>
          <a:p>
            <a:pPr marL="777235" lvl="1" indent="-388618">
              <a:lnSpc>
                <a:spcPts val="5039"/>
              </a:lnSpc>
              <a:buFont typeface="Arial"/>
              <a:buChar char="•"/>
            </a:pPr>
            <a:r>
              <a:rPr lang="en-US" sz="3599">
                <a:solidFill>
                  <a:srgbClr val="F0FFC4"/>
                </a:solidFill>
                <a:latin typeface="Cerebri"/>
              </a:rPr>
              <a:t>Collateral contacts - talking with extended family, friends, neighbors, school, employers, landlords to locate, identify supports for the child and family, as well as gain insight about their needs.</a:t>
            </a:r>
          </a:p>
          <a:p>
            <a:pPr marL="777235" lvl="1" indent="-388618">
              <a:lnSpc>
                <a:spcPts val="5039"/>
              </a:lnSpc>
              <a:buFont typeface="Arial"/>
              <a:buChar char="•"/>
            </a:pPr>
            <a:r>
              <a:rPr lang="en-US" sz="3599">
                <a:solidFill>
                  <a:srgbClr val="F0FFC4"/>
                </a:solidFill>
                <a:latin typeface="Cerebri"/>
              </a:rPr>
              <a:t>Consistent follow-ups regarding assessments or well-being needs of the child. </a:t>
            </a:r>
          </a:p>
          <a:p>
            <a:pPr marL="777235" lvl="1" indent="-388618">
              <a:lnSpc>
                <a:spcPts val="5039"/>
              </a:lnSpc>
              <a:buFont typeface="Arial"/>
              <a:buChar char="•"/>
            </a:pPr>
            <a:r>
              <a:rPr lang="en-US" sz="3599">
                <a:solidFill>
                  <a:srgbClr val="F0FFC4"/>
                </a:solidFill>
                <a:latin typeface="Cerebri"/>
              </a:rPr>
              <a:t>Ongoing discussions around services for the child and family. </a:t>
            </a:r>
          </a:p>
          <a:p>
            <a:pPr marL="777235" lvl="1" indent="-388618">
              <a:lnSpc>
                <a:spcPts val="5039"/>
              </a:lnSpc>
              <a:buFont typeface="Arial"/>
              <a:buChar char="•"/>
            </a:pPr>
            <a:r>
              <a:rPr lang="en-US" sz="3599">
                <a:solidFill>
                  <a:srgbClr val="F0FFC4"/>
                </a:solidFill>
                <a:latin typeface="Cerebri"/>
              </a:rPr>
              <a:t>Tracking and adjusting services as indicated by family needs and/or preferences.</a:t>
            </a:r>
          </a:p>
          <a:p>
            <a:pPr>
              <a:lnSpc>
                <a:spcPts val="5039"/>
              </a:lnSpc>
            </a:pPr>
            <a:endParaRPr lang="en-US" sz="3599">
              <a:solidFill>
                <a:srgbClr val="F0FFC4"/>
              </a:solidFill>
              <a:latin typeface="Cere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521" r="13521"/>
          <a:stretch>
            <a:fillRect/>
          </a:stretch>
        </p:blipFill>
        <p:spPr>
          <a:xfrm rot="5400000">
            <a:off x="-1862028" y="4813641"/>
            <a:ext cx="16934991" cy="1102589"/>
          </a:xfrm>
          <a:prstGeom prst="rect">
            <a:avLst/>
          </a:prstGeom>
        </p:spPr>
      </p:pic>
      <p:sp>
        <p:nvSpPr>
          <p:cNvPr id="3" name="AutoShape 3"/>
          <p:cNvSpPr/>
          <p:nvPr/>
        </p:nvSpPr>
        <p:spPr>
          <a:xfrm>
            <a:off x="-755744" y="9258300"/>
            <a:ext cx="17538698"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7156762" y="2753661"/>
            <a:ext cx="10102538" cy="5478679"/>
          </a:xfrm>
          <a:prstGeom prst="rect">
            <a:avLst/>
          </a:prstGeom>
        </p:spPr>
        <p:txBody>
          <a:bodyPr lIns="0" tIns="0" rIns="0" bIns="0" rtlCol="0" anchor="t">
            <a:spAutoFit/>
          </a:bodyPr>
          <a:lstStyle/>
          <a:p>
            <a:pPr marL="504751" lvl="1" indent="-252375">
              <a:lnSpc>
                <a:spcPts val="3273"/>
              </a:lnSpc>
              <a:buFont typeface="Arial"/>
              <a:buChar char="•"/>
            </a:pPr>
            <a:r>
              <a:rPr lang="en-US" sz="2337" dirty="0">
                <a:solidFill>
                  <a:srgbClr val="000000"/>
                </a:solidFill>
                <a:latin typeface="Cerebri Bold"/>
              </a:rPr>
              <a:t>A quality visit should be long enough to address the case circumstance and include one on one private time</a:t>
            </a:r>
          </a:p>
          <a:p>
            <a:pPr marL="504751" lvl="1" indent="-252375">
              <a:lnSpc>
                <a:spcPts val="3273"/>
              </a:lnSpc>
              <a:buFont typeface="Arial"/>
              <a:buChar char="•"/>
            </a:pPr>
            <a:r>
              <a:rPr lang="en-US" sz="2337" dirty="0">
                <a:solidFill>
                  <a:srgbClr val="000000"/>
                </a:solidFill>
                <a:latin typeface="Cerebri Bold"/>
              </a:rPr>
              <a:t>Discuss visitation with parents/siblings, the child’s well-being (physical, dental, mental, behavioral, etc.), the child’s services (therapeutic, medication management, etc.), safety, permanency plan progress, safety plan (if one is in place), etc.</a:t>
            </a:r>
          </a:p>
          <a:p>
            <a:pPr marL="504751" lvl="1" indent="-252375">
              <a:lnSpc>
                <a:spcPts val="3273"/>
              </a:lnSpc>
              <a:buFont typeface="Arial"/>
              <a:buChar char="•"/>
            </a:pPr>
            <a:r>
              <a:rPr lang="en-US" sz="2337" dirty="0">
                <a:solidFill>
                  <a:srgbClr val="000000"/>
                </a:solidFill>
                <a:latin typeface="Cerebri Bold"/>
              </a:rPr>
              <a:t>Developmentally appropriate conversations and interactions regarding the children’s safety, permanency, and well-being.</a:t>
            </a:r>
          </a:p>
          <a:p>
            <a:pPr marL="504751" lvl="1" indent="-252375">
              <a:lnSpc>
                <a:spcPts val="3273"/>
              </a:lnSpc>
              <a:buFont typeface="Arial"/>
              <a:buChar char="•"/>
            </a:pPr>
            <a:r>
              <a:rPr lang="en-US" sz="2337" dirty="0">
                <a:solidFill>
                  <a:srgbClr val="000000"/>
                </a:solidFill>
                <a:latin typeface="Cerebri Bold"/>
              </a:rPr>
              <a:t>Informally assessing the child and their environment through observations and conversations. </a:t>
            </a:r>
          </a:p>
          <a:p>
            <a:pPr marL="504751" lvl="1" indent="-252375">
              <a:lnSpc>
                <a:spcPts val="3273"/>
              </a:lnSpc>
              <a:buFont typeface="Arial"/>
              <a:buChar char="•"/>
            </a:pPr>
            <a:r>
              <a:rPr lang="en-US" sz="2337" dirty="0">
                <a:solidFill>
                  <a:srgbClr val="000000"/>
                </a:solidFill>
                <a:latin typeface="Cerebri Bold"/>
              </a:rPr>
              <a:t>Follow up on any issues, concerns, or questions from the previous months visit</a:t>
            </a:r>
          </a:p>
          <a:p>
            <a:pPr>
              <a:lnSpc>
                <a:spcPts val="3273"/>
              </a:lnSpc>
            </a:pPr>
            <a:endParaRPr lang="en-US" sz="2337" dirty="0">
              <a:solidFill>
                <a:srgbClr val="000000"/>
              </a:solidFill>
              <a:latin typeface="Cerebri Bold"/>
            </a:endParaRPr>
          </a:p>
        </p:txBody>
      </p:sp>
      <p:sp>
        <p:nvSpPr>
          <p:cNvPr id="5" name="TextBox 5"/>
          <p:cNvSpPr txBox="1"/>
          <p:nvPr/>
        </p:nvSpPr>
        <p:spPr>
          <a:xfrm>
            <a:off x="7440049" y="300892"/>
            <a:ext cx="9342904"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Quality Visitation/Contacts</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75564">
            <a:off x="15789076" y="-1553922"/>
            <a:ext cx="6433722" cy="5026345"/>
          </a:xfrm>
          <a:prstGeom prst="rect">
            <a:avLst/>
          </a:prstGeom>
        </p:spPr>
      </p:pic>
      <p:pic>
        <p:nvPicPr>
          <p:cNvPr id="7" name="Picture 7"/>
          <p:cNvPicPr>
            <a:picLocks noChangeAspect="1"/>
          </p:cNvPicPr>
          <p:nvPr/>
        </p:nvPicPr>
        <p:blipFill>
          <a:blip r:embed="rId6"/>
          <a:srcRect l="22656" r="24224"/>
          <a:stretch>
            <a:fillRect/>
          </a:stretch>
        </p:blipFill>
        <p:spPr>
          <a:xfrm>
            <a:off x="47369" y="0"/>
            <a:ext cx="6006804" cy="753398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51991">
            <a:off x="-3216861" y="7773827"/>
            <a:ext cx="6433722" cy="5026345"/>
          </a:xfrm>
          <a:prstGeom prst="rect">
            <a:avLst/>
          </a:prstGeom>
        </p:spPr>
      </p:pic>
      <p:pic>
        <p:nvPicPr>
          <p:cNvPr id="9" name="Picture 9"/>
          <p:cNvPicPr>
            <a:picLocks noChangeAspect="1"/>
          </p:cNvPicPr>
          <p:nvPr/>
        </p:nvPicPr>
        <p:blipFill>
          <a:blip r:embed="rId7"/>
          <a:srcRect t="6528" b="6528"/>
          <a:stretch>
            <a:fillRect/>
          </a:stretch>
        </p:blipFill>
        <p:spPr>
          <a:xfrm>
            <a:off x="16321715" y="8684602"/>
            <a:ext cx="1182421" cy="11473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8000"/>
          </a:blip>
          <a:srcRect l="23746" r="18688"/>
          <a:stretch>
            <a:fillRect/>
          </a:stretch>
        </p:blipFill>
        <p:spPr>
          <a:xfrm>
            <a:off x="9520574" y="0"/>
            <a:ext cx="8888028" cy="10287000"/>
          </a:xfrm>
          <a:prstGeom prst="rect">
            <a:avLst/>
          </a:prstGeom>
        </p:spPr>
      </p:pic>
      <p:pic>
        <p:nvPicPr>
          <p:cNvPr id="3" name="Picture 3"/>
          <p:cNvPicPr>
            <a:picLocks noChangeAspect="1"/>
          </p:cNvPicPr>
          <p:nvPr/>
        </p:nvPicPr>
        <p:blipFill>
          <a:blip r:embed="rId4"/>
          <a:srcRect/>
          <a:stretch>
            <a:fillRect/>
          </a:stretch>
        </p:blipFill>
        <p:spPr>
          <a:xfrm rot="5400000">
            <a:off x="1240635" y="4474085"/>
            <a:ext cx="16934991" cy="804412"/>
          </a:xfrm>
          <a:prstGeom prst="rect">
            <a:avLst/>
          </a:prstGeom>
        </p:spPr>
      </p:pic>
      <p:sp>
        <p:nvSpPr>
          <p:cNvPr id="4" name="AutoShape 4"/>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5" name="Group 5"/>
          <p:cNvGrpSpPr/>
          <p:nvPr/>
        </p:nvGrpSpPr>
        <p:grpSpPr>
          <a:xfrm>
            <a:off x="-2585056" y="-4455940"/>
            <a:ext cx="12105630" cy="15372288"/>
            <a:chOff x="0" y="0"/>
            <a:chExt cx="3188314" cy="4048669"/>
          </a:xfrm>
        </p:grpSpPr>
        <p:sp>
          <p:nvSpPr>
            <p:cNvPr id="6" name="Freeform 6"/>
            <p:cNvSpPr/>
            <p:nvPr/>
          </p:nvSpPr>
          <p:spPr>
            <a:xfrm>
              <a:off x="0" y="0"/>
              <a:ext cx="3188314" cy="4048668"/>
            </a:xfrm>
            <a:custGeom>
              <a:avLst/>
              <a:gdLst/>
              <a:ahLst/>
              <a:cxnLst/>
              <a:rect l="l" t="t" r="r" b="b"/>
              <a:pathLst>
                <a:path w="3188314" h="4048668">
                  <a:moveTo>
                    <a:pt x="0" y="0"/>
                  </a:moveTo>
                  <a:lnTo>
                    <a:pt x="3188314" y="0"/>
                  </a:lnTo>
                  <a:lnTo>
                    <a:pt x="3188314" y="4048668"/>
                  </a:lnTo>
                  <a:lnTo>
                    <a:pt x="0" y="4048668"/>
                  </a:lnTo>
                  <a:close/>
                </a:path>
              </a:pathLst>
            </a:custGeom>
            <a:solidFill>
              <a:srgbClr val="104552"/>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8" name="TextBox 8"/>
          <p:cNvSpPr txBox="1"/>
          <p:nvPr/>
        </p:nvSpPr>
        <p:spPr>
          <a:xfrm>
            <a:off x="852088" y="2187116"/>
            <a:ext cx="7825187" cy="69151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0FFC4"/>
                </a:solidFill>
                <a:latin typeface="Cerebri"/>
              </a:rPr>
              <a:t>You are the one working with the child and family day in and day out. Your informal assessment drives services. </a:t>
            </a:r>
          </a:p>
          <a:p>
            <a:pPr marL="647700" lvl="1" indent="-323850">
              <a:lnSpc>
                <a:spcPts val="4200"/>
              </a:lnSpc>
              <a:buFont typeface="Arial"/>
              <a:buChar char="•"/>
            </a:pPr>
            <a:r>
              <a:rPr lang="en-US" sz="3000">
                <a:solidFill>
                  <a:srgbClr val="F0FFC4"/>
                </a:solidFill>
                <a:latin typeface="Cerebri"/>
              </a:rPr>
              <a:t>Use quality documentation to show all the concerted efforts you have made on the case. This will allow others to get a better understanding of the case and all the work you have put into it. It is less information you will have to try and remember later down the road. </a:t>
            </a:r>
          </a:p>
          <a:p>
            <a:pPr marL="647700" lvl="1" indent="-323850">
              <a:lnSpc>
                <a:spcPts val="4200"/>
              </a:lnSpc>
              <a:buFont typeface="Arial"/>
              <a:buChar char="•"/>
            </a:pPr>
            <a:r>
              <a:rPr lang="en-US" sz="3000">
                <a:solidFill>
                  <a:srgbClr val="F0FFC4"/>
                </a:solidFill>
                <a:latin typeface="Cerebri"/>
              </a:rPr>
              <a:t>Ensure you upload case documents pertaining to the case.</a:t>
            </a:r>
          </a:p>
          <a:p>
            <a:pPr>
              <a:lnSpc>
                <a:spcPts val="4200"/>
              </a:lnSpc>
            </a:pPr>
            <a:endParaRPr lang="en-US" sz="3000">
              <a:solidFill>
                <a:srgbClr val="F0FFC4"/>
              </a:solidFill>
              <a:latin typeface="Cerebri"/>
            </a:endParaRPr>
          </a:p>
        </p:txBody>
      </p:sp>
      <p:sp>
        <p:nvSpPr>
          <p:cNvPr id="9" name="TextBox 9"/>
          <p:cNvSpPr txBox="1"/>
          <p:nvPr/>
        </p:nvSpPr>
        <p:spPr>
          <a:xfrm>
            <a:off x="1028700" y="914400"/>
            <a:ext cx="886701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Informal Assessment</a:t>
            </a:r>
          </a:p>
        </p:txBody>
      </p:sp>
      <p:pic>
        <p:nvPicPr>
          <p:cNvPr id="10" name="Picture 10"/>
          <p:cNvPicPr>
            <a:picLocks noChangeAspect="1"/>
          </p:cNvPicPr>
          <p:nvPr/>
        </p:nvPicPr>
        <p:blipFill>
          <a:blip r:embed="rId5"/>
          <a:srcRect t="6528" b="6528"/>
          <a:stretch>
            <a:fillRect/>
          </a:stretch>
        </p:blipFill>
        <p:spPr>
          <a:xfrm>
            <a:off x="16321715" y="8684602"/>
            <a:ext cx="1182421" cy="11473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74469" y="3260650"/>
            <a:ext cx="9812280" cy="2095500"/>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One</a:t>
            </a:r>
          </a:p>
          <a:p>
            <a:pPr algn="r">
              <a:lnSpc>
                <a:spcPts val="8400"/>
              </a:lnSpc>
              <a:spcBef>
                <a:spcPct val="0"/>
              </a:spcBef>
            </a:pPr>
            <a:r>
              <a:rPr lang="en-US" sz="6000" dirty="0">
                <a:solidFill>
                  <a:srgbClr val="F0FFC4"/>
                </a:solidFill>
                <a:latin typeface="Laila Bold"/>
              </a:rPr>
              <a:t>Welcome Back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4D6A29"/>
            </a:solidFill>
            <a:prstDash val="solid"/>
            <a:headEnd type="none" w="sm" len="sm"/>
            <a:tailEnd type="none" w="sm" len="sm"/>
          </a:ln>
        </p:spPr>
      </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41747" flipV="1">
            <a:off x="14322929" y="-4261558"/>
            <a:ext cx="9538814" cy="7452198"/>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4190651" y="-1578540"/>
            <a:ext cx="6497977" cy="3248988"/>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68595" flipV="1">
            <a:off x="-5395179" y="7572296"/>
            <a:ext cx="9538814" cy="7452198"/>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8021" flipV="1">
            <a:off x="-2298428" y="8909292"/>
            <a:ext cx="6497977" cy="3248988"/>
          </a:xfrm>
          <a:prstGeom prst="rect">
            <a:avLst/>
          </a:prstGeom>
        </p:spPr>
      </p:pic>
      <p:pic>
        <p:nvPicPr>
          <p:cNvPr id="17" name="Picture 17"/>
          <p:cNvPicPr>
            <a:picLocks noChangeAspect="1"/>
          </p:cNvPicPr>
          <p:nvPr/>
        </p:nvPicPr>
        <p:blipFill>
          <a:blip r:embed="rId9"/>
          <a:srcRect t="6528" b="6528"/>
          <a:stretch>
            <a:fillRect/>
          </a:stretch>
        </p:blipFill>
        <p:spPr>
          <a:xfrm>
            <a:off x="16321715" y="8684602"/>
            <a:ext cx="1182421" cy="1147396"/>
          </a:xfrm>
          <a:prstGeom prst="rect">
            <a:avLst/>
          </a:prstGeom>
        </p:spPr>
      </p:pic>
      <p:sp>
        <p:nvSpPr>
          <p:cNvPr id="18" name="Rectangle: Rounded Corners 17">
            <a:extLst>
              <a:ext uri="{FF2B5EF4-FFF2-40B4-BE49-F238E27FC236}">
                <a16:creationId xmlns:a16="http://schemas.microsoft.com/office/drawing/2014/main" id="{C06EFAE7-5D9F-A81F-E313-7E97796CC4A2}"/>
              </a:ext>
            </a:extLst>
          </p:cNvPr>
          <p:cNvSpPr/>
          <p:nvPr/>
        </p:nvSpPr>
        <p:spPr>
          <a:xfrm>
            <a:off x="1942838" y="693523"/>
            <a:ext cx="13139178" cy="790773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9"/>
          <p:cNvSpPr txBox="1"/>
          <p:nvPr/>
        </p:nvSpPr>
        <p:spPr>
          <a:xfrm>
            <a:off x="4262381" y="1042056"/>
            <a:ext cx="9812280" cy="1028700"/>
          </a:xfrm>
          <a:prstGeom prst="rect">
            <a:avLst/>
          </a:prstGeom>
        </p:spPr>
        <p:txBody>
          <a:bodyPr lIns="0" tIns="0" rIns="0" bIns="0" rtlCol="0" anchor="t">
            <a:spAutoFit/>
          </a:bodyPr>
          <a:lstStyle/>
          <a:p>
            <a:pPr>
              <a:lnSpc>
                <a:spcPts val="8400"/>
              </a:lnSpc>
              <a:spcBef>
                <a:spcPct val="0"/>
              </a:spcBef>
            </a:pPr>
            <a:r>
              <a:rPr lang="en-US" sz="6000" dirty="0">
                <a:solidFill>
                  <a:srgbClr val="F0FFC4"/>
                </a:solidFill>
                <a:latin typeface="Laila Bold"/>
              </a:rPr>
              <a:t>Seamless Case Work</a:t>
            </a:r>
          </a:p>
        </p:txBody>
      </p:sp>
      <p:sp>
        <p:nvSpPr>
          <p:cNvPr id="16" name="TextBox 16"/>
          <p:cNvSpPr txBox="1"/>
          <p:nvPr/>
        </p:nvSpPr>
        <p:spPr>
          <a:xfrm>
            <a:off x="3751448" y="2430171"/>
            <a:ext cx="9544278" cy="5664200"/>
          </a:xfrm>
          <a:prstGeom prst="rect">
            <a:avLst/>
          </a:prstGeom>
        </p:spPr>
        <p:txBody>
          <a:bodyPr lIns="0" tIns="0" rIns="0" bIns="0" rtlCol="0" anchor="t">
            <a:spAutoFit/>
          </a:bodyPr>
          <a:lstStyle/>
          <a:p>
            <a:pPr>
              <a:lnSpc>
                <a:spcPts val="4200"/>
              </a:lnSpc>
            </a:pPr>
            <a:r>
              <a:rPr lang="en-US" sz="3000" dirty="0">
                <a:solidFill>
                  <a:srgbClr val="F0FFC4"/>
                </a:solidFill>
                <a:latin typeface="Cerebri"/>
              </a:rPr>
              <a:t>From case opening to case closure – it must be seamless. </a:t>
            </a:r>
          </a:p>
          <a:p>
            <a:pPr marL="647700" lvl="1" indent="-323850">
              <a:lnSpc>
                <a:spcPts val="4200"/>
              </a:lnSpc>
              <a:buFont typeface="Arial"/>
              <a:buChar char="•"/>
            </a:pPr>
            <a:r>
              <a:rPr lang="en-US" sz="3000" dirty="0">
                <a:solidFill>
                  <a:srgbClr val="F0FFC4"/>
                </a:solidFill>
                <a:latin typeface="Cerebri"/>
              </a:rPr>
              <a:t>Communication is key</a:t>
            </a:r>
          </a:p>
          <a:p>
            <a:pPr marL="647700" lvl="1" indent="-323850">
              <a:lnSpc>
                <a:spcPts val="4200"/>
              </a:lnSpc>
              <a:buFont typeface="Arial"/>
              <a:buChar char="•"/>
            </a:pPr>
            <a:r>
              <a:rPr lang="en-US" sz="3000" dirty="0">
                <a:solidFill>
                  <a:srgbClr val="F0FFC4"/>
                </a:solidFill>
                <a:latin typeface="Cerebri"/>
              </a:rPr>
              <a:t>Utilize team members through informal and formal planning</a:t>
            </a:r>
          </a:p>
          <a:p>
            <a:pPr marL="647700" lvl="1" indent="-323850">
              <a:lnSpc>
                <a:spcPts val="4200"/>
              </a:lnSpc>
              <a:buFont typeface="Arial"/>
              <a:buChar char="•"/>
            </a:pPr>
            <a:r>
              <a:rPr lang="en-US" sz="3000" dirty="0">
                <a:solidFill>
                  <a:srgbClr val="F0FFC4"/>
                </a:solidFill>
                <a:latin typeface="Cerebri"/>
              </a:rPr>
              <a:t>The more supports involved, the smoother the case will flow</a:t>
            </a:r>
          </a:p>
          <a:p>
            <a:pPr marL="647700" lvl="1" indent="-323850">
              <a:lnSpc>
                <a:spcPts val="4200"/>
              </a:lnSpc>
              <a:buFont typeface="Arial"/>
              <a:buChar char="•"/>
            </a:pPr>
            <a:r>
              <a:rPr lang="en-US" sz="3000" dirty="0">
                <a:solidFill>
                  <a:srgbClr val="F0FFC4"/>
                </a:solidFill>
                <a:latin typeface="Cerebri"/>
              </a:rPr>
              <a:t>Building strong teams from the beginning will help ensure </a:t>
            </a:r>
            <a:r>
              <a:rPr lang="en-US" sz="3000" dirty="0" err="1">
                <a:solidFill>
                  <a:srgbClr val="F0FFC4"/>
                </a:solidFill>
                <a:latin typeface="Cerebri"/>
              </a:rPr>
              <a:t>postive</a:t>
            </a:r>
            <a:r>
              <a:rPr lang="en-US" sz="3000" dirty="0">
                <a:solidFill>
                  <a:srgbClr val="F0FFC4"/>
                </a:solidFill>
                <a:latin typeface="Cerebri"/>
              </a:rPr>
              <a:t> outcomes for families and children</a:t>
            </a:r>
          </a:p>
          <a:p>
            <a:pPr>
              <a:lnSpc>
                <a:spcPts val="3500"/>
              </a:lnSpc>
            </a:pPr>
            <a:endParaRPr lang="en-US" sz="3000" dirty="0">
              <a:solidFill>
                <a:srgbClr val="F0FFC4"/>
              </a:solidFill>
              <a:latin typeface="Cerebri"/>
            </a:endParaRPr>
          </a:p>
          <a:p>
            <a:pPr>
              <a:lnSpc>
                <a:spcPts val="3500"/>
              </a:lnSpc>
              <a:spcBef>
                <a:spcPct val="0"/>
              </a:spcBef>
            </a:pPr>
            <a:endParaRPr lang="en-US" sz="3000" dirty="0">
              <a:solidFill>
                <a:srgbClr val="F0FFC4"/>
              </a:solidFill>
              <a:latin typeface="Cere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64359" y="4741294"/>
            <a:ext cx="16934991" cy="804412"/>
          </a:xfrm>
          <a:prstGeom prst="rect">
            <a:avLst/>
          </a:prstGeom>
        </p:spPr>
      </p:pic>
      <p:sp>
        <p:nvSpPr>
          <p:cNvPr id="3" name="AutoShape 3"/>
          <p:cNvSpPr/>
          <p:nvPr/>
        </p:nvSpPr>
        <p:spPr>
          <a:xfrm>
            <a:off x="-755744" y="9258300"/>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0" y="0"/>
            <a:ext cx="7800931" cy="10287000"/>
            <a:chOff x="0" y="0"/>
            <a:chExt cx="2054566" cy="2709333"/>
          </a:xfrm>
        </p:grpSpPr>
        <p:sp>
          <p:nvSpPr>
            <p:cNvPr id="5" name="Freeform 5"/>
            <p:cNvSpPr/>
            <p:nvPr/>
          </p:nvSpPr>
          <p:spPr>
            <a:xfrm>
              <a:off x="0" y="0"/>
              <a:ext cx="2054566" cy="2709333"/>
            </a:xfrm>
            <a:custGeom>
              <a:avLst/>
              <a:gdLst/>
              <a:ahLst/>
              <a:cxnLst/>
              <a:rect l="l" t="t" r="r" b="b"/>
              <a:pathLst>
                <a:path w="2054566" h="2709333">
                  <a:moveTo>
                    <a:pt x="0" y="0"/>
                  </a:moveTo>
                  <a:lnTo>
                    <a:pt x="2054566" y="0"/>
                  </a:lnTo>
                  <a:lnTo>
                    <a:pt x="2054566" y="2709333"/>
                  </a:lnTo>
                  <a:lnTo>
                    <a:pt x="0" y="2709333"/>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48905">
            <a:off x="15848806" y="-1768293"/>
            <a:ext cx="6433722" cy="5026345"/>
          </a:xfrm>
          <a:prstGeom prst="rect">
            <a:avLst/>
          </a:prstGeom>
        </p:spPr>
      </p:pic>
      <p:pic>
        <p:nvPicPr>
          <p:cNvPr id="8" name="Picture 8"/>
          <p:cNvPicPr>
            <a:picLocks noChangeAspect="1"/>
          </p:cNvPicPr>
          <p:nvPr/>
        </p:nvPicPr>
        <p:blipFill>
          <a:blip r:embed="rId6"/>
          <a:srcRect t="1036" r="9655"/>
          <a:stretch>
            <a:fillRect/>
          </a:stretch>
        </p:blipFill>
        <p:spPr>
          <a:xfrm>
            <a:off x="0" y="3370709"/>
            <a:ext cx="7800931" cy="5693224"/>
          </a:xfrm>
          <a:prstGeom prst="rect">
            <a:avLst/>
          </a:prstGeom>
        </p:spPr>
      </p:pic>
      <p:pic>
        <p:nvPicPr>
          <p:cNvPr id="9" name="Picture 9"/>
          <p:cNvPicPr>
            <a:picLocks noChangeAspect="1"/>
          </p:cNvPicPr>
          <p:nvPr/>
        </p:nvPicPr>
        <p:blipFill>
          <a:blip r:embed="rId7"/>
          <a:srcRect t="6528" b="6528"/>
          <a:stretch>
            <a:fillRect/>
          </a:stretch>
        </p:blipFill>
        <p:spPr>
          <a:xfrm>
            <a:off x="16321715" y="8684602"/>
            <a:ext cx="1182421" cy="1147396"/>
          </a:xfrm>
          <a:prstGeom prst="rect">
            <a:avLst/>
          </a:prstGeom>
        </p:spPr>
      </p:pic>
      <p:sp>
        <p:nvSpPr>
          <p:cNvPr id="10" name="TextBox 10"/>
          <p:cNvSpPr txBox="1"/>
          <p:nvPr/>
        </p:nvSpPr>
        <p:spPr>
          <a:xfrm>
            <a:off x="8930931" y="458643"/>
            <a:ext cx="6982844"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Family and Natural Supports</a:t>
            </a:r>
          </a:p>
        </p:txBody>
      </p:sp>
      <p:sp>
        <p:nvSpPr>
          <p:cNvPr id="11" name="TextBox 11"/>
          <p:cNvSpPr txBox="1"/>
          <p:nvPr/>
        </p:nvSpPr>
        <p:spPr>
          <a:xfrm>
            <a:off x="9144000" y="2893695"/>
            <a:ext cx="6982844" cy="6383655"/>
          </a:xfrm>
          <a:prstGeom prst="rect">
            <a:avLst/>
          </a:prstGeom>
        </p:spPr>
        <p:txBody>
          <a:bodyPr lIns="0" tIns="0" rIns="0" bIns="0" rtlCol="0" anchor="t">
            <a:spAutoFit/>
          </a:bodyPr>
          <a:lstStyle/>
          <a:p>
            <a:pPr>
              <a:lnSpc>
                <a:spcPts val="4619"/>
              </a:lnSpc>
            </a:pPr>
            <a:r>
              <a:rPr lang="en-US" sz="3299">
                <a:solidFill>
                  <a:srgbClr val="000000"/>
                </a:solidFill>
                <a:latin typeface="Cerebri"/>
              </a:rPr>
              <a:t>•Here are some examples of ways to explore additional support:</a:t>
            </a:r>
          </a:p>
          <a:p>
            <a:pPr algn="just">
              <a:lnSpc>
                <a:spcPts val="4619"/>
              </a:lnSpc>
            </a:pPr>
            <a:r>
              <a:rPr lang="en-US" sz="3299">
                <a:solidFill>
                  <a:srgbClr val="000000"/>
                </a:solidFill>
                <a:latin typeface="Cerebri"/>
              </a:rPr>
              <a:t>•Moral support/ Encouragement </a:t>
            </a:r>
          </a:p>
          <a:p>
            <a:pPr algn="just">
              <a:lnSpc>
                <a:spcPts val="4619"/>
              </a:lnSpc>
            </a:pPr>
            <a:r>
              <a:rPr lang="en-US" sz="3299">
                <a:solidFill>
                  <a:srgbClr val="000000"/>
                </a:solidFill>
                <a:latin typeface="Cerebri"/>
              </a:rPr>
              <a:t>•Transportation</a:t>
            </a:r>
          </a:p>
          <a:p>
            <a:pPr algn="just">
              <a:lnSpc>
                <a:spcPts val="4619"/>
              </a:lnSpc>
            </a:pPr>
            <a:r>
              <a:rPr lang="en-US" sz="3299">
                <a:solidFill>
                  <a:srgbClr val="000000"/>
                </a:solidFill>
                <a:latin typeface="Cerebri"/>
              </a:rPr>
              <a:t>•Accountability</a:t>
            </a:r>
          </a:p>
          <a:p>
            <a:pPr algn="just">
              <a:lnSpc>
                <a:spcPts val="4619"/>
              </a:lnSpc>
            </a:pPr>
            <a:r>
              <a:rPr lang="en-US" sz="3299">
                <a:solidFill>
                  <a:srgbClr val="000000"/>
                </a:solidFill>
                <a:latin typeface="Cerebri"/>
              </a:rPr>
              <a:t>•Relapse plan/Support</a:t>
            </a:r>
          </a:p>
          <a:p>
            <a:pPr algn="just">
              <a:lnSpc>
                <a:spcPts val="4619"/>
              </a:lnSpc>
            </a:pPr>
            <a:r>
              <a:rPr lang="en-US" sz="3299">
                <a:solidFill>
                  <a:srgbClr val="000000"/>
                </a:solidFill>
                <a:latin typeface="Cerebri"/>
              </a:rPr>
              <a:t>•Baby sitting</a:t>
            </a:r>
          </a:p>
          <a:p>
            <a:pPr algn="just">
              <a:lnSpc>
                <a:spcPts val="4619"/>
              </a:lnSpc>
            </a:pPr>
            <a:r>
              <a:rPr lang="en-US" sz="3299">
                <a:solidFill>
                  <a:srgbClr val="000000"/>
                </a:solidFill>
                <a:latin typeface="Cerebri"/>
              </a:rPr>
              <a:t>•Preserving connections</a:t>
            </a:r>
          </a:p>
          <a:p>
            <a:pPr>
              <a:lnSpc>
                <a:spcPts val="4619"/>
              </a:lnSpc>
            </a:pPr>
            <a:r>
              <a:rPr lang="en-US" sz="3299">
                <a:solidFill>
                  <a:srgbClr val="000000"/>
                </a:solidFill>
                <a:latin typeface="Cerebri"/>
              </a:rPr>
              <a:t>•Writing letters, phone calls, visitation</a:t>
            </a:r>
          </a:p>
          <a:p>
            <a:pPr algn="just">
              <a:lnSpc>
                <a:spcPts val="4619"/>
              </a:lnSpc>
              <a:spcBef>
                <a:spcPct val="0"/>
              </a:spcBef>
            </a:pPr>
            <a:endParaRPr lang="en-US" sz="3299">
              <a:solidFill>
                <a:srgbClr val="000000"/>
              </a:solidFill>
              <a:latin typeface="Cerebri"/>
            </a:endParaRPr>
          </a:p>
        </p:txBody>
      </p:sp>
      <p:sp>
        <p:nvSpPr>
          <p:cNvPr id="12" name="TextBox 12"/>
          <p:cNvSpPr txBox="1"/>
          <p:nvPr/>
        </p:nvSpPr>
        <p:spPr>
          <a:xfrm>
            <a:off x="276974" y="334139"/>
            <a:ext cx="7523957" cy="3181350"/>
          </a:xfrm>
          <a:prstGeom prst="rect">
            <a:avLst/>
          </a:prstGeom>
        </p:spPr>
        <p:txBody>
          <a:bodyPr lIns="0" tIns="0" rIns="0" bIns="0" rtlCol="0" anchor="t">
            <a:spAutoFit/>
          </a:bodyPr>
          <a:lstStyle/>
          <a:p>
            <a:pPr>
              <a:lnSpc>
                <a:spcPts val="4200"/>
              </a:lnSpc>
            </a:pPr>
            <a:r>
              <a:rPr lang="en-US" sz="3000">
                <a:solidFill>
                  <a:srgbClr val="FFFFFF"/>
                </a:solidFill>
                <a:latin typeface="Cerebri"/>
              </a:rPr>
              <a:t>Keep in mind, that just because a family member/kin cannot be a placement option for a child they can still be utilized as a support person. Diligent searches can help you identify these individuals. </a:t>
            </a:r>
          </a:p>
          <a:p>
            <a:pPr>
              <a:lnSpc>
                <a:spcPts val="4200"/>
              </a:lnSpc>
            </a:pPr>
            <a:endParaRPr lang="en-US" sz="3000">
              <a:solidFill>
                <a:srgbClr val="FFFFFF"/>
              </a:solidFill>
              <a:latin typeface="Cere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86773" y="9791062"/>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7272965"/>
            <a:chOff x="0" y="0"/>
            <a:chExt cx="5821125" cy="1915513"/>
          </a:xfrm>
        </p:grpSpPr>
        <p:sp>
          <p:nvSpPr>
            <p:cNvPr id="4" name="Freeform 4"/>
            <p:cNvSpPr/>
            <p:nvPr/>
          </p:nvSpPr>
          <p:spPr>
            <a:xfrm>
              <a:off x="0" y="0"/>
              <a:ext cx="5821125" cy="1915513"/>
            </a:xfrm>
            <a:custGeom>
              <a:avLst/>
              <a:gdLst/>
              <a:ahLst/>
              <a:cxnLst/>
              <a:rect l="l" t="t" r="r" b="b"/>
              <a:pathLst>
                <a:path w="5821125" h="1915513">
                  <a:moveTo>
                    <a:pt x="0" y="0"/>
                  </a:moveTo>
                  <a:lnTo>
                    <a:pt x="5821125" y="0"/>
                  </a:lnTo>
                  <a:lnTo>
                    <a:pt x="5821125" y="1915513"/>
                  </a:lnTo>
                  <a:lnTo>
                    <a:pt x="0" y="1915513"/>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484686" y="1438796"/>
            <a:ext cx="5877810" cy="8816715"/>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90348" r="-34370"/>
              </a:stretch>
            </a:blipFill>
          </p:spPr>
        </p:sp>
      </p:grpSp>
      <p:sp>
        <p:nvSpPr>
          <p:cNvPr id="8" name="TextBox 8"/>
          <p:cNvSpPr txBox="1"/>
          <p:nvPr/>
        </p:nvSpPr>
        <p:spPr>
          <a:xfrm>
            <a:off x="6362497" y="3029938"/>
            <a:ext cx="11707370" cy="7343140"/>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000000"/>
                </a:solidFill>
                <a:latin typeface="Cerebri"/>
              </a:rPr>
              <a:t>Diligent Searches should be conducted on all non-custodial and custodial parents, caregivers, and/or relatives when their location is unknown. </a:t>
            </a:r>
          </a:p>
          <a:p>
            <a:pPr marL="604519" lvl="1" indent="-302260">
              <a:lnSpc>
                <a:spcPts val="3919"/>
              </a:lnSpc>
              <a:buFont typeface="Arial"/>
              <a:buChar char="•"/>
            </a:pPr>
            <a:r>
              <a:rPr lang="en-US" sz="2799">
                <a:solidFill>
                  <a:srgbClr val="000000"/>
                </a:solidFill>
                <a:latin typeface="Cerebri"/>
              </a:rPr>
              <a:t>Diligent Search efforts are a vital part of casework as this can assist with timely permanency, engagement to help facilitate services, planning together to form the most appropriate action steps, informal assessments to best determine the needs of the family, and help assist with the overall well-being of the child. </a:t>
            </a:r>
          </a:p>
          <a:p>
            <a:pPr marL="604519" lvl="1" indent="-302260">
              <a:lnSpc>
                <a:spcPts val="3919"/>
              </a:lnSpc>
              <a:buFont typeface="Arial"/>
              <a:buChar char="•"/>
            </a:pPr>
            <a:r>
              <a:rPr lang="en-US" sz="2799">
                <a:solidFill>
                  <a:srgbClr val="000000"/>
                </a:solidFill>
                <a:latin typeface="Cerebri"/>
              </a:rPr>
              <a:t>ALL diligent search should be captured in your documentation to show as evidence of your efforts to locate that individual. Any conversation you have with a child, parents/caregivers, relatives, friends, or other collateral contacts about the whereabouts of that individual is considered a diligent search if it is documented. </a:t>
            </a:r>
          </a:p>
          <a:p>
            <a:pPr>
              <a:lnSpc>
                <a:spcPts val="3779"/>
              </a:lnSpc>
            </a:pPr>
            <a:endParaRPr lang="en-US" sz="2799">
              <a:solidFill>
                <a:srgbClr val="000000"/>
              </a:solidFill>
              <a:latin typeface="Cerebri"/>
            </a:endParaRPr>
          </a:p>
          <a:p>
            <a:pPr>
              <a:lnSpc>
                <a:spcPts val="3500"/>
              </a:lnSpc>
            </a:pPr>
            <a:endParaRPr lang="en-US" sz="2799">
              <a:solidFill>
                <a:srgbClr val="000000"/>
              </a:solidFill>
              <a:latin typeface="Cerebri"/>
            </a:endParaRPr>
          </a:p>
        </p:txBody>
      </p:sp>
      <p:sp>
        <p:nvSpPr>
          <p:cNvPr id="9" name="TextBox 9"/>
          <p:cNvSpPr txBox="1"/>
          <p:nvPr/>
        </p:nvSpPr>
        <p:spPr>
          <a:xfrm>
            <a:off x="11214794" y="333896"/>
            <a:ext cx="6237130"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Ongoing Diligent Search</a:t>
            </a:r>
          </a:p>
        </p:txBody>
      </p:sp>
      <p:pic>
        <p:nvPicPr>
          <p:cNvPr id="10" name="Picture 10"/>
          <p:cNvPicPr>
            <a:picLocks noChangeAspect="1"/>
          </p:cNvPicPr>
          <p:nvPr/>
        </p:nvPicPr>
        <p:blipFill>
          <a:blip r:embed="rId4"/>
          <a:srcRect t="6528" b="6528"/>
          <a:stretch>
            <a:fillRect/>
          </a:stretch>
        </p:blipFill>
        <p:spPr>
          <a:xfrm>
            <a:off x="16860714" y="9108115"/>
            <a:ext cx="1182421" cy="114739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34221" y="-1127795"/>
            <a:ext cx="10386136" cy="103860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614" r="-25614"/>
              </a:stretch>
            </a:blipFill>
          </p:spPr>
        </p:sp>
      </p:grpSp>
      <p:sp>
        <p:nvSpPr>
          <p:cNvPr id="4" name="AutoShape 4"/>
          <p:cNvSpPr/>
          <p:nvPr/>
        </p:nvSpPr>
        <p:spPr>
          <a:xfrm>
            <a:off x="1347898" y="9374858"/>
            <a:ext cx="19816744" cy="0"/>
          </a:xfrm>
          <a:prstGeom prst="line">
            <a:avLst/>
          </a:prstGeom>
          <a:ln w="19050" cap="flat">
            <a:solidFill>
              <a:srgbClr val="F0FFC4"/>
            </a:solidFill>
            <a:prstDash val="solid"/>
            <a:headEnd type="none" w="sm" len="sm"/>
            <a:tailEnd type="none" w="sm" len="sm"/>
          </a:ln>
        </p:spPr>
      </p:sp>
      <p:sp>
        <p:nvSpPr>
          <p:cNvPr id="5" name="TextBox 5"/>
          <p:cNvSpPr txBox="1"/>
          <p:nvPr/>
        </p:nvSpPr>
        <p:spPr>
          <a:xfrm>
            <a:off x="9144000" y="145132"/>
            <a:ext cx="6960885" cy="2192655"/>
          </a:xfrm>
          <a:prstGeom prst="rect">
            <a:avLst/>
          </a:prstGeom>
        </p:spPr>
        <p:txBody>
          <a:bodyPr lIns="0" tIns="0" rIns="0" bIns="0" rtlCol="0" anchor="t">
            <a:spAutoFit/>
          </a:bodyPr>
          <a:lstStyle/>
          <a:p>
            <a:pPr>
              <a:lnSpc>
                <a:spcPts val="8819"/>
              </a:lnSpc>
              <a:spcBef>
                <a:spcPct val="0"/>
              </a:spcBef>
            </a:pPr>
            <a:r>
              <a:rPr lang="en-US" sz="6299">
                <a:solidFill>
                  <a:srgbClr val="F0FFC4"/>
                </a:solidFill>
                <a:latin typeface="Laila Bold"/>
              </a:rPr>
              <a:t>What Diligent Search is </a:t>
            </a:r>
            <a:r>
              <a:rPr lang="en-US" sz="6299">
                <a:solidFill>
                  <a:srgbClr val="F43131"/>
                </a:solidFill>
                <a:latin typeface="Laila Bold"/>
              </a:rPr>
              <a:t>NOT</a:t>
            </a:r>
            <a:r>
              <a:rPr lang="en-US" sz="6299">
                <a:solidFill>
                  <a:srgbClr val="F0FFC4"/>
                </a:solidFill>
                <a:latin typeface="Laila Bold"/>
              </a:rPr>
              <a:t>...</a:t>
            </a:r>
          </a:p>
        </p:txBody>
      </p:sp>
      <p:sp>
        <p:nvSpPr>
          <p:cNvPr id="6" name="TextBox 6"/>
          <p:cNvSpPr txBox="1"/>
          <p:nvPr/>
        </p:nvSpPr>
        <p:spPr>
          <a:xfrm>
            <a:off x="8893321" y="2747363"/>
            <a:ext cx="8365979" cy="5217795"/>
          </a:xfrm>
          <a:prstGeom prst="rect">
            <a:avLst/>
          </a:prstGeom>
        </p:spPr>
        <p:txBody>
          <a:bodyPr lIns="0" tIns="0" rIns="0" bIns="0" rtlCol="0" anchor="t">
            <a:spAutoFit/>
          </a:bodyPr>
          <a:lstStyle/>
          <a:p>
            <a:pPr marL="582927" lvl="1" indent="-291463">
              <a:lnSpc>
                <a:spcPts val="3779"/>
              </a:lnSpc>
              <a:buFont typeface="Arial"/>
              <a:buChar char="•"/>
            </a:pPr>
            <a:r>
              <a:rPr lang="en-US" sz="2699">
                <a:solidFill>
                  <a:srgbClr val="F0FFC4"/>
                </a:solidFill>
                <a:latin typeface="Cerebri"/>
              </a:rPr>
              <a:t>Talking to a parent about what time the following day’s court hearing starts.</a:t>
            </a:r>
          </a:p>
          <a:p>
            <a:pPr marL="582927" lvl="1" indent="-291463">
              <a:lnSpc>
                <a:spcPts val="3779"/>
              </a:lnSpc>
              <a:buFont typeface="Arial"/>
              <a:buChar char="•"/>
            </a:pPr>
            <a:r>
              <a:rPr lang="en-US" sz="2699">
                <a:solidFill>
                  <a:srgbClr val="F0FFC4"/>
                </a:solidFill>
                <a:latin typeface="Cerebri"/>
              </a:rPr>
              <a:t>Sending the same letter to the same person at the same address more than once as an attempt to locate them with no other efforts documented.</a:t>
            </a:r>
          </a:p>
          <a:p>
            <a:pPr marL="582927" lvl="1" indent="-291463">
              <a:lnSpc>
                <a:spcPts val="3779"/>
              </a:lnSpc>
              <a:buFont typeface="Arial"/>
              <a:buChar char="•"/>
            </a:pPr>
            <a:r>
              <a:rPr lang="en-US" sz="2699">
                <a:solidFill>
                  <a:srgbClr val="F0FFC4"/>
                </a:solidFill>
                <a:latin typeface="Cerebri"/>
              </a:rPr>
              <a:t>Sending ICPC paperwork to Central Office. </a:t>
            </a:r>
          </a:p>
          <a:p>
            <a:pPr marL="582927" lvl="1" indent="-291463">
              <a:lnSpc>
                <a:spcPts val="3779"/>
              </a:lnSpc>
              <a:buFont typeface="Arial"/>
              <a:buChar char="•"/>
            </a:pPr>
            <a:r>
              <a:rPr lang="en-US" sz="2699">
                <a:solidFill>
                  <a:srgbClr val="F0FFC4"/>
                </a:solidFill>
                <a:latin typeface="Cerebri"/>
              </a:rPr>
              <a:t>Waiting an indefinite period of time for a parent to return a phone call with no other efforts documented.</a:t>
            </a:r>
          </a:p>
          <a:p>
            <a:pPr marL="582927" lvl="1" indent="-291463">
              <a:lnSpc>
                <a:spcPts val="3779"/>
              </a:lnSpc>
              <a:buFont typeface="Arial"/>
              <a:buChar char="•"/>
            </a:pPr>
            <a:r>
              <a:rPr lang="en-US" sz="2699">
                <a:solidFill>
                  <a:srgbClr val="F0FFC4"/>
                </a:solidFill>
                <a:latin typeface="Cerebri"/>
              </a:rPr>
              <a:t>Documenting a CLEAR search without utilizing the information on it. </a:t>
            </a:r>
          </a:p>
        </p:txBody>
      </p:sp>
      <p:pic>
        <p:nvPicPr>
          <p:cNvPr id="7" name="Picture 7"/>
          <p:cNvPicPr>
            <a:picLocks noChangeAspect="1"/>
          </p:cNvPicPr>
          <p:nvPr/>
        </p:nvPicPr>
        <p:blipFill>
          <a:blip r:embed="rId4"/>
          <a:srcRect t="6528" b="6528"/>
          <a:stretch>
            <a:fillRect/>
          </a:stretch>
        </p:blipFill>
        <p:spPr>
          <a:xfrm>
            <a:off x="357812" y="8917658"/>
            <a:ext cx="1182421" cy="114739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207500" y="-1648495"/>
            <a:ext cx="10386136" cy="103860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sp>
      </p:grpSp>
      <p:sp>
        <p:nvSpPr>
          <p:cNvPr id="4" name="AutoShape 4"/>
          <p:cNvSpPr/>
          <p:nvPr/>
        </p:nvSpPr>
        <p:spPr>
          <a:xfrm>
            <a:off x="1347898" y="9374858"/>
            <a:ext cx="19816744" cy="0"/>
          </a:xfrm>
          <a:prstGeom prst="line">
            <a:avLst/>
          </a:prstGeom>
          <a:ln w="19050" cap="flat">
            <a:solidFill>
              <a:srgbClr val="F0FFC4"/>
            </a:solidFill>
            <a:prstDash val="solid"/>
            <a:headEnd type="none" w="sm" len="sm"/>
            <a:tailEnd type="none" w="sm" len="sm"/>
          </a:ln>
        </p:spPr>
      </p:sp>
      <p:sp>
        <p:nvSpPr>
          <p:cNvPr id="5" name="TextBox 5"/>
          <p:cNvSpPr txBox="1"/>
          <p:nvPr/>
        </p:nvSpPr>
        <p:spPr>
          <a:xfrm>
            <a:off x="357812" y="315557"/>
            <a:ext cx="6960885" cy="2192655"/>
          </a:xfrm>
          <a:prstGeom prst="rect">
            <a:avLst/>
          </a:prstGeom>
        </p:spPr>
        <p:txBody>
          <a:bodyPr lIns="0" tIns="0" rIns="0" bIns="0" rtlCol="0" anchor="t">
            <a:spAutoFit/>
          </a:bodyPr>
          <a:lstStyle/>
          <a:p>
            <a:pPr>
              <a:lnSpc>
                <a:spcPts val="8819"/>
              </a:lnSpc>
              <a:spcBef>
                <a:spcPct val="0"/>
              </a:spcBef>
            </a:pPr>
            <a:r>
              <a:rPr lang="en-US" sz="6299">
                <a:solidFill>
                  <a:srgbClr val="F0FFC4"/>
                </a:solidFill>
                <a:latin typeface="Laila Bold"/>
              </a:rPr>
              <a:t>What Diligent Search is...</a:t>
            </a:r>
          </a:p>
        </p:txBody>
      </p:sp>
      <p:sp>
        <p:nvSpPr>
          <p:cNvPr id="6" name="TextBox 6"/>
          <p:cNvSpPr txBox="1"/>
          <p:nvPr/>
        </p:nvSpPr>
        <p:spPr>
          <a:xfrm>
            <a:off x="357812" y="2567305"/>
            <a:ext cx="8365979" cy="6170295"/>
          </a:xfrm>
          <a:prstGeom prst="rect">
            <a:avLst/>
          </a:prstGeom>
        </p:spPr>
        <p:txBody>
          <a:bodyPr lIns="0" tIns="0" rIns="0" bIns="0" rtlCol="0" anchor="t">
            <a:spAutoFit/>
          </a:bodyPr>
          <a:lstStyle/>
          <a:p>
            <a:pPr marL="582927" lvl="1" indent="-291463">
              <a:lnSpc>
                <a:spcPts val="3779"/>
              </a:lnSpc>
              <a:buFont typeface="Arial"/>
              <a:buChar char="•"/>
            </a:pPr>
            <a:r>
              <a:rPr lang="en-US" sz="2699">
                <a:solidFill>
                  <a:srgbClr val="F0FFC4"/>
                </a:solidFill>
                <a:latin typeface="Cerebri"/>
              </a:rPr>
              <a:t>Getting the grandparents’ addresses from a known parent or the child and sending them the Family Notification Letter.</a:t>
            </a:r>
          </a:p>
          <a:p>
            <a:pPr marL="582927" lvl="1" indent="-291463">
              <a:lnSpc>
                <a:spcPts val="3779"/>
              </a:lnSpc>
              <a:buFont typeface="Arial"/>
              <a:buChar char="•"/>
            </a:pPr>
            <a:r>
              <a:rPr lang="en-US" sz="2699">
                <a:solidFill>
                  <a:srgbClr val="F0FFC4"/>
                </a:solidFill>
                <a:latin typeface="Cerebri"/>
              </a:rPr>
              <a:t>Asking the mother when her child is removed if she can identify any family or friends as possible placement options for the child.</a:t>
            </a:r>
          </a:p>
          <a:p>
            <a:pPr marL="582927" lvl="1" indent="-291463">
              <a:lnSpc>
                <a:spcPts val="3779"/>
              </a:lnSpc>
              <a:buFont typeface="Arial"/>
              <a:buChar char="•"/>
            </a:pPr>
            <a:r>
              <a:rPr lang="en-US" sz="2699">
                <a:solidFill>
                  <a:srgbClr val="F0FFC4"/>
                </a:solidFill>
                <a:latin typeface="Cerebri"/>
              </a:rPr>
              <a:t>Calling the utility company to find dad’s address and following up with a visit to the address.</a:t>
            </a:r>
          </a:p>
          <a:p>
            <a:pPr marL="582927" lvl="1" indent="-291463">
              <a:lnSpc>
                <a:spcPts val="3779"/>
              </a:lnSpc>
              <a:buFont typeface="Arial"/>
              <a:buChar char="•"/>
            </a:pPr>
            <a:r>
              <a:rPr lang="en-US" sz="2699">
                <a:solidFill>
                  <a:srgbClr val="F0FFC4"/>
                </a:solidFill>
                <a:latin typeface="Cerebri"/>
              </a:rPr>
              <a:t>Asking the child for his coach’s contact information and contacting the coach to engage him in the Team </a:t>
            </a:r>
          </a:p>
          <a:p>
            <a:pPr marL="582927" lvl="1" indent="-291463">
              <a:lnSpc>
                <a:spcPts val="3779"/>
              </a:lnSpc>
              <a:buFont typeface="Arial"/>
              <a:buChar char="•"/>
            </a:pPr>
            <a:r>
              <a:rPr lang="en-US" sz="2699">
                <a:solidFill>
                  <a:srgbClr val="F0FFC4"/>
                </a:solidFill>
                <a:latin typeface="Cerebri"/>
              </a:rPr>
              <a:t>Engaging a newly located aunt to supervise visitation between the child and parents.</a:t>
            </a:r>
          </a:p>
        </p:txBody>
      </p:sp>
      <p:pic>
        <p:nvPicPr>
          <p:cNvPr id="7" name="Picture 7"/>
          <p:cNvPicPr>
            <a:picLocks noChangeAspect="1"/>
          </p:cNvPicPr>
          <p:nvPr/>
        </p:nvPicPr>
        <p:blipFill>
          <a:blip r:embed="rId4"/>
          <a:srcRect t="6528" b="6528"/>
          <a:stretch>
            <a:fillRect/>
          </a:stretch>
        </p:blipFill>
        <p:spPr>
          <a:xfrm>
            <a:off x="357812" y="8917658"/>
            <a:ext cx="1182421" cy="114739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rot="-5400000">
            <a:off x="2604499" y="477093"/>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2612409" y="1745837"/>
            <a:ext cx="4893367" cy="6575939"/>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51280" r="-51280"/>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9110374" y="1206799"/>
            <a:ext cx="7002466"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Placement Preservation</a:t>
            </a:r>
          </a:p>
        </p:txBody>
      </p:sp>
      <p:sp>
        <p:nvSpPr>
          <p:cNvPr id="13" name="TextBox 13"/>
          <p:cNvSpPr txBox="1"/>
          <p:nvPr/>
        </p:nvSpPr>
        <p:spPr>
          <a:xfrm>
            <a:off x="9110374" y="4072124"/>
            <a:ext cx="7610065" cy="4249652"/>
          </a:xfrm>
          <a:prstGeom prst="rect">
            <a:avLst/>
          </a:prstGeom>
        </p:spPr>
        <p:txBody>
          <a:bodyPr lIns="0" tIns="0" rIns="0" bIns="0" rtlCol="0" anchor="t">
            <a:spAutoFit/>
          </a:bodyPr>
          <a:lstStyle/>
          <a:p>
            <a:pPr marL="728095" lvl="1" indent="-364047" algn="just">
              <a:lnSpc>
                <a:spcPts val="4721"/>
              </a:lnSpc>
              <a:buFont typeface="Arial"/>
              <a:buChar char="•"/>
            </a:pPr>
            <a:r>
              <a:rPr lang="en-US" sz="3372">
                <a:solidFill>
                  <a:srgbClr val="F0FFC4"/>
                </a:solidFill>
                <a:latin typeface="Cerebri"/>
              </a:rPr>
              <a:t>Partner with Foster Parent Support or the Contract Agency Worker</a:t>
            </a:r>
          </a:p>
          <a:p>
            <a:pPr marL="1213498" lvl="2" indent="-404499" algn="just">
              <a:lnSpc>
                <a:spcPts val="3934"/>
              </a:lnSpc>
              <a:buFont typeface="Arial"/>
              <a:buChar char="⚬"/>
            </a:pPr>
            <a:r>
              <a:rPr lang="en-US" sz="2810">
                <a:solidFill>
                  <a:srgbClr val="F0FFC4"/>
                </a:solidFill>
                <a:latin typeface="Cerebri"/>
              </a:rPr>
              <a:t>Include them in case planning and CFTMs</a:t>
            </a:r>
          </a:p>
          <a:p>
            <a:pPr marL="728095" lvl="1" indent="-364047" algn="just">
              <a:lnSpc>
                <a:spcPts val="4721"/>
              </a:lnSpc>
              <a:buFont typeface="Arial"/>
              <a:buChar char="•"/>
            </a:pPr>
            <a:r>
              <a:rPr lang="en-US" sz="3372">
                <a:solidFill>
                  <a:srgbClr val="F0FFC4"/>
                </a:solidFill>
                <a:latin typeface="Cerebri"/>
              </a:rPr>
              <a:t>Partner with the Foster Parent</a:t>
            </a:r>
          </a:p>
          <a:p>
            <a:pPr marL="1213498" lvl="2" indent="-404499" algn="just">
              <a:lnSpc>
                <a:spcPts val="3934"/>
              </a:lnSpc>
              <a:buFont typeface="Arial"/>
              <a:buChar char="⚬"/>
            </a:pPr>
            <a:r>
              <a:rPr lang="en-US" sz="2810">
                <a:solidFill>
                  <a:srgbClr val="F0FFC4"/>
                </a:solidFill>
                <a:latin typeface="Cerebri"/>
              </a:rPr>
              <a:t>Offer services, help identify supports, discuss respite, have quality monthly check-ins</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6" name="Picture 16"/>
          <p:cNvPicPr>
            <a:picLocks noChangeAspect="1"/>
          </p:cNvPicPr>
          <p:nvPr/>
        </p:nvPicPr>
        <p:blipFill>
          <a:blip r:embed="rId8"/>
          <a:srcRect t="6528" b="11047"/>
          <a:stretch>
            <a:fillRect/>
          </a:stretch>
        </p:blipFill>
        <p:spPr>
          <a:xfrm>
            <a:off x="16129229" y="8740875"/>
            <a:ext cx="1182421" cy="108776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74298" y="4939067"/>
            <a:ext cx="16934991" cy="804412"/>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0276456" y="1158142"/>
            <a:ext cx="6982844" cy="523875"/>
          </a:xfrm>
          <a:prstGeom prst="rect">
            <a:avLst/>
          </a:prstGeom>
        </p:spPr>
        <p:txBody>
          <a:bodyPr lIns="0" tIns="0" rIns="0" bIns="0" rtlCol="0" anchor="t">
            <a:spAutoFit/>
          </a:bodyPr>
          <a:lstStyle/>
          <a:p>
            <a:pPr algn="r">
              <a:lnSpc>
                <a:spcPts val="4200"/>
              </a:lnSpc>
            </a:pPr>
            <a:r>
              <a:rPr lang="en-US" sz="3000">
                <a:solidFill>
                  <a:srgbClr val="000000"/>
                </a:solidFill>
                <a:latin typeface="Laila Bold"/>
              </a:rPr>
              <a:t>Assessments</a:t>
            </a:r>
          </a:p>
        </p:txBody>
      </p:sp>
      <p:sp>
        <p:nvSpPr>
          <p:cNvPr id="5" name="TextBox 5"/>
          <p:cNvSpPr txBox="1"/>
          <p:nvPr/>
        </p:nvSpPr>
        <p:spPr>
          <a:xfrm>
            <a:off x="1347898" y="24667"/>
            <a:ext cx="6982844" cy="10287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Informal</a:t>
            </a:r>
          </a:p>
        </p:txBody>
      </p:sp>
      <p:sp>
        <p:nvSpPr>
          <p:cNvPr id="6" name="TextBox 6"/>
          <p:cNvSpPr txBox="1"/>
          <p:nvPr/>
        </p:nvSpPr>
        <p:spPr>
          <a:xfrm>
            <a:off x="1028700" y="2235154"/>
            <a:ext cx="6982844" cy="6964680"/>
          </a:xfrm>
          <a:prstGeom prst="rect">
            <a:avLst/>
          </a:prstGeom>
        </p:spPr>
        <p:txBody>
          <a:bodyPr lIns="0" tIns="0" rIns="0" bIns="0" rtlCol="0" anchor="t">
            <a:spAutoFit/>
          </a:bodyPr>
          <a:lstStyle/>
          <a:p>
            <a:pPr marL="712467" lvl="1" indent="-356233">
              <a:lnSpc>
                <a:spcPts val="4619"/>
              </a:lnSpc>
              <a:buFont typeface="Arial"/>
              <a:buChar char="•"/>
            </a:pPr>
            <a:r>
              <a:rPr lang="en-US" sz="3299">
                <a:solidFill>
                  <a:srgbClr val="104552"/>
                </a:solidFill>
                <a:latin typeface="Cerebri"/>
              </a:rPr>
              <a:t>Contacts</a:t>
            </a:r>
          </a:p>
          <a:p>
            <a:pPr marL="712467" lvl="1" indent="-356233">
              <a:lnSpc>
                <a:spcPts val="4619"/>
              </a:lnSpc>
              <a:buFont typeface="Arial"/>
              <a:buChar char="•"/>
            </a:pPr>
            <a:r>
              <a:rPr lang="en-US" sz="3299">
                <a:solidFill>
                  <a:srgbClr val="104552"/>
                </a:solidFill>
                <a:latin typeface="Cerebri"/>
              </a:rPr>
              <a:t>Observations</a:t>
            </a:r>
          </a:p>
          <a:p>
            <a:pPr marL="712467" lvl="1" indent="-356233">
              <a:lnSpc>
                <a:spcPts val="4619"/>
              </a:lnSpc>
              <a:buFont typeface="Arial"/>
              <a:buChar char="•"/>
            </a:pPr>
            <a:r>
              <a:rPr lang="en-US" sz="3299">
                <a:solidFill>
                  <a:srgbClr val="104552"/>
                </a:solidFill>
                <a:latin typeface="Cerebri"/>
              </a:rPr>
              <a:t>Observation of physical environments</a:t>
            </a:r>
          </a:p>
          <a:p>
            <a:pPr marL="712467" lvl="1" indent="-356233">
              <a:lnSpc>
                <a:spcPts val="4619"/>
              </a:lnSpc>
              <a:buFont typeface="Arial"/>
              <a:buChar char="•"/>
            </a:pPr>
            <a:r>
              <a:rPr lang="en-US" sz="3299">
                <a:solidFill>
                  <a:srgbClr val="104552"/>
                </a:solidFill>
                <a:latin typeface="Cerebri"/>
              </a:rPr>
              <a:t>Discussion of Safety, Permanency, and Well-Being</a:t>
            </a:r>
          </a:p>
          <a:p>
            <a:pPr marL="712467" lvl="1" indent="-356233">
              <a:lnSpc>
                <a:spcPts val="4619"/>
              </a:lnSpc>
              <a:buFont typeface="Arial"/>
              <a:buChar char="•"/>
            </a:pPr>
            <a:r>
              <a:rPr lang="en-US" sz="3299">
                <a:solidFill>
                  <a:srgbClr val="104552"/>
                </a:solidFill>
                <a:latin typeface="Cerebri"/>
              </a:rPr>
              <a:t>Collateral Contacts</a:t>
            </a:r>
          </a:p>
          <a:p>
            <a:pPr marL="712467" lvl="1" indent="-356233">
              <a:lnSpc>
                <a:spcPts val="4619"/>
              </a:lnSpc>
              <a:buFont typeface="Arial"/>
              <a:buChar char="•"/>
            </a:pPr>
            <a:r>
              <a:rPr lang="en-US" sz="3299">
                <a:solidFill>
                  <a:srgbClr val="104552"/>
                </a:solidFill>
                <a:latin typeface="Cerebri"/>
              </a:rPr>
              <a:t>Discussion and review of progress including reports from providers</a:t>
            </a:r>
          </a:p>
          <a:p>
            <a:pPr marL="712467" lvl="1" indent="-356233">
              <a:lnSpc>
                <a:spcPts val="4619"/>
              </a:lnSpc>
              <a:buFont typeface="Arial"/>
              <a:buChar char="•"/>
            </a:pPr>
            <a:r>
              <a:rPr lang="en-US" sz="3299">
                <a:solidFill>
                  <a:srgbClr val="104552"/>
                </a:solidFill>
                <a:latin typeface="Cerebri"/>
              </a:rPr>
              <a:t>Discussing medication effectiveness</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87137" flipV="1">
            <a:off x="-3970198" y="-2202755"/>
            <a:ext cx="6433722" cy="5026345"/>
          </a:xfrm>
          <a:prstGeom prst="rect">
            <a:avLst/>
          </a:prstGeom>
        </p:spPr>
      </p:pic>
      <p:sp>
        <p:nvSpPr>
          <p:cNvPr id="8" name="TextBox 8"/>
          <p:cNvSpPr txBox="1"/>
          <p:nvPr/>
        </p:nvSpPr>
        <p:spPr>
          <a:xfrm>
            <a:off x="10276456" y="196117"/>
            <a:ext cx="6982844" cy="1028700"/>
          </a:xfrm>
          <a:prstGeom prst="rect">
            <a:avLst/>
          </a:prstGeom>
        </p:spPr>
        <p:txBody>
          <a:bodyPr lIns="0" tIns="0" rIns="0" bIns="0" rtlCol="0" anchor="t">
            <a:spAutoFit/>
          </a:bodyPr>
          <a:lstStyle/>
          <a:p>
            <a:pPr algn="r">
              <a:lnSpc>
                <a:spcPts val="8400"/>
              </a:lnSpc>
              <a:spcBef>
                <a:spcPct val="0"/>
              </a:spcBef>
            </a:pPr>
            <a:r>
              <a:rPr lang="en-US" sz="6000">
                <a:solidFill>
                  <a:srgbClr val="000000"/>
                </a:solidFill>
                <a:latin typeface="Laila Bold"/>
              </a:rPr>
              <a:t>Formal</a:t>
            </a:r>
          </a:p>
        </p:txBody>
      </p:sp>
      <p:sp>
        <p:nvSpPr>
          <p:cNvPr id="9" name="TextBox 9"/>
          <p:cNvSpPr txBox="1"/>
          <p:nvPr/>
        </p:nvSpPr>
        <p:spPr>
          <a:xfrm>
            <a:off x="1347898" y="1158142"/>
            <a:ext cx="6982844" cy="523875"/>
          </a:xfrm>
          <a:prstGeom prst="rect">
            <a:avLst/>
          </a:prstGeom>
        </p:spPr>
        <p:txBody>
          <a:bodyPr lIns="0" tIns="0" rIns="0" bIns="0" rtlCol="0" anchor="t">
            <a:spAutoFit/>
          </a:bodyPr>
          <a:lstStyle/>
          <a:p>
            <a:pPr>
              <a:lnSpc>
                <a:spcPts val="4200"/>
              </a:lnSpc>
            </a:pPr>
            <a:r>
              <a:rPr lang="en-US" sz="3000">
                <a:solidFill>
                  <a:srgbClr val="000000"/>
                </a:solidFill>
                <a:latin typeface="Laila Bold"/>
              </a:rPr>
              <a:t>Assessments</a:t>
            </a:r>
          </a:p>
        </p:txBody>
      </p:sp>
      <p:sp>
        <p:nvSpPr>
          <p:cNvPr id="10" name="TextBox 10"/>
          <p:cNvSpPr txBox="1"/>
          <p:nvPr/>
        </p:nvSpPr>
        <p:spPr>
          <a:xfrm>
            <a:off x="10276456" y="2244679"/>
            <a:ext cx="6982844" cy="6955155"/>
          </a:xfrm>
          <a:prstGeom prst="rect">
            <a:avLst/>
          </a:prstGeom>
        </p:spPr>
        <p:txBody>
          <a:bodyPr lIns="0" tIns="0" rIns="0" bIns="0" rtlCol="0" anchor="t">
            <a:spAutoFit/>
          </a:bodyPr>
          <a:lstStyle/>
          <a:p>
            <a:pPr marL="712470" lvl="1" indent="-356235">
              <a:lnSpc>
                <a:spcPts val="4620"/>
              </a:lnSpc>
              <a:buFont typeface="Arial"/>
              <a:buChar char="•"/>
            </a:pPr>
            <a:r>
              <a:rPr lang="en-US" sz="3300">
                <a:solidFill>
                  <a:srgbClr val="104552"/>
                </a:solidFill>
                <a:latin typeface="Cerebri"/>
              </a:rPr>
              <a:t>Utilizing FAST and CANS Assessments</a:t>
            </a:r>
          </a:p>
          <a:p>
            <a:pPr marL="712470" lvl="1" indent="-356235">
              <a:lnSpc>
                <a:spcPts val="4620"/>
              </a:lnSpc>
              <a:buFont typeface="Arial"/>
              <a:buChar char="•"/>
            </a:pPr>
            <a:r>
              <a:rPr lang="en-US" sz="3300">
                <a:solidFill>
                  <a:srgbClr val="104552"/>
                </a:solidFill>
                <a:latin typeface="Cerebri"/>
              </a:rPr>
              <a:t>Alcohol and Drug Assessments/Drug Screens</a:t>
            </a:r>
          </a:p>
          <a:p>
            <a:pPr marL="712470" lvl="1" indent="-356235">
              <a:lnSpc>
                <a:spcPts val="4620"/>
              </a:lnSpc>
              <a:buFont typeface="Arial"/>
              <a:buChar char="•"/>
            </a:pPr>
            <a:r>
              <a:rPr lang="en-US" sz="3300">
                <a:solidFill>
                  <a:srgbClr val="104552"/>
                </a:solidFill>
                <a:latin typeface="Cerebri"/>
              </a:rPr>
              <a:t>Mental Health Assessments/Intakes</a:t>
            </a:r>
          </a:p>
          <a:p>
            <a:pPr marL="712470" lvl="1" indent="-356235">
              <a:lnSpc>
                <a:spcPts val="4620"/>
              </a:lnSpc>
              <a:buFont typeface="Arial"/>
              <a:buChar char="•"/>
            </a:pPr>
            <a:r>
              <a:rPr lang="en-US" sz="3300">
                <a:solidFill>
                  <a:srgbClr val="104552"/>
                </a:solidFill>
                <a:latin typeface="Cerebri"/>
              </a:rPr>
              <a:t>Psychological Assessments</a:t>
            </a:r>
          </a:p>
          <a:p>
            <a:pPr marL="712470" lvl="1" indent="-356235">
              <a:lnSpc>
                <a:spcPts val="4620"/>
              </a:lnSpc>
              <a:buFont typeface="Arial"/>
              <a:buChar char="•"/>
            </a:pPr>
            <a:r>
              <a:rPr lang="en-US" sz="3300">
                <a:solidFill>
                  <a:srgbClr val="104552"/>
                </a:solidFill>
                <a:latin typeface="Cerebri"/>
              </a:rPr>
              <a:t>Individualized Education Plans (IEPs)</a:t>
            </a:r>
          </a:p>
          <a:p>
            <a:pPr marL="712470" lvl="1" indent="-356235">
              <a:lnSpc>
                <a:spcPts val="4620"/>
              </a:lnSpc>
              <a:buFont typeface="Arial"/>
              <a:buChar char="•"/>
            </a:pPr>
            <a:r>
              <a:rPr lang="en-US" sz="3300">
                <a:solidFill>
                  <a:srgbClr val="104552"/>
                </a:solidFill>
                <a:latin typeface="Cerebri"/>
              </a:rPr>
              <a:t>TEIS Reports</a:t>
            </a:r>
          </a:p>
          <a:p>
            <a:pPr marL="712470" lvl="1" indent="-356235">
              <a:lnSpc>
                <a:spcPts val="4620"/>
              </a:lnSpc>
              <a:buFont typeface="Arial"/>
              <a:buChar char="•"/>
            </a:pPr>
            <a:r>
              <a:rPr lang="en-US" sz="3300">
                <a:solidFill>
                  <a:srgbClr val="104552"/>
                </a:solidFill>
                <a:latin typeface="Cerebri"/>
              </a:rPr>
              <a:t>Parenting Assessments</a:t>
            </a:r>
          </a:p>
          <a:p>
            <a:pPr marL="712470" lvl="1" indent="-356235">
              <a:lnSpc>
                <a:spcPts val="4620"/>
              </a:lnSpc>
              <a:buFont typeface="Arial"/>
              <a:buChar char="•"/>
            </a:pPr>
            <a:r>
              <a:rPr lang="en-US" sz="3300">
                <a:solidFill>
                  <a:srgbClr val="104552"/>
                </a:solidFill>
                <a:latin typeface="Cerebri"/>
              </a:rPr>
              <a:t>Other Formal Assessments</a:t>
            </a:r>
          </a:p>
        </p:txBody>
      </p:sp>
      <p:pic>
        <p:nvPicPr>
          <p:cNvPr id="11" name="Picture 11"/>
          <p:cNvPicPr>
            <a:picLocks noChangeAspect="1"/>
          </p:cNvPicPr>
          <p:nvPr/>
        </p:nvPicPr>
        <p:blipFill>
          <a:blip r:embed="rId6"/>
          <a:srcRect t="6528" b="11047"/>
          <a:stretch>
            <a:fillRect/>
          </a:stretch>
        </p:blipFill>
        <p:spPr>
          <a:xfrm>
            <a:off x="437489" y="8850028"/>
            <a:ext cx="1182421" cy="10877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495603" y="-5085288"/>
            <a:ext cx="12105630" cy="15372288"/>
            <a:chOff x="0" y="0"/>
            <a:chExt cx="3188314" cy="4048669"/>
          </a:xfrm>
        </p:grpSpPr>
        <p:sp>
          <p:nvSpPr>
            <p:cNvPr id="4" name="Freeform 4"/>
            <p:cNvSpPr/>
            <p:nvPr/>
          </p:nvSpPr>
          <p:spPr>
            <a:xfrm>
              <a:off x="0" y="0"/>
              <a:ext cx="3188314" cy="4048668"/>
            </a:xfrm>
            <a:custGeom>
              <a:avLst/>
              <a:gdLst/>
              <a:ahLst/>
              <a:cxnLst/>
              <a:rect l="l" t="t" r="r" b="b"/>
              <a:pathLst>
                <a:path w="3188314" h="4048668">
                  <a:moveTo>
                    <a:pt x="0" y="0"/>
                  </a:moveTo>
                  <a:lnTo>
                    <a:pt x="3188314" y="0"/>
                  </a:lnTo>
                  <a:lnTo>
                    <a:pt x="3188314" y="4048668"/>
                  </a:lnTo>
                  <a:lnTo>
                    <a:pt x="0" y="4048668"/>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9895777" y="826448"/>
            <a:ext cx="8188968" cy="8188968"/>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3601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10625327" y="2174488"/>
            <a:ext cx="6729868" cy="672986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5749"/>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11357973" y="3600450"/>
            <a:ext cx="3086100" cy="3086100"/>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B74B"/>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3080"/>
                </a:lnSpc>
              </a:pPr>
              <a:endParaRPr/>
            </a:p>
          </p:txBody>
        </p:sp>
      </p:grpSp>
      <p:sp>
        <p:nvSpPr>
          <p:cNvPr id="15" name="TextBox 15"/>
          <p:cNvSpPr txBox="1"/>
          <p:nvPr/>
        </p:nvSpPr>
        <p:spPr>
          <a:xfrm>
            <a:off x="1028700" y="5985560"/>
            <a:ext cx="7576473" cy="1216025"/>
          </a:xfrm>
          <a:prstGeom prst="rect">
            <a:avLst/>
          </a:prstGeom>
        </p:spPr>
        <p:txBody>
          <a:bodyPr lIns="0" tIns="0" rIns="0" bIns="0" rtlCol="0" anchor="t">
            <a:spAutoFit/>
          </a:bodyPr>
          <a:lstStyle/>
          <a:p>
            <a:pPr marL="755647" lvl="1" indent="-377824">
              <a:lnSpc>
                <a:spcPts val="4899"/>
              </a:lnSpc>
              <a:buFont typeface="Arial"/>
              <a:buChar char="•"/>
            </a:pPr>
            <a:r>
              <a:rPr lang="en-US" sz="3499" dirty="0">
                <a:solidFill>
                  <a:srgbClr val="F0FFC4"/>
                </a:solidFill>
                <a:latin typeface="Cerebri"/>
              </a:rPr>
              <a:t>Remember:  Be Proactive, Not Reactive</a:t>
            </a:r>
          </a:p>
        </p:txBody>
      </p:sp>
      <p:sp>
        <p:nvSpPr>
          <p:cNvPr id="16" name="TextBox 16"/>
          <p:cNvSpPr txBox="1"/>
          <p:nvPr/>
        </p:nvSpPr>
        <p:spPr>
          <a:xfrm>
            <a:off x="1028700" y="3474135"/>
            <a:ext cx="7825187" cy="1835150"/>
          </a:xfrm>
          <a:prstGeom prst="rect">
            <a:avLst/>
          </a:prstGeom>
        </p:spPr>
        <p:txBody>
          <a:bodyPr lIns="0" tIns="0" rIns="0" bIns="0" rtlCol="0" anchor="t">
            <a:spAutoFit/>
          </a:bodyPr>
          <a:lstStyle/>
          <a:p>
            <a:pPr marL="755647" lvl="1" indent="-377824">
              <a:lnSpc>
                <a:spcPts val="4899"/>
              </a:lnSpc>
              <a:buFont typeface="Arial"/>
              <a:buChar char="•"/>
            </a:pPr>
            <a:r>
              <a:rPr lang="en-US" sz="3499">
                <a:solidFill>
                  <a:srgbClr val="F0FFC4"/>
                </a:solidFill>
                <a:latin typeface="Cerebri"/>
              </a:rPr>
              <a:t>How will you use the Practice Wheel components when working with families?</a:t>
            </a:r>
          </a:p>
        </p:txBody>
      </p:sp>
      <p:sp>
        <p:nvSpPr>
          <p:cNvPr id="17" name="TextBox 17"/>
          <p:cNvSpPr txBox="1"/>
          <p:nvPr/>
        </p:nvSpPr>
        <p:spPr>
          <a:xfrm>
            <a:off x="438915" y="914400"/>
            <a:ext cx="8867010"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Remember the Practice Wheel</a:t>
            </a:r>
          </a:p>
        </p:txBody>
      </p:sp>
      <p:grpSp>
        <p:nvGrpSpPr>
          <p:cNvPr id="18" name="Group 18"/>
          <p:cNvGrpSpPr/>
          <p:nvPr/>
        </p:nvGrpSpPr>
        <p:grpSpPr>
          <a:xfrm>
            <a:off x="12661771" y="5276850"/>
            <a:ext cx="3086100" cy="308610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D59"/>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21" name="Group 21"/>
          <p:cNvGrpSpPr/>
          <p:nvPr/>
        </p:nvGrpSpPr>
        <p:grpSpPr>
          <a:xfrm>
            <a:off x="13826826" y="3540810"/>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A4BE"/>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24" name="TextBox 24"/>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25" name="TextBox 25"/>
          <p:cNvSpPr txBox="1"/>
          <p:nvPr/>
        </p:nvSpPr>
        <p:spPr>
          <a:xfrm>
            <a:off x="12605790" y="1241236"/>
            <a:ext cx="2852759" cy="574196"/>
          </a:xfrm>
          <a:prstGeom prst="rect">
            <a:avLst/>
          </a:prstGeom>
        </p:spPr>
        <p:txBody>
          <a:bodyPr wrap="square" lIns="0" tIns="0" rIns="0" bIns="0" rtlCol="0" anchor="t">
            <a:spAutoFit/>
          </a:bodyPr>
          <a:lstStyle/>
          <a:p>
            <a:pPr algn="ctr">
              <a:lnSpc>
                <a:spcPts val="4759"/>
              </a:lnSpc>
            </a:pPr>
            <a:r>
              <a:rPr lang="en-US" sz="3399" dirty="0">
                <a:solidFill>
                  <a:srgbClr val="F0FFC4"/>
                </a:solidFill>
                <a:latin typeface="Canva Sans"/>
              </a:rPr>
              <a:t>Engagement</a:t>
            </a:r>
          </a:p>
        </p:txBody>
      </p:sp>
      <p:sp>
        <p:nvSpPr>
          <p:cNvPr id="26" name="TextBox 26"/>
          <p:cNvSpPr txBox="1"/>
          <p:nvPr/>
        </p:nvSpPr>
        <p:spPr>
          <a:xfrm>
            <a:off x="12787559" y="2357993"/>
            <a:ext cx="2582317" cy="580390"/>
          </a:xfrm>
          <a:prstGeom prst="rect">
            <a:avLst/>
          </a:prstGeom>
        </p:spPr>
        <p:txBody>
          <a:bodyPr lIns="0" tIns="0" rIns="0" bIns="0" rtlCol="0" anchor="t">
            <a:spAutoFit/>
          </a:bodyPr>
          <a:lstStyle/>
          <a:p>
            <a:pPr algn="ctr">
              <a:lnSpc>
                <a:spcPts val="4759"/>
              </a:lnSpc>
            </a:pPr>
            <a:r>
              <a:rPr lang="en-US" sz="3399">
                <a:solidFill>
                  <a:srgbClr val="F0FFC4"/>
                </a:solidFill>
                <a:latin typeface="Canva Sans"/>
              </a:rPr>
              <a:t>Teaming</a:t>
            </a:r>
          </a:p>
        </p:txBody>
      </p:sp>
      <p:sp>
        <p:nvSpPr>
          <p:cNvPr id="27" name="TextBox 27"/>
          <p:cNvSpPr txBox="1"/>
          <p:nvPr/>
        </p:nvSpPr>
        <p:spPr>
          <a:xfrm>
            <a:off x="14078717" y="4358957"/>
            <a:ext cx="2582317" cy="178054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Assessment</a:t>
            </a:r>
          </a:p>
        </p:txBody>
      </p:sp>
      <p:sp>
        <p:nvSpPr>
          <p:cNvPr id="28" name="TextBox 28"/>
          <p:cNvSpPr txBox="1"/>
          <p:nvPr/>
        </p:nvSpPr>
        <p:spPr>
          <a:xfrm>
            <a:off x="12527592" y="6566535"/>
            <a:ext cx="3354459" cy="1012190"/>
          </a:xfrm>
          <a:prstGeom prst="rect">
            <a:avLst/>
          </a:prstGeom>
        </p:spPr>
        <p:txBody>
          <a:bodyPr lIns="0" tIns="0" rIns="0" bIns="0" rtlCol="0" anchor="t">
            <a:spAutoFit/>
          </a:bodyPr>
          <a:lstStyle/>
          <a:p>
            <a:pPr algn="ctr">
              <a:lnSpc>
                <a:spcPts val="4060"/>
              </a:lnSpc>
            </a:pPr>
            <a:r>
              <a:rPr lang="en-US" sz="2900">
                <a:solidFill>
                  <a:srgbClr val="000000"/>
                </a:solidFill>
                <a:latin typeface="Canva Sans"/>
              </a:rPr>
              <a:t>Planning and Implementation</a:t>
            </a:r>
          </a:p>
        </p:txBody>
      </p:sp>
      <p:sp>
        <p:nvSpPr>
          <p:cNvPr id="29" name="TextBox 29"/>
          <p:cNvSpPr txBox="1"/>
          <p:nvPr/>
        </p:nvSpPr>
        <p:spPr>
          <a:xfrm>
            <a:off x="10984542" y="4368482"/>
            <a:ext cx="3354459" cy="1047750"/>
          </a:xfrm>
          <a:prstGeom prst="rect">
            <a:avLst/>
          </a:prstGeom>
        </p:spPr>
        <p:txBody>
          <a:bodyPr lIns="0" tIns="0" rIns="0" bIns="0" rtlCol="0" anchor="t">
            <a:spAutoFit/>
          </a:bodyPr>
          <a:lstStyle/>
          <a:p>
            <a:pPr algn="ctr">
              <a:lnSpc>
                <a:spcPts val="4200"/>
              </a:lnSpc>
            </a:pPr>
            <a:r>
              <a:rPr lang="en-US" sz="3000">
                <a:solidFill>
                  <a:srgbClr val="000000"/>
                </a:solidFill>
                <a:latin typeface="Canva Sans"/>
              </a:rPr>
              <a:t>Tracking and Adjusting</a:t>
            </a:r>
          </a:p>
        </p:txBody>
      </p:sp>
      <p:pic>
        <p:nvPicPr>
          <p:cNvPr id="30" name="Picture 30"/>
          <p:cNvPicPr>
            <a:picLocks noChangeAspect="1"/>
          </p:cNvPicPr>
          <p:nvPr/>
        </p:nvPicPr>
        <p:blipFill>
          <a:blip r:embed="rId3"/>
          <a:srcRect t="6528" b="11047"/>
          <a:stretch>
            <a:fillRect/>
          </a:stretch>
        </p:blipFill>
        <p:spPr>
          <a:xfrm>
            <a:off x="16668089" y="8859553"/>
            <a:ext cx="1182421" cy="108776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42390" y="4611073"/>
            <a:ext cx="16934991" cy="804412"/>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2406233" y="459613"/>
            <a:ext cx="6982844" cy="2095500"/>
          </a:xfrm>
          <a:prstGeom prst="rect">
            <a:avLst/>
          </a:prstGeom>
        </p:spPr>
        <p:txBody>
          <a:bodyPr lIns="0" tIns="0" rIns="0" bIns="0" rtlCol="0" anchor="t">
            <a:spAutoFit/>
          </a:bodyPr>
          <a:lstStyle/>
          <a:p>
            <a:pPr algn="r">
              <a:lnSpc>
                <a:spcPts val="8400"/>
              </a:lnSpc>
              <a:spcBef>
                <a:spcPct val="0"/>
              </a:spcBef>
            </a:pPr>
            <a:r>
              <a:rPr lang="en-US" sz="6000">
                <a:solidFill>
                  <a:srgbClr val="000000"/>
                </a:solidFill>
                <a:latin typeface="Laila Bold"/>
              </a:rPr>
              <a:t>Explaining CFSR to Others</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39991" flipV="1">
            <a:off x="-3761533" y="-1939259"/>
            <a:ext cx="6433722" cy="5026345"/>
          </a:xfrm>
          <a:prstGeom prst="rect">
            <a:avLst/>
          </a:prstGeom>
        </p:spPr>
      </p:pic>
      <p:pic>
        <p:nvPicPr>
          <p:cNvPr id="6" name="Picture 6"/>
          <p:cNvPicPr>
            <a:picLocks noChangeAspect="1"/>
          </p:cNvPicPr>
          <p:nvPr/>
        </p:nvPicPr>
        <p:blipFill>
          <a:blip r:embed="rId6">
            <a:alphaModFix amt="84000"/>
          </a:blip>
          <a:srcRect l="26028" r="20354"/>
          <a:stretch>
            <a:fillRect/>
          </a:stretch>
        </p:blipFill>
        <p:spPr>
          <a:xfrm>
            <a:off x="10712091" y="0"/>
            <a:ext cx="7754708" cy="10287000"/>
          </a:xfrm>
          <a:prstGeom prst="rect">
            <a:avLst/>
          </a:prstGeom>
        </p:spPr>
      </p:pic>
      <p:sp>
        <p:nvSpPr>
          <p:cNvPr id="7" name="TextBox 7"/>
          <p:cNvSpPr txBox="1"/>
          <p:nvPr/>
        </p:nvSpPr>
        <p:spPr>
          <a:xfrm>
            <a:off x="1028700" y="2818483"/>
            <a:ext cx="8360378" cy="5241925"/>
          </a:xfrm>
          <a:prstGeom prst="rect">
            <a:avLst/>
          </a:prstGeom>
        </p:spPr>
        <p:txBody>
          <a:bodyPr lIns="0" tIns="0" rIns="0" bIns="0" rtlCol="0" anchor="t">
            <a:spAutoFit/>
          </a:bodyPr>
          <a:lstStyle/>
          <a:p>
            <a:pPr algn="r">
              <a:lnSpc>
                <a:spcPts val="3500"/>
              </a:lnSpc>
            </a:pPr>
            <a:r>
              <a:rPr lang="en-US" sz="2500">
                <a:solidFill>
                  <a:srgbClr val="000000"/>
                </a:solidFill>
                <a:latin typeface="Cerebri"/>
              </a:rPr>
              <a:t>This process serves as an annual qualitative review process that helps us determine as a Department what is working and what opportunities we have to improve upon for the children and families we serve in our practice. The process is utilized widely on a national level by all Public Child and Family Service Departments across the nation and helps aid in the process for the identification of trends and patterns in overall practice; as well as a tool that can be used by front line staff to look at trends, strengths, and needs within individual cases.</a:t>
            </a:r>
          </a:p>
          <a:p>
            <a:pPr algn="r">
              <a:lnSpc>
                <a:spcPts val="3500"/>
              </a:lnSpc>
            </a:pPr>
            <a:r>
              <a:rPr lang="en-US" sz="2500">
                <a:solidFill>
                  <a:srgbClr val="000000"/>
                </a:solidFill>
                <a:latin typeface="Cerebri"/>
              </a:rPr>
              <a:t>In other words … it’s a report card for the Department. </a:t>
            </a:r>
          </a:p>
          <a:p>
            <a:pPr algn="just">
              <a:lnSpc>
                <a:spcPts val="3500"/>
              </a:lnSpc>
              <a:spcBef>
                <a:spcPct val="0"/>
              </a:spcBef>
            </a:pPr>
            <a:endParaRPr lang="en-US" sz="2500">
              <a:solidFill>
                <a:srgbClr val="000000"/>
              </a:solidFill>
              <a:latin typeface="Cerebri"/>
            </a:endParaRPr>
          </a:p>
        </p:txBody>
      </p:sp>
      <p:pic>
        <p:nvPicPr>
          <p:cNvPr id="8" name="Picture 8"/>
          <p:cNvPicPr>
            <a:picLocks noChangeAspect="1"/>
          </p:cNvPicPr>
          <p:nvPr/>
        </p:nvPicPr>
        <p:blipFill>
          <a:blip r:embed="rId7"/>
          <a:srcRect t="6528" b="6528"/>
          <a:stretch>
            <a:fillRect/>
          </a:stretch>
        </p:blipFill>
        <p:spPr>
          <a:xfrm>
            <a:off x="357812" y="8917658"/>
            <a:ext cx="1182421" cy="114739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6CC350BB-0773-324E-A04C-95FA4ED31C32}"/>
              </a:ext>
            </a:extLst>
          </p:cNvPr>
          <p:cNvSpPr/>
          <p:nvPr/>
        </p:nvSpPr>
        <p:spPr>
          <a:xfrm>
            <a:off x="533400" y="2552700"/>
            <a:ext cx="16965922" cy="5949367"/>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6" name="Group 6"/>
          <p:cNvGrpSpPr>
            <a:grpSpLocks noChangeAspect="1"/>
          </p:cNvGrpSpPr>
          <p:nvPr/>
        </p:nvGrpSpPr>
        <p:grpSpPr>
          <a:xfrm>
            <a:off x="788678" y="2976988"/>
            <a:ext cx="3205947" cy="3205934"/>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0FFC4"/>
            </a:solidFill>
            <a:ln w="12700">
              <a:solidFill>
                <a:srgbClr val="000000"/>
              </a:solidFill>
            </a:ln>
          </p:spPr>
        </p:sp>
      </p:grpSp>
      <p:sp>
        <p:nvSpPr>
          <p:cNvPr id="8" name="TextBox 8"/>
          <p:cNvSpPr txBox="1"/>
          <p:nvPr/>
        </p:nvSpPr>
        <p:spPr>
          <a:xfrm>
            <a:off x="297020" y="229661"/>
            <a:ext cx="9812280" cy="10287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Connecting the Dots</a:t>
            </a:r>
          </a:p>
        </p:txBody>
      </p:sp>
      <p:sp>
        <p:nvSpPr>
          <p:cNvPr id="9" name="TextBox 9"/>
          <p:cNvSpPr txBox="1"/>
          <p:nvPr/>
        </p:nvSpPr>
        <p:spPr>
          <a:xfrm>
            <a:off x="2843856" y="1419506"/>
            <a:ext cx="12600287" cy="1298575"/>
          </a:xfrm>
          <a:prstGeom prst="rect">
            <a:avLst/>
          </a:prstGeom>
        </p:spPr>
        <p:txBody>
          <a:bodyPr lIns="0" tIns="0" rIns="0" bIns="0" rtlCol="0" anchor="t">
            <a:spAutoFit/>
          </a:bodyPr>
          <a:lstStyle/>
          <a:p>
            <a:pPr algn="just">
              <a:lnSpc>
                <a:spcPts val="3500"/>
              </a:lnSpc>
            </a:pPr>
            <a:r>
              <a:rPr lang="en-US" sz="2500">
                <a:solidFill>
                  <a:srgbClr val="000000"/>
                </a:solidFill>
                <a:latin typeface="Cerebri Bold"/>
              </a:rPr>
              <a:t>These efforts could increase the likelihood for a positive outcome for child and family. This aligns with best practice.</a:t>
            </a:r>
          </a:p>
          <a:p>
            <a:pPr algn="just">
              <a:lnSpc>
                <a:spcPts val="3500"/>
              </a:lnSpc>
              <a:spcBef>
                <a:spcPct val="0"/>
              </a:spcBef>
            </a:pPr>
            <a:endParaRPr lang="en-US" sz="2500">
              <a:solidFill>
                <a:srgbClr val="000000"/>
              </a:solidFill>
              <a:latin typeface="Cerebri Bold"/>
            </a:endParaRPr>
          </a:p>
        </p:txBody>
      </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41747" flipV="1">
            <a:off x="14322929" y="-4261558"/>
            <a:ext cx="9538814" cy="7452198"/>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4190651" y="-1578540"/>
            <a:ext cx="6497977" cy="3248988"/>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68595" flipV="1">
            <a:off x="-5395179" y="7572296"/>
            <a:ext cx="9538814" cy="745219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8021" flipV="1">
            <a:off x="-2298428" y="8909292"/>
            <a:ext cx="6497977" cy="3248988"/>
          </a:xfrm>
          <a:prstGeom prst="rect">
            <a:avLst/>
          </a:prstGeom>
        </p:spPr>
      </p:pic>
      <p:grpSp>
        <p:nvGrpSpPr>
          <p:cNvPr id="14" name="Group 14"/>
          <p:cNvGrpSpPr>
            <a:grpSpLocks noChangeAspect="1"/>
          </p:cNvGrpSpPr>
          <p:nvPr/>
        </p:nvGrpSpPr>
        <p:grpSpPr>
          <a:xfrm>
            <a:off x="10619619" y="4951178"/>
            <a:ext cx="3205947" cy="3205934"/>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0FFC4"/>
            </a:solidFill>
            <a:ln w="12700">
              <a:solidFill>
                <a:srgbClr val="000000"/>
              </a:solidFill>
            </a:ln>
          </p:spPr>
        </p:sp>
      </p:grpSp>
      <p:grpSp>
        <p:nvGrpSpPr>
          <p:cNvPr id="16" name="Group 16"/>
          <p:cNvGrpSpPr>
            <a:grpSpLocks noChangeAspect="1"/>
          </p:cNvGrpSpPr>
          <p:nvPr/>
        </p:nvGrpSpPr>
        <p:grpSpPr>
          <a:xfrm>
            <a:off x="4083953" y="4951178"/>
            <a:ext cx="3205947" cy="3205934"/>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0FFC4"/>
            </a:solidFill>
            <a:ln w="12700">
              <a:solidFill>
                <a:srgbClr val="000000"/>
              </a:solidFill>
            </a:ln>
          </p:spPr>
        </p:sp>
      </p:grpSp>
      <p:grpSp>
        <p:nvGrpSpPr>
          <p:cNvPr id="18" name="Group 18"/>
          <p:cNvGrpSpPr>
            <a:grpSpLocks noChangeAspect="1"/>
          </p:cNvGrpSpPr>
          <p:nvPr/>
        </p:nvGrpSpPr>
        <p:grpSpPr>
          <a:xfrm>
            <a:off x="7289900" y="2718081"/>
            <a:ext cx="3205947" cy="3205934"/>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0FFC4"/>
            </a:solidFill>
            <a:ln w="12700">
              <a:solidFill>
                <a:srgbClr val="000000"/>
              </a:solidFill>
            </a:ln>
          </p:spPr>
        </p:sp>
      </p:grpSp>
      <p:grpSp>
        <p:nvGrpSpPr>
          <p:cNvPr id="20" name="Group 20"/>
          <p:cNvGrpSpPr>
            <a:grpSpLocks noChangeAspect="1"/>
          </p:cNvGrpSpPr>
          <p:nvPr/>
        </p:nvGrpSpPr>
        <p:grpSpPr>
          <a:xfrm>
            <a:off x="13948309" y="2976988"/>
            <a:ext cx="3205947" cy="3205934"/>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0FFC4"/>
            </a:solidFill>
            <a:ln w="12700">
              <a:solidFill>
                <a:srgbClr val="000000"/>
              </a:solidFill>
            </a:ln>
          </p:spPr>
        </p:sp>
      </p:grpSp>
      <p:sp>
        <p:nvSpPr>
          <p:cNvPr id="22" name="AutoShape 22"/>
          <p:cNvSpPr/>
          <p:nvPr/>
        </p:nvSpPr>
        <p:spPr>
          <a:xfrm rot="2148275">
            <a:off x="3385620" y="5620214"/>
            <a:ext cx="1230815" cy="0"/>
          </a:xfrm>
          <a:prstGeom prst="line">
            <a:avLst/>
          </a:prstGeom>
          <a:ln w="142875" cap="flat">
            <a:solidFill>
              <a:srgbClr val="F0FFC4"/>
            </a:solidFill>
            <a:prstDash val="solid"/>
            <a:headEnd type="none" w="sm" len="sm"/>
            <a:tailEnd type="none" w="sm" len="sm"/>
          </a:ln>
        </p:spPr>
      </p:sp>
      <p:sp>
        <p:nvSpPr>
          <p:cNvPr id="23" name="AutoShape 23"/>
          <p:cNvSpPr/>
          <p:nvPr/>
        </p:nvSpPr>
        <p:spPr>
          <a:xfrm rot="2453982">
            <a:off x="10070782" y="5663990"/>
            <a:ext cx="1217126" cy="0"/>
          </a:xfrm>
          <a:prstGeom prst="line">
            <a:avLst/>
          </a:prstGeom>
          <a:ln w="142875" cap="flat">
            <a:solidFill>
              <a:srgbClr val="F0FFC4"/>
            </a:solidFill>
            <a:prstDash val="solid"/>
            <a:headEnd type="none" w="sm" len="sm"/>
            <a:tailEnd type="none" w="sm" len="sm"/>
          </a:ln>
        </p:spPr>
      </p:sp>
      <p:sp>
        <p:nvSpPr>
          <p:cNvPr id="24" name="AutoShape 24"/>
          <p:cNvSpPr/>
          <p:nvPr/>
        </p:nvSpPr>
        <p:spPr>
          <a:xfrm rot="1841224" flipV="1">
            <a:off x="7195932" y="4989078"/>
            <a:ext cx="368120" cy="1173151"/>
          </a:xfrm>
          <a:prstGeom prst="line">
            <a:avLst/>
          </a:prstGeom>
          <a:ln w="142875" cap="flat">
            <a:solidFill>
              <a:srgbClr val="F0FFC4"/>
            </a:solidFill>
            <a:prstDash val="solid"/>
            <a:headEnd type="none" w="sm" len="sm"/>
            <a:tailEnd type="none" w="sm" len="sm"/>
          </a:ln>
        </p:spPr>
      </p:sp>
      <p:sp>
        <p:nvSpPr>
          <p:cNvPr id="25" name="AutoShape 25"/>
          <p:cNvSpPr/>
          <p:nvPr/>
        </p:nvSpPr>
        <p:spPr>
          <a:xfrm rot="1841224" flipV="1">
            <a:off x="13651884" y="5149365"/>
            <a:ext cx="390580" cy="1101542"/>
          </a:xfrm>
          <a:prstGeom prst="line">
            <a:avLst/>
          </a:prstGeom>
          <a:ln w="142875" cap="flat">
            <a:solidFill>
              <a:srgbClr val="F0FFC4"/>
            </a:solidFill>
            <a:prstDash val="solid"/>
            <a:headEnd type="none" w="sm" len="sm"/>
            <a:tailEnd type="none" w="sm" len="sm"/>
          </a:ln>
        </p:spPr>
      </p:sp>
      <p:sp>
        <p:nvSpPr>
          <p:cNvPr id="26" name="TextBox 26"/>
          <p:cNvSpPr txBox="1"/>
          <p:nvPr/>
        </p:nvSpPr>
        <p:spPr>
          <a:xfrm>
            <a:off x="950697" y="3773652"/>
            <a:ext cx="2881908" cy="1455420"/>
          </a:xfrm>
          <a:prstGeom prst="rect">
            <a:avLst/>
          </a:prstGeom>
        </p:spPr>
        <p:txBody>
          <a:bodyPr lIns="0" tIns="0" rIns="0" bIns="0" rtlCol="0" anchor="t">
            <a:spAutoFit/>
          </a:bodyPr>
          <a:lstStyle/>
          <a:p>
            <a:pPr algn="ctr">
              <a:lnSpc>
                <a:spcPts val="5880"/>
              </a:lnSpc>
            </a:pPr>
            <a:r>
              <a:rPr lang="en-US" sz="4200">
                <a:solidFill>
                  <a:srgbClr val="000000"/>
                </a:solidFill>
                <a:latin typeface="Cerebri Bold"/>
              </a:rPr>
              <a:t>Concerted </a:t>
            </a:r>
          </a:p>
          <a:p>
            <a:pPr algn="ctr">
              <a:lnSpc>
                <a:spcPts val="5880"/>
              </a:lnSpc>
            </a:pPr>
            <a:r>
              <a:rPr lang="en-US" sz="4200">
                <a:solidFill>
                  <a:srgbClr val="000000"/>
                </a:solidFill>
                <a:latin typeface="Cerebri Bold"/>
              </a:rPr>
              <a:t>Efforts</a:t>
            </a:r>
          </a:p>
        </p:txBody>
      </p:sp>
      <p:sp>
        <p:nvSpPr>
          <p:cNvPr id="27" name="TextBox 27"/>
          <p:cNvSpPr txBox="1"/>
          <p:nvPr/>
        </p:nvSpPr>
        <p:spPr>
          <a:xfrm>
            <a:off x="4640611" y="5847815"/>
            <a:ext cx="2167533" cy="1455420"/>
          </a:xfrm>
          <a:prstGeom prst="rect">
            <a:avLst/>
          </a:prstGeom>
        </p:spPr>
        <p:txBody>
          <a:bodyPr lIns="0" tIns="0" rIns="0" bIns="0" rtlCol="0" anchor="t">
            <a:spAutoFit/>
          </a:bodyPr>
          <a:lstStyle/>
          <a:p>
            <a:pPr algn="ctr">
              <a:lnSpc>
                <a:spcPts val="5880"/>
              </a:lnSpc>
            </a:pPr>
            <a:r>
              <a:rPr lang="en-US" sz="4200" dirty="0">
                <a:solidFill>
                  <a:srgbClr val="000000"/>
                </a:solidFill>
                <a:latin typeface="Cerebri Bold"/>
              </a:rPr>
              <a:t>Diligent </a:t>
            </a:r>
          </a:p>
          <a:p>
            <a:pPr algn="ctr">
              <a:lnSpc>
                <a:spcPts val="5880"/>
              </a:lnSpc>
            </a:pPr>
            <a:r>
              <a:rPr lang="en-US" sz="4200" dirty="0">
                <a:solidFill>
                  <a:srgbClr val="000000"/>
                </a:solidFill>
                <a:latin typeface="Cerebri Bold"/>
              </a:rPr>
              <a:t>Search</a:t>
            </a:r>
          </a:p>
        </p:txBody>
      </p:sp>
      <p:sp>
        <p:nvSpPr>
          <p:cNvPr id="28" name="TextBox 28"/>
          <p:cNvSpPr txBox="1"/>
          <p:nvPr/>
        </p:nvSpPr>
        <p:spPr>
          <a:xfrm>
            <a:off x="7835503" y="3555238"/>
            <a:ext cx="1990970" cy="1473160"/>
          </a:xfrm>
          <a:prstGeom prst="rect">
            <a:avLst/>
          </a:prstGeom>
        </p:spPr>
        <p:txBody>
          <a:bodyPr wrap="square" lIns="0" tIns="0" rIns="0" bIns="0" rtlCol="0" anchor="t">
            <a:spAutoFit/>
          </a:bodyPr>
          <a:lstStyle/>
          <a:p>
            <a:pPr algn="ctr">
              <a:lnSpc>
                <a:spcPts val="5880"/>
              </a:lnSpc>
            </a:pPr>
            <a:r>
              <a:rPr lang="en-US" sz="4200" dirty="0">
                <a:solidFill>
                  <a:srgbClr val="000000"/>
                </a:solidFill>
                <a:latin typeface="Cerebri Bold"/>
              </a:rPr>
              <a:t>Quality</a:t>
            </a:r>
          </a:p>
          <a:p>
            <a:pPr algn="ctr">
              <a:lnSpc>
                <a:spcPts val="5880"/>
              </a:lnSpc>
            </a:pPr>
            <a:r>
              <a:rPr lang="en-US" sz="4200" dirty="0">
                <a:solidFill>
                  <a:srgbClr val="000000"/>
                </a:solidFill>
                <a:latin typeface="Cerebri Bold"/>
              </a:rPr>
              <a:t>Visits</a:t>
            </a:r>
          </a:p>
        </p:txBody>
      </p:sp>
      <p:sp>
        <p:nvSpPr>
          <p:cNvPr id="29" name="TextBox 29"/>
          <p:cNvSpPr txBox="1"/>
          <p:nvPr/>
        </p:nvSpPr>
        <p:spPr>
          <a:xfrm>
            <a:off x="10840453" y="6006864"/>
            <a:ext cx="2785889" cy="712470"/>
          </a:xfrm>
          <a:prstGeom prst="rect">
            <a:avLst/>
          </a:prstGeom>
        </p:spPr>
        <p:txBody>
          <a:bodyPr wrap="square" lIns="0" tIns="0" rIns="0" bIns="0" rtlCol="0" anchor="t">
            <a:spAutoFit/>
          </a:bodyPr>
          <a:lstStyle/>
          <a:p>
            <a:pPr algn="ctr">
              <a:lnSpc>
                <a:spcPts val="5880"/>
              </a:lnSpc>
            </a:pPr>
            <a:r>
              <a:rPr lang="en-US" sz="4200" dirty="0">
                <a:solidFill>
                  <a:srgbClr val="000000"/>
                </a:solidFill>
                <a:latin typeface="Cerebri Bold"/>
              </a:rPr>
              <a:t>Supports</a:t>
            </a:r>
          </a:p>
        </p:txBody>
      </p:sp>
      <p:sp>
        <p:nvSpPr>
          <p:cNvPr id="30" name="TextBox 30"/>
          <p:cNvSpPr txBox="1"/>
          <p:nvPr/>
        </p:nvSpPr>
        <p:spPr>
          <a:xfrm>
            <a:off x="13960384" y="4185620"/>
            <a:ext cx="3193872" cy="679450"/>
          </a:xfrm>
          <a:prstGeom prst="rect">
            <a:avLst/>
          </a:prstGeom>
        </p:spPr>
        <p:txBody>
          <a:bodyPr wrap="square" lIns="0" tIns="0" rIns="0" bIns="0" rtlCol="0" anchor="t">
            <a:spAutoFit/>
          </a:bodyPr>
          <a:lstStyle/>
          <a:p>
            <a:pPr algn="ctr">
              <a:lnSpc>
                <a:spcPts val="5600"/>
              </a:lnSpc>
            </a:pPr>
            <a:r>
              <a:rPr lang="en-US" sz="4000" dirty="0">
                <a:solidFill>
                  <a:srgbClr val="000000"/>
                </a:solidFill>
                <a:latin typeface="Cerebri Bold"/>
              </a:rPr>
              <a:t>Assessments</a:t>
            </a:r>
          </a:p>
        </p:txBody>
      </p:sp>
      <p:pic>
        <p:nvPicPr>
          <p:cNvPr id="31" name="Picture 31"/>
          <p:cNvPicPr>
            <a:picLocks noChangeAspect="1"/>
          </p:cNvPicPr>
          <p:nvPr/>
        </p:nvPicPr>
        <p:blipFill>
          <a:blip r:embed="rId11"/>
          <a:srcRect t="6528" b="6528"/>
          <a:stretch>
            <a:fillRect/>
          </a:stretch>
        </p:blipFill>
        <p:spPr>
          <a:xfrm>
            <a:off x="16550970" y="8829735"/>
            <a:ext cx="1182421" cy="11473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787237" y="-4480695"/>
            <a:ext cx="11931237" cy="15372288"/>
            <a:chOff x="0" y="0"/>
            <a:chExt cx="3142383" cy="4048669"/>
          </a:xfrm>
        </p:grpSpPr>
        <p:sp>
          <p:nvSpPr>
            <p:cNvPr id="4" name="Freeform 4"/>
            <p:cNvSpPr/>
            <p:nvPr/>
          </p:nvSpPr>
          <p:spPr>
            <a:xfrm>
              <a:off x="0" y="0"/>
              <a:ext cx="3142383" cy="4048668"/>
            </a:xfrm>
            <a:custGeom>
              <a:avLst/>
              <a:gdLst/>
              <a:ahLst/>
              <a:cxnLst/>
              <a:rect l="l" t="t" r="r" b="b"/>
              <a:pathLst>
                <a:path w="3142383" h="4048668">
                  <a:moveTo>
                    <a:pt x="0" y="0"/>
                  </a:moveTo>
                  <a:lnTo>
                    <a:pt x="3142383" y="0"/>
                  </a:lnTo>
                  <a:lnTo>
                    <a:pt x="3142383" y="4048668"/>
                  </a:lnTo>
                  <a:lnTo>
                    <a:pt x="0" y="4048668"/>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1028700" y="2176750"/>
            <a:ext cx="811530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Agenda</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756305" flipV="1">
            <a:off x="-3740707" y="-4713680"/>
            <a:ext cx="9538814" cy="745219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89955" flipV="1">
            <a:off x="-2447800" y="-1624494"/>
            <a:ext cx="6497977" cy="3248988"/>
          </a:xfrm>
          <a:prstGeom prst="rect">
            <a:avLst/>
          </a:prstGeom>
        </p:spPr>
      </p:pic>
      <p:pic>
        <p:nvPicPr>
          <p:cNvPr id="9" name="Picture 9"/>
          <p:cNvPicPr>
            <a:picLocks noChangeAspect="1"/>
          </p:cNvPicPr>
          <p:nvPr/>
        </p:nvPicPr>
        <p:blipFill>
          <a:blip r:embed="rId7"/>
          <a:srcRect t="6528" b="6528"/>
          <a:stretch>
            <a:fillRect/>
          </a:stretch>
        </p:blipFill>
        <p:spPr>
          <a:xfrm>
            <a:off x="16321715" y="8684602"/>
            <a:ext cx="1182421" cy="1147396"/>
          </a:xfrm>
          <a:prstGeom prst="rect">
            <a:avLst/>
          </a:prstGeom>
        </p:spPr>
      </p:pic>
      <p:sp>
        <p:nvSpPr>
          <p:cNvPr id="10" name="TextBox 10"/>
          <p:cNvSpPr txBox="1"/>
          <p:nvPr/>
        </p:nvSpPr>
        <p:spPr>
          <a:xfrm>
            <a:off x="801188" y="3657079"/>
            <a:ext cx="8342812" cy="4267515"/>
          </a:xfrm>
          <a:prstGeom prst="rect">
            <a:avLst/>
          </a:prstGeom>
        </p:spPr>
        <p:txBody>
          <a:bodyPr lIns="0" tIns="0" rIns="0" bIns="0" rtlCol="0" anchor="t">
            <a:spAutoFit/>
          </a:bodyPr>
          <a:lstStyle/>
          <a:p>
            <a:pPr marL="734059" lvl="1" indent="-367030">
              <a:lnSpc>
                <a:spcPts val="4759"/>
              </a:lnSpc>
              <a:buFont typeface="Arial"/>
              <a:buChar char="•"/>
            </a:pPr>
            <a:r>
              <a:rPr lang="en-US" sz="3399" dirty="0">
                <a:solidFill>
                  <a:srgbClr val="F0FFC4"/>
                </a:solidFill>
                <a:latin typeface="Canva Sans"/>
              </a:rPr>
              <a:t>Welcome Back</a:t>
            </a:r>
          </a:p>
          <a:p>
            <a:pPr marL="734059" lvl="1" indent="-367030">
              <a:lnSpc>
                <a:spcPts val="4759"/>
              </a:lnSpc>
              <a:buFont typeface="Arial"/>
              <a:buChar char="•"/>
            </a:pPr>
            <a:r>
              <a:rPr lang="en-US" sz="3399" dirty="0">
                <a:solidFill>
                  <a:srgbClr val="F0FFC4"/>
                </a:solidFill>
                <a:latin typeface="Canva Sans"/>
              </a:rPr>
              <a:t>Time Management</a:t>
            </a:r>
          </a:p>
          <a:p>
            <a:pPr marL="734059" lvl="1" indent="-367030">
              <a:lnSpc>
                <a:spcPts val="4759"/>
              </a:lnSpc>
              <a:buFont typeface="Arial"/>
              <a:buChar char="•"/>
            </a:pPr>
            <a:r>
              <a:rPr lang="en-US" sz="3399" dirty="0">
                <a:solidFill>
                  <a:srgbClr val="F0FFC4"/>
                </a:solidFill>
                <a:latin typeface="Canva Sans"/>
              </a:rPr>
              <a:t>CFSR/Quality Contacts</a:t>
            </a:r>
          </a:p>
          <a:p>
            <a:pPr marL="734059" lvl="1" indent="-367030">
              <a:lnSpc>
                <a:spcPts val="4759"/>
              </a:lnSpc>
              <a:buFont typeface="Arial"/>
              <a:buChar char="•"/>
            </a:pPr>
            <a:r>
              <a:rPr lang="en-US" sz="3399" dirty="0">
                <a:solidFill>
                  <a:srgbClr val="F0FFC4"/>
                </a:solidFill>
                <a:latin typeface="Canva Sans"/>
              </a:rPr>
              <a:t>Childcare Basics</a:t>
            </a:r>
          </a:p>
          <a:p>
            <a:pPr marL="734059" lvl="1" indent="-367030">
              <a:lnSpc>
                <a:spcPts val="4759"/>
              </a:lnSpc>
              <a:buFont typeface="Arial"/>
              <a:buChar char="•"/>
            </a:pPr>
            <a:r>
              <a:rPr lang="en-US" sz="3399" dirty="0">
                <a:solidFill>
                  <a:srgbClr val="F0FFC4"/>
                </a:solidFill>
                <a:latin typeface="Canva Sans"/>
              </a:rPr>
              <a:t>CFTM for the Case Manager</a:t>
            </a:r>
          </a:p>
          <a:p>
            <a:pPr marL="734059" lvl="1" indent="-367030">
              <a:lnSpc>
                <a:spcPts val="4759"/>
              </a:lnSpc>
              <a:buFont typeface="Arial"/>
              <a:buChar char="•"/>
            </a:pPr>
            <a:r>
              <a:rPr lang="en-US" sz="3399" dirty="0">
                <a:solidFill>
                  <a:srgbClr val="F0FFC4"/>
                </a:solidFill>
                <a:latin typeface="Canva Sans"/>
              </a:rPr>
              <a:t>Minimal Facts</a:t>
            </a:r>
          </a:p>
          <a:p>
            <a:pPr>
              <a:lnSpc>
                <a:spcPts val="4759"/>
              </a:lnSpc>
            </a:pPr>
            <a:endParaRPr lang="en-US" sz="3399" dirty="0">
              <a:solidFill>
                <a:srgbClr val="F0FFC4"/>
              </a:solidFill>
              <a:latin typeface="Canva Sans"/>
            </a:endParaRPr>
          </a:p>
        </p:txBody>
      </p:sp>
      <p:sp>
        <p:nvSpPr>
          <p:cNvPr id="11" name="TextBox 11"/>
          <p:cNvSpPr txBox="1"/>
          <p:nvPr/>
        </p:nvSpPr>
        <p:spPr>
          <a:xfrm>
            <a:off x="9945188" y="3657079"/>
            <a:ext cx="8342812" cy="4267515"/>
          </a:xfrm>
          <a:prstGeom prst="rect">
            <a:avLst/>
          </a:prstGeom>
        </p:spPr>
        <p:txBody>
          <a:bodyPr lIns="0" tIns="0" rIns="0" bIns="0" rtlCol="0" anchor="t">
            <a:spAutoFit/>
          </a:bodyPr>
          <a:lstStyle/>
          <a:p>
            <a:pPr marL="734059" lvl="1" indent="-367030">
              <a:lnSpc>
                <a:spcPts val="4759"/>
              </a:lnSpc>
              <a:buFont typeface="Arial"/>
              <a:buChar char="•"/>
            </a:pPr>
            <a:r>
              <a:rPr lang="en-US" sz="3399" dirty="0">
                <a:solidFill>
                  <a:srgbClr val="104552"/>
                </a:solidFill>
                <a:latin typeface="Canva Sans"/>
              </a:rPr>
              <a:t>Safe Sleep</a:t>
            </a:r>
          </a:p>
          <a:p>
            <a:pPr marL="734059" lvl="1" indent="-367030">
              <a:lnSpc>
                <a:spcPts val="4759"/>
              </a:lnSpc>
              <a:buFont typeface="Arial"/>
              <a:buChar char="•"/>
            </a:pPr>
            <a:r>
              <a:rPr lang="en-US" sz="3399" dirty="0">
                <a:solidFill>
                  <a:srgbClr val="104552"/>
                </a:solidFill>
                <a:latin typeface="Canva Sans"/>
              </a:rPr>
              <a:t>Child Passenger Safety Seat</a:t>
            </a:r>
          </a:p>
          <a:p>
            <a:pPr marL="734059" lvl="1" indent="-367030">
              <a:lnSpc>
                <a:spcPts val="4759"/>
              </a:lnSpc>
              <a:buFont typeface="Arial"/>
              <a:buChar char="•"/>
            </a:pPr>
            <a:r>
              <a:rPr lang="en-US" sz="3399" dirty="0">
                <a:solidFill>
                  <a:srgbClr val="104552"/>
                </a:solidFill>
                <a:latin typeface="Canva Sans"/>
              </a:rPr>
              <a:t>Communicating for Conflict Resolution</a:t>
            </a:r>
          </a:p>
          <a:p>
            <a:pPr marL="734059" lvl="1" indent="-367030">
              <a:lnSpc>
                <a:spcPts val="4759"/>
              </a:lnSpc>
              <a:buFont typeface="Arial"/>
              <a:buChar char="•"/>
            </a:pPr>
            <a:r>
              <a:rPr lang="en-US" sz="3399" dirty="0">
                <a:solidFill>
                  <a:srgbClr val="104552"/>
                </a:solidFill>
                <a:latin typeface="Canva Sans"/>
              </a:rPr>
              <a:t>Motivational Interviewing</a:t>
            </a:r>
          </a:p>
          <a:p>
            <a:pPr marL="734059" lvl="1" indent="-367030">
              <a:lnSpc>
                <a:spcPts val="4759"/>
              </a:lnSpc>
              <a:buFont typeface="Arial"/>
              <a:buChar char="•"/>
            </a:pPr>
            <a:r>
              <a:rPr lang="en-US" sz="3399" dirty="0">
                <a:solidFill>
                  <a:srgbClr val="104552"/>
                </a:solidFill>
                <a:latin typeface="Canva Sans"/>
              </a:rPr>
              <a:t>Case Work Lab</a:t>
            </a:r>
          </a:p>
          <a:p>
            <a:pPr marL="734059" lvl="1" indent="-367030">
              <a:lnSpc>
                <a:spcPts val="4759"/>
              </a:lnSpc>
              <a:buFont typeface="Arial"/>
              <a:buChar char="•"/>
            </a:pPr>
            <a:r>
              <a:rPr lang="en-US" sz="3399" dirty="0">
                <a:solidFill>
                  <a:srgbClr val="104552"/>
                </a:solidFill>
                <a:latin typeface="Canva Sans"/>
              </a:rPr>
              <a:t>Safety and Well-Being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 name="AutoShape 5"/>
          <p:cNvSpPr/>
          <p:nvPr/>
        </p:nvSpPr>
        <p:spPr>
          <a:xfrm>
            <a:off x="-625772" y="9403433"/>
            <a:ext cx="17538698" cy="0"/>
          </a:xfrm>
          <a:prstGeom prst="line">
            <a:avLst/>
          </a:prstGeom>
          <a:ln w="19050" cap="flat">
            <a:solidFill>
              <a:srgbClr val="FFFFFF"/>
            </a:solidFill>
            <a:prstDash val="solid"/>
            <a:headEnd type="none" w="sm" len="sm"/>
            <a:tailEnd type="none" w="sm" len="sm"/>
          </a:ln>
        </p:spPr>
      </p:sp>
      <p:sp>
        <p:nvSpPr>
          <p:cNvPr id="6" name="TextBox 6"/>
          <p:cNvSpPr txBox="1"/>
          <p:nvPr/>
        </p:nvSpPr>
        <p:spPr>
          <a:xfrm>
            <a:off x="9110374" y="2224839"/>
            <a:ext cx="7002466" cy="10287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Any Questions?</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41747" flipV="1">
            <a:off x="13890770" y="-3726099"/>
            <a:ext cx="9538814" cy="745219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3758491" y="-1043082"/>
            <a:ext cx="6497977" cy="3248988"/>
          </a:xfrm>
          <a:prstGeom prst="rect">
            <a:avLst/>
          </a:prstGeom>
        </p:spPr>
      </p:pic>
      <p:pic>
        <p:nvPicPr>
          <p:cNvPr id="9" name="Picture 9"/>
          <p:cNvPicPr>
            <a:picLocks noChangeAspect="1"/>
          </p:cNvPicPr>
          <p:nvPr/>
        </p:nvPicPr>
        <p:blipFill>
          <a:blip r:embed="rId7"/>
          <a:srcRect/>
          <a:stretch>
            <a:fillRect/>
          </a:stretch>
        </p:blipFill>
        <p:spPr>
          <a:xfrm>
            <a:off x="1203493" y="1546467"/>
            <a:ext cx="6940084" cy="5898029"/>
          </a:xfrm>
          <a:prstGeom prst="rect">
            <a:avLst/>
          </a:prstGeom>
        </p:spPr>
      </p:pic>
      <p:pic>
        <p:nvPicPr>
          <p:cNvPr id="10" name="Picture 10"/>
          <p:cNvPicPr>
            <a:picLocks noChangeAspect="1"/>
          </p:cNvPicPr>
          <p:nvPr/>
        </p:nvPicPr>
        <p:blipFill>
          <a:blip r:embed="rId8"/>
          <a:srcRect t="6528" b="6528"/>
          <a:stretch>
            <a:fillRect/>
          </a:stretch>
        </p:blipFill>
        <p:spPr>
          <a:xfrm>
            <a:off x="16076879" y="8684602"/>
            <a:ext cx="1182421" cy="114739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557640" y="4083139"/>
            <a:ext cx="9812280" cy="1038746"/>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Quality Contacts</a:t>
            </a:r>
          </a:p>
        </p:txBody>
      </p:sp>
    </p:spTree>
    <p:extLst>
      <p:ext uri="{BB962C8B-B14F-4D97-AF65-F5344CB8AC3E}">
        <p14:creationId xmlns:p14="http://schemas.microsoft.com/office/powerpoint/2010/main" val="1578587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uploads/6023129734"/>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t="-14365" b="-14365"/>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sp>
        <p:nvSpPr>
          <p:cNvPr id="7" name="TextBox 7"/>
          <p:cNvSpPr txBox="1"/>
          <p:nvPr/>
        </p:nvSpPr>
        <p:spPr>
          <a:xfrm>
            <a:off x="447265" y="2278534"/>
            <a:ext cx="8030730" cy="4582795"/>
          </a:xfrm>
          <a:prstGeom prst="rect">
            <a:avLst/>
          </a:prstGeom>
        </p:spPr>
        <p:txBody>
          <a:bodyPr lIns="0" tIns="0" rIns="0" bIns="0" rtlCol="0" anchor="t">
            <a:spAutoFit/>
          </a:bodyPr>
          <a:lstStyle/>
          <a:p>
            <a:pPr algn="ctr">
              <a:lnSpc>
                <a:spcPts val="7279"/>
              </a:lnSpc>
            </a:pPr>
            <a:r>
              <a:rPr lang="en-US" sz="5199">
                <a:solidFill>
                  <a:srgbClr val="FFFFFF"/>
                </a:solidFill>
                <a:latin typeface="Laila Bold"/>
              </a:rPr>
              <a:t>"Quality is never an accident, it is always the results of intelligent effort."</a:t>
            </a:r>
          </a:p>
          <a:p>
            <a:pPr algn="ctr">
              <a:lnSpc>
                <a:spcPts val="7279"/>
              </a:lnSpc>
            </a:pPr>
            <a:r>
              <a:rPr lang="en-US" sz="5199">
                <a:solidFill>
                  <a:srgbClr val="FFFFFF"/>
                </a:solidFill>
                <a:latin typeface="Laila Bold"/>
              </a:rPr>
              <a:t>~John Ruskin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2115964"/>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Four</a:t>
            </a:r>
          </a:p>
          <a:p>
            <a:pPr algn="r">
              <a:lnSpc>
                <a:spcPts val="8400"/>
              </a:lnSpc>
            </a:pPr>
            <a:r>
              <a:rPr lang="en-US" sz="6000" dirty="0">
                <a:solidFill>
                  <a:srgbClr val="F0FFC4"/>
                </a:solidFill>
                <a:latin typeface="Laila Bold"/>
              </a:rPr>
              <a:t>Childcare Basics</a:t>
            </a:r>
          </a:p>
        </p:txBody>
      </p:sp>
    </p:spTree>
    <p:extLst>
      <p:ext uri="{BB962C8B-B14F-4D97-AF65-F5344CB8AC3E}">
        <p14:creationId xmlns:p14="http://schemas.microsoft.com/office/powerpoint/2010/main" val="1710119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vaults/5853948617"/>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t="-14365" b="-14365"/>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sp>
        <p:nvSpPr>
          <p:cNvPr id="7" name="TextBox 7"/>
          <p:cNvSpPr txBox="1"/>
          <p:nvPr/>
        </p:nvSpPr>
        <p:spPr>
          <a:xfrm>
            <a:off x="687898" y="2426489"/>
            <a:ext cx="7606998" cy="4286885"/>
          </a:xfrm>
          <a:prstGeom prst="rect">
            <a:avLst/>
          </a:prstGeom>
        </p:spPr>
        <p:txBody>
          <a:bodyPr lIns="0" tIns="0" rIns="0" bIns="0" rtlCol="0" anchor="t">
            <a:spAutoFit/>
          </a:bodyPr>
          <a:lstStyle/>
          <a:p>
            <a:pPr>
              <a:lnSpc>
                <a:spcPts val="6860"/>
              </a:lnSpc>
            </a:pPr>
            <a:r>
              <a:rPr lang="en-US" sz="4900">
                <a:solidFill>
                  <a:srgbClr val="F0FFC4"/>
                </a:solidFill>
                <a:latin typeface="Laila Bold"/>
              </a:rPr>
              <a:t>"Children are the world's most valuable resource and it's best hope for the furture."</a:t>
            </a:r>
          </a:p>
          <a:p>
            <a:pPr>
              <a:lnSpc>
                <a:spcPts val="6720"/>
              </a:lnSpc>
            </a:pPr>
            <a:r>
              <a:rPr lang="en-US" sz="4800">
                <a:solidFill>
                  <a:srgbClr val="F0FFC4"/>
                </a:solidFill>
                <a:latin typeface="Laila Bold"/>
              </a:rPr>
              <a:t>~John F. Kennedy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3193182"/>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Five</a:t>
            </a:r>
          </a:p>
          <a:p>
            <a:pPr algn="r">
              <a:lnSpc>
                <a:spcPts val="8400"/>
              </a:lnSpc>
              <a:spcBef>
                <a:spcPct val="0"/>
              </a:spcBef>
            </a:pPr>
            <a:r>
              <a:rPr lang="en-US" sz="6000" dirty="0">
                <a:solidFill>
                  <a:srgbClr val="F0FFC4"/>
                </a:solidFill>
                <a:latin typeface="Laila Bold"/>
              </a:rPr>
              <a:t>CFTM Facilitation </a:t>
            </a:r>
          </a:p>
          <a:p>
            <a:pPr algn="r">
              <a:lnSpc>
                <a:spcPts val="8400"/>
              </a:lnSpc>
              <a:spcBef>
                <a:spcPct val="0"/>
              </a:spcBef>
            </a:pPr>
            <a:r>
              <a:rPr lang="en-US" sz="6000" dirty="0">
                <a:solidFill>
                  <a:srgbClr val="F0FFC4"/>
                </a:solidFill>
                <a:latin typeface="Laila Bold"/>
              </a:rPr>
              <a:t>for the Case Manager</a:t>
            </a:r>
          </a:p>
        </p:txBody>
      </p:sp>
    </p:spTree>
    <p:extLst>
      <p:ext uri="{BB962C8B-B14F-4D97-AF65-F5344CB8AC3E}">
        <p14:creationId xmlns:p14="http://schemas.microsoft.com/office/powerpoint/2010/main" val="2405210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vaults/5853963357"/>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l="-1711" r="-1711"/>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sp>
        <p:nvSpPr>
          <p:cNvPr id="7" name="TextBox 7"/>
          <p:cNvSpPr txBox="1"/>
          <p:nvPr/>
        </p:nvSpPr>
        <p:spPr>
          <a:xfrm>
            <a:off x="687898" y="2087082"/>
            <a:ext cx="7606998" cy="5153660"/>
          </a:xfrm>
          <a:prstGeom prst="rect">
            <a:avLst/>
          </a:prstGeom>
        </p:spPr>
        <p:txBody>
          <a:bodyPr lIns="0" tIns="0" rIns="0" bIns="0" rtlCol="0" anchor="t">
            <a:spAutoFit/>
          </a:bodyPr>
          <a:lstStyle/>
          <a:p>
            <a:pPr>
              <a:lnSpc>
                <a:spcPts val="6860"/>
              </a:lnSpc>
            </a:pPr>
            <a:r>
              <a:rPr lang="en-US" sz="4900">
                <a:solidFill>
                  <a:srgbClr val="F0FFC4"/>
                </a:solidFill>
                <a:latin typeface="Laila Bold"/>
              </a:rPr>
              <a:t>"The strength of the team is each individual member.  The strength of each member is the team."</a:t>
            </a:r>
          </a:p>
          <a:p>
            <a:pPr>
              <a:lnSpc>
                <a:spcPts val="6720"/>
              </a:lnSpc>
            </a:pPr>
            <a:r>
              <a:rPr lang="en-US" sz="4800">
                <a:solidFill>
                  <a:srgbClr val="F0FFC4"/>
                </a:solidFill>
                <a:latin typeface="Laila Bold"/>
              </a:rPr>
              <a:t>~Phil Jackson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3193182"/>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Six</a:t>
            </a:r>
          </a:p>
          <a:p>
            <a:pPr algn="r">
              <a:lnSpc>
                <a:spcPts val="8400"/>
              </a:lnSpc>
              <a:spcBef>
                <a:spcPct val="0"/>
              </a:spcBef>
            </a:pPr>
            <a:r>
              <a:rPr lang="en-US" sz="6000" dirty="0">
                <a:solidFill>
                  <a:srgbClr val="F0FFC4"/>
                </a:solidFill>
                <a:latin typeface="Laila Bold"/>
              </a:rPr>
              <a:t>Minimal Facts for </a:t>
            </a:r>
          </a:p>
          <a:p>
            <a:pPr algn="r">
              <a:lnSpc>
                <a:spcPts val="8400"/>
              </a:lnSpc>
              <a:spcBef>
                <a:spcPct val="0"/>
              </a:spcBef>
            </a:pPr>
            <a:r>
              <a:rPr lang="en-US" sz="6000" dirty="0">
                <a:solidFill>
                  <a:srgbClr val="F0FFC4"/>
                </a:solidFill>
                <a:latin typeface="Laila Bold"/>
              </a:rPr>
              <a:t>Interviewing</a:t>
            </a:r>
          </a:p>
        </p:txBody>
      </p:sp>
    </p:spTree>
    <p:extLst>
      <p:ext uri="{BB962C8B-B14F-4D97-AF65-F5344CB8AC3E}">
        <p14:creationId xmlns:p14="http://schemas.microsoft.com/office/powerpoint/2010/main" val="633385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1464465" y="3162740"/>
            <a:ext cx="4658076" cy="6259743"/>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2B4011"/>
            </a:solidFill>
            <a:prstDash val="solid"/>
            <a:headEnd type="none" w="sm" len="sm"/>
            <a:tailEnd type="none" w="sm" len="sm"/>
          </a:ln>
        </p:spPr>
      </p:sp>
      <p:grpSp>
        <p:nvGrpSpPr>
          <p:cNvPr id="9" name="Group 9"/>
          <p:cNvGrpSpPr>
            <a:grpSpLocks noChangeAspect="1"/>
          </p:cNvGrpSpPr>
          <p:nvPr/>
        </p:nvGrpSpPr>
        <p:grpSpPr>
          <a:xfrm rot="-65533">
            <a:off x="4714401" y="2369478"/>
            <a:ext cx="1390457" cy="1868562"/>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17477" r="-17477"/>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grpSp>
        <p:nvGrpSpPr>
          <p:cNvPr id="14" name="Group 14"/>
          <p:cNvGrpSpPr>
            <a:grpSpLocks noChangeAspect="1"/>
          </p:cNvGrpSpPr>
          <p:nvPr/>
        </p:nvGrpSpPr>
        <p:grpSpPr>
          <a:xfrm>
            <a:off x="7092820" y="3162740"/>
            <a:ext cx="4658076" cy="6259743"/>
            <a:chOff x="0" y="0"/>
            <a:chExt cx="3663950" cy="4923790"/>
          </a:xfrm>
        </p:grpSpPr>
        <p:sp>
          <p:nvSpPr>
            <p:cNvPr id="15" name="Freeform 15"/>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16" name="Freeform 16"/>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grpSp>
        <p:nvGrpSpPr>
          <p:cNvPr id="17" name="Group 17"/>
          <p:cNvGrpSpPr>
            <a:grpSpLocks noChangeAspect="1"/>
          </p:cNvGrpSpPr>
          <p:nvPr/>
        </p:nvGrpSpPr>
        <p:grpSpPr>
          <a:xfrm rot="-65533">
            <a:off x="10423053" y="2319258"/>
            <a:ext cx="1390457" cy="1868562"/>
            <a:chOff x="0" y="0"/>
            <a:chExt cx="3663950" cy="4923790"/>
          </a:xfrm>
        </p:grpSpPr>
        <p:sp>
          <p:nvSpPr>
            <p:cNvPr id="18" name="Freeform 18"/>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8"/>
              <a:stretch>
                <a:fillRect l="-17477" r="-17477"/>
              </a:stretch>
            </a:blipFill>
          </p:spPr>
        </p:sp>
        <p:sp>
          <p:nvSpPr>
            <p:cNvPr id="19" name="Freeform 19"/>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grpSp>
        <p:nvGrpSpPr>
          <p:cNvPr id="20" name="Group 20"/>
          <p:cNvGrpSpPr>
            <a:grpSpLocks noChangeAspect="1"/>
          </p:cNvGrpSpPr>
          <p:nvPr/>
        </p:nvGrpSpPr>
        <p:grpSpPr>
          <a:xfrm>
            <a:off x="13049122" y="3143690"/>
            <a:ext cx="4658076" cy="6259743"/>
            <a:chOff x="0" y="0"/>
            <a:chExt cx="3663950" cy="4923790"/>
          </a:xfrm>
        </p:grpSpPr>
        <p:sp>
          <p:nvSpPr>
            <p:cNvPr id="21" name="Freeform 21"/>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22" name="Freeform 22"/>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grpSp>
        <p:nvGrpSpPr>
          <p:cNvPr id="23" name="Group 23"/>
          <p:cNvGrpSpPr>
            <a:grpSpLocks noChangeAspect="1"/>
          </p:cNvGrpSpPr>
          <p:nvPr/>
        </p:nvGrpSpPr>
        <p:grpSpPr>
          <a:xfrm rot="-65533">
            <a:off x="16564071" y="2401618"/>
            <a:ext cx="1390457" cy="1868562"/>
            <a:chOff x="0" y="0"/>
            <a:chExt cx="3663950" cy="4923790"/>
          </a:xfrm>
        </p:grpSpPr>
        <p:sp>
          <p:nvSpPr>
            <p:cNvPr id="24" name="Freeform 2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9"/>
              <a:stretch>
                <a:fillRect l="-17477" r="-17477"/>
              </a:stretch>
            </a:blipFill>
          </p:spPr>
        </p:sp>
        <p:sp>
          <p:nvSpPr>
            <p:cNvPr id="25" name="Freeform 2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26" name="TextBox 26"/>
          <p:cNvSpPr txBox="1"/>
          <p:nvPr/>
        </p:nvSpPr>
        <p:spPr>
          <a:xfrm>
            <a:off x="254534" y="136322"/>
            <a:ext cx="7002466" cy="2095500"/>
          </a:xfrm>
          <a:prstGeom prst="rect">
            <a:avLst/>
          </a:prstGeom>
        </p:spPr>
        <p:txBody>
          <a:bodyPr lIns="0" tIns="0" rIns="0" bIns="0" rtlCol="0" anchor="t">
            <a:spAutoFit/>
          </a:bodyPr>
          <a:lstStyle/>
          <a:p>
            <a:pPr>
              <a:lnSpc>
                <a:spcPts val="8400"/>
              </a:lnSpc>
              <a:spcBef>
                <a:spcPct val="0"/>
              </a:spcBef>
            </a:pPr>
            <a:r>
              <a:rPr lang="en-US" sz="6000">
                <a:solidFill>
                  <a:srgbClr val="104552"/>
                </a:solidFill>
                <a:latin typeface="Laila Bold"/>
              </a:rPr>
              <a:t>Interview Differences</a:t>
            </a:r>
          </a:p>
        </p:txBody>
      </p:sp>
      <p:sp>
        <p:nvSpPr>
          <p:cNvPr id="27" name="TextBox 27"/>
          <p:cNvSpPr txBox="1"/>
          <p:nvPr/>
        </p:nvSpPr>
        <p:spPr>
          <a:xfrm>
            <a:off x="1709745" y="4235638"/>
            <a:ext cx="3967858" cy="4365625"/>
          </a:xfrm>
          <a:prstGeom prst="rect">
            <a:avLst/>
          </a:prstGeom>
        </p:spPr>
        <p:txBody>
          <a:bodyPr lIns="0" tIns="0" rIns="0" bIns="0" rtlCol="0" anchor="t">
            <a:spAutoFit/>
          </a:bodyPr>
          <a:lstStyle/>
          <a:p>
            <a:pPr>
              <a:lnSpc>
                <a:spcPts val="3499"/>
              </a:lnSpc>
              <a:spcBef>
                <a:spcPct val="0"/>
              </a:spcBef>
            </a:pPr>
            <a:r>
              <a:rPr lang="en-US" sz="2499">
                <a:solidFill>
                  <a:srgbClr val="FFFFFF"/>
                </a:solidFill>
                <a:latin typeface="Cerebri Bold"/>
              </a:rPr>
              <a:t>These interviews are conducted with all members of the family to assess for strengths and needs in a comprehensive, holistic manner. The global assessment interviews are conducted by the DCS case manager. </a:t>
            </a:r>
          </a:p>
        </p:txBody>
      </p:sp>
      <p:sp>
        <p:nvSpPr>
          <p:cNvPr id="28" name="TextBox 28"/>
          <p:cNvSpPr txBox="1"/>
          <p:nvPr/>
        </p:nvSpPr>
        <p:spPr>
          <a:xfrm rot="-5400000">
            <a:off x="-1659062" y="6202874"/>
            <a:ext cx="5299323" cy="646429"/>
          </a:xfrm>
          <a:prstGeom prst="rect">
            <a:avLst/>
          </a:prstGeom>
        </p:spPr>
        <p:txBody>
          <a:bodyPr lIns="0" tIns="0" rIns="0" bIns="0" rtlCol="0" anchor="t">
            <a:spAutoFit/>
          </a:bodyPr>
          <a:lstStyle/>
          <a:p>
            <a:pPr algn="ctr">
              <a:lnSpc>
                <a:spcPts val="5320"/>
              </a:lnSpc>
            </a:pPr>
            <a:r>
              <a:rPr lang="en-US" sz="3800">
                <a:solidFill>
                  <a:srgbClr val="FFFFFF"/>
                </a:solidFill>
                <a:latin typeface="Canva Sans"/>
              </a:rPr>
              <a:t>Global Assessment</a:t>
            </a:r>
          </a:p>
        </p:txBody>
      </p:sp>
      <p:sp>
        <p:nvSpPr>
          <p:cNvPr id="29" name="TextBox 29"/>
          <p:cNvSpPr txBox="1"/>
          <p:nvPr/>
        </p:nvSpPr>
        <p:spPr>
          <a:xfrm rot="-5400000">
            <a:off x="4119944" y="6338123"/>
            <a:ext cx="5299323" cy="646429"/>
          </a:xfrm>
          <a:prstGeom prst="rect">
            <a:avLst/>
          </a:prstGeom>
        </p:spPr>
        <p:txBody>
          <a:bodyPr lIns="0" tIns="0" rIns="0" bIns="0" rtlCol="0" anchor="t">
            <a:spAutoFit/>
          </a:bodyPr>
          <a:lstStyle/>
          <a:p>
            <a:pPr algn="ctr">
              <a:lnSpc>
                <a:spcPts val="5320"/>
              </a:lnSpc>
            </a:pPr>
            <a:r>
              <a:rPr lang="en-US" sz="3800">
                <a:solidFill>
                  <a:srgbClr val="FFFFFF"/>
                </a:solidFill>
                <a:latin typeface="Canva Sans"/>
              </a:rPr>
              <a:t>Minimal Facts</a:t>
            </a:r>
          </a:p>
        </p:txBody>
      </p:sp>
      <p:sp>
        <p:nvSpPr>
          <p:cNvPr id="30" name="TextBox 30"/>
          <p:cNvSpPr txBox="1"/>
          <p:nvPr/>
        </p:nvSpPr>
        <p:spPr>
          <a:xfrm>
            <a:off x="7492870" y="4235638"/>
            <a:ext cx="4160392" cy="4803775"/>
          </a:xfrm>
          <a:prstGeom prst="rect">
            <a:avLst/>
          </a:prstGeom>
        </p:spPr>
        <p:txBody>
          <a:bodyPr lIns="0" tIns="0" rIns="0" bIns="0" rtlCol="0" anchor="t">
            <a:spAutoFit/>
          </a:bodyPr>
          <a:lstStyle/>
          <a:p>
            <a:pPr>
              <a:lnSpc>
                <a:spcPts val="3499"/>
              </a:lnSpc>
              <a:spcBef>
                <a:spcPct val="0"/>
              </a:spcBef>
            </a:pPr>
            <a:r>
              <a:rPr lang="en-US" sz="2499">
                <a:solidFill>
                  <a:srgbClr val="FFFFFF"/>
                </a:solidFill>
                <a:latin typeface="Cerebri Bold"/>
              </a:rPr>
              <a:t>This is to be used when needing to determine immediate safety when perpetrators may still have access to the victim(s). This should not be standardly used on all cases. The minimal facts interview is conducted by the DCS case manager or law enforcement.</a:t>
            </a:r>
          </a:p>
        </p:txBody>
      </p:sp>
      <p:sp>
        <p:nvSpPr>
          <p:cNvPr id="31" name="TextBox 31"/>
          <p:cNvSpPr txBox="1"/>
          <p:nvPr/>
        </p:nvSpPr>
        <p:spPr>
          <a:xfrm rot="-5400000">
            <a:off x="9923846" y="5969397"/>
            <a:ext cx="5299323" cy="646429"/>
          </a:xfrm>
          <a:prstGeom prst="rect">
            <a:avLst/>
          </a:prstGeom>
        </p:spPr>
        <p:txBody>
          <a:bodyPr lIns="0" tIns="0" rIns="0" bIns="0" rtlCol="0" anchor="t">
            <a:spAutoFit/>
          </a:bodyPr>
          <a:lstStyle/>
          <a:p>
            <a:pPr algn="ctr">
              <a:lnSpc>
                <a:spcPts val="5320"/>
              </a:lnSpc>
            </a:pPr>
            <a:r>
              <a:rPr lang="en-US" sz="3800">
                <a:solidFill>
                  <a:srgbClr val="FFFFFF"/>
                </a:solidFill>
                <a:latin typeface="Canva Sans"/>
              </a:rPr>
              <a:t>Forensic Interview</a:t>
            </a:r>
          </a:p>
        </p:txBody>
      </p:sp>
      <p:sp>
        <p:nvSpPr>
          <p:cNvPr id="32" name="TextBox 32"/>
          <p:cNvSpPr txBox="1"/>
          <p:nvPr/>
        </p:nvSpPr>
        <p:spPr>
          <a:xfrm>
            <a:off x="13393407" y="4355468"/>
            <a:ext cx="4094819" cy="4365625"/>
          </a:xfrm>
          <a:prstGeom prst="rect">
            <a:avLst/>
          </a:prstGeom>
        </p:spPr>
        <p:txBody>
          <a:bodyPr lIns="0" tIns="0" rIns="0" bIns="0" rtlCol="0" anchor="t">
            <a:spAutoFit/>
          </a:bodyPr>
          <a:lstStyle/>
          <a:p>
            <a:pPr>
              <a:lnSpc>
                <a:spcPts val="3500"/>
              </a:lnSpc>
              <a:spcBef>
                <a:spcPct val="0"/>
              </a:spcBef>
            </a:pPr>
            <a:r>
              <a:rPr lang="en-US" sz="2500">
                <a:solidFill>
                  <a:srgbClr val="FFFFFF"/>
                </a:solidFill>
                <a:latin typeface="Cerebri Bold"/>
              </a:rPr>
              <a:t>This is a structured conversation with a child intended to elicit detailed information about a possible event(s) that the child may have experienced or witnessed. This interview is conducted by forensic interview specialists.</a:t>
            </a:r>
          </a:p>
        </p:txBody>
      </p:sp>
      <p:pic>
        <p:nvPicPr>
          <p:cNvPr id="33" name="Picture 33"/>
          <p:cNvPicPr>
            <a:picLocks noChangeAspect="1"/>
          </p:cNvPicPr>
          <p:nvPr/>
        </p:nvPicPr>
        <p:blipFill>
          <a:blip r:embed="rId10"/>
          <a:srcRect t="6528" b="6528"/>
          <a:stretch>
            <a:fillRect/>
          </a:stretch>
        </p:blipFill>
        <p:spPr>
          <a:xfrm>
            <a:off x="16321715" y="8684602"/>
            <a:ext cx="1182421" cy="114739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77370" y="4562399"/>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20203"/>
            </a:solidFill>
            <a:prstDash val="solid"/>
            <a:headEnd type="none" w="sm" len="sm"/>
            <a:tailEnd type="none" w="sm" len="sm"/>
          </a:ln>
        </p:spPr>
      </p:sp>
      <p:grpSp>
        <p:nvGrpSpPr>
          <p:cNvPr id="4" name="Group 4"/>
          <p:cNvGrpSpPr/>
          <p:nvPr/>
        </p:nvGrpSpPr>
        <p:grpSpPr>
          <a:xfrm>
            <a:off x="-2585056" y="-4455940"/>
            <a:ext cx="12729897" cy="15372288"/>
            <a:chOff x="0" y="0"/>
            <a:chExt cx="3352730" cy="4048669"/>
          </a:xfrm>
        </p:grpSpPr>
        <p:sp>
          <p:nvSpPr>
            <p:cNvPr id="5" name="Freeform 5"/>
            <p:cNvSpPr/>
            <p:nvPr/>
          </p:nvSpPr>
          <p:spPr>
            <a:xfrm>
              <a:off x="0" y="0"/>
              <a:ext cx="3352730" cy="4048668"/>
            </a:xfrm>
            <a:custGeom>
              <a:avLst/>
              <a:gdLst/>
              <a:ahLst/>
              <a:cxnLst/>
              <a:rect l="l" t="t" r="r" b="b"/>
              <a:pathLst>
                <a:path w="3352730" h="4048668">
                  <a:moveTo>
                    <a:pt x="0" y="0"/>
                  </a:moveTo>
                  <a:lnTo>
                    <a:pt x="3352730" y="0"/>
                  </a:lnTo>
                  <a:lnTo>
                    <a:pt x="3352730"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22473" flipV="1">
            <a:off x="14281806" y="-3223844"/>
            <a:ext cx="9538814" cy="745219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33047" flipV="1">
            <a:off x="14055110" y="-1252774"/>
            <a:ext cx="6497977" cy="3248988"/>
          </a:xfrm>
          <a:prstGeom prst="rect">
            <a:avLst/>
          </a:prstGeom>
        </p:spPr>
      </p:pic>
      <p:grpSp>
        <p:nvGrpSpPr>
          <p:cNvPr id="9" name="Group 9"/>
          <p:cNvGrpSpPr>
            <a:grpSpLocks noChangeAspect="1"/>
          </p:cNvGrpSpPr>
          <p:nvPr/>
        </p:nvGrpSpPr>
        <p:grpSpPr>
          <a:xfrm>
            <a:off x="10970317" y="2089709"/>
            <a:ext cx="4909188" cy="6597200"/>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grpSp>
        <p:nvGrpSpPr>
          <p:cNvPr id="12" name="Group 12"/>
          <p:cNvGrpSpPr>
            <a:grpSpLocks noChangeAspect="1"/>
          </p:cNvGrpSpPr>
          <p:nvPr/>
        </p:nvGrpSpPr>
        <p:grpSpPr>
          <a:xfrm>
            <a:off x="11591078" y="2437644"/>
            <a:ext cx="4909188" cy="6597200"/>
            <a:chOff x="0" y="0"/>
            <a:chExt cx="3663950" cy="4923790"/>
          </a:xfrm>
        </p:grpSpPr>
        <p:sp>
          <p:nvSpPr>
            <p:cNvPr id="13" name="Freeform 13"/>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8"/>
              <a:stretch>
                <a:fillRect t="-386" b="-386"/>
              </a:stretch>
            </a:blipFill>
          </p:spPr>
        </p:sp>
        <p:sp>
          <p:nvSpPr>
            <p:cNvPr id="14" name="Freeform 14"/>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5" name="TextBox 15"/>
          <p:cNvSpPr txBox="1"/>
          <p:nvPr/>
        </p:nvSpPr>
        <p:spPr>
          <a:xfrm>
            <a:off x="1028700" y="2176750"/>
            <a:ext cx="8115300"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Understanding Minimal Facts</a:t>
            </a:r>
          </a:p>
        </p:txBody>
      </p:sp>
      <p:sp>
        <p:nvSpPr>
          <p:cNvPr id="16" name="TextBox 16"/>
          <p:cNvSpPr txBox="1"/>
          <p:nvPr/>
        </p:nvSpPr>
        <p:spPr>
          <a:xfrm>
            <a:off x="1028700" y="4916980"/>
            <a:ext cx="8115300" cy="480377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F0FFC4"/>
                </a:solidFill>
                <a:latin typeface="Cerebri"/>
              </a:rPr>
              <a:t>A Minimal Facts Interview is usually conducted by the Case Manager in a child abuse investigation, most commonly in sexual abuse cases. In some instances, it may also be conducted by a law enforcement officer. </a:t>
            </a:r>
          </a:p>
          <a:p>
            <a:pPr>
              <a:lnSpc>
                <a:spcPts val="3499"/>
              </a:lnSpc>
            </a:pPr>
            <a:endParaRPr lang="en-US" sz="2499">
              <a:solidFill>
                <a:srgbClr val="F0FFC4"/>
              </a:solidFill>
              <a:latin typeface="Cerebri"/>
            </a:endParaRPr>
          </a:p>
          <a:p>
            <a:pPr marL="539749" lvl="1" indent="-269875">
              <a:lnSpc>
                <a:spcPts val="3499"/>
              </a:lnSpc>
              <a:buFont typeface="Arial"/>
              <a:buChar char="•"/>
            </a:pPr>
            <a:r>
              <a:rPr lang="en-US" sz="2499">
                <a:solidFill>
                  <a:srgbClr val="F0FFC4"/>
                </a:solidFill>
                <a:latin typeface="Cerebri"/>
              </a:rPr>
              <a:t>Minimal Facts Interviews are used to obtain the very basic facts concerning the alleged abuse that allow a case manager to provide for the child's immediate safety and immediate medical attention.</a:t>
            </a:r>
          </a:p>
          <a:p>
            <a:pPr>
              <a:lnSpc>
                <a:spcPts val="3499"/>
              </a:lnSpc>
            </a:pPr>
            <a:endParaRPr lang="en-US" sz="2499">
              <a:solidFill>
                <a:srgbClr val="F0FFC4"/>
              </a:solidFill>
              <a:latin typeface="Cerebri"/>
            </a:endParaRPr>
          </a:p>
        </p:txBody>
      </p:sp>
      <p:pic>
        <p:nvPicPr>
          <p:cNvPr id="17" name="Picture 17"/>
          <p:cNvPicPr>
            <a:picLocks noChangeAspect="1"/>
          </p:cNvPicPr>
          <p:nvPr/>
        </p:nvPicPr>
        <p:blipFill>
          <a:blip r:embed="rId9"/>
          <a:srcRect t="6528" b="6528"/>
          <a:stretch>
            <a:fillRect/>
          </a:stretch>
        </p:blipFill>
        <p:spPr>
          <a:xfrm>
            <a:off x="16321715" y="8684602"/>
            <a:ext cx="1182421" cy="114739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4238459" y="7617965"/>
            <a:ext cx="9538814" cy="7452198"/>
          </a:xfrm>
          <a:prstGeom prst="rect">
            <a:avLst/>
          </a:prstGeom>
        </p:spPr>
      </p:pic>
      <p:grpSp>
        <p:nvGrpSpPr>
          <p:cNvPr id="4" name="Group 4"/>
          <p:cNvGrpSpPr/>
          <p:nvPr/>
        </p:nvGrpSpPr>
        <p:grpSpPr>
          <a:xfrm>
            <a:off x="-2585056" y="-4455940"/>
            <a:ext cx="22102083" cy="8681275"/>
            <a:chOff x="0" y="0"/>
            <a:chExt cx="5821125" cy="2286426"/>
          </a:xfrm>
        </p:grpSpPr>
        <p:sp>
          <p:nvSpPr>
            <p:cNvPr id="5" name="Freeform 5"/>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10124340" y="-348958"/>
            <a:ext cx="6022373" cy="9033560"/>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37050" r="-88090"/>
              </a:stretch>
            </a:blip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379415" y="8589292"/>
            <a:ext cx="6497977" cy="3248988"/>
          </a:xfrm>
          <a:prstGeom prst="rect">
            <a:avLst/>
          </a:prstGeom>
        </p:spPr>
      </p:pic>
      <p:pic>
        <p:nvPicPr>
          <p:cNvPr id="10" name="Picture 10"/>
          <p:cNvPicPr>
            <a:picLocks noChangeAspect="1"/>
          </p:cNvPicPr>
          <p:nvPr/>
        </p:nvPicPr>
        <p:blipFill>
          <a:blip r:embed="rId8"/>
          <a:srcRect t="6528" b="6528"/>
          <a:stretch>
            <a:fillRect/>
          </a:stretch>
        </p:blipFill>
        <p:spPr>
          <a:xfrm>
            <a:off x="16321715" y="8684602"/>
            <a:ext cx="1182421" cy="1147396"/>
          </a:xfrm>
          <a:prstGeom prst="rect">
            <a:avLst/>
          </a:prstGeom>
        </p:spPr>
      </p:pic>
      <p:grpSp>
        <p:nvGrpSpPr>
          <p:cNvPr id="11" name="Group 11"/>
          <p:cNvGrpSpPr/>
          <p:nvPr/>
        </p:nvGrpSpPr>
        <p:grpSpPr>
          <a:xfrm>
            <a:off x="7596753" y="9602837"/>
            <a:ext cx="8549960" cy="3284277"/>
            <a:chOff x="0" y="0"/>
            <a:chExt cx="2251841" cy="864995"/>
          </a:xfrm>
        </p:grpSpPr>
        <p:sp>
          <p:nvSpPr>
            <p:cNvPr id="12" name="Freeform 12"/>
            <p:cNvSpPr/>
            <p:nvPr/>
          </p:nvSpPr>
          <p:spPr>
            <a:xfrm>
              <a:off x="0" y="0"/>
              <a:ext cx="2251841" cy="864995"/>
            </a:xfrm>
            <a:custGeom>
              <a:avLst/>
              <a:gdLst/>
              <a:ahLst/>
              <a:cxnLst/>
              <a:rect l="l" t="t" r="r" b="b"/>
              <a:pathLst>
                <a:path w="2251841" h="864995">
                  <a:moveTo>
                    <a:pt x="0" y="0"/>
                  </a:moveTo>
                  <a:lnTo>
                    <a:pt x="2251841" y="0"/>
                  </a:lnTo>
                  <a:lnTo>
                    <a:pt x="2251841" y="864995"/>
                  </a:lnTo>
                  <a:lnTo>
                    <a:pt x="0" y="864995"/>
                  </a:lnTo>
                  <a:close/>
                </a:path>
              </a:pathLst>
            </a:custGeom>
            <a:solidFill>
              <a:srgbClr val="F43131"/>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4" name="TextBox 14"/>
          <p:cNvSpPr txBox="1"/>
          <p:nvPr/>
        </p:nvSpPr>
        <p:spPr>
          <a:xfrm>
            <a:off x="1333500" y="1710242"/>
            <a:ext cx="7570124"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Training Expectations</a:t>
            </a:r>
          </a:p>
        </p:txBody>
      </p:sp>
      <p:sp>
        <p:nvSpPr>
          <p:cNvPr id="15" name="TextBox 15"/>
          <p:cNvSpPr txBox="1"/>
          <p:nvPr/>
        </p:nvSpPr>
        <p:spPr>
          <a:xfrm>
            <a:off x="1466338" y="4716170"/>
            <a:ext cx="7437285" cy="2516506"/>
          </a:xfrm>
          <a:prstGeom prst="rect">
            <a:avLst/>
          </a:prstGeom>
        </p:spPr>
        <p:txBody>
          <a:bodyPr lIns="0" tIns="0" rIns="0" bIns="0" rtlCol="0" anchor="t">
            <a:spAutoFit/>
          </a:bodyPr>
          <a:lstStyle/>
          <a:p>
            <a:pPr marL="1036310" lvl="1" indent="-518155">
              <a:lnSpc>
                <a:spcPts val="6719"/>
              </a:lnSpc>
              <a:buFont typeface="Arial"/>
              <a:buChar char="•"/>
            </a:pPr>
            <a:r>
              <a:rPr lang="en-US" sz="4799" dirty="0">
                <a:solidFill>
                  <a:srgbClr val="2B4011"/>
                </a:solidFill>
                <a:latin typeface="Cerebri"/>
              </a:rPr>
              <a:t>What do you want to learn?</a:t>
            </a:r>
          </a:p>
          <a:p>
            <a:pPr marL="1036310" lvl="1" indent="-518155">
              <a:lnSpc>
                <a:spcPts val="6719"/>
              </a:lnSpc>
              <a:buFont typeface="Arial"/>
              <a:buChar char="•"/>
            </a:pPr>
            <a:r>
              <a:rPr lang="en-US" sz="4799" dirty="0">
                <a:solidFill>
                  <a:srgbClr val="2B4011"/>
                </a:solidFill>
                <a:latin typeface="Cerebri"/>
              </a:rPr>
              <a:t>Comfort Rules Review</a:t>
            </a:r>
          </a:p>
        </p:txBody>
      </p:sp>
      <p:sp>
        <p:nvSpPr>
          <p:cNvPr id="16" name="TextBox 16"/>
          <p:cNvSpPr txBox="1"/>
          <p:nvPr/>
        </p:nvSpPr>
        <p:spPr>
          <a:xfrm>
            <a:off x="8089267" y="9633396"/>
            <a:ext cx="7564934"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Genuineness, Empathy, and Respect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TextBox 2"/>
          <p:cNvSpPr txBox="1"/>
          <p:nvPr/>
        </p:nvSpPr>
        <p:spPr>
          <a:xfrm>
            <a:off x="7798557" y="3772661"/>
            <a:ext cx="9460743" cy="5929630"/>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104552"/>
                </a:solidFill>
                <a:latin typeface="Cerebri Bold"/>
              </a:rPr>
              <a:t>May be part of initial contact. </a:t>
            </a:r>
          </a:p>
          <a:p>
            <a:pPr>
              <a:lnSpc>
                <a:spcPts val="3919"/>
              </a:lnSpc>
            </a:pPr>
            <a:endParaRPr lang="en-US" sz="2799">
              <a:solidFill>
                <a:srgbClr val="104552"/>
              </a:solidFill>
              <a:latin typeface="Cerebri Bold"/>
            </a:endParaRPr>
          </a:p>
          <a:p>
            <a:pPr marL="604519" lvl="1" indent="-302260">
              <a:lnSpc>
                <a:spcPts val="3919"/>
              </a:lnSpc>
              <a:buFont typeface="Arial"/>
              <a:buChar char="•"/>
            </a:pPr>
            <a:r>
              <a:rPr lang="en-US" sz="2799">
                <a:solidFill>
                  <a:srgbClr val="104552"/>
                </a:solidFill>
                <a:latin typeface="Cerebri Bold"/>
              </a:rPr>
              <a:t>A basic fact-finding, brief interview conducted with a child regarding allegations of abuse. </a:t>
            </a:r>
          </a:p>
          <a:p>
            <a:pPr>
              <a:lnSpc>
                <a:spcPts val="3919"/>
              </a:lnSpc>
            </a:pPr>
            <a:endParaRPr lang="en-US" sz="2799">
              <a:solidFill>
                <a:srgbClr val="104552"/>
              </a:solidFill>
              <a:latin typeface="Cerebri Bold"/>
            </a:endParaRPr>
          </a:p>
          <a:p>
            <a:pPr marL="604519" lvl="1" indent="-302260">
              <a:lnSpc>
                <a:spcPts val="3919"/>
              </a:lnSpc>
              <a:buFont typeface="Arial"/>
              <a:buChar char="•"/>
            </a:pPr>
            <a:r>
              <a:rPr lang="en-US" sz="2799">
                <a:solidFill>
                  <a:srgbClr val="104552"/>
                </a:solidFill>
                <a:latin typeface="Cerebri Bold"/>
              </a:rPr>
              <a:t>Uses minimal questioning to yield information necessary to provide for the child's immediate safety and immediate medical needs.</a:t>
            </a:r>
          </a:p>
          <a:p>
            <a:pPr>
              <a:lnSpc>
                <a:spcPts val="3919"/>
              </a:lnSpc>
            </a:pPr>
            <a:endParaRPr lang="en-US" sz="2799">
              <a:solidFill>
                <a:srgbClr val="104552"/>
              </a:solidFill>
              <a:latin typeface="Cerebri Bold"/>
            </a:endParaRPr>
          </a:p>
          <a:p>
            <a:pPr marL="604519" lvl="1" indent="-302260">
              <a:lnSpc>
                <a:spcPts val="3919"/>
              </a:lnSpc>
              <a:buFont typeface="Arial"/>
              <a:buChar char="•"/>
            </a:pPr>
            <a:r>
              <a:rPr lang="en-US" sz="2799">
                <a:solidFill>
                  <a:srgbClr val="104552"/>
                </a:solidFill>
                <a:latin typeface="Cerebri Bold"/>
              </a:rPr>
              <a:t>Are only done when required and in consultation with CPIT partner</a:t>
            </a:r>
          </a:p>
          <a:p>
            <a:pPr>
              <a:lnSpc>
                <a:spcPts val="3919"/>
              </a:lnSpc>
            </a:pPr>
            <a:endParaRPr lang="en-US" sz="2799">
              <a:solidFill>
                <a:srgbClr val="104552"/>
              </a:solidFill>
              <a:latin typeface="Cerebri Bold"/>
            </a:endParaRPr>
          </a:p>
        </p:txBody>
      </p:sp>
      <p:sp>
        <p:nvSpPr>
          <p:cNvPr id="3" name="AutoShape 3"/>
          <p:cNvSpPr/>
          <p:nvPr/>
        </p:nvSpPr>
        <p:spPr>
          <a:xfrm>
            <a:off x="-625772" y="9403433"/>
            <a:ext cx="17538698" cy="0"/>
          </a:xfrm>
          <a:prstGeom prst="line">
            <a:avLst/>
          </a:prstGeom>
          <a:ln w="19050" cap="flat">
            <a:solidFill>
              <a:srgbClr val="020203"/>
            </a:solidFill>
            <a:prstDash val="solid"/>
            <a:headEnd type="none" w="sm" len="sm"/>
            <a:tailEnd type="none" w="sm" len="sm"/>
          </a:ln>
        </p:spPr>
      </p:sp>
      <p:grpSp>
        <p:nvGrpSpPr>
          <p:cNvPr id="4" name="Group 4"/>
          <p:cNvGrpSpPr/>
          <p:nvPr/>
        </p:nvGrpSpPr>
        <p:grpSpPr>
          <a:xfrm>
            <a:off x="-2585056" y="-4455940"/>
            <a:ext cx="22102083" cy="8044125"/>
            <a:chOff x="0" y="0"/>
            <a:chExt cx="5821125" cy="2118617"/>
          </a:xfrm>
        </p:grpSpPr>
        <p:sp>
          <p:nvSpPr>
            <p:cNvPr id="5" name="Freeform 5"/>
            <p:cNvSpPr/>
            <p:nvPr/>
          </p:nvSpPr>
          <p:spPr>
            <a:xfrm>
              <a:off x="0" y="0"/>
              <a:ext cx="5821125" cy="2118617"/>
            </a:xfrm>
            <a:custGeom>
              <a:avLst/>
              <a:gdLst/>
              <a:ahLst/>
              <a:cxnLst/>
              <a:rect l="l" t="t" r="r" b="b"/>
              <a:pathLst>
                <a:path w="5821125" h="2118617">
                  <a:moveTo>
                    <a:pt x="0" y="0"/>
                  </a:moveTo>
                  <a:lnTo>
                    <a:pt x="5821125" y="0"/>
                  </a:lnTo>
                  <a:lnTo>
                    <a:pt x="5821125" y="2118617"/>
                  </a:lnTo>
                  <a:lnTo>
                    <a:pt x="0" y="2118617"/>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1028700" y="1796869"/>
            <a:ext cx="6317779" cy="8490131"/>
            <a:chOff x="0" y="0"/>
            <a:chExt cx="3663950" cy="4923790"/>
          </a:xfrm>
        </p:grpSpPr>
        <p:sp>
          <p:nvSpPr>
            <p:cNvPr id="8" name="Freeform 8"/>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9" name="Freeform 9"/>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grpSp>
        <p:nvGrpSpPr>
          <p:cNvPr id="10" name="Group 10"/>
          <p:cNvGrpSpPr>
            <a:grpSpLocks noChangeAspect="1"/>
          </p:cNvGrpSpPr>
          <p:nvPr/>
        </p:nvGrpSpPr>
        <p:grpSpPr>
          <a:xfrm>
            <a:off x="1468669" y="1826425"/>
            <a:ext cx="5877810" cy="8816715"/>
            <a:chOff x="0" y="0"/>
            <a:chExt cx="6350000" cy="9525000"/>
          </a:xfrm>
        </p:grpSpPr>
        <p:sp>
          <p:nvSpPr>
            <p:cNvPr id="11" name="Freeform 11"/>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8480" r="-8480"/>
              </a:stretch>
            </a:blipFill>
          </p:spPr>
        </p:sp>
      </p:grpSp>
      <p:pic>
        <p:nvPicPr>
          <p:cNvPr id="12" name="Picture 12"/>
          <p:cNvPicPr>
            <a:picLocks noChangeAspect="1"/>
          </p:cNvPicPr>
          <p:nvPr/>
        </p:nvPicPr>
        <p:blipFill>
          <a:blip r:embed="rId4"/>
          <a:srcRect t="6528" b="6528"/>
          <a:stretch>
            <a:fillRect/>
          </a:stretch>
        </p:blipFill>
        <p:spPr>
          <a:xfrm>
            <a:off x="16321715" y="8684602"/>
            <a:ext cx="1182421" cy="1147396"/>
          </a:xfrm>
          <a:prstGeom prst="rect">
            <a:avLst/>
          </a:prstGeom>
        </p:spPr>
      </p:pic>
      <p:sp>
        <p:nvSpPr>
          <p:cNvPr id="13" name="TextBox 13"/>
          <p:cNvSpPr txBox="1"/>
          <p:nvPr/>
        </p:nvSpPr>
        <p:spPr>
          <a:xfrm>
            <a:off x="8143577" y="1095134"/>
            <a:ext cx="8354183"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What is a Minimal Facts Interview?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42390" y="4611073"/>
            <a:ext cx="16934991" cy="804412"/>
          </a:xfrm>
          <a:prstGeom prst="rect">
            <a:avLst/>
          </a:prstGeom>
        </p:spPr>
      </p:pic>
      <p:sp>
        <p:nvSpPr>
          <p:cNvPr id="3" name="AutoShape 3"/>
          <p:cNvSpPr/>
          <p:nvPr/>
        </p:nvSpPr>
        <p:spPr>
          <a:xfrm>
            <a:off x="1347898" y="9374858"/>
            <a:ext cx="19816744" cy="0"/>
          </a:xfrm>
          <a:prstGeom prst="line">
            <a:avLst/>
          </a:prstGeom>
          <a:ln w="19050" cap="flat">
            <a:solidFill>
              <a:srgbClr val="020203"/>
            </a:solidFill>
            <a:prstDash val="solid"/>
            <a:headEnd type="none" w="sm" len="sm"/>
            <a:tailEnd type="none" w="sm" len="sm"/>
          </a:ln>
        </p:spPr>
      </p:sp>
      <p:pic>
        <p:nvPicPr>
          <p:cNvPr id="4" name="Picture 4"/>
          <p:cNvPicPr>
            <a:picLocks noChangeAspect="1"/>
          </p:cNvPicPr>
          <p:nvPr/>
        </p:nvPicPr>
        <p:blipFill>
          <a:blip r:embed="rId4"/>
          <a:srcRect l="5046" r="5046"/>
          <a:stretch>
            <a:fillRect/>
          </a:stretch>
        </p:blipFill>
        <p:spPr>
          <a:xfrm>
            <a:off x="10712091" y="0"/>
            <a:ext cx="7575909" cy="10287000"/>
          </a:xfrm>
          <a:prstGeom prst="rect">
            <a:avLst/>
          </a:prstGeom>
        </p:spPr>
      </p:pic>
      <p:sp>
        <p:nvSpPr>
          <p:cNvPr id="5" name="TextBox 5"/>
          <p:cNvSpPr txBox="1"/>
          <p:nvPr/>
        </p:nvSpPr>
        <p:spPr>
          <a:xfrm>
            <a:off x="318998" y="1136604"/>
            <a:ext cx="9070079" cy="2095500"/>
          </a:xfrm>
          <a:prstGeom prst="rect">
            <a:avLst/>
          </a:prstGeom>
        </p:spPr>
        <p:txBody>
          <a:bodyPr lIns="0" tIns="0" rIns="0" bIns="0" rtlCol="0" anchor="t">
            <a:spAutoFit/>
          </a:bodyPr>
          <a:lstStyle/>
          <a:p>
            <a:pPr algn="r">
              <a:lnSpc>
                <a:spcPts val="8400"/>
              </a:lnSpc>
              <a:spcBef>
                <a:spcPct val="0"/>
              </a:spcBef>
            </a:pPr>
            <a:r>
              <a:rPr lang="en-US" sz="6000">
                <a:solidFill>
                  <a:srgbClr val="104552"/>
                </a:solidFill>
                <a:latin typeface="Laila Bold"/>
              </a:rPr>
              <a:t>What are  the </a:t>
            </a:r>
            <a:r>
              <a:rPr lang="en-US" sz="6000">
                <a:solidFill>
                  <a:srgbClr val="F43131"/>
                </a:solidFill>
                <a:latin typeface="Laila Bold"/>
              </a:rPr>
              <a:t>Goals</a:t>
            </a:r>
            <a:r>
              <a:rPr lang="en-US" sz="6000">
                <a:solidFill>
                  <a:srgbClr val="104552"/>
                </a:solidFill>
                <a:latin typeface="Laila Bold"/>
              </a:rPr>
              <a:t> of a Minimal Interview?</a:t>
            </a:r>
          </a:p>
        </p:txBody>
      </p:sp>
      <p:sp>
        <p:nvSpPr>
          <p:cNvPr id="6" name="TextBox 6"/>
          <p:cNvSpPr txBox="1"/>
          <p:nvPr/>
        </p:nvSpPr>
        <p:spPr>
          <a:xfrm>
            <a:off x="2406233" y="3504590"/>
            <a:ext cx="6982844" cy="5241925"/>
          </a:xfrm>
          <a:prstGeom prst="rect">
            <a:avLst/>
          </a:prstGeom>
        </p:spPr>
        <p:txBody>
          <a:bodyPr lIns="0" tIns="0" rIns="0" bIns="0" rtlCol="0" anchor="t">
            <a:spAutoFit/>
          </a:bodyPr>
          <a:lstStyle/>
          <a:p>
            <a:pPr algn="just">
              <a:lnSpc>
                <a:spcPts val="3500"/>
              </a:lnSpc>
            </a:pPr>
            <a:r>
              <a:rPr lang="en-US" sz="2500">
                <a:solidFill>
                  <a:srgbClr val="104552"/>
                </a:solidFill>
                <a:latin typeface="Cerebri Bold"/>
              </a:rPr>
              <a:t>•Gain information from the child that is needed to provide for the child's immediate safety and immediate medical attention.</a:t>
            </a:r>
          </a:p>
          <a:p>
            <a:pPr algn="just">
              <a:lnSpc>
                <a:spcPts val="3500"/>
              </a:lnSpc>
            </a:pPr>
            <a:endParaRPr lang="en-US" sz="2500">
              <a:solidFill>
                <a:srgbClr val="104552"/>
              </a:solidFill>
              <a:latin typeface="Cerebri Bold"/>
            </a:endParaRPr>
          </a:p>
          <a:p>
            <a:pPr algn="just">
              <a:lnSpc>
                <a:spcPts val="3500"/>
              </a:lnSpc>
            </a:pPr>
            <a:r>
              <a:rPr lang="en-US" sz="2500">
                <a:solidFill>
                  <a:srgbClr val="104552"/>
                </a:solidFill>
                <a:latin typeface="Cerebri Bold"/>
              </a:rPr>
              <a:t>•Prevent repetitive interviews which can be psychologically harming to the child as they repeatedly experience details of the abuse.</a:t>
            </a:r>
          </a:p>
          <a:p>
            <a:pPr algn="just">
              <a:lnSpc>
                <a:spcPts val="3500"/>
              </a:lnSpc>
            </a:pPr>
            <a:r>
              <a:rPr lang="en-US" sz="2500">
                <a:solidFill>
                  <a:srgbClr val="104552"/>
                </a:solidFill>
                <a:latin typeface="Cerebri Bold"/>
              </a:rPr>
              <a:t>–Repetition of disclosure is not corroboration.</a:t>
            </a:r>
          </a:p>
          <a:p>
            <a:pPr algn="just">
              <a:lnSpc>
                <a:spcPts val="3500"/>
              </a:lnSpc>
              <a:spcBef>
                <a:spcPct val="0"/>
              </a:spcBef>
            </a:pPr>
            <a:r>
              <a:rPr lang="en-US" sz="2500">
                <a:solidFill>
                  <a:srgbClr val="104552"/>
                </a:solidFill>
                <a:latin typeface="Cerebri Bold"/>
              </a:rPr>
              <a:t>Inconsistency or non-repetition in details doesn’t mean it was false but can affect court outcomes. </a:t>
            </a: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510324" y="-3670168"/>
            <a:ext cx="7078047" cy="5529725"/>
          </a:xfrm>
          <a:prstGeom prst="rect">
            <a:avLst/>
          </a:prstGeom>
        </p:spPr>
      </p:pic>
      <p:pic>
        <p:nvPicPr>
          <p:cNvPr id="8" name="Picture 8"/>
          <p:cNvPicPr>
            <a:picLocks noChangeAspect="1"/>
          </p:cNvPicPr>
          <p:nvPr/>
        </p:nvPicPr>
        <p:blipFill>
          <a:blip r:embed="rId7"/>
          <a:srcRect t="6528" b="6528"/>
          <a:stretch>
            <a:fillRect/>
          </a:stretch>
        </p:blipFill>
        <p:spPr>
          <a:xfrm>
            <a:off x="756688" y="8820210"/>
            <a:ext cx="1182421" cy="114739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1028700" y="1321099"/>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43131"/>
            </a:solidFill>
          </p:spPr>
        </p:sp>
      </p:grpSp>
      <p:sp>
        <p:nvSpPr>
          <p:cNvPr id="8" name="AutoShape 8"/>
          <p:cNvSpPr/>
          <p:nvPr/>
        </p:nvSpPr>
        <p:spPr>
          <a:xfrm>
            <a:off x="-625772" y="9403433"/>
            <a:ext cx="17538698" cy="0"/>
          </a:xfrm>
          <a:prstGeom prst="line">
            <a:avLst/>
          </a:prstGeom>
          <a:ln w="19050" cap="flat">
            <a:solidFill>
              <a:srgbClr val="020203"/>
            </a:solidFill>
            <a:prstDash val="solid"/>
            <a:headEnd type="none" w="sm" len="sm"/>
            <a:tailEnd type="none" w="sm" len="sm"/>
          </a:ln>
        </p:spPr>
      </p:sp>
      <p:grpSp>
        <p:nvGrpSpPr>
          <p:cNvPr id="9" name="Group 9"/>
          <p:cNvGrpSpPr>
            <a:grpSpLocks noChangeAspect="1"/>
          </p:cNvGrpSpPr>
          <p:nvPr/>
        </p:nvGrpSpPr>
        <p:grpSpPr>
          <a:xfrm>
            <a:off x="1441611" y="1844900"/>
            <a:ext cx="4909188" cy="6597200"/>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6258" r="-6258"/>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7828215" y="1206799"/>
            <a:ext cx="7002466" cy="2095500"/>
          </a:xfrm>
          <a:prstGeom prst="rect">
            <a:avLst/>
          </a:prstGeom>
        </p:spPr>
        <p:txBody>
          <a:bodyPr lIns="0" tIns="0" rIns="0" bIns="0" rtlCol="0" anchor="t">
            <a:spAutoFit/>
          </a:bodyPr>
          <a:lstStyle/>
          <a:p>
            <a:pPr>
              <a:lnSpc>
                <a:spcPts val="8400"/>
              </a:lnSpc>
              <a:spcBef>
                <a:spcPct val="0"/>
              </a:spcBef>
            </a:pPr>
            <a:r>
              <a:rPr lang="en-US" sz="6000">
                <a:solidFill>
                  <a:srgbClr val="104552"/>
                </a:solidFill>
                <a:latin typeface="Laila Bold"/>
              </a:rPr>
              <a:t>What information do we </a:t>
            </a:r>
            <a:r>
              <a:rPr lang="en-US" sz="6000">
                <a:solidFill>
                  <a:srgbClr val="F43131"/>
                </a:solidFill>
                <a:latin typeface="Laila Bold"/>
              </a:rPr>
              <a:t>Need</a:t>
            </a:r>
            <a:r>
              <a:rPr lang="en-US" sz="6000">
                <a:solidFill>
                  <a:srgbClr val="104552"/>
                </a:solidFill>
                <a:latin typeface="Laila Bold"/>
              </a:rPr>
              <a:t>?</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sp>
        <p:nvSpPr>
          <p:cNvPr id="15" name="TextBox 15"/>
          <p:cNvSpPr txBox="1"/>
          <p:nvPr/>
        </p:nvSpPr>
        <p:spPr>
          <a:xfrm>
            <a:off x="7828215" y="3872326"/>
            <a:ext cx="8439563" cy="5848350"/>
          </a:xfrm>
          <a:prstGeom prst="rect">
            <a:avLst/>
          </a:prstGeom>
        </p:spPr>
        <p:txBody>
          <a:bodyPr lIns="0" tIns="0" rIns="0" bIns="0" rtlCol="0" anchor="t">
            <a:spAutoFit/>
          </a:bodyPr>
          <a:lstStyle/>
          <a:p>
            <a:pPr algn="just">
              <a:lnSpc>
                <a:spcPts val="4200"/>
              </a:lnSpc>
            </a:pPr>
            <a:r>
              <a:rPr lang="en-US" sz="3000">
                <a:solidFill>
                  <a:srgbClr val="F0FFC4"/>
                </a:solidFill>
                <a:latin typeface="Cerebri"/>
              </a:rPr>
              <a:t>•Has there been a disclosure of abuse?</a:t>
            </a:r>
          </a:p>
          <a:p>
            <a:pPr algn="just">
              <a:lnSpc>
                <a:spcPts val="4200"/>
              </a:lnSpc>
            </a:pPr>
            <a:endParaRPr lang="en-US" sz="3000">
              <a:solidFill>
                <a:srgbClr val="F0FFC4"/>
              </a:solidFill>
              <a:latin typeface="Cerebri"/>
            </a:endParaRPr>
          </a:p>
          <a:p>
            <a:pPr>
              <a:lnSpc>
                <a:spcPts val="4200"/>
              </a:lnSpc>
            </a:pPr>
            <a:r>
              <a:rPr lang="en-US" sz="3000">
                <a:solidFill>
                  <a:srgbClr val="F0FFC4"/>
                </a:solidFill>
                <a:latin typeface="Cerebri"/>
              </a:rPr>
              <a:t>•Location? Are there multiple jurisdictions?</a:t>
            </a:r>
          </a:p>
          <a:p>
            <a:pPr algn="just">
              <a:lnSpc>
                <a:spcPts val="4200"/>
              </a:lnSpc>
            </a:pPr>
            <a:endParaRPr lang="en-US" sz="3000">
              <a:solidFill>
                <a:srgbClr val="F0FFC4"/>
              </a:solidFill>
              <a:latin typeface="Cerebri"/>
            </a:endParaRPr>
          </a:p>
          <a:p>
            <a:pPr algn="just">
              <a:lnSpc>
                <a:spcPts val="4200"/>
              </a:lnSpc>
            </a:pPr>
            <a:r>
              <a:rPr lang="en-US" sz="3000">
                <a:solidFill>
                  <a:srgbClr val="F0FFC4"/>
                </a:solidFill>
                <a:latin typeface="Cerebri"/>
              </a:rPr>
              <a:t>•Time frame – when was the last event?</a:t>
            </a:r>
          </a:p>
          <a:p>
            <a:pPr algn="just">
              <a:lnSpc>
                <a:spcPts val="4200"/>
              </a:lnSpc>
            </a:pPr>
            <a:endParaRPr lang="en-US" sz="3000">
              <a:solidFill>
                <a:srgbClr val="F0FFC4"/>
              </a:solidFill>
              <a:latin typeface="Cerebri"/>
            </a:endParaRPr>
          </a:p>
          <a:p>
            <a:pPr algn="just">
              <a:lnSpc>
                <a:spcPts val="4200"/>
              </a:lnSpc>
            </a:pPr>
            <a:r>
              <a:rPr lang="en-US" sz="3000">
                <a:solidFill>
                  <a:srgbClr val="F0FFC4"/>
                </a:solidFill>
                <a:latin typeface="Cerebri"/>
              </a:rPr>
              <a:t>•Identification of alleged perpetrator(s) – meet relationship criteria?</a:t>
            </a:r>
          </a:p>
          <a:p>
            <a:pPr algn="just">
              <a:lnSpc>
                <a:spcPts val="4200"/>
              </a:lnSpc>
            </a:pPr>
            <a:endParaRPr lang="en-US" sz="3000">
              <a:solidFill>
                <a:srgbClr val="F0FFC4"/>
              </a:solidFill>
              <a:latin typeface="Cerebri"/>
            </a:endParaRPr>
          </a:p>
          <a:p>
            <a:pPr algn="just">
              <a:lnSpc>
                <a:spcPts val="4200"/>
              </a:lnSpc>
            </a:pPr>
            <a:r>
              <a:rPr lang="en-US" sz="3000">
                <a:solidFill>
                  <a:srgbClr val="F0FFC4"/>
                </a:solidFill>
                <a:latin typeface="Cerebri"/>
              </a:rPr>
              <a:t>•When will AP next have access?</a:t>
            </a:r>
          </a:p>
          <a:p>
            <a:pPr algn="just">
              <a:lnSpc>
                <a:spcPts val="4200"/>
              </a:lnSpc>
              <a:spcBef>
                <a:spcPct val="0"/>
              </a:spcBef>
            </a:pPr>
            <a:endParaRPr lang="en-US" sz="3000">
              <a:solidFill>
                <a:srgbClr val="F0FFC4"/>
              </a:solidFill>
              <a:latin typeface="Cerebri"/>
            </a:endParaRPr>
          </a:p>
        </p:txBody>
      </p:sp>
      <p:pic>
        <p:nvPicPr>
          <p:cNvPr id="16" name="Picture 16"/>
          <p:cNvPicPr>
            <a:picLocks noChangeAspect="1"/>
          </p:cNvPicPr>
          <p:nvPr/>
        </p:nvPicPr>
        <p:blipFill>
          <a:blip r:embed="rId8"/>
          <a:srcRect t="6528" b="6528"/>
          <a:stretch>
            <a:fillRect/>
          </a:stretch>
        </p:blipFill>
        <p:spPr>
          <a:xfrm>
            <a:off x="16076879" y="8829735"/>
            <a:ext cx="1182421" cy="114739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32" b="132"/>
          <a:stretch>
            <a:fillRect/>
          </a:stretch>
        </p:blipFill>
        <p:spPr>
          <a:xfrm>
            <a:off x="0" y="0"/>
            <a:ext cx="18288000" cy="10287000"/>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028700" y="349582"/>
            <a:ext cx="8415528" cy="3162300"/>
          </a:xfrm>
          <a:prstGeom prst="rect">
            <a:avLst/>
          </a:prstGeom>
        </p:spPr>
        <p:txBody>
          <a:bodyPr lIns="0" tIns="0" rIns="0" bIns="0" rtlCol="0" anchor="t">
            <a:spAutoFit/>
          </a:bodyPr>
          <a:lstStyle/>
          <a:p>
            <a:pPr>
              <a:lnSpc>
                <a:spcPts val="8400"/>
              </a:lnSpc>
              <a:spcBef>
                <a:spcPct val="0"/>
              </a:spcBef>
            </a:pPr>
            <a:r>
              <a:rPr lang="en-US" sz="6000">
                <a:solidFill>
                  <a:srgbClr val="104552"/>
                </a:solidFill>
                <a:latin typeface="Laila Bold Bold"/>
              </a:rPr>
              <a:t>When is a Minimal Facts Interview Necessary?</a:t>
            </a:r>
          </a:p>
        </p:txBody>
      </p:sp>
      <p:sp>
        <p:nvSpPr>
          <p:cNvPr id="5" name="TextBox 5"/>
          <p:cNvSpPr txBox="1"/>
          <p:nvPr/>
        </p:nvSpPr>
        <p:spPr>
          <a:xfrm>
            <a:off x="1028700" y="3759532"/>
            <a:ext cx="11511818" cy="5314950"/>
          </a:xfrm>
          <a:prstGeom prst="rect">
            <a:avLst/>
          </a:prstGeom>
        </p:spPr>
        <p:txBody>
          <a:bodyPr lIns="0" tIns="0" rIns="0" bIns="0" rtlCol="0" anchor="t">
            <a:spAutoFit/>
          </a:bodyPr>
          <a:lstStyle/>
          <a:p>
            <a:pPr>
              <a:lnSpc>
                <a:spcPts val="4200"/>
              </a:lnSpc>
            </a:pPr>
            <a:r>
              <a:rPr lang="en-US" sz="3000">
                <a:solidFill>
                  <a:srgbClr val="000000"/>
                </a:solidFill>
                <a:latin typeface="Cerebri Bold"/>
              </a:rPr>
              <a:t>•ONLY if we need some or all of the information needed to determine:</a:t>
            </a:r>
          </a:p>
          <a:p>
            <a:pPr>
              <a:lnSpc>
                <a:spcPts val="4200"/>
              </a:lnSpc>
            </a:pPr>
            <a:r>
              <a:rPr lang="en-US" sz="3000">
                <a:solidFill>
                  <a:srgbClr val="000000"/>
                </a:solidFill>
                <a:latin typeface="Cerebri Bold"/>
              </a:rPr>
              <a:t>–Is there an immediate safety risk?</a:t>
            </a:r>
          </a:p>
          <a:p>
            <a:pPr>
              <a:lnSpc>
                <a:spcPts val="4200"/>
              </a:lnSpc>
            </a:pPr>
            <a:r>
              <a:rPr lang="en-US" sz="3000">
                <a:solidFill>
                  <a:srgbClr val="000000"/>
                </a:solidFill>
                <a:latin typeface="Cerebri Bold"/>
              </a:rPr>
              <a:t>–Are there immediate health needs or possible physical evidence?</a:t>
            </a:r>
          </a:p>
          <a:p>
            <a:pPr>
              <a:lnSpc>
                <a:spcPts val="4200"/>
              </a:lnSpc>
            </a:pPr>
            <a:endParaRPr lang="en-US" sz="3000">
              <a:solidFill>
                <a:srgbClr val="000000"/>
              </a:solidFill>
              <a:latin typeface="Cerebri Bold"/>
            </a:endParaRPr>
          </a:p>
          <a:p>
            <a:pPr>
              <a:lnSpc>
                <a:spcPts val="4200"/>
              </a:lnSpc>
            </a:pPr>
            <a:r>
              <a:rPr lang="en-US" sz="3000">
                <a:solidFill>
                  <a:srgbClr val="000000"/>
                </a:solidFill>
                <a:latin typeface="Cerebri Bold"/>
              </a:rPr>
              <a:t>•Consider: Who is the referent? Is there a non-offending caregiver we can talk with for more details and need to ask if non offending caregiver aware of abuse. </a:t>
            </a:r>
          </a:p>
          <a:p>
            <a:pPr>
              <a:lnSpc>
                <a:spcPts val="4200"/>
              </a:lnSpc>
              <a:spcBef>
                <a:spcPct val="0"/>
              </a:spcBef>
            </a:pPr>
            <a:endParaRPr lang="en-US" sz="3000">
              <a:solidFill>
                <a:srgbClr val="000000"/>
              </a:solidFill>
              <a:latin typeface="Cerebri Bold"/>
            </a:endParaRPr>
          </a:p>
        </p:txBody>
      </p:sp>
      <p:pic>
        <p:nvPicPr>
          <p:cNvPr id="6" name="Picture 6"/>
          <p:cNvPicPr>
            <a:picLocks noChangeAspect="1"/>
          </p:cNvPicPr>
          <p:nvPr/>
        </p:nvPicPr>
        <p:blipFill>
          <a:blip r:embed="rId4"/>
          <a:srcRect t="6528" b="6528"/>
          <a:stretch>
            <a:fillRect/>
          </a:stretch>
        </p:blipFill>
        <p:spPr>
          <a:xfrm>
            <a:off x="16076879" y="8829735"/>
            <a:ext cx="1182421" cy="114739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948919" y="8801100"/>
            <a:ext cx="4830515" cy="2415258"/>
          </a:xfrm>
          <a:prstGeom prst="rect">
            <a:avLst/>
          </a:prstGeom>
        </p:spPr>
      </p:pic>
      <p:grpSp>
        <p:nvGrpSpPr>
          <p:cNvPr id="4" name="Group 4"/>
          <p:cNvGrpSpPr/>
          <p:nvPr/>
        </p:nvGrpSpPr>
        <p:grpSpPr>
          <a:xfrm>
            <a:off x="1466338" y="2984886"/>
            <a:ext cx="8672402" cy="4790147"/>
            <a:chOff x="0" y="0"/>
            <a:chExt cx="2284089" cy="1261602"/>
          </a:xfrm>
        </p:grpSpPr>
        <p:sp>
          <p:nvSpPr>
            <p:cNvPr id="5" name="Freeform 5"/>
            <p:cNvSpPr/>
            <p:nvPr/>
          </p:nvSpPr>
          <p:spPr>
            <a:xfrm>
              <a:off x="0" y="0"/>
              <a:ext cx="2284089" cy="1261602"/>
            </a:xfrm>
            <a:custGeom>
              <a:avLst/>
              <a:gdLst/>
              <a:ahLst/>
              <a:cxnLst/>
              <a:rect l="l" t="t" r="r" b="b"/>
              <a:pathLst>
                <a:path w="2284089" h="1261602">
                  <a:moveTo>
                    <a:pt x="35708" y="0"/>
                  </a:moveTo>
                  <a:lnTo>
                    <a:pt x="2248381" y="0"/>
                  </a:lnTo>
                  <a:cubicBezTo>
                    <a:pt x="2257852" y="0"/>
                    <a:pt x="2266934" y="3762"/>
                    <a:pt x="2273631" y="10459"/>
                  </a:cubicBezTo>
                  <a:cubicBezTo>
                    <a:pt x="2280327" y="17155"/>
                    <a:pt x="2284089" y="26238"/>
                    <a:pt x="2284089" y="35708"/>
                  </a:cubicBezTo>
                  <a:lnTo>
                    <a:pt x="2284089" y="1225894"/>
                  </a:lnTo>
                  <a:cubicBezTo>
                    <a:pt x="2284089" y="1245615"/>
                    <a:pt x="2268102" y="1261602"/>
                    <a:pt x="2248381" y="1261602"/>
                  </a:cubicBezTo>
                  <a:lnTo>
                    <a:pt x="35708" y="1261602"/>
                  </a:lnTo>
                  <a:cubicBezTo>
                    <a:pt x="26238" y="1261602"/>
                    <a:pt x="17155" y="1257840"/>
                    <a:pt x="10459" y="1251144"/>
                  </a:cubicBezTo>
                  <a:cubicBezTo>
                    <a:pt x="3762" y="1244447"/>
                    <a:pt x="0" y="1235365"/>
                    <a:pt x="0" y="1225894"/>
                  </a:cubicBezTo>
                  <a:lnTo>
                    <a:pt x="0" y="35708"/>
                  </a:lnTo>
                  <a:cubicBezTo>
                    <a:pt x="0" y="26238"/>
                    <a:pt x="3762" y="17155"/>
                    <a:pt x="10459" y="10459"/>
                  </a:cubicBezTo>
                  <a:cubicBezTo>
                    <a:pt x="17155" y="3762"/>
                    <a:pt x="26238" y="0"/>
                    <a:pt x="35708" y="0"/>
                  </a:cubicBez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640"/>
                </a:lnSpc>
              </a:pPr>
              <a:endParaRPr/>
            </a:p>
          </p:txBody>
        </p:sp>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86853" flipV="1">
            <a:off x="15153783" y="-2193968"/>
            <a:ext cx="8250031" cy="6445336"/>
          </a:xfrm>
          <a:prstGeom prst="rect">
            <a:avLst/>
          </a:prstGeom>
        </p:spPr>
      </p:pic>
      <p:grpSp>
        <p:nvGrpSpPr>
          <p:cNvPr id="8" name="Group 8"/>
          <p:cNvGrpSpPr>
            <a:grpSpLocks noChangeAspect="1"/>
          </p:cNvGrpSpPr>
          <p:nvPr/>
        </p:nvGrpSpPr>
        <p:grpSpPr>
          <a:xfrm>
            <a:off x="11531593" y="2784475"/>
            <a:ext cx="5190990" cy="5190969"/>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046" r="-25046"/>
              </a:stretch>
            </a:blipFill>
          </p:spPr>
        </p:sp>
      </p:grpSp>
      <p:sp>
        <p:nvSpPr>
          <p:cNvPr id="10" name="TextBox 10"/>
          <p:cNvSpPr txBox="1"/>
          <p:nvPr/>
        </p:nvSpPr>
        <p:spPr>
          <a:xfrm>
            <a:off x="1804009" y="3241365"/>
            <a:ext cx="7638568" cy="5010785"/>
          </a:xfrm>
          <a:prstGeom prst="rect">
            <a:avLst/>
          </a:prstGeom>
        </p:spPr>
        <p:txBody>
          <a:bodyPr lIns="0" tIns="0" rIns="0" bIns="0" rtlCol="0" anchor="t">
            <a:spAutoFit/>
          </a:bodyPr>
          <a:lstStyle/>
          <a:p>
            <a:pPr>
              <a:lnSpc>
                <a:spcPts val="3640"/>
              </a:lnSpc>
            </a:pPr>
            <a:r>
              <a:rPr lang="en-US" sz="2600">
                <a:solidFill>
                  <a:srgbClr val="F0FFC4"/>
                </a:solidFill>
                <a:latin typeface="Cerebri"/>
              </a:rPr>
              <a:t>•A complete exploration of all events of sexual abuse.</a:t>
            </a:r>
          </a:p>
          <a:p>
            <a:pPr>
              <a:lnSpc>
                <a:spcPts val="3640"/>
              </a:lnSpc>
            </a:pPr>
            <a:r>
              <a:rPr lang="en-US" sz="2600">
                <a:solidFill>
                  <a:srgbClr val="F0FFC4"/>
                </a:solidFill>
                <a:latin typeface="Cerebri"/>
              </a:rPr>
              <a:t>•A way to confirm that the child has disclosed abuse before scheduling a forensic interview.</a:t>
            </a:r>
          </a:p>
          <a:p>
            <a:pPr>
              <a:lnSpc>
                <a:spcPts val="3640"/>
              </a:lnSpc>
            </a:pPr>
            <a:r>
              <a:rPr lang="en-US" sz="2600">
                <a:solidFill>
                  <a:srgbClr val="F0FFC4"/>
                </a:solidFill>
                <a:latin typeface="Cerebri"/>
              </a:rPr>
              <a:t>•Should not be asking detailed follow-up questions, especially facts related to the details of the abuse.</a:t>
            </a:r>
          </a:p>
          <a:p>
            <a:pPr>
              <a:lnSpc>
                <a:spcPts val="3640"/>
              </a:lnSpc>
            </a:pPr>
            <a:r>
              <a:rPr lang="en-US" sz="2600">
                <a:solidFill>
                  <a:srgbClr val="F0FFC4"/>
                </a:solidFill>
                <a:latin typeface="Cerebri"/>
              </a:rPr>
              <a:t>•Should not ask "WHY" the abuse occurred, it implies that the child is to blame.</a:t>
            </a:r>
          </a:p>
          <a:p>
            <a:pPr>
              <a:lnSpc>
                <a:spcPts val="3640"/>
              </a:lnSpc>
            </a:pPr>
            <a:endParaRPr lang="en-US" sz="2600">
              <a:solidFill>
                <a:srgbClr val="F0FFC4"/>
              </a:solidFill>
              <a:latin typeface="Cerebri"/>
            </a:endParaRPr>
          </a:p>
          <a:p>
            <a:pPr>
              <a:lnSpc>
                <a:spcPts val="3640"/>
              </a:lnSpc>
              <a:spcBef>
                <a:spcPct val="0"/>
              </a:spcBef>
            </a:pPr>
            <a:endParaRPr lang="en-US" sz="2600">
              <a:solidFill>
                <a:srgbClr val="F0FFC4"/>
              </a:solidFill>
              <a:latin typeface="Cerebri"/>
            </a:endParaRPr>
          </a:p>
        </p:txBody>
      </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0574" flipV="1">
            <a:off x="-3791014" y="7878950"/>
            <a:ext cx="8250031" cy="6445336"/>
          </a:xfrm>
          <a:prstGeom prst="rect">
            <a:avLst/>
          </a:prstGeom>
        </p:spPr>
      </p:pic>
      <p:sp>
        <p:nvSpPr>
          <p:cNvPr id="12" name="AutoShape 12"/>
          <p:cNvSpPr/>
          <p:nvPr/>
        </p:nvSpPr>
        <p:spPr>
          <a:xfrm>
            <a:off x="2886975" y="2265017"/>
            <a:ext cx="12615289" cy="0"/>
          </a:xfrm>
          <a:prstGeom prst="line">
            <a:avLst/>
          </a:prstGeom>
          <a:ln w="19050" cap="flat">
            <a:solidFill>
              <a:srgbClr val="4D6A29"/>
            </a:solidFill>
            <a:prstDash val="solid"/>
            <a:headEnd type="oval" w="lg" len="lg"/>
            <a:tailEnd type="oval" w="lg" len="lg"/>
          </a:ln>
        </p:spPr>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197428" flipV="1">
            <a:off x="15351227" y="-614248"/>
            <a:ext cx="4830515" cy="2415258"/>
          </a:xfrm>
          <a:prstGeom prst="rect">
            <a:avLst/>
          </a:prstGeom>
        </p:spPr>
      </p:pic>
      <p:pic>
        <p:nvPicPr>
          <p:cNvPr id="14" name="Picture 14"/>
          <p:cNvPicPr>
            <a:picLocks noChangeAspect="1"/>
          </p:cNvPicPr>
          <p:nvPr/>
        </p:nvPicPr>
        <p:blipFill>
          <a:blip r:embed="rId12"/>
          <a:srcRect t="6528" b="6528"/>
          <a:stretch>
            <a:fillRect/>
          </a:stretch>
        </p:blipFill>
        <p:spPr>
          <a:xfrm>
            <a:off x="16076879" y="8829735"/>
            <a:ext cx="1182421" cy="1147396"/>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307690" y="2672514"/>
            <a:ext cx="5414892" cy="5414892"/>
          </a:xfrm>
          <a:prstGeom prst="rect">
            <a:avLst/>
          </a:prstGeom>
        </p:spPr>
      </p:pic>
      <p:sp>
        <p:nvSpPr>
          <p:cNvPr id="16" name="TextBox 16"/>
          <p:cNvSpPr txBox="1"/>
          <p:nvPr/>
        </p:nvSpPr>
        <p:spPr>
          <a:xfrm>
            <a:off x="2949464" y="169517"/>
            <a:ext cx="12564669" cy="2095500"/>
          </a:xfrm>
          <a:prstGeom prst="rect">
            <a:avLst/>
          </a:prstGeom>
        </p:spPr>
        <p:txBody>
          <a:bodyPr lIns="0" tIns="0" rIns="0" bIns="0" rtlCol="0" anchor="t">
            <a:spAutoFit/>
          </a:bodyPr>
          <a:lstStyle/>
          <a:p>
            <a:pPr algn="ctr">
              <a:lnSpc>
                <a:spcPts val="8400"/>
              </a:lnSpc>
              <a:spcBef>
                <a:spcPct val="0"/>
              </a:spcBef>
            </a:pPr>
            <a:r>
              <a:rPr lang="en-US" sz="6000">
                <a:solidFill>
                  <a:srgbClr val="104552"/>
                </a:solidFill>
                <a:latin typeface="Laila Bold"/>
              </a:rPr>
              <a:t>What is </a:t>
            </a:r>
            <a:r>
              <a:rPr lang="en-US" sz="6000">
                <a:solidFill>
                  <a:srgbClr val="F43131"/>
                </a:solidFill>
                <a:latin typeface="Laila Bold"/>
              </a:rPr>
              <a:t>NOT</a:t>
            </a:r>
            <a:r>
              <a:rPr lang="en-US" sz="6000">
                <a:solidFill>
                  <a:srgbClr val="104552"/>
                </a:solidFill>
                <a:latin typeface="Laila Bold"/>
              </a:rPr>
              <a:t> a Minimal Facts Interview?</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726125" y="4741294"/>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4" name="Picture 4"/>
          <p:cNvPicPr>
            <a:picLocks noChangeAspect="1"/>
          </p:cNvPicPr>
          <p:nvPr/>
        </p:nvPicPr>
        <p:blipFill>
          <a:blip r:embed="rId4"/>
          <a:srcRect l="22860" r="30086"/>
          <a:stretch>
            <a:fillRect/>
          </a:stretch>
        </p:blipFill>
        <p:spPr>
          <a:xfrm>
            <a:off x="0" y="0"/>
            <a:ext cx="7251376" cy="10287000"/>
          </a:xfrm>
          <a:prstGeom prst="rect">
            <a:avLst/>
          </a:prstGeom>
        </p:spPr>
      </p:pic>
      <p:sp>
        <p:nvSpPr>
          <p:cNvPr id="5" name="TextBox 5"/>
          <p:cNvSpPr txBox="1"/>
          <p:nvPr/>
        </p:nvSpPr>
        <p:spPr>
          <a:xfrm>
            <a:off x="9144000" y="349596"/>
            <a:ext cx="8549961"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Do we need a Minimal Facts Interview?</a:t>
            </a:r>
          </a:p>
        </p:txBody>
      </p:sp>
      <p:pic>
        <p:nvPicPr>
          <p:cNvPr id="6" name="Picture 6"/>
          <p:cNvPicPr>
            <a:picLocks noChangeAspect="1"/>
          </p:cNvPicPr>
          <p:nvPr/>
        </p:nvPicPr>
        <p:blipFill>
          <a:blip r:embed="rId5"/>
          <a:srcRect t="6528" b="6528"/>
          <a:stretch>
            <a:fillRect/>
          </a:stretch>
        </p:blipFill>
        <p:spPr>
          <a:xfrm>
            <a:off x="16076879" y="8829735"/>
            <a:ext cx="1182421" cy="1147396"/>
          </a:xfrm>
          <a:prstGeom prst="rect">
            <a:avLst/>
          </a:prstGeom>
        </p:spPr>
      </p:pic>
      <p:sp>
        <p:nvSpPr>
          <p:cNvPr id="7" name="TextBox 7"/>
          <p:cNvSpPr txBox="1"/>
          <p:nvPr/>
        </p:nvSpPr>
        <p:spPr>
          <a:xfrm>
            <a:off x="8229302" y="2641953"/>
            <a:ext cx="9464659" cy="6108700"/>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Laila Bold"/>
              </a:rPr>
              <a:t>Case Manager (CM) Bryant conducted a visit at the family home. CM Bryant was met at the door by Ms. Archer and spoke to her privately. Ms. Archer said her daughter Dana (ACV) informed her last night that Uncle Marco "molested" her one time at his home in Shelby County about two weeks ago.  Ms. Archer reported she confronted Marco and he denied the allegation, and Dana will not have any contact with Marco ever again.  Ms. Archer reported everyone in their immediate family is aware of what is going on since Dana disclosed to Ms. Archer, and Marco will not have any access to children in the family. Ms. Archer reports this is the first time there has ever been a concern involving Marco.  CM Bryant explained the investigative process and Ms. Archer reported understanding the process.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40635" y="4474085"/>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2585056" y="-4455940"/>
            <a:ext cx="12105630" cy="15372288"/>
            <a:chOff x="0" y="0"/>
            <a:chExt cx="3188314" cy="4048669"/>
          </a:xfrm>
        </p:grpSpPr>
        <p:sp>
          <p:nvSpPr>
            <p:cNvPr id="5" name="Freeform 5"/>
            <p:cNvSpPr/>
            <p:nvPr/>
          </p:nvSpPr>
          <p:spPr>
            <a:xfrm>
              <a:off x="0" y="0"/>
              <a:ext cx="3188314" cy="4048668"/>
            </a:xfrm>
            <a:custGeom>
              <a:avLst/>
              <a:gdLst/>
              <a:ahLst/>
              <a:cxnLst/>
              <a:rect l="l" t="t" r="r" b="b"/>
              <a:pathLst>
                <a:path w="3188314" h="4048668">
                  <a:moveTo>
                    <a:pt x="0" y="0"/>
                  </a:moveTo>
                  <a:lnTo>
                    <a:pt x="3188314" y="0"/>
                  </a:lnTo>
                  <a:lnTo>
                    <a:pt x="3188314"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7" name="Group 7"/>
          <p:cNvGrpSpPr/>
          <p:nvPr/>
        </p:nvGrpSpPr>
        <p:grpSpPr>
          <a:xfrm>
            <a:off x="10973359" y="1257784"/>
            <a:ext cx="5939566" cy="6837715"/>
            <a:chOff x="0" y="0"/>
            <a:chExt cx="1564330" cy="1800880"/>
          </a:xfrm>
        </p:grpSpPr>
        <p:sp>
          <p:nvSpPr>
            <p:cNvPr id="8" name="Freeform 8"/>
            <p:cNvSpPr/>
            <p:nvPr/>
          </p:nvSpPr>
          <p:spPr>
            <a:xfrm>
              <a:off x="0" y="0"/>
              <a:ext cx="1564330" cy="1800880"/>
            </a:xfrm>
            <a:custGeom>
              <a:avLst/>
              <a:gdLst/>
              <a:ahLst/>
              <a:cxnLst/>
              <a:rect l="l" t="t" r="r" b="b"/>
              <a:pathLst>
                <a:path w="1564330" h="1800880">
                  <a:moveTo>
                    <a:pt x="0" y="0"/>
                  </a:moveTo>
                  <a:lnTo>
                    <a:pt x="1564330" y="0"/>
                  </a:lnTo>
                  <a:lnTo>
                    <a:pt x="1564330" y="1800880"/>
                  </a:lnTo>
                  <a:lnTo>
                    <a:pt x="0" y="1800880"/>
                  </a:lnTo>
                  <a:close/>
                </a:path>
              </a:pathLst>
            </a:custGeom>
            <a:solidFill>
              <a:srgbClr val="F43131"/>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10" name="Picture 10"/>
          <p:cNvPicPr>
            <a:picLocks noChangeAspect="1"/>
          </p:cNvPicPr>
          <p:nvPr/>
        </p:nvPicPr>
        <p:blipFill>
          <a:blip r:embed="rId4"/>
          <a:srcRect/>
          <a:stretch>
            <a:fillRect/>
          </a:stretch>
        </p:blipFill>
        <p:spPr>
          <a:xfrm>
            <a:off x="10738987" y="1657083"/>
            <a:ext cx="5837903" cy="6438417"/>
          </a:xfrm>
          <a:prstGeom prst="rect">
            <a:avLst/>
          </a:prstGeom>
        </p:spPr>
      </p:pic>
      <p:sp>
        <p:nvSpPr>
          <p:cNvPr id="11" name="TextBox 11"/>
          <p:cNvSpPr txBox="1"/>
          <p:nvPr/>
        </p:nvSpPr>
        <p:spPr>
          <a:xfrm>
            <a:off x="852088" y="2343150"/>
            <a:ext cx="7825187" cy="74485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0FFC4"/>
                </a:solidFill>
                <a:latin typeface="Cerebri"/>
              </a:rPr>
              <a:t>Choose a location away from where the alleged abuse occurred.</a:t>
            </a:r>
          </a:p>
          <a:p>
            <a:pPr>
              <a:lnSpc>
                <a:spcPts val="4200"/>
              </a:lnSpc>
            </a:pPr>
            <a:endParaRPr lang="en-US" sz="3000">
              <a:solidFill>
                <a:srgbClr val="F0FFC4"/>
              </a:solidFill>
              <a:latin typeface="Cerebri"/>
            </a:endParaRPr>
          </a:p>
          <a:p>
            <a:pPr marL="647700" lvl="1" indent="-323850">
              <a:lnSpc>
                <a:spcPts val="4200"/>
              </a:lnSpc>
              <a:buFont typeface="Arial"/>
              <a:buChar char="•"/>
            </a:pPr>
            <a:r>
              <a:rPr lang="en-US" sz="3000">
                <a:solidFill>
                  <a:srgbClr val="F0FFC4"/>
                </a:solidFill>
                <a:latin typeface="Cerebri"/>
              </a:rPr>
              <a:t>Never talk to the child in the presence (or proximity) of the alleged perpetrator.</a:t>
            </a:r>
          </a:p>
          <a:p>
            <a:pPr marL="1295400" lvl="2" indent="-431800">
              <a:lnSpc>
                <a:spcPts val="4200"/>
              </a:lnSpc>
              <a:buFont typeface="Arial"/>
              <a:buChar char="⚬"/>
            </a:pPr>
            <a:r>
              <a:rPr lang="en-US" sz="3000">
                <a:solidFill>
                  <a:srgbClr val="F0FFC4"/>
                </a:solidFill>
                <a:latin typeface="Cerebri"/>
              </a:rPr>
              <a:t>Where can we talk to the child that will be private and allow them to feel safe?</a:t>
            </a:r>
          </a:p>
          <a:p>
            <a:pPr>
              <a:lnSpc>
                <a:spcPts val="4200"/>
              </a:lnSpc>
            </a:pPr>
            <a:endParaRPr lang="en-US" sz="3000">
              <a:solidFill>
                <a:srgbClr val="F0FFC4"/>
              </a:solidFill>
              <a:latin typeface="Cerebri"/>
            </a:endParaRPr>
          </a:p>
          <a:p>
            <a:pPr marL="647700" lvl="1" indent="-323850">
              <a:lnSpc>
                <a:spcPts val="4200"/>
              </a:lnSpc>
              <a:buFont typeface="Arial"/>
              <a:buChar char="•"/>
            </a:pPr>
            <a:r>
              <a:rPr lang="en-US" sz="3000">
                <a:solidFill>
                  <a:srgbClr val="F0FFC4"/>
                </a:solidFill>
                <a:latin typeface="Cerebri"/>
              </a:rPr>
              <a:t>Be aware of how the location affects the child:</a:t>
            </a:r>
          </a:p>
          <a:p>
            <a:pPr marL="1295400" lvl="2" indent="-431800">
              <a:lnSpc>
                <a:spcPts val="4200"/>
              </a:lnSpc>
              <a:buFont typeface="Arial"/>
              <a:buChar char="⚬"/>
            </a:pPr>
            <a:r>
              <a:rPr lang="en-US" sz="3000">
                <a:solidFill>
                  <a:srgbClr val="F0FFC4"/>
                </a:solidFill>
                <a:latin typeface="Cerebri"/>
              </a:rPr>
              <a:t>School (office or guidance)?</a:t>
            </a:r>
          </a:p>
          <a:p>
            <a:pPr marL="1295400" lvl="2" indent="-431800">
              <a:lnSpc>
                <a:spcPts val="4200"/>
              </a:lnSpc>
              <a:buFont typeface="Arial"/>
              <a:buChar char="⚬"/>
            </a:pPr>
            <a:r>
              <a:rPr lang="en-US" sz="3000">
                <a:solidFill>
                  <a:srgbClr val="F0FFC4"/>
                </a:solidFill>
                <a:latin typeface="Cerebri"/>
              </a:rPr>
              <a:t>DCS Office?</a:t>
            </a:r>
          </a:p>
          <a:p>
            <a:pPr>
              <a:lnSpc>
                <a:spcPts val="4200"/>
              </a:lnSpc>
            </a:pPr>
            <a:endParaRPr lang="en-US" sz="3000">
              <a:solidFill>
                <a:srgbClr val="F0FFC4"/>
              </a:solidFill>
              <a:latin typeface="Cerebri"/>
            </a:endParaRPr>
          </a:p>
        </p:txBody>
      </p:sp>
      <p:sp>
        <p:nvSpPr>
          <p:cNvPr id="12" name="TextBox 12"/>
          <p:cNvSpPr txBox="1"/>
          <p:nvPr/>
        </p:nvSpPr>
        <p:spPr>
          <a:xfrm>
            <a:off x="1028700" y="914400"/>
            <a:ext cx="886701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What to Consider?</a:t>
            </a:r>
          </a:p>
        </p:txBody>
      </p:sp>
      <p:pic>
        <p:nvPicPr>
          <p:cNvPr id="13" name="Picture 13"/>
          <p:cNvPicPr>
            <a:picLocks noChangeAspect="1"/>
          </p:cNvPicPr>
          <p:nvPr/>
        </p:nvPicPr>
        <p:blipFill>
          <a:blip r:embed="rId5"/>
          <a:srcRect t="6528" b="6528"/>
          <a:stretch>
            <a:fillRect/>
          </a:stretch>
        </p:blipFill>
        <p:spPr>
          <a:xfrm>
            <a:off x="16076879" y="8829735"/>
            <a:ext cx="1182421" cy="114739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8871587" y="-1648495"/>
            <a:ext cx="10545489" cy="105454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3131"/>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9207500" y="-1648495"/>
            <a:ext cx="10386136" cy="10386095"/>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8652" r="-38652"/>
              </a:stretch>
            </a:blipFill>
          </p:spPr>
        </p:sp>
      </p:grpSp>
      <p:sp>
        <p:nvSpPr>
          <p:cNvPr id="7" name="AutoShape 7"/>
          <p:cNvSpPr/>
          <p:nvPr/>
        </p:nvSpPr>
        <p:spPr>
          <a:xfrm>
            <a:off x="0" y="9330348"/>
            <a:ext cx="19816744" cy="0"/>
          </a:xfrm>
          <a:prstGeom prst="line">
            <a:avLst/>
          </a:prstGeom>
          <a:ln w="19050" cap="flat">
            <a:solidFill>
              <a:srgbClr val="000000"/>
            </a:solidFill>
            <a:prstDash val="solid"/>
            <a:headEnd type="none" w="sm" len="sm"/>
            <a:tailEnd type="none" w="sm" len="sm"/>
          </a:ln>
        </p:spPr>
      </p:sp>
      <p:pic>
        <p:nvPicPr>
          <p:cNvPr id="8" name="Picture 8"/>
          <p:cNvPicPr>
            <a:picLocks noChangeAspect="1"/>
          </p:cNvPicPr>
          <p:nvPr/>
        </p:nvPicPr>
        <p:blipFill>
          <a:blip r:embed="rId4"/>
          <a:srcRect t="6528" b="6528"/>
          <a:stretch>
            <a:fillRect/>
          </a:stretch>
        </p:blipFill>
        <p:spPr>
          <a:xfrm>
            <a:off x="16668089" y="8756650"/>
            <a:ext cx="1182421" cy="1147396"/>
          </a:xfrm>
          <a:prstGeom prst="rect">
            <a:avLst/>
          </a:prstGeom>
        </p:spPr>
      </p:pic>
      <p:sp>
        <p:nvSpPr>
          <p:cNvPr id="9" name="TextBox 9"/>
          <p:cNvSpPr txBox="1"/>
          <p:nvPr/>
        </p:nvSpPr>
        <p:spPr>
          <a:xfrm>
            <a:off x="509782" y="217510"/>
            <a:ext cx="8634218"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Children may </a:t>
            </a:r>
            <a:r>
              <a:rPr lang="en-US" sz="6000">
                <a:solidFill>
                  <a:srgbClr val="F43131"/>
                </a:solidFill>
                <a:latin typeface="Laila Bold"/>
              </a:rPr>
              <a:t>NOT</a:t>
            </a:r>
            <a:r>
              <a:rPr lang="en-US" sz="6000">
                <a:solidFill>
                  <a:srgbClr val="F0FFC4"/>
                </a:solidFill>
                <a:latin typeface="Laila Bold"/>
              </a:rPr>
              <a:t> be ready to tell you</a:t>
            </a:r>
          </a:p>
        </p:txBody>
      </p:sp>
      <p:sp>
        <p:nvSpPr>
          <p:cNvPr id="10" name="TextBox 10"/>
          <p:cNvSpPr txBox="1"/>
          <p:nvPr/>
        </p:nvSpPr>
        <p:spPr>
          <a:xfrm>
            <a:off x="347307" y="2574543"/>
            <a:ext cx="8796693" cy="6619875"/>
          </a:xfrm>
          <a:prstGeom prst="rect">
            <a:avLst/>
          </a:prstGeom>
        </p:spPr>
        <p:txBody>
          <a:bodyPr lIns="0" tIns="0" rIns="0" bIns="0" rtlCol="0" anchor="t">
            <a:spAutoFit/>
          </a:bodyPr>
          <a:lstStyle/>
          <a:p>
            <a:pPr marL="474978" lvl="1" indent="-237489">
              <a:lnSpc>
                <a:spcPts val="3079"/>
              </a:lnSpc>
              <a:buFont typeface="Arial"/>
              <a:buChar char="•"/>
            </a:pPr>
            <a:r>
              <a:rPr lang="en-US" sz="2199">
                <a:solidFill>
                  <a:srgbClr val="F0FFC4"/>
                </a:solidFill>
                <a:latin typeface="Cerebri"/>
              </a:rPr>
              <a:t>Because of who you are (DCS, police) – the child may fear authority figures</a:t>
            </a:r>
          </a:p>
          <a:p>
            <a:pPr>
              <a:lnSpc>
                <a:spcPts val="3079"/>
              </a:lnSpc>
            </a:pPr>
            <a:endParaRPr lang="en-US" sz="2199">
              <a:solidFill>
                <a:srgbClr val="F0FFC4"/>
              </a:solidFill>
              <a:latin typeface="Cerebri"/>
            </a:endParaRPr>
          </a:p>
          <a:p>
            <a:pPr marL="474978" lvl="1" indent="-237489">
              <a:lnSpc>
                <a:spcPts val="3079"/>
              </a:lnSpc>
              <a:buFont typeface="Arial"/>
              <a:buChar char="•"/>
            </a:pPr>
            <a:r>
              <a:rPr lang="en-US" sz="2199">
                <a:solidFill>
                  <a:srgbClr val="F0FFC4"/>
                </a:solidFill>
                <a:latin typeface="Cerebri"/>
              </a:rPr>
              <a:t>Initial disclosure was upsetting</a:t>
            </a:r>
          </a:p>
          <a:p>
            <a:pPr>
              <a:lnSpc>
                <a:spcPts val="3079"/>
              </a:lnSpc>
            </a:pPr>
            <a:endParaRPr lang="en-US" sz="2199">
              <a:solidFill>
                <a:srgbClr val="F0FFC4"/>
              </a:solidFill>
              <a:latin typeface="Cerebri"/>
            </a:endParaRPr>
          </a:p>
          <a:p>
            <a:pPr marL="474978" lvl="1" indent="-237489">
              <a:lnSpc>
                <a:spcPts val="3079"/>
              </a:lnSpc>
              <a:buFont typeface="Arial"/>
              <a:buChar char="•"/>
            </a:pPr>
            <a:r>
              <a:rPr lang="en-US" sz="2199">
                <a:solidFill>
                  <a:srgbClr val="F0FFC4"/>
                </a:solidFill>
                <a:latin typeface="Cerebri"/>
              </a:rPr>
              <a:t>Events of abuse are emotional/upsetting &amp; don’t want to tell a stranger.</a:t>
            </a:r>
          </a:p>
          <a:p>
            <a:pPr>
              <a:lnSpc>
                <a:spcPts val="3079"/>
              </a:lnSpc>
            </a:pPr>
            <a:endParaRPr lang="en-US" sz="2199">
              <a:solidFill>
                <a:srgbClr val="F0FFC4"/>
              </a:solidFill>
              <a:latin typeface="Cerebri"/>
            </a:endParaRPr>
          </a:p>
          <a:p>
            <a:pPr marL="474978" lvl="1" indent="-237489">
              <a:lnSpc>
                <a:spcPts val="3079"/>
              </a:lnSpc>
              <a:buFont typeface="Arial"/>
              <a:buChar char="•"/>
            </a:pPr>
            <a:r>
              <a:rPr lang="en-US" sz="2199">
                <a:solidFill>
                  <a:srgbClr val="F0FFC4"/>
                </a:solidFill>
                <a:latin typeface="Cerebri"/>
              </a:rPr>
              <a:t>They may have been threatened by the perp or told not to tell.</a:t>
            </a:r>
          </a:p>
          <a:p>
            <a:pPr>
              <a:lnSpc>
                <a:spcPts val="3079"/>
              </a:lnSpc>
            </a:pPr>
            <a:endParaRPr lang="en-US" sz="2199">
              <a:solidFill>
                <a:srgbClr val="F0FFC4"/>
              </a:solidFill>
              <a:latin typeface="Cerebri"/>
            </a:endParaRPr>
          </a:p>
          <a:p>
            <a:pPr marL="474978" lvl="1" indent="-237489">
              <a:lnSpc>
                <a:spcPts val="3079"/>
              </a:lnSpc>
              <a:buFont typeface="Arial"/>
              <a:buChar char="•"/>
            </a:pPr>
            <a:r>
              <a:rPr lang="en-US" sz="2199">
                <a:solidFill>
                  <a:srgbClr val="F0FFC4"/>
                </a:solidFill>
                <a:latin typeface="Cerebri"/>
              </a:rPr>
              <a:t>May not have been believed previously.</a:t>
            </a:r>
          </a:p>
          <a:p>
            <a:pPr>
              <a:lnSpc>
                <a:spcPts val="3079"/>
              </a:lnSpc>
            </a:pPr>
            <a:endParaRPr lang="en-US" sz="2199">
              <a:solidFill>
                <a:srgbClr val="F0FFC4"/>
              </a:solidFill>
              <a:latin typeface="Cerebri"/>
            </a:endParaRPr>
          </a:p>
          <a:p>
            <a:pPr marL="474978" lvl="1" indent="-237489">
              <a:lnSpc>
                <a:spcPts val="3079"/>
              </a:lnSpc>
              <a:buFont typeface="Arial"/>
              <a:buChar char="•"/>
            </a:pPr>
            <a:r>
              <a:rPr lang="en-US" sz="2199">
                <a:solidFill>
                  <a:srgbClr val="F0FFC4"/>
                </a:solidFill>
                <a:latin typeface="Cerebri"/>
              </a:rPr>
              <a:t>“I got it off my chest already…”</a:t>
            </a:r>
          </a:p>
          <a:p>
            <a:pPr>
              <a:lnSpc>
                <a:spcPts val="2799"/>
              </a:lnSpc>
              <a:spcBef>
                <a:spcPct val="0"/>
              </a:spcBef>
            </a:pPr>
            <a:endParaRPr lang="en-US" sz="2199">
              <a:solidFill>
                <a:srgbClr val="F0FFC4"/>
              </a:solidFill>
              <a:latin typeface="Cerebri"/>
            </a:endParaRPr>
          </a:p>
          <a:p>
            <a:pPr>
              <a:lnSpc>
                <a:spcPts val="3219"/>
              </a:lnSpc>
              <a:spcBef>
                <a:spcPct val="0"/>
              </a:spcBef>
            </a:pPr>
            <a:r>
              <a:rPr lang="en-US" sz="2299">
                <a:solidFill>
                  <a:srgbClr val="F0FFC4"/>
                </a:solidFill>
                <a:latin typeface="Cerebri"/>
              </a:rPr>
              <a:t>Best predictor of getting a disclosure of abuse is if there has been a previous disclosure and the child perceives a positive outcome or the child feels safe disclosing.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2553" r="42553"/>
          <a:stretch>
            <a:fillRect/>
          </a:stretch>
        </p:blipFill>
        <p:spPr>
          <a:xfrm rot="5400000">
            <a:off x="-5766869" y="2442874"/>
            <a:ext cx="16934991" cy="5401253"/>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0173743" y="314820"/>
            <a:ext cx="7356057"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Example:  Good or Bad?</a:t>
            </a:r>
          </a:p>
        </p:txBody>
      </p:sp>
      <p:sp>
        <p:nvSpPr>
          <p:cNvPr id="5" name="TextBox 5"/>
          <p:cNvSpPr txBox="1"/>
          <p:nvPr/>
        </p:nvSpPr>
        <p:spPr>
          <a:xfrm>
            <a:off x="2700626" y="2555794"/>
            <a:ext cx="13079997" cy="6685280"/>
          </a:xfrm>
          <a:prstGeom prst="rect">
            <a:avLst/>
          </a:prstGeom>
        </p:spPr>
        <p:txBody>
          <a:bodyPr lIns="0" tIns="0" rIns="0" bIns="0" rtlCol="0" anchor="t">
            <a:spAutoFit/>
          </a:bodyPr>
          <a:lstStyle/>
          <a:p>
            <a:pPr algn="just">
              <a:lnSpc>
                <a:spcPts val="4479"/>
              </a:lnSpc>
            </a:pPr>
            <a:r>
              <a:rPr lang="en-US" sz="3199">
                <a:solidFill>
                  <a:srgbClr val="F0FFC4"/>
                </a:solidFill>
                <a:latin typeface="Cerebri"/>
              </a:rPr>
              <a:t>Case Manager (CM) spoke with Margaret alone in the living room of her home. Margaret was dressed in a blue shirt and jeans with no visible marks or bruises observed. Margaret stated she is ten years old and attends Marshall Middle School. Margaret said her father made her smoke marijuana. CM asked Margaret if she had ever seen her father use drugs and she said she has seen him smoke marijuana. Margaret understands there are places on her body that no one should touch, and she denied that her father has ever touched her in a sexual way. CM asked if anyone else ever touched her in a sexual way, and Margaret replied yes. CM asked Margaret if her father leaves her home alone and she replied yes, all the time.</a:t>
            </a:r>
          </a:p>
          <a:p>
            <a:pPr algn="just">
              <a:lnSpc>
                <a:spcPts val="4060"/>
              </a:lnSpc>
              <a:spcBef>
                <a:spcPct val="0"/>
              </a:spcBef>
            </a:pPr>
            <a:endParaRPr lang="en-US" sz="3199">
              <a:solidFill>
                <a:srgbClr val="F0FFC4"/>
              </a:solidFill>
              <a:latin typeface="Cerebri"/>
            </a:endParaRPr>
          </a:p>
        </p:txBody>
      </p:sp>
      <p:pic>
        <p:nvPicPr>
          <p:cNvPr id="6" name="Picture 6"/>
          <p:cNvPicPr>
            <a:picLocks noChangeAspect="1"/>
          </p:cNvPicPr>
          <p:nvPr/>
        </p:nvPicPr>
        <p:blipFill>
          <a:blip r:embed="rId4"/>
          <a:srcRect t="6528" b="6528"/>
          <a:stretch>
            <a:fillRect/>
          </a:stretch>
        </p:blipFill>
        <p:spPr>
          <a:xfrm>
            <a:off x="16076879" y="8667376"/>
            <a:ext cx="1182421" cy="1147396"/>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510324" y="-3670168"/>
            <a:ext cx="7078047" cy="55297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367795" y="4741294"/>
            <a:ext cx="16934991" cy="804412"/>
          </a:xfrm>
          <a:prstGeom prst="rect">
            <a:avLst/>
          </a:prstGeom>
        </p:spPr>
      </p:pic>
      <p:sp>
        <p:nvSpPr>
          <p:cNvPr id="3" name="AutoShape 3"/>
          <p:cNvSpPr/>
          <p:nvPr/>
        </p:nvSpPr>
        <p:spPr>
          <a:xfrm>
            <a:off x="-279398" y="9267825"/>
            <a:ext cx="17538698"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7244739" y="2546021"/>
            <a:ext cx="10532016" cy="6964680"/>
          </a:xfrm>
          <a:prstGeom prst="rect">
            <a:avLst/>
          </a:prstGeom>
        </p:spPr>
        <p:txBody>
          <a:bodyPr lIns="0" tIns="0" rIns="0" bIns="0" rtlCol="0" anchor="t">
            <a:spAutoFit/>
          </a:bodyPr>
          <a:lstStyle/>
          <a:p>
            <a:pPr>
              <a:lnSpc>
                <a:spcPts val="4619"/>
              </a:lnSpc>
            </a:pPr>
            <a:r>
              <a:rPr lang="en-US" sz="3299">
                <a:solidFill>
                  <a:srgbClr val="104552"/>
                </a:solidFill>
                <a:latin typeface="Cerebri Bold"/>
              </a:rPr>
              <a:t>•Talk to the child alone. </a:t>
            </a:r>
          </a:p>
          <a:p>
            <a:pPr>
              <a:lnSpc>
                <a:spcPts val="4619"/>
              </a:lnSpc>
            </a:pPr>
            <a:endParaRPr lang="en-US" sz="3299">
              <a:solidFill>
                <a:srgbClr val="104552"/>
              </a:solidFill>
              <a:latin typeface="Cerebri Bold"/>
            </a:endParaRPr>
          </a:p>
          <a:p>
            <a:pPr>
              <a:lnSpc>
                <a:spcPts val="4619"/>
              </a:lnSpc>
            </a:pPr>
            <a:r>
              <a:rPr lang="en-US" sz="3299">
                <a:solidFill>
                  <a:srgbClr val="104552"/>
                </a:solidFill>
                <a:latin typeface="Cerebri Bold"/>
              </a:rPr>
              <a:t>•Show interest in what child is saying.</a:t>
            </a:r>
          </a:p>
          <a:p>
            <a:pPr>
              <a:lnSpc>
                <a:spcPts val="4619"/>
              </a:lnSpc>
            </a:pPr>
            <a:endParaRPr lang="en-US" sz="3299">
              <a:solidFill>
                <a:srgbClr val="104552"/>
              </a:solidFill>
              <a:latin typeface="Cerebri Bold"/>
            </a:endParaRPr>
          </a:p>
          <a:p>
            <a:pPr>
              <a:lnSpc>
                <a:spcPts val="4619"/>
              </a:lnSpc>
            </a:pPr>
            <a:r>
              <a:rPr lang="en-US" sz="3299">
                <a:solidFill>
                  <a:srgbClr val="104552"/>
                </a:solidFill>
                <a:latin typeface="Cerebri Bold"/>
              </a:rPr>
              <a:t>•Use open-ended questions.</a:t>
            </a:r>
          </a:p>
          <a:p>
            <a:pPr>
              <a:lnSpc>
                <a:spcPts val="4619"/>
              </a:lnSpc>
            </a:pPr>
            <a:endParaRPr lang="en-US" sz="3299">
              <a:solidFill>
                <a:srgbClr val="104552"/>
              </a:solidFill>
              <a:latin typeface="Cerebri Bold"/>
            </a:endParaRPr>
          </a:p>
          <a:p>
            <a:pPr>
              <a:lnSpc>
                <a:spcPts val="4619"/>
              </a:lnSpc>
            </a:pPr>
            <a:r>
              <a:rPr lang="en-US" sz="3299">
                <a:solidFill>
                  <a:srgbClr val="104552"/>
                </a:solidFill>
                <a:latin typeface="Cerebri Bold"/>
              </a:rPr>
              <a:t>•Avoid leading questions.</a:t>
            </a:r>
          </a:p>
          <a:p>
            <a:pPr>
              <a:lnSpc>
                <a:spcPts val="4619"/>
              </a:lnSpc>
            </a:pPr>
            <a:endParaRPr lang="en-US" sz="3299">
              <a:solidFill>
                <a:srgbClr val="104552"/>
              </a:solidFill>
              <a:latin typeface="Cerebri Bold"/>
            </a:endParaRPr>
          </a:p>
          <a:p>
            <a:pPr>
              <a:lnSpc>
                <a:spcPts val="4619"/>
              </a:lnSpc>
            </a:pPr>
            <a:r>
              <a:rPr lang="en-US" sz="3299">
                <a:solidFill>
                  <a:srgbClr val="104552"/>
                </a:solidFill>
                <a:latin typeface="Cerebri Bold"/>
              </a:rPr>
              <a:t>•Don’t go further than you need to.</a:t>
            </a:r>
          </a:p>
          <a:p>
            <a:pPr>
              <a:lnSpc>
                <a:spcPts val="4619"/>
              </a:lnSpc>
            </a:pPr>
            <a:endParaRPr lang="en-US" sz="3299">
              <a:solidFill>
                <a:srgbClr val="104552"/>
              </a:solidFill>
              <a:latin typeface="Cerebri Bold"/>
            </a:endParaRPr>
          </a:p>
          <a:p>
            <a:pPr>
              <a:lnSpc>
                <a:spcPts val="4619"/>
              </a:lnSpc>
            </a:pPr>
            <a:r>
              <a:rPr lang="en-US" sz="3299">
                <a:solidFill>
                  <a:srgbClr val="104552"/>
                </a:solidFill>
                <a:latin typeface="Cerebri Bold"/>
              </a:rPr>
              <a:t>•Document your questions &amp; child’s responses.</a:t>
            </a:r>
          </a:p>
          <a:p>
            <a:pPr>
              <a:lnSpc>
                <a:spcPts val="4619"/>
              </a:lnSpc>
            </a:pPr>
            <a:endParaRPr lang="en-US" sz="3299">
              <a:solidFill>
                <a:srgbClr val="104552"/>
              </a:solidFill>
              <a:latin typeface="Cerebri Bold"/>
            </a:endParaRPr>
          </a:p>
        </p:txBody>
      </p:sp>
      <p:sp>
        <p:nvSpPr>
          <p:cNvPr id="5" name="TextBox 5"/>
          <p:cNvSpPr txBox="1"/>
          <p:nvPr/>
        </p:nvSpPr>
        <p:spPr>
          <a:xfrm>
            <a:off x="7244739" y="231809"/>
            <a:ext cx="6982844" cy="2095500"/>
          </a:xfrm>
          <a:prstGeom prst="rect">
            <a:avLst/>
          </a:prstGeom>
        </p:spPr>
        <p:txBody>
          <a:bodyPr lIns="0" tIns="0" rIns="0" bIns="0" rtlCol="0" anchor="t">
            <a:spAutoFit/>
          </a:bodyPr>
          <a:lstStyle/>
          <a:p>
            <a:pPr>
              <a:lnSpc>
                <a:spcPts val="8400"/>
              </a:lnSpc>
              <a:spcBef>
                <a:spcPct val="0"/>
              </a:spcBef>
            </a:pPr>
            <a:r>
              <a:rPr lang="en-US" sz="6000">
                <a:solidFill>
                  <a:srgbClr val="104552"/>
                </a:solidFill>
                <a:latin typeface="Laila Bold"/>
              </a:rPr>
              <a:t>Rules for Minimal Facts Interviews</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52379">
            <a:off x="14416425" y="-2818197"/>
            <a:ext cx="7214584" cy="5636394"/>
          </a:xfrm>
          <a:prstGeom prst="rect">
            <a:avLst/>
          </a:prstGeom>
        </p:spPr>
      </p:pic>
      <p:pic>
        <p:nvPicPr>
          <p:cNvPr id="7" name="Picture 7"/>
          <p:cNvPicPr>
            <a:picLocks noChangeAspect="1"/>
          </p:cNvPicPr>
          <p:nvPr/>
        </p:nvPicPr>
        <p:blipFill>
          <a:blip r:embed="rId6"/>
          <a:srcRect t="2615" b="2615"/>
          <a:stretch>
            <a:fillRect/>
          </a:stretch>
        </p:blipFill>
        <p:spPr>
          <a:xfrm>
            <a:off x="0" y="0"/>
            <a:ext cx="5697495" cy="10287000"/>
          </a:xfrm>
          <a:prstGeom prst="rect">
            <a:avLst/>
          </a:prstGeom>
        </p:spPr>
      </p:pic>
      <p:pic>
        <p:nvPicPr>
          <p:cNvPr id="8" name="Picture 8"/>
          <p:cNvPicPr>
            <a:picLocks noChangeAspect="1"/>
          </p:cNvPicPr>
          <p:nvPr/>
        </p:nvPicPr>
        <p:blipFill>
          <a:blip r:embed="rId7"/>
          <a:srcRect t="6528" b="6528"/>
          <a:stretch>
            <a:fillRect/>
          </a:stretch>
        </p:blipFill>
        <p:spPr>
          <a:xfrm>
            <a:off x="16841296" y="8694127"/>
            <a:ext cx="1182421" cy="11473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74469" y="3260650"/>
            <a:ext cx="9812280" cy="2095500"/>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Two</a:t>
            </a:r>
          </a:p>
          <a:p>
            <a:pPr algn="r">
              <a:lnSpc>
                <a:spcPts val="8400"/>
              </a:lnSpc>
              <a:spcBef>
                <a:spcPct val="0"/>
              </a:spcBef>
            </a:pPr>
            <a:r>
              <a:rPr lang="en-US" sz="6000" dirty="0">
                <a:solidFill>
                  <a:srgbClr val="F0FFC4"/>
                </a:solidFill>
                <a:latin typeface="Laila Bold"/>
              </a:rPr>
              <a:t>Time Management</a:t>
            </a:r>
          </a:p>
        </p:txBody>
      </p:sp>
    </p:spTree>
    <p:extLst>
      <p:ext uri="{BB962C8B-B14F-4D97-AF65-F5344CB8AC3E}">
        <p14:creationId xmlns:p14="http://schemas.microsoft.com/office/powerpoint/2010/main" val="578638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8044125"/>
            <a:chOff x="0" y="0"/>
            <a:chExt cx="5821125" cy="2118617"/>
          </a:xfrm>
        </p:grpSpPr>
        <p:sp>
          <p:nvSpPr>
            <p:cNvPr id="4" name="Freeform 4"/>
            <p:cNvSpPr/>
            <p:nvPr/>
          </p:nvSpPr>
          <p:spPr>
            <a:xfrm>
              <a:off x="0" y="0"/>
              <a:ext cx="5821125" cy="2118617"/>
            </a:xfrm>
            <a:custGeom>
              <a:avLst/>
              <a:gdLst/>
              <a:ahLst/>
              <a:cxnLst/>
              <a:rect l="l" t="t" r="r" b="b"/>
              <a:pathLst>
                <a:path w="5821125" h="2118617">
                  <a:moveTo>
                    <a:pt x="0" y="0"/>
                  </a:moveTo>
                  <a:lnTo>
                    <a:pt x="5821125" y="0"/>
                  </a:lnTo>
                  <a:lnTo>
                    <a:pt x="5821125" y="2118617"/>
                  </a:lnTo>
                  <a:lnTo>
                    <a:pt x="0" y="2118617"/>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1561761" y="1648705"/>
            <a:ext cx="5784718" cy="7773778"/>
            <a:chOff x="0" y="0"/>
            <a:chExt cx="3663950" cy="4923790"/>
          </a:xfrm>
        </p:grpSpPr>
        <p:sp>
          <p:nvSpPr>
            <p:cNvPr id="7" name="Freeform 7"/>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8" name="Freeform 8"/>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43131"/>
            </a:solidFill>
          </p:spPr>
        </p:sp>
      </p:grpSp>
      <p:grpSp>
        <p:nvGrpSpPr>
          <p:cNvPr id="9" name="Group 9"/>
          <p:cNvGrpSpPr>
            <a:grpSpLocks noChangeAspect="1"/>
          </p:cNvGrpSpPr>
          <p:nvPr/>
        </p:nvGrpSpPr>
        <p:grpSpPr>
          <a:xfrm>
            <a:off x="2003080" y="1902195"/>
            <a:ext cx="5343399" cy="8015098"/>
            <a:chOff x="0" y="0"/>
            <a:chExt cx="6350000" cy="9525000"/>
          </a:xfrm>
        </p:grpSpPr>
        <p:sp>
          <p:nvSpPr>
            <p:cNvPr id="10" name="Freeform 10"/>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7982" r="-17982"/>
              </a:stretch>
            </a:blipFill>
          </p:spPr>
        </p:sp>
      </p:grpSp>
      <p:sp>
        <p:nvSpPr>
          <p:cNvPr id="11" name="TextBox 11"/>
          <p:cNvSpPr txBox="1"/>
          <p:nvPr/>
        </p:nvSpPr>
        <p:spPr>
          <a:xfrm>
            <a:off x="7817032" y="3718465"/>
            <a:ext cx="10470968" cy="4020218"/>
          </a:xfrm>
          <a:prstGeom prst="rect">
            <a:avLst/>
          </a:prstGeom>
        </p:spPr>
        <p:txBody>
          <a:bodyPr lIns="0" tIns="0" rIns="0" bIns="0" rtlCol="0" anchor="t">
            <a:spAutoFit/>
          </a:bodyPr>
          <a:lstStyle/>
          <a:p>
            <a:pPr marL="708991" lvl="1" indent="-354495">
              <a:lnSpc>
                <a:spcPts val="4597"/>
              </a:lnSpc>
              <a:buFont typeface="Arial"/>
              <a:buChar char="•"/>
            </a:pPr>
            <a:r>
              <a:rPr lang="en-US" sz="3283">
                <a:solidFill>
                  <a:srgbClr val="000000"/>
                </a:solidFill>
                <a:latin typeface="Cerebri Bold"/>
              </a:rPr>
              <a:t>Exploring body parts and areas that may have been touched. </a:t>
            </a:r>
          </a:p>
          <a:p>
            <a:pPr marL="708991" lvl="1" indent="-354495">
              <a:lnSpc>
                <a:spcPts val="4597"/>
              </a:lnSpc>
              <a:buFont typeface="Arial"/>
              <a:buChar char="•"/>
            </a:pPr>
            <a:r>
              <a:rPr lang="en-US" sz="3283">
                <a:solidFill>
                  <a:srgbClr val="000000"/>
                </a:solidFill>
                <a:latin typeface="Cerebri Bold"/>
              </a:rPr>
              <a:t>Who is/are the alleged perpetrator(s)?</a:t>
            </a:r>
          </a:p>
          <a:p>
            <a:pPr marL="708991" lvl="1" indent="-354495">
              <a:lnSpc>
                <a:spcPts val="4597"/>
              </a:lnSpc>
              <a:buFont typeface="Arial"/>
              <a:buChar char="•"/>
            </a:pPr>
            <a:r>
              <a:rPr lang="en-US" sz="3283">
                <a:solidFill>
                  <a:srgbClr val="000000"/>
                </a:solidFill>
                <a:latin typeface="Cerebri Bold"/>
              </a:rPr>
              <a:t>Age of the victim/alleged perpetrator(s)</a:t>
            </a:r>
          </a:p>
          <a:p>
            <a:pPr marL="708991" lvl="1" indent="-354495">
              <a:lnSpc>
                <a:spcPts val="4597"/>
              </a:lnSpc>
              <a:buFont typeface="Arial"/>
              <a:buChar char="•"/>
            </a:pPr>
            <a:r>
              <a:rPr lang="en-US" sz="3283">
                <a:solidFill>
                  <a:srgbClr val="000000"/>
                </a:solidFill>
                <a:latin typeface="Cerebri Bold"/>
              </a:rPr>
              <a:t>Where did the alleged abuse happen?</a:t>
            </a:r>
          </a:p>
          <a:p>
            <a:pPr marL="708991" lvl="1" indent="-354495">
              <a:lnSpc>
                <a:spcPts val="4597"/>
              </a:lnSpc>
              <a:buFont typeface="Arial"/>
              <a:buChar char="•"/>
            </a:pPr>
            <a:r>
              <a:rPr lang="en-US" sz="3283">
                <a:solidFill>
                  <a:srgbClr val="000000"/>
                </a:solidFill>
                <a:latin typeface="Cerebri Bold"/>
              </a:rPr>
              <a:t>When did the alleged abuse last happen?</a:t>
            </a:r>
          </a:p>
          <a:p>
            <a:pPr marL="708991" lvl="1" indent="-354495">
              <a:lnSpc>
                <a:spcPts val="4597"/>
              </a:lnSpc>
              <a:buFont typeface="Arial"/>
              <a:buChar char="•"/>
            </a:pPr>
            <a:r>
              <a:rPr lang="en-US" sz="3283">
                <a:solidFill>
                  <a:srgbClr val="000000"/>
                </a:solidFill>
                <a:latin typeface="Cerebri Bold"/>
              </a:rPr>
              <a:t>Are there other victims or witnesses?</a:t>
            </a:r>
          </a:p>
        </p:txBody>
      </p:sp>
      <p:sp>
        <p:nvSpPr>
          <p:cNvPr id="12" name="TextBox 12"/>
          <p:cNvSpPr txBox="1"/>
          <p:nvPr/>
        </p:nvSpPr>
        <p:spPr>
          <a:xfrm>
            <a:off x="8143577" y="914400"/>
            <a:ext cx="9550384"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A Minimal Facts Interview </a:t>
            </a:r>
            <a:r>
              <a:rPr lang="en-US" sz="6000">
                <a:solidFill>
                  <a:srgbClr val="F43131"/>
                </a:solidFill>
                <a:latin typeface="Laila Bold"/>
              </a:rPr>
              <a:t>MAY</a:t>
            </a:r>
            <a:r>
              <a:rPr lang="en-US" sz="6000">
                <a:solidFill>
                  <a:srgbClr val="F0FFC4"/>
                </a:solidFill>
                <a:latin typeface="Laila Bold"/>
              </a:rPr>
              <a:t> Include</a:t>
            </a:r>
          </a:p>
        </p:txBody>
      </p:sp>
      <p:pic>
        <p:nvPicPr>
          <p:cNvPr id="13" name="Picture 13"/>
          <p:cNvPicPr>
            <a:picLocks noChangeAspect="1"/>
          </p:cNvPicPr>
          <p:nvPr/>
        </p:nvPicPr>
        <p:blipFill>
          <a:blip r:embed="rId4"/>
          <a:srcRect t="6528" b="6528"/>
          <a:stretch>
            <a:fillRect/>
          </a:stretch>
        </p:blipFill>
        <p:spPr>
          <a:xfrm>
            <a:off x="16841296" y="8694127"/>
            <a:ext cx="1182421" cy="114739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8681275"/>
            <a:chOff x="0" y="0"/>
            <a:chExt cx="5821125" cy="2286426"/>
          </a:xfrm>
        </p:grpSpPr>
        <p:sp>
          <p:nvSpPr>
            <p:cNvPr id="4" name="Freeform 4"/>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9850167" y="-842591"/>
            <a:ext cx="5958833" cy="8938250"/>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0920" r="-10920"/>
              </a:stretch>
            </a:blip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379415" y="9258300"/>
            <a:ext cx="6497977" cy="324898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0574" flipV="1">
            <a:off x="-4268507" y="8188878"/>
            <a:ext cx="9538814" cy="7452198"/>
          </a:xfrm>
          <a:prstGeom prst="rect">
            <a:avLst/>
          </a:prstGeom>
        </p:spPr>
      </p:pic>
      <p:sp>
        <p:nvSpPr>
          <p:cNvPr id="10" name="TextBox 10"/>
          <p:cNvSpPr txBox="1"/>
          <p:nvPr/>
        </p:nvSpPr>
        <p:spPr>
          <a:xfrm>
            <a:off x="1333500" y="1710242"/>
            <a:ext cx="7570124"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Minimal Facts Interview Format</a:t>
            </a:r>
          </a:p>
        </p:txBody>
      </p:sp>
      <p:sp>
        <p:nvSpPr>
          <p:cNvPr id="11" name="TextBox 11"/>
          <p:cNvSpPr txBox="1"/>
          <p:nvPr/>
        </p:nvSpPr>
        <p:spPr>
          <a:xfrm>
            <a:off x="699960" y="4142458"/>
            <a:ext cx="9828791" cy="4573270"/>
          </a:xfrm>
          <a:prstGeom prst="rect">
            <a:avLst/>
          </a:prstGeom>
        </p:spPr>
        <p:txBody>
          <a:bodyPr lIns="0" tIns="0" rIns="0" bIns="0" rtlCol="0" anchor="t">
            <a:spAutoFit/>
          </a:bodyPr>
          <a:lstStyle/>
          <a:p>
            <a:pPr algn="just">
              <a:lnSpc>
                <a:spcPts val="5179"/>
              </a:lnSpc>
            </a:pPr>
            <a:r>
              <a:rPr lang="en-US" sz="3699">
                <a:solidFill>
                  <a:srgbClr val="2B4011"/>
                </a:solidFill>
                <a:latin typeface="Cerebri"/>
              </a:rPr>
              <a:t>•Introduction (you &amp; your role today)</a:t>
            </a:r>
          </a:p>
          <a:p>
            <a:pPr algn="just">
              <a:lnSpc>
                <a:spcPts val="5179"/>
              </a:lnSpc>
            </a:pPr>
            <a:r>
              <a:rPr lang="en-US" sz="3699">
                <a:solidFill>
                  <a:srgbClr val="2B4011"/>
                </a:solidFill>
                <a:latin typeface="Cerebri"/>
              </a:rPr>
              <a:t>•Rapport building</a:t>
            </a:r>
          </a:p>
          <a:p>
            <a:pPr algn="just">
              <a:lnSpc>
                <a:spcPts val="5179"/>
              </a:lnSpc>
            </a:pPr>
            <a:r>
              <a:rPr lang="en-US" sz="3699">
                <a:solidFill>
                  <a:srgbClr val="2B4011"/>
                </a:solidFill>
                <a:latin typeface="Cerebri"/>
              </a:rPr>
              <a:t>•Transition to concerns reported</a:t>
            </a:r>
          </a:p>
          <a:p>
            <a:pPr algn="just">
              <a:lnSpc>
                <a:spcPts val="5179"/>
              </a:lnSpc>
            </a:pPr>
            <a:r>
              <a:rPr lang="en-US" sz="3699">
                <a:solidFill>
                  <a:srgbClr val="2B4011"/>
                </a:solidFill>
                <a:latin typeface="Cerebri"/>
              </a:rPr>
              <a:t>•Limited questioning</a:t>
            </a:r>
          </a:p>
          <a:p>
            <a:pPr algn="just">
              <a:lnSpc>
                <a:spcPts val="5179"/>
              </a:lnSpc>
            </a:pPr>
            <a:r>
              <a:rPr lang="en-US" sz="3699">
                <a:solidFill>
                  <a:srgbClr val="2B4011"/>
                </a:solidFill>
                <a:latin typeface="Cerebri"/>
              </a:rPr>
              <a:t>•Set the stage for FI</a:t>
            </a:r>
          </a:p>
          <a:p>
            <a:pPr algn="just">
              <a:lnSpc>
                <a:spcPts val="5179"/>
              </a:lnSpc>
            </a:pPr>
            <a:r>
              <a:rPr lang="en-US" sz="3699">
                <a:solidFill>
                  <a:srgbClr val="2B4011"/>
                </a:solidFill>
                <a:latin typeface="Cerebri"/>
              </a:rPr>
              <a:t>•Thank the child</a:t>
            </a:r>
          </a:p>
          <a:p>
            <a:pPr algn="just">
              <a:lnSpc>
                <a:spcPts val="5179"/>
              </a:lnSpc>
              <a:spcBef>
                <a:spcPct val="0"/>
              </a:spcBef>
            </a:pPr>
            <a:endParaRPr lang="en-US" sz="3699">
              <a:solidFill>
                <a:srgbClr val="2B4011"/>
              </a:solidFill>
              <a:latin typeface="Cerebri"/>
            </a:endParaRPr>
          </a:p>
        </p:txBody>
      </p:sp>
      <p:pic>
        <p:nvPicPr>
          <p:cNvPr id="12" name="Picture 12"/>
          <p:cNvPicPr>
            <a:picLocks noChangeAspect="1"/>
          </p:cNvPicPr>
          <p:nvPr/>
        </p:nvPicPr>
        <p:blipFill>
          <a:blip r:embed="rId8"/>
          <a:srcRect t="6528" b="6528"/>
          <a:stretch>
            <a:fillRect/>
          </a:stretch>
        </p:blipFill>
        <p:spPr>
          <a:xfrm>
            <a:off x="16841296" y="8694127"/>
            <a:ext cx="1182421" cy="114739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130" r="46130"/>
          <a:stretch>
            <a:fillRect/>
          </a:stretch>
        </p:blipFill>
        <p:spPr>
          <a:xfrm rot="5400000">
            <a:off x="4623734" y="-53270"/>
            <a:ext cx="16934991" cy="10393541"/>
          </a:xfrm>
          <a:prstGeom prst="rect">
            <a:avLst/>
          </a:prstGeom>
        </p:spPr>
      </p:pic>
      <p:sp>
        <p:nvSpPr>
          <p:cNvPr id="3" name="AutoShape 3"/>
          <p:cNvSpPr/>
          <p:nvPr/>
        </p:nvSpPr>
        <p:spPr>
          <a:xfrm>
            <a:off x="611063" y="9645291"/>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2406233" y="1190494"/>
            <a:ext cx="6982844" cy="1028700"/>
          </a:xfrm>
          <a:prstGeom prst="rect">
            <a:avLst/>
          </a:prstGeom>
        </p:spPr>
        <p:txBody>
          <a:bodyPr lIns="0" tIns="0" rIns="0" bIns="0" rtlCol="0" anchor="t">
            <a:spAutoFit/>
          </a:bodyPr>
          <a:lstStyle/>
          <a:p>
            <a:pPr algn="r">
              <a:lnSpc>
                <a:spcPts val="8400"/>
              </a:lnSpc>
              <a:spcBef>
                <a:spcPct val="0"/>
              </a:spcBef>
            </a:pPr>
            <a:r>
              <a:rPr lang="en-US" sz="6000">
                <a:solidFill>
                  <a:srgbClr val="104552"/>
                </a:solidFill>
                <a:latin typeface="Laila Bold"/>
              </a:rPr>
              <a:t>Introduction</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0194" flipV="1">
            <a:off x="-3927853" y="-1999646"/>
            <a:ext cx="6433722" cy="5026345"/>
          </a:xfrm>
          <a:prstGeom prst="rect">
            <a:avLst/>
          </a:prstGeom>
        </p:spPr>
      </p:pic>
      <p:pic>
        <p:nvPicPr>
          <p:cNvPr id="6" name="Picture 6"/>
          <p:cNvPicPr>
            <a:picLocks noChangeAspect="1"/>
          </p:cNvPicPr>
          <p:nvPr/>
        </p:nvPicPr>
        <p:blipFill>
          <a:blip r:embed="rId6"/>
          <a:srcRect t="6528" b="6528"/>
          <a:stretch>
            <a:fillRect/>
          </a:stretch>
        </p:blipFill>
        <p:spPr>
          <a:xfrm>
            <a:off x="437489" y="9081118"/>
            <a:ext cx="1182421" cy="1147396"/>
          </a:xfrm>
          <a:prstGeom prst="rect">
            <a:avLst/>
          </a:prstGeom>
        </p:spPr>
      </p:pic>
      <p:pic>
        <p:nvPicPr>
          <p:cNvPr id="7" name="Picture 7"/>
          <p:cNvPicPr>
            <a:picLocks noChangeAspect="1"/>
          </p:cNvPicPr>
          <p:nvPr/>
        </p:nvPicPr>
        <p:blipFill>
          <a:blip r:embed="rId7"/>
          <a:srcRect l="6874" r="6874"/>
          <a:stretch>
            <a:fillRect/>
          </a:stretch>
        </p:blipFill>
        <p:spPr>
          <a:xfrm>
            <a:off x="10712091" y="2317494"/>
            <a:ext cx="7575909" cy="5845079"/>
          </a:xfrm>
          <a:prstGeom prst="rect">
            <a:avLst/>
          </a:prstGeom>
        </p:spPr>
      </p:pic>
      <p:sp>
        <p:nvSpPr>
          <p:cNvPr id="8" name="TextBox 8"/>
          <p:cNvSpPr txBox="1"/>
          <p:nvPr/>
        </p:nvSpPr>
        <p:spPr>
          <a:xfrm>
            <a:off x="2406233" y="2181225"/>
            <a:ext cx="6982844" cy="6995160"/>
          </a:xfrm>
          <a:prstGeom prst="rect">
            <a:avLst/>
          </a:prstGeom>
        </p:spPr>
        <p:txBody>
          <a:bodyPr lIns="0" tIns="0" rIns="0" bIns="0" rtlCol="0" anchor="t">
            <a:spAutoFit/>
          </a:bodyPr>
          <a:lstStyle/>
          <a:p>
            <a:pPr algn="r">
              <a:lnSpc>
                <a:spcPts val="5040"/>
              </a:lnSpc>
            </a:pPr>
            <a:r>
              <a:rPr lang="en-US" sz="3600">
                <a:solidFill>
                  <a:srgbClr val="104552"/>
                </a:solidFill>
                <a:latin typeface="Cerebri Bold"/>
              </a:rPr>
              <a:t>•Your name</a:t>
            </a:r>
          </a:p>
          <a:p>
            <a:pPr algn="r">
              <a:lnSpc>
                <a:spcPts val="5040"/>
              </a:lnSpc>
            </a:pPr>
            <a:endParaRPr lang="en-US" sz="3600">
              <a:solidFill>
                <a:srgbClr val="104552"/>
              </a:solidFill>
              <a:latin typeface="Cerebri Bold"/>
            </a:endParaRPr>
          </a:p>
          <a:p>
            <a:pPr algn="r">
              <a:lnSpc>
                <a:spcPts val="5040"/>
              </a:lnSpc>
            </a:pPr>
            <a:r>
              <a:rPr lang="en-US" sz="3600">
                <a:solidFill>
                  <a:srgbClr val="104552"/>
                </a:solidFill>
                <a:latin typeface="Cerebri Bold"/>
              </a:rPr>
              <a:t>•Profession (in child’s terms)</a:t>
            </a:r>
          </a:p>
          <a:p>
            <a:pPr algn="r">
              <a:lnSpc>
                <a:spcPts val="5040"/>
              </a:lnSpc>
            </a:pPr>
            <a:endParaRPr lang="en-US" sz="3600">
              <a:solidFill>
                <a:srgbClr val="104552"/>
              </a:solidFill>
              <a:latin typeface="Cerebri Bold"/>
            </a:endParaRPr>
          </a:p>
          <a:p>
            <a:pPr algn="r">
              <a:lnSpc>
                <a:spcPts val="5040"/>
              </a:lnSpc>
            </a:pPr>
            <a:r>
              <a:rPr lang="en-US" sz="3600">
                <a:solidFill>
                  <a:srgbClr val="104552"/>
                </a:solidFill>
                <a:latin typeface="Cerebri Bold"/>
              </a:rPr>
              <a:t>•“I talk to kids about things that have happened to them.”</a:t>
            </a:r>
          </a:p>
          <a:p>
            <a:pPr algn="r">
              <a:lnSpc>
                <a:spcPts val="5040"/>
              </a:lnSpc>
            </a:pPr>
            <a:endParaRPr lang="en-US" sz="3600">
              <a:solidFill>
                <a:srgbClr val="104552"/>
              </a:solidFill>
              <a:latin typeface="Cerebri Bold"/>
            </a:endParaRPr>
          </a:p>
          <a:p>
            <a:pPr algn="r">
              <a:lnSpc>
                <a:spcPts val="5040"/>
              </a:lnSpc>
            </a:pPr>
            <a:r>
              <a:rPr lang="en-US" sz="3600">
                <a:solidFill>
                  <a:srgbClr val="104552"/>
                </a:solidFill>
                <a:latin typeface="Cerebri Bold"/>
              </a:rPr>
              <a:t>•“I talk to kids to find out how they are doing/if things are okay/if they are safe.”</a:t>
            </a:r>
          </a:p>
          <a:p>
            <a:pPr algn="r">
              <a:lnSpc>
                <a:spcPts val="5040"/>
              </a:lnSpc>
            </a:pPr>
            <a:endParaRPr lang="en-US" sz="3600">
              <a:solidFill>
                <a:srgbClr val="104552"/>
              </a:solidFill>
              <a:latin typeface="Cerebri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130" r="46130"/>
          <a:stretch>
            <a:fillRect/>
          </a:stretch>
        </p:blipFill>
        <p:spPr>
          <a:xfrm rot="5400000">
            <a:off x="4623734" y="-53270"/>
            <a:ext cx="16934991" cy="10393541"/>
          </a:xfrm>
          <a:prstGeom prst="rect">
            <a:avLst/>
          </a:prstGeom>
        </p:spPr>
      </p:pic>
      <p:sp>
        <p:nvSpPr>
          <p:cNvPr id="3" name="AutoShape 3"/>
          <p:cNvSpPr/>
          <p:nvPr/>
        </p:nvSpPr>
        <p:spPr>
          <a:xfrm>
            <a:off x="611063" y="9645291"/>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2406233" y="1190494"/>
            <a:ext cx="6982844" cy="1028700"/>
          </a:xfrm>
          <a:prstGeom prst="rect">
            <a:avLst/>
          </a:prstGeom>
        </p:spPr>
        <p:txBody>
          <a:bodyPr lIns="0" tIns="0" rIns="0" bIns="0" rtlCol="0" anchor="t">
            <a:spAutoFit/>
          </a:bodyPr>
          <a:lstStyle/>
          <a:p>
            <a:pPr algn="r">
              <a:lnSpc>
                <a:spcPts val="8400"/>
              </a:lnSpc>
              <a:spcBef>
                <a:spcPct val="0"/>
              </a:spcBef>
            </a:pPr>
            <a:r>
              <a:rPr lang="en-US" sz="6000">
                <a:solidFill>
                  <a:srgbClr val="104552"/>
                </a:solidFill>
                <a:latin typeface="Laila Bold"/>
              </a:rPr>
              <a:t>Rapport</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0194" flipV="1">
            <a:off x="-3927853" y="-1999646"/>
            <a:ext cx="6433722" cy="5026345"/>
          </a:xfrm>
          <a:prstGeom prst="rect">
            <a:avLst/>
          </a:prstGeom>
        </p:spPr>
      </p:pic>
      <p:pic>
        <p:nvPicPr>
          <p:cNvPr id="6" name="Picture 6"/>
          <p:cNvPicPr>
            <a:picLocks noChangeAspect="1"/>
          </p:cNvPicPr>
          <p:nvPr/>
        </p:nvPicPr>
        <p:blipFill>
          <a:blip r:embed="rId6"/>
          <a:srcRect t="6528" b="6528"/>
          <a:stretch>
            <a:fillRect/>
          </a:stretch>
        </p:blipFill>
        <p:spPr>
          <a:xfrm>
            <a:off x="437489" y="9081118"/>
            <a:ext cx="1182421" cy="1147396"/>
          </a:xfrm>
          <a:prstGeom prst="rect">
            <a:avLst/>
          </a:prstGeom>
        </p:spPr>
      </p:pic>
      <p:pic>
        <p:nvPicPr>
          <p:cNvPr id="7" name="Picture 7"/>
          <p:cNvPicPr>
            <a:picLocks noChangeAspect="1"/>
          </p:cNvPicPr>
          <p:nvPr/>
        </p:nvPicPr>
        <p:blipFill>
          <a:blip r:embed="rId7"/>
          <a:srcRect l="6874" r="6874"/>
          <a:stretch>
            <a:fillRect/>
          </a:stretch>
        </p:blipFill>
        <p:spPr>
          <a:xfrm>
            <a:off x="10712091" y="2317494"/>
            <a:ext cx="7575909" cy="5845079"/>
          </a:xfrm>
          <a:prstGeom prst="rect">
            <a:avLst/>
          </a:prstGeom>
        </p:spPr>
      </p:pic>
      <p:sp>
        <p:nvSpPr>
          <p:cNvPr id="8" name="TextBox 8"/>
          <p:cNvSpPr txBox="1"/>
          <p:nvPr/>
        </p:nvSpPr>
        <p:spPr>
          <a:xfrm>
            <a:off x="2406233" y="2595178"/>
            <a:ext cx="6982844" cy="7633335"/>
          </a:xfrm>
          <a:prstGeom prst="rect">
            <a:avLst/>
          </a:prstGeom>
        </p:spPr>
        <p:txBody>
          <a:bodyPr lIns="0" tIns="0" rIns="0" bIns="0" rtlCol="0" anchor="t">
            <a:spAutoFit/>
          </a:bodyPr>
          <a:lstStyle/>
          <a:p>
            <a:pPr algn="r">
              <a:lnSpc>
                <a:spcPts val="5040"/>
              </a:lnSpc>
            </a:pPr>
            <a:r>
              <a:rPr lang="en-US" sz="3600">
                <a:solidFill>
                  <a:srgbClr val="104552"/>
                </a:solidFill>
                <a:latin typeface="Cerebri"/>
              </a:rPr>
              <a:t>•Talk about everyday things &amp; topics that interest the child.</a:t>
            </a:r>
          </a:p>
          <a:p>
            <a:pPr algn="r">
              <a:lnSpc>
                <a:spcPts val="5040"/>
              </a:lnSpc>
            </a:pPr>
            <a:endParaRPr lang="en-US" sz="3600">
              <a:solidFill>
                <a:srgbClr val="104552"/>
              </a:solidFill>
              <a:latin typeface="Cerebri"/>
            </a:endParaRPr>
          </a:p>
          <a:p>
            <a:pPr algn="r">
              <a:lnSpc>
                <a:spcPts val="5040"/>
              </a:lnSpc>
            </a:pPr>
            <a:r>
              <a:rPr lang="en-US" sz="3600">
                <a:solidFill>
                  <a:srgbClr val="104552"/>
                </a:solidFill>
                <a:latin typeface="Cerebri"/>
              </a:rPr>
              <a:t>•</a:t>
            </a:r>
            <a:r>
              <a:rPr lang="en-US" sz="3600">
                <a:solidFill>
                  <a:srgbClr val="104552"/>
                </a:solidFill>
                <a:latin typeface="Cerebri Italics"/>
              </a:rPr>
              <a:t>“Tell me about your favorite sport/pet/subject in school”.</a:t>
            </a:r>
          </a:p>
          <a:p>
            <a:pPr algn="r">
              <a:lnSpc>
                <a:spcPts val="5040"/>
              </a:lnSpc>
            </a:pPr>
            <a:endParaRPr lang="en-US" sz="3600">
              <a:solidFill>
                <a:srgbClr val="104552"/>
              </a:solidFill>
              <a:latin typeface="Cerebri Italics"/>
            </a:endParaRPr>
          </a:p>
          <a:p>
            <a:pPr algn="r">
              <a:lnSpc>
                <a:spcPts val="5040"/>
              </a:lnSpc>
            </a:pPr>
            <a:r>
              <a:rPr lang="en-US" sz="3600">
                <a:solidFill>
                  <a:srgbClr val="104552"/>
                </a:solidFill>
                <a:latin typeface="Cerebri"/>
              </a:rPr>
              <a:t>•Show interest in what the child has to say.</a:t>
            </a:r>
          </a:p>
          <a:p>
            <a:pPr algn="r">
              <a:lnSpc>
                <a:spcPts val="5040"/>
              </a:lnSpc>
            </a:pPr>
            <a:endParaRPr lang="en-US" sz="3600">
              <a:solidFill>
                <a:srgbClr val="104552"/>
              </a:solidFill>
              <a:latin typeface="Cerebri"/>
            </a:endParaRPr>
          </a:p>
          <a:p>
            <a:pPr algn="r">
              <a:lnSpc>
                <a:spcPts val="5040"/>
              </a:lnSpc>
            </a:pPr>
            <a:r>
              <a:rPr lang="en-US" sz="3600">
                <a:solidFill>
                  <a:srgbClr val="104552"/>
                </a:solidFill>
                <a:latin typeface="Cerebri"/>
              </a:rPr>
              <a:t>•Explore the child’s interests.</a:t>
            </a:r>
          </a:p>
          <a:p>
            <a:pPr algn="r">
              <a:lnSpc>
                <a:spcPts val="5040"/>
              </a:lnSpc>
            </a:pPr>
            <a:endParaRPr lang="en-US" sz="3600">
              <a:solidFill>
                <a:srgbClr val="104552"/>
              </a:solidFill>
              <a:latin typeface="Cerebri"/>
            </a:endParaRPr>
          </a:p>
          <a:p>
            <a:pPr algn="r">
              <a:lnSpc>
                <a:spcPts val="5040"/>
              </a:lnSpc>
            </a:pPr>
            <a:endParaRPr lang="en-US" sz="3600">
              <a:solidFill>
                <a:srgbClr val="104552"/>
              </a:solidFill>
              <a:latin typeface="Cere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130" r="46130"/>
          <a:stretch>
            <a:fillRect/>
          </a:stretch>
        </p:blipFill>
        <p:spPr>
          <a:xfrm rot="5400000">
            <a:off x="4623734" y="-53270"/>
            <a:ext cx="16934991" cy="10393541"/>
          </a:xfrm>
          <a:prstGeom prst="rect">
            <a:avLst/>
          </a:prstGeom>
        </p:spPr>
      </p:pic>
      <p:sp>
        <p:nvSpPr>
          <p:cNvPr id="3" name="AutoShape 3"/>
          <p:cNvSpPr/>
          <p:nvPr/>
        </p:nvSpPr>
        <p:spPr>
          <a:xfrm>
            <a:off x="611063" y="9645291"/>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619911" y="399226"/>
            <a:ext cx="7769167" cy="2095500"/>
          </a:xfrm>
          <a:prstGeom prst="rect">
            <a:avLst/>
          </a:prstGeom>
        </p:spPr>
        <p:txBody>
          <a:bodyPr lIns="0" tIns="0" rIns="0" bIns="0" rtlCol="0" anchor="t">
            <a:spAutoFit/>
          </a:bodyPr>
          <a:lstStyle/>
          <a:p>
            <a:pPr algn="r">
              <a:lnSpc>
                <a:spcPts val="8400"/>
              </a:lnSpc>
              <a:spcBef>
                <a:spcPct val="0"/>
              </a:spcBef>
            </a:pPr>
            <a:r>
              <a:rPr lang="en-US" sz="6000">
                <a:solidFill>
                  <a:srgbClr val="104552"/>
                </a:solidFill>
                <a:latin typeface="Laila Bold"/>
              </a:rPr>
              <a:t>Transition Questions</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0194" flipV="1">
            <a:off x="-3927853" y="-1999646"/>
            <a:ext cx="6433722" cy="5026345"/>
          </a:xfrm>
          <a:prstGeom prst="rect">
            <a:avLst/>
          </a:prstGeom>
        </p:spPr>
      </p:pic>
      <p:pic>
        <p:nvPicPr>
          <p:cNvPr id="6" name="Picture 6"/>
          <p:cNvPicPr>
            <a:picLocks noChangeAspect="1"/>
          </p:cNvPicPr>
          <p:nvPr/>
        </p:nvPicPr>
        <p:blipFill>
          <a:blip r:embed="rId6"/>
          <a:srcRect t="6528" b="6528"/>
          <a:stretch>
            <a:fillRect/>
          </a:stretch>
        </p:blipFill>
        <p:spPr>
          <a:xfrm>
            <a:off x="437489" y="9081118"/>
            <a:ext cx="1182421" cy="1147396"/>
          </a:xfrm>
          <a:prstGeom prst="rect">
            <a:avLst/>
          </a:prstGeom>
        </p:spPr>
      </p:pic>
      <p:pic>
        <p:nvPicPr>
          <p:cNvPr id="7" name="Picture 7"/>
          <p:cNvPicPr>
            <a:picLocks noChangeAspect="1"/>
          </p:cNvPicPr>
          <p:nvPr/>
        </p:nvPicPr>
        <p:blipFill>
          <a:blip r:embed="rId7"/>
          <a:srcRect l="6874" r="6874"/>
          <a:stretch>
            <a:fillRect/>
          </a:stretch>
        </p:blipFill>
        <p:spPr>
          <a:xfrm>
            <a:off x="10712091" y="2317494"/>
            <a:ext cx="7575909" cy="5845079"/>
          </a:xfrm>
          <a:prstGeom prst="rect">
            <a:avLst/>
          </a:prstGeom>
        </p:spPr>
      </p:pic>
      <p:sp>
        <p:nvSpPr>
          <p:cNvPr id="8" name="TextBox 8"/>
          <p:cNvSpPr txBox="1"/>
          <p:nvPr/>
        </p:nvSpPr>
        <p:spPr>
          <a:xfrm>
            <a:off x="2406233" y="2428051"/>
            <a:ext cx="6982844" cy="8909685"/>
          </a:xfrm>
          <a:prstGeom prst="rect">
            <a:avLst/>
          </a:prstGeom>
        </p:spPr>
        <p:txBody>
          <a:bodyPr lIns="0" tIns="0" rIns="0" bIns="0" rtlCol="0" anchor="t">
            <a:spAutoFit/>
          </a:bodyPr>
          <a:lstStyle/>
          <a:p>
            <a:pPr algn="r">
              <a:lnSpc>
                <a:spcPts val="5040"/>
              </a:lnSpc>
            </a:pPr>
            <a:r>
              <a:rPr lang="en-US" sz="3600">
                <a:solidFill>
                  <a:srgbClr val="104552"/>
                </a:solidFill>
                <a:latin typeface="Cerebri"/>
              </a:rPr>
              <a:t>“Do you know why am I here today?”</a:t>
            </a:r>
          </a:p>
          <a:p>
            <a:pPr algn="r">
              <a:lnSpc>
                <a:spcPts val="5040"/>
              </a:lnSpc>
            </a:pPr>
            <a:endParaRPr lang="en-US" sz="3600">
              <a:solidFill>
                <a:srgbClr val="104552"/>
              </a:solidFill>
              <a:latin typeface="Cerebri"/>
            </a:endParaRPr>
          </a:p>
          <a:p>
            <a:pPr algn="r">
              <a:lnSpc>
                <a:spcPts val="5040"/>
              </a:lnSpc>
            </a:pPr>
            <a:r>
              <a:rPr lang="en-US" sz="3600">
                <a:solidFill>
                  <a:srgbClr val="104552"/>
                </a:solidFill>
                <a:latin typeface="Cerebri"/>
              </a:rPr>
              <a:t>“What did your Mom/Dad/teacher (whomever brought them to you) say about coming to speak to me today?”</a:t>
            </a:r>
          </a:p>
          <a:p>
            <a:pPr algn="r">
              <a:lnSpc>
                <a:spcPts val="5040"/>
              </a:lnSpc>
            </a:pPr>
            <a:endParaRPr lang="en-US" sz="3600">
              <a:solidFill>
                <a:srgbClr val="104552"/>
              </a:solidFill>
              <a:latin typeface="Cerebri"/>
            </a:endParaRPr>
          </a:p>
          <a:p>
            <a:pPr algn="r">
              <a:lnSpc>
                <a:spcPts val="5040"/>
              </a:lnSpc>
            </a:pPr>
            <a:r>
              <a:rPr lang="en-US" sz="3600">
                <a:solidFill>
                  <a:srgbClr val="104552"/>
                </a:solidFill>
                <a:latin typeface="Cerebri"/>
              </a:rPr>
              <a:t>“I heard that someone is worried that something may have happened …”</a:t>
            </a:r>
          </a:p>
          <a:p>
            <a:pPr algn="r">
              <a:lnSpc>
                <a:spcPts val="5040"/>
              </a:lnSpc>
            </a:pPr>
            <a:r>
              <a:rPr lang="en-US" sz="3600">
                <a:solidFill>
                  <a:srgbClr val="104552"/>
                </a:solidFill>
                <a:latin typeface="Cerebri"/>
              </a:rPr>
              <a:t>.</a:t>
            </a:r>
          </a:p>
          <a:p>
            <a:pPr algn="r">
              <a:lnSpc>
                <a:spcPts val="5040"/>
              </a:lnSpc>
            </a:pPr>
            <a:endParaRPr lang="en-US" sz="3600">
              <a:solidFill>
                <a:srgbClr val="104552"/>
              </a:solidFill>
              <a:latin typeface="Cerebri"/>
            </a:endParaRPr>
          </a:p>
          <a:p>
            <a:pPr algn="r">
              <a:lnSpc>
                <a:spcPts val="5040"/>
              </a:lnSpc>
            </a:pPr>
            <a:endParaRPr lang="en-US" sz="3600">
              <a:solidFill>
                <a:srgbClr val="104552"/>
              </a:solidFill>
              <a:latin typeface="Cere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130" r="46130"/>
          <a:stretch>
            <a:fillRect/>
          </a:stretch>
        </p:blipFill>
        <p:spPr>
          <a:xfrm rot="5400000">
            <a:off x="4623734" y="-53270"/>
            <a:ext cx="16934991" cy="10393541"/>
          </a:xfrm>
          <a:prstGeom prst="rect">
            <a:avLst/>
          </a:prstGeom>
        </p:spPr>
      </p:pic>
      <p:sp>
        <p:nvSpPr>
          <p:cNvPr id="3" name="AutoShape 3"/>
          <p:cNvSpPr/>
          <p:nvPr/>
        </p:nvSpPr>
        <p:spPr>
          <a:xfrm>
            <a:off x="611063" y="9645291"/>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028700" y="221994"/>
            <a:ext cx="10100070" cy="2095500"/>
          </a:xfrm>
          <a:prstGeom prst="rect">
            <a:avLst/>
          </a:prstGeom>
        </p:spPr>
        <p:txBody>
          <a:bodyPr lIns="0" tIns="0" rIns="0" bIns="0" rtlCol="0" anchor="t">
            <a:spAutoFit/>
          </a:bodyPr>
          <a:lstStyle/>
          <a:p>
            <a:pPr algn="ctr">
              <a:lnSpc>
                <a:spcPts val="8400"/>
              </a:lnSpc>
              <a:spcBef>
                <a:spcPct val="0"/>
              </a:spcBef>
            </a:pPr>
            <a:r>
              <a:rPr lang="en-US" sz="6000">
                <a:solidFill>
                  <a:srgbClr val="104552"/>
                </a:solidFill>
                <a:latin typeface="Laila Bold"/>
              </a:rPr>
              <a:t>Child says: </a:t>
            </a:r>
            <a:r>
              <a:rPr lang="en-US" sz="6000">
                <a:solidFill>
                  <a:srgbClr val="D05749"/>
                </a:solidFill>
                <a:latin typeface="Laila Bold"/>
              </a:rPr>
              <a:t>"Something Happened"</a:t>
            </a:r>
            <a:r>
              <a:rPr lang="en-US" sz="6000">
                <a:solidFill>
                  <a:srgbClr val="104552"/>
                </a:solidFill>
                <a:latin typeface="Laila Bold"/>
              </a:rPr>
              <a:t>now what?</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20194" flipV="1">
            <a:off x="-3927853" y="-1999646"/>
            <a:ext cx="6433722" cy="5026345"/>
          </a:xfrm>
          <a:prstGeom prst="rect">
            <a:avLst/>
          </a:prstGeom>
        </p:spPr>
      </p:pic>
      <p:pic>
        <p:nvPicPr>
          <p:cNvPr id="6" name="Picture 6"/>
          <p:cNvPicPr>
            <a:picLocks noChangeAspect="1"/>
          </p:cNvPicPr>
          <p:nvPr/>
        </p:nvPicPr>
        <p:blipFill>
          <a:blip r:embed="rId6"/>
          <a:srcRect t="6528" b="6528"/>
          <a:stretch>
            <a:fillRect/>
          </a:stretch>
        </p:blipFill>
        <p:spPr>
          <a:xfrm>
            <a:off x="437489" y="9081118"/>
            <a:ext cx="1182421" cy="1147396"/>
          </a:xfrm>
          <a:prstGeom prst="rect">
            <a:avLst/>
          </a:prstGeom>
        </p:spPr>
      </p:pic>
      <p:pic>
        <p:nvPicPr>
          <p:cNvPr id="7" name="Picture 7"/>
          <p:cNvPicPr>
            <a:picLocks noChangeAspect="1"/>
          </p:cNvPicPr>
          <p:nvPr/>
        </p:nvPicPr>
        <p:blipFill>
          <a:blip r:embed="rId7"/>
          <a:srcRect l="12461" r="11146"/>
          <a:stretch>
            <a:fillRect/>
          </a:stretch>
        </p:blipFill>
        <p:spPr>
          <a:xfrm>
            <a:off x="11578009" y="2317494"/>
            <a:ext cx="6709991" cy="5845079"/>
          </a:xfrm>
          <a:prstGeom prst="rect">
            <a:avLst/>
          </a:prstGeom>
        </p:spPr>
      </p:pic>
      <p:sp>
        <p:nvSpPr>
          <p:cNvPr id="8" name="TextBox 8"/>
          <p:cNvSpPr txBox="1"/>
          <p:nvPr/>
        </p:nvSpPr>
        <p:spPr>
          <a:xfrm>
            <a:off x="437489" y="2447101"/>
            <a:ext cx="10081946" cy="8891904"/>
          </a:xfrm>
          <a:prstGeom prst="rect">
            <a:avLst/>
          </a:prstGeom>
        </p:spPr>
        <p:txBody>
          <a:bodyPr lIns="0" tIns="0" rIns="0" bIns="0" rtlCol="0" anchor="t">
            <a:spAutoFit/>
          </a:bodyPr>
          <a:lstStyle/>
          <a:p>
            <a:pPr algn="r">
              <a:lnSpc>
                <a:spcPts val="3920"/>
              </a:lnSpc>
            </a:pPr>
            <a:r>
              <a:rPr lang="en-US" sz="2800">
                <a:solidFill>
                  <a:srgbClr val="104552"/>
                </a:solidFill>
                <a:latin typeface="Cerebri"/>
              </a:rPr>
              <a:t>•</a:t>
            </a:r>
            <a:r>
              <a:rPr lang="en-US" sz="2800">
                <a:solidFill>
                  <a:srgbClr val="104552"/>
                </a:solidFill>
                <a:latin typeface="Cerebri Bold"/>
              </a:rPr>
              <a:t>Confirm </a:t>
            </a:r>
            <a:r>
              <a:rPr lang="en-US" sz="2800">
                <a:solidFill>
                  <a:srgbClr val="F43131"/>
                </a:solidFill>
                <a:latin typeface="Cerebri Bold"/>
              </a:rPr>
              <a:t>WHO, WHERE, WHEN, AND NEXT ACCESS</a:t>
            </a:r>
            <a:r>
              <a:rPr lang="en-US" sz="2800">
                <a:solidFill>
                  <a:srgbClr val="104552"/>
                </a:solidFill>
                <a:latin typeface="Cerebri Bold"/>
              </a:rPr>
              <a:t>. </a:t>
            </a:r>
          </a:p>
          <a:p>
            <a:pPr algn="r">
              <a:lnSpc>
                <a:spcPts val="3920"/>
              </a:lnSpc>
            </a:pPr>
            <a:endParaRPr lang="en-US" sz="2800">
              <a:solidFill>
                <a:srgbClr val="104552"/>
              </a:solidFill>
              <a:latin typeface="Cerebri Bold"/>
            </a:endParaRPr>
          </a:p>
          <a:p>
            <a:pPr algn="r">
              <a:lnSpc>
                <a:spcPts val="3920"/>
              </a:lnSpc>
            </a:pPr>
            <a:r>
              <a:rPr lang="en-US" sz="2800">
                <a:solidFill>
                  <a:srgbClr val="104552"/>
                </a:solidFill>
                <a:latin typeface="Cerebri Bold"/>
              </a:rPr>
              <a:t>•</a:t>
            </a:r>
            <a:r>
              <a:rPr lang="en-US" sz="2800">
                <a:solidFill>
                  <a:srgbClr val="F43131"/>
                </a:solidFill>
                <a:latin typeface="Cerebri Bold"/>
              </a:rPr>
              <a:t>Do not</a:t>
            </a:r>
            <a:r>
              <a:rPr lang="en-US" sz="2800">
                <a:solidFill>
                  <a:srgbClr val="104552"/>
                </a:solidFill>
                <a:latin typeface="Cerebri Bold"/>
              </a:rPr>
              <a:t> ask for specifics regarding type of touch, number of times, or any other details.</a:t>
            </a:r>
          </a:p>
          <a:p>
            <a:pPr algn="r">
              <a:lnSpc>
                <a:spcPts val="3920"/>
              </a:lnSpc>
            </a:pPr>
            <a:endParaRPr lang="en-US" sz="2800">
              <a:solidFill>
                <a:srgbClr val="104552"/>
              </a:solidFill>
              <a:latin typeface="Cerebri Bold"/>
            </a:endParaRPr>
          </a:p>
          <a:p>
            <a:pPr algn="r">
              <a:lnSpc>
                <a:spcPts val="3920"/>
              </a:lnSpc>
            </a:pPr>
            <a:r>
              <a:rPr lang="en-US" sz="2800">
                <a:solidFill>
                  <a:srgbClr val="104552"/>
                </a:solidFill>
                <a:latin typeface="Cerebri Bold"/>
              </a:rPr>
              <a:t>•It is okay to ask if the victim knows if this has happened to anyone else.</a:t>
            </a:r>
          </a:p>
          <a:p>
            <a:pPr algn="r">
              <a:lnSpc>
                <a:spcPts val="3920"/>
              </a:lnSpc>
            </a:pPr>
            <a:endParaRPr lang="en-US" sz="2800">
              <a:solidFill>
                <a:srgbClr val="104552"/>
              </a:solidFill>
              <a:latin typeface="Cerebri Bold"/>
            </a:endParaRPr>
          </a:p>
          <a:p>
            <a:pPr algn="r">
              <a:lnSpc>
                <a:spcPts val="3920"/>
              </a:lnSpc>
            </a:pPr>
            <a:r>
              <a:rPr lang="en-US" sz="2800">
                <a:solidFill>
                  <a:srgbClr val="104552"/>
                </a:solidFill>
                <a:latin typeface="Cerebri Bold"/>
              </a:rPr>
              <a:t>•Transition to explaining next steps/FI.</a:t>
            </a:r>
          </a:p>
          <a:p>
            <a:pPr algn="r">
              <a:lnSpc>
                <a:spcPts val="3920"/>
              </a:lnSpc>
            </a:pPr>
            <a:endParaRPr lang="en-US" sz="2800">
              <a:solidFill>
                <a:srgbClr val="104552"/>
              </a:solidFill>
              <a:latin typeface="Cerebri Bold"/>
            </a:endParaRPr>
          </a:p>
          <a:p>
            <a:pPr algn="r">
              <a:lnSpc>
                <a:spcPts val="3920"/>
              </a:lnSpc>
            </a:pPr>
            <a:r>
              <a:rPr lang="en-US" sz="2800">
                <a:solidFill>
                  <a:srgbClr val="104552"/>
                </a:solidFill>
                <a:latin typeface="Cerebri Bold"/>
              </a:rPr>
              <a:t>•Redirect the child from sharing more</a:t>
            </a:r>
            <a:r>
              <a:rPr lang="en-US" sz="2800">
                <a:solidFill>
                  <a:srgbClr val="104552"/>
                </a:solidFill>
                <a:latin typeface="Cerebri"/>
              </a:rPr>
              <a:t>.</a:t>
            </a:r>
          </a:p>
          <a:p>
            <a:pPr algn="r">
              <a:lnSpc>
                <a:spcPts val="3920"/>
              </a:lnSpc>
            </a:pPr>
            <a:r>
              <a:rPr lang="en-US" sz="2800">
                <a:solidFill>
                  <a:srgbClr val="104552"/>
                </a:solidFill>
                <a:latin typeface="Cerebri"/>
              </a:rPr>
              <a:t>–</a:t>
            </a:r>
            <a:r>
              <a:rPr lang="en-US" sz="2800">
                <a:solidFill>
                  <a:srgbClr val="104552"/>
                </a:solidFill>
                <a:latin typeface="Cerebri Italics"/>
              </a:rPr>
              <a:t>“What you’re saying is very important. I’d like you to talk to someone else about this somewhere where you can be more comfortable. Is that okay?”</a:t>
            </a:r>
          </a:p>
          <a:p>
            <a:pPr algn="r">
              <a:lnSpc>
                <a:spcPts val="3920"/>
              </a:lnSpc>
            </a:pPr>
            <a:endParaRPr lang="en-US" sz="2800">
              <a:solidFill>
                <a:srgbClr val="104552"/>
              </a:solidFill>
              <a:latin typeface="Cerebri Italics"/>
            </a:endParaRPr>
          </a:p>
          <a:p>
            <a:pPr algn="r">
              <a:lnSpc>
                <a:spcPts val="3920"/>
              </a:lnSpc>
            </a:pPr>
            <a:r>
              <a:rPr lang="en-US" sz="2800">
                <a:solidFill>
                  <a:srgbClr val="104552"/>
                </a:solidFill>
                <a:latin typeface="Cerebri"/>
              </a:rPr>
              <a:t>.</a:t>
            </a:r>
          </a:p>
          <a:p>
            <a:pPr algn="r">
              <a:lnSpc>
                <a:spcPts val="3920"/>
              </a:lnSpc>
            </a:pPr>
            <a:endParaRPr lang="en-US" sz="2800">
              <a:solidFill>
                <a:srgbClr val="104552"/>
              </a:solidFill>
              <a:latin typeface="Cerebri"/>
            </a:endParaRPr>
          </a:p>
          <a:p>
            <a:pPr algn="r">
              <a:lnSpc>
                <a:spcPts val="3920"/>
              </a:lnSpc>
            </a:pPr>
            <a:endParaRPr lang="en-US" sz="2800">
              <a:solidFill>
                <a:srgbClr val="104552"/>
              </a:solidFill>
              <a:latin typeface="Cere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4238459" y="7617965"/>
            <a:ext cx="9538814" cy="7452198"/>
          </a:xfrm>
          <a:prstGeom prst="rect">
            <a:avLst/>
          </a:prstGeom>
        </p:spPr>
      </p:pic>
      <p:grpSp>
        <p:nvGrpSpPr>
          <p:cNvPr id="4" name="Group 4"/>
          <p:cNvGrpSpPr/>
          <p:nvPr/>
        </p:nvGrpSpPr>
        <p:grpSpPr>
          <a:xfrm>
            <a:off x="-2585056" y="-4455940"/>
            <a:ext cx="22102083" cy="8681275"/>
            <a:chOff x="0" y="0"/>
            <a:chExt cx="5821125" cy="2286426"/>
          </a:xfrm>
        </p:grpSpPr>
        <p:sp>
          <p:nvSpPr>
            <p:cNvPr id="5" name="Freeform 5"/>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10167670" y="-496861"/>
            <a:ext cx="5736803" cy="8605205"/>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62445" r="-62445"/>
              </a:stretch>
            </a:blipFill>
          </p:spPr>
        </p:sp>
      </p:grpSp>
      <p:sp>
        <p:nvSpPr>
          <p:cNvPr id="9" name="TextBox 9"/>
          <p:cNvSpPr txBox="1"/>
          <p:nvPr/>
        </p:nvSpPr>
        <p:spPr>
          <a:xfrm>
            <a:off x="340646" y="4158660"/>
            <a:ext cx="9226848" cy="4008854"/>
          </a:xfrm>
          <a:prstGeom prst="rect">
            <a:avLst/>
          </a:prstGeom>
        </p:spPr>
        <p:txBody>
          <a:bodyPr lIns="0" tIns="0" rIns="0" bIns="0" rtlCol="0" anchor="t">
            <a:spAutoFit/>
          </a:bodyPr>
          <a:lstStyle/>
          <a:p>
            <a:pPr algn="just">
              <a:lnSpc>
                <a:spcPts val="4479"/>
              </a:lnSpc>
            </a:pPr>
            <a:r>
              <a:rPr lang="en-US" sz="3199" dirty="0">
                <a:solidFill>
                  <a:srgbClr val="2B4011"/>
                </a:solidFill>
                <a:latin typeface="Cerebri"/>
              </a:rPr>
              <a:t>•For your assigned scenario</a:t>
            </a:r>
          </a:p>
          <a:p>
            <a:pPr>
              <a:lnSpc>
                <a:spcPts val="4479"/>
              </a:lnSpc>
            </a:pPr>
            <a:r>
              <a:rPr lang="en-US" sz="3199" dirty="0">
                <a:solidFill>
                  <a:srgbClr val="2B4011"/>
                </a:solidFill>
                <a:latin typeface="Cerebri"/>
              </a:rPr>
              <a:t>•Write down 3-5 questions to ask the ACV during your minimal fact interview. </a:t>
            </a:r>
          </a:p>
          <a:p>
            <a:pPr algn="just">
              <a:lnSpc>
                <a:spcPts val="4479"/>
              </a:lnSpc>
            </a:pPr>
            <a:r>
              <a:rPr lang="en-US" sz="3199" dirty="0">
                <a:solidFill>
                  <a:srgbClr val="2B4011"/>
                </a:solidFill>
                <a:latin typeface="Cerebri"/>
              </a:rPr>
              <a:t>••You have 5 minutes to write down your questions</a:t>
            </a:r>
          </a:p>
          <a:p>
            <a:pPr algn="just">
              <a:lnSpc>
                <a:spcPts val="4479"/>
              </a:lnSpc>
            </a:pPr>
            <a:endParaRPr lang="en-US" sz="3199" dirty="0">
              <a:solidFill>
                <a:srgbClr val="2B4011"/>
              </a:solidFill>
              <a:latin typeface="Cerebri"/>
            </a:endParaRPr>
          </a:p>
          <a:p>
            <a:pPr algn="just">
              <a:lnSpc>
                <a:spcPts val="4479"/>
              </a:lnSpc>
              <a:spcBef>
                <a:spcPct val="0"/>
              </a:spcBef>
            </a:pPr>
            <a:endParaRPr lang="en-US" sz="3199" dirty="0">
              <a:solidFill>
                <a:srgbClr val="2B4011"/>
              </a:solidFill>
              <a:latin typeface="Cerebri"/>
            </a:endParaRP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379415" y="8589292"/>
            <a:ext cx="6497977" cy="3248988"/>
          </a:xfrm>
          <a:prstGeom prst="rect">
            <a:avLst/>
          </a:prstGeom>
        </p:spPr>
      </p:pic>
      <p:sp>
        <p:nvSpPr>
          <p:cNvPr id="11" name="TextBox 11"/>
          <p:cNvSpPr txBox="1"/>
          <p:nvPr/>
        </p:nvSpPr>
        <p:spPr>
          <a:xfrm>
            <a:off x="1333500" y="1710242"/>
            <a:ext cx="7570124"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Practice Opportunity</a:t>
            </a:r>
          </a:p>
        </p:txBody>
      </p:sp>
      <p:pic>
        <p:nvPicPr>
          <p:cNvPr id="12" name="Picture 12"/>
          <p:cNvPicPr>
            <a:picLocks noChangeAspect="1"/>
          </p:cNvPicPr>
          <p:nvPr/>
        </p:nvPicPr>
        <p:blipFill>
          <a:blip r:embed="rId8"/>
          <a:srcRect t="6528" b="6528"/>
          <a:stretch>
            <a:fillRect/>
          </a:stretch>
        </p:blipFill>
        <p:spPr>
          <a:xfrm>
            <a:off x="16076879" y="8848785"/>
            <a:ext cx="1182421" cy="114739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1979" t="976" r="11979"/>
          <a:stretch>
            <a:fillRect/>
          </a:stretch>
        </p:blipFill>
        <p:spPr>
          <a:xfrm>
            <a:off x="10144841" y="3230204"/>
            <a:ext cx="8143159" cy="7056796"/>
          </a:xfrm>
          <a:prstGeom prst="rect">
            <a:avLst/>
          </a:prstGeom>
        </p:spPr>
      </p:pic>
      <p:pic>
        <p:nvPicPr>
          <p:cNvPr id="3" name="Picture 3"/>
          <p:cNvPicPr>
            <a:picLocks noChangeAspect="1"/>
          </p:cNvPicPr>
          <p:nvPr/>
        </p:nvPicPr>
        <p:blipFill>
          <a:blip r:embed="rId4"/>
          <a:srcRect l="21485" r="21485"/>
          <a:stretch>
            <a:fillRect/>
          </a:stretch>
        </p:blipFill>
        <p:spPr>
          <a:xfrm rot="5400000">
            <a:off x="2180442" y="4259328"/>
            <a:ext cx="16934991" cy="1410554"/>
          </a:xfrm>
          <a:prstGeom prst="rect">
            <a:avLst/>
          </a:prstGeom>
        </p:spPr>
      </p:pic>
      <p:sp>
        <p:nvSpPr>
          <p:cNvPr id="4" name="AutoShape 4"/>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5" name="Group 5"/>
          <p:cNvGrpSpPr/>
          <p:nvPr/>
        </p:nvGrpSpPr>
        <p:grpSpPr>
          <a:xfrm>
            <a:off x="-2585056" y="-4455940"/>
            <a:ext cx="12729897" cy="15372288"/>
            <a:chOff x="0" y="0"/>
            <a:chExt cx="3352730" cy="4048669"/>
          </a:xfrm>
        </p:grpSpPr>
        <p:sp>
          <p:nvSpPr>
            <p:cNvPr id="6" name="Freeform 6"/>
            <p:cNvSpPr/>
            <p:nvPr/>
          </p:nvSpPr>
          <p:spPr>
            <a:xfrm>
              <a:off x="0" y="0"/>
              <a:ext cx="3352730" cy="4048668"/>
            </a:xfrm>
            <a:custGeom>
              <a:avLst/>
              <a:gdLst/>
              <a:ahLst/>
              <a:cxnLst/>
              <a:rect l="l" t="t" r="r" b="b"/>
              <a:pathLst>
                <a:path w="3352730" h="4048668">
                  <a:moveTo>
                    <a:pt x="0" y="0"/>
                  </a:moveTo>
                  <a:lnTo>
                    <a:pt x="3352730" y="0"/>
                  </a:lnTo>
                  <a:lnTo>
                    <a:pt x="3352730" y="4048668"/>
                  </a:lnTo>
                  <a:lnTo>
                    <a:pt x="0" y="4048668"/>
                  </a:lnTo>
                  <a:close/>
                </a:path>
              </a:pathLst>
            </a:custGeom>
            <a:solidFill>
              <a:srgbClr val="104552"/>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22473" flipV="1">
            <a:off x="14281806" y="-3223844"/>
            <a:ext cx="9538814" cy="745219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33047" flipV="1">
            <a:off x="14055110" y="-1252774"/>
            <a:ext cx="6497977" cy="3248988"/>
          </a:xfrm>
          <a:prstGeom prst="rect">
            <a:avLst/>
          </a:prstGeom>
        </p:spPr>
      </p:pic>
      <p:sp>
        <p:nvSpPr>
          <p:cNvPr id="10" name="TextBox 10"/>
          <p:cNvSpPr txBox="1"/>
          <p:nvPr/>
        </p:nvSpPr>
        <p:spPr>
          <a:xfrm>
            <a:off x="1028700" y="914400"/>
            <a:ext cx="8115300" cy="31623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Preparing the family for a Forensic Interview?</a:t>
            </a:r>
          </a:p>
        </p:txBody>
      </p:sp>
      <p:sp>
        <p:nvSpPr>
          <p:cNvPr id="11" name="TextBox 11"/>
          <p:cNvSpPr txBox="1"/>
          <p:nvPr/>
        </p:nvSpPr>
        <p:spPr>
          <a:xfrm>
            <a:off x="1028700" y="4343118"/>
            <a:ext cx="8115300" cy="5126990"/>
          </a:xfrm>
          <a:prstGeom prst="rect">
            <a:avLst/>
          </a:prstGeom>
        </p:spPr>
        <p:txBody>
          <a:bodyPr lIns="0" tIns="0" rIns="0" bIns="0" rtlCol="0" anchor="t">
            <a:spAutoFit/>
          </a:bodyPr>
          <a:lstStyle/>
          <a:p>
            <a:pPr marL="626107" lvl="1" indent="-313054">
              <a:lnSpc>
                <a:spcPts val="4059"/>
              </a:lnSpc>
              <a:buFont typeface="Arial"/>
              <a:buChar char="•"/>
            </a:pPr>
            <a:r>
              <a:rPr lang="en-US" sz="2899">
                <a:solidFill>
                  <a:srgbClr val="F0FFC4"/>
                </a:solidFill>
                <a:latin typeface="Cerebri"/>
              </a:rPr>
              <a:t>Use less threatening language</a:t>
            </a:r>
          </a:p>
          <a:p>
            <a:pPr marL="1252215" lvl="2" indent="-417405">
              <a:lnSpc>
                <a:spcPts val="4059"/>
              </a:lnSpc>
              <a:buFont typeface="Arial"/>
              <a:buChar char="⚬"/>
            </a:pPr>
            <a:r>
              <a:rPr lang="en-US" sz="2899">
                <a:solidFill>
                  <a:srgbClr val="F0FFC4"/>
                </a:solidFill>
                <a:latin typeface="Cerebri"/>
              </a:rPr>
              <a:t>Explain what a forensic interview is, and how the interview takes place.</a:t>
            </a:r>
          </a:p>
          <a:p>
            <a:pPr marL="626107" lvl="1" indent="-313054">
              <a:lnSpc>
                <a:spcPts val="4059"/>
              </a:lnSpc>
              <a:buFont typeface="Arial"/>
              <a:buChar char="•"/>
            </a:pPr>
            <a:r>
              <a:rPr lang="en-US" sz="2899">
                <a:solidFill>
                  <a:srgbClr val="F0FFC4"/>
                </a:solidFill>
                <a:latin typeface="Cerebri"/>
              </a:rPr>
              <a:t>This conversation looks different for children and adults. </a:t>
            </a:r>
          </a:p>
          <a:p>
            <a:pPr>
              <a:lnSpc>
                <a:spcPts val="4059"/>
              </a:lnSpc>
            </a:pPr>
            <a:endParaRPr lang="en-US" sz="2899">
              <a:solidFill>
                <a:srgbClr val="F0FFC4"/>
              </a:solidFill>
              <a:latin typeface="Cerebri"/>
            </a:endParaRPr>
          </a:p>
          <a:p>
            <a:pPr marL="626107" lvl="1" indent="-313054">
              <a:lnSpc>
                <a:spcPts val="4059"/>
              </a:lnSpc>
              <a:buFont typeface="Arial"/>
              <a:buChar char="•"/>
            </a:pPr>
            <a:r>
              <a:rPr lang="en-US" sz="2899">
                <a:solidFill>
                  <a:srgbClr val="F0FFC4"/>
                </a:solidFill>
                <a:latin typeface="Cerebri"/>
              </a:rPr>
              <a:t>Answer questions about the CAC and the next steps (do not just give appointment info)</a:t>
            </a:r>
          </a:p>
          <a:p>
            <a:pPr>
              <a:lnSpc>
                <a:spcPts val="4059"/>
              </a:lnSpc>
            </a:pPr>
            <a:endParaRPr lang="en-US" sz="2899">
              <a:solidFill>
                <a:srgbClr val="F0FFC4"/>
              </a:solidFill>
              <a:latin typeface="Cerebri"/>
            </a:endParaRPr>
          </a:p>
        </p:txBody>
      </p:sp>
      <p:pic>
        <p:nvPicPr>
          <p:cNvPr id="12" name="Picture 12"/>
          <p:cNvPicPr>
            <a:picLocks noChangeAspect="1"/>
          </p:cNvPicPr>
          <p:nvPr/>
        </p:nvPicPr>
        <p:blipFill>
          <a:blip r:embed="rId9"/>
          <a:srcRect t="6528" b="6528"/>
          <a:stretch>
            <a:fillRect/>
          </a:stretch>
        </p:blipFill>
        <p:spPr>
          <a:xfrm>
            <a:off x="16076879" y="8848785"/>
            <a:ext cx="1182421" cy="114739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1296485" y="2607917"/>
            <a:ext cx="8366922" cy="4501507"/>
            <a:chOff x="0" y="0"/>
            <a:chExt cx="2203634" cy="1185582"/>
          </a:xfrm>
        </p:grpSpPr>
        <p:sp>
          <p:nvSpPr>
            <p:cNvPr id="4" name="Freeform 4"/>
            <p:cNvSpPr/>
            <p:nvPr/>
          </p:nvSpPr>
          <p:spPr>
            <a:xfrm>
              <a:off x="0" y="0"/>
              <a:ext cx="2203634" cy="1185582"/>
            </a:xfrm>
            <a:custGeom>
              <a:avLst/>
              <a:gdLst/>
              <a:ahLst/>
              <a:cxnLst/>
              <a:rect l="l" t="t" r="r" b="b"/>
              <a:pathLst>
                <a:path w="2203634" h="1185582">
                  <a:moveTo>
                    <a:pt x="37012" y="0"/>
                  </a:moveTo>
                  <a:lnTo>
                    <a:pt x="2166622" y="0"/>
                  </a:lnTo>
                  <a:cubicBezTo>
                    <a:pt x="2187063" y="0"/>
                    <a:pt x="2203634" y="16571"/>
                    <a:pt x="2203634" y="37012"/>
                  </a:cubicBezTo>
                  <a:lnTo>
                    <a:pt x="2203634" y="1148570"/>
                  </a:lnTo>
                  <a:cubicBezTo>
                    <a:pt x="2203634" y="1169011"/>
                    <a:pt x="2187063" y="1185582"/>
                    <a:pt x="2166622" y="1185582"/>
                  </a:cubicBezTo>
                  <a:lnTo>
                    <a:pt x="37012" y="1185582"/>
                  </a:lnTo>
                  <a:cubicBezTo>
                    <a:pt x="16571" y="1185582"/>
                    <a:pt x="0" y="1169011"/>
                    <a:pt x="0" y="1148570"/>
                  </a:cubicBezTo>
                  <a:lnTo>
                    <a:pt x="0" y="37012"/>
                  </a:lnTo>
                  <a:cubicBezTo>
                    <a:pt x="0" y="16571"/>
                    <a:pt x="16571" y="0"/>
                    <a:pt x="37012" y="0"/>
                  </a:cubicBezTo>
                  <a:close/>
                </a:path>
              </a:pathLst>
            </a:custGeom>
            <a:solidFill>
              <a:srgbClr val="104552"/>
            </a:solidFill>
            <a:ln w="38100">
              <a:solidFill>
                <a:srgbClr val="F43131"/>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6" name="TextBox 6"/>
          <p:cNvSpPr txBox="1"/>
          <p:nvPr/>
        </p:nvSpPr>
        <p:spPr>
          <a:xfrm>
            <a:off x="334001" y="3603625"/>
            <a:ext cx="6599467" cy="3489325"/>
          </a:xfrm>
          <a:prstGeom prst="rect">
            <a:avLst/>
          </a:prstGeom>
        </p:spPr>
        <p:txBody>
          <a:bodyPr lIns="0" tIns="0" rIns="0" bIns="0" rtlCol="0" anchor="t">
            <a:spAutoFit/>
          </a:bodyPr>
          <a:lstStyle/>
          <a:p>
            <a:pPr algn="just">
              <a:lnSpc>
                <a:spcPts val="3500"/>
              </a:lnSpc>
            </a:pPr>
            <a:r>
              <a:rPr lang="en-US" sz="2500">
                <a:solidFill>
                  <a:srgbClr val="F0FFC4"/>
                </a:solidFill>
                <a:latin typeface="Cerebri"/>
              </a:rPr>
              <a:t>Forensic interviews are conducted by a specially trained Forensic Interviewer who is employed by the Children's Advocacy Center. A forensic interviewer is formally trained in the use of protocol, how children disclose abuse, child development, age-appropriate questioning. </a:t>
            </a:r>
          </a:p>
          <a:p>
            <a:pPr algn="just">
              <a:lnSpc>
                <a:spcPts val="3500"/>
              </a:lnSpc>
              <a:spcBef>
                <a:spcPct val="0"/>
              </a:spcBef>
            </a:pPr>
            <a:endParaRPr lang="en-US" sz="2500">
              <a:solidFill>
                <a:srgbClr val="F0FFC4"/>
              </a:solidFill>
              <a:latin typeface="Cerebri"/>
            </a:endParaRPr>
          </a:p>
        </p:txBody>
      </p:sp>
      <p:sp>
        <p:nvSpPr>
          <p:cNvPr id="7" name="AutoShape 7"/>
          <p:cNvSpPr/>
          <p:nvPr/>
        </p:nvSpPr>
        <p:spPr>
          <a:xfrm>
            <a:off x="2886975" y="2265017"/>
            <a:ext cx="12615289" cy="0"/>
          </a:xfrm>
          <a:prstGeom prst="line">
            <a:avLst/>
          </a:prstGeom>
          <a:ln w="19050" cap="flat">
            <a:solidFill>
              <a:srgbClr val="104552"/>
            </a:solidFill>
            <a:prstDash val="solid"/>
            <a:headEnd type="oval" w="lg" len="lg"/>
            <a:tailEnd type="oval" w="lg" len="lg"/>
          </a:ln>
        </p:spPr>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3791014" y="7878950"/>
            <a:ext cx="8250031" cy="6445336"/>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948919" y="8801100"/>
            <a:ext cx="4830515" cy="241525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286853" flipV="1">
            <a:off x="15153783" y="-2193968"/>
            <a:ext cx="8250031" cy="644533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97428" flipV="1">
            <a:off x="15351227" y="-614248"/>
            <a:ext cx="4830515" cy="2415258"/>
          </a:xfrm>
          <a:prstGeom prst="rect">
            <a:avLst/>
          </a:prstGeom>
        </p:spPr>
      </p:pic>
      <p:sp>
        <p:nvSpPr>
          <p:cNvPr id="12" name="TextBox 12"/>
          <p:cNvSpPr txBox="1"/>
          <p:nvPr/>
        </p:nvSpPr>
        <p:spPr>
          <a:xfrm>
            <a:off x="-358733" y="2736540"/>
            <a:ext cx="7638568" cy="1047750"/>
          </a:xfrm>
          <a:prstGeom prst="rect">
            <a:avLst/>
          </a:prstGeom>
        </p:spPr>
        <p:txBody>
          <a:bodyPr lIns="0" tIns="0" rIns="0" bIns="0" rtlCol="0" anchor="t">
            <a:spAutoFit/>
          </a:bodyPr>
          <a:lstStyle/>
          <a:p>
            <a:pPr algn="ctr">
              <a:lnSpc>
                <a:spcPts val="4200"/>
              </a:lnSpc>
            </a:pPr>
            <a:r>
              <a:rPr lang="en-US" sz="3000">
                <a:solidFill>
                  <a:srgbClr val="F0FFC4"/>
                </a:solidFill>
                <a:latin typeface="Cerebri Bold"/>
              </a:rPr>
              <a:t>Who conducts a Forensic Interview?</a:t>
            </a:r>
          </a:p>
          <a:p>
            <a:pPr>
              <a:lnSpc>
                <a:spcPts val="4200"/>
              </a:lnSpc>
              <a:spcBef>
                <a:spcPct val="0"/>
              </a:spcBef>
            </a:pPr>
            <a:endParaRPr lang="en-US" sz="3000">
              <a:solidFill>
                <a:srgbClr val="F0FFC4"/>
              </a:solidFill>
              <a:latin typeface="Cerebri Bold"/>
            </a:endParaRPr>
          </a:p>
        </p:txBody>
      </p:sp>
      <p:sp>
        <p:nvSpPr>
          <p:cNvPr id="13" name="TextBox 13"/>
          <p:cNvSpPr txBox="1"/>
          <p:nvPr/>
        </p:nvSpPr>
        <p:spPr>
          <a:xfrm>
            <a:off x="2912285" y="914400"/>
            <a:ext cx="12564669" cy="102870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Laila Bold"/>
              </a:rPr>
              <a:t>Forensic Interview</a:t>
            </a:r>
          </a:p>
        </p:txBody>
      </p:sp>
      <p:grpSp>
        <p:nvGrpSpPr>
          <p:cNvPr id="14" name="Group 14"/>
          <p:cNvGrpSpPr/>
          <p:nvPr/>
        </p:nvGrpSpPr>
        <p:grpSpPr>
          <a:xfrm>
            <a:off x="10926924" y="2591442"/>
            <a:ext cx="8366922" cy="4501507"/>
            <a:chOff x="0" y="0"/>
            <a:chExt cx="2203634" cy="1185582"/>
          </a:xfrm>
        </p:grpSpPr>
        <p:sp>
          <p:nvSpPr>
            <p:cNvPr id="15" name="Freeform 15"/>
            <p:cNvSpPr/>
            <p:nvPr/>
          </p:nvSpPr>
          <p:spPr>
            <a:xfrm>
              <a:off x="0" y="0"/>
              <a:ext cx="2203634" cy="1185582"/>
            </a:xfrm>
            <a:custGeom>
              <a:avLst/>
              <a:gdLst/>
              <a:ahLst/>
              <a:cxnLst/>
              <a:rect l="l" t="t" r="r" b="b"/>
              <a:pathLst>
                <a:path w="2203634" h="1185582">
                  <a:moveTo>
                    <a:pt x="37012" y="0"/>
                  </a:moveTo>
                  <a:lnTo>
                    <a:pt x="2166622" y="0"/>
                  </a:lnTo>
                  <a:cubicBezTo>
                    <a:pt x="2187063" y="0"/>
                    <a:pt x="2203634" y="16571"/>
                    <a:pt x="2203634" y="37012"/>
                  </a:cubicBezTo>
                  <a:lnTo>
                    <a:pt x="2203634" y="1148570"/>
                  </a:lnTo>
                  <a:cubicBezTo>
                    <a:pt x="2203634" y="1169011"/>
                    <a:pt x="2187063" y="1185582"/>
                    <a:pt x="2166622" y="1185582"/>
                  </a:cubicBezTo>
                  <a:lnTo>
                    <a:pt x="37012" y="1185582"/>
                  </a:lnTo>
                  <a:cubicBezTo>
                    <a:pt x="16571" y="1185582"/>
                    <a:pt x="0" y="1169011"/>
                    <a:pt x="0" y="1148570"/>
                  </a:cubicBezTo>
                  <a:lnTo>
                    <a:pt x="0" y="37012"/>
                  </a:lnTo>
                  <a:cubicBezTo>
                    <a:pt x="0" y="16571"/>
                    <a:pt x="16571" y="0"/>
                    <a:pt x="37012" y="0"/>
                  </a:cubicBezTo>
                  <a:close/>
                </a:path>
              </a:pathLst>
            </a:custGeom>
            <a:solidFill>
              <a:srgbClr val="104552"/>
            </a:solidFill>
            <a:ln w="38100">
              <a:solidFill>
                <a:srgbClr val="F43131"/>
              </a:solidFill>
            </a:ln>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TextBox 17"/>
          <p:cNvSpPr txBox="1"/>
          <p:nvPr/>
        </p:nvSpPr>
        <p:spPr>
          <a:xfrm>
            <a:off x="11085060" y="2736540"/>
            <a:ext cx="7638568" cy="1047750"/>
          </a:xfrm>
          <a:prstGeom prst="rect">
            <a:avLst/>
          </a:prstGeom>
        </p:spPr>
        <p:txBody>
          <a:bodyPr lIns="0" tIns="0" rIns="0" bIns="0" rtlCol="0" anchor="t">
            <a:spAutoFit/>
          </a:bodyPr>
          <a:lstStyle/>
          <a:p>
            <a:pPr algn="ctr">
              <a:lnSpc>
                <a:spcPts val="4200"/>
              </a:lnSpc>
            </a:pPr>
            <a:r>
              <a:rPr lang="en-US" sz="3000">
                <a:solidFill>
                  <a:srgbClr val="F0FFC4"/>
                </a:solidFill>
                <a:latin typeface="Cerebri Bold"/>
              </a:rPr>
              <a:t>What is a Forensic Interview?</a:t>
            </a:r>
          </a:p>
          <a:p>
            <a:pPr>
              <a:lnSpc>
                <a:spcPts val="4200"/>
              </a:lnSpc>
              <a:spcBef>
                <a:spcPct val="0"/>
              </a:spcBef>
            </a:pPr>
            <a:endParaRPr lang="en-US" sz="3000">
              <a:solidFill>
                <a:srgbClr val="F0FFC4"/>
              </a:solidFill>
              <a:latin typeface="Cerebri Bold"/>
            </a:endParaRPr>
          </a:p>
        </p:txBody>
      </p:sp>
      <p:sp>
        <p:nvSpPr>
          <p:cNvPr id="18" name="TextBox 18"/>
          <p:cNvSpPr txBox="1"/>
          <p:nvPr/>
        </p:nvSpPr>
        <p:spPr>
          <a:xfrm>
            <a:off x="11368100" y="3565215"/>
            <a:ext cx="6599467" cy="3051175"/>
          </a:xfrm>
          <a:prstGeom prst="rect">
            <a:avLst/>
          </a:prstGeom>
        </p:spPr>
        <p:txBody>
          <a:bodyPr lIns="0" tIns="0" rIns="0" bIns="0" rtlCol="0" anchor="t">
            <a:spAutoFit/>
          </a:bodyPr>
          <a:lstStyle/>
          <a:p>
            <a:pPr algn="just">
              <a:lnSpc>
                <a:spcPts val="3500"/>
              </a:lnSpc>
            </a:pPr>
            <a:r>
              <a:rPr lang="en-US" sz="2500">
                <a:solidFill>
                  <a:srgbClr val="F0FFC4"/>
                </a:solidFill>
                <a:latin typeface="Cerebri"/>
              </a:rPr>
              <a:t>A fact-finding interview in which a child who is alleged to be a victim of abuse is questioned in a developmentally appropriate, non-suggestive and child friendly environment. </a:t>
            </a:r>
          </a:p>
          <a:p>
            <a:pPr algn="just">
              <a:lnSpc>
                <a:spcPts val="3500"/>
              </a:lnSpc>
            </a:pPr>
            <a:endParaRPr lang="en-US" sz="2500">
              <a:solidFill>
                <a:srgbClr val="F0FFC4"/>
              </a:solidFill>
              <a:latin typeface="Cerebri"/>
            </a:endParaRPr>
          </a:p>
          <a:p>
            <a:pPr algn="just">
              <a:lnSpc>
                <a:spcPts val="3500"/>
              </a:lnSpc>
              <a:spcBef>
                <a:spcPct val="0"/>
              </a:spcBef>
            </a:pPr>
            <a:endParaRPr lang="en-US" sz="2500">
              <a:solidFill>
                <a:srgbClr val="F0FFC4"/>
              </a:solidFill>
              <a:latin typeface="Cerebri"/>
            </a:endParaRPr>
          </a:p>
        </p:txBody>
      </p:sp>
      <p:grpSp>
        <p:nvGrpSpPr>
          <p:cNvPr id="19" name="Group 19"/>
          <p:cNvGrpSpPr/>
          <p:nvPr/>
        </p:nvGrpSpPr>
        <p:grpSpPr>
          <a:xfrm>
            <a:off x="4960539" y="6550346"/>
            <a:ext cx="8366922" cy="4501507"/>
            <a:chOff x="0" y="0"/>
            <a:chExt cx="2203634" cy="1185582"/>
          </a:xfrm>
        </p:grpSpPr>
        <p:sp>
          <p:nvSpPr>
            <p:cNvPr id="20" name="Freeform 20"/>
            <p:cNvSpPr/>
            <p:nvPr/>
          </p:nvSpPr>
          <p:spPr>
            <a:xfrm>
              <a:off x="0" y="0"/>
              <a:ext cx="2203634" cy="1185582"/>
            </a:xfrm>
            <a:custGeom>
              <a:avLst/>
              <a:gdLst/>
              <a:ahLst/>
              <a:cxnLst/>
              <a:rect l="l" t="t" r="r" b="b"/>
              <a:pathLst>
                <a:path w="2203634" h="1185582">
                  <a:moveTo>
                    <a:pt x="37012" y="0"/>
                  </a:moveTo>
                  <a:lnTo>
                    <a:pt x="2166622" y="0"/>
                  </a:lnTo>
                  <a:cubicBezTo>
                    <a:pt x="2187063" y="0"/>
                    <a:pt x="2203634" y="16571"/>
                    <a:pt x="2203634" y="37012"/>
                  </a:cubicBezTo>
                  <a:lnTo>
                    <a:pt x="2203634" y="1148570"/>
                  </a:lnTo>
                  <a:cubicBezTo>
                    <a:pt x="2203634" y="1169011"/>
                    <a:pt x="2187063" y="1185582"/>
                    <a:pt x="2166622" y="1185582"/>
                  </a:cubicBezTo>
                  <a:lnTo>
                    <a:pt x="37012" y="1185582"/>
                  </a:lnTo>
                  <a:cubicBezTo>
                    <a:pt x="16571" y="1185582"/>
                    <a:pt x="0" y="1169011"/>
                    <a:pt x="0" y="1148570"/>
                  </a:cubicBezTo>
                  <a:lnTo>
                    <a:pt x="0" y="37012"/>
                  </a:lnTo>
                  <a:cubicBezTo>
                    <a:pt x="0" y="16571"/>
                    <a:pt x="16571" y="0"/>
                    <a:pt x="37012" y="0"/>
                  </a:cubicBezTo>
                  <a:close/>
                </a:path>
              </a:pathLst>
            </a:custGeom>
            <a:solidFill>
              <a:srgbClr val="104552"/>
            </a:solidFill>
            <a:ln w="38100">
              <a:solidFill>
                <a:srgbClr val="F43131"/>
              </a:solidFill>
            </a:ln>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2" name="TextBox 22"/>
          <p:cNvSpPr txBox="1"/>
          <p:nvPr/>
        </p:nvSpPr>
        <p:spPr>
          <a:xfrm>
            <a:off x="5324716" y="6883090"/>
            <a:ext cx="7638568" cy="1047750"/>
          </a:xfrm>
          <a:prstGeom prst="rect">
            <a:avLst/>
          </a:prstGeom>
        </p:spPr>
        <p:txBody>
          <a:bodyPr lIns="0" tIns="0" rIns="0" bIns="0" rtlCol="0" anchor="t">
            <a:spAutoFit/>
          </a:bodyPr>
          <a:lstStyle/>
          <a:p>
            <a:pPr algn="ctr">
              <a:lnSpc>
                <a:spcPts val="4200"/>
              </a:lnSpc>
            </a:pPr>
            <a:r>
              <a:rPr lang="en-US" sz="3000">
                <a:solidFill>
                  <a:srgbClr val="F0FFC4"/>
                </a:solidFill>
                <a:latin typeface="Cerebri Bold"/>
              </a:rPr>
              <a:t>Why are Forensic Interview Important?</a:t>
            </a:r>
          </a:p>
          <a:p>
            <a:pPr>
              <a:lnSpc>
                <a:spcPts val="4200"/>
              </a:lnSpc>
              <a:spcBef>
                <a:spcPct val="0"/>
              </a:spcBef>
            </a:pPr>
            <a:endParaRPr lang="en-US" sz="3000">
              <a:solidFill>
                <a:srgbClr val="F0FFC4"/>
              </a:solidFill>
              <a:latin typeface="Cerebri Bold"/>
            </a:endParaRPr>
          </a:p>
        </p:txBody>
      </p:sp>
      <p:sp>
        <p:nvSpPr>
          <p:cNvPr id="23" name="TextBox 23"/>
          <p:cNvSpPr txBox="1"/>
          <p:nvPr/>
        </p:nvSpPr>
        <p:spPr>
          <a:xfrm>
            <a:off x="5894886" y="7061799"/>
            <a:ext cx="6599467" cy="3489325"/>
          </a:xfrm>
          <a:prstGeom prst="rect">
            <a:avLst/>
          </a:prstGeom>
        </p:spPr>
        <p:txBody>
          <a:bodyPr lIns="0" tIns="0" rIns="0" bIns="0" rtlCol="0" anchor="t">
            <a:spAutoFit/>
          </a:bodyPr>
          <a:lstStyle/>
          <a:p>
            <a:pPr algn="just">
              <a:lnSpc>
                <a:spcPts val="3500"/>
              </a:lnSpc>
            </a:pPr>
            <a:endParaRPr/>
          </a:p>
          <a:p>
            <a:pPr algn="just">
              <a:lnSpc>
                <a:spcPts val="3500"/>
              </a:lnSpc>
            </a:pPr>
            <a:r>
              <a:rPr lang="en-US" sz="2500">
                <a:solidFill>
                  <a:srgbClr val="F0FFC4"/>
                </a:solidFill>
                <a:latin typeface="Cerebri"/>
              </a:rPr>
              <a:t>To obtain detailed information in the child's own words about the allegations of abuse. This is to ensure the safety of the child and to gather facts for law enforcement in the investigative process.</a:t>
            </a:r>
          </a:p>
          <a:p>
            <a:pPr algn="just">
              <a:lnSpc>
                <a:spcPts val="3500"/>
              </a:lnSpc>
            </a:pPr>
            <a:endParaRPr lang="en-US" sz="2500">
              <a:solidFill>
                <a:srgbClr val="F0FFC4"/>
              </a:solidFill>
              <a:latin typeface="Cerebri"/>
            </a:endParaRPr>
          </a:p>
          <a:p>
            <a:pPr algn="just">
              <a:lnSpc>
                <a:spcPts val="3500"/>
              </a:lnSpc>
              <a:spcBef>
                <a:spcPct val="0"/>
              </a:spcBef>
            </a:pPr>
            <a:endParaRPr lang="en-US" sz="2500">
              <a:solidFill>
                <a:srgbClr val="F0FFC4"/>
              </a:solidFill>
              <a:latin typeface="Cerebri"/>
            </a:endParaRPr>
          </a:p>
        </p:txBody>
      </p:sp>
      <p:pic>
        <p:nvPicPr>
          <p:cNvPr id="24" name="Picture 24"/>
          <p:cNvPicPr>
            <a:picLocks noChangeAspect="1"/>
          </p:cNvPicPr>
          <p:nvPr/>
        </p:nvPicPr>
        <p:blipFill>
          <a:blip r:embed="rId9"/>
          <a:srcRect t="6528" b="6528"/>
          <a:stretch>
            <a:fillRect/>
          </a:stretch>
        </p:blipFill>
        <p:spPr>
          <a:xfrm>
            <a:off x="16076879" y="8848785"/>
            <a:ext cx="1182421" cy="114739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7973530"/>
            <a:chOff x="0" y="0"/>
            <a:chExt cx="5821125" cy="2100024"/>
          </a:xfrm>
        </p:grpSpPr>
        <p:sp>
          <p:nvSpPr>
            <p:cNvPr id="3" name="Freeform 3"/>
            <p:cNvSpPr/>
            <p:nvPr/>
          </p:nvSpPr>
          <p:spPr>
            <a:xfrm>
              <a:off x="0" y="0"/>
              <a:ext cx="5821125" cy="2100025"/>
            </a:xfrm>
            <a:custGeom>
              <a:avLst/>
              <a:gdLst/>
              <a:ahLst/>
              <a:cxnLst/>
              <a:rect l="l" t="t" r="r" b="b"/>
              <a:pathLst>
                <a:path w="5821125" h="2100025">
                  <a:moveTo>
                    <a:pt x="0" y="0"/>
                  </a:moveTo>
                  <a:lnTo>
                    <a:pt x="5821125" y="0"/>
                  </a:lnTo>
                  <a:lnTo>
                    <a:pt x="5821125" y="2100025"/>
                  </a:lnTo>
                  <a:lnTo>
                    <a:pt x="0" y="2100025"/>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 name="AutoShape 5"/>
          <p:cNvSpPr/>
          <p:nvPr/>
        </p:nvSpPr>
        <p:spPr>
          <a:xfrm>
            <a:off x="-625772" y="9403433"/>
            <a:ext cx="17538698" cy="0"/>
          </a:xfrm>
          <a:prstGeom prst="line">
            <a:avLst/>
          </a:prstGeom>
          <a:ln w="19050" cap="flat">
            <a:solidFill>
              <a:srgbClr val="000000"/>
            </a:solidFill>
            <a:prstDash val="solid"/>
            <a:headEnd type="none" w="sm" len="sm"/>
            <a:tailEnd type="none" w="sm" len="sm"/>
          </a:ln>
        </p:spPr>
      </p:sp>
      <p:sp>
        <p:nvSpPr>
          <p:cNvPr id="6" name="TextBox 6"/>
          <p:cNvSpPr txBox="1"/>
          <p:nvPr/>
        </p:nvSpPr>
        <p:spPr>
          <a:xfrm>
            <a:off x="587954" y="734969"/>
            <a:ext cx="7002466"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Minimal Facts Scenario</a:t>
            </a:r>
          </a:p>
        </p:txBody>
      </p:sp>
      <p:sp>
        <p:nvSpPr>
          <p:cNvPr id="7" name="TextBox 7"/>
          <p:cNvSpPr txBox="1"/>
          <p:nvPr/>
        </p:nvSpPr>
        <p:spPr>
          <a:xfrm>
            <a:off x="476215" y="3389301"/>
            <a:ext cx="17335570" cy="6292356"/>
          </a:xfrm>
          <a:prstGeom prst="rect">
            <a:avLst/>
          </a:prstGeom>
        </p:spPr>
        <p:txBody>
          <a:bodyPr lIns="0" tIns="0" rIns="0" bIns="0" rtlCol="0" anchor="t">
            <a:spAutoFit/>
          </a:bodyPr>
          <a:lstStyle/>
          <a:p>
            <a:pPr algn="just">
              <a:lnSpc>
                <a:spcPts val="3877"/>
              </a:lnSpc>
            </a:pPr>
            <a:r>
              <a:rPr lang="en-US" sz="2769">
                <a:solidFill>
                  <a:srgbClr val="F0FFC4"/>
                </a:solidFill>
                <a:latin typeface="Cerebri"/>
              </a:rPr>
              <a:t>Case Manager (CM) Rosco spoke privately with Becca (alleged child victim/age 12) at school. (After introduction and rapport). CM Rosco asked Becca if someone may be worried about her. Becca reported she has been “cutting” and “depressed” because something had happened to her. Becca stated her grandfather, Ben Trent is a truck driver, and she has gone with him to make deliveries on several occasions. Becca stated Mr. Trent "raped" her between the ages of 9 and 12, with the last time being about three weeks ago. Becca reported she did not know the exact locations of these incidents, because it almost always happened in the truck. Becca reported Mr. Trent had also "raped" her about three times at his home in Cheatham County. Becca reported she has only recently told her mother, and she doesn’t know if this has happened to anyone else. CM Rosco explained to Becca that what she was saying was very important and then CM Rosco explained to Becca about talking to someone at the Children’s Advocacy Center (forensic interview process) and Becca stated she would be willing to participate in the forensic interview. CM thanked Becca for talking and asked if there was anything else she wanted to talk about which she replied no.</a:t>
            </a:r>
          </a:p>
          <a:p>
            <a:pPr algn="just">
              <a:lnSpc>
                <a:spcPts val="3877"/>
              </a:lnSpc>
              <a:spcBef>
                <a:spcPct val="0"/>
              </a:spcBef>
            </a:pPr>
            <a:endParaRPr lang="en-US" sz="2769">
              <a:solidFill>
                <a:srgbClr val="F0FFC4"/>
              </a:solidFill>
              <a:latin typeface="Cerebri"/>
            </a:endParaRPr>
          </a:p>
        </p:txBody>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41747" flipV="1">
            <a:off x="13890770" y="-3726099"/>
            <a:ext cx="9538814" cy="745219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2321" flipV="1">
            <a:off x="13758491" y="-1043082"/>
            <a:ext cx="6497977" cy="3248988"/>
          </a:xfrm>
          <a:prstGeom prst="rect">
            <a:avLst/>
          </a:prstGeom>
        </p:spPr>
      </p:pic>
      <p:pic>
        <p:nvPicPr>
          <p:cNvPr id="10" name="Picture 10"/>
          <p:cNvPicPr>
            <a:picLocks noChangeAspect="1"/>
          </p:cNvPicPr>
          <p:nvPr/>
        </p:nvPicPr>
        <p:blipFill>
          <a:blip r:embed="rId7"/>
          <a:srcRect t="6528" b="6528"/>
          <a:stretch>
            <a:fillRect/>
          </a:stretch>
        </p:blipFill>
        <p:spPr>
          <a:xfrm>
            <a:off x="16076879" y="8848785"/>
            <a:ext cx="1182421" cy="11473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vaults/5853963771"/>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l="-1787" r="-1787"/>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sp>
        <p:nvSpPr>
          <p:cNvPr id="7" name="TextBox 7"/>
          <p:cNvSpPr txBox="1"/>
          <p:nvPr/>
        </p:nvSpPr>
        <p:spPr>
          <a:xfrm>
            <a:off x="1537002" y="3293264"/>
            <a:ext cx="6162932" cy="2553335"/>
          </a:xfrm>
          <a:prstGeom prst="rect">
            <a:avLst/>
          </a:prstGeom>
        </p:spPr>
        <p:txBody>
          <a:bodyPr lIns="0" tIns="0" rIns="0" bIns="0" rtlCol="0" anchor="t">
            <a:spAutoFit/>
          </a:bodyPr>
          <a:lstStyle/>
          <a:p>
            <a:pPr>
              <a:lnSpc>
                <a:spcPts val="6860"/>
              </a:lnSpc>
            </a:pPr>
            <a:r>
              <a:rPr lang="en-US" sz="4900">
                <a:solidFill>
                  <a:srgbClr val="F0FFC4"/>
                </a:solidFill>
                <a:latin typeface="Laila Bold"/>
              </a:rPr>
              <a:t>"The lost time is never found again."</a:t>
            </a:r>
          </a:p>
          <a:p>
            <a:pPr algn="ctr">
              <a:lnSpc>
                <a:spcPts val="6720"/>
              </a:lnSpc>
            </a:pPr>
            <a:r>
              <a:rPr lang="en-US" sz="4800">
                <a:solidFill>
                  <a:srgbClr val="F0FFC4"/>
                </a:solidFill>
                <a:latin typeface="Laila Bold"/>
              </a:rPr>
              <a:t>~Benjamin Franklin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4536" t="43664" r="44536"/>
          <a:stretch>
            <a:fillRect/>
          </a:stretch>
        </p:blipFill>
        <p:spPr>
          <a:xfrm rot="5400000">
            <a:off x="6763053" y="2891055"/>
            <a:ext cx="16934991" cy="4147100"/>
          </a:xfrm>
          <a:prstGeom prst="rect">
            <a:avLst/>
          </a:prstGeom>
        </p:spPr>
      </p:pic>
      <p:grpSp>
        <p:nvGrpSpPr>
          <p:cNvPr id="3" name="Group 3"/>
          <p:cNvGrpSpPr/>
          <p:nvPr/>
        </p:nvGrpSpPr>
        <p:grpSpPr>
          <a:xfrm>
            <a:off x="-3209469" y="-5085288"/>
            <a:ext cx="17056612" cy="15372288"/>
            <a:chOff x="0" y="0"/>
            <a:chExt cx="4492276" cy="4048669"/>
          </a:xfrm>
        </p:grpSpPr>
        <p:sp>
          <p:nvSpPr>
            <p:cNvPr id="4" name="Freeform 4"/>
            <p:cNvSpPr/>
            <p:nvPr/>
          </p:nvSpPr>
          <p:spPr>
            <a:xfrm>
              <a:off x="0" y="0"/>
              <a:ext cx="4492277" cy="4048668"/>
            </a:xfrm>
            <a:custGeom>
              <a:avLst/>
              <a:gdLst/>
              <a:ahLst/>
              <a:cxnLst/>
              <a:rect l="l" t="t" r="r" b="b"/>
              <a:pathLst>
                <a:path w="4492277" h="4048668">
                  <a:moveTo>
                    <a:pt x="0" y="0"/>
                  </a:moveTo>
                  <a:lnTo>
                    <a:pt x="4492277" y="0"/>
                  </a:lnTo>
                  <a:lnTo>
                    <a:pt x="4492277" y="4048668"/>
                  </a:lnTo>
                  <a:lnTo>
                    <a:pt x="0" y="4048668"/>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640"/>
                </a:lnSpc>
              </a:pPr>
              <a:endParaRPr/>
            </a:p>
          </p:txBody>
        </p:sp>
      </p:grpSp>
      <p:sp>
        <p:nvSpPr>
          <p:cNvPr id="6" name="AutoShape 6"/>
          <p:cNvSpPr/>
          <p:nvPr/>
        </p:nvSpPr>
        <p:spPr>
          <a:xfrm>
            <a:off x="-625772" y="9403433"/>
            <a:ext cx="17538698" cy="0"/>
          </a:xfrm>
          <a:prstGeom prst="line">
            <a:avLst/>
          </a:prstGeom>
          <a:ln w="19050" cap="flat">
            <a:solidFill>
              <a:srgbClr val="000000"/>
            </a:solidFill>
            <a:prstDash val="solid"/>
            <a:headEnd type="none" w="sm" len="sm"/>
            <a:tailEnd type="none" w="sm" len="sm"/>
          </a:ln>
        </p:spPr>
      </p:sp>
      <p:sp>
        <p:nvSpPr>
          <p:cNvPr id="7" name="TextBox 7"/>
          <p:cNvSpPr txBox="1"/>
          <p:nvPr/>
        </p:nvSpPr>
        <p:spPr>
          <a:xfrm>
            <a:off x="792785" y="457200"/>
            <a:ext cx="811530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Jurisdiction</a:t>
            </a:r>
          </a:p>
        </p:txBody>
      </p:sp>
      <p:sp>
        <p:nvSpPr>
          <p:cNvPr id="8" name="TextBox 8"/>
          <p:cNvSpPr txBox="1"/>
          <p:nvPr/>
        </p:nvSpPr>
        <p:spPr>
          <a:xfrm>
            <a:off x="105149" y="1624965"/>
            <a:ext cx="13319762" cy="7633335"/>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F0FFC4"/>
                </a:solidFill>
                <a:latin typeface="Cerebri"/>
              </a:rPr>
              <a:t>In the previous case example did child disclose location of at least one incident? </a:t>
            </a:r>
          </a:p>
          <a:p>
            <a:pPr>
              <a:lnSpc>
                <a:spcPts val="5040"/>
              </a:lnSpc>
            </a:pPr>
            <a:endParaRPr lang="en-US" sz="3600">
              <a:solidFill>
                <a:srgbClr val="F0FFC4"/>
              </a:solidFill>
              <a:latin typeface="Cerebri"/>
            </a:endParaRPr>
          </a:p>
          <a:p>
            <a:pPr marL="777240" lvl="1" indent="-388620">
              <a:lnSpc>
                <a:spcPts val="5040"/>
              </a:lnSpc>
              <a:buFont typeface="Arial"/>
              <a:buChar char="•"/>
            </a:pPr>
            <a:r>
              <a:rPr lang="en-US" sz="3600">
                <a:solidFill>
                  <a:srgbClr val="F0FFC4"/>
                </a:solidFill>
                <a:latin typeface="Cerebri"/>
              </a:rPr>
              <a:t>Could there be various jurisdictions? When would be a good time to explore other locations and jurisdictions of abuse? </a:t>
            </a:r>
          </a:p>
          <a:p>
            <a:pPr>
              <a:lnSpc>
                <a:spcPts val="5040"/>
              </a:lnSpc>
            </a:pPr>
            <a:endParaRPr lang="en-US" sz="3600">
              <a:solidFill>
                <a:srgbClr val="F0FFC4"/>
              </a:solidFill>
              <a:latin typeface="Cerebri"/>
            </a:endParaRPr>
          </a:p>
          <a:p>
            <a:pPr marL="777240" lvl="1" indent="-388620">
              <a:lnSpc>
                <a:spcPts val="5040"/>
              </a:lnSpc>
              <a:buFont typeface="Arial"/>
              <a:buChar char="•"/>
            </a:pPr>
            <a:r>
              <a:rPr lang="en-US" sz="3600">
                <a:solidFill>
                  <a:srgbClr val="F0FFC4"/>
                </a:solidFill>
                <a:latin typeface="Cerebri"/>
              </a:rPr>
              <a:t>Which location or jurisdiction did the child disclose? </a:t>
            </a:r>
          </a:p>
          <a:p>
            <a:pPr>
              <a:lnSpc>
                <a:spcPts val="5040"/>
              </a:lnSpc>
            </a:pPr>
            <a:endParaRPr lang="en-US" sz="3600">
              <a:solidFill>
                <a:srgbClr val="F0FFC4"/>
              </a:solidFill>
              <a:latin typeface="Cerebri"/>
            </a:endParaRPr>
          </a:p>
          <a:p>
            <a:pPr marL="777240" lvl="1" indent="-388620">
              <a:lnSpc>
                <a:spcPts val="5040"/>
              </a:lnSpc>
              <a:buFont typeface="Arial"/>
              <a:buChar char="•"/>
            </a:pPr>
            <a:r>
              <a:rPr lang="en-US" sz="3600">
                <a:solidFill>
                  <a:srgbClr val="F0FFC4"/>
                </a:solidFill>
                <a:latin typeface="Cerebri"/>
              </a:rPr>
              <a:t>Would you notify Law enforcement before or after you spoke to the child? How do you determine which law enforcement officer needs to be notified of incident (City or County)? </a:t>
            </a:r>
          </a:p>
          <a:p>
            <a:pPr>
              <a:lnSpc>
                <a:spcPts val="5040"/>
              </a:lnSpc>
            </a:pPr>
            <a:endParaRPr lang="en-US" sz="3600">
              <a:solidFill>
                <a:srgbClr val="F0FFC4"/>
              </a:solidFill>
              <a:latin typeface="Cerebri"/>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22473" flipV="1">
            <a:off x="14281806" y="-3223844"/>
            <a:ext cx="9538814" cy="745219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33047" flipV="1">
            <a:off x="14055110" y="-1252774"/>
            <a:ext cx="6497977" cy="3248988"/>
          </a:xfrm>
          <a:prstGeom prst="rect">
            <a:avLst/>
          </a:prstGeom>
        </p:spPr>
      </p:pic>
      <p:pic>
        <p:nvPicPr>
          <p:cNvPr id="11" name="Picture 11"/>
          <p:cNvPicPr>
            <a:picLocks noChangeAspect="1"/>
          </p:cNvPicPr>
          <p:nvPr/>
        </p:nvPicPr>
        <p:blipFill>
          <a:blip r:embed="rId8"/>
          <a:srcRect t="6528" b="6528"/>
          <a:stretch>
            <a:fillRect/>
          </a:stretch>
        </p:blipFill>
        <p:spPr>
          <a:xfrm>
            <a:off x="16076879" y="8848785"/>
            <a:ext cx="1182421" cy="114739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64359" y="4741294"/>
            <a:ext cx="16934991" cy="804412"/>
          </a:xfrm>
          <a:prstGeom prst="rect">
            <a:avLst/>
          </a:prstGeom>
        </p:spPr>
      </p:pic>
      <p:sp>
        <p:nvSpPr>
          <p:cNvPr id="3" name="AutoShape 3"/>
          <p:cNvSpPr/>
          <p:nvPr/>
        </p:nvSpPr>
        <p:spPr>
          <a:xfrm>
            <a:off x="-755744" y="9258300"/>
            <a:ext cx="17538698"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8930931" y="1463780"/>
            <a:ext cx="6982844"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Documentation Examples</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36399">
            <a:off x="15496338" y="-709254"/>
            <a:ext cx="6433722" cy="5026345"/>
          </a:xfrm>
          <a:prstGeom prst="rect">
            <a:avLst/>
          </a:prstGeom>
        </p:spPr>
      </p:pic>
      <p:pic>
        <p:nvPicPr>
          <p:cNvPr id="6" name="Picture 6"/>
          <p:cNvPicPr>
            <a:picLocks noChangeAspect="1"/>
          </p:cNvPicPr>
          <p:nvPr/>
        </p:nvPicPr>
        <p:blipFill>
          <a:blip r:embed="rId6"/>
          <a:srcRect l="14731" t="878" r="8560"/>
          <a:stretch>
            <a:fillRect/>
          </a:stretch>
        </p:blipFill>
        <p:spPr>
          <a:xfrm>
            <a:off x="-159843" y="0"/>
            <a:ext cx="7960774" cy="10287000"/>
          </a:xfrm>
          <a:prstGeom prst="rect">
            <a:avLst/>
          </a:prstGeom>
        </p:spPr>
      </p:pic>
      <p:sp>
        <p:nvSpPr>
          <p:cNvPr id="7" name="TextBox 7"/>
          <p:cNvSpPr txBox="1"/>
          <p:nvPr/>
        </p:nvSpPr>
        <p:spPr>
          <a:xfrm>
            <a:off x="8930931" y="3953065"/>
            <a:ext cx="6982844" cy="2646681"/>
          </a:xfrm>
          <a:prstGeom prst="rect">
            <a:avLst/>
          </a:prstGeom>
        </p:spPr>
        <p:txBody>
          <a:bodyPr lIns="0" tIns="0" rIns="0" bIns="0" rtlCol="0" anchor="t">
            <a:spAutoFit/>
          </a:bodyPr>
          <a:lstStyle/>
          <a:p>
            <a:pPr marL="820416" lvl="1" indent="-410208">
              <a:lnSpc>
                <a:spcPts val="5319"/>
              </a:lnSpc>
              <a:buFont typeface="Arial"/>
              <a:buChar char="•"/>
            </a:pPr>
            <a:r>
              <a:rPr lang="en-US" sz="3799">
                <a:solidFill>
                  <a:srgbClr val="000000"/>
                </a:solidFill>
                <a:latin typeface="Cerebri Bold"/>
              </a:rPr>
              <a:t>Minimal Facts</a:t>
            </a:r>
          </a:p>
          <a:p>
            <a:pPr marL="820416" lvl="1" indent="-410208">
              <a:lnSpc>
                <a:spcPts val="5319"/>
              </a:lnSpc>
              <a:buFont typeface="Arial"/>
              <a:buChar char="•"/>
            </a:pPr>
            <a:r>
              <a:rPr lang="en-US" sz="3799">
                <a:solidFill>
                  <a:srgbClr val="000000"/>
                </a:solidFill>
                <a:latin typeface="Cerebri Bold"/>
              </a:rPr>
              <a:t>Forensic Interview</a:t>
            </a:r>
          </a:p>
          <a:p>
            <a:pPr marL="820416" lvl="1" indent="-410208">
              <a:lnSpc>
                <a:spcPts val="5319"/>
              </a:lnSpc>
              <a:buFont typeface="Arial"/>
              <a:buChar char="•"/>
            </a:pPr>
            <a:r>
              <a:rPr lang="en-US" sz="3799">
                <a:solidFill>
                  <a:srgbClr val="000000"/>
                </a:solidFill>
                <a:latin typeface="Cerebri Bold"/>
              </a:rPr>
              <a:t>Body Safety</a:t>
            </a:r>
          </a:p>
          <a:p>
            <a:pPr marL="820416" lvl="1" indent="-410208">
              <a:lnSpc>
                <a:spcPts val="5319"/>
              </a:lnSpc>
              <a:buFont typeface="Arial"/>
              <a:buChar char="•"/>
            </a:pPr>
            <a:r>
              <a:rPr lang="en-US" sz="3799">
                <a:solidFill>
                  <a:srgbClr val="000000"/>
                </a:solidFill>
                <a:latin typeface="Cerebri Bold"/>
              </a:rPr>
              <a:t>Non-Offending Parent</a:t>
            </a:r>
          </a:p>
        </p:txBody>
      </p:sp>
      <p:pic>
        <p:nvPicPr>
          <p:cNvPr id="8" name="Picture 8"/>
          <p:cNvPicPr>
            <a:picLocks noChangeAspect="1"/>
          </p:cNvPicPr>
          <p:nvPr/>
        </p:nvPicPr>
        <p:blipFill>
          <a:blip r:embed="rId7"/>
          <a:srcRect t="6528" b="6528"/>
          <a:stretch>
            <a:fillRect/>
          </a:stretch>
        </p:blipFill>
        <p:spPr>
          <a:xfrm>
            <a:off x="16076879" y="8848785"/>
            <a:ext cx="1182421" cy="114739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8044125"/>
            <a:chOff x="0" y="0"/>
            <a:chExt cx="5821125" cy="2118617"/>
          </a:xfrm>
        </p:grpSpPr>
        <p:sp>
          <p:nvSpPr>
            <p:cNvPr id="4" name="Freeform 4"/>
            <p:cNvSpPr/>
            <p:nvPr/>
          </p:nvSpPr>
          <p:spPr>
            <a:xfrm>
              <a:off x="0" y="0"/>
              <a:ext cx="5821125" cy="2118617"/>
            </a:xfrm>
            <a:custGeom>
              <a:avLst/>
              <a:gdLst/>
              <a:ahLst/>
              <a:cxnLst/>
              <a:rect l="l" t="t" r="r" b="b"/>
              <a:pathLst>
                <a:path w="5821125" h="2118617">
                  <a:moveTo>
                    <a:pt x="0" y="0"/>
                  </a:moveTo>
                  <a:lnTo>
                    <a:pt x="5821125" y="0"/>
                  </a:lnTo>
                  <a:lnTo>
                    <a:pt x="5821125" y="2118617"/>
                  </a:lnTo>
                  <a:lnTo>
                    <a:pt x="0" y="2118617"/>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705642" y="1663160"/>
            <a:ext cx="6200868" cy="8333021"/>
            <a:chOff x="0" y="0"/>
            <a:chExt cx="3663950" cy="4923790"/>
          </a:xfrm>
        </p:grpSpPr>
        <p:sp>
          <p:nvSpPr>
            <p:cNvPr id="7" name="Freeform 7"/>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43131"/>
            </a:solidFill>
            <a:ln w="12700">
              <a:solidFill>
                <a:srgbClr val="000000"/>
              </a:solidFill>
            </a:ln>
          </p:spPr>
        </p:sp>
        <p:sp>
          <p:nvSpPr>
            <p:cNvPr id="8" name="Freeform 8"/>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43131"/>
            </a:solidFill>
          </p:spPr>
        </p:sp>
      </p:grpSp>
      <p:grpSp>
        <p:nvGrpSpPr>
          <p:cNvPr id="9" name="Group 9"/>
          <p:cNvGrpSpPr>
            <a:grpSpLocks noChangeAspect="1"/>
          </p:cNvGrpSpPr>
          <p:nvPr/>
        </p:nvGrpSpPr>
        <p:grpSpPr>
          <a:xfrm>
            <a:off x="1157283" y="1663160"/>
            <a:ext cx="5749227" cy="8623840"/>
            <a:chOff x="0" y="0"/>
            <a:chExt cx="6350000" cy="9525000"/>
          </a:xfrm>
        </p:grpSpPr>
        <p:sp>
          <p:nvSpPr>
            <p:cNvPr id="10" name="Freeform 10"/>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781" r="-62781"/>
              </a:stretch>
            </a:blipFill>
          </p:spPr>
        </p:sp>
      </p:grpSp>
      <p:sp>
        <p:nvSpPr>
          <p:cNvPr id="11" name="TextBox 11"/>
          <p:cNvSpPr txBox="1"/>
          <p:nvPr/>
        </p:nvSpPr>
        <p:spPr>
          <a:xfrm>
            <a:off x="7832971" y="4076459"/>
            <a:ext cx="9657894" cy="4781550"/>
          </a:xfrm>
          <a:prstGeom prst="rect">
            <a:avLst/>
          </a:prstGeom>
        </p:spPr>
        <p:txBody>
          <a:bodyPr lIns="0" tIns="0" rIns="0" bIns="0" rtlCol="0" anchor="t">
            <a:spAutoFit/>
          </a:bodyPr>
          <a:lstStyle/>
          <a:p>
            <a:pPr>
              <a:lnSpc>
                <a:spcPts val="4200"/>
              </a:lnSpc>
            </a:pPr>
            <a:r>
              <a:rPr lang="en-US" sz="3000">
                <a:solidFill>
                  <a:srgbClr val="000000"/>
                </a:solidFill>
                <a:latin typeface="Cerebri Bold"/>
              </a:rPr>
              <a:t>Case Manager (CM) explained the Department of Children’s Services (DCS) process of investigating cases with allegations of a sexual nature. CM explained the process of presenting the case to the Child Protective Investigative Team (CPIT). CM explained what a Forensic Interview (FI) was and asked if the family agreed with allowing their child to have a Forensic Interview.</a:t>
            </a:r>
          </a:p>
          <a:p>
            <a:pPr>
              <a:lnSpc>
                <a:spcPts val="4200"/>
              </a:lnSpc>
            </a:pPr>
            <a:endParaRPr lang="en-US" sz="3000">
              <a:solidFill>
                <a:srgbClr val="000000"/>
              </a:solidFill>
              <a:latin typeface="Cerebri Bold"/>
            </a:endParaRPr>
          </a:p>
        </p:txBody>
      </p:sp>
      <p:sp>
        <p:nvSpPr>
          <p:cNvPr id="12" name="TextBox 12"/>
          <p:cNvSpPr txBox="1"/>
          <p:nvPr/>
        </p:nvSpPr>
        <p:spPr>
          <a:xfrm>
            <a:off x="8143577" y="914400"/>
            <a:ext cx="7121810"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Non-Offending Parent Interview</a:t>
            </a:r>
          </a:p>
        </p:txBody>
      </p:sp>
      <p:pic>
        <p:nvPicPr>
          <p:cNvPr id="13" name="Picture 13"/>
          <p:cNvPicPr>
            <a:picLocks noChangeAspect="1"/>
          </p:cNvPicPr>
          <p:nvPr/>
        </p:nvPicPr>
        <p:blipFill>
          <a:blip r:embed="rId4"/>
          <a:srcRect t="6528" b="6528"/>
          <a:stretch>
            <a:fillRect/>
          </a:stretch>
        </p:blipFill>
        <p:spPr>
          <a:xfrm>
            <a:off x="16308443" y="8848785"/>
            <a:ext cx="1182421" cy="1147396"/>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736399">
            <a:off x="15348892" y="-2006785"/>
            <a:ext cx="6433722" cy="502634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11590117" y="-1648495"/>
            <a:ext cx="8003520" cy="800352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3131"/>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11935270" y="-1648495"/>
            <a:ext cx="7658367" cy="7658336"/>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1047" r="-21047"/>
              </a:stretch>
            </a:blipFill>
          </p:spPr>
        </p:sp>
      </p:grpSp>
      <p:sp>
        <p:nvSpPr>
          <p:cNvPr id="7" name="AutoShape 7"/>
          <p:cNvSpPr/>
          <p:nvPr/>
        </p:nvSpPr>
        <p:spPr>
          <a:xfrm>
            <a:off x="1347898" y="9374858"/>
            <a:ext cx="19816744" cy="0"/>
          </a:xfrm>
          <a:prstGeom prst="line">
            <a:avLst/>
          </a:prstGeom>
          <a:ln w="19050" cap="flat">
            <a:solidFill>
              <a:srgbClr val="000000"/>
            </a:solidFill>
            <a:prstDash val="solid"/>
            <a:headEnd type="none" w="sm" len="sm"/>
            <a:tailEnd type="none" w="sm" len="sm"/>
          </a:ln>
        </p:spPr>
      </p:sp>
      <p:sp>
        <p:nvSpPr>
          <p:cNvPr id="8" name="TextBox 8"/>
          <p:cNvSpPr txBox="1"/>
          <p:nvPr/>
        </p:nvSpPr>
        <p:spPr>
          <a:xfrm>
            <a:off x="333846" y="160610"/>
            <a:ext cx="6960885" cy="2192655"/>
          </a:xfrm>
          <a:prstGeom prst="rect">
            <a:avLst/>
          </a:prstGeom>
        </p:spPr>
        <p:txBody>
          <a:bodyPr lIns="0" tIns="0" rIns="0" bIns="0" rtlCol="0" anchor="t">
            <a:spAutoFit/>
          </a:bodyPr>
          <a:lstStyle/>
          <a:p>
            <a:pPr algn="ctr">
              <a:lnSpc>
                <a:spcPts val="8819"/>
              </a:lnSpc>
              <a:spcBef>
                <a:spcPct val="0"/>
              </a:spcBef>
            </a:pPr>
            <a:r>
              <a:rPr lang="en-US" sz="6299">
                <a:solidFill>
                  <a:srgbClr val="F0FFC4"/>
                </a:solidFill>
                <a:latin typeface="Laila Bold"/>
              </a:rPr>
              <a:t>Minimal Facts Documentation</a:t>
            </a:r>
          </a:p>
        </p:txBody>
      </p:sp>
      <p:sp>
        <p:nvSpPr>
          <p:cNvPr id="9" name="TextBox 9"/>
          <p:cNvSpPr txBox="1"/>
          <p:nvPr/>
        </p:nvSpPr>
        <p:spPr>
          <a:xfrm>
            <a:off x="333846" y="2650745"/>
            <a:ext cx="11256270" cy="5314948"/>
          </a:xfrm>
          <a:prstGeom prst="rect">
            <a:avLst/>
          </a:prstGeom>
        </p:spPr>
        <p:txBody>
          <a:bodyPr lIns="0" tIns="0" rIns="0" bIns="0" rtlCol="0" anchor="t">
            <a:spAutoFit/>
          </a:bodyPr>
          <a:lstStyle/>
          <a:p>
            <a:pPr>
              <a:lnSpc>
                <a:spcPts val="4200"/>
              </a:lnSpc>
              <a:spcBef>
                <a:spcPct val="0"/>
              </a:spcBef>
            </a:pPr>
            <a:r>
              <a:rPr lang="en-US" sz="3000">
                <a:solidFill>
                  <a:srgbClr val="F0FFC4"/>
                </a:solidFill>
                <a:latin typeface="Cerebri"/>
              </a:rPr>
              <a:t>Blake (age 9) stated she knew why Case Manager (CM) had come to talk with her. Blake stated people should not touch her private areas, which are where a swimsuit covers up. Blake stated a family friend who lives with her grandmother touched her inner thigh when she had shorts on, and he tried kissing her on the lips, but she pushed him away. Blake stated the friend continued to ask her to sit on his lap. CM asked Blake how many times this happened, and Blake said, “A few.” Blake stated she told her father and now she doesn’t go to her grandmother’s home anymore. Blake stated she feels safe with her father. </a:t>
            </a:r>
          </a:p>
        </p:txBody>
      </p:sp>
      <p:pic>
        <p:nvPicPr>
          <p:cNvPr id="10" name="Picture 10"/>
          <p:cNvPicPr>
            <a:picLocks noChangeAspect="1"/>
          </p:cNvPicPr>
          <p:nvPr/>
        </p:nvPicPr>
        <p:blipFill>
          <a:blip r:embed="rId4"/>
          <a:srcRect t="6528" b="6528"/>
          <a:stretch>
            <a:fillRect/>
          </a:stretch>
        </p:blipFill>
        <p:spPr>
          <a:xfrm>
            <a:off x="437489" y="8820210"/>
            <a:ext cx="1182421" cy="114739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422" r="46422"/>
          <a:stretch>
            <a:fillRect/>
          </a:stretch>
        </p:blipFill>
        <p:spPr>
          <a:xfrm rot="5400000">
            <a:off x="4378473" y="-608540"/>
            <a:ext cx="16934991" cy="11243639"/>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1347898" y="2188790"/>
            <a:ext cx="16619000" cy="7145423"/>
          </a:xfrm>
          <a:prstGeom prst="rect">
            <a:avLst/>
          </a:prstGeom>
        </p:spPr>
        <p:txBody>
          <a:bodyPr lIns="0" tIns="0" rIns="0" bIns="0" rtlCol="0" anchor="t">
            <a:spAutoFit/>
          </a:bodyPr>
          <a:lstStyle/>
          <a:p>
            <a:pPr algn="just">
              <a:lnSpc>
                <a:spcPts val="3582"/>
              </a:lnSpc>
            </a:pPr>
            <a:r>
              <a:rPr lang="en-US" sz="2559">
                <a:solidFill>
                  <a:srgbClr val="000000"/>
                </a:solidFill>
                <a:latin typeface="Cerebri Bold"/>
              </a:rPr>
              <a:t>Case Manager (CM) Lesley Hunter met privately with Emily (Alleged Child Victim) at the home of her grandparents to address the reported allegations and to assess for safety, permanency, and well-being. CM Hunter let Emily know she was not in trouble. CM Hunter explained her role and that she makes sure children are safe. CM Hunter asked Emily what it meant to be safe, and she stated that it means you are okay. CM Hunter asked if she felt safe and she stated yes. Emily stated she lives with her “Granny and Grandpa” and likes living here. CM Hunter asked how school was going and she stated it was good and she is in first grade. CM Hunter asked Emily if she had rules for her body, and she stated ”yeah”. CM Hunter asked what those are, and she said, “Don’t take off clothes and don’t open legs because something bad could happen if someone saw down there.” CM Hunter asked if there are any places on her body that are private, and she stated yes. CM Hunter asked if she could point to those places and she pointed to her neck, stomach, knees, face, and bottom. CM Hunter asked if something has happened to those places and she stated no. CM Hunter asked if she could tell someone if something did happen and she stated her Granny or Grandpa. CM Hunter asked Emily if she had anything else she would like to talk about, and she stated no. CM Hunter thanked Emily for speaking to her.CM Hunter did not observe any concerns with Emily on this date. </a:t>
            </a:r>
          </a:p>
          <a:p>
            <a:pPr algn="just">
              <a:lnSpc>
                <a:spcPts val="3582"/>
              </a:lnSpc>
              <a:spcBef>
                <a:spcPct val="0"/>
              </a:spcBef>
            </a:pPr>
            <a:endParaRPr lang="en-US" sz="2559">
              <a:solidFill>
                <a:srgbClr val="000000"/>
              </a:solidFill>
              <a:latin typeface="Cerebri Bold"/>
            </a:endParaRP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83301" flipV="1">
            <a:off x="-3354586" y="-1724968"/>
            <a:ext cx="5695921" cy="4449938"/>
          </a:xfrm>
          <a:prstGeom prst="rect">
            <a:avLst/>
          </a:prstGeom>
        </p:spPr>
      </p:pic>
      <p:sp>
        <p:nvSpPr>
          <p:cNvPr id="6" name="TextBox 6"/>
          <p:cNvSpPr txBox="1"/>
          <p:nvPr/>
        </p:nvSpPr>
        <p:spPr>
          <a:xfrm>
            <a:off x="8964448" y="720908"/>
            <a:ext cx="9323552" cy="1078230"/>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Laila Bold"/>
              </a:rPr>
              <a:t>Assessing for Safety</a:t>
            </a:r>
          </a:p>
        </p:txBody>
      </p:sp>
      <p:pic>
        <p:nvPicPr>
          <p:cNvPr id="7" name="Picture 7"/>
          <p:cNvPicPr>
            <a:picLocks noChangeAspect="1"/>
          </p:cNvPicPr>
          <p:nvPr/>
        </p:nvPicPr>
        <p:blipFill>
          <a:blip r:embed="rId6"/>
          <a:srcRect t="6528" b="6528"/>
          <a:stretch>
            <a:fillRect/>
          </a:stretch>
        </p:blipFill>
        <p:spPr>
          <a:xfrm>
            <a:off x="165477" y="8820210"/>
            <a:ext cx="1182421" cy="114739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16" name="Group 7">
            <a:extLst>
              <a:ext uri="{FF2B5EF4-FFF2-40B4-BE49-F238E27FC236}">
                <a16:creationId xmlns:a16="http://schemas.microsoft.com/office/drawing/2014/main" id="{E15FBCCC-4317-6C1F-9CB4-3FD9928151E8}"/>
              </a:ext>
            </a:extLst>
          </p:cNvPr>
          <p:cNvGrpSpPr>
            <a:grpSpLocks noChangeAspect="1"/>
          </p:cNvGrpSpPr>
          <p:nvPr/>
        </p:nvGrpSpPr>
        <p:grpSpPr>
          <a:xfrm>
            <a:off x="11416478" y="2305977"/>
            <a:ext cx="5650998" cy="5650976"/>
            <a:chOff x="0" y="0"/>
            <a:chExt cx="6350000" cy="6349975"/>
          </a:xfrm>
        </p:grpSpPr>
        <p:sp>
          <p:nvSpPr>
            <p:cNvPr id="17" name="Freeform 8">
              <a:extLst>
                <a:ext uri="{FF2B5EF4-FFF2-40B4-BE49-F238E27FC236}">
                  <a16:creationId xmlns:a16="http://schemas.microsoft.com/office/drawing/2014/main" id="{4FF49CF0-D01D-28C4-EBF6-67214D78689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6492">
            <a:off x="-562194" y="952219"/>
            <a:ext cx="6423007" cy="5017975"/>
          </a:xfrm>
          <a:prstGeom prst="rect">
            <a:avLst/>
          </a:prstGeom>
        </p:spPr>
      </p:pic>
      <p:grpSp>
        <p:nvGrpSpPr>
          <p:cNvPr id="4" name="Group 4"/>
          <p:cNvGrpSpPr/>
          <p:nvPr/>
        </p:nvGrpSpPr>
        <p:grpSpPr>
          <a:xfrm>
            <a:off x="1028700" y="2318012"/>
            <a:ext cx="16230600" cy="5650976"/>
            <a:chOff x="0" y="0"/>
            <a:chExt cx="1167253" cy="406400"/>
          </a:xfrm>
        </p:grpSpPr>
        <p:sp>
          <p:nvSpPr>
            <p:cNvPr id="5" name="Freeform 5"/>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6" name="TextBox 6"/>
            <p:cNvSpPr txBox="1"/>
            <p:nvPr/>
          </p:nvSpPr>
          <p:spPr>
            <a:xfrm>
              <a:off x="0" y="-47625"/>
              <a:ext cx="812800" cy="4540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1206386" y="2305976"/>
            <a:ext cx="5650998" cy="5650975"/>
            <a:chOff x="187432" y="28761"/>
            <a:chExt cx="6350000" cy="6349974"/>
          </a:xfrm>
        </p:grpSpPr>
        <p:sp>
          <p:nvSpPr>
            <p:cNvPr id="8" name="Freeform 8"/>
            <p:cNvSpPr/>
            <p:nvPr/>
          </p:nvSpPr>
          <p:spPr>
            <a:xfrm>
              <a:off x="187432" y="28761"/>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9" name="TextBox 9"/>
          <p:cNvSpPr txBox="1"/>
          <p:nvPr/>
        </p:nvSpPr>
        <p:spPr>
          <a:xfrm>
            <a:off x="4237860" y="2432507"/>
            <a:ext cx="981228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Minimal Facts or Beyond</a:t>
            </a:r>
          </a:p>
        </p:txBody>
      </p:sp>
      <p:sp>
        <p:nvSpPr>
          <p:cNvPr id="10" name="TextBox 10"/>
          <p:cNvSpPr txBox="1"/>
          <p:nvPr/>
        </p:nvSpPr>
        <p:spPr>
          <a:xfrm>
            <a:off x="2258588" y="3517882"/>
            <a:ext cx="13854252" cy="4322568"/>
          </a:xfrm>
          <a:prstGeom prst="rect">
            <a:avLst/>
          </a:prstGeom>
        </p:spPr>
        <p:txBody>
          <a:bodyPr lIns="0" tIns="0" rIns="0" bIns="0" rtlCol="0" anchor="t">
            <a:spAutoFit/>
          </a:bodyPr>
          <a:lstStyle/>
          <a:p>
            <a:pPr algn="just">
              <a:lnSpc>
                <a:spcPts val="4298"/>
              </a:lnSpc>
            </a:pPr>
            <a:r>
              <a:rPr lang="en-US" sz="3070" dirty="0">
                <a:solidFill>
                  <a:srgbClr val="F0FFC4"/>
                </a:solidFill>
                <a:latin typeface="Cerebri"/>
              </a:rPr>
              <a:t>Investigator Bevans asked Jill if anyone has ever touched her on her private body parts and Jill reported yes. Investigator Bevans asked if anyone has asked her to touch them on their private body parts and Jill reported yes. Investigator Bevans asked if anyone has ever tried to get her to show them her private parts and Jill reported yes. Investigator Bevans asked if anyone has showed her their private parts and Jill reported yes. Based on the disclosure, Investigator Bevans will be scheduling a forensic interview.</a:t>
            </a:r>
          </a:p>
          <a:p>
            <a:pPr algn="just">
              <a:lnSpc>
                <a:spcPts val="4298"/>
              </a:lnSpc>
              <a:spcBef>
                <a:spcPct val="0"/>
              </a:spcBef>
            </a:pPr>
            <a:endParaRPr lang="en-US" sz="3070" dirty="0">
              <a:solidFill>
                <a:srgbClr val="F0FFC4"/>
              </a:solidFill>
              <a:latin typeface="Cerebri"/>
            </a:endParaRP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pic>
        <p:nvPicPr>
          <p:cNvPr id="15" name="Picture 15"/>
          <p:cNvPicPr>
            <a:picLocks noChangeAspect="1"/>
          </p:cNvPicPr>
          <p:nvPr/>
        </p:nvPicPr>
        <p:blipFill>
          <a:blip r:embed="rId13"/>
          <a:srcRect t="6528" b="6528"/>
          <a:stretch>
            <a:fillRect/>
          </a:stretch>
        </p:blipFill>
        <p:spPr>
          <a:xfrm>
            <a:off x="16076879" y="8848785"/>
            <a:ext cx="1182421" cy="114739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8604393" y="-1950069"/>
            <a:ext cx="10989244" cy="1098924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3131"/>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9144000" y="-1648495"/>
            <a:ext cx="10386136" cy="10386095"/>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7102" r="-98237" b="-7102"/>
              </a:stretch>
            </a:blipFill>
          </p:spPr>
        </p:sp>
      </p:grpSp>
      <p:sp>
        <p:nvSpPr>
          <p:cNvPr id="7" name="AutoShape 7"/>
          <p:cNvSpPr/>
          <p:nvPr/>
        </p:nvSpPr>
        <p:spPr>
          <a:xfrm>
            <a:off x="1347898" y="9374858"/>
            <a:ext cx="19816744" cy="0"/>
          </a:xfrm>
          <a:prstGeom prst="line">
            <a:avLst/>
          </a:prstGeom>
          <a:ln w="19050" cap="flat">
            <a:solidFill>
              <a:srgbClr val="000000"/>
            </a:solidFill>
            <a:prstDash val="solid"/>
            <a:headEnd type="none" w="sm" len="sm"/>
            <a:tailEnd type="none" w="sm" len="sm"/>
          </a:ln>
        </p:spPr>
      </p:sp>
      <p:pic>
        <p:nvPicPr>
          <p:cNvPr id="8" name="Picture 8"/>
          <p:cNvPicPr>
            <a:picLocks noChangeAspect="1"/>
          </p:cNvPicPr>
          <p:nvPr/>
        </p:nvPicPr>
        <p:blipFill>
          <a:blip r:embed="rId4"/>
          <a:srcRect t="6528" b="6528"/>
          <a:stretch>
            <a:fillRect/>
          </a:stretch>
        </p:blipFill>
        <p:spPr>
          <a:xfrm>
            <a:off x="756688" y="8737600"/>
            <a:ext cx="1182421" cy="1147396"/>
          </a:xfrm>
          <a:prstGeom prst="rect">
            <a:avLst/>
          </a:prstGeom>
        </p:spPr>
      </p:pic>
      <p:sp>
        <p:nvSpPr>
          <p:cNvPr id="9" name="TextBox 9"/>
          <p:cNvSpPr txBox="1"/>
          <p:nvPr/>
        </p:nvSpPr>
        <p:spPr>
          <a:xfrm>
            <a:off x="1028700" y="3401678"/>
            <a:ext cx="6960885" cy="1252856"/>
          </a:xfrm>
          <a:prstGeom prst="rect">
            <a:avLst/>
          </a:prstGeom>
        </p:spPr>
        <p:txBody>
          <a:bodyPr lIns="0" tIns="0" rIns="0" bIns="0" rtlCol="0" anchor="t">
            <a:spAutoFit/>
          </a:bodyPr>
          <a:lstStyle/>
          <a:p>
            <a:pPr algn="ctr">
              <a:lnSpc>
                <a:spcPts val="10219"/>
              </a:lnSpc>
              <a:spcBef>
                <a:spcPct val="0"/>
              </a:spcBef>
            </a:pPr>
            <a:r>
              <a:rPr lang="en-US" sz="7299">
                <a:solidFill>
                  <a:srgbClr val="F0FFC4"/>
                </a:solidFill>
                <a:latin typeface="Laila Bold"/>
              </a:rPr>
              <a:t>Questions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2115964"/>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Seven</a:t>
            </a:r>
          </a:p>
          <a:p>
            <a:pPr algn="r">
              <a:lnSpc>
                <a:spcPts val="8400"/>
              </a:lnSpc>
              <a:spcBef>
                <a:spcPct val="0"/>
              </a:spcBef>
            </a:pPr>
            <a:r>
              <a:rPr lang="en-US" sz="6000" dirty="0">
                <a:solidFill>
                  <a:srgbClr val="F0FFC4"/>
                </a:solidFill>
                <a:latin typeface="Laila Bold"/>
              </a:rPr>
              <a:t>Safe Sleep for Infants</a:t>
            </a:r>
          </a:p>
        </p:txBody>
      </p:sp>
    </p:spTree>
    <p:extLst>
      <p:ext uri="{BB962C8B-B14F-4D97-AF65-F5344CB8AC3E}">
        <p14:creationId xmlns:p14="http://schemas.microsoft.com/office/powerpoint/2010/main" val="32765161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vaults/5853926584"/>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t="-14365" b="-14365"/>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pic>
        <p:nvPicPr>
          <p:cNvPr id="7" name="Picture 7"/>
          <p:cNvPicPr>
            <a:picLocks noChangeAspect="1"/>
          </p:cNvPicPr>
          <p:nvPr/>
        </p:nvPicPr>
        <p:blipFill>
          <a:blip r:embed="rId8"/>
          <a:srcRect/>
          <a:stretch>
            <a:fillRect/>
          </a:stretch>
        </p:blipFill>
        <p:spPr>
          <a:xfrm>
            <a:off x="687898" y="1994372"/>
            <a:ext cx="7557723" cy="633562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3193182"/>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Eight</a:t>
            </a:r>
          </a:p>
          <a:p>
            <a:pPr algn="r">
              <a:lnSpc>
                <a:spcPts val="8400"/>
              </a:lnSpc>
            </a:pPr>
            <a:r>
              <a:rPr lang="en-US" sz="6000" dirty="0">
                <a:solidFill>
                  <a:srgbClr val="F0FFC4"/>
                </a:solidFill>
                <a:latin typeface="Laila Bold"/>
              </a:rPr>
              <a:t>Child Passenger Safety Seat and Installation </a:t>
            </a:r>
          </a:p>
        </p:txBody>
      </p:sp>
    </p:spTree>
    <p:extLst>
      <p:ext uri="{BB962C8B-B14F-4D97-AF65-F5344CB8AC3E}">
        <p14:creationId xmlns:p14="http://schemas.microsoft.com/office/powerpoint/2010/main" val="290637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4270400"/>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Three</a:t>
            </a:r>
          </a:p>
          <a:p>
            <a:pPr algn="r">
              <a:lnSpc>
                <a:spcPts val="8400"/>
              </a:lnSpc>
              <a:spcBef>
                <a:spcPct val="0"/>
              </a:spcBef>
            </a:pPr>
            <a:r>
              <a:rPr lang="en-US" sz="6000" dirty="0">
                <a:solidFill>
                  <a:srgbClr val="F0FFC4"/>
                </a:solidFill>
                <a:latin typeface="Laila Bold"/>
              </a:rPr>
              <a:t>Child and Family Service Review and Quality Contacts</a:t>
            </a:r>
          </a:p>
        </p:txBody>
      </p:sp>
    </p:spTree>
    <p:extLst>
      <p:ext uri="{BB962C8B-B14F-4D97-AF65-F5344CB8AC3E}">
        <p14:creationId xmlns:p14="http://schemas.microsoft.com/office/powerpoint/2010/main" val="2735874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vaults/5853927045"/>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t="-14365" b="-14365"/>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pic>
        <p:nvPicPr>
          <p:cNvPr id="7" name="Picture 7"/>
          <p:cNvPicPr>
            <a:picLocks noChangeAspect="1"/>
          </p:cNvPicPr>
          <p:nvPr/>
        </p:nvPicPr>
        <p:blipFill>
          <a:blip r:embed="rId8"/>
          <a:srcRect l="3234" r="3234"/>
          <a:stretch>
            <a:fillRect/>
          </a:stretch>
        </p:blipFill>
        <p:spPr>
          <a:xfrm>
            <a:off x="-885604" y="1994372"/>
            <a:ext cx="9325087" cy="5583217"/>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3193182"/>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Nine</a:t>
            </a:r>
          </a:p>
          <a:p>
            <a:pPr algn="r">
              <a:lnSpc>
                <a:spcPts val="8400"/>
              </a:lnSpc>
            </a:pPr>
            <a:r>
              <a:rPr lang="en-US" sz="6000" dirty="0">
                <a:solidFill>
                  <a:srgbClr val="F0FFC4"/>
                </a:solidFill>
                <a:latin typeface="Laila Bold"/>
              </a:rPr>
              <a:t>Communicating for Conflict Resolution</a:t>
            </a:r>
          </a:p>
        </p:txBody>
      </p:sp>
    </p:spTree>
    <p:extLst>
      <p:ext uri="{BB962C8B-B14F-4D97-AF65-F5344CB8AC3E}">
        <p14:creationId xmlns:p14="http://schemas.microsoft.com/office/powerpoint/2010/main" val="1725173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0FFC4"/>
            </a:solidFill>
            <a:prstDash val="solid"/>
            <a:headEnd type="none" w="sm" len="sm"/>
            <a:tailEnd type="none" w="sm" len="sm"/>
          </a:ln>
        </p:spPr>
      </p:sp>
      <p:grpSp>
        <p:nvGrpSpPr>
          <p:cNvPr id="3" name="Group 3"/>
          <p:cNvGrpSpPr>
            <a:grpSpLocks noChangeAspect="1"/>
          </p:cNvGrpSpPr>
          <p:nvPr/>
        </p:nvGrpSpPr>
        <p:grpSpPr>
          <a:xfrm>
            <a:off x="9283131" y="1994372"/>
            <a:ext cx="9004869" cy="5246370"/>
            <a:chOff x="0" y="0"/>
            <a:chExt cx="10899140" cy="6350000"/>
          </a:xfrm>
        </p:grpSpPr>
        <p:sp>
          <p:nvSpPr>
            <p:cNvPr id="4" name="Freeform 4">
              <a:hlinkClick r:id="rId3" tooltip="https://3.basecamp.com/3663757/buckets/23473702/vaults/5853949195"/>
            </p:cNvPr>
            <p:cNvSpPr/>
            <p:nvPr/>
          </p:nvSpPr>
          <p:spPr>
            <a:xfrm>
              <a:off x="0" y="0"/>
              <a:ext cx="10899140" cy="6350000"/>
            </a:xfrm>
            <a:custGeom>
              <a:avLst/>
              <a:gdLst/>
              <a:ahLst/>
              <a:cxnLst/>
              <a:rect l="l" t="t" r="r" b="b"/>
              <a:pathLst>
                <a:path w="10899140" h="6350000">
                  <a:moveTo>
                    <a:pt x="10314940" y="0"/>
                  </a:moveTo>
                  <a:lnTo>
                    <a:pt x="584200" y="0"/>
                  </a:lnTo>
                  <a:cubicBezTo>
                    <a:pt x="584200" y="322580"/>
                    <a:pt x="322580" y="584200"/>
                    <a:pt x="0" y="584200"/>
                  </a:cubicBezTo>
                  <a:lnTo>
                    <a:pt x="0" y="5765800"/>
                  </a:lnTo>
                  <a:cubicBezTo>
                    <a:pt x="322580" y="5765800"/>
                    <a:pt x="584200" y="6027420"/>
                    <a:pt x="584200" y="6350000"/>
                  </a:cubicBezTo>
                  <a:lnTo>
                    <a:pt x="10314940" y="6350000"/>
                  </a:lnTo>
                  <a:cubicBezTo>
                    <a:pt x="10314940" y="6027420"/>
                    <a:pt x="10576560" y="5765800"/>
                    <a:pt x="10899140" y="5765800"/>
                  </a:cubicBezTo>
                  <a:lnTo>
                    <a:pt x="10899140" y="584200"/>
                  </a:lnTo>
                  <a:cubicBezTo>
                    <a:pt x="10576560" y="584200"/>
                    <a:pt x="10314940" y="322580"/>
                    <a:pt x="10314940" y="0"/>
                  </a:cubicBezTo>
                  <a:close/>
                </a:path>
              </a:pathLst>
            </a:custGeom>
            <a:blipFill>
              <a:blip r:embed="rId4"/>
              <a:stretch>
                <a:fillRect t="-14365" b="-14365"/>
              </a:stretch>
            </a:bli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259915" y="-3505737"/>
            <a:ext cx="7078047" cy="5529725"/>
          </a:xfrm>
          <a:prstGeom prst="rect">
            <a:avLst/>
          </a:prstGeom>
        </p:spPr>
      </p:pic>
      <p:pic>
        <p:nvPicPr>
          <p:cNvPr id="6" name="Picture 6"/>
          <p:cNvPicPr>
            <a:picLocks noChangeAspect="1"/>
          </p:cNvPicPr>
          <p:nvPr/>
        </p:nvPicPr>
        <p:blipFill>
          <a:blip r:embed="rId7"/>
          <a:srcRect t="6528" b="6528"/>
          <a:stretch>
            <a:fillRect/>
          </a:stretch>
        </p:blipFill>
        <p:spPr>
          <a:xfrm>
            <a:off x="687898" y="8801160"/>
            <a:ext cx="1182421" cy="1147396"/>
          </a:xfrm>
          <a:prstGeom prst="rect">
            <a:avLst/>
          </a:prstGeom>
        </p:spPr>
      </p:pic>
      <p:sp>
        <p:nvSpPr>
          <p:cNvPr id="7" name="TextBox 7"/>
          <p:cNvSpPr txBox="1"/>
          <p:nvPr/>
        </p:nvSpPr>
        <p:spPr>
          <a:xfrm>
            <a:off x="265404" y="2116244"/>
            <a:ext cx="8304620" cy="4304665"/>
          </a:xfrm>
          <a:prstGeom prst="rect">
            <a:avLst/>
          </a:prstGeom>
        </p:spPr>
        <p:txBody>
          <a:bodyPr lIns="0" tIns="0" rIns="0" bIns="0" rtlCol="0" anchor="t">
            <a:spAutoFit/>
          </a:bodyPr>
          <a:lstStyle/>
          <a:p>
            <a:pPr algn="ctr">
              <a:lnSpc>
                <a:spcPts val="6860"/>
              </a:lnSpc>
            </a:pPr>
            <a:r>
              <a:rPr lang="en-US" sz="4900">
                <a:solidFill>
                  <a:srgbClr val="FFFFFF"/>
                </a:solidFill>
                <a:latin typeface="Laila Bold"/>
              </a:rPr>
              <a:t>"Peace is not absence of conflict, it is the ability to handle conflict by peaceful means."</a:t>
            </a:r>
          </a:p>
          <a:p>
            <a:pPr algn="ctr">
              <a:lnSpc>
                <a:spcPts val="6860"/>
              </a:lnSpc>
            </a:pPr>
            <a:r>
              <a:rPr lang="en-US" sz="4900">
                <a:solidFill>
                  <a:srgbClr val="FFFFFF"/>
                </a:solidFill>
                <a:latin typeface="Laila Bold"/>
              </a:rPr>
              <a:t>~Ronald Reagan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323316">
            <a:off x="-562194" y="952219"/>
            <a:ext cx="6423007" cy="5017975"/>
          </a:xfrm>
          <a:prstGeom prst="rect">
            <a:avLst/>
          </a:prstGeom>
        </p:spPr>
      </p:pic>
      <p:grpSp>
        <p:nvGrpSpPr>
          <p:cNvPr id="7" name="Group 7"/>
          <p:cNvGrpSpPr>
            <a:grpSpLocks noChangeAspect="1"/>
          </p:cNvGrpSpPr>
          <p:nvPr/>
        </p:nvGrpSpPr>
        <p:grpSpPr>
          <a:xfrm>
            <a:off x="1288292" y="1866216"/>
            <a:ext cx="5650998" cy="5650975"/>
            <a:chOff x="97792" y="-45393"/>
            <a:chExt cx="6350000" cy="6349974"/>
          </a:xfrm>
        </p:grpSpPr>
        <p:sp>
          <p:nvSpPr>
            <p:cNvPr id="8" name="Freeform 8"/>
            <p:cNvSpPr/>
            <p:nvPr/>
          </p:nvSpPr>
          <p:spPr>
            <a:xfrm>
              <a:off x="97792" y="-45393"/>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solidFill>
                <a:srgbClr val="000000"/>
              </a:solidFill>
            </a:ln>
          </p:spPr>
          <p:txBody>
            <a:bodyPr/>
            <a:lstStyle/>
            <a:p>
              <a:endParaRPr lang="en-US" dirty="0"/>
            </a:p>
          </p:txBody>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3" name="Group 13"/>
          <p:cNvGrpSpPr/>
          <p:nvPr/>
        </p:nvGrpSpPr>
        <p:grpSpPr>
          <a:xfrm>
            <a:off x="2363669" y="2881842"/>
            <a:ext cx="3488638" cy="348863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FFC4"/>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16" name="Group 16"/>
          <p:cNvGrpSpPr>
            <a:grpSpLocks noChangeAspect="1"/>
          </p:cNvGrpSpPr>
          <p:nvPr/>
        </p:nvGrpSpPr>
        <p:grpSpPr>
          <a:xfrm>
            <a:off x="1610585" y="2134478"/>
            <a:ext cx="5114470" cy="511444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
        <p:nvSpPr>
          <p:cNvPr id="18" name="TextBox 18"/>
          <p:cNvSpPr txBox="1"/>
          <p:nvPr/>
        </p:nvSpPr>
        <p:spPr>
          <a:xfrm>
            <a:off x="5493836" y="4319423"/>
            <a:ext cx="9812280" cy="2095500"/>
          </a:xfrm>
          <a:prstGeom prst="rect">
            <a:avLst/>
          </a:prstGeom>
        </p:spPr>
        <p:txBody>
          <a:bodyPr lIns="0" tIns="0" rIns="0" bIns="0" rtlCol="0" anchor="t">
            <a:spAutoFit/>
          </a:bodyPr>
          <a:lstStyle/>
          <a:p>
            <a:pPr algn="r">
              <a:lnSpc>
                <a:spcPts val="8400"/>
              </a:lnSpc>
            </a:pPr>
            <a:r>
              <a:rPr lang="en-US" sz="6000">
                <a:solidFill>
                  <a:srgbClr val="F0FFC4"/>
                </a:solidFill>
                <a:latin typeface="Laila Bold"/>
              </a:rPr>
              <a:t>Unit One</a:t>
            </a:r>
          </a:p>
          <a:p>
            <a:pPr algn="r">
              <a:lnSpc>
                <a:spcPts val="8400"/>
              </a:lnSpc>
              <a:spcBef>
                <a:spcPct val="0"/>
              </a:spcBef>
            </a:pPr>
            <a:r>
              <a:rPr lang="en-US" sz="6000">
                <a:solidFill>
                  <a:srgbClr val="F0FFC4"/>
                </a:solidFill>
                <a:latin typeface="Laila Bold"/>
              </a:rPr>
              <a:t>Welcome Back</a:t>
            </a:r>
          </a:p>
        </p:txBody>
      </p:sp>
      <p:pic>
        <p:nvPicPr>
          <p:cNvPr id="19" name="Picture 19"/>
          <p:cNvPicPr>
            <a:picLocks noChangeAspect="1"/>
          </p:cNvPicPr>
          <p:nvPr/>
        </p:nvPicPr>
        <p:blipFill>
          <a:blip r:embed="rId14"/>
          <a:srcRect t="6528" b="6528"/>
          <a:stretch>
            <a:fillRect/>
          </a:stretch>
        </p:blipFill>
        <p:spPr>
          <a:xfrm>
            <a:off x="16321715" y="8684602"/>
            <a:ext cx="1182421" cy="1147396"/>
          </a:xfrm>
          <a:prstGeom prst="rect">
            <a:avLst/>
          </a:prstGeom>
        </p:spPr>
      </p:pic>
      <p:grpSp>
        <p:nvGrpSpPr>
          <p:cNvPr id="21" name="Group 4">
            <a:extLst>
              <a:ext uri="{FF2B5EF4-FFF2-40B4-BE49-F238E27FC236}">
                <a16:creationId xmlns:a16="http://schemas.microsoft.com/office/drawing/2014/main" id="{B03AC25B-9EEA-6B92-E6FA-F9047FB06B26}"/>
              </a:ext>
            </a:extLst>
          </p:cNvPr>
          <p:cNvGrpSpPr/>
          <p:nvPr/>
        </p:nvGrpSpPr>
        <p:grpSpPr>
          <a:xfrm>
            <a:off x="1028700" y="1870750"/>
            <a:ext cx="16230600" cy="5650976"/>
            <a:chOff x="0" y="0"/>
            <a:chExt cx="1167253" cy="406400"/>
          </a:xfrm>
        </p:grpSpPr>
        <p:sp>
          <p:nvSpPr>
            <p:cNvPr id="22" name="Freeform 5">
              <a:extLst>
                <a:ext uri="{FF2B5EF4-FFF2-40B4-BE49-F238E27FC236}">
                  <a16:creationId xmlns:a16="http://schemas.microsoft.com/office/drawing/2014/main" id="{EF93E603-69FB-DAB1-23F7-7F2A44E16A0F}"/>
                </a:ext>
              </a:extLst>
            </p:cNvPr>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23" name="TextBox 6">
              <a:extLst>
                <a:ext uri="{FF2B5EF4-FFF2-40B4-BE49-F238E27FC236}">
                  <a16:creationId xmlns:a16="http://schemas.microsoft.com/office/drawing/2014/main" id="{7362840C-C4AF-A0E8-4C6D-F8DC9ED01E72}"/>
                </a:ext>
              </a:extLst>
            </p:cNvPr>
            <p:cNvSpPr txBox="1"/>
            <p:nvPr/>
          </p:nvSpPr>
          <p:spPr>
            <a:xfrm>
              <a:off x="0" y="-47625"/>
              <a:ext cx="812800" cy="454025"/>
            </a:xfrm>
            <a:prstGeom prst="rect">
              <a:avLst/>
            </a:prstGeom>
          </p:spPr>
          <p:txBody>
            <a:bodyPr lIns="50800" tIns="50800" rIns="50800" bIns="50800" rtlCol="0" anchor="ctr"/>
            <a:lstStyle/>
            <a:p>
              <a:pPr algn="just">
                <a:lnSpc>
                  <a:spcPts val="3500"/>
                </a:lnSpc>
              </a:pPr>
              <a:endParaRPr/>
            </a:p>
          </p:txBody>
        </p:sp>
      </p:grpSp>
      <p:grpSp>
        <p:nvGrpSpPr>
          <p:cNvPr id="24" name="Group 7">
            <a:extLst>
              <a:ext uri="{FF2B5EF4-FFF2-40B4-BE49-F238E27FC236}">
                <a16:creationId xmlns:a16="http://schemas.microsoft.com/office/drawing/2014/main" id="{D61F2664-F206-FF15-F317-DE6D8D8D0CEF}"/>
              </a:ext>
            </a:extLst>
          </p:cNvPr>
          <p:cNvGrpSpPr>
            <a:grpSpLocks noChangeAspect="1"/>
          </p:cNvGrpSpPr>
          <p:nvPr/>
        </p:nvGrpSpPr>
        <p:grpSpPr>
          <a:xfrm>
            <a:off x="11505943" y="1875269"/>
            <a:ext cx="5650998" cy="5650976"/>
            <a:chOff x="0" y="0"/>
            <a:chExt cx="6350000" cy="6349975"/>
          </a:xfrm>
        </p:grpSpPr>
        <p:sp>
          <p:nvSpPr>
            <p:cNvPr id="25" name="Freeform 8">
              <a:extLst>
                <a:ext uri="{FF2B5EF4-FFF2-40B4-BE49-F238E27FC236}">
                  <a16:creationId xmlns:a16="http://schemas.microsoft.com/office/drawing/2014/main" id="{E265B8A1-6684-C8F4-675F-7651980D13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6" name="TextBox 18">
            <a:extLst>
              <a:ext uri="{FF2B5EF4-FFF2-40B4-BE49-F238E27FC236}">
                <a16:creationId xmlns:a16="http://schemas.microsoft.com/office/drawing/2014/main" id="{FE5500B9-2E2F-BF88-2A38-D51842165F31}"/>
              </a:ext>
            </a:extLst>
          </p:cNvPr>
          <p:cNvSpPr txBox="1"/>
          <p:nvPr/>
        </p:nvSpPr>
        <p:spPr>
          <a:xfrm>
            <a:off x="6232300" y="2973117"/>
            <a:ext cx="9812280" cy="3193182"/>
          </a:xfrm>
          <a:prstGeom prst="rect">
            <a:avLst/>
          </a:prstGeom>
        </p:spPr>
        <p:txBody>
          <a:bodyPr lIns="0" tIns="0" rIns="0" bIns="0" rtlCol="0" anchor="t">
            <a:spAutoFit/>
          </a:bodyPr>
          <a:lstStyle/>
          <a:p>
            <a:pPr algn="r">
              <a:lnSpc>
                <a:spcPts val="8400"/>
              </a:lnSpc>
            </a:pPr>
            <a:r>
              <a:rPr lang="en-US" sz="6000" dirty="0">
                <a:solidFill>
                  <a:srgbClr val="F0FFC4"/>
                </a:solidFill>
                <a:latin typeface="Laila Bold"/>
              </a:rPr>
              <a:t>Unit Ten</a:t>
            </a:r>
          </a:p>
          <a:p>
            <a:pPr algn="r">
              <a:lnSpc>
                <a:spcPts val="8400"/>
              </a:lnSpc>
            </a:pPr>
            <a:r>
              <a:rPr lang="en-US" sz="6000" dirty="0">
                <a:solidFill>
                  <a:srgbClr val="F0FFC4"/>
                </a:solidFill>
                <a:latin typeface="Laila Bold"/>
              </a:rPr>
              <a:t>Motivational Interviewing</a:t>
            </a:r>
          </a:p>
        </p:txBody>
      </p:sp>
    </p:spTree>
    <p:extLst>
      <p:ext uri="{BB962C8B-B14F-4D97-AF65-F5344CB8AC3E}">
        <p14:creationId xmlns:p14="http://schemas.microsoft.com/office/powerpoint/2010/main" val="1835574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43601F"/>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4238459" y="7617965"/>
            <a:ext cx="9538814" cy="7452198"/>
          </a:xfrm>
          <a:prstGeom prst="rect">
            <a:avLst/>
          </a:prstGeom>
        </p:spPr>
      </p:pic>
      <p:grpSp>
        <p:nvGrpSpPr>
          <p:cNvPr id="4" name="Group 4"/>
          <p:cNvGrpSpPr/>
          <p:nvPr/>
        </p:nvGrpSpPr>
        <p:grpSpPr>
          <a:xfrm>
            <a:off x="-2585056" y="-4455940"/>
            <a:ext cx="22102083" cy="8681275"/>
            <a:chOff x="0" y="0"/>
            <a:chExt cx="5821125" cy="2286426"/>
          </a:xfrm>
        </p:grpSpPr>
        <p:sp>
          <p:nvSpPr>
            <p:cNvPr id="5" name="Freeform 5"/>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9850167" y="-842591"/>
            <a:ext cx="5958833" cy="8938250"/>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11702" r="-13437"/>
              </a:stretch>
            </a:blip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379415" y="8589292"/>
            <a:ext cx="6497977" cy="3248988"/>
          </a:xfrm>
          <a:prstGeom prst="rect">
            <a:avLst/>
          </a:prstGeom>
        </p:spPr>
      </p:pic>
      <p:sp>
        <p:nvSpPr>
          <p:cNvPr id="10" name="TextBox 10"/>
          <p:cNvSpPr txBox="1"/>
          <p:nvPr/>
        </p:nvSpPr>
        <p:spPr>
          <a:xfrm>
            <a:off x="1333500" y="1710242"/>
            <a:ext cx="7570124"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What makes change so hard?</a:t>
            </a:r>
          </a:p>
        </p:txBody>
      </p:sp>
      <p:pic>
        <p:nvPicPr>
          <p:cNvPr id="11" name="Picture 11"/>
          <p:cNvPicPr>
            <a:picLocks noChangeAspect="1"/>
          </p:cNvPicPr>
          <p:nvPr/>
        </p:nvPicPr>
        <p:blipFill>
          <a:blip r:embed="rId8"/>
          <a:srcRect t="6528" b="6528"/>
          <a:stretch>
            <a:fillRect/>
          </a:stretch>
        </p:blipFill>
        <p:spPr>
          <a:xfrm>
            <a:off x="16321715" y="8684602"/>
            <a:ext cx="1182421" cy="1147396"/>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sp>
        <p:nvSpPr>
          <p:cNvPr id="3" name="AutoShape 3"/>
          <p:cNvSpPr/>
          <p:nvPr/>
        </p:nvSpPr>
        <p:spPr>
          <a:xfrm>
            <a:off x="2886975" y="2265017"/>
            <a:ext cx="12615289" cy="0"/>
          </a:xfrm>
          <a:prstGeom prst="line">
            <a:avLst/>
          </a:prstGeom>
          <a:ln w="19050" cap="flat">
            <a:solidFill>
              <a:srgbClr val="104552"/>
            </a:solidFill>
            <a:prstDash val="solid"/>
            <a:headEnd type="oval" w="lg" len="lg"/>
            <a:tailEnd type="oval" w="lg" len="lg"/>
          </a:ln>
        </p:spPr>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3791014" y="7878950"/>
            <a:ext cx="8250031" cy="644533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948919" y="8801100"/>
            <a:ext cx="4830515" cy="241525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286853" flipV="1">
            <a:off x="15153783" y="-2193968"/>
            <a:ext cx="8250031" cy="644533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197428" flipV="1">
            <a:off x="15351227" y="-614248"/>
            <a:ext cx="4830515" cy="2415258"/>
          </a:xfrm>
          <a:prstGeom prst="rect">
            <a:avLst/>
          </a:prstGeom>
        </p:spPr>
      </p:pic>
      <p:pic>
        <p:nvPicPr>
          <p:cNvPr id="8" name="Picture 8"/>
          <p:cNvPicPr>
            <a:picLocks noChangeAspect="1"/>
          </p:cNvPicPr>
          <p:nvPr/>
        </p:nvPicPr>
        <p:blipFill>
          <a:blip r:embed="rId11"/>
          <a:srcRect/>
          <a:stretch>
            <a:fillRect/>
          </a:stretch>
        </p:blipFill>
        <p:spPr>
          <a:xfrm>
            <a:off x="4055046" y="2504065"/>
            <a:ext cx="10015055" cy="6966043"/>
          </a:xfrm>
          <a:prstGeom prst="rect">
            <a:avLst/>
          </a:prstGeom>
        </p:spPr>
      </p:pic>
      <p:sp>
        <p:nvSpPr>
          <p:cNvPr id="9" name="TextBox 9"/>
          <p:cNvSpPr txBox="1"/>
          <p:nvPr/>
        </p:nvSpPr>
        <p:spPr>
          <a:xfrm>
            <a:off x="2912285" y="914400"/>
            <a:ext cx="12564669" cy="102870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Laila Bold"/>
              </a:rPr>
              <a:t>Stages of Change</a:t>
            </a:r>
          </a:p>
        </p:txBody>
      </p:sp>
      <p:pic>
        <p:nvPicPr>
          <p:cNvPr id="10" name="Picture 10"/>
          <p:cNvPicPr>
            <a:picLocks noChangeAspect="1"/>
          </p:cNvPicPr>
          <p:nvPr/>
        </p:nvPicPr>
        <p:blipFill>
          <a:blip r:embed="rId12"/>
          <a:srcRect t="6528" b="6528"/>
          <a:stretch>
            <a:fillRect/>
          </a:stretch>
        </p:blipFill>
        <p:spPr>
          <a:xfrm>
            <a:off x="16321715" y="8684602"/>
            <a:ext cx="1182421" cy="114739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64359" y="4741294"/>
            <a:ext cx="16934991" cy="804412"/>
          </a:xfrm>
          <a:prstGeom prst="rect">
            <a:avLst/>
          </a:prstGeom>
        </p:spPr>
      </p:pic>
      <p:sp>
        <p:nvSpPr>
          <p:cNvPr id="3" name="AutoShape 3"/>
          <p:cNvSpPr/>
          <p:nvPr/>
        </p:nvSpPr>
        <p:spPr>
          <a:xfrm>
            <a:off x="-755744" y="9258300"/>
            <a:ext cx="17538698" cy="0"/>
          </a:xfrm>
          <a:prstGeom prst="line">
            <a:avLst/>
          </a:prstGeom>
          <a:ln w="19050" cap="flat">
            <a:solidFill>
              <a:srgbClr val="000000"/>
            </a:solidFill>
            <a:prstDash val="solid"/>
            <a:headEnd type="none" w="sm" len="sm"/>
            <a:tailEnd type="none" w="sm" len="sm"/>
          </a:ln>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58484">
            <a:off x="15490900" y="-935093"/>
            <a:ext cx="6433722" cy="5026345"/>
          </a:xfrm>
          <a:prstGeom prst="rect">
            <a:avLst/>
          </a:prstGeom>
        </p:spPr>
      </p:pic>
      <p:pic>
        <p:nvPicPr>
          <p:cNvPr id="5" name="Picture 5"/>
          <p:cNvPicPr>
            <a:picLocks noChangeAspect="1"/>
          </p:cNvPicPr>
          <p:nvPr/>
        </p:nvPicPr>
        <p:blipFill>
          <a:blip r:embed="rId6"/>
          <a:srcRect l="6808" r="6808"/>
          <a:stretch>
            <a:fillRect/>
          </a:stretch>
        </p:blipFill>
        <p:spPr>
          <a:xfrm>
            <a:off x="-1085322" y="0"/>
            <a:ext cx="8886252" cy="10287000"/>
          </a:xfrm>
          <a:prstGeom prst="rect">
            <a:avLst/>
          </a:prstGeom>
        </p:spPr>
      </p:pic>
      <p:sp>
        <p:nvSpPr>
          <p:cNvPr id="6" name="TextBox 6"/>
          <p:cNvSpPr txBox="1"/>
          <p:nvPr/>
        </p:nvSpPr>
        <p:spPr>
          <a:xfrm>
            <a:off x="8930931" y="3518640"/>
            <a:ext cx="6982844" cy="3692525"/>
          </a:xfrm>
          <a:prstGeom prst="rect">
            <a:avLst/>
          </a:prstGeom>
        </p:spPr>
        <p:txBody>
          <a:bodyPr lIns="0" tIns="0" rIns="0" bIns="0" rtlCol="0" anchor="t">
            <a:spAutoFit/>
          </a:bodyPr>
          <a:lstStyle/>
          <a:p>
            <a:pPr marL="755647" lvl="1" indent="-377824">
              <a:lnSpc>
                <a:spcPts val="4899"/>
              </a:lnSpc>
              <a:buFont typeface="Arial"/>
              <a:buChar char="•"/>
            </a:pPr>
            <a:r>
              <a:rPr lang="en-US" sz="3499">
                <a:solidFill>
                  <a:srgbClr val="104552"/>
                </a:solidFill>
                <a:latin typeface="Cerebri"/>
              </a:rPr>
              <a:t>The Expert</a:t>
            </a:r>
          </a:p>
          <a:p>
            <a:pPr marL="755647" lvl="1" indent="-377824">
              <a:lnSpc>
                <a:spcPts val="4899"/>
              </a:lnSpc>
              <a:buFont typeface="Arial"/>
              <a:buChar char="•"/>
            </a:pPr>
            <a:r>
              <a:rPr lang="en-US" sz="3499">
                <a:solidFill>
                  <a:srgbClr val="104552"/>
                </a:solidFill>
                <a:latin typeface="Cerebri"/>
              </a:rPr>
              <a:t>The Premature Focus</a:t>
            </a:r>
          </a:p>
          <a:p>
            <a:pPr marL="755647" lvl="1" indent="-377824">
              <a:lnSpc>
                <a:spcPts val="4899"/>
              </a:lnSpc>
              <a:buFont typeface="Arial"/>
              <a:buChar char="•"/>
            </a:pPr>
            <a:r>
              <a:rPr lang="en-US" sz="3499">
                <a:solidFill>
                  <a:srgbClr val="104552"/>
                </a:solidFill>
                <a:latin typeface="Cerebri"/>
              </a:rPr>
              <a:t>The Labelling</a:t>
            </a:r>
          </a:p>
          <a:p>
            <a:pPr marL="755647" lvl="1" indent="-377824">
              <a:lnSpc>
                <a:spcPts val="4899"/>
              </a:lnSpc>
              <a:buFont typeface="Arial"/>
              <a:buChar char="•"/>
            </a:pPr>
            <a:r>
              <a:rPr lang="en-US" sz="3499">
                <a:solidFill>
                  <a:srgbClr val="104552"/>
                </a:solidFill>
                <a:latin typeface="Cerebri"/>
              </a:rPr>
              <a:t>The Blaming</a:t>
            </a:r>
          </a:p>
          <a:p>
            <a:pPr marL="755647" lvl="1" indent="-377824">
              <a:lnSpc>
                <a:spcPts val="4899"/>
              </a:lnSpc>
              <a:buFont typeface="Arial"/>
              <a:buChar char="•"/>
            </a:pPr>
            <a:r>
              <a:rPr lang="en-US" sz="3499">
                <a:solidFill>
                  <a:srgbClr val="104552"/>
                </a:solidFill>
                <a:latin typeface="Cerebri"/>
              </a:rPr>
              <a:t>The Question/Answer</a:t>
            </a:r>
          </a:p>
          <a:p>
            <a:pPr marL="755647" lvl="1" indent="-377824">
              <a:lnSpc>
                <a:spcPts val="4899"/>
              </a:lnSpc>
              <a:buFont typeface="Arial"/>
              <a:buChar char="•"/>
            </a:pPr>
            <a:r>
              <a:rPr lang="en-US" sz="3499">
                <a:solidFill>
                  <a:srgbClr val="104552"/>
                </a:solidFill>
                <a:latin typeface="Cerebri"/>
              </a:rPr>
              <a:t>The Confrontation/Denial</a:t>
            </a:r>
          </a:p>
        </p:txBody>
      </p:sp>
      <p:sp>
        <p:nvSpPr>
          <p:cNvPr id="7" name="TextBox 7"/>
          <p:cNvSpPr txBox="1"/>
          <p:nvPr/>
        </p:nvSpPr>
        <p:spPr>
          <a:xfrm>
            <a:off x="8930931" y="1463780"/>
            <a:ext cx="6982844" cy="10287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Traps to Avoid</a:t>
            </a:r>
          </a:p>
        </p:txBody>
      </p:sp>
      <p:pic>
        <p:nvPicPr>
          <p:cNvPr id="8" name="Picture 8"/>
          <p:cNvPicPr>
            <a:picLocks noChangeAspect="1"/>
          </p:cNvPicPr>
          <p:nvPr/>
        </p:nvPicPr>
        <p:blipFill>
          <a:blip r:embed="rId7"/>
          <a:srcRect t="6528" b="6528"/>
          <a:stretch>
            <a:fillRect/>
          </a:stretch>
        </p:blipFill>
        <p:spPr>
          <a:xfrm>
            <a:off x="16321715" y="8684602"/>
            <a:ext cx="1182421" cy="114739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rot="-5400000">
            <a:off x="2604499" y="477093"/>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2604499" y="1745837"/>
            <a:ext cx="5257424" cy="7065176"/>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30254" r="-72306"/>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8695347" y="1206799"/>
            <a:ext cx="7002466" cy="10287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The Expert Trap</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sp>
        <p:nvSpPr>
          <p:cNvPr id="15" name="TextBox 15"/>
          <p:cNvSpPr txBox="1"/>
          <p:nvPr/>
        </p:nvSpPr>
        <p:spPr>
          <a:xfrm>
            <a:off x="9403738" y="4295846"/>
            <a:ext cx="5585683" cy="3313430"/>
          </a:xfrm>
          <a:prstGeom prst="rect">
            <a:avLst/>
          </a:prstGeom>
        </p:spPr>
        <p:txBody>
          <a:bodyPr lIns="0" tIns="0" rIns="0" bIns="0" rtlCol="0" anchor="t">
            <a:spAutoFit/>
          </a:bodyPr>
          <a:lstStyle/>
          <a:p>
            <a:pPr>
              <a:lnSpc>
                <a:spcPts val="5319"/>
              </a:lnSpc>
            </a:pPr>
            <a:r>
              <a:rPr lang="en-US" sz="3799">
                <a:solidFill>
                  <a:srgbClr val="F0FFC4"/>
                </a:solidFill>
                <a:latin typeface="Cerebri"/>
              </a:rPr>
              <a:t>Providing Direction without first helping the client determine their own goals, direction, and plan.</a:t>
            </a:r>
          </a:p>
        </p:txBody>
      </p:sp>
      <p:pic>
        <p:nvPicPr>
          <p:cNvPr id="16" name="Picture 16"/>
          <p:cNvPicPr>
            <a:picLocks noChangeAspect="1"/>
          </p:cNvPicPr>
          <p:nvPr/>
        </p:nvPicPr>
        <p:blipFill>
          <a:blip r:embed="rId8"/>
          <a:srcRect t="6528" b="6528"/>
          <a:stretch>
            <a:fillRect/>
          </a:stretch>
        </p:blipFill>
        <p:spPr>
          <a:xfrm>
            <a:off x="16321715" y="8684602"/>
            <a:ext cx="1182421" cy="114739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rot="-5400000">
            <a:off x="2604499" y="477093"/>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2430381" y="1610912"/>
            <a:ext cx="5257424" cy="7065176"/>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51280" r="-51280"/>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8695347" y="1206799"/>
            <a:ext cx="7002466"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The Premature Focus Trap</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5" name="Picture 15"/>
          <p:cNvPicPr>
            <a:picLocks noChangeAspect="1"/>
          </p:cNvPicPr>
          <p:nvPr/>
        </p:nvPicPr>
        <p:blipFill>
          <a:blip r:embed="rId8"/>
          <a:srcRect t="6528" b="6528"/>
          <a:stretch>
            <a:fillRect/>
          </a:stretch>
        </p:blipFill>
        <p:spPr>
          <a:xfrm>
            <a:off x="16321715" y="8684602"/>
            <a:ext cx="1182421" cy="1147396"/>
          </a:xfrm>
          <a:prstGeom prst="rect">
            <a:avLst/>
          </a:prstGeom>
        </p:spPr>
      </p:pic>
      <p:sp>
        <p:nvSpPr>
          <p:cNvPr id="16" name="TextBox 16"/>
          <p:cNvSpPr txBox="1"/>
          <p:nvPr/>
        </p:nvSpPr>
        <p:spPr>
          <a:xfrm>
            <a:off x="9403738" y="4295846"/>
            <a:ext cx="6917976" cy="3980180"/>
          </a:xfrm>
          <a:prstGeom prst="rect">
            <a:avLst/>
          </a:prstGeom>
        </p:spPr>
        <p:txBody>
          <a:bodyPr lIns="0" tIns="0" rIns="0" bIns="0" rtlCol="0" anchor="t">
            <a:spAutoFit/>
          </a:bodyPr>
          <a:lstStyle/>
          <a:p>
            <a:pPr>
              <a:lnSpc>
                <a:spcPts val="5319"/>
              </a:lnSpc>
            </a:pPr>
            <a:r>
              <a:rPr lang="en-US" sz="3799">
                <a:solidFill>
                  <a:srgbClr val="F0FFC4"/>
                </a:solidFill>
                <a:latin typeface="Cerebri"/>
              </a:rPr>
              <a:t>Don't focus too quickly on a specific problem or aspect of a problem.  The can raise client resistance and cause the focus to be on an unimportant or secondary issue.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rot="-5400000">
            <a:off x="2604499" y="477093"/>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2430381" y="1610912"/>
            <a:ext cx="5257424" cy="7065176"/>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39970" r="-39970"/>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8695347" y="1206799"/>
            <a:ext cx="7002466" cy="2095500"/>
          </a:xfrm>
          <a:prstGeom prst="rect">
            <a:avLst/>
          </a:prstGeom>
        </p:spPr>
        <p:txBody>
          <a:bodyPr lIns="0" tIns="0" rIns="0" bIns="0" rtlCol="0" anchor="t">
            <a:spAutoFit/>
          </a:bodyPr>
          <a:lstStyle/>
          <a:p>
            <a:pPr>
              <a:lnSpc>
                <a:spcPts val="8400"/>
              </a:lnSpc>
            </a:pPr>
            <a:r>
              <a:rPr lang="en-US" sz="6000">
                <a:solidFill>
                  <a:srgbClr val="000000"/>
                </a:solidFill>
                <a:latin typeface="Laila Bold"/>
              </a:rPr>
              <a:t>The Labelling</a:t>
            </a:r>
          </a:p>
          <a:p>
            <a:pPr>
              <a:lnSpc>
                <a:spcPts val="8400"/>
              </a:lnSpc>
              <a:spcBef>
                <a:spcPct val="0"/>
              </a:spcBef>
            </a:pPr>
            <a:r>
              <a:rPr lang="en-US" sz="6000">
                <a:solidFill>
                  <a:srgbClr val="000000"/>
                </a:solidFill>
                <a:latin typeface="Laila Bold"/>
              </a:rPr>
              <a:t>Trap</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5" name="Picture 15"/>
          <p:cNvPicPr>
            <a:picLocks noChangeAspect="1"/>
          </p:cNvPicPr>
          <p:nvPr/>
        </p:nvPicPr>
        <p:blipFill>
          <a:blip r:embed="rId8"/>
          <a:srcRect t="6528" b="6528"/>
          <a:stretch>
            <a:fillRect/>
          </a:stretch>
        </p:blipFill>
        <p:spPr>
          <a:xfrm>
            <a:off x="16321715" y="8684602"/>
            <a:ext cx="1182421" cy="1147396"/>
          </a:xfrm>
          <a:prstGeom prst="rect">
            <a:avLst/>
          </a:prstGeom>
        </p:spPr>
      </p:pic>
      <p:sp>
        <p:nvSpPr>
          <p:cNvPr id="16" name="TextBox 16"/>
          <p:cNvSpPr txBox="1"/>
          <p:nvPr/>
        </p:nvSpPr>
        <p:spPr>
          <a:xfrm>
            <a:off x="9403738" y="4295846"/>
            <a:ext cx="6917976" cy="3980180"/>
          </a:xfrm>
          <a:prstGeom prst="rect">
            <a:avLst/>
          </a:prstGeom>
        </p:spPr>
        <p:txBody>
          <a:bodyPr lIns="0" tIns="0" rIns="0" bIns="0" rtlCol="0" anchor="t">
            <a:spAutoFit/>
          </a:bodyPr>
          <a:lstStyle/>
          <a:p>
            <a:pPr>
              <a:lnSpc>
                <a:spcPts val="5319"/>
              </a:lnSpc>
            </a:pPr>
            <a:r>
              <a:rPr lang="en-US" sz="3799">
                <a:solidFill>
                  <a:srgbClr val="F0FFC4"/>
                </a:solidFill>
                <a:latin typeface="Cerebri"/>
              </a:rPr>
              <a:t>Case Manager attempts to convince client they are an alcoholic, addict, or some other label.  Labels carry stigmas and should be de-emphasized when possible.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20" name="Group 7">
            <a:extLst>
              <a:ext uri="{FF2B5EF4-FFF2-40B4-BE49-F238E27FC236}">
                <a16:creationId xmlns:a16="http://schemas.microsoft.com/office/drawing/2014/main" id="{0F38CC37-6E2B-D55D-12F3-0AC59627F8BB}"/>
              </a:ext>
            </a:extLst>
          </p:cNvPr>
          <p:cNvGrpSpPr>
            <a:grpSpLocks noChangeAspect="1"/>
          </p:cNvGrpSpPr>
          <p:nvPr/>
        </p:nvGrpSpPr>
        <p:grpSpPr>
          <a:xfrm>
            <a:off x="11522058" y="1971818"/>
            <a:ext cx="6011602" cy="6011579"/>
            <a:chOff x="0" y="0"/>
            <a:chExt cx="6350000" cy="6349975"/>
          </a:xfrm>
        </p:grpSpPr>
        <p:sp>
          <p:nvSpPr>
            <p:cNvPr id="21" name="Freeform 8">
              <a:extLst>
                <a:ext uri="{FF2B5EF4-FFF2-40B4-BE49-F238E27FC236}">
                  <a16:creationId xmlns:a16="http://schemas.microsoft.com/office/drawing/2014/main" id="{729F563D-AE3F-FC79-A6F4-E7321D02E75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grpSp>
        <p:nvGrpSpPr>
          <p:cNvPr id="4" name="Group 4"/>
          <p:cNvGrpSpPr/>
          <p:nvPr/>
        </p:nvGrpSpPr>
        <p:grpSpPr>
          <a:xfrm>
            <a:off x="702759" y="2001719"/>
            <a:ext cx="17276998" cy="6015298"/>
            <a:chOff x="0" y="0"/>
            <a:chExt cx="1167253" cy="406400"/>
          </a:xfrm>
        </p:grpSpPr>
        <p:sp>
          <p:nvSpPr>
            <p:cNvPr id="6" name="TextBox 6"/>
            <p:cNvSpPr txBox="1"/>
            <p:nvPr/>
          </p:nvSpPr>
          <p:spPr>
            <a:xfrm>
              <a:off x="0" y="-47625"/>
              <a:ext cx="812800" cy="454025"/>
            </a:xfrm>
            <a:prstGeom prst="rect">
              <a:avLst/>
            </a:prstGeom>
          </p:spPr>
          <p:txBody>
            <a:bodyPr lIns="50800" tIns="50800" rIns="50800" bIns="50800" rtlCol="0" anchor="ctr"/>
            <a:lstStyle/>
            <a:p>
              <a:pPr algn="ctr">
                <a:lnSpc>
                  <a:spcPts val="3500"/>
                </a:lnSpc>
              </a:pPr>
              <a:endParaRPr/>
            </a:p>
          </p:txBody>
        </p:sp>
        <p:sp>
          <p:nvSpPr>
            <p:cNvPr id="5" name="Freeform 5"/>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grpSp>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090695">
            <a:off x="-562194" y="952219"/>
            <a:ext cx="6423007" cy="5017975"/>
          </a:xfrm>
          <a:prstGeom prst="rect">
            <a:avLst/>
          </a:prstGeom>
        </p:spPr>
      </p:pic>
      <p:grpSp>
        <p:nvGrpSpPr>
          <p:cNvPr id="7" name="Group 7"/>
          <p:cNvGrpSpPr>
            <a:grpSpLocks noChangeAspect="1"/>
          </p:cNvGrpSpPr>
          <p:nvPr/>
        </p:nvGrpSpPr>
        <p:grpSpPr>
          <a:xfrm>
            <a:off x="826657" y="2013495"/>
            <a:ext cx="6011602" cy="601157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68595" flipV="1">
            <a:off x="-5395179" y="7572296"/>
            <a:ext cx="9538814" cy="745219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8021" flipV="1">
            <a:off x="-2298428" y="8909292"/>
            <a:ext cx="6497977" cy="3248988"/>
          </a:xfrm>
          <a:prstGeom prst="rect">
            <a:avLst/>
          </a:prstGeom>
        </p:spPr>
      </p:pic>
      <p:grpSp>
        <p:nvGrpSpPr>
          <p:cNvPr id="13" name="Group 13"/>
          <p:cNvGrpSpPr>
            <a:grpSpLocks noChangeAspect="1"/>
          </p:cNvGrpSpPr>
          <p:nvPr/>
        </p:nvGrpSpPr>
        <p:grpSpPr>
          <a:xfrm>
            <a:off x="1226464" y="2327927"/>
            <a:ext cx="5382734" cy="5382713"/>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0882" r="-10882"/>
              </a:stretch>
            </a:blipFill>
          </p:spPr>
        </p:sp>
      </p:grpSp>
      <p:sp>
        <p:nvSpPr>
          <p:cNvPr id="15" name="TextBox 15"/>
          <p:cNvSpPr txBox="1"/>
          <p:nvPr/>
        </p:nvSpPr>
        <p:spPr>
          <a:xfrm>
            <a:off x="7249256" y="2349668"/>
            <a:ext cx="9812280" cy="1028700"/>
          </a:xfrm>
          <a:prstGeom prst="rect">
            <a:avLst/>
          </a:prstGeom>
        </p:spPr>
        <p:txBody>
          <a:bodyPr lIns="0" tIns="0" rIns="0" bIns="0" rtlCol="0" anchor="t">
            <a:spAutoFit/>
          </a:bodyPr>
          <a:lstStyle/>
          <a:p>
            <a:pPr>
              <a:lnSpc>
                <a:spcPts val="8400"/>
              </a:lnSpc>
              <a:spcBef>
                <a:spcPct val="0"/>
              </a:spcBef>
            </a:pPr>
            <a:r>
              <a:rPr lang="en-US" sz="6000" dirty="0">
                <a:solidFill>
                  <a:srgbClr val="FFFFFF"/>
                </a:solidFill>
                <a:latin typeface="Laila Bold"/>
              </a:rPr>
              <a:t>What is CFSR?</a:t>
            </a:r>
          </a:p>
        </p:txBody>
      </p:sp>
      <p:sp>
        <p:nvSpPr>
          <p:cNvPr id="16" name="TextBox 16"/>
          <p:cNvSpPr txBox="1"/>
          <p:nvPr/>
        </p:nvSpPr>
        <p:spPr>
          <a:xfrm>
            <a:off x="7142127" y="3349913"/>
            <a:ext cx="8874695" cy="4966335"/>
          </a:xfrm>
          <a:prstGeom prst="rect">
            <a:avLst/>
          </a:prstGeom>
        </p:spPr>
        <p:txBody>
          <a:bodyPr lIns="0" tIns="0" rIns="0" bIns="0" rtlCol="0" anchor="t">
            <a:spAutoFit/>
          </a:bodyPr>
          <a:lstStyle/>
          <a:p>
            <a:pPr>
              <a:lnSpc>
                <a:spcPts val="4060"/>
              </a:lnSpc>
            </a:pPr>
            <a:r>
              <a:rPr lang="en-US" sz="2900" dirty="0">
                <a:solidFill>
                  <a:srgbClr val="FFFFFF"/>
                </a:solidFill>
                <a:latin typeface="Cerebri"/>
              </a:rPr>
              <a:t>The Child and Family Services Reviews enable the Children’s Bureau to: </a:t>
            </a:r>
          </a:p>
          <a:p>
            <a:pPr marL="604521" lvl="1" indent="-302261" algn="just">
              <a:lnSpc>
                <a:spcPts val="3920"/>
              </a:lnSpc>
              <a:buFont typeface="Arial"/>
              <a:buChar char="•"/>
            </a:pPr>
            <a:r>
              <a:rPr lang="en-US" sz="2800" dirty="0">
                <a:solidFill>
                  <a:srgbClr val="FFFFFF"/>
                </a:solidFill>
                <a:latin typeface="Cerebri"/>
              </a:rPr>
              <a:t>Ensure conformity with federal child welfare requirements; </a:t>
            </a:r>
          </a:p>
          <a:p>
            <a:pPr marL="604521" lvl="1" indent="-302261" algn="just">
              <a:lnSpc>
                <a:spcPts val="3920"/>
              </a:lnSpc>
              <a:buFont typeface="Arial"/>
              <a:buChar char="•"/>
            </a:pPr>
            <a:r>
              <a:rPr lang="en-US" sz="2800" dirty="0">
                <a:solidFill>
                  <a:srgbClr val="FFFFFF"/>
                </a:solidFill>
                <a:latin typeface="Cerebri"/>
              </a:rPr>
              <a:t>Determine what is actually happening to children and families as they are engaged in child welfare services; and </a:t>
            </a:r>
          </a:p>
          <a:p>
            <a:pPr marL="604521" lvl="1" indent="-302261" algn="just">
              <a:lnSpc>
                <a:spcPts val="3920"/>
              </a:lnSpc>
              <a:buFont typeface="Arial"/>
              <a:buChar char="•"/>
            </a:pPr>
            <a:r>
              <a:rPr lang="en-US" sz="2800" dirty="0">
                <a:solidFill>
                  <a:srgbClr val="FFFFFF"/>
                </a:solidFill>
                <a:latin typeface="Cerebri"/>
              </a:rPr>
              <a:t>Assist states in enhancing their capacity to help children and families achieve positive outcomes. </a:t>
            </a:r>
          </a:p>
          <a:p>
            <a:pPr algn="just">
              <a:lnSpc>
                <a:spcPts val="3920"/>
              </a:lnSpc>
              <a:spcBef>
                <a:spcPct val="0"/>
              </a:spcBef>
            </a:pPr>
            <a:endParaRPr lang="en-US" sz="2800" dirty="0">
              <a:solidFill>
                <a:srgbClr val="FFFFFF"/>
              </a:solidFill>
              <a:latin typeface="Cerebri"/>
            </a:endParaRPr>
          </a:p>
        </p:txBody>
      </p:sp>
      <p:pic>
        <p:nvPicPr>
          <p:cNvPr id="17" name="Picture 17"/>
          <p:cNvPicPr>
            <a:picLocks noChangeAspect="1"/>
          </p:cNvPicPr>
          <p:nvPr/>
        </p:nvPicPr>
        <p:blipFill>
          <a:blip r:embed="rId10"/>
          <a:srcRect t="6528" b="6528"/>
          <a:stretch>
            <a:fillRect/>
          </a:stretch>
        </p:blipFill>
        <p:spPr>
          <a:xfrm>
            <a:off x="16321715" y="8684602"/>
            <a:ext cx="1182421" cy="114739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rot="-5400000">
            <a:off x="2604499" y="477093"/>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2430381" y="1610912"/>
            <a:ext cx="5257424" cy="7065176"/>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5608" b="-5608"/>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8695347" y="1206799"/>
            <a:ext cx="7002466" cy="2095500"/>
          </a:xfrm>
          <a:prstGeom prst="rect">
            <a:avLst/>
          </a:prstGeom>
        </p:spPr>
        <p:txBody>
          <a:bodyPr lIns="0" tIns="0" rIns="0" bIns="0" rtlCol="0" anchor="t">
            <a:spAutoFit/>
          </a:bodyPr>
          <a:lstStyle/>
          <a:p>
            <a:pPr>
              <a:lnSpc>
                <a:spcPts val="8400"/>
              </a:lnSpc>
            </a:pPr>
            <a:r>
              <a:rPr lang="en-US" sz="6000">
                <a:solidFill>
                  <a:srgbClr val="000000"/>
                </a:solidFill>
                <a:latin typeface="Laila Bold"/>
              </a:rPr>
              <a:t>The Blaming</a:t>
            </a:r>
          </a:p>
          <a:p>
            <a:pPr>
              <a:lnSpc>
                <a:spcPts val="8400"/>
              </a:lnSpc>
              <a:spcBef>
                <a:spcPct val="0"/>
              </a:spcBef>
            </a:pPr>
            <a:r>
              <a:rPr lang="en-US" sz="6000">
                <a:solidFill>
                  <a:srgbClr val="000000"/>
                </a:solidFill>
                <a:latin typeface="Laila Bold"/>
              </a:rPr>
              <a:t>Trap</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5" name="Picture 15"/>
          <p:cNvPicPr>
            <a:picLocks noChangeAspect="1"/>
          </p:cNvPicPr>
          <p:nvPr/>
        </p:nvPicPr>
        <p:blipFill>
          <a:blip r:embed="rId8"/>
          <a:srcRect t="6528" b="6528"/>
          <a:stretch>
            <a:fillRect/>
          </a:stretch>
        </p:blipFill>
        <p:spPr>
          <a:xfrm>
            <a:off x="16321715" y="8684602"/>
            <a:ext cx="1182421" cy="1147396"/>
          </a:xfrm>
          <a:prstGeom prst="rect">
            <a:avLst/>
          </a:prstGeom>
        </p:spPr>
      </p:pic>
      <p:sp>
        <p:nvSpPr>
          <p:cNvPr id="16" name="TextBox 16"/>
          <p:cNvSpPr txBox="1"/>
          <p:nvPr/>
        </p:nvSpPr>
        <p:spPr>
          <a:xfrm>
            <a:off x="9403738" y="4295846"/>
            <a:ext cx="6917976" cy="3313430"/>
          </a:xfrm>
          <a:prstGeom prst="rect">
            <a:avLst/>
          </a:prstGeom>
        </p:spPr>
        <p:txBody>
          <a:bodyPr lIns="0" tIns="0" rIns="0" bIns="0" rtlCol="0" anchor="t">
            <a:spAutoFit/>
          </a:bodyPr>
          <a:lstStyle/>
          <a:p>
            <a:pPr>
              <a:lnSpc>
                <a:spcPts val="5319"/>
              </a:lnSpc>
            </a:pPr>
            <a:r>
              <a:rPr lang="en-US" sz="3799">
                <a:solidFill>
                  <a:srgbClr val="F0FFC4"/>
                </a:solidFill>
                <a:latin typeface="Cerebri"/>
              </a:rPr>
              <a:t>Clients may blame others.</a:t>
            </a:r>
          </a:p>
          <a:p>
            <a:pPr>
              <a:lnSpc>
                <a:spcPts val="5319"/>
              </a:lnSpc>
            </a:pPr>
            <a:endParaRPr lang="en-US" sz="3799">
              <a:solidFill>
                <a:srgbClr val="F0FFC4"/>
              </a:solidFill>
              <a:latin typeface="Cerebri"/>
            </a:endParaRPr>
          </a:p>
          <a:p>
            <a:pPr>
              <a:lnSpc>
                <a:spcPts val="5319"/>
              </a:lnSpc>
            </a:pPr>
            <a:r>
              <a:rPr lang="en-US" sz="3799">
                <a:solidFill>
                  <a:srgbClr val="F0FFC4"/>
                </a:solidFill>
                <a:latin typeface="Cerebri"/>
              </a:rPr>
              <a:t>Case Managers may be tempted to show the client where they are at fault.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rot="-5400000">
            <a:off x="2604499" y="477093"/>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2430381" y="1610912"/>
            <a:ext cx="5257424" cy="7065176"/>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36747" r="-66575"/>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8695347" y="1206799"/>
            <a:ext cx="7002466" cy="2095500"/>
          </a:xfrm>
          <a:prstGeom prst="rect">
            <a:avLst/>
          </a:prstGeom>
        </p:spPr>
        <p:txBody>
          <a:bodyPr lIns="0" tIns="0" rIns="0" bIns="0" rtlCol="0" anchor="t">
            <a:spAutoFit/>
          </a:bodyPr>
          <a:lstStyle/>
          <a:p>
            <a:pPr>
              <a:lnSpc>
                <a:spcPts val="8400"/>
              </a:lnSpc>
            </a:pPr>
            <a:r>
              <a:rPr lang="en-US" sz="6000">
                <a:solidFill>
                  <a:srgbClr val="000000"/>
                </a:solidFill>
                <a:latin typeface="Laila Bold"/>
              </a:rPr>
              <a:t>The Question </a:t>
            </a:r>
          </a:p>
          <a:p>
            <a:pPr>
              <a:lnSpc>
                <a:spcPts val="8400"/>
              </a:lnSpc>
              <a:spcBef>
                <a:spcPct val="0"/>
              </a:spcBef>
            </a:pPr>
            <a:r>
              <a:rPr lang="en-US" sz="6000">
                <a:solidFill>
                  <a:srgbClr val="000000"/>
                </a:solidFill>
                <a:latin typeface="Laila Bold"/>
              </a:rPr>
              <a:t>and Answer Trap</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5" name="Picture 15"/>
          <p:cNvPicPr>
            <a:picLocks noChangeAspect="1"/>
          </p:cNvPicPr>
          <p:nvPr/>
        </p:nvPicPr>
        <p:blipFill>
          <a:blip r:embed="rId8"/>
          <a:srcRect t="6528" b="6528"/>
          <a:stretch>
            <a:fillRect/>
          </a:stretch>
        </p:blipFill>
        <p:spPr>
          <a:xfrm>
            <a:off x="16321715" y="8684602"/>
            <a:ext cx="1182421" cy="1147396"/>
          </a:xfrm>
          <a:prstGeom prst="rect">
            <a:avLst/>
          </a:prstGeom>
        </p:spPr>
      </p:pic>
      <p:sp>
        <p:nvSpPr>
          <p:cNvPr id="16" name="TextBox 16"/>
          <p:cNvSpPr txBox="1"/>
          <p:nvPr/>
        </p:nvSpPr>
        <p:spPr>
          <a:xfrm>
            <a:off x="9403738" y="4295846"/>
            <a:ext cx="6917976" cy="3980180"/>
          </a:xfrm>
          <a:prstGeom prst="rect">
            <a:avLst/>
          </a:prstGeom>
        </p:spPr>
        <p:txBody>
          <a:bodyPr lIns="0" tIns="0" rIns="0" bIns="0" rtlCol="0" anchor="t">
            <a:spAutoFit/>
          </a:bodyPr>
          <a:lstStyle/>
          <a:p>
            <a:pPr>
              <a:lnSpc>
                <a:spcPts val="5319"/>
              </a:lnSpc>
            </a:pPr>
            <a:r>
              <a:rPr lang="en-US" sz="3799">
                <a:solidFill>
                  <a:srgbClr val="F0FFC4"/>
                </a:solidFill>
                <a:latin typeface="Cerebri"/>
              </a:rPr>
              <a:t>Case Manager fall into a question, answer, question, answer, question, answer discussion.</a:t>
            </a:r>
          </a:p>
          <a:p>
            <a:pPr>
              <a:lnSpc>
                <a:spcPts val="5319"/>
              </a:lnSpc>
            </a:pPr>
            <a:r>
              <a:rPr lang="en-US" sz="3799">
                <a:solidFill>
                  <a:srgbClr val="F0FFC4"/>
                </a:solidFill>
                <a:latin typeface="Cerebri"/>
              </a:rPr>
              <a:t>The prohibits the exploration of issues in depth.</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rot="-5400000">
            <a:off x="2604499" y="477093"/>
            <a:ext cx="4909188" cy="659720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104552"/>
            </a:solidFill>
            <a:ln w="12700">
              <a:solidFill>
                <a:srgbClr val="000000"/>
              </a:solidFill>
            </a:ln>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FFFFF"/>
            </a:solidFill>
            <a:prstDash val="solid"/>
            <a:headEnd type="none" w="sm" len="sm"/>
            <a:tailEnd type="none" w="sm" len="sm"/>
          </a:ln>
        </p:spPr>
      </p:sp>
      <p:grpSp>
        <p:nvGrpSpPr>
          <p:cNvPr id="9" name="Group 9"/>
          <p:cNvGrpSpPr>
            <a:grpSpLocks noChangeAspect="1"/>
          </p:cNvGrpSpPr>
          <p:nvPr/>
        </p:nvGrpSpPr>
        <p:grpSpPr>
          <a:xfrm>
            <a:off x="2430381" y="1610912"/>
            <a:ext cx="5257424" cy="7065176"/>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40098" r="-68117" b="-2792"/>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0FFC4"/>
            </a:solidFill>
          </p:spPr>
        </p:sp>
      </p:grpSp>
      <p:sp>
        <p:nvSpPr>
          <p:cNvPr id="12" name="TextBox 12"/>
          <p:cNvSpPr txBox="1"/>
          <p:nvPr/>
        </p:nvSpPr>
        <p:spPr>
          <a:xfrm>
            <a:off x="8695347" y="558453"/>
            <a:ext cx="7002466" cy="3162300"/>
          </a:xfrm>
          <a:prstGeom prst="rect">
            <a:avLst/>
          </a:prstGeom>
        </p:spPr>
        <p:txBody>
          <a:bodyPr lIns="0" tIns="0" rIns="0" bIns="0" rtlCol="0" anchor="t">
            <a:spAutoFit/>
          </a:bodyPr>
          <a:lstStyle/>
          <a:p>
            <a:pPr>
              <a:lnSpc>
                <a:spcPts val="8400"/>
              </a:lnSpc>
            </a:pPr>
            <a:r>
              <a:rPr lang="en-US" sz="6000">
                <a:solidFill>
                  <a:srgbClr val="000000"/>
                </a:solidFill>
                <a:latin typeface="Laila Bold"/>
              </a:rPr>
              <a:t>The Confrontation/</a:t>
            </a:r>
          </a:p>
          <a:p>
            <a:pPr>
              <a:lnSpc>
                <a:spcPts val="8400"/>
              </a:lnSpc>
              <a:spcBef>
                <a:spcPct val="0"/>
              </a:spcBef>
            </a:pPr>
            <a:r>
              <a:rPr lang="en-US" sz="6000">
                <a:solidFill>
                  <a:srgbClr val="000000"/>
                </a:solidFill>
                <a:latin typeface="Laila Bold"/>
              </a:rPr>
              <a:t>Denial Trap</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pic>
        <p:nvPicPr>
          <p:cNvPr id="15" name="Picture 15"/>
          <p:cNvPicPr>
            <a:picLocks noChangeAspect="1"/>
          </p:cNvPicPr>
          <p:nvPr/>
        </p:nvPicPr>
        <p:blipFill>
          <a:blip r:embed="rId8"/>
          <a:srcRect t="6528" b="6528"/>
          <a:stretch>
            <a:fillRect/>
          </a:stretch>
        </p:blipFill>
        <p:spPr>
          <a:xfrm>
            <a:off x="16321715" y="8684602"/>
            <a:ext cx="1182421" cy="1147396"/>
          </a:xfrm>
          <a:prstGeom prst="rect">
            <a:avLst/>
          </a:prstGeom>
        </p:spPr>
      </p:pic>
      <p:sp>
        <p:nvSpPr>
          <p:cNvPr id="16" name="TextBox 16"/>
          <p:cNvSpPr txBox="1"/>
          <p:nvPr/>
        </p:nvSpPr>
        <p:spPr>
          <a:xfrm>
            <a:off x="9403738" y="4295846"/>
            <a:ext cx="6917976" cy="4646930"/>
          </a:xfrm>
          <a:prstGeom prst="rect">
            <a:avLst/>
          </a:prstGeom>
        </p:spPr>
        <p:txBody>
          <a:bodyPr lIns="0" tIns="0" rIns="0" bIns="0" rtlCol="0" anchor="t">
            <a:spAutoFit/>
          </a:bodyPr>
          <a:lstStyle/>
          <a:p>
            <a:pPr>
              <a:lnSpc>
                <a:spcPts val="5319"/>
              </a:lnSpc>
            </a:pPr>
            <a:r>
              <a:rPr lang="en-US" sz="3799">
                <a:solidFill>
                  <a:srgbClr val="F0FFC4"/>
                </a:solidFill>
                <a:latin typeface="Cerebri"/>
              </a:rPr>
              <a:t>Client is not ready to change which may lead to argumentative dialogue between the Case Manager and Client as the Client counters each argument to change.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4238459" y="7617965"/>
            <a:ext cx="9538814" cy="7452198"/>
          </a:xfrm>
          <a:prstGeom prst="rect">
            <a:avLst/>
          </a:prstGeom>
        </p:spPr>
      </p:pic>
      <p:grpSp>
        <p:nvGrpSpPr>
          <p:cNvPr id="4" name="Group 4"/>
          <p:cNvGrpSpPr/>
          <p:nvPr/>
        </p:nvGrpSpPr>
        <p:grpSpPr>
          <a:xfrm>
            <a:off x="-2585056" y="-4455940"/>
            <a:ext cx="22102083" cy="8681275"/>
            <a:chOff x="0" y="0"/>
            <a:chExt cx="5821125" cy="2286426"/>
          </a:xfrm>
        </p:grpSpPr>
        <p:sp>
          <p:nvSpPr>
            <p:cNvPr id="5" name="Freeform 5"/>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7" name="Group 7"/>
          <p:cNvGrpSpPr>
            <a:grpSpLocks noChangeAspect="1"/>
          </p:cNvGrpSpPr>
          <p:nvPr/>
        </p:nvGrpSpPr>
        <p:grpSpPr>
          <a:xfrm>
            <a:off x="9850167" y="-842591"/>
            <a:ext cx="5958833" cy="8938250"/>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25000" r="-25000"/>
              </a:stretch>
            </a:blip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379415" y="8589292"/>
            <a:ext cx="6497977" cy="3248988"/>
          </a:xfrm>
          <a:prstGeom prst="rect">
            <a:avLst/>
          </a:prstGeom>
        </p:spPr>
      </p:pic>
      <p:sp>
        <p:nvSpPr>
          <p:cNvPr id="10" name="TextBox 10"/>
          <p:cNvSpPr txBox="1"/>
          <p:nvPr/>
        </p:nvSpPr>
        <p:spPr>
          <a:xfrm>
            <a:off x="1333500" y="1710242"/>
            <a:ext cx="7570124" cy="20955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The Righting Reflex Revisited</a:t>
            </a:r>
          </a:p>
        </p:txBody>
      </p:sp>
      <p:sp>
        <p:nvSpPr>
          <p:cNvPr id="11" name="TextBox 11"/>
          <p:cNvSpPr txBox="1"/>
          <p:nvPr/>
        </p:nvSpPr>
        <p:spPr>
          <a:xfrm>
            <a:off x="1466338" y="4744745"/>
            <a:ext cx="7437285" cy="1616710"/>
          </a:xfrm>
          <a:prstGeom prst="rect">
            <a:avLst/>
          </a:prstGeom>
        </p:spPr>
        <p:txBody>
          <a:bodyPr lIns="0" tIns="0" rIns="0" bIns="0" rtlCol="0" anchor="t">
            <a:spAutoFit/>
          </a:bodyPr>
          <a:lstStyle/>
          <a:p>
            <a:pPr>
              <a:lnSpc>
                <a:spcPts val="4339"/>
              </a:lnSpc>
              <a:spcBef>
                <a:spcPct val="0"/>
              </a:spcBef>
            </a:pPr>
            <a:r>
              <a:rPr lang="en-US" sz="3099">
                <a:solidFill>
                  <a:srgbClr val="000000"/>
                </a:solidFill>
                <a:latin typeface="Cerebri"/>
              </a:rPr>
              <a:t>Case Managers tendency to give advise or "fix" the client telling them what they need to do to be better.</a:t>
            </a:r>
          </a:p>
        </p:txBody>
      </p:sp>
      <p:pic>
        <p:nvPicPr>
          <p:cNvPr id="12" name="Picture 12"/>
          <p:cNvPicPr>
            <a:picLocks noChangeAspect="1"/>
          </p:cNvPicPr>
          <p:nvPr/>
        </p:nvPicPr>
        <p:blipFill>
          <a:blip r:embed="rId8"/>
          <a:srcRect t="6528" b="6528"/>
          <a:stretch>
            <a:fillRect/>
          </a:stretch>
        </p:blipFill>
        <p:spPr>
          <a:xfrm>
            <a:off x="16321715" y="8684602"/>
            <a:ext cx="1182421" cy="114739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2" name="Group 2"/>
          <p:cNvGrpSpPr/>
          <p:nvPr/>
        </p:nvGrpSpPr>
        <p:grpSpPr>
          <a:xfrm>
            <a:off x="1258348" y="2730727"/>
            <a:ext cx="15654577" cy="6217327"/>
            <a:chOff x="0" y="0"/>
            <a:chExt cx="4123016" cy="1637485"/>
          </a:xfrm>
        </p:grpSpPr>
        <p:sp>
          <p:nvSpPr>
            <p:cNvPr id="3" name="Freeform 3"/>
            <p:cNvSpPr/>
            <p:nvPr/>
          </p:nvSpPr>
          <p:spPr>
            <a:xfrm>
              <a:off x="0" y="0"/>
              <a:ext cx="4123016" cy="1637486"/>
            </a:xfrm>
            <a:custGeom>
              <a:avLst/>
              <a:gdLst/>
              <a:ahLst/>
              <a:cxnLst/>
              <a:rect l="l" t="t" r="r" b="b"/>
              <a:pathLst>
                <a:path w="4123016" h="1637486">
                  <a:moveTo>
                    <a:pt x="19782" y="0"/>
                  </a:moveTo>
                  <a:lnTo>
                    <a:pt x="4103234" y="0"/>
                  </a:lnTo>
                  <a:cubicBezTo>
                    <a:pt x="4114159" y="0"/>
                    <a:pt x="4123016" y="8857"/>
                    <a:pt x="4123016" y="19782"/>
                  </a:cubicBezTo>
                  <a:lnTo>
                    <a:pt x="4123016" y="1617704"/>
                  </a:lnTo>
                  <a:cubicBezTo>
                    <a:pt x="4123016" y="1628629"/>
                    <a:pt x="4114159" y="1637486"/>
                    <a:pt x="4103234" y="1637486"/>
                  </a:cubicBezTo>
                  <a:lnTo>
                    <a:pt x="19782" y="1637486"/>
                  </a:lnTo>
                  <a:cubicBezTo>
                    <a:pt x="8857" y="1637486"/>
                    <a:pt x="0" y="1628629"/>
                    <a:pt x="0" y="1617704"/>
                  </a:cubicBezTo>
                  <a:lnTo>
                    <a:pt x="0" y="19782"/>
                  </a:lnTo>
                  <a:cubicBezTo>
                    <a:pt x="0" y="8857"/>
                    <a:pt x="8857" y="0"/>
                    <a:pt x="19782" y="0"/>
                  </a:cubicBezTo>
                  <a:close/>
                </a:path>
              </a:pathLst>
            </a:custGeom>
            <a:solidFill>
              <a:srgbClr val="1045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220"/>
                </a:lnSpc>
              </a:pPr>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0574" flipV="1">
            <a:off x="-3791014" y="7878950"/>
            <a:ext cx="8250031" cy="6445336"/>
          </a:xfrm>
          <a:prstGeom prst="rect">
            <a:avLst/>
          </a:prstGeom>
        </p:spPr>
      </p:pic>
      <p:pic>
        <p:nvPicPr>
          <p:cNvPr id="6" name="Picture 6"/>
          <p:cNvPicPr>
            <a:picLocks noChangeAspect="1"/>
          </p:cNvPicPr>
          <p:nvPr/>
        </p:nvPicPr>
        <p:blipFill>
          <a:blip r:embed="rId5"/>
          <a:srcRect l="7816" r="6312"/>
          <a:stretch>
            <a:fillRect/>
          </a:stretch>
        </p:blipFill>
        <p:spPr>
          <a:xfrm>
            <a:off x="1749276" y="3288990"/>
            <a:ext cx="6819080" cy="5325561"/>
          </a:xfrm>
          <a:prstGeom prst="rect">
            <a:avLst/>
          </a:prstGeom>
        </p:spPr>
      </p:pic>
      <p:sp>
        <p:nvSpPr>
          <p:cNvPr id="7" name="AutoShape 7"/>
          <p:cNvSpPr/>
          <p:nvPr/>
        </p:nvSpPr>
        <p:spPr>
          <a:xfrm>
            <a:off x="-625772" y="9403433"/>
            <a:ext cx="17538698" cy="0"/>
          </a:xfrm>
          <a:prstGeom prst="line">
            <a:avLst/>
          </a:prstGeom>
          <a:ln w="19050" cap="flat">
            <a:solidFill>
              <a:srgbClr val="000000"/>
            </a:solidFill>
            <a:prstDash val="solid"/>
            <a:headEnd type="none" w="sm" len="sm"/>
            <a:tailEnd type="none" w="sm" len="sm"/>
          </a:ln>
        </p:spPr>
      </p:sp>
      <p:sp>
        <p:nvSpPr>
          <p:cNvPr id="8" name="AutoShape 8"/>
          <p:cNvSpPr/>
          <p:nvPr/>
        </p:nvSpPr>
        <p:spPr>
          <a:xfrm>
            <a:off x="2886975" y="2265017"/>
            <a:ext cx="12615289" cy="0"/>
          </a:xfrm>
          <a:prstGeom prst="line">
            <a:avLst/>
          </a:prstGeom>
          <a:ln w="19050" cap="flat">
            <a:solidFill>
              <a:srgbClr val="000000"/>
            </a:solidFill>
            <a:prstDash val="solid"/>
            <a:headEnd type="oval" w="lg" len="lg"/>
            <a:tailEnd type="oval" w="lg" len="lg"/>
          </a:ln>
        </p:spPr>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948919" y="8801100"/>
            <a:ext cx="4830515" cy="241525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86853" flipV="1">
            <a:off x="15153783" y="-2193968"/>
            <a:ext cx="8250031" cy="644533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197428" flipV="1">
            <a:off x="15351227" y="-614248"/>
            <a:ext cx="4830515" cy="2415258"/>
          </a:xfrm>
          <a:prstGeom prst="rect">
            <a:avLst/>
          </a:prstGeom>
        </p:spPr>
      </p:pic>
      <p:sp>
        <p:nvSpPr>
          <p:cNvPr id="12" name="TextBox 12"/>
          <p:cNvSpPr txBox="1"/>
          <p:nvPr/>
        </p:nvSpPr>
        <p:spPr>
          <a:xfrm>
            <a:off x="9194620" y="2924810"/>
            <a:ext cx="7516696" cy="5802630"/>
          </a:xfrm>
          <a:prstGeom prst="rect">
            <a:avLst/>
          </a:prstGeom>
        </p:spPr>
        <p:txBody>
          <a:bodyPr lIns="0" tIns="0" rIns="0" bIns="0" rtlCol="0" anchor="t">
            <a:spAutoFit/>
          </a:bodyPr>
          <a:lstStyle/>
          <a:p>
            <a:pPr marL="712468" lvl="1" indent="-356234">
              <a:lnSpc>
                <a:spcPts val="4619"/>
              </a:lnSpc>
              <a:buFont typeface="Arial"/>
              <a:buChar char="•"/>
            </a:pPr>
            <a:r>
              <a:rPr lang="en-US" sz="3299">
                <a:solidFill>
                  <a:srgbClr val="F0FFC4"/>
                </a:solidFill>
                <a:latin typeface="Cerebri Bold"/>
              </a:rPr>
              <a:t>Why would you want to make this change?</a:t>
            </a:r>
          </a:p>
          <a:p>
            <a:pPr marL="712468" lvl="1" indent="-356234">
              <a:lnSpc>
                <a:spcPts val="4619"/>
              </a:lnSpc>
              <a:buFont typeface="Arial"/>
              <a:buChar char="•"/>
            </a:pPr>
            <a:r>
              <a:rPr lang="en-US" sz="3299">
                <a:solidFill>
                  <a:srgbClr val="F0FFC4"/>
                </a:solidFill>
                <a:latin typeface="Cerebri Bold"/>
              </a:rPr>
              <a:t>How might you go about it in order to succeed?</a:t>
            </a:r>
          </a:p>
          <a:p>
            <a:pPr marL="712468" lvl="1" indent="-356234">
              <a:lnSpc>
                <a:spcPts val="4619"/>
              </a:lnSpc>
              <a:buFont typeface="Arial"/>
              <a:buChar char="•"/>
            </a:pPr>
            <a:r>
              <a:rPr lang="en-US" sz="3299">
                <a:solidFill>
                  <a:srgbClr val="F0FFC4"/>
                </a:solidFill>
                <a:latin typeface="Cerebri Bold"/>
              </a:rPr>
              <a:t>What are the three best reasons for you to do it?</a:t>
            </a:r>
          </a:p>
          <a:p>
            <a:pPr marL="712468" lvl="1" indent="-356234">
              <a:lnSpc>
                <a:spcPts val="4619"/>
              </a:lnSpc>
              <a:buFont typeface="Arial"/>
              <a:buChar char="•"/>
            </a:pPr>
            <a:r>
              <a:rPr lang="en-US" sz="3299">
                <a:solidFill>
                  <a:srgbClr val="F0FFC4"/>
                </a:solidFill>
                <a:latin typeface="Cerebri Bold"/>
              </a:rPr>
              <a:t>How important is it to make this change and why?</a:t>
            </a:r>
          </a:p>
          <a:p>
            <a:pPr marL="712468" lvl="1" indent="-356234">
              <a:lnSpc>
                <a:spcPts val="4619"/>
              </a:lnSpc>
              <a:buFont typeface="Arial"/>
              <a:buChar char="•"/>
            </a:pPr>
            <a:r>
              <a:rPr lang="en-US" sz="3299">
                <a:solidFill>
                  <a:srgbClr val="F0FFC4"/>
                </a:solidFill>
                <a:latin typeface="Cerebri Bold"/>
              </a:rPr>
              <a:t>So what do you think you will do?</a:t>
            </a:r>
          </a:p>
        </p:txBody>
      </p:sp>
      <p:sp>
        <p:nvSpPr>
          <p:cNvPr id="13" name="TextBox 13"/>
          <p:cNvSpPr txBox="1"/>
          <p:nvPr/>
        </p:nvSpPr>
        <p:spPr>
          <a:xfrm>
            <a:off x="2912285" y="914400"/>
            <a:ext cx="12564669" cy="102870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Laila Bold"/>
              </a:rPr>
              <a:t>5 Questions and Listening</a:t>
            </a:r>
          </a:p>
        </p:txBody>
      </p:sp>
      <p:pic>
        <p:nvPicPr>
          <p:cNvPr id="14" name="Picture 14"/>
          <p:cNvPicPr>
            <a:picLocks noChangeAspect="1"/>
          </p:cNvPicPr>
          <p:nvPr/>
        </p:nvPicPr>
        <p:blipFill>
          <a:blip r:embed="rId12"/>
          <a:srcRect t="6528" b="6528"/>
          <a:stretch>
            <a:fillRect/>
          </a:stretch>
        </p:blipFill>
        <p:spPr>
          <a:xfrm>
            <a:off x="16321715" y="8684602"/>
            <a:ext cx="1182421" cy="114739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a:srcRect/>
          <a:stretch>
            <a:fillRect/>
          </a:stretch>
        </p:blipFill>
        <p:spPr>
          <a:xfrm rot="5400000">
            <a:off x="676504" y="4741294"/>
            <a:ext cx="16934991" cy="804412"/>
          </a:xfrm>
          <a:prstGeom prst="rect">
            <a:avLst/>
          </a:prstGeom>
        </p:spPr>
      </p:pic>
      <p:sp>
        <p:nvSpPr>
          <p:cNvPr id="4" name="TextBox 4"/>
          <p:cNvSpPr txBox="1"/>
          <p:nvPr/>
        </p:nvSpPr>
        <p:spPr>
          <a:xfrm>
            <a:off x="1347898" y="1254632"/>
            <a:ext cx="6982844" cy="1028700"/>
          </a:xfrm>
          <a:prstGeom prst="rect">
            <a:avLst/>
          </a:prstGeom>
        </p:spPr>
        <p:txBody>
          <a:bodyPr lIns="0" tIns="0" rIns="0" bIns="0" rtlCol="0" anchor="t">
            <a:spAutoFit/>
          </a:bodyPr>
          <a:lstStyle/>
          <a:p>
            <a:pPr algn="just">
              <a:lnSpc>
                <a:spcPts val="8400"/>
              </a:lnSpc>
              <a:spcBef>
                <a:spcPct val="0"/>
              </a:spcBef>
            </a:pPr>
            <a:r>
              <a:rPr lang="en-US" sz="6000">
                <a:solidFill>
                  <a:srgbClr val="000000"/>
                </a:solidFill>
                <a:latin typeface="Laila Bold"/>
              </a:rPr>
              <a:t>Change </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51867" flipV="1">
            <a:off x="-3961699" y="-1484473"/>
            <a:ext cx="6433722" cy="5026345"/>
          </a:xfrm>
          <a:prstGeom prst="rect">
            <a:avLst/>
          </a:prstGeom>
        </p:spPr>
      </p:pic>
      <p:grpSp>
        <p:nvGrpSpPr>
          <p:cNvPr id="6" name="Group 6"/>
          <p:cNvGrpSpPr/>
          <p:nvPr/>
        </p:nvGrpSpPr>
        <p:grpSpPr>
          <a:xfrm>
            <a:off x="9546206" y="657578"/>
            <a:ext cx="8741794" cy="7990330"/>
            <a:chOff x="0" y="0"/>
            <a:chExt cx="2302365" cy="2104449"/>
          </a:xfrm>
        </p:grpSpPr>
        <p:sp>
          <p:nvSpPr>
            <p:cNvPr id="7" name="Freeform 7"/>
            <p:cNvSpPr/>
            <p:nvPr/>
          </p:nvSpPr>
          <p:spPr>
            <a:xfrm>
              <a:off x="0" y="0"/>
              <a:ext cx="2302365" cy="2104449"/>
            </a:xfrm>
            <a:custGeom>
              <a:avLst/>
              <a:gdLst/>
              <a:ahLst/>
              <a:cxnLst/>
              <a:rect l="l" t="t" r="r" b="b"/>
              <a:pathLst>
                <a:path w="2302365" h="2104449">
                  <a:moveTo>
                    <a:pt x="0" y="0"/>
                  </a:moveTo>
                  <a:lnTo>
                    <a:pt x="2302365" y="0"/>
                  </a:lnTo>
                  <a:lnTo>
                    <a:pt x="2302365" y="2104449"/>
                  </a:lnTo>
                  <a:lnTo>
                    <a:pt x="0" y="2104449"/>
                  </a:lnTo>
                  <a:close/>
                </a:path>
              </a:pathLst>
            </a:custGeom>
            <a:solidFill>
              <a:srgbClr val="104552"/>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9" name="Picture 9"/>
          <p:cNvPicPr>
            <a:picLocks noChangeAspect="1"/>
          </p:cNvPicPr>
          <p:nvPr/>
        </p:nvPicPr>
        <p:blipFill>
          <a:blip r:embed="rId6"/>
          <a:srcRect l="9370" r="9370"/>
          <a:stretch>
            <a:fillRect/>
          </a:stretch>
        </p:blipFill>
        <p:spPr>
          <a:xfrm>
            <a:off x="9546206" y="1028700"/>
            <a:ext cx="8741794" cy="7171943"/>
          </a:xfrm>
          <a:prstGeom prst="rect">
            <a:avLst/>
          </a:prstGeom>
        </p:spPr>
      </p:pic>
      <p:sp>
        <p:nvSpPr>
          <p:cNvPr id="10" name="TextBox 10"/>
          <p:cNvSpPr txBox="1"/>
          <p:nvPr/>
        </p:nvSpPr>
        <p:spPr>
          <a:xfrm>
            <a:off x="653109" y="2693457"/>
            <a:ext cx="8139616" cy="4823886"/>
          </a:xfrm>
          <a:prstGeom prst="rect">
            <a:avLst/>
          </a:prstGeom>
        </p:spPr>
        <p:txBody>
          <a:bodyPr lIns="0" tIns="0" rIns="0" bIns="0" rtlCol="0" anchor="t">
            <a:spAutoFit/>
          </a:bodyPr>
          <a:lstStyle/>
          <a:p>
            <a:pPr marL="840736" lvl="1" indent="-420368">
              <a:lnSpc>
                <a:spcPts val="5451"/>
              </a:lnSpc>
              <a:buFont typeface="Arial"/>
              <a:buChar char="•"/>
            </a:pPr>
            <a:r>
              <a:rPr lang="en-US" sz="3894">
                <a:solidFill>
                  <a:srgbClr val="000000"/>
                </a:solidFill>
                <a:latin typeface="Cerebri Bold"/>
              </a:rPr>
              <a:t>Ambivalence is natural part of the change process</a:t>
            </a:r>
          </a:p>
          <a:p>
            <a:pPr marL="840736" lvl="1" indent="-420368">
              <a:lnSpc>
                <a:spcPts val="5451"/>
              </a:lnSpc>
              <a:buFont typeface="Arial"/>
              <a:buChar char="•"/>
            </a:pPr>
            <a:r>
              <a:rPr lang="en-US" sz="3894">
                <a:solidFill>
                  <a:srgbClr val="000000"/>
                </a:solidFill>
                <a:latin typeface="Cerebri Bold"/>
              </a:rPr>
              <a:t>Recognize change talk to help the client move forward</a:t>
            </a:r>
          </a:p>
          <a:p>
            <a:pPr marL="840736" lvl="1" indent="-420368">
              <a:lnSpc>
                <a:spcPts val="5451"/>
              </a:lnSpc>
              <a:buFont typeface="Arial"/>
              <a:buChar char="•"/>
            </a:pPr>
            <a:r>
              <a:rPr lang="en-US" sz="3894">
                <a:solidFill>
                  <a:srgbClr val="000000"/>
                </a:solidFill>
                <a:latin typeface="Cerebri Bold"/>
              </a:rPr>
              <a:t>Using principles and skills of MI evokes motivation to change</a:t>
            </a:r>
          </a:p>
        </p:txBody>
      </p:sp>
      <p:pic>
        <p:nvPicPr>
          <p:cNvPr id="11" name="Picture 11"/>
          <p:cNvPicPr>
            <a:picLocks noChangeAspect="1"/>
          </p:cNvPicPr>
          <p:nvPr/>
        </p:nvPicPr>
        <p:blipFill>
          <a:blip r:embed="rId7"/>
          <a:srcRect t="6528" b="6528"/>
          <a:stretch>
            <a:fillRect/>
          </a:stretch>
        </p:blipFill>
        <p:spPr>
          <a:xfrm>
            <a:off x="1028700" y="8684602"/>
            <a:ext cx="1182421" cy="114739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0" y="1686420"/>
            <a:ext cx="7639006" cy="6655103"/>
            <a:chOff x="0" y="0"/>
            <a:chExt cx="2011919" cy="1752784"/>
          </a:xfrm>
        </p:grpSpPr>
        <p:sp>
          <p:nvSpPr>
            <p:cNvPr id="3" name="Freeform 3"/>
            <p:cNvSpPr/>
            <p:nvPr/>
          </p:nvSpPr>
          <p:spPr>
            <a:xfrm>
              <a:off x="0" y="0"/>
              <a:ext cx="2011919" cy="1752784"/>
            </a:xfrm>
            <a:custGeom>
              <a:avLst/>
              <a:gdLst/>
              <a:ahLst/>
              <a:cxnLst/>
              <a:rect l="l" t="t" r="r" b="b"/>
              <a:pathLst>
                <a:path w="2011919" h="1752784">
                  <a:moveTo>
                    <a:pt x="0" y="0"/>
                  </a:moveTo>
                  <a:lnTo>
                    <a:pt x="2011919" y="0"/>
                  </a:lnTo>
                  <a:lnTo>
                    <a:pt x="2011919" y="1752784"/>
                  </a:lnTo>
                  <a:lnTo>
                    <a:pt x="0" y="1752784"/>
                  </a:lnTo>
                  <a:close/>
                </a:path>
              </a:pathLst>
            </a:custGeom>
            <a:solidFill>
              <a:srgbClr val="F43131"/>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5" name="Picture 5"/>
          <p:cNvPicPr>
            <a:picLocks noChangeAspect="1"/>
          </p:cNvPicPr>
          <p:nvPr/>
        </p:nvPicPr>
        <p:blipFill>
          <a:blip r:embed="rId3"/>
          <a:srcRect/>
          <a:stretch>
            <a:fillRect/>
          </a:stretch>
        </p:blipFill>
        <p:spPr>
          <a:xfrm rot="5400000">
            <a:off x="-426284" y="4741294"/>
            <a:ext cx="16934991" cy="804412"/>
          </a:xfrm>
          <a:prstGeom prst="rect">
            <a:avLst/>
          </a:prstGeom>
        </p:spPr>
      </p:pic>
      <p:pic>
        <p:nvPicPr>
          <p:cNvPr id="6" name="Picture 6"/>
          <p:cNvPicPr>
            <a:picLocks noChangeAspect="1"/>
          </p:cNvPicPr>
          <p:nvPr/>
        </p:nvPicPr>
        <p:blipFill>
          <a:blip r:embed="rId4"/>
          <a:srcRect t="1178" b="1178"/>
          <a:stretch>
            <a:fillRect/>
          </a:stretch>
        </p:blipFill>
        <p:spPr>
          <a:xfrm>
            <a:off x="-625772" y="2346256"/>
            <a:ext cx="8264778" cy="5376618"/>
          </a:xfrm>
          <a:prstGeom prst="rect">
            <a:avLst/>
          </a:prstGeom>
        </p:spPr>
      </p:pic>
      <p:sp>
        <p:nvSpPr>
          <p:cNvPr id="7" name="TextBox 7"/>
          <p:cNvSpPr txBox="1"/>
          <p:nvPr/>
        </p:nvSpPr>
        <p:spPr>
          <a:xfrm>
            <a:off x="9144000" y="1572120"/>
            <a:ext cx="7356057" cy="2095500"/>
          </a:xfrm>
          <a:prstGeom prst="rect">
            <a:avLst/>
          </a:prstGeom>
        </p:spPr>
        <p:txBody>
          <a:bodyPr lIns="0" tIns="0" rIns="0" bIns="0" rtlCol="0" anchor="t">
            <a:spAutoFit/>
          </a:bodyPr>
          <a:lstStyle/>
          <a:p>
            <a:pPr>
              <a:lnSpc>
                <a:spcPts val="8400"/>
              </a:lnSpc>
              <a:spcBef>
                <a:spcPct val="0"/>
              </a:spcBef>
            </a:pPr>
            <a:r>
              <a:rPr lang="en-US" sz="6000">
                <a:solidFill>
                  <a:srgbClr val="F43131"/>
                </a:solidFill>
                <a:latin typeface="Laila Bold"/>
              </a:rPr>
              <a:t>Resistance</a:t>
            </a:r>
            <a:r>
              <a:rPr lang="en-US" sz="6000">
                <a:solidFill>
                  <a:srgbClr val="F0FFC4"/>
                </a:solidFill>
                <a:latin typeface="Laila Bold"/>
              </a:rPr>
              <a:t> </a:t>
            </a:r>
            <a:r>
              <a:rPr lang="en-US" sz="6000">
                <a:solidFill>
                  <a:srgbClr val="FFFFFF"/>
                </a:solidFill>
                <a:latin typeface="Laila Bold"/>
              </a:rPr>
              <a:t>vs. Ambivalence</a:t>
            </a:r>
          </a:p>
        </p:txBody>
      </p:sp>
      <p:sp>
        <p:nvSpPr>
          <p:cNvPr id="8" name="TextBox 8"/>
          <p:cNvSpPr txBox="1"/>
          <p:nvPr/>
        </p:nvSpPr>
        <p:spPr>
          <a:xfrm>
            <a:off x="8557718" y="4105770"/>
            <a:ext cx="7555122" cy="31813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0FFC4"/>
                </a:solidFill>
                <a:latin typeface="Cerebri"/>
              </a:rPr>
              <a:t>The term labels the client and can cause judgment or stigma.</a:t>
            </a:r>
          </a:p>
          <a:p>
            <a:pPr marL="647700" lvl="1" indent="-323850">
              <a:lnSpc>
                <a:spcPts val="4200"/>
              </a:lnSpc>
              <a:buFont typeface="Arial"/>
              <a:buChar char="•"/>
            </a:pPr>
            <a:r>
              <a:rPr lang="en-US" sz="3000">
                <a:solidFill>
                  <a:srgbClr val="F0FFC4"/>
                </a:solidFill>
                <a:latin typeface="Cerebri"/>
              </a:rPr>
              <a:t>The term describes more about the case manager than the client.</a:t>
            </a:r>
          </a:p>
          <a:p>
            <a:pPr marL="647700" lvl="1" indent="-323850">
              <a:lnSpc>
                <a:spcPts val="4200"/>
              </a:lnSpc>
              <a:buFont typeface="Arial"/>
              <a:buChar char="•"/>
            </a:pPr>
            <a:r>
              <a:rPr lang="en-US" sz="3000">
                <a:solidFill>
                  <a:srgbClr val="F0FFC4"/>
                </a:solidFill>
                <a:latin typeface="Cerebri"/>
              </a:rPr>
              <a:t>The term is not useful in helping the case manager identify next steps.</a:t>
            </a:r>
          </a:p>
        </p:txBody>
      </p:sp>
      <p:sp>
        <p:nvSpPr>
          <p:cNvPr id="9" name="AutoShape 9"/>
          <p:cNvSpPr/>
          <p:nvPr/>
        </p:nvSpPr>
        <p:spPr>
          <a:xfrm>
            <a:off x="1347898" y="9374858"/>
            <a:ext cx="19816744" cy="0"/>
          </a:xfrm>
          <a:prstGeom prst="line">
            <a:avLst/>
          </a:prstGeom>
          <a:ln w="19050" cap="flat">
            <a:solidFill>
              <a:srgbClr val="FFFFFF"/>
            </a:solidFill>
            <a:prstDash val="solid"/>
            <a:headEnd type="none" w="sm" len="sm"/>
            <a:tailEnd type="none" w="sm" len="sm"/>
          </a:ln>
        </p:spPr>
      </p:sp>
      <p:pic>
        <p:nvPicPr>
          <p:cNvPr id="10" name="Picture 10"/>
          <p:cNvPicPr>
            <a:picLocks noChangeAspect="1"/>
          </p:cNvPicPr>
          <p:nvPr/>
        </p:nvPicPr>
        <p:blipFill>
          <a:blip r:embed="rId5"/>
          <a:srcRect t="6528" b="6528"/>
          <a:stretch>
            <a:fillRect/>
          </a:stretch>
        </p:blipFill>
        <p:spPr>
          <a:xfrm>
            <a:off x="1028700" y="8684602"/>
            <a:ext cx="1182421" cy="114739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078710" y="4939067"/>
            <a:ext cx="16934991" cy="804412"/>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3156" flipV="1">
            <a:off x="-4012824" y="-2872374"/>
            <a:ext cx="7290288" cy="5695537"/>
          </a:xfrm>
          <a:prstGeom prst="rect">
            <a:avLst/>
          </a:prstGeom>
        </p:spPr>
      </p:pic>
      <p:pic>
        <p:nvPicPr>
          <p:cNvPr id="5" name="Picture 5"/>
          <p:cNvPicPr>
            <a:picLocks noChangeAspect="1"/>
          </p:cNvPicPr>
          <p:nvPr/>
        </p:nvPicPr>
        <p:blipFill>
          <a:blip r:embed="rId6"/>
          <a:srcRect l="2044" r="15334"/>
          <a:stretch>
            <a:fillRect/>
          </a:stretch>
        </p:blipFill>
        <p:spPr>
          <a:xfrm>
            <a:off x="9920011" y="1434522"/>
            <a:ext cx="8367989" cy="7258244"/>
          </a:xfrm>
          <a:prstGeom prst="rect">
            <a:avLst/>
          </a:prstGeom>
        </p:spPr>
      </p:pic>
      <p:sp>
        <p:nvSpPr>
          <p:cNvPr id="6" name="TextBox 6"/>
          <p:cNvSpPr txBox="1"/>
          <p:nvPr/>
        </p:nvSpPr>
        <p:spPr>
          <a:xfrm>
            <a:off x="1565418" y="2925233"/>
            <a:ext cx="6982844" cy="1581150"/>
          </a:xfrm>
          <a:prstGeom prst="rect">
            <a:avLst/>
          </a:prstGeom>
        </p:spPr>
        <p:txBody>
          <a:bodyPr lIns="0" tIns="0" rIns="0" bIns="0" rtlCol="0" anchor="t">
            <a:spAutoFit/>
          </a:bodyPr>
          <a:lstStyle/>
          <a:p>
            <a:pPr algn="r">
              <a:lnSpc>
                <a:spcPts val="4200"/>
              </a:lnSpc>
            </a:pPr>
            <a:r>
              <a:rPr lang="en-US" sz="3000">
                <a:solidFill>
                  <a:srgbClr val="000000"/>
                </a:solidFill>
                <a:latin typeface="Cerebri Bold"/>
              </a:rPr>
              <a:t>Less stigmatizing and facilitates case manager empathy and understanding.</a:t>
            </a:r>
          </a:p>
        </p:txBody>
      </p:sp>
      <p:sp>
        <p:nvSpPr>
          <p:cNvPr id="7" name="TextBox 7"/>
          <p:cNvSpPr txBox="1"/>
          <p:nvPr/>
        </p:nvSpPr>
        <p:spPr>
          <a:xfrm>
            <a:off x="1347898" y="329622"/>
            <a:ext cx="6982844" cy="2095500"/>
          </a:xfrm>
          <a:prstGeom prst="rect">
            <a:avLst/>
          </a:prstGeom>
        </p:spPr>
        <p:txBody>
          <a:bodyPr lIns="0" tIns="0" rIns="0" bIns="0" rtlCol="0" anchor="t">
            <a:spAutoFit/>
          </a:bodyPr>
          <a:lstStyle/>
          <a:p>
            <a:pPr algn="r">
              <a:lnSpc>
                <a:spcPts val="8400"/>
              </a:lnSpc>
              <a:spcBef>
                <a:spcPct val="0"/>
              </a:spcBef>
            </a:pPr>
            <a:r>
              <a:rPr lang="en-US" sz="6000">
                <a:solidFill>
                  <a:srgbClr val="000000"/>
                </a:solidFill>
                <a:latin typeface="Laila Bold"/>
              </a:rPr>
              <a:t>Resistance vs.</a:t>
            </a:r>
            <a:r>
              <a:rPr lang="en-US" sz="6000">
                <a:solidFill>
                  <a:srgbClr val="43601F"/>
                </a:solidFill>
                <a:latin typeface="Laila Bold"/>
              </a:rPr>
              <a:t> </a:t>
            </a:r>
            <a:r>
              <a:rPr lang="en-US" sz="6000">
                <a:solidFill>
                  <a:srgbClr val="00BF63"/>
                </a:solidFill>
                <a:latin typeface="Laila Bold"/>
              </a:rPr>
              <a:t>Ambivalence</a:t>
            </a:r>
          </a:p>
        </p:txBody>
      </p:sp>
      <p:sp>
        <p:nvSpPr>
          <p:cNvPr id="8" name="TextBox 8"/>
          <p:cNvSpPr txBox="1"/>
          <p:nvPr/>
        </p:nvSpPr>
        <p:spPr>
          <a:xfrm>
            <a:off x="1028700" y="4878721"/>
            <a:ext cx="7302043" cy="3188472"/>
          </a:xfrm>
          <a:prstGeom prst="rect">
            <a:avLst/>
          </a:prstGeom>
        </p:spPr>
        <p:txBody>
          <a:bodyPr lIns="0" tIns="0" rIns="0" bIns="0" rtlCol="0" anchor="t">
            <a:spAutoFit/>
          </a:bodyPr>
          <a:lstStyle/>
          <a:p>
            <a:pPr marL="564426" lvl="1" indent="-282213" algn="just">
              <a:lnSpc>
                <a:spcPts val="3660"/>
              </a:lnSpc>
              <a:buFont typeface="Arial"/>
              <a:buChar char="•"/>
            </a:pPr>
            <a:r>
              <a:rPr lang="en-US" sz="2614">
                <a:solidFill>
                  <a:srgbClr val="000000"/>
                </a:solidFill>
                <a:latin typeface="Cerebri"/>
              </a:rPr>
              <a:t>Conflicted state where opposing attitudes coexist in the individual</a:t>
            </a:r>
          </a:p>
          <a:p>
            <a:pPr marL="564426" lvl="1" indent="-282213" algn="just">
              <a:lnSpc>
                <a:spcPts val="3660"/>
              </a:lnSpc>
              <a:buFont typeface="Arial"/>
              <a:buChar char="•"/>
            </a:pPr>
            <a:r>
              <a:rPr lang="en-US" sz="2614">
                <a:solidFill>
                  <a:srgbClr val="000000"/>
                </a:solidFill>
                <a:latin typeface="Cerebri"/>
              </a:rPr>
              <a:t>Stuck between wanting to change and not wanting to change</a:t>
            </a:r>
          </a:p>
          <a:p>
            <a:pPr marL="564426" lvl="1" indent="-282213" algn="just">
              <a:lnSpc>
                <a:spcPts val="3660"/>
              </a:lnSpc>
              <a:buFont typeface="Arial"/>
              <a:buChar char="•"/>
            </a:pPr>
            <a:r>
              <a:rPr lang="en-US" sz="2614">
                <a:solidFill>
                  <a:srgbClr val="000000"/>
                </a:solidFill>
                <a:latin typeface="Cerebri"/>
              </a:rPr>
              <a:t>Clients make statements for change but also include the reasons why making the change would be difficult.</a:t>
            </a:r>
          </a:p>
        </p:txBody>
      </p:sp>
      <p:pic>
        <p:nvPicPr>
          <p:cNvPr id="9" name="Picture 9"/>
          <p:cNvPicPr>
            <a:picLocks noChangeAspect="1"/>
          </p:cNvPicPr>
          <p:nvPr/>
        </p:nvPicPr>
        <p:blipFill>
          <a:blip r:embed="rId7"/>
          <a:srcRect t="6528" b="6528"/>
          <a:stretch>
            <a:fillRect/>
          </a:stretch>
        </p:blipFill>
        <p:spPr>
          <a:xfrm>
            <a:off x="1028700" y="8684602"/>
            <a:ext cx="1182421" cy="114739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2" name="Group 2"/>
          <p:cNvGrpSpPr/>
          <p:nvPr/>
        </p:nvGrpSpPr>
        <p:grpSpPr>
          <a:xfrm>
            <a:off x="-2585056" y="-4455940"/>
            <a:ext cx="22102083" cy="8044125"/>
            <a:chOff x="0" y="0"/>
            <a:chExt cx="5821125" cy="2118617"/>
          </a:xfrm>
        </p:grpSpPr>
        <p:sp>
          <p:nvSpPr>
            <p:cNvPr id="3" name="Freeform 3"/>
            <p:cNvSpPr/>
            <p:nvPr/>
          </p:nvSpPr>
          <p:spPr>
            <a:xfrm>
              <a:off x="0" y="0"/>
              <a:ext cx="5821125" cy="2118617"/>
            </a:xfrm>
            <a:custGeom>
              <a:avLst/>
              <a:gdLst/>
              <a:ahLst/>
              <a:cxnLst/>
              <a:rect l="l" t="t" r="r" b="b"/>
              <a:pathLst>
                <a:path w="5821125" h="2118617">
                  <a:moveTo>
                    <a:pt x="0" y="0"/>
                  </a:moveTo>
                  <a:lnTo>
                    <a:pt x="5821125" y="0"/>
                  </a:lnTo>
                  <a:lnTo>
                    <a:pt x="5821125" y="2118617"/>
                  </a:lnTo>
                  <a:lnTo>
                    <a:pt x="0" y="2118617"/>
                  </a:lnTo>
                  <a:close/>
                </a:path>
              </a:pathLst>
            </a:custGeom>
            <a:solidFill>
              <a:srgbClr val="1045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1468669" y="1826425"/>
            <a:ext cx="5877810" cy="8816715"/>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359" r="-62359"/>
              </a:stretch>
            </a:blipFill>
          </p:spPr>
        </p:sp>
      </p:grpSp>
      <p:sp>
        <p:nvSpPr>
          <p:cNvPr id="7" name="AutoShape 7"/>
          <p:cNvSpPr/>
          <p:nvPr/>
        </p:nvSpPr>
        <p:spPr>
          <a:xfrm>
            <a:off x="1347898" y="9374858"/>
            <a:ext cx="19816744" cy="0"/>
          </a:xfrm>
          <a:prstGeom prst="line">
            <a:avLst/>
          </a:prstGeom>
          <a:ln w="19050" cap="flat">
            <a:solidFill>
              <a:srgbClr val="000000"/>
            </a:solidFill>
            <a:prstDash val="solid"/>
            <a:headEnd type="none" w="sm" len="sm"/>
            <a:tailEnd type="none" w="sm" len="sm"/>
          </a:ln>
        </p:spPr>
      </p:sp>
      <p:pic>
        <p:nvPicPr>
          <p:cNvPr id="8" name="Picture 8"/>
          <p:cNvPicPr>
            <a:picLocks noChangeAspect="1"/>
          </p:cNvPicPr>
          <p:nvPr/>
        </p:nvPicPr>
        <p:blipFill>
          <a:blip r:embed="rId4"/>
          <a:srcRect t="6528" b="6528"/>
          <a:stretch>
            <a:fillRect/>
          </a:stretch>
        </p:blipFill>
        <p:spPr>
          <a:xfrm>
            <a:off x="1028700" y="8684602"/>
            <a:ext cx="1182421" cy="1147396"/>
          </a:xfrm>
          <a:prstGeom prst="rect">
            <a:avLst/>
          </a:prstGeom>
        </p:spPr>
      </p:pic>
      <p:sp>
        <p:nvSpPr>
          <p:cNvPr id="9" name="TextBox 9"/>
          <p:cNvSpPr txBox="1"/>
          <p:nvPr/>
        </p:nvSpPr>
        <p:spPr>
          <a:xfrm>
            <a:off x="7832971" y="4076459"/>
            <a:ext cx="8503271" cy="15811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Cerebri Bold"/>
              </a:rPr>
              <a:t>Behavior that reflects a tension or class in the working agreement between the client and case manager.</a:t>
            </a:r>
          </a:p>
        </p:txBody>
      </p:sp>
      <p:sp>
        <p:nvSpPr>
          <p:cNvPr id="10" name="TextBox 10"/>
          <p:cNvSpPr txBox="1"/>
          <p:nvPr/>
        </p:nvSpPr>
        <p:spPr>
          <a:xfrm>
            <a:off x="8143577" y="1731175"/>
            <a:ext cx="623713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Discord</a:t>
            </a:r>
          </a:p>
        </p:txBody>
      </p:sp>
      <p:sp>
        <p:nvSpPr>
          <p:cNvPr id="11" name="TextBox 11"/>
          <p:cNvSpPr txBox="1"/>
          <p:nvPr/>
        </p:nvSpPr>
        <p:spPr>
          <a:xfrm>
            <a:off x="7832971" y="5778718"/>
            <a:ext cx="6237130" cy="10477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Cerebri Bold"/>
              </a:rPr>
              <a:t>Often comes in the form of a "yes, but" statement</a:t>
            </a:r>
          </a:p>
        </p:txBody>
      </p:sp>
      <p:sp>
        <p:nvSpPr>
          <p:cNvPr id="12" name="TextBox 12"/>
          <p:cNvSpPr txBox="1"/>
          <p:nvPr/>
        </p:nvSpPr>
        <p:spPr>
          <a:xfrm>
            <a:off x="8465985" y="7321768"/>
            <a:ext cx="7638568" cy="967105"/>
          </a:xfrm>
          <a:prstGeom prst="rect">
            <a:avLst/>
          </a:prstGeom>
        </p:spPr>
        <p:txBody>
          <a:bodyPr lIns="0" tIns="0" rIns="0" bIns="0" rtlCol="0" anchor="t">
            <a:spAutoFit/>
          </a:bodyPr>
          <a:lstStyle/>
          <a:p>
            <a:pPr algn="just">
              <a:lnSpc>
                <a:spcPts val="3920"/>
              </a:lnSpc>
            </a:pPr>
            <a:r>
              <a:rPr lang="en-US" sz="2800">
                <a:solidFill>
                  <a:srgbClr val="000000"/>
                </a:solidFill>
                <a:latin typeface="Cerebri"/>
              </a:rPr>
              <a:t>Examples:</a:t>
            </a:r>
          </a:p>
          <a:p>
            <a:pPr algn="just">
              <a:lnSpc>
                <a:spcPts val="3920"/>
              </a:lnSpc>
              <a:spcBef>
                <a:spcPct val="0"/>
              </a:spcBef>
            </a:pPr>
            <a:r>
              <a:rPr lang="en-US" sz="2800">
                <a:solidFill>
                  <a:srgbClr val="000000"/>
                </a:solidFill>
                <a:latin typeface="Cerebri"/>
              </a:rPr>
              <a:t>Arguing, Interrupting, Discounting, or Ignoring</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061" r="16061"/>
          <a:stretch>
            <a:fillRect/>
          </a:stretch>
        </p:blipFill>
        <p:spPr>
          <a:xfrm rot="5400000">
            <a:off x="605327" y="4550946"/>
            <a:ext cx="16934991" cy="1185108"/>
          </a:xfrm>
          <a:prstGeom prst="rect">
            <a:avLst/>
          </a:prstGeom>
        </p:spPr>
      </p:pic>
      <p:sp>
        <p:nvSpPr>
          <p:cNvPr id="3" name="AutoShape 3"/>
          <p:cNvSpPr/>
          <p:nvPr/>
        </p:nvSpPr>
        <p:spPr>
          <a:xfrm>
            <a:off x="-923948" y="9258300"/>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3428355" y="-4426122"/>
            <a:ext cx="12105630" cy="15372288"/>
            <a:chOff x="0" y="0"/>
            <a:chExt cx="3188314" cy="4048669"/>
          </a:xfrm>
        </p:grpSpPr>
        <p:sp>
          <p:nvSpPr>
            <p:cNvPr id="5" name="Freeform 5"/>
            <p:cNvSpPr/>
            <p:nvPr/>
          </p:nvSpPr>
          <p:spPr>
            <a:xfrm>
              <a:off x="0" y="0"/>
              <a:ext cx="3188314" cy="4048668"/>
            </a:xfrm>
            <a:custGeom>
              <a:avLst/>
              <a:gdLst/>
              <a:ahLst/>
              <a:cxnLst/>
              <a:rect l="l" t="t" r="r" b="b"/>
              <a:pathLst>
                <a:path w="3188314" h="4048668">
                  <a:moveTo>
                    <a:pt x="0" y="0"/>
                  </a:moveTo>
                  <a:lnTo>
                    <a:pt x="3188314" y="0"/>
                  </a:lnTo>
                  <a:lnTo>
                    <a:pt x="3188314" y="4048668"/>
                  </a:lnTo>
                  <a:lnTo>
                    <a:pt x="0" y="4048668"/>
                  </a:lnTo>
                  <a:close/>
                </a:path>
              </a:pathLst>
            </a:custGeom>
            <a:solidFill>
              <a:srgbClr val="104552"/>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pic>
        <p:nvPicPr>
          <p:cNvPr id="7" name="Picture 7"/>
          <p:cNvPicPr>
            <a:picLocks noChangeAspect="1"/>
          </p:cNvPicPr>
          <p:nvPr/>
        </p:nvPicPr>
        <p:blipFill>
          <a:blip r:embed="rId4"/>
          <a:srcRect t="6528" b="6528"/>
          <a:stretch>
            <a:fillRect/>
          </a:stretch>
        </p:blipFill>
        <p:spPr>
          <a:xfrm>
            <a:off x="16023538" y="8684602"/>
            <a:ext cx="1182421" cy="1147396"/>
          </a:xfrm>
          <a:prstGeom prst="rect">
            <a:avLst/>
          </a:prstGeom>
        </p:spPr>
      </p:pic>
      <p:pic>
        <p:nvPicPr>
          <p:cNvPr id="8" name="Picture 8"/>
          <p:cNvPicPr>
            <a:picLocks noChangeAspect="1"/>
          </p:cNvPicPr>
          <p:nvPr/>
        </p:nvPicPr>
        <p:blipFill>
          <a:blip r:embed="rId5"/>
          <a:srcRect l="10208" r="4046" b="2859"/>
          <a:stretch>
            <a:fillRect/>
          </a:stretch>
        </p:blipFill>
        <p:spPr>
          <a:xfrm>
            <a:off x="8677275" y="323730"/>
            <a:ext cx="9610725" cy="8165947"/>
          </a:xfrm>
          <a:prstGeom prst="rect">
            <a:avLst/>
          </a:prstGeom>
        </p:spPr>
      </p:pic>
      <p:sp>
        <p:nvSpPr>
          <p:cNvPr id="9" name="TextBox 9"/>
          <p:cNvSpPr txBox="1"/>
          <p:nvPr/>
        </p:nvSpPr>
        <p:spPr>
          <a:xfrm>
            <a:off x="655082" y="2541938"/>
            <a:ext cx="7825187" cy="42481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0FFC4"/>
                </a:solidFill>
                <a:latin typeface="Cerebri"/>
              </a:rPr>
              <a:t> Any CLIENT SPEECH that favors the status quo rather than movement toward change. It is often the path of least resistance. Includes reason why the client can not change.  Clients may feel overwhelmed, and change may seem unreachable.</a:t>
            </a:r>
          </a:p>
          <a:p>
            <a:pPr>
              <a:lnSpc>
                <a:spcPts val="4200"/>
              </a:lnSpc>
            </a:pPr>
            <a:endParaRPr lang="en-US" sz="3000">
              <a:solidFill>
                <a:srgbClr val="F0FFC4"/>
              </a:solidFill>
              <a:latin typeface="Cerebri"/>
            </a:endParaRPr>
          </a:p>
        </p:txBody>
      </p:sp>
      <p:sp>
        <p:nvSpPr>
          <p:cNvPr id="10" name="TextBox 10"/>
          <p:cNvSpPr txBox="1"/>
          <p:nvPr/>
        </p:nvSpPr>
        <p:spPr>
          <a:xfrm>
            <a:off x="1028700" y="914400"/>
            <a:ext cx="886701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Sustain Talk</a:t>
            </a:r>
          </a:p>
        </p:txBody>
      </p:sp>
      <p:sp>
        <p:nvSpPr>
          <p:cNvPr id="11" name="TextBox 11"/>
          <p:cNvSpPr txBox="1"/>
          <p:nvPr/>
        </p:nvSpPr>
        <p:spPr>
          <a:xfrm>
            <a:off x="655082" y="6732938"/>
            <a:ext cx="7825187" cy="1581150"/>
          </a:xfrm>
          <a:prstGeom prst="rect">
            <a:avLst/>
          </a:prstGeom>
        </p:spPr>
        <p:txBody>
          <a:bodyPr lIns="0" tIns="0" rIns="0" bIns="0" rtlCol="0" anchor="t">
            <a:spAutoFit/>
          </a:bodyPr>
          <a:lstStyle/>
          <a:p>
            <a:pPr>
              <a:lnSpc>
                <a:spcPts val="4200"/>
              </a:lnSpc>
            </a:pPr>
            <a:endParaRPr/>
          </a:p>
          <a:p>
            <a:pPr marL="647700" lvl="1" indent="-323850">
              <a:lnSpc>
                <a:spcPts val="4200"/>
              </a:lnSpc>
              <a:buFont typeface="Arial"/>
              <a:buChar char="•"/>
            </a:pPr>
            <a:r>
              <a:rPr lang="en-US" sz="3000">
                <a:solidFill>
                  <a:srgbClr val="F0FFC4"/>
                </a:solidFill>
                <a:latin typeface="Cerebri"/>
              </a:rPr>
              <a:t>When you hear sustain talk, don't address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4" name="Freeform 9">
            <a:extLst>
              <a:ext uri="{FF2B5EF4-FFF2-40B4-BE49-F238E27FC236}">
                <a16:creationId xmlns:a16="http://schemas.microsoft.com/office/drawing/2014/main" id="{A61C1559-D86B-B367-E4D3-7CC286FF54B3}"/>
              </a:ext>
            </a:extLst>
          </p:cNvPr>
          <p:cNvSpPr/>
          <p:nvPr/>
        </p:nvSpPr>
        <p:spPr>
          <a:xfrm>
            <a:off x="12463506" y="3633390"/>
            <a:ext cx="5632603" cy="565785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p:spPr>
        <p:style>
          <a:lnRef idx="1">
            <a:schemeClr val="accent5"/>
          </a:lnRef>
          <a:fillRef idx="2">
            <a:schemeClr val="accent5"/>
          </a:fillRef>
          <a:effectRef idx="1">
            <a:schemeClr val="accent5"/>
          </a:effectRef>
          <a:fontRef idx="minor">
            <a:schemeClr val="dk1"/>
          </a:fontRef>
        </p:style>
        <p:txBody>
          <a:bodyPr/>
          <a:lstStyle/>
          <a:p>
            <a:endParaRPr lang="en-US" dirty="0"/>
          </a:p>
        </p:txBody>
      </p:sp>
      <p:sp>
        <p:nvSpPr>
          <p:cNvPr id="23" name="Freeform 9">
            <a:extLst>
              <a:ext uri="{FF2B5EF4-FFF2-40B4-BE49-F238E27FC236}">
                <a16:creationId xmlns:a16="http://schemas.microsoft.com/office/drawing/2014/main" id="{D3C42420-83FF-6454-BA2C-93BFE54127A8}"/>
              </a:ext>
            </a:extLst>
          </p:cNvPr>
          <p:cNvSpPr/>
          <p:nvPr/>
        </p:nvSpPr>
        <p:spPr>
          <a:xfrm>
            <a:off x="7139818" y="3540651"/>
            <a:ext cx="5632603" cy="565785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p:spPr>
        <p:style>
          <a:lnRef idx="1">
            <a:schemeClr val="accent3"/>
          </a:lnRef>
          <a:fillRef idx="2">
            <a:schemeClr val="accent3"/>
          </a:fillRef>
          <a:effectRef idx="1">
            <a:schemeClr val="accent3"/>
          </a:effectRef>
          <a:fontRef idx="minor">
            <a:schemeClr val="dk1"/>
          </a:fontRef>
        </p:style>
      </p:sp>
      <p:pic>
        <p:nvPicPr>
          <p:cNvPr id="21" name="Picture 21"/>
          <p:cNvPicPr>
            <a:picLocks noChangeAspect="1"/>
          </p:cNvPicPr>
          <p:nvPr/>
        </p:nvPicPr>
        <p:blipFill>
          <a:blip r:embed="rId3"/>
          <a:srcRect l="37684" r="37684"/>
          <a:stretch>
            <a:fillRect/>
          </a:stretch>
        </p:blipFill>
        <p:spPr>
          <a:xfrm rot="5400000">
            <a:off x="235569" y="3528618"/>
            <a:ext cx="16934991" cy="3265877"/>
          </a:xfrm>
          <a:prstGeom prst="rect">
            <a:avLst/>
          </a:prstGeom>
        </p:spPr>
      </p:pic>
      <p:sp>
        <p:nvSpPr>
          <p:cNvPr id="22" name="Flowchart: Connector 21">
            <a:extLst>
              <a:ext uri="{FF2B5EF4-FFF2-40B4-BE49-F238E27FC236}">
                <a16:creationId xmlns:a16="http://schemas.microsoft.com/office/drawing/2014/main" id="{56534092-A6BA-8AD3-D653-69A1A898C3FC}"/>
              </a:ext>
            </a:extLst>
          </p:cNvPr>
          <p:cNvSpPr/>
          <p:nvPr/>
        </p:nvSpPr>
        <p:spPr>
          <a:xfrm>
            <a:off x="10604395" y="394054"/>
            <a:ext cx="4574106" cy="4452053"/>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 name="Group 2"/>
          <p:cNvGrpSpPr/>
          <p:nvPr/>
        </p:nvGrpSpPr>
        <p:grpSpPr>
          <a:xfrm>
            <a:off x="-2585056" y="-4455940"/>
            <a:ext cx="9694731" cy="15372288"/>
            <a:chOff x="0" y="0"/>
            <a:chExt cx="2553345" cy="4048669"/>
          </a:xfrm>
        </p:grpSpPr>
        <p:sp>
          <p:nvSpPr>
            <p:cNvPr id="3" name="Freeform 3"/>
            <p:cNvSpPr/>
            <p:nvPr/>
          </p:nvSpPr>
          <p:spPr>
            <a:xfrm>
              <a:off x="0" y="0"/>
              <a:ext cx="2553345" cy="4048668"/>
            </a:xfrm>
            <a:custGeom>
              <a:avLst/>
              <a:gdLst/>
              <a:ahLst/>
              <a:cxnLst/>
              <a:rect l="l" t="t" r="r" b="b"/>
              <a:pathLst>
                <a:path w="2553345" h="4048668">
                  <a:moveTo>
                    <a:pt x="0" y="0"/>
                  </a:moveTo>
                  <a:lnTo>
                    <a:pt x="2553345" y="0"/>
                  </a:lnTo>
                  <a:lnTo>
                    <a:pt x="2553345" y="4048668"/>
                  </a:lnTo>
                  <a:lnTo>
                    <a:pt x="0" y="4048668"/>
                  </a:lnTo>
                  <a:close/>
                </a:path>
              </a:pathLst>
            </a:custGeom>
            <a:solidFill>
              <a:srgbClr val="1045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546628" y="3032828"/>
            <a:ext cx="5657850" cy="565785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10000184" y="203903"/>
            <a:ext cx="5632603" cy="565785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p:spPr>
        <p:style>
          <a:lnRef idx="1">
            <a:schemeClr val="accent2"/>
          </a:lnRef>
          <a:fillRef idx="2">
            <a:schemeClr val="accent2"/>
          </a:fillRef>
          <a:effectRef idx="1">
            <a:schemeClr val="accent2"/>
          </a:effectRef>
          <a:fontRef idx="minor">
            <a:schemeClr val="dk1"/>
          </a:fontRef>
        </p:style>
      </p:sp>
      <p:grpSp>
        <p:nvGrpSpPr>
          <p:cNvPr id="11" name="Group 11"/>
          <p:cNvGrpSpPr/>
          <p:nvPr/>
        </p:nvGrpSpPr>
        <p:grpSpPr>
          <a:xfrm>
            <a:off x="12389784" y="2667761"/>
            <a:ext cx="5657850" cy="565785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14" name="TextBox 14"/>
          <p:cNvSpPr txBox="1"/>
          <p:nvPr/>
        </p:nvSpPr>
        <p:spPr>
          <a:xfrm>
            <a:off x="11485277" y="2146035"/>
            <a:ext cx="2616628" cy="902170"/>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Laila Bold"/>
              </a:rPr>
              <a:t>Safety</a:t>
            </a:r>
          </a:p>
        </p:txBody>
      </p:sp>
      <p:sp>
        <p:nvSpPr>
          <p:cNvPr id="15" name="TextBox 15"/>
          <p:cNvSpPr txBox="1"/>
          <p:nvPr/>
        </p:nvSpPr>
        <p:spPr>
          <a:xfrm>
            <a:off x="7559248" y="5766503"/>
            <a:ext cx="4454685" cy="902170"/>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Laila Bold"/>
              </a:rPr>
              <a:t>Permanency</a:t>
            </a:r>
          </a:p>
        </p:txBody>
      </p:sp>
      <p:sp>
        <p:nvSpPr>
          <p:cNvPr id="16" name="TextBox 16"/>
          <p:cNvSpPr txBox="1"/>
          <p:nvPr/>
        </p:nvSpPr>
        <p:spPr>
          <a:xfrm>
            <a:off x="13482580" y="5907649"/>
            <a:ext cx="4053236" cy="902170"/>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Laila Bold"/>
              </a:rPr>
              <a:t>Well-Being</a:t>
            </a:r>
          </a:p>
        </p:txBody>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51773" flipV="1">
            <a:off x="-3729555" y="-1757820"/>
            <a:ext cx="6433722" cy="5026345"/>
          </a:xfrm>
          <a:prstGeom prst="rect">
            <a:avLst/>
          </a:prstGeom>
        </p:spPr>
      </p:pic>
      <p:sp>
        <p:nvSpPr>
          <p:cNvPr id="18" name="TextBox 18"/>
          <p:cNvSpPr txBox="1"/>
          <p:nvPr/>
        </p:nvSpPr>
        <p:spPr>
          <a:xfrm>
            <a:off x="1985649" y="2486153"/>
            <a:ext cx="3682809" cy="4592321"/>
          </a:xfrm>
          <a:prstGeom prst="rect">
            <a:avLst/>
          </a:prstGeom>
        </p:spPr>
        <p:txBody>
          <a:bodyPr lIns="0" tIns="0" rIns="0" bIns="0" rtlCol="0" anchor="t">
            <a:spAutoFit/>
          </a:bodyPr>
          <a:lstStyle/>
          <a:p>
            <a:pPr>
              <a:lnSpc>
                <a:spcPts val="7279"/>
              </a:lnSpc>
            </a:pPr>
            <a:r>
              <a:rPr lang="en-US" sz="5199">
                <a:solidFill>
                  <a:srgbClr val="F0FFC4"/>
                </a:solidFill>
                <a:latin typeface="Cerebri"/>
              </a:rPr>
              <a:t>Seven Outcomes are divided into three categories</a:t>
            </a:r>
          </a:p>
        </p:txBody>
      </p:sp>
      <p:sp>
        <p:nvSpPr>
          <p:cNvPr id="19" name="AutoShape 19"/>
          <p:cNvSpPr/>
          <p:nvPr/>
        </p:nvSpPr>
        <p:spPr>
          <a:xfrm>
            <a:off x="1218215" y="9258300"/>
            <a:ext cx="17538698" cy="0"/>
          </a:xfrm>
          <a:prstGeom prst="line">
            <a:avLst/>
          </a:prstGeom>
          <a:ln w="19050" cap="flat">
            <a:solidFill>
              <a:srgbClr val="000000"/>
            </a:solidFill>
            <a:prstDash val="solid"/>
            <a:headEnd type="none" w="sm" len="sm"/>
            <a:tailEnd type="none" w="sm" len="sm"/>
          </a:ln>
        </p:spPr>
      </p:sp>
      <p:pic>
        <p:nvPicPr>
          <p:cNvPr id="20" name="Picture 20"/>
          <p:cNvPicPr>
            <a:picLocks noChangeAspect="1"/>
          </p:cNvPicPr>
          <p:nvPr/>
        </p:nvPicPr>
        <p:blipFill>
          <a:blip r:embed="rId6"/>
          <a:srcRect t="6528" b="6528"/>
          <a:stretch>
            <a:fillRect/>
          </a:stretch>
        </p:blipFill>
        <p:spPr>
          <a:xfrm>
            <a:off x="803228" y="8684602"/>
            <a:ext cx="1182421" cy="114739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sp>
        <p:nvSpPr>
          <p:cNvPr id="2" name="AutoShape 2"/>
          <p:cNvSpPr/>
          <p:nvPr/>
        </p:nvSpPr>
        <p:spPr>
          <a:xfrm>
            <a:off x="1347898" y="9374858"/>
            <a:ext cx="19816744" cy="0"/>
          </a:xfrm>
          <a:prstGeom prst="line">
            <a:avLst/>
          </a:prstGeom>
          <a:ln w="19050" cap="flat">
            <a:solidFill>
              <a:srgbClr val="FFFFFF"/>
            </a:solidFill>
            <a:prstDash val="solid"/>
            <a:headEnd type="none" w="sm" len="sm"/>
            <a:tailEnd type="none" w="sm" len="sm"/>
          </a:ln>
        </p:spPr>
      </p:sp>
      <p:pic>
        <p:nvPicPr>
          <p:cNvPr id="3" name="Picture 3"/>
          <p:cNvPicPr>
            <a:picLocks noChangeAspect="1"/>
          </p:cNvPicPr>
          <p:nvPr/>
        </p:nvPicPr>
        <p:blipFill>
          <a:blip r:embed="rId3"/>
          <a:srcRect l="1134" r="1134"/>
          <a:stretch>
            <a:fillRect/>
          </a:stretch>
        </p:blipFill>
        <p:spPr>
          <a:xfrm>
            <a:off x="8385810" y="2042620"/>
            <a:ext cx="9902190" cy="4847172"/>
          </a:xfrm>
          <a:prstGeom prst="rect">
            <a:avLst/>
          </a:prstGeom>
        </p:spPr>
      </p:pic>
      <p:sp>
        <p:nvSpPr>
          <p:cNvPr id="4" name="TextBox 4"/>
          <p:cNvSpPr txBox="1"/>
          <p:nvPr/>
        </p:nvSpPr>
        <p:spPr>
          <a:xfrm>
            <a:off x="-1566262" y="427672"/>
            <a:ext cx="6960885" cy="1078230"/>
          </a:xfrm>
          <a:prstGeom prst="rect">
            <a:avLst/>
          </a:prstGeom>
        </p:spPr>
        <p:txBody>
          <a:bodyPr lIns="0" tIns="0" rIns="0" bIns="0" rtlCol="0" anchor="t">
            <a:spAutoFit/>
          </a:bodyPr>
          <a:lstStyle/>
          <a:p>
            <a:pPr algn="ctr">
              <a:lnSpc>
                <a:spcPts val="8819"/>
              </a:lnSpc>
              <a:spcBef>
                <a:spcPct val="0"/>
              </a:spcBef>
            </a:pPr>
            <a:r>
              <a:rPr lang="en-US" sz="6299">
                <a:solidFill>
                  <a:srgbClr val="F0FFC4"/>
                </a:solidFill>
                <a:latin typeface="Laila Bold"/>
              </a:rPr>
              <a:t>Recap</a:t>
            </a:r>
          </a:p>
        </p:txBody>
      </p:sp>
      <p:sp>
        <p:nvSpPr>
          <p:cNvPr id="5" name="TextBox 5"/>
          <p:cNvSpPr txBox="1"/>
          <p:nvPr/>
        </p:nvSpPr>
        <p:spPr>
          <a:xfrm>
            <a:off x="355080" y="1975945"/>
            <a:ext cx="8030730" cy="5230495"/>
          </a:xfrm>
          <a:prstGeom prst="rect">
            <a:avLst/>
          </a:prstGeom>
        </p:spPr>
        <p:txBody>
          <a:bodyPr lIns="0" tIns="0" rIns="0" bIns="0" rtlCol="0" anchor="t">
            <a:spAutoFit/>
          </a:bodyPr>
          <a:lstStyle/>
          <a:p>
            <a:pPr marL="798828" lvl="1" indent="-399414">
              <a:lnSpc>
                <a:spcPts val="5179"/>
              </a:lnSpc>
              <a:buFont typeface="Arial"/>
              <a:buChar char="•"/>
            </a:pPr>
            <a:r>
              <a:rPr lang="en-US" sz="3699">
                <a:solidFill>
                  <a:srgbClr val="F0FFC4"/>
                </a:solidFill>
                <a:latin typeface="Canva Sans"/>
              </a:rPr>
              <a:t>Discord is a behavior clients present to avoid issues.</a:t>
            </a:r>
          </a:p>
          <a:p>
            <a:pPr marL="798828" lvl="1" indent="-399414">
              <a:lnSpc>
                <a:spcPts val="5179"/>
              </a:lnSpc>
              <a:buFont typeface="Arial"/>
              <a:buChar char="•"/>
            </a:pPr>
            <a:r>
              <a:rPr lang="en-US" sz="3699">
                <a:solidFill>
                  <a:srgbClr val="F0FFC4"/>
                </a:solidFill>
                <a:latin typeface="Canva Sans"/>
              </a:rPr>
              <a:t>Clients experiencing ambivalence are stuck.</a:t>
            </a:r>
          </a:p>
          <a:p>
            <a:pPr marL="798828" lvl="1" indent="-399414">
              <a:lnSpc>
                <a:spcPts val="5179"/>
              </a:lnSpc>
              <a:buFont typeface="Arial"/>
              <a:buChar char="•"/>
            </a:pPr>
            <a:r>
              <a:rPr lang="en-US" sz="3699">
                <a:solidFill>
                  <a:srgbClr val="F0FFC4"/>
                </a:solidFill>
                <a:latin typeface="Canva Sans"/>
              </a:rPr>
              <a:t>The purpose of MI is to move people toward change by helping them work through ambivalence.</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86853" flipV="1">
            <a:off x="15153783" y="-2193968"/>
            <a:ext cx="8250031" cy="6445336"/>
          </a:xfrm>
          <a:prstGeom prst="rect">
            <a:avLst/>
          </a:prstGeom>
        </p:spPr>
      </p:pic>
      <p:pic>
        <p:nvPicPr>
          <p:cNvPr id="7" name="Picture 7"/>
          <p:cNvPicPr>
            <a:picLocks noChangeAspect="1"/>
          </p:cNvPicPr>
          <p:nvPr/>
        </p:nvPicPr>
        <p:blipFill>
          <a:blip r:embed="rId6"/>
          <a:srcRect t="6528" b="6528"/>
          <a:stretch>
            <a:fillRect/>
          </a:stretch>
        </p:blipFill>
        <p:spPr>
          <a:xfrm>
            <a:off x="1028700" y="8684602"/>
            <a:ext cx="1182421" cy="1147396"/>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1619911" y="9258300"/>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907464" y="-3770134"/>
            <a:ext cx="22102083" cy="6737682"/>
            <a:chOff x="0" y="0"/>
            <a:chExt cx="5821125" cy="1774533"/>
          </a:xfrm>
        </p:grpSpPr>
        <p:sp>
          <p:nvSpPr>
            <p:cNvPr id="4" name="Freeform 4"/>
            <p:cNvSpPr/>
            <p:nvPr/>
          </p:nvSpPr>
          <p:spPr>
            <a:xfrm>
              <a:off x="0" y="0"/>
              <a:ext cx="5821125" cy="1774534"/>
            </a:xfrm>
            <a:custGeom>
              <a:avLst/>
              <a:gdLst/>
              <a:ahLst/>
              <a:cxnLst/>
              <a:rect l="l" t="t" r="r" b="b"/>
              <a:pathLst>
                <a:path w="5821125" h="1774534">
                  <a:moveTo>
                    <a:pt x="0" y="0"/>
                  </a:moveTo>
                  <a:lnTo>
                    <a:pt x="5821125" y="0"/>
                  </a:lnTo>
                  <a:lnTo>
                    <a:pt x="5821125" y="1774534"/>
                  </a:lnTo>
                  <a:lnTo>
                    <a:pt x="0" y="1774534"/>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6" name="Picture 6"/>
          <p:cNvPicPr>
            <a:picLocks noChangeAspect="1"/>
          </p:cNvPicPr>
          <p:nvPr/>
        </p:nvPicPr>
        <p:blipFill>
          <a:blip r:embed="rId3"/>
          <a:srcRect l="13864"/>
          <a:stretch>
            <a:fillRect/>
          </a:stretch>
        </p:blipFill>
        <p:spPr>
          <a:xfrm>
            <a:off x="9872226" y="0"/>
            <a:ext cx="8573830" cy="5191977"/>
          </a:xfrm>
          <a:prstGeom prst="rect">
            <a:avLst/>
          </a:prstGeom>
        </p:spPr>
      </p:pic>
      <p:pic>
        <p:nvPicPr>
          <p:cNvPr id="7" name="Picture 7">
            <a:hlinkClick r:id="rId4" tooltip="https://www.youtube.com/watch?v=Twlow2pXsv0"/>
          </p:cNvPr>
          <p:cNvPicPr>
            <a:picLocks noChangeAspect="1"/>
          </p:cNvPicPr>
          <p:nvPr/>
        </p:nvPicPr>
        <p:blipFill>
          <a:blip r:embed="rId5"/>
          <a:srcRect l="2831" t="16071" r="35691" b="25409"/>
          <a:stretch>
            <a:fillRect/>
          </a:stretch>
        </p:blipFill>
        <p:spPr>
          <a:xfrm>
            <a:off x="9872226" y="5191977"/>
            <a:ext cx="8415774" cy="4503886"/>
          </a:xfrm>
          <a:prstGeom prst="rect">
            <a:avLst/>
          </a:prstGeom>
        </p:spPr>
      </p:pic>
      <p:pic>
        <p:nvPicPr>
          <p:cNvPr id="8" name="Picture 8">
            <a:hlinkClick r:id="rId4" tooltip="https://www.youtube.com/watch?v=Twlow2pXsv0"/>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03176" y="7200935"/>
            <a:ext cx="1311930" cy="983947"/>
          </a:xfrm>
          <a:prstGeom prst="rect">
            <a:avLst/>
          </a:prstGeom>
        </p:spPr>
      </p:pic>
      <p:sp>
        <p:nvSpPr>
          <p:cNvPr id="9" name="TextBox 9"/>
          <p:cNvSpPr txBox="1"/>
          <p:nvPr/>
        </p:nvSpPr>
        <p:spPr>
          <a:xfrm>
            <a:off x="530948" y="457200"/>
            <a:ext cx="7570124"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Stages of Change</a:t>
            </a:r>
          </a:p>
        </p:txBody>
      </p:sp>
      <p:sp>
        <p:nvSpPr>
          <p:cNvPr id="10" name="TextBox 10"/>
          <p:cNvSpPr txBox="1"/>
          <p:nvPr/>
        </p:nvSpPr>
        <p:spPr>
          <a:xfrm>
            <a:off x="530948" y="3155234"/>
            <a:ext cx="7437285" cy="4777741"/>
          </a:xfrm>
          <a:prstGeom prst="rect">
            <a:avLst/>
          </a:prstGeom>
        </p:spPr>
        <p:txBody>
          <a:bodyPr lIns="0" tIns="0" rIns="0" bIns="0" rtlCol="0" anchor="t">
            <a:spAutoFit/>
          </a:bodyPr>
          <a:lstStyle/>
          <a:p>
            <a:pPr marL="842004" lvl="1" indent="-421002">
              <a:lnSpc>
                <a:spcPts val="5459"/>
              </a:lnSpc>
              <a:buFont typeface="Arial"/>
              <a:buChar char="•"/>
            </a:pPr>
            <a:r>
              <a:rPr lang="en-US" sz="3899">
                <a:solidFill>
                  <a:srgbClr val="000000"/>
                </a:solidFill>
                <a:latin typeface="Cerebri"/>
              </a:rPr>
              <a:t>Clients differ in their readiness to change</a:t>
            </a:r>
          </a:p>
          <a:p>
            <a:pPr marL="842004" lvl="1" indent="-421002">
              <a:lnSpc>
                <a:spcPts val="5459"/>
              </a:lnSpc>
              <a:buFont typeface="Arial"/>
              <a:buChar char="•"/>
            </a:pPr>
            <a:r>
              <a:rPr lang="en-US" sz="3899">
                <a:solidFill>
                  <a:srgbClr val="000000"/>
                </a:solidFill>
                <a:latin typeface="Cerebri"/>
              </a:rPr>
              <a:t>Change is often nonlinear</a:t>
            </a:r>
          </a:p>
          <a:p>
            <a:pPr marL="842004" lvl="1" indent="-421002">
              <a:lnSpc>
                <a:spcPts val="5459"/>
              </a:lnSpc>
              <a:buFont typeface="Arial"/>
              <a:buChar char="•"/>
            </a:pPr>
            <a:r>
              <a:rPr lang="en-US" sz="3899">
                <a:solidFill>
                  <a:srgbClr val="000000"/>
                </a:solidFill>
                <a:latin typeface="Cerebri"/>
              </a:rPr>
              <a:t>Clients move back and forth through the stages</a:t>
            </a:r>
          </a:p>
          <a:p>
            <a:pPr marL="842004" lvl="1" indent="-421002">
              <a:lnSpc>
                <a:spcPts val="5459"/>
              </a:lnSpc>
              <a:buFont typeface="Arial"/>
              <a:buChar char="•"/>
            </a:pPr>
            <a:r>
              <a:rPr lang="en-US" sz="3899">
                <a:solidFill>
                  <a:srgbClr val="000000"/>
                </a:solidFill>
                <a:latin typeface="Cerebri"/>
              </a:rPr>
              <a:t>Case Manager can tailor responses and services</a:t>
            </a:r>
          </a:p>
        </p:txBody>
      </p:sp>
      <p:pic>
        <p:nvPicPr>
          <p:cNvPr id="11" name="Picture 11"/>
          <p:cNvPicPr>
            <a:picLocks noChangeAspect="1"/>
          </p:cNvPicPr>
          <p:nvPr/>
        </p:nvPicPr>
        <p:blipFill>
          <a:blip r:embed="rId8"/>
          <a:srcRect t="6528" b="6528"/>
          <a:stretch>
            <a:fillRect/>
          </a:stretch>
        </p:blipFill>
        <p:spPr>
          <a:xfrm>
            <a:off x="760341" y="8684602"/>
            <a:ext cx="1182421" cy="114739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grpSp>
        <p:nvGrpSpPr>
          <p:cNvPr id="2" name="Group 2"/>
          <p:cNvGrpSpPr/>
          <p:nvPr/>
        </p:nvGrpSpPr>
        <p:grpSpPr>
          <a:xfrm>
            <a:off x="-2355694" y="-4960522"/>
            <a:ext cx="22102083" cy="8681275"/>
            <a:chOff x="0" y="0"/>
            <a:chExt cx="5821125" cy="2286426"/>
          </a:xfrm>
        </p:grpSpPr>
        <p:sp>
          <p:nvSpPr>
            <p:cNvPr id="3" name="Freeform 3"/>
            <p:cNvSpPr/>
            <p:nvPr/>
          </p:nvSpPr>
          <p:spPr>
            <a:xfrm>
              <a:off x="0" y="0"/>
              <a:ext cx="5821125" cy="2286426"/>
            </a:xfrm>
            <a:custGeom>
              <a:avLst/>
              <a:gdLst/>
              <a:ahLst/>
              <a:cxnLst/>
              <a:rect l="l" t="t" r="r" b="b"/>
              <a:pathLst>
                <a:path w="5821125" h="2286426">
                  <a:moveTo>
                    <a:pt x="0" y="0"/>
                  </a:moveTo>
                  <a:lnTo>
                    <a:pt x="5821125" y="0"/>
                  </a:lnTo>
                  <a:lnTo>
                    <a:pt x="5821125" y="2286426"/>
                  </a:lnTo>
                  <a:lnTo>
                    <a:pt x="0" y="2286426"/>
                  </a:lnTo>
                  <a:close/>
                </a:path>
              </a:pathLst>
            </a:custGeom>
            <a:solidFill>
              <a:srgbClr val="F0FFC4"/>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a:grpSpLocks noChangeAspect="1"/>
          </p:cNvGrpSpPr>
          <p:nvPr/>
        </p:nvGrpSpPr>
        <p:grpSpPr>
          <a:xfrm>
            <a:off x="1381975" y="422153"/>
            <a:ext cx="5528552" cy="7429530"/>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743" r="-743"/>
              </a:stretch>
            </a:blipFill>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04552"/>
            </a:solidFill>
          </p:spPr>
        </p:sp>
      </p:grpSp>
      <p:sp>
        <p:nvSpPr>
          <p:cNvPr id="8" name="AutoShape 8"/>
          <p:cNvSpPr/>
          <p:nvPr/>
        </p:nvSpPr>
        <p:spPr>
          <a:xfrm>
            <a:off x="-625772" y="9403433"/>
            <a:ext cx="17538698" cy="0"/>
          </a:xfrm>
          <a:prstGeom prst="line">
            <a:avLst/>
          </a:prstGeom>
          <a:ln w="19050" cap="flat">
            <a:solidFill>
              <a:srgbClr val="FAFAFA"/>
            </a:solidFill>
            <a:prstDash val="solid"/>
            <a:headEnd type="none" w="sm" len="sm"/>
            <a:tailEnd type="none" w="sm" len="sm"/>
          </a:ln>
        </p:spPr>
      </p:sp>
      <p:sp>
        <p:nvSpPr>
          <p:cNvPr id="9" name="TextBox 9"/>
          <p:cNvSpPr txBox="1"/>
          <p:nvPr/>
        </p:nvSpPr>
        <p:spPr>
          <a:xfrm>
            <a:off x="8143577" y="1236616"/>
            <a:ext cx="7002466" cy="10287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Changes Ahead</a:t>
            </a:r>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1747" flipV="1">
            <a:off x="13890770" y="-3726099"/>
            <a:ext cx="9538814" cy="745219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52321" flipV="1">
            <a:off x="13758491" y="-1043082"/>
            <a:ext cx="6497977" cy="3248988"/>
          </a:xfrm>
          <a:prstGeom prst="rect">
            <a:avLst/>
          </a:prstGeom>
        </p:spPr>
      </p:pic>
      <p:sp>
        <p:nvSpPr>
          <p:cNvPr id="12" name="TextBox 12"/>
          <p:cNvSpPr txBox="1"/>
          <p:nvPr/>
        </p:nvSpPr>
        <p:spPr>
          <a:xfrm>
            <a:off x="8143577" y="3861639"/>
            <a:ext cx="8759824" cy="5660632"/>
          </a:xfrm>
          <a:prstGeom prst="rect">
            <a:avLst/>
          </a:prstGeom>
        </p:spPr>
        <p:txBody>
          <a:bodyPr lIns="0" tIns="0" rIns="0" bIns="0" rtlCol="0" anchor="t">
            <a:spAutoFit/>
          </a:bodyPr>
          <a:lstStyle/>
          <a:p>
            <a:pPr>
              <a:lnSpc>
                <a:spcPts val="4711"/>
              </a:lnSpc>
            </a:pPr>
            <a:r>
              <a:rPr lang="en-US" sz="3365">
                <a:solidFill>
                  <a:srgbClr val="F0FFC4"/>
                </a:solidFill>
                <a:latin typeface="Cerebri"/>
              </a:rPr>
              <a:t>Recognizing where the client is in the cycle of change helps to:</a:t>
            </a:r>
          </a:p>
          <a:p>
            <a:pPr>
              <a:lnSpc>
                <a:spcPts val="4431"/>
              </a:lnSpc>
            </a:pPr>
            <a:endParaRPr lang="en-US" sz="3365">
              <a:solidFill>
                <a:srgbClr val="F0FFC4"/>
              </a:solidFill>
              <a:latin typeface="Cerebri"/>
            </a:endParaRPr>
          </a:p>
          <a:p>
            <a:pPr>
              <a:lnSpc>
                <a:spcPts val="4431"/>
              </a:lnSpc>
            </a:pPr>
            <a:r>
              <a:rPr lang="en-US" sz="3165">
                <a:solidFill>
                  <a:srgbClr val="F0FFC4"/>
                </a:solidFill>
                <a:latin typeface="Cerebri"/>
              </a:rPr>
              <a:t>•Evaluate their readiness to change </a:t>
            </a:r>
          </a:p>
          <a:p>
            <a:pPr>
              <a:lnSpc>
                <a:spcPts val="4431"/>
              </a:lnSpc>
            </a:pPr>
            <a:r>
              <a:rPr lang="en-US" sz="3165">
                <a:solidFill>
                  <a:srgbClr val="F0FFC4"/>
                </a:solidFill>
                <a:latin typeface="Cerebri"/>
              </a:rPr>
              <a:t>•Understand how to engage them</a:t>
            </a:r>
          </a:p>
          <a:p>
            <a:pPr>
              <a:lnSpc>
                <a:spcPts val="4431"/>
              </a:lnSpc>
            </a:pPr>
            <a:r>
              <a:rPr lang="en-US" sz="3165">
                <a:solidFill>
                  <a:srgbClr val="F0FFC4"/>
                </a:solidFill>
                <a:latin typeface="Cerebri"/>
              </a:rPr>
              <a:t>•Determining what support is needed </a:t>
            </a:r>
          </a:p>
          <a:p>
            <a:pPr>
              <a:lnSpc>
                <a:spcPts val="4431"/>
              </a:lnSpc>
            </a:pPr>
            <a:r>
              <a:rPr lang="en-US" sz="3165">
                <a:solidFill>
                  <a:srgbClr val="F0FFC4"/>
                </a:solidFill>
                <a:latin typeface="Cerebri"/>
              </a:rPr>
              <a:t>•Provides an understanding of resistance</a:t>
            </a:r>
          </a:p>
          <a:p>
            <a:pPr>
              <a:lnSpc>
                <a:spcPts val="4431"/>
              </a:lnSpc>
            </a:pPr>
            <a:r>
              <a:rPr lang="en-US" sz="3165">
                <a:solidFill>
                  <a:srgbClr val="F0FFC4"/>
                </a:solidFill>
                <a:latin typeface="Cerebri"/>
              </a:rPr>
              <a:t>•Decreases discord in the professional   relationship</a:t>
            </a:r>
          </a:p>
          <a:p>
            <a:pPr>
              <a:lnSpc>
                <a:spcPts val="4431"/>
              </a:lnSpc>
              <a:spcBef>
                <a:spcPct val="0"/>
              </a:spcBef>
            </a:pPr>
            <a:endParaRPr lang="en-US" sz="3165">
              <a:solidFill>
                <a:srgbClr val="F0FFC4"/>
              </a:solidFill>
              <a:latin typeface="Cerebri"/>
            </a:endParaRPr>
          </a:p>
        </p:txBody>
      </p:sp>
      <p:pic>
        <p:nvPicPr>
          <p:cNvPr id="13" name="Picture 13"/>
          <p:cNvPicPr>
            <a:picLocks noChangeAspect="1"/>
          </p:cNvPicPr>
          <p:nvPr/>
        </p:nvPicPr>
        <p:blipFill>
          <a:blip r:embed="rId8"/>
          <a:srcRect t="6528" b="6528"/>
          <a:stretch>
            <a:fillRect/>
          </a:stretch>
        </p:blipFill>
        <p:spPr>
          <a:xfrm>
            <a:off x="16112840" y="8684602"/>
            <a:ext cx="1182421" cy="114739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42390" y="4611073"/>
            <a:ext cx="16934991" cy="804412"/>
          </a:xfrm>
          <a:prstGeom prst="rect">
            <a:avLst/>
          </a:prstGeom>
        </p:spPr>
      </p:pic>
      <p:sp>
        <p:nvSpPr>
          <p:cNvPr id="3" name="AutoShape 3"/>
          <p:cNvSpPr/>
          <p:nvPr/>
        </p:nvSpPr>
        <p:spPr>
          <a:xfrm>
            <a:off x="1347898" y="9374858"/>
            <a:ext cx="19816744" cy="0"/>
          </a:xfrm>
          <a:prstGeom prst="line">
            <a:avLst/>
          </a:prstGeom>
          <a:ln w="19050" cap="flat">
            <a:solidFill>
              <a:srgbClr val="000000"/>
            </a:solidFill>
            <a:prstDash val="solid"/>
            <a:headEnd type="none" w="sm" len="sm"/>
            <a:tailEnd type="none" w="sm" len="sm"/>
          </a:ln>
        </p:spPr>
      </p:sp>
      <p:sp>
        <p:nvSpPr>
          <p:cNvPr id="4" name="TextBox 4"/>
          <p:cNvSpPr txBox="1"/>
          <p:nvPr/>
        </p:nvSpPr>
        <p:spPr>
          <a:xfrm>
            <a:off x="2406233" y="1190494"/>
            <a:ext cx="6982844" cy="20955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Responding to Ambivalence</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79306" flipV="1">
            <a:off x="-3216861" y="-2513173"/>
            <a:ext cx="6433722" cy="5026345"/>
          </a:xfrm>
          <a:prstGeom prst="rect">
            <a:avLst/>
          </a:prstGeom>
        </p:spPr>
      </p:pic>
      <p:pic>
        <p:nvPicPr>
          <p:cNvPr id="6" name="Picture 6"/>
          <p:cNvPicPr>
            <a:picLocks noChangeAspect="1"/>
          </p:cNvPicPr>
          <p:nvPr/>
        </p:nvPicPr>
        <p:blipFill>
          <a:blip r:embed="rId6"/>
          <a:srcRect/>
          <a:stretch>
            <a:fillRect/>
          </a:stretch>
        </p:blipFill>
        <p:spPr>
          <a:xfrm>
            <a:off x="10712091" y="506900"/>
            <a:ext cx="7745155" cy="8435961"/>
          </a:xfrm>
          <a:prstGeom prst="rect">
            <a:avLst/>
          </a:prstGeom>
        </p:spPr>
      </p:pic>
      <p:sp>
        <p:nvSpPr>
          <p:cNvPr id="7" name="TextBox 7"/>
          <p:cNvSpPr txBox="1"/>
          <p:nvPr/>
        </p:nvSpPr>
        <p:spPr>
          <a:xfrm>
            <a:off x="1929151" y="4010003"/>
            <a:ext cx="6982844" cy="2877186"/>
          </a:xfrm>
          <a:prstGeom prst="rect">
            <a:avLst/>
          </a:prstGeom>
        </p:spPr>
        <p:txBody>
          <a:bodyPr lIns="0" tIns="0" rIns="0" bIns="0" rtlCol="0" anchor="t">
            <a:spAutoFit/>
          </a:bodyPr>
          <a:lstStyle/>
          <a:p>
            <a:pPr marL="885184" lvl="1" indent="-442592">
              <a:lnSpc>
                <a:spcPts val="5739"/>
              </a:lnSpc>
              <a:buFont typeface="Arial"/>
              <a:buChar char="•"/>
            </a:pPr>
            <a:r>
              <a:rPr lang="en-US" sz="4099">
                <a:solidFill>
                  <a:srgbClr val="000000"/>
                </a:solidFill>
                <a:latin typeface="Cerebri Bold"/>
              </a:rPr>
              <a:t>Use Reflection</a:t>
            </a:r>
          </a:p>
          <a:p>
            <a:pPr marL="885184" lvl="1" indent="-442592">
              <a:lnSpc>
                <a:spcPts val="5739"/>
              </a:lnSpc>
              <a:buFont typeface="Arial"/>
              <a:buChar char="•"/>
            </a:pPr>
            <a:r>
              <a:rPr lang="en-US" sz="4099">
                <a:solidFill>
                  <a:srgbClr val="000000"/>
                </a:solidFill>
                <a:latin typeface="Cerebri Bold"/>
              </a:rPr>
              <a:t>Emphasize choice and control (Autonomy)</a:t>
            </a:r>
          </a:p>
          <a:p>
            <a:pPr>
              <a:lnSpc>
                <a:spcPts val="5739"/>
              </a:lnSpc>
            </a:pPr>
            <a:endParaRPr lang="en-US" sz="4099">
              <a:solidFill>
                <a:srgbClr val="000000"/>
              </a:solidFill>
              <a:latin typeface="Cerebri Bold"/>
            </a:endParaRPr>
          </a:p>
        </p:txBody>
      </p:sp>
      <p:pic>
        <p:nvPicPr>
          <p:cNvPr id="8" name="Picture 8"/>
          <p:cNvPicPr>
            <a:picLocks noChangeAspect="1"/>
          </p:cNvPicPr>
          <p:nvPr/>
        </p:nvPicPr>
        <p:blipFill>
          <a:blip r:embed="rId7"/>
          <a:srcRect t="6528" b="6528"/>
          <a:stretch>
            <a:fillRect/>
          </a:stretch>
        </p:blipFill>
        <p:spPr>
          <a:xfrm>
            <a:off x="1028700" y="8684602"/>
            <a:ext cx="1182421" cy="114739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grpSp>
        <p:nvGrpSpPr>
          <p:cNvPr id="18" name="Group 7">
            <a:extLst>
              <a:ext uri="{FF2B5EF4-FFF2-40B4-BE49-F238E27FC236}">
                <a16:creationId xmlns:a16="http://schemas.microsoft.com/office/drawing/2014/main" id="{52CDB50B-286B-7927-430B-F0679D66B5AF}"/>
              </a:ext>
            </a:extLst>
          </p:cNvPr>
          <p:cNvGrpSpPr>
            <a:grpSpLocks noChangeAspect="1"/>
          </p:cNvGrpSpPr>
          <p:nvPr/>
        </p:nvGrpSpPr>
        <p:grpSpPr>
          <a:xfrm>
            <a:off x="11480005" y="2318011"/>
            <a:ext cx="5650998" cy="5650976"/>
            <a:chOff x="0" y="0"/>
            <a:chExt cx="6350000" cy="6349975"/>
          </a:xfrm>
        </p:grpSpPr>
        <p:sp>
          <p:nvSpPr>
            <p:cNvPr id="19" name="Freeform 8">
              <a:extLst>
                <a:ext uri="{FF2B5EF4-FFF2-40B4-BE49-F238E27FC236}">
                  <a16:creationId xmlns:a16="http://schemas.microsoft.com/office/drawing/2014/main" id="{9B1902B9-7DB8-74A7-8D9B-8937613218F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80204">
            <a:off x="-562194" y="952219"/>
            <a:ext cx="6423007" cy="5017975"/>
          </a:xfrm>
          <a:prstGeom prst="rect">
            <a:avLst/>
          </a:prstGeom>
        </p:spPr>
      </p:pic>
      <p:grpSp>
        <p:nvGrpSpPr>
          <p:cNvPr id="4" name="Group 4"/>
          <p:cNvGrpSpPr/>
          <p:nvPr/>
        </p:nvGrpSpPr>
        <p:grpSpPr>
          <a:xfrm>
            <a:off x="943073" y="2318010"/>
            <a:ext cx="16230600" cy="5650976"/>
            <a:chOff x="0" y="0"/>
            <a:chExt cx="1167253" cy="406400"/>
          </a:xfrm>
        </p:grpSpPr>
        <p:sp>
          <p:nvSpPr>
            <p:cNvPr id="5" name="Freeform 5"/>
            <p:cNvSpPr/>
            <p:nvPr/>
          </p:nvSpPr>
          <p:spPr>
            <a:xfrm>
              <a:off x="203200" y="-326"/>
              <a:ext cx="760853" cy="407051"/>
            </a:xfrm>
            <a:custGeom>
              <a:avLst/>
              <a:gdLst/>
              <a:ahLst/>
              <a:cxnLst/>
              <a:rect l="l" t="t" r="r" b="b"/>
              <a:pathLst>
                <a:path w="760853" h="407051">
                  <a:moveTo>
                    <a:pt x="760853" y="326"/>
                  </a:moveTo>
                  <a:cubicBezTo>
                    <a:pt x="688040" y="0"/>
                    <a:pt x="620618" y="38659"/>
                    <a:pt x="584117" y="101663"/>
                  </a:cubicBezTo>
                  <a:cubicBezTo>
                    <a:pt x="547617" y="164667"/>
                    <a:pt x="547617" y="242385"/>
                    <a:pt x="584117" y="305389"/>
                  </a:cubicBezTo>
                  <a:cubicBezTo>
                    <a:pt x="620618" y="368393"/>
                    <a:pt x="688040" y="407052"/>
                    <a:pt x="7608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104552"/>
            </a:solidFill>
          </p:spPr>
        </p:sp>
        <p:sp>
          <p:nvSpPr>
            <p:cNvPr id="6" name="TextBox 6"/>
            <p:cNvSpPr txBox="1"/>
            <p:nvPr/>
          </p:nvSpPr>
          <p:spPr>
            <a:xfrm>
              <a:off x="0" y="-47625"/>
              <a:ext cx="812800" cy="454025"/>
            </a:xfrm>
            <a:prstGeom prst="rect">
              <a:avLst/>
            </a:prstGeom>
          </p:spPr>
          <p:txBody>
            <a:bodyPr lIns="50800" tIns="50800" rIns="50800" bIns="50800" rtlCol="0" anchor="ctr"/>
            <a:lstStyle/>
            <a:p>
              <a:pPr algn="ctr">
                <a:lnSpc>
                  <a:spcPts val="3640"/>
                </a:lnSpc>
              </a:pPr>
              <a:endParaRPr/>
            </a:p>
          </p:txBody>
        </p:sp>
      </p:grpSp>
      <p:grpSp>
        <p:nvGrpSpPr>
          <p:cNvPr id="7" name="Group 7"/>
          <p:cNvGrpSpPr>
            <a:grpSpLocks noChangeAspect="1"/>
          </p:cNvGrpSpPr>
          <p:nvPr/>
        </p:nvGrpSpPr>
        <p:grpSpPr>
          <a:xfrm>
            <a:off x="1028700" y="2318012"/>
            <a:ext cx="5650998" cy="565097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104552"/>
            </a:solidFill>
            <a:ln w="12700">
              <a:noFill/>
            </a:ln>
          </p:spPr>
        </p:sp>
      </p:grpSp>
      <p:sp>
        <p:nvSpPr>
          <p:cNvPr id="9" name="TextBox 9"/>
          <p:cNvSpPr txBox="1"/>
          <p:nvPr/>
        </p:nvSpPr>
        <p:spPr>
          <a:xfrm>
            <a:off x="9144000" y="651853"/>
            <a:ext cx="9812280" cy="1028700"/>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Laila Bold"/>
              </a:rPr>
              <a:t>Change Talk</a:t>
            </a:r>
          </a:p>
        </p:txBody>
      </p:sp>
      <p:sp>
        <p:nvSpPr>
          <p:cNvPr id="10" name="TextBox 10"/>
          <p:cNvSpPr txBox="1"/>
          <p:nvPr/>
        </p:nvSpPr>
        <p:spPr>
          <a:xfrm>
            <a:off x="6411434" y="2965751"/>
            <a:ext cx="9685555" cy="4282783"/>
          </a:xfrm>
          <a:prstGeom prst="rect">
            <a:avLst/>
          </a:prstGeom>
        </p:spPr>
        <p:txBody>
          <a:bodyPr lIns="0" tIns="0" rIns="0" bIns="0" rtlCol="0" anchor="t">
            <a:spAutoFit/>
          </a:bodyPr>
          <a:lstStyle/>
          <a:p>
            <a:pPr marL="584966" lvl="1" indent="-292483" algn="just">
              <a:lnSpc>
                <a:spcPts val="3793"/>
              </a:lnSpc>
              <a:buFont typeface="Arial"/>
              <a:buChar char="•"/>
            </a:pPr>
            <a:r>
              <a:rPr lang="en-US" sz="2709" dirty="0">
                <a:solidFill>
                  <a:srgbClr val="F0FFC4"/>
                </a:solidFill>
                <a:latin typeface="Cerebri"/>
              </a:rPr>
              <a:t>Change talk is the things clients say that may be signs that they are considering changing a behavior.</a:t>
            </a:r>
          </a:p>
          <a:p>
            <a:pPr marL="584966" lvl="1" indent="-292483" algn="just">
              <a:lnSpc>
                <a:spcPts val="3793"/>
              </a:lnSpc>
              <a:buFont typeface="Arial"/>
              <a:buChar char="•"/>
            </a:pPr>
            <a:r>
              <a:rPr lang="en-US" sz="2709" dirty="0">
                <a:solidFill>
                  <a:srgbClr val="F0FFC4"/>
                </a:solidFill>
                <a:latin typeface="Cerebri"/>
              </a:rPr>
              <a:t>Change talk is anything the client says that moves in the direction of change.</a:t>
            </a:r>
          </a:p>
          <a:p>
            <a:pPr marL="584966" lvl="1" indent="-292483" algn="just">
              <a:lnSpc>
                <a:spcPts val="3793"/>
              </a:lnSpc>
              <a:buFont typeface="Arial"/>
              <a:buChar char="•"/>
            </a:pPr>
            <a:r>
              <a:rPr lang="en-US" sz="2709" dirty="0">
                <a:solidFill>
                  <a:srgbClr val="F0FFC4"/>
                </a:solidFill>
                <a:latin typeface="Cerebri"/>
              </a:rPr>
              <a:t>Change does not occur when you walk in the door.</a:t>
            </a:r>
          </a:p>
          <a:p>
            <a:pPr marL="584966" lvl="1" indent="-292483" algn="just">
              <a:lnSpc>
                <a:spcPts val="3793"/>
              </a:lnSpc>
              <a:buFont typeface="Arial"/>
              <a:buChar char="•"/>
            </a:pPr>
            <a:r>
              <a:rPr lang="en-US" sz="2709" dirty="0">
                <a:solidFill>
                  <a:srgbClr val="F0FFC4"/>
                </a:solidFill>
                <a:latin typeface="Cerebri"/>
              </a:rPr>
              <a:t>Change talk occurs spontaneously.</a:t>
            </a:r>
          </a:p>
          <a:p>
            <a:pPr marL="584966" lvl="1" indent="-292483" algn="just">
              <a:lnSpc>
                <a:spcPts val="3793"/>
              </a:lnSpc>
              <a:buFont typeface="Arial"/>
              <a:buChar char="•"/>
            </a:pPr>
            <a:r>
              <a:rPr lang="en-US" sz="2709" dirty="0">
                <a:solidFill>
                  <a:srgbClr val="F0FFC4"/>
                </a:solidFill>
                <a:latin typeface="Cerebri"/>
              </a:rPr>
              <a:t>Change talk emerges out of an empathic conversation.</a:t>
            </a:r>
          </a:p>
          <a:p>
            <a:pPr marL="584966" lvl="1" indent="-292483" algn="just">
              <a:lnSpc>
                <a:spcPts val="3793"/>
              </a:lnSpc>
              <a:buFont typeface="Arial"/>
              <a:buChar char="•"/>
            </a:pPr>
            <a:r>
              <a:rPr lang="en-US" sz="2709" dirty="0">
                <a:solidFill>
                  <a:srgbClr val="F0FFC4"/>
                </a:solidFill>
                <a:latin typeface="Cerebri"/>
              </a:rPr>
              <a:t>Change talk is evoked</a:t>
            </a:r>
          </a:p>
          <a:p>
            <a:pPr algn="just">
              <a:lnSpc>
                <a:spcPts val="3793"/>
              </a:lnSpc>
            </a:pPr>
            <a:endParaRPr lang="en-US" sz="2709" dirty="0">
              <a:solidFill>
                <a:srgbClr val="F0FFC4"/>
              </a:solidFill>
              <a:latin typeface="Cerebri"/>
            </a:endParaRP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41747" flipV="1">
            <a:off x="14322929" y="-4261558"/>
            <a:ext cx="9538814" cy="745219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52321" flipV="1">
            <a:off x="14190651" y="-1578540"/>
            <a:ext cx="6497977" cy="3248988"/>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68595" flipV="1">
            <a:off x="-5395179" y="7572296"/>
            <a:ext cx="9538814" cy="7452198"/>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8021" flipV="1">
            <a:off x="-2298428" y="8909292"/>
            <a:ext cx="6497977" cy="3248988"/>
          </a:xfrm>
          <a:prstGeom prst="rect">
            <a:avLst/>
          </a:prstGeom>
        </p:spPr>
      </p:pic>
      <p:grpSp>
        <p:nvGrpSpPr>
          <p:cNvPr id="15" name="Group 15"/>
          <p:cNvGrpSpPr>
            <a:grpSpLocks noChangeAspect="1"/>
          </p:cNvGrpSpPr>
          <p:nvPr/>
        </p:nvGrpSpPr>
        <p:grpSpPr>
          <a:xfrm>
            <a:off x="1296964" y="2586275"/>
            <a:ext cx="5114470" cy="5114449"/>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pic>
        <p:nvPicPr>
          <p:cNvPr id="17" name="Picture 17"/>
          <p:cNvPicPr>
            <a:picLocks noChangeAspect="1"/>
          </p:cNvPicPr>
          <p:nvPr/>
        </p:nvPicPr>
        <p:blipFill>
          <a:blip r:embed="rId14"/>
          <a:srcRect t="6528" b="6528"/>
          <a:stretch>
            <a:fillRect/>
          </a:stretch>
        </p:blipFill>
        <p:spPr>
          <a:xfrm>
            <a:off x="16096989" y="8607163"/>
            <a:ext cx="1182421" cy="114739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77370" y="4562399"/>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2585056" y="-4455940"/>
            <a:ext cx="12729897" cy="15372288"/>
            <a:chOff x="0" y="0"/>
            <a:chExt cx="3352730" cy="4048669"/>
          </a:xfrm>
        </p:grpSpPr>
        <p:sp>
          <p:nvSpPr>
            <p:cNvPr id="5" name="Freeform 5"/>
            <p:cNvSpPr/>
            <p:nvPr/>
          </p:nvSpPr>
          <p:spPr>
            <a:xfrm>
              <a:off x="0" y="0"/>
              <a:ext cx="3352730" cy="4048668"/>
            </a:xfrm>
            <a:custGeom>
              <a:avLst/>
              <a:gdLst/>
              <a:ahLst/>
              <a:cxnLst/>
              <a:rect l="l" t="t" r="r" b="b"/>
              <a:pathLst>
                <a:path w="3352730" h="4048668">
                  <a:moveTo>
                    <a:pt x="0" y="0"/>
                  </a:moveTo>
                  <a:lnTo>
                    <a:pt x="3352730" y="0"/>
                  </a:lnTo>
                  <a:lnTo>
                    <a:pt x="3352730"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33047" flipV="1">
            <a:off x="14055110" y="-1252774"/>
            <a:ext cx="6497977" cy="3248988"/>
          </a:xfrm>
          <a:prstGeom prst="rect">
            <a:avLst/>
          </a:prstGeom>
        </p:spPr>
      </p:pic>
      <p:pic>
        <p:nvPicPr>
          <p:cNvPr id="8" name="Picture 8"/>
          <p:cNvPicPr>
            <a:picLocks noChangeAspect="1"/>
          </p:cNvPicPr>
          <p:nvPr/>
        </p:nvPicPr>
        <p:blipFill>
          <a:blip r:embed="rId6"/>
          <a:srcRect l="35494" t="1466" b="17461"/>
          <a:stretch>
            <a:fillRect/>
          </a:stretch>
        </p:blipFill>
        <p:spPr>
          <a:xfrm>
            <a:off x="10144841" y="2715398"/>
            <a:ext cx="8361929" cy="4945658"/>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22473" flipV="1">
            <a:off x="14281806" y="-3223844"/>
            <a:ext cx="9538814" cy="7452198"/>
          </a:xfrm>
          <a:prstGeom prst="rect">
            <a:avLst/>
          </a:prstGeom>
        </p:spPr>
      </p:pic>
      <p:sp>
        <p:nvSpPr>
          <p:cNvPr id="10" name="TextBox 10"/>
          <p:cNvSpPr txBox="1"/>
          <p:nvPr/>
        </p:nvSpPr>
        <p:spPr>
          <a:xfrm>
            <a:off x="730524" y="457200"/>
            <a:ext cx="8115300" cy="1028700"/>
          </a:xfrm>
          <a:prstGeom prst="rect">
            <a:avLst/>
          </a:prstGeom>
        </p:spPr>
        <p:txBody>
          <a:bodyPr lIns="0" tIns="0" rIns="0" bIns="0" rtlCol="0" anchor="t">
            <a:spAutoFit/>
          </a:bodyPr>
          <a:lstStyle/>
          <a:p>
            <a:pPr>
              <a:lnSpc>
                <a:spcPts val="8400"/>
              </a:lnSpc>
              <a:spcBef>
                <a:spcPct val="0"/>
              </a:spcBef>
            </a:pPr>
            <a:r>
              <a:rPr lang="en-US" sz="6000">
                <a:solidFill>
                  <a:srgbClr val="FFFFFF"/>
                </a:solidFill>
                <a:latin typeface="Laila Bold"/>
              </a:rPr>
              <a:t>Sustain or Change?</a:t>
            </a:r>
          </a:p>
        </p:txBody>
      </p:sp>
      <p:sp>
        <p:nvSpPr>
          <p:cNvPr id="11" name="TextBox 11"/>
          <p:cNvSpPr txBox="1"/>
          <p:nvPr/>
        </p:nvSpPr>
        <p:spPr>
          <a:xfrm>
            <a:off x="333519" y="1994583"/>
            <a:ext cx="9298274" cy="6510647"/>
          </a:xfrm>
          <a:prstGeom prst="rect">
            <a:avLst/>
          </a:prstGeom>
        </p:spPr>
        <p:txBody>
          <a:bodyPr lIns="0" tIns="0" rIns="0" bIns="0" rtlCol="0" anchor="t">
            <a:spAutoFit/>
          </a:bodyPr>
          <a:lstStyle/>
          <a:p>
            <a:pPr marL="618429" lvl="1" indent="-309215">
              <a:lnSpc>
                <a:spcPts val="4010"/>
              </a:lnSpc>
              <a:buFont typeface="Arial"/>
              <a:buChar char="•"/>
            </a:pPr>
            <a:r>
              <a:rPr lang="en-US" sz="2864">
                <a:solidFill>
                  <a:srgbClr val="FFFFFF"/>
                </a:solidFill>
                <a:latin typeface="Cerebri"/>
              </a:rPr>
              <a:t>“I don’t have a problem taking care of my baby.” </a:t>
            </a:r>
          </a:p>
          <a:p>
            <a:pPr marL="618429" lvl="1" indent="-309215">
              <a:lnSpc>
                <a:spcPts val="4010"/>
              </a:lnSpc>
              <a:buFont typeface="Arial"/>
              <a:buChar char="•"/>
            </a:pPr>
            <a:r>
              <a:rPr lang="en-US" sz="2864">
                <a:solidFill>
                  <a:srgbClr val="FFFFFF"/>
                </a:solidFill>
                <a:latin typeface="Cerebri"/>
              </a:rPr>
              <a:t>“I think I could stop using drugs, if I decided to.” </a:t>
            </a:r>
          </a:p>
          <a:p>
            <a:pPr marL="618429" lvl="1" indent="-309215">
              <a:lnSpc>
                <a:spcPts val="4010"/>
              </a:lnSpc>
              <a:buFont typeface="Arial"/>
              <a:buChar char="•"/>
            </a:pPr>
            <a:r>
              <a:rPr lang="en-US" sz="2864">
                <a:solidFill>
                  <a:srgbClr val="FFFFFF"/>
                </a:solidFill>
                <a:latin typeface="Cerebri"/>
              </a:rPr>
              <a:t>“I am not the one with the problem.” </a:t>
            </a:r>
          </a:p>
          <a:p>
            <a:pPr marL="618429" lvl="1" indent="-309215">
              <a:lnSpc>
                <a:spcPts val="4010"/>
              </a:lnSpc>
              <a:buFont typeface="Arial"/>
              <a:buChar char="•"/>
            </a:pPr>
            <a:r>
              <a:rPr lang="en-US" sz="2864">
                <a:solidFill>
                  <a:srgbClr val="FFFFFF"/>
                </a:solidFill>
                <a:latin typeface="Cerebri"/>
              </a:rPr>
              <a:t>“I can clean my house without any problems.” </a:t>
            </a:r>
          </a:p>
          <a:p>
            <a:pPr marL="618429" lvl="1" indent="-309215">
              <a:lnSpc>
                <a:spcPts val="4010"/>
              </a:lnSpc>
              <a:buFont typeface="Arial"/>
              <a:buChar char="•"/>
            </a:pPr>
            <a:r>
              <a:rPr lang="en-US" sz="2864">
                <a:solidFill>
                  <a:srgbClr val="FFFFFF"/>
                </a:solidFill>
                <a:latin typeface="Cerebri"/>
              </a:rPr>
              <a:t>“When I am high, I’m more relaxed.” </a:t>
            </a:r>
          </a:p>
          <a:p>
            <a:pPr marL="618429" lvl="1" indent="-309215">
              <a:lnSpc>
                <a:spcPts val="4010"/>
              </a:lnSpc>
              <a:buFont typeface="Arial"/>
              <a:buChar char="•"/>
            </a:pPr>
            <a:r>
              <a:rPr lang="en-US" sz="2864">
                <a:solidFill>
                  <a:srgbClr val="FFFFFF"/>
                </a:solidFill>
                <a:latin typeface="Cerebri"/>
              </a:rPr>
              <a:t>“I don’t know what to do, but something has to change.” </a:t>
            </a:r>
          </a:p>
          <a:p>
            <a:pPr marL="618429" lvl="1" indent="-309215">
              <a:lnSpc>
                <a:spcPts val="4010"/>
              </a:lnSpc>
              <a:buFont typeface="Arial"/>
              <a:buChar char="•"/>
            </a:pPr>
            <a:r>
              <a:rPr lang="en-US" sz="2864">
                <a:solidFill>
                  <a:srgbClr val="FFFFFF"/>
                </a:solidFill>
                <a:latin typeface="Cerebri"/>
              </a:rPr>
              <a:t>“I feel terrible about how my drinking has hurt my children.” </a:t>
            </a:r>
          </a:p>
          <a:p>
            <a:pPr marL="618429" lvl="1" indent="-309215">
              <a:lnSpc>
                <a:spcPts val="4010"/>
              </a:lnSpc>
              <a:buFont typeface="Arial"/>
              <a:buChar char="•"/>
            </a:pPr>
            <a:r>
              <a:rPr lang="en-US" sz="2864">
                <a:solidFill>
                  <a:srgbClr val="FFFFFF"/>
                </a:solidFill>
                <a:latin typeface="Cerebri"/>
              </a:rPr>
              <a:t>“I guess those are some things I haven’t thought about before. I’m not saying I agree with you, but I’ll think about what you said.”</a:t>
            </a:r>
          </a:p>
          <a:p>
            <a:pPr>
              <a:lnSpc>
                <a:spcPts val="4010"/>
              </a:lnSpc>
            </a:pPr>
            <a:endParaRPr lang="en-US" sz="2864">
              <a:solidFill>
                <a:srgbClr val="FFFFFF"/>
              </a:solidFill>
              <a:latin typeface="Cerebri"/>
            </a:endParaRPr>
          </a:p>
        </p:txBody>
      </p:sp>
      <p:pic>
        <p:nvPicPr>
          <p:cNvPr id="12" name="Picture 12"/>
          <p:cNvPicPr>
            <a:picLocks noChangeAspect="1"/>
          </p:cNvPicPr>
          <p:nvPr/>
        </p:nvPicPr>
        <p:blipFill>
          <a:blip r:embed="rId9"/>
          <a:srcRect t="6528" b="6528"/>
          <a:stretch>
            <a:fillRect/>
          </a:stretch>
        </p:blipFill>
        <p:spPr>
          <a:xfrm>
            <a:off x="16321715" y="8684602"/>
            <a:ext cx="1182421" cy="114739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sp>
        <p:nvSpPr>
          <p:cNvPr id="2" name="AutoShape 2"/>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3" name="Group 3"/>
          <p:cNvGrpSpPr/>
          <p:nvPr/>
        </p:nvGrpSpPr>
        <p:grpSpPr>
          <a:xfrm>
            <a:off x="-2585056" y="-4455940"/>
            <a:ext cx="22102083" cy="6911054"/>
            <a:chOff x="0" y="0"/>
            <a:chExt cx="5821125" cy="1820195"/>
          </a:xfrm>
        </p:grpSpPr>
        <p:sp>
          <p:nvSpPr>
            <p:cNvPr id="4" name="Freeform 4"/>
            <p:cNvSpPr/>
            <p:nvPr/>
          </p:nvSpPr>
          <p:spPr>
            <a:xfrm>
              <a:off x="0" y="0"/>
              <a:ext cx="5821125" cy="1820195"/>
            </a:xfrm>
            <a:custGeom>
              <a:avLst/>
              <a:gdLst/>
              <a:ahLst/>
              <a:cxnLst/>
              <a:rect l="l" t="t" r="r" b="b"/>
              <a:pathLst>
                <a:path w="5821125" h="1820195">
                  <a:moveTo>
                    <a:pt x="0" y="0"/>
                  </a:moveTo>
                  <a:lnTo>
                    <a:pt x="5821125" y="0"/>
                  </a:lnTo>
                  <a:lnTo>
                    <a:pt x="5821125" y="1820195"/>
                  </a:lnTo>
                  <a:lnTo>
                    <a:pt x="0" y="1820195"/>
                  </a:lnTo>
                  <a:close/>
                </a:path>
              </a:pathLst>
            </a:custGeom>
            <a:solidFill>
              <a:srgbClr val="10455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6" name="Group 6"/>
          <p:cNvGrpSpPr>
            <a:grpSpLocks noChangeAspect="1"/>
          </p:cNvGrpSpPr>
          <p:nvPr/>
        </p:nvGrpSpPr>
        <p:grpSpPr>
          <a:xfrm>
            <a:off x="1706096" y="1826425"/>
            <a:ext cx="5640383" cy="8460575"/>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57750" r="-67390"/>
              </a:stretch>
            </a:blipFill>
          </p:spPr>
        </p:sp>
      </p:grpSp>
      <p:sp>
        <p:nvSpPr>
          <p:cNvPr id="8" name="TextBox 8"/>
          <p:cNvSpPr txBox="1"/>
          <p:nvPr/>
        </p:nvSpPr>
        <p:spPr>
          <a:xfrm>
            <a:off x="7346479" y="2822853"/>
            <a:ext cx="10644365" cy="6155691"/>
          </a:xfrm>
          <a:prstGeom prst="rect">
            <a:avLst/>
          </a:prstGeom>
        </p:spPr>
        <p:txBody>
          <a:bodyPr lIns="0" tIns="0" rIns="0" bIns="0" rtlCol="0" anchor="t">
            <a:spAutoFit/>
          </a:bodyPr>
          <a:lstStyle/>
          <a:p>
            <a:pPr marL="626106" lvl="1" indent="-313053">
              <a:lnSpc>
                <a:spcPts val="4059"/>
              </a:lnSpc>
              <a:buFont typeface="Arial"/>
              <a:buChar char="•"/>
            </a:pPr>
            <a:r>
              <a:rPr lang="en-US" sz="2899">
                <a:solidFill>
                  <a:srgbClr val="000000"/>
                </a:solidFill>
                <a:latin typeface="Cerebri Bold"/>
              </a:rPr>
              <a:t>Reduces tension between the client and worker</a:t>
            </a:r>
          </a:p>
          <a:p>
            <a:pPr marL="626106" lvl="1" indent="-313053">
              <a:lnSpc>
                <a:spcPts val="4059"/>
              </a:lnSpc>
              <a:buFont typeface="Arial"/>
              <a:buChar char="•"/>
            </a:pPr>
            <a:r>
              <a:rPr lang="en-US" sz="2899">
                <a:solidFill>
                  <a:srgbClr val="000000"/>
                </a:solidFill>
                <a:latin typeface="Cerebri Bold"/>
              </a:rPr>
              <a:t>Conveys the spirit of collaboration and acceptance, key ingredients for mobilization toward change. </a:t>
            </a:r>
          </a:p>
          <a:p>
            <a:pPr marL="626106" lvl="1" indent="-313053">
              <a:lnSpc>
                <a:spcPts val="4059"/>
              </a:lnSpc>
              <a:buFont typeface="Arial"/>
              <a:buChar char="•"/>
            </a:pPr>
            <a:r>
              <a:rPr lang="en-US" sz="2899">
                <a:solidFill>
                  <a:srgbClr val="000000"/>
                </a:solidFill>
                <a:latin typeface="Cerebri Bold"/>
              </a:rPr>
              <a:t>Conveys a genuine curiosity that is essential in assessment of underlying issues and concerns. </a:t>
            </a:r>
          </a:p>
          <a:p>
            <a:pPr marL="626106" lvl="1" indent="-313053">
              <a:lnSpc>
                <a:spcPts val="4059"/>
              </a:lnSpc>
              <a:buFont typeface="Arial"/>
              <a:buChar char="•"/>
            </a:pPr>
            <a:r>
              <a:rPr lang="en-US" sz="2899">
                <a:solidFill>
                  <a:srgbClr val="000000"/>
                </a:solidFill>
                <a:latin typeface="Cerebri Bold"/>
              </a:rPr>
              <a:t>Key element in quality contacts and inclusive planning. </a:t>
            </a:r>
          </a:p>
          <a:p>
            <a:pPr marL="626106" lvl="1" indent="-313053">
              <a:lnSpc>
                <a:spcPts val="4059"/>
              </a:lnSpc>
              <a:buFont typeface="Arial"/>
              <a:buChar char="•"/>
            </a:pPr>
            <a:r>
              <a:rPr lang="en-US" sz="2899">
                <a:solidFill>
                  <a:srgbClr val="000000"/>
                </a:solidFill>
                <a:latin typeface="Cerebri Bold"/>
              </a:rPr>
              <a:t>When permanency planning is done in a collaborative, judgement free zone, the family and team are more likely to take ownership in implementing the plan toward change. </a:t>
            </a:r>
          </a:p>
          <a:p>
            <a:pPr marL="626106" lvl="1" indent="-313053">
              <a:lnSpc>
                <a:spcPts val="4059"/>
              </a:lnSpc>
              <a:buFont typeface="Arial"/>
              <a:buChar char="•"/>
            </a:pPr>
            <a:r>
              <a:rPr lang="en-US" sz="2899">
                <a:solidFill>
                  <a:srgbClr val="000000"/>
                </a:solidFill>
                <a:latin typeface="Cerebri Bold"/>
              </a:rPr>
              <a:t>Helps achieves better client outcomes.</a:t>
            </a:r>
          </a:p>
          <a:p>
            <a:pPr>
              <a:lnSpc>
                <a:spcPts val="4059"/>
              </a:lnSpc>
            </a:pPr>
            <a:endParaRPr lang="en-US" sz="2899">
              <a:solidFill>
                <a:srgbClr val="000000"/>
              </a:solidFill>
              <a:latin typeface="Cerebri Bold"/>
            </a:endParaRPr>
          </a:p>
        </p:txBody>
      </p:sp>
      <p:pic>
        <p:nvPicPr>
          <p:cNvPr id="9" name="Picture 9"/>
          <p:cNvPicPr>
            <a:picLocks noChangeAspect="1"/>
          </p:cNvPicPr>
          <p:nvPr/>
        </p:nvPicPr>
        <p:blipFill>
          <a:blip r:embed="rId4"/>
          <a:srcRect t="6528" b="6528"/>
          <a:stretch>
            <a:fillRect/>
          </a:stretch>
        </p:blipFill>
        <p:spPr>
          <a:xfrm>
            <a:off x="16321715" y="8684602"/>
            <a:ext cx="1182421" cy="1147396"/>
          </a:xfrm>
          <a:prstGeom prst="rect">
            <a:avLst/>
          </a:prstGeom>
        </p:spPr>
      </p:pic>
      <p:sp>
        <p:nvSpPr>
          <p:cNvPr id="10" name="TextBox 10"/>
          <p:cNvSpPr txBox="1"/>
          <p:nvPr/>
        </p:nvSpPr>
        <p:spPr>
          <a:xfrm>
            <a:off x="1468669" y="457200"/>
            <a:ext cx="623713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Benefits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878685" y="4047974"/>
            <a:ext cx="16934991" cy="804412"/>
          </a:xfrm>
          <a:prstGeom prst="rect">
            <a:avLst/>
          </a:prstGeom>
        </p:spPr>
      </p:pic>
      <p:sp>
        <p:nvSpPr>
          <p:cNvPr id="3" name="AutoShape 3"/>
          <p:cNvSpPr/>
          <p:nvPr/>
        </p:nvSpPr>
        <p:spPr>
          <a:xfrm>
            <a:off x="-625772" y="9403433"/>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200025" y="-5085288"/>
            <a:ext cx="9144000" cy="15372288"/>
            <a:chOff x="0" y="0"/>
            <a:chExt cx="2408296" cy="4048669"/>
          </a:xfrm>
        </p:grpSpPr>
        <p:sp>
          <p:nvSpPr>
            <p:cNvPr id="5" name="Freeform 5"/>
            <p:cNvSpPr/>
            <p:nvPr/>
          </p:nvSpPr>
          <p:spPr>
            <a:xfrm>
              <a:off x="0" y="0"/>
              <a:ext cx="2408296" cy="4048668"/>
            </a:xfrm>
            <a:custGeom>
              <a:avLst/>
              <a:gdLst/>
              <a:ahLst/>
              <a:cxnLst/>
              <a:rect l="l" t="t" r="r" b="b"/>
              <a:pathLst>
                <a:path w="2408296" h="4048668">
                  <a:moveTo>
                    <a:pt x="0" y="0"/>
                  </a:moveTo>
                  <a:lnTo>
                    <a:pt x="2408296" y="0"/>
                  </a:lnTo>
                  <a:lnTo>
                    <a:pt x="2408296"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7" name="TextBox 7"/>
          <p:cNvSpPr txBox="1"/>
          <p:nvPr/>
        </p:nvSpPr>
        <p:spPr>
          <a:xfrm>
            <a:off x="10492801" y="2494968"/>
            <a:ext cx="5620039" cy="6055669"/>
          </a:xfrm>
          <a:prstGeom prst="rect">
            <a:avLst/>
          </a:prstGeom>
        </p:spPr>
        <p:txBody>
          <a:bodyPr lIns="0" tIns="0" rIns="0" bIns="0" rtlCol="0" anchor="t">
            <a:spAutoFit/>
          </a:bodyPr>
          <a:lstStyle/>
          <a:p>
            <a:pPr marL="828586" lvl="1" indent="-414293">
              <a:lnSpc>
                <a:spcPts val="5372"/>
              </a:lnSpc>
              <a:buFont typeface="Arial"/>
              <a:buChar char="•"/>
            </a:pPr>
            <a:r>
              <a:rPr lang="en-US" sz="3837">
                <a:solidFill>
                  <a:srgbClr val="104552"/>
                </a:solidFill>
                <a:latin typeface="Cerebri Bold"/>
              </a:rPr>
              <a:t>Preparatory </a:t>
            </a:r>
          </a:p>
          <a:p>
            <a:pPr marL="1657173" lvl="2" indent="-552391">
              <a:lnSpc>
                <a:spcPts val="5372"/>
              </a:lnSpc>
              <a:buFont typeface="Arial"/>
              <a:buChar char="⚬"/>
            </a:pPr>
            <a:r>
              <a:rPr lang="en-US" sz="3837">
                <a:solidFill>
                  <a:srgbClr val="104552"/>
                </a:solidFill>
                <a:latin typeface="Cerebri Bold"/>
              </a:rPr>
              <a:t>Desire, Ability, Reason, Need (DARN)</a:t>
            </a:r>
          </a:p>
          <a:p>
            <a:pPr marL="828586" lvl="1" indent="-414293">
              <a:lnSpc>
                <a:spcPts val="5372"/>
              </a:lnSpc>
              <a:buFont typeface="Arial"/>
              <a:buChar char="•"/>
            </a:pPr>
            <a:r>
              <a:rPr lang="en-US" sz="3837">
                <a:solidFill>
                  <a:srgbClr val="104552"/>
                </a:solidFill>
                <a:latin typeface="Cerebri Bold"/>
              </a:rPr>
              <a:t>Mobilizing</a:t>
            </a:r>
          </a:p>
          <a:p>
            <a:pPr marL="1657173" lvl="2" indent="-552391">
              <a:lnSpc>
                <a:spcPts val="5372"/>
              </a:lnSpc>
              <a:buFont typeface="Arial"/>
              <a:buChar char="⚬"/>
            </a:pPr>
            <a:r>
              <a:rPr lang="en-US" sz="3837">
                <a:solidFill>
                  <a:srgbClr val="104552"/>
                </a:solidFill>
                <a:latin typeface="Cerebri Bold"/>
              </a:rPr>
              <a:t>Commitment, Activation, Taking Steps (CAT)</a:t>
            </a: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22473" flipV="1">
            <a:off x="14281806" y="-3354379"/>
            <a:ext cx="9538814" cy="745219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33047" flipV="1">
            <a:off x="14055110" y="-1252774"/>
            <a:ext cx="6497977" cy="3248988"/>
          </a:xfrm>
          <a:prstGeom prst="rect">
            <a:avLst/>
          </a:prstGeom>
        </p:spPr>
      </p:pic>
      <p:pic>
        <p:nvPicPr>
          <p:cNvPr id="10" name="Picture 10"/>
          <p:cNvPicPr>
            <a:picLocks noChangeAspect="1"/>
          </p:cNvPicPr>
          <p:nvPr/>
        </p:nvPicPr>
        <p:blipFill>
          <a:blip r:embed="rId8"/>
          <a:srcRect l="8657" r="7733"/>
          <a:stretch>
            <a:fillRect/>
          </a:stretch>
        </p:blipFill>
        <p:spPr>
          <a:xfrm>
            <a:off x="0" y="3127341"/>
            <a:ext cx="8943975" cy="7159659"/>
          </a:xfrm>
          <a:prstGeom prst="rect">
            <a:avLst/>
          </a:prstGeom>
        </p:spPr>
      </p:pic>
      <p:grpSp>
        <p:nvGrpSpPr>
          <p:cNvPr id="11" name="Group 11"/>
          <p:cNvGrpSpPr/>
          <p:nvPr/>
        </p:nvGrpSpPr>
        <p:grpSpPr>
          <a:xfrm>
            <a:off x="-200025" y="8818538"/>
            <a:ext cx="9144000" cy="2609018"/>
            <a:chOff x="0" y="0"/>
            <a:chExt cx="2408296" cy="687149"/>
          </a:xfrm>
        </p:grpSpPr>
        <p:sp>
          <p:nvSpPr>
            <p:cNvPr id="12" name="Freeform 12"/>
            <p:cNvSpPr/>
            <p:nvPr/>
          </p:nvSpPr>
          <p:spPr>
            <a:xfrm>
              <a:off x="0" y="0"/>
              <a:ext cx="2408296" cy="687149"/>
            </a:xfrm>
            <a:custGeom>
              <a:avLst/>
              <a:gdLst/>
              <a:ahLst/>
              <a:cxnLst/>
              <a:rect l="l" t="t" r="r" b="b"/>
              <a:pathLst>
                <a:path w="2408296" h="687149">
                  <a:moveTo>
                    <a:pt x="0" y="0"/>
                  </a:moveTo>
                  <a:lnTo>
                    <a:pt x="2408296" y="0"/>
                  </a:lnTo>
                  <a:lnTo>
                    <a:pt x="2408296" y="687149"/>
                  </a:lnTo>
                  <a:lnTo>
                    <a:pt x="0" y="687149"/>
                  </a:lnTo>
                  <a:close/>
                </a:path>
              </a:pathLst>
            </a:custGeom>
            <a:solidFill>
              <a:srgbClr val="41A4BE"/>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65236">
            <a:off x="620612" y="5217882"/>
            <a:ext cx="3523950" cy="964681"/>
          </a:xfrm>
          <a:prstGeom prst="rect">
            <a:avLst/>
          </a:prstGeom>
        </p:spPr>
      </p:pic>
      <p:sp>
        <p:nvSpPr>
          <p:cNvPr id="15" name="TextBox 15"/>
          <p:cNvSpPr txBox="1"/>
          <p:nvPr/>
        </p:nvSpPr>
        <p:spPr>
          <a:xfrm>
            <a:off x="430483" y="257420"/>
            <a:ext cx="8115300" cy="2095500"/>
          </a:xfrm>
          <a:prstGeom prst="rect">
            <a:avLst/>
          </a:prstGeom>
        </p:spPr>
        <p:txBody>
          <a:bodyPr lIns="0" tIns="0" rIns="0" bIns="0" rtlCol="0" anchor="t">
            <a:spAutoFit/>
          </a:bodyPr>
          <a:lstStyle/>
          <a:p>
            <a:pPr>
              <a:lnSpc>
                <a:spcPts val="8400"/>
              </a:lnSpc>
            </a:pPr>
            <a:r>
              <a:rPr lang="en-US" sz="6000">
                <a:solidFill>
                  <a:srgbClr val="FAFAFA"/>
                </a:solidFill>
                <a:latin typeface="Laila Bold"/>
              </a:rPr>
              <a:t>Types of </a:t>
            </a:r>
          </a:p>
          <a:p>
            <a:pPr>
              <a:lnSpc>
                <a:spcPts val="8400"/>
              </a:lnSpc>
              <a:spcBef>
                <a:spcPct val="0"/>
              </a:spcBef>
            </a:pPr>
            <a:r>
              <a:rPr lang="en-US" sz="6000">
                <a:solidFill>
                  <a:srgbClr val="FAFAFA"/>
                </a:solidFill>
                <a:latin typeface="Laila Bold"/>
              </a:rPr>
              <a:t>Change Talk</a:t>
            </a:r>
          </a:p>
        </p:txBody>
      </p:sp>
      <p:sp>
        <p:nvSpPr>
          <p:cNvPr id="16" name="TextBox 16"/>
          <p:cNvSpPr txBox="1"/>
          <p:nvPr/>
        </p:nvSpPr>
        <p:spPr>
          <a:xfrm rot="-1953608">
            <a:off x="-253409" y="4126769"/>
            <a:ext cx="4268296"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Preparatory Talk</a:t>
            </a:r>
          </a:p>
          <a:p>
            <a:pPr algn="ctr">
              <a:lnSpc>
                <a:spcPts val="4759"/>
              </a:lnSpc>
            </a:pPr>
            <a:r>
              <a:rPr lang="en-US" sz="3399">
                <a:solidFill>
                  <a:srgbClr val="000000"/>
                </a:solidFill>
                <a:latin typeface="Canva Sans Bold"/>
              </a:rPr>
              <a:t>DARN</a:t>
            </a:r>
          </a:p>
        </p:txBody>
      </p:sp>
      <p:sp>
        <p:nvSpPr>
          <p:cNvPr id="17" name="TextBox 17"/>
          <p:cNvSpPr txBox="1"/>
          <p:nvPr/>
        </p:nvSpPr>
        <p:spPr>
          <a:xfrm rot="2222661">
            <a:off x="5193192" y="4360136"/>
            <a:ext cx="4268296"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Mobilizing Talk</a:t>
            </a:r>
          </a:p>
          <a:p>
            <a:pPr algn="ctr">
              <a:lnSpc>
                <a:spcPts val="4759"/>
              </a:lnSpc>
            </a:pPr>
            <a:r>
              <a:rPr lang="en-US" sz="3399">
                <a:solidFill>
                  <a:srgbClr val="000000"/>
                </a:solidFill>
                <a:latin typeface="Canva Sans Bold"/>
              </a:rPr>
              <a:t>CAT</a:t>
            </a:r>
          </a:p>
        </p:txBody>
      </p:sp>
      <p:sp>
        <p:nvSpPr>
          <p:cNvPr id="18" name="TextBox 18"/>
          <p:cNvSpPr txBox="1"/>
          <p:nvPr/>
        </p:nvSpPr>
        <p:spPr>
          <a:xfrm>
            <a:off x="6029099" y="8934767"/>
            <a:ext cx="2516684" cy="580390"/>
          </a:xfrm>
          <a:prstGeom prst="rect">
            <a:avLst/>
          </a:prstGeom>
        </p:spPr>
        <p:txBody>
          <a:bodyPr lIns="0" tIns="0" rIns="0" bIns="0" rtlCol="0" anchor="t">
            <a:spAutoFit/>
          </a:bodyPr>
          <a:lstStyle/>
          <a:p>
            <a:pPr algn="r">
              <a:lnSpc>
                <a:spcPts val="4759"/>
              </a:lnSpc>
            </a:pPr>
            <a:r>
              <a:rPr lang="en-US" sz="3399">
                <a:solidFill>
                  <a:srgbClr val="000000"/>
                </a:solidFill>
                <a:latin typeface="Canva Sans Bold"/>
              </a:rPr>
              <a:t>Preparation</a:t>
            </a:r>
          </a:p>
        </p:txBody>
      </p:sp>
      <p:sp>
        <p:nvSpPr>
          <p:cNvPr id="19" name="TextBox 19"/>
          <p:cNvSpPr txBox="1"/>
          <p:nvPr/>
        </p:nvSpPr>
        <p:spPr>
          <a:xfrm>
            <a:off x="0" y="8934767"/>
            <a:ext cx="3427986" cy="1180465"/>
          </a:xfrm>
          <a:prstGeom prst="rect">
            <a:avLst/>
          </a:prstGeom>
        </p:spPr>
        <p:txBody>
          <a:bodyPr lIns="0" tIns="0" rIns="0" bIns="0" rtlCol="0" anchor="t">
            <a:spAutoFit/>
          </a:bodyPr>
          <a:lstStyle/>
          <a:p>
            <a:pPr>
              <a:lnSpc>
                <a:spcPts val="4759"/>
              </a:lnSpc>
            </a:pPr>
            <a:r>
              <a:rPr lang="en-US" sz="3399">
                <a:solidFill>
                  <a:srgbClr val="000000"/>
                </a:solidFill>
                <a:latin typeface="Canva Sans Bold"/>
              </a:rPr>
              <a:t>Pre-Contemplation</a:t>
            </a:r>
          </a:p>
        </p:txBody>
      </p:sp>
      <p:sp>
        <p:nvSpPr>
          <p:cNvPr id="20" name="TextBox 20"/>
          <p:cNvSpPr txBox="1"/>
          <p:nvPr/>
        </p:nvSpPr>
        <p:spPr>
          <a:xfrm>
            <a:off x="3677617" y="8977947"/>
            <a:ext cx="1589834" cy="580390"/>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Canva Sans Bold"/>
              </a:rPr>
              <a:t>Action</a:t>
            </a:r>
          </a:p>
        </p:txBody>
      </p:sp>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74606">
            <a:off x="5174169" y="5131290"/>
            <a:ext cx="3436913" cy="940855"/>
          </a:xfrm>
          <a:prstGeom prst="rect">
            <a:avLst/>
          </a:prstGeom>
        </p:spPr>
      </p:pic>
      <p:pic>
        <p:nvPicPr>
          <p:cNvPr id="22" name="Picture 22"/>
          <p:cNvPicPr>
            <a:picLocks noChangeAspect="1"/>
          </p:cNvPicPr>
          <p:nvPr/>
        </p:nvPicPr>
        <p:blipFill>
          <a:blip r:embed="rId11"/>
          <a:srcRect t="6528" b="6528"/>
          <a:stretch>
            <a:fillRect/>
          </a:stretch>
        </p:blipFill>
        <p:spPr>
          <a:xfrm>
            <a:off x="16321715" y="8684602"/>
            <a:ext cx="1182421" cy="1147396"/>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1045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22473" flipV="1">
            <a:off x="14281806" y="-3354379"/>
            <a:ext cx="9538814" cy="74521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33047" flipV="1">
            <a:off x="14055110" y="-1252774"/>
            <a:ext cx="6497977" cy="3248988"/>
          </a:xfrm>
          <a:prstGeom prst="rect">
            <a:avLst/>
          </a:prstGeom>
        </p:spPr>
      </p:pic>
      <p:graphicFrame>
        <p:nvGraphicFramePr>
          <p:cNvPr id="4" name="Table 4"/>
          <p:cNvGraphicFramePr>
            <a:graphicFrameLocks noGrp="1"/>
          </p:cNvGraphicFramePr>
          <p:nvPr/>
        </p:nvGraphicFramePr>
        <p:xfrm>
          <a:off x="632275" y="538162"/>
          <a:ext cx="17133925" cy="9094172"/>
        </p:xfrm>
        <a:graphic>
          <a:graphicData uri="http://schemas.openxmlformats.org/drawingml/2006/table">
            <a:tbl>
              <a:tblPr/>
              <a:tblGrid>
                <a:gridCol w="2235362">
                  <a:extLst>
                    <a:ext uri="{9D8B030D-6E8A-4147-A177-3AD203B41FA5}">
                      <a16:colId xmlns:a16="http://schemas.microsoft.com/office/drawing/2014/main" val="20000"/>
                    </a:ext>
                  </a:extLst>
                </a:gridCol>
                <a:gridCol w="3211916">
                  <a:extLst>
                    <a:ext uri="{9D8B030D-6E8A-4147-A177-3AD203B41FA5}">
                      <a16:colId xmlns:a16="http://schemas.microsoft.com/office/drawing/2014/main" val="20001"/>
                    </a:ext>
                  </a:extLst>
                </a:gridCol>
                <a:gridCol w="3915977">
                  <a:extLst>
                    <a:ext uri="{9D8B030D-6E8A-4147-A177-3AD203B41FA5}">
                      <a16:colId xmlns:a16="http://schemas.microsoft.com/office/drawing/2014/main" val="20002"/>
                    </a:ext>
                  </a:extLst>
                </a:gridCol>
                <a:gridCol w="7770670">
                  <a:extLst>
                    <a:ext uri="{9D8B030D-6E8A-4147-A177-3AD203B41FA5}">
                      <a16:colId xmlns:a16="http://schemas.microsoft.com/office/drawing/2014/main" val="20003"/>
                    </a:ext>
                  </a:extLst>
                </a:gridCol>
              </a:tblGrid>
              <a:tr h="2256344">
                <a:tc>
                  <a:txBody>
                    <a:bodyPr/>
                    <a:lstStyle/>
                    <a:p>
                      <a:pPr algn="ctr">
                        <a:lnSpc>
                          <a:spcPts val="5039"/>
                        </a:lnSpc>
                        <a:defRPr/>
                      </a:pPr>
                      <a:r>
                        <a:rPr lang="en-US" sz="3599">
                          <a:solidFill>
                            <a:srgbClr val="000000"/>
                          </a:solidFill>
                          <a:latin typeface="Cerebri Bold"/>
                        </a:rPr>
                        <a:t>Desire</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99ACFF"/>
                    </a:solidFill>
                  </a:tcPr>
                </a:tc>
                <a:tc>
                  <a:txBody>
                    <a:bodyPr/>
                    <a:lstStyle/>
                    <a:p>
                      <a:pPr algn="ctr">
                        <a:lnSpc>
                          <a:spcPts val="3079"/>
                        </a:lnSpc>
                        <a:defRPr/>
                      </a:pPr>
                      <a:r>
                        <a:rPr lang="en-US" sz="2199">
                          <a:solidFill>
                            <a:srgbClr val="000000"/>
                          </a:solidFill>
                          <a:latin typeface="Cerebri Bold"/>
                        </a:rPr>
                        <a:t>Statements about preference to change.</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99ACFF"/>
                    </a:solidFill>
                  </a:tcPr>
                </a:tc>
                <a:tc>
                  <a:txBody>
                    <a:bodyPr/>
                    <a:lstStyle/>
                    <a:p>
                      <a:pPr marL="410208" lvl="1" indent="-205104" algn="l">
                        <a:lnSpc>
                          <a:spcPts val="2659"/>
                        </a:lnSpc>
                        <a:buFont typeface="Arial"/>
                        <a:buChar char="•"/>
                        <a:defRPr/>
                      </a:pPr>
                      <a:r>
                        <a:rPr lang="en-US" sz="1899">
                          <a:solidFill>
                            <a:srgbClr val="000000"/>
                          </a:solidFill>
                          <a:latin typeface="Cerebri Bold"/>
                        </a:rPr>
                        <a:t>Indicate desire but stop short of making commitments</a:t>
                      </a:r>
                      <a:endParaRPr lang="en-US" sz="1100"/>
                    </a:p>
                    <a:p>
                      <a:pPr marL="410208" lvl="1" indent="-205104">
                        <a:lnSpc>
                          <a:spcPts val="2659"/>
                        </a:lnSpc>
                        <a:buFont typeface="Arial"/>
                        <a:buChar char="•"/>
                      </a:pPr>
                      <a:r>
                        <a:rPr lang="en-US" sz="1899">
                          <a:solidFill>
                            <a:srgbClr val="000000"/>
                          </a:solidFill>
                          <a:latin typeface="Cerebri Bold"/>
                        </a:rPr>
                        <a:t>Act as powerful springboards</a:t>
                      </a:r>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99ACFF"/>
                    </a:solidFill>
                  </a:tcPr>
                </a:tc>
                <a:tc>
                  <a:txBody>
                    <a:bodyPr/>
                    <a:lstStyle/>
                    <a:p>
                      <a:pPr algn="ctr">
                        <a:lnSpc>
                          <a:spcPts val="3219"/>
                        </a:lnSpc>
                        <a:defRPr/>
                      </a:pPr>
                      <a:r>
                        <a:rPr lang="en-US" sz="2299">
                          <a:solidFill>
                            <a:srgbClr val="000000"/>
                          </a:solidFill>
                          <a:latin typeface="Cerebri Bold"/>
                        </a:rPr>
                        <a:t>"I wish things were different."</a:t>
                      </a:r>
                      <a:endParaRPr lang="en-US" sz="1100"/>
                    </a:p>
                    <a:p>
                      <a:pPr algn="ctr">
                        <a:lnSpc>
                          <a:spcPts val="3219"/>
                        </a:lnSpc>
                      </a:pPr>
                      <a:r>
                        <a:rPr lang="en-US" sz="2299">
                          <a:solidFill>
                            <a:srgbClr val="000000"/>
                          </a:solidFill>
                          <a:latin typeface="Cerebri Bold"/>
                        </a:rPr>
                        <a:t>"I am hoping things will change."</a:t>
                      </a:r>
                    </a:p>
                    <a:p>
                      <a:pPr algn="ctr">
                        <a:lnSpc>
                          <a:spcPts val="3219"/>
                        </a:lnSpc>
                      </a:pPr>
                      <a:r>
                        <a:rPr lang="en-US" sz="2299">
                          <a:solidFill>
                            <a:srgbClr val="000000"/>
                          </a:solidFill>
                          <a:latin typeface="Cerebri Bold"/>
                        </a:rPr>
                        <a:t>"This is not the person I want to be."</a:t>
                      </a:r>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99ACFF"/>
                    </a:solidFill>
                  </a:tcPr>
                </a:tc>
                <a:extLst>
                  <a:ext uri="{0D108BD9-81ED-4DB2-BD59-A6C34878D82A}">
                    <a16:rowId xmlns:a16="http://schemas.microsoft.com/office/drawing/2014/main" val="10000"/>
                  </a:ext>
                </a:extLst>
              </a:tr>
              <a:tr h="2609120">
                <a:tc>
                  <a:txBody>
                    <a:bodyPr/>
                    <a:lstStyle/>
                    <a:p>
                      <a:pPr algn="ctr">
                        <a:lnSpc>
                          <a:spcPts val="5039"/>
                        </a:lnSpc>
                        <a:defRPr/>
                      </a:pPr>
                      <a:r>
                        <a:rPr lang="en-US" sz="3599">
                          <a:solidFill>
                            <a:srgbClr val="000000"/>
                          </a:solidFill>
                          <a:latin typeface="Cerebri Bold"/>
                        </a:rPr>
                        <a:t>Ability</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DD6FF"/>
                    </a:solidFill>
                  </a:tcPr>
                </a:tc>
                <a:tc>
                  <a:txBody>
                    <a:bodyPr/>
                    <a:lstStyle/>
                    <a:p>
                      <a:pPr algn="ctr">
                        <a:lnSpc>
                          <a:spcPts val="3079"/>
                        </a:lnSpc>
                        <a:defRPr/>
                      </a:pPr>
                      <a:r>
                        <a:rPr lang="en-US" sz="2199">
                          <a:solidFill>
                            <a:srgbClr val="000000"/>
                          </a:solidFill>
                          <a:latin typeface="Cerebri Bold"/>
                        </a:rPr>
                        <a:t>Statements are comments about self-efficacy.</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tc>
                  <a:txBody>
                    <a:bodyPr/>
                    <a:lstStyle/>
                    <a:p>
                      <a:pPr marL="410208" lvl="1" indent="-205104" algn="l">
                        <a:lnSpc>
                          <a:spcPts val="2659"/>
                        </a:lnSpc>
                        <a:buFont typeface="Arial"/>
                        <a:buChar char="•"/>
                        <a:defRPr/>
                      </a:pPr>
                      <a:r>
                        <a:rPr lang="en-US" sz="1899">
                          <a:solidFill>
                            <a:srgbClr val="000000"/>
                          </a:solidFill>
                          <a:latin typeface="Cerebri Bold"/>
                        </a:rPr>
                        <a:t>Include the client's belief about changes to make</a:t>
                      </a:r>
                      <a:endParaRPr lang="en-US" sz="1100"/>
                    </a:p>
                    <a:p>
                      <a:pPr marL="410208" lvl="1" indent="-205104">
                        <a:lnSpc>
                          <a:spcPts val="2659"/>
                        </a:lnSpc>
                        <a:buFont typeface="Arial"/>
                        <a:buChar char="•"/>
                      </a:pPr>
                      <a:r>
                        <a:rPr lang="en-US" sz="1899">
                          <a:solidFill>
                            <a:srgbClr val="000000"/>
                          </a:solidFill>
                          <a:latin typeface="Cerebri Bold"/>
                        </a:rPr>
                        <a:t>Include knowing what and how to make changes</a:t>
                      </a:r>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tc>
                  <a:txBody>
                    <a:bodyPr/>
                    <a:lstStyle/>
                    <a:p>
                      <a:pPr algn="ctr">
                        <a:lnSpc>
                          <a:spcPts val="3219"/>
                        </a:lnSpc>
                        <a:defRPr/>
                      </a:pPr>
                      <a:r>
                        <a:rPr lang="en-US" sz="2299">
                          <a:solidFill>
                            <a:srgbClr val="000000"/>
                          </a:solidFill>
                          <a:latin typeface="Cerebri Bold"/>
                        </a:rPr>
                        <a:t>"I know what I have to do, I just need to do it."</a:t>
                      </a:r>
                      <a:endParaRPr lang="en-US" sz="1100"/>
                    </a:p>
                    <a:p>
                      <a:pPr algn="ctr">
                        <a:lnSpc>
                          <a:spcPts val="3219"/>
                        </a:lnSpc>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1"/>
                  </a:ext>
                </a:extLst>
              </a:tr>
              <a:tr h="2461354">
                <a:tc>
                  <a:txBody>
                    <a:bodyPr/>
                    <a:lstStyle/>
                    <a:p>
                      <a:pPr algn="ctr">
                        <a:lnSpc>
                          <a:spcPts val="5039"/>
                        </a:lnSpc>
                        <a:defRPr/>
                      </a:pPr>
                      <a:r>
                        <a:rPr lang="en-US" sz="3599">
                          <a:solidFill>
                            <a:srgbClr val="000000"/>
                          </a:solidFill>
                          <a:latin typeface="Cerebri"/>
                        </a:rPr>
                        <a:t>Reason</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DD6FF"/>
                    </a:solidFill>
                  </a:tcPr>
                </a:tc>
                <a:tc>
                  <a:txBody>
                    <a:bodyPr/>
                    <a:lstStyle/>
                    <a:p>
                      <a:pPr algn="ctr">
                        <a:lnSpc>
                          <a:spcPts val="3079"/>
                        </a:lnSpc>
                        <a:defRPr/>
                      </a:pPr>
                      <a:r>
                        <a:rPr lang="en-US" sz="2199">
                          <a:solidFill>
                            <a:srgbClr val="000000"/>
                          </a:solidFill>
                          <a:latin typeface="Cerebri Bold"/>
                        </a:rPr>
                        <a:t>Specific  advantages to making the change in behavior.</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tc>
                  <a:txBody>
                    <a:bodyPr/>
                    <a:lstStyle/>
                    <a:p>
                      <a:pPr marL="410208" lvl="1" indent="-205104" algn="l">
                        <a:lnSpc>
                          <a:spcPts val="2659"/>
                        </a:lnSpc>
                        <a:buFont typeface="Arial"/>
                        <a:buChar char="•"/>
                        <a:defRPr/>
                      </a:pPr>
                      <a:r>
                        <a:rPr lang="en-US" sz="1899">
                          <a:solidFill>
                            <a:srgbClr val="000000"/>
                          </a:solidFill>
                          <a:latin typeface="Cerebri Bold"/>
                        </a:rPr>
                        <a:t>What ways life will be better if change happens</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tc>
                  <a:txBody>
                    <a:bodyPr/>
                    <a:lstStyle/>
                    <a:p>
                      <a:pPr algn="ctr">
                        <a:lnSpc>
                          <a:spcPts val="3219"/>
                        </a:lnSpc>
                        <a:defRPr/>
                      </a:pPr>
                      <a:r>
                        <a:rPr lang="en-US" sz="2299">
                          <a:solidFill>
                            <a:srgbClr val="000000"/>
                          </a:solidFill>
                          <a:latin typeface="Cerebri Bold"/>
                        </a:rPr>
                        <a:t>"It would be nice if I didn't have to worry so much."</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2"/>
                  </a:ext>
                </a:extLst>
              </a:tr>
              <a:tr h="1767354">
                <a:tc>
                  <a:txBody>
                    <a:bodyPr/>
                    <a:lstStyle/>
                    <a:p>
                      <a:pPr algn="ctr">
                        <a:lnSpc>
                          <a:spcPts val="5039"/>
                        </a:lnSpc>
                        <a:defRPr/>
                      </a:pPr>
                      <a:r>
                        <a:rPr lang="en-US" sz="3599">
                          <a:solidFill>
                            <a:srgbClr val="000000"/>
                          </a:solidFill>
                          <a:latin typeface="Cerebri"/>
                        </a:rPr>
                        <a:t>Need</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CDD6FF"/>
                    </a:solidFill>
                  </a:tcPr>
                </a:tc>
                <a:tc>
                  <a:txBody>
                    <a:bodyPr/>
                    <a:lstStyle/>
                    <a:p>
                      <a:pPr algn="ctr">
                        <a:lnSpc>
                          <a:spcPts val="3079"/>
                        </a:lnSpc>
                        <a:defRPr/>
                      </a:pPr>
                      <a:r>
                        <a:rPr lang="en-US" sz="2199">
                          <a:solidFill>
                            <a:srgbClr val="000000"/>
                          </a:solidFill>
                          <a:latin typeface="Cerebri Bold"/>
                        </a:rPr>
                        <a:t>Statement with what is not working.</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tc>
                  <a:txBody>
                    <a:bodyPr/>
                    <a:lstStyle/>
                    <a:p>
                      <a:pPr marL="410208" lvl="1" indent="-205104" algn="l">
                        <a:lnSpc>
                          <a:spcPts val="2659"/>
                        </a:lnSpc>
                        <a:buFont typeface="Arial"/>
                        <a:buChar char="•"/>
                        <a:defRPr/>
                      </a:pPr>
                      <a:r>
                        <a:rPr lang="en-US" sz="1899">
                          <a:solidFill>
                            <a:srgbClr val="000000"/>
                          </a:solidFill>
                          <a:latin typeface="Cerebri Bold"/>
                        </a:rPr>
                        <a:t>Clients recognize certain aspects of their life need to change</a:t>
                      </a: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tc>
                  <a:txBody>
                    <a:bodyPr/>
                    <a:lstStyle/>
                    <a:p>
                      <a:pPr algn="ctr">
                        <a:lnSpc>
                          <a:spcPts val="3219"/>
                        </a:lnSpc>
                        <a:defRPr/>
                      </a:pPr>
                      <a:r>
                        <a:rPr lang="en-US" sz="2299">
                          <a:solidFill>
                            <a:srgbClr val="000000"/>
                          </a:solidFill>
                          <a:latin typeface="Cerebri Bold"/>
                        </a:rPr>
                        <a:t>"I've got to make things better for my children."</a:t>
                      </a:r>
                      <a:endParaRPr lang="en-US" sz="1100"/>
                    </a:p>
                    <a:p>
                      <a:pPr algn="ctr">
                        <a:lnSpc>
                          <a:spcPts val="3219"/>
                        </a:lnSpc>
                      </a:pPr>
                      <a:r>
                        <a:rPr lang="en-US" sz="2299">
                          <a:solidFill>
                            <a:srgbClr val="000000"/>
                          </a:solidFill>
                          <a:latin typeface="Cerebri Bold"/>
                        </a:rPr>
                        <a:t>"I need to get a handle on things."</a:t>
                      </a:r>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3E8FF"/>
                    </a:solidFill>
                  </a:tcPr>
                </a:tc>
                <a:extLst>
                  <a:ext uri="{0D108BD9-81ED-4DB2-BD59-A6C34878D82A}">
                    <a16:rowId xmlns:a16="http://schemas.microsoft.com/office/drawing/2014/main" val="10003"/>
                  </a:ext>
                </a:extLst>
              </a:tr>
            </a:tbl>
          </a:graphicData>
        </a:graphic>
      </p:graphicFrame>
      <p:pic>
        <p:nvPicPr>
          <p:cNvPr id="5" name="Picture 5"/>
          <p:cNvPicPr>
            <a:picLocks noChangeAspect="1"/>
          </p:cNvPicPr>
          <p:nvPr/>
        </p:nvPicPr>
        <p:blipFill>
          <a:blip r:embed="rId7"/>
          <a:srcRect t="6528" b="6528"/>
          <a:stretch>
            <a:fillRect/>
          </a:stretch>
        </p:blipFill>
        <p:spPr>
          <a:xfrm>
            <a:off x="632275" y="9058637"/>
            <a:ext cx="788144" cy="764797"/>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0FF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877370" y="4562399"/>
            <a:ext cx="16934991" cy="804412"/>
          </a:xfrm>
          <a:prstGeom prst="rect">
            <a:avLst/>
          </a:prstGeom>
        </p:spPr>
      </p:pic>
      <p:sp>
        <p:nvSpPr>
          <p:cNvPr id="3" name="AutoShape 3"/>
          <p:cNvSpPr/>
          <p:nvPr/>
        </p:nvSpPr>
        <p:spPr>
          <a:xfrm>
            <a:off x="-279398" y="9641974"/>
            <a:ext cx="17538698" cy="0"/>
          </a:xfrm>
          <a:prstGeom prst="line">
            <a:avLst/>
          </a:prstGeom>
          <a:ln w="19050" cap="flat">
            <a:solidFill>
              <a:srgbClr val="000000"/>
            </a:solidFill>
            <a:prstDash val="solid"/>
            <a:headEnd type="none" w="sm" len="sm"/>
            <a:tailEnd type="none" w="sm" len="sm"/>
          </a:ln>
        </p:spPr>
      </p:sp>
      <p:grpSp>
        <p:nvGrpSpPr>
          <p:cNvPr id="4" name="Group 4"/>
          <p:cNvGrpSpPr/>
          <p:nvPr/>
        </p:nvGrpSpPr>
        <p:grpSpPr>
          <a:xfrm>
            <a:off x="-2585056" y="-4455940"/>
            <a:ext cx="12729897" cy="15372288"/>
            <a:chOff x="0" y="0"/>
            <a:chExt cx="3352730" cy="4048669"/>
          </a:xfrm>
        </p:grpSpPr>
        <p:sp>
          <p:nvSpPr>
            <p:cNvPr id="5" name="Freeform 5"/>
            <p:cNvSpPr/>
            <p:nvPr/>
          </p:nvSpPr>
          <p:spPr>
            <a:xfrm>
              <a:off x="0" y="0"/>
              <a:ext cx="3352730" cy="4048668"/>
            </a:xfrm>
            <a:custGeom>
              <a:avLst/>
              <a:gdLst/>
              <a:ahLst/>
              <a:cxnLst/>
              <a:rect l="l" t="t" r="r" b="b"/>
              <a:pathLst>
                <a:path w="3352730" h="4048668">
                  <a:moveTo>
                    <a:pt x="0" y="0"/>
                  </a:moveTo>
                  <a:lnTo>
                    <a:pt x="3352730" y="0"/>
                  </a:lnTo>
                  <a:lnTo>
                    <a:pt x="3352730" y="4048668"/>
                  </a:lnTo>
                  <a:lnTo>
                    <a:pt x="0" y="4048668"/>
                  </a:lnTo>
                  <a:close/>
                </a:path>
              </a:pathLst>
            </a:custGeom>
            <a:solidFill>
              <a:srgbClr val="104552"/>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pic>
        <p:nvPicPr>
          <p:cNvPr id="7" name="Picture 7"/>
          <p:cNvPicPr>
            <a:picLocks noChangeAspect="1"/>
          </p:cNvPicPr>
          <p:nvPr/>
        </p:nvPicPr>
        <p:blipFill>
          <a:blip r:embed="rId4"/>
          <a:srcRect r="34322"/>
          <a:stretch>
            <a:fillRect/>
          </a:stretch>
        </p:blipFill>
        <p:spPr>
          <a:xfrm>
            <a:off x="10144841" y="1028700"/>
            <a:ext cx="8143159" cy="8229600"/>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22473" flipV="1">
            <a:off x="14281806" y="-3223844"/>
            <a:ext cx="9538814" cy="745219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33047" flipV="1">
            <a:off x="14055110" y="-1252774"/>
            <a:ext cx="6497977" cy="3248988"/>
          </a:xfrm>
          <a:prstGeom prst="rect">
            <a:avLst/>
          </a:prstGeom>
        </p:spPr>
      </p:pic>
      <p:sp>
        <p:nvSpPr>
          <p:cNvPr id="10" name="TextBox 10"/>
          <p:cNvSpPr txBox="1"/>
          <p:nvPr/>
        </p:nvSpPr>
        <p:spPr>
          <a:xfrm>
            <a:off x="1028700" y="2176750"/>
            <a:ext cx="8115300" cy="1028700"/>
          </a:xfrm>
          <a:prstGeom prst="rect">
            <a:avLst/>
          </a:prstGeom>
        </p:spPr>
        <p:txBody>
          <a:bodyPr lIns="0" tIns="0" rIns="0" bIns="0" rtlCol="0" anchor="t">
            <a:spAutoFit/>
          </a:bodyPr>
          <a:lstStyle/>
          <a:p>
            <a:pPr>
              <a:lnSpc>
                <a:spcPts val="8400"/>
              </a:lnSpc>
              <a:spcBef>
                <a:spcPct val="0"/>
              </a:spcBef>
            </a:pPr>
            <a:r>
              <a:rPr lang="en-US" sz="6000">
                <a:solidFill>
                  <a:srgbClr val="F0FFC4"/>
                </a:solidFill>
                <a:latin typeface="Laila Bold"/>
              </a:rPr>
              <a:t>Do You Swear?</a:t>
            </a:r>
          </a:p>
        </p:txBody>
      </p:sp>
      <p:sp>
        <p:nvSpPr>
          <p:cNvPr id="11" name="TextBox 11"/>
          <p:cNvSpPr txBox="1"/>
          <p:nvPr/>
        </p:nvSpPr>
        <p:spPr>
          <a:xfrm>
            <a:off x="1028700" y="4033218"/>
            <a:ext cx="7727671" cy="3916046"/>
          </a:xfrm>
          <a:prstGeom prst="rect">
            <a:avLst/>
          </a:prstGeom>
        </p:spPr>
        <p:txBody>
          <a:bodyPr lIns="0" tIns="0" rIns="0" bIns="0" rtlCol="0" anchor="t">
            <a:spAutoFit/>
          </a:bodyPr>
          <a:lstStyle/>
          <a:p>
            <a:pPr>
              <a:lnSpc>
                <a:spcPts val="5179"/>
              </a:lnSpc>
            </a:pPr>
            <a:r>
              <a:rPr lang="en-US" sz="3699">
                <a:solidFill>
                  <a:srgbClr val="F0FFC4"/>
                </a:solidFill>
                <a:latin typeface="Cerebri"/>
              </a:rPr>
              <a:t>1. I want to… (Desire)</a:t>
            </a:r>
          </a:p>
          <a:p>
            <a:pPr>
              <a:lnSpc>
                <a:spcPts val="5179"/>
              </a:lnSpc>
            </a:pPr>
            <a:r>
              <a:rPr lang="en-US" sz="3699">
                <a:solidFill>
                  <a:srgbClr val="F0FFC4"/>
                </a:solidFill>
                <a:latin typeface="Cerebri"/>
              </a:rPr>
              <a:t>2. I could (Ability)</a:t>
            </a:r>
          </a:p>
          <a:p>
            <a:pPr>
              <a:lnSpc>
                <a:spcPts val="5179"/>
              </a:lnSpc>
            </a:pPr>
            <a:r>
              <a:rPr lang="en-US" sz="3699">
                <a:solidFill>
                  <a:srgbClr val="F0FFC4"/>
                </a:solidFill>
                <a:latin typeface="Cerebri"/>
              </a:rPr>
              <a:t>3. I have good reason to…(Reason)</a:t>
            </a:r>
          </a:p>
          <a:p>
            <a:pPr>
              <a:lnSpc>
                <a:spcPts val="5179"/>
              </a:lnSpc>
            </a:pPr>
            <a:r>
              <a:rPr lang="en-US" sz="3699">
                <a:solidFill>
                  <a:srgbClr val="F0FFC4"/>
                </a:solidFill>
                <a:latin typeface="Cerebri"/>
              </a:rPr>
              <a:t>4. I need to….(Need)</a:t>
            </a:r>
          </a:p>
          <a:p>
            <a:pPr>
              <a:lnSpc>
                <a:spcPts val="5179"/>
              </a:lnSpc>
            </a:pPr>
            <a:r>
              <a:rPr lang="en-US" sz="3699">
                <a:solidFill>
                  <a:srgbClr val="F0FFC4"/>
                </a:solidFill>
                <a:latin typeface="Cerebri"/>
              </a:rPr>
              <a:t>5. I will…(Commitment)</a:t>
            </a:r>
          </a:p>
          <a:p>
            <a:pPr>
              <a:lnSpc>
                <a:spcPts val="5179"/>
              </a:lnSpc>
            </a:pPr>
            <a:endParaRPr lang="en-US" sz="3699">
              <a:solidFill>
                <a:srgbClr val="F0FFC4"/>
              </a:solidFill>
              <a:latin typeface="Cerebri"/>
            </a:endParaRPr>
          </a:p>
        </p:txBody>
      </p:sp>
      <p:pic>
        <p:nvPicPr>
          <p:cNvPr id="12" name="Picture 12"/>
          <p:cNvPicPr>
            <a:picLocks noChangeAspect="1"/>
          </p:cNvPicPr>
          <p:nvPr/>
        </p:nvPicPr>
        <p:blipFill>
          <a:blip r:embed="rId9"/>
          <a:srcRect t="6528" b="6528"/>
          <a:stretch>
            <a:fillRect/>
          </a:stretch>
        </p:blipFill>
        <p:spPr>
          <a:xfrm>
            <a:off x="16321715" y="8684602"/>
            <a:ext cx="1182421" cy="11473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23664</Words>
  <Application>Microsoft Office PowerPoint</Application>
  <PresentationFormat>Custom</PresentationFormat>
  <Paragraphs>1759</Paragraphs>
  <Slides>127</Slides>
  <Notes>127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127</vt:i4>
      </vt:variant>
    </vt:vector>
  </HeadingPairs>
  <TitlesOfParts>
    <vt:vector size="142" baseType="lpstr">
      <vt:lpstr>Symbol</vt:lpstr>
      <vt:lpstr>Courier New</vt:lpstr>
      <vt:lpstr>Cerebri Bold</vt:lpstr>
      <vt:lpstr>Cerebri Italics</vt:lpstr>
      <vt:lpstr>Canva Sans Bold</vt:lpstr>
      <vt:lpstr>Canva Sans</vt:lpstr>
      <vt:lpstr>Open Sans</vt:lpstr>
      <vt:lpstr>Laila Bold Bold</vt:lpstr>
      <vt:lpstr>Cerebri</vt:lpstr>
      <vt:lpstr>Laila Bold</vt:lpstr>
      <vt:lpstr>Wingdings</vt:lpstr>
      <vt:lpstr>TimesNewRoman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Pre-Service Core Week Two</dc:title>
  <dc:creator>Misty D. Fraunfelter</dc:creator>
  <cp:lastModifiedBy>Misty D. Fraunfelter</cp:lastModifiedBy>
  <cp:revision>5</cp:revision>
  <dcterms:created xsi:type="dcterms:W3CDTF">2006-08-16T00:00:00Z</dcterms:created>
  <dcterms:modified xsi:type="dcterms:W3CDTF">2023-04-25T16:09:57Z</dcterms:modified>
  <dc:identifier>DAFellVQgro</dc:identifier>
</cp:coreProperties>
</file>