
<file path=[Content_Types].xml><?xml version="1.0" encoding="utf-8"?>
<Types xmlns="http://schemas.openxmlformats.org/package/2006/content-types">
  <Default Extension="bin" ContentType="image/unknown"/>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1" r:id="rId2"/>
  </p:sldMasterIdLst>
  <p:notesMasterIdLst>
    <p:notesMasterId r:id="rId58"/>
  </p:notesMasterIdLst>
  <p:sldIdLst>
    <p:sldId id="256" r:id="rId3"/>
    <p:sldId id="449" r:id="rId4"/>
    <p:sldId id="391" r:id="rId5"/>
    <p:sldId id="296" r:id="rId6"/>
    <p:sldId id="445" r:id="rId7"/>
    <p:sldId id="267" r:id="rId8"/>
    <p:sldId id="399" r:id="rId9"/>
    <p:sldId id="451" r:id="rId10"/>
    <p:sldId id="402" r:id="rId11"/>
    <p:sldId id="333" r:id="rId12"/>
    <p:sldId id="334" r:id="rId13"/>
    <p:sldId id="458" r:id="rId14"/>
    <p:sldId id="337" r:id="rId15"/>
    <p:sldId id="460" r:id="rId16"/>
    <p:sldId id="452" r:id="rId17"/>
    <p:sldId id="465" r:id="rId18"/>
    <p:sldId id="440" r:id="rId19"/>
    <p:sldId id="441" r:id="rId20"/>
    <p:sldId id="433" r:id="rId21"/>
    <p:sldId id="434" r:id="rId22"/>
    <p:sldId id="461" r:id="rId23"/>
    <p:sldId id="389" r:id="rId24"/>
    <p:sldId id="448" r:id="rId25"/>
    <p:sldId id="423" r:id="rId26"/>
    <p:sldId id="312" r:id="rId27"/>
    <p:sldId id="438" r:id="rId28"/>
    <p:sldId id="425" r:id="rId29"/>
    <p:sldId id="281" r:id="rId30"/>
    <p:sldId id="282" r:id="rId31"/>
    <p:sldId id="283" r:id="rId32"/>
    <p:sldId id="462" r:id="rId33"/>
    <p:sldId id="317" r:id="rId34"/>
    <p:sldId id="331" r:id="rId35"/>
    <p:sldId id="439" r:id="rId36"/>
    <p:sldId id="318" r:id="rId37"/>
    <p:sldId id="457" r:id="rId38"/>
    <p:sldId id="407" r:id="rId39"/>
    <p:sldId id="288" r:id="rId40"/>
    <p:sldId id="456" r:id="rId41"/>
    <p:sldId id="413" r:id="rId42"/>
    <p:sldId id="412" r:id="rId43"/>
    <p:sldId id="415" r:id="rId44"/>
    <p:sldId id="463" r:id="rId45"/>
    <p:sldId id="464" r:id="rId46"/>
    <p:sldId id="386" r:id="rId47"/>
    <p:sldId id="455" r:id="rId48"/>
    <p:sldId id="426" r:id="rId49"/>
    <p:sldId id="430" r:id="rId50"/>
    <p:sldId id="373" r:id="rId51"/>
    <p:sldId id="378" r:id="rId52"/>
    <p:sldId id="447" r:id="rId53"/>
    <p:sldId id="459" r:id="rId54"/>
    <p:sldId id="429" r:id="rId55"/>
    <p:sldId id="384" r:id="rId56"/>
    <p:sldId id="385"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Richmond" initials="AR" lastIdx="1" clrIdx="0">
    <p:extLst>
      <p:ext uri="{19B8F6BF-5375-455C-9EA6-DF929625EA0E}">
        <p15:presenceInfo xmlns:p15="http://schemas.microsoft.com/office/powerpoint/2012/main" userId="S::EI71022@tn.gov::c5e2c34f-93ee-4dce-b85d-b142f25332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F00"/>
    <a:srgbClr val="4870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7347" autoAdjust="0"/>
  </p:normalViewPr>
  <p:slideViewPr>
    <p:cSldViewPr>
      <p:cViewPr varScale="1">
        <p:scale>
          <a:sx n="48" d="100"/>
          <a:sy n="48" d="100"/>
        </p:scale>
        <p:origin x="2040" y="54"/>
      </p:cViewPr>
      <p:guideLst>
        <p:guide orient="horz" pos="2160"/>
        <p:guide pos="2880"/>
      </p:guideLst>
    </p:cSldViewPr>
  </p:slideViewPr>
  <p:notesTextViewPr>
    <p:cViewPr>
      <p:scale>
        <a:sx n="1" d="1"/>
        <a:sy n="1" d="1"/>
      </p:scale>
      <p:origin x="0" y="0"/>
    </p:cViewPr>
  </p:notesTextViewPr>
  <p:notesViewPr>
    <p:cSldViewPr>
      <p:cViewPr varScale="1">
        <p:scale>
          <a:sx n="55" d="100"/>
          <a:sy n="55" d="100"/>
        </p:scale>
        <p:origin x="288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1352F1-55D8-400B-B09D-1844D446EAAF}" type="datetimeFigureOut">
              <a:rPr lang="en-US" smtClean="0"/>
              <a:t>1/26/2023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F4D086-ED95-4993-85F9-0FC2E85AAB14}" type="slidenum">
              <a:rPr lang="en-US" smtClean="0"/>
              <a:t>‹#›</a:t>
            </a:fld>
            <a:endParaRPr lang="en-US"/>
          </a:p>
        </p:txBody>
      </p:sp>
    </p:spTree>
    <p:extLst>
      <p:ext uri="{BB962C8B-B14F-4D97-AF65-F5344CB8AC3E}">
        <p14:creationId xmlns:p14="http://schemas.microsoft.com/office/powerpoint/2010/main" val="3369897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vimeo.com/183649668"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vimeo.com/183649668"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sway.office.com/6qGMdPN5D7ofSFfE?ref=Link"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sway.office.com/LwBZXGMiy5kIVCnR?ref=Link"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files.dcs.tn.gov/intranet/forms/0351.doc"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files.dcs.tn.gov/policies/chap31/31.4.pdf"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files.dcs.tn.gov/policies/chap20/20.20.pdf" TargetMode="External"/><Relationship Id="rId4" Type="http://schemas.openxmlformats.org/officeDocument/2006/relationships/hyperlink" Target="https://files.dcs.tn.gov/policies/chap27/27.21.pdf"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a:t>
            </a:r>
          </a:p>
          <a:p>
            <a:endParaRPr lang="en-US" dirty="0"/>
          </a:p>
        </p:txBody>
      </p:sp>
      <p:sp>
        <p:nvSpPr>
          <p:cNvPr id="4" name="Slide Number Placeholder 3"/>
          <p:cNvSpPr>
            <a:spLocks noGrp="1"/>
          </p:cNvSpPr>
          <p:nvPr>
            <p:ph type="sldNum" sz="quarter" idx="5"/>
          </p:nvPr>
        </p:nvSpPr>
        <p:spPr/>
        <p:txBody>
          <a:bodyPr/>
          <a:lstStyle/>
          <a:p>
            <a:fld id="{57F4D086-ED95-4993-85F9-0FC2E85AAB14}" type="slidenum">
              <a:rPr lang="en-US" smtClean="0"/>
              <a:t>1</a:t>
            </a:fld>
            <a:endParaRPr lang="en-US"/>
          </a:p>
        </p:txBody>
      </p:sp>
    </p:spTree>
    <p:extLst>
      <p:ext uri="{BB962C8B-B14F-4D97-AF65-F5344CB8AC3E}">
        <p14:creationId xmlns:p14="http://schemas.microsoft.com/office/powerpoint/2010/main" val="2555024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Handcuff Key</a:t>
            </a:r>
          </a:p>
        </p:txBody>
      </p:sp>
      <p:sp>
        <p:nvSpPr>
          <p:cNvPr id="4" name="Slide Number Placeholder 3"/>
          <p:cNvSpPr>
            <a:spLocks noGrp="1"/>
          </p:cNvSpPr>
          <p:nvPr>
            <p:ph type="sldNum" sz="quarter" idx="10"/>
          </p:nvPr>
        </p:nvSpPr>
        <p:spPr/>
        <p:txBody>
          <a:bodyPr/>
          <a:lstStyle/>
          <a:p>
            <a:fld id="{57F4D086-ED95-4993-85F9-0FC2E85AAB14}" type="slidenum">
              <a:rPr lang="en-US" smtClean="0"/>
              <a:t>11</a:t>
            </a:fld>
            <a:endParaRPr lang="en-US"/>
          </a:p>
        </p:txBody>
      </p:sp>
    </p:spTree>
    <p:extLst>
      <p:ext uri="{BB962C8B-B14F-4D97-AF65-F5344CB8AC3E}">
        <p14:creationId xmlns:p14="http://schemas.microsoft.com/office/powerpoint/2010/main" val="453316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Vape pen</a:t>
            </a:r>
          </a:p>
        </p:txBody>
      </p:sp>
      <p:sp>
        <p:nvSpPr>
          <p:cNvPr id="4" name="Slide Number Placeholder 3"/>
          <p:cNvSpPr>
            <a:spLocks noGrp="1"/>
          </p:cNvSpPr>
          <p:nvPr>
            <p:ph type="sldNum" sz="quarter" idx="5"/>
          </p:nvPr>
        </p:nvSpPr>
        <p:spPr/>
        <p:txBody>
          <a:bodyPr/>
          <a:lstStyle/>
          <a:p>
            <a:fld id="{57F4D086-ED95-4993-85F9-0FC2E85AAB14}" type="slidenum">
              <a:rPr lang="en-US" smtClean="0"/>
              <a:t>12</a:t>
            </a:fld>
            <a:endParaRPr lang="en-US"/>
          </a:p>
        </p:txBody>
      </p:sp>
    </p:spTree>
    <p:extLst>
      <p:ext uri="{BB962C8B-B14F-4D97-AF65-F5344CB8AC3E}">
        <p14:creationId xmlns:p14="http://schemas.microsoft.com/office/powerpoint/2010/main" val="556234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Suboxone hidden in magazine</a:t>
            </a:r>
          </a:p>
        </p:txBody>
      </p:sp>
      <p:sp>
        <p:nvSpPr>
          <p:cNvPr id="4" name="Slide Number Placeholder 3"/>
          <p:cNvSpPr>
            <a:spLocks noGrp="1"/>
          </p:cNvSpPr>
          <p:nvPr>
            <p:ph type="sldNum" sz="quarter" idx="5"/>
          </p:nvPr>
        </p:nvSpPr>
        <p:spPr/>
        <p:txBody>
          <a:bodyPr/>
          <a:lstStyle/>
          <a:p>
            <a:fld id="{57F4D086-ED95-4993-85F9-0FC2E85AAB14}" type="slidenum">
              <a:rPr lang="en-US" smtClean="0"/>
              <a:t>13</a:t>
            </a:fld>
            <a:endParaRPr lang="en-US"/>
          </a:p>
        </p:txBody>
      </p:sp>
    </p:spTree>
    <p:extLst>
      <p:ext uri="{BB962C8B-B14F-4D97-AF65-F5344CB8AC3E}">
        <p14:creationId xmlns:p14="http://schemas.microsoft.com/office/powerpoint/2010/main" val="285578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Cell phone </a:t>
            </a:r>
          </a:p>
          <a:p>
            <a:r>
              <a:rPr lang="en-US" dirty="0"/>
              <a:t>Is a cell phone always contraband?  What if the young person wants to run and is planning to ask to use the bathroom and have someone meet them there?</a:t>
            </a:r>
          </a:p>
        </p:txBody>
      </p:sp>
      <p:sp>
        <p:nvSpPr>
          <p:cNvPr id="4" name="Slide Number Placeholder 3"/>
          <p:cNvSpPr>
            <a:spLocks noGrp="1"/>
          </p:cNvSpPr>
          <p:nvPr>
            <p:ph type="sldNum" sz="quarter" idx="5"/>
          </p:nvPr>
        </p:nvSpPr>
        <p:spPr/>
        <p:txBody>
          <a:bodyPr/>
          <a:lstStyle/>
          <a:p>
            <a:fld id="{57F4D086-ED95-4993-85F9-0FC2E85AAB14}" type="slidenum">
              <a:rPr lang="en-US" smtClean="0"/>
              <a:t>14</a:t>
            </a:fld>
            <a:endParaRPr lang="en-US"/>
          </a:p>
        </p:txBody>
      </p:sp>
    </p:spTree>
    <p:extLst>
      <p:ext uri="{BB962C8B-B14F-4D97-AF65-F5344CB8AC3E}">
        <p14:creationId xmlns:p14="http://schemas.microsoft.com/office/powerpoint/2010/main" val="3071868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Tattoo Gun</a:t>
            </a:r>
          </a:p>
        </p:txBody>
      </p:sp>
      <p:sp>
        <p:nvSpPr>
          <p:cNvPr id="4" name="Slide Number Placeholder 3"/>
          <p:cNvSpPr>
            <a:spLocks noGrp="1"/>
          </p:cNvSpPr>
          <p:nvPr>
            <p:ph type="sldNum" sz="quarter" idx="5"/>
          </p:nvPr>
        </p:nvSpPr>
        <p:spPr/>
        <p:txBody>
          <a:bodyPr/>
          <a:lstStyle/>
          <a:p>
            <a:fld id="{57F4D086-ED95-4993-85F9-0FC2E85AAB14}" type="slidenum">
              <a:rPr lang="en-US" smtClean="0"/>
              <a:t>15</a:t>
            </a:fld>
            <a:endParaRPr lang="en-US"/>
          </a:p>
        </p:txBody>
      </p:sp>
    </p:spTree>
    <p:extLst>
      <p:ext uri="{BB962C8B-B14F-4D97-AF65-F5344CB8AC3E}">
        <p14:creationId xmlns:p14="http://schemas.microsoft.com/office/powerpoint/2010/main" val="3071868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Baby formula with bugs</a:t>
            </a:r>
          </a:p>
        </p:txBody>
      </p:sp>
      <p:sp>
        <p:nvSpPr>
          <p:cNvPr id="4" name="Slide Number Placeholder 3"/>
          <p:cNvSpPr>
            <a:spLocks noGrp="1"/>
          </p:cNvSpPr>
          <p:nvPr>
            <p:ph type="sldNum" sz="quarter" idx="5"/>
          </p:nvPr>
        </p:nvSpPr>
        <p:spPr/>
        <p:txBody>
          <a:bodyPr/>
          <a:lstStyle/>
          <a:p>
            <a:fld id="{57F4D086-ED95-4993-85F9-0FC2E85AAB14}" type="slidenum">
              <a:rPr lang="en-US" smtClean="0"/>
              <a:t>16</a:t>
            </a:fld>
            <a:endParaRPr lang="en-US"/>
          </a:p>
        </p:txBody>
      </p:sp>
    </p:spTree>
    <p:extLst>
      <p:ext uri="{BB962C8B-B14F-4D97-AF65-F5344CB8AC3E}">
        <p14:creationId xmlns:p14="http://schemas.microsoft.com/office/powerpoint/2010/main" val="56203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000"/>
              </a:spcBef>
              <a:buClr>
                <a:srgbClr val="6FB7D7"/>
              </a:buClr>
              <a:buSzPct val="110000"/>
            </a:pPr>
            <a:r>
              <a:rPr lang="en-US" dirty="0">
                <a:ea typeface="News Gothic MT" charset="0"/>
                <a:cs typeface="News Gothic MT" charset="0"/>
                <a:sym typeface="News Gothic MT" charset="0"/>
              </a:rPr>
              <a:t>Trauma-informed: A trauma-informed approach includes an understanding of trauma and an awareness of the impact it can have across settings, services, and populations. It involves recognizing that context plays a significant role in how individuals perceive and process traumatic events, whether acute or chronic. </a:t>
            </a:r>
          </a:p>
          <a:p>
            <a:pPr marL="0" indent="0">
              <a:spcBef>
                <a:spcPts val="2000"/>
              </a:spcBef>
              <a:buClr>
                <a:srgbClr val="6FB7D7"/>
              </a:buClr>
              <a:buSzPct val="110000"/>
              <a:buNone/>
            </a:pPr>
            <a:r>
              <a:rPr lang="en-US" u="sng" dirty="0"/>
              <a:t>Trauma-informed</a:t>
            </a:r>
            <a:r>
              <a:rPr lang="en-US" dirty="0"/>
              <a:t>: It involves four key elements of a trauma-informed approach: </a:t>
            </a:r>
          </a:p>
          <a:p>
            <a:pPr>
              <a:spcBef>
                <a:spcPts val="2000"/>
              </a:spcBef>
              <a:buClr>
                <a:srgbClr val="6FB7D7"/>
              </a:buClr>
              <a:buSzPct val="110000"/>
            </a:pPr>
            <a:r>
              <a:rPr lang="en-US" dirty="0"/>
              <a:t>realizing the prevalence of trauma; </a:t>
            </a:r>
          </a:p>
          <a:p>
            <a:pPr>
              <a:spcBef>
                <a:spcPts val="2000"/>
              </a:spcBef>
              <a:buClr>
                <a:srgbClr val="6FB7D7"/>
              </a:buClr>
              <a:buSzPct val="110000"/>
            </a:pPr>
            <a:r>
              <a:rPr lang="en-US" dirty="0"/>
              <a:t>recognizing how trauma affects all individuals involved with the program, organization, or system, including its own workforce:</a:t>
            </a:r>
          </a:p>
          <a:p>
            <a:pPr>
              <a:spcBef>
                <a:spcPts val="2000"/>
              </a:spcBef>
              <a:buClr>
                <a:srgbClr val="6FB7D7"/>
              </a:buClr>
              <a:buSzPct val="110000"/>
            </a:pPr>
            <a:r>
              <a:rPr lang="en-US" dirty="0"/>
              <a:t>responding by putting this knowledge into practice:</a:t>
            </a:r>
          </a:p>
          <a:p>
            <a:pPr>
              <a:spcBef>
                <a:spcPts val="2000"/>
              </a:spcBef>
              <a:buClr>
                <a:srgbClr val="6FB7D7"/>
              </a:buClr>
              <a:buSzPct val="110000"/>
            </a:pPr>
            <a:r>
              <a:rPr lang="en-US" dirty="0"/>
              <a:t>resisting traumatization.</a:t>
            </a:r>
          </a:p>
          <a:p>
            <a:pPr>
              <a:spcBef>
                <a:spcPts val="2000"/>
              </a:spcBef>
              <a:buClr>
                <a:srgbClr val="6FB7D7"/>
              </a:buClr>
              <a:buSzPct val="110000"/>
            </a:pPr>
            <a:endParaRPr lang="en-US" dirty="0">
              <a:ea typeface="News Gothic MT" charset="0"/>
              <a:cs typeface="News Gothic MT" charset="0"/>
              <a:sym typeface="News Gothic MT" charset="0"/>
            </a:endParaRPr>
          </a:p>
          <a:p>
            <a:pPr>
              <a:spcBef>
                <a:spcPts val="2000"/>
              </a:spcBef>
              <a:buClr>
                <a:srgbClr val="6FB7D7"/>
              </a:buClr>
              <a:buSzPct val="110000"/>
            </a:pPr>
            <a:r>
              <a:rPr lang="en-US" dirty="0">
                <a:ea typeface="News Gothic MT" charset="0"/>
                <a:cs typeface="News Gothic MT" charset="0"/>
                <a:sym typeface="News Gothic MT" charset="0"/>
              </a:rPr>
              <a:t>REVIEW with the participants what they know about trauma.  ASK them to start thinking about trauma related to searches.  How can a search be traumatic for youth?  What triggers may occur?</a:t>
            </a:r>
          </a:p>
          <a:p>
            <a:pPr>
              <a:spcBef>
                <a:spcPts val="2000"/>
              </a:spcBef>
              <a:buClr>
                <a:srgbClr val="6FB7D7"/>
              </a:buClr>
              <a:buSzPct val="110000"/>
            </a:pPr>
            <a:r>
              <a:rPr lang="en-US" dirty="0">
                <a:ea typeface="News Gothic MT" charset="0"/>
                <a:cs typeface="News Gothic MT" charset="0"/>
                <a:sym typeface="News Gothic MT" charset="0"/>
              </a:rPr>
              <a:t>STATE that it is important for staff to become trauma-informed during an experience such as searching that may trigger the youth we work with.  ASK the participants why searches could trigger a youth.  ANSWERS to pull out include physical touch, loss of control of their own bodies, etc.</a:t>
            </a:r>
          </a:p>
          <a:p>
            <a:pPr>
              <a:spcBef>
                <a:spcPts val="2000"/>
              </a:spcBef>
              <a:buClr>
                <a:srgbClr val="6FB7D7"/>
              </a:buClr>
              <a:buSzPct val="110000"/>
            </a:pPr>
            <a:endParaRPr lang="en-US" dirty="0">
              <a:ea typeface="News Gothic MT" charset="0"/>
              <a:cs typeface="News Gothic MT" charset="0"/>
              <a:sym typeface="News Gothic MT" charset="0"/>
            </a:endParaRPr>
          </a:p>
          <a:p>
            <a:endParaRPr lang="en-US" dirty="0"/>
          </a:p>
        </p:txBody>
      </p:sp>
      <p:sp>
        <p:nvSpPr>
          <p:cNvPr id="4" name="Slide Number Placeholder 3"/>
          <p:cNvSpPr>
            <a:spLocks noGrp="1"/>
          </p:cNvSpPr>
          <p:nvPr>
            <p:ph type="sldNum" sz="quarter" idx="10"/>
          </p:nvPr>
        </p:nvSpPr>
        <p:spPr/>
        <p:txBody>
          <a:bodyPr/>
          <a:lstStyle/>
          <a:p>
            <a:fld id="{57F4D086-ED95-4993-85F9-0FC2E85AAB14}" type="slidenum">
              <a:rPr lang="en-US" smtClean="0"/>
              <a:t>17</a:t>
            </a:fld>
            <a:endParaRPr lang="en-US"/>
          </a:p>
        </p:txBody>
      </p:sp>
    </p:spTree>
    <p:extLst>
      <p:ext uri="{BB962C8B-B14F-4D97-AF65-F5344CB8AC3E}">
        <p14:creationId xmlns:p14="http://schemas.microsoft.com/office/powerpoint/2010/main" val="510100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 of searching can be a trauma trigger for some. If youth are triggered, they may display the inability to cope, trust, manage cognitive processes or regulate behavior</a:t>
            </a:r>
          </a:p>
          <a:p>
            <a:r>
              <a:rPr lang="en-US" dirty="0"/>
              <a:t>Yet,</a:t>
            </a:r>
            <a:r>
              <a:rPr lang="en-US" baseline="0" dirty="0"/>
              <a:t> </a:t>
            </a:r>
            <a:r>
              <a:rPr lang="en-US" dirty="0"/>
              <a:t>if trauma-informed principles are introduced, staff can play a major role in minimizing triggers</a:t>
            </a:r>
            <a:r>
              <a:rPr lang="en-US" baseline="0" dirty="0"/>
              <a:t> and </a:t>
            </a:r>
            <a:r>
              <a:rPr lang="en-US" dirty="0"/>
              <a:t>de-escalating situations.</a:t>
            </a:r>
          </a:p>
          <a:p>
            <a:r>
              <a:rPr lang="en-US" dirty="0"/>
              <a:t>One way to reduce trauma triggers is by talking to the child professionally. Communicate clearly about what you are going to do, to help reduce their anxiety. Also, two staff are present to work together to provide a trauma informed</a:t>
            </a:r>
            <a:r>
              <a:rPr lang="en-US" baseline="0" dirty="0"/>
              <a:t> environment and provide consistency in technique and professionalism. </a:t>
            </a:r>
            <a:r>
              <a:rPr lang="en-US" dirty="0"/>
              <a:t>While you may never know which youth have experienced traumatic events, if you approach each youth in this way, you can make a big difference in maintaining safety.</a:t>
            </a:r>
          </a:p>
          <a:p>
            <a:r>
              <a:rPr lang="en-US" dirty="0"/>
              <a:t>If trauma-informed principles are introduced, staff can play a major role in minimizing triggers and de-escalating situations.</a:t>
            </a:r>
          </a:p>
          <a:p>
            <a:endParaRPr lang="en-US" dirty="0"/>
          </a:p>
          <a:p>
            <a:r>
              <a:rPr lang="en-US" dirty="0"/>
              <a:t>ASK participants for other ideas on how they can be trauma informed. </a:t>
            </a:r>
          </a:p>
          <a:p>
            <a:endParaRPr lang="en-US" dirty="0"/>
          </a:p>
        </p:txBody>
      </p:sp>
      <p:sp>
        <p:nvSpPr>
          <p:cNvPr id="4" name="Slide Number Placeholder 3"/>
          <p:cNvSpPr>
            <a:spLocks noGrp="1"/>
          </p:cNvSpPr>
          <p:nvPr>
            <p:ph type="sldNum" sz="quarter" idx="10"/>
          </p:nvPr>
        </p:nvSpPr>
        <p:spPr/>
        <p:txBody>
          <a:bodyPr/>
          <a:lstStyle/>
          <a:p>
            <a:fld id="{8A0DF89E-8567-4B59-BD3A-FBF5ABC1F813}" type="slidenum">
              <a:rPr lang="en-US" smtClean="0"/>
              <a:t>18</a:t>
            </a:fld>
            <a:endParaRPr lang="en-US"/>
          </a:p>
        </p:txBody>
      </p:sp>
    </p:spTree>
    <p:extLst>
      <p:ext uri="{BB962C8B-B14F-4D97-AF65-F5344CB8AC3E}">
        <p14:creationId xmlns:p14="http://schemas.microsoft.com/office/powerpoint/2010/main" val="4081355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different types of searches.  We will start by</a:t>
            </a:r>
            <a:r>
              <a:rPr lang="en-US" baseline="0" dirty="0"/>
              <a:t> discussing non-invasive searches.</a:t>
            </a:r>
            <a:endParaRPr lang="en-US" dirty="0"/>
          </a:p>
          <a:p>
            <a:r>
              <a:rPr lang="en-US" dirty="0"/>
              <a:t>Non-invasive searches include:</a:t>
            </a:r>
          </a:p>
          <a:p>
            <a:r>
              <a:rPr lang="en-US" dirty="0"/>
              <a:t>a) Visual inspection of appearance;</a:t>
            </a:r>
          </a:p>
          <a:p>
            <a:r>
              <a:rPr lang="en-US" dirty="0"/>
              <a:t>b) Child/youth/person-driven searches-(turning out of pockets, self “pat-down”) in the presence of staff members or foster parents; and</a:t>
            </a:r>
          </a:p>
          <a:p>
            <a:r>
              <a:rPr lang="en-US" dirty="0"/>
              <a:t>c) Use of standard scanning equipment such as metal detectors, or wands designed to detect metal or dense objects.</a:t>
            </a:r>
            <a:r>
              <a:rPr lang="en-US" baseline="0" dirty="0"/>
              <a:t>  </a:t>
            </a:r>
            <a:r>
              <a:rPr lang="en-US" dirty="0"/>
              <a:t>Trained employees may use a hand held scanner to search youth, visitors, or employees for weapons or other metallic objects, the employee will not touch the youth, visitor, volunteer or employee in this search process.</a:t>
            </a:r>
          </a:p>
        </p:txBody>
      </p:sp>
      <p:sp>
        <p:nvSpPr>
          <p:cNvPr id="4" name="Slide Number Placeholder 3"/>
          <p:cNvSpPr>
            <a:spLocks noGrp="1"/>
          </p:cNvSpPr>
          <p:nvPr>
            <p:ph type="sldNum" sz="quarter" idx="10"/>
          </p:nvPr>
        </p:nvSpPr>
        <p:spPr/>
        <p:txBody>
          <a:bodyPr/>
          <a:lstStyle/>
          <a:p>
            <a:fld id="{8A0DF89E-8567-4B59-BD3A-FBF5ABC1F813}" type="slidenum">
              <a:rPr lang="en-US" smtClean="0"/>
              <a:t>19</a:t>
            </a:fld>
            <a:endParaRPr lang="en-US"/>
          </a:p>
        </p:txBody>
      </p:sp>
    </p:spTree>
    <p:extLst>
      <p:ext uri="{BB962C8B-B14F-4D97-AF65-F5344CB8AC3E}">
        <p14:creationId xmlns:p14="http://schemas.microsoft.com/office/powerpoint/2010/main" val="253323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Invasive searches may follow initial placement of a child/youth in custody, admissions, after contact with the community such as a return from runaway or trial home visit, and after suspicious activity which would suggest hidden objects or weapons. Remember we shall use the least invasive search techniques appropriate to the situation.</a:t>
            </a:r>
          </a:p>
          <a:p>
            <a:r>
              <a:rPr lang="en-US" dirty="0"/>
              <a:t>In circumstances where an invasive search needs to be conducted in a foster home, the DCS employee or Contract Agency employee conducts the search with the foster parent observing.</a:t>
            </a:r>
          </a:p>
          <a:p>
            <a:r>
              <a:rPr lang="en-US" dirty="0"/>
              <a:t>Pat-down search</a:t>
            </a:r>
          </a:p>
          <a:p>
            <a:r>
              <a:rPr lang="en-US" dirty="0"/>
              <a:t>Involves DCS or Contract Agency employees and child/youth contact. Private areas are not to be touched (i.e., areas which are covered by undergarments). A staff member of the same gender performs the search.</a:t>
            </a:r>
          </a:p>
          <a:p>
            <a:r>
              <a:rPr lang="en-US" dirty="0"/>
              <a:t>In a Youth Development Center (YDC) and Contract Agency Detention Centers, pat-down searches may be required of youth, visitors, volunteers or employees.</a:t>
            </a:r>
          </a:p>
          <a:p>
            <a:r>
              <a:rPr lang="en-US" dirty="0"/>
              <a:t>Clothing Search</a:t>
            </a:r>
          </a:p>
          <a:p>
            <a:r>
              <a:rPr lang="en-US" dirty="0"/>
              <a:t>When a clothing search is necessary, children/youth are not viewed naked by staff. The child/youth is allowed to remove their clothing in a private area and hand the clothing to staff to search.</a:t>
            </a:r>
          </a:p>
          <a:p>
            <a:r>
              <a:rPr lang="en-US" dirty="0"/>
              <a:t>This type of search is only conducted when the child/youth engages in suspicious activity which would indicate possible concealed contraband or when there is a need to take certain precautions for safety, particularly if there is a risk of the child/youth harming themselves or others.</a:t>
            </a:r>
          </a:p>
          <a:p>
            <a:r>
              <a:rPr lang="en-US" dirty="0"/>
              <a:t>This is not a Strip Search.</a:t>
            </a:r>
          </a:p>
          <a:p>
            <a:r>
              <a:rPr lang="en-US" dirty="0"/>
              <a:t>Personal Property Search</a:t>
            </a:r>
          </a:p>
          <a:p>
            <a:r>
              <a:rPr lang="en-US" dirty="0"/>
              <a:t>Includes opening and inspecting the contents of any item being transported with the child/youth as well as a visual search of all outer clothing to include pants and jacket pockets that are turned out by the child/youth.</a:t>
            </a:r>
            <a:r>
              <a:rPr lang="en-US" baseline="0" dirty="0"/>
              <a:t>  </a:t>
            </a:r>
            <a:r>
              <a:rPr lang="en-US" dirty="0"/>
              <a:t>We will practice this.  There is also a CBT that covers this.</a:t>
            </a:r>
          </a:p>
          <a:p>
            <a:r>
              <a:rPr lang="en-US" dirty="0"/>
              <a:t>Unclothed searches- (YDC and Contract Agency Detention Centers only) An unclothed search is only a visual inspection (e.g., looking in the mouth, ears, having youth spread buttocks, etc.) of the youth’s unclothed body. An unclothed search is only permissible when:</a:t>
            </a:r>
          </a:p>
          <a:p>
            <a:r>
              <a:rPr lang="en-US" dirty="0"/>
              <a:t>A youth initially enters a Youth Development Center/Contract Agency Detention Center; or</a:t>
            </a:r>
          </a:p>
          <a:p>
            <a:r>
              <a:rPr lang="en-US" dirty="0"/>
              <a:t>A youth has been outside the facility and for any portion of the time outside the facility was not under the direct supervision of a staff member;</a:t>
            </a:r>
          </a:p>
          <a:p>
            <a:r>
              <a:rPr lang="en-US" dirty="0"/>
              <a:t>There is reasonable suspicion that a youth is concealing an item that may be used as a weapon or may have other contraband that could endanger his/her well-being or the well- being of others. The use of an unclothed search for reasonable suspicion is approved by the YDC Superintendent or Contract Agency Director of the facility and thoroughly documented in an Incident Report (IR).</a:t>
            </a:r>
          </a:p>
          <a:p>
            <a:r>
              <a:rPr lang="en-US" dirty="0"/>
              <a:t>Body Cavity Search - A body cavity search is </a:t>
            </a:r>
            <a:r>
              <a:rPr lang="en-US" b="1" dirty="0"/>
              <a:t>PROHIBITED</a:t>
            </a:r>
          </a:p>
        </p:txBody>
      </p:sp>
      <p:sp>
        <p:nvSpPr>
          <p:cNvPr id="4" name="Slide Number Placeholder 3"/>
          <p:cNvSpPr>
            <a:spLocks noGrp="1"/>
          </p:cNvSpPr>
          <p:nvPr>
            <p:ph type="sldNum" sz="quarter" idx="10"/>
          </p:nvPr>
        </p:nvSpPr>
        <p:spPr/>
        <p:txBody>
          <a:bodyPr/>
          <a:lstStyle/>
          <a:p>
            <a:fld id="{8A0DF89E-8567-4B59-BD3A-FBF5ABC1F813}" type="slidenum">
              <a:rPr lang="en-US" smtClean="0"/>
              <a:t>20</a:t>
            </a:fld>
            <a:endParaRPr lang="en-US"/>
          </a:p>
        </p:txBody>
      </p:sp>
    </p:spTree>
    <p:extLst>
      <p:ext uri="{BB962C8B-B14F-4D97-AF65-F5344CB8AC3E}">
        <p14:creationId xmlns:p14="http://schemas.microsoft.com/office/powerpoint/2010/main" val="4103663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participants to training and conduct any necessary housekeeping activities regarding virtual training.  Instruct to use the chat box for introductions.</a:t>
            </a:r>
          </a:p>
          <a:p>
            <a:r>
              <a:rPr lang="en-US" dirty="0"/>
              <a:t>Ask each person can introduce themselves, region, position and whether you are new to this training topic, or if you have some experience in this area. EXPLAIN that the training will be interactive, and we will be asking for input in the Chat Box.  Participants will practice the skills learned in a classroom setting later. </a:t>
            </a:r>
          </a:p>
          <a:p>
            <a:endParaRPr lang="en-US" dirty="0"/>
          </a:p>
        </p:txBody>
      </p:sp>
      <p:sp>
        <p:nvSpPr>
          <p:cNvPr id="4" name="Slide Number Placeholder 3"/>
          <p:cNvSpPr>
            <a:spLocks noGrp="1"/>
          </p:cNvSpPr>
          <p:nvPr>
            <p:ph type="sldNum" sz="quarter" idx="5"/>
          </p:nvPr>
        </p:nvSpPr>
        <p:spPr/>
        <p:txBody>
          <a:bodyPr/>
          <a:lstStyle/>
          <a:p>
            <a:fld id="{57F4D086-ED95-4993-85F9-0FC2E85AAB14}" type="slidenum">
              <a:rPr lang="en-US" smtClean="0"/>
              <a:t>2</a:t>
            </a:fld>
            <a:endParaRPr lang="en-US"/>
          </a:p>
        </p:txBody>
      </p:sp>
    </p:spTree>
    <p:extLst>
      <p:ext uri="{BB962C8B-B14F-4D97-AF65-F5344CB8AC3E}">
        <p14:creationId xmlns:p14="http://schemas.microsoft.com/office/powerpoint/2010/main" val="985133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circumstances where an invasive search needs to be conducted in a foster home, the DCS employee or Contract Agency employee conducts the search with the foster parent observing.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Prior to searching any child/youth, the staff person and foster parent need to consider the impact of the search based on several factors, including;  Any past history of trauma that a child/youth has experienced;  What can be achieved by engaging in ONLY visual inspection or appearance; and  Child driven searches-(asking or requesting a child to “turn out” the pockets or self “pat down”) in the presence of staff members and foster parents. </a:t>
            </a:r>
          </a:p>
          <a:p>
            <a:endParaRPr lang="en-US" dirty="0"/>
          </a:p>
          <a:p>
            <a:r>
              <a:rPr lang="en-US" dirty="0"/>
              <a:t>2. When circumstances permit, two (2) staff members or one (1) staff member and one (1) foster parent, as an observer only, is present when a search is conducted on a child/youth, prior to entering or after a child is placed into a foster home. 3. It is preferred that Foster parents observe a search of a child/youth’s personal property/room/area/bags/suitcases/boxes or any other personal items when an FSW or Contract Agency worker is present. 4. If a foster child/youth has a history of concealing contraband/safety issues, or if there is a good and legal reason, the Child and Family Team may complete form CS-1044, Child Safety Plan, during a Child and Family Team Meeting to address alternative search procedures. </a:t>
            </a:r>
          </a:p>
        </p:txBody>
      </p:sp>
      <p:sp>
        <p:nvSpPr>
          <p:cNvPr id="4" name="Slide Number Placeholder 3"/>
          <p:cNvSpPr>
            <a:spLocks noGrp="1"/>
          </p:cNvSpPr>
          <p:nvPr>
            <p:ph type="sldNum" sz="quarter" idx="5"/>
          </p:nvPr>
        </p:nvSpPr>
        <p:spPr/>
        <p:txBody>
          <a:bodyPr/>
          <a:lstStyle/>
          <a:p>
            <a:fld id="{57F4D086-ED95-4993-85F9-0FC2E85AAB14}" type="slidenum">
              <a:rPr lang="en-US" smtClean="0"/>
              <a:t>21</a:t>
            </a:fld>
            <a:endParaRPr lang="en-US"/>
          </a:p>
        </p:txBody>
      </p:sp>
    </p:spTree>
    <p:extLst>
      <p:ext uri="{BB962C8B-B14F-4D97-AF65-F5344CB8AC3E}">
        <p14:creationId xmlns:p14="http://schemas.microsoft.com/office/powerpoint/2010/main" val="33108046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Open Sans" panose="020B0606030504020204" pitchFamily="34" charset="0"/>
                <a:ea typeface="Open Sans" panose="020B0606030504020204" pitchFamily="34" charset="0"/>
                <a:cs typeface="Open Sans" panose="020B0606030504020204" pitchFamily="34" charset="0"/>
              </a:rPr>
              <a:t>Any personal belongings being transported with a child/youth entering custody, returning from a trial home visit, or returning from runaway are searched.</a:t>
            </a:r>
            <a:endParaRPr lang="en-US" dirty="0"/>
          </a:p>
          <a:p>
            <a:r>
              <a:rPr lang="en-US" dirty="0"/>
              <a:t>Make</a:t>
            </a:r>
            <a:r>
              <a:rPr lang="en-US" baseline="0" dirty="0"/>
              <a:t> sure you follow this process for every bag, box, item.</a:t>
            </a:r>
          </a:p>
          <a:p>
            <a:r>
              <a:rPr lang="en-US" baseline="0" dirty="0"/>
              <a:t>Explain Purpose of Search</a:t>
            </a:r>
          </a:p>
          <a:p>
            <a:r>
              <a:rPr lang="en-US" baseline="0" dirty="0"/>
              <a:t>Wear Gloves</a:t>
            </a:r>
          </a:p>
          <a:p>
            <a:r>
              <a:rPr lang="en-US" baseline="0" dirty="0"/>
              <a:t>Have two people present.  </a:t>
            </a:r>
            <a:r>
              <a:rPr lang="en-US" b="1" baseline="0" dirty="0"/>
              <a:t>One of the people present must be the trained staff member. The witness is at the discretion of the staff member. For example: court liaison, a TL, LE, provider. </a:t>
            </a:r>
          </a:p>
          <a:p>
            <a:r>
              <a:rPr lang="en-US" baseline="0" dirty="0"/>
              <a:t>Conduct the search in an area that is private </a:t>
            </a:r>
          </a:p>
          <a:p>
            <a:r>
              <a:rPr lang="en-US" baseline="0" dirty="0"/>
              <a:t>Visually inspect clothing being worn </a:t>
            </a:r>
            <a:r>
              <a:rPr lang="en-US" b="1" baseline="0" dirty="0"/>
              <a:t>Search pockets and seams of all OUTER clothing like jackets. Have the child turn their pockets out.</a:t>
            </a:r>
          </a:p>
          <a:p>
            <a:r>
              <a:rPr lang="en-US" b="1" baseline="0" dirty="0"/>
              <a:t>Open and inspect all items going WITH the child/youth to placement.</a:t>
            </a:r>
          </a:p>
          <a:p>
            <a:r>
              <a:rPr lang="en-US" baseline="0" dirty="0"/>
              <a:t>Search every pocket of the bag/container</a:t>
            </a:r>
          </a:p>
          <a:p>
            <a:r>
              <a:rPr lang="en-US" baseline="0" dirty="0"/>
              <a:t>Search the pockets and seams of all clothing</a:t>
            </a:r>
          </a:p>
          <a:p>
            <a:r>
              <a:rPr lang="en-US" baseline="0" dirty="0"/>
              <a:t>Inspect the contents of every item (shampoo, hairbrush, etc.)</a:t>
            </a:r>
          </a:p>
          <a:p>
            <a:endParaRPr lang="en-US" baseline="0" dirty="0"/>
          </a:p>
          <a:p>
            <a:br>
              <a:rPr lang="en-US" b="1" baseline="0" dirty="0">
                <a:solidFill>
                  <a:schemeClr val="bg2"/>
                </a:solidFill>
              </a:rPr>
            </a:br>
            <a:endParaRPr lang="en-US" b="1" dirty="0">
              <a:solidFill>
                <a:schemeClr val="bg2"/>
              </a:solidFill>
            </a:endParaRPr>
          </a:p>
        </p:txBody>
      </p:sp>
      <p:sp>
        <p:nvSpPr>
          <p:cNvPr id="4" name="Slide Number Placeholder 3"/>
          <p:cNvSpPr>
            <a:spLocks noGrp="1"/>
          </p:cNvSpPr>
          <p:nvPr>
            <p:ph type="sldNum" sz="quarter" idx="10"/>
          </p:nvPr>
        </p:nvSpPr>
        <p:spPr/>
        <p:txBody>
          <a:bodyPr/>
          <a:lstStyle/>
          <a:p>
            <a:fld id="{8A0DF89E-8567-4B59-BD3A-FBF5ABC1F813}" type="slidenum">
              <a:rPr lang="en-US" smtClean="0"/>
              <a:t>22</a:t>
            </a:fld>
            <a:endParaRPr lang="en-US"/>
          </a:p>
        </p:txBody>
      </p:sp>
    </p:spTree>
    <p:extLst>
      <p:ext uri="{BB962C8B-B14F-4D97-AF65-F5344CB8AC3E}">
        <p14:creationId xmlns:p14="http://schemas.microsoft.com/office/powerpoint/2010/main" val="1774366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ensure the safety of all parties involved, any personal belongings being transported with a child/youth entering custody, returning from a trial home visit, or returning from runaway are searched. This also includes</a:t>
            </a:r>
            <a:r>
              <a:rPr lang="en-US" baseline="0" dirty="0"/>
              <a:t> any</a:t>
            </a:r>
            <a:r>
              <a:rPr lang="en-US" dirty="0"/>
              <a:t> suspicious activity which would suggest hidden objects or weapons.</a:t>
            </a:r>
          </a:p>
          <a:p>
            <a:endParaRPr lang="en-US" dirty="0"/>
          </a:p>
          <a:p>
            <a:r>
              <a:rPr lang="en-US" dirty="0"/>
              <a:t>Search of personal property of a child/youth includes, but is not limited to, opening and inspecting the contents of any item being transported with the child/youth as well as a visual search of all outer clothing to include pants and jacket pockets that are turned out by the child/youth.</a:t>
            </a:r>
          </a:p>
          <a:p>
            <a:endParaRPr lang="en-US" dirty="0"/>
          </a:p>
          <a:p>
            <a:r>
              <a:rPr lang="en-US" dirty="0"/>
              <a:t>ASK where would you start searching this bag?  Outside and work inside (start with strap and outer pockets).</a:t>
            </a:r>
          </a:p>
          <a:p>
            <a:endParaRPr lang="en-US" dirty="0"/>
          </a:p>
          <a:p>
            <a:r>
              <a:rPr lang="en-US" dirty="0"/>
              <a:t>Let’s practice!  In the </a:t>
            </a:r>
            <a:r>
              <a:rPr lang="en-US" b="1" dirty="0"/>
              <a:t>classroom</a:t>
            </a:r>
            <a:r>
              <a:rPr lang="en-US" dirty="0"/>
              <a:t> set-up a bag with “contraband” hidden that they will need to find.  </a:t>
            </a:r>
          </a:p>
          <a:p>
            <a:endParaRPr lang="en-US" dirty="0"/>
          </a:p>
          <a:p>
            <a:r>
              <a:rPr lang="en-US" dirty="0"/>
              <a:t>CBT- </a:t>
            </a:r>
            <a:r>
              <a:rPr lang="en-US" b="1" i="0" dirty="0">
                <a:solidFill>
                  <a:srgbClr val="000000"/>
                </a:solidFill>
                <a:effectLst/>
                <a:latin typeface="Arial" panose="020B0604020202020204" pitchFamily="34" charset="0"/>
              </a:rPr>
              <a:t>Ensuring Safety through Searches </a:t>
            </a:r>
            <a:r>
              <a:rPr lang="en-US" b="0" i="0" dirty="0">
                <a:solidFill>
                  <a:srgbClr val="000000"/>
                </a:solidFill>
                <a:effectLst/>
                <a:latin typeface="Arial" panose="020B0604020202020204" pitchFamily="34" charset="0"/>
              </a:rPr>
              <a:t>CH-CB3172-200000-01</a:t>
            </a:r>
            <a:endParaRPr lang="en-US" dirty="0"/>
          </a:p>
        </p:txBody>
      </p:sp>
      <p:sp>
        <p:nvSpPr>
          <p:cNvPr id="4" name="Slide Number Placeholder 3"/>
          <p:cNvSpPr>
            <a:spLocks noGrp="1"/>
          </p:cNvSpPr>
          <p:nvPr>
            <p:ph type="sldNum" sz="quarter" idx="5"/>
          </p:nvPr>
        </p:nvSpPr>
        <p:spPr/>
        <p:txBody>
          <a:bodyPr/>
          <a:lstStyle/>
          <a:p>
            <a:fld id="{57F4D086-ED95-4993-85F9-0FC2E85AAB14}" type="slidenum">
              <a:rPr lang="en-US" smtClean="0"/>
              <a:t>23</a:t>
            </a:fld>
            <a:endParaRPr lang="en-US"/>
          </a:p>
        </p:txBody>
      </p:sp>
    </p:spTree>
    <p:extLst>
      <p:ext uri="{BB962C8B-B14F-4D97-AF65-F5344CB8AC3E}">
        <p14:creationId xmlns:p14="http://schemas.microsoft.com/office/powerpoint/2010/main" val="1902058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These types of searches may follow initial placement of a child/youth in custody, admissions, after contact with the community such as a return from runaway or trial home visit, and after suspicious activity which would suggest hidden objects or weapons. 	</a:t>
            </a:r>
          </a:p>
          <a:p>
            <a:endParaRPr lang="en-US" dirty="0"/>
          </a:p>
        </p:txBody>
      </p:sp>
      <p:sp>
        <p:nvSpPr>
          <p:cNvPr id="4" name="Slide Number Placeholder 3"/>
          <p:cNvSpPr>
            <a:spLocks noGrp="1"/>
          </p:cNvSpPr>
          <p:nvPr>
            <p:ph type="sldNum" sz="quarter" idx="5"/>
          </p:nvPr>
        </p:nvSpPr>
        <p:spPr/>
        <p:txBody>
          <a:bodyPr/>
          <a:lstStyle/>
          <a:p>
            <a:fld id="{57F4D086-ED95-4993-85F9-0FC2E85AAB14}" type="slidenum">
              <a:rPr lang="en-US" smtClean="0"/>
              <a:t>24</a:t>
            </a:fld>
            <a:endParaRPr lang="en-US"/>
          </a:p>
        </p:txBody>
      </p:sp>
    </p:spTree>
    <p:extLst>
      <p:ext uri="{BB962C8B-B14F-4D97-AF65-F5344CB8AC3E}">
        <p14:creationId xmlns:p14="http://schemas.microsoft.com/office/powerpoint/2010/main" val="784869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that for Obesity </a:t>
            </a:r>
          </a:p>
          <a:p>
            <a:r>
              <a:rPr lang="en-US" dirty="0"/>
              <a:t>o	If the youth is extremely obese and a search cannot be completed effectively by one person, use a partner. </a:t>
            </a:r>
          </a:p>
          <a:p>
            <a:r>
              <a:rPr lang="en-US" dirty="0"/>
              <a:t>o	Each person should follow standard procedures, but one person should search the right half while the other searches the left. </a:t>
            </a:r>
          </a:p>
          <a:p>
            <a:r>
              <a:rPr lang="en-US" dirty="0"/>
              <a:t>o	Make sure to overlap each other to ensure complete coverage. </a:t>
            </a:r>
          </a:p>
          <a:p>
            <a:r>
              <a:rPr lang="en-US" dirty="0"/>
              <a:t>o	Keep in mind the sensitivity of the youth but be sure to conduct a thorough search. </a:t>
            </a:r>
          </a:p>
          <a:p>
            <a:r>
              <a:rPr lang="en-US" dirty="0"/>
              <a:t>•	STATE that for a Prosthesis </a:t>
            </a:r>
          </a:p>
          <a:p>
            <a:r>
              <a:rPr lang="en-US" dirty="0"/>
              <a:t>o	If while searching a youth, and you discover prosthesis, be sure to contact your supervisor before continuing the search. </a:t>
            </a:r>
          </a:p>
          <a:p>
            <a:r>
              <a:rPr lang="en-US" dirty="0"/>
              <a:t>•	STATE that for Casts and Bandages </a:t>
            </a:r>
          </a:p>
          <a:p>
            <a:r>
              <a:rPr lang="en-US" dirty="0"/>
              <a:t>o	Be sure to search these areas as thoroughly as possible. </a:t>
            </a:r>
          </a:p>
          <a:p>
            <a:r>
              <a:rPr lang="en-US" dirty="0"/>
              <a:t>o	Under no conditions should you remove or tamper with medical devices.  </a:t>
            </a:r>
          </a:p>
          <a:p>
            <a:r>
              <a:rPr lang="en-US" dirty="0"/>
              <a:t>•	STATE that for Wheelchairs</a:t>
            </a:r>
          </a:p>
          <a:p>
            <a:r>
              <a:rPr lang="en-US" dirty="0"/>
              <a:t>o	Searching a youth in a wheelchair can be a very delicate and potentially unpleasant situation. </a:t>
            </a:r>
          </a:p>
          <a:p>
            <a:r>
              <a:rPr lang="en-US" dirty="0"/>
              <a:t>o	Youth in wheelchairs still need to be thoroughly searched as gently as possible.</a:t>
            </a:r>
          </a:p>
          <a:p>
            <a:r>
              <a:rPr lang="en-US" dirty="0"/>
              <a:t>o	Follow regional/institutional procedures for searching youth in wheelchairs.  </a:t>
            </a:r>
          </a:p>
          <a:p>
            <a:r>
              <a:rPr lang="en-US" dirty="0"/>
              <a:t>o	Crutches and canes must also be thoroughly searched. </a:t>
            </a:r>
          </a:p>
          <a:p>
            <a:r>
              <a:rPr lang="en-US" dirty="0"/>
              <a:t>o	Check padding and protective tips for contraband.</a:t>
            </a:r>
          </a:p>
          <a:p>
            <a:r>
              <a:rPr lang="en-US" dirty="0"/>
              <a:t>SHARE that there was an incident that occurred in one of our former YDCs where a wheelchair wasn’t searched properly, and a gun was later found.  Searching these items is very important even though it may make us feel uncomfortable.</a:t>
            </a:r>
          </a:p>
          <a:p>
            <a:endParaRPr lang="en-US" dirty="0"/>
          </a:p>
        </p:txBody>
      </p:sp>
      <p:sp>
        <p:nvSpPr>
          <p:cNvPr id="4" name="Slide Number Placeholder 3"/>
          <p:cNvSpPr>
            <a:spLocks noGrp="1"/>
          </p:cNvSpPr>
          <p:nvPr>
            <p:ph type="sldNum" sz="quarter" idx="5"/>
          </p:nvPr>
        </p:nvSpPr>
        <p:spPr/>
        <p:txBody>
          <a:bodyPr/>
          <a:lstStyle/>
          <a:p>
            <a:fld id="{57F4D086-ED95-4993-85F9-0FC2E85AAB14}" type="slidenum">
              <a:rPr lang="en-US" smtClean="0"/>
              <a:t>25</a:t>
            </a:fld>
            <a:endParaRPr lang="en-US"/>
          </a:p>
        </p:txBody>
      </p:sp>
    </p:spTree>
    <p:extLst>
      <p:ext uri="{BB962C8B-B14F-4D97-AF65-F5344CB8AC3E}">
        <p14:creationId xmlns:p14="http://schemas.microsoft.com/office/powerpoint/2010/main" val="1929404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discuss some specific considerations around safety and security for transgender youth.</a:t>
            </a:r>
          </a:p>
          <a:p>
            <a:r>
              <a:rPr lang="en-US" dirty="0"/>
              <a:t>The PREA standards address several areas to guide facilities specific to transgender and intersex youth to include classification,</a:t>
            </a:r>
          </a:p>
          <a:p>
            <a:r>
              <a:rPr lang="en-US" dirty="0"/>
              <a:t>housing and placement, programing and training for staff. This includes our work today on pat searches. </a:t>
            </a:r>
          </a:p>
          <a:p>
            <a:r>
              <a:rPr lang="en-US" dirty="0"/>
              <a:t>Before we begin, I’d like to acknowledge that covering the special considerations for these populations can make some people</a:t>
            </a:r>
          </a:p>
          <a:p>
            <a:r>
              <a:rPr lang="en-US" dirty="0"/>
              <a:t>uncomfortable. Just like many other things in your personal life, you are entitled to your own perspectives when you are on your own time.  But when you clock in for work, we know that we are expected to shift those concerns to focus on safety and security, and act in a professional manner at all times.</a:t>
            </a:r>
          </a:p>
          <a:p>
            <a:r>
              <a:rPr lang="en-US" dirty="0"/>
              <a:t>That means we all have to put aside our personal feelings or beliefs and focus on our mission at all times. We all know that it’s important to maintain our standard of professionalism in the language and actions we use with all youth.</a:t>
            </a:r>
          </a:p>
          <a:p>
            <a:endParaRPr lang="en-US" sz="1200" b="0" i="0" u="none" strike="noStrike" kern="1200" baseline="0" dirty="0">
              <a:solidFill>
                <a:schemeClr val="tx1"/>
              </a:solidFill>
              <a:latin typeface="+mn-lt"/>
              <a:ea typeface="+mn-ea"/>
              <a:cs typeface="+mn-cs"/>
            </a:endParaRPr>
          </a:p>
          <a:p>
            <a:r>
              <a:rPr lang="en-US" dirty="0"/>
              <a:t>Transgender or intersex youth will not be searched or physically examined for the sole purpose of determining genital status. </a:t>
            </a:r>
            <a:r>
              <a:rPr lang="en-US" b="1" dirty="0"/>
              <a:t>No</a:t>
            </a:r>
            <a:r>
              <a:rPr lang="en-US" b="1" baseline="0" dirty="0">
                <a:solidFill>
                  <a:schemeClr val="bg2"/>
                </a:solidFill>
              </a:rPr>
              <a:t> </a:t>
            </a:r>
            <a:r>
              <a:rPr lang="en-US" b="1" dirty="0"/>
              <a:t>one should be searched in a manner that is humiliating or degrading.</a:t>
            </a:r>
          </a:p>
          <a:p>
            <a:endParaRPr lang="en-US" b="1" dirty="0"/>
          </a:p>
          <a:p>
            <a:r>
              <a:rPr lang="en-US" dirty="0"/>
              <a:t>Transgender youth may request accommodations regarding the gender of staff conducting the search.  This request shall be documented</a:t>
            </a:r>
            <a:r>
              <a:rPr lang="en-US" baseline="0" dirty="0"/>
              <a:t> on </a:t>
            </a:r>
            <a:r>
              <a:rPr lang="en-US" dirty="0"/>
              <a:t>form CS-1219, Search Request for Transgender and Intersex Youth. DCS Policy 20.20, provides additional information on guidelines for working with transgender</a:t>
            </a:r>
            <a:r>
              <a:rPr lang="en-US" baseline="0" dirty="0"/>
              <a:t> youth.</a:t>
            </a:r>
            <a:endParaRPr lang="en-US" dirty="0"/>
          </a:p>
          <a:p>
            <a:pPr marL="1028700" marR="0" lvl="2" indent="-342900" algn="l" defTabSz="914400" rtl="0" eaLnBrk="1" fontAlgn="auto" latinLnBrk="0" hangingPunct="1">
              <a:lnSpc>
                <a:spcPct val="100000"/>
              </a:lnSpc>
              <a:spcBef>
                <a:spcPts val="600"/>
              </a:spcBef>
              <a:spcAft>
                <a:spcPts val="0"/>
              </a:spcAft>
              <a:buClr>
                <a:srgbClr val="215D77"/>
              </a:buClr>
              <a:buSzPct val="110000"/>
              <a:buFontTx/>
              <a:buNone/>
              <a:tabLst/>
              <a:defRPr/>
            </a:pPr>
            <a:r>
              <a:rPr lang="en-US" sz="2400" dirty="0">
                <a:latin typeface="+mn-lt"/>
                <a:ea typeface="News Gothic MT" charset="0"/>
                <a:cs typeface="News Gothic MT" charset="0"/>
                <a:sym typeface="News Gothic MT" charset="0"/>
              </a:rPr>
              <a:t>Transgender Search technique video option </a:t>
            </a:r>
            <a:r>
              <a:rPr lang="en-US" sz="2400" dirty="0">
                <a:latin typeface="+mn-lt"/>
                <a:ea typeface="News Gothic MT" charset="0"/>
                <a:cs typeface="News Gothic MT" charset="0"/>
                <a:sym typeface="News Gothic MT" charset="0"/>
                <a:hlinkClick r:id="rId3"/>
              </a:rPr>
              <a:t>https://vimeo.com/183649668</a:t>
            </a:r>
            <a:endParaRPr lang="en-US" sz="2400" dirty="0">
              <a:latin typeface="+mn-lt"/>
              <a:ea typeface="News Gothic MT" charset="0"/>
              <a:cs typeface="News Gothic MT" charset="0"/>
              <a:sym typeface="News Gothic MT" charset="0"/>
            </a:endParaRPr>
          </a:p>
          <a:p>
            <a:pPr marL="1028700" lvl="2" indent="-342900">
              <a:spcBef>
                <a:spcPts val="600"/>
              </a:spcBef>
              <a:buClr>
                <a:srgbClr val="215D77"/>
              </a:buClr>
              <a:buSzPct val="110000"/>
            </a:pPr>
            <a:r>
              <a:rPr lang="en-US" sz="2400" dirty="0">
                <a:latin typeface="+mn-lt"/>
                <a:ea typeface="News Gothic MT" charset="0"/>
                <a:cs typeface="News Gothic MT" charset="0"/>
                <a:sym typeface="News Gothic MT" charset="0"/>
              </a:rPr>
              <a:t>Start video at 22:18</a:t>
            </a:r>
          </a:p>
          <a:p>
            <a:pPr marL="1028700" lvl="2" indent="-342900">
              <a:spcBef>
                <a:spcPts val="600"/>
              </a:spcBef>
              <a:buClr>
                <a:srgbClr val="215D77"/>
              </a:buClr>
              <a:buSzPct val="110000"/>
            </a:pPr>
            <a:r>
              <a:rPr lang="en-US" sz="2400" dirty="0">
                <a:latin typeface="+mn-lt"/>
                <a:ea typeface="News Gothic MT" charset="0"/>
                <a:cs typeface="News Gothic MT" charset="0"/>
                <a:sym typeface="News Gothic MT" charset="0"/>
              </a:rPr>
              <a:t>End video 28:08</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A0DF89E-8567-4B59-BD3A-FBF5ABC1F813}" type="slidenum">
              <a:rPr lang="en-US" smtClean="0"/>
              <a:t>26</a:t>
            </a:fld>
            <a:endParaRPr lang="en-US"/>
          </a:p>
        </p:txBody>
      </p:sp>
    </p:spTree>
    <p:extLst>
      <p:ext uri="{BB962C8B-B14F-4D97-AF65-F5344CB8AC3E}">
        <p14:creationId xmlns:p14="http://schemas.microsoft.com/office/powerpoint/2010/main" val="1094373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Slide</a:t>
            </a:r>
          </a:p>
        </p:txBody>
      </p:sp>
      <p:sp>
        <p:nvSpPr>
          <p:cNvPr id="4" name="Slide Number Placeholder 3"/>
          <p:cNvSpPr>
            <a:spLocks noGrp="1"/>
          </p:cNvSpPr>
          <p:nvPr>
            <p:ph type="sldNum" sz="quarter" idx="10"/>
          </p:nvPr>
        </p:nvSpPr>
        <p:spPr/>
        <p:txBody>
          <a:bodyPr/>
          <a:lstStyle/>
          <a:p>
            <a:fld id="{57F4D086-ED95-4993-85F9-0FC2E85AAB14}" type="slidenum">
              <a:rPr lang="en-US" smtClean="0"/>
              <a:t>27</a:t>
            </a:fld>
            <a:endParaRPr lang="en-US"/>
          </a:p>
        </p:txBody>
      </p:sp>
    </p:spTree>
    <p:extLst>
      <p:ext uri="{BB962C8B-B14F-4D97-AF65-F5344CB8AC3E}">
        <p14:creationId xmlns:p14="http://schemas.microsoft.com/office/powerpoint/2010/main" val="2046499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Slide</a:t>
            </a:r>
          </a:p>
        </p:txBody>
      </p:sp>
      <p:sp>
        <p:nvSpPr>
          <p:cNvPr id="4" name="Slide Number Placeholder 3"/>
          <p:cNvSpPr>
            <a:spLocks noGrp="1"/>
          </p:cNvSpPr>
          <p:nvPr>
            <p:ph type="sldNum" sz="quarter" idx="5"/>
          </p:nvPr>
        </p:nvSpPr>
        <p:spPr/>
        <p:txBody>
          <a:bodyPr/>
          <a:lstStyle/>
          <a:p>
            <a:fld id="{57F4D086-ED95-4993-85F9-0FC2E85AAB14}" type="slidenum">
              <a:rPr lang="en-US" smtClean="0"/>
              <a:t>28</a:t>
            </a:fld>
            <a:endParaRPr lang="en-US"/>
          </a:p>
        </p:txBody>
      </p:sp>
    </p:spTree>
    <p:extLst>
      <p:ext uri="{BB962C8B-B14F-4D97-AF65-F5344CB8AC3E}">
        <p14:creationId xmlns:p14="http://schemas.microsoft.com/office/powerpoint/2010/main" val="1612306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Slide</a:t>
            </a:r>
          </a:p>
        </p:txBody>
      </p:sp>
      <p:sp>
        <p:nvSpPr>
          <p:cNvPr id="4" name="Slide Number Placeholder 3"/>
          <p:cNvSpPr>
            <a:spLocks noGrp="1"/>
          </p:cNvSpPr>
          <p:nvPr>
            <p:ph type="sldNum" sz="quarter" idx="5"/>
          </p:nvPr>
        </p:nvSpPr>
        <p:spPr/>
        <p:txBody>
          <a:bodyPr/>
          <a:lstStyle/>
          <a:p>
            <a:fld id="{57F4D086-ED95-4993-85F9-0FC2E85AAB14}" type="slidenum">
              <a:rPr lang="en-US" smtClean="0"/>
              <a:t>29</a:t>
            </a:fld>
            <a:endParaRPr lang="en-US"/>
          </a:p>
        </p:txBody>
      </p:sp>
    </p:spTree>
    <p:extLst>
      <p:ext uri="{BB962C8B-B14F-4D97-AF65-F5344CB8AC3E}">
        <p14:creationId xmlns:p14="http://schemas.microsoft.com/office/powerpoint/2010/main" val="1508028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 Down Searches Always Happen </a:t>
            </a:r>
          </a:p>
          <a:p>
            <a:r>
              <a:rPr lang="en-US" dirty="0"/>
              <a:t>Follow the Quadrant Method</a:t>
            </a:r>
          </a:p>
          <a:p>
            <a:r>
              <a:rPr lang="en-US" dirty="0"/>
              <a:t>Top to Bottom</a:t>
            </a:r>
          </a:p>
          <a:p>
            <a:r>
              <a:rPr lang="en-US" dirty="0"/>
              <a:t>Thoroughly </a:t>
            </a:r>
          </a:p>
          <a:p>
            <a:r>
              <a:rPr lang="en-US" dirty="0"/>
              <a:t>Systematically</a:t>
            </a:r>
          </a:p>
          <a:p>
            <a:pPr marL="1028700" lvl="2" indent="-342900">
              <a:spcBef>
                <a:spcPts val="600"/>
              </a:spcBef>
              <a:buClr>
                <a:srgbClr val="215D77"/>
              </a:buClr>
              <a:buSzPct val="110000"/>
            </a:pPr>
            <a:endParaRPr lang="en-US" sz="2400" dirty="0">
              <a:latin typeface="+mn-lt"/>
              <a:ea typeface="News Gothic MT" charset="0"/>
              <a:cs typeface="News Gothic MT" charset="0"/>
              <a:sym typeface="News Gothic MT" charset="0"/>
            </a:endParaRPr>
          </a:p>
          <a:p>
            <a:r>
              <a:rPr lang="en-US" dirty="0"/>
              <a:t>We will now watch a video that will demonstrate this search technique.  State that the video will use the term inmate however remember we are searching youth.  This is also a cross gender search in the adult population which is NOT ALLOWED in DCS with juveniles.</a:t>
            </a:r>
          </a:p>
          <a:p>
            <a:endParaRPr lang="en-US" dirty="0"/>
          </a:p>
          <a:p>
            <a:r>
              <a:rPr lang="en-US" dirty="0"/>
              <a:t>For Virtual: REVIEW checklist and ASK participants to follow along with checklist</a:t>
            </a:r>
          </a:p>
          <a:p>
            <a:pPr marL="1028700" lvl="2" indent="-342900">
              <a:spcBef>
                <a:spcPts val="600"/>
              </a:spcBef>
              <a:buClr>
                <a:srgbClr val="215D77"/>
              </a:buClr>
              <a:buSzPct val="110000"/>
            </a:pPr>
            <a:r>
              <a:rPr lang="en-US" sz="2400" dirty="0">
                <a:latin typeface="+mn-lt"/>
                <a:ea typeface="News Gothic MT" charset="0"/>
                <a:cs typeface="News Gothic MT" charset="0"/>
                <a:sym typeface="News Gothic MT" charset="0"/>
                <a:hlinkClick r:id="rId3"/>
              </a:rPr>
              <a:t>https://vimeo.com/183649668</a:t>
            </a:r>
            <a:endParaRPr lang="en-US" sz="2400" dirty="0">
              <a:latin typeface="+mn-lt"/>
              <a:ea typeface="News Gothic MT" charset="0"/>
              <a:cs typeface="News Gothic MT" charset="0"/>
              <a:sym typeface="News Gothic MT" charset="0"/>
            </a:endParaRPr>
          </a:p>
          <a:p>
            <a:pPr marL="1028700" lvl="2" indent="-342900">
              <a:spcBef>
                <a:spcPts val="600"/>
              </a:spcBef>
              <a:buClr>
                <a:srgbClr val="215D77"/>
              </a:buClr>
              <a:buSzPct val="110000"/>
            </a:pPr>
            <a:r>
              <a:rPr lang="en-US" sz="2400" dirty="0">
                <a:latin typeface="+mn-lt"/>
                <a:ea typeface="News Gothic MT" charset="0"/>
                <a:cs typeface="News Gothic MT" charset="0"/>
                <a:sym typeface="News Gothic MT" charset="0"/>
              </a:rPr>
              <a:t>Start at 6:39</a:t>
            </a:r>
          </a:p>
          <a:p>
            <a:pPr marL="1028700" lvl="2" indent="-342900">
              <a:spcBef>
                <a:spcPts val="600"/>
              </a:spcBef>
              <a:buClr>
                <a:srgbClr val="215D77"/>
              </a:buClr>
              <a:buSzPct val="110000"/>
            </a:pPr>
            <a:r>
              <a:rPr lang="en-US" sz="2400" dirty="0">
                <a:latin typeface="+mn-lt"/>
                <a:ea typeface="News Gothic MT" charset="0"/>
                <a:cs typeface="News Gothic MT" charset="0"/>
                <a:sym typeface="News Gothic MT" charset="0"/>
              </a:rPr>
              <a:t>End video at 14:15</a:t>
            </a:r>
          </a:p>
          <a:p>
            <a:pPr marL="1028700" lvl="2" indent="-342900">
              <a:spcBef>
                <a:spcPts val="600"/>
              </a:spcBef>
              <a:buClr>
                <a:srgbClr val="215D77"/>
              </a:buClr>
              <a:buSzPct val="110000"/>
            </a:pPr>
            <a:endParaRPr lang="en-US" sz="2400" dirty="0">
              <a:latin typeface="+mn-lt"/>
              <a:ea typeface="News Gothic MT" charset="0"/>
              <a:cs typeface="News Gothic MT" charset="0"/>
              <a:sym typeface="News Gothic MT" charset="0"/>
            </a:endParaRPr>
          </a:p>
          <a:p>
            <a:r>
              <a:rPr lang="en-US" dirty="0"/>
              <a:t>Ask participants to consider while watching:</a:t>
            </a:r>
          </a:p>
          <a:p>
            <a:pPr marL="342900" lvl="0" indent="-342900">
              <a:buFont typeface="+mj-lt"/>
              <a:buAutoNum type="arabicPeriod"/>
            </a:pPr>
            <a:r>
              <a:rPr lang="en-US" dirty="0"/>
              <a:t>How to correctly implement the press and release method?</a:t>
            </a:r>
          </a:p>
          <a:p>
            <a:pPr marL="342900" lvl="0" indent="-342900">
              <a:buFont typeface="+mj-lt"/>
              <a:buAutoNum type="arabicPeriod"/>
            </a:pPr>
            <a:endParaRPr lang="en-US" dirty="0"/>
          </a:p>
          <a:p>
            <a:pPr marL="342900" lvl="0" indent="-342900">
              <a:buFont typeface="+mj-lt"/>
              <a:buAutoNum type="arabicPeriod"/>
            </a:pPr>
            <a:r>
              <a:rPr lang="en-US" dirty="0"/>
              <a:t>What are areas of special concern for safety and security?</a:t>
            </a:r>
          </a:p>
          <a:p>
            <a:pPr marL="342900" lvl="0" indent="-342900">
              <a:buFont typeface="+mj-lt"/>
              <a:buAutoNum type="arabicPeriod"/>
            </a:pPr>
            <a:endParaRPr lang="en-US" dirty="0"/>
          </a:p>
          <a:p>
            <a:pPr marL="342900" lvl="0" indent="-342900">
              <a:buFont typeface="+mj-lt"/>
              <a:buAutoNum type="arabicPeriod"/>
            </a:pPr>
            <a:r>
              <a:rPr lang="en-US" dirty="0"/>
              <a:t>How would you act differently in your own searches when you consider the youth’s trauma history?</a:t>
            </a:r>
          </a:p>
          <a:p>
            <a:endParaRPr lang="en-US" dirty="0"/>
          </a:p>
          <a:p>
            <a:r>
              <a:rPr lang="en-US" dirty="0"/>
              <a:t>Debrief the questions</a:t>
            </a:r>
          </a:p>
          <a:p>
            <a:endParaRPr lang="en-US" dirty="0"/>
          </a:p>
          <a:p>
            <a:r>
              <a:rPr lang="en-US" dirty="0"/>
              <a:t>For Classroom: State We will now model a pat down search.  Ask the participants to follow along with the checklist during the model.  Inform them that they can and should stop and ask questions at any point in the demonstration.</a:t>
            </a:r>
          </a:p>
        </p:txBody>
      </p:sp>
      <p:sp>
        <p:nvSpPr>
          <p:cNvPr id="4" name="Slide Number Placeholder 3"/>
          <p:cNvSpPr>
            <a:spLocks noGrp="1"/>
          </p:cNvSpPr>
          <p:nvPr>
            <p:ph type="sldNum" sz="quarter" idx="10"/>
          </p:nvPr>
        </p:nvSpPr>
        <p:spPr/>
        <p:txBody>
          <a:bodyPr/>
          <a:lstStyle/>
          <a:p>
            <a:fld id="{57F4D086-ED95-4993-85F9-0FC2E85AAB14}" type="slidenum">
              <a:rPr lang="en-US" smtClean="0"/>
              <a:t>30</a:t>
            </a:fld>
            <a:endParaRPr lang="en-US"/>
          </a:p>
        </p:txBody>
      </p:sp>
    </p:spTree>
    <p:extLst>
      <p:ext uri="{BB962C8B-B14F-4D97-AF65-F5344CB8AC3E}">
        <p14:creationId xmlns:p14="http://schemas.microsoft.com/office/powerpoint/2010/main" val="1942322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Part of this course is in Google Classroom.  The checklists, training materials and post-test are in Google Classroom.  You must pass the post-test to receive credit for this course.  </a:t>
            </a:r>
          </a:p>
          <a:p>
            <a:pPr lvl="0"/>
            <a:r>
              <a:rPr lang="en-US" sz="1200" kern="1200" dirty="0">
                <a:solidFill>
                  <a:schemeClr val="tx1"/>
                </a:solidFill>
                <a:effectLst/>
                <a:latin typeface="+mn-lt"/>
                <a:ea typeface="+mn-ea"/>
                <a:cs typeface="+mn-cs"/>
              </a:rPr>
              <a:t>Google accounts/Apps </a:t>
            </a:r>
          </a:p>
          <a:p>
            <a:pPr lvl="1"/>
            <a:r>
              <a:rPr lang="en-US" sz="1200" kern="1200" dirty="0">
                <a:solidFill>
                  <a:schemeClr val="tx1"/>
                </a:solidFill>
                <a:effectLst/>
                <a:latin typeface="+mn-lt"/>
                <a:ea typeface="+mn-ea"/>
                <a:cs typeface="+mn-cs"/>
              </a:rPr>
              <a:t>Open current classroom and demonstrate the following sections:</a:t>
            </a:r>
          </a:p>
          <a:p>
            <a:pPr lvl="2"/>
            <a:r>
              <a:rPr lang="en-US" sz="1200" kern="1200" dirty="0">
                <a:solidFill>
                  <a:schemeClr val="tx1"/>
                </a:solidFill>
                <a:effectLst/>
                <a:latin typeface="+mn-lt"/>
                <a:ea typeface="+mn-ea"/>
                <a:cs typeface="+mn-cs"/>
              </a:rPr>
              <a:t>SHOW THE “How to create a Google account” slide again.  </a:t>
            </a:r>
          </a:p>
          <a:p>
            <a:pPr lvl="3"/>
            <a:r>
              <a:rPr lang="en-US" sz="1200" kern="1200" dirty="0">
                <a:solidFill>
                  <a:schemeClr val="tx1"/>
                </a:solidFill>
                <a:effectLst/>
                <a:latin typeface="+mn-lt"/>
                <a:ea typeface="+mn-ea"/>
                <a:cs typeface="+mn-cs"/>
              </a:rPr>
              <a:t>Explain that having a Google account and using Google Chrome will ensure full access to all that Google classroom has to offer.  </a:t>
            </a:r>
          </a:p>
          <a:p>
            <a:pPr lvl="3"/>
            <a:endParaRPr lang="en-US" sz="1200" kern="1200" dirty="0">
              <a:solidFill>
                <a:schemeClr val="tx1"/>
              </a:solidFill>
              <a:effectLst/>
              <a:latin typeface="+mn-lt"/>
              <a:ea typeface="+mn-ea"/>
              <a:cs typeface="+mn-cs"/>
            </a:endParaRPr>
          </a:p>
          <a:p>
            <a:pPr marL="457200" indent="-457200">
              <a:buAutoNum type="arabicPeriod"/>
            </a:pPr>
            <a:r>
              <a:rPr lang="en-US" dirty="0"/>
              <a:t>Go to google.com/accounts/</a:t>
            </a:r>
            <a:r>
              <a:rPr lang="en-US" dirty="0" err="1"/>
              <a:t>NewAccount</a:t>
            </a:r>
            <a:r>
              <a:rPr lang="en-US" dirty="0"/>
              <a:t> in your Web browser.</a:t>
            </a:r>
          </a:p>
          <a:p>
            <a:pPr marL="457200" indent="-457200">
              <a:buAutoNum type="arabicPeriod"/>
            </a:pPr>
            <a:r>
              <a:rPr lang="en-US" dirty="0"/>
              <a:t>Type in your company’s email address in the “Your current email address:” field.</a:t>
            </a:r>
          </a:p>
          <a:p>
            <a:pPr marL="457200" indent="-457200">
              <a:buAutoNum type="arabicPeriod"/>
            </a:pPr>
            <a:r>
              <a:rPr lang="en-US" dirty="0"/>
              <a:t>Type in a password for your Google account. This must be at least eight characters in length and should include a mixture of letters and numbers. Re-enter this password in the “Re-enter password:” field.</a:t>
            </a:r>
          </a:p>
          <a:p>
            <a:pPr marL="457200" indent="-457200">
              <a:buAutoNum type="arabicPeriod"/>
            </a:pPr>
            <a:r>
              <a:rPr lang="en-US" dirty="0"/>
              <a:t>Select your location by clicking the drop-down menu next to “Location.”</a:t>
            </a:r>
          </a:p>
          <a:p>
            <a:pPr marL="457200" indent="-457200">
              <a:buAutoNum type="arabicPeriod"/>
            </a:pPr>
            <a:r>
              <a:rPr lang="en-US" dirty="0"/>
              <a:t>Type in your birthday and the verification code under “Word Verification:.”</a:t>
            </a:r>
          </a:p>
          <a:p>
            <a:pPr marL="457200" indent="-457200">
              <a:buAutoNum type="arabicPeriod"/>
            </a:pPr>
            <a:r>
              <a:rPr lang="en-US" dirty="0"/>
              <a:t>Click the “I accept. Create my account” button at the bottom of the page to create your Google account with a company email address.</a:t>
            </a:r>
          </a:p>
          <a:p>
            <a:pPr marL="457200" indent="-457200">
              <a:buAutoNum type="arabicPeriod"/>
            </a:pPr>
            <a:r>
              <a:rPr lang="en-US" dirty="0"/>
              <a:t>Log in to your company email. Open the email from Google regarding your new account. Click the confirmation link in the email to activate your Google account and complete the process with your company’s email address</a:t>
            </a:r>
          </a:p>
          <a:p>
            <a:pPr marL="0" indent="0">
              <a:buNone/>
            </a:pPr>
            <a:endParaRPr lang="en-US" dirty="0"/>
          </a:p>
          <a:p>
            <a:r>
              <a:rPr lang="en-US" dirty="0"/>
              <a:t>google.com/accounts/</a:t>
            </a:r>
            <a:r>
              <a:rPr lang="en-US" dirty="0" err="1"/>
              <a:t>NewAccount</a:t>
            </a:r>
            <a:r>
              <a:rPr lang="en-US" dirty="0"/>
              <a:t> </a:t>
            </a:r>
          </a:p>
          <a:p>
            <a:r>
              <a:rPr lang="en-US" dirty="0"/>
              <a:t>Talk about the firewall for Gmail.  Use their work email!</a:t>
            </a:r>
          </a:p>
          <a:p>
            <a:endParaRPr lang="en-US" dirty="0"/>
          </a:p>
        </p:txBody>
      </p:sp>
      <p:sp>
        <p:nvSpPr>
          <p:cNvPr id="4" name="Slide Number Placeholder 3"/>
          <p:cNvSpPr>
            <a:spLocks noGrp="1"/>
          </p:cNvSpPr>
          <p:nvPr>
            <p:ph type="sldNum" sz="quarter" idx="5"/>
          </p:nvPr>
        </p:nvSpPr>
        <p:spPr/>
        <p:txBody>
          <a:bodyPr/>
          <a:lstStyle/>
          <a:p>
            <a:fld id="{44383784-321B-413A-9A7E-BE85F7EFA6A5}" type="slidenum">
              <a:rPr lang="en-US" smtClean="0"/>
              <a:t>3</a:t>
            </a:fld>
            <a:endParaRPr lang="en-US"/>
          </a:p>
        </p:txBody>
      </p:sp>
    </p:spTree>
    <p:extLst>
      <p:ext uri="{BB962C8B-B14F-4D97-AF65-F5344CB8AC3E}">
        <p14:creationId xmlns:p14="http://schemas.microsoft.com/office/powerpoint/2010/main" val="2182896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Person Searches (office.com)</a:t>
            </a:r>
            <a:endParaRPr lang="en-US" dirty="0"/>
          </a:p>
          <a:p>
            <a:r>
              <a:rPr lang="en-US" dirty="0">
                <a:hlinkClick r:id="rId3"/>
              </a:rPr>
              <a:t>Person Searches (office.com)</a:t>
            </a:r>
            <a:endParaRPr lang="en-US" dirty="0"/>
          </a:p>
          <a:p>
            <a:r>
              <a:rPr lang="en-US" dirty="0"/>
              <a:t>Pat Down Searches Always Happen </a:t>
            </a:r>
          </a:p>
          <a:p>
            <a:r>
              <a:rPr lang="en-US" dirty="0"/>
              <a:t>Follow the Quadrant Method</a:t>
            </a:r>
          </a:p>
          <a:p>
            <a:r>
              <a:rPr lang="en-US" dirty="0"/>
              <a:t>Top to Bottom</a:t>
            </a:r>
          </a:p>
          <a:p>
            <a:r>
              <a:rPr lang="en-US" dirty="0"/>
              <a:t>Thoroughly </a:t>
            </a:r>
          </a:p>
          <a:p>
            <a:r>
              <a:rPr lang="en-US" dirty="0"/>
              <a:t>Systematically</a:t>
            </a:r>
          </a:p>
          <a:p>
            <a:pPr marL="1028700" lvl="2" indent="-342900">
              <a:spcBef>
                <a:spcPts val="600"/>
              </a:spcBef>
              <a:buClr>
                <a:srgbClr val="215D77"/>
              </a:buClr>
              <a:buSzPct val="110000"/>
            </a:pPr>
            <a:endParaRPr lang="en-US" sz="2400" dirty="0">
              <a:latin typeface="+mn-lt"/>
              <a:ea typeface="News Gothic MT" charset="0"/>
              <a:cs typeface="News Gothic MT" charset="0"/>
              <a:sym typeface="News Gothic MT" charset="0"/>
            </a:endParaRPr>
          </a:p>
          <a:p>
            <a:r>
              <a:rPr lang="en-US" dirty="0"/>
              <a:t>We will now watch a video that will demonstrate this search technique. Show second video in Sway.  </a:t>
            </a:r>
          </a:p>
        </p:txBody>
      </p:sp>
      <p:sp>
        <p:nvSpPr>
          <p:cNvPr id="4" name="Slide Number Placeholder 3"/>
          <p:cNvSpPr>
            <a:spLocks noGrp="1"/>
          </p:cNvSpPr>
          <p:nvPr>
            <p:ph type="sldNum" sz="quarter" idx="5"/>
          </p:nvPr>
        </p:nvSpPr>
        <p:spPr/>
        <p:txBody>
          <a:bodyPr/>
          <a:lstStyle/>
          <a:p>
            <a:fld id="{57F4D086-ED95-4993-85F9-0FC2E85AAB14}" type="slidenum">
              <a:rPr lang="en-US" smtClean="0"/>
              <a:t>31</a:t>
            </a:fld>
            <a:endParaRPr lang="en-US"/>
          </a:p>
        </p:txBody>
      </p:sp>
    </p:spTree>
    <p:extLst>
      <p:ext uri="{BB962C8B-B14F-4D97-AF65-F5344CB8AC3E}">
        <p14:creationId xmlns:p14="http://schemas.microsoft.com/office/powerpoint/2010/main" val="3446090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Policy 31.4 Updated 10/20</a:t>
            </a:r>
          </a:p>
          <a:p>
            <a:r>
              <a:rPr lang="en-US" sz="1200" kern="1200" dirty="0">
                <a:solidFill>
                  <a:schemeClr val="tx1"/>
                </a:solidFill>
                <a:effectLst/>
                <a:latin typeface="+mn-lt"/>
                <a:ea typeface="+mn-ea"/>
                <a:cs typeface="+mn-cs"/>
              </a:rPr>
              <a:t>All non-routine invasive child/youth searches are documented by completing form </a:t>
            </a:r>
            <a:r>
              <a:rPr lang="en-US" sz="1200" b="1" i="1" kern="1200" dirty="0">
                <a:solidFill>
                  <a:schemeClr val="tx1"/>
                </a:solidFill>
                <a:effectLst/>
                <a:latin typeface="+mn-lt"/>
                <a:ea typeface="+mn-ea"/>
                <a:cs typeface="+mn-cs"/>
              </a:rPr>
              <a:t>CS-1099, Search and Contraband Chain of Custody/Possession</a:t>
            </a:r>
            <a:r>
              <a:rPr lang="en-US" sz="1200" kern="1200" dirty="0">
                <a:solidFill>
                  <a:schemeClr val="tx1"/>
                </a:solidFill>
                <a:effectLst/>
                <a:latin typeface="+mn-lt"/>
                <a:ea typeface="+mn-ea"/>
                <a:cs typeface="+mn-cs"/>
              </a:rPr>
              <a:t>.  After completion of form </a:t>
            </a:r>
            <a:r>
              <a:rPr lang="en-US" sz="1200" b="1" i="1" kern="1200" dirty="0">
                <a:solidFill>
                  <a:schemeClr val="tx1"/>
                </a:solidFill>
                <a:effectLst/>
                <a:latin typeface="+mn-lt"/>
                <a:ea typeface="+mn-ea"/>
                <a:cs typeface="+mn-cs"/>
              </a:rPr>
              <a:t>CS-1099</a:t>
            </a:r>
            <a:r>
              <a:rPr lang="en-US" sz="1200" kern="1200" dirty="0">
                <a:solidFill>
                  <a:schemeClr val="tx1"/>
                </a:solidFill>
                <a:effectLst/>
                <a:latin typeface="+mn-lt"/>
                <a:ea typeface="+mn-ea"/>
                <a:cs typeface="+mn-cs"/>
              </a:rPr>
              <a:t>, the FSW/residential case manager uploads the form into the documents section of the youth’s case file in TFACTS.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Routine searches include, but are not limited to, hardware secure facility/congregate care room checks; personal property search upon entering/returning to custody; searches prior to transportation; and searches prior to placement change.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Any search (invasive or non-invasive; routine or non-routine) where contraband is found, or other noteworthy incidents occur, is documented by completing form</a:t>
            </a:r>
            <a:r>
              <a:rPr lang="en-US" sz="1200" b="1" i="1" kern="1200" dirty="0">
                <a:solidFill>
                  <a:schemeClr val="tx1"/>
                </a:solidFill>
                <a:effectLst/>
                <a:latin typeface="+mn-lt"/>
                <a:ea typeface="+mn-ea"/>
                <a:cs typeface="+mn-cs"/>
              </a:rPr>
              <a:t> CS-1099, Search and Contraband Chain of Custody/Possession</a:t>
            </a:r>
            <a:r>
              <a:rPr lang="en-US" sz="1200" kern="1200" dirty="0">
                <a:solidFill>
                  <a:schemeClr val="tx1"/>
                </a:solidFill>
                <a:effectLst/>
                <a:latin typeface="+mn-lt"/>
                <a:ea typeface="+mn-ea"/>
                <a:cs typeface="+mn-cs"/>
              </a:rPr>
              <a:t>.  After completion of form </a:t>
            </a:r>
            <a:r>
              <a:rPr lang="en-US" sz="1200" b="1" i="1" kern="1200" dirty="0">
                <a:solidFill>
                  <a:schemeClr val="tx1"/>
                </a:solidFill>
                <a:effectLst/>
                <a:latin typeface="+mn-lt"/>
                <a:ea typeface="+mn-ea"/>
                <a:cs typeface="+mn-cs"/>
              </a:rPr>
              <a:t>CS-1099</a:t>
            </a:r>
            <a:r>
              <a:rPr lang="en-US" sz="1200" kern="1200" dirty="0">
                <a:solidFill>
                  <a:schemeClr val="tx1"/>
                </a:solidFill>
                <a:effectLst/>
                <a:latin typeface="+mn-lt"/>
                <a:ea typeface="+mn-ea"/>
                <a:cs typeface="+mn-cs"/>
              </a:rPr>
              <a:t>, the FSW/residential case manager uploads the form into the documents section of the youth’s case file in TFACTS.  </a:t>
            </a:r>
          </a:p>
          <a:p>
            <a:endParaRPr lang="en-US" dirty="0"/>
          </a:p>
          <a:p>
            <a:r>
              <a:rPr lang="en-US" dirty="0"/>
              <a:t>If the child/youth refuses to submit to a search and there is a perceived threat or danger, law enforcement may be contacted for assistance. If law enforcement is contacted, an SIR is created.</a:t>
            </a:r>
          </a:p>
          <a:p>
            <a:endParaRPr lang="en-US" dirty="0"/>
          </a:p>
          <a:p>
            <a:endParaRPr lang="en-US" dirty="0"/>
          </a:p>
        </p:txBody>
      </p:sp>
      <p:sp>
        <p:nvSpPr>
          <p:cNvPr id="4" name="Slide Number Placeholder 3"/>
          <p:cNvSpPr>
            <a:spLocks noGrp="1"/>
          </p:cNvSpPr>
          <p:nvPr>
            <p:ph type="sldNum" sz="quarter" idx="10"/>
          </p:nvPr>
        </p:nvSpPr>
        <p:spPr/>
        <p:txBody>
          <a:bodyPr/>
          <a:lstStyle/>
          <a:p>
            <a:fld id="{57F4D086-ED95-4993-85F9-0FC2E85AAB14}" type="slidenum">
              <a:rPr lang="en-US" smtClean="0"/>
              <a:t>32</a:t>
            </a:fld>
            <a:endParaRPr lang="en-US"/>
          </a:p>
        </p:txBody>
      </p:sp>
    </p:spTree>
    <p:extLst>
      <p:ext uri="{BB962C8B-B14F-4D97-AF65-F5344CB8AC3E}">
        <p14:creationId xmlns:p14="http://schemas.microsoft.com/office/powerpoint/2010/main" val="37480279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Slide</a:t>
            </a:r>
          </a:p>
        </p:txBody>
      </p:sp>
      <p:sp>
        <p:nvSpPr>
          <p:cNvPr id="4" name="Slide Number Placeholder 3"/>
          <p:cNvSpPr>
            <a:spLocks noGrp="1"/>
          </p:cNvSpPr>
          <p:nvPr>
            <p:ph type="sldNum" sz="quarter" idx="5"/>
          </p:nvPr>
        </p:nvSpPr>
        <p:spPr/>
        <p:txBody>
          <a:bodyPr/>
          <a:lstStyle/>
          <a:p>
            <a:fld id="{57F4D086-ED95-4993-85F9-0FC2E85AAB14}" type="slidenum">
              <a:rPr lang="en-US" smtClean="0"/>
              <a:t>33</a:t>
            </a:fld>
            <a:endParaRPr lang="en-US"/>
          </a:p>
        </p:txBody>
      </p:sp>
    </p:spTree>
    <p:extLst>
      <p:ext uri="{BB962C8B-B14F-4D97-AF65-F5344CB8AC3E}">
        <p14:creationId xmlns:p14="http://schemas.microsoft.com/office/powerpoint/2010/main" val="33579995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Individuals that conduct a search of a child/youth make a list of any items confiscated using form CS-1099, Search and Contraband Chain of Custody/Possession and have the child/youth verify the list.  If the child/youth refuses to sign the list, the individuals conducting the search document the refusal and both sign and date the list.  Items considered contraband are not returned to the child/youth. </a:t>
            </a:r>
            <a:r>
              <a:rPr lang="en-US" sz="1200" kern="1200" dirty="0">
                <a:solidFill>
                  <a:schemeClr val="tx1"/>
                </a:solidFill>
                <a:effectLst/>
                <a:latin typeface="+mn-lt"/>
                <a:ea typeface="+mn-ea"/>
                <a:cs typeface="+mn-cs"/>
              </a:rPr>
              <a:t>Any illegal items are surrendered to law enforcement.</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EECE1"/>
                </a:solidFill>
                <a:effectLst/>
                <a:uLnTx/>
                <a:uFillTx/>
                <a:latin typeface="+mn-lt"/>
                <a:ea typeface="+mn-ea"/>
                <a:cs typeface="+mn-cs"/>
              </a:rPr>
              <a:t>For the YDC, all confiscated contraband must be handled in accordance with DCS policy 27.21, Contraband and Preservation of Physical Evidence.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EECE1"/>
                </a:solidFill>
                <a:effectLst/>
                <a:uLnTx/>
                <a:uFillTx/>
                <a:latin typeface="+mn-lt"/>
                <a:ea typeface="+mn-ea"/>
                <a:cs typeface="+mn-cs"/>
              </a:rPr>
              <a:t>Contract Agencies may document confiscated items according to their agency’s protocol.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7F4D086-ED95-4993-85F9-0FC2E85AAB14}" type="slidenum">
              <a:rPr lang="en-US" smtClean="0"/>
              <a:t>34</a:t>
            </a:fld>
            <a:endParaRPr lang="en-US"/>
          </a:p>
        </p:txBody>
      </p:sp>
    </p:spTree>
    <p:extLst>
      <p:ext uri="{BB962C8B-B14F-4D97-AF65-F5344CB8AC3E}">
        <p14:creationId xmlns:p14="http://schemas.microsoft.com/office/powerpoint/2010/main" val="19085219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with participants their takeaways LISTEN FOR each item named below. As each item is mentioned, ask why that item is important.</a:t>
            </a:r>
          </a:p>
          <a:p>
            <a:r>
              <a:rPr lang="en-US" dirty="0"/>
              <a:t>o	Gloves: protect from bodily fluids or unsanitary objects you may encounter</a:t>
            </a:r>
          </a:p>
          <a:p>
            <a:r>
              <a:rPr lang="en-US" dirty="0"/>
              <a:t>o	Body position: Youth knows where you are.  Promotes own safety.</a:t>
            </a:r>
          </a:p>
          <a:p>
            <a:r>
              <a:rPr lang="en-US" dirty="0"/>
              <a:t>o	Ongoing professional communication: Youth knows what to expect</a:t>
            </a:r>
          </a:p>
          <a:p>
            <a:r>
              <a:rPr lang="en-US" dirty="0"/>
              <a:t>o	Observation of non-verbal cues: to cue you for physical resistance</a:t>
            </a:r>
          </a:p>
          <a:p>
            <a:r>
              <a:rPr lang="en-US" dirty="0"/>
              <a:t>o	Hand up: for spitting</a:t>
            </a:r>
          </a:p>
          <a:p>
            <a:r>
              <a:rPr lang="en-US" dirty="0"/>
              <a:t>o	Hand on back: you can tell if they are about to make a move</a:t>
            </a:r>
          </a:p>
          <a:p>
            <a:r>
              <a:rPr lang="en-US" dirty="0"/>
              <a:t>o	Keep eyes elevated: you can see if they are shifting their body/positioning</a:t>
            </a:r>
          </a:p>
          <a:p>
            <a:r>
              <a:rPr lang="en-US" dirty="0"/>
              <a:t>ACTION As each answer comes up, offer an affirmation and ask if the group agrees. If not all of these answers are elicited, try to remind people by asking them “What precaution would you take to be sure…[name the potential threat].</a:t>
            </a:r>
          </a:p>
          <a:p>
            <a:r>
              <a:rPr lang="en-US" dirty="0"/>
              <a:t>Share with the participants what the expectations are for the skills lab portion of this training:</a:t>
            </a:r>
          </a:p>
          <a:p>
            <a:r>
              <a:rPr lang="en-US" dirty="0"/>
              <a:t>We will use PPE (masks, sanitizer, etc.).  The participants will pair up socially distanced from others.  One pair at a time will demonstrate the skills on the checklist.  The instructor will observe and check off on Google Document in Google Classroom.  If the participants need more practice, ask them to observe the others then observe them at the end of the others demonstration.  The checklists will be saved.  </a:t>
            </a:r>
          </a:p>
          <a:p>
            <a:endParaRPr lang="en-US" dirty="0"/>
          </a:p>
        </p:txBody>
      </p:sp>
      <p:sp>
        <p:nvSpPr>
          <p:cNvPr id="4" name="Slide Number Placeholder 3"/>
          <p:cNvSpPr>
            <a:spLocks noGrp="1"/>
          </p:cNvSpPr>
          <p:nvPr>
            <p:ph type="sldNum" sz="quarter" idx="5"/>
          </p:nvPr>
        </p:nvSpPr>
        <p:spPr/>
        <p:txBody>
          <a:bodyPr/>
          <a:lstStyle/>
          <a:p>
            <a:fld id="{57F4D086-ED95-4993-85F9-0FC2E85AAB14}" type="slidenum">
              <a:rPr lang="en-US" smtClean="0"/>
              <a:t>35</a:t>
            </a:fld>
            <a:endParaRPr lang="en-US"/>
          </a:p>
        </p:txBody>
      </p:sp>
    </p:spTree>
    <p:extLst>
      <p:ext uri="{BB962C8B-B14F-4D97-AF65-F5344CB8AC3E}">
        <p14:creationId xmlns:p14="http://schemas.microsoft.com/office/powerpoint/2010/main" val="27840514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to section on Transportation by ASKING class who has conducted unsecure transports and who has conducted secure transports.  Gauge class for familiarity with this practice.  </a:t>
            </a:r>
          </a:p>
          <a:p>
            <a:endParaRPr lang="en-US" dirty="0"/>
          </a:p>
          <a:p>
            <a:r>
              <a:rPr lang="en-US" dirty="0"/>
              <a:t>Staff who transport are required to perform duties that place them in the public view.  Good customer service skills are needed.  Your job is more than transporting youth from place to place. You must maintain supervision and control of the youth when you are in the public. </a:t>
            </a:r>
          </a:p>
          <a:p>
            <a:r>
              <a:rPr lang="en-US" dirty="0"/>
              <a:t>We cannot account for all circumstances but you can be better prepared by using effective problem solving skills</a:t>
            </a:r>
            <a:r>
              <a:rPr lang="en-US" baseline="0" dirty="0"/>
              <a:t> and </a:t>
            </a:r>
            <a:r>
              <a:rPr lang="en-US" dirty="0"/>
              <a:t>building collaborative relationships with supervisors and experts where you can ask questions.</a:t>
            </a:r>
          </a:p>
          <a:p>
            <a:r>
              <a:rPr lang="en-US" dirty="0"/>
              <a:t>We also will focus on the importance of knowing the different types of emergencies that could occur while transporting youth.  Knowing what could happen and preparing yourself in advance will limit the stress during the emergency. Pay attention as you travel, you will be on these roads again. Know where you are at all times.</a:t>
            </a:r>
          </a:p>
          <a:p>
            <a:endParaRPr lang="en-US" dirty="0"/>
          </a:p>
        </p:txBody>
      </p:sp>
      <p:sp>
        <p:nvSpPr>
          <p:cNvPr id="4" name="Slide Number Placeholder 3"/>
          <p:cNvSpPr>
            <a:spLocks noGrp="1"/>
          </p:cNvSpPr>
          <p:nvPr>
            <p:ph type="sldNum" sz="quarter" idx="10"/>
          </p:nvPr>
        </p:nvSpPr>
        <p:spPr/>
        <p:txBody>
          <a:bodyPr/>
          <a:lstStyle/>
          <a:p>
            <a:fld id="{6CBFB890-2871-4C3A-BC79-553F28A76F09}" type="slidenum">
              <a:rPr lang="en-US" smtClean="0"/>
              <a:t>38</a:t>
            </a:fld>
            <a:endParaRPr lang="en-US" dirty="0"/>
          </a:p>
        </p:txBody>
      </p:sp>
    </p:spTree>
    <p:extLst>
      <p:ext uri="{BB962C8B-B14F-4D97-AF65-F5344CB8AC3E}">
        <p14:creationId xmlns:p14="http://schemas.microsoft.com/office/powerpoint/2010/main" val="8522135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Prevention of incidents</a:t>
            </a:r>
          </a:p>
          <a:p>
            <a:r>
              <a:rPr lang="en-US" dirty="0"/>
              <a:t>https://files.dcs.tn.gov/policies/chap31/31.2.pdf</a:t>
            </a:r>
          </a:p>
          <a:p>
            <a:endParaRPr lang="en-US" dirty="0"/>
          </a:p>
          <a:p>
            <a:r>
              <a:rPr lang="en-US" dirty="0"/>
              <a:t>Talking Points:</a:t>
            </a:r>
          </a:p>
          <a:p>
            <a:r>
              <a:rPr lang="en-US" dirty="0"/>
              <a:t>Maintain effective communication by engaging the child(ren)/youth about their feelings, needs and problems that may influence their decision to run away or escalate their behaviors</a:t>
            </a:r>
          </a:p>
          <a:p>
            <a:r>
              <a:rPr lang="en-US" dirty="0"/>
              <a:t>Ensure proper supervision of youth by employees including awareness of abnormal behavior of youth;</a:t>
            </a:r>
          </a:p>
          <a:p>
            <a:r>
              <a:rPr lang="en-US" dirty="0"/>
              <a:t>When a youth is presenting a danger to self or others, staff shall notify Crisis Services for an assessment to determine psychiatric treatment needs. </a:t>
            </a:r>
          </a:p>
          <a:p>
            <a:r>
              <a:rPr lang="en-US" dirty="0"/>
              <a:t>Notify Supervisor and discuss next steps.</a:t>
            </a:r>
          </a:p>
          <a:p>
            <a:r>
              <a:rPr lang="en-US" dirty="0"/>
              <a:t>Continuing transport may not be in the youth’s best interest.</a:t>
            </a:r>
          </a:p>
          <a:p>
            <a:endParaRPr lang="en-US" dirty="0"/>
          </a:p>
          <a:p>
            <a:r>
              <a:rPr lang="en-US" dirty="0"/>
              <a:t>Discuss the fear the youth are experiencing and how communication can assist with those feelings showing up as behavior issues. </a:t>
            </a:r>
          </a:p>
          <a:p>
            <a:r>
              <a:rPr lang="en-US" dirty="0"/>
              <a:t>Maintain Constant Visual Contact-don’t leave the youth to go make copies or run to the bathroom.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Handle with Care concepts-how to be a solid object</a:t>
            </a:r>
          </a:p>
          <a:p>
            <a:r>
              <a:rPr lang="en-US" dirty="0"/>
              <a:t>Ankle Monitors </a:t>
            </a:r>
          </a:p>
        </p:txBody>
      </p:sp>
      <p:sp>
        <p:nvSpPr>
          <p:cNvPr id="4" name="Slide Number Placeholder 3"/>
          <p:cNvSpPr>
            <a:spLocks noGrp="1"/>
          </p:cNvSpPr>
          <p:nvPr>
            <p:ph type="sldNum" sz="quarter" idx="5"/>
          </p:nvPr>
        </p:nvSpPr>
        <p:spPr/>
        <p:txBody>
          <a:bodyPr/>
          <a:lstStyle/>
          <a:p>
            <a:fld id="{57F4D086-ED95-4993-85F9-0FC2E85AAB14}" type="slidenum">
              <a:rPr lang="en-US" smtClean="0"/>
              <a:t>39</a:t>
            </a:fld>
            <a:endParaRPr lang="en-US"/>
          </a:p>
        </p:txBody>
      </p:sp>
    </p:spTree>
    <p:extLst>
      <p:ext uri="{BB962C8B-B14F-4D97-AF65-F5344CB8AC3E}">
        <p14:creationId xmlns:p14="http://schemas.microsoft.com/office/powerpoint/2010/main" val="1668967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Policy 1.13 section D to familiarize the participants with the requirements prior to transport. </a:t>
            </a:r>
          </a:p>
          <a:p>
            <a:endParaRPr lang="en-US" dirty="0"/>
          </a:p>
          <a:p>
            <a:r>
              <a:rPr lang="en-US" dirty="0"/>
              <a:t>Establish why this is important.  What could potentially occur if the vehicle is not safe?</a:t>
            </a:r>
          </a:p>
          <a:p>
            <a:endParaRPr lang="en-US" dirty="0"/>
          </a:p>
        </p:txBody>
      </p:sp>
      <p:sp>
        <p:nvSpPr>
          <p:cNvPr id="4" name="Slide Number Placeholder 3"/>
          <p:cNvSpPr>
            <a:spLocks noGrp="1"/>
          </p:cNvSpPr>
          <p:nvPr>
            <p:ph type="sldNum" sz="quarter" idx="5"/>
          </p:nvPr>
        </p:nvSpPr>
        <p:spPr/>
        <p:txBody>
          <a:bodyPr/>
          <a:lstStyle/>
          <a:p>
            <a:fld id="{57F4D086-ED95-4993-85F9-0FC2E85AAB14}" type="slidenum">
              <a:rPr lang="en-US" smtClean="0"/>
              <a:t>40</a:t>
            </a:fld>
            <a:endParaRPr lang="en-US"/>
          </a:p>
        </p:txBody>
      </p:sp>
    </p:spTree>
    <p:extLst>
      <p:ext uri="{BB962C8B-B14F-4D97-AF65-F5344CB8AC3E}">
        <p14:creationId xmlns:p14="http://schemas.microsoft.com/office/powerpoint/2010/main" val="32442574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Slide</a:t>
            </a:r>
          </a:p>
        </p:txBody>
      </p:sp>
      <p:sp>
        <p:nvSpPr>
          <p:cNvPr id="4" name="Slide Number Placeholder 3"/>
          <p:cNvSpPr>
            <a:spLocks noGrp="1"/>
          </p:cNvSpPr>
          <p:nvPr>
            <p:ph type="sldNum" sz="quarter" idx="5"/>
          </p:nvPr>
        </p:nvSpPr>
        <p:spPr/>
        <p:txBody>
          <a:bodyPr/>
          <a:lstStyle/>
          <a:p>
            <a:fld id="{57F4D086-ED95-4993-85F9-0FC2E85AAB14}" type="slidenum">
              <a:rPr lang="en-US" smtClean="0"/>
              <a:t>41</a:t>
            </a:fld>
            <a:endParaRPr lang="en-US"/>
          </a:p>
        </p:txBody>
      </p:sp>
    </p:spTree>
    <p:extLst>
      <p:ext uri="{BB962C8B-B14F-4D97-AF65-F5344CB8AC3E}">
        <p14:creationId xmlns:p14="http://schemas.microsoft.com/office/powerpoint/2010/main" val="13309054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about safety.  Why is it important to search?  SHARE that these items were found in both secure and non-secure transports.  During the non-secure transport the youth had access to staff during the transport.</a:t>
            </a:r>
          </a:p>
          <a:p>
            <a:r>
              <a:rPr lang="en-US" dirty="0"/>
              <a:t>Transition to video on next slide.</a:t>
            </a:r>
          </a:p>
        </p:txBody>
      </p:sp>
      <p:sp>
        <p:nvSpPr>
          <p:cNvPr id="4" name="Slide Number Placeholder 3"/>
          <p:cNvSpPr>
            <a:spLocks noGrp="1"/>
          </p:cNvSpPr>
          <p:nvPr>
            <p:ph type="sldNum" sz="quarter" idx="5"/>
          </p:nvPr>
        </p:nvSpPr>
        <p:spPr/>
        <p:txBody>
          <a:bodyPr/>
          <a:lstStyle/>
          <a:p>
            <a:fld id="{57F4D086-ED95-4993-85F9-0FC2E85AAB14}" type="slidenum">
              <a:rPr lang="en-US" smtClean="0"/>
              <a:t>42</a:t>
            </a:fld>
            <a:endParaRPr lang="en-US"/>
          </a:p>
        </p:txBody>
      </p:sp>
    </p:spTree>
    <p:extLst>
      <p:ext uri="{BB962C8B-B14F-4D97-AF65-F5344CB8AC3E}">
        <p14:creationId xmlns:p14="http://schemas.microsoft.com/office/powerpoint/2010/main" val="108739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https://classroom.google.com/c/NTcxMzgzMDEzNjA1?cjc=yod4sbf</a:t>
            </a:r>
          </a:p>
        </p:txBody>
      </p:sp>
      <p:sp>
        <p:nvSpPr>
          <p:cNvPr id="4" name="Slide Number Placeholder 3"/>
          <p:cNvSpPr>
            <a:spLocks noGrp="1"/>
          </p:cNvSpPr>
          <p:nvPr>
            <p:ph type="sldNum" sz="quarter" idx="5"/>
          </p:nvPr>
        </p:nvSpPr>
        <p:spPr/>
        <p:txBody>
          <a:bodyPr/>
          <a:lstStyle/>
          <a:p>
            <a:fld id="{44383784-321B-413A-9A7E-BE85F7EFA6A5}" type="slidenum">
              <a:rPr lang="en-US" smtClean="0"/>
              <a:t>4</a:t>
            </a:fld>
            <a:endParaRPr lang="en-US"/>
          </a:p>
        </p:txBody>
      </p:sp>
    </p:spTree>
    <p:extLst>
      <p:ext uri="{BB962C8B-B14F-4D97-AF65-F5344CB8AC3E}">
        <p14:creationId xmlns:p14="http://schemas.microsoft.com/office/powerpoint/2010/main" val="17933770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second video in Sway.  Debrief.  </a:t>
            </a:r>
          </a:p>
          <a:p>
            <a:r>
              <a:rPr lang="en-US">
                <a:hlinkClick r:id="rId3"/>
              </a:rPr>
              <a:t>Vehicle Searches (office.com)</a:t>
            </a:r>
            <a:endParaRPr lang="en-US" dirty="0"/>
          </a:p>
        </p:txBody>
      </p:sp>
      <p:sp>
        <p:nvSpPr>
          <p:cNvPr id="4" name="Slide Number Placeholder 3"/>
          <p:cNvSpPr>
            <a:spLocks noGrp="1"/>
          </p:cNvSpPr>
          <p:nvPr>
            <p:ph type="sldNum" sz="quarter" idx="5"/>
          </p:nvPr>
        </p:nvSpPr>
        <p:spPr/>
        <p:txBody>
          <a:bodyPr/>
          <a:lstStyle/>
          <a:p>
            <a:fld id="{57F4D086-ED95-4993-85F9-0FC2E85AAB14}" type="slidenum">
              <a:rPr lang="en-US" smtClean="0"/>
              <a:t>43</a:t>
            </a:fld>
            <a:endParaRPr lang="en-US"/>
          </a:p>
        </p:txBody>
      </p:sp>
    </p:spTree>
    <p:extLst>
      <p:ext uri="{BB962C8B-B14F-4D97-AF65-F5344CB8AC3E}">
        <p14:creationId xmlns:p14="http://schemas.microsoft.com/office/powerpoint/2010/main" val="953299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with participants.  </a:t>
            </a:r>
          </a:p>
        </p:txBody>
      </p:sp>
      <p:sp>
        <p:nvSpPr>
          <p:cNvPr id="4" name="Slide Number Placeholder 3"/>
          <p:cNvSpPr>
            <a:spLocks noGrp="1"/>
          </p:cNvSpPr>
          <p:nvPr>
            <p:ph type="sldNum" sz="quarter" idx="5"/>
          </p:nvPr>
        </p:nvSpPr>
        <p:spPr/>
        <p:txBody>
          <a:bodyPr/>
          <a:lstStyle/>
          <a:p>
            <a:fld id="{57F4D086-ED95-4993-85F9-0FC2E85AAB14}" type="slidenum">
              <a:rPr lang="en-US" smtClean="0"/>
              <a:t>44</a:t>
            </a:fld>
            <a:endParaRPr lang="en-US"/>
          </a:p>
        </p:txBody>
      </p:sp>
    </p:spTree>
    <p:extLst>
      <p:ext uri="{BB962C8B-B14F-4D97-AF65-F5344CB8AC3E}">
        <p14:creationId xmlns:p14="http://schemas.microsoft.com/office/powerpoint/2010/main" val="28033126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an FSW requests a transport from a transportation officer they must submit a request via the approved form.  Review the form with the participants.</a:t>
            </a:r>
          </a:p>
          <a:p>
            <a:r>
              <a:rPr lang="en-US" dirty="0">
                <a:hlinkClick r:id="rId3"/>
              </a:rPr>
              <a:t>https://files.dcs.tn.gov/intranet/forms/0351.doc</a:t>
            </a:r>
            <a:endParaRPr lang="en-US" dirty="0"/>
          </a:p>
          <a:p>
            <a:endParaRPr lang="en-US" dirty="0"/>
          </a:p>
          <a:p>
            <a:r>
              <a:rPr lang="en-US" dirty="0"/>
              <a:t>High Risk Protocol</a:t>
            </a:r>
          </a:p>
          <a:p>
            <a:r>
              <a:rPr lang="en-US" dirty="0"/>
              <a:t>1.  CS-0351-Transportation Request, revised 8/20 is the current version that will be accepted. If this version is not used, transportation requests will not be scheduled and sent back.</a:t>
            </a:r>
          </a:p>
          <a:p>
            <a:r>
              <a:rPr lang="en-US" dirty="0"/>
              <a:t>2.  Youth Identified as High Risk, as noted on the Transportation Request (CS-0351) with a detailed narrative will be transported by two transportation officers. High Risk defined as any youth who provide a high risk of absconding during a transport. Included are youth who have recent assaultive behaviors, have absconded during a prior transport or had a prior serious incident during previous transports, those in a mental health crisis or have had previous suicide attempts.</a:t>
            </a:r>
          </a:p>
          <a:p>
            <a:r>
              <a:rPr lang="en-US" dirty="0"/>
              <a:t>3.  Public bathroom stops for youth during transport is prohibited. Bathroom stops are only permissible at local police departments, Tennessee Highway Patrol, Sheriff's offices or secure government facilities. Employees should familiarize themselves with these facilities.</a:t>
            </a:r>
          </a:p>
          <a:p>
            <a:r>
              <a:rPr lang="en-US" dirty="0"/>
              <a:t>4.  If food is purchased during transport, only stops at fast food drive-thru windows are permissible.</a:t>
            </a:r>
          </a:p>
        </p:txBody>
      </p:sp>
      <p:sp>
        <p:nvSpPr>
          <p:cNvPr id="4" name="Slide Number Placeholder 3"/>
          <p:cNvSpPr>
            <a:spLocks noGrp="1"/>
          </p:cNvSpPr>
          <p:nvPr>
            <p:ph type="sldNum" sz="quarter" idx="5"/>
          </p:nvPr>
        </p:nvSpPr>
        <p:spPr/>
        <p:txBody>
          <a:bodyPr/>
          <a:lstStyle/>
          <a:p>
            <a:fld id="{57F4D086-ED95-4993-85F9-0FC2E85AAB14}" type="slidenum">
              <a:rPr lang="en-US" smtClean="0"/>
              <a:t>45</a:t>
            </a:fld>
            <a:endParaRPr lang="en-US"/>
          </a:p>
        </p:txBody>
      </p:sp>
    </p:spTree>
    <p:extLst>
      <p:ext uri="{BB962C8B-B14F-4D97-AF65-F5344CB8AC3E}">
        <p14:creationId xmlns:p14="http://schemas.microsoft.com/office/powerpoint/2010/main" val="31773906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transitioning from sitting to standing and then from the office to the vehicle and then again into the vehicle assist by placing your hand on the youth’s arm to escort them safely.  This is important so that they youth doesn’t trip or fall.  If that does occur, you are right there to provide support.  Physical touch is ok to assist youth (Policy 19.11 states The following is not considered physical restraint and is considered acceptable:</a:t>
            </a:r>
          </a:p>
          <a:p>
            <a:r>
              <a:rPr lang="en-US" dirty="0"/>
              <a:t>Physical touch associated with prompting, comforting or assisting that does not prevent freedom of movement.  </a:t>
            </a:r>
          </a:p>
          <a:p>
            <a:r>
              <a:rPr lang="en-US" dirty="0"/>
              <a:t>May use one staff member on each side of the youth.</a:t>
            </a:r>
          </a:p>
          <a:p>
            <a:endParaRPr lang="en-US" dirty="0"/>
          </a:p>
          <a:p>
            <a:r>
              <a:rPr lang="en-US" dirty="0"/>
              <a:t>Where should the vehicle be parked/placed when transitioning from the office to the vehicle?  Think near, far, obstructions, audience, etc.</a:t>
            </a:r>
          </a:p>
        </p:txBody>
      </p:sp>
      <p:sp>
        <p:nvSpPr>
          <p:cNvPr id="4" name="Slide Number Placeholder 3"/>
          <p:cNvSpPr>
            <a:spLocks noGrp="1"/>
          </p:cNvSpPr>
          <p:nvPr>
            <p:ph type="sldNum" sz="quarter" idx="5"/>
          </p:nvPr>
        </p:nvSpPr>
        <p:spPr/>
        <p:txBody>
          <a:bodyPr/>
          <a:lstStyle/>
          <a:p>
            <a:fld id="{57F4D086-ED95-4993-85F9-0FC2E85AAB14}" type="slidenum">
              <a:rPr lang="en-US" smtClean="0"/>
              <a:t>46</a:t>
            </a:fld>
            <a:endParaRPr lang="en-US"/>
          </a:p>
        </p:txBody>
      </p:sp>
    </p:spTree>
    <p:extLst>
      <p:ext uri="{BB962C8B-B14F-4D97-AF65-F5344CB8AC3E}">
        <p14:creationId xmlns:p14="http://schemas.microsoft.com/office/powerpoint/2010/main" val="16675173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regions, let’s review policy 31.15 section A</a:t>
            </a:r>
          </a:p>
          <a:p>
            <a:r>
              <a:rPr lang="en-US" dirty="0"/>
              <a:t>•	ENSURE a discussion takes place about prohibited practices.</a:t>
            </a:r>
          </a:p>
          <a:p>
            <a:r>
              <a:rPr lang="en-US" dirty="0"/>
              <a:t>Transporting Delinquent Youth policy 31.16</a:t>
            </a:r>
          </a:p>
          <a:p>
            <a:r>
              <a:rPr lang="en-US" dirty="0"/>
              <a:t>. Once a transport has begun, stops are only permitted:</a:t>
            </a:r>
          </a:p>
          <a:p>
            <a:r>
              <a:rPr lang="en-US" dirty="0"/>
              <a:t> To refuel the vehicle;</a:t>
            </a:r>
          </a:p>
          <a:p>
            <a:r>
              <a:rPr lang="en-US" dirty="0"/>
              <a:t> In case of an emergency;</a:t>
            </a:r>
          </a:p>
          <a:p>
            <a:r>
              <a:rPr lang="en-US" dirty="0"/>
              <a:t> To adjust mechanical restraints in a safe and secure location (such as</a:t>
            </a:r>
          </a:p>
          <a:p>
            <a:r>
              <a:rPr lang="en-US" dirty="0"/>
              <a:t>any government operated location); </a:t>
            </a:r>
          </a:p>
          <a:p>
            <a:r>
              <a:rPr lang="en-US" dirty="0"/>
              <a:t> Bathroom breaks (see note below), or</a:t>
            </a:r>
          </a:p>
          <a:p>
            <a:r>
              <a:rPr lang="en-US" dirty="0"/>
              <a:t> To purchase meals (fast food only) using the drive through window.</a:t>
            </a:r>
          </a:p>
          <a:p>
            <a:endParaRPr lang="en-US" dirty="0"/>
          </a:p>
          <a:p>
            <a:r>
              <a:rPr lang="en-US" dirty="0"/>
              <a:t>Note: While transporting youth employees assess the youth’s need for</a:t>
            </a:r>
          </a:p>
          <a:p>
            <a:r>
              <a:rPr lang="en-US" dirty="0"/>
              <a:t>food, water and use of bathroom facilities. Public bathroom stops are</a:t>
            </a:r>
          </a:p>
          <a:p>
            <a:r>
              <a:rPr lang="en-US" dirty="0"/>
              <a:t>prohibited if a youth is being transported, bathroom breaks are only</a:t>
            </a:r>
          </a:p>
          <a:p>
            <a:r>
              <a:rPr lang="en-US" dirty="0"/>
              <a:t>permissible at local police departments, Tennessee Highway Patrol,</a:t>
            </a:r>
          </a:p>
          <a:p>
            <a:r>
              <a:rPr lang="en-US" dirty="0"/>
              <a:t>Sheriff’s offices or secure government facilities. </a:t>
            </a:r>
          </a:p>
        </p:txBody>
      </p:sp>
      <p:sp>
        <p:nvSpPr>
          <p:cNvPr id="4" name="Slide Number Placeholder 3"/>
          <p:cNvSpPr>
            <a:spLocks noGrp="1"/>
          </p:cNvSpPr>
          <p:nvPr>
            <p:ph type="sldNum" sz="quarter" idx="5"/>
          </p:nvPr>
        </p:nvSpPr>
        <p:spPr/>
        <p:txBody>
          <a:bodyPr/>
          <a:lstStyle/>
          <a:p>
            <a:fld id="{57F4D086-ED95-4993-85F9-0FC2E85AAB14}" type="slidenum">
              <a:rPr lang="en-US" smtClean="0"/>
              <a:t>47</a:t>
            </a:fld>
            <a:endParaRPr lang="en-US"/>
          </a:p>
        </p:txBody>
      </p:sp>
    </p:spTree>
    <p:extLst>
      <p:ext uri="{BB962C8B-B14F-4D97-AF65-F5344CB8AC3E}">
        <p14:creationId xmlns:p14="http://schemas.microsoft.com/office/powerpoint/2010/main" val="8185372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*RA can approve secure transport for non adjudicated delinquent youth*</a:t>
            </a:r>
          </a:p>
          <a:p>
            <a:endParaRPr lang="en-US" dirty="0"/>
          </a:p>
          <a:p>
            <a:r>
              <a:rPr lang="en-US" dirty="0"/>
              <a:t>Children/youth requiring transportation in a secure state vehicle meet at least one (1) of the following criteria: a) Adjudication of delinquency even if not committed as a delinquent child (i.e., a child/youth that has been adjudicated delinquent does not mean that he/she is COMMITTED as a delinquent child, etc.); b) Documented historical or recent assaultive behavior; c) Documented history of runaway; d) Documented history of incidents of self-harm; or e) The child/youth’s current behavior is deemed to present a threat to the safe operation of a non-secure vehicle or a threat to the safety of the employee.</a:t>
            </a:r>
          </a:p>
          <a:p>
            <a:endParaRPr lang="en-US" dirty="0"/>
          </a:p>
          <a:p>
            <a:r>
              <a:rPr lang="en-US" dirty="0"/>
              <a:t>It is preferred that delinquent youth are transported in a secure state vehicle. If a secure vehicle is not available, the second preference is an unsecured state vehicle. </a:t>
            </a:r>
          </a:p>
        </p:txBody>
      </p:sp>
      <p:sp>
        <p:nvSpPr>
          <p:cNvPr id="4" name="Slide Number Placeholder 3"/>
          <p:cNvSpPr>
            <a:spLocks noGrp="1"/>
          </p:cNvSpPr>
          <p:nvPr>
            <p:ph type="sldNum" sz="quarter" idx="5"/>
          </p:nvPr>
        </p:nvSpPr>
        <p:spPr/>
        <p:txBody>
          <a:bodyPr/>
          <a:lstStyle/>
          <a:p>
            <a:fld id="{57F4D086-ED95-4993-85F9-0FC2E85AAB14}" type="slidenum">
              <a:rPr lang="en-US" smtClean="0"/>
              <a:t>48</a:t>
            </a:fld>
            <a:endParaRPr lang="en-US"/>
          </a:p>
        </p:txBody>
      </p:sp>
    </p:spTree>
    <p:extLst>
      <p:ext uri="{BB962C8B-B14F-4D97-AF65-F5344CB8AC3E}">
        <p14:creationId xmlns:p14="http://schemas.microsoft.com/office/powerpoint/2010/main" val="4575915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that if the transporter has any questions about medications to contact the regional or YDC nurse.</a:t>
            </a:r>
          </a:p>
        </p:txBody>
      </p:sp>
      <p:sp>
        <p:nvSpPr>
          <p:cNvPr id="4" name="Slide Number Placeholder 3"/>
          <p:cNvSpPr>
            <a:spLocks noGrp="1"/>
          </p:cNvSpPr>
          <p:nvPr>
            <p:ph type="sldNum" sz="quarter" idx="5"/>
          </p:nvPr>
        </p:nvSpPr>
        <p:spPr/>
        <p:txBody>
          <a:bodyPr/>
          <a:lstStyle/>
          <a:p>
            <a:fld id="{57F4D086-ED95-4993-85F9-0FC2E85AAB14}" type="slidenum">
              <a:rPr lang="en-US" smtClean="0"/>
              <a:t>49</a:t>
            </a:fld>
            <a:endParaRPr lang="en-US"/>
          </a:p>
        </p:txBody>
      </p:sp>
    </p:spTree>
    <p:extLst>
      <p:ext uri="{BB962C8B-B14F-4D97-AF65-F5344CB8AC3E}">
        <p14:creationId xmlns:p14="http://schemas.microsoft.com/office/powerpoint/2010/main" val="19010717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slide.  ASK participants why it is not a good idea to let youth have access to their belongings during transport.</a:t>
            </a:r>
          </a:p>
        </p:txBody>
      </p:sp>
      <p:sp>
        <p:nvSpPr>
          <p:cNvPr id="4" name="Slide Number Placeholder 3"/>
          <p:cNvSpPr>
            <a:spLocks noGrp="1"/>
          </p:cNvSpPr>
          <p:nvPr>
            <p:ph type="sldNum" sz="quarter" idx="5"/>
          </p:nvPr>
        </p:nvSpPr>
        <p:spPr/>
        <p:txBody>
          <a:bodyPr/>
          <a:lstStyle/>
          <a:p>
            <a:fld id="{57F4D086-ED95-4993-85F9-0FC2E85AAB14}" type="slidenum">
              <a:rPr lang="en-US" smtClean="0"/>
              <a:t>50</a:t>
            </a:fld>
            <a:endParaRPr lang="en-US"/>
          </a:p>
        </p:txBody>
      </p:sp>
    </p:spTree>
    <p:extLst>
      <p:ext uri="{BB962C8B-B14F-4D97-AF65-F5344CB8AC3E}">
        <p14:creationId xmlns:p14="http://schemas.microsoft.com/office/powerpoint/2010/main" val="1070812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participants where they would place 1 passenger.  What about 2 or 3? What about secure or nonsecure vehicle?  What if they present behavioral problems?</a:t>
            </a:r>
          </a:p>
          <a:p>
            <a:endParaRPr lang="en-US" dirty="0"/>
          </a:p>
          <a:p>
            <a:r>
              <a:rPr lang="en-US" dirty="0"/>
              <a:t>The youth is seated in the rear passenger side seat with the second employee seated in the rear driver side.  NEVER place a youth behind the driver!</a:t>
            </a:r>
          </a:p>
        </p:txBody>
      </p:sp>
      <p:sp>
        <p:nvSpPr>
          <p:cNvPr id="4" name="Slide Number Placeholder 3"/>
          <p:cNvSpPr>
            <a:spLocks noGrp="1"/>
          </p:cNvSpPr>
          <p:nvPr>
            <p:ph type="sldNum" sz="quarter" idx="5"/>
          </p:nvPr>
        </p:nvSpPr>
        <p:spPr/>
        <p:txBody>
          <a:bodyPr/>
          <a:lstStyle/>
          <a:p>
            <a:fld id="{57F4D086-ED95-4993-85F9-0FC2E85AAB14}" type="slidenum">
              <a:rPr lang="en-US" smtClean="0"/>
              <a:t>51</a:t>
            </a:fld>
            <a:endParaRPr lang="en-US"/>
          </a:p>
        </p:txBody>
      </p:sp>
    </p:spTree>
    <p:extLst>
      <p:ext uri="{BB962C8B-B14F-4D97-AF65-F5344CB8AC3E}">
        <p14:creationId xmlns:p14="http://schemas.microsoft.com/office/powerpoint/2010/main" val="24009536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may be times when youth are transferred to another vehicle.  To minimize the risk of an incident and/or escape remember to do the following on the slide.  SOLICIT ideas for other ways to increase security and safety.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F4D086-ED95-4993-85F9-0FC2E85AAB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421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participants have introduced themselves, develop a working agreement for the day.  State that this is important because we will review a lot of material and participants must be able to demonstrate competency (at a later time).  Turn on annotate feature and ask the participants to type on the PowerPoint slide.</a:t>
            </a:r>
          </a:p>
        </p:txBody>
      </p:sp>
      <p:sp>
        <p:nvSpPr>
          <p:cNvPr id="4" name="Slide Number Placeholder 3"/>
          <p:cNvSpPr>
            <a:spLocks noGrp="1"/>
          </p:cNvSpPr>
          <p:nvPr>
            <p:ph type="sldNum" sz="quarter" idx="5"/>
          </p:nvPr>
        </p:nvSpPr>
        <p:spPr/>
        <p:txBody>
          <a:bodyPr/>
          <a:lstStyle/>
          <a:p>
            <a:fld id="{57F4D086-ED95-4993-85F9-0FC2E85AAB14}" type="slidenum">
              <a:rPr lang="en-US" smtClean="0"/>
              <a:t>5</a:t>
            </a:fld>
            <a:endParaRPr lang="en-US"/>
          </a:p>
        </p:txBody>
      </p:sp>
    </p:spTree>
    <p:extLst>
      <p:ext uri="{BB962C8B-B14F-4D97-AF65-F5344CB8AC3E}">
        <p14:creationId xmlns:p14="http://schemas.microsoft.com/office/powerpoint/2010/main" val="1150010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MEDICAL EMERGENCY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medical emergency is identified as any situation requiring medical assistance i.e., serious injury, prolonged seizures, heart attack symptoms, etc. Refer the participants to Policies 27.23 Section F and 31.15 Section E</a:t>
            </a:r>
          </a:p>
          <a:p>
            <a:pPr lvl="0"/>
            <a:r>
              <a:rPr lang="en-US" sz="1200" kern="1200" dirty="0">
                <a:solidFill>
                  <a:schemeClr val="tx1"/>
                </a:solidFill>
                <a:effectLst/>
                <a:latin typeface="+mn-lt"/>
                <a:ea typeface="+mn-ea"/>
                <a:cs typeface="+mn-cs"/>
              </a:rPr>
              <a:t>Any medical emergency such as serious injury, heart attack symptoms, &amp; prolonged seizures require immediate action.</a:t>
            </a:r>
          </a:p>
          <a:p>
            <a:pPr lvl="0"/>
            <a:r>
              <a:rPr lang="en-US" sz="1200" kern="1200" dirty="0">
                <a:solidFill>
                  <a:schemeClr val="tx1"/>
                </a:solidFill>
                <a:effectLst/>
                <a:latin typeface="+mn-lt"/>
                <a:ea typeface="+mn-ea"/>
                <a:cs typeface="+mn-cs"/>
              </a:rPr>
              <a:t>Call 911, request assistance to the nearest medical facility.</a:t>
            </a:r>
          </a:p>
          <a:p>
            <a:pPr lvl="0"/>
            <a:r>
              <a:rPr lang="en-US" sz="1200" kern="1200" dirty="0">
                <a:solidFill>
                  <a:schemeClr val="tx1"/>
                </a:solidFill>
                <a:effectLst/>
                <a:latin typeface="+mn-lt"/>
                <a:ea typeface="+mn-ea"/>
                <a:cs typeface="+mn-cs"/>
              </a:rPr>
              <a:t>Utilizing available first aid resources, provide first aid treatment, if it can be done safely.</a:t>
            </a:r>
          </a:p>
          <a:p>
            <a:pPr lvl="0"/>
            <a:r>
              <a:rPr lang="en-US" sz="1200" kern="1200" dirty="0">
                <a:solidFill>
                  <a:schemeClr val="tx1"/>
                </a:solidFill>
                <a:effectLst/>
                <a:latin typeface="+mn-lt"/>
                <a:ea typeface="+mn-ea"/>
                <a:cs typeface="+mn-cs"/>
              </a:rPr>
              <a:t>If continuing transport threatens the life of the youth and or staff contact 911 and ask for assistance/guidance.</a:t>
            </a:r>
          </a:p>
          <a:p>
            <a:pPr lvl="0"/>
            <a:r>
              <a:rPr lang="en-US" sz="1200" kern="1200" dirty="0">
                <a:solidFill>
                  <a:schemeClr val="tx1"/>
                </a:solidFill>
                <a:effectLst/>
                <a:latin typeface="+mn-lt"/>
                <a:ea typeface="+mn-ea"/>
                <a:cs typeface="+mn-cs"/>
              </a:rPr>
              <a:t>Notify Supervisor to request assistance.</a:t>
            </a:r>
          </a:p>
          <a:p>
            <a:endParaRPr lang="en-US" sz="1200" b="1" kern="1200" cap="all" dirty="0">
              <a:solidFill>
                <a:schemeClr val="tx1"/>
              </a:solidFill>
              <a:effectLst/>
              <a:latin typeface="+mn-lt"/>
              <a:ea typeface="+mn-ea"/>
              <a:cs typeface="+mn-cs"/>
            </a:endParaRPr>
          </a:p>
          <a:p>
            <a:r>
              <a:rPr lang="en-US" sz="1200" b="1" kern="1200" cap="all" dirty="0">
                <a:solidFill>
                  <a:schemeClr val="tx1"/>
                </a:solidFill>
                <a:effectLst/>
                <a:latin typeface="+mn-lt"/>
                <a:ea typeface="+mn-ea"/>
                <a:cs typeface="+mn-cs"/>
              </a:rPr>
              <a:t>Mental Health Emergency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Throughout the state, specialized Crisis Services staff assess and evaluate children and youth, and adults (18) who are experiencing a psychiatric emergency.</a:t>
            </a:r>
          </a:p>
          <a:p>
            <a:r>
              <a:rPr lang="en-US" sz="1200" kern="1200" dirty="0">
                <a:solidFill>
                  <a:schemeClr val="tx1"/>
                </a:solidFill>
                <a:effectLst/>
                <a:latin typeface="+mn-lt"/>
                <a:ea typeface="+mn-ea"/>
                <a:cs typeface="+mn-cs"/>
              </a:rPr>
              <a:t>If someone you are transporting is experiencing a mental health crisis, please call 911 the statewide crisis line or the regional phone number in your area.  Your call will be routed to a crisis specialist for help. 24/7 STATEWIDE CRISIS LINE:  855-274-7471 (855-CRISIS-1)</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VEHICLE FIRE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Prior to accepting a vehicle intended for transporting youths, verify the vehicle is equipped with a fire extinguisher. In the event of a fire while transporting, the following actions will be taken:</a:t>
            </a:r>
          </a:p>
          <a:p>
            <a:pPr lvl="0"/>
            <a:r>
              <a:rPr lang="en-US" sz="1200" kern="1200" dirty="0">
                <a:solidFill>
                  <a:schemeClr val="tx1"/>
                </a:solidFill>
                <a:effectLst/>
                <a:latin typeface="+mn-lt"/>
                <a:ea typeface="+mn-ea"/>
                <a:cs typeface="+mn-cs"/>
              </a:rPr>
              <a:t>Stop the vehicle and determine location of the fire.</a:t>
            </a:r>
          </a:p>
          <a:p>
            <a:pPr lvl="0"/>
            <a:r>
              <a:rPr lang="en-US" sz="1200" kern="1200" dirty="0">
                <a:solidFill>
                  <a:schemeClr val="tx1"/>
                </a:solidFill>
                <a:effectLst/>
                <a:latin typeface="+mn-lt"/>
                <a:ea typeface="+mn-ea"/>
                <a:cs typeface="+mn-cs"/>
              </a:rPr>
              <a:t>If it poses an immediate threat to passengers, evacuate the vehicle.</a:t>
            </a:r>
          </a:p>
          <a:p>
            <a:pPr lvl="0"/>
            <a:r>
              <a:rPr lang="en-US" sz="1200" kern="1200" dirty="0">
                <a:solidFill>
                  <a:schemeClr val="tx1"/>
                </a:solidFill>
                <a:effectLst/>
                <a:latin typeface="+mn-lt"/>
                <a:ea typeface="+mn-ea"/>
                <a:cs typeface="+mn-cs"/>
              </a:rPr>
              <a:t>Move the youth to a safe location away from the vehicle and out of the path of traffic. Maintain safety of the youth.</a:t>
            </a:r>
          </a:p>
          <a:p>
            <a:pPr lvl="0"/>
            <a:r>
              <a:rPr lang="en-US" sz="1200" kern="1200" dirty="0">
                <a:solidFill>
                  <a:schemeClr val="tx1"/>
                </a:solidFill>
                <a:effectLst/>
                <a:latin typeface="+mn-lt"/>
                <a:ea typeface="+mn-ea"/>
                <a:cs typeface="+mn-cs"/>
              </a:rPr>
              <a:t>Administer first aid as needed.</a:t>
            </a:r>
          </a:p>
          <a:p>
            <a:pPr lvl="0"/>
            <a:r>
              <a:rPr lang="en-US" sz="1200" kern="1200" dirty="0">
                <a:solidFill>
                  <a:schemeClr val="tx1"/>
                </a:solidFill>
                <a:effectLst/>
                <a:latin typeface="+mn-lt"/>
                <a:ea typeface="+mn-ea"/>
                <a:cs typeface="+mn-cs"/>
              </a:rPr>
              <a:t>Contact 911 (THP, Local Law Enforcement, Fire Department), and Supervisor.</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TRAFFIC ACCIDENT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Refer participants to:</a:t>
            </a:r>
          </a:p>
          <a:p>
            <a:pPr lvl="0"/>
            <a:r>
              <a:rPr lang="en-US" sz="1200" kern="1200" dirty="0">
                <a:solidFill>
                  <a:schemeClr val="tx1"/>
                </a:solidFill>
                <a:effectLst/>
                <a:latin typeface="+mn-lt"/>
                <a:ea typeface="+mn-ea"/>
                <a:cs typeface="+mn-cs"/>
              </a:rPr>
              <a:t>Policy 1.13 Section H</a:t>
            </a:r>
          </a:p>
          <a:p>
            <a:pPr lvl="0"/>
            <a:r>
              <a:rPr lang="en-US" sz="1200" kern="1200" dirty="0">
                <a:solidFill>
                  <a:schemeClr val="tx1"/>
                </a:solidFill>
                <a:effectLst/>
                <a:latin typeface="+mn-lt"/>
                <a:ea typeface="+mn-ea"/>
                <a:cs typeface="+mn-cs"/>
              </a:rPr>
              <a:t>Policy 1.4 covers emergency medical treatment</a:t>
            </a:r>
          </a:p>
          <a:p>
            <a:pPr lvl="0"/>
            <a:r>
              <a:rPr lang="en-US" sz="1200" kern="1200" dirty="0">
                <a:solidFill>
                  <a:schemeClr val="tx1"/>
                </a:solidFill>
                <a:effectLst/>
                <a:latin typeface="+mn-lt"/>
                <a:ea typeface="+mn-ea"/>
                <a:cs typeface="+mn-cs"/>
              </a:rPr>
              <a:t>https://www.tn.gov/content/dam/tn/hr/documents/Employee_Handbook_2015.pdf page 33 states “Workers’ Compensation/Accidents/Injury in the Line of Duty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Should you have an accident while on the job: </a:t>
            </a:r>
          </a:p>
          <a:p>
            <a:r>
              <a:rPr lang="en-US" sz="1200" kern="1200" dirty="0">
                <a:solidFill>
                  <a:schemeClr val="tx1"/>
                </a:solidFill>
                <a:effectLst/>
                <a:latin typeface="+mn-lt"/>
                <a:ea typeface="+mn-ea"/>
                <a:cs typeface="+mn-cs"/>
              </a:rPr>
              <a:t> Seek immediate first aid or emergency care. See that your supervisor or shift supervisor is notified of your accident/assault and your condition. All serious injuries that require outside medical services and/or result in lost time should be reported immediately to </a:t>
            </a:r>
            <a:r>
              <a:rPr lang="en-US" sz="1200" kern="1200" dirty="0" err="1">
                <a:solidFill>
                  <a:schemeClr val="tx1"/>
                </a:solidFill>
                <a:effectLst/>
                <a:latin typeface="+mn-lt"/>
                <a:ea typeface="+mn-ea"/>
                <a:cs typeface="+mn-cs"/>
              </a:rPr>
              <a:t>Corvell</a:t>
            </a:r>
            <a:r>
              <a:rPr lang="en-US" sz="1200" kern="1200" dirty="0">
                <a:solidFill>
                  <a:schemeClr val="tx1"/>
                </a:solidFill>
                <a:effectLst/>
                <a:latin typeface="+mn-lt"/>
                <a:ea typeface="+mn-ea"/>
                <a:cs typeface="+mn-cs"/>
              </a:rPr>
              <a:t> at 1-866-245-8588 for the name of a medical provider authorized to treat you.”</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the event that you are involved in a traffic accident while transporting youth, regardless of the extent of damage or injury, THP and your supervisor shall be notified immediately.</a:t>
            </a:r>
          </a:p>
          <a:p>
            <a:pPr lvl="0"/>
            <a:r>
              <a:rPr lang="en-US" sz="1200" kern="1200" dirty="0">
                <a:solidFill>
                  <a:schemeClr val="tx1"/>
                </a:solidFill>
                <a:effectLst/>
                <a:latin typeface="+mn-lt"/>
                <a:ea typeface="+mn-ea"/>
                <a:cs typeface="+mn-cs"/>
              </a:rPr>
              <a:t>Regardless of the extent of the damage, notify THP *847, MVM and your supervisor.</a:t>
            </a:r>
          </a:p>
          <a:p>
            <a:pPr lvl="0"/>
            <a:r>
              <a:rPr lang="en-US" sz="1200" kern="1200" dirty="0">
                <a:solidFill>
                  <a:schemeClr val="tx1"/>
                </a:solidFill>
                <a:effectLst/>
                <a:latin typeface="+mn-lt"/>
                <a:ea typeface="+mn-ea"/>
                <a:cs typeface="+mn-cs"/>
              </a:rPr>
              <a:t>Administer first aid if needed.</a:t>
            </a:r>
          </a:p>
          <a:p>
            <a:pPr lvl="0"/>
            <a:r>
              <a:rPr lang="en-US" sz="1200" kern="1200" dirty="0">
                <a:solidFill>
                  <a:schemeClr val="tx1"/>
                </a:solidFill>
                <a:effectLst/>
                <a:latin typeface="+mn-lt"/>
                <a:ea typeface="+mn-ea"/>
                <a:cs typeface="+mn-cs"/>
              </a:rPr>
              <a:t>Youth needing further medical attention will be transported to the nearest hospital.</a:t>
            </a:r>
          </a:p>
          <a:p>
            <a:pPr lvl="0"/>
            <a:r>
              <a:rPr lang="en-US" sz="1200" kern="1200" dirty="0">
                <a:solidFill>
                  <a:schemeClr val="tx1"/>
                </a:solidFill>
                <a:effectLst/>
                <a:latin typeface="+mn-lt"/>
                <a:ea typeface="+mn-ea"/>
                <a:cs typeface="+mn-cs"/>
              </a:rPr>
              <a:t>Youth not injured, may remain in the vehicle.</a:t>
            </a:r>
          </a:p>
          <a:p>
            <a:pPr lvl="0"/>
            <a:r>
              <a:rPr lang="en-US" sz="1200" kern="1200" dirty="0">
                <a:solidFill>
                  <a:schemeClr val="tx1"/>
                </a:solidFill>
                <a:effectLst/>
                <a:latin typeface="+mn-lt"/>
                <a:ea typeface="+mn-ea"/>
                <a:cs typeface="+mn-cs"/>
              </a:rPr>
              <a:t>Supervisor will be notified and assistance requested to transport and supply additional security.</a:t>
            </a:r>
          </a:p>
          <a:p>
            <a:pPr lvl="0"/>
            <a:r>
              <a:rPr lang="en-US" sz="1200" kern="1200" dirty="0">
                <a:solidFill>
                  <a:schemeClr val="tx1"/>
                </a:solidFill>
                <a:effectLst/>
                <a:latin typeface="+mn-lt"/>
                <a:ea typeface="+mn-ea"/>
                <a:cs typeface="+mn-cs"/>
              </a:rPr>
              <a:t>If you are injured, obtain medical treatment as needed. Inform supervisor for next steps.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DISABLED VEHICLE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event a vehicle transporting youth become disabled due to mechanical problems, the staff will:</a:t>
            </a:r>
          </a:p>
          <a:p>
            <a:pPr lvl="0"/>
            <a:r>
              <a:rPr lang="en-US" sz="1200" kern="1200" dirty="0">
                <a:solidFill>
                  <a:schemeClr val="tx1"/>
                </a:solidFill>
                <a:effectLst/>
                <a:latin typeface="+mn-lt"/>
                <a:ea typeface="+mn-ea"/>
                <a:cs typeface="+mn-cs"/>
              </a:rPr>
              <a:t>Leave the youth in the vehicle, unless it becomes unsafe.</a:t>
            </a:r>
          </a:p>
          <a:p>
            <a:pPr lvl="0"/>
            <a:r>
              <a:rPr lang="en-US" sz="1200" kern="1200" dirty="0">
                <a:solidFill>
                  <a:schemeClr val="tx1"/>
                </a:solidFill>
                <a:effectLst/>
                <a:latin typeface="+mn-lt"/>
                <a:ea typeface="+mn-ea"/>
                <a:cs typeface="+mn-cs"/>
              </a:rPr>
              <a:t>The staff are to remain with the vehicle &amp; maintain security of the youth.</a:t>
            </a:r>
          </a:p>
          <a:p>
            <a:pPr lvl="0"/>
            <a:r>
              <a:rPr lang="en-US" sz="1200" kern="1200" dirty="0">
                <a:solidFill>
                  <a:schemeClr val="tx1"/>
                </a:solidFill>
                <a:effectLst/>
                <a:latin typeface="+mn-lt"/>
                <a:ea typeface="+mn-ea"/>
                <a:cs typeface="+mn-cs"/>
              </a:rPr>
              <a:t>Notify Supervisor for assistance and to arrange transport.</a:t>
            </a:r>
          </a:p>
          <a:p>
            <a:pPr lvl="0"/>
            <a:r>
              <a:rPr lang="en-US" sz="1200" kern="1200" dirty="0">
                <a:solidFill>
                  <a:schemeClr val="tx1"/>
                </a:solidFill>
                <a:effectLst/>
                <a:latin typeface="+mn-lt"/>
                <a:ea typeface="+mn-ea"/>
                <a:cs typeface="+mn-cs"/>
              </a:rPr>
              <a:t>Contact MVM</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Weather</a:t>
            </a:r>
          </a:p>
          <a:p>
            <a:r>
              <a:rPr lang="en-US" sz="1200" kern="1200" dirty="0">
                <a:solidFill>
                  <a:schemeClr val="tx1"/>
                </a:solidFill>
                <a:effectLst/>
                <a:latin typeface="+mn-lt"/>
                <a:ea typeface="+mn-ea"/>
                <a:cs typeface="+mn-cs"/>
              </a:rPr>
              <a:t>Check weather for starting, total trip and ending locations prior to transport.  Youth are not transported during weather emergencies. If caught in a weather emergency during a transport</a:t>
            </a:r>
          </a:p>
          <a:p>
            <a:r>
              <a:rPr lang="en-US" sz="1200" kern="1200" dirty="0">
                <a:solidFill>
                  <a:schemeClr val="tx1"/>
                </a:solidFill>
                <a:effectLst/>
                <a:latin typeface="+mn-lt"/>
                <a:ea typeface="+mn-ea"/>
                <a:cs typeface="+mn-cs"/>
              </a:rPr>
              <a:t> Seek shelter in a safe area;</a:t>
            </a:r>
          </a:p>
          <a:p>
            <a:r>
              <a:rPr lang="en-US" sz="1200" kern="1200" dirty="0">
                <a:solidFill>
                  <a:schemeClr val="tx1"/>
                </a:solidFill>
                <a:effectLst/>
                <a:latin typeface="+mn-lt"/>
                <a:ea typeface="+mn-ea"/>
                <a:cs typeface="+mn-cs"/>
              </a:rPr>
              <a:t> Contact the supervisor to let them know where you are; and</a:t>
            </a:r>
          </a:p>
          <a:p>
            <a:r>
              <a:rPr lang="en-US" sz="1200" kern="1200" dirty="0">
                <a:solidFill>
                  <a:schemeClr val="tx1"/>
                </a:solidFill>
                <a:effectLst/>
                <a:latin typeface="+mn-lt"/>
                <a:ea typeface="+mn-ea"/>
                <a:cs typeface="+mn-cs"/>
              </a:rPr>
              <a:t> Follow the regional/facility emergency response preparedness plan.</a:t>
            </a:r>
          </a:p>
          <a:p>
            <a:endParaRPr lang="en-US" b="1" dirty="0"/>
          </a:p>
          <a:p>
            <a:r>
              <a:rPr lang="en-US" b="1" dirty="0"/>
              <a:t>Runaway</a:t>
            </a:r>
          </a:p>
          <a:p>
            <a:r>
              <a:rPr lang="en-US" dirty="0"/>
              <a:t>If, during transportation a child/youth attempts to runaway or escape, the safe operation of the vehicle takes precedence over preventing a runaway or escape.</a:t>
            </a:r>
          </a:p>
          <a:p>
            <a:r>
              <a:rPr lang="en-US" dirty="0"/>
              <a:t>Remember to follow policy 31.2 Responsibilities Regarding Runaways, Absconders and Escapees </a:t>
            </a:r>
          </a:p>
        </p:txBody>
      </p:sp>
      <p:sp>
        <p:nvSpPr>
          <p:cNvPr id="4" name="Slide Number Placeholder 3"/>
          <p:cNvSpPr>
            <a:spLocks noGrp="1"/>
          </p:cNvSpPr>
          <p:nvPr>
            <p:ph type="sldNum" sz="quarter" idx="5"/>
          </p:nvPr>
        </p:nvSpPr>
        <p:spPr/>
        <p:txBody>
          <a:bodyPr/>
          <a:lstStyle/>
          <a:p>
            <a:fld id="{57F4D086-ED95-4993-85F9-0FC2E85AAB14}" type="slidenum">
              <a:rPr lang="en-US" smtClean="0"/>
              <a:t>53</a:t>
            </a:fld>
            <a:endParaRPr lang="en-US"/>
          </a:p>
        </p:txBody>
      </p:sp>
    </p:spTree>
    <p:extLst>
      <p:ext uri="{BB962C8B-B14F-4D97-AF65-F5344CB8AC3E}">
        <p14:creationId xmlns:p14="http://schemas.microsoft.com/office/powerpoint/2010/main" val="17919010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why documentation is important.  ILLICIT answers such as “if it wasn’t documented it didn’t happen”, etc.</a:t>
            </a:r>
          </a:p>
          <a:p>
            <a:r>
              <a:rPr lang="en-US" dirty="0"/>
              <a:t>Review other points of to-do’s after transportation.</a:t>
            </a:r>
          </a:p>
          <a:p>
            <a:r>
              <a:rPr lang="en-US" dirty="0"/>
              <a:t>ASK questions to gauge understanding</a:t>
            </a:r>
          </a:p>
          <a:p>
            <a:endParaRPr lang="en-US" dirty="0"/>
          </a:p>
          <a:p>
            <a:r>
              <a:rPr lang="en-US" dirty="0"/>
              <a:t>For classroom:</a:t>
            </a:r>
          </a:p>
          <a:p>
            <a:r>
              <a:rPr lang="en-US" dirty="0"/>
              <a:t>If time permits take participants to a van to search, review logbook, inspect equipment, practice placement in the vehicle, etc.</a:t>
            </a:r>
          </a:p>
          <a:p>
            <a:endParaRPr lang="en-US" dirty="0"/>
          </a:p>
        </p:txBody>
      </p:sp>
      <p:sp>
        <p:nvSpPr>
          <p:cNvPr id="4" name="Slide Number Placeholder 3"/>
          <p:cNvSpPr>
            <a:spLocks noGrp="1"/>
          </p:cNvSpPr>
          <p:nvPr>
            <p:ph type="sldNum" sz="quarter" idx="5"/>
          </p:nvPr>
        </p:nvSpPr>
        <p:spPr/>
        <p:txBody>
          <a:bodyPr/>
          <a:lstStyle/>
          <a:p>
            <a:fld id="{57F4D086-ED95-4993-85F9-0FC2E85AAB14}" type="slidenum">
              <a:rPr lang="en-US" smtClean="0"/>
              <a:t>54</a:t>
            </a:fld>
            <a:endParaRPr lang="en-US"/>
          </a:p>
        </p:txBody>
      </p:sp>
    </p:spTree>
    <p:extLst>
      <p:ext uri="{BB962C8B-B14F-4D97-AF65-F5344CB8AC3E}">
        <p14:creationId xmlns:p14="http://schemas.microsoft.com/office/powerpoint/2010/main" val="15380629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with participants their takeaways from the entire class.</a:t>
            </a:r>
          </a:p>
          <a:p>
            <a:r>
              <a:rPr lang="en-US" dirty="0"/>
              <a:t>ACTION As each answer comes up, offer an affirmation and ask if the group agrees.</a:t>
            </a:r>
          </a:p>
          <a:p>
            <a:r>
              <a:rPr lang="en-US" dirty="0"/>
              <a:t>ANSWER any questions.</a:t>
            </a:r>
          </a:p>
          <a:p>
            <a:endParaRPr lang="en-US" dirty="0"/>
          </a:p>
        </p:txBody>
      </p:sp>
      <p:sp>
        <p:nvSpPr>
          <p:cNvPr id="4" name="Slide Number Placeholder 3"/>
          <p:cNvSpPr>
            <a:spLocks noGrp="1"/>
          </p:cNvSpPr>
          <p:nvPr>
            <p:ph type="sldNum" sz="quarter" idx="5"/>
          </p:nvPr>
        </p:nvSpPr>
        <p:spPr/>
        <p:txBody>
          <a:bodyPr/>
          <a:lstStyle/>
          <a:p>
            <a:fld id="{57F4D086-ED95-4993-85F9-0FC2E85AAB14}" type="slidenum">
              <a:rPr lang="en-US" smtClean="0"/>
              <a:t>55</a:t>
            </a:fld>
            <a:endParaRPr lang="en-US"/>
          </a:p>
        </p:txBody>
      </p:sp>
    </p:spTree>
    <p:extLst>
      <p:ext uri="{BB962C8B-B14F-4D97-AF65-F5344CB8AC3E}">
        <p14:creationId xmlns:p14="http://schemas.microsoft.com/office/powerpoint/2010/main" val="2735040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agenda &amp; objectives for the day.</a:t>
            </a:r>
          </a:p>
          <a:p>
            <a:r>
              <a:rPr lang="en-US" dirty="0"/>
              <a:t>STATE the overall goal of this training is for participants to prepare staff to perform their job duties proficiently related to searches, mechanical restraints and transportation.  Furthermore, as professionals we can utilize practices that reduce trauma by conducting consistent, thorough and trauma-informed searches, restraints and transports to actively help to maintain safety and security.</a:t>
            </a:r>
          </a:p>
          <a:p>
            <a:endParaRPr lang="en-US" dirty="0"/>
          </a:p>
        </p:txBody>
      </p:sp>
      <p:sp>
        <p:nvSpPr>
          <p:cNvPr id="4" name="Slide Number Placeholder 3"/>
          <p:cNvSpPr>
            <a:spLocks noGrp="1"/>
          </p:cNvSpPr>
          <p:nvPr>
            <p:ph type="sldNum" sz="quarter" idx="5"/>
          </p:nvPr>
        </p:nvSpPr>
        <p:spPr/>
        <p:txBody>
          <a:bodyPr/>
          <a:lstStyle/>
          <a:p>
            <a:fld id="{57F4D086-ED95-4993-85F9-0FC2E85AAB14}" type="slidenum">
              <a:rPr lang="en-US" smtClean="0"/>
              <a:t>6</a:t>
            </a:fld>
            <a:endParaRPr lang="en-US"/>
          </a:p>
        </p:txBody>
      </p:sp>
    </p:spTree>
    <p:extLst>
      <p:ext uri="{BB962C8B-B14F-4D97-AF65-F5344CB8AC3E}">
        <p14:creationId xmlns:p14="http://schemas.microsoft.com/office/powerpoint/2010/main" val="1159764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STATE The purpose of conducting searches is safety; </a:t>
            </a:r>
            <a:r>
              <a:rPr kumimoji="0" lang="en-US" sz="1400" b="0" i="0" u="none" strike="noStrike" kern="1200" cap="none" spc="0" normalizeH="0" baseline="0" noProof="0" dirty="0">
                <a:ln>
                  <a:noFill/>
                </a:ln>
                <a:solidFill>
                  <a:prstClr val="black"/>
                </a:solidFill>
                <a:effectLst/>
                <a:uLnTx/>
                <a:uFillTx/>
                <a:latin typeface="Open Sans"/>
                <a:ea typeface="News Gothic MT" charset="0"/>
                <a:cs typeface="News Gothic MT" charset="0"/>
                <a:sym typeface="News Gothic MT" charset="0"/>
              </a:rPr>
              <a:t>Safety of </a:t>
            </a:r>
            <a:r>
              <a:rPr kumimoji="0" lang="en-US" sz="1200" b="0" i="0" u="none" strike="noStrike" kern="1200" cap="none" spc="0" normalizeH="0" baseline="0" noProof="0" dirty="0">
                <a:ln>
                  <a:noFill/>
                </a:ln>
                <a:solidFill>
                  <a:prstClr val="black"/>
                </a:solidFill>
                <a:effectLst/>
                <a:uLnTx/>
                <a:uFillTx/>
                <a:latin typeface="Open Sans"/>
                <a:ea typeface="News Gothic MT" charset="0"/>
                <a:cs typeface="News Gothic MT" charset="0"/>
                <a:sym typeface="News Gothic MT" charset="0"/>
              </a:rPr>
              <a:t>Staff, Youth and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a:ea typeface="News Gothic MT" charset="0"/>
                <a:cs typeface="News Gothic MT" charset="0"/>
                <a:sym typeface="News Gothic MT" charset="0"/>
              </a:rPr>
              <a:t>Policy Statement from 31.4 states:</a:t>
            </a:r>
          </a:p>
          <a:p>
            <a:r>
              <a:rPr lang="en-US" dirty="0"/>
              <a:t>Department of Children’s Services staff and Contract Agency employees shall conduct/guide searches of children/youth and their personal property, including living quarters, when deemed necessary to ensure the safety of the child/youth and others. DCS Employees and contractors shall use </a:t>
            </a:r>
            <a:r>
              <a:rPr lang="en-US" b="1" dirty="0"/>
              <a:t>the least invasive search techniques appropriate to the situation</a:t>
            </a:r>
            <a:r>
              <a:rPr lang="en-US" dirty="0"/>
              <a:t>. All searches are conducted in a manner that preserves the dignity of the child/youth, visitor, volunteer or employee.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Ask the audience to name some health or safety risks that could be found during searches.  Discussion should include:</a:t>
            </a:r>
          </a:p>
          <a:p>
            <a:r>
              <a:rPr lang="en-US" sz="1200" b="0" i="0" u="none" strike="noStrike" kern="1200" baseline="0" dirty="0">
                <a:solidFill>
                  <a:schemeClr val="tx1"/>
                </a:solidFill>
                <a:latin typeface="+mn-lt"/>
                <a:ea typeface="+mn-ea"/>
                <a:cs typeface="+mn-cs"/>
              </a:rPr>
              <a:t>Weapons </a:t>
            </a:r>
          </a:p>
          <a:p>
            <a:r>
              <a:rPr lang="en-US" sz="1200" b="0" i="0" u="none" strike="noStrike" kern="1200" baseline="0" dirty="0">
                <a:solidFill>
                  <a:schemeClr val="tx1"/>
                </a:solidFill>
                <a:latin typeface="+mn-lt"/>
                <a:ea typeface="+mn-ea"/>
                <a:cs typeface="+mn-cs"/>
              </a:rPr>
              <a:t>Drugs/drug paraphernalia </a:t>
            </a:r>
          </a:p>
          <a:p>
            <a:r>
              <a:rPr lang="en-US" sz="1200" b="0" i="0" u="none" strike="noStrike" kern="1200" baseline="0" dirty="0">
                <a:solidFill>
                  <a:schemeClr val="tx1"/>
                </a:solidFill>
                <a:latin typeface="+mn-lt"/>
                <a:ea typeface="+mn-ea"/>
                <a:cs typeface="+mn-cs"/>
              </a:rPr>
              <a:t>Pest infestations </a:t>
            </a:r>
          </a:p>
          <a:p>
            <a:r>
              <a:rPr lang="en-US" sz="1200" b="0" i="0" u="none" strike="noStrike" kern="1200" baseline="0" dirty="0">
                <a:solidFill>
                  <a:schemeClr val="tx1"/>
                </a:solidFill>
                <a:latin typeface="+mn-lt"/>
                <a:ea typeface="+mn-ea"/>
                <a:cs typeface="+mn-cs"/>
              </a:rPr>
              <a:t>Expired medicine/food products </a:t>
            </a:r>
          </a:p>
          <a:p>
            <a:endParaRPr kumimoji="0" lang="en-US" sz="1200" b="0" i="0" u="none" strike="noStrike" kern="1200" cap="none" spc="0" normalizeH="0" baseline="0" dirty="0">
              <a:ln>
                <a:noFill/>
              </a:ln>
              <a:solidFill>
                <a:schemeClr val="tx1"/>
              </a:solidFill>
              <a:effectLst/>
              <a:uLnTx/>
              <a:uFillTx/>
              <a:latin typeface="+mn-lt"/>
              <a:ea typeface="+mn-ea"/>
              <a:cs typeface="+mn-cs"/>
            </a:endParaRPr>
          </a:p>
          <a:p>
            <a:r>
              <a:rPr kumimoji="0" lang="en-US" sz="1200" b="0" i="0" u="none" strike="noStrike" kern="1200" cap="none" spc="0" normalizeH="0" baseline="0" dirty="0">
                <a:ln>
                  <a:noFill/>
                </a:ln>
                <a:solidFill>
                  <a:schemeClr val="tx1"/>
                </a:solidFill>
                <a:effectLst/>
                <a:uLnTx/>
                <a:uFillTx/>
                <a:latin typeface="+mn-lt"/>
                <a:ea typeface="+mn-ea"/>
                <a:cs typeface="+mn-cs"/>
              </a:rPr>
              <a:t>ASK why we search.  Discussion should include:</a:t>
            </a:r>
          </a:p>
          <a:p>
            <a:r>
              <a:rPr kumimoji="0" lang="en-US" sz="1200" b="0" i="0" u="none" strike="noStrike" kern="1200" cap="none" spc="0" normalizeH="0" baseline="0" dirty="0">
                <a:ln>
                  <a:noFill/>
                </a:ln>
                <a:solidFill>
                  <a:schemeClr val="tx1"/>
                </a:solidFill>
                <a:effectLst/>
                <a:uLnTx/>
                <a:uFillTx/>
                <a:latin typeface="+mn-lt"/>
                <a:ea typeface="+mn-ea"/>
                <a:cs typeface="+mn-cs"/>
              </a:rPr>
              <a:t>Safety</a:t>
            </a:r>
          </a:p>
          <a:p>
            <a:r>
              <a:rPr kumimoji="0" lang="en-US" sz="2200" b="0" i="0" u="none" strike="noStrike" kern="1200" cap="none" spc="0" normalizeH="0" baseline="0" noProof="0" dirty="0">
                <a:ln>
                  <a:noFill/>
                </a:ln>
                <a:solidFill>
                  <a:prstClr val="black"/>
                </a:solidFill>
                <a:effectLst/>
                <a:uLnTx/>
                <a:uFillTx/>
                <a:latin typeface="Open Sans"/>
                <a:ea typeface="News Gothic MT" charset="0"/>
                <a:cs typeface="News Gothic MT" charset="0"/>
                <a:sym typeface="News Gothic MT" charset="0"/>
              </a:rPr>
              <a:t>Prevent Escapes</a:t>
            </a:r>
          </a:p>
          <a:p>
            <a:r>
              <a:rPr kumimoji="0" lang="en-US" sz="2200" b="0" i="0" u="none" strike="noStrike" kern="1200" cap="none" spc="0" normalizeH="0" baseline="0" noProof="0" dirty="0">
                <a:ln>
                  <a:noFill/>
                </a:ln>
                <a:solidFill>
                  <a:prstClr val="black"/>
                </a:solidFill>
                <a:effectLst/>
                <a:uLnTx/>
                <a:uFillTx/>
                <a:latin typeface="Open Sans"/>
                <a:ea typeface="News Gothic MT" charset="0"/>
                <a:cs typeface="News Gothic MT" charset="0"/>
                <a:sym typeface="News Gothic MT" charset="0"/>
              </a:rPr>
              <a:t>Prevent Disturbances</a:t>
            </a:r>
          </a:p>
          <a:p>
            <a:r>
              <a:rPr kumimoji="0" lang="en-US" sz="2200" b="0" i="0" u="none" strike="noStrike" kern="1200" cap="none" spc="0" normalizeH="0" baseline="0" noProof="0" dirty="0">
                <a:ln>
                  <a:noFill/>
                </a:ln>
                <a:solidFill>
                  <a:prstClr val="black"/>
                </a:solidFill>
                <a:effectLst/>
                <a:uLnTx/>
                <a:uFillTx/>
                <a:latin typeface="Open Sans"/>
                <a:ea typeface="News Gothic MT" charset="0"/>
                <a:cs typeface="News Gothic MT" charset="0"/>
                <a:sym typeface="News Gothic MT" charset="0"/>
              </a:rPr>
              <a:t>Detection of and Prevention of Contraband</a:t>
            </a:r>
          </a:p>
          <a:p>
            <a:endParaRPr lang="en-US" sz="1200" b="0" i="0" u="none" strike="noStrike" kern="1200" baseline="0" dirty="0">
              <a:solidFill>
                <a:schemeClr val="tx1"/>
              </a:solidFill>
              <a:latin typeface="+mn-lt"/>
              <a:ea typeface="+mn-ea"/>
              <a:cs typeface="+mn-cs"/>
            </a:endParaRPr>
          </a:p>
          <a:p>
            <a:r>
              <a:rPr lang="en-US" dirty="0"/>
              <a:t>Ask participants to share in the chat box if they have been subject to search before and how that made them feel.  Debrief with the group to remember that as we all feel differently so do our youth.  Share story as appropriate on search.</a:t>
            </a:r>
          </a:p>
          <a:p>
            <a:endParaRPr kumimoji="0" lang="en-US" sz="2200" b="0" i="0" u="none" strike="noStrike" kern="1200" cap="none" spc="0" normalizeH="0" baseline="0" noProof="0" dirty="0">
              <a:ln>
                <a:noFill/>
              </a:ln>
              <a:solidFill>
                <a:prstClr val="black"/>
              </a:solidFill>
              <a:effectLst/>
              <a:uLnTx/>
              <a:uFillTx/>
              <a:latin typeface="Open Sans"/>
              <a:ea typeface="News Gothic MT" charset="0"/>
              <a:cs typeface="News Gothic MT" charset="0"/>
              <a:sym typeface="News Gothic MT" charset="0"/>
            </a:endParaRPr>
          </a:p>
          <a:p>
            <a:pPr marL="800100" marR="0" lvl="1" indent="-342900" algn="l" defTabSz="914400" rtl="0" eaLnBrk="1" fontAlgn="auto" latinLnBrk="0" hangingPunct="1">
              <a:lnSpc>
                <a:spcPct val="100000"/>
              </a:lnSpc>
              <a:spcBef>
                <a:spcPts val="600"/>
              </a:spcBef>
              <a:spcAft>
                <a:spcPts val="0"/>
              </a:spcAft>
              <a:buClr>
                <a:srgbClr val="215D77"/>
              </a:buClr>
              <a:buSzPct val="110000"/>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Open Sans"/>
                <a:ea typeface="Open Sans" panose="020B0606030504020204" pitchFamily="34" charset="0"/>
                <a:cs typeface="Open Sans" panose="020B0606030504020204" pitchFamily="34" charset="0"/>
                <a:sym typeface="News Gothic MT" charset="0"/>
              </a:rPr>
              <a:t>Supporting Policy:</a:t>
            </a:r>
          </a:p>
          <a:p>
            <a:pPr marL="457200" marR="0" lvl="1" indent="0" algn="l" defTabSz="914400" rtl="0" eaLnBrk="1" fontAlgn="auto" latinLnBrk="0" hangingPunct="1">
              <a:lnSpc>
                <a:spcPct val="100000"/>
              </a:lnSpc>
              <a:spcBef>
                <a:spcPts val="600"/>
              </a:spcBef>
              <a:spcAft>
                <a:spcPts val="0"/>
              </a:spcAft>
              <a:buClr>
                <a:srgbClr val="215D77"/>
              </a:buClr>
              <a:buSzPct val="110000"/>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Open Sans"/>
                <a:ea typeface="Open Sans" panose="020B0606030504020204" pitchFamily="34" charset="0"/>
                <a:cs typeface="Open Sans" panose="020B0606030504020204" pitchFamily="34" charset="0"/>
                <a:sym typeface="News Gothic MT" charset="0"/>
                <a:hlinkClick r:id="rId3"/>
              </a:rPr>
              <a:t>https://files.dcs.tn.gov/policies/chap31/31.4.pdf</a:t>
            </a:r>
            <a:endParaRPr kumimoji="0" lang="en-US" sz="2200" b="0" i="0" u="none" strike="noStrike" kern="1200" cap="none" spc="0" normalizeH="0" baseline="0" noProof="0" dirty="0">
              <a:ln>
                <a:noFill/>
              </a:ln>
              <a:solidFill>
                <a:prstClr val="black"/>
              </a:solidFill>
              <a:effectLst/>
              <a:uLnTx/>
              <a:uFillTx/>
              <a:latin typeface="Open Sans"/>
              <a:ea typeface="Open Sans" panose="020B0606030504020204" pitchFamily="34" charset="0"/>
              <a:cs typeface="Open Sans" panose="020B0606030504020204" pitchFamily="34" charset="0"/>
              <a:sym typeface="News Gothic MT" charset="0"/>
            </a:endParaRPr>
          </a:p>
          <a:p>
            <a:pPr marL="457200" marR="0" lvl="1" indent="0" algn="l" defTabSz="914400" rtl="0" eaLnBrk="1" fontAlgn="auto" latinLnBrk="0" hangingPunct="1">
              <a:lnSpc>
                <a:spcPct val="100000"/>
              </a:lnSpc>
              <a:spcBef>
                <a:spcPts val="600"/>
              </a:spcBef>
              <a:spcAft>
                <a:spcPts val="0"/>
              </a:spcAft>
              <a:buClr>
                <a:srgbClr val="215D77"/>
              </a:buClr>
              <a:buSzPct val="110000"/>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Open Sans"/>
                <a:ea typeface="Open Sans" panose="020B0606030504020204" pitchFamily="34" charset="0"/>
                <a:cs typeface="Open Sans" panose="020B0606030504020204" pitchFamily="34" charset="0"/>
                <a:sym typeface="News Gothic MT" charset="0"/>
                <a:hlinkClick r:id="rId4"/>
              </a:rPr>
              <a:t>https://files.dcs.tn.gov/policies/chap27/27.21.pdf</a:t>
            </a:r>
            <a:endParaRPr kumimoji="0" lang="en-US" sz="2200" b="0" i="0" u="none" strike="noStrike" kern="1200" cap="none" spc="0" normalizeH="0" baseline="0" noProof="0" dirty="0">
              <a:ln>
                <a:noFill/>
              </a:ln>
              <a:solidFill>
                <a:prstClr val="black"/>
              </a:solidFill>
              <a:effectLst/>
              <a:uLnTx/>
              <a:uFillTx/>
              <a:latin typeface="Open Sans"/>
              <a:ea typeface="Open Sans" panose="020B0606030504020204" pitchFamily="34" charset="0"/>
              <a:cs typeface="Open Sans" panose="020B0606030504020204" pitchFamily="34" charset="0"/>
              <a:sym typeface="News Gothic MT" charset="0"/>
            </a:endParaRPr>
          </a:p>
          <a:p>
            <a:pPr marL="457200" marR="0" lvl="1" indent="0" algn="l" defTabSz="914400" rtl="0" eaLnBrk="1" fontAlgn="auto" latinLnBrk="0" hangingPunct="1">
              <a:lnSpc>
                <a:spcPct val="100000"/>
              </a:lnSpc>
              <a:spcBef>
                <a:spcPts val="600"/>
              </a:spcBef>
              <a:spcAft>
                <a:spcPts val="0"/>
              </a:spcAft>
              <a:buClr>
                <a:srgbClr val="215D77"/>
              </a:buClr>
              <a:buSzPct val="110000"/>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Open Sans"/>
                <a:ea typeface="Open Sans" panose="020B0606030504020204" pitchFamily="34" charset="0"/>
                <a:cs typeface="Open Sans" panose="020B0606030504020204" pitchFamily="34" charset="0"/>
                <a:sym typeface="News Gothic MT" charset="0"/>
                <a:hlinkClick r:id="rId5"/>
              </a:rPr>
              <a:t>https://files.dcs.tn.gov/policies/chap20/20.20.pdf</a:t>
            </a:r>
            <a:endParaRPr kumimoji="0" lang="en-US" sz="2200" b="0" i="0" u="none" strike="noStrike" kern="1200" cap="none" spc="0" normalizeH="0" baseline="0" noProof="0" dirty="0">
              <a:ln>
                <a:noFill/>
              </a:ln>
              <a:solidFill>
                <a:prstClr val="black"/>
              </a:solidFill>
              <a:effectLst/>
              <a:uLnTx/>
              <a:uFillTx/>
              <a:latin typeface="Open Sans"/>
              <a:ea typeface="Open Sans" panose="020B0606030504020204" pitchFamily="34" charset="0"/>
              <a:cs typeface="Open Sans" panose="020B0606030504020204" pitchFamily="34" charset="0"/>
              <a:sym typeface="News Gothic MT" charset="0"/>
            </a:endParaRPr>
          </a:p>
        </p:txBody>
      </p:sp>
      <p:sp>
        <p:nvSpPr>
          <p:cNvPr id="4" name="Slide Number Placeholder 3"/>
          <p:cNvSpPr>
            <a:spLocks noGrp="1"/>
          </p:cNvSpPr>
          <p:nvPr>
            <p:ph type="sldNum" sz="quarter" idx="5"/>
          </p:nvPr>
        </p:nvSpPr>
        <p:spPr/>
        <p:txBody>
          <a:bodyPr/>
          <a:lstStyle/>
          <a:p>
            <a:fld id="{57F4D086-ED95-4993-85F9-0FC2E85AAB14}" type="slidenum">
              <a:rPr lang="en-US" smtClean="0"/>
              <a:t>8</a:t>
            </a:fld>
            <a:endParaRPr lang="en-US"/>
          </a:p>
        </p:txBody>
      </p:sp>
    </p:spTree>
    <p:extLst>
      <p:ext uri="{BB962C8B-B14F-4D97-AF65-F5344CB8AC3E}">
        <p14:creationId xmlns:p14="http://schemas.microsoft.com/office/powerpoint/2010/main" val="3349573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Clr>
                <a:srgbClr val="FF0F00"/>
              </a:buClr>
              <a:buNone/>
            </a:pPr>
            <a:r>
              <a:rPr lang="en-US" dirty="0"/>
              <a:t>EXPLAIN what contraband is. </a:t>
            </a:r>
            <a:r>
              <a:rPr lang="en-US" sz="2400" dirty="0">
                <a:solidFill>
                  <a:prstClr val="black"/>
                </a:solidFill>
                <a:latin typeface="Open Sans"/>
                <a:ea typeface="News Gothic MT" charset="0"/>
                <a:cs typeface="News Gothic MT" charset="0"/>
                <a:sym typeface="News Gothic MT" charset="0"/>
              </a:rPr>
              <a:t>Any item possessed by a youth that is:</a:t>
            </a:r>
          </a:p>
          <a:p>
            <a:pPr marL="742950" lvl="2" indent="-342900">
              <a:buClr>
                <a:srgbClr val="FF0F00"/>
              </a:buClr>
            </a:pPr>
            <a:r>
              <a:rPr lang="en-US" sz="2400" dirty="0">
                <a:solidFill>
                  <a:prstClr val="black"/>
                </a:solidFill>
                <a:ea typeface="News Gothic MT" charset="0"/>
                <a:cs typeface="News Gothic MT" charset="0"/>
                <a:sym typeface="News Gothic MT" charset="0"/>
              </a:rPr>
              <a:t>illegal by law</a:t>
            </a:r>
          </a:p>
          <a:p>
            <a:pPr marL="742950" lvl="2" indent="-342900">
              <a:buClr>
                <a:srgbClr val="FF0F00"/>
              </a:buClr>
            </a:pPr>
            <a:r>
              <a:rPr lang="en-US" sz="2400" dirty="0">
                <a:solidFill>
                  <a:prstClr val="black"/>
                </a:solidFill>
                <a:latin typeface="Open Sans"/>
                <a:ea typeface="News Gothic MT" charset="0"/>
                <a:cs typeface="News Gothic MT" charset="0"/>
                <a:sym typeface="News Gothic MT" charset="0"/>
              </a:rPr>
              <a:t>prohibited by policy or procedure</a:t>
            </a:r>
          </a:p>
          <a:p>
            <a:pPr marL="742950" lvl="2" indent="-342900">
              <a:buClr>
                <a:srgbClr val="FF0F00"/>
              </a:buClr>
            </a:pPr>
            <a:r>
              <a:rPr lang="en-US" sz="2400" dirty="0">
                <a:solidFill>
                  <a:prstClr val="black"/>
                </a:solidFill>
                <a:latin typeface="Open Sans"/>
                <a:ea typeface="News Gothic MT" charset="0"/>
                <a:cs typeface="News Gothic MT" charset="0"/>
                <a:sym typeface="News Gothic MT" charset="0"/>
              </a:rPr>
              <a:t>or unauthorized by administration and operation of the facility in which the youth may be placed (a pen could be contraband for some youth depending on where they are placed).</a:t>
            </a:r>
          </a:p>
          <a:p>
            <a:endParaRPr lang="en-US" dirty="0"/>
          </a:p>
          <a:p>
            <a:r>
              <a:rPr lang="en-US" dirty="0"/>
              <a:t>REVIEW why it is important to search for contraband.  </a:t>
            </a:r>
          </a:p>
          <a:p>
            <a:r>
              <a:rPr lang="en-US" dirty="0"/>
              <a:t>ASK the participants for any experiences or items found that they would like to share related to contraband.</a:t>
            </a:r>
          </a:p>
          <a:p>
            <a:endParaRPr lang="en-US" dirty="0"/>
          </a:p>
        </p:txBody>
      </p:sp>
      <p:sp>
        <p:nvSpPr>
          <p:cNvPr id="4" name="Slide Number Placeholder 3"/>
          <p:cNvSpPr>
            <a:spLocks noGrp="1"/>
          </p:cNvSpPr>
          <p:nvPr>
            <p:ph type="sldNum" sz="quarter" idx="5"/>
          </p:nvPr>
        </p:nvSpPr>
        <p:spPr/>
        <p:txBody>
          <a:bodyPr/>
          <a:lstStyle/>
          <a:p>
            <a:fld id="{57F4D086-ED95-4993-85F9-0FC2E85AAB14}" type="slidenum">
              <a:rPr lang="en-US" smtClean="0"/>
              <a:t>9</a:t>
            </a:fld>
            <a:endParaRPr lang="en-US"/>
          </a:p>
        </p:txBody>
      </p:sp>
    </p:spTree>
    <p:extLst>
      <p:ext uri="{BB962C8B-B14F-4D97-AF65-F5344CB8AC3E}">
        <p14:creationId xmlns:p14="http://schemas.microsoft.com/office/powerpoint/2010/main" val="2760244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SET-UP the discussion on the primary reason we search. “Think safety first”.   </a:t>
            </a:r>
          </a:p>
          <a:p>
            <a:r>
              <a:rPr lang="en-US" dirty="0"/>
              <a:t>REVIEW the following contraband slides and ask the participants what they think each slide represents: </a:t>
            </a:r>
          </a:p>
          <a:p>
            <a:endParaRPr lang="en-US" dirty="0"/>
          </a:p>
        </p:txBody>
      </p:sp>
      <p:sp>
        <p:nvSpPr>
          <p:cNvPr id="4" name="Slide Number Placeholder 3"/>
          <p:cNvSpPr>
            <a:spLocks noGrp="1"/>
          </p:cNvSpPr>
          <p:nvPr>
            <p:ph type="sldNum" sz="quarter" idx="5"/>
          </p:nvPr>
        </p:nvSpPr>
        <p:spPr/>
        <p:txBody>
          <a:bodyPr/>
          <a:lstStyle/>
          <a:p>
            <a:fld id="{57F4D086-ED95-4993-85F9-0FC2E85AAB14}" type="slidenum">
              <a:rPr lang="en-US" smtClean="0"/>
              <a:t>10</a:t>
            </a:fld>
            <a:endParaRPr lang="en-US"/>
          </a:p>
        </p:txBody>
      </p:sp>
    </p:spTree>
    <p:extLst>
      <p:ext uri="{BB962C8B-B14F-4D97-AF65-F5344CB8AC3E}">
        <p14:creationId xmlns:p14="http://schemas.microsoft.com/office/powerpoint/2010/main" val="3950726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sp>
        <p:nvSpPr>
          <p:cNvPr id="3" name="Rectangle 2"/>
          <p:cNvSpPr/>
          <p:nvPr userDrawn="1"/>
        </p:nvSpPr>
        <p:spPr>
          <a:xfrm>
            <a:off x="0" y="3886200"/>
            <a:ext cx="9144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 y="4038603"/>
            <a:ext cx="88392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dirty="0"/>
              <a:t>Click to edit Master title style</a:t>
            </a:r>
          </a:p>
        </p:txBody>
      </p:sp>
      <p:sp>
        <p:nvSpPr>
          <p:cNvPr id="7" name="Text Placeholder 13"/>
          <p:cNvSpPr>
            <a:spLocks noGrp="1"/>
          </p:cNvSpPr>
          <p:nvPr>
            <p:ph type="body" sz="quarter" idx="12" hasCustomPrompt="1"/>
          </p:nvPr>
        </p:nvSpPr>
        <p:spPr>
          <a:xfrm>
            <a:off x="152400" y="5461001"/>
            <a:ext cx="88392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9144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Office of Training and Professional Development|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1143000"/>
            <a:ext cx="8229600" cy="2743200"/>
          </a:xfrm>
          <a:prstGeom prst="rect">
            <a:avLst/>
          </a:prstGeom>
        </p:spPr>
      </p:pic>
    </p:spTree>
    <p:extLst>
      <p:ext uri="{BB962C8B-B14F-4D97-AF65-F5344CB8AC3E}">
        <p14:creationId xmlns:p14="http://schemas.microsoft.com/office/powerpoint/2010/main" val="3357423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ody - Tan">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6"/>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6"/>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6"/>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24481855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ody - Gray">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8763000" cy="4958462"/>
          </a:xfrm>
        </p:spPr>
        <p:txBody>
          <a:bodyPr>
            <a:normAutofit/>
          </a:bodyPr>
          <a:lstStyle>
            <a:lvl1pPr>
              <a:buClr>
                <a:schemeClr val="accent5">
                  <a:lumMod val="60000"/>
                  <a:lumOff val="40000"/>
                </a:schemeClr>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5">
                  <a:lumMod val="60000"/>
                  <a:lumOff val="40000"/>
                </a:schemeClr>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5">
                  <a:lumMod val="60000"/>
                  <a:lumOff val="40000"/>
                </a:schemeClr>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1"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4"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783884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uble-Column Body">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4191000" cy="4958462"/>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4724400" y="1193804"/>
            <a:ext cx="4191000" cy="4958462"/>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2764569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455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 Oran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 YellowGree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678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 Gray">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96DFF08F-DC6B-4601-B491-B0F83F6DD2DA}"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76A076-0EB6-4ACF-BC93-AE169B35ECF5}" type="slidenum">
              <a:rPr lang="en-US" smtClean="0"/>
              <a:pPr/>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8275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1/26/2023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2590269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72000" y="0"/>
            <a:ext cx="4572000" cy="6858000"/>
          </a:xfrm>
        </p:spPr>
        <p:txBody>
          <a:bodyPr/>
          <a:lstStyle>
            <a:lvl1pPr marL="0" indent="0">
              <a:buNone/>
              <a:defRPr/>
            </a:lvl1pPr>
          </a:lstStyle>
          <a:p>
            <a:r>
              <a:rPr lang="en-US"/>
              <a:t>Click icon to add picture</a:t>
            </a:r>
            <a:endParaRPr lang="en-US" dirty="0"/>
          </a:p>
        </p:txBody>
      </p:sp>
      <p:sp>
        <p:nvSpPr>
          <p:cNvPr id="10" name="Title 9"/>
          <p:cNvSpPr>
            <a:spLocks noGrp="1"/>
          </p:cNvSpPr>
          <p:nvPr>
            <p:ph type="title"/>
          </p:nvPr>
        </p:nvSpPr>
        <p:spPr>
          <a:xfrm>
            <a:off x="381000" y="2209801"/>
            <a:ext cx="3962400" cy="2235200"/>
          </a:xfrm>
        </p:spPr>
        <p:txBody>
          <a:bodyPr>
            <a:noAutofit/>
          </a:bodyPr>
          <a:lstStyle>
            <a:lvl1pPr marL="0" indent="0" algn="l">
              <a:defRPr sz="3600">
                <a:effectLst/>
                <a:latin typeface="PermianSlabSerifTypeface" pitchFamily="50" charset="0"/>
              </a:defRPr>
            </a:lvl1pPr>
          </a:lstStyle>
          <a:p>
            <a:r>
              <a:rPr lang="en-US"/>
              <a:t>Click to edit Master title style</a:t>
            </a:r>
            <a:endParaRPr lang="en-US" dirty="0"/>
          </a:p>
        </p:txBody>
      </p:sp>
      <p:sp>
        <p:nvSpPr>
          <p:cNvPr id="12" name="Text Placeholder 11"/>
          <p:cNvSpPr>
            <a:spLocks noGrp="1"/>
          </p:cNvSpPr>
          <p:nvPr>
            <p:ph type="body" sz="quarter" idx="11" hasCustomPrompt="1"/>
          </p:nvPr>
        </p:nvSpPr>
        <p:spPr>
          <a:xfrm>
            <a:off x="381000" y="5562600"/>
            <a:ext cx="4038600" cy="1117600"/>
          </a:xfrm>
        </p:spPr>
        <p:txBody>
          <a:bodyPr anchor="b">
            <a:normAutofit/>
          </a:bodyPr>
          <a:lstStyle>
            <a:lvl1pPr marL="0" indent="0">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Office of Training and Professional Development</a:t>
            </a:r>
          </a:p>
        </p:txBody>
      </p:sp>
      <p:sp>
        <p:nvSpPr>
          <p:cNvPr id="14" name="Text Placeholder 13"/>
          <p:cNvSpPr>
            <a:spLocks noGrp="1"/>
          </p:cNvSpPr>
          <p:nvPr>
            <p:ph type="body" sz="quarter" idx="12" hasCustomPrompt="1"/>
          </p:nvPr>
        </p:nvSpPr>
        <p:spPr>
          <a:xfrm>
            <a:off x="381000" y="4445001"/>
            <a:ext cx="3962400" cy="812800"/>
          </a:xfrm>
        </p:spPr>
        <p:txBody>
          <a:bodyPr>
            <a:normAutofit/>
          </a:bodyPr>
          <a:lstStyle>
            <a:lvl1pPr marL="0" indent="0">
              <a:buNone/>
              <a:defRPr sz="2800">
                <a:solidFill>
                  <a:schemeClr val="accent5"/>
                </a:solidFill>
                <a:latin typeface="PermianSlabSerifTypeface" pitchFamily="50" charset="0"/>
              </a:defRPr>
            </a:lvl1pPr>
          </a:lstStyle>
          <a:p>
            <a:pPr lvl="0"/>
            <a:r>
              <a:rPr lang="en-US" dirty="0"/>
              <a:t>Sub-Title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320" y="304800"/>
            <a:ext cx="3840480" cy="1280160"/>
          </a:xfrm>
          <a:prstGeom prst="rect">
            <a:avLst/>
          </a:prstGeom>
        </p:spPr>
      </p:pic>
    </p:spTree>
    <p:extLst>
      <p:ext uri="{BB962C8B-B14F-4D97-AF65-F5344CB8AC3E}">
        <p14:creationId xmlns:p14="http://schemas.microsoft.com/office/powerpoint/2010/main" val="2255976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1/26/2023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76A076-0EB6-4ACF-BC93-AE169B35ECF5}" type="slidenum">
              <a:rPr lang="en-US" smtClean="0"/>
              <a:pPr/>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365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1/26/2023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757799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1/26/2023</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1440420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1/26/2023</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26064404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1/26/2023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554778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1/26/2023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14474892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CDD058F-B960-4439-B370-43D89816EE05}" type="datetimeFigureOut">
              <a:rPr lang="en-US" dirty="0"/>
              <a:t>1/26/2023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76A076-0EB6-4ACF-BC93-AE169B35ECF5}" type="slidenum">
              <a:rPr lang="en-US" smtClean="0"/>
              <a:pPr/>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30388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1/26/2023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539292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1/26/2023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76A076-0EB6-4ACF-BC93-AE169B35ECF5}" type="slidenum">
              <a:rPr lang="en-US" smtClean="0"/>
              <a:pPr/>
              <a:t>‹#›</a:t>
            </a:fld>
            <a:endParaRPr lang="en-US" dirty="0"/>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65244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 Standard">
    <p:spTree>
      <p:nvGrpSpPr>
        <p:cNvPr id="1" name=""/>
        <p:cNvGrpSpPr/>
        <p:nvPr/>
      </p:nvGrpSpPr>
      <p:grpSpPr>
        <a:xfrm>
          <a:off x="0" y="0"/>
          <a:ext cx="0" cy="0"/>
          <a:chOff x="0" y="0"/>
          <a:chExt cx="0" cy="0"/>
        </a:xfrm>
      </p:grpSpPr>
      <p:sp>
        <p:nvSpPr>
          <p:cNvPr id="3" name="Rectangle 2"/>
          <p:cNvSpPr/>
          <p:nvPr userDrawn="1"/>
        </p:nvSpPr>
        <p:spPr>
          <a:xfrm>
            <a:off x="0" y="3886200"/>
            <a:ext cx="9144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 y="4038603"/>
            <a:ext cx="88392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dirty="0"/>
              <a:t>Click to edit Master title style</a:t>
            </a:r>
          </a:p>
        </p:txBody>
      </p:sp>
      <p:sp>
        <p:nvSpPr>
          <p:cNvPr id="7" name="Text Placeholder 13"/>
          <p:cNvSpPr>
            <a:spLocks noGrp="1"/>
          </p:cNvSpPr>
          <p:nvPr>
            <p:ph type="body" sz="quarter" idx="12" hasCustomPrompt="1"/>
          </p:nvPr>
        </p:nvSpPr>
        <p:spPr>
          <a:xfrm>
            <a:off x="152400" y="5461001"/>
            <a:ext cx="88392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9144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Office of Training and Professional Development|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1143000"/>
            <a:ext cx="8229600" cy="2743200"/>
          </a:xfrm>
          <a:prstGeom prst="rect">
            <a:avLst/>
          </a:prstGeom>
        </p:spPr>
      </p:pic>
    </p:spTree>
    <p:extLst>
      <p:ext uri="{BB962C8B-B14F-4D97-AF65-F5344CB8AC3E}">
        <p14:creationId xmlns:p14="http://schemas.microsoft.com/office/powerpoint/2010/main" val="2807087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4" name="Rectangle 3"/>
          <p:cNvSpPr/>
          <p:nvPr userDrawn="1"/>
        </p:nvSpPr>
        <p:spPr>
          <a:xfrm>
            <a:off x="2590800" y="3874770"/>
            <a:ext cx="65532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67000" y="3874770"/>
            <a:ext cx="6324600" cy="224028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5509" t="13397" r="9549" b="13397"/>
          <a:stretch/>
        </p:blipFill>
        <p:spPr>
          <a:xfrm>
            <a:off x="152400" y="3766736"/>
            <a:ext cx="2514600" cy="2456348"/>
          </a:xfrm>
          <a:prstGeom prst="rect">
            <a:avLst/>
          </a:prstGeom>
          <a:noFill/>
          <a:ln>
            <a:noFill/>
          </a:ln>
        </p:spPr>
      </p:pic>
    </p:spTree>
    <p:extLst>
      <p:ext uri="{BB962C8B-B14F-4D97-AF65-F5344CB8AC3E}">
        <p14:creationId xmlns:p14="http://schemas.microsoft.com/office/powerpoint/2010/main" val="28548909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72000" y="0"/>
            <a:ext cx="4572000" cy="6858000"/>
          </a:xfrm>
        </p:spPr>
        <p:txBody>
          <a:bodyPr/>
          <a:lstStyle>
            <a:lvl1pPr marL="0" indent="0">
              <a:buNone/>
              <a:defRPr/>
            </a:lvl1pPr>
          </a:lstStyle>
          <a:p>
            <a:r>
              <a:rPr lang="en-US"/>
              <a:t>Click icon to add picture</a:t>
            </a:r>
            <a:endParaRPr lang="en-US" dirty="0"/>
          </a:p>
        </p:txBody>
      </p:sp>
      <p:sp>
        <p:nvSpPr>
          <p:cNvPr id="10" name="Title 9"/>
          <p:cNvSpPr>
            <a:spLocks noGrp="1"/>
          </p:cNvSpPr>
          <p:nvPr>
            <p:ph type="title"/>
          </p:nvPr>
        </p:nvSpPr>
        <p:spPr>
          <a:xfrm>
            <a:off x="381000" y="2209801"/>
            <a:ext cx="3962400" cy="2235200"/>
          </a:xfrm>
        </p:spPr>
        <p:txBody>
          <a:bodyPr>
            <a:noAutofit/>
          </a:bodyPr>
          <a:lstStyle>
            <a:lvl1pPr marL="0" indent="0" algn="l">
              <a:defRPr sz="3600">
                <a:effectLst/>
                <a:latin typeface="PermianSlabSerifTypeface" pitchFamily="50" charset="0"/>
              </a:defRPr>
            </a:lvl1pPr>
          </a:lstStyle>
          <a:p>
            <a:r>
              <a:rPr lang="en-US"/>
              <a:t>Click to edit Master title style</a:t>
            </a:r>
            <a:endParaRPr lang="en-US" dirty="0"/>
          </a:p>
        </p:txBody>
      </p:sp>
      <p:sp>
        <p:nvSpPr>
          <p:cNvPr id="12" name="Text Placeholder 11"/>
          <p:cNvSpPr>
            <a:spLocks noGrp="1"/>
          </p:cNvSpPr>
          <p:nvPr>
            <p:ph type="body" sz="quarter" idx="11" hasCustomPrompt="1"/>
          </p:nvPr>
        </p:nvSpPr>
        <p:spPr>
          <a:xfrm>
            <a:off x="381000" y="5562600"/>
            <a:ext cx="4038600" cy="1117600"/>
          </a:xfrm>
        </p:spPr>
        <p:txBody>
          <a:bodyPr anchor="b">
            <a:normAutofit/>
          </a:bodyPr>
          <a:lstStyle>
            <a:lvl1pPr marL="0" indent="0">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Office of Training and Professional Development</a:t>
            </a:r>
          </a:p>
        </p:txBody>
      </p:sp>
      <p:sp>
        <p:nvSpPr>
          <p:cNvPr id="14" name="Text Placeholder 13"/>
          <p:cNvSpPr>
            <a:spLocks noGrp="1"/>
          </p:cNvSpPr>
          <p:nvPr>
            <p:ph type="body" sz="quarter" idx="12" hasCustomPrompt="1"/>
          </p:nvPr>
        </p:nvSpPr>
        <p:spPr>
          <a:xfrm>
            <a:off x="381000" y="4445001"/>
            <a:ext cx="3962400" cy="812800"/>
          </a:xfrm>
        </p:spPr>
        <p:txBody>
          <a:bodyPr>
            <a:normAutofit/>
          </a:bodyPr>
          <a:lstStyle>
            <a:lvl1pPr marL="0" indent="0">
              <a:buNone/>
              <a:defRPr sz="2800">
                <a:solidFill>
                  <a:schemeClr val="accent5"/>
                </a:solidFill>
                <a:latin typeface="PermianSlabSerifTypeface" pitchFamily="50" charset="0"/>
              </a:defRPr>
            </a:lvl1pPr>
          </a:lstStyle>
          <a:p>
            <a:pPr lvl="0"/>
            <a:r>
              <a:rPr lang="en-US" dirty="0"/>
              <a:t>Sub-Title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320" y="304800"/>
            <a:ext cx="3840480" cy="1280160"/>
          </a:xfrm>
          <a:prstGeom prst="rect">
            <a:avLst/>
          </a:prstGeom>
        </p:spPr>
      </p:pic>
    </p:spTree>
    <p:extLst>
      <p:ext uri="{BB962C8B-B14F-4D97-AF65-F5344CB8AC3E}">
        <p14:creationId xmlns:p14="http://schemas.microsoft.com/office/powerpoint/2010/main" val="3060157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ub-Title">
    <p:spTree>
      <p:nvGrpSpPr>
        <p:cNvPr id="1" name=""/>
        <p:cNvGrpSpPr/>
        <p:nvPr/>
      </p:nvGrpSpPr>
      <p:grpSpPr>
        <a:xfrm>
          <a:off x="0" y="0"/>
          <a:ext cx="0" cy="0"/>
          <a:chOff x="0" y="0"/>
          <a:chExt cx="0" cy="0"/>
        </a:xfrm>
      </p:grpSpPr>
      <p:sp>
        <p:nvSpPr>
          <p:cNvPr id="4" name="Rectangle 3"/>
          <p:cNvSpPr/>
          <p:nvPr userDrawn="1"/>
        </p:nvSpPr>
        <p:spPr>
          <a:xfrm>
            <a:off x="2590800" y="3874770"/>
            <a:ext cx="65532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67000" y="3874770"/>
            <a:ext cx="6324600" cy="224028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5509" t="13397" r="9549" b="13397"/>
          <a:stretch/>
        </p:blipFill>
        <p:spPr>
          <a:xfrm>
            <a:off x="152400" y="3766736"/>
            <a:ext cx="2514600" cy="2456348"/>
          </a:xfrm>
          <a:prstGeom prst="rect">
            <a:avLst/>
          </a:prstGeom>
          <a:noFill/>
          <a:ln>
            <a:noFill/>
          </a:ln>
        </p:spPr>
      </p:pic>
    </p:spTree>
    <p:extLst>
      <p:ext uri="{BB962C8B-B14F-4D97-AF65-F5344CB8AC3E}">
        <p14:creationId xmlns:p14="http://schemas.microsoft.com/office/powerpoint/2010/main" val="3823889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 Orange">
    <p:spTree>
      <p:nvGrpSpPr>
        <p:cNvPr id="1" name=""/>
        <p:cNvGrpSpPr/>
        <p:nvPr/>
      </p:nvGrpSpPr>
      <p:grpSpPr>
        <a:xfrm>
          <a:off x="0" y="0"/>
          <a:ext cx="0" cy="0"/>
          <a:chOff x="0" y="0"/>
          <a:chExt cx="0" cy="0"/>
        </a:xfrm>
      </p:grpSpPr>
      <p:sp>
        <p:nvSpPr>
          <p:cNvPr id="12" name="Rectangle 11"/>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228600" y="1193800"/>
            <a:ext cx="87630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a:xfrm>
            <a:off x="0" y="990602"/>
            <a:ext cx="9144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8"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1433354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ouble-Column Body">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4191000" cy="4958462"/>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4724400" y="1193804"/>
            <a:ext cx="4191000" cy="4958462"/>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15100905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440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 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8433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 Orang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1081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 YellowGree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31051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 Gra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343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ody - TN Mark">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152400" y="1143000"/>
            <a:ext cx="8839200" cy="5562600"/>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05800" y="6019800"/>
            <a:ext cx="866774" cy="866774"/>
          </a:xfrm>
          <a:prstGeom prst="rect">
            <a:avLst/>
          </a:prstGeom>
        </p:spPr>
      </p:pic>
    </p:spTree>
    <p:extLst>
      <p:ext uri="{BB962C8B-B14F-4D97-AF65-F5344CB8AC3E}">
        <p14:creationId xmlns:p14="http://schemas.microsoft.com/office/powerpoint/2010/main" val="1899978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13080379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ody - Red">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2770656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 Orange">
    <p:spTree>
      <p:nvGrpSpPr>
        <p:cNvPr id="1" name=""/>
        <p:cNvGrpSpPr/>
        <p:nvPr/>
      </p:nvGrpSpPr>
      <p:grpSpPr>
        <a:xfrm>
          <a:off x="0" y="0"/>
          <a:ext cx="0" cy="0"/>
          <a:chOff x="0" y="0"/>
          <a:chExt cx="0" cy="0"/>
        </a:xfrm>
      </p:grpSpPr>
      <p:sp>
        <p:nvSpPr>
          <p:cNvPr id="12" name="Rectangle 11"/>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228600" y="1193800"/>
            <a:ext cx="87630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a:xfrm>
            <a:off x="0" y="990602"/>
            <a:ext cx="9144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8"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2563395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Body - Blue">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23351007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ody - YellowGreen">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2883267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Slide Number Placeholder 5"/>
          <p:cNvSpPr>
            <a:spLocks noGrp="1"/>
          </p:cNvSpPr>
          <p:nvPr>
            <p:ph type="sldNum" sz="quarter" idx="4"/>
          </p:nvPr>
        </p:nvSpPr>
        <p:spPr>
          <a:xfrm>
            <a:off x="6858000" y="6350003"/>
            <a:ext cx="2133600" cy="365125"/>
          </a:xfrm>
          <a:prstGeom prst="rect">
            <a:avLst/>
          </a:prstGeom>
        </p:spPr>
        <p:txBody>
          <a:bodyPr/>
          <a:lstStyle>
            <a:lvl1pPr algn="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1143005989"/>
      </p:ext>
    </p:extLst>
  </p:cSld>
  <p:clrMap bg1="lt1" tx1="dk1" bg2="lt2" tx2="dk2" accent1="accent1" accent2="accent2" accent3="accent3" accent4="accent4" accent5="accent5" accent6="accent6" hlink="hlink" folHlink="folHlink"/>
  <p:sldLayoutIdLst>
    <p:sldLayoutId id="2147483660" r:id="rId1"/>
    <p:sldLayoutId id="2147483670" r:id="rId2"/>
    <p:sldLayoutId id="2147483649" r:id="rId3"/>
    <p:sldLayoutId id="2147483680" r:id="rId4"/>
    <p:sldLayoutId id="2147483679" r:id="rId5"/>
    <p:sldLayoutId id="2147483668" r:id="rId6"/>
    <p:sldLayoutId id="2147483665" r:id="rId7"/>
    <p:sldLayoutId id="2147483672" r:id="rId8"/>
    <p:sldLayoutId id="2147483673" r:id="rId9"/>
    <p:sldLayoutId id="2147483674" r:id="rId10"/>
    <p:sldLayoutId id="2147483671" r:id="rId11"/>
    <p:sldLayoutId id="2147483662" r:id="rId12"/>
    <p:sldLayoutId id="2147483663" r:id="rId13"/>
    <p:sldLayoutId id="2147483676" r:id="rId14"/>
    <p:sldLayoutId id="2147483677" r:id="rId15"/>
    <p:sldLayoutId id="2147483675" r:id="rId16"/>
    <p:sldLayoutId id="2147483678" r:id="rId1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6DFF08F-DC6B-4601-B491-B0F83F6DD2DA}" type="datetimeFigureOut">
              <a:rPr lang="en-US" dirty="0"/>
              <a:pPr/>
              <a:t>1/26/2023</a:t>
            </a:fld>
            <a:endParaRPr lang="en-US" dirty="0"/>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5C76A076-0EB6-4ACF-BC93-AE169B35ECF5}" type="slidenum">
              <a:rPr lang="en-US" smtClean="0"/>
              <a:pPr/>
              <a:t>‹#›</a:t>
            </a:fld>
            <a:endParaRPr lang="en-US" dirty="0"/>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266953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Ls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files.dcs.tn.gov/policies/chap31/31.4.pdf"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google.com/accounts/NewAccount"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hyperlink" Target="https://vimeo.com/183649668"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6.emf"/></Relationships>
</file>

<file path=ppt/slides/_rels/slide31.xml.rels><?xml version="1.0" encoding="UTF-8" standalone="yes"?>
<Relationships xmlns="http://schemas.openxmlformats.org/package/2006/relationships"><Relationship Id="rId3" Type="http://schemas.openxmlformats.org/officeDocument/2006/relationships/hyperlink" Target="https://sway.office.com/6qGMdPN5D7ofSFfE?ref=Link"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files.dcs.tn.gov/policies/chap1/1.13.pdf"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s://sway.office.com/LwBZXGMiy5kIVCnR?ref=Link"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https://files.dcs.tn.gov/intranet/forms/0351.doc"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hyperlink" Target="https://files.dcs.tn.gov/policies/chap31/31.15.pdf" TargetMode="External"/><Relationship Id="rId7" Type="http://schemas.openxmlformats.org/officeDocument/2006/relationships/hyperlink" Target="https://medium.com/javascript-scene/can-you-avoid-functional-programming-as-a-policy-7bd0570bcfb2"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hyperlink" Target="https://files.dcs.tn.gov/policies/chap27/27.23.pdf" TargetMode="External"/><Relationship Id="rId4" Type="http://schemas.openxmlformats.org/officeDocument/2006/relationships/hyperlink" Target="https://files.dcs.tn.gov/policies/chap31/31.16.pdf"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files.dcs.tn.gov/policies/chap31/31.15.pdf"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hyperlink" Target="https://files.dcs.tn.gov/policies/chap20/20.15.pdf"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hyperlink" Target="https://files.dcs.tn.gov/intranet/forms/0813.doc"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bin"/><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hyperlink" Target="https://files.dcs.tn.gov/policies/chap31/31.15.pdf"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latin typeface="Open Sans" panose="020B0606030504020204" pitchFamily="34" charset="0"/>
                <a:ea typeface="Open Sans" panose="020B0606030504020204" pitchFamily="34" charset="0"/>
                <a:cs typeface="Open Sans" panose="020B0606030504020204" pitchFamily="34" charset="0"/>
              </a:rPr>
              <a:t>Safe Search and Transportation Procedures for Regional Employees</a:t>
            </a:r>
          </a:p>
        </p:txBody>
      </p:sp>
      <p:sp>
        <p:nvSpPr>
          <p:cNvPr id="3" name="Text Placeholder 2"/>
          <p:cNvSpPr>
            <a:spLocks noGrp="1"/>
          </p:cNvSpPr>
          <p:nvPr>
            <p:ph type="body" sz="quarter" idx="12"/>
          </p:nvPr>
        </p:nvSpPr>
        <p:spPr/>
        <p:txBody>
          <a:bodyPr/>
          <a:lstStyle/>
          <a:p>
            <a:r>
              <a:rPr lang="en-US"/>
              <a:t>CHDE3127</a:t>
            </a:r>
            <a:endParaRPr lang="en-US" dirty="0"/>
          </a:p>
        </p:txBody>
      </p:sp>
      <p:sp>
        <p:nvSpPr>
          <p:cNvPr id="4" name="Text Placeholder 3"/>
          <p:cNvSpPr>
            <a:spLocks noGrp="1"/>
          </p:cNvSpPr>
          <p:nvPr>
            <p:ph type="body" sz="quarter" idx="11"/>
          </p:nvPr>
        </p:nvSpPr>
        <p:spPr/>
        <p:txBody>
          <a:bodyPr/>
          <a:lstStyle/>
          <a:p>
            <a:r>
              <a:rPr lang="en-US" dirty="0"/>
              <a:t>Office of Training and Professional Development</a:t>
            </a:r>
          </a:p>
        </p:txBody>
      </p:sp>
    </p:spTree>
    <p:extLst>
      <p:ext uri="{BB962C8B-B14F-4D97-AF65-F5344CB8AC3E}">
        <p14:creationId xmlns:p14="http://schemas.microsoft.com/office/powerpoint/2010/main" val="479260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1"/>
          <p:cNvSpPr>
            <a:spLocks noGrp="1"/>
          </p:cNvSpPr>
          <p:nvPr>
            <p:ph type="title"/>
          </p:nvPr>
        </p:nvSpPr>
        <p:spPr bwMode="auto">
          <a:xfrm>
            <a:off x="228601" y="106363"/>
            <a:ext cx="8362950" cy="884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pPr defTabSz="914400" eaLnBrk="1"/>
            <a:r>
              <a:rPr lang="en-US" dirty="0">
                <a:latin typeface="+mj-lt"/>
                <a:ea typeface="News Gothic MT" charset="0"/>
                <a:cs typeface="News Gothic MT" charset="0"/>
                <a:sym typeface="News Gothic MT" charset="0"/>
              </a:rPr>
              <a:t>Contraband</a:t>
            </a:r>
            <a:endParaRPr lang="en-US" dirty="0">
              <a:latin typeface="+mj-lt"/>
            </a:endParaRPr>
          </a:p>
        </p:txBody>
      </p:sp>
      <p:sp>
        <p:nvSpPr>
          <p:cNvPr id="15362" name="Rectangle 2"/>
          <p:cNvSpPr>
            <a:spLocks noGrp="1"/>
          </p:cNvSpPr>
          <p:nvPr>
            <p:ph idx="1"/>
          </p:nvPr>
        </p:nvSpPr>
        <p:spPr bwMode="auto">
          <a:xfrm>
            <a:off x="549275" y="1600200"/>
            <a:ext cx="8042275"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anchor="t" anchorCtr="0" compatLnSpc="1">
            <a:prstTxWarp prst="textNoShape">
              <a:avLst/>
            </a:prstTxWarp>
            <a:normAutofit/>
          </a:bodyPr>
          <a:lstStyle/>
          <a:p>
            <a:pPr marL="457200" lvl="1" indent="0">
              <a:spcBef>
                <a:spcPts val="600"/>
              </a:spcBef>
              <a:buClr>
                <a:srgbClr val="215D77"/>
              </a:buClr>
              <a:buSzPct val="110000"/>
              <a:buNone/>
            </a:pPr>
            <a:r>
              <a:rPr lang="en-US" sz="2400" dirty="0">
                <a:latin typeface="+mn-lt"/>
                <a:ea typeface="News Gothic MT" charset="0"/>
                <a:cs typeface="News Gothic MT" charset="0"/>
                <a:sym typeface="News Gothic MT" charset="0"/>
              </a:rPr>
              <a:t>Contraband is a serious safety concern.  It is the primary reason why we conduct searches.</a:t>
            </a:r>
          </a:p>
          <a:p>
            <a:pPr marL="457200" lvl="1" indent="0">
              <a:spcBef>
                <a:spcPts val="600"/>
              </a:spcBef>
              <a:buClr>
                <a:srgbClr val="215D77"/>
              </a:buClr>
              <a:buSzPct val="110000"/>
              <a:buNone/>
            </a:pPr>
            <a:endParaRPr lang="en-US" sz="2400" dirty="0">
              <a:latin typeface="+mn-lt"/>
              <a:ea typeface="News Gothic MT" charset="0"/>
              <a:cs typeface="News Gothic MT" charset="0"/>
              <a:sym typeface="News Gothic MT" charset="0"/>
            </a:endParaRPr>
          </a:p>
          <a:p>
            <a:pPr marL="457200" lvl="1" indent="0">
              <a:spcBef>
                <a:spcPts val="600"/>
              </a:spcBef>
              <a:buClr>
                <a:srgbClr val="215D77"/>
              </a:buClr>
              <a:buSzPct val="110000"/>
              <a:buNone/>
            </a:pPr>
            <a:r>
              <a:rPr lang="en-US" sz="2400" dirty="0">
                <a:latin typeface="+mn-lt"/>
                <a:ea typeface="News Gothic MT" charset="0"/>
                <a:cs typeface="News Gothic MT" charset="0"/>
                <a:sym typeface="News Gothic MT" charset="0"/>
              </a:rPr>
              <a:t>On the next slides let’s determine if you can name this contraband:</a:t>
            </a:r>
          </a:p>
        </p:txBody>
      </p:sp>
      <p:pic>
        <p:nvPicPr>
          <p:cNvPr id="16386" name="Picture 2" descr="C:\Users\ei71022\Pictures\Saved Pictures\think-there-is-no-substitute-for-safe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162" y="3734446"/>
            <a:ext cx="47625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786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1"/>
          <p:cNvSpPr>
            <a:spLocks noGrp="1"/>
          </p:cNvSpPr>
          <p:nvPr>
            <p:ph type="title"/>
          </p:nvPr>
        </p:nvSpPr>
        <p:spPr bwMode="auto">
          <a:xfrm>
            <a:off x="152401" y="106363"/>
            <a:ext cx="8439150" cy="884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pPr defTabSz="914400" eaLnBrk="1"/>
            <a:r>
              <a:rPr lang="en-US" dirty="0">
                <a:latin typeface="+mj-lt"/>
                <a:ea typeface="News Gothic MT" charset="0"/>
                <a:cs typeface="News Gothic MT" charset="0"/>
                <a:sym typeface="News Gothic MT" charset="0"/>
              </a:rPr>
              <a:t>Contraband</a:t>
            </a:r>
            <a:endParaRPr lang="en-US" dirty="0">
              <a:latin typeface="+mj-lt"/>
            </a:endParaRPr>
          </a:p>
        </p:txBody>
      </p:sp>
      <p:sp>
        <p:nvSpPr>
          <p:cNvPr id="15362" name="Rectangle 2"/>
          <p:cNvSpPr>
            <a:spLocks noGrp="1"/>
          </p:cNvSpPr>
          <p:nvPr>
            <p:ph idx="1"/>
          </p:nvPr>
        </p:nvSpPr>
        <p:spPr bwMode="auto">
          <a:xfrm>
            <a:off x="549275" y="1600200"/>
            <a:ext cx="8042275"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anchor="t" anchorCtr="0" compatLnSpc="1">
            <a:prstTxWarp prst="textNoShape">
              <a:avLst/>
            </a:prstTxWarp>
          </a:bodyPr>
          <a:lstStyle/>
          <a:p>
            <a:pPr marL="457200" lvl="1" indent="0" algn="ctr">
              <a:spcBef>
                <a:spcPts val="600"/>
              </a:spcBef>
              <a:buClr>
                <a:srgbClr val="215D77"/>
              </a:buClr>
              <a:buSzPct val="110000"/>
              <a:buNone/>
            </a:pPr>
            <a:r>
              <a:rPr lang="en-US" sz="2200" dirty="0">
                <a:latin typeface="+mn-lt"/>
                <a:ea typeface="News Gothic MT" charset="0"/>
                <a:cs typeface="News Gothic MT" charset="0"/>
                <a:sym typeface="News Gothic MT" charset="0"/>
              </a:rPr>
              <a:t>Handcuff Key</a:t>
            </a:r>
          </a:p>
        </p:txBody>
      </p:sp>
      <p:pic>
        <p:nvPicPr>
          <p:cNvPr id="2" name="Picture 1">
            <a:extLst>
              <a:ext uri="{FF2B5EF4-FFF2-40B4-BE49-F238E27FC236}">
                <a16:creationId xmlns:a16="http://schemas.microsoft.com/office/drawing/2014/main" id="{3570E28A-4103-4071-B534-5A1AD65F0D2B}"/>
              </a:ext>
            </a:extLst>
          </p:cNvPr>
          <p:cNvPicPr>
            <a:picLocks noChangeAspect="1"/>
          </p:cNvPicPr>
          <p:nvPr/>
        </p:nvPicPr>
        <p:blipFill>
          <a:blip r:embed="rId3"/>
          <a:stretch>
            <a:fillRect/>
          </a:stretch>
        </p:blipFill>
        <p:spPr>
          <a:xfrm>
            <a:off x="0" y="986924"/>
            <a:ext cx="9144000" cy="5849626"/>
          </a:xfrm>
          <a:prstGeom prst="rect">
            <a:avLst/>
          </a:prstGeom>
        </p:spPr>
      </p:pic>
    </p:spTree>
    <p:extLst>
      <p:ext uri="{BB962C8B-B14F-4D97-AF65-F5344CB8AC3E}">
        <p14:creationId xmlns:p14="http://schemas.microsoft.com/office/powerpoint/2010/main" val="33227746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anim calcmode="lin" valueType="num">
                                      <p:cBhvr additive="base">
                                        <p:cTn id="7" dur="500" fill="hold"/>
                                        <p:tgtEl>
                                          <p:spTgt spid="1536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build="p" bldLvl="5"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21B8C-D7AB-4F4F-8D5C-511E7CC658BF}"/>
              </a:ext>
            </a:extLst>
          </p:cNvPr>
          <p:cNvSpPr>
            <a:spLocks noGrp="1"/>
          </p:cNvSpPr>
          <p:nvPr>
            <p:ph type="title"/>
          </p:nvPr>
        </p:nvSpPr>
        <p:spPr/>
        <p:txBody>
          <a:bodyPr/>
          <a:lstStyle/>
          <a:p>
            <a:r>
              <a:rPr lang="en-US" dirty="0"/>
              <a:t>Contraband</a:t>
            </a:r>
          </a:p>
        </p:txBody>
      </p:sp>
      <p:pic>
        <p:nvPicPr>
          <p:cNvPr id="4" name="Content Placeholder 3">
            <a:extLst>
              <a:ext uri="{FF2B5EF4-FFF2-40B4-BE49-F238E27FC236}">
                <a16:creationId xmlns:a16="http://schemas.microsoft.com/office/drawing/2014/main" id="{E170E593-4F0E-445D-8AE3-ABCD1DE8128B}"/>
              </a:ext>
            </a:extLst>
          </p:cNvPr>
          <p:cNvPicPr>
            <a:picLocks noGrp="1" noChangeAspect="1"/>
          </p:cNvPicPr>
          <p:nvPr>
            <p:ph idx="1"/>
          </p:nvPr>
        </p:nvPicPr>
        <p:blipFill>
          <a:blip r:embed="rId3"/>
          <a:stretch>
            <a:fillRect/>
          </a:stretch>
        </p:blipFill>
        <p:spPr>
          <a:xfrm>
            <a:off x="1519619" y="1633824"/>
            <a:ext cx="6104762" cy="4580952"/>
          </a:xfrm>
          <a:prstGeom prst="rect">
            <a:avLst/>
          </a:prstGeom>
        </p:spPr>
      </p:pic>
    </p:spTree>
    <p:extLst>
      <p:ext uri="{BB962C8B-B14F-4D97-AF65-F5344CB8AC3E}">
        <p14:creationId xmlns:p14="http://schemas.microsoft.com/office/powerpoint/2010/main" val="2744520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1"/>
          <p:cNvSpPr>
            <a:spLocks noGrp="1"/>
          </p:cNvSpPr>
          <p:nvPr>
            <p:ph type="title"/>
          </p:nvPr>
        </p:nvSpPr>
        <p:spPr bwMode="auto">
          <a:xfrm>
            <a:off x="152401" y="106363"/>
            <a:ext cx="8439150" cy="884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pPr defTabSz="914400" eaLnBrk="1"/>
            <a:r>
              <a:rPr lang="en-US" dirty="0">
                <a:latin typeface="+mj-lt"/>
                <a:ea typeface="News Gothic MT" charset="0"/>
                <a:cs typeface="News Gothic MT" charset="0"/>
                <a:sym typeface="News Gothic MT" charset="0"/>
              </a:rPr>
              <a:t>Contraband</a:t>
            </a:r>
            <a:endParaRPr lang="en-US" dirty="0">
              <a:latin typeface="+mj-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57682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94DCF-FBD7-48CF-A1C9-BB9AB7E1D94A}"/>
              </a:ext>
            </a:extLst>
          </p:cNvPr>
          <p:cNvSpPr>
            <a:spLocks noGrp="1"/>
          </p:cNvSpPr>
          <p:nvPr>
            <p:ph type="title"/>
          </p:nvPr>
        </p:nvSpPr>
        <p:spPr/>
        <p:txBody>
          <a:bodyPr/>
          <a:lstStyle/>
          <a:p>
            <a:r>
              <a:rPr lang="en-US" dirty="0"/>
              <a:t>Contraband</a:t>
            </a:r>
          </a:p>
        </p:txBody>
      </p:sp>
      <p:pic>
        <p:nvPicPr>
          <p:cNvPr id="6" name="Content Placeholder 5">
            <a:extLst>
              <a:ext uri="{FF2B5EF4-FFF2-40B4-BE49-F238E27FC236}">
                <a16:creationId xmlns:a16="http://schemas.microsoft.com/office/drawing/2014/main" id="{BA485AD3-F188-4EAB-8AA1-6C17CA0B87E9}"/>
              </a:ext>
            </a:extLst>
          </p:cNvPr>
          <p:cNvPicPr>
            <a:picLocks noGrp="1" noChangeAspect="1"/>
          </p:cNvPicPr>
          <p:nvPr>
            <p:ph idx="1"/>
          </p:nvPr>
        </p:nvPicPr>
        <p:blipFill>
          <a:blip r:embed="rId3"/>
          <a:stretch>
            <a:fillRect/>
          </a:stretch>
        </p:blipFill>
        <p:spPr>
          <a:xfrm>
            <a:off x="0" y="990600"/>
            <a:ext cx="9144000" cy="7162799"/>
          </a:xfrm>
          <a:prstGeom prst="rect">
            <a:avLst/>
          </a:prstGeom>
        </p:spPr>
      </p:pic>
    </p:spTree>
    <p:extLst>
      <p:ext uri="{BB962C8B-B14F-4D97-AF65-F5344CB8AC3E}">
        <p14:creationId xmlns:p14="http://schemas.microsoft.com/office/powerpoint/2010/main" val="1169526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94DCF-FBD7-48CF-A1C9-BB9AB7E1D94A}"/>
              </a:ext>
            </a:extLst>
          </p:cNvPr>
          <p:cNvSpPr>
            <a:spLocks noGrp="1"/>
          </p:cNvSpPr>
          <p:nvPr>
            <p:ph type="title"/>
          </p:nvPr>
        </p:nvSpPr>
        <p:spPr/>
        <p:txBody>
          <a:bodyPr/>
          <a:lstStyle/>
          <a:p>
            <a:r>
              <a:rPr lang="en-US" dirty="0"/>
              <a:t>Contraband</a:t>
            </a:r>
          </a:p>
        </p:txBody>
      </p:sp>
      <p:pic>
        <p:nvPicPr>
          <p:cNvPr id="6" name="Content Placeholder 5">
            <a:extLst>
              <a:ext uri="{FF2B5EF4-FFF2-40B4-BE49-F238E27FC236}">
                <a16:creationId xmlns:a16="http://schemas.microsoft.com/office/drawing/2014/main" id="{1380DFC6-E67F-4DE5-B97F-151794125D50}"/>
              </a:ext>
            </a:extLst>
          </p:cNvPr>
          <p:cNvPicPr>
            <a:picLocks noGrp="1" noChangeAspect="1"/>
          </p:cNvPicPr>
          <p:nvPr>
            <p:ph idx="1"/>
          </p:nvPr>
        </p:nvPicPr>
        <p:blipFill>
          <a:blip r:embed="rId3"/>
          <a:stretch>
            <a:fillRect/>
          </a:stretch>
        </p:blipFill>
        <p:spPr>
          <a:xfrm>
            <a:off x="1638300" y="1087196"/>
            <a:ext cx="5867400" cy="5463792"/>
          </a:xfrm>
          <a:prstGeom prst="rect">
            <a:avLst/>
          </a:prstGeom>
        </p:spPr>
      </p:pic>
    </p:spTree>
    <p:extLst>
      <p:ext uri="{BB962C8B-B14F-4D97-AF65-F5344CB8AC3E}">
        <p14:creationId xmlns:p14="http://schemas.microsoft.com/office/powerpoint/2010/main" val="3196940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013E6-0055-1D2A-A884-E7A2280C9F24}"/>
              </a:ext>
            </a:extLst>
          </p:cNvPr>
          <p:cNvSpPr>
            <a:spLocks noGrp="1"/>
          </p:cNvSpPr>
          <p:nvPr>
            <p:ph type="title"/>
          </p:nvPr>
        </p:nvSpPr>
        <p:spPr/>
        <p:txBody>
          <a:bodyPr/>
          <a:lstStyle/>
          <a:p>
            <a:r>
              <a:rPr lang="en-US" dirty="0"/>
              <a:t>Contraband</a:t>
            </a:r>
          </a:p>
        </p:txBody>
      </p:sp>
      <p:pic>
        <p:nvPicPr>
          <p:cNvPr id="4" name="Content Placeholder 3">
            <a:extLst>
              <a:ext uri="{FF2B5EF4-FFF2-40B4-BE49-F238E27FC236}">
                <a16:creationId xmlns:a16="http://schemas.microsoft.com/office/drawing/2014/main" id="{7E4E00B5-CAB3-51E7-F580-3AC0B254DFE9}"/>
              </a:ext>
            </a:extLst>
          </p:cNvPr>
          <p:cNvPicPr>
            <a:picLocks noGrp="1" noChangeAspect="1"/>
          </p:cNvPicPr>
          <p:nvPr>
            <p:ph idx="1"/>
          </p:nvPr>
        </p:nvPicPr>
        <p:blipFill>
          <a:blip r:embed="rId3"/>
          <a:stretch>
            <a:fillRect/>
          </a:stretch>
        </p:blipFill>
        <p:spPr>
          <a:xfrm>
            <a:off x="2485202" y="1143000"/>
            <a:ext cx="4173595" cy="5562600"/>
          </a:xfrm>
          <a:prstGeom prst="rect">
            <a:avLst/>
          </a:prstGeom>
        </p:spPr>
      </p:pic>
    </p:spTree>
    <p:extLst>
      <p:ext uri="{BB962C8B-B14F-4D97-AF65-F5344CB8AC3E}">
        <p14:creationId xmlns:p14="http://schemas.microsoft.com/office/powerpoint/2010/main" val="16295967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1"/>
          <p:cNvSpPr>
            <a:spLocks noGrp="1"/>
          </p:cNvSpPr>
          <p:nvPr>
            <p:ph type="title"/>
          </p:nvPr>
        </p:nvSpPr>
        <p:spPr bwMode="auto">
          <a:xfrm>
            <a:off x="549275" y="106363"/>
            <a:ext cx="8042275" cy="884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pPr algn="ctr"/>
            <a:r>
              <a:rPr lang="en-US" sz="4000" dirty="0">
                <a:ea typeface="News Gothic MT" charset="0"/>
                <a:cs typeface="News Gothic MT" charset="0"/>
                <a:sym typeface="News Gothic MT" charset="0"/>
              </a:rPr>
              <a:t>Think Trauma During Searches</a:t>
            </a:r>
            <a:endParaRPr lang="en-US" sz="4000" dirty="0"/>
          </a:p>
        </p:txBody>
      </p:sp>
      <p:sp>
        <p:nvSpPr>
          <p:cNvPr id="45058" name="Rectangle 2"/>
          <p:cNvSpPr>
            <a:spLocks noGrp="1"/>
          </p:cNvSpPr>
          <p:nvPr>
            <p:ph idx="1"/>
          </p:nvPr>
        </p:nvSpPr>
        <p:spPr bwMode="auto">
          <a:xfrm>
            <a:off x="304800" y="762001"/>
            <a:ext cx="8382000" cy="213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anchor="t" anchorCtr="0" compatLnSpc="1">
            <a:prstTxWarp prst="textNoShape">
              <a:avLst/>
            </a:prstTxWarp>
            <a:normAutofit/>
          </a:bodyPr>
          <a:lstStyle/>
          <a:p>
            <a:pPr marL="0" indent="0">
              <a:spcBef>
                <a:spcPts val="2000"/>
              </a:spcBef>
              <a:buClr>
                <a:srgbClr val="6FB7D7"/>
              </a:buClr>
              <a:buSzPct val="110000"/>
              <a:buNone/>
            </a:pPr>
            <a:endParaRPr lang="en-US" sz="2400" dirty="0">
              <a:latin typeface="+mn-lt"/>
              <a:ea typeface="News Gothic MT" charset="0"/>
              <a:cs typeface="News Gothic MT" charset="0"/>
              <a:sym typeface="News Gothic MT" charset="0"/>
            </a:endParaRPr>
          </a:p>
          <a:p>
            <a:pPr marL="0" indent="0">
              <a:spcBef>
                <a:spcPts val="2000"/>
              </a:spcBef>
              <a:buClr>
                <a:srgbClr val="6FB7D7"/>
              </a:buClr>
              <a:buSzPct val="110000"/>
              <a:buNone/>
            </a:pPr>
            <a:endParaRPr lang="en-US" dirty="0">
              <a:latin typeface="+mn-lt"/>
              <a:ea typeface="News Gothic MT" charset="0"/>
              <a:cs typeface="News Gothic MT" charset="0"/>
              <a:sym typeface="News Gothic MT" charset="0"/>
            </a:endParaRPr>
          </a:p>
          <a:p>
            <a:pPr marL="0" indent="0">
              <a:spcBef>
                <a:spcPts val="2000"/>
              </a:spcBef>
              <a:buClr>
                <a:srgbClr val="6FB7D7"/>
              </a:buClr>
              <a:buSzPct val="110000"/>
              <a:buNone/>
            </a:pPr>
            <a:endParaRPr lang="en-US" sz="2400" dirty="0">
              <a:latin typeface="+mn-lt"/>
              <a:ea typeface="News Gothic MT" charset="0"/>
              <a:cs typeface="News Gothic MT" charset="0"/>
              <a:sym typeface="News Gothic MT" charset="0"/>
            </a:endParaRPr>
          </a:p>
          <a:p>
            <a:pPr marL="0" indent="0">
              <a:spcBef>
                <a:spcPts val="2000"/>
              </a:spcBef>
              <a:buClr>
                <a:srgbClr val="6FB7D7"/>
              </a:buClr>
              <a:buSzPct val="110000"/>
              <a:buNone/>
            </a:pPr>
            <a:endParaRPr lang="en-US" dirty="0">
              <a:latin typeface="+mn-lt"/>
              <a:ea typeface="News Gothic MT" charset="0"/>
              <a:cs typeface="News Gothic MT" charset="0"/>
              <a:sym typeface="News Gothic MT" charset="0"/>
            </a:endParaRPr>
          </a:p>
          <a:p>
            <a:pPr marL="0" indent="0">
              <a:spcBef>
                <a:spcPts val="2000"/>
              </a:spcBef>
              <a:buClr>
                <a:srgbClr val="6FB7D7"/>
              </a:buClr>
              <a:buSzPct val="110000"/>
              <a:buNone/>
            </a:pPr>
            <a:endParaRPr lang="en-US" sz="2400" dirty="0">
              <a:latin typeface="+mn-lt"/>
              <a:ea typeface="News Gothic MT" charset="0"/>
              <a:cs typeface="News Gothic MT" charset="0"/>
              <a:sym typeface="News Gothic MT"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04800" y="3124200"/>
            <a:ext cx="8610600" cy="1938992"/>
          </a:xfrm>
          <a:prstGeom prst="rect">
            <a:avLst/>
          </a:prstGeom>
        </p:spPr>
        <p:txBody>
          <a:bodyPr wrap="square">
            <a:spAutoFit/>
          </a:bodyPr>
          <a:lstStyle/>
          <a:p>
            <a:pPr marL="285750" indent="-285750">
              <a:buFont typeface="Arial" panose="020B0604020202020204" pitchFamily="34" charset="0"/>
              <a:buChar char="•"/>
            </a:pPr>
            <a:r>
              <a:rPr lang="en-US" sz="2400" dirty="0"/>
              <a:t>Realizing the prevalence of trauma</a:t>
            </a:r>
          </a:p>
          <a:p>
            <a:pPr marL="285750" indent="-285750">
              <a:buFont typeface="Arial" panose="020B0604020202020204" pitchFamily="34" charset="0"/>
              <a:buChar char="•"/>
            </a:pPr>
            <a:r>
              <a:rPr lang="en-US" sz="2400" dirty="0"/>
              <a:t>Recognizing how trauma affects all individuals involved, including its own workforce</a:t>
            </a:r>
          </a:p>
          <a:p>
            <a:pPr marL="285750" indent="-285750">
              <a:buFont typeface="Arial" panose="020B0604020202020204" pitchFamily="34" charset="0"/>
              <a:buChar char="•"/>
            </a:pPr>
            <a:r>
              <a:rPr lang="en-US" sz="2400" dirty="0"/>
              <a:t>Responding by putting this knowledge into practice</a:t>
            </a:r>
          </a:p>
          <a:p>
            <a:pPr marL="285750" indent="-285750">
              <a:buFont typeface="Arial" panose="020B0604020202020204" pitchFamily="34" charset="0"/>
              <a:buChar char="•"/>
            </a:pPr>
            <a:r>
              <a:rPr lang="en-US" sz="2400" dirty="0"/>
              <a:t>Resisting re-traumatization</a:t>
            </a:r>
          </a:p>
        </p:txBody>
      </p:sp>
    </p:spTree>
    <p:extLst>
      <p:ext uri="{BB962C8B-B14F-4D97-AF65-F5344CB8AC3E}">
        <p14:creationId xmlns:p14="http://schemas.microsoft.com/office/powerpoint/2010/main" val="18204580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45058">
                                            <p:txEl>
                                              <p:pRg st="0" end="0"/>
                                            </p:txEl>
                                          </p:spTgt>
                                        </p:tgtEl>
                                        <p:attrNameLst>
                                          <p:attrName>style.visibility</p:attrName>
                                        </p:attrNameLst>
                                      </p:cBhvr>
                                      <p:to>
                                        <p:strVal val="visible"/>
                                      </p:to>
                                    </p:set>
                                    <p:anim calcmode="lin" valueType="num">
                                      <p:cBhvr additive="base">
                                        <p:cTn id="7" dur="500" fill="hold"/>
                                        <p:tgtEl>
                                          <p:spTgt spid="4505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505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build="p" bldLvl="5"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Trauma Informed Approach</a:t>
            </a:r>
          </a:p>
        </p:txBody>
      </p:sp>
      <p:sp>
        <p:nvSpPr>
          <p:cNvPr id="3" name="Content Placeholder 2"/>
          <p:cNvSpPr>
            <a:spLocks noGrp="1"/>
          </p:cNvSpPr>
          <p:nvPr>
            <p:ph idx="1"/>
          </p:nvPr>
        </p:nvSpPr>
        <p:spPr/>
        <p:txBody>
          <a:bodyPr/>
          <a:lstStyle/>
          <a:p>
            <a:r>
              <a:rPr lang="en-US" dirty="0"/>
              <a:t>The search is conducted in a respectful, professional and trauma-informed manner in a location with respect to the privacy of the youth/child.  The youth and family (if present) are given an explanation for the search.</a:t>
            </a:r>
          </a:p>
          <a:p>
            <a:r>
              <a:rPr lang="en-US" dirty="0"/>
              <a:t>How to reduce trauma:</a:t>
            </a:r>
          </a:p>
          <a:p>
            <a:pPr lvl="1"/>
            <a:r>
              <a:rPr lang="en-US" dirty="0"/>
              <a:t>Respectful communication</a:t>
            </a:r>
          </a:p>
          <a:p>
            <a:pPr lvl="1"/>
            <a:r>
              <a:rPr lang="en-US" dirty="0"/>
              <a:t>Consistency in technique</a:t>
            </a:r>
          </a:p>
          <a:p>
            <a:pPr lvl="1"/>
            <a:r>
              <a:rPr lang="en-US" dirty="0"/>
              <a:t>Professionalism</a:t>
            </a:r>
          </a:p>
          <a:p>
            <a:pPr lvl="1"/>
            <a:r>
              <a:rPr lang="en-US" dirty="0"/>
              <a:t>Awareness of safety</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3124200"/>
            <a:ext cx="3124200" cy="2776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96716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Searches</a:t>
            </a:r>
          </a:p>
        </p:txBody>
      </p:sp>
      <p:sp>
        <p:nvSpPr>
          <p:cNvPr id="3" name="Content Placeholder 2"/>
          <p:cNvSpPr>
            <a:spLocks noGrp="1"/>
          </p:cNvSpPr>
          <p:nvPr>
            <p:ph idx="1"/>
          </p:nvPr>
        </p:nvSpPr>
        <p:spPr/>
        <p:txBody>
          <a:bodyPr>
            <a:normAutofit/>
          </a:bodyPr>
          <a:lstStyle/>
          <a:p>
            <a:r>
              <a:rPr lang="en-US" sz="2800" dirty="0"/>
              <a:t>Non-invasive searches include:</a:t>
            </a:r>
          </a:p>
          <a:p>
            <a:pPr lvl="1"/>
            <a:r>
              <a:rPr lang="en-US" sz="2400" dirty="0"/>
              <a:t>Visual inspection of appearance</a:t>
            </a:r>
          </a:p>
          <a:p>
            <a:pPr lvl="1"/>
            <a:r>
              <a:rPr lang="en-US" sz="2400" dirty="0"/>
              <a:t>Child/youth/person-driven searches</a:t>
            </a:r>
          </a:p>
          <a:p>
            <a:pPr lvl="1"/>
            <a:r>
              <a:rPr lang="en-US" sz="2400" dirty="0"/>
              <a:t>Use of standard scanning equipment such as metal detectors, or wands designed to detect metal or dense objects</a:t>
            </a:r>
          </a:p>
        </p:txBody>
      </p:sp>
    </p:spTree>
    <p:extLst>
      <p:ext uri="{BB962C8B-B14F-4D97-AF65-F5344CB8AC3E}">
        <p14:creationId xmlns:p14="http://schemas.microsoft.com/office/powerpoint/2010/main" val="24567108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07FF709-7D2E-43CA-887A-4182D602185F}"/>
              </a:ext>
            </a:extLst>
          </p:cNvPr>
          <p:cNvPicPr>
            <a:picLocks noGrp="1" noChangeAspect="1"/>
          </p:cNvPicPr>
          <p:nvPr>
            <p:ph type="pic" sz="quarter" idx="10"/>
          </p:nvPr>
        </p:nvPicPr>
        <p:blipFill>
          <a:blip r:embed="rId3"/>
          <a:srcRect l="30012" r="30012"/>
          <a:stretch>
            <a:fillRect/>
          </a:stretch>
        </p:blipFill>
        <p:spPr>
          <a:xfrm>
            <a:off x="4038600" y="19878"/>
            <a:ext cx="5121965" cy="6858000"/>
          </a:xfrm>
          <a:prstGeom prst="rect">
            <a:avLst/>
          </a:prstGeom>
        </p:spPr>
      </p:pic>
      <p:sp>
        <p:nvSpPr>
          <p:cNvPr id="3" name="Title 2">
            <a:extLst>
              <a:ext uri="{FF2B5EF4-FFF2-40B4-BE49-F238E27FC236}">
                <a16:creationId xmlns:a16="http://schemas.microsoft.com/office/drawing/2014/main" id="{7ED183D6-7DC2-4A91-B12E-5C74DEF2FF4C}"/>
              </a:ext>
            </a:extLst>
          </p:cNvPr>
          <p:cNvSpPr>
            <a:spLocks noGrp="1"/>
          </p:cNvSpPr>
          <p:nvPr>
            <p:ph type="title"/>
          </p:nvPr>
        </p:nvSpPr>
        <p:spPr/>
        <p:txBody>
          <a:bodyPr/>
          <a:lstStyle/>
          <a:p>
            <a:r>
              <a:rPr lang="en-US" dirty="0"/>
              <a:t>Virtual Offering</a:t>
            </a:r>
          </a:p>
        </p:txBody>
      </p:sp>
      <p:sp>
        <p:nvSpPr>
          <p:cNvPr id="5" name="Text Placeholder 4">
            <a:extLst>
              <a:ext uri="{FF2B5EF4-FFF2-40B4-BE49-F238E27FC236}">
                <a16:creationId xmlns:a16="http://schemas.microsoft.com/office/drawing/2014/main" id="{A35CD8DC-9C37-484F-BC92-6EF298F1E257}"/>
              </a:ext>
            </a:extLst>
          </p:cNvPr>
          <p:cNvSpPr>
            <a:spLocks noGrp="1"/>
          </p:cNvSpPr>
          <p:nvPr>
            <p:ph type="body" sz="quarter" idx="11"/>
          </p:nvPr>
        </p:nvSpPr>
        <p:spPr>
          <a:xfrm>
            <a:off x="381000" y="4445001"/>
            <a:ext cx="3657600" cy="812800"/>
          </a:xfrm>
        </p:spPr>
        <p:txBody>
          <a:bodyPr>
            <a:normAutofit/>
          </a:bodyPr>
          <a:lstStyle/>
          <a:p>
            <a:r>
              <a:rPr lang="en-US" dirty="0"/>
              <a:t>Skills Labs will occur at a later time/date.</a:t>
            </a:r>
          </a:p>
        </p:txBody>
      </p:sp>
    </p:spTree>
    <p:extLst>
      <p:ext uri="{BB962C8B-B14F-4D97-AF65-F5344CB8AC3E}">
        <p14:creationId xmlns:p14="http://schemas.microsoft.com/office/powerpoint/2010/main" val="1564233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Searches</a:t>
            </a:r>
          </a:p>
        </p:txBody>
      </p:sp>
      <p:sp>
        <p:nvSpPr>
          <p:cNvPr id="3" name="Content Placeholder 2"/>
          <p:cNvSpPr>
            <a:spLocks noGrp="1"/>
          </p:cNvSpPr>
          <p:nvPr>
            <p:ph idx="1"/>
          </p:nvPr>
        </p:nvSpPr>
        <p:spPr/>
        <p:txBody>
          <a:bodyPr/>
          <a:lstStyle/>
          <a:p>
            <a:r>
              <a:rPr lang="en-US" sz="2800" dirty="0"/>
              <a:t>Invasive searches include:</a:t>
            </a:r>
          </a:p>
          <a:p>
            <a:pPr lvl="1"/>
            <a:r>
              <a:rPr lang="en-US" sz="2400" dirty="0"/>
              <a:t>Pat-down search</a:t>
            </a:r>
          </a:p>
          <a:p>
            <a:pPr lvl="1"/>
            <a:r>
              <a:rPr lang="en-US" sz="2400" dirty="0"/>
              <a:t>Clothing Search</a:t>
            </a:r>
          </a:p>
          <a:p>
            <a:pPr lvl="1"/>
            <a:r>
              <a:rPr lang="en-US" sz="2400" dirty="0"/>
              <a:t>Personal Property Search</a:t>
            </a:r>
          </a:p>
          <a:p>
            <a:pPr lvl="1"/>
            <a:r>
              <a:rPr lang="en-US" sz="2400" dirty="0"/>
              <a:t>Unclothed Searches (YDC and Contract Detention Centers </a:t>
            </a:r>
            <a:r>
              <a:rPr lang="en-US" sz="2400" b="1" dirty="0"/>
              <a:t>ONLY</a:t>
            </a:r>
            <a:r>
              <a:rPr lang="en-US" sz="2400" dirty="0"/>
              <a:t>)</a:t>
            </a:r>
          </a:p>
          <a:p>
            <a:pPr lvl="1"/>
            <a:r>
              <a:rPr lang="en-US" sz="2400" dirty="0"/>
              <a:t>Body Cavity Searches are </a:t>
            </a:r>
            <a:r>
              <a:rPr lang="en-US" sz="2400" b="1" dirty="0"/>
              <a:t>PROHIBITED</a:t>
            </a:r>
          </a:p>
          <a:p>
            <a:pPr lvl="1"/>
            <a:endParaRPr lang="en-US" dirty="0"/>
          </a:p>
          <a:p>
            <a:pPr lvl="1"/>
            <a:endParaRPr lang="en-US" dirty="0"/>
          </a:p>
        </p:txBody>
      </p:sp>
    </p:spTree>
    <p:extLst>
      <p:ext uri="{BB962C8B-B14F-4D97-AF65-F5344CB8AC3E}">
        <p14:creationId xmlns:p14="http://schemas.microsoft.com/office/powerpoint/2010/main" val="2069063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22618-691C-4408-A4EC-203593140BF3}"/>
              </a:ext>
            </a:extLst>
          </p:cNvPr>
          <p:cNvSpPr>
            <a:spLocks noGrp="1"/>
          </p:cNvSpPr>
          <p:nvPr>
            <p:ph type="title"/>
          </p:nvPr>
        </p:nvSpPr>
        <p:spPr/>
        <p:txBody>
          <a:bodyPr/>
          <a:lstStyle/>
          <a:p>
            <a:r>
              <a:rPr lang="en-US" dirty="0"/>
              <a:t>Foster Parent Involved Searches</a:t>
            </a:r>
          </a:p>
        </p:txBody>
      </p:sp>
      <p:pic>
        <p:nvPicPr>
          <p:cNvPr id="4" name="Content Placeholder 3">
            <a:extLst>
              <a:ext uri="{FF2B5EF4-FFF2-40B4-BE49-F238E27FC236}">
                <a16:creationId xmlns:a16="http://schemas.microsoft.com/office/drawing/2014/main" id="{B3B6BC98-D00F-463D-818D-3B589E9C1299}"/>
              </a:ext>
            </a:extLst>
          </p:cNvPr>
          <p:cNvPicPr>
            <a:picLocks noGrp="1" noChangeAspect="1"/>
          </p:cNvPicPr>
          <p:nvPr>
            <p:ph idx="1"/>
          </p:nvPr>
        </p:nvPicPr>
        <p:blipFill rotWithShape="1">
          <a:blip r:embed="rId3"/>
          <a:srcRect l="49565" t="12436" r="8696" b="9390"/>
          <a:stretch/>
        </p:blipFill>
        <p:spPr>
          <a:xfrm>
            <a:off x="685800" y="1143000"/>
            <a:ext cx="7765025" cy="4779838"/>
          </a:xfrm>
          <a:prstGeom prst="rect">
            <a:avLst/>
          </a:prstGeom>
        </p:spPr>
      </p:pic>
    </p:spTree>
    <p:extLst>
      <p:ext uri="{BB962C8B-B14F-4D97-AF65-F5344CB8AC3E}">
        <p14:creationId xmlns:p14="http://schemas.microsoft.com/office/powerpoint/2010/main" val="35136248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Property Search Process</a:t>
            </a:r>
          </a:p>
        </p:txBody>
      </p:sp>
      <p:sp>
        <p:nvSpPr>
          <p:cNvPr id="3" name="Content Placeholder 2"/>
          <p:cNvSpPr>
            <a:spLocks noGrp="1"/>
          </p:cNvSpPr>
          <p:nvPr>
            <p:ph idx="1"/>
          </p:nvPr>
        </p:nvSpPr>
        <p:spPr/>
        <p:txBody>
          <a:bodyPr>
            <a:normAutofit/>
          </a:bodyPr>
          <a:lstStyle/>
          <a:p>
            <a:r>
              <a:rPr lang="en-US" dirty="0"/>
              <a:t>Explain Purpose of Search</a:t>
            </a:r>
          </a:p>
          <a:p>
            <a:r>
              <a:rPr lang="en-US" dirty="0"/>
              <a:t>Wear Gloves</a:t>
            </a:r>
          </a:p>
          <a:p>
            <a:r>
              <a:rPr lang="en-US" dirty="0"/>
              <a:t>Have two people present (trained staff member and witness)</a:t>
            </a:r>
          </a:p>
          <a:p>
            <a:r>
              <a:rPr lang="en-US" dirty="0"/>
              <a:t>Conduct the search in an area that is private </a:t>
            </a:r>
          </a:p>
          <a:p>
            <a:r>
              <a:rPr lang="en-US" dirty="0"/>
              <a:t>Visually inspect clothing being worn </a:t>
            </a:r>
          </a:p>
          <a:p>
            <a:r>
              <a:rPr lang="en-US" dirty="0"/>
              <a:t>Open and inspect all items/bags </a:t>
            </a:r>
          </a:p>
          <a:p>
            <a:r>
              <a:rPr lang="en-US" dirty="0"/>
              <a:t>Search every pocket of the bag/container</a:t>
            </a:r>
          </a:p>
          <a:p>
            <a:r>
              <a:rPr lang="en-US" dirty="0"/>
              <a:t>Search the pockets and seams of all clothing</a:t>
            </a:r>
          </a:p>
          <a:p>
            <a:r>
              <a:rPr lang="en-US" dirty="0"/>
              <a:t>Inspect the contents of every item (shampoo, hairbrush, etc.)</a:t>
            </a:r>
          </a:p>
        </p:txBody>
      </p:sp>
    </p:spTree>
    <p:extLst>
      <p:ext uri="{BB962C8B-B14F-4D97-AF65-F5344CB8AC3E}">
        <p14:creationId xmlns:p14="http://schemas.microsoft.com/office/powerpoint/2010/main" val="1677919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BF554-0076-4E22-815A-A99707CFCB32}"/>
              </a:ext>
            </a:extLst>
          </p:cNvPr>
          <p:cNvSpPr>
            <a:spLocks noGrp="1"/>
          </p:cNvSpPr>
          <p:nvPr>
            <p:ph type="title"/>
          </p:nvPr>
        </p:nvSpPr>
        <p:spPr/>
        <p:txBody>
          <a:bodyPr/>
          <a:lstStyle/>
          <a:p>
            <a:r>
              <a:rPr lang="en-US" dirty="0"/>
              <a:t>Personal Property Search</a:t>
            </a:r>
          </a:p>
        </p:txBody>
      </p:sp>
      <p:pic>
        <p:nvPicPr>
          <p:cNvPr id="4" name="Content Placeholder 3">
            <a:extLst>
              <a:ext uri="{FF2B5EF4-FFF2-40B4-BE49-F238E27FC236}">
                <a16:creationId xmlns:a16="http://schemas.microsoft.com/office/drawing/2014/main" id="{E3BA094A-52C4-439B-82C8-B31EA7B0CFD0}"/>
              </a:ext>
            </a:extLst>
          </p:cNvPr>
          <p:cNvPicPr>
            <a:picLocks noGrp="1" noChangeAspect="1"/>
          </p:cNvPicPr>
          <p:nvPr>
            <p:ph idx="1"/>
          </p:nvPr>
        </p:nvPicPr>
        <p:blipFill>
          <a:blip r:embed="rId3"/>
          <a:stretch>
            <a:fillRect/>
          </a:stretch>
        </p:blipFill>
        <p:spPr>
          <a:xfrm>
            <a:off x="1980975" y="1446061"/>
            <a:ext cx="5182049" cy="4956478"/>
          </a:xfrm>
          <a:prstGeom prst="rect">
            <a:avLst/>
          </a:prstGeom>
        </p:spPr>
      </p:pic>
    </p:spTree>
    <p:extLst>
      <p:ext uri="{BB962C8B-B14F-4D97-AF65-F5344CB8AC3E}">
        <p14:creationId xmlns:p14="http://schemas.microsoft.com/office/powerpoint/2010/main" val="2748203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
          <p:cNvSpPr>
            <a:spLocks noGrp="1"/>
          </p:cNvSpPr>
          <p:nvPr>
            <p:ph type="title"/>
          </p:nvPr>
        </p:nvSpPr>
        <p:spPr bwMode="auto">
          <a:xfrm>
            <a:off x="304801" y="106363"/>
            <a:ext cx="8286750" cy="884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pPr defTabSz="914400" eaLnBrk="1"/>
            <a:r>
              <a:rPr lang="en-US" dirty="0">
                <a:latin typeface="+mj-lt"/>
                <a:ea typeface="News Gothic MT" charset="0"/>
                <a:cs typeface="News Gothic MT" charset="0"/>
                <a:sym typeface="News Gothic MT" charset="0"/>
              </a:rPr>
              <a:t>Pat Down Searches</a:t>
            </a:r>
            <a:endParaRPr lang="en-US" dirty="0">
              <a:latin typeface="+mj-lt"/>
            </a:endParaRPr>
          </a:p>
        </p:txBody>
      </p:sp>
      <p:sp>
        <p:nvSpPr>
          <p:cNvPr id="44034" name="Rectangle 2"/>
          <p:cNvSpPr>
            <a:spLocks noGrp="1"/>
          </p:cNvSpPr>
          <p:nvPr>
            <p:ph idx="1"/>
          </p:nvPr>
        </p:nvSpPr>
        <p:spPr bwMode="auto">
          <a:xfrm>
            <a:off x="0" y="1143001"/>
            <a:ext cx="8991600"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anchor="t" anchorCtr="0" compatLnSpc="1">
            <a:prstTxWarp prst="textNoShape">
              <a:avLst/>
            </a:prstTxWarp>
          </a:bodyPr>
          <a:lstStyle/>
          <a:p>
            <a:pPr defTabSz="914400" eaLnBrk="1">
              <a:spcBef>
                <a:spcPts val="2000"/>
              </a:spcBef>
              <a:buClr>
                <a:srgbClr val="6FB7D7"/>
              </a:buClr>
              <a:buSzPct val="110000"/>
              <a:buFont typeface="Arial" panose="020B0604020202020204" pitchFamily="34" charset="0"/>
              <a:buChar char="•"/>
            </a:pPr>
            <a:r>
              <a:rPr lang="en-US" sz="2800" dirty="0">
                <a:latin typeface="+mn-lt"/>
                <a:ea typeface="News Gothic MT" charset="0"/>
                <a:cs typeface="News Gothic MT" charset="0"/>
                <a:sym typeface="News Gothic MT" charset="0"/>
              </a:rPr>
              <a:t>Pat Down Searches should be conducted in accordance to </a:t>
            </a:r>
            <a:r>
              <a:rPr lang="en-US" sz="2800" dirty="0">
                <a:latin typeface="+mn-lt"/>
                <a:ea typeface="News Gothic MT" charset="0"/>
                <a:cs typeface="News Gothic MT" charset="0"/>
                <a:sym typeface="News Gothic MT" charset="0"/>
                <a:hlinkClick r:id="rId3">
                  <a:extLst>
                    <a:ext uri="{A12FA001-AC4F-418D-AE19-62706E023703}">
                      <ahyp:hlinkClr xmlns:ahyp="http://schemas.microsoft.com/office/drawing/2018/hyperlinkcolor" val="tx"/>
                    </a:ext>
                  </a:extLst>
                </a:hlinkClick>
              </a:rPr>
              <a:t>Policy 31.4</a:t>
            </a:r>
            <a:r>
              <a:rPr lang="en-US" sz="2800" dirty="0">
                <a:latin typeface="+mn-lt"/>
                <a:ea typeface="News Gothic MT" charset="0"/>
                <a:cs typeface="News Gothic MT" charset="0"/>
                <a:sym typeface="News Gothic MT" charset="0"/>
              </a:rPr>
              <a:t>. </a:t>
            </a:r>
          </a:p>
          <a:p>
            <a:pPr lvl="1">
              <a:spcBef>
                <a:spcPts val="2000"/>
              </a:spcBef>
              <a:buClr>
                <a:srgbClr val="6FB7D7"/>
              </a:buClr>
              <a:buSzPct val="110000"/>
              <a:buFont typeface="Arial" panose="020B0604020202020204" pitchFamily="34" charset="0"/>
              <a:buChar char="•"/>
            </a:pPr>
            <a:r>
              <a:rPr lang="en-US" dirty="0"/>
              <a:t>Initial placement of a child/youth in custody/admissions,</a:t>
            </a:r>
          </a:p>
          <a:p>
            <a:pPr lvl="1">
              <a:spcBef>
                <a:spcPts val="2000"/>
              </a:spcBef>
              <a:buClr>
                <a:srgbClr val="6FB7D7"/>
              </a:buClr>
              <a:buSzPct val="110000"/>
              <a:buFont typeface="Arial" panose="020B0604020202020204" pitchFamily="34" charset="0"/>
              <a:buChar char="•"/>
            </a:pPr>
            <a:r>
              <a:rPr lang="en-US" dirty="0"/>
              <a:t>After contact with the community such as a return from runaway or trial home visit, </a:t>
            </a:r>
          </a:p>
          <a:p>
            <a:pPr lvl="1">
              <a:spcBef>
                <a:spcPts val="2000"/>
              </a:spcBef>
              <a:buClr>
                <a:srgbClr val="6FB7D7"/>
              </a:buClr>
              <a:buSzPct val="110000"/>
              <a:buFont typeface="Arial" panose="020B0604020202020204" pitchFamily="34" charset="0"/>
              <a:buChar char="•"/>
            </a:pPr>
            <a:r>
              <a:rPr lang="en-US" dirty="0"/>
              <a:t>After suspicious activity which would suggest hidden objects or weapons. </a:t>
            </a:r>
          </a:p>
          <a:p>
            <a:pPr defTabSz="914400" eaLnBrk="1">
              <a:spcBef>
                <a:spcPts val="2000"/>
              </a:spcBef>
              <a:buClr>
                <a:srgbClr val="6FB7D7"/>
              </a:buClr>
              <a:buSzPct val="110000"/>
              <a:buFont typeface="Arial" panose="020B0604020202020204" pitchFamily="34" charset="0"/>
              <a:buChar char="•"/>
            </a:pPr>
            <a:endParaRPr lang="en-US" sz="2800" dirty="0">
              <a:latin typeface="+mn-lt"/>
              <a:ea typeface="News Gothic MT" charset="0"/>
              <a:cs typeface="News Gothic MT" charset="0"/>
              <a:sym typeface="News Gothic MT" charset="0"/>
            </a:endParaRPr>
          </a:p>
        </p:txBody>
      </p:sp>
    </p:spTree>
    <p:extLst>
      <p:ext uri="{BB962C8B-B14F-4D97-AF65-F5344CB8AC3E}">
        <p14:creationId xmlns:p14="http://schemas.microsoft.com/office/powerpoint/2010/main" val="3504877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1"/>
          <p:cNvSpPr>
            <a:spLocks noGrp="1"/>
          </p:cNvSpPr>
          <p:nvPr>
            <p:ph type="title"/>
          </p:nvPr>
        </p:nvSpPr>
        <p:spPr bwMode="auto">
          <a:xfrm>
            <a:off x="152401" y="106364"/>
            <a:ext cx="8439150" cy="8211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pPr defTabSz="795338" eaLnBrk="1"/>
            <a:r>
              <a:rPr lang="en-US" dirty="0">
                <a:latin typeface="+mj-lt"/>
                <a:ea typeface="News Gothic MT" charset="0"/>
                <a:cs typeface="News Gothic MT" charset="0"/>
                <a:sym typeface="News Gothic MT" charset="0"/>
              </a:rPr>
              <a:t>Special Circumstances</a:t>
            </a:r>
            <a:endParaRPr lang="en-US" dirty="0">
              <a:latin typeface="+mj-lt"/>
            </a:endParaRPr>
          </a:p>
        </p:txBody>
      </p:sp>
      <p:sp>
        <p:nvSpPr>
          <p:cNvPr id="2" name="Rectangle 2"/>
          <p:cNvSpPr>
            <a:spLocks noGrp="1"/>
          </p:cNvSpPr>
          <p:nvPr>
            <p:ph idx="1"/>
          </p:nvPr>
        </p:nvSpPr>
        <p:spPr bwMode="auto">
          <a:xfrm>
            <a:off x="549275" y="1295400"/>
            <a:ext cx="8042275"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anchor="t" anchorCtr="0" compatLnSpc="1">
            <a:prstTxWarp prst="textNoShape">
              <a:avLst/>
            </a:prstTxWarp>
          </a:bodyPr>
          <a:lstStyle/>
          <a:p>
            <a:pPr defTabSz="914400" eaLnBrk="1">
              <a:lnSpc>
                <a:spcPct val="80000"/>
              </a:lnSpc>
              <a:spcBef>
                <a:spcPts val="2000"/>
              </a:spcBef>
              <a:buClr>
                <a:srgbClr val="6FB7D7"/>
              </a:buClr>
              <a:buSzPct val="110000"/>
              <a:buFont typeface="Arial" panose="020B0604020202020204" pitchFamily="34" charset="0"/>
              <a:buChar char="•"/>
            </a:pPr>
            <a:r>
              <a:rPr lang="en-US" dirty="0">
                <a:latin typeface="+mn-lt"/>
              </a:rPr>
              <a:t>Obesity</a:t>
            </a:r>
          </a:p>
          <a:p>
            <a:pPr defTabSz="914400" eaLnBrk="1">
              <a:lnSpc>
                <a:spcPct val="80000"/>
              </a:lnSpc>
              <a:spcBef>
                <a:spcPts val="2000"/>
              </a:spcBef>
              <a:buClr>
                <a:srgbClr val="6FB7D7"/>
              </a:buClr>
              <a:buSzPct val="110000"/>
              <a:buFont typeface="Arial" panose="020B0604020202020204" pitchFamily="34" charset="0"/>
              <a:buChar char="•"/>
            </a:pPr>
            <a:r>
              <a:rPr lang="en-US" dirty="0">
                <a:latin typeface="+mn-lt"/>
              </a:rPr>
              <a:t>Prosthesis</a:t>
            </a:r>
          </a:p>
          <a:p>
            <a:pPr defTabSz="914400" eaLnBrk="1">
              <a:lnSpc>
                <a:spcPct val="80000"/>
              </a:lnSpc>
              <a:spcBef>
                <a:spcPts val="2000"/>
              </a:spcBef>
              <a:buClr>
                <a:srgbClr val="6FB7D7"/>
              </a:buClr>
              <a:buSzPct val="110000"/>
              <a:buFont typeface="Arial" panose="020B0604020202020204" pitchFamily="34" charset="0"/>
              <a:buChar char="•"/>
            </a:pPr>
            <a:r>
              <a:rPr lang="en-US" dirty="0">
                <a:latin typeface="+mn-lt"/>
              </a:rPr>
              <a:t>Casts and Bandages</a:t>
            </a:r>
          </a:p>
          <a:p>
            <a:pPr defTabSz="914400" eaLnBrk="1">
              <a:lnSpc>
                <a:spcPct val="80000"/>
              </a:lnSpc>
              <a:spcBef>
                <a:spcPts val="2000"/>
              </a:spcBef>
              <a:buClr>
                <a:srgbClr val="6FB7D7"/>
              </a:buClr>
              <a:buSzPct val="110000"/>
              <a:buFont typeface="Arial" panose="020B0604020202020204" pitchFamily="34" charset="0"/>
              <a:buChar char="•"/>
            </a:pPr>
            <a:r>
              <a:rPr lang="en-US" dirty="0">
                <a:latin typeface="+mn-lt"/>
              </a:rPr>
              <a:t>Wheelchairs</a:t>
            </a:r>
          </a:p>
          <a:p>
            <a:pPr defTabSz="914400" eaLnBrk="1">
              <a:lnSpc>
                <a:spcPct val="80000"/>
              </a:lnSpc>
              <a:spcBef>
                <a:spcPts val="2000"/>
              </a:spcBef>
              <a:buClr>
                <a:srgbClr val="6FB7D7"/>
              </a:buClr>
              <a:buSzPct val="110000"/>
              <a:buFont typeface="Arial" panose="020B0604020202020204" pitchFamily="34" charset="0"/>
              <a:buChar char="•"/>
            </a:pPr>
            <a:endParaRPr lang="en-US" dirty="0">
              <a:latin typeface="+mn-l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1149" y="1562100"/>
            <a:ext cx="314007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190" y="3733800"/>
            <a:ext cx="3429000" cy="2146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72484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Respecting the Rights of Transgender Youth</a:t>
            </a:r>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3789" t="21691" r="15339" b="7884"/>
          <a:stretch/>
        </p:blipFill>
        <p:spPr bwMode="auto">
          <a:xfrm>
            <a:off x="228600" y="1567543"/>
            <a:ext cx="8511639" cy="4507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6577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1"/>
          <p:cNvSpPr>
            <a:spLocks noGrp="1"/>
          </p:cNvSpPr>
          <p:nvPr>
            <p:ph type="title"/>
          </p:nvPr>
        </p:nvSpPr>
        <p:spPr bwMode="auto">
          <a:xfrm>
            <a:off x="209551" y="106363"/>
            <a:ext cx="8381999" cy="7318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r>
              <a:rPr lang="en-US" dirty="0">
                <a:ea typeface="News Gothic MT" charset="0"/>
                <a:cs typeface="News Gothic MT" charset="0"/>
                <a:sym typeface="News Gothic MT" charset="0"/>
              </a:rPr>
              <a:t>Pat Down Searches</a:t>
            </a:r>
            <a:endParaRPr lang="en-US" dirty="0"/>
          </a:p>
        </p:txBody>
      </p:sp>
      <p:sp>
        <p:nvSpPr>
          <p:cNvPr id="45058" name="Rectangle 2"/>
          <p:cNvSpPr>
            <a:spLocks noGrp="1"/>
          </p:cNvSpPr>
          <p:nvPr>
            <p:ph idx="1"/>
          </p:nvPr>
        </p:nvSpPr>
        <p:spPr bwMode="auto">
          <a:xfrm>
            <a:off x="304800" y="1143001"/>
            <a:ext cx="8382000"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anchor="t" anchorCtr="0" compatLnSpc="1">
            <a:prstTxWarp prst="textNoShape">
              <a:avLst/>
            </a:prstTxWarp>
            <a:normAutofit/>
          </a:bodyPr>
          <a:lstStyle/>
          <a:p>
            <a:pPr>
              <a:spcBef>
                <a:spcPts val="2000"/>
              </a:spcBef>
              <a:buClr>
                <a:srgbClr val="0070C0"/>
              </a:buClr>
              <a:buSzPct val="110000"/>
            </a:pPr>
            <a:r>
              <a:rPr lang="en-US" dirty="0">
                <a:latin typeface="+mn-lt"/>
                <a:ea typeface="News Gothic MT" charset="0"/>
                <a:cs typeface="News Gothic MT" charset="0"/>
                <a:sym typeface="News Gothic MT" charset="0"/>
              </a:rPr>
              <a:t>2 staff members are present when a search is conducted on a child/youth.  At minimum 1 must be trained and the other can observe.</a:t>
            </a:r>
          </a:p>
          <a:p>
            <a:pPr>
              <a:buClr>
                <a:srgbClr val="0070C0"/>
              </a:buClr>
            </a:pPr>
            <a:r>
              <a:rPr lang="en-US" dirty="0"/>
              <a:t>Should be conducted by employees that are the same gender as the child/youth (additional guidance will be provided for transgender youth) </a:t>
            </a:r>
          </a:p>
          <a:p>
            <a:pPr>
              <a:buClr>
                <a:srgbClr val="0070C0"/>
              </a:buClr>
            </a:pPr>
            <a:r>
              <a:rPr lang="en-US" dirty="0">
                <a:latin typeface="+mn-lt"/>
                <a:ea typeface="News Gothic MT" charset="0"/>
                <a:cs typeface="News Gothic MT" charset="0"/>
                <a:sym typeface="News Gothic MT" charset="0"/>
              </a:rPr>
              <a:t>Treat the youth with respect and “think trauma”</a:t>
            </a:r>
          </a:p>
          <a:p>
            <a:pPr>
              <a:spcBef>
                <a:spcPts val="2000"/>
              </a:spcBef>
              <a:buClr>
                <a:srgbClr val="0070C0"/>
              </a:buClr>
              <a:buSzPct val="110000"/>
            </a:pPr>
            <a:r>
              <a:rPr lang="en-US" dirty="0">
                <a:latin typeface="+mn-lt"/>
                <a:ea typeface="News Gothic MT" charset="0"/>
                <a:cs typeface="News Gothic MT" charset="0"/>
                <a:sym typeface="News Gothic MT" charset="0"/>
              </a:rPr>
              <a:t>Explain to the child/youth the purpose of the search</a:t>
            </a:r>
          </a:p>
          <a:p>
            <a:pPr>
              <a:spcBef>
                <a:spcPts val="2000"/>
              </a:spcBef>
              <a:buClr>
                <a:srgbClr val="0070C0"/>
              </a:buClr>
              <a:buSzPct val="110000"/>
            </a:pPr>
            <a:r>
              <a:rPr lang="en-US" dirty="0">
                <a:latin typeface="+mn-lt"/>
                <a:ea typeface="News Gothic MT" charset="0"/>
                <a:cs typeface="News Gothic MT" charset="0"/>
                <a:sym typeface="News Gothic MT" charset="0"/>
              </a:rPr>
              <a:t>Conduct the search in an area that is as private as possible.</a:t>
            </a:r>
          </a:p>
          <a:p>
            <a:pPr defTabSz="914400" eaLnBrk="1">
              <a:spcBef>
                <a:spcPts val="2000"/>
              </a:spcBef>
              <a:buClr>
                <a:srgbClr val="0070C0"/>
              </a:buClr>
              <a:buSzPct val="110000"/>
              <a:buFont typeface="Arial" panose="020B0604020202020204" pitchFamily="34" charset="0"/>
              <a:buChar char="•"/>
            </a:pPr>
            <a:r>
              <a:rPr lang="en-US" sz="2400" dirty="0">
                <a:latin typeface="+mn-lt"/>
                <a:ea typeface="News Gothic MT" charset="0"/>
                <a:cs typeface="News Gothic MT" charset="0"/>
                <a:sym typeface="News Gothic MT" charset="0"/>
              </a:rPr>
              <a:t>Ask the youth if he/she is concealing any contraband</a:t>
            </a:r>
            <a:endParaRPr lang="en-US" dirty="0">
              <a:latin typeface="+mn-lt"/>
            </a:endParaRPr>
          </a:p>
        </p:txBody>
      </p:sp>
    </p:spTree>
    <p:extLst>
      <p:ext uri="{BB962C8B-B14F-4D97-AF65-F5344CB8AC3E}">
        <p14:creationId xmlns:p14="http://schemas.microsoft.com/office/powerpoint/2010/main" val="21678273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1"/>
          <p:cNvSpPr>
            <a:spLocks noGrp="1"/>
          </p:cNvSpPr>
          <p:nvPr>
            <p:ph type="title"/>
          </p:nvPr>
        </p:nvSpPr>
        <p:spPr bwMode="auto">
          <a:xfrm>
            <a:off x="228601" y="106363"/>
            <a:ext cx="8362950" cy="655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r>
              <a:rPr lang="en-US" dirty="0">
                <a:ea typeface="News Gothic MT" charset="0"/>
                <a:cs typeface="News Gothic MT" charset="0"/>
                <a:sym typeface="News Gothic MT" charset="0"/>
              </a:rPr>
              <a:t>Pat Down Search Process</a:t>
            </a:r>
            <a:endParaRPr lang="en-US" dirty="0"/>
          </a:p>
        </p:txBody>
      </p:sp>
      <p:sp>
        <p:nvSpPr>
          <p:cNvPr id="46082" name="Rectangle 2"/>
          <p:cNvSpPr>
            <a:spLocks noGrp="1"/>
          </p:cNvSpPr>
          <p:nvPr>
            <p:ph idx="1"/>
          </p:nvPr>
        </p:nvSpPr>
        <p:spPr bwMode="auto">
          <a:xfrm>
            <a:off x="549275" y="1371600"/>
            <a:ext cx="7832725" cy="472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anchor="t" anchorCtr="0" compatLnSpc="1">
            <a:prstTxWarp prst="textNoShape">
              <a:avLst/>
            </a:prstTxWarp>
            <a:normAutofit/>
          </a:bodyPr>
          <a:lstStyle/>
          <a:p>
            <a:pPr>
              <a:spcBef>
                <a:spcPts val="2000"/>
              </a:spcBef>
              <a:buClr>
                <a:srgbClr val="6FB7D7"/>
              </a:buClr>
              <a:buSzPct val="110000"/>
            </a:pPr>
            <a:r>
              <a:rPr lang="en-US" sz="2800" dirty="0">
                <a:latin typeface="+mn-lt"/>
                <a:ea typeface="News Gothic MT" charset="0"/>
                <a:cs typeface="News Gothic MT" charset="0"/>
                <a:sym typeface="News Gothic MT" charset="0"/>
              </a:rPr>
              <a:t>Prior to conducting the search youth should:</a:t>
            </a:r>
          </a:p>
          <a:p>
            <a:pPr marL="692150" lvl="1" indent="-342900" defTabSz="914400" eaLnBrk="1">
              <a:spcBef>
                <a:spcPts val="600"/>
              </a:spcBef>
              <a:buClr>
                <a:srgbClr val="215D77"/>
              </a:buClr>
              <a:buSzPct val="110000"/>
              <a:buFont typeface="Arial" panose="020B0604020202020204" pitchFamily="34" charset="0"/>
              <a:buChar char="•"/>
            </a:pPr>
            <a:r>
              <a:rPr lang="en-US" sz="2400" dirty="0">
                <a:latin typeface="+mn-lt"/>
                <a:ea typeface="News Gothic MT" charset="0"/>
                <a:cs typeface="News Gothic MT" charset="0"/>
                <a:sym typeface="News Gothic MT" charset="0"/>
              </a:rPr>
              <a:t>Remove outer layers such as jackets, coats and hats</a:t>
            </a:r>
          </a:p>
          <a:p>
            <a:pPr marL="692150" lvl="1" indent="-342900" defTabSz="914400" eaLnBrk="1">
              <a:spcBef>
                <a:spcPts val="600"/>
              </a:spcBef>
              <a:buClr>
                <a:srgbClr val="215D77"/>
              </a:buClr>
              <a:buSzPct val="110000"/>
              <a:buFont typeface="Arial" panose="020B0604020202020204" pitchFamily="34" charset="0"/>
              <a:buChar char="•"/>
            </a:pPr>
            <a:r>
              <a:rPr lang="en-US" sz="2400" dirty="0">
                <a:latin typeface="+mn-lt"/>
                <a:ea typeface="News Gothic MT" charset="0"/>
                <a:cs typeface="News Gothic MT" charset="0"/>
                <a:sym typeface="News Gothic MT" charset="0"/>
              </a:rPr>
              <a:t>Remove shoes and socks</a:t>
            </a:r>
          </a:p>
          <a:p>
            <a:pPr marL="692150" lvl="1" indent="-342900" defTabSz="914400" eaLnBrk="1">
              <a:spcBef>
                <a:spcPts val="600"/>
              </a:spcBef>
              <a:buClr>
                <a:srgbClr val="215D77"/>
              </a:buClr>
              <a:buSzPct val="110000"/>
              <a:buFont typeface="Arial" panose="020B0604020202020204" pitchFamily="34" charset="0"/>
              <a:buChar char="•"/>
            </a:pPr>
            <a:r>
              <a:rPr lang="en-US" sz="2400" dirty="0">
                <a:latin typeface="+mn-lt"/>
                <a:ea typeface="News Gothic MT" charset="0"/>
                <a:cs typeface="News Gothic MT" charset="0"/>
                <a:sym typeface="News Gothic MT" charset="0"/>
              </a:rPr>
              <a:t>Remove belts </a:t>
            </a:r>
          </a:p>
          <a:p>
            <a:pPr marL="692150" lvl="1" indent="-342900" defTabSz="914400" eaLnBrk="1">
              <a:spcBef>
                <a:spcPts val="600"/>
              </a:spcBef>
              <a:buClr>
                <a:srgbClr val="215D77"/>
              </a:buClr>
              <a:buSzPct val="110000"/>
              <a:buFont typeface="Arial" panose="020B0604020202020204" pitchFamily="34" charset="0"/>
              <a:buChar char="•"/>
            </a:pPr>
            <a:r>
              <a:rPr lang="en-US" sz="2400" dirty="0">
                <a:latin typeface="+mn-lt"/>
                <a:ea typeface="News Gothic MT" charset="0"/>
                <a:cs typeface="News Gothic MT" charset="0"/>
                <a:sym typeface="News Gothic MT" charset="0"/>
              </a:rPr>
              <a:t>Remove watches and other pieces of jewelry</a:t>
            </a:r>
          </a:p>
          <a:p>
            <a:pPr marL="692150" lvl="1" indent="-342900" defTabSz="914400" eaLnBrk="1">
              <a:spcBef>
                <a:spcPts val="600"/>
              </a:spcBef>
              <a:buClr>
                <a:srgbClr val="215D77"/>
              </a:buClr>
              <a:buSzPct val="110000"/>
              <a:buFont typeface="Arial" panose="020B0604020202020204" pitchFamily="34" charset="0"/>
              <a:buChar char="•"/>
            </a:pPr>
            <a:r>
              <a:rPr lang="en-US" sz="2400" dirty="0">
                <a:latin typeface="+mn-lt"/>
                <a:ea typeface="News Gothic MT" charset="0"/>
                <a:cs typeface="News Gothic MT" charset="0"/>
                <a:sym typeface="News Gothic MT" charset="0"/>
              </a:rPr>
              <a:t>Empty all pockets (including those of the coats or jackets) and turn them inside out</a:t>
            </a:r>
          </a:p>
          <a:p>
            <a:pPr marL="692150" lvl="1" indent="-342900">
              <a:spcBef>
                <a:spcPts val="600"/>
              </a:spcBef>
              <a:buClr>
                <a:srgbClr val="215D77"/>
              </a:buClr>
              <a:buSzPct val="110000"/>
              <a:buFont typeface="Arial" panose="020B0604020202020204" pitchFamily="34" charset="0"/>
              <a:buChar char="•"/>
            </a:pPr>
            <a:r>
              <a:rPr lang="en-US" sz="2400" dirty="0">
                <a:latin typeface="+mn-lt"/>
                <a:sym typeface="News Gothic MT" charset="0"/>
              </a:rPr>
              <a:t>Youth should not be able to access these items during the search</a:t>
            </a:r>
            <a:endParaRPr lang="en-US" sz="2400" dirty="0">
              <a:latin typeface="+mn-lt"/>
            </a:endParaRPr>
          </a:p>
        </p:txBody>
      </p:sp>
    </p:spTree>
    <p:extLst>
      <p:ext uri="{BB962C8B-B14F-4D97-AF65-F5344CB8AC3E}">
        <p14:creationId xmlns:p14="http://schemas.microsoft.com/office/powerpoint/2010/main" val="620272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1"/>
          <p:cNvSpPr>
            <a:spLocks noGrp="1"/>
          </p:cNvSpPr>
          <p:nvPr>
            <p:ph type="title"/>
          </p:nvPr>
        </p:nvSpPr>
        <p:spPr bwMode="auto">
          <a:xfrm>
            <a:off x="228601" y="106363"/>
            <a:ext cx="8362950" cy="808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r>
              <a:rPr lang="en-US" dirty="0">
                <a:ea typeface="News Gothic MT" charset="0"/>
                <a:cs typeface="News Gothic MT" charset="0"/>
                <a:sym typeface="News Gothic MT" charset="0"/>
              </a:rPr>
              <a:t>Pat Down Search Process</a:t>
            </a:r>
            <a:endParaRPr lang="en-US" dirty="0"/>
          </a:p>
        </p:txBody>
      </p:sp>
      <p:sp>
        <p:nvSpPr>
          <p:cNvPr id="47106" name="Rectangle 2"/>
          <p:cNvSpPr>
            <a:spLocks noGrp="1"/>
          </p:cNvSpPr>
          <p:nvPr>
            <p:ph idx="1"/>
          </p:nvPr>
        </p:nvSpPr>
        <p:spPr bwMode="auto">
          <a:xfrm>
            <a:off x="549275" y="1600200"/>
            <a:ext cx="8042275"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anchor="t" anchorCtr="0" compatLnSpc="1">
            <a:prstTxWarp prst="textNoShape">
              <a:avLst/>
            </a:prstTxWarp>
          </a:bodyPr>
          <a:lstStyle/>
          <a:p>
            <a:pPr defTabSz="914400" eaLnBrk="1">
              <a:spcBef>
                <a:spcPts val="2000"/>
              </a:spcBef>
              <a:buClr>
                <a:srgbClr val="6FB7D7"/>
              </a:buClr>
              <a:buSzPct val="110000"/>
              <a:buFont typeface="Arial" panose="020B0604020202020204" pitchFamily="34" charset="0"/>
              <a:buChar char="•"/>
            </a:pPr>
            <a:r>
              <a:rPr lang="en-US" sz="2400" dirty="0">
                <a:latin typeface="+mn-lt"/>
                <a:ea typeface="News Gothic MT" charset="0"/>
                <a:cs typeface="News Gothic MT" charset="0"/>
                <a:sym typeface="News Gothic MT" charset="0"/>
              </a:rPr>
              <a:t>If a youth refuses to submit to the search and you perceive there is a threat or danger, then contact your supervisor.  Law enforcement may be contacted for assistance.</a:t>
            </a:r>
          </a:p>
          <a:p>
            <a:pPr defTabSz="914400" eaLnBrk="1">
              <a:spcBef>
                <a:spcPts val="2000"/>
              </a:spcBef>
              <a:buClr>
                <a:srgbClr val="6FB7D7"/>
              </a:buClr>
              <a:buSzPct val="110000"/>
              <a:buFont typeface="Arial" panose="020B0604020202020204" pitchFamily="34" charset="0"/>
              <a:buChar char="•"/>
            </a:pPr>
            <a:r>
              <a:rPr lang="en-US" dirty="0">
                <a:latin typeface="+mn-lt"/>
                <a:sym typeface="News Gothic MT" charset="0"/>
              </a:rPr>
              <a:t>This is documented in an incident report.</a:t>
            </a:r>
          </a:p>
          <a:p>
            <a:pPr defTabSz="914400" eaLnBrk="1">
              <a:spcBef>
                <a:spcPts val="2000"/>
              </a:spcBef>
              <a:buClr>
                <a:srgbClr val="6FB7D7"/>
              </a:buClr>
              <a:buSzPct val="110000"/>
              <a:buFont typeface="Arial" panose="020B0604020202020204" pitchFamily="34" charset="0"/>
              <a:buChar char="•"/>
            </a:pPr>
            <a:r>
              <a:rPr lang="en-US" dirty="0">
                <a:latin typeface="+mn-lt"/>
                <a:sym typeface="News Gothic MT" charset="0"/>
              </a:rPr>
              <a:t>If a visitor refuses a search, then they will be asked to leave.</a:t>
            </a:r>
            <a:endParaRPr lang="en-US" dirty="0">
              <a:latin typeface="+mn-lt"/>
            </a:endParaRPr>
          </a:p>
        </p:txBody>
      </p:sp>
    </p:spTree>
    <p:extLst>
      <p:ext uri="{BB962C8B-B14F-4D97-AF65-F5344CB8AC3E}">
        <p14:creationId xmlns:p14="http://schemas.microsoft.com/office/powerpoint/2010/main" val="1786534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B3A7E-8B20-445A-BC40-94234DB9C145}"/>
              </a:ext>
            </a:extLst>
          </p:cNvPr>
          <p:cNvSpPr>
            <a:spLocks noGrp="1"/>
          </p:cNvSpPr>
          <p:nvPr>
            <p:ph type="title"/>
          </p:nvPr>
        </p:nvSpPr>
        <p:spPr/>
        <p:txBody>
          <a:bodyPr/>
          <a:lstStyle/>
          <a:p>
            <a:r>
              <a:rPr lang="en-US" dirty="0"/>
              <a:t>Google Account</a:t>
            </a:r>
          </a:p>
        </p:txBody>
      </p:sp>
      <p:pic>
        <p:nvPicPr>
          <p:cNvPr id="4" name="Content Placeholder 3">
            <a:hlinkClick r:id="rId3" action="ppaction://hlinkfile"/>
            <a:extLst>
              <a:ext uri="{FF2B5EF4-FFF2-40B4-BE49-F238E27FC236}">
                <a16:creationId xmlns:a16="http://schemas.microsoft.com/office/drawing/2014/main" id="{6A832E86-8EA7-4DF5-8CEA-2AE347BC6AC0}"/>
              </a:ext>
            </a:extLst>
          </p:cNvPr>
          <p:cNvPicPr>
            <a:picLocks noGrp="1" noChangeAspect="1"/>
          </p:cNvPicPr>
          <p:nvPr>
            <p:ph idx="1"/>
          </p:nvPr>
        </p:nvPicPr>
        <p:blipFill rotWithShape="1">
          <a:blip r:embed="rId4"/>
          <a:srcRect l="60105" t="25792" r="16881" b="29244"/>
          <a:stretch/>
        </p:blipFill>
        <p:spPr>
          <a:xfrm>
            <a:off x="1880963" y="1003303"/>
            <a:ext cx="7263037" cy="5154565"/>
          </a:xfrm>
          <a:prstGeom prst="rect">
            <a:avLst/>
          </a:prstGeom>
        </p:spPr>
      </p:pic>
      <p:sp>
        <p:nvSpPr>
          <p:cNvPr id="5" name="Arrow: Right 4">
            <a:extLst>
              <a:ext uri="{FF2B5EF4-FFF2-40B4-BE49-F238E27FC236}">
                <a16:creationId xmlns:a16="http://schemas.microsoft.com/office/drawing/2014/main" id="{D4499946-6CDD-4F5D-ABD5-D30F4FB04F5B}"/>
              </a:ext>
            </a:extLst>
          </p:cNvPr>
          <p:cNvSpPr/>
          <p:nvPr/>
        </p:nvSpPr>
        <p:spPr>
          <a:xfrm>
            <a:off x="902555" y="3429000"/>
            <a:ext cx="978408" cy="48463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33774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7106" name="Rectangle 1"/>
          <p:cNvSpPr>
            <a:spLocks noGrp="1"/>
          </p:cNvSpPr>
          <p:nvPr>
            <p:ph type="title"/>
          </p:nvPr>
        </p:nvSpPr>
        <p:spPr bwMode="auto">
          <a:xfrm>
            <a:off x="152401" y="106363"/>
            <a:ext cx="8439150" cy="655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r>
              <a:rPr lang="en-US" dirty="0">
                <a:ea typeface="News Gothic MT" charset="0"/>
                <a:cs typeface="News Gothic MT" charset="0"/>
                <a:sym typeface="News Gothic MT" charset="0"/>
              </a:rPr>
              <a:t>Pat Down Search Process</a:t>
            </a:r>
            <a:endParaRPr lang="en-US" dirty="0"/>
          </a:p>
        </p:txBody>
      </p:sp>
      <p:sp>
        <p:nvSpPr>
          <p:cNvPr id="48130" name="Rectangle 2"/>
          <p:cNvSpPr>
            <a:spLocks noGrp="1"/>
          </p:cNvSpPr>
          <p:nvPr>
            <p:ph idx="1"/>
          </p:nvPr>
        </p:nvSpPr>
        <p:spPr bwMode="auto">
          <a:xfrm>
            <a:off x="609599" y="1905000"/>
            <a:ext cx="8029575"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anchor="t" anchorCtr="0" compatLnSpc="1">
            <a:prstTxWarp prst="textNoShape">
              <a:avLst/>
            </a:prstTxWarp>
          </a:bodyPr>
          <a:lstStyle/>
          <a:p>
            <a:pPr defTabSz="914400" eaLnBrk="1">
              <a:spcBef>
                <a:spcPts val="2000"/>
              </a:spcBef>
              <a:buClr>
                <a:srgbClr val="6FB7D7"/>
              </a:buClr>
              <a:buSzPct val="110000"/>
              <a:buFont typeface="Arial" panose="020B0604020202020204" pitchFamily="34" charset="0"/>
              <a:buChar char="•"/>
            </a:pPr>
            <a:endParaRPr lang="en-US" dirty="0"/>
          </a:p>
        </p:txBody>
      </p:sp>
      <p:pic>
        <p:nvPicPr>
          <p:cNvPr id="5122"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0600"/>
            <a:ext cx="9144000" cy="586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4758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48130">
                                            <p:txEl>
                                              <p:pRg st="0" end="0"/>
                                            </p:txEl>
                                          </p:spTgt>
                                        </p:tgtEl>
                                        <p:attrNameLst>
                                          <p:attrName>style.visibility</p:attrName>
                                        </p:attrNameLst>
                                      </p:cBhvr>
                                      <p:to>
                                        <p:strVal val="visible"/>
                                      </p:to>
                                    </p:set>
                                    <p:anim calcmode="lin" valueType="num">
                                      <p:cBhvr additive="base">
                                        <p:cTn id="7" dur="500" fill="hold"/>
                                        <p:tgtEl>
                                          <p:spTgt spid="4813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13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bldLvl="5"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56BEA-6E97-1014-48FE-DF1BBD15E36D}"/>
              </a:ext>
            </a:extLst>
          </p:cNvPr>
          <p:cNvSpPr>
            <a:spLocks noGrp="1"/>
          </p:cNvSpPr>
          <p:nvPr>
            <p:ph type="title"/>
          </p:nvPr>
        </p:nvSpPr>
        <p:spPr/>
        <p:txBody>
          <a:bodyPr/>
          <a:lstStyle/>
          <a:p>
            <a:r>
              <a:rPr lang="en-US" dirty="0"/>
              <a:t>Person Searches Video</a:t>
            </a:r>
          </a:p>
        </p:txBody>
      </p:sp>
      <p:pic>
        <p:nvPicPr>
          <p:cNvPr id="9" name="Content Placeholder 8">
            <a:hlinkClick r:id="rId3"/>
            <a:extLst>
              <a:ext uri="{FF2B5EF4-FFF2-40B4-BE49-F238E27FC236}">
                <a16:creationId xmlns:a16="http://schemas.microsoft.com/office/drawing/2014/main" id="{AB8C21B0-3E67-43E0-ABB4-336C51E3CB10}"/>
              </a:ext>
            </a:extLst>
          </p:cNvPr>
          <p:cNvPicPr>
            <a:picLocks noGrp="1" noChangeAspect="1"/>
          </p:cNvPicPr>
          <p:nvPr>
            <p:ph idx="1"/>
          </p:nvPr>
        </p:nvPicPr>
        <p:blipFill rotWithShape="1">
          <a:blip r:embed="rId4"/>
          <a:srcRect l="50000" t="25083" r="10345" b="6721"/>
          <a:stretch/>
        </p:blipFill>
        <p:spPr>
          <a:xfrm>
            <a:off x="116258" y="1006616"/>
            <a:ext cx="8839200" cy="4996070"/>
          </a:xfrm>
        </p:spPr>
      </p:pic>
    </p:spTree>
    <p:extLst>
      <p:ext uri="{BB962C8B-B14F-4D97-AF65-F5344CB8AC3E}">
        <p14:creationId xmlns:p14="http://schemas.microsoft.com/office/powerpoint/2010/main" val="83489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1"/>
          <p:cNvSpPr>
            <a:spLocks noGrp="1"/>
          </p:cNvSpPr>
          <p:nvPr>
            <p:ph type="title"/>
          </p:nvPr>
        </p:nvSpPr>
        <p:spPr bwMode="auto">
          <a:xfrm>
            <a:off x="125896" y="91281"/>
            <a:ext cx="8439150" cy="884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pPr defTabSz="914400" eaLnBrk="1"/>
            <a:r>
              <a:rPr lang="en-US" dirty="0">
                <a:latin typeface="+mj-lt"/>
                <a:ea typeface="News Gothic MT" charset="0"/>
                <a:cs typeface="News Gothic MT" charset="0"/>
                <a:sym typeface="News Gothic MT" charset="0"/>
              </a:rPr>
              <a:t>Documentation of Searches</a:t>
            </a:r>
            <a:endParaRPr lang="en-US" dirty="0">
              <a:latin typeface="+mj-lt"/>
            </a:endParaRPr>
          </a:p>
        </p:txBody>
      </p:sp>
      <p:sp>
        <p:nvSpPr>
          <p:cNvPr id="2" name="Rectangle 2"/>
          <p:cNvSpPr>
            <a:spLocks noGrp="1"/>
          </p:cNvSpPr>
          <p:nvPr>
            <p:ph idx="1"/>
          </p:nvPr>
        </p:nvSpPr>
        <p:spPr bwMode="auto">
          <a:xfrm>
            <a:off x="125896" y="1066800"/>
            <a:ext cx="8862529"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anchor="t" anchorCtr="0" compatLnSpc="1">
            <a:prstTxWarp prst="textNoShape">
              <a:avLst/>
            </a:prstTxWarp>
            <a:normAutofit fontScale="92500"/>
          </a:bodyPr>
          <a:lstStyle/>
          <a:p>
            <a:pPr>
              <a:spcBef>
                <a:spcPts val="2000"/>
              </a:spcBef>
              <a:buClr>
                <a:srgbClr val="6FB7D7"/>
              </a:buClr>
              <a:buSzPct val="110000"/>
            </a:pPr>
            <a:r>
              <a:rPr lang="en-US" dirty="0">
                <a:sym typeface="News Gothic MT" charset="0"/>
              </a:rPr>
              <a:t>For those employees who conduct a search prior to transporting a child/youth, utilize form </a:t>
            </a:r>
            <a:r>
              <a:rPr lang="en-US" b="1" i="1" dirty="0">
                <a:sym typeface="News Gothic MT" charset="0"/>
              </a:rPr>
              <a:t>CS-0350, Transportation Report</a:t>
            </a:r>
            <a:r>
              <a:rPr lang="en-US" dirty="0">
                <a:sym typeface="News Gothic MT" charset="0"/>
              </a:rPr>
              <a:t>.</a:t>
            </a:r>
          </a:p>
          <a:p>
            <a:pPr>
              <a:spcBef>
                <a:spcPts val="2000"/>
              </a:spcBef>
              <a:buClr>
                <a:srgbClr val="6FB7D7"/>
              </a:buClr>
              <a:buSzPct val="110000"/>
            </a:pPr>
            <a:r>
              <a:rPr lang="en-US" dirty="0"/>
              <a:t>All non-routine invasive child/youth searches are documented by completing form </a:t>
            </a:r>
            <a:r>
              <a:rPr lang="en-US" b="1" i="1" dirty="0"/>
              <a:t>CS-1099, Search and Contraband Chain of Custody/Possession</a:t>
            </a:r>
            <a:r>
              <a:rPr lang="en-US" dirty="0"/>
              <a:t>.  </a:t>
            </a:r>
          </a:p>
          <a:p>
            <a:pPr>
              <a:spcBef>
                <a:spcPts val="2000"/>
              </a:spcBef>
              <a:buClr>
                <a:srgbClr val="6FB7D7"/>
              </a:buClr>
              <a:buSzPct val="110000"/>
            </a:pPr>
            <a:r>
              <a:rPr lang="en-US" dirty="0"/>
              <a:t>Any search (invasive or non-invasive; routine or non-routine) where contraband is found, or other noteworthy incidents occur, is documented by completing form</a:t>
            </a:r>
            <a:r>
              <a:rPr lang="en-US" b="1" i="1" dirty="0"/>
              <a:t> CS-1099, Search and Contraband Chain of Custody/Possession</a:t>
            </a:r>
            <a:r>
              <a:rPr lang="en-US" dirty="0"/>
              <a:t>.</a:t>
            </a:r>
          </a:p>
          <a:p>
            <a:pPr>
              <a:spcBef>
                <a:spcPts val="2000"/>
              </a:spcBef>
              <a:buClr>
                <a:srgbClr val="6FB7D7"/>
              </a:buClr>
              <a:buSzPct val="110000"/>
            </a:pPr>
            <a:r>
              <a:rPr lang="en-US" dirty="0"/>
              <a:t>After completion of form </a:t>
            </a:r>
            <a:r>
              <a:rPr lang="en-US" b="1" i="1" dirty="0"/>
              <a:t>CS-1099</a:t>
            </a:r>
            <a:r>
              <a:rPr lang="en-US" dirty="0"/>
              <a:t>, the FSW/residential case manager uploads the form into the documents section of the youth’s case file in TFACTS.</a:t>
            </a:r>
          </a:p>
        </p:txBody>
      </p:sp>
    </p:spTree>
    <p:extLst>
      <p:ext uri="{BB962C8B-B14F-4D97-AF65-F5344CB8AC3E}">
        <p14:creationId xmlns:p14="http://schemas.microsoft.com/office/powerpoint/2010/main" val="1892555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1"/>
          <p:cNvSpPr>
            <a:spLocks noGrp="1"/>
          </p:cNvSpPr>
          <p:nvPr>
            <p:ph type="title"/>
          </p:nvPr>
        </p:nvSpPr>
        <p:spPr bwMode="auto">
          <a:xfrm>
            <a:off x="152401" y="106363"/>
            <a:ext cx="8439150" cy="7318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pPr defTabSz="914400" eaLnBrk="1"/>
            <a:r>
              <a:rPr lang="en-US" dirty="0">
                <a:latin typeface="+mj-lt"/>
                <a:ea typeface="News Gothic MT" charset="0"/>
                <a:cs typeface="News Gothic MT" charset="0"/>
                <a:sym typeface="News Gothic MT" charset="0"/>
              </a:rPr>
              <a:t>Documentation Includes:</a:t>
            </a:r>
            <a:endParaRPr lang="en-US" dirty="0">
              <a:latin typeface="+mj-lt"/>
            </a:endParaRPr>
          </a:p>
        </p:txBody>
      </p:sp>
      <p:sp>
        <p:nvSpPr>
          <p:cNvPr id="2" name="Rectangle 2"/>
          <p:cNvSpPr>
            <a:spLocks noGrp="1"/>
          </p:cNvSpPr>
          <p:nvPr>
            <p:ph idx="1"/>
          </p:nvPr>
        </p:nvSpPr>
        <p:spPr bwMode="auto">
          <a:xfrm>
            <a:off x="152401" y="1066800"/>
            <a:ext cx="8439149"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anchor="t" anchorCtr="0" compatLnSpc="1">
            <a:prstTxWarp prst="textNoShape">
              <a:avLst/>
            </a:prstTxWarp>
            <a:normAutofit/>
          </a:bodyPr>
          <a:lstStyle/>
          <a:p>
            <a:r>
              <a:rPr lang="en-US" dirty="0"/>
              <a:t>Employees and/or other persons involved</a:t>
            </a:r>
          </a:p>
          <a:p>
            <a:r>
              <a:rPr lang="en-US" dirty="0"/>
              <a:t>Reason for the search, including reasonable cause for the search and assessed risk of harm to the child/youth or others that triggered the need for a search </a:t>
            </a:r>
          </a:p>
          <a:p>
            <a:r>
              <a:rPr lang="en-US" dirty="0"/>
              <a:t>Location of the search (e.g. building, facility, parking lot, etc.)</a:t>
            </a:r>
          </a:p>
          <a:p>
            <a:r>
              <a:rPr lang="en-US" dirty="0"/>
              <a:t>Problems encountered</a:t>
            </a:r>
          </a:p>
          <a:p>
            <a:r>
              <a:rPr lang="en-US" dirty="0"/>
              <a:t>Items confiscated and means of disposition </a:t>
            </a:r>
          </a:p>
        </p:txBody>
      </p:sp>
    </p:spTree>
    <p:extLst>
      <p:ext uri="{BB962C8B-B14F-4D97-AF65-F5344CB8AC3E}">
        <p14:creationId xmlns:p14="http://schemas.microsoft.com/office/powerpoint/2010/main" val="42366583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Contraband</a:t>
            </a:r>
          </a:p>
        </p:txBody>
      </p:sp>
      <p:pic>
        <p:nvPicPr>
          <p:cNvPr id="4" name="Content Placeholder 3">
            <a:extLst>
              <a:ext uri="{FF2B5EF4-FFF2-40B4-BE49-F238E27FC236}">
                <a16:creationId xmlns:a16="http://schemas.microsoft.com/office/drawing/2014/main" id="{1252A96C-34EB-44DC-8397-BFED37752ADC}"/>
              </a:ext>
            </a:extLst>
          </p:cNvPr>
          <p:cNvPicPr>
            <a:picLocks noGrp="1" noChangeAspect="1"/>
          </p:cNvPicPr>
          <p:nvPr>
            <p:ph idx="1"/>
          </p:nvPr>
        </p:nvPicPr>
        <p:blipFill rotWithShape="1">
          <a:blip r:embed="rId3"/>
          <a:srcRect l="4310" t="24700" r="6035" b="7834"/>
          <a:stretch/>
        </p:blipFill>
        <p:spPr>
          <a:xfrm>
            <a:off x="0" y="1003303"/>
            <a:ext cx="9144000" cy="5016497"/>
          </a:xfrm>
          <a:prstGeom prst="rect">
            <a:avLst/>
          </a:prstGeom>
        </p:spPr>
      </p:pic>
    </p:spTree>
    <p:extLst>
      <p:ext uri="{BB962C8B-B14F-4D97-AF65-F5344CB8AC3E}">
        <p14:creationId xmlns:p14="http://schemas.microsoft.com/office/powerpoint/2010/main" val="16476264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1"/>
          <p:cNvSpPr>
            <a:spLocks noGrp="1"/>
          </p:cNvSpPr>
          <p:nvPr>
            <p:ph type="title"/>
          </p:nvPr>
        </p:nvSpPr>
        <p:spPr bwMode="auto">
          <a:xfrm>
            <a:off x="228601" y="106363"/>
            <a:ext cx="8362950" cy="808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pPr defTabSz="914400" eaLnBrk="1"/>
            <a:r>
              <a:rPr lang="en-US" dirty="0">
                <a:latin typeface="+mj-lt"/>
                <a:ea typeface="News Gothic MT" charset="0"/>
                <a:cs typeface="News Gothic MT" charset="0"/>
                <a:sym typeface="News Gothic MT" charset="0"/>
              </a:rPr>
              <a:t>Pat Down Searches Skills Lab</a:t>
            </a:r>
            <a:endParaRPr lang="en-US" dirty="0">
              <a:latin typeface="+mj-lt"/>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124199"/>
            <a:ext cx="9144000" cy="2542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1987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2C4FE-C552-47B6-8269-E5703CA90F29}"/>
              </a:ext>
            </a:extLst>
          </p:cNvPr>
          <p:cNvSpPr>
            <a:spLocks noGrp="1"/>
          </p:cNvSpPr>
          <p:nvPr>
            <p:ph type="title"/>
          </p:nvPr>
        </p:nvSpPr>
        <p:spPr/>
        <p:txBody>
          <a:bodyPr/>
          <a:lstStyle/>
          <a:p>
            <a:r>
              <a:rPr lang="en-US" dirty="0"/>
              <a:t>BREAK TIME!!</a:t>
            </a:r>
          </a:p>
        </p:txBody>
      </p:sp>
      <p:pic>
        <p:nvPicPr>
          <p:cNvPr id="4" name="Content Placeholder 3">
            <a:extLst>
              <a:ext uri="{FF2B5EF4-FFF2-40B4-BE49-F238E27FC236}">
                <a16:creationId xmlns:a16="http://schemas.microsoft.com/office/drawing/2014/main" id="{0DF7D63A-2344-4936-93C6-21A98EA97EB2}"/>
              </a:ext>
            </a:extLst>
          </p:cNvPr>
          <p:cNvPicPr>
            <a:picLocks noGrp="1" noChangeAspect="1"/>
          </p:cNvPicPr>
          <p:nvPr>
            <p:ph idx="1"/>
          </p:nvPr>
        </p:nvPicPr>
        <p:blipFill>
          <a:blip r:embed="rId2"/>
          <a:stretch>
            <a:fillRect/>
          </a:stretch>
        </p:blipFill>
        <p:spPr>
          <a:xfrm>
            <a:off x="2071687" y="2305050"/>
            <a:ext cx="5000625" cy="3238500"/>
          </a:xfrm>
          <a:prstGeom prst="rect">
            <a:avLst/>
          </a:prstGeom>
        </p:spPr>
      </p:pic>
    </p:spTree>
    <p:extLst>
      <p:ext uri="{BB962C8B-B14F-4D97-AF65-F5344CB8AC3E}">
        <p14:creationId xmlns:p14="http://schemas.microsoft.com/office/powerpoint/2010/main" val="158710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Transportation</a:t>
            </a:r>
          </a:p>
        </p:txBody>
      </p:sp>
    </p:spTree>
    <p:extLst>
      <p:ext uri="{BB962C8B-B14F-4D97-AF65-F5344CB8AC3E}">
        <p14:creationId xmlns:p14="http://schemas.microsoft.com/office/powerpoint/2010/main" val="28719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Stay SAFE</a:t>
            </a:r>
          </a:p>
        </p:txBody>
      </p:sp>
      <p:sp>
        <p:nvSpPr>
          <p:cNvPr id="3" name="Content Placeholder 2"/>
          <p:cNvSpPr>
            <a:spLocks noGrp="1"/>
          </p:cNvSpPr>
          <p:nvPr>
            <p:ph idx="1"/>
          </p:nvPr>
        </p:nvSpPr>
        <p:spPr>
          <a:xfrm>
            <a:off x="5823283" y="2438400"/>
            <a:ext cx="3657599" cy="5410199"/>
          </a:xfrm>
        </p:spPr>
        <p:txBody>
          <a:bodyPr/>
          <a:lstStyle/>
          <a:p>
            <a:pPr lvl="4"/>
            <a:endParaRPr lang="en-US" dirty="0"/>
          </a:p>
          <a:p>
            <a:pPr lvl="4"/>
            <a:endParaRPr lang="en-US" dirty="0"/>
          </a:p>
          <a:p>
            <a:pPr marL="0" indent="0">
              <a:buNone/>
            </a:pPr>
            <a:r>
              <a:rPr lang="en-US" b="1" dirty="0"/>
              <a:t>S</a:t>
            </a:r>
            <a:r>
              <a:rPr lang="en-US" dirty="0"/>
              <a:t>tays in Control</a:t>
            </a:r>
          </a:p>
          <a:p>
            <a:pPr marL="0" indent="0">
              <a:buNone/>
            </a:pPr>
            <a:r>
              <a:rPr lang="en-US" b="1" dirty="0"/>
              <a:t>A</a:t>
            </a:r>
            <a:r>
              <a:rPr lang="en-US" dirty="0"/>
              <a:t>ware of Surroundings</a:t>
            </a:r>
          </a:p>
          <a:p>
            <a:pPr marL="0" indent="0">
              <a:buNone/>
            </a:pPr>
            <a:r>
              <a:rPr lang="en-US" b="1" dirty="0"/>
              <a:t>F</a:t>
            </a:r>
            <a:r>
              <a:rPr lang="en-US" dirty="0"/>
              <a:t>ollows the Rules</a:t>
            </a:r>
          </a:p>
          <a:p>
            <a:pPr marL="0" indent="0">
              <a:buNone/>
            </a:pPr>
            <a:r>
              <a:rPr lang="en-US" b="1" dirty="0"/>
              <a:t>E</a:t>
            </a:r>
            <a:r>
              <a:rPr lang="en-US" dirty="0"/>
              <a:t>xhibits Caution</a:t>
            </a:r>
          </a:p>
          <a:p>
            <a:endParaRPr lang="en-US" dirty="0"/>
          </a:p>
        </p:txBody>
      </p:sp>
      <p:sp>
        <p:nvSpPr>
          <p:cNvPr id="4" name="Slide Number Placeholder 3"/>
          <p:cNvSpPr>
            <a:spLocks noGrp="1"/>
          </p:cNvSpPr>
          <p:nvPr>
            <p:ph type="sldNum" sz="quarter" idx="4294967295"/>
          </p:nvPr>
        </p:nvSpPr>
        <p:spPr>
          <a:xfrm>
            <a:off x="7010400" y="6416675"/>
            <a:ext cx="2133600" cy="365125"/>
          </a:xfrm>
        </p:spPr>
        <p:txBody>
          <a:bodyPr/>
          <a:lstStyle/>
          <a:p>
            <a:fld id="{5C76A076-0EB6-4ACF-BC93-AE169B35ECF5}" type="slidenum">
              <a:rPr lang="en-US" smtClean="0"/>
              <a:pPr/>
              <a:t>38</a:t>
            </a:fld>
            <a:endParaRPr 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86" y="1003303"/>
            <a:ext cx="5855369" cy="5854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1872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1A684-9FF6-4CCD-AAA2-B74E580F1EC1}"/>
              </a:ext>
            </a:extLst>
          </p:cNvPr>
          <p:cNvSpPr>
            <a:spLocks noGrp="1"/>
          </p:cNvSpPr>
          <p:nvPr>
            <p:ph type="title"/>
          </p:nvPr>
        </p:nvSpPr>
        <p:spPr/>
        <p:txBody>
          <a:bodyPr/>
          <a:lstStyle/>
          <a:p>
            <a:r>
              <a:rPr lang="en-US" dirty="0"/>
              <a:t>Tools to Prevent Incidents While Waiting for Transport</a:t>
            </a:r>
          </a:p>
        </p:txBody>
      </p:sp>
      <p:pic>
        <p:nvPicPr>
          <p:cNvPr id="4" name="Content Placeholder 3">
            <a:extLst>
              <a:ext uri="{FF2B5EF4-FFF2-40B4-BE49-F238E27FC236}">
                <a16:creationId xmlns:a16="http://schemas.microsoft.com/office/drawing/2014/main" id="{7FD0496B-AB61-4095-917E-F02E07ED8244}"/>
              </a:ext>
            </a:extLst>
          </p:cNvPr>
          <p:cNvPicPr>
            <a:picLocks noGrp="1" noChangeAspect="1"/>
          </p:cNvPicPr>
          <p:nvPr>
            <p:ph idx="1"/>
          </p:nvPr>
        </p:nvPicPr>
        <p:blipFill>
          <a:blip r:embed="rId3">
            <a:alphaModFix amt="28000"/>
          </a:blip>
          <a:stretch>
            <a:fillRect/>
          </a:stretch>
        </p:blipFill>
        <p:spPr>
          <a:xfrm>
            <a:off x="2414587" y="2305050"/>
            <a:ext cx="4314825" cy="3238500"/>
          </a:xfrm>
          <a:prstGeom prst="rect">
            <a:avLst/>
          </a:prstGeom>
        </p:spPr>
      </p:pic>
      <p:sp>
        <p:nvSpPr>
          <p:cNvPr id="3" name="Rectangle 2">
            <a:extLst>
              <a:ext uri="{FF2B5EF4-FFF2-40B4-BE49-F238E27FC236}">
                <a16:creationId xmlns:a16="http://schemas.microsoft.com/office/drawing/2014/main" id="{6DCD721B-2E10-4638-A956-6B6C2057F83E}"/>
              </a:ext>
            </a:extLst>
          </p:cNvPr>
          <p:cNvSpPr/>
          <p:nvPr/>
        </p:nvSpPr>
        <p:spPr>
          <a:xfrm>
            <a:off x="381000" y="1219200"/>
            <a:ext cx="8229600" cy="3046988"/>
          </a:xfrm>
          <a:prstGeom prst="rect">
            <a:avLst/>
          </a:prstGeom>
        </p:spPr>
        <p:txBody>
          <a:bodyPr wrap="square">
            <a:spAutoFit/>
          </a:bodyPr>
          <a:lstStyle/>
          <a:p>
            <a:pPr marL="285750" indent="-285750">
              <a:buFont typeface="Arial" panose="020B0604020202020204" pitchFamily="34" charset="0"/>
              <a:buChar char="•"/>
            </a:pPr>
            <a:r>
              <a:rPr lang="en-US" sz="2400" dirty="0"/>
              <a:t>Effective Communication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Proper Supervision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Crisis Response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Ankle Monitors (as approved by leadership)</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3725221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84A5F-EC0F-4052-BFDB-69125A077CDF}"/>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29860E74-9692-4442-98FB-1FF0B354AB55}"/>
              </a:ext>
            </a:extLst>
          </p:cNvPr>
          <p:cNvPicPr>
            <a:picLocks noGrp="1" noChangeAspect="1"/>
          </p:cNvPicPr>
          <p:nvPr>
            <p:ph idx="1"/>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568045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1"/>
          <p:cNvSpPr>
            <a:spLocks noGrp="1"/>
          </p:cNvSpPr>
          <p:nvPr>
            <p:ph type="title"/>
          </p:nvPr>
        </p:nvSpPr>
        <p:spPr bwMode="auto">
          <a:xfrm>
            <a:off x="152401" y="106363"/>
            <a:ext cx="8439150" cy="884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pPr defTabSz="914400" eaLnBrk="1"/>
            <a:r>
              <a:rPr lang="en-US" dirty="0">
                <a:latin typeface="+mj-lt"/>
                <a:ea typeface="News Gothic MT" charset="0"/>
                <a:cs typeface="News Gothic MT" charset="0"/>
                <a:sym typeface="News Gothic MT" charset="0"/>
              </a:rPr>
              <a:t>Prior to Transport</a:t>
            </a:r>
            <a:endParaRPr lang="en-US" dirty="0">
              <a:latin typeface="+mj-lt"/>
            </a:endParaRPr>
          </a:p>
        </p:txBody>
      </p:sp>
      <p:sp>
        <p:nvSpPr>
          <p:cNvPr id="100354" name="Rectangle 2"/>
          <p:cNvSpPr>
            <a:spLocks noGrp="1"/>
          </p:cNvSpPr>
          <p:nvPr>
            <p:ph idx="1"/>
          </p:nvPr>
        </p:nvSpPr>
        <p:spPr bwMode="auto">
          <a:xfrm>
            <a:off x="549275" y="1600200"/>
            <a:ext cx="8042275"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anchor="t" anchorCtr="0" compatLnSpc="1">
            <a:prstTxWarp prst="textNoShape">
              <a:avLst/>
            </a:prstTxWarp>
            <a:normAutofit/>
          </a:bodyPr>
          <a:lstStyle/>
          <a:p>
            <a:pPr lvl="0">
              <a:buClr>
                <a:schemeClr val="tx2">
                  <a:lumMod val="60000"/>
                  <a:lumOff val="40000"/>
                </a:schemeClr>
              </a:buClr>
            </a:pPr>
            <a:r>
              <a:rPr lang="en-US" dirty="0"/>
              <a:t>Review </a:t>
            </a:r>
            <a:r>
              <a:rPr lang="en-US" dirty="0">
                <a:hlinkClick r:id="rId3"/>
              </a:rPr>
              <a:t>Policy 1.13 </a:t>
            </a:r>
            <a:r>
              <a:rPr lang="en-US" dirty="0"/>
              <a:t>section D </a:t>
            </a:r>
          </a:p>
          <a:p>
            <a:pPr lvl="1">
              <a:buClr>
                <a:schemeClr val="tx2">
                  <a:lumMod val="60000"/>
                  <a:lumOff val="40000"/>
                </a:schemeClr>
              </a:buClr>
              <a:buFont typeface="Arial" panose="020B0604020202020204" pitchFamily="34" charset="0"/>
              <a:buChar char="•"/>
            </a:pPr>
            <a:r>
              <a:rPr lang="en-US" sz="2400" dirty="0"/>
              <a:t>Staff trained  </a:t>
            </a:r>
          </a:p>
          <a:p>
            <a:pPr lvl="1">
              <a:buClr>
                <a:schemeClr val="tx2">
                  <a:lumMod val="60000"/>
                  <a:lumOff val="40000"/>
                </a:schemeClr>
              </a:buClr>
              <a:buFont typeface="Arial" panose="020B0604020202020204" pitchFamily="34" charset="0"/>
              <a:buChar char="•"/>
            </a:pPr>
            <a:r>
              <a:rPr lang="en-US" sz="2400" dirty="0"/>
              <a:t>Proper documentation and records for the trip</a:t>
            </a:r>
          </a:p>
          <a:p>
            <a:pPr lvl="1">
              <a:buClr>
                <a:schemeClr val="tx2">
                  <a:lumMod val="60000"/>
                  <a:lumOff val="40000"/>
                </a:schemeClr>
              </a:buClr>
              <a:buFont typeface="Arial" panose="020B0604020202020204" pitchFamily="34" charset="0"/>
              <a:buChar char="•"/>
            </a:pPr>
            <a:r>
              <a:rPr lang="en-US" sz="2400" dirty="0"/>
              <a:t>Review travel route and available stops for restroom</a:t>
            </a:r>
          </a:p>
          <a:p>
            <a:pPr lvl="1">
              <a:buClr>
                <a:schemeClr val="tx2">
                  <a:lumMod val="60000"/>
                  <a:lumOff val="40000"/>
                </a:schemeClr>
              </a:buClr>
              <a:buFont typeface="Arial" panose="020B0604020202020204" pitchFamily="34" charset="0"/>
              <a:buChar char="•"/>
            </a:pPr>
            <a:r>
              <a:rPr lang="en-US" sz="2400" b="1" i="1" dirty="0"/>
              <a:t>Maintain constant visual contact and supervision of youth at all times!!!</a:t>
            </a:r>
          </a:p>
          <a:p>
            <a:pPr marL="0" indent="0">
              <a:spcBef>
                <a:spcPts val="2000"/>
              </a:spcBef>
              <a:buClr>
                <a:schemeClr val="tx2">
                  <a:lumMod val="60000"/>
                  <a:lumOff val="40000"/>
                </a:schemeClr>
              </a:buClr>
              <a:buSzPct val="110000"/>
              <a:buNone/>
            </a:pPr>
            <a:endParaRPr lang="en-US" dirty="0"/>
          </a:p>
        </p:txBody>
      </p:sp>
    </p:spTree>
    <p:extLst>
      <p:ext uri="{BB962C8B-B14F-4D97-AF65-F5344CB8AC3E}">
        <p14:creationId xmlns:p14="http://schemas.microsoft.com/office/powerpoint/2010/main" val="42661306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1"/>
          <p:cNvSpPr>
            <a:spLocks noGrp="1"/>
          </p:cNvSpPr>
          <p:nvPr>
            <p:ph type="title"/>
          </p:nvPr>
        </p:nvSpPr>
        <p:spPr bwMode="auto">
          <a:xfrm>
            <a:off x="152401" y="106363"/>
            <a:ext cx="8439150" cy="884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r>
              <a:rPr lang="en-US" dirty="0">
                <a:ea typeface="News Gothic MT" charset="0"/>
                <a:cs typeface="News Gothic MT" charset="0"/>
                <a:sym typeface="News Gothic MT" charset="0"/>
              </a:rPr>
              <a:t>Prior to Transport</a:t>
            </a:r>
            <a:endParaRPr lang="en-US" dirty="0"/>
          </a:p>
        </p:txBody>
      </p:sp>
      <p:sp>
        <p:nvSpPr>
          <p:cNvPr id="100354" name="Rectangle 2"/>
          <p:cNvSpPr>
            <a:spLocks noGrp="1"/>
          </p:cNvSpPr>
          <p:nvPr>
            <p:ph idx="1"/>
          </p:nvPr>
        </p:nvSpPr>
        <p:spPr bwMode="auto">
          <a:xfrm>
            <a:off x="152401" y="1219200"/>
            <a:ext cx="843915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anchor="t" anchorCtr="0" compatLnSpc="1">
            <a:prstTxWarp prst="textNoShape">
              <a:avLst/>
            </a:prstTxWarp>
            <a:normAutofit/>
          </a:bodyPr>
          <a:lstStyle/>
          <a:p>
            <a:pPr marL="0" lvl="0" indent="0">
              <a:buNone/>
            </a:pPr>
            <a:r>
              <a:rPr lang="en-US" dirty="0"/>
              <a:t>Vehicle will be functional and mechanically safe by inspecting:</a:t>
            </a:r>
          </a:p>
          <a:p>
            <a:pPr lvl="1">
              <a:buClr>
                <a:schemeClr val="tx2">
                  <a:lumMod val="60000"/>
                  <a:lumOff val="40000"/>
                </a:schemeClr>
              </a:buClr>
              <a:buFont typeface="Arial" panose="020B0604020202020204" pitchFamily="34" charset="0"/>
              <a:buChar char="•"/>
            </a:pPr>
            <a:r>
              <a:rPr lang="en-US" sz="2400" dirty="0"/>
              <a:t>brakes</a:t>
            </a:r>
          </a:p>
          <a:p>
            <a:pPr lvl="1">
              <a:buClr>
                <a:schemeClr val="tx2">
                  <a:lumMod val="60000"/>
                  <a:lumOff val="40000"/>
                </a:schemeClr>
              </a:buClr>
              <a:buFont typeface="Arial" panose="020B0604020202020204" pitchFamily="34" charset="0"/>
              <a:buChar char="•"/>
            </a:pPr>
            <a:r>
              <a:rPr lang="en-US" sz="2400" dirty="0"/>
              <a:t>headlights</a:t>
            </a:r>
          </a:p>
          <a:p>
            <a:pPr lvl="1">
              <a:buClr>
                <a:schemeClr val="tx2">
                  <a:lumMod val="60000"/>
                  <a:lumOff val="40000"/>
                </a:schemeClr>
              </a:buClr>
              <a:buFont typeface="Arial" panose="020B0604020202020204" pitchFamily="34" charset="0"/>
              <a:buChar char="•"/>
            </a:pPr>
            <a:r>
              <a:rPr lang="en-US" sz="2400" dirty="0"/>
              <a:t>turn signals</a:t>
            </a:r>
          </a:p>
          <a:p>
            <a:pPr lvl="1">
              <a:buClr>
                <a:schemeClr val="tx2">
                  <a:lumMod val="60000"/>
                  <a:lumOff val="40000"/>
                </a:schemeClr>
              </a:buClr>
              <a:buFont typeface="Arial" panose="020B0604020202020204" pitchFamily="34" charset="0"/>
              <a:buChar char="•"/>
            </a:pPr>
            <a:r>
              <a:rPr lang="en-US" sz="2400" dirty="0"/>
              <a:t>tires</a:t>
            </a:r>
          </a:p>
          <a:p>
            <a:pPr lvl="1">
              <a:buClr>
                <a:schemeClr val="tx2">
                  <a:lumMod val="60000"/>
                  <a:lumOff val="40000"/>
                </a:schemeClr>
              </a:buClr>
              <a:buFont typeface="Arial" panose="020B0604020202020204" pitchFamily="34" charset="0"/>
              <a:buChar char="•"/>
            </a:pPr>
            <a:r>
              <a:rPr lang="en-US" sz="2400" dirty="0"/>
              <a:t>windshield wipers</a:t>
            </a:r>
          </a:p>
          <a:p>
            <a:pPr lvl="1">
              <a:buClr>
                <a:schemeClr val="tx2">
                  <a:lumMod val="60000"/>
                  <a:lumOff val="40000"/>
                </a:schemeClr>
              </a:buClr>
              <a:buFont typeface="Arial" panose="020B0604020202020204" pitchFamily="34" charset="0"/>
              <a:buChar char="•"/>
            </a:pPr>
            <a:r>
              <a:rPr lang="en-US" sz="2400" dirty="0"/>
              <a:t>heat / air</a:t>
            </a:r>
          </a:p>
          <a:p>
            <a:pPr lvl="1">
              <a:buClr>
                <a:schemeClr val="tx2">
                  <a:lumMod val="60000"/>
                  <a:lumOff val="40000"/>
                </a:schemeClr>
              </a:buClr>
              <a:buFont typeface="Arial" panose="020B0604020202020204" pitchFamily="34" charset="0"/>
              <a:buChar char="•"/>
            </a:pPr>
            <a:r>
              <a:rPr lang="en-US" sz="2400" dirty="0"/>
              <a:t>fuel level</a:t>
            </a:r>
          </a:p>
          <a:p>
            <a:pPr lvl="1">
              <a:buClr>
                <a:schemeClr val="tx2">
                  <a:lumMod val="60000"/>
                  <a:lumOff val="40000"/>
                </a:schemeClr>
              </a:buClr>
              <a:buFont typeface="Arial" panose="020B0604020202020204" pitchFamily="34" charset="0"/>
              <a:buChar char="•"/>
            </a:pPr>
            <a:r>
              <a:rPr lang="en-US" sz="2400" dirty="0"/>
              <a:t>seatbelts</a:t>
            </a:r>
          </a:p>
          <a:p>
            <a:pPr lvl="1">
              <a:buClr>
                <a:schemeClr val="tx2">
                  <a:lumMod val="60000"/>
                  <a:lumOff val="40000"/>
                </a:schemeClr>
              </a:buClr>
              <a:buFont typeface="Arial" panose="020B0604020202020204" pitchFamily="34" charset="0"/>
              <a:buChar char="•"/>
            </a:pPr>
            <a:r>
              <a:rPr lang="en-US" sz="2400" dirty="0"/>
              <a:t>safety equipment</a:t>
            </a:r>
          </a:p>
          <a:p>
            <a:pPr lvl="1"/>
            <a:endParaRPr lang="en-US" dirty="0"/>
          </a:p>
          <a:p>
            <a:pPr>
              <a:spcBef>
                <a:spcPts val="2000"/>
              </a:spcBef>
              <a:buClr>
                <a:schemeClr val="tx2">
                  <a:lumMod val="60000"/>
                  <a:lumOff val="40000"/>
                </a:schemeClr>
              </a:buClr>
              <a:buSzPct val="110000"/>
            </a:pP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286000"/>
            <a:ext cx="4114800" cy="3745953"/>
          </a:xfrm>
          <a:prstGeom prst="rect">
            <a:avLst/>
          </a:prstGeom>
        </p:spPr>
      </p:pic>
    </p:spTree>
    <p:extLst>
      <p:ext uri="{BB962C8B-B14F-4D97-AF65-F5344CB8AC3E}">
        <p14:creationId xmlns:p14="http://schemas.microsoft.com/office/powerpoint/2010/main" val="3892408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1"/>
          <p:cNvSpPr>
            <a:spLocks noGrp="1"/>
          </p:cNvSpPr>
          <p:nvPr>
            <p:ph type="title"/>
          </p:nvPr>
        </p:nvSpPr>
        <p:spPr bwMode="auto">
          <a:xfrm>
            <a:off x="152401" y="106363"/>
            <a:ext cx="8439150" cy="884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r>
              <a:rPr lang="en-US" dirty="0">
                <a:ea typeface="News Gothic MT" charset="0"/>
                <a:cs typeface="News Gothic MT" charset="0"/>
                <a:sym typeface="News Gothic MT" charset="0"/>
              </a:rPr>
              <a:t>Prior to Transport</a:t>
            </a:r>
            <a:endParaRPr lang="en-US" dirty="0"/>
          </a:p>
        </p:txBody>
      </p:sp>
      <p:sp>
        <p:nvSpPr>
          <p:cNvPr id="100354" name="Rectangle 2"/>
          <p:cNvSpPr>
            <a:spLocks noGrp="1"/>
          </p:cNvSpPr>
          <p:nvPr>
            <p:ph idx="1"/>
          </p:nvPr>
        </p:nvSpPr>
        <p:spPr bwMode="auto">
          <a:xfrm>
            <a:off x="152401" y="1143000"/>
            <a:ext cx="8439150" cy="510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anchor="t" anchorCtr="0" compatLnSpc="1">
            <a:prstTxWarp prst="textNoShape">
              <a:avLst/>
            </a:prstTxWarp>
            <a:normAutofit/>
          </a:bodyPr>
          <a:lstStyle/>
          <a:p>
            <a:pPr marL="0" lvl="0" indent="0">
              <a:buNone/>
            </a:pPr>
            <a:r>
              <a:rPr lang="en-US" dirty="0"/>
              <a:t>Vehicle will be searched by inspecting:</a:t>
            </a:r>
          </a:p>
          <a:p>
            <a:pPr lvl="1">
              <a:buClr>
                <a:schemeClr val="tx2">
                  <a:lumMod val="60000"/>
                  <a:lumOff val="40000"/>
                </a:schemeClr>
              </a:buClr>
              <a:buFont typeface="Arial" panose="020B0604020202020204" pitchFamily="34" charset="0"/>
              <a:buChar char="•"/>
            </a:pPr>
            <a:r>
              <a:rPr lang="en-US" sz="2400" dirty="0"/>
              <a:t>where a youth will be riding</a:t>
            </a:r>
          </a:p>
          <a:p>
            <a:pPr lvl="1">
              <a:buClr>
                <a:schemeClr val="tx2">
                  <a:lumMod val="60000"/>
                  <a:lumOff val="40000"/>
                </a:schemeClr>
              </a:buClr>
              <a:buFont typeface="Arial" panose="020B0604020202020204" pitchFamily="34" charset="0"/>
              <a:buChar char="•"/>
            </a:pPr>
            <a:r>
              <a:rPr lang="en-US" sz="2400" dirty="0"/>
              <a:t>cup holders and seat pockets </a:t>
            </a:r>
          </a:p>
          <a:p>
            <a:pPr lvl="1">
              <a:buClr>
                <a:schemeClr val="tx2">
                  <a:lumMod val="60000"/>
                  <a:lumOff val="40000"/>
                </a:schemeClr>
              </a:buClr>
              <a:buFont typeface="Arial" panose="020B0604020202020204" pitchFamily="34" charset="0"/>
              <a:buChar char="•"/>
            </a:pPr>
            <a:r>
              <a:rPr lang="en-US" sz="2400" dirty="0"/>
              <a:t>underneath seats and floor mats </a:t>
            </a:r>
          </a:p>
          <a:p>
            <a:pPr lvl="1">
              <a:buClr>
                <a:schemeClr val="tx2">
                  <a:lumMod val="60000"/>
                  <a:lumOff val="40000"/>
                </a:schemeClr>
              </a:buClr>
              <a:buFont typeface="Arial" panose="020B0604020202020204" pitchFamily="34" charset="0"/>
              <a:buChar char="•"/>
            </a:pPr>
            <a:r>
              <a:rPr lang="en-US" sz="2400" dirty="0"/>
              <a:t>seat belt areas</a:t>
            </a:r>
          </a:p>
          <a:p>
            <a:pPr lvl="1">
              <a:buClr>
                <a:schemeClr val="tx2">
                  <a:lumMod val="60000"/>
                  <a:lumOff val="40000"/>
                </a:schemeClr>
              </a:buClr>
              <a:buFont typeface="Arial" panose="020B0604020202020204" pitchFamily="34" charset="0"/>
              <a:buChar char="•"/>
            </a:pPr>
            <a:endParaRPr lang="en-US" sz="2400" dirty="0"/>
          </a:p>
          <a:p>
            <a:pPr marL="457200" lvl="1" indent="0">
              <a:buClr>
                <a:schemeClr val="tx2">
                  <a:lumMod val="60000"/>
                  <a:lumOff val="40000"/>
                </a:schemeClr>
              </a:buClr>
              <a:buNone/>
            </a:pPr>
            <a:r>
              <a:rPr lang="en-US" sz="2400" dirty="0"/>
              <a:t>Actual items found</a:t>
            </a:r>
          </a:p>
          <a:p>
            <a:pPr marL="457200" lvl="1" indent="0">
              <a:buClr>
                <a:schemeClr val="tx2">
                  <a:lumMod val="60000"/>
                  <a:lumOff val="40000"/>
                </a:schemeClr>
              </a:buClr>
              <a:buNone/>
            </a:pPr>
            <a:r>
              <a:rPr lang="en-US" sz="2400" dirty="0"/>
              <a:t>In DCS vans</a:t>
            </a:r>
          </a:p>
          <a:p>
            <a:pPr lvl="1"/>
            <a:endParaRPr lang="en-US" dirty="0"/>
          </a:p>
          <a:p>
            <a:pPr>
              <a:spcBef>
                <a:spcPts val="2000"/>
              </a:spcBef>
              <a:buClr>
                <a:schemeClr val="tx2">
                  <a:lumMod val="60000"/>
                  <a:lumOff val="40000"/>
                </a:schemeClr>
              </a:buClr>
              <a:buSzPct val="110000"/>
            </a:pP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3609975"/>
            <a:ext cx="4813300" cy="263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0944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C0100-BB5D-160D-5162-082709EA7459}"/>
              </a:ext>
            </a:extLst>
          </p:cNvPr>
          <p:cNvSpPr>
            <a:spLocks noGrp="1"/>
          </p:cNvSpPr>
          <p:nvPr>
            <p:ph type="title"/>
          </p:nvPr>
        </p:nvSpPr>
        <p:spPr/>
        <p:txBody>
          <a:bodyPr/>
          <a:lstStyle/>
          <a:p>
            <a:r>
              <a:rPr lang="en-US" dirty="0"/>
              <a:t>Vehicle Searches</a:t>
            </a:r>
          </a:p>
        </p:txBody>
      </p:sp>
      <p:pic>
        <p:nvPicPr>
          <p:cNvPr id="5" name="Content Placeholder 4">
            <a:hlinkClick r:id="rId3"/>
            <a:extLst>
              <a:ext uri="{FF2B5EF4-FFF2-40B4-BE49-F238E27FC236}">
                <a16:creationId xmlns:a16="http://schemas.microsoft.com/office/drawing/2014/main" id="{46C70AC3-7745-033F-2EE5-3577EE3203BC}"/>
              </a:ext>
            </a:extLst>
          </p:cNvPr>
          <p:cNvPicPr>
            <a:picLocks noGrp="1" noChangeAspect="1"/>
          </p:cNvPicPr>
          <p:nvPr>
            <p:ph idx="1"/>
          </p:nvPr>
        </p:nvPicPr>
        <p:blipFill rotWithShape="1">
          <a:blip r:embed="rId4"/>
          <a:srcRect l="50000" t="19837" r="9483" b="14019"/>
          <a:stretch/>
        </p:blipFill>
        <p:spPr>
          <a:xfrm>
            <a:off x="6832" y="1371600"/>
            <a:ext cx="9137168" cy="4902458"/>
          </a:xfrm>
        </p:spPr>
      </p:pic>
    </p:spTree>
    <p:extLst>
      <p:ext uri="{BB962C8B-B14F-4D97-AF65-F5344CB8AC3E}">
        <p14:creationId xmlns:p14="http://schemas.microsoft.com/office/powerpoint/2010/main" val="3401419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5C67D-BB78-DCB8-88C4-5D87B689EA15}"/>
              </a:ext>
            </a:extLst>
          </p:cNvPr>
          <p:cNvSpPr>
            <a:spLocks noGrp="1"/>
          </p:cNvSpPr>
          <p:nvPr>
            <p:ph type="title"/>
          </p:nvPr>
        </p:nvSpPr>
        <p:spPr/>
        <p:txBody>
          <a:bodyPr/>
          <a:lstStyle/>
          <a:p>
            <a:r>
              <a:rPr lang="en-US" dirty="0"/>
              <a:t>Vehicle Search Best Practice</a:t>
            </a:r>
          </a:p>
        </p:txBody>
      </p:sp>
      <p:pic>
        <p:nvPicPr>
          <p:cNvPr id="9" name="Content Placeholder 8" descr="A picture containing diagram&#10;&#10;Description automatically generated">
            <a:extLst>
              <a:ext uri="{FF2B5EF4-FFF2-40B4-BE49-F238E27FC236}">
                <a16:creationId xmlns:a16="http://schemas.microsoft.com/office/drawing/2014/main" id="{A90140F4-ADB9-1C44-910E-14AFF987334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05621" y="1143000"/>
            <a:ext cx="3932758" cy="5562600"/>
          </a:xfrm>
        </p:spPr>
      </p:pic>
    </p:spTree>
    <p:extLst>
      <p:ext uri="{BB962C8B-B14F-4D97-AF65-F5344CB8AC3E}">
        <p14:creationId xmlns:p14="http://schemas.microsoft.com/office/powerpoint/2010/main" val="3000582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1"/>
          <p:cNvSpPr>
            <a:spLocks noGrp="1"/>
          </p:cNvSpPr>
          <p:nvPr>
            <p:ph type="title"/>
          </p:nvPr>
        </p:nvSpPr>
        <p:spPr bwMode="auto">
          <a:xfrm>
            <a:off x="152401" y="106363"/>
            <a:ext cx="8439150" cy="884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pPr defTabSz="914400" eaLnBrk="1"/>
            <a:r>
              <a:rPr lang="en-US" dirty="0">
                <a:latin typeface="+mj-lt"/>
                <a:ea typeface="News Gothic MT" charset="0"/>
                <a:cs typeface="News Gothic MT" charset="0"/>
                <a:sym typeface="News Gothic MT" charset="0"/>
              </a:rPr>
              <a:t>Transportation</a:t>
            </a:r>
            <a:endParaRPr lang="en-US" dirty="0">
              <a:latin typeface="+mj-lt"/>
            </a:endParaRPr>
          </a:p>
        </p:txBody>
      </p:sp>
      <p:sp>
        <p:nvSpPr>
          <p:cNvPr id="100354" name="Rectangle 2"/>
          <p:cNvSpPr>
            <a:spLocks noGrp="1"/>
          </p:cNvSpPr>
          <p:nvPr>
            <p:ph idx="1"/>
          </p:nvPr>
        </p:nvSpPr>
        <p:spPr bwMode="auto">
          <a:xfrm>
            <a:off x="152401" y="1219200"/>
            <a:ext cx="8439149"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anchor="t" anchorCtr="0" compatLnSpc="1">
            <a:prstTxWarp prst="textNoShape">
              <a:avLst/>
            </a:prstTxWarp>
            <a:normAutofit/>
          </a:bodyPr>
          <a:lstStyle/>
          <a:p>
            <a:pPr>
              <a:spcBef>
                <a:spcPts val="2000"/>
              </a:spcBef>
              <a:buClr>
                <a:srgbClr val="6FB7D7"/>
              </a:buClr>
              <a:buSzPct val="110000"/>
            </a:pPr>
            <a:r>
              <a:rPr lang="en-US" dirty="0"/>
              <a:t>If an FSW is requesting a transportation officer transport a youth, then a request for transportation is submitting by using </a:t>
            </a:r>
            <a:r>
              <a:rPr lang="en-US" u="sng" dirty="0"/>
              <a:t>F</a:t>
            </a:r>
            <a:r>
              <a:rPr lang="en-US" u="sng" dirty="0">
                <a:hlinkClick r:id="rId3"/>
              </a:rPr>
              <a:t>orm 0351</a:t>
            </a:r>
            <a:endParaRPr lang="en-US" u="sng" dirty="0"/>
          </a:p>
          <a:p>
            <a:pPr>
              <a:spcBef>
                <a:spcPts val="2000"/>
              </a:spcBef>
              <a:buClr>
                <a:srgbClr val="6FB7D7"/>
              </a:buClr>
              <a:buSzPct val="110000"/>
            </a:pPr>
            <a:r>
              <a:rPr lang="en-US" dirty="0"/>
              <a:t>High Risk Protocol</a:t>
            </a:r>
          </a:p>
        </p:txBody>
      </p:sp>
      <p:pic>
        <p:nvPicPr>
          <p:cNvPr id="2051" name="Picture 3" descr="C:\Users\ei71022\Pictures\Saved Pictures\reques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3289300"/>
            <a:ext cx="3556000"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674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B5361-D1AC-46AD-A302-4229FEAFEF34}"/>
              </a:ext>
            </a:extLst>
          </p:cNvPr>
          <p:cNvSpPr>
            <a:spLocks noGrp="1"/>
          </p:cNvSpPr>
          <p:nvPr>
            <p:ph type="title"/>
          </p:nvPr>
        </p:nvSpPr>
        <p:spPr/>
        <p:txBody>
          <a:bodyPr/>
          <a:lstStyle/>
          <a:p>
            <a:r>
              <a:rPr lang="en-US" dirty="0"/>
              <a:t>Transitioning from the Office to the Vehicle</a:t>
            </a:r>
          </a:p>
        </p:txBody>
      </p:sp>
      <p:sp>
        <p:nvSpPr>
          <p:cNvPr id="3" name="Content Placeholder 2">
            <a:extLst>
              <a:ext uri="{FF2B5EF4-FFF2-40B4-BE49-F238E27FC236}">
                <a16:creationId xmlns:a16="http://schemas.microsoft.com/office/drawing/2014/main" id="{3B0300A2-5C1C-4830-86AB-7897B1697C75}"/>
              </a:ext>
            </a:extLst>
          </p:cNvPr>
          <p:cNvSpPr>
            <a:spLocks noGrp="1"/>
          </p:cNvSpPr>
          <p:nvPr>
            <p:ph idx="1"/>
          </p:nvPr>
        </p:nvSpPr>
        <p:spPr/>
        <p:txBody>
          <a:bodyPr/>
          <a:lstStyle/>
          <a:p>
            <a:r>
              <a:rPr lang="en-US" dirty="0"/>
              <a:t>Escorting/Assisting</a:t>
            </a:r>
          </a:p>
          <a:p>
            <a:endParaRPr lang="en-US" dirty="0"/>
          </a:p>
          <a:p>
            <a:r>
              <a:rPr lang="en-US" dirty="0"/>
              <a:t>Placement of Vehicle</a:t>
            </a:r>
          </a:p>
          <a:p>
            <a:endParaRPr lang="en-US" dirty="0"/>
          </a:p>
        </p:txBody>
      </p:sp>
      <p:pic>
        <p:nvPicPr>
          <p:cNvPr id="4" name="Picture 3">
            <a:extLst>
              <a:ext uri="{FF2B5EF4-FFF2-40B4-BE49-F238E27FC236}">
                <a16:creationId xmlns:a16="http://schemas.microsoft.com/office/drawing/2014/main" id="{69437935-1EE1-43DC-A757-2F5D89288F6C}"/>
              </a:ext>
            </a:extLst>
          </p:cNvPr>
          <p:cNvPicPr>
            <a:picLocks noChangeAspect="1"/>
          </p:cNvPicPr>
          <p:nvPr/>
        </p:nvPicPr>
        <p:blipFill>
          <a:blip r:embed="rId3"/>
          <a:stretch>
            <a:fillRect/>
          </a:stretch>
        </p:blipFill>
        <p:spPr>
          <a:xfrm>
            <a:off x="533400" y="2895600"/>
            <a:ext cx="5791200" cy="3599649"/>
          </a:xfrm>
          <a:prstGeom prst="rect">
            <a:avLst/>
          </a:prstGeom>
        </p:spPr>
      </p:pic>
    </p:spTree>
    <p:extLst>
      <p:ext uri="{BB962C8B-B14F-4D97-AF65-F5344CB8AC3E}">
        <p14:creationId xmlns:p14="http://schemas.microsoft.com/office/powerpoint/2010/main" val="684468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1"/>
          <p:cNvSpPr>
            <a:spLocks noGrp="1"/>
          </p:cNvSpPr>
          <p:nvPr>
            <p:ph type="title"/>
          </p:nvPr>
        </p:nvSpPr>
        <p:spPr bwMode="auto">
          <a:xfrm>
            <a:off x="152401" y="106363"/>
            <a:ext cx="8439150" cy="884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r>
              <a:rPr lang="en-US" dirty="0">
                <a:ea typeface="News Gothic MT" charset="0"/>
                <a:cs typeface="News Gothic MT" charset="0"/>
                <a:sym typeface="News Gothic MT" charset="0"/>
              </a:rPr>
              <a:t>Transportation Policy Review</a:t>
            </a:r>
            <a:endParaRPr lang="en-US" dirty="0"/>
          </a:p>
        </p:txBody>
      </p:sp>
      <p:sp>
        <p:nvSpPr>
          <p:cNvPr id="100354" name="Rectangle 2"/>
          <p:cNvSpPr>
            <a:spLocks noGrp="1"/>
          </p:cNvSpPr>
          <p:nvPr>
            <p:ph idx="1"/>
          </p:nvPr>
        </p:nvSpPr>
        <p:spPr bwMode="auto">
          <a:xfrm>
            <a:off x="152401" y="1295400"/>
            <a:ext cx="843915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anchor="t" anchorCtr="0" compatLnSpc="1">
            <a:prstTxWarp prst="textNoShape">
              <a:avLst/>
            </a:prstTxWarp>
            <a:normAutofit/>
          </a:bodyPr>
          <a:lstStyle/>
          <a:p>
            <a:pPr defTabSz="914400" eaLnBrk="1">
              <a:spcBef>
                <a:spcPts val="2000"/>
              </a:spcBef>
              <a:buClr>
                <a:srgbClr val="6FB7D7"/>
              </a:buClr>
              <a:buSzPct val="110000"/>
              <a:buFont typeface="Arial" panose="020B0604020202020204" pitchFamily="34" charset="0"/>
              <a:buChar char="•"/>
            </a:pPr>
            <a:r>
              <a:rPr lang="en-US" sz="2400" dirty="0">
                <a:latin typeface="+mn-lt"/>
                <a:ea typeface="News Gothic MT" charset="0"/>
                <a:cs typeface="News Gothic MT" charset="0"/>
                <a:sym typeface="News Gothic MT" charset="0"/>
              </a:rPr>
              <a:t>Any employee trained in search techniques and the use of mechanical restraints is required to transport youth.</a:t>
            </a:r>
          </a:p>
          <a:p>
            <a:pPr defTabSz="914400" eaLnBrk="1">
              <a:spcBef>
                <a:spcPts val="2000"/>
              </a:spcBef>
              <a:buClr>
                <a:srgbClr val="6FB7D7"/>
              </a:buClr>
              <a:buSzPct val="110000"/>
              <a:buFont typeface="Arial" panose="020B0604020202020204" pitchFamily="34" charset="0"/>
              <a:buChar char="•"/>
            </a:pPr>
            <a:r>
              <a:rPr lang="en-US" dirty="0">
                <a:latin typeface="+mn-lt"/>
                <a:ea typeface="News Gothic MT" charset="0"/>
                <a:cs typeface="News Gothic MT" charset="0"/>
                <a:sym typeface="News Gothic MT" charset="0"/>
              </a:rPr>
              <a:t>Review  Section A </a:t>
            </a:r>
            <a:r>
              <a:rPr lang="en-US" dirty="0">
                <a:latin typeface="+mn-lt"/>
                <a:ea typeface="News Gothic MT" charset="0"/>
                <a:cs typeface="News Gothic MT" charset="0"/>
                <a:sym typeface="News Gothic MT" charset="0"/>
                <a:hlinkClick r:id="rId3"/>
              </a:rPr>
              <a:t>Regional Policy </a:t>
            </a:r>
            <a:endParaRPr lang="en-US" dirty="0">
              <a:latin typeface="+mn-lt"/>
              <a:ea typeface="News Gothic MT" charset="0"/>
              <a:cs typeface="News Gothic MT" charset="0"/>
              <a:sym typeface="News Gothic MT" charset="0"/>
            </a:endParaRPr>
          </a:p>
          <a:p>
            <a:pPr defTabSz="914400" eaLnBrk="1">
              <a:spcBef>
                <a:spcPts val="2000"/>
              </a:spcBef>
              <a:buClr>
                <a:srgbClr val="6FB7D7"/>
              </a:buClr>
              <a:buSzPct val="110000"/>
              <a:buFont typeface="Arial" panose="020B0604020202020204" pitchFamily="34" charset="0"/>
              <a:buChar char="•"/>
            </a:pPr>
            <a:r>
              <a:rPr lang="en-US" dirty="0">
                <a:latin typeface="+mn-lt"/>
                <a:ea typeface="News Gothic MT" charset="0"/>
                <a:cs typeface="News Gothic MT" charset="0"/>
                <a:sym typeface="News Gothic MT" charset="0"/>
              </a:rPr>
              <a:t>Review </a:t>
            </a:r>
            <a:r>
              <a:rPr lang="en-US" dirty="0">
                <a:latin typeface="+mn-lt"/>
                <a:ea typeface="News Gothic MT" charset="0"/>
                <a:cs typeface="News Gothic MT" charset="0"/>
                <a:sym typeface="News Gothic MT" charset="0"/>
                <a:hlinkClick r:id="rId4">
                  <a:extLst>
                    <a:ext uri="{A12FA001-AC4F-418D-AE19-62706E023703}">
                      <ahyp:hlinkClr xmlns:ahyp="http://schemas.microsoft.com/office/drawing/2018/hyperlinkcolor" val="tx"/>
                    </a:ext>
                  </a:extLst>
                </a:hlinkClick>
              </a:rPr>
              <a:t>Transporting Delinquent Youth Policy</a:t>
            </a:r>
            <a:endParaRPr lang="en-US" dirty="0">
              <a:latin typeface="+mn-lt"/>
              <a:ea typeface="News Gothic MT" charset="0"/>
              <a:cs typeface="News Gothic MT" charset="0"/>
              <a:sym typeface="News Gothic MT" charset="0"/>
            </a:endParaRPr>
          </a:p>
          <a:p>
            <a:pPr defTabSz="914400" eaLnBrk="1">
              <a:spcBef>
                <a:spcPts val="2000"/>
              </a:spcBef>
              <a:buClr>
                <a:srgbClr val="6FB7D7"/>
              </a:buClr>
              <a:buSzPct val="110000"/>
              <a:buFont typeface="Arial" panose="020B0604020202020204" pitchFamily="34" charset="0"/>
              <a:buChar char="•"/>
            </a:pPr>
            <a:r>
              <a:rPr lang="en-US" dirty="0">
                <a:latin typeface="+mn-lt"/>
                <a:ea typeface="News Gothic MT" charset="0"/>
                <a:cs typeface="News Gothic MT" charset="0"/>
                <a:sym typeface="News Gothic MT" charset="0"/>
              </a:rPr>
              <a:t>Review </a:t>
            </a:r>
            <a:r>
              <a:rPr lang="en-US" dirty="0">
                <a:latin typeface="+mn-lt"/>
                <a:ea typeface="News Gothic MT" charset="0"/>
                <a:cs typeface="News Gothic MT" charset="0"/>
                <a:sym typeface="News Gothic MT" charset="0"/>
                <a:hlinkClick r:id="rId5"/>
              </a:rPr>
              <a:t>YDC Policy</a:t>
            </a:r>
            <a:endParaRPr lang="en-US" dirty="0"/>
          </a:p>
        </p:txBody>
      </p:sp>
      <p:pic>
        <p:nvPicPr>
          <p:cNvPr id="3" name="Picture 2">
            <a:extLst>
              <a:ext uri="{FF2B5EF4-FFF2-40B4-BE49-F238E27FC236}">
                <a16:creationId xmlns:a16="http://schemas.microsoft.com/office/drawing/2014/main" id="{03EF2373-00CA-4469-AC09-90BC8491A080}"/>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154556" y="3619500"/>
            <a:ext cx="4876800" cy="3251200"/>
          </a:xfrm>
          <a:prstGeom prst="rect">
            <a:avLst/>
          </a:prstGeom>
        </p:spPr>
      </p:pic>
      <p:sp>
        <p:nvSpPr>
          <p:cNvPr id="4" name="TextBox 3">
            <a:extLst>
              <a:ext uri="{FF2B5EF4-FFF2-40B4-BE49-F238E27FC236}">
                <a16:creationId xmlns:a16="http://schemas.microsoft.com/office/drawing/2014/main" id="{A90F8094-5E89-41A3-AED5-1D58E91FB12C}"/>
              </a:ext>
            </a:extLst>
          </p:cNvPr>
          <p:cNvSpPr txBox="1"/>
          <p:nvPr/>
        </p:nvSpPr>
        <p:spPr>
          <a:xfrm>
            <a:off x="2133600" y="6999204"/>
            <a:ext cx="4876800" cy="230832"/>
          </a:xfrm>
          <a:prstGeom prst="rect">
            <a:avLst/>
          </a:prstGeom>
          <a:noFill/>
        </p:spPr>
        <p:txBody>
          <a:bodyPr wrap="square" rtlCol="0">
            <a:spAutoFit/>
          </a:bodyPr>
          <a:lstStyle/>
          <a:p>
            <a:r>
              <a:rPr lang="en-US" sz="900">
                <a:hlinkClick r:id="rId7" tooltip="https://medium.com/javascript-scene/can-you-avoid-functional-programming-as-a-policy-7bd0570bcfb2"/>
              </a:rPr>
              <a:t>This Photo</a:t>
            </a:r>
            <a:r>
              <a:rPr lang="en-US" sz="900"/>
              <a:t> by Unknown Author is licensed under </a:t>
            </a:r>
            <a:r>
              <a:rPr lang="en-US" sz="900">
                <a:hlinkClick r:id="rId8" tooltip="https://creativecommons.org/licenses/by-sa/3.0/"/>
              </a:rPr>
              <a:t>CC BY-SA</a:t>
            </a:r>
            <a:endParaRPr lang="en-US" sz="900"/>
          </a:p>
        </p:txBody>
      </p:sp>
    </p:spTree>
    <p:extLst>
      <p:ext uri="{BB962C8B-B14F-4D97-AF65-F5344CB8AC3E}">
        <p14:creationId xmlns:p14="http://schemas.microsoft.com/office/powerpoint/2010/main" val="13924285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white"/>
                </a:solidFill>
                <a:ea typeface="News Gothic MT" charset="0"/>
                <a:cs typeface="News Gothic MT" charset="0"/>
                <a:sym typeface="News Gothic MT" charset="0"/>
              </a:rPr>
              <a:t>Secure Transportation</a:t>
            </a:r>
            <a:endParaRPr lang="en-US" dirty="0"/>
          </a:p>
        </p:txBody>
      </p:sp>
      <p:sp>
        <p:nvSpPr>
          <p:cNvPr id="3" name="Content Placeholder 2"/>
          <p:cNvSpPr>
            <a:spLocks noGrp="1"/>
          </p:cNvSpPr>
          <p:nvPr>
            <p:ph idx="1"/>
          </p:nvPr>
        </p:nvSpPr>
        <p:spPr/>
        <p:txBody>
          <a:bodyPr/>
          <a:lstStyle/>
          <a:p>
            <a:r>
              <a:rPr lang="en-US" dirty="0"/>
              <a:t>Review </a:t>
            </a:r>
            <a:r>
              <a:rPr lang="en-US" dirty="0">
                <a:hlinkClick r:id="rId3"/>
              </a:rPr>
              <a:t>Policy 31.15 </a:t>
            </a:r>
            <a:r>
              <a:rPr lang="en-US" dirty="0"/>
              <a:t>section B</a:t>
            </a:r>
          </a:p>
          <a:p>
            <a:endParaRPr lang="en-US"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209800"/>
            <a:ext cx="6017274" cy="4334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2592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1"/>
          <p:cNvSpPr>
            <a:spLocks noGrp="1"/>
          </p:cNvSpPr>
          <p:nvPr>
            <p:ph type="title"/>
          </p:nvPr>
        </p:nvSpPr>
        <p:spPr bwMode="auto">
          <a:xfrm>
            <a:off x="152401" y="106363"/>
            <a:ext cx="8439150" cy="884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r>
              <a:rPr lang="en-US" dirty="0">
                <a:ea typeface="News Gothic MT" charset="0"/>
                <a:cs typeface="News Gothic MT" charset="0"/>
                <a:sym typeface="News Gothic MT" charset="0"/>
              </a:rPr>
              <a:t>Transporting with Medications</a:t>
            </a:r>
            <a:endParaRPr lang="en-US" dirty="0"/>
          </a:p>
        </p:txBody>
      </p:sp>
      <p:sp>
        <p:nvSpPr>
          <p:cNvPr id="106498" name="Rectangle 2"/>
          <p:cNvSpPr>
            <a:spLocks noGrp="1"/>
          </p:cNvSpPr>
          <p:nvPr>
            <p:ph idx="1"/>
          </p:nvPr>
        </p:nvSpPr>
        <p:spPr bwMode="auto">
          <a:xfrm>
            <a:off x="1" y="1143000"/>
            <a:ext cx="8591550" cy="518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anchor="t" anchorCtr="0" compatLnSpc="1">
            <a:prstTxWarp prst="textNoShape">
              <a:avLst/>
            </a:prstTxWarp>
            <a:normAutofit/>
          </a:bodyPr>
          <a:lstStyle/>
          <a:p>
            <a:pPr marL="692150" lvl="1" indent="-342900">
              <a:spcBef>
                <a:spcPts val="600"/>
              </a:spcBef>
              <a:buClr>
                <a:srgbClr val="215D77"/>
              </a:buClr>
              <a:buSzPct val="110000"/>
              <a:buFont typeface="Arial" panose="020B0604020202020204" pitchFamily="34" charset="0"/>
              <a:buChar char="•"/>
            </a:pPr>
            <a:r>
              <a:rPr lang="en-US" sz="2400" dirty="0">
                <a:ea typeface="MS Gothic" panose="020B0609070205080204" pitchFamily="49" charset="-128"/>
              </a:rPr>
              <a:t>Medications should always be transported with the youth (stored separately) along with the Medication Transfer form CS 0813 completed and signed. </a:t>
            </a:r>
          </a:p>
          <a:p>
            <a:pPr marL="692150" lvl="1" indent="-342900" defTabSz="914400" eaLnBrk="1">
              <a:spcBef>
                <a:spcPts val="600"/>
              </a:spcBef>
              <a:buClr>
                <a:srgbClr val="215D77"/>
              </a:buClr>
              <a:buSzPct val="110000"/>
              <a:buFont typeface="Arial" panose="020B0604020202020204" pitchFamily="34" charset="0"/>
              <a:buChar char="•"/>
            </a:pPr>
            <a:r>
              <a:rPr lang="en-US" sz="2400" dirty="0">
                <a:latin typeface="+mn-lt"/>
                <a:ea typeface="News Gothic MT" charset="0"/>
                <a:cs typeface="News Gothic MT" charset="0"/>
                <a:sym typeface="News Gothic MT" charset="0"/>
              </a:rPr>
              <a:t>If the youth has medication scheduled to be taken during the transport, the transporting employee will consult with the regional well-being nurse prior to the trip. </a:t>
            </a:r>
          </a:p>
          <a:p>
            <a:pPr marL="692150" lvl="1" indent="-342900">
              <a:spcBef>
                <a:spcPts val="600"/>
              </a:spcBef>
              <a:buClr>
                <a:srgbClr val="215D77"/>
              </a:buClr>
              <a:buSzPct val="110000"/>
              <a:buFont typeface="Arial" panose="020B0604020202020204" pitchFamily="34" charset="0"/>
              <a:buChar char="•"/>
            </a:pPr>
            <a:r>
              <a:rPr lang="en-US" sz="2400" dirty="0">
                <a:latin typeface="+mn-lt"/>
                <a:ea typeface="News Gothic MT" charset="0"/>
                <a:cs typeface="News Gothic MT" charset="0"/>
                <a:sym typeface="News Gothic MT" charset="0"/>
              </a:rPr>
              <a:t>Review section I </a:t>
            </a:r>
            <a:r>
              <a:rPr lang="en-US" sz="2400" dirty="0">
                <a:latin typeface="+mn-lt"/>
                <a:ea typeface="News Gothic MT" charset="0"/>
                <a:cs typeface="News Gothic MT" charset="0"/>
                <a:sym typeface="News Gothic MT" charset="0"/>
                <a:hlinkClick r:id="rId3"/>
              </a:rPr>
              <a:t>Policy 20.15</a:t>
            </a:r>
          </a:p>
          <a:p>
            <a:pPr marL="692150" lvl="1" indent="-342900">
              <a:spcBef>
                <a:spcPts val="600"/>
              </a:spcBef>
              <a:buClr>
                <a:srgbClr val="215D77"/>
              </a:buClr>
              <a:buSzPct val="110000"/>
              <a:buFont typeface="Arial" panose="020B0604020202020204" pitchFamily="34" charset="0"/>
              <a:buChar char="•"/>
            </a:pPr>
            <a:r>
              <a:rPr lang="en-US" sz="2400" dirty="0">
                <a:latin typeface="+mn-lt"/>
                <a:ea typeface="News Gothic MT" charset="0"/>
                <a:cs typeface="News Gothic MT" charset="0"/>
                <a:sym typeface="News Gothic MT" charset="0"/>
                <a:hlinkClick r:id="rId4"/>
              </a:rPr>
              <a:t>Medication Transfer Form</a:t>
            </a:r>
            <a:endParaRPr lang="en-US" sz="2400" dirty="0"/>
          </a:p>
        </p:txBody>
      </p:sp>
      <p:pic>
        <p:nvPicPr>
          <p:cNvPr id="3074" name="Picture 2" descr="C:\Users\ei71022\Pictures\Saved Pictures\Quality and Safety webpage_640x3574[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599" y="4663946"/>
            <a:ext cx="3962400" cy="2210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381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476C4FC-56A1-4D76-BE51-669A61C6D14A}"/>
              </a:ext>
            </a:extLst>
          </p:cNvPr>
          <p:cNvSpPr>
            <a:spLocks noGrp="1"/>
          </p:cNvSpPr>
          <p:nvPr>
            <p:ph type="body" sz="quarter" idx="11"/>
          </p:nvPr>
        </p:nvSpPr>
        <p:spPr>
          <a:xfrm>
            <a:off x="2552700" y="3443489"/>
            <a:ext cx="4038600" cy="1117600"/>
          </a:xfrm>
        </p:spPr>
        <p:txBody>
          <a:bodyPr/>
          <a:lstStyle/>
          <a:p>
            <a:endParaRPr lang="en-US" dirty="0"/>
          </a:p>
        </p:txBody>
      </p:sp>
      <p:pic>
        <p:nvPicPr>
          <p:cNvPr id="8" name="Picture 7">
            <a:extLst>
              <a:ext uri="{FF2B5EF4-FFF2-40B4-BE49-F238E27FC236}">
                <a16:creationId xmlns:a16="http://schemas.microsoft.com/office/drawing/2014/main" id="{6E317A7C-04AE-4F56-90C8-B27E084F12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 y="1600200"/>
            <a:ext cx="7962900" cy="5890782"/>
          </a:xfrm>
          <a:prstGeom prst="rect">
            <a:avLst/>
          </a:prstGeom>
        </p:spPr>
      </p:pic>
      <p:sp>
        <p:nvSpPr>
          <p:cNvPr id="9" name="Rectangle 8">
            <a:extLst>
              <a:ext uri="{FF2B5EF4-FFF2-40B4-BE49-F238E27FC236}">
                <a16:creationId xmlns:a16="http://schemas.microsoft.com/office/drawing/2014/main" id="{4532341B-A317-4B86-A661-04A02E5225D6}"/>
              </a:ext>
            </a:extLst>
          </p:cNvPr>
          <p:cNvSpPr/>
          <p:nvPr/>
        </p:nvSpPr>
        <p:spPr>
          <a:xfrm>
            <a:off x="1272287" y="2967335"/>
            <a:ext cx="659943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Working Agreement</a:t>
            </a:r>
          </a:p>
        </p:txBody>
      </p:sp>
    </p:spTree>
    <p:extLst>
      <p:ext uri="{BB962C8B-B14F-4D97-AF65-F5344CB8AC3E}">
        <p14:creationId xmlns:p14="http://schemas.microsoft.com/office/powerpoint/2010/main" val="2320257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2" name="Rectangle 1"/>
          <p:cNvSpPr>
            <a:spLocks noGrp="1"/>
          </p:cNvSpPr>
          <p:nvPr>
            <p:ph type="title"/>
          </p:nvPr>
        </p:nvSpPr>
        <p:spPr bwMode="auto">
          <a:xfrm>
            <a:off x="152401" y="106363"/>
            <a:ext cx="8439150" cy="884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r>
              <a:rPr lang="en-US" dirty="0">
                <a:ea typeface="News Gothic MT" charset="0"/>
                <a:cs typeface="News Gothic MT" charset="0"/>
                <a:sym typeface="News Gothic MT" charset="0"/>
              </a:rPr>
              <a:t>Transportation Basics</a:t>
            </a:r>
            <a:endParaRPr lang="en-US" dirty="0"/>
          </a:p>
        </p:txBody>
      </p:sp>
      <p:sp>
        <p:nvSpPr>
          <p:cNvPr id="111618" name="Rectangle 2"/>
          <p:cNvSpPr>
            <a:spLocks noGrp="1"/>
          </p:cNvSpPr>
          <p:nvPr>
            <p:ph idx="1"/>
          </p:nvPr>
        </p:nvSpPr>
        <p:spPr bwMode="auto">
          <a:xfrm>
            <a:off x="304801" y="1143000"/>
            <a:ext cx="828675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anchor="t" anchorCtr="0" compatLnSpc="1">
            <a:prstTxWarp prst="textNoShape">
              <a:avLst/>
            </a:prstTxWarp>
          </a:bodyPr>
          <a:lstStyle/>
          <a:p>
            <a:pPr defTabSz="914400" eaLnBrk="1">
              <a:spcBef>
                <a:spcPts val="2000"/>
              </a:spcBef>
              <a:buClr>
                <a:srgbClr val="6FB7D7"/>
              </a:buClr>
              <a:buSzPct val="110000"/>
              <a:buFont typeface="Arial" panose="020B0604020202020204" pitchFamily="34" charset="0"/>
              <a:buChar char="•"/>
            </a:pPr>
            <a:r>
              <a:rPr lang="en-US" sz="2400" dirty="0">
                <a:latin typeface="+mn-lt"/>
                <a:ea typeface="News Gothic MT" charset="0"/>
                <a:cs typeface="News Gothic MT" charset="0"/>
                <a:sym typeface="News Gothic MT" charset="0"/>
              </a:rPr>
              <a:t>A youth’s personal belongings will not be accessible to them during a secure transport. </a:t>
            </a:r>
          </a:p>
          <a:p>
            <a:pPr defTabSz="914400" eaLnBrk="1">
              <a:spcBef>
                <a:spcPts val="2000"/>
              </a:spcBef>
              <a:buClr>
                <a:srgbClr val="6FB7D7"/>
              </a:buClr>
              <a:buSzPct val="110000"/>
              <a:buFont typeface="Arial" panose="020B0604020202020204" pitchFamily="34" charset="0"/>
              <a:buChar char="•"/>
            </a:pPr>
            <a:r>
              <a:rPr lang="en-US" sz="2400" dirty="0">
                <a:latin typeface="+mn-lt"/>
                <a:ea typeface="News Gothic MT" charset="0"/>
                <a:cs typeface="News Gothic MT" charset="0"/>
                <a:sym typeface="News Gothic MT" charset="0"/>
              </a:rPr>
              <a:t>All belongings should be placed in the rear cargo section of the vehicle or the trunk.</a:t>
            </a:r>
          </a:p>
          <a:p>
            <a:pPr defTabSz="914400" eaLnBrk="1">
              <a:spcBef>
                <a:spcPts val="2000"/>
              </a:spcBef>
              <a:buClr>
                <a:srgbClr val="6FB7D7"/>
              </a:buClr>
              <a:buSzPct val="110000"/>
              <a:buFont typeface="Arial" panose="020B0604020202020204" pitchFamily="34" charset="0"/>
              <a:buChar char="•"/>
            </a:pPr>
            <a:r>
              <a:rPr lang="en-US" sz="2400" dirty="0">
                <a:latin typeface="+mn-lt"/>
                <a:ea typeface="News Gothic MT" charset="0"/>
                <a:cs typeface="News Gothic MT" charset="0"/>
                <a:sym typeface="News Gothic MT" charset="0"/>
              </a:rPr>
              <a:t>Medications should be kept in possession of the staff during transport.  </a:t>
            </a:r>
          </a:p>
          <a:p>
            <a:pPr>
              <a:spcBef>
                <a:spcPts val="2000"/>
              </a:spcBef>
              <a:buClr>
                <a:srgbClr val="6FB7D7"/>
              </a:buClr>
              <a:buSzPct val="110000"/>
            </a:pPr>
            <a:r>
              <a:rPr lang="en-US" dirty="0">
                <a:latin typeface="+mn-lt"/>
              </a:rPr>
              <a:t>You will assist the youth in and out of the vehicle. You may also need to assist him/her in securing his/her seatbelt. </a:t>
            </a:r>
          </a:p>
          <a:p>
            <a:pPr defTabSz="914400" eaLnBrk="1">
              <a:spcBef>
                <a:spcPts val="2000"/>
              </a:spcBef>
              <a:buClr>
                <a:srgbClr val="6FB7D7"/>
              </a:buClr>
              <a:buSzPct val="110000"/>
              <a:buFont typeface="Arial" panose="020B0604020202020204" pitchFamily="34" charset="0"/>
              <a:buChar char="•"/>
            </a:pPr>
            <a:endParaRPr lang="en-US" dirty="0">
              <a:latin typeface="+mn-lt"/>
            </a:endParaRPr>
          </a:p>
        </p:txBody>
      </p:sp>
    </p:spTree>
    <p:extLst>
      <p:ext uri="{BB962C8B-B14F-4D97-AF65-F5344CB8AC3E}">
        <p14:creationId xmlns:p14="http://schemas.microsoft.com/office/powerpoint/2010/main" val="10280139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5D0A-4844-4E3B-AD18-A722FA636968}"/>
              </a:ext>
            </a:extLst>
          </p:cNvPr>
          <p:cNvSpPr>
            <a:spLocks noGrp="1"/>
          </p:cNvSpPr>
          <p:nvPr>
            <p:ph type="title"/>
          </p:nvPr>
        </p:nvSpPr>
        <p:spPr/>
        <p:txBody>
          <a:bodyPr/>
          <a:lstStyle/>
          <a:p>
            <a:r>
              <a:rPr lang="en-US" dirty="0"/>
              <a:t>Placement in the Vehicle</a:t>
            </a:r>
          </a:p>
        </p:txBody>
      </p:sp>
      <p:pic>
        <p:nvPicPr>
          <p:cNvPr id="6" name="Content Placeholder 5">
            <a:extLst>
              <a:ext uri="{FF2B5EF4-FFF2-40B4-BE49-F238E27FC236}">
                <a16:creationId xmlns:a16="http://schemas.microsoft.com/office/drawing/2014/main" id="{1E985608-471C-41DD-A1C5-9F684FDCA079}"/>
              </a:ext>
            </a:extLst>
          </p:cNvPr>
          <p:cNvPicPr>
            <a:picLocks noGrp="1" noChangeAspect="1"/>
          </p:cNvPicPr>
          <p:nvPr>
            <p:ph idx="1"/>
          </p:nvPr>
        </p:nvPicPr>
        <p:blipFill>
          <a:blip r:embed="rId3"/>
          <a:stretch>
            <a:fillRect/>
          </a:stretch>
        </p:blipFill>
        <p:spPr>
          <a:xfrm>
            <a:off x="0" y="1003303"/>
            <a:ext cx="9144000" cy="6096000"/>
          </a:xfrm>
          <a:prstGeom prst="rect">
            <a:avLst/>
          </a:prstGeom>
        </p:spPr>
      </p:pic>
    </p:spTree>
    <p:extLst>
      <p:ext uri="{BB962C8B-B14F-4D97-AF65-F5344CB8AC3E}">
        <p14:creationId xmlns:p14="http://schemas.microsoft.com/office/powerpoint/2010/main" val="1700768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99" name="Rectangle 19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36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762" name="Rectangle 1"/>
          <p:cNvSpPr>
            <a:spLocks noGrp="1"/>
          </p:cNvSpPr>
          <p:nvPr>
            <p:ph type="title"/>
          </p:nvPr>
        </p:nvSpPr>
        <p:spPr bwMode="auto">
          <a:xfrm>
            <a:off x="393192" y="4767072"/>
            <a:ext cx="4945641" cy="162521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0" tIns="0" rIns="0" bIns="0" numCol="1" anchorCtr="0" compatLnSpc="1">
            <a:prstTxWarp prst="textNoShape">
              <a:avLst/>
            </a:prstTxWarp>
            <a:normAutofit fontScale="90000"/>
          </a:bodyPr>
          <a:lstStyle/>
          <a:p>
            <a:pPr defTabSz="795338" eaLnBrk="1"/>
            <a:r>
              <a:rPr lang="en-US" dirty="0">
                <a:solidFill>
                  <a:srgbClr val="FFFFFF"/>
                </a:solidFill>
                <a:latin typeface="PermianSlabSerifTypeface" panose="02000000000000000000" pitchFamily="50" charset="0"/>
                <a:ea typeface="Open Sans" panose="020B0606030504020204" pitchFamily="34" charset="0"/>
                <a:cs typeface="Open Sans" panose="020B0606030504020204" pitchFamily="34" charset="0"/>
                <a:sym typeface="News Gothic MT" charset="0"/>
              </a:rPr>
              <a:t>Transfers of Youth During Transportation</a:t>
            </a:r>
            <a:endParaRPr lang="en-US" dirty="0">
              <a:solidFill>
                <a:srgbClr val="FFFFFF"/>
              </a:solidFill>
              <a:latin typeface="PermianSlabSerifTypeface" panose="02000000000000000000" pitchFamily="50"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07353511-41C3-4C25-BDD8-8BAB1ED925BE}"/>
              </a:ext>
            </a:extLst>
          </p:cNvPr>
          <p:cNvPicPr>
            <a:picLocks noChangeAspect="1"/>
          </p:cNvPicPr>
          <p:nvPr/>
        </p:nvPicPr>
        <p:blipFill rotWithShape="1">
          <a:blip r:embed="rId3"/>
          <a:srcRect r="3336" b="-2"/>
          <a:stretch/>
        </p:blipFill>
        <p:spPr>
          <a:xfrm>
            <a:off x="245661" y="321733"/>
            <a:ext cx="5292300" cy="4106283"/>
          </a:xfrm>
          <a:prstGeom prst="rect">
            <a:avLst/>
          </a:prstGeom>
        </p:spPr>
      </p:pic>
      <p:sp>
        <p:nvSpPr>
          <p:cNvPr id="201" name="Rectangle 20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38" name="Rectangle 2"/>
          <p:cNvSpPr>
            <a:spLocks noGrp="1"/>
          </p:cNvSpPr>
          <p:nvPr>
            <p:ph idx="1"/>
          </p:nvPr>
        </p:nvSpPr>
        <p:spPr bwMode="auto">
          <a:xfrm>
            <a:off x="5685494" y="533400"/>
            <a:ext cx="3212845" cy="585888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45719" tIns="45719" rIns="45719" bIns="45719" numCol="1" anchor="ctr" anchorCtr="0" compatLnSpc="1">
            <a:prstTxWarp prst="textNoShape">
              <a:avLst/>
            </a:prstTxWarp>
            <a:normAutofit/>
          </a:bodyPr>
          <a:lstStyle/>
          <a:p>
            <a:pPr defTabSz="914400" eaLnBrk="1">
              <a:spcBef>
                <a:spcPts val="2000"/>
              </a:spcBef>
              <a:buClr>
                <a:srgbClr val="6FB7D7"/>
              </a:buClr>
              <a:buSzPct val="110000"/>
              <a:buFont typeface="Arial" panose="020B0604020202020204" pitchFamily="34" charset="0"/>
              <a:buChar char="•"/>
            </a:pPr>
            <a:r>
              <a:rPr lang="en-US" sz="1800" dirty="0">
                <a:solidFill>
                  <a:srgbClr val="FFFFFF"/>
                </a:solidFill>
                <a:latin typeface="Open Sans" panose="020B0606030504020204" pitchFamily="34" charset="0"/>
                <a:ea typeface="Open Sans" panose="020B0606030504020204" pitchFamily="34" charset="0"/>
                <a:cs typeface="Open Sans" panose="020B0606030504020204" pitchFamily="34" charset="0"/>
              </a:rPr>
              <a:t>If a youth will be transferred to another vehicle during a lengthy transport you shall:</a:t>
            </a:r>
          </a:p>
          <a:p>
            <a:pPr lvl="1">
              <a:spcBef>
                <a:spcPts val="2000"/>
              </a:spcBef>
              <a:buClr>
                <a:srgbClr val="6FB7D7"/>
              </a:buClr>
              <a:buSzPct val="110000"/>
              <a:buFont typeface="Arial" panose="020B0604020202020204" pitchFamily="34" charset="0"/>
              <a:buChar char="•"/>
            </a:pPr>
            <a:r>
              <a:rPr lang="en-US" sz="1800" dirty="0">
                <a:solidFill>
                  <a:srgbClr val="FFFFFF"/>
                </a:solidFill>
                <a:latin typeface="Open Sans" panose="020B0606030504020204" pitchFamily="34" charset="0"/>
                <a:ea typeface="Open Sans" panose="020B0606030504020204" pitchFamily="34" charset="0"/>
                <a:cs typeface="Open Sans" panose="020B0606030504020204" pitchFamily="34" charset="0"/>
              </a:rPr>
              <a:t>Pre-plan</a:t>
            </a:r>
          </a:p>
          <a:p>
            <a:pPr lvl="1">
              <a:spcBef>
                <a:spcPts val="2000"/>
              </a:spcBef>
              <a:buClr>
                <a:srgbClr val="6FB7D7"/>
              </a:buClr>
              <a:buSzPct val="110000"/>
              <a:buFont typeface="Arial" panose="020B0604020202020204" pitchFamily="34" charset="0"/>
              <a:buChar char="•"/>
            </a:pPr>
            <a:r>
              <a:rPr lang="en-US" sz="1800" dirty="0">
                <a:solidFill>
                  <a:srgbClr val="FFFFFF"/>
                </a:solidFill>
                <a:latin typeface="Open Sans" panose="020B0606030504020204" pitchFamily="34" charset="0"/>
                <a:ea typeface="Open Sans" panose="020B0606030504020204" pitchFamily="34" charset="0"/>
                <a:cs typeface="Open Sans" panose="020B0606030504020204" pitchFamily="34" charset="0"/>
              </a:rPr>
              <a:t>Coordinate location</a:t>
            </a:r>
          </a:p>
          <a:p>
            <a:pPr lvl="1">
              <a:spcBef>
                <a:spcPts val="2000"/>
              </a:spcBef>
              <a:buClr>
                <a:srgbClr val="6FB7D7"/>
              </a:buClr>
              <a:buSzPct val="110000"/>
              <a:buFont typeface="Arial" panose="020B0604020202020204" pitchFamily="34" charset="0"/>
              <a:buChar char="•"/>
            </a:pPr>
            <a:r>
              <a:rPr lang="en-US" sz="1800" dirty="0">
                <a:solidFill>
                  <a:srgbClr val="FFFFFF"/>
                </a:solidFill>
                <a:latin typeface="Open Sans" panose="020B0606030504020204" pitchFamily="34" charset="0"/>
                <a:ea typeface="Open Sans" panose="020B0606030504020204" pitchFamily="34" charset="0"/>
                <a:cs typeface="Open Sans" panose="020B0606030504020204" pitchFamily="34" charset="0"/>
              </a:rPr>
              <a:t>Place vehicles to minimize the opportunity for escape</a:t>
            </a:r>
          </a:p>
          <a:p>
            <a:pPr lvl="1">
              <a:spcBef>
                <a:spcPts val="2000"/>
              </a:spcBef>
              <a:buClr>
                <a:srgbClr val="6FB7D7"/>
              </a:buClr>
              <a:buSzPct val="110000"/>
              <a:buFont typeface="Arial" panose="020B0604020202020204" pitchFamily="34" charset="0"/>
              <a:buChar char="•"/>
            </a:pPr>
            <a:r>
              <a:rPr lang="en-US" sz="1800" dirty="0">
                <a:solidFill>
                  <a:srgbClr val="FFFFFF"/>
                </a:solidFill>
                <a:latin typeface="Open Sans" panose="020B0606030504020204" pitchFamily="34" charset="0"/>
                <a:ea typeface="Open Sans" panose="020B0606030504020204" pitchFamily="34" charset="0"/>
                <a:cs typeface="Open Sans" panose="020B0606030504020204" pitchFamily="34" charset="0"/>
              </a:rPr>
              <a:t>Plan for any transfer of paperwork/files</a:t>
            </a:r>
          </a:p>
          <a:p>
            <a:pPr lvl="1">
              <a:spcBef>
                <a:spcPts val="2000"/>
              </a:spcBef>
              <a:buClr>
                <a:srgbClr val="6FB7D7"/>
              </a:buClr>
              <a:buSzPct val="110000"/>
              <a:buFont typeface="Arial" panose="020B0604020202020204" pitchFamily="34" charset="0"/>
              <a:buChar char="•"/>
            </a:pPr>
            <a:r>
              <a:rPr lang="en-US" sz="1800" dirty="0">
                <a:solidFill>
                  <a:srgbClr val="FFFFFF"/>
                </a:solidFill>
                <a:latin typeface="Open Sans" panose="020B0606030504020204" pitchFamily="34" charset="0"/>
                <a:ea typeface="Open Sans" panose="020B0606030504020204" pitchFamily="34" charset="0"/>
                <a:cs typeface="Open Sans" panose="020B0606030504020204" pitchFamily="34" charset="0"/>
              </a:rPr>
              <a:t>Plan for transfer of any belongings/medications</a:t>
            </a:r>
          </a:p>
          <a:p>
            <a:pPr lvl="1">
              <a:spcBef>
                <a:spcPts val="2000"/>
              </a:spcBef>
              <a:buClr>
                <a:srgbClr val="6FB7D7"/>
              </a:buClr>
              <a:buSzPct val="110000"/>
              <a:buFont typeface="Arial" panose="020B0604020202020204" pitchFamily="34" charset="0"/>
              <a:buChar char="•"/>
            </a:pPr>
            <a:endParaRPr lang="en-US" sz="1700" dirty="0">
              <a:solidFill>
                <a:srgbClr val="FFFFFF"/>
              </a:solidFill>
              <a:latin typeface="+mn-lt"/>
            </a:endParaRPr>
          </a:p>
        </p:txBody>
      </p:sp>
    </p:spTree>
    <p:extLst>
      <p:ext uri="{BB962C8B-B14F-4D97-AF65-F5344CB8AC3E}">
        <p14:creationId xmlns:p14="http://schemas.microsoft.com/office/powerpoint/2010/main" val="24315867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Emergencies and Special Circumstances</a:t>
            </a:r>
          </a:p>
        </p:txBody>
      </p:sp>
      <p:sp>
        <p:nvSpPr>
          <p:cNvPr id="3" name="Content Placeholder 2"/>
          <p:cNvSpPr>
            <a:spLocks noGrp="1"/>
          </p:cNvSpPr>
          <p:nvPr>
            <p:ph idx="1"/>
          </p:nvPr>
        </p:nvSpPr>
        <p:spPr/>
        <p:txBody>
          <a:bodyPr/>
          <a:lstStyle/>
          <a:p>
            <a:r>
              <a:rPr lang="en-US" dirty="0"/>
              <a:t>Review </a:t>
            </a:r>
            <a:r>
              <a:rPr lang="en-US" dirty="0">
                <a:hlinkClick r:id="rId3"/>
              </a:rPr>
              <a:t>Policy 31.15 </a:t>
            </a:r>
            <a:r>
              <a:rPr lang="en-US" dirty="0"/>
              <a:t>section E</a:t>
            </a:r>
          </a:p>
          <a:p>
            <a:pPr lvl="1"/>
            <a:r>
              <a:rPr lang="en-US" sz="2400" dirty="0"/>
              <a:t>Medical/Mental Health emergencies</a:t>
            </a:r>
          </a:p>
          <a:p>
            <a:pPr lvl="1"/>
            <a:r>
              <a:rPr lang="en-US" sz="2400" dirty="0"/>
              <a:t>Vehicle Malfunction</a:t>
            </a:r>
          </a:p>
          <a:p>
            <a:pPr lvl="1"/>
            <a:r>
              <a:rPr lang="en-US" sz="2400" dirty="0"/>
              <a:t>Accident/Injury</a:t>
            </a:r>
          </a:p>
          <a:p>
            <a:pPr lvl="1"/>
            <a:r>
              <a:rPr lang="en-US" sz="2400" dirty="0"/>
              <a:t>Inclement Weather</a:t>
            </a:r>
          </a:p>
          <a:p>
            <a:pPr lvl="1"/>
            <a:r>
              <a:rPr lang="en-US" sz="2400" dirty="0"/>
              <a:t>Runaway/Escape Attempt</a:t>
            </a:r>
          </a:p>
          <a:p>
            <a:endParaRPr lang="en-US" dirty="0"/>
          </a:p>
        </p:txBody>
      </p:sp>
      <p:pic>
        <p:nvPicPr>
          <p:cNvPr id="1026" name="Picture 2" descr="C:\Users\ei71022\Pictures\Saved Pictures\ervb_logo_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047876"/>
            <a:ext cx="3960406" cy="4657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593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1"/>
          <p:cNvSpPr>
            <a:spLocks noGrp="1"/>
          </p:cNvSpPr>
          <p:nvPr>
            <p:ph type="title"/>
          </p:nvPr>
        </p:nvSpPr>
        <p:spPr bwMode="auto">
          <a:xfrm>
            <a:off x="228601" y="106363"/>
            <a:ext cx="8362950" cy="884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pPr defTabSz="795338" eaLnBrk="1"/>
            <a:r>
              <a:rPr lang="en-US" dirty="0">
                <a:latin typeface="+mj-lt"/>
                <a:ea typeface="News Gothic MT" charset="0"/>
                <a:cs typeface="News Gothic MT" charset="0"/>
                <a:sym typeface="News Gothic MT" charset="0"/>
              </a:rPr>
              <a:t>After Transportation</a:t>
            </a:r>
            <a:endParaRPr lang="en-US" dirty="0">
              <a:latin typeface="+mj-lt"/>
            </a:endParaRPr>
          </a:p>
        </p:txBody>
      </p:sp>
      <p:sp>
        <p:nvSpPr>
          <p:cNvPr id="116738" name="Rectangle 2"/>
          <p:cNvSpPr>
            <a:spLocks noGrp="1"/>
          </p:cNvSpPr>
          <p:nvPr>
            <p:ph idx="1"/>
          </p:nvPr>
        </p:nvSpPr>
        <p:spPr bwMode="auto">
          <a:xfrm>
            <a:off x="1" y="990600"/>
            <a:ext cx="8591550" cy="533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anchor="t" anchorCtr="0" compatLnSpc="1">
            <a:prstTxWarp prst="textNoShape">
              <a:avLst/>
            </a:prstTxWarp>
            <a:noAutofit/>
          </a:bodyPr>
          <a:lstStyle/>
          <a:p>
            <a:pPr>
              <a:spcBef>
                <a:spcPts val="2000"/>
              </a:spcBef>
              <a:buClr>
                <a:srgbClr val="6FB7D7"/>
              </a:buClr>
              <a:buSzPct val="110000"/>
            </a:pPr>
            <a:r>
              <a:rPr lang="en-US" sz="2300" dirty="0">
                <a:latin typeface="+mn-lt"/>
                <a:ea typeface="News Gothic MT" charset="0"/>
                <a:cs typeface="News Gothic MT" charset="0"/>
                <a:sym typeface="News Gothic MT" charset="0"/>
              </a:rPr>
              <a:t>Make sure gas is full.</a:t>
            </a:r>
          </a:p>
          <a:p>
            <a:pPr defTabSz="914400" eaLnBrk="1">
              <a:spcBef>
                <a:spcPts val="2000"/>
              </a:spcBef>
              <a:buClr>
                <a:srgbClr val="6FB7D7"/>
              </a:buClr>
              <a:buSzPct val="110000"/>
              <a:buFont typeface="Arial" panose="020B0604020202020204" pitchFamily="34" charset="0"/>
              <a:buChar char="•"/>
            </a:pPr>
            <a:r>
              <a:rPr lang="en-US" sz="2300" dirty="0">
                <a:latin typeface="+mn-lt"/>
                <a:ea typeface="News Gothic MT" charset="0"/>
                <a:cs typeface="News Gothic MT" charset="0"/>
                <a:sym typeface="News Gothic MT" charset="0"/>
              </a:rPr>
              <a:t>Park in designated area.</a:t>
            </a:r>
          </a:p>
          <a:p>
            <a:pPr defTabSz="914400" eaLnBrk="1">
              <a:spcBef>
                <a:spcPts val="2000"/>
              </a:spcBef>
              <a:buClr>
                <a:srgbClr val="6FB7D7"/>
              </a:buClr>
              <a:buSzPct val="110000"/>
              <a:buFont typeface="Arial" panose="020B0604020202020204" pitchFamily="34" charset="0"/>
              <a:buChar char="•"/>
            </a:pPr>
            <a:r>
              <a:rPr lang="en-US" sz="2300" dirty="0">
                <a:latin typeface="+mn-lt"/>
                <a:ea typeface="News Gothic MT" charset="0"/>
                <a:cs typeface="News Gothic MT" charset="0"/>
                <a:sym typeface="News Gothic MT" charset="0"/>
              </a:rPr>
              <a:t>Place mechanical restraints in a secure location when not in use.</a:t>
            </a:r>
          </a:p>
          <a:p>
            <a:pPr defTabSz="914400" eaLnBrk="1">
              <a:spcBef>
                <a:spcPts val="2000"/>
              </a:spcBef>
              <a:buClr>
                <a:srgbClr val="6FB7D7"/>
              </a:buClr>
              <a:buSzPct val="110000"/>
              <a:buFont typeface="Arial" panose="020B0604020202020204" pitchFamily="34" charset="0"/>
              <a:buChar char="•"/>
            </a:pPr>
            <a:r>
              <a:rPr lang="en-US" sz="2300" dirty="0">
                <a:latin typeface="+mn-lt"/>
                <a:ea typeface="News Gothic MT" charset="0"/>
                <a:cs typeface="News Gothic MT" charset="0"/>
                <a:sym typeface="News Gothic MT" charset="0"/>
              </a:rPr>
              <a:t>Search vehicle-Any contraband confiscated and how it was disposed of should be documented. </a:t>
            </a:r>
          </a:p>
          <a:p>
            <a:pPr defTabSz="914400" eaLnBrk="1">
              <a:spcBef>
                <a:spcPts val="2000"/>
              </a:spcBef>
              <a:buClr>
                <a:srgbClr val="6FB7D7"/>
              </a:buClr>
              <a:buSzPct val="110000"/>
              <a:buFont typeface="Arial" panose="020B0604020202020204" pitchFamily="34" charset="0"/>
              <a:buChar char="•"/>
            </a:pPr>
            <a:r>
              <a:rPr lang="en-US" sz="2300" dirty="0">
                <a:latin typeface="+mn-lt"/>
                <a:ea typeface="News Gothic MT" charset="0"/>
                <a:cs typeface="News Gothic MT" charset="0"/>
                <a:sym typeface="News Gothic MT" charset="0"/>
              </a:rPr>
              <a:t>Clean and sanitize vehicle after each transport.</a:t>
            </a:r>
          </a:p>
          <a:p>
            <a:pPr>
              <a:spcBef>
                <a:spcPts val="2000"/>
              </a:spcBef>
              <a:buClr>
                <a:srgbClr val="6FB7D7"/>
              </a:buClr>
              <a:buSzPct val="110000"/>
            </a:pPr>
            <a:r>
              <a:rPr lang="en-US" sz="2300" dirty="0">
                <a:latin typeface="+mn-lt"/>
                <a:ea typeface="News Gothic MT" charset="0"/>
                <a:cs typeface="News Gothic MT" charset="0"/>
                <a:sym typeface="News Gothic MT" charset="0"/>
              </a:rPr>
              <a:t>Properly document each transport-Employees should complete form CS-0350 Transportation Report, the Monthly Vehicle Mileage Report/Travel Log during each trip. </a:t>
            </a:r>
          </a:p>
          <a:p>
            <a:pPr defTabSz="914400" eaLnBrk="1">
              <a:spcBef>
                <a:spcPts val="2000"/>
              </a:spcBef>
              <a:buClr>
                <a:srgbClr val="6FB7D7"/>
              </a:buClr>
              <a:buSzPct val="110000"/>
              <a:buFont typeface="Arial" panose="020B0604020202020204" pitchFamily="34" charset="0"/>
              <a:buChar char="•"/>
            </a:pPr>
            <a:endParaRPr lang="en-US" sz="2300" dirty="0">
              <a:latin typeface="+mn-lt"/>
              <a:ea typeface="News Gothic MT" charset="0"/>
              <a:cs typeface="News Gothic MT" charset="0"/>
              <a:sym typeface="News Gothic MT" charset="0"/>
            </a:endParaRPr>
          </a:p>
        </p:txBody>
      </p:sp>
    </p:spTree>
    <p:extLst>
      <p:ext uri="{BB962C8B-B14F-4D97-AF65-F5344CB8AC3E}">
        <p14:creationId xmlns:p14="http://schemas.microsoft.com/office/powerpoint/2010/main" val="1149185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1"/>
          <p:cNvSpPr>
            <a:spLocks noGrp="1"/>
          </p:cNvSpPr>
          <p:nvPr>
            <p:ph type="title"/>
          </p:nvPr>
        </p:nvSpPr>
        <p:spPr bwMode="auto">
          <a:xfrm>
            <a:off x="152401" y="107951"/>
            <a:ext cx="8439150" cy="958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anchor="b" anchorCtr="0" compatLnSpc="1">
            <a:prstTxWarp prst="textNoShape">
              <a:avLst/>
            </a:prstTxWarp>
          </a:bodyPr>
          <a:lstStyle/>
          <a:p>
            <a:pPr defTabSz="914400" eaLnBrk="1"/>
            <a:r>
              <a:rPr lang="en-US" dirty="0">
                <a:latin typeface="+mj-lt"/>
                <a:ea typeface="News Gothic MT" charset="0"/>
                <a:cs typeface="News Gothic MT" charset="0"/>
                <a:sym typeface="News Gothic MT" charset="0"/>
              </a:rPr>
              <a:t>Final Remarks</a:t>
            </a:r>
            <a:endParaRPr lang="en-US" dirty="0">
              <a:latin typeface="+mj-lt"/>
            </a:endParaRPr>
          </a:p>
        </p:txBody>
      </p:sp>
      <p:pic>
        <p:nvPicPr>
          <p:cNvPr id="2" name="Picture 1">
            <a:extLst>
              <a:ext uri="{FF2B5EF4-FFF2-40B4-BE49-F238E27FC236}">
                <a16:creationId xmlns:a16="http://schemas.microsoft.com/office/drawing/2014/main" id="{0D9F469A-7756-4EFE-8F4B-89468E7ABD5D}"/>
              </a:ext>
            </a:extLst>
          </p:cNvPr>
          <p:cNvPicPr>
            <a:picLocks noChangeAspect="1"/>
          </p:cNvPicPr>
          <p:nvPr/>
        </p:nvPicPr>
        <p:blipFill>
          <a:blip r:embed="rId3"/>
          <a:stretch>
            <a:fillRect/>
          </a:stretch>
        </p:blipFill>
        <p:spPr>
          <a:xfrm>
            <a:off x="0" y="1"/>
            <a:ext cx="9144000" cy="6858000"/>
          </a:xfrm>
          <a:prstGeom prst="rect">
            <a:avLst/>
          </a:prstGeom>
        </p:spPr>
      </p:pic>
    </p:spTree>
    <p:extLst>
      <p:ext uri="{BB962C8B-B14F-4D97-AF65-F5344CB8AC3E}">
        <p14:creationId xmlns:p14="http://schemas.microsoft.com/office/powerpoint/2010/main" val="1757263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1"/>
          <p:cNvSpPr>
            <a:spLocks noGrp="1"/>
          </p:cNvSpPr>
          <p:nvPr>
            <p:ph type="title"/>
          </p:nvPr>
        </p:nvSpPr>
        <p:spPr bwMode="auto">
          <a:xfrm>
            <a:off x="152401" y="106363"/>
            <a:ext cx="8439150" cy="7318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pPr defTabSz="914400" eaLnBrk="1"/>
            <a:r>
              <a:rPr lang="en-US" dirty="0">
                <a:latin typeface="+mj-lt"/>
                <a:ea typeface="Open Sans" panose="020B0606030504020204" pitchFamily="34" charset="0"/>
                <a:cs typeface="Open Sans" panose="020B0606030504020204" pitchFamily="34" charset="0"/>
                <a:sym typeface="News Gothic MT" charset="0"/>
              </a:rPr>
              <a:t>Training Agenda</a:t>
            </a:r>
            <a:endParaRPr lang="en-US" dirty="0">
              <a:latin typeface="+mj-lt"/>
              <a:ea typeface="Open Sans" panose="020B0606030504020204" pitchFamily="34" charset="0"/>
              <a:cs typeface="Open Sans" panose="020B0606030504020204" pitchFamily="34" charset="0"/>
            </a:endParaRPr>
          </a:p>
        </p:txBody>
      </p:sp>
      <p:sp>
        <p:nvSpPr>
          <p:cNvPr id="11266" name="Rectangle 2"/>
          <p:cNvSpPr>
            <a:spLocks noGrp="1"/>
          </p:cNvSpPr>
          <p:nvPr>
            <p:ph idx="1"/>
          </p:nvPr>
        </p:nvSpPr>
        <p:spPr bwMode="auto">
          <a:xfrm>
            <a:off x="0" y="960895"/>
            <a:ext cx="9143999" cy="5867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anchor="t" anchorCtr="0" compatLnSpc="1">
            <a:prstTxWarp prst="textNoShape">
              <a:avLst/>
            </a:prstTxWarp>
            <a:normAutofit/>
          </a:bodyPr>
          <a:lstStyle/>
          <a:p>
            <a:pPr marL="457200" indent="-457200">
              <a:spcBef>
                <a:spcPts val="2000"/>
              </a:spcBef>
              <a:buFont typeface="+mj-lt"/>
              <a:buAutoNum type="arabicPeriod"/>
            </a:pPr>
            <a:r>
              <a:rPr lang="en-US" sz="1400" b="1" dirty="0">
                <a:latin typeface="+mn-lt"/>
                <a:ea typeface="News Gothic MT" charset="0"/>
                <a:cs typeface="News Gothic MT" charset="0"/>
                <a:sym typeface="News Gothic MT" charset="0"/>
              </a:rPr>
              <a:t>Searches</a:t>
            </a:r>
          </a:p>
          <a:p>
            <a:pPr marL="971550" lvl="1" indent="-571500" defTabSz="914400" eaLnBrk="1">
              <a:spcBef>
                <a:spcPts val="600"/>
              </a:spcBef>
              <a:buClr>
                <a:srgbClr val="215D77"/>
              </a:buClr>
              <a:buSzPct val="110000"/>
              <a:buFont typeface="+mj-lt"/>
              <a:buAutoNum type="arabicPeriod"/>
            </a:pPr>
            <a:r>
              <a:rPr lang="en-US" sz="1400" dirty="0">
                <a:latin typeface="+mn-lt"/>
                <a:ea typeface="News Gothic MT" charset="0"/>
                <a:cs typeface="News Gothic MT" charset="0"/>
                <a:sym typeface="News Gothic MT" charset="0"/>
              </a:rPr>
              <a:t>Contraband</a:t>
            </a:r>
          </a:p>
          <a:p>
            <a:pPr marL="971550" lvl="1" indent="-571500">
              <a:spcBef>
                <a:spcPts val="600"/>
              </a:spcBef>
              <a:buClr>
                <a:srgbClr val="215D77"/>
              </a:buClr>
              <a:buSzPct val="110000"/>
              <a:buFont typeface="+mj-lt"/>
              <a:buAutoNum type="arabicPeriod"/>
            </a:pPr>
            <a:r>
              <a:rPr lang="en-US" sz="1400" dirty="0">
                <a:ea typeface="News Gothic MT" charset="0"/>
                <a:cs typeface="News Gothic MT" charset="0"/>
                <a:sym typeface="News Gothic MT" charset="0"/>
              </a:rPr>
              <a:t>Purpose for Searches</a:t>
            </a:r>
          </a:p>
          <a:p>
            <a:pPr marL="971550" lvl="1" indent="-571500">
              <a:spcBef>
                <a:spcPts val="600"/>
              </a:spcBef>
              <a:buClr>
                <a:srgbClr val="215D77"/>
              </a:buClr>
              <a:buSzPct val="110000"/>
              <a:buFont typeface="+mj-lt"/>
              <a:buAutoNum type="arabicPeriod"/>
            </a:pPr>
            <a:r>
              <a:rPr lang="en-US" sz="1400" dirty="0">
                <a:ea typeface="News Gothic MT" charset="0"/>
                <a:cs typeface="News Gothic MT" charset="0"/>
                <a:sym typeface="News Gothic MT" charset="0"/>
              </a:rPr>
              <a:t>Trauma Informed Searches</a:t>
            </a:r>
          </a:p>
          <a:p>
            <a:pPr marL="971550" lvl="1" indent="-571500" defTabSz="914400" eaLnBrk="1">
              <a:spcBef>
                <a:spcPts val="600"/>
              </a:spcBef>
              <a:buClr>
                <a:srgbClr val="215D77"/>
              </a:buClr>
              <a:buSzPct val="110000"/>
              <a:buFont typeface="+mj-lt"/>
              <a:buAutoNum type="arabicPeriod"/>
            </a:pPr>
            <a:r>
              <a:rPr lang="en-US" sz="1400" dirty="0">
                <a:latin typeface="+mn-lt"/>
                <a:ea typeface="News Gothic MT" charset="0"/>
                <a:cs typeface="News Gothic MT" charset="0"/>
                <a:sym typeface="News Gothic MT" charset="0"/>
              </a:rPr>
              <a:t>Types of Searches</a:t>
            </a:r>
          </a:p>
          <a:p>
            <a:pPr marL="971550" lvl="1" indent="-571500" defTabSz="914400" eaLnBrk="1">
              <a:spcBef>
                <a:spcPts val="600"/>
              </a:spcBef>
              <a:buClr>
                <a:srgbClr val="215D77"/>
              </a:buClr>
              <a:buSzPct val="110000"/>
              <a:buFont typeface="+mj-lt"/>
              <a:buAutoNum type="arabicPeriod"/>
            </a:pPr>
            <a:r>
              <a:rPr lang="en-US" sz="1400" dirty="0">
                <a:latin typeface="+mn-lt"/>
                <a:ea typeface="News Gothic MT" charset="0"/>
                <a:cs typeface="News Gothic MT" charset="0"/>
                <a:sym typeface="News Gothic MT" charset="0"/>
              </a:rPr>
              <a:t>Special Circumstances</a:t>
            </a:r>
          </a:p>
          <a:p>
            <a:pPr marL="971550" lvl="1" indent="-571500" defTabSz="914400" eaLnBrk="1">
              <a:spcBef>
                <a:spcPts val="600"/>
              </a:spcBef>
              <a:buClr>
                <a:srgbClr val="215D77"/>
              </a:buClr>
              <a:buSzPct val="110000"/>
              <a:buFont typeface="+mj-lt"/>
              <a:buAutoNum type="arabicPeriod"/>
            </a:pPr>
            <a:r>
              <a:rPr lang="en-US" sz="1400" dirty="0">
                <a:latin typeface="+mn-lt"/>
                <a:ea typeface="News Gothic MT" charset="0"/>
                <a:cs typeface="News Gothic MT" charset="0"/>
                <a:sym typeface="News Gothic MT" charset="0"/>
              </a:rPr>
              <a:t>Documentation of Searches</a:t>
            </a:r>
          </a:p>
          <a:p>
            <a:pPr marL="457200" lvl="0" indent="-457200">
              <a:spcBef>
                <a:spcPts val="2000"/>
              </a:spcBef>
              <a:buClr>
                <a:srgbClr val="FF0F00"/>
              </a:buClr>
              <a:buSzPct val="110000"/>
              <a:buFont typeface="+mj-lt"/>
              <a:buAutoNum type="arabicPeriod"/>
            </a:pPr>
            <a:r>
              <a:rPr lang="en-US" sz="1400" b="1" dirty="0">
                <a:solidFill>
                  <a:prstClr val="black"/>
                </a:solidFill>
                <a:latin typeface="Open Sans"/>
                <a:ea typeface="News Gothic MT" charset="0"/>
                <a:cs typeface="News Gothic MT" charset="0"/>
                <a:sym typeface="News Gothic MT" charset="0"/>
              </a:rPr>
              <a:t>Transportation</a:t>
            </a:r>
          </a:p>
          <a:p>
            <a:pPr marL="971550" lvl="1" indent="-571500">
              <a:spcBef>
                <a:spcPts val="600"/>
              </a:spcBef>
              <a:buClr>
                <a:srgbClr val="215D77"/>
              </a:buClr>
              <a:buSzPct val="110000"/>
              <a:buFont typeface="+mj-lt"/>
              <a:buAutoNum type="arabicPeriod"/>
            </a:pPr>
            <a:r>
              <a:rPr lang="en-US" sz="1400" dirty="0">
                <a:solidFill>
                  <a:prstClr val="black"/>
                </a:solidFill>
                <a:latin typeface="Open Sans"/>
                <a:ea typeface="News Gothic MT" charset="0"/>
                <a:cs typeface="News Gothic MT" charset="0"/>
                <a:sym typeface="News Gothic MT" charset="0"/>
              </a:rPr>
              <a:t>Vehicle Inspection/Searches/Trip Requirements</a:t>
            </a:r>
          </a:p>
          <a:p>
            <a:pPr marL="971550" lvl="1" indent="-571500">
              <a:spcBef>
                <a:spcPts val="600"/>
              </a:spcBef>
              <a:buClr>
                <a:srgbClr val="215D77"/>
              </a:buClr>
              <a:buSzPct val="110000"/>
              <a:buFont typeface="+mj-lt"/>
              <a:buAutoNum type="arabicPeriod"/>
            </a:pPr>
            <a:r>
              <a:rPr lang="en-US" sz="1400" dirty="0">
                <a:solidFill>
                  <a:prstClr val="black"/>
                </a:solidFill>
                <a:latin typeface="Open Sans"/>
                <a:ea typeface="News Gothic MT" charset="0"/>
                <a:cs typeface="News Gothic MT" charset="0"/>
                <a:sym typeface="News Gothic MT" charset="0"/>
              </a:rPr>
              <a:t>Secure Transports</a:t>
            </a:r>
          </a:p>
          <a:p>
            <a:pPr marL="971550" lvl="1" indent="-571500">
              <a:spcBef>
                <a:spcPts val="600"/>
              </a:spcBef>
              <a:buClr>
                <a:srgbClr val="215D77"/>
              </a:buClr>
              <a:buSzPct val="110000"/>
              <a:buFont typeface="+mj-lt"/>
              <a:buAutoNum type="arabicPeriod"/>
            </a:pPr>
            <a:r>
              <a:rPr lang="en-US" sz="1400" dirty="0">
                <a:solidFill>
                  <a:prstClr val="black"/>
                </a:solidFill>
                <a:latin typeface="Open Sans"/>
                <a:ea typeface="News Gothic MT" charset="0"/>
                <a:cs typeface="News Gothic MT" charset="0"/>
                <a:sym typeface="News Gothic MT" charset="0"/>
              </a:rPr>
              <a:t>Emergency Situations During a Transport</a:t>
            </a:r>
          </a:p>
          <a:p>
            <a:pPr marL="971550" lvl="1" indent="-571500">
              <a:spcBef>
                <a:spcPts val="600"/>
              </a:spcBef>
              <a:buClr>
                <a:srgbClr val="215D77"/>
              </a:buClr>
              <a:buSzPct val="110000"/>
              <a:buFont typeface="+mj-lt"/>
              <a:buAutoNum type="arabicPeriod"/>
            </a:pPr>
            <a:r>
              <a:rPr lang="en-US" sz="1400" dirty="0">
                <a:solidFill>
                  <a:prstClr val="black"/>
                </a:solidFill>
                <a:latin typeface="Open Sans"/>
                <a:ea typeface="News Gothic MT" charset="0"/>
                <a:cs typeface="News Gothic MT" charset="0"/>
                <a:sym typeface="News Gothic MT" charset="0"/>
              </a:rPr>
              <a:t>Monitoring Youth During a Transport</a:t>
            </a:r>
          </a:p>
          <a:p>
            <a:pPr marL="971550" lvl="1" indent="-571500">
              <a:spcBef>
                <a:spcPts val="600"/>
              </a:spcBef>
              <a:buClr>
                <a:srgbClr val="215D77"/>
              </a:buClr>
              <a:buSzPct val="110000"/>
              <a:buFont typeface="+mj-lt"/>
              <a:buAutoNum type="arabicPeriod"/>
            </a:pPr>
            <a:r>
              <a:rPr lang="en-US" sz="1400" dirty="0">
                <a:solidFill>
                  <a:prstClr val="black"/>
                </a:solidFill>
                <a:latin typeface="Open Sans"/>
                <a:ea typeface="News Gothic MT" charset="0"/>
                <a:cs typeface="News Gothic MT" charset="0"/>
                <a:sym typeface="News Gothic MT" charset="0"/>
              </a:rPr>
              <a:t>Documentation of Transportation</a:t>
            </a:r>
            <a:endParaRPr lang="en-US" sz="1400" dirty="0">
              <a:solidFill>
                <a:prstClr val="black"/>
              </a:solidFill>
              <a:latin typeface="Open Sans"/>
            </a:endParaRPr>
          </a:p>
          <a:p>
            <a:pPr marL="971550" lvl="1" indent="-571500" defTabSz="914400" eaLnBrk="1">
              <a:spcBef>
                <a:spcPts val="600"/>
              </a:spcBef>
              <a:buClr>
                <a:srgbClr val="215D77"/>
              </a:buClr>
              <a:buSzPct val="110000"/>
              <a:buFontTx/>
              <a:buAutoNum type="arabicPeriod"/>
            </a:pPr>
            <a:endParaRPr lang="en-US" dirty="0">
              <a:sym typeface="News Gothic MT" charset="0"/>
            </a:endParaRPr>
          </a:p>
        </p:txBody>
      </p:sp>
    </p:spTree>
    <p:extLst>
      <p:ext uri="{BB962C8B-B14F-4D97-AF65-F5344CB8AC3E}">
        <p14:creationId xmlns:p14="http://schemas.microsoft.com/office/powerpoint/2010/main" val="57161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667000" y="3874770"/>
            <a:ext cx="6477000" cy="2240280"/>
          </a:xfrm>
        </p:spPr>
        <p:txBody>
          <a:bodyPr/>
          <a:lstStyle/>
          <a:p>
            <a:r>
              <a:rPr lang="en-US" dirty="0"/>
              <a:t>Searches and Contraband</a:t>
            </a:r>
          </a:p>
        </p:txBody>
      </p:sp>
    </p:spTree>
    <p:extLst>
      <p:ext uri="{BB962C8B-B14F-4D97-AF65-F5344CB8AC3E}">
        <p14:creationId xmlns:p14="http://schemas.microsoft.com/office/powerpoint/2010/main" val="3130613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FF122-191B-4041-AEAA-86DA4D61343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26F88026-0FE6-4786-8367-3D2E8B535E59}"/>
              </a:ext>
            </a:extLst>
          </p:cNvPr>
          <p:cNvPicPr>
            <a:picLocks noGrp="1" noChangeAspect="1"/>
          </p:cNvPicPr>
          <p:nvPr>
            <p:ph idx="1"/>
          </p:nvPr>
        </p:nvPicPr>
        <p:blipFill>
          <a:blip r:embed="rId3"/>
          <a:stretch>
            <a:fillRect/>
          </a:stretch>
        </p:blipFill>
        <p:spPr>
          <a:xfrm>
            <a:off x="-711822" y="1"/>
            <a:ext cx="12080385" cy="6858000"/>
          </a:xfrm>
          <a:prstGeom prst="rect">
            <a:avLst/>
          </a:prstGeom>
        </p:spPr>
      </p:pic>
    </p:spTree>
    <p:extLst>
      <p:ext uri="{BB962C8B-B14F-4D97-AF65-F5344CB8AC3E}">
        <p14:creationId xmlns:p14="http://schemas.microsoft.com/office/powerpoint/2010/main" val="4044470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1"/>
          <p:cNvSpPr>
            <a:spLocks noGrp="1"/>
          </p:cNvSpPr>
          <p:nvPr>
            <p:ph type="title"/>
          </p:nvPr>
        </p:nvSpPr>
        <p:spPr bwMode="auto">
          <a:xfrm>
            <a:off x="549275" y="106363"/>
            <a:ext cx="8042275" cy="884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pPr algn="ctr" defTabSz="914400" eaLnBrk="1"/>
            <a:r>
              <a:rPr lang="en-US" sz="4600" dirty="0">
                <a:latin typeface="+mj-lt"/>
                <a:ea typeface="News Gothic MT" charset="0"/>
                <a:cs typeface="News Gothic MT" charset="0"/>
                <a:sym typeface="News Gothic MT" charset="0"/>
              </a:rPr>
              <a:t>What is Contraband</a:t>
            </a:r>
            <a:endParaRPr lang="en-US" dirty="0">
              <a:latin typeface="+mj-lt"/>
            </a:endParaRPr>
          </a:p>
        </p:txBody>
      </p:sp>
      <p:sp>
        <p:nvSpPr>
          <p:cNvPr id="15362" name="Rectangle 2"/>
          <p:cNvSpPr>
            <a:spLocks noGrp="1"/>
          </p:cNvSpPr>
          <p:nvPr>
            <p:ph idx="1"/>
          </p:nvPr>
        </p:nvSpPr>
        <p:spPr bwMode="auto">
          <a:xfrm>
            <a:off x="549275" y="1066800"/>
            <a:ext cx="8042275"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9" tIns="45719" rIns="45719" bIns="45719" numCol="1" anchor="t" anchorCtr="0" compatLnSpc="1">
            <a:prstTxWarp prst="textNoShape">
              <a:avLst/>
            </a:prstTxWarp>
            <a:normAutofit/>
          </a:bodyPr>
          <a:lstStyle/>
          <a:p>
            <a:pPr marL="0" lvl="1" indent="0">
              <a:buClr>
                <a:srgbClr val="FF0F00"/>
              </a:buClr>
              <a:buNone/>
            </a:pPr>
            <a:endParaRPr lang="en-US" sz="2200" dirty="0">
              <a:solidFill>
                <a:prstClr val="black"/>
              </a:solidFill>
              <a:latin typeface="Open Sans"/>
              <a:ea typeface="News Gothic MT" charset="0"/>
              <a:cs typeface="News Gothic MT" charset="0"/>
              <a:sym typeface="News Gothic MT" charset="0"/>
            </a:endParaRPr>
          </a:p>
          <a:p>
            <a:pPr marL="0" lvl="1" indent="0">
              <a:buClr>
                <a:srgbClr val="FF0F00"/>
              </a:buClr>
              <a:buNone/>
            </a:pPr>
            <a:endParaRPr lang="en-US" sz="2200" dirty="0">
              <a:solidFill>
                <a:prstClr val="black"/>
              </a:solidFill>
              <a:latin typeface="Open Sans"/>
              <a:ea typeface="News Gothic MT" charset="0"/>
              <a:cs typeface="News Gothic MT" charset="0"/>
              <a:sym typeface="News Gothic MT" charset="0"/>
            </a:endParaRPr>
          </a:p>
          <a:p>
            <a:pPr marL="0" lvl="1" indent="0">
              <a:buClr>
                <a:srgbClr val="FF0F00"/>
              </a:buClr>
              <a:buNone/>
            </a:pPr>
            <a:endParaRPr lang="en-US" sz="2200" dirty="0">
              <a:solidFill>
                <a:prstClr val="black"/>
              </a:solidFill>
              <a:latin typeface="Open Sans"/>
              <a:ea typeface="News Gothic MT" charset="0"/>
              <a:cs typeface="News Gothic MT" charset="0"/>
              <a:sym typeface="News Gothic MT" charset="0"/>
            </a:endParaRPr>
          </a:p>
          <a:p>
            <a:pPr marL="0" lvl="1" indent="0">
              <a:buClr>
                <a:srgbClr val="FF0F00"/>
              </a:buClr>
              <a:buNone/>
            </a:pPr>
            <a:endParaRPr lang="en-US" sz="2200" dirty="0">
              <a:solidFill>
                <a:prstClr val="black"/>
              </a:solidFill>
              <a:latin typeface="Open Sans"/>
              <a:ea typeface="News Gothic MT" charset="0"/>
              <a:cs typeface="News Gothic MT" charset="0"/>
              <a:sym typeface="News Gothic MT" charset="0"/>
            </a:endParaRPr>
          </a:p>
          <a:p>
            <a:pPr marL="0" lvl="1" indent="0">
              <a:buClr>
                <a:srgbClr val="FF0F00"/>
              </a:buClr>
              <a:buNone/>
            </a:pPr>
            <a:endParaRPr lang="en-US" sz="2200" dirty="0">
              <a:solidFill>
                <a:prstClr val="black"/>
              </a:solidFill>
              <a:latin typeface="Open Sans"/>
              <a:ea typeface="News Gothic MT" charset="0"/>
              <a:cs typeface="News Gothic MT" charset="0"/>
              <a:sym typeface="News Gothic MT" charset="0"/>
            </a:endParaRPr>
          </a:p>
          <a:p>
            <a:pPr marL="0" lvl="1" indent="0">
              <a:buClr>
                <a:srgbClr val="FF0F00"/>
              </a:buClr>
              <a:buNone/>
            </a:pPr>
            <a:endParaRPr lang="en-US" sz="2200" dirty="0">
              <a:solidFill>
                <a:prstClr val="black"/>
              </a:solidFill>
              <a:latin typeface="Open Sans"/>
              <a:ea typeface="News Gothic MT" charset="0"/>
              <a:cs typeface="News Gothic MT" charset="0"/>
              <a:sym typeface="News Gothic MT" charset="0"/>
            </a:endParaRPr>
          </a:p>
          <a:p>
            <a:pPr marL="0" lvl="1" indent="0">
              <a:buClr>
                <a:srgbClr val="FF0F00"/>
              </a:buClr>
              <a:buNone/>
            </a:pPr>
            <a:r>
              <a:rPr lang="en-US" sz="2400" dirty="0">
                <a:solidFill>
                  <a:prstClr val="black"/>
                </a:solidFill>
                <a:latin typeface="Open Sans"/>
                <a:ea typeface="News Gothic MT" charset="0"/>
                <a:cs typeface="News Gothic MT" charset="0"/>
                <a:sym typeface="News Gothic MT" charset="0"/>
              </a:rPr>
              <a:t>Any item possessed by a youth that is:</a:t>
            </a:r>
          </a:p>
          <a:p>
            <a:pPr marL="742950" lvl="2" indent="-342900">
              <a:buClr>
                <a:srgbClr val="FF0F00"/>
              </a:buClr>
            </a:pPr>
            <a:r>
              <a:rPr lang="en-US" sz="2400" dirty="0">
                <a:solidFill>
                  <a:prstClr val="black"/>
                </a:solidFill>
                <a:ea typeface="News Gothic MT" charset="0"/>
                <a:cs typeface="News Gothic MT" charset="0"/>
                <a:sym typeface="News Gothic MT" charset="0"/>
              </a:rPr>
              <a:t>illegal by law</a:t>
            </a:r>
          </a:p>
          <a:p>
            <a:pPr marL="742950" lvl="2" indent="-342900">
              <a:buClr>
                <a:srgbClr val="FF0F00"/>
              </a:buClr>
            </a:pPr>
            <a:r>
              <a:rPr lang="en-US" sz="2400" dirty="0">
                <a:solidFill>
                  <a:prstClr val="black"/>
                </a:solidFill>
                <a:latin typeface="Open Sans"/>
                <a:ea typeface="News Gothic MT" charset="0"/>
                <a:cs typeface="News Gothic MT" charset="0"/>
                <a:sym typeface="News Gothic MT" charset="0"/>
              </a:rPr>
              <a:t>prohibited by policy or procedure</a:t>
            </a:r>
          </a:p>
          <a:p>
            <a:pPr marL="742950" lvl="2" indent="-342900">
              <a:buClr>
                <a:srgbClr val="FF0F00"/>
              </a:buClr>
            </a:pPr>
            <a:r>
              <a:rPr lang="en-US" sz="2400" dirty="0">
                <a:solidFill>
                  <a:prstClr val="black"/>
                </a:solidFill>
                <a:latin typeface="Open Sans"/>
                <a:ea typeface="News Gothic MT" charset="0"/>
                <a:cs typeface="News Gothic MT" charset="0"/>
                <a:sym typeface="News Gothic MT" charset="0"/>
              </a:rPr>
              <a:t>or unauthorized by administration and operation of the facility in which the youth may be placed.</a:t>
            </a:r>
          </a:p>
          <a:p>
            <a:pPr marL="742950" lvl="2" indent="-342900">
              <a:buClr>
                <a:srgbClr val="FF0F00"/>
              </a:buClr>
            </a:pPr>
            <a:endParaRPr lang="en-US" dirty="0">
              <a:solidFill>
                <a:prstClr val="black"/>
              </a:solidFill>
              <a:latin typeface="Open Sans"/>
              <a:ea typeface="News Gothic MT" charset="0"/>
              <a:cs typeface="News Gothic MT" charset="0"/>
              <a:sym typeface="News Gothic MT" charset="0"/>
            </a:endParaRPr>
          </a:p>
          <a:p>
            <a:pPr marL="742950" lvl="2" indent="-342900">
              <a:buClr>
                <a:srgbClr val="FF0F00"/>
              </a:buClr>
            </a:pPr>
            <a:endParaRPr lang="en-US" dirty="0">
              <a:solidFill>
                <a:prstClr val="black"/>
              </a:solidFill>
              <a:latin typeface="Open Sans"/>
              <a:ea typeface="News Gothic MT" charset="0"/>
              <a:cs typeface="News Gothic MT" charset="0"/>
              <a:sym typeface="News Gothic MT" charset="0"/>
            </a:endParaRPr>
          </a:p>
          <a:p>
            <a:pPr marL="742950" lvl="2" indent="-342900">
              <a:buClr>
                <a:srgbClr val="FF0F00"/>
              </a:buClr>
            </a:pPr>
            <a:endParaRPr lang="en-US" dirty="0">
              <a:solidFill>
                <a:prstClr val="black"/>
              </a:solidFill>
              <a:latin typeface="Open Sans"/>
              <a:ea typeface="News Gothic MT" charset="0"/>
              <a:cs typeface="News Gothic MT" charset="0"/>
              <a:sym typeface="News Gothic MT" charset="0"/>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4000" cy="3176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84793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PowerPoint B">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Custom 2">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66062</TotalTime>
  <Words>7380</Words>
  <Application>Microsoft Office PowerPoint</Application>
  <PresentationFormat>On-screen Show (4:3)</PresentationFormat>
  <Paragraphs>620</Paragraphs>
  <Slides>55</Slides>
  <Notes>52</Notes>
  <HiddenSlides>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55</vt:i4>
      </vt:variant>
    </vt:vector>
  </HeadingPairs>
  <TitlesOfParts>
    <vt:vector size="64" baseType="lpstr">
      <vt:lpstr>Arial</vt:lpstr>
      <vt:lpstr>Calibri</vt:lpstr>
      <vt:lpstr>Open Sans</vt:lpstr>
      <vt:lpstr>PermianSlabSerifTypeface</vt:lpstr>
      <vt:lpstr>Tw Cen MT</vt:lpstr>
      <vt:lpstr>Tw Cen MT Condensed</vt:lpstr>
      <vt:lpstr>Wingdings 3</vt:lpstr>
      <vt:lpstr>PowerPoint B</vt:lpstr>
      <vt:lpstr>Integral</vt:lpstr>
      <vt:lpstr>Safe Search and Transportation Procedures for Regional Employees</vt:lpstr>
      <vt:lpstr>Virtual Offering</vt:lpstr>
      <vt:lpstr>Google Account</vt:lpstr>
      <vt:lpstr>PowerPoint Presentation</vt:lpstr>
      <vt:lpstr>PowerPoint Presentation</vt:lpstr>
      <vt:lpstr>Training Agenda</vt:lpstr>
      <vt:lpstr>Searches and Contraband</vt:lpstr>
      <vt:lpstr>PowerPoint Presentation</vt:lpstr>
      <vt:lpstr>What is Contraband</vt:lpstr>
      <vt:lpstr>Contraband</vt:lpstr>
      <vt:lpstr>Contraband</vt:lpstr>
      <vt:lpstr>Contraband</vt:lpstr>
      <vt:lpstr>Contraband</vt:lpstr>
      <vt:lpstr>Contraband</vt:lpstr>
      <vt:lpstr>Contraband</vt:lpstr>
      <vt:lpstr>Contraband</vt:lpstr>
      <vt:lpstr>Think Trauma During Searches</vt:lpstr>
      <vt:lpstr>Trauma Informed Approach</vt:lpstr>
      <vt:lpstr>Types of Searches</vt:lpstr>
      <vt:lpstr>Types of Searches</vt:lpstr>
      <vt:lpstr>Foster Parent Involved Searches</vt:lpstr>
      <vt:lpstr>Personal Property Search Process</vt:lpstr>
      <vt:lpstr>Personal Property Search</vt:lpstr>
      <vt:lpstr>Pat Down Searches</vt:lpstr>
      <vt:lpstr>Special Circumstances</vt:lpstr>
      <vt:lpstr>Respecting the Rights of Transgender Youth</vt:lpstr>
      <vt:lpstr>Pat Down Searches</vt:lpstr>
      <vt:lpstr>Pat Down Search Process</vt:lpstr>
      <vt:lpstr>Pat Down Search Process</vt:lpstr>
      <vt:lpstr>Pat Down Search Process</vt:lpstr>
      <vt:lpstr>Person Searches Video</vt:lpstr>
      <vt:lpstr>Documentation of Searches</vt:lpstr>
      <vt:lpstr>Documentation Includes:</vt:lpstr>
      <vt:lpstr>Contraband</vt:lpstr>
      <vt:lpstr>Pat Down Searches Skills Lab</vt:lpstr>
      <vt:lpstr>BREAK TIME!!</vt:lpstr>
      <vt:lpstr>Transportation</vt:lpstr>
      <vt:lpstr>Stay SAFE</vt:lpstr>
      <vt:lpstr>Tools to Prevent Incidents While Waiting for Transport</vt:lpstr>
      <vt:lpstr>Prior to Transport</vt:lpstr>
      <vt:lpstr>Prior to Transport</vt:lpstr>
      <vt:lpstr>Prior to Transport</vt:lpstr>
      <vt:lpstr>Vehicle Searches</vt:lpstr>
      <vt:lpstr>Vehicle Search Best Practice</vt:lpstr>
      <vt:lpstr>Transportation</vt:lpstr>
      <vt:lpstr>Transitioning from the Office to the Vehicle</vt:lpstr>
      <vt:lpstr>Transportation Policy Review</vt:lpstr>
      <vt:lpstr>Secure Transportation</vt:lpstr>
      <vt:lpstr>Transporting with Medications</vt:lpstr>
      <vt:lpstr>Transportation Basics</vt:lpstr>
      <vt:lpstr>Placement in the Vehicle</vt:lpstr>
      <vt:lpstr>Transfers of Youth During Transportation</vt:lpstr>
      <vt:lpstr>Emergencies and Special Circumstances</vt:lpstr>
      <vt:lpstr>After Transportation</vt:lpstr>
      <vt:lpstr>Final Remarks</vt:lpstr>
    </vt:vector>
  </TitlesOfParts>
  <Company>State of Tennessee: Finance &amp;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Wehlage</dc:creator>
  <cp:lastModifiedBy>Anna Richmond</cp:lastModifiedBy>
  <cp:revision>264</cp:revision>
  <dcterms:created xsi:type="dcterms:W3CDTF">2015-04-23T14:03:19Z</dcterms:created>
  <dcterms:modified xsi:type="dcterms:W3CDTF">2023-01-26T14:17:02Z</dcterms:modified>
</cp:coreProperties>
</file>